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notesSlides/notesSlide1.xml" ContentType="application/vnd.openxmlformats-officedocument.presentationml.notesSlide+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1" r:id="rId2"/>
  </p:sldMasterIdLst>
  <p:notesMasterIdLst>
    <p:notesMasterId r:id="rId55"/>
  </p:notesMasterIdLst>
  <p:handoutMasterIdLst>
    <p:handoutMasterId r:id="rId56"/>
  </p:handoutMasterIdLst>
  <p:sldIdLst>
    <p:sldId id="372" r:id="rId3"/>
    <p:sldId id="302" r:id="rId4"/>
    <p:sldId id="462" r:id="rId5"/>
    <p:sldId id="463" r:id="rId6"/>
    <p:sldId id="466" r:id="rId7"/>
    <p:sldId id="464" r:id="rId8"/>
    <p:sldId id="339" r:id="rId9"/>
    <p:sldId id="299" r:id="rId10"/>
    <p:sldId id="306" r:id="rId11"/>
    <p:sldId id="512" r:id="rId12"/>
    <p:sldId id="467" r:id="rId13"/>
    <p:sldId id="468" r:id="rId14"/>
    <p:sldId id="506" r:id="rId15"/>
    <p:sldId id="475" r:id="rId16"/>
    <p:sldId id="476" r:id="rId17"/>
    <p:sldId id="513" r:id="rId18"/>
    <p:sldId id="510" r:id="rId19"/>
    <p:sldId id="515" r:id="rId20"/>
    <p:sldId id="511" r:id="rId21"/>
    <p:sldId id="514" r:id="rId22"/>
    <p:sldId id="469" r:id="rId23"/>
    <p:sldId id="477" r:id="rId24"/>
    <p:sldId id="478" r:id="rId25"/>
    <p:sldId id="486" r:id="rId26"/>
    <p:sldId id="508" r:id="rId27"/>
    <p:sldId id="487" r:id="rId28"/>
    <p:sldId id="488" r:id="rId29"/>
    <p:sldId id="489" r:id="rId30"/>
    <p:sldId id="490" r:id="rId31"/>
    <p:sldId id="507" r:id="rId32"/>
    <p:sldId id="493" r:id="rId33"/>
    <p:sldId id="494" r:id="rId34"/>
    <p:sldId id="495" r:id="rId35"/>
    <p:sldId id="496" r:id="rId36"/>
    <p:sldId id="479" r:id="rId37"/>
    <p:sldId id="497" r:id="rId38"/>
    <p:sldId id="509" r:id="rId39"/>
    <p:sldId id="480" r:id="rId40"/>
    <p:sldId id="481" r:id="rId41"/>
    <p:sldId id="498" r:id="rId42"/>
    <p:sldId id="482" r:id="rId43"/>
    <p:sldId id="499" r:id="rId44"/>
    <p:sldId id="500" r:id="rId45"/>
    <p:sldId id="501" r:id="rId46"/>
    <p:sldId id="483" r:id="rId47"/>
    <p:sldId id="474" r:id="rId48"/>
    <p:sldId id="502" r:id="rId49"/>
    <p:sldId id="503" r:id="rId50"/>
    <p:sldId id="504" r:id="rId51"/>
    <p:sldId id="461" r:id="rId52"/>
    <p:sldId id="505" r:id="rId53"/>
    <p:sldId id="27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3285" autoAdjust="0"/>
  </p:normalViewPr>
  <p:slideViewPr>
    <p:cSldViewPr snapToGrid="0">
      <p:cViewPr varScale="1">
        <p:scale>
          <a:sx n="64" d="100"/>
          <a:sy n="64" d="100"/>
        </p:scale>
        <p:origin x="90" y="25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022"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63" Type="http://schemas.openxmlformats.org/officeDocument/2006/relationships/customXml" Target="../customXml/item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customXml" Target="../customXml/item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59BF1F-F3E9-455A-8D71-9BAAF6EA0A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Y"/>
          </a:p>
        </p:txBody>
      </p:sp>
      <p:sp>
        <p:nvSpPr>
          <p:cNvPr id="3" name="Date Placeholder 2">
            <a:extLst>
              <a:ext uri="{FF2B5EF4-FFF2-40B4-BE49-F238E27FC236}">
                <a16:creationId xmlns:a16="http://schemas.microsoft.com/office/drawing/2014/main" id="{9148118C-5114-4C95-B6F5-5220821FC8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l">
              <a:defRPr sz="1200"/>
            </a:lvl1pPr>
          </a:lstStyle>
          <a:p>
            <a:fld id="{B9AF670C-290E-4C51-AE90-AEC21FF51194}" type="datetimeFigureOut">
              <a:rPr lang="ar-SY" smtClean="0"/>
              <a:t>11/11/1446</a:t>
            </a:fld>
            <a:endParaRPr lang="ar-SY"/>
          </a:p>
        </p:txBody>
      </p:sp>
      <p:sp>
        <p:nvSpPr>
          <p:cNvPr id="4" name="Footer Placeholder 3">
            <a:extLst>
              <a:ext uri="{FF2B5EF4-FFF2-40B4-BE49-F238E27FC236}">
                <a16:creationId xmlns:a16="http://schemas.microsoft.com/office/drawing/2014/main" id="{52D5563F-EFD4-498F-9D62-52D1AC1AD78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r">
              <a:defRPr sz="1200"/>
            </a:lvl1pPr>
          </a:lstStyle>
          <a:p>
            <a:endParaRPr lang="ar-SY"/>
          </a:p>
        </p:txBody>
      </p:sp>
      <p:sp>
        <p:nvSpPr>
          <p:cNvPr id="5" name="Slide Number Placeholder 4">
            <a:extLst>
              <a:ext uri="{FF2B5EF4-FFF2-40B4-BE49-F238E27FC236}">
                <a16:creationId xmlns:a16="http://schemas.microsoft.com/office/drawing/2014/main" id="{2145380D-1064-497C-9193-0388AD08681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l">
              <a:defRPr sz="1200"/>
            </a:lvl1pPr>
          </a:lstStyle>
          <a:p>
            <a:fld id="{DDC0A482-7F2B-4687-9671-E1ADF0ADC481}" type="slidenum">
              <a:rPr lang="ar-SY" smtClean="0"/>
              <a:t>‹#›</a:t>
            </a:fld>
            <a:endParaRPr lang="ar-SY"/>
          </a:p>
        </p:txBody>
      </p:sp>
    </p:spTree>
    <p:extLst>
      <p:ext uri="{BB962C8B-B14F-4D97-AF65-F5344CB8AC3E}">
        <p14:creationId xmlns:p14="http://schemas.microsoft.com/office/powerpoint/2010/main" val="31560929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B8BF8-D218-4D99-8222-3DB87281439E}" type="datetimeFigureOut">
              <a:rPr lang="en-US" smtClean="0"/>
              <a:t>5/8/2025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3C8A9-2E18-4CDE-808C-35A6F74E129F}" type="slidenum">
              <a:rPr lang="en-US" smtClean="0"/>
              <a:t>‹#›</a:t>
            </a:fld>
            <a:endParaRPr lang="en-US" dirty="0"/>
          </a:p>
        </p:txBody>
      </p:sp>
    </p:spTree>
    <p:extLst>
      <p:ext uri="{BB962C8B-B14F-4D97-AF65-F5344CB8AC3E}">
        <p14:creationId xmlns:p14="http://schemas.microsoft.com/office/powerpoint/2010/main" val="239177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ar-SY"/>
              <a:t>Lecture 9 Business Intelligence and Analytics </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468609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a:prstGeom prst="rect">
            <a:avLst/>
          </a:prstGeom>
        </p:spPr>
        <p:txBody>
          <a:bodyPr/>
          <a:lstStyle/>
          <a:p>
            <a:r>
              <a:rPr lang="en-US" dirty="0"/>
              <a:t>Click to edit Master title style</a:t>
            </a:r>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6" name="Date Placeholder 25"/>
          <p:cNvSpPr>
            <a:spLocks noGrp="1"/>
          </p:cNvSpPr>
          <p:nvPr>
            <p:ph type="dt" sz="half" idx="10"/>
          </p:nvPr>
        </p:nvSpPr>
        <p:spPr/>
        <p:txBody>
          <a:bodyPr/>
          <a:lstStyle/>
          <a:p>
            <a:r>
              <a:rPr lang="ar-SY"/>
              <a:t>Lecture 9 Business Intelligence and Analytics </a:t>
            </a:r>
            <a:endParaRPr lang="en-US" dirty="0"/>
          </a:p>
        </p:txBody>
      </p:sp>
      <p:sp>
        <p:nvSpPr>
          <p:cNvPr id="27" name="Footer Placeholder 26"/>
          <p:cNvSpPr>
            <a:spLocks noGrp="1"/>
          </p:cNvSpPr>
          <p:nvPr>
            <p:ph type="ftr" sz="quarter" idx="11"/>
          </p:nvPr>
        </p:nvSpPr>
        <p:spPr/>
        <p:txBody>
          <a:bodyPr/>
          <a:lstStyle/>
          <a:p>
            <a:r>
              <a:rPr lang="en-US" dirty="0">
                <a:solidFill>
                  <a:schemeClr val="bg1"/>
                </a:solidFill>
              </a:rPr>
              <a:t>www.midocean.ae</a:t>
            </a:r>
          </a:p>
        </p:txBody>
      </p:sp>
      <p:sp>
        <p:nvSpPr>
          <p:cNvPr id="28" name="Slide Number Placeholder 27"/>
          <p:cNvSpPr>
            <a:spLocks noGrp="1"/>
          </p:cNvSpPr>
          <p:nvPr>
            <p:ph type="sldNum" sz="quarter" idx="12"/>
          </p:nvPr>
        </p:nvSpPr>
        <p:spPr/>
        <p:txBody>
          <a:bodyPr/>
          <a:lstStyle/>
          <a:p>
            <a:r>
              <a:rPr lang="en-US" dirty="0"/>
              <a:t>MGM331 Principles of Management Information Systems</a:t>
            </a:r>
          </a:p>
        </p:txBody>
      </p:sp>
    </p:spTree>
    <p:extLst>
      <p:ext uri="{BB962C8B-B14F-4D97-AF65-F5344CB8AC3E}">
        <p14:creationId xmlns:p14="http://schemas.microsoft.com/office/powerpoint/2010/main" val="1132171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ar-SY"/>
              <a:t>Lecture 9 Business Intelligence and Analytics </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3549635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 y="469859"/>
            <a:ext cx="9695329" cy="655264"/>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ar-SY"/>
              <a:t>Lecture 9 Business Intelligence and Analytics </a:t>
            </a:r>
            <a:endParaRPr lang="en-US" dirty="0"/>
          </a:p>
        </p:txBody>
      </p:sp>
      <p:sp>
        <p:nvSpPr>
          <p:cNvPr id="6" name="Footer Placeholder 5"/>
          <p:cNvSpPr>
            <a:spLocks noGrp="1"/>
          </p:cNvSpPr>
          <p:nvPr>
            <p:ph type="ftr" sz="quarter" idx="11"/>
          </p:nvPr>
        </p:nvSpPr>
        <p:spPr/>
        <p:txBody>
          <a:bodyPr/>
          <a:lstStyle/>
          <a:p>
            <a:r>
              <a:rPr lang="en-US" dirty="0"/>
              <a:t>www.midocean.ae</a:t>
            </a:r>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861556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ar-SY"/>
              <a:t>Lecture 9 Business Intelligence and Analytics </a:t>
            </a:r>
            <a:endParaRPr lang="en-US" dirty="0"/>
          </a:p>
        </p:txBody>
      </p:sp>
      <p:sp>
        <p:nvSpPr>
          <p:cNvPr id="8" name="Footer Placeholder 7"/>
          <p:cNvSpPr>
            <a:spLocks noGrp="1"/>
          </p:cNvSpPr>
          <p:nvPr>
            <p:ph type="ftr" sz="quarter" idx="11"/>
          </p:nvPr>
        </p:nvSpPr>
        <p:spPr/>
        <p:txBody>
          <a:bodyPr/>
          <a:lstStyle/>
          <a:p>
            <a:r>
              <a:rPr lang="en-US" dirty="0"/>
              <a:t>www.midocean.ae</a:t>
            </a:r>
          </a:p>
        </p:txBody>
      </p:sp>
      <p:sp>
        <p:nvSpPr>
          <p:cNvPr id="9" name="Slide Number Placeholder 8"/>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2338114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 y="469859"/>
            <a:ext cx="9695329" cy="655264"/>
          </a:xfrm>
          <a:prstGeom prst="rect">
            <a:avLst/>
          </a:prstGeom>
        </p:spPr>
        <p:txBody>
          <a:bodyPr/>
          <a:lstStyle/>
          <a:p>
            <a:r>
              <a:rPr lang="en-US"/>
              <a:t>Click to edit Master title style</a:t>
            </a:r>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ar-SY"/>
              <a:t>Lecture 9 Business Intelligence and Analytics </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a:t>MGM331 Principles of management information systems</a:t>
            </a:r>
          </a:p>
        </p:txBody>
      </p:sp>
    </p:spTree>
    <p:extLst>
      <p:ext uri="{BB962C8B-B14F-4D97-AF65-F5344CB8AC3E}">
        <p14:creationId xmlns:p14="http://schemas.microsoft.com/office/powerpoint/2010/main" val="599887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ar-SY"/>
              <a:t>Lecture 9 Business Intelligence and Analytics </a:t>
            </a:r>
            <a:endParaRPr lang="en-US" dirty="0"/>
          </a:p>
        </p:txBody>
      </p:sp>
      <p:sp>
        <p:nvSpPr>
          <p:cNvPr id="3" name="Footer Placeholder 2"/>
          <p:cNvSpPr>
            <a:spLocks noGrp="1"/>
          </p:cNvSpPr>
          <p:nvPr>
            <p:ph type="ftr" sz="quarter" idx="11"/>
          </p:nvPr>
        </p:nvSpPr>
        <p:spPr/>
        <p:txBody>
          <a:bodyPr/>
          <a:lstStyle/>
          <a:p>
            <a:r>
              <a:rPr lang="en-US" dirty="0"/>
              <a:t>www.midocean.ae</a:t>
            </a:r>
          </a:p>
        </p:txBody>
      </p:sp>
      <p:sp>
        <p:nvSpPr>
          <p:cNvPr id="4" name="Slide Number Placeholder 3"/>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99755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ar-SY"/>
              <a:t>Lecture 9 Business Intelligence and Analytics </a:t>
            </a:r>
            <a:endParaRPr lang="en-US" dirty="0"/>
          </a:p>
        </p:txBody>
      </p:sp>
      <p:sp>
        <p:nvSpPr>
          <p:cNvPr id="6" name="Footer Placeholder 5"/>
          <p:cNvSpPr>
            <a:spLocks noGrp="1"/>
          </p:cNvSpPr>
          <p:nvPr>
            <p:ph type="ftr" sz="quarter" idx="11"/>
          </p:nvPr>
        </p:nvSpPr>
        <p:spPr/>
        <p:txBody>
          <a:bodyPr/>
          <a:lstStyle/>
          <a:p>
            <a:r>
              <a:rPr lang="en-US" dirty="0"/>
              <a:t>www.midocean.ae</a:t>
            </a:r>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65361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ar-SY"/>
              <a:t>Lecture 9 Business Intelligence and Analytics </a:t>
            </a:r>
            <a:endParaRPr lang="en-US" dirty="0"/>
          </a:p>
        </p:txBody>
      </p:sp>
      <p:sp>
        <p:nvSpPr>
          <p:cNvPr id="6" name="Footer Placeholder 5"/>
          <p:cNvSpPr>
            <a:spLocks noGrp="1"/>
          </p:cNvSpPr>
          <p:nvPr>
            <p:ph type="ftr" sz="quarter" idx="11"/>
          </p:nvPr>
        </p:nvSpPr>
        <p:spPr/>
        <p:txBody>
          <a:bodyPr/>
          <a:lstStyle/>
          <a:p>
            <a:r>
              <a:rPr lang="en-US" dirty="0"/>
              <a:t>www.midocean.ae</a:t>
            </a:r>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178250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 y="469859"/>
            <a:ext cx="9695329" cy="655264"/>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9 Business Intelligence and Analytics </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1436408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9 Business Intelligence and Analytics </a:t>
            </a:r>
            <a:endParaRPr lang="en-US" dirty="0"/>
          </a:p>
        </p:txBody>
      </p:sp>
      <p:sp>
        <p:nvSpPr>
          <p:cNvPr id="5" name="Footer Placeholder 4"/>
          <p:cNvSpPr>
            <a:spLocks noGrp="1"/>
          </p:cNvSpPr>
          <p:nvPr>
            <p:ph type="ftr" sz="quarter" idx="11"/>
          </p:nvPr>
        </p:nvSpPr>
        <p:spPr/>
        <p:txBody>
          <a:bodyPr/>
          <a:lstStyle/>
          <a:p>
            <a:r>
              <a:rPr lang="en-US" dirty="0"/>
              <a:t>www.midocean.ae</a:t>
            </a:r>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dirty="0"/>
          </a:p>
        </p:txBody>
      </p:sp>
    </p:spTree>
    <p:extLst>
      <p:ext uri="{BB962C8B-B14F-4D97-AF65-F5344CB8AC3E}">
        <p14:creationId xmlns:p14="http://schemas.microsoft.com/office/powerpoint/2010/main" val="4081143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ar-SY"/>
              <a:t>Lecture 2 Information Systems in Organizations</a:t>
            </a:r>
            <a:endParaRPr lang="en-US"/>
          </a:p>
        </p:txBody>
      </p:sp>
      <p:sp>
        <p:nvSpPr>
          <p:cNvPr id="5" name="Footer Placeholder 4"/>
          <p:cNvSpPr>
            <a:spLocks noGrp="1"/>
          </p:cNvSpPr>
          <p:nvPr>
            <p:ph type="ftr" sz="quarter" idx="11"/>
          </p:nvPr>
        </p:nvSpPr>
        <p:spPr/>
        <p:txBody>
          <a:bodyPr/>
          <a:lstStyle/>
          <a:p>
            <a:r>
              <a:rPr lang="en-US"/>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80746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2 Information Systems in Organizations</a:t>
            </a:r>
            <a:endParaRPr lang="en-US"/>
          </a:p>
        </p:txBody>
      </p:sp>
      <p:sp>
        <p:nvSpPr>
          <p:cNvPr id="5" name="Footer Placeholder 4"/>
          <p:cNvSpPr>
            <a:spLocks noGrp="1"/>
          </p:cNvSpPr>
          <p:nvPr>
            <p:ph type="ftr" sz="quarter" idx="11"/>
          </p:nvPr>
        </p:nvSpPr>
        <p:spPr/>
        <p:txBody>
          <a:bodyPr/>
          <a:lstStyle/>
          <a:p>
            <a:r>
              <a:rPr lang="en-US"/>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885861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ar-SY"/>
              <a:t>Lecture 2 Information Systems in Organizations</a:t>
            </a:r>
            <a:endParaRPr lang="en-US"/>
          </a:p>
        </p:txBody>
      </p:sp>
      <p:sp>
        <p:nvSpPr>
          <p:cNvPr id="5" name="Footer Placeholder 4"/>
          <p:cNvSpPr>
            <a:spLocks noGrp="1"/>
          </p:cNvSpPr>
          <p:nvPr>
            <p:ph type="ftr" sz="quarter" idx="11"/>
          </p:nvPr>
        </p:nvSpPr>
        <p:spPr/>
        <p:txBody>
          <a:bodyPr/>
          <a:lstStyle/>
          <a:p>
            <a:r>
              <a:rPr lang="en-US"/>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74375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ar-SY"/>
              <a:t>Lecture 2 Information Systems in Organizations</a:t>
            </a:r>
            <a:endParaRPr lang="en-US"/>
          </a:p>
        </p:txBody>
      </p:sp>
      <p:sp>
        <p:nvSpPr>
          <p:cNvPr id="6" name="Footer Placeholder 5"/>
          <p:cNvSpPr>
            <a:spLocks noGrp="1"/>
          </p:cNvSpPr>
          <p:nvPr>
            <p:ph type="ftr" sz="quarter" idx="11"/>
          </p:nvPr>
        </p:nvSpPr>
        <p:spPr/>
        <p:txBody>
          <a:bodyPr/>
          <a:lstStyle/>
          <a:p>
            <a:r>
              <a:rPr lang="en-US"/>
              <a:t>www.midocean.ae</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2230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ar-SY"/>
              <a:t>Lecture 2 Information Systems in Organizations</a:t>
            </a:r>
            <a:endParaRPr lang="en-US"/>
          </a:p>
        </p:txBody>
      </p:sp>
      <p:sp>
        <p:nvSpPr>
          <p:cNvPr id="8" name="Footer Placeholder 7"/>
          <p:cNvSpPr>
            <a:spLocks noGrp="1"/>
          </p:cNvSpPr>
          <p:nvPr>
            <p:ph type="ftr" sz="quarter" idx="11"/>
          </p:nvPr>
        </p:nvSpPr>
        <p:spPr/>
        <p:txBody>
          <a:bodyPr/>
          <a:lstStyle/>
          <a:p>
            <a:r>
              <a:rPr lang="en-US"/>
              <a:t>www.midocean.ae</a:t>
            </a:r>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357564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ar-SY"/>
              <a:t>Lecture 2 Information Systems in Organizations</a:t>
            </a:r>
            <a:endParaRPr lang="en-US"/>
          </a:p>
        </p:txBody>
      </p:sp>
      <p:sp>
        <p:nvSpPr>
          <p:cNvPr id="4" name="Footer Placeholder 3"/>
          <p:cNvSpPr>
            <a:spLocks noGrp="1"/>
          </p:cNvSpPr>
          <p:nvPr>
            <p:ph type="ftr" sz="quarter" idx="11"/>
          </p:nvPr>
        </p:nvSpPr>
        <p:spPr/>
        <p:txBody>
          <a:bodyPr/>
          <a:lstStyle/>
          <a:p>
            <a:r>
              <a:rPr lang="en-US"/>
              <a:t>www.midocean.ae</a:t>
            </a:r>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15054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ar-SY"/>
              <a:t>Lecture 2 Information Systems in Organizations</a:t>
            </a:r>
            <a:endParaRPr lang="en-US"/>
          </a:p>
        </p:txBody>
      </p:sp>
      <p:sp>
        <p:nvSpPr>
          <p:cNvPr id="3" name="Footer Placeholder 2"/>
          <p:cNvSpPr>
            <a:spLocks noGrp="1"/>
          </p:cNvSpPr>
          <p:nvPr>
            <p:ph type="ftr" sz="quarter" idx="11"/>
          </p:nvPr>
        </p:nvSpPr>
        <p:spPr/>
        <p:txBody>
          <a:bodyPr/>
          <a:lstStyle/>
          <a:p>
            <a:r>
              <a:rPr lang="en-US"/>
              <a:t>www.midocean.ae</a:t>
            </a:r>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870804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ar-SY"/>
              <a:t>Lecture 2 Information Systems in Organizations</a:t>
            </a:r>
            <a:endParaRPr lang="en-US"/>
          </a:p>
        </p:txBody>
      </p:sp>
      <p:sp>
        <p:nvSpPr>
          <p:cNvPr id="6" name="Footer Placeholder 5"/>
          <p:cNvSpPr>
            <a:spLocks noGrp="1"/>
          </p:cNvSpPr>
          <p:nvPr>
            <p:ph type="ftr" sz="quarter" idx="11"/>
          </p:nvPr>
        </p:nvSpPr>
        <p:spPr/>
        <p:txBody>
          <a:bodyPr/>
          <a:lstStyle/>
          <a:p>
            <a:r>
              <a:rPr lang="en-US"/>
              <a:t>www.midocean.ae</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63587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ar-SY"/>
              <a:t>Lecture 2 Information Systems in Organizations</a:t>
            </a:r>
            <a:endParaRPr lang="en-US"/>
          </a:p>
        </p:txBody>
      </p:sp>
      <p:sp>
        <p:nvSpPr>
          <p:cNvPr id="6" name="Footer Placeholder 5"/>
          <p:cNvSpPr>
            <a:spLocks noGrp="1"/>
          </p:cNvSpPr>
          <p:nvPr>
            <p:ph type="ftr" sz="quarter" idx="11"/>
          </p:nvPr>
        </p:nvSpPr>
        <p:spPr/>
        <p:txBody>
          <a:bodyPr/>
          <a:lstStyle/>
          <a:p>
            <a:r>
              <a:rPr lang="en-US"/>
              <a:t>www.midocean.ae</a:t>
            </a:r>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998180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2 Information Systems in Organizations</a:t>
            </a:r>
            <a:endParaRPr lang="en-US"/>
          </a:p>
        </p:txBody>
      </p:sp>
      <p:sp>
        <p:nvSpPr>
          <p:cNvPr id="5" name="Footer Placeholder 4"/>
          <p:cNvSpPr>
            <a:spLocks noGrp="1"/>
          </p:cNvSpPr>
          <p:nvPr>
            <p:ph type="ftr" sz="quarter" idx="11"/>
          </p:nvPr>
        </p:nvSpPr>
        <p:spPr/>
        <p:txBody>
          <a:bodyPr/>
          <a:lstStyle/>
          <a:p>
            <a:r>
              <a:rPr lang="en-US"/>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133421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ar-SY"/>
              <a:t>Lecture 2 Information Systems in Organizations</a:t>
            </a:r>
            <a:endParaRPr lang="en-US"/>
          </a:p>
        </p:txBody>
      </p:sp>
      <p:sp>
        <p:nvSpPr>
          <p:cNvPr id="5" name="Footer Placeholder 4"/>
          <p:cNvSpPr>
            <a:spLocks noGrp="1"/>
          </p:cNvSpPr>
          <p:nvPr>
            <p:ph type="ftr" sz="quarter" idx="11"/>
          </p:nvPr>
        </p:nvSpPr>
        <p:spPr/>
        <p:txBody>
          <a:bodyPr/>
          <a:lstStyle/>
          <a:p>
            <a:r>
              <a:rPr lang="en-US"/>
              <a:t>www.midocean.ae</a:t>
            </a:r>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902719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201002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69626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3847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188705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50864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08335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32451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r>
              <a:rPr lang="ar-SY"/>
              <a:t>Lecture 9 Business Intelligence and Analytics </a:t>
            </a:r>
            <a:endParaRPr lang="en-US" dirty="0"/>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solidFill>
                  <a:schemeClr val="bg1"/>
                </a:solidFill>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a:t>MGM331 Principles of Management Information Systems</a:t>
            </a:r>
          </a:p>
        </p:txBody>
      </p:sp>
      <p:pic>
        <p:nvPicPr>
          <p:cNvPr id="9" name="Graphic 21">
            <a:extLst>
              <a:ext uri="{FF2B5EF4-FFF2-40B4-BE49-F238E27FC236}">
                <a16:creationId xmlns:a16="http://schemas.microsoft.com/office/drawing/2014/main" id="{DF19B15F-0C69-4760-A9D3-5B5A82DE591B}"/>
              </a:ext>
            </a:extLst>
          </p:cNvPr>
          <p:cNvPicPr>
            <a:picLocks noChangeAspect="1"/>
          </p:cNvPicPr>
          <p:nvPr userDrawn="1"/>
        </p:nvPicPr>
        <p:blipFill rotWithShape="1">
          <a:blip r:embed="rId1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20555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ar-SY"/>
              <a:t>Lecture 2 Information Systems in Organizations</a:t>
            </a: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www.midocean.ae</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243288525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4.xml"/><Relationship Id="rId5" Type="http://schemas.openxmlformats.org/officeDocument/2006/relationships/image" Target="../media/image2.pn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D" sz="1800" b="0" i="0" u="none" strike="noStrike" kern="1200" cap="none" spc="0" normalizeH="0" baseline="0" noProof="0">
              <a:ln>
                <a:noFill/>
              </a:ln>
              <a:solidFill>
                <a:prstClr val="white"/>
              </a:solidFill>
              <a:effectLst/>
              <a:uLnTx/>
              <a:uFillTx/>
              <a:latin typeface="Calibri"/>
              <a:ea typeface="+mn-ea"/>
              <a:cs typeface="+mn-cs"/>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795889" y="2785710"/>
            <a:ext cx="6292251" cy="132343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Principles of Management Information Systems</a:t>
            </a: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Lecture 9</a:t>
            </a:r>
          </a:p>
        </p:txBody>
      </p:sp>
      <p:sp>
        <p:nvSpPr>
          <p:cNvPr id="11" name="TextBox 10"/>
          <p:cNvSpPr txBox="1"/>
          <p:nvPr/>
        </p:nvSpPr>
        <p:spPr>
          <a:xfrm>
            <a:off x="6370224" y="4802552"/>
            <a:ext cx="4068999"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MGM331</a:t>
            </a:r>
          </a:p>
          <a:p>
            <a:r>
              <a:rPr lang="en-US" sz="2000" b="1" dirty="0">
                <a:latin typeface="Times New Roman" panose="02020603050405020304" pitchFamily="18" charset="0"/>
                <a:cs typeface="Times New Roman" panose="02020603050405020304" pitchFamily="18" charset="0"/>
              </a:rPr>
              <a:t>Business Intelligence and Analytics </a:t>
            </a:r>
          </a:p>
        </p:txBody>
      </p:sp>
      <p:sp>
        <p:nvSpPr>
          <p:cNvPr id="12" name="TextBox 11"/>
          <p:cNvSpPr txBox="1"/>
          <p:nvPr/>
        </p:nvSpPr>
        <p:spPr>
          <a:xfrm>
            <a:off x="459185" y="6187539"/>
            <a:ext cx="4886463" cy="52197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Dr. Eng. Youssef </a:t>
            </a:r>
            <a:r>
              <a:rPr kumimoji="0" lang="en-US" sz="2800" b="1" i="0" u="none" strike="noStrike" kern="1200" cap="none" spc="0" normalizeH="0" baseline="0" noProof="0" dirty="0" err="1">
                <a:ln>
                  <a:noFill/>
                </a:ln>
                <a:solidFill>
                  <a:srgbClr val="00B0F0"/>
                </a:solidFill>
                <a:effectLst/>
                <a:uLnTx/>
                <a:uFillTx/>
                <a:latin typeface="Times New Roman" panose="02020603050405020304" pitchFamily="18" charset="0"/>
                <a:ea typeface="+mn-ea"/>
                <a:cs typeface="Times New Roman" panose="02020603050405020304" pitchFamily="18" charset="0"/>
              </a:rPr>
              <a:t>Ntefeh</a:t>
            </a:r>
            <a:endPar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sp>
        <p:nvSpPr>
          <p:cNvPr id="13" name="TextBox 12"/>
          <p:cNvSpPr txBox="1"/>
          <p:nvPr/>
        </p:nvSpPr>
        <p:spPr>
          <a:xfrm>
            <a:off x="459185" y="5830966"/>
            <a:ext cx="4886463"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Prepared by</a:t>
            </a:r>
            <a:endParaRPr kumimoji="0" lang="en-US" sz="24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9</a:t>
            </a:r>
          </a:p>
        </p:txBody>
      </p:sp>
      <p:sp>
        <p:nvSpPr>
          <p:cNvPr id="3" name="Content Placeholder 2"/>
          <p:cNvSpPr>
            <a:spLocks noGrp="1"/>
          </p:cNvSpPr>
          <p:nvPr>
            <p:ph idx="1"/>
          </p:nvPr>
        </p:nvSpPr>
        <p:spPr/>
        <p:txBody>
          <a:bodyPr>
            <a:normAutofit fontScale="85000" lnSpcReduction="20000"/>
          </a:bodyPr>
          <a:lstStyle/>
          <a:p>
            <a:r>
              <a:rPr lang="en-US" dirty="0"/>
              <a:t>We are living in the age of big data, with new data flooding us from all directions at the incomprehensible speed of nearly a zettabyte (1 trillion gigabytes) per year.</a:t>
            </a:r>
          </a:p>
          <a:p>
            <a:r>
              <a:rPr lang="en-US" dirty="0"/>
              <a:t>What is most exciting about this data is not its amount, but rather the fact that we are gaining the tools and understanding to do something truly meaningful with it. </a:t>
            </a:r>
          </a:p>
          <a:p>
            <a:r>
              <a:rPr lang="en-US" dirty="0"/>
              <a:t>Organizations are learning to analyze large amounts of data not only to measure past and current performance but also to make predictions about the future.</a:t>
            </a:r>
          </a:p>
          <a:p>
            <a:r>
              <a:rPr lang="en-US" dirty="0"/>
              <a:t>These forecasts will drive anticipatory actions to improve business strategies, strengthen business operations, and enrich decision making—enabling the organization to become more competitive.</a:t>
            </a:r>
          </a:p>
          <a:p>
            <a:endParaRPr lang="en-US" dirty="0"/>
          </a:p>
        </p:txBody>
      </p:sp>
    </p:spTree>
    <p:extLst>
      <p:ext uri="{BB962C8B-B14F-4D97-AF65-F5344CB8AC3E}">
        <p14:creationId xmlns:p14="http://schemas.microsoft.com/office/powerpoint/2010/main" val="2759387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9</a:t>
            </a:r>
          </a:p>
        </p:txBody>
      </p:sp>
      <p:sp>
        <p:nvSpPr>
          <p:cNvPr id="3" name="Content Placeholder 2"/>
          <p:cNvSpPr>
            <a:spLocks noGrp="1"/>
          </p:cNvSpPr>
          <p:nvPr>
            <p:ph idx="1"/>
          </p:nvPr>
        </p:nvSpPr>
        <p:spPr/>
        <p:txBody>
          <a:bodyPr>
            <a:normAutofit/>
          </a:bodyPr>
          <a:lstStyle/>
          <a:p>
            <a:r>
              <a:rPr lang="en-US" dirty="0"/>
              <a:t>Business users need easier and faster ways to discover relevant patterns and insights into data to better support their decision making and to make their companies more agile.</a:t>
            </a:r>
          </a:p>
          <a:p>
            <a:r>
              <a:rPr lang="en-US" dirty="0"/>
              <a:t>Companies that have access to the same kind of data as their competitors but can analyze it sooner to take action faster will outpace their peers.</a:t>
            </a:r>
          </a:p>
          <a:p>
            <a:r>
              <a:rPr lang="en-US" dirty="0"/>
              <a:t>Providing BI tools and making business analytics more understandable and accessible to these users should be a key strategy of organizations.</a:t>
            </a:r>
          </a:p>
          <a:p>
            <a:endParaRPr lang="en-US" dirty="0"/>
          </a:p>
        </p:txBody>
      </p:sp>
    </p:spTree>
    <p:extLst>
      <p:ext uri="{BB962C8B-B14F-4D97-AF65-F5344CB8AC3E}">
        <p14:creationId xmlns:p14="http://schemas.microsoft.com/office/powerpoint/2010/main" val="3741585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9</a:t>
            </a:r>
          </a:p>
        </p:txBody>
      </p:sp>
      <p:sp>
        <p:nvSpPr>
          <p:cNvPr id="3" name="Content Placeholder 2"/>
          <p:cNvSpPr>
            <a:spLocks noGrp="1"/>
          </p:cNvSpPr>
          <p:nvPr>
            <p:ph idx="1"/>
          </p:nvPr>
        </p:nvSpPr>
        <p:spPr/>
        <p:txBody>
          <a:bodyPr>
            <a:normAutofit/>
          </a:bodyPr>
          <a:lstStyle/>
          <a:p>
            <a:r>
              <a:rPr lang="en-US" dirty="0"/>
              <a:t>Members of financial services organizations use BI and analytics to better understand their customers to enhance service, create new and more appealing products, and better manage risk.</a:t>
            </a:r>
          </a:p>
          <a:p>
            <a:r>
              <a:rPr lang="en-US" dirty="0"/>
              <a:t>Marketing managers analyze data related to the Web-surfing habits, past purchases, and even social media activity of existing and potential customers to create highly effective marketing programs that generate consumer interest and increased sales.</a:t>
            </a:r>
          </a:p>
        </p:txBody>
      </p:sp>
    </p:spTree>
    <p:extLst>
      <p:ext uri="{BB962C8B-B14F-4D97-AF65-F5344CB8AC3E}">
        <p14:creationId xmlns:p14="http://schemas.microsoft.com/office/powerpoint/2010/main" val="2349754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9</a:t>
            </a:r>
          </a:p>
        </p:txBody>
      </p:sp>
      <p:sp>
        <p:nvSpPr>
          <p:cNvPr id="3" name="Content Placeholder 2"/>
          <p:cNvSpPr>
            <a:spLocks noGrp="1"/>
          </p:cNvSpPr>
          <p:nvPr>
            <p:ph idx="1"/>
          </p:nvPr>
        </p:nvSpPr>
        <p:spPr/>
        <p:txBody>
          <a:bodyPr>
            <a:normAutofit/>
          </a:bodyPr>
          <a:lstStyle/>
          <a:p>
            <a:r>
              <a:rPr lang="en-US" dirty="0"/>
              <a:t>Health care professionals who are able to improve the patient experience will reap the benefits of maximized reimbursements, lower costs, and higher market share, and they will ultimately deliver higher quality care for patients. </a:t>
            </a:r>
          </a:p>
          <a:p>
            <a:r>
              <a:rPr lang="en-US" dirty="0"/>
              <a:t>Human resources managers use analytics to evaluate job candidates and choose those most likely to be successful. They also analyze the impact of raises and changes in employee-benefit packages on employee retention and long-term costs.</a:t>
            </a:r>
          </a:p>
          <a:p>
            <a:endParaRPr lang="en-US" dirty="0"/>
          </a:p>
        </p:txBody>
      </p:sp>
    </p:spTree>
    <p:extLst>
      <p:ext uri="{BB962C8B-B14F-4D97-AF65-F5344CB8AC3E}">
        <p14:creationId xmlns:p14="http://schemas.microsoft.com/office/powerpoint/2010/main" val="2349754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9</a:t>
            </a:r>
          </a:p>
        </p:txBody>
      </p:sp>
      <p:sp>
        <p:nvSpPr>
          <p:cNvPr id="3" name="Content Placeholder 2"/>
          <p:cNvSpPr>
            <a:spLocks noGrp="1"/>
          </p:cNvSpPr>
          <p:nvPr>
            <p:ph idx="1"/>
          </p:nvPr>
        </p:nvSpPr>
        <p:spPr/>
        <p:txBody>
          <a:bodyPr>
            <a:normAutofit/>
          </a:bodyPr>
          <a:lstStyle/>
          <a:p>
            <a:r>
              <a:rPr lang="en-US" dirty="0"/>
              <a:t>Regardless of your field of study in school and your future career, using BI and analytics, will likely be a significant component of your job.</a:t>
            </a:r>
          </a:p>
          <a:p>
            <a:r>
              <a:rPr lang="en-US" dirty="0"/>
              <a:t>As you study this chapter, pay attention to how different organizations use business analytics.</a:t>
            </a:r>
          </a:p>
          <a:p>
            <a:r>
              <a:rPr lang="en-US" dirty="0"/>
              <a:t>This chapter starts by introducing basic concepts related to BI and analytics. Later in the chapter, several BI and analytics tools and strategies are discussed.</a:t>
            </a:r>
          </a:p>
        </p:txBody>
      </p:sp>
    </p:spTree>
    <p:extLst>
      <p:ext uri="{BB962C8B-B14F-4D97-AF65-F5344CB8AC3E}">
        <p14:creationId xmlns:p14="http://schemas.microsoft.com/office/powerpoint/2010/main" val="1116305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Principles</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ü"/>
            </a:pPr>
            <a:r>
              <a:rPr lang="en-US" dirty="0"/>
              <a:t>Business intelligence (BI) and analytics are used to support improved decision making.</a:t>
            </a:r>
          </a:p>
          <a:p>
            <a:pPr>
              <a:buFont typeface="Wingdings" panose="05000000000000000000" pitchFamily="2" charset="2"/>
              <a:buChar char="ü"/>
            </a:pPr>
            <a:r>
              <a:rPr lang="en-US" dirty="0"/>
              <a:t>There are many BI and analytics techniques and tools that can be used in a wide range of problem solving situations.</a:t>
            </a:r>
          </a:p>
        </p:txBody>
      </p:sp>
    </p:spTree>
    <p:extLst>
      <p:ext uri="{BB962C8B-B14F-4D97-AF65-F5344CB8AC3E}">
        <p14:creationId xmlns:p14="http://schemas.microsoft.com/office/powerpoint/2010/main" val="553590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fontScale="92500" lnSpcReduction="20000"/>
          </a:bodyPr>
          <a:lstStyle/>
          <a:p>
            <a:pPr lvl="0">
              <a:buFont typeface="Wingdings" panose="05000000000000000000" pitchFamily="2" charset="2"/>
              <a:buChar char="Ø"/>
            </a:pPr>
            <a:r>
              <a:rPr lang="en-US" dirty="0"/>
              <a:t>Define the terms </a:t>
            </a:r>
            <a:r>
              <a:rPr lang="en-US" i="1" dirty="0"/>
              <a:t>business intelligence </a:t>
            </a:r>
            <a:r>
              <a:rPr lang="en-US" dirty="0"/>
              <a:t>(BI) and analytics.</a:t>
            </a:r>
          </a:p>
          <a:p>
            <a:pPr lvl="0">
              <a:buFont typeface="Wingdings" panose="05000000000000000000" pitchFamily="2" charset="2"/>
              <a:buChar char="Ø"/>
            </a:pPr>
            <a:r>
              <a:rPr lang="en-US" dirty="0"/>
              <a:t>Provide several real-world examples of BI and analytics being used to improve decision making.</a:t>
            </a:r>
          </a:p>
          <a:p>
            <a:pPr lvl="0">
              <a:buFont typeface="Wingdings" panose="05000000000000000000" pitchFamily="2" charset="2"/>
              <a:buChar char="Ø"/>
            </a:pPr>
            <a:r>
              <a:rPr lang="en-US" dirty="0"/>
              <a:t>Identify the key components that must be in place for an organization to get real value from its BI and analytics efforts.</a:t>
            </a:r>
          </a:p>
          <a:p>
            <a:pPr lvl="0">
              <a:buFont typeface="Wingdings" panose="05000000000000000000" pitchFamily="2" charset="2"/>
              <a:buChar char="Ø"/>
            </a:pPr>
            <a:r>
              <a:rPr lang="en-US" dirty="0"/>
              <a:t>Identify several BI techniques and discuss how they are used.</a:t>
            </a:r>
          </a:p>
          <a:p>
            <a:pPr lvl="0">
              <a:buFont typeface="Wingdings" panose="05000000000000000000" pitchFamily="2" charset="2"/>
              <a:buChar char="Ø"/>
            </a:pPr>
            <a:r>
              <a:rPr lang="en-US" dirty="0"/>
              <a:t>Identify several BI tools.</a:t>
            </a:r>
          </a:p>
          <a:p>
            <a:pPr lvl="0">
              <a:buFont typeface="Wingdings" panose="05000000000000000000" pitchFamily="2" charset="2"/>
              <a:buChar char="Ø"/>
            </a:pPr>
            <a:r>
              <a:rPr lang="en-US" dirty="0"/>
              <a:t>Define the term </a:t>
            </a:r>
            <a:r>
              <a:rPr lang="en-US" i="1" dirty="0"/>
              <a:t>self-service analytics </a:t>
            </a:r>
            <a:r>
              <a:rPr lang="en-US" dirty="0"/>
              <a:t>and discuss its pros and cons.</a:t>
            </a:r>
          </a:p>
        </p:txBody>
      </p:sp>
    </p:spTree>
    <p:extLst>
      <p:ext uri="{BB962C8B-B14F-4D97-AF65-F5344CB8AC3E}">
        <p14:creationId xmlns:p14="http://schemas.microsoft.com/office/powerpoint/2010/main" val="3898184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a:bodyPr>
          <a:lstStyle/>
          <a:p>
            <a:r>
              <a:rPr lang="en-US" dirty="0"/>
              <a:t>This chapter begins with a definition of business intelligence (BI) and business analytics and the components necessary for a successful BI and analytics program. </a:t>
            </a:r>
          </a:p>
          <a:p>
            <a:r>
              <a:rPr lang="en-US" dirty="0"/>
              <a:t>The chapter goes on to describe and provide examples of the use of several BI techniques and tools. It ends with a discussion of some of the issues associated with BI and analytics.</a:t>
            </a:r>
          </a:p>
        </p:txBody>
      </p:sp>
    </p:spTree>
    <p:extLst>
      <p:ext uri="{BB962C8B-B14F-4D97-AF65-F5344CB8AC3E}">
        <p14:creationId xmlns:p14="http://schemas.microsoft.com/office/powerpoint/2010/main" val="4215005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traight Connector 7"/>
          <p:cNvSpPr/>
          <p:nvPr/>
        </p:nvSpPr>
        <p:spPr>
          <a:xfrm>
            <a:off x="188913" y="1422400"/>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8"/>
          <p:cNvSpPr/>
          <p:nvPr/>
        </p:nvSpPr>
        <p:spPr>
          <a:xfrm>
            <a:off x="188913" y="1422400"/>
            <a:ext cx="2362835" cy="4933950"/>
          </a:xfrm>
          <a:custGeom>
            <a:avLst/>
            <a:gdLst>
              <a:gd name="connsiteX0" fmla="*/ 0 w 2362835"/>
              <a:gd name="connsiteY0" fmla="*/ 0 h 4933950"/>
              <a:gd name="connsiteX1" fmla="*/ 2362835 w 2362835"/>
              <a:gd name="connsiteY1" fmla="*/ 0 h 4933950"/>
              <a:gd name="connsiteX2" fmla="*/ 2362835 w 2362835"/>
              <a:gd name="connsiteY2" fmla="*/ 4933950 h 4933950"/>
              <a:gd name="connsiteX3" fmla="*/ 0 w 2362835"/>
              <a:gd name="connsiteY3" fmla="*/ 4933950 h 4933950"/>
              <a:gd name="connsiteX4" fmla="*/ 0 w 2362835"/>
              <a:gd name="connsiteY4" fmla="*/ 0 h 493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835" h="4933950">
                <a:moveTo>
                  <a:pt x="0" y="0"/>
                </a:moveTo>
                <a:lnTo>
                  <a:pt x="2362835" y="0"/>
                </a:lnTo>
                <a:lnTo>
                  <a:pt x="2362835" y="4933950"/>
                </a:lnTo>
                <a:lnTo>
                  <a:pt x="0" y="493395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US" sz="3300" b="1" kern="1200" dirty="0">
                <a:solidFill>
                  <a:schemeClr val="tx1"/>
                </a:solidFill>
                <a:latin typeface="Times New Roman" panose="02020603050405020304" pitchFamily="18" charset="0"/>
                <a:cs typeface="Times New Roman" panose="02020603050405020304" pitchFamily="18" charset="0"/>
              </a:rPr>
              <a:t>Chapter 9</a:t>
            </a:r>
          </a:p>
          <a:p>
            <a:pPr lvl="0" algn="l" defTabSz="1466850">
              <a:lnSpc>
                <a:spcPct val="90000"/>
              </a:lnSpc>
              <a:spcBef>
                <a:spcPct val="0"/>
              </a:spcBef>
              <a:spcAft>
                <a:spcPct val="35000"/>
              </a:spcAft>
            </a:pPr>
            <a:r>
              <a:rPr lang="en-US" sz="3300" b="1" kern="1200" dirty="0">
                <a:solidFill>
                  <a:schemeClr val="tx1"/>
                </a:solidFill>
                <a:latin typeface="Times New Roman" panose="02020603050405020304" pitchFamily="18" charset="0"/>
                <a:cs typeface="Times New Roman" panose="02020603050405020304" pitchFamily="18" charset="0"/>
              </a:rPr>
              <a:t>Business Intelligence and Analytics </a:t>
            </a:r>
            <a:endParaRPr lang="en-US" sz="3300" kern="1200" dirty="0"/>
          </a:p>
        </p:txBody>
      </p:sp>
      <p:sp>
        <p:nvSpPr>
          <p:cNvPr id="10" name="Freeform 9"/>
          <p:cNvSpPr/>
          <p:nvPr/>
        </p:nvSpPr>
        <p:spPr>
          <a:xfrm>
            <a:off x="2728960" y="1537075"/>
            <a:ext cx="4548457" cy="1078846"/>
          </a:xfrm>
          <a:custGeom>
            <a:avLst/>
            <a:gdLst>
              <a:gd name="connsiteX0" fmla="*/ 0 w 4548457"/>
              <a:gd name="connsiteY0" fmla="*/ 0 h 1078846"/>
              <a:gd name="connsiteX1" fmla="*/ 4548457 w 4548457"/>
              <a:gd name="connsiteY1" fmla="*/ 0 h 1078846"/>
              <a:gd name="connsiteX2" fmla="*/ 4548457 w 4548457"/>
              <a:gd name="connsiteY2" fmla="*/ 1078846 h 1078846"/>
              <a:gd name="connsiteX3" fmla="*/ 0 w 4548457"/>
              <a:gd name="connsiteY3" fmla="*/ 1078846 h 1078846"/>
              <a:gd name="connsiteX4" fmla="*/ 0 w 4548457"/>
              <a:gd name="connsiteY4" fmla="*/ 0 h 1078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078846">
                <a:moveTo>
                  <a:pt x="0" y="0"/>
                </a:moveTo>
                <a:lnTo>
                  <a:pt x="4548457" y="0"/>
                </a:lnTo>
                <a:lnTo>
                  <a:pt x="4548457" y="1078846"/>
                </a:lnTo>
                <a:lnTo>
                  <a:pt x="0" y="10788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b="0" i="0" kern="1200" dirty="0"/>
              <a:t>What Are Analytics and Business Intelligence?</a:t>
            </a:r>
          </a:p>
        </p:txBody>
      </p:sp>
      <p:sp>
        <p:nvSpPr>
          <p:cNvPr id="11" name="Freeform 10"/>
          <p:cNvSpPr/>
          <p:nvPr/>
        </p:nvSpPr>
        <p:spPr>
          <a:xfrm>
            <a:off x="7454630" y="1537076"/>
            <a:ext cx="4548457" cy="458704"/>
          </a:xfrm>
          <a:custGeom>
            <a:avLst/>
            <a:gdLst>
              <a:gd name="connsiteX0" fmla="*/ 0 w 4548457"/>
              <a:gd name="connsiteY0" fmla="*/ 0 h 1146757"/>
              <a:gd name="connsiteX1" fmla="*/ 4548457 w 4548457"/>
              <a:gd name="connsiteY1" fmla="*/ 0 h 1146757"/>
              <a:gd name="connsiteX2" fmla="*/ 4548457 w 4548457"/>
              <a:gd name="connsiteY2" fmla="*/ 1146757 h 1146757"/>
              <a:gd name="connsiteX3" fmla="*/ 0 w 4548457"/>
              <a:gd name="connsiteY3" fmla="*/ 1146757 h 1146757"/>
              <a:gd name="connsiteX4" fmla="*/ 0 w 4548457"/>
              <a:gd name="connsiteY4" fmla="*/ 0 h 1146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146757">
                <a:moveTo>
                  <a:pt x="0" y="0"/>
                </a:moveTo>
                <a:lnTo>
                  <a:pt x="4548457" y="0"/>
                </a:lnTo>
                <a:lnTo>
                  <a:pt x="4548457" y="1146757"/>
                </a:lnTo>
                <a:lnTo>
                  <a:pt x="0" y="114675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i="0" kern="1200" dirty="0">
                <a:solidFill>
                  <a:schemeClr val="tx1"/>
                </a:solidFill>
              </a:rPr>
              <a:t>Benefits Achieved from BI and Analytics</a:t>
            </a:r>
            <a:endParaRPr lang="en-US" sz="2000" kern="1200" dirty="0">
              <a:solidFill>
                <a:schemeClr val="tx1"/>
              </a:solidFill>
            </a:endParaRPr>
          </a:p>
        </p:txBody>
      </p:sp>
      <p:sp>
        <p:nvSpPr>
          <p:cNvPr id="12" name="Straight Connector 11"/>
          <p:cNvSpPr/>
          <p:nvPr/>
        </p:nvSpPr>
        <p:spPr>
          <a:xfrm>
            <a:off x="7277418" y="1998033"/>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3" name="Freeform 12"/>
          <p:cNvSpPr/>
          <p:nvPr/>
        </p:nvSpPr>
        <p:spPr>
          <a:xfrm>
            <a:off x="7454630" y="2032323"/>
            <a:ext cx="4548457" cy="651511"/>
          </a:xfrm>
          <a:custGeom>
            <a:avLst/>
            <a:gdLst>
              <a:gd name="connsiteX0" fmla="*/ 0 w 4548457"/>
              <a:gd name="connsiteY0" fmla="*/ 0 h 1146757"/>
              <a:gd name="connsiteX1" fmla="*/ 4548457 w 4548457"/>
              <a:gd name="connsiteY1" fmla="*/ 0 h 1146757"/>
              <a:gd name="connsiteX2" fmla="*/ 4548457 w 4548457"/>
              <a:gd name="connsiteY2" fmla="*/ 1146757 h 1146757"/>
              <a:gd name="connsiteX3" fmla="*/ 0 w 4548457"/>
              <a:gd name="connsiteY3" fmla="*/ 1146757 h 1146757"/>
              <a:gd name="connsiteX4" fmla="*/ 0 w 4548457"/>
              <a:gd name="connsiteY4" fmla="*/ 0 h 1146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146757">
                <a:moveTo>
                  <a:pt x="0" y="0"/>
                </a:moveTo>
                <a:lnTo>
                  <a:pt x="4548457" y="0"/>
                </a:lnTo>
                <a:lnTo>
                  <a:pt x="4548457" y="1146757"/>
                </a:lnTo>
                <a:lnTo>
                  <a:pt x="0" y="114675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Components Required for Effective BI and Analytics </a:t>
            </a:r>
          </a:p>
        </p:txBody>
      </p:sp>
      <p:sp>
        <p:nvSpPr>
          <p:cNvPr id="14" name="Straight Connector 13"/>
          <p:cNvSpPr/>
          <p:nvPr/>
        </p:nvSpPr>
        <p:spPr>
          <a:xfrm>
            <a:off x="2551748" y="2744741"/>
            <a:ext cx="9451340" cy="0"/>
          </a:xfrm>
          <a:prstGeom prst="line">
            <a:avLst/>
          </a:prstGeom>
          <a:ln w="28575"/>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14"/>
          <p:cNvSpPr/>
          <p:nvPr/>
        </p:nvSpPr>
        <p:spPr>
          <a:xfrm>
            <a:off x="2728960" y="2856853"/>
            <a:ext cx="4548457" cy="1063067"/>
          </a:xfrm>
          <a:custGeom>
            <a:avLst/>
            <a:gdLst>
              <a:gd name="connsiteX0" fmla="*/ 0 w 4548457"/>
              <a:gd name="connsiteY0" fmla="*/ 0 h 1063067"/>
              <a:gd name="connsiteX1" fmla="*/ 4548457 w 4548457"/>
              <a:gd name="connsiteY1" fmla="*/ 0 h 1063067"/>
              <a:gd name="connsiteX2" fmla="*/ 4548457 w 4548457"/>
              <a:gd name="connsiteY2" fmla="*/ 1063067 h 1063067"/>
              <a:gd name="connsiteX3" fmla="*/ 0 w 4548457"/>
              <a:gd name="connsiteY3" fmla="*/ 1063067 h 1063067"/>
              <a:gd name="connsiteX4" fmla="*/ 0 w 4548457"/>
              <a:gd name="connsiteY4" fmla="*/ 0 h 1063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063067">
                <a:moveTo>
                  <a:pt x="0" y="0"/>
                </a:moveTo>
                <a:lnTo>
                  <a:pt x="4548457" y="0"/>
                </a:lnTo>
                <a:lnTo>
                  <a:pt x="4548457" y="1063067"/>
                </a:lnTo>
                <a:lnTo>
                  <a:pt x="0" y="106306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b="0" i="0" kern="1200" dirty="0"/>
              <a:t>Business Intelligence and Analytics Tools</a:t>
            </a:r>
            <a:endParaRPr lang="en-US" sz="3100" kern="1200" dirty="0"/>
          </a:p>
        </p:txBody>
      </p:sp>
      <p:sp>
        <p:nvSpPr>
          <p:cNvPr id="16" name="Freeform 15"/>
          <p:cNvSpPr/>
          <p:nvPr/>
        </p:nvSpPr>
        <p:spPr>
          <a:xfrm>
            <a:off x="7454630" y="2790837"/>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Spreadsheets</a:t>
            </a:r>
          </a:p>
        </p:txBody>
      </p:sp>
      <p:sp>
        <p:nvSpPr>
          <p:cNvPr id="17" name="Straight Connector 16"/>
          <p:cNvSpPr/>
          <p:nvPr/>
        </p:nvSpPr>
        <p:spPr>
          <a:xfrm>
            <a:off x="7277418" y="3191826"/>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8" name="Freeform 17"/>
          <p:cNvSpPr/>
          <p:nvPr/>
        </p:nvSpPr>
        <p:spPr>
          <a:xfrm>
            <a:off x="7454630" y="3248976"/>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Reporting and Querying Tools</a:t>
            </a:r>
          </a:p>
        </p:txBody>
      </p:sp>
      <p:sp>
        <p:nvSpPr>
          <p:cNvPr id="19" name="Straight Connector 18"/>
          <p:cNvSpPr/>
          <p:nvPr/>
        </p:nvSpPr>
        <p:spPr>
          <a:xfrm>
            <a:off x="7277418" y="3649966"/>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0" name="Freeform 19"/>
          <p:cNvSpPr/>
          <p:nvPr/>
        </p:nvSpPr>
        <p:spPr>
          <a:xfrm>
            <a:off x="7454630" y="3695686"/>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Data Visualization Tools</a:t>
            </a:r>
          </a:p>
        </p:txBody>
      </p:sp>
      <p:sp>
        <p:nvSpPr>
          <p:cNvPr id="21" name="Straight Connector 20"/>
          <p:cNvSpPr/>
          <p:nvPr/>
        </p:nvSpPr>
        <p:spPr>
          <a:xfrm>
            <a:off x="7277418" y="4062385"/>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2" name="Freeform 21"/>
          <p:cNvSpPr/>
          <p:nvPr/>
        </p:nvSpPr>
        <p:spPr>
          <a:xfrm>
            <a:off x="7454630" y="4096675"/>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Drill-Down Analysis</a:t>
            </a:r>
          </a:p>
        </p:txBody>
      </p:sp>
      <p:sp>
        <p:nvSpPr>
          <p:cNvPr id="23" name="Straight Connector 22"/>
          <p:cNvSpPr/>
          <p:nvPr/>
        </p:nvSpPr>
        <p:spPr>
          <a:xfrm>
            <a:off x="7277418" y="4440515"/>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4" name="Freeform 23"/>
          <p:cNvSpPr/>
          <p:nvPr/>
        </p:nvSpPr>
        <p:spPr>
          <a:xfrm>
            <a:off x="7454630" y="4497665"/>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Linear Regression</a:t>
            </a:r>
          </a:p>
        </p:txBody>
      </p:sp>
      <p:sp>
        <p:nvSpPr>
          <p:cNvPr id="25" name="Straight Connector 24"/>
          <p:cNvSpPr/>
          <p:nvPr/>
        </p:nvSpPr>
        <p:spPr>
          <a:xfrm>
            <a:off x="7277418" y="4898654"/>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6" name="Freeform 25"/>
          <p:cNvSpPr/>
          <p:nvPr/>
        </p:nvSpPr>
        <p:spPr>
          <a:xfrm>
            <a:off x="7454630" y="4944374"/>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Data Mining</a:t>
            </a:r>
          </a:p>
        </p:txBody>
      </p:sp>
      <p:sp>
        <p:nvSpPr>
          <p:cNvPr id="27" name="Straight Connector 26"/>
          <p:cNvSpPr/>
          <p:nvPr/>
        </p:nvSpPr>
        <p:spPr>
          <a:xfrm>
            <a:off x="7277418" y="5356794"/>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8" name="Freeform 27"/>
          <p:cNvSpPr/>
          <p:nvPr/>
        </p:nvSpPr>
        <p:spPr>
          <a:xfrm>
            <a:off x="7454630" y="5402514"/>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Dashboards</a:t>
            </a:r>
          </a:p>
        </p:txBody>
      </p:sp>
      <p:sp>
        <p:nvSpPr>
          <p:cNvPr id="29" name="Straight Connector 28"/>
          <p:cNvSpPr/>
          <p:nvPr/>
        </p:nvSpPr>
        <p:spPr>
          <a:xfrm>
            <a:off x="7277418" y="5757783"/>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30" name="Freeform 29"/>
          <p:cNvSpPr/>
          <p:nvPr/>
        </p:nvSpPr>
        <p:spPr>
          <a:xfrm>
            <a:off x="7454630" y="5837793"/>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Self-Service Analytics</a:t>
            </a:r>
          </a:p>
        </p:txBody>
      </p:sp>
      <p:sp>
        <p:nvSpPr>
          <p:cNvPr id="31" name="Straight Connector 30"/>
          <p:cNvSpPr/>
          <p:nvPr/>
        </p:nvSpPr>
        <p:spPr>
          <a:xfrm>
            <a:off x="2551748" y="6238783"/>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713310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Are Analytics and Business Intelligence?</a:t>
            </a:r>
          </a:p>
        </p:txBody>
      </p:sp>
      <p:sp>
        <p:nvSpPr>
          <p:cNvPr id="3" name="Content Placeholder 2"/>
          <p:cNvSpPr>
            <a:spLocks noGrp="1"/>
          </p:cNvSpPr>
          <p:nvPr>
            <p:ph idx="1"/>
          </p:nvPr>
        </p:nvSpPr>
        <p:spPr/>
        <p:txBody>
          <a:bodyPr>
            <a:normAutofit fontScale="92500" lnSpcReduction="10000"/>
          </a:bodyPr>
          <a:lstStyle/>
          <a:p>
            <a:r>
              <a:rPr lang="en-US" b="1" i="1" dirty="0">
                <a:solidFill>
                  <a:schemeClr val="accent1"/>
                </a:solidFill>
              </a:rPr>
              <a:t>Business analytics </a:t>
            </a:r>
            <a:r>
              <a:rPr lang="en-US" dirty="0"/>
              <a:t>is the extensive use of data and quantitative analysis to support fact-based decision making within organizations. </a:t>
            </a:r>
          </a:p>
          <a:p>
            <a:r>
              <a:rPr lang="en-US" dirty="0"/>
              <a:t>Business analytics can be used to gain a better understanding of current business performance, reveal new business patterns and relationships, explain why certain results occurred, optimize current operations, and forecast future business results.</a:t>
            </a:r>
          </a:p>
          <a:p>
            <a:r>
              <a:rPr lang="en-US" b="1" i="1" dirty="0">
                <a:solidFill>
                  <a:schemeClr val="accent1"/>
                </a:solidFill>
              </a:rPr>
              <a:t>Business intelligence (BI)</a:t>
            </a:r>
            <a:r>
              <a:rPr lang="en-US" dirty="0"/>
              <a:t> includes a wide range of applications, practices, and technologies for the extraction, transformation, integration, visualization, analysis, interpretation, and presentation of data to support improved decision making. </a:t>
            </a:r>
          </a:p>
        </p:txBody>
      </p:sp>
    </p:spTree>
    <p:extLst>
      <p:ext uri="{BB962C8B-B14F-4D97-AF65-F5344CB8AC3E}">
        <p14:creationId xmlns:p14="http://schemas.microsoft.com/office/powerpoint/2010/main" val="1096799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Benefits Achieved from BI and Analytics</a:t>
            </a:r>
          </a:p>
        </p:txBody>
      </p:sp>
      <p:sp>
        <p:nvSpPr>
          <p:cNvPr id="3" name="Content Placeholder 2"/>
          <p:cNvSpPr>
            <a:spLocks noGrp="1"/>
          </p:cNvSpPr>
          <p:nvPr>
            <p:ph idx="1"/>
          </p:nvPr>
        </p:nvSpPr>
        <p:spPr/>
        <p:txBody>
          <a:bodyPr>
            <a:normAutofit fontScale="85000" lnSpcReduction="20000"/>
          </a:bodyPr>
          <a:lstStyle/>
          <a:p>
            <a:pPr lvl="0"/>
            <a:r>
              <a:rPr lang="en-US" b="1" dirty="0"/>
              <a:t>Detect fraud</a:t>
            </a:r>
            <a:r>
              <a:rPr lang="en-US" dirty="0"/>
              <a:t>: Life insurance company implemented analytical software to help its special investigations unit identify fraud.</a:t>
            </a:r>
          </a:p>
          <a:p>
            <a:r>
              <a:rPr lang="en-US" b="1" dirty="0"/>
              <a:t>Improve forecasting</a:t>
            </a:r>
            <a:r>
              <a:rPr lang="en-US" dirty="0"/>
              <a:t>: Kroger serves customers in 2000 pharmacies. The company found that by better predicting pharmacy customer demand, it could reduce the number of prescriptions that it was unable to fill because a drug is out of stock. To do so, Kroger developed a sophisticated inventory management system that could provide employees with a visualization of inventory levels, adapt to user feedback, and support “what-if” analysis.</a:t>
            </a:r>
          </a:p>
          <a:p>
            <a:r>
              <a:rPr lang="en-US" dirty="0"/>
              <a:t>Increase in sales of $80 million per year</a:t>
            </a:r>
          </a:p>
          <a:p>
            <a:r>
              <a:rPr lang="en-US" dirty="0"/>
              <a:t>reduce its overall inventory costs by $120 million per year</a:t>
            </a:r>
          </a:p>
          <a:p>
            <a:pPr lvl="0"/>
            <a:endParaRPr lang="en-US" dirty="0"/>
          </a:p>
        </p:txBody>
      </p:sp>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81160" y="5151867"/>
            <a:ext cx="1871662" cy="1038430"/>
          </a:xfrm>
          <a:prstGeom prst="rect">
            <a:avLst/>
          </a:prstGeom>
        </p:spPr>
      </p:pic>
    </p:spTree>
    <p:extLst>
      <p:ext uri="{BB962C8B-B14F-4D97-AF65-F5344CB8AC3E}">
        <p14:creationId xmlns:p14="http://schemas.microsoft.com/office/powerpoint/2010/main" val="1455671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What-if analysis.</a:t>
            </a:r>
          </a:p>
        </p:txBody>
      </p:sp>
      <p:pic>
        <p:nvPicPr>
          <p:cNvPr id="7" name="Excel_ What-if Analysis">
            <a:hlinkClick r:id="" action="ppaction://media"/>
          </p:cNvPr>
          <p:cNvPicPr>
            <a:picLocks noGrp="1" noChangeAspect="1"/>
          </p:cNvPicPr>
          <p:nvPr>
            <p:ph idx="1"/>
            <a:videoFile r:link="rId1"/>
            <p:extLst>
              <p:ext uri="{DAA4B4D4-6D71-4841-9C94-3DE7FCFB9230}">
                <p14:media xmlns:p14="http://schemas.microsoft.com/office/powerpoint/2010/main" r:embed="rId2">
                  <p14:trim st="9368" end="6859.8437"/>
                </p14:media>
              </p:ext>
            </p:extLst>
          </p:nvPr>
        </p:nvPicPr>
        <p:blipFill>
          <a:blip r:embed="rId4"/>
          <a:stretch>
            <a:fillRect/>
          </a:stretch>
        </p:blipFill>
        <p:spPr>
          <a:xfrm>
            <a:off x="1709738" y="1422400"/>
            <a:ext cx="8770937" cy="4933950"/>
          </a:xfrm>
        </p:spPr>
      </p:pic>
    </p:spTree>
    <p:extLst>
      <p:ext uri="{BB962C8B-B14F-4D97-AF65-F5344CB8AC3E}">
        <p14:creationId xmlns:p14="http://schemas.microsoft.com/office/powerpoint/2010/main" val="2451901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98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Benefits Achieved from BI and Analytics</a:t>
            </a:r>
          </a:p>
        </p:txBody>
      </p:sp>
      <p:sp>
        <p:nvSpPr>
          <p:cNvPr id="3" name="Content Placeholder 2"/>
          <p:cNvSpPr>
            <a:spLocks noGrp="1"/>
          </p:cNvSpPr>
          <p:nvPr>
            <p:ph idx="1"/>
          </p:nvPr>
        </p:nvSpPr>
        <p:spPr>
          <a:xfrm>
            <a:off x="188685" y="1422213"/>
            <a:ext cx="11814627" cy="2597694"/>
          </a:xfrm>
        </p:spPr>
        <p:txBody>
          <a:bodyPr>
            <a:normAutofit/>
          </a:bodyPr>
          <a:lstStyle/>
          <a:p>
            <a:r>
              <a:rPr lang="en-US" b="1" dirty="0"/>
              <a:t>Increase Sales: </a:t>
            </a:r>
            <a:r>
              <a:rPr lang="en-US" dirty="0"/>
              <a:t>DaimlerChrysler set their suggested retail and wholesale prices for the year, then adjust pricing through seasonal incentives based on the impact of supply and demand. The firm estimates that use of the system has generated additional annual sales of $500 million.</a:t>
            </a:r>
          </a:p>
        </p:txBody>
      </p:sp>
      <p:pic>
        <p:nvPicPr>
          <p:cNvPr id="6148" name="Picture 4" descr="Download Chevron Logo PNG Image for Fre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670" y="4637085"/>
            <a:ext cx="1583642" cy="1635353"/>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2"/>
          <p:cNvSpPr txBox="1">
            <a:spLocks/>
          </p:cNvSpPr>
          <p:nvPr/>
        </p:nvSpPr>
        <p:spPr>
          <a:xfrm>
            <a:off x="188684" y="4019907"/>
            <a:ext cx="9768799" cy="2037993"/>
          </a:xfrm>
          <a:prstGeom prst="rect">
            <a:avLst/>
          </a:prstGeom>
        </p:spPr>
        <p:txBody>
          <a:bodyPr vert="horz" lIns="91440" tIns="45720" rIns="91440" bIns="45720" rtlCol="0">
            <a:normAutofit fontScale="92500"/>
          </a:bodyPr>
          <a:lstStyle>
            <a:lvl1pPr marL="228600" indent="-228600" algn="just"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just"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just"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just"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just"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b="1" dirty="0"/>
              <a:t>Optimize operations</a:t>
            </a:r>
            <a:r>
              <a:rPr lang="en-US" dirty="0"/>
              <a:t>: Chevron uses an analytical system called Petro to aid analysts in advising the refineries and oil traders on the mix of products to produce, buy, and sell in order to maximize profit.</a:t>
            </a:r>
          </a:p>
          <a:p>
            <a:endParaRPr lang="en-US" dirty="0"/>
          </a:p>
        </p:txBody>
      </p:sp>
    </p:spTree>
    <p:extLst>
      <p:ext uri="{BB962C8B-B14F-4D97-AF65-F5344CB8AC3E}">
        <p14:creationId xmlns:p14="http://schemas.microsoft.com/office/powerpoint/2010/main" val="217206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Benefits Achieved from BI and Analytics</a:t>
            </a:r>
          </a:p>
        </p:txBody>
      </p:sp>
      <p:sp>
        <p:nvSpPr>
          <p:cNvPr id="3" name="Content Placeholder 2"/>
          <p:cNvSpPr>
            <a:spLocks noGrp="1"/>
          </p:cNvSpPr>
          <p:nvPr>
            <p:ph idx="1"/>
          </p:nvPr>
        </p:nvSpPr>
        <p:spPr/>
        <p:txBody>
          <a:bodyPr>
            <a:normAutofit/>
          </a:bodyPr>
          <a:lstStyle/>
          <a:p>
            <a:pPr lvl="0"/>
            <a:r>
              <a:rPr lang="en-US" b="1" dirty="0"/>
              <a:t>Reduce costs</a:t>
            </a:r>
            <a:r>
              <a:rPr lang="en-US" dirty="0"/>
              <a:t>: Coca-Cola Enterprises is the world’s largest bottler and distributor of Coca Cola products. Its delivery fleet of 54,000 trucks</a:t>
            </a:r>
          </a:p>
          <a:p>
            <a:pPr lvl="0"/>
            <a:r>
              <a:rPr lang="en-US" dirty="0"/>
              <a:t>Using analytics software, the firm implemented a vehicle-routing optimization system that resulted in savings of $45 million a year from reduced gas consumption and reduction in the number of drivers required.</a:t>
            </a:r>
          </a:p>
          <a:p>
            <a:pPr lvl="0"/>
            <a:endParaRPr lang="en-US"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04500" y="1930400"/>
            <a:ext cx="1219200" cy="1219200"/>
          </a:xfrm>
          <a:prstGeom prst="rect">
            <a:avLst/>
          </a:prstGeom>
        </p:spPr>
      </p:pic>
    </p:spTree>
    <p:extLst>
      <p:ext uri="{BB962C8B-B14F-4D97-AF65-F5344CB8AC3E}">
        <p14:creationId xmlns:p14="http://schemas.microsoft.com/office/powerpoint/2010/main" val="2957879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traight Connector 7"/>
          <p:cNvSpPr/>
          <p:nvPr/>
        </p:nvSpPr>
        <p:spPr>
          <a:xfrm>
            <a:off x="188913" y="1422400"/>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8"/>
          <p:cNvSpPr/>
          <p:nvPr/>
        </p:nvSpPr>
        <p:spPr>
          <a:xfrm>
            <a:off x="188913" y="1422400"/>
            <a:ext cx="2362835" cy="4933950"/>
          </a:xfrm>
          <a:custGeom>
            <a:avLst/>
            <a:gdLst>
              <a:gd name="connsiteX0" fmla="*/ 0 w 2362835"/>
              <a:gd name="connsiteY0" fmla="*/ 0 h 4933950"/>
              <a:gd name="connsiteX1" fmla="*/ 2362835 w 2362835"/>
              <a:gd name="connsiteY1" fmla="*/ 0 h 4933950"/>
              <a:gd name="connsiteX2" fmla="*/ 2362835 w 2362835"/>
              <a:gd name="connsiteY2" fmla="*/ 4933950 h 4933950"/>
              <a:gd name="connsiteX3" fmla="*/ 0 w 2362835"/>
              <a:gd name="connsiteY3" fmla="*/ 4933950 h 4933950"/>
              <a:gd name="connsiteX4" fmla="*/ 0 w 2362835"/>
              <a:gd name="connsiteY4" fmla="*/ 0 h 493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835" h="4933950">
                <a:moveTo>
                  <a:pt x="0" y="0"/>
                </a:moveTo>
                <a:lnTo>
                  <a:pt x="2362835" y="0"/>
                </a:lnTo>
                <a:lnTo>
                  <a:pt x="2362835" y="4933950"/>
                </a:lnTo>
                <a:lnTo>
                  <a:pt x="0" y="493395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US" sz="3300" b="1" kern="1200" dirty="0">
                <a:solidFill>
                  <a:schemeClr val="tx1"/>
                </a:solidFill>
                <a:latin typeface="Times New Roman" panose="02020603050405020304" pitchFamily="18" charset="0"/>
                <a:cs typeface="Times New Roman" panose="02020603050405020304" pitchFamily="18" charset="0"/>
              </a:rPr>
              <a:t>Chapter 9</a:t>
            </a:r>
          </a:p>
          <a:p>
            <a:pPr lvl="0" algn="l" defTabSz="1466850">
              <a:lnSpc>
                <a:spcPct val="90000"/>
              </a:lnSpc>
              <a:spcBef>
                <a:spcPct val="0"/>
              </a:spcBef>
              <a:spcAft>
                <a:spcPct val="35000"/>
              </a:spcAft>
            </a:pPr>
            <a:r>
              <a:rPr lang="en-US" sz="3300" b="1" kern="1200" dirty="0">
                <a:solidFill>
                  <a:schemeClr val="tx1"/>
                </a:solidFill>
                <a:latin typeface="Times New Roman" panose="02020603050405020304" pitchFamily="18" charset="0"/>
                <a:cs typeface="Times New Roman" panose="02020603050405020304" pitchFamily="18" charset="0"/>
              </a:rPr>
              <a:t>Business Intelligence and Analytics </a:t>
            </a:r>
            <a:endParaRPr lang="en-US" sz="3300" kern="1200" dirty="0"/>
          </a:p>
        </p:txBody>
      </p:sp>
      <p:sp>
        <p:nvSpPr>
          <p:cNvPr id="10" name="Freeform 9"/>
          <p:cNvSpPr/>
          <p:nvPr/>
        </p:nvSpPr>
        <p:spPr>
          <a:xfrm>
            <a:off x="2728960" y="1537075"/>
            <a:ext cx="4548457" cy="1078846"/>
          </a:xfrm>
          <a:custGeom>
            <a:avLst/>
            <a:gdLst>
              <a:gd name="connsiteX0" fmla="*/ 0 w 4548457"/>
              <a:gd name="connsiteY0" fmla="*/ 0 h 1078846"/>
              <a:gd name="connsiteX1" fmla="*/ 4548457 w 4548457"/>
              <a:gd name="connsiteY1" fmla="*/ 0 h 1078846"/>
              <a:gd name="connsiteX2" fmla="*/ 4548457 w 4548457"/>
              <a:gd name="connsiteY2" fmla="*/ 1078846 h 1078846"/>
              <a:gd name="connsiteX3" fmla="*/ 0 w 4548457"/>
              <a:gd name="connsiteY3" fmla="*/ 1078846 h 1078846"/>
              <a:gd name="connsiteX4" fmla="*/ 0 w 4548457"/>
              <a:gd name="connsiteY4" fmla="*/ 0 h 1078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078846">
                <a:moveTo>
                  <a:pt x="0" y="0"/>
                </a:moveTo>
                <a:lnTo>
                  <a:pt x="4548457" y="0"/>
                </a:lnTo>
                <a:lnTo>
                  <a:pt x="4548457" y="1078846"/>
                </a:lnTo>
                <a:lnTo>
                  <a:pt x="0" y="10788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b="0" i="0" kern="1200" dirty="0"/>
              <a:t>What Are Analytics and Business Intelligence?</a:t>
            </a:r>
          </a:p>
        </p:txBody>
      </p:sp>
      <p:sp>
        <p:nvSpPr>
          <p:cNvPr id="11" name="Freeform 10"/>
          <p:cNvSpPr/>
          <p:nvPr/>
        </p:nvSpPr>
        <p:spPr>
          <a:xfrm>
            <a:off x="7454630" y="1537076"/>
            <a:ext cx="4548457" cy="458704"/>
          </a:xfrm>
          <a:custGeom>
            <a:avLst/>
            <a:gdLst>
              <a:gd name="connsiteX0" fmla="*/ 0 w 4548457"/>
              <a:gd name="connsiteY0" fmla="*/ 0 h 1146757"/>
              <a:gd name="connsiteX1" fmla="*/ 4548457 w 4548457"/>
              <a:gd name="connsiteY1" fmla="*/ 0 h 1146757"/>
              <a:gd name="connsiteX2" fmla="*/ 4548457 w 4548457"/>
              <a:gd name="connsiteY2" fmla="*/ 1146757 h 1146757"/>
              <a:gd name="connsiteX3" fmla="*/ 0 w 4548457"/>
              <a:gd name="connsiteY3" fmla="*/ 1146757 h 1146757"/>
              <a:gd name="connsiteX4" fmla="*/ 0 w 4548457"/>
              <a:gd name="connsiteY4" fmla="*/ 0 h 1146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146757">
                <a:moveTo>
                  <a:pt x="0" y="0"/>
                </a:moveTo>
                <a:lnTo>
                  <a:pt x="4548457" y="0"/>
                </a:lnTo>
                <a:lnTo>
                  <a:pt x="4548457" y="1146757"/>
                </a:lnTo>
                <a:lnTo>
                  <a:pt x="0" y="114675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i="0" kern="1200" dirty="0">
                <a:solidFill>
                  <a:schemeClr val="tx1"/>
                </a:solidFill>
              </a:rPr>
              <a:t>Benefits Achieved from BI and Analytics</a:t>
            </a:r>
            <a:endParaRPr lang="en-US" sz="2000" kern="1200" dirty="0">
              <a:solidFill>
                <a:schemeClr val="tx1"/>
              </a:solidFill>
            </a:endParaRPr>
          </a:p>
        </p:txBody>
      </p:sp>
      <p:sp>
        <p:nvSpPr>
          <p:cNvPr id="12" name="Straight Connector 11"/>
          <p:cNvSpPr/>
          <p:nvPr/>
        </p:nvSpPr>
        <p:spPr>
          <a:xfrm>
            <a:off x="7277418" y="1998033"/>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3" name="Freeform 12"/>
          <p:cNvSpPr/>
          <p:nvPr/>
        </p:nvSpPr>
        <p:spPr>
          <a:xfrm>
            <a:off x="7454630" y="2032323"/>
            <a:ext cx="4548457" cy="651511"/>
          </a:xfrm>
          <a:custGeom>
            <a:avLst/>
            <a:gdLst>
              <a:gd name="connsiteX0" fmla="*/ 0 w 4548457"/>
              <a:gd name="connsiteY0" fmla="*/ 0 h 1146757"/>
              <a:gd name="connsiteX1" fmla="*/ 4548457 w 4548457"/>
              <a:gd name="connsiteY1" fmla="*/ 0 h 1146757"/>
              <a:gd name="connsiteX2" fmla="*/ 4548457 w 4548457"/>
              <a:gd name="connsiteY2" fmla="*/ 1146757 h 1146757"/>
              <a:gd name="connsiteX3" fmla="*/ 0 w 4548457"/>
              <a:gd name="connsiteY3" fmla="*/ 1146757 h 1146757"/>
              <a:gd name="connsiteX4" fmla="*/ 0 w 4548457"/>
              <a:gd name="connsiteY4" fmla="*/ 0 h 1146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146757">
                <a:moveTo>
                  <a:pt x="0" y="0"/>
                </a:moveTo>
                <a:lnTo>
                  <a:pt x="4548457" y="0"/>
                </a:lnTo>
                <a:lnTo>
                  <a:pt x="4548457" y="1146757"/>
                </a:lnTo>
                <a:lnTo>
                  <a:pt x="0" y="114675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Components Required for Effective BI and Analytics </a:t>
            </a:r>
          </a:p>
        </p:txBody>
      </p:sp>
      <p:sp>
        <p:nvSpPr>
          <p:cNvPr id="14" name="Straight Connector 13"/>
          <p:cNvSpPr/>
          <p:nvPr/>
        </p:nvSpPr>
        <p:spPr>
          <a:xfrm>
            <a:off x="2551748" y="2744741"/>
            <a:ext cx="9451340" cy="0"/>
          </a:xfrm>
          <a:prstGeom prst="line">
            <a:avLst/>
          </a:prstGeom>
          <a:ln w="28575"/>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14"/>
          <p:cNvSpPr/>
          <p:nvPr/>
        </p:nvSpPr>
        <p:spPr>
          <a:xfrm>
            <a:off x="2728960" y="2856853"/>
            <a:ext cx="4548457" cy="1063067"/>
          </a:xfrm>
          <a:custGeom>
            <a:avLst/>
            <a:gdLst>
              <a:gd name="connsiteX0" fmla="*/ 0 w 4548457"/>
              <a:gd name="connsiteY0" fmla="*/ 0 h 1063067"/>
              <a:gd name="connsiteX1" fmla="*/ 4548457 w 4548457"/>
              <a:gd name="connsiteY1" fmla="*/ 0 h 1063067"/>
              <a:gd name="connsiteX2" fmla="*/ 4548457 w 4548457"/>
              <a:gd name="connsiteY2" fmla="*/ 1063067 h 1063067"/>
              <a:gd name="connsiteX3" fmla="*/ 0 w 4548457"/>
              <a:gd name="connsiteY3" fmla="*/ 1063067 h 1063067"/>
              <a:gd name="connsiteX4" fmla="*/ 0 w 4548457"/>
              <a:gd name="connsiteY4" fmla="*/ 0 h 1063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063067">
                <a:moveTo>
                  <a:pt x="0" y="0"/>
                </a:moveTo>
                <a:lnTo>
                  <a:pt x="4548457" y="0"/>
                </a:lnTo>
                <a:lnTo>
                  <a:pt x="4548457" y="1063067"/>
                </a:lnTo>
                <a:lnTo>
                  <a:pt x="0" y="106306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b="0" i="0" kern="1200" dirty="0"/>
              <a:t>Business Intelligence and Analytics Tools</a:t>
            </a:r>
            <a:endParaRPr lang="en-US" sz="3100" kern="1200" dirty="0"/>
          </a:p>
        </p:txBody>
      </p:sp>
      <p:sp>
        <p:nvSpPr>
          <p:cNvPr id="16" name="Freeform 15"/>
          <p:cNvSpPr/>
          <p:nvPr/>
        </p:nvSpPr>
        <p:spPr>
          <a:xfrm>
            <a:off x="7454630" y="2790837"/>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Spreadsheets</a:t>
            </a:r>
          </a:p>
        </p:txBody>
      </p:sp>
      <p:sp>
        <p:nvSpPr>
          <p:cNvPr id="17" name="Straight Connector 16"/>
          <p:cNvSpPr/>
          <p:nvPr/>
        </p:nvSpPr>
        <p:spPr>
          <a:xfrm>
            <a:off x="7277418" y="3191826"/>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8" name="Freeform 17"/>
          <p:cNvSpPr/>
          <p:nvPr/>
        </p:nvSpPr>
        <p:spPr>
          <a:xfrm>
            <a:off x="7454630" y="3248976"/>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Reporting and Querying Tools</a:t>
            </a:r>
          </a:p>
        </p:txBody>
      </p:sp>
      <p:sp>
        <p:nvSpPr>
          <p:cNvPr id="19" name="Straight Connector 18"/>
          <p:cNvSpPr/>
          <p:nvPr/>
        </p:nvSpPr>
        <p:spPr>
          <a:xfrm>
            <a:off x="7277418" y="3649966"/>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0" name="Freeform 19"/>
          <p:cNvSpPr/>
          <p:nvPr/>
        </p:nvSpPr>
        <p:spPr>
          <a:xfrm>
            <a:off x="7454630" y="3695686"/>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Data Visualization Tools</a:t>
            </a:r>
          </a:p>
        </p:txBody>
      </p:sp>
      <p:sp>
        <p:nvSpPr>
          <p:cNvPr id="21" name="Straight Connector 20"/>
          <p:cNvSpPr/>
          <p:nvPr/>
        </p:nvSpPr>
        <p:spPr>
          <a:xfrm>
            <a:off x="7277418" y="4062385"/>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2" name="Freeform 21"/>
          <p:cNvSpPr/>
          <p:nvPr/>
        </p:nvSpPr>
        <p:spPr>
          <a:xfrm>
            <a:off x="7454630" y="4096675"/>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Drill-Down Analysis</a:t>
            </a:r>
          </a:p>
        </p:txBody>
      </p:sp>
      <p:sp>
        <p:nvSpPr>
          <p:cNvPr id="23" name="Straight Connector 22"/>
          <p:cNvSpPr/>
          <p:nvPr/>
        </p:nvSpPr>
        <p:spPr>
          <a:xfrm>
            <a:off x="7277418" y="4440515"/>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4" name="Freeform 23"/>
          <p:cNvSpPr/>
          <p:nvPr/>
        </p:nvSpPr>
        <p:spPr>
          <a:xfrm>
            <a:off x="7454630" y="4497665"/>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Linear Regression</a:t>
            </a:r>
          </a:p>
        </p:txBody>
      </p:sp>
      <p:sp>
        <p:nvSpPr>
          <p:cNvPr id="25" name="Straight Connector 24"/>
          <p:cNvSpPr/>
          <p:nvPr/>
        </p:nvSpPr>
        <p:spPr>
          <a:xfrm>
            <a:off x="7277418" y="4898654"/>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6" name="Freeform 25"/>
          <p:cNvSpPr/>
          <p:nvPr/>
        </p:nvSpPr>
        <p:spPr>
          <a:xfrm>
            <a:off x="7454630" y="4944374"/>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Data Mining</a:t>
            </a:r>
          </a:p>
        </p:txBody>
      </p:sp>
      <p:sp>
        <p:nvSpPr>
          <p:cNvPr id="27" name="Straight Connector 26"/>
          <p:cNvSpPr/>
          <p:nvPr/>
        </p:nvSpPr>
        <p:spPr>
          <a:xfrm>
            <a:off x="7277418" y="5356794"/>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8" name="Freeform 27"/>
          <p:cNvSpPr/>
          <p:nvPr/>
        </p:nvSpPr>
        <p:spPr>
          <a:xfrm>
            <a:off x="7454630" y="5402514"/>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Dashboards</a:t>
            </a:r>
          </a:p>
        </p:txBody>
      </p:sp>
      <p:sp>
        <p:nvSpPr>
          <p:cNvPr id="29" name="Straight Connector 28"/>
          <p:cNvSpPr/>
          <p:nvPr/>
        </p:nvSpPr>
        <p:spPr>
          <a:xfrm>
            <a:off x="7277418" y="5757783"/>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30" name="Freeform 29"/>
          <p:cNvSpPr/>
          <p:nvPr/>
        </p:nvSpPr>
        <p:spPr>
          <a:xfrm>
            <a:off x="7454630" y="5837793"/>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Self-Service Analytics</a:t>
            </a:r>
          </a:p>
        </p:txBody>
      </p:sp>
      <p:sp>
        <p:nvSpPr>
          <p:cNvPr id="31" name="Straight Connector 30"/>
          <p:cNvSpPr/>
          <p:nvPr/>
        </p:nvSpPr>
        <p:spPr>
          <a:xfrm>
            <a:off x="2551748" y="6238783"/>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359658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Components Required for Effective BI and Analytics </a:t>
            </a:r>
          </a:p>
        </p:txBody>
      </p:sp>
      <p:sp>
        <p:nvSpPr>
          <p:cNvPr id="3" name="Content Placeholder 2"/>
          <p:cNvSpPr>
            <a:spLocks noGrp="1"/>
          </p:cNvSpPr>
          <p:nvPr>
            <p:ph idx="1"/>
          </p:nvPr>
        </p:nvSpPr>
        <p:spPr/>
        <p:txBody>
          <a:bodyPr>
            <a:normAutofit fontScale="92500" lnSpcReduction="10000"/>
          </a:bodyPr>
          <a:lstStyle/>
          <a:p>
            <a:r>
              <a:rPr lang="en-US" dirty="0"/>
              <a:t>A number of components must be in place for an organization to get real value from its BI and analytics efforts. </a:t>
            </a:r>
          </a:p>
          <a:p>
            <a:r>
              <a:rPr lang="en-US" dirty="0"/>
              <a:t>First and foremost is the existence of a solid data management program, including </a:t>
            </a:r>
            <a:r>
              <a:rPr lang="en-US" b="1" dirty="0"/>
              <a:t>data governance</a:t>
            </a:r>
            <a:r>
              <a:rPr lang="en-US" dirty="0"/>
              <a:t>.</a:t>
            </a:r>
          </a:p>
          <a:p>
            <a:r>
              <a:rPr lang="en-US" dirty="0"/>
              <a:t>Recall that </a:t>
            </a:r>
            <a:r>
              <a:rPr lang="en-US" b="1" dirty="0">
                <a:solidFill>
                  <a:schemeClr val="accent1"/>
                </a:solidFill>
              </a:rPr>
              <a:t>data management </a:t>
            </a:r>
            <a:r>
              <a:rPr lang="en-US" dirty="0"/>
              <a:t>is an integrated set of functions that defines the processes by which data is obtained, certified fit for use, stored, secured, and processed in such a way as to ensure that the accessibility, reliability, and timeliness of the data meet the needs of the data users within an organization. </a:t>
            </a:r>
          </a:p>
          <a:p>
            <a:endParaRPr lang="en-US" dirty="0"/>
          </a:p>
        </p:txBody>
      </p:sp>
    </p:spTree>
    <p:extLst>
      <p:ext uri="{BB962C8B-B14F-4D97-AF65-F5344CB8AC3E}">
        <p14:creationId xmlns:p14="http://schemas.microsoft.com/office/powerpoint/2010/main" val="3169853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Components Required for Effective BI and Analytics </a:t>
            </a:r>
          </a:p>
        </p:txBody>
      </p:sp>
      <p:sp>
        <p:nvSpPr>
          <p:cNvPr id="3" name="Content Placeholder 2"/>
          <p:cNvSpPr>
            <a:spLocks noGrp="1"/>
          </p:cNvSpPr>
          <p:nvPr>
            <p:ph idx="1"/>
          </p:nvPr>
        </p:nvSpPr>
        <p:spPr/>
        <p:txBody>
          <a:bodyPr>
            <a:normAutofit fontScale="92500" lnSpcReduction="10000"/>
          </a:bodyPr>
          <a:lstStyle/>
          <a:p>
            <a:r>
              <a:rPr lang="en-US" b="1" i="1" dirty="0">
                <a:solidFill>
                  <a:schemeClr val="accent1"/>
                </a:solidFill>
              </a:rPr>
              <a:t>Data governance </a:t>
            </a:r>
            <a:r>
              <a:rPr lang="en-US" dirty="0"/>
              <a:t>is the core component of data management; it defines the roles, responsibilities, and processes for ensuring that data can be trusted and used by the entire organization, with people identified and in place who are responsible for fixing and preventing issues with data.</a:t>
            </a:r>
          </a:p>
          <a:p>
            <a:r>
              <a:rPr lang="en-US" b="1" dirty="0"/>
              <a:t>Another key component </a:t>
            </a:r>
            <a:r>
              <a:rPr lang="en-US" dirty="0"/>
              <a:t>that an organization needs is creative </a:t>
            </a:r>
            <a:r>
              <a:rPr lang="en-US" b="1" i="1" dirty="0">
                <a:solidFill>
                  <a:schemeClr val="accent1"/>
                </a:solidFill>
              </a:rPr>
              <a:t>data scientists </a:t>
            </a:r>
            <a:r>
              <a:rPr lang="en-US" dirty="0"/>
              <a:t>people who understand the business as well as the business analytics technology, while also recognizing the limitations of their data, tools, and techniques. A data scientist puts all of this together to deliver real improvements in decision making with an organization.</a:t>
            </a:r>
          </a:p>
          <a:p>
            <a:endParaRPr lang="en-US" dirty="0"/>
          </a:p>
        </p:txBody>
      </p:sp>
    </p:spTree>
    <p:extLst>
      <p:ext uri="{BB962C8B-B14F-4D97-AF65-F5344CB8AC3E}">
        <p14:creationId xmlns:p14="http://schemas.microsoft.com/office/powerpoint/2010/main" val="3169853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Components Required for Effective BI and Analytics </a:t>
            </a:r>
          </a:p>
        </p:txBody>
      </p:sp>
      <p:sp>
        <p:nvSpPr>
          <p:cNvPr id="3" name="Content Placeholder 2"/>
          <p:cNvSpPr>
            <a:spLocks noGrp="1"/>
          </p:cNvSpPr>
          <p:nvPr>
            <p:ph idx="1"/>
          </p:nvPr>
        </p:nvSpPr>
        <p:spPr/>
        <p:txBody>
          <a:bodyPr>
            <a:normAutofit/>
          </a:bodyPr>
          <a:lstStyle/>
          <a:p>
            <a:r>
              <a:rPr lang="en-US" dirty="0"/>
              <a:t>Finally, to ensure the success of a BI and analytics program, the management team within an organization must have a strong commitment to </a:t>
            </a:r>
            <a:r>
              <a:rPr lang="en-US" b="1" dirty="0"/>
              <a:t>data driven decision making</a:t>
            </a:r>
            <a:r>
              <a:rPr lang="en-US" dirty="0"/>
              <a:t>. </a:t>
            </a:r>
          </a:p>
          <a:p>
            <a:r>
              <a:rPr lang="en-US" dirty="0"/>
              <a:t>Organizations that can put the necessary components in place can act quickly to make superior decisions in uncertain and changing environments to gain a strong competitive advantage. </a:t>
            </a:r>
          </a:p>
        </p:txBody>
      </p:sp>
    </p:spTree>
    <p:extLst>
      <p:ext uri="{BB962C8B-B14F-4D97-AF65-F5344CB8AC3E}">
        <p14:creationId xmlns:p14="http://schemas.microsoft.com/office/powerpoint/2010/main" val="41036178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traight Connector 7"/>
          <p:cNvSpPr/>
          <p:nvPr/>
        </p:nvSpPr>
        <p:spPr>
          <a:xfrm>
            <a:off x="188913" y="1422400"/>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8"/>
          <p:cNvSpPr/>
          <p:nvPr/>
        </p:nvSpPr>
        <p:spPr>
          <a:xfrm>
            <a:off x="188913" y="1422400"/>
            <a:ext cx="2362835" cy="4933950"/>
          </a:xfrm>
          <a:custGeom>
            <a:avLst/>
            <a:gdLst>
              <a:gd name="connsiteX0" fmla="*/ 0 w 2362835"/>
              <a:gd name="connsiteY0" fmla="*/ 0 h 4933950"/>
              <a:gd name="connsiteX1" fmla="*/ 2362835 w 2362835"/>
              <a:gd name="connsiteY1" fmla="*/ 0 h 4933950"/>
              <a:gd name="connsiteX2" fmla="*/ 2362835 w 2362835"/>
              <a:gd name="connsiteY2" fmla="*/ 4933950 h 4933950"/>
              <a:gd name="connsiteX3" fmla="*/ 0 w 2362835"/>
              <a:gd name="connsiteY3" fmla="*/ 4933950 h 4933950"/>
              <a:gd name="connsiteX4" fmla="*/ 0 w 2362835"/>
              <a:gd name="connsiteY4" fmla="*/ 0 h 493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2835" h="4933950">
                <a:moveTo>
                  <a:pt x="0" y="0"/>
                </a:moveTo>
                <a:lnTo>
                  <a:pt x="2362835" y="0"/>
                </a:lnTo>
                <a:lnTo>
                  <a:pt x="2362835" y="4933950"/>
                </a:lnTo>
                <a:lnTo>
                  <a:pt x="0" y="493395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US" sz="3300" b="1" kern="1200" dirty="0">
                <a:solidFill>
                  <a:schemeClr val="tx1"/>
                </a:solidFill>
                <a:latin typeface="Times New Roman" panose="02020603050405020304" pitchFamily="18" charset="0"/>
                <a:cs typeface="Times New Roman" panose="02020603050405020304" pitchFamily="18" charset="0"/>
              </a:rPr>
              <a:t>Chapter 9</a:t>
            </a:r>
          </a:p>
          <a:p>
            <a:pPr lvl="0" algn="l" defTabSz="1466850">
              <a:lnSpc>
                <a:spcPct val="90000"/>
              </a:lnSpc>
              <a:spcBef>
                <a:spcPct val="0"/>
              </a:spcBef>
              <a:spcAft>
                <a:spcPct val="35000"/>
              </a:spcAft>
            </a:pPr>
            <a:r>
              <a:rPr lang="en-US" sz="3300" b="1" kern="1200" dirty="0">
                <a:solidFill>
                  <a:schemeClr val="tx1"/>
                </a:solidFill>
                <a:latin typeface="Times New Roman" panose="02020603050405020304" pitchFamily="18" charset="0"/>
                <a:cs typeface="Times New Roman" panose="02020603050405020304" pitchFamily="18" charset="0"/>
              </a:rPr>
              <a:t>Business Intelligence and Analytics </a:t>
            </a:r>
            <a:endParaRPr lang="en-US" sz="3300" kern="1200" dirty="0"/>
          </a:p>
        </p:txBody>
      </p:sp>
      <p:sp>
        <p:nvSpPr>
          <p:cNvPr id="10" name="Freeform 9"/>
          <p:cNvSpPr/>
          <p:nvPr/>
        </p:nvSpPr>
        <p:spPr>
          <a:xfrm>
            <a:off x="2728960" y="1537075"/>
            <a:ext cx="4548457" cy="1078846"/>
          </a:xfrm>
          <a:custGeom>
            <a:avLst/>
            <a:gdLst>
              <a:gd name="connsiteX0" fmla="*/ 0 w 4548457"/>
              <a:gd name="connsiteY0" fmla="*/ 0 h 1078846"/>
              <a:gd name="connsiteX1" fmla="*/ 4548457 w 4548457"/>
              <a:gd name="connsiteY1" fmla="*/ 0 h 1078846"/>
              <a:gd name="connsiteX2" fmla="*/ 4548457 w 4548457"/>
              <a:gd name="connsiteY2" fmla="*/ 1078846 h 1078846"/>
              <a:gd name="connsiteX3" fmla="*/ 0 w 4548457"/>
              <a:gd name="connsiteY3" fmla="*/ 1078846 h 1078846"/>
              <a:gd name="connsiteX4" fmla="*/ 0 w 4548457"/>
              <a:gd name="connsiteY4" fmla="*/ 0 h 10788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078846">
                <a:moveTo>
                  <a:pt x="0" y="0"/>
                </a:moveTo>
                <a:lnTo>
                  <a:pt x="4548457" y="0"/>
                </a:lnTo>
                <a:lnTo>
                  <a:pt x="4548457" y="1078846"/>
                </a:lnTo>
                <a:lnTo>
                  <a:pt x="0" y="10788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b="0" i="0" kern="1200" dirty="0"/>
              <a:t>What Are Analytics and Business Intelligence?</a:t>
            </a:r>
          </a:p>
        </p:txBody>
      </p:sp>
      <p:sp>
        <p:nvSpPr>
          <p:cNvPr id="11" name="Freeform 10"/>
          <p:cNvSpPr/>
          <p:nvPr/>
        </p:nvSpPr>
        <p:spPr>
          <a:xfrm>
            <a:off x="7454630" y="1537076"/>
            <a:ext cx="4548457" cy="458704"/>
          </a:xfrm>
          <a:custGeom>
            <a:avLst/>
            <a:gdLst>
              <a:gd name="connsiteX0" fmla="*/ 0 w 4548457"/>
              <a:gd name="connsiteY0" fmla="*/ 0 h 1146757"/>
              <a:gd name="connsiteX1" fmla="*/ 4548457 w 4548457"/>
              <a:gd name="connsiteY1" fmla="*/ 0 h 1146757"/>
              <a:gd name="connsiteX2" fmla="*/ 4548457 w 4548457"/>
              <a:gd name="connsiteY2" fmla="*/ 1146757 h 1146757"/>
              <a:gd name="connsiteX3" fmla="*/ 0 w 4548457"/>
              <a:gd name="connsiteY3" fmla="*/ 1146757 h 1146757"/>
              <a:gd name="connsiteX4" fmla="*/ 0 w 4548457"/>
              <a:gd name="connsiteY4" fmla="*/ 0 h 1146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146757">
                <a:moveTo>
                  <a:pt x="0" y="0"/>
                </a:moveTo>
                <a:lnTo>
                  <a:pt x="4548457" y="0"/>
                </a:lnTo>
                <a:lnTo>
                  <a:pt x="4548457" y="1146757"/>
                </a:lnTo>
                <a:lnTo>
                  <a:pt x="0" y="114675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i="0" kern="1200" dirty="0">
                <a:solidFill>
                  <a:schemeClr val="tx1"/>
                </a:solidFill>
              </a:rPr>
              <a:t>Benefits Achieved from BI and Analytics</a:t>
            </a:r>
            <a:endParaRPr lang="en-US" sz="2000" kern="1200" dirty="0">
              <a:solidFill>
                <a:schemeClr val="tx1"/>
              </a:solidFill>
            </a:endParaRPr>
          </a:p>
        </p:txBody>
      </p:sp>
      <p:sp>
        <p:nvSpPr>
          <p:cNvPr id="12" name="Straight Connector 11"/>
          <p:cNvSpPr/>
          <p:nvPr/>
        </p:nvSpPr>
        <p:spPr>
          <a:xfrm>
            <a:off x="7277418" y="1998033"/>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3" name="Freeform 12"/>
          <p:cNvSpPr/>
          <p:nvPr/>
        </p:nvSpPr>
        <p:spPr>
          <a:xfrm>
            <a:off x="7454630" y="2032323"/>
            <a:ext cx="4548457" cy="651511"/>
          </a:xfrm>
          <a:custGeom>
            <a:avLst/>
            <a:gdLst>
              <a:gd name="connsiteX0" fmla="*/ 0 w 4548457"/>
              <a:gd name="connsiteY0" fmla="*/ 0 h 1146757"/>
              <a:gd name="connsiteX1" fmla="*/ 4548457 w 4548457"/>
              <a:gd name="connsiteY1" fmla="*/ 0 h 1146757"/>
              <a:gd name="connsiteX2" fmla="*/ 4548457 w 4548457"/>
              <a:gd name="connsiteY2" fmla="*/ 1146757 h 1146757"/>
              <a:gd name="connsiteX3" fmla="*/ 0 w 4548457"/>
              <a:gd name="connsiteY3" fmla="*/ 1146757 h 1146757"/>
              <a:gd name="connsiteX4" fmla="*/ 0 w 4548457"/>
              <a:gd name="connsiteY4" fmla="*/ 0 h 11467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146757">
                <a:moveTo>
                  <a:pt x="0" y="0"/>
                </a:moveTo>
                <a:lnTo>
                  <a:pt x="4548457" y="0"/>
                </a:lnTo>
                <a:lnTo>
                  <a:pt x="4548457" y="1146757"/>
                </a:lnTo>
                <a:lnTo>
                  <a:pt x="0" y="114675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Components Required for Effective BI and Analytics </a:t>
            </a:r>
          </a:p>
        </p:txBody>
      </p:sp>
      <p:sp>
        <p:nvSpPr>
          <p:cNvPr id="14" name="Straight Connector 13"/>
          <p:cNvSpPr/>
          <p:nvPr/>
        </p:nvSpPr>
        <p:spPr>
          <a:xfrm>
            <a:off x="2551748" y="2744741"/>
            <a:ext cx="9451340" cy="0"/>
          </a:xfrm>
          <a:prstGeom prst="line">
            <a:avLst/>
          </a:prstGeom>
          <a:ln w="28575"/>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14"/>
          <p:cNvSpPr/>
          <p:nvPr/>
        </p:nvSpPr>
        <p:spPr>
          <a:xfrm>
            <a:off x="2728960" y="2856853"/>
            <a:ext cx="4548457" cy="1063067"/>
          </a:xfrm>
          <a:custGeom>
            <a:avLst/>
            <a:gdLst>
              <a:gd name="connsiteX0" fmla="*/ 0 w 4548457"/>
              <a:gd name="connsiteY0" fmla="*/ 0 h 1063067"/>
              <a:gd name="connsiteX1" fmla="*/ 4548457 w 4548457"/>
              <a:gd name="connsiteY1" fmla="*/ 0 h 1063067"/>
              <a:gd name="connsiteX2" fmla="*/ 4548457 w 4548457"/>
              <a:gd name="connsiteY2" fmla="*/ 1063067 h 1063067"/>
              <a:gd name="connsiteX3" fmla="*/ 0 w 4548457"/>
              <a:gd name="connsiteY3" fmla="*/ 1063067 h 1063067"/>
              <a:gd name="connsiteX4" fmla="*/ 0 w 4548457"/>
              <a:gd name="connsiteY4" fmla="*/ 0 h 1063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1063067">
                <a:moveTo>
                  <a:pt x="0" y="0"/>
                </a:moveTo>
                <a:lnTo>
                  <a:pt x="4548457" y="0"/>
                </a:lnTo>
                <a:lnTo>
                  <a:pt x="4548457" y="1063067"/>
                </a:lnTo>
                <a:lnTo>
                  <a:pt x="0" y="106306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8110" tIns="118110" rIns="118110" bIns="118110" numCol="1" spcCol="1270" anchor="t" anchorCtr="0">
            <a:noAutofit/>
          </a:bodyPr>
          <a:lstStyle/>
          <a:p>
            <a:pPr lvl="0" algn="l" defTabSz="1377950">
              <a:lnSpc>
                <a:spcPct val="90000"/>
              </a:lnSpc>
              <a:spcBef>
                <a:spcPct val="0"/>
              </a:spcBef>
              <a:spcAft>
                <a:spcPct val="35000"/>
              </a:spcAft>
            </a:pPr>
            <a:r>
              <a:rPr lang="en-US" sz="3100" b="0" i="0" kern="1200" dirty="0"/>
              <a:t>Business Intelligence and Analytics Tools</a:t>
            </a:r>
            <a:endParaRPr lang="en-US" sz="3100" kern="1200" dirty="0"/>
          </a:p>
        </p:txBody>
      </p:sp>
      <p:sp>
        <p:nvSpPr>
          <p:cNvPr id="16" name="Freeform 15"/>
          <p:cNvSpPr/>
          <p:nvPr/>
        </p:nvSpPr>
        <p:spPr>
          <a:xfrm>
            <a:off x="7454630" y="2790837"/>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Spreadsheets</a:t>
            </a:r>
          </a:p>
        </p:txBody>
      </p:sp>
      <p:sp>
        <p:nvSpPr>
          <p:cNvPr id="17" name="Straight Connector 16"/>
          <p:cNvSpPr/>
          <p:nvPr/>
        </p:nvSpPr>
        <p:spPr>
          <a:xfrm>
            <a:off x="7277418" y="3191826"/>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8" name="Freeform 17"/>
          <p:cNvSpPr/>
          <p:nvPr/>
        </p:nvSpPr>
        <p:spPr>
          <a:xfrm>
            <a:off x="7454630" y="3248976"/>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Reporting and Querying Tools</a:t>
            </a:r>
          </a:p>
        </p:txBody>
      </p:sp>
      <p:sp>
        <p:nvSpPr>
          <p:cNvPr id="19" name="Straight Connector 18"/>
          <p:cNvSpPr/>
          <p:nvPr/>
        </p:nvSpPr>
        <p:spPr>
          <a:xfrm>
            <a:off x="7277418" y="3649966"/>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0" name="Freeform 19"/>
          <p:cNvSpPr/>
          <p:nvPr/>
        </p:nvSpPr>
        <p:spPr>
          <a:xfrm>
            <a:off x="7454630" y="3695686"/>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Data Visualization Tools</a:t>
            </a:r>
          </a:p>
        </p:txBody>
      </p:sp>
      <p:sp>
        <p:nvSpPr>
          <p:cNvPr id="21" name="Straight Connector 20"/>
          <p:cNvSpPr/>
          <p:nvPr/>
        </p:nvSpPr>
        <p:spPr>
          <a:xfrm>
            <a:off x="7277418" y="4062385"/>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2" name="Freeform 21"/>
          <p:cNvSpPr/>
          <p:nvPr/>
        </p:nvSpPr>
        <p:spPr>
          <a:xfrm>
            <a:off x="7454630" y="4096675"/>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Drill-Down Analysis</a:t>
            </a:r>
          </a:p>
        </p:txBody>
      </p:sp>
      <p:sp>
        <p:nvSpPr>
          <p:cNvPr id="23" name="Straight Connector 22"/>
          <p:cNvSpPr/>
          <p:nvPr/>
        </p:nvSpPr>
        <p:spPr>
          <a:xfrm>
            <a:off x="7277418" y="4440515"/>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4" name="Freeform 23"/>
          <p:cNvSpPr/>
          <p:nvPr/>
        </p:nvSpPr>
        <p:spPr>
          <a:xfrm>
            <a:off x="7454630" y="4497665"/>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Linear Regression</a:t>
            </a:r>
          </a:p>
        </p:txBody>
      </p:sp>
      <p:sp>
        <p:nvSpPr>
          <p:cNvPr id="25" name="Straight Connector 24"/>
          <p:cNvSpPr/>
          <p:nvPr/>
        </p:nvSpPr>
        <p:spPr>
          <a:xfrm>
            <a:off x="7277418" y="4898654"/>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6" name="Freeform 25"/>
          <p:cNvSpPr/>
          <p:nvPr/>
        </p:nvSpPr>
        <p:spPr>
          <a:xfrm>
            <a:off x="7454630" y="4944374"/>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Data Mining</a:t>
            </a:r>
          </a:p>
        </p:txBody>
      </p:sp>
      <p:sp>
        <p:nvSpPr>
          <p:cNvPr id="27" name="Straight Connector 26"/>
          <p:cNvSpPr/>
          <p:nvPr/>
        </p:nvSpPr>
        <p:spPr>
          <a:xfrm>
            <a:off x="7277418" y="5356794"/>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28" name="Freeform 27"/>
          <p:cNvSpPr/>
          <p:nvPr/>
        </p:nvSpPr>
        <p:spPr>
          <a:xfrm>
            <a:off x="7454630" y="5402514"/>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Dashboards</a:t>
            </a:r>
          </a:p>
        </p:txBody>
      </p:sp>
      <p:sp>
        <p:nvSpPr>
          <p:cNvPr id="29" name="Straight Connector 28"/>
          <p:cNvSpPr/>
          <p:nvPr/>
        </p:nvSpPr>
        <p:spPr>
          <a:xfrm>
            <a:off x="7277418" y="5757783"/>
            <a:ext cx="4548457"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30" name="Freeform 29"/>
          <p:cNvSpPr/>
          <p:nvPr/>
        </p:nvSpPr>
        <p:spPr>
          <a:xfrm>
            <a:off x="7454630" y="5837793"/>
            <a:ext cx="4548457" cy="286689"/>
          </a:xfrm>
          <a:custGeom>
            <a:avLst/>
            <a:gdLst>
              <a:gd name="connsiteX0" fmla="*/ 0 w 4548457"/>
              <a:gd name="connsiteY0" fmla="*/ 0 h 286689"/>
              <a:gd name="connsiteX1" fmla="*/ 4548457 w 4548457"/>
              <a:gd name="connsiteY1" fmla="*/ 0 h 286689"/>
              <a:gd name="connsiteX2" fmla="*/ 4548457 w 4548457"/>
              <a:gd name="connsiteY2" fmla="*/ 286689 h 286689"/>
              <a:gd name="connsiteX3" fmla="*/ 0 w 4548457"/>
              <a:gd name="connsiteY3" fmla="*/ 286689 h 286689"/>
              <a:gd name="connsiteX4" fmla="*/ 0 w 4548457"/>
              <a:gd name="connsiteY4" fmla="*/ 0 h 286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48457" h="286689">
                <a:moveTo>
                  <a:pt x="0" y="0"/>
                </a:moveTo>
                <a:lnTo>
                  <a:pt x="4548457" y="0"/>
                </a:lnTo>
                <a:lnTo>
                  <a:pt x="4548457" y="286689"/>
                </a:lnTo>
                <a:lnTo>
                  <a:pt x="0" y="28668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US" sz="2000" kern="1200" dirty="0">
                <a:solidFill>
                  <a:schemeClr val="tx1"/>
                </a:solidFill>
              </a:rPr>
              <a:t>Self-Service Analytics</a:t>
            </a:r>
          </a:p>
        </p:txBody>
      </p:sp>
      <p:sp>
        <p:nvSpPr>
          <p:cNvPr id="31" name="Straight Connector 30"/>
          <p:cNvSpPr/>
          <p:nvPr/>
        </p:nvSpPr>
        <p:spPr>
          <a:xfrm>
            <a:off x="2551748" y="6238783"/>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9707052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85000" lnSpcReduction="20000"/>
          </a:bodyPr>
          <a:lstStyle/>
          <a:p>
            <a:pPr marL="0" indent="0">
              <a:buNone/>
            </a:pPr>
            <a:r>
              <a:rPr lang="en-US" b="1" dirty="0">
                <a:solidFill>
                  <a:srgbClr val="FF0000"/>
                </a:solidFill>
              </a:rPr>
              <a:t>Spreadsheets</a:t>
            </a:r>
          </a:p>
          <a:p>
            <a:r>
              <a:rPr lang="en-US" dirty="0"/>
              <a:t>Business managers often import data into a spreadsheet program, such as Excel, which then can be used to perform operations on the data based on formulas created by the end user. </a:t>
            </a:r>
          </a:p>
          <a:p>
            <a:r>
              <a:rPr lang="en-US" dirty="0"/>
              <a:t>Spreadsheets are also used to create reports and graphs based on that data. End users can employ tools such as the Excel Scenario Manager to perform “what-if” analysis to evaluate various alternatives. </a:t>
            </a:r>
          </a:p>
          <a:p>
            <a:r>
              <a:rPr lang="en-US" dirty="0"/>
              <a:t>The Excel Solver Add-in can be used to find the optimal solution to a problem with multiple constraints (e.g., determine a production plan that will maximize profit subject to certain limitations on raw materials).</a:t>
            </a:r>
          </a:p>
          <a:p>
            <a:endParaRPr lang="en-US" dirty="0"/>
          </a:p>
        </p:txBody>
      </p:sp>
    </p:spTree>
    <p:extLst>
      <p:ext uri="{BB962C8B-B14F-4D97-AF65-F5344CB8AC3E}">
        <p14:creationId xmlns:p14="http://schemas.microsoft.com/office/powerpoint/2010/main" val="1458942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a:solidFill>
                  <a:srgbClr val="FF0000"/>
                </a:solidFill>
              </a:rPr>
              <a:t>Reporting and Querying Tools</a:t>
            </a:r>
          </a:p>
          <a:p>
            <a:r>
              <a:rPr lang="en-US" dirty="0"/>
              <a:t>Most organizations have invested in some reporting tools to help their employees get the data they need to solve a problem or identify an opportunity. </a:t>
            </a:r>
          </a:p>
          <a:p>
            <a:r>
              <a:rPr lang="en-US" dirty="0"/>
              <a:t>Reporting and querying tools can present that data in an easy-to-understand fashion via formatted data, graphs, and charts.</a:t>
            </a:r>
          </a:p>
          <a:p>
            <a:r>
              <a:rPr lang="en-US" dirty="0"/>
              <a:t>Many of the reporting and querying tools enable end users to make their own data requests and format the results without the need for additional help from the IT organization.</a:t>
            </a:r>
          </a:p>
          <a:p>
            <a:pPr marL="0" indent="0">
              <a:buNone/>
            </a:pPr>
            <a:endParaRPr lang="en-US" b="1" dirty="0"/>
          </a:p>
        </p:txBody>
      </p:sp>
    </p:spTree>
    <p:extLst>
      <p:ext uri="{BB962C8B-B14F-4D97-AF65-F5344CB8AC3E}">
        <p14:creationId xmlns:p14="http://schemas.microsoft.com/office/powerpoint/2010/main" val="3649425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a:solidFill>
                  <a:srgbClr val="FF0000"/>
                </a:solidFill>
              </a:rPr>
              <a:t>Data Visualization Tools</a:t>
            </a:r>
          </a:p>
          <a:p>
            <a:r>
              <a:rPr lang="en-US" dirty="0"/>
              <a:t>Data visualization is the presentation of data in a pictorial or graphical format.</a:t>
            </a:r>
          </a:p>
          <a:p>
            <a:r>
              <a:rPr lang="en-US" dirty="0"/>
              <a:t>The human brain works such that most people are better able to see significant trends, patterns, and relationships in data that is presented in a graphical format rather than in tabular reports and spreadsheets. </a:t>
            </a:r>
          </a:p>
          <a:p>
            <a:r>
              <a:rPr lang="en-US" dirty="0"/>
              <a:t>As a result, decision makers welcome data visualization software that presents analytical results visually. In addition, representing data in visual form is a recognized technique to bring immediate impact to dull and boring numbers. </a:t>
            </a:r>
          </a:p>
          <a:p>
            <a:endParaRPr lang="en-US" dirty="0">
              <a:solidFill>
                <a:srgbClr val="FF0000"/>
              </a:solidFill>
            </a:endParaRPr>
          </a:p>
          <a:p>
            <a:endParaRPr lang="en-US" dirty="0"/>
          </a:p>
        </p:txBody>
      </p:sp>
    </p:spTree>
    <p:extLst>
      <p:ext uri="{BB962C8B-B14F-4D97-AF65-F5344CB8AC3E}">
        <p14:creationId xmlns:p14="http://schemas.microsoft.com/office/powerpoint/2010/main" val="3465125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Data Visualization Tools</a:t>
            </a:r>
          </a:p>
          <a:p>
            <a:r>
              <a:rPr lang="en-US" dirty="0"/>
              <a:t>A wide array of tools and techniques are available for creating visual representations that can immediately reveal otherwise difficult-to-perceive patterns or relationships in the underlying data.</a:t>
            </a:r>
          </a:p>
          <a:p>
            <a:r>
              <a:rPr lang="en-US" dirty="0"/>
              <a:t>Many companies now troll Facebook, LinkedIn, Pinterest, Tumblr, Twitter, and other social media feeds to monitor any mention of their company or product.</a:t>
            </a:r>
          </a:p>
        </p:txBody>
      </p:sp>
    </p:spTree>
    <p:extLst>
      <p:ext uri="{BB962C8B-B14F-4D97-AF65-F5344CB8AC3E}">
        <p14:creationId xmlns:p14="http://schemas.microsoft.com/office/powerpoint/2010/main" val="12056220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Data Visualization Tools</a:t>
            </a:r>
            <a:endParaRPr lang="en-US" b="1" dirty="0"/>
          </a:p>
          <a:p>
            <a:r>
              <a:rPr lang="en-US" dirty="0"/>
              <a:t>Data visualization tools can take that raw data and immediately provide a rich visual that reveals precisely who is talking about the product and what they are saying</a:t>
            </a:r>
          </a:p>
          <a:p>
            <a:r>
              <a:rPr lang="en-US" dirty="0"/>
              <a:t>Techniques as simple as a word cloud can provide a surprisingly effective visual summary of conversations, reviews, and user feedback about a new product.</a:t>
            </a:r>
          </a:p>
          <a:p>
            <a:endParaRPr lang="en-US" dirty="0"/>
          </a:p>
          <a:p>
            <a:endParaRPr lang="en-US" dirty="0">
              <a:solidFill>
                <a:srgbClr val="FF0000"/>
              </a:solidFill>
            </a:endParaRPr>
          </a:p>
          <a:p>
            <a:endParaRPr lang="en-US" dirty="0"/>
          </a:p>
        </p:txBody>
      </p:sp>
    </p:spTree>
    <p:extLst>
      <p:ext uri="{BB962C8B-B14F-4D97-AF65-F5344CB8AC3E}">
        <p14:creationId xmlns:p14="http://schemas.microsoft.com/office/powerpoint/2010/main" val="1205622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188685" y="1422213"/>
            <a:ext cx="11814627" cy="4578537"/>
          </a:xfrm>
        </p:spPr>
        <p:txBody>
          <a:bodyPr>
            <a:normAutofit fontScale="85000" lnSpcReduction="20000"/>
          </a:bodyPr>
          <a:lstStyle/>
          <a:p>
            <a:pPr marL="0" indent="0">
              <a:buNone/>
            </a:pPr>
            <a:r>
              <a:rPr lang="en-US" b="1" dirty="0">
                <a:solidFill>
                  <a:srgbClr val="FF0000"/>
                </a:solidFill>
              </a:rPr>
              <a:t>Data Visualization Tools</a:t>
            </a:r>
          </a:p>
          <a:p>
            <a:r>
              <a:rPr lang="en-US" dirty="0"/>
              <a:t>A </a:t>
            </a:r>
            <a:r>
              <a:rPr lang="en-US" b="1" i="1" dirty="0">
                <a:solidFill>
                  <a:schemeClr val="accent1"/>
                </a:solidFill>
              </a:rPr>
              <a:t>word cloud </a:t>
            </a:r>
            <a:r>
              <a:rPr lang="en-US" dirty="0"/>
              <a:t>is a visual depiction of a set of words that have been grouped together because of the frequency of their occurrence.</a:t>
            </a:r>
          </a:p>
          <a:p>
            <a:r>
              <a:rPr lang="en-US" dirty="0"/>
              <a:t>Word clouds are generated from analyses of text documents or a Web page. </a:t>
            </a:r>
          </a:p>
          <a:p>
            <a:r>
              <a:rPr lang="en-US" dirty="0"/>
              <a:t>Using the text from these sources, a simple count is carried out on the number of times a word or phrase appears. </a:t>
            </a:r>
          </a:p>
          <a:p>
            <a:r>
              <a:rPr lang="en-US" dirty="0"/>
              <a:t>Words or phrases that have been mentioned more often than other words or phrases are shown in a larger font size and/or a darker color, as shown in Figure 9.2. </a:t>
            </a:r>
          </a:p>
          <a:p>
            <a:endParaRPr lang="en-US" dirty="0">
              <a:solidFill>
                <a:srgbClr val="FF0000"/>
              </a:solidFill>
            </a:endParaRPr>
          </a:p>
          <a:p>
            <a:endParaRPr lang="en-US" dirty="0"/>
          </a:p>
        </p:txBody>
      </p:sp>
    </p:spTree>
    <p:extLst>
      <p:ext uri="{BB962C8B-B14F-4D97-AF65-F5344CB8AC3E}">
        <p14:creationId xmlns:p14="http://schemas.microsoft.com/office/powerpoint/2010/main" val="763554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337275" y="1375091"/>
            <a:ext cx="7183665" cy="1446717"/>
          </a:xfrm>
        </p:spPr>
        <p:txBody>
          <a:bodyPr>
            <a:normAutofit fontScale="62500" lnSpcReduction="20000"/>
          </a:bodyPr>
          <a:lstStyle/>
          <a:p>
            <a:pPr marL="0" indent="0">
              <a:buNone/>
            </a:pPr>
            <a:r>
              <a:rPr lang="en-US" b="1" dirty="0">
                <a:solidFill>
                  <a:srgbClr val="FF0000"/>
                </a:solidFill>
              </a:rPr>
              <a:t>Data Visualization Tools</a:t>
            </a:r>
          </a:p>
          <a:p>
            <a:r>
              <a:rPr lang="en-US" dirty="0"/>
              <a:t>FIGURE 9.2</a:t>
            </a:r>
          </a:p>
          <a:p>
            <a:r>
              <a:rPr lang="en-US" b="1" dirty="0"/>
              <a:t>Word cloud</a:t>
            </a:r>
            <a:r>
              <a:rPr lang="en-US" dirty="0"/>
              <a:t>: This Word cloud shows the topics covered in this chapter.</a:t>
            </a:r>
          </a:p>
          <a:p>
            <a:pPr marL="0" indent="0">
              <a:buNone/>
            </a:pPr>
            <a:endParaRPr lang="en-US" dirty="0">
              <a:solidFill>
                <a:srgbClr val="FF0000"/>
              </a:solidFill>
            </a:endParaRPr>
          </a:p>
          <a:p>
            <a:endParaRPr lang="en-US" dirty="0"/>
          </a:p>
        </p:txBody>
      </p:sp>
      <p:pic>
        <p:nvPicPr>
          <p:cNvPr id="7" name="image537.jpeg"/>
          <p:cNvPicPr/>
          <p:nvPr/>
        </p:nvPicPr>
        <p:blipFill>
          <a:blip r:embed="rId2" cstate="print"/>
          <a:stretch>
            <a:fillRect/>
          </a:stretch>
        </p:blipFill>
        <p:spPr>
          <a:xfrm>
            <a:off x="2865555" y="2821808"/>
            <a:ext cx="7183665" cy="3510412"/>
          </a:xfrm>
          <a:prstGeom prst="rect">
            <a:avLst/>
          </a:prstGeom>
        </p:spPr>
      </p:pic>
    </p:spTree>
    <p:extLst>
      <p:ext uri="{BB962C8B-B14F-4D97-AF65-F5344CB8AC3E}">
        <p14:creationId xmlns:p14="http://schemas.microsoft.com/office/powerpoint/2010/main" val="42751987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188685" y="1422213"/>
            <a:ext cx="11814627" cy="4932867"/>
          </a:xfrm>
        </p:spPr>
        <p:txBody>
          <a:bodyPr>
            <a:normAutofit fontScale="92500"/>
          </a:bodyPr>
          <a:lstStyle/>
          <a:p>
            <a:pPr marL="0" indent="0">
              <a:buNone/>
            </a:pPr>
            <a:r>
              <a:rPr lang="en-US" b="1" dirty="0">
                <a:solidFill>
                  <a:srgbClr val="FF0000"/>
                </a:solidFill>
              </a:rPr>
              <a:t>Data Visualization Tools</a:t>
            </a:r>
          </a:p>
          <a:p>
            <a:r>
              <a:rPr lang="en-US" dirty="0"/>
              <a:t>A </a:t>
            </a:r>
            <a:r>
              <a:rPr lang="en-US" b="1" i="1" dirty="0">
                <a:solidFill>
                  <a:schemeClr val="accent1"/>
                </a:solidFill>
              </a:rPr>
              <a:t>conversion funnel </a:t>
            </a:r>
            <a:r>
              <a:rPr lang="en-US" dirty="0"/>
              <a:t>is a graphical representation that summarizes the steps a consumer takes in making the decision to buy product and become a customer.</a:t>
            </a:r>
          </a:p>
          <a:p>
            <a:r>
              <a:rPr lang="en-US" dirty="0"/>
              <a:t>It provides a visual representation of the conversion data between each step and enables decision makers to see what steps are causing customers confusion or trouble. </a:t>
            </a:r>
          </a:p>
          <a:p>
            <a:r>
              <a:rPr lang="en-US" dirty="0"/>
              <a:t>Figure 9.3 shows a conversion funnel for an online sales organization. It shows where visitors to a Web site are dropping off the successful sales path.</a:t>
            </a:r>
          </a:p>
          <a:p>
            <a:endParaRPr lang="en-US" dirty="0">
              <a:solidFill>
                <a:srgbClr val="FF0000"/>
              </a:solidFill>
            </a:endParaRPr>
          </a:p>
          <a:p>
            <a:endParaRPr lang="en-US" dirty="0"/>
          </a:p>
        </p:txBody>
      </p:sp>
    </p:spTree>
    <p:extLst>
      <p:ext uri="{BB962C8B-B14F-4D97-AF65-F5344CB8AC3E}">
        <p14:creationId xmlns:p14="http://schemas.microsoft.com/office/powerpoint/2010/main" val="2390858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190497" y="1409943"/>
            <a:ext cx="3867153" cy="2430537"/>
          </a:xfrm>
        </p:spPr>
        <p:txBody>
          <a:bodyPr>
            <a:normAutofit fontScale="77500" lnSpcReduction="20000"/>
          </a:bodyPr>
          <a:lstStyle/>
          <a:p>
            <a:pPr marL="0" indent="0">
              <a:buNone/>
            </a:pPr>
            <a:r>
              <a:rPr lang="en-US" b="1" dirty="0">
                <a:solidFill>
                  <a:srgbClr val="FF0000"/>
                </a:solidFill>
              </a:rPr>
              <a:t>Data Visualization Tools</a:t>
            </a:r>
          </a:p>
          <a:p>
            <a:r>
              <a:rPr lang="en-US" dirty="0"/>
              <a:t>FIGURE 9.3: The conversion funnel shows the key steps in converting a consumer to a buyer.</a:t>
            </a:r>
          </a:p>
          <a:p>
            <a:endParaRPr lang="en-US" dirty="0">
              <a:solidFill>
                <a:srgbClr val="FF0000"/>
              </a:solidFill>
            </a:endParaRPr>
          </a:p>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3116" y="1334780"/>
            <a:ext cx="4439322" cy="5011400"/>
          </a:xfrm>
          <a:prstGeom prst="rect">
            <a:avLst/>
          </a:prstGeom>
        </p:spPr>
      </p:pic>
    </p:spTree>
    <p:extLst>
      <p:ext uri="{BB962C8B-B14F-4D97-AF65-F5344CB8AC3E}">
        <p14:creationId xmlns:p14="http://schemas.microsoft.com/office/powerpoint/2010/main" val="10927862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Conversion Funnel </a:t>
            </a:r>
          </a:p>
        </p:txBody>
      </p:sp>
      <p:pic>
        <p:nvPicPr>
          <p:cNvPr id="7" name="Bloomreach _ What Are the Steps of the Conversion Funnel_">
            <a:hlinkClick r:id="" action="ppaction://media"/>
          </p:cNvPr>
          <p:cNvPicPr>
            <a:picLocks noGrp="1" noChangeAspect="1"/>
          </p:cNvPicPr>
          <p:nvPr>
            <p:ph idx="1"/>
            <a:videoFile r:link="rId1"/>
            <p:extLst>
              <p:ext uri="{DAA4B4D4-6D71-4841-9C94-3DE7FCFB9230}">
                <p14:media xmlns:p14="http://schemas.microsoft.com/office/powerpoint/2010/main" r:embed="rId2">
                  <p14:trim end="4407.4791"/>
                </p14:media>
              </p:ext>
            </p:extLst>
          </p:nvPr>
        </p:nvPicPr>
        <p:blipFill>
          <a:blip r:embed="rId4"/>
          <a:stretch>
            <a:fillRect/>
          </a:stretch>
        </p:blipFill>
        <p:spPr>
          <a:xfrm>
            <a:off x="1709738" y="1422400"/>
            <a:ext cx="8770937" cy="4933950"/>
          </a:xfrm>
        </p:spPr>
      </p:pic>
    </p:spTree>
    <p:extLst>
      <p:ext uri="{BB962C8B-B14F-4D97-AF65-F5344CB8AC3E}">
        <p14:creationId xmlns:p14="http://schemas.microsoft.com/office/powerpoint/2010/main" val="13681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367"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mute="1">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159656" y="1365063"/>
            <a:ext cx="11814627" cy="4578537"/>
          </a:xfrm>
        </p:spPr>
        <p:txBody>
          <a:bodyPr>
            <a:normAutofit fontScale="92500" lnSpcReduction="20000"/>
          </a:bodyPr>
          <a:lstStyle/>
          <a:p>
            <a:pPr marL="0" indent="0">
              <a:buNone/>
            </a:pPr>
            <a:r>
              <a:rPr lang="en-US" b="1" dirty="0">
                <a:solidFill>
                  <a:srgbClr val="FF0000"/>
                </a:solidFill>
              </a:rPr>
              <a:t>Drill-Down Analysis</a:t>
            </a:r>
          </a:p>
          <a:p>
            <a:r>
              <a:rPr lang="en-US" dirty="0"/>
              <a:t>The small things in plans and schemes that don’t go as expected can frequently cause serious problems later on—the devil is in the details.</a:t>
            </a:r>
          </a:p>
          <a:p>
            <a:r>
              <a:rPr lang="en-US" dirty="0"/>
              <a:t>Drill-down analysis is a powerful tool that enables decision makers to gain insight into the details of business data to better understand why something happened.</a:t>
            </a:r>
          </a:p>
          <a:p>
            <a:r>
              <a:rPr lang="en-US" b="1" i="1" dirty="0">
                <a:solidFill>
                  <a:schemeClr val="accent1"/>
                </a:solidFill>
              </a:rPr>
              <a:t>Drill-down analysis </a:t>
            </a:r>
            <a:r>
              <a:rPr lang="en-US" dirty="0"/>
              <a:t>involves the interactive examination of high-level summary data in increasing detail to gain insight into certain elements—sort of like slowly peeling off the layers of an onion.</a:t>
            </a:r>
          </a:p>
        </p:txBody>
      </p:sp>
    </p:spTree>
    <p:extLst>
      <p:ext uri="{BB962C8B-B14F-4D97-AF65-F5344CB8AC3E}">
        <p14:creationId xmlns:p14="http://schemas.microsoft.com/office/powerpoint/2010/main" val="18618198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159656" y="1365063"/>
            <a:ext cx="11814627" cy="4578537"/>
          </a:xfrm>
        </p:spPr>
        <p:txBody>
          <a:bodyPr>
            <a:normAutofit fontScale="77500" lnSpcReduction="20000"/>
          </a:bodyPr>
          <a:lstStyle/>
          <a:p>
            <a:pPr marL="0" indent="0">
              <a:buNone/>
            </a:pPr>
            <a:r>
              <a:rPr lang="en-US" b="1" dirty="0">
                <a:solidFill>
                  <a:srgbClr val="FF0000"/>
                </a:solidFill>
              </a:rPr>
              <a:t>Drill-Down Analysis</a:t>
            </a:r>
            <a:endParaRPr lang="en-US" b="1" dirty="0"/>
          </a:p>
          <a:p>
            <a:r>
              <a:rPr lang="en-US" dirty="0"/>
              <a:t>For example, in reviewing the worldwide sales for the past quarter, the vice president of sales might want to drill down to view the sales for each country. </a:t>
            </a:r>
          </a:p>
          <a:p>
            <a:r>
              <a:rPr lang="en-US" dirty="0"/>
              <a:t>Further drilling could be done to view the sales for a specific country (say Germany) for the last quarter. </a:t>
            </a:r>
          </a:p>
          <a:p>
            <a:r>
              <a:rPr lang="en-US" dirty="0"/>
              <a:t>A third level of drill-down analysis could be done to see the sales for a specific country for a specific month of the quarter (e.g., Germany for the month of September). </a:t>
            </a:r>
          </a:p>
          <a:p>
            <a:r>
              <a:rPr lang="en-US" dirty="0"/>
              <a:t>A fourth level of analysis could be accomplished by drilling down to sales by product line for a particular country by month (e.g., each product line sold in Germany for the month of September).</a:t>
            </a:r>
          </a:p>
          <a:p>
            <a:pPr marL="0" indent="0">
              <a:buNone/>
            </a:pPr>
            <a:endParaRPr lang="en-US" dirty="0">
              <a:solidFill>
                <a:srgbClr val="FF0000"/>
              </a:solidFill>
            </a:endParaRPr>
          </a:p>
        </p:txBody>
      </p:sp>
    </p:spTree>
    <p:extLst>
      <p:ext uri="{BB962C8B-B14F-4D97-AF65-F5344CB8AC3E}">
        <p14:creationId xmlns:p14="http://schemas.microsoft.com/office/powerpoint/2010/main" val="18618198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159656" y="1365063"/>
            <a:ext cx="11814627" cy="4578537"/>
          </a:xfrm>
        </p:spPr>
        <p:txBody>
          <a:bodyPr>
            <a:normAutofit fontScale="77500" lnSpcReduction="20000"/>
          </a:bodyPr>
          <a:lstStyle/>
          <a:p>
            <a:pPr marL="0" indent="0">
              <a:buNone/>
            </a:pPr>
            <a:r>
              <a:rPr lang="en-US" b="1" dirty="0">
                <a:solidFill>
                  <a:srgbClr val="FF0000"/>
                </a:solidFill>
              </a:rPr>
              <a:t>Linear Regression</a:t>
            </a:r>
          </a:p>
          <a:p>
            <a:r>
              <a:rPr lang="en-US" dirty="0"/>
              <a:t>Simple linear regression is a mathematical technique for predicting the value of a dependent variable based on a single independent variable and the linear relationship between the two. </a:t>
            </a:r>
          </a:p>
          <a:p>
            <a:r>
              <a:rPr lang="en-US" dirty="0"/>
              <a:t>Linear regression consists of finding the best fitting straight line through a set of observations of the dependent and independent variables.</a:t>
            </a:r>
          </a:p>
          <a:p>
            <a:r>
              <a:rPr lang="en-US" dirty="0"/>
              <a:t>By far, the most commonly used measure for the best-fitting line is the line that minimizes the sum of the squared errors of prediction. This best fitting line is called the regression line (see Figure 9.6).</a:t>
            </a:r>
          </a:p>
          <a:p>
            <a:r>
              <a:rPr lang="en-US" dirty="0"/>
              <a:t>Linear regression does not mean that one variable causes the other; it simply says that when one value goes up, the other variable also increases or decreases proportionally</a:t>
            </a:r>
            <a:endParaRPr lang="en-US" dirty="0">
              <a:solidFill>
                <a:srgbClr val="FF0000"/>
              </a:solidFill>
            </a:endParaRPr>
          </a:p>
        </p:txBody>
      </p:sp>
    </p:spTree>
    <p:extLst>
      <p:ext uri="{BB962C8B-B14F-4D97-AF65-F5344CB8AC3E}">
        <p14:creationId xmlns:p14="http://schemas.microsoft.com/office/powerpoint/2010/main" val="30114862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a:xfrm>
            <a:off x="159657" y="1365063"/>
            <a:ext cx="3478892" cy="4578537"/>
          </a:xfrm>
        </p:spPr>
        <p:txBody>
          <a:bodyPr>
            <a:normAutofit fontScale="85000" lnSpcReduction="10000"/>
          </a:bodyPr>
          <a:lstStyle/>
          <a:p>
            <a:pPr marL="0" indent="0">
              <a:buNone/>
            </a:pPr>
            <a:r>
              <a:rPr lang="en-US" b="1" dirty="0">
                <a:solidFill>
                  <a:srgbClr val="FF0000"/>
                </a:solidFill>
              </a:rPr>
              <a:t>Linear Regression</a:t>
            </a:r>
          </a:p>
          <a:p>
            <a:r>
              <a:rPr lang="en-US" dirty="0"/>
              <a:t> FIGURE 9.6: Simple linear regression. This graph shows a linear regression that predicts students’ final exam scores based on their math aptitude test score.</a:t>
            </a:r>
            <a:endParaRPr lang="en-US" dirty="0">
              <a:solidFill>
                <a:srgbClr val="FF0000"/>
              </a:solidFill>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49090" y="1492350"/>
            <a:ext cx="7854222" cy="4889639"/>
          </a:xfrm>
          <a:prstGeom prst="rect">
            <a:avLst/>
          </a:prstGeom>
        </p:spPr>
      </p:pic>
    </p:spTree>
    <p:extLst>
      <p:ext uri="{BB962C8B-B14F-4D97-AF65-F5344CB8AC3E}">
        <p14:creationId xmlns:p14="http://schemas.microsoft.com/office/powerpoint/2010/main" val="13066209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77500" lnSpcReduction="20000"/>
          </a:bodyPr>
          <a:lstStyle/>
          <a:p>
            <a:pPr marL="0" indent="0">
              <a:buNone/>
            </a:pPr>
            <a:r>
              <a:rPr lang="en-US" b="1" dirty="0">
                <a:solidFill>
                  <a:srgbClr val="FF0000"/>
                </a:solidFill>
              </a:rPr>
              <a:t>Data Mining</a:t>
            </a:r>
          </a:p>
          <a:p>
            <a:r>
              <a:rPr lang="en-US" b="1" i="1" dirty="0">
                <a:solidFill>
                  <a:schemeClr val="accent1"/>
                </a:solidFill>
              </a:rPr>
              <a:t>Data mining </a:t>
            </a:r>
            <a:r>
              <a:rPr lang="en-US" dirty="0"/>
              <a:t>is a BI analytics tool used to explore large amounts of data for hidden patterns to predict future trends and behaviors for use in decision making.</a:t>
            </a:r>
          </a:p>
          <a:p>
            <a:r>
              <a:rPr lang="en-US" dirty="0"/>
              <a:t>Used appropriately, data mining tools enable organizations to make predictions about what will happen so that managers can be proactive in capitalizing on opportunities and avoiding potential problems.</a:t>
            </a:r>
          </a:p>
          <a:p>
            <a:r>
              <a:rPr lang="en-US" dirty="0"/>
              <a:t>Among the three most commonly used data mining techniques are association analysis (a specialized set of algorithms sorts through data and forms statistical rules about relationships among the items), neural computing (historical data is examined for patterns that are then used to make predictions), and case-based reasoning (historical if-then-else cases are used to recognize patterns).</a:t>
            </a:r>
          </a:p>
          <a:p>
            <a:endParaRPr lang="en-US" dirty="0"/>
          </a:p>
        </p:txBody>
      </p:sp>
    </p:spTree>
    <p:extLst>
      <p:ext uri="{BB962C8B-B14F-4D97-AF65-F5344CB8AC3E}">
        <p14:creationId xmlns:p14="http://schemas.microsoft.com/office/powerpoint/2010/main" val="10660789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92500" lnSpcReduction="20000"/>
          </a:bodyPr>
          <a:lstStyle/>
          <a:p>
            <a:pPr marL="0" indent="0">
              <a:buNone/>
            </a:pPr>
            <a:r>
              <a:rPr lang="en-US" b="1" dirty="0">
                <a:solidFill>
                  <a:srgbClr val="FF0000"/>
                </a:solidFill>
              </a:rPr>
              <a:t>Data Mining</a:t>
            </a:r>
          </a:p>
          <a:p>
            <a:pPr marL="0" indent="0">
              <a:buNone/>
            </a:pPr>
            <a:r>
              <a:rPr lang="en-US" dirty="0"/>
              <a:t>Here are a few examples showing how data mining can be used:</a:t>
            </a:r>
          </a:p>
          <a:p>
            <a:pPr lvl="0"/>
            <a:r>
              <a:rPr lang="en-US" dirty="0"/>
              <a:t>Based on past responses to promotional mailings, identify those consumers most likely to take advantage of future mailings.</a:t>
            </a:r>
          </a:p>
          <a:p>
            <a:pPr lvl="0"/>
            <a:r>
              <a:rPr lang="en-US" dirty="0"/>
              <a:t>Examine retail sales data to identify seemingly unrelated products that are frequently purchased together.</a:t>
            </a:r>
          </a:p>
          <a:p>
            <a:pPr lvl="0"/>
            <a:r>
              <a:rPr lang="en-US" dirty="0"/>
              <a:t>Monitor credit card transactions to identify likely fraudulent requests for authorization.</a:t>
            </a:r>
          </a:p>
        </p:txBody>
      </p:sp>
    </p:spTree>
    <p:extLst>
      <p:ext uri="{BB962C8B-B14F-4D97-AF65-F5344CB8AC3E}">
        <p14:creationId xmlns:p14="http://schemas.microsoft.com/office/powerpoint/2010/main" val="58441603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77500" lnSpcReduction="20000"/>
          </a:bodyPr>
          <a:lstStyle/>
          <a:p>
            <a:pPr marL="0" indent="0">
              <a:buNone/>
            </a:pPr>
            <a:r>
              <a:rPr lang="en-US" b="1" dirty="0">
                <a:solidFill>
                  <a:srgbClr val="FF0000"/>
                </a:solidFill>
              </a:rPr>
              <a:t>Data Mining</a:t>
            </a:r>
          </a:p>
          <a:p>
            <a:pPr marL="0" indent="0">
              <a:buNone/>
            </a:pPr>
            <a:r>
              <a:rPr lang="en-US" dirty="0"/>
              <a:t>Here are a few examples showing how data mining can be used:</a:t>
            </a:r>
          </a:p>
          <a:p>
            <a:pPr lvl="0"/>
            <a:r>
              <a:rPr lang="en-US" dirty="0"/>
              <a:t>Use hotel booking data to adjust room rates so as to maximize revenue.</a:t>
            </a:r>
          </a:p>
          <a:p>
            <a:pPr lvl="0"/>
            <a:r>
              <a:rPr lang="en-US" dirty="0"/>
              <a:t>Analyze demographic data and behavior data about potential customers to identify those who would be the most profitable customers to recruit.</a:t>
            </a:r>
          </a:p>
          <a:p>
            <a:pPr lvl="0"/>
            <a:r>
              <a:rPr lang="en-US" dirty="0"/>
              <a:t>Study demographic data and the characteristics of an organization’s most valuable employees to help focus future recruiting efforts.</a:t>
            </a:r>
          </a:p>
          <a:p>
            <a:pPr lvl="0"/>
            <a:r>
              <a:rPr lang="en-US" dirty="0"/>
              <a:t>Recognize how changes in an individual’s DNA sequence affect the risk of developing common diseases such as Alzheimer’s or cancer.</a:t>
            </a:r>
          </a:p>
          <a:p>
            <a:pPr marL="0" indent="0">
              <a:buNone/>
            </a:pPr>
            <a:endParaRPr lang="en-US" dirty="0"/>
          </a:p>
        </p:txBody>
      </p:sp>
    </p:spTree>
    <p:extLst>
      <p:ext uri="{BB962C8B-B14F-4D97-AF65-F5344CB8AC3E}">
        <p14:creationId xmlns:p14="http://schemas.microsoft.com/office/powerpoint/2010/main" val="5844160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85000" lnSpcReduction="20000"/>
          </a:bodyPr>
          <a:lstStyle/>
          <a:p>
            <a:pPr marL="0" indent="0">
              <a:buNone/>
            </a:pPr>
            <a:r>
              <a:rPr lang="en-US" b="1" dirty="0">
                <a:solidFill>
                  <a:srgbClr val="FF0000"/>
                </a:solidFill>
              </a:rPr>
              <a:t>Dashboards</a:t>
            </a:r>
          </a:p>
          <a:p>
            <a:r>
              <a:rPr lang="en-US" dirty="0"/>
              <a:t>Measures are metrics that track progress in executing chosen strategies to attain organizational objectives and goals.</a:t>
            </a:r>
          </a:p>
          <a:p>
            <a:r>
              <a:rPr lang="en-US" dirty="0"/>
              <a:t>These metrics are also called </a:t>
            </a:r>
            <a:r>
              <a:rPr lang="en-US" b="1" i="1" dirty="0">
                <a:solidFill>
                  <a:schemeClr val="accent1"/>
                </a:solidFill>
              </a:rPr>
              <a:t>key performance indicators (KPIs) </a:t>
            </a:r>
            <a:r>
              <a:rPr lang="en-US" dirty="0"/>
              <a:t>and consist of a direction, measure, target, and time frame. </a:t>
            </a:r>
          </a:p>
          <a:p>
            <a:r>
              <a:rPr lang="en-US" dirty="0"/>
              <a:t>To enable comparisons over different time periods, it is also important to define the KPIs and to use the same definition from year to year. Over time, some existing KPIs may be dropped and new ones added as the organization changes its objectives and goals. Obviously, just as different organizations have different goals, various organizations will have different KPIs.</a:t>
            </a:r>
          </a:p>
          <a:p>
            <a:pPr marL="0" indent="0">
              <a:buNone/>
            </a:pPr>
            <a:endParaRPr lang="en-US" dirty="0"/>
          </a:p>
          <a:p>
            <a:endParaRPr lang="en-US" dirty="0"/>
          </a:p>
        </p:txBody>
      </p:sp>
    </p:spTree>
    <p:extLst>
      <p:ext uri="{BB962C8B-B14F-4D97-AF65-F5344CB8AC3E}">
        <p14:creationId xmlns:p14="http://schemas.microsoft.com/office/powerpoint/2010/main" val="26881555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Autofit/>
          </a:bodyPr>
          <a:lstStyle/>
          <a:p>
            <a:pPr marL="0" indent="0">
              <a:buNone/>
            </a:pPr>
            <a:r>
              <a:rPr lang="en-US" sz="2400" b="1" dirty="0">
                <a:solidFill>
                  <a:srgbClr val="FF0000"/>
                </a:solidFill>
              </a:rPr>
              <a:t>Dashboards</a:t>
            </a:r>
          </a:p>
          <a:p>
            <a:pPr marL="0" indent="0">
              <a:buNone/>
            </a:pPr>
            <a:r>
              <a:rPr lang="en-US" sz="2400" dirty="0"/>
              <a:t>The following are examples of well-defined KPIs:</a:t>
            </a:r>
          </a:p>
          <a:p>
            <a:pPr lvl="0"/>
            <a:r>
              <a:rPr lang="en-US" sz="2400" dirty="0"/>
              <a:t>For a university. Increase (direction) the five-year graduation rate for incoming freshman (measure) to at least 80 percent (target) starting with the class of 2024 (time frame).</a:t>
            </a:r>
          </a:p>
          <a:p>
            <a:pPr lvl="0"/>
            <a:r>
              <a:rPr lang="en-US" sz="2400" dirty="0"/>
              <a:t>For a customer service department. Increase (direction) the number of customer phone calls answered within the first four rings (measure) to at least 90 percent (target) within the next three months (time frame).</a:t>
            </a:r>
            <a:endParaRPr lang="en-US" sz="2400" dirty="0">
              <a:solidFill>
                <a:srgbClr val="FF0000"/>
              </a:solidFill>
            </a:endParaRPr>
          </a:p>
        </p:txBody>
      </p:sp>
    </p:spTree>
    <p:extLst>
      <p:ext uri="{BB962C8B-B14F-4D97-AF65-F5344CB8AC3E}">
        <p14:creationId xmlns:p14="http://schemas.microsoft.com/office/powerpoint/2010/main" val="26650365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a:solidFill>
                  <a:srgbClr val="FF0000"/>
                </a:solidFill>
              </a:rPr>
              <a:t>Dashboards</a:t>
            </a:r>
          </a:p>
          <a:p>
            <a:r>
              <a:rPr lang="en-US" dirty="0"/>
              <a:t>A </a:t>
            </a:r>
            <a:r>
              <a:rPr lang="en-US" b="1" i="1" dirty="0">
                <a:solidFill>
                  <a:schemeClr val="accent1"/>
                </a:solidFill>
              </a:rPr>
              <a:t>dashboard</a:t>
            </a:r>
            <a:r>
              <a:rPr lang="en-US" dirty="0"/>
              <a:t> presents a set of KPIs about the state of a process at a specific point in time.</a:t>
            </a:r>
          </a:p>
          <a:p>
            <a:r>
              <a:rPr lang="en-US" dirty="0"/>
              <a:t>Dashboards provide users at every level of the organization the information they need to make improved decisions. </a:t>
            </a:r>
          </a:p>
          <a:p>
            <a:r>
              <a:rPr lang="en-US" dirty="0"/>
              <a:t>Operational dashboards can be designed to draw data in real time from various sources, including corporate databases and spreadsheets, so decision makers can make use of up-to-the-minute data.</a:t>
            </a:r>
          </a:p>
          <a:p>
            <a:endParaRPr lang="en-US" dirty="0"/>
          </a:p>
          <a:p>
            <a:endParaRPr lang="en-US" dirty="0">
              <a:solidFill>
                <a:srgbClr val="FF0000"/>
              </a:solidFill>
            </a:endParaRPr>
          </a:p>
          <a:p>
            <a:endParaRPr lang="en-US" dirty="0"/>
          </a:p>
        </p:txBody>
      </p:sp>
    </p:spTree>
    <p:extLst>
      <p:ext uri="{BB962C8B-B14F-4D97-AF65-F5344CB8AC3E}">
        <p14:creationId xmlns:p14="http://schemas.microsoft.com/office/powerpoint/2010/main" val="13070949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Self-Service Analytics</a:t>
            </a:r>
          </a:p>
          <a:p>
            <a:r>
              <a:rPr lang="en-US" dirty="0"/>
              <a:t>Self-service analytics includes training, techniques, and processes that empower end users to work independently to access data from approved sources to perform their own analyses using an endorsed set of tools.</a:t>
            </a:r>
          </a:p>
          <a:p>
            <a:r>
              <a:rPr lang="en-US" dirty="0"/>
              <a:t>In the past, such data analysis could only be performed by data scientists. Self service analytics encourages nontechnical end users to make decisions based on facts and analyses rather than intuition. </a:t>
            </a:r>
          </a:p>
        </p:txBody>
      </p:sp>
    </p:spTree>
    <p:extLst>
      <p:ext uri="{BB962C8B-B14F-4D97-AF65-F5344CB8AC3E}">
        <p14:creationId xmlns:p14="http://schemas.microsoft.com/office/powerpoint/2010/main" val="371595644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Self-Service Analytics</a:t>
            </a:r>
            <a:endParaRPr lang="en-US" b="1" dirty="0"/>
          </a:p>
          <a:p>
            <a:r>
              <a:rPr lang="en-US" dirty="0"/>
              <a:t>Self-service analytics eliminates decision-making delays that can arise if all requests for data analyses must be made through a limited number of data scientists and/or information system resources. It also frees up these resources to do higher-level analytics work. </a:t>
            </a:r>
          </a:p>
          <a:p>
            <a:r>
              <a:rPr lang="en-US" dirty="0"/>
              <a:t>Ideally, self-service analytics will lead to faster and better decision making.</a:t>
            </a:r>
          </a:p>
        </p:txBody>
      </p:sp>
    </p:spTree>
    <p:extLst>
      <p:ext uri="{BB962C8B-B14F-4D97-AF65-F5344CB8AC3E}">
        <p14:creationId xmlns:p14="http://schemas.microsoft.com/office/powerpoint/2010/main" val="3715956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fontScale="92500"/>
          </a:bodyPr>
          <a:lstStyle/>
          <a:p>
            <a:pPr marL="0" indent="0">
              <a:buNone/>
            </a:pPr>
            <a:r>
              <a:rPr lang="en-US" b="1" dirty="0">
                <a:solidFill>
                  <a:srgbClr val="FF0000"/>
                </a:solidFill>
              </a:rPr>
              <a:t>Self-Service Analytics</a:t>
            </a:r>
            <a:endParaRPr lang="en-US" b="1" dirty="0"/>
          </a:p>
          <a:p>
            <a:r>
              <a:rPr lang="en-US" dirty="0"/>
              <a:t>An organization can take several actions to ensure an effective self-service analytics program.</a:t>
            </a:r>
          </a:p>
          <a:p>
            <a:r>
              <a:rPr lang="en-US" dirty="0"/>
              <a:t>First, to mitigate the risks associated with self-service analytics, data managers should work with business units to determine key metrics, an agreed-upon vocabulary, processes for creating and publishing reports, the privileges required to access confidential data, and how to define and implement security and privacy policies. </a:t>
            </a:r>
          </a:p>
        </p:txBody>
      </p:sp>
    </p:spTree>
    <p:extLst>
      <p:ext uri="{BB962C8B-B14F-4D97-AF65-F5344CB8AC3E}">
        <p14:creationId xmlns:p14="http://schemas.microsoft.com/office/powerpoint/2010/main" val="17568115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Self-Service Analytics</a:t>
            </a:r>
            <a:endParaRPr lang="en-US" b="1" dirty="0"/>
          </a:p>
          <a:p>
            <a:r>
              <a:rPr lang="en-US" dirty="0"/>
              <a:t>Training, on both the data and on the use of self-service applications, is critical for getting end workers up to speed on how they can use the information in the BI system.</a:t>
            </a:r>
          </a:p>
          <a:p>
            <a:r>
              <a:rPr lang="en-US" dirty="0"/>
              <a:t>Finally, data privacy and security measures should be in place to ensure that the use of the data meets legal, compliance, and regulatory requirements.</a:t>
            </a:r>
          </a:p>
          <a:p>
            <a:endParaRPr lang="en-US" dirty="0"/>
          </a:p>
        </p:txBody>
      </p:sp>
    </p:spTree>
    <p:extLst>
      <p:ext uri="{BB962C8B-B14F-4D97-AF65-F5344CB8AC3E}">
        <p14:creationId xmlns:p14="http://schemas.microsoft.com/office/powerpoint/2010/main" val="136529464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Business Intelligence and Analytics Tools</a:t>
            </a:r>
          </a:p>
        </p:txBody>
      </p:sp>
      <p:sp>
        <p:nvSpPr>
          <p:cNvPr id="3" name="Content Placeholder 2"/>
          <p:cNvSpPr>
            <a:spLocks noGrp="1"/>
          </p:cNvSpPr>
          <p:nvPr>
            <p:ph idx="1"/>
          </p:nvPr>
        </p:nvSpPr>
        <p:spPr/>
        <p:txBody>
          <a:bodyPr>
            <a:normAutofit/>
          </a:bodyPr>
          <a:lstStyle/>
          <a:p>
            <a:r>
              <a:rPr lang="en-US" sz="2000" dirty="0"/>
              <a:t>Table 9.3 presents the pros and cons associated with </a:t>
            </a:r>
            <a:r>
              <a:rPr lang="en-US" sz="2000" b="1" dirty="0">
                <a:solidFill>
                  <a:srgbClr val="FF0000"/>
                </a:solidFill>
              </a:rPr>
              <a:t>self-service</a:t>
            </a:r>
            <a:r>
              <a:rPr lang="en-US" sz="2000" dirty="0"/>
              <a:t> BI and analytics.</a:t>
            </a:r>
          </a:p>
          <a:p>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2486186901"/>
              </p:ext>
            </p:extLst>
          </p:nvPr>
        </p:nvGraphicFramePr>
        <p:xfrm>
          <a:off x="248647" y="1914976"/>
          <a:ext cx="11694702" cy="3844379"/>
        </p:xfrm>
        <a:graphic>
          <a:graphicData uri="http://schemas.openxmlformats.org/drawingml/2006/table">
            <a:tbl>
              <a:tblPr firstRow="1" bandRow="1">
                <a:tableStyleId>{5C22544A-7EE6-4342-B048-85BDC9FD1C3A}</a:tableStyleId>
              </a:tblPr>
              <a:tblGrid>
                <a:gridCol w="5692140">
                  <a:extLst>
                    <a:ext uri="{9D8B030D-6E8A-4147-A177-3AD203B41FA5}">
                      <a16:colId xmlns:a16="http://schemas.microsoft.com/office/drawing/2014/main" val="3002213255"/>
                    </a:ext>
                  </a:extLst>
                </a:gridCol>
                <a:gridCol w="6002562">
                  <a:extLst>
                    <a:ext uri="{9D8B030D-6E8A-4147-A177-3AD203B41FA5}">
                      <a16:colId xmlns:a16="http://schemas.microsoft.com/office/drawing/2014/main" val="174622429"/>
                    </a:ext>
                  </a:extLst>
                </a:gridCol>
              </a:tblGrid>
              <a:tr h="304049">
                <a:tc>
                  <a:txBody>
                    <a:bodyPr/>
                    <a:lstStyle/>
                    <a:p>
                      <a:r>
                        <a:rPr lang="en-US" dirty="0"/>
                        <a:t>Pros</a:t>
                      </a:r>
                    </a:p>
                  </a:txBody>
                  <a:tcPr/>
                </a:tc>
                <a:tc>
                  <a:txBody>
                    <a:bodyPr/>
                    <a:lstStyle/>
                    <a:p>
                      <a:r>
                        <a:rPr lang="en-US" dirty="0"/>
                        <a:t>Cons</a:t>
                      </a:r>
                    </a:p>
                  </a:txBody>
                  <a:tcPr/>
                </a:tc>
                <a:extLst>
                  <a:ext uri="{0D108BD9-81ED-4DB2-BD59-A6C34878D82A}">
                    <a16:rowId xmlns:a16="http://schemas.microsoft.com/office/drawing/2014/main" val="2088964760"/>
                  </a:ext>
                </a:extLst>
              </a:tr>
              <a:tr h="760122">
                <a:tc>
                  <a:txBody>
                    <a:bodyPr/>
                    <a:lstStyle/>
                    <a:p>
                      <a:r>
                        <a:rPr lang="en-US" dirty="0"/>
                        <a:t>Gets valuable data into the hands of the people who need it the most—end users.</a:t>
                      </a:r>
                    </a:p>
                  </a:txBody>
                  <a:tcPr/>
                </a:tc>
                <a:tc>
                  <a:txBody>
                    <a:bodyPr/>
                    <a:lstStyle/>
                    <a:p>
                      <a:r>
                        <a:rPr lang="en-US" dirty="0"/>
                        <a:t>If not well managed, it can create the risk of erroneous analysis and reporting, leading to potentially damaging decisions within an organization.</a:t>
                      </a:r>
                    </a:p>
                  </a:txBody>
                  <a:tcPr/>
                </a:tc>
                <a:extLst>
                  <a:ext uri="{0D108BD9-81ED-4DB2-BD59-A6C34878D82A}">
                    <a16:rowId xmlns:a16="http://schemas.microsoft.com/office/drawing/2014/main" val="300552810"/>
                  </a:ext>
                </a:extLst>
              </a:tr>
              <a:tr h="735419">
                <a:tc>
                  <a:txBody>
                    <a:bodyPr/>
                    <a:lstStyle/>
                    <a:p>
                      <a:r>
                        <a:rPr lang="en-US" dirty="0"/>
                        <a:t>Encourages nontechnical end users to make decisions based on facts and analyses rather than intuition.</a:t>
                      </a:r>
                    </a:p>
                  </a:txBody>
                  <a:tcPr/>
                </a:tc>
                <a:tc>
                  <a:txBody>
                    <a:bodyPr/>
                    <a:lstStyle/>
                    <a:p>
                      <a:r>
                        <a:rPr lang="en-US" dirty="0"/>
                        <a:t>Different analyses can yield inconsistent conclusions, resulting in wasted time trying to explain the differences.</a:t>
                      </a:r>
                    </a:p>
                  </a:txBody>
                  <a:tcPr/>
                </a:tc>
                <a:extLst>
                  <a:ext uri="{0D108BD9-81ED-4DB2-BD59-A6C34878D82A}">
                    <a16:rowId xmlns:a16="http://schemas.microsoft.com/office/drawing/2014/main" val="2378663880"/>
                  </a:ext>
                </a:extLst>
              </a:tr>
              <a:tr h="532085">
                <a:tc>
                  <a:txBody>
                    <a:bodyPr/>
                    <a:lstStyle/>
                    <a:p>
                      <a:r>
                        <a:rPr lang="en-US" dirty="0"/>
                        <a:t>Accelerates and improves decision making.</a:t>
                      </a:r>
                    </a:p>
                  </a:txBody>
                  <a:tcPr/>
                </a:tc>
                <a:tc>
                  <a:txBody>
                    <a:bodyPr/>
                    <a:lstStyle/>
                    <a:p>
                      <a:r>
                        <a:rPr lang="en-US" dirty="0"/>
                        <a:t>Can lead to over spending on unapproved data sources and business analytics tools.</a:t>
                      </a:r>
                    </a:p>
                  </a:txBody>
                  <a:tcPr/>
                </a:tc>
                <a:extLst>
                  <a:ext uri="{0D108BD9-81ED-4DB2-BD59-A6C34878D82A}">
                    <a16:rowId xmlns:a16="http://schemas.microsoft.com/office/drawing/2014/main" val="2926953963"/>
                  </a:ext>
                </a:extLst>
              </a:tr>
              <a:tr h="988158">
                <a:tc>
                  <a:txBody>
                    <a:bodyPr/>
                    <a:lstStyle/>
                    <a:p>
                      <a:r>
                        <a:rPr lang="en-US" dirty="0"/>
                        <a:t>Business people can access and use the data they need for decision making, without having to go to technology experts each time they have a new question, thus filling the gap caused by a shortage of trained data scientists.</a:t>
                      </a:r>
                    </a:p>
                  </a:txBody>
                  <a:tcPr/>
                </a:tc>
                <a:tc>
                  <a:txBody>
                    <a:bodyPr/>
                    <a:lstStyle/>
                    <a:p>
                      <a:r>
                        <a:rPr lang="en-US" dirty="0"/>
                        <a:t>Can exacerbate problems by removing the checks and balances on data preparation and use. Without strong data governance, organizations can end up with lots of silos of information, bad analysis, and extra costs.</a:t>
                      </a:r>
                    </a:p>
                  </a:txBody>
                  <a:tcPr/>
                </a:tc>
                <a:extLst>
                  <a:ext uri="{0D108BD9-81ED-4DB2-BD59-A6C34878D82A}">
                    <a16:rowId xmlns:a16="http://schemas.microsoft.com/office/drawing/2014/main" val="1080135313"/>
                  </a:ext>
                </a:extLst>
              </a:tr>
            </a:tbl>
          </a:graphicData>
        </a:graphic>
      </p:graphicFrame>
    </p:spTree>
    <p:extLst>
      <p:ext uri="{BB962C8B-B14F-4D97-AF65-F5344CB8AC3E}">
        <p14:creationId xmlns:p14="http://schemas.microsoft.com/office/powerpoint/2010/main" val="4330655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lstStyle/>
          <a:p>
            <a:r>
              <a:rPr lang="en-US" dirty="0"/>
              <a:t>The goal of business intelligence (BI) and analytics is to support improved decision making.</a:t>
            </a:r>
          </a:p>
          <a:p>
            <a:r>
              <a:rPr lang="en-US" dirty="0"/>
              <a:t>Business intelligence (BI) includes a wide range of applications, practices, and technologies for the extraction, transformation, integration, visualization, analysis, and presentation of data to support improved decision making.</a:t>
            </a:r>
          </a:p>
          <a:p>
            <a:r>
              <a:rPr lang="en-US" dirty="0"/>
              <a:t>Business analytics is the extensive use of data and quantitative analysis to support fact-based decision making within organizations.</a:t>
            </a:r>
          </a:p>
        </p:txBody>
      </p:sp>
    </p:spTree>
    <p:extLst>
      <p:ext uri="{BB962C8B-B14F-4D97-AF65-F5344CB8AC3E}">
        <p14:creationId xmlns:p14="http://schemas.microsoft.com/office/powerpoint/2010/main" val="560104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a:bodyPr>
          <a:lstStyle/>
          <a:p>
            <a:r>
              <a:rPr lang="en-US" dirty="0"/>
              <a:t>A data scientist is an individual who combines strong business acumen, a deep understanding of analytics, and a healthy appreciation of the limitations of their data, tools, and techniques to deliver real improvements in decision making.</a:t>
            </a:r>
          </a:p>
          <a:p>
            <a:r>
              <a:rPr lang="en-US"/>
              <a:t>A </a:t>
            </a:r>
            <a:r>
              <a:rPr lang="en-US" dirty="0"/>
              <a:t>number of components must be in place for an organization to get real value from its BI and analytics efforts: a solid data management program (including a strong data governance element), creative data scientists, and a strong organizational commitment to data-driven decision making.</a:t>
            </a:r>
          </a:p>
          <a:p>
            <a:endParaRPr lang="en-US" dirty="0"/>
          </a:p>
        </p:txBody>
      </p:sp>
    </p:spTree>
    <p:extLst>
      <p:ext uri="{BB962C8B-B14F-4D97-AF65-F5344CB8AC3E}">
        <p14:creationId xmlns:p14="http://schemas.microsoft.com/office/powerpoint/2010/main" val="8327616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92500" lnSpcReduction="10000"/>
          </a:bodyPr>
          <a:lstStyle/>
          <a:p>
            <a:r>
              <a:rPr lang="en-US" dirty="0"/>
              <a:t>There are many BI and analytics techniques and tools that can be used in a wide range of problem-solving situations.</a:t>
            </a:r>
          </a:p>
          <a:p>
            <a:r>
              <a:rPr lang="en-US" dirty="0"/>
              <a:t>Spreadsheets, reporting and querying tools, data visualization, drill-down analysis, linear regression, data mining, and dashboards are examples of commonly used BI tools.</a:t>
            </a:r>
          </a:p>
          <a:p>
            <a:r>
              <a:rPr lang="en-US" dirty="0"/>
              <a:t>Business managers and end users often turn to spreadsheets to create useful reports and graphs, as well as to employ “what-if” analyses and find the optimal solution to a problem with multiple constraints.</a:t>
            </a:r>
          </a:p>
          <a:p>
            <a:endParaRPr lang="en-US" dirty="0"/>
          </a:p>
        </p:txBody>
      </p:sp>
    </p:spTree>
    <p:extLst>
      <p:ext uri="{BB962C8B-B14F-4D97-AF65-F5344CB8AC3E}">
        <p14:creationId xmlns:p14="http://schemas.microsoft.com/office/powerpoint/2010/main" val="42015991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85000" lnSpcReduction="10000"/>
          </a:bodyPr>
          <a:lstStyle/>
          <a:p>
            <a:r>
              <a:rPr lang="en-US" dirty="0"/>
              <a:t>Reporting and querying tools can present data in an easy-to-understand fashion—via formatted data, graphs, and charts.</a:t>
            </a:r>
          </a:p>
          <a:p>
            <a:r>
              <a:rPr lang="en-US" dirty="0"/>
              <a:t>Many of the reporting and querying tools enable end users to make their own data requests and format the results without the need for additional help from the IT organization.</a:t>
            </a:r>
          </a:p>
          <a:p>
            <a:r>
              <a:rPr lang="en-US" dirty="0"/>
              <a:t>Data visualization is the presentation of data in a pictorial or graphical format. A wide array of tools and techniques are available for creating visual representations that can immediately reveal otherwise difficult-to-perceive patterns or relationships in the underlying data.</a:t>
            </a:r>
          </a:p>
          <a:p>
            <a:endParaRPr lang="en-US" dirty="0"/>
          </a:p>
        </p:txBody>
      </p:sp>
    </p:spTree>
    <p:extLst>
      <p:ext uri="{BB962C8B-B14F-4D97-AF65-F5344CB8AC3E}">
        <p14:creationId xmlns:p14="http://schemas.microsoft.com/office/powerpoint/2010/main" val="40301306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92500"/>
          </a:bodyPr>
          <a:lstStyle/>
          <a:p>
            <a:r>
              <a:rPr lang="en-US" dirty="0"/>
              <a:t>Drill-down analysis involves the interactive examination of high-level summary data in increasing detail to gain insight into certain elements.</a:t>
            </a:r>
          </a:p>
          <a:p>
            <a:r>
              <a:rPr lang="en-US" dirty="0"/>
              <a:t>Simple linear regression is a mathematical procedure technique for predicting the value of a dependent variable based on a single independent variable and the linear relationship between the two.</a:t>
            </a:r>
          </a:p>
          <a:p>
            <a:r>
              <a:rPr lang="en-US" dirty="0"/>
              <a:t>Data mining is a BI analytics tools used to explore large amounts of data for hidden patterns to predict future trends and behaviors for use in decision making. </a:t>
            </a:r>
          </a:p>
        </p:txBody>
      </p:sp>
    </p:spTree>
    <p:extLst>
      <p:ext uri="{BB962C8B-B14F-4D97-AF65-F5344CB8AC3E}">
        <p14:creationId xmlns:p14="http://schemas.microsoft.com/office/powerpoint/2010/main" val="201482291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85000" lnSpcReduction="20000"/>
          </a:bodyPr>
          <a:lstStyle/>
          <a:p>
            <a:r>
              <a:rPr lang="en-US" dirty="0"/>
              <a:t>A dashboard presents a set of KPIs about the state of a process at a specific point in time. </a:t>
            </a:r>
          </a:p>
          <a:p>
            <a:r>
              <a:rPr lang="en-US" dirty="0"/>
              <a:t>Dashboards provide rapid access to information, in an easy to interpret and concise manner, which helps organizations run more effectively and efficiently.</a:t>
            </a:r>
          </a:p>
          <a:p>
            <a:r>
              <a:rPr lang="en-US" dirty="0"/>
              <a:t>Self-service analytics includes training, techniques, and processes that empower end users to work independently to access data from approved sources to perform their own analyses using an endorsed set of tools.</a:t>
            </a:r>
          </a:p>
          <a:p>
            <a:r>
              <a:rPr lang="en-US" dirty="0"/>
              <a:t>Self service analytics empowers end users to work independently.</a:t>
            </a:r>
          </a:p>
          <a:p>
            <a:r>
              <a:rPr lang="en-US" dirty="0"/>
              <a:t>A number of measures must be in place to ensure an effective self-serve analytics program and to reduce the risk of invalid analyses leading to poor decisions.</a:t>
            </a:r>
          </a:p>
          <a:p>
            <a:endParaRPr lang="en-US" dirty="0"/>
          </a:p>
        </p:txBody>
      </p:sp>
    </p:spTree>
    <p:extLst>
      <p:ext uri="{BB962C8B-B14F-4D97-AF65-F5344CB8AC3E}">
        <p14:creationId xmlns:p14="http://schemas.microsoft.com/office/powerpoint/2010/main" val="14455228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pic>
        <p:nvPicPr>
          <p:cNvPr id="7" name="image1.jpeg"/>
          <p:cNvPicPr/>
          <p:nvPr/>
        </p:nvPicPr>
        <p:blipFill>
          <a:blip r:embed="rId3" cstate="print"/>
          <a:stretch>
            <a:fillRect/>
          </a:stretch>
        </p:blipFill>
        <p:spPr>
          <a:xfrm>
            <a:off x="4005523" y="907409"/>
            <a:ext cx="4089606" cy="5240368"/>
          </a:xfrm>
          <a:prstGeom prst="rect">
            <a:avLst/>
          </a:prstGeom>
        </p:spPr>
      </p:pic>
    </p:spTree>
    <p:extLst>
      <p:ext uri="{BB962C8B-B14F-4D97-AF65-F5344CB8AC3E}">
        <p14:creationId xmlns:p14="http://schemas.microsoft.com/office/powerpoint/2010/main" val="1341733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5221ee99d17410c2e92f9bbd0e0b665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78f112be96feb5cfdf5b4bd30a2b8b67"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49903B9-BF29-48FD-9B35-F956B7C5063F}"/>
</file>

<file path=customXml/itemProps2.xml><?xml version="1.0" encoding="utf-8"?>
<ds:datastoreItem xmlns:ds="http://schemas.openxmlformats.org/officeDocument/2006/customXml" ds:itemID="{B7578ABE-8789-4443-9C35-EC11E82575D2}"/>
</file>

<file path=customXml/itemProps3.xml><?xml version="1.0" encoding="utf-8"?>
<ds:datastoreItem xmlns:ds="http://schemas.openxmlformats.org/officeDocument/2006/customXml" ds:itemID="{229DE0DB-EEB9-4FDA-B004-BBB978355069}"/>
</file>

<file path=docProps/app.xml><?xml version="1.0" encoding="utf-8"?>
<Properties xmlns="http://schemas.openxmlformats.org/officeDocument/2006/extended-properties" xmlns:vt="http://schemas.openxmlformats.org/officeDocument/2006/docPropsVTypes">
  <TotalTime>9587</TotalTime>
  <Words>4094</Words>
  <Application>Microsoft Office PowerPoint</Application>
  <PresentationFormat>Widescreen</PresentationFormat>
  <Paragraphs>258</Paragraphs>
  <Slides>52</Slides>
  <Notes>1</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52</vt:i4>
      </vt:variant>
    </vt:vector>
  </HeadingPairs>
  <TitlesOfParts>
    <vt:vector size="59" baseType="lpstr">
      <vt:lpstr>Arial</vt:lpstr>
      <vt:lpstr>Calibri</vt:lpstr>
      <vt:lpstr>Calibri Light</vt:lpstr>
      <vt:lpstr>Times New Roman</vt:lpstr>
      <vt:lpstr>Wingdings</vt:lpstr>
      <vt:lpstr>Office Theme</vt:lpstr>
      <vt:lpstr>1_Office Theme</vt:lpstr>
      <vt:lpstr>PowerPoint Presentation</vt:lpstr>
      <vt:lpstr>Chapter 9</vt:lpstr>
      <vt:lpstr>Chapter 9</vt:lpstr>
      <vt:lpstr>Chapter 9</vt:lpstr>
      <vt:lpstr>Chapter 9</vt:lpstr>
      <vt:lpstr>Chapter 9</vt:lpstr>
      <vt:lpstr>Principles</vt:lpstr>
      <vt:lpstr>Learning Objectives</vt:lpstr>
      <vt:lpstr>Introduction</vt:lpstr>
      <vt:lpstr>PowerPoint Presentation</vt:lpstr>
      <vt:lpstr>What Are Analytics and Business Intelligence?</vt:lpstr>
      <vt:lpstr>Benefits Achieved from BI and Analytics</vt:lpstr>
      <vt:lpstr>What-if analysis.</vt:lpstr>
      <vt:lpstr>Benefits Achieved from BI and Analytics</vt:lpstr>
      <vt:lpstr>Benefits Achieved from BI and Analytics</vt:lpstr>
      <vt:lpstr>PowerPoint Presentation</vt:lpstr>
      <vt:lpstr>Components Required for Effective BI and Analytics </vt:lpstr>
      <vt:lpstr>Components Required for Effective BI and Analytics </vt:lpstr>
      <vt:lpstr>Components Required for Effective BI and Analytics </vt:lpstr>
      <vt:lpstr>PowerPoint Presentation</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Conversion Funnel </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Business Intelligence and Analytics Tools</vt:lpstr>
      <vt:lpstr>Summary</vt:lpstr>
      <vt:lpstr>Summary</vt:lpstr>
      <vt:lpstr>Summary</vt:lpstr>
      <vt:lpstr>Summary</vt:lpstr>
      <vt:lpstr>Summary</vt:lpstr>
      <vt:lpstr>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zwa</cp:lastModifiedBy>
  <cp:revision>399</cp:revision>
  <dcterms:created xsi:type="dcterms:W3CDTF">2023-09-12T14:13:52Z</dcterms:created>
  <dcterms:modified xsi:type="dcterms:W3CDTF">2025-05-08T11:29:42Z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