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480" r:id="rId5"/>
    <p:sldId id="303" r:id="rId6"/>
    <p:sldId id="481" r:id="rId7"/>
    <p:sldId id="482" r:id="rId8"/>
    <p:sldId id="483" r:id="rId9"/>
    <p:sldId id="484" r:id="rId10"/>
    <p:sldId id="485" r:id="rId11"/>
    <p:sldId id="486" r:id="rId12"/>
    <p:sldId id="487" r:id="rId13"/>
    <p:sldId id="488" r:id="rId14"/>
    <p:sldId id="489" r:id="rId15"/>
    <p:sldId id="3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482"/>
            <p14:sldId id="483"/>
            <p14:sldId id="484"/>
            <p14:sldId id="485"/>
            <p14:sldId id="486"/>
            <p14:sldId id="487"/>
            <p14:sldId id="488"/>
            <p14:sldId id="48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04262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49" y="6019800"/>
            <a:ext cx="2066925" cy="369332"/>
          </a:xfrm>
          <a:prstGeom prst="rect">
            <a:avLst/>
          </a:prstGeom>
          <a:noFill/>
        </p:spPr>
        <p:txBody>
          <a:bodyPr wrap="square" rtlCol="1">
            <a:spAutoFit/>
          </a:bodyPr>
          <a:lstStyle/>
          <a:p>
            <a:r>
              <a:rPr lang="en-US" dirty="0"/>
              <a:t>Orientation Session</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Session</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Book</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1015663"/>
          </a:xfrm>
          <a:prstGeom prst="rect">
            <a:avLst/>
          </a:prstGeom>
          <a:noFill/>
        </p:spPr>
        <p:txBody>
          <a:bodyPr wrap="square" rtlCol="0">
            <a:spAutoFit/>
          </a:bodyPr>
          <a:lstStyle/>
          <a:p>
            <a:r>
              <a:rPr lang="en-US" sz="2000" dirty="0"/>
              <a:t>Essentials of Organizational Behavior</a:t>
            </a:r>
          </a:p>
          <a:p>
            <a:r>
              <a:rPr lang="en-US" sz="2000" dirty="0"/>
              <a:t>Stephen P. Robbins &amp; Timothy A. </a:t>
            </a:r>
            <a:r>
              <a:rPr lang="en-US" sz="2000" dirty="0" err="1"/>
              <a:t>Judg</a:t>
            </a:r>
            <a:endParaRPr lang="en-US" sz="2000" dirty="0"/>
          </a:p>
          <a:p>
            <a:pPr marL="342900" marR="0" lvl="0" indent="-342900" algn="just" defTabSz="914400" rtl="0" eaLnBrk="1" fontAlgn="auto" latinLnBrk="0" hangingPunct="1">
              <a:lnSpc>
                <a:spcPct val="100000"/>
              </a:lnSpc>
              <a:spcBef>
                <a:spcPts val="0"/>
              </a:spcBef>
              <a:spcAft>
                <a:spcPts val="0"/>
              </a:spcAft>
              <a:buClrTx/>
              <a:buSzTx/>
              <a:buFontTx/>
              <a:buChar char="-"/>
              <a:tabLst/>
              <a:defRPr/>
            </a:pPr>
            <a:endParaRPr kumimoji="0" lang="en-US" altLang="ar-EG" sz="20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Content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000" dirty="0"/>
              <a:t>Chapter 1: Introduction to OB. (Lecture 1)</a:t>
            </a:r>
          </a:p>
          <a:p>
            <a:r>
              <a:rPr lang="en-US" sz="2000" dirty="0"/>
              <a:t>Chapter 2:  Attitudes and Job Satisfaction. (Lecture 2)</a:t>
            </a:r>
          </a:p>
          <a:p>
            <a:r>
              <a:rPr lang="en-US" sz="2000" dirty="0"/>
              <a:t>Chapter 3: Personality and Values ( Lecture 3)</a:t>
            </a:r>
          </a:p>
          <a:p>
            <a:r>
              <a:rPr lang="en-US" sz="2000" dirty="0"/>
              <a:t>Chapter 4 : Motivation Concepts and Applications (lecture 4)</a:t>
            </a:r>
          </a:p>
          <a:p>
            <a:r>
              <a:rPr lang="en-US" sz="2000" dirty="0"/>
              <a:t>Chapter 5:  Foundations of Group Behavior (lecture 5)</a:t>
            </a:r>
          </a:p>
          <a:p>
            <a:r>
              <a:rPr lang="en-US" sz="2000" dirty="0"/>
              <a:t>Chapter 6 :  Understanding Work Teams (Lecture 5)</a:t>
            </a:r>
          </a:p>
          <a:p>
            <a:r>
              <a:rPr lang="en-US" sz="2000" dirty="0"/>
              <a:t>Chapter 7:  Communication (Lecture 6) </a:t>
            </a:r>
          </a:p>
          <a:p>
            <a:r>
              <a:rPr lang="en-US" sz="2000" dirty="0"/>
              <a:t>Chapter 8:  Foundation of Organizational Structure  (Lecture 6)</a:t>
            </a:r>
          </a:p>
          <a:p>
            <a:r>
              <a:rPr lang="en-US" sz="2000" dirty="0"/>
              <a:t> Chapter 9: Introduction to Leadership ( Lecture 7)</a:t>
            </a:r>
          </a:p>
          <a:p>
            <a:r>
              <a:rPr lang="en-US" sz="2000" dirty="0"/>
              <a:t> Chapter 10:  Basic Approaches to Leadership (Lecture 8)</a:t>
            </a:r>
          </a:p>
          <a:p>
            <a:r>
              <a:rPr lang="en-US" sz="2000" dirty="0"/>
              <a:t> Chapter 11: Organizational Culture (lecture 9).</a:t>
            </a:r>
          </a:p>
          <a:p>
            <a:r>
              <a:rPr lang="en-US" sz="2000" dirty="0"/>
              <a:t> Chapter 12:  Managing change ( Lecture 10)</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31654"/>
          </a:xfrm>
          <a:prstGeom prst="rect">
            <a:avLst/>
          </a:prstGeom>
          <a:noFill/>
        </p:spPr>
        <p:txBody>
          <a:bodyPr wrap="square" rtlCol="0">
            <a:spAutoFit/>
          </a:bodyPr>
          <a:lstStyle/>
          <a:p>
            <a:r>
              <a:rPr lang="en-US" sz="3600" dirty="0"/>
              <a:t>A field of study that investigates the impact that individuals, groups, and structure have on behavior within organizations, for the purpose of applying such knowledge toward improving an organization’s effectiveness.</a:t>
            </a: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4524315"/>
          </a:xfrm>
          <a:prstGeom prst="rect">
            <a:avLst/>
          </a:prstGeom>
          <a:noFill/>
        </p:spPr>
        <p:txBody>
          <a:bodyPr wrap="square" rtlCol="0">
            <a:spAutoFit/>
          </a:bodyPr>
          <a:lstStyle/>
          <a:p>
            <a:r>
              <a:rPr lang="en-US" sz="3600" dirty="0"/>
              <a:t>In other words, Organizational behavior is the study of human behavior in Organizations and the application of knowledge about how, individuals, and groups act and react in an organization, in order to reach and accomplish the highest quality of performances, and dominant results.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Main Concern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3600" dirty="0"/>
              <a:t>Why do people behave a certain way in an organizational environment? What factors affect job performance, employee interaction, job commitment, leadership and managerial styles? </a:t>
            </a:r>
          </a:p>
          <a:p>
            <a:r>
              <a:rPr lang="en-US" sz="3600" dirty="0"/>
              <a:t>Individuals have studied this topic for decades in order to find ways of increasing organizational performance.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2677656"/>
          </a:xfrm>
          <a:prstGeom prst="rect">
            <a:avLst/>
          </a:prstGeom>
          <a:noFill/>
        </p:spPr>
        <p:txBody>
          <a:bodyPr wrap="square">
            <a:spAutoFit/>
          </a:bodyPr>
          <a:lstStyle/>
          <a:p>
            <a:r>
              <a:rPr lang="en-US" sz="2400" dirty="0"/>
              <a:t>While Organizational Behavior as a field of academic study wasn’t fully recognized by the American Psychological Association (APA) until the 1970’s, it’s roots go back to the late 1920’s when the Hawthorne Electric Company set up a series of experiments designed to explore how changes in environment and design changed the productivity of their employees.</a:t>
            </a:r>
          </a:p>
        </p:txBody>
      </p:sp>
    </p:spTree>
    <p:extLst>
      <p:ext uri="{BB962C8B-B14F-4D97-AF65-F5344CB8AC3E}">
        <p14:creationId xmlns:p14="http://schemas.microsoft.com/office/powerpoint/2010/main" val="2360788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3046988"/>
          </a:xfrm>
          <a:prstGeom prst="rect">
            <a:avLst/>
          </a:prstGeom>
          <a:noFill/>
        </p:spPr>
        <p:txBody>
          <a:bodyPr wrap="square" rtlCol="0">
            <a:spAutoFit/>
          </a:bodyPr>
          <a:lstStyle/>
          <a:p>
            <a:r>
              <a:rPr lang="en-US" sz="2400" dirty="0"/>
              <a:t>Their various studies, conducted between the years of 1924 and 1933, were broad and measured over large periods of time. The studies included the effect of various types of breaks (lots of small breaks, a few long ones, etc.) on productivity, productivity in isolation, and productivity in varying levels of light. The most famous finding resulting from the of the Hawthorne Studies is what is now called the Hawthorne Effect, the change in behavior of a test subject when they know they’re being observed.</a:t>
            </a:r>
          </a:p>
        </p:txBody>
      </p:sp>
      <p:sp>
        <p:nvSpPr>
          <p:cNvPr id="32" name="Rectangle 31"/>
          <p:cNvSpPr/>
          <p:nvPr/>
        </p:nvSpPr>
        <p:spPr>
          <a:xfrm>
            <a:off x="3385474" y="132961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5019" y="1468117"/>
            <a:ext cx="595969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r>
              <a:rPr lang="en-US" sz="2400" dirty="0"/>
              <a:t>Until the late 1980s, Business Schools Curricula emphasized the technical aspects of Management, focusing on Economics, Accounting, Finance and so on.</a:t>
            </a:r>
          </a:p>
          <a:p>
            <a:r>
              <a:rPr lang="en-US" sz="2400" dirty="0"/>
              <a:t>Starting from the early 1990s, Business Schools realized the importance of understanding human behavior and the its role in determining a manager’s effectiveness.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677656"/>
          </a:xfrm>
          <a:prstGeom prst="rect">
            <a:avLst/>
          </a:prstGeom>
          <a:noFill/>
        </p:spPr>
        <p:txBody>
          <a:bodyPr wrap="square" rtlCol="0">
            <a:spAutoFit/>
          </a:bodyPr>
          <a:lstStyle/>
          <a:p>
            <a:r>
              <a:rPr lang="en-US" sz="2400" dirty="0"/>
              <a:t>Understanding OB helps determine manager effectiveness</a:t>
            </a:r>
          </a:p>
          <a:p>
            <a:r>
              <a:rPr lang="en-US" sz="2400" dirty="0"/>
              <a:t>Technical and quantitative skills are important </a:t>
            </a:r>
          </a:p>
          <a:p>
            <a:r>
              <a:rPr lang="en-US" sz="2400" dirty="0"/>
              <a:t>But leadership and communication skills are CRITICAL</a:t>
            </a:r>
          </a:p>
          <a:p>
            <a:r>
              <a:rPr lang="en-US" sz="2400" dirty="0"/>
              <a:t>Organizational benefits of skilled managers</a:t>
            </a:r>
          </a:p>
          <a:p>
            <a:r>
              <a:rPr lang="en-US" sz="2400" dirty="0"/>
              <a:t>Lower turnover of quality employees</a:t>
            </a:r>
          </a:p>
          <a:p>
            <a:r>
              <a:rPr lang="en-US" sz="2400" dirty="0"/>
              <a:t>Higher quality applications for recruitment</a:t>
            </a:r>
          </a:p>
          <a:p>
            <a:r>
              <a:rPr lang="en-US" sz="2400" dirty="0"/>
              <a:t>Better financial performance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F5EB268C-C8E8-4D92-BA4A-C4F572FB215E}"/>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311</TotalTime>
  <Words>632</Words>
  <Application>Microsoft Office PowerPoint</Application>
  <PresentationFormat>Widescreen</PresentationFormat>
  <Paragraphs>79</Paragraphs>
  <Slides>12</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Comic Sans MS</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91</cp:revision>
  <dcterms:created xsi:type="dcterms:W3CDTF">2023-04-29T09:08:00Z</dcterms:created>
  <dcterms:modified xsi:type="dcterms:W3CDTF">2024-05-31T08:52:20Z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