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sldIdLst>
    <p:sldId id="480" r:id="rId5"/>
    <p:sldId id="303" r:id="rId6"/>
    <p:sldId id="271" r:id="rId7"/>
    <p:sldId id="541" r:id="rId8"/>
    <p:sldId id="313" r:id="rId9"/>
    <p:sldId id="594" r:id="rId10"/>
    <p:sldId id="595" r:id="rId11"/>
    <p:sldId id="596" r:id="rId12"/>
    <p:sldId id="597" r:id="rId13"/>
    <p:sldId id="256" r:id="rId14"/>
    <p:sldId id="598" r:id="rId15"/>
    <p:sldId id="599" r:id="rId16"/>
    <p:sldId id="600" r:id="rId17"/>
    <p:sldId id="601" r:id="rId18"/>
    <p:sldId id="602" r:id="rId19"/>
    <p:sldId id="528" r:id="rId20"/>
    <p:sldId id="603" r:id="rId21"/>
    <p:sldId id="604" r:id="rId22"/>
    <p:sldId id="539" r:id="rId23"/>
    <p:sldId id="605" r:id="rId24"/>
    <p:sldId id="552" r:id="rId25"/>
    <p:sldId id="606" r:id="rId26"/>
    <p:sldId id="556" r:id="rId27"/>
    <p:sldId id="607" r:id="rId28"/>
    <p:sldId id="608" r:id="rId29"/>
    <p:sldId id="593" r:id="rId30"/>
    <p:sldId id="610" r:id="rId31"/>
    <p:sldId id="611" r:id="rId32"/>
    <p:sldId id="612" r:id="rId33"/>
    <p:sldId id="613" r:id="rId34"/>
    <p:sldId id="614" r:id="rId35"/>
    <p:sldId id="615" r:id="rId36"/>
    <p:sldId id="616" r:id="rId37"/>
    <p:sldId id="617" r:id="rId38"/>
    <p:sldId id="618" r:id="rId39"/>
    <p:sldId id="619" r:id="rId40"/>
    <p:sldId id="620" r:id="rId41"/>
    <p:sldId id="621" r:id="rId42"/>
    <p:sldId id="622" r:id="rId43"/>
    <p:sldId id="623" r:id="rId44"/>
    <p:sldId id="624" r:id="rId45"/>
    <p:sldId id="625" r:id="rId46"/>
    <p:sldId id="626" r:id="rId47"/>
    <p:sldId id="627" r:id="rId48"/>
    <p:sldId id="628" r:id="rId49"/>
    <p:sldId id="629" r:id="rId50"/>
    <p:sldId id="630" r:id="rId51"/>
    <p:sldId id="631" r:id="rId52"/>
    <p:sldId id="632" r:id="rId53"/>
    <p:sldId id="633" r:id="rId54"/>
    <p:sldId id="634" r:id="rId55"/>
    <p:sldId id="635" r:id="rId56"/>
    <p:sldId id="636" r:id="rId57"/>
    <p:sldId id="637" r:id="rId58"/>
    <p:sldId id="638"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41"/>
            <p14:sldId id="313"/>
            <p14:sldId id="594"/>
            <p14:sldId id="595"/>
            <p14:sldId id="596"/>
            <p14:sldId id="597"/>
            <p14:sldId id="256"/>
            <p14:sldId id="598"/>
            <p14:sldId id="599"/>
            <p14:sldId id="600"/>
            <p14:sldId id="601"/>
            <p14:sldId id="602"/>
            <p14:sldId id="528"/>
            <p14:sldId id="603"/>
            <p14:sldId id="604"/>
            <p14:sldId id="539"/>
            <p14:sldId id="605"/>
            <p14:sldId id="552"/>
            <p14:sldId id="606"/>
            <p14:sldId id="556"/>
            <p14:sldId id="607"/>
            <p14:sldId id="608"/>
            <p14:sldId id="593"/>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2892C8-3709-872D-B3E0-47F2D5B0BF9A}" v="3" dt="2026-04-03T12:47:43.5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95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6/11/relationships/changesInfo" Target="changesInfos/changesInfo1.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giaIbrahim" userId="S::ragia.ibrahim@midocean.edu.km::39e4e215-f6e6-4b1b-9553-a547e8b342e5" providerId="AD" clId="Web-{272892C8-3709-872D-B3E0-47F2D5B0BF9A}"/>
    <pc:docChg chg="addSld delSld modSection">
      <pc:chgData name="RagiaIbrahim" userId="S::ragia.ibrahim@midocean.edu.km::39e4e215-f6e6-4b1b-9553-a547e8b342e5" providerId="AD" clId="Web-{272892C8-3709-872D-B3E0-47F2D5B0BF9A}" dt="2026-04-03T12:47:43.559" v="2"/>
      <pc:docMkLst>
        <pc:docMk/>
      </pc:docMkLst>
      <pc:sldChg chg="add del">
        <pc:chgData name="RagiaIbrahim" userId="S::ragia.ibrahim@midocean.edu.km::39e4e215-f6e6-4b1b-9553-a547e8b342e5" providerId="AD" clId="Web-{272892C8-3709-872D-B3E0-47F2D5B0BF9A}" dt="2026-04-03T12:47:43.559" v="2"/>
        <pc:sldMkLst>
          <pc:docMk/>
          <pc:sldMk cId="1346111849" sldId="63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7875307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0078253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1959594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2962288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2026907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6164611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3669521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8905299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9961127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2231327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2481930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2205779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003308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41403583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380105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jpeg"/><Relationship Id="rId1" Type="http://schemas.openxmlformats.org/officeDocument/2006/relationships/slideLayout" Target="../slideLayouts/slideLayout17.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37905" y="4395257"/>
            <a:ext cx="3516608" cy="398780"/>
          </a:xfrm>
          <a:prstGeom prst="rect">
            <a:avLst/>
          </a:prstGeom>
          <a:noFill/>
        </p:spPr>
        <p:txBody>
          <a:bodyPr wrap="square" rtlCol="0">
            <a:spAutoFit/>
          </a:bodyPr>
          <a:lstStyle/>
          <a:p>
            <a:pPr algn="ctr"/>
            <a:r>
              <a:rPr lang="en-US" sz="2000" b="1" dirty="0">
                <a:latin typeface="Alexandria" charset="0"/>
                <a:cs typeface="Alexandria" charset="0"/>
              </a:rPr>
              <a:t>Prepared by Dr. Kamal Alieyan</a:t>
            </a:r>
          </a:p>
        </p:txBody>
      </p:sp>
      <p:sp>
        <p:nvSpPr>
          <p:cNvPr id="31" name="TextBox 30"/>
          <p:cNvSpPr txBox="1"/>
          <p:nvPr/>
        </p:nvSpPr>
        <p:spPr>
          <a:xfrm>
            <a:off x="454799" y="2423897"/>
            <a:ext cx="5913917"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Cybersecurity Law and Policy</a:t>
            </a:r>
          </a:p>
        </p:txBody>
      </p:sp>
      <p:sp>
        <p:nvSpPr>
          <p:cNvPr id="34" name="Rectangle: Rounded Corners 33"/>
          <p:cNvSpPr/>
          <p:nvPr/>
        </p:nvSpPr>
        <p:spPr>
          <a:xfrm>
            <a:off x="194617"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467357" y="2740412"/>
            <a:ext cx="5351369" cy="1077218"/>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Risk in </a:t>
            </a:r>
          </a:p>
          <a:p>
            <a:pPr algn="ctr"/>
            <a:r>
              <a:rPr lang="en-US" sz="3200" b="1" dirty="0">
                <a:solidFill>
                  <a:srgbClr val="00B0F0"/>
                </a:solidFill>
                <a:latin typeface="Alexandria" charset="0"/>
                <a:cs typeface="Alexandria" charset="0"/>
              </a:rPr>
              <a:t>Cybersecurity (2)</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Kamal Alieyan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212312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241934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9936480" cy="3013709"/>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017247"/>
            <a:ext cx="9510506" cy="2862322"/>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To understand the concept of cyber risks. </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To analyzing risks, assessing risks, and managing risks, and how are they significant for ensuring security in organizations and cyberspace. </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To understand risk remediation, and some use cases involving cyber risks.</a:t>
            </a:r>
          </a:p>
        </p:txBody>
      </p:sp>
      <p:sp>
        <p:nvSpPr>
          <p:cNvPr id="41" name="TextBox 40"/>
          <p:cNvSpPr txBox="1"/>
          <p:nvPr/>
        </p:nvSpPr>
        <p:spPr>
          <a:xfrm>
            <a:off x="6726265" y="894259"/>
            <a:ext cx="4215538"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Lecture Objective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212312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241934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9936480" cy="3013709"/>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947991" y="3543299"/>
            <a:ext cx="8949988" cy="3000821"/>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b="1" dirty="0">
                <a:solidFill>
                  <a:srgbClr val="0A1F61"/>
                </a:solidFill>
                <a:cs typeface="Tajawal ExtraBold" panose="00000800000000000000" pitchFamily="2" charset="-78"/>
              </a:rPr>
              <a:t>7.1 INTRODUCTION TO CYBER RISKS</a:t>
            </a:r>
          </a:p>
          <a:p>
            <a:pPr marL="342900" indent="-342900">
              <a:lnSpc>
                <a:spcPct val="150000"/>
              </a:lnSpc>
              <a:buFont typeface="Wingdings" panose="05000000000000000000" pitchFamily="2" charset="2"/>
              <a:buChar char="§"/>
            </a:pPr>
            <a:r>
              <a:rPr lang="en-US" b="1" dirty="0">
                <a:solidFill>
                  <a:srgbClr val="0A1F61"/>
                </a:solidFill>
                <a:cs typeface="Tajawal ExtraBold" panose="00000800000000000000" pitchFamily="2" charset="-78"/>
              </a:rPr>
              <a:t>7.2 CYBER ATTACKS AND THEIR BUSINESS SIGNIFICANCE</a:t>
            </a:r>
          </a:p>
          <a:p>
            <a:pPr marL="342900" indent="-342900">
              <a:lnSpc>
                <a:spcPct val="150000"/>
              </a:lnSpc>
              <a:buFont typeface="Wingdings" panose="05000000000000000000" pitchFamily="2" charset="2"/>
              <a:buChar char="§"/>
            </a:pPr>
            <a:r>
              <a:rPr lang="en-US" b="1" dirty="0">
                <a:solidFill>
                  <a:srgbClr val="0A1F61"/>
                </a:solidFill>
                <a:cs typeface="Tajawal ExtraBold" panose="00000800000000000000" pitchFamily="2" charset="-78"/>
              </a:rPr>
              <a:t>7.3 KEY CYBER RISKS AND THREATS</a:t>
            </a:r>
          </a:p>
          <a:p>
            <a:pPr marL="342900" indent="-342900">
              <a:lnSpc>
                <a:spcPct val="150000"/>
              </a:lnSpc>
              <a:buFont typeface="Wingdings" panose="05000000000000000000" pitchFamily="2" charset="2"/>
              <a:buChar char="§"/>
            </a:pPr>
            <a:r>
              <a:rPr lang="en-US" b="1" dirty="0">
                <a:solidFill>
                  <a:srgbClr val="0A1F61"/>
                </a:solidFill>
                <a:cs typeface="Tajawal ExtraBold" panose="00000800000000000000" pitchFamily="2" charset="-78"/>
              </a:rPr>
              <a:t>7.4 WHO SHOULD OWN CYBERSECURITY RISK?</a:t>
            </a:r>
          </a:p>
          <a:p>
            <a:pPr marL="342900" indent="-342900">
              <a:lnSpc>
                <a:spcPct val="150000"/>
              </a:lnSpc>
              <a:buFont typeface="Wingdings" panose="05000000000000000000" pitchFamily="2" charset="2"/>
              <a:buChar char="§"/>
            </a:pPr>
            <a:r>
              <a:rPr lang="en-US" b="1" dirty="0">
                <a:solidFill>
                  <a:srgbClr val="0A1F61"/>
                </a:solidFill>
                <a:cs typeface="Tajawal ExtraBold" panose="00000800000000000000" pitchFamily="2" charset="-78"/>
              </a:rPr>
              <a:t>7.5 CYBERSECURITY RISK IDENTIFICATION AND MANAGEMENT</a:t>
            </a:r>
          </a:p>
          <a:p>
            <a:pPr marL="342900" indent="-342900">
              <a:lnSpc>
                <a:spcPct val="150000"/>
              </a:lnSpc>
              <a:buFont typeface="Wingdings" panose="05000000000000000000" pitchFamily="2" charset="2"/>
              <a:buChar char="§"/>
            </a:pPr>
            <a:r>
              <a:rPr lang="en-US" b="1" dirty="0">
                <a:solidFill>
                  <a:srgbClr val="0A1F61"/>
                </a:solidFill>
                <a:cs typeface="Tajawal ExtraBold" panose="00000800000000000000" pitchFamily="2" charset="-78"/>
              </a:rPr>
              <a:t>7.6 RISK IDENTIFICATION USING SWOT ANALYSIS</a:t>
            </a:r>
          </a:p>
          <a:p>
            <a:pPr marL="342900" indent="-342900">
              <a:lnSpc>
                <a:spcPct val="150000"/>
              </a:lnSpc>
              <a:buFont typeface="Wingdings" panose="05000000000000000000" pitchFamily="2" charset="2"/>
              <a:buChar char="§"/>
            </a:pPr>
            <a:r>
              <a:rPr lang="en-US" b="1" dirty="0">
                <a:solidFill>
                  <a:srgbClr val="0A1F61"/>
                </a:solidFill>
                <a:cs typeface="Tajawal ExtraBold" panose="00000800000000000000" pitchFamily="2" charset="-78"/>
              </a:rPr>
              <a:t>7.7 RISK ANALYSIS</a:t>
            </a:r>
          </a:p>
        </p:txBody>
      </p:sp>
      <p:sp>
        <p:nvSpPr>
          <p:cNvPr id="41" name="TextBox 40"/>
          <p:cNvSpPr txBox="1"/>
          <p:nvPr/>
        </p:nvSpPr>
        <p:spPr>
          <a:xfrm>
            <a:off x="6726265" y="894259"/>
            <a:ext cx="4215538"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Lecture topics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p:cNvSpPr/>
          <p:nvPr/>
        </p:nvSpPr>
        <p:spPr>
          <a:xfrm>
            <a:off x="7603957" y="4311622"/>
            <a:ext cx="6096000" cy="2169825"/>
          </a:xfrm>
          <a:prstGeom prst="rect">
            <a:avLst/>
          </a:prstGeom>
        </p:spPr>
        <p:txBody>
          <a:bodyPr>
            <a:spAutoFit/>
          </a:bodyPr>
          <a:lstStyle/>
          <a:p>
            <a:pPr marL="342900" indent="-342900">
              <a:lnSpc>
                <a:spcPct val="150000"/>
              </a:lnSpc>
              <a:buFont typeface="Wingdings" panose="05000000000000000000" pitchFamily="2" charset="2"/>
              <a:buChar char="§"/>
            </a:pPr>
            <a:r>
              <a:rPr lang="en-US" b="1" dirty="0">
                <a:solidFill>
                  <a:srgbClr val="0A1F61"/>
                </a:solidFill>
                <a:cs typeface="Tajawal ExtraBold" panose="00000800000000000000" pitchFamily="2" charset="-78"/>
              </a:rPr>
              <a:t>7.8 RISK ASSESSMENT</a:t>
            </a:r>
          </a:p>
          <a:p>
            <a:pPr marL="342900" indent="-342900">
              <a:lnSpc>
                <a:spcPct val="150000"/>
              </a:lnSpc>
              <a:buFont typeface="Wingdings" panose="05000000000000000000" pitchFamily="2" charset="2"/>
              <a:buChar char="§"/>
            </a:pPr>
            <a:r>
              <a:rPr lang="en-US" b="1" dirty="0">
                <a:solidFill>
                  <a:srgbClr val="0A1F61"/>
                </a:solidFill>
                <a:cs typeface="Tajawal ExtraBold" panose="00000800000000000000" pitchFamily="2" charset="-78"/>
              </a:rPr>
              <a:t>7.9 RISK ASSESSMENT FRAMEWORKS</a:t>
            </a:r>
          </a:p>
          <a:p>
            <a:pPr marL="342900" indent="-342900">
              <a:lnSpc>
                <a:spcPct val="150000"/>
              </a:lnSpc>
              <a:buFont typeface="Wingdings" panose="05000000000000000000" pitchFamily="2" charset="2"/>
              <a:buChar char="§"/>
            </a:pPr>
            <a:r>
              <a:rPr lang="en-US" b="1" dirty="0">
                <a:solidFill>
                  <a:srgbClr val="0A1F61"/>
                </a:solidFill>
                <a:cs typeface="Tajawal ExtraBold" panose="00000800000000000000" pitchFamily="2" charset="-78"/>
              </a:rPr>
              <a:t>7.10 RISK MANAGEMENT  </a:t>
            </a:r>
          </a:p>
          <a:p>
            <a:pPr marL="342900" indent="-342900">
              <a:lnSpc>
                <a:spcPct val="150000"/>
              </a:lnSpc>
              <a:buFont typeface="Wingdings" panose="05000000000000000000" pitchFamily="2" charset="2"/>
              <a:buChar char="§"/>
            </a:pPr>
            <a:r>
              <a:rPr lang="en-US" b="1" dirty="0">
                <a:solidFill>
                  <a:srgbClr val="0A1F61"/>
                </a:solidFill>
                <a:cs typeface="Tajawal ExtraBold" panose="00000800000000000000" pitchFamily="2" charset="-78"/>
              </a:rPr>
              <a:t>7.11 RISK MANAGEMENT FRAMEWORK</a:t>
            </a:r>
          </a:p>
          <a:p>
            <a:pPr marL="342900" indent="-342900">
              <a:lnSpc>
                <a:spcPct val="150000"/>
              </a:lnSpc>
              <a:buFont typeface="Wingdings" panose="05000000000000000000" pitchFamily="2" charset="2"/>
              <a:buChar char="§"/>
            </a:pPr>
            <a:r>
              <a:rPr lang="en-US" b="1" dirty="0">
                <a:solidFill>
                  <a:srgbClr val="0A1F61"/>
                </a:solidFill>
                <a:cs typeface="Tajawal ExtraBold" panose="00000800000000000000" pitchFamily="2" charset="-78"/>
              </a:rPr>
              <a:t>7.12 RISK REMEDIATION</a:t>
            </a:r>
          </a:p>
        </p:txBody>
      </p:sp>
    </p:spTree>
    <p:extLst>
      <p:ext uri="{BB962C8B-B14F-4D97-AF65-F5344CB8AC3E}">
        <p14:creationId xmlns:p14="http://schemas.microsoft.com/office/powerpoint/2010/main" val="4057551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7.1 INTRODUCTION TO CYBER RISKS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724370"/>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The </a:t>
            </a:r>
            <a:r>
              <a:rPr lang="en-US" sz="2000" b="1" dirty="0">
                <a:solidFill>
                  <a:srgbClr val="0A1F61"/>
                </a:solidFill>
                <a:cs typeface="Tajawal ExtraBold" panose="00000800000000000000" pitchFamily="2" charset="-78"/>
              </a:rPr>
              <a:t>cyber risk </a:t>
            </a:r>
            <a:r>
              <a:rPr lang="en-US" sz="2000" dirty="0">
                <a:solidFill>
                  <a:srgbClr val="0A1F61"/>
                </a:solidFill>
                <a:cs typeface="Tajawal ExtraBold" panose="00000800000000000000" pitchFamily="2" charset="-78"/>
              </a:rPr>
              <a:t>defined as </a:t>
            </a:r>
            <a:r>
              <a:rPr lang="en-US" sz="2000" u="sng" dirty="0">
                <a:solidFill>
                  <a:srgbClr val="0A1F61"/>
                </a:solidFill>
                <a:cs typeface="Tajawal ExtraBold" panose="00000800000000000000" pitchFamily="2" charset="-78"/>
              </a:rPr>
              <a:t>any risk that may result due to financial losses</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any kind of disruption</a:t>
            </a:r>
            <a:r>
              <a:rPr lang="en-US" sz="2000" dirty="0">
                <a:solidFill>
                  <a:srgbClr val="0A1F61"/>
                </a:solidFill>
                <a:cs typeface="Tajawal ExtraBold" panose="00000800000000000000" pitchFamily="2" charset="-78"/>
              </a:rPr>
              <a:t>, or </a:t>
            </a:r>
            <a:r>
              <a:rPr lang="en-US" sz="2000" u="sng" dirty="0">
                <a:solidFill>
                  <a:srgbClr val="0A1F61"/>
                </a:solidFill>
                <a:cs typeface="Tajawal ExtraBold" panose="00000800000000000000" pitchFamily="2" charset="-78"/>
              </a:rPr>
              <a:t>damage to the reputation of an organization</a:t>
            </a:r>
            <a:r>
              <a:rPr lang="en-US" sz="2000"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This often leads to the failure of an organization’s information technology (IT) systems.</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b="1" dirty="0">
                <a:solidFill>
                  <a:srgbClr val="0A1F61"/>
                </a:solidFill>
                <a:cs typeface="Tajawal ExtraBold" panose="00000800000000000000" pitchFamily="2" charset="-78"/>
              </a:rPr>
              <a:t>Cyber risk </a:t>
            </a:r>
            <a:r>
              <a:rPr lang="en-US" sz="2000" dirty="0">
                <a:solidFill>
                  <a:srgbClr val="0A1F61"/>
                </a:solidFill>
                <a:cs typeface="Tajawal ExtraBold" panose="00000800000000000000" pitchFamily="2" charset="-78"/>
              </a:rPr>
              <a:t>could </a:t>
            </a:r>
            <a:r>
              <a:rPr lang="en-US" sz="2000" b="1" dirty="0">
                <a:solidFill>
                  <a:srgbClr val="0A1F61"/>
                </a:solidFill>
                <a:cs typeface="Tajawal ExtraBold" panose="00000800000000000000" pitchFamily="2" charset="-78"/>
              </a:rPr>
              <a:t>materialize in a variety of ways</a:t>
            </a:r>
            <a:r>
              <a:rPr lang="en-US" sz="20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u="sng" dirty="0">
                <a:solidFill>
                  <a:srgbClr val="0A1F61"/>
                </a:solidFill>
                <a:cs typeface="Tajawal ExtraBold" panose="00000800000000000000" pitchFamily="2" charset="-78"/>
              </a:rPr>
              <a:t>Some of these ways are listed as follows:</a:t>
            </a:r>
          </a:p>
          <a:p>
            <a:pPr marL="800100" lvl="1" indent="-342900" algn="just">
              <a:buFont typeface="Arial" panose="020B0604020202020204" pitchFamily="34" charset="0"/>
              <a:buChar char="•"/>
            </a:pPr>
            <a:r>
              <a:rPr lang="en-US" sz="2000" dirty="0">
                <a:solidFill>
                  <a:srgbClr val="0A1F61"/>
                </a:solidFill>
                <a:cs typeface="Tajawal ExtraBold" panose="00000800000000000000" pitchFamily="2" charset="-78"/>
              </a:rPr>
              <a:t>Deliberately breaching security to gain access to information systems</a:t>
            </a:r>
          </a:p>
          <a:p>
            <a:pPr marL="800100" lvl="1" indent="-342900" algn="just">
              <a:buFont typeface="Arial" panose="020B0604020202020204" pitchFamily="34" charset="0"/>
              <a:buChar char="•"/>
            </a:pPr>
            <a:r>
              <a:rPr lang="en-US" sz="2000" dirty="0">
                <a:solidFill>
                  <a:srgbClr val="0A1F61"/>
                </a:solidFill>
                <a:cs typeface="Tajawal ExtraBold" panose="00000800000000000000" pitchFamily="2" charset="-78"/>
              </a:rPr>
              <a:t>Unauthorized access to information</a:t>
            </a:r>
          </a:p>
          <a:p>
            <a:pPr marL="800100" lvl="1" indent="-342900" algn="just">
              <a:buFont typeface="Arial" panose="020B0604020202020204" pitchFamily="34" charset="0"/>
              <a:buChar char="•"/>
            </a:pPr>
            <a:r>
              <a:rPr lang="en-US" sz="2000" dirty="0">
                <a:solidFill>
                  <a:srgbClr val="0A1F61"/>
                </a:solidFill>
                <a:cs typeface="Tajawal ExtraBold" panose="00000800000000000000" pitchFamily="2" charset="-78"/>
              </a:rPr>
              <a:t>Unintentional breaches of security</a:t>
            </a:r>
          </a:p>
          <a:p>
            <a:pPr marL="800100" lvl="1" indent="-342900" algn="just">
              <a:buFont typeface="Arial" panose="020B0604020202020204" pitchFamily="34" charset="0"/>
              <a:buChar char="•"/>
            </a:pPr>
            <a:r>
              <a:rPr lang="en-US" sz="2000" dirty="0">
                <a:solidFill>
                  <a:srgbClr val="0A1F61"/>
                </a:solidFill>
                <a:cs typeface="Tajawal ExtraBold" panose="00000800000000000000" pitchFamily="2" charset="-78"/>
              </a:rPr>
              <a:t>Accidental breaches of security</a:t>
            </a:r>
          </a:p>
          <a:p>
            <a:pPr marL="800100" lvl="1" indent="-342900" algn="just">
              <a:buFont typeface="Arial" panose="020B0604020202020204" pitchFamily="34" charset="0"/>
              <a:buChar char="•"/>
            </a:pPr>
            <a:r>
              <a:rPr lang="en-US" sz="2000" dirty="0">
                <a:solidFill>
                  <a:srgbClr val="0A1F61"/>
                </a:solidFill>
                <a:cs typeface="Tajawal ExtraBold" panose="00000800000000000000" pitchFamily="2" charset="-78"/>
              </a:rPr>
              <a:t>Poor system integrity promoting operational IT risks</a:t>
            </a:r>
          </a:p>
          <a:p>
            <a:pPr marL="800100" lvl="1" indent="-342900" algn="just">
              <a:buFont typeface="Arial" panose="020B0604020202020204" pitchFamily="34" charset="0"/>
              <a:buChar char="•"/>
            </a:pPr>
            <a:r>
              <a:rPr lang="en-US" sz="2000" dirty="0">
                <a:solidFill>
                  <a:srgbClr val="0A1F61"/>
                </a:solidFill>
                <a:cs typeface="Tajawal ExtraBold" panose="00000800000000000000" pitchFamily="2" charset="-78"/>
              </a:rPr>
              <a:t>Unsatisfactory management of cyber risks that may support an assortment of cybercrimes.</a:t>
            </a:r>
          </a:p>
          <a:p>
            <a:pPr lvl="1" algn="just"/>
            <a:r>
              <a:rPr lang="en-US" sz="2000" dirty="0">
                <a:solidFill>
                  <a:srgbClr val="0A1F61"/>
                </a:solidFill>
                <a:cs typeface="Tajawal ExtraBold" panose="00000800000000000000" pitchFamily="2" charset="-78"/>
              </a:rPr>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7.1 INTRODUCTION TO CYBER RISKS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21653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It is a well-known fact that businesses commonly find themselves in the middle of unpleasant situations when they struggle to recover lost assets in order to prevent theft in the future.</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Regardless of whether a business is big or small, cybercrime could be lurking just around the corner.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Recently, more and more small businesses are being targeted by cybercriminals, therefore, without the right preventative measures in place, it could aggravate even further.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Hence it is necessary to get more familiar with the cyber risks that organizations may face.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It is often seen that the more sophisticated and extensive a business digital operations are, the greater the chances of cyber risks being involved.</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4506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7.1 INTRODUCTION TO CYBER RISKS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339650"/>
          </a:xfrm>
          <a:prstGeom prst="rect">
            <a:avLst/>
          </a:prstGeom>
          <a:noFill/>
        </p:spPr>
        <p:txBody>
          <a:bodyPr wrap="square" rtlCol="0">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The following are some </a:t>
            </a:r>
            <a:r>
              <a:rPr lang="en-US" u="sng" dirty="0">
                <a:solidFill>
                  <a:srgbClr val="0A1F61"/>
                </a:solidFill>
                <a:cs typeface="Tajawal ExtraBold" panose="00000800000000000000" pitchFamily="2" charset="-78"/>
              </a:rPr>
              <a:t>elements that contribute to elevation of cyber risks</a:t>
            </a:r>
            <a:r>
              <a:rPr lang="en-US"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600" u="sng"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dirty="0">
                <a:solidFill>
                  <a:srgbClr val="0A1F61"/>
                </a:solidFill>
                <a:cs typeface="Tajawal ExtraBold" panose="00000800000000000000" pitchFamily="2" charset="-78"/>
              </a:rPr>
              <a:t>Employees or customers accessing the organizational systems from remote locations. </a:t>
            </a:r>
          </a:p>
          <a:p>
            <a:pPr marL="800100" lvl="1" indent="-342900" algn="just">
              <a:buFont typeface="Arial" panose="020B0604020202020204" pitchFamily="34" charset="0"/>
              <a:buChar char="•"/>
            </a:pPr>
            <a:r>
              <a:rPr lang="en-US" dirty="0">
                <a:solidFill>
                  <a:srgbClr val="0A1F61"/>
                </a:solidFill>
                <a:cs typeface="Tajawal ExtraBold" panose="00000800000000000000" pitchFamily="2" charset="-78"/>
              </a:rPr>
              <a:t>Staff making utilization of organization-owned devices at their homes or while traveling. </a:t>
            </a:r>
          </a:p>
          <a:p>
            <a:pPr marL="800100" lvl="1" indent="-342900" algn="just">
              <a:buFont typeface="Arial" panose="020B0604020202020204" pitchFamily="34" charset="0"/>
              <a:buChar char="•"/>
            </a:pPr>
            <a:r>
              <a:rPr lang="en-US" dirty="0">
                <a:solidFill>
                  <a:srgbClr val="0A1F61"/>
                </a:solidFill>
                <a:cs typeface="Tajawal ExtraBold" panose="00000800000000000000" pitchFamily="2" charset="-78"/>
              </a:rPr>
              <a:t>Employee access to administrative privileges on the organization’s network or computers. </a:t>
            </a:r>
          </a:p>
          <a:p>
            <a:pPr marL="800100" lvl="1" indent="-342900" algn="just">
              <a:buFont typeface="Arial" panose="020B0604020202020204" pitchFamily="34" charset="0"/>
              <a:buChar char="•"/>
            </a:pPr>
            <a:r>
              <a:rPr lang="en-US" dirty="0">
                <a:solidFill>
                  <a:srgbClr val="0A1F61"/>
                </a:solidFill>
                <a:cs typeface="Tajawal ExtraBold" panose="00000800000000000000" pitchFamily="2" charset="-78"/>
              </a:rPr>
              <a:t>A policy emphasizing on the use of bring your own device (BYOD) in the workplace. </a:t>
            </a:r>
          </a:p>
          <a:p>
            <a:pPr marL="800100" lvl="1" indent="-342900" algn="just">
              <a:buFont typeface="Arial" panose="020B0604020202020204" pitchFamily="34" charset="0"/>
              <a:buChar char="•"/>
            </a:pPr>
            <a:r>
              <a:rPr lang="en-US" dirty="0">
                <a:solidFill>
                  <a:srgbClr val="0A1F61"/>
                </a:solidFill>
                <a:cs typeface="Tajawal ExtraBold" panose="00000800000000000000" pitchFamily="2" charset="-78"/>
              </a:rPr>
              <a:t>Accessing public buildings without authorization. </a:t>
            </a:r>
          </a:p>
          <a:p>
            <a:pPr marL="800100" lvl="1" indent="-342900" algn="just">
              <a:buFont typeface="Arial" panose="020B0604020202020204" pitchFamily="34" charset="0"/>
              <a:buChar char="•"/>
            </a:pPr>
            <a:r>
              <a:rPr lang="en-US" dirty="0">
                <a:solidFill>
                  <a:srgbClr val="0A1F61"/>
                </a:solidFill>
                <a:cs typeface="Tajawal ExtraBold" panose="00000800000000000000" pitchFamily="2" charset="-78"/>
              </a:rPr>
              <a:t>Employees using computers for accessing bank accounts or initiating monetary transactions. </a:t>
            </a:r>
          </a:p>
          <a:p>
            <a:pPr marL="800100" lvl="1" indent="-342900" algn="just">
              <a:buFont typeface="Arial" panose="020B0604020202020204" pitchFamily="34" charset="0"/>
              <a:buChar char="•"/>
            </a:pPr>
            <a:r>
              <a:rPr lang="en-US" dirty="0">
                <a:solidFill>
                  <a:srgbClr val="0A1F61"/>
                </a:solidFill>
                <a:cs typeface="Tajawal ExtraBold" panose="00000800000000000000" pitchFamily="2" charset="-78"/>
              </a:rPr>
              <a:t>Employees neglecting certain policies regarding regular updating of passwords. </a:t>
            </a:r>
          </a:p>
          <a:p>
            <a:pPr marL="800100" lvl="1" indent="-342900" algn="just">
              <a:buFont typeface="Arial" panose="020B0604020202020204" pitchFamily="34" charset="0"/>
              <a:buChar char="•"/>
            </a:pPr>
            <a:r>
              <a:rPr lang="en-US" dirty="0">
                <a:solidFill>
                  <a:srgbClr val="0A1F61"/>
                </a:solidFill>
                <a:cs typeface="Tajawal ExtraBold" panose="00000800000000000000" pitchFamily="2" charset="-78"/>
              </a:rPr>
              <a:t>Critical information that may be lost as a result of a network disaster. </a:t>
            </a:r>
          </a:p>
          <a:p>
            <a:pPr marL="800100" lvl="1" indent="-342900" algn="just">
              <a:buFont typeface="Arial" panose="020B0604020202020204" pitchFamily="34" charset="0"/>
              <a:buChar char="•"/>
            </a:pPr>
            <a:r>
              <a:rPr lang="en-US" dirty="0">
                <a:solidFill>
                  <a:srgbClr val="0A1F61"/>
                </a:solidFill>
                <a:cs typeface="Tajawal ExtraBold" panose="00000800000000000000" pitchFamily="2" charset="-78"/>
              </a:rPr>
              <a:t>Neglecting to review the company’s cybersecurity policies from time to time.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22589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7.1 INTRODUCTION TO CYBER RISKS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693319"/>
          </a:xfrm>
          <a:prstGeom prst="rect">
            <a:avLst/>
          </a:prstGeom>
          <a:noFill/>
        </p:spPr>
        <p:txBody>
          <a:bodyPr wrap="square" rtlCol="0">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All businesses come across the risks of cyber breaches at some point during their life cycle. </a:t>
            </a: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However, understanding the level of risks, the factors that led to the risks, and the origin of threats, i.e., source of the threats may be </a:t>
            </a:r>
            <a:r>
              <a:rPr lang="en-US" u="sng" dirty="0">
                <a:solidFill>
                  <a:srgbClr val="0A1F61"/>
                </a:solidFill>
                <a:cs typeface="Tajawal ExtraBold" panose="00000800000000000000" pitchFamily="2" charset="-78"/>
              </a:rPr>
              <a:t>significantly effective in preparing a productive response. </a:t>
            </a: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With organizations becoming more and more technology and business driven, they become more prone to attacks and threats. </a:t>
            </a: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This is a direct result of the expanding dependence on networks, systems, programs, social media, and information globally. </a:t>
            </a: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This in turn makes data breaches an increasingly common affair in cyberspace. </a:t>
            </a: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Cyber-attacks may have a negative business sway, and these frequently emerge from deficiently secured information.</a:t>
            </a:r>
          </a:p>
          <a:p>
            <a:pPr marL="342900" indent="-342900" algn="just">
              <a:buFont typeface="Arial" panose="020B0604020202020204" pitchFamily="34" charset="0"/>
              <a:buChar char="•"/>
            </a:pPr>
            <a:endParaRPr lang="en-US"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32121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7.1 INTRODUCTION TO CYBER RISKS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247317"/>
          </a:xfrm>
          <a:prstGeom prst="rect">
            <a:avLst/>
          </a:prstGeom>
          <a:noFill/>
        </p:spPr>
        <p:txBody>
          <a:bodyPr wrap="square" rtlCol="0">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Global connectivity and increased use of cloud services with poor default security parameters often lead to an increased risk of cyber-attacks outside the organization. </a:t>
            </a: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IT risk management may effectively address how access control needs to be complemented by sophisticated cybersecurity professionals, software, and cybersecurity risk management. </a:t>
            </a: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With sophisticated attacks, it may not be sufficient to bank upon traditional IT professionals and security controls for information security. </a:t>
            </a: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There is an urgent need for sophisticated threat intelligence tools and security programs that may assist in reducing an organization’s cyber risk and potential attack surfaces. </a:t>
            </a: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Decision-makers in the organizations must take into account assessments when dealing with third-party vendors. </a:t>
            </a: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There is likewise a need to present risk mitigation techniques and cyber incident response (IR) plans in associations for when a breach may take place. </a:t>
            </a: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Figure 6.1 is a manifestation of how cyber risks may be initiated.</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08156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03610"/>
            <a:ext cx="11250600" cy="400110"/>
          </a:xfrm>
          <a:prstGeom prst="rect">
            <a:avLst/>
          </a:prstGeom>
          <a:noFill/>
        </p:spPr>
        <p:txBody>
          <a:bodyPr wrap="square" rtlCol="0">
            <a:spAutoFit/>
          </a:bodyPr>
          <a:lstStyle/>
          <a:p>
            <a:pPr algn="ctr"/>
            <a:r>
              <a:rPr lang="en-US" sz="2000" b="1" dirty="0">
                <a:solidFill>
                  <a:srgbClr val="00B0F0"/>
                </a:solidFill>
                <a:latin typeface="Alexandria" charset="0"/>
                <a:cs typeface="Alexandria" charset="0"/>
              </a:rPr>
              <a:t>7.1 INTRODUCTION TO CYBER RISKS</a:t>
            </a:r>
          </a:p>
        </p:txBody>
      </p:sp>
      <p:pic>
        <p:nvPicPr>
          <p:cNvPr id="8" name="Picture 7">
            <a:extLst>
              <a:ext uri="{FF2B5EF4-FFF2-40B4-BE49-F238E27FC236}">
                <a16:creationId xmlns:a16="http://schemas.microsoft.com/office/drawing/2014/main" id="{2314EAD9-0201-5D96-CBAE-38856F087B44}"/>
              </a:ext>
            </a:extLst>
          </p:cNvPr>
          <p:cNvPicPr>
            <a:picLocks noChangeAspect="1"/>
          </p:cNvPicPr>
          <p:nvPr/>
        </p:nvPicPr>
        <p:blipFill>
          <a:blip r:embed="rId3"/>
          <a:stretch>
            <a:fillRect/>
          </a:stretch>
        </p:blipFill>
        <p:spPr>
          <a:xfrm>
            <a:off x="1459832" y="1468583"/>
            <a:ext cx="8742947" cy="3921564"/>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7.1 INTRODUCTION TO CYBER RISKS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154984"/>
          </a:xfrm>
          <a:prstGeom prst="rect">
            <a:avLst/>
          </a:prstGeom>
          <a:noFill/>
        </p:spPr>
        <p:txBody>
          <a:bodyPr wrap="square" rtlCol="0">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Threat Agent might be characterized as an individual or group that can exhibit a threat. </a:t>
            </a:r>
            <a:endParaRPr lang="ar-JO"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It is necessary to </a:t>
            </a:r>
            <a:r>
              <a:rPr lang="en-US" b="1" dirty="0">
                <a:solidFill>
                  <a:srgbClr val="0A1F61"/>
                </a:solidFill>
                <a:cs typeface="Tajawal ExtraBold" panose="00000800000000000000" pitchFamily="2" charset="-78"/>
              </a:rPr>
              <a:t>determine</a:t>
            </a:r>
            <a:r>
              <a:rPr lang="en-US" dirty="0">
                <a:solidFill>
                  <a:srgbClr val="0A1F61"/>
                </a:solidFill>
                <a:cs typeface="Tajawal ExtraBold" panose="00000800000000000000" pitchFamily="2" charset="-78"/>
              </a:rPr>
              <a:t> </a:t>
            </a:r>
            <a:r>
              <a:rPr lang="en-US" u="sng" dirty="0">
                <a:solidFill>
                  <a:srgbClr val="0A1F61"/>
                </a:solidFill>
                <a:cs typeface="Tajawal ExtraBold" panose="00000800000000000000" pitchFamily="2" charset="-78"/>
              </a:rPr>
              <a:t>who could exploit the assets of an organization </a:t>
            </a:r>
            <a:r>
              <a:rPr lang="en-US" dirty="0">
                <a:solidFill>
                  <a:srgbClr val="0A1F61"/>
                </a:solidFill>
                <a:cs typeface="Tajawal ExtraBold" panose="00000800000000000000" pitchFamily="2" charset="-78"/>
              </a:rPr>
              <a:t>and </a:t>
            </a:r>
            <a:r>
              <a:rPr lang="en-US" u="sng" dirty="0">
                <a:solidFill>
                  <a:srgbClr val="0A1F61"/>
                </a:solidFill>
                <a:cs typeface="Tajawal ExtraBold" panose="00000800000000000000" pitchFamily="2" charset="-78"/>
              </a:rPr>
              <a:t>how they might use them </a:t>
            </a:r>
            <a:r>
              <a:rPr lang="en-US" dirty="0">
                <a:solidFill>
                  <a:srgbClr val="0A1F61"/>
                </a:solidFill>
                <a:cs typeface="Tajawal ExtraBold" panose="00000800000000000000" pitchFamily="2" charset="-78"/>
              </a:rPr>
              <a:t>against the organization. Therefore, a threat agent may also be thought of as a technique utilized in penetrating the security of an office, operation, or framework by abusing a weakness. </a:t>
            </a:r>
            <a:endParaRPr lang="ar-JO"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b="1" dirty="0">
                <a:solidFill>
                  <a:srgbClr val="0A1F61"/>
                </a:solidFill>
                <a:cs typeface="Tajawal ExtraBold" panose="00000800000000000000" pitchFamily="2" charset="-78"/>
              </a:rPr>
              <a:t>Cyber threats </a:t>
            </a:r>
            <a:r>
              <a:rPr lang="en-US" dirty="0">
                <a:solidFill>
                  <a:srgbClr val="0A1F61"/>
                </a:solidFill>
                <a:cs typeface="Tajawal ExtraBold" panose="00000800000000000000" pitchFamily="2" charset="-78"/>
              </a:rPr>
              <a:t>are cybersecurity circumstances or events that are capable of causing harm by way of their outcome. </a:t>
            </a:r>
            <a:endParaRPr lang="ar-JO"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A very common threat is a social-engineering or phishing attack.</a:t>
            </a:r>
            <a:endParaRPr lang="ar-JO"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Cybersecurity threats are actualized by threat actors. These threat actors may be individuals or entities who have the potential to initiate a threat.</a:t>
            </a:r>
            <a:endParaRPr lang="ar-JO"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Although natural disasters, and other environmental and political events, may often constitute threats, they are not considered threat actors.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448780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7.1 INTRODUCTION TO CYBER RISKS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431983"/>
          </a:xfrm>
          <a:prstGeom prst="rect">
            <a:avLst/>
          </a:prstGeom>
          <a:noFill/>
        </p:spPr>
        <p:txBody>
          <a:bodyPr wrap="square" rtlCol="0">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Some </a:t>
            </a:r>
            <a:r>
              <a:rPr lang="en-US" b="1" dirty="0">
                <a:solidFill>
                  <a:srgbClr val="0A1F61"/>
                </a:solidFill>
                <a:cs typeface="Tajawal ExtraBold" panose="00000800000000000000" pitchFamily="2" charset="-78"/>
              </a:rPr>
              <a:t>basic threat actors </a:t>
            </a:r>
            <a:r>
              <a:rPr lang="en-US" dirty="0">
                <a:solidFill>
                  <a:srgbClr val="0A1F61"/>
                </a:solidFill>
                <a:cs typeface="Tajawal ExtraBold" panose="00000800000000000000" pitchFamily="2" charset="-78"/>
              </a:rPr>
              <a:t>are monetarily propelled lawbreakers (cybercriminals), </a:t>
            </a:r>
            <a:r>
              <a:rPr lang="en-US" u="sng" dirty="0">
                <a:solidFill>
                  <a:srgbClr val="0A1F61"/>
                </a:solidFill>
                <a:cs typeface="Tajawal ExtraBold" panose="00000800000000000000" pitchFamily="2" charset="-78"/>
              </a:rPr>
              <a:t>politically</a:t>
            </a:r>
            <a:r>
              <a:rPr lang="en-US" dirty="0">
                <a:solidFill>
                  <a:srgbClr val="0A1F61"/>
                </a:solidFill>
                <a:cs typeface="Tajawal ExtraBold" panose="00000800000000000000" pitchFamily="2" charset="-78"/>
              </a:rPr>
              <a:t> spurred activists, n</a:t>
            </a:r>
            <a:r>
              <a:rPr lang="en-US" u="sng" dirty="0">
                <a:solidFill>
                  <a:srgbClr val="0A1F61"/>
                </a:solidFill>
                <a:cs typeface="Tajawal ExtraBold" panose="00000800000000000000" pitchFamily="2" charset="-78"/>
              </a:rPr>
              <a:t>ation-states</a:t>
            </a:r>
            <a:r>
              <a:rPr lang="en-US" dirty="0">
                <a:solidFill>
                  <a:srgbClr val="0A1F61"/>
                </a:solidFill>
                <a:cs typeface="Tajawal ExtraBold" panose="00000800000000000000" pitchFamily="2" charset="-78"/>
              </a:rPr>
              <a:t> and </a:t>
            </a:r>
            <a:r>
              <a:rPr lang="en-US" u="sng" dirty="0">
                <a:solidFill>
                  <a:srgbClr val="0A1F61"/>
                </a:solidFill>
                <a:cs typeface="Tajawal ExtraBold" panose="00000800000000000000" pitchFamily="2" charset="-78"/>
              </a:rPr>
              <a:t>competitors</a:t>
            </a:r>
            <a:r>
              <a:rPr lang="en-US"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In an office environment, </a:t>
            </a:r>
            <a:r>
              <a:rPr lang="en-US" u="sng" dirty="0">
                <a:solidFill>
                  <a:srgbClr val="0A1F61"/>
                </a:solidFill>
                <a:cs typeface="Tajawal ExtraBold" panose="00000800000000000000" pitchFamily="2" charset="-78"/>
              </a:rPr>
              <a:t>careless employees </a:t>
            </a:r>
            <a:r>
              <a:rPr lang="en-US" dirty="0">
                <a:solidFill>
                  <a:srgbClr val="0A1F61"/>
                </a:solidFill>
                <a:cs typeface="Tajawal ExtraBold" panose="00000800000000000000" pitchFamily="2" charset="-78"/>
              </a:rPr>
              <a:t>and </a:t>
            </a:r>
            <a:r>
              <a:rPr lang="en-US" u="sng" dirty="0">
                <a:solidFill>
                  <a:srgbClr val="0A1F61"/>
                </a:solidFill>
                <a:cs typeface="Tajawal ExtraBold" panose="00000800000000000000" pitchFamily="2" charset="-78"/>
              </a:rPr>
              <a:t>disgruntled employees </a:t>
            </a:r>
            <a:r>
              <a:rPr lang="en-US" dirty="0">
                <a:solidFill>
                  <a:srgbClr val="0A1F61"/>
                </a:solidFill>
                <a:cs typeface="Tajawal ExtraBold" panose="00000800000000000000" pitchFamily="2" charset="-78"/>
              </a:rPr>
              <a:t>are threat actors.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Vulnerabilities consider as a weaknesses in a system that have the potential to make threat results conceivable and are possibly significantly riskier.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A single vulnerability is enough to exploit a system. Consider a simple structured query language (SQL) Injection attack that could give an assailant full command over delicate information.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Instances of basic vulnerability are SQL injection, Cross-site Scripting, server misconfigurations, delicate information communicated in plaintext, and that is just the beginning.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Ordinarily, risks are mistaken for threats despite the fact that there is a slight contrast between them.</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213492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7.1 INTRODUCTION TO CYBER RISKS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4492" y="2306701"/>
            <a:ext cx="8417320" cy="4570482"/>
          </a:xfrm>
          <a:prstGeom prst="rect">
            <a:avLst/>
          </a:prstGeom>
          <a:noFill/>
        </p:spPr>
        <p:txBody>
          <a:bodyPr wrap="square" rtlCol="0">
            <a:spAutoFit/>
          </a:bodyPr>
          <a:lstStyle/>
          <a:p>
            <a:pPr marL="342900" indent="-342900" algn="just">
              <a:buFont typeface="Arial" panose="020B0604020202020204" pitchFamily="34" charset="0"/>
              <a:buChar char="•"/>
            </a:pPr>
            <a:r>
              <a:rPr lang="en-US" sz="1600" dirty="0">
                <a:solidFill>
                  <a:srgbClr val="0A1F61"/>
                </a:solidFill>
                <a:cs typeface="Tajawal ExtraBold" panose="00000800000000000000" pitchFamily="2" charset="-78"/>
              </a:rPr>
              <a:t>A </a:t>
            </a:r>
            <a:r>
              <a:rPr lang="en-US" sz="1600" b="1" dirty="0">
                <a:solidFill>
                  <a:srgbClr val="0A1F61"/>
                </a:solidFill>
                <a:cs typeface="Tajawal ExtraBold" panose="00000800000000000000" pitchFamily="2" charset="-78"/>
              </a:rPr>
              <a:t>cybersecurity risk </a:t>
            </a:r>
            <a:r>
              <a:rPr lang="en-US" sz="1600" dirty="0">
                <a:solidFill>
                  <a:srgbClr val="0A1F61"/>
                </a:solidFill>
                <a:cs typeface="Tajawal ExtraBold" panose="00000800000000000000" pitchFamily="2" charset="-78"/>
              </a:rPr>
              <a:t>may be a combination of a </a:t>
            </a:r>
            <a:r>
              <a:rPr lang="en-US" sz="1600" u="sng" dirty="0">
                <a:solidFill>
                  <a:srgbClr val="0A1F61"/>
                </a:solidFill>
                <a:cs typeface="Tajawal ExtraBold" panose="00000800000000000000" pitchFamily="2" charset="-78"/>
              </a:rPr>
              <a:t>threat probability </a:t>
            </a:r>
            <a:r>
              <a:rPr lang="en-US" sz="1600" dirty="0">
                <a:solidFill>
                  <a:srgbClr val="0A1F61"/>
                </a:solidFill>
                <a:cs typeface="Tajawal ExtraBold" panose="00000800000000000000" pitchFamily="2" charset="-78"/>
              </a:rPr>
              <a:t>and </a:t>
            </a:r>
            <a:r>
              <a:rPr lang="en-US" sz="1600" u="sng" dirty="0">
                <a:solidFill>
                  <a:srgbClr val="0A1F61"/>
                </a:solidFill>
                <a:cs typeface="Tajawal ExtraBold" panose="00000800000000000000" pitchFamily="2" charset="-78"/>
              </a:rPr>
              <a:t>loss/impact</a:t>
            </a:r>
            <a:r>
              <a:rPr lang="en-US" sz="16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105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1600" dirty="0">
                <a:solidFill>
                  <a:srgbClr val="0A1F61"/>
                </a:solidFill>
                <a:cs typeface="Tajawal ExtraBold" panose="00000800000000000000" pitchFamily="2" charset="-78"/>
              </a:rPr>
              <a:t>This loss impact is usually in the financial terms, however, evaluating a breach is not easy.</a:t>
            </a:r>
          </a:p>
          <a:p>
            <a:pPr marL="342900" indent="-342900" algn="just">
              <a:buFont typeface="Arial" panose="020B0604020202020204" pitchFamily="34" charset="0"/>
              <a:buChar char="•"/>
            </a:pPr>
            <a:endParaRPr lang="en-US" sz="105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1600" dirty="0">
                <a:solidFill>
                  <a:srgbClr val="0A1F61"/>
                </a:solidFill>
                <a:cs typeface="Tajawal ExtraBold" panose="00000800000000000000" pitchFamily="2" charset="-78"/>
              </a:rPr>
              <a:t>Essentially, this translates to the following:</a:t>
            </a:r>
          </a:p>
          <a:p>
            <a:pPr marL="342900" indent="-342900" algn="just">
              <a:buFont typeface="Arial" panose="020B0604020202020204" pitchFamily="34" charset="0"/>
              <a:buChar char="•"/>
            </a:pPr>
            <a:endParaRPr lang="en-US" sz="1600" dirty="0">
              <a:solidFill>
                <a:srgbClr val="0A1F61"/>
              </a:solidFill>
              <a:cs typeface="Tajawal ExtraBold" panose="00000800000000000000" pitchFamily="2" charset="-78"/>
            </a:endParaRPr>
          </a:p>
          <a:p>
            <a:pPr algn="ctr"/>
            <a:r>
              <a:rPr lang="en-US" sz="1600" dirty="0">
                <a:solidFill>
                  <a:srgbClr val="0A1F61"/>
                </a:solidFill>
                <a:cs typeface="Tajawal ExtraBold" panose="00000800000000000000" pitchFamily="2" charset="-78"/>
              </a:rPr>
              <a:t>Risk = Threat Probability × Potential Loss</a:t>
            </a:r>
          </a:p>
          <a:p>
            <a:pPr algn="just"/>
            <a:endParaRPr lang="en-US" sz="1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1600" dirty="0">
                <a:solidFill>
                  <a:srgbClr val="0A1F61"/>
                </a:solidFill>
                <a:cs typeface="Tajawal ExtraBold" panose="00000800000000000000" pitchFamily="2" charset="-78"/>
              </a:rPr>
              <a:t>The situation of risk must be avoided due to the losses that result from that scenario. </a:t>
            </a:r>
          </a:p>
          <a:p>
            <a:pPr marL="342900" indent="-342900" algn="just">
              <a:buFont typeface="Arial" panose="020B0604020202020204" pitchFamily="34" charset="0"/>
              <a:buChar char="•"/>
            </a:pPr>
            <a:endParaRPr lang="en-US" sz="105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1600" dirty="0">
                <a:solidFill>
                  <a:srgbClr val="0A1F61"/>
                </a:solidFill>
                <a:cs typeface="Tajawal ExtraBold" panose="00000800000000000000" pitchFamily="2" charset="-78"/>
              </a:rPr>
              <a:t>Let us consider a hypothetical example showing that the risk construction is a given scenario.</a:t>
            </a:r>
          </a:p>
          <a:p>
            <a:pPr marL="342900" indent="-342900" algn="just">
              <a:buFont typeface="Arial" panose="020B0604020202020204" pitchFamily="34" charset="0"/>
              <a:buChar char="•"/>
            </a:pPr>
            <a:endParaRPr lang="en-US" sz="1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1600" dirty="0">
                <a:solidFill>
                  <a:srgbClr val="0A1F61"/>
                </a:solidFill>
                <a:cs typeface="Tajawal ExtraBold" panose="00000800000000000000" pitchFamily="2" charset="-78"/>
              </a:rPr>
              <a:t>A very common vulnerability is </a:t>
            </a:r>
            <a:r>
              <a:rPr lang="en-US" sz="1600" b="1" dirty="0">
                <a:solidFill>
                  <a:srgbClr val="0A1F61"/>
                </a:solidFill>
                <a:cs typeface="Tajawal ExtraBold" panose="00000800000000000000" pitchFamily="2" charset="-78"/>
              </a:rPr>
              <a:t>SQL Injection</a:t>
            </a:r>
            <a:r>
              <a:rPr lang="en-US" sz="1600" dirty="0">
                <a:solidFill>
                  <a:srgbClr val="0A1F61"/>
                </a:solidFill>
                <a:cs typeface="Tajawal ExtraBold" panose="00000800000000000000" pitchFamily="2" charset="-78"/>
              </a:rPr>
              <a:t>, which enables </a:t>
            </a:r>
            <a:r>
              <a:rPr lang="en-US" sz="1600" u="sng" dirty="0">
                <a:solidFill>
                  <a:srgbClr val="0A1F61"/>
                </a:solidFill>
                <a:cs typeface="Tajawal ExtraBold" panose="00000800000000000000" pitchFamily="2" charset="-78"/>
              </a:rPr>
              <a:t>data theft</a:t>
            </a:r>
            <a:r>
              <a:rPr lang="en-US" sz="1600" dirty="0">
                <a:solidFill>
                  <a:srgbClr val="0A1F61"/>
                </a:solidFill>
                <a:cs typeface="Tajawal ExtraBold" panose="00000800000000000000" pitchFamily="2" charset="-78"/>
              </a:rPr>
              <a:t>, which is a significant threat. </a:t>
            </a:r>
          </a:p>
          <a:p>
            <a:pPr marL="342900" indent="-342900" algn="just">
              <a:buFont typeface="Arial" panose="020B0604020202020204" pitchFamily="34" charset="0"/>
              <a:buChar char="•"/>
            </a:pPr>
            <a:endParaRPr lang="en-US" sz="105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1600" dirty="0">
                <a:solidFill>
                  <a:srgbClr val="0A1F61"/>
                </a:solidFill>
                <a:cs typeface="Tajawal ExtraBold" panose="00000800000000000000" pitchFamily="2" charset="-78"/>
              </a:rPr>
              <a:t>Attackers who are motivated financially could serve as </a:t>
            </a:r>
            <a:r>
              <a:rPr lang="en-US" sz="1600" b="1" dirty="0">
                <a:solidFill>
                  <a:srgbClr val="0A1F61"/>
                </a:solidFill>
                <a:cs typeface="Tajawal ExtraBold" panose="00000800000000000000" pitchFamily="2" charset="-78"/>
              </a:rPr>
              <a:t>threat actors </a:t>
            </a:r>
            <a:r>
              <a:rPr lang="en-US" sz="1600" dirty="0">
                <a:solidFill>
                  <a:srgbClr val="0A1F61"/>
                </a:solidFill>
                <a:cs typeface="Tajawal ExtraBold" panose="00000800000000000000" pitchFamily="2" charset="-78"/>
              </a:rPr>
              <a:t>here. </a:t>
            </a:r>
          </a:p>
          <a:p>
            <a:pPr marL="342900" indent="-342900" algn="just">
              <a:buFont typeface="Arial" panose="020B0604020202020204" pitchFamily="34" charset="0"/>
              <a:buChar char="•"/>
            </a:pPr>
            <a:endParaRPr lang="en-US" sz="1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1600" dirty="0">
                <a:solidFill>
                  <a:srgbClr val="0A1F61"/>
                </a:solidFill>
                <a:cs typeface="Tajawal ExtraBold" panose="00000800000000000000" pitchFamily="2" charset="-78"/>
              </a:rPr>
              <a:t>Also, the loss of sensitive data will not only impact the </a:t>
            </a:r>
            <a:r>
              <a:rPr lang="en-US" sz="1600" u="sng" dirty="0">
                <a:solidFill>
                  <a:srgbClr val="0A1F61"/>
                </a:solidFill>
                <a:cs typeface="Tajawal ExtraBold" panose="00000800000000000000" pitchFamily="2" charset="-78"/>
              </a:rPr>
              <a:t>organization in monetary terms</a:t>
            </a:r>
            <a:r>
              <a:rPr lang="en-US" sz="1600" dirty="0">
                <a:solidFill>
                  <a:srgbClr val="0A1F61"/>
                </a:solidFill>
                <a:cs typeface="Tajawal ExtraBold" panose="00000800000000000000" pitchFamily="2" charset="-78"/>
              </a:rPr>
              <a:t>, but will also affect its </a:t>
            </a:r>
            <a:r>
              <a:rPr lang="en-US" sz="1600" u="sng" dirty="0">
                <a:solidFill>
                  <a:srgbClr val="0A1F61"/>
                </a:solidFill>
                <a:cs typeface="Tajawal ExtraBold" panose="00000800000000000000" pitchFamily="2" charset="-78"/>
              </a:rPr>
              <a:t>reputation</a:t>
            </a:r>
            <a:r>
              <a:rPr lang="en-US" sz="1600" dirty="0">
                <a:solidFill>
                  <a:srgbClr val="0A1F61"/>
                </a:solidFill>
                <a:cs typeface="Tajawal ExtraBold" panose="00000800000000000000" pitchFamily="2" charset="-78"/>
              </a:rPr>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280141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7.1 INTRODUCTION TO CYBER RISKS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4492" y="2306701"/>
            <a:ext cx="8417320" cy="4955203"/>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This may be effective in the </a:t>
            </a:r>
            <a:r>
              <a:rPr lang="en-US" sz="2000" u="sng" dirty="0">
                <a:solidFill>
                  <a:srgbClr val="0A1F61"/>
                </a:solidFill>
                <a:cs typeface="Tajawal ExtraBold" panose="00000800000000000000" pitchFamily="2" charset="-78"/>
              </a:rPr>
              <a:t>prevention and mitigation </a:t>
            </a:r>
            <a:r>
              <a:rPr lang="en-US" sz="2000" dirty="0">
                <a:solidFill>
                  <a:srgbClr val="0A1F61"/>
                </a:solidFill>
                <a:cs typeface="Tajawal ExtraBold" panose="00000800000000000000" pitchFamily="2" charset="-78"/>
              </a:rPr>
              <a:t>of </a:t>
            </a:r>
            <a:r>
              <a:rPr lang="en-US" sz="2000" u="sng" dirty="0">
                <a:solidFill>
                  <a:srgbClr val="0A1F61"/>
                </a:solidFill>
                <a:cs typeface="Tajawal ExtraBold" panose="00000800000000000000" pitchFamily="2" charset="-78"/>
              </a:rPr>
              <a:t>security breaches</a:t>
            </a:r>
            <a:r>
              <a:rPr lang="en-US" sz="20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10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Effective risk assessment and risk management rely on good understanding. It takes into account designing efficient security solutions based on threat intelligence, and may also be responsible for building a viable security strategy and a cybersecurity system.</a:t>
            </a:r>
          </a:p>
          <a:p>
            <a:pPr marL="342900" indent="-342900" algn="just">
              <a:buFont typeface="Arial" panose="020B0604020202020204" pitchFamily="34" charset="0"/>
              <a:buChar char="•"/>
            </a:pPr>
            <a:endParaRPr lang="en-US" sz="11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Threat agents may be responsible for generating threats which often leads to vulnerabilities being exploited. </a:t>
            </a:r>
          </a:p>
          <a:p>
            <a:pPr marL="342900" indent="-342900" algn="just">
              <a:buFont typeface="Arial" panose="020B0604020202020204" pitchFamily="34" charset="0"/>
              <a:buChar char="•"/>
            </a:pPr>
            <a:endParaRPr lang="en-US" sz="105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Once vulnerabilities are exploited, it leads to cyber risk.</a:t>
            </a:r>
          </a:p>
          <a:p>
            <a:pPr marL="342900" indent="-342900" algn="just">
              <a:buFont typeface="Arial" panose="020B0604020202020204" pitchFamily="34" charset="0"/>
              <a:buChar char="•"/>
            </a:pPr>
            <a:endParaRPr lang="en-US" sz="105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Cyber risks have the capability to damage assets, and this may lead to exposure. </a:t>
            </a:r>
          </a:p>
          <a:p>
            <a:pPr marL="342900" indent="-342900" algn="just">
              <a:buFont typeface="Arial" panose="020B0604020202020204" pitchFamily="34" charset="0"/>
              <a:buChar char="•"/>
            </a:pPr>
            <a:endParaRPr lang="en-US" sz="10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This calls for safeguarding the system, which may be performed using countermeasures.</a:t>
            </a:r>
          </a:p>
          <a:p>
            <a:pPr marL="342900" indent="-342900" algn="just">
              <a:buFont typeface="Arial" panose="020B0604020202020204" pitchFamily="34" charset="0"/>
              <a:buChar char="•"/>
            </a:pPr>
            <a:endParaRPr lang="en-US" sz="2000"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041481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03610"/>
            <a:ext cx="11250600" cy="400110"/>
          </a:xfrm>
          <a:prstGeom prst="rect">
            <a:avLst/>
          </a:prstGeom>
          <a:noFill/>
        </p:spPr>
        <p:txBody>
          <a:bodyPr wrap="square" rtlCol="0">
            <a:spAutoFit/>
          </a:bodyPr>
          <a:lstStyle/>
          <a:p>
            <a:pPr algn="ctr"/>
            <a:r>
              <a:rPr lang="en-US" sz="2000" b="1" dirty="0">
                <a:solidFill>
                  <a:srgbClr val="00B0F0"/>
                </a:solidFill>
                <a:latin typeface="Alexandria" charset="0"/>
                <a:cs typeface="Alexandria" charset="0"/>
              </a:rPr>
              <a:t>7.1 INTRODUCTION TO CYBER RISKS</a:t>
            </a:r>
          </a:p>
        </p:txBody>
      </p:sp>
      <p:pic>
        <p:nvPicPr>
          <p:cNvPr id="8" name="Picture 7">
            <a:extLst>
              <a:ext uri="{FF2B5EF4-FFF2-40B4-BE49-F238E27FC236}">
                <a16:creationId xmlns:a16="http://schemas.microsoft.com/office/drawing/2014/main" id="{2314EAD9-0201-5D96-CBAE-38856F087B44}"/>
              </a:ext>
            </a:extLst>
          </p:cNvPr>
          <p:cNvPicPr>
            <a:picLocks noChangeAspect="1"/>
          </p:cNvPicPr>
          <p:nvPr/>
        </p:nvPicPr>
        <p:blipFill>
          <a:blip r:embed="rId3"/>
          <a:stretch>
            <a:fillRect/>
          </a:stretch>
        </p:blipFill>
        <p:spPr>
          <a:xfrm>
            <a:off x="1459832" y="1468583"/>
            <a:ext cx="8742947" cy="3921564"/>
          </a:xfrm>
          <a:prstGeom prst="rect">
            <a:avLst/>
          </a:prstGeom>
        </p:spPr>
      </p:pic>
    </p:spTree>
    <p:extLst>
      <p:ext uri="{BB962C8B-B14F-4D97-AF65-F5344CB8AC3E}">
        <p14:creationId xmlns:p14="http://schemas.microsoft.com/office/powerpoint/2010/main" val="39794912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114473"/>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7.2 CYBER ATTACKS AND THEIR BUSINESS SIGNIFICAVCE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p:cNvSpPr txBox="1"/>
          <p:nvPr/>
        </p:nvSpPr>
        <p:spPr>
          <a:xfrm>
            <a:off x="956168" y="2076305"/>
            <a:ext cx="9875252" cy="4285789"/>
          </a:xfrm>
          <a:prstGeom prst="rect">
            <a:avLst/>
          </a:prstGeom>
          <a:noFill/>
        </p:spPr>
        <p:txBody>
          <a:bodyPr wrap="square" rtlCol="0">
            <a:spAutoFit/>
          </a:bodyPr>
          <a:lstStyle/>
          <a:p>
            <a:pPr marL="342900" indent="-342900" algn="just">
              <a:buFont typeface="Arial" panose="020B0604020202020204" pitchFamily="34" charset="0"/>
              <a:buChar char="•"/>
            </a:pPr>
            <a:r>
              <a:rPr lang="en-US" sz="1900" dirty="0">
                <a:solidFill>
                  <a:srgbClr val="0A1F61"/>
                </a:solidFill>
                <a:cs typeface="Tajawal ExtraBold" panose="00000800000000000000" pitchFamily="2" charset="-78"/>
              </a:rPr>
              <a:t>Regardless of being helpful, numerous </a:t>
            </a:r>
            <a:r>
              <a:rPr lang="en-US" sz="1900" b="1" dirty="0">
                <a:solidFill>
                  <a:srgbClr val="0A1F61"/>
                </a:solidFill>
                <a:cs typeface="Tajawal ExtraBold" panose="00000800000000000000" pitchFamily="2" charset="-78"/>
              </a:rPr>
              <a:t>IT arrangements </a:t>
            </a:r>
            <a:r>
              <a:rPr lang="en-US" sz="1900" dirty="0">
                <a:solidFill>
                  <a:srgbClr val="0A1F61"/>
                </a:solidFill>
                <a:cs typeface="Tajawal ExtraBold" panose="00000800000000000000" pitchFamily="2" charset="-78"/>
              </a:rPr>
              <a:t>are </a:t>
            </a:r>
            <a:r>
              <a:rPr lang="en-US" sz="1900" u="sng" dirty="0">
                <a:solidFill>
                  <a:srgbClr val="0A1F61"/>
                </a:solidFill>
                <a:cs typeface="Tajawal ExtraBold" panose="00000800000000000000" pitchFamily="2" charset="-78"/>
              </a:rPr>
              <a:t>lacking for giving cyber-attack assurance from complex attacks </a:t>
            </a:r>
            <a:r>
              <a:rPr lang="en-US" sz="1900" dirty="0">
                <a:solidFill>
                  <a:srgbClr val="0A1F61"/>
                </a:solidFill>
                <a:cs typeface="Tajawal ExtraBold" panose="00000800000000000000" pitchFamily="2" charset="-78"/>
              </a:rPr>
              <a:t>and </a:t>
            </a:r>
            <a:r>
              <a:rPr lang="en-US" sz="1900" u="sng" dirty="0">
                <a:solidFill>
                  <a:srgbClr val="0A1F61"/>
                </a:solidFill>
                <a:cs typeface="Tajawal ExtraBold" panose="00000800000000000000" pitchFamily="2" charset="-78"/>
              </a:rPr>
              <a:t>poor configuration</a:t>
            </a:r>
            <a:r>
              <a:rPr lang="en-US" sz="1900"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12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1900" dirty="0">
                <a:solidFill>
                  <a:srgbClr val="0A1F61"/>
                </a:solidFill>
                <a:cs typeface="Tajawal ExtraBold" panose="00000800000000000000" pitchFamily="2" charset="-78"/>
              </a:rPr>
              <a:t>With the uncontrolled multiplication of innovation and growth of technology, there is more unapproved access to the organization than ever before. </a:t>
            </a:r>
          </a:p>
          <a:p>
            <a:pPr marL="342900" indent="-342900" algn="just">
              <a:buFont typeface="Arial" panose="020B0604020202020204" pitchFamily="34" charset="0"/>
              <a:buChar char="•"/>
            </a:pPr>
            <a:endParaRPr lang="en-US" sz="105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1900" dirty="0">
                <a:solidFill>
                  <a:srgbClr val="0A1F61"/>
                </a:solidFill>
                <a:cs typeface="Tajawal ExtraBold" panose="00000800000000000000" pitchFamily="2" charset="-78"/>
              </a:rPr>
              <a:t>There is a tremendous increase in information provided to third parties by means of supply chains, customers, and other providers.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1900" dirty="0">
                <a:solidFill>
                  <a:srgbClr val="0A1F61"/>
                </a:solidFill>
                <a:cs typeface="Tajawal ExtraBold" panose="00000800000000000000" pitchFamily="2" charset="-78"/>
              </a:rPr>
              <a:t>With organizations increasingly storing, organizations are progressively storing enormous volumes of personally identifiable information (PII). For this, they are depending on external cloud providers that should be designed accurately so as to adequately secure information.</a:t>
            </a:r>
          </a:p>
          <a:p>
            <a:pPr marL="342900" indent="-342900" algn="just">
              <a:buFont typeface="Arial" panose="020B0604020202020204" pitchFamily="34" charset="0"/>
              <a:buChar char="•"/>
            </a:pPr>
            <a:endParaRPr lang="en-US" sz="12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1900" dirty="0">
                <a:solidFill>
                  <a:srgbClr val="0A1F61"/>
                </a:solidFill>
                <a:cs typeface="Tajawal ExtraBold" panose="00000800000000000000" pitchFamily="2" charset="-78"/>
              </a:rPr>
              <a:t>This leads to added risk; additionally, there is an increase in the number of devices that are always connected in data exchange. </a:t>
            </a:r>
          </a:p>
          <a:p>
            <a:pPr marL="342900" indent="-342900" algn="just">
              <a:buFont typeface="Arial" panose="020B0604020202020204" pitchFamily="34" charset="0"/>
              <a:buChar char="•"/>
            </a:pPr>
            <a:endParaRPr lang="en-US" sz="19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61368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114473"/>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7.2 CYBER ATTACKS AND THEIR BUSINESS SIGNIFICAVCE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p:cNvSpPr txBox="1"/>
          <p:nvPr/>
        </p:nvSpPr>
        <p:spPr>
          <a:xfrm>
            <a:off x="956168" y="2076305"/>
            <a:ext cx="9875252" cy="4247317"/>
          </a:xfrm>
          <a:prstGeom prst="rect">
            <a:avLst/>
          </a:prstGeom>
          <a:noFill/>
        </p:spPr>
        <p:txBody>
          <a:bodyPr wrap="square" rtlCol="0">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With organizations globalizing and the web of employees, customers, and third-party vendors increasing, there is also an increase in expectations of instant access to information.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Consumers expect instant real-time access to data from anywhere. The consequence is an exponential increment in the attack surface for malware, weaknesses, and every other exploit.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Unexpected cyber threats may emerge from threatening unfamiliar powers, contenders, organized hackers, insiders, poor configuration, and third-party vendors.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This makes organizations rely on software that may not only assist their third-party vendors but can also continuously monitor for data breaches. The need of recognizing, tending to, and conveying a </a:t>
            </a:r>
            <a:r>
              <a:rPr lang="en-US" u="sng" dirty="0">
                <a:solidFill>
                  <a:srgbClr val="0A1F61"/>
                </a:solidFill>
                <a:cs typeface="Tajawal ExtraBold" panose="00000800000000000000" pitchFamily="2" charset="-78"/>
              </a:rPr>
              <a:t>potential breach </a:t>
            </a:r>
            <a:r>
              <a:rPr lang="en-US" dirty="0">
                <a:solidFill>
                  <a:srgbClr val="0A1F61"/>
                </a:solidFill>
                <a:cs typeface="Tajawal ExtraBold" panose="00000800000000000000" pitchFamily="2" charset="-78"/>
              </a:rPr>
              <a:t>is more </a:t>
            </a:r>
            <a:r>
              <a:rPr lang="en-US" u="sng" dirty="0">
                <a:solidFill>
                  <a:srgbClr val="0A1F61"/>
                </a:solidFill>
                <a:cs typeface="Tajawal ExtraBold" panose="00000800000000000000" pitchFamily="2" charset="-78"/>
              </a:rPr>
              <a:t>noteworthy</a:t>
            </a:r>
            <a:r>
              <a:rPr lang="en-US" dirty="0">
                <a:solidFill>
                  <a:srgbClr val="0A1F61"/>
                </a:solidFill>
                <a:cs typeface="Tajawal ExtraBold" panose="00000800000000000000" pitchFamily="2" charset="-78"/>
              </a:rPr>
              <a:t> than the preventive estimation of customary, repetitive IT security controls.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Data breaches have a massive, negative business impact. This is because of the insufficiently protected data. </a:t>
            </a:r>
          </a:p>
          <a:p>
            <a:pPr marL="342900" indent="-342900" algn="just">
              <a:buFont typeface="Arial" panose="020B0604020202020204" pitchFamily="34" charset="0"/>
              <a:buChar char="•"/>
            </a:pPr>
            <a:endParaRPr lang="en-US" sz="4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81633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114473"/>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7.2 CYBER ATTACKS AND THEIR BUSINESS SIGNIFICAVCE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p:cNvSpPr txBox="1"/>
          <p:nvPr/>
        </p:nvSpPr>
        <p:spPr>
          <a:xfrm>
            <a:off x="956168" y="2076305"/>
            <a:ext cx="9875252" cy="4293483"/>
          </a:xfrm>
          <a:prstGeom prst="rect">
            <a:avLst/>
          </a:prstGeom>
          <a:noFill/>
        </p:spPr>
        <p:txBody>
          <a:bodyPr wrap="square" rtlCol="0">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A </a:t>
            </a:r>
            <a:r>
              <a:rPr lang="en-US" b="1" dirty="0">
                <a:solidFill>
                  <a:srgbClr val="0A1F61"/>
                </a:solidFill>
                <a:cs typeface="Tajawal ExtraBold" panose="00000800000000000000" pitchFamily="2" charset="-78"/>
              </a:rPr>
              <a:t>good risk management strategy </a:t>
            </a:r>
            <a:r>
              <a:rPr lang="en-US" dirty="0">
                <a:solidFill>
                  <a:srgbClr val="0A1F61"/>
                </a:solidFill>
                <a:cs typeface="Tajawal ExtraBold" panose="00000800000000000000" pitchFamily="2" charset="-78"/>
              </a:rPr>
              <a:t>is </a:t>
            </a:r>
            <a:r>
              <a:rPr lang="en-US" u="sng" dirty="0">
                <a:solidFill>
                  <a:srgbClr val="0A1F61"/>
                </a:solidFill>
                <a:cs typeface="Tajawal ExtraBold" panose="00000800000000000000" pitchFamily="2" charset="-78"/>
              </a:rPr>
              <a:t>external monitoring of risks through third and 4th-party </a:t>
            </a:r>
            <a:r>
              <a:rPr lang="en-US" dirty="0">
                <a:solidFill>
                  <a:srgbClr val="0A1F61"/>
                </a:solidFill>
                <a:cs typeface="Tajawal ExtraBold" panose="00000800000000000000" pitchFamily="2" charset="-78"/>
              </a:rPr>
              <a:t>vendor risk assessments. But, there is also a need for a comprehensive IT security management, without which an organization is prone to financial, legal, and reputational risk.</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Cybercrimes are additionally known to target businesses.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Emerging new technologies based on </a:t>
            </a:r>
            <a:r>
              <a:rPr lang="en-US" dirty="0" err="1">
                <a:solidFill>
                  <a:srgbClr val="0A1F61"/>
                </a:solidFill>
                <a:cs typeface="Tajawal ExtraBold" panose="00000800000000000000" pitchFamily="2" charset="-78"/>
              </a:rPr>
              <a:t>IoT</a:t>
            </a:r>
            <a:r>
              <a:rPr lang="en-US" dirty="0">
                <a:solidFill>
                  <a:srgbClr val="0A1F61"/>
                </a:solidFill>
                <a:cs typeface="Tajawal ExtraBold" panose="00000800000000000000" pitchFamily="2" charset="-78"/>
              </a:rPr>
              <a:t> give rise to some of the biggest cyber threats.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As the network keeps on expanding and more devices are added to the network for developing greater connectivity, cyber risks also increase. Thus security measures need to evolve, too.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u="sng" dirty="0">
                <a:solidFill>
                  <a:srgbClr val="0A1F61"/>
                </a:solidFill>
                <a:cs typeface="Tajawal ExtraBold" panose="00000800000000000000" pitchFamily="2" charset="-78"/>
              </a:rPr>
              <a:t>Some common reasons </a:t>
            </a:r>
            <a:r>
              <a:rPr lang="en-US" b="1" u="sng" dirty="0">
                <a:solidFill>
                  <a:srgbClr val="0A1F61"/>
                </a:solidFill>
                <a:cs typeface="Tajawal ExtraBold" panose="00000800000000000000" pitchFamily="2" charset="-78"/>
              </a:rPr>
              <a:t>why businesses fall victim to cyber-attacks </a:t>
            </a:r>
            <a:r>
              <a:rPr lang="en-US" u="sng" dirty="0">
                <a:solidFill>
                  <a:srgbClr val="0A1F61"/>
                </a:solidFill>
                <a:cs typeface="Tajawal ExtraBold" panose="00000800000000000000" pitchFamily="2" charset="-78"/>
              </a:rPr>
              <a:t>are as follows:</a:t>
            </a:r>
          </a:p>
          <a:p>
            <a:pPr marL="342900" indent="-342900" algn="just">
              <a:buFont typeface="Arial" panose="020B0604020202020204" pitchFamily="34" charset="0"/>
              <a:buChar char="•"/>
            </a:pPr>
            <a:endParaRPr lang="en-US" sz="600" u="sng" dirty="0">
              <a:solidFill>
                <a:srgbClr val="0A1F61"/>
              </a:solidFill>
              <a:cs typeface="Tajawal ExtraBold" panose="00000800000000000000" pitchFamily="2" charset="-78"/>
            </a:endParaRPr>
          </a:p>
          <a:p>
            <a:pPr marL="800100" lvl="1" indent="-342900" algn="just">
              <a:lnSpc>
                <a:spcPct val="150000"/>
              </a:lnSpc>
              <a:buFont typeface="Wingdings" panose="05000000000000000000" pitchFamily="2" charset="2"/>
              <a:buChar char="§"/>
            </a:pPr>
            <a:r>
              <a:rPr lang="en-US" dirty="0">
                <a:solidFill>
                  <a:srgbClr val="0A1F61"/>
                </a:solidFill>
                <a:cs typeface="Tajawal ExtraBold" panose="00000800000000000000" pitchFamily="2" charset="-78"/>
              </a:rPr>
              <a:t>Staff shortcomings may make an organization vulnerable.</a:t>
            </a:r>
          </a:p>
          <a:p>
            <a:pPr marL="800100" lvl="1" indent="-342900" algn="just">
              <a:lnSpc>
                <a:spcPct val="150000"/>
              </a:lnSpc>
              <a:buFont typeface="Wingdings" panose="05000000000000000000" pitchFamily="2" charset="2"/>
              <a:buChar char="§"/>
            </a:pPr>
            <a:r>
              <a:rPr lang="en-US" dirty="0">
                <a:solidFill>
                  <a:srgbClr val="0A1F61"/>
                </a:solidFill>
                <a:cs typeface="Tajawal ExtraBold" panose="00000800000000000000" pitchFamily="2" charset="-78"/>
              </a:rPr>
              <a:t>Cloud computing provokes security.</a:t>
            </a:r>
          </a:p>
          <a:p>
            <a:pPr marL="800100" lvl="1" indent="-342900" algn="just">
              <a:lnSpc>
                <a:spcPct val="150000"/>
              </a:lnSpc>
              <a:buFont typeface="Wingdings" panose="05000000000000000000" pitchFamily="2" charset="2"/>
              <a:buChar char="§"/>
            </a:pPr>
            <a:r>
              <a:rPr lang="en-US" dirty="0">
                <a:solidFill>
                  <a:srgbClr val="0A1F61"/>
                </a:solidFill>
                <a:cs typeface="Tajawal ExtraBold" panose="00000800000000000000" pitchFamily="2" charset="-78"/>
              </a:rPr>
              <a:t>Ransomware can infiltrate networks.</a:t>
            </a:r>
          </a:p>
          <a:p>
            <a:pPr marL="342900" indent="-342900" algn="just">
              <a:buFont typeface="Arial" panose="020B0604020202020204" pitchFamily="34" charset="0"/>
              <a:buChar char="•"/>
            </a:pPr>
            <a:endParaRPr lang="en-US"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20671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7.3 KEY CYBER RISKS AND THREATS </a:t>
            </a:r>
          </a:p>
        </p:txBody>
      </p:sp>
      <p:sp>
        <p:nvSpPr>
          <p:cNvPr id="3" name="Rectangle 2"/>
          <p:cNvSpPr/>
          <p:nvPr/>
        </p:nvSpPr>
        <p:spPr>
          <a:xfrm>
            <a:off x="1139604" y="1386836"/>
            <a:ext cx="8982073" cy="4247317"/>
          </a:xfrm>
          <a:prstGeom prst="rect">
            <a:avLst/>
          </a:prstGeom>
        </p:spPr>
        <p:txBody>
          <a:bodyPr wrap="square">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Cybersecurity is applicable to all systems that contribute to an organizations business operations and objectives. Also applied to an organizations compliance with regulations and laws.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Organizations plans and actualize cybersecurity controls for ensuring the integrity, confidentiality, and availability of information assets.</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Cyberattacks, they may be committed as financial frauds, data theft, activist causes, and upset basic infrastructure.</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u="sng" dirty="0">
                <a:solidFill>
                  <a:srgbClr val="0A1F61"/>
                </a:solidFill>
                <a:cs typeface="Tajawal ExtraBold" panose="00000800000000000000" pitchFamily="2" charset="-78"/>
              </a:rPr>
              <a:t>The common </a:t>
            </a:r>
            <a:r>
              <a:rPr lang="en-US" b="1" u="sng" dirty="0">
                <a:solidFill>
                  <a:srgbClr val="0A1F61"/>
                </a:solidFill>
                <a:cs typeface="Tajawal ExtraBold" panose="00000800000000000000" pitchFamily="2" charset="-78"/>
              </a:rPr>
              <a:t>sources of cyber threats </a:t>
            </a:r>
            <a:r>
              <a:rPr lang="en-US" u="sng" dirty="0">
                <a:solidFill>
                  <a:srgbClr val="0A1F61"/>
                </a:solidFill>
                <a:cs typeface="Tajawal ExtraBold" panose="00000800000000000000" pitchFamily="2" charset="-78"/>
              </a:rPr>
              <a:t>are as follows:</a:t>
            </a:r>
          </a:p>
          <a:p>
            <a:pPr marL="1257300" lvl="2" indent="-342900" algn="just">
              <a:buFont typeface="Arial" panose="020B0604020202020204" pitchFamily="34" charset="0"/>
              <a:buChar char="•"/>
            </a:pPr>
            <a:r>
              <a:rPr lang="en-US" dirty="0">
                <a:solidFill>
                  <a:srgbClr val="0A1F61"/>
                </a:solidFill>
                <a:cs typeface="Tajawal ExtraBold" panose="00000800000000000000" pitchFamily="2" charset="-78"/>
              </a:rPr>
              <a:t>Nation-states</a:t>
            </a:r>
          </a:p>
          <a:p>
            <a:pPr marL="1257300" lvl="2" indent="-342900" algn="just">
              <a:buFont typeface="Arial" panose="020B0604020202020204" pitchFamily="34" charset="0"/>
              <a:buChar char="•"/>
            </a:pPr>
            <a:r>
              <a:rPr lang="en-US" dirty="0">
                <a:solidFill>
                  <a:srgbClr val="0A1F61"/>
                </a:solidFill>
                <a:cs typeface="Tajawal ExtraBold" panose="00000800000000000000" pitchFamily="2" charset="-78"/>
              </a:rPr>
              <a:t>Cybercriminals</a:t>
            </a:r>
          </a:p>
          <a:p>
            <a:pPr marL="1257300" lvl="2" indent="-342900" algn="just">
              <a:buFont typeface="Arial" panose="020B0604020202020204" pitchFamily="34" charset="0"/>
              <a:buChar char="•"/>
            </a:pPr>
            <a:r>
              <a:rPr lang="en-US" dirty="0">
                <a:solidFill>
                  <a:srgbClr val="0A1F61"/>
                </a:solidFill>
                <a:cs typeface="Tajawal ExtraBold" panose="00000800000000000000" pitchFamily="2" charset="-78"/>
              </a:rPr>
              <a:t>Hacktivists</a:t>
            </a:r>
          </a:p>
          <a:p>
            <a:pPr marL="1257300" lvl="2" indent="-342900" algn="just">
              <a:buFont typeface="Arial" panose="020B0604020202020204" pitchFamily="34" charset="0"/>
              <a:buChar char="•"/>
            </a:pPr>
            <a:r>
              <a:rPr lang="en-US" dirty="0">
                <a:solidFill>
                  <a:srgbClr val="0A1F61"/>
                </a:solidFill>
                <a:cs typeface="Tajawal ExtraBold" panose="00000800000000000000" pitchFamily="2" charset="-78"/>
              </a:rPr>
              <a:t>Insiders</a:t>
            </a:r>
          </a:p>
          <a:p>
            <a:pPr marL="1257300" lvl="2" indent="-342900" algn="just">
              <a:buFont typeface="Arial" panose="020B0604020202020204" pitchFamily="34" charset="0"/>
              <a:buChar char="•"/>
            </a:pPr>
            <a:r>
              <a:rPr lang="en-US" dirty="0">
                <a:solidFill>
                  <a:srgbClr val="0A1F61"/>
                </a:solidFill>
                <a:cs typeface="Tajawal ExtraBold" panose="00000800000000000000" pitchFamily="2" charset="-78"/>
              </a:rPr>
              <a:t>Service providers</a:t>
            </a:r>
          </a:p>
          <a:p>
            <a:pPr marL="1257300" lvl="2" indent="-342900" algn="just">
              <a:buFont typeface="Arial" panose="020B0604020202020204" pitchFamily="34" charset="0"/>
              <a:buChar char="•"/>
            </a:pPr>
            <a:r>
              <a:rPr lang="en-US" dirty="0">
                <a:solidFill>
                  <a:srgbClr val="0A1F61"/>
                </a:solidFill>
                <a:cs typeface="Tajawal ExtraBold" panose="00000800000000000000" pitchFamily="2" charset="-78"/>
              </a:rPr>
              <a:t>Developers of substandard products and services</a:t>
            </a:r>
          </a:p>
        </p:txBody>
      </p:sp>
    </p:spTree>
    <p:extLst>
      <p:ext uri="{BB962C8B-B14F-4D97-AF65-F5344CB8AC3E}">
        <p14:creationId xmlns:p14="http://schemas.microsoft.com/office/powerpoint/2010/main" val="34667415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7.3 KEY CYBER RISKS AND THREATS </a:t>
            </a:r>
          </a:p>
        </p:txBody>
      </p:sp>
      <p:sp>
        <p:nvSpPr>
          <p:cNvPr id="3" name="Rectangle 2"/>
          <p:cNvSpPr/>
          <p:nvPr/>
        </p:nvSpPr>
        <p:spPr>
          <a:xfrm>
            <a:off x="1139604" y="1341014"/>
            <a:ext cx="8982073" cy="4462760"/>
          </a:xfrm>
          <a:prstGeom prst="rect">
            <a:avLst/>
          </a:prstGeom>
        </p:spPr>
        <p:txBody>
          <a:bodyPr wrap="square">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To understand the </a:t>
            </a:r>
            <a:r>
              <a:rPr lang="en-US" b="1" dirty="0">
                <a:solidFill>
                  <a:srgbClr val="0A1F61"/>
                </a:solidFill>
                <a:cs typeface="Tajawal ExtraBold" panose="00000800000000000000" pitchFamily="2" charset="-78"/>
              </a:rPr>
              <a:t>cyber risk profile of an organization</a:t>
            </a:r>
            <a:r>
              <a:rPr lang="en-US" dirty="0">
                <a:solidFill>
                  <a:srgbClr val="0A1F61"/>
                </a:solidFill>
                <a:cs typeface="Tajawal ExtraBold" panose="00000800000000000000" pitchFamily="2" charset="-78"/>
              </a:rPr>
              <a:t>, it is necessary to </a:t>
            </a:r>
            <a:r>
              <a:rPr lang="en-US" u="sng" dirty="0">
                <a:solidFill>
                  <a:srgbClr val="0A1F61"/>
                </a:solidFill>
                <a:cs typeface="Tajawal ExtraBold" panose="00000800000000000000" pitchFamily="2" charset="-78"/>
              </a:rPr>
              <a:t>identify the kind of information </a:t>
            </a:r>
            <a:r>
              <a:rPr lang="en-US" dirty="0">
                <a:solidFill>
                  <a:srgbClr val="0A1F61"/>
                </a:solidFill>
                <a:cs typeface="Tajawal ExtraBold" panose="00000800000000000000" pitchFamily="2" charset="-78"/>
              </a:rPr>
              <a:t>that would be </a:t>
            </a:r>
            <a:r>
              <a:rPr lang="en-US" u="sng" dirty="0">
                <a:solidFill>
                  <a:srgbClr val="0A1F61"/>
                </a:solidFill>
                <a:cs typeface="Tajawal ExtraBold" panose="00000800000000000000" pitchFamily="2" charset="-78"/>
              </a:rPr>
              <a:t>valuable to outsiders</a:t>
            </a:r>
            <a:r>
              <a:rPr lang="en-US" dirty="0">
                <a:solidFill>
                  <a:srgbClr val="0A1F61"/>
                </a:solidFill>
                <a:cs typeface="Tajawal ExtraBold" panose="00000800000000000000" pitchFamily="2" charset="-78"/>
              </a:rPr>
              <a:t>. Hackers target data that can cause critical disturbance.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It is important to know the data has the </a:t>
            </a:r>
            <a:r>
              <a:rPr lang="en-US" u="sng" dirty="0">
                <a:solidFill>
                  <a:srgbClr val="0A1F61"/>
                </a:solidFill>
                <a:cs typeface="Tajawal ExtraBold" panose="00000800000000000000" pitchFamily="2" charset="-78"/>
              </a:rPr>
              <a:t>capability of causing monetary or reputational harm </a:t>
            </a:r>
            <a:r>
              <a:rPr lang="en-US" dirty="0">
                <a:solidFill>
                  <a:srgbClr val="0A1F61"/>
                </a:solidFill>
                <a:cs typeface="Tajawal ExtraBold" panose="00000800000000000000" pitchFamily="2" charset="-78"/>
              </a:rPr>
              <a:t>to the organization if it somehow happened to be obtained or made open.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One such information is </a:t>
            </a:r>
            <a:r>
              <a:rPr lang="en-US" b="1" dirty="0">
                <a:solidFill>
                  <a:srgbClr val="0A1F61"/>
                </a:solidFill>
                <a:cs typeface="Tajawal ExtraBold" panose="00000800000000000000" pitchFamily="2" charset="-78"/>
              </a:rPr>
              <a:t>PII</a:t>
            </a:r>
            <a:r>
              <a:rPr lang="en-US" dirty="0">
                <a:solidFill>
                  <a:srgbClr val="0A1F61"/>
                </a:solidFill>
                <a:cs typeface="Tajawal ExtraBold" panose="00000800000000000000" pitchFamily="2" charset="-78"/>
              </a:rPr>
              <a:t> that includes names, social security numbers, and biometric records.</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u="sng" dirty="0">
                <a:solidFill>
                  <a:srgbClr val="0A1F61"/>
                </a:solidFill>
                <a:cs typeface="Tajawal ExtraBold" panose="00000800000000000000" pitchFamily="2" charset="-78"/>
              </a:rPr>
              <a:t>The following may be considered as </a:t>
            </a:r>
            <a:r>
              <a:rPr lang="en-US" b="1" u="sng" dirty="0">
                <a:solidFill>
                  <a:srgbClr val="0A1F61"/>
                </a:solidFill>
                <a:cs typeface="Tajawal ExtraBold" panose="00000800000000000000" pitchFamily="2" charset="-78"/>
              </a:rPr>
              <a:t>potential targets to cybercriminals</a:t>
            </a:r>
            <a:r>
              <a:rPr lang="en-US" u="sng" dirty="0">
                <a:solidFill>
                  <a:srgbClr val="0A1F61"/>
                </a:solidFill>
                <a:cs typeface="Tajawal ExtraBold" panose="00000800000000000000" pitchFamily="2" charset="-78"/>
              </a:rPr>
              <a:t>:</a:t>
            </a:r>
          </a:p>
          <a:p>
            <a:pPr marL="1257300" lvl="2" indent="-342900" algn="just">
              <a:buFont typeface="Arial" panose="020B0604020202020204" pitchFamily="34" charset="0"/>
              <a:buChar char="•"/>
            </a:pPr>
            <a:r>
              <a:rPr lang="en-US" sz="1600" dirty="0">
                <a:solidFill>
                  <a:srgbClr val="0A1F61"/>
                </a:solidFill>
                <a:cs typeface="Tajawal ExtraBold" panose="00000800000000000000" pitchFamily="2" charset="-78"/>
              </a:rPr>
              <a:t>Customer data</a:t>
            </a:r>
          </a:p>
          <a:p>
            <a:pPr marL="1257300" lvl="2" indent="-342900" algn="just">
              <a:buFont typeface="Arial" panose="020B0604020202020204" pitchFamily="34" charset="0"/>
              <a:buChar char="•"/>
            </a:pPr>
            <a:r>
              <a:rPr lang="en-US" sz="1600" dirty="0">
                <a:solidFill>
                  <a:srgbClr val="0A1F61"/>
                </a:solidFill>
                <a:cs typeface="Tajawal ExtraBold" panose="00000800000000000000" pitchFamily="2" charset="-78"/>
              </a:rPr>
              <a:t>Employee data </a:t>
            </a:r>
          </a:p>
          <a:p>
            <a:pPr marL="1257300" lvl="2" indent="-342900" algn="just">
              <a:buFont typeface="Arial" panose="020B0604020202020204" pitchFamily="34" charset="0"/>
              <a:buChar char="•"/>
            </a:pPr>
            <a:r>
              <a:rPr lang="en-US" sz="1600" dirty="0">
                <a:solidFill>
                  <a:srgbClr val="0A1F61"/>
                </a:solidFill>
                <a:cs typeface="Tajawal ExtraBold" panose="00000800000000000000" pitchFamily="2" charset="-78"/>
              </a:rPr>
              <a:t>Intellectual property (IP) </a:t>
            </a:r>
          </a:p>
          <a:p>
            <a:pPr marL="1257300" lvl="2" indent="-342900" algn="just">
              <a:buFont typeface="Arial" panose="020B0604020202020204" pitchFamily="34" charset="0"/>
              <a:buChar char="•"/>
            </a:pPr>
            <a:r>
              <a:rPr lang="en-US" sz="1600" dirty="0">
                <a:solidFill>
                  <a:srgbClr val="0A1F61"/>
                </a:solidFill>
                <a:cs typeface="Tajawal ExtraBold" panose="00000800000000000000" pitchFamily="2" charset="-78"/>
              </a:rPr>
              <a:t>Product quality and safety</a:t>
            </a:r>
          </a:p>
          <a:p>
            <a:pPr marL="1257300" lvl="2" indent="-342900" algn="just">
              <a:buFont typeface="Arial" panose="020B0604020202020204" pitchFamily="34" charset="0"/>
              <a:buChar char="•"/>
            </a:pPr>
            <a:r>
              <a:rPr lang="en-US" sz="1600" dirty="0">
                <a:solidFill>
                  <a:srgbClr val="0A1F61"/>
                </a:solidFill>
                <a:cs typeface="Tajawal ExtraBold" panose="00000800000000000000" pitchFamily="2" charset="-78"/>
              </a:rPr>
              <a:t>Contract terms and pricing </a:t>
            </a:r>
          </a:p>
          <a:p>
            <a:pPr marL="1257300" lvl="2" indent="-342900" algn="just">
              <a:buFont typeface="Arial" panose="020B0604020202020204" pitchFamily="34" charset="0"/>
              <a:buChar char="•"/>
            </a:pPr>
            <a:r>
              <a:rPr lang="en-US" sz="1600" dirty="0">
                <a:solidFill>
                  <a:srgbClr val="0A1F61"/>
                </a:solidFill>
                <a:cs typeface="Tajawal ExtraBold" panose="00000800000000000000" pitchFamily="2" charset="-78"/>
              </a:rPr>
              <a:t>Strategic planning</a:t>
            </a:r>
          </a:p>
          <a:p>
            <a:pPr marL="1257300" lvl="2" indent="-342900" algn="just">
              <a:buFont typeface="Arial" panose="020B0604020202020204" pitchFamily="34" charset="0"/>
              <a:buChar char="•"/>
            </a:pPr>
            <a:r>
              <a:rPr lang="en-US" sz="1600" dirty="0">
                <a:solidFill>
                  <a:srgbClr val="0A1F61"/>
                </a:solidFill>
                <a:cs typeface="Tajawal ExtraBold" panose="00000800000000000000" pitchFamily="2" charset="-78"/>
              </a:rPr>
              <a:t>Financial data</a:t>
            </a:r>
          </a:p>
        </p:txBody>
      </p:sp>
    </p:spTree>
    <p:extLst>
      <p:ext uri="{BB962C8B-B14F-4D97-AF65-F5344CB8AC3E}">
        <p14:creationId xmlns:p14="http://schemas.microsoft.com/office/powerpoint/2010/main" val="31502926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7.4 WHO SHOULD OWN CYBERSECURITY RISK?</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431983"/>
          </a:xfrm>
          <a:prstGeom prst="rect">
            <a:avLst/>
          </a:prstGeom>
          <a:noFill/>
        </p:spPr>
        <p:txBody>
          <a:bodyPr wrap="square" rtlCol="0">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Cybersecurity risk management is usually </a:t>
            </a:r>
            <a:r>
              <a:rPr lang="en-US" u="sng" dirty="0">
                <a:solidFill>
                  <a:srgbClr val="0A1F61"/>
                </a:solidFill>
                <a:cs typeface="Tajawal ExtraBold" panose="00000800000000000000" pitchFamily="2" charset="-78"/>
              </a:rPr>
              <a:t>set by leadership which may incorporate an organization’s board of directors in the planning processes</a:t>
            </a:r>
            <a:r>
              <a:rPr lang="en-US"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Most organizations will also include a </a:t>
            </a:r>
            <a:r>
              <a:rPr lang="en-US" b="1" dirty="0">
                <a:solidFill>
                  <a:srgbClr val="0A1F61"/>
                </a:solidFill>
                <a:cs typeface="Tajawal ExtraBold" panose="00000800000000000000" pitchFamily="2" charset="-78"/>
              </a:rPr>
              <a:t>Chief Information Security Officer (CISO)</a:t>
            </a:r>
            <a:r>
              <a:rPr lang="en-US"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600" b="1"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The CISO establishes and maintains the enterprise vision.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The CISO plans the strategies and programs to ensure that the information assets and customer data may be adequately protected.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u="sng" dirty="0">
                <a:solidFill>
                  <a:srgbClr val="0A1F61"/>
                </a:solidFill>
                <a:cs typeface="Tajawal ExtraBold" panose="00000800000000000000" pitchFamily="2" charset="-78"/>
              </a:rPr>
              <a:t>Some common </a:t>
            </a:r>
            <a:r>
              <a:rPr lang="en-US" b="1" u="sng" dirty="0">
                <a:solidFill>
                  <a:srgbClr val="0A1F61"/>
                </a:solidFill>
                <a:cs typeface="Tajawal ExtraBold" panose="00000800000000000000" pitchFamily="2" charset="-78"/>
              </a:rPr>
              <a:t>cyber defense operations </a:t>
            </a:r>
            <a:r>
              <a:rPr lang="en-US" u="sng" dirty="0">
                <a:solidFill>
                  <a:srgbClr val="0A1F61"/>
                </a:solidFill>
                <a:cs typeface="Tajawal ExtraBold" panose="00000800000000000000" pitchFamily="2" charset="-78"/>
              </a:rPr>
              <a:t>that are </a:t>
            </a:r>
            <a:r>
              <a:rPr lang="en-US" b="1" u="sng" dirty="0">
                <a:solidFill>
                  <a:srgbClr val="0A1F61"/>
                </a:solidFill>
                <a:cs typeface="Tajawal ExtraBold" panose="00000800000000000000" pitchFamily="2" charset="-78"/>
              </a:rPr>
              <a:t>undertaken by a CISO </a:t>
            </a:r>
            <a:r>
              <a:rPr lang="en-US" u="sng" dirty="0">
                <a:solidFill>
                  <a:srgbClr val="0A1F61"/>
                </a:solidFill>
                <a:cs typeface="Tajawal ExtraBold" panose="00000800000000000000" pitchFamily="2" charset="-78"/>
              </a:rPr>
              <a:t>are as follows:</a:t>
            </a:r>
          </a:p>
          <a:p>
            <a:pPr marL="1257300" lvl="2" indent="-342900" algn="just">
              <a:buFont typeface="Wingdings" panose="05000000000000000000" pitchFamily="2" charset="2"/>
              <a:buChar char="§"/>
            </a:pPr>
            <a:r>
              <a:rPr lang="en-US" sz="1600" dirty="0">
                <a:solidFill>
                  <a:srgbClr val="0A1F61"/>
                </a:solidFill>
                <a:cs typeface="Tajawal ExtraBold" panose="00000800000000000000" pitchFamily="2" charset="-78"/>
              </a:rPr>
              <a:t>Administering security procedures</a:t>
            </a:r>
          </a:p>
          <a:p>
            <a:pPr marL="1257300" lvl="2" indent="-342900" algn="just">
              <a:buFont typeface="Wingdings" panose="05000000000000000000" pitchFamily="2" charset="2"/>
              <a:buChar char="§"/>
            </a:pPr>
            <a:r>
              <a:rPr lang="en-US" sz="1600" dirty="0">
                <a:solidFill>
                  <a:srgbClr val="0A1F61"/>
                </a:solidFill>
                <a:cs typeface="Tajawal ExtraBold" panose="00000800000000000000" pitchFamily="2" charset="-78"/>
              </a:rPr>
              <a:t>Training and testing</a:t>
            </a:r>
          </a:p>
          <a:p>
            <a:pPr marL="1257300" lvl="2" indent="-342900" algn="just">
              <a:buFont typeface="Wingdings" panose="05000000000000000000" pitchFamily="2" charset="2"/>
              <a:buChar char="§"/>
            </a:pPr>
            <a:r>
              <a:rPr lang="en-US" sz="1600" dirty="0">
                <a:solidFill>
                  <a:srgbClr val="0A1F61"/>
                </a:solidFill>
                <a:cs typeface="Tajawal ExtraBold" panose="00000800000000000000" pitchFamily="2" charset="-78"/>
              </a:rPr>
              <a:t>Maintaining secure device configurations</a:t>
            </a:r>
          </a:p>
          <a:p>
            <a:pPr marL="1257300" lvl="2" indent="-342900" algn="just">
              <a:buFont typeface="Wingdings" panose="05000000000000000000" pitchFamily="2" charset="2"/>
              <a:buChar char="§"/>
            </a:pPr>
            <a:r>
              <a:rPr lang="en-US" sz="1600" dirty="0">
                <a:solidFill>
                  <a:srgbClr val="0A1F61"/>
                </a:solidFill>
                <a:cs typeface="Tajawal ExtraBold" panose="00000800000000000000" pitchFamily="2" charset="-78"/>
              </a:rPr>
              <a:t>Up-to-date software</a:t>
            </a:r>
          </a:p>
          <a:p>
            <a:pPr marL="1257300" lvl="2" indent="-342900" algn="just">
              <a:buFont typeface="Wingdings" panose="05000000000000000000" pitchFamily="2" charset="2"/>
              <a:buChar char="§"/>
            </a:pPr>
            <a:r>
              <a:rPr lang="en-US" sz="1600" dirty="0">
                <a:solidFill>
                  <a:srgbClr val="0A1F61"/>
                </a:solidFill>
                <a:cs typeface="Tajawal ExtraBold" panose="00000800000000000000" pitchFamily="2" charset="-78"/>
              </a:rPr>
              <a:t>Vulnerability patches</a:t>
            </a:r>
          </a:p>
          <a:p>
            <a:pPr marL="1257300" lvl="2" indent="-342900" algn="just">
              <a:buFont typeface="Wingdings" panose="05000000000000000000" pitchFamily="2" charset="2"/>
              <a:buChar char="§"/>
            </a:pPr>
            <a:r>
              <a:rPr lang="en-US" sz="1600" dirty="0">
                <a:solidFill>
                  <a:srgbClr val="0A1F61"/>
                </a:solidFill>
                <a:cs typeface="Tajawal ExtraBold" panose="00000800000000000000" pitchFamily="2" charset="-78"/>
              </a:rPr>
              <a:t>Deploying intrusion detection systems and establishing penetration testing</a:t>
            </a:r>
          </a:p>
          <a:p>
            <a:pPr marL="1257300" lvl="2" indent="-342900" algn="just">
              <a:buFont typeface="Wingdings" panose="05000000000000000000" pitchFamily="2" charset="2"/>
              <a:buChar char="§"/>
            </a:pPr>
            <a:r>
              <a:rPr lang="en-US" sz="1600" dirty="0">
                <a:solidFill>
                  <a:srgbClr val="0A1F61"/>
                </a:solidFill>
                <a:cs typeface="Tajawal ExtraBold" panose="00000800000000000000" pitchFamily="2" charset="-78"/>
              </a:rPr>
              <a:t>Configuring secure networks to manage and protect business networks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01020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7.4 WHO SHOULD OWN CYBERSECURITY RISK?</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67253"/>
            <a:ext cx="8417320" cy="4401205"/>
          </a:xfrm>
          <a:prstGeom prst="rect">
            <a:avLst/>
          </a:prstGeom>
          <a:noFill/>
        </p:spPr>
        <p:txBody>
          <a:bodyPr wrap="square" rtlCol="0">
            <a:spAutoFit/>
          </a:bodyPr>
          <a:lstStyle/>
          <a:p>
            <a:pPr marL="800100" lvl="1" indent="-342900" algn="just">
              <a:buFont typeface="Wingdings" panose="05000000000000000000" pitchFamily="2" charset="2"/>
              <a:buChar char="§"/>
            </a:pPr>
            <a:r>
              <a:rPr lang="en-US" sz="1600" dirty="0">
                <a:solidFill>
                  <a:srgbClr val="0A1F61"/>
                </a:solidFill>
                <a:cs typeface="Tajawal ExtraBold" panose="00000800000000000000" pitchFamily="2" charset="-78"/>
              </a:rPr>
              <a:t>Deploying programs that may be useful for data protection and loss prevention</a:t>
            </a:r>
          </a:p>
          <a:p>
            <a:pPr marL="800100" lvl="1" indent="-342900" algn="just">
              <a:buFont typeface="Wingdings" panose="05000000000000000000" pitchFamily="2" charset="2"/>
              <a:buChar char="§"/>
            </a:pPr>
            <a:r>
              <a:rPr lang="en-US" sz="1600" dirty="0">
                <a:solidFill>
                  <a:srgbClr val="0A1F61"/>
                </a:solidFill>
                <a:cs typeface="Tajawal ExtraBold" panose="00000800000000000000" pitchFamily="2" charset="-78"/>
              </a:rPr>
              <a:t>Deploying programs that will perform system monitoring for risks</a:t>
            </a:r>
          </a:p>
          <a:p>
            <a:pPr marL="800100" lvl="1" indent="-342900" algn="just">
              <a:buFont typeface="Wingdings" panose="05000000000000000000" pitchFamily="2" charset="2"/>
              <a:buChar char="§"/>
            </a:pPr>
            <a:r>
              <a:rPr lang="en-US" sz="1600" dirty="0">
                <a:solidFill>
                  <a:srgbClr val="0A1F61"/>
                </a:solidFill>
                <a:cs typeface="Tajawal ExtraBold" panose="00000800000000000000" pitchFamily="2" charset="-78"/>
              </a:rPr>
              <a:t>Restricting access to least required privilege for employees</a:t>
            </a:r>
          </a:p>
          <a:p>
            <a:pPr marL="800100" lvl="1" indent="-342900" algn="just">
              <a:buFont typeface="Wingdings" panose="05000000000000000000" pitchFamily="2" charset="2"/>
              <a:buChar char="§"/>
            </a:pPr>
            <a:r>
              <a:rPr lang="en-US" sz="1600" dirty="0">
                <a:solidFill>
                  <a:srgbClr val="0A1F61"/>
                </a:solidFill>
                <a:cs typeface="Tajawal ExtraBold" panose="00000800000000000000" pitchFamily="2" charset="-78"/>
              </a:rPr>
              <a:t>Encrypting data when required</a:t>
            </a:r>
          </a:p>
          <a:p>
            <a:pPr marL="800100" lvl="1" indent="-342900" algn="just">
              <a:buFont typeface="Wingdings" panose="05000000000000000000" pitchFamily="2" charset="2"/>
              <a:buChar char="§"/>
            </a:pPr>
            <a:r>
              <a:rPr lang="en-US" sz="1600" dirty="0">
                <a:solidFill>
                  <a:srgbClr val="0A1F61"/>
                </a:solidFill>
                <a:cs typeface="Tajawal ExtraBold" panose="00000800000000000000" pitchFamily="2" charset="-78"/>
              </a:rPr>
              <a:t>Configuring cloud services</a:t>
            </a:r>
          </a:p>
          <a:p>
            <a:pPr marL="800100" lvl="1" indent="-342900" algn="just">
              <a:buFont typeface="Wingdings" panose="05000000000000000000" pitchFamily="2" charset="2"/>
              <a:buChar char="§"/>
            </a:pPr>
            <a:r>
              <a:rPr lang="en-US" sz="1600" dirty="0">
                <a:solidFill>
                  <a:srgbClr val="0A1F61"/>
                </a:solidFill>
                <a:cs typeface="Tajawal ExtraBold" panose="00000800000000000000" pitchFamily="2" charset="-78"/>
              </a:rPr>
              <a:t>Implementing vulnerability management programs</a:t>
            </a:r>
          </a:p>
          <a:p>
            <a:pPr marL="800100" lvl="1" indent="-342900" algn="just">
              <a:buFont typeface="Wingdings" panose="05000000000000000000" pitchFamily="2" charset="2"/>
              <a:buChar char="§"/>
            </a:pPr>
            <a:r>
              <a:rPr lang="en-US" sz="1600" dirty="0">
                <a:solidFill>
                  <a:srgbClr val="0A1F61"/>
                </a:solidFill>
                <a:cs typeface="Tajawal ExtraBold" panose="00000800000000000000" pitchFamily="2" charset="-78"/>
              </a:rPr>
              <a:t>Recruiting and retaining cybersecurity professionals</a:t>
            </a:r>
          </a:p>
          <a:p>
            <a:pPr marL="800100" lvl="1" indent="-342900" algn="just">
              <a:buFont typeface="Wingdings" panose="05000000000000000000" pitchFamily="2" charset="2"/>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It is significant for all degrees of an organization to comprehend its </a:t>
            </a:r>
            <a:r>
              <a:rPr lang="en-US" u="sng" dirty="0">
                <a:solidFill>
                  <a:srgbClr val="0A1F61"/>
                </a:solidFill>
                <a:cs typeface="Tajawal ExtraBold" panose="00000800000000000000" pitchFamily="2" charset="-78"/>
              </a:rPr>
              <a:t>role in managing cyber risk</a:t>
            </a:r>
            <a:r>
              <a:rPr lang="en-US"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Since vulnerabilities can come from any employee, it is fundamental to an organization’s IT security to continually educate employees.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The employees must be educated on how to avoid common security pitfalls that may cause data breaches or other cyber incidents.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The National Institute of Standards and Technology’s (NIST) cybersecurity framework (CSF) provides some of the best practices to manage cybersecurity risk.</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445245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830997"/>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7.5 CYBERSECURITY RIDK IDENTIFICATION </a:t>
            </a:r>
          </a:p>
          <a:p>
            <a:r>
              <a:rPr lang="en-US" sz="2400" b="1" dirty="0">
                <a:solidFill>
                  <a:schemeClr val="bg2">
                    <a:lumMod val="25000"/>
                  </a:schemeClr>
                </a:solidFill>
                <a:latin typeface="Alexandria" charset="0"/>
                <a:cs typeface="Alexandria" charset="0"/>
              </a:rPr>
              <a:t> AND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p:cNvSpPr txBox="1"/>
          <p:nvPr/>
        </p:nvSpPr>
        <p:spPr>
          <a:xfrm>
            <a:off x="942308" y="2116576"/>
            <a:ext cx="9875252" cy="3970318"/>
          </a:xfrm>
          <a:prstGeom prst="rect">
            <a:avLst/>
          </a:prstGeom>
          <a:noFill/>
        </p:spPr>
        <p:txBody>
          <a:bodyPr wrap="square" rtlCol="0">
            <a:spAutoFit/>
          </a:bodyPr>
          <a:lstStyle/>
          <a:p>
            <a:pPr marL="342900" indent="-342900">
              <a:buFont typeface="Arial" panose="020B0604020202020204" pitchFamily="34" charset="0"/>
              <a:buChar char="•"/>
            </a:pPr>
            <a:r>
              <a:rPr lang="en-US" sz="2400" b="1" dirty="0">
                <a:solidFill>
                  <a:srgbClr val="0A1F61"/>
                </a:solidFill>
                <a:cs typeface="Tajawal ExtraBold" panose="00000800000000000000" pitchFamily="2" charset="-78"/>
              </a:rPr>
              <a:t>Risk identification </a:t>
            </a:r>
            <a:r>
              <a:rPr lang="en-US" sz="2400" dirty="0">
                <a:solidFill>
                  <a:srgbClr val="0A1F61"/>
                </a:solidFill>
                <a:cs typeface="Tajawal ExtraBold" panose="00000800000000000000" pitchFamily="2" charset="-78"/>
              </a:rPr>
              <a:t>the process of identifying and assessing threats to an organization, its operations, and its workforce. </a:t>
            </a:r>
          </a:p>
          <a:p>
            <a:pPr marL="342900" indent="-342900">
              <a:buFont typeface="Arial" panose="020B0604020202020204" pitchFamily="34" charset="0"/>
              <a:buChar char="•"/>
            </a:pPr>
            <a:endParaRPr lang="en-US" sz="9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It takes into account assessing IT security threats. </a:t>
            </a:r>
          </a:p>
          <a:p>
            <a:pPr marL="342900" indent="-342900">
              <a:buFont typeface="Arial" panose="020B0604020202020204" pitchFamily="34" charset="0"/>
              <a:buChar char="•"/>
            </a:pPr>
            <a:endParaRPr lang="en-US" sz="9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These threats may be in the form of malware and ransomware, accidents, natural disasters, and other potentially harmful events. The aim of such threats is to disrupt business operations.</a:t>
            </a:r>
          </a:p>
          <a:p>
            <a:pPr marL="342900" indent="-342900">
              <a:buFont typeface="Arial" panose="020B0604020202020204" pitchFamily="34" charset="0"/>
              <a:buChar char="•"/>
            </a:pPr>
            <a:endParaRPr lang="en-US" sz="9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Hence it is important for companies to develop risk management plans. </a:t>
            </a:r>
          </a:p>
          <a:p>
            <a:pPr marL="342900" indent="-342900">
              <a:buFont typeface="Arial" panose="020B0604020202020204" pitchFamily="34" charset="0"/>
              <a:buChar char="•"/>
            </a:pPr>
            <a:endParaRPr lang="en-US" sz="9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Companies that develop robust risk management plans conveniently minimize the impact of such threats, whenever they occur.</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6171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9153" y="1725943"/>
            <a:ext cx="10812720" cy="4759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830997"/>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7.5 CYBERSECURITY RIDK IDENTIFICATION </a:t>
            </a:r>
          </a:p>
          <a:p>
            <a:r>
              <a:rPr lang="en-US" sz="2400" b="1" dirty="0">
                <a:solidFill>
                  <a:schemeClr val="bg2">
                    <a:lumMod val="25000"/>
                  </a:schemeClr>
                </a:solidFill>
                <a:latin typeface="Alexandria" charset="0"/>
                <a:cs typeface="Alexandria" charset="0"/>
              </a:rPr>
              <a:t> AND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p:cNvSpPr txBox="1"/>
          <p:nvPr/>
        </p:nvSpPr>
        <p:spPr>
          <a:xfrm>
            <a:off x="942308" y="2116576"/>
            <a:ext cx="9875252" cy="4031873"/>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The </a:t>
            </a:r>
            <a:r>
              <a:rPr lang="en-US" sz="2000" b="1" dirty="0">
                <a:solidFill>
                  <a:srgbClr val="0A1F61"/>
                </a:solidFill>
                <a:cs typeface="Tajawal ExtraBold" panose="00000800000000000000" pitchFamily="2" charset="-78"/>
              </a:rPr>
              <a:t>process of risk identification and management </a:t>
            </a:r>
            <a:r>
              <a:rPr lang="en-US" sz="2000" dirty="0">
                <a:solidFill>
                  <a:srgbClr val="0A1F61"/>
                </a:solidFill>
                <a:cs typeface="Tajawal ExtraBold" panose="00000800000000000000" pitchFamily="2" charset="-78"/>
              </a:rPr>
              <a:t>includes </a:t>
            </a:r>
            <a:r>
              <a:rPr lang="en-US" sz="2000" u="sng" dirty="0">
                <a:solidFill>
                  <a:srgbClr val="0A1F61"/>
                </a:solidFill>
                <a:cs typeface="Tajawal ExtraBold" panose="00000800000000000000" pitchFamily="2" charset="-78"/>
              </a:rPr>
              <a:t>five core steps </a:t>
            </a:r>
            <a:r>
              <a:rPr lang="en-US" sz="2000" dirty="0">
                <a:solidFill>
                  <a:srgbClr val="0A1F61"/>
                </a:solidFill>
                <a:cs typeface="Tajawal ExtraBold" panose="00000800000000000000" pitchFamily="2" charset="-78"/>
              </a:rPr>
              <a:t>which are risk identification, risk analysis, risk evaluation, risk treatment, and risk monitoring.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457200" indent="-457200" algn="just">
              <a:buFont typeface="+mj-lt"/>
              <a:buAutoNum type="arabicPeriod"/>
            </a:pPr>
            <a:r>
              <a:rPr lang="en-US" sz="2000" b="1" dirty="0">
                <a:solidFill>
                  <a:srgbClr val="0A1F61"/>
                </a:solidFill>
                <a:cs typeface="Tajawal ExtraBold" panose="00000800000000000000" pitchFamily="2" charset="-78"/>
              </a:rPr>
              <a:t>Risk Identification: </a:t>
            </a:r>
            <a:r>
              <a:rPr lang="en-US" sz="2000" dirty="0">
                <a:solidFill>
                  <a:srgbClr val="0A1F61"/>
                </a:solidFill>
                <a:cs typeface="Tajawal ExtraBold" panose="00000800000000000000" pitchFamily="2" charset="-78"/>
              </a:rPr>
              <a:t>The primary objective of risk identification is to unveil what, where, when, why, and how something could affect an organization’s ability to operate. For example, the possibility of wildfire may have an impact over a business located in central California. The consequences could be disruption in business operations. </a:t>
            </a:r>
          </a:p>
          <a:p>
            <a:pPr marL="457200" indent="-457200" algn="just">
              <a:buFont typeface="+mj-lt"/>
              <a:buAutoNum type="arabicPeriod"/>
            </a:pPr>
            <a:endParaRPr lang="en-US" sz="800" dirty="0">
              <a:solidFill>
                <a:srgbClr val="0A1F61"/>
              </a:solidFill>
              <a:cs typeface="Tajawal ExtraBold" panose="00000800000000000000" pitchFamily="2" charset="-78"/>
            </a:endParaRPr>
          </a:p>
          <a:p>
            <a:pPr marL="457200" indent="-457200" algn="just">
              <a:buFont typeface="+mj-lt"/>
              <a:buAutoNum type="arabicPeriod"/>
            </a:pPr>
            <a:r>
              <a:rPr lang="en-US" sz="2000" b="1" dirty="0">
                <a:solidFill>
                  <a:srgbClr val="0A1F61"/>
                </a:solidFill>
                <a:cs typeface="Tajawal ExtraBold" panose="00000800000000000000" pitchFamily="2" charset="-78"/>
              </a:rPr>
              <a:t>Risk Analysis: </a:t>
            </a:r>
            <a:r>
              <a:rPr lang="en-US" sz="2000" dirty="0">
                <a:solidFill>
                  <a:srgbClr val="0A1F61"/>
                </a:solidFill>
                <a:cs typeface="Tajawal ExtraBold" panose="00000800000000000000" pitchFamily="2" charset="-78"/>
              </a:rPr>
              <a:t>The procedure of risk analysis is </a:t>
            </a:r>
            <a:r>
              <a:rPr lang="en-US" sz="2000" u="sng" dirty="0">
                <a:solidFill>
                  <a:srgbClr val="0A1F61"/>
                </a:solidFill>
                <a:cs typeface="Tajawal ExtraBold" panose="00000800000000000000" pitchFamily="2" charset="-78"/>
              </a:rPr>
              <a:t>utilized for researching the likelihood that a risk event may happen</a:t>
            </a:r>
            <a:r>
              <a:rPr lang="en-US" sz="2000" dirty="0">
                <a:solidFill>
                  <a:srgbClr val="0A1F61"/>
                </a:solidFill>
                <a:cs typeface="Tajawal ExtraBold" panose="00000800000000000000" pitchFamily="2" charset="-78"/>
              </a:rPr>
              <a:t>. Risk analysis additionally investigates the possible results of the related events. Considering the California wildfire example, it may be asserted that safety managers could be responsible for assessing how much rainfall has occurred over the past few months. This may give an idea with respect to the degree of harm the organization may confront if a similar situation takes place in the future.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44668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55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830997"/>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7.5 CYBERSECURITY RIDK IDENTIFICATION </a:t>
            </a:r>
          </a:p>
          <a:p>
            <a:r>
              <a:rPr lang="en-US" sz="2400" b="1" dirty="0">
                <a:solidFill>
                  <a:schemeClr val="bg2">
                    <a:lumMod val="25000"/>
                  </a:schemeClr>
                </a:solidFill>
                <a:latin typeface="Alexandria" charset="0"/>
                <a:cs typeface="Alexandria" charset="0"/>
              </a:rPr>
              <a:t> AND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p:cNvSpPr txBox="1"/>
          <p:nvPr/>
        </p:nvSpPr>
        <p:spPr>
          <a:xfrm>
            <a:off x="942308" y="2116576"/>
            <a:ext cx="9875252" cy="3985706"/>
          </a:xfrm>
          <a:prstGeom prst="rect">
            <a:avLst/>
          </a:prstGeom>
          <a:noFill/>
        </p:spPr>
        <p:txBody>
          <a:bodyPr wrap="square" rtlCol="0">
            <a:spAutoFit/>
          </a:bodyPr>
          <a:lstStyle/>
          <a:p>
            <a:pPr marL="457200" indent="-457200" algn="just">
              <a:buFont typeface="+mj-lt"/>
              <a:buAutoNum type="arabicPeriod" startAt="3"/>
            </a:pPr>
            <a:r>
              <a:rPr lang="en-US" b="1" dirty="0">
                <a:solidFill>
                  <a:srgbClr val="0A1F61"/>
                </a:solidFill>
                <a:cs typeface="Tajawal ExtraBold" panose="00000800000000000000" pitchFamily="2" charset="-78"/>
              </a:rPr>
              <a:t>Risk Evaluation: </a:t>
            </a:r>
            <a:r>
              <a:rPr lang="en-US" dirty="0">
                <a:solidFill>
                  <a:srgbClr val="0A1F61"/>
                </a:solidFill>
                <a:cs typeface="Tajawal ExtraBold" panose="00000800000000000000" pitchFamily="2" charset="-78"/>
              </a:rPr>
              <a:t>It is responsible for comparing the magnitude or intensity of each risk. It also ranks them according to prominence and consequence. Considering the same example, the effects of the wildfire could be weighed against the effects of a possible earthquake or landslide. Undergoing risk evaluation, the event that is identified to have a higher likelihood of occurring and causing harm, would rank higher. </a:t>
            </a:r>
          </a:p>
          <a:p>
            <a:pPr marL="457200" indent="-457200" algn="just">
              <a:buFont typeface="+mj-lt"/>
              <a:buAutoNum type="arabicPeriod" startAt="3"/>
            </a:pPr>
            <a:endParaRPr lang="en-US" sz="600" dirty="0">
              <a:solidFill>
                <a:srgbClr val="0A1F61"/>
              </a:solidFill>
              <a:cs typeface="Tajawal ExtraBold" panose="00000800000000000000" pitchFamily="2" charset="-78"/>
            </a:endParaRPr>
          </a:p>
          <a:p>
            <a:pPr marL="457200" indent="-457200" algn="just">
              <a:buFont typeface="+mj-lt"/>
              <a:buAutoNum type="arabicPeriod" startAt="3"/>
            </a:pPr>
            <a:r>
              <a:rPr lang="en-US" b="1" dirty="0">
                <a:solidFill>
                  <a:srgbClr val="0A1F61"/>
                </a:solidFill>
                <a:cs typeface="Tajawal ExtraBold" panose="00000800000000000000" pitchFamily="2" charset="-78"/>
              </a:rPr>
              <a:t>Risk Treatment: </a:t>
            </a:r>
            <a:r>
              <a:rPr lang="en-US" dirty="0">
                <a:solidFill>
                  <a:srgbClr val="0A1F61"/>
                </a:solidFill>
                <a:cs typeface="Tajawal ExtraBold" panose="00000800000000000000" pitchFamily="2" charset="-78"/>
              </a:rPr>
              <a:t>Or risk response planning takes into account risk mitigation strategies, preventative care, and emergency courses of action which are made based on the surveyed estimation of each risk. Considering the wildfire example, risk managers may decide to house extra network servers offsite, so business activities could in any case continue if an onsite server is harmed. In addition, the risk manager may likewise create evacuation plans for employees. </a:t>
            </a:r>
          </a:p>
          <a:p>
            <a:pPr marL="457200" indent="-457200" algn="just">
              <a:buFont typeface="+mj-lt"/>
              <a:buAutoNum type="arabicPeriod" startAt="3"/>
            </a:pPr>
            <a:endParaRPr lang="en-US" sz="600" dirty="0">
              <a:solidFill>
                <a:srgbClr val="0A1F61"/>
              </a:solidFill>
              <a:cs typeface="Tajawal ExtraBold" panose="00000800000000000000" pitchFamily="2" charset="-78"/>
            </a:endParaRPr>
          </a:p>
          <a:p>
            <a:pPr marL="457200" indent="-457200" algn="just">
              <a:buFont typeface="+mj-lt"/>
              <a:buAutoNum type="arabicPeriod" startAt="3"/>
            </a:pPr>
            <a:r>
              <a:rPr lang="en-US" b="1" dirty="0">
                <a:solidFill>
                  <a:srgbClr val="0A1F61"/>
                </a:solidFill>
                <a:cs typeface="Tajawal ExtraBold" panose="00000800000000000000" pitchFamily="2" charset="-78"/>
              </a:rPr>
              <a:t>Risk Monitoring: </a:t>
            </a:r>
            <a:r>
              <a:rPr lang="en-US" dirty="0">
                <a:solidFill>
                  <a:srgbClr val="0A1F61"/>
                </a:solidFill>
                <a:cs typeface="Tajawal ExtraBold" panose="00000800000000000000" pitchFamily="2" charset="-78"/>
              </a:rPr>
              <a:t>Risk monitoring is a constant procedure that adjusts and changes after some time. Repeating and continually monitoring the procedures can help guarantee maximum coverage of known and obscure risks.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71789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5799" y="1424371"/>
            <a:ext cx="10732169" cy="4887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598901"/>
            <a:ext cx="11250600" cy="707886"/>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7.5 CYBERSECURITY RIDK IDENTIFICATION </a:t>
            </a:r>
          </a:p>
          <a:p>
            <a:pPr algn="ctr"/>
            <a:r>
              <a:rPr lang="en-US" sz="2000" b="1" dirty="0">
                <a:solidFill>
                  <a:schemeClr val="bg2">
                    <a:lumMod val="25000"/>
                  </a:schemeClr>
                </a:solidFill>
                <a:latin typeface="Alexandria" charset="0"/>
                <a:cs typeface="Alexandria" charset="0"/>
              </a:rPr>
              <a:t> AND MANAGEMENT</a:t>
            </a:r>
          </a:p>
        </p:txBody>
      </p:sp>
      <p:sp>
        <p:nvSpPr>
          <p:cNvPr id="3" name="Rectangle 2"/>
          <p:cNvSpPr/>
          <p:nvPr/>
        </p:nvSpPr>
        <p:spPr>
          <a:xfrm>
            <a:off x="903123" y="2128937"/>
            <a:ext cx="3164897" cy="3477875"/>
          </a:xfrm>
          <a:prstGeom prst="rect">
            <a:avLst/>
          </a:prstGeom>
        </p:spPr>
        <p:txBody>
          <a:bodyPr wrap="square">
            <a:spAutoFit/>
          </a:bodyPr>
          <a:lstStyle/>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There are numerous ways to </a:t>
            </a:r>
            <a:r>
              <a:rPr lang="en-US" sz="2000" b="1" dirty="0">
                <a:solidFill>
                  <a:srgbClr val="0A1F61"/>
                </a:solidFill>
                <a:cs typeface="Tajawal ExtraBold" panose="00000800000000000000" pitchFamily="2" charset="-78"/>
              </a:rPr>
              <a:t>identify risks</a:t>
            </a:r>
            <a:r>
              <a:rPr lang="en-US" sz="2000" dirty="0">
                <a:solidFill>
                  <a:srgbClr val="0A1F61"/>
                </a:solidFill>
                <a:cs typeface="Tajawal ExtraBold" panose="00000800000000000000" pitchFamily="2" charset="-78"/>
              </a:rPr>
              <a:t>.</a:t>
            </a:r>
            <a:br>
              <a:rPr lang="en-US" sz="2000" dirty="0">
                <a:solidFill>
                  <a:srgbClr val="0A1F61"/>
                </a:solidFill>
                <a:cs typeface="Tajawal ExtraBold" panose="00000800000000000000" pitchFamily="2" charset="-78"/>
              </a:rPr>
            </a:br>
            <a:r>
              <a:rPr lang="en-US" sz="2000" dirty="0">
                <a:solidFill>
                  <a:srgbClr val="0A1F61"/>
                </a:solidFill>
                <a:cs typeface="Tajawal ExtraBold" panose="00000800000000000000" pitchFamily="2" charset="-78"/>
              </a:rPr>
              <a:t> </a:t>
            </a: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Project managers (PM) often combine techniques to identify risks.</a:t>
            </a:r>
            <a:br>
              <a:rPr lang="en-US" sz="2000" dirty="0">
                <a:solidFill>
                  <a:srgbClr val="0A1F61"/>
                </a:solidFill>
                <a:cs typeface="Tajawal ExtraBold" panose="00000800000000000000" pitchFamily="2" charset="-78"/>
              </a:rPr>
            </a:br>
            <a:r>
              <a:rPr lang="en-US" sz="2000" dirty="0">
                <a:solidFill>
                  <a:srgbClr val="0A1F61"/>
                </a:solidFill>
                <a:cs typeface="Tajawal ExtraBold" panose="00000800000000000000" pitchFamily="2" charset="-78"/>
              </a:rPr>
              <a:t> </a:t>
            </a: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Some of the </a:t>
            </a:r>
            <a:r>
              <a:rPr lang="en-US" sz="2000" b="1" dirty="0">
                <a:solidFill>
                  <a:srgbClr val="0A1F61"/>
                </a:solidFill>
                <a:cs typeface="Tajawal ExtraBold" panose="00000800000000000000" pitchFamily="2" charset="-78"/>
              </a:rPr>
              <a:t>risk</a:t>
            </a:r>
            <a:r>
              <a:rPr lang="en-US"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identification techniques</a:t>
            </a:r>
            <a:r>
              <a:rPr lang="en-US" sz="2000" dirty="0">
                <a:solidFill>
                  <a:srgbClr val="0A1F61"/>
                </a:solidFill>
                <a:cs typeface="Tajawal ExtraBold" panose="00000800000000000000" pitchFamily="2" charset="-78"/>
              </a:rPr>
              <a:t> are as follows:</a:t>
            </a:r>
          </a:p>
        </p:txBody>
      </p:sp>
      <p:pic>
        <p:nvPicPr>
          <p:cNvPr id="9" name="Picture 8">
            <a:extLst>
              <a:ext uri="{FF2B5EF4-FFF2-40B4-BE49-F238E27FC236}">
                <a16:creationId xmlns:a16="http://schemas.microsoft.com/office/drawing/2014/main" id="{73D99992-6E8C-5B12-4220-917AF2FE0B5D}"/>
              </a:ext>
            </a:extLst>
          </p:cNvPr>
          <p:cNvPicPr>
            <a:picLocks noChangeAspect="1"/>
          </p:cNvPicPr>
          <p:nvPr/>
        </p:nvPicPr>
        <p:blipFill>
          <a:blip r:embed="rId3"/>
          <a:stretch>
            <a:fillRect/>
          </a:stretch>
        </p:blipFill>
        <p:spPr>
          <a:xfrm>
            <a:off x="3970422" y="1576137"/>
            <a:ext cx="7201622" cy="4682960"/>
          </a:xfrm>
          <a:prstGeom prst="rect">
            <a:avLst/>
          </a:prstGeom>
        </p:spPr>
      </p:pic>
    </p:spTree>
    <p:extLst>
      <p:ext uri="{BB962C8B-B14F-4D97-AF65-F5344CB8AC3E}">
        <p14:creationId xmlns:p14="http://schemas.microsoft.com/office/powerpoint/2010/main" val="16998912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79558"/>
            <a:ext cx="10812720" cy="4861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560475"/>
            <a:ext cx="9241879" cy="830997"/>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7.5 CYBERSECURITY RIDK IDENTIFICATION </a:t>
            </a:r>
          </a:p>
          <a:p>
            <a:r>
              <a:rPr lang="en-US" sz="2400" b="1" dirty="0">
                <a:solidFill>
                  <a:schemeClr val="bg2">
                    <a:lumMod val="25000"/>
                  </a:schemeClr>
                </a:solidFill>
                <a:latin typeface="Alexandria" charset="0"/>
                <a:cs typeface="Alexandria" charset="0"/>
              </a:rPr>
              <a:t> AND MANAGEMENT</a:t>
            </a:r>
          </a:p>
        </p:txBody>
      </p:sp>
      <p:sp>
        <p:nvSpPr>
          <p:cNvPr id="5" name="Rectangle 4"/>
          <p:cNvSpPr/>
          <p:nvPr/>
        </p:nvSpPr>
        <p:spPr>
          <a:xfrm>
            <a:off x="900743" y="5208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2133" y="60156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19857" y="92935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p:cNvSpPr txBox="1"/>
          <p:nvPr/>
        </p:nvSpPr>
        <p:spPr>
          <a:xfrm>
            <a:off x="806116" y="1851354"/>
            <a:ext cx="10585425" cy="4093428"/>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An organization must identify the factors contributing to risks. The factors can be both internal as well as external. </a:t>
            </a: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Risk identification can be </a:t>
            </a:r>
            <a:r>
              <a:rPr lang="en-US" sz="2000" u="sng" dirty="0">
                <a:solidFill>
                  <a:srgbClr val="0A1F61"/>
                </a:solidFill>
                <a:cs typeface="Tajawal ExtraBold" panose="00000800000000000000" pitchFamily="2" charset="-78"/>
              </a:rPr>
              <a:t>performed in many different ways like:</a:t>
            </a:r>
            <a:r>
              <a:rPr lang="en-US" sz="2000"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2000" dirty="0">
              <a:solidFill>
                <a:srgbClr val="0A1F61"/>
              </a:solidFill>
              <a:cs typeface="Tajawal ExtraBold" panose="00000800000000000000" pitchFamily="2" charset="-78"/>
            </a:endParaRPr>
          </a:p>
          <a:p>
            <a:pPr marL="457200" indent="-457200">
              <a:buFont typeface="+mj-lt"/>
              <a:buAutoNum type="arabicPeriod"/>
            </a:pPr>
            <a:r>
              <a:rPr lang="en-US" sz="2000" b="1" dirty="0">
                <a:solidFill>
                  <a:srgbClr val="0A1F61"/>
                </a:solidFill>
                <a:cs typeface="Tajawal ExtraBold" panose="00000800000000000000" pitchFamily="2" charset="-78"/>
              </a:rPr>
              <a:t>Strategic Risk Identification: </a:t>
            </a:r>
          </a:p>
          <a:p>
            <a:pPr marL="166688">
              <a:tabLst>
                <a:tab pos="512763" algn="l"/>
              </a:tabLst>
            </a:pPr>
            <a:r>
              <a:rPr lang="en-US" sz="2000" b="1"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This may be used to identify risks that arise from strategic choices made by an organization. </a:t>
            </a:r>
          </a:p>
          <a:p>
            <a:pPr marL="800100" lvl="1" indent="-342900">
              <a:buFont typeface="Wingdings" panose="05000000000000000000" pitchFamily="2" charset="2"/>
              <a:buChar char="§"/>
            </a:pPr>
            <a:r>
              <a:rPr lang="en-US" sz="2000" dirty="0">
                <a:solidFill>
                  <a:srgbClr val="0A1F61"/>
                </a:solidFill>
                <a:cs typeface="Tajawal ExtraBold" panose="00000800000000000000" pitchFamily="2" charset="-78"/>
              </a:rPr>
              <a:t>Strategic risk identification must precede the finalization of strategic choices. This is to guarantee that potential risk issues are factored into the decision-making process for choosing the correct alternatives. </a:t>
            </a:r>
          </a:p>
          <a:p>
            <a:pPr marL="800100" lvl="1" indent="-342900">
              <a:buFont typeface="Wingdings" panose="05000000000000000000" pitchFamily="2" charset="2"/>
              <a:buChar char="§"/>
            </a:pPr>
            <a:r>
              <a:rPr lang="en-US" sz="2000" dirty="0">
                <a:solidFill>
                  <a:srgbClr val="0A1F61"/>
                </a:solidFill>
                <a:cs typeface="Tajawal ExtraBold" panose="00000800000000000000" pitchFamily="2" charset="-78"/>
              </a:rPr>
              <a:t>Risks inherent to the chosen key decisions must be archived, surveyed, and overseen through the typical working of the arrangement of risk management.</a:t>
            </a:r>
          </a:p>
          <a:p>
            <a:pPr marL="800100" lvl="1" indent="-342900">
              <a:buFont typeface="Wingdings" panose="05000000000000000000" pitchFamily="2" charset="2"/>
              <a:buChar char="§"/>
            </a:pPr>
            <a:r>
              <a:rPr lang="en-US" sz="2000" dirty="0">
                <a:solidFill>
                  <a:srgbClr val="0A1F61"/>
                </a:solidFill>
                <a:cs typeface="Tajawal ExtraBold" panose="00000800000000000000" pitchFamily="2" charset="-78"/>
              </a:rPr>
              <a:t>Strategic risks must be reviewed from time-to-time following changes in strategy, considering new and emerging risks.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3071" y="63391"/>
            <a:ext cx="2305141" cy="1076343"/>
          </a:xfrm>
          <a:prstGeom prst="rect">
            <a:avLst/>
          </a:prstGeom>
        </p:spPr>
      </p:pic>
    </p:spTree>
    <p:extLst>
      <p:ext uri="{BB962C8B-B14F-4D97-AF65-F5344CB8AC3E}">
        <p14:creationId xmlns:p14="http://schemas.microsoft.com/office/powerpoint/2010/main" val="1823943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95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830997"/>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7.5 CYBERSECURITY RIDK IDENTIFICATION </a:t>
            </a:r>
          </a:p>
          <a:p>
            <a:r>
              <a:rPr lang="en-US" sz="2400" b="1" dirty="0">
                <a:solidFill>
                  <a:schemeClr val="bg2">
                    <a:lumMod val="25000"/>
                  </a:schemeClr>
                </a:solidFill>
                <a:latin typeface="Alexandria" charset="0"/>
                <a:cs typeface="Alexandria" charset="0"/>
              </a:rPr>
              <a:t> AND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p:cNvSpPr txBox="1"/>
          <p:nvPr/>
        </p:nvSpPr>
        <p:spPr>
          <a:xfrm>
            <a:off x="942308" y="2116576"/>
            <a:ext cx="9875252" cy="4093428"/>
          </a:xfrm>
          <a:prstGeom prst="rect">
            <a:avLst/>
          </a:prstGeom>
          <a:noFill/>
        </p:spPr>
        <p:txBody>
          <a:bodyPr wrap="square" rtlCol="0">
            <a:spAutoFit/>
          </a:bodyPr>
          <a:lstStyle/>
          <a:p>
            <a:r>
              <a:rPr lang="en-US" sz="2000" b="1" dirty="0">
                <a:solidFill>
                  <a:srgbClr val="0A1F61"/>
                </a:solidFill>
                <a:cs typeface="Tajawal ExtraBold" panose="00000800000000000000" pitchFamily="2" charset="-78"/>
              </a:rPr>
              <a:t>2. Operational Risk Identification</a:t>
            </a:r>
            <a:r>
              <a:rPr lang="en-US" sz="2000" dirty="0">
                <a:solidFill>
                  <a:srgbClr val="0A1F61"/>
                </a:solidFill>
                <a:cs typeface="Tajawal ExtraBold" panose="00000800000000000000" pitchFamily="2" charset="-78"/>
              </a:rPr>
              <a:t>: </a:t>
            </a:r>
            <a:br>
              <a:rPr lang="en-US" sz="2000" dirty="0">
                <a:solidFill>
                  <a:srgbClr val="0A1F61"/>
                </a:solidFill>
                <a:cs typeface="Tajawal ExtraBold" panose="00000800000000000000" pitchFamily="2" charset="-78"/>
              </a:rPr>
            </a:br>
            <a:endParaRPr lang="en-US" sz="2000" dirty="0">
              <a:solidFill>
                <a:srgbClr val="0A1F61"/>
              </a:solidFill>
              <a:cs typeface="Tajawal ExtraBold" panose="00000800000000000000" pitchFamily="2" charset="-78"/>
            </a:endParaRPr>
          </a:p>
          <a:p>
            <a:pPr>
              <a:tabLst>
                <a:tab pos="346075" algn="l"/>
              </a:tabLst>
            </a:pPr>
            <a:r>
              <a:rPr lang="en-US" sz="2000" dirty="0">
                <a:solidFill>
                  <a:srgbClr val="0A1F61"/>
                </a:solidFill>
                <a:cs typeface="Tajawal ExtraBold" panose="00000800000000000000" pitchFamily="2" charset="-78"/>
              </a:rPr>
              <a:t>	This is targeted to recognize risks inside the organizations functioning and operations: </a:t>
            </a:r>
          </a:p>
          <a:p>
            <a:pPr>
              <a:tabLst>
                <a:tab pos="346075" algn="l"/>
              </a:tabLst>
            </a:pPr>
            <a:endParaRPr lang="en-US" sz="2000" dirty="0">
              <a:solidFill>
                <a:srgbClr val="0A1F61"/>
              </a:solidFill>
              <a:cs typeface="Tajawal ExtraBold" panose="00000800000000000000" pitchFamily="2" charset="-78"/>
            </a:endParaRPr>
          </a:p>
          <a:p>
            <a:pPr marL="800100" lvl="1" indent="-342900">
              <a:buFont typeface="Arial" panose="020B0604020202020204" pitchFamily="34" charset="0"/>
              <a:buChar char="•"/>
            </a:pPr>
            <a:r>
              <a:rPr lang="en-US" sz="2000" dirty="0">
                <a:solidFill>
                  <a:srgbClr val="0A1F61"/>
                </a:solidFill>
                <a:cs typeface="Tajawal ExtraBold" panose="00000800000000000000" pitchFamily="2" charset="-78"/>
              </a:rPr>
              <a:t>Operational risk identification is responsible for establishing vulnerabilities which are generally introduced by employees. Many times they are introduced by internal processes and systems, contractors, regulatory authorities and external events. </a:t>
            </a:r>
          </a:p>
          <a:p>
            <a:pPr marL="800100" lvl="1" indent="-342900">
              <a:buFont typeface="Arial" panose="020B0604020202020204" pitchFamily="34" charset="0"/>
              <a:buChar char="•"/>
            </a:pPr>
            <a:r>
              <a:rPr lang="en-US" sz="2000" dirty="0">
                <a:solidFill>
                  <a:srgbClr val="0A1F61"/>
                </a:solidFill>
                <a:cs typeface="Tajawal ExtraBold" panose="00000800000000000000" pitchFamily="2" charset="-78"/>
              </a:rPr>
              <a:t>Operational risk identification must be an embedded continuous process. This is because it is responsible for identifying new and emerging risks and considering shifts in the already existing risks through mechanisms like management and committee meetings, environmental scanning, process reviews.</a:t>
            </a:r>
          </a:p>
          <a:p>
            <a:pPr marL="800100" lvl="1" indent="-342900">
              <a:buFont typeface="Arial" panose="020B0604020202020204" pitchFamily="34" charset="0"/>
              <a:buChar char="•"/>
            </a:pPr>
            <a:r>
              <a:rPr lang="en-US" sz="2000" dirty="0">
                <a:solidFill>
                  <a:srgbClr val="0A1F61"/>
                </a:solidFill>
                <a:cs typeface="Tajawal ExtraBold" panose="00000800000000000000" pitchFamily="2" charset="-78"/>
              </a:rPr>
              <a:t> Operational risk identification must be repeated time and again, quarterly or yearly, especially when changes occur. This is helpful in recognizing new and rising risks.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94353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830997"/>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7.5 CYBERSECURITY RIDK IDENTIFICATION </a:t>
            </a:r>
          </a:p>
          <a:p>
            <a:r>
              <a:rPr lang="en-US" sz="2400" b="1" dirty="0">
                <a:solidFill>
                  <a:schemeClr val="bg2">
                    <a:lumMod val="25000"/>
                  </a:schemeClr>
                </a:solidFill>
                <a:latin typeface="Alexandria" charset="0"/>
                <a:cs typeface="Alexandria" charset="0"/>
              </a:rPr>
              <a:t> AND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p:cNvSpPr txBox="1"/>
          <p:nvPr/>
        </p:nvSpPr>
        <p:spPr>
          <a:xfrm>
            <a:off x="956167" y="2441585"/>
            <a:ext cx="10112885" cy="3139321"/>
          </a:xfrm>
          <a:prstGeom prst="rect">
            <a:avLst/>
          </a:prstGeom>
          <a:noFill/>
        </p:spPr>
        <p:txBody>
          <a:bodyPr wrap="square" rtlCol="0">
            <a:spAutoFit/>
          </a:bodyPr>
          <a:lstStyle/>
          <a:p>
            <a:r>
              <a:rPr lang="en-US" sz="2200" b="1" dirty="0">
                <a:solidFill>
                  <a:srgbClr val="0A1F61"/>
                </a:solidFill>
                <a:cs typeface="Tajawal ExtraBold" panose="00000800000000000000" pitchFamily="2" charset="-78"/>
              </a:rPr>
              <a:t>3. Project Risk Identification</a:t>
            </a:r>
            <a:r>
              <a:rPr lang="en-US" sz="2200" dirty="0">
                <a:solidFill>
                  <a:srgbClr val="0A1F61"/>
                </a:solidFill>
                <a:cs typeface="Tajawal ExtraBold" panose="00000800000000000000" pitchFamily="2" charset="-78"/>
              </a:rPr>
              <a:t>: </a:t>
            </a:r>
          </a:p>
          <a:p>
            <a:endParaRPr lang="en-US" sz="2200" dirty="0">
              <a:solidFill>
                <a:srgbClr val="0A1F61"/>
              </a:solidFill>
              <a:cs typeface="Tajawal ExtraBold" panose="00000800000000000000" pitchFamily="2" charset="-78"/>
            </a:endParaRPr>
          </a:p>
          <a:p>
            <a:pPr>
              <a:tabLst>
                <a:tab pos="234950" algn="l"/>
              </a:tabLst>
            </a:pPr>
            <a:r>
              <a:rPr lang="en-US" sz="2200" dirty="0">
                <a:solidFill>
                  <a:srgbClr val="0A1F61"/>
                </a:solidFill>
                <a:cs typeface="Tajawal ExtraBold" panose="00000800000000000000" pitchFamily="2" charset="-78"/>
              </a:rPr>
              <a:t>It is responsible for identifying risks that are inherent to particular projects: project risks ought to be distinguished for every significant task, covering the entire lifecycle: </a:t>
            </a:r>
          </a:p>
          <a:p>
            <a:pPr>
              <a:tabLst>
                <a:tab pos="234950" algn="l"/>
              </a:tabLst>
            </a:pPr>
            <a:endParaRPr lang="en-US" sz="2200" dirty="0">
              <a:solidFill>
                <a:srgbClr val="0A1F61"/>
              </a:solidFill>
              <a:cs typeface="Tajawal ExtraBold" panose="00000800000000000000" pitchFamily="2" charset="-78"/>
            </a:endParaRPr>
          </a:p>
          <a:p>
            <a:pPr marL="800100" lvl="1" indent="-342900">
              <a:buFont typeface="Arial" panose="020B0604020202020204" pitchFamily="34" charset="0"/>
              <a:buChar char="•"/>
            </a:pPr>
            <a:r>
              <a:rPr lang="en-US" sz="2200" dirty="0">
                <a:solidFill>
                  <a:srgbClr val="0A1F61"/>
                </a:solidFill>
                <a:cs typeface="Tajawal ExtraBold" panose="00000800000000000000" pitchFamily="2" charset="-78"/>
              </a:rPr>
              <a:t>Project risks must be identified for all major projects. They should cover the whole lifecycle of the project.</a:t>
            </a:r>
          </a:p>
          <a:p>
            <a:pPr marL="800100" lvl="1" indent="-342900">
              <a:buFont typeface="Arial" panose="020B0604020202020204" pitchFamily="34" charset="0"/>
              <a:buChar char="•"/>
            </a:pPr>
            <a:r>
              <a:rPr lang="en-US" sz="2200" dirty="0">
                <a:solidFill>
                  <a:srgbClr val="0A1F61"/>
                </a:solidFill>
                <a:cs typeface="Tajawal ExtraBold" panose="00000800000000000000" pitchFamily="2" charset="-78"/>
              </a:rPr>
              <a:t>In the case of long-term projects, reviewing must be performed at least once a year for identifying new and emerging risks.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92686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830997"/>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7.5 CYBERSECURITY RIDK IDENTIFICATION </a:t>
            </a:r>
          </a:p>
          <a:p>
            <a:r>
              <a:rPr lang="en-US" sz="2400" b="1" dirty="0">
                <a:solidFill>
                  <a:schemeClr val="bg2">
                    <a:lumMod val="25000"/>
                  </a:schemeClr>
                </a:solidFill>
                <a:latin typeface="Alexandria" charset="0"/>
                <a:cs typeface="Alexandria" charset="0"/>
              </a:rPr>
              <a:t> AND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p:cNvSpPr txBox="1"/>
          <p:nvPr/>
        </p:nvSpPr>
        <p:spPr>
          <a:xfrm>
            <a:off x="942308" y="2116576"/>
            <a:ext cx="9875252" cy="3708708"/>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Before starting with the risk identification process, it is necessary to have knowledge of the business. For identifying risks that an organization may be prone to, there may be a need to learn from past experience as well as experiences of others. Only then can one come up with the best strategy for responding to the risks.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The first thing to consider is the objectives of the institution, both implicit and explicit.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Identifying emerging opportunities may also play an important role in risk identification.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Although an organization will never be 100% risk free, it is necessary to establish controls.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While working on the risk identification process, it is equally important to pay attention to identifying potential opportunities. Exploiting such opportunities may also improve an organization’s performance.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97575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830997"/>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7.5 CYBERSECURITY RIDK IDENTIFICATION </a:t>
            </a:r>
          </a:p>
          <a:p>
            <a:r>
              <a:rPr lang="en-US" sz="2400" b="1" dirty="0">
                <a:solidFill>
                  <a:schemeClr val="bg2">
                    <a:lumMod val="25000"/>
                  </a:schemeClr>
                </a:solidFill>
                <a:latin typeface="Alexandria" charset="0"/>
                <a:cs typeface="Alexandria" charset="0"/>
              </a:rPr>
              <a:t> AND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p:cNvSpPr txBox="1"/>
          <p:nvPr/>
        </p:nvSpPr>
        <p:spPr>
          <a:xfrm>
            <a:off x="942308" y="2116576"/>
            <a:ext cx="9875252" cy="3985706"/>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200" dirty="0">
                <a:solidFill>
                  <a:srgbClr val="0A1F61"/>
                </a:solidFill>
                <a:cs typeface="Tajawal ExtraBold" panose="00000800000000000000" pitchFamily="2" charset="-78"/>
              </a:rPr>
              <a:t>There are several </a:t>
            </a:r>
            <a:r>
              <a:rPr lang="en-US" sz="2200" u="sng" dirty="0">
                <a:solidFill>
                  <a:srgbClr val="0A1F61"/>
                </a:solidFill>
                <a:cs typeface="Tajawal ExtraBold" panose="00000800000000000000" pitchFamily="2" charset="-78"/>
              </a:rPr>
              <a:t>steps to effectively identify risks in an organization</a:t>
            </a:r>
            <a:r>
              <a:rPr lang="en-US" sz="2200" dirty="0">
                <a:solidFill>
                  <a:srgbClr val="0A1F61"/>
                </a:solidFill>
                <a:cs typeface="Tajawal ExtraBold" panose="00000800000000000000" pitchFamily="2" charset="-78"/>
              </a:rPr>
              <a:t>. Some of these have been mentioned as follows:.</a:t>
            </a:r>
          </a:p>
          <a:p>
            <a:pPr marL="914400" lvl="1" indent="-457200" algn="just">
              <a:lnSpc>
                <a:spcPct val="150000"/>
              </a:lnSpc>
              <a:buFont typeface="+mj-lt"/>
              <a:buAutoNum type="arabicPeriod"/>
            </a:pPr>
            <a:r>
              <a:rPr lang="en-US" sz="2200" b="1" dirty="0">
                <a:solidFill>
                  <a:srgbClr val="0A1F61"/>
                </a:solidFill>
                <a:cs typeface="Tajawal ExtraBold" panose="00000800000000000000" pitchFamily="2" charset="-78"/>
              </a:rPr>
              <a:t>Understanding What to Consider When Identifying Risks</a:t>
            </a:r>
            <a:endParaRPr lang="en-US" sz="2200" dirty="0">
              <a:solidFill>
                <a:srgbClr val="0A1F61"/>
              </a:solidFill>
              <a:cs typeface="Tajawal ExtraBold" panose="00000800000000000000" pitchFamily="2" charset="-78"/>
            </a:endParaRPr>
          </a:p>
          <a:p>
            <a:pPr marL="914400" lvl="1" indent="-457200" algn="just">
              <a:lnSpc>
                <a:spcPct val="150000"/>
              </a:lnSpc>
              <a:buFont typeface="+mj-lt"/>
              <a:buAutoNum type="arabicPeriod"/>
            </a:pPr>
            <a:r>
              <a:rPr lang="en-US" sz="2200" b="1" dirty="0">
                <a:solidFill>
                  <a:srgbClr val="0A1F61"/>
                </a:solidFill>
                <a:cs typeface="Tajawal ExtraBold" panose="00000800000000000000" pitchFamily="2" charset="-78"/>
              </a:rPr>
              <a:t>Gathering Information from Different Sources to Identify Risks</a:t>
            </a:r>
            <a:r>
              <a:rPr lang="en-US" sz="2200" dirty="0">
                <a:solidFill>
                  <a:srgbClr val="0A1F61"/>
                </a:solidFill>
                <a:cs typeface="Tajawal ExtraBold" panose="00000800000000000000" pitchFamily="2" charset="-78"/>
              </a:rPr>
              <a:t> </a:t>
            </a:r>
          </a:p>
          <a:p>
            <a:pPr marL="914400" lvl="1" indent="-457200" algn="just">
              <a:lnSpc>
                <a:spcPct val="150000"/>
              </a:lnSpc>
              <a:buFont typeface="+mj-lt"/>
              <a:buAutoNum type="arabicPeriod"/>
            </a:pPr>
            <a:r>
              <a:rPr lang="en-US" sz="2200" b="1" dirty="0">
                <a:solidFill>
                  <a:srgbClr val="0A1F61"/>
                </a:solidFill>
                <a:cs typeface="Tajawal ExtraBold" panose="00000800000000000000" pitchFamily="2" charset="-78"/>
              </a:rPr>
              <a:t>Applying Risk Identification Tools and Techniques</a:t>
            </a:r>
          </a:p>
          <a:p>
            <a:pPr marL="914400" lvl="1" indent="-457200" algn="just">
              <a:lnSpc>
                <a:spcPct val="150000"/>
              </a:lnSpc>
              <a:buFont typeface="+mj-lt"/>
              <a:buAutoNum type="arabicPeriod"/>
            </a:pPr>
            <a:r>
              <a:rPr lang="en-US" sz="2200" b="1" dirty="0">
                <a:solidFill>
                  <a:srgbClr val="0A1F61"/>
                </a:solidFill>
                <a:cs typeface="Tajawal ExtraBold" panose="00000800000000000000" pitchFamily="2" charset="-78"/>
              </a:rPr>
              <a:t>Documenting the Risks Identified</a:t>
            </a:r>
          </a:p>
          <a:p>
            <a:pPr marL="914400" lvl="1" indent="-457200" algn="just">
              <a:lnSpc>
                <a:spcPct val="150000"/>
              </a:lnSpc>
              <a:buFont typeface="+mj-lt"/>
              <a:buAutoNum type="arabicPeriod"/>
            </a:pPr>
            <a:r>
              <a:rPr lang="en-US" sz="2200" b="1" dirty="0">
                <a:solidFill>
                  <a:srgbClr val="0A1F61"/>
                </a:solidFill>
                <a:cs typeface="Tajawal ExtraBold" panose="00000800000000000000" pitchFamily="2" charset="-78"/>
              </a:rPr>
              <a:t>Documenting the Risk Identification Process</a:t>
            </a:r>
          </a:p>
          <a:p>
            <a:pPr marL="914400" lvl="1" indent="-457200" algn="just">
              <a:buFont typeface="+mj-lt"/>
              <a:buAutoNum type="arabicPeriod"/>
            </a:pPr>
            <a:endParaRPr lang="en-US" sz="22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4311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57989" y="1285190"/>
            <a:ext cx="10285717" cy="4649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206893" y="778203"/>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7.6 RISK IDENTIFICATION USING SWOT ANALYSIS</a:t>
            </a:r>
          </a:p>
        </p:txBody>
      </p:sp>
      <p:sp>
        <p:nvSpPr>
          <p:cNvPr id="3" name="Rectangle 2"/>
          <p:cNvSpPr/>
          <p:nvPr/>
        </p:nvSpPr>
        <p:spPr>
          <a:xfrm>
            <a:off x="1132800" y="1758813"/>
            <a:ext cx="9536093" cy="3908762"/>
          </a:xfrm>
          <a:prstGeom prst="rect">
            <a:avLst/>
          </a:prstGeom>
        </p:spPr>
        <p:txBody>
          <a:bodyPr wrap="square">
            <a:spAutoFit/>
          </a:bodyPr>
          <a:lstStyle/>
          <a:p>
            <a:pPr marL="342900" indent="-342900">
              <a:buFont typeface="Arial" panose="020B0604020202020204" pitchFamily="34" charset="0"/>
              <a:buChar char="•"/>
            </a:pPr>
            <a:r>
              <a:rPr lang="en-US" sz="2000" b="1" dirty="0">
                <a:solidFill>
                  <a:srgbClr val="0A1F61"/>
                </a:solidFill>
                <a:cs typeface="Tajawal ExtraBold" panose="00000800000000000000" pitchFamily="2" charset="-78"/>
              </a:rPr>
              <a:t>Risk Identification </a:t>
            </a:r>
            <a:r>
              <a:rPr lang="en-US" sz="2000" dirty="0">
                <a:solidFill>
                  <a:srgbClr val="0A1F61"/>
                </a:solidFill>
                <a:cs typeface="Tajawal ExtraBold" panose="00000800000000000000" pitchFamily="2" charset="-78"/>
              </a:rPr>
              <a:t>has been characterized as a </a:t>
            </a:r>
            <a:r>
              <a:rPr lang="en-US" sz="2000" u="sng" dirty="0">
                <a:solidFill>
                  <a:srgbClr val="0A1F61"/>
                </a:solidFill>
                <a:cs typeface="Tajawal ExtraBold" panose="00000800000000000000" pitchFamily="2" charset="-78"/>
              </a:rPr>
              <a:t>procedure of recognizing risks</a:t>
            </a:r>
            <a:r>
              <a:rPr lang="en-US" sz="20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700" u="sng"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Risks have the potential to prevent an institution, organization, or investment from achieving its goals. It incorporates documenting and communicating the concern.</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If a </a:t>
            </a: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risk is poorly identified</a:t>
            </a:r>
            <a:r>
              <a:rPr lang="en-US" sz="2000" dirty="0">
                <a:solidFill>
                  <a:srgbClr val="0A1F61"/>
                </a:solidFill>
                <a:cs typeface="Tajawal ExtraBold" panose="00000800000000000000" pitchFamily="2" charset="-78"/>
              </a:rPr>
              <a:t>, it may not be possible for the </a:t>
            </a:r>
            <a:r>
              <a:rPr lang="en-US" sz="2000" u="sng" dirty="0">
                <a:solidFill>
                  <a:srgbClr val="0A1F61"/>
                </a:solidFill>
                <a:cs typeface="Tajawal ExtraBold" panose="00000800000000000000" pitchFamily="2" charset="-78"/>
              </a:rPr>
              <a:t>project manager </a:t>
            </a:r>
            <a:r>
              <a:rPr lang="en-US" sz="2000" dirty="0">
                <a:solidFill>
                  <a:srgbClr val="0A1F61"/>
                </a:solidFill>
                <a:cs typeface="Tajawal ExtraBold" panose="00000800000000000000" pitchFamily="2" charset="-78"/>
              </a:rPr>
              <a:t>to properly and </a:t>
            </a:r>
            <a:r>
              <a:rPr lang="en-US" sz="2000" u="sng" dirty="0">
                <a:solidFill>
                  <a:srgbClr val="0A1F61"/>
                </a:solidFill>
                <a:cs typeface="Tajawal ExtraBold" panose="00000800000000000000" pitchFamily="2" charset="-78"/>
              </a:rPr>
              <a:t>efficiently communicate the corresponding risk to team members </a:t>
            </a:r>
            <a:r>
              <a:rPr lang="en-US" sz="2000" dirty="0">
                <a:solidFill>
                  <a:srgbClr val="0A1F61"/>
                </a:solidFill>
                <a:cs typeface="Tajawal ExtraBold" panose="00000800000000000000" pitchFamily="2" charset="-78"/>
              </a:rPr>
              <a:t>as well as to other high-level </a:t>
            </a:r>
            <a:r>
              <a:rPr lang="en-US" sz="2000" u="sng" dirty="0">
                <a:solidFill>
                  <a:srgbClr val="0A1F61"/>
                </a:solidFill>
                <a:cs typeface="Tajawal ExtraBold" panose="00000800000000000000" pitchFamily="2" charset="-78"/>
              </a:rPr>
              <a:t>stakeholders</a:t>
            </a:r>
            <a:r>
              <a:rPr lang="en-US" sz="20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Poor identification of risks </a:t>
            </a:r>
            <a:r>
              <a:rPr lang="en-US" sz="2000" dirty="0">
                <a:solidFill>
                  <a:srgbClr val="0A1F61"/>
                </a:solidFill>
                <a:cs typeface="Tajawal ExtraBold" panose="00000800000000000000" pitchFamily="2" charset="-78"/>
              </a:rPr>
              <a:t>makes it extremely difficult for the parties involved as well as stakeholders and partners to appreciate the measurement or force of the risk.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As a consequence, instead of the risk materializing, the project manager and the team will be manifested ill-prepared. </a:t>
            </a:r>
          </a:p>
          <a:p>
            <a:pPr marL="914400" lvl="1" indent="-457200" algn="just">
              <a:buFont typeface="+mj-lt"/>
              <a:buAutoNum type="arabicPeriod"/>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6776055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60947" y="1285190"/>
            <a:ext cx="10527632" cy="4794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206893" y="778203"/>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7.6 RISK IDENTIFICATION USING SWOT ANALYSIS</a:t>
            </a:r>
          </a:p>
        </p:txBody>
      </p:sp>
      <p:sp>
        <p:nvSpPr>
          <p:cNvPr id="3" name="Rectangle 2"/>
          <p:cNvSpPr/>
          <p:nvPr/>
        </p:nvSpPr>
        <p:spPr>
          <a:xfrm>
            <a:off x="666843" y="1728111"/>
            <a:ext cx="9915840" cy="3908762"/>
          </a:xfrm>
          <a:prstGeom prst="rect">
            <a:avLst/>
          </a:prstGeom>
        </p:spPr>
        <p:txBody>
          <a:bodyPr wrap="square">
            <a:spAutoFit/>
          </a:bodyPr>
          <a:lstStyle/>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However, the issue in the first place is with the risk identification, since it was not understood or communicated properly</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b="1" dirty="0">
                <a:solidFill>
                  <a:srgbClr val="0A1F61"/>
                </a:solidFill>
                <a:cs typeface="Tajawal ExtraBold" panose="00000800000000000000" pitchFamily="2" charset="-78"/>
              </a:rPr>
              <a:t>SWOT analysis </a:t>
            </a:r>
            <a:r>
              <a:rPr lang="en-US" sz="2000" dirty="0">
                <a:solidFill>
                  <a:srgbClr val="0A1F61"/>
                </a:solidFill>
                <a:cs typeface="Tajawal ExtraBold" panose="00000800000000000000" pitchFamily="2" charset="-78"/>
              </a:rPr>
              <a:t>is a </a:t>
            </a:r>
            <a:r>
              <a:rPr lang="en-US" sz="2000" u="sng" dirty="0">
                <a:solidFill>
                  <a:srgbClr val="0A1F61"/>
                </a:solidFill>
                <a:cs typeface="Tajawal ExtraBold" panose="00000800000000000000" pitchFamily="2" charset="-78"/>
              </a:rPr>
              <a:t>risk identification technique which is performed using the SWOT matrix.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It is popularly used by PM. Often organizations implement SWOT analysis in their risk management strategies.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b="1" dirty="0">
                <a:solidFill>
                  <a:srgbClr val="0A1F61"/>
                </a:solidFill>
                <a:cs typeface="Tajawal ExtraBold" panose="00000800000000000000" pitchFamily="2" charset="-78"/>
              </a:rPr>
              <a:t>SWOT</a:t>
            </a:r>
            <a:r>
              <a:rPr lang="en-US" sz="2000" dirty="0">
                <a:solidFill>
                  <a:srgbClr val="0A1F61"/>
                </a:solidFill>
                <a:cs typeface="Tajawal ExtraBold" panose="00000800000000000000" pitchFamily="2" charset="-78"/>
              </a:rPr>
              <a:t> stands for </a:t>
            </a:r>
            <a:r>
              <a:rPr lang="en-US" sz="2000" u="sng" dirty="0">
                <a:solidFill>
                  <a:srgbClr val="0A1F61"/>
                </a:solidFill>
                <a:cs typeface="Tajawal ExtraBold" panose="00000800000000000000" pitchFamily="2" charset="-78"/>
              </a:rPr>
              <a:t>Strengths</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Weaknesses</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Opportunities</a:t>
            </a:r>
            <a:r>
              <a:rPr lang="en-US" sz="2000" dirty="0">
                <a:solidFill>
                  <a:srgbClr val="0A1F61"/>
                </a:solidFill>
                <a:cs typeface="Tajawal ExtraBold" panose="00000800000000000000" pitchFamily="2" charset="-78"/>
              </a:rPr>
              <a:t>, and </a:t>
            </a:r>
            <a:r>
              <a:rPr lang="en-US" sz="2000" u="sng" dirty="0">
                <a:solidFill>
                  <a:srgbClr val="0A1F61"/>
                </a:solidFill>
                <a:cs typeface="Tajawal ExtraBold" panose="00000800000000000000" pitchFamily="2" charset="-78"/>
              </a:rPr>
              <a:t>Threats</a:t>
            </a:r>
            <a:r>
              <a:rPr lang="en-US" sz="2000" dirty="0">
                <a:solidFill>
                  <a:srgbClr val="0A1F61"/>
                </a:solidFill>
                <a:cs typeface="Tajawal ExtraBold" panose="00000800000000000000" pitchFamily="2" charset="-78"/>
              </a:rPr>
              <a:t>, and it aims to identify any opportunities for the project that may emerge from organizational qualities, and any threats emerging from organizations’ shortcomings.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 </a:t>
            </a:r>
            <a:r>
              <a:rPr lang="en-US" sz="2000" b="1" dirty="0">
                <a:solidFill>
                  <a:srgbClr val="0A1F61"/>
                </a:solidFill>
                <a:cs typeface="Tajawal ExtraBold" panose="00000800000000000000" pitchFamily="2" charset="-78"/>
              </a:rPr>
              <a:t>SWOT framework </a:t>
            </a:r>
            <a:r>
              <a:rPr lang="en-US" sz="2000" dirty="0">
                <a:solidFill>
                  <a:srgbClr val="0A1F61"/>
                </a:solidFill>
                <a:cs typeface="Tajawal ExtraBold" panose="00000800000000000000" pitchFamily="2" charset="-78"/>
              </a:rPr>
              <a:t>is used by organizations and teams for </a:t>
            </a:r>
            <a:r>
              <a:rPr lang="en-US" sz="2000" u="sng" dirty="0">
                <a:solidFill>
                  <a:srgbClr val="0A1F61"/>
                </a:solidFill>
                <a:cs typeface="Tajawal ExtraBold" panose="00000800000000000000" pitchFamily="2" charset="-78"/>
              </a:rPr>
              <a:t>assessing the internal and external influences</a:t>
            </a:r>
            <a:r>
              <a:rPr lang="en-US" sz="2000" dirty="0">
                <a:solidFill>
                  <a:srgbClr val="0A1F61"/>
                </a:solidFill>
                <a:cs typeface="Tajawal ExtraBold" panose="00000800000000000000" pitchFamily="2" charset="-78"/>
              </a:rPr>
              <a:t>. These influences may have an impact on a project, product, or an institution in a positive or negative way. </a:t>
            </a:r>
          </a:p>
        </p:txBody>
      </p:sp>
    </p:spTree>
    <p:extLst>
      <p:ext uri="{BB962C8B-B14F-4D97-AF65-F5344CB8AC3E}">
        <p14:creationId xmlns:p14="http://schemas.microsoft.com/office/powerpoint/2010/main" val="24377925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26432" y="1285190"/>
            <a:ext cx="10551694" cy="51156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598901"/>
            <a:ext cx="11250600" cy="707886"/>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7.5 CYBERSECURITY RIDK IDENTIFICATION </a:t>
            </a:r>
          </a:p>
          <a:p>
            <a:pPr algn="ctr"/>
            <a:r>
              <a:rPr lang="en-US" sz="2000" b="1" dirty="0">
                <a:solidFill>
                  <a:schemeClr val="bg2">
                    <a:lumMod val="25000"/>
                  </a:schemeClr>
                </a:solidFill>
                <a:latin typeface="Alexandria" charset="0"/>
                <a:cs typeface="Alexandria" charset="0"/>
              </a:rPr>
              <a:t> AND MANAGEMENT</a:t>
            </a:r>
          </a:p>
        </p:txBody>
      </p:sp>
      <p:sp>
        <p:nvSpPr>
          <p:cNvPr id="3" name="Rectangle 2"/>
          <p:cNvSpPr/>
          <p:nvPr/>
        </p:nvSpPr>
        <p:spPr>
          <a:xfrm>
            <a:off x="1268825" y="2081713"/>
            <a:ext cx="5091600" cy="3600986"/>
          </a:xfrm>
          <a:prstGeom prst="rect">
            <a:avLst/>
          </a:prstGeom>
        </p:spPr>
        <p:txBody>
          <a:bodyPr wrap="square">
            <a:spAutoFit/>
          </a:bodyPr>
          <a:lstStyle/>
          <a:p>
            <a:pPr marL="342900" indent="-342900">
              <a:buFont typeface="Arial" panose="020B0604020202020204" pitchFamily="34" charset="0"/>
              <a:buChar char="•"/>
            </a:pPr>
            <a:r>
              <a:rPr lang="en-US" dirty="0">
                <a:solidFill>
                  <a:srgbClr val="0A1F61"/>
                </a:solidFill>
                <a:cs typeface="Tajawal ExtraBold" panose="00000800000000000000" pitchFamily="2" charset="-78"/>
              </a:rPr>
              <a:t>The analysis is useful in identifying </a:t>
            </a:r>
            <a:r>
              <a:rPr lang="en-US" u="sng" dirty="0">
                <a:solidFill>
                  <a:srgbClr val="0A1F61"/>
                </a:solidFill>
                <a:cs typeface="Tajawal ExtraBold" panose="00000800000000000000" pitchFamily="2" charset="-78"/>
              </a:rPr>
              <a:t>internally-generated risks </a:t>
            </a:r>
            <a:r>
              <a:rPr lang="en-US" dirty="0">
                <a:solidFill>
                  <a:srgbClr val="0A1F61"/>
                </a:solidFill>
                <a:cs typeface="Tajawal ExtraBold" panose="00000800000000000000" pitchFamily="2" charset="-78"/>
              </a:rPr>
              <a:t>that arise from within the organization.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b="1" dirty="0">
                <a:solidFill>
                  <a:srgbClr val="0A1F61"/>
                </a:solidFill>
                <a:cs typeface="Tajawal ExtraBold" panose="00000800000000000000" pitchFamily="2" charset="-78"/>
              </a:rPr>
              <a:t>SWOT examination </a:t>
            </a:r>
            <a:r>
              <a:rPr lang="en-US" dirty="0">
                <a:solidFill>
                  <a:srgbClr val="0A1F61"/>
                </a:solidFill>
                <a:cs typeface="Tajawal ExtraBold" panose="00000800000000000000" pitchFamily="2" charset="-78"/>
              </a:rPr>
              <a:t>is more about the association than the task. It contributes immensely in </a:t>
            </a:r>
            <a:r>
              <a:rPr lang="en-US" u="sng" dirty="0">
                <a:solidFill>
                  <a:srgbClr val="0A1F61"/>
                </a:solidFill>
                <a:cs typeface="Tajawal ExtraBold" panose="00000800000000000000" pitchFamily="2" charset="-78"/>
              </a:rPr>
              <a:t>strategic decision making </a:t>
            </a:r>
            <a:r>
              <a:rPr lang="en-US" dirty="0">
                <a:solidFill>
                  <a:srgbClr val="0A1F61"/>
                </a:solidFill>
                <a:cs typeface="Tajawal ExtraBold" panose="00000800000000000000" pitchFamily="2" charset="-78"/>
              </a:rPr>
              <a:t>and is commonly used to </a:t>
            </a:r>
            <a:r>
              <a:rPr lang="en-US" u="sng" dirty="0">
                <a:solidFill>
                  <a:srgbClr val="0A1F61"/>
                </a:solidFill>
                <a:cs typeface="Tajawal ExtraBold" panose="00000800000000000000" pitchFamily="2" charset="-78"/>
              </a:rPr>
              <a:t>manifest important project information to management</a:t>
            </a:r>
            <a:r>
              <a:rPr lang="en-US"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This technique has proven to encourage management for </a:t>
            </a:r>
            <a:r>
              <a:rPr lang="en-US" u="sng" dirty="0">
                <a:solidFill>
                  <a:srgbClr val="0A1F61"/>
                </a:solidFill>
                <a:cs typeface="Tajawal ExtraBold" panose="00000800000000000000" pitchFamily="2" charset="-78"/>
              </a:rPr>
              <a:t>altering some environmental factors</a:t>
            </a:r>
            <a:r>
              <a:rPr lang="en-US" dirty="0">
                <a:solidFill>
                  <a:srgbClr val="0A1F61"/>
                </a:solidFill>
                <a:cs typeface="Tajawal ExtraBold" panose="00000800000000000000" pitchFamily="2" charset="-78"/>
              </a:rPr>
              <a:t> from the strengths and weaknesses sections that may have an impact on the project.</a:t>
            </a:r>
          </a:p>
        </p:txBody>
      </p:sp>
      <p:pic>
        <p:nvPicPr>
          <p:cNvPr id="10" name="Picture 9">
            <a:extLst>
              <a:ext uri="{FF2B5EF4-FFF2-40B4-BE49-F238E27FC236}">
                <a16:creationId xmlns:a16="http://schemas.microsoft.com/office/drawing/2014/main" id="{7D4FFEC7-2FA7-7CE7-6A67-6047CD12141E}"/>
              </a:ext>
            </a:extLst>
          </p:cNvPr>
          <p:cNvPicPr>
            <a:picLocks noChangeAspect="1"/>
          </p:cNvPicPr>
          <p:nvPr/>
        </p:nvPicPr>
        <p:blipFill>
          <a:blip r:embed="rId3"/>
          <a:stretch>
            <a:fillRect/>
          </a:stretch>
        </p:blipFill>
        <p:spPr>
          <a:xfrm>
            <a:off x="6360425" y="1639132"/>
            <a:ext cx="4961291" cy="4395343"/>
          </a:xfrm>
          <a:prstGeom prst="rect">
            <a:avLst/>
          </a:prstGeom>
        </p:spPr>
      </p:pic>
    </p:spTree>
    <p:extLst>
      <p:ext uri="{BB962C8B-B14F-4D97-AF65-F5344CB8AC3E}">
        <p14:creationId xmlns:p14="http://schemas.microsoft.com/office/powerpoint/2010/main" val="40072109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742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598901"/>
            <a:ext cx="11250600" cy="707886"/>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7.5 CYBERSECURITY RIDK IDENTIFICATION </a:t>
            </a:r>
          </a:p>
          <a:p>
            <a:pPr algn="ctr"/>
            <a:r>
              <a:rPr lang="en-US" sz="2000" b="1" dirty="0">
                <a:solidFill>
                  <a:schemeClr val="bg2">
                    <a:lumMod val="25000"/>
                  </a:schemeClr>
                </a:solidFill>
                <a:latin typeface="Alexandria" charset="0"/>
                <a:cs typeface="Alexandria" charset="0"/>
              </a:rPr>
              <a:t> AND MANAGEMENT</a:t>
            </a:r>
          </a:p>
        </p:txBody>
      </p:sp>
      <p:sp>
        <p:nvSpPr>
          <p:cNvPr id="3" name="Rectangle 2"/>
          <p:cNvSpPr/>
          <p:nvPr/>
        </p:nvSpPr>
        <p:spPr>
          <a:xfrm>
            <a:off x="1471051" y="1639133"/>
            <a:ext cx="8410886" cy="4108817"/>
          </a:xfrm>
          <a:prstGeom prst="rect">
            <a:avLst/>
          </a:prstGeom>
        </p:spPr>
        <p:txBody>
          <a:bodyPr wrap="square">
            <a:spAutoFit/>
          </a:bodyPr>
          <a:lstStyle/>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A </a:t>
            </a:r>
            <a:r>
              <a:rPr lang="en-US" sz="2000" b="1" dirty="0">
                <a:solidFill>
                  <a:srgbClr val="0A1F61"/>
                </a:solidFill>
                <a:cs typeface="Tajawal ExtraBold" panose="00000800000000000000" pitchFamily="2" charset="-78"/>
              </a:rPr>
              <a:t>SWOT examination </a:t>
            </a:r>
            <a:r>
              <a:rPr lang="en-US" sz="2000" dirty="0">
                <a:solidFill>
                  <a:srgbClr val="0A1F61"/>
                </a:solidFill>
                <a:cs typeface="Tajawal ExtraBold" panose="00000800000000000000" pitchFamily="2" charset="-78"/>
              </a:rPr>
              <a:t>can likewise be used for </a:t>
            </a: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deciding the internal and external factors </a:t>
            </a:r>
            <a:r>
              <a:rPr lang="en-US" sz="2000" dirty="0">
                <a:solidFill>
                  <a:srgbClr val="0A1F61"/>
                </a:solidFill>
                <a:cs typeface="Tajawal ExtraBold" panose="00000800000000000000" pitchFamily="2" charset="-78"/>
              </a:rPr>
              <a:t>that </a:t>
            </a:r>
            <a:r>
              <a:rPr lang="en-US" sz="2000" u="sng" dirty="0">
                <a:solidFill>
                  <a:srgbClr val="0A1F61"/>
                </a:solidFill>
                <a:cs typeface="Tajawal ExtraBold" panose="00000800000000000000" pitchFamily="2" charset="-78"/>
              </a:rPr>
              <a:t>may be beneficial or detrimental to a business venture</a:t>
            </a:r>
            <a:r>
              <a:rPr lang="en-US" sz="2000"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SWOT analysis for the team may be used to </a:t>
            </a:r>
            <a:r>
              <a:rPr lang="en-US" sz="2000" u="sng" dirty="0">
                <a:solidFill>
                  <a:srgbClr val="0A1F61"/>
                </a:solidFill>
                <a:cs typeface="Tajawal ExtraBold" panose="00000800000000000000" pitchFamily="2" charset="-78"/>
              </a:rPr>
              <a:t>address the team’s challenges </a:t>
            </a:r>
            <a:r>
              <a:rPr lang="en-US" sz="2000" dirty="0">
                <a:solidFill>
                  <a:srgbClr val="0A1F61"/>
                </a:solidFill>
                <a:cs typeface="Tajawal ExtraBold" panose="00000800000000000000" pitchFamily="2" charset="-78"/>
              </a:rPr>
              <a:t>for sustainment and growth. A SWOT analysis is usually performed with a team leader or an entire team.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b="1" dirty="0">
                <a:solidFill>
                  <a:srgbClr val="0A1F61"/>
                </a:solidFill>
                <a:cs typeface="Tajawal ExtraBold" panose="00000800000000000000" pitchFamily="2" charset="-78"/>
              </a:rPr>
              <a:t>During SWOT analysis</a:t>
            </a:r>
            <a:r>
              <a:rPr lang="en-US" sz="2000" dirty="0">
                <a:solidFill>
                  <a:srgbClr val="0A1F61"/>
                </a:solidFill>
                <a:cs typeface="Tajawal ExtraBold" panose="00000800000000000000" pitchFamily="2" charset="-78"/>
              </a:rPr>
              <a:t>, it is important to capture all ideas so that everyone on the team must have a </a:t>
            </a:r>
            <a:r>
              <a:rPr lang="en-US" sz="2000" u="sng" dirty="0">
                <a:solidFill>
                  <a:srgbClr val="0A1F61"/>
                </a:solidFill>
                <a:cs typeface="Tajawal ExtraBold" panose="00000800000000000000" pitchFamily="2" charset="-78"/>
              </a:rPr>
              <a:t>good understanding regarding the risks to the team</a:t>
            </a:r>
            <a:r>
              <a:rPr lang="en-US" sz="2000"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Once the analysis is performed, the team presents </a:t>
            </a:r>
            <a:r>
              <a:rPr lang="en-US" sz="2000" u="sng" dirty="0">
                <a:solidFill>
                  <a:srgbClr val="0A1F61"/>
                </a:solidFill>
                <a:cs typeface="Tajawal ExtraBold" panose="00000800000000000000" pitchFamily="2" charset="-78"/>
              </a:rPr>
              <a:t>action plans for addressing the issues that were identified during the analysis</a:t>
            </a:r>
            <a:r>
              <a:rPr lang="en-US" sz="2000" dirty="0">
                <a:solidFill>
                  <a:srgbClr val="0A1F61"/>
                </a:solidFill>
                <a:cs typeface="Tajawal ExtraBold" panose="00000800000000000000" pitchFamily="2" charset="-78"/>
              </a:rPr>
              <a:t>. This can significantly improve the likelihood of success and sustainment for the team.</a:t>
            </a:r>
          </a:p>
        </p:txBody>
      </p:sp>
    </p:spTree>
    <p:extLst>
      <p:ext uri="{BB962C8B-B14F-4D97-AF65-F5344CB8AC3E}">
        <p14:creationId xmlns:p14="http://schemas.microsoft.com/office/powerpoint/2010/main" val="33277334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06117" y="1285191"/>
            <a:ext cx="10467472" cy="4850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598901"/>
            <a:ext cx="11250600" cy="707886"/>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7.5 CYBERSECURITY RIDK IDENTIFICATION </a:t>
            </a:r>
          </a:p>
          <a:p>
            <a:pPr algn="ctr"/>
            <a:r>
              <a:rPr lang="en-US" sz="2000" b="1" dirty="0">
                <a:solidFill>
                  <a:schemeClr val="bg2">
                    <a:lumMod val="25000"/>
                  </a:schemeClr>
                </a:solidFill>
                <a:latin typeface="Alexandria" charset="0"/>
                <a:cs typeface="Alexandria" charset="0"/>
              </a:rPr>
              <a:t> AND MANAGEMENT</a:t>
            </a:r>
          </a:p>
        </p:txBody>
      </p:sp>
      <p:sp>
        <p:nvSpPr>
          <p:cNvPr id="3" name="Rectangle 2"/>
          <p:cNvSpPr/>
          <p:nvPr/>
        </p:nvSpPr>
        <p:spPr>
          <a:xfrm>
            <a:off x="1069559" y="2043544"/>
            <a:ext cx="4750797" cy="3385542"/>
          </a:xfrm>
          <a:prstGeom prst="rect">
            <a:avLst/>
          </a:prstGeom>
        </p:spPr>
        <p:txBody>
          <a:bodyPr wrap="square">
            <a:spAutoFit/>
          </a:bodyPr>
          <a:lstStyle/>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 </a:t>
            </a: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Strengths and Weakness </a:t>
            </a:r>
            <a:r>
              <a:rPr lang="en-US" sz="2000" dirty="0">
                <a:solidFill>
                  <a:srgbClr val="0A1F61"/>
                </a:solidFill>
                <a:cs typeface="Tajawal ExtraBold" panose="00000800000000000000" pitchFamily="2" charset="-78"/>
              </a:rPr>
              <a:t>analysis focuses on issues within </a:t>
            </a:r>
            <a:r>
              <a:rPr lang="en-US" sz="2000" u="sng" dirty="0">
                <a:solidFill>
                  <a:srgbClr val="0A1F61"/>
                </a:solidFill>
                <a:cs typeface="Tajawal ExtraBold" panose="00000800000000000000" pitchFamily="2" charset="-78"/>
              </a:rPr>
              <a:t>the organization (internal), </a:t>
            </a:r>
            <a:r>
              <a:rPr lang="en-US" sz="2000" dirty="0">
                <a:solidFill>
                  <a:srgbClr val="0A1F61"/>
                </a:solidFill>
                <a:cs typeface="Tajawal ExtraBold" panose="00000800000000000000" pitchFamily="2" charset="-78"/>
              </a:rPr>
              <a:t>while </a:t>
            </a: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Opportunities and Threats </a:t>
            </a:r>
            <a:r>
              <a:rPr lang="en-US" sz="2000" dirty="0">
                <a:solidFill>
                  <a:srgbClr val="0A1F61"/>
                </a:solidFill>
                <a:cs typeface="Tajawal ExtraBold" panose="00000800000000000000" pitchFamily="2" charset="-78"/>
              </a:rPr>
              <a:t>are usually focused on </a:t>
            </a:r>
            <a:r>
              <a:rPr lang="en-US" sz="2000" u="sng" dirty="0">
                <a:solidFill>
                  <a:srgbClr val="0A1F61"/>
                </a:solidFill>
                <a:cs typeface="Tajawal ExtraBold" panose="00000800000000000000" pitchFamily="2" charset="-78"/>
              </a:rPr>
              <a:t>external factors</a:t>
            </a:r>
            <a:r>
              <a:rPr lang="en-US" sz="2000"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A SWOT analysis consists of items captured in a four-box layout.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Strengths and Weaknesses are listed in the top 2 boxes, while opportunities and threats are listed in the bottom 2 boxes.</a:t>
            </a:r>
          </a:p>
        </p:txBody>
      </p:sp>
      <p:pic>
        <p:nvPicPr>
          <p:cNvPr id="10" name="Picture 9">
            <a:extLst>
              <a:ext uri="{FF2B5EF4-FFF2-40B4-BE49-F238E27FC236}">
                <a16:creationId xmlns:a16="http://schemas.microsoft.com/office/drawing/2014/main" id="{7D4FFEC7-2FA7-7CE7-6A67-6047CD12141E}"/>
              </a:ext>
            </a:extLst>
          </p:cNvPr>
          <p:cNvPicPr>
            <a:picLocks noChangeAspect="1"/>
          </p:cNvPicPr>
          <p:nvPr/>
        </p:nvPicPr>
        <p:blipFill>
          <a:blip r:embed="rId3"/>
          <a:stretch>
            <a:fillRect/>
          </a:stretch>
        </p:blipFill>
        <p:spPr>
          <a:xfrm>
            <a:off x="5820356" y="1639132"/>
            <a:ext cx="5351687" cy="4395344"/>
          </a:xfrm>
          <a:prstGeom prst="rect">
            <a:avLst/>
          </a:prstGeom>
        </p:spPr>
      </p:pic>
    </p:spTree>
    <p:extLst>
      <p:ext uri="{BB962C8B-B14F-4D97-AF65-F5344CB8AC3E}">
        <p14:creationId xmlns:p14="http://schemas.microsoft.com/office/powerpoint/2010/main" val="12496733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7.7RISK ANALYSIS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67253"/>
            <a:ext cx="8417320" cy="4154984"/>
          </a:xfrm>
          <a:prstGeom prst="rect">
            <a:avLst/>
          </a:prstGeom>
          <a:noFill/>
        </p:spPr>
        <p:txBody>
          <a:bodyPr wrap="square" rtlCol="0">
            <a:spAutoFit/>
          </a:bodyPr>
          <a:lstStyle/>
          <a:p>
            <a:pPr marL="342900" indent="-342900">
              <a:buFont typeface="Arial" panose="020B0604020202020204" pitchFamily="34" charset="0"/>
              <a:buChar char="•"/>
            </a:pPr>
            <a:r>
              <a:rPr lang="en-US" b="1" dirty="0">
                <a:solidFill>
                  <a:srgbClr val="0A1F61"/>
                </a:solidFill>
                <a:cs typeface="Tajawal ExtraBold" panose="00000800000000000000" pitchFamily="2" charset="-78"/>
              </a:rPr>
              <a:t>Risk analysis </a:t>
            </a:r>
            <a:r>
              <a:rPr lang="en-US" dirty="0">
                <a:solidFill>
                  <a:srgbClr val="0A1F61"/>
                </a:solidFill>
                <a:cs typeface="Tajawal ExtraBold" panose="00000800000000000000" pitchFamily="2" charset="-78"/>
              </a:rPr>
              <a:t>refers to the </a:t>
            </a:r>
            <a:r>
              <a:rPr lang="en-US" u="sng" dirty="0">
                <a:solidFill>
                  <a:srgbClr val="0A1F61"/>
                </a:solidFill>
                <a:cs typeface="Tajawal ExtraBold" panose="00000800000000000000" pitchFamily="2" charset="-78"/>
              </a:rPr>
              <a:t>survey of the risks related to a specific occasion or activity</a:t>
            </a:r>
            <a:r>
              <a:rPr lang="en-US"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Risk analysis is important for ventures, innovation, technology, security issues, and any activity where risks need to be analyzed quantitatively and qualitatively.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Risk analysis may be thought of as a </a:t>
            </a:r>
            <a:r>
              <a:rPr lang="en-US" u="sng" dirty="0">
                <a:solidFill>
                  <a:srgbClr val="0A1F61"/>
                </a:solidFill>
                <a:cs typeface="Tajawal ExtraBold" panose="00000800000000000000" pitchFamily="2" charset="-78"/>
              </a:rPr>
              <a:t>component of risk management </a:t>
            </a:r>
            <a:r>
              <a:rPr lang="en-US" dirty="0">
                <a:solidFill>
                  <a:srgbClr val="0A1F61"/>
                </a:solidFill>
                <a:cs typeface="Tajawal ExtraBold" panose="00000800000000000000" pitchFamily="2" charset="-78"/>
              </a:rPr>
              <a:t>as risks are part of technology-driven projects and business endeavors. Therefore, it is imperative that risk analysis occurs on a recurring basis.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There is a </a:t>
            </a:r>
            <a:r>
              <a:rPr lang="en-US" dirty="0">
                <a:solidFill>
                  <a:srgbClr val="0A1F61"/>
                </a:solidFill>
                <a:effectLst>
                  <a:outerShdw blurRad="38100" dist="38100" dir="2700000" algn="tl">
                    <a:srgbClr val="000000">
                      <a:alpha val="43137"/>
                    </a:srgbClr>
                  </a:outerShdw>
                </a:effectLst>
                <a:cs typeface="Tajawal ExtraBold" panose="00000800000000000000" pitchFamily="2" charset="-78"/>
              </a:rPr>
              <a:t>need to update risk analysis </a:t>
            </a:r>
            <a:r>
              <a:rPr lang="en-US" dirty="0">
                <a:solidFill>
                  <a:srgbClr val="0A1F61"/>
                </a:solidFill>
                <a:cs typeface="Tajawal ExtraBold" panose="00000800000000000000" pitchFamily="2" charset="-78"/>
              </a:rPr>
              <a:t>for </a:t>
            </a:r>
            <a:r>
              <a:rPr lang="en-US" u="sng" dirty="0">
                <a:solidFill>
                  <a:srgbClr val="0A1F61"/>
                </a:solidFill>
                <a:cs typeface="Tajawal ExtraBold" panose="00000800000000000000" pitchFamily="2" charset="-78"/>
              </a:rPr>
              <a:t>accommodating new potential threats</a:t>
            </a:r>
            <a:r>
              <a:rPr lang="en-US" dirty="0">
                <a:solidFill>
                  <a:srgbClr val="0A1F61"/>
                </a:solidFill>
                <a:cs typeface="Tajawal ExtraBold" panose="00000800000000000000" pitchFamily="2" charset="-78"/>
              </a:rPr>
              <a:t>. Strategic risk analysis can adequately diminish harms and future risk probabilities.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b="1" dirty="0">
                <a:solidFill>
                  <a:srgbClr val="0A1F61"/>
                </a:solidFill>
                <a:cs typeface="Tajawal ExtraBold" panose="00000800000000000000" pitchFamily="2" charset="-78"/>
              </a:rPr>
              <a:t>Risks</a:t>
            </a:r>
            <a:r>
              <a:rPr lang="en-US" dirty="0">
                <a:solidFill>
                  <a:srgbClr val="0A1F61"/>
                </a:solidFill>
                <a:cs typeface="Tajawal ExtraBold" panose="00000800000000000000" pitchFamily="2" charset="-78"/>
              </a:rPr>
              <a:t> can be associated with </a:t>
            </a:r>
            <a:r>
              <a:rPr lang="en-US" u="sng" dirty="0">
                <a:solidFill>
                  <a:srgbClr val="0A1F61"/>
                </a:solidFill>
                <a:cs typeface="Tajawal ExtraBold" panose="00000800000000000000" pitchFamily="2" charset="-78"/>
              </a:rPr>
              <a:t>individuals who use computers incorrectly </a:t>
            </a:r>
            <a:r>
              <a:rPr lang="en-US" dirty="0">
                <a:solidFill>
                  <a:srgbClr val="0A1F61"/>
                </a:solidFill>
                <a:cs typeface="Tajawal ExtraBold" panose="00000800000000000000" pitchFamily="2" charset="-78"/>
              </a:rPr>
              <a:t>or </a:t>
            </a:r>
            <a:r>
              <a:rPr lang="en-US" u="sng" dirty="0">
                <a:solidFill>
                  <a:srgbClr val="0A1F61"/>
                </a:solidFill>
                <a:cs typeface="Tajawal ExtraBold" panose="00000800000000000000" pitchFamily="2" charset="-78"/>
              </a:rPr>
              <a:t>inappropriately</a:t>
            </a:r>
            <a:r>
              <a:rPr lang="en-US" dirty="0">
                <a:solidFill>
                  <a:srgbClr val="0A1F61"/>
                </a:solidFill>
                <a:cs typeface="Tajawal ExtraBold" panose="00000800000000000000" pitchFamily="2" charset="-78"/>
              </a:rPr>
              <a:t>, as this may lead to security risks.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There is risk associated with </a:t>
            </a:r>
            <a:r>
              <a:rPr lang="en-US" u="sng" dirty="0">
                <a:solidFill>
                  <a:srgbClr val="0A1F61"/>
                </a:solidFill>
                <a:cs typeface="Tajawal ExtraBold" panose="00000800000000000000" pitchFamily="2" charset="-78"/>
              </a:rPr>
              <a:t>ventures that are not finished in a timely manner</a:t>
            </a:r>
            <a:r>
              <a:rPr lang="en-US" dirty="0">
                <a:solidFill>
                  <a:srgbClr val="0A1F61"/>
                </a:solidFill>
                <a:cs typeface="Tajawal ExtraBold" panose="00000800000000000000" pitchFamily="2" charset="-78"/>
              </a:rPr>
              <a:t>, since this leads to significant costs. </a:t>
            </a:r>
          </a:p>
          <a:p>
            <a:pPr marL="342900" indent="-342900">
              <a:buFont typeface="Arial" panose="020B0604020202020204" pitchFamily="34" charset="0"/>
              <a:buChar char="•"/>
            </a:pPr>
            <a:endParaRPr lang="en-US"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776718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11677" y="1097694"/>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7.7RISK ANALYSIS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000287"/>
            <a:ext cx="8417320" cy="4632037"/>
          </a:xfrm>
          <a:prstGeom prst="rect">
            <a:avLst/>
          </a:prstGeom>
          <a:noFill/>
        </p:spPr>
        <p:txBody>
          <a:bodyPr wrap="square" rtlCol="0">
            <a:spAutoFit/>
          </a:bodyPr>
          <a:lstStyle/>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Risk analysis may be of two types to identify risk : </a:t>
            </a:r>
            <a:r>
              <a:rPr lang="en-US" sz="2000" b="1" dirty="0">
                <a:solidFill>
                  <a:srgbClr val="0A1F61"/>
                </a:solidFill>
                <a:cs typeface="Tajawal ExtraBold" panose="00000800000000000000" pitchFamily="2" charset="-78"/>
              </a:rPr>
              <a:t>qualitative</a:t>
            </a:r>
            <a:r>
              <a:rPr lang="en-US" sz="2000" dirty="0">
                <a:solidFill>
                  <a:srgbClr val="0A1F61"/>
                </a:solidFill>
                <a:cs typeface="Tajawal ExtraBold" panose="00000800000000000000" pitchFamily="2" charset="-78"/>
              </a:rPr>
              <a:t> and </a:t>
            </a:r>
            <a:r>
              <a:rPr lang="en-US" sz="2000" b="1" dirty="0">
                <a:solidFill>
                  <a:srgbClr val="0A1F61"/>
                </a:solidFill>
                <a:cs typeface="Tajawal ExtraBold" panose="00000800000000000000" pitchFamily="2" charset="-78"/>
              </a:rPr>
              <a:t>quantitative</a:t>
            </a:r>
            <a:r>
              <a:rPr lang="en-US" sz="2000" dirty="0">
                <a:solidFill>
                  <a:srgbClr val="0A1F61"/>
                </a:solidFill>
                <a:cs typeface="Tajawal ExtraBold" panose="00000800000000000000" pitchFamily="2" charset="-78"/>
              </a:rPr>
              <a:t>.</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b="1" dirty="0">
                <a:solidFill>
                  <a:srgbClr val="0A1F61"/>
                </a:solidFill>
                <a:cs typeface="Tajawal ExtraBold" panose="00000800000000000000" pitchFamily="2" charset="-78"/>
              </a:rPr>
              <a:t>Quantitative risk analysis (QRA) </a:t>
            </a:r>
            <a:r>
              <a:rPr lang="en-US" sz="2000" dirty="0">
                <a:solidFill>
                  <a:srgbClr val="0A1F61"/>
                </a:solidFill>
                <a:cs typeface="Tajawal ExtraBold" panose="00000800000000000000" pitchFamily="2" charset="-78"/>
              </a:rPr>
              <a:t>measures the expected risk likelihood to measure assessed </a:t>
            </a:r>
            <a:r>
              <a:rPr lang="en-US" sz="2000" u="sng" dirty="0">
                <a:solidFill>
                  <a:srgbClr val="0A1F61"/>
                </a:solidFill>
                <a:cs typeface="Tajawal ExtraBold" panose="00000800000000000000" pitchFamily="2" charset="-78"/>
              </a:rPr>
              <a:t>money-related misfortunes </a:t>
            </a:r>
            <a:r>
              <a:rPr lang="en-US" sz="2000" dirty="0">
                <a:solidFill>
                  <a:srgbClr val="0A1F61"/>
                </a:solidFill>
                <a:cs typeface="Tajawal ExtraBold" panose="00000800000000000000" pitchFamily="2" charset="-78"/>
              </a:rPr>
              <a:t>from possible risks.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b="1" dirty="0">
                <a:solidFill>
                  <a:srgbClr val="0A1F61"/>
                </a:solidFill>
                <a:cs typeface="Tajawal ExtraBold" panose="00000800000000000000" pitchFamily="2" charset="-78"/>
              </a:rPr>
              <a:t>Qualitative risk analysis </a:t>
            </a:r>
            <a:r>
              <a:rPr lang="en-US" sz="2000" dirty="0">
                <a:solidFill>
                  <a:srgbClr val="0A1F61"/>
                </a:solidFill>
                <a:cs typeface="Tajawal ExtraBold" panose="00000800000000000000" pitchFamily="2" charset="-78"/>
              </a:rPr>
              <a:t>does not utilize numbers however surveys threats and decides and sets up risk mitigation techniques and arrangements.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b="1" dirty="0">
                <a:solidFill>
                  <a:srgbClr val="0A1F61"/>
                </a:solidFill>
                <a:cs typeface="Tajawal ExtraBold" panose="00000800000000000000" pitchFamily="2" charset="-78"/>
              </a:rPr>
              <a:t>QRA</a:t>
            </a:r>
            <a:r>
              <a:rPr lang="en-US" sz="2000" dirty="0">
                <a:solidFill>
                  <a:srgbClr val="0A1F61"/>
                </a:solidFill>
                <a:cs typeface="Tajawal ExtraBold" panose="00000800000000000000" pitchFamily="2" charset="-78"/>
              </a:rPr>
              <a:t> relies on </a:t>
            </a:r>
            <a:r>
              <a:rPr lang="en-US" sz="2000" u="sng" dirty="0">
                <a:solidFill>
                  <a:srgbClr val="0A1F61"/>
                </a:solidFill>
                <a:cs typeface="Tajawal ExtraBold" panose="00000800000000000000" pitchFamily="2" charset="-78"/>
              </a:rPr>
              <a:t>pre-existing relevant and verifiable data</a:t>
            </a:r>
            <a:r>
              <a:rPr lang="en-US" sz="2000" dirty="0">
                <a:solidFill>
                  <a:srgbClr val="0A1F61"/>
                </a:solidFill>
                <a:cs typeface="Tajawal ExtraBold" panose="00000800000000000000" pitchFamily="2" charset="-78"/>
              </a:rPr>
              <a:t>. This data is used to produce a numerical worth which is then used to foresee the likelihood of a risk event outcome.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b="1" dirty="0">
                <a:solidFill>
                  <a:srgbClr val="0A1F61"/>
                </a:solidFill>
                <a:cs typeface="Tajawal ExtraBold" panose="00000800000000000000" pitchFamily="2" charset="-78"/>
              </a:rPr>
              <a:t>Qualitative risk analysis </a:t>
            </a:r>
            <a:r>
              <a:rPr lang="en-US" sz="2000" dirty="0">
                <a:solidFill>
                  <a:srgbClr val="0A1F61"/>
                </a:solidFill>
                <a:cs typeface="Tajawal ExtraBold" panose="00000800000000000000" pitchFamily="2" charset="-78"/>
              </a:rPr>
              <a:t>relies on </a:t>
            </a:r>
            <a:r>
              <a:rPr lang="en-US" sz="2000" u="sng" dirty="0">
                <a:solidFill>
                  <a:srgbClr val="0A1F61"/>
                </a:solidFill>
                <a:cs typeface="Tajawal ExtraBold" panose="00000800000000000000" pitchFamily="2" charset="-78"/>
              </a:rPr>
              <a:t>subjective assessment of risk occurrence likelihood (probability)</a:t>
            </a:r>
            <a:r>
              <a:rPr lang="en-US" sz="2000" dirty="0">
                <a:solidFill>
                  <a:srgbClr val="0A1F61"/>
                </a:solidFill>
                <a:cs typeface="Tajawal ExtraBold" panose="00000800000000000000" pitchFamily="2" charset="-78"/>
              </a:rPr>
              <a:t>. This probability is measured against the potential severity of the risk outcomes (impact) to determine the overall severity of a risk.</a:t>
            </a:r>
          </a:p>
        </p:txBody>
      </p:sp>
      <p:sp>
        <p:nvSpPr>
          <p:cNvPr id="32" name="Rectangle 31"/>
          <p:cNvSpPr/>
          <p:nvPr/>
        </p:nvSpPr>
        <p:spPr>
          <a:xfrm>
            <a:off x="3386537" y="91196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5625" y="9799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226304"/>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605834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58645" y="1197426"/>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7.7RISK ANALYSIS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3999" y="2158189"/>
            <a:ext cx="8417320" cy="4247317"/>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Every organization requires a risk management strategy. This makes cyber risk assessment a crucial part of any company or organization. </a:t>
            </a:r>
          </a:p>
          <a:p>
            <a:pPr marL="342900" indent="-342900" algn="just">
              <a:buFont typeface="Arial" panose="020B0604020202020204" pitchFamily="34" charset="0"/>
              <a:buChar char="•"/>
            </a:pPr>
            <a:endParaRPr lang="en-US" sz="10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Every organization these days depends on innovation, technology, and information systems to lead business.</a:t>
            </a:r>
          </a:p>
          <a:p>
            <a:pPr marL="342900" indent="-342900" algn="just">
              <a:buFont typeface="Arial" panose="020B0604020202020204" pitchFamily="34" charset="0"/>
              <a:buChar char="•"/>
            </a:pPr>
            <a:endParaRPr lang="en-US" sz="10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b="1" dirty="0">
                <a:solidFill>
                  <a:srgbClr val="0A1F61"/>
                </a:solidFill>
                <a:cs typeface="Tajawal ExtraBold" panose="00000800000000000000" pitchFamily="2" charset="-78"/>
              </a:rPr>
              <a:t>Cyber risk assessment </a:t>
            </a:r>
            <a:r>
              <a:rPr lang="en-US" sz="2000" dirty="0">
                <a:solidFill>
                  <a:srgbClr val="0A1F61"/>
                </a:solidFill>
                <a:cs typeface="Tajawal ExtraBold" panose="00000800000000000000" pitchFamily="2" charset="-78"/>
              </a:rPr>
              <a:t>refers to </a:t>
            </a:r>
            <a:r>
              <a:rPr lang="en-US" sz="2000" u="sng" dirty="0">
                <a:solidFill>
                  <a:srgbClr val="0A1F61"/>
                </a:solidFill>
                <a:cs typeface="Tajawal ExtraBold" panose="00000800000000000000" pitchFamily="2" charset="-78"/>
              </a:rPr>
              <a:t>performing an assessment of the cyber risks faced by companies or organizations. </a:t>
            </a:r>
          </a:p>
          <a:p>
            <a:pPr marL="342900" indent="-342900" algn="just">
              <a:buFont typeface="Arial" panose="020B0604020202020204" pitchFamily="34" charset="0"/>
              <a:buChar char="•"/>
            </a:pPr>
            <a:endParaRPr lang="en-US" sz="10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According to NIST, </a:t>
            </a:r>
            <a:r>
              <a:rPr lang="en-US" sz="2000" b="1" dirty="0">
                <a:solidFill>
                  <a:srgbClr val="0A1F61"/>
                </a:solidFill>
                <a:cs typeface="Tajawal ExtraBold" panose="00000800000000000000" pitchFamily="2" charset="-78"/>
              </a:rPr>
              <a:t>Risk assessments </a:t>
            </a:r>
            <a:r>
              <a:rPr lang="en-US" sz="2000" dirty="0">
                <a:solidFill>
                  <a:srgbClr val="0A1F61"/>
                </a:solidFill>
                <a:cs typeface="Tajawal ExtraBold" panose="00000800000000000000" pitchFamily="2" charset="-78"/>
              </a:rPr>
              <a:t>can </a:t>
            </a:r>
            <a:r>
              <a:rPr lang="en-US" sz="2000" u="sng" dirty="0">
                <a:solidFill>
                  <a:srgbClr val="0A1F61"/>
                </a:solidFill>
                <a:cs typeface="Tajawal ExtraBold" panose="00000800000000000000" pitchFamily="2" charset="-78"/>
              </a:rPr>
              <a:t>identify, estimate, and prioritize risks for organizational operations</a:t>
            </a:r>
            <a:r>
              <a:rPr lang="en-US" sz="2000" dirty="0">
                <a:solidFill>
                  <a:srgbClr val="0A1F61"/>
                </a:solidFill>
                <a:cs typeface="Tajawal ExtraBold" panose="00000800000000000000" pitchFamily="2" charset="-78"/>
              </a:rPr>
              <a:t>. These operations may be missions, functions, image, and reputation. </a:t>
            </a:r>
          </a:p>
          <a:p>
            <a:pPr marL="342900" indent="-342900" algn="just">
              <a:buFont typeface="Arial" panose="020B0604020202020204" pitchFamily="34" charset="0"/>
              <a:buChar char="•"/>
            </a:pPr>
            <a:endParaRPr lang="en-US" sz="10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10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Cyber risk assessment may be used to assist decision-makers and to </a:t>
            </a:r>
            <a:r>
              <a:rPr lang="en-US" sz="2000" u="sng" dirty="0">
                <a:solidFill>
                  <a:srgbClr val="0A1F61"/>
                </a:solidFill>
                <a:cs typeface="Tajawal ExtraBold" panose="00000800000000000000" pitchFamily="2" charset="-78"/>
              </a:rPr>
              <a:t>support proper risk responses</a:t>
            </a:r>
            <a:r>
              <a:rPr lang="en-US" sz="2000" dirty="0">
                <a:solidFill>
                  <a:srgbClr val="0A1F61"/>
                </a:solidFill>
                <a:cs typeface="Tajawal ExtraBold" panose="00000800000000000000" pitchFamily="2" charset="-78"/>
              </a:rPr>
              <a:t>. </a:t>
            </a:r>
          </a:p>
        </p:txBody>
      </p:sp>
      <p:sp>
        <p:nvSpPr>
          <p:cNvPr id="32" name="Rectangle 31"/>
          <p:cNvSpPr/>
          <p:nvPr/>
        </p:nvSpPr>
        <p:spPr>
          <a:xfrm>
            <a:off x="3418250" y="96487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68045" y="10430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603999" y="1290407"/>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729162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100828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7.8 RISK ASSESSMENT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p:cNvSpPr txBox="1"/>
          <p:nvPr/>
        </p:nvSpPr>
        <p:spPr>
          <a:xfrm>
            <a:off x="942308" y="2116576"/>
            <a:ext cx="9875252" cy="3293209"/>
          </a:xfrm>
          <a:prstGeom prst="rect">
            <a:avLst/>
          </a:prstGeom>
          <a:noFill/>
        </p:spPr>
        <p:txBody>
          <a:bodyPr wrap="square" rtlCol="0">
            <a:spAutoFit/>
          </a:bodyPr>
          <a:lstStyle/>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Since chiefs and executives cannot dive into security risks on an everyday basis, cyber risk evaluation may act as a kind of executive summary to enable those parties to make informed decisions about security.</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Some possible ways to do that is by </a:t>
            </a:r>
            <a:r>
              <a:rPr lang="en-US" sz="2200" u="sng" dirty="0">
                <a:solidFill>
                  <a:srgbClr val="0A1F61"/>
                </a:solidFill>
                <a:cs typeface="Tajawal ExtraBold" panose="00000800000000000000" pitchFamily="2" charset="-78"/>
              </a:rPr>
              <a:t>identifying the significant threats </a:t>
            </a:r>
            <a:r>
              <a:rPr lang="en-US" sz="2200" dirty="0">
                <a:solidFill>
                  <a:srgbClr val="0A1F61"/>
                </a:solidFill>
                <a:cs typeface="Tajawal ExtraBold" panose="00000800000000000000" pitchFamily="2" charset="-78"/>
              </a:rPr>
              <a:t>to your organization: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buFont typeface="Wingdings" panose="05000000000000000000" pitchFamily="2" charset="2"/>
              <a:buChar char="§"/>
            </a:pPr>
            <a:r>
              <a:rPr lang="en-US" sz="2200" dirty="0">
                <a:solidFill>
                  <a:srgbClr val="0A1F61"/>
                </a:solidFill>
                <a:cs typeface="Tajawal ExtraBold" panose="00000800000000000000" pitchFamily="2" charset="-78"/>
              </a:rPr>
              <a:t>Internal and external vulnerabilities</a:t>
            </a:r>
          </a:p>
          <a:p>
            <a:pPr marL="800100" lvl="1" indent="-342900">
              <a:buFont typeface="Wingdings" panose="05000000000000000000" pitchFamily="2" charset="2"/>
              <a:buChar char="§"/>
            </a:pPr>
            <a:endParaRPr lang="en-US" sz="800" dirty="0">
              <a:solidFill>
                <a:srgbClr val="0A1F61"/>
              </a:solidFill>
              <a:cs typeface="Tajawal ExtraBold" panose="00000800000000000000" pitchFamily="2" charset="-78"/>
            </a:endParaRPr>
          </a:p>
          <a:p>
            <a:pPr marL="800100" lvl="1" indent="-342900">
              <a:buFont typeface="Wingdings" panose="05000000000000000000" pitchFamily="2" charset="2"/>
              <a:buChar char="§"/>
            </a:pPr>
            <a:r>
              <a:rPr lang="en-US" sz="2200" dirty="0">
                <a:solidFill>
                  <a:srgbClr val="0A1F61"/>
                </a:solidFill>
                <a:cs typeface="Tajawal ExtraBold" panose="00000800000000000000" pitchFamily="2" charset="-78"/>
              </a:rPr>
              <a:t>Impact if those vulnerabilities are exploited</a:t>
            </a:r>
          </a:p>
          <a:p>
            <a:pPr marL="800100" lvl="1" indent="-342900">
              <a:buFont typeface="Wingdings" panose="05000000000000000000" pitchFamily="2" charset="2"/>
              <a:buChar char="§"/>
            </a:pPr>
            <a:endParaRPr lang="en-US" sz="800" dirty="0">
              <a:solidFill>
                <a:srgbClr val="0A1F61"/>
              </a:solidFill>
              <a:cs typeface="Tajawal ExtraBold" panose="00000800000000000000" pitchFamily="2" charset="-78"/>
            </a:endParaRPr>
          </a:p>
          <a:p>
            <a:pPr marL="800100" lvl="1" indent="-342900">
              <a:buFont typeface="Wingdings" panose="05000000000000000000" pitchFamily="2" charset="2"/>
              <a:buChar char="§"/>
            </a:pPr>
            <a:r>
              <a:rPr lang="en-US" sz="2200" dirty="0">
                <a:solidFill>
                  <a:srgbClr val="0A1F61"/>
                </a:solidFill>
                <a:cs typeface="Tajawal ExtraBold" panose="00000800000000000000" pitchFamily="2" charset="-78"/>
              </a:rPr>
              <a:t>Likelihood of exploitation.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76002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570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100828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7.8 RISK ASSESSMENT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p:cNvSpPr txBox="1"/>
          <p:nvPr/>
        </p:nvSpPr>
        <p:spPr>
          <a:xfrm>
            <a:off x="942308" y="2324166"/>
            <a:ext cx="10343313" cy="3139321"/>
          </a:xfrm>
          <a:prstGeom prst="rect">
            <a:avLst/>
          </a:prstGeom>
          <a:noFill/>
        </p:spPr>
        <p:txBody>
          <a:bodyPr wrap="square" rtlCol="0">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There are various </a:t>
            </a:r>
            <a:r>
              <a:rPr lang="en-US" b="1" dirty="0">
                <a:solidFill>
                  <a:srgbClr val="0A1F61"/>
                </a:solidFill>
                <a:cs typeface="Tajawal ExtraBold" panose="00000800000000000000" pitchFamily="2" charset="-78"/>
              </a:rPr>
              <a:t>purposes behind performing a cyber risk assessment</a:t>
            </a:r>
            <a:r>
              <a:rPr lang="en-US" dirty="0">
                <a:solidFill>
                  <a:srgbClr val="0A1F61"/>
                </a:solidFill>
                <a:cs typeface="Tajawal ExtraBold" panose="00000800000000000000" pitchFamily="2" charset="-78"/>
              </a:rPr>
              <a:t>, some of them are: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dirty="0">
                <a:solidFill>
                  <a:srgbClr val="0A1F61"/>
                </a:solidFill>
                <a:cs typeface="Tajawal ExtraBold" panose="00000800000000000000" pitchFamily="2" charset="-78"/>
              </a:rPr>
              <a:t>They can reduce long‑term costs.</a:t>
            </a:r>
          </a:p>
          <a:p>
            <a:pPr marL="800100" lvl="1"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dirty="0">
                <a:solidFill>
                  <a:srgbClr val="0A1F61"/>
                </a:solidFill>
                <a:cs typeface="Tajawal ExtraBold" panose="00000800000000000000" pitchFamily="2" charset="-78"/>
              </a:rPr>
              <a:t>It gives a layout to future evaluations.</a:t>
            </a:r>
          </a:p>
          <a:p>
            <a:pPr marL="800100" lvl="1"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dirty="0">
                <a:solidFill>
                  <a:srgbClr val="0A1F61"/>
                </a:solidFill>
                <a:cs typeface="Tajawal ExtraBold" panose="00000800000000000000" pitchFamily="2" charset="-78"/>
              </a:rPr>
              <a:t>They provide an organization with greater self‑awareness: knowing where your organization’s weaknesses lie may provide a better idea of what areas the organization needs to grow and invest in. </a:t>
            </a:r>
          </a:p>
          <a:p>
            <a:pPr marL="800100" lvl="1"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dirty="0">
                <a:solidFill>
                  <a:srgbClr val="0A1F61"/>
                </a:solidFill>
                <a:cs typeface="Tajawal ExtraBold" panose="00000800000000000000" pitchFamily="2" charset="-78"/>
              </a:rPr>
              <a:t>It helps avoid breaches and other security incidents.</a:t>
            </a:r>
          </a:p>
          <a:p>
            <a:pPr marL="800100" lvl="1"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dirty="0">
                <a:solidFill>
                  <a:srgbClr val="0A1F61"/>
                </a:solidFill>
                <a:cs typeface="Tajawal ExtraBold" panose="00000800000000000000" pitchFamily="2" charset="-78"/>
              </a:rPr>
              <a:t>It can improve communication.</a:t>
            </a:r>
          </a:p>
          <a:p>
            <a:pPr marL="800100" lvl="1"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Cyber risk assessment relies on input from many different departments and stakeholders. This may ensure organizational visibility and strengthen communication.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9540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100828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7.8 RISK ASSESSMENT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p:cNvSpPr txBox="1"/>
          <p:nvPr/>
        </p:nvSpPr>
        <p:spPr>
          <a:xfrm>
            <a:off x="942308" y="2116576"/>
            <a:ext cx="9875252" cy="3323987"/>
          </a:xfrm>
          <a:prstGeom prst="rect">
            <a:avLst/>
          </a:prstGeom>
          <a:noFill/>
        </p:spPr>
        <p:txBody>
          <a:bodyPr wrap="square" rtlCol="0">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Ideally, an association would have a workforce in-house that could deal with this sort of evaluation.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Further, there must also be information that high-level executives understand and potentially proprietary organizational information that may be useful during the assessment.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Cyber Risk assessment does not ignore organizational visibility.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However, small or medium-sized businesses may need to outsource the assessment because they might not have the right people to do the job in-house. In that case, a third party might have to do it.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Such services can be provided by companies as well as individual consultants.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Over the last few years, many IT risk-assessment frameworks have been introduced with the objective of guiding security and risk executives.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612035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0021" y="1285191"/>
            <a:ext cx="10780295" cy="5259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598901"/>
            <a:ext cx="11250600" cy="707886"/>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7.5 CYBERSECURITY RIDK IDENTIFICATION </a:t>
            </a:r>
          </a:p>
          <a:p>
            <a:pPr algn="ctr"/>
            <a:r>
              <a:rPr lang="en-US" sz="2000" b="1" dirty="0">
                <a:solidFill>
                  <a:schemeClr val="bg2">
                    <a:lumMod val="25000"/>
                  </a:schemeClr>
                </a:solidFill>
                <a:latin typeface="Alexandria" charset="0"/>
                <a:cs typeface="Alexandria" charset="0"/>
              </a:rPr>
              <a:t> AND MANAGEMENT</a:t>
            </a:r>
          </a:p>
        </p:txBody>
      </p:sp>
      <p:sp>
        <p:nvSpPr>
          <p:cNvPr id="3" name="Rectangle 2"/>
          <p:cNvSpPr/>
          <p:nvPr/>
        </p:nvSpPr>
        <p:spPr>
          <a:xfrm>
            <a:off x="1333001" y="1306787"/>
            <a:ext cx="9030199" cy="1631216"/>
          </a:xfrm>
          <a:prstGeom prst="rect">
            <a:avLst/>
          </a:prstGeom>
        </p:spPr>
        <p:txBody>
          <a:bodyPr wrap="square">
            <a:spAutoFit/>
          </a:bodyPr>
          <a:lstStyle/>
          <a:p>
            <a:pPr algn="just"/>
            <a:r>
              <a:rPr lang="en-US" b="1" dirty="0">
                <a:solidFill>
                  <a:srgbClr val="0A1F61"/>
                </a:solidFill>
                <a:cs typeface="Tajawal ExtraBold" panose="00000800000000000000" pitchFamily="2" charset="-78"/>
              </a:rPr>
              <a:t>OCTAVE</a:t>
            </a:r>
          </a:p>
          <a:p>
            <a:pPr algn="just"/>
            <a:endParaRPr lang="en-US" sz="1000" b="1"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1600" dirty="0">
                <a:solidFill>
                  <a:srgbClr val="0A1F61"/>
                </a:solidFill>
                <a:cs typeface="Tajawal ExtraBold" panose="00000800000000000000" pitchFamily="2" charset="-78"/>
              </a:rPr>
              <a:t>Operationally Critical Threat, Asset, and Vulnerability Evaluation </a:t>
            </a:r>
            <a:r>
              <a:rPr lang="en-US" dirty="0">
                <a:solidFill>
                  <a:srgbClr val="0A1F61"/>
                </a:solidFill>
                <a:cs typeface="Tajawal ExtraBold" panose="00000800000000000000" pitchFamily="2" charset="-78"/>
              </a:rPr>
              <a:t>(OCTAVE) is a risk assessment methodology that aims to recognize, oversee, and assess data security risks.</a:t>
            </a:r>
          </a:p>
          <a:p>
            <a:pPr marL="342900" indent="-342900" algn="just">
              <a:buFont typeface="Arial" panose="020B0604020202020204" pitchFamily="34" charset="0"/>
              <a:buChar char="•"/>
            </a:pPr>
            <a:endParaRPr lang="en-US"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dirty="0">
              <a:solidFill>
                <a:srgbClr val="0A1F61"/>
              </a:solidFill>
              <a:cs typeface="Tajawal ExtraBold" panose="00000800000000000000" pitchFamily="2" charset="-78"/>
            </a:endParaRPr>
          </a:p>
        </p:txBody>
      </p:sp>
      <p:pic>
        <p:nvPicPr>
          <p:cNvPr id="9" name="Picture 8">
            <a:extLst>
              <a:ext uri="{FF2B5EF4-FFF2-40B4-BE49-F238E27FC236}">
                <a16:creationId xmlns:a16="http://schemas.microsoft.com/office/drawing/2014/main" id="{76E1B972-B44B-4593-42D6-3D3E6D1D42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779" y="2406818"/>
            <a:ext cx="10287000" cy="3904561"/>
          </a:xfrm>
          <a:prstGeom prst="rect">
            <a:avLst/>
          </a:prstGeom>
        </p:spPr>
      </p:pic>
    </p:spTree>
    <p:extLst>
      <p:ext uri="{BB962C8B-B14F-4D97-AF65-F5344CB8AC3E}">
        <p14:creationId xmlns:p14="http://schemas.microsoft.com/office/powerpoint/2010/main" val="41058416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14118" y="1219620"/>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7.10 RISK MANAGEMENT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4000" y="2019192"/>
            <a:ext cx="8417320" cy="5078313"/>
          </a:xfrm>
          <a:prstGeom prst="rect">
            <a:avLst/>
          </a:prstGeom>
          <a:noFill/>
        </p:spPr>
        <p:txBody>
          <a:bodyPr wrap="square" rtlCol="0">
            <a:spAutoFit/>
          </a:bodyPr>
          <a:lstStyle/>
          <a:p>
            <a:endParaRPr lang="en-US" b="1"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b="1" dirty="0">
                <a:solidFill>
                  <a:srgbClr val="0A1F61"/>
                </a:solidFill>
                <a:cs typeface="Tajawal ExtraBold" panose="00000800000000000000" pitchFamily="2" charset="-78"/>
              </a:rPr>
              <a:t>Risk management </a:t>
            </a:r>
            <a:r>
              <a:rPr lang="en-US" dirty="0">
                <a:solidFill>
                  <a:srgbClr val="0A1F61"/>
                </a:solidFill>
                <a:cs typeface="Tajawal ExtraBold" panose="00000800000000000000" pitchFamily="2" charset="-78"/>
              </a:rPr>
              <a:t>defined as the </a:t>
            </a:r>
            <a:r>
              <a:rPr lang="en-US" u="sng" dirty="0">
                <a:solidFill>
                  <a:srgbClr val="0A1F61"/>
                </a:solidFill>
                <a:cs typeface="Tajawal ExtraBold" panose="00000800000000000000" pitchFamily="2" charset="-78"/>
              </a:rPr>
              <a:t>progressing procedure of distinguishing, evaluating, and reacting to risk. </a:t>
            </a:r>
          </a:p>
          <a:p>
            <a:pPr marL="342900" indent="-342900">
              <a:buFont typeface="Arial" panose="020B0604020202020204" pitchFamily="34" charset="0"/>
              <a:buChar char="•"/>
            </a:pPr>
            <a:endParaRPr lang="en-US" sz="9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It must take an </a:t>
            </a:r>
            <a:r>
              <a:rPr lang="en-US" u="sng" dirty="0">
                <a:solidFill>
                  <a:srgbClr val="0A1F61"/>
                </a:solidFill>
                <a:cs typeface="Tajawal ExtraBold" panose="00000800000000000000" pitchFamily="2" charset="-78"/>
              </a:rPr>
              <a:t>expansive perspective on risks </a:t>
            </a:r>
            <a:r>
              <a:rPr lang="en-US" dirty="0">
                <a:solidFill>
                  <a:srgbClr val="0A1F61"/>
                </a:solidFill>
                <a:cs typeface="Tajawal ExtraBold" panose="00000800000000000000" pitchFamily="2" charset="-78"/>
              </a:rPr>
              <a:t>over an association to inform resource allocation, better manage risks, and empower responsibility.</a:t>
            </a:r>
          </a:p>
          <a:p>
            <a:pPr marL="342900" indent="-342900">
              <a:buFont typeface="Arial" panose="020B0604020202020204" pitchFamily="34" charset="0"/>
              <a:buChar char="•"/>
            </a:pPr>
            <a:endParaRPr lang="en-US" sz="9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Cybersecurity risk management is basically </a:t>
            </a:r>
            <a:r>
              <a:rPr lang="en-US" u="sng" dirty="0">
                <a:solidFill>
                  <a:srgbClr val="0A1F61"/>
                </a:solidFill>
                <a:cs typeface="Tajawal ExtraBold" panose="00000800000000000000" pitchFamily="2" charset="-78"/>
              </a:rPr>
              <a:t>real-world risk management applied to the cyber world</a:t>
            </a:r>
            <a:r>
              <a:rPr lang="en-US" dirty="0">
                <a:solidFill>
                  <a:srgbClr val="0A1F61"/>
                </a:solidFill>
                <a:cs typeface="Tajawal ExtraBold" panose="00000800000000000000" pitchFamily="2" charset="-78"/>
              </a:rPr>
              <a:t>. It includes recognizing risks and vulnerabilities in an association and applying authoritative actions and comprehensive solutions to ensure that the association is satisfactorily secured. </a:t>
            </a:r>
          </a:p>
          <a:p>
            <a:pPr marL="342900" indent="-342900">
              <a:buFont typeface="Arial" panose="020B0604020202020204" pitchFamily="34" charset="0"/>
              <a:buChar char="•"/>
            </a:pPr>
            <a:endParaRPr lang="en-US" sz="9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Risk management basically involves identifying potential risks. However, it also refers to assessing the impact of the risks, and planning how to respond if the risks become reality. </a:t>
            </a:r>
          </a:p>
          <a:p>
            <a:pPr marL="342900" indent="-342900">
              <a:buFont typeface="Arial" panose="020B0604020202020204" pitchFamily="34" charset="0"/>
              <a:buChar char="•"/>
            </a:pPr>
            <a:endParaRPr lang="en-US" sz="9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Therefore, every organization or industry, despite its size, must develop a </a:t>
            </a:r>
            <a:r>
              <a:rPr lang="en-US" b="1" dirty="0">
                <a:solidFill>
                  <a:srgbClr val="0A1F61"/>
                </a:solidFill>
                <a:cs typeface="Tajawal ExtraBold" panose="00000800000000000000" pitchFamily="2" charset="-78"/>
              </a:rPr>
              <a:t>cybersecurity risk management plan.</a:t>
            </a:r>
          </a:p>
          <a:p>
            <a:pPr marL="342900" indent="-342900" algn="just">
              <a:buFont typeface="Arial" panose="020B0604020202020204" pitchFamily="34" charset="0"/>
              <a:buChar char="•"/>
            </a:pPr>
            <a:endParaRPr lang="en-US"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dirty="0">
              <a:solidFill>
                <a:srgbClr val="0A1F61"/>
              </a:solidFill>
              <a:cs typeface="Tajawal ExtraBold" panose="00000800000000000000" pitchFamily="2" charset="-78"/>
            </a:endParaRPr>
          </a:p>
        </p:txBody>
      </p:sp>
      <p:sp>
        <p:nvSpPr>
          <p:cNvPr id="32" name="Rectangle 31"/>
          <p:cNvSpPr/>
          <p:nvPr/>
        </p:nvSpPr>
        <p:spPr>
          <a:xfrm>
            <a:off x="3418250" y="94725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359" y="1113268"/>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604000" y="133970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741676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2111" y="1145749"/>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7.10 RISK MANAGEMENT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123997"/>
            <a:ext cx="8417320" cy="4470455"/>
          </a:xfrm>
          <a:prstGeom prst="rect">
            <a:avLst/>
          </a:prstGeom>
          <a:noFill/>
        </p:spPr>
        <p:txBody>
          <a:bodyPr wrap="square" rtlCol="0">
            <a:spAutoFit/>
          </a:bodyPr>
          <a:lstStyle/>
          <a:p>
            <a:pPr algn="just"/>
            <a:endParaRPr lang="en-US" sz="1050" b="1"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However, it is also necessary to understand that not all risks, even if identified in advance, can be eliminated.</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It is possible to reduce the potential impact of risks. </a:t>
            </a:r>
          </a:p>
          <a:p>
            <a:pPr marL="342900" indent="-342900">
              <a:buFont typeface="Arial" panose="020B0604020202020204" pitchFamily="34" charset="0"/>
              <a:buChar char="•"/>
            </a:pPr>
            <a:endParaRPr lang="en-US" sz="9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b="1" dirty="0">
                <a:solidFill>
                  <a:srgbClr val="0A1F61"/>
                </a:solidFill>
                <a:cs typeface="Tajawal ExtraBold" panose="00000800000000000000" pitchFamily="2" charset="-78"/>
              </a:rPr>
              <a:t>Risk management </a:t>
            </a:r>
            <a:r>
              <a:rPr lang="en-US" sz="2000" dirty="0">
                <a:solidFill>
                  <a:srgbClr val="0A1F61"/>
                </a:solidFill>
                <a:cs typeface="Tajawal ExtraBold" panose="00000800000000000000" pitchFamily="2" charset="-78"/>
              </a:rPr>
              <a:t>deals with four important </a:t>
            </a:r>
            <a:r>
              <a:rPr lang="en-US" sz="2000" b="1" dirty="0">
                <a:solidFill>
                  <a:srgbClr val="0A1F61"/>
                </a:solidFill>
                <a:cs typeface="Tajawal ExtraBold" panose="00000800000000000000" pitchFamily="2" charset="-78"/>
              </a:rPr>
              <a:t>spheres</a:t>
            </a:r>
            <a:r>
              <a:rPr lang="en-US" sz="2000"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914400" lvl="1" indent="-222250">
              <a:buFont typeface="+mj-lt"/>
              <a:buAutoNum type="arabicPeriod"/>
            </a:pPr>
            <a:r>
              <a:rPr lang="en-US" sz="2000" b="1" dirty="0">
                <a:solidFill>
                  <a:srgbClr val="0A1F61"/>
                </a:solidFill>
                <a:cs typeface="Tajawal ExtraBold" panose="00000800000000000000" pitchFamily="2" charset="-78"/>
              </a:rPr>
              <a:t> Accepting Risks: </a:t>
            </a:r>
            <a:r>
              <a:rPr lang="en-US" sz="2000" dirty="0">
                <a:solidFill>
                  <a:srgbClr val="0A1F61"/>
                </a:solidFill>
                <a:cs typeface="Tajawal ExtraBold" panose="00000800000000000000" pitchFamily="2" charset="-78"/>
              </a:rPr>
              <a:t>Acknowledging that risks exist, but applying no safeguards</a:t>
            </a:r>
          </a:p>
          <a:p>
            <a:pPr marL="914400" lvl="1" indent="-222250">
              <a:buFont typeface="+mj-lt"/>
              <a:buAutoNum type="arabicPeriod"/>
            </a:pPr>
            <a:endParaRPr lang="en-US" sz="700" dirty="0">
              <a:solidFill>
                <a:srgbClr val="0A1F61"/>
              </a:solidFill>
              <a:cs typeface="Tajawal ExtraBold" panose="00000800000000000000" pitchFamily="2" charset="-78"/>
            </a:endParaRPr>
          </a:p>
          <a:p>
            <a:pPr marL="914400" lvl="1" indent="-222250">
              <a:buFont typeface="+mj-lt"/>
              <a:buAutoNum type="arabicPeriod"/>
            </a:pPr>
            <a:r>
              <a:rPr lang="en-US" sz="2000" b="1" dirty="0">
                <a:solidFill>
                  <a:srgbClr val="0A1F61"/>
                </a:solidFill>
                <a:cs typeface="Tajawal ExtraBold" panose="00000800000000000000" pitchFamily="2" charset="-78"/>
              </a:rPr>
              <a:t> Transferring Risk: </a:t>
            </a:r>
            <a:r>
              <a:rPr lang="en-US" sz="2000" dirty="0">
                <a:solidFill>
                  <a:srgbClr val="0A1F61"/>
                </a:solidFill>
                <a:cs typeface="Tajawal ExtraBold" panose="00000800000000000000" pitchFamily="2" charset="-78"/>
              </a:rPr>
              <a:t>Shifting responsibility for the risk to a third party</a:t>
            </a:r>
          </a:p>
          <a:p>
            <a:pPr marL="914400" lvl="1" indent="-222250">
              <a:buFont typeface="+mj-lt"/>
              <a:buAutoNum type="arabicPeriod"/>
            </a:pPr>
            <a:endParaRPr lang="en-US" sz="700" dirty="0">
              <a:solidFill>
                <a:srgbClr val="0A1F61"/>
              </a:solidFill>
              <a:cs typeface="Tajawal ExtraBold" panose="00000800000000000000" pitchFamily="2" charset="-78"/>
            </a:endParaRPr>
          </a:p>
          <a:p>
            <a:pPr marL="914400" lvl="1" indent="-222250">
              <a:buFont typeface="+mj-lt"/>
              <a:buAutoNum type="arabicPeriod"/>
            </a:pPr>
            <a:r>
              <a:rPr lang="en-US" sz="2000" b="1" dirty="0">
                <a:solidFill>
                  <a:srgbClr val="0A1F61"/>
                </a:solidFill>
                <a:cs typeface="Tajawal ExtraBold" panose="00000800000000000000" pitchFamily="2" charset="-78"/>
              </a:rPr>
              <a:t> Avoiding Risks: </a:t>
            </a:r>
            <a:r>
              <a:rPr lang="en-US" sz="2000" dirty="0">
                <a:solidFill>
                  <a:srgbClr val="0A1F61"/>
                </a:solidFill>
                <a:cs typeface="Tajawal ExtraBold" panose="00000800000000000000" pitchFamily="2" charset="-78"/>
              </a:rPr>
              <a:t>Eliminating the asset’s exposure to risk or eliminating the asset</a:t>
            </a:r>
          </a:p>
          <a:p>
            <a:pPr marL="914400" lvl="1" indent="-222250">
              <a:buFont typeface="+mj-lt"/>
              <a:buAutoNum type="arabicPeriod"/>
            </a:pPr>
            <a:endParaRPr lang="en-US" sz="700" dirty="0">
              <a:solidFill>
                <a:srgbClr val="0A1F61"/>
              </a:solidFill>
              <a:cs typeface="Tajawal ExtraBold" panose="00000800000000000000" pitchFamily="2" charset="-78"/>
            </a:endParaRPr>
          </a:p>
          <a:p>
            <a:pPr marL="914400" lvl="1" indent="-222250">
              <a:buFont typeface="+mj-lt"/>
              <a:buAutoNum type="arabicPeriod"/>
            </a:pPr>
            <a:r>
              <a:rPr lang="en-US" sz="2000" b="1" dirty="0">
                <a:solidFill>
                  <a:srgbClr val="0A1F61"/>
                </a:solidFill>
                <a:cs typeface="Tajawal ExtraBold" panose="00000800000000000000" pitchFamily="2" charset="-78"/>
              </a:rPr>
              <a:t> Mitigating Risk: </a:t>
            </a:r>
            <a:r>
              <a:rPr lang="en-US" sz="2000" dirty="0">
                <a:solidFill>
                  <a:srgbClr val="0A1F61"/>
                </a:solidFill>
                <a:cs typeface="Tajawal ExtraBold" panose="00000800000000000000" pitchFamily="2" charset="-78"/>
              </a:rPr>
              <a:t>Modifying the asset’s risk exposure and applying shields.</a:t>
            </a:r>
          </a:p>
        </p:txBody>
      </p:sp>
      <p:sp>
        <p:nvSpPr>
          <p:cNvPr id="32" name="Rectangle 31"/>
          <p:cNvSpPr/>
          <p:nvPr/>
        </p:nvSpPr>
        <p:spPr>
          <a:xfrm>
            <a:off x="3418250" y="9163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68045" y="1016443"/>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26317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2778893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3" y="1285190"/>
            <a:ext cx="10158049" cy="48170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38803" y="755759"/>
            <a:ext cx="11250600" cy="400110"/>
          </a:xfrm>
          <a:prstGeom prst="rect">
            <a:avLst/>
          </a:prstGeom>
          <a:noFill/>
        </p:spPr>
        <p:txBody>
          <a:bodyPr wrap="square" rtlCol="0">
            <a:spAutoFit/>
          </a:bodyPr>
          <a:lstStyle/>
          <a:p>
            <a:pPr algn="ctr"/>
            <a:r>
              <a:rPr lang="en-US" sz="2000" b="1" dirty="0">
                <a:solidFill>
                  <a:srgbClr val="00B0F0"/>
                </a:solidFill>
                <a:latin typeface="Alexandria" charset="0"/>
                <a:cs typeface="Alexandria" charset="0"/>
              </a:rPr>
              <a:t>7.10 RISK MANAGEMENT</a:t>
            </a:r>
          </a:p>
        </p:txBody>
      </p:sp>
      <p:pic>
        <p:nvPicPr>
          <p:cNvPr id="10" name="Picture 9">
            <a:extLst>
              <a:ext uri="{FF2B5EF4-FFF2-40B4-BE49-F238E27FC236}">
                <a16:creationId xmlns:a16="http://schemas.microsoft.com/office/drawing/2014/main" id="{4B972797-D3A3-39C2-113D-1B2D7180BF93}"/>
              </a:ext>
            </a:extLst>
          </p:cNvPr>
          <p:cNvPicPr>
            <a:picLocks noChangeAspect="1"/>
          </p:cNvPicPr>
          <p:nvPr/>
        </p:nvPicPr>
        <p:blipFill>
          <a:blip r:embed="rId3"/>
          <a:stretch>
            <a:fillRect/>
          </a:stretch>
        </p:blipFill>
        <p:spPr>
          <a:xfrm>
            <a:off x="1315453" y="1488214"/>
            <a:ext cx="9705473" cy="4416940"/>
          </a:xfrm>
          <a:prstGeom prst="rect">
            <a:avLst/>
          </a:prstGeom>
        </p:spPr>
      </p:pic>
    </p:spTree>
    <p:extLst>
      <p:ext uri="{BB962C8B-B14F-4D97-AF65-F5344CB8AC3E}">
        <p14:creationId xmlns:p14="http://schemas.microsoft.com/office/powerpoint/2010/main" val="8772127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78305" y="1285190"/>
            <a:ext cx="10744200"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38803" y="755759"/>
            <a:ext cx="11250600" cy="400110"/>
          </a:xfrm>
          <a:prstGeom prst="rect">
            <a:avLst/>
          </a:prstGeom>
          <a:noFill/>
        </p:spPr>
        <p:txBody>
          <a:bodyPr wrap="square" rtlCol="0">
            <a:spAutoFit/>
          </a:bodyPr>
          <a:lstStyle/>
          <a:p>
            <a:pPr algn="ctr"/>
            <a:r>
              <a:rPr lang="en-US" sz="2000" b="1" dirty="0">
                <a:solidFill>
                  <a:srgbClr val="00B0F0"/>
                </a:solidFill>
                <a:latin typeface="Alexandria" charset="0"/>
                <a:cs typeface="Alexandria" charset="0"/>
              </a:rPr>
              <a:t>7.10 RISK MANAGEMENT</a:t>
            </a:r>
          </a:p>
        </p:txBody>
      </p:sp>
      <p:sp>
        <p:nvSpPr>
          <p:cNvPr id="3" name="Rectangle 2"/>
          <p:cNvSpPr/>
          <p:nvPr/>
        </p:nvSpPr>
        <p:spPr>
          <a:xfrm>
            <a:off x="1221013" y="2698134"/>
            <a:ext cx="3068769" cy="1938992"/>
          </a:xfrm>
          <a:prstGeom prst="rect">
            <a:avLst/>
          </a:prstGeom>
        </p:spPr>
        <p:txBody>
          <a:bodyPr wrap="square">
            <a:spAutoFit/>
          </a:bodyPr>
          <a:lstStyle/>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In order to plan risk management for an organization some points must be considered:</a:t>
            </a:r>
          </a:p>
        </p:txBody>
      </p:sp>
      <p:pic>
        <p:nvPicPr>
          <p:cNvPr id="9" name="Picture 8">
            <a:extLst>
              <a:ext uri="{FF2B5EF4-FFF2-40B4-BE49-F238E27FC236}">
                <a16:creationId xmlns:a16="http://schemas.microsoft.com/office/drawing/2014/main" id="{71312AA9-DA62-49C7-C52C-33CF59E0D399}"/>
              </a:ext>
            </a:extLst>
          </p:cNvPr>
          <p:cNvPicPr>
            <a:picLocks noChangeAspect="1"/>
          </p:cNvPicPr>
          <p:nvPr/>
        </p:nvPicPr>
        <p:blipFill>
          <a:blip r:embed="rId3"/>
          <a:stretch>
            <a:fillRect/>
          </a:stretch>
        </p:blipFill>
        <p:spPr>
          <a:xfrm>
            <a:off x="4401771" y="1400857"/>
            <a:ext cx="7040262" cy="4836641"/>
          </a:xfrm>
          <a:prstGeom prst="rect">
            <a:avLst/>
          </a:prstGeom>
        </p:spPr>
      </p:pic>
    </p:spTree>
    <p:extLst>
      <p:ext uri="{BB962C8B-B14F-4D97-AF65-F5344CB8AC3E}">
        <p14:creationId xmlns:p14="http://schemas.microsoft.com/office/powerpoint/2010/main" val="338046708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100828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7.11 RISK MANAGEMENT FRAMEWORK (RMF)</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p:cNvSpPr txBox="1"/>
          <p:nvPr/>
        </p:nvSpPr>
        <p:spPr>
          <a:xfrm>
            <a:off x="942308" y="2116576"/>
            <a:ext cx="9875252" cy="4031873"/>
          </a:xfrm>
          <a:prstGeom prst="rect">
            <a:avLst/>
          </a:prstGeom>
          <a:noFill/>
        </p:spPr>
        <p:txBody>
          <a:bodyPr wrap="square" rtlCol="0">
            <a:spAutoFit/>
          </a:bodyPr>
          <a:lstStyle/>
          <a:p>
            <a:pPr marL="342900" indent="-342900">
              <a:buFont typeface="Arial" panose="020B0604020202020204" pitchFamily="34" charset="0"/>
              <a:buChar char="•"/>
            </a:pPr>
            <a:r>
              <a:rPr lang="en-US" sz="2400" b="1" dirty="0">
                <a:solidFill>
                  <a:srgbClr val="0A1F61"/>
                </a:solidFill>
                <a:cs typeface="Tajawal ExtraBold" panose="00000800000000000000" pitchFamily="2" charset="-78"/>
              </a:rPr>
              <a:t>Risk management framework (RMF) </a:t>
            </a:r>
            <a:r>
              <a:rPr lang="en-US" sz="2400" dirty="0">
                <a:solidFill>
                  <a:srgbClr val="0A1F61"/>
                </a:solidFill>
                <a:cs typeface="Tajawal ExtraBold" panose="00000800000000000000" pitchFamily="2" charset="-78"/>
              </a:rPr>
              <a:t>is a structure that brings a risk based, full-lifecycle way to deal with the usage of cybersecurity.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RMF takes into account the integration of </a:t>
            </a:r>
            <a:r>
              <a:rPr lang="en-US" sz="2400" u="sng" dirty="0">
                <a:solidFill>
                  <a:srgbClr val="0A1F61"/>
                </a:solidFill>
                <a:cs typeface="Tajawal ExtraBold" panose="00000800000000000000" pitchFamily="2" charset="-78"/>
              </a:rPr>
              <a:t>cybersecurity in the systems design process</a:t>
            </a:r>
            <a:r>
              <a:rPr lang="en-US" sz="2400" dirty="0">
                <a:solidFill>
                  <a:srgbClr val="0A1F61"/>
                </a:solidFill>
                <a:cs typeface="Tajawal ExtraBold" panose="00000800000000000000" pitchFamily="2" charset="-78"/>
              </a:rPr>
              <a:t>. This results in a </a:t>
            </a:r>
            <a:r>
              <a:rPr lang="en-US" sz="2400" u="sng" dirty="0">
                <a:solidFill>
                  <a:srgbClr val="0A1F61"/>
                </a:solidFill>
                <a:cs typeface="Tajawal ExtraBold" panose="00000800000000000000" pitchFamily="2" charset="-78"/>
              </a:rPr>
              <a:t>more reliable framework </a:t>
            </a:r>
            <a:r>
              <a:rPr lang="en-US" sz="2400" dirty="0">
                <a:solidFill>
                  <a:srgbClr val="0A1F61"/>
                </a:solidFill>
                <a:cs typeface="Tajawal ExtraBold" panose="00000800000000000000" pitchFamily="2" charset="-78"/>
              </a:rPr>
              <a:t>that can constantly work even with a proficient cyber adversary.</a:t>
            </a:r>
          </a:p>
          <a:p>
            <a:pPr marL="342900" indent="-342900">
              <a:buFont typeface="Arial" panose="020B0604020202020204" pitchFamily="34" charset="0"/>
              <a:buChar char="•"/>
            </a:pPr>
            <a:endParaRPr lang="en-US" sz="24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PM must ensure that cybersecurity risks are managed consistently with framework execution prerequisites and are adequate to the service-assigned Authorizing Officials (AO).</a:t>
            </a:r>
          </a:p>
          <a:p>
            <a:pPr marL="342900" indent="-342900" algn="just">
              <a:buFont typeface="Arial" panose="020B0604020202020204" pitchFamily="34" charset="0"/>
              <a:buChar char="•"/>
            </a:pPr>
            <a:endParaRPr lang="en-US" sz="24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8320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032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100828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7.11 RISK MANAGEMENT FRAMEWORK (RMF)</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p:cNvSpPr txBox="1"/>
          <p:nvPr/>
        </p:nvSpPr>
        <p:spPr>
          <a:xfrm>
            <a:off x="942308" y="2116576"/>
            <a:ext cx="4929103" cy="3724096"/>
          </a:xfrm>
          <a:prstGeom prst="rect">
            <a:avLst/>
          </a:prstGeom>
          <a:noFill/>
        </p:spPr>
        <p:txBody>
          <a:bodyPr wrap="square" rtlCol="0">
            <a:spAutoFit/>
          </a:bodyPr>
          <a:lstStyle/>
          <a:p>
            <a:pPr marL="457200" indent="-457200">
              <a:buFont typeface="+mj-lt"/>
              <a:buAutoNum type="arabicPeriod"/>
            </a:pPr>
            <a:r>
              <a:rPr lang="en-US" sz="2000" b="1" dirty="0">
                <a:solidFill>
                  <a:srgbClr val="0A1F61"/>
                </a:solidFill>
                <a:cs typeface="Tajawal ExtraBold" panose="00000800000000000000" pitchFamily="2" charset="-78"/>
              </a:rPr>
              <a:t>Confidentiality:</a:t>
            </a:r>
            <a:r>
              <a:rPr lang="en-US" sz="2000" dirty="0">
                <a:solidFill>
                  <a:srgbClr val="0A1F61"/>
                </a:solidFill>
                <a:cs typeface="Tajawal ExtraBold" panose="00000800000000000000" pitchFamily="2" charset="-78"/>
              </a:rPr>
              <a:t> The property that information is not unveiled to system entities (users, processes, devices) except if they have been approved to get to the data.</a:t>
            </a:r>
          </a:p>
          <a:p>
            <a:pPr marL="457200" indent="-457200">
              <a:buFont typeface="+mj-lt"/>
              <a:buAutoNum type="arabicPeriod"/>
            </a:pPr>
            <a:endParaRPr lang="en-US" sz="800" dirty="0">
              <a:solidFill>
                <a:srgbClr val="0A1F61"/>
              </a:solidFill>
              <a:cs typeface="Tajawal ExtraBold" panose="00000800000000000000" pitchFamily="2" charset="-78"/>
            </a:endParaRPr>
          </a:p>
          <a:p>
            <a:pPr marL="457200" indent="-457200">
              <a:buFont typeface="+mj-lt"/>
              <a:buAutoNum type="arabicPeriod"/>
            </a:pPr>
            <a:r>
              <a:rPr lang="en-US" sz="2000" b="1" dirty="0">
                <a:solidFill>
                  <a:srgbClr val="0A1F61"/>
                </a:solidFill>
                <a:cs typeface="Tajawal ExtraBold" panose="00000800000000000000" pitchFamily="2" charset="-78"/>
              </a:rPr>
              <a:t>Integrity:</a:t>
            </a:r>
            <a:r>
              <a:rPr lang="en-US" sz="2000" dirty="0">
                <a:solidFill>
                  <a:srgbClr val="0A1F61"/>
                </a:solidFill>
                <a:cs typeface="Tajawal ExtraBold" panose="00000800000000000000" pitchFamily="2" charset="-78"/>
              </a:rPr>
              <a:t> The property whereby an entity has not been modified in an unauthorized manner. </a:t>
            </a:r>
          </a:p>
          <a:p>
            <a:pPr marL="457200" indent="-457200">
              <a:buFont typeface="+mj-lt"/>
              <a:buAutoNum type="arabicPeriod"/>
            </a:pPr>
            <a:endParaRPr lang="en-US" sz="800" dirty="0">
              <a:solidFill>
                <a:srgbClr val="0A1F61"/>
              </a:solidFill>
              <a:cs typeface="Tajawal ExtraBold" panose="00000800000000000000" pitchFamily="2" charset="-78"/>
            </a:endParaRPr>
          </a:p>
          <a:p>
            <a:pPr marL="457200" indent="-457200">
              <a:buFont typeface="+mj-lt"/>
              <a:buAutoNum type="arabicPeriod"/>
            </a:pPr>
            <a:r>
              <a:rPr lang="en-US" sz="2000" b="1" dirty="0">
                <a:solidFill>
                  <a:srgbClr val="0A1F61"/>
                </a:solidFill>
                <a:cs typeface="Tajawal ExtraBold" panose="00000800000000000000" pitchFamily="2" charset="-78"/>
              </a:rPr>
              <a:t>Availability: </a:t>
            </a:r>
            <a:r>
              <a:rPr lang="en-US" sz="2000" dirty="0">
                <a:solidFill>
                  <a:srgbClr val="0A1F61"/>
                </a:solidFill>
                <a:cs typeface="Tajawal ExtraBold" panose="00000800000000000000" pitchFamily="2" charset="-78"/>
              </a:rPr>
              <a:t>The property of being accessible and usable upon demand by an authorized entity.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B463E160-BC21-1BDD-ED53-4DF84C113339}"/>
              </a:ext>
            </a:extLst>
          </p:cNvPr>
          <p:cNvPicPr>
            <a:picLocks noChangeAspect="1"/>
          </p:cNvPicPr>
          <p:nvPr/>
        </p:nvPicPr>
        <p:blipFill>
          <a:blip r:embed="rId3"/>
          <a:stretch>
            <a:fillRect/>
          </a:stretch>
        </p:blipFill>
        <p:spPr>
          <a:xfrm>
            <a:off x="5871411" y="1810143"/>
            <a:ext cx="5415201" cy="4434246"/>
          </a:xfrm>
          <a:prstGeom prst="rect">
            <a:avLst/>
          </a:prstGeom>
        </p:spPr>
      </p:pic>
    </p:spTree>
    <p:extLst>
      <p:ext uri="{BB962C8B-B14F-4D97-AF65-F5344CB8AC3E}">
        <p14:creationId xmlns:p14="http://schemas.microsoft.com/office/powerpoint/2010/main" val="29705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07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100828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7.11 RISK MANAGEMENT FRAMEWORK (RMF)</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p:cNvSpPr txBox="1"/>
          <p:nvPr/>
        </p:nvSpPr>
        <p:spPr>
          <a:xfrm>
            <a:off x="1557369" y="1684522"/>
            <a:ext cx="8121481" cy="400110"/>
          </a:xfrm>
          <a:prstGeom prst="rect">
            <a:avLst/>
          </a:prstGeom>
          <a:noFill/>
        </p:spPr>
        <p:txBody>
          <a:bodyPr wrap="square" rtlCol="0">
            <a:spAutoFit/>
          </a:bodyPr>
          <a:lstStyle/>
          <a:p>
            <a:pPr marL="342900" indent="-342900" algn="ctr">
              <a:buFont typeface="Arial" panose="020B0604020202020204" pitchFamily="34" charset="0"/>
              <a:buChar char="•"/>
            </a:pPr>
            <a:r>
              <a:rPr lang="en-US" sz="2000" b="1" dirty="0">
                <a:solidFill>
                  <a:srgbClr val="0A1F61"/>
                </a:solidFill>
                <a:cs typeface="Tajawal ExtraBold" panose="00000800000000000000" pitchFamily="2" charset="-78"/>
              </a:rPr>
              <a:t>7.11.1 NIST RISK MANAGEMENT FRAMEWORK (RMF)</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0DF12A6C-172B-2A78-15E8-2A2DEC6E08CC}"/>
              </a:ext>
            </a:extLst>
          </p:cNvPr>
          <p:cNvPicPr>
            <a:picLocks noChangeAspect="1"/>
          </p:cNvPicPr>
          <p:nvPr/>
        </p:nvPicPr>
        <p:blipFill>
          <a:blip r:embed="rId3"/>
          <a:stretch>
            <a:fillRect/>
          </a:stretch>
        </p:blipFill>
        <p:spPr>
          <a:xfrm>
            <a:off x="942308" y="2137103"/>
            <a:ext cx="10259091" cy="3999002"/>
          </a:xfrm>
          <a:prstGeom prst="rect">
            <a:avLst/>
          </a:prstGeom>
        </p:spPr>
      </p:pic>
    </p:spTree>
    <p:extLst>
      <p:ext uri="{BB962C8B-B14F-4D97-AF65-F5344CB8AC3E}">
        <p14:creationId xmlns:p14="http://schemas.microsoft.com/office/powerpoint/2010/main" val="2222247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754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1008289"/>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7.11 RISK MANAGEMENT FRAMEWORK (RMF)</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p:cNvSpPr txBox="1"/>
          <p:nvPr/>
        </p:nvSpPr>
        <p:spPr>
          <a:xfrm>
            <a:off x="1557369" y="1742748"/>
            <a:ext cx="8121481" cy="400110"/>
          </a:xfrm>
          <a:prstGeom prst="rect">
            <a:avLst/>
          </a:prstGeom>
          <a:noFill/>
        </p:spPr>
        <p:txBody>
          <a:bodyPr wrap="square" rtlCol="0">
            <a:spAutoFit/>
          </a:bodyPr>
          <a:lstStyle/>
          <a:p>
            <a:pPr marL="342900" indent="-342900" algn="ctr">
              <a:buFont typeface="Arial" panose="020B0604020202020204" pitchFamily="34" charset="0"/>
              <a:buChar char="•"/>
            </a:pPr>
            <a:r>
              <a:rPr lang="en-US" sz="2000" b="1" dirty="0">
                <a:solidFill>
                  <a:srgbClr val="0A1F61"/>
                </a:solidFill>
                <a:cs typeface="Tajawal ExtraBold" panose="00000800000000000000" pitchFamily="2" charset="-78"/>
              </a:rPr>
              <a:t>7.11.2 ISO 31000 STANDARDS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a:extLst>
              <a:ext uri="{FF2B5EF4-FFF2-40B4-BE49-F238E27FC236}">
                <a16:creationId xmlns:a16="http://schemas.microsoft.com/office/drawing/2014/main" id="{4570A2A0-64B2-3A4D-151F-DA7816264DDA}"/>
              </a:ext>
            </a:extLst>
          </p:cNvPr>
          <p:cNvPicPr>
            <a:picLocks noChangeAspect="1"/>
          </p:cNvPicPr>
          <p:nvPr/>
        </p:nvPicPr>
        <p:blipFill>
          <a:blip r:embed="rId3"/>
          <a:stretch>
            <a:fillRect/>
          </a:stretch>
        </p:blipFill>
        <p:spPr>
          <a:xfrm>
            <a:off x="1214179" y="2134982"/>
            <a:ext cx="9903000" cy="4109407"/>
          </a:xfrm>
          <a:prstGeom prst="rect">
            <a:avLst/>
          </a:prstGeom>
        </p:spPr>
      </p:pic>
    </p:spTree>
    <p:extLst>
      <p:ext uri="{BB962C8B-B14F-4D97-AF65-F5344CB8AC3E}">
        <p14:creationId xmlns:p14="http://schemas.microsoft.com/office/powerpoint/2010/main" val="1699791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99947" y="1285190"/>
            <a:ext cx="9345750"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a:solidFill>
                <a:srgbClr val="0A1F61"/>
              </a:solidFill>
              <a:cs typeface="Tajawal ExtraBold" panose="00000800000000000000"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89374"/>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7.12 RISK REMEDIATION</a:t>
            </a:r>
          </a:p>
        </p:txBody>
      </p:sp>
      <p:sp>
        <p:nvSpPr>
          <p:cNvPr id="3" name="Rectangle 2"/>
          <p:cNvSpPr/>
          <p:nvPr/>
        </p:nvSpPr>
        <p:spPr>
          <a:xfrm>
            <a:off x="1357722" y="1865717"/>
            <a:ext cx="9030199" cy="3754874"/>
          </a:xfrm>
          <a:prstGeom prst="rect">
            <a:avLst/>
          </a:prstGeom>
        </p:spPr>
        <p:txBody>
          <a:bodyPr wrap="square">
            <a:spAutoFit/>
          </a:bodyPr>
          <a:lstStyle/>
          <a:p>
            <a:pPr marL="342900" indent="-342900" algn="just">
              <a:buFont typeface="Arial" panose="020B0604020202020204" pitchFamily="34" charset="0"/>
              <a:buChar char="•"/>
            </a:pPr>
            <a:r>
              <a:rPr lang="en-US" sz="2400" b="1" dirty="0">
                <a:solidFill>
                  <a:srgbClr val="0A1F61"/>
                </a:solidFill>
                <a:cs typeface="Tajawal ExtraBold" panose="00000800000000000000" pitchFamily="2" charset="-78"/>
              </a:rPr>
              <a:t>7.12 RISK REMEDIATION</a:t>
            </a:r>
          </a:p>
          <a:p>
            <a:pPr marL="342900" indent="-342900" algn="just">
              <a:buFont typeface="Arial" panose="020B0604020202020204" pitchFamily="34" charset="0"/>
              <a:buChar char="•"/>
            </a:pPr>
            <a:endParaRPr lang="en-US" b="1"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b="1"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b="1" dirty="0">
                <a:solidFill>
                  <a:srgbClr val="0A1F61"/>
                </a:solidFill>
                <a:cs typeface="Tajawal ExtraBold" panose="00000800000000000000" pitchFamily="2" charset="-78"/>
              </a:rPr>
              <a:t>Remediation</a:t>
            </a:r>
            <a:r>
              <a:rPr lang="en-US" sz="2000" dirty="0">
                <a:solidFill>
                  <a:srgbClr val="0A1F61"/>
                </a:solidFill>
                <a:cs typeface="Tajawal ExtraBold" panose="00000800000000000000" pitchFamily="2" charset="-78"/>
              </a:rPr>
              <a:t> in cybersecurity refers to tending to a breach and restricting the extent of damage that breaches can possibly cause to your business.</a:t>
            </a:r>
          </a:p>
          <a:p>
            <a:pPr marL="342900" indent="-342900" algn="just">
              <a:buFont typeface="Arial" panose="020B0604020202020204" pitchFamily="34" charset="0"/>
              <a:buChar char="•"/>
            </a:pPr>
            <a:endParaRPr lang="en-US" sz="20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Threat remediation is popularly used for </a:t>
            </a:r>
            <a:r>
              <a:rPr lang="en-US" sz="2000" u="sng" dirty="0">
                <a:solidFill>
                  <a:srgbClr val="0A1F61"/>
                </a:solidFill>
                <a:cs typeface="Tajawal ExtraBold" panose="00000800000000000000" pitchFamily="2" charset="-78"/>
              </a:rPr>
              <a:t>fighting cybersecurity compromises</a:t>
            </a:r>
            <a:r>
              <a:rPr lang="en-US" sz="2000" dirty="0">
                <a:solidFill>
                  <a:srgbClr val="0A1F61"/>
                </a:solidFill>
                <a:cs typeface="Tajawal ExtraBold" panose="00000800000000000000" pitchFamily="2" charset="-78"/>
              </a:rPr>
              <a:t>. The process of remediation involves the treatment of a security breach. </a:t>
            </a:r>
          </a:p>
          <a:p>
            <a:pPr marL="342900" indent="-342900" algn="just">
              <a:buFont typeface="Arial" panose="020B0604020202020204" pitchFamily="34" charset="0"/>
              <a:buChar char="•"/>
            </a:pPr>
            <a:endParaRPr lang="en-US" sz="20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Using remediation techniques, it is possible to dispense a malevolent assaults as malware, ransomware, phishing, and such.</a:t>
            </a:r>
          </a:p>
          <a:p>
            <a:pPr marL="342900" indent="-342900" algn="just">
              <a:buFont typeface="Arial" panose="020B0604020202020204" pitchFamily="34" charset="0"/>
              <a:buChar char="•"/>
            </a:pPr>
            <a:endParaRPr lang="en-US"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34149164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97832" y="1285191"/>
            <a:ext cx="10474211" cy="4783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a:solidFill>
                <a:srgbClr val="0A1F61"/>
              </a:solidFill>
              <a:cs typeface="Tajawal ExtraBold" panose="00000800000000000000"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89374"/>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7.12 RISK REMEDIATION</a:t>
            </a:r>
          </a:p>
        </p:txBody>
      </p:sp>
      <p:sp>
        <p:nvSpPr>
          <p:cNvPr id="3" name="Rectangle 2"/>
          <p:cNvSpPr/>
          <p:nvPr/>
        </p:nvSpPr>
        <p:spPr>
          <a:xfrm>
            <a:off x="1017391" y="1640808"/>
            <a:ext cx="10015567" cy="4062651"/>
          </a:xfrm>
          <a:prstGeom prst="rect">
            <a:avLst/>
          </a:prstGeom>
        </p:spPr>
        <p:txBody>
          <a:bodyPr wrap="square">
            <a:spAutoFit/>
          </a:bodyPr>
          <a:lstStyle/>
          <a:p>
            <a:pPr marL="342900" indent="-342900" algn="just">
              <a:buFont typeface="Arial" panose="020B0604020202020204" pitchFamily="34" charset="0"/>
              <a:buChar char="•"/>
            </a:pPr>
            <a:r>
              <a:rPr lang="en-US" sz="2400" b="1" dirty="0">
                <a:solidFill>
                  <a:srgbClr val="0A1F61"/>
                </a:solidFill>
                <a:cs typeface="Tajawal ExtraBold" panose="00000800000000000000" pitchFamily="2" charset="-78"/>
              </a:rPr>
              <a:t>7.12 RISK REMEDIATION</a:t>
            </a:r>
          </a:p>
          <a:p>
            <a:pPr algn="just"/>
            <a:endParaRPr lang="en-US" b="1"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b="1"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If timely </a:t>
            </a: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actions are not taken against breaches</a:t>
            </a:r>
            <a:r>
              <a:rPr lang="en-US" sz="2000" dirty="0">
                <a:solidFill>
                  <a:srgbClr val="0A1F61"/>
                </a:solidFill>
                <a:cs typeface="Tajawal ExtraBold" panose="00000800000000000000" pitchFamily="2" charset="-78"/>
              </a:rPr>
              <a:t>, they can </a:t>
            </a:r>
            <a:r>
              <a:rPr lang="en-US" sz="2000" u="sng" dirty="0">
                <a:solidFill>
                  <a:srgbClr val="0A1F61"/>
                </a:solidFill>
                <a:cs typeface="Tajawal ExtraBold" panose="00000800000000000000" pitchFamily="2" charset="-78"/>
              </a:rPr>
              <a:t>grow massive</a:t>
            </a:r>
            <a:r>
              <a:rPr lang="en-US" sz="2000" dirty="0">
                <a:solidFill>
                  <a:srgbClr val="0A1F61"/>
                </a:solidFill>
                <a:cs typeface="Tajawal ExtraBold" panose="00000800000000000000" pitchFamily="2" charset="-78"/>
              </a:rPr>
              <a:t> such that it may be impossible to contain them. Thus the </a:t>
            </a:r>
            <a:r>
              <a:rPr lang="en-US" sz="2000" u="sng" dirty="0">
                <a:solidFill>
                  <a:srgbClr val="0A1F61"/>
                </a:solidFill>
                <a:cs typeface="Tajawal ExtraBold" panose="00000800000000000000" pitchFamily="2" charset="-78"/>
              </a:rPr>
              <a:t>valuable data that belongs to a particular business can be compromised. </a:t>
            </a:r>
          </a:p>
          <a:p>
            <a:pPr algn="just"/>
            <a:endParaRPr lang="en-US" sz="20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Many remediation procedures these days act as elementary techniques to the gargantuan security incidents. For example, many remediation solutions trigger an automated kill process. While killing the problematic process may seem like the ultimate solution, it must be viewed as what sort of threat as well as breach is answerable for the problematic process. </a:t>
            </a:r>
          </a:p>
          <a:p>
            <a:pPr marL="342900" indent="-342900" algn="just">
              <a:buFont typeface="Arial" panose="020B0604020202020204" pitchFamily="34" charset="0"/>
              <a:buChar char="•"/>
            </a:pPr>
            <a:endParaRPr lang="en-US"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03730353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49706" y="1285190"/>
            <a:ext cx="11008894"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a:solidFill>
                <a:srgbClr val="0A1F61"/>
              </a:solidFill>
              <a:cs typeface="Tajawal ExtraBold" panose="00000800000000000000"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89374"/>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7.12 RISK REMEDIATION</a:t>
            </a:r>
          </a:p>
        </p:txBody>
      </p:sp>
      <p:sp>
        <p:nvSpPr>
          <p:cNvPr id="3" name="Rectangle 2"/>
          <p:cNvSpPr/>
          <p:nvPr/>
        </p:nvSpPr>
        <p:spPr>
          <a:xfrm>
            <a:off x="1058780" y="1721157"/>
            <a:ext cx="10419346" cy="4555093"/>
          </a:xfrm>
          <a:prstGeom prst="rect">
            <a:avLst/>
          </a:prstGeom>
        </p:spPr>
        <p:txBody>
          <a:bodyPr wrap="square">
            <a:spAutoFit/>
          </a:bodyPr>
          <a:lstStyle/>
          <a:p>
            <a:pPr marL="342900" indent="-342900" algn="just">
              <a:buFont typeface="Arial" panose="020B0604020202020204" pitchFamily="34" charset="0"/>
              <a:buChar char="•"/>
            </a:pPr>
            <a:r>
              <a:rPr lang="en-US" sz="2400" b="1" dirty="0">
                <a:solidFill>
                  <a:srgbClr val="0A1F61"/>
                </a:solidFill>
                <a:cs typeface="Tajawal ExtraBold" panose="00000800000000000000" pitchFamily="2" charset="-78"/>
              </a:rPr>
              <a:t>7.12 RISK REMEDIATION</a:t>
            </a:r>
          </a:p>
          <a:p>
            <a:pPr marL="342900" indent="-342900" algn="just">
              <a:buFont typeface="Arial" panose="020B0604020202020204" pitchFamily="34" charset="0"/>
              <a:buChar char="•"/>
            </a:pPr>
            <a:endParaRPr lang="en-US" b="1"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b="1"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Regardless of whether the dubious activity is killed, the </a:t>
            </a:r>
            <a:r>
              <a:rPr lang="en-US" sz="2000" u="sng" dirty="0">
                <a:solidFill>
                  <a:srgbClr val="0A1F61"/>
                </a:solidFill>
                <a:cs typeface="Tajawal ExtraBold" panose="00000800000000000000" pitchFamily="2" charset="-78"/>
              </a:rPr>
              <a:t>attackers can remain in the system and network</a:t>
            </a:r>
            <a:r>
              <a:rPr lang="en-US" sz="2000" dirty="0">
                <a:solidFill>
                  <a:srgbClr val="0A1F61"/>
                </a:solidFill>
                <a:cs typeface="Tajawal ExtraBold" panose="00000800000000000000" pitchFamily="2" charset="-78"/>
              </a:rPr>
              <a:t>.  In order to end the problem, the proposed remediation processes must </a:t>
            </a:r>
            <a:r>
              <a:rPr lang="en-US" sz="2000" b="1" u="sng" dirty="0">
                <a:solidFill>
                  <a:srgbClr val="0A1F61"/>
                </a:solidFill>
                <a:effectLst>
                  <a:outerShdw blurRad="38100" dist="38100" dir="2700000" algn="tl">
                    <a:srgbClr val="000000">
                      <a:alpha val="43137"/>
                    </a:srgbClr>
                  </a:outerShdw>
                </a:effectLst>
                <a:cs typeface="Tajawal ExtraBold" panose="00000800000000000000" pitchFamily="2" charset="-78"/>
              </a:rPr>
              <a:t>consider the detection of the cause.</a:t>
            </a:r>
            <a:br>
              <a:rPr lang="en-US" sz="2000" b="1" u="sng" dirty="0">
                <a:solidFill>
                  <a:srgbClr val="0A1F61"/>
                </a:solidFill>
                <a:effectLst>
                  <a:outerShdw blurRad="38100" dist="38100" dir="2700000" algn="tl">
                    <a:srgbClr val="000000">
                      <a:alpha val="43137"/>
                    </a:srgbClr>
                  </a:outerShdw>
                </a:effectLst>
                <a:cs typeface="Tajawal ExtraBold" panose="00000800000000000000" pitchFamily="2" charset="-78"/>
              </a:rPr>
            </a:br>
            <a:endParaRPr lang="en-US" sz="2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Numerous remediation procedures cannot totally confirm if the threat is completely eradicated. Therefore, the remediation processes employed by the security teams must include gathering exact and sufficient data concerning the incident. Remediation is extremely essential for cyber-security. </a:t>
            </a:r>
            <a:br>
              <a:rPr lang="en-US" sz="2000" dirty="0">
                <a:solidFill>
                  <a:srgbClr val="0A1F61"/>
                </a:solidFill>
                <a:cs typeface="Tajawal ExtraBold" panose="00000800000000000000" pitchFamily="2" charset="-78"/>
              </a:rPr>
            </a:br>
            <a:endParaRPr lang="en-US" sz="2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Most of the security compromises take more than a month to detect.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endParaRPr lang="en-US"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426729810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99946" y="1285191"/>
            <a:ext cx="9760821" cy="4775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a:solidFill>
                <a:srgbClr val="0A1F61"/>
              </a:solidFill>
              <a:cs typeface="Tajawal ExtraBold" panose="00000800000000000000"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89374"/>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7.12 RISK REMEDIATION</a:t>
            </a:r>
          </a:p>
        </p:txBody>
      </p:sp>
      <p:sp>
        <p:nvSpPr>
          <p:cNvPr id="3" name="Rectangle 2"/>
          <p:cNvSpPr/>
          <p:nvPr/>
        </p:nvSpPr>
        <p:spPr>
          <a:xfrm>
            <a:off x="1357722" y="1721157"/>
            <a:ext cx="9030199" cy="4339650"/>
          </a:xfrm>
          <a:prstGeom prst="rect">
            <a:avLst/>
          </a:prstGeom>
        </p:spPr>
        <p:txBody>
          <a:bodyPr wrap="square">
            <a:spAutoFit/>
          </a:bodyPr>
          <a:lstStyle/>
          <a:p>
            <a:pPr marL="342900" indent="-342900" algn="just">
              <a:buFont typeface="Arial" panose="020B0604020202020204" pitchFamily="34" charset="0"/>
              <a:buChar char="•"/>
            </a:pPr>
            <a:r>
              <a:rPr lang="en-US" sz="2400" b="1" dirty="0">
                <a:solidFill>
                  <a:srgbClr val="0A1F61"/>
                </a:solidFill>
                <a:cs typeface="Tajawal ExtraBold" panose="00000800000000000000" pitchFamily="2" charset="-78"/>
              </a:rPr>
              <a:t>7.12 RISK REMEDIATION</a:t>
            </a:r>
          </a:p>
          <a:p>
            <a:pPr marL="342900" indent="-342900" algn="just">
              <a:buFont typeface="Arial" panose="020B0604020202020204" pitchFamily="34" charset="0"/>
              <a:buChar char="•"/>
            </a:pPr>
            <a:endParaRPr lang="en-US" b="1"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1000" b="1"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There are a few of the </a:t>
            </a:r>
            <a:r>
              <a:rPr lang="en-US" sz="2200" b="1" dirty="0">
                <a:solidFill>
                  <a:srgbClr val="0A1F61"/>
                </a:solidFill>
                <a:cs typeface="Tajawal ExtraBold" panose="00000800000000000000" pitchFamily="2" charset="-78"/>
              </a:rPr>
              <a:t>operational difficulties </a:t>
            </a:r>
            <a:r>
              <a:rPr lang="en-US" sz="2200" dirty="0">
                <a:solidFill>
                  <a:srgbClr val="0A1F61"/>
                </a:solidFill>
                <a:cs typeface="Tajawal ExtraBold" panose="00000800000000000000" pitchFamily="2" charset="-78"/>
              </a:rPr>
              <a:t>that associations face in building up and maintaining a reasonable cybersecurity risk remediation program.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u="sng" dirty="0">
                <a:solidFill>
                  <a:srgbClr val="0A1F61"/>
                </a:solidFill>
                <a:cs typeface="Tajawal ExtraBold" panose="00000800000000000000" pitchFamily="2" charset="-78"/>
              </a:rPr>
              <a:t>These difficulties include: </a:t>
            </a:r>
          </a:p>
          <a:p>
            <a:pPr marL="800100" lvl="1" indent="-342900" algn="just">
              <a:buFont typeface="Wingdings" panose="05000000000000000000" pitchFamily="2" charset="2"/>
              <a:buChar char="§"/>
            </a:pPr>
            <a:r>
              <a:rPr lang="en-US" sz="2200" dirty="0">
                <a:solidFill>
                  <a:srgbClr val="0A1F61"/>
                </a:solidFill>
                <a:cs typeface="Tajawal ExtraBold" panose="00000800000000000000" pitchFamily="2" charset="-78"/>
              </a:rPr>
              <a:t>Characterizing risk baselines</a:t>
            </a:r>
          </a:p>
          <a:p>
            <a:pPr marL="800100" lvl="1" indent="-342900" algn="just">
              <a:buFont typeface="Wingdings" panose="05000000000000000000" pitchFamily="2" charset="2"/>
              <a:buChar char="§"/>
            </a:pPr>
            <a:r>
              <a:rPr lang="en-US" sz="2200" dirty="0">
                <a:solidFill>
                  <a:srgbClr val="0A1F61"/>
                </a:solidFill>
                <a:cs typeface="Tajawal ExtraBold" panose="00000800000000000000" pitchFamily="2" charset="-78"/>
              </a:rPr>
              <a:t>Setting up a technique for risk prioritization</a:t>
            </a:r>
          </a:p>
          <a:p>
            <a:pPr marL="800100" lvl="1" indent="-342900" algn="just">
              <a:buFont typeface="Wingdings" panose="05000000000000000000" pitchFamily="2" charset="2"/>
              <a:buChar char="§"/>
            </a:pPr>
            <a:r>
              <a:rPr lang="en-US" sz="2200" dirty="0">
                <a:solidFill>
                  <a:srgbClr val="0A1F61"/>
                </a:solidFill>
                <a:cs typeface="Tajawal ExtraBold" panose="00000800000000000000" pitchFamily="2" charset="-78"/>
              </a:rPr>
              <a:t>Optimizing risk remediation processes</a:t>
            </a:r>
          </a:p>
          <a:p>
            <a:pPr marL="800100" lvl="1" indent="-342900" algn="just">
              <a:buFont typeface="Wingdings" panose="05000000000000000000" pitchFamily="2" charset="2"/>
              <a:buChar char="§"/>
            </a:pPr>
            <a:r>
              <a:rPr lang="en-US" sz="2200" dirty="0">
                <a:solidFill>
                  <a:srgbClr val="0A1F61"/>
                </a:solidFill>
                <a:cs typeface="Tajawal ExtraBold" panose="00000800000000000000" pitchFamily="2" charset="-78"/>
              </a:rPr>
              <a:t>Developing reliable and valuable metrics</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97927973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61be54d4e1129e7f290b979abd74d0d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ee7624cd9ca63176be9d29f9c2ee78d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1FE11817-405A-415A-8794-94814B3F189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49100919-8a76-4266-be0c-7dc583902cb4"/>
    <ds:schemaRef ds:uri="d13aca44-ef33-4cf4-9980-7f0b00e6eeb9"/>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297</TotalTime>
  <Words>5465</Words>
  <Application>Microsoft Office PowerPoint</Application>
  <PresentationFormat>Widescreen</PresentationFormat>
  <Paragraphs>592</Paragraphs>
  <Slides>56</Slides>
  <Notes>18</Notes>
  <HiddenSlides>0</HiddenSlides>
  <MMClips>0</MMClips>
  <ScaleCrop>false</ScaleCrop>
  <HeadingPairs>
    <vt:vector size="4" baseType="variant">
      <vt:variant>
        <vt:lpstr>Theme</vt:lpstr>
      </vt:variant>
      <vt:variant>
        <vt:i4>1</vt:i4>
      </vt:variant>
      <vt:variant>
        <vt:lpstr>Slide Titles</vt:lpstr>
      </vt:variant>
      <vt:variant>
        <vt:i4>56</vt:i4>
      </vt:variant>
    </vt:vector>
  </HeadingPairs>
  <TitlesOfParts>
    <vt:vector size="5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Tamara Ghrear</cp:lastModifiedBy>
  <cp:revision>52</cp:revision>
  <dcterms:created xsi:type="dcterms:W3CDTF">2023-04-29T09:08:00Z</dcterms:created>
  <dcterms:modified xsi:type="dcterms:W3CDTF">2026-04-03T12:47:47Z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