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98" r:id="rId2"/>
    <p:sldId id="299" r:id="rId3"/>
    <p:sldId id="278" r:id="rId4"/>
    <p:sldId id="300" r:id="rId5"/>
    <p:sldId id="305" r:id="rId6"/>
    <p:sldId id="304" r:id="rId7"/>
    <p:sldId id="303" r:id="rId8"/>
    <p:sldId id="302" r:id="rId9"/>
    <p:sldId id="301" r:id="rId10"/>
    <p:sldId id="306" r:id="rId11"/>
    <p:sldId id="308" r:id="rId12"/>
    <p:sldId id="307" r:id="rId13"/>
    <p:sldId id="311" r:id="rId14"/>
    <p:sldId id="310" r:id="rId15"/>
    <p:sldId id="309" r:id="rId16"/>
    <p:sldId id="314" r:id="rId17"/>
    <p:sldId id="313" r:id="rId18"/>
    <p:sldId id="312" r:id="rId19"/>
    <p:sldId id="319" r:id="rId20"/>
    <p:sldId id="318" r:id="rId21"/>
    <p:sldId id="321" r:id="rId22"/>
    <p:sldId id="320" r:id="rId23"/>
    <p:sldId id="317" r:id="rId24"/>
    <p:sldId id="316" r:id="rId25"/>
    <p:sldId id="327" r:id="rId26"/>
    <p:sldId id="326" r:id="rId27"/>
    <p:sldId id="325" r:id="rId28"/>
    <p:sldId id="324" r:id="rId29"/>
    <p:sldId id="323" r:id="rId30"/>
    <p:sldId id="322" r:id="rId31"/>
    <p:sldId id="329" r:id="rId32"/>
    <p:sldId id="315" r:id="rId33"/>
    <p:sldId id="331" r:id="rId34"/>
    <p:sldId id="330" r:id="rId35"/>
    <p:sldId id="336" r:id="rId36"/>
    <p:sldId id="335" r:id="rId37"/>
    <p:sldId id="334" r:id="rId38"/>
    <p:sldId id="338" r:id="rId39"/>
    <p:sldId id="337" r:id="rId40"/>
    <p:sldId id="33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7" d="100"/>
          <a:sy n="67" d="100"/>
        </p:scale>
        <p:origin x="644" y="6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1/28/2023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1/28/2023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1/28/2023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1/28/2023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1/28/2023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1/28/2023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1/28/2023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1/28/2023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1/28/2023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7.png"/><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8.png"/><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9.png"/><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1.png"/><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2.PNG"/><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3.PNG"/><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4.PNG"/><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5.png"/><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6.PNG"/><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7.PNG"/><Relationship Id="rId5" Type="http://schemas.openxmlformats.org/officeDocument/2006/relationships/image" Target="../media/image9.emf"/><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8.PNG"/><Relationship Id="rId5" Type="http://schemas.openxmlformats.org/officeDocument/2006/relationships/image" Target="../media/image9.emf"/><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9.PNG"/><Relationship Id="rId5" Type="http://schemas.openxmlformats.org/officeDocument/2006/relationships/image" Target="../media/image9.emf"/><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30.PNG"/><Relationship Id="rId5" Type="http://schemas.openxmlformats.org/officeDocument/2006/relationships/image" Target="../media/image9.emf"/><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31.PNG"/><Relationship Id="rId5" Type="http://schemas.openxmlformats.org/officeDocument/2006/relationships/image" Target="../media/image9.emf"/><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32.PNG"/><Relationship Id="rId5" Type="http://schemas.openxmlformats.org/officeDocument/2006/relationships/image" Target="../media/image9.emf"/><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33.PNG"/><Relationship Id="rId5" Type="http://schemas.openxmlformats.org/officeDocument/2006/relationships/image" Target="../media/image9.emf"/><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34.png"/><Relationship Id="rId5" Type="http://schemas.openxmlformats.org/officeDocument/2006/relationships/image" Target="../media/image9.emf"/><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35.png"/><Relationship Id="rId5" Type="http://schemas.openxmlformats.org/officeDocument/2006/relationships/image" Target="../media/image9.emf"/><Relationship Id="rId4" Type="http://schemas.openxmlformats.org/officeDocument/2006/relationships/image" Target="../media/image8.emf"/></Relationships>
</file>

<file path=ppt/slides/_rels/slide3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36.png"/><Relationship Id="rId5" Type="http://schemas.openxmlformats.org/officeDocument/2006/relationships/image" Target="../media/image9.emf"/><Relationship Id="rId4" Type="http://schemas.openxmlformats.org/officeDocument/2006/relationships/image" Target="../media/image8.emf"/></Relationships>
</file>

<file path=ppt/slides/_rels/slide3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37.PNG"/><Relationship Id="rId5" Type="http://schemas.openxmlformats.org/officeDocument/2006/relationships/image" Target="../media/image9.emf"/><Relationship Id="rId4" Type="http://schemas.openxmlformats.org/officeDocument/2006/relationships/image" Target="../media/image8.emf"/></Relationships>
</file>

<file path=ppt/slides/_rels/slide3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38.PNG"/><Relationship Id="rId5" Type="http://schemas.openxmlformats.org/officeDocument/2006/relationships/image" Target="../media/image9.emf"/><Relationship Id="rId4" Type="http://schemas.openxmlformats.org/officeDocument/2006/relationships/image" Target="../media/image8.emf"/></Relationships>
</file>

<file path=ppt/slides/_rels/slide3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39.PNG"/><Relationship Id="rId5" Type="http://schemas.openxmlformats.org/officeDocument/2006/relationships/image" Target="../media/image9.emf"/><Relationship Id="rId4" Type="http://schemas.openxmlformats.org/officeDocument/2006/relationships/image" Target="../media/image8.emf"/></Relationships>
</file>

<file path=ppt/slides/_rels/slide4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40.png"/><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158045" y="-155787"/>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47787" y="482483"/>
            <a:ext cx="4928806" cy="1851612"/>
          </a:xfrm>
          <a:prstGeom prst="rect">
            <a:avLst/>
          </a:prstGeom>
        </p:spPr>
      </p:pic>
      <p:sp>
        <p:nvSpPr>
          <p:cNvPr id="14" name="TextBox 13"/>
          <p:cNvSpPr txBox="1"/>
          <p:nvPr/>
        </p:nvSpPr>
        <p:spPr>
          <a:xfrm>
            <a:off x="730762" y="674666"/>
            <a:ext cx="3090911" cy="1815882"/>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prstClr val="white"/>
                </a:solidFill>
                <a:effectLst/>
                <a:uLnTx/>
                <a:uFillTx/>
                <a:latin typeface="Simplified Arabic" panose="02020603050405020304" pitchFamily="18" charset="-78"/>
                <a:ea typeface="+mn-ea"/>
                <a:cs typeface="Simplified Arabic" panose="02020603050405020304" pitchFamily="18" charset="-78"/>
              </a:rPr>
              <a:t>مقدمة في الإعلام الرقمي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srgbClr val="00B0F0"/>
                </a:solidFill>
                <a:effectLst/>
                <a:uLnTx/>
                <a:uFillTx/>
                <a:latin typeface="Tajawal Medium" panose="00000600000000000000" pitchFamily="2" charset="-78"/>
                <a:ea typeface="+mn-ea"/>
                <a:cs typeface="Tajawal Medium" panose="00000600000000000000" pitchFamily="2" charset="-78"/>
              </a:rPr>
              <a:t>المحاضرة الثانية</a:t>
            </a:r>
            <a:endParaRPr kumimoji="0" lang="en-US" sz="2800" b="0" i="0" u="none" strike="noStrike" kern="1200" cap="none" spc="0" normalizeH="0" baseline="0" noProof="0" dirty="0">
              <a:ln>
                <a:noFill/>
              </a:ln>
              <a:solidFill>
                <a:srgbClr val="00B0F0"/>
              </a:solidFill>
              <a:effectLst/>
              <a:uLnTx/>
              <a:uFillTx/>
              <a:latin typeface="Tajawal Medium" panose="00000600000000000000" pitchFamily="2" charset="-78"/>
              <a:ea typeface="+mn-ea"/>
              <a:cs typeface="Tajawal Medium" panose="00000600000000000000" pitchFamily="2" charset="-78"/>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د. عبدالفتاح نبيل</a:t>
            </a:r>
            <a:endPar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3" name="Picture 2">
            <a:extLst>
              <a:ext uri="{FF2B5EF4-FFF2-40B4-BE49-F238E27FC236}">
                <a16:creationId xmlns:a16="http://schemas.microsoft.com/office/drawing/2014/main" id="{50C6CE78-A56B-678B-3A34-6E214C2A62C3}"/>
              </a:ext>
            </a:extLst>
          </p:cNvPr>
          <p:cNvPicPr>
            <a:picLocks noChangeAspect="1"/>
          </p:cNvPicPr>
          <p:nvPr/>
        </p:nvPicPr>
        <p:blipFill>
          <a:blip r:embed="rId6"/>
          <a:stretch>
            <a:fillRect/>
          </a:stretch>
        </p:blipFill>
        <p:spPr>
          <a:xfrm>
            <a:off x="8162108" y="4691218"/>
            <a:ext cx="4038601" cy="1034667"/>
          </a:xfrm>
          <a:prstGeom prst="rect">
            <a:avLst/>
          </a:prstGeom>
        </p:spPr>
      </p:pic>
      <p:sp>
        <p:nvSpPr>
          <p:cNvPr id="5" name="TextBox 4">
            <a:extLst>
              <a:ext uri="{FF2B5EF4-FFF2-40B4-BE49-F238E27FC236}">
                <a16:creationId xmlns:a16="http://schemas.microsoft.com/office/drawing/2014/main" id="{2496F807-77A6-7DE0-9DCD-815E374B8221}"/>
              </a:ext>
            </a:extLst>
          </p:cNvPr>
          <p:cNvSpPr txBox="1"/>
          <p:nvPr/>
        </p:nvSpPr>
        <p:spPr>
          <a:xfrm>
            <a:off x="9453015" y="4672003"/>
            <a:ext cx="3831863" cy="181588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كود المقرر</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DGM111</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Tree>
    <p:extLst>
      <p:ext uri="{BB962C8B-B14F-4D97-AF65-F5344CB8AC3E}">
        <p14:creationId xmlns:p14="http://schemas.microsoft.com/office/powerpoint/2010/main" val="14418569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55127" y="446309"/>
            <a:ext cx="6198348"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أنواع الإعلام الرقمي </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610310">
            <a:off x="-79391" y="424831"/>
            <a:ext cx="221766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الثانية</a:t>
            </a:r>
            <a:endPar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grpSp>
        <p:nvGrpSpPr>
          <p:cNvPr id="19" name="Group 18">
            <a:extLst>
              <a:ext uri="{FF2B5EF4-FFF2-40B4-BE49-F238E27FC236}">
                <a16:creationId xmlns:a16="http://schemas.microsoft.com/office/drawing/2014/main" id="{C6B3E6BB-6EF0-7947-E6D9-C41C3578F4D7}"/>
              </a:ext>
            </a:extLst>
          </p:cNvPr>
          <p:cNvGrpSpPr/>
          <p:nvPr/>
        </p:nvGrpSpPr>
        <p:grpSpPr>
          <a:xfrm>
            <a:off x="5327374" y="1504537"/>
            <a:ext cx="6126253" cy="768000"/>
            <a:chOff x="3168700" y="1131591"/>
            <a:chExt cx="5427365" cy="576000"/>
          </a:xfrm>
        </p:grpSpPr>
        <p:sp>
          <p:nvSpPr>
            <p:cNvPr id="20" name="Round Same Side Corner Rectangle 3">
              <a:extLst>
                <a:ext uri="{FF2B5EF4-FFF2-40B4-BE49-F238E27FC236}">
                  <a16:creationId xmlns:a16="http://schemas.microsoft.com/office/drawing/2014/main" id="{A4E9C51E-18A3-4A93-0EE5-3127ED043CAC}"/>
                </a:ext>
              </a:extLst>
            </p:cNvPr>
            <p:cNvSpPr/>
            <p:nvPr/>
          </p:nvSpPr>
          <p:spPr>
            <a:xfrm rot="16200000">
              <a:off x="5612780" y="-1240513"/>
              <a:ext cx="432048" cy="5320208"/>
            </a:xfrm>
            <a:prstGeom prst="round2SameRect">
              <a:avLst>
                <a:gd name="adj1" fmla="val 50000"/>
                <a:gd name="adj2"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lvl="0" indent="0" algn="ctr" defTabSz="1219170" rtl="0" eaLnBrk="1" fontAlgn="auto" latinLnBrk="1" hangingPunct="1">
                <a:lnSpc>
                  <a:spcPct val="100000"/>
                </a:lnSpc>
                <a:spcBef>
                  <a:spcPts val="0"/>
                </a:spcBef>
                <a:spcAft>
                  <a:spcPts val="0"/>
                </a:spcAft>
                <a:buClrTx/>
                <a:buSzTx/>
                <a:buFontTx/>
                <a:buNone/>
                <a:tabLst/>
                <a:defRPr/>
              </a:pPr>
              <a:endParaRPr kumimoji="0" lang="ko-KR" altLang="en-US" sz="2400" b="0" i="0" u="none" strike="noStrike" kern="1200" cap="none" spc="0" normalizeH="0" baseline="0" noProof="0" dirty="0">
                <a:ln>
                  <a:noFill/>
                </a:ln>
                <a:solidFill>
                  <a:prstClr val="white"/>
                </a:solidFill>
                <a:effectLst/>
                <a:uLnTx/>
                <a:uFillTx/>
                <a:latin typeface="Arial"/>
                <a:ea typeface="Arial Unicode MS"/>
                <a:cs typeface="+mn-cs"/>
              </a:endParaRPr>
            </a:p>
          </p:txBody>
        </p:sp>
        <p:sp>
          <p:nvSpPr>
            <p:cNvPr id="21" name="AutoShape 92">
              <a:extLst>
                <a:ext uri="{FF2B5EF4-FFF2-40B4-BE49-F238E27FC236}">
                  <a16:creationId xmlns:a16="http://schemas.microsoft.com/office/drawing/2014/main" id="{774B6848-5015-8B6E-8F34-F5A2FA05F68A}"/>
                </a:ext>
              </a:extLst>
            </p:cNvPr>
            <p:cNvSpPr>
              <a:spLocks noChangeAspect="1" noChangeArrowheads="1"/>
            </p:cNvSpPr>
            <p:nvPr/>
          </p:nvSpPr>
          <p:spPr bwMode="auto">
            <a:xfrm rot="16200000" flipH="1">
              <a:off x="8020065" y="1131591"/>
              <a:ext cx="576000" cy="576000"/>
            </a:xfrm>
            <a:prstGeom prst="ellipse">
              <a:avLst/>
            </a:prstGeom>
            <a:solidFill>
              <a:schemeClr val="bg1"/>
            </a:solidFill>
            <a:ln w="50800">
              <a:solidFill>
                <a:schemeClr val="accent1"/>
              </a:solidFill>
              <a:headEnd/>
              <a:tailEnd/>
            </a:ln>
            <a:effectLst/>
            <a:scene3d>
              <a:camera prst="orthographicFront">
                <a:rot lat="0" lon="0" rev="0"/>
              </a:camera>
              <a:lightRig rig="contrasting" dir="t">
                <a:rot lat="0" lon="0" rev="1500000"/>
              </a:lightRig>
            </a:scene3d>
            <a:sp3d prstMaterial="metal">
              <a:bevelT w="0" h="0"/>
            </a:sp3d>
          </p:spPr>
          <p:style>
            <a:lnRef idx="1">
              <a:schemeClr val="accent1"/>
            </a:lnRef>
            <a:fillRef idx="3">
              <a:schemeClr val="accent1"/>
            </a:fillRef>
            <a:effectRef idx="2">
              <a:schemeClr val="accent1"/>
            </a:effectRef>
            <a:fontRef idx="minor">
              <a:schemeClr val="lt1"/>
            </a:fontRef>
          </p:style>
          <p:txBody>
            <a:bodyPr wrap="none"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marL="0" marR="0" lvl="0" indent="0" algn="ctr" defTabSz="1219170" rtl="0" eaLnBrk="1" fontAlgn="auto" latinLnBrk="1" hangingPunct="1">
                <a:lnSpc>
                  <a:spcPct val="100000"/>
                </a:lnSpc>
                <a:spcBef>
                  <a:spcPts val="0"/>
                </a:spcBef>
                <a:spcAft>
                  <a:spcPts val="0"/>
                </a:spcAft>
                <a:buClrTx/>
                <a:buSzTx/>
                <a:buFontTx/>
                <a:buNone/>
                <a:tabLst/>
                <a:defRPr/>
              </a:pPr>
              <a:endParaRPr kumimoji="0" lang="ko-KR" altLang="en-US" sz="3733" b="0" i="0" u="none" strike="noStrike" kern="1200" cap="none" spc="0" normalizeH="0" baseline="0" noProof="0" dirty="0">
                <a:ln>
                  <a:noFill/>
                </a:ln>
                <a:solidFill>
                  <a:prstClr val="white"/>
                </a:solidFill>
                <a:effectLst/>
                <a:uLnTx/>
                <a:uFillTx/>
                <a:latin typeface="Arial"/>
                <a:ea typeface="Arial Unicode MS"/>
                <a:cs typeface="+mn-cs"/>
              </a:endParaRPr>
            </a:p>
          </p:txBody>
        </p:sp>
        <p:sp>
          <p:nvSpPr>
            <p:cNvPr id="22" name="TextBox 21">
              <a:extLst>
                <a:ext uri="{FF2B5EF4-FFF2-40B4-BE49-F238E27FC236}">
                  <a16:creationId xmlns:a16="http://schemas.microsoft.com/office/drawing/2014/main" id="{F34F4D72-024E-1A4F-52FA-25F36DA388A3}"/>
                </a:ext>
              </a:extLst>
            </p:cNvPr>
            <p:cNvSpPr txBox="1"/>
            <p:nvPr/>
          </p:nvSpPr>
          <p:spPr>
            <a:xfrm>
              <a:off x="8023164" y="1234926"/>
              <a:ext cx="569802" cy="369332"/>
            </a:xfrm>
            <a:prstGeom prst="rect">
              <a:avLst/>
            </a:prstGeom>
            <a:noFill/>
          </p:spPr>
          <p:txBody>
            <a:bodyPr wrap="square" tIns="0" bIns="0" rtlCol="0" anchor="ctr">
              <a:spAutoFit/>
            </a:bodyPr>
            <a:lstStyle/>
            <a:p>
              <a:pPr marL="0" marR="0" lvl="0" indent="0" algn="ctr" defTabSz="1219170" rtl="0" eaLnBrk="1" fontAlgn="auto" latinLnBrk="1" hangingPunct="1">
                <a:lnSpc>
                  <a:spcPct val="100000"/>
                </a:lnSpc>
                <a:spcBef>
                  <a:spcPts val="0"/>
                </a:spcBef>
                <a:spcAft>
                  <a:spcPts val="0"/>
                </a:spcAft>
                <a:buClrTx/>
                <a:buSzTx/>
                <a:buFontTx/>
                <a:buNone/>
                <a:tabLst/>
                <a:defRPr/>
              </a:pPr>
              <a:r>
                <a:rPr kumimoji="0" lang="en-US" altLang="ko-KR" sz="3200" b="1" i="0" u="none" strike="noStrike" kern="1200" cap="none" spc="0" normalizeH="0" baseline="0" noProof="0" dirty="0">
                  <a:ln>
                    <a:noFill/>
                  </a:ln>
                  <a:solidFill>
                    <a:srgbClr val="0070C0"/>
                  </a:solidFill>
                  <a:effectLst/>
                  <a:uLnTx/>
                  <a:uFillTx/>
                  <a:latin typeface="Arial"/>
                  <a:ea typeface="Arial Unicode MS"/>
                  <a:cs typeface="Arial" pitchFamily="34" charset="0"/>
                </a:rPr>
                <a:t>1</a:t>
              </a:r>
            </a:p>
          </p:txBody>
        </p:sp>
      </p:grpSp>
      <p:grpSp>
        <p:nvGrpSpPr>
          <p:cNvPr id="23" name="Group 22">
            <a:extLst>
              <a:ext uri="{FF2B5EF4-FFF2-40B4-BE49-F238E27FC236}">
                <a16:creationId xmlns:a16="http://schemas.microsoft.com/office/drawing/2014/main" id="{20E279F8-BF84-FE70-1F0F-F2E1A0C6DBAE}"/>
              </a:ext>
            </a:extLst>
          </p:cNvPr>
          <p:cNvGrpSpPr/>
          <p:nvPr/>
        </p:nvGrpSpPr>
        <p:grpSpPr>
          <a:xfrm>
            <a:off x="5327373" y="3862130"/>
            <a:ext cx="6130385" cy="768000"/>
            <a:chOff x="3168700" y="1131591"/>
            <a:chExt cx="5427365" cy="576000"/>
          </a:xfrm>
        </p:grpSpPr>
        <p:sp>
          <p:nvSpPr>
            <p:cNvPr id="24" name="Round Same Side Corner Rectangle 28">
              <a:extLst>
                <a:ext uri="{FF2B5EF4-FFF2-40B4-BE49-F238E27FC236}">
                  <a16:creationId xmlns:a16="http://schemas.microsoft.com/office/drawing/2014/main" id="{FF987A49-0837-B598-C1D3-CA66D0FB9DA0}"/>
                </a:ext>
              </a:extLst>
            </p:cNvPr>
            <p:cNvSpPr/>
            <p:nvPr/>
          </p:nvSpPr>
          <p:spPr>
            <a:xfrm rot="16200000">
              <a:off x="5612780" y="-1240513"/>
              <a:ext cx="432048" cy="5320208"/>
            </a:xfrm>
            <a:prstGeom prst="round2SameRect">
              <a:avLst>
                <a:gd name="adj1" fmla="val 50000"/>
                <a:gd name="adj2"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lvl="0" indent="0" algn="ctr" defTabSz="1219170" rtl="0" eaLnBrk="1" fontAlgn="auto" latinLnBrk="1" hangingPunct="1">
                <a:lnSpc>
                  <a:spcPct val="100000"/>
                </a:lnSpc>
                <a:spcBef>
                  <a:spcPts val="0"/>
                </a:spcBef>
                <a:spcAft>
                  <a:spcPts val="0"/>
                </a:spcAft>
                <a:buClrTx/>
                <a:buSzTx/>
                <a:buFontTx/>
                <a:buNone/>
                <a:tabLst/>
                <a:defRPr/>
              </a:pPr>
              <a:endParaRPr kumimoji="0" lang="ko-KR" altLang="en-US" sz="2400" b="0" i="0" u="none" strike="noStrike" kern="1200" cap="none" spc="0" normalizeH="0" baseline="0" noProof="0" dirty="0">
                <a:ln>
                  <a:noFill/>
                </a:ln>
                <a:solidFill>
                  <a:prstClr val="white"/>
                </a:solidFill>
                <a:effectLst/>
                <a:uLnTx/>
                <a:uFillTx/>
                <a:latin typeface="Arial"/>
                <a:ea typeface="Arial Unicode MS"/>
                <a:cs typeface="+mn-cs"/>
              </a:endParaRPr>
            </a:p>
          </p:txBody>
        </p:sp>
        <p:sp>
          <p:nvSpPr>
            <p:cNvPr id="25" name="AutoShape 92">
              <a:extLst>
                <a:ext uri="{FF2B5EF4-FFF2-40B4-BE49-F238E27FC236}">
                  <a16:creationId xmlns:a16="http://schemas.microsoft.com/office/drawing/2014/main" id="{7425ED8D-0526-09F3-C89E-03C1941C76F2}"/>
                </a:ext>
              </a:extLst>
            </p:cNvPr>
            <p:cNvSpPr>
              <a:spLocks noChangeAspect="1" noChangeArrowheads="1"/>
            </p:cNvSpPr>
            <p:nvPr/>
          </p:nvSpPr>
          <p:spPr bwMode="auto">
            <a:xfrm rot="16200000" flipH="1">
              <a:off x="8020065" y="1131591"/>
              <a:ext cx="576000" cy="576000"/>
            </a:xfrm>
            <a:prstGeom prst="ellipse">
              <a:avLst/>
            </a:prstGeom>
            <a:solidFill>
              <a:schemeClr val="bg1"/>
            </a:solidFill>
            <a:ln w="50800">
              <a:solidFill>
                <a:schemeClr val="accent1"/>
              </a:solidFill>
              <a:headEnd/>
              <a:tailEnd/>
            </a:ln>
            <a:effectLst/>
            <a:scene3d>
              <a:camera prst="orthographicFront">
                <a:rot lat="0" lon="0" rev="0"/>
              </a:camera>
              <a:lightRig rig="contrasting" dir="t">
                <a:rot lat="0" lon="0" rev="1500000"/>
              </a:lightRig>
            </a:scene3d>
            <a:sp3d prstMaterial="metal">
              <a:bevelT w="0" h="0"/>
            </a:sp3d>
          </p:spPr>
          <p:style>
            <a:lnRef idx="1">
              <a:schemeClr val="accent1"/>
            </a:lnRef>
            <a:fillRef idx="3">
              <a:schemeClr val="accent1"/>
            </a:fillRef>
            <a:effectRef idx="2">
              <a:schemeClr val="accent1"/>
            </a:effectRef>
            <a:fontRef idx="minor">
              <a:schemeClr val="lt1"/>
            </a:fontRef>
          </p:style>
          <p:txBody>
            <a:bodyPr wrap="none"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marL="0" marR="0" lvl="0" indent="0" algn="ctr" defTabSz="1219170" rtl="0" eaLnBrk="1" fontAlgn="auto" latinLnBrk="1" hangingPunct="1">
                <a:lnSpc>
                  <a:spcPct val="100000"/>
                </a:lnSpc>
                <a:spcBef>
                  <a:spcPts val="0"/>
                </a:spcBef>
                <a:spcAft>
                  <a:spcPts val="0"/>
                </a:spcAft>
                <a:buClrTx/>
                <a:buSzTx/>
                <a:buFontTx/>
                <a:buNone/>
                <a:tabLst/>
                <a:defRPr/>
              </a:pPr>
              <a:endParaRPr kumimoji="0" lang="ko-KR" altLang="en-US" sz="3733" b="0" i="0" u="none" strike="noStrike" kern="1200" cap="none" spc="0" normalizeH="0" baseline="0" noProof="0" dirty="0">
                <a:ln>
                  <a:noFill/>
                </a:ln>
                <a:solidFill>
                  <a:prstClr val="white"/>
                </a:solidFill>
                <a:effectLst/>
                <a:uLnTx/>
                <a:uFillTx/>
                <a:latin typeface="Arial"/>
                <a:ea typeface="Arial Unicode MS"/>
                <a:cs typeface="+mn-cs"/>
              </a:endParaRPr>
            </a:p>
          </p:txBody>
        </p:sp>
        <p:sp>
          <p:nvSpPr>
            <p:cNvPr id="26" name="TextBox 25">
              <a:extLst>
                <a:ext uri="{FF2B5EF4-FFF2-40B4-BE49-F238E27FC236}">
                  <a16:creationId xmlns:a16="http://schemas.microsoft.com/office/drawing/2014/main" id="{0065C520-4710-9E17-0235-3ADBE33386E5}"/>
                </a:ext>
              </a:extLst>
            </p:cNvPr>
            <p:cNvSpPr txBox="1"/>
            <p:nvPr/>
          </p:nvSpPr>
          <p:spPr>
            <a:xfrm>
              <a:off x="8023164" y="1234927"/>
              <a:ext cx="569802" cy="369332"/>
            </a:xfrm>
            <a:prstGeom prst="rect">
              <a:avLst/>
            </a:prstGeom>
            <a:noFill/>
          </p:spPr>
          <p:txBody>
            <a:bodyPr wrap="square" tIns="0" bIns="0" rtlCol="0" anchor="ctr">
              <a:spAutoFit/>
            </a:bodyPr>
            <a:lstStyle/>
            <a:p>
              <a:pPr marL="0" marR="0" lvl="0" indent="0" algn="ctr" defTabSz="1219170" rtl="0" eaLnBrk="1" fontAlgn="auto" latinLnBrk="1" hangingPunct="1">
                <a:lnSpc>
                  <a:spcPct val="100000"/>
                </a:lnSpc>
                <a:spcBef>
                  <a:spcPts val="0"/>
                </a:spcBef>
                <a:spcAft>
                  <a:spcPts val="0"/>
                </a:spcAft>
                <a:buClrTx/>
                <a:buSzTx/>
                <a:buFontTx/>
                <a:buNone/>
                <a:tabLst/>
                <a:defRPr/>
              </a:pPr>
              <a:r>
                <a:rPr kumimoji="0" lang="en-US" altLang="ko-KR" sz="3200" b="1" i="0" u="none" strike="noStrike" kern="1200" cap="none" spc="0" normalizeH="0" baseline="0" noProof="0" dirty="0">
                  <a:ln>
                    <a:noFill/>
                  </a:ln>
                  <a:solidFill>
                    <a:srgbClr val="0070C0"/>
                  </a:solidFill>
                  <a:effectLst/>
                  <a:uLnTx/>
                  <a:uFillTx/>
                  <a:latin typeface="Arial"/>
                  <a:ea typeface="Arial Unicode MS"/>
                  <a:cs typeface="Arial" pitchFamily="34" charset="0"/>
                </a:rPr>
                <a:t>3</a:t>
              </a:r>
            </a:p>
          </p:txBody>
        </p:sp>
      </p:grpSp>
      <p:grpSp>
        <p:nvGrpSpPr>
          <p:cNvPr id="27" name="Group 26">
            <a:extLst>
              <a:ext uri="{FF2B5EF4-FFF2-40B4-BE49-F238E27FC236}">
                <a16:creationId xmlns:a16="http://schemas.microsoft.com/office/drawing/2014/main" id="{2FD17ACE-AA47-B332-5673-98CEEB482829}"/>
              </a:ext>
            </a:extLst>
          </p:cNvPr>
          <p:cNvGrpSpPr/>
          <p:nvPr/>
        </p:nvGrpSpPr>
        <p:grpSpPr>
          <a:xfrm>
            <a:off x="5327374" y="2686089"/>
            <a:ext cx="6130385" cy="768000"/>
            <a:chOff x="3168700" y="1131591"/>
            <a:chExt cx="5427365" cy="576000"/>
          </a:xfrm>
        </p:grpSpPr>
        <p:sp>
          <p:nvSpPr>
            <p:cNvPr id="28" name="Round Same Side Corner Rectangle 28">
              <a:extLst>
                <a:ext uri="{FF2B5EF4-FFF2-40B4-BE49-F238E27FC236}">
                  <a16:creationId xmlns:a16="http://schemas.microsoft.com/office/drawing/2014/main" id="{2DD39775-CA4B-745C-55D1-DC08AA3EDE5E}"/>
                </a:ext>
              </a:extLst>
            </p:cNvPr>
            <p:cNvSpPr/>
            <p:nvPr/>
          </p:nvSpPr>
          <p:spPr>
            <a:xfrm rot="16200000">
              <a:off x="5612780" y="-1240513"/>
              <a:ext cx="432048" cy="5320208"/>
            </a:xfrm>
            <a:prstGeom prst="round2SameRect">
              <a:avLst>
                <a:gd name="adj1" fmla="val 50000"/>
                <a:gd name="adj2"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lvl="0" indent="0" algn="ctr" defTabSz="1219170" rtl="0" eaLnBrk="1" fontAlgn="auto" latinLnBrk="1" hangingPunct="1">
                <a:lnSpc>
                  <a:spcPct val="100000"/>
                </a:lnSpc>
                <a:spcBef>
                  <a:spcPts val="0"/>
                </a:spcBef>
                <a:spcAft>
                  <a:spcPts val="0"/>
                </a:spcAft>
                <a:buClrTx/>
                <a:buSzTx/>
                <a:buFontTx/>
                <a:buNone/>
                <a:tabLst/>
                <a:defRPr/>
              </a:pPr>
              <a:endParaRPr kumimoji="0" lang="ko-KR" altLang="en-US" sz="2400" b="0" i="0" u="none" strike="noStrike" kern="1200" cap="none" spc="0" normalizeH="0" baseline="0" noProof="0" dirty="0">
                <a:ln>
                  <a:noFill/>
                </a:ln>
                <a:solidFill>
                  <a:prstClr val="white"/>
                </a:solidFill>
                <a:effectLst/>
                <a:uLnTx/>
                <a:uFillTx/>
                <a:latin typeface="Arial"/>
                <a:ea typeface="Arial Unicode MS"/>
                <a:cs typeface="+mn-cs"/>
              </a:endParaRPr>
            </a:p>
          </p:txBody>
        </p:sp>
        <p:sp>
          <p:nvSpPr>
            <p:cNvPr id="29" name="AutoShape 92">
              <a:extLst>
                <a:ext uri="{FF2B5EF4-FFF2-40B4-BE49-F238E27FC236}">
                  <a16:creationId xmlns:a16="http://schemas.microsoft.com/office/drawing/2014/main" id="{F8448F17-B770-6E89-86B0-8F4E55540158}"/>
                </a:ext>
              </a:extLst>
            </p:cNvPr>
            <p:cNvSpPr>
              <a:spLocks noChangeAspect="1" noChangeArrowheads="1"/>
            </p:cNvSpPr>
            <p:nvPr/>
          </p:nvSpPr>
          <p:spPr bwMode="auto">
            <a:xfrm rot="16200000" flipH="1">
              <a:off x="8020065" y="1131591"/>
              <a:ext cx="576000" cy="576000"/>
            </a:xfrm>
            <a:prstGeom prst="ellipse">
              <a:avLst/>
            </a:prstGeom>
            <a:solidFill>
              <a:schemeClr val="bg1"/>
            </a:solidFill>
            <a:ln w="50800">
              <a:solidFill>
                <a:schemeClr val="accent1"/>
              </a:solidFill>
              <a:headEnd/>
              <a:tailEnd/>
            </a:ln>
            <a:effectLst/>
            <a:scene3d>
              <a:camera prst="orthographicFront">
                <a:rot lat="0" lon="0" rev="0"/>
              </a:camera>
              <a:lightRig rig="contrasting" dir="t">
                <a:rot lat="0" lon="0" rev="1500000"/>
              </a:lightRig>
            </a:scene3d>
            <a:sp3d prstMaterial="metal">
              <a:bevelT w="0" h="0"/>
            </a:sp3d>
          </p:spPr>
          <p:style>
            <a:lnRef idx="1">
              <a:schemeClr val="accent1"/>
            </a:lnRef>
            <a:fillRef idx="3">
              <a:schemeClr val="accent1"/>
            </a:fillRef>
            <a:effectRef idx="2">
              <a:schemeClr val="accent1"/>
            </a:effectRef>
            <a:fontRef idx="minor">
              <a:schemeClr val="lt1"/>
            </a:fontRef>
          </p:style>
          <p:txBody>
            <a:bodyPr wrap="none"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marL="0" marR="0" lvl="0" indent="0" algn="ctr" defTabSz="1219170" rtl="0" eaLnBrk="1" fontAlgn="auto" latinLnBrk="1" hangingPunct="1">
                <a:lnSpc>
                  <a:spcPct val="100000"/>
                </a:lnSpc>
                <a:spcBef>
                  <a:spcPts val="0"/>
                </a:spcBef>
                <a:spcAft>
                  <a:spcPts val="0"/>
                </a:spcAft>
                <a:buClrTx/>
                <a:buSzTx/>
                <a:buFontTx/>
                <a:buNone/>
                <a:tabLst/>
                <a:defRPr/>
              </a:pPr>
              <a:endParaRPr kumimoji="0" lang="ko-KR" altLang="en-US" sz="3733" b="0" i="0" u="none" strike="noStrike" kern="1200" cap="none" spc="0" normalizeH="0" baseline="0" noProof="0" dirty="0">
                <a:ln>
                  <a:noFill/>
                </a:ln>
                <a:solidFill>
                  <a:prstClr val="white"/>
                </a:solidFill>
                <a:effectLst/>
                <a:uLnTx/>
                <a:uFillTx/>
                <a:latin typeface="Arial"/>
                <a:ea typeface="Arial Unicode MS"/>
                <a:cs typeface="+mn-cs"/>
              </a:endParaRPr>
            </a:p>
          </p:txBody>
        </p:sp>
        <p:sp>
          <p:nvSpPr>
            <p:cNvPr id="30" name="TextBox 29">
              <a:extLst>
                <a:ext uri="{FF2B5EF4-FFF2-40B4-BE49-F238E27FC236}">
                  <a16:creationId xmlns:a16="http://schemas.microsoft.com/office/drawing/2014/main" id="{DC20CF13-9719-C228-02F2-76E9D9E90A1C}"/>
                </a:ext>
              </a:extLst>
            </p:cNvPr>
            <p:cNvSpPr txBox="1"/>
            <p:nvPr/>
          </p:nvSpPr>
          <p:spPr>
            <a:xfrm>
              <a:off x="8023164" y="1234926"/>
              <a:ext cx="569802" cy="369332"/>
            </a:xfrm>
            <a:prstGeom prst="rect">
              <a:avLst/>
            </a:prstGeom>
            <a:noFill/>
          </p:spPr>
          <p:txBody>
            <a:bodyPr wrap="square" tIns="0" bIns="0" rtlCol="0" anchor="ctr">
              <a:spAutoFit/>
            </a:bodyPr>
            <a:lstStyle/>
            <a:p>
              <a:pPr marL="0" marR="0" lvl="0" indent="0" algn="ctr" defTabSz="1219170" rtl="0" eaLnBrk="1" fontAlgn="auto" latinLnBrk="1" hangingPunct="1">
                <a:lnSpc>
                  <a:spcPct val="100000"/>
                </a:lnSpc>
                <a:spcBef>
                  <a:spcPts val="0"/>
                </a:spcBef>
                <a:spcAft>
                  <a:spcPts val="0"/>
                </a:spcAft>
                <a:buClrTx/>
                <a:buSzTx/>
                <a:buFontTx/>
                <a:buNone/>
                <a:tabLst/>
                <a:defRPr/>
              </a:pPr>
              <a:r>
                <a:rPr kumimoji="0" lang="en-US" altLang="ko-KR" sz="3200" b="1" i="0" u="none" strike="noStrike" kern="1200" cap="none" spc="0" normalizeH="0" baseline="0" noProof="0" dirty="0">
                  <a:ln>
                    <a:noFill/>
                  </a:ln>
                  <a:solidFill>
                    <a:srgbClr val="0070C0"/>
                  </a:solidFill>
                  <a:effectLst/>
                  <a:uLnTx/>
                  <a:uFillTx/>
                  <a:latin typeface="Arial"/>
                  <a:ea typeface="Arial Unicode MS"/>
                  <a:cs typeface="Arial" pitchFamily="34" charset="0"/>
                </a:rPr>
                <a:t>2</a:t>
              </a:r>
            </a:p>
          </p:txBody>
        </p:sp>
      </p:grpSp>
      <p:grpSp>
        <p:nvGrpSpPr>
          <p:cNvPr id="31" name="Group 30">
            <a:extLst>
              <a:ext uri="{FF2B5EF4-FFF2-40B4-BE49-F238E27FC236}">
                <a16:creationId xmlns:a16="http://schemas.microsoft.com/office/drawing/2014/main" id="{CA98AED0-24D3-6336-A3E6-790344487E7A}"/>
              </a:ext>
            </a:extLst>
          </p:cNvPr>
          <p:cNvGrpSpPr/>
          <p:nvPr/>
        </p:nvGrpSpPr>
        <p:grpSpPr>
          <a:xfrm>
            <a:off x="5327374" y="4931743"/>
            <a:ext cx="6122121" cy="768000"/>
            <a:chOff x="3168700" y="1131591"/>
            <a:chExt cx="5427365" cy="576000"/>
          </a:xfrm>
        </p:grpSpPr>
        <p:sp>
          <p:nvSpPr>
            <p:cNvPr id="32" name="Round Same Side Corner Rectangle 28">
              <a:extLst>
                <a:ext uri="{FF2B5EF4-FFF2-40B4-BE49-F238E27FC236}">
                  <a16:creationId xmlns:a16="http://schemas.microsoft.com/office/drawing/2014/main" id="{53988581-6E1A-9F5D-231B-73B3C614B4DE}"/>
                </a:ext>
              </a:extLst>
            </p:cNvPr>
            <p:cNvSpPr/>
            <p:nvPr/>
          </p:nvSpPr>
          <p:spPr>
            <a:xfrm rot="16200000">
              <a:off x="5612780" y="-1240513"/>
              <a:ext cx="432048" cy="5320208"/>
            </a:xfrm>
            <a:prstGeom prst="round2SameRect">
              <a:avLst>
                <a:gd name="adj1" fmla="val 50000"/>
                <a:gd name="adj2"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lvl="0" indent="0" algn="ctr" defTabSz="1219170" rtl="0" eaLnBrk="1" fontAlgn="auto" latinLnBrk="1" hangingPunct="1">
                <a:lnSpc>
                  <a:spcPct val="100000"/>
                </a:lnSpc>
                <a:spcBef>
                  <a:spcPts val="0"/>
                </a:spcBef>
                <a:spcAft>
                  <a:spcPts val="0"/>
                </a:spcAft>
                <a:buClrTx/>
                <a:buSzTx/>
                <a:buFontTx/>
                <a:buNone/>
                <a:tabLst/>
                <a:defRPr/>
              </a:pPr>
              <a:endParaRPr kumimoji="0" lang="ko-KR" altLang="en-US" sz="2400" b="0" i="0" u="none" strike="noStrike" kern="1200" cap="none" spc="0" normalizeH="0" baseline="0" noProof="0" dirty="0">
                <a:ln>
                  <a:noFill/>
                </a:ln>
                <a:solidFill>
                  <a:prstClr val="white"/>
                </a:solidFill>
                <a:effectLst/>
                <a:uLnTx/>
                <a:uFillTx/>
                <a:latin typeface="Arial"/>
                <a:ea typeface="Arial Unicode MS"/>
                <a:cs typeface="+mn-cs"/>
              </a:endParaRPr>
            </a:p>
          </p:txBody>
        </p:sp>
        <p:sp>
          <p:nvSpPr>
            <p:cNvPr id="33" name="AutoShape 92">
              <a:extLst>
                <a:ext uri="{FF2B5EF4-FFF2-40B4-BE49-F238E27FC236}">
                  <a16:creationId xmlns:a16="http://schemas.microsoft.com/office/drawing/2014/main" id="{F52E7872-45D1-F9E0-18A9-76D973D764C3}"/>
                </a:ext>
              </a:extLst>
            </p:cNvPr>
            <p:cNvSpPr>
              <a:spLocks noChangeAspect="1" noChangeArrowheads="1"/>
            </p:cNvSpPr>
            <p:nvPr/>
          </p:nvSpPr>
          <p:spPr bwMode="auto">
            <a:xfrm rot="16200000" flipH="1">
              <a:off x="8020065" y="1131591"/>
              <a:ext cx="576000" cy="576000"/>
            </a:xfrm>
            <a:prstGeom prst="ellipse">
              <a:avLst/>
            </a:prstGeom>
            <a:solidFill>
              <a:schemeClr val="bg1"/>
            </a:solidFill>
            <a:ln w="50800">
              <a:solidFill>
                <a:schemeClr val="accent1"/>
              </a:solidFill>
              <a:headEnd/>
              <a:tailEnd/>
            </a:ln>
            <a:effectLst/>
            <a:scene3d>
              <a:camera prst="orthographicFront">
                <a:rot lat="0" lon="0" rev="0"/>
              </a:camera>
              <a:lightRig rig="contrasting" dir="t">
                <a:rot lat="0" lon="0" rev="1500000"/>
              </a:lightRig>
            </a:scene3d>
            <a:sp3d prstMaterial="metal">
              <a:bevelT w="0" h="0"/>
            </a:sp3d>
          </p:spPr>
          <p:style>
            <a:lnRef idx="1">
              <a:schemeClr val="accent1"/>
            </a:lnRef>
            <a:fillRef idx="3">
              <a:schemeClr val="accent1"/>
            </a:fillRef>
            <a:effectRef idx="2">
              <a:schemeClr val="accent1"/>
            </a:effectRef>
            <a:fontRef idx="minor">
              <a:schemeClr val="lt1"/>
            </a:fontRef>
          </p:style>
          <p:txBody>
            <a:bodyPr wrap="none"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marL="0" marR="0" lvl="0" indent="0" algn="ctr" defTabSz="1219170" rtl="0" eaLnBrk="1" fontAlgn="auto" latinLnBrk="1" hangingPunct="1">
                <a:lnSpc>
                  <a:spcPct val="100000"/>
                </a:lnSpc>
                <a:spcBef>
                  <a:spcPts val="0"/>
                </a:spcBef>
                <a:spcAft>
                  <a:spcPts val="0"/>
                </a:spcAft>
                <a:buClrTx/>
                <a:buSzTx/>
                <a:buFontTx/>
                <a:buNone/>
                <a:tabLst/>
                <a:defRPr/>
              </a:pPr>
              <a:endParaRPr kumimoji="0" lang="ko-KR" altLang="en-US" sz="3733" b="0" i="0" u="none" strike="noStrike" kern="1200" cap="none" spc="0" normalizeH="0" baseline="0" noProof="0" dirty="0">
                <a:ln>
                  <a:noFill/>
                </a:ln>
                <a:solidFill>
                  <a:prstClr val="white"/>
                </a:solidFill>
                <a:effectLst/>
                <a:uLnTx/>
                <a:uFillTx/>
                <a:latin typeface="Arial"/>
                <a:ea typeface="Arial Unicode MS"/>
                <a:cs typeface="+mn-cs"/>
              </a:endParaRPr>
            </a:p>
          </p:txBody>
        </p:sp>
        <p:sp>
          <p:nvSpPr>
            <p:cNvPr id="34" name="TextBox 33">
              <a:extLst>
                <a:ext uri="{FF2B5EF4-FFF2-40B4-BE49-F238E27FC236}">
                  <a16:creationId xmlns:a16="http://schemas.microsoft.com/office/drawing/2014/main" id="{C80FAA7B-9440-0C2D-A857-D08E536AE57B}"/>
                </a:ext>
              </a:extLst>
            </p:cNvPr>
            <p:cNvSpPr txBox="1"/>
            <p:nvPr/>
          </p:nvSpPr>
          <p:spPr>
            <a:xfrm>
              <a:off x="8023164" y="1234926"/>
              <a:ext cx="569802" cy="369332"/>
            </a:xfrm>
            <a:prstGeom prst="rect">
              <a:avLst/>
            </a:prstGeom>
            <a:noFill/>
          </p:spPr>
          <p:txBody>
            <a:bodyPr wrap="square" tIns="0" bIns="0" rtlCol="0" anchor="ctr">
              <a:spAutoFit/>
            </a:bodyPr>
            <a:lstStyle/>
            <a:p>
              <a:pPr marL="0" marR="0" lvl="0" indent="0" algn="ctr" defTabSz="1219170" rtl="0" eaLnBrk="1" fontAlgn="auto" latinLnBrk="1" hangingPunct="1">
                <a:lnSpc>
                  <a:spcPct val="100000"/>
                </a:lnSpc>
                <a:spcBef>
                  <a:spcPts val="0"/>
                </a:spcBef>
                <a:spcAft>
                  <a:spcPts val="0"/>
                </a:spcAft>
                <a:buClrTx/>
                <a:buSzTx/>
                <a:buFontTx/>
                <a:buNone/>
                <a:tabLst/>
                <a:defRPr/>
              </a:pPr>
              <a:r>
                <a:rPr kumimoji="0" lang="en-US" altLang="ko-KR" sz="3200" b="1" i="0" u="none" strike="noStrike" kern="1200" cap="none" spc="0" normalizeH="0" baseline="0" noProof="0" dirty="0">
                  <a:ln>
                    <a:noFill/>
                  </a:ln>
                  <a:solidFill>
                    <a:srgbClr val="0070C0"/>
                  </a:solidFill>
                  <a:effectLst/>
                  <a:uLnTx/>
                  <a:uFillTx/>
                  <a:latin typeface="Arial"/>
                  <a:ea typeface="Arial Unicode MS"/>
                  <a:cs typeface="Arial" pitchFamily="34" charset="0"/>
                </a:rPr>
                <a:t>4</a:t>
              </a:r>
            </a:p>
          </p:txBody>
        </p:sp>
      </p:grpSp>
      <p:sp>
        <p:nvSpPr>
          <p:cNvPr id="36" name="TextBox 35">
            <a:extLst>
              <a:ext uri="{FF2B5EF4-FFF2-40B4-BE49-F238E27FC236}">
                <a16:creationId xmlns:a16="http://schemas.microsoft.com/office/drawing/2014/main" id="{1D457F60-4455-BA39-F926-C4F8F5944A1C}"/>
              </a:ext>
            </a:extLst>
          </p:cNvPr>
          <p:cNvSpPr txBox="1"/>
          <p:nvPr/>
        </p:nvSpPr>
        <p:spPr>
          <a:xfrm>
            <a:off x="4405293" y="1615707"/>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Simplified Arabic" panose="02020603050405020304" pitchFamily="18" charset="-78"/>
                <a:ea typeface="Times New Roman" panose="02020603050405020304" pitchFamily="18" charset="0"/>
                <a:cs typeface="Simplified Arabic" panose="02020603050405020304" pitchFamily="18" charset="-78"/>
              </a:rPr>
              <a:t>المدونات</a:t>
            </a:r>
            <a:endParaRPr kumimoji="0" lang="en-US" sz="2800" b="0"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44" name="TextBox 43">
            <a:extLst>
              <a:ext uri="{FF2B5EF4-FFF2-40B4-BE49-F238E27FC236}">
                <a16:creationId xmlns:a16="http://schemas.microsoft.com/office/drawing/2014/main" id="{067806FC-96F5-F108-A104-3E4B7729C179}"/>
              </a:ext>
            </a:extLst>
          </p:cNvPr>
          <p:cNvSpPr txBox="1"/>
          <p:nvPr/>
        </p:nvSpPr>
        <p:spPr>
          <a:xfrm>
            <a:off x="4534741" y="4002564"/>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 الكتب الإلكترونية</a:t>
            </a:r>
            <a:endParaRPr kumimoji="0" lang="en-US" sz="2800" b="0"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46" name="TextBox 45">
            <a:extLst>
              <a:ext uri="{FF2B5EF4-FFF2-40B4-BE49-F238E27FC236}">
                <a16:creationId xmlns:a16="http://schemas.microsoft.com/office/drawing/2014/main" id="{C4336FFE-B12A-26F0-18E4-15ECF86D881B}"/>
              </a:ext>
            </a:extLst>
          </p:cNvPr>
          <p:cNvSpPr txBox="1"/>
          <p:nvPr/>
        </p:nvSpPr>
        <p:spPr>
          <a:xfrm>
            <a:off x="4405293" y="2804764"/>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Simplified Arabic" panose="02020603050405020304" pitchFamily="18" charset="-78"/>
                <a:ea typeface="Times New Roman" panose="02020603050405020304" pitchFamily="18" charset="0"/>
                <a:cs typeface="Simplified Arabic" panose="02020603050405020304" pitchFamily="18" charset="-78"/>
              </a:rPr>
              <a:t>المواقع الإخبارية</a:t>
            </a:r>
            <a:endParaRPr kumimoji="0" lang="en-US" sz="2800" b="0"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10" name="Picture 9">
            <a:extLst>
              <a:ext uri="{FF2B5EF4-FFF2-40B4-BE49-F238E27FC236}">
                <a16:creationId xmlns:a16="http://schemas.microsoft.com/office/drawing/2014/main" id="{5AC9E7EF-C620-7FBF-9682-9811ED6082D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33698" y="2204822"/>
            <a:ext cx="2754894" cy="2754894"/>
          </a:xfrm>
          <a:prstGeom prst="rect">
            <a:avLst/>
          </a:prstGeom>
        </p:spPr>
      </p:pic>
      <p:sp>
        <p:nvSpPr>
          <p:cNvPr id="11" name="TextBox 10">
            <a:extLst>
              <a:ext uri="{FF2B5EF4-FFF2-40B4-BE49-F238E27FC236}">
                <a16:creationId xmlns:a16="http://schemas.microsoft.com/office/drawing/2014/main" id="{0395D121-3E67-FF5C-727C-760B0EA76FCC}"/>
              </a:ext>
            </a:extLst>
          </p:cNvPr>
          <p:cNvSpPr txBox="1"/>
          <p:nvPr/>
        </p:nvSpPr>
        <p:spPr>
          <a:xfrm>
            <a:off x="4413667" y="5017790"/>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 رسائل البريد الإلكترونية &amp; </a:t>
            </a:r>
            <a:r>
              <a:rPr lang="en-US"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RSS</a:t>
            </a:r>
            <a:endParaRPr kumimoji="0" lang="en-US" sz="2800" b="0"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spTree>
    <p:extLst>
      <p:ext uri="{BB962C8B-B14F-4D97-AF65-F5344CB8AC3E}">
        <p14:creationId xmlns:p14="http://schemas.microsoft.com/office/powerpoint/2010/main" val="386033709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040902" y="456575"/>
            <a:ext cx="495057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أنواع الإعلام الرقمي </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الثانية</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324224" y="1079613"/>
            <a:ext cx="7738269" cy="4893647"/>
          </a:xfrm>
          <a:prstGeom prst="rect">
            <a:avLst/>
          </a:prstGeom>
          <a:noFill/>
        </p:spPr>
        <p:txBody>
          <a:bodyPr wrap="square" rtlCol="0">
            <a:spAutoFit/>
          </a:bodyPr>
          <a:lstStyle/>
          <a:p>
            <a:pPr algn="r">
              <a:lnSpc>
                <a:spcPct val="200000"/>
              </a:lnSpc>
            </a:pPr>
            <a:r>
              <a:rPr lang="ar-SY" sz="3200" b="1" dirty="0">
                <a:solidFill>
                  <a:srgbClr val="0A1F61"/>
                </a:solidFill>
                <a:latin typeface="Simplified Arabic" panose="02020603050405020304" pitchFamily="18" charset="-78"/>
                <a:cs typeface="Simplified Arabic" panose="02020603050405020304" pitchFamily="18" charset="-78"/>
              </a:rPr>
              <a:t>أولًا: النصوص الإلكترونية:</a:t>
            </a:r>
            <a:endParaRPr lang="ar-EG" sz="3200" b="1" dirty="0">
              <a:solidFill>
                <a:srgbClr val="0A1F61"/>
              </a:solidFill>
              <a:latin typeface="Simplified Arabic" panose="02020603050405020304" pitchFamily="18" charset="-78"/>
              <a:cs typeface="Simplified Arabic" panose="02020603050405020304" pitchFamily="18" charset="-78"/>
            </a:endParaRPr>
          </a:p>
          <a:p>
            <a:pPr algn="just" rtl="1">
              <a:lnSpc>
                <a:spcPct val="200000"/>
              </a:lnSpc>
            </a:pPr>
            <a:r>
              <a:rPr lang="ar-EG" sz="3200" b="1" dirty="0">
                <a:solidFill>
                  <a:srgbClr val="0A1F61"/>
                </a:solidFill>
                <a:latin typeface="Simplified Arabic" panose="02020603050405020304" pitchFamily="18" charset="-78"/>
                <a:cs typeface="Simplified Arabic" panose="02020603050405020304" pitchFamily="18" charset="-78"/>
              </a:rPr>
              <a:t>المدونات: </a:t>
            </a:r>
            <a:r>
              <a:rPr lang="ar-SY" sz="3200" dirty="0">
                <a:solidFill>
                  <a:srgbClr val="0A1F61"/>
                </a:solidFill>
                <a:latin typeface="Simplified Arabic" panose="02020603050405020304" pitchFamily="18" charset="-78"/>
                <a:cs typeface="Simplified Arabic" panose="02020603050405020304" pitchFamily="18" charset="-78"/>
              </a:rPr>
              <a:t>تطبيقات اجتماعية متاحة على شبكة الإنترنت، والتي تمثل</a:t>
            </a:r>
            <a:r>
              <a:rPr lang="en-US" sz="3200" dirty="0">
                <a:solidFill>
                  <a:srgbClr val="0A1F61"/>
                </a:solidFill>
                <a:latin typeface="Simplified Arabic" panose="02020603050405020304" pitchFamily="18" charset="-78"/>
                <a:cs typeface="Simplified Arabic" panose="02020603050405020304" pitchFamily="18" charset="-78"/>
              </a:rPr>
              <a:t> </a:t>
            </a:r>
            <a:r>
              <a:rPr lang="ar-SY" sz="3200" dirty="0">
                <a:solidFill>
                  <a:srgbClr val="0A1F61"/>
                </a:solidFill>
                <a:latin typeface="Simplified Arabic" panose="02020603050405020304" pitchFamily="18" charset="-78"/>
                <a:cs typeface="Simplified Arabic" panose="02020603050405020304" pitchFamily="18" charset="-78"/>
              </a:rPr>
              <a:t>صفحة على الإنترنت تظهر عليها تدوينات مؤرخة ومرتبة ترتيب</a:t>
            </a:r>
            <a:r>
              <a:rPr lang="ar-EG" sz="3200" dirty="0">
                <a:solidFill>
                  <a:srgbClr val="0A1F61"/>
                </a:solidFill>
                <a:latin typeface="Simplified Arabic" panose="02020603050405020304" pitchFamily="18" charset="-78"/>
                <a:cs typeface="Simplified Arabic" panose="02020603050405020304" pitchFamily="18" charset="-78"/>
              </a:rPr>
              <a:t>ً</a:t>
            </a:r>
            <a:r>
              <a:rPr lang="ar-SY" sz="3200" dirty="0">
                <a:solidFill>
                  <a:srgbClr val="0A1F61"/>
                </a:solidFill>
                <a:latin typeface="Simplified Arabic" panose="02020603050405020304" pitchFamily="18" charset="-78"/>
                <a:cs typeface="Simplified Arabic" panose="02020603050405020304" pitchFamily="18" charset="-78"/>
              </a:rPr>
              <a:t>ا زمنيًا تصاعديًا، ينشر منها عدد محدد يتحكم فيه مدير أو ناشر المدونة</a:t>
            </a:r>
            <a:r>
              <a:rPr lang="en-US" sz="3200" dirty="0">
                <a:solidFill>
                  <a:srgbClr val="0A1F61"/>
                </a:solidFill>
                <a:latin typeface="Simplified Arabic" panose="02020603050405020304" pitchFamily="18" charset="-78"/>
                <a:cs typeface="Simplified Arabic" panose="02020603050405020304" pitchFamily="18" charset="-78"/>
              </a:rPr>
              <a:t>.</a:t>
            </a:r>
            <a:r>
              <a:rPr lang="ar-SY" sz="3200" dirty="0">
                <a:solidFill>
                  <a:srgbClr val="0A1F61"/>
                </a:solidFill>
                <a:latin typeface="Simplified Arabic" panose="02020603050405020304" pitchFamily="18" charset="-78"/>
                <a:cs typeface="Simplified Arabic" panose="02020603050405020304" pitchFamily="18" charset="-78"/>
              </a:rPr>
              <a:t> </a:t>
            </a:r>
            <a:endParaRPr lang="en-US" sz="3200" dirty="0">
              <a:solidFill>
                <a:srgbClr val="0A1F61"/>
              </a:solidFill>
              <a:latin typeface="Simplified Arabic" panose="02020603050405020304" pitchFamily="18" charset="-78"/>
              <a:cs typeface="Simplified Arabic" panose="02020603050405020304" pitchFamily="18" charset="-78"/>
            </a:endParaRPr>
          </a:p>
        </p:txBody>
      </p:sp>
      <p:pic>
        <p:nvPicPr>
          <p:cNvPr id="11" name="Picture 10">
            <a:extLst>
              <a:ext uri="{FF2B5EF4-FFF2-40B4-BE49-F238E27FC236}">
                <a16:creationId xmlns:a16="http://schemas.microsoft.com/office/drawing/2014/main" id="{55DB39F5-32B9-9888-0671-7D163949CDF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51740" y="2771775"/>
            <a:ext cx="2430394" cy="2430394"/>
          </a:xfrm>
          <a:prstGeom prst="rect">
            <a:avLst/>
          </a:prstGeom>
        </p:spPr>
      </p:pic>
    </p:spTree>
    <p:extLst>
      <p:ext uri="{BB962C8B-B14F-4D97-AF65-F5344CB8AC3E}">
        <p14:creationId xmlns:p14="http://schemas.microsoft.com/office/powerpoint/2010/main" val="143909608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040902" y="456575"/>
            <a:ext cx="495057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أنواع الإعلام الرقمي </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الثانية</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62952" y="1871241"/>
            <a:ext cx="9666288" cy="2923877"/>
          </a:xfrm>
          <a:prstGeom prst="rect">
            <a:avLst/>
          </a:prstGeom>
          <a:noFill/>
        </p:spPr>
        <p:txBody>
          <a:bodyPr wrap="square" rtlCol="0">
            <a:spAutoFit/>
          </a:bodyPr>
          <a:lstStyle/>
          <a:p>
            <a:pPr algn="r" rtl="1">
              <a:lnSpc>
                <a:spcPct val="200000"/>
              </a:lnSpc>
            </a:pPr>
            <a:r>
              <a:rPr lang="ar-SY" sz="3200" dirty="0">
                <a:solidFill>
                  <a:srgbClr val="0A1F61"/>
                </a:solidFill>
                <a:latin typeface="Simplified Arabic" panose="02020603050405020304" pitchFamily="18" charset="-78"/>
                <a:cs typeface="Simplified Arabic" panose="02020603050405020304" pitchFamily="18" charset="-78"/>
              </a:rPr>
              <a:t>كما يتضمن النظام آلية لأرشفة المداخلات القديمة ويكون لكل تدوينة منها عنوان دائم ومسار دائم لا يتغير منذ نشرها، مما يمكن للقارئ الرجوع إليها في </a:t>
            </a:r>
            <a:r>
              <a:rPr lang="ar-EG" sz="3200" dirty="0">
                <a:solidFill>
                  <a:srgbClr val="0A1F61"/>
                </a:solidFill>
                <a:latin typeface="Simplified Arabic" panose="02020603050405020304" pitchFamily="18" charset="-78"/>
                <a:cs typeface="Simplified Arabic" panose="02020603050405020304" pitchFamily="18" charset="-78"/>
              </a:rPr>
              <a:t>أي </a:t>
            </a:r>
            <a:r>
              <a:rPr lang="ar-SY" sz="3200" dirty="0">
                <a:solidFill>
                  <a:srgbClr val="0A1F61"/>
                </a:solidFill>
                <a:latin typeface="Simplified Arabic" panose="02020603050405020304" pitchFamily="18" charset="-78"/>
                <a:cs typeface="Simplified Arabic" panose="02020603050405020304" pitchFamily="18" charset="-78"/>
              </a:rPr>
              <a:t>وقت، وتتيح </a:t>
            </a:r>
            <a:r>
              <a:rPr lang="ar-EG" sz="3200" dirty="0">
                <a:solidFill>
                  <a:srgbClr val="0A1F61"/>
                </a:solidFill>
                <a:latin typeface="Simplified Arabic" panose="02020603050405020304" pitchFamily="18" charset="-78"/>
                <a:cs typeface="Simplified Arabic" panose="02020603050405020304" pitchFamily="18" charset="-78"/>
              </a:rPr>
              <a:t>المدونات </a:t>
            </a:r>
            <a:r>
              <a:rPr lang="ar-SY" sz="3200" dirty="0">
                <a:solidFill>
                  <a:srgbClr val="0A1F61"/>
                </a:solidFill>
                <a:latin typeface="Simplified Arabic" panose="02020603050405020304" pitchFamily="18" charset="-78"/>
                <a:cs typeface="Simplified Arabic" panose="02020603050405020304" pitchFamily="18" charset="-78"/>
              </a:rPr>
              <a:t>لكل شخص أن ينشر كتاباته بسهولة كبيرة.</a:t>
            </a:r>
            <a:endParaRPr lang="en-US" sz="3200" dirty="0">
              <a:solidFill>
                <a:srgbClr val="0A1F61"/>
              </a:solidFill>
              <a:latin typeface="Simplified Arabic" panose="02020603050405020304" pitchFamily="18" charset="-78"/>
              <a:cs typeface="Simplified Arabic" panose="02020603050405020304" pitchFamily="18" charset="-78"/>
            </a:endParaRPr>
          </a:p>
        </p:txBody>
      </p:sp>
    </p:spTree>
    <p:extLst>
      <p:ext uri="{BB962C8B-B14F-4D97-AF65-F5344CB8AC3E}">
        <p14:creationId xmlns:p14="http://schemas.microsoft.com/office/powerpoint/2010/main" val="11394865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040902" y="456575"/>
            <a:ext cx="495057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أنواع الإعلام الرقمي</a:t>
            </a:r>
            <a:r>
              <a:rPr lang="en-US" sz="4000" dirty="0">
                <a:solidFill>
                  <a:prstClr val="white"/>
                </a:solidFill>
                <a:latin typeface="Tajawal Medium" panose="00000600000000000000" pitchFamily="2" charset="-78"/>
                <a:cs typeface="Tajawal Medium" panose="00000600000000000000" pitchFamily="2" charset="-78"/>
              </a:rPr>
              <a:t> </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الثانية</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800474" y="1137365"/>
            <a:ext cx="7350125" cy="4893647"/>
          </a:xfrm>
          <a:prstGeom prst="rect">
            <a:avLst/>
          </a:prstGeom>
          <a:noFill/>
        </p:spPr>
        <p:txBody>
          <a:bodyPr wrap="square" rtlCol="0">
            <a:spAutoFit/>
          </a:bodyPr>
          <a:lstStyle/>
          <a:p>
            <a:pPr algn="just" rtl="1">
              <a:lnSpc>
                <a:spcPct val="200000"/>
              </a:lnSpc>
            </a:pPr>
            <a:r>
              <a:rPr lang="ar-EG" sz="3200" b="1" dirty="0">
                <a:solidFill>
                  <a:srgbClr val="0A1F61"/>
                </a:solidFill>
                <a:latin typeface="Simplified Arabic" panose="02020603050405020304" pitchFamily="18" charset="-78"/>
                <a:cs typeface="Simplified Arabic" panose="02020603050405020304" pitchFamily="18" charset="-78"/>
              </a:rPr>
              <a:t>أنواع المدونات: </a:t>
            </a:r>
          </a:p>
          <a:p>
            <a:pPr algn="just" rtl="1">
              <a:lnSpc>
                <a:spcPct val="200000"/>
              </a:lnSpc>
            </a:pPr>
            <a:r>
              <a:rPr lang="ar-EG" sz="3200" b="1" dirty="0">
                <a:solidFill>
                  <a:srgbClr val="0A1F61"/>
                </a:solidFill>
                <a:latin typeface="Simplified Arabic" panose="02020603050405020304" pitchFamily="18" charset="-78"/>
                <a:cs typeface="Simplified Arabic" panose="02020603050405020304" pitchFamily="18" charset="-78"/>
              </a:rPr>
              <a:t>1- المدونات الشخصية: </a:t>
            </a:r>
          </a:p>
          <a:p>
            <a:pPr algn="just" rtl="1">
              <a:lnSpc>
                <a:spcPct val="200000"/>
              </a:lnSpc>
            </a:pPr>
            <a:r>
              <a:rPr lang="ar-EG" sz="3200" dirty="0">
                <a:solidFill>
                  <a:srgbClr val="0A1F61"/>
                </a:solidFill>
                <a:latin typeface="Simplified Arabic" panose="02020603050405020304" pitchFamily="18" charset="-78"/>
                <a:cs typeface="Simplified Arabic" panose="02020603050405020304" pitchFamily="18" charset="-78"/>
              </a:rPr>
              <a:t>ه</a:t>
            </a:r>
            <a:r>
              <a:rPr lang="ar-SY" sz="3200" dirty="0">
                <a:solidFill>
                  <a:srgbClr val="0A1F61"/>
                </a:solidFill>
                <a:latin typeface="Simplified Arabic" panose="02020603050405020304" pitchFamily="18" charset="-78"/>
                <a:cs typeface="Simplified Arabic" panose="02020603050405020304" pitchFamily="18" charset="-78"/>
              </a:rPr>
              <a:t>ي</a:t>
            </a:r>
            <a:r>
              <a:rPr lang="ar-EG" sz="3200" dirty="0">
                <a:solidFill>
                  <a:srgbClr val="0A1F61"/>
                </a:solidFill>
                <a:latin typeface="Simplified Arabic" panose="02020603050405020304" pitchFamily="18" charset="-78"/>
                <a:cs typeface="Simplified Arabic" panose="02020603050405020304" pitchFamily="18" charset="-78"/>
              </a:rPr>
              <a:t> </a:t>
            </a:r>
            <a:r>
              <a:rPr lang="ar-SY" sz="3200" dirty="0">
                <a:solidFill>
                  <a:srgbClr val="0A1F61"/>
                </a:solidFill>
                <a:latin typeface="Simplified Arabic" panose="02020603050405020304" pitchFamily="18" charset="-78"/>
                <a:cs typeface="Simplified Arabic" panose="02020603050405020304" pitchFamily="18" charset="-78"/>
              </a:rPr>
              <a:t>التعليقات المستمرة من قبل الأفراد، ويعد هذا النوع الأكثر شيوعًا، </a:t>
            </a:r>
            <a:r>
              <a:rPr lang="ar-EG" sz="3200" dirty="0">
                <a:solidFill>
                  <a:srgbClr val="0A1F61"/>
                </a:solidFill>
                <a:latin typeface="Simplified Arabic" panose="02020603050405020304" pitchFamily="18" charset="-78"/>
                <a:cs typeface="Simplified Arabic" panose="02020603050405020304" pitchFamily="18" charset="-78"/>
              </a:rPr>
              <a:t>حيث </a:t>
            </a:r>
            <a:r>
              <a:rPr lang="ar-SY" sz="3200" dirty="0">
                <a:solidFill>
                  <a:srgbClr val="0A1F61"/>
                </a:solidFill>
                <a:latin typeface="Simplified Arabic" panose="02020603050405020304" pitchFamily="18" charset="-78"/>
                <a:cs typeface="Simplified Arabic" panose="02020603050405020304" pitchFamily="18" charset="-78"/>
              </a:rPr>
              <a:t>أن أصحاب المدونات الشخصية عادة ما يفتخرون بمدوناتهم حتى وإن كانت لا تقرأ</a:t>
            </a:r>
            <a:r>
              <a:rPr lang="en-US" sz="3200" dirty="0">
                <a:solidFill>
                  <a:srgbClr val="0A1F61"/>
                </a:solidFill>
                <a:latin typeface="Simplified Arabic" panose="02020603050405020304" pitchFamily="18" charset="-78"/>
                <a:cs typeface="Simplified Arabic" panose="02020603050405020304" pitchFamily="18" charset="-78"/>
              </a:rPr>
              <a:t>.</a:t>
            </a:r>
          </a:p>
        </p:txBody>
      </p:sp>
      <p:pic>
        <p:nvPicPr>
          <p:cNvPr id="37" name="Picture 36">
            <a:extLst>
              <a:ext uri="{FF2B5EF4-FFF2-40B4-BE49-F238E27FC236}">
                <a16:creationId xmlns:a16="http://schemas.microsoft.com/office/drawing/2014/main" id="{CC513AB0-3662-95B6-EB0F-EC79EE1E1FE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72024" y="2449554"/>
            <a:ext cx="2730298" cy="2730298"/>
          </a:xfrm>
          <a:prstGeom prst="rect">
            <a:avLst/>
          </a:prstGeom>
        </p:spPr>
      </p:pic>
    </p:spTree>
    <p:extLst>
      <p:ext uri="{BB962C8B-B14F-4D97-AF65-F5344CB8AC3E}">
        <p14:creationId xmlns:p14="http://schemas.microsoft.com/office/powerpoint/2010/main" val="215211919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040902" y="456575"/>
            <a:ext cx="495057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Simplified Arabic" panose="02020603050405020304" pitchFamily="18" charset="-78"/>
                <a:cs typeface="Simplified Arabic" panose="02020603050405020304" pitchFamily="18" charset="-78"/>
              </a:rPr>
              <a:t>أنواع الإعلام الرقمي </a:t>
            </a:r>
            <a:endParaRPr kumimoji="0" lang="en-US" sz="4000" b="0" i="0" u="none" strike="noStrike" kern="1200" cap="none" spc="0" normalizeH="0" baseline="0" noProof="0" dirty="0">
              <a:ln>
                <a:noFill/>
              </a:ln>
              <a:solidFill>
                <a:srgbClr val="FF9518"/>
              </a:solidFill>
              <a:effectLst/>
              <a:uLnTx/>
              <a:uFillTx/>
              <a:latin typeface="Simplified Arabic" panose="02020603050405020304" pitchFamily="18" charset="-78"/>
              <a:cs typeface="Simplified Arabic" panose="02020603050405020304" pitchFamily="18"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الثانية</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CAD7A214-4DFC-5749-7908-58E7CF02F5EC}"/>
              </a:ext>
            </a:extLst>
          </p:cNvPr>
          <p:cNvSpPr txBox="1"/>
          <p:nvPr/>
        </p:nvSpPr>
        <p:spPr>
          <a:xfrm>
            <a:off x="1484312" y="1385076"/>
            <a:ext cx="9666288" cy="3908762"/>
          </a:xfrm>
          <a:prstGeom prst="rect">
            <a:avLst/>
          </a:prstGeom>
          <a:noFill/>
        </p:spPr>
        <p:txBody>
          <a:bodyPr wrap="square" rtlCol="0">
            <a:spAutoFit/>
          </a:bodyPr>
          <a:lstStyle/>
          <a:p>
            <a:pPr algn="r" rtl="1">
              <a:lnSpc>
                <a:spcPct val="200000"/>
              </a:lnSpc>
            </a:pPr>
            <a:r>
              <a:rPr lang="ar-EG" sz="3200" b="1" dirty="0">
                <a:solidFill>
                  <a:srgbClr val="0A1F61"/>
                </a:solidFill>
                <a:latin typeface="Simplified Arabic" panose="02020603050405020304" pitchFamily="18" charset="-78"/>
                <a:cs typeface="Simplified Arabic" panose="02020603050405020304" pitchFamily="18" charset="-78"/>
              </a:rPr>
              <a:t>2- مدونات المؤسسات أو الشركات: </a:t>
            </a:r>
          </a:p>
          <a:p>
            <a:pPr algn="r" rtl="1">
              <a:lnSpc>
                <a:spcPct val="200000"/>
              </a:lnSpc>
            </a:pPr>
            <a:r>
              <a:rPr lang="ar-EG" sz="3200" dirty="0">
                <a:solidFill>
                  <a:srgbClr val="0A1F61"/>
                </a:solidFill>
                <a:latin typeface="Simplified Arabic" panose="02020603050405020304" pitchFamily="18" charset="-78"/>
                <a:cs typeface="Simplified Arabic" panose="02020603050405020304" pitchFamily="18" charset="-78"/>
              </a:rPr>
              <a:t>يستخدم هذا النوع من المدونات للقطاعات الخاصة أو للأغراض التجارية، بحيث تستخدم أما داخليًا لتحسين الاتصال والتواصل في الشركة، أو خارجيًا للتسويق، وتسمى بمدونات الشركات، وهناك مدونات النوادي والجمعيات.</a:t>
            </a:r>
          </a:p>
        </p:txBody>
      </p:sp>
    </p:spTree>
    <p:extLst>
      <p:ext uri="{BB962C8B-B14F-4D97-AF65-F5344CB8AC3E}">
        <p14:creationId xmlns:p14="http://schemas.microsoft.com/office/powerpoint/2010/main" val="42087663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040902" y="456575"/>
            <a:ext cx="495057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أنواع الإعلام الرقمي </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الثانية</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276599" y="1594743"/>
            <a:ext cx="8201087" cy="3908762"/>
          </a:xfrm>
          <a:prstGeom prst="rect">
            <a:avLst/>
          </a:prstGeom>
          <a:noFill/>
        </p:spPr>
        <p:txBody>
          <a:bodyPr wrap="square" rtlCol="0">
            <a:spAutoFit/>
          </a:bodyPr>
          <a:lstStyle/>
          <a:p>
            <a:pPr algn="r" rtl="1">
              <a:lnSpc>
                <a:spcPct val="200000"/>
              </a:lnSpc>
            </a:pPr>
            <a:r>
              <a:rPr lang="ar-SY" sz="3200" b="1" dirty="0">
                <a:solidFill>
                  <a:srgbClr val="0A1F61"/>
                </a:solidFill>
                <a:latin typeface="Simplified Arabic" panose="02020603050405020304" pitchFamily="18" charset="-78"/>
                <a:cs typeface="Simplified Arabic" panose="02020603050405020304" pitchFamily="18" charset="-78"/>
              </a:rPr>
              <a:t>3- مدونات لنوع معين: </a:t>
            </a:r>
          </a:p>
          <a:p>
            <a:pPr algn="just" rtl="1">
              <a:lnSpc>
                <a:spcPct val="200000"/>
              </a:lnSpc>
            </a:pPr>
            <a:r>
              <a:rPr lang="ar-SY" sz="3200" dirty="0">
                <a:solidFill>
                  <a:srgbClr val="0A1F61"/>
                </a:solidFill>
                <a:latin typeface="Simplified Arabic" panose="02020603050405020304" pitchFamily="18" charset="-78"/>
                <a:cs typeface="Simplified Arabic" panose="02020603050405020304" pitchFamily="18" charset="-78"/>
              </a:rPr>
              <a:t>هناك نوع من المدونات التي تقوم بالتركيز على موضوع معين مثل: المدونات السياسي</a:t>
            </a:r>
            <a:r>
              <a:rPr lang="ar-EG" sz="3200" dirty="0">
                <a:solidFill>
                  <a:srgbClr val="0A1F61"/>
                </a:solidFill>
                <a:latin typeface="Simplified Arabic" panose="02020603050405020304" pitchFamily="18" charset="-78"/>
                <a:cs typeface="Simplified Arabic" panose="02020603050405020304" pitchFamily="18" charset="-78"/>
              </a:rPr>
              <a:t>ة</a:t>
            </a:r>
            <a:r>
              <a:rPr lang="ar-SY" sz="3200" dirty="0">
                <a:solidFill>
                  <a:srgbClr val="0A1F61"/>
                </a:solidFill>
                <a:latin typeface="Simplified Arabic" panose="02020603050405020304" pitchFamily="18" charset="-78"/>
                <a:cs typeface="Simplified Arabic" panose="02020603050405020304" pitchFamily="18" charset="-78"/>
              </a:rPr>
              <a:t>، مدونات السفر، مدونات الأزياء، مدونات المشاريع، مدونات التعليم، مدونات الموسيقى</a:t>
            </a:r>
            <a:r>
              <a:rPr lang="ar-EG" sz="3200" dirty="0">
                <a:solidFill>
                  <a:srgbClr val="0A1F61"/>
                </a:solidFill>
                <a:latin typeface="Simplified Arabic" panose="02020603050405020304" pitchFamily="18" charset="-78"/>
                <a:cs typeface="Simplified Arabic" panose="02020603050405020304" pitchFamily="18" charset="-78"/>
              </a:rPr>
              <a:t>، وغيرها</a:t>
            </a:r>
            <a:r>
              <a:rPr lang="ar-SY" sz="3200" dirty="0">
                <a:solidFill>
                  <a:srgbClr val="0A1F61"/>
                </a:solidFill>
                <a:latin typeface="Simplified Arabic" panose="02020603050405020304" pitchFamily="18" charset="-78"/>
                <a:cs typeface="Simplified Arabic" panose="02020603050405020304" pitchFamily="18" charset="-78"/>
              </a:rPr>
              <a:t>.</a:t>
            </a:r>
          </a:p>
        </p:txBody>
      </p:sp>
      <p:pic>
        <p:nvPicPr>
          <p:cNvPr id="12" name="Picture 11">
            <a:extLst>
              <a:ext uri="{FF2B5EF4-FFF2-40B4-BE49-F238E27FC236}">
                <a16:creationId xmlns:a16="http://schemas.microsoft.com/office/drawing/2014/main" id="{B643862A-FED9-FFB7-8C80-9BBC1C5EF76A}"/>
              </a:ext>
            </a:extLst>
          </p:cNvPr>
          <p:cNvPicPr>
            <a:picLocks noChangeAspect="1"/>
          </p:cNvPicPr>
          <p:nvPr/>
        </p:nvPicPr>
        <p:blipFill>
          <a:blip r:embed="rId5"/>
          <a:stretch>
            <a:fillRect/>
          </a:stretch>
        </p:blipFill>
        <p:spPr>
          <a:xfrm>
            <a:off x="-145347" y="8385"/>
            <a:ext cx="9533101" cy="1610200"/>
          </a:xfrm>
          <a:prstGeom prst="rect">
            <a:avLst/>
          </a:prstGeom>
        </p:spPr>
      </p:pic>
      <p:pic>
        <p:nvPicPr>
          <p:cNvPr id="13" name="Picture 12">
            <a:extLst>
              <a:ext uri="{FF2B5EF4-FFF2-40B4-BE49-F238E27FC236}">
                <a16:creationId xmlns:a16="http://schemas.microsoft.com/office/drawing/2014/main" id="{9C9B2A3B-4AAA-533B-D7AF-932A52CA39B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55586" y="3028330"/>
            <a:ext cx="2257780" cy="2257780"/>
          </a:xfrm>
          <a:prstGeom prst="rect">
            <a:avLst/>
          </a:prstGeom>
        </p:spPr>
      </p:pic>
      <p:sp>
        <p:nvSpPr>
          <p:cNvPr id="11" name="TextBox 10">
            <a:extLst>
              <a:ext uri="{FF2B5EF4-FFF2-40B4-BE49-F238E27FC236}">
                <a16:creationId xmlns:a16="http://schemas.microsoft.com/office/drawing/2014/main" id="{3A57922F-98A8-5400-0DB7-C1040790BA17}"/>
              </a:ext>
            </a:extLst>
          </p:cNvPr>
          <p:cNvSpPr txBox="1"/>
          <p:nvPr/>
        </p:nvSpPr>
        <p:spPr>
          <a:xfrm>
            <a:off x="2306182" y="509058"/>
            <a:ext cx="6291262" cy="707886"/>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Simplified Arabic" panose="02020603050405020304" pitchFamily="18" charset="-78"/>
                <a:cs typeface="Simplified Arabic" panose="02020603050405020304" pitchFamily="18" charset="-78"/>
              </a:rPr>
              <a:t>أنواع الإعلام الرقمي </a:t>
            </a:r>
            <a:endParaRPr kumimoji="0" lang="en-US" sz="4000" b="0" i="0" u="none" strike="noStrike" kern="1200" cap="none" spc="0" normalizeH="0" baseline="0" noProof="0" dirty="0">
              <a:ln>
                <a:noFill/>
              </a:ln>
              <a:solidFill>
                <a:srgbClr val="FF9518"/>
              </a:solidFill>
              <a:effectLst/>
              <a:uLnTx/>
              <a:uFillTx/>
              <a:latin typeface="Simplified Arabic" panose="02020603050405020304" pitchFamily="18" charset="-78"/>
              <a:cs typeface="Simplified Arabic" panose="02020603050405020304" pitchFamily="18" charset="-78"/>
            </a:endParaRPr>
          </a:p>
        </p:txBody>
      </p:sp>
      <p:sp>
        <p:nvSpPr>
          <p:cNvPr id="14" name="TextBox 13">
            <a:extLst>
              <a:ext uri="{FF2B5EF4-FFF2-40B4-BE49-F238E27FC236}">
                <a16:creationId xmlns:a16="http://schemas.microsoft.com/office/drawing/2014/main" id="{0D152C29-5573-FEF2-5071-DD4BF483BE99}"/>
              </a:ext>
            </a:extLst>
          </p:cNvPr>
          <p:cNvSpPr txBox="1"/>
          <p:nvPr/>
        </p:nvSpPr>
        <p:spPr>
          <a:xfrm rot="20093760">
            <a:off x="-42831" y="417112"/>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الثانية</a:t>
            </a:r>
            <a:endParaRPr lang="en-US" sz="2800"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98616985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040902" y="456575"/>
            <a:ext cx="495057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أنواع الإعلام الرقمي </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الثانية</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50962" y="1169008"/>
            <a:ext cx="9666288" cy="4893647"/>
          </a:xfrm>
          <a:prstGeom prst="rect">
            <a:avLst/>
          </a:prstGeom>
          <a:noFill/>
        </p:spPr>
        <p:txBody>
          <a:bodyPr wrap="square" rtlCol="0">
            <a:spAutoFit/>
          </a:bodyPr>
          <a:lstStyle/>
          <a:p>
            <a:pPr algn="just" rtl="1">
              <a:lnSpc>
                <a:spcPct val="200000"/>
              </a:lnSpc>
            </a:pPr>
            <a:r>
              <a:rPr lang="ar-SY" sz="3200" b="1" dirty="0">
                <a:solidFill>
                  <a:srgbClr val="0A1F61"/>
                </a:solidFill>
                <a:latin typeface="Simplified Arabic" panose="02020603050405020304" pitchFamily="18" charset="-78"/>
                <a:cs typeface="Simplified Arabic" panose="02020603050405020304" pitchFamily="18" charset="-78"/>
              </a:rPr>
              <a:t>- مدونات حسب نوع الوسائط: </a:t>
            </a:r>
          </a:p>
          <a:p>
            <a:pPr algn="just" rtl="1">
              <a:lnSpc>
                <a:spcPct val="200000"/>
              </a:lnSpc>
            </a:pPr>
            <a:r>
              <a:rPr lang="ar-SY" sz="3200" dirty="0">
                <a:solidFill>
                  <a:srgbClr val="0A1F61"/>
                </a:solidFill>
                <a:latin typeface="Simplified Arabic" panose="02020603050405020304" pitchFamily="18" charset="-78"/>
                <a:cs typeface="Simplified Arabic" panose="02020603050405020304" pitchFamily="18" charset="-78"/>
              </a:rPr>
              <a:t>هناك أنواع عديدة من المدونات حسب نوع الوسائط التي تقدمها مثل: مدونات الفيديو التي تسمى </a:t>
            </a:r>
            <a:r>
              <a:rPr lang="en-US" sz="3200" dirty="0">
                <a:solidFill>
                  <a:srgbClr val="0A1F61"/>
                </a:solidFill>
                <a:latin typeface="Simplified Arabic" panose="02020603050405020304" pitchFamily="18" charset="-78"/>
                <a:cs typeface="Simplified Arabic" panose="02020603050405020304" pitchFamily="18" charset="-78"/>
              </a:rPr>
              <a:t>vlog، </a:t>
            </a:r>
            <a:r>
              <a:rPr lang="ar-SY" sz="3200" dirty="0">
                <a:solidFill>
                  <a:srgbClr val="0A1F61"/>
                </a:solidFill>
                <a:latin typeface="Simplified Arabic" panose="02020603050405020304" pitchFamily="18" charset="-78"/>
                <a:cs typeface="Simplified Arabic" panose="02020603050405020304" pitchFamily="18" charset="-78"/>
              </a:rPr>
              <a:t>ومدونات الروابط التي تسمى </a:t>
            </a:r>
            <a:r>
              <a:rPr lang="en-US" sz="3200" dirty="0" err="1">
                <a:solidFill>
                  <a:srgbClr val="0A1F61"/>
                </a:solidFill>
                <a:latin typeface="Simplified Arabic" panose="02020603050405020304" pitchFamily="18" charset="-78"/>
                <a:cs typeface="Simplified Arabic" panose="02020603050405020304" pitchFamily="18" charset="-78"/>
              </a:rPr>
              <a:t>linklog</a:t>
            </a:r>
            <a:r>
              <a:rPr lang="en-US" sz="3200" dirty="0">
                <a:solidFill>
                  <a:srgbClr val="0A1F61"/>
                </a:solidFill>
                <a:latin typeface="Simplified Arabic" panose="02020603050405020304" pitchFamily="18" charset="-78"/>
                <a:cs typeface="Simplified Arabic" panose="02020603050405020304" pitchFamily="18" charset="-78"/>
              </a:rPr>
              <a:t>، </a:t>
            </a:r>
            <a:r>
              <a:rPr lang="ar-SY" sz="3200" dirty="0">
                <a:solidFill>
                  <a:srgbClr val="0A1F61"/>
                </a:solidFill>
                <a:latin typeface="Simplified Arabic" panose="02020603050405020304" pitchFamily="18" charset="-78"/>
                <a:cs typeface="Simplified Arabic" panose="02020603050405020304" pitchFamily="18" charset="-78"/>
              </a:rPr>
              <a:t>ومدونات الرسوم التي يطلق عليها </a:t>
            </a:r>
            <a:r>
              <a:rPr lang="en-US" sz="3200" dirty="0" err="1">
                <a:solidFill>
                  <a:srgbClr val="0A1F61"/>
                </a:solidFill>
                <a:latin typeface="Simplified Arabic" panose="02020603050405020304" pitchFamily="18" charset="-78"/>
                <a:cs typeface="Simplified Arabic" panose="02020603050405020304" pitchFamily="18" charset="-78"/>
              </a:rPr>
              <a:t>sketchblog</a:t>
            </a:r>
            <a:r>
              <a:rPr lang="en-US" sz="3200" dirty="0">
                <a:solidFill>
                  <a:srgbClr val="0A1F61"/>
                </a:solidFill>
                <a:latin typeface="Simplified Arabic" panose="02020603050405020304" pitchFamily="18" charset="-78"/>
                <a:cs typeface="Simplified Arabic" panose="02020603050405020304" pitchFamily="18" charset="-78"/>
              </a:rPr>
              <a:t>، </a:t>
            </a:r>
            <a:r>
              <a:rPr lang="ar-SY" sz="3200" dirty="0">
                <a:solidFill>
                  <a:srgbClr val="0A1F61"/>
                </a:solidFill>
                <a:latin typeface="Simplified Arabic" panose="02020603050405020304" pitchFamily="18" charset="-78"/>
                <a:cs typeface="Simplified Arabic" panose="02020603050405020304" pitchFamily="18" charset="-78"/>
              </a:rPr>
              <a:t>ومدونات الصور التي تسم</a:t>
            </a:r>
            <a:r>
              <a:rPr lang="ar-EG" sz="3200" dirty="0">
                <a:solidFill>
                  <a:srgbClr val="0A1F61"/>
                </a:solidFill>
                <a:latin typeface="Simplified Arabic" panose="02020603050405020304" pitchFamily="18" charset="-78"/>
                <a:cs typeface="Simplified Arabic" panose="02020603050405020304" pitchFamily="18" charset="-78"/>
              </a:rPr>
              <a:t>ى</a:t>
            </a:r>
            <a:r>
              <a:rPr lang="en-US" sz="3200" dirty="0">
                <a:solidFill>
                  <a:srgbClr val="0A1F61"/>
                </a:solidFill>
                <a:latin typeface="Simplified Arabic" panose="02020603050405020304" pitchFamily="18" charset="-78"/>
                <a:cs typeface="Simplified Arabic" panose="02020603050405020304" pitchFamily="18" charset="-78"/>
              </a:rPr>
              <a:t>photoblog </a:t>
            </a:r>
            <a:r>
              <a:rPr lang="ar-EG" sz="3200" dirty="0">
                <a:solidFill>
                  <a:srgbClr val="0A1F61"/>
                </a:solidFill>
                <a:latin typeface="Simplified Arabic" panose="02020603050405020304" pitchFamily="18" charset="-78"/>
                <a:cs typeface="Simplified Arabic" panose="02020603050405020304" pitchFamily="18" charset="-78"/>
              </a:rPr>
              <a:t> </a:t>
            </a:r>
            <a:r>
              <a:rPr lang="en-US" sz="3200" dirty="0">
                <a:solidFill>
                  <a:srgbClr val="0A1F61"/>
                </a:solidFill>
                <a:latin typeface="Simplified Arabic" panose="02020603050405020304" pitchFamily="18" charset="-78"/>
                <a:cs typeface="Simplified Arabic" panose="02020603050405020304" pitchFamily="18" charset="-78"/>
              </a:rPr>
              <a:t>.</a:t>
            </a:r>
          </a:p>
        </p:txBody>
      </p:sp>
    </p:spTree>
    <p:extLst>
      <p:ext uri="{BB962C8B-B14F-4D97-AF65-F5344CB8AC3E}">
        <p14:creationId xmlns:p14="http://schemas.microsoft.com/office/powerpoint/2010/main" val="124766261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040902" y="456575"/>
            <a:ext cx="495057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أنواع الإعلام الرقمي </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الثانية</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562350" y="1097389"/>
            <a:ext cx="7626350" cy="5878532"/>
          </a:xfrm>
          <a:prstGeom prst="rect">
            <a:avLst/>
          </a:prstGeom>
          <a:noFill/>
        </p:spPr>
        <p:txBody>
          <a:bodyPr wrap="square" rtlCol="0">
            <a:spAutoFit/>
          </a:bodyPr>
          <a:lstStyle/>
          <a:p>
            <a:pPr algn="just" rtl="1">
              <a:lnSpc>
                <a:spcPct val="200000"/>
              </a:lnSpc>
            </a:pPr>
            <a:r>
              <a:rPr lang="ar-SY" sz="3200" b="1" dirty="0">
                <a:solidFill>
                  <a:srgbClr val="0A1F61"/>
                </a:solidFill>
                <a:latin typeface="Simplified Arabic" panose="02020603050405020304" pitchFamily="18" charset="-78"/>
                <a:cs typeface="Simplified Arabic" panose="02020603050405020304" pitchFamily="18" charset="-78"/>
              </a:rPr>
              <a:t>أسباب نجاح المدونات:</a:t>
            </a:r>
            <a:endParaRPr lang="en-US" sz="3200" b="1" dirty="0">
              <a:solidFill>
                <a:srgbClr val="0A1F61"/>
              </a:solidFill>
              <a:latin typeface="Simplified Arabic" panose="02020603050405020304" pitchFamily="18" charset="-78"/>
              <a:cs typeface="Simplified Arabic" panose="02020603050405020304" pitchFamily="18" charset="-78"/>
            </a:endParaRPr>
          </a:p>
          <a:p>
            <a:pPr algn="just" rtl="1">
              <a:lnSpc>
                <a:spcPct val="200000"/>
              </a:lnSpc>
            </a:pPr>
            <a:r>
              <a:rPr lang="ar-SY" sz="3200" b="1" dirty="0">
                <a:solidFill>
                  <a:srgbClr val="0A1F61"/>
                </a:solidFill>
                <a:latin typeface="Simplified Arabic" panose="02020603050405020304" pitchFamily="18" charset="-78"/>
                <a:cs typeface="Simplified Arabic" panose="02020603050405020304" pitchFamily="18" charset="-78"/>
              </a:rPr>
              <a:t>سهولة إنشائها: </a:t>
            </a:r>
            <a:r>
              <a:rPr lang="ar-SY" sz="3200" dirty="0">
                <a:solidFill>
                  <a:srgbClr val="0A1F61"/>
                </a:solidFill>
                <a:latin typeface="Simplified Arabic" panose="02020603050405020304" pitchFamily="18" charset="-78"/>
                <a:cs typeface="Simplified Arabic" panose="02020603050405020304" pitchFamily="18" charset="-78"/>
              </a:rPr>
              <a:t>توجد العديد من المواقع الالكترونية التي تقدم الدعم لإنشاء المدونات بحيث تقدم هذه المواقع خدمات تساعد في إظهار المدونة بأفضل شكل، مثل: مساحة لتخزين المحتوى والصور، أداة لإدارة المدونة</a:t>
            </a:r>
            <a:r>
              <a:rPr lang="en-US" sz="3200" dirty="0">
                <a:solidFill>
                  <a:srgbClr val="0A1F61"/>
                </a:solidFill>
                <a:latin typeface="Simplified Arabic" panose="02020603050405020304" pitchFamily="18" charset="-78"/>
                <a:cs typeface="Simplified Arabic" panose="02020603050405020304" pitchFamily="18" charset="-78"/>
              </a:rPr>
              <a:t>.</a:t>
            </a:r>
            <a:r>
              <a:rPr lang="ar-SY" sz="3200" dirty="0">
                <a:solidFill>
                  <a:srgbClr val="0A1F61"/>
                </a:solidFill>
                <a:latin typeface="Simplified Arabic" panose="02020603050405020304" pitchFamily="18" charset="-78"/>
                <a:cs typeface="Simplified Arabic" panose="02020603050405020304" pitchFamily="18" charset="-78"/>
              </a:rPr>
              <a:t> </a:t>
            </a:r>
          </a:p>
          <a:p>
            <a:pPr algn="just" rtl="1">
              <a:lnSpc>
                <a:spcPct val="200000"/>
              </a:lnSpc>
            </a:pPr>
            <a:r>
              <a:rPr lang="ar-SY" sz="3200" dirty="0">
                <a:solidFill>
                  <a:srgbClr val="0A1F61"/>
                </a:solidFill>
                <a:latin typeface="Simplified Arabic" panose="02020603050405020304" pitchFamily="18" charset="-78"/>
                <a:cs typeface="Simplified Arabic" panose="02020603050405020304" pitchFamily="18" charset="-78"/>
              </a:rPr>
              <a:t> </a:t>
            </a:r>
            <a:endParaRPr lang="en-US" sz="3200" dirty="0">
              <a:solidFill>
                <a:srgbClr val="0A1F61"/>
              </a:solidFill>
              <a:latin typeface="Simplified Arabic" panose="02020603050405020304" pitchFamily="18" charset="-78"/>
              <a:cs typeface="Simplified Arabic" panose="02020603050405020304" pitchFamily="18" charset="-78"/>
            </a:endParaRPr>
          </a:p>
        </p:txBody>
      </p:sp>
      <p:pic>
        <p:nvPicPr>
          <p:cNvPr id="11" name="Picture 10">
            <a:extLst>
              <a:ext uri="{FF2B5EF4-FFF2-40B4-BE49-F238E27FC236}">
                <a16:creationId xmlns:a16="http://schemas.microsoft.com/office/drawing/2014/main" id="{2227A374-12A9-911A-4151-FA7E5B25DF1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flipH="1">
            <a:off x="699436" y="2645088"/>
            <a:ext cx="2563528" cy="2563526"/>
          </a:xfrm>
          <a:prstGeom prst="rect">
            <a:avLst/>
          </a:prstGeom>
        </p:spPr>
      </p:pic>
    </p:spTree>
    <p:extLst>
      <p:ext uri="{BB962C8B-B14F-4D97-AF65-F5344CB8AC3E}">
        <p14:creationId xmlns:p14="http://schemas.microsoft.com/office/powerpoint/2010/main" val="348457914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040902" y="456575"/>
            <a:ext cx="495057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أنواع الإعلام الرقمي </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الثانية</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522412" y="1474619"/>
            <a:ext cx="9666288" cy="3908762"/>
          </a:xfrm>
          <a:prstGeom prst="rect">
            <a:avLst/>
          </a:prstGeom>
          <a:noFill/>
        </p:spPr>
        <p:txBody>
          <a:bodyPr wrap="square" rtlCol="0">
            <a:spAutoFit/>
          </a:bodyPr>
          <a:lstStyle/>
          <a:p>
            <a:pPr algn="just" rtl="1">
              <a:lnSpc>
                <a:spcPct val="200000"/>
              </a:lnSpc>
            </a:pPr>
            <a:r>
              <a:rPr lang="ar-SY" sz="3200" dirty="0">
                <a:solidFill>
                  <a:srgbClr val="0A1F61"/>
                </a:solidFill>
                <a:latin typeface="Simplified Arabic" panose="02020603050405020304" pitchFamily="18" charset="-78"/>
                <a:cs typeface="Simplified Arabic" panose="02020603050405020304" pitchFamily="18" charset="-78"/>
              </a:rPr>
              <a:t>وهناك نماذج جاهزة لتصميم موقع المدونة بحيث ت</a:t>
            </a:r>
            <a:r>
              <a:rPr lang="ar-EG" sz="3200" dirty="0">
                <a:solidFill>
                  <a:srgbClr val="0A1F61"/>
                </a:solidFill>
                <a:latin typeface="Simplified Arabic" panose="02020603050405020304" pitchFamily="18" charset="-78"/>
                <a:cs typeface="Simplified Arabic" panose="02020603050405020304" pitchFamily="18" charset="-78"/>
              </a:rPr>
              <a:t>ُ</a:t>
            </a:r>
            <a:r>
              <a:rPr lang="ar-SY" sz="3200" dirty="0">
                <a:solidFill>
                  <a:srgbClr val="0A1F61"/>
                </a:solidFill>
                <a:latin typeface="Simplified Arabic" panose="02020603050405020304" pitchFamily="18" charset="-78"/>
                <a:cs typeface="Simplified Arabic" panose="02020603050405020304" pitchFamily="18" charset="-78"/>
              </a:rPr>
              <a:t>مك</a:t>
            </a:r>
            <a:r>
              <a:rPr lang="ar-EG" sz="3200" dirty="0">
                <a:solidFill>
                  <a:srgbClr val="0A1F61"/>
                </a:solidFill>
                <a:latin typeface="Simplified Arabic" panose="02020603050405020304" pitchFamily="18" charset="-78"/>
                <a:cs typeface="Simplified Arabic" panose="02020603050405020304" pitchFamily="18" charset="-78"/>
              </a:rPr>
              <a:t>ّ</a:t>
            </a:r>
            <a:r>
              <a:rPr lang="ar-SY" sz="3200" dirty="0">
                <a:solidFill>
                  <a:srgbClr val="0A1F61"/>
                </a:solidFill>
                <a:latin typeface="Simplified Arabic" panose="02020603050405020304" pitchFamily="18" charset="-78"/>
                <a:cs typeface="Simplified Arabic" panose="02020603050405020304" pitchFamily="18" charset="-78"/>
              </a:rPr>
              <a:t>ن المستخدم من اختيار التصميم الذي يناسبه، إذ تقدم العديد من الخدمات بشكل مجاني فقط مقابل تسجيل الدخول وإدراج البريد ال</a:t>
            </a:r>
            <a:r>
              <a:rPr lang="ar-EG" sz="3200" dirty="0">
                <a:solidFill>
                  <a:srgbClr val="0A1F61"/>
                </a:solidFill>
                <a:latin typeface="Simplified Arabic" panose="02020603050405020304" pitchFamily="18" charset="-78"/>
                <a:cs typeface="Simplified Arabic" panose="02020603050405020304" pitchFamily="18" charset="-78"/>
              </a:rPr>
              <a:t>إ</a:t>
            </a:r>
            <a:r>
              <a:rPr lang="ar-SY" sz="3200" dirty="0" err="1">
                <a:solidFill>
                  <a:srgbClr val="0A1F61"/>
                </a:solidFill>
                <a:latin typeface="Simplified Arabic" panose="02020603050405020304" pitchFamily="18" charset="-78"/>
                <a:cs typeface="Simplified Arabic" panose="02020603050405020304" pitchFamily="18" charset="-78"/>
              </a:rPr>
              <a:t>لكتروني</a:t>
            </a:r>
            <a:r>
              <a:rPr lang="ar-SY" sz="3200" dirty="0">
                <a:solidFill>
                  <a:srgbClr val="0A1F61"/>
                </a:solidFill>
                <a:latin typeface="Simplified Arabic" panose="02020603050405020304" pitchFamily="18" charset="-78"/>
                <a:cs typeface="Simplified Arabic" panose="02020603050405020304" pitchFamily="18" charset="-78"/>
              </a:rPr>
              <a:t> وكلمة السر الخاصة بالمستخدم.</a:t>
            </a:r>
            <a:endParaRPr lang="en-US" sz="3200" dirty="0">
              <a:solidFill>
                <a:srgbClr val="0A1F61"/>
              </a:solidFill>
              <a:latin typeface="Simplified Arabic" panose="02020603050405020304" pitchFamily="18" charset="-78"/>
              <a:cs typeface="Simplified Arabic" panose="02020603050405020304" pitchFamily="18" charset="-78"/>
            </a:endParaRPr>
          </a:p>
        </p:txBody>
      </p:sp>
    </p:spTree>
    <p:extLst>
      <p:ext uri="{BB962C8B-B14F-4D97-AF65-F5344CB8AC3E}">
        <p14:creationId xmlns:p14="http://schemas.microsoft.com/office/powerpoint/2010/main" val="86767479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040902" y="456575"/>
            <a:ext cx="495057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أنواع الإعلام الرقمي </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الثانية</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4371974" y="1249789"/>
            <a:ext cx="6797675" cy="3908762"/>
          </a:xfrm>
          <a:prstGeom prst="rect">
            <a:avLst/>
          </a:prstGeom>
          <a:noFill/>
        </p:spPr>
        <p:txBody>
          <a:bodyPr wrap="square" rtlCol="0">
            <a:spAutoFit/>
          </a:bodyPr>
          <a:lstStyle/>
          <a:p>
            <a:pPr algn="just" rtl="1">
              <a:lnSpc>
                <a:spcPct val="200000"/>
              </a:lnSpc>
            </a:pPr>
            <a:r>
              <a:rPr lang="ar-SY" sz="3200" b="1" dirty="0">
                <a:solidFill>
                  <a:srgbClr val="0A1F61"/>
                </a:solidFill>
                <a:latin typeface="Simplified Arabic" panose="02020603050405020304" pitchFamily="18" charset="-78"/>
                <a:cs typeface="Simplified Arabic" panose="02020603050405020304" pitchFamily="18" charset="-78"/>
              </a:rPr>
              <a:t>سهولة تحديثها وصيانتها: </a:t>
            </a:r>
          </a:p>
          <a:p>
            <a:pPr algn="just" rtl="1">
              <a:lnSpc>
                <a:spcPct val="200000"/>
              </a:lnSpc>
            </a:pPr>
            <a:r>
              <a:rPr lang="ar-SY" sz="3200" dirty="0">
                <a:solidFill>
                  <a:srgbClr val="0A1F61"/>
                </a:solidFill>
                <a:latin typeface="Simplified Arabic" panose="02020603050405020304" pitchFamily="18" charset="-78"/>
                <a:cs typeface="Simplified Arabic" panose="02020603050405020304" pitchFamily="18" charset="-78"/>
              </a:rPr>
              <a:t>المستخدم للمدونات لا يحتاج إلى برامج معينة أو خبرة كبيرة في إدارة الموقع، بل أنها تحدث عادة عن طريق معالج يشبه الوورد " </a:t>
            </a:r>
            <a:r>
              <a:rPr lang="en-US" sz="3200" dirty="0">
                <a:solidFill>
                  <a:srgbClr val="0A1F61"/>
                </a:solidFill>
                <a:latin typeface="Simplified Arabic" panose="02020603050405020304" pitchFamily="18" charset="-78"/>
                <a:cs typeface="Simplified Arabic" panose="02020603050405020304" pitchFamily="18" charset="-78"/>
              </a:rPr>
              <a:t>Word "processer .</a:t>
            </a:r>
          </a:p>
        </p:txBody>
      </p:sp>
      <p:pic>
        <p:nvPicPr>
          <p:cNvPr id="13" name="Picture 12">
            <a:extLst>
              <a:ext uri="{FF2B5EF4-FFF2-40B4-BE49-F238E27FC236}">
                <a16:creationId xmlns:a16="http://schemas.microsoft.com/office/drawing/2014/main" id="{B8CC6530-AEF2-7826-7E97-F2963BBDB84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43052" y="2562225"/>
            <a:ext cx="2674764" cy="2674764"/>
          </a:xfrm>
          <a:prstGeom prst="rect">
            <a:avLst/>
          </a:prstGeom>
        </p:spPr>
      </p:pic>
    </p:spTree>
    <p:extLst>
      <p:ext uri="{BB962C8B-B14F-4D97-AF65-F5344CB8AC3E}">
        <p14:creationId xmlns:p14="http://schemas.microsoft.com/office/powerpoint/2010/main" val="59788900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040902" y="456575"/>
            <a:ext cx="495057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أنواع الإعلام الرقمي </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الثانية</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512887" y="1523038"/>
            <a:ext cx="9666288" cy="3908762"/>
          </a:xfrm>
          <a:prstGeom prst="rect">
            <a:avLst/>
          </a:prstGeom>
          <a:noFill/>
        </p:spPr>
        <p:txBody>
          <a:bodyPr wrap="square" rtlCol="0">
            <a:spAutoFit/>
          </a:bodyPr>
          <a:lstStyle/>
          <a:p>
            <a:pPr algn="just" rtl="1">
              <a:lnSpc>
                <a:spcPct val="200000"/>
              </a:lnSpc>
            </a:pPr>
            <a:r>
              <a:rPr lang="ar-SY" sz="3200" dirty="0">
                <a:solidFill>
                  <a:srgbClr val="0A1F61"/>
                </a:solidFill>
                <a:latin typeface="Simplified Arabic" panose="02020603050405020304" pitchFamily="18" charset="-78"/>
                <a:cs typeface="Simplified Arabic" panose="02020603050405020304" pitchFamily="18" charset="-78"/>
              </a:rPr>
              <a:t>وإضافة الصور وتحميلها تشبه طريقة تحميل والإضافة العادية على الوورد أو عبر البرامج الأخرى، ويقدم الموقع للمستخدم دليل بجميع اللغات ومنها العربية عن كيفية إنشاء الموقع خطوة بخطوة، وإن لوحة التحكم للموقع تكون بجميع اللغات أيضًا.</a:t>
            </a:r>
          </a:p>
        </p:txBody>
      </p:sp>
    </p:spTree>
    <p:extLst>
      <p:ext uri="{BB962C8B-B14F-4D97-AF65-F5344CB8AC3E}">
        <p14:creationId xmlns:p14="http://schemas.microsoft.com/office/powerpoint/2010/main" val="7953159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040902" y="456575"/>
            <a:ext cx="495057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أنواع الإعلام الرقمي </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الثانية</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040902" y="1249789"/>
            <a:ext cx="8128748" cy="4893647"/>
          </a:xfrm>
          <a:prstGeom prst="rect">
            <a:avLst/>
          </a:prstGeom>
          <a:noFill/>
        </p:spPr>
        <p:txBody>
          <a:bodyPr wrap="square" rtlCol="0">
            <a:spAutoFit/>
          </a:bodyPr>
          <a:lstStyle/>
          <a:p>
            <a:pPr algn="just" rtl="1">
              <a:lnSpc>
                <a:spcPct val="200000"/>
              </a:lnSpc>
            </a:pPr>
            <a:r>
              <a:rPr lang="ar-SY" sz="3200" b="1" dirty="0">
                <a:solidFill>
                  <a:srgbClr val="0A1F61"/>
                </a:solidFill>
                <a:latin typeface="Simplified Arabic" panose="02020603050405020304" pitchFamily="18" charset="-78"/>
                <a:cs typeface="Simplified Arabic" panose="02020603050405020304" pitchFamily="18" charset="-78"/>
              </a:rPr>
              <a:t>صديقة لمحركات البحث: </a:t>
            </a:r>
          </a:p>
          <a:p>
            <a:pPr algn="just" rtl="1">
              <a:lnSpc>
                <a:spcPct val="200000"/>
              </a:lnSpc>
            </a:pPr>
            <a:r>
              <a:rPr lang="ar-EG" sz="3200" dirty="0">
                <a:solidFill>
                  <a:srgbClr val="0A1F61"/>
                </a:solidFill>
                <a:latin typeface="Simplified Arabic" panose="02020603050405020304" pitchFamily="18" charset="-78"/>
                <a:cs typeface="Simplified Arabic" panose="02020603050405020304" pitchFamily="18" charset="-78"/>
              </a:rPr>
              <a:t>أي</a:t>
            </a:r>
            <a:r>
              <a:rPr lang="ar-SY" sz="3200" dirty="0">
                <a:solidFill>
                  <a:srgbClr val="0A1F61"/>
                </a:solidFill>
                <a:latin typeface="Simplified Arabic" panose="02020603050405020304" pitchFamily="18" charset="-78"/>
                <a:cs typeface="Simplified Arabic" panose="02020603050405020304" pitchFamily="18" charset="-78"/>
              </a:rPr>
              <a:t> عمليات تحديث على المدونة </a:t>
            </a:r>
            <a:r>
              <a:rPr lang="ar-EG" sz="3200" dirty="0">
                <a:solidFill>
                  <a:srgbClr val="0A1F61"/>
                </a:solidFill>
                <a:latin typeface="Simplified Arabic" panose="02020603050405020304" pitchFamily="18" charset="-78"/>
                <a:cs typeface="Simplified Arabic" panose="02020603050405020304" pitchFamily="18" charset="-78"/>
              </a:rPr>
              <a:t>لها</a:t>
            </a:r>
            <a:r>
              <a:rPr lang="ar-SY" sz="3200" dirty="0">
                <a:solidFill>
                  <a:srgbClr val="0A1F61"/>
                </a:solidFill>
                <a:latin typeface="Simplified Arabic" panose="02020603050405020304" pitchFamily="18" charset="-78"/>
                <a:cs typeface="Simplified Arabic" panose="02020603050405020304" pitchFamily="18" charset="-78"/>
              </a:rPr>
              <a:t> عنوان </a:t>
            </a:r>
            <a:r>
              <a:rPr lang="en-US" sz="3200" dirty="0">
                <a:solidFill>
                  <a:srgbClr val="0A1F61"/>
                </a:solidFill>
                <a:latin typeface="Simplified Arabic" panose="02020603050405020304" pitchFamily="18" charset="-78"/>
                <a:cs typeface="Simplified Arabic" panose="02020603050405020304" pitchFamily="18" charset="-78"/>
              </a:rPr>
              <a:t>URL</a:t>
            </a:r>
            <a:r>
              <a:rPr lang="ar-EG" sz="3200" dirty="0">
                <a:solidFill>
                  <a:srgbClr val="0A1F61"/>
                </a:solidFill>
                <a:latin typeface="Simplified Arabic" panose="02020603050405020304" pitchFamily="18" charset="-78"/>
                <a:cs typeface="Simplified Arabic" panose="02020603050405020304" pitchFamily="18" charset="-78"/>
              </a:rPr>
              <a:t> </a:t>
            </a:r>
            <a:r>
              <a:rPr lang="ar-SY" sz="3200" dirty="0">
                <a:solidFill>
                  <a:srgbClr val="0A1F61"/>
                </a:solidFill>
                <a:latin typeface="Simplified Arabic" panose="02020603050405020304" pitchFamily="18" charset="-78"/>
                <a:cs typeface="Simplified Arabic" panose="02020603050405020304" pitchFamily="18" charset="-78"/>
              </a:rPr>
              <a:t>مختلف، أي أنه سيكون لكل من</a:t>
            </a:r>
            <a:r>
              <a:rPr lang="ar-EG" sz="3200" dirty="0">
                <a:solidFill>
                  <a:srgbClr val="0A1F61"/>
                </a:solidFill>
                <a:latin typeface="Simplified Arabic" panose="02020603050405020304" pitchFamily="18" charset="-78"/>
                <a:cs typeface="Simplified Arabic" panose="02020603050405020304" pitchFamily="18" charset="-78"/>
              </a:rPr>
              <a:t>ها ص</a:t>
            </a:r>
            <a:r>
              <a:rPr lang="ar-SY" sz="3200" dirty="0">
                <a:solidFill>
                  <a:srgbClr val="0A1F61"/>
                </a:solidFill>
                <a:latin typeface="Simplified Arabic" panose="02020603050405020304" pitchFamily="18" charset="-78"/>
                <a:cs typeface="Simplified Arabic" panose="02020603050405020304" pitchFamily="18" charset="-78"/>
              </a:rPr>
              <a:t>فحتها </a:t>
            </a:r>
            <a:r>
              <a:rPr lang="ar-EG" sz="3200" dirty="0">
                <a:solidFill>
                  <a:srgbClr val="0A1F61"/>
                </a:solidFill>
                <a:latin typeface="Simplified Arabic" panose="02020603050405020304" pitchFamily="18" charset="-78"/>
                <a:cs typeface="Simplified Arabic" panose="02020603050405020304" pitchFamily="18" charset="-78"/>
              </a:rPr>
              <a:t>الخاصة</a:t>
            </a:r>
            <a:r>
              <a:rPr lang="ar-SY" sz="3200" dirty="0">
                <a:solidFill>
                  <a:srgbClr val="0A1F61"/>
                </a:solidFill>
                <a:latin typeface="Simplified Arabic" panose="02020603050405020304" pitchFamily="18" charset="-78"/>
                <a:cs typeface="Simplified Arabic" panose="02020603050405020304" pitchFamily="18" charset="-78"/>
              </a:rPr>
              <a:t>، فإذا </a:t>
            </a:r>
            <a:r>
              <a:rPr lang="ar-EG" sz="3200" dirty="0">
                <a:solidFill>
                  <a:srgbClr val="0A1F61"/>
                </a:solidFill>
                <a:latin typeface="Simplified Arabic" panose="02020603050405020304" pitchFamily="18" charset="-78"/>
                <a:cs typeface="Simplified Arabic" panose="02020603050405020304" pitchFamily="18" charset="-78"/>
              </a:rPr>
              <a:t>قمت باختيار كلمات مفتاحية جيدة لموضوع معين </a:t>
            </a:r>
            <a:r>
              <a:rPr lang="ar-SY" sz="3200" dirty="0">
                <a:solidFill>
                  <a:srgbClr val="0A1F61"/>
                </a:solidFill>
                <a:latin typeface="Simplified Arabic" panose="02020603050405020304" pitchFamily="18" charset="-78"/>
                <a:cs typeface="Simplified Arabic" panose="02020603050405020304" pitchFamily="18" charset="-78"/>
              </a:rPr>
              <a:t>سيكون لديك فرصة أكبر لترتيب جيد مع محركات البحث.</a:t>
            </a:r>
          </a:p>
        </p:txBody>
      </p:sp>
      <p:pic>
        <p:nvPicPr>
          <p:cNvPr id="11" name="Picture 10">
            <a:extLst>
              <a:ext uri="{FF2B5EF4-FFF2-40B4-BE49-F238E27FC236}">
                <a16:creationId xmlns:a16="http://schemas.microsoft.com/office/drawing/2014/main" id="{672F506B-3F0F-A9B5-2CCA-5C25584F3DB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66846" y="3086100"/>
            <a:ext cx="2395032" cy="2395030"/>
          </a:xfrm>
          <a:prstGeom prst="rect">
            <a:avLst/>
          </a:prstGeom>
        </p:spPr>
      </p:pic>
    </p:spTree>
    <p:extLst>
      <p:ext uri="{BB962C8B-B14F-4D97-AF65-F5344CB8AC3E}">
        <p14:creationId xmlns:p14="http://schemas.microsoft.com/office/powerpoint/2010/main" val="367786599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040902" y="456575"/>
            <a:ext cx="495057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أنواع الإعلام الرقمي </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الثانية</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733800" y="1249789"/>
            <a:ext cx="7435850" cy="4893647"/>
          </a:xfrm>
          <a:prstGeom prst="rect">
            <a:avLst/>
          </a:prstGeom>
          <a:noFill/>
        </p:spPr>
        <p:txBody>
          <a:bodyPr wrap="square" rtlCol="0">
            <a:spAutoFit/>
          </a:bodyPr>
          <a:lstStyle/>
          <a:p>
            <a:pPr algn="r" rtl="1">
              <a:lnSpc>
                <a:spcPct val="200000"/>
              </a:lnSpc>
            </a:pPr>
            <a:r>
              <a:rPr lang="ar-SY" sz="3200" b="1" dirty="0">
                <a:solidFill>
                  <a:srgbClr val="0A1F61"/>
                </a:solidFill>
                <a:latin typeface="Simplified Arabic" panose="02020603050405020304" pitchFamily="18" charset="-78"/>
                <a:cs typeface="Simplified Arabic" panose="02020603050405020304" pitchFamily="18" charset="-78"/>
              </a:rPr>
              <a:t>سهولة التواصل مع المعجبين: </a:t>
            </a:r>
          </a:p>
          <a:p>
            <a:pPr algn="just" rtl="1">
              <a:lnSpc>
                <a:spcPct val="200000"/>
              </a:lnSpc>
            </a:pPr>
            <a:r>
              <a:rPr lang="ar-SY" sz="3200" dirty="0">
                <a:solidFill>
                  <a:srgbClr val="0A1F61"/>
                </a:solidFill>
                <a:latin typeface="Simplified Arabic" panose="02020603050405020304" pitchFamily="18" charset="-78"/>
                <a:cs typeface="Simplified Arabic" panose="02020603050405020304" pitchFamily="18" charset="-78"/>
              </a:rPr>
              <a:t>تقدم معظم المدونات إضافات للتواصل الاجتماعي مثل: أيقونات فيس بوك وتويتر وكذلك تقدم خدمة "</a:t>
            </a:r>
            <a:r>
              <a:rPr lang="en-US" sz="3200" dirty="0">
                <a:solidFill>
                  <a:srgbClr val="0A1F61"/>
                </a:solidFill>
                <a:latin typeface="Simplified Arabic" panose="02020603050405020304" pitchFamily="18" charset="-78"/>
                <a:cs typeface="Simplified Arabic" panose="02020603050405020304" pitchFamily="18" charset="-78"/>
              </a:rPr>
              <a:t>RSS</a:t>
            </a:r>
            <a:r>
              <a:rPr lang="ar-EG" sz="3200" dirty="0">
                <a:solidFill>
                  <a:srgbClr val="0A1F61"/>
                </a:solidFill>
                <a:latin typeface="Simplified Arabic" panose="02020603050405020304" pitchFamily="18" charset="-78"/>
                <a:cs typeface="Simplified Arabic" panose="02020603050405020304" pitchFamily="18" charset="-78"/>
              </a:rPr>
              <a:t>"، </a:t>
            </a:r>
            <a:r>
              <a:rPr lang="ar-SY" sz="3200" dirty="0">
                <a:solidFill>
                  <a:srgbClr val="0A1F61"/>
                </a:solidFill>
                <a:latin typeface="Simplified Arabic" panose="02020603050405020304" pitchFamily="18" charset="-78"/>
                <a:cs typeface="Simplified Arabic" panose="02020603050405020304" pitchFamily="18" charset="-78"/>
              </a:rPr>
              <a:t>ما يسهل من عملية ربط ونشر الأخبار والأحداث والمعلومات في المدونات ومشاركتها عبر مواقع التواصل الاجتماعي</a:t>
            </a:r>
            <a:r>
              <a:rPr lang="en-US" sz="3200" dirty="0">
                <a:solidFill>
                  <a:srgbClr val="0A1F61"/>
                </a:solidFill>
                <a:latin typeface="Simplified Arabic" panose="02020603050405020304" pitchFamily="18" charset="-78"/>
                <a:cs typeface="Simplified Arabic" panose="02020603050405020304" pitchFamily="18" charset="-78"/>
              </a:rPr>
              <a:t>.</a:t>
            </a:r>
            <a:endParaRPr lang="ar-SY" sz="3200" dirty="0">
              <a:solidFill>
                <a:srgbClr val="0A1F61"/>
              </a:solidFill>
              <a:latin typeface="Simplified Arabic" panose="02020603050405020304" pitchFamily="18" charset="-78"/>
              <a:cs typeface="Simplified Arabic" panose="02020603050405020304" pitchFamily="18" charset="-78"/>
            </a:endParaRPr>
          </a:p>
        </p:txBody>
      </p:sp>
      <p:pic>
        <p:nvPicPr>
          <p:cNvPr id="11" name="Picture 10">
            <a:extLst>
              <a:ext uri="{FF2B5EF4-FFF2-40B4-BE49-F238E27FC236}">
                <a16:creationId xmlns:a16="http://schemas.microsoft.com/office/drawing/2014/main" id="{F6A4B953-3055-8609-F95C-FCC6B3CDCE3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flipH="1">
            <a:off x="835796" y="2887683"/>
            <a:ext cx="2308906" cy="2308906"/>
          </a:xfrm>
          <a:prstGeom prst="rect">
            <a:avLst/>
          </a:prstGeom>
        </p:spPr>
      </p:pic>
    </p:spTree>
    <p:extLst>
      <p:ext uri="{BB962C8B-B14F-4D97-AF65-F5344CB8AC3E}">
        <p14:creationId xmlns:p14="http://schemas.microsoft.com/office/powerpoint/2010/main" val="77138274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040902" y="456575"/>
            <a:ext cx="495057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أنواع الإعلام الرقمي </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الثانية</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512887" y="1112766"/>
            <a:ext cx="9666288" cy="4893647"/>
          </a:xfrm>
          <a:prstGeom prst="rect">
            <a:avLst/>
          </a:prstGeom>
          <a:noFill/>
        </p:spPr>
        <p:txBody>
          <a:bodyPr wrap="square" rtlCol="0">
            <a:spAutoFit/>
          </a:bodyPr>
          <a:lstStyle/>
          <a:p>
            <a:pPr algn="r" rtl="1">
              <a:lnSpc>
                <a:spcPct val="200000"/>
              </a:lnSpc>
            </a:pPr>
            <a:r>
              <a:rPr lang="ar-SY" sz="3200" b="1" dirty="0" err="1">
                <a:solidFill>
                  <a:srgbClr val="0A1F61"/>
                </a:solidFill>
                <a:latin typeface="Simplified Arabic" panose="02020603050405020304" pitchFamily="18" charset="-78"/>
                <a:cs typeface="Simplified Arabic" panose="02020603050405020304" pitchFamily="18" charset="-78"/>
              </a:rPr>
              <a:t>مجانيتها</a:t>
            </a:r>
            <a:r>
              <a:rPr lang="ar-SY" sz="3200" b="1" dirty="0">
                <a:solidFill>
                  <a:srgbClr val="0A1F61"/>
                </a:solidFill>
                <a:latin typeface="Simplified Arabic" panose="02020603050405020304" pitchFamily="18" charset="-78"/>
                <a:cs typeface="Simplified Arabic" panose="02020603050405020304" pitchFamily="18" charset="-78"/>
              </a:rPr>
              <a:t>:</a:t>
            </a:r>
          </a:p>
          <a:p>
            <a:pPr algn="just" rtl="1">
              <a:lnSpc>
                <a:spcPct val="200000"/>
              </a:lnSpc>
            </a:pPr>
            <a:r>
              <a:rPr lang="ar-SY" sz="3200" dirty="0">
                <a:solidFill>
                  <a:srgbClr val="0A1F61"/>
                </a:solidFill>
                <a:latin typeface="Simplified Arabic" panose="02020603050405020304" pitchFamily="18" charset="-78"/>
                <a:cs typeface="Simplified Arabic" panose="02020603050405020304" pitchFamily="18" charset="-78"/>
              </a:rPr>
              <a:t>تقدم المدونات للمستخدمين بشكل مجاني فإن عملية إنشائها وتحديثها لا تتطلب أي تكلفة، فضل</a:t>
            </a:r>
            <a:r>
              <a:rPr lang="ar-EG" sz="3200" dirty="0">
                <a:solidFill>
                  <a:srgbClr val="0A1F61"/>
                </a:solidFill>
                <a:latin typeface="Simplified Arabic" panose="02020603050405020304" pitchFamily="18" charset="-78"/>
                <a:cs typeface="Simplified Arabic" panose="02020603050405020304" pitchFamily="18" charset="-78"/>
              </a:rPr>
              <a:t>ً</a:t>
            </a:r>
            <a:r>
              <a:rPr lang="ar-SY" sz="3200" dirty="0">
                <a:solidFill>
                  <a:srgbClr val="0A1F61"/>
                </a:solidFill>
                <a:latin typeface="Simplified Arabic" panose="02020603050405020304" pitchFamily="18" charset="-78"/>
                <a:cs typeface="Simplified Arabic" panose="02020603050405020304" pitchFamily="18" charset="-78"/>
              </a:rPr>
              <a:t>ا </a:t>
            </a:r>
            <a:r>
              <a:rPr lang="ar-EG" sz="3200" dirty="0">
                <a:solidFill>
                  <a:srgbClr val="0A1F61"/>
                </a:solidFill>
                <a:latin typeface="Simplified Arabic" panose="02020603050405020304" pitchFamily="18" charset="-78"/>
                <a:cs typeface="Simplified Arabic" panose="02020603050405020304" pitchFamily="18" charset="-78"/>
              </a:rPr>
              <a:t>عن </a:t>
            </a:r>
            <a:r>
              <a:rPr lang="ar-SY" sz="3200" dirty="0">
                <a:solidFill>
                  <a:srgbClr val="0A1F61"/>
                </a:solidFill>
                <a:latin typeface="Simplified Arabic" panose="02020603050405020304" pitchFamily="18" charset="-78"/>
                <a:cs typeface="Simplified Arabic" panose="02020603050405020304" pitchFamily="18" charset="-78"/>
              </a:rPr>
              <a:t>أن عملية </a:t>
            </a:r>
            <a:r>
              <a:rPr lang="ar-EG" sz="3200" dirty="0">
                <a:solidFill>
                  <a:srgbClr val="0A1F61"/>
                </a:solidFill>
                <a:latin typeface="Simplified Arabic" panose="02020603050405020304" pitchFamily="18" charset="-78"/>
                <a:cs typeface="Simplified Arabic" panose="02020603050405020304" pitchFamily="18" charset="-78"/>
              </a:rPr>
              <a:t>ال</a:t>
            </a:r>
            <a:r>
              <a:rPr lang="ar-SY" sz="3200" dirty="0">
                <a:solidFill>
                  <a:srgbClr val="0A1F61"/>
                </a:solidFill>
                <a:latin typeface="Simplified Arabic" panose="02020603050405020304" pitchFamily="18" charset="-78"/>
                <a:cs typeface="Simplified Arabic" panose="02020603050405020304" pitchFamily="18" charset="-78"/>
              </a:rPr>
              <a:t>نشر </a:t>
            </a:r>
            <a:r>
              <a:rPr lang="ar-EG" sz="3200" dirty="0">
                <a:solidFill>
                  <a:srgbClr val="0A1F61"/>
                </a:solidFill>
                <a:latin typeface="Simplified Arabic" panose="02020603050405020304" pitchFamily="18" charset="-78"/>
                <a:cs typeface="Simplified Arabic" panose="02020603050405020304" pitchFamily="18" charset="-78"/>
              </a:rPr>
              <a:t>للآراء </a:t>
            </a:r>
            <a:r>
              <a:rPr lang="ar-SY" sz="3200" dirty="0">
                <a:solidFill>
                  <a:srgbClr val="0A1F61"/>
                </a:solidFill>
                <a:latin typeface="Simplified Arabic" panose="02020603050405020304" pitchFamily="18" charset="-78"/>
                <a:cs typeface="Simplified Arabic" panose="02020603050405020304" pitchFamily="18" charset="-78"/>
              </a:rPr>
              <a:t>أو الترويج لسلعة معينة أو الدعاية لسياسة معينة لا تتطلب تكلفة مادية </a:t>
            </a:r>
            <a:r>
              <a:rPr lang="ar-EG" sz="3200" dirty="0">
                <a:solidFill>
                  <a:srgbClr val="0A1F61"/>
                </a:solidFill>
                <a:latin typeface="Simplified Arabic" panose="02020603050405020304" pitchFamily="18" charset="-78"/>
                <a:cs typeface="Simplified Arabic" panose="02020603050405020304" pitchFamily="18" charset="-78"/>
              </a:rPr>
              <a:t>بعكس ما يحدث في</a:t>
            </a:r>
            <a:r>
              <a:rPr lang="ar-SY" sz="3200" dirty="0">
                <a:solidFill>
                  <a:srgbClr val="0A1F61"/>
                </a:solidFill>
                <a:latin typeface="Simplified Arabic" panose="02020603050405020304" pitchFamily="18" charset="-78"/>
                <a:cs typeface="Simplified Arabic" panose="02020603050405020304" pitchFamily="18" charset="-78"/>
              </a:rPr>
              <a:t> وسائل الإعلام التقليدية</a:t>
            </a:r>
            <a:r>
              <a:rPr lang="ar-EG" sz="3200" dirty="0">
                <a:solidFill>
                  <a:srgbClr val="0A1F61"/>
                </a:solidFill>
                <a:latin typeface="Simplified Arabic" panose="02020603050405020304" pitchFamily="18" charset="-78"/>
                <a:cs typeface="Simplified Arabic" panose="02020603050405020304" pitchFamily="18" charset="-78"/>
              </a:rPr>
              <a:t> التي تطلب تكلفة باهظة</a:t>
            </a:r>
            <a:r>
              <a:rPr lang="en-US" sz="3200" dirty="0">
                <a:solidFill>
                  <a:srgbClr val="0A1F61"/>
                </a:solidFill>
                <a:latin typeface="Simplified Arabic" panose="02020603050405020304" pitchFamily="18" charset="-78"/>
                <a:cs typeface="Simplified Arabic" panose="02020603050405020304" pitchFamily="18" charset="-78"/>
              </a:rPr>
              <a:t>.</a:t>
            </a:r>
            <a:endParaRPr lang="ar-SY" sz="3200" dirty="0">
              <a:solidFill>
                <a:srgbClr val="0A1F61"/>
              </a:solidFill>
              <a:latin typeface="Simplified Arabic" panose="02020603050405020304" pitchFamily="18" charset="-78"/>
              <a:cs typeface="Simplified Arabic" panose="02020603050405020304" pitchFamily="18" charset="-78"/>
            </a:endParaRPr>
          </a:p>
        </p:txBody>
      </p:sp>
    </p:spTree>
    <p:extLst>
      <p:ext uri="{BB962C8B-B14F-4D97-AF65-F5344CB8AC3E}">
        <p14:creationId xmlns:p14="http://schemas.microsoft.com/office/powerpoint/2010/main" val="169793892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040902" y="456575"/>
            <a:ext cx="495057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أنواع الإعلام الرقمي </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الثانية</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4324349" y="1112766"/>
            <a:ext cx="6854825" cy="4893647"/>
          </a:xfrm>
          <a:prstGeom prst="rect">
            <a:avLst/>
          </a:prstGeom>
          <a:noFill/>
        </p:spPr>
        <p:txBody>
          <a:bodyPr wrap="square" rtlCol="0">
            <a:spAutoFit/>
          </a:bodyPr>
          <a:lstStyle/>
          <a:p>
            <a:pPr algn="just" rtl="1">
              <a:lnSpc>
                <a:spcPct val="200000"/>
              </a:lnSpc>
            </a:pPr>
            <a:r>
              <a:rPr lang="ar-SY" sz="3200" b="1" dirty="0">
                <a:solidFill>
                  <a:srgbClr val="0A1F61"/>
                </a:solidFill>
                <a:latin typeface="Simplified Arabic" panose="02020603050405020304" pitchFamily="18" charset="-78"/>
                <a:cs typeface="Simplified Arabic" panose="02020603050405020304" pitchFamily="18" charset="-78"/>
              </a:rPr>
              <a:t>مساحة غير محدودة للتخزين: </a:t>
            </a:r>
          </a:p>
          <a:p>
            <a:pPr algn="just" rtl="1">
              <a:lnSpc>
                <a:spcPct val="200000"/>
              </a:lnSpc>
            </a:pPr>
            <a:r>
              <a:rPr lang="ar-SY" sz="3200" dirty="0">
                <a:solidFill>
                  <a:srgbClr val="0A1F61"/>
                </a:solidFill>
                <a:latin typeface="Simplified Arabic" panose="02020603050405020304" pitchFamily="18" charset="-78"/>
                <a:cs typeface="Simplified Arabic" panose="02020603050405020304" pitchFamily="18" charset="-78"/>
              </a:rPr>
              <a:t>فالمدونات تتيح للمستخدم مساحة غير محدودة لتخزين ما يريده من معلومات وصور وأفلام والوسائط المتعددة جميعها، فهي تتميز عن وسائل ال</a:t>
            </a:r>
            <a:r>
              <a:rPr lang="ar-EG" sz="3200" dirty="0">
                <a:solidFill>
                  <a:srgbClr val="0A1F61"/>
                </a:solidFill>
                <a:latin typeface="Simplified Arabic" panose="02020603050405020304" pitchFamily="18" charset="-78"/>
                <a:cs typeface="Simplified Arabic" panose="02020603050405020304" pitchFamily="18" charset="-78"/>
              </a:rPr>
              <a:t>ت</a:t>
            </a:r>
            <a:r>
              <a:rPr lang="ar-SY" sz="3200" dirty="0">
                <a:solidFill>
                  <a:srgbClr val="0A1F61"/>
                </a:solidFill>
                <a:latin typeface="Simplified Arabic" panose="02020603050405020304" pitchFamily="18" charset="-78"/>
                <a:cs typeface="Simplified Arabic" panose="02020603050405020304" pitchFamily="18" charset="-78"/>
              </a:rPr>
              <a:t>خز</a:t>
            </a:r>
            <a:r>
              <a:rPr lang="ar-EG" sz="3200" dirty="0">
                <a:solidFill>
                  <a:srgbClr val="0A1F61"/>
                </a:solidFill>
                <a:latin typeface="Simplified Arabic" panose="02020603050405020304" pitchFamily="18" charset="-78"/>
                <a:cs typeface="Simplified Arabic" panose="02020603050405020304" pitchFamily="18" charset="-78"/>
              </a:rPr>
              <a:t>ي</a:t>
            </a:r>
            <a:r>
              <a:rPr lang="ar-SY" sz="3200" dirty="0">
                <a:solidFill>
                  <a:srgbClr val="0A1F61"/>
                </a:solidFill>
                <a:latin typeface="Simplified Arabic" panose="02020603050405020304" pitchFamily="18" charset="-78"/>
                <a:cs typeface="Simplified Arabic" panose="02020603050405020304" pitchFamily="18" charset="-78"/>
              </a:rPr>
              <a:t>ن الأخرى</a:t>
            </a:r>
            <a:r>
              <a:rPr lang="ar-EG" sz="3200" dirty="0">
                <a:solidFill>
                  <a:srgbClr val="0A1F61"/>
                </a:solidFill>
                <a:latin typeface="Simplified Arabic" panose="02020603050405020304" pitchFamily="18" charset="-78"/>
                <a:cs typeface="Simplified Arabic" panose="02020603050405020304" pitchFamily="18" charset="-78"/>
              </a:rPr>
              <a:t> حيث تعتبر </a:t>
            </a:r>
            <a:r>
              <a:rPr lang="ar-SY" sz="3200" dirty="0">
                <a:solidFill>
                  <a:srgbClr val="0A1F61"/>
                </a:solidFill>
                <a:latin typeface="Simplified Arabic" panose="02020603050405020304" pitchFamily="18" charset="-78"/>
                <a:cs typeface="Simplified Arabic" panose="02020603050405020304" pitchFamily="18" charset="-78"/>
              </a:rPr>
              <a:t>غير قابلة </a:t>
            </a:r>
            <a:r>
              <a:rPr lang="ar-SY" sz="3200" dirty="0" err="1">
                <a:solidFill>
                  <a:srgbClr val="0A1F61"/>
                </a:solidFill>
                <a:latin typeface="Simplified Arabic" panose="02020603050405020304" pitchFamily="18" charset="-78"/>
                <a:cs typeface="Simplified Arabic" panose="02020603050405020304" pitchFamily="18" charset="-78"/>
              </a:rPr>
              <a:t>لل</a:t>
            </a:r>
            <a:r>
              <a:rPr lang="ar-EG" sz="3200" dirty="0">
                <a:solidFill>
                  <a:srgbClr val="0A1F61"/>
                </a:solidFill>
                <a:latin typeface="Simplified Arabic" panose="02020603050405020304" pitchFamily="18" charset="-78"/>
                <a:cs typeface="Simplified Arabic" panose="02020603050405020304" pitchFamily="18" charset="-78"/>
              </a:rPr>
              <a:t>حذف</a:t>
            </a:r>
            <a:r>
              <a:rPr lang="ar-SY" sz="3200" dirty="0">
                <a:solidFill>
                  <a:srgbClr val="0A1F61"/>
                </a:solidFill>
                <a:latin typeface="Simplified Arabic" panose="02020603050405020304" pitchFamily="18" charset="-78"/>
                <a:cs typeface="Simplified Arabic" panose="02020603050405020304" pitchFamily="18" charset="-78"/>
              </a:rPr>
              <a:t> أو التلف.</a:t>
            </a:r>
          </a:p>
        </p:txBody>
      </p:sp>
      <p:pic>
        <p:nvPicPr>
          <p:cNvPr id="11" name="Picture 10">
            <a:extLst>
              <a:ext uri="{FF2B5EF4-FFF2-40B4-BE49-F238E27FC236}">
                <a16:creationId xmlns:a16="http://schemas.microsoft.com/office/drawing/2014/main" id="{D6FD8579-6D0C-3B83-BFCC-F0BE671C1FC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4858" y="2895600"/>
            <a:ext cx="2223426" cy="2223426"/>
          </a:xfrm>
          <a:prstGeom prst="rect">
            <a:avLst/>
          </a:prstGeom>
        </p:spPr>
      </p:pic>
    </p:spTree>
    <p:extLst>
      <p:ext uri="{BB962C8B-B14F-4D97-AF65-F5344CB8AC3E}">
        <p14:creationId xmlns:p14="http://schemas.microsoft.com/office/powerpoint/2010/main" val="90832733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040902" y="456575"/>
            <a:ext cx="495057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أنواع الإعلام الرقمي </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الثانية</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5162549" y="1112766"/>
            <a:ext cx="6016625" cy="4893647"/>
          </a:xfrm>
          <a:prstGeom prst="rect">
            <a:avLst/>
          </a:prstGeom>
          <a:noFill/>
        </p:spPr>
        <p:txBody>
          <a:bodyPr wrap="square" rtlCol="0">
            <a:spAutoFit/>
          </a:bodyPr>
          <a:lstStyle/>
          <a:p>
            <a:pPr algn="just" rtl="1">
              <a:lnSpc>
                <a:spcPct val="200000"/>
              </a:lnSpc>
            </a:pPr>
            <a:r>
              <a:rPr lang="ar-SY" sz="3200" b="1" dirty="0">
                <a:solidFill>
                  <a:srgbClr val="0A1F61"/>
                </a:solidFill>
                <a:latin typeface="Simplified Arabic" panose="02020603050405020304" pitchFamily="18" charset="-78"/>
                <a:cs typeface="Simplified Arabic" panose="02020603050405020304" pitchFamily="18" charset="-78"/>
              </a:rPr>
              <a:t>التفاعلية: </a:t>
            </a:r>
          </a:p>
          <a:p>
            <a:pPr algn="just" rtl="1">
              <a:lnSpc>
                <a:spcPct val="200000"/>
              </a:lnSpc>
            </a:pPr>
            <a:r>
              <a:rPr lang="ar-SY" sz="3200" dirty="0">
                <a:solidFill>
                  <a:srgbClr val="0A1F61"/>
                </a:solidFill>
                <a:latin typeface="Simplified Arabic" panose="02020603050405020304" pitchFamily="18" charset="-78"/>
                <a:cs typeface="Simplified Arabic" panose="02020603050405020304" pitchFamily="18" charset="-78"/>
              </a:rPr>
              <a:t>تتميز المدونات بدعم التفاعلية بين صاحب المدونة أو الناشر وبين القراء من خلال التعليقات على المدونة أو الرسائل البريدية أو أي وسيلة من وسائل الاتصال الرقمية.</a:t>
            </a:r>
          </a:p>
        </p:txBody>
      </p:sp>
      <p:pic>
        <p:nvPicPr>
          <p:cNvPr id="11" name="Picture 10">
            <a:extLst>
              <a:ext uri="{FF2B5EF4-FFF2-40B4-BE49-F238E27FC236}">
                <a16:creationId xmlns:a16="http://schemas.microsoft.com/office/drawing/2014/main" id="{25C366E5-0FAC-D3A4-EF40-8F8E4DDFE67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371829" y="2199349"/>
            <a:ext cx="2873450" cy="2873448"/>
          </a:xfrm>
          <a:prstGeom prst="rect">
            <a:avLst/>
          </a:prstGeom>
        </p:spPr>
      </p:pic>
    </p:spTree>
    <p:extLst>
      <p:ext uri="{BB962C8B-B14F-4D97-AF65-F5344CB8AC3E}">
        <p14:creationId xmlns:p14="http://schemas.microsoft.com/office/powerpoint/2010/main" val="415529045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040902" y="456575"/>
            <a:ext cx="495057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أنواع الإعلام الرقمي </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الثانية</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5848349" y="1474619"/>
            <a:ext cx="5349875" cy="3908762"/>
          </a:xfrm>
          <a:prstGeom prst="rect">
            <a:avLst/>
          </a:prstGeom>
          <a:noFill/>
        </p:spPr>
        <p:txBody>
          <a:bodyPr wrap="square" rtlCol="0">
            <a:spAutoFit/>
          </a:bodyPr>
          <a:lstStyle/>
          <a:p>
            <a:pPr algn="just" rtl="1">
              <a:lnSpc>
                <a:spcPct val="200000"/>
              </a:lnSpc>
            </a:pPr>
            <a:r>
              <a:rPr lang="ar-SY" sz="3200" b="1" dirty="0">
                <a:solidFill>
                  <a:srgbClr val="0A1F61"/>
                </a:solidFill>
                <a:latin typeface="Simplified Arabic" panose="02020603050405020304" pitchFamily="18" charset="-78"/>
                <a:cs typeface="Simplified Arabic" panose="02020603050405020304" pitchFamily="18" charset="-78"/>
              </a:rPr>
              <a:t>الوصول لكل المستويات والأعمار: </a:t>
            </a:r>
          </a:p>
          <a:p>
            <a:pPr algn="just" rtl="1">
              <a:lnSpc>
                <a:spcPct val="200000"/>
              </a:lnSpc>
            </a:pPr>
            <a:r>
              <a:rPr lang="ar-SY" sz="3200" dirty="0">
                <a:solidFill>
                  <a:srgbClr val="0A1F61"/>
                </a:solidFill>
                <a:latin typeface="Simplified Arabic" panose="02020603050405020304" pitchFamily="18" charset="-78"/>
                <a:cs typeface="Simplified Arabic" panose="02020603050405020304" pitchFamily="18" charset="-78"/>
              </a:rPr>
              <a:t>تتميز المدونات بسهولة وصولها إلى جميع الأعمار والمستويات الاجتماعية كل على حسب نوعها.</a:t>
            </a:r>
          </a:p>
        </p:txBody>
      </p:sp>
      <p:pic>
        <p:nvPicPr>
          <p:cNvPr id="13" name="Picture 12">
            <a:extLst>
              <a:ext uri="{FF2B5EF4-FFF2-40B4-BE49-F238E27FC236}">
                <a16:creationId xmlns:a16="http://schemas.microsoft.com/office/drawing/2014/main" id="{312C6ED4-02A1-9F14-81FB-43C5FD47D04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279624" y="2243088"/>
            <a:ext cx="3044726" cy="3044726"/>
          </a:xfrm>
          <a:prstGeom prst="rect">
            <a:avLst/>
          </a:prstGeom>
        </p:spPr>
      </p:pic>
    </p:spTree>
    <p:extLst>
      <p:ext uri="{BB962C8B-B14F-4D97-AF65-F5344CB8AC3E}">
        <p14:creationId xmlns:p14="http://schemas.microsoft.com/office/powerpoint/2010/main" val="114321955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040902" y="456575"/>
            <a:ext cx="495057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أنواع الإعلام الرقمي </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الثانية</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5734049" y="1610200"/>
            <a:ext cx="5540375" cy="2923877"/>
          </a:xfrm>
          <a:prstGeom prst="rect">
            <a:avLst/>
          </a:prstGeom>
          <a:noFill/>
        </p:spPr>
        <p:txBody>
          <a:bodyPr wrap="square" rtlCol="0">
            <a:spAutoFit/>
          </a:bodyPr>
          <a:lstStyle/>
          <a:p>
            <a:pPr algn="just" rtl="1">
              <a:lnSpc>
                <a:spcPct val="200000"/>
              </a:lnSpc>
            </a:pPr>
            <a:r>
              <a:rPr lang="ar-SY" sz="3200" b="1" dirty="0">
                <a:solidFill>
                  <a:srgbClr val="0A1F61"/>
                </a:solidFill>
                <a:latin typeface="Simplified Arabic" panose="02020603050405020304" pitchFamily="18" charset="-78"/>
                <a:cs typeface="Simplified Arabic" panose="02020603050405020304" pitchFamily="18" charset="-78"/>
              </a:rPr>
              <a:t>لا تشترط مؤهلات معينة: </a:t>
            </a:r>
          </a:p>
          <a:p>
            <a:pPr algn="just" rtl="1">
              <a:lnSpc>
                <a:spcPct val="200000"/>
              </a:lnSpc>
            </a:pPr>
            <a:r>
              <a:rPr lang="ar-SY" sz="3200" dirty="0">
                <a:solidFill>
                  <a:srgbClr val="0A1F61"/>
                </a:solidFill>
                <a:latin typeface="Simplified Arabic" panose="02020603050405020304" pitchFamily="18" charset="-78"/>
                <a:cs typeface="Simplified Arabic" panose="02020603050405020304" pitchFamily="18" charset="-78"/>
              </a:rPr>
              <a:t>لا يشترط أن يكون أصحاب المدونات حاصلين على مستوى معين من التعليم.</a:t>
            </a:r>
          </a:p>
        </p:txBody>
      </p:sp>
      <p:pic>
        <p:nvPicPr>
          <p:cNvPr id="11" name="Picture 10">
            <a:extLst>
              <a:ext uri="{FF2B5EF4-FFF2-40B4-BE49-F238E27FC236}">
                <a16:creationId xmlns:a16="http://schemas.microsoft.com/office/drawing/2014/main" id="{1ACA6340-5F01-AD20-9C65-096003B5F52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512605" y="2066775"/>
            <a:ext cx="3056594" cy="3056594"/>
          </a:xfrm>
          <a:prstGeom prst="rect">
            <a:avLst/>
          </a:prstGeom>
        </p:spPr>
      </p:pic>
    </p:spTree>
    <p:extLst>
      <p:ext uri="{BB962C8B-B14F-4D97-AF65-F5344CB8AC3E}">
        <p14:creationId xmlns:p14="http://schemas.microsoft.com/office/powerpoint/2010/main" val="31115910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136152" y="523250"/>
            <a:ext cx="495057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أمثلة عن المدونات</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الثانية</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E08D32C3-047F-8199-B828-3BD09D7EA0D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766935" y="1414666"/>
            <a:ext cx="7136246" cy="4196412"/>
          </a:xfrm>
          <a:prstGeom prst="rect">
            <a:avLst/>
          </a:prstGeom>
        </p:spPr>
      </p:pic>
    </p:spTree>
    <p:extLst>
      <p:ext uri="{BB962C8B-B14F-4D97-AF65-F5344CB8AC3E}">
        <p14:creationId xmlns:p14="http://schemas.microsoft.com/office/powerpoint/2010/main" val="348443430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136152" y="523250"/>
            <a:ext cx="495057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أمثلة عن المدونات</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الثانية</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7053885E-94A0-F141-E857-FDDC15E8386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71549" y="1694700"/>
            <a:ext cx="10248902" cy="3468600"/>
          </a:xfrm>
          <a:prstGeom prst="rect">
            <a:avLst/>
          </a:prstGeom>
        </p:spPr>
      </p:pic>
    </p:spTree>
    <p:extLst>
      <p:ext uri="{BB962C8B-B14F-4D97-AF65-F5344CB8AC3E}">
        <p14:creationId xmlns:p14="http://schemas.microsoft.com/office/powerpoint/2010/main" val="126851549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136152" y="523250"/>
            <a:ext cx="495057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أمثلة عن المدونات</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الثانية</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6E4EEF79-2756-2D6F-500C-E926DE4859E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440788" y="1554679"/>
            <a:ext cx="8914350" cy="4065306"/>
          </a:xfrm>
          <a:prstGeom prst="rect">
            <a:avLst/>
          </a:prstGeom>
        </p:spPr>
      </p:pic>
    </p:spTree>
    <p:extLst>
      <p:ext uri="{BB962C8B-B14F-4D97-AF65-F5344CB8AC3E}">
        <p14:creationId xmlns:p14="http://schemas.microsoft.com/office/powerpoint/2010/main" val="358772190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040902" y="456575"/>
            <a:ext cx="495057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أنواع الإعلام الرقمي </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الثانية</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74B098F5-68BB-7C2D-0432-35972D406820}"/>
              </a:ext>
            </a:extLst>
          </p:cNvPr>
          <p:cNvSpPr txBox="1"/>
          <p:nvPr/>
        </p:nvSpPr>
        <p:spPr>
          <a:xfrm>
            <a:off x="4790210" y="1055597"/>
            <a:ext cx="6750050" cy="4893647"/>
          </a:xfrm>
          <a:prstGeom prst="rect">
            <a:avLst/>
          </a:prstGeom>
          <a:noFill/>
        </p:spPr>
        <p:txBody>
          <a:bodyPr wrap="square" rtlCol="0">
            <a:spAutoFit/>
          </a:bodyPr>
          <a:lstStyle/>
          <a:p>
            <a:pPr algn="just" rtl="1">
              <a:lnSpc>
                <a:spcPct val="200000"/>
              </a:lnSpc>
            </a:pPr>
            <a:r>
              <a:rPr lang="ar-EG" sz="3200" b="1" dirty="0">
                <a:solidFill>
                  <a:srgbClr val="0A1F61"/>
                </a:solidFill>
                <a:latin typeface="Simplified Arabic" panose="02020603050405020304" pitchFamily="18" charset="-78"/>
                <a:cs typeface="Simplified Arabic" panose="02020603050405020304" pitchFamily="18" charset="-78"/>
              </a:rPr>
              <a:t>المواقع الإخبارية: </a:t>
            </a:r>
          </a:p>
          <a:p>
            <a:pPr algn="just" rtl="1">
              <a:lnSpc>
                <a:spcPct val="200000"/>
              </a:lnSpc>
            </a:pPr>
            <a:r>
              <a:rPr lang="ar-SY" sz="3200" dirty="0">
                <a:solidFill>
                  <a:srgbClr val="0A1F61"/>
                </a:solidFill>
                <a:latin typeface="Simplified Arabic" panose="02020603050405020304" pitchFamily="18" charset="-78"/>
                <a:cs typeface="Simplified Arabic" panose="02020603050405020304" pitchFamily="18" charset="-78"/>
              </a:rPr>
              <a:t> تعد المواقع الإخبارية من أشهر أنواع الإعلام الرقمي، يمكن من خلالها نشر الأخبار والصور أولًا بأول، وتتميز بالتحديث المستمر، ونشر الرسوم </a:t>
            </a:r>
            <a:r>
              <a:rPr lang="ar-SY" sz="3200" dirty="0" err="1">
                <a:solidFill>
                  <a:srgbClr val="0A1F61"/>
                </a:solidFill>
                <a:latin typeface="Simplified Arabic" panose="02020603050405020304" pitchFamily="18" charset="-78"/>
                <a:cs typeface="Simplified Arabic" panose="02020603050405020304" pitchFamily="18" charset="-78"/>
              </a:rPr>
              <a:t>والإنفوجراف</a:t>
            </a:r>
            <a:r>
              <a:rPr lang="ar-SY" sz="3200" dirty="0">
                <a:solidFill>
                  <a:srgbClr val="0A1F61"/>
                </a:solidFill>
                <a:latin typeface="Simplified Arabic" panose="02020603050405020304" pitchFamily="18" charset="-78"/>
                <a:cs typeface="Simplified Arabic" panose="02020603050405020304" pitchFamily="18" charset="-78"/>
              </a:rPr>
              <a:t> </a:t>
            </a:r>
            <a:r>
              <a:rPr lang="ar-EG" sz="3200" dirty="0">
                <a:solidFill>
                  <a:srgbClr val="0A1F61"/>
                </a:solidFill>
                <a:latin typeface="Simplified Arabic" panose="02020603050405020304" pitchFamily="18" charset="-78"/>
                <a:cs typeface="Simplified Arabic" panose="02020603050405020304" pitchFamily="18" charset="-78"/>
              </a:rPr>
              <a:t>وجميع </a:t>
            </a:r>
            <a:r>
              <a:rPr lang="ar-SY" sz="3200" dirty="0">
                <a:solidFill>
                  <a:srgbClr val="0A1F61"/>
                </a:solidFill>
                <a:latin typeface="Simplified Arabic" panose="02020603050405020304" pitchFamily="18" charset="-78"/>
                <a:cs typeface="Simplified Arabic" panose="02020603050405020304" pitchFamily="18" charset="-78"/>
              </a:rPr>
              <a:t>أشكال المحتوى الرقمي.</a:t>
            </a:r>
          </a:p>
        </p:txBody>
      </p:sp>
      <p:pic>
        <p:nvPicPr>
          <p:cNvPr id="11" name="Picture 10">
            <a:extLst>
              <a:ext uri="{FF2B5EF4-FFF2-40B4-BE49-F238E27FC236}">
                <a16:creationId xmlns:a16="http://schemas.microsoft.com/office/drawing/2014/main" id="{915BFB97-F105-2246-B6F5-B12C2B8D514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85632" y="2199349"/>
            <a:ext cx="3110910" cy="3110910"/>
          </a:xfrm>
          <a:prstGeom prst="rect">
            <a:avLst/>
          </a:prstGeom>
        </p:spPr>
      </p:pic>
    </p:spTree>
    <p:extLst>
      <p:ext uri="{BB962C8B-B14F-4D97-AF65-F5344CB8AC3E}">
        <p14:creationId xmlns:p14="http://schemas.microsoft.com/office/powerpoint/2010/main" val="160975813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040902" y="456575"/>
            <a:ext cx="4950573" cy="86177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Simplified Arabic" panose="02020603050405020304" pitchFamily="18" charset="-78"/>
                <a:cs typeface="Simplified Arabic" panose="02020603050405020304" pitchFamily="18" charset="-78"/>
              </a:rPr>
              <a:t>أمثلة على المواقع الإخبارية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 </a:t>
            </a:r>
            <a:endParaRPr kumimoji="0" lang="en-US" sz="1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الثانية</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026B20AA-7972-5C91-4817-3898F86BF6F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419475" y="1400624"/>
            <a:ext cx="6953250" cy="4317932"/>
          </a:xfrm>
          <a:prstGeom prst="rect">
            <a:avLst/>
          </a:prstGeom>
        </p:spPr>
      </p:pic>
    </p:spTree>
    <p:extLst>
      <p:ext uri="{BB962C8B-B14F-4D97-AF65-F5344CB8AC3E}">
        <p14:creationId xmlns:p14="http://schemas.microsoft.com/office/powerpoint/2010/main" val="369913429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040902" y="456575"/>
            <a:ext cx="495057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Simplified Arabic" panose="02020603050405020304" pitchFamily="18" charset="-78"/>
                <a:cs typeface="Simplified Arabic" panose="02020603050405020304" pitchFamily="18" charset="-78"/>
              </a:rPr>
              <a:t>أمثلة على المواقع الإخبارية </a:t>
            </a:r>
          </a:p>
        </p:txBody>
      </p:sp>
      <p:sp>
        <p:nvSpPr>
          <p:cNvPr id="8" name="TextBox 7"/>
          <p:cNvSpPr txBox="1"/>
          <p:nvPr/>
        </p:nvSpPr>
        <p:spPr>
          <a:xfrm rot="20093760">
            <a:off x="-5519" y="445722"/>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الثانية</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2E79FC54-5893-57BC-E906-546A51614A1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644284" y="1457768"/>
            <a:ext cx="6934020" cy="4293170"/>
          </a:xfrm>
          <a:prstGeom prst="rect">
            <a:avLst/>
          </a:prstGeom>
        </p:spPr>
      </p:pic>
    </p:spTree>
    <p:extLst>
      <p:ext uri="{BB962C8B-B14F-4D97-AF65-F5344CB8AC3E}">
        <p14:creationId xmlns:p14="http://schemas.microsoft.com/office/powerpoint/2010/main" val="81050970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040902" y="456575"/>
            <a:ext cx="495057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Simplified Arabic" panose="02020603050405020304" pitchFamily="18" charset="-78"/>
                <a:cs typeface="Simplified Arabic" panose="02020603050405020304" pitchFamily="18" charset="-78"/>
              </a:rPr>
              <a:t>أمثلة على المواقع الإخبارية </a:t>
            </a:r>
          </a:p>
        </p:txBody>
      </p:sp>
      <p:sp>
        <p:nvSpPr>
          <p:cNvPr id="8" name="TextBox 7"/>
          <p:cNvSpPr txBox="1"/>
          <p:nvPr/>
        </p:nvSpPr>
        <p:spPr>
          <a:xfrm rot="20093760">
            <a:off x="-5519" y="445722"/>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الثانية</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5864186E-2301-723F-DCBD-6AE6D43AF3F5}"/>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136170" y="1352814"/>
            <a:ext cx="7577010" cy="4529076"/>
          </a:xfrm>
          <a:prstGeom prst="rect">
            <a:avLst/>
          </a:prstGeom>
        </p:spPr>
      </p:pic>
    </p:spTree>
    <p:extLst>
      <p:ext uri="{BB962C8B-B14F-4D97-AF65-F5344CB8AC3E}">
        <p14:creationId xmlns:p14="http://schemas.microsoft.com/office/powerpoint/2010/main" val="343144908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040902" y="456575"/>
            <a:ext cx="495057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Simplified Arabic" panose="02020603050405020304" pitchFamily="18" charset="-78"/>
                <a:cs typeface="Simplified Arabic" panose="02020603050405020304" pitchFamily="18" charset="-78"/>
              </a:rPr>
              <a:t>أمثلة على المواقع الإخبارية </a:t>
            </a:r>
          </a:p>
        </p:txBody>
      </p:sp>
      <p:sp>
        <p:nvSpPr>
          <p:cNvPr id="8" name="TextBox 7"/>
          <p:cNvSpPr txBox="1"/>
          <p:nvPr/>
        </p:nvSpPr>
        <p:spPr>
          <a:xfrm rot="20093760">
            <a:off x="-5519" y="445722"/>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الثانية</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68A35C20-6012-4E9E-749F-B220E52AB82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567554" y="1627375"/>
            <a:ext cx="8972706" cy="3876130"/>
          </a:xfrm>
          <a:prstGeom prst="rect">
            <a:avLst/>
          </a:prstGeom>
        </p:spPr>
      </p:pic>
    </p:spTree>
    <p:extLst>
      <p:ext uri="{BB962C8B-B14F-4D97-AF65-F5344CB8AC3E}">
        <p14:creationId xmlns:p14="http://schemas.microsoft.com/office/powerpoint/2010/main" val="219556352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040902" y="456575"/>
            <a:ext cx="495057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Simplified Arabic" panose="02020603050405020304" pitchFamily="18" charset="-78"/>
                <a:cs typeface="Simplified Arabic" panose="02020603050405020304" pitchFamily="18" charset="-78"/>
              </a:rPr>
              <a:t>أمثلة على المواقع الإخبارية </a:t>
            </a:r>
          </a:p>
        </p:txBody>
      </p:sp>
      <p:sp>
        <p:nvSpPr>
          <p:cNvPr id="8" name="TextBox 7"/>
          <p:cNvSpPr txBox="1"/>
          <p:nvPr/>
        </p:nvSpPr>
        <p:spPr>
          <a:xfrm rot="20093760">
            <a:off x="-5519" y="445722"/>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الثانية</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5FAFAFA5-A364-AD34-EC54-6A121D411AE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598651" y="1351092"/>
            <a:ext cx="6286500" cy="4371504"/>
          </a:xfrm>
          <a:prstGeom prst="rect">
            <a:avLst/>
          </a:prstGeom>
        </p:spPr>
      </p:pic>
    </p:spTree>
    <p:extLst>
      <p:ext uri="{BB962C8B-B14F-4D97-AF65-F5344CB8AC3E}">
        <p14:creationId xmlns:p14="http://schemas.microsoft.com/office/powerpoint/2010/main" val="296236388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040902" y="456575"/>
            <a:ext cx="495057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Simplified Arabic" panose="02020603050405020304" pitchFamily="18" charset="-78"/>
                <a:cs typeface="Simplified Arabic" panose="02020603050405020304" pitchFamily="18" charset="-78"/>
              </a:rPr>
              <a:t>أمثلة على المواقع الإخبارية </a:t>
            </a:r>
          </a:p>
        </p:txBody>
      </p:sp>
      <p:sp>
        <p:nvSpPr>
          <p:cNvPr id="8" name="TextBox 7"/>
          <p:cNvSpPr txBox="1"/>
          <p:nvPr/>
        </p:nvSpPr>
        <p:spPr>
          <a:xfrm rot="20093760">
            <a:off x="-5519" y="445722"/>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الثانية</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11362DB3-532B-C2EA-0700-2B783E3106A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355068" y="1285376"/>
            <a:ext cx="9185192" cy="4529078"/>
          </a:xfrm>
          <a:prstGeom prst="rect">
            <a:avLst/>
          </a:prstGeom>
        </p:spPr>
      </p:pic>
    </p:spTree>
    <p:extLst>
      <p:ext uri="{BB962C8B-B14F-4D97-AF65-F5344CB8AC3E}">
        <p14:creationId xmlns:p14="http://schemas.microsoft.com/office/powerpoint/2010/main" val="62997096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040902" y="456575"/>
            <a:ext cx="495057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Simplified Arabic" panose="02020603050405020304" pitchFamily="18" charset="-78"/>
                <a:cs typeface="Simplified Arabic" panose="02020603050405020304" pitchFamily="18" charset="-78"/>
              </a:rPr>
              <a:t>أمثلة على المواقع الإخبارية </a:t>
            </a:r>
          </a:p>
        </p:txBody>
      </p:sp>
      <p:sp>
        <p:nvSpPr>
          <p:cNvPr id="8" name="TextBox 7"/>
          <p:cNvSpPr txBox="1"/>
          <p:nvPr/>
        </p:nvSpPr>
        <p:spPr>
          <a:xfrm rot="20093760">
            <a:off x="-5519" y="445722"/>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الثانية</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0162E2BA-BC29-C605-5120-0D4EBEB7A70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199937" y="1414666"/>
            <a:ext cx="7906676" cy="4343400"/>
          </a:xfrm>
          <a:prstGeom prst="rect">
            <a:avLst/>
          </a:prstGeom>
        </p:spPr>
      </p:pic>
    </p:spTree>
    <p:extLst>
      <p:ext uri="{BB962C8B-B14F-4D97-AF65-F5344CB8AC3E}">
        <p14:creationId xmlns:p14="http://schemas.microsoft.com/office/powerpoint/2010/main" val="301462164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040902" y="456575"/>
            <a:ext cx="495057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Simplified Arabic" panose="02020603050405020304" pitchFamily="18" charset="-78"/>
                <a:cs typeface="Simplified Arabic" panose="02020603050405020304" pitchFamily="18" charset="-78"/>
              </a:rPr>
              <a:t>أمثلة على المواقع الإخبارية </a:t>
            </a:r>
          </a:p>
        </p:txBody>
      </p:sp>
      <p:sp>
        <p:nvSpPr>
          <p:cNvPr id="8" name="TextBox 7"/>
          <p:cNvSpPr txBox="1"/>
          <p:nvPr/>
        </p:nvSpPr>
        <p:spPr>
          <a:xfrm rot="20093760">
            <a:off x="-5519" y="445722"/>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الثانية</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E4C58A9C-6246-AB19-4722-CA7AED07ACC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343150" y="1511338"/>
            <a:ext cx="8724900" cy="3920462"/>
          </a:xfrm>
          <a:prstGeom prst="rect">
            <a:avLst/>
          </a:prstGeom>
        </p:spPr>
      </p:pic>
    </p:spTree>
    <p:extLst>
      <p:ext uri="{BB962C8B-B14F-4D97-AF65-F5344CB8AC3E}">
        <p14:creationId xmlns:p14="http://schemas.microsoft.com/office/powerpoint/2010/main" val="3083639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040902" y="456575"/>
            <a:ext cx="495057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أنواع الإعلام الرقمي </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الثانية</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4646601" y="1067533"/>
            <a:ext cx="6769100" cy="4893647"/>
          </a:xfrm>
          <a:prstGeom prst="rect">
            <a:avLst/>
          </a:prstGeom>
          <a:noFill/>
        </p:spPr>
        <p:txBody>
          <a:bodyPr wrap="square" rtlCol="0">
            <a:spAutoFit/>
          </a:bodyPr>
          <a:lstStyle/>
          <a:p>
            <a:pPr algn="just" rtl="1">
              <a:lnSpc>
                <a:spcPct val="200000"/>
              </a:lnSpc>
            </a:pPr>
            <a:r>
              <a:rPr lang="ar-SY" sz="3200" b="1" dirty="0">
                <a:solidFill>
                  <a:srgbClr val="0A1F61"/>
                </a:solidFill>
                <a:latin typeface="Simplified Arabic" panose="02020603050405020304" pitchFamily="18" charset="-78"/>
                <a:cs typeface="Simplified Arabic" panose="02020603050405020304" pitchFamily="18" charset="-78"/>
              </a:rPr>
              <a:t>الكتب الإلكترونية:</a:t>
            </a:r>
            <a:endParaRPr lang="ar-EG" sz="3200" b="1" dirty="0">
              <a:solidFill>
                <a:srgbClr val="0A1F61"/>
              </a:solidFill>
              <a:latin typeface="Simplified Arabic" panose="02020603050405020304" pitchFamily="18" charset="-78"/>
              <a:cs typeface="Simplified Arabic" panose="02020603050405020304" pitchFamily="18" charset="-78"/>
            </a:endParaRPr>
          </a:p>
          <a:p>
            <a:pPr algn="just" rtl="1">
              <a:lnSpc>
                <a:spcPct val="200000"/>
              </a:lnSpc>
            </a:pPr>
            <a:r>
              <a:rPr lang="ar-SY" sz="3200" dirty="0">
                <a:solidFill>
                  <a:srgbClr val="0A1F61"/>
                </a:solidFill>
                <a:latin typeface="Simplified Arabic" panose="02020603050405020304" pitchFamily="18" charset="-78"/>
                <a:cs typeface="Simplified Arabic" panose="02020603050405020304" pitchFamily="18" charset="-78"/>
              </a:rPr>
              <a:t>الكتاب الإلكتروني هو كتاب يتم نشره بتنسيق رقمي، وقد يكون ملف</a:t>
            </a:r>
            <a:r>
              <a:rPr lang="en-US" sz="3200" dirty="0">
                <a:solidFill>
                  <a:srgbClr val="0A1F61"/>
                </a:solidFill>
                <a:latin typeface="Simplified Arabic" panose="02020603050405020304" pitchFamily="18" charset="-78"/>
                <a:cs typeface="Simplified Arabic" panose="02020603050405020304" pitchFamily="18" charset="-78"/>
              </a:rPr>
              <a:t>PDF</a:t>
            </a:r>
            <a:r>
              <a:rPr lang="ar-SY" sz="3200" dirty="0">
                <a:solidFill>
                  <a:srgbClr val="0A1F61"/>
                </a:solidFill>
                <a:latin typeface="Simplified Arabic" panose="02020603050405020304" pitchFamily="18" charset="-78"/>
                <a:cs typeface="Simplified Arabic" panose="02020603050405020304" pitchFamily="18" charset="-78"/>
              </a:rPr>
              <a:t>، </a:t>
            </a:r>
            <a:r>
              <a:rPr lang="ar-EG" sz="3200" dirty="0">
                <a:solidFill>
                  <a:srgbClr val="0A1F61"/>
                </a:solidFill>
                <a:latin typeface="Simplified Arabic" panose="02020603050405020304" pitchFamily="18" charset="-78"/>
                <a:cs typeface="Simplified Arabic" panose="02020603050405020304" pitchFamily="18" charset="-78"/>
              </a:rPr>
              <a:t>ويمكن أن يكون تعليميًا أو تجاريًا أو </a:t>
            </a:r>
            <a:r>
              <a:rPr lang="ar-SY" sz="3200" dirty="0">
                <a:solidFill>
                  <a:srgbClr val="0A1F61"/>
                </a:solidFill>
                <a:latin typeface="Simplified Arabic" panose="02020603050405020304" pitchFamily="18" charset="-78"/>
                <a:cs typeface="Simplified Arabic" panose="02020603050405020304" pitchFamily="18" charset="-78"/>
              </a:rPr>
              <a:t>أدبي</a:t>
            </a:r>
            <a:r>
              <a:rPr lang="ar-EG" sz="3200" dirty="0">
                <a:solidFill>
                  <a:srgbClr val="0A1F61"/>
                </a:solidFill>
                <a:latin typeface="Simplified Arabic" panose="02020603050405020304" pitchFamily="18" charset="-78"/>
                <a:cs typeface="Simplified Arabic" panose="02020603050405020304" pitchFamily="18" charset="-78"/>
              </a:rPr>
              <a:t>ًا </a:t>
            </a:r>
            <a:r>
              <a:rPr lang="ar-SY" sz="3200" dirty="0">
                <a:solidFill>
                  <a:srgbClr val="0A1F61"/>
                </a:solidFill>
                <a:latin typeface="Simplified Arabic" panose="02020603050405020304" pitchFamily="18" charset="-78"/>
                <a:cs typeface="Simplified Arabic" panose="02020603050405020304" pitchFamily="18" charset="-78"/>
              </a:rPr>
              <a:t>ويمكن تصفحه عبر أجهزة إلكترونية</a:t>
            </a:r>
            <a:r>
              <a:rPr lang="ar-EG" sz="3200" dirty="0">
                <a:solidFill>
                  <a:srgbClr val="0A1F61"/>
                </a:solidFill>
                <a:latin typeface="Simplified Arabic" panose="02020603050405020304" pitchFamily="18" charset="-78"/>
                <a:cs typeface="Simplified Arabic" panose="02020603050405020304" pitchFamily="18" charset="-78"/>
              </a:rPr>
              <a:t> مثل الكمبيوتر أو الهاتف المحمول</a:t>
            </a:r>
            <a:r>
              <a:rPr lang="en-US" sz="3200" dirty="0">
                <a:solidFill>
                  <a:srgbClr val="0A1F61"/>
                </a:solidFill>
                <a:latin typeface="Simplified Arabic" panose="02020603050405020304" pitchFamily="18" charset="-78"/>
                <a:cs typeface="Simplified Arabic" panose="02020603050405020304" pitchFamily="18" charset="-78"/>
              </a:rPr>
              <a:t>.</a:t>
            </a:r>
            <a:endParaRPr lang="ar-SY" sz="3200" dirty="0">
              <a:solidFill>
                <a:srgbClr val="0A1F61"/>
              </a:solidFill>
              <a:latin typeface="Simplified Arabic" panose="02020603050405020304" pitchFamily="18" charset="-78"/>
              <a:cs typeface="Simplified Arabic" panose="02020603050405020304" pitchFamily="18" charset="-78"/>
            </a:endParaRPr>
          </a:p>
        </p:txBody>
      </p:sp>
      <p:pic>
        <p:nvPicPr>
          <p:cNvPr id="11" name="Picture 10">
            <a:extLst>
              <a:ext uri="{FF2B5EF4-FFF2-40B4-BE49-F238E27FC236}">
                <a16:creationId xmlns:a16="http://schemas.microsoft.com/office/drawing/2014/main" id="{0BDCEC32-2BC5-99E3-B88C-0B9736A74B8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94835" y="2541045"/>
            <a:ext cx="2724450" cy="2724450"/>
          </a:xfrm>
          <a:prstGeom prst="rect">
            <a:avLst/>
          </a:prstGeom>
        </p:spPr>
      </p:pic>
    </p:spTree>
    <p:extLst>
      <p:ext uri="{BB962C8B-B14F-4D97-AF65-F5344CB8AC3E}">
        <p14:creationId xmlns:p14="http://schemas.microsoft.com/office/powerpoint/2010/main" val="162735379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040902" y="456575"/>
            <a:ext cx="495057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أنواع الإعلام الرقمي </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الثانية</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531937" y="1871241"/>
            <a:ext cx="9666288" cy="2923877"/>
          </a:xfrm>
          <a:prstGeom prst="rect">
            <a:avLst/>
          </a:prstGeom>
          <a:noFill/>
        </p:spPr>
        <p:txBody>
          <a:bodyPr wrap="square" rtlCol="0">
            <a:spAutoFit/>
          </a:bodyPr>
          <a:lstStyle/>
          <a:p>
            <a:pPr algn="just" rtl="1">
              <a:lnSpc>
                <a:spcPct val="200000"/>
              </a:lnSpc>
            </a:pPr>
            <a:r>
              <a:rPr lang="ar-SY" sz="3200" dirty="0">
                <a:solidFill>
                  <a:srgbClr val="0A1F61"/>
                </a:solidFill>
                <a:latin typeface="Simplified Arabic" panose="02020603050405020304" pitchFamily="18" charset="-78"/>
                <a:cs typeface="Simplified Arabic" panose="02020603050405020304" pitchFamily="18" charset="-78"/>
              </a:rPr>
              <a:t>فيُمكن القول أن كثير من الكتب الإلكترونية تُستخدم في التسويق الرقمي</a:t>
            </a:r>
            <a:r>
              <a:rPr lang="ar-EG" sz="3200" dirty="0">
                <a:solidFill>
                  <a:srgbClr val="0A1F61"/>
                </a:solidFill>
                <a:latin typeface="Simplified Arabic" panose="02020603050405020304" pitchFamily="18" charset="-78"/>
                <a:cs typeface="Simplified Arabic" panose="02020603050405020304" pitchFamily="18" charset="-78"/>
              </a:rPr>
              <a:t> </a:t>
            </a:r>
            <a:r>
              <a:rPr lang="ar-SY" sz="3200" dirty="0">
                <a:solidFill>
                  <a:srgbClr val="0A1F61"/>
                </a:solidFill>
                <a:latin typeface="Simplified Arabic" panose="02020603050405020304" pitchFamily="18" charset="-78"/>
                <a:cs typeface="Simplified Arabic" panose="02020603050405020304" pitchFamily="18" charset="-78"/>
              </a:rPr>
              <a:t>بحيث يتم تحميل</a:t>
            </a:r>
            <a:r>
              <a:rPr lang="ar-EG" sz="3200" dirty="0">
                <a:solidFill>
                  <a:srgbClr val="0A1F61"/>
                </a:solidFill>
                <a:latin typeface="Simplified Arabic" panose="02020603050405020304" pitchFamily="18" charset="-78"/>
                <a:cs typeface="Simplified Arabic" panose="02020603050405020304" pitchFamily="18" charset="-78"/>
              </a:rPr>
              <a:t>ها </a:t>
            </a:r>
            <a:r>
              <a:rPr lang="ar-SY" sz="3200" dirty="0">
                <a:solidFill>
                  <a:srgbClr val="0A1F61"/>
                </a:solidFill>
                <a:latin typeface="Simplified Arabic" panose="02020603050405020304" pitchFamily="18" charset="-78"/>
                <a:cs typeface="Simplified Arabic" panose="02020603050405020304" pitchFamily="18" charset="-78"/>
              </a:rPr>
              <a:t>مجانًا مقابل إعطاء عنوان البريد الإلكتروني الخاص بالقارئ، والذي يمكن استخدامه فيما بعد لأغراض تسويقية.</a:t>
            </a:r>
          </a:p>
        </p:txBody>
      </p:sp>
    </p:spTree>
    <p:extLst>
      <p:ext uri="{BB962C8B-B14F-4D97-AF65-F5344CB8AC3E}">
        <p14:creationId xmlns:p14="http://schemas.microsoft.com/office/powerpoint/2010/main" val="52674426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040902" y="456575"/>
            <a:ext cx="495057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أنواع الإعلام الرقمي </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الثانية</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617662" y="1845077"/>
            <a:ext cx="9666288" cy="2923877"/>
          </a:xfrm>
          <a:prstGeom prst="rect">
            <a:avLst/>
          </a:prstGeom>
          <a:noFill/>
        </p:spPr>
        <p:txBody>
          <a:bodyPr wrap="square" rtlCol="0">
            <a:spAutoFit/>
          </a:bodyPr>
          <a:lstStyle/>
          <a:p>
            <a:pPr algn="just" rtl="1">
              <a:lnSpc>
                <a:spcPct val="200000"/>
              </a:lnSpc>
            </a:pPr>
            <a:r>
              <a:rPr lang="ar-SY" sz="3200" dirty="0">
                <a:solidFill>
                  <a:srgbClr val="0A1F61"/>
                </a:solidFill>
                <a:latin typeface="Simplified Arabic" panose="02020603050405020304" pitchFamily="18" charset="-78"/>
                <a:cs typeface="Simplified Arabic" panose="02020603050405020304" pitchFamily="18" charset="-78"/>
              </a:rPr>
              <a:t>كما أن العديد من الكتب الإلكترونية تخدم نفس أغراض الكتب العادية (تقديم المعلومات والترفيه)، حيث يُباع هذا النوع من الكتب الإلكترونية في الأسواق الرقمية.</a:t>
            </a:r>
          </a:p>
        </p:txBody>
      </p:sp>
    </p:spTree>
    <p:extLst>
      <p:ext uri="{BB962C8B-B14F-4D97-AF65-F5344CB8AC3E}">
        <p14:creationId xmlns:p14="http://schemas.microsoft.com/office/powerpoint/2010/main" val="396353220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040902" y="456575"/>
            <a:ext cx="495057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أنواع الإعلام الرقمي </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الثانية</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4249737" y="1164461"/>
            <a:ext cx="7483475" cy="4893647"/>
          </a:xfrm>
          <a:prstGeom prst="rect">
            <a:avLst/>
          </a:prstGeom>
          <a:noFill/>
        </p:spPr>
        <p:txBody>
          <a:bodyPr wrap="square" rtlCol="0">
            <a:spAutoFit/>
          </a:bodyPr>
          <a:lstStyle/>
          <a:p>
            <a:pPr algn="r" rtl="1">
              <a:lnSpc>
                <a:spcPct val="200000"/>
              </a:lnSpc>
            </a:pPr>
            <a:r>
              <a:rPr lang="ar-SY" sz="3200" b="1" dirty="0">
                <a:solidFill>
                  <a:srgbClr val="0A1F61"/>
                </a:solidFill>
                <a:latin typeface="Simplified Arabic" panose="02020603050405020304" pitchFamily="18" charset="-78"/>
                <a:cs typeface="Simplified Arabic" panose="02020603050405020304" pitchFamily="18" charset="-78"/>
              </a:rPr>
              <a:t>الرسائل البريدية</a:t>
            </a:r>
            <a:r>
              <a:rPr lang="ar-EG" sz="3200" b="1" dirty="0">
                <a:solidFill>
                  <a:srgbClr val="0A1F61"/>
                </a:solidFill>
                <a:latin typeface="Simplified Arabic" panose="02020603050405020304" pitchFamily="18" charset="-78"/>
                <a:cs typeface="Simplified Arabic" panose="02020603050405020304" pitchFamily="18" charset="-78"/>
              </a:rPr>
              <a:t>: </a:t>
            </a:r>
          </a:p>
          <a:p>
            <a:pPr algn="just" rtl="1">
              <a:lnSpc>
                <a:spcPct val="200000"/>
              </a:lnSpc>
            </a:pPr>
            <a:r>
              <a:rPr lang="ar-EG" sz="3200" dirty="0">
                <a:solidFill>
                  <a:srgbClr val="0A1F61"/>
                </a:solidFill>
                <a:latin typeface="Simplified Arabic" panose="02020603050405020304" pitchFamily="18" charset="-78"/>
                <a:cs typeface="Simplified Arabic" panose="02020603050405020304" pitchFamily="18" charset="-78"/>
              </a:rPr>
              <a:t>يعتبر </a:t>
            </a:r>
            <a:r>
              <a:rPr lang="ar-SY" sz="3200" dirty="0">
                <a:solidFill>
                  <a:srgbClr val="0A1F61"/>
                </a:solidFill>
                <a:latin typeface="Simplified Arabic" panose="02020603050405020304" pitchFamily="18" charset="-78"/>
                <a:cs typeface="Simplified Arabic" panose="02020603050405020304" pitchFamily="18" charset="-78"/>
              </a:rPr>
              <a:t>البريد الإلكتروني من أشهر وسائل الاعلام الرقمي، وهو أداة قوية جدًا تستخدم للتواصل</a:t>
            </a:r>
            <a:r>
              <a:rPr lang="ar-EG" sz="3200" dirty="0">
                <a:solidFill>
                  <a:srgbClr val="0A1F61"/>
                </a:solidFill>
                <a:latin typeface="Simplified Arabic" panose="02020603050405020304" pitchFamily="18" charset="-78"/>
                <a:cs typeface="Simplified Arabic" panose="02020603050405020304" pitchFamily="18" charset="-78"/>
              </a:rPr>
              <a:t>، </a:t>
            </a:r>
            <a:r>
              <a:rPr lang="ar-SY" sz="3200" dirty="0">
                <a:solidFill>
                  <a:srgbClr val="0A1F61"/>
                </a:solidFill>
                <a:latin typeface="Simplified Arabic" panose="02020603050405020304" pitchFamily="18" charset="-78"/>
                <a:cs typeface="Simplified Arabic" panose="02020603050405020304" pitchFamily="18" charset="-78"/>
              </a:rPr>
              <a:t>سواء كنت تستخدم البريد الإلكتروني للاستخدام الشخصي أو لأغراض العمل، فهو شيء تتحقق منه عدة مرات في اليوم. </a:t>
            </a:r>
            <a:endParaRPr lang="ar-EG" sz="3200" dirty="0">
              <a:solidFill>
                <a:srgbClr val="0A1F61"/>
              </a:solidFill>
              <a:latin typeface="Simplified Arabic" panose="02020603050405020304" pitchFamily="18" charset="-78"/>
              <a:cs typeface="Simplified Arabic" panose="02020603050405020304" pitchFamily="18" charset="-78"/>
            </a:endParaRPr>
          </a:p>
        </p:txBody>
      </p:sp>
      <p:pic>
        <p:nvPicPr>
          <p:cNvPr id="13" name="Picture 12">
            <a:extLst>
              <a:ext uri="{FF2B5EF4-FFF2-40B4-BE49-F238E27FC236}">
                <a16:creationId xmlns:a16="http://schemas.microsoft.com/office/drawing/2014/main" id="{2FD4FEAF-1BFD-E24C-10A1-546DA87A569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55190" y="2502799"/>
            <a:ext cx="2854810" cy="2854808"/>
          </a:xfrm>
          <a:prstGeom prst="rect">
            <a:avLst/>
          </a:prstGeom>
        </p:spPr>
      </p:pic>
    </p:spTree>
    <p:extLst>
      <p:ext uri="{BB962C8B-B14F-4D97-AF65-F5344CB8AC3E}">
        <p14:creationId xmlns:p14="http://schemas.microsoft.com/office/powerpoint/2010/main" val="82591833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040902" y="456575"/>
            <a:ext cx="495057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أنواع الإعلام الرقمي </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الثانية</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943350" y="1160482"/>
            <a:ext cx="7235825" cy="5878532"/>
          </a:xfrm>
          <a:prstGeom prst="rect">
            <a:avLst/>
          </a:prstGeom>
          <a:noFill/>
        </p:spPr>
        <p:txBody>
          <a:bodyPr wrap="square" rtlCol="0">
            <a:spAutoFit/>
          </a:bodyPr>
          <a:lstStyle/>
          <a:p>
            <a:pPr algn="just" rtl="1">
              <a:lnSpc>
                <a:spcPct val="200000"/>
              </a:lnSpc>
            </a:pPr>
            <a:r>
              <a:rPr lang="en-US" sz="3200" b="1" dirty="0">
                <a:solidFill>
                  <a:srgbClr val="0A1F61"/>
                </a:solidFill>
                <a:latin typeface="Simplified Arabic" panose="02020603050405020304" pitchFamily="18" charset="-78"/>
                <a:cs typeface="Simplified Arabic" panose="02020603050405020304" pitchFamily="18" charset="-78"/>
              </a:rPr>
              <a:t> :RSS </a:t>
            </a:r>
          </a:p>
          <a:p>
            <a:pPr algn="just" rtl="1">
              <a:lnSpc>
                <a:spcPct val="200000"/>
              </a:lnSpc>
            </a:pPr>
            <a:r>
              <a:rPr lang="ar-SY" sz="3200" dirty="0">
                <a:solidFill>
                  <a:srgbClr val="0A1F61"/>
                </a:solidFill>
                <a:latin typeface="Simplified Arabic" panose="02020603050405020304" pitchFamily="18" charset="-78"/>
                <a:cs typeface="Simplified Arabic" panose="02020603050405020304" pitchFamily="18" charset="-78"/>
              </a:rPr>
              <a:t>في البداية</a:t>
            </a:r>
            <a:r>
              <a:rPr lang="ar-EG" sz="3200" dirty="0">
                <a:solidFill>
                  <a:srgbClr val="0A1F61"/>
                </a:solidFill>
                <a:latin typeface="Simplified Arabic" panose="02020603050405020304" pitchFamily="18" charset="-78"/>
                <a:cs typeface="Simplified Arabic" panose="02020603050405020304" pitchFamily="18" charset="-78"/>
              </a:rPr>
              <a:t> كان يقصد بهذا المصطلح </a:t>
            </a:r>
            <a:r>
              <a:rPr lang="en-US" sz="3200" dirty="0">
                <a:solidFill>
                  <a:srgbClr val="0A1F61"/>
                </a:solidFill>
                <a:latin typeface="Simplified Arabic" panose="02020603050405020304" pitchFamily="18" charset="-78"/>
                <a:cs typeface="Simplified Arabic" panose="02020603050405020304" pitchFamily="18" charset="-78"/>
              </a:rPr>
              <a:t> Rich Site Summary </a:t>
            </a:r>
            <a:r>
              <a:rPr lang="ar-SY" sz="3200" dirty="0">
                <a:solidFill>
                  <a:srgbClr val="0A1F61"/>
                </a:solidFill>
                <a:latin typeface="Simplified Arabic" panose="02020603050405020304" pitchFamily="18" charset="-78"/>
                <a:cs typeface="Simplified Arabic" panose="02020603050405020304" pitchFamily="18" charset="-78"/>
              </a:rPr>
              <a:t>أو (ملخص مكثف للموقع)</a:t>
            </a:r>
            <a:r>
              <a:rPr lang="ar-EG" sz="3200" dirty="0">
                <a:solidFill>
                  <a:srgbClr val="0A1F61"/>
                </a:solidFill>
                <a:latin typeface="Simplified Arabic" panose="02020603050405020304" pitchFamily="18" charset="-78"/>
                <a:cs typeface="Simplified Arabic" panose="02020603050405020304" pitchFamily="18" charset="-78"/>
              </a:rPr>
              <a:t>، </a:t>
            </a:r>
            <a:r>
              <a:rPr lang="ar-SY" sz="3200" dirty="0">
                <a:solidFill>
                  <a:srgbClr val="0A1F61"/>
                </a:solidFill>
                <a:latin typeface="Simplified Arabic" panose="02020603050405020304" pitchFamily="18" charset="-78"/>
                <a:cs typeface="Simplified Arabic" panose="02020603050405020304" pitchFamily="18" charset="-78"/>
              </a:rPr>
              <a:t>أما العبارة الأكثر </a:t>
            </a:r>
            <a:r>
              <a:rPr lang="ar-SY" sz="3200" dirty="0" err="1">
                <a:solidFill>
                  <a:srgbClr val="0A1F61"/>
                </a:solidFill>
                <a:latin typeface="Simplified Arabic" panose="02020603050405020304" pitchFamily="18" charset="-78"/>
                <a:cs typeface="Simplified Arabic" panose="02020603050405020304" pitchFamily="18" charset="-78"/>
              </a:rPr>
              <a:t>استخدا</a:t>
            </a:r>
            <a:r>
              <a:rPr lang="ar-EG" sz="3200" dirty="0">
                <a:solidFill>
                  <a:srgbClr val="0A1F61"/>
                </a:solidFill>
                <a:latin typeface="Simplified Arabic" panose="02020603050405020304" pitchFamily="18" charset="-78"/>
                <a:cs typeface="Simplified Arabic" panose="02020603050405020304" pitchFamily="18" charset="-78"/>
              </a:rPr>
              <a:t>م</a:t>
            </a:r>
            <a:r>
              <a:rPr lang="ar-SY" sz="3200" dirty="0">
                <a:solidFill>
                  <a:srgbClr val="0A1F61"/>
                </a:solidFill>
                <a:latin typeface="Simplified Arabic" panose="02020603050405020304" pitchFamily="18" charset="-78"/>
                <a:cs typeface="Simplified Arabic" panose="02020603050405020304" pitchFamily="18" charset="-78"/>
              </a:rPr>
              <a:t> </a:t>
            </a:r>
            <a:r>
              <a:rPr lang="ar-EG" sz="3200" dirty="0">
                <a:solidFill>
                  <a:srgbClr val="0A1F61"/>
                </a:solidFill>
                <a:latin typeface="Simplified Arabic" panose="02020603050405020304" pitchFamily="18" charset="-78"/>
                <a:cs typeface="Simplified Arabic" panose="02020603050405020304" pitchFamily="18" charset="-78"/>
              </a:rPr>
              <a:t>الآن هي </a:t>
            </a:r>
            <a:r>
              <a:rPr lang="en-US" sz="3200" dirty="0">
                <a:solidFill>
                  <a:srgbClr val="0A1F61"/>
                </a:solidFill>
                <a:latin typeface="Simplified Arabic" panose="02020603050405020304" pitchFamily="18" charset="-78"/>
                <a:cs typeface="Simplified Arabic" panose="02020603050405020304" pitchFamily="18" charset="-78"/>
              </a:rPr>
              <a:t>Really </a:t>
            </a:r>
            <a:r>
              <a:rPr lang="ar-EG" sz="3200" dirty="0">
                <a:solidFill>
                  <a:srgbClr val="0A1F61"/>
                </a:solidFill>
                <a:latin typeface="Simplified Arabic" panose="02020603050405020304" pitchFamily="18" charset="-78"/>
                <a:cs typeface="Simplified Arabic" panose="02020603050405020304" pitchFamily="18" charset="-78"/>
              </a:rPr>
              <a:t>      </a:t>
            </a:r>
            <a:r>
              <a:rPr lang="en-US" sz="3200" dirty="0">
                <a:solidFill>
                  <a:srgbClr val="0A1F61"/>
                </a:solidFill>
                <a:latin typeface="Simplified Arabic" panose="02020603050405020304" pitchFamily="18" charset="-78"/>
                <a:cs typeface="Simplified Arabic" panose="02020603050405020304" pitchFamily="18" charset="-78"/>
              </a:rPr>
              <a:t>Simple Syndication </a:t>
            </a:r>
            <a:r>
              <a:rPr lang="ar-EG" sz="3200" dirty="0">
                <a:solidFill>
                  <a:srgbClr val="0A1F61"/>
                </a:solidFill>
                <a:latin typeface="Simplified Arabic" panose="02020603050405020304" pitchFamily="18" charset="-78"/>
                <a:cs typeface="Simplified Arabic" panose="02020603050405020304" pitchFamily="18" charset="-78"/>
              </a:rPr>
              <a:t> </a:t>
            </a:r>
            <a:r>
              <a:rPr lang="ar-SY" sz="3200" dirty="0">
                <a:solidFill>
                  <a:srgbClr val="0A1F61"/>
                </a:solidFill>
                <a:latin typeface="Simplified Arabic" panose="02020603050405020304" pitchFamily="18" charset="-78"/>
                <a:cs typeface="Simplified Arabic" panose="02020603050405020304" pitchFamily="18" charset="-78"/>
              </a:rPr>
              <a:t>أو (تلقيم مبسط جدا)</a:t>
            </a:r>
            <a:r>
              <a:rPr lang="en-US" sz="3200" dirty="0">
                <a:solidFill>
                  <a:srgbClr val="0A1F61"/>
                </a:solidFill>
                <a:latin typeface="Simplified Arabic" panose="02020603050405020304" pitchFamily="18" charset="-78"/>
                <a:cs typeface="Simplified Arabic" panose="02020603050405020304" pitchFamily="18" charset="-78"/>
              </a:rPr>
              <a:t>.</a:t>
            </a:r>
            <a:r>
              <a:rPr lang="ar-EG" sz="3200" dirty="0">
                <a:solidFill>
                  <a:srgbClr val="0A1F61"/>
                </a:solidFill>
                <a:latin typeface="Simplified Arabic" panose="02020603050405020304" pitchFamily="18" charset="-78"/>
                <a:cs typeface="Simplified Arabic" panose="02020603050405020304" pitchFamily="18" charset="-78"/>
              </a:rPr>
              <a:t> </a:t>
            </a:r>
            <a:endParaRPr lang="ar-SY" sz="3200" dirty="0">
              <a:solidFill>
                <a:srgbClr val="0A1F61"/>
              </a:solidFill>
              <a:latin typeface="Simplified Arabic" panose="02020603050405020304" pitchFamily="18" charset="-78"/>
              <a:cs typeface="Simplified Arabic" panose="02020603050405020304" pitchFamily="18" charset="-78"/>
            </a:endParaRPr>
          </a:p>
          <a:p>
            <a:pPr algn="just" rtl="1">
              <a:lnSpc>
                <a:spcPct val="200000"/>
              </a:lnSpc>
            </a:pPr>
            <a:endParaRPr lang="ar-SY" sz="3200" dirty="0">
              <a:solidFill>
                <a:srgbClr val="0A1F61"/>
              </a:solidFill>
              <a:latin typeface="Simplified Arabic" panose="02020603050405020304" pitchFamily="18" charset="-78"/>
              <a:cs typeface="Simplified Arabic" panose="02020603050405020304" pitchFamily="18" charset="-78"/>
            </a:endParaRPr>
          </a:p>
        </p:txBody>
      </p:sp>
      <p:pic>
        <p:nvPicPr>
          <p:cNvPr id="10" name="Picture 9">
            <a:extLst>
              <a:ext uri="{FF2B5EF4-FFF2-40B4-BE49-F238E27FC236}">
                <a16:creationId xmlns:a16="http://schemas.microsoft.com/office/drawing/2014/main" id="{0DD62322-EC39-B907-C2A1-BDC58D85891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76139" y="2645088"/>
            <a:ext cx="2684506" cy="2684506"/>
          </a:xfrm>
          <a:prstGeom prst="rect">
            <a:avLst/>
          </a:prstGeom>
        </p:spPr>
      </p:pic>
    </p:spTree>
    <p:extLst>
      <p:ext uri="{BB962C8B-B14F-4D97-AF65-F5344CB8AC3E}">
        <p14:creationId xmlns:p14="http://schemas.microsoft.com/office/powerpoint/2010/main" val="397144728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18392" y="119142"/>
            <a:ext cx="4950573" cy="1169551"/>
          </a:xfrm>
          <a:prstGeom prst="rect">
            <a:avLst/>
          </a:prstGeom>
          <a:noFill/>
        </p:spPr>
        <p:txBody>
          <a:bodyPr wrap="square" rtlCol="0">
            <a:spAutoFit/>
          </a:bodyPr>
          <a:lstStyle/>
          <a:p>
            <a:pPr algn="r" rtl="1">
              <a:lnSpc>
                <a:spcPct val="200000"/>
              </a:lnSpc>
            </a:pPr>
            <a:r>
              <a:rPr lang="ar-EG" sz="4000" b="1" dirty="0">
                <a:solidFill>
                  <a:schemeClr val="bg1"/>
                </a:solidFill>
                <a:latin typeface="Simplified Arabic" panose="02020603050405020304" pitchFamily="18" charset="-78"/>
                <a:cs typeface="Simplified Arabic" panose="02020603050405020304" pitchFamily="18" charset="-78"/>
              </a:rPr>
              <a:t>أمثلة على </a:t>
            </a:r>
            <a:r>
              <a:rPr lang="en-US" sz="4000" b="1" dirty="0">
                <a:solidFill>
                  <a:schemeClr val="bg1"/>
                </a:solidFill>
                <a:latin typeface="Simplified Arabic" panose="02020603050405020304" pitchFamily="18" charset="-78"/>
                <a:cs typeface="Simplified Arabic" panose="02020603050405020304" pitchFamily="18" charset="-78"/>
              </a:rPr>
              <a:t>RSS</a:t>
            </a:r>
            <a:endParaRPr lang="ar-EG" sz="4000" b="1" dirty="0">
              <a:solidFill>
                <a:schemeClr val="bg1"/>
              </a:solidFill>
              <a:latin typeface="Simplified Arabic" panose="02020603050405020304" pitchFamily="18" charset="-78"/>
              <a:cs typeface="Simplified Arabic" panose="02020603050405020304" pitchFamily="18"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الثانية</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5B5680B1-77A6-B33B-2553-588B4190D5F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019424" y="1414666"/>
            <a:ext cx="7962902" cy="4492278"/>
          </a:xfrm>
          <a:prstGeom prst="rect">
            <a:avLst/>
          </a:prstGeom>
        </p:spPr>
      </p:pic>
    </p:spTree>
    <p:extLst>
      <p:ext uri="{BB962C8B-B14F-4D97-AF65-F5344CB8AC3E}">
        <p14:creationId xmlns:p14="http://schemas.microsoft.com/office/powerpoint/2010/main" val="166889511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18392" y="119142"/>
            <a:ext cx="4950573" cy="1169551"/>
          </a:xfrm>
          <a:prstGeom prst="rect">
            <a:avLst/>
          </a:prstGeom>
          <a:noFill/>
        </p:spPr>
        <p:txBody>
          <a:bodyPr wrap="square" rtlCol="0">
            <a:spAutoFit/>
          </a:bodyPr>
          <a:lstStyle/>
          <a:p>
            <a:pPr algn="r" rtl="1">
              <a:lnSpc>
                <a:spcPct val="200000"/>
              </a:lnSpc>
            </a:pPr>
            <a:r>
              <a:rPr lang="ar-EG" sz="4000" b="1" dirty="0">
                <a:solidFill>
                  <a:schemeClr val="bg1"/>
                </a:solidFill>
                <a:latin typeface="Simplified Arabic" panose="02020603050405020304" pitchFamily="18" charset="-78"/>
                <a:cs typeface="Simplified Arabic" panose="02020603050405020304" pitchFamily="18" charset="-78"/>
              </a:rPr>
              <a:t>أمثلة على </a:t>
            </a:r>
            <a:r>
              <a:rPr lang="en-US" sz="4000" b="1" dirty="0">
                <a:solidFill>
                  <a:schemeClr val="bg1"/>
                </a:solidFill>
                <a:latin typeface="Simplified Arabic" panose="02020603050405020304" pitchFamily="18" charset="-78"/>
                <a:cs typeface="Simplified Arabic" panose="02020603050405020304" pitchFamily="18" charset="-78"/>
              </a:rPr>
              <a:t>RSS</a:t>
            </a:r>
            <a:endParaRPr lang="ar-EG" sz="4000" b="1" dirty="0">
              <a:solidFill>
                <a:schemeClr val="bg1"/>
              </a:solidFill>
              <a:latin typeface="Simplified Arabic" panose="02020603050405020304" pitchFamily="18" charset="-78"/>
              <a:cs typeface="Simplified Arabic" panose="02020603050405020304" pitchFamily="18"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الثانية</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599FD476-3A48-953F-35C5-CB507C48DF5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440788" y="1610200"/>
            <a:ext cx="9037320" cy="3820778"/>
          </a:xfrm>
          <a:prstGeom prst="rect">
            <a:avLst/>
          </a:prstGeom>
        </p:spPr>
      </p:pic>
    </p:spTree>
    <p:extLst>
      <p:ext uri="{BB962C8B-B14F-4D97-AF65-F5344CB8AC3E}">
        <p14:creationId xmlns:p14="http://schemas.microsoft.com/office/powerpoint/2010/main" val="373292514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18392" y="119142"/>
            <a:ext cx="4950573" cy="1169551"/>
          </a:xfrm>
          <a:prstGeom prst="rect">
            <a:avLst/>
          </a:prstGeom>
          <a:noFill/>
        </p:spPr>
        <p:txBody>
          <a:bodyPr wrap="square" rtlCol="0">
            <a:spAutoFit/>
          </a:bodyPr>
          <a:lstStyle/>
          <a:p>
            <a:pPr algn="r" rtl="1">
              <a:lnSpc>
                <a:spcPct val="200000"/>
              </a:lnSpc>
            </a:pPr>
            <a:r>
              <a:rPr lang="ar-EG" sz="4000" b="1" dirty="0">
                <a:solidFill>
                  <a:schemeClr val="bg1"/>
                </a:solidFill>
                <a:latin typeface="Simplified Arabic" panose="02020603050405020304" pitchFamily="18" charset="-78"/>
                <a:cs typeface="Simplified Arabic" panose="02020603050405020304" pitchFamily="18" charset="-78"/>
              </a:rPr>
              <a:t>أمثلة على </a:t>
            </a:r>
            <a:r>
              <a:rPr lang="en-US" sz="4000" b="1" dirty="0">
                <a:solidFill>
                  <a:schemeClr val="bg1"/>
                </a:solidFill>
                <a:latin typeface="Simplified Arabic" panose="02020603050405020304" pitchFamily="18" charset="-78"/>
                <a:cs typeface="Simplified Arabic" panose="02020603050405020304" pitchFamily="18" charset="-78"/>
              </a:rPr>
              <a:t>RSS</a:t>
            </a:r>
            <a:endParaRPr lang="ar-EG" sz="4000" b="1" dirty="0">
              <a:solidFill>
                <a:schemeClr val="bg1"/>
              </a:solidFill>
              <a:latin typeface="Simplified Arabic" panose="02020603050405020304" pitchFamily="18" charset="-78"/>
              <a:cs typeface="Simplified Arabic" panose="02020603050405020304" pitchFamily="18"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الثانية</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E2A781F3-82A5-CA95-F7EE-5302F5FD55F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932551" y="1529611"/>
            <a:ext cx="8689098" cy="4098126"/>
          </a:xfrm>
          <a:prstGeom prst="rect">
            <a:avLst/>
          </a:prstGeom>
        </p:spPr>
      </p:pic>
    </p:spTree>
    <p:extLst>
      <p:ext uri="{BB962C8B-B14F-4D97-AF65-F5344CB8AC3E}">
        <p14:creationId xmlns:p14="http://schemas.microsoft.com/office/powerpoint/2010/main" val="85848788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7956635" cy="1610200"/>
          </a:xfrm>
          <a:prstGeom prst="rect">
            <a:avLst/>
          </a:prstGeom>
        </p:spPr>
      </p:pic>
      <p:sp>
        <p:nvSpPr>
          <p:cNvPr id="7" name="TextBox 6"/>
          <p:cNvSpPr txBox="1"/>
          <p:nvPr/>
        </p:nvSpPr>
        <p:spPr>
          <a:xfrm>
            <a:off x="1617661" y="109008"/>
            <a:ext cx="4950573" cy="1169551"/>
          </a:xfrm>
          <a:prstGeom prst="rect">
            <a:avLst/>
          </a:prstGeom>
          <a:noFill/>
        </p:spPr>
        <p:txBody>
          <a:bodyPr wrap="square" rtlCol="0">
            <a:spAutoFit/>
          </a:bodyPr>
          <a:lstStyle/>
          <a:p>
            <a:pPr algn="r" rtl="1">
              <a:lnSpc>
                <a:spcPct val="200000"/>
              </a:lnSpc>
            </a:pPr>
            <a:r>
              <a:rPr lang="ar-EG" sz="4000" b="1" dirty="0">
                <a:solidFill>
                  <a:schemeClr val="bg1"/>
                </a:solidFill>
                <a:latin typeface="Simplified Arabic" panose="02020603050405020304" pitchFamily="18" charset="-78"/>
                <a:cs typeface="Simplified Arabic" panose="02020603050405020304" pitchFamily="18" charset="-78"/>
              </a:rPr>
              <a:t>خالص الشكر وبالتوفيق</a:t>
            </a:r>
          </a:p>
        </p:txBody>
      </p:sp>
      <p:sp>
        <p:nvSpPr>
          <p:cNvPr id="8" name="TextBox 7"/>
          <p:cNvSpPr txBox="1"/>
          <p:nvPr/>
        </p:nvSpPr>
        <p:spPr>
          <a:xfrm rot="19234317">
            <a:off x="-5519" y="445722"/>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الثانية</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3D8168B2-B28C-9348-F413-7A1BC236044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990213" y="1610200"/>
            <a:ext cx="4211574" cy="4211574"/>
          </a:xfrm>
          <a:prstGeom prst="rect">
            <a:avLst/>
          </a:prstGeom>
        </p:spPr>
      </p:pic>
    </p:spTree>
    <p:extLst>
      <p:ext uri="{BB962C8B-B14F-4D97-AF65-F5344CB8AC3E}">
        <p14:creationId xmlns:p14="http://schemas.microsoft.com/office/powerpoint/2010/main" val="115277823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327</TotalTime>
  <Words>1072</Words>
  <Application>Microsoft Office PowerPoint</Application>
  <PresentationFormat>Widescreen</PresentationFormat>
  <Paragraphs>138</Paragraphs>
  <Slides>40</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40</vt:i4>
      </vt:variant>
    </vt:vector>
  </HeadingPairs>
  <TitlesOfParts>
    <vt:vector size="47" baseType="lpstr">
      <vt:lpstr>Arial</vt:lpstr>
      <vt:lpstr>Calibri</vt:lpstr>
      <vt:lpstr>Calibri Light</vt:lpstr>
      <vt:lpstr>Simplified Arabic</vt:lpstr>
      <vt:lpstr>Tajawal ExtraBold</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Abdelfattah Nabil</cp:lastModifiedBy>
  <cp:revision>31</cp:revision>
  <dcterms:created xsi:type="dcterms:W3CDTF">2021-08-03T13:03:26Z</dcterms:created>
  <dcterms:modified xsi:type="dcterms:W3CDTF">2023-01-28T17:15:22Z</dcterms:modified>
</cp:coreProperties>
</file>