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 id="2147483682" r:id="rId6"/>
  </p:sldMasterIdLst>
  <p:notesMasterIdLst>
    <p:notesMasterId r:id="rId50"/>
  </p:notesMasterIdLst>
  <p:sldIdLst>
    <p:sldId id="480" r:id="rId7"/>
    <p:sldId id="303" r:id="rId8"/>
    <p:sldId id="271" r:id="rId9"/>
    <p:sldId id="662" r:id="rId10"/>
    <p:sldId id="638" r:id="rId11"/>
    <p:sldId id="663" r:id="rId12"/>
    <p:sldId id="639" r:id="rId13"/>
    <p:sldId id="665" r:id="rId14"/>
    <p:sldId id="664" r:id="rId15"/>
    <p:sldId id="666" r:id="rId16"/>
    <p:sldId id="667" r:id="rId17"/>
    <p:sldId id="641" r:id="rId18"/>
    <p:sldId id="668" r:id="rId19"/>
    <p:sldId id="642" r:id="rId20"/>
    <p:sldId id="643" r:id="rId21"/>
    <p:sldId id="669" r:id="rId22"/>
    <p:sldId id="644" r:id="rId23"/>
    <p:sldId id="670" r:id="rId24"/>
    <p:sldId id="645" r:id="rId25"/>
    <p:sldId id="672" r:id="rId26"/>
    <p:sldId id="671" r:id="rId27"/>
    <p:sldId id="646" r:id="rId28"/>
    <p:sldId id="673" r:id="rId29"/>
    <p:sldId id="647" r:id="rId30"/>
    <p:sldId id="674" r:id="rId31"/>
    <p:sldId id="648" r:id="rId32"/>
    <p:sldId id="649" r:id="rId33"/>
    <p:sldId id="675" r:id="rId34"/>
    <p:sldId id="650" r:id="rId35"/>
    <p:sldId id="651" r:id="rId36"/>
    <p:sldId id="655" r:id="rId37"/>
    <p:sldId id="652" r:id="rId38"/>
    <p:sldId id="653" r:id="rId39"/>
    <p:sldId id="654" r:id="rId40"/>
    <p:sldId id="658" r:id="rId41"/>
    <p:sldId id="656" r:id="rId42"/>
    <p:sldId id="657" r:id="rId43"/>
    <p:sldId id="676" r:id="rId44"/>
    <p:sldId id="677" r:id="rId45"/>
    <p:sldId id="659" r:id="rId46"/>
    <p:sldId id="678" r:id="rId47"/>
    <p:sldId id="679"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662"/>
            <p14:sldId id="638"/>
            <p14:sldId id="663"/>
            <p14:sldId id="639"/>
            <p14:sldId id="665"/>
            <p14:sldId id="664"/>
            <p14:sldId id="666"/>
            <p14:sldId id="667"/>
            <p14:sldId id="641"/>
            <p14:sldId id="668"/>
            <p14:sldId id="642"/>
            <p14:sldId id="643"/>
            <p14:sldId id="669"/>
            <p14:sldId id="644"/>
            <p14:sldId id="670"/>
            <p14:sldId id="645"/>
            <p14:sldId id="672"/>
            <p14:sldId id="671"/>
            <p14:sldId id="646"/>
            <p14:sldId id="673"/>
            <p14:sldId id="647"/>
            <p14:sldId id="674"/>
            <p14:sldId id="648"/>
            <p14:sldId id="649"/>
            <p14:sldId id="675"/>
            <p14:sldId id="650"/>
            <p14:sldId id="651"/>
            <p14:sldId id="655"/>
            <p14:sldId id="652"/>
            <p14:sldId id="653"/>
            <p14:sldId id="654"/>
            <p14:sldId id="658"/>
            <p14:sldId id="656"/>
            <p14:sldId id="657"/>
            <p14:sldId id="676"/>
            <p14:sldId id="677"/>
            <p14:sldId id="659"/>
            <p14:sldId id="678"/>
            <p14:sldId id="679"/>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13" autoAdjust="0"/>
    <p:restoredTop sz="93738" autoAdjust="0"/>
  </p:normalViewPr>
  <p:slideViewPr>
    <p:cSldViewPr snapToGrid="0">
      <p:cViewPr varScale="1">
        <p:scale>
          <a:sx n="65" d="100"/>
          <a:sy n="65" d="100"/>
        </p:scale>
        <p:origin x="918"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notesMaster" Target="notesMasters/notesMaster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8" Type="http://schemas.openxmlformats.org/officeDocument/2006/relationships/slide" Target="slides/slide2.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055074-E62B-056E-E877-7273F446B1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6F7019-0A51-978F-259D-577DA3CA3F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3C1E4E-F36E-999E-9ED9-D9FB9AF67A3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D73577D-CAFD-6775-073D-B844B0C9BA3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263370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F26CB9-B51D-961A-7BB9-C8B948A877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45EA51-A120-0946-B558-22081A82A6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43C66A-CB15-316D-C733-E8CC209BAFA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7D67766-59FC-4E7B-C25F-89812ADC550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281546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92BE59-7779-6210-762C-F2EAF3F4E8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30BF62-9449-0316-BCB4-91B9937D26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F98F74-F5F9-A1DF-06F5-3C95848C413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99506FD-A724-B9F3-72AE-2B5A65A347A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170149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E32BF7-2E15-C84D-F105-A064DB56E6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FCEC15-5295-6F44-78E9-977BB295C3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4A7EAE-7AEA-5B7F-6723-502FF7E1D90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E56C435-1B08-23B8-FD5D-255C9561021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409119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A3E584-B56B-5191-1219-25EC489EAC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C58765-1E69-2FC9-4695-1C380749C0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95BC2F-BBA9-AC1B-EB3A-9F6E11D0DA2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7C4E80E-7BED-CE40-ABD7-875A72E7041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783033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4D86ED-60EC-3C0E-B774-4A3DAD46D7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3ED93-75B1-0E06-56BB-4CCBE43EDA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74A0C3-5577-2346-6672-CF80AF2AFB2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766F70D-AC46-4998-B78E-21863A3CE0B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242049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656852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784208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17295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58257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76615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68200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16143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73604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69472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862301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17926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298045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63432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44444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71906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207194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267480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928285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015657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244501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968907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764509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255822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82889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3447522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15727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51290627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29668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23367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33742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02796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72094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1.png"/><Relationship Id="rId2" Type="http://schemas.openxmlformats.org/officeDocument/2006/relationships/slideLayout" Target="../slideLayouts/slideLayout16.xml"/><Relationship Id="rId16"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theme" Target="../theme/theme3.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19" Type="http://schemas.openxmlformats.org/officeDocument/2006/relationships/image" Target="../media/image1.png"/><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93472118"/>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6687384"/>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9" r:id="rId16"/>
    <p:sldLayoutId id="214748370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4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4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4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4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44.xml"/><Relationship Id="rId5" Type="http://schemas.openxmlformats.org/officeDocument/2006/relationships/image" Target="../media/image10.emf"/><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4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9.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1.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2.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3.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4.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5.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6.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7.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eg"/><Relationship Id="rId1" Type="http://schemas.openxmlformats.org/officeDocument/2006/relationships/slideLayout" Target="../slideLayouts/slideLayout46.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eg"/><Relationship Id="rId1" Type="http://schemas.openxmlformats.org/officeDocument/2006/relationships/slideLayout" Target="../slideLayouts/slideLayout46.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eg"/><Relationship Id="rId1" Type="http://schemas.openxmlformats.org/officeDocument/2006/relationships/slideLayout" Target="../slideLayouts/slideLayout46.xml"/></Relationships>
</file>

<file path=ppt/slides/_rels/slide4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4.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242841" y="5325927"/>
            <a:ext cx="3181497"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Rasha B. AL Jerd</a:t>
            </a:r>
          </a:p>
        </p:txBody>
      </p:sp>
      <p:sp>
        <p:nvSpPr>
          <p:cNvPr id="31" name="TextBox 30"/>
          <p:cNvSpPr txBox="1"/>
          <p:nvPr/>
        </p:nvSpPr>
        <p:spPr>
          <a:xfrm>
            <a:off x="104343" y="2133294"/>
            <a:ext cx="6096000" cy="738664"/>
          </a:xfrm>
          <a:prstGeom prst="rect">
            <a:avLst/>
          </a:prstGeom>
          <a:noFill/>
        </p:spPr>
        <p:txBody>
          <a:bodyPr wrap="square" rtlCol="0">
            <a:spAutoFit/>
          </a:bodyPr>
          <a:lstStyle/>
          <a:p>
            <a:r>
              <a:rPr lang="en-US" sz="4200" b="1" dirty="0">
                <a:solidFill>
                  <a:srgbClr val="00B0F0"/>
                </a:solidFill>
                <a:latin typeface="Alexandria" charset="0"/>
                <a:cs typeface="Alexandria" charset="0"/>
              </a:rPr>
              <a:t>Project Cost Management</a:t>
            </a:r>
          </a:p>
        </p:txBody>
      </p:sp>
      <p:sp>
        <p:nvSpPr>
          <p:cNvPr id="34" name="Rectangle: Rounded Corners 33"/>
          <p:cNvSpPr/>
          <p:nvPr/>
        </p:nvSpPr>
        <p:spPr>
          <a:xfrm>
            <a:off x="818038" y="3646383"/>
            <a:ext cx="4255713" cy="82777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46" name="TextBox 45"/>
          <p:cNvSpPr txBox="1"/>
          <p:nvPr/>
        </p:nvSpPr>
        <p:spPr>
          <a:xfrm>
            <a:off x="2277870" y="2972153"/>
            <a:ext cx="11464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PMG 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60" y="-380"/>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1797"/>
    </mc:Choice>
    <mc:Fallback xmlns="">
      <p:transition spd="slow" advTm="417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40962" y="2785710"/>
            <a:ext cx="6247178"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Cost Management</a:t>
            </a:r>
          </a:p>
        </p:txBody>
      </p:sp>
      <p:sp>
        <p:nvSpPr>
          <p:cNvPr id="10" name="Rectangle: Rounded Corners 9"/>
          <p:cNvSpPr/>
          <p:nvPr/>
        </p:nvSpPr>
        <p:spPr>
          <a:xfrm>
            <a:off x="6513186" y="4095061"/>
            <a:ext cx="406038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 </a:t>
            </a:r>
          </a:p>
        </p:txBody>
      </p:sp>
      <p:sp>
        <p:nvSpPr>
          <p:cNvPr id="11" name="TextBox 10"/>
          <p:cNvSpPr txBox="1"/>
          <p:nvPr/>
        </p:nvSpPr>
        <p:spPr>
          <a:xfrm>
            <a:off x="8292310" y="3519926"/>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12"/>
    </mc:Choice>
    <mc:Fallback xmlns="">
      <p:transition spd="slow" advTm="141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2" name="TextBox 41"/>
          <p:cNvSpPr txBox="1"/>
          <p:nvPr/>
        </p:nvSpPr>
        <p:spPr>
          <a:xfrm>
            <a:off x="4949176" y="1376800"/>
            <a:ext cx="5228582" cy="523220"/>
          </a:xfrm>
          <a:prstGeom prst="rect">
            <a:avLst/>
          </a:prstGeom>
          <a:noFill/>
        </p:spPr>
        <p:txBody>
          <a:bodyPr wrap="square" rtlCol="0">
            <a:spAutoFit/>
          </a:bodyPr>
          <a:lstStyle/>
          <a:p>
            <a:pPr lvl="0" algn="ctr">
              <a:defRPr/>
            </a:pPr>
            <a:r>
              <a:rPr lang="en-US" sz="2800" b="1" dirty="0">
                <a:solidFill>
                  <a:srgbClr val="00B0F0"/>
                </a:solidFill>
                <a:latin typeface="Times New Roman" panose="02020603050405020304" pitchFamily="18" charset="0"/>
                <a:cs typeface="Times New Roman" panose="02020603050405020304" pitchFamily="18" charset="0"/>
              </a:rPr>
              <a:t>Cost Estimating</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5C0F8DF-5175-7056-D702-0089694F90AA}"/>
              </a:ext>
            </a:extLst>
          </p:cNvPr>
          <p:cNvSpPr txBox="1"/>
          <p:nvPr/>
        </p:nvSpPr>
        <p:spPr>
          <a:xfrm>
            <a:off x="1132460" y="1583728"/>
            <a:ext cx="5228583"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Cost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10" name="TextBox 9">
            <a:extLst>
              <a:ext uri="{FF2B5EF4-FFF2-40B4-BE49-F238E27FC236}">
                <a16:creationId xmlns:a16="http://schemas.microsoft.com/office/drawing/2014/main" id="{BC69BB15-40EF-F1FD-1B93-3E09FD9A94CC}"/>
              </a:ext>
            </a:extLst>
          </p:cNvPr>
          <p:cNvSpPr txBox="1"/>
          <p:nvPr/>
        </p:nvSpPr>
        <p:spPr>
          <a:xfrm>
            <a:off x="1023730" y="3167390"/>
            <a:ext cx="8912915"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 PMG 213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r>
              <a:rPr lang="en-US" sz="2800" b="1" dirty="0">
                <a:latin typeface="Alexandria" charset="0"/>
                <a:cs typeface="Alexandria" charset="0"/>
              </a:rPr>
              <a:t>Prepared by </a:t>
            </a:r>
          </a:p>
          <a:p>
            <a:r>
              <a:rPr lang="en-US" sz="2800" b="1" dirty="0">
                <a:latin typeface="Alexandria" charset="0"/>
                <a:cs typeface="Alexandria" charset="0"/>
              </a:rPr>
              <a:t>Dr. Rasha B. AL Jerd</a:t>
            </a:r>
          </a:p>
        </p:txBody>
      </p:sp>
    </p:spTree>
  </p:cSld>
  <p:clrMapOvr>
    <a:masterClrMapping/>
  </p:clrMapOvr>
  <mc:AlternateContent xmlns:mc="http://schemas.openxmlformats.org/markup-compatibility/2006" xmlns:p14="http://schemas.microsoft.com/office/powerpoint/2010/main">
    <mc:Choice Requires="p14">
      <p:transition spd="slow" p14:dur="2000" advTm="2781"/>
    </mc:Choice>
    <mc:Fallback xmlns="">
      <p:transition spd="slow" advTm="27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3ED721-7213-0E7B-0073-3E8B616487F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94AC80A-9DE8-B586-8FD7-9160D68A978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C189C00-3DA8-FD1B-4B0D-CB8EF599F6D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FF060391-8888-094C-F541-4320A3DC5672}"/>
              </a:ext>
            </a:extLst>
          </p:cNvPr>
          <p:cNvSpPr/>
          <p:nvPr/>
        </p:nvSpPr>
        <p:spPr>
          <a:xfrm rot="16200000" flipV="1">
            <a:off x="-1548190" y="446767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C6C2826-9992-910C-2114-B145849E91A9}"/>
              </a:ext>
            </a:extLst>
          </p:cNvPr>
          <p:cNvSpPr txBox="1"/>
          <p:nvPr/>
        </p:nvSpPr>
        <p:spPr>
          <a:xfrm>
            <a:off x="4577137" y="1492530"/>
            <a:ext cx="5776231" cy="461665"/>
          </a:xfrm>
          <a:prstGeom prst="rect">
            <a:avLst/>
          </a:prstGeom>
          <a:noFill/>
        </p:spPr>
        <p:txBody>
          <a:bodyPr wrap="square" rtlCol="0">
            <a:spAutoFit/>
          </a:bodyPr>
          <a:lstStyle/>
          <a:p>
            <a:pPr eaLnBrk="0" fontAlgn="base" hangingPunct="0">
              <a:spcBef>
                <a:spcPct val="0"/>
              </a:spcBef>
              <a:spcAft>
                <a:spcPct val="0"/>
              </a:spcAft>
              <a:defRPr/>
            </a:pPr>
            <a:r>
              <a:rPr lang="en-US" sz="2400" b="1" dirty="0">
                <a:solidFill>
                  <a:srgbClr val="00B0F0"/>
                </a:solidFill>
                <a:latin typeface="Times New Roman" panose="02020603050405020304" pitchFamily="18" charset="0"/>
                <a:cs typeface="Times New Roman" panose="02020603050405020304" pitchFamily="18" charset="0"/>
              </a:rPr>
              <a:t>Cost Estimating Outlines: </a:t>
            </a:r>
          </a:p>
        </p:txBody>
      </p:sp>
      <p:sp>
        <p:nvSpPr>
          <p:cNvPr id="28" name="Rectangle 27">
            <a:extLst>
              <a:ext uri="{FF2B5EF4-FFF2-40B4-BE49-F238E27FC236}">
                <a16:creationId xmlns:a16="http://schemas.microsoft.com/office/drawing/2014/main" id="{14DE12B3-98DF-DAEB-AAA6-2FD29068E3B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63B1DDB3-6368-3E82-C8CC-E5FA1B9900F8}"/>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dirty="0">
              <a:solidFill>
                <a:schemeClr val="tx1"/>
              </a:solidFill>
              <a:latin typeface="Alexandria" charset="0"/>
              <a:cs typeface="Alexandria" charset="0"/>
            </a:endParaRPr>
          </a:p>
        </p:txBody>
      </p:sp>
      <p:pic>
        <p:nvPicPr>
          <p:cNvPr id="6" name="Graphic 21">
            <a:extLst>
              <a:ext uri="{FF2B5EF4-FFF2-40B4-BE49-F238E27FC236}">
                <a16:creationId xmlns:a16="http://schemas.microsoft.com/office/drawing/2014/main" id="{39703AEC-6F9D-A7B9-8EE5-425FD6D376C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FB5C152D-4D39-8D5C-3B91-D7C5A969FC93}"/>
              </a:ext>
            </a:extLst>
          </p:cNvPr>
          <p:cNvSpPr txBox="1"/>
          <p:nvPr/>
        </p:nvSpPr>
        <p:spPr>
          <a:xfrm>
            <a:off x="3150822" y="2395240"/>
            <a:ext cx="8721629" cy="4431983"/>
          </a:xfrm>
          <a:prstGeom prst="rect">
            <a:avLst/>
          </a:prstGeom>
          <a:noFill/>
        </p:spPr>
        <p:txBody>
          <a:bodyPr wrap="square">
            <a:spAutoFit/>
          </a:bodyPr>
          <a:lstStyle/>
          <a:p>
            <a:r>
              <a:rPr lang="en-US" sz="1600" b="1" dirty="0">
                <a:solidFill>
                  <a:srgbClr val="00B0F0"/>
                </a:solidFill>
                <a:latin typeface="Alexandria"/>
              </a:rPr>
              <a:t>3.2 OPERATING COST ESTIMATION</a:t>
            </a:r>
          </a:p>
          <a:p>
            <a:r>
              <a:rPr lang="en-US" sz="1600" b="1" dirty="0">
                <a:solidFill>
                  <a:srgbClr val="00B0F0"/>
                </a:solidFill>
                <a:latin typeface="Alexandria"/>
              </a:rPr>
              <a:t>3.2.1 Definitions</a:t>
            </a:r>
          </a:p>
          <a:p>
            <a:r>
              <a:rPr lang="en-US" sz="1600" b="1" dirty="0">
                <a:solidFill>
                  <a:srgbClr val="00B0F0"/>
                </a:solidFill>
                <a:latin typeface="Alexandria"/>
              </a:rPr>
              <a:t>3.2.2 Purposes of Operating Cost Estimates</a:t>
            </a:r>
          </a:p>
          <a:p>
            <a:r>
              <a:rPr lang="en-US" sz="1600" b="1" dirty="0">
                <a:solidFill>
                  <a:srgbClr val="00B0F0"/>
                </a:solidFill>
                <a:latin typeface="Alexandria"/>
              </a:rPr>
              <a:t>3.2.3 Raw Materials and Utilities </a:t>
            </a:r>
          </a:p>
          <a:p>
            <a:r>
              <a:rPr lang="en-US" sz="1600" b="1" dirty="0">
                <a:solidFill>
                  <a:srgbClr val="00B0F0"/>
                </a:solidFill>
                <a:latin typeface="Alexandria"/>
              </a:rPr>
              <a:t>3.2.4 Operating Labor </a:t>
            </a:r>
          </a:p>
          <a:p>
            <a:pPr lvl="0">
              <a:defRPr/>
            </a:pPr>
            <a:r>
              <a:rPr lang="en-US" sz="1600" b="1" dirty="0">
                <a:solidFill>
                  <a:srgbClr val="00B0F0"/>
                </a:solidFill>
                <a:latin typeface="Alexandria"/>
              </a:rPr>
              <a:t>3.2.5 Maintenance </a:t>
            </a:r>
          </a:p>
          <a:p>
            <a:pPr lvl="0">
              <a:defRPr/>
            </a:pPr>
            <a:r>
              <a:rPr lang="en-US" sz="1600" b="1" dirty="0">
                <a:solidFill>
                  <a:srgbClr val="00B0F0"/>
                </a:solidFill>
                <a:latin typeface="Alexandria"/>
              </a:rPr>
              <a:t>3.2.6 Indirect Payroll Cost</a:t>
            </a:r>
          </a:p>
          <a:p>
            <a:pPr lvl="0">
              <a:defRPr/>
            </a:pPr>
            <a:r>
              <a:rPr lang="en-US" sz="1600" b="1" dirty="0">
                <a:solidFill>
                  <a:srgbClr val="00B0F0"/>
                </a:solidFill>
                <a:latin typeface="Alexandria"/>
              </a:rPr>
              <a:t>3.2.7 Operating Supplies</a:t>
            </a:r>
          </a:p>
          <a:p>
            <a:pPr lvl="0">
              <a:defRPr/>
            </a:pPr>
            <a:r>
              <a:rPr lang="en-US" sz="1600" b="1" dirty="0">
                <a:solidFill>
                  <a:srgbClr val="00B0F0"/>
                </a:solidFill>
                <a:latin typeface="Alexandria"/>
              </a:rPr>
              <a:t>3.2.8 Laboratory and Other Service Costs</a:t>
            </a:r>
          </a:p>
          <a:p>
            <a:pPr lvl="0" algn="just">
              <a:defRPr/>
            </a:pPr>
            <a:r>
              <a:rPr lang="en-US" sz="1600" b="1" dirty="0">
                <a:solidFill>
                  <a:srgbClr val="00B0F0"/>
                </a:solidFill>
                <a:latin typeface="Alexandria"/>
              </a:rPr>
              <a:t>3.2.9 Royalties and Rentals </a:t>
            </a:r>
          </a:p>
          <a:p>
            <a:pPr lvl="0" algn="just">
              <a:defRPr/>
            </a:pPr>
            <a:r>
              <a:rPr lang="en-US" sz="1600" b="1" dirty="0">
                <a:solidFill>
                  <a:srgbClr val="00B0F0"/>
                </a:solidFill>
                <a:latin typeface="Alexandria"/>
              </a:rPr>
              <a:t>3.2.10 Indirect Costs</a:t>
            </a:r>
          </a:p>
          <a:p>
            <a:r>
              <a:rPr lang="en-US" sz="1600" b="1" dirty="0">
                <a:solidFill>
                  <a:srgbClr val="00B0F0"/>
                </a:solidFill>
                <a:latin typeface="Alexandria"/>
              </a:rPr>
              <a:t>3.2.11 Distribution Costs </a:t>
            </a:r>
          </a:p>
          <a:p>
            <a:r>
              <a:rPr lang="en-US" sz="1600" b="1" dirty="0">
                <a:solidFill>
                  <a:srgbClr val="00B0F0"/>
                </a:solidFill>
                <a:latin typeface="Alexandria"/>
              </a:rPr>
              <a:t>3.2.12 Avoidance of Nuisances </a:t>
            </a:r>
          </a:p>
          <a:p>
            <a:r>
              <a:rPr lang="en-US" sz="1600" b="1" dirty="0">
                <a:solidFill>
                  <a:srgbClr val="00B0F0"/>
                </a:solidFill>
                <a:latin typeface="Alexandria"/>
              </a:rPr>
              <a:t>3.2.13 Contingencies </a:t>
            </a:r>
          </a:p>
          <a:p>
            <a:r>
              <a:rPr lang="en-US" sz="1600" b="1" dirty="0">
                <a:solidFill>
                  <a:srgbClr val="00B0F0"/>
                </a:solidFill>
                <a:latin typeface="Alexandria"/>
              </a:rPr>
              <a:t>3.2.14 Shortcut Methods</a:t>
            </a:r>
          </a:p>
          <a:p>
            <a:r>
              <a:rPr lang="en-US" sz="1600" b="1" dirty="0">
                <a:solidFill>
                  <a:srgbClr val="00B0F0"/>
                </a:solidFill>
                <a:latin typeface="Alexandria"/>
              </a:rPr>
              <a:t>3.2.15 Components of Total Product Cost</a:t>
            </a:r>
          </a:p>
          <a:p>
            <a:r>
              <a:rPr lang="en-US" sz="1600" b="1" dirty="0">
                <a:solidFill>
                  <a:srgbClr val="00B0F0"/>
                </a:solidFill>
                <a:latin typeface="Alexandria"/>
              </a:rPr>
              <a:t>3.3 SUMMARY</a:t>
            </a:r>
          </a:p>
        </p:txBody>
      </p:sp>
    </p:spTree>
    <p:extLst>
      <p:ext uri="{BB962C8B-B14F-4D97-AF65-F5344CB8AC3E}">
        <p14:creationId xmlns:p14="http://schemas.microsoft.com/office/powerpoint/2010/main" val="3011920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1F33A7-AB6D-5FF5-FD32-872A84D9AF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6A1A4D2-DE05-5C25-7077-7B3A50CEBF1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10CF725-CB02-F320-80AF-01DD5F5B7BA5}"/>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FB662263-09D1-DEE9-61F4-CEF5AEDCC05B}"/>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lvl="0" algn="just">
              <a:defRPr/>
            </a:pPr>
            <a:r>
              <a:rPr lang="en-US" b="1" dirty="0">
                <a:solidFill>
                  <a:schemeClr val="tx1"/>
                </a:solidFill>
                <a:latin typeface="Alexandria"/>
              </a:rPr>
              <a:t>3.2 OPERATING COST ESTIMATION </a:t>
            </a:r>
          </a:p>
          <a:p>
            <a:pPr lvl="0" algn="just">
              <a:defRPr/>
            </a:pPr>
            <a:r>
              <a:rPr lang="en-US" b="1" dirty="0">
                <a:solidFill>
                  <a:schemeClr val="tx1"/>
                </a:solidFill>
                <a:latin typeface="Alexandria"/>
              </a:rPr>
              <a:t>3.2.1 Definitions </a:t>
            </a:r>
          </a:p>
          <a:p>
            <a:pPr lvl="0" algn="just">
              <a:defRPr/>
            </a:pPr>
            <a:r>
              <a:rPr lang="en-US" b="1" dirty="0">
                <a:solidFill>
                  <a:schemeClr val="tx1"/>
                </a:solidFill>
                <a:latin typeface="Alexandria"/>
              </a:rPr>
              <a:t>Operating Cost (or manufacturing cost)</a:t>
            </a:r>
            <a:r>
              <a:rPr lang="en-US" dirty="0">
                <a:solidFill>
                  <a:schemeClr val="tx1"/>
                </a:solidFill>
                <a:latin typeface="Alexandria"/>
              </a:rPr>
              <a:t>: the expenses incurred during the normal operation of a facility, or component, including labor, materials, utilities, and other related costs. </a:t>
            </a:r>
          </a:p>
          <a:p>
            <a:pPr lvl="0" algn="just">
              <a:defRPr/>
            </a:pPr>
            <a:r>
              <a:rPr lang="en-US" b="1" dirty="0">
                <a:solidFill>
                  <a:schemeClr val="tx1"/>
                </a:solidFill>
                <a:latin typeface="Alexandria"/>
              </a:rPr>
              <a:t>Overhead</a:t>
            </a:r>
            <a:r>
              <a:rPr lang="en-US" dirty="0">
                <a:solidFill>
                  <a:schemeClr val="tx1"/>
                </a:solidFill>
                <a:latin typeface="Alexandria"/>
              </a:rPr>
              <a:t>: a cost or expense inherent in the performing of an operation, i.e., engineering, construction, operating or manufacturing, which cannot be charged to or identified with a part of the work, product or asset and, therefore, must be allocated on some arbitrary base believed to be equitable, or handled as a business expense independent of the volume of production. Plant overhead is also called factory expense.</a:t>
            </a:r>
          </a:p>
          <a:p>
            <a:pPr lvl="0" algn="just">
              <a:defRPr/>
            </a:pPr>
            <a:r>
              <a:rPr lang="en-US" b="1" dirty="0">
                <a:solidFill>
                  <a:schemeClr val="tx1"/>
                </a:solidFill>
                <a:latin typeface="Alexandria"/>
              </a:rPr>
              <a:t>Direct Costs</a:t>
            </a:r>
            <a:r>
              <a:rPr lang="en-US" dirty="0">
                <a:solidFill>
                  <a:schemeClr val="tx1"/>
                </a:solidFill>
                <a:latin typeface="Alexandria"/>
              </a:rPr>
              <a:t>: the portion of the operating costs that is generally assignable to a specific product or process area. </a:t>
            </a:r>
          </a:p>
          <a:p>
            <a:pPr lvl="0" algn="just">
              <a:defRPr/>
            </a:pPr>
            <a:r>
              <a:rPr lang="en-US" b="1" dirty="0">
                <a:solidFill>
                  <a:schemeClr val="tx1"/>
                </a:solidFill>
                <a:latin typeface="Alexandria"/>
              </a:rPr>
              <a:t>Indirect Costs</a:t>
            </a:r>
            <a:r>
              <a:rPr lang="en-US" dirty="0">
                <a:solidFill>
                  <a:schemeClr val="tx1"/>
                </a:solidFill>
                <a:latin typeface="Alexandria"/>
              </a:rPr>
              <a:t>: costs not directly assignable to the end product or process, such as overhead and general purpose labor, or costs of outside operations, such as transportation and distribution.</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3D410F0-3926-DF53-8C9F-4FBBE31EC9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611237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BD7E29-6696-659E-4FE0-8C7A7FD3834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87BD586-EE05-260B-64F7-1C3C81D08CD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6A12E04D-FAE4-EE08-2921-CDFB894F6282}"/>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D1A40474-674A-A119-F96B-CC9BE6CCC248}"/>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Examples: </a:t>
            </a:r>
          </a:p>
          <a:p>
            <a:pPr marL="0" marR="0" lvl="0" indent="0"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Operating Cost</a:t>
            </a:r>
            <a:r>
              <a:rPr lang="en-US" dirty="0">
                <a:solidFill>
                  <a:schemeClr val="tx1"/>
                </a:solidFill>
              </a:rPr>
              <a:t>: </a:t>
            </a:r>
          </a:p>
          <a:p>
            <a:pPr marL="0" marR="0" lvl="0" indent="0"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The plant spends $1,500,000 annually on raw materials, utilities, and labor to run the facility </a:t>
            </a:r>
          </a:p>
          <a:p>
            <a:pPr marL="0" marR="0" lvl="0" indent="0"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Overhead</a:t>
            </a:r>
            <a:r>
              <a:rPr lang="en-US" dirty="0">
                <a:solidFill>
                  <a:schemeClr val="tx1"/>
                </a:solidFill>
              </a:rPr>
              <a:t>: Plant security, general facility lighting, and administrative salaries total $150,000/year. These cannot be linked to a single batch of product</a:t>
            </a: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Direct Costs</a:t>
            </a:r>
            <a:r>
              <a:rPr lang="en-US" dirty="0">
                <a:solidFill>
                  <a:schemeClr val="tx1"/>
                </a:solidFill>
              </a:rPr>
              <a:t>: $800,000 spent directly on purchasing raw material.</a:t>
            </a: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Indirect Costs</a:t>
            </a:r>
            <a:r>
              <a:rPr lang="en-US" dirty="0">
                <a:solidFill>
                  <a:schemeClr val="tx1"/>
                </a:solidFill>
              </a:rPr>
              <a:t>: $60,000 paid to an external trucking logistics provider to deliver final products to regional distributors</a:t>
            </a: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6C79B16-DF1B-DFC9-B364-B755891598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21211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02E050-C239-392B-77CF-7805C53C73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5B2DD27-6FDE-F7A1-BFB1-38A1527F7A2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8986A7F-8B2F-687D-87F3-215FC4CCA2D4}"/>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FCB8AAEC-A3D5-86EE-67EF-6CE783D7E695}"/>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lvl="0" algn="just">
              <a:lnSpc>
                <a:spcPct val="150000"/>
              </a:lnSpc>
              <a:defRPr/>
            </a:pPr>
            <a:r>
              <a:rPr lang="en-US" b="1" dirty="0">
                <a:solidFill>
                  <a:schemeClr val="tx1"/>
                </a:solidFill>
                <a:latin typeface="Alexandria"/>
              </a:rPr>
              <a:t>3.2.2 Purposes of Operating Cost Estimates:</a:t>
            </a:r>
          </a:p>
          <a:p>
            <a:pPr lvl="0" algn="just">
              <a:lnSpc>
                <a:spcPct val="150000"/>
              </a:lnSpc>
              <a:defRPr/>
            </a:pPr>
            <a:r>
              <a:rPr lang="en-US" dirty="0">
                <a:solidFill>
                  <a:schemeClr val="tx1"/>
                </a:solidFill>
                <a:latin typeface="Alexandria"/>
              </a:rPr>
              <a:t>Operating cost estimates can be important from several standpoints:</a:t>
            </a:r>
          </a:p>
          <a:p>
            <a:pPr lvl="0" algn="just">
              <a:lnSpc>
                <a:spcPct val="150000"/>
              </a:lnSpc>
              <a:defRPr/>
            </a:pPr>
            <a:r>
              <a:rPr lang="en-US" dirty="0">
                <a:solidFill>
                  <a:schemeClr val="tx1"/>
                </a:solidFill>
                <a:latin typeface="Alexandria"/>
              </a:rPr>
              <a:t>They are necessary in order to </a:t>
            </a:r>
            <a:r>
              <a:rPr lang="en-US" b="1" u="sng" dirty="0">
                <a:solidFill>
                  <a:schemeClr val="tx1"/>
                </a:solidFill>
                <a:latin typeface="Alexandria"/>
              </a:rPr>
              <a:t>determine the potential profitability of a product or process</a:t>
            </a:r>
            <a:r>
              <a:rPr lang="en-US" dirty="0">
                <a:solidFill>
                  <a:schemeClr val="tx1"/>
                </a:solidFill>
                <a:latin typeface="Alexandria"/>
              </a:rPr>
              <a:t>, and are very useful for </a:t>
            </a:r>
            <a:r>
              <a:rPr lang="en-US" b="1" u="sng" dirty="0">
                <a:solidFill>
                  <a:schemeClr val="tx1"/>
                </a:solidFill>
                <a:latin typeface="Alexandria"/>
              </a:rPr>
              <a:t>screening alternative project possibilities</a:t>
            </a:r>
            <a:r>
              <a:rPr lang="en-US" dirty="0">
                <a:solidFill>
                  <a:schemeClr val="tx1"/>
                </a:solidFill>
                <a:latin typeface="Alexandria"/>
              </a:rPr>
              <a:t>. </a:t>
            </a:r>
          </a:p>
          <a:p>
            <a:pPr lvl="0" algn="just">
              <a:lnSpc>
                <a:spcPct val="150000"/>
              </a:lnSpc>
              <a:defRPr/>
            </a:pPr>
            <a:r>
              <a:rPr lang="en-US" dirty="0">
                <a:solidFill>
                  <a:schemeClr val="tx1"/>
                </a:solidFill>
                <a:latin typeface="Alexandria"/>
              </a:rPr>
              <a:t>Frequently they can act as a guide to </a:t>
            </a:r>
            <a:r>
              <a:rPr lang="en-US" b="1" u="sng" dirty="0">
                <a:solidFill>
                  <a:schemeClr val="tx1"/>
                </a:solidFill>
                <a:latin typeface="Alexandria"/>
              </a:rPr>
              <a:t>pinpoint potential areas in which to conduct research </a:t>
            </a:r>
            <a:r>
              <a:rPr lang="en-US" dirty="0">
                <a:solidFill>
                  <a:schemeClr val="tx1"/>
                </a:solidFill>
                <a:latin typeface="Alexandria"/>
              </a:rPr>
              <a:t>and </a:t>
            </a:r>
            <a:r>
              <a:rPr lang="en-US" b="1" u="sng" dirty="0">
                <a:solidFill>
                  <a:schemeClr val="tx1"/>
                </a:solidFill>
                <a:latin typeface="Alexandria"/>
              </a:rPr>
              <a:t>to evaluate the commercial viability of research results</a:t>
            </a:r>
            <a:r>
              <a:rPr lang="en-US" dirty="0">
                <a:solidFill>
                  <a:schemeClr val="tx1"/>
                </a:solidFill>
                <a:latin typeface="Alexandria"/>
              </a:rPr>
              <a:t>. And they </a:t>
            </a:r>
            <a:r>
              <a:rPr lang="en-US" b="1" u="sng" dirty="0">
                <a:solidFill>
                  <a:schemeClr val="tx1"/>
                </a:solidFill>
                <a:latin typeface="Alexandria"/>
              </a:rPr>
              <a:t>provide a tool for sensitivity analysis for individual components</a:t>
            </a:r>
            <a:r>
              <a:rPr lang="en-US" dirty="0">
                <a:solidFill>
                  <a:schemeClr val="tx1"/>
                </a:solidFill>
                <a:latin typeface="Alexandria"/>
              </a:rPr>
              <a:t>. It is very important to remember to perform operating cost estimates at both </a:t>
            </a:r>
            <a:r>
              <a:rPr lang="en-US" b="1" i="1" dirty="0">
                <a:solidFill>
                  <a:schemeClr val="tx1"/>
                </a:solidFill>
                <a:latin typeface="Alexandria"/>
              </a:rPr>
              <a:t>full and reduced capacities </a:t>
            </a:r>
            <a:r>
              <a:rPr lang="en-US" dirty="0">
                <a:solidFill>
                  <a:schemeClr val="tx1"/>
                </a:solidFill>
                <a:latin typeface="Alexandria"/>
              </a:rPr>
              <a:t>for the operating system in question. </a:t>
            </a: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6EA6680-6EE1-E066-E675-39AEE298BA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688104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E53E11-A8B9-1053-34C6-EEA6BB30084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F907A3C-A89C-1AC7-3D16-1EE1544EAA3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3570F42-0995-D46D-209C-1BF15F60151A}"/>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9C59C427-F333-CE42-7C5B-A9315D7E118D}"/>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lvl="0" algn="just">
              <a:lnSpc>
                <a:spcPct val="200000"/>
              </a:lnSpc>
              <a:defRPr/>
            </a:pPr>
            <a:r>
              <a:rPr lang="en-US" b="1" dirty="0">
                <a:solidFill>
                  <a:schemeClr val="tx1"/>
                </a:solidFill>
                <a:latin typeface="Alexandria"/>
              </a:rPr>
              <a:t>3.2.2 Purposes of Operating Cost Estimates (continued):</a:t>
            </a:r>
          </a:p>
          <a:p>
            <a:pPr lvl="0" algn="just">
              <a:lnSpc>
                <a:spcPct val="200000"/>
              </a:lnSpc>
              <a:defRPr/>
            </a:pPr>
            <a:r>
              <a:rPr lang="en-US" dirty="0">
                <a:solidFill>
                  <a:schemeClr val="tx1"/>
                </a:solidFill>
                <a:latin typeface="Alexandria"/>
              </a:rPr>
              <a:t>It is not uncommon for a system to be highly efficient at full capacity, but very inefficient when operating at less than design capacity. The important question to be answered is what range of operations can a plant operate over and still make a profit. Such costs can be calculated either as </a:t>
            </a:r>
            <a:r>
              <a:rPr lang="en-US" b="1" dirty="0">
                <a:solidFill>
                  <a:schemeClr val="tx1"/>
                </a:solidFill>
                <a:latin typeface="Alexandria"/>
              </a:rPr>
              <a:t>stand-alone estimates </a:t>
            </a:r>
            <a:r>
              <a:rPr lang="en-US" dirty="0">
                <a:solidFill>
                  <a:schemeClr val="tx1"/>
                </a:solidFill>
                <a:latin typeface="Alexandria"/>
              </a:rPr>
              <a:t>or as </a:t>
            </a:r>
            <a:r>
              <a:rPr lang="en-US" b="1" dirty="0">
                <a:solidFill>
                  <a:schemeClr val="tx1"/>
                </a:solidFill>
                <a:latin typeface="Alexandria"/>
              </a:rPr>
              <a:t>incremental costs </a:t>
            </a:r>
            <a:r>
              <a:rPr lang="en-US" dirty="0">
                <a:solidFill>
                  <a:schemeClr val="tx1"/>
                </a:solidFill>
                <a:latin typeface="Alexandria"/>
              </a:rPr>
              <a:t>for specified projects. Depending upon the situation, these different viewpoints could result in different decisions.</a:t>
            </a:r>
            <a:endParaRPr kumimoji="0" lang="en-US" sz="1800" i="0" u="none" strike="noStrike" kern="1200" cap="none" spc="0" normalizeH="0" baseline="0" noProof="0" dirty="0">
              <a:ln>
                <a:noFill/>
              </a:ln>
              <a:solidFill>
                <a:schemeClr val="tx1"/>
              </a:solidFill>
              <a:effectLst/>
              <a:uLnTx/>
              <a:uFillTx/>
              <a:latin typeface="Alexandria"/>
            </a:endParaRPr>
          </a:p>
          <a:p>
            <a:pPr marL="0" marR="0" lvl="0" indent="0" defTabSz="914400" rtl="0" eaLnBrk="1" fontAlgn="auto" latinLnBrk="0" hangingPunct="1">
              <a:lnSpc>
                <a:spcPct val="2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0545C8B-FC83-9D3B-40B5-4A8C7BEAB8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983584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23A52B-90B7-07C1-3224-9E40E7B3C6B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6EB58B4-F6A6-237D-2DCD-085EFFA34C7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DA9532F-B447-D7AA-F285-7993AA5F67B3}"/>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290E0818-2E99-65B6-707F-39389B638D7E}"/>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lvl="0" algn="just">
              <a:defRPr/>
            </a:pPr>
            <a:r>
              <a:rPr lang="en-US" b="1" dirty="0">
                <a:solidFill>
                  <a:schemeClr val="tx1"/>
                </a:solidFill>
                <a:latin typeface="Alexandria"/>
              </a:rPr>
              <a:t>-Capacity Example: </a:t>
            </a:r>
          </a:p>
          <a:p>
            <a:pPr lvl="0" algn="just">
              <a:defRPr/>
            </a:pPr>
            <a:endParaRPr lang="en-US" b="1" dirty="0">
              <a:solidFill>
                <a:schemeClr val="tx1"/>
              </a:solidFill>
              <a:latin typeface="Alexandria"/>
            </a:endParaRPr>
          </a:p>
          <a:p>
            <a:pPr lvl="0" algn="just">
              <a:defRPr/>
            </a:pPr>
            <a:endParaRPr lang="en-US" b="1" dirty="0">
              <a:solidFill>
                <a:schemeClr val="tx1"/>
              </a:solidFill>
              <a:latin typeface="Alexandria"/>
            </a:endParaRPr>
          </a:p>
          <a:p>
            <a:pPr lvl="0" algn="just">
              <a:defRPr/>
            </a:pPr>
            <a:r>
              <a:rPr lang="en-US" b="1" dirty="0">
                <a:solidFill>
                  <a:schemeClr val="tx1"/>
                </a:solidFill>
                <a:latin typeface="Alexandria"/>
              </a:rPr>
              <a:t>At 100% capacity (5,000 tons), total operating cost is $1,500,000, making the unit cost $300 per ton. </a:t>
            </a:r>
          </a:p>
          <a:p>
            <a:pPr lvl="0" algn="just">
              <a:defRPr/>
            </a:pPr>
            <a:endParaRPr lang="en-US" b="1" dirty="0">
              <a:solidFill>
                <a:schemeClr val="tx1"/>
              </a:solidFill>
              <a:latin typeface="Alexandria"/>
            </a:endParaRPr>
          </a:p>
          <a:p>
            <a:pPr lvl="0" algn="just">
              <a:defRPr/>
            </a:pPr>
            <a:endParaRPr lang="en-US" b="1" dirty="0">
              <a:solidFill>
                <a:schemeClr val="tx1"/>
              </a:solidFill>
              <a:latin typeface="Alexandria"/>
            </a:endParaRPr>
          </a:p>
          <a:p>
            <a:pPr lvl="0" algn="just">
              <a:defRPr/>
            </a:pPr>
            <a:r>
              <a:rPr lang="en-US" b="1" dirty="0">
                <a:solidFill>
                  <a:schemeClr val="tx1"/>
                </a:solidFill>
                <a:latin typeface="Alexandria"/>
              </a:rPr>
              <a:t>At 50% capacity (2,500 tons), fixed expenses remain high, so the operating cost only drops to $1,125,000, driving the unit cost up to $450 per ton. </a:t>
            </a:r>
          </a:p>
          <a:p>
            <a:pPr lvl="0" algn="just">
              <a:defRPr/>
            </a:pPr>
            <a:endParaRPr lang="en-US" b="1" dirty="0">
              <a:solidFill>
                <a:schemeClr val="tx1"/>
              </a:solidFill>
              <a:latin typeface="Alexandria"/>
            </a:endParaRPr>
          </a:p>
          <a:p>
            <a:pPr lvl="0" algn="just">
              <a:defRPr/>
            </a:pPr>
            <a:r>
              <a:rPr lang="en-US" b="1" dirty="0">
                <a:solidFill>
                  <a:schemeClr val="tx1"/>
                </a:solidFill>
                <a:latin typeface="Alexandria"/>
              </a:rPr>
              <a:t>This demonstrates why estimating at </a:t>
            </a:r>
            <a:r>
              <a:rPr lang="en-US" b="1" u="sng" dirty="0">
                <a:solidFill>
                  <a:schemeClr val="tx1"/>
                </a:solidFill>
                <a:latin typeface="Alexandria"/>
              </a:rPr>
              <a:t>reduced capacity is vital </a:t>
            </a:r>
            <a:r>
              <a:rPr lang="en-US" b="1" dirty="0">
                <a:solidFill>
                  <a:schemeClr val="tx1"/>
                </a:solidFill>
                <a:latin typeface="Alexandria"/>
              </a:rPr>
              <a:t>to finding the true profit range.</a:t>
            </a: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4F7024D-E60E-B1B2-F880-668BEE44B9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217549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B3E07F-DA80-8B15-7759-7363802A9A6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B362DFA-D848-F6C5-0C1D-727E8CAE8D2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BBC8DA0-16EB-A751-2127-03116F13D6A1}"/>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1C6C5D75-E649-BC8C-B98A-009E7028BB9F}"/>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endParaRPr lang="en-US" dirty="0">
              <a:solidFill>
                <a:schemeClr val="tx1"/>
              </a:solidFill>
              <a:latin typeface="Alexandria"/>
            </a:endParaRPr>
          </a:p>
          <a:p>
            <a:pPr lvl="0" algn="just">
              <a:defRPr/>
            </a:pPr>
            <a:endParaRPr lang="en-US" dirty="0">
              <a:solidFill>
                <a:schemeClr val="tx1"/>
              </a:solidFill>
              <a:latin typeface="Alexandria"/>
            </a:endParaRPr>
          </a:p>
          <a:p>
            <a:pPr lvl="0" algn="just">
              <a:defRPr/>
            </a:pPr>
            <a:endParaRPr lang="en-US" dirty="0">
              <a:solidFill>
                <a:schemeClr val="tx1"/>
              </a:solidFill>
              <a:latin typeface="Alexandria"/>
            </a:endParaRPr>
          </a:p>
          <a:p>
            <a:pPr lvl="0" algn="just">
              <a:defRPr/>
            </a:pPr>
            <a:endParaRPr lang="en-US" dirty="0">
              <a:solidFill>
                <a:schemeClr val="tx1"/>
              </a:solidFill>
              <a:latin typeface="Alexandria"/>
            </a:endParaRPr>
          </a:p>
          <a:p>
            <a:pPr lvl="0" algn="just">
              <a:defRPr/>
            </a:pPr>
            <a:r>
              <a:rPr lang="en-US" dirty="0">
                <a:solidFill>
                  <a:schemeClr val="tx1"/>
                </a:solidFill>
                <a:latin typeface="Alexandria"/>
              </a:rPr>
              <a:t>Commonly, three differing bases for comparison are used, although others may be used for special applications. </a:t>
            </a:r>
            <a:r>
              <a:rPr lang="en-US" u="sng" dirty="0">
                <a:solidFill>
                  <a:schemeClr val="tx1"/>
                </a:solidFill>
                <a:latin typeface="Alexandria"/>
              </a:rPr>
              <a:t>The most common three are</a:t>
            </a:r>
            <a:r>
              <a:rPr lang="en-US" dirty="0">
                <a:solidFill>
                  <a:schemeClr val="tx1"/>
                </a:solidFill>
                <a:latin typeface="Alexandria"/>
              </a:rPr>
              <a:t>: </a:t>
            </a:r>
          </a:p>
          <a:p>
            <a:pPr lvl="0" algn="just">
              <a:defRPr/>
            </a:pPr>
            <a:r>
              <a:rPr lang="en-US" dirty="0">
                <a:solidFill>
                  <a:schemeClr val="tx1"/>
                </a:solidFill>
                <a:latin typeface="Alexandria"/>
              </a:rPr>
              <a:t>• Daily cost </a:t>
            </a:r>
          </a:p>
          <a:p>
            <a:pPr lvl="0" algn="just">
              <a:defRPr/>
            </a:pPr>
            <a:r>
              <a:rPr lang="en-US" dirty="0">
                <a:solidFill>
                  <a:schemeClr val="tx1"/>
                </a:solidFill>
                <a:latin typeface="Alexandria"/>
              </a:rPr>
              <a:t>• Cost per unit-of-production </a:t>
            </a:r>
          </a:p>
          <a:p>
            <a:pPr lvl="0" algn="just">
              <a:defRPr/>
            </a:pPr>
            <a:r>
              <a:rPr lang="en-US" dirty="0">
                <a:solidFill>
                  <a:schemeClr val="tx1"/>
                </a:solidFill>
                <a:latin typeface="Alexandria"/>
              </a:rPr>
              <a:t>• Annual cost </a:t>
            </a:r>
          </a:p>
          <a:p>
            <a:pPr lvl="0" algn="just">
              <a:defRPr/>
            </a:pPr>
            <a:endParaRPr lang="en-US" dirty="0">
              <a:solidFill>
                <a:schemeClr val="tx1"/>
              </a:solidFill>
              <a:latin typeface="Alexandria"/>
            </a:endParaRPr>
          </a:p>
          <a:p>
            <a:pPr lvl="0" algn="just">
              <a:defRPr/>
            </a:pPr>
            <a:r>
              <a:rPr lang="en-US" dirty="0">
                <a:solidFill>
                  <a:schemeClr val="tx1"/>
                </a:solidFill>
                <a:latin typeface="Alexandria"/>
              </a:rPr>
              <a:t>Using our previous 100% capacity data:</a:t>
            </a:r>
          </a:p>
          <a:p>
            <a:pPr lvl="0" algn="just">
              <a:defRPr/>
            </a:pPr>
            <a:r>
              <a:rPr lang="en-US" b="1" dirty="0">
                <a:solidFill>
                  <a:schemeClr val="tx1"/>
                </a:solidFill>
                <a:latin typeface="Alexandria"/>
              </a:rPr>
              <a:t>Annual Cost</a:t>
            </a:r>
            <a:r>
              <a:rPr lang="en-US" dirty="0">
                <a:solidFill>
                  <a:schemeClr val="tx1"/>
                </a:solidFill>
                <a:latin typeface="Alexandria"/>
              </a:rPr>
              <a:t>: $1,500,000 per year (capturing summer peak utility rates and scheduled winter maintenance shutdowns) </a:t>
            </a:r>
          </a:p>
          <a:p>
            <a:pPr lvl="0" algn="just">
              <a:defRPr/>
            </a:pPr>
            <a:endParaRPr lang="en-US" b="1" dirty="0">
              <a:solidFill>
                <a:schemeClr val="tx1"/>
              </a:solidFill>
              <a:latin typeface="Alexandria"/>
            </a:endParaRPr>
          </a:p>
          <a:p>
            <a:pPr lvl="0" algn="just">
              <a:defRPr/>
            </a:pPr>
            <a:r>
              <a:rPr lang="en-US" b="1" dirty="0">
                <a:solidFill>
                  <a:schemeClr val="tx1"/>
                </a:solidFill>
                <a:latin typeface="Alexandria"/>
              </a:rPr>
              <a:t>Daily Cost</a:t>
            </a:r>
            <a:r>
              <a:rPr lang="en-US" dirty="0">
                <a:solidFill>
                  <a:schemeClr val="tx1"/>
                </a:solidFill>
                <a:latin typeface="Alexandria"/>
              </a:rPr>
              <a:t>: $1,500,000 divided by 300 operating days = $5,000 per day.</a:t>
            </a:r>
          </a:p>
          <a:p>
            <a:pPr lvl="0" algn="just">
              <a:defRPr/>
            </a:pPr>
            <a:endParaRPr lang="en-US" b="1" dirty="0">
              <a:solidFill>
                <a:schemeClr val="tx1"/>
              </a:solidFill>
              <a:latin typeface="Alexandria"/>
            </a:endParaRPr>
          </a:p>
          <a:p>
            <a:pPr lvl="0" algn="just">
              <a:defRPr/>
            </a:pPr>
            <a:r>
              <a:rPr lang="en-US" b="1" dirty="0">
                <a:solidFill>
                  <a:schemeClr val="tx1"/>
                </a:solidFill>
                <a:latin typeface="Alexandria"/>
              </a:rPr>
              <a:t>Cost per Unit-of-Production</a:t>
            </a:r>
            <a:r>
              <a:rPr lang="en-US" dirty="0">
                <a:solidFill>
                  <a:schemeClr val="tx1"/>
                </a:solidFill>
                <a:latin typeface="Alexandria"/>
              </a:rPr>
              <a:t>: $1,500,000 divided by 5,000 tons = $300 per ton</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E1725EA-FECE-7863-D8E6-4D8BB2E4F3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09638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632CE2-0E16-549A-4367-30914643F0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C00B09-148F-1006-6BE0-2F5D82B602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45C9278-BC6A-37A8-EE93-71304F99732E}"/>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8FE8AD38-E65E-6C01-64D6-B4157D882752}"/>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200000"/>
              </a:lnSpc>
              <a:defRPr/>
            </a:pPr>
            <a:endParaRPr lang="en-US" dirty="0">
              <a:solidFill>
                <a:schemeClr val="tx1"/>
              </a:solidFill>
              <a:latin typeface="Alexandria"/>
            </a:endParaRPr>
          </a:p>
          <a:p>
            <a:pPr lvl="0" algn="just">
              <a:lnSpc>
                <a:spcPct val="200000"/>
              </a:lnSpc>
              <a:defRPr/>
            </a:pPr>
            <a:endParaRPr lang="en-US" dirty="0">
              <a:solidFill>
                <a:schemeClr val="tx1"/>
              </a:solidFill>
              <a:latin typeface="Alexandria"/>
            </a:endParaRPr>
          </a:p>
          <a:p>
            <a:pPr lvl="0" algn="just">
              <a:lnSpc>
                <a:spcPct val="200000"/>
              </a:lnSpc>
              <a:defRPr/>
            </a:pPr>
            <a:r>
              <a:rPr lang="en-US" dirty="0">
                <a:solidFill>
                  <a:schemeClr val="tx1"/>
                </a:solidFill>
                <a:latin typeface="Alexandria"/>
              </a:rPr>
              <a:t>For some </a:t>
            </a:r>
            <a:r>
              <a:rPr lang="en-US" b="1" u="sng" dirty="0">
                <a:solidFill>
                  <a:schemeClr val="tx1"/>
                </a:solidFill>
                <a:latin typeface="Alexandria"/>
              </a:rPr>
              <a:t>manufacturing considerations</a:t>
            </a:r>
            <a:r>
              <a:rPr lang="en-US" dirty="0">
                <a:solidFill>
                  <a:schemeClr val="tx1"/>
                </a:solidFill>
                <a:latin typeface="Alexandria"/>
              </a:rPr>
              <a:t>, a </a:t>
            </a:r>
            <a:r>
              <a:rPr lang="en-US" b="1" u="sng" dirty="0">
                <a:solidFill>
                  <a:schemeClr val="tx1"/>
                </a:solidFill>
                <a:latin typeface="Alexandria"/>
              </a:rPr>
              <a:t>cost-per-unit analysis </a:t>
            </a:r>
            <a:r>
              <a:rPr lang="en-US" dirty="0">
                <a:solidFill>
                  <a:schemeClr val="tx1"/>
                </a:solidFill>
                <a:latin typeface="Alexandria"/>
              </a:rPr>
              <a:t>can be </a:t>
            </a:r>
            <a:r>
              <a:rPr lang="en-US" i="1" dirty="0">
                <a:solidFill>
                  <a:schemeClr val="tx1"/>
                </a:solidFill>
                <a:latin typeface="Alexandria"/>
              </a:rPr>
              <a:t>valuable</a:t>
            </a:r>
            <a:r>
              <a:rPr lang="en-US" dirty="0">
                <a:solidFill>
                  <a:schemeClr val="tx1"/>
                </a:solidFill>
                <a:latin typeface="Alexandria"/>
              </a:rPr>
              <a:t>.</a:t>
            </a:r>
          </a:p>
          <a:p>
            <a:pPr lvl="0" algn="just">
              <a:lnSpc>
                <a:spcPct val="200000"/>
              </a:lnSpc>
              <a:defRPr/>
            </a:pPr>
            <a:r>
              <a:rPr lang="en-US" dirty="0">
                <a:solidFill>
                  <a:schemeClr val="tx1"/>
                </a:solidFill>
                <a:latin typeface="Alexandria"/>
              </a:rPr>
              <a:t>When making comparisons, it is very important to make sure each calculation is made using the same techniques and assumptions. Otherwise, comparisons may </a:t>
            </a:r>
            <a:r>
              <a:rPr lang="en-US" b="1" u="sng" dirty="0">
                <a:solidFill>
                  <a:schemeClr val="tx1"/>
                </a:solidFill>
                <a:latin typeface="Alexandria"/>
              </a:rPr>
              <a:t>not be valid</a:t>
            </a:r>
            <a:r>
              <a:rPr lang="en-US" dirty="0">
                <a:solidFill>
                  <a:schemeClr val="tx1"/>
                </a:solidFill>
                <a:latin typeface="Alexandria"/>
              </a:rPr>
              <a:t>. </a:t>
            </a:r>
          </a:p>
          <a:p>
            <a:pPr lvl="0" algn="just">
              <a:lnSpc>
                <a:spcPct val="200000"/>
              </a:lnSpc>
              <a:defRPr/>
            </a:pPr>
            <a:endParaRPr lang="en-US" dirty="0">
              <a:solidFill>
                <a:schemeClr val="tx1"/>
              </a:solidFill>
              <a:latin typeface="Alexandria"/>
            </a:endParaRPr>
          </a:p>
          <a:p>
            <a:pPr lvl="0" algn="just">
              <a:lnSpc>
                <a:spcPct val="200000"/>
              </a:lnSpc>
              <a:defRPr/>
            </a:pPr>
            <a:r>
              <a:rPr lang="en-US" dirty="0">
                <a:solidFill>
                  <a:schemeClr val="tx1"/>
                </a:solidFill>
                <a:latin typeface="Alexandria"/>
              </a:rPr>
              <a:t>All other factors being equal, making comparisons using an </a:t>
            </a:r>
            <a:r>
              <a:rPr lang="en-US" b="1" u="sng" dirty="0">
                <a:solidFill>
                  <a:schemeClr val="tx1"/>
                </a:solidFill>
                <a:latin typeface="Alexandria"/>
              </a:rPr>
              <a:t>annualized basis </a:t>
            </a:r>
            <a:r>
              <a:rPr lang="en-US" dirty="0">
                <a:solidFill>
                  <a:schemeClr val="tx1"/>
                </a:solidFill>
                <a:latin typeface="Alexandria"/>
              </a:rPr>
              <a:t>instead of on shorter time increments </a:t>
            </a:r>
            <a:r>
              <a:rPr lang="en-US" b="1" dirty="0">
                <a:solidFill>
                  <a:schemeClr val="tx1"/>
                </a:solidFill>
                <a:latin typeface="Alexandria"/>
              </a:rPr>
              <a:t>has a number of advantages</a:t>
            </a:r>
            <a:r>
              <a:rPr lang="en-US" dirty="0">
                <a:solidFill>
                  <a:schemeClr val="tx1"/>
                </a:solidFill>
                <a:latin typeface="Alexandria"/>
              </a:rPr>
              <a:t>:</a:t>
            </a:r>
            <a:endParaRPr kumimoji="0" lang="en-US" sz="1800" b="0" i="0" u="none" strike="noStrike" kern="1200" cap="none" spc="0" normalizeH="0" baseline="0" noProof="0" dirty="0">
              <a:ln>
                <a:noFill/>
              </a:ln>
              <a:solidFill>
                <a:schemeClr val="tx1"/>
              </a:solidFill>
              <a:effectLst/>
              <a:uLnTx/>
              <a:uFillTx/>
              <a:latin typeface="Alexandria"/>
            </a:endParaRPr>
          </a:p>
          <a:p>
            <a:pPr marL="0" marR="0" lvl="0" indent="0" defTabSz="914400" rtl="0" eaLnBrk="1" fontAlgn="auto" latinLnBrk="0" hangingPunct="1">
              <a:lnSpc>
                <a:spcPct val="200000"/>
              </a:lnSpc>
              <a:spcBef>
                <a:spcPts val="0"/>
              </a:spcBef>
              <a:spcAft>
                <a:spcPts val="0"/>
              </a:spcAft>
              <a:buClrTx/>
              <a:buSzTx/>
              <a:buFontTx/>
              <a:buNone/>
              <a:tabLst/>
              <a:defRPr/>
            </a:pPr>
            <a:endParaRPr lang="en-US" dirty="0">
              <a:solidFill>
                <a:schemeClr val="tx1"/>
              </a:solidFill>
              <a:latin typeface="Alexandria"/>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64722D1-8DAA-DA18-804B-94624BB25D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035265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DD6F0F-435C-2952-D43F-8F53DB0227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10A3EEF-6B68-0238-9520-11546C45649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7DAFC58-D66D-E0FE-15D5-971138C1DE1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6A9ED34F-EFA7-7B9D-A291-6754069E8007}"/>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endParaRPr>
          </a:p>
          <a:p>
            <a:pPr lvl="0" algn="just">
              <a:lnSpc>
                <a:spcPct val="150000"/>
              </a:lnSpc>
              <a:defRPr/>
            </a:pPr>
            <a:r>
              <a:rPr lang="en-US" dirty="0">
                <a:solidFill>
                  <a:schemeClr val="tx1"/>
                </a:solidFill>
                <a:latin typeface="Alexandria"/>
              </a:rPr>
              <a:t>• Seasonal variations are evened out. </a:t>
            </a:r>
          </a:p>
          <a:p>
            <a:pPr lvl="0" algn="just">
              <a:lnSpc>
                <a:spcPct val="150000"/>
              </a:lnSpc>
              <a:defRPr/>
            </a:pPr>
            <a:r>
              <a:rPr lang="en-US" dirty="0">
                <a:solidFill>
                  <a:schemeClr val="tx1"/>
                </a:solidFill>
                <a:latin typeface="Alexandria"/>
              </a:rPr>
              <a:t>• On-stream time factors are considered. </a:t>
            </a:r>
          </a:p>
          <a:p>
            <a:pPr lvl="0" algn="just">
              <a:lnSpc>
                <a:spcPct val="150000"/>
              </a:lnSpc>
              <a:defRPr/>
            </a:pPr>
            <a:r>
              <a:rPr lang="en-US" dirty="0">
                <a:solidFill>
                  <a:schemeClr val="tx1"/>
                </a:solidFill>
                <a:latin typeface="Alexandria"/>
              </a:rPr>
              <a:t>• More accurate analysis of less-than-full capacity situations is obtained. </a:t>
            </a:r>
          </a:p>
          <a:p>
            <a:pPr lvl="0" algn="just">
              <a:lnSpc>
                <a:spcPct val="150000"/>
              </a:lnSpc>
              <a:defRPr/>
            </a:pPr>
            <a:r>
              <a:rPr lang="en-US" dirty="0">
                <a:solidFill>
                  <a:schemeClr val="tx1"/>
                </a:solidFill>
                <a:latin typeface="Alexandria"/>
              </a:rPr>
              <a:t>• Infrequently occurring large expenses are factored in (scheduled maintenance, vacation shutdowns, catalyst changes, etc.). </a:t>
            </a:r>
          </a:p>
          <a:p>
            <a:pPr lvl="0" algn="just">
              <a:lnSpc>
                <a:spcPct val="150000"/>
              </a:lnSpc>
              <a:defRPr/>
            </a:pPr>
            <a:r>
              <a:rPr lang="en-US" dirty="0">
                <a:solidFill>
                  <a:schemeClr val="tx1"/>
                </a:solidFill>
                <a:latin typeface="Alexandria"/>
              </a:rPr>
              <a:t>• The output is in a form easily used in </a:t>
            </a:r>
            <a:r>
              <a:rPr lang="en-US" b="1" u="sng" dirty="0">
                <a:solidFill>
                  <a:schemeClr val="tx1"/>
                </a:solidFill>
                <a:latin typeface="Alexandria"/>
              </a:rPr>
              <a:t>standard profitability analysis</a:t>
            </a:r>
            <a:r>
              <a:rPr lang="en-US" dirty="0">
                <a:solidFill>
                  <a:schemeClr val="tx1"/>
                </a:solidFill>
                <a:latin typeface="Alexandria"/>
              </a:rPr>
              <a:t>. </a:t>
            </a:r>
          </a:p>
          <a:p>
            <a:pPr lvl="0" algn="just">
              <a:lnSpc>
                <a:spcPct val="150000"/>
              </a:lnSpc>
              <a:defRPr/>
            </a:pPr>
            <a:r>
              <a:rPr lang="en-US" dirty="0">
                <a:solidFill>
                  <a:schemeClr val="tx1"/>
                </a:solidFill>
                <a:latin typeface="Alexandria"/>
              </a:rPr>
              <a:t>• The annual basis is readily convertible to the </a:t>
            </a:r>
            <a:r>
              <a:rPr lang="en-US" u="sng" dirty="0">
                <a:solidFill>
                  <a:schemeClr val="tx1"/>
                </a:solidFill>
                <a:latin typeface="Alexandria"/>
              </a:rPr>
              <a:t>other bases, daily cost and unit-of-production</a:t>
            </a:r>
            <a:r>
              <a:rPr lang="en-US" dirty="0">
                <a:solidFill>
                  <a:schemeClr val="tx1"/>
                </a:solidFill>
                <a:latin typeface="Alexandria"/>
              </a:rPr>
              <a:t>, yielding mean annual figures rather than a potentially high or low figure for an arbitrarily selected time of year. </a:t>
            </a: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D1F67D4-8BEE-C292-C5E7-91404A4A72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218216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0DA9A2-93CC-0C2C-5ACF-2FB0DDF3C52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6FA20D0-2C46-F449-7AA7-E3D5DDF3DCB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DFD8573-2B30-A3E8-3A1E-DAF72EEDAEC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2459C67F-F16E-DBA6-70A7-779D70239B0A}"/>
              </a:ext>
            </a:extLst>
          </p:cNvPr>
          <p:cNvSpPr/>
          <p:nvPr/>
        </p:nvSpPr>
        <p:spPr>
          <a:xfrm rot="16200000" flipV="1">
            <a:off x="-1548190" y="45714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392E0B8B-D334-35D4-DEED-C16CC083093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74885D7A-90D9-722D-77A9-160DA8AF254A}"/>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5 </a:t>
            </a:r>
          </a:p>
        </p:txBody>
      </p:sp>
      <p:pic>
        <p:nvPicPr>
          <p:cNvPr id="6" name="Graphic 21">
            <a:extLst>
              <a:ext uri="{FF2B5EF4-FFF2-40B4-BE49-F238E27FC236}">
                <a16:creationId xmlns:a16="http://schemas.microsoft.com/office/drawing/2014/main" id="{28D1D477-8B50-DB13-66AF-7972E29902C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690E06A9-08AF-1A7A-10A2-52350C7C2EAB}"/>
              </a:ext>
            </a:extLst>
          </p:cNvPr>
          <p:cNvSpPr txBox="1"/>
          <p:nvPr/>
        </p:nvSpPr>
        <p:spPr>
          <a:xfrm>
            <a:off x="2846439" y="2579011"/>
            <a:ext cx="9345561" cy="3416320"/>
          </a:xfrm>
          <a:prstGeom prst="rect">
            <a:avLst/>
          </a:prstGeom>
          <a:noFill/>
        </p:spPr>
        <p:txBody>
          <a:bodyPr wrap="square">
            <a:spAutoFit/>
          </a:bodyPr>
          <a:lstStyle/>
          <a:p>
            <a:pPr lvl="0" algn="just"/>
            <a:r>
              <a:rPr lang="en-US" b="1" dirty="0">
                <a:latin typeface="Alexandria"/>
              </a:rPr>
              <a:t>3.2.3 Raw Materials and Utilities </a:t>
            </a:r>
          </a:p>
          <a:p>
            <a:pPr lvl="0" algn="just"/>
            <a:r>
              <a:rPr lang="en-US" dirty="0">
                <a:latin typeface="Alexandria"/>
              </a:rPr>
              <a:t>Raw materials and/or utilities are frequently the </a:t>
            </a:r>
            <a:r>
              <a:rPr lang="en-US" u="sng" dirty="0">
                <a:latin typeface="Alexandria"/>
              </a:rPr>
              <a:t>largest operating cost </a:t>
            </a:r>
            <a:r>
              <a:rPr lang="en-US" dirty="0">
                <a:latin typeface="Alexandria"/>
              </a:rPr>
              <a:t>being considered in an estimation. The estimations involving raw materials are not always straightforward, as the following list of considerations shows:</a:t>
            </a:r>
          </a:p>
          <a:p>
            <a:pPr lvl="0" algn="just"/>
            <a:r>
              <a:rPr lang="en-US" dirty="0">
                <a:latin typeface="Alexandria"/>
              </a:rPr>
              <a:t>• Raw materials frequently are the largest operating cost. </a:t>
            </a:r>
          </a:p>
          <a:p>
            <a:pPr lvl="0" algn="just"/>
            <a:endParaRPr lang="en-US" dirty="0">
              <a:latin typeface="Alexandria"/>
            </a:endParaRPr>
          </a:p>
          <a:p>
            <a:pPr lvl="0" algn="just"/>
            <a:r>
              <a:rPr lang="en-US" dirty="0">
                <a:latin typeface="Alexandria"/>
              </a:rPr>
              <a:t>• By-products and scrap may be a debit or credit. </a:t>
            </a:r>
          </a:p>
          <a:p>
            <a:pPr lvl="0" algn="just"/>
            <a:endParaRPr lang="en-US" dirty="0">
              <a:latin typeface="Alexandria"/>
            </a:endParaRPr>
          </a:p>
          <a:p>
            <a:pPr lvl="0" algn="just"/>
            <a:r>
              <a:rPr lang="en-US" dirty="0">
                <a:latin typeface="Alexandria"/>
              </a:rPr>
              <a:t>• Prices may be obtained either from suppliers or from published data. </a:t>
            </a:r>
          </a:p>
          <a:p>
            <a:pPr lvl="0" algn="just"/>
            <a:endParaRPr lang="en-US" dirty="0">
              <a:latin typeface="Alexandria"/>
            </a:endParaRPr>
          </a:p>
          <a:p>
            <a:pPr lvl="0" algn="just"/>
            <a:r>
              <a:rPr lang="en-US" dirty="0">
                <a:latin typeface="Alexandria"/>
              </a:rPr>
              <a:t>• Raw materials costs may vary significantly depending upon the quality required (concentration, acceptable impurity levels, etc.). </a:t>
            </a:r>
          </a:p>
        </p:txBody>
      </p:sp>
    </p:spTree>
    <p:extLst>
      <p:ext uri="{BB962C8B-B14F-4D97-AF65-F5344CB8AC3E}">
        <p14:creationId xmlns:p14="http://schemas.microsoft.com/office/powerpoint/2010/main" val="16144646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B43EFB-2DA4-D358-69A6-D82C1E5DF99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D8C1DFD-7DAE-1308-4C99-4AECC095C3F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FEED97BE-1FE3-FEB4-6512-286AAC4852E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2F80D23-76A6-97F9-495F-02C22A52CD93}"/>
              </a:ext>
            </a:extLst>
          </p:cNvPr>
          <p:cNvSpPr/>
          <p:nvPr/>
        </p:nvSpPr>
        <p:spPr>
          <a:xfrm rot="16200000" flipV="1">
            <a:off x="-1548190" y="45714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ABF75267-034F-0EDE-CD87-DCFD96B1B5B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0117E999-08FE-0E4F-FC55-751BB24893B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5 </a:t>
            </a:r>
          </a:p>
        </p:txBody>
      </p:sp>
      <p:pic>
        <p:nvPicPr>
          <p:cNvPr id="6" name="Graphic 21">
            <a:extLst>
              <a:ext uri="{FF2B5EF4-FFF2-40B4-BE49-F238E27FC236}">
                <a16:creationId xmlns:a16="http://schemas.microsoft.com/office/drawing/2014/main" id="{D4DED96A-764A-DB2A-7509-7C2737F67E8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EED48212-3EC1-2D87-D63C-3EB72654B80A}"/>
              </a:ext>
            </a:extLst>
          </p:cNvPr>
          <p:cNvSpPr txBox="1"/>
          <p:nvPr/>
        </p:nvSpPr>
        <p:spPr>
          <a:xfrm>
            <a:off x="2846439" y="2579011"/>
            <a:ext cx="9345561" cy="3693319"/>
          </a:xfrm>
          <a:prstGeom prst="rect">
            <a:avLst/>
          </a:prstGeom>
          <a:noFill/>
        </p:spPr>
        <p:txBody>
          <a:bodyPr wrap="square">
            <a:spAutoFit/>
          </a:bodyPr>
          <a:lstStyle/>
          <a:p>
            <a:pPr lvl="0" algn="just"/>
            <a:r>
              <a:rPr lang="en-US" b="1" dirty="0">
                <a:latin typeface="Alexandria"/>
              </a:rPr>
              <a:t>3.2.3 Raw Materials and Utilities (continued):</a:t>
            </a:r>
          </a:p>
          <a:p>
            <a:pPr lvl="0" algn="just"/>
            <a:endParaRPr lang="en-US" b="1" dirty="0">
              <a:latin typeface="Alexandria"/>
            </a:endParaRPr>
          </a:p>
          <a:p>
            <a:pPr lvl="0" algn="just"/>
            <a:r>
              <a:rPr lang="en-US" dirty="0">
                <a:latin typeface="Alexandria"/>
              </a:rPr>
              <a:t>• Raw materials costs entail quantity discounts in many cases leading to a trade-off of lower prices for purchase of large quantities vs. storage and inventory cost for raw materials that cannot be used immediately. </a:t>
            </a:r>
          </a:p>
          <a:p>
            <a:pPr lvl="0" algn="just"/>
            <a:endParaRPr lang="en-US" dirty="0">
              <a:latin typeface="Alexandria"/>
            </a:endParaRPr>
          </a:p>
          <a:p>
            <a:pPr lvl="0" algn="just"/>
            <a:r>
              <a:rPr lang="en-US" dirty="0">
                <a:latin typeface="Alexandria"/>
              </a:rPr>
              <a:t>• Raw materials costs vary significantly depending upon the mode of purchase and transport (bulk quantities, truck lots, rail car lots, pipeline delivery, bags, boxes, </a:t>
            </a:r>
            <a:r>
              <a:rPr lang="en-US" dirty="0" err="1">
                <a:latin typeface="Alexandria"/>
              </a:rPr>
              <a:t>etc</a:t>
            </a:r>
            <a:r>
              <a:rPr lang="en-US" dirty="0">
                <a:latin typeface="Alexandria"/>
              </a:rPr>
              <a:t>). </a:t>
            </a:r>
          </a:p>
          <a:p>
            <a:pPr lvl="0" algn="just"/>
            <a:endParaRPr lang="en-US" dirty="0">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dirty="0">
                <a:latin typeface="Alexandria"/>
              </a:rPr>
              <a:t>• Supplies and catalysts are sometimes considered to be raw materials.</a:t>
            </a:r>
            <a:r>
              <a:rPr kumimoji="0" lang="en-US" sz="1800" b="0" i="0" u="none" strike="noStrike" kern="1200" cap="none" spc="0" normalizeH="0" baseline="0" noProof="0" dirty="0">
                <a:ln>
                  <a:noFill/>
                </a:ln>
                <a:solidFill>
                  <a:prstClr val="black"/>
                </a:solidFill>
                <a:effectLst/>
                <a:uLnTx/>
                <a:uFillTx/>
                <a:latin typeface="Alexandria"/>
                <a:ea typeface="+mn-ea"/>
                <a:cs typeface="+mn-cs"/>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 Fuels may be either raw materials or utilities.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 Freight and handling costs must be included in pricing raw materials. </a:t>
            </a:r>
          </a:p>
          <a:p>
            <a:pPr lvl="0" algn="just"/>
            <a:endParaRPr kumimoji="0" lang="en-US" sz="1800" b="0" i="0" u="none" strike="noStrike" kern="1200" cap="none" spc="0" normalizeH="0" baseline="0" noProof="0" dirty="0">
              <a:ln>
                <a:noFill/>
              </a:ln>
              <a:solidFill>
                <a:prstClr val="black"/>
              </a:solidFill>
              <a:effectLst/>
              <a:uLnTx/>
              <a:uFillTx/>
              <a:latin typeface="Alexandria"/>
            </a:endParaRPr>
          </a:p>
        </p:txBody>
      </p:sp>
    </p:spTree>
    <p:extLst>
      <p:ext uri="{BB962C8B-B14F-4D97-AF65-F5344CB8AC3E}">
        <p14:creationId xmlns:p14="http://schemas.microsoft.com/office/powerpoint/2010/main" val="16815623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99602-7A15-8277-A7F7-FF59FFB455F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CA9697C-6F55-916D-EA26-E7A2226B1E0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66B5D49-88AD-A6A0-CCBC-4433E0B79A08}"/>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9B2C0121-BE29-9C8A-3A92-4C35592BAFBB}"/>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lvl="0" algn="just">
              <a:defRPr/>
            </a:pPr>
            <a:endParaRPr lang="en-US" dirty="0">
              <a:solidFill>
                <a:schemeClr val="tx1"/>
              </a:solidFill>
              <a:latin typeface="Alexandria"/>
            </a:endParaRPr>
          </a:p>
          <a:p>
            <a:pPr lvl="0" algn="just">
              <a:defRPr/>
            </a:pPr>
            <a:r>
              <a:rPr lang="en-US" dirty="0">
                <a:solidFill>
                  <a:schemeClr val="tx1"/>
                </a:solidFill>
                <a:latin typeface="Alexandria"/>
              </a:rPr>
              <a:t>As this list illustrates, accepted local practice can have a large impact on the operating cost estimate. </a:t>
            </a:r>
          </a:p>
          <a:p>
            <a:pPr lvl="0" algn="just">
              <a:defRPr/>
            </a:pPr>
            <a:endParaRPr lang="en-US" dirty="0">
              <a:solidFill>
                <a:schemeClr val="tx1"/>
              </a:solidFill>
              <a:latin typeface="Alexandria"/>
            </a:endParaRPr>
          </a:p>
          <a:p>
            <a:pPr lvl="0" algn="just">
              <a:defRPr/>
            </a:pPr>
            <a:r>
              <a:rPr lang="en-US" dirty="0">
                <a:solidFill>
                  <a:schemeClr val="tx1"/>
                </a:solidFill>
                <a:latin typeface="Alexandria"/>
              </a:rPr>
              <a:t>The cost of utilities can vary widely with the location, with the size of the service required, with the national and local economy, and even with the season. </a:t>
            </a:r>
          </a:p>
          <a:p>
            <a:pPr lvl="0" algn="just">
              <a:defRPr/>
            </a:pPr>
            <a:endParaRPr lang="en-US" dirty="0">
              <a:solidFill>
                <a:schemeClr val="tx1"/>
              </a:solidFill>
              <a:latin typeface="Alexandria"/>
            </a:endParaRPr>
          </a:p>
          <a:p>
            <a:pPr lvl="0" algn="just">
              <a:defRPr/>
            </a:pPr>
            <a:r>
              <a:rPr lang="en-US" dirty="0">
                <a:solidFill>
                  <a:schemeClr val="tx1"/>
                </a:solidFill>
                <a:latin typeface="Alexandria"/>
              </a:rPr>
              <a:t>Utilities must be examined closely on a local basis, especially if they form a major part of the operating costs. </a:t>
            </a:r>
          </a:p>
          <a:p>
            <a:pPr lvl="0" algn="just">
              <a:defRPr/>
            </a:pPr>
            <a:endParaRPr lang="en-US" dirty="0">
              <a:solidFill>
                <a:schemeClr val="tx1"/>
              </a:solidFill>
              <a:latin typeface="Alexandria"/>
            </a:endParaRPr>
          </a:p>
          <a:p>
            <a:pPr lvl="0" algn="just">
              <a:defRPr/>
            </a:pPr>
            <a:r>
              <a:rPr lang="en-US" dirty="0">
                <a:solidFill>
                  <a:schemeClr val="tx1"/>
                </a:solidFill>
                <a:latin typeface="Alexandria"/>
              </a:rPr>
              <a:t>Generally utility pricing is regulated and the approved tariffs are readily available from the utility company or the cognizant regulatory agency. </a:t>
            </a:r>
          </a:p>
          <a:p>
            <a:pPr lvl="0" algn="just">
              <a:defRPr/>
            </a:pPr>
            <a:endParaRPr lang="en-US" dirty="0">
              <a:solidFill>
                <a:schemeClr val="tx1"/>
              </a:solidFill>
              <a:latin typeface="Alexandria"/>
            </a:endParaRPr>
          </a:p>
          <a:p>
            <a:pPr lvl="0" algn="just">
              <a:defRPr/>
            </a:pPr>
            <a:r>
              <a:rPr lang="en-US" dirty="0">
                <a:solidFill>
                  <a:schemeClr val="tx1"/>
                </a:solidFill>
                <a:latin typeface="Alexandria"/>
              </a:rPr>
              <a:t>However, if the utilities are internally generated within a process, a separate estimate of the utility cost must be performed.</a:t>
            </a:r>
            <a:endParaRPr kumimoji="0" lang="en-US" sz="1800" b="0" i="0" u="none" strike="noStrike" kern="1200" cap="none" spc="0" normalizeH="0" baseline="0" noProof="0" dirty="0">
              <a:ln>
                <a:noFill/>
              </a:ln>
              <a:solidFill>
                <a:schemeClr val="tx1"/>
              </a:solidFill>
              <a:effectLst/>
              <a:uLnTx/>
              <a:uFillTx/>
              <a:latin typeface="Alexandria"/>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DCB483C-9090-A3D2-676A-971611E9C0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564681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717E8A-D1B9-4F3D-08FF-1F8D9BA6E9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15D6E8-BF5C-625E-66A1-210917F5F4F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6BF29ED-72EF-FF13-CE21-61216A45CD71}"/>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BF12439C-27AF-C215-E131-415A7380F3FF}"/>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mn-ea"/>
                <a:cs typeface="+mn-cs"/>
              </a:rPr>
              <a:t>Raw Materials</a:t>
            </a:r>
            <a:r>
              <a:rPr kumimoji="0" lang="en-US" sz="1800" b="0" i="0" u="none" strike="noStrike" kern="1200" cap="none" spc="0" normalizeH="0" baseline="0" noProof="0" dirty="0">
                <a:ln>
                  <a:noFill/>
                </a:ln>
                <a:solidFill>
                  <a:prstClr val="black"/>
                </a:solidFill>
                <a:effectLst/>
                <a:uLnTx/>
                <a:uFillTx/>
                <a:latin typeface="Calibri"/>
                <a:ea typeface="+mn-ea"/>
                <a:cs typeface="+mn-cs"/>
              </a:rPr>
              <a:t>: Buying raw chemical elements in small bags costs $150/ton. However, the plant utilizes a quantity discount by ordering rail car lots, dropping the price to $120 per ton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mn-ea"/>
                <a:cs typeface="+mn-cs"/>
              </a:rPr>
              <a:t>Freight and Handling</a:t>
            </a:r>
            <a:r>
              <a:rPr kumimoji="0" lang="en-US" sz="1800" b="0" i="0" u="none" strike="noStrike" kern="1200" cap="none" spc="0" normalizeH="0" baseline="0" noProof="0" dirty="0">
                <a:ln>
                  <a:noFill/>
                </a:ln>
                <a:solidFill>
                  <a:prstClr val="black"/>
                </a:solidFill>
                <a:effectLst/>
                <a:uLnTx/>
                <a:uFillTx/>
                <a:latin typeface="Calibri"/>
                <a:ea typeface="+mn-ea"/>
                <a:cs typeface="+mn-cs"/>
              </a:rPr>
              <a:t>: $10 per ton is added for rail transport and unloading labor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mn-ea"/>
                <a:cs typeface="+mn-cs"/>
              </a:rPr>
              <a:t>Utilities</a:t>
            </a:r>
            <a:r>
              <a:rPr kumimoji="0" lang="en-US" sz="1800" b="0" i="0" u="none" strike="noStrike" kern="1200" cap="none" spc="0" normalizeH="0" baseline="0" noProof="0" dirty="0">
                <a:ln>
                  <a:noFill/>
                </a:ln>
                <a:solidFill>
                  <a:prstClr val="black"/>
                </a:solidFill>
                <a:effectLst/>
                <a:uLnTx/>
                <a:uFillTx/>
                <a:latin typeface="Calibri"/>
                <a:ea typeface="+mn-ea"/>
                <a:cs typeface="+mn-cs"/>
              </a:rPr>
              <a:t>: Local regulated industrial electricity tariff is $0.10 per kWh during regular seasons but rises to $0.14 per kWh during the peak summer season</a:t>
            </a:r>
          </a:p>
        </p:txBody>
      </p:sp>
      <p:pic>
        <p:nvPicPr>
          <p:cNvPr id="5" name="Graphic 21">
            <a:extLst>
              <a:ext uri="{FF2B5EF4-FFF2-40B4-BE49-F238E27FC236}">
                <a16:creationId xmlns:a16="http://schemas.microsoft.com/office/drawing/2014/main" id="{C51343DC-0F42-C867-3C97-FE6A6ECF30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592402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781D7A-EFBF-2AF8-4CBA-1335DEA2636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9D3FD1-1F14-3C91-0D88-1BDEE53DC44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0BC4BA1-3AB2-B807-282B-B7ED9222CE00}"/>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347DFEB0-3814-A30B-C466-5D8A0A023EF0}"/>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lvl="0" algn="just">
              <a:defRPr/>
            </a:pPr>
            <a:r>
              <a:rPr lang="en-US" b="1" dirty="0">
                <a:solidFill>
                  <a:schemeClr val="tx1"/>
                </a:solidFill>
                <a:latin typeface="Alexandria"/>
              </a:rPr>
              <a:t>3.2.4 Operating Labor </a:t>
            </a:r>
          </a:p>
          <a:p>
            <a:pPr lvl="0" algn="just">
              <a:defRPr/>
            </a:pPr>
            <a:r>
              <a:rPr lang="en-US" dirty="0">
                <a:solidFill>
                  <a:schemeClr val="tx1"/>
                </a:solidFill>
                <a:latin typeface="Alexandria"/>
              </a:rPr>
              <a:t>The best estimates of operating labor are based on a complete staffing table. This table should indicate the following: • The particular craft or skill required in each operation • Labor rates for the various types of operations • Supervision required for each process step • Maintenance personnel required • Overhead personnel required. </a:t>
            </a:r>
          </a:p>
          <a:p>
            <a:pPr lvl="0" algn="just">
              <a:defRPr/>
            </a:pPr>
            <a:r>
              <a:rPr lang="en-US" dirty="0">
                <a:solidFill>
                  <a:schemeClr val="tx1"/>
                </a:solidFill>
                <a:latin typeface="Alexandria"/>
              </a:rPr>
              <a:t>In the absence of a staffing table, an order-of-magnitude approximation of labor requirements can be made using the Wessell equation. The Wessell equation is</a:t>
            </a:r>
          </a:p>
          <a:p>
            <a:pPr lvl="0" algn="just">
              <a:defRPr/>
            </a:pPr>
            <a:endParaRPr kumimoji="0" lang="en-US" sz="1800" b="0" i="0" u="none" strike="noStrike" kern="1200" cap="none" spc="0" normalizeH="0" baseline="0" noProof="0" dirty="0">
              <a:ln>
                <a:noFill/>
              </a:ln>
              <a:solidFill>
                <a:schemeClr val="tx1"/>
              </a:solidFill>
              <a:effectLst/>
              <a:uLnTx/>
              <a:uFillTx/>
              <a:latin typeface="Alexandria"/>
            </a:endParaRPr>
          </a:p>
          <a:p>
            <a:pPr lvl="0" algn="just">
              <a:defRPr/>
            </a:pPr>
            <a:endParaRPr kumimoji="0" lang="en-US" sz="1800" b="0" i="0" u="none" strike="noStrike" kern="1200" cap="none" spc="0" normalizeH="0" baseline="0" noProof="0" dirty="0">
              <a:ln>
                <a:noFill/>
              </a:ln>
              <a:solidFill>
                <a:schemeClr val="tx1"/>
              </a:solidFill>
              <a:effectLst/>
              <a:uLnTx/>
              <a:uFillTx/>
              <a:latin typeface="Alexandria"/>
            </a:endParaRPr>
          </a:p>
          <a:p>
            <a:pPr lvl="0" algn="just">
              <a:defRPr/>
            </a:pPr>
            <a:endParaRPr lang="en-US" dirty="0">
              <a:solidFill>
                <a:schemeClr val="tx1"/>
              </a:solidFill>
              <a:latin typeface="Alexandria"/>
            </a:endParaRPr>
          </a:p>
          <a:p>
            <a:pPr lvl="0" algn="just">
              <a:defRPr/>
            </a:pPr>
            <a:endParaRPr kumimoji="0" lang="en-US" sz="1800" b="0" i="0" u="none" strike="noStrike" kern="1200" cap="none" spc="0" normalizeH="0" baseline="0" noProof="0" dirty="0">
              <a:ln>
                <a:noFill/>
              </a:ln>
              <a:solidFill>
                <a:schemeClr val="tx1"/>
              </a:solidFill>
              <a:effectLst/>
              <a:uLnTx/>
              <a:uFillTx/>
              <a:latin typeface="Alexandria"/>
            </a:endParaRPr>
          </a:p>
          <a:p>
            <a:pPr lvl="0" algn="just">
              <a:defRPr/>
            </a:pPr>
            <a:endParaRPr lang="en-US" dirty="0">
              <a:solidFill>
                <a:schemeClr val="tx1"/>
              </a:solidFill>
              <a:latin typeface="Alexandria"/>
            </a:endParaRPr>
          </a:p>
          <a:p>
            <a:pPr lvl="0" algn="just">
              <a:defRPr/>
            </a:pPr>
            <a:r>
              <a:rPr kumimoji="0" lang="en-US" sz="1800" b="0" i="0" u="none" strike="noStrike" kern="1200" cap="none" spc="0" normalizeH="0" baseline="0" noProof="0" dirty="0">
                <a:ln>
                  <a:noFill/>
                </a:ln>
                <a:solidFill>
                  <a:schemeClr val="tx1"/>
                </a:solidFill>
                <a:effectLst/>
                <a:uLnTx/>
                <a:uFillTx/>
                <a:latin typeface="Alexandria"/>
              </a:rPr>
              <a:t>Supervision costs may vary from 10% to 25% of operating labor  cost. On average, an allowance of 15 to 20% of operating labor cost is usually satisfactory for early-on estimates.</a:t>
            </a:r>
          </a:p>
          <a:p>
            <a:pPr lvl="0" algn="just">
              <a:defRPr/>
            </a:pPr>
            <a:endParaRPr kumimoji="0" lang="en-US" sz="1800" b="0" i="0" u="none" strike="noStrike" kern="1200" cap="none" spc="0" normalizeH="0" baseline="0" noProof="0" dirty="0">
              <a:ln>
                <a:noFill/>
              </a:ln>
              <a:solidFill>
                <a:schemeClr val="tx1"/>
              </a:solidFill>
              <a:effectLst/>
              <a:uLnTx/>
              <a:uFillTx/>
              <a:latin typeface="Alexandria"/>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FCCAC7B-ACF0-710A-EA31-361EE3C3E2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20C9727E-7722-5D89-185D-5D5E5CE3E2D3}"/>
              </a:ext>
            </a:extLst>
          </p:cNvPr>
          <p:cNvPicPr>
            <a:picLocks noChangeAspect="1"/>
          </p:cNvPicPr>
          <p:nvPr/>
        </p:nvPicPr>
        <p:blipFill>
          <a:blip r:embed="rId3"/>
          <a:stretch>
            <a:fillRect/>
          </a:stretch>
        </p:blipFill>
        <p:spPr>
          <a:xfrm>
            <a:off x="2485573" y="3428999"/>
            <a:ext cx="6510942" cy="1378975"/>
          </a:xfrm>
          <a:prstGeom prst="rect">
            <a:avLst/>
          </a:prstGeom>
        </p:spPr>
      </p:pic>
    </p:spTree>
    <p:extLst>
      <p:ext uri="{BB962C8B-B14F-4D97-AF65-F5344CB8AC3E}">
        <p14:creationId xmlns:p14="http://schemas.microsoft.com/office/powerpoint/2010/main" val="12072323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977F48-AC33-D3D2-20ED-9321915F46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9DCB1F-0B82-8EA0-9BE6-D50666B928A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95DE5B9-2E64-103B-BF96-9E36E686C8D5}"/>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B47EB68F-AB04-FD54-91CC-AD5CE8B9FA27}"/>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mn-ea"/>
                <a:cs typeface="+mn-cs"/>
              </a:rPr>
              <a:t>Staffing Table: </a:t>
            </a:r>
            <a:r>
              <a:rPr kumimoji="0" lang="en-US" sz="1800" b="0" i="0" u="none" strike="noStrike" kern="1200" cap="none" spc="0" normalizeH="0" baseline="0" noProof="0" dirty="0">
                <a:ln>
                  <a:noFill/>
                </a:ln>
                <a:solidFill>
                  <a:prstClr val="black"/>
                </a:solidFill>
                <a:effectLst/>
                <a:uLnTx/>
                <a:uFillTx/>
                <a:latin typeface="Calibri"/>
                <a:ea typeface="+mn-ea"/>
                <a:cs typeface="+mn-cs"/>
              </a:rPr>
              <a:t>The plant requires 4 operators per shift ($25/hour) plus 1 shift supervisor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Total Operating Labor (Base): Let's assume the total base operating labor is $200,000 per year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Supervision Cost: Applying a standard 15% allowance of the operating labor cost adds $30,000 per year ($200,000 × 0.15) for supervisors</a:t>
            </a:r>
          </a:p>
        </p:txBody>
      </p:sp>
      <p:pic>
        <p:nvPicPr>
          <p:cNvPr id="5" name="Graphic 21">
            <a:extLst>
              <a:ext uri="{FF2B5EF4-FFF2-40B4-BE49-F238E27FC236}">
                <a16:creationId xmlns:a16="http://schemas.microsoft.com/office/drawing/2014/main" id="{43BCF01D-E75C-C748-39E5-9B2BC7D985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828895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16A99-B028-8473-56AF-3A07D23348B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A21C95D-4DCE-4D39-4589-6E9C86455D1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03217936-944D-FD1F-1B52-E8F905E5347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7B0D4F98-F1EF-1FB5-1E36-BD0814938116}"/>
              </a:ext>
            </a:extLst>
          </p:cNvPr>
          <p:cNvSpPr/>
          <p:nvPr/>
        </p:nvSpPr>
        <p:spPr>
          <a:xfrm rot="16200000" flipV="1">
            <a:off x="-1548190" y="45714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3FC24E1A-209E-2CCD-4FE4-4B468D4CC2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B7F148B7-CEB7-948C-FC6C-7ED6EC5D73A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5</a:t>
            </a:r>
          </a:p>
        </p:txBody>
      </p:sp>
      <p:pic>
        <p:nvPicPr>
          <p:cNvPr id="6" name="Graphic 21">
            <a:extLst>
              <a:ext uri="{FF2B5EF4-FFF2-40B4-BE49-F238E27FC236}">
                <a16:creationId xmlns:a16="http://schemas.microsoft.com/office/drawing/2014/main" id="{47E1C12C-F582-F925-ADB9-9F13D57BE9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817ED65E-B472-66A9-9556-57360A06AAFC}"/>
              </a:ext>
            </a:extLst>
          </p:cNvPr>
          <p:cNvSpPr txBox="1"/>
          <p:nvPr/>
        </p:nvSpPr>
        <p:spPr>
          <a:xfrm>
            <a:off x="2807293" y="2517346"/>
            <a:ext cx="9345561" cy="3615733"/>
          </a:xfrm>
          <a:prstGeom prst="rect">
            <a:avLst/>
          </a:prstGeom>
          <a:noFill/>
        </p:spPr>
        <p:txBody>
          <a:bodyPr wrap="square">
            <a:spAutoFit/>
          </a:bodyPr>
          <a:lstStyle/>
          <a:p>
            <a:pPr lvl="0" algn="just"/>
            <a:r>
              <a:rPr lang="en-US" b="1" dirty="0">
                <a:latin typeface="Alexandria"/>
              </a:rPr>
              <a:t>3.2.5 Maintenance </a:t>
            </a:r>
          </a:p>
          <a:p>
            <a:pPr lvl="0" algn="just">
              <a:lnSpc>
                <a:spcPct val="200000"/>
              </a:lnSpc>
            </a:pPr>
            <a:r>
              <a:rPr lang="en-US" dirty="0">
                <a:latin typeface="Alexandria"/>
              </a:rPr>
              <a:t>Few published data on maintenance data are available. Maintenance cost can vary from 1 or 2% to over 15% of the project capital cost per year. For simple plants with relatively mild, noncorrosive conditions, an allowance of 3 to 5% should be adequate. For complex plants and severe corrosive conditions, this factor can be 10 to 12% or even higher.</a:t>
            </a:r>
          </a:p>
          <a:p>
            <a:pPr lvl="0" algn="just">
              <a:lnSpc>
                <a:spcPct val="200000"/>
              </a:lnSpc>
            </a:pPr>
            <a:r>
              <a:rPr lang="en-US" dirty="0">
                <a:latin typeface="Alexandria"/>
              </a:rPr>
              <a:t>Maintenance costs consist of labor and material components with the total maintenance cost divided 50 to 60% labor and 40 to 50% material. </a:t>
            </a:r>
            <a:endParaRPr kumimoji="0" lang="en-US" sz="1800" b="0" i="0" u="none" strike="noStrike" kern="1200" cap="none" spc="0" normalizeH="0" baseline="0" noProof="0" dirty="0">
              <a:ln>
                <a:noFill/>
              </a:ln>
              <a:solidFill>
                <a:prstClr val="black"/>
              </a:solidFill>
              <a:effectLst/>
              <a:uLnTx/>
              <a:uFillTx/>
              <a:latin typeface="Alexandria"/>
            </a:endParaRPr>
          </a:p>
        </p:txBody>
      </p:sp>
    </p:spTree>
    <p:extLst>
      <p:ext uri="{BB962C8B-B14F-4D97-AF65-F5344CB8AC3E}">
        <p14:creationId xmlns:p14="http://schemas.microsoft.com/office/powerpoint/2010/main" val="329946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19B10-A549-7670-B198-2378A0129A9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C1234D1A-D44B-0B53-21E4-4B685C4BEE3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33FDB9A-246F-A38D-B284-850DB95BE06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1428017-F57E-BCF3-CB0F-F19323C5A71A}"/>
              </a:ext>
            </a:extLst>
          </p:cNvPr>
          <p:cNvSpPr/>
          <p:nvPr/>
        </p:nvSpPr>
        <p:spPr>
          <a:xfrm rot="16200000" flipV="1">
            <a:off x="-1548190" y="45714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217BC209-1CDD-3843-1FEC-9B3E94DCEF5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745607E8-3CF6-CD49-FCC7-375465FF8D8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5 </a:t>
            </a:r>
          </a:p>
        </p:txBody>
      </p:sp>
      <p:pic>
        <p:nvPicPr>
          <p:cNvPr id="6" name="Graphic 21">
            <a:extLst>
              <a:ext uri="{FF2B5EF4-FFF2-40B4-BE49-F238E27FC236}">
                <a16:creationId xmlns:a16="http://schemas.microsoft.com/office/drawing/2014/main" id="{2E0590E3-0764-1B94-4D5E-2EDB7A6B058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689AC2A4-FA48-94CA-3CEA-8C8BA8B66275}"/>
              </a:ext>
            </a:extLst>
          </p:cNvPr>
          <p:cNvSpPr txBox="1"/>
          <p:nvPr/>
        </p:nvSpPr>
        <p:spPr>
          <a:xfrm>
            <a:off x="2807293" y="2517346"/>
            <a:ext cx="9345561" cy="3970318"/>
          </a:xfrm>
          <a:prstGeom prst="rect">
            <a:avLst/>
          </a:prstGeom>
          <a:noFill/>
        </p:spPr>
        <p:txBody>
          <a:bodyPr wrap="square">
            <a:spAutoFit/>
          </a:bodyPr>
          <a:lstStyle/>
          <a:p>
            <a:pPr lvl="0" algn="just"/>
            <a:endParaRPr lang="en-US" b="1" dirty="0">
              <a:latin typeface="Alexandria"/>
            </a:endParaRPr>
          </a:p>
          <a:p>
            <a:pPr lvl="0" algn="just"/>
            <a:r>
              <a:rPr lang="en-US" b="1" dirty="0">
                <a:latin typeface="Alexandria"/>
              </a:rPr>
              <a:t>3.2.5 Maintenance  (continued)</a:t>
            </a:r>
          </a:p>
          <a:p>
            <a:pPr lvl="0" algn="just"/>
            <a:r>
              <a:rPr lang="en-US" dirty="0">
                <a:latin typeface="Alexandria"/>
              </a:rPr>
              <a:t>For most early-on estimates, it is sufficient to assume a 50:50 split. Maintenance varies with rate of operation, but not linearly. When operating at less than 100% of capacity, maintenance costs generally increase per unit of production as follows:</a:t>
            </a:r>
          </a:p>
          <a:p>
            <a:pPr lvl="0" algn="just"/>
            <a:endParaRPr kumimoji="0" lang="en-US" sz="1800" b="0" i="0" u="none" strike="noStrike" kern="1200" cap="none" spc="0" normalizeH="0" baseline="0" noProof="0" dirty="0">
              <a:ln>
                <a:noFill/>
              </a:ln>
              <a:solidFill>
                <a:prstClr val="black"/>
              </a:solidFill>
              <a:effectLst/>
              <a:uLnTx/>
              <a:uFillTx/>
              <a:latin typeface="Alexandria"/>
            </a:endParaRPr>
          </a:p>
          <a:p>
            <a:pPr lvl="0" algn="just"/>
            <a:endParaRPr lang="en-US" dirty="0">
              <a:solidFill>
                <a:prstClr val="black"/>
              </a:solidFill>
              <a:latin typeface="Alexandria"/>
            </a:endParaRPr>
          </a:p>
          <a:p>
            <a:pPr lvl="0" algn="just"/>
            <a:endParaRPr kumimoji="0" lang="en-US" sz="1800" b="0" i="0" u="none" strike="noStrike" kern="1200" cap="none" spc="0" normalizeH="0" baseline="0" noProof="0" dirty="0">
              <a:ln>
                <a:noFill/>
              </a:ln>
              <a:solidFill>
                <a:prstClr val="black"/>
              </a:solidFill>
              <a:effectLst/>
              <a:uLnTx/>
              <a:uFillTx/>
              <a:latin typeface="Alexandria"/>
            </a:endParaRPr>
          </a:p>
          <a:p>
            <a:pPr lvl="0" algn="just"/>
            <a:endParaRPr lang="en-US" dirty="0">
              <a:solidFill>
                <a:prstClr val="black"/>
              </a:solidFill>
              <a:latin typeface="Alexandria"/>
            </a:endParaRPr>
          </a:p>
          <a:p>
            <a:pPr lvl="0" algn="just"/>
            <a:endParaRPr kumimoji="0" lang="en-US" sz="1800" b="0" i="0" u="none" strike="noStrike" kern="1200" cap="none" spc="0" normalizeH="0" baseline="0" noProof="0" dirty="0">
              <a:ln>
                <a:noFill/>
              </a:ln>
              <a:solidFill>
                <a:prstClr val="black"/>
              </a:solidFill>
              <a:effectLst/>
              <a:uLnTx/>
              <a:uFillTx/>
              <a:latin typeface="Alexandria"/>
            </a:endParaRPr>
          </a:p>
          <a:p>
            <a:pPr lvl="0" algn="just"/>
            <a:endParaRPr lang="en-US" dirty="0">
              <a:solidFill>
                <a:prstClr val="black"/>
              </a:solidFill>
              <a:latin typeface="Alexandria"/>
            </a:endParaRPr>
          </a:p>
          <a:p>
            <a:pPr lvl="0" algn="just"/>
            <a:endParaRPr kumimoji="0" lang="en-US" sz="1800" b="0" i="0" u="none" strike="noStrike" kern="1200" cap="none" spc="0" normalizeH="0" baseline="0" noProof="0" dirty="0">
              <a:ln>
                <a:noFill/>
              </a:ln>
              <a:solidFill>
                <a:prstClr val="black"/>
              </a:solidFill>
              <a:effectLst/>
              <a:uLnTx/>
              <a:uFillTx/>
              <a:latin typeface="Alexandria"/>
            </a:endParaRPr>
          </a:p>
          <a:p>
            <a:pPr lvl="0" algn="just"/>
            <a:endParaRPr lang="en-US" dirty="0">
              <a:solidFill>
                <a:prstClr val="black"/>
              </a:solidFill>
              <a:latin typeface="Alexandria"/>
            </a:endParaRPr>
          </a:p>
          <a:p>
            <a:pPr lvl="0" algn="just"/>
            <a:endParaRPr kumimoji="0" lang="en-US" sz="1800" b="0" i="0" u="none" strike="noStrike" kern="1200" cap="none" spc="0" normalizeH="0" baseline="0" noProof="0" dirty="0">
              <a:ln>
                <a:noFill/>
              </a:ln>
              <a:solidFill>
                <a:prstClr val="black"/>
              </a:solidFill>
              <a:effectLst/>
              <a:uLnTx/>
              <a:uFillTx/>
              <a:latin typeface="Alexandria"/>
            </a:endParaRPr>
          </a:p>
        </p:txBody>
      </p:sp>
      <p:pic>
        <p:nvPicPr>
          <p:cNvPr id="4" name="Picture 3">
            <a:extLst>
              <a:ext uri="{FF2B5EF4-FFF2-40B4-BE49-F238E27FC236}">
                <a16:creationId xmlns:a16="http://schemas.microsoft.com/office/drawing/2014/main" id="{776712AA-C2E6-4020-ADEA-54CB05B14622}"/>
              </a:ext>
            </a:extLst>
          </p:cNvPr>
          <p:cNvPicPr>
            <a:picLocks noChangeAspect="1"/>
          </p:cNvPicPr>
          <p:nvPr/>
        </p:nvPicPr>
        <p:blipFill>
          <a:blip r:embed="rId5"/>
          <a:stretch>
            <a:fillRect/>
          </a:stretch>
        </p:blipFill>
        <p:spPr>
          <a:xfrm>
            <a:off x="3386537" y="4002374"/>
            <a:ext cx="7586263" cy="2485290"/>
          </a:xfrm>
          <a:prstGeom prst="rect">
            <a:avLst/>
          </a:prstGeom>
        </p:spPr>
      </p:pic>
    </p:spTree>
    <p:extLst>
      <p:ext uri="{BB962C8B-B14F-4D97-AF65-F5344CB8AC3E}">
        <p14:creationId xmlns:p14="http://schemas.microsoft.com/office/powerpoint/2010/main" val="36412929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51186-DF8A-3348-BD2E-E508EB8784A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8B90F31-E0EC-8FF0-18D8-045FBB8FF17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D98E6A1-D9EA-8768-E5EC-86B0B4EB0DB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9EA5A7-E800-51EA-B0C0-316E70DA6979}"/>
              </a:ext>
            </a:extLst>
          </p:cNvPr>
          <p:cNvSpPr/>
          <p:nvPr/>
        </p:nvSpPr>
        <p:spPr>
          <a:xfrm rot="16200000" flipV="1">
            <a:off x="-1548190" y="45714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3F2A514-944F-9FE8-07FB-045A7043AB7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5FB12784-8F83-97A0-C0B1-9DBE6C82EB0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5 </a:t>
            </a:r>
          </a:p>
        </p:txBody>
      </p:sp>
      <p:pic>
        <p:nvPicPr>
          <p:cNvPr id="6" name="Graphic 21">
            <a:extLst>
              <a:ext uri="{FF2B5EF4-FFF2-40B4-BE49-F238E27FC236}">
                <a16:creationId xmlns:a16="http://schemas.microsoft.com/office/drawing/2014/main" id="{49A20EA5-EF84-022A-27D2-6D80E54A9C8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31F976E-4A37-66EF-EBA6-E21AFBF4C199}"/>
              </a:ext>
            </a:extLst>
          </p:cNvPr>
          <p:cNvSpPr txBox="1"/>
          <p:nvPr/>
        </p:nvSpPr>
        <p:spPr>
          <a:xfrm>
            <a:off x="2807293" y="2517346"/>
            <a:ext cx="9345561" cy="3139321"/>
          </a:xfrm>
          <a:prstGeom prst="rect">
            <a:avLst/>
          </a:prstGeom>
          <a:noFill/>
        </p:spPr>
        <p:txBody>
          <a:bodyPr wrap="square">
            <a:spAutoFit/>
          </a:bodyPr>
          <a:lstStyle/>
          <a:p>
            <a:pPr lvl="0" algn="just"/>
            <a:r>
              <a:rPr lang="en-US" b="1" u="sng" dirty="0">
                <a:latin typeface="Alexandria"/>
              </a:rPr>
              <a:t>Adequate Allowance</a:t>
            </a:r>
            <a:r>
              <a:rPr lang="en-US" b="1" dirty="0">
                <a:latin typeface="Alexandria"/>
              </a:rPr>
              <a:t>: </a:t>
            </a:r>
          </a:p>
          <a:p>
            <a:pPr lvl="0" algn="just"/>
            <a:r>
              <a:rPr lang="en-US" b="1" dirty="0">
                <a:latin typeface="Alexandria"/>
              </a:rPr>
              <a:t>For this standard plant operating under mild, non-corrosive conditions, maintenance is estimated at 4% of the capital cost per year</a:t>
            </a:r>
          </a:p>
          <a:p>
            <a:pPr lvl="0" algn="just"/>
            <a:endParaRPr lang="en-US" b="1" dirty="0">
              <a:latin typeface="Alexandria"/>
            </a:endParaRPr>
          </a:p>
          <a:p>
            <a:pPr lvl="0" algn="just"/>
            <a:r>
              <a:rPr lang="en-US" b="1" dirty="0">
                <a:latin typeface="Alexandria"/>
              </a:rPr>
              <a:t>Calculation: $10,000,000 × 4% = $400,000 per year </a:t>
            </a:r>
          </a:p>
          <a:p>
            <a:pPr lvl="0" algn="just"/>
            <a:endParaRPr lang="en-US" b="1" dirty="0">
              <a:latin typeface="Alexandria"/>
            </a:endParaRPr>
          </a:p>
          <a:p>
            <a:pPr lvl="0" algn="just"/>
            <a:r>
              <a:rPr lang="en-US" b="1" dirty="0">
                <a:latin typeface="Alexandria"/>
              </a:rPr>
              <a:t>Labor/Material Split: This $400,000 is split 50:50, meaning $200,000 for maintenance labor and $200,000 for replacement materials </a:t>
            </a:r>
          </a:p>
          <a:p>
            <a:pPr lvl="0" algn="just"/>
            <a:endParaRPr lang="en-US" b="1" dirty="0">
              <a:latin typeface="Alexandria"/>
            </a:endParaRPr>
          </a:p>
          <a:p>
            <a:pPr lvl="0" algn="just"/>
            <a:r>
              <a:rPr lang="en-US" b="1" dirty="0">
                <a:latin typeface="Alexandria"/>
              </a:rPr>
              <a:t>Reduced Capacity Effect: If the plant operates at 50% capacity, the maintenance cost does not drop by half. As the table, it stays at 75% of the full capacity cost ($400,000 × 0.75 = $300,000) </a:t>
            </a:r>
            <a:endParaRPr kumimoji="0" lang="en-US" sz="1800" b="0" i="0" u="none" strike="noStrike" kern="1200" cap="none" spc="0" normalizeH="0" baseline="0" noProof="0" dirty="0">
              <a:ln>
                <a:noFill/>
              </a:ln>
              <a:solidFill>
                <a:prstClr val="black"/>
              </a:solidFill>
              <a:effectLst/>
              <a:uLnTx/>
              <a:uFillTx/>
              <a:latin typeface="Alexandria"/>
            </a:endParaRPr>
          </a:p>
        </p:txBody>
      </p:sp>
    </p:spTree>
    <p:extLst>
      <p:ext uri="{BB962C8B-B14F-4D97-AF65-F5344CB8AC3E}">
        <p14:creationId xmlns:p14="http://schemas.microsoft.com/office/powerpoint/2010/main" val="23998417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467B61-2B25-3C78-A69C-3970476A87D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6F7E982-C764-A316-856E-2BDA8FDDB7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0B2951D-0ED6-1C64-602B-B93087B444E6}"/>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0AF4B54E-D6B0-6FA5-443B-935887515646}"/>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3.2.6 Indirect Payroll Cost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rPr>
              <a:t>Indirect payroll cost includes workers’ compensation, pensions, group insurance, paid vacations and holidays, social security, unemployment taxes, fringe benefits, and so on. It is generally based on labor cost, usually at about 30 to 45% of the labor cost in the United States. In other countries, this percentage may vary greatly and should be verified locally.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3.2.7 Operating Supplies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rPr>
              <a:t>Operating supplies include lubricants, instrument charts, brooms, and so on, and may be generally assumed to be 6% of the operating labor or as 0.5% to 1% of the capital investment per year. For highly automated, complex operations these costs can increase substantially as a percentage of labor costs.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3.2.8 Laboratory and Other Service Costs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rPr>
              <a:t>Laboratory and other service costs can be based on one or more of the following: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rPr>
              <a:t>1. Experience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rPr>
              <a:t>2. Workhours required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rPr>
              <a:t>3. A percentage of operating labor cost (3 to 10% is common, but it may be as high as 20%).</a:t>
            </a:r>
          </a:p>
        </p:txBody>
      </p:sp>
      <p:pic>
        <p:nvPicPr>
          <p:cNvPr id="5" name="Graphic 21">
            <a:extLst>
              <a:ext uri="{FF2B5EF4-FFF2-40B4-BE49-F238E27FC236}">
                <a16:creationId xmlns:a16="http://schemas.microsoft.com/office/drawing/2014/main" id="{0CA1F393-F5DC-BCE7-D284-BD33EE419C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037871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62D6C-503B-E5CE-9EC5-DE32E377ECB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6FCAFC3-0A09-9E1C-1D44-292E2FC9787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C10F473-C28F-F9CD-7B7F-9EC257E2DD20}"/>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D1102019-3EE8-3D96-F680-1DB011936AC1}"/>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Indirect Payroll, Operating Supplies, &amp; Laboratory :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solidFill>
                <a:prstClr val="black"/>
              </a:solidFill>
              <a:latin typeface="Alexandria"/>
            </a:endParaRPr>
          </a:p>
          <a:p>
            <a:pPr lvl="0">
              <a:defRPr/>
            </a:pPr>
            <a:r>
              <a:rPr lang="en-US" b="1" dirty="0">
                <a:solidFill>
                  <a:prstClr val="black"/>
                </a:solidFill>
                <a:latin typeface="Alexandria"/>
              </a:rPr>
              <a:t>Indirect Payroll Cost Calculated </a:t>
            </a:r>
            <a:r>
              <a:rPr kumimoji="0" lang="en-US" sz="1800" b="1" i="0" u="none" strike="noStrike" kern="1200" cap="none" spc="0" normalizeH="0" baseline="0" noProof="0" dirty="0">
                <a:ln>
                  <a:noFill/>
                </a:ln>
                <a:solidFill>
                  <a:prstClr val="black"/>
                </a:solidFill>
                <a:effectLst/>
                <a:uLnTx/>
                <a:uFillTx/>
                <a:latin typeface="Alexandria"/>
              </a:rPr>
              <a:t>at 35% of the labor cost to cover workers' compensation and medical insurance </a:t>
            </a:r>
          </a:p>
          <a:p>
            <a:pPr lvl="0">
              <a:defRPr/>
            </a:pPr>
            <a:endParaRPr lang="en-US" b="1" dirty="0">
              <a:solidFill>
                <a:prstClr val="black"/>
              </a:solidFill>
              <a:latin typeface="Alexandria"/>
            </a:endParaRPr>
          </a:p>
          <a:p>
            <a:pPr lvl="0">
              <a:defRPr/>
            </a:pPr>
            <a:r>
              <a:rPr kumimoji="0" lang="en-US" sz="1800" b="1" i="0" u="none" strike="noStrike" kern="1200" cap="none" spc="0" normalizeH="0" baseline="0" noProof="0" dirty="0">
                <a:ln>
                  <a:noFill/>
                </a:ln>
                <a:solidFill>
                  <a:prstClr val="black"/>
                </a:solidFill>
                <a:effectLst/>
                <a:uLnTx/>
                <a:uFillTx/>
                <a:latin typeface="Alexandria"/>
              </a:rPr>
              <a:t>Calculation: $200,000 labor × 35% = $70,000/year.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solidFill>
                <a:prstClr val="black"/>
              </a:solidFill>
              <a:latin typeface="Alexandria"/>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Operating Supplies: Lubricants, tools, and charts estimated at 6% of operating labor: Calculation: $200,000 × 6% = $12,000/year.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solidFill>
                <a:prstClr val="black"/>
              </a:solidFill>
              <a:latin typeface="Alexandria"/>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Laboratory Costs: Quality testing of chemical batches estimated at 10% of operating labor: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Calculation: $200,000 × 10% = $20,000/year</a:t>
            </a:r>
            <a:endParaRPr kumimoji="0" lang="en-US" sz="1800" b="0" i="0" u="none" strike="noStrike" kern="1200" cap="none" spc="0" normalizeH="0" baseline="0" noProof="0" dirty="0">
              <a:ln>
                <a:noFill/>
              </a:ln>
              <a:solidFill>
                <a:prstClr val="black"/>
              </a:solidFill>
              <a:effectLst/>
              <a:uLnTx/>
              <a:uFillTx/>
              <a:latin typeface="Alexandria"/>
            </a:endParaRPr>
          </a:p>
        </p:txBody>
      </p:sp>
      <p:pic>
        <p:nvPicPr>
          <p:cNvPr id="5" name="Graphic 21">
            <a:extLst>
              <a:ext uri="{FF2B5EF4-FFF2-40B4-BE49-F238E27FC236}">
                <a16:creationId xmlns:a16="http://schemas.microsoft.com/office/drawing/2014/main" id="{3650E26B-15FF-53CB-38DA-90F6EC96EC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018875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2E3FA5-82F7-B3C9-017E-9340202A189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EB86A66-D7BF-21D5-C6A1-81B7CE13F76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3B38624-8656-19D6-0481-21D92D3B9387}"/>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262B9B56-303F-281E-3FFF-A1D2F9DCBDC2}"/>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lgn="just">
              <a:defRPr/>
            </a:pPr>
            <a:r>
              <a:rPr lang="en-US" b="1" dirty="0">
                <a:solidFill>
                  <a:schemeClr val="tx1"/>
                </a:solidFill>
                <a:latin typeface="Alexandria"/>
              </a:rPr>
              <a:t>3.2.9 Royalties and Rentals </a:t>
            </a:r>
          </a:p>
          <a:p>
            <a:pPr lvl="0" algn="just">
              <a:defRPr/>
            </a:pPr>
            <a:r>
              <a:rPr lang="en-US" dirty="0">
                <a:solidFill>
                  <a:schemeClr val="tx1"/>
                </a:solidFill>
                <a:latin typeface="Alexandria"/>
              </a:rPr>
              <a:t>Royalties and rentals are generally an operating expense but may be part of capital investment. </a:t>
            </a:r>
            <a:r>
              <a:rPr lang="en-US" u="sng" dirty="0">
                <a:solidFill>
                  <a:schemeClr val="tx1"/>
                </a:solidFill>
                <a:latin typeface="Alexandria"/>
              </a:rPr>
              <a:t>Single-sum payments for royalties, rental, or license payments are properly considered as capital investment items</a:t>
            </a:r>
            <a:r>
              <a:rPr lang="en-US" dirty="0">
                <a:solidFill>
                  <a:schemeClr val="tx1"/>
                </a:solidFill>
                <a:latin typeface="Alexandria"/>
              </a:rPr>
              <a:t>, whereas payments in proportion to production or fixed payments per annum are treated as </a:t>
            </a:r>
            <a:r>
              <a:rPr lang="en-US" u="sng" dirty="0">
                <a:solidFill>
                  <a:schemeClr val="tx1"/>
                </a:solidFill>
                <a:latin typeface="Alexandria"/>
              </a:rPr>
              <a:t>direct operating cost</a:t>
            </a:r>
            <a:r>
              <a:rPr lang="en-US" dirty="0">
                <a:solidFill>
                  <a:schemeClr val="tx1"/>
                </a:solidFill>
                <a:latin typeface="Alexandria"/>
              </a:rPr>
              <a:t>s. Royalty payments may range between </a:t>
            </a:r>
            <a:r>
              <a:rPr lang="en-US" u="sng" dirty="0">
                <a:solidFill>
                  <a:schemeClr val="tx1"/>
                </a:solidFill>
                <a:latin typeface="Alexandria"/>
              </a:rPr>
              <a:t>1% and 5% </a:t>
            </a:r>
            <a:r>
              <a:rPr lang="en-US" dirty="0">
                <a:solidFill>
                  <a:schemeClr val="tx1"/>
                </a:solidFill>
                <a:latin typeface="Alexandria"/>
              </a:rPr>
              <a:t>of </a:t>
            </a:r>
            <a:r>
              <a:rPr lang="en-US" u="sng" dirty="0">
                <a:solidFill>
                  <a:schemeClr val="tx1"/>
                </a:solidFill>
                <a:latin typeface="Alexandria"/>
              </a:rPr>
              <a:t>product sales price.</a:t>
            </a:r>
          </a:p>
          <a:p>
            <a:pPr lvl="0" algn="just">
              <a:defRPr/>
            </a:pPr>
            <a:endParaRPr lang="en-US" dirty="0">
              <a:solidFill>
                <a:schemeClr val="tx1"/>
              </a:solidFill>
              <a:latin typeface="Alexandria"/>
            </a:endParaRPr>
          </a:p>
          <a:p>
            <a:pPr lvl="0" algn="just">
              <a:defRPr/>
            </a:pPr>
            <a:r>
              <a:rPr lang="en-US" b="1" dirty="0">
                <a:solidFill>
                  <a:schemeClr val="tx1"/>
                </a:solidFill>
                <a:latin typeface="Alexandria"/>
              </a:rPr>
              <a:t>3.2.10 Indirect Costs</a:t>
            </a:r>
          </a:p>
          <a:p>
            <a:pPr lvl="0" algn="just">
              <a:defRPr/>
            </a:pPr>
            <a:r>
              <a:rPr lang="en-US" dirty="0">
                <a:solidFill>
                  <a:schemeClr val="tx1"/>
                </a:solidFill>
                <a:latin typeface="Alexandria"/>
              </a:rPr>
              <a:t>Factory overhead is the indirect cost of operating a plant. It is dependent upon both </a:t>
            </a:r>
            <a:r>
              <a:rPr lang="en-US" b="1" u="sng" dirty="0">
                <a:solidFill>
                  <a:schemeClr val="tx1"/>
                </a:solidFill>
                <a:latin typeface="Alexandria"/>
              </a:rPr>
              <a:t>investment and labor. </a:t>
            </a:r>
            <a:r>
              <a:rPr lang="en-US" dirty="0">
                <a:solidFill>
                  <a:schemeClr val="tx1"/>
                </a:solidFill>
                <a:latin typeface="Alexandria"/>
              </a:rPr>
              <a:t>Some data on the allocation for new plants follow (Black, 1991). The figures represent what percentage of the investment and labor, respectively, can be used for estimating the factory overhead.</a:t>
            </a: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3AE060B-0F43-970E-CAAF-E46C3B1488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391798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0ABD1C-4DEA-5E13-D7E8-F915412C6C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27E8099-A9FF-9056-53C8-8EE10DE3433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550420C-8EB2-9938-FB1E-6811D597E7A5}"/>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C374A151-76B3-7339-C54C-E8B359A1D4C7}"/>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endParaRPr lang="en-US" b="1" dirty="0">
              <a:solidFill>
                <a:schemeClr val="tx1"/>
              </a:solidFill>
            </a:endParaRPr>
          </a:p>
          <a:p>
            <a:pPr>
              <a:defRPr/>
            </a:pPr>
            <a:r>
              <a:rPr lang="en-US" b="1" dirty="0">
                <a:solidFill>
                  <a:schemeClr val="tx1"/>
                </a:solidFill>
              </a:rPr>
              <a:t>Royalties: The plant pays a proportional cost of 3% of the product sales price to use a patented chemical blending technique, If the selling price is $500/ton, the royalty is $15 per ton</a:t>
            </a:r>
          </a:p>
          <a:p>
            <a:pPr lvl="0">
              <a:defRPr/>
            </a:pPr>
            <a:endParaRPr lang="en-US" b="1" dirty="0">
              <a:solidFill>
                <a:schemeClr val="tx1"/>
              </a:solidFill>
            </a:endParaRPr>
          </a:p>
          <a:p>
            <a:pPr lvl="0">
              <a:defRPr/>
            </a:pPr>
            <a:endParaRPr lang="en-US" b="1" dirty="0">
              <a:solidFill>
                <a:schemeClr val="tx1"/>
              </a:solidFill>
            </a:endParaRPr>
          </a:p>
          <a:p>
            <a:pPr lvl="0">
              <a:defRPr/>
            </a:pPr>
            <a:r>
              <a:rPr lang="en-US" b="1" dirty="0">
                <a:solidFill>
                  <a:schemeClr val="tx1"/>
                </a:solidFill>
              </a:rPr>
              <a:t>Factory Overhead: Using the table on next Slide for a "</a:t>
            </a:r>
            <a:r>
              <a:rPr lang="en-US" b="1" u="sng" dirty="0">
                <a:solidFill>
                  <a:schemeClr val="tx1"/>
                </a:solidFill>
              </a:rPr>
              <a:t>Heavy chemical plant, small capacity</a:t>
            </a:r>
            <a:r>
              <a:rPr lang="en-US" b="1" dirty="0">
                <a:solidFill>
                  <a:schemeClr val="tx1"/>
                </a:solidFill>
              </a:rPr>
              <a:t>" </a:t>
            </a:r>
          </a:p>
          <a:p>
            <a:pPr lvl="0">
              <a:defRPr/>
            </a:pPr>
            <a:endParaRPr lang="en-US" b="1" dirty="0">
              <a:solidFill>
                <a:schemeClr val="tx1"/>
              </a:solidFill>
            </a:endParaRPr>
          </a:p>
          <a:p>
            <a:pPr lvl="0">
              <a:defRPr/>
            </a:pPr>
            <a:endParaRPr lang="en-US" b="1" dirty="0">
              <a:solidFill>
                <a:schemeClr val="tx1"/>
              </a:solidFill>
            </a:endParaRPr>
          </a:p>
          <a:p>
            <a:pPr lvl="0">
              <a:defRPr/>
            </a:pPr>
            <a:r>
              <a:rPr lang="en-US" b="1" dirty="0">
                <a:solidFill>
                  <a:schemeClr val="tx1"/>
                </a:solidFill>
              </a:rPr>
              <a:t>Investment factor: 4.0% of capital per year → 4.0% × $10,000,000 = $400,000/year </a:t>
            </a:r>
          </a:p>
          <a:p>
            <a:pPr lvl="0">
              <a:defRPr/>
            </a:pPr>
            <a:endParaRPr lang="en-US" b="1" dirty="0">
              <a:solidFill>
                <a:schemeClr val="tx1"/>
              </a:solidFill>
            </a:endParaRPr>
          </a:p>
          <a:p>
            <a:pPr lvl="0">
              <a:defRPr/>
            </a:pPr>
            <a:endParaRPr lang="en-US" b="1" dirty="0">
              <a:solidFill>
                <a:schemeClr val="tx1"/>
              </a:solidFill>
            </a:endParaRPr>
          </a:p>
          <a:p>
            <a:pPr lvl="0">
              <a:defRPr/>
            </a:pPr>
            <a:r>
              <a:rPr lang="en-US" b="1" dirty="0">
                <a:solidFill>
                  <a:schemeClr val="tx1"/>
                </a:solidFill>
              </a:rPr>
              <a:t>Labor factor: 45% of labor per year → 45% × $200,000 = $90,000/year</a:t>
            </a: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B94926A-8D61-41EC-9ECB-F8AF210BD0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258802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7B819D-0988-B60D-5431-736A8649B02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C948CE9-EF2B-20E2-3C60-B5F404BC2FD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B4745A5-CFC2-5A7D-8A4A-16C28C201437}"/>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52D6829C-538D-F56B-7DA5-11D8254785FE}"/>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A6AB7DE-D56E-74A9-6B08-5637E1D8F1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A68DC34A-9DF4-81F3-D990-EA131CCC9297}"/>
              </a:ext>
            </a:extLst>
          </p:cNvPr>
          <p:cNvPicPr>
            <a:picLocks noChangeAspect="1"/>
          </p:cNvPicPr>
          <p:nvPr/>
        </p:nvPicPr>
        <p:blipFill>
          <a:blip r:embed="rId3"/>
          <a:stretch>
            <a:fillRect/>
          </a:stretch>
        </p:blipFill>
        <p:spPr>
          <a:xfrm>
            <a:off x="1460091" y="1299940"/>
            <a:ext cx="8495070" cy="3953938"/>
          </a:xfrm>
          <a:prstGeom prst="rect">
            <a:avLst/>
          </a:prstGeom>
        </p:spPr>
      </p:pic>
    </p:spTree>
    <p:extLst>
      <p:ext uri="{BB962C8B-B14F-4D97-AF65-F5344CB8AC3E}">
        <p14:creationId xmlns:p14="http://schemas.microsoft.com/office/powerpoint/2010/main" val="7366871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4F72C1-9538-2F8F-78DC-6BEEC74853C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79BC79A-4FC1-564D-2314-EB322069DAE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0BBC499-B127-DBB4-3BE9-55FB12B4D6C8}"/>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1C6CF7FA-BD0F-D82A-ABDA-194405BD8853}"/>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82CF9CB-0E9B-D7CE-3C9E-29AFCE77F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B5F7877-2DCC-CD24-21C6-D0299481D632}"/>
              </a:ext>
            </a:extLst>
          </p:cNvPr>
          <p:cNvSpPr txBox="1"/>
          <p:nvPr/>
        </p:nvSpPr>
        <p:spPr>
          <a:xfrm>
            <a:off x="1333000" y="1473468"/>
            <a:ext cx="8725399" cy="3970318"/>
          </a:xfrm>
          <a:prstGeom prst="rect">
            <a:avLst/>
          </a:prstGeom>
          <a:noFill/>
        </p:spPr>
        <p:txBody>
          <a:bodyPr wrap="square">
            <a:spAutoFit/>
          </a:bodyPr>
          <a:lstStyle/>
          <a:p>
            <a:r>
              <a:rPr lang="en-US" b="1" dirty="0">
                <a:latin typeface="Alexandria"/>
              </a:rPr>
              <a:t>3.2.11 Distribution Costs </a:t>
            </a:r>
          </a:p>
          <a:p>
            <a:r>
              <a:rPr lang="en-US" dirty="0">
                <a:latin typeface="Alexandria"/>
              </a:rPr>
              <a:t>Distribution costs include handling and transportation costs. These costs vary with the types of containers and with methods of shipment. Cost without distribution cost is called bulk cost. </a:t>
            </a:r>
          </a:p>
          <a:p>
            <a:r>
              <a:rPr lang="en-US" b="1" dirty="0">
                <a:latin typeface="Alexandria"/>
              </a:rPr>
              <a:t>3.2.12 Avoidance of Nuisances </a:t>
            </a:r>
          </a:p>
          <a:p>
            <a:r>
              <a:rPr lang="en-US" dirty="0">
                <a:latin typeface="Alexandria"/>
              </a:rPr>
              <a:t>Nuisances include waste disposal and pollution control costs. Each case must be calculated individually. The topic is becoming increasingly more expensive and includes such items as product liability. These cost are mounting rapidly. </a:t>
            </a:r>
          </a:p>
          <a:p>
            <a:r>
              <a:rPr lang="en-US" b="1" dirty="0">
                <a:latin typeface="Alexandria"/>
              </a:rPr>
              <a:t>3.2.13 Contingencies </a:t>
            </a:r>
          </a:p>
          <a:p>
            <a:r>
              <a:rPr lang="en-US" dirty="0">
                <a:latin typeface="Alexandria"/>
              </a:rPr>
              <a:t>As is true for the </a:t>
            </a:r>
            <a:r>
              <a:rPr lang="en-US" i="1" u="sng" dirty="0">
                <a:latin typeface="Alexandria"/>
              </a:rPr>
              <a:t>capital cost estimate</a:t>
            </a:r>
            <a:r>
              <a:rPr lang="en-US" dirty="0">
                <a:latin typeface="Alexandria"/>
              </a:rPr>
              <a:t>, </a:t>
            </a:r>
            <a:r>
              <a:rPr lang="en-US" u="sng" dirty="0">
                <a:latin typeface="Alexandria"/>
              </a:rPr>
              <a:t>an operating cost estimate </a:t>
            </a:r>
            <a:r>
              <a:rPr lang="en-US" dirty="0">
                <a:latin typeface="Alexandria"/>
              </a:rPr>
              <a:t>should include a contingency allowance to account for those costs that cannot readily be determined or are too small to be readily determined or defined, but may be significant in the aggregate. The contingency allowance applies to both direct and indirect costs and ranges from 1% to 5% or more in some cases.</a:t>
            </a:r>
          </a:p>
        </p:txBody>
      </p:sp>
    </p:spTree>
    <p:extLst>
      <p:ext uri="{BB962C8B-B14F-4D97-AF65-F5344CB8AC3E}">
        <p14:creationId xmlns:p14="http://schemas.microsoft.com/office/powerpoint/2010/main" val="39171475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910970-2978-BDDD-FD01-C7F28145EF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3A9644C-B462-CB71-3479-E031DCF954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61EF095-E870-A858-C002-CB460076C040}"/>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32BCD43B-FD01-A103-7951-84623EF95463}"/>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619C8D2-2A95-209B-AEB0-CAA147CBDF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699B8EA4-604A-5813-7C60-090CEF182E9A}"/>
              </a:ext>
            </a:extLst>
          </p:cNvPr>
          <p:cNvSpPr txBox="1"/>
          <p:nvPr/>
        </p:nvSpPr>
        <p:spPr>
          <a:xfrm>
            <a:off x="1333000" y="1473468"/>
            <a:ext cx="8725399" cy="3139321"/>
          </a:xfrm>
          <a:prstGeom prst="rect">
            <a:avLst/>
          </a:prstGeom>
          <a:noFill/>
        </p:spPr>
        <p:txBody>
          <a:bodyPr wrap="square">
            <a:spAutoFit/>
          </a:bodyPr>
          <a:lstStyle/>
          <a:p>
            <a:endParaRPr lang="en-US" dirty="0">
              <a:latin typeface="Alexandria"/>
            </a:endParaRPr>
          </a:p>
          <a:p>
            <a:r>
              <a:rPr lang="en-US" b="1" dirty="0">
                <a:latin typeface="Alexandria"/>
              </a:rPr>
              <a:t>Distribution Costs</a:t>
            </a:r>
            <a:r>
              <a:rPr lang="en-US" dirty="0">
                <a:latin typeface="Alexandria"/>
              </a:rPr>
              <a:t>: Specialized shipping containers cost $15 per unit, plus freight carrier fees.</a:t>
            </a:r>
          </a:p>
          <a:p>
            <a:endParaRPr lang="en-US" dirty="0">
              <a:latin typeface="Alexandria"/>
            </a:endParaRPr>
          </a:p>
          <a:p>
            <a:endParaRPr lang="en-US" dirty="0">
              <a:latin typeface="Alexandria"/>
            </a:endParaRPr>
          </a:p>
          <a:p>
            <a:r>
              <a:rPr lang="en-US" b="1" dirty="0">
                <a:latin typeface="Alexandria"/>
              </a:rPr>
              <a:t>Avoidance of Nuisances</a:t>
            </a:r>
            <a:r>
              <a:rPr lang="en-US" dirty="0">
                <a:latin typeface="Alexandria"/>
              </a:rPr>
              <a:t>: Environmental waste compliance and wastewater filtration cost $45,000 annually </a:t>
            </a:r>
          </a:p>
          <a:p>
            <a:endParaRPr lang="en-US" dirty="0">
              <a:latin typeface="Alexandria"/>
            </a:endParaRPr>
          </a:p>
          <a:p>
            <a:endParaRPr lang="en-US" dirty="0">
              <a:latin typeface="Alexandria"/>
            </a:endParaRPr>
          </a:p>
          <a:p>
            <a:r>
              <a:rPr lang="en-US" b="1" dirty="0">
                <a:latin typeface="Alexandria"/>
              </a:rPr>
              <a:t>Contingencies</a:t>
            </a:r>
            <a:r>
              <a:rPr lang="en-US" dirty="0">
                <a:latin typeface="Alexandria"/>
              </a:rPr>
              <a:t>: Following Hackney’s guidelines for an installation common to the industry with reliable data, a 2% contingency is applied to the total operating estimate </a:t>
            </a:r>
          </a:p>
        </p:txBody>
      </p:sp>
    </p:spTree>
    <p:extLst>
      <p:ext uri="{BB962C8B-B14F-4D97-AF65-F5344CB8AC3E}">
        <p14:creationId xmlns:p14="http://schemas.microsoft.com/office/powerpoint/2010/main" val="8070788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1ADF32-B37B-3BAC-D7C7-1046ED31D40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0D3A02-C784-301E-6435-0139C67E7FE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F6FDDFF-C44C-9A48-37E2-D47138B060D6}"/>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A717411D-FBE3-5906-E5C3-18056904DFBA}"/>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C6C4812-4CCE-E0CC-B9C8-888564EE8A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413A41AE-7804-C2CE-A40C-FE331AE547F3}"/>
              </a:ext>
            </a:extLst>
          </p:cNvPr>
          <p:cNvSpPr txBox="1"/>
          <p:nvPr/>
        </p:nvSpPr>
        <p:spPr>
          <a:xfrm>
            <a:off x="1333000" y="1473468"/>
            <a:ext cx="8725399" cy="2585323"/>
          </a:xfrm>
          <a:prstGeom prst="rect">
            <a:avLst/>
          </a:prstGeom>
          <a:noFill/>
        </p:spPr>
        <p:txBody>
          <a:bodyPr wrap="square">
            <a:spAutoFit/>
          </a:bodyPr>
          <a:lstStyle/>
          <a:p>
            <a:pPr algn="just"/>
            <a:r>
              <a:rPr lang="en-US" dirty="0">
                <a:latin typeface="Alexandria"/>
              </a:rPr>
              <a:t>Hackney (1971) has suggested the following guidelines for operating cost contingency:</a:t>
            </a:r>
          </a:p>
          <a:p>
            <a:pPr algn="just"/>
            <a:r>
              <a:rPr lang="en-US" dirty="0">
                <a:latin typeface="Alexandria"/>
              </a:rPr>
              <a:t>1. Installations similar to those currently used by the company and for which standard costs are available: 1%</a:t>
            </a:r>
          </a:p>
          <a:p>
            <a:pPr algn="just"/>
            <a:r>
              <a:rPr lang="en-US" dirty="0">
                <a:latin typeface="Alexandria"/>
              </a:rPr>
              <a:t>2. Installations common to the industry for which reliable data are available: 2%</a:t>
            </a:r>
          </a:p>
          <a:p>
            <a:pPr algn="just"/>
            <a:r>
              <a:rPr lang="en-US" dirty="0">
                <a:latin typeface="Alexandria"/>
              </a:rPr>
              <a:t>3. Novel installations that have been completely developed and tested: 3%</a:t>
            </a:r>
          </a:p>
          <a:p>
            <a:pPr algn="just"/>
            <a:r>
              <a:rPr lang="en-US" dirty="0">
                <a:latin typeface="Alexandria"/>
              </a:rPr>
              <a:t>4. Novel installations that are in the development stage: 5%</a:t>
            </a:r>
          </a:p>
          <a:p>
            <a:pPr algn="just"/>
            <a:r>
              <a:rPr lang="en-US" b="1" dirty="0">
                <a:latin typeface="Alexandria"/>
              </a:rPr>
              <a:t>3.2.14 Shortcut Methods</a:t>
            </a:r>
          </a:p>
          <a:p>
            <a:pPr algn="just"/>
            <a:r>
              <a:rPr lang="en-US" dirty="0">
                <a:latin typeface="Alexandria"/>
              </a:rPr>
              <a:t>Table 3.10 will help in making preliminary operating cost estimates.</a:t>
            </a:r>
          </a:p>
          <a:p>
            <a:pPr algn="just"/>
            <a:r>
              <a:rPr lang="en-US" dirty="0">
                <a:latin typeface="Alexandria"/>
              </a:rPr>
              <a:t>Table 3.10 Preliminary Operating Cost Estimate</a:t>
            </a:r>
          </a:p>
        </p:txBody>
      </p:sp>
      <p:pic>
        <p:nvPicPr>
          <p:cNvPr id="3" name="Picture 2">
            <a:extLst>
              <a:ext uri="{FF2B5EF4-FFF2-40B4-BE49-F238E27FC236}">
                <a16:creationId xmlns:a16="http://schemas.microsoft.com/office/drawing/2014/main" id="{CB6475D6-99AE-7303-CD77-19F395169F12}"/>
              </a:ext>
            </a:extLst>
          </p:cNvPr>
          <p:cNvPicPr>
            <a:picLocks noChangeAspect="1"/>
          </p:cNvPicPr>
          <p:nvPr/>
        </p:nvPicPr>
        <p:blipFill>
          <a:blip r:embed="rId3"/>
          <a:stretch>
            <a:fillRect/>
          </a:stretch>
        </p:blipFill>
        <p:spPr>
          <a:xfrm>
            <a:off x="1578078" y="4058791"/>
            <a:ext cx="8155856" cy="1499269"/>
          </a:xfrm>
          <a:prstGeom prst="rect">
            <a:avLst/>
          </a:prstGeom>
        </p:spPr>
      </p:pic>
    </p:spTree>
    <p:extLst>
      <p:ext uri="{BB962C8B-B14F-4D97-AF65-F5344CB8AC3E}">
        <p14:creationId xmlns:p14="http://schemas.microsoft.com/office/powerpoint/2010/main" val="4184058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0D49DE-0EB7-01BD-31AB-05A961220AB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7EF08DD-1434-5CB0-8A54-5C16BF142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D7FADF3-F050-5F8D-E8A4-C9063B520AC2}"/>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EAD7FD24-481B-64D3-1769-CF89B31C19F1}"/>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A108CCE-AA8D-41CE-32FA-5D65D8790E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49309EC5-8C18-ED1F-6756-08A1A2953948}"/>
              </a:ext>
            </a:extLst>
          </p:cNvPr>
          <p:cNvPicPr>
            <a:picLocks noChangeAspect="1"/>
          </p:cNvPicPr>
          <p:nvPr/>
        </p:nvPicPr>
        <p:blipFill>
          <a:blip r:embed="rId3"/>
          <a:stretch>
            <a:fillRect/>
          </a:stretch>
        </p:blipFill>
        <p:spPr>
          <a:xfrm>
            <a:off x="1356852" y="1299940"/>
            <a:ext cx="8843429" cy="4258120"/>
          </a:xfrm>
          <a:prstGeom prst="rect">
            <a:avLst/>
          </a:prstGeom>
        </p:spPr>
      </p:pic>
    </p:spTree>
    <p:extLst>
      <p:ext uri="{BB962C8B-B14F-4D97-AF65-F5344CB8AC3E}">
        <p14:creationId xmlns:p14="http://schemas.microsoft.com/office/powerpoint/2010/main" val="28956771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8ED2E8-040C-3BE6-3866-EF923BBC085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730B7D5-B5DA-946C-C296-FC7C77641C4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2CFA038-8E06-DF88-202A-B60A7DC0484A}"/>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CA63FAAC-1DC3-3E09-7981-A846C9B10173}"/>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D292797-D3AD-0BA0-6C99-3C1BB350BB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Picture 6">
            <a:extLst>
              <a:ext uri="{FF2B5EF4-FFF2-40B4-BE49-F238E27FC236}">
                <a16:creationId xmlns:a16="http://schemas.microsoft.com/office/drawing/2014/main" id="{CCB49162-1C35-8F57-CE00-FB36F10BBC64}"/>
              </a:ext>
            </a:extLst>
          </p:cNvPr>
          <p:cNvPicPr>
            <a:picLocks noChangeAspect="1"/>
          </p:cNvPicPr>
          <p:nvPr/>
        </p:nvPicPr>
        <p:blipFill>
          <a:blip r:embed="rId3"/>
          <a:stretch>
            <a:fillRect/>
          </a:stretch>
        </p:blipFill>
        <p:spPr>
          <a:xfrm>
            <a:off x="1453904" y="1692048"/>
            <a:ext cx="8280029" cy="2260520"/>
          </a:xfrm>
          <a:prstGeom prst="rect">
            <a:avLst/>
          </a:prstGeom>
        </p:spPr>
      </p:pic>
    </p:spTree>
    <p:extLst>
      <p:ext uri="{BB962C8B-B14F-4D97-AF65-F5344CB8AC3E}">
        <p14:creationId xmlns:p14="http://schemas.microsoft.com/office/powerpoint/2010/main" val="36872394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0D87A5-B8BF-C5CB-5F57-FE0283444A6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43CE72A-8839-2967-3540-B2D376048CA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2EB6E68-7BC5-3717-5549-52099AA96DCB}"/>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7E184533-5638-857F-3279-47BD42DD88E0}"/>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9DD1EF8-B81B-2A0B-2592-EB4CE30DD7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E2A3B3ED-51A4-7A42-FD37-20CD65A5295E}"/>
              </a:ext>
            </a:extLst>
          </p:cNvPr>
          <p:cNvPicPr>
            <a:picLocks noChangeAspect="1"/>
          </p:cNvPicPr>
          <p:nvPr/>
        </p:nvPicPr>
        <p:blipFill>
          <a:blip r:embed="rId3"/>
          <a:stretch>
            <a:fillRect/>
          </a:stretch>
        </p:blipFill>
        <p:spPr>
          <a:xfrm>
            <a:off x="1386347" y="1299940"/>
            <a:ext cx="8701549" cy="4112718"/>
          </a:xfrm>
          <a:prstGeom prst="rect">
            <a:avLst/>
          </a:prstGeom>
        </p:spPr>
      </p:pic>
    </p:spTree>
    <p:extLst>
      <p:ext uri="{BB962C8B-B14F-4D97-AF65-F5344CB8AC3E}">
        <p14:creationId xmlns:p14="http://schemas.microsoft.com/office/powerpoint/2010/main" val="42621524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C1AB9A-6BCB-3D8B-9C48-21124F2B197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DC7693E-4009-7C1E-687A-9E656DB6226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B74BD53-A294-B417-C268-FC2096750709}"/>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FCEAE6BF-6C6D-48D5-501F-061EEA83964A}"/>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97290BE-DBBA-8AF7-34E2-C4205780D9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7C75031-ABD8-8F25-B31C-F6B47E395E38}"/>
              </a:ext>
            </a:extLst>
          </p:cNvPr>
          <p:cNvPicPr>
            <a:picLocks noChangeAspect="1"/>
          </p:cNvPicPr>
          <p:nvPr/>
        </p:nvPicPr>
        <p:blipFill>
          <a:blip r:embed="rId3"/>
          <a:stretch>
            <a:fillRect/>
          </a:stretch>
        </p:blipFill>
        <p:spPr>
          <a:xfrm>
            <a:off x="1415846" y="1473467"/>
            <a:ext cx="8318088" cy="3894945"/>
          </a:xfrm>
          <a:prstGeom prst="rect">
            <a:avLst/>
          </a:prstGeom>
        </p:spPr>
      </p:pic>
    </p:spTree>
    <p:extLst>
      <p:ext uri="{BB962C8B-B14F-4D97-AF65-F5344CB8AC3E}">
        <p14:creationId xmlns:p14="http://schemas.microsoft.com/office/powerpoint/2010/main" val="40677434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41D659-DC9E-C752-3DAF-47553577B75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9A9D49A-97A4-AA46-CBEA-D9C3CCFD077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6C07632-A32B-017D-4363-DBF6175DAA9A}"/>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E79AEAAD-292C-A611-7EB1-B56126D10026}"/>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DA6528F-E2DC-15BB-4237-B1B3C98ADC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11F567B4-2E9C-75E0-6190-101899C280CD}"/>
              </a:ext>
            </a:extLst>
          </p:cNvPr>
          <p:cNvPicPr>
            <a:picLocks noChangeAspect="1"/>
          </p:cNvPicPr>
          <p:nvPr/>
        </p:nvPicPr>
        <p:blipFill>
          <a:blip r:embed="rId3"/>
          <a:stretch>
            <a:fillRect/>
          </a:stretch>
        </p:blipFill>
        <p:spPr>
          <a:xfrm>
            <a:off x="1333001" y="1371956"/>
            <a:ext cx="8598310" cy="4084592"/>
          </a:xfrm>
          <a:prstGeom prst="rect">
            <a:avLst/>
          </a:prstGeom>
        </p:spPr>
      </p:pic>
    </p:spTree>
    <p:extLst>
      <p:ext uri="{BB962C8B-B14F-4D97-AF65-F5344CB8AC3E}">
        <p14:creationId xmlns:p14="http://schemas.microsoft.com/office/powerpoint/2010/main" val="42620083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7737A9-DA61-0CC2-AC3E-5DAA71DC5BB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5B89C0B-76C2-BD3A-97FF-1D338BBEA29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14EEA20-F3A6-1BEF-98CC-F30DD484C10E}"/>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3341AB85-3CA2-A3A3-8F55-2D913BB50004}"/>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0AD4638-B8EA-2CEB-CCC4-77939FEC79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95292879-1F00-E106-F920-E045870EEAEC}"/>
              </a:ext>
            </a:extLst>
          </p:cNvPr>
          <p:cNvPicPr>
            <a:picLocks noChangeAspect="1"/>
          </p:cNvPicPr>
          <p:nvPr/>
        </p:nvPicPr>
        <p:blipFill>
          <a:blip r:embed="rId3"/>
          <a:stretch>
            <a:fillRect/>
          </a:stretch>
        </p:blipFill>
        <p:spPr>
          <a:xfrm>
            <a:off x="1333001" y="1299940"/>
            <a:ext cx="8622160" cy="4083221"/>
          </a:xfrm>
          <a:prstGeom prst="rect">
            <a:avLst/>
          </a:prstGeom>
        </p:spPr>
      </p:pic>
    </p:spTree>
    <p:extLst>
      <p:ext uri="{BB962C8B-B14F-4D97-AF65-F5344CB8AC3E}">
        <p14:creationId xmlns:p14="http://schemas.microsoft.com/office/powerpoint/2010/main" val="15095755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4009AE-1B9F-DFE1-0BE1-D1C08C49368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0918E16-50F1-1101-A6D6-881149D2AA2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B8C75A2-06AE-3076-C341-766C05C85626}"/>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EECA77B6-AC7D-86C4-7319-532AA3F6D652}"/>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3A392EA-78CF-7A72-8A78-350BF505C4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FEC116CE-DF40-DAC6-0951-74828241E4AE}"/>
              </a:ext>
            </a:extLst>
          </p:cNvPr>
          <p:cNvPicPr>
            <a:picLocks noChangeAspect="1"/>
          </p:cNvPicPr>
          <p:nvPr/>
        </p:nvPicPr>
        <p:blipFill>
          <a:blip r:embed="rId3"/>
          <a:srcRect r="30168"/>
          <a:stretch>
            <a:fillRect/>
          </a:stretch>
        </p:blipFill>
        <p:spPr>
          <a:xfrm>
            <a:off x="1327355" y="1299940"/>
            <a:ext cx="7580671" cy="4258120"/>
          </a:xfrm>
          <a:prstGeom prst="rect">
            <a:avLst/>
          </a:prstGeom>
        </p:spPr>
      </p:pic>
    </p:spTree>
    <p:extLst>
      <p:ext uri="{BB962C8B-B14F-4D97-AF65-F5344CB8AC3E}">
        <p14:creationId xmlns:p14="http://schemas.microsoft.com/office/powerpoint/2010/main" val="27573669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3492DE-8ACF-D98C-FA06-480D86CBC2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A6467C-BABA-4094-BAEA-2DD984E760F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6740E63-2981-C0C2-A300-BB8BEB1C7105}"/>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8E26DF52-0063-AA15-648E-53203A0F0508}"/>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5BCCA88-99D6-F9D4-6D6F-1E3F8C4F15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4CAFA669-114E-161D-0D83-271F2B69405D}"/>
              </a:ext>
            </a:extLst>
          </p:cNvPr>
          <p:cNvPicPr>
            <a:picLocks noChangeAspect="1"/>
          </p:cNvPicPr>
          <p:nvPr/>
        </p:nvPicPr>
        <p:blipFill>
          <a:blip r:embed="rId3"/>
          <a:srcRect l="5670" t="2447" r="28233" b="1"/>
          <a:stretch>
            <a:fillRect/>
          </a:stretch>
        </p:blipFill>
        <p:spPr>
          <a:xfrm>
            <a:off x="1651819" y="1473469"/>
            <a:ext cx="7359445" cy="3888256"/>
          </a:xfrm>
          <a:prstGeom prst="rect">
            <a:avLst/>
          </a:prstGeom>
        </p:spPr>
      </p:pic>
    </p:spTree>
    <p:extLst>
      <p:ext uri="{BB962C8B-B14F-4D97-AF65-F5344CB8AC3E}">
        <p14:creationId xmlns:p14="http://schemas.microsoft.com/office/powerpoint/2010/main" val="15934367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EDDA44-2B1E-91DB-9662-ADC3C812533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CF4D2D-7C65-E3B0-FDE8-0267DF95387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7EB04FC-1424-8273-DDFF-9E00D790E12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FF3AA833-E21E-131A-5559-3C470D6D391E}"/>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r>
              <a:rPr lang="en-US" b="1" dirty="0">
                <a:solidFill>
                  <a:schemeClr val="tx1"/>
                </a:solidFill>
                <a:latin typeface="Alexandria"/>
              </a:rPr>
              <a:t>Applying the Table 3.10 formulas for indirect costs quick calculations:</a:t>
            </a:r>
          </a:p>
          <a:p>
            <a:pPr lvl="0">
              <a:defRPr/>
            </a:pPr>
            <a:endParaRPr lang="en-US" b="1" dirty="0">
              <a:solidFill>
                <a:schemeClr val="tx1"/>
              </a:solidFill>
              <a:latin typeface="Alexandria"/>
            </a:endParaRPr>
          </a:p>
          <a:p>
            <a:pPr lvl="0">
              <a:defRPr/>
            </a:pPr>
            <a:r>
              <a:rPr lang="en-US" b="1" dirty="0">
                <a:solidFill>
                  <a:schemeClr val="tx1"/>
                </a:solidFill>
                <a:latin typeface="Alexandria"/>
              </a:rPr>
              <a:t>Depreciation (10-year straight-line): $10,000,000 ÷ 10 = $1,000,000/year.</a:t>
            </a:r>
          </a:p>
          <a:p>
            <a:pPr lvl="0">
              <a:defRPr/>
            </a:pPr>
            <a:endParaRPr lang="en-US" b="1" dirty="0">
              <a:solidFill>
                <a:schemeClr val="tx1"/>
              </a:solidFill>
              <a:latin typeface="Alexandria"/>
            </a:endParaRPr>
          </a:p>
          <a:p>
            <a:pPr lvl="0">
              <a:defRPr/>
            </a:pPr>
            <a:r>
              <a:rPr lang="en-US" b="1" dirty="0">
                <a:solidFill>
                  <a:schemeClr val="tx1"/>
                </a:solidFill>
                <a:latin typeface="Alexandria"/>
              </a:rPr>
              <a:t>Real Estate Taxes (1% of investment): $10,000,000 × 1% = $100,000/year </a:t>
            </a:r>
          </a:p>
          <a:p>
            <a:pPr lvl="0">
              <a:defRPr/>
            </a:pPr>
            <a:endParaRPr lang="en-US" b="1" dirty="0">
              <a:solidFill>
                <a:schemeClr val="tx1"/>
              </a:solidFill>
              <a:latin typeface="Alexandria"/>
            </a:endParaRPr>
          </a:p>
          <a:p>
            <a:pPr lvl="0">
              <a:defRPr/>
            </a:pPr>
            <a:r>
              <a:rPr lang="en-US" b="1" dirty="0">
                <a:solidFill>
                  <a:schemeClr val="tx1"/>
                </a:solidFill>
                <a:latin typeface="Alexandria"/>
              </a:rPr>
              <a:t>Insurance (0.5% of investment): $10,000,000 × 0.5% = $50,000/year</a:t>
            </a:r>
            <a:endParaRPr kumimoji="0" lang="en-US" sz="1800" b="0" i="0" u="none" strike="noStrike" kern="1200" cap="none" spc="0" normalizeH="0" baseline="0" noProof="0" dirty="0">
              <a:ln>
                <a:noFill/>
              </a:ln>
              <a:solidFill>
                <a:schemeClr val="tx1"/>
              </a:solidFill>
              <a:effectLst/>
              <a:uLnTx/>
              <a:uFillTx/>
              <a:latin typeface="Alexandria"/>
            </a:endParaRPr>
          </a:p>
        </p:txBody>
      </p:sp>
      <p:pic>
        <p:nvPicPr>
          <p:cNvPr id="5" name="Graphic 21">
            <a:extLst>
              <a:ext uri="{FF2B5EF4-FFF2-40B4-BE49-F238E27FC236}">
                <a16:creationId xmlns:a16="http://schemas.microsoft.com/office/drawing/2014/main" id="{C07DF327-7CAD-F5FC-EED5-A71F3A29BB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080794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EF1AC8-49DF-5645-6042-8A58971E20C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47D8C3-D196-8535-959C-A5DB804A887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F3B6AA1-EB47-E13E-B0A0-C8863B876482}"/>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A2457A38-BB40-5052-49DC-0BF81AFFA50D}"/>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50000"/>
              </a:lnSpc>
              <a:defRPr/>
            </a:pPr>
            <a:r>
              <a:rPr lang="en-US" b="1" dirty="0">
                <a:solidFill>
                  <a:schemeClr val="tx1"/>
                </a:solidFill>
                <a:latin typeface="Alexandria"/>
              </a:rPr>
              <a:t>Summarizing and aggregating the values into the formal structure :</a:t>
            </a:r>
          </a:p>
          <a:p>
            <a:pPr lvl="0">
              <a:lnSpc>
                <a:spcPct val="150000"/>
              </a:lnSpc>
              <a:defRPr/>
            </a:pPr>
            <a:endParaRPr lang="en-US" b="1" dirty="0">
              <a:solidFill>
                <a:schemeClr val="tx1"/>
              </a:solidFill>
              <a:latin typeface="Alexandria"/>
            </a:endParaRPr>
          </a:p>
          <a:p>
            <a:pPr marL="400050" lvl="0" indent="-400050">
              <a:lnSpc>
                <a:spcPct val="150000"/>
              </a:lnSpc>
              <a:buAutoNum type="romanUcPeriod"/>
              <a:defRPr/>
            </a:pPr>
            <a:r>
              <a:rPr lang="en-US" b="1" dirty="0">
                <a:solidFill>
                  <a:schemeClr val="tx1"/>
                </a:solidFill>
                <a:latin typeface="Alexandria"/>
              </a:rPr>
              <a:t>Operating / Manufacturing Cost: Sum of raw materials, utilities, labor, maintenance, and depreciation = $2,500,000 </a:t>
            </a:r>
          </a:p>
          <a:p>
            <a:pPr lvl="0">
              <a:lnSpc>
                <a:spcPct val="150000"/>
              </a:lnSpc>
              <a:defRPr/>
            </a:pPr>
            <a:r>
              <a:rPr lang="en-US" b="1" dirty="0">
                <a:solidFill>
                  <a:schemeClr val="tx1"/>
                </a:solidFill>
                <a:latin typeface="Alexandria"/>
              </a:rPr>
              <a:t>II. General Expense: </a:t>
            </a:r>
          </a:p>
          <a:p>
            <a:pPr lvl="0">
              <a:lnSpc>
                <a:spcPct val="150000"/>
              </a:lnSpc>
              <a:defRPr/>
            </a:pPr>
            <a:r>
              <a:rPr lang="en-US" b="1" dirty="0">
                <a:solidFill>
                  <a:schemeClr val="tx1"/>
                </a:solidFill>
                <a:latin typeface="Alexandria"/>
              </a:rPr>
              <a:t>Marketing/Sales costs: Advertisements and sales team travel = $50,000 </a:t>
            </a:r>
          </a:p>
          <a:p>
            <a:pPr lvl="0">
              <a:lnSpc>
                <a:spcPct val="150000"/>
              </a:lnSpc>
              <a:defRPr/>
            </a:pPr>
            <a:r>
              <a:rPr lang="en-US" b="1" dirty="0">
                <a:solidFill>
                  <a:schemeClr val="tx1"/>
                </a:solidFill>
                <a:latin typeface="Alexandria"/>
              </a:rPr>
              <a:t>Administrative Expense: Executive salaries and legal fees = $80,000.</a:t>
            </a:r>
          </a:p>
          <a:p>
            <a:pPr lvl="0">
              <a:lnSpc>
                <a:spcPct val="150000"/>
              </a:lnSpc>
              <a:defRPr/>
            </a:pPr>
            <a:r>
              <a:rPr lang="en-US" b="1" dirty="0">
                <a:solidFill>
                  <a:schemeClr val="tx1"/>
                </a:solidFill>
                <a:latin typeface="Alexandria"/>
              </a:rPr>
              <a:t>Research &amp; Development (R&amp;D): Creating new product lines = $40,000.</a:t>
            </a:r>
          </a:p>
          <a:p>
            <a:pPr lvl="0">
              <a:lnSpc>
                <a:spcPct val="150000"/>
              </a:lnSpc>
              <a:defRPr/>
            </a:pPr>
            <a:r>
              <a:rPr lang="en-US" b="1" u="sng" dirty="0">
                <a:solidFill>
                  <a:schemeClr val="tx1"/>
                </a:solidFill>
                <a:latin typeface="Alexandria"/>
              </a:rPr>
              <a:t>Total Product Cost</a:t>
            </a:r>
            <a:r>
              <a:rPr lang="en-US" b="1" dirty="0">
                <a:solidFill>
                  <a:schemeClr val="tx1"/>
                </a:solidFill>
                <a:latin typeface="Alexandria"/>
              </a:rPr>
              <a:t>: $2,500,000 + $170,000 = $2,670,000 per year</a:t>
            </a:r>
            <a:endParaRPr kumimoji="0" lang="en-US" sz="1800" b="0" i="0" u="none" strike="noStrike" kern="1200" cap="none" spc="0" normalizeH="0" baseline="0" noProof="0" dirty="0">
              <a:ln>
                <a:noFill/>
              </a:ln>
              <a:solidFill>
                <a:schemeClr val="tx1"/>
              </a:solidFill>
              <a:effectLst/>
              <a:uLnTx/>
              <a:uFillTx/>
              <a:latin typeface="Alexandria"/>
            </a:endParaRPr>
          </a:p>
        </p:txBody>
      </p:sp>
      <p:pic>
        <p:nvPicPr>
          <p:cNvPr id="5" name="Graphic 21">
            <a:extLst>
              <a:ext uri="{FF2B5EF4-FFF2-40B4-BE49-F238E27FC236}">
                <a16:creationId xmlns:a16="http://schemas.microsoft.com/office/drawing/2014/main" id="{7C044F61-F82D-E137-D143-EB91D06130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554797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2FEE92-D839-67F4-D57B-BCE40C3BEF3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30CFDFE-FFBC-A574-07BA-E5D05244114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65CD45CC-1FCA-7B9E-0DF9-74A0EC550E06}"/>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B4B329C2-0369-CB07-7205-7F1069D4491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600" b="1" dirty="0">
                <a:solidFill>
                  <a:schemeClr val="tx1"/>
                </a:solidFill>
              </a:rPr>
              <a:t>3.3 SUMMARY</a:t>
            </a:r>
            <a:endParaRPr kumimoji="0" lang="en-US" sz="1600" b="1" i="0" u="none" strike="noStrike" kern="1200" cap="none" spc="0" normalizeH="0" baseline="0" noProof="0" dirty="0">
              <a:ln>
                <a:noFill/>
              </a:ln>
              <a:solidFill>
                <a:schemeClr val="tx1"/>
              </a:solidFill>
              <a:effectLst/>
              <a:uLnTx/>
              <a:uFillTx/>
              <a:latin typeface="Calibri"/>
              <a:ea typeface="Roboto Light" panose="02000000000000000000" pitchFamily="2" charset="0"/>
              <a:cs typeface="+mn-cs"/>
            </a:endParaRPr>
          </a:p>
        </p:txBody>
      </p:sp>
      <p:sp>
        <p:nvSpPr>
          <p:cNvPr id="29" name="Rectangle 28">
            <a:extLst>
              <a:ext uri="{FF2B5EF4-FFF2-40B4-BE49-F238E27FC236}">
                <a16:creationId xmlns:a16="http://schemas.microsoft.com/office/drawing/2014/main" id="{97A80A4E-49CD-8E31-1AC8-6B50E39EF0D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ADAEA222-936D-1B49-F8F7-CE645924B0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40DB9BEF-12BB-DAB6-3872-6E423AE4706B}"/>
              </a:ext>
            </a:extLst>
          </p:cNvPr>
          <p:cNvSpPr txBox="1"/>
          <p:nvPr/>
        </p:nvSpPr>
        <p:spPr>
          <a:xfrm>
            <a:off x="1133854" y="1397680"/>
            <a:ext cx="4824494" cy="4801314"/>
          </a:xfrm>
          <a:prstGeom prst="rect">
            <a:avLst/>
          </a:prstGeom>
          <a:noFill/>
        </p:spPr>
        <p:txBody>
          <a:bodyPr wrap="square">
            <a:spAutoFit/>
          </a:bodyPr>
          <a:lstStyle/>
          <a:p>
            <a:pPr lvl="0" algn="just"/>
            <a:r>
              <a:rPr lang="en-US" dirty="0">
                <a:latin typeface="Alexandria"/>
              </a:rPr>
              <a:t>The basic cost estimating procedure is as follows: </a:t>
            </a:r>
          </a:p>
          <a:p>
            <a:pPr marL="342900" lvl="0" indent="-342900" algn="just">
              <a:buAutoNum type="arabicPeriod"/>
            </a:pPr>
            <a:r>
              <a:rPr lang="en-US" dirty="0">
                <a:latin typeface="Alexandria"/>
              </a:rPr>
              <a:t>Scope the job or problem. </a:t>
            </a:r>
          </a:p>
          <a:p>
            <a:pPr lvl="0" algn="just"/>
            <a:r>
              <a:rPr lang="en-US" dirty="0">
                <a:latin typeface="Alexandria"/>
              </a:rPr>
              <a:t>2. Establish the estimate format; use a code of accounts. </a:t>
            </a:r>
          </a:p>
          <a:p>
            <a:pPr lvl="0" algn="just"/>
            <a:r>
              <a:rPr lang="en-US" dirty="0">
                <a:latin typeface="Alexandria"/>
              </a:rPr>
              <a:t>3. Prepare your estimate area by area and category by category. </a:t>
            </a:r>
          </a:p>
          <a:p>
            <a:pPr lvl="0" algn="just"/>
            <a:r>
              <a:rPr lang="en-US" dirty="0">
                <a:latin typeface="Alexandria"/>
              </a:rPr>
              <a:t>4. Check your work; verify your data. </a:t>
            </a:r>
          </a:p>
          <a:p>
            <a:pPr lvl="0" algn="just"/>
            <a:r>
              <a:rPr lang="en-US" dirty="0">
                <a:latin typeface="Alexandria"/>
              </a:rPr>
              <a:t>5. Review and adjust. </a:t>
            </a:r>
          </a:p>
          <a:p>
            <a:pPr lvl="0" algn="just"/>
            <a:r>
              <a:rPr lang="en-US" dirty="0">
                <a:latin typeface="Alexandria"/>
              </a:rPr>
              <a:t>6. Finalize. </a:t>
            </a:r>
          </a:p>
          <a:p>
            <a:pPr lvl="0" algn="just"/>
            <a:r>
              <a:rPr lang="en-US" dirty="0">
                <a:latin typeface="Alexandria"/>
              </a:rPr>
              <a:t>7. Complete the documentation. </a:t>
            </a:r>
          </a:p>
          <a:p>
            <a:pPr lvl="0" algn="just"/>
            <a:r>
              <a:rPr lang="en-US" dirty="0">
                <a:latin typeface="Alexandria"/>
              </a:rPr>
              <a:t>8. File.</a:t>
            </a:r>
          </a:p>
          <a:p>
            <a:pPr lvl="0" algn="just"/>
            <a:r>
              <a:rPr lang="en-US" dirty="0">
                <a:latin typeface="Alexandria"/>
              </a:rPr>
              <a:t>In general, • Understand the overall picture. </a:t>
            </a:r>
          </a:p>
          <a:p>
            <a:pPr lvl="0" algn="just"/>
            <a:r>
              <a:rPr lang="en-US" dirty="0">
                <a:latin typeface="Alexandria"/>
              </a:rPr>
              <a:t>• Document well. </a:t>
            </a:r>
          </a:p>
          <a:p>
            <a:pPr lvl="0" algn="just"/>
            <a:r>
              <a:rPr lang="en-US" dirty="0">
                <a:latin typeface="Alexandria"/>
              </a:rPr>
              <a:t>• Analyze your figures. </a:t>
            </a:r>
          </a:p>
          <a:p>
            <a:pPr lvl="0" algn="just"/>
            <a:r>
              <a:rPr lang="en-US" dirty="0">
                <a:latin typeface="Alexandria"/>
              </a:rPr>
              <a:t>• Tailor your estimate to the job. </a:t>
            </a:r>
          </a:p>
          <a:p>
            <a:pPr lvl="0" algn="just"/>
            <a:r>
              <a:rPr lang="en-US" dirty="0">
                <a:latin typeface="Alexandria"/>
              </a:rPr>
              <a:t>• Plan ahead.</a:t>
            </a:r>
          </a:p>
          <a:p>
            <a:pPr lvl="0" algn="just"/>
            <a:endParaRPr kumimoji="0" lang="en-US" sz="1800" b="0" i="0" u="none" strike="noStrike" kern="1200" cap="none" spc="0" normalizeH="0" baseline="0" noProof="0" dirty="0">
              <a:ln>
                <a:noFill/>
              </a:ln>
              <a:solidFill>
                <a:prstClr val="black"/>
              </a:solidFill>
              <a:effectLst/>
              <a:uLnTx/>
              <a:uFillTx/>
              <a:latin typeface="Alexandria"/>
            </a:endParaRPr>
          </a:p>
        </p:txBody>
      </p:sp>
    </p:spTree>
    <p:extLst>
      <p:ext uri="{BB962C8B-B14F-4D97-AF65-F5344CB8AC3E}">
        <p14:creationId xmlns:p14="http://schemas.microsoft.com/office/powerpoint/2010/main" val="1305069864"/>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F3B493-6888-0BAF-B991-E0A065BF4A9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622F390-825A-BBB5-D2C3-2644CC8B8CA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3569ABCB-60DC-7EBE-2F77-3D6ED8B69605}"/>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998706D8-2C0F-BD18-50FF-51FC9D54EB34}"/>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600" b="1" dirty="0">
                <a:solidFill>
                  <a:schemeClr val="tx1"/>
                </a:solidFill>
              </a:rPr>
              <a:t>3.3 SUMMARY</a:t>
            </a:r>
            <a:endParaRPr kumimoji="0" lang="en-US" sz="1600" b="1" i="0" u="none" strike="noStrike" kern="1200" cap="none" spc="0" normalizeH="0" baseline="0" noProof="0" dirty="0">
              <a:ln>
                <a:noFill/>
              </a:ln>
              <a:solidFill>
                <a:schemeClr val="tx1"/>
              </a:solidFill>
              <a:effectLst/>
              <a:uLnTx/>
              <a:uFillTx/>
              <a:latin typeface="Calibri"/>
              <a:ea typeface="Roboto Light" panose="02000000000000000000" pitchFamily="2" charset="0"/>
              <a:cs typeface="+mn-cs"/>
            </a:endParaRPr>
          </a:p>
        </p:txBody>
      </p:sp>
      <p:sp>
        <p:nvSpPr>
          <p:cNvPr id="29" name="Rectangle 28">
            <a:extLst>
              <a:ext uri="{FF2B5EF4-FFF2-40B4-BE49-F238E27FC236}">
                <a16:creationId xmlns:a16="http://schemas.microsoft.com/office/drawing/2014/main" id="{7CEEAD4F-5F93-3696-9514-F508AC44FD6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08DF7FDC-F806-7274-B2C3-AC0FAFE690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09299FA5-EF71-455C-87F0-EF5038B5CAE5}"/>
              </a:ext>
            </a:extLst>
          </p:cNvPr>
          <p:cNvSpPr txBox="1"/>
          <p:nvPr/>
        </p:nvSpPr>
        <p:spPr>
          <a:xfrm>
            <a:off x="1133854" y="1397680"/>
            <a:ext cx="4824494" cy="4524315"/>
          </a:xfrm>
          <a:prstGeom prst="rect">
            <a:avLst/>
          </a:prstGeom>
          <a:noFill/>
        </p:spPr>
        <p:txBody>
          <a:bodyPr wrap="square">
            <a:spAutoFit/>
          </a:bodyPr>
          <a:lstStyle/>
          <a:p>
            <a:pPr lvl="0" algn="just"/>
            <a:r>
              <a:rPr kumimoji="0" lang="en-US" sz="1800" b="1" i="0" u="none" strike="noStrike" kern="1200" cap="none" spc="0" normalizeH="0" baseline="0" noProof="0" dirty="0">
                <a:ln>
                  <a:noFill/>
                </a:ln>
                <a:solidFill>
                  <a:prstClr val="black"/>
                </a:solidFill>
                <a:effectLst/>
                <a:uLnTx/>
                <a:uFillTx/>
                <a:latin typeface="Alexandria"/>
              </a:rPr>
              <a:t>Applying the 8-step estimation lifecycle to our plant </a:t>
            </a:r>
            <a:r>
              <a:rPr kumimoji="0" lang="en-US" sz="1800" b="0" i="0" u="none" strike="noStrike" kern="1200" cap="none" spc="0" normalizeH="0" baseline="0" noProof="0" dirty="0">
                <a:ln>
                  <a:noFill/>
                </a:ln>
                <a:solidFill>
                  <a:prstClr val="black"/>
                </a:solidFill>
                <a:effectLst/>
                <a:uLnTx/>
                <a:uFillTx/>
                <a:latin typeface="Alexandria"/>
              </a:rPr>
              <a:t>:</a:t>
            </a:r>
          </a:p>
          <a:p>
            <a:pPr lvl="0" algn="just"/>
            <a:endParaRPr kumimoji="0" lang="en-US" sz="1800" b="1" i="0" u="none" strike="noStrike" kern="1200" cap="none" spc="0" normalizeH="0" baseline="0" noProof="0" dirty="0">
              <a:ln>
                <a:noFill/>
              </a:ln>
              <a:solidFill>
                <a:prstClr val="black"/>
              </a:solidFill>
              <a:effectLst/>
              <a:uLnTx/>
              <a:uFillTx/>
              <a:latin typeface="Alexandria"/>
            </a:endParaRPr>
          </a:p>
          <a:p>
            <a:pPr lvl="0" algn="just"/>
            <a:r>
              <a:rPr kumimoji="0" lang="en-US" sz="1800" b="1" i="0" u="none" strike="noStrike" kern="1200" cap="none" spc="0" normalizeH="0" baseline="0" noProof="0" dirty="0">
                <a:ln>
                  <a:noFill/>
                </a:ln>
                <a:solidFill>
                  <a:prstClr val="black"/>
                </a:solidFill>
                <a:effectLst/>
                <a:uLnTx/>
                <a:uFillTx/>
                <a:latin typeface="Alexandria"/>
              </a:rPr>
              <a:t>Scope</a:t>
            </a:r>
            <a:r>
              <a:rPr kumimoji="0" lang="en-US" sz="1800" b="0" i="0" u="none" strike="noStrike" kern="1200" cap="none" spc="0" normalizeH="0" baseline="0" noProof="0" dirty="0">
                <a:ln>
                  <a:noFill/>
                </a:ln>
                <a:solidFill>
                  <a:prstClr val="black"/>
                </a:solidFill>
                <a:effectLst/>
                <a:uLnTx/>
                <a:uFillTx/>
                <a:latin typeface="Alexandria"/>
              </a:rPr>
              <a:t>: Estimate the operating cost of the new 5,000-ton plastic production line.</a:t>
            </a:r>
          </a:p>
          <a:p>
            <a:pPr lvl="0" algn="just"/>
            <a:endParaRPr kumimoji="0" lang="en-US" sz="1800" b="1" i="0" u="none" strike="noStrike" kern="1200" cap="none" spc="0" normalizeH="0" baseline="0" noProof="0" dirty="0">
              <a:ln>
                <a:noFill/>
              </a:ln>
              <a:solidFill>
                <a:prstClr val="black"/>
              </a:solidFill>
              <a:effectLst/>
              <a:uLnTx/>
              <a:uFillTx/>
              <a:latin typeface="Alexandria"/>
            </a:endParaRPr>
          </a:p>
          <a:p>
            <a:pPr lvl="0" algn="just"/>
            <a:r>
              <a:rPr kumimoji="0" lang="en-US" sz="1800" b="1" i="0" u="none" strike="noStrike" kern="1200" cap="none" spc="0" normalizeH="0" baseline="0" noProof="0" dirty="0">
                <a:ln>
                  <a:noFill/>
                </a:ln>
                <a:solidFill>
                  <a:prstClr val="black"/>
                </a:solidFill>
                <a:effectLst/>
                <a:uLnTx/>
                <a:uFillTx/>
                <a:latin typeface="Alexandria"/>
              </a:rPr>
              <a:t>Format</a:t>
            </a:r>
            <a:r>
              <a:rPr kumimoji="0" lang="en-US" sz="1800" b="0" i="0" u="none" strike="noStrike" kern="1200" cap="none" spc="0" normalizeH="0" baseline="0" noProof="0" dirty="0">
                <a:ln>
                  <a:noFill/>
                </a:ln>
                <a:solidFill>
                  <a:prstClr val="black"/>
                </a:solidFill>
                <a:effectLst/>
                <a:uLnTx/>
                <a:uFillTx/>
                <a:latin typeface="Alexandria"/>
              </a:rPr>
              <a:t>: Organize costs into the Table 3.11 ledger structure.</a:t>
            </a:r>
          </a:p>
          <a:p>
            <a:pPr lvl="0" algn="just"/>
            <a:r>
              <a:rPr kumimoji="0" lang="en-US" sz="1800" b="1" i="0" u="none" strike="noStrike" kern="1200" cap="none" spc="0" normalizeH="0" baseline="0" noProof="0" dirty="0">
                <a:ln>
                  <a:noFill/>
                </a:ln>
                <a:solidFill>
                  <a:prstClr val="black"/>
                </a:solidFill>
                <a:effectLst/>
                <a:uLnTx/>
                <a:uFillTx/>
                <a:latin typeface="Alexandria"/>
              </a:rPr>
              <a:t>Prepare</a:t>
            </a:r>
            <a:r>
              <a:rPr kumimoji="0" lang="en-US" sz="1800" b="0" i="0" u="none" strike="noStrike" kern="1200" cap="none" spc="0" normalizeH="0" baseline="0" noProof="0" dirty="0">
                <a:ln>
                  <a:noFill/>
                </a:ln>
                <a:solidFill>
                  <a:prstClr val="black"/>
                </a:solidFill>
                <a:effectLst/>
                <a:uLnTx/>
                <a:uFillTx/>
                <a:latin typeface="Alexandria"/>
              </a:rPr>
              <a:t>: Calculate step-by-step raw materials first, then labor, then utilities.</a:t>
            </a:r>
          </a:p>
          <a:p>
            <a:pPr lvl="0" algn="just"/>
            <a:endParaRPr kumimoji="0" lang="en-US" sz="1800" b="1" i="0" u="none" strike="noStrike" kern="1200" cap="none" spc="0" normalizeH="0" baseline="0" noProof="0" dirty="0">
              <a:ln>
                <a:noFill/>
              </a:ln>
              <a:solidFill>
                <a:prstClr val="black"/>
              </a:solidFill>
              <a:effectLst/>
              <a:uLnTx/>
              <a:uFillTx/>
              <a:latin typeface="Alexandria"/>
            </a:endParaRPr>
          </a:p>
          <a:p>
            <a:pPr lvl="0" algn="just"/>
            <a:r>
              <a:rPr kumimoji="0" lang="en-US" sz="1800" b="1" i="0" u="none" strike="noStrike" kern="1200" cap="none" spc="0" normalizeH="0" baseline="0" noProof="0" dirty="0">
                <a:ln>
                  <a:noFill/>
                </a:ln>
                <a:solidFill>
                  <a:prstClr val="black"/>
                </a:solidFill>
                <a:effectLst/>
                <a:uLnTx/>
                <a:uFillTx/>
                <a:latin typeface="Alexandria"/>
              </a:rPr>
              <a:t>Check</a:t>
            </a:r>
            <a:r>
              <a:rPr kumimoji="0" lang="en-US" sz="1800" b="0" i="0" u="none" strike="noStrike" kern="1200" cap="none" spc="0" normalizeH="0" baseline="0" noProof="0" dirty="0">
                <a:ln>
                  <a:noFill/>
                </a:ln>
                <a:solidFill>
                  <a:prstClr val="black"/>
                </a:solidFill>
                <a:effectLst/>
                <a:uLnTx/>
                <a:uFillTx/>
                <a:latin typeface="Alexandria"/>
              </a:rPr>
              <a:t>: Cross-verify calculated electricity         tariffs against current regulatory approved rates.</a:t>
            </a:r>
          </a:p>
          <a:p>
            <a:pPr lvl="0" algn="just"/>
            <a:endParaRPr kumimoji="0" lang="en-US" sz="1800" b="1" i="0" u="none" strike="noStrike" kern="1200" cap="none" spc="0" normalizeH="0" baseline="0" noProof="0" dirty="0">
              <a:ln>
                <a:noFill/>
              </a:ln>
              <a:solidFill>
                <a:prstClr val="black"/>
              </a:solidFill>
              <a:effectLst/>
              <a:uLnTx/>
              <a:uFillTx/>
              <a:latin typeface="Alexandria"/>
            </a:endParaRPr>
          </a:p>
          <a:p>
            <a:pPr lvl="0" algn="just"/>
            <a:r>
              <a:rPr kumimoji="0" lang="en-US" sz="1800" b="1" i="0" u="none" strike="noStrike" kern="1200" cap="none" spc="0" normalizeH="0" baseline="0" noProof="0" dirty="0">
                <a:ln>
                  <a:noFill/>
                </a:ln>
                <a:solidFill>
                  <a:prstClr val="black"/>
                </a:solidFill>
                <a:effectLst/>
                <a:uLnTx/>
                <a:uFillTx/>
                <a:latin typeface="Alexandria"/>
              </a:rPr>
              <a:t>Review</a:t>
            </a:r>
            <a:r>
              <a:rPr kumimoji="0" lang="en-US" sz="1800" b="0" i="0" u="none" strike="noStrike" kern="1200" cap="none" spc="0" normalizeH="0" baseline="0" noProof="0" dirty="0">
                <a:ln>
                  <a:noFill/>
                </a:ln>
                <a:solidFill>
                  <a:prstClr val="black"/>
                </a:solidFill>
                <a:effectLst/>
                <a:uLnTx/>
                <a:uFillTx/>
                <a:latin typeface="Alexandria"/>
              </a:rPr>
              <a:t>: Adjust the raw materials budget upward by 4% to account for winter supply chain risks.</a:t>
            </a:r>
          </a:p>
        </p:txBody>
      </p:sp>
    </p:spTree>
    <p:extLst>
      <p:ext uri="{BB962C8B-B14F-4D97-AF65-F5344CB8AC3E}">
        <p14:creationId xmlns:p14="http://schemas.microsoft.com/office/powerpoint/2010/main" val="3741950410"/>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BC32F-F650-535B-FE31-8D2F80E54E2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F8FDBFA-70A9-1433-83F4-B50B3F666E41}"/>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23B92B3B-17F0-CE92-2295-30F8768D5048}"/>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8F3E2879-4AA3-2043-B48B-7AED3F8A0547}"/>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600" b="1" dirty="0">
                <a:solidFill>
                  <a:schemeClr val="tx1"/>
                </a:solidFill>
              </a:rPr>
              <a:t>3.3 SUMMARY</a:t>
            </a:r>
            <a:endParaRPr kumimoji="0" lang="en-US" sz="1600" b="1" i="0" u="none" strike="noStrike" kern="1200" cap="none" spc="0" normalizeH="0" baseline="0" noProof="0" dirty="0">
              <a:ln>
                <a:noFill/>
              </a:ln>
              <a:solidFill>
                <a:schemeClr val="tx1"/>
              </a:solidFill>
              <a:effectLst/>
              <a:uLnTx/>
              <a:uFillTx/>
              <a:latin typeface="Calibri"/>
              <a:ea typeface="Roboto Light" panose="02000000000000000000" pitchFamily="2" charset="0"/>
              <a:cs typeface="+mn-cs"/>
            </a:endParaRPr>
          </a:p>
        </p:txBody>
      </p:sp>
      <p:sp>
        <p:nvSpPr>
          <p:cNvPr id="29" name="Rectangle 28">
            <a:extLst>
              <a:ext uri="{FF2B5EF4-FFF2-40B4-BE49-F238E27FC236}">
                <a16:creationId xmlns:a16="http://schemas.microsoft.com/office/drawing/2014/main" id="{7D33101D-B758-8926-C114-A943192A8BC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34B3BB2F-E623-B063-F6B2-2374CBEA11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74C8828B-78F0-141B-3CCB-6A4D3AFBDB0F}"/>
              </a:ext>
            </a:extLst>
          </p:cNvPr>
          <p:cNvSpPr txBox="1"/>
          <p:nvPr/>
        </p:nvSpPr>
        <p:spPr>
          <a:xfrm>
            <a:off x="1133854" y="1397680"/>
            <a:ext cx="4824494" cy="3693319"/>
          </a:xfrm>
          <a:prstGeom prst="rect">
            <a:avLst/>
          </a:prstGeom>
          <a:noFill/>
        </p:spPr>
        <p:txBody>
          <a:bodyPr wrap="square">
            <a:spAutoFit/>
          </a:bodyPr>
          <a:lstStyle/>
          <a:p>
            <a:pPr lvl="0" algn="just"/>
            <a:r>
              <a:rPr kumimoji="0" lang="en-US" sz="1800" b="1" i="0" u="none" strike="noStrike" kern="1200" cap="none" spc="0" normalizeH="0" baseline="0" noProof="0" dirty="0">
                <a:ln>
                  <a:noFill/>
                </a:ln>
                <a:solidFill>
                  <a:prstClr val="black"/>
                </a:solidFill>
                <a:effectLst/>
                <a:uLnTx/>
                <a:uFillTx/>
                <a:latin typeface="Alexandria"/>
              </a:rPr>
              <a:t>Applying the 8-step estimation lifecycle to our plant </a:t>
            </a:r>
            <a:r>
              <a:rPr kumimoji="0" lang="en-US" sz="1800" b="0" i="0" u="none" strike="noStrike" kern="1200" cap="none" spc="0" normalizeH="0" baseline="0" noProof="0" dirty="0">
                <a:ln>
                  <a:noFill/>
                </a:ln>
                <a:solidFill>
                  <a:prstClr val="black"/>
                </a:solidFill>
                <a:effectLst/>
                <a:uLnTx/>
                <a:uFillTx/>
                <a:latin typeface="Alexandria"/>
              </a:rPr>
              <a:t>: (continued)</a:t>
            </a:r>
          </a:p>
          <a:p>
            <a:pPr lvl="0" algn="just"/>
            <a:endParaRPr kumimoji="0" lang="en-US" sz="1800" b="0" i="0" u="none" strike="noStrike" kern="1200" cap="none" spc="0" normalizeH="0" baseline="0" noProof="0" dirty="0">
              <a:ln>
                <a:noFill/>
              </a:ln>
              <a:solidFill>
                <a:prstClr val="black"/>
              </a:solidFill>
              <a:effectLst/>
              <a:uLnTx/>
              <a:uFillTx/>
              <a:latin typeface="Alexandria"/>
            </a:endParaRPr>
          </a:p>
          <a:p>
            <a:pPr lvl="0" algn="just"/>
            <a:endParaRPr kumimoji="0" lang="en-US" sz="1800" b="0" i="0" u="none" strike="noStrike" kern="1200" cap="none" spc="0" normalizeH="0" baseline="0" noProof="0" dirty="0">
              <a:ln>
                <a:noFill/>
              </a:ln>
              <a:solidFill>
                <a:prstClr val="black"/>
              </a:solidFill>
              <a:effectLst/>
              <a:uLnTx/>
              <a:uFillTx/>
              <a:latin typeface="Alexandria"/>
            </a:endParaRPr>
          </a:p>
          <a:p>
            <a:pPr lvl="0" algn="just"/>
            <a:r>
              <a:rPr kumimoji="0" lang="en-US" sz="1800" b="1" i="0" u="none" strike="noStrike" kern="1200" cap="none" spc="0" normalizeH="0" baseline="0" noProof="0" dirty="0">
                <a:ln>
                  <a:noFill/>
                </a:ln>
                <a:solidFill>
                  <a:prstClr val="black"/>
                </a:solidFill>
                <a:effectLst/>
                <a:uLnTx/>
                <a:uFillTx/>
                <a:latin typeface="Alexandria"/>
              </a:rPr>
              <a:t>Finalize</a:t>
            </a:r>
            <a:r>
              <a:rPr kumimoji="0" lang="en-US" sz="1800" b="0" i="0" u="none" strike="noStrike" kern="1200" cap="none" spc="0" normalizeH="0" baseline="0" noProof="0" dirty="0">
                <a:ln>
                  <a:noFill/>
                </a:ln>
                <a:solidFill>
                  <a:prstClr val="black"/>
                </a:solidFill>
                <a:effectLst/>
                <a:uLnTx/>
                <a:uFillTx/>
                <a:latin typeface="Alexandria"/>
              </a:rPr>
              <a:t>: Approve the finalized operating cost of $2.67M.</a:t>
            </a:r>
          </a:p>
          <a:p>
            <a:pPr lvl="0" algn="just"/>
            <a:endParaRPr kumimoji="0" lang="en-US" sz="1800" b="0" i="0" u="none" strike="noStrike" kern="1200" cap="none" spc="0" normalizeH="0" baseline="0" noProof="0" dirty="0">
              <a:ln>
                <a:noFill/>
              </a:ln>
              <a:solidFill>
                <a:prstClr val="black"/>
              </a:solidFill>
              <a:effectLst/>
              <a:uLnTx/>
              <a:uFillTx/>
              <a:latin typeface="Alexandria"/>
            </a:endParaRPr>
          </a:p>
          <a:p>
            <a:pPr lvl="0" algn="just"/>
            <a:endParaRPr kumimoji="0" lang="en-US" sz="1800" b="0" i="0" u="none" strike="noStrike" kern="1200" cap="none" spc="0" normalizeH="0" baseline="0" noProof="0" dirty="0">
              <a:ln>
                <a:noFill/>
              </a:ln>
              <a:solidFill>
                <a:prstClr val="black"/>
              </a:solidFill>
              <a:effectLst/>
              <a:uLnTx/>
              <a:uFillTx/>
              <a:latin typeface="Alexandria"/>
            </a:endParaRPr>
          </a:p>
          <a:p>
            <a:pPr lvl="0" algn="just"/>
            <a:r>
              <a:rPr kumimoji="0" lang="en-US" sz="1800" b="1" i="0" u="none" strike="noStrike" kern="1200" cap="none" spc="0" normalizeH="0" baseline="0" noProof="0" dirty="0">
                <a:ln>
                  <a:noFill/>
                </a:ln>
                <a:solidFill>
                  <a:prstClr val="black"/>
                </a:solidFill>
                <a:effectLst/>
                <a:uLnTx/>
                <a:uFillTx/>
                <a:latin typeface="Alexandria"/>
              </a:rPr>
              <a:t>Document</a:t>
            </a:r>
            <a:r>
              <a:rPr kumimoji="0" lang="en-US" sz="1800" b="0" i="0" u="none" strike="noStrike" kern="1200" cap="none" spc="0" normalizeH="0" baseline="0" noProof="0" dirty="0">
                <a:ln>
                  <a:noFill/>
                </a:ln>
                <a:solidFill>
                  <a:prstClr val="black"/>
                </a:solidFill>
                <a:effectLst/>
                <a:uLnTx/>
                <a:uFillTx/>
                <a:latin typeface="Alexandria"/>
              </a:rPr>
              <a:t>: Save all calculation logs and vendor quote sheets.</a:t>
            </a:r>
          </a:p>
          <a:p>
            <a:pPr lvl="0" algn="just"/>
            <a:endParaRPr kumimoji="0" lang="en-US" sz="1800" b="1" i="0" u="none" strike="noStrike" kern="1200" cap="none" spc="0" normalizeH="0" baseline="0" noProof="0" dirty="0">
              <a:ln>
                <a:noFill/>
              </a:ln>
              <a:solidFill>
                <a:prstClr val="black"/>
              </a:solidFill>
              <a:effectLst/>
              <a:uLnTx/>
              <a:uFillTx/>
              <a:latin typeface="Alexandria"/>
            </a:endParaRPr>
          </a:p>
          <a:p>
            <a:pPr lvl="0" algn="just"/>
            <a:r>
              <a:rPr kumimoji="0" lang="en-US" sz="1800" b="1" i="0" u="none" strike="noStrike" kern="1200" cap="none" spc="0" normalizeH="0" baseline="0" noProof="0" dirty="0">
                <a:ln>
                  <a:noFill/>
                </a:ln>
                <a:solidFill>
                  <a:prstClr val="black"/>
                </a:solidFill>
                <a:effectLst/>
                <a:uLnTx/>
                <a:uFillTx/>
                <a:latin typeface="Alexandria"/>
              </a:rPr>
              <a:t>File</a:t>
            </a:r>
            <a:r>
              <a:rPr kumimoji="0" lang="en-US" sz="1800" b="0" i="0" u="none" strike="noStrike" kern="1200" cap="none" spc="0" normalizeH="0" baseline="0" noProof="0" dirty="0">
                <a:ln>
                  <a:noFill/>
                </a:ln>
                <a:solidFill>
                  <a:prstClr val="black"/>
                </a:solidFill>
                <a:effectLst/>
                <a:uLnTx/>
                <a:uFillTx/>
                <a:latin typeface="Alexandria"/>
              </a:rPr>
              <a:t>: Store the document in the central PMO directory for future historical benchmarking.</a:t>
            </a:r>
          </a:p>
        </p:txBody>
      </p:sp>
    </p:spTree>
    <p:extLst>
      <p:ext uri="{BB962C8B-B14F-4D97-AF65-F5344CB8AC3E}">
        <p14:creationId xmlns:p14="http://schemas.microsoft.com/office/powerpoint/2010/main" val="2518599671"/>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537"/>
    </mc:Choice>
    <mc:Fallback xmlns="">
      <p:transition spd="slow" advTm="353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DC8E9C4-D777-45F6-85E2-A066919D8915}"/>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1371</TotalTime>
  <Words>2969</Words>
  <Application>Microsoft Office PowerPoint</Application>
  <PresentationFormat>Widescreen</PresentationFormat>
  <Paragraphs>628</Paragraphs>
  <Slides>43</Slides>
  <Notes>8</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43</vt:i4>
      </vt:variant>
    </vt:vector>
  </HeadingPairs>
  <TitlesOfParts>
    <vt:vector size="51" baseType="lpstr">
      <vt:lpstr>Alexandria</vt:lpstr>
      <vt:lpstr>Arial</vt:lpstr>
      <vt:lpstr>Calibri</vt:lpstr>
      <vt:lpstr>Calibri Light</vt:lpstr>
      <vt:lpstr>Times New Roman</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rasha aljerd</cp:lastModifiedBy>
  <cp:revision>180</cp:revision>
  <dcterms:created xsi:type="dcterms:W3CDTF">2023-04-29T09:08:00Z</dcterms:created>
  <dcterms:modified xsi:type="dcterms:W3CDTF">2026-06-27T11:47:00Z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