
<file path=[Content_Types].xml><?xml version="1.0" encoding="utf-8"?>
<Types xmlns="http://schemas.openxmlformats.org/package/2006/content-types">
  <Default Extension="glb" ContentType="model/gltf.binary"/>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theme/themeOverride1.xml" ContentType="application/vnd.openxmlformats-officedocument.themeOverride+xml"/>
  <Override PartName="/ppt/notesSlides/notesSlide2.xml" ContentType="application/vnd.openxmlformats-officedocument.presentationml.notesSlide+xml"/>
  <Override PartName="/ppt/theme/themeOverride2.xml" ContentType="application/vnd.openxmlformats-officedocument.themeOverr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theme/themeOverride3.xml" ContentType="application/vnd.openxmlformats-officedocument.themeOverride+xml"/>
  <Override PartName="/ppt/theme/themeOverride4.xml" ContentType="application/vnd.openxmlformats-officedocument.themeOverride+xml"/>
  <Override PartName="/ppt/theme/themeOverride5.xml" ContentType="application/vnd.openxmlformats-officedocument.themeOverride+xml"/>
  <Override PartName="/ppt/theme/themeOverride6.xml" ContentType="application/vnd.openxmlformats-officedocument.themeOverride+xml"/>
  <Override PartName="/ppt/theme/themeOverride7.xml" ContentType="application/vnd.openxmlformats-officedocument.themeOverride+xml"/>
  <Override PartName="/ppt/theme/themeOverride8.xml" ContentType="application/vnd.openxmlformats-officedocument.themeOverride+xml"/>
  <Override PartName="/ppt/theme/themeOverride9.xml" ContentType="application/vnd.openxmlformats-officedocument.themeOverr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theme/themeOverride10.xml" ContentType="application/vnd.openxmlformats-officedocument.themeOverride+xml"/>
  <Override PartName="/ppt/theme/themeOverride11.xml" ContentType="application/vnd.openxmlformats-officedocument.themeOverride+xml"/>
  <Override PartName="/ppt/theme/themeOverride12.xml" ContentType="application/vnd.openxmlformats-officedocument.themeOverride+xml"/>
  <Override PartName="/ppt/theme/themeOverride13.xml" ContentType="application/vnd.openxmlformats-officedocument.themeOverride+xml"/>
  <Override PartName="/ppt/theme/themeOverride14.xml" ContentType="application/vnd.openxmlformats-officedocument.themeOverride+xml"/>
  <Override PartName="/ppt/theme/themeOverride15.xml" ContentType="application/vnd.openxmlformats-officedocument.themeOverride+xml"/>
  <Override PartName="/ppt/theme/themeOverride16.xml" ContentType="application/vnd.openxmlformats-officedocument.themeOverride+xml"/>
  <Override PartName="/ppt/theme/themeOverride17.xml" ContentType="application/vnd.openxmlformats-officedocument.themeOverr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 id="2147483667" r:id="rId5"/>
  </p:sldMasterIdLst>
  <p:notesMasterIdLst>
    <p:notesMasterId r:id="rId36"/>
  </p:notesMasterIdLst>
  <p:sldIdLst>
    <p:sldId id="480" r:id="rId6"/>
    <p:sldId id="498" r:id="rId7"/>
    <p:sldId id="502" r:id="rId8"/>
    <p:sldId id="531" r:id="rId9"/>
    <p:sldId id="503" r:id="rId10"/>
    <p:sldId id="500" r:id="rId11"/>
    <p:sldId id="504" r:id="rId12"/>
    <p:sldId id="306" r:id="rId13"/>
    <p:sldId id="505" r:id="rId14"/>
    <p:sldId id="532" r:id="rId15"/>
    <p:sldId id="533" r:id="rId16"/>
    <p:sldId id="506" r:id="rId17"/>
    <p:sldId id="520" r:id="rId18"/>
    <p:sldId id="519" r:id="rId19"/>
    <p:sldId id="513" r:id="rId20"/>
    <p:sldId id="522" r:id="rId21"/>
    <p:sldId id="512" r:id="rId22"/>
    <p:sldId id="524" r:id="rId23"/>
    <p:sldId id="521" r:id="rId24"/>
    <p:sldId id="529" r:id="rId25"/>
    <p:sldId id="525" r:id="rId26"/>
    <p:sldId id="526" r:id="rId27"/>
    <p:sldId id="528" r:id="rId28"/>
    <p:sldId id="514" r:id="rId29"/>
    <p:sldId id="515" r:id="rId30"/>
    <p:sldId id="516" r:id="rId31"/>
    <p:sldId id="530" r:id="rId32"/>
    <p:sldId id="517" r:id="rId33"/>
    <p:sldId id="518" r:id="rId34"/>
    <p:sldId id="349" r:id="rId3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498"/>
            <p14:sldId id="502"/>
            <p14:sldId id="531"/>
            <p14:sldId id="503"/>
            <p14:sldId id="500"/>
            <p14:sldId id="504"/>
            <p14:sldId id="306"/>
            <p14:sldId id="505"/>
            <p14:sldId id="532"/>
            <p14:sldId id="533"/>
            <p14:sldId id="506"/>
            <p14:sldId id="520"/>
            <p14:sldId id="519"/>
            <p14:sldId id="513"/>
            <p14:sldId id="522"/>
            <p14:sldId id="512"/>
            <p14:sldId id="524"/>
            <p14:sldId id="521"/>
            <p14:sldId id="529"/>
            <p14:sldId id="525"/>
            <p14:sldId id="526"/>
            <p14:sldId id="528"/>
            <p14:sldId id="514"/>
            <p14:sldId id="515"/>
            <p14:sldId id="516"/>
            <p14:sldId id="530"/>
            <p14:sldId id="517"/>
            <p14:sldId id="518"/>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006C92"/>
    <a:srgbClr val="FFD200"/>
    <a:srgbClr val="203E5F"/>
    <a:srgbClr val="F58221"/>
    <a:srgbClr val="000000"/>
    <a:srgbClr val="669BBC"/>
    <a:srgbClr val="2D3956"/>
    <a:srgbClr val="8E5A6D"/>
    <a:srgbClr val="FAC74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B2617DA-3115-14AF-F208-F3AE87B70CE9}" v="3" dt="2024-09-14T08:27:33.04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54" d="100"/>
          <a:sy n="54" d="100"/>
        </p:scale>
        <p:origin x="60" y="464"/>
      </p:cViewPr>
      <p:guideLst/>
    </p:cSldViewPr>
  </p:slideViewPr>
  <p:notesTextViewPr>
    <p:cViewPr>
      <p:scale>
        <a:sx n="1" d="1"/>
        <a:sy n="1" d="1"/>
      </p:scale>
      <p:origin x="0" y="0"/>
    </p:cViewPr>
  </p:notesTextViewPr>
  <p:sorterViewPr>
    <p:cViewPr>
      <p:scale>
        <a:sx n="100" d="100"/>
        <a:sy n="100" d="100"/>
      </p:scale>
      <p:origin x="0" y="-648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theme" Target="theme/theme1.xml"/><Relationship Id="rId21" Type="http://schemas.openxmlformats.org/officeDocument/2006/relationships/slide" Target="slides/slide16.xml"/><Relationship Id="rId34" Type="http://schemas.openxmlformats.org/officeDocument/2006/relationships/slide" Target="slides/slide29.xml"/><Relationship Id="rId42" Type="http://schemas.microsoft.com/office/2015/10/relationships/revisionInfo" Target="revisionInfo.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41"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notesMaster" Target="notesMasters/notesMaster1.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8" Type="http://schemas.openxmlformats.org/officeDocument/2006/relationships/slide" Target="slides/slide3.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hamed Ahmed" userId="S::mohammad.ahmed@midocean.edu.km::b97056a5-6e64-4c8c-ae98-39dabe693af2" providerId="AD" clId="Web-{AAB95B99-0F72-5DA0-87AE-3ED0F10E3E86}"/>
    <pc:docChg chg="modSld">
      <pc:chgData name="Mohamed Ahmed" userId="S::mohammad.ahmed@midocean.edu.km::b97056a5-6e64-4c8c-ae98-39dabe693af2" providerId="AD" clId="Web-{AAB95B99-0F72-5DA0-87AE-3ED0F10E3E86}" dt="2024-08-03T22:11:52.769" v="8"/>
      <pc:docMkLst>
        <pc:docMk/>
      </pc:docMkLst>
      <pc:sldChg chg="delSp modSp">
        <pc:chgData name="Mohamed Ahmed" userId="S::mohammad.ahmed@midocean.edu.km::b97056a5-6e64-4c8c-ae98-39dabe693af2" providerId="AD" clId="Web-{AAB95B99-0F72-5DA0-87AE-3ED0F10E3E86}" dt="2024-08-03T22:11:52.769" v="8"/>
        <pc:sldMkLst>
          <pc:docMk/>
          <pc:sldMk cId="0" sldId="306"/>
        </pc:sldMkLst>
        <pc:spChg chg="del mod">
          <ac:chgData name="Mohamed Ahmed" userId="S::mohammad.ahmed@midocean.edu.km::b97056a5-6e64-4c8c-ae98-39dabe693af2" providerId="AD" clId="Web-{AAB95B99-0F72-5DA0-87AE-3ED0F10E3E86}" dt="2024-08-03T22:11:52.769" v="8"/>
          <ac:spMkLst>
            <pc:docMk/>
            <pc:sldMk cId="0" sldId="306"/>
            <ac:spMk id="3" creationId="{00000000-0000-0000-0000-000000000000}"/>
          </ac:spMkLst>
        </pc:spChg>
      </pc:sldChg>
    </pc:docChg>
  </pc:docChgLst>
  <pc:docChgLst>
    <pc:chgData name="MoumenCharef Eddine" userId="S::moumen.charefeddine@midocean.edu.km::4e634a0d-971e-4aed-a065-e78a2b447985" providerId="AD" clId="Web-{CA943C24-D059-A662-D3D4-F11F56A45DCC}"/>
    <pc:docChg chg="modSld">
      <pc:chgData name="MoumenCharef Eddine" userId="S::moumen.charefeddine@midocean.edu.km::4e634a0d-971e-4aed-a065-e78a2b447985" providerId="AD" clId="Web-{CA943C24-D059-A662-D3D4-F11F56A45DCC}" dt="2024-09-04T15:55:01.101" v="1" actId="1076"/>
      <pc:docMkLst>
        <pc:docMk/>
      </pc:docMkLst>
      <pc:sldChg chg="modSp">
        <pc:chgData name="MoumenCharef Eddine" userId="S::moumen.charefeddine@midocean.edu.km::4e634a0d-971e-4aed-a065-e78a2b447985" providerId="AD" clId="Web-{CA943C24-D059-A662-D3D4-F11F56A45DCC}" dt="2024-09-04T15:55:01.101" v="1" actId="1076"/>
        <pc:sldMkLst>
          <pc:docMk/>
          <pc:sldMk cId="1389432737" sldId="495"/>
        </pc:sldMkLst>
        <pc:picChg chg="mod">
          <ac:chgData name="MoumenCharef Eddine" userId="S::moumen.charefeddine@midocean.edu.km::4e634a0d-971e-4aed-a065-e78a2b447985" providerId="AD" clId="Web-{CA943C24-D059-A662-D3D4-F11F56A45DCC}" dt="2024-09-04T15:54:58.976" v="0" actId="1076"/>
          <ac:picMkLst>
            <pc:docMk/>
            <pc:sldMk cId="1389432737" sldId="495"/>
            <ac:picMk id="5" creationId="{00000000-0000-0000-0000-000000000000}"/>
          </ac:picMkLst>
        </pc:picChg>
        <pc:picChg chg="mod">
          <ac:chgData name="MoumenCharef Eddine" userId="S::moumen.charefeddine@midocean.edu.km::4e634a0d-971e-4aed-a065-e78a2b447985" providerId="AD" clId="Web-{CA943C24-D059-A662-D3D4-F11F56A45DCC}" dt="2024-09-04T15:55:01.101" v="1" actId="1076"/>
          <ac:picMkLst>
            <pc:docMk/>
            <pc:sldMk cId="1389432737" sldId="495"/>
            <ac:picMk id="8" creationId="{00000000-0000-0000-0000-000000000000}"/>
          </ac:picMkLst>
        </pc:picChg>
      </pc:sldChg>
    </pc:docChg>
  </pc:docChgLst>
  <pc:docChgLst>
    <pc:chgData name="KodsHassine" userId="S::kods.hassine@midocean.edu.km::a38286e8-f868-4b29-808a-12842d2d340e" providerId="AD" clId="Web-{AB2617DA-3115-14AF-F208-F3AE87B70CE9}"/>
    <pc:docChg chg="modSld">
      <pc:chgData name="KodsHassine" userId="S::kods.hassine@midocean.edu.km::a38286e8-f868-4b29-808a-12842d2d340e" providerId="AD" clId="Web-{AB2617DA-3115-14AF-F208-F3AE87B70CE9}" dt="2024-09-14T08:25:39.403" v="1" actId="20577"/>
      <pc:docMkLst>
        <pc:docMk/>
      </pc:docMkLst>
      <pc:sldChg chg="modSp">
        <pc:chgData name="KodsHassine" userId="S::kods.hassine@midocean.edu.km::a38286e8-f868-4b29-808a-12842d2d340e" providerId="AD" clId="Web-{AB2617DA-3115-14AF-F208-F3AE87B70CE9}" dt="2024-09-14T08:25:39.403" v="1" actId="20577"/>
        <pc:sldMkLst>
          <pc:docMk/>
          <pc:sldMk cId="0" sldId="480"/>
        </pc:sldMkLst>
        <pc:spChg chg="mod">
          <ac:chgData name="KodsHassine" userId="S::kods.hassine@midocean.edu.km::a38286e8-f868-4b29-808a-12842d2d340e" providerId="AD" clId="Web-{AB2617DA-3115-14AF-F208-F3AE87B70CE9}" dt="2024-09-14T08:25:39.403" v="1" actId="20577"/>
          <ac:spMkLst>
            <pc:docMk/>
            <pc:sldMk cId="0" sldId="480"/>
            <ac:spMk id="31" creationId="{00000000-0000-0000-0000-000000000000}"/>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2#1">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7">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E9A486C-96B6-4976-A6EE-72A976A3639B}" type="doc">
      <dgm:prSet loTypeId="urn:microsoft.com/office/officeart/2005/8/layout/vList3" loCatId="list" qsTypeId="urn:microsoft.com/office/officeart/2005/8/quickstyle/simple1#1" qsCatId="simple" csTypeId="urn:microsoft.com/office/officeart/2005/8/colors/accent1_2#1" csCatId="accent1" phldr="1"/>
      <dgm:spPr>
        <a:scene3d>
          <a:camera prst="orthographicFront">
            <a:rot lat="0" lon="0" rev="10799999"/>
          </a:camera>
          <a:lightRig rig="threePt" dir="t"/>
        </a:scene3d>
      </dgm:spPr>
    </dgm:pt>
    <dgm:pt modelId="{10EA2E2B-3353-4654-AD5A-AB72D0B39216}">
      <dgm:prSet phldrT="[Text]"/>
      <dgm:spPr/>
      <dgm:t>
        <a:bodyPr>
          <a:flatTx/>
        </a:bodyPr>
        <a:lstStyle/>
        <a:p>
          <a:pPr>
            <a:buFont typeface="+mj-lt"/>
            <a:buAutoNum type="arabicPeriod"/>
          </a:pPr>
          <a:r>
            <a:rPr lang="ar-EG" b="1" dirty="0"/>
            <a:t>أهمية دراسة المُشكلة البحثية وأهدافها</a:t>
          </a:r>
          <a:endParaRPr lang="en-US" b="1" dirty="0"/>
        </a:p>
      </dgm:t>
    </dgm:pt>
    <dgm:pt modelId="{FE7214BB-F292-494F-ADAA-9D5F3B51F50A}" type="parTrans" cxnId="{7BD232DD-C45C-4890-899E-3F2A732538E1}">
      <dgm:prSet/>
      <dgm:spPr/>
      <dgm:t>
        <a:bodyPr/>
        <a:lstStyle/>
        <a:p>
          <a:endParaRPr lang="en-US"/>
        </a:p>
      </dgm:t>
    </dgm:pt>
    <dgm:pt modelId="{B373B44B-F834-4961-806E-F540D7D8932E}" type="sibTrans" cxnId="{7BD232DD-C45C-4890-899E-3F2A732538E1}">
      <dgm:prSet/>
      <dgm:spPr/>
      <dgm:t>
        <a:bodyPr/>
        <a:lstStyle/>
        <a:p>
          <a:endParaRPr lang="en-US"/>
        </a:p>
      </dgm:t>
    </dgm:pt>
    <dgm:pt modelId="{C9F720E5-EB35-4DFE-B44B-D7059C32E8D1}">
      <dgm:prSet phldrT="[Text]"/>
      <dgm:spPr/>
      <dgm:t>
        <a:bodyPr>
          <a:flatTx/>
        </a:bodyPr>
        <a:lstStyle/>
        <a:p>
          <a:pPr>
            <a:buFont typeface="+mj-lt"/>
            <a:buAutoNum type="arabicPeriod"/>
          </a:pPr>
          <a:r>
            <a:rPr lang="ar-EG" b="1" dirty="0"/>
            <a:t>المُشكلة البحثية</a:t>
          </a:r>
          <a:endParaRPr lang="en-US" b="1" dirty="0"/>
        </a:p>
      </dgm:t>
    </dgm:pt>
    <dgm:pt modelId="{F3B2D2A2-6241-48A0-8F34-E2AE43C36E40}" type="parTrans" cxnId="{C2ADF8FF-98ED-48B0-A622-889AB7BD3027}">
      <dgm:prSet/>
      <dgm:spPr/>
      <dgm:t>
        <a:bodyPr/>
        <a:lstStyle/>
        <a:p>
          <a:endParaRPr lang="en-US"/>
        </a:p>
      </dgm:t>
    </dgm:pt>
    <dgm:pt modelId="{7D32F75C-E740-496F-A14A-FDD80A684976}" type="sibTrans" cxnId="{C2ADF8FF-98ED-48B0-A622-889AB7BD3027}">
      <dgm:prSet/>
      <dgm:spPr/>
      <dgm:t>
        <a:bodyPr/>
        <a:lstStyle/>
        <a:p>
          <a:endParaRPr lang="en-US"/>
        </a:p>
      </dgm:t>
    </dgm:pt>
    <dgm:pt modelId="{0EC95FB6-F8CF-4AE5-AD33-2B68E5BD75C0}">
      <dgm:prSet phldrT="[Text]"/>
      <dgm:spPr/>
      <dgm:t>
        <a:bodyPr>
          <a:flatTx/>
        </a:bodyPr>
        <a:lstStyle/>
        <a:p>
          <a:pPr>
            <a:buFont typeface="+mj-lt"/>
            <a:buAutoNum type="arabicPeriod"/>
          </a:pPr>
          <a:r>
            <a:rPr lang="ar-EG" b="1" dirty="0"/>
            <a:t>أنواع البحوث والدراسات العِلمية</a:t>
          </a:r>
          <a:endParaRPr lang="en-US" b="1" dirty="0"/>
        </a:p>
      </dgm:t>
    </dgm:pt>
    <dgm:pt modelId="{4FD1B55B-77E5-48EA-B54F-3ADD82F88D31}" type="parTrans" cxnId="{7DAE8A0B-607C-46F7-A15F-9EADD427463A}">
      <dgm:prSet/>
      <dgm:spPr/>
      <dgm:t>
        <a:bodyPr/>
        <a:lstStyle/>
        <a:p>
          <a:endParaRPr lang="en-US"/>
        </a:p>
      </dgm:t>
    </dgm:pt>
    <dgm:pt modelId="{14A9A968-BDF7-485F-A9D4-C2713B27BB0A}" type="sibTrans" cxnId="{7DAE8A0B-607C-46F7-A15F-9EADD427463A}">
      <dgm:prSet/>
      <dgm:spPr/>
      <dgm:t>
        <a:bodyPr/>
        <a:lstStyle/>
        <a:p>
          <a:endParaRPr lang="en-US"/>
        </a:p>
      </dgm:t>
    </dgm:pt>
    <dgm:pt modelId="{DFC268F2-C414-4C71-A409-124C68B4CE7F}">
      <dgm:prSet phldrT="[Text]"/>
      <dgm:spPr/>
      <dgm:t>
        <a:bodyPr>
          <a:flatTx/>
        </a:bodyPr>
        <a:lstStyle/>
        <a:p>
          <a:pPr>
            <a:buFont typeface="+mj-lt"/>
            <a:buAutoNum type="arabicPeriod"/>
          </a:pPr>
          <a:r>
            <a:rPr lang="ar-EG" b="1" dirty="0"/>
            <a:t>تحديد مُتغيرات البحث وصياغة التساؤلات والفروض</a:t>
          </a:r>
          <a:endParaRPr lang="en-US" b="1" dirty="0"/>
        </a:p>
      </dgm:t>
    </dgm:pt>
    <dgm:pt modelId="{46A429CD-E213-4139-8914-978A79851AE2}" type="parTrans" cxnId="{CC1EA6B2-AEC0-41BB-9102-06189A5A8E86}">
      <dgm:prSet/>
      <dgm:spPr/>
      <dgm:t>
        <a:bodyPr/>
        <a:lstStyle/>
        <a:p>
          <a:endParaRPr lang="en-US"/>
        </a:p>
      </dgm:t>
    </dgm:pt>
    <dgm:pt modelId="{7BA529EE-C07B-484E-A4BF-D6FB174E0E49}" type="sibTrans" cxnId="{CC1EA6B2-AEC0-41BB-9102-06189A5A8E86}">
      <dgm:prSet/>
      <dgm:spPr/>
      <dgm:t>
        <a:bodyPr/>
        <a:lstStyle/>
        <a:p>
          <a:endParaRPr lang="en-US"/>
        </a:p>
      </dgm:t>
    </dgm:pt>
    <dgm:pt modelId="{294281A5-3B3B-4654-8FC2-ED4F6BE4670A}">
      <dgm:prSet phldrT="[Text]"/>
      <dgm:spPr/>
      <dgm:t>
        <a:bodyPr>
          <a:flatTx/>
        </a:bodyPr>
        <a:lstStyle/>
        <a:p>
          <a:pPr>
            <a:buFont typeface="+mj-lt"/>
            <a:buAutoNum type="arabicPeriod"/>
          </a:pPr>
          <a:r>
            <a:rPr lang="ar-EG" b="1" dirty="0"/>
            <a:t>من صياغة المُشكلة إلى تصميم البحث</a:t>
          </a:r>
          <a:endParaRPr lang="en-US" b="1" dirty="0"/>
        </a:p>
      </dgm:t>
    </dgm:pt>
    <dgm:pt modelId="{6C021B8A-160F-4951-A5F2-1FCD38513658}" type="parTrans" cxnId="{92C99B0F-4A0B-482D-B722-58EDDF8D7241}">
      <dgm:prSet/>
      <dgm:spPr/>
      <dgm:t>
        <a:bodyPr/>
        <a:lstStyle/>
        <a:p>
          <a:endParaRPr lang="en-US"/>
        </a:p>
      </dgm:t>
    </dgm:pt>
    <dgm:pt modelId="{C15A3D60-2281-4E7A-A184-C92E8F6BBA42}" type="sibTrans" cxnId="{92C99B0F-4A0B-482D-B722-58EDDF8D7241}">
      <dgm:prSet/>
      <dgm:spPr/>
      <dgm:t>
        <a:bodyPr/>
        <a:lstStyle/>
        <a:p>
          <a:endParaRPr lang="en-US"/>
        </a:p>
      </dgm:t>
    </dgm:pt>
    <dgm:pt modelId="{BC483C09-A62B-439E-B25B-DBA51C2E66F2}" type="pres">
      <dgm:prSet presAssocID="{8E9A486C-96B6-4976-A6EE-72A976A3639B}" presName="linearFlow" presStyleCnt="0">
        <dgm:presLayoutVars>
          <dgm:dir/>
          <dgm:resizeHandles val="exact"/>
        </dgm:presLayoutVars>
      </dgm:prSet>
      <dgm:spPr/>
    </dgm:pt>
    <dgm:pt modelId="{55AA17BB-343D-47A2-BBC8-0293DBF7196D}" type="pres">
      <dgm:prSet presAssocID="{DFC268F2-C414-4C71-A409-124C68B4CE7F}" presName="composite" presStyleCnt="0"/>
      <dgm:spPr/>
    </dgm:pt>
    <dgm:pt modelId="{CDB80F7C-9B25-42FC-A652-59A1A49FCF84}" type="pres">
      <dgm:prSet presAssocID="{DFC268F2-C414-4C71-A409-124C68B4CE7F}" presName="imgShp" presStyleLbl="fgImgPlace1" presStyleIdx="0" presStyleCnt="5"/>
      <dgm:spPr>
        <a:solidFill>
          <a:schemeClr val="accent1">
            <a:tint val="50000"/>
            <a:hueOff val="0"/>
            <a:satOff val="0"/>
            <a:lumOff val="0"/>
          </a:schemeClr>
        </a:solidFill>
      </dgm:spPr>
    </dgm:pt>
    <dgm:pt modelId="{932AEDFD-DCA7-4EE0-8CAC-1C089AE1FCB8}" type="pres">
      <dgm:prSet presAssocID="{DFC268F2-C414-4C71-A409-124C68B4CE7F}" presName="txShp" presStyleLbl="node1" presStyleIdx="0" presStyleCnt="5">
        <dgm:presLayoutVars>
          <dgm:bulletEnabled val="1"/>
        </dgm:presLayoutVars>
      </dgm:prSet>
      <dgm:spPr/>
    </dgm:pt>
    <dgm:pt modelId="{6BFA6BC4-0FF4-4612-AF14-052D4C0F2478}" type="pres">
      <dgm:prSet presAssocID="{7BA529EE-C07B-484E-A4BF-D6FB174E0E49}" presName="spacing" presStyleCnt="0"/>
      <dgm:spPr/>
    </dgm:pt>
    <dgm:pt modelId="{B7CF12A9-65CF-4ECE-8AC9-CCFB42F9A6F3}" type="pres">
      <dgm:prSet presAssocID="{294281A5-3B3B-4654-8FC2-ED4F6BE4670A}" presName="composite" presStyleCnt="0"/>
      <dgm:spPr/>
    </dgm:pt>
    <dgm:pt modelId="{F716D0FD-3D59-4BA7-A04F-B65605AF338B}" type="pres">
      <dgm:prSet presAssocID="{294281A5-3B3B-4654-8FC2-ED4F6BE4670A}" presName="imgShp" presStyleLbl="fgImgPlace1" presStyleIdx="1" presStyleCnt="5"/>
      <dgm:spPr>
        <a:solidFill>
          <a:schemeClr val="accent1">
            <a:tint val="50000"/>
            <a:hueOff val="0"/>
            <a:satOff val="0"/>
            <a:lumOff val="0"/>
          </a:schemeClr>
        </a:solidFill>
      </dgm:spPr>
    </dgm:pt>
    <dgm:pt modelId="{7CA28712-8091-4599-BD2D-F8158EC39049}" type="pres">
      <dgm:prSet presAssocID="{294281A5-3B3B-4654-8FC2-ED4F6BE4670A}" presName="txShp" presStyleLbl="node1" presStyleIdx="1" presStyleCnt="5">
        <dgm:presLayoutVars>
          <dgm:bulletEnabled val="1"/>
        </dgm:presLayoutVars>
      </dgm:prSet>
      <dgm:spPr/>
    </dgm:pt>
    <dgm:pt modelId="{B568BB7F-29FD-4619-BE23-5E8644AD4F3A}" type="pres">
      <dgm:prSet presAssocID="{C15A3D60-2281-4E7A-A184-C92E8F6BBA42}" presName="spacing" presStyleCnt="0"/>
      <dgm:spPr/>
    </dgm:pt>
    <dgm:pt modelId="{9E4ACA2A-DCC8-41FB-BEF6-2FBC99BE433D}" type="pres">
      <dgm:prSet presAssocID="{10EA2E2B-3353-4654-AD5A-AB72D0B39216}" presName="composite" presStyleCnt="0"/>
      <dgm:spPr/>
    </dgm:pt>
    <dgm:pt modelId="{5549CC15-EB74-4EFB-B255-5F588AF25F13}" type="pres">
      <dgm:prSet presAssocID="{10EA2E2B-3353-4654-AD5A-AB72D0B39216}" presName="imgShp" presStyleLbl="fgImgPlace1" presStyleIdx="2" presStyleCnt="5"/>
      <dgm:spPr>
        <a:solidFill>
          <a:schemeClr val="accent1">
            <a:tint val="50000"/>
            <a:hueOff val="0"/>
            <a:satOff val="0"/>
            <a:lumOff val="0"/>
          </a:schemeClr>
        </a:solidFill>
      </dgm:spPr>
    </dgm:pt>
    <dgm:pt modelId="{3CFD5C70-A80F-43D6-B3E3-5D0D7069F49C}" type="pres">
      <dgm:prSet presAssocID="{10EA2E2B-3353-4654-AD5A-AB72D0B39216}" presName="txShp" presStyleLbl="node1" presStyleIdx="2" presStyleCnt="5">
        <dgm:presLayoutVars>
          <dgm:bulletEnabled val="1"/>
        </dgm:presLayoutVars>
      </dgm:prSet>
      <dgm:spPr/>
    </dgm:pt>
    <dgm:pt modelId="{1226BE49-6BB8-4EC3-BAC4-07F48E0446E3}" type="pres">
      <dgm:prSet presAssocID="{B373B44B-F834-4961-806E-F540D7D8932E}" presName="spacing" presStyleCnt="0"/>
      <dgm:spPr/>
    </dgm:pt>
    <dgm:pt modelId="{815260DB-D288-4C5F-AEB8-153FBE755A5B}" type="pres">
      <dgm:prSet presAssocID="{C9F720E5-EB35-4DFE-B44B-D7059C32E8D1}" presName="composite" presStyleCnt="0"/>
      <dgm:spPr/>
    </dgm:pt>
    <dgm:pt modelId="{761DCCEC-4FAC-4143-A04D-3FEF6A4BD69C}" type="pres">
      <dgm:prSet presAssocID="{C9F720E5-EB35-4DFE-B44B-D7059C32E8D1}" presName="imgShp" presStyleLbl="fgImgPlace1" presStyleIdx="3" presStyleCnt="5"/>
      <dgm:spPr>
        <a:solidFill>
          <a:schemeClr val="accent1">
            <a:tint val="50000"/>
            <a:hueOff val="0"/>
            <a:satOff val="0"/>
            <a:lumOff val="0"/>
          </a:schemeClr>
        </a:solidFill>
      </dgm:spPr>
    </dgm:pt>
    <dgm:pt modelId="{C7D0D7E4-90D4-4BE8-AF49-5B8388DD0432}" type="pres">
      <dgm:prSet presAssocID="{C9F720E5-EB35-4DFE-B44B-D7059C32E8D1}" presName="txShp" presStyleLbl="node1" presStyleIdx="3" presStyleCnt="5">
        <dgm:presLayoutVars>
          <dgm:bulletEnabled val="1"/>
        </dgm:presLayoutVars>
      </dgm:prSet>
      <dgm:spPr/>
    </dgm:pt>
    <dgm:pt modelId="{C62EEDD3-61A1-4916-9EB3-F5D5CB533206}" type="pres">
      <dgm:prSet presAssocID="{7D32F75C-E740-496F-A14A-FDD80A684976}" presName="spacing" presStyleCnt="0"/>
      <dgm:spPr/>
    </dgm:pt>
    <dgm:pt modelId="{50A0A206-3B3F-4CD1-AB63-012B5CAC87DA}" type="pres">
      <dgm:prSet presAssocID="{0EC95FB6-F8CF-4AE5-AD33-2B68E5BD75C0}" presName="composite" presStyleCnt="0"/>
      <dgm:spPr/>
    </dgm:pt>
    <dgm:pt modelId="{BB830121-A4B6-4733-A054-584773C1FCE6}" type="pres">
      <dgm:prSet presAssocID="{0EC95FB6-F8CF-4AE5-AD33-2B68E5BD75C0}" presName="imgShp" presStyleLbl="fgImgPlace1" presStyleIdx="4" presStyleCnt="5" custLinFactNeighborY="-6192"/>
      <dgm:spPr>
        <a:solidFill>
          <a:schemeClr val="accent1">
            <a:tint val="50000"/>
            <a:hueOff val="0"/>
            <a:satOff val="0"/>
            <a:lumOff val="0"/>
          </a:schemeClr>
        </a:solidFill>
      </dgm:spPr>
      <dgm:extLst>
        <a:ext uri="{E40237B7-FDA0-4F09-8148-C483321AD2D9}">
          <dgm14:cNvPr xmlns:dgm14="http://schemas.microsoft.com/office/drawing/2010/diagram" id="0" name="" descr="Badge 1 with solid fill"/>
        </a:ext>
      </dgm:extLst>
    </dgm:pt>
    <dgm:pt modelId="{4CA347A8-4D40-467B-BB33-9FC10D059202}" type="pres">
      <dgm:prSet presAssocID="{0EC95FB6-F8CF-4AE5-AD33-2B68E5BD75C0}" presName="txShp" presStyleLbl="node1" presStyleIdx="4" presStyleCnt="5">
        <dgm:presLayoutVars>
          <dgm:bulletEnabled val="1"/>
        </dgm:presLayoutVars>
      </dgm:prSet>
      <dgm:spPr/>
    </dgm:pt>
  </dgm:ptLst>
  <dgm:cxnLst>
    <dgm:cxn modelId="{7AAC5A09-7070-4E62-B764-DF3EFD0F1207}" type="presOf" srcId="{C9F720E5-EB35-4DFE-B44B-D7059C32E8D1}" destId="{C7D0D7E4-90D4-4BE8-AF49-5B8388DD0432}" srcOrd="0" destOrd="0" presId="urn:microsoft.com/office/officeart/2005/8/layout/vList3"/>
    <dgm:cxn modelId="{7DAE8A0B-607C-46F7-A15F-9EADD427463A}" srcId="{8E9A486C-96B6-4976-A6EE-72A976A3639B}" destId="{0EC95FB6-F8CF-4AE5-AD33-2B68E5BD75C0}" srcOrd="4" destOrd="0" parTransId="{4FD1B55B-77E5-48EA-B54F-3ADD82F88D31}" sibTransId="{14A9A968-BDF7-485F-A9D4-C2713B27BB0A}"/>
    <dgm:cxn modelId="{92C99B0F-4A0B-482D-B722-58EDDF8D7241}" srcId="{8E9A486C-96B6-4976-A6EE-72A976A3639B}" destId="{294281A5-3B3B-4654-8FC2-ED4F6BE4670A}" srcOrd="1" destOrd="0" parTransId="{6C021B8A-160F-4951-A5F2-1FCD38513658}" sibTransId="{C15A3D60-2281-4E7A-A184-C92E8F6BBA42}"/>
    <dgm:cxn modelId="{BC3F722E-BA5F-4426-9F5F-19C5D941F675}" type="presOf" srcId="{294281A5-3B3B-4654-8FC2-ED4F6BE4670A}" destId="{7CA28712-8091-4599-BD2D-F8158EC39049}" srcOrd="0" destOrd="0" presId="urn:microsoft.com/office/officeart/2005/8/layout/vList3"/>
    <dgm:cxn modelId="{361D0658-0AE3-484D-8E61-4D0C95A11E12}" type="presOf" srcId="{10EA2E2B-3353-4654-AD5A-AB72D0B39216}" destId="{3CFD5C70-A80F-43D6-B3E3-5D0D7069F49C}" srcOrd="0" destOrd="0" presId="urn:microsoft.com/office/officeart/2005/8/layout/vList3"/>
    <dgm:cxn modelId="{164BB858-FDA4-463C-8769-452EC9C5422D}" type="presOf" srcId="{8E9A486C-96B6-4976-A6EE-72A976A3639B}" destId="{BC483C09-A62B-439E-B25B-DBA51C2E66F2}" srcOrd="0" destOrd="0" presId="urn:microsoft.com/office/officeart/2005/8/layout/vList3"/>
    <dgm:cxn modelId="{CC1EA6B2-AEC0-41BB-9102-06189A5A8E86}" srcId="{8E9A486C-96B6-4976-A6EE-72A976A3639B}" destId="{DFC268F2-C414-4C71-A409-124C68B4CE7F}" srcOrd="0" destOrd="0" parTransId="{46A429CD-E213-4139-8914-978A79851AE2}" sibTransId="{7BA529EE-C07B-484E-A4BF-D6FB174E0E49}"/>
    <dgm:cxn modelId="{5EA140C5-BFC4-435F-8BF4-B2C7963BB173}" type="presOf" srcId="{DFC268F2-C414-4C71-A409-124C68B4CE7F}" destId="{932AEDFD-DCA7-4EE0-8CAC-1C089AE1FCB8}" srcOrd="0" destOrd="0" presId="urn:microsoft.com/office/officeart/2005/8/layout/vList3"/>
    <dgm:cxn modelId="{7BD232DD-C45C-4890-899E-3F2A732538E1}" srcId="{8E9A486C-96B6-4976-A6EE-72A976A3639B}" destId="{10EA2E2B-3353-4654-AD5A-AB72D0B39216}" srcOrd="2" destOrd="0" parTransId="{FE7214BB-F292-494F-ADAA-9D5F3B51F50A}" sibTransId="{B373B44B-F834-4961-806E-F540D7D8932E}"/>
    <dgm:cxn modelId="{BF86CFE9-6EBA-40CD-8638-AF0B5DD7ECCC}" type="presOf" srcId="{0EC95FB6-F8CF-4AE5-AD33-2B68E5BD75C0}" destId="{4CA347A8-4D40-467B-BB33-9FC10D059202}" srcOrd="0" destOrd="0" presId="urn:microsoft.com/office/officeart/2005/8/layout/vList3"/>
    <dgm:cxn modelId="{C2ADF8FF-98ED-48B0-A622-889AB7BD3027}" srcId="{8E9A486C-96B6-4976-A6EE-72A976A3639B}" destId="{C9F720E5-EB35-4DFE-B44B-D7059C32E8D1}" srcOrd="3" destOrd="0" parTransId="{F3B2D2A2-6241-48A0-8F34-E2AE43C36E40}" sibTransId="{7D32F75C-E740-496F-A14A-FDD80A684976}"/>
    <dgm:cxn modelId="{09F5009B-EF4B-444E-B7C5-8905365AD6CD}" type="presParOf" srcId="{BC483C09-A62B-439E-B25B-DBA51C2E66F2}" destId="{55AA17BB-343D-47A2-BBC8-0293DBF7196D}" srcOrd="0" destOrd="0" presId="urn:microsoft.com/office/officeart/2005/8/layout/vList3"/>
    <dgm:cxn modelId="{FDE28A1E-6130-4162-AB79-2E1CE03BBDBF}" type="presParOf" srcId="{55AA17BB-343D-47A2-BBC8-0293DBF7196D}" destId="{CDB80F7C-9B25-42FC-A652-59A1A49FCF84}" srcOrd="0" destOrd="0" presId="urn:microsoft.com/office/officeart/2005/8/layout/vList3"/>
    <dgm:cxn modelId="{AC070932-BAC9-4B4A-8445-12993F56BE8C}" type="presParOf" srcId="{55AA17BB-343D-47A2-BBC8-0293DBF7196D}" destId="{932AEDFD-DCA7-4EE0-8CAC-1C089AE1FCB8}" srcOrd="1" destOrd="0" presId="urn:microsoft.com/office/officeart/2005/8/layout/vList3"/>
    <dgm:cxn modelId="{9B48E300-8687-4775-BD63-B7DE656B9BD8}" type="presParOf" srcId="{BC483C09-A62B-439E-B25B-DBA51C2E66F2}" destId="{6BFA6BC4-0FF4-4612-AF14-052D4C0F2478}" srcOrd="1" destOrd="0" presId="urn:microsoft.com/office/officeart/2005/8/layout/vList3"/>
    <dgm:cxn modelId="{71F37F35-0493-4E82-82EF-8B868A24D24D}" type="presParOf" srcId="{BC483C09-A62B-439E-B25B-DBA51C2E66F2}" destId="{B7CF12A9-65CF-4ECE-8AC9-CCFB42F9A6F3}" srcOrd="2" destOrd="0" presId="urn:microsoft.com/office/officeart/2005/8/layout/vList3"/>
    <dgm:cxn modelId="{4AB37E96-C224-4EAE-A532-3BC170D4B382}" type="presParOf" srcId="{B7CF12A9-65CF-4ECE-8AC9-CCFB42F9A6F3}" destId="{F716D0FD-3D59-4BA7-A04F-B65605AF338B}" srcOrd="0" destOrd="0" presId="urn:microsoft.com/office/officeart/2005/8/layout/vList3"/>
    <dgm:cxn modelId="{65388B4B-2AC6-4CC4-8E9A-957D611581C2}" type="presParOf" srcId="{B7CF12A9-65CF-4ECE-8AC9-CCFB42F9A6F3}" destId="{7CA28712-8091-4599-BD2D-F8158EC39049}" srcOrd="1" destOrd="0" presId="urn:microsoft.com/office/officeart/2005/8/layout/vList3"/>
    <dgm:cxn modelId="{8AF78A02-C7FC-4425-8D21-9A398AFFFACB}" type="presParOf" srcId="{BC483C09-A62B-439E-B25B-DBA51C2E66F2}" destId="{B568BB7F-29FD-4619-BE23-5E8644AD4F3A}" srcOrd="3" destOrd="0" presId="urn:microsoft.com/office/officeart/2005/8/layout/vList3"/>
    <dgm:cxn modelId="{9AA71D4B-F60E-466A-BC75-7ED0DC760DC9}" type="presParOf" srcId="{BC483C09-A62B-439E-B25B-DBA51C2E66F2}" destId="{9E4ACA2A-DCC8-41FB-BEF6-2FBC99BE433D}" srcOrd="4" destOrd="0" presId="urn:microsoft.com/office/officeart/2005/8/layout/vList3"/>
    <dgm:cxn modelId="{0E71313C-A178-4EE2-BE5A-CDD734A8440E}" type="presParOf" srcId="{9E4ACA2A-DCC8-41FB-BEF6-2FBC99BE433D}" destId="{5549CC15-EB74-4EFB-B255-5F588AF25F13}" srcOrd="0" destOrd="0" presId="urn:microsoft.com/office/officeart/2005/8/layout/vList3"/>
    <dgm:cxn modelId="{0EC3FADE-623B-45CE-817F-77F2528E3F87}" type="presParOf" srcId="{9E4ACA2A-DCC8-41FB-BEF6-2FBC99BE433D}" destId="{3CFD5C70-A80F-43D6-B3E3-5D0D7069F49C}" srcOrd="1" destOrd="0" presId="urn:microsoft.com/office/officeart/2005/8/layout/vList3"/>
    <dgm:cxn modelId="{1B469E4B-F197-4618-A369-D46B1E54C906}" type="presParOf" srcId="{BC483C09-A62B-439E-B25B-DBA51C2E66F2}" destId="{1226BE49-6BB8-4EC3-BAC4-07F48E0446E3}" srcOrd="5" destOrd="0" presId="urn:microsoft.com/office/officeart/2005/8/layout/vList3"/>
    <dgm:cxn modelId="{1DAA067B-2587-47D5-A3F1-8C2BC976F319}" type="presParOf" srcId="{BC483C09-A62B-439E-B25B-DBA51C2E66F2}" destId="{815260DB-D288-4C5F-AEB8-153FBE755A5B}" srcOrd="6" destOrd="0" presId="urn:microsoft.com/office/officeart/2005/8/layout/vList3"/>
    <dgm:cxn modelId="{0BA4CD2C-063C-4AC1-8C9B-BDE15DE43A2E}" type="presParOf" srcId="{815260DB-D288-4C5F-AEB8-153FBE755A5B}" destId="{761DCCEC-4FAC-4143-A04D-3FEF6A4BD69C}" srcOrd="0" destOrd="0" presId="urn:microsoft.com/office/officeart/2005/8/layout/vList3"/>
    <dgm:cxn modelId="{714A7818-BBB5-4F8A-90F6-E51FC899403E}" type="presParOf" srcId="{815260DB-D288-4C5F-AEB8-153FBE755A5B}" destId="{C7D0D7E4-90D4-4BE8-AF49-5B8388DD0432}" srcOrd="1" destOrd="0" presId="urn:microsoft.com/office/officeart/2005/8/layout/vList3"/>
    <dgm:cxn modelId="{8B8186D0-AB7D-4BFB-A38A-785803E22F6C}" type="presParOf" srcId="{BC483C09-A62B-439E-B25B-DBA51C2E66F2}" destId="{C62EEDD3-61A1-4916-9EB3-F5D5CB533206}" srcOrd="7" destOrd="0" presId="urn:microsoft.com/office/officeart/2005/8/layout/vList3"/>
    <dgm:cxn modelId="{4F68DAD1-07C6-4DFF-849A-F61DF832B1F2}" type="presParOf" srcId="{BC483C09-A62B-439E-B25B-DBA51C2E66F2}" destId="{50A0A206-3B3F-4CD1-AB63-012B5CAC87DA}" srcOrd="8" destOrd="0" presId="urn:microsoft.com/office/officeart/2005/8/layout/vList3"/>
    <dgm:cxn modelId="{9F1B7179-1D4C-4760-B37B-83304A7AAF1E}" type="presParOf" srcId="{50A0A206-3B3F-4CD1-AB63-012B5CAC87DA}" destId="{BB830121-A4B6-4733-A054-584773C1FCE6}" srcOrd="0" destOrd="0" presId="urn:microsoft.com/office/officeart/2005/8/layout/vList3"/>
    <dgm:cxn modelId="{80F549CF-441E-4252-966F-576C52E0608B}" type="presParOf" srcId="{50A0A206-3B3F-4CD1-AB63-012B5CAC87DA}" destId="{4CA347A8-4D40-467B-BB33-9FC10D059202}" srcOrd="1" destOrd="0" presId="urn:microsoft.com/office/officeart/2005/8/layout/vLis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8E9A486C-96B6-4976-A6EE-72A976A3639B}" type="doc">
      <dgm:prSet loTypeId="urn:microsoft.com/office/officeart/2005/8/layout/vList3" loCatId="list" qsTypeId="urn:microsoft.com/office/officeart/2005/8/quickstyle/simple1#2" qsCatId="simple" csTypeId="urn:microsoft.com/office/officeart/2005/8/colors/accent1_2#2" csCatId="accent1" phldr="1"/>
      <dgm:spPr>
        <a:scene3d>
          <a:camera prst="orthographicFront">
            <a:rot lat="0" lon="0" rev="10799999"/>
          </a:camera>
          <a:lightRig rig="threePt" dir="t"/>
        </a:scene3d>
      </dgm:spPr>
    </dgm:pt>
    <dgm:pt modelId="{10EA2E2B-3353-4654-AD5A-AB72D0B39216}">
      <dgm:prSet phldrT="[Text]"/>
      <dgm:spPr/>
      <dgm:t>
        <a:bodyPr>
          <a:flatTx/>
        </a:bodyPr>
        <a:lstStyle/>
        <a:p>
          <a:pPr>
            <a:buFont typeface="+mj-lt"/>
            <a:buAutoNum type="arabicPeriod"/>
          </a:pPr>
          <a:r>
            <a:rPr lang="ar-EG" b="1" dirty="0"/>
            <a:t>تحليل المُحتوى</a:t>
          </a:r>
          <a:endParaRPr lang="en-US" b="1" dirty="0"/>
        </a:p>
      </dgm:t>
    </dgm:pt>
    <dgm:pt modelId="{FE7214BB-F292-494F-ADAA-9D5F3B51F50A}" type="parTrans" cxnId="{7BD232DD-C45C-4890-899E-3F2A732538E1}">
      <dgm:prSet/>
      <dgm:spPr/>
      <dgm:t>
        <a:bodyPr/>
        <a:lstStyle/>
        <a:p>
          <a:endParaRPr lang="en-US"/>
        </a:p>
      </dgm:t>
    </dgm:pt>
    <dgm:pt modelId="{B373B44B-F834-4961-806E-F540D7D8932E}" type="sibTrans" cxnId="{7BD232DD-C45C-4890-899E-3F2A732538E1}">
      <dgm:prSet/>
      <dgm:spPr/>
      <dgm:t>
        <a:bodyPr/>
        <a:lstStyle/>
        <a:p>
          <a:endParaRPr lang="en-US"/>
        </a:p>
      </dgm:t>
    </dgm:pt>
    <dgm:pt modelId="{C9F720E5-EB35-4DFE-B44B-D7059C32E8D1}">
      <dgm:prSet phldrT="[Text]"/>
      <dgm:spPr/>
      <dgm:t>
        <a:bodyPr>
          <a:flatTx/>
        </a:bodyPr>
        <a:lstStyle/>
        <a:p>
          <a:pPr>
            <a:buFont typeface="+mj-lt"/>
            <a:buAutoNum type="arabicPeriod"/>
          </a:pPr>
          <a:r>
            <a:rPr lang="ar-EG" b="1" dirty="0"/>
            <a:t>الاستبيان</a:t>
          </a:r>
          <a:endParaRPr lang="en-US" b="1" dirty="0"/>
        </a:p>
      </dgm:t>
    </dgm:pt>
    <dgm:pt modelId="{F3B2D2A2-6241-48A0-8F34-E2AE43C36E40}" type="parTrans" cxnId="{C2ADF8FF-98ED-48B0-A622-889AB7BD3027}">
      <dgm:prSet/>
      <dgm:spPr/>
      <dgm:t>
        <a:bodyPr/>
        <a:lstStyle/>
        <a:p>
          <a:endParaRPr lang="en-US"/>
        </a:p>
      </dgm:t>
    </dgm:pt>
    <dgm:pt modelId="{7D32F75C-E740-496F-A14A-FDD80A684976}" type="sibTrans" cxnId="{C2ADF8FF-98ED-48B0-A622-889AB7BD3027}">
      <dgm:prSet/>
      <dgm:spPr/>
      <dgm:t>
        <a:bodyPr/>
        <a:lstStyle/>
        <a:p>
          <a:endParaRPr lang="en-US"/>
        </a:p>
      </dgm:t>
    </dgm:pt>
    <dgm:pt modelId="{0EC95FB6-F8CF-4AE5-AD33-2B68E5BD75C0}">
      <dgm:prSet phldrT="[Text]"/>
      <dgm:spPr/>
      <dgm:t>
        <a:bodyPr>
          <a:flatTx/>
        </a:bodyPr>
        <a:lstStyle/>
        <a:p>
          <a:pPr>
            <a:buFont typeface="+mj-lt"/>
            <a:buAutoNum type="arabicPeriod"/>
          </a:pPr>
          <a:r>
            <a:rPr lang="ar-EG" b="1" dirty="0"/>
            <a:t>الإطار المفاهيمي وأدوات البحث</a:t>
          </a:r>
          <a:endParaRPr lang="en-US" b="1" dirty="0"/>
        </a:p>
      </dgm:t>
    </dgm:pt>
    <dgm:pt modelId="{4FD1B55B-77E5-48EA-B54F-3ADD82F88D31}" type="parTrans" cxnId="{7DAE8A0B-607C-46F7-A15F-9EADD427463A}">
      <dgm:prSet/>
      <dgm:spPr/>
      <dgm:t>
        <a:bodyPr/>
        <a:lstStyle/>
        <a:p>
          <a:endParaRPr lang="en-US"/>
        </a:p>
      </dgm:t>
    </dgm:pt>
    <dgm:pt modelId="{14A9A968-BDF7-485F-A9D4-C2713B27BB0A}" type="sibTrans" cxnId="{7DAE8A0B-607C-46F7-A15F-9EADD427463A}">
      <dgm:prSet/>
      <dgm:spPr/>
      <dgm:t>
        <a:bodyPr/>
        <a:lstStyle/>
        <a:p>
          <a:endParaRPr lang="en-US"/>
        </a:p>
      </dgm:t>
    </dgm:pt>
    <dgm:pt modelId="{DFC268F2-C414-4C71-A409-124C68B4CE7F}">
      <dgm:prSet phldrT="[Text]"/>
      <dgm:spPr/>
      <dgm:t>
        <a:bodyPr>
          <a:flatTx/>
        </a:bodyPr>
        <a:lstStyle/>
        <a:p>
          <a:pPr>
            <a:buFont typeface="+mj-lt"/>
            <a:buAutoNum type="arabicPeriod"/>
          </a:pPr>
          <a:r>
            <a:rPr lang="ar-EG" b="1" dirty="0"/>
            <a:t>إتمام المُسودة النهائية للبحث</a:t>
          </a:r>
          <a:endParaRPr lang="en-US" b="1" dirty="0"/>
        </a:p>
      </dgm:t>
    </dgm:pt>
    <dgm:pt modelId="{46A429CD-E213-4139-8914-978A79851AE2}" type="parTrans" cxnId="{CC1EA6B2-AEC0-41BB-9102-06189A5A8E86}">
      <dgm:prSet/>
      <dgm:spPr/>
      <dgm:t>
        <a:bodyPr/>
        <a:lstStyle/>
        <a:p>
          <a:endParaRPr lang="en-US"/>
        </a:p>
      </dgm:t>
    </dgm:pt>
    <dgm:pt modelId="{7BA529EE-C07B-484E-A4BF-D6FB174E0E49}" type="sibTrans" cxnId="{CC1EA6B2-AEC0-41BB-9102-06189A5A8E86}">
      <dgm:prSet/>
      <dgm:spPr/>
      <dgm:t>
        <a:bodyPr/>
        <a:lstStyle/>
        <a:p>
          <a:endParaRPr lang="en-US"/>
        </a:p>
      </dgm:t>
    </dgm:pt>
    <dgm:pt modelId="{294281A5-3B3B-4654-8FC2-ED4F6BE4670A}">
      <dgm:prSet phldrT="[Text]"/>
      <dgm:spPr/>
      <dgm:t>
        <a:bodyPr>
          <a:flatTx/>
        </a:bodyPr>
        <a:lstStyle/>
        <a:p>
          <a:pPr>
            <a:buFont typeface="+mj-lt"/>
            <a:buAutoNum type="arabicPeriod"/>
          </a:pPr>
          <a:r>
            <a:rPr lang="ar-EG" b="1" dirty="0"/>
            <a:t>جمع البيانات ومُعالجتها</a:t>
          </a:r>
          <a:endParaRPr lang="en-US" b="1" dirty="0"/>
        </a:p>
      </dgm:t>
    </dgm:pt>
    <dgm:pt modelId="{6C021B8A-160F-4951-A5F2-1FCD38513658}" type="parTrans" cxnId="{92C99B0F-4A0B-482D-B722-58EDDF8D7241}">
      <dgm:prSet/>
      <dgm:spPr/>
      <dgm:t>
        <a:bodyPr/>
        <a:lstStyle/>
        <a:p>
          <a:endParaRPr lang="en-US"/>
        </a:p>
      </dgm:t>
    </dgm:pt>
    <dgm:pt modelId="{C15A3D60-2281-4E7A-A184-C92E8F6BBA42}" type="sibTrans" cxnId="{92C99B0F-4A0B-482D-B722-58EDDF8D7241}">
      <dgm:prSet/>
      <dgm:spPr/>
      <dgm:t>
        <a:bodyPr/>
        <a:lstStyle/>
        <a:p>
          <a:endParaRPr lang="en-US"/>
        </a:p>
      </dgm:t>
    </dgm:pt>
    <dgm:pt modelId="{BC483C09-A62B-439E-B25B-DBA51C2E66F2}" type="pres">
      <dgm:prSet presAssocID="{8E9A486C-96B6-4976-A6EE-72A976A3639B}" presName="linearFlow" presStyleCnt="0">
        <dgm:presLayoutVars>
          <dgm:dir/>
          <dgm:resizeHandles val="exact"/>
        </dgm:presLayoutVars>
      </dgm:prSet>
      <dgm:spPr/>
    </dgm:pt>
    <dgm:pt modelId="{55AA17BB-343D-47A2-BBC8-0293DBF7196D}" type="pres">
      <dgm:prSet presAssocID="{DFC268F2-C414-4C71-A409-124C68B4CE7F}" presName="composite" presStyleCnt="0"/>
      <dgm:spPr/>
    </dgm:pt>
    <dgm:pt modelId="{CDB80F7C-9B25-42FC-A652-59A1A49FCF84}" type="pres">
      <dgm:prSet presAssocID="{DFC268F2-C414-4C71-A409-124C68B4CE7F}" presName="imgShp" presStyleLbl="fgImgPlace1" presStyleIdx="0" presStyleCnt="5"/>
      <dgm:spPr>
        <a:solidFill>
          <a:schemeClr val="accent1">
            <a:tint val="50000"/>
            <a:hueOff val="0"/>
            <a:satOff val="0"/>
            <a:lumOff val="0"/>
          </a:schemeClr>
        </a:solidFill>
      </dgm:spPr>
    </dgm:pt>
    <dgm:pt modelId="{932AEDFD-DCA7-4EE0-8CAC-1C089AE1FCB8}" type="pres">
      <dgm:prSet presAssocID="{DFC268F2-C414-4C71-A409-124C68B4CE7F}" presName="txShp" presStyleLbl="node1" presStyleIdx="0" presStyleCnt="5">
        <dgm:presLayoutVars>
          <dgm:bulletEnabled val="1"/>
        </dgm:presLayoutVars>
      </dgm:prSet>
      <dgm:spPr/>
    </dgm:pt>
    <dgm:pt modelId="{6BFA6BC4-0FF4-4612-AF14-052D4C0F2478}" type="pres">
      <dgm:prSet presAssocID="{7BA529EE-C07B-484E-A4BF-D6FB174E0E49}" presName="spacing" presStyleCnt="0"/>
      <dgm:spPr/>
    </dgm:pt>
    <dgm:pt modelId="{B7CF12A9-65CF-4ECE-8AC9-CCFB42F9A6F3}" type="pres">
      <dgm:prSet presAssocID="{294281A5-3B3B-4654-8FC2-ED4F6BE4670A}" presName="composite" presStyleCnt="0"/>
      <dgm:spPr/>
    </dgm:pt>
    <dgm:pt modelId="{F716D0FD-3D59-4BA7-A04F-B65605AF338B}" type="pres">
      <dgm:prSet presAssocID="{294281A5-3B3B-4654-8FC2-ED4F6BE4670A}" presName="imgShp" presStyleLbl="fgImgPlace1" presStyleIdx="1" presStyleCnt="5"/>
      <dgm:spPr>
        <a:solidFill>
          <a:schemeClr val="accent1">
            <a:tint val="50000"/>
            <a:hueOff val="0"/>
            <a:satOff val="0"/>
            <a:lumOff val="0"/>
          </a:schemeClr>
        </a:solidFill>
      </dgm:spPr>
    </dgm:pt>
    <dgm:pt modelId="{7CA28712-8091-4599-BD2D-F8158EC39049}" type="pres">
      <dgm:prSet presAssocID="{294281A5-3B3B-4654-8FC2-ED4F6BE4670A}" presName="txShp" presStyleLbl="node1" presStyleIdx="1" presStyleCnt="5">
        <dgm:presLayoutVars>
          <dgm:bulletEnabled val="1"/>
        </dgm:presLayoutVars>
      </dgm:prSet>
      <dgm:spPr/>
    </dgm:pt>
    <dgm:pt modelId="{B568BB7F-29FD-4619-BE23-5E8644AD4F3A}" type="pres">
      <dgm:prSet presAssocID="{C15A3D60-2281-4E7A-A184-C92E8F6BBA42}" presName="spacing" presStyleCnt="0"/>
      <dgm:spPr/>
    </dgm:pt>
    <dgm:pt modelId="{9E4ACA2A-DCC8-41FB-BEF6-2FBC99BE433D}" type="pres">
      <dgm:prSet presAssocID="{10EA2E2B-3353-4654-AD5A-AB72D0B39216}" presName="composite" presStyleCnt="0"/>
      <dgm:spPr/>
    </dgm:pt>
    <dgm:pt modelId="{5549CC15-EB74-4EFB-B255-5F588AF25F13}" type="pres">
      <dgm:prSet presAssocID="{10EA2E2B-3353-4654-AD5A-AB72D0B39216}" presName="imgShp" presStyleLbl="fgImgPlace1" presStyleIdx="2" presStyleCnt="5"/>
      <dgm:spPr>
        <a:solidFill>
          <a:schemeClr val="accent1">
            <a:tint val="50000"/>
            <a:hueOff val="0"/>
            <a:satOff val="0"/>
            <a:lumOff val="0"/>
          </a:schemeClr>
        </a:solidFill>
      </dgm:spPr>
    </dgm:pt>
    <dgm:pt modelId="{3CFD5C70-A80F-43D6-B3E3-5D0D7069F49C}" type="pres">
      <dgm:prSet presAssocID="{10EA2E2B-3353-4654-AD5A-AB72D0B39216}" presName="txShp" presStyleLbl="node1" presStyleIdx="2" presStyleCnt="5">
        <dgm:presLayoutVars>
          <dgm:bulletEnabled val="1"/>
        </dgm:presLayoutVars>
      </dgm:prSet>
      <dgm:spPr/>
    </dgm:pt>
    <dgm:pt modelId="{1226BE49-6BB8-4EC3-BAC4-07F48E0446E3}" type="pres">
      <dgm:prSet presAssocID="{B373B44B-F834-4961-806E-F540D7D8932E}" presName="spacing" presStyleCnt="0"/>
      <dgm:spPr/>
    </dgm:pt>
    <dgm:pt modelId="{815260DB-D288-4C5F-AEB8-153FBE755A5B}" type="pres">
      <dgm:prSet presAssocID="{C9F720E5-EB35-4DFE-B44B-D7059C32E8D1}" presName="composite" presStyleCnt="0"/>
      <dgm:spPr/>
    </dgm:pt>
    <dgm:pt modelId="{761DCCEC-4FAC-4143-A04D-3FEF6A4BD69C}" type="pres">
      <dgm:prSet presAssocID="{C9F720E5-EB35-4DFE-B44B-D7059C32E8D1}" presName="imgShp" presStyleLbl="fgImgPlace1" presStyleIdx="3" presStyleCnt="5"/>
      <dgm:spPr>
        <a:solidFill>
          <a:schemeClr val="accent1">
            <a:tint val="50000"/>
            <a:hueOff val="0"/>
            <a:satOff val="0"/>
            <a:lumOff val="0"/>
          </a:schemeClr>
        </a:solidFill>
      </dgm:spPr>
    </dgm:pt>
    <dgm:pt modelId="{C7D0D7E4-90D4-4BE8-AF49-5B8388DD0432}" type="pres">
      <dgm:prSet presAssocID="{C9F720E5-EB35-4DFE-B44B-D7059C32E8D1}" presName="txShp" presStyleLbl="node1" presStyleIdx="3" presStyleCnt="5">
        <dgm:presLayoutVars>
          <dgm:bulletEnabled val="1"/>
        </dgm:presLayoutVars>
      </dgm:prSet>
      <dgm:spPr/>
    </dgm:pt>
    <dgm:pt modelId="{C62EEDD3-61A1-4916-9EB3-F5D5CB533206}" type="pres">
      <dgm:prSet presAssocID="{7D32F75C-E740-496F-A14A-FDD80A684976}" presName="spacing" presStyleCnt="0"/>
      <dgm:spPr/>
    </dgm:pt>
    <dgm:pt modelId="{50A0A206-3B3F-4CD1-AB63-012B5CAC87DA}" type="pres">
      <dgm:prSet presAssocID="{0EC95FB6-F8CF-4AE5-AD33-2B68E5BD75C0}" presName="composite" presStyleCnt="0"/>
      <dgm:spPr/>
    </dgm:pt>
    <dgm:pt modelId="{BB830121-A4B6-4733-A054-584773C1FCE6}" type="pres">
      <dgm:prSet presAssocID="{0EC95FB6-F8CF-4AE5-AD33-2B68E5BD75C0}" presName="imgShp" presStyleLbl="fgImgPlace1" presStyleIdx="4" presStyleCnt="5"/>
      <dgm:spPr>
        <a:solidFill>
          <a:schemeClr val="accent1">
            <a:tint val="50000"/>
            <a:hueOff val="0"/>
            <a:satOff val="0"/>
            <a:lumOff val="0"/>
          </a:schemeClr>
        </a:solidFill>
      </dgm:spPr>
      <dgm:extLst>
        <a:ext uri="{E40237B7-FDA0-4F09-8148-C483321AD2D9}">
          <dgm14:cNvPr xmlns:dgm14="http://schemas.microsoft.com/office/drawing/2010/diagram" id="0" name="" descr="Badge 1 with solid fill"/>
        </a:ext>
      </dgm:extLst>
    </dgm:pt>
    <dgm:pt modelId="{4CA347A8-4D40-467B-BB33-9FC10D059202}" type="pres">
      <dgm:prSet presAssocID="{0EC95FB6-F8CF-4AE5-AD33-2B68E5BD75C0}" presName="txShp" presStyleLbl="node1" presStyleIdx="4" presStyleCnt="5">
        <dgm:presLayoutVars>
          <dgm:bulletEnabled val="1"/>
        </dgm:presLayoutVars>
      </dgm:prSet>
      <dgm:spPr/>
    </dgm:pt>
  </dgm:ptLst>
  <dgm:cxnLst>
    <dgm:cxn modelId="{7AAC5A09-7070-4E62-B764-DF3EFD0F1207}" type="presOf" srcId="{C9F720E5-EB35-4DFE-B44B-D7059C32E8D1}" destId="{C7D0D7E4-90D4-4BE8-AF49-5B8388DD0432}" srcOrd="0" destOrd="0" presId="urn:microsoft.com/office/officeart/2005/8/layout/vList3"/>
    <dgm:cxn modelId="{7DAE8A0B-607C-46F7-A15F-9EADD427463A}" srcId="{8E9A486C-96B6-4976-A6EE-72A976A3639B}" destId="{0EC95FB6-F8CF-4AE5-AD33-2B68E5BD75C0}" srcOrd="4" destOrd="0" parTransId="{4FD1B55B-77E5-48EA-B54F-3ADD82F88D31}" sibTransId="{14A9A968-BDF7-485F-A9D4-C2713B27BB0A}"/>
    <dgm:cxn modelId="{92C99B0F-4A0B-482D-B722-58EDDF8D7241}" srcId="{8E9A486C-96B6-4976-A6EE-72A976A3639B}" destId="{294281A5-3B3B-4654-8FC2-ED4F6BE4670A}" srcOrd="1" destOrd="0" parTransId="{6C021B8A-160F-4951-A5F2-1FCD38513658}" sibTransId="{C15A3D60-2281-4E7A-A184-C92E8F6BBA42}"/>
    <dgm:cxn modelId="{BC3F722E-BA5F-4426-9F5F-19C5D941F675}" type="presOf" srcId="{294281A5-3B3B-4654-8FC2-ED4F6BE4670A}" destId="{7CA28712-8091-4599-BD2D-F8158EC39049}" srcOrd="0" destOrd="0" presId="urn:microsoft.com/office/officeart/2005/8/layout/vList3"/>
    <dgm:cxn modelId="{361D0658-0AE3-484D-8E61-4D0C95A11E12}" type="presOf" srcId="{10EA2E2B-3353-4654-AD5A-AB72D0B39216}" destId="{3CFD5C70-A80F-43D6-B3E3-5D0D7069F49C}" srcOrd="0" destOrd="0" presId="urn:microsoft.com/office/officeart/2005/8/layout/vList3"/>
    <dgm:cxn modelId="{164BB858-FDA4-463C-8769-452EC9C5422D}" type="presOf" srcId="{8E9A486C-96B6-4976-A6EE-72A976A3639B}" destId="{BC483C09-A62B-439E-B25B-DBA51C2E66F2}" srcOrd="0" destOrd="0" presId="urn:microsoft.com/office/officeart/2005/8/layout/vList3"/>
    <dgm:cxn modelId="{CC1EA6B2-AEC0-41BB-9102-06189A5A8E86}" srcId="{8E9A486C-96B6-4976-A6EE-72A976A3639B}" destId="{DFC268F2-C414-4C71-A409-124C68B4CE7F}" srcOrd="0" destOrd="0" parTransId="{46A429CD-E213-4139-8914-978A79851AE2}" sibTransId="{7BA529EE-C07B-484E-A4BF-D6FB174E0E49}"/>
    <dgm:cxn modelId="{5EA140C5-BFC4-435F-8BF4-B2C7963BB173}" type="presOf" srcId="{DFC268F2-C414-4C71-A409-124C68B4CE7F}" destId="{932AEDFD-DCA7-4EE0-8CAC-1C089AE1FCB8}" srcOrd="0" destOrd="0" presId="urn:microsoft.com/office/officeart/2005/8/layout/vList3"/>
    <dgm:cxn modelId="{7BD232DD-C45C-4890-899E-3F2A732538E1}" srcId="{8E9A486C-96B6-4976-A6EE-72A976A3639B}" destId="{10EA2E2B-3353-4654-AD5A-AB72D0B39216}" srcOrd="2" destOrd="0" parTransId="{FE7214BB-F292-494F-ADAA-9D5F3B51F50A}" sibTransId="{B373B44B-F834-4961-806E-F540D7D8932E}"/>
    <dgm:cxn modelId="{BF86CFE9-6EBA-40CD-8638-AF0B5DD7ECCC}" type="presOf" srcId="{0EC95FB6-F8CF-4AE5-AD33-2B68E5BD75C0}" destId="{4CA347A8-4D40-467B-BB33-9FC10D059202}" srcOrd="0" destOrd="0" presId="urn:microsoft.com/office/officeart/2005/8/layout/vList3"/>
    <dgm:cxn modelId="{C2ADF8FF-98ED-48B0-A622-889AB7BD3027}" srcId="{8E9A486C-96B6-4976-A6EE-72A976A3639B}" destId="{C9F720E5-EB35-4DFE-B44B-D7059C32E8D1}" srcOrd="3" destOrd="0" parTransId="{F3B2D2A2-6241-48A0-8F34-E2AE43C36E40}" sibTransId="{7D32F75C-E740-496F-A14A-FDD80A684976}"/>
    <dgm:cxn modelId="{09F5009B-EF4B-444E-B7C5-8905365AD6CD}" type="presParOf" srcId="{BC483C09-A62B-439E-B25B-DBA51C2E66F2}" destId="{55AA17BB-343D-47A2-BBC8-0293DBF7196D}" srcOrd="0" destOrd="0" presId="urn:microsoft.com/office/officeart/2005/8/layout/vList3"/>
    <dgm:cxn modelId="{FDE28A1E-6130-4162-AB79-2E1CE03BBDBF}" type="presParOf" srcId="{55AA17BB-343D-47A2-BBC8-0293DBF7196D}" destId="{CDB80F7C-9B25-42FC-A652-59A1A49FCF84}" srcOrd="0" destOrd="0" presId="urn:microsoft.com/office/officeart/2005/8/layout/vList3"/>
    <dgm:cxn modelId="{AC070932-BAC9-4B4A-8445-12993F56BE8C}" type="presParOf" srcId="{55AA17BB-343D-47A2-BBC8-0293DBF7196D}" destId="{932AEDFD-DCA7-4EE0-8CAC-1C089AE1FCB8}" srcOrd="1" destOrd="0" presId="urn:microsoft.com/office/officeart/2005/8/layout/vList3"/>
    <dgm:cxn modelId="{9B48E300-8687-4775-BD63-B7DE656B9BD8}" type="presParOf" srcId="{BC483C09-A62B-439E-B25B-DBA51C2E66F2}" destId="{6BFA6BC4-0FF4-4612-AF14-052D4C0F2478}" srcOrd="1" destOrd="0" presId="urn:microsoft.com/office/officeart/2005/8/layout/vList3"/>
    <dgm:cxn modelId="{71F37F35-0493-4E82-82EF-8B868A24D24D}" type="presParOf" srcId="{BC483C09-A62B-439E-B25B-DBA51C2E66F2}" destId="{B7CF12A9-65CF-4ECE-8AC9-CCFB42F9A6F3}" srcOrd="2" destOrd="0" presId="urn:microsoft.com/office/officeart/2005/8/layout/vList3"/>
    <dgm:cxn modelId="{4AB37E96-C224-4EAE-A532-3BC170D4B382}" type="presParOf" srcId="{B7CF12A9-65CF-4ECE-8AC9-CCFB42F9A6F3}" destId="{F716D0FD-3D59-4BA7-A04F-B65605AF338B}" srcOrd="0" destOrd="0" presId="urn:microsoft.com/office/officeart/2005/8/layout/vList3"/>
    <dgm:cxn modelId="{65388B4B-2AC6-4CC4-8E9A-957D611581C2}" type="presParOf" srcId="{B7CF12A9-65CF-4ECE-8AC9-CCFB42F9A6F3}" destId="{7CA28712-8091-4599-BD2D-F8158EC39049}" srcOrd="1" destOrd="0" presId="urn:microsoft.com/office/officeart/2005/8/layout/vList3"/>
    <dgm:cxn modelId="{8AF78A02-C7FC-4425-8D21-9A398AFFFACB}" type="presParOf" srcId="{BC483C09-A62B-439E-B25B-DBA51C2E66F2}" destId="{B568BB7F-29FD-4619-BE23-5E8644AD4F3A}" srcOrd="3" destOrd="0" presId="urn:microsoft.com/office/officeart/2005/8/layout/vList3"/>
    <dgm:cxn modelId="{9AA71D4B-F60E-466A-BC75-7ED0DC760DC9}" type="presParOf" srcId="{BC483C09-A62B-439E-B25B-DBA51C2E66F2}" destId="{9E4ACA2A-DCC8-41FB-BEF6-2FBC99BE433D}" srcOrd="4" destOrd="0" presId="urn:microsoft.com/office/officeart/2005/8/layout/vList3"/>
    <dgm:cxn modelId="{0E71313C-A178-4EE2-BE5A-CDD734A8440E}" type="presParOf" srcId="{9E4ACA2A-DCC8-41FB-BEF6-2FBC99BE433D}" destId="{5549CC15-EB74-4EFB-B255-5F588AF25F13}" srcOrd="0" destOrd="0" presId="urn:microsoft.com/office/officeart/2005/8/layout/vList3"/>
    <dgm:cxn modelId="{0EC3FADE-623B-45CE-817F-77F2528E3F87}" type="presParOf" srcId="{9E4ACA2A-DCC8-41FB-BEF6-2FBC99BE433D}" destId="{3CFD5C70-A80F-43D6-B3E3-5D0D7069F49C}" srcOrd="1" destOrd="0" presId="urn:microsoft.com/office/officeart/2005/8/layout/vList3"/>
    <dgm:cxn modelId="{1B469E4B-F197-4618-A369-D46B1E54C906}" type="presParOf" srcId="{BC483C09-A62B-439E-B25B-DBA51C2E66F2}" destId="{1226BE49-6BB8-4EC3-BAC4-07F48E0446E3}" srcOrd="5" destOrd="0" presId="urn:microsoft.com/office/officeart/2005/8/layout/vList3"/>
    <dgm:cxn modelId="{1DAA067B-2587-47D5-A3F1-8C2BC976F319}" type="presParOf" srcId="{BC483C09-A62B-439E-B25B-DBA51C2E66F2}" destId="{815260DB-D288-4C5F-AEB8-153FBE755A5B}" srcOrd="6" destOrd="0" presId="urn:microsoft.com/office/officeart/2005/8/layout/vList3"/>
    <dgm:cxn modelId="{0BA4CD2C-063C-4AC1-8C9B-BDE15DE43A2E}" type="presParOf" srcId="{815260DB-D288-4C5F-AEB8-153FBE755A5B}" destId="{761DCCEC-4FAC-4143-A04D-3FEF6A4BD69C}" srcOrd="0" destOrd="0" presId="urn:microsoft.com/office/officeart/2005/8/layout/vList3"/>
    <dgm:cxn modelId="{714A7818-BBB5-4F8A-90F6-E51FC899403E}" type="presParOf" srcId="{815260DB-D288-4C5F-AEB8-153FBE755A5B}" destId="{C7D0D7E4-90D4-4BE8-AF49-5B8388DD0432}" srcOrd="1" destOrd="0" presId="urn:microsoft.com/office/officeart/2005/8/layout/vList3"/>
    <dgm:cxn modelId="{8B8186D0-AB7D-4BFB-A38A-785803E22F6C}" type="presParOf" srcId="{BC483C09-A62B-439E-B25B-DBA51C2E66F2}" destId="{C62EEDD3-61A1-4916-9EB3-F5D5CB533206}" srcOrd="7" destOrd="0" presId="urn:microsoft.com/office/officeart/2005/8/layout/vList3"/>
    <dgm:cxn modelId="{4F68DAD1-07C6-4DFF-849A-F61DF832B1F2}" type="presParOf" srcId="{BC483C09-A62B-439E-B25B-DBA51C2E66F2}" destId="{50A0A206-3B3F-4CD1-AB63-012B5CAC87DA}" srcOrd="8" destOrd="0" presId="urn:microsoft.com/office/officeart/2005/8/layout/vList3"/>
    <dgm:cxn modelId="{9F1B7179-1D4C-4760-B37B-83304A7AAF1E}" type="presParOf" srcId="{50A0A206-3B3F-4CD1-AB63-012B5CAC87DA}" destId="{BB830121-A4B6-4733-A054-584773C1FCE6}" srcOrd="0" destOrd="0" presId="urn:microsoft.com/office/officeart/2005/8/layout/vList3"/>
    <dgm:cxn modelId="{80F549CF-441E-4252-966F-576C52E0608B}" type="presParOf" srcId="{50A0A206-3B3F-4CD1-AB63-012B5CAC87DA}" destId="{4CA347A8-4D40-467B-BB33-9FC10D059202}" srcOrd="1" destOrd="0" presId="urn:microsoft.com/office/officeart/2005/8/layout/vLis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E99CD142-C2B1-47DA-AED1-9559A224155E}" type="doc">
      <dgm:prSet loTypeId="urn:microsoft.com/office/officeart/2005/8/layout/process1" loCatId="process" qsTypeId="urn:microsoft.com/office/officeart/2005/8/quickstyle/3d1#3" qsCatId="3D" csTypeId="urn:microsoft.com/office/officeart/2005/8/colors/accent1_2#7" csCatId="accent1" phldr="1"/>
      <dgm:spPr/>
    </dgm:pt>
    <dgm:pt modelId="{B26DBF0D-ED64-4035-B604-405DB7FBADBE}">
      <dgm:prSet phldrT="[Text]"/>
      <dgm:spPr/>
      <dgm:t>
        <a:bodyPr/>
        <a:lstStyle/>
        <a:p>
          <a:r>
            <a:rPr lang="ar-EG" b="1" dirty="0"/>
            <a:t>النتائج البحثية</a:t>
          </a:r>
        </a:p>
        <a:p>
          <a:r>
            <a:rPr lang="en-US" b="1" dirty="0"/>
            <a:t>Research</a:t>
          </a:r>
          <a:r>
            <a:rPr lang="ar-EG" b="1" dirty="0"/>
            <a:t> </a:t>
          </a:r>
          <a:r>
            <a:rPr lang="en-US" b="1" dirty="0"/>
            <a:t>Findings </a:t>
          </a:r>
        </a:p>
      </dgm:t>
    </dgm:pt>
    <dgm:pt modelId="{2C187281-BB9A-49CA-B6A1-98BFAB1CB8C1}" type="parTrans" cxnId="{3D55E121-3FD5-4946-9020-6F637F797F34}">
      <dgm:prSet/>
      <dgm:spPr/>
      <dgm:t>
        <a:bodyPr/>
        <a:lstStyle/>
        <a:p>
          <a:endParaRPr lang="en-US"/>
        </a:p>
      </dgm:t>
    </dgm:pt>
    <dgm:pt modelId="{653D6BE5-9416-4B21-8346-9A6D02CC32BD}" type="sibTrans" cxnId="{3D55E121-3FD5-4946-9020-6F637F797F34}">
      <dgm:prSet/>
      <dgm:spPr/>
      <dgm:t>
        <a:bodyPr/>
        <a:lstStyle/>
        <a:p>
          <a:endParaRPr lang="en-US"/>
        </a:p>
      </dgm:t>
    </dgm:pt>
    <dgm:pt modelId="{519DE96B-5F9A-4D1E-8A68-9D96D8C08E44}">
      <dgm:prSet phldrT="[Text]"/>
      <dgm:spPr/>
      <dgm:t>
        <a:bodyPr/>
        <a:lstStyle/>
        <a:p>
          <a:r>
            <a:rPr lang="ar-EG" b="1" dirty="0"/>
            <a:t>المعلومات</a:t>
          </a:r>
        </a:p>
        <a:p>
          <a:r>
            <a:rPr lang="en-US" b="1" dirty="0"/>
            <a:t>Information </a:t>
          </a:r>
        </a:p>
      </dgm:t>
    </dgm:pt>
    <dgm:pt modelId="{FB886471-E350-452F-882D-C7536B4C2890}" type="parTrans" cxnId="{3D3351D9-A833-4036-BFC6-CCB3D1039C54}">
      <dgm:prSet/>
      <dgm:spPr/>
      <dgm:t>
        <a:bodyPr/>
        <a:lstStyle/>
        <a:p>
          <a:endParaRPr lang="en-US"/>
        </a:p>
      </dgm:t>
    </dgm:pt>
    <dgm:pt modelId="{8E8F3694-D7AC-424B-9343-DC7D15879052}" type="sibTrans" cxnId="{3D3351D9-A833-4036-BFC6-CCB3D1039C54}">
      <dgm:prSet/>
      <dgm:spPr/>
      <dgm:t>
        <a:bodyPr/>
        <a:lstStyle/>
        <a:p>
          <a:endParaRPr lang="en-US"/>
        </a:p>
      </dgm:t>
    </dgm:pt>
    <dgm:pt modelId="{874F600F-C9ED-48DA-95C0-33CE3DC7A14F}">
      <dgm:prSet phldrT="[Text]"/>
      <dgm:spPr/>
      <dgm:t>
        <a:bodyPr/>
        <a:lstStyle/>
        <a:p>
          <a:r>
            <a:rPr lang="ar-EG" b="1" dirty="0"/>
            <a:t>البيانات</a:t>
          </a:r>
        </a:p>
        <a:p>
          <a:r>
            <a:rPr lang="en-US" b="1" dirty="0"/>
            <a:t>Data </a:t>
          </a:r>
        </a:p>
      </dgm:t>
    </dgm:pt>
    <dgm:pt modelId="{264D56F4-DB18-4568-A9A6-299A38B18410}" type="parTrans" cxnId="{2B2D43C1-0BF6-4376-B8E3-3FC4AA886B6E}">
      <dgm:prSet/>
      <dgm:spPr/>
      <dgm:t>
        <a:bodyPr/>
        <a:lstStyle/>
        <a:p>
          <a:endParaRPr lang="en-US"/>
        </a:p>
      </dgm:t>
    </dgm:pt>
    <dgm:pt modelId="{A4CD8E03-F9C3-4AE9-80FC-42A77B35DE10}" type="sibTrans" cxnId="{2B2D43C1-0BF6-4376-B8E3-3FC4AA886B6E}">
      <dgm:prSet/>
      <dgm:spPr/>
      <dgm:t>
        <a:bodyPr/>
        <a:lstStyle/>
        <a:p>
          <a:endParaRPr lang="en-US"/>
        </a:p>
      </dgm:t>
    </dgm:pt>
    <dgm:pt modelId="{BD779DAA-1589-4F68-96DD-2A4240C499A8}" type="pres">
      <dgm:prSet presAssocID="{E99CD142-C2B1-47DA-AED1-9559A224155E}" presName="Name0" presStyleCnt="0">
        <dgm:presLayoutVars>
          <dgm:dir/>
          <dgm:resizeHandles val="exact"/>
        </dgm:presLayoutVars>
      </dgm:prSet>
      <dgm:spPr/>
    </dgm:pt>
    <dgm:pt modelId="{873CC6CA-DA8A-42C6-8C59-324583C1EF5F}" type="pres">
      <dgm:prSet presAssocID="{B26DBF0D-ED64-4035-B604-405DB7FBADBE}" presName="node" presStyleLbl="node1" presStyleIdx="0" presStyleCnt="3">
        <dgm:presLayoutVars>
          <dgm:bulletEnabled val="1"/>
        </dgm:presLayoutVars>
      </dgm:prSet>
      <dgm:spPr/>
    </dgm:pt>
    <dgm:pt modelId="{F5A55336-28D4-4370-A589-B1905D0123A6}" type="pres">
      <dgm:prSet presAssocID="{653D6BE5-9416-4B21-8346-9A6D02CC32BD}" presName="sibTrans" presStyleLbl="sibTrans2D1" presStyleIdx="0" presStyleCnt="2" custFlipHor="1"/>
      <dgm:spPr/>
    </dgm:pt>
    <dgm:pt modelId="{C890487C-743F-4F39-84E0-534405AC2479}" type="pres">
      <dgm:prSet presAssocID="{653D6BE5-9416-4B21-8346-9A6D02CC32BD}" presName="connectorText" presStyleLbl="sibTrans2D1" presStyleIdx="0" presStyleCnt="2"/>
      <dgm:spPr/>
    </dgm:pt>
    <dgm:pt modelId="{914DFE93-14A3-490E-99A4-12E68E822F0B}" type="pres">
      <dgm:prSet presAssocID="{519DE96B-5F9A-4D1E-8A68-9D96D8C08E44}" presName="node" presStyleLbl="node1" presStyleIdx="1" presStyleCnt="3">
        <dgm:presLayoutVars>
          <dgm:bulletEnabled val="1"/>
        </dgm:presLayoutVars>
      </dgm:prSet>
      <dgm:spPr/>
    </dgm:pt>
    <dgm:pt modelId="{AA9830BA-9187-4D67-B7DA-AE733527CC9F}" type="pres">
      <dgm:prSet presAssocID="{8E8F3694-D7AC-424B-9343-DC7D15879052}" presName="sibTrans" presStyleLbl="sibTrans2D1" presStyleIdx="1" presStyleCnt="2" custAng="10800000"/>
      <dgm:spPr/>
    </dgm:pt>
    <dgm:pt modelId="{3814CD35-01EF-4151-8A82-2A4A03A80657}" type="pres">
      <dgm:prSet presAssocID="{8E8F3694-D7AC-424B-9343-DC7D15879052}" presName="connectorText" presStyleLbl="sibTrans2D1" presStyleIdx="1" presStyleCnt="2"/>
      <dgm:spPr/>
    </dgm:pt>
    <dgm:pt modelId="{FB50F43A-2D3E-410D-B478-965A2BD8B4B9}" type="pres">
      <dgm:prSet presAssocID="{874F600F-C9ED-48DA-95C0-33CE3DC7A14F}" presName="node" presStyleLbl="node1" presStyleIdx="2" presStyleCnt="3">
        <dgm:presLayoutVars>
          <dgm:bulletEnabled val="1"/>
        </dgm:presLayoutVars>
      </dgm:prSet>
      <dgm:spPr/>
    </dgm:pt>
  </dgm:ptLst>
  <dgm:cxnLst>
    <dgm:cxn modelId="{A61E5100-3F85-48FA-9B29-F77B9A220595}" type="presOf" srcId="{653D6BE5-9416-4B21-8346-9A6D02CC32BD}" destId="{C890487C-743F-4F39-84E0-534405AC2479}" srcOrd="1" destOrd="0" presId="urn:microsoft.com/office/officeart/2005/8/layout/process1"/>
    <dgm:cxn modelId="{23A6F71F-565D-4A85-9824-25F8E12F5D73}" type="presOf" srcId="{B26DBF0D-ED64-4035-B604-405DB7FBADBE}" destId="{873CC6CA-DA8A-42C6-8C59-324583C1EF5F}" srcOrd="0" destOrd="0" presId="urn:microsoft.com/office/officeart/2005/8/layout/process1"/>
    <dgm:cxn modelId="{3D55E121-3FD5-4946-9020-6F637F797F34}" srcId="{E99CD142-C2B1-47DA-AED1-9559A224155E}" destId="{B26DBF0D-ED64-4035-B604-405DB7FBADBE}" srcOrd="0" destOrd="0" parTransId="{2C187281-BB9A-49CA-B6A1-98BFAB1CB8C1}" sibTransId="{653D6BE5-9416-4B21-8346-9A6D02CC32BD}"/>
    <dgm:cxn modelId="{53D3BC28-EA40-41E4-BB32-3F8866E1683C}" type="presOf" srcId="{8E8F3694-D7AC-424B-9343-DC7D15879052}" destId="{3814CD35-01EF-4151-8A82-2A4A03A80657}" srcOrd="1" destOrd="0" presId="urn:microsoft.com/office/officeart/2005/8/layout/process1"/>
    <dgm:cxn modelId="{6E82624C-B8F0-45A0-992F-F655FA9F95E2}" type="presOf" srcId="{874F600F-C9ED-48DA-95C0-33CE3DC7A14F}" destId="{FB50F43A-2D3E-410D-B478-965A2BD8B4B9}" srcOrd="0" destOrd="0" presId="urn:microsoft.com/office/officeart/2005/8/layout/process1"/>
    <dgm:cxn modelId="{08638E70-B17A-4DEE-8E18-0AFA6AB9771E}" type="presOf" srcId="{8E8F3694-D7AC-424B-9343-DC7D15879052}" destId="{AA9830BA-9187-4D67-B7DA-AE733527CC9F}" srcOrd="0" destOrd="0" presId="urn:microsoft.com/office/officeart/2005/8/layout/process1"/>
    <dgm:cxn modelId="{35DC0E81-C3F9-468A-8FF9-E336AF50104A}" type="presOf" srcId="{E99CD142-C2B1-47DA-AED1-9559A224155E}" destId="{BD779DAA-1589-4F68-96DD-2A4240C499A8}" srcOrd="0" destOrd="0" presId="urn:microsoft.com/office/officeart/2005/8/layout/process1"/>
    <dgm:cxn modelId="{1D02F687-6C64-4FD1-8BA7-C6A3002B5833}" type="presOf" srcId="{653D6BE5-9416-4B21-8346-9A6D02CC32BD}" destId="{F5A55336-28D4-4370-A589-B1905D0123A6}" srcOrd="0" destOrd="0" presId="urn:microsoft.com/office/officeart/2005/8/layout/process1"/>
    <dgm:cxn modelId="{CDB7BDBD-EEA9-4480-967D-079A777BB1AA}" type="presOf" srcId="{519DE96B-5F9A-4D1E-8A68-9D96D8C08E44}" destId="{914DFE93-14A3-490E-99A4-12E68E822F0B}" srcOrd="0" destOrd="0" presId="urn:microsoft.com/office/officeart/2005/8/layout/process1"/>
    <dgm:cxn modelId="{2B2D43C1-0BF6-4376-B8E3-3FC4AA886B6E}" srcId="{E99CD142-C2B1-47DA-AED1-9559A224155E}" destId="{874F600F-C9ED-48DA-95C0-33CE3DC7A14F}" srcOrd="2" destOrd="0" parTransId="{264D56F4-DB18-4568-A9A6-299A38B18410}" sibTransId="{A4CD8E03-F9C3-4AE9-80FC-42A77B35DE10}"/>
    <dgm:cxn modelId="{3D3351D9-A833-4036-BFC6-CCB3D1039C54}" srcId="{E99CD142-C2B1-47DA-AED1-9559A224155E}" destId="{519DE96B-5F9A-4D1E-8A68-9D96D8C08E44}" srcOrd="1" destOrd="0" parTransId="{FB886471-E350-452F-882D-C7536B4C2890}" sibTransId="{8E8F3694-D7AC-424B-9343-DC7D15879052}"/>
    <dgm:cxn modelId="{7DCE4570-92DA-441A-A703-7B59374E9C11}" type="presParOf" srcId="{BD779DAA-1589-4F68-96DD-2A4240C499A8}" destId="{873CC6CA-DA8A-42C6-8C59-324583C1EF5F}" srcOrd="0" destOrd="0" presId="urn:microsoft.com/office/officeart/2005/8/layout/process1"/>
    <dgm:cxn modelId="{E42BAC1A-32FA-46BB-8813-F840B60A59B3}" type="presParOf" srcId="{BD779DAA-1589-4F68-96DD-2A4240C499A8}" destId="{F5A55336-28D4-4370-A589-B1905D0123A6}" srcOrd="1" destOrd="0" presId="urn:microsoft.com/office/officeart/2005/8/layout/process1"/>
    <dgm:cxn modelId="{C2429913-A8DF-4548-8F3F-0315795C1148}" type="presParOf" srcId="{F5A55336-28D4-4370-A589-B1905D0123A6}" destId="{C890487C-743F-4F39-84E0-534405AC2479}" srcOrd="0" destOrd="0" presId="urn:microsoft.com/office/officeart/2005/8/layout/process1"/>
    <dgm:cxn modelId="{6372FEAA-6C53-4C22-B3D1-C7F37BA25205}" type="presParOf" srcId="{BD779DAA-1589-4F68-96DD-2A4240C499A8}" destId="{914DFE93-14A3-490E-99A4-12E68E822F0B}" srcOrd="2" destOrd="0" presId="urn:microsoft.com/office/officeart/2005/8/layout/process1"/>
    <dgm:cxn modelId="{9044CCFA-BCC1-43FD-AD4E-D1AFCAD36A7A}" type="presParOf" srcId="{BD779DAA-1589-4F68-96DD-2A4240C499A8}" destId="{AA9830BA-9187-4D67-B7DA-AE733527CC9F}" srcOrd="3" destOrd="0" presId="urn:microsoft.com/office/officeart/2005/8/layout/process1"/>
    <dgm:cxn modelId="{2CC82550-2BD5-4E47-AB68-DBD1D7468D81}" type="presParOf" srcId="{AA9830BA-9187-4D67-B7DA-AE733527CC9F}" destId="{3814CD35-01EF-4151-8A82-2A4A03A80657}" srcOrd="0" destOrd="0" presId="urn:microsoft.com/office/officeart/2005/8/layout/process1"/>
    <dgm:cxn modelId="{322E0703-DCE5-4A05-B02C-FEDA4153FF8C}" type="presParOf" srcId="{BD779DAA-1589-4F68-96DD-2A4240C499A8}" destId="{FB50F43A-2D3E-410D-B478-965A2BD8B4B9}" srcOrd="4" destOrd="0" presId="urn:microsoft.com/office/officeart/2005/8/layout/process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32AEDFD-DCA7-4EE0-8CAC-1C089AE1FCB8}">
      <dsp:nvSpPr>
        <dsp:cNvPr id="0" name=""/>
        <dsp:cNvSpPr/>
      </dsp:nvSpPr>
      <dsp:spPr>
        <a:xfrm rot="10800000">
          <a:off x="1658804" y="92"/>
          <a:ext cx="5903925" cy="686902"/>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a:scene3d>
          <a:camera prst="orthographicFront">
            <a:rot lat="0" lon="0" rev="10799999"/>
          </a:camera>
          <a:lightRig rig="threePt" dir="t"/>
        </a:scene3d>
      </dsp:spPr>
      <dsp:style>
        <a:lnRef idx="2">
          <a:scrgbClr r="0" g="0" b="0"/>
        </a:lnRef>
        <a:fillRef idx="1">
          <a:scrgbClr r="0" g="0" b="0"/>
        </a:fillRef>
        <a:effectRef idx="0">
          <a:scrgbClr r="0" g="0" b="0"/>
        </a:effectRef>
        <a:fontRef idx="minor">
          <a:schemeClr val="lt1"/>
        </a:fontRef>
      </dsp:style>
      <dsp:txBody>
        <a:bodyPr spcFirstLastPara="0" vert="horz" wrap="square" lIns="302905" tIns="91440" rIns="170688" bIns="91440" numCol="1" spcCol="1270" anchor="ctr" anchorCtr="0">
          <a:noAutofit/>
          <a:flatTx/>
        </a:bodyPr>
        <a:lstStyle/>
        <a:p>
          <a:pPr marL="0" lvl="0" indent="0" algn="ctr" defTabSz="1066800">
            <a:lnSpc>
              <a:spcPct val="90000"/>
            </a:lnSpc>
            <a:spcBef>
              <a:spcPct val="0"/>
            </a:spcBef>
            <a:spcAft>
              <a:spcPct val="35000"/>
            </a:spcAft>
            <a:buFont typeface="+mj-lt"/>
            <a:buNone/>
          </a:pPr>
          <a:r>
            <a:rPr lang="ar-EG" sz="2400" b="1" kern="1200" dirty="0"/>
            <a:t>تحديد مُتغيرات البحث وصياغة التساؤلات والفروض</a:t>
          </a:r>
          <a:endParaRPr lang="en-US" sz="2400" b="1" kern="1200" dirty="0"/>
        </a:p>
      </dsp:txBody>
      <dsp:txXfrm rot="10800000">
        <a:off x="1830529" y="92"/>
        <a:ext cx="5732200" cy="686902"/>
      </dsp:txXfrm>
    </dsp:sp>
    <dsp:sp modelId="{CDB80F7C-9B25-42FC-A652-59A1A49FCF84}">
      <dsp:nvSpPr>
        <dsp:cNvPr id="0" name=""/>
        <dsp:cNvSpPr/>
      </dsp:nvSpPr>
      <dsp:spPr>
        <a:xfrm>
          <a:off x="1315353" y="92"/>
          <a:ext cx="686902" cy="686902"/>
        </a:xfrm>
        <a:prstGeom prst="ellipse">
          <a:avLst/>
        </a:prstGeom>
        <a:solidFill>
          <a:schemeClr val="accent1">
            <a:tint val="50000"/>
            <a:hueOff val="0"/>
            <a:satOff val="0"/>
            <a:lum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7CA28712-8091-4599-BD2D-F8158EC39049}">
      <dsp:nvSpPr>
        <dsp:cNvPr id="0" name=""/>
        <dsp:cNvSpPr/>
      </dsp:nvSpPr>
      <dsp:spPr>
        <a:xfrm rot="10800000">
          <a:off x="1658804" y="892040"/>
          <a:ext cx="5903925" cy="686902"/>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a:scene3d>
          <a:camera prst="orthographicFront">
            <a:rot lat="0" lon="0" rev="10799999"/>
          </a:camera>
          <a:lightRig rig="threePt" dir="t"/>
        </a:scene3d>
      </dsp:spPr>
      <dsp:style>
        <a:lnRef idx="2">
          <a:scrgbClr r="0" g="0" b="0"/>
        </a:lnRef>
        <a:fillRef idx="1">
          <a:scrgbClr r="0" g="0" b="0"/>
        </a:fillRef>
        <a:effectRef idx="0">
          <a:scrgbClr r="0" g="0" b="0"/>
        </a:effectRef>
        <a:fontRef idx="minor">
          <a:schemeClr val="lt1"/>
        </a:fontRef>
      </dsp:style>
      <dsp:txBody>
        <a:bodyPr spcFirstLastPara="0" vert="horz" wrap="square" lIns="302905" tIns="91440" rIns="170688" bIns="91440" numCol="1" spcCol="1270" anchor="ctr" anchorCtr="0">
          <a:noAutofit/>
          <a:flatTx/>
        </a:bodyPr>
        <a:lstStyle/>
        <a:p>
          <a:pPr marL="0" lvl="0" indent="0" algn="ctr" defTabSz="1066800">
            <a:lnSpc>
              <a:spcPct val="90000"/>
            </a:lnSpc>
            <a:spcBef>
              <a:spcPct val="0"/>
            </a:spcBef>
            <a:spcAft>
              <a:spcPct val="35000"/>
            </a:spcAft>
            <a:buFont typeface="+mj-lt"/>
            <a:buNone/>
          </a:pPr>
          <a:r>
            <a:rPr lang="ar-EG" sz="2400" b="1" kern="1200" dirty="0"/>
            <a:t>من صياغة المُشكلة إلى تصميم البحث</a:t>
          </a:r>
          <a:endParaRPr lang="en-US" sz="2400" b="1" kern="1200" dirty="0"/>
        </a:p>
      </dsp:txBody>
      <dsp:txXfrm rot="10800000">
        <a:off x="1830529" y="892040"/>
        <a:ext cx="5732200" cy="686902"/>
      </dsp:txXfrm>
    </dsp:sp>
    <dsp:sp modelId="{F716D0FD-3D59-4BA7-A04F-B65605AF338B}">
      <dsp:nvSpPr>
        <dsp:cNvPr id="0" name=""/>
        <dsp:cNvSpPr/>
      </dsp:nvSpPr>
      <dsp:spPr>
        <a:xfrm>
          <a:off x="1315353" y="892040"/>
          <a:ext cx="686902" cy="686902"/>
        </a:xfrm>
        <a:prstGeom prst="ellipse">
          <a:avLst/>
        </a:prstGeom>
        <a:solidFill>
          <a:schemeClr val="accent1">
            <a:tint val="50000"/>
            <a:hueOff val="0"/>
            <a:satOff val="0"/>
            <a:lum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3CFD5C70-A80F-43D6-B3E3-5D0D7069F49C}">
      <dsp:nvSpPr>
        <dsp:cNvPr id="0" name=""/>
        <dsp:cNvSpPr/>
      </dsp:nvSpPr>
      <dsp:spPr>
        <a:xfrm rot="10800000">
          <a:off x="1658804" y="1783989"/>
          <a:ext cx="5903925" cy="686902"/>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a:scene3d>
          <a:camera prst="orthographicFront">
            <a:rot lat="0" lon="0" rev="10799999"/>
          </a:camera>
          <a:lightRig rig="threePt" dir="t"/>
        </a:scene3d>
      </dsp:spPr>
      <dsp:style>
        <a:lnRef idx="2">
          <a:scrgbClr r="0" g="0" b="0"/>
        </a:lnRef>
        <a:fillRef idx="1">
          <a:scrgbClr r="0" g="0" b="0"/>
        </a:fillRef>
        <a:effectRef idx="0">
          <a:scrgbClr r="0" g="0" b="0"/>
        </a:effectRef>
        <a:fontRef idx="minor">
          <a:schemeClr val="lt1"/>
        </a:fontRef>
      </dsp:style>
      <dsp:txBody>
        <a:bodyPr spcFirstLastPara="0" vert="horz" wrap="square" lIns="302905" tIns="91440" rIns="170688" bIns="91440" numCol="1" spcCol="1270" anchor="ctr" anchorCtr="0">
          <a:noAutofit/>
          <a:flatTx/>
        </a:bodyPr>
        <a:lstStyle/>
        <a:p>
          <a:pPr marL="0" lvl="0" indent="0" algn="ctr" defTabSz="1066800">
            <a:lnSpc>
              <a:spcPct val="90000"/>
            </a:lnSpc>
            <a:spcBef>
              <a:spcPct val="0"/>
            </a:spcBef>
            <a:spcAft>
              <a:spcPct val="35000"/>
            </a:spcAft>
            <a:buFont typeface="+mj-lt"/>
            <a:buNone/>
          </a:pPr>
          <a:r>
            <a:rPr lang="ar-EG" sz="2400" b="1" kern="1200" dirty="0"/>
            <a:t>أهمية دراسة المُشكلة البحثية وأهدافها</a:t>
          </a:r>
          <a:endParaRPr lang="en-US" sz="2400" b="1" kern="1200" dirty="0"/>
        </a:p>
      </dsp:txBody>
      <dsp:txXfrm rot="10800000">
        <a:off x="1830529" y="1783989"/>
        <a:ext cx="5732200" cy="686902"/>
      </dsp:txXfrm>
    </dsp:sp>
    <dsp:sp modelId="{5549CC15-EB74-4EFB-B255-5F588AF25F13}">
      <dsp:nvSpPr>
        <dsp:cNvPr id="0" name=""/>
        <dsp:cNvSpPr/>
      </dsp:nvSpPr>
      <dsp:spPr>
        <a:xfrm>
          <a:off x="1315353" y="1783989"/>
          <a:ext cx="686902" cy="686902"/>
        </a:xfrm>
        <a:prstGeom prst="ellipse">
          <a:avLst/>
        </a:prstGeom>
        <a:solidFill>
          <a:schemeClr val="accent1">
            <a:tint val="50000"/>
            <a:hueOff val="0"/>
            <a:satOff val="0"/>
            <a:lum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C7D0D7E4-90D4-4BE8-AF49-5B8388DD0432}">
      <dsp:nvSpPr>
        <dsp:cNvPr id="0" name=""/>
        <dsp:cNvSpPr/>
      </dsp:nvSpPr>
      <dsp:spPr>
        <a:xfrm rot="10800000">
          <a:off x="1658804" y="2675937"/>
          <a:ext cx="5903925" cy="686902"/>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a:scene3d>
          <a:camera prst="orthographicFront">
            <a:rot lat="0" lon="0" rev="10799999"/>
          </a:camera>
          <a:lightRig rig="threePt" dir="t"/>
        </a:scene3d>
      </dsp:spPr>
      <dsp:style>
        <a:lnRef idx="2">
          <a:scrgbClr r="0" g="0" b="0"/>
        </a:lnRef>
        <a:fillRef idx="1">
          <a:scrgbClr r="0" g="0" b="0"/>
        </a:fillRef>
        <a:effectRef idx="0">
          <a:scrgbClr r="0" g="0" b="0"/>
        </a:effectRef>
        <a:fontRef idx="minor">
          <a:schemeClr val="lt1"/>
        </a:fontRef>
      </dsp:style>
      <dsp:txBody>
        <a:bodyPr spcFirstLastPara="0" vert="horz" wrap="square" lIns="302905" tIns="91440" rIns="170688" bIns="91440" numCol="1" spcCol="1270" anchor="ctr" anchorCtr="0">
          <a:noAutofit/>
          <a:flatTx/>
        </a:bodyPr>
        <a:lstStyle/>
        <a:p>
          <a:pPr marL="0" lvl="0" indent="0" algn="ctr" defTabSz="1066800">
            <a:lnSpc>
              <a:spcPct val="90000"/>
            </a:lnSpc>
            <a:spcBef>
              <a:spcPct val="0"/>
            </a:spcBef>
            <a:spcAft>
              <a:spcPct val="35000"/>
            </a:spcAft>
            <a:buFont typeface="+mj-lt"/>
            <a:buNone/>
          </a:pPr>
          <a:r>
            <a:rPr lang="ar-EG" sz="2400" b="1" kern="1200" dirty="0"/>
            <a:t>المُشكلة البحثية</a:t>
          </a:r>
          <a:endParaRPr lang="en-US" sz="2400" b="1" kern="1200" dirty="0"/>
        </a:p>
      </dsp:txBody>
      <dsp:txXfrm rot="10800000">
        <a:off x="1830529" y="2675937"/>
        <a:ext cx="5732200" cy="686902"/>
      </dsp:txXfrm>
    </dsp:sp>
    <dsp:sp modelId="{761DCCEC-4FAC-4143-A04D-3FEF6A4BD69C}">
      <dsp:nvSpPr>
        <dsp:cNvPr id="0" name=""/>
        <dsp:cNvSpPr/>
      </dsp:nvSpPr>
      <dsp:spPr>
        <a:xfrm>
          <a:off x="1315353" y="2675937"/>
          <a:ext cx="686902" cy="686902"/>
        </a:xfrm>
        <a:prstGeom prst="ellipse">
          <a:avLst/>
        </a:prstGeom>
        <a:solidFill>
          <a:schemeClr val="accent1">
            <a:tint val="50000"/>
            <a:hueOff val="0"/>
            <a:satOff val="0"/>
            <a:lum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4CA347A8-4D40-467B-BB33-9FC10D059202}">
      <dsp:nvSpPr>
        <dsp:cNvPr id="0" name=""/>
        <dsp:cNvSpPr/>
      </dsp:nvSpPr>
      <dsp:spPr>
        <a:xfrm rot="10800000">
          <a:off x="1658804" y="3567885"/>
          <a:ext cx="5903925" cy="686902"/>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a:scene3d>
          <a:camera prst="orthographicFront">
            <a:rot lat="0" lon="0" rev="10799999"/>
          </a:camera>
          <a:lightRig rig="threePt" dir="t"/>
        </a:scene3d>
      </dsp:spPr>
      <dsp:style>
        <a:lnRef idx="2">
          <a:scrgbClr r="0" g="0" b="0"/>
        </a:lnRef>
        <a:fillRef idx="1">
          <a:scrgbClr r="0" g="0" b="0"/>
        </a:fillRef>
        <a:effectRef idx="0">
          <a:scrgbClr r="0" g="0" b="0"/>
        </a:effectRef>
        <a:fontRef idx="minor">
          <a:schemeClr val="lt1"/>
        </a:fontRef>
      </dsp:style>
      <dsp:txBody>
        <a:bodyPr spcFirstLastPara="0" vert="horz" wrap="square" lIns="302905" tIns="91440" rIns="170688" bIns="91440" numCol="1" spcCol="1270" anchor="ctr" anchorCtr="0">
          <a:noAutofit/>
          <a:flatTx/>
        </a:bodyPr>
        <a:lstStyle/>
        <a:p>
          <a:pPr marL="0" lvl="0" indent="0" algn="ctr" defTabSz="1066800">
            <a:lnSpc>
              <a:spcPct val="90000"/>
            </a:lnSpc>
            <a:spcBef>
              <a:spcPct val="0"/>
            </a:spcBef>
            <a:spcAft>
              <a:spcPct val="35000"/>
            </a:spcAft>
            <a:buFont typeface="+mj-lt"/>
            <a:buNone/>
          </a:pPr>
          <a:r>
            <a:rPr lang="ar-EG" sz="2400" b="1" kern="1200" dirty="0"/>
            <a:t>أنواع البحوث والدراسات العِلمية</a:t>
          </a:r>
          <a:endParaRPr lang="en-US" sz="2400" b="1" kern="1200" dirty="0"/>
        </a:p>
      </dsp:txBody>
      <dsp:txXfrm rot="10800000">
        <a:off x="1830529" y="3567885"/>
        <a:ext cx="5732200" cy="686902"/>
      </dsp:txXfrm>
    </dsp:sp>
    <dsp:sp modelId="{BB830121-A4B6-4733-A054-584773C1FCE6}">
      <dsp:nvSpPr>
        <dsp:cNvPr id="0" name=""/>
        <dsp:cNvSpPr/>
      </dsp:nvSpPr>
      <dsp:spPr>
        <a:xfrm>
          <a:off x="1315353" y="3525352"/>
          <a:ext cx="686902" cy="686902"/>
        </a:xfrm>
        <a:prstGeom prst="ellipse">
          <a:avLst/>
        </a:prstGeom>
        <a:solidFill>
          <a:schemeClr val="accent1">
            <a:tint val="50000"/>
            <a:hueOff val="0"/>
            <a:satOff val="0"/>
            <a:lum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32AEDFD-DCA7-4EE0-8CAC-1C089AE1FCB8}">
      <dsp:nvSpPr>
        <dsp:cNvPr id="0" name=""/>
        <dsp:cNvSpPr/>
      </dsp:nvSpPr>
      <dsp:spPr>
        <a:xfrm rot="10800000">
          <a:off x="1658804" y="92"/>
          <a:ext cx="5903925" cy="686902"/>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a:scene3d>
          <a:camera prst="orthographicFront">
            <a:rot lat="0" lon="0" rev="10799999"/>
          </a:camera>
          <a:lightRig rig="threePt" dir="t"/>
        </a:scene3d>
      </dsp:spPr>
      <dsp:style>
        <a:lnRef idx="2">
          <a:scrgbClr r="0" g="0" b="0"/>
        </a:lnRef>
        <a:fillRef idx="1">
          <a:scrgbClr r="0" g="0" b="0"/>
        </a:fillRef>
        <a:effectRef idx="0">
          <a:scrgbClr r="0" g="0" b="0"/>
        </a:effectRef>
        <a:fontRef idx="minor">
          <a:schemeClr val="lt1"/>
        </a:fontRef>
      </dsp:style>
      <dsp:txBody>
        <a:bodyPr spcFirstLastPara="0" vert="horz" wrap="square" lIns="302905" tIns="118110" rIns="220472" bIns="118110" numCol="1" spcCol="1270" anchor="ctr" anchorCtr="0">
          <a:noAutofit/>
          <a:flatTx/>
        </a:bodyPr>
        <a:lstStyle/>
        <a:p>
          <a:pPr marL="0" lvl="0" indent="0" algn="ctr" defTabSz="1377950">
            <a:lnSpc>
              <a:spcPct val="90000"/>
            </a:lnSpc>
            <a:spcBef>
              <a:spcPct val="0"/>
            </a:spcBef>
            <a:spcAft>
              <a:spcPct val="35000"/>
            </a:spcAft>
            <a:buFont typeface="+mj-lt"/>
            <a:buNone/>
          </a:pPr>
          <a:r>
            <a:rPr lang="ar-EG" sz="3100" b="1" kern="1200" dirty="0"/>
            <a:t>إتمام المُسودة النهائية للبحث</a:t>
          </a:r>
          <a:endParaRPr lang="en-US" sz="3100" b="1" kern="1200" dirty="0"/>
        </a:p>
      </dsp:txBody>
      <dsp:txXfrm rot="10800000">
        <a:off x="1830529" y="92"/>
        <a:ext cx="5732200" cy="686902"/>
      </dsp:txXfrm>
    </dsp:sp>
    <dsp:sp modelId="{CDB80F7C-9B25-42FC-A652-59A1A49FCF84}">
      <dsp:nvSpPr>
        <dsp:cNvPr id="0" name=""/>
        <dsp:cNvSpPr/>
      </dsp:nvSpPr>
      <dsp:spPr>
        <a:xfrm>
          <a:off x="1315353" y="92"/>
          <a:ext cx="686902" cy="686902"/>
        </a:xfrm>
        <a:prstGeom prst="ellipse">
          <a:avLst/>
        </a:prstGeom>
        <a:solidFill>
          <a:schemeClr val="accent1">
            <a:tint val="50000"/>
            <a:hueOff val="0"/>
            <a:satOff val="0"/>
            <a:lum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7CA28712-8091-4599-BD2D-F8158EC39049}">
      <dsp:nvSpPr>
        <dsp:cNvPr id="0" name=""/>
        <dsp:cNvSpPr/>
      </dsp:nvSpPr>
      <dsp:spPr>
        <a:xfrm rot="10800000">
          <a:off x="1658804" y="892040"/>
          <a:ext cx="5903925" cy="686902"/>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a:scene3d>
          <a:camera prst="orthographicFront">
            <a:rot lat="0" lon="0" rev="10799999"/>
          </a:camera>
          <a:lightRig rig="threePt" dir="t"/>
        </a:scene3d>
      </dsp:spPr>
      <dsp:style>
        <a:lnRef idx="2">
          <a:scrgbClr r="0" g="0" b="0"/>
        </a:lnRef>
        <a:fillRef idx="1">
          <a:scrgbClr r="0" g="0" b="0"/>
        </a:fillRef>
        <a:effectRef idx="0">
          <a:scrgbClr r="0" g="0" b="0"/>
        </a:effectRef>
        <a:fontRef idx="minor">
          <a:schemeClr val="lt1"/>
        </a:fontRef>
      </dsp:style>
      <dsp:txBody>
        <a:bodyPr spcFirstLastPara="0" vert="horz" wrap="square" lIns="302905" tIns="118110" rIns="220472" bIns="118110" numCol="1" spcCol="1270" anchor="ctr" anchorCtr="0">
          <a:noAutofit/>
          <a:flatTx/>
        </a:bodyPr>
        <a:lstStyle/>
        <a:p>
          <a:pPr marL="0" lvl="0" indent="0" algn="ctr" defTabSz="1377950">
            <a:lnSpc>
              <a:spcPct val="90000"/>
            </a:lnSpc>
            <a:spcBef>
              <a:spcPct val="0"/>
            </a:spcBef>
            <a:spcAft>
              <a:spcPct val="35000"/>
            </a:spcAft>
            <a:buFont typeface="+mj-lt"/>
            <a:buNone/>
          </a:pPr>
          <a:r>
            <a:rPr lang="ar-EG" sz="3100" b="1" kern="1200" dirty="0"/>
            <a:t>جمع البيانات ومُعالجتها</a:t>
          </a:r>
          <a:endParaRPr lang="en-US" sz="3100" b="1" kern="1200" dirty="0"/>
        </a:p>
      </dsp:txBody>
      <dsp:txXfrm rot="10800000">
        <a:off x="1830529" y="892040"/>
        <a:ext cx="5732200" cy="686902"/>
      </dsp:txXfrm>
    </dsp:sp>
    <dsp:sp modelId="{F716D0FD-3D59-4BA7-A04F-B65605AF338B}">
      <dsp:nvSpPr>
        <dsp:cNvPr id="0" name=""/>
        <dsp:cNvSpPr/>
      </dsp:nvSpPr>
      <dsp:spPr>
        <a:xfrm>
          <a:off x="1315353" y="892040"/>
          <a:ext cx="686902" cy="686902"/>
        </a:xfrm>
        <a:prstGeom prst="ellipse">
          <a:avLst/>
        </a:prstGeom>
        <a:solidFill>
          <a:schemeClr val="accent1">
            <a:tint val="50000"/>
            <a:hueOff val="0"/>
            <a:satOff val="0"/>
            <a:lum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3CFD5C70-A80F-43D6-B3E3-5D0D7069F49C}">
      <dsp:nvSpPr>
        <dsp:cNvPr id="0" name=""/>
        <dsp:cNvSpPr/>
      </dsp:nvSpPr>
      <dsp:spPr>
        <a:xfrm rot="10800000">
          <a:off x="1658804" y="1783989"/>
          <a:ext cx="5903925" cy="686902"/>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a:scene3d>
          <a:camera prst="orthographicFront">
            <a:rot lat="0" lon="0" rev="10799999"/>
          </a:camera>
          <a:lightRig rig="threePt" dir="t"/>
        </a:scene3d>
      </dsp:spPr>
      <dsp:style>
        <a:lnRef idx="2">
          <a:scrgbClr r="0" g="0" b="0"/>
        </a:lnRef>
        <a:fillRef idx="1">
          <a:scrgbClr r="0" g="0" b="0"/>
        </a:fillRef>
        <a:effectRef idx="0">
          <a:scrgbClr r="0" g="0" b="0"/>
        </a:effectRef>
        <a:fontRef idx="minor">
          <a:schemeClr val="lt1"/>
        </a:fontRef>
      </dsp:style>
      <dsp:txBody>
        <a:bodyPr spcFirstLastPara="0" vert="horz" wrap="square" lIns="302905" tIns="118110" rIns="220472" bIns="118110" numCol="1" spcCol="1270" anchor="ctr" anchorCtr="0">
          <a:noAutofit/>
          <a:flatTx/>
        </a:bodyPr>
        <a:lstStyle/>
        <a:p>
          <a:pPr marL="0" lvl="0" indent="0" algn="ctr" defTabSz="1377950">
            <a:lnSpc>
              <a:spcPct val="90000"/>
            </a:lnSpc>
            <a:spcBef>
              <a:spcPct val="0"/>
            </a:spcBef>
            <a:spcAft>
              <a:spcPct val="35000"/>
            </a:spcAft>
            <a:buFont typeface="+mj-lt"/>
            <a:buNone/>
          </a:pPr>
          <a:r>
            <a:rPr lang="ar-EG" sz="3100" b="1" kern="1200" dirty="0"/>
            <a:t>تحليل المُحتوى</a:t>
          </a:r>
          <a:endParaRPr lang="en-US" sz="3100" b="1" kern="1200" dirty="0"/>
        </a:p>
      </dsp:txBody>
      <dsp:txXfrm rot="10800000">
        <a:off x="1830529" y="1783989"/>
        <a:ext cx="5732200" cy="686902"/>
      </dsp:txXfrm>
    </dsp:sp>
    <dsp:sp modelId="{5549CC15-EB74-4EFB-B255-5F588AF25F13}">
      <dsp:nvSpPr>
        <dsp:cNvPr id="0" name=""/>
        <dsp:cNvSpPr/>
      </dsp:nvSpPr>
      <dsp:spPr>
        <a:xfrm>
          <a:off x="1315353" y="1783989"/>
          <a:ext cx="686902" cy="686902"/>
        </a:xfrm>
        <a:prstGeom prst="ellipse">
          <a:avLst/>
        </a:prstGeom>
        <a:solidFill>
          <a:schemeClr val="accent1">
            <a:tint val="50000"/>
            <a:hueOff val="0"/>
            <a:satOff val="0"/>
            <a:lum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C7D0D7E4-90D4-4BE8-AF49-5B8388DD0432}">
      <dsp:nvSpPr>
        <dsp:cNvPr id="0" name=""/>
        <dsp:cNvSpPr/>
      </dsp:nvSpPr>
      <dsp:spPr>
        <a:xfrm rot="10800000">
          <a:off x="1658804" y="2675937"/>
          <a:ext cx="5903925" cy="686902"/>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a:scene3d>
          <a:camera prst="orthographicFront">
            <a:rot lat="0" lon="0" rev="10799999"/>
          </a:camera>
          <a:lightRig rig="threePt" dir="t"/>
        </a:scene3d>
      </dsp:spPr>
      <dsp:style>
        <a:lnRef idx="2">
          <a:scrgbClr r="0" g="0" b="0"/>
        </a:lnRef>
        <a:fillRef idx="1">
          <a:scrgbClr r="0" g="0" b="0"/>
        </a:fillRef>
        <a:effectRef idx="0">
          <a:scrgbClr r="0" g="0" b="0"/>
        </a:effectRef>
        <a:fontRef idx="minor">
          <a:schemeClr val="lt1"/>
        </a:fontRef>
      </dsp:style>
      <dsp:txBody>
        <a:bodyPr spcFirstLastPara="0" vert="horz" wrap="square" lIns="302905" tIns="118110" rIns="220472" bIns="118110" numCol="1" spcCol="1270" anchor="ctr" anchorCtr="0">
          <a:noAutofit/>
          <a:flatTx/>
        </a:bodyPr>
        <a:lstStyle/>
        <a:p>
          <a:pPr marL="0" lvl="0" indent="0" algn="ctr" defTabSz="1377950">
            <a:lnSpc>
              <a:spcPct val="90000"/>
            </a:lnSpc>
            <a:spcBef>
              <a:spcPct val="0"/>
            </a:spcBef>
            <a:spcAft>
              <a:spcPct val="35000"/>
            </a:spcAft>
            <a:buFont typeface="+mj-lt"/>
            <a:buNone/>
          </a:pPr>
          <a:r>
            <a:rPr lang="ar-EG" sz="3100" b="1" kern="1200" dirty="0"/>
            <a:t>الاستبيان</a:t>
          </a:r>
          <a:endParaRPr lang="en-US" sz="3100" b="1" kern="1200" dirty="0"/>
        </a:p>
      </dsp:txBody>
      <dsp:txXfrm rot="10800000">
        <a:off x="1830529" y="2675937"/>
        <a:ext cx="5732200" cy="686902"/>
      </dsp:txXfrm>
    </dsp:sp>
    <dsp:sp modelId="{761DCCEC-4FAC-4143-A04D-3FEF6A4BD69C}">
      <dsp:nvSpPr>
        <dsp:cNvPr id="0" name=""/>
        <dsp:cNvSpPr/>
      </dsp:nvSpPr>
      <dsp:spPr>
        <a:xfrm>
          <a:off x="1315353" y="2675937"/>
          <a:ext cx="686902" cy="686902"/>
        </a:xfrm>
        <a:prstGeom prst="ellipse">
          <a:avLst/>
        </a:prstGeom>
        <a:solidFill>
          <a:schemeClr val="accent1">
            <a:tint val="50000"/>
            <a:hueOff val="0"/>
            <a:satOff val="0"/>
            <a:lum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4CA347A8-4D40-467B-BB33-9FC10D059202}">
      <dsp:nvSpPr>
        <dsp:cNvPr id="0" name=""/>
        <dsp:cNvSpPr/>
      </dsp:nvSpPr>
      <dsp:spPr>
        <a:xfrm rot="10800000">
          <a:off x="1658804" y="3567885"/>
          <a:ext cx="5903925" cy="686902"/>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a:scene3d>
          <a:camera prst="orthographicFront">
            <a:rot lat="0" lon="0" rev="10799999"/>
          </a:camera>
          <a:lightRig rig="threePt" dir="t"/>
        </a:scene3d>
      </dsp:spPr>
      <dsp:style>
        <a:lnRef idx="2">
          <a:scrgbClr r="0" g="0" b="0"/>
        </a:lnRef>
        <a:fillRef idx="1">
          <a:scrgbClr r="0" g="0" b="0"/>
        </a:fillRef>
        <a:effectRef idx="0">
          <a:scrgbClr r="0" g="0" b="0"/>
        </a:effectRef>
        <a:fontRef idx="minor">
          <a:schemeClr val="lt1"/>
        </a:fontRef>
      </dsp:style>
      <dsp:txBody>
        <a:bodyPr spcFirstLastPara="0" vert="horz" wrap="square" lIns="302905" tIns="118110" rIns="220472" bIns="118110" numCol="1" spcCol="1270" anchor="ctr" anchorCtr="0">
          <a:noAutofit/>
          <a:flatTx/>
        </a:bodyPr>
        <a:lstStyle/>
        <a:p>
          <a:pPr marL="0" lvl="0" indent="0" algn="ctr" defTabSz="1377950">
            <a:lnSpc>
              <a:spcPct val="90000"/>
            </a:lnSpc>
            <a:spcBef>
              <a:spcPct val="0"/>
            </a:spcBef>
            <a:spcAft>
              <a:spcPct val="35000"/>
            </a:spcAft>
            <a:buFont typeface="+mj-lt"/>
            <a:buNone/>
          </a:pPr>
          <a:r>
            <a:rPr lang="ar-EG" sz="3100" b="1" kern="1200" dirty="0"/>
            <a:t>الإطار المفاهيمي وأدوات البحث</a:t>
          </a:r>
          <a:endParaRPr lang="en-US" sz="3100" b="1" kern="1200" dirty="0"/>
        </a:p>
      </dsp:txBody>
      <dsp:txXfrm rot="10800000">
        <a:off x="1830529" y="3567885"/>
        <a:ext cx="5732200" cy="686902"/>
      </dsp:txXfrm>
    </dsp:sp>
    <dsp:sp modelId="{BB830121-A4B6-4733-A054-584773C1FCE6}">
      <dsp:nvSpPr>
        <dsp:cNvPr id="0" name=""/>
        <dsp:cNvSpPr/>
      </dsp:nvSpPr>
      <dsp:spPr>
        <a:xfrm>
          <a:off x="1315353" y="3567885"/>
          <a:ext cx="686902" cy="686902"/>
        </a:xfrm>
        <a:prstGeom prst="ellipse">
          <a:avLst/>
        </a:prstGeom>
        <a:solidFill>
          <a:schemeClr val="accent1">
            <a:tint val="50000"/>
            <a:hueOff val="0"/>
            <a:satOff val="0"/>
            <a:lum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73CC6CA-DA8A-42C6-8C59-324583C1EF5F}">
      <dsp:nvSpPr>
        <dsp:cNvPr id="0" name=""/>
        <dsp:cNvSpPr/>
      </dsp:nvSpPr>
      <dsp:spPr>
        <a:xfrm>
          <a:off x="9024" y="672228"/>
          <a:ext cx="2697342" cy="1618405"/>
        </a:xfrm>
        <a:prstGeom prst="roundRect">
          <a:avLst>
            <a:gd name="adj" fmla="val 10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ar-EG" sz="2800" b="1" kern="1200" dirty="0"/>
            <a:t>النتائج البحثية</a:t>
          </a:r>
        </a:p>
        <a:p>
          <a:pPr marL="0" lvl="0" indent="0" algn="ctr" defTabSz="1244600">
            <a:lnSpc>
              <a:spcPct val="90000"/>
            </a:lnSpc>
            <a:spcBef>
              <a:spcPct val="0"/>
            </a:spcBef>
            <a:spcAft>
              <a:spcPct val="35000"/>
            </a:spcAft>
            <a:buNone/>
          </a:pPr>
          <a:r>
            <a:rPr lang="en-US" sz="2800" b="1" kern="1200" dirty="0"/>
            <a:t>Research</a:t>
          </a:r>
          <a:r>
            <a:rPr lang="ar-EG" sz="2800" b="1" kern="1200" dirty="0"/>
            <a:t> </a:t>
          </a:r>
          <a:r>
            <a:rPr lang="en-US" sz="2800" b="1" kern="1200" dirty="0"/>
            <a:t>Findings </a:t>
          </a:r>
        </a:p>
      </dsp:txBody>
      <dsp:txXfrm>
        <a:off x="56425" y="719629"/>
        <a:ext cx="2602540" cy="1523603"/>
      </dsp:txXfrm>
    </dsp:sp>
    <dsp:sp modelId="{F5A55336-28D4-4370-A589-B1905D0123A6}">
      <dsp:nvSpPr>
        <dsp:cNvPr id="0" name=""/>
        <dsp:cNvSpPr/>
      </dsp:nvSpPr>
      <dsp:spPr>
        <a:xfrm flipH="1">
          <a:off x="2976101" y="1146961"/>
          <a:ext cx="571836" cy="668940"/>
        </a:xfrm>
        <a:prstGeom prst="rightArrow">
          <a:avLst>
            <a:gd name="adj1" fmla="val 60000"/>
            <a:gd name="adj2" fmla="val 50000"/>
          </a:avLst>
        </a:prstGeom>
        <a:gradFill rotWithShape="0">
          <a:gsLst>
            <a:gs pos="0">
              <a:schemeClr val="accent1">
                <a:tint val="60000"/>
                <a:hueOff val="0"/>
                <a:satOff val="0"/>
                <a:lumOff val="0"/>
                <a:alphaOff val="0"/>
                <a:satMod val="103000"/>
                <a:lumMod val="102000"/>
                <a:tint val="94000"/>
              </a:schemeClr>
            </a:gs>
            <a:gs pos="50000">
              <a:schemeClr val="accent1">
                <a:tint val="60000"/>
                <a:hueOff val="0"/>
                <a:satOff val="0"/>
                <a:lumOff val="0"/>
                <a:alphaOff val="0"/>
                <a:satMod val="110000"/>
                <a:lumMod val="100000"/>
                <a:shade val="100000"/>
              </a:schemeClr>
            </a:gs>
            <a:gs pos="100000">
              <a:schemeClr val="accent1">
                <a:tint val="60000"/>
                <a:hueOff val="0"/>
                <a:satOff val="0"/>
                <a:lumOff val="0"/>
                <a:alphaOff val="0"/>
                <a:lumMod val="99000"/>
                <a:satMod val="120000"/>
                <a:shade val="78000"/>
              </a:schemeClr>
            </a:gs>
          </a:gsLst>
          <a:lin ang="5400000" scaled="0"/>
        </a:gradFill>
        <a:ln>
          <a:noFill/>
        </a:ln>
        <a:effectLst/>
        <a:scene3d>
          <a:camera prst="orthographicFront"/>
          <a:lightRig rig="flat" dir="t"/>
        </a:scene3d>
        <a:sp3d z="-800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marL="0" lvl="0" indent="0" algn="ctr" defTabSz="1022350">
            <a:lnSpc>
              <a:spcPct val="90000"/>
            </a:lnSpc>
            <a:spcBef>
              <a:spcPct val="0"/>
            </a:spcBef>
            <a:spcAft>
              <a:spcPct val="35000"/>
            </a:spcAft>
            <a:buNone/>
          </a:pPr>
          <a:endParaRPr lang="en-US" sz="2300" kern="1200"/>
        </a:p>
      </dsp:txBody>
      <dsp:txXfrm>
        <a:off x="3147652" y="1280749"/>
        <a:ext cx="400285" cy="401364"/>
      </dsp:txXfrm>
    </dsp:sp>
    <dsp:sp modelId="{914DFE93-14A3-490E-99A4-12E68E822F0B}">
      <dsp:nvSpPr>
        <dsp:cNvPr id="0" name=""/>
        <dsp:cNvSpPr/>
      </dsp:nvSpPr>
      <dsp:spPr>
        <a:xfrm>
          <a:off x="3785303" y="672228"/>
          <a:ext cx="2697342" cy="1618405"/>
        </a:xfrm>
        <a:prstGeom prst="roundRect">
          <a:avLst>
            <a:gd name="adj" fmla="val 10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ar-EG" sz="2800" b="1" kern="1200" dirty="0"/>
            <a:t>المعلومات</a:t>
          </a:r>
        </a:p>
        <a:p>
          <a:pPr marL="0" lvl="0" indent="0" algn="ctr" defTabSz="1244600">
            <a:lnSpc>
              <a:spcPct val="90000"/>
            </a:lnSpc>
            <a:spcBef>
              <a:spcPct val="0"/>
            </a:spcBef>
            <a:spcAft>
              <a:spcPct val="35000"/>
            </a:spcAft>
            <a:buNone/>
          </a:pPr>
          <a:r>
            <a:rPr lang="en-US" sz="2800" b="1" kern="1200" dirty="0"/>
            <a:t>Information </a:t>
          </a:r>
        </a:p>
      </dsp:txBody>
      <dsp:txXfrm>
        <a:off x="3832704" y="719629"/>
        <a:ext cx="2602540" cy="1523603"/>
      </dsp:txXfrm>
    </dsp:sp>
    <dsp:sp modelId="{AA9830BA-9187-4D67-B7DA-AE733527CC9F}">
      <dsp:nvSpPr>
        <dsp:cNvPr id="0" name=""/>
        <dsp:cNvSpPr/>
      </dsp:nvSpPr>
      <dsp:spPr>
        <a:xfrm rot="10800000">
          <a:off x="6752380" y="1146961"/>
          <a:ext cx="571836" cy="668940"/>
        </a:xfrm>
        <a:prstGeom prst="rightArrow">
          <a:avLst>
            <a:gd name="adj1" fmla="val 60000"/>
            <a:gd name="adj2" fmla="val 50000"/>
          </a:avLst>
        </a:prstGeom>
        <a:gradFill rotWithShape="0">
          <a:gsLst>
            <a:gs pos="0">
              <a:schemeClr val="accent1">
                <a:tint val="60000"/>
                <a:hueOff val="0"/>
                <a:satOff val="0"/>
                <a:lumOff val="0"/>
                <a:alphaOff val="0"/>
                <a:satMod val="103000"/>
                <a:lumMod val="102000"/>
                <a:tint val="94000"/>
              </a:schemeClr>
            </a:gs>
            <a:gs pos="50000">
              <a:schemeClr val="accent1">
                <a:tint val="60000"/>
                <a:hueOff val="0"/>
                <a:satOff val="0"/>
                <a:lumOff val="0"/>
                <a:alphaOff val="0"/>
                <a:satMod val="110000"/>
                <a:lumMod val="100000"/>
                <a:shade val="100000"/>
              </a:schemeClr>
            </a:gs>
            <a:gs pos="100000">
              <a:schemeClr val="accent1">
                <a:tint val="60000"/>
                <a:hueOff val="0"/>
                <a:satOff val="0"/>
                <a:lumOff val="0"/>
                <a:alphaOff val="0"/>
                <a:lumMod val="99000"/>
                <a:satMod val="120000"/>
                <a:shade val="78000"/>
              </a:schemeClr>
            </a:gs>
          </a:gsLst>
          <a:lin ang="5400000" scaled="0"/>
        </a:gradFill>
        <a:ln>
          <a:noFill/>
        </a:ln>
        <a:effectLst/>
        <a:scene3d>
          <a:camera prst="orthographicFront"/>
          <a:lightRig rig="flat" dir="t"/>
        </a:scene3d>
        <a:sp3d z="-800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marL="0" lvl="0" indent="0" algn="ctr" defTabSz="1022350">
            <a:lnSpc>
              <a:spcPct val="90000"/>
            </a:lnSpc>
            <a:spcBef>
              <a:spcPct val="0"/>
            </a:spcBef>
            <a:spcAft>
              <a:spcPct val="35000"/>
            </a:spcAft>
            <a:buNone/>
          </a:pPr>
          <a:endParaRPr lang="en-US" sz="2300" kern="1200"/>
        </a:p>
      </dsp:txBody>
      <dsp:txXfrm>
        <a:off x="6923931" y="1280749"/>
        <a:ext cx="400285" cy="401364"/>
      </dsp:txXfrm>
    </dsp:sp>
    <dsp:sp modelId="{FB50F43A-2D3E-410D-B478-965A2BD8B4B9}">
      <dsp:nvSpPr>
        <dsp:cNvPr id="0" name=""/>
        <dsp:cNvSpPr/>
      </dsp:nvSpPr>
      <dsp:spPr>
        <a:xfrm>
          <a:off x="7561583" y="672228"/>
          <a:ext cx="2697342" cy="1618405"/>
        </a:xfrm>
        <a:prstGeom prst="roundRect">
          <a:avLst>
            <a:gd name="adj" fmla="val 10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ar-EG" sz="2800" b="1" kern="1200" dirty="0"/>
            <a:t>البيانات</a:t>
          </a:r>
        </a:p>
        <a:p>
          <a:pPr marL="0" lvl="0" indent="0" algn="ctr" defTabSz="1244600">
            <a:lnSpc>
              <a:spcPct val="90000"/>
            </a:lnSpc>
            <a:spcBef>
              <a:spcPct val="0"/>
            </a:spcBef>
            <a:spcAft>
              <a:spcPct val="35000"/>
            </a:spcAft>
            <a:buNone/>
          </a:pPr>
          <a:r>
            <a:rPr lang="en-US" sz="2800" b="1" kern="1200" dirty="0"/>
            <a:t>Data </a:t>
          </a:r>
        </a:p>
      </dsp:txBody>
      <dsp:txXfrm>
        <a:off x="7608984" y="719629"/>
        <a:ext cx="2602540" cy="1523603"/>
      </dsp:txXfrm>
    </dsp:sp>
  </dsp:spTree>
</dsp:drawing>
</file>

<file path=ppt/diagrams/layout1.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2">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3d1#3">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9/11/2026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154584389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9/11/2026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9/11/2026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9/11/2026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9/11/2026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9/11/2026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9/11/2026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9/11/2026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9/11/2026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9/11/2026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9/11/2026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9/11/2026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05383756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9/11/2026</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7499312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9/11/2026</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3459498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9/11/2026</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0101979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9/11/2026</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3805223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9/11/2026</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2186762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9/11/2026</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1294305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9/11/2026</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5052296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9/11/2026</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4848761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9/11/2026</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4565380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9/11/2026</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90731547"/>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9/11/2026</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928262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635429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matchingName="3_Title Slide">
  <p:cSld name="4_Title Slide">
    <p:spTree>
      <p:nvGrpSpPr>
        <p:cNvPr id="1" name="Shape 23"/>
        <p:cNvGrpSpPr/>
        <p:nvPr/>
      </p:nvGrpSpPr>
      <p:grpSpPr>
        <a:xfrm>
          <a:off x="0" y="0"/>
          <a:ext cx="0" cy="0"/>
          <a:chOff x="0" y="0"/>
          <a:chExt cx="0" cy="0"/>
        </a:xfrm>
      </p:grpSpPr>
      <p:sp>
        <p:nvSpPr>
          <p:cNvPr id="24" name="Google Shape;24;p31"/>
          <p:cNvSpPr>
            <a:spLocks noGrp="1"/>
          </p:cNvSpPr>
          <p:nvPr>
            <p:ph type="pic" idx="2"/>
          </p:nvPr>
        </p:nvSpPr>
        <p:spPr>
          <a:xfrm>
            <a:off x="7088924" y="508820"/>
            <a:ext cx="3701847" cy="5184057"/>
          </a:xfrm>
          <a:prstGeom prst="rect">
            <a:avLst/>
          </a:prstGeom>
          <a:solidFill>
            <a:srgbClr val="D8D8D8">
              <a:alpha val="49803"/>
            </a:srgbClr>
          </a:solidFill>
          <a:ln w="127000" cap="flat" cmpd="sng">
            <a:solidFill>
              <a:schemeClr val="lt1"/>
            </a:solidFill>
            <a:prstDash val="solid"/>
            <a:miter lim="800000"/>
            <a:headEnd type="none" w="sm" len="sm"/>
            <a:tailEnd type="none" w="sm" len="sm"/>
          </a:ln>
        </p:spPr>
      </p:sp>
    </p:spTree>
    <p:extLst>
      <p:ext uri="{BB962C8B-B14F-4D97-AF65-F5344CB8AC3E}">
        <p14:creationId xmlns:p14="http://schemas.microsoft.com/office/powerpoint/2010/main" val="37343339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75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p:tgtEl>
                                          <p:spTgt spid="2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789401"/>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dirty="0"/>
          </a:p>
        </p:txBody>
      </p:sp>
    </p:spTree>
    <p:extLst>
      <p:ext uri="{BB962C8B-B14F-4D97-AF65-F5344CB8AC3E}">
        <p14:creationId xmlns:p14="http://schemas.microsoft.com/office/powerpoint/2010/main" val="35659351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2.xml"/><Relationship Id="rId13" Type="http://schemas.openxmlformats.org/officeDocument/2006/relationships/slideLayout" Target="../slideLayouts/slideLayout27.xml"/><Relationship Id="rId3" Type="http://schemas.openxmlformats.org/officeDocument/2006/relationships/slideLayout" Target="../slideLayouts/slideLayout17.xml"/><Relationship Id="rId7" Type="http://schemas.openxmlformats.org/officeDocument/2006/relationships/slideLayout" Target="../slideLayouts/slideLayout21.xml"/><Relationship Id="rId12" Type="http://schemas.openxmlformats.org/officeDocument/2006/relationships/slideLayout" Target="../slideLayouts/slideLayout26.xml"/><Relationship Id="rId17" Type="http://schemas.openxmlformats.org/officeDocument/2006/relationships/image" Target="../media/image2.JPG"/><Relationship Id="rId2" Type="http://schemas.openxmlformats.org/officeDocument/2006/relationships/slideLayout" Target="../slideLayouts/slideLayout16.xml"/><Relationship Id="rId16" Type="http://schemas.openxmlformats.org/officeDocument/2006/relationships/theme" Target="../theme/theme2.xml"/><Relationship Id="rId1" Type="http://schemas.openxmlformats.org/officeDocument/2006/relationships/slideLayout" Target="../slideLayouts/slideLayout15.xml"/><Relationship Id="rId6" Type="http://schemas.openxmlformats.org/officeDocument/2006/relationships/slideLayout" Target="../slideLayouts/slideLayout20.xml"/><Relationship Id="rId11" Type="http://schemas.openxmlformats.org/officeDocument/2006/relationships/slideLayout" Target="../slideLayouts/slideLayout25.xml"/><Relationship Id="rId5" Type="http://schemas.openxmlformats.org/officeDocument/2006/relationships/slideLayout" Target="../slideLayouts/slideLayout19.xml"/><Relationship Id="rId15" Type="http://schemas.openxmlformats.org/officeDocument/2006/relationships/slideLayout" Target="../slideLayouts/slideLayout29.xml"/><Relationship Id="rId10" Type="http://schemas.openxmlformats.org/officeDocument/2006/relationships/slideLayout" Target="../slideLayouts/slideLayout24.xml"/><Relationship Id="rId4" Type="http://schemas.openxmlformats.org/officeDocument/2006/relationships/slideLayout" Target="../slideLayouts/slideLayout18.xml"/><Relationship Id="rId9" Type="http://schemas.openxmlformats.org/officeDocument/2006/relationships/slideLayout" Target="../slideLayouts/slideLayout23.xml"/><Relationship Id="rId14" Type="http://schemas.openxmlformats.org/officeDocument/2006/relationships/slideLayout" Target="../slideLayouts/slideLayout2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9/11/2026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5" r:id="rId12"/>
    <p:sldLayoutId id="2147483666" r:id="rId13"/>
    <p:sldLayoutId id="2147483684"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alphaModFix amt="7600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9/11/2026</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783010397"/>
      </p:ext>
    </p:extLst>
  </p:cSld>
  <p:clrMap bg1="lt1" tx1="dk1" bg2="lt2" tx2="dk2" accent1="accent1" accent2="accent2" accent3="accent3" accent4="accent4" accent5="accent5" accent6="accent6" hlink="hlink" folHlink="folHlink"/>
  <p:sldLayoutIdLst>
    <p:sldLayoutId id="2147483668" r:id="rId1"/>
    <p:sldLayoutId id="2147483669" r:id="rId2"/>
    <p:sldLayoutId id="2147483670" r:id="rId3"/>
    <p:sldLayoutId id="2147483671" r:id="rId4"/>
    <p:sldLayoutId id="2147483672" r:id="rId5"/>
    <p:sldLayoutId id="2147483673" r:id="rId6"/>
    <p:sldLayoutId id="2147483674" r:id="rId7"/>
    <p:sldLayoutId id="2147483675" r:id="rId8"/>
    <p:sldLayoutId id="2147483676" r:id="rId9"/>
    <p:sldLayoutId id="2147483677" r:id="rId10"/>
    <p:sldLayoutId id="2147483678" r:id="rId11"/>
    <p:sldLayoutId id="2147483680" r:id="rId12"/>
    <p:sldLayoutId id="2147483681" r:id="rId13"/>
    <p:sldLayoutId id="2147483682" r:id="rId14"/>
    <p:sldLayoutId id="2147483683"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15.xml"/><Relationship Id="rId1" Type="http://schemas.openxmlformats.org/officeDocument/2006/relationships/themeOverride" Target="../theme/themeOverride1.xml"/><Relationship Id="rId5" Type="http://schemas.openxmlformats.org/officeDocument/2006/relationships/image" Target="../media/image5.png"/><Relationship Id="rId4" Type="http://schemas.microsoft.com/office/2017/06/relationships/model3d" Target="../media/model3d1.glb"/></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29.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xml"/><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29.xml"/></Relationships>
</file>

<file path=ppt/slides/_rels/slide6.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15.xml"/><Relationship Id="rId1" Type="http://schemas.openxmlformats.org/officeDocument/2006/relationships/themeOverride" Target="../theme/themeOverride2.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29.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9.jpe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29.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15.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15.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29.xml"/></Relationships>
</file>

<file path=ppt/slides/_rels/slide13.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15.xml"/><Relationship Id="rId1" Type="http://schemas.openxmlformats.org/officeDocument/2006/relationships/themeOverride" Target="../theme/themeOverride3.xml"/></Relationships>
</file>

<file path=ppt/slides/_rels/slide14.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15.xml"/><Relationship Id="rId1" Type="http://schemas.openxmlformats.org/officeDocument/2006/relationships/themeOverride" Target="../theme/themeOverride4.xml"/></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29.xml"/></Relationships>
</file>

<file path=ppt/slides/_rels/slide16.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15.xml"/><Relationship Id="rId1" Type="http://schemas.openxmlformats.org/officeDocument/2006/relationships/themeOverride" Target="../theme/themeOverride5.xml"/></Relationships>
</file>

<file path=ppt/slides/_rels/slide17.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15.xml"/><Relationship Id="rId1" Type="http://schemas.openxmlformats.org/officeDocument/2006/relationships/themeOverride" Target="../theme/themeOverride6.xml"/></Relationships>
</file>

<file path=ppt/slides/_rels/slide18.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15.xml"/><Relationship Id="rId1" Type="http://schemas.openxmlformats.org/officeDocument/2006/relationships/themeOverride" Target="../theme/themeOverride7.xml"/></Relationships>
</file>

<file path=ppt/slides/_rels/slide19.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15.xml"/><Relationship Id="rId1" Type="http://schemas.openxmlformats.org/officeDocument/2006/relationships/themeOverride" Target="../theme/themeOverride8.xml"/></Relationships>
</file>

<file path=ppt/slides/_rels/slide20.xml.rels><?xml version="1.0" encoding="UTF-8" standalone="yes"?>
<Relationships xmlns="http://schemas.openxmlformats.org/package/2006/relationships"><Relationship Id="rId8" Type="http://schemas.microsoft.com/office/2007/relationships/diagramDrawing" Target="../diagrams/drawing3.xml"/><Relationship Id="rId3" Type="http://schemas.openxmlformats.org/officeDocument/2006/relationships/image" Target="../media/image2.JPG"/><Relationship Id="rId7" Type="http://schemas.openxmlformats.org/officeDocument/2006/relationships/diagramColors" Target="../diagrams/colors3.xml"/><Relationship Id="rId2" Type="http://schemas.openxmlformats.org/officeDocument/2006/relationships/slideLayout" Target="../slideLayouts/slideLayout15.xml"/><Relationship Id="rId1" Type="http://schemas.openxmlformats.org/officeDocument/2006/relationships/themeOverride" Target="../theme/themeOverride9.xml"/><Relationship Id="rId6" Type="http://schemas.openxmlformats.org/officeDocument/2006/relationships/diagramQuickStyle" Target="../diagrams/quickStyle3.xml"/><Relationship Id="rId5" Type="http://schemas.openxmlformats.org/officeDocument/2006/relationships/diagramLayout" Target="../diagrams/layout3.xml"/><Relationship Id="rId4" Type="http://schemas.openxmlformats.org/officeDocument/2006/relationships/diagramData" Target="../diagrams/data3.xml"/></Relationships>
</file>

<file path=ppt/slides/_rels/slide2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15.xml"/><Relationship Id="rId1" Type="http://schemas.openxmlformats.org/officeDocument/2006/relationships/themeOverride" Target="../theme/themeOverride10.xml"/></Relationships>
</file>

<file path=ppt/slides/_rels/slide2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15.xml"/><Relationship Id="rId1" Type="http://schemas.openxmlformats.org/officeDocument/2006/relationships/themeOverride" Target="../theme/themeOverride11.xml"/></Relationships>
</file>

<file path=ppt/slides/_rels/slide23.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15.xml"/><Relationship Id="rId1" Type="http://schemas.openxmlformats.org/officeDocument/2006/relationships/themeOverride" Target="../theme/themeOverride12.xml"/></Relationships>
</file>

<file path=ppt/slides/_rels/slide2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29.xml"/></Relationships>
</file>

<file path=ppt/slides/_rels/slide25.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15.xml"/><Relationship Id="rId1" Type="http://schemas.openxmlformats.org/officeDocument/2006/relationships/themeOverride" Target="../theme/themeOverride13.xml"/><Relationship Id="rId4" Type="http://schemas.openxmlformats.org/officeDocument/2006/relationships/hyperlink" Target="https://doi.org/10.48550/arXiv.2503.04765" TargetMode="External"/></Relationships>
</file>

<file path=ppt/slides/_rels/slide26.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15.xml"/><Relationship Id="rId1" Type="http://schemas.openxmlformats.org/officeDocument/2006/relationships/themeOverride" Target="../theme/themeOverride14.xml"/><Relationship Id="rId4" Type="http://schemas.openxmlformats.org/officeDocument/2006/relationships/hyperlink" Target="https://doi.org/10.5281/zenodo.10553000" TargetMode="External"/></Relationships>
</file>

<file path=ppt/slides/_rels/slide27.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15.xml"/><Relationship Id="rId1" Type="http://schemas.openxmlformats.org/officeDocument/2006/relationships/themeOverride" Target="../theme/themeOverride15.xml"/></Relationships>
</file>

<file path=ppt/slides/_rels/slide28.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15.xml"/><Relationship Id="rId1" Type="http://schemas.openxmlformats.org/officeDocument/2006/relationships/themeOverride" Target="../theme/themeOverride16.xml"/></Relationships>
</file>

<file path=ppt/slides/_rels/slide29.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15.xml"/><Relationship Id="rId1" Type="http://schemas.openxmlformats.org/officeDocument/2006/relationships/themeOverride" Target="../theme/themeOverride17.xml"/><Relationship Id="rId5" Type="http://schemas.openxmlformats.org/officeDocument/2006/relationships/hyperlink" Target="https://journals.sagepub.com/" TargetMode="External"/><Relationship Id="rId4" Type="http://schemas.openxmlformats.org/officeDocument/2006/relationships/hyperlink" Target="https://ijnet.org/" TargetMode="External"/></Relationships>
</file>

<file path=ppt/slides/_rels/slide30.xml.rels><?xml version="1.0" encoding="UTF-8" standalone="yes"?>
<Relationships xmlns="http://schemas.openxmlformats.org/package/2006/relationships"><Relationship Id="rId3" Type="http://schemas.openxmlformats.org/officeDocument/2006/relationships/image" Target="../media/image11.svg"/><Relationship Id="rId2" Type="http://schemas.openxmlformats.org/officeDocument/2006/relationships/image" Target="../media/image10.jpeg"/><Relationship Id="rId1" Type="http://schemas.openxmlformats.org/officeDocument/2006/relationships/slideLayout" Target="../slideLayouts/slideLayout12.xml"/><Relationship Id="rId4" Type="http://schemas.openxmlformats.org/officeDocument/2006/relationships/image" Target="../media/image1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24139" y="3740305"/>
            <a:ext cx="5216525" cy="398780"/>
          </a:xfrm>
          <a:prstGeom prst="rect">
            <a:avLst/>
          </a:prstGeom>
          <a:noFill/>
        </p:spPr>
        <p:txBody>
          <a:bodyPr wrap="square" rtlCol="0">
            <a:spAutoFit/>
          </a:bodyPr>
          <a:lstStyle/>
          <a:p>
            <a:pPr algn="ctr" rtl="1"/>
            <a:r>
              <a:rPr lang="ar-EG" sz="2000" b="1" dirty="0">
                <a:latin typeface="Alexandria" charset="0"/>
                <a:cs typeface="Alexandria" charset="0"/>
              </a:rPr>
              <a:t>إعداد: </a:t>
            </a:r>
            <a:r>
              <a:rPr lang="ar-EG" sz="2000" b="1" dirty="0">
                <a:solidFill>
                  <a:srgbClr val="00AEEF"/>
                </a:solidFill>
                <a:effectLst>
                  <a:outerShdw blurRad="38100" dist="38100" dir="2700000" algn="tl">
                    <a:srgbClr val="000000">
                      <a:alpha val="43137"/>
                    </a:srgbClr>
                  </a:outerShdw>
                </a:effectLst>
                <a:latin typeface="Alexandria" charset="0"/>
                <a:cs typeface="Alexandria" charset="0"/>
              </a:rPr>
              <a:t>د. علياء قمر</a:t>
            </a:r>
            <a:r>
              <a:rPr lang="ar-EG" sz="2000" b="1" dirty="0">
                <a:latin typeface="Alexandria" charset="0"/>
                <a:cs typeface="Alexandria" charset="0"/>
              </a:rPr>
              <a:t> </a:t>
            </a:r>
            <a:endParaRPr lang="en-US" sz="2000" b="1" dirty="0">
              <a:latin typeface="Alexandria" charset="0"/>
              <a:cs typeface="Alexandria" charset="0"/>
            </a:endParaRP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34" name="Rectangle: Rounded Corners 33"/>
          <p:cNvSpPr/>
          <p:nvPr/>
        </p:nvSpPr>
        <p:spPr>
          <a:xfrm>
            <a:off x="-3861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a:solidFill>
                  <a:schemeClr val="bg1"/>
                </a:solidFill>
                <a:latin typeface="Alexandria" charset="0"/>
                <a:cs typeface="Alexandria" charset="0"/>
              </a:rPr>
              <a:t>المُحاضرة التعريفية</a:t>
            </a:r>
            <a:endParaRPr lang="en-US" sz="2400" b="1" dirty="0">
              <a:solidFill>
                <a:schemeClr val="bg1"/>
              </a:solidFill>
              <a:latin typeface="Alexandria" charset="0"/>
              <a:cs typeface="Alexandria" charset="0"/>
            </a:endParaRPr>
          </a:p>
        </p:txBody>
      </p:sp>
      <p:sp>
        <p:nvSpPr>
          <p:cNvPr id="46" name="TextBox 45"/>
          <p:cNvSpPr txBox="1"/>
          <p:nvPr/>
        </p:nvSpPr>
        <p:spPr>
          <a:xfrm>
            <a:off x="366397" y="5492547"/>
            <a:ext cx="1170513" cy="400110"/>
          </a:xfrm>
          <a:prstGeom prst="rect">
            <a:avLst/>
          </a:prstGeom>
          <a:noFill/>
        </p:spPr>
        <p:txBody>
          <a:bodyPr wrap="none" rtlCol="0">
            <a:spAutoFit/>
          </a:bodyPr>
          <a:lstStyle/>
          <a:p>
            <a:r>
              <a:rPr lang="en-US" sz="2000" b="1" dirty="0">
                <a:latin typeface="Alexandria" charset="0"/>
                <a:cs typeface="Alexandria" charset="0"/>
              </a:rPr>
              <a:t>DGM 336</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9" name="TextBox 8"/>
          <p:cNvSpPr txBox="1"/>
          <p:nvPr/>
        </p:nvSpPr>
        <p:spPr>
          <a:xfrm>
            <a:off x="287774" y="2869303"/>
            <a:ext cx="4523739" cy="584775"/>
          </a:xfrm>
          <a:prstGeom prst="rect">
            <a:avLst/>
          </a:prstGeom>
          <a:noFill/>
        </p:spPr>
        <p:txBody>
          <a:bodyPr wrap="none" rtlCol="0">
            <a:spAutoFit/>
          </a:bodyPr>
          <a:lstStyle/>
          <a:p>
            <a:r>
              <a:rPr lang="en-US" sz="3200" b="1" dirty="0"/>
              <a:t>Media Research Methods</a:t>
            </a:r>
            <a:endParaRPr lang="en-US" sz="3200" b="1" dirty="0">
              <a:latin typeface="Alexandria" charset="0"/>
              <a:cs typeface="Alexandria" charset="0"/>
            </a:endParaRPr>
          </a:p>
        </p:txBody>
      </p:sp>
      <p:sp>
        <p:nvSpPr>
          <p:cNvPr id="2" name="TextBox 1">
            <a:extLst>
              <a:ext uri="{FF2B5EF4-FFF2-40B4-BE49-F238E27FC236}">
                <a16:creationId xmlns:a16="http://schemas.microsoft.com/office/drawing/2014/main" id="{F3709298-8B98-8FAF-83F5-E566848C865E}"/>
              </a:ext>
            </a:extLst>
          </p:cNvPr>
          <p:cNvSpPr txBox="1"/>
          <p:nvPr/>
        </p:nvSpPr>
        <p:spPr>
          <a:xfrm>
            <a:off x="278232" y="2184296"/>
            <a:ext cx="4411785" cy="769441"/>
          </a:xfrm>
          <a:prstGeom prst="rect">
            <a:avLst/>
          </a:prstGeom>
          <a:noFill/>
        </p:spPr>
        <p:txBody>
          <a:bodyPr wrap="none" rtlCol="0">
            <a:spAutoFit/>
          </a:bodyPr>
          <a:lstStyle/>
          <a:p>
            <a:pPr algn="ctr"/>
            <a:r>
              <a:rPr lang="ar-EG" sz="4400" b="1" dirty="0">
                <a:solidFill>
                  <a:srgbClr val="00B0F0"/>
                </a:solidFill>
                <a:effectLst>
                  <a:outerShdw blurRad="38100" dist="38100" dir="2700000" algn="tl">
                    <a:srgbClr val="000000">
                      <a:alpha val="43137"/>
                    </a:srgbClr>
                  </a:outerShdw>
                </a:effectLst>
                <a:latin typeface="Alexandria" charset="0"/>
                <a:cs typeface="Alexandria" charset="0"/>
              </a:rPr>
              <a:t>مناهج البحث الإعلامي</a:t>
            </a:r>
            <a:endParaRPr lang="en-US" sz="4400" b="1" dirty="0">
              <a:solidFill>
                <a:srgbClr val="00B0F0"/>
              </a:solidFill>
              <a:effectLst>
                <a:outerShdw blurRad="38100" dist="38100" dir="2700000" algn="tl">
                  <a:srgbClr val="000000">
                    <a:alpha val="43137"/>
                  </a:srgbClr>
                </a:outerShdw>
              </a:effectLst>
              <a:latin typeface="Alexandria" charset="0"/>
              <a:cs typeface="Alexandria"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1000"/>
                                        <p:tgtEl>
                                          <p:spTgt spid="9"/>
                                        </p:tgtEl>
                                      </p:cBhvr>
                                    </p:animEffect>
                                    <p:anim calcmode="lin" valueType="num">
                                      <p:cBhvr>
                                        <p:cTn id="13" dur="1000" fill="hold"/>
                                        <p:tgtEl>
                                          <p:spTgt spid="9"/>
                                        </p:tgtEl>
                                        <p:attrNameLst>
                                          <p:attrName>ppt_x</p:attrName>
                                        </p:attrNameLst>
                                      </p:cBhvr>
                                      <p:tavLst>
                                        <p:tav tm="0">
                                          <p:val>
                                            <p:strVal val="#ppt_x"/>
                                          </p:val>
                                        </p:tav>
                                        <p:tav tm="100000">
                                          <p:val>
                                            <p:strVal val="#ppt_x"/>
                                          </p:val>
                                        </p:tav>
                                      </p:tavLst>
                                    </p:anim>
                                    <p:anim calcmode="lin" valueType="num">
                                      <p:cBhvr>
                                        <p:cTn id="14" dur="1000" fill="hold"/>
                                        <p:tgtEl>
                                          <p:spTgt spid="9"/>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46"/>
                                        </p:tgtEl>
                                        <p:attrNameLst>
                                          <p:attrName>style.visibility</p:attrName>
                                        </p:attrNameLst>
                                      </p:cBhvr>
                                      <p:to>
                                        <p:strVal val="visible"/>
                                      </p:to>
                                    </p:set>
                                    <p:animEffect transition="in" filter="fade">
                                      <p:cBhvr>
                                        <p:cTn id="17" dur="1000"/>
                                        <p:tgtEl>
                                          <p:spTgt spid="46"/>
                                        </p:tgtEl>
                                      </p:cBhvr>
                                    </p:animEffect>
                                    <p:anim calcmode="lin" valueType="num">
                                      <p:cBhvr>
                                        <p:cTn id="18" dur="1000" fill="hold"/>
                                        <p:tgtEl>
                                          <p:spTgt spid="46"/>
                                        </p:tgtEl>
                                        <p:attrNameLst>
                                          <p:attrName>ppt_x</p:attrName>
                                        </p:attrNameLst>
                                      </p:cBhvr>
                                      <p:tavLst>
                                        <p:tav tm="0">
                                          <p:val>
                                            <p:strVal val="#ppt_x"/>
                                          </p:val>
                                        </p:tav>
                                        <p:tav tm="100000">
                                          <p:val>
                                            <p:strVal val="#ppt_x"/>
                                          </p:val>
                                        </p:tav>
                                      </p:tavLst>
                                    </p:anim>
                                    <p:anim calcmode="lin" valueType="num">
                                      <p:cBhvr>
                                        <p:cTn id="19" dur="1000" fill="hold"/>
                                        <p:tgtEl>
                                          <p:spTgt spid="46"/>
                                        </p:tgtEl>
                                        <p:attrNameLst>
                                          <p:attrName>ppt_y</p:attrName>
                                        </p:attrNameLst>
                                      </p:cBhvr>
                                      <p:tavLst>
                                        <p:tav tm="0">
                                          <p:val>
                                            <p:strVal val="#ppt_y+.1"/>
                                          </p:val>
                                        </p:tav>
                                        <p:tav tm="100000">
                                          <p:val>
                                            <p:strVal val="#ppt_y"/>
                                          </p:val>
                                        </p:tav>
                                      </p:tavLst>
                                    </p:anim>
                                  </p:childTnLst>
                                </p:cTn>
                              </p:par>
                            </p:childTnLst>
                          </p:cTn>
                        </p:par>
                        <p:par>
                          <p:cTn id="20" fill="hold">
                            <p:stCondLst>
                              <p:cond delay="1000"/>
                            </p:stCondLst>
                            <p:childTnLst>
                              <p:par>
                                <p:cTn id="21" presetID="42" presetClass="entr" presetSubtype="0" fill="hold" grpId="0" nodeType="afterEffect">
                                  <p:stCondLst>
                                    <p:cond delay="1000"/>
                                  </p:stCondLst>
                                  <p:childTnLst>
                                    <p:set>
                                      <p:cBhvr>
                                        <p:cTn id="22" dur="1" fill="hold">
                                          <p:stCondLst>
                                            <p:cond delay="0"/>
                                          </p:stCondLst>
                                        </p:cTn>
                                        <p:tgtEl>
                                          <p:spTgt spid="30"/>
                                        </p:tgtEl>
                                        <p:attrNameLst>
                                          <p:attrName>style.visibility</p:attrName>
                                        </p:attrNameLst>
                                      </p:cBhvr>
                                      <p:to>
                                        <p:strVal val="visible"/>
                                      </p:to>
                                    </p:set>
                                    <p:animEffect transition="in" filter="fade">
                                      <p:cBhvr>
                                        <p:cTn id="23" dur="1000"/>
                                        <p:tgtEl>
                                          <p:spTgt spid="30"/>
                                        </p:tgtEl>
                                      </p:cBhvr>
                                    </p:animEffect>
                                    <p:anim calcmode="lin" valueType="num">
                                      <p:cBhvr>
                                        <p:cTn id="24" dur="1000" fill="hold"/>
                                        <p:tgtEl>
                                          <p:spTgt spid="30"/>
                                        </p:tgtEl>
                                        <p:attrNameLst>
                                          <p:attrName>ppt_x</p:attrName>
                                        </p:attrNameLst>
                                      </p:cBhvr>
                                      <p:tavLst>
                                        <p:tav tm="0">
                                          <p:val>
                                            <p:strVal val="#ppt_x"/>
                                          </p:val>
                                        </p:tav>
                                        <p:tav tm="100000">
                                          <p:val>
                                            <p:strVal val="#ppt_x"/>
                                          </p:val>
                                        </p:tav>
                                      </p:tavLst>
                                    </p:anim>
                                    <p:anim calcmode="lin" valueType="num">
                                      <p:cBhvr>
                                        <p:cTn id="25" dur="1000" fill="hold"/>
                                        <p:tgtEl>
                                          <p:spTgt spid="30"/>
                                        </p:tgtEl>
                                        <p:attrNameLst>
                                          <p:attrName>ppt_y</p:attrName>
                                        </p:attrNameLst>
                                      </p:cBhvr>
                                      <p:tavLst>
                                        <p:tav tm="0">
                                          <p:val>
                                            <p:strVal val="#ppt_y+.1"/>
                                          </p:val>
                                        </p:tav>
                                        <p:tav tm="100000">
                                          <p:val>
                                            <p:strVal val="#ppt_y"/>
                                          </p:val>
                                        </p:tav>
                                      </p:tavLst>
                                    </p:anim>
                                  </p:childTnLst>
                                </p:cTn>
                              </p:par>
                              <p:par>
                                <p:cTn id="26" presetID="30" presetClass="emph" presetSubtype="0" fill="hold" nodeType="withEffect">
                                  <p:stCondLst>
                                    <p:cond delay="0"/>
                                  </p:stCondLst>
                                  <p:childTnLst>
                                    <p:animClr clrSpc="hsl" dir="cw">
                                      <p:cBhvr override="childStyle">
                                        <p:cTn id="27" dur="500" fill="hold"/>
                                        <p:tgtEl>
                                          <p:spTgt spid="34">
                                            <p:txEl>
                                              <p:pRg st="0" end="0"/>
                                            </p:txEl>
                                          </p:spTgt>
                                        </p:tgtEl>
                                        <p:attrNameLst>
                                          <p:attrName>style.color</p:attrName>
                                        </p:attrNameLst>
                                      </p:cBhvr>
                                      <p:by>
                                        <p:hsl h="0" s="12549" l="25098"/>
                                      </p:by>
                                    </p:animClr>
                                    <p:animClr clrSpc="hsl" dir="cw">
                                      <p:cBhvr>
                                        <p:cTn id="28" dur="500" fill="hold"/>
                                        <p:tgtEl>
                                          <p:spTgt spid="34">
                                            <p:txEl>
                                              <p:pRg st="0" end="0"/>
                                            </p:txEl>
                                          </p:spTgt>
                                        </p:tgtEl>
                                        <p:attrNameLst>
                                          <p:attrName>fillcolor</p:attrName>
                                        </p:attrNameLst>
                                      </p:cBhvr>
                                      <p:by>
                                        <p:hsl h="0" s="12549" l="25098"/>
                                      </p:by>
                                    </p:animClr>
                                    <p:animClr clrSpc="hsl" dir="cw">
                                      <p:cBhvr>
                                        <p:cTn id="29" dur="500" fill="hold"/>
                                        <p:tgtEl>
                                          <p:spTgt spid="34">
                                            <p:txEl>
                                              <p:pRg st="0" end="0"/>
                                            </p:txEl>
                                          </p:spTgt>
                                        </p:tgtEl>
                                        <p:attrNameLst>
                                          <p:attrName>stroke.color</p:attrName>
                                        </p:attrNameLst>
                                      </p:cBhvr>
                                      <p:by>
                                        <p:hsl h="0" s="12549" l="25098"/>
                                      </p:by>
                                    </p:animClr>
                                    <p:set>
                                      <p:cBhvr>
                                        <p:cTn id="30" dur="500" fill="hold"/>
                                        <p:tgtEl>
                                          <p:spTgt spid="34">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46" grpId="0"/>
      <p:bldP spid="9" grpId="0"/>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6083F8E2-699C-9C01-0329-7C9299434C08}"/>
              </a:ext>
            </a:extLst>
          </p:cNvPr>
          <p:cNvSpPr txBox="1"/>
          <p:nvPr/>
        </p:nvSpPr>
        <p:spPr>
          <a:xfrm>
            <a:off x="2528372" y="2029897"/>
            <a:ext cx="7135255" cy="2923877"/>
          </a:xfrm>
          <a:prstGeom prst="rect">
            <a:avLst/>
          </a:prstGeom>
          <a:noFill/>
        </p:spPr>
        <p:txBody>
          <a:bodyPr wrap="square" rtlCol="0">
            <a:spAutoFit/>
          </a:bodyPr>
          <a:lstStyle/>
          <a:p>
            <a:pPr algn="just" rtl="1"/>
            <a:r>
              <a:rPr lang="ar-EG" sz="2800" b="1" u="sng" dirty="0">
                <a:solidFill>
                  <a:schemeClr val="accent5">
                    <a:lumMod val="75000"/>
                  </a:schemeClr>
                </a:solidFill>
                <a:latin typeface="Alexandria"/>
                <a:cs typeface="+mj-cs"/>
              </a:rPr>
              <a:t>تتناول هذه المُحاضرة التعريف بكل من:</a:t>
            </a:r>
            <a:endParaRPr lang="en-US" sz="2800" b="1" u="sng" dirty="0">
              <a:solidFill>
                <a:schemeClr val="accent5">
                  <a:lumMod val="75000"/>
                </a:schemeClr>
              </a:solidFill>
              <a:latin typeface="Alexandria"/>
              <a:cs typeface="+mj-cs"/>
            </a:endParaRPr>
          </a:p>
          <a:p>
            <a:pPr algn="just" rtl="1"/>
            <a:endParaRPr lang="en-US" sz="1600" b="1" dirty="0">
              <a:solidFill>
                <a:srgbClr val="2E3957"/>
              </a:solidFill>
              <a:latin typeface="Alexandria"/>
              <a:cs typeface="+mj-cs"/>
            </a:endParaRPr>
          </a:p>
          <a:p>
            <a:pPr marL="514350" indent="-514350" algn="just" rtl="1">
              <a:buAutoNum type="arabicPeriod"/>
            </a:pPr>
            <a:r>
              <a:rPr lang="ar-EG" sz="2000" b="1" dirty="0">
                <a:solidFill>
                  <a:srgbClr val="2E3957"/>
                </a:solidFill>
                <a:latin typeface="Alexandria"/>
              </a:rPr>
              <a:t>أُستاذ</a:t>
            </a:r>
            <a:r>
              <a:rPr lang="ar-EG" sz="2000" b="1" dirty="0">
                <a:solidFill>
                  <a:srgbClr val="2E3957"/>
                </a:solidFill>
                <a:latin typeface="Alexandria"/>
                <a:cs typeface="+mj-cs"/>
              </a:rPr>
              <a:t> المُقرر.</a:t>
            </a:r>
          </a:p>
          <a:p>
            <a:pPr marL="514350" indent="-514350" algn="just" rtl="1">
              <a:buAutoNum type="arabicPeriod"/>
            </a:pPr>
            <a:r>
              <a:rPr lang="ar-EG" sz="2000" b="1" dirty="0">
                <a:solidFill>
                  <a:srgbClr val="2E3957"/>
                </a:solidFill>
                <a:latin typeface="Alexandria"/>
                <a:cs typeface="+mj-cs"/>
              </a:rPr>
              <a:t>وصف المُقرر.</a:t>
            </a:r>
          </a:p>
          <a:p>
            <a:pPr marL="514350" indent="-514350" algn="just" rtl="1">
              <a:buAutoNum type="arabicPeriod"/>
            </a:pPr>
            <a:r>
              <a:rPr lang="ar-EG" sz="2000" b="1" dirty="0">
                <a:solidFill>
                  <a:srgbClr val="2E3957"/>
                </a:solidFill>
                <a:latin typeface="Alexandria"/>
                <a:cs typeface="+mj-cs"/>
              </a:rPr>
              <a:t>المُخرجات المُتوقع تحقيقها بنهاية المُقرر.</a:t>
            </a:r>
          </a:p>
          <a:p>
            <a:pPr marL="514350" indent="-514350" algn="just" rtl="1">
              <a:buFontTx/>
              <a:buAutoNum type="arabicPeriod"/>
            </a:pPr>
            <a:r>
              <a:rPr lang="ar-EG" sz="2000" b="1" dirty="0">
                <a:solidFill>
                  <a:srgbClr val="2E3957"/>
                </a:solidFill>
                <a:latin typeface="Alexandria"/>
                <a:cs typeface="+mj-cs"/>
              </a:rPr>
              <a:t>ال</a:t>
            </a:r>
            <a:r>
              <a:rPr lang="ar-SA" sz="2000" b="1" dirty="0">
                <a:solidFill>
                  <a:srgbClr val="2E3957"/>
                </a:solidFill>
                <a:latin typeface="Alexandria"/>
                <a:cs typeface="+mj-cs"/>
              </a:rPr>
              <a:t>موضوعات</a:t>
            </a:r>
            <a:r>
              <a:rPr lang="ar-EG" sz="2000" b="1" dirty="0">
                <a:solidFill>
                  <a:srgbClr val="2E3957"/>
                </a:solidFill>
                <a:latin typeface="Alexandria"/>
                <a:cs typeface="+mj-cs"/>
              </a:rPr>
              <a:t> التي يشملها</a:t>
            </a:r>
            <a:r>
              <a:rPr lang="ar-SA" sz="2000" b="1" dirty="0">
                <a:solidFill>
                  <a:srgbClr val="2E3957"/>
                </a:solidFill>
                <a:latin typeface="Alexandria"/>
                <a:cs typeface="+mj-cs"/>
              </a:rPr>
              <a:t> الم</a:t>
            </a:r>
            <a:r>
              <a:rPr lang="ar-EG" sz="2000" b="1" dirty="0">
                <a:solidFill>
                  <a:srgbClr val="2E3957"/>
                </a:solidFill>
                <a:latin typeface="Alexandria"/>
                <a:cs typeface="+mj-cs"/>
              </a:rPr>
              <a:t>ُ</a:t>
            </a:r>
            <a:r>
              <a:rPr lang="ar-SA" sz="2000" b="1" dirty="0">
                <a:solidFill>
                  <a:srgbClr val="2E3957"/>
                </a:solidFill>
                <a:latin typeface="Alexandria"/>
                <a:cs typeface="+mj-cs"/>
              </a:rPr>
              <a:t>قرر</a:t>
            </a:r>
            <a:r>
              <a:rPr lang="ar-EG" sz="2000" b="1" dirty="0">
                <a:solidFill>
                  <a:srgbClr val="2E3957"/>
                </a:solidFill>
                <a:latin typeface="Alexandria"/>
                <a:cs typeface="+mj-cs"/>
              </a:rPr>
              <a:t>.</a:t>
            </a:r>
          </a:p>
          <a:p>
            <a:pPr marL="514350" indent="-514350" algn="just" rtl="1">
              <a:buAutoNum type="arabicPeriod"/>
            </a:pPr>
            <a:r>
              <a:rPr lang="ar-EG" sz="2000" b="1" dirty="0">
                <a:solidFill>
                  <a:srgbClr val="2E3957"/>
                </a:solidFill>
                <a:latin typeface="Alexandria"/>
                <a:cs typeface="+mj-cs"/>
              </a:rPr>
              <a:t>أُسلوب التقييم وتقسيم الدرجات.</a:t>
            </a:r>
          </a:p>
          <a:p>
            <a:pPr marL="514350" indent="-514350" algn="just" rtl="1">
              <a:buFontTx/>
              <a:buAutoNum type="arabicPeriod"/>
            </a:pPr>
            <a:r>
              <a:rPr lang="ar-EG" sz="2000" b="1" dirty="0">
                <a:solidFill>
                  <a:srgbClr val="2E3957"/>
                </a:solidFill>
                <a:latin typeface="Alexandria"/>
                <a:cs typeface="+mj-cs"/>
              </a:rPr>
              <a:t>مُقدمة عن مناهج البحث الإعلامي.</a:t>
            </a:r>
          </a:p>
          <a:p>
            <a:pPr marL="514350" indent="-514350" algn="just" rtl="1">
              <a:buAutoNum type="arabicPeriod"/>
            </a:pPr>
            <a:r>
              <a:rPr lang="ar-SA" sz="2000" b="1" dirty="0">
                <a:solidFill>
                  <a:srgbClr val="2E3957"/>
                </a:solidFill>
                <a:latin typeface="Alexandria"/>
                <a:cs typeface="+mj-cs"/>
              </a:rPr>
              <a:t>المراجع الم</a:t>
            </a:r>
            <a:r>
              <a:rPr lang="ar-EG" sz="2000" b="1" dirty="0">
                <a:solidFill>
                  <a:srgbClr val="2E3957"/>
                </a:solidFill>
                <a:latin typeface="Alexandria"/>
                <a:cs typeface="+mj-cs"/>
              </a:rPr>
              <a:t>ُ</a:t>
            </a:r>
            <a:r>
              <a:rPr lang="ar-SA" sz="2000" b="1" dirty="0">
                <a:solidFill>
                  <a:srgbClr val="2E3957"/>
                </a:solidFill>
                <a:latin typeface="Alexandria"/>
                <a:cs typeface="+mj-cs"/>
              </a:rPr>
              <a:t>قتر</a:t>
            </a:r>
            <a:r>
              <a:rPr lang="ar-EG" sz="2000" b="1" dirty="0">
                <a:solidFill>
                  <a:srgbClr val="2E3957"/>
                </a:solidFill>
                <a:latin typeface="Alexandria"/>
                <a:cs typeface="+mj-cs"/>
              </a:rPr>
              <a:t>َ</a:t>
            </a:r>
            <a:r>
              <a:rPr lang="ar-SA" sz="2000" b="1" dirty="0" err="1">
                <a:solidFill>
                  <a:srgbClr val="2E3957"/>
                </a:solidFill>
                <a:latin typeface="Alexandria"/>
                <a:cs typeface="+mj-cs"/>
              </a:rPr>
              <a:t>حة</a:t>
            </a:r>
            <a:r>
              <a:rPr lang="ar-SA" sz="2000" b="1" dirty="0">
                <a:solidFill>
                  <a:srgbClr val="2E3957"/>
                </a:solidFill>
                <a:latin typeface="Alexandria"/>
                <a:cs typeface="+mj-cs"/>
              </a:rPr>
              <a:t> للم</a:t>
            </a:r>
            <a:r>
              <a:rPr lang="ar-EG" sz="2000" b="1" dirty="0">
                <a:solidFill>
                  <a:srgbClr val="2E3957"/>
                </a:solidFill>
                <a:latin typeface="Alexandria"/>
                <a:cs typeface="+mj-cs"/>
              </a:rPr>
              <a:t>ُ</a:t>
            </a:r>
            <a:r>
              <a:rPr lang="ar-SA" sz="2000" b="1" dirty="0">
                <a:solidFill>
                  <a:srgbClr val="2E3957"/>
                </a:solidFill>
                <a:latin typeface="Alexandria"/>
                <a:cs typeface="+mj-cs"/>
              </a:rPr>
              <a:t>قرر</a:t>
            </a:r>
            <a:r>
              <a:rPr lang="ar-EG" sz="2000" b="1" dirty="0">
                <a:solidFill>
                  <a:srgbClr val="2E3957"/>
                </a:solidFill>
                <a:latin typeface="Alexandria"/>
                <a:cs typeface="+mj-cs"/>
              </a:rPr>
              <a:t>.</a:t>
            </a:r>
          </a:p>
        </p:txBody>
      </p:sp>
      <p:sp>
        <p:nvSpPr>
          <p:cNvPr id="5" name="TextBox 4">
            <a:extLst>
              <a:ext uri="{FF2B5EF4-FFF2-40B4-BE49-F238E27FC236}">
                <a16:creationId xmlns:a16="http://schemas.microsoft.com/office/drawing/2014/main" id="{99361CA9-1019-59A6-A0D1-6DBEF492FA58}"/>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التعريفية</a:t>
            </a:r>
            <a:endParaRPr lang="en-US" sz="2400" b="1" dirty="0">
              <a:solidFill>
                <a:schemeClr val="bg1"/>
              </a:solidFill>
              <a:latin typeface="Alexandria" charset="0"/>
              <a:cs typeface="Alexandria" charset="0"/>
            </a:endParaRPr>
          </a:p>
        </p:txBody>
      </p:sp>
      <p:sp>
        <p:nvSpPr>
          <p:cNvPr id="6" name="TextBox 5"/>
          <p:cNvSpPr txBox="1"/>
          <p:nvPr/>
        </p:nvSpPr>
        <p:spPr>
          <a:xfrm>
            <a:off x="6329597" y="1128103"/>
            <a:ext cx="3902032" cy="584775"/>
          </a:xfrm>
          <a:prstGeom prst="rect">
            <a:avLst/>
          </a:prstGeom>
          <a:noFill/>
        </p:spPr>
        <p:txBody>
          <a:bodyPr wrap="square" rtlCol="0">
            <a:spAutoFit/>
          </a:bodyPr>
          <a:lstStyle/>
          <a:p>
            <a:pPr algn="ctr"/>
            <a:r>
              <a:rPr lang="ar-SA" sz="3200" b="1" dirty="0">
                <a:effectLst>
                  <a:outerShdw blurRad="38100" dist="38100" dir="2700000" algn="tl">
                    <a:srgbClr val="000000">
                      <a:alpha val="43137"/>
                    </a:srgbClr>
                  </a:outerShdw>
                </a:effectLst>
                <a:latin typeface="Alexandria" charset="0"/>
                <a:cs typeface="Alexandria" charset="0"/>
              </a:rPr>
              <a:t>محاور الم</a:t>
            </a:r>
            <a:r>
              <a:rPr lang="ar-EG" sz="3200" b="1" dirty="0">
                <a:effectLst>
                  <a:outerShdw blurRad="38100" dist="38100" dir="2700000" algn="tl">
                    <a:srgbClr val="000000">
                      <a:alpha val="43137"/>
                    </a:srgbClr>
                  </a:outerShdw>
                </a:effectLst>
                <a:latin typeface="Alexandria" charset="0"/>
                <a:cs typeface="Alexandria" charset="0"/>
              </a:rPr>
              <a:t>ُ</a:t>
            </a:r>
            <a:r>
              <a:rPr lang="ar-SA" sz="3200" b="1" dirty="0">
                <a:effectLst>
                  <a:outerShdw blurRad="38100" dist="38100" dir="2700000" algn="tl">
                    <a:srgbClr val="000000">
                      <a:alpha val="43137"/>
                    </a:srgbClr>
                  </a:outerShdw>
                </a:effectLst>
                <a:latin typeface="Alexandria" charset="0"/>
                <a:cs typeface="Alexandria" charset="0"/>
              </a:rPr>
              <a:t>حاضرة</a:t>
            </a:r>
            <a:endParaRPr lang="en-US" sz="3200" b="1" dirty="0">
              <a:effectLst>
                <a:outerShdw blurRad="38100" dist="38100" dir="2700000" algn="tl">
                  <a:srgbClr val="000000">
                    <a:alpha val="43137"/>
                  </a:srgbClr>
                </a:outerShdw>
              </a:effectLst>
              <a:latin typeface="Alexandria" charset="0"/>
              <a:cs typeface="Alexandria" charset="0"/>
            </a:endParaRPr>
          </a:p>
        </p:txBody>
      </p:sp>
      <mc:AlternateContent xmlns:mc="http://schemas.openxmlformats.org/markup-compatibility/2006">
        <mc:Choice xmlns:am3d="http://schemas.microsoft.com/office/drawing/2017/model3d" Requires="am3d">
          <p:graphicFrame>
            <p:nvGraphicFramePr>
              <p:cNvPr id="2" name="3D Model 1" descr="Checklist">
                <a:extLst>
                  <a:ext uri="{FF2B5EF4-FFF2-40B4-BE49-F238E27FC236}">
                    <a16:creationId xmlns:a16="http://schemas.microsoft.com/office/drawing/2014/main" id="{A5859841-F493-2A99-C379-36ADA844D969}"/>
                  </a:ext>
                </a:extLst>
              </p:cNvPr>
              <p:cNvGraphicFramePr>
                <a:graphicFrameLocks noChangeAspect="1"/>
              </p:cNvGraphicFramePr>
              <p:nvPr>
                <p:extLst>
                  <p:ext uri="{D42A27DB-BD31-4B8C-83A1-F6EECF244321}">
                    <p14:modId xmlns:p14="http://schemas.microsoft.com/office/powerpoint/2010/main" val="2341636779"/>
                  </p:ext>
                </p:extLst>
              </p:nvPr>
            </p:nvGraphicFramePr>
            <p:xfrm>
              <a:off x="1834615" y="1536761"/>
              <a:ext cx="2693714" cy="3368977"/>
            </p:xfrm>
            <a:graphic>
              <a:graphicData uri="http://schemas.microsoft.com/office/drawing/2017/model3d">
                <am3d:model3d r:embed="rId4">
                  <am3d:spPr>
                    <a:xfrm>
                      <a:off x="0" y="0"/>
                      <a:ext cx="2693714" cy="3368977"/>
                    </a:xfrm>
                    <a:prstGeom prst="rect">
                      <a:avLst/>
                    </a:prstGeom>
                  </am3d:spPr>
                  <am3d:camera>
                    <am3d:pos x="0" y="0" z="61616842"/>
                    <am3d:up dx="0" dy="36000000" dz="0"/>
                    <am3d:lookAt x="0" y="0" z="0"/>
                    <am3d:perspective fov="2700000"/>
                  </am3d:camera>
                  <am3d:trans>
                    <am3d:meterPerModelUnit n="83313" d="1000000"/>
                    <am3d:preTrans dx="-2" dy="-8018320" dz="-1001795"/>
                    <am3d:scale>
                      <am3d:sx n="1000000" d="1000000"/>
                      <am3d:sy n="1000000" d="1000000"/>
                      <am3d:sz n="1000000" d="1000000"/>
                    </am3d:scale>
                    <am3d:rot ax="4231874" ay="432982" az="1173728"/>
                    <am3d:postTrans dx="0" dy="0" dz="0"/>
                  </am3d:trans>
                  <am3d:raster rName="Office3DRenderer" rVer="16.0.8326">
                    <am3d:blip r:embed="rId5"/>
                  </am3d:raster>
                  <am3d:objViewport viewportSz="4102959"/>
                  <am3d:ambientLight>
                    <am3d:clr>
                      <a:scrgbClr r="50000" g="50000" b="50000"/>
                    </am3d:clr>
                    <am3d:illuminance n="500000" d="1000000"/>
                  </am3d:ambientLight>
                  <am3d:ptLight rad="0">
                    <am3d:clr>
                      <a:scrgbClr r="100000" g="75000" b="50000"/>
                    </am3d:clr>
                    <am3d:intensity n="9765625" d="1000000"/>
                    <am3d:pos x="21959998" y="70920001" z="16344003"/>
                  </am3d:ptLight>
                  <am3d:ptLight rad="0">
                    <am3d:clr>
                      <a:scrgbClr r="40000" g="60000" b="95000"/>
                    </am3d:clr>
                    <am3d:intensity n="12250000" d="1000000"/>
                    <am3d:pos x="-37964106" y="51130435" z="57631972"/>
                  </am3d:ptLight>
                  <am3d:ptLight rad="0">
                    <am3d:clr>
                      <a:scrgbClr r="86837" g="72700" b="100000"/>
                    </am3d:clr>
                    <am3d:intensity n="3125000" d="1000000"/>
                    <am3d:pos x="-37739122" y="58056624" z="-34769649"/>
                  </am3d:ptLight>
                </am3d:model3d>
              </a:graphicData>
            </a:graphic>
          </p:graphicFrame>
        </mc:Choice>
        <mc:Fallback>
          <p:pic>
            <p:nvPicPr>
              <p:cNvPr id="2" name="3D Model 1" descr="Checklist">
                <a:extLst>
                  <a:ext uri="{FF2B5EF4-FFF2-40B4-BE49-F238E27FC236}">
                    <a16:creationId xmlns:a16="http://schemas.microsoft.com/office/drawing/2014/main" id="{A5859841-F493-2A99-C379-36ADA844D969}"/>
                  </a:ext>
                </a:extLst>
              </p:cNvPr>
              <p:cNvPicPr>
                <a:picLocks noGrp="1" noRot="1" noChangeAspect="1" noMove="1" noResize="1" noEditPoints="1" noAdjustHandles="1" noChangeArrowheads="1" noChangeShapeType="1" noCrop="1"/>
              </p:cNvPicPr>
              <p:nvPr/>
            </p:nvPicPr>
            <p:blipFill>
              <a:blip r:embed="rId5"/>
              <a:stretch>
                <a:fillRect/>
              </a:stretch>
            </p:blipFill>
            <p:spPr>
              <a:xfrm>
                <a:off x="1834615" y="1536761"/>
                <a:ext cx="2693714" cy="3368977"/>
              </a:xfrm>
              <a:prstGeom prst="rect">
                <a:avLst/>
              </a:prstGeom>
            </p:spPr>
          </p:pic>
        </mc:Fallback>
      </mc:AlternateContent>
    </p:spTree>
    <p:extLst>
      <p:ext uri="{BB962C8B-B14F-4D97-AF65-F5344CB8AC3E}">
        <p14:creationId xmlns:p14="http://schemas.microsoft.com/office/powerpoint/2010/main" val="436310417"/>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25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anim calcmode="lin" valueType="num">
                                      <p:cBhvr>
                                        <p:cTn id="14" dur="1000" fill="hold"/>
                                        <p:tgtEl>
                                          <p:spTgt spid="4"/>
                                        </p:tgtEl>
                                        <p:attrNameLst>
                                          <p:attrName>ppt_x</p:attrName>
                                        </p:attrNameLst>
                                      </p:cBhvr>
                                      <p:tavLst>
                                        <p:tav tm="0">
                                          <p:val>
                                            <p:strVal val="#ppt_x"/>
                                          </p:val>
                                        </p:tav>
                                        <p:tav tm="100000">
                                          <p:val>
                                            <p:strVal val="#ppt_x"/>
                                          </p:val>
                                        </p:tav>
                                      </p:tavLst>
                                    </p:anim>
                                    <p:anim calcmode="lin" valueType="num">
                                      <p:cBhvr>
                                        <p:cTn id="15" dur="1000" fill="hold"/>
                                        <p:tgtEl>
                                          <p:spTgt spid="4"/>
                                        </p:tgtEl>
                                        <p:attrNameLst>
                                          <p:attrName>ppt_y</p:attrName>
                                        </p:attrNameLst>
                                      </p:cBhvr>
                                      <p:tavLst>
                                        <p:tav tm="0">
                                          <p:val>
                                            <p:strVal val="#ppt_y+.1"/>
                                          </p:val>
                                        </p:tav>
                                        <p:tav tm="100000">
                                          <p:val>
                                            <p:strVal val="#ppt_y"/>
                                          </p:val>
                                        </p:tav>
                                      </p:tavLst>
                                    </p:anim>
                                  </p:childTnLst>
                                </p:cTn>
                              </p:par>
                            </p:childTnLst>
                          </p:cTn>
                        </p:par>
                        <p:par>
                          <p:cTn id="16" fill="hold">
                            <p:stCondLst>
                              <p:cond delay="2250"/>
                            </p:stCondLst>
                            <p:childTnLst>
                              <p:par>
                                <p:cTn id="17" presetID="42" presetClass="entr" presetSubtype="0" fill="hold" nodeType="afterEffect">
                                  <p:stCondLst>
                                    <p:cond delay="1000"/>
                                  </p:stCondLst>
                                  <p:childTnLst>
                                    <p:set>
                                      <p:cBhvr>
                                        <p:cTn id="18" dur="1" fill="hold">
                                          <p:stCondLst>
                                            <p:cond delay="0"/>
                                          </p:stCondLst>
                                        </p:cTn>
                                        <p:tgtEl>
                                          <p:spTgt spid="2"/>
                                        </p:tgtEl>
                                        <p:attrNameLst>
                                          <p:attrName>style.visibility</p:attrName>
                                        </p:attrNameLst>
                                      </p:cBhvr>
                                      <p:to>
                                        <p:strVal val="visible"/>
                                      </p:to>
                                    </p:set>
                                    <p:animEffect transition="in" filter="fade">
                                      <p:cBhvr>
                                        <p:cTn id="19" dur="9000"/>
                                        <p:tgtEl>
                                          <p:spTgt spid="2"/>
                                        </p:tgtEl>
                                      </p:cBhvr>
                                    </p:animEffect>
                                    <p:anim calcmode="lin" valueType="num">
                                      <p:cBhvr>
                                        <p:cTn id="20" dur="9000" fill="hold"/>
                                        <p:tgtEl>
                                          <p:spTgt spid="2"/>
                                        </p:tgtEl>
                                        <p:attrNameLst>
                                          <p:attrName>ppt_x</p:attrName>
                                        </p:attrNameLst>
                                      </p:cBhvr>
                                      <p:tavLst>
                                        <p:tav tm="0">
                                          <p:val>
                                            <p:strVal val="#ppt_x"/>
                                          </p:val>
                                        </p:tav>
                                        <p:tav tm="100000">
                                          <p:val>
                                            <p:strVal val="#ppt_x"/>
                                          </p:val>
                                        </p:tav>
                                      </p:tavLst>
                                    </p:anim>
                                    <p:anim calcmode="lin" valueType="num">
                                      <p:cBhvr>
                                        <p:cTn id="21" dur="9000" fill="hold"/>
                                        <p:tgtEl>
                                          <p:spTgt spid="2"/>
                                        </p:tgtEl>
                                        <p:attrNameLst>
                                          <p:attrName>ppt_y</p:attrName>
                                        </p:attrNameLst>
                                      </p:cBhvr>
                                      <p:tavLst>
                                        <p:tav tm="0">
                                          <p:val>
                                            <p:strVal val="#ppt_y+.1"/>
                                          </p:val>
                                        </p:tav>
                                        <p:tav tm="100000">
                                          <p:val>
                                            <p:strVal val="#ppt_y"/>
                                          </p:val>
                                        </p:tav>
                                      </p:tavLst>
                                    </p:anim>
                                  </p:childTnLst>
                                </p:cTn>
                              </p:par>
                            </p:childTnLst>
                          </p:cTn>
                        </p:par>
                        <p:par>
                          <p:cTn id="22" fill="hold">
                            <p:stCondLst>
                              <p:cond delay="12250"/>
                            </p:stCondLst>
                            <p:childTnLst>
                              <p:par>
                                <p:cTn id="23" presetID="32" presetClass="emph" presetSubtype="0" fill="hold" nodeType="afterEffect">
                                  <p:stCondLst>
                                    <p:cond delay="0"/>
                                  </p:stCondLst>
                                  <p:childTnLst>
                                    <p:animRot by="120000">
                                      <p:cBhvr>
                                        <p:cTn id="24" dur="900" fill="hold">
                                          <p:stCondLst>
                                            <p:cond delay="0"/>
                                          </p:stCondLst>
                                        </p:cTn>
                                        <p:tgtEl>
                                          <p:spTgt spid="2"/>
                                        </p:tgtEl>
                                        <p:attrNameLst>
                                          <p:attrName>r</p:attrName>
                                        </p:attrNameLst>
                                      </p:cBhvr>
                                    </p:animRot>
                                    <p:animRot by="-240000">
                                      <p:cBhvr>
                                        <p:cTn id="25" dur="1800" fill="hold">
                                          <p:stCondLst>
                                            <p:cond delay="1800"/>
                                          </p:stCondLst>
                                        </p:cTn>
                                        <p:tgtEl>
                                          <p:spTgt spid="2"/>
                                        </p:tgtEl>
                                        <p:attrNameLst>
                                          <p:attrName>r</p:attrName>
                                        </p:attrNameLst>
                                      </p:cBhvr>
                                    </p:animRot>
                                    <p:animRot by="240000">
                                      <p:cBhvr>
                                        <p:cTn id="26" dur="1800" fill="hold">
                                          <p:stCondLst>
                                            <p:cond delay="3600"/>
                                          </p:stCondLst>
                                        </p:cTn>
                                        <p:tgtEl>
                                          <p:spTgt spid="2"/>
                                        </p:tgtEl>
                                        <p:attrNameLst>
                                          <p:attrName>r</p:attrName>
                                        </p:attrNameLst>
                                      </p:cBhvr>
                                    </p:animRot>
                                    <p:animRot by="-240000">
                                      <p:cBhvr>
                                        <p:cTn id="27" dur="1800" fill="hold">
                                          <p:stCondLst>
                                            <p:cond delay="5400"/>
                                          </p:stCondLst>
                                        </p:cTn>
                                        <p:tgtEl>
                                          <p:spTgt spid="2"/>
                                        </p:tgtEl>
                                        <p:attrNameLst>
                                          <p:attrName>r</p:attrName>
                                        </p:attrNameLst>
                                      </p:cBhvr>
                                    </p:animRot>
                                    <p:animRot by="120000">
                                      <p:cBhvr>
                                        <p:cTn id="28" dur="1800" fill="hold">
                                          <p:stCondLst>
                                            <p:cond delay="7200"/>
                                          </p:stCondLst>
                                        </p:cTn>
                                        <p:tgtEl>
                                          <p:spTgt spid="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p:cNvSpPr txBox="1"/>
          <p:nvPr/>
        </p:nvSpPr>
        <p:spPr>
          <a:xfrm>
            <a:off x="1901092" y="5027146"/>
            <a:ext cx="2877712" cy="954107"/>
          </a:xfrm>
          <a:prstGeom prst="rect">
            <a:avLst/>
          </a:prstGeom>
          <a:noFill/>
        </p:spPr>
        <p:txBody>
          <a:bodyPr wrap="none" rtlCol="0">
            <a:spAutoFit/>
          </a:bodyPr>
          <a:lstStyle/>
          <a:p>
            <a:pPr algn="ctr"/>
            <a:r>
              <a:rPr lang="ar-EG" sz="2800" b="1" dirty="0">
                <a:solidFill>
                  <a:schemeClr val="accent5">
                    <a:lumMod val="75000"/>
                  </a:schemeClr>
                </a:solidFill>
                <a:effectLst>
                  <a:outerShdw blurRad="38100" dist="38100" dir="2700000" algn="tl">
                    <a:srgbClr val="000000">
                      <a:alpha val="43137"/>
                    </a:srgbClr>
                  </a:outerShdw>
                </a:effectLst>
                <a:latin typeface="Alexandria" charset="0"/>
                <a:cs typeface="Alexandria" charset="0"/>
              </a:rPr>
              <a:t>التعريف بأُستاذ المُقرر</a:t>
            </a:r>
            <a:endParaRPr lang="en-US" sz="2800" b="1" dirty="0">
              <a:solidFill>
                <a:schemeClr val="accent5">
                  <a:lumMod val="75000"/>
                </a:schemeClr>
              </a:solidFill>
              <a:effectLst>
                <a:outerShdw blurRad="38100" dist="38100" dir="2700000" algn="tl">
                  <a:srgbClr val="000000">
                    <a:alpha val="43137"/>
                  </a:srgbClr>
                </a:outerShdw>
              </a:effectLst>
              <a:latin typeface="Alexandria" charset="0"/>
              <a:cs typeface="Alexandria" charset="0"/>
            </a:endParaRPr>
          </a:p>
          <a:p>
            <a:pPr algn="ctr"/>
            <a:r>
              <a:rPr lang="en-US" sz="2800" b="1" dirty="0">
                <a:solidFill>
                  <a:schemeClr val="accent5">
                    <a:lumMod val="75000"/>
                  </a:schemeClr>
                </a:solidFill>
                <a:effectLst>
                  <a:outerShdw blurRad="38100" dist="38100" dir="2700000" algn="tl">
                    <a:srgbClr val="000000">
                      <a:alpha val="43137"/>
                    </a:srgbClr>
                  </a:outerShdw>
                </a:effectLst>
                <a:latin typeface="Alexandria" charset="0"/>
                <a:cs typeface="Alexandria" charset="0"/>
              </a:rPr>
              <a:t>Introduction </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EG" sz="4000" b="1" dirty="0">
                <a:solidFill>
                  <a:schemeClr val="bg1"/>
                </a:solidFill>
                <a:latin typeface="Alexandria" charset="0"/>
                <a:cs typeface="Alexandria" charset="0"/>
              </a:rPr>
              <a:t>1</a:t>
            </a:r>
            <a:endParaRPr lang="en-US" sz="4000" b="1"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par>
                          <p:cTn id="11" fill="hold">
                            <p:stCondLst>
                              <p:cond delay="750"/>
                            </p:stCondLst>
                            <p:childTnLst>
                              <p:par>
                                <p:cTn id="12" presetID="22" presetClass="entr" presetSubtype="4" fill="hold" grpId="0" nodeType="afterEffect">
                                  <p:stCondLst>
                                    <p:cond delay="0"/>
                                  </p:stCondLst>
                                  <p:childTnLst>
                                    <p:set>
                                      <p:cBhvr>
                                        <p:cTn id="13" dur="1" fill="hold">
                                          <p:stCondLst>
                                            <p:cond delay="0"/>
                                          </p:stCondLst>
                                        </p:cTn>
                                        <p:tgtEl>
                                          <p:spTgt spid="43"/>
                                        </p:tgtEl>
                                        <p:attrNameLst>
                                          <p:attrName>style.visibility</p:attrName>
                                        </p:attrNameLst>
                                      </p:cBhvr>
                                      <p:to>
                                        <p:strVal val="visible"/>
                                      </p:to>
                                    </p:set>
                                    <p:animEffect transition="in" filter="wipe(down)">
                                      <p:cBhvr>
                                        <p:cTn id="14" dur="500"/>
                                        <p:tgtEl>
                                          <p:spTgt spid="43"/>
                                        </p:tgtEl>
                                      </p:cBhvr>
                                    </p:animEffect>
                                  </p:childTnLst>
                                </p:cTn>
                              </p:par>
                            </p:childTnLst>
                          </p:cTn>
                        </p:par>
                        <p:par>
                          <p:cTn id="15" fill="hold">
                            <p:stCondLst>
                              <p:cond delay="1250"/>
                            </p:stCondLst>
                            <p:childTnLst>
                              <p:par>
                                <p:cTn id="16" presetID="22" presetClass="entr" presetSubtype="4" fill="hold" grpId="0" nodeType="afterEffect">
                                  <p:stCondLst>
                                    <p:cond delay="0"/>
                                  </p:stCondLst>
                                  <p:childTnLst>
                                    <p:set>
                                      <p:cBhvr>
                                        <p:cTn id="17" dur="1" fill="hold">
                                          <p:stCondLst>
                                            <p:cond delay="0"/>
                                          </p:stCondLst>
                                        </p:cTn>
                                        <p:tgtEl>
                                          <p:spTgt spid="41"/>
                                        </p:tgtEl>
                                        <p:attrNameLst>
                                          <p:attrName>style.visibility</p:attrName>
                                        </p:attrNameLst>
                                      </p:cBhvr>
                                      <p:to>
                                        <p:strVal val="visible"/>
                                      </p:to>
                                    </p:set>
                                    <p:animEffect transition="in" filter="wipe(down)">
                                      <p:cBhvr>
                                        <p:cTn id="18"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P spid="41" grpId="0"/>
      <p:bldP spid="4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038E0A-493E-C44F-344E-46D45430CE02}"/>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EDE6777B-0A7F-F825-C628-8EAF1B69F04D}"/>
              </a:ext>
            </a:extLst>
          </p:cNvPr>
          <p:cNvSpPr txBox="1"/>
          <p:nvPr/>
        </p:nvSpPr>
        <p:spPr>
          <a:xfrm>
            <a:off x="713983" y="1839527"/>
            <a:ext cx="8333041" cy="4216539"/>
          </a:xfrm>
          <a:prstGeom prst="rect">
            <a:avLst/>
          </a:prstGeom>
          <a:noFill/>
        </p:spPr>
        <p:txBody>
          <a:bodyPr wrap="square" rtlCol="0">
            <a:spAutoFit/>
          </a:bodyPr>
          <a:lstStyle/>
          <a:p>
            <a:pPr algn="ctr" rtl="1"/>
            <a:r>
              <a:rPr lang="ar-EG" sz="3200" b="1" dirty="0">
                <a:solidFill>
                  <a:schemeClr val="accent5">
                    <a:lumMod val="75000"/>
                  </a:schemeClr>
                </a:solidFill>
                <a:effectLst>
                  <a:outerShdw blurRad="38100" dist="38100" dir="2700000" algn="tl">
                    <a:srgbClr val="000000">
                      <a:alpha val="43137"/>
                    </a:srgbClr>
                  </a:outerShdw>
                </a:effectLst>
                <a:latin typeface="Alexandria"/>
                <a:cs typeface="+mj-cs"/>
              </a:rPr>
              <a:t>د. علياء قمر</a:t>
            </a:r>
          </a:p>
          <a:p>
            <a:pPr algn="ctr" rtl="1"/>
            <a:endParaRPr lang="en-US" sz="2000" b="1" dirty="0">
              <a:solidFill>
                <a:schemeClr val="accent5">
                  <a:lumMod val="75000"/>
                </a:schemeClr>
              </a:solidFill>
              <a:latin typeface="Alexandria"/>
              <a:cs typeface="+mj-cs"/>
            </a:endParaRPr>
          </a:p>
          <a:p>
            <a:pPr marL="285750" indent="-285750" algn="just" rtl="1">
              <a:buFont typeface="Arial" panose="020B0604020202020204" pitchFamily="34" charset="0"/>
              <a:buChar char="•"/>
            </a:pPr>
            <a:r>
              <a:rPr lang="ar-EG" b="1" dirty="0">
                <a:solidFill>
                  <a:srgbClr val="2E3957"/>
                </a:solidFill>
                <a:latin typeface="Alexandria"/>
              </a:rPr>
              <a:t>الأُستاذ</a:t>
            </a:r>
            <a:r>
              <a:rPr lang="ar-EG" b="1" dirty="0">
                <a:solidFill>
                  <a:srgbClr val="2E3957"/>
                </a:solidFill>
                <a:latin typeface="Alexandria"/>
                <a:cs typeface="+mj-cs"/>
              </a:rPr>
              <a:t> المُساعد بكلية الإعلام والتسويق.</a:t>
            </a:r>
          </a:p>
          <a:p>
            <a:pPr marL="285750" indent="-285750" algn="just" rtl="1">
              <a:buFont typeface="Arial" panose="020B0604020202020204" pitchFamily="34" charset="0"/>
              <a:buChar char="•"/>
            </a:pPr>
            <a:r>
              <a:rPr lang="ar-EG" b="1" dirty="0">
                <a:solidFill>
                  <a:srgbClr val="2E3957"/>
                </a:solidFill>
                <a:latin typeface="Alexandria"/>
                <a:cs typeface="+mj-cs"/>
              </a:rPr>
              <a:t>دكتوراه وماجستير في الاتصال السياسي والرأيّ العام- قسم الإذاعة والتلفزيون، كلية الإعلام، جامعة القاهرة.</a:t>
            </a:r>
          </a:p>
          <a:p>
            <a:pPr marL="285750" indent="-285750" algn="just" rtl="1">
              <a:buFont typeface="Arial" panose="020B0604020202020204" pitchFamily="34" charset="0"/>
              <a:buChar char="•"/>
            </a:pPr>
            <a:r>
              <a:rPr lang="ar-EG" b="1" dirty="0">
                <a:solidFill>
                  <a:srgbClr val="2E3957"/>
                </a:solidFill>
                <a:latin typeface="Alexandria"/>
                <a:cs typeface="+mj-cs"/>
              </a:rPr>
              <a:t>دبلومة الإعلام الرقمي- مركز كمال أدهم، الجامعة الأمريكية بالقاهرة</a:t>
            </a:r>
            <a:r>
              <a:rPr lang="en-US" b="1" dirty="0">
                <a:solidFill>
                  <a:srgbClr val="2E3957"/>
                </a:solidFill>
                <a:latin typeface="Alexandria"/>
                <a:cs typeface="+mj-cs"/>
              </a:rPr>
              <a:t>(AUC) </a:t>
            </a:r>
            <a:r>
              <a:rPr lang="ar-EG" b="1" dirty="0">
                <a:solidFill>
                  <a:srgbClr val="2E3957"/>
                </a:solidFill>
                <a:latin typeface="Alexandria"/>
                <a:cs typeface="+mj-cs"/>
              </a:rPr>
              <a:t>.</a:t>
            </a:r>
          </a:p>
          <a:p>
            <a:pPr marL="285750" indent="-285750" algn="just" rtl="1">
              <a:buFont typeface="Arial" panose="020B0604020202020204" pitchFamily="34" charset="0"/>
              <a:buChar char="•"/>
            </a:pPr>
            <a:r>
              <a:rPr lang="ar-EG" b="1" dirty="0">
                <a:solidFill>
                  <a:srgbClr val="2E3957"/>
                </a:solidFill>
                <a:latin typeface="Alexandria"/>
                <a:cs typeface="+mj-cs"/>
              </a:rPr>
              <a:t>دبلومة استخدامات الذكاء الاصطناعي في البحث العلمي والكتابة الأكاديمية.</a:t>
            </a:r>
          </a:p>
          <a:p>
            <a:pPr marL="285750" indent="-285750" algn="just" rtl="1">
              <a:buFont typeface="Arial" panose="020B0604020202020204" pitchFamily="34" charset="0"/>
              <a:buChar char="•"/>
            </a:pPr>
            <a:r>
              <a:rPr lang="ar-EG" b="1" dirty="0">
                <a:solidFill>
                  <a:srgbClr val="2E3957"/>
                </a:solidFill>
                <a:latin typeface="Alexandria"/>
                <a:cs typeface="+mj-cs"/>
              </a:rPr>
              <a:t>بدأت الخبرة الأكاديمية والبحثية منذ عام 2009.</a:t>
            </a:r>
          </a:p>
          <a:p>
            <a:pPr marL="285750" indent="-285750" algn="just" rtl="1">
              <a:buFont typeface="Arial" panose="020B0604020202020204" pitchFamily="34" charset="0"/>
              <a:buChar char="•"/>
            </a:pPr>
            <a:r>
              <a:rPr lang="ar-EG" b="1" dirty="0">
                <a:solidFill>
                  <a:srgbClr val="2E3957"/>
                </a:solidFill>
                <a:latin typeface="Alexandria"/>
                <a:cs typeface="+mj-cs"/>
              </a:rPr>
              <a:t>عملت بالتدريس والتدريب الأكاديمي في عدد من كليات الإعلام، منها كلية الإعلام بالجامعة البريطانية بالقاهرة (</a:t>
            </a:r>
            <a:r>
              <a:rPr lang="en-US" b="1" dirty="0">
                <a:solidFill>
                  <a:srgbClr val="2E3957"/>
                </a:solidFill>
                <a:latin typeface="Alexandria"/>
                <a:cs typeface="+mj-cs"/>
              </a:rPr>
              <a:t>BUE</a:t>
            </a:r>
            <a:r>
              <a:rPr lang="ar-EG" b="1" dirty="0">
                <a:solidFill>
                  <a:srgbClr val="2E3957"/>
                </a:solidFill>
                <a:latin typeface="Alexandria"/>
                <a:cs typeface="+mj-cs"/>
              </a:rPr>
              <a:t>)، وكلية الإعلام والألسن بجامعة مصر الدولية (</a:t>
            </a:r>
            <a:r>
              <a:rPr lang="en-US" b="1" dirty="0">
                <a:solidFill>
                  <a:srgbClr val="2E3957"/>
                </a:solidFill>
                <a:latin typeface="Alexandria"/>
                <a:cs typeface="+mj-cs"/>
              </a:rPr>
              <a:t>MIU</a:t>
            </a:r>
            <a:r>
              <a:rPr lang="ar-EG" b="1" dirty="0">
                <a:solidFill>
                  <a:srgbClr val="2E3957"/>
                </a:solidFill>
                <a:latin typeface="Alexandria"/>
                <a:cs typeface="+mj-cs"/>
              </a:rPr>
              <a:t>)، وكلية الإعلام بالمعهد الكندي العالي للعلوم والتكنولوجيا (</a:t>
            </a:r>
            <a:r>
              <a:rPr lang="en-US" b="1" dirty="0">
                <a:solidFill>
                  <a:srgbClr val="2E3957"/>
                </a:solidFill>
                <a:latin typeface="Alexandria"/>
                <a:cs typeface="+mj-cs"/>
              </a:rPr>
              <a:t>CIC</a:t>
            </a:r>
            <a:r>
              <a:rPr lang="ar-EG" b="1" dirty="0">
                <a:solidFill>
                  <a:srgbClr val="2E3957"/>
                </a:solidFill>
                <a:latin typeface="Alexandria"/>
                <a:cs typeface="+mj-cs"/>
              </a:rPr>
              <a:t>).</a:t>
            </a:r>
          </a:p>
          <a:p>
            <a:pPr marL="285750" indent="-285750" algn="just" rtl="1">
              <a:buFont typeface="Arial" panose="020B0604020202020204" pitchFamily="34" charset="0"/>
              <a:buChar char="•"/>
            </a:pPr>
            <a:r>
              <a:rPr lang="ar-EG" b="1" dirty="0">
                <a:solidFill>
                  <a:srgbClr val="2E3957"/>
                </a:solidFill>
                <a:latin typeface="Alexandria"/>
                <a:cs typeface="+mj-cs"/>
              </a:rPr>
              <a:t>حاصلة على العديد من الدبلومات والدورات العِلمية في مجالات الإعلام الرقمي والإذاعة والتلفزيون والعلاقات العامة والصحافة والسياسة والبحث العلمي والكتابة الأكاديمية والذكاء الاصطناعي، وغيرها.</a:t>
            </a:r>
          </a:p>
          <a:p>
            <a:pPr marL="285750" indent="-285750" algn="just" rtl="1">
              <a:buFont typeface="Arial" panose="020B0604020202020204" pitchFamily="34" charset="0"/>
              <a:buChar char="•"/>
            </a:pPr>
            <a:r>
              <a:rPr lang="ar-EG" b="1" dirty="0">
                <a:solidFill>
                  <a:srgbClr val="2E3957"/>
                </a:solidFill>
                <a:latin typeface="Alexandria"/>
                <a:cs typeface="+mj-cs"/>
              </a:rPr>
              <a:t>باحثة مهتمة بمجالات البحوث المنهجية وبحوث الاتصال السياسي والعِلمي والإعلام الرقمي والذكاء الاصطناعي وغيرها.</a:t>
            </a:r>
            <a:endParaRPr lang="ar-EG" sz="1600" b="1" dirty="0">
              <a:solidFill>
                <a:srgbClr val="2E3957"/>
              </a:solidFill>
              <a:latin typeface="Alexandria"/>
              <a:cs typeface="+mj-cs"/>
            </a:endParaRPr>
          </a:p>
        </p:txBody>
      </p:sp>
      <p:sp>
        <p:nvSpPr>
          <p:cNvPr id="5" name="TextBox 4">
            <a:extLst>
              <a:ext uri="{FF2B5EF4-FFF2-40B4-BE49-F238E27FC236}">
                <a16:creationId xmlns:a16="http://schemas.microsoft.com/office/drawing/2014/main" id="{2E18BDB8-A270-A7B7-01BC-01260CFAEDDE}"/>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التعريفية</a:t>
            </a:r>
            <a:endParaRPr lang="en-US" sz="2400" b="1"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7C95F26F-81F2-F91F-6B22-244349F79BD2}"/>
              </a:ext>
            </a:extLst>
          </p:cNvPr>
          <p:cNvSpPr txBox="1"/>
          <p:nvPr/>
        </p:nvSpPr>
        <p:spPr>
          <a:xfrm>
            <a:off x="6329597" y="1128103"/>
            <a:ext cx="3902032" cy="521970"/>
          </a:xfrm>
          <a:prstGeom prst="rect">
            <a:avLst/>
          </a:prstGeom>
          <a:noFill/>
        </p:spPr>
        <p:txBody>
          <a:bodyPr wrap="square" rtlCol="0">
            <a:spAutoFit/>
          </a:bodyPr>
          <a:lstStyle/>
          <a:p>
            <a:pPr algn="ctr"/>
            <a:r>
              <a:rPr lang="ar-EG" sz="2800" b="1" dirty="0">
                <a:effectLst>
                  <a:outerShdw blurRad="38100" dist="38100" dir="2700000" algn="tl">
                    <a:srgbClr val="000000">
                      <a:alpha val="43137"/>
                    </a:srgbClr>
                  </a:outerShdw>
                </a:effectLst>
                <a:latin typeface="Alexandria" charset="0"/>
                <a:cs typeface="Alexandria" charset="0"/>
              </a:rPr>
              <a:t>1. التعريف بأُستاذ المُقرر:</a:t>
            </a:r>
            <a:endParaRPr lang="en-US" sz="2800" b="1" dirty="0">
              <a:effectLst>
                <a:outerShdw blurRad="38100" dist="38100" dir="2700000" algn="tl">
                  <a:srgbClr val="000000">
                    <a:alpha val="43137"/>
                  </a:srgbClr>
                </a:outerShdw>
              </a:effectLst>
              <a:latin typeface="Alexandria" charset="0"/>
              <a:cs typeface="Alexandria" charset="0"/>
            </a:endParaRPr>
          </a:p>
        </p:txBody>
      </p:sp>
      <p:pic>
        <p:nvPicPr>
          <p:cNvPr id="3" name="Picture 2" descr="A person wearing a head scarf&#10;&#10;AI-generated content may be incorrect.">
            <a:extLst>
              <a:ext uri="{FF2B5EF4-FFF2-40B4-BE49-F238E27FC236}">
                <a16:creationId xmlns:a16="http://schemas.microsoft.com/office/drawing/2014/main" id="{11040887-8CD9-7A2F-0430-17E41075443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260661" y="2215302"/>
            <a:ext cx="1996156" cy="3353397"/>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1871618701"/>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anim calcmode="lin" valueType="num">
                                      <p:cBhvr>
                                        <p:cTn id="14" dur="1000" fill="hold"/>
                                        <p:tgtEl>
                                          <p:spTgt spid="4"/>
                                        </p:tgtEl>
                                        <p:attrNameLst>
                                          <p:attrName>ppt_x</p:attrName>
                                        </p:attrNameLst>
                                      </p:cBhvr>
                                      <p:tavLst>
                                        <p:tav tm="0">
                                          <p:val>
                                            <p:strVal val="#ppt_x"/>
                                          </p:val>
                                        </p:tav>
                                        <p:tav tm="100000">
                                          <p:val>
                                            <p:strVal val="#ppt_x"/>
                                          </p:val>
                                        </p:tav>
                                      </p:tavLst>
                                    </p:anim>
                                    <p:anim calcmode="lin" valueType="num">
                                      <p:cBhvr>
                                        <p:cTn id="15" dur="1000" fill="hold"/>
                                        <p:tgtEl>
                                          <p:spTgt spid="4"/>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2" presetClass="entr" presetSubtype="4" fill="hold" nodeType="afterEffect">
                                  <p:stCondLst>
                                    <p:cond delay="0"/>
                                  </p:stCondLst>
                                  <p:childTnLst>
                                    <p:set>
                                      <p:cBhvr>
                                        <p:cTn id="18" dur="1" fill="hold">
                                          <p:stCondLst>
                                            <p:cond delay="0"/>
                                          </p:stCondLst>
                                        </p:cTn>
                                        <p:tgtEl>
                                          <p:spTgt spid="3"/>
                                        </p:tgtEl>
                                        <p:attrNameLst>
                                          <p:attrName>style.visibility</p:attrName>
                                        </p:attrNameLst>
                                      </p:cBhvr>
                                      <p:to>
                                        <p:strVal val="visible"/>
                                      </p:to>
                                    </p:set>
                                    <p:anim calcmode="lin" valueType="num">
                                      <p:cBhvr additive="base">
                                        <p:cTn id="19" dur="500" fill="hold"/>
                                        <p:tgtEl>
                                          <p:spTgt spid="3"/>
                                        </p:tgtEl>
                                        <p:attrNameLst>
                                          <p:attrName>ppt_x</p:attrName>
                                        </p:attrNameLst>
                                      </p:cBhvr>
                                      <p:tavLst>
                                        <p:tav tm="0">
                                          <p:val>
                                            <p:strVal val="#ppt_x"/>
                                          </p:val>
                                        </p:tav>
                                        <p:tav tm="100000">
                                          <p:val>
                                            <p:strVal val="#ppt_x"/>
                                          </p:val>
                                        </p:tav>
                                      </p:tavLst>
                                    </p:anim>
                                    <p:anim calcmode="lin" valueType="num">
                                      <p:cBhvr additive="base">
                                        <p:cTn id="20"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9B32BF-248F-0B8F-8E07-25B9673C31BA}"/>
            </a:ext>
          </a:extLst>
        </p:cNvPr>
        <p:cNvGrpSpPr/>
        <p:nvPr/>
      </p:nvGrpSpPr>
      <p:grpSpPr>
        <a:xfrm>
          <a:off x="0" y="0"/>
          <a:ext cx="0" cy="0"/>
          <a:chOff x="0" y="0"/>
          <a:chExt cx="0" cy="0"/>
        </a:xfrm>
      </p:grpSpPr>
      <p:sp>
        <p:nvSpPr>
          <p:cNvPr id="9" name="Rectangle 8">
            <a:extLst>
              <a:ext uri="{FF2B5EF4-FFF2-40B4-BE49-F238E27FC236}">
                <a16:creationId xmlns:a16="http://schemas.microsoft.com/office/drawing/2014/main" id="{EC3E7293-BEE0-63FD-6174-F1FBF49CAFA3}"/>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a:extLst>
              <a:ext uri="{FF2B5EF4-FFF2-40B4-BE49-F238E27FC236}">
                <a16:creationId xmlns:a16="http://schemas.microsoft.com/office/drawing/2014/main" id="{02CCBC22-C884-769A-4CE9-404BF9C8C046}"/>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a:extLst>
              <a:ext uri="{FF2B5EF4-FFF2-40B4-BE49-F238E27FC236}">
                <a16:creationId xmlns:a16="http://schemas.microsoft.com/office/drawing/2014/main" id="{1FB7735D-EF17-FE15-29FD-FBFC14B87585}"/>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F4F37D03-39CD-DD82-1EF8-92CEEA85024D}"/>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5179869B-BFED-1011-4DE0-0471FEDAF253}"/>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a:extLst>
              <a:ext uri="{FF2B5EF4-FFF2-40B4-BE49-F238E27FC236}">
                <a16:creationId xmlns:a16="http://schemas.microsoft.com/office/drawing/2014/main" id="{1FC4A91B-39FC-1748-E0BF-2D782FC95D3B}"/>
              </a:ext>
            </a:extLst>
          </p:cNvPr>
          <p:cNvSpPr txBox="1"/>
          <p:nvPr/>
        </p:nvSpPr>
        <p:spPr>
          <a:xfrm>
            <a:off x="1801386" y="5027146"/>
            <a:ext cx="3077124" cy="954107"/>
          </a:xfrm>
          <a:prstGeom prst="rect">
            <a:avLst/>
          </a:prstGeom>
          <a:noFill/>
        </p:spPr>
        <p:txBody>
          <a:bodyPr wrap="none" rtlCol="0">
            <a:spAutoFit/>
          </a:bodyPr>
          <a:lstStyle/>
          <a:p>
            <a:pPr algn="ctr"/>
            <a:r>
              <a:rPr lang="ar-EG" sz="2800" b="1" dirty="0">
                <a:solidFill>
                  <a:schemeClr val="accent5">
                    <a:lumMod val="75000"/>
                  </a:schemeClr>
                </a:solidFill>
                <a:effectLst>
                  <a:outerShdw blurRad="38100" dist="38100" dir="2700000" algn="tl">
                    <a:srgbClr val="000000">
                      <a:alpha val="43137"/>
                    </a:srgbClr>
                  </a:outerShdw>
                </a:effectLst>
                <a:latin typeface="Alexandria" charset="0"/>
                <a:cs typeface="Alexandria" charset="0"/>
              </a:rPr>
              <a:t>وصف المُقرر</a:t>
            </a:r>
            <a:endParaRPr lang="en-US" sz="2800" b="1" dirty="0">
              <a:solidFill>
                <a:schemeClr val="accent5">
                  <a:lumMod val="75000"/>
                </a:schemeClr>
              </a:solidFill>
              <a:effectLst>
                <a:outerShdw blurRad="38100" dist="38100" dir="2700000" algn="tl">
                  <a:srgbClr val="000000">
                    <a:alpha val="43137"/>
                  </a:srgbClr>
                </a:outerShdw>
              </a:effectLst>
              <a:latin typeface="Alexandria" charset="0"/>
              <a:cs typeface="Alexandria" charset="0"/>
            </a:endParaRPr>
          </a:p>
          <a:p>
            <a:pPr algn="ctr"/>
            <a:r>
              <a:rPr lang="en-US" sz="2800" b="1" dirty="0">
                <a:solidFill>
                  <a:schemeClr val="accent5">
                    <a:lumMod val="75000"/>
                  </a:schemeClr>
                </a:solidFill>
                <a:effectLst>
                  <a:outerShdw blurRad="38100" dist="38100" dir="2700000" algn="tl">
                    <a:srgbClr val="000000">
                      <a:alpha val="43137"/>
                    </a:srgbClr>
                  </a:outerShdw>
                </a:effectLst>
                <a:latin typeface="Alexandria" charset="0"/>
                <a:cs typeface="Alexandria" charset="0"/>
              </a:rPr>
              <a:t>Course Description </a:t>
            </a:r>
          </a:p>
        </p:txBody>
      </p:sp>
      <p:sp>
        <p:nvSpPr>
          <p:cNvPr id="43" name="TextBox 42">
            <a:extLst>
              <a:ext uri="{FF2B5EF4-FFF2-40B4-BE49-F238E27FC236}">
                <a16:creationId xmlns:a16="http://schemas.microsoft.com/office/drawing/2014/main" id="{499C451E-1873-7FE0-4DBF-DCF715436C04}"/>
              </a:ext>
            </a:extLst>
          </p:cNvPr>
          <p:cNvSpPr txBox="1"/>
          <p:nvPr/>
        </p:nvSpPr>
        <p:spPr>
          <a:xfrm>
            <a:off x="5005221" y="1354195"/>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EG" sz="4000" b="1" dirty="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pic>
        <p:nvPicPr>
          <p:cNvPr id="5" name="Graphic 21">
            <a:extLst>
              <a:ext uri="{FF2B5EF4-FFF2-40B4-BE49-F238E27FC236}">
                <a16:creationId xmlns:a16="http://schemas.microsoft.com/office/drawing/2014/main" id="{3877420E-6FCD-EB63-B487-1FE88FF5A91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41161595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par>
                          <p:cTn id="11" fill="hold">
                            <p:stCondLst>
                              <p:cond delay="750"/>
                            </p:stCondLst>
                            <p:childTnLst>
                              <p:par>
                                <p:cTn id="12" presetID="22" presetClass="entr" presetSubtype="4" fill="hold" grpId="0" nodeType="afterEffect">
                                  <p:stCondLst>
                                    <p:cond delay="0"/>
                                  </p:stCondLst>
                                  <p:childTnLst>
                                    <p:set>
                                      <p:cBhvr>
                                        <p:cTn id="13" dur="1" fill="hold">
                                          <p:stCondLst>
                                            <p:cond delay="0"/>
                                          </p:stCondLst>
                                        </p:cTn>
                                        <p:tgtEl>
                                          <p:spTgt spid="43"/>
                                        </p:tgtEl>
                                        <p:attrNameLst>
                                          <p:attrName>style.visibility</p:attrName>
                                        </p:attrNameLst>
                                      </p:cBhvr>
                                      <p:to>
                                        <p:strVal val="visible"/>
                                      </p:to>
                                    </p:set>
                                    <p:animEffect transition="in" filter="wipe(down)">
                                      <p:cBhvr>
                                        <p:cTn id="14" dur="500"/>
                                        <p:tgtEl>
                                          <p:spTgt spid="43"/>
                                        </p:tgtEl>
                                      </p:cBhvr>
                                    </p:animEffect>
                                  </p:childTnLst>
                                </p:cTn>
                              </p:par>
                            </p:childTnLst>
                          </p:cTn>
                        </p:par>
                        <p:par>
                          <p:cTn id="15" fill="hold">
                            <p:stCondLst>
                              <p:cond delay="1250"/>
                            </p:stCondLst>
                            <p:childTnLst>
                              <p:par>
                                <p:cTn id="16" presetID="22" presetClass="entr" presetSubtype="4" fill="hold" grpId="0" nodeType="afterEffect">
                                  <p:stCondLst>
                                    <p:cond delay="0"/>
                                  </p:stCondLst>
                                  <p:childTnLst>
                                    <p:set>
                                      <p:cBhvr>
                                        <p:cTn id="17" dur="1" fill="hold">
                                          <p:stCondLst>
                                            <p:cond delay="0"/>
                                          </p:stCondLst>
                                        </p:cTn>
                                        <p:tgtEl>
                                          <p:spTgt spid="41"/>
                                        </p:tgtEl>
                                        <p:attrNameLst>
                                          <p:attrName>style.visibility</p:attrName>
                                        </p:attrNameLst>
                                      </p:cBhvr>
                                      <p:to>
                                        <p:strVal val="visible"/>
                                      </p:to>
                                    </p:set>
                                    <p:animEffect transition="in" filter="wipe(down)">
                                      <p:cBhvr>
                                        <p:cTn id="18"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P spid="41" grpId="0"/>
      <p:bldP spid="43" grpId="0"/>
    </p:bld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86ACF419-EAE2-84C7-A1F4-5F602F408387}"/>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E4F2CF57-902F-00D5-4D9A-6E73154FC2DB}"/>
              </a:ext>
            </a:extLst>
          </p:cNvPr>
          <p:cNvSpPr txBox="1"/>
          <p:nvPr/>
        </p:nvSpPr>
        <p:spPr>
          <a:xfrm>
            <a:off x="1346790" y="2308577"/>
            <a:ext cx="9307033" cy="3043975"/>
          </a:xfrm>
          <a:prstGeom prst="rect">
            <a:avLst/>
          </a:prstGeom>
          <a:noFill/>
        </p:spPr>
        <p:txBody>
          <a:bodyPr wrap="square" rtlCol="0">
            <a:spAutoFit/>
          </a:bodyPr>
          <a:lstStyle/>
          <a:p>
            <a:pPr marL="0" marR="0" indent="457200" algn="just" rtl="1">
              <a:lnSpc>
                <a:spcPct val="115000"/>
              </a:lnSpc>
              <a:spcAft>
                <a:spcPts val="800"/>
              </a:spcAft>
              <a:buNone/>
            </a:pPr>
            <a:r>
              <a:rPr lang="ar-SA" sz="1800" kern="100" dirty="0">
                <a:effectLst/>
                <a:latin typeface="Aptos" panose="020B0004020202020204" pitchFamily="34" charset="0"/>
                <a:ea typeface="Aptos" panose="020B0004020202020204" pitchFamily="34" charset="0"/>
                <a:cs typeface="Times New Roman" panose="02020603050405020304" pitchFamily="18" charset="0"/>
              </a:rPr>
              <a:t>يُعد مقرر "مناهج البحث الإعلامي" مدخلًا شاملًا لأساسيات البحث العلمي في مجال الإعلام، ويهدف إلى تمكين الطلاب من إجراء بحوث أكاديمية مرتبطة بمجال الإعلام، وذلك من خلال التعريف بجميع المراحل البحثية مثل مشكلة البحث، والفرضيات، وأدوات جمع البيانات وتحليلها، واستخلاص النتائج، وكتابة التقرير البحثي</a:t>
            </a:r>
            <a:r>
              <a:rPr lang="en-US" sz="1800" kern="100" dirty="0">
                <a:effectLst/>
                <a:latin typeface="Times New Roman" panose="02020603050405020304" pitchFamily="18" charset="0"/>
                <a:ea typeface="Aptos" panose="020B0004020202020204" pitchFamily="34" charset="0"/>
                <a:cs typeface="Arial" panose="020B0604020202020204" pitchFamily="34" charset="0"/>
              </a:rPr>
              <a:t>.</a:t>
            </a:r>
            <a:endParaRPr lang="en-US" sz="1800" kern="100" dirty="0">
              <a:effectLst/>
              <a:latin typeface="Aptos" panose="020B0004020202020204" pitchFamily="34" charset="0"/>
              <a:ea typeface="Aptos" panose="020B0004020202020204" pitchFamily="34" charset="0"/>
              <a:cs typeface="Arial" panose="020B0604020202020204" pitchFamily="34" charset="0"/>
            </a:endParaRPr>
          </a:p>
          <a:p>
            <a:pPr marL="0" marR="0" indent="457200" algn="just" rtl="1">
              <a:lnSpc>
                <a:spcPct val="115000"/>
              </a:lnSpc>
              <a:spcAft>
                <a:spcPts val="800"/>
              </a:spcAft>
            </a:pPr>
            <a:r>
              <a:rPr lang="ar-SA" sz="1800" kern="100" dirty="0">
                <a:effectLst/>
                <a:latin typeface="Aptos" panose="020B0004020202020204" pitchFamily="34" charset="0"/>
                <a:ea typeface="Aptos" panose="020B0004020202020204" pitchFamily="34" charset="0"/>
                <a:cs typeface="Times New Roman" panose="02020603050405020304" pitchFamily="18" charset="0"/>
              </a:rPr>
              <a:t>يركز المقرر على تبسيط المعرفة البحثية وربطها بنماذج عملية مستمدة من وسائل الإعلام الرقمية، مع إبراز دور التقنيات المعاصرة مثل الذكاء الاصطناعي كأدوات مساعدة في جمع وتحليل البيانات الإعلامية على النحو الذي يسهم في تعزيز العملية البحثية. كما يولي المقرر أهمية خاصة للجانب الأخلاقي في البحث العلمي، مع التركيز على التحديات التي يطرحها العصر الراهن، مثل حدود الاعتماد على أدوات الذكاء الاصطناعي في البحوث الإعلامية، مما يهدف في خاتمة المطاف إلى إعداد باحث إعلامي قادر على توظيف الأدوات البحثية بوعي نقدي، مع الحفاظ على المعايير الأكاديمية والأخلاقية في ظل التحولات الكبرى التي يشهدها مجال الإعلام.</a:t>
            </a:r>
            <a:endParaRPr lang="en-US" sz="1800" kern="100" dirty="0">
              <a:effectLst/>
              <a:latin typeface="Aptos" panose="020B0004020202020204" pitchFamily="34" charset="0"/>
              <a:ea typeface="Aptos" panose="020B0004020202020204" pitchFamily="34" charset="0"/>
              <a:cs typeface="Arial" panose="020B0604020202020204" pitchFamily="34" charset="0"/>
            </a:endParaRPr>
          </a:p>
        </p:txBody>
      </p:sp>
      <p:sp>
        <p:nvSpPr>
          <p:cNvPr id="5" name="TextBox 4">
            <a:extLst>
              <a:ext uri="{FF2B5EF4-FFF2-40B4-BE49-F238E27FC236}">
                <a16:creationId xmlns:a16="http://schemas.microsoft.com/office/drawing/2014/main" id="{2E38BDF8-88AB-980E-CA37-B53E1DDDE9C1}"/>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التعريفية</a:t>
            </a:r>
            <a:endParaRPr lang="en-US" sz="2400" b="1"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9634894A-0D87-0DA5-5CE1-AF0ACCEF65D8}"/>
              </a:ext>
            </a:extLst>
          </p:cNvPr>
          <p:cNvSpPr txBox="1"/>
          <p:nvPr/>
        </p:nvSpPr>
        <p:spPr>
          <a:xfrm>
            <a:off x="6329597" y="1128103"/>
            <a:ext cx="3902032" cy="523220"/>
          </a:xfrm>
          <a:prstGeom prst="rect">
            <a:avLst/>
          </a:prstGeom>
          <a:noFill/>
        </p:spPr>
        <p:txBody>
          <a:bodyPr wrap="square" rtlCol="0">
            <a:spAutoFit/>
          </a:bodyPr>
          <a:lstStyle/>
          <a:p>
            <a:pPr algn="ctr"/>
            <a:r>
              <a:rPr lang="ar-EG" sz="2800" b="1" dirty="0">
                <a:effectLst>
                  <a:outerShdw blurRad="38100" dist="38100" dir="2700000" algn="tl">
                    <a:srgbClr val="000000">
                      <a:alpha val="43137"/>
                    </a:srgbClr>
                  </a:outerShdw>
                </a:effectLst>
                <a:latin typeface="Alexandria" charset="0"/>
                <a:cs typeface="Alexandria" charset="0"/>
              </a:rPr>
              <a:t>2. </a:t>
            </a:r>
            <a:r>
              <a:rPr lang="ar-EG" sz="2800" b="1" dirty="0">
                <a:solidFill>
                  <a:srgbClr val="2E3957"/>
                </a:solidFill>
                <a:effectLst>
                  <a:outerShdw blurRad="38100" dist="38100" dir="2700000" algn="tl">
                    <a:srgbClr val="000000">
                      <a:alpha val="43137"/>
                    </a:srgbClr>
                  </a:outerShdw>
                </a:effectLst>
                <a:latin typeface="Alexandria"/>
                <a:cs typeface="+mj-cs"/>
              </a:rPr>
              <a:t>وصف المُقرر</a:t>
            </a:r>
            <a:r>
              <a:rPr lang="ar-EG" sz="2800" b="1" dirty="0">
                <a:effectLst>
                  <a:outerShdw blurRad="38100" dist="38100" dir="2700000" algn="tl">
                    <a:srgbClr val="000000">
                      <a:alpha val="43137"/>
                    </a:srgbClr>
                  </a:outerShdw>
                </a:effectLst>
                <a:latin typeface="Alexandria" charset="0"/>
                <a:cs typeface="Alexandria" charset="0"/>
              </a:rPr>
              <a:t>:</a:t>
            </a:r>
            <a:endParaRPr lang="en-US" sz="2800" b="1" dirty="0">
              <a:effectLst>
                <a:outerShdw blurRad="38100" dist="38100" dir="2700000" algn="tl">
                  <a:srgbClr val="000000">
                    <a:alpha val="43137"/>
                  </a:srgbClr>
                </a:outerShdw>
              </a:effectLst>
              <a:latin typeface="Alexandria" charset="0"/>
              <a:cs typeface="Alexandria" charset="0"/>
            </a:endParaRPr>
          </a:p>
        </p:txBody>
      </p:sp>
    </p:spTree>
    <p:extLst>
      <p:ext uri="{BB962C8B-B14F-4D97-AF65-F5344CB8AC3E}">
        <p14:creationId xmlns:p14="http://schemas.microsoft.com/office/powerpoint/2010/main" val="291246602"/>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anim calcmode="lin" valueType="num">
                                      <p:cBhvr>
                                        <p:cTn id="14" dur="1000" fill="hold"/>
                                        <p:tgtEl>
                                          <p:spTgt spid="4"/>
                                        </p:tgtEl>
                                        <p:attrNameLst>
                                          <p:attrName>ppt_x</p:attrName>
                                        </p:attrNameLst>
                                      </p:cBhvr>
                                      <p:tavLst>
                                        <p:tav tm="0">
                                          <p:val>
                                            <p:strVal val="#ppt_x"/>
                                          </p:val>
                                        </p:tav>
                                        <p:tav tm="100000">
                                          <p:val>
                                            <p:strVal val="#ppt_x"/>
                                          </p:val>
                                        </p:tav>
                                      </p:tavLst>
                                    </p:anim>
                                    <p:anim calcmode="lin" valueType="num">
                                      <p:cBhvr>
                                        <p:cTn id="15"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4A46F9-1802-C40C-85F9-F8897D061E41}"/>
            </a:ext>
          </a:extLst>
        </p:cNvPr>
        <p:cNvGrpSpPr/>
        <p:nvPr/>
      </p:nvGrpSpPr>
      <p:grpSpPr>
        <a:xfrm>
          <a:off x="0" y="0"/>
          <a:ext cx="0" cy="0"/>
          <a:chOff x="0" y="0"/>
          <a:chExt cx="0" cy="0"/>
        </a:xfrm>
      </p:grpSpPr>
      <p:sp>
        <p:nvSpPr>
          <p:cNvPr id="9" name="Rectangle 8">
            <a:extLst>
              <a:ext uri="{FF2B5EF4-FFF2-40B4-BE49-F238E27FC236}">
                <a16:creationId xmlns:a16="http://schemas.microsoft.com/office/drawing/2014/main" id="{2BD0938D-78BC-3A17-7CF4-47CAFFC64A9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a:extLst>
              <a:ext uri="{FF2B5EF4-FFF2-40B4-BE49-F238E27FC236}">
                <a16:creationId xmlns:a16="http://schemas.microsoft.com/office/drawing/2014/main" id="{664FA5A0-1BB7-2538-5159-E1ACED8A7166}"/>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a:extLst>
              <a:ext uri="{FF2B5EF4-FFF2-40B4-BE49-F238E27FC236}">
                <a16:creationId xmlns:a16="http://schemas.microsoft.com/office/drawing/2014/main" id="{5C30D406-1858-F261-15E5-BC8E2C58436A}"/>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215DB8F2-1CFE-0BE6-0AAA-16616EDE3A4A}"/>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B3DB32E4-5D47-12C1-7415-BEA66638BCC4}"/>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a:extLst>
              <a:ext uri="{FF2B5EF4-FFF2-40B4-BE49-F238E27FC236}">
                <a16:creationId xmlns:a16="http://schemas.microsoft.com/office/drawing/2014/main" id="{1BF7480F-223C-E779-8539-D8ADC52CA226}"/>
              </a:ext>
            </a:extLst>
          </p:cNvPr>
          <p:cNvSpPr txBox="1"/>
          <p:nvPr/>
        </p:nvSpPr>
        <p:spPr>
          <a:xfrm>
            <a:off x="968488" y="5027146"/>
            <a:ext cx="4886274" cy="954107"/>
          </a:xfrm>
          <a:prstGeom prst="rect">
            <a:avLst/>
          </a:prstGeom>
          <a:noFill/>
        </p:spPr>
        <p:txBody>
          <a:bodyPr wrap="none" rtlCol="0">
            <a:spAutoFit/>
          </a:bodyPr>
          <a:lstStyle/>
          <a:p>
            <a:pPr algn="ctr"/>
            <a:r>
              <a:rPr lang="ar-EG" sz="2800" b="1" dirty="0">
                <a:solidFill>
                  <a:schemeClr val="accent5">
                    <a:lumMod val="75000"/>
                  </a:schemeClr>
                </a:solidFill>
                <a:effectLst>
                  <a:outerShdw blurRad="38100" dist="38100" dir="2700000" algn="tl">
                    <a:srgbClr val="000000">
                      <a:alpha val="43137"/>
                    </a:srgbClr>
                  </a:outerShdw>
                </a:effectLst>
                <a:latin typeface="Alexandria" charset="0"/>
              </a:rPr>
              <a:t>المُخرجات المُتوقع تحقيقها بنهاية المُقرر</a:t>
            </a:r>
            <a:endParaRPr lang="en-US" sz="2800" b="1" dirty="0">
              <a:solidFill>
                <a:schemeClr val="accent5">
                  <a:lumMod val="75000"/>
                </a:schemeClr>
              </a:solidFill>
              <a:effectLst>
                <a:outerShdw blurRad="38100" dist="38100" dir="2700000" algn="tl">
                  <a:srgbClr val="000000">
                    <a:alpha val="43137"/>
                  </a:srgbClr>
                </a:outerShdw>
              </a:effectLst>
              <a:latin typeface="Alexandria" charset="0"/>
            </a:endParaRPr>
          </a:p>
          <a:p>
            <a:pPr algn="ctr"/>
            <a:r>
              <a:rPr lang="en-US" sz="2800" b="1" dirty="0">
                <a:solidFill>
                  <a:schemeClr val="accent5">
                    <a:lumMod val="75000"/>
                  </a:schemeClr>
                </a:solidFill>
                <a:effectLst>
                  <a:outerShdw blurRad="38100" dist="38100" dir="2700000" algn="tl">
                    <a:srgbClr val="000000">
                      <a:alpha val="43137"/>
                    </a:srgbClr>
                  </a:outerShdw>
                </a:effectLst>
                <a:latin typeface="Alexandria" charset="0"/>
              </a:rPr>
              <a:t>Learning Outcomes </a:t>
            </a:r>
          </a:p>
        </p:txBody>
      </p:sp>
      <p:sp>
        <p:nvSpPr>
          <p:cNvPr id="43" name="TextBox 42">
            <a:extLst>
              <a:ext uri="{FF2B5EF4-FFF2-40B4-BE49-F238E27FC236}">
                <a16:creationId xmlns:a16="http://schemas.microsoft.com/office/drawing/2014/main" id="{526BB85B-5D34-340F-5D68-FEBCBCEE092D}"/>
              </a:ext>
            </a:extLst>
          </p:cNvPr>
          <p:cNvSpPr txBox="1"/>
          <p:nvPr/>
        </p:nvSpPr>
        <p:spPr>
          <a:xfrm>
            <a:off x="5005221" y="1354195"/>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EG" sz="4000" b="1" dirty="0">
                <a:solidFill>
                  <a:schemeClr val="bg1"/>
                </a:solidFill>
                <a:latin typeface="Alexandria" charset="0"/>
                <a:cs typeface="Alexandria" charset="0"/>
              </a:rPr>
              <a:t>3</a:t>
            </a:r>
            <a:endParaRPr lang="en-US" sz="4000" b="1" dirty="0">
              <a:solidFill>
                <a:schemeClr val="bg1"/>
              </a:solidFill>
              <a:latin typeface="Alexandria" charset="0"/>
              <a:cs typeface="Alexandria" charset="0"/>
            </a:endParaRPr>
          </a:p>
        </p:txBody>
      </p:sp>
      <p:pic>
        <p:nvPicPr>
          <p:cNvPr id="5" name="Graphic 21">
            <a:extLst>
              <a:ext uri="{FF2B5EF4-FFF2-40B4-BE49-F238E27FC236}">
                <a16:creationId xmlns:a16="http://schemas.microsoft.com/office/drawing/2014/main" id="{6DF0A35F-C054-0CE8-3441-AB69F7BE39D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6895258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par>
                          <p:cTn id="11" fill="hold">
                            <p:stCondLst>
                              <p:cond delay="750"/>
                            </p:stCondLst>
                            <p:childTnLst>
                              <p:par>
                                <p:cTn id="12" presetID="22" presetClass="entr" presetSubtype="4" fill="hold" grpId="0" nodeType="afterEffect">
                                  <p:stCondLst>
                                    <p:cond delay="0"/>
                                  </p:stCondLst>
                                  <p:childTnLst>
                                    <p:set>
                                      <p:cBhvr>
                                        <p:cTn id="13" dur="1" fill="hold">
                                          <p:stCondLst>
                                            <p:cond delay="0"/>
                                          </p:stCondLst>
                                        </p:cTn>
                                        <p:tgtEl>
                                          <p:spTgt spid="43"/>
                                        </p:tgtEl>
                                        <p:attrNameLst>
                                          <p:attrName>style.visibility</p:attrName>
                                        </p:attrNameLst>
                                      </p:cBhvr>
                                      <p:to>
                                        <p:strVal val="visible"/>
                                      </p:to>
                                    </p:set>
                                    <p:animEffect transition="in" filter="wipe(down)">
                                      <p:cBhvr>
                                        <p:cTn id="14" dur="500"/>
                                        <p:tgtEl>
                                          <p:spTgt spid="43"/>
                                        </p:tgtEl>
                                      </p:cBhvr>
                                    </p:animEffect>
                                  </p:childTnLst>
                                </p:cTn>
                              </p:par>
                            </p:childTnLst>
                          </p:cTn>
                        </p:par>
                        <p:par>
                          <p:cTn id="15" fill="hold">
                            <p:stCondLst>
                              <p:cond delay="1250"/>
                            </p:stCondLst>
                            <p:childTnLst>
                              <p:par>
                                <p:cTn id="16" presetID="22" presetClass="entr" presetSubtype="4" fill="hold" grpId="0" nodeType="afterEffect">
                                  <p:stCondLst>
                                    <p:cond delay="0"/>
                                  </p:stCondLst>
                                  <p:childTnLst>
                                    <p:set>
                                      <p:cBhvr>
                                        <p:cTn id="17" dur="1" fill="hold">
                                          <p:stCondLst>
                                            <p:cond delay="0"/>
                                          </p:stCondLst>
                                        </p:cTn>
                                        <p:tgtEl>
                                          <p:spTgt spid="41"/>
                                        </p:tgtEl>
                                        <p:attrNameLst>
                                          <p:attrName>style.visibility</p:attrName>
                                        </p:attrNameLst>
                                      </p:cBhvr>
                                      <p:to>
                                        <p:strVal val="visible"/>
                                      </p:to>
                                    </p:set>
                                    <p:animEffect transition="in" filter="wipe(down)">
                                      <p:cBhvr>
                                        <p:cTn id="18"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P spid="41" grpId="0"/>
      <p:bldP spid="4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2493705"/>
            <a:ext cx="4962146" cy="2495550"/>
          </a:xfrm>
        </p:spPr>
      </p:pic>
      <p:sp>
        <p:nvSpPr>
          <p:cNvPr id="17" name="TextBox 16"/>
          <p:cNvSpPr txBox="1"/>
          <p:nvPr/>
        </p:nvSpPr>
        <p:spPr>
          <a:xfrm>
            <a:off x="6228966" y="1522866"/>
            <a:ext cx="4829180" cy="917944"/>
          </a:xfrm>
          <a:prstGeom prst="rect">
            <a:avLst/>
          </a:prstGeom>
          <a:noFill/>
        </p:spPr>
        <p:txBody>
          <a:bodyPr wrap="square" rtlCol="0">
            <a:spAutoFit/>
          </a:bodyPr>
          <a:lstStyle/>
          <a:p>
            <a:pPr marL="0" marR="0" algn="just" rtl="1">
              <a:lnSpc>
                <a:spcPct val="115000"/>
              </a:lnSpc>
              <a:spcAft>
                <a:spcPts val="800"/>
              </a:spcAft>
              <a:buNone/>
            </a:pPr>
            <a:r>
              <a:rPr lang="ar-SA" sz="2400" b="1" u="sng" kern="100" dirty="0">
                <a:solidFill>
                  <a:schemeClr val="accent5">
                    <a:lumMod val="75000"/>
                  </a:schemeClr>
                </a:solidFill>
                <a:effectLst/>
                <a:latin typeface="Aptos" panose="020B0004020202020204" pitchFamily="34" charset="0"/>
                <a:ea typeface="Aptos" panose="020B0004020202020204" pitchFamily="34" charset="0"/>
                <a:cs typeface="Times New Roman" panose="02020603050405020304" pitchFamily="18" charset="0"/>
              </a:rPr>
              <a:t>بنهاية هذا الم</a:t>
            </a:r>
            <a:r>
              <a:rPr lang="ar-EG" sz="2400" b="1" u="sng" kern="100" dirty="0">
                <a:solidFill>
                  <a:schemeClr val="accent5">
                    <a:lumMod val="75000"/>
                  </a:schemeClr>
                </a:solidFill>
                <a:effectLst/>
                <a:latin typeface="Aptos" panose="020B0004020202020204" pitchFamily="34" charset="0"/>
                <a:ea typeface="Aptos" panose="020B0004020202020204" pitchFamily="34" charset="0"/>
                <a:cs typeface="Times New Roman" panose="02020603050405020304" pitchFamily="18" charset="0"/>
              </a:rPr>
              <a:t>ُ</a:t>
            </a:r>
            <a:r>
              <a:rPr lang="ar-SA" sz="2400" b="1" u="sng" kern="100" dirty="0">
                <a:solidFill>
                  <a:schemeClr val="accent5">
                    <a:lumMod val="75000"/>
                  </a:schemeClr>
                </a:solidFill>
                <a:effectLst/>
                <a:latin typeface="Aptos" panose="020B0004020202020204" pitchFamily="34" charset="0"/>
                <a:ea typeface="Aptos" panose="020B0004020202020204" pitchFamily="34" charset="0"/>
                <a:cs typeface="Times New Roman" panose="02020603050405020304" pitchFamily="18" charset="0"/>
              </a:rPr>
              <a:t>قرر، يُتوقع أن يكون الطالب قادرًا على</a:t>
            </a:r>
            <a:r>
              <a:rPr lang="en-US" sz="2400" b="1" u="sng" kern="100" dirty="0">
                <a:solidFill>
                  <a:schemeClr val="accent5">
                    <a:lumMod val="75000"/>
                  </a:schemeClr>
                </a:solidFill>
                <a:effectLst/>
                <a:latin typeface="Times New Roman" panose="02020603050405020304" pitchFamily="18" charset="0"/>
                <a:ea typeface="Aptos" panose="020B0004020202020204" pitchFamily="34" charset="0"/>
                <a:cs typeface="Arial" panose="020B0604020202020204" pitchFamily="34" charset="0"/>
              </a:rPr>
              <a:t>:</a:t>
            </a:r>
            <a:endParaRPr lang="en-US" sz="2400" b="1" u="sng" kern="100" dirty="0">
              <a:solidFill>
                <a:schemeClr val="accent5">
                  <a:lumMod val="75000"/>
                </a:schemeClr>
              </a:solidFill>
              <a:effectLst/>
              <a:latin typeface="Aptos" panose="020B0004020202020204" pitchFamily="34" charset="0"/>
              <a:ea typeface="Aptos" panose="020B0004020202020204" pitchFamily="34" charset="0"/>
              <a:cs typeface="Arial" panose="020B0604020202020204" pitchFamily="34"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D729EDEC-C644-ADFA-06E6-CF31B4AAE04B}"/>
              </a:ext>
            </a:extLst>
          </p:cNvPr>
          <p:cNvSpPr txBox="1"/>
          <p:nvPr/>
        </p:nvSpPr>
        <p:spPr>
          <a:xfrm>
            <a:off x="5884636" y="857351"/>
            <a:ext cx="5414152" cy="523220"/>
          </a:xfrm>
          <a:prstGeom prst="rect">
            <a:avLst/>
          </a:prstGeom>
          <a:noFill/>
        </p:spPr>
        <p:txBody>
          <a:bodyPr wrap="square" rtlCol="0">
            <a:spAutoFit/>
          </a:bodyPr>
          <a:lstStyle/>
          <a:p>
            <a:pPr algn="ctr"/>
            <a:r>
              <a:rPr lang="ar-EG" sz="2800" b="1" dirty="0">
                <a:effectLst>
                  <a:outerShdw blurRad="38100" dist="38100" dir="2700000" algn="tl">
                    <a:srgbClr val="000000">
                      <a:alpha val="43137"/>
                    </a:srgbClr>
                  </a:outerShdw>
                </a:effectLst>
                <a:latin typeface="Alexandria" charset="0"/>
                <a:cs typeface="Alexandria" charset="0"/>
              </a:rPr>
              <a:t>3. </a:t>
            </a:r>
            <a:r>
              <a:rPr lang="ar-EG" sz="2800" b="1" dirty="0">
                <a:solidFill>
                  <a:srgbClr val="2E3957"/>
                </a:solidFill>
                <a:effectLst>
                  <a:outerShdw blurRad="38100" dist="38100" dir="2700000" algn="tl">
                    <a:srgbClr val="000000">
                      <a:alpha val="43137"/>
                    </a:srgbClr>
                  </a:outerShdw>
                </a:effectLst>
                <a:latin typeface="Alexandria"/>
                <a:cs typeface="+mj-cs"/>
              </a:rPr>
              <a:t>المُخرجات المُتوقع تحقيقها بنهاية المُقرر</a:t>
            </a:r>
            <a:r>
              <a:rPr lang="ar-EG" sz="2800" b="1" dirty="0">
                <a:effectLst>
                  <a:outerShdw blurRad="38100" dist="38100" dir="2700000" algn="tl">
                    <a:srgbClr val="000000">
                      <a:alpha val="43137"/>
                    </a:srgbClr>
                  </a:outerShdw>
                </a:effectLst>
                <a:latin typeface="Alexandria" charset="0"/>
                <a:cs typeface="Alexandria" charset="0"/>
              </a:rPr>
              <a:t>:</a:t>
            </a:r>
            <a:endParaRPr lang="en-US" sz="2800" b="1" dirty="0">
              <a:effectLst>
                <a:outerShdw blurRad="38100" dist="38100" dir="2700000" algn="tl">
                  <a:srgbClr val="000000">
                    <a:alpha val="43137"/>
                  </a:srgbClr>
                </a:outerShdw>
              </a:effectLst>
              <a:latin typeface="Alexandria" charset="0"/>
              <a:cs typeface="Alexandria" charset="0"/>
            </a:endParaRPr>
          </a:p>
        </p:txBody>
      </p:sp>
      <p:sp>
        <p:nvSpPr>
          <p:cNvPr id="4" name="TextBox 3">
            <a:extLst>
              <a:ext uri="{FF2B5EF4-FFF2-40B4-BE49-F238E27FC236}">
                <a16:creationId xmlns:a16="http://schemas.microsoft.com/office/drawing/2014/main" id="{37FE2293-F952-76CC-1015-BBDACA601215}"/>
              </a:ext>
            </a:extLst>
          </p:cNvPr>
          <p:cNvSpPr txBox="1"/>
          <p:nvPr/>
        </p:nvSpPr>
        <p:spPr>
          <a:xfrm>
            <a:off x="1133854" y="1424347"/>
            <a:ext cx="4945746" cy="4399218"/>
          </a:xfrm>
          <a:prstGeom prst="rect">
            <a:avLst/>
          </a:prstGeom>
          <a:noFill/>
        </p:spPr>
        <p:txBody>
          <a:bodyPr wrap="square" rtlCol="0">
            <a:spAutoFit/>
          </a:bodyPr>
          <a:lstStyle/>
          <a:p>
            <a:pPr marL="342900" marR="0" lvl="0" indent="-342900" algn="just" rtl="1">
              <a:lnSpc>
                <a:spcPct val="115000"/>
              </a:lnSpc>
              <a:spcAft>
                <a:spcPts val="800"/>
              </a:spcAft>
              <a:buSzPts val="1000"/>
              <a:buFont typeface="Symbol" panose="05050102010706020507" pitchFamily="18" charset="2"/>
              <a:buChar char=""/>
              <a:tabLst>
                <a:tab pos="457200" algn="l"/>
              </a:tabLst>
            </a:pPr>
            <a:r>
              <a:rPr lang="ar-SA" sz="1800" kern="100" dirty="0">
                <a:effectLst/>
                <a:latin typeface="Aptos" panose="020B0004020202020204" pitchFamily="34" charset="0"/>
                <a:ea typeface="Aptos" panose="020B0004020202020204" pitchFamily="34" charset="0"/>
                <a:cs typeface="Times New Roman" panose="02020603050405020304" pitchFamily="18" charset="0"/>
              </a:rPr>
              <a:t>فهم معنى البحث العلمي وأهميته في الإعلام</a:t>
            </a:r>
            <a:r>
              <a:rPr lang="en-US" sz="1800" kern="100" dirty="0">
                <a:effectLst/>
                <a:latin typeface="Times New Roman" panose="02020603050405020304" pitchFamily="18" charset="0"/>
                <a:ea typeface="Aptos" panose="020B0004020202020204" pitchFamily="34" charset="0"/>
                <a:cs typeface="Arial" panose="020B0604020202020204" pitchFamily="34" charset="0"/>
              </a:rPr>
              <a:t>.</a:t>
            </a:r>
            <a:endParaRPr lang="en-US" sz="1800" kern="100" dirty="0">
              <a:effectLst/>
              <a:latin typeface="Aptos" panose="020B0004020202020204" pitchFamily="34" charset="0"/>
              <a:ea typeface="Aptos" panose="020B0004020202020204" pitchFamily="34" charset="0"/>
              <a:cs typeface="Arial" panose="020B0604020202020204" pitchFamily="34" charset="0"/>
            </a:endParaRPr>
          </a:p>
          <a:p>
            <a:pPr marL="342900" marR="0" lvl="0" indent="-342900" algn="just" rtl="1">
              <a:lnSpc>
                <a:spcPct val="115000"/>
              </a:lnSpc>
              <a:spcAft>
                <a:spcPts val="800"/>
              </a:spcAft>
              <a:buSzPts val="1000"/>
              <a:buFont typeface="Symbol" panose="05050102010706020507" pitchFamily="18" charset="2"/>
              <a:buChar char=""/>
              <a:tabLst>
                <a:tab pos="457200" algn="l"/>
              </a:tabLst>
            </a:pPr>
            <a:r>
              <a:rPr lang="ar-SA" sz="1800" kern="100" dirty="0">
                <a:effectLst/>
                <a:latin typeface="Aptos" panose="020B0004020202020204" pitchFamily="34" charset="0"/>
                <a:ea typeface="Aptos" panose="020B0004020202020204" pitchFamily="34" charset="0"/>
                <a:cs typeface="Times New Roman" panose="02020603050405020304" pitchFamily="18" charset="0"/>
              </a:rPr>
              <a:t>التفرقة بين المعرفة العامة والبحث العلمي</a:t>
            </a:r>
            <a:r>
              <a:rPr lang="en-US" sz="1800" kern="100" dirty="0">
                <a:effectLst/>
                <a:latin typeface="Times New Roman" panose="02020603050405020304" pitchFamily="18" charset="0"/>
                <a:ea typeface="Aptos" panose="020B0004020202020204" pitchFamily="34" charset="0"/>
                <a:cs typeface="Arial" panose="020B0604020202020204" pitchFamily="34" charset="0"/>
              </a:rPr>
              <a:t>.</a:t>
            </a:r>
            <a:endParaRPr lang="en-US" sz="1800" kern="100" dirty="0">
              <a:effectLst/>
              <a:latin typeface="Aptos" panose="020B0004020202020204" pitchFamily="34" charset="0"/>
              <a:ea typeface="Aptos" panose="020B0004020202020204" pitchFamily="34" charset="0"/>
              <a:cs typeface="Arial" panose="020B0604020202020204" pitchFamily="34" charset="0"/>
            </a:endParaRPr>
          </a:p>
          <a:p>
            <a:pPr marL="342900" marR="0" lvl="0" indent="-342900" algn="just" rtl="1">
              <a:lnSpc>
                <a:spcPct val="115000"/>
              </a:lnSpc>
              <a:spcAft>
                <a:spcPts val="800"/>
              </a:spcAft>
              <a:buSzPts val="1000"/>
              <a:buFont typeface="Symbol" panose="05050102010706020507" pitchFamily="18" charset="2"/>
              <a:buChar char=""/>
              <a:tabLst>
                <a:tab pos="457200" algn="l"/>
              </a:tabLst>
            </a:pPr>
            <a:r>
              <a:rPr lang="ar-SA" sz="1800" kern="100" dirty="0">
                <a:effectLst/>
                <a:latin typeface="Aptos" panose="020B0004020202020204" pitchFamily="34" charset="0"/>
                <a:ea typeface="Aptos" panose="020B0004020202020204" pitchFamily="34" charset="0"/>
                <a:cs typeface="Times New Roman" panose="02020603050405020304" pitchFamily="18" charset="0"/>
              </a:rPr>
              <a:t>اختيار موضوع بحثي وصياغة مشكلة وفرضية </a:t>
            </a:r>
            <a:r>
              <a:rPr lang="ar-EG" sz="1800" kern="100" dirty="0">
                <a:effectLst/>
                <a:latin typeface="Aptos" panose="020B0004020202020204" pitchFamily="34" charset="0"/>
                <a:ea typeface="Aptos" panose="020B0004020202020204" pitchFamily="34" charset="0"/>
                <a:cs typeface="Times New Roman" panose="02020603050405020304" pitchFamily="18" charset="0"/>
              </a:rPr>
              <a:t>بحثية </a:t>
            </a:r>
            <a:r>
              <a:rPr lang="ar-SA" sz="1800" kern="100" dirty="0">
                <a:effectLst/>
                <a:latin typeface="Aptos" panose="020B0004020202020204" pitchFamily="34" charset="0"/>
                <a:ea typeface="Aptos" panose="020B0004020202020204" pitchFamily="34" charset="0"/>
                <a:cs typeface="Times New Roman" panose="02020603050405020304" pitchFamily="18" charset="0"/>
              </a:rPr>
              <a:t>بسيطة</a:t>
            </a:r>
            <a:r>
              <a:rPr lang="en-US" sz="1800" kern="100" dirty="0">
                <a:effectLst/>
                <a:latin typeface="Times New Roman" panose="02020603050405020304" pitchFamily="18" charset="0"/>
                <a:ea typeface="Aptos" panose="020B0004020202020204" pitchFamily="34" charset="0"/>
                <a:cs typeface="Arial" panose="020B0604020202020204" pitchFamily="34" charset="0"/>
              </a:rPr>
              <a:t>.</a:t>
            </a:r>
            <a:endParaRPr lang="en-US" sz="1800" kern="100" dirty="0">
              <a:effectLst/>
              <a:latin typeface="Aptos" panose="020B0004020202020204" pitchFamily="34" charset="0"/>
              <a:ea typeface="Aptos" panose="020B0004020202020204" pitchFamily="34" charset="0"/>
              <a:cs typeface="Arial" panose="020B0604020202020204" pitchFamily="34" charset="0"/>
            </a:endParaRPr>
          </a:p>
          <a:p>
            <a:pPr marL="342900" marR="0" lvl="0" indent="-342900" algn="just" rtl="1">
              <a:lnSpc>
                <a:spcPct val="115000"/>
              </a:lnSpc>
              <a:spcAft>
                <a:spcPts val="800"/>
              </a:spcAft>
              <a:buSzPts val="1000"/>
              <a:buFont typeface="Symbol" panose="05050102010706020507" pitchFamily="18" charset="2"/>
              <a:buChar char=""/>
              <a:tabLst>
                <a:tab pos="457200" algn="l"/>
              </a:tabLst>
            </a:pPr>
            <a:r>
              <a:rPr lang="ar-SA" sz="1800" kern="100" dirty="0">
                <a:effectLst/>
                <a:latin typeface="Aptos" panose="020B0004020202020204" pitchFamily="34" charset="0"/>
                <a:ea typeface="Aptos" panose="020B0004020202020204" pitchFamily="34" charset="0"/>
                <a:cs typeface="Times New Roman" panose="02020603050405020304" pitchFamily="18" charset="0"/>
              </a:rPr>
              <a:t>التعرف على أنواع البحوث الإعلامية ومناهجها الأساسية</a:t>
            </a:r>
            <a:r>
              <a:rPr lang="en-US" sz="1800" kern="100" dirty="0">
                <a:effectLst/>
                <a:latin typeface="Times New Roman" panose="02020603050405020304" pitchFamily="18" charset="0"/>
                <a:ea typeface="Aptos" panose="020B0004020202020204" pitchFamily="34" charset="0"/>
                <a:cs typeface="Arial" panose="020B0604020202020204" pitchFamily="34" charset="0"/>
              </a:rPr>
              <a:t>.</a:t>
            </a:r>
            <a:endParaRPr lang="en-US" sz="1800" kern="100" dirty="0">
              <a:effectLst/>
              <a:latin typeface="Aptos" panose="020B0004020202020204" pitchFamily="34" charset="0"/>
              <a:ea typeface="Aptos" panose="020B0004020202020204" pitchFamily="34" charset="0"/>
              <a:cs typeface="Arial" panose="020B0604020202020204" pitchFamily="34" charset="0"/>
            </a:endParaRPr>
          </a:p>
          <a:p>
            <a:pPr marL="342900" marR="0" lvl="0" indent="-342900" algn="just" rtl="1">
              <a:lnSpc>
                <a:spcPct val="115000"/>
              </a:lnSpc>
              <a:spcAft>
                <a:spcPts val="800"/>
              </a:spcAft>
              <a:buSzPts val="1000"/>
              <a:buFont typeface="Symbol" panose="05050102010706020507" pitchFamily="18" charset="2"/>
              <a:buChar char=""/>
              <a:tabLst>
                <a:tab pos="457200" algn="l"/>
              </a:tabLst>
            </a:pPr>
            <a:r>
              <a:rPr lang="ar-SA" sz="1800" kern="100" dirty="0">
                <a:effectLst/>
                <a:latin typeface="Aptos" panose="020B0004020202020204" pitchFamily="34" charset="0"/>
                <a:ea typeface="Aptos" panose="020B0004020202020204" pitchFamily="34" charset="0"/>
                <a:cs typeface="Times New Roman" panose="02020603050405020304" pitchFamily="18" charset="0"/>
              </a:rPr>
              <a:t>استخدام أدوات جمع البيانات مثل الاستبيانات والمقابلات وتحليل المحتوى</a:t>
            </a:r>
            <a:r>
              <a:rPr lang="en-US" sz="1800" kern="100" dirty="0">
                <a:effectLst/>
                <a:latin typeface="Times New Roman" panose="02020603050405020304" pitchFamily="18" charset="0"/>
                <a:ea typeface="Aptos" panose="020B0004020202020204" pitchFamily="34" charset="0"/>
                <a:cs typeface="Arial" panose="020B0604020202020204" pitchFamily="34" charset="0"/>
              </a:rPr>
              <a:t>.</a:t>
            </a:r>
            <a:endParaRPr lang="en-US" sz="1800" kern="100" dirty="0">
              <a:effectLst/>
              <a:latin typeface="Aptos" panose="020B0004020202020204" pitchFamily="34" charset="0"/>
              <a:ea typeface="Aptos" panose="020B0004020202020204" pitchFamily="34" charset="0"/>
              <a:cs typeface="Arial" panose="020B0604020202020204" pitchFamily="34" charset="0"/>
            </a:endParaRPr>
          </a:p>
          <a:p>
            <a:pPr marL="342900" marR="0" lvl="0" indent="-342900" algn="just" rtl="1">
              <a:lnSpc>
                <a:spcPct val="115000"/>
              </a:lnSpc>
              <a:spcAft>
                <a:spcPts val="800"/>
              </a:spcAft>
              <a:buSzPts val="1000"/>
              <a:buFont typeface="Symbol" panose="05050102010706020507" pitchFamily="18" charset="2"/>
              <a:buChar char=""/>
              <a:tabLst>
                <a:tab pos="457200" algn="l"/>
              </a:tabLst>
            </a:pPr>
            <a:r>
              <a:rPr lang="ar-SA" sz="1800" kern="100" dirty="0">
                <a:effectLst/>
                <a:latin typeface="Aptos" panose="020B0004020202020204" pitchFamily="34" charset="0"/>
                <a:ea typeface="Aptos" panose="020B0004020202020204" pitchFamily="34" charset="0"/>
                <a:cs typeface="Times New Roman" panose="02020603050405020304" pitchFamily="18" charset="0"/>
              </a:rPr>
              <a:t>التعرف على مفهوم العينة وأنواعها</a:t>
            </a:r>
            <a:r>
              <a:rPr lang="en-US" sz="1800" kern="100" dirty="0">
                <a:effectLst/>
                <a:latin typeface="Times New Roman" panose="02020603050405020304" pitchFamily="18" charset="0"/>
                <a:ea typeface="Aptos" panose="020B0004020202020204" pitchFamily="34" charset="0"/>
                <a:cs typeface="Arial" panose="020B0604020202020204" pitchFamily="34" charset="0"/>
              </a:rPr>
              <a:t>.</a:t>
            </a:r>
            <a:endParaRPr lang="en-US" sz="1800" kern="100" dirty="0">
              <a:effectLst/>
              <a:latin typeface="Aptos" panose="020B0004020202020204" pitchFamily="34" charset="0"/>
              <a:ea typeface="Aptos" panose="020B0004020202020204" pitchFamily="34" charset="0"/>
              <a:cs typeface="Arial" panose="020B0604020202020204" pitchFamily="34" charset="0"/>
            </a:endParaRPr>
          </a:p>
          <a:p>
            <a:pPr marL="342900" marR="0" lvl="0" indent="-342900" algn="just" rtl="1">
              <a:lnSpc>
                <a:spcPct val="115000"/>
              </a:lnSpc>
              <a:spcAft>
                <a:spcPts val="800"/>
              </a:spcAft>
              <a:buSzPts val="1000"/>
              <a:buFont typeface="Symbol" panose="05050102010706020507" pitchFamily="18" charset="2"/>
              <a:buChar char=""/>
              <a:tabLst>
                <a:tab pos="457200" algn="l"/>
              </a:tabLst>
            </a:pPr>
            <a:r>
              <a:rPr lang="ar-SA" sz="1800" kern="100" dirty="0">
                <a:effectLst/>
                <a:latin typeface="Aptos" panose="020B0004020202020204" pitchFamily="34" charset="0"/>
                <a:ea typeface="Aptos" panose="020B0004020202020204" pitchFamily="34" charset="0"/>
                <a:cs typeface="Times New Roman" panose="02020603050405020304" pitchFamily="18" charset="0"/>
              </a:rPr>
              <a:t>إجراء تحليل بسيط للبيانات الكمية والنوعية</a:t>
            </a:r>
            <a:r>
              <a:rPr lang="en-US" sz="1800" kern="100" dirty="0">
                <a:effectLst/>
                <a:latin typeface="Times New Roman" panose="02020603050405020304" pitchFamily="18" charset="0"/>
                <a:ea typeface="Aptos" panose="020B0004020202020204" pitchFamily="34" charset="0"/>
                <a:cs typeface="Arial" panose="020B0604020202020204" pitchFamily="34" charset="0"/>
              </a:rPr>
              <a:t>.</a:t>
            </a:r>
            <a:endParaRPr lang="en-US" sz="1800" kern="100" dirty="0">
              <a:effectLst/>
              <a:latin typeface="Aptos" panose="020B0004020202020204" pitchFamily="34" charset="0"/>
              <a:ea typeface="Aptos" panose="020B0004020202020204" pitchFamily="34" charset="0"/>
              <a:cs typeface="Arial" panose="020B0604020202020204" pitchFamily="34" charset="0"/>
            </a:endParaRPr>
          </a:p>
          <a:p>
            <a:pPr marL="342900" marR="0" lvl="0" indent="-342900" algn="just" rtl="1">
              <a:lnSpc>
                <a:spcPct val="115000"/>
              </a:lnSpc>
              <a:spcAft>
                <a:spcPts val="800"/>
              </a:spcAft>
              <a:buSzPts val="1000"/>
              <a:buFont typeface="Symbol" panose="05050102010706020507" pitchFamily="18" charset="2"/>
              <a:buChar char=""/>
              <a:tabLst>
                <a:tab pos="457200" algn="l"/>
              </a:tabLst>
            </a:pPr>
            <a:r>
              <a:rPr lang="ar-SA" sz="1800" kern="100" dirty="0">
                <a:effectLst/>
                <a:latin typeface="Aptos" panose="020B0004020202020204" pitchFamily="34" charset="0"/>
                <a:ea typeface="Aptos" panose="020B0004020202020204" pitchFamily="34" charset="0"/>
                <a:cs typeface="Times New Roman" panose="02020603050405020304" pitchFamily="18" charset="0"/>
              </a:rPr>
              <a:t>كتابة تقرير بحثي قصير وفق منهج علمي</a:t>
            </a:r>
            <a:r>
              <a:rPr lang="en-US" sz="1800" kern="100" dirty="0">
                <a:effectLst/>
                <a:latin typeface="Times New Roman" panose="02020603050405020304" pitchFamily="18" charset="0"/>
                <a:ea typeface="Aptos" panose="020B0004020202020204" pitchFamily="34" charset="0"/>
                <a:cs typeface="Arial" panose="020B0604020202020204" pitchFamily="34" charset="0"/>
              </a:rPr>
              <a:t>.</a:t>
            </a:r>
            <a:endParaRPr lang="en-US" sz="1800" kern="100" dirty="0">
              <a:effectLst/>
              <a:latin typeface="Aptos" panose="020B0004020202020204" pitchFamily="34" charset="0"/>
              <a:ea typeface="Aptos" panose="020B0004020202020204" pitchFamily="34" charset="0"/>
              <a:cs typeface="Arial" panose="020B0604020202020204" pitchFamily="34" charset="0"/>
            </a:endParaRPr>
          </a:p>
          <a:p>
            <a:pPr marL="342900" marR="0" lvl="0" indent="-342900" algn="just" rtl="1">
              <a:lnSpc>
                <a:spcPct val="115000"/>
              </a:lnSpc>
              <a:spcAft>
                <a:spcPts val="800"/>
              </a:spcAft>
              <a:buSzPts val="1000"/>
              <a:buFont typeface="Symbol" panose="05050102010706020507" pitchFamily="18" charset="2"/>
              <a:buChar char=""/>
              <a:tabLst>
                <a:tab pos="457200" algn="l"/>
              </a:tabLst>
            </a:pPr>
            <a:r>
              <a:rPr lang="ar-SA" sz="1800" kern="100" dirty="0">
                <a:effectLst/>
                <a:latin typeface="Aptos" panose="020B0004020202020204" pitchFamily="34" charset="0"/>
                <a:ea typeface="Aptos" panose="020B0004020202020204" pitchFamily="34" charset="0"/>
                <a:cs typeface="Times New Roman" panose="02020603050405020304" pitchFamily="18" charset="0"/>
              </a:rPr>
              <a:t>استخدام بعض أدوات الذكاء الاصطناعي التي تساعد في </a:t>
            </a:r>
            <a:r>
              <a:rPr lang="ar-EG" sz="1800" kern="100" dirty="0">
                <a:effectLst/>
                <a:latin typeface="Aptos" panose="020B0004020202020204" pitchFamily="34" charset="0"/>
                <a:ea typeface="Aptos" panose="020B0004020202020204" pitchFamily="34" charset="0"/>
                <a:cs typeface="Times New Roman" panose="02020603050405020304" pitchFamily="18" charset="0"/>
              </a:rPr>
              <a:t>مختلف </a:t>
            </a:r>
            <a:r>
              <a:rPr lang="ar-SA" sz="1800" kern="100" dirty="0">
                <a:effectLst/>
                <a:latin typeface="Aptos" panose="020B0004020202020204" pitchFamily="34" charset="0"/>
                <a:ea typeface="Aptos" panose="020B0004020202020204" pitchFamily="34" charset="0"/>
                <a:cs typeface="Times New Roman" panose="02020603050405020304" pitchFamily="18" charset="0"/>
              </a:rPr>
              <a:t>مراحل البحث</a:t>
            </a:r>
            <a:r>
              <a:rPr lang="en-US" sz="1800" kern="100" dirty="0">
                <a:effectLst/>
                <a:latin typeface="Times New Roman" panose="02020603050405020304" pitchFamily="18" charset="0"/>
                <a:ea typeface="Aptos" panose="020B0004020202020204" pitchFamily="34" charset="0"/>
                <a:cs typeface="Arial" panose="020B0604020202020204" pitchFamily="34" charset="0"/>
              </a:rPr>
              <a:t>.</a:t>
            </a:r>
            <a:endParaRPr lang="en-US" sz="1800" kern="100" dirty="0">
              <a:effectLst/>
              <a:latin typeface="Aptos" panose="020B0004020202020204" pitchFamily="34" charset="0"/>
              <a:ea typeface="Aptos" panose="020B0004020202020204" pitchFamily="34" charset="0"/>
              <a:cs typeface="Arial" panose="020B0604020202020204" pitchFamily="34" charset="0"/>
            </a:endParaRPr>
          </a:p>
        </p:txBody>
      </p:sp>
    </p:spTree>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17"/>
                                        </p:tgtEl>
                                        <p:attrNameLst>
                                          <p:attrName>style.visibility</p:attrName>
                                        </p:attrNameLst>
                                      </p:cBhvr>
                                      <p:to>
                                        <p:strVal val="visible"/>
                                      </p:to>
                                    </p:set>
                                    <p:animEffect transition="in" filter="fade">
                                      <p:cBhvr>
                                        <p:cTn id="13" dur="1000"/>
                                        <p:tgtEl>
                                          <p:spTgt spid="17"/>
                                        </p:tgtEl>
                                      </p:cBhvr>
                                    </p:animEffect>
                                    <p:anim calcmode="lin" valueType="num">
                                      <p:cBhvr>
                                        <p:cTn id="14" dur="1000" fill="hold"/>
                                        <p:tgtEl>
                                          <p:spTgt spid="17"/>
                                        </p:tgtEl>
                                        <p:attrNameLst>
                                          <p:attrName>ppt_x</p:attrName>
                                        </p:attrNameLst>
                                      </p:cBhvr>
                                      <p:tavLst>
                                        <p:tav tm="0">
                                          <p:val>
                                            <p:strVal val="#ppt_x"/>
                                          </p:val>
                                        </p:tav>
                                        <p:tav tm="100000">
                                          <p:val>
                                            <p:strVal val="#ppt_x"/>
                                          </p:val>
                                        </p:tav>
                                      </p:tavLst>
                                    </p:anim>
                                    <p:anim calcmode="lin" valueType="num">
                                      <p:cBhvr>
                                        <p:cTn id="15" dur="1000" fill="hold"/>
                                        <p:tgtEl>
                                          <p:spTgt spid="17"/>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grpId="0" nodeType="after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1000"/>
                                        <p:tgtEl>
                                          <p:spTgt spid="4"/>
                                        </p:tgtEl>
                                      </p:cBhvr>
                                    </p:animEffect>
                                    <p:anim calcmode="lin" valueType="num">
                                      <p:cBhvr>
                                        <p:cTn id="20" dur="1000" fill="hold"/>
                                        <p:tgtEl>
                                          <p:spTgt spid="4"/>
                                        </p:tgtEl>
                                        <p:attrNameLst>
                                          <p:attrName>ppt_x</p:attrName>
                                        </p:attrNameLst>
                                      </p:cBhvr>
                                      <p:tavLst>
                                        <p:tav tm="0">
                                          <p:val>
                                            <p:strVal val="#ppt_x"/>
                                          </p:val>
                                        </p:tav>
                                        <p:tav tm="100000">
                                          <p:val>
                                            <p:strVal val="#ppt_x"/>
                                          </p:val>
                                        </p:tav>
                                      </p:tavLst>
                                    </p:anim>
                                    <p:anim calcmode="lin" valueType="num">
                                      <p:cBhvr>
                                        <p:cTn id="21"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3" grpId="0"/>
      <p:bldP spid="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A2324BD-8F7A-82B9-E687-1A55E6EE5EFA}"/>
            </a:ext>
          </a:extLst>
        </p:cNvPr>
        <p:cNvGrpSpPr/>
        <p:nvPr/>
      </p:nvGrpSpPr>
      <p:grpSpPr>
        <a:xfrm>
          <a:off x="0" y="0"/>
          <a:ext cx="0" cy="0"/>
          <a:chOff x="0" y="0"/>
          <a:chExt cx="0" cy="0"/>
        </a:xfrm>
      </p:grpSpPr>
      <p:sp>
        <p:nvSpPr>
          <p:cNvPr id="9" name="Rectangle 8">
            <a:extLst>
              <a:ext uri="{FF2B5EF4-FFF2-40B4-BE49-F238E27FC236}">
                <a16:creationId xmlns:a16="http://schemas.microsoft.com/office/drawing/2014/main" id="{F3FB680B-C64B-51D5-C667-A195CC35EECC}"/>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a:extLst>
              <a:ext uri="{FF2B5EF4-FFF2-40B4-BE49-F238E27FC236}">
                <a16:creationId xmlns:a16="http://schemas.microsoft.com/office/drawing/2014/main" id="{E39C3EA5-AD1B-F26F-3D06-54C27F840787}"/>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a:extLst>
              <a:ext uri="{FF2B5EF4-FFF2-40B4-BE49-F238E27FC236}">
                <a16:creationId xmlns:a16="http://schemas.microsoft.com/office/drawing/2014/main" id="{42EA53F0-EE5D-9F0F-474C-77037DB5CD21}"/>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FCA384BB-32F8-F64B-8D9E-E8B41B460D88}"/>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E5C60867-5B07-B20B-138F-19D4BB82F580}"/>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a:extLst>
              <a:ext uri="{FF2B5EF4-FFF2-40B4-BE49-F238E27FC236}">
                <a16:creationId xmlns:a16="http://schemas.microsoft.com/office/drawing/2014/main" id="{1260B572-E09D-B57F-04B2-15950B765BCB}"/>
              </a:ext>
            </a:extLst>
          </p:cNvPr>
          <p:cNvSpPr txBox="1"/>
          <p:nvPr/>
        </p:nvSpPr>
        <p:spPr>
          <a:xfrm>
            <a:off x="1383322" y="5027146"/>
            <a:ext cx="3913251" cy="954107"/>
          </a:xfrm>
          <a:prstGeom prst="rect">
            <a:avLst/>
          </a:prstGeom>
          <a:noFill/>
        </p:spPr>
        <p:txBody>
          <a:bodyPr wrap="none" rtlCol="0">
            <a:spAutoFit/>
          </a:bodyPr>
          <a:lstStyle/>
          <a:p>
            <a:pPr algn="ctr"/>
            <a:r>
              <a:rPr lang="ar-EG" sz="2800" b="1" dirty="0">
                <a:solidFill>
                  <a:schemeClr val="accent5">
                    <a:lumMod val="75000"/>
                  </a:schemeClr>
                </a:solidFill>
                <a:effectLst>
                  <a:outerShdw blurRad="38100" dist="38100" dir="2700000" algn="tl">
                    <a:srgbClr val="000000">
                      <a:alpha val="43137"/>
                    </a:srgbClr>
                  </a:outerShdw>
                </a:effectLst>
                <a:latin typeface="Alexandria" charset="0"/>
              </a:rPr>
              <a:t>ال</a:t>
            </a:r>
            <a:r>
              <a:rPr lang="ar-SA" sz="2800" b="1" dirty="0">
                <a:solidFill>
                  <a:schemeClr val="accent5">
                    <a:lumMod val="75000"/>
                  </a:schemeClr>
                </a:solidFill>
                <a:effectLst>
                  <a:outerShdw blurRad="38100" dist="38100" dir="2700000" algn="tl">
                    <a:srgbClr val="000000">
                      <a:alpha val="43137"/>
                    </a:srgbClr>
                  </a:outerShdw>
                </a:effectLst>
                <a:latin typeface="Alexandria" charset="0"/>
              </a:rPr>
              <a:t>موضوعات</a:t>
            </a:r>
            <a:r>
              <a:rPr lang="ar-EG" sz="2800" b="1" dirty="0">
                <a:solidFill>
                  <a:schemeClr val="accent5">
                    <a:lumMod val="75000"/>
                  </a:schemeClr>
                </a:solidFill>
                <a:effectLst>
                  <a:outerShdw blurRad="38100" dist="38100" dir="2700000" algn="tl">
                    <a:srgbClr val="000000">
                      <a:alpha val="43137"/>
                    </a:srgbClr>
                  </a:outerShdw>
                </a:effectLst>
                <a:latin typeface="Alexandria" charset="0"/>
              </a:rPr>
              <a:t> التي يشملها</a:t>
            </a:r>
            <a:r>
              <a:rPr lang="ar-SA" sz="2800" b="1" dirty="0">
                <a:solidFill>
                  <a:schemeClr val="accent5">
                    <a:lumMod val="75000"/>
                  </a:schemeClr>
                </a:solidFill>
                <a:effectLst>
                  <a:outerShdw blurRad="38100" dist="38100" dir="2700000" algn="tl">
                    <a:srgbClr val="000000">
                      <a:alpha val="43137"/>
                    </a:srgbClr>
                  </a:outerShdw>
                </a:effectLst>
                <a:latin typeface="Alexandria" charset="0"/>
              </a:rPr>
              <a:t> الم</a:t>
            </a:r>
            <a:r>
              <a:rPr lang="ar-EG" sz="2800" b="1" dirty="0">
                <a:solidFill>
                  <a:schemeClr val="accent5">
                    <a:lumMod val="75000"/>
                  </a:schemeClr>
                </a:solidFill>
                <a:effectLst>
                  <a:outerShdw blurRad="38100" dist="38100" dir="2700000" algn="tl">
                    <a:srgbClr val="000000">
                      <a:alpha val="43137"/>
                    </a:srgbClr>
                  </a:outerShdw>
                </a:effectLst>
                <a:latin typeface="Alexandria" charset="0"/>
              </a:rPr>
              <a:t>ُ</a:t>
            </a:r>
            <a:r>
              <a:rPr lang="ar-SA" sz="2800" b="1" dirty="0">
                <a:solidFill>
                  <a:schemeClr val="accent5">
                    <a:lumMod val="75000"/>
                  </a:schemeClr>
                </a:solidFill>
                <a:effectLst>
                  <a:outerShdw blurRad="38100" dist="38100" dir="2700000" algn="tl">
                    <a:srgbClr val="000000">
                      <a:alpha val="43137"/>
                    </a:srgbClr>
                  </a:outerShdw>
                </a:effectLst>
                <a:latin typeface="Alexandria" charset="0"/>
              </a:rPr>
              <a:t>قرر</a:t>
            </a:r>
            <a:endParaRPr lang="en-US" sz="2800" b="1" dirty="0">
              <a:solidFill>
                <a:schemeClr val="accent5">
                  <a:lumMod val="75000"/>
                </a:schemeClr>
              </a:solidFill>
              <a:effectLst>
                <a:outerShdw blurRad="38100" dist="38100" dir="2700000" algn="tl">
                  <a:srgbClr val="000000">
                    <a:alpha val="43137"/>
                  </a:srgbClr>
                </a:outerShdw>
              </a:effectLst>
              <a:latin typeface="Alexandria" charset="0"/>
            </a:endParaRPr>
          </a:p>
          <a:p>
            <a:pPr algn="ctr"/>
            <a:r>
              <a:rPr lang="en-US" sz="2800" b="1" dirty="0">
                <a:solidFill>
                  <a:schemeClr val="accent5">
                    <a:lumMod val="75000"/>
                  </a:schemeClr>
                </a:solidFill>
                <a:effectLst>
                  <a:outerShdw blurRad="38100" dist="38100" dir="2700000" algn="tl">
                    <a:srgbClr val="000000">
                      <a:alpha val="43137"/>
                    </a:srgbClr>
                  </a:outerShdw>
                </a:effectLst>
                <a:latin typeface="Alexandria" charset="0"/>
              </a:rPr>
              <a:t>Main Topics Covered </a:t>
            </a:r>
            <a:endParaRPr lang="ar-EG" sz="2800" b="1" dirty="0">
              <a:solidFill>
                <a:schemeClr val="accent5">
                  <a:lumMod val="75000"/>
                </a:schemeClr>
              </a:solidFill>
              <a:effectLst>
                <a:outerShdw blurRad="38100" dist="38100" dir="2700000" algn="tl">
                  <a:srgbClr val="000000">
                    <a:alpha val="43137"/>
                  </a:srgbClr>
                </a:outerShdw>
              </a:effectLst>
              <a:latin typeface="Alexandria" charset="0"/>
            </a:endParaRPr>
          </a:p>
        </p:txBody>
      </p:sp>
      <p:sp>
        <p:nvSpPr>
          <p:cNvPr id="43" name="TextBox 42">
            <a:extLst>
              <a:ext uri="{FF2B5EF4-FFF2-40B4-BE49-F238E27FC236}">
                <a16:creationId xmlns:a16="http://schemas.microsoft.com/office/drawing/2014/main" id="{B539455B-5763-7F2E-C179-EA59E34FBCA1}"/>
              </a:ext>
            </a:extLst>
          </p:cNvPr>
          <p:cNvSpPr txBox="1"/>
          <p:nvPr/>
        </p:nvSpPr>
        <p:spPr>
          <a:xfrm>
            <a:off x="5005221" y="1354195"/>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EG" sz="4000" b="1" dirty="0">
                <a:solidFill>
                  <a:schemeClr val="bg1"/>
                </a:solidFill>
                <a:latin typeface="Alexandria" charset="0"/>
                <a:cs typeface="Alexandria" charset="0"/>
              </a:rPr>
              <a:t>4</a:t>
            </a:r>
            <a:endParaRPr lang="en-US" sz="4000" b="1" dirty="0">
              <a:solidFill>
                <a:schemeClr val="bg1"/>
              </a:solidFill>
              <a:latin typeface="Alexandria" charset="0"/>
              <a:cs typeface="Alexandria" charset="0"/>
            </a:endParaRPr>
          </a:p>
        </p:txBody>
      </p:sp>
      <p:pic>
        <p:nvPicPr>
          <p:cNvPr id="5" name="Graphic 21">
            <a:extLst>
              <a:ext uri="{FF2B5EF4-FFF2-40B4-BE49-F238E27FC236}">
                <a16:creationId xmlns:a16="http://schemas.microsoft.com/office/drawing/2014/main" id="{92CE5F3E-03EA-A001-A0EC-88C644DA271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9993189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par>
                          <p:cTn id="11" fill="hold">
                            <p:stCondLst>
                              <p:cond delay="750"/>
                            </p:stCondLst>
                            <p:childTnLst>
                              <p:par>
                                <p:cTn id="12" presetID="22" presetClass="entr" presetSubtype="4" fill="hold" grpId="0" nodeType="afterEffect">
                                  <p:stCondLst>
                                    <p:cond delay="0"/>
                                  </p:stCondLst>
                                  <p:childTnLst>
                                    <p:set>
                                      <p:cBhvr>
                                        <p:cTn id="13" dur="1" fill="hold">
                                          <p:stCondLst>
                                            <p:cond delay="0"/>
                                          </p:stCondLst>
                                        </p:cTn>
                                        <p:tgtEl>
                                          <p:spTgt spid="43"/>
                                        </p:tgtEl>
                                        <p:attrNameLst>
                                          <p:attrName>style.visibility</p:attrName>
                                        </p:attrNameLst>
                                      </p:cBhvr>
                                      <p:to>
                                        <p:strVal val="visible"/>
                                      </p:to>
                                    </p:set>
                                    <p:animEffect transition="in" filter="wipe(down)">
                                      <p:cBhvr>
                                        <p:cTn id="14" dur="500"/>
                                        <p:tgtEl>
                                          <p:spTgt spid="43"/>
                                        </p:tgtEl>
                                      </p:cBhvr>
                                    </p:animEffect>
                                  </p:childTnLst>
                                </p:cTn>
                              </p:par>
                            </p:childTnLst>
                          </p:cTn>
                        </p:par>
                        <p:par>
                          <p:cTn id="15" fill="hold">
                            <p:stCondLst>
                              <p:cond delay="1250"/>
                            </p:stCondLst>
                            <p:childTnLst>
                              <p:par>
                                <p:cTn id="16" presetID="22" presetClass="entr" presetSubtype="4" fill="hold" grpId="0" nodeType="afterEffect">
                                  <p:stCondLst>
                                    <p:cond delay="0"/>
                                  </p:stCondLst>
                                  <p:childTnLst>
                                    <p:set>
                                      <p:cBhvr>
                                        <p:cTn id="17" dur="1" fill="hold">
                                          <p:stCondLst>
                                            <p:cond delay="0"/>
                                          </p:stCondLst>
                                        </p:cTn>
                                        <p:tgtEl>
                                          <p:spTgt spid="41"/>
                                        </p:tgtEl>
                                        <p:attrNameLst>
                                          <p:attrName>style.visibility</p:attrName>
                                        </p:attrNameLst>
                                      </p:cBhvr>
                                      <p:to>
                                        <p:strVal val="visible"/>
                                      </p:to>
                                    </p:set>
                                    <p:animEffect transition="in" filter="wipe(down)">
                                      <p:cBhvr>
                                        <p:cTn id="18"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P spid="41" grpId="0"/>
      <p:bldP spid="43"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514D6D-D1C8-E95D-862E-4CA9F5C734CA}"/>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5312B5D7-CA58-6BA0-05A3-30E90B2F88D9}"/>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التعريفية</a:t>
            </a:r>
            <a:endParaRPr lang="en-US" sz="2400" b="1"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54827025-8B0B-10F6-6F29-38C50AA786F7}"/>
              </a:ext>
            </a:extLst>
          </p:cNvPr>
          <p:cNvSpPr txBox="1"/>
          <p:nvPr/>
        </p:nvSpPr>
        <p:spPr>
          <a:xfrm>
            <a:off x="2786158" y="1128103"/>
            <a:ext cx="7445471" cy="523220"/>
          </a:xfrm>
          <a:prstGeom prst="rect">
            <a:avLst/>
          </a:prstGeom>
          <a:noFill/>
        </p:spPr>
        <p:txBody>
          <a:bodyPr wrap="square" rtlCol="0">
            <a:spAutoFit/>
          </a:bodyPr>
          <a:lstStyle/>
          <a:p>
            <a:pPr algn="ctr"/>
            <a:r>
              <a:rPr lang="ar-EG" sz="2800" b="1" dirty="0">
                <a:effectLst>
                  <a:outerShdw blurRad="38100" dist="38100" dir="2700000" algn="tl">
                    <a:srgbClr val="000000">
                      <a:alpha val="43137"/>
                    </a:srgbClr>
                  </a:outerShdw>
                </a:effectLst>
                <a:latin typeface="Alexandria" charset="0"/>
                <a:cs typeface="Alexandria" charset="0"/>
              </a:rPr>
              <a:t>4. </a:t>
            </a:r>
            <a:r>
              <a:rPr lang="ar-EG" sz="2800" b="1" dirty="0">
                <a:solidFill>
                  <a:srgbClr val="2E3957"/>
                </a:solidFill>
                <a:effectLst>
                  <a:outerShdw blurRad="38100" dist="38100" dir="2700000" algn="tl">
                    <a:srgbClr val="000000">
                      <a:alpha val="43137"/>
                    </a:srgbClr>
                  </a:outerShdw>
                </a:effectLst>
                <a:latin typeface="Alexandria"/>
                <a:cs typeface="+mj-cs"/>
              </a:rPr>
              <a:t>ال</a:t>
            </a:r>
            <a:r>
              <a:rPr lang="ar-SA" sz="2800" b="1" dirty="0">
                <a:solidFill>
                  <a:srgbClr val="2E3957"/>
                </a:solidFill>
                <a:effectLst>
                  <a:outerShdw blurRad="38100" dist="38100" dir="2700000" algn="tl">
                    <a:srgbClr val="000000">
                      <a:alpha val="43137"/>
                    </a:srgbClr>
                  </a:outerShdw>
                </a:effectLst>
                <a:latin typeface="Alexandria"/>
                <a:cs typeface="+mj-cs"/>
              </a:rPr>
              <a:t>موضوعات</a:t>
            </a:r>
            <a:r>
              <a:rPr lang="ar-EG" sz="2800" b="1" dirty="0">
                <a:solidFill>
                  <a:srgbClr val="2E3957"/>
                </a:solidFill>
                <a:effectLst>
                  <a:outerShdw blurRad="38100" dist="38100" dir="2700000" algn="tl">
                    <a:srgbClr val="000000">
                      <a:alpha val="43137"/>
                    </a:srgbClr>
                  </a:outerShdw>
                </a:effectLst>
                <a:latin typeface="Alexandria"/>
                <a:cs typeface="+mj-cs"/>
              </a:rPr>
              <a:t> التي يشملها</a:t>
            </a:r>
            <a:r>
              <a:rPr lang="ar-SA" sz="2800" b="1" dirty="0">
                <a:solidFill>
                  <a:srgbClr val="2E3957"/>
                </a:solidFill>
                <a:effectLst>
                  <a:outerShdw blurRad="38100" dist="38100" dir="2700000" algn="tl">
                    <a:srgbClr val="000000">
                      <a:alpha val="43137"/>
                    </a:srgbClr>
                  </a:outerShdw>
                </a:effectLst>
                <a:latin typeface="Alexandria"/>
                <a:cs typeface="+mj-cs"/>
              </a:rPr>
              <a:t> الم</a:t>
            </a:r>
            <a:r>
              <a:rPr lang="ar-EG" sz="2800" b="1" dirty="0">
                <a:solidFill>
                  <a:srgbClr val="2E3957"/>
                </a:solidFill>
                <a:effectLst>
                  <a:outerShdw blurRad="38100" dist="38100" dir="2700000" algn="tl">
                    <a:srgbClr val="000000">
                      <a:alpha val="43137"/>
                    </a:srgbClr>
                  </a:outerShdw>
                </a:effectLst>
                <a:latin typeface="Alexandria"/>
                <a:cs typeface="+mj-cs"/>
              </a:rPr>
              <a:t>ُ</a:t>
            </a:r>
            <a:r>
              <a:rPr lang="ar-SA" sz="2800" b="1" dirty="0">
                <a:solidFill>
                  <a:srgbClr val="2E3957"/>
                </a:solidFill>
                <a:effectLst>
                  <a:outerShdw blurRad="38100" dist="38100" dir="2700000" algn="tl">
                    <a:srgbClr val="000000">
                      <a:alpha val="43137"/>
                    </a:srgbClr>
                  </a:outerShdw>
                </a:effectLst>
                <a:latin typeface="Alexandria"/>
                <a:cs typeface="+mj-cs"/>
              </a:rPr>
              <a:t>قرر</a:t>
            </a:r>
            <a:r>
              <a:rPr lang="ar-EG" sz="2800" b="1" dirty="0">
                <a:effectLst>
                  <a:outerShdw blurRad="38100" dist="38100" dir="2700000" algn="tl">
                    <a:srgbClr val="000000">
                      <a:alpha val="43137"/>
                    </a:srgbClr>
                  </a:outerShdw>
                </a:effectLst>
                <a:latin typeface="Alexandria" charset="0"/>
                <a:cs typeface="Alexandria" charset="0"/>
              </a:rPr>
              <a:t>:</a:t>
            </a:r>
            <a:endParaRPr lang="en-US" sz="2800" b="1" dirty="0">
              <a:effectLst>
                <a:outerShdw blurRad="38100" dist="38100" dir="2700000" algn="tl">
                  <a:srgbClr val="000000">
                    <a:alpha val="43137"/>
                  </a:srgbClr>
                </a:outerShdw>
              </a:effectLst>
              <a:latin typeface="Alexandria" charset="0"/>
              <a:cs typeface="Alexandria" charset="0"/>
            </a:endParaRPr>
          </a:p>
        </p:txBody>
      </p:sp>
      <p:grpSp>
        <p:nvGrpSpPr>
          <p:cNvPr id="10" name="Group 9">
            <a:extLst>
              <a:ext uri="{FF2B5EF4-FFF2-40B4-BE49-F238E27FC236}">
                <a16:creationId xmlns:a16="http://schemas.microsoft.com/office/drawing/2014/main" id="{ED5B0351-433F-8E11-1897-F075177705C9}"/>
              </a:ext>
            </a:extLst>
          </p:cNvPr>
          <p:cNvGrpSpPr/>
          <p:nvPr/>
        </p:nvGrpSpPr>
        <p:grpSpPr>
          <a:xfrm>
            <a:off x="1658995" y="1747020"/>
            <a:ext cx="8878084" cy="4286784"/>
            <a:chOff x="1658995" y="1747020"/>
            <a:chExt cx="8878084" cy="4286784"/>
          </a:xfrm>
        </p:grpSpPr>
        <p:graphicFrame>
          <p:nvGraphicFramePr>
            <p:cNvPr id="3" name="Diagram 2">
              <a:extLst>
                <a:ext uri="{FF2B5EF4-FFF2-40B4-BE49-F238E27FC236}">
                  <a16:creationId xmlns:a16="http://schemas.microsoft.com/office/drawing/2014/main" id="{1B242230-DC3C-7DC4-89D0-BCE16ECA8CD0}"/>
                </a:ext>
              </a:extLst>
            </p:cNvPr>
            <p:cNvGraphicFramePr/>
            <p:nvPr/>
          </p:nvGraphicFramePr>
          <p:xfrm>
            <a:off x="1658995" y="1747020"/>
            <a:ext cx="8878084" cy="425488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9" name="TextBox 8">
              <a:extLst>
                <a:ext uri="{FF2B5EF4-FFF2-40B4-BE49-F238E27FC236}">
                  <a16:creationId xmlns:a16="http://schemas.microsoft.com/office/drawing/2014/main" id="{FDEE5FEF-7C03-5B04-D729-10E40AE46233}"/>
                </a:ext>
              </a:extLst>
            </p:cNvPr>
            <p:cNvSpPr txBox="1"/>
            <p:nvPr/>
          </p:nvSpPr>
          <p:spPr>
            <a:xfrm>
              <a:off x="8672624" y="1878820"/>
              <a:ext cx="914400" cy="4154984"/>
            </a:xfrm>
            <a:prstGeom prst="rect">
              <a:avLst/>
            </a:prstGeom>
            <a:noFill/>
          </p:spPr>
          <p:txBody>
            <a:bodyPr wrap="square" rtlCol="0">
              <a:spAutoFit/>
            </a:bodyPr>
            <a:lstStyle/>
            <a:p>
              <a:r>
                <a:rPr lang="en-US" sz="3200" b="1" dirty="0">
                  <a:solidFill>
                    <a:schemeClr val="accent5">
                      <a:lumMod val="50000"/>
                    </a:schemeClr>
                  </a:solidFill>
                  <a:latin typeface="Jokerman" panose="04090605060D06020702" pitchFamily="82" charset="0"/>
                </a:rPr>
                <a:t>1</a:t>
              </a:r>
            </a:p>
            <a:p>
              <a:endParaRPr lang="en-US" sz="2800" b="1" dirty="0">
                <a:solidFill>
                  <a:schemeClr val="accent5">
                    <a:lumMod val="50000"/>
                  </a:schemeClr>
                </a:solidFill>
                <a:latin typeface="Jokerman" panose="04090605060D06020702" pitchFamily="82" charset="0"/>
              </a:endParaRPr>
            </a:p>
            <a:p>
              <a:r>
                <a:rPr lang="en-US" sz="3200" b="1" dirty="0">
                  <a:solidFill>
                    <a:schemeClr val="accent5">
                      <a:lumMod val="50000"/>
                    </a:schemeClr>
                  </a:solidFill>
                  <a:latin typeface="Jokerman" panose="04090605060D06020702" pitchFamily="82" charset="0"/>
                </a:rPr>
                <a:t>2</a:t>
              </a:r>
            </a:p>
            <a:p>
              <a:endParaRPr lang="en-US" sz="2800" b="1" dirty="0">
                <a:solidFill>
                  <a:schemeClr val="accent5">
                    <a:lumMod val="50000"/>
                  </a:schemeClr>
                </a:solidFill>
                <a:latin typeface="Jokerman" panose="04090605060D06020702" pitchFamily="82" charset="0"/>
              </a:endParaRPr>
            </a:p>
            <a:p>
              <a:r>
                <a:rPr lang="en-US" sz="3200" b="1" dirty="0">
                  <a:solidFill>
                    <a:schemeClr val="accent5">
                      <a:lumMod val="50000"/>
                    </a:schemeClr>
                  </a:solidFill>
                  <a:latin typeface="Jokerman" panose="04090605060D06020702" pitchFamily="82" charset="0"/>
                </a:rPr>
                <a:t>3</a:t>
              </a:r>
            </a:p>
            <a:p>
              <a:endParaRPr lang="en-US" sz="2400" b="1" dirty="0">
                <a:solidFill>
                  <a:schemeClr val="accent5">
                    <a:lumMod val="50000"/>
                  </a:schemeClr>
                </a:solidFill>
                <a:latin typeface="Jokerman" panose="04090605060D06020702" pitchFamily="82" charset="0"/>
              </a:endParaRPr>
            </a:p>
            <a:p>
              <a:r>
                <a:rPr lang="en-US" sz="3200" b="1" dirty="0">
                  <a:solidFill>
                    <a:schemeClr val="accent5">
                      <a:lumMod val="50000"/>
                    </a:schemeClr>
                  </a:solidFill>
                  <a:latin typeface="Jokerman" panose="04090605060D06020702" pitchFamily="82" charset="0"/>
                </a:rPr>
                <a:t>4</a:t>
              </a:r>
            </a:p>
            <a:p>
              <a:endParaRPr lang="en-US" sz="2400" b="1" dirty="0">
                <a:solidFill>
                  <a:schemeClr val="accent5">
                    <a:lumMod val="50000"/>
                  </a:schemeClr>
                </a:solidFill>
                <a:latin typeface="Jokerman" panose="04090605060D06020702" pitchFamily="82" charset="0"/>
              </a:endParaRPr>
            </a:p>
            <a:p>
              <a:r>
                <a:rPr lang="en-US" sz="3200" b="1" dirty="0">
                  <a:solidFill>
                    <a:schemeClr val="accent5">
                      <a:lumMod val="50000"/>
                    </a:schemeClr>
                  </a:solidFill>
                  <a:latin typeface="Jokerman" panose="04090605060D06020702" pitchFamily="82" charset="0"/>
                </a:rPr>
                <a:t>5</a:t>
              </a:r>
            </a:p>
          </p:txBody>
        </p:sp>
      </p:grpSp>
    </p:spTree>
    <p:extLst>
      <p:ext uri="{BB962C8B-B14F-4D97-AF65-F5344CB8AC3E}">
        <p14:creationId xmlns:p14="http://schemas.microsoft.com/office/powerpoint/2010/main" val="2047638513"/>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fade">
                                      <p:cBhvr>
                                        <p:cTn id="13" dur="1000"/>
                                        <p:tgtEl>
                                          <p:spTgt spid="10"/>
                                        </p:tgtEl>
                                      </p:cBhvr>
                                    </p:animEffect>
                                    <p:anim calcmode="lin" valueType="num">
                                      <p:cBhvr>
                                        <p:cTn id="14" dur="1000" fill="hold"/>
                                        <p:tgtEl>
                                          <p:spTgt spid="10"/>
                                        </p:tgtEl>
                                        <p:attrNameLst>
                                          <p:attrName>ppt_x</p:attrName>
                                        </p:attrNameLst>
                                      </p:cBhvr>
                                      <p:tavLst>
                                        <p:tav tm="0">
                                          <p:val>
                                            <p:strVal val="#ppt_x"/>
                                          </p:val>
                                        </p:tav>
                                        <p:tav tm="100000">
                                          <p:val>
                                            <p:strVal val="#ppt_x"/>
                                          </p:val>
                                        </p:tav>
                                      </p:tavLst>
                                    </p:anim>
                                    <p:anim calcmode="lin" valueType="num">
                                      <p:cBhvr>
                                        <p:cTn id="15"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21CD94-1975-E1E8-9E16-DBD6A6FB1221}"/>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F09E2433-C252-E5E1-07E5-86B61A4D894C}"/>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التعريفية</a:t>
            </a:r>
            <a:endParaRPr lang="en-US" sz="2400" b="1" dirty="0">
              <a:solidFill>
                <a:schemeClr val="bg1"/>
              </a:solidFill>
              <a:latin typeface="Alexandria" charset="0"/>
              <a:cs typeface="Alexandria" charset="0"/>
            </a:endParaRPr>
          </a:p>
        </p:txBody>
      </p:sp>
      <p:grpSp>
        <p:nvGrpSpPr>
          <p:cNvPr id="4" name="Group 3">
            <a:extLst>
              <a:ext uri="{FF2B5EF4-FFF2-40B4-BE49-F238E27FC236}">
                <a16:creationId xmlns:a16="http://schemas.microsoft.com/office/drawing/2014/main" id="{F71E91EA-0EB7-4FDD-61A1-B1FEFAA00C95}"/>
              </a:ext>
            </a:extLst>
          </p:cNvPr>
          <p:cNvGrpSpPr/>
          <p:nvPr/>
        </p:nvGrpSpPr>
        <p:grpSpPr>
          <a:xfrm>
            <a:off x="1658995" y="1747020"/>
            <a:ext cx="8878084" cy="4254881"/>
            <a:chOff x="1658995" y="1747020"/>
            <a:chExt cx="8878084" cy="4254881"/>
          </a:xfrm>
        </p:grpSpPr>
        <p:graphicFrame>
          <p:nvGraphicFramePr>
            <p:cNvPr id="3" name="Diagram 2">
              <a:extLst>
                <a:ext uri="{FF2B5EF4-FFF2-40B4-BE49-F238E27FC236}">
                  <a16:creationId xmlns:a16="http://schemas.microsoft.com/office/drawing/2014/main" id="{D31BBD2C-55A2-CF91-33CA-82968DD0B8B8}"/>
                </a:ext>
              </a:extLst>
            </p:cNvPr>
            <p:cNvGraphicFramePr/>
            <p:nvPr/>
          </p:nvGraphicFramePr>
          <p:xfrm>
            <a:off x="1658995" y="1747020"/>
            <a:ext cx="8878084" cy="425488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2" name="TextBox 1">
              <a:extLst>
                <a:ext uri="{FF2B5EF4-FFF2-40B4-BE49-F238E27FC236}">
                  <a16:creationId xmlns:a16="http://schemas.microsoft.com/office/drawing/2014/main" id="{4AB3E3D1-E96F-3809-DA1F-D089E41FEEE4}"/>
                </a:ext>
              </a:extLst>
            </p:cNvPr>
            <p:cNvSpPr txBox="1"/>
            <p:nvPr/>
          </p:nvSpPr>
          <p:spPr>
            <a:xfrm>
              <a:off x="8545038" y="1843381"/>
              <a:ext cx="914400" cy="4154984"/>
            </a:xfrm>
            <a:prstGeom prst="rect">
              <a:avLst/>
            </a:prstGeom>
            <a:noFill/>
          </p:spPr>
          <p:txBody>
            <a:bodyPr wrap="square" rtlCol="0">
              <a:spAutoFit/>
            </a:bodyPr>
            <a:lstStyle/>
            <a:p>
              <a:r>
                <a:rPr lang="en-US" sz="3200" b="1" dirty="0">
                  <a:solidFill>
                    <a:schemeClr val="accent5">
                      <a:lumMod val="50000"/>
                    </a:schemeClr>
                  </a:solidFill>
                  <a:latin typeface="Jokerman" panose="04090605060D06020702" pitchFamily="82" charset="0"/>
                </a:rPr>
                <a:t> 6</a:t>
              </a:r>
            </a:p>
            <a:p>
              <a:endParaRPr lang="en-US" sz="2800" b="1" dirty="0">
                <a:solidFill>
                  <a:schemeClr val="accent5">
                    <a:lumMod val="50000"/>
                  </a:schemeClr>
                </a:solidFill>
                <a:latin typeface="Jokerman" panose="04090605060D06020702" pitchFamily="82" charset="0"/>
              </a:endParaRPr>
            </a:p>
            <a:p>
              <a:r>
                <a:rPr lang="en-US" sz="3200" b="1" dirty="0">
                  <a:solidFill>
                    <a:schemeClr val="accent5">
                      <a:lumMod val="50000"/>
                    </a:schemeClr>
                  </a:solidFill>
                  <a:latin typeface="Jokerman" panose="04090605060D06020702" pitchFamily="82" charset="0"/>
                </a:rPr>
                <a:t> 7</a:t>
              </a:r>
            </a:p>
            <a:p>
              <a:endParaRPr lang="en-US" sz="2800" b="1" dirty="0">
                <a:solidFill>
                  <a:schemeClr val="accent5">
                    <a:lumMod val="50000"/>
                  </a:schemeClr>
                </a:solidFill>
                <a:latin typeface="Jokerman" panose="04090605060D06020702" pitchFamily="82" charset="0"/>
              </a:endParaRPr>
            </a:p>
            <a:p>
              <a:r>
                <a:rPr lang="en-US" sz="3200" b="1" dirty="0">
                  <a:solidFill>
                    <a:schemeClr val="accent5">
                      <a:lumMod val="50000"/>
                    </a:schemeClr>
                  </a:solidFill>
                  <a:latin typeface="Jokerman" panose="04090605060D06020702" pitchFamily="82" charset="0"/>
                </a:rPr>
                <a:t> 8</a:t>
              </a:r>
            </a:p>
            <a:p>
              <a:endParaRPr lang="en-US" sz="2400" b="1" dirty="0">
                <a:solidFill>
                  <a:schemeClr val="accent5">
                    <a:lumMod val="50000"/>
                  </a:schemeClr>
                </a:solidFill>
                <a:latin typeface="Jokerman" panose="04090605060D06020702" pitchFamily="82" charset="0"/>
              </a:endParaRPr>
            </a:p>
            <a:p>
              <a:r>
                <a:rPr lang="en-US" sz="3200" b="1" dirty="0">
                  <a:solidFill>
                    <a:schemeClr val="accent5">
                      <a:lumMod val="50000"/>
                    </a:schemeClr>
                  </a:solidFill>
                  <a:latin typeface="Jokerman" panose="04090605060D06020702" pitchFamily="82" charset="0"/>
                </a:rPr>
                <a:t> 9</a:t>
              </a:r>
            </a:p>
            <a:p>
              <a:endParaRPr lang="en-US" sz="2400" b="1" dirty="0">
                <a:solidFill>
                  <a:schemeClr val="accent5">
                    <a:lumMod val="50000"/>
                  </a:schemeClr>
                </a:solidFill>
                <a:latin typeface="Jokerman" panose="04090605060D06020702" pitchFamily="82" charset="0"/>
              </a:endParaRPr>
            </a:p>
            <a:p>
              <a:r>
                <a:rPr lang="en-US" sz="3200" b="1" dirty="0">
                  <a:solidFill>
                    <a:schemeClr val="accent5">
                      <a:lumMod val="50000"/>
                    </a:schemeClr>
                  </a:solidFill>
                  <a:latin typeface="Jokerman" panose="04090605060D06020702" pitchFamily="82" charset="0"/>
                </a:rPr>
                <a:t>10</a:t>
              </a:r>
            </a:p>
          </p:txBody>
        </p:sp>
      </p:grpSp>
      <p:sp>
        <p:nvSpPr>
          <p:cNvPr id="7" name="TextBox 6">
            <a:extLst>
              <a:ext uri="{FF2B5EF4-FFF2-40B4-BE49-F238E27FC236}">
                <a16:creationId xmlns:a16="http://schemas.microsoft.com/office/drawing/2014/main" id="{0C5F31AD-D484-9ABB-134E-25222F936D52}"/>
              </a:ext>
            </a:extLst>
          </p:cNvPr>
          <p:cNvSpPr txBox="1"/>
          <p:nvPr/>
        </p:nvSpPr>
        <p:spPr>
          <a:xfrm>
            <a:off x="2786158" y="1128103"/>
            <a:ext cx="7445471" cy="523220"/>
          </a:xfrm>
          <a:prstGeom prst="rect">
            <a:avLst/>
          </a:prstGeom>
          <a:noFill/>
        </p:spPr>
        <p:txBody>
          <a:bodyPr wrap="square" rtlCol="0">
            <a:spAutoFit/>
          </a:bodyPr>
          <a:lstStyle/>
          <a:p>
            <a:pPr algn="ctr"/>
            <a:r>
              <a:rPr lang="ar-EG" sz="2800" b="1" dirty="0">
                <a:effectLst>
                  <a:outerShdw blurRad="38100" dist="38100" dir="2700000" algn="tl">
                    <a:srgbClr val="000000">
                      <a:alpha val="43137"/>
                    </a:srgbClr>
                  </a:outerShdw>
                </a:effectLst>
                <a:latin typeface="Alexandria" charset="0"/>
                <a:cs typeface="Alexandria" charset="0"/>
              </a:rPr>
              <a:t>4. </a:t>
            </a:r>
            <a:r>
              <a:rPr lang="ar-EG" sz="2800" b="1" dirty="0">
                <a:solidFill>
                  <a:srgbClr val="2E3957"/>
                </a:solidFill>
                <a:effectLst>
                  <a:outerShdw blurRad="38100" dist="38100" dir="2700000" algn="tl">
                    <a:srgbClr val="000000">
                      <a:alpha val="43137"/>
                    </a:srgbClr>
                  </a:outerShdw>
                </a:effectLst>
                <a:latin typeface="Alexandria"/>
              </a:rPr>
              <a:t>ال</a:t>
            </a:r>
            <a:r>
              <a:rPr lang="ar-SA" sz="2800" b="1" dirty="0">
                <a:solidFill>
                  <a:srgbClr val="2E3957"/>
                </a:solidFill>
                <a:effectLst>
                  <a:outerShdw blurRad="38100" dist="38100" dir="2700000" algn="tl">
                    <a:srgbClr val="000000">
                      <a:alpha val="43137"/>
                    </a:srgbClr>
                  </a:outerShdw>
                </a:effectLst>
                <a:latin typeface="Alexandria"/>
              </a:rPr>
              <a:t>موضوعات</a:t>
            </a:r>
            <a:r>
              <a:rPr lang="ar-EG" sz="2800" b="1" dirty="0">
                <a:solidFill>
                  <a:srgbClr val="2E3957"/>
                </a:solidFill>
                <a:effectLst>
                  <a:outerShdw blurRad="38100" dist="38100" dir="2700000" algn="tl">
                    <a:srgbClr val="000000">
                      <a:alpha val="43137"/>
                    </a:srgbClr>
                  </a:outerShdw>
                </a:effectLst>
                <a:latin typeface="Alexandria"/>
              </a:rPr>
              <a:t> التي يشملها</a:t>
            </a:r>
            <a:r>
              <a:rPr lang="ar-SA" sz="2800" b="1" dirty="0">
                <a:solidFill>
                  <a:srgbClr val="2E3957"/>
                </a:solidFill>
                <a:effectLst>
                  <a:outerShdw blurRad="38100" dist="38100" dir="2700000" algn="tl">
                    <a:srgbClr val="000000">
                      <a:alpha val="43137"/>
                    </a:srgbClr>
                  </a:outerShdw>
                </a:effectLst>
                <a:latin typeface="Alexandria"/>
              </a:rPr>
              <a:t> الم</a:t>
            </a:r>
            <a:r>
              <a:rPr lang="ar-EG" sz="2800" b="1" dirty="0">
                <a:solidFill>
                  <a:srgbClr val="2E3957"/>
                </a:solidFill>
                <a:effectLst>
                  <a:outerShdw blurRad="38100" dist="38100" dir="2700000" algn="tl">
                    <a:srgbClr val="000000">
                      <a:alpha val="43137"/>
                    </a:srgbClr>
                  </a:outerShdw>
                </a:effectLst>
                <a:latin typeface="Alexandria"/>
              </a:rPr>
              <a:t>ُ</a:t>
            </a:r>
            <a:r>
              <a:rPr lang="ar-SA" sz="2800" b="1" dirty="0">
                <a:solidFill>
                  <a:srgbClr val="2E3957"/>
                </a:solidFill>
                <a:effectLst>
                  <a:outerShdw blurRad="38100" dist="38100" dir="2700000" algn="tl">
                    <a:srgbClr val="000000">
                      <a:alpha val="43137"/>
                    </a:srgbClr>
                  </a:outerShdw>
                </a:effectLst>
                <a:latin typeface="Alexandria"/>
              </a:rPr>
              <a:t>قرر</a:t>
            </a:r>
            <a:r>
              <a:rPr lang="ar-EG" sz="2800" b="1" dirty="0">
                <a:effectLst>
                  <a:outerShdw blurRad="38100" dist="38100" dir="2700000" algn="tl">
                    <a:srgbClr val="000000">
                      <a:alpha val="43137"/>
                    </a:srgbClr>
                  </a:outerShdw>
                </a:effectLst>
                <a:latin typeface="Alexandria" charset="0"/>
                <a:cs typeface="Alexandria" charset="0"/>
              </a:rPr>
              <a:t>:</a:t>
            </a:r>
            <a:endParaRPr lang="en-US" sz="2800" b="1" dirty="0">
              <a:effectLst>
                <a:outerShdw blurRad="38100" dist="38100" dir="2700000" algn="tl">
                  <a:srgbClr val="000000">
                    <a:alpha val="43137"/>
                  </a:srgbClr>
                </a:outerShdw>
              </a:effectLst>
              <a:latin typeface="Alexandria" charset="0"/>
              <a:cs typeface="Alexandria" charset="0"/>
            </a:endParaRPr>
          </a:p>
        </p:txBody>
      </p:sp>
    </p:spTree>
    <p:extLst>
      <p:ext uri="{BB962C8B-B14F-4D97-AF65-F5344CB8AC3E}">
        <p14:creationId xmlns:p14="http://schemas.microsoft.com/office/powerpoint/2010/main" val="330702048"/>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000"/>
                                        <p:tgtEl>
                                          <p:spTgt spid="7"/>
                                        </p:tgtEl>
                                      </p:cBhvr>
                                    </p:animEffect>
                                    <p:anim calcmode="lin" valueType="num">
                                      <p:cBhvr>
                                        <p:cTn id="14" dur="1000" fill="hold"/>
                                        <p:tgtEl>
                                          <p:spTgt spid="7"/>
                                        </p:tgtEl>
                                        <p:attrNameLst>
                                          <p:attrName>ppt_x</p:attrName>
                                        </p:attrNameLst>
                                      </p:cBhvr>
                                      <p:tavLst>
                                        <p:tav tm="0">
                                          <p:val>
                                            <p:strVal val="#ppt_x"/>
                                          </p:val>
                                        </p:tav>
                                        <p:tav tm="100000">
                                          <p:val>
                                            <p:strVal val="#ppt_x"/>
                                          </p:val>
                                        </p:tav>
                                      </p:tavLst>
                                    </p:anim>
                                    <p:anim calcmode="lin" valueType="num">
                                      <p:cBhvr>
                                        <p:cTn id="15"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288DD8-92ED-6EBB-68C1-F7548C3FBDED}"/>
            </a:ext>
          </a:extLst>
        </p:cNvPr>
        <p:cNvGrpSpPr/>
        <p:nvPr/>
      </p:nvGrpSpPr>
      <p:grpSpPr>
        <a:xfrm>
          <a:off x="0" y="0"/>
          <a:ext cx="0" cy="0"/>
          <a:chOff x="0" y="0"/>
          <a:chExt cx="0" cy="0"/>
        </a:xfrm>
      </p:grpSpPr>
      <p:sp>
        <p:nvSpPr>
          <p:cNvPr id="9" name="Rectangle 8">
            <a:extLst>
              <a:ext uri="{FF2B5EF4-FFF2-40B4-BE49-F238E27FC236}">
                <a16:creationId xmlns:a16="http://schemas.microsoft.com/office/drawing/2014/main" id="{866AE857-2260-DD60-0A5B-0DB819417E0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a:extLst>
              <a:ext uri="{FF2B5EF4-FFF2-40B4-BE49-F238E27FC236}">
                <a16:creationId xmlns:a16="http://schemas.microsoft.com/office/drawing/2014/main" id="{F7A7B579-C8E8-E40A-4ABB-F32C058C4220}"/>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a:extLst>
              <a:ext uri="{FF2B5EF4-FFF2-40B4-BE49-F238E27FC236}">
                <a16:creationId xmlns:a16="http://schemas.microsoft.com/office/drawing/2014/main" id="{35D06D24-BB17-23D0-323B-39E9F77CD878}"/>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FA2D84EE-8ED1-7D82-0D35-606561E5184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0A61C1F3-41CF-71D8-8F8F-8635894F88DA}"/>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a:extLst>
              <a:ext uri="{FF2B5EF4-FFF2-40B4-BE49-F238E27FC236}">
                <a16:creationId xmlns:a16="http://schemas.microsoft.com/office/drawing/2014/main" id="{E5B5DE4D-934C-CDB8-81CC-0F8C53BCF974}"/>
              </a:ext>
            </a:extLst>
          </p:cNvPr>
          <p:cNvSpPr txBox="1"/>
          <p:nvPr/>
        </p:nvSpPr>
        <p:spPr>
          <a:xfrm>
            <a:off x="1473891" y="5027146"/>
            <a:ext cx="3732112" cy="954107"/>
          </a:xfrm>
          <a:prstGeom prst="rect">
            <a:avLst/>
          </a:prstGeom>
          <a:noFill/>
        </p:spPr>
        <p:txBody>
          <a:bodyPr wrap="none" rtlCol="0">
            <a:spAutoFit/>
          </a:bodyPr>
          <a:lstStyle/>
          <a:p>
            <a:pPr algn="ctr"/>
            <a:r>
              <a:rPr lang="ar-EG" sz="2800" b="1" dirty="0">
                <a:solidFill>
                  <a:schemeClr val="accent5">
                    <a:lumMod val="75000"/>
                  </a:schemeClr>
                </a:solidFill>
                <a:effectLst>
                  <a:outerShdw blurRad="38100" dist="38100" dir="2700000" algn="tl">
                    <a:srgbClr val="000000">
                      <a:alpha val="43137"/>
                    </a:srgbClr>
                  </a:outerShdw>
                </a:effectLst>
                <a:latin typeface="Alexandria" charset="0"/>
              </a:rPr>
              <a:t>أُسلوب التقييم وتقسيم الدرجات</a:t>
            </a:r>
            <a:endParaRPr lang="en-US" sz="2800" b="1" dirty="0">
              <a:solidFill>
                <a:schemeClr val="accent5">
                  <a:lumMod val="75000"/>
                </a:schemeClr>
              </a:solidFill>
              <a:effectLst>
                <a:outerShdw blurRad="38100" dist="38100" dir="2700000" algn="tl">
                  <a:srgbClr val="000000">
                    <a:alpha val="43137"/>
                  </a:srgbClr>
                </a:outerShdw>
              </a:effectLst>
              <a:latin typeface="Alexandria" charset="0"/>
            </a:endParaRPr>
          </a:p>
          <a:p>
            <a:pPr algn="ctr"/>
            <a:r>
              <a:rPr lang="en-US" sz="2800" b="1" dirty="0">
                <a:solidFill>
                  <a:schemeClr val="accent5">
                    <a:lumMod val="75000"/>
                  </a:schemeClr>
                </a:solidFill>
                <a:effectLst>
                  <a:outerShdw blurRad="38100" dist="38100" dir="2700000" algn="tl">
                    <a:srgbClr val="000000">
                      <a:alpha val="43137"/>
                    </a:srgbClr>
                  </a:outerShdw>
                </a:effectLst>
                <a:latin typeface="Alexandria" charset="0"/>
              </a:rPr>
              <a:t>Course Assessment </a:t>
            </a:r>
            <a:endParaRPr lang="ar-EG" sz="2800" b="1" dirty="0">
              <a:solidFill>
                <a:schemeClr val="accent5">
                  <a:lumMod val="75000"/>
                </a:schemeClr>
              </a:solidFill>
              <a:effectLst>
                <a:outerShdw blurRad="38100" dist="38100" dir="2700000" algn="tl">
                  <a:srgbClr val="000000">
                    <a:alpha val="43137"/>
                  </a:srgbClr>
                </a:outerShdw>
              </a:effectLst>
              <a:latin typeface="Alexandria" charset="0"/>
            </a:endParaRPr>
          </a:p>
        </p:txBody>
      </p:sp>
      <p:sp>
        <p:nvSpPr>
          <p:cNvPr id="43" name="TextBox 42">
            <a:extLst>
              <a:ext uri="{FF2B5EF4-FFF2-40B4-BE49-F238E27FC236}">
                <a16:creationId xmlns:a16="http://schemas.microsoft.com/office/drawing/2014/main" id="{ABF753C5-AB8C-6847-D2BD-647CD1EB1FF0}"/>
              </a:ext>
            </a:extLst>
          </p:cNvPr>
          <p:cNvSpPr txBox="1"/>
          <p:nvPr/>
        </p:nvSpPr>
        <p:spPr>
          <a:xfrm>
            <a:off x="5005221" y="1354195"/>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EG" sz="4000" b="1" dirty="0">
                <a:solidFill>
                  <a:schemeClr val="bg1"/>
                </a:solidFill>
                <a:latin typeface="Alexandria" charset="0"/>
                <a:cs typeface="Alexandria" charset="0"/>
              </a:rPr>
              <a:t>5</a:t>
            </a:r>
            <a:endParaRPr lang="en-US" sz="4000" b="1" dirty="0">
              <a:solidFill>
                <a:schemeClr val="bg1"/>
              </a:solidFill>
              <a:latin typeface="Alexandria" charset="0"/>
              <a:cs typeface="Alexandria" charset="0"/>
            </a:endParaRPr>
          </a:p>
        </p:txBody>
      </p:sp>
      <p:pic>
        <p:nvPicPr>
          <p:cNvPr id="5" name="Graphic 21">
            <a:extLst>
              <a:ext uri="{FF2B5EF4-FFF2-40B4-BE49-F238E27FC236}">
                <a16:creationId xmlns:a16="http://schemas.microsoft.com/office/drawing/2014/main" id="{0AB99627-520F-F0DD-5B00-23E5BC55061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9776480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par>
                          <p:cTn id="11" fill="hold">
                            <p:stCondLst>
                              <p:cond delay="750"/>
                            </p:stCondLst>
                            <p:childTnLst>
                              <p:par>
                                <p:cTn id="12" presetID="22" presetClass="entr" presetSubtype="4" fill="hold" grpId="0" nodeType="afterEffect">
                                  <p:stCondLst>
                                    <p:cond delay="0"/>
                                  </p:stCondLst>
                                  <p:childTnLst>
                                    <p:set>
                                      <p:cBhvr>
                                        <p:cTn id="13" dur="1" fill="hold">
                                          <p:stCondLst>
                                            <p:cond delay="0"/>
                                          </p:stCondLst>
                                        </p:cTn>
                                        <p:tgtEl>
                                          <p:spTgt spid="43"/>
                                        </p:tgtEl>
                                        <p:attrNameLst>
                                          <p:attrName>style.visibility</p:attrName>
                                        </p:attrNameLst>
                                      </p:cBhvr>
                                      <p:to>
                                        <p:strVal val="visible"/>
                                      </p:to>
                                    </p:set>
                                    <p:animEffect transition="in" filter="wipe(down)">
                                      <p:cBhvr>
                                        <p:cTn id="14" dur="500"/>
                                        <p:tgtEl>
                                          <p:spTgt spid="43"/>
                                        </p:tgtEl>
                                      </p:cBhvr>
                                    </p:animEffect>
                                  </p:childTnLst>
                                </p:cTn>
                              </p:par>
                            </p:childTnLst>
                          </p:cTn>
                        </p:par>
                        <p:par>
                          <p:cTn id="15" fill="hold">
                            <p:stCondLst>
                              <p:cond delay="1250"/>
                            </p:stCondLst>
                            <p:childTnLst>
                              <p:par>
                                <p:cTn id="16" presetID="22" presetClass="entr" presetSubtype="4" fill="hold" grpId="0" nodeType="afterEffect">
                                  <p:stCondLst>
                                    <p:cond delay="0"/>
                                  </p:stCondLst>
                                  <p:childTnLst>
                                    <p:set>
                                      <p:cBhvr>
                                        <p:cTn id="17" dur="1" fill="hold">
                                          <p:stCondLst>
                                            <p:cond delay="0"/>
                                          </p:stCondLst>
                                        </p:cTn>
                                        <p:tgtEl>
                                          <p:spTgt spid="41"/>
                                        </p:tgtEl>
                                        <p:attrNameLst>
                                          <p:attrName>style.visibility</p:attrName>
                                        </p:attrNameLst>
                                      </p:cBhvr>
                                      <p:to>
                                        <p:strVal val="visible"/>
                                      </p:to>
                                    </p:set>
                                    <p:animEffect transition="in" filter="wipe(down)">
                                      <p:cBhvr>
                                        <p:cTn id="18"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P spid="41" grpId="0"/>
      <p:bldP spid="43" grpId="0"/>
    </p:bld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F79F314E-5CE5-B23F-1960-25E7E6BA2E8E}"/>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E8FC06DF-C809-5247-34DB-71C8AF23298C}"/>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التعريفية</a:t>
            </a:r>
            <a:endParaRPr lang="en-US" sz="2400" b="1"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CF0C6BD1-AFCB-4DE4-040F-4971BFC27F52}"/>
              </a:ext>
            </a:extLst>
          </p:cNvPr>
          <p:cNvSpPr txBox="1"/>
          <p:nvPr/>
        </p:nvSpPr>
        <p:spPr>
          <a:xfrm>
            <a:off x="4817477" y="1128103"/>
            <a:ext cx="5414152" cy="523220"/>
          </a:xfrm>
          <a:prstGeom prst="rect">
            <a:avLst/>
          </a:prstGeom>
          <a:noFill/>
        </p:spPr>
        <p:txBody>
          <a:bodyPr wrap="square" rtlCol="0">
            <a:spAutoFit/>
          </a:bodyPr>
          <a:lstStyle/>
          <a:p>
            <a:pPr algn="ctr"/>
            <a:r>
              <a:rPr lang="ar-EG" sz="2800" b="1" dirty="0">
                <a:effectLst>
                  <a:outerShdw blurRad="38100" dist="38100" dir="2700000" algn="tl">
                    <a:srgbClr val="000000">
                      <a:alpha val="43137"/>
                    </a:srgbClr>
                  </a:outerShdw>
                </a:effectLst>
                <a:latin typeface="Alexandria" charset="0"/>
                <a:cs typeface="Alexandria" charset="0"/>
              </a:rPr>
              <a:t>5. </a:t>
            </a:r>
            <a:r>
              <a:rPr lang="ar-EG" sz="2800" b="1" dirty="0">
                <a:solidFill>
                  <a:srgbClr val="2E3957"/>
                </a:solidFill>
                <a:effectLst>
                  <a:outerShdw blurRad="38100" dist="38100" dir="2700000" algn="tl">
                    <a:srgbClr val="000000">
                      <a:alpha val="43137"/>
                    </a:srgbClr>
                  </a:outerShdw>
                </a:effectLst>
                <a:latin typeface="Alexandria"/>
                <a:cs typeface="+mj-cs"/>
              </a:rPr>
              <a:t>أُسلوب التقييم وتقسيم الدرجات</a:t>
            </a:r>
            <a:r>
              <a:rPr lang="ar-EG" sz="2800" b="1" dirty="0">
                <a:effectLst>
                  <a:outerShdw blurRad="38100" dist="38100" dir="2700000" algn="tl">
                    <a:srgbClr val="000000">
                      <a:alpha val="43137"/>
                    </a:srgbClr>
                  </a:outerShdw>
                </a:effectLst>
                <a:latin typeface="Alexandria" charset="0"/>
                <a:cs typeface="Alexandria" charset="0"/>
              </a:rPr>
              <a:t>:</a:t>
            </a:r>
            <a:endParaRPr lang="en-US" sz="2800" b="1" dirty="0">
              <a:effectLst>
                <a:outerShdw blurRad="38100" dist="38100" dir="2700000" algn="tl">
                  <a:srgbClr val="000000">
                    <a:alpha val="43137"/>
                  </a:srgbClr>
                </a:outerShdw>
              </a:effectLst>
              <a:latin typeface="Alexandria" charset="0"/>
              <a:cs typeface="Alexandria" charset="0"/>
            </a:endParaRPr>
          </a:p>
        </p:txBody>
      </p:sp>
      <p:grpSp>
        <p:nvGrpSpPr>
          <p:cNvPr id="22" name="Group 21">
            <a:extLst>
              <a:ext uri="{FF2B5EF4-FFF2-40B4-BE49-F238E27FC236}">
                <a16:creationId xmlns:a16="http://schemas.microsoft.com/office/drawing/2014/main" id="{EC73C6D8-B5C4-C6D3-9CE1-84460E563B50}"/>
              </a:ext>
            </a:extLst>
          </p:cNvPr>
          <p:cNvGrpSpPr/>
          <p:nvPr/>
        </p:nvGrpSpPr>
        <p:grpSpPr>
          <a:xfrm>
            <a:off x="4785530" y="1836572"/>
            <a:ext cx="6787266" cy="3586327"/>
            <a:chOff x="4785530" y="1836572"/>
            <a:chExt cx="6787266" cy="3586327"/>
          </a:xfrm>
        </p:grpSpPr>
        <p:grpSp>
          <p:nvGrpSpPr>
            <p:cNvPr id="4" name="Group 3">
              <a:extLst>
                <a:ext uri="{FF2B5EF4-FFF2-40B4-BE49-F238E27FC236}">
                  <a16:creationId xmlns:a16="http://schemas.microsoft.com/office/drawing/2014/main" id="{0D2385D7-6937-2C9F-3775-E8B189533865}"/>
                </a:ext>
              </a:extLst>
            </p:cNvPr>
            <p:cNvGrpSpPr/>
            <p:nvPr/>
          </p:nvGrpSpPr>
          <p:grpSpPr>
            <a:xfrm>
              <a:off x="4785530" y="1836572"/>
              <a:ext cx="6787266" cy="3586327"/>
              <a:chOff x="2431783" y="2611931"/>
              <a:chExt cx="6078974" cy="2909952"/>
            </a:xfrm>
            <a:scene3d>
              <a:camera prst="orthographicFront">
                <a:rot lat="0" lon="0" rev="10799999"/>
              </a:camera>
              <a:lightRig rig="balanced" dir="t">
                <a:rot lat="0" lon="0" rev="8700000"/>
              </a:lightRig>
            </a:scene3d>
          </p:grpSpPr>
          <p:sp>
            <p:nvSpPr>
              <p:cNvPr id="7" name="Freeform: Shape 6">
                <a:extLst>
                  <a:ext uri="{FF2B5EF4-FFF2-40B4-BE49-F238E27FC236}">
                    <a16:creationId xmlns:a16="http://schemas.microsoft.com/office/drawing/2014/main" id="{60FB9D4B-4726-AACB-B618-87F6AD1766C2}"/>
                  </a:ext>
                </a:extLst>
              </p:cNvPr>
              <p:cNvSpPr/>
              <p:nvPr/>
            </p:nvSpPr>
            <p:spPr>
              <a:xfrm>
                <a:off x="2431783" y="3532971"/>
                <a:ext cx="2135745" cy="1067872"/>
              </a:xfrm>
              <a:custGeom>
                <a:avLst/>
                <a:gdLst>
                  <a:gd name="connsiteX0" fmla="*/ 0 w 2135745"/>
                  <a:gd name="connsiteY0" fmla="*/ 106787 h 1067872"/>
                  <a:gd name="connsiteX1" fmla="*/ 106787 w 2135745"/>
                  <a:gd name="connsiteY1" fmla="*/ 0 h 1067872"/>
                  <a:gd name="connsiteX2" fmla="*/ 2028958 w 2135745"/>
                  <a:gd name="connsiteY2" fmla="*/ 0 h 1067872"/>
                  <a:gd name="connsiteX3" fmla="*/ 2135745 w 2135745"/>
                  <a:gd name="connsiteY3" fmla="*/ 106787 h 1067872"/>
                  <a:gd name="connsiteX4" fmla="*/ 2135745 w 2135745"/>
                  <a:gd name="connsiteY4" fmla="*/ 961085 h 1067872"/>
                  <a:gd name="connsiteX5" fmla="*/ 2028958 w 2135745"/>
                  <a:gd name="connsiteY5" fmla="*/ 1067872 h 1067872"/>
                  <a:gd name="connsiteX6" fmla="*/ 106787 w 2135745"/>
                  <a:gd name="connsiteY6" fmla="*/ 1067872 h 1067872"/>
                  <a:gd name="connsiteX7" fmla="*/ 0 w 2135745"/>
                  <a:gd name="connsiteY7" fmla="*/ 961085 h 1067872"/>
                  <a:gd name="connsiteX8" fmla="*/ 0 w 2135745"/>
                  <a:gd name="connsiteY8" fmla="*/ 106787 h 10678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135745" h="1067872">
                    <a:moveTo>
                      <a:pt x="0" y="106787"/>
                    </a:moveTo>
                    <a:cubicBezTo>
                      <a:pt x="0" y="47810"/>
                      <a:pt x="47810" y="0"/>
                      <a:pt x="106787" y="0"/>
                    </a:cubicBezTo>
                    <a:lnTo>
                      <a:pt x="2028958" y="0"/>
                    </a:lnTo>
                    <a:cubicBezTo>
                      <a:pt x="2087935" y="0"/>
                      <a:pt x="2135745" y="47810"/>
                      <a:pt x="2135745" y="106787"/>
                    </a:cubicBezTo>
                    <a:lnTo>
                      <a:pt x="2135745" y="961085"/>
                    </a:lnTo>
                    <a:cubicBezTo>
                      <a:pt x="2135745" y="1020062"/>
                      <a:pt x="2087935" y="1067872"/>
                      <a:pt x="2028958" y="1067872"/>
                    </a:cubicBezTo>
                    <a:lnTo>
                      <a:pt x="106787" y="1067872"/>
                    </a:lnTo>
                    <a:cubicBezTo>
                      <a:pt x="47810" y="1067872"/>
                      <a:pt x="0" y="1020062"/>
                      <a:pt x="0" y="961085"/>
                    </a:cubicBezTo>
                    <a:lnTo>
                      <a:pt x="0" y="106787"/>
                    </a:lnTo>
                    <a:close/>
                  </a:path>
                </a:pathLst>
              </a:custGeom>
              <a:ln>
                <a:noFill/>
              </a:ln>
              <a:effectLst>
                <a:outerShdw blurRad="44450" dist="27940" dir="5400000" algn="ctr">
                  <a:srgbClr val="000000">
                    <a:alpha val="32000"/>
                  </a:srgbClr>
                </a:outerShdw>
              </a:effectLst>
              <a:scene3d>
                <a:camera prst="orthographicFront">
                  <a:rot lat="0" lon="0" rev="10799999"/>
                </a:camera>
                <a:lightRig rig="balanced" dir="t">
                  <a:rot lat="0" lon="0" rev="8700000"/>
                </a:lightRig>
              </a:scene3d>
              <a:sp3d>
                <a:bevelT w="190500" h="38100"/>
              </a:sp3d>
            </p:spPr>
            <p:style>
              <a:lnRef idx="2">
                <a:scrgbClr r="0" g="0" b="0"/>
              </a:lnRef>
              <a:fillRef idx="1">
                <a:schemeClr val="accent1">
                  <a:hueOff val="0"/>
                  <a:satOff val="0"/>
                  <a:lumOff val="0"/>
                  <a:alphaOff val="0"/>
                </a:schemeClr>
              </a:fillRef>
              <a:effectRef idx="0">
                <a:scrgbClr r="0" g="0" b="0"/>
              </a:effectRef>
              <a:fontRef idx="minor">
                <a:schemeClr val="lt1"/>
              </a:fontRef>
            </p:style>
            <p:txBody>
              <a:bodyPr spcFirstLastPara="0" vert="horz" wrap="square" lIns="46517" tIns="46517" rIns="46517" bIns="46517" numCol="1" spcCol="1270" anchor="ctr" anchorCtr="0">
                <a:noAutofit/>
                <a:flatTx/>
              </a:bodyPr>
              <a:lstStyle/>
              <a:p>
                <a:pPr marL="0" lvl="0" indent="0" algn="ctr" defTabSz="1066800" rtl="1">
                  <a:lnSpc>
                    <a:spcPct val="90000"/>
                  </a:lnSpc>
                  <a:spcBef>
                    <a:spcPct val="0"/>
                  </a:spcBef>
                  <a:spcAft>
                    <a:spcPct val="35000"/>
                  </a:spcAft>
                  <a:buNone/>
                </a:pPr>
                <a:r>
                  <a:rPr lang="ar-EG" sz="2400" b="1" kern="1200" dirty="0"/>
                  <a:t>مُحاضرة أُسبوعية مُسجلة</a:t>
                </a:r>
              </a:p>
              <a:p>
                <a:pPr marL="0" lvl="0" indent="0" algn="ctr" defTabSz="1066800" rtl="1">
                  <a:lnSpc>
                    <a:spcPct val="90000"/>
                  </a:lnSpc>
                  <a:spcBef>
                    <a:spcPct val="0"/>
                  </a:spcBef>
                  <a:spcAft>
                    <a:spcPct val="35000"/>
                  </a:spcAft>
                  <a:buNone/>
                </a:pPr>
                <a:r>
                  <a:rPr lang="ar-EG" sz="1800" b="0" kern="1200" dirty="0"/>
                  <a:t>(بواقع 10 مُحاضرات)</a:t>
                </a:r>
                <a:endParaRPr lang="en-US" sz="1800" b="0" kern="1200" dirty="0"/>
              </a:p>
            </p:txBody>
          </p:sp>
          <p:sp>
            <p:nvSpPr>
              <p:cNvPr id="8" name="Freeform: Shape 7">
                <a:extLst>
                  <a:ext uri="{FF2B5EF4-FFF2-40B4-BE49-F238E27FC236}">
                    <a16:creationId xmlns:a16="http://schemas.microsoft.com/office/drawing/2014/main" id="{B536F9C8-F86D-4ADA-82BC-F15396130B2E}"/>
                  </a:ext>
                </a:extLst>
              </p:cNvPr>
              <p:cNvSpPr/>
              <p:nvPr/>
            </p:nvSpPr>
            <p:spPr>
              <a:xfrm rot="18770822">
                <a:off x="4366557" y="3588651"/>
                <a:ext cx="1256240" cy="35473"/>
              </a:xfrm>
              <a:custGeom>
                <a:avLst/>
                <a:gdLst>
                  <a:gd name="connsiteX0" fmla="*/ 0 w 1256240"/>
                  <a:gd name="connsiteY0" fmla="*/ 17736 h 35473"/>
                  <a:gd name="connsiteX1" fmla="*/ 1256240 w 1256240"/>
                  <a:gd name="connsiteY1" fmla="*/ 17736 h 35473"/>
                </a:gdLst>
                <a:ahLst/>
                <a:cxnLst>
                  <a:cxn ang="0">
                    <a:pos x="connsiteX0" y="connsiteY0"/>
                  </a:cxn>
                  <a:cxn ang="0">
                    <a:pos x="connsiteX1" y="connsiteY1"/>
                  </a:cxn>
                </a:cxnLst>
                <a:rect l="l" t="t" r="r" b="b"/>
                <a:pathLst>
                  <a:path w="1256240" h="35473">
                    <a:moveTo>
                      <a:pt x="0" y="17736"/>
                    </a:moveTo>
                    <a:lnTo>
                      <a:pt x="1256240" y="17736"/>
                    </a:lnTo>
                  </a:path>
                </a:pathLst>
              </a:custGeom>
              <a:noFill/>
              <a:ln>
                <a:noFill/>
              </a:ln>
              <a:effectLst>
                <a:outerShdw blurRad="44450" dist="27940" dir="5400000" algn="ctr">
                  <a:srgbClr val="000000">
                    <a:alpha val="32000"/>
                  </a:srgbClr>
                </a:outerShdw>
              </a:effectLst>
              <a:scene3d>
                <a:camera prst="orthographicFront">
                  <a:rot lat="0" lon="0" rev="10799999"/>
                </a:camera>
                <a:lightRig rig="balanced" dir="t">
                  <a:rot lat="0" lon="0" rev="8700000"/>
                </a:lightRig>
              </a:scene3d>
              <a:sp3d/>
            </p:spPr>
            <p:style>
              <a:lnRef idx="2">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609414" tIns="-13670" rIns="609413" bIns="-13669" numCol="1" spcCol="1270" anchor="ctr" anchorCtr="0">
                <a:noAutofit/>
                <a:flatTx/>
              </a:bodyPr>
              <a:lstStyle/>
              <a:p>
                <a:pPr marL="0" lvl="0" indent="0" algn="ctr" defTabSz="222250">
                  <a:lnSpc>
                    <a:spcPct val="90000"/>
                  </a:lnSpc>
                  <a:spcBef>
                    <a:spcPct val="0"/>
                  </a:spcBef>
                  <a:spcAft>
                    <a:spcPct val="35000"/>
                  </a:spcAft>
                  <a:buNone/>
                </a:pPr>
                <a:endParaRPr lang="en-US" sz="500" kern="1200"/>
              </a:p>
            </p:txBody>
          </p:sp>
          <p:sp>
            <p:nvSpPr>
              <p:cNvPr id="9" name="Freeform: Shape 8">
                <a:extLst>
                  <a:ext uri="{FF2B5EF4-FFF2-40B4-BE49-F238E27FC236}">
                    <a16:creationId xmlns:a16="http://schemas.microsoft.com/office/drawing/2014/main" id="{74507AC1-27CA-7F9A-059D-23FADB472AE8}"/>
                  </a:ext>
                </a:extLst>
              </p:cNvPr>
              <p:cNvSpPr/>
              <p:nvPr/>
            </p:nvSpPr>
            <p:spPr>
              <a:xfrm>
                <a:off x="5421827" y="2611931"/>
                <a:ext cx="2135745" cy="1067872"/>
              </a:xfrm>
              <a:custGeom>
                <a:avLst/>
                <a:gdLst>
                  <a:gd name="connsiteX0" fmla="*/ 0 w 2135745"/>
                  <a:gd name="connsiteY0" fmla="*/ 106787 h 1067872"/>
                  <a:gd name="connsiteX1" fmla="*/ 106787 w 2135745"/>
                  <a:gd name="connsiteY1" fmla="*/ 0 h 1067872"/>
                  <a:gd name="connsiteX2" fmla="*/ 2028958 w 2135745"/>
                  <a:gd name="connsiteY2" fmla="*/ 0 h 1067872"/>
                  <a:gd name="connsiteX3" fmla="*/ 2135745 w 2135745"/>
                  <a:gd name="connsiteY3" fmla="*/ 106787 h 1067872"/>
                  <a:gd name="connsiteX4" fmla="*/ 2135745 w 2135745"/>
                  <a:gd name="connsiteY4" fmla="*/ 961085 h 1067872"/>
                  <a:gd name="connsiteX5" fmla="*/ 2028958 w 2135745"/>
                  <a:gd name="connsiteY5" fmla="*/ 1067872 h 1067872"/>
                  <a:gd name="connsiteX6" fmla="*/ 106787 w 2135745"/>
                  <a:gd name="connsiteY6" fmla="*/ 1067872 h 1067872"/>
                  <a:gd name="connsiteX7" fmla="*/ 0 w 2135745"/>
                  <a:gd name="connsiteY7" fmla="*/ 961085 h 1067872"/>
                  <a:gd name="connsiteX8" fmla="*/ 0 w 2135745"/>
                  <a:gd name="connsiteY8" fmla="*/ 106787 h 10678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135745" h="1067872">
                    <a:moveTo>
                      <a:pt x="0" y="106787"/>
                    </a:moveTo>
                    <a:cubicBezTo>
                      <a:pt x="0" y="47810"/>
                      <a:pt x="47810" y="0"/>
                      <a:pt x="106787" y="0"/>
                    </a:cubicBezTo>
                    <a:lnTo>
                      <a:pt x="2028958" y="0"/>
                    </a:lnTo>
                    <a:cubicBezTo>
                      <a:pt x="2087935" y="0"/>
                      <a:pt x="2135745" y="47810"/>
                      <a:pt x="2135745" y="106787"/>
                    </a:cubicBezTo>
                    <a:lnTo>
                      <a:pt x="2135745" y="961085"/>
                    </a:lnTo>
                    <a:cubicBezTo>
                      <a:pt x="2135745" y="1020062"/>
                      <a:pt x="2087935" y="1067872"/>
                      <a:pt x="2028958" y="1067872"/>
                    </a:cubicBezTo>
                    <a:lnTo>
                      <a:pt x="106787" y="1067872"/>
                    </a:lnTo>
                    <a:cubicBezTo>
                      <a:pt x="47810" y="1067872"/>
                      <a:pt x="0" y="1020062"/>
                      <a:pt x="0" y="961085"/>
                    </a:cubicBezTo>
                    <a:lnTo>
                      <a:pt x="0" y="106787"/>
                    </a:lnTo>
                    <a:close/>
                  </a:path>
                </a:pathLst>
              </a:custGeom>
              <a:ln>
                <a:noFill/>
              </a:ln>
              <a:effectLst>
                <a:outerShdw blurRad="44450" dist="27940" dir="5400000" algn="ctr">
                  <a:srgbClr val="000000">
                    <a:alpha val="32000"/>
                  </a:srgbClr>
                </a:outerShdw>
              </a:effectLst>
              <a:scene3d>
                <a:camera prst="orthographicFront">
                  <a:rot lat="0" lon="0" rev="10799999"/>
                </a:camera>
                <a:lightRig rig="balanced" dir="t">
                  <a:rot lat="0" lon="0" rev="8700000"/>
                </a:lightRig>
              </a:scene3d>
              <a:sp3d>
                <a:bevelT w="190500" h="38100"/>
              </a:sp3d>
            </p:spPr>
            <p:style>
              <a:lnRef idx="2">
                <a:scrgbClr r="0" g="0" b="0"/>
              </a:lnRef>
              <a:fillRef idx="1">
                <a:schemeClr val="accent1">
                  <a:hueOff val="0"/>
                  <a:satOff val="0"/>
                  <a:lumOff val="0"/>
                  <a:alphaOff val="0"/>
                </a:schemeClr>
              </a:fillRef>
              <a:effectRef idx="0">
                <a:scrgbClr r="0" g="0" b="0"/>
              </a:effectRef>
              <a:fontRef idx="minor">
                <a:schemeClr val="lt1"/>
              </a:fontRef>
            </p:style>
            <p:txBody>
              <a:bodyPr spcFirstLastPara="0" vert="horz" wrap="square" lIns="46517" tIns="46517" rIns="46517" bIns="46517" numCol="1" spcCol="1270" anchor="ctr" anchorCtr="0">
                <a:noAutofit/>
                <a:flatTx/>
              </a:bodyPr>
              <a:lstStyle/>
              <a:p>
                <a:pPr marL="0" lvl="0" indent="0" algn="ctr" defTabSz="1066800" rtl="1">
                  <a:lnSpc>
                    <a:spcPct val="90000"/>
                  </a:lnSpc>
                  <a:spcBef>
                    <a:spcPct val="0"/>
                  </a:spcBef>
                  <a:spcAft>
                    <a:spcPct val="35000"/>
                  </a:spcAft>
                  <a:buNone/>
                </a:pPr>
                <a:r>
                  <a:rPr lang="ar-EG" sz="2400" b="1" kern="1200" dirty="0"/>
                  <a:t>اختبار أُسبوعي قصير </a:t>
                </a:r>
              </a:p>
              <a:p>
                <a:pPr marL="0" lvl="0" indent="0" algn="ctr" defTabSz="1066800" rtl="1">
                  <a:lnSpc>
                    <a:spcPct val="90000"/>
                  </a:lnSpc>
                  <a:spcBef>
                    <a:spcPct val="0"/>
                  </a:spcBef>
                  <a:spcAft>
                    <a:spcPct val="35000"/>
                  </a:spcAft>
                  <a:buNone/>
                </a:pPr>
                <a:r>
                  <a:rPr lang="ar-EG" sz="1800" kern="1200" dirty="0"/>
                  <a:t>(حول كل مُحاضرة)</a:t>
                </a:r>
                <a:endParaRPr lang="en-US" sz="1800" kern="1200" dirty="0"/>
              </a:p>
            </p:txBody>
          </p:sp>
          <p:sp>
            <p:nvSpPr>
              <p:cNvPr id="10" name="Freeform: Shape 9">
                <a:extLst>
                  <a:ext uri="{FF2B5EF4-FFF2-40B4-BE49-F238E27FC236}">
                    <a16:creationId xmlns:a16="http://schemas.microsoft.com/office/drawing/2014/main" id="{0CDAD013-9191-8178-6E17-F54390A9FC9A}"/>
                  </a:ext>
                </a:extLst>
              </p:cNvPr>
              <p:cNvSpPr/>
              <p:nvPr/>
            </p:nvSpPr>
            <p:spPr>
              <a:xfrm rot="19457599">
                <a:off x="7458686" y="2821117"/>
                <a:ext cx="1052071" cy="35473"/>
              </a:xfrm>
              <a:custGeom>
                <a:avLst/>
                <a:gdLst>
                  <a:gd name="connsiteX0" fmla="*/ 0 w 1052071"/>
                  <a:gd name="connsiteY0" fmla="*/ 17736 h 35473"/>
                  <a:gd name="connsiteX1" fmla="*/ 1052071 w 1052071"/>
                  <a:gd name="connsiteY1" fmla="*/ 17736 h 35473"/>
                </a:gdLst>
                <a:ahLst/>
                <a:cxnLst>
                  <a:cxn ang="0">
                    <a:pos x="connsiteX0" y="connsiteY0"/>
                  </a:cxn>
                  <a:cxn ang="0">
                    <a:pos x="connsiteX1" y="connsiteY1"/>
                  </a:cxn>
                </a:cxnLst>
                <a:rect l="l" t="t" r="r" b="b"/>
                <a:pathLst>
                  <a:path w="1052071" h="35473">
                    <a:moveTo>
                      <a:pt x="0" y="17736"/>
                    </a:moveTo>
                    <a:lnTo>
                      <a:pt x="1052071" y="17736"/>
                    </a:lnTo>
                  </a:path>
                </a:pathLst>
              </a:custGeom>
              <a:noFill/>
              <a:ln>
                <a:noFill/>
              </a:ln>
              <a:effectLst>
                <a:outerShdw blurRad="44450" dist="27940" dir="5400000" algn="ctr">
                  <a:srgbClr val="000000">
                    <a:alpha val="32000"/>
                  </a:srgbClr>
                </a:outerShdw>
              </a:effectLst>
              <a:scene3d>
                <a:camera prst="orthographicFront">
                  <a:rot lat="0" lon="0" rev="10799999"/>
                </a:camera>
                <a:lightRig rig="balanced" dir="t">
                  <a:rot lat="0" lon="0" rev="8700000"/>
                </a:lightRig>
              </a:scene3d>
              <a:sp3d/>
            </p:spPr>
            <p:style>
              <a:lnRef idx="2">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512433" tIns="-8565" rIns="512434" bIns="-8566" numCol="1" spcCol="1270" anchor="ctr" anchorCtr="0">
                <a:noAutofit/>
                <a:flatTx/>
              </a:bodyPr>
              <a:lstStyle/>
              <a:p>
                <a:pPr marL="0" lvl="0" indent="0" algn="ctr" defTabSz="222250">
                  <a:lnSpc>
                    <a:spcPct val="90000"/>
                  </a:lnSpc>
                  <a:spcBef>
                    <a:spcPct val="0"/>
                  </a:spcBef>
                  <a:spcAft>
                    <a:spcPct val="35000"/>
                  </a:spcAft>
                  <a:buNone/>
                </a:pPr>
                <a:endParaRPr lang="en-US" sz="500" kern="1200"/>
              </a:p>
            </p:txBody>
          </p:sp>
          <p:sp>
            <p:nvSpPr>
              <p:cNvPr id="12" name="Freeform: Shape 11">
                <a:extLst>
                  <a:ext uri="{FF2B5EF4-FFF2-40B4-BE49-F238E27FC236}">
                    <a16:creationId xmlns:a16="http://schemas.microsoft.com/office/drawing/2014/main" id="{DF6BD6FD-EA3F-F588-5141-975FF70EB49E}"/>
                  </a:ext>
                </a:extLst>
              </p:cNvPr>
              <p:cNvSpPr/>
              <p:nvPr/>
            </p:nvSpPr>
            <p:spPr>
              <a:xfrm rot="2142401">
                <a:off x="7458686" y="3435144"/>
                <a:ext cx="1052071" cy="35473"/>
              </a:xfrm>
              <a:custGeom>
                <a:avLst/>
                <a:gdLst>
                  <a:gd name="connsiteX0" fmla="*/ 0 w 1052071"/>
                  <a:gd name="connsiteY0" fmla="*/ 17736 h 35473"/>
                  <a:gd name="connsiteX1" fmla="*/ 1052071 w 1052071"/>
                  <a:gd name="connsiteY1" fmla="*/ 17736 h 35473"/>
                </a:gdLst>
                <a:ahLst/>
                <a:cxnLst>
                  <a:cxn ang="0">
                    <a:pos x="connsiteX0" y="connsiteY0"/>
                  </a:cxn>
                  <a:cxn ang="0">
                    <a:pos x="connsiteX1" y="connsiteY1"/>
                  </a:cxn>
                </a:cxnLst>
                <a:rect l="l" t="t" r="r" b="b"/>
                <a:pathLst>
                  <a:path w="1052071" h="35473">
                    <a:moveTo>
                      <a:pt x="0" y="17736"/>
                    </a:moveTo>
                    <a:lnTo>
                      <a:pt x="1052071" y="17736"/>
                    </a:lnTo>
                  </a:path>
                </a:pathLst>
              </a:custGeom>
              <a:noFill/>
              <a:ln>
                <a:noFill/>
              </a:ln>
              <a:effectLst>
                <a:outerShdw blurRad="44450" dist="27940" dir="5400000" algn="ctr">
                  <a:srgbClr val="000000">
                    <a:alpha val="32000"/>
                  </a:srgbClr>
                </a:outerShdw>
              </a:effectLst>
              <a:scene3d>
                <a:camera prst="orthographicFront">
                  <a:rot lat="0" lon="0" rev="10799999"/>
                </a:camera>
                <a:lightRig rig="balanced" dir="t">
                  <a:rot lat="0" lon="0" rev="8700000"/>
                </a:lightRig>
              </a:scene3d>
              <a:sp3d/>
            </p:spPr>
            <p:style>
              <a:lnRef idx="2">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512434" tIns="-8566" rIns="512433" bIns="-8565" numCol="1" spcCol="1270" anchor="ctr" anchorCtr="0">
                <a:noAutofit/>
                <a:flatTx/>
              </a:bodyPr>
              <a:lstStyle/>
              <a:p>
                <a:pPr marL="0" lvl="0" indent="0" algn="ctr" defTabSz="222250">
                  <a:lnSpc>
                    <a:spcPct val="90000"/>
                  </a:lnSpc>
                  <a:spcBef>
                    <a:spcPct val="0"/>
                  </a:spcBef>
                  <a:spcAft>
                    <a:spcPct val="35000"/>
                  </a:spcAft>
                  <a:buNone/>
                </a:pPr>
                <a:endParaRPr lang="en-US" sz="500" kern="1200"/>
              </a:p>
            </p:txBody>
          </p:sp>
          <p:sp>
            <p:nvSpPr>
              <p:cNvPr id="14" name="Freeform: Shape 13">
                <a:extLst>
                  <a:ext uri="{FF2B5EF4-FFF2-40B4-BE49-F238E27FC236}">
                    <a16:creationId xmlns:a16="http://schemas.microsoft.com/office/drawing/2014/main" id="{E3646605-62DB-2369-1E1A-98D7F6E6DAB6}"/>
                  </a:ext>
                </a:extLst>
              </p:cNvPr>
              <p:cNvSpPr/>
              <p:nvPr/>
            </p:nvSpPr>
            <p:spPr>
              <a:xfrm rot="2829178">
                <a:off x="4366557" y="4509691"/>
                <a:ext cx="1256240" cy="35473"/>
              </a:xfrm>
              <a:custGeom>
                <a:avLst/>
                <a:gdLst>
                  <a:gd name="connsiteX0" fmla="*/ 0 w 1256240"/>
                  <a:gd name="connsiteY0" fmla="*/ 17736 h 35473"/>
                  <a:gd name="connsiteX1" fmla="*/ 1256240 w 1256240"/>
                  <a:gd name="connsiteY1" fmla="*/ 17736 h 35473"/>
                </a:gdLst>
                <a:ahLst/>
                <a:cxnLst>
                  <a:cxn ang="0">
                    <a:pos x="connsiteX0" y="connsiteY0"/>
                  </a:cxn>
                  <a:cxn ang="0">
                    <a:pos x="connsiteX1" y="connsiteY1"/>
                  </a:cxn>
                </a:cxnLst>
                <a:rect l="l" t="t" r="r" b="b"/>
                <a:pathLst>
                  <a:path w="1256240" h="35473">
                    <a:moveTo>
                      <a:pt x="0" y="17736"/>
                    </a:moveTo>
                    <a:lnTo>
                      <a:pt x="1256240" y="17736"/>
                    </a:lnTo>
                  </a:path>
                </a:pathLst>
              </a:custGeom>
              <a:noFill/>
              <a:ln>
                <a:noFill/>
              </a:ln>
              <a:effectLst>
                <a:outerShdw blurRad="44450" dist="27940" dir="5400000" algn="ctr">
                  <a:srgbClr val="000000">
                    <a:alpha val="32000"/>
                  </a:srgbClr>
                </a:outerShdw>
              </a:effectLst>
              <a:scene3d>
                <a:camera prst="orthographicFront">
                  <a:rot lat="0" lon="0" rev="10799999"/>
                </a:camera>
                <a:lightRig rig="balanced" dir="t">
                  <a:rot lat="0" lon="0" rev="8700000"/>
                </a:lightRig>
              </a:scene3d>
              <a:sp3d/>
            </p:spPr>
            <p:style>
              <a:lnRef idx="2">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609414" tIns="-13670" rIns="609413" bIns="-13670" numCol="1" spcCol="1270" anchor="ctr" anchorCtr="0">
                <a:noAutofit/>
                <a:flatTx/>
              </a:bodyPr>
              <a:lstStyle/>
              <a:p>
                <a:pPr marL="0" lvl="0" indent="0" algn="ctr" defTabSz="222250">
                  <a:lnSpc>
                    <a:spcPct val="90000"/>
                  </a:lnSpc>
                  <a:spcBef>
                    <a:spcPct val="0"/>
                  </a:spcBef>
                  <a:spcAft>
                    <a:spcPct val="35000"/>
                  </a:spcAft>
                  <a:buNone/>
                </a:pPr>
                <a:endParaRPr lang="en-US" sz="500" kern="1200"/>
              </a:p>
            </p:txBody>
          </p:sp>
          <p:sp>
            <p:nvSpPr>
              <p:cNvPr id="15" name="Freeform: Shape 14">
                <a:extLst>
                  <a:ext uri="{FF2B5EF4-FFF2-40B4-BE49-F238E27FC236}">
                    <a16:creationId xmlns:a16="http://schemas.microsoft.com/office/drawing/2014/main" id="{B1BE3081-62AA-EB2F-22DD-9562936F58BE}"/>
                  </a:ext>
                </a:extLst>
              </p:cNvPr>
              <p:cNvSpPr/>
              <p:nvPr/>
            </p:nvSpPr>
            <p:spPr>
              <a:xfrm>
                <a:off x="5421827" y="4454011"/>
                <a:ext cx="2135745" cy="1067872"/>
              </a:xfrm>
              <a:custGeom>
                <a:avLst/>
                <a:gdLst>
                  <a:gd name="connsiteX0" fmla="*/ 0 w 2135745"/>
                  <a:gd name="connsiteY0" fmla="*/ 106787 h 1067872"/>
                  <a:gd name="connsiteX1" fmla="*/ 106787 w 2135745"/>
                  <a:gd name="connsiteY1" fmla="*/ 0 h 1067872"/>
                  <a:gd name="connsiteX2" fmla="*/ 2028958 w 2135745"/>
                  <a:gd name="connsiteY2" fmla="*/ 0 h 1067872"/>
                  <a:gd name="connsiteX3" fmla="*/ 2135745 w 2135745"/>
                  <a:gd name="connsiteY3" fmla="*/ 106787 h 1067872"/>
                  <a:gd name="connsiteX4" fmla="*/ 2135745 w 2135745"/>
                  <a:gd name="connsiteY4" fmla="*/ 961085 h 1067872"/>
                  <a:gd name="connsiteX5" fmla="*/ 2028958 w 2135745"/>
                  <a:gd name="connsiteY5" fmla="*/ 1067872 h 1067872"/>
                  <a:gd name="connsiteX6" fmla="*/ 106787 w 2135745"/>
                  <a:gd name="connsiteY6" fmla="*/ 1067872 h 1067872"/>
                  <a:gd name="connsiteX7" fmla="*/ 0 w 2135745"/>
                  <a:gd name="connsiteY7" fmla="*/ 961085 h 1067872"/>
                  <a:gd name="connsiteX8" fmla="*/ 0 w 2135745"/>
                  <a:gd name="connsiteY8" fmla="*/ 106787 h 10678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135745" h="1067872">
                    <a:moveTo>
                      <a:pt x="0" y="106787"/>
                    </a:moveTo>
                    <a:cubicBezTo>
                      <a:pt x="0" y="47810"/>
                      <a:pt x="47810" y="0"/>
                      <a:pt x="106787" y="0"/>
                    </a:cubicBezTo>
                    <a:lnTo>
                      <a:pt x="2028958" y="0"/>
                    </a:lnTo>
                    <a:cubicBezTo>
                      <a:pt x="2087935" y="0"/>
                      <a:pt x="2135745" y="47810"/>
                      <a:pt x="2135745" y="106787"/>
                    </a:cubicBezTo>
                    <a:lnTo>
                      <a:pt x="2135745" y="961085"/>
                    </a:lnTo>
                    <a:cubicBezTo>
                      <a:pt x="2135745" y="1020062"/>
                      <a:pt x="2087935" y="1067872"/>
                      <a:pt x="2028958" y="1067872"/>
                    </a:cubicBezTo>
                    <a:lnTo>
                      <a:pt x="106787" y="1067872"/>
                    </a:lnTo>
                    <a:cubicBezTo>
                      <a:pt x="47810" y="1067872"/>
                      <a:pt x="0" y="1020062"/>
                      <a:pt x="0" y="961085"/>
                    </a:cubicBezTo>
                    <a:lnTo>
                      <a:pt x="0" y="106787"/>
                    </a:lnTo>
                    <a:close/>
                  </a:path>
                </a:pathLst>
              </a:custGeom>
              <a:ln>
                <a:noFill/>
              </a:ln>
              <a:effectLst>
                <a:outerShdw blurRad="44450" dist="27940" dir="5400000" algn="ctr">
                  <a:srgbClr val="000000">
                    <a:alpha val="32000"/>
                  </a:srgbClr>
                </a:outerShdw>
              </a:effectLst>
              <a:scene3d>
                <a:camera prst="orthographicFront">
                  <a:rot lat="0" lon="0" rev="10799999"/>
                </a:camera>
                <a:lightRig rig="balanced" dir="t">
                  <a:rot lat="0" lon="0" rev="8700000"/>
                </a:lightRig>
              </a:scene3d>
              <a:sp3d>
                <a:bevelT w="190500" h="38100"/>
              </a:sp3d>
            </p:spPr>
            <p:style>
              <a:lnRef idx="2">
                <a:scrgbClr r="0" g="0" b="0"/>
              </a:lnRef>
              <a:fillRef idx="1">
                <a:schemeClr val="accent1">
                  <a:hueOff val="0"/>
                  <a:satOff val="0"/>
                  <a:lumOff val="0"/>
                  <a:alphaOff val="0"/>
                </a:schemeClr>
              </a:fillRef>
              <a:effectRef idx="0">
                <a:scrgbClr r="0" g="0" b="0"/>
              </a:effectRef>
              <a:fontRef idx="minor">
                <a:schemeClr val="lt1"/>
              </a:fontRef>
            </p:style>
            <p:txBody>
              <a:bodyPr spcFirstLastPara="0" vert="horz" wrap="square" lIns="46517" tIns="46517" rIns="46517" bIns="46517" numCol="1" spcCol="1270" anchor="ctr" anchorCtr="0">
                <a:noAutofit/>
                <a:flatTx/>
              </a:bodyPr>
              <a:lstStyle/>
              <a:p>
                <a:pPr marL="0" lvl="0" indent="0" algn="ctr" defTabSz="1066800">
                  <a:lnSpc>
                    <a:spcPct val="90000"/>
                  </a:lnSpc>
                  <a:spcBef>
                    <a:spcPct val="0"/>
                  </a:spcBef>
                  <a:spcAft>
                    <a:spcPct val="35000"/>
                  </a:spcAft>
                  <a:buNone/>
                </a:pPr>
                <a:r>
                  <a:rPr lang="ar-EG" sz="2400" b="1" kern="1200" dirty="0"/>
                  <a:t>حلقة نقاش أُسبوعية </a:t>
                </a:r>
                <a:r>
                  <a:rPr lang="ar-EG" sz="1800" b="0" kern="1200" dirty="0"/>
                  <a:t>(لمُناقشة مُحتوى المُحاضرة المُسجلة)</a:t>
                </a:r>
                <a:endParaRPr lang="en-US" sz="2400" b="0" kern="1200" dirty="0"/>
              </a:p>
            </p:txBody>
          </p:sp>
          <p:sp>
            <p:nvSpPr>
              <p:cNvPr id="18" name="Freeform: Shape 17">
                <a:extLst>
                  <a:ext uri="{FF2B5EF4-FFF2-40B4-BE49-F238E27FC236}">
                    <a16:creationId xmlns:a16="http://schemas.microsoft.com/office/drawing/2014/main" id="{9B2C9795-67F0-D6D2-E09F-5BFDA323F271}"/>
                  </a:ext>
                </a:extLst>
              </p:cNvPr>
              <p:cNvSpPr/>
              <p:nvPr/>
            </p:nvSpPr>
            <p:spPr>
              <a:xfrm>
                <a:off x="7557572" y="4970211"/>
                <a:ext cx="854298" cy="35473"/>
              </a:xfrm>
              <a:custGeom>
                <a:avLst/>
                <a:gdLst>
                  <a:gd name="connsiteX0" fmla="*/ 0 w 854298"/>
                  <a:gd name="connsiteY0" fmla="*/ 17736 h 35473"/>
                  <a:gd name="connsiteX1" fmla="*/ 854298 w 854298"/>
                  <a:gd name="connsiteY1" fmla="*/ 17736 h 35473"/>
                </a:gdLst>
                <a:ahLst/>
                <a:cxnLst>
                  <a:cxn ang="0">
                    <a:pos x="connsiteX0" y="connsiteY0"/>
                  </a:cxn>
                  <a:cxn ang="0">
                    <a:pos x="connsiteX1" y="connsiteY1"/>
                  </a:cxn>
                </a:cxnLst>
                <a:rect l="l" t="t" r="r" b="b"/>
                <a:pathLst>
                  <a:path w="854298" h="35473">
                    <a:moveTo>
                      <a:pt x="0" y="17736"/>
                    </a:moveTo>
                    <a:lnTo>
                      <a:pt x="854298" y="17736"/>
                    </a:lnTo>
                  </a:path>
                </a:pathLst>
              </a:custGeom>
              <a:noFill/>
              <a:ln>
                <a:noFill/>
              </a:ln>
              <a:effectLst>
                <a:outerShdw blurRad="44450" dist="27940" dir="5400000" algn="ctr">
                  <a:srgbClr val="000000">
                    <a:alpha val="32000"/>
                  </a:srgbClr>
                </a:outerShdw>
              </a:effectLst>
              <a:scene3d>
                <a:camera prst="orthographicFront">
                  <a:rot lat="0" lon="0" rev="10799999"/>
                </a:camera>
                <a:lightRig rig="balanced" dir="t">
                  <a:rot lat="0" lon="0" rev="8700000"/>
                </a:lightRig>
              </a:scene3d>
              <a:sp3d/>
            </p:spPr>
            <p:style>
              <a:lnRef idx="2">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418492" tIns="-3621" rIns="418492" bIns="-3620" numCol="1" spcCol="1270" anchor="ctr" anchorCtr="0">
                <a:noAutofit/>
                <a:flatTx/>
              </a:bodyPr>
              <a:lstStyle/>
              <a:p>
                <a:pPr marL="0" lvl="0" indent="0" algn="ctr" defTabSz="222250">
                  <a:lnSpc>
                    <a:spcPct val="90000"/>
                  </a:lnSpc>
                  <a:spcBef>
                    <a:spcPct val="0"/>
                  </a:spcBef>
                  <a:spcAft>
                    <a:spcPct val="35000"/>
                  </a:spcAft>
                  <a:buNone/>
                </a:pPr>
                <a:endParaRPr lang="en-US" sz="500" kern="1200"/>
              </a:p>
            </p:txBody>
          </p:sp>
        </p:grpSp>
        <p:sp>
          <p:nvSpPr>
            <p:cNvPr id="2" name="Arrow: Left 1">
              <a:extLst>
                <a:ext uri="{FF2B5EF4-FFF2-40B4-BE49-F238E27FC236}">
                  <a16:creationId xmlns:a16="http://schemas.microsoft.com/office/drawing/2014/main" id="{AF4A88D5-6EFF-ACC0-E141-91BEFF0CDD4B}"/>
                </a:ext>
              </a:extLst>
            </p:cNvPr>
            <p:cNvSpPr/>
            <p:nvPr/>
          </p:nvSpPr>
          <p:spPr>
            <a:xfrm rot="2330076">
              <a:off x="7243126" y="2660650"/>
              <a:ext cx="844550" cy="412750"/>
            </a:xfrm>
            <a:prstGeom prst="lef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Arrow: Left 2">
              <a:extLst>
                <a:ext uri="{FF2B5EF4-FFF2-40B4-BE49-F238E27FC236}">
                  <a16:creationId xmlns:a16="http://schemas.microsoft.com/office/drawing/2014/main" id="{386BCFF9-0E0E-7598-C691-8ECCDA4346D7}"/>
                </a:ext>
              </a:extLst>
            </p:cNvPr>
            <p:cNvSpPr/>
            <p:nvPr/>
          </p:nvSpPr>
          <p:spPr>
            <a:xfrm rot="19326460">
              <a:off x="7244775" y="3903119"/>
              <a:ext cx="844550" cy="412750"/>
            </a:xfrm>
            <a:prstGeom prst="lef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23" name="Group 22">
            <a:extLst>
              <a:ext uri="{FF2B5EF4-FFF2-40B4-BE49-F238E27FC236}">
                <a16:creationId xmlns:a16="http://schemas.microsoft.com/office/drawing/2014/main" id="{7CDDEF59-4A90-C694-D734-F1035C9DB1F7}"/>
              </a:ext>
            </a:extLst>
          </p:cNvPr>
          <p:cNvGrpSpPr/>
          <p:nvPr/>
        </p:nvGrpSpPr>
        <p:grpSpPr>
          <a:xfrm>
            <a:off x="1191429" y="3022441"/>
            <a:ext cx="6809571" cy="1316083"/>
            <a:chOff x="1191429" y="3022441"/>
            <a:chExt cx="6809571" cy="1316083"/>
          </a:xfrm>
        </p:grpSpPr>
        <p:sp>
          <p:nvSpPr>
            <p:cNvPr id="20" name="Arrow: Left 19">
              <a:extLst>
                <a:ext uri="{FF2B5EF4-FFF2-40B4-BE49-F238E27FC236}">
                  <a16:creationId xmlns:a16="http://schemas.microsoft.com/office/drawing/2014/main" id="{B351E9EE-07E7-A75B-622B-BD4DD4725999}"/>
                </a:ext>
              </a:extLst>
            </p:cNvPr>
            <p:cNvSpPr/>
            <p:nvPr/>
          </p:nvSpPr>
          <p:spPr>
            <a:xfrm>
              <a:off x="3727450" y="3294752"/>
              <a:ext cx="4273550" cy="412750"/>
            </a:xfrm>
            <a:prstGeom prst="lef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Freeform: Shape 20">
              <a:extLst>
                <a:ext uri="{FF2B5EF4-FFF2-40B4-BE49-F238E27FC236}">
                  <a16:creationId xmlns:a16="http://schemas.microsoft.com/office/drawing/2014/main" id="{30195BAD-B31F-EE6C-4871-B1ABB6FE108C}"/>
                </a:ext>
              </a:extLst>
            </p:cNvPr>
            <p:cNvSpPr/>
            <p:nvPr/>
          </p:nvSpPr>
          <p:spPr>
            <a:xfrm>
              <a:off x="1191429" y="3022441"/>
              <a:ext cx="2384592" cy="1316083"/>
            </a:xfrm>
            <a:custGeom>
              <a:avLst/>
              <a:gdLst>
                <a:gd name="connsiteX0" fmla="*/ 0 w 2135745"/>
                <a:gd name="connsiteY0" fmla="*/ 106787 h 1067872"/>
                <a:gd name="connsiteX1" fmla="*/ 106787 w 2135745"/>
                <a:gd name="connsiteY1" fmla="*/ 0 h 1067872"/>
                <a:gd name="connsiteX2" fmla="*/ 2028958 w 2135745"/>
                <a:gd name="connsiteY2" fmla="*/ 0 h 1067872"/>
                <a:gd name="connsiteX3" fmla="*/ 2135745 w 2135745"/>
                <a:gd name="connsiteY3" fmla="*/ 106787 h 1067872"/>
                <a:gd name="connsiteX4" fmla="*/ 2135745 w 2135745"/>
                <a:gd name="connsiteY4" fmla="*/ 961085 h 1067872"/>
                <a:gd name="connsiteX5" fmla="*/ 2028958 w 2135745"/>
                <a:gd name="connsiteY5" fmla="*/ 1067872 h 1067872"/>
                <a:gd name="connsiteX6" fmla="*/ 106787 w 2135745"/>
                <a:gd name="connsiteY6" fmla="*/ 1067872 h 1067872"/>
                <a:gd name="connsiteX7" fmla="*/ 0 w 2135745"/>
                <a:gd name="connsiteY7" fmla="*/ 961085 h 1067872"/>
                <a:gd name="connsiteX8" fmla="*/ 0 w 2135745"/>
                <a:gd name="connsiteY8" fmla="*/ 106787 h 10678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135745" h="1067872">
                  <a:moveTo>
                    <a:pt x="0" y="106787"/>
                  </a:moveTo>
                  <a:cubicBezTo>
                    <a:pt x="0" y="47810"/>
                    <a:pt x="47810" y="0"/>
                    <a:pt x="106787" y="0"/>
                  </a:cubicBezTo>
                  <a:lnTo>
                    <a:pt x="2028958" y="0"/>
                  </a:lnTo>
                  <a:cubicBezTo>
                    <a:pt x="2087935" y="0"/>
                    <a:pt x="2135745" y="47810"/>
                    <a:pt x="2135745" y="106787"/>
                  </a:cubicBezTo>
                  <a:lnTo>
                    <a:pt x="2135745" y="961085"/>
                  </a:lnTo>
                  <a:cubicBezTo>
                    <a:pt x="2135745" y="1020062"/>
                    <a:pt x="2087935" y="1067872"/>
                    <a:pt x="2028958" y="1067872"/>
                  </a:cubicBezTo>
                  <a:lnTo>
                    <a:pt x="106787" y="1067872"/>
                  </a:lnTo>
                  <a:cubicBezTo>
                    <a:pt x="47810" y="1067872"/>
                    <a:pt x="0" y="1020062"/>
                    <a:pt x="0" y="961085"/>
                  </a:cubicBezTo>
                  <a:lnTo>
                    <a:pt x="0" y="106787"/>
                  </a:lnTo>
                  <a:close/>
                </a:path>
              </a:pathLst>
            </a:custGeom>
            <a:ln>
              <a:noFill/>
            </a:ln>
            <a:effectLst>
              <a:outerShdw blurRad="44450" dist="27940" dir="5400000" algn="ctr">
                <a:srgbClr val="000000">
                  <a:alpha val="32000"/>
                </a:srgbClr>
              </a:outerShdw>
            </a:effectLst>
            <a:scene3d>
              <a:camera prst="orthographicFront">
                <a:rot lat="0" lon="0" rev="10799999"/>
              </a:camera>
              <a:lightRig rig="balanced" dir="t">
                <a:rot lat="0" lon="0" rev="8700000"/>
              </a:lightRig>
            </a:scene3d>
            <a:sp3d>
              <a:bevelT w="190500" h="38100"/>
            </a:sp3d>
          </p:spPr>
          <p:style>
            <a:lnRef idx="2">
              <a:scrgbClr r="0" g="0" b="0"/>
            </a:lnRef>
            <a:fillRef idx="1">
              <a:schemeClr val="accent1">
                <a:hueOff val="0"/>
                <a:satOff val="0"/>
                <a:lumOff val="0"/>
                <a:alphaOff val="0"/>
              </a:schemeClr>
            </a:fillRef>
            <a:effectRef idx="0">
              <a:scrgbClr r="0" g="0" b="0"/>
            </a:effectRef>
            <a:fontRef idx="minor">
              <a:schemeClr val="lt1"/>
            </a:fontRef>
          </p:style>
          <p:txBody>
            <a:bodyPr spcFirstLastPara="0" vert="horz" wrap="square" lIns="72552" tIns="72552" rIns="72552" bIns="72552" numCol="1" spcCol="1270" anchor="ctr" anchorCtr="0">
              <a:noAutofit/>
              <a:flatTx/>
            </a:bodyPr>
            <a:lstStyle/>
            <a:p>
              <a:pPr marL="0" lvl="0" indent="0" algn="ctr" defTabSz="2889250">
                <a:lnSpc>
                  <a:spcPct val="90000"/>
                </a:lnSpc>
                <a:spcBef>
                  <a:spcPct val="0"/>
                </a:spcBef>
                <a:spcAft>
                  <a:spcPct val="35000"/>
                </a:spcAft>
                <a:buNone/>
              </a:pPr>
              <a:r>
                <a:rPr lang="ar-EG" sz="2400" b="1" kern="1200" dirty="0"/>
                <a:t>اختبار نهائي</a:t>
              </a:r>
            </a:p>
            <a:p>
              <a:pPr marL="0" lvl="0" indent="0" algn="ctr" defTabSz="2889250">
                <a:lnSpc>
                  <a:spcPct val="90000"/>
                </a:lnSpc>
                <a:spcBef>
                  <a:spcPct val="0"/>
                </a:spcBef>
                <a:spcAft>
                  <a:spcPct val="35000"/>
                </a:spcAft>
                <a:buNone/>
              </a:pPr>
              <a:r>
                <a:rPr lang="ar-EG" dirty="0"/>
                <a:t>(يشمل كل المُحاضرات)</a:t>
              </a:r>
              <a:endParaRPr lang="en-US" kern="1200" dirty="0"/>
            </a:p>
          </p:txBody>
        </p:sp>
      </p:grpSp>
    </p:spTree>
    <p:extLst>
      <p:ext uri="{BB962C8B-B14F-4D97-AF65-F5344CB8AC3E}">
        <p14:creationId xmlns:p14="http://schemas.microsoft.com/office/powerpoint/2010/main" val="2515611889"/>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22"/>
                                        </p:tgtEl>
                                        <p:attrNameLst>
                                          <p:attrName>style.visibility</p:attrName>
                                        </p:attrNameLst>
                                      </p:cBhvr>
                                      <p:to>
                                        <p:strVal val="visible"/>
                                      </p:to>
                                    </p:set>
                                    <p:animEffect transition="in" filter="fade">
                                      <p:cBhvr>
                                        <p:cTn id="13" dur="1000"/>
                                        <p:tgtEl>
                                          <p:spTgt spid="22"/>
                                        </p:tgtEl>
                                      </p:cBhvr>
                                    </p:animEffect>
                                    <p:anim calcmode="lin" valueType="num">
                                      <p:cBhvr>
                                        <p:cTn id="14" dur="1000" fill="hold"/>
                                        <p:tgtEl>
                                          <p:spTgt spid="22"/>
                                        </p:tgtEl>
                                        <p:attrNameLst>
                                          <p:attrName>ppt_x</p:attrName>
                                        </p:attrNameLst>
                                      </p:cBhvr>
                                      <p:tavLst>
                                        <p:tav tm="0">
                                          <p:val>
                                            <p:strVal val="#ppt_x"/>
                                          </p:val>
                                        </p:tav>
                                        <p:tav tm="100000">
                                          <p:val>
                                            <p:strVal val="#ppt_x"/>
                                          </p:val>
                                        </p:tav>
                                      </p:tavLst>
                                    </p:anim>
                                    <p:anim calcmode="lin" valueType="num">
                                      <p:cBhvr>
                                        <p:cTn id="15" dur="1000" fill="hold"/>
                                        <p:tgtEl>
                                          <p:spTgt spid="22"/>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nodeType="afterEffect">
                                  <p:stCondLst>
                                    <p:cond delay="7000"/>
                                  </p:stCondLst>
                                  <p:childTnLst>
                                    <p:set>
                                      <p:cBhvr>
                                        <p:cTn id="18" dur="1" fill="hold">
                                          <p:stCondLst>
                                            <p:cond delay="0"/>
                                          </p:stCondLst>
                                        </p:cTn>
                                        <p:tgtEl>
                                          <p:spTgt spid="23"/>
                                        </p:tgtEl>
                                        <p:attrNameLst>
                                          <p:attrName>style.visibility</p:attrName>
                                        </p:attrNameLst>
                                      </p:cBhvr>
                                      <p:to>
                                        <p:strVal val="visible"/>
                                      </p:to>
                                    </p:set>
                                    <p:animEffect transition="in" filter="fade">
                                      <p:cBhvr>
                                        <p:cTn id="19" dur="1000"/>
                                        <p:tgtEl>
                                          <p:spTgt spid="23"/>
                                        </p:tgtEl>
                                      </p:cBhvr>
                                    </p:animEffect>
                                    <p:anim calcmode="lin" valueType="num">
                                      <p:cBhvr>
                                        <p:cTn id="20" dur="1000" fill="hold"/>
                                        <p:tgtEl>
                                          <p:spTgt spid="23"/>
                                        </p:tgtEl>
                                        <p:attrNameLst>
                                          <p:attrName>ppt_x</p:attrName>
                                        </p:attrNameLst>
                                      </p:cBhvr>
                                      <p:tavLst>
                                        <p:tav tm="0">
                                          <p:val>
                                            <p:strVal val="#ppt_x"/>
                                          </p:val>
                                        </p:tav>
                                        <p:tav tm="100000">
                                          <p:val>
                                            <p:strVal val="#ppt_x"/>
                                          </p:val>
                                        </p:tav>
                                      </p:tavLst>
                                    </p:anim>
                                    <p:anim calcmode="lin" valueType="num">
                                      <p:cBhvr>
                                        <p:cTn id="21" dur="1000" fill="hold"/>
                                        <p:tgtEl>
                                          <p:spTgt spid="2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41163596-EF5F-ED52-3FA4-521D1B275206}"/>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3564E93D-557F-8B4B-0DBA-FA583E4457CA}"/>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التعريفية</a:t>
            </a:r>
            <a:endParaRPr lang="en-US" sz="2400" b="1"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99AC918C-727B-F0C5-E090-C58C1AD30767}"/>
              </a:ext>
            </a:extLst>
          </p:cNvPr>
          <p:cNvSpPr txBox="1"/>
          <p:nvPr/>
        </p:nvSpPr>
        <p:spPr>
          <a:xfrm>
            <a:off x="4817477" y="1128103"/>
            <a:ext cx="5414152" cy="523220"/>
          </a:xfrm>
          <a:prstGeom prst="rect">
            <a:avLst/>
          </a:prstGeom>
          <a:noFill/>
        </p:spPr>
        <p:txBody>
          <a:bodyPr wrap="square" rtlCol="0">
            <a:spAutoFit/>
          </a:bodyPr>
          <a:lstStyle/>
          <a:p>
            <a:pPr algn="ctr"/>
            <a:r>
              <a:rPr lang="ar-EG" sz="2800" b="1" dirty="0">
                <a:latin typeface="Alexandria" charset="0"/>
                <a:cs typeface="Alexandria" charset="0"/>
              </a:rPr>
              <a:t>5. </a:t>
            </a:r>
            <a:r>
              <a:rPr lang="ar-EG" sz="2800" b="1" dirty="0">
                <a:solidFill>
                  <a:srgbClr val="2E3957"/>
                </a:solidFill>
                <a:latin typeface="Alexandria"/>
                <a:cs typeface="+mj-cs"/>
              </a:rPr>
              <a:t>أُسلوب التقييم وتقسيم الدرجات</a:t>
            </a:r>
            <a:r>
              <a:rPr lang="ar-EG" sz="2800" b="1" dirty="0">
                <a:latin typeface="Alexandria" charset="0"/>
                <a:cs typeface="Alexandria" charset="0"/>
              </a:rPr>
              <a:t>:</a:t>
            </a:r>
            <a:endParaRPr lang="en-US" sz="2800" b="1" dirty="0">
              <a:latin typeface="Alexandria" charset="0"/>
              <a:cs typeface="Alexandria" charset="0"/>
            </a:endParaRPr>
          </a:p>
        </p:txBody>
      </p:sp>
      <p:grpSp>
        <p:nvGrpSpPr>
          <p:cNvPr id="49" name="Group 48">
            <a:extLst>
              <a:ext uri="{FF2B5EF4-FFF2-40B4-BE49-F238E27FC236}">
                <a16:creationId xmlns:a16="http://schemas.microsoft.com/office/drawing/2014/main" id="{AC803107-E24A-9AD1-9CA4-0577B77DFA3D}"/>
              </a:ext>
            </a:extLst>
          </p:cNvPr>
          <p:cNvGrpSpPr/>
          <p:nvPr/>
        </p:nvGrpSpPr>
        <p:grpSpPr>
          <a:xfrm>
            <a:off x="1644650" y="1739911"/>
            <a:ext cx="8775700" cy="4197326"/>
            <a:chOff x="5386308" y="1739911"/>
            <a:chExt cx="4838039" cy="4197326"/>
          </a:xfrm>
        </p:grpSpPr>
        <p:grpSp>
          <p:nvGrpSpPr>
            <p:cNvPr id="19" name="Group 18">
              <a:extLst>
                <a:ext uri="{FF2B5EF4-FFF2-40B4-BE49-F238E27FC236}">
                  <a16:creationId xmlns:a16="http://schemas.microsoft.com/office/drawing/2014/main" id="{1C712D52-D616-CBCE-A8C8-264A9F081481}"/>
                </a:ext>
              </a:extLst>
            </p:cNvPr>
            <p:cNvGrpSpPr/>
            <p:nvPr/>
          </p:nvGrpSpPr>
          <p:grpSpPr>
            <a:xfrm>
              <a:off x="6272291" y="1739911"/>
              <a:ext cx="3952056" cy="4190976"/>
              <a:chOff x="6272291" y="1739911"/>
              <a:chExt cx="3952056" cy="4190976"/>
            </a:xfrm>
          </p:grpSpPr>
          <p:sp>
            <p:nvSpPr>
              <p:cNvPr id="20" name="Freeform: Shape 19">
                <a:extLst>
                  <a:ext uri="{FF2B5EF4-FFF2-40B4-BE49-F238E27FC236}">
                    <a16:creationId xmlns:a16="http://schemas.microsoft.com/office/drawing/2014/main" id="{CACAC480-A4D9-56CE-2763-1A6DD0726D1A}"/>
                  </a:ext>
                </a:extLst>
              </p:cNvPr>
              <p:cNvSpPr/>
              <p:nvPr/>
            </p:nvSpPr>
            <p:spPr>
              <a:xfrm>
                <a:off x="9190614" y="4263389"/>
                <a:ext cx="91440" cy="470204"/>
              </a:xfrm>
              <a:custGeom>
                <a:avLst/>
                <a:gdLst/>
                <a:ahLst/>
                <a:cxnLst/>
                <a:rect l="0" t="0" r="0" b="0"/>
                <a:pathLst>
                  <a:path>
                    <a:moveTo>
                      <a:pt x="45720" y="0"/>
                    </a:moveTo>
                    <a:lnTo>
                      <a:pt x="45720" y="470204"/>
                    </a:lnTo>
                  </a:path>
                </a:pathLst>
              </a:custGeom>
              <a:noFill/>
            </p:spPr>
            <p:style>
              <a:lnRef idx="2">
                <a:schemeClr val="accent1">
                  <a:shade val="8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dirty="0"/>
              </a:p>
            </p:txBody>
          </p:sp>
          <p:sp>
            <p:nvSpPr>
              <p:cNvPr id="21" name="Freeform: Shape 20">
                <a:extLst>
                  <a:ext uri="{FF2B5EF4-FFF2-40B4-BE49-F238E27FC236}">
                    <a16:creationId xmlns:a16="http://schemas.microsoft.com/office/drawing/2014/main" id="{961A178A-B574-EDFA-1FA2-54FD89EDE483}"/>
                  </a:ext>
                </a:extLst>
              </p:cNvPr>
              <p:cNvSpPr/>
              <p:nvPr/>
            </p:nvSpPr>
            <p:spPr>
              <a:xfrm>
                <a:off x="7754312" y="2766548"/>
                <a:ext cx="1482021" cy="470204"/>
              </a:xfrm>
              <a:custGeom>
                <a:avLst/>
                <a:gdLst/>
                <a:ahLst/>
                <a:cxnLst/>
                <a:rect l="0" t="0" r="0" b="0"/>
                <a:pathLst>
                  <a:path>
                    <a:moveTo>
                      <a:pt x="0" y="0"/>
                    </a:moveTo>
                    <a:lnTo>
                      <a:pt x="0" y="320430"/>
                    </a:lnTo>
                    <a:lnTo>
                      <a:pt x="1482021" y="320430"/>
                    </a:lnTo>
                    <a:lnTo>
                      <a:pt x="1482021" y="470204"/>
                    </a:lnTo>
                  </a:path>
                </a:pathLst>
              </a:custGeom>
              <a:noFill/>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24" name="Freeform: Shape 23">
                <a:extLst>
                  <a:ext uri="{FF2B5EF4-FFF2-40B4-BE49-F238E27FC236}">
                    <a16:creationId xmlns:a16="http://schemas.microsoft.com/office/drawing/2014/main" id="{C47D3B0F-7C92-C3A4-BF86-48354DC33932}"/>
                  </a:ext>
                </a:extLst>
              </p:cNvPr>
              <p:cNvSpPr/>
              <p:nvPr/>
            </p:nvSpPr>
            <p:spPr>
              <a:xfrm>
                <a:off x="6272291" y="2766548"/>
                <a:ext cx="1482021" cy="470204"/>
              </a:xfrm>
              <a:custGeom>
                <a:avLst/>
                <a:gdLst/>
                <a:ahLst/>
                <a:cxnLst/>
                <a:rect l="0" t="0" r="0" b="0"/>
                <a:pathLst>
                  <a:path>
                    <a:moveTo>
                      <a:pt x="1482021" y="0"/>
                    </a:moveTo>
                    <a:lnTo>
                      <a:pt x="1482021" y="320430"/>
                    </a:lnTo>
                    <a:lnTo>
                      <a:pt x="0" y="320430"/>
                    </a:lnTo>
                    <a:lnTo>
                      <a:pt x="0" y="470204"/>
                    </a:lnTo>
                  </a:path>
                </a:pathLst>
              </a:custGeom>
              <a:noFill/>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25" name="Rectangle: Rounded Corners 24">
                <a:extLst>
                  <a:ext uri="{FF2B5EF4-FFF2-40B4-BE49-F238E27FC236}">
                    <a16:creationId xmlns:a16="http://schemas.microsoft.com/office/drawing/2014/main" id="{CBE800F4-E92C-0336-C0C3-E04B9FAB665C}"/>
                  </a:ext>
                </a:extLst>
              </p:cNvPr>
              <p:cNvSpPr/>
              <p:nvPr/>
            </p:nvSpPr>
            <p:spPr>
              <a:xfrm>
                <a:off x="6945937" y="1739911"/>
                <a:ext cx="1616750" cy="1026636"/>
              </a:xfrm>
              <a:prstGeom prst="roundRect">
                <a:avLst>
                  <a:gd name="adj" fmla="val 10000"/>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en-US"/>
              </a:p>
            </p:txBody>
          </p:sp>
          <p:sp>
            <p:nvSpPr>
              <p:cNvPr id="26" name="Freeform: Shape 25">
                <a:extLst>
                  <a:ext uri="{FF2B5EF4-FFF2-40B4-BE49-F238E27FC236}">
                    <a16:creationId xmlns:a16="http://schemas.microsoft.com/office/drawing/2014/main" id="{69BE0208-D22F-2AC7-7E0E-77E0A6982E56}"/>
                  </a:ext>
                </a:extLst>
              </p:cNvPr>
              <p:cNvSpPr/>
              <p:nvPr/>
            </p:nvSpPr>
            <p:spPr>
              <a:xfrm>
                <a:off x="7125576" y="1910568"/>
                <a:ext cx="1616750" cy="1026636"/>
              </a:xfrm>
              <a:custGeom>
                <a:avLst/>
                <a:gdLst>
                  <a:gd name="connsiteX0" fmla="*/ 0 w 1616750"/>
                  <a:gd name="connsiteY0" fmla="*/ 102664 h 1026636"/>
                  <a:gd name="connsiteX1" fmla="*/ 102664 w 1616750"/>
                  <a:gd name="connsiteY1" fmla="*/ 0 h 1026636"/>
                  <a:gd name="connsiteX2" fmla="*/ 1514086 w 1616750"/>
                  <a:gd name="connsiteY2" fmla="*/ 0 h 1026636"/>
                  <a:gd name="connsiteX3" fmla="*/ 1616750 w 1616750"/>
                  <a:gd name="connsiteY3" fmla="*/ 102664 h 1026636"/>
                  <a:gd name="connsiteX4" fmla="*/ 1616750 w 1616750"/>
                  <a:gd name="connsiteY4" fmla="*/ 923972 h 1026636"/>
                  <a:gd name="connsiteX5" fmla="*/ 1514086 w 1616750"/>
                  <a:gd name="connsiteY5" fmla="*/ 1026636 h 1026636"/>
                  <a:gd name="connsiteX6" fmla="*/ 102664 w 1616750"/>
                  <a:gd name="connsiteY6" fmla="*/ 1026636 h 1026636"/>
                  <a:gd name="connsiteX7" fmla="*/ 0 w 1616750"/>
                  <a:gd name="connsiteY7" fmla="*/ 923972 h 1026636"/>
                  <a:gd name="connsiteX8" fmla="*/ 0 w 1616750"/>
                  <a:gd name="connsiteY8" fmla="*/ 102664 h 10266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16750" h="1026636">
                    <a:moveTo>
                      <a:pt x="0" y="102664"/>
                    </a:moveTo>
                    <a:cubicBezTo>
                      <a:pt x="0" y="45964"/>
                      <a:pt x="45964" y="0"/>
                      <a:pt x="102664" y="0"/>
                    </a:cubicBezTo>
                    <a:lnTo>
                      <a:pt x="1514086" y="0"/>
                    </a:lnTo>
                    <a:cubicBezTo>
                      <a:pt x="1570786" y="0"/>
                      <a:pt x="1616750" y="45964"/>
                      <a:pt x="1616750" y="102664"/>
                    </a:cubicBezTo>
                    <a:lnTo>
                      <a:pt x="1616750" y="923972"/>
                    </a:lnTo>
                    <a:cubicBezTo>
                      <a:pt x="1616750" y="980672"/>
                      <a:pt x="1570786" y="1026636"/>
                      <a:pt x="1514086" y="1026636"/>
                    </a:cubicBezTo>
                    <a:lnTo>
                      <a:pt x="102664" y="1026636"/>
                    </a:lnTo>
                    <a:cubicBezTo>
                      <a:pt x="45964" y="1026636"/>
                      <a:pt x="0" y="980672"/>
                      <a:pt x="0" y="923972"/>
                    </a:cubicBezTo>
                    <a:lnTo>
                      <a:pt x="0" y="102664"/>
                    </a:lnTo>
                    <a:close/>
                  </a:path>
                </a:pathLst>
              </a:custGeom>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106269" tIns="106269" rIns="106269" bIns="106269" numCol="1" spcCol="1270" anchor="ctr" anchorCtr="0">
                <a:noAutofit/>
              </a:bodyPr>
              <a:lstStyle/>
              <a:p>
                <a:pPr marL="0" lvl="0" indent="0" algn="ctr" defTabSz="889000">
                  <a:lnSpc>
                    <a:spcPct val="90000"/>
                  </a:lnSpc>
                  <a:spcBef>
                    <a:spcPct val="0"/>
                  </a:spcBef>
                  <a:spcAft>
                    <a:spcPct val="35000"/>
                  </a:spcAft>
                  <a:buNone/>
                </a:pPr>
                <a:r>
                  <a:rPr lang="ar-EG" sz="2800" b="1" kern="1200" dirty="0"/>
                  <a:t>توزيع الدرجات</a:t>
                </a:r>
              </a:p>
              <a:p>
                <a:pPr marL="0" lvl="0" indent="0" algn="ctr" defTabSz="889000">
                  <a:lnSpc>
                    <a:spcPct val="90000"/>
                  </a:lnSpc>
                  <a:spcBef>
                    <a:spcPct val="0"/>
                  </a:spcBef>
                  <a:spcAft>
                    <a:spcPct val="35000"/>
                  </a:spcAft>
                  <a:buNone/>
                </a:pPr>
                <a:r>
                  <a:rPr lang="ar-EG" sz="2800" b="1" kern="1200" dirty="0"/>
                  <a:t>(100 درجة)</a:t>
                </a:r>
              </a:p>
            </p:txBody>
          </p:sp>
          <p:sp>
            <p:nvSpPr>
              <p:cNvPr id="33" name="Rectangle: Rounded Corners 32">
                <a:extLst>
                  <a:ext uri="{FF2B5EF4-FFF2-40B4-BE49-F238E27FC236}">
                    <a16:creationId xmlns:a16="http://schemas.microsoft.com/office/drawing/2014/main" id="{97F5F521-6F9C-2A65-2D15-43706A345FF8}"/>
                  </a:ext>
                </a:extLst>
              </p:cNvPr>
              <p:cNvSpPr/>
              <p:nvPr/>
            </p:nvSpPr>
            <p:spPr>
              <a:xfrm>
                <a:off x="8427958" y="3236753"/>
                <a:ext cx="1616750" cy="1026636"/>
              </a:xfrm>
              <a:prstGeom prst="roundRect">
                <a:avLst>
                  <a:gd name="adj" fmla="val 10000"/>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en-US"/>
              </a:p>
            </p:txBody>
          </p:sp>
          <p:sp>
            <p:nvSpPr>
              <p:cNvPr id="34" name="Freeform: Shape 33">
                <a:extLst>
                  <a:ext uri="{FF2B5EF4-FFF2-40B4-BE49-F238E27FC236}">
                    <a16:creationId xmlns:a16="http://schemas.microsoft.com/office/drawing/2014/main" id="{2B19663E-D66A-BBAE-BA0D-C5B552CE4D9E}"/>
                  </a:ext>
                </a:extLst>
              </p:cNvPr>
              <p:cNvSpPr/>
              <p:nvPr/>
            </p:nvSpPr>
            <p:spPr>
              <a:xfrm>
                <a:off x="8607597" y="3407410"/>
                <a:ext cx="1616750" cy="1026636"/>
              </a:xfrm>
              <a:custGeom>
                <a:avLst/>
                <a:gdLst>
                  <a:gd name="connsiteX0" fmla="*/ 0 w 1616750"/>
                  <a:gd name="connsiteY0" fmla="*/ 102664 h 1026636"/>
                  <a:gd name="connsiteX1" fmla="*/ 102664 w 1616750"/>
                  <a:gd name="connsiteY1" fmla="*/ 0 h 1026636"/>
                  <a:gd name="connsiteX2" fmla="*/ 1514086 w 1616750"/>
                  <a:gd name="connsiteY2" fmla="*/ 0 h 1026636"/>
                  <a:gd name="connsiteX3" fmla="*/ 1616750 w 1616750"/>
                  <a:gd name="connsiteY3" fmla="*/ 102664 h 1026636"/>
                  <a:gd name="connsiteX4" fmla="*/ 1616750 w 1616750"/>
                  <a:gd name="connsiteY4" fmla="*/ 923972 h 1026636"/>
                  <a:gd name="connsiteX5" fmla="*/ 1514086 w 1616750"/>
                  <a:gd name="connsiteY5" fmla="*/ 1026636 h 1026636"/>
                  <a:gd name="connsiteX6" fmla="*/ 102664 w 1616750"/>
                  <a:gd name="connsiteY6" fmla="*/ 1026636 h 1026636"/>
                  <a:gd name="connsiteX7" fmla="*/ 0 w 1616750"/>
                  <a:gd name="connsiteY7" fmla="*/ 923972 h 1026636"/>
                  <a:gd name="connsiteX8" fmla="*/ 0 w 1616750"/>
                  <a:gd name="connsiteY8" fmla="*/ 102664 h 10266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16750" h="1026636">
                    <a:moveTo>
                      <a:pt x="0" y="102664"/>
                    </a:moveTo>
                    <a:cubicBezTo>
                      <a:pt x="0" y="45964"/>
                      <a:pt x="45964" y="0"/>
                      <a:pt x="102664" y="0"/>
                    </a:cubicBezTo>
                    <a:lnTo>
                      <a:pt x="1514086" y="0"/>
                    </a:lnTo>
                    <a:cubicBezTo>
                      <a:pt x="1570786" y="0"/>
                      <a:pt x="1616750" y="45964"/>
                      <a:pt x="1616750" y="102664"/>
                    </a:cubicBezTo>
                    <a:lnTo>
                      <a:pt x="1616750" y="923972"/>
                    </a:lnTo>
                    <a:cubicBezTo>
                      <a:pt x="1616750" y="980672"/>
                      <a:pt x="1570786" y="1026636"/>
                      <a:pt x="1514086" y="1026636"/>
                    </a:cubicBezTo>
                    <a:lnTo>
                      <a:pt x="102664" y="1026636"/>
                    </a:lnTo>
                    <a:cubicBezTo>
                      <a:pt x="45964" y="1026636"/>
                      <a:pt x="0" y="980672"/>
                      <a:pt x="0" y="923972"/>
                    </a:cubicBezTo>
                    <a:lnTo>
                      <a:pt x="0" y="102664"/>
                    </a:lnTo>
                    <a:close/>
                  </a:path>
                </a:pathLst>
              </a:custGeom>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106269" tIns="106269" rIns="106269" bIns="106269" numCol="1" spcCol="1270" anchor="ctr" anchorCtr="0">
                <a:noAutofit/>
              </a:bodyPr>
              <a:lstStyle/>
              <a:p>
                <a:pPr marL="0" lvl="0" indent="0" algn="ctr" defTabSz="889000">
                  <a:lnSpc>
                    <a:spcPct val="90000"/>
                  </a:lnSpc>
                  <a:spcBef>
                    <a:spcPct val="0"/>
                  </a:spcBef>
                  <a:spcAft>
                    <a:spcPct val="35000"/>
                  </a:spcAft>
                  <a:buNone/>
                </a:pPr>
                <a:r>
                  <a:rPr lang="ar-EG" sz="2800" b="1" kern="1200" dirty="0"/>
                  <a:t>الاختبارات الأُسبوعية </a:t>
                </a:r>
                <a:endParaRPr lang="en-US" sz="2000" kern="1200" dirty="0"/>
              </a:p>
            </p:txBody>
          </p:sp>
          <p:sp>
            <p:nvSpPr>
              <p:cNvPr id="35" name="Rectangle: Rounded Corners 34">
                <a:extLst>
                  <a:ext uri="{FF2B5EF4-FFF2-40B4-BE49-F238E27FC236}">
                    <a16:creationId xmlns:a16="http://schemas.microsoft.com/office/drawing/2014/main" id="{8F63CF31-10B7-0C09-E1A2-6CD6982EF5B4}"/>
                  </a:ext>
                </a:extLst>
              </p:cNvPr>
              <p:cNvSpPr/>
              <p:nvPr/>
            </p:nvSpPr>
            <p:spPr>
              <a:xfrm>
                <a:off x="8427958" y="4733594"/>
                <a:ext cx="1616750" cy="1026636"/>
              </a:xfrm>
              <a:prstGeom prst="roundRect">
                <a:avLst>
                  <a:gd name="adj" fmla="val 10000"/>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en-US"/>
              </a:p>
            </p:txBody>
          </p:sp>
          <p:sp>
            <p:nvSpPr>
              <p:cNvPr id="36" name="Freeform: Shape 35">
                <a:extLst>
                  <a:ext uri="{FF2B5EF4-FFF2-40B4-BE49-F238E27FC236}">
                    <a16:creationId xmlns:a16="http://schemas.microsoft.com/office/drawing/2014/main" id="{DDC383AE-5544-B339-CE00-A937774933E9}"/>
                  </a:ext>
                </a:extLst>
              </p:cNvPr>
              <p:cNvSpPr/>
              <p:nvPr/>
            </p:nvSpPr>
            <p:spPr>
              <a:xfrm>
                <a:off x="8607597" y="4904251"/>
                <a:ext cx="1616750" cy="1026636"/>
              </a:xfrm>
              <a:custGeom>
                <a:avLst/>
                <a:gdLst>
                  <a:gd name="connsiteX0" fmla="*/ 0 w 1616750"/>
                  <a:gd name="connsiteY0" fmla="*/ 102664 h 1026636"/>
                  <a:gd name="connsiteX1" fmla="*/ 102664 w 1616750"/>
                  <a:gd name="connsiteY1" fmla="*/ 0 h 1026636"/>
                  <a:gd name="connsiteX2" fmla="*/ 1514086 w 1616750"/>
                  <a:gd name="connsiteY2" fmla="*/ 0 h 1026636"/>
                  <a:gd name="connsiteX3" fmla="*/ 1616750 w 1616750"/>
                  <a:gd name="connsiteY3" fmla="*/ 102664 h 1026636"/>
                  <a:gd name="connsiteX4" fmla="*/ 1616750 w 1616750"/>
                  <a:gd name="connsiteY4" fmla="*/ 923972 h 1026636"/>
                  <a:gd name="connsiteX5" fmla="*/ 1514086 w 1616750"/>
                  <a:gd name="connsiteY5" fmla="*/ 1026636 h 1026636"/>
                  <a:gd name="connsiteX6" fmla="*/ 102664 w 1616750"/>
                  <a:gd name="connsiteY6" fmla="*/ 1026636 h 1026636"/>
                  <a:gd name="connsiteX7" fmla="*/ 0 w 1616750"/>
                  <a:gd name="connsiteY7" fmla="*/ 923972 h 1026636"/>
                  <a:gd name="connsiteX8" fmla="*/ 0 w 1616750"/>
                  <a:gd name="connsiteY8" fmla="*/ 102664 h 10266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16750" h="1026636">
                    <a:moveTo>
                      <a:pt x="0" y="102664"/>
                    </a:moveTo>
                    <a:cubicBezTo>
                      <a:pt x="0" y="45964"/>
                      <a:pt x="45964" y="0"/>
                      <a:pt x="102664" y="0"/>
                    </a:cubicBezTo>
                    <a:lnTo>
                      <a:pt x="1514086" y="0"/>
                    </a:lnTo>
                    <a:cubicBezTo>
                      <a:pt x="1570786" y="0"/>
                      <a:pt x="1616750" y="45964"/>
                      <a:pt x="1616750" y="102664"/>
                    </a:cubicBezTo>
                    <a:lnTo>
                      <a:pt x="1616750" y="923972"/>
                    </a:lnTo>
                    <a:cubicBezTo>
                      <a:pt x="1616750" y="980672"/>
                      <a:pt x="1570786" y="1026636"/>
                      <a:pt x="1514086" y="1026636"/>
                    </a:cubicBezTo>
                    <a:lnTo>
                      <a:pt x="102664" y="1026636"/>
                    </a:lnTo>
                    <a:cubicBezTo>
                      <a:pt x="45964" y="1026636"/>
                      <a:pt x="0" y="980672"/>
                      <a:pt x="0" y="923972"/>
                    </a:cubicBezTo>
                    <a:lnTo>
                      <a:pt x="0" y="102664"/>
                    </a:lnTo>
                    <a:close/>
                  </a:path>
                </a:pathLst>
              </a:custGeom>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98649" tIns="98649" rIns="98649" bIns="98649" numCol="1" spcCol="1270" anchor="ctr" anchorCtr="0">
                <a:noAutofit/>
              </a:bodyPr>
              <a:lstStyle/>
              <a:p>
                <a:pPr marL="0" lvl="0" indent="0" algn="ctr" defTabSz="800100">
                  <a:lnSpc>
                    <a:spcPct val="90000"/>
                  </a:lnSpc>
                  <a:spcBef>
                    <a:spcPct val="0"/>
                  </a:spcBef>
                  <a:spcAft>
                    <a:spcPct val="35000"/>
                  </a:spcAft>
                  <a:buNone/>
                </a:pPr>
                <a:r>
                  <a:rPr lang="ar-EG" sz="2800" b="1" kern="1200" dirty="0"/>
                  <a:t>80%</a:t>
                </a:r>
              </a:p>
              <a:p>
                <a:pPr marL="0" lvl="0" indent="0" algn="ctr" defTabSz="800100">
                  <a:lnSpc>
                    <a:spcPct val="90000"/>
                  </a:lnSpc>
                  <a:spcBef>
                    <a:spcPct val="0"/>
                  </a:spcBef>
                  <a:spcAft>
                    <a:spcPct val="35000"/>
                  </a:spcAft>
                  <a:buNone/>
                </a:pPr>
                <a:r>
                  <a:rPr lang="ar-EG" sz="2000" kern="1200" dirty="0"/>
                  <a:t>(8 درجات * 10 اختبارات)</a:t>
                </a:r>
              </a:p>
            </p:txBody>
          </p:sp>
        </p:grpSp>
        <p:grpSp>
          <p:nvGrpSpPr>
            <p:cNvPr id="48" name="Group 47">
              <a:extLst>
                <a:ext uri="{FF2B5EF4-FFF2-40B4-BE49-F238E27FC236}">
                  <a16:creationId xmlns:a16="http://schemas.microsoft.com/office/drawing/2014/main" id="{BD715BDE-0DCD-8CA1-BAA3-D6F4F4E22559}"/>
                </a:ext>
              </a:extLst>
            </p:cNvPr>
            <p:cNvGrpSpPr/>
            <p:nvPr/>
          </p:nvGrpSpPr>
          <p:grpSpPr>
            <a:xfrm>
              <a:off x="5386308" y="3243103"/>
              <a:ext cx="1796389" cy="2694134"/>
              <a:chOff x="5386308" y="3243103"/>
              <a:chExt cx="1796389" cy="2694134"/>
            </a:xfrm>
          </p:grpSpPr>
          <p:sp>
            <p:nvSpPr>
              <p:cNvPr id="43" name="Freeform: Shape 42">
                <a:extLst>
                  <a:ext uri="{FF2B5EF4-FFF2-40B4-BE49-F238E27FC236}">
                    <a16:creationId xmlns:a16="http://schemas.microsoft.com/office/drawing/2014/main" id="{6C9E1343-F8A7-92B9-F527-0C493C8B27E0}"/>
                  </a:ext>
                </a:extLst>
              </p:cNvPr>
              <p:cNvSpPr/>
              <p:nvPr/>
            </p:nvSpPr>
            <p:spPr>
              <a:xfrm>
                <a:off x="6148964" y="4269739"/>
                <a:ext cx="91440" cy="470204"/>
              </a:xfrm>
              <a:custGeom>
                <a:avLst/>
                <a:gdLst/>
                <a:ahLst/>
                <a:cxnLst/>
                <a:rect l="0" t="0" r="0" b="0"/>
                <a:pathLst>
                  <a:path>
                    <a:moveTo>
                      <a:pt x="45720" y="0"/>
                    </a:moveTo>
                    <a:lnTo>
                      <a:pt x="45720" y="470204"/>
                    </a:lnTo>
                  </a:path>
                </a:pathLst>
              </a:custGeom>
              <a:noFill/>
            </p:spPr>
            <p:style>
              <a:lnRef idx="2">
                <a:schemeClr val="accent1">
                  <a:shade val="8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dirty="0"/>
              </a:p>
            </p:txBody>
          </p:sp>
          <p:sp>
            <p:nvSpPr>
              <p:cNvPr id="44" name="Rectangle: Rounded Corners 43">
                <a:extLst>
                  <a:ext uri="{FF2B5EF4-FFF2-40B4-BE49-F238E27FC236}">
                    <a16:creationId xmlns:a16="http://schemas.microsoft.com/office/drawing/2014/main" id="{0476BDC6-028A-AAEA-4926-560856566CC6}"/>
                  </a:ext>
                </a:extLst>
              </p:cNvPr>
              <p:cNvSpPr/>
              <p:nvPr/>
            </p:nvSpPr>
            <p:spPr>
              <a:xfrm>
                <a:off x="5386308" y="3243103"/>
                <a:ext cx="1616750" cy="1026636"/>
              </a:xfrm>
              <a:prstGeom prst="roundRect">
                <a:avLst>
                  <a:gd name="adj" fmla="val 10000"/>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en-US"/>
              </a:p>
            </p:txBody>
          </p:sp>
          <p:sp>
            <p:nvSpPr>
              <p:cNvPr id="45" name="Freeform: Shape 44">
                <a:extLst>
                  <a:ext uri="{FF2B5EF4-FFF2-40B4-BE49-F238E27FC236}">
                    <a16:creationId xmlns:a16="http://schemas.microsoft.com/office/drawing/2014/main" id="{B421AA99-88AC-F072-D57B-33224829787A}"/>
                  </a:ext>
                </a:extLst>
              </p:cNvPr>
              <p:cNvSpPr/>
              <p:nvPr/>
            </p:nvSpPr>
            <p:spPr>
              <a:xfrm>
                <a:off x="5565947" y="3413760"/>
                <a:ext cx="1616750" cy="1026636"/>
              </a:xfrm>
              <a:custGeom>
                <a:avLst/>
                <a:gdLst>
                  <a:gd name="connsiteX0" fmla="*/ 0 w 1616750"/>
                  <a:gd name="connsiteY0" fmla="*/ 102664 h 1026636"/>
                  <a:gd name="connsiteX1" fmla="*/ 102664 w 1616750"/>
                  <a:gd name="connsiteY1" fmla="*/ 0 h 1026636"/>
                  <a:gd name="connsiteX2" fmla="*/ 1514086 w 1616750"/>
                  <a:gd name="connsiteY2" fmla="*/ 0 h 1026636"/>
                  <a:gd name="connsiteX3" fmla="*/ 1616750 w 1616750"/>
                  <a:gd name="connsiteY3" fmla="*/ 102664 h 1026636"/>
                  <a:gd name="connsiteX4" fmla="*/ 1616750 w 1616750"/>
                  <a:gd name="connsiteY4" fmla="*/ 923972 h 1026636"/>
                  <a:gd name="connsiteX5" fmla="*/ 1514086 w 1616750"/>
                  <a:gd name="connsiteY5" fmla="*/ 1026636 h 1026636"/>
                  <a:gd name="connsiteX6" fmla="*/ 102664 w 1616750"/>
                  <a:gd name="connsiteY6" fmla="*/ 1026636 h 1026636"/>
                  <a:gd name="connsiteX7" fmla="*/ 0 w 1616750"/>
                  <a:gd name="connsiteY7" fmla="*/ 923972 h 1026636"/>
                  <a:gd name="connsiteX8" fmla="*/ 0 w 1616750"/>
                  <a:gd name="connsiteY8" fmla="*/ 102664 h 10266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16750" h="1026636">
                    <a:moveTo>
                      <a:pt x="0" y="102664"/>
                    </a:moveTo>
                    <a:cubicBezTo>
                      <a:pt x="0" y="45964"/>
                      <a:pt x="45964" y="0"/>
                      <a:pt x="102664" y="0"/>
                    </a:cubicBezTo>
                    <a:lnTo>
                      <a:pt x="1514086" y="0"/>
                    </a:lnTo>
                    <a:cubicBezTo>
                      <a:pt x="1570786" y="0"/>
                      <a:pt x="1616750" y="45964"/>
                      <a:pt x="1616750" y="102664"/>
                    </a:cubicBezTo>
                    <a:lnTo>
                      <a:pt x="1616750" y="923972"/>
                    </a:lnTo>
                    <a:cubicBezTo>
                      <a:pt x="1616750" y="980672"/>
                      <a:pt x="1570786" y="1026636"/>
                      <a:pt x="1514086" y="1026636"/>
                    </a:cubicBezTo>
                    <a:lnTo>
                      <a:pt x="102664" y="1026636"/>
                    </a:lnTo>
                    <a:cubicBezTo>
                      <a:pt x="45964" y="1026636"/>
                      <a:pt x="0" y="980672"/>
                      <a:pt x="0" y="923972"/>
                    </a:cubicBezTo>
                    <a:lnTo>
                      <a:pt x="0" y="102664"/>
                    </a:lnTo>
                    <a:close/>
                  </a:path>
                </a:pathLst>
              </a:custGeom>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106269" tIns="106269" rIns="106269" bIns="106269" numCol="1" spcCol="1270" anchor="ctr" anchorCtr="0">
                <a:noAutofit/>
              </a:bodyPr>
              <a:lstStyle/>
              <a:p>
                <a:pPr marL="0" lvl="0" indent="0" algn="ctr" defTabSz="889000">
                  <a:lnSpc>
                    <a:spcPct val="90000"/>
                  </a:lnSpc>
                  <a:spcBef>
                    <a:spcPct val="0"/>
                  </a:spcBef>
                  <a:spcAft>
                    <a:spcPct val="35000"/>
                  </a:spcAft>
                  <a:buNone/>
                </a:pPr>
                <a:r>
                  <a:rPr lang="ar-EG" sz="2800" b="1" kern="1200" dirty="0"/>
                  <a:t>الاختبار النهائي</a:t>
                </a:r>
                <a:endParaRPr lang="en-US" sz="2000" kern="1200" dirty="0"/>
              </a:p>
            </p:txBody>
          </p:sp>
          <p:sp>
            <p:nvSpPr>
              <p:cNvPr id="46" name="Rectangle: Rounded Corners 45">
                <a:extLst>
                  <a:ext uri="{FF2B5EF4-FFF2-40B4-BE49-F238E27FC236}">
                    <a16:creationId xmlns:a16="http://schemas.microsoft.com/office/drawing/2014/main" id="{8BD8F106-1B50-39CE-EF1F-229D1D0D5B5A}"/>
                  </a:ext>
                </a:extLst>
              </p:cNvPr>
              <p:cNvSpPr/>
              <p:nvPr/>
            </p:nvSpPr>
            <p:spPr>
              <a:xfrm>
                <a:off x="5386308" y="4739944"/>
                <a:ext cx="1616750" cy="1026636"/>
              </a:xfrm>
              <a:prstGeom prst="roundRect">
                <a:avLst>
                  <a:gd name="adj" fmla="val 10000"/>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en-US"/>
              </a:p>
            </p:txBody>
          </p:sp>
          <p:sp>
            <p:nvSpPr>
              <p:cNvPr id="47" name="Freeform: Shape 46">
                <a:extLst>
                  <a:ext uri="{FF2B5EF4-FFF2-40B4-BE49-F238E27FC236}">
                    <a16:creationId xmlns:a16="http://schemas.microsoft.com/office/drawing/2014/main" id="{CF598138-FC95-9B27-3B2A-6F6F2A48793A}"/>
                  </a:ext>
                </a:extLst>
              </p:cNvPr>
              <p:cNvSpPr/>
              <p:nvPr/>
            </p:nvSpPr>
            <p:spPr>
              <a:xfrm>
                <a:off x="5565947" y="4910601"/>
                <a:ext cx="1616750" cy="1026636"/>
              </a:xfrm>
              <a:custGeom>
                <a:avLst/>
                <a:gdLst>
                  <a:gd name="connsiteX0" fmla="*/ 0 w 1616750"/>
                  <a:gd name="connsiteY0" fmla="*/ 102664 h 1026636"/>
                  <a:gd name="connsiteX1" fmla="*/ 102664 w 1616750"/>
                  <a:gd name="connsiteY1" fmla="*/ 0 h 1026636"/>
                  <a:gd name="connsiteX2" fmla="*/ 1514086 w 1616750"/>
                  <a:gd name="connsiteY2" fmla="*/ 0 h 1026636"/>
                  <a:gd name="connsiteX3" fmla="*/ 1616750 w 1616750"/>
                  <a:gd name="connsiteY3" fmla="*/ 102664 h 1026636"/>
                  <a:gd name="connsiteX4" fmla="*/ 1616750 w 1616750"/>
                  <a:gd name="connsiteY4" fmla="*/ 923972 h 1026636"/>
                  <a:gd name="connsiteX5" fmla="*/ 1514086 w 1616750"/>
                  <a:gd name="connsiteY5" fmla="*/ 1026636 h 1026636"/>
                  <a:gd name="connsiteX6" fmla="*/ 102664 w 1616750"/>
                  <a:gd name="connsiteY6" fmla="*/ 1026636 h 1026636"/>
                  <a:gd name="connsiteX7" fmla="*/ 0 w 1616750"/>
                  <a:gd name="connsiteY7" fmla="*/ 923972 h 1026636"/>
                  <a:gd name="connsiteX8" fmla="*/ 0 w 1616750"/>
                  <a:gd name="connsiteY8" fmla="*/ 102664 h 10266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16750" h="1026636">
                    <a:moveTo>
                      <a:pt x="0" y="102664"/>
                    </a:moveTo>
                    <a:cubicBezTo>
                      <a:pt x="0" y="45964"/>
                      <a:pt x="45964" y="0"/>
                      <a:pt x="102664" y="0"/>
                    </a:cubicBezTo>
                    <a:lnTo>
                      <a:pt x="1514086" y="0"/>
                    </a:lnTo>
                    <a:cubicBezTo>
                      <a:pt x="1570786" y="0"/>
                      <a:pt x="1616750" y="45964"/>
                      <a:pt x="1616750" y="102664"/>
                    </a:cubicBezTo>
                    <a:lnTo>
                      <a:pt x="1616750" y="923972"/>
                    </a:lnTo>
                    <a:cubicBezTo>
                      <a:pt x="1616750" y="980672"/>
                      <a:pt x="1570786" y="1026636"/>
                      <a:pt x="1514086" y="1026636"/>
                    </a:cubicBezTo>
                    <a:lnTo>
                      <a:pt x="102664" y="1026636"/>
                    </a:lnTo>
                    <a:cubicBezTo>
                      <a:pt x="45964" y="1026636"/>
                      <a:pt x="0" y="980672"/>
                      <a:pt x="0" y="923972"/>
                    </a:cubicBezTo>
                    <a:lnTo>
                      <a:pt x="0" y="102664"/>
                    </a:lnTo>
                    <a:close/>
                  </a:path>
                </a:pathLst>
              </a:custGeom>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98649" tIns="98649" rIns="98649" bIns="98649" numCol="1" spcCol="1270" anchor="ctr" anchorCtr="0">
                <a:noAutofit/>
              </a:bodyPr>
              <a:lstStyle/>
              <a:p>
                <a:pPr marL="0" lvl="0" indent="0" algn="ctr" defTabSz="800100">
                  <a:lnSpc>
                    <a:spcPct val="90000"/>
                  </a:lnSpc>
                  <a:spcBef>
                    <a:spcPct val="0"/>
                  </a:spcBef>
                  <a:spcAft>
                    <a:spcPct val="35000"/>
                  </a:spcAft>
                  <a:buNone/>
                </a:pPr>
                <a:r>
                  <a:rPr lang="ar-EG" sz="2800" b="1" kern="1200" dirty="0"/>
                  <a:t>20%</a:t>
                </a:r>
              </a:p>
            </p:txBody>
          </p:sp>
        </p:grpSp>
      </p:grpSp>
    </p:spTree>
    <p:extLst>
      <p:ext uri="{BB962C8B-B14F-4D97-AF65-F5344CB8AC3E}">
        <p14:creationId xmlns:p14="http://schemas.microsoft.com/office/powerpoint/2010/main" val="1621361001"/>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49"/>
                                        </p:tgtEl>
                                        <p:attrNameLst>
                                          <p:attrName>style.visibility</p:attrName>
                                        </p:attrNameLst>
                                      </p:cBhvr>
                                      <p:to>
                                        <p:strVal val="visible"/>
                                      </p:to>
                                    </p:set>
                                    <p:animEffect transition="in" filter="fade">
                                      <p:cBhvr>
                                        <p:cTn id="7" dur="1000"/>
                                        <p:tgtEl>
                                          <p:spTgt spid="49"/>
                                        </p:tgtEl>
                                      </p:cBhvr>
                                    </p:animEffect>
                                    <p:anim calcmode="lin" valueType="num">
                                      <p:cBhvr>
                                        <p:cTn id="8" dur="1000" fill="hold"/>
                                        <p:tgtEl>
                                          <p:spTgt spid="49"/>
                                        </p:tgtEl>
                                        <p:attrNameLst>
                                          <p:attrName>ppt_x</p:attrName>
                                        </p:attrNameLst>
                                      </p:cBhvr>
                                      <p:tavLst>
                                        <p:tav tm="0">
                                          <p:val>
                                            <p:strVal val="#ppt_x"/>
                                          </p:val>
                                        </p:tav>
                                        <p:tav tm="100000">
                                          <p:val>
                                            <p:strVal val="#ppt_x"/>
                                          </p:val>
                                        </p:tav>
                                      </p:tavLst>
                                    </p:anim>
                                    <p:anim calcmode="lin" valueType="num">
                                      <p:cBhvr>
                                        <p:cTn id="9" dur="1000" fill="hold"/>
                                        <p:tgtEl>
                                          <p:spTgt spid="4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8A5357-7AFB-4E31-619F-FE2D06CCDC4C}"/>
            </a:ext>
          </a:extLst>
        </p:cNvPr>
        <p:cNvGrpSpPr/>
        <p:nvPr/>
      </p:nvGrpSpPr>
      <p:grpSpPr>
        <a:xfrm>
          <a:off x="0" y="0"/>
          <a:ext cx="0" cy="0"/>
          <a:chOff x="0" y="0"/>
          <a:chExt cx="0" cy="0"/>
        </a:xfrm>
      </p:grpSpPr>
      <p:sp>
        <p:nvSpPr>
          <p:cNvPr id="9" name="Rectangle 8">
            <a:extLst>
              <a:ext uri="{FF2B5EF4-FFF2-40B4-BE49-F238E27FC236}">
                <a16:creationId xmlns:a16="http://schemas.microsoft.com/office/drawing/2014/main" id="{96683A1F-DF9B-4AF8-1CC3-C9D66A7CEA2E}"/>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a:extLst>
              <a:ext uri="{FF2B5EF4-FFF2-40B4-BE49-F238E27FC236}">
                <a16:creationId xmlns:a16="http://schemas.microsoft.com/office/drawing/2014/main" id="{21474ED7-6C49-E61E-2778-7625BD27221F}"/>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a:extLst>
              <a:ext uri="{FF2B5EF4-FFF2-40B4-BE49-F238E27FC236}">
                <a16:creationId xmlns:a16="http://schemas.microsoft.com/office/drawing/2014/main" id="{BE502080-5282-D847-B5E8-A19D4378EE22}"/>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19349279-F1AC-633B-C7B8-58335E245909}"/>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FB763918-655F-B6E5-8982-072DD6332F0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a:extLst>
              <a:ext uri="{FF2B5EF4-FFF2-40B4-BE49-F238E27FC236}">
                <a16:creationId xmlns:a16="http://schemas.microsoft.com/office/drawing/2014/main" id="{EDBB785D-DF5B-012A-7E6A-3D0376B60A5B}"/>
              </a:ext>
            </a:extLst>
          </p:cNvPr>
          <p:cNvSpPr txBox="1"/>
          <p:nvPr/>
        </p:nvSpPr>
        <p:spPr>
          <a:xfrm>
            <a:off x="633746" y="5027146"/>
            <a:ext cx="5511637" cy="892552"/>
          </a:xfrm>
          <a:prstGeom prst="rect">
            <a:avLst/>
          </a:prstGeom>
          <a:noFill/>
        </p:spPr>
        <p:txBody>
          <a:bodyPr wrap="none" rtlCol="0">
            <a:spAutoFit/>
          </a:bodyPr>
          <a:lstStyle/>
          <a:p>
            <a:pPr algn="ctr"/>
            <a:r>
              <a:rPr lang="ar-EG" sz="2800" b="1" dirty="0">
                <a:solidFill>
                  <a:schemeClr val="accent5">
                    <a:lumMod val="75000"/>
                  </a:schemeClr>
                </a:solidFill>
                <a:effectLst>
                  <a:outerShdw blurRad="38100" dist="38100" dir="2700000" algn="tl">
                    <a:srgbClr val="000000">
                      <a:alpha val="43137"/>
                    </a:srgbClr>
                  </a:outerShdw>
                </a:effectLst>
                <a:latin typeface="Alexandria" charset="0"/>
              </a:rPr>
              <a:t>مُقدمة عن مناهج البحث الإعلامي</a:t>
            </a:r>
            <a:r>
              <a:rPr lang="ar-EG" sz="2800" b="1" dirty="0">
                <a:solidFill>
                  <a:srgbClr val="2E3957"/>
                </a:solidFill>
                <a:effectLst>
                  <a:outerShdw blurRad="38100" dist="38100" dir="2700000" algn="tl">
                    <a:srgbClr val="000000">
                      <a:alpha val="43137"/>
                    </a:srgbClr>
                  </a:outerShdw>
                </a:effectLst>
                <a:latin typeface="Alexandria"/>
              </a:rPr>
              <a:t> </a:t>
            </a:r>
          </a:p>
          <a:p>
            <a:pPr algn="ctr"/>
            <a:r>
              <a:rPr lang="en-US" sz="2400" b="1" dirty="0">
                <a:solidFill>
                  <a:schemeClr val="accent5">
                    <a:lumMod val="75000"/>
                  </a:schemeClr>
                </a:solidFill>
                <a:effectLst>
                  <a:outerShdw blurRad="38100" dist="38100" dir="2700000" algn="tl">
                    <a:srgbClr val="000000">
                      <a:alpha val="43137"/>
                    </a:srgbClr>
                  </a:outerShdw>
                </a:effectLst>
                <a:latin typeface="Alexandria" charset="0"/>
              </a:rPr>
              <a:t>Introduction to Media Research Methods </a:t>
            </a:r>
            <a:endParaRPr lang="ar-EG" sz="2400" b="1" dirty="0">
              <a:solidFill>
                <a:schemeClr val="accent5">
                  <a:lumMod val="75000"/>
                </a:schemeClr>
              </a:solidFill>
              <a:effectLst>
                <a:outerShdw blurRad="38100" dist="38100" dir="2700000" algn="tl">
                  <a:srgbClr val="000000">
                    <a:alpha val="43137"/>
                  </a:srgbClr>
                </a:outerShdw>
              </a:effectLst>
              <a:latin typeface="Alexandria" charset="0"/>
            </a:endParaRPr>
          </a:p>
        </p:txBody>
      </p:sp>
      <p:sp>
        <p:nvSpPr>
          <p:cNvPr id="43" name="TextBox 42">
            <a:extLst>
              <a:ext uri="{FF2B5EF4-FFF2-40B4-BE49-F238E27FC236}">
                <a16:creationId xmlns:a16="http://schemas.microsoft.com/office/drawing/2014/main" id="{25505965-86C9-E9E8-7F75-27F4582C3E48}"/>
              </a:ext>
            </a:extLst>
          </p:cNvPr>
          <p:cNvSpPr txBox="1"/>
          <p:nvPr/>
        </p:nvSpPr>
        <p:spPr>
          <a:xfrm>
            <a:off x="5005221" y="1354195"/>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EG" sz="4000" b="1" dirty="0">
                <a:solidFill>
                  <a:schemeClr val="bg1"/>
                </a:solidFill>
                <a:latin typeface="Alexandria" charset="0"/>
                <a:cs typeface="Alexandria" charset="0"/>
              </a:rPr>
              <a:t>6</a:t>
            </a:r>
            <a:endParaRPr lang="en-US" sz="4000" b="1" dirty="0">
              <a:solidFill>
                <a:schemeClr val="bg1"/>
              </a:solidFill>
              <a:latin typeface="Alexandria" charset="0"/>
              <a:cs typeface="Alexandria" charset="0"/>
            </a:endParaRPr>
          </a:p>
        </p:txBody>
      </p:sp>
      <p:pic>
        <p:nvPicPr>
          <p:cNvPr id="5" name="Graphic 21">
            <a:extLst>
              <a:ext uri="{FF2B5EF4-FFF2-40B4-BE49-F238E27FC236}">
                <a16:creationId xmlns:a16="http://schemas.microsoft.com/office/drawing/2014/main" id="{8316BE84-A0C0-C6D1-F9CA-71C9B35982C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4619193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par>
                          <p:cTn id="11" fill="hold">
                            <p:stCondLst>
                              <p:cond delay="750"/>
                            </p:stCondLst>
                            <p:childTnLst>
                              <p:par>
                                <p:cTn id="12" presetID="22" presetClass="entr" presetSubtype="4" fill="hold" grpId="0" nodeType="afterEffect">
                                  <p:stCondLst>
                                    <p:cond delay="0"/>
                                  </p:stCondLst>
                                  <p:childTnLst>
                                    <p:set>
                                      <p:cBhvr>
                                        <p:cTn id="13" dur="1" fill="hold">
                                          <p:stCondLst>
                                            <p:cond delay="0"/>
                                          </p:stCondLst>
                                        </p:cTn>
                                        <p:tgtEl>
                                          <p:spTgt spid="43"/>
                                        </p:tgtEl>
                                        <p:attrNameLst>
                                          <p:attrName>style.visibility</p:attrName>
                                        </p:attrNameLst>
                                      </p:cBhvr>
                                      <p:to>
                                        <p:strVal val="visible"/>
                                      </p:to>
                                    </p:set>
                                    <p:animEffect transition="in" filter="wipe(down)">
                                      <p:cBhvr>
                                        <p:cTn id="14" dur="500"/>
                                        <p:tgtEl>
                                          <p:spTgt spid="43"/>
                                        </p:tgtEl>
                                      </p:cBhvr>
                                    </p:animEffect>
                                  </p:childTnLst>
                                </p:cTn>
                              </p:par>
                            </p:childTnLst>
                          </p:cTn>
                        </p:par>
                        <p:par>
                          <p:cTn id="15" fill="hold">
                            <p:stCondLst>
                              <p:cond delay="1250"/>
                            </p:stCondLst>
                            <p:childTnLst>
                              <p:par>
                                <p:cTn id="16" presetID="22" presetClass="entr" presetSubtype="4" fill="hold" grpId="0" nodeType="afterEffect">
                                  <p:stCondLst>
                                    <p:cond delay="0"/>
                                  </p:stCondLst>
                                  <p:childTnLst>
                                    <p:set>
                                      <p:cBhvr>
                                        <p:cTn id="17" dur="1" fill="hold">
                                          <p:stCondLst>
                                            <p:cond delay="0"/>
                                          </p:stCondLst>
                                        </p:cTn>
                                        <p:tgtEl>
                                          <p:spTgt spid="41"/>
                                        </p:tgtEl>
                                        <p:attrNameLst>
                                          <p:attrName>style.visibility</p:attrName>
                                        </p:attrNameLst>
                                      </p:cBhvr>
                                      <p:to>
                                        <p:strVal val="visible"/>
                                      </p:to>
                                    </p:set>
                                    <p:animEffect transition="in" filter="wipe(down)">
                                      <p:cBhvr>
                                        <p:cTn id="18"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P spid="41" grpId="0"/>
      <p:bldP spid="43" grpId="0"/>
    </p:bld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5925B513-D70B-0D00-E4B3-9DC2E1A84204}"/>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804AE74E-87D2-1A87-243B-0204D1117EBB}"/>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التعريفية</a:t>
            </a:r>
            <a:endParaRPr lang="en-US" sz="2400" b="1"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1A9DC165-BCED-8E95-731C-1C40CD676236}"/>
              </a:ext>
            </a:extLst>
          </p:cNvPr>
          <p:cNvSpPr txBox="1"/>
          <p:nvPr/>
        </p:nvSpPr>
        <p:spPr>
          <a:xfrm>
            <a:off x="4817477" y="1128103"/>
            <a:ext cx="5414152" cy="523220"/>
          </a:xfrm>
          <a:prstGeom prst="rect">
            <a:avLst/>
          </a:prstGeom>
          <a:noFill/>
        </p:spPr>
        <p:txBody>
          <a:bodyPr wrap="square" rtlCol="0">
            <a:spAutoFit/>
          </a:bodyPr>
          <a:lstStyle/>
          <a:p>
            <a:pPr algn="ctr"/>
            <a:r>
              <a:rPr lang="ar-EG" sz="2800" b="1" dirty="0">
                <a:effectLst>
                  <a:outerShdw blurRad="38100" dist="38100" dir="2700000" algn="tl">
                    <a:srgbClr val="000000">
                      <a:alpha val="43137"/>
                    </a:srgbClr>
                  </a:outerShdw>
                </a:effectLst>
                <a:latin typeface="Alexandria" charset="0"/>
                <a:cs typeface="Alexandria" charset="0"/>
              </a:rPr>
              <a:t>6. </a:t>
            </a:r>
            <a:r>
              <a:rPr lang="ar-EG" sz="2800" b="1" dirty="0">
                <a:solidFill>
                  <a:srgbClr val="2E3957"/>
                </a:solidFill>
                <a:effectLst>
                  <a:outerShdw blurRad="38100" dist="38100" dir="2700000" algn="tl">
                    <a:srgbClr val="000000">
                      <a:alpha val="43137"/>
                    </a:srgbClr>
                  </a:outerShdw>
                </a:effectLst>
                <a:latin typeface="Alexandria"/>
              </a:rPr>
              <a:t>مُقدمة عن مناهج البحث الإعلامي</a:t>
            </a:r>
            <a:r>
              <a:rPr lang="ar-EG" sz="2800" b="1" dirty="0">
                <a:effectLst>
                  <a:outerShdw blurRad="38100" dist="38100" dir="2700000" algn="tl">
                    <a:srgbClr val="000000">
                      <a:alpha val="43137"/>
                    </a:srgbClr>
                  </a:outerShdw>
                </a:effectLst>
                <a:latin typeface="Alexandria" charset="0"/>
                <a:cs typeface="Alexandria" charset="0"/>
              </a:rPr>
              <a:t>:</a:t>
            </a:r>
            <a:endParaRPr lang="en-US" sz="2800" b="1" dirty="0">
              <a:effectLst>
                <a:outerShdw blurRad="38100" dist="38100" dir="2700000" algn="tl">
                  <a:srgbClr val="000000">
                    <a:alpha val="43137"/>
                  </a:srgbClr>
                </a:outerShdw>
              </a:effectLst>
              <a:latin typeface="Alexandria" charset="0"/>
              <a:cs typeface="Alexandria" charset="0"/>
            </a:endParaRPr>
          </a:p>
        </p:txBody>
      </p:sp>
      <p:sp>
        <p:nvSpPr>
          <p:cNvPr id="2" name="TextBox 1">
            <a:extLst>
              <a:ext uri="{FF2B5EF4-FFF2-40B4-BE49-F238E27FC236}">
                <a16:creationId xmlns:a16="http://schemas.microsoft.com/office/drawing/2014/main" id="{433CA529-7A9D-6914-D9CB-4A470975A9F4}"/>
              </a:ext>
            </a:extLst>
          </p:cNvPr>
          <p:cNvSpPr txBox="1"/>
          <p:nvPr/>
        </p:nvSpPr>
        <p:spPr>
          <a:xfrm>
            <a:off x="877579" y="2462121"/>
            <a:ext cx="10171421" cy="2862322"/>
          </a:xfrm>
          <a:prstGeom prst="rect">
            <a:avLst/>
          </a:prstGeom>
          <a:noFill/>
        </p:spPr>
        <p:txBody>
          <a:bodyPr wrap="square" rtlCol="0">
            <a:spAutoFit/>
          </a:bodyPr>
          <a:lstStyle/>
          <a:p>
            <a:pPr marL="342900" indent="-342900" algn="just" rtl="1">
              <a:buFont typeface="Arial" panose="020B0604020202020204" pitchFamily="34" charset="0"/>
              <a:buChar char="•"/>
            </a:pPr>
            <a:r>
              <a:rPr lang="ar-EG" sz="2000" dirty="0"/>
              <a:t>يُعرّف </a:t>
            </a:r>
            <a:r>
              <a:rPr lang="ar-SA" sz="2000" dirty="0"/>
              <a:t>البحث </a:t>
            </a:r>
            <a:r>
              <a:rPr lang="ar-EG" sz="2000" dirty="0"/>
              <a:t>بأنه</a:t>
            </a:r>
            <a:r>
              <a:rPr lang="ar-SA" sz="2000" dirty="0"/>
              <a:t> تحقيق علمي، أكاديمي ومنهجي يُجرى بهدف إثبات حقائق أو مبادئ، أو جمع معلومات حول موضوع معين لعرضها بطريقة دقيقة </a:t>
            </a:r>
            <a:r>
              <a:rPr lang="ar-SA" sz="2000" dirty="0" err="1"/>
              <a:t>وم</a:t>
            </a:r>
            <a:r>
              <a:rPr lang="ar-EG" sz="2000" dirty="0"/>
              <a:t>ُ</a:t>
            </a:r>
            <a:r>
              <a:rPr lang="ar-SA" sz="2000" dirty="0"/>
              <a:t>فصلة.</a:t>
            </a:r>
            <a:endParaRPr lang="ar-EG" sz="2000" dirty="0"/>
          </a:p>
          <a:p>
            <a:pPr marL="342900" indent="-342900" algn="just" rtl="1">
              <a:buFont typeface="Arial" panose="020B0604020202020204" pitchFamily="34" charset="0"/>
              <a:buChar char="•"/>
            </a:pPr>
            <a:r>
              <a:rPr lang="ar-EG" sz="2000" dirty="0"/>
              <a:t>ويبدأ</a:t>
            </a:r>
            <a:r>
              <a:rPr lang="ar-SA" sz="2000" dirty="0"/>
              <a:t> البحث عادةً بسؤال أو مشكلة تقود عملية جمع المعلومات بهدف واضح. وتكون نتائجه أفضل عند تنفيذه بخطوات م</a:t>
            </a:r>
            <a:r>
              <a:rPr lang="ar-EG" sz="2000" dirty="0"/>
              <a:t>ُ</a:t>
            </a:r>
            <a:r>
              <a:rPr lang="ar-SA" sz="2000" dirty="0" err="1"/>
              <a:t>تتابعة</a:t>
            </a:r>
            <a:r>
              <a:rPr lang="ar-SA" sz="2000" dirty="0"/>
              <a:t>. وقد يكون من الضروري تكرار بعض هذه الخطوات، لأن البحث عملية تكرارية. </a:t>
            </a:r>
            <a:endParaRPr lang="ar-EG" sz="2000" dirty="0"/>
          </a:p>
          <a:p>
            <a:pPr marL="342900" indent="-342900" algn="just" rtl="1">
              <a:buFont typeface="Arial" panose="020B0604020202020204" pitchFamily="34" charset="0"/>
              <a:buChar char="•"/>
            </a:pPr>
            <a:r>
              <a:rPr lang="ar-SA" sz="2000" dirty="0"/>
              <a:t>بعبارة أخرى، البحث </a:t>
            </a:r>
            <a:r>
              <a:rPr lang="ar-EG" sz="2000" dirty="0"/>
              <a:t>العلمي </a:t>
            </a:r>
            <a:r>
              <a:rPr lang="ar-SA" sz="2000" dirty="0"/>
              <a:t>هو جمع وتفسير البيانات في محاولة لحل م</a:t>
            </a:r>
            <a:r>
              <a:rPr lang="ar-EG" sz="2000" dirty="0"/>
              <a:t>ُ</a:t>
            </a:r>
            <a:r>
              <a:rPr lang="ar-SA" sz="2000" dirty="0"/>
              <a:t>شكلة أو الإجابة عن سؤال.</a:t>
            </a:r>
            <a:endParaRPr lang="ar-EG" sz="2000" dirty="0"/>
          </a:p>
          <a:p>
            <a:pPr marL="342900" indent="-342900" algn="just" rtl="1">
              <a:buFont typeface="Arial" panose="020B0604020202020204" pitchFamily="34" charset="0"/>
              <a:buChar char="•"/>
            </a:pPr>
            <a:r>
              <a:rPr lang="ar-EG" sz="2000" dirty="0"/>
              <a:t>و</a:t>
            </a:r>
            <a:r>
              <a:rPr lang="ar-SA" sz="2000" dirty="0"/>
              <a:t>يتجاوز البحث</a:t>
            </a:r>
            <a:r>
              <a:rPr lang="ar-EG" sz="2000" dirty="0"/>
              <a:t> العلمي</a:t>
            </a:r>
            <a:r>
              <a:rPr lang="ar-SA" sz="2000" dirty="0"/>
              <a:t> الحقائق والأفكار القديمة، من خلال </a:t>
            </a:r>
            <a:r>
              <a:rPr lang="ar-EG" sz="2000" dirty="0"/>
              <a:t>إضافة منظور</a:t>
            </a:r>
            <a:r>
              <a:rPr lang="ar-SA" sz="2000" dirty="0"/>
              <a:t> جديد </a:t>
            </a:r>
            <a:r>
              <a:rPr lang="ar-EG" sz="2000" dirty="0"/>
              <a:t>ل</a:t>
            </a:r>
            <a:r>
              <a:rPr lang="ar-SA" sz="2000" dirty="0"/>
              <a:t>لمعلومات </a:t>
            </a:r>
            <a:r>
              <a:rPr lang="ar-EG" sz="2000" dirty="0"/>
              <a:t>تمكن من </a:t>
            </a:r>
            <a:r>
              <a:rPr lang="ar-SA" sz="2000" dirty="0"/>
              <a:t>اتخاذ موقف جديد</a:t>
            </a:r>
            <a:r>
              <a:rPr lang="en-US" sz="2000" dirty="0"/>
              <a:t>.</a:t>
            </a:r>
          </a:p>
          <a:p>
            <a:pPr marL="342900" indent="-342900" algn="just" rtl="1">
              <a:buFont typeface="Arial" panose="020B0604020202020204" pitchFamily="34" charset="0"/>
              <a:buChar char="•"/>
            </a:pPr>
            <a:r>
              <a:rPr lang="ar-SA" sz="2000" dirty="0"/>
              <a:t>ومع ذلك، لا يُعد البحث مجرد جمع للمعلومات أو إعادة ترتيب للحقائق. فعلى سبيل المثال، لا يعتبر نسخ فقرات من مواقع إلكترونية، </a:t>
            </a:r>
            <a:r>
              <a:rPr lang="ar-EG" sz="2000" dirty="0"/>
              <a:t>أو</a:t>
            </a:r>
            <a:r>
              <a:rPr lang="ar-SA" sz="2000" dirty="0"/>
              <a:t>إعادة صياغة العبارات مع نسبها إلى شخص آخر، بحث</a:t>
            </a:r>
            <a:r>
              <a:rPr lang="ar-EG" sz="2000" dirty="0"/>
              <a:t>ً</a:t>
            </a:r>
            <a:r>
              <a:rPr lang="ar-SA" sz="2000" dirty="0"/>
              <a:t>ا </a:t>
            </a:r>
            <a:r>
              <a:rPr lang="ar-EG" sz="2000" dirty="0"/>
              <a:t>علميًا، بل يندرج تحت </a:t>
            </a:r>
            <a:r>
              <a:rPr lang="ar-EG" sz="2000" b="1" dirty="0"/>
              <a:t>السرقة العلمية</a:t>
            </a:r>
            <a:r>
              <a:rPr lang="en-US" sz="2000" dirty="0"/>
              <a:t>.</a:t>
            </a:r>
            <a:endParaRPr lang="ar-EG" sz="2000" dirty="0"/>
          </a:p>
          <a:p>
            <a:pPr marL="342900" indent="-342900" algn="just" rtl="1">
              <a:buFont typeface="Arial" panose="020B0604020202020204" pitchFamily="34" charset="0"/>
              <a:buChar char="•"/>
            </a:pPr>
            <a:r>
              <a:rPr lang="ar-SA" sz="2000" dirty="0"/>
              <a:t>يتطلب البحث</a:t>
            </a:r>
            <a:r>
              <a:rPr lang="ar-EG" sz="2000" dirty="0"/>
              <a:t> أيضًا</a:t>
            </a:r>
            <a:r>
              <a:rPr lang="ar-SA" sz="2000" dirty="0"/>
              <a:t> دراسة دقيقة وشاملة لم</a:t>
            </a:r>
            <a:r>
              <a:rPr lang="ar-EG" sz="2000" dirty="0"/>
              <a:t>ُ</a:t>
            </a:r>
            <a:r>
              <a:rPr lang="ar-SA" sz="2000" dirty="0"/>
              <a:t>شكلة </a:t>
            </a:r>
            <a:r>
              <a:rPr lang="ar-EG" sz="2000" dirty="0"/>
              <a:t>بحثية </a:t>
            </a:r>
            <a:r>
              <a:rPr lang="ar-SA" sz="2000" dirty="0"/>
              <a:t>بهدف الحصول على المعلومات والوصول إلى حل.</a:t>
            </a:r>
            <a:endParaRPr lang="ar-EG" sz="2000" dirty="0"/>
          </a:p>
        </p:txBody>
      </p:sp>
      <p:sp>
        <p:nvSpPr>
          <p:cNvPr id="3" name="TextBox 2">
            <a:extLst>
              <a:ext uri="{FF2B5EF4-FFF2-40B4-BE49-F238E27FC236}">
                <a16:creationId xmlns:a16="http://schemas.microsoft.com/office/drawing/2014/main" id="{4D2421AF-DF77-6B60-D3FB-E75D93116EAE}"/>
              </a:ext>
            </a:extLst>
          </p:cNvPr>
          <p:cNvSpPr txBox="1"/>
          <p:nvPr/>
        </p:nvSpPr>
        <p:spPr>
          <a:xfrm>
            <a:off x="1962740" y="1994419"/>
            <a:ext cx="9307033" cy="461665"/>
          </a:xfrm>
          <a:prstGeom prst="rect">
            <a:avLst/>
          </a:prstGeom>
          <a:noFill/>
        </p:spPr>
        <p:txBody>
          <a:bodyPr wrap="square" rtlCol="0">
            <a:spAutoFit/>
          </a:bodyPr>
          <a:lstStyle/>
          <a:p>
            <a:pPr algn="just" rtl="1"/>
            <a:r>
              <a:rPr lang="en-US" sz="2400" b="1" dirty="0">
                <a:effectLst>
                  <a:outerShdw blurRad="38100" dist="38100" dir="2700000" algn="tl">
                    <a:srgbClr val="000000">
                      <a:alpha val="43137"/>
                    </a:srgbClr>
                  </a:outerShdw>
                </a:effectLst>
              </a:rPr>
              <a:t>🔍 </a:t>
            </a:r>
            <a:r>
              <a:rPr lang="ar-EG" sz="2400" b="1" dirty="0">
                <a:solidFill>
                  <a:srgbClr val="0070C0"/>
                </a:solidFill>
                <a:effectLst>
                  <a:outerShdw blurRad="38100" dist="38100" dir="2700000" algn="tl">
                    <a:srgbClr val="000000">
                      <a:alpha val="43137"/>
                    </a:srgbClr>
                  </a:outerShdw>
                </a:effectLst>
              </a:rPr>
              <a:t>ما هو البحث العلمي؟</a:t>
            </a:r>
            <a:endParaRPr lang="en-US" sz="2000" dirty="0">
              <a:solidFill>
                <a:srgbClr val="0070C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3377453665"/>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1000"/>
                                        <p:tgtEl>
                                          <p:spTgt spid="3"/>
                                        </p:tgtEl>
                                      </p:cBhvr>
                                    </p:animEffect>
                                    <p:anim calcmode="lin" valueType="num">
                                      <p:cBhvr>
                                        <p:cTn id="14" dur="1000" fill="hold"/>
                                        <p:tgtEl>
                                          <p:spTgt spid="3"/>
                                        </p:tgtEl>
                                        <p:attrNameLst>
                                          <p:attrName>ppt_x</p:attrName>
                                        </p:attrNameLst>
                                      </p:cBhvr>
                                      <p:tavLst>
                                        <p:tav tm="0">
                                          <p:val>
                                            <p:strVal val="#ppt_x"/>
                                          </p:val>
                                        </p:tav>
                                        <p:tav tm="100000">
                                          <p:val>
                                            <p:strVal val="#ppt_x"/>
                                          </p:val>
                                        </p:tav>
                                      </p:tavLst>
                                    </p:anim>
                                    <p:anim calcmode="lin" valueType="num">
                                      <p:cBhvr>
                                        <p:cTn id="15" dur="1000" fill="hold"/>
                                        <p:tgtEl>
                                          <p:spTgt spid="3"/>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grpId="0" nodeType="afterEffect">
                                  <p:stCondLst>
                                    <p:cond delay="3000"/>
                                  </p:stCondLst>
                                  <p:childTnLst>
                                    <p:set>
                                      <p:cBhvr>
                                        <p:cTn id="18" dur="1" fill="hold">
                                          <p:stCondLst>
                                            <p:cond delay="0"/>
                                          </p:stCondLst>
                                        </p:cTn>
                                        <p:tgtEl>
                                          <p:spTgt spid="2"/>
                                        </p:tgtEl>
                                        <p:attrNameLst>
                                          <p:attrName>style.visibility</p:attrName>
                                        </p:attrNameLst>
                                      </p:cBhvr>
                                      <p:to>
                                        <p:strVal val="visible"/>
                                      </p:to>
                                    </p:set>
                                    <p:animEffect transition="in" filter="fade">
                                      <p:cBhvr>
                                        <p:cTn id="19" dur="1000"/>
                                        <p:tgtEl>
                                          <p:spTgt spid="2"/>
                                        </p:tgtEl>
                                      </p:cBhvr>
                                    </p:animEffect>
                                    <p:anim calcmode="lin" valueType="num">
                                      <p:cBhvr>
                                        <p:cTn id="20" dur="1000" fill="hold"/>
                                        <p:tgtEl>
                                          <p:spTgt spid="2"/>
                                        </p:tgtEl>
                                        <p:attrNameLst>
                                          <p:attrName>ppt_x</p:attrName>
                                        </p:attrNameLst>
                                      </p:cBhvr>
                                      <p:tavLst>
                                        <p:tav tm="0">
                                          <p:val>
                                            <p:strVal val="#ppt_x"/>
                                          </p:val>
                                        </p:tav>
                                        <p:tav tm="100000">
                                          <p:val>
                                            <p:strVal val="#ppt_x"/>
                                          </p:val>
                                        </p:tav>
                                      </p:tavLst>
                                    </p:anim>
                                    <p:anim calcmode="lin" valueType="num">
                                      <p:cBhvr>
                                        <p:cTn id="21"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2" grpId="0"/>
      <p:bldP spid="3" grpId="0"/>
    </p:bld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3FA19240-F5CF-E5C3-7741-571C178FC525}"/>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F54A9F2C-ED65-41E9-73CC-66A7ECA1F7EE}"/>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التعريفية</a:t>
            </a:r>
            <a:endParaRPr lang="en-US" sz="2400" b="1"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5E842A78-FD58-2BA5-B486-F41891D251C6}"/>
              </a:ext>
            </a:extLst>
          </p:cNvPr>
          <p:cNvSpPr txBox="1"/>
          <p:nvPr/>
        </p:nvSpPr>
        <p:spPr>
          <a:xfrm>
            <a:off x="4817477" y="1128103"/>
            <a:ext cx="5414152" cy="523220"/>
          </a:xfrm>
          <a:prstGeom prst="rect">
            <a:avLst/>
          </a:prstGeom>
          <a:noFill/>
        </p:spPr>
        <p:txBody>
          <a:bodyPr wrap="square" rtlCol="0">
            <a:spAutoFit/>
          </a:bodyPr>
          <a:lstStyle/>
          <a:p>
            <a:pPr algn="ctr"/>
            <a:r>
              <a:rPr lang="ar-EG" sz="2800" b="1" dirty="0">
                <a:latin typeface="Alexandria" charset="0"/>
                <a:cs typeface="Alexandria" charset="0"/>
              </a:rPr>
              <a:t>6. </a:t>
            </a:r>
            <a:r>
              <a:rPr lang="ar-EG" sz="2800" b="1" dirty="0">
                <a:solidFill>
                  <a:srgbClr val="2E3957"/>
                </a:solidFill>
                <a:latin typeface="Alexandria"/>
              </a:rPr>
              <a:t>مُقدمة عن مناهج البحث الإعلامي</a:t>
            </a:r>
            <a:r>
              <a:rPr lang="ar-EG" sz="2800" b="1" dirty="0">
                <a:latin typeface="Alexandria" charset="0"/>
                <a:cs typeface="Alexandria" charset="0"/>
              </a:rPr>
              <a:t>:</a:t>
            </a:r>
            <a:endParaRPr lang="en-US" sz="2800" b="1" dirty="0">
              <a:latin typeface="Alexandria" charset="0"/>
              <a:cs typeface="Alexandria" charset="0"/>
            </a:endParaRPr>
          </a:p>
        </p:txBody>
      </p:sp>
      <p:sp>
        <p:nvSpPr>
          <p:cNvPr id="2" name="TextBox 1">
            <a:extLst>
              <a:ext uri="{FF2B5EF4-FFF2-40B4-BE49-F238E27FC236}">
                <a16:creationId xmlns:a16="http://schemas.microsoft.com/office/drawing/2014/main" id="{6051FFF1-8612-5AA4-D102-52F0C17B16C8}"/>
              </a:ext>
            </a:extLst>
          </p:cNvPr>
          <p:cNvSpPr txBox="1"/>
          <p:nvPr/>
        </p:nvSpPr>
        <p:spPr>
          <a:xfrm>
            <a:off x="1333500" y="2608171"/>
            <a:ext cx="9715500" cy="1569660"/>
          </a:xfrm>
          <a:prstGeom prst="rect">
            <a:avLst/>
          </a:prstGeom>
          <a:noFill/>
        </p:spPr>
        <p:txBody>
          <a:bodyPr wrap="square" rtlCol="0">
            <a:spAutoFit/>
          </a:bodyPr>
          <a:lstStyle/>
          <a:p>
            <a:pPr algn="just" rtl="1"/>
            <a:r>
              <a:rPr lang="ar-EG" sz="2400" dirty="0"/>
              <a:t>وإجمالًا، ف</a:t>
            </a:r>
            <a:r>
              <a:rPr lang="ar-SA" sz="2400" dirty="0"/>
              <a:t>البحث العلمي هو عملية منظمة يقوم بها الباحث بهدف </a:t>
            </a:r>
            <a:r>
              <a:rPr lang="ar-SA" sz="2400" b="1" dirty="0"/>
              <a:t>اكتشاف معلومات جديدة</a:t>
            </a:r>
            <a:r>
              <a:rPr lang="ar-SA" sz="2400" dirty="0"/>
              <a:t> أو </a:t>
            </a:r>
            <a:r>
              <a:rPr lang="ar-SA" sz="2400" b="1" dirty="0"/>
              <a:t>فهم موضوع معين بعمق</a:t>
            </a:r>
            <a:r>
              <a:rPr lang="ar-SA" sz="2400" dirty="0"/>
              <a:t> أو </a:t>
            </a:r>
            <a:r>
              <a:rPr lang="ar-SA" sz="2400" b="1" dirty="0"/>
              <a:t>حل م</a:t>
            </a:r>
            <a:r>
              <a:rPr lang="ar-EG" sz="2400" b="1" dirty="0"/>
              <a:t>ُ</a:t>
            </a:r>
            <a:r>
              <a:rPr lang="ar-SA" sz="2400" b="1" dirty="0"/>
              <a:t>شكلة قائمة</a:t>
            </a:r>
            <a:r>
              <a:rPr lang="ar-EG" sz="2400" dirty="0"/>
              <a:t>.</a:t>
            </a:r>
          </a:p>
          <a:p>
            <a:pPr algn="just" rtl="1"/>
            <a:r>
              <a:rPr lang="ar-EG" sz="2400" dirty="0"/>
              <a:t>و</a:t>
            </a:r>
            <a:r>
              <a:rPr lang="ar-SA" sz="2400" dirty="0"/>
              <a:t>لا يقوم البحث فقط على جمع المعلومات، بل يتضمن </a:t>
            </a:r>
            <a:r>
              <a:rPr lang="ar-SA" sz="2400" b="1" dirty="0"/>
              <a:t>تحليل</a:t>
            </a:r>
            <a:r>
              <a:rPr lang="ar-EG" sz="2400" b="1" dirty="0"/>
              <a:t>ً</a:t>
            </a:r>
            <a:r>
              <a:rPr lang="ar-SA" sz="2400" b="1" dirty="0"/>
              <a:t>ا م</a:t>
            </a:r>
            <a:r>
              <a:rPr lang="ar-EG" sz="2400" b="1" dirty="0"/>
              <a:t>ُ</a:t>
            </a:r>
            <a:r>
              <a:rPr lang="ar-SA" sz="2400" b="1" dirty="0"/>
              <a:t>منهجًا</a:t>
            </a:r>
            <a:r>
              <a:rPr lang="ar-SA" sz="2400" dirty="0"/>
              <a:t> للبيانات للوصول إلى </a:t>
            </a:r>
            <a:r>
              <a:rPr lang="ar-SA" sz="2400" b="1" dirty="0"/>
              <a:t>نتائج مدروسة</a:t>
            </a:r>
            <a:r>
              <a:rPr lang="ar-SA" sz="2400" dirty="0"/>
              <a:t> ومبنية على أدلة</a:t>
            </a:r>
            <a:r>
              <a:rPr lang="en-US" sz="2400" dirty="0"/>
              <a:t>.</a:t>
            </a:r>
          </a:p>
        </p:txBody>
      </p:sp>
      <p:sp>
        <p:nvSpPr>
          <p:cNvPr id="3" name="TextBox 2">
            <a:extLst>
              <a:ext uri="{FF2B5EF4-FFF2-40B4-BE49-F238E27FC236}">
                <a16:creationId xmlns:a16="http://schemas.microsoft.com/office/drawing/2014/main" id="{563FFED8-1814-865F-9F3B-67E952F472AA}"/>
              </a:ext>
            </a:extLst>
          </p:cNvPr>
          <p:cNvSpPr txBox="1"/>
          <p:nvPr/>
        </p:nvSpPr>
        <p:spPr>
          <a:xfrm>
            <a:off x="1962740" y="1994419"/>
            <a:ext cx="9307033" cy="461665"/>
          </a:xfrm>
          <a:prstGeom prst="rect">
            <a:avLst/>
          </a:prstGeom>
          <a:noFill/>
        </p:spPr>
        <p:txBody>
          <a:bodyPr wrap="square" rtlCol="0">
            <a:spAutoFit/>
          </a:bodyPr>
          <a:lstStyle/>
          <a:p>
            <a:pPr algn="just" rtl="1"/>
            <a:r>
              <a:rPr lang="en-US" sz="2400" b="1" dirty="0"/>
              <a:t>🔍 </a:t>
            </a:r>
            <a:r>
              <a:rPr lang="ar-EG" sz="2400" b="1" dirty="0">
                <a:solidFill>
                  <a:srgbClr val="0070C0"/>
                </a:solidFill>
              </a:rPr>
              <a:t>ما هو البحث العلمي؟</a:t>
            </a:r>
            <a:endParaRPr lang="en-US" sz="2000" dirty="0">
              <a:solidFill>
                <a:srgbClr val="0070C0"/>
              </a:solidFill>
            </a:endParaRPr>
          </a:p>
        </p:txBody>
      </p:sp>
      <p:sp>
        <p:nvSpPr>
          <p:cNvPr id="4" name="TextBox 3">
            <a:extLst>
              <a:ext uri="{FF2B5EF4-FFF2-40B4-BE49-F238E27FC236}">
                <a16:creationId xmlns:a16="http://schemas.microsoft.com/office/drawing/2014/main" id="{6051FFF1-8612-5AA4-D102-52F0C17B16C8}"/>
              </a:ext>
            </a:extLst>
          </p:cNvPr>
          <p:cNvSpPr txBox="1"/>
          <p:nvPr/>
        </p:nvSpPr>
        <p:spPr>
          <a:xfrm>
            <a:off x="1333500" y="4430621"/>
            <a:ext cx="9715500" cy="830997"/>
          </a:xfrm>
          <a:prstGeom prst="rect">
            <a:avLst/>
          </a:prstGeom>
          <a:noFill/>
        </p:spPr>
        <p:txBody>
          <a:bodyPr wrap="square" rtlCol="0">
            <a:spAutoFit/>
          </a:bodyPr>
          <a:lstStyle/>
          <a:p>
            <a:pPr algn="just" rtl="1"/>
            <a:r>
              <a:rPr lang="ar-SA" sz="2400" u="sng" dirty="0">
                <a:solidFill>
                  <a:srgbClr val="0070C0"/>
                </a:solidFill>
              </a:rPr>
              <a:t>مثال توضيحي</a:t>
            </a:r>
            <a:r>
              <a:rPr lang="ar-EG" sz="2400" u="sng" dirty="0">
                <a:solidFill>
                  <a:srgbClr val="0070C0"/>
                </a:solidFill>
              </a:rPr>
              <a:t>:</a:t>
            </a:r>
            <a:r>
              <a:rPr lang="en-US" sz="2400" dirty="0">
                <a:solidFill>
                  <a:srgbClr val="0070C0"/>
                </a:solidFill>
              </a:rPr>
              <a:t> </a:t>
            </a:r>
            <a:r>
              <a:rPr lang="ar-SA" sz="2400" dirty="0"/>
              <a:t>إذا كان لدينا سؤال مثل</a:t>
            </a:r>
            <a:r>
              <a:rPr lang="ar-EG" sz="2400" dirty="0"/>
              <a:t>:</a:t>
            </a:r>
            <a:r>
              <a:rPr lang="ar-EG" sz="2400" i="1" dirty="0"/>
              <a:t> </a:t>
            </a:r>
            <a:r>
              <a:rPr lang="ar-EG" sz="2400" dirty="0">
                <a:effectLst>
                  <a:outerShdw blurRad="38100" dist="38100" dir="2700000" algn="tl">
                    <a:srgbClr val="000000">
                      <a:alpha val="43137"/>
                    </a:srgbClr>
                  </a:outerShdw>
                </a:effectLst>
              </a:rPr>
              <a:t>"</a:t>
            </a:r>
            <a:r>
              <a:rPr lang="ar-SA" sz="2400" dirty="0">
                <a:effectLst>
                  <a:outerShdw blurRad="38100" dist="38100" dir="2700000" algn="tl">
                    <a:srgbClr val="000000">
                      <a:alpha val="43137"/>
                    </a:srgbClr>
                  </a:outerShdw>
                </a:effectLst>
              </a:rPr>
              <a:t>لماذا ينخفض التفاعل على حسابات وسائل التواصل الاجتماعي لبعض المؤسسات الإعلامية؟</a:t>
            </a:r>
            <a:r>
              <a:rPr lang="en-US" sz="2400" dirty="0">
                <a:effectLst>
                  <a:outerShdw blurRad="38100" dist="38100" dir="2700000" algn="tl">
                    <a:srgbClr val="000000">
                      <a:alpha val="43137"/>
                    </a:srgbClr>
                  </a:outerShdw>
                </a:effectLst>
              </a:rPr>
              <a:t>"</a:t>
            </a:r>
            <a:r>
              <a:rPr lang="ar-EG" sz="2400" dirty="0"/>
              <a:t>، </a:t>
            </a:r>
            <a:r>
              <a:rPr lang="ar-SA" sz="2400" dirty="0"/>
              <a:t>فهذا السؤال يمكن أن يكون نقطة انطلاق لبحث علمي</a:t>
            </a:r>
            <a:r>
              <a:rPr lang="en-US" sz="2400" dirty="0"/>
              <a:t>.</a:t>
            </a:r>
          </a:p>
        </p:txBody>
      </p:sp>
    </p:spTree>
    <p:extLst>
      <p:ext uri="{BB962C8B-B14F-4D97-AF65-F5344CB8AC3E}">
        <p14:creationId xmlns:p14="http://schemas.microsoft.com/office/powerpoint/2010/main" val="3102733687"/>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150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anim calcmode="lin" valueType="num">
                                      <p:cBhvr>
                                        <p:cTn id="14" dur="1000" fill="hold"/>
                                        <p:tgtEl>
                                          <p:spTgt spid="4"/>
                                        </p:tgtEl>
                                        <p:attrNameLst>
                                          <p:attrName>ppt_x</p:attrName>
                                        </p:attrNameLst>
                                      </p:cBhvr>
                                      <p:tavLst>
                                        <p:tav tm="0">
                                          <p:val>
                                            <p:strVal val="#ppt_x"/>
                                          </p:val>
                                        </p:tav>
                                        <p:tav tm="100000">
                                          <p:val>
                                            <p:strVal val="#ppt_x"/>
                                          </p:val>
                                        </p:tav>
                                      </p:tavLst>
                                    </p:anim>
                                    <p:anim calcmode="lin" valueType="num">
                                      <p:cBhvr>
                                        <p:cTn id="15"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341E0736-5B55-9052-4DBD-3F655B5DA0DC}"/>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645F61BE-D303-DEEB-5B77-723C6887AE0C}"/>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التعريفية</a:t>
            </a:r>
            <a:endParaRPr lang="en-US" sz="2400" b="1"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CE72C883-4659-8022-2F5F-26EEACA67B2A}"/>
              </a:ext>
            </a:extLst>
          </p:cNvPr>
          <p:cNvSpPr txBox="1"/>
          <p:nvPr/>
        </p:nvSpPr>
        <p:spPr>
          <a:xfrm>
            <a:off x="4817477" y="1128103"/>
            <a:ext cx="5414152" cy="523220"/>
          </a:xfrm>
          <a:prstGeom prst="rect">
            <a:avLst/>
          </a:prstGeom>
          <a:noFill/>
        </p:spPr>
        <p:txBody>
          <a:bodyPr wrap="square" rtlCol="0">
            <a:spAutoFit/>
          </a:bodyPr>
          <a:lstStyle/>
          <a:p>
            <a:pPr algn="ctr"/>
            <a:r>
              <a:rPr lang="ar-EG" sz="2800" b="1" dirty="0">
                <a:latin typeface="Alexandria" charset="0"/>
                <a:cs typeface="Alexandria" charset="0"/>
              </a:rPr>
              <a:t>6. </a:t>
            </a:r>
            <a:r>
              <a:rPr lang="ar-EG" sz="2800" b="1" dirty="0">
                <a:solidFill>
                  <a:srgbClr val="2E3957"/>
                </a:solidFill>
                <a:latin typeface="Alexandria"/>
              </a:rPr>
              <a:t>مُقدمة عن مناهج البحث الإعلامي</a:t>
            </a:r>
            <a:r>
              <a:rPr lang="ar-EG" sz="2800" b="1" dirty="0">
                <a:latin typeface="Alexandria" charset="0"/>
                <a:cs typeface="Alexandria" charset="0"/>
              </a:rPr>
              <a:t>:</a:t>
            </a:r>
            <a:endParaRPr lang="en-US" sz="2800" b="1" dirty="0">
              <a:latin typeface="Alexandria" charset="0"/>
              <a:cs typeface="Alexandria" charset="0"/>
            </a:endParaRPr>
          </a:p>
        </p:txBody>
      </p:sp>
      <p:sp>
        <p:nvSpPr>
          <p:cNvPr id="3" name="TextBox 2">
            <a:extLst>
              <a:ext uri="{FF2B5EF4-FFF2-40B4-BE49-F238E27FC236}">
                <a16:creationId xmlns:a16="http://schemas.microsoft.com/office/drawing/2014/main" id="{0EAAFF13-E4DF-4AA9-5DDF-44BEF5FD9EDF}"/>
              </a:ext>
            </a:extLst>
          </p:cNvPr>
          <p:cNvSpPr txBox="1"/>
          <p:nvPr/>
        </p:nvSpPr>
        <p:spPr>
          <a:xfrm>
            <a:off x="1556340" y="2026116"/>
            <a:ext cx="9307033" cy="461665"/>
          </a:xfrm>
          <a:prstGeom prst="rect">
            <a:avLst/>
          </a:prstGeom>
          <a:noFill/>
        </p:spPr>
        <p:txBody>
          <a:bodyPr wrap="square" rtlCol="0">
            <a:spAutoFit/>
          </a:bodyPr>
          <a:lstStyle/>
          <a:p>
            <a:pPr algn="just" rtl="1"/>
            <a:r>
              <a:rPr lang="ar-EG" sz="2400" b="1" dirty="0">
                <a:solidFill>
                  <a:srgbClr val="0070C0"/>
                </a:solidFill>
                <a:effectLst>
                  <a:outerShdw blurRad="38100" dist="38100" dir="2700000" algn="tl">
                    <a:srgbClr val="000000">
                      <a:alpha val="43137"/>
                    </a:srgbClr>
                  </a:outerShdw>
                </a:effectLst>
              </a:rPr>
              <a:t>ما الفرق بين </a:t>
            </a:r>
            <a:r>
              <a:rPr lang="ar-SA" sz="2400" b="1" dirty="0">
                <a:solidFill>
                  <a:srgbClr val="0070C0"/>
                </a:solidFill>
                <a:effectLst>
                  <a:outerShdw blurRad="38100" dist="38100" dir="2700000" algn="tl">
                    <a:srgbClr val="000000">
                      <a:alpha val="43137"/>
                    </a:srgbClr>
                  </a:outerShdw>
                </a:effectLst>
              </a:rPr>
              <a:t>البيانات والمعلومات والنتائج البحثية</a:t>
            </a:r>
            <a:r>
              <a:rPr lang="ar-EG" sz="2400" b="1" dirty="0">
                <a:solidFill>
                  <a:srgbClr val="0070C0"/>
                </a:solidFill>
                <a:effectLst>
                  <a:outerShdw blurRad="38100" dist="38100" dir="2700000" algn="tl">
                    <a:srgbClr val="000000">
                      <a:alpha val="43137"/>
                    </a:srgbClr>
                  </a:outerShdw>
                </a:effectLst>
              </a:rPr>
              <a:t>؟</a:t>
            </a:r>
            <a:endParaRPr lang="en-US" sz="2400" b="1" dirty="0">
              <a:solidFill>
                <a:srgbClr val="0070C0"/>
              </a:solidFill>
              <a:effectLst>
                <a:outerShdw blurRad="38100" dist="38100" dir="2700000" algn="tl">
                  <a:srgbClr val="000000">
                    <a:alpha val="43137"/>
                  </a:srgbClr>
                </a:outerShdw>
              </a:effectLst>
            </a:endParaRPr>
          </a:p>
        </p:txBody>
      </p:sp>
      <p:sp>
        <p:nvSpPr>
          <p:cNvPr id="4" name="TextBox 3">
            <a:extLst>
              <a:ext uri="{FF2B5EF4-FFF2-40B4-BE49-F238E27FC236}">
                <a16:creationId xmlns:a16="http://schemas.microsoft.com/office/drawing/2014/main" id="{BED898F2-24B9-E354-E75B-60AA595FD1E5}"/>
              </a:ext>
            </a:extLst>
          </p:cNvPr>
          <p:cNvSpPr txBox="1"/>
          <p:nvPr/>
        </p:nvSpPr>
        <p:spPr>
          <a:xfrm>
            <a:off x="1188040" y="2658971"/>
            <a:ext cx="9307033" cy="461665"/>
          </a:xfrm>
          <a:prstGeom prst="rect">
            <a:avLst/>
          </a:prstGeom>
          <a:noFill/>
        </p:spPr>
        <p:txBody>
          <a:bodyPr wrap="square" rtlCol="0">
            <a:spAutoFit/>
          </a:bodyPr>
          <a:lstStyle/>
          <a:p>
            <a:pPr algn="just" rtl="1"/>
            <a:r>
              <a:rPr lang="ar-SA" sz="2400" dirty="0"/>
              <a:t>في البحث العلمي، نُفرّق بين ثلاثة مفاهيم أساسية</a:t>
            </a:r>
            <a:r>
              <a:rPr lang="en-US" sz="2400" dirty="0"/>
              <a:t>:</a:t>
            </a:r>
          </a:p>
        </p:txBody>
      </p:sp>
      <p:sp>
        <p:nvSpPr>
          <p:cNvPr id="7" name="TextBox 6">
            <a:extLst>
              <a:ext uri="{FF2B5EF4-FFF2-40B4-BE49-F238E27FC236}">
                <a16:creationId xmlns:a16="http://schemas.microsoft.com/office/drawing/2014/main" id="{3EFAE90B-7B7A-21FD-8E1B-DD873D6A7D9C}"/>
              </a:ext>
            </a:extLst>
          </p:cNvPr>
          <p:cNvSpPr txBox="1"/>
          <p:nvPr/>
        </p:nvSpPr>
        <p:spPr>
          <a:xfrm>
            <a:off x="1188039" y="3213653"/>
            <a:ext cx="9307033" cy="2677656"/>
          </a:xfrm>
          <a:prstGeom prst="rect">
            <a:avLst/>
          </a:prstGeom>
          <a:noFill/>
        </p:spPr>
        <p:txBody>
          <a:bodyPr wrap="square" rtlCol="0">
            <a:spAutoFit/>
          </a:bodyPr>
          <a:lstStyle/>
          <a:p>
            <a:pPr marL="285750" lvl="0" indent="-285750" algn="just" rtl="1">
              <a:buFont typeface="Arial" panose="020B0604020202020204" pitchFamily="34" charset="0"/>
              <a:buChar char="•"/>
            </a:pPr>
            <a:r>
              <a:rPr lang="ar-SA" sz="2400" b="1" dirty="0">
                <a:solidFill>
                  <a:schemeClr val="accent1"/>
                </a:solidFill>
              </a:rPr>
              <a:t>البيانات</a:t>
            </a:r>
            <a:r>
              <a:rPr lang="ar-EG" sz="2400" b="1" dirty="0">
                <a:solidFill>
                  <a:schemeClr val="accent1"/>
                </a:solidFill>
              </a:rPr>
              <a:t> (</a:t>
            </a:r>
            <a:r>
              <a:rPr lang="en-US" sz="2400" b="1" dirty="0">
                <a:solidFill>
                  <a:schemeClr val="accent1"/>
                </a:solidFill>
              </a:rPr>
              <a:t>Data</a:t>
            </a:r>
            <a:r>
              <a:rPr lang="ar-EG" sz="2400" b="1" dirty="0">
                <a:solidFill>
                  <a:schemeClr val="accent1"/>
                </a:solidFill>
              </a:rPr>
              <a:t>):</a:t>
            </a:r>
            <a:r>
              <a:rPr lang="en-US" sz="2400" dirty="0">
                <a:solidFill>
                  <a:schemeClr val="accent1"/>
                </a:solidFill>
              </a:rPr>
              <a:t> </a:t>
            </a:r>
            <a:r>
              <a:rPr lang="ar-SA" sz="2400" dirty="0"/>
              <a:t>هي الحقائق الخام التي تُسجّل قياسات ظواهر معينة دون تفسير</a:t>
            </a:r>
            <a:r>
              <a:rPr lang="ar-EG" sz="2400" dirty="0"/>
              <a:t>. </a:t>
            </a:r>
            <a:r>
              <a:rPr lang="ar-SA" sz="2400" dirty="0"/>
              <a:t>وتُعد ضرورية لتشكيل عمل بحثي.</a:t>
            </a:r>
            <a:endParaRPr lang="en-US" sz="2400" dirty="0"/>
          </a:p>
          <a:p>
            <a:pPr marL="285750" lvl="0" indent="-285750" algn="just" rtl="1">
              <a:buFont typeface="Arial" panose="020B0604020202020204" pitchFamily="34" charset="0"/>
              <a:buChar char="•"/>
            </a:pPr>
            <a:r>
              <a:rPr lang="ar-SA" sz="2400" b="1" dirty="0">
                <a:solidFill>
                  <a:schemeClr val="accent1"/>
                </a:solidFill>
              </a:rPr>
              <a:t>المعلومات</a:t>
            </a:r>
            <a:r>
              <a:rPr lang="ar-EG" sz="2400" b="1" dirty="0">
                <a:solidFill>
                  <a:schemeClr val="accent1"/>
                </a:solidFill>
              </a:rPr>
              <a:t> (</a:t>
            </a:r>
            <a:r>
              <a:rPr lang="en-US" sz="2400" b="1" dirty="0">
                <a:solidFill>
                  <a:schemeClr val="accent1"/>
                </a:solidFill>
              </a:rPr>
              <a:t>Information</a:t>
            </a:r>
            <a:r>
              <a:rPr lang="ar-EG" sz="2400" b="1" dirty="0">
                <a:solidFill>
                  <a:schemeClr val="accent1"/>
                </a:solidFill>
              </a:rPr>
              <a:t>):</a:t>
            </a:r>
            <a:r>
              <a:rPr lang="ar-EG" sz="2400" dirty="0">
                <a:solidFill>
                  <a:schemeClr val="accent1"/>
                </a:solidFill>
              </a:rPr>
              <a:t> </a:t>
            </a:r>
            <a:r>
              <a:rPr lang="ar-SA" sz="2400" dirty="0"/>
              <a:t>هي البيانات التي تمت معالجتها وعرضها بصيغة مناسبة تساعد الباحثين على اتخاذ قراراتهم.</a:t>
            </a:r>
            <a:endParaRPr lang="en-US" sz="2400" dirty="0"/>
          </a:p>
          <a:p>
            <a:pPr marL="285750" lvl="0" indent="-285750" algn="just" rtl="1">
              <a:buFont typeface="Arial" panose="020B0604020202020204" pitchFamily="34" charset="0"/>
              <a:buChar char="•"/>
            </a:pPr>
            <a:r>
              <a:rPr lang="ar-SA" sz="2400" b="1" dirty="0">
                <a:solidFill>
                  <a:schemeClr val="accent1"/>
                </a:solidFill>
              </a:rPr>
              <a:t>النتائج البحثية</a:t>
            </a:r>
            <a:r>
              <a:rPr lang="ar-EG" sz="2400" b="1" dirty="0">
                <a:solidFill>
                  <a:schemeClr val="accent1"/>
                </a:solidFill>
              </a:rPr>
              <a:t> (</a:t>
            </a:r>
            <a:r>
              <a:rPr lang="en-US" sz="2400" b="1" dirty="0">
                <a:solidFill>
                  <a:schemeClr val="accent1"/>
                </a:solidFill>
              </a:rPr>
              <a:t>Research Findings</a:t>
            </a:r>
            <a:r>
              <a:rPr lang="ar-EG" sz="2400" b="1" dirty="0">
                <a:solidFill>
                  <a:schemeClr val="accent1"/>
                </a:solidFill>
              </a:rPr>
              <a:t>):</a:t>
            </a:r>
            <a:r>
              <a:rPr lang="ar-EG" sz="2400" dirty="0">
                <a:solidFill>
                  <a:schemeClr val="accent1"/>
                </a:solidFill>
              </a:rPr>
              <a:t> </a:t>
            </a:r>
            <a:r>
              <a:rPr lang="ar-SA" sz="2400" dirty="0"/>
              <a:t>هي المخرجات النهائية للبحث، ويتم الوصول لها من خلال عملية دقيقة تقوم بتحليل البيانات والمعلومات بطريقة منهجية تعتمد على استخدام العديد من الوسائل مثل التحليل الإحصائي وغيره.</a:t>
            </a:r>
            <a:endParaRPr lang="en-US" sz="2400" dirty="0"/>
          </a:p>
        </p:txBody>
      </p:sp>
    </p:spTree>
    <p:extLst>
      <p:ext uri="{BB962C8B-B14F-4D97-AF65-F5344CB8AC3E}">
        <p14:creationId xmlns:p14="http://schemas.microsoft.com/office/powerpoint/2010/main" val="447528682"/>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30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anim calcmode="lin" valueType="num">
                                      <p:cBhvr>
                                        <p:cTn id="14" dur="1000" fill="hold"/>
                                        <p:tgtEl>
                                          <p:spTgt spid="4"/>
                                        </p:tgtEl>
                                        <p:attrNameLst>
                                          <p:attrName>ppt_x</p:attrName>
                                        </p:attrNameLst>
                                      </p:cBhvr>
                                      <p:tavLst>
                                        <p:tav tm="0">
                                          <p:val>
                                            <p:strVal val="#ppt_x"/>
                                          </p:val>
                                        </p:tav>
                                        <p:tav tm="100000">
                                          <p:val>
                                            <p:strVal val="#ppt_x"/>
                                          </p:val>
                                        </p:tav>
                                      </p:tavLst>
                                    </p:anim>
                                    <p:anim calcmode="lin" valueType="num">
                                      <p:cBhvr>
                                        <p:cTn id="15" dur="1000" fill="hold"/>
                                        <p:tgtEl>
                                          <p:spTgt spid="4"/>
                                        </p:tgtEl>
                                        <p:attrNameLst>
                                          <p:attrName>ppt_y</p:attrName>
                                        </p:attrNameLst>
                                      </p:cBhvr>
                                      <p:tavLst>
                                        <p:tav tm="0">
                                          <p:val>
                                            <p:strVal val="#ppt_y+.1"/>
                                          </p:val>
                                        </p:tav>
                                        <p:tav tm="100000">
                                          <p:val>
                                            <p:strVal val="#ppt_y"/>
                                          </p:val>
                                        </p:tav>
                                      </p:tavLst>
                                    </p:anim>
                                  </p:childTnLst>
                                </p:cTn>
                              </p:par>
                            </p:childTnLst>
                          </p:cTn>
                        </p:par>
                        <p:par>
                          <p:cTn id="16" fill="hold">
                            <p:stCondLst>
                              <p:cond delay="5000"/>
                            </p:stCondLst>
                            <p:childTnLst>
                              <p:par>
                                <p:cTn id="17" presetID="42" presetClass="entr" presetSubtype="0" fill="hold" grpId="0" nodeType="afterEffect">
                                  <p:stCondLst>
                                    <p:cond delay="300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1000"/>
                                        <p:tgtEl>
                                          <p:spTgt spid="7"/>
                                        </p:tgtEl>
                                      </p:cBhvr>
                                    </p:animEffect>
                                    <p:anim calcmode="lin" valueType="num">
                                      <p:cBhvr>
                                        <p:cTn id="20" dur="1000" fill="hold"/>
                                        <p:tgtEl>
                                          <p:spTgt spid="7"/>
                                        </p:tgtEl>
                                        <p:attrNameLst>
                                          <p:attrName>ppt_x</p:attrName>
                                        </p:attrNameLst>
                                      </p:cBhvr>
                                      <p:tavLst>
                                        <p:tav tm="0">
                                          <p:val>
                                            <p:strVal val="#ppt_x"/>
                                          </p:val>
                                        </p:tav>
                                        <p:tav tm="100000">
                                          <p:val>
                                            <p:strVal val="#ppt_x"/>
                                          </p:val>
                                        </p:tav>
                                      </p:tavLst>
                                    </p:anim>
                                    <p:anim calcmode="lin" valueType="num">
                                      <p:cBhvr>
                                        <p:cTn id="21"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7" grpId="0"/>
    </p:bldLst>
  </p:timing>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D8C4C4F8-4CFF-3371-A1FE-F88F27265D4D}"/>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F77964BE-F7EF-7B22-65C5-D28BABCF1B86}"/>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التعريفية</a:t>
            </a:r>
            <a:endParaRPr lang="en-US" sz="2400" b="1"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6FE9A47E-F0DB-81E4-4513-2C24C83B398D}"/>
              </a:ext>
            </a:extLst>
          </p:cNvPr>
          <p:cNvSpPr txBox="1"/>
          <p:nvPr/>
        </p:nvSpPr>
        <p:spPr>
          <a:xfrm>
            <a:off x="4817477" y="1128103"/>
            <a:ext cx="5414152" cy="523220"/>
          </a:xfrm>
          <a:prstGeom prst="rect">
            <a:avLst/>
          </a:prstGeom>
          <a:noFill/>
        </p:spPr>
        <p:txBody>
          <a:bodyPr wrap="square" rtlCol="0">
            <a:spAutoFit/>
          </a:bodyPr>
          <a:lstStyle/>
          <a:p>
            <a:pPr algn="ctr"/>
            <a:r>
              <a:rPr lang="ar-EG" sz="2800" b="1" dirty="0">
                <a:latin typeface="Alexandria" charset="0"/>
                <a:cs typeface="Alexandria" charset="0"/>
              </a:rPr>
              <a:t>6. </a:t>
            </a:r>
            <a:r>
              <a:rPr lang="ar-EG" sz="2800" b="1" dirty="0">
                <a:solidFill>
                  <a:srgbClr val="2E3957"/>
                </a:solidFill>
                <a:latin typeface="Alexandria"/>
              </a:rPr>
              <a:t>مُقدمة عن مناهج البحث الإعلامي</a:t>
            </a:r>
            <a:r>
              <a:rPr lang="ar-EG" sz="2800" b="1" dirty="0">
                <a:latin typeface="Alexandria" charset="0"/>
                <a:cs typeface="Alexandria" charset="0"/>
              </a:rPr>
              <a:t>:</a:t>
            </a:r>
            <a:endParaRPr lang="en-US" sz="2800" b="1" dirty="0">
              <a:latin typeface="Alexandria" charset="0"/>
              <a:cs typeface="Alexandria" charset="0"/>
            </a:endParaRPr>
          </a:p>
        </p:txBody>
      </p:sp>
      <p:sp>
        <p:nvSpPr>
          <p:cNvPr id="3" name="TextBox 2">
            <a:extLst>
              <a:ext uri="{FF2B5EF4-FFF2-40B4-BE49-F238E27FC236}">
                <a16:creationId xmlns:a16="http://schemas.microsoft.com/office/drawing/2014/main" id="{25E8984F-5888-E721-4C0A-21BA78BF9D6F}"/>
              </a:ext>
            </a:extLst>
          </p:cNvPr>
          <p:cNvSpPr txBox="1"/>
          <p:nvPr/>
        </p:nvSpPr>
        <p:spPr>
          <a:xfrm>
            <a:off x="1556340" y="2026116"/>
            <a:ext cx="9307033" cy="461665"/>
          </a:xfrm>
          <a:prstGeom prst="rect">
            <a:avLst/>
          </a:prstGeom>
          <a:noFill/>
        </p:spPr>
        <p:txBody>
          <a:bodyPr wrap="square" rtlCol="0">
            <a:spAutoFit/>
          </a:bodyPr>
          <a:lstStyle/>
          <a:p>
            <a:pPr algn="just" rtl="1"/>
            <a:r>
              <a:rPr lang="ar-EG" sz="2400" b="1" dirty="0">
                <a:solidFill>
                  <a:srgbClr val="0070C0"/>
                </a:solidFill>
              </a:rPr>
              <a:t>أمثلة عملية للتفريق بين </a:t>
            </a:r>
            <a:r>
              <a:rPr lang="ar-SA" sz="2400" b="1" dirty="0">
                <a:solidFill>
                  <a:srgbClr val="0070C0"/>
                </a:solidFill>
              </a:rPr>
              <a:t>البيانات والمعلومات والنتائج البحثية</a:t>
            </a:r>
            <a:endParaRPr lang="en-US" sz="2400" b="1" dirty="0">
              <a:solidFill>
                <a:srgbClr val="0070C0"/>
              </a:solidFill>
            </a:endParaRPr>
          </a:p>
        </p:txBody>
      </p:sp>
      <p:sp>
        <p:nvSpPr>
          <p:cNvPr id="4" name="TextBox 3">
            <a:extLst>
              <a:ext uri="{FF2B5EF4-FFF2-40B4-BE49-F238E27FC236}">
                <a16:creationId xmlns:a16="http://schemas.microsoft.com/office/drawing/2014/main" id="{C07C4BBD-030B-6FFE-09FD-E68C101E41BC}"/>
              </a:ext>
            </a:extLst>
          </p:cNvPr>
          <p:cNvSpPr txBox="1"/>
          <p:nvPr/>
        </p:nvSpPr>
        <p:spPr>
          <a:xfrm>
            <a:off x="1188040" y="2658971"/>
            <a:ext cx="9568860" cy="1015663"/>
          </a:xfrm>
          <a:prstGeom prst="rect">
            <a:avLst/>
          </a:prstGeom>
          <a:noFill/>
        </p:spPr>
        <p:txBody>
          <a:bodyPr wrap="square" rtlCol="0">
            <a:spAutoFit/>
          </a:bodyPr>
          <a:lstStyle/>
          <a:p>
            <a:pPr marL="342900" lvl="0" indent="-342900" algn="just" rtl="1">
              <a:buFont typeface="Arial" panose="020B0604020202020204" pitchFamily="34" charset="0"/>
              <a:buChar char="•"/>
            </a:pPr>
            <a:r>
              <a:rPr lang="ar-SA" sz="2000" b="1" dirty="0">
                <a:solidFill>
                  <a:schemeClr val="accent1"/>
                </a:solidFill>
              </a:rPr>
              <a:t>البيانات</a:t>
            </a:r>
            <a:r>
              <a:rPr lang="ar-EG" sz="2000" b="1" dirty="0">
                <a:solidFill>
                  <a:schemeClr val="accent1"/>
                </a:solidFill>
              </a:rPr>
              <a:t>: </a:t>
            </a:r>
            <a:r>
              <a:rPr lang="ar-SA" sz="2000" dirty="0"/>
              <a:t>هي الملاحظات أو الأرقام أو التصنيفات الخام التي يجمعها الباحث</a:t>
            </a:r>
            <a:r>
              <a:rPr lang="en-US" sz="2000" dirty="0"/>
              <a:t>.</a:t>
            </a:r>
          </a:p>
          <a:p>
            <a:pPr lvl="1" algn="just" rtl="1"/>
            <a:r>
              <a:rPr lang="ar-SA" sz="2000" dirty="0">
                <a:effectLst>
                  <a:outerShdw blurRad="38100" dist="38100" dir="2700000" algn="tl">
                    <a:srgbClr val="000000">
                      <a:alpha val="43137"/>
                    </a:srgbClr>
                  </a:outerShdw>
                </a:effectLst>
              </a:rPr>
              <a:t>مثل</a:t>
            </a:r>
            <a:r>
              <a:rPr lang="ar-EG" sz="2000" dirty="0">
                <a:effectLst>
                  <a:outerShdw blurRad="38100" dist="38100" dir="2700000" algn="tl">
                    <a:srgbClr val="000000">
                      <a:alpha val="43137"/>
                    </a:srgbClr>
                  </a:outerShdw>
                </a:effectLst>
              </a:rPr>
              <a:t>: </a:t>
            </a:r>
            <a:r>
              <a:rPr lang="ar-SA" sz="2000" dirty="0">
                <a:effectLst>
                  <a:outerShdw blurRad="38100" dist="38100" dir="2700000" algn="tl">
                    <a:srgbClr val="000000">
                      <a:alpha val="43137"/>
                    </a:srgbClr>
                  </a:outerShdw>
                </a:effectLst>
              </a:rPr>
              <a:t>عدد المشاهدات لفيديو على اليوتيوب، أو عدد </a:t>
            </a:r>
            <a:r>
              <a:rPr lang="ar-SA" sz="2000" dirty="0" err="1">
                <a:effectLst>
                  <a:outerShdw blurRad="38100" dist="38100" dir="2700000" algn="tl">
                    <a:srgbClr val="000000">
                      <a:alpha val="43137"/>
                    </a:srgbClr>
                  </a:outerShdw>
                </a:effectLst>
              </a:rPr>
              <a:t>الإعجابات</a:t>
            </a:r>
            <a:r>
              <a:rPr lang="ar-SA" sz="2000" dirty="0">
                <a:effectLst>
                  <a:outerShdw blurRad="38100" dist="38100" dir="2700000" algn="tl">
                    <a:srgbClr val="000000">
                      <a:alpha val="43137"/>
                    </a:srgbClr>
                  </a:outerShdw>
                </a:effectLst>
              </a:rPr>
              <a:t> على منشور في </a:t>
            </a:r>
            <a:r>
              <a:rPr lang="ar-SA" sz="2000" dirty="0" err="1">
                <a:effectLst>
                  <a:outerShdw blurRad="38100" dist="38100" dir="2700000" algn="tl">
                    <a:srgbClr val="000000">
                      <a:alpha val="43137"/>
                    </a:srgbClr>
                  </a:outerShdw>
                </a:effectLst>
              </a:rPr>
              <a:t>إنست</a:t>
            </a:r>
            <a:r>
              <a:rPr lang="ar-EG" sz="2000" dirty="0">
                <a:effectLst>
                  <a:outerShdw blurRad="38100" dist="38100" dir="2700000" algn="tl">
                    <a:srgbClr val="000000">
                      <a:alpha val="43137"/>
                    </a:srgbClr>
                  </a:outerShdw>
                </a:effectLst>
              </a:rPr>
              <a:t>ج</a:t>
            </a:r>
            <a:r>
              <a:rPr lang="ar-SA" sz="2000" dirty="0">
                <a:effectLst>
                  <a:outerShdw blurRad="38100" dist="38100" dir="2700000" algn="tl">
                    <a:srgbClr val="000000">
                      <a:alpha val="43137"/>
                    </a:srgbClr>
                  </a:outerShdw>
                </a:effectLst>
              </a:rPr>
              <a:t>رام، أو إجابات الطلاب في استبيان</a:t>
            </a:r>
            <a:r>
              <a:rPr lang="en-US" sz="2000" dirty="0">
                <a:effectLst>
                  <a:outerShdw blurRad="38100" dist="38100" dir="2700000" algn="tl">
                    <a:srgbClr val="000000">
                      <a:alpha val="43137"/>
                    </a:srgbClr>
                  </a:outerShdw>
                </a:effectLst>
              </a:rPr>
              <a:t>.</a:t>
            </a:r>
            <a:endParaRPr lang="ar-EG" sz="2000" dirty="0">
              <a:effectLst>
                <a:outerShdw blurRad="38100" dist="38100" dir="2700000" algn="tl">
                  <a:srgbClr val="000000">
                    <a:alpha val="43137"/>
                  </a:srgbClr>
                </a:outerShdw>
              </a:effectLst>
            </a:endParaRPr>
          </a:p>
        </p:txBody>
      </p:sp>
      <p:sp>
        <p:nvSpPr>
          <p:cNvPr id="2" name="TextBox 1">
            <a:extLst>
              <a:ext uri="{FF2B5EF4-FFF2-40B4-BE49-F238E27FC236}">
                <a16:creationId xmlns:a16="http://schemas.microsoft.com/office/drawing/2014/main" id="{050961C6-2CEA-AF62-5FC4-B6DA371F9014}"/>
              </a:ext>
            </a:extLst>
          </p:cNvPr>
          <p:cNvSpPr txBox="1"/>
          <p:nvPr/>
        </p:nvSpPr>
        <p:spPr>
          <a:xfrm>
            <a:off x="1188040" y="3751347"/>
            <a:ext cx="9568860" cy="707886"/>
          </a:xfrm>
          <a:prstGeom prst="rect">
            <a:avLst/>
          </a:prstGeom>
          <a:noFill/>
        </p:spPr>
        <p:txBody>
          <a:bodyPr wrap="square" rtlCol="0">
            <a:spAutoFit/>
          </a:bodyPr>
          <a:lstStyle/>
          <a:p>
            <a:pPr marL="342900" lvl="0" indent="-342900" algn="just" rtl="1">
              <a:buFont typeface="Arial" panose="020B0604020202020204" pitchFamily="34" charset="0"/>
              <a:buChar char="•"/>
            </a:pPr>
            <a:r>
              <a:rPr lang="ar-SA" sz="2000" b="1" dirty="0">
                <a:solidFill>
                  <a:schemeClr val="accent1"/>
                </a:solidFill>
              </a:rPr>
              <a:t>المعلومات</a:t>
            </a:r>
            <a:r>
              <a:rPr lang="ar-EG" sz="2000" b="1" dirty="0">
                <a:solidFill>
                  <a:schemeClr val="accent1"/>
                </a:solidFill>
              </a:rPr>
              <a:t>: </a:t>
            </a:r>
            <a:r>
              <a:rPr lang="ar-SA" sz="2000" dirty="0"/>
              <a:t>هي البيانات بعد تنظيمها وتحليلها لتصبح ذات معنى</a:t>
            </a:r>
            <a:r>
              <a:rPr lang="en-US" sz="2000" dirty="0"/>
              <a:t>.</a:t>
            </a:r>
          </a:p>
          <a:p>
            <a:pPr lvl="1" algn="just" rtl="1"/>
            <a:r>
              <a:rPr lang="ar-SA" sz="2000" dirty="0">
                <a:effectLst>
                  <a:outerShdw blurRad="38100" dist="38100" dir="2700000" algn="tl">
                    <a:srgbClr val="000000">
                      <a:alpha val="43137"/>
                    </a:srgbClr>
                  </a:outerShdw>
                </a:effectLst>
              </a:rPr>
              <a:t>مثل</a:t>
            </a:r>
            <a:r>
              <a:rPr lang="ar-EG" sz="2000" dirty="0">
                <a:effectLst>
                  <a:outerShdw blurRad="38100" dist="38100" dir="2700000" algn="tl">
                    <a:srgbClr val="000000">
                      <a:alpha val="43137"/>
                    </a:srgbClr>
                  </a:outerShdw>
                </a:effectLst>
              </a:rPr>
              <a:t>: </a:t>
            </a:r>
            <a:r>
              <a:rPr lang="ar-SA" sz="2000" dirty="0">
                <a:effectLst>
                  <a:outerShdw blurRad="38100" dist="38100" dir="2700000" algn="tl">
                    <a:srgbClr val="000000">
                      <a:alpha val="43137"/>
                    </a:srgbClr>
                  </a:outerShdw>
                </a:effectLst>
              </a:rPr>
              <a:t>تحويل بيانات التفاعل على وسائل التواصل إلى تقرير يوضح أن أوقات النشر المسائية تحقق تفاعلًا أعلى</a:t>
            </a:r>
            <a:r>
              <a:rPr lang="ar-EG" sz="2000" dirty="0">
                <a:effectLst>
                  <a:outerShdw blurRad="38100" dist="38100" dir="2700000" algn="tl">
                    <a:srgbClr val="000000">
                      <a:alpha val="43137"/>
                    </a:srgbClr>
                  </a:outerShdw>
                </a:effectLst>
              </a:rPr>
              <a:t>.</a:t>
            </a:r>
          </a:p>
        </p:txBody>
      </p:sp>
      <p:sp>
        <p:nvSpPr>
          <p:cNvPr id="7" name="TextBox 6">
            <a:extLst>
              <a:ext uri="{FF2B5EF4-FFF2-40B4-BE49-F238E27FC236}">
                <a16:creationId xmlns:a16="http://schemas.microsoft.com/office/drawing/2014/main" id="{6D027C3A-C719-821A-BF2E-E6E571915F78}"/>
              </a:ext>
            </a:extLst>
          </p:cNvPr>
          <p:cNvSpPr txBox="1"/>
          <p:nvPr/>
        </p:nvSpPr>
        <p:spPr>
          <a:xfrm>
            <a:off x="1310780" y="4647338"/>
            <a:ext cx="9568860" cy="1015663"/>
          </a:xfrm>
          <a:prstGeom prst="rect">
            <a:avLst/>
          </a:prstGeom>
          <a:noFill/>
        </p:spPr>
        <p:txBody>
          <a:bodyPr wrap="square" rtlCol="0">
            <a:spAutoFit/>
          </a:bodyPr>
          <a:lstStyle/>
          <a:p>
            <a:pPr marL="0" lvl="1" indent="457200" algn="just" rtl="1">
              <a:buFont typeface="Arial" panose="020B0604020202020204" pitchFamily="34" charset="0"/>
              <a:buChar char="•"/>
            </a:pPr>
            <a:r>
              <a:rPr lang="ar-SA" sz="2000" b="1" dirty="0">
                <a:solidFill>
                  <a:schemeClr val="accent1"/>
                </a:solidFill>
              </a:rPr>
              <a:t>النتائج البحثية</a:t>
            </a:r>
            <a:r>
              <a:rPr lang="ar-EG" sz="2000" b="1" dirty="0">
                <a:solidFill>
                  <a:schemeClr val="accent1"/>
                </a:solidFill>
              </a:rPr>
              <a:t>: </a:t>
            </a:r>
            <a:r>
              <a:rPr lang="ar-SA" sz="2000" dirty="0"/>
              <a:t>هي الاستنتاجات التي يتوصل إليها الباحث بناءً على تحليل البيانات والمعلومات</a:t>
            </a:r>
            <a:r>
              <a:rPr lang="en-US" sz="2000" dirty="0"/>
              <a:t>.</a:t>
            </a:r>
          </a:p>
          <a:p>
            <a:pPr lvl="1" algn="just" rtl="1"/>
            <a:r>
              <a:rPr lang="ar-EG" sz="2000" dirty="0">
                <a:effectLst>
                  <a:outerShdw blurRad="38100" dist="38100" dir="2700000" algn="tl">
                    <a:srgbClr val="000000">
                      <a:alpha val="43137"/>
                    </a:srgbClr>
                  </a:outerShdw>
                </a:effectLst>
              </a:rPr>
              <a:t>مثل </a:t>
            </a:r>
            <a:r>
              <a:rPr lang="ar-SA" sz="2000" dirty="0">
                <a:effectLst>
                  <a:outerShdw blurRad="38100" dist="38100" dir="2700000" algn="tl">
                    <a:srgbClr val="000000">
                      <a:alpha val="43137"/>
                    </a:srgbClr>
                  </a:outerShdw>
                </a:effectLst>
              </a:rPr>
              <a:t>أظهرت النتائج أن الجمهور من الفئة العمرية بين 18 و24 عامًا يفضل المحتوى القصير على تيك توك مقارنة بالمحتوى الطويل على يوتيوب</a:t>
            </a:r>
            <a:r>
              <a:rPr lang="ar-EG" sz="2000" dirty="0">
                <a:effectLst>
                  <a:outerShdw blurRad="38100" dist="38100" dir="2700000" algn="tl">
                    <a:srgbClr val="000000">
                      <a:alpha val="43137"/>
                    </a:srgbClr>
                  </a:outerShdw>
                </a:effectLst>
              </a:rPr>
              <a:t>.</a:t>
            </a:r>
            <a:endParaRPr lang="en-US" sz="2000"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781729089"/>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50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anim calcmode="lin" valueType="num">
                                      <p:cBhvr>
                                        <p:cTn id="14" dur="1000" fill="hold"/>
                                        <p:tgtEl>
                                          <p:spTgt spid="4"/>
                                        </p:tgtEl>
                                        <p:attrNameLst>
                                          <p:attrName>ppt_x</p:attrName>
                                        </p:attrNameLst>
                                      </p:cBhvr>
                                      <p:tavLst>
                                        <p:tav tm="0">
                                          <p:val>
                                            <p:strVal val="#ppt_x"/>
                                          </p:val>
                                        </p:tav>
                                        <p:tav tm="100000">
                                          <p:val>
                                            <p:strVal val="#ppt_x"/>
                                          </p:val>
                                        </p:tav>
                                      </p:tavLst>
                                    </p:anim>
                                    <p:anim calcmode="lin" valueType="num">
                                      <p:cBhvr>
                                        <p:cTn id="15" dur="1000" fill="hold"/>
                                        <p:tgtEl>
                                          <p:spTgt spid="4"/>
                                        </p:tgtEl>
                                        <p:attrNameLst>
                                          <p:attrName>ppt_y</p:attrName>
                                        </p:attrNameLst>
                                      </p:cBhvr>
                                      <p:tavLst>
                                        <p:tav tm="0">
                                          <p:val>
                                            <p:strVal val="#ppt_y+.1"/>
                                          </p:val>
                                        </p:tav>
                                        <p:tav tm="100000">
                                          <p:val>
                                            <p:strVal val="#ppt_y"/>
                                          </p:val>
                                        </p:tav>
                                      </p:tavLst>
                                    </p:anim>
                                  </p:childTnLst>
                                </p:cTn>
                              </p:par>
                            </p:childTnLst>
                          </p:cTn>
                        </p:par>
                        <p:par>
                          <p:cTn id="16" fill="hold">
                            <p:stCondLst>
                              <p:cond delay="7000"/>
                            </p:stCondLst>
                            <p:childTnLst>
                              <p:par>
                                <p:cTn id="17" presetID="42" presetClass="entr" presetSubtype="0" fill="hold" grpId="0" nodeType="afterEffect">
                                  <p:stCondLst>
                                    <p:cond delay="13000"/>
                                  </p:stCondLst>
                                  <p:childTnLst>
                                    <p:set>
                                      <p:cBhvr>
                                        <p:cTn id="18" dur="1" fill="hold">
                                          <p:stCondLst>
                                            <p:cond delay="0"/>
                                          </p:stCondLst>
                                        </p:cTn>
                                        <p:tgtEl>
                                          <p:spTgt spid="2"/>
                                        </p:tgtEl>
                                        <p:attrNameLst>
                                          <p:attrName>style.visibility</p:attrName>
                                        </p:attrNameLst>
                                      </p:cBhvr>
                                      <p:to>
                                        <p:strVal val="visible"/>
                                      </p:to>
                                    </p:set>
                                    <p:animEffect transition="in" filter="fade">
                                      <p:cBhvr>
                                        <p:cTn id="19" dur="1000"/>
                                        <p:tgtEl>
                                          <p:spTgt spid="2"/>
                                        </p:tgtEl>
                                      </p:cBhvr>
                                    </p:animEffect>
                                    <p:anim calcmode="lin" valueType="num">
                                      <p:cBhvr>
                                        <p:cTn id="20" dur="1000" fill="hold"/>
                                        <p:tgtEl>
                                          <p:spTgt spid="2"/>
                                        </p:tgtEl>
                                        <p:attrNameLst>
                                          <p:attrName>ppt_x</p:attrName>
                                        </p:attrNameLst>
                                      </p:cBhvr>
                                      <p:tavLst>
                                        <p:tav tm="0">
                                          <p:val>
                                            <p:strVal val="#ppt_x"/>
                                          </p:val>
                                        </p:tav>
                                        <p:tav tm="100000">
                                          <p:val>
                                            <p:strVal val="#ppt_x"/>
                                          </p:val>
                                        </p:tav>
                                      </p:tavLst>
                                    </p:anim>
                                    <p:anim calcmode="lin" valueType="num">
                                      <p:cBhvr>
                                        <p:cTn id="21" dur="1000" fill="hold"/>
                                        <p:tgtEl>
                                          <p:spTgt spid="2"/>
                                        </p:tgtEl>
                                        <p:attrNameLst>
                                          <p:attrName>ppt_y</p:attrName>
                                        </p:attrNameLst>
                                      </p:cBhvr>
                                      <p:tavLst>
                                        <p:tav tm="0">
                                          <p:val>
                                            <p:strVal val="#ppt_y+.1"/>
                                          </p:val>
                                        </p:tav>
                                        <p:tav tm="100000">
                                          <p:val>
                                            <p:strVal val="#ppt_y"/>
                                          </p:val>
                                        </p:tav>
                                      </p:tavLst>
                                    </p:anim>
                                  </p:childTnLst>
                                </p:cTn>
                              </p:par>
                            </p:childTnLst>
                          </p:cTn>
                        </p:par>
                        <p:par>
                          <p:cTn id="22" fill="hold">
                            <p:stCondLst>
                              <p:cond delay="21000"/>
                            </p:stCondLst>
                            <p:childTnLst>
                              <p:par>
                                <p:cTn id="23" presetID="42" presetClass="entr" presetSubtype="0" fill="hold" grpId="0" nodeType="afterEffect">
                                  <p:stCondLst>
                                    <p:cond delay="13000"/>
                                  </p:stCondLst>
                                  <p:childTnLst>
                                    <p:set>
                                      <p:cBhvr>
                                        <p:cTn id="24" dur="1" fill="hold">
                                          <p:stCondLst>
                                            <p:cond delay="0"/>
                                          </p:stCondLst>
                                        </p:cTn>
                                        <p:tgtEl>
                                          <p:spTgt spid="7"/>
                                        </p:tgtEl>
                                        <p:attrNameLst>
                                          <p:attrName>style.visibility</p:attrName>
                                        </p:attrNameLst>
                                      </p:cBhvr>
                                      <p:to>
                                        <p:strVal val="visible"/>
                                      </p:to>
                                    </p:set>
                                    <p:animEffect transition="in" filter="fade">
                                      <p:cBhvr>
                                        <p:cTn id="25" dur="1000"/>
                                        <p:tgtEl>
                                          <p:spTgt spid="7"/>
                                        </p:tgtEl>
                                      </p:cBhvr>
                                    </p:animEffect>
                                    <p:anim calcmode="lin" valueType="num">
                                      <p:cBhvr>
                                        <p:cTn id="26" dur="1000" fill="hold"/>
                                        <p:tgtEl>
                                          <p:spTgt spid="7"/>
                                        </p:tgtEl>
                                        <p:attrNameLst>
                                          <p:attrName>ppt_x</p:attrName>
                                        </p:attrNameLst>
                                      </p:cBhvr>
                                      <p:tavLst>
                                        <p:tav tm="0">
                                          <p:val>
                                            <p:strVal val="#ppt_x"/>
                                          </p:val>
                                        </p:tav>
                                        <p:tav tm="100000">
                                          <p:val>
                                            <p:strVal val="#ppt_x"/>
                                          </p:val>
                                        </p:tav>
                                      </p:tavLst>
                                    </p:anim>
                                    <p:anim calcmode="lin" valueType="num">
                                      <p:cBhvr>
                                        <p:cTn id="27"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2" grpId="0"/>
      <p:bldP spid="7" grpId="0"/>
    </p:bldLst>
  </p:timing>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68734867-8925-F9B6-2F5E-6395800A05A9}"/>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BB240A70-F811-709B-328B-DD83ADC67272}"/>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التعريفية</a:t>
            </a:r>
            <a:endParaRPr lang="en-US" sz="2400" b="1"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04CBD958-1B43-9B2A-8D6E-E949C513945D}"/>
              </a:ext>
            </a:extLst>
          </p:cNvPr>
          <p:cNvSpPr txBox="1"/>
          <p:nvPr/>
        </p:nvSpPr>
        <p:spPr>
          <a:xfrm>
            <a:off x="4817477" y="1128103"/>
            <a:ext cx="5414152" cy="523220"/>
          </a:xfrm>
          <a:prstGeom prst="rect">
            <a:avLst/>
          </a:prstGeom>
          <a:noFill/>
        </p:spPr>
        <p:txBody>
          <a:bodyPr wrap="square" rtlCol="0">
            <a:spAutoFit/>
          </a:bodyPr>
          <a:lstStyle/>
          <a:p>
            <a:pPr algn="ctr"/>
            <a:r>
              <a:rPr lang="ar-EG" sz="2800" b="1" dirty="0">
                <a:latin typeface="Alexandria" charset="0"/>
                <a:cs typeface="Alexandria" charset="0"/>
              </a:rPr>
              <a:t>6. </a:t>
            </a:r>
            <a:r>
              <a:rPr lang="ar-EG" sz="2800" b="1" dirty="0">
                <a:solidFill>
                  <a:srgbClr val="2E3957"/>
                </a:solidFill>
                <a:latin typeface="Alexandria"/>
              </a:rPr>
              <a:t>مُقدمة عن مناهج البحث الإعلامي</a:t>
            </a:r>
            <a:r>
              <a:rPr lang="ar-EG" sz="2800" b="1" dirty="0">
                <a:latin typeface="Alexandria" charset="0"/>
                <a:cs typeface="Alexandria" charset="0"/>
              </a:rPr>
              <a:t>:</a:t>
            </a:r>
            <a:endParaRPr lang="en-US" sz="2800" b="1" dirty="0">
              <a:latin typeface="Alexandria" charset="0"/>
              <a:cs typeface="Alexandria" charset="0"/>
            </a:endParaRPr>
          </a:p>
        </p:txBody>
      </p:sp>
      <p:sp>
        <p:nvSpPr>
          <p:cNvPr id="3" name="TextBox 2">
            <a:extLst>
              <a:ext uri="{FF2B5EF4-FFF2-40B4-BE49-F238E27FC236}">
                <a16:creationId xmlns:a16="http://schemas.microsoft.com/office/drawing/2014/main" id="{AC6EE577-AD53-E3AE-0AFB-CCF090C234A3}"/>
              </a:ext>
            </a:extLst>
          </p:cNvPr>
          <p:cNvSpPr txBox="1"/>
          <p:nvPr/>
        </p:nvSpPr>
        <p:spPr>
          <a:xfrm>
            <a:off x="1556340" y="2026116"/>
            <a:ext cx="9307033" cy="461665"/>
          </a:xfrm>
          <a:prstGeom prst="rect">
            <a:avLst/>
          </a:prstGeom>
          <a:noFill/>
        </p:spPr>
        <p:txBody>
          <a:bodyPr wrap="square" rtlCol="0">
            <a:spAutoFit/>
          </a:bodyPr>
          <a:lstStyle/>
          <a:p>
            <a:pPr algn="just" rtl="1"/>
            <a:r>
              <a:rPr lang="ar-EG" sz="2400" b="1" dirty="0">
                <a:solidFill>
                  <a:srgbClr val="0070C0"/>
                </a:solidFill>
                <a:effectLst>
                  <a:outerShdw blurRad="38100" dist="38100" dir="2700000" algn="tl">
                    <a:srgbClr val="000000">
                      <a:alpha val="43137"/>
                    </a:srgbClr>
                  </a:outerShdw>
                </a:effectLst>
              </a:rPr>
              <a:t>العلاقة بين </a:t>
            </a:r>
            <a:r>
              <a:rPr lang="ar-SA" sz="2400" b="1" dirty="0">
                <a:solidFill>
                  <a:srgbClr val="0070C0"/>
                </a:solidFill>
                <a:effectLst>
                  <a:outerShdw blurRad="38100" dist="38100" dir="2700000" algn="tl">
                    <a:srgbClr val="000000">
                      <a:alpha val="43137"/>
                    </a:srgbClr>
                  </a:outerShdw>
                </a:effectLst>
              </a:rPr>
              <a:t>البيانات والمعلومات والنتائج البحثية</a:t>
            </a:r>
            <a:endParaRPr lang="en-US" sz="2400" b="1" dirty="0">
              <a:solidFill>
                <a:srgbClr val="0070C0"/>
              </a:solidFill>
              <a:effectLst>
                <a:outerShdw blurRad="38100" dist="38100" dir="2700000" algn="tl">
                  <a:srgbClr val="000000">
                    <a:alpha val="43137"/>
                  </a:srgbClr>
                </a:outerShdw>
              </a:effectLst>
            </a:endParaRPr>
          </a:p>
        </p:txBody>
      </p:sp>
      <p:graphicFrame>
        <p:nvGraphicFramePr>
          <p:cNvPr id="2" name="Diagram 1">
            <a:extLst>
              <a:ext uri="{FF2B5EF4-FFF2-40B4-BE49-F238E27FC236}">
                <a16:creationId xmlns:a16="http://schemas.microsoft.com/office/drawing/2014/main" id="{E75768D3-D937-FD44-A7CB-F9F20F58985D}"/>
              </a:ext>
            </a:extLst>
          </p:cNvPr>
          <p:cNvGraphicFramePr/>
          <p:nvPr>
            <p:extLst>
              <p:ext uri="{D42A27DB-BD31-4B8C-83A1-F6EECF244321}">
                <p14:modId xmlns:p14="http://schemas.microsoft.com/office/powerpoint/2010/main" val="2583713423"/>
              </p:ext>
            </p:extLst>
          </p:nvPr>
        </p:nvGraphicFramePr>
        <p:xfrm>
          <a:off x="880134" y="2561637"/>
          <a:ext cx="10267950" cy="2962863"/>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1848187086"/>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000"/>
                                        <p:tgtEl>
                                          <p:spTgt spid="2"/>
                                        </p:tgtEl>
                                      </p:cBhvr>
                                    </p:animEffect>
                                    <p:anim calcmode="lin" valueType="num">
                                      <p:cBhvr>
                                        <p:cTn id="14" dur="1000" fill="hold"/>
                                        <p:tgtEl>
                                          <p:spTgt spid="2"/>
                                        </p:tgtEl>
                                        <p:attrNameLst>
                                          <p:attrName>ppt_x</p:attrName>
                                        </p:attrNameLst>
                                      </p:cBhvr>
                                      <p:tavLst>
                                        <p:tav tm="0">
                                          <p:val>
                                            <p:strVal val="#ppt_x"/>
                                          </p:val>
                                        </p:tav>
                                        <p:tav tm="100000">
                                          <p:val>
                                            <p:strVal val="#ppt_x"/>
                                          </p:val>
                                        </p:tav>
                                      </p:tavLst>
                                    </p:anim>
                                    <p:anim calcmode="lin" valueType="num">
                                      <p:cBhvr>
                                        <p:cTn id="15"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Graphic spid="2" grpId="0">
        <p:bldAsOne/>
      </p:bldGraphic>
    </p:bldLst>
  </p:timing>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6F452048-75BA-1B20-BEF4-FB42017ED8BD}"/>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45DCF5E2-C7C4-40C6-E084-4C13F28D2DFE}"/>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التعريفية</a:t>
            </a:r>
            <a:endParaRPr lang="en-US" sz="2400" b="1"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C1F79D47-418E-471F-E99A-C5DCC97767F9}"/>
              </a:ext>
            </a:extLst>
          </p:cNvPr>
          <p:cNvSpPr txBox="1"/>
          <p:nvPr/>
        </p:nvSpPr>
        <p:spPr>
          <a:xfrm>
            <a:off x="4817477" y="1128103"/>
            <a:ext cx="5414152" cy="523220"/>
          </a:xfrm>
          <a:prstGeom prst="rect">
            <a:avLst/>
          </a:prstGeom>
          <a:noFill/>
        </p:spPr>
        <p:txBody>
          <a:bodyPr wrap="square" rtlCol="0">
            <a:spAutoFit/>
          </a:bodyPr>
          <a:lstStyle/>
          <a:p>
            <a:pPr algn="ctr"/>
            <a:r>
              <a:rPr lang="ar-EG" sz="2800" b="1" dirty="0">
                <a:latin typeface="Alexandria" charset="0"/>
                <a:cs typeface="Alexandria" charset="0"/>
              </a:rPr>
              <a:t>6. </a:t>
            </a:r>
            <a:r>
              <a:rPr lang="ar-EG" sz="2800" b="1" dirty="0">
                <a:solidFill>
                  <a:srgbClr val="2E3957"/>
                </a:solidFill>
                <a:latin typeface="Alexandria"/>
              </a:rPr>
              <a:t>مُقدمة عن مناهج البحث الإعلامي</a:t>
            </a:r>
            <a:r>
              <a:rPr lang="ar-EG" sz="2800" b="1" dirty="0">
                <a:latin typeface="Alexandria" charset="0"/>
                <a:cs typeface="Alexandria" charset="0"/>
              </a:rPr>
              <a:t>:</a:t>
            </a:r>
            <a:endParaRPr lang="en-US" sz="2800" b="1" dirty="0">
              <a:latin typeface="Alexandria" charset="0"/>
              <a:cs typeface="Alexandria" charset="0"/>
            </a:endParaRPr>
          </a:p>
        </p:txBody>
      </p:sp>
      <p:sp>
        <p:nvSpPr>
          <p:cNvPr id="3" name="TextBox 2">
            <a:extLst>
              <a:ext uri="{FF2B5EF4-FFF2-40B4-BE49-F238E27FC236}">
                <a16:creationId xmlns:a16="http://schemas.microsoft.com/office/drawing/2014/main" id="{B9016BEF-F143-7EA1-6264-995A53FEE44E}"/>
              </a:ext>
            </a:extLst>
          </p:cNvPr>
          <p:cNvSpPr txBox="1"/>
          <p:nvPr/>
        </p:nvSpPr>
        <p:spPr>
          <a:xfrm>
            <a:off x="1556340" y="2026116"/>
            <a:ext cx="9307033" cy="461665"/>
          </a:xfrm>
          <a:prstGeom prst="rect">
            <a:avLst/>
          </a:prstGeom>
          <a:noFill/>
        </p:spPr>
        <p:txBody>
          <a:bodyPr wrap="square" rtlCol="0">
            <a:spAutoFit/>
          </a:bodyPr>
          <a:lstStyle/>
          <a:p>
            <a:pPr algn="just" rtl="1"/>
            <a:r>
              <a:rPr lang="ar-SA" sz="2400" b="1" dirty="0">
                <a:solidFill>
                  <a:srgbClr val="0070C0"/>
                </a:solidFill>
                <a:effectLst>
                  <a:outerShdw blurRad="38100" dist="38100" dir="2700000" algn="tl">
                    <a:srgbClr val="000000">
                      <a:alpha val="43137"/>
                    </a:srgbClr>
                  </a:outerShdw>
                </a:effectLst>
              </a:rPr>
              <a:t>مصادر البيانات</a:t>
            </a:r>
            <a:endParaRPr lang="en-US" sz="2400" b="1" dirty="0">
              <a:solidFill>
                <a:srgbClr val="0070C0"/>
              </a:solidFill>
              <a:effectLst>
                <a:outerShdw blurRad="38100" dist="38100" dir="2700000" algn="tl">
                  <a:srgbClr val="000000">
                    <a:alpha val="43137"/>
                  </a:srgbClr>
                </a:outerShdw>
              </a:effectLst>
            </a:endParaRPr>
          </a:p>
        </p:txBody>
      </p:sp>
      <p:sp>
        <p:nvSpPr>
          <p:cNvPr id="7" name="TextBox 6">
            <a:extLst>
              <a:ext uri="{FF2B5EF4-FFF2-40B4-BE49-F238E27FC236}">
                <a16:creationId xmlns:a16="http://schemas.microsoft.com/office/drawing/2014/main" id="{E85CD678-1767-8D0D-CF73-DCFAD4FBF004}"/>
              </a:ext>
            </a:extLst>
          </p:cNvPr>
          <p:cNvSpPr txBox="1"/>
          <p:nvPr/>
        </p:nvSpPr>
        <p:spPr>
          <a:xfrm>
            <a:off x="1175592" y="2610403"/>
            <a:ext cx="9619235" cy="1569660"/>
          </a:xfrm>
          <a:prstGeom prst="rect">
            <a:avLst/>
          </a:prstGeom>
          <a:noFill/>
        </p:spPr>
        <p:txBody>
          <a:bodyPr wrap="square" rtlCol="0">
            <a:spAutoFit/>
          </a:bodyPr>
          <a:lstStyle/>
          <a:p>
            <a:pPr lvl="0" algn="just" rtl="1"/>
            <a:r>
              <a:rPr lang="ar-EG" sz="2400" b="1" dirty="0"/>
              <a:t>1) </a:t>
            </a:r>
            <a:r>
              <a:rPr lang="ar-SA" sz="2400" b="1" dirty="0"/>
              <a:t>البيانات الأولية</a:t>
            </a:r>
            <a:r>
              <a:rPr lang="en-US" sz="2400" b="1" dirty="0"/>
              <a:t>(Primary Data) </a:t>
            </a:r>
            <a:r>
              <a:rPr lang="ar-EG" sz="2400" b="1" dirty="0"/>
              <a:t>:</a:t>
            </a:r>
          </a:p>
          <a:p>
            <a:pPr lvl="0" algn="just" rtl="1"/>
            <a:r>
              <a:rPr lang="ar-SA" sz="2400" dirty="0"/>
              <a:t>تُجمع بشكل مباشر من الجمهور الم</a:t>
            </a:r>
            <a:r>
              <a:rPr lang="ar-EG" sz="2400" dirty="0"/>
              <a:t>ُ</a:t>
            </a:r>
            <a:r>
              <a:rPr lang="ar-SA" sz="2400" dirty="0"/>
              <a:t>ستهد</a:t>
            </a:r>
            <a:r>
              <a:rPr lang="ar-EG" sz="2400" dirty="0"/>
              <a:t>َ</a:t>
            </a:r>
            <a:r>
              <a:rPr lang="ar-SA" sz="2400" dirty="0"/>
              <a:t>ف</a:t>
            </a:r>
            <a:r>
              <a:rPr lang="en-US" sz="2400" dirty="0"/>
              <a:t>.</a:t>
            </a:r>
            <a:endParaRPr lang="ar-EG" sz="2400" dirty="0"/>
          </a:p>
          <a:p>
            <a:pPr lvl="0" algn="just" rtl="1"/>
            <a:r>
              <a:rPr lang="ar-SA" sz="2400" dirty="0"/>
              <a:t>تشمل الاستبيانات، </a:t>
            </a:r>
            <a:r>
              <a:rPr lang="ar-EG" sz="2400" dirty="0"/>
              <a:t>و</a:t>
            </a:r>
            <a:r>
              <a:rPr lang="ar-SA" sz="2400" dirty="0"/>
              <a:t>الم</a:t>
            </a:r>
            <a:r>
              <a:rPr lang="ar-EG" sz="2400" dirty="0"/>
              <a:t>ُ</a:t>
            </a:r>
            <a:r>
              <a:rPr lang="ar-SA" sz="2400" dirty="0"/>
              <a:t>قابلات، </a:t>
            </a:r>
            <a:r>
              <a:rPr lang="ar-EG" sz="2400" dirty="0"/>
              <a:t>و</a:t>
            </a:r>
            <a:r>
              <a:rPr lang="ar-SA" sz="2400" dirty="0"/>
              <a:t>الم</a:t>
            </a:r>
            <a:r>
              <a:rPr lang="ar-EG" sz="2400" dirty="0"/>
              <a:t>ُ</a:t>
            </a:r>
            <a:r>
              <a:rPr lang="ar-SA" sz="2400" dirty="0"/>
              <a:t>لاحظة الم</a:t>
            </a:r>
            <a:r>
              <a:rPr lang="ar-EG" sz="2400" dirty="0"/>
              <a:t>ُ</a:t>
            </a:r>
            <a:r>
              <a:rPr lang="ar-SA" sz="2400" dirty="0" err="1"/>
              <a:t>باشرة</a:t>
            </a:r>
            <a:r>
              <a:rPr lang="ar-EG" sz="2400" dirty="0"/>
              <a:t>، وغيرهم.</a:t>
            </a:r>
            <a:endParaRPr lang="en-US" sz="2400" dirty="0"/>
          </a:p>
          <a:p>
            <a:pPr lvl="1" algn="just" rtl="1"/>
            <a:r>
              <a:rPr lang="ar-EG" sz="2400" dirty="0">
                <a:effectLst>
                  <a:outerShdw blurRad="38100" dist="38100" dir="2700000" algn="tl">
                    <a:srgbClr val="000000">
                      <a:alpha val="43137"/>
                    </a:srgbClr>
                  </a:outerShdw>
                </a:effectLst>
              </a:rPr>
              <a:t>مثل </a:t>
            </a:r>
            <a:r>
              <a:rPr lang="ar-SA" sz="2400" dirty="0">
                <a:effectLst>
                  <a:outerShdw blurRad="38100" dist="38100" dir="2700000" algn="tl">
                    <a:srgbClr val="000000">
                      <a:alpha val="43137"/>
                    </a:srgbClr>
                  </a:outerShdw>
                </a:effectLst>
              </a:rPr>
              <a:t>توزيع استبيان على طلاب الجامعة حول عادات استهلاكهم للأخبار</a:t>
            </a:r>
            <a:r>
              <a:rPr lang="en-US" sz="2400" dirty="0">
                <a:effectLst>
                  <a:outerShdw blurRad="38100" dist="38100" dir="2700000" algn="tl">
                    <a:srgbClr val="000000">
                      <a:alpha val="43137"/>
                    </a:srgbClr>
                  </a:outerShdw>
                </a:effectLst>
              </a:rPr>
              <a:t>.</a:t>
            </a:r>
          </a:p>
        </p:txBody>
      </p:sp>
      <p:sp>
        <p:nvSpPr>
          <p:cNvPr id="2" name="TextBox 1">
            <a:extLst>
              <a:ext uri="{FF2B5EF4-FFF2-40B4-BE49-F238E27FC236}">
                <a16:creationId xmlns:a16="http://schemas.microsoft.com/office/drawing/2014/main" id="{096F8B3E-6619-0295-4BD2-DF135B26D968}"/>
              </a:ext>
            </a:extLst>
          </p:cNvPr>
          <p:cNvSpPr txBox="1"/>
          <p:nvPr/>
        </p:nvSpPr>
        <p:spPr>
          <a:xfrm>
            <a:off x="1175592" y="4304189"/>
            <a:ext cx="9619235" cy="1569660"/>
          </a:xfrm>
          <a:prstGeom prst="rect">
            <a:avLst/>
          </a:prstGeom>
          <a:noFill/>
        </p:spPr>
        <p:txBody>
          <a:bodyPr wrap="square" rtlCol="0">
            <a:spAutoFit/>
          </a:bodyPr>
          <a:lstStyle/>
          <a:p>
            <a:pPr lvl="0" algn="just" rtl="1"/>
            <a:r>
              <a:rPr lang="ar-EG" sz="2400" b="1" dirty="0"/>
              <a:t>2) </a:t>
            </a:r>
            <a:r>
              <a:rPr lang="ar-SA" sz="2400" b="1" dirty="0"/>
              <a:t>البيانات الثانوية</a:t>
            </a:r>
            <a:r>
              <a:rPr lang="ar-EG" sz="2400" b="1" dirty="0"/>
              <a:t> </a:t>
            </a:r>
            <a:r>
              <a:rPr lang="en-US" sz="2400" b="1" dirty="0"/>
              <a:t>(Secondary Data)</a:t>
            </a:r>
            <a:r>
              <a:rPr lang="ar-EG" sz="2400" b="1" dirty="0"/>
              <a:t>:</a:t>
            </a:r>
            <a:endParaRPr lang="ar-EG" sz="2400" dirty="0"/>
          </a:p>
          <a:p>
            <a:pPr lvl="0" algn="just" rtl="1"/>
            <a:r>
              <a:rPr lang="ar-EG" sz="2400" dirty="0"/>
              <a:t>تكون </a:t>
            </a:r>
            <a:r>
              <a:rPr lang="ar-SA" sz="2400" dirty="0"/>
              <a:t>جاهزة ومنشورة م</a:t>
            </a:r>
            <a:r>
              <a:rPr lang="ar-EG" sz="2400" dirty="0"/>
              <a:t>ُ</a:t>
            </a:r>
            <a:r>
              <a:rPr lang="ar-SA" sz="2400" dirty="0"/>
              <a:t>سبقًا</a:t>
            </a:r>
            <a:r>
              <a:rPr lang="en-US" sz="2400" dirty="0"/>
              <a:t>.</a:t>
            </a:r>
            <a:r>
              <a:rPr lang="ar-EG" sz="2400" dirty="0"/>
              <a:t> </a:t>
            </a:r>
          </a:p>
          <a:p>
            <a:pPr lvl="0" algn="just" rtl="1"/>
            <a:r>
              <a:rPr lang="ar-EG" sz="2400" dirty="0"/>
              <a:t>تشمل</a:t>
            </a:r>
            <a:r>
              <a:rPr lang="ar-SA" sz="2400" dirty="0"/>
              <a:t> المقالات العلمية، </a:t>
            </a:r>
            <a:r>
              <a:rPr lang="ar-EG" sz="2400" dirty="0"/>
              <a:t>و</a:t>
            </a:r>
            <a:r>
              <a:rPr lang="ar-SA" sz="2400" dirty="0"/>
              <a:t>تقارير المؤسسات، </a:t>
            </a:r>
            <a:r>
              <a:rPr lang="ar-EG" sz="2400" dirty="0"/>
              <a:t>و</a:t>
            </a:r>
            <a:r>
              <a:rPr lang="ar-SA" sz="2400" dirty="0"/>
              <a:t>الإحصائيات الحكومية</a:t>
            </a:r>
            <a:r>
              <a:rPr lang="ar-EG" sz="2400" dirty="0"/>
              <a:t>، وغيرهم.</a:t>
            </a:r>
            <a:endParaRPr lang="en-US" sz="2400" dirty="0"/>
          </a:p>
          <a:p>
            <a:pPr lvl="1" algn="just" rtl="1"/>
            <a:r>
              <a:rPr lang="ar-EG" sz="2400" dirty="0">
                <a:effectLst>
                  <a:outerShdw blurRad="38100" dist="38100" dir="2700000" algn="tl">
                    <a:srgbClr val="000000">
                      <a:alpha val="43137"/>
                    </a:srgbClr>
                  </a:outerShdw>
                </a:effectLst>
              </a:rPr>
              <a:t>مثل</a:t>
            </a:r>
            <a:r>
              <a:rPr lang="en-US" sz="2400" dirty="0">
                <a:effectLst>
                  <a:outerShdw blurRad="38100" dist="38100" dir="2700000" algn="tl">
                    <a:srgbClr val="000000">
                      <a:alpha val="43137"/>
                    </a:srgbClr>
                  </a:outerShdw>
                </a:effectLst>
              </a:rPr>
              <a:t> </a:t>
            </a:r>
            <a:r>
              <a:rPr lang="ar-SA" sz="2400" dirty="0">
                <a:effectLst>
                  <a:outerShdw blurRad="38100" dist="38100" dir="2700000" algn="tl">
                    <a:srgbClr val="000000">
                      <a:alpha val="43137"/>
                    </a:srgbClr>
                  </a:outerShdw>
                </a:effectLst>
              </a:rPr>
              <a:t>استخدام تقرير من "هيئة الإحصاء السعودية" عن استخدام الإنترنت كمصدر داعم للبحث</a:t>
            </a:r>
            <a:r>
              <a:rPr lang="en-US" sz="2400" dirty="0">
                <a:effectLst>
                  <a:outerShdw blurRad="38100" dist="38100" dir="2700000" algn="tl">
                    <a:srgbClr val="000000">
                      <a:alpha val="43137"/>
                    </a:srgbClr>
                  </a:outerShdw>
                </a:effectLst>
              </a:rPr>
              <a:t>.</a:t>
            </a:r>
          </a:p>
        </p:txBody>
      </p:sp>
    </p:spTree>
    <p:extLst>
      <p:ext uri="{BB962C8B-B14F-4D97-AF65-F5344CB8AC3E}">
        <p14:creationId xmlns:p14="http://schemas.microsoft.com/office/powerpoint/2010/main" val="1619483572"/>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700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8000"/>
                            </p:stCondLst>
                            <p:childTnLst>
                              <p:par>
                                <p:cTn id="11" presetID="42" presetClass="entr" presetSubtype="0" fill="hold" grpId="0" nodeType="afterEffect">
                                  <p:stCondLst>
                                    <p:cond delay="500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000"/>
                                        <p:tgtEl>
                                          <p:spTgt spid="7"/>
                                        </p:tgtEl>
                                      </p:cBhvr>
                                    </p:animEffect>
                                    <p:anim calcmode="lin" valueType="num">
                                      <p:cBhvr>
                                        <p:cTn id="14" dur="1000" fill="hold"/>
                                        <p:tgtEl>
                                          <p:spTgt spid="7"/>
                                        </p:tgtEl>
                                        <p:attrNameLst>
                                          <p:attrName>ppt_x</p:attrName>
                                        </p:attrNameLst>
                                      </p:cBhvr>
                                      <p:tavLst>
                                        <p:tav tm="0">
                                          <p:val>
                                            <p:strVal val="#ppt_x"/>
                                          </p:val>
                                        </p:tav>
                                        <p:tav tm="100000">
                                          <p:val>
                                            <p:strVal val="#ppt_x"/>
                                          </p:val>
                                        </p:tav>
                                      </p:tavLst>
                                    </p:anim>
                                    <p:anim calcmode="lin" valueType="num">
                                      <p:cBhvr>
                                        <p:cTn id="15" dur="1000" fill="hold"/>
                                        <p:tgtEl>
                                          <p:spTgt spid="7"/>
                                        </p:tgtEl>
                                        <p:attrNameLst>
                                          <p:attrName>ppt_y</p:attrName>
                                        </p:attrNameLst>
                                      </p:cBhvr>
                                      <p:tavLst>
                                        <p:tav tm="0">
                                          <p:val>
                                            <p:strVal val="#ppt_y+.1"/>
                                          </p:val>
                                        </p:tav>
                                        <p:tav tm="100000">
                                          <p:val>
                                            <p:strVal val="#ppt_y"/>
                                          </p:val>
                                        </p:tav>
                                      </p:tavLst>
                                    </p:anim>
                                  </p:childTnLst>
                                </p:cTn>
                              </p:par>
                            </p:childTnLst>
                          </p:cTn>
                        </p:par>
                        <p:par>
                          <p:cTn id="16" fill="hold">
                            <p:stCondLst>
                              <p:cond delay="14000"/>
                            </p:stCondLst>
                            <p:childTnLst>
                              <p:par>
                                <p:cTn id="17" presetID="42" presetClass="entr" presetSubtype="0" fill="hold" grpId="0" nodeType="afterEffect">
                                  <p:stCondLst>
                                    <p:cond delay="11000"/>
                                  </p:stCondLst>
                                  <p:childTnLst>
                                    <p:set>
                                      <p:cBhvr>
                                        <p:cTn id="18" dur="1" fill="hold">
                                          <p:stCondLst>
                                            <p:cond delay="0"/>
                                          </p:stCondLst>
                                        </p:cTn>
                                        <p:tgtEl>
                                          <p:spTgt spid="2"/>
                                        </p:tgtEl>
                                        <p:attrNameLst>
                                          <p:attrName>style.visibility</p:attrName>
                                        </p:attrNameLst>
                                      </p:cBhvr>
                                      <p:to>
                                        <p:strVal val="visible"/>
                                      </p:to>
                                    </p:set>
                                    <p:animEffect transition="in" filter="fade">
                                      <p:cBhvr>
                                        <p:cTn id="19" dur="1000"/>
                                        <p:tgtEl>
                                          <p:spTgt spid="2"/>
                                        </p:tgtEl>
                                      </p:cBhvr>
                                    </p:animEffect>
                                    <p:anim calcmode="lin" valueType="num">
                                      <p:cBhvr>
                                        <p:cTn id="20" dur="1000" fill="hold"/>
                                        <p:tgtEl>
                                          <p:spTgt spid="2"/>
                                        </p:tgtEl>
                                        <p:attrNameLst>
                                          <p:attrName>ppt_x</p:attrName>
                                        </p:attrNameLst>
                                      </p:cBhvr>
                                      <p:tavLst>
                                        <p:tav tm="0">
                                          <p:val>
                                            <p:strVal val="#ppt_x"/>
                                          </p:val>
                                        </p:tav>
                                        <p:tav tm="100000">
                                          <p:val>
                                            <p:strVal val="#ppt_x"/>
                                          </p:val>
                                        </p:tav>
                                      </p:tavLst>
                                    </p:anim>
                                    <p:anim calcmode="lin" valueType="num">
                                      <p:cBhvr>
                                        <p:cTn id="21"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7" grpId="0"/>
      <p:bldP spid="2" grpId="0"/>
    </p:bldLst>
  </p:timing>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972736B3-975E-E152-BEB2-9E27C1C29C81}"/>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14941F82-BBA0-B484-6E3D-D5857C502941}"/>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التعريفية</a:t>
            </a:r>
            <a:endParaRPr lang="en-US" sz="2400" b="1"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8E863E40-903E-7622-1F2D-ED160A7EFC62}"/>
              </a:ext>
            </a:extLst>
          </p:cNvPr>
          <p:cNvSpPr txBox="1"/>
          <p:nvPr/>
        </p:nvSpPr>
        <p:spPr>
          <a:xfrm>
            <a:off x="4817477" y="1128103"/>
            <a:ext cx="5414152" cy="523220"/>
          </a:xfrm>
          <a:prstGeom prst="rect">
            <a:avLst/>
          </a:prstGeom>
          <a:noFill/>
        </p:spPr>
        <p:txBody>
          <a:bodyPr wrap="square" rtlCol="0">
            <a:spAutoFit/>
          </a:bodyPr>
          <a:lstStyle/>
          <a:p>
            <a:pPr algn="ctr"/>
            <a:r>
              <a:rPr lang="ar-EG" sz="2800" b="1" dirty="0">
                <a:latin typeface="Alexandria" charset="0"/>
                <a:cs typeface="Alexandria" charset="0"/>
              </a:rPr>
              <a:t>6. </a:t>
            </a:r>
            <a:r>
              <a:rPr lang="ar-EG" sz="2800" b="1" dirty="0">
                <a:solidFill>
                  <a:srgbClr val="2E3957"/>
                </a:solidFill>
                <a:latin typeface="Alexandria"/>
              </a:rPr>
              <a:t>مُقدمة عن مناهج البحث الإعلامي</a:t>
            </a:r>
            <a:r>
              <a:rPr lang="ar-EG" sz="2800" b="1" dirty="0">
                <a:latin typeface="Alexandria" charset="0"/>
                <a:cs typeface="Alexandria" charset="0"/>
              </a:rPr>
              <a:t>:</a:t>
            </a:r>
            <a:endParaRPr lang="en-US" sz="2800" b="1" dirty="0">
              <a:latin typeface="Alexandria" charset="0"/>
              <a:cs typeface="Alexandria" charset="0"/>
            </a:endParaRPr>
          </a:p>
        </p:txBody>
      </p:sp>
      <p:sp>
        <p:nvSpPr>
          <p:cNvPr id="3" name="TextBox 2">
            <a:extLst>
              <a:ext uri="{FF2B5EF4-FFF2-40B4-BE49-F238E27FC236}">
                <a16:creationId xmlns:a16="http://schemas.microsoft.com/office/drawing/2014/main" id="{D2714101-A7D6-2673-ED48-3D5E0814DF6F}"/>
              </a:ext>
            </a:extLst>
          </p:cNvPr>
          <p:cNvSpPr txBox="1"/>
          <p:nvPr/>
        </p:nvSpPr>
        <p:spPr>
          <a:xfrm>
            <a:off x="1556340" y="2026116"/>
            <a:ext cx="9307033" cy="461665"/>
          </a:xfrm>
          <a:prstGeom prst="rect">
            <a:avLst/>
          </a:prstGeom>
          <a:noFill/>
        </p:spPr>
        <p:txBody>
          <a:bodyPr wrap="square" rtlCol="0">
            <a:spAutoFit/>
          </a:bodyPr>
          <a:lstStyle/>
          <a:p>
            <a:pPr algn="just" rtl="1"/>
            <a:r>
              <a:rPr lang="ar-SA" sz="2400" b="1" dirty="0">
                <a:solidFill>
                  <a:srgbClr val="0070C0"/>
                </a:solidFill>
                <a:effectLst>
                  <a:outerShdw blurRad="38100" dist="38100" dir="2700000" algn="tl">
                    <a:srgbClr val="000000">
                      <a:alpha val="43137"/>
                    </a:srgbClr>
                  </a:outerShdw>
                </a:effectLst>
              </a:rPr>
              <a:t>خصائص المعلومات الجيدة</a:t>
            </a:r>
            <a:endParaRPr lang="en-US" sz="2400" b="1" dirty="0">
              <a:solidFill>
                <a:srgbClr val="0070C0"/>
              </a:solidFill>
              <a:effectLst>
                <a:outerShdw blurRad="38100" dist="38100" dir="2700000" algn="tl">
                  <a:srgbClr val="000000">
                    <a:alpha val="43137"/>
                  </a:srgbClr>
                </a:outerShdw>
              </a:effectLst>
            </a:endParaRPr>
          </a:p>
        </p:txBody>
      </p:sp>
      <p:sp>
        <p:nvSpPr>
          <p:cNvPr id="7" name="TextBox 6">
            <a:extLst>
              <a:ext uri="{FF2B5EF4-FFF2-40B4-BE49-F238E27FC236}">
                <a16:creationId xmlns:a16="http://schemas.microsoft.com/office/drawing/2014/main" id="{90FBA839-1B3D-83AE-FE68-832958B38ADC}"/>
              </a:ext>
            </a:extLst>
          </p:cNvPr>
          <p:cNvSpPr txBox="1"/>
          <p:nvPr/>
        </p:nvSpPr>
        <p:spPr>
          <a:xfrm>
            <a:off x="1185833" y="2610403"/>
            <a:ext cx="9689560" cy="1231106"/>
          </a:xfrm>
          <a:prstGeom prst="rect">
            <a:avLst/>
          </a:prstGeom>
          <a:noFill/>
        </p:spPr>
        <p:txBody>
          <a:bodyPr wrap="square" rtlCol="0">
            <a:spAutoFit/>
          </a:bodyPr>
          <a:lstStyle/>
          <a:p>
            <a:pPr lvl="0" algn="just" rtl="1"/>
            <a:r>
              <a:rPr lang="ar-EG" sz="2000" b="1" dirty="0"/>
              <a:t>1) </a:t>
            </a:r>
            <a:r>
              <a:rPr lang="ar-SA" sz="2000" b="1" dirty="0"/>
              <a:t>الم</a:t>
            </a:r>
            <a:r>
              <a:rPr lang="ar-EG" sz="2000" b="1" dirty="0"/>
              <a:t>ُ</a:t>
            </a:r>
            <a:r>
              <a:rPr lang="ar-SA" sz="2000" b="1" dirty="0"/>
              <a:t>لاء</a:t>
            </a:r>
            <a:r>
              <a:rPr lang="ar-EG" sz="2000" b="1" dirty="0"/>
              <a:t>َ</a:t>
            </a:r>
            <a:r>
              <a:rPr lang="ar-SA" sz="2000" b="1" dirty="0" err="1"/>
              <a:t>مة</a:t>
            </a:r>
            <a:r>
              <a:rPr lang="en-US" sz="2000" b="1" dirty="0"/>
              <a:t>(Relevance) </a:t>
            </a:r>
            <a:r>
              <a:rPr lang="ar-EG" sz="2000" b="1" dirty="0"/>
              <a:t>:</a:t>
            </a:r>
          </a:p>
          <a:p>
            <a:pPr lvl="0" algn="just" rtl="1"/>
            <a:r>
              <a:rPr lang="ar-SA" dirty="0"/>
              <a:t>المعلومات يجب أن تكون مرتبطة </a:t>
            </a:r>
            <a:r>
              <a:rPr lang="ar-EG" dirty="0"/>
              <a:t>بشكل </a:t>
            </a:r>
            <a:r>
              <a:rPr lang="ar-SA" dirty="0"/>
              <a:t>م</a:t>
            </a:r>
            <a:r>
              <a:rPr lang="ar-EG" dirty="0"/>
              <a:t>ُ</a:t>
            </a:r>
            <a:r>
              <a:rPr lang="ar-SA" dirty="0"/>
              <a:t>باشر</a:t>
            </a:r>
            <a:r>
              <a:rPr lang="ar-EG" dirty="0"/>
              <a:t> </a:t>
            </a:r>
            <a:r>
              <a:rPr lang="ar-SA" dirty="0"/>
              <a:t>بموضوع البحث</a:t>
            </a:r>
            <a:r>
              <a:rPr lang="en-US" dirty="0"/>
              <a:t>.</a:t>
            </a:r>
            <a:endParaRPr lang="en-US" sz="1600" dirty="0"/>
          </a:p>
          <a:p>
            <a:pPr lvl="1" algn="just" rtl="1"/>
            <a:r>
              <a:rPr lang="ar-EG" dirty="0">
                <a:effectLst>
                  <a:outerShdw blurRad="38100" dist="38100" dir="2700000" algn="tl">
                    <a:srgbClr val="000000">
                      <a:alpha val="43137"/>
                    </a:srgbClr>
                  </a:outerShdw>
                </a:effectLst>
              </a:rPr>
              <a:t>فمثلًا</a:t>
            </a:r>
            <a:r>
              <a:rPr lang="en-US" dirty="0">
                <a:effectLst>
                  <a:outerShdw blurRad="38100" dist="38100" dir="2700000" algn="tl">
                    <a:srgbClr val="000000">
                      <a:alpha val="43137"/>
                    </a:srgbClr>
                  </a:outerShdw>
                </a:effectLst>
              </a:rPr>
              <a:t> </a:t>
            </a:r>
            <a:r>
              <a:rPr lang="ar-SA" dirty="0">
                <a:effectLst>
                  <a:outerShdw blurRad="38100" dist="38100" dir="2700000" algn="tl">
                    <a:srgbClr val="000000">
                      <a:alpha val="43137"/>
                    </a:srgbClr>
                  </a:outerShdw>
                </a:effectLst>
              </a:rPr>
              <a:t>إذا كنت تبحث في موضوع تأثير </a:t>
            </a:r>
            <a:r>
              <a:rPr lang="ar-SA" dirty="0" err="1">
                <a:effectLst>
                  <a:outerShdw blurRad="38100" dist="38100" dir="2700000" algn="tl">
                    <a:srgbClr val="000000">
                      <a:alpha val="43137"/>
                    </a:srgbClr>
                  </a:outerShdw>
                </a:effectLst>
              </a:rPr>
              <a:t>البودكاست</a:t>
            </a:r>
            <a:r>
              <a:rPr lang="ar-SA" dirty="0">
                <a:effectLst>
                  <a:outerShdw blurRad="38100" dist="38100" dir="2700000" algn="tl">
                    <a:srgbClr val="000000">
                      <a:alpha val="43137"/>
                    </a:srgbClr>
                  </a:outerShdw>
                </a:effectLst>
              </a:rPr>
              <a:t> على </a:t>
            </a:r>
            <a:r>
              <a:rPr lang="ar-EG" dirty="0">
                <a:effectLst>
                  <a:outerShdw blurRad="38100" dist="38100" dir="2700000" algn="tl">
                    <a:srgbClr val="000000">
                      <a:alpha val="43137"/>
                    </a:srgbClr>
                  </a:outerShdw>
                </a:effectLst>
              </a:rPr>
              <a:t>ال</a:t>
            </a:r>
            <a:r>
              <a:rPr lang="ar-SA" dirty="0">
                <a:effectLst>
                  <a:outerShdw blurRad="38100" dist="38100" dir="2700000" algn="tl">
                    <a:srgbClr val="000000">
                      <a:alpha val="43137"/>
                    </a:srgbClr>
                  </a:outerShdw>
                </a:effectLst>
              </a:rPr>
              <a:t>وعي</a:t>
            </a:r>
            <a:r>
              <a:rPr lang="ar-EG" dirty="0">
                <a:effectLst>
                  <a:outerShdw blurRad="38100" dist="38100" dir="2700000" algn="tl">
                    <a:srgbClr val="000000">
                      <a:alpha val="43137"/>
                    </a:srgbClr>
                  </a:outerShdw>
                </a:effectLst>
              </a:rPr>
              <a:t>ّ السياسي لدى</a:t>
            </a:r>
            <a:r>
              <a:rPr lang="ar-SA" dirty="0">
                <a:effectLst>
                  <a:outerShdw blurRad="38100" dist="38100" dir="2700000" algn="tl">
                    <a:srgbClr val="000000">
                      <a:alpha val="43137"/>
                    </a:srgbClr>
                  </a:outerShdw>
                </a:effectLst>
              </a:rPr>
              <a:t> الشباب، فمعلومات عن جمهور البرامج السياسية ستكون أكثر صلة من معلومات عن</a:t>
            </a:r>
            <a:r>
              <a:rPr lang="ar-EG" dirty="0">
                <a:effectLst>
                  <a:outerShdw blurRad="38100" dist="38100" dir="2700000" algn="tl">
                    <a:srgbClr val="000000">
                      <a:alpha val="43137"/>
                    </a:srgbClr>
                  </a:outerShdw>
                </a:effectLst>
              </a:rPr>
              <a:t> جمهور</a:t>
            </a:r>
            <a:r>
              <a:rPr lang="ar-SA" dirty="0">
                <a:effectLst>
                  <a:outerShdw blurRad="38100" dist="38100" dir="2700000" algn="tl">
                    <a:srgbClr val="000000">
                      <a:alpha val="43137"/>
                    </a:srgbClr>
                  </a:outerShdw>
                </a:effectLst>
              </a:rPr>
              <a:t> البرامج الكوميدية</a:t>
            </a:r>
            <a:r>
              <a:rPr lang="en-US" dirty="0">
                <a:effectLst>
                  <a:outerShdw blurRad="38100" dist="38100" dir="2700000" algn="tl">
                    <a:srgbClr val="000000">
                      <a:alpha val="43137"/>
                    </a:srgbClr>
                  </a:outerShdw>
                </a:effectLst>
              </a:rPr>
              <a:t>.</a:t>
            </a:r>
            <a:endParaRPr lang="en-US" sz="1600" dirty="0">
              <a:effectLst>
                <a:outerShdw blurRad="38100" dist="38100" dir="2700000" algn="tl">
                  <a:srgbClr val="000000">
                    <a:alpha val="43137"/>
                  </a:srgbClr>
                </a:outerShdw>
              </a:effectLst>
            </a:endParaRPr>
          </a:p>
        </p:txBody>
      </p:sp>
      <p:sp>
        <p:nvSpPr>
          <p:cNvPr id="2" name="TextBox 1">
            <a:extLst>
              <a:ext uri="{FF2B5EF4-FFF2-40B4-BE49-F238E27FC236}">
                <a16:creationId xmlns:a16="http://schemas.microsoft.com/office/drawing/2014/main" id="{60882018-F14F-86FF-1FFB-6140AFED2CB7}"/>
              </a:ext>
            </a:extLst>
          </p:cNvPr>
          <p:cNvSpPr txBox="1"/>
          <p:nvPr/>
        </p:nvSpPr>
        <p:spPr>
          <a:xfrm>
            <a:off x="1185833" y="3874607"/>
            <a:ext cx="9689560" cy="954107"/>
          </a:xfrm>
          <a:prstGeom prst="rect">
            <a:avLst/>
          </a:prstGeom>
          <a:noFill/>
        </p:spPr>
        <p:txBody>
          <a:bodyPr wrap="square" rtlCol="0">
            <a:spAutoFit/>
          </a:bodyPr>
          <a:lstStyle/>
          <a:p>
            <a:pPr lvl="0" algn="just" rtl="1"/>
            <a:r>
              <a:rPr lang="ar-EG" sz="2000" b="1" dirty="0"/>
              <a:t>2) </a:t>
            </a:r>
            <a:r>
              <a:rPr lang="ar-SA" sz="2000" b="1" dirty="0"/>
              <a:t>الدقة</a:t>
            </a:r>
            <a:r>
              <a:rPr lang="ar-EG" sz="2000" b="1" dirty="0"/>
              <a:t> </a:t>
            </a:r>
            <a:r>
              <a:rPr lang="en-US" sz="2000" b="1" dirty="0"/>
              <a:t>(Accuracy)</a:t>
            </a:r>
            <a:r>
              <a:rPr lang="ar-EG" b="1" dirty="0"/>
              <a:t>:</a:t>
            </a:r>
            <a:endParaRPr lang="ar-EG" dirty="0"/>
          </a:p>
          <a:p>
            <a:pPr lvl="0" algn="just" rtl="1"/>
            <a:r>
              <a:rPr lang="ar-SA" dirty="0"/>
              <a:t>المعلومات يجب أن تعكس الواقع بدقة</a:t>
            </a:r>
            <a:r>
              <a:rPr lang="en-US" dirty="0"/>
              <a:t>.</a:t>
            </a:r>
            <a:endParaRPr lang="en-US" sz="1600" dirty="0"/>
          </a:p>
          <a:p>
            <a:pPr lvl="1" algn="just" rtl="1"/>
            <a:r>
              <a:rPr lang="ar-EG" dirty="0">
                <a:effectLst>
                  <a:outerShdw blurRad="38100" dist="38100" dir="2700000" algn="tl">
                    <a:srgbClr val="000000">
                      <a:alpha val="43137"/>
                    </a:srgbClr>
                  </a:outerShdw>
                </a:effectLst>
              </a:rPr>
              <a:t>فمثلًا يُفضّل </a:t>
            </a:r>
            <a:r>
              <a:rPr lang="ar-SA" dirty="0">
                <a:effectLst>
                  <a:outerShdw blurRad="38100" dist="38100" dir="2700000" algn="tl">
                    <a:srgbClr val="000000">
                      <a:alpha val="43137"/>
                    </a:srgbClr>
                  </a:outerShdw>
                </a:effectLst>
              </a:rPr>
              <a:t>الاعتماد على نتائج استبيان </a:t>
            </a:r>
            <a:r>
              <a:rPr lang="ar-EG" dirty="0">
                <a:effectLst>
                  <a:outerShdw blurRad="38100" dist="38100" dir="2700000" algn="tl">
                    <a:srgbClr val="000000">
                      <a:alpha val="43137"/>
                    </a:srgbClr>
                  </a:outerShdw>
                </a:effectLst>
              </a:rPr>
              <a:t>تم تصميمه بدقة وشفافية بدلًا من</a:t>
            </a:r>
            <a:r>
              <a:rPr lang="ar-SA" dirty="0">
                <a:effectLst>
                  <a:outerShdw blurRad="38100" dist="38100" dir="2700000" algn="tl">
                    <a:srgbClr val="000000">
                      <a:alpha val="43137"/>
                    </a:srgbClr>
                  </a:outerShdw>
                </a:effectLst>
              </a:rPr>
              <a:t> </a:t>
            </a:r>
            <a:r>
              <a:rPr lang="ar-EG" dirty="0">
                <a:effectLst>
                  <a:outerShdw blurRad="38100" dist="38100" dir="2700000" algn="tl">
                    <a:srgbClr val="000000">
                      <a:alpha val="43137"/>
                    </a:srgbClr>
                  </a:outerShdw>
                </a:effectLst>
              </a:rPr>
              <a:t>الاعتماد على</a:t>
            </a:r>
            <a:r>
              <a:rPr lang="ar-SA" dirty="0">
                <a:effectLst>
                  <a:outerShdw blurRad="38100" dist="38100" dir="2700000" algn="tl">
                    <a:srgbClr val="000000">
                      <a:alpha val="43137"/>
                    </a:srgbClr>
                  </a:outerShdw>
                </a:effectLst>
              </a:rPr>
              <a:t> مصادر مجهولة</a:t>
            </a:r>
            <a:r>
              <a:rPr lang="en-US" dirty="0">
                <a:effectLst>
                  <a:outerShdw blurRad="38100" dist="38100" dir="2700000" algn="tl">
                    <a:srgbClr val="000000">
                      <a:alpha val="43137"/>
                    </a:srgbClr>
                  </a:outerShdw>
                </a:effectLst>
              </a:rPr>
              <a:t>.</a:t>
            </a:r>
            <a:endParaRPr lang="en-US" sz="1600" dirty="0">
              <a:effectLst>
                <a:outerShdw blurRad="38100" dist="38100" dir="2700000" algn="tl">
                  <a:srgbClr val="000000">
                    <a:alpha val="43137"/>
                  </a:srgbClr>
                </a:outerShdw>
              </a:effectLst>
            </a:endParaRPr>
          </a:p>
        </p:txBody>
      </p:sp>
      <p:sp>
        <p:nvSpPr>
          <p:cNvPr id="4" name="TextBox 3">
            <a:extLst>
              <a:ext uri="{FF2B5EF4-FFF2-40B4-BE49-F238E27FC236}">
                <a16:creationId xmlns:a16="http://schemas.microsoft.com/office/drawing/2014/main" id="{2C68138C-9773-DCD3-888F-A2FC7292316E}"/>
              </a:ext>
            </a:extLst>
          </p:cNvPr>
          <p:cNvSpPr txBox="1"/>
          <p:nvPr/>
        </p:nvSpPr>
        <p:spPr>
          <a:xfrm>
            <a:off x="983312" y="4917882"/>
            <a:ext cx="9892081" cy="954107"/>
          </a:xfrm>
          <a:prstGeom prst="rect">
            <a:avLst/>
          </a:prstGeom>
          <a:noFill/>
        </p:spPr>
        <p:txBody>
          <a:bodyPr wrap="square" rtlCol="0">
            <a:spAutoFit/>
          </a:bodyPr>
          <a:lstStyle/>
          <a:p>
            <a:pPr lvl="0" algn="just" rtl="1"/>
            <a:r>
              <a:rPr lang="ar-EG" sz="2000" b="1" dirty="0"/>
              <a:t>3) </a:t>
            </a:r>
            <a:r>
              <a:rPr lang="ar-SA" sz="2000" b="1" dirty="0"/>
              <a:t>ال</a:t>
            </a:r>
            <a:r>
              <a:rPr lang="ar-EG" sz="2000" b="1" dirty="0"/>
              <a:t>آنية </a:t>
            </a:r>
            <a:r>
              <a:rPr lang="en-US" sz="2000" b="1" dirty="0"/>
              <a:t>(Timeliness)</a:t>
            </a:r>
            <a:r>
              <a:rPr lang="ar-EG" b="1" dirty="0"/>
              <a:t>:</a:t>
            </a:r>
            <a:endParaRPr lang="ar-EG" dirty="0"/>
          </a:p>
          <a:p>
            <a:pPr lvl="0" algn="just" rtl="1"/>
            <a:r>
              <a:rPr lang="ar-SA" dirty="0"/>
              <a:t>البيانات يجب أن تكون حديثة وتتناسب مع توقيت الدراسة</a:t>
            </a:r>
            <a:r>
              <a:rPr lang="en-US" dirty="0"/>
              <a:t>.</a:t>
            </a:r>
            <a:endParaRPr lang="en-US" sz="1600" dirty="0"/>
          </a:p>
          <a:p>
            <a:pPr lvl="1" algn="just" rtl="1"/>
            <a:r>
              <a:rPr lang="ar-EG" dirty="0">
                <a:effectLst>
                  <a:outerShdw blurRad="38100" dist="38100" dir="2700000" algn="tl">
                    <a:srgbClr val="000000">
                      <a:alpha val="43137"/>
                    </a:srgbClr>
                  </a:outerShdw>
                </a:effectLst>
              </a:rPr>
              <a:t>فمثلًا</a:t>
            </a:r>
            <a:r>
              <a:rPr lang="en-US" dirty="0">
                <a:effectLst>
                  <a:outerShdw blurRad="38100" dist="38100" dir="2700000" algn="tl">
                    <a:srgbClr val="000000">
                      <a:alpha val="43137"/>
                    </a:srgbClr>
                  </a:outerShdw>
                </a:effectLst>
              </a:rPr>
              <a:t> </a:t>
            </a:r>
            <a:r>
              <a:rPr lang="ar-SA" dirty="0">
                <a:effectLst>
                  <a:outerShdw blurRad="38100" dist="38100" dir="2700000" algn="tl">
                    <a:srgbClr val="000000">
                      <a:alpha val="43137"/>
                    </a:srgbClr>
                  </a:outerShdw>
                </a:effectLst>
              </a:rPr>
              <a:t>إذا كنت </a:t>
            </a:r>
            <a:r>
              <a:rPr lang="ar-EG" dirty="0">
                <a:effectLst>
                  <a:outerShdw blurRad="38100" dist="38100" dir="2700000" algn="tl">
                    <a:srgbClr val="000000">
                      <a:alpha val="43137"/>
                    </a:srgbClr>
                  </a:outerShdw>
                </a:effectLst>
              </a:rPr>
              <a:t>تدرس </a:t>
            </a:r>
            <a:r>
              <a:rPr lang="ar-SA" dirty="0">
                <a:effectLst>
                  <a:outerShdw blurRad="38100" dist="38100" dir="2700000" algn="tl">
                    <a:srgbClr val="000000">
                      <a:alpha val="43137"/>
                    </a:srgbClr>
                  </a:outerShdw>
                </a:effectLst>
              </a:rPr>
              <a:t>سلوك الجمهور على</a:t>
            </a:r>
            <a:r>
              <a:rPr lang="ar-EG" dirty="0">
                <a:effectLst>
                  <a:outerShdw blurRad="38100" dist="38100" dir="2700000" algn="tl">
                    <a:srgbClr val="000000">
                      <a:alpha val="43137"/>
                    </a:srgbClr>
                  </a:outerShdw>
                </a:effectLst>
              </a:rPr>
              <a:t> منصة</a:t>
            </a:r>
            <a:r>
              <a:rPr lang="ar-SA" dirty="0">
                <a:effectLst>
                  <a:outerShdw blurRad="38100" dist="38100" dir="2700000" algn="tl">
                    <a:srgbClr val="000000">
                      <a:alpha val="43137"/>
                    </a:srgbClr>
                  </a:outerShdw>
                </a:effectLst>
              </a:rPr>
              <a:t> </a:t>
            </a:r>
            <a:r>
              <a:rPr lang="en-US" dirty="0">
                <a:effectLst>
                  <a:outerShdw blurRad="38100" dist="38100" dir="2700000" algn="tl">
                    <a:srgbClr val="000000">
                      <a:alpha val="43137"/>
                    </a:srgbClr>
                  </a:outerShdw>
                </a:effectLst>
              </a:rPr>
              <a:t>X</a:t>
            </a:r>
            <a:r>
              <a:rPr lang="ar-SA" dirty="0">
                <a:effectLst>
                  <a:outerShdw blurRad="38100" dist="38100" dir="2700000" algn="tl">
                    <a:srgbClr val="000000">
                      <a:alpha val="43137"/>
                    </a:srgbClr>
                  </a:outerShdw>
                </a:effectLst>
              </a:rPr>
              <a:t> عام 2025 يجب أن تعتمد على بيانات من </a:t>
            </a:r>
            <a:r>
              <a:rPr lang="ar-EG" dirty="0">
                <a:effectLst>
                  <a:outerShdw blurRad="38100" dist="38100" dir="2700000" algn="tl">
                    <a:srgbClr val="000000">
                      <a:alpha val="43137"/>
                    </a:srgbClr>
                  </a:outerShdw>
                </a:effectLst>
              </a:rPr>
              <a:t>نفس</a:t>
            </a:r>
            <a:r>
              <a:rPr lang="ar-SA" dirty="0">
                <a:effectLst>
                  <a:outerShdw blurRad="38100" dist="38100" dir="2700000" algn="tl">
                    <a:srgbClr val="000000">
                      <a:alpha val="43137"/>
                    </a:srgbClr>
                  </a:outerShdw>
                </a:effectLst>
              </a:rPr>
              <a:t> العام</a:t>
            </a:r>
            <a:r>
              <a:rPr lang="ar-EG" dirty="0">
                <a:effectLst>
                  <a:outerShdw blurRad="38100" dist="38100" dir="2700000" algn="tl">
                    <a:srgbClr val="000000">
                      <a:alpha val="43137"/>
                    </a:srgbClr>
                  </a:outerShdw>
                </a:effectLst>
              </a:rPr>
              <a:t>،</a:t>
            </a:r>
            <a:r>
              <a:rPr lang="ar-SA" dirty="0">
                <a:effectLst>
                  <a:outerShdw blurRad="38100" dist="38100" dir="2700000" algn="tl">
                    <a:srgbClr val="000000">
                      <a:alpha val="43137"/>
                    </a:srgbClr>
                  </a:outerShdw>
                </a:effectLst>
              </a:rPr>
              <a:t> وليس من</a:t>
            </a:r>
            <a:r>
              <a:rPr lang="ar-EG" dirty="0">
                <a:effectLst>
                  <a:outerShdw blurRad="38100" dist="38100" dir="2700000" algn="tl">
                    <a:srgbClr val="000000">
                      <a:alpha val="43137"/>
                    </a:srgbClr>
                  </a:outerShdw>
                </a:effectLst>
              </a:rPr>
              <a:t> عام</a:t>
            </a:r>
            <a:r>
              <a:rPr lang="ar-SA" dirty="0">
                <a:effectLst>
                  <a:outerShdw blurRad="38100" dist="38100" dir="2700000" algn="tl">
                    <a:srgbClr val="000000">
                      <a:alpha val="43137"/>
                    </a:srgbClr>
                  </a:outerShdw>
                </a:effectLst>
              </a:rPr>
              <a:t> 2018</a:t>
            </a:r>
            <a:r>
              <a:rPr lang="en-US" dirty="0">
                <a:effectLst>
                  <a:outerShdw blurRad="38100" dist="38100" dir="2700000" algn="tl">
                    <a:srgbClr val="000000">
                      <a:alpha val="43137"/>
                    </a:srgbClr>
                  </a:outerShdw>
                </a:effectLst>
              </a:rPr>
              <a:t>.</a:t>
            </a:r>
            <a:endParaRPr lang="en-US" sz="1600"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3841234525"/>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500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000"/>
                                        <p:tgtEl>
                                          <p:spTgt spid="7"/>
                                        </p:tgtEl>
                                      </p:cBhvr>
                                    </p:animEffect>
                                    <p:anim calcmode="lin" valueType="num">
                                      <p:cBhvr>
                                        <p:cTn id="14" dur="1000" fill="hold"/>
                                        <p:tgtEl>
                                          <p:spTgt spid="7"/>
                                        </p:tgtEl>
                                        <p:attrNameLst>
                                          <p:attrName>ppt_x</p:attrName>
                                        </p:attrNameLst>
                                      </p:cBhvr>
                                      <p:tavLst>
                                        <p:tav tm="0">
                                          <p:val>
                                            <p:strVal val="#ppt_x"/>
                                          </p:val>
                                        </p:tav>
                                        <p:tav tm="100000">
                                          <p:val>
                                            <p:strVal val="#ppt_x"/>
                                          </p:val>
                                        </p:tav>
                                      </p:tavLst>
                                    </p:anim>
                                    <p:anim calcmode="lin" valueType="num">
                                      <p:cBhvr>
                                        <p:cTn id="15" dur="1000" fill="hold"/>
                                        <p:tgtEl>
                                          <p:spTgt spid="7"/>
                                        </p:tgtEl>
                                        <p:attrNameLst>
                                          <p:attrName>ppt_y</p:attrName>
                                        </p:attrNameLst>
                                      </p:cBhvr>
                                      <p:tavLst>
                                        <p:tav tm="0">
                                          <p:val>
                                            <p:strVal val="#ppt_y+.1"/>
                                          </p:val>
                                        </p:tav>
                                        <p:tav tm="100000">
                                          <p:val>
                                            <p:strVal val="#ppt_y"/>
                                          </p:val>
                                        </p:tav>
                                      </p:tavLst>
                                    </p:anim>
                                  </p:childTnLst>
                                </p:cTn>
                              </p:par>
                            </p:childTnLst>
                          </p:cTn>
                        </p:par>
                        <p:par>
                          <p:cTn id="16" fill="hold">
                            <p:stCondLst>
                              <p:cond delay="7000"/>
                            </p:stCondLst>
                            <p:childTnLst>
                              <p:par>
                                <p:cTn id="17" presetID="42" presetClass="entr" presetSubtype="0" fill="hold" grpId="0" nodeType="afterEffect">
                                  <p:stCondLst>
                                    <p:cond delay="19000"/>
                                  </p:stCondLst>
                                  <p:childTnLst>
                                    <p:set>
                                      <p:cBhvr>
                                        <p:cTn id="18" dur="1" fill="hold">
                                          <p:stCondLst>
                                            <p:cond delay="0"/>
                                          </p:stCondLst>
                                        </p:cTn>
                                        <p:tgtEl>
                                          <p:spTgt spid="2"/>
                                        </p:tgtEl>
                                        <p:attrNameLst>
                                          <p:attrName>style.visibility</p:attrName>
                                        </p:attrNameLst>
                                      </p:cBhvr>
                                      <p:to>
                                        <p:strVal val="visible"/>
                                      </p:to>
                                    </p:set>
                                    <p:animEffect transition="in" filter="fade">
                                      <p:cBhvr>
                                        <p:cTn id="19" dur="1000"/>
                                        <p:tgtEl>
                                          <p:spTgt spid="2"/>
                                        </p:tgtEl>
                                      </p:cBhvr>
                                    </p:animEffect>
                                    <p:anim calcmode="lin" valueType="num">
                                      <p:cBhvr>
                                        <p:cTn id="20" dur="1000" fill="hold"/>
                                        <p:tgtEl>
                                          <p:spTgt spid="2"/>
                                        </p:tgtEl>
                                        <p:attrNameLst>
                                          <p:attrName>ppt_x</p:attrName>
                                        </p:attrNameLst>
                                      </p:cBhvr>
                                      <p:tavLst>
                                        <p:tav tm="0">
                                          <p:val>
                                            <p:strVal val="#ppt_x"/>
                                          </p:val>
                                        </p:tav>
                                        <p:tav tm="100000">
                                          <p:val>
                                            <p:strVal val="#ppt_x"/>
                                          </p:val>
                                        </p:tav>
                                      </p:tavLst>
                                    </p:anim>
                                    <p:anim calcmode="lin" valueType="num">
                                      <p:cBhvr>
                                        <p:cTn id="21" dur="1000" fill="hold"/>
                                        <p:tgtEl>
                                          <p:spTgt spid="2"/>
                                        </p:tgtEl>
                                        <p:attrNameLst>
                                          <p:attrName>ppt_y</p:attrName>
                                        </p:attrNameLst>
                                      </p:cBhvr>
                                      <p:tavLst>
                                        <p:tav tm="0">
                                          <p:val>
                                            <p:strVal val="#ppt_y+.1"/>
                                          </p:val>
                                        </p:tav>
                                        <p:tav tm="100000">
                                          <p:val>
                                            <p:strVal val="#ppt_y"/>
                                          </p:val>
                                        </p:tav>
                                      </p:tavLst>
                                    </p:anim>
                                  </p:childTnLst>
                                </p:cTn>
                              </p:par>
                            </p:childTnLst>
                          </p:cTn>
                        </p:par>
                        <p:par>
                          <p:cTn id="22" fill="hold">
                            <p:stCondLst>
                              <p:cond delay="27000"/>
                            </p:stCondLst>
                            <p:childTnLst>
                              <p:par>
                                <p:cTn id="23" presetID="42" presetClass="entr" presetSubtype="0" fill="hold" grpId="0" nodeType="afterEffect">
                                  <p:stCondLst>
                                    <p:cond delay="10000"/>
                                  </p:stCondLst>
                                  <p:childTnLst>
                                    <p:set>
                                      <p:cBhvr>
                                        <p:cTn id="24" dur="1" fill="hold">
                                          <p:stCondLst>
                                            <p:cond delay="0"/>
                                          </p:stCondLst>
                                        </p:cTn>
                                        <p:tgtEl>
                                          <p:spTgt spid="4"/>
                                        </p:tgtEl>
                                        <p:attrNameLst>
                                          <p:attrName>style.visibility</p:attrName>
                                        </p:attrNameLst>
                                      </p:cBhvr>
                                      <p:to>
                                        <p:strVal val="visible"/>
                                      </p:to>
                                    </p:set>
                                    <p:animEffect transition="in" filter="fade">
                                      <p:cBhvr>
                                        <p:cTn id="25" dur="1000"/>
                                        <p:tgtEl>
                                          <p:spTgt spid="4"/>
                                        </p:tgtEl>
                                      </p:cBhvr>
                                    </p:animEffect>
                                    <p:anim calcmode="lin" valueType="num">
                                      <p:cBhvr>
                                        <p:cTn id="26" dur="1000" fill="hold"/>
                                        <p:tgtEl>
                                          <p:spTgt spid="4"/>
                                        </p:tgtEl>
                                        <p:attrNameLst>
                                          <p:attrName>ppt_x</p:attrName>
                                        </p:attrNameLst>
                                      </p:cBhvr>
                                      <p:tavLst>
                                        <p:tav tm="0">
                                          <p:val>
                                            <p:strVal val="#ppt_x"/>
                                          </p:val>
                                        </p:tav>
                                        <p:tav tm="100000">
                                          <p:val>
                                            <p:strVal val="#ppt_x"/>
                                          </p:val>
                                        </p:tav>
                                      </p:tavLst>
                                    </p:anim>
                                    <p:anim calcmode="lin" valueType="num">
                                      <p:cBhvr>
                                        <p:cTn id="27"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7" grpId="0"/>
      <p:bldP spid="2" grpId="0"/>
      <p:bldP spid="4" grpId="0"/>
    </p:bldLst>
  </p:timing>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4D4E6191-EAF6-348D-0A49-E5B01AD60301}"/>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CA6861F4-0059-51B8-FCB2-0C2CFC43F9FF}"/>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التعريفية</a:t>
            </a:r>
            <a:endParaRPr lang="en-US" sz="2400" b="1"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8FD8D875-A77C-34D2-4382-421EC46780BD}"/>
              </a:ext>
            </a:extLst>
          </p:cNvPr>
          <p:cNvSpPr txBox="1"/>
          <p:nvPr/>
        </p:nvSpPr>
        <p:spPr>
          <a:xfrm>
            <a:off x="4817477" y="1128103"/>
            <a:ext cx="5414152" cy="523220"/>
          </a:xfrm>
          <a:prstGeom prst="rect">
            <a:avLst/>
          </a:prstGeom>
          <a:noFill/>
        </p:spPr>
        <p:txBody>
          <a:bodyPr wrap="square" rtlCol="0">
            <a:spAutoFit/>
          </a:bodyPr>
          <a:lstStyle/>
          <a:p>
            <a:pPr algn="ctr"/>
            <a:r>
              <a:rPr lang="ar-EG" sz="2800" b="1" dirty="0">
                <a:latin typeface="Alexandria" charset="0"/>
                <a:cs typeface="Alexandria" charset="0"/>
              </a:rPr>
              <a:t>6. </a:t>
            </a:r>
            <a:r>
              <a:rPr lang="ar-EG" sz="2800" b="1" dirty="0">
                <a:solidFill>
                  <a:srgbClr val="2E3957"/>
                </a:solidFill>
                <a:latin typeface="Alexandria"/>
              </a:rPr>
              <a:t>مُقدمة عن مناهج البحث الإعلامي</a:t>
            </a:r>
            <a:r>
              <a:rPr lang="ar-EG" sz="2800" b="1" dirty="0">
                <a:latin typeface="Alexandria" charset="0"/>
                <a:cs typeface="Alexandria" charset="0"/>
              </a:rPr>
              <a:t>:</a:t>
            </a:r>
            <a:endParaRPr lang="en-US" sz="2800" b="1" dirty="0">
              <a:latin typeface="Alexandria" charset="0"/>
              <a:cs typeface="Alexandria" charset="0"/>
            </a:endParaRPr>
          </a:p>
        </p:txBody>
      </p:sp>
      <p:sp>
        <p:nvSpPr>
          <p:cNvPr id="3" name="TextBox 2">
            <a:extLst>
              <a:ext uri="{FF2B5EF4-FFF2-40B4-BE49-F238E27FC236}">
                <a16:creationId xmlns:a16="http://schemas.microsoft.com/office/drawing/2014/main" id="{C2AB0746-0512-490F-A7A8-DDAE5BC0BA56}"/>
              </a:ext>
            </a:extLst>
          </p:cNvPr>
          <p:cNvSpPr txBox="1"/>
          <p:nvPr/>
        </p:nvSpPr>
        <p:spPr>
          <a:xfrm>
            <a:off x="1556340" y="2026116"/>
            <a:ext cx="9307033" cy="461665"/>
          </a:xfrm>
          <a:prstGeom prst="rect">
            <a:avLst/>
          </a:prstGeom>
          <a:noFill/>
        </p:spPr>
        <p:txBody>
          <a:bodyPr wrap="square" rtlCol="0">
            <a:spAutoFit/>
          </a:bodyPr>
          <a:lstStyle/>
          <a:p>
            <a:pPr algn="just" rtl="1"/>
            <a:r>
              <a:rPr lang="ar-SA" sz="2400" b="1" dirty="0">
                <a:solidFill>
                  <a:srgbClr val="0070C0"/>
                </a:solidFill>
                <a:effectLst>
                  <a:outerShdw blurRad="38100" dist="38100" dir="2700000" algn="tl">
                    <a:srgbClr val="000000">
                      <a:alpha val="43137"/>
                    </a:srgbClr>
                  </a:outerShdw>
                </a:effectLst>
              </a:rPr>
              <a:t>خصائص المعلومات الجيدة</a:t>
            </a:r>
            <a:endParaRPr lang="en-US" sz="2400" b="1" dirty="0">
              <a:solidFill>
                <a:srgbClr val="0070C0"/>
              </a:solidFill>
              <a:effectLst>
                <a:outerShdw blurRad="38100" dist="38100" dir="2700000" algn="tl">
                  <a:srgbClr val="000000">
                    <a:alpha val="43137"/>
                  </a:srgbClr>
                </a:outerShdw>
              </a:effectLst>
            </a:endParaRPr>
          </a:p>
        </p:txBody>
      </p:sp>
      <p:sp>
        <p:nvSpPr>
          <p:cNvPr id="7" name="TextBox 6">
            <a:extLst>
              <a:ext uri="{FF2B5EF4-FFF2-40B4-BE49-F238E27FC236}">
                <a16:creationId xmlns:a16="http://schemas.microsoft.com/office/drawing/2014/main" id="{76D9A6F9-9635-DB71-D72E-6FD5DBA3417B}"/>
              </a:ext>
            </a:extLst>
          </p:cNvPr>
          <p:cNvSpPr txBox="1"/>
          <p:nvPr/>
        </p:nvSpPr>
        <p:spPr>
          <a:xfrm>
            <a:off x="1264208" y="2610403"/>
            <a:ext cx="9598912" cy="1508105"/>
          </a:xfrm>
          <a:prstGeom prst="rect">
            <a:avLst/>
          </a:prstGeom>
          <a:noFill/>
        </p:spPr>
        <p:txBody>
          <a:bodyPr wrap="square" rtlCol="0">
            <a:spAutoFit/>
          </a:bodyPr>
          <a:lstStyle/>
          <a:p>
            <a:pPr lvl="0" algn="just" rtl="1"/>
            <a:r>
              <a:rPr lang="ar-EG" sz="2000" b="1" dirty="0"/>
              <a:t>4) </a:t>
            </a:r>
            <a:r>
              <a:rPr lang="ar-SA" sz="2000" b="1" dirty="0"/>
              <a:t>الشمول</a:t>
            </a:r>
            <a:r>
              <a:rPr lang="ar-EG" sz="2000" b="1" dirty="0"/>
              <a:t> </a:t>
            </a:r>
            <a:r>
              <a:rPr lang="en-US" sz="2000" b="1" dirty="0"/>
              <a:t>(Completeness)</a:t>
            </a:r>
            <a:r>
              <a:rPr lang="ar-EG" sz="2000" b="1" dirty="0"/>
              <a:t>:</a:t>
            </a:r>
            <a:r>
              <a:rPr lang="ar-EG" dirty="0"/>
              <a:t> </a:t>
            </a:r>
          </a:p>
          <a:p>
            <a:pPr lvl="0" algn="just" rtl="1"/>
            <a:r>
              <a:rPr lang="ar-SA" dirty="0"/>
              <a:t>يجب أن تغطي المعلومات جميع الجوانب الأساسية للموضوع</a:t>
            </a:r>
            <a:r>
              <a:rPr lang="en-US" dirty="0"/>
              <a:t>.</a:t>
            </a:r>
            <a:endParaRPr lang="en-US" sz="1600" dirty="0"/>
          </a:p>
          <a:p>
            <a:pPr lvl="1" algn="just" rtl="1"/>
            <a:r>
              <a:rPr lang="ar-EG" dirty="0">
                <a:effectLst>
                  <a:outerShdw blurRad="38100" dist="38100" dir="2700000" algn="tl">
                    <a:srgbClr val="000000">
                      <a:alpha val="43137"/>
                    </a:srgbClr>
                  </a:outerShdw>
                </a:effectLst>
              </a:rPr>
              <a:t>فمثلًا</a:t>
            </a:r>
            <a:r>
              <a:rPr lang="en-US" dirty="0">
                <a:effectLst>
                  <a:outerShdw blurRad="38100" dist="38100" dir="2700000" algn="tl">
                    <a:srgbClr val="000000">
                      <a:alpha val="43137"/>
                    </a:srgbClr>
                  </a:outerShdw>
                </a:effectLst>
              </a:rPr>
              <a:t> </a:t>
            </a:r>
            <a:r>
              <a:rPr lang="ar-SA" dirty="0">
                <a:effectLst>
                  <a:outerShdw blurRad="38100" dist="38100" dir="2700000" algn="tl">
                    <a:srgbClr val="000000">
                      <a:alpha val="43137"/>
                    </a:srgbClr>
                  </a:outerShdw>
                </a:effectLst>
              </a:rPr>
              <a:t>عند دراسة "مصادر الأخبار لدى الشباب"، لا يكفي التركيز على الصحف فقط، بل يجب تضمين </a:t>
            </a:r>
            <a:r>
              <a:rPr lang="ar-EG" dirty="0">
                <a:effectLst>
                  <a:outerShdw blurRad="38100" dist="38100" dir="2700000" algn="tl">
                    <a:srgbClr val="000000">
                      <a:alpha val="43137"/>
                    </a:srgbClr>
                  </a:outerShdw>
                </a:effectLst>
              </a:rPr>
              <a:t>مُختَلَف </a:t>
            </a:r>
            <a:r>
              <a:rPr lang="ar-SA" dirty="0">
                <a:effectLst>
                  <a:outerShdw blurRad="38100" dist="38100" dir="2700000" algn="tl">
                    <a:srgbClr val="000000">
                      <a:alpha val="43137"/>
                    </a:srgbClr>
                  </a:outerShdw>
                </a:effectLst>
              </a:rPr>
              <a:t>وسائل </a:t>
            </a:r>
            <a:r>
              <a:rPr lang="ar-EG" dirty="0">
                <a:effectLst>
                  <a:outerShdw blurRad="38100" dist="38100" dir="2700000" algn="tl">
                    <a:srgbClr val="000000">
                      <a:alpha val="43137"/>
                    </a:srgbClr>
                  </a:outerShdw>
                </a:effectLst>
              </a:rPr>
              <a:t>الإعلام التقليدية والحديثة</a:t>
            </a:r>
            <a:r>
              <a:rPr lang="ar-SA" dirty="0">
                <a:effectLst>
                  <a:outerShdw blurRad="38100" dist="38100" dir="2700000" algn="tl">
                    <a:srgbClr val="000000">
                      <a:alpha val="43137"/>
                    </a:srgbClr>
                  </a:outerShdw>
                </a:effectLst>
              </a:rPr>
              <a:t>، </a:t>
            </a:r>
            <a:r>
              <a:rPr lang="ar-EG" dirty="0">
                <a:effectLst>
                  <a:outerShdw blurRad="38100" dist="38100" dir="2700000" algn="tl">
                    <a:srgbClr val="000000">
                      <a:alpha val="43137"/>
                    </a:srgbClr>
                  </a:outerShdw>
                </a:effectLst>
              </a:rPr>
              <a:t>بما يشمل الإذاعات المسموعة والمرئية و</a:t>
            </a:r>
            <a:r>
              <a:rPr lang="ar-SA" dirty="0" err="1">
                <a:effectLst>
                  <a:outerShdw blurRad="38100" dist="38100" dir="2700000" algn="tl">
                    <a:srgbClr val="000000">
                      <a:alpha val="43137"/>
                    </a:srgbClr>
                  </a:outerShdw>
                </a:effectLst>
              </a:rPr>
              <a:t>البودكاست</a:t>
            </a:r>
            <a:r>
              <a:rPr lang="ar-SA" dirty="0">
                <a:effectLst>
                  <a:outerShdw blurRad="38100" dist="38100" dir="2700000" algn="tl">
                    <a:srgbClr val="000000">
                      <a:alpha val="43137"/>
                    </a:srgbClr>
                  </a:outerShdw>
                </a:effectLst>
              </a:rPr>
              <a:t>، والمواقع الإخبارية الإلكترونية</a:t>
            </a:r>
            <a:r>
              <a:rPr lang="ar-EG" dirty="0">
                <a:effectLst>
                  <a:outerShdw blurRad="38100" dist="38100" dir="2700000" algn="tl">
                    <a:srgbClr val="000000">
                      <a:alpha val="43137"/>
                    </a:srgbClr>
                  </a:outerShdw>
                </a:effectLst>
              </a:rPr>
              <a:t>، وغيرهم من المصادر المُحتَمَلة.</a:t>
            </a:r>
          </a:p>
        </p:txBody>
      </p:sp>
      <p:sp>
        <p:nvSpPr>
          <p:cNvPr id="2" name="TextBox 1">
            <a:extLst>
              <a:ext uri="{FF2B5EF4-FFF2-40B4-BE49-F238E27FC236}">
                <a16:creationId xmlns:a16="http://schemas.microsoft.com/office/drawing/2014/main" id="{02B69D26-5B26-01FD-B976-1BC218C2ED13}"/>
              </a:ext>
            </a:extLst>
          </p:cNvPr>
          <p:cNvSpPr txBox="1"/>
          <p:nvPr/>
        </p:nvSpPr>
        <p:spPr>
          <a:xfrm>
            <a:off x="1264208" y="4083261"/>
            <a:ext cx="9598912" cy="1169551"/>
          </a:xfrm>
          <a:prstGeom prst="rect">
            <a:avLst/>
          </a:prstGeom>
          <a:noFill/>
        </p:spPr>
        <p:txBody>
          <a:bodyPr wrap="square" rtlCol="0">
            <a:spAutoFit/>
          </a:bodyPr>
          <a:lstStyle/>
          <a:p>
            <a:pPr lvl="1" algn="just" rtl="1"/>
            <a:r>
              <a:rPr lang="ar-EG" dirty="0"/>
              <a:t>وختامًا، </a:t>
            </a:r>
            <a:r>
              <a:rPr lang="ar-SA" dirty="0"/>
              <a:t>لا يمكن إغفال الجوانب الأخلاقية في أي عمل بحثي. يجب أن يكون جمع البيانات وتحليلها قائمًا على النزاهة والصدق، ويجب الابتعاد عن التزوير أو الانتحال، مثل تعبئة الباحث للاستبيانات بنفسه أو نسخ نتائج أبحاث سابقة دون نسبها لمص</a:t>
            </a:r>
            <a:r>
              <a:rPr lang="ar-EG" dirty="0"/>
              <a:t>ا</a:t>
            </a:r>
            <a:r>
              <a:rPr lang="ar-SA" dirty="0"/>
              <a:t>درها</a:t>
            </a:r>
            <a:r>
              <a:rPr lang="en-US" dirty="0"/>
              <a:t>.</a:t>
            </a:r>
          </a:p>
          <a:p>
            <a:pPr lvl="1" algn="just" rtl="1"/>
            <a:endParaRPr lang="en-US" sz="1600" dirty="0"/>
          </a:p>
        </p:txBody>
      </p:sp>
    </p:spTree>
    <p:extLst>
      <p:ext uri="{BB962C8B-B14F-4D97-AF65-F5344CB8AC3E}">
        <p14:creationId xmlns:p14="http://schemas.microsoft.com/office/powerpoint/2010/main" val="1782356560"/>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2700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000"/>
                                        <p:tgtEl>
                                          <p:spTgt spid="2"/>
                                        </p:tgtEl>
                                      </p:cBhvr>
                                    </p:animEffect>
                                    <p:anim calcmode="lin" valueType="num">
                                      <p:cBhvr>
                                        <p:cTn id="14" dur="1000" fill="hold"/>
                                        <p:tgtEl>
                                          <p:spTgt spid="2"/>
                                        </p:tgtEl>
                                        <p:attrNameLst>
                                          <p:attrName>ppt_x</p:attrName>
                                        </p:attrNameLst>
                                      </p:cBhvr>
                                      <p:tavLst>
                                        <p:tav tm="0">
                                          <p:val>
                                            <p:strVal val="#ppt_x"/>
                                          </p:val>
                                        </p:tav>
                                        <p:tav tm="100000">
                                          <p:val>
                                            <p:strVal val="#ppt_x"/>
                                          </p:val>
                                        </p:tav>
                                      </p:tavLst>
                                    </p:anim>
                                    <p:anim calcmode="lin" valueType="num">
                                      <p:cBhvr>
                                        <p:cTn id="15"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2"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A8A72F9-20B8-3B5A-9645-78347A9BB719}"/>
            </a:ext>
          </a:extLst>
        </p:cNvPr>
        <p:cNvGrpSpPr/>
        <p:nvPr/>
      </p:nvGrpSpPr>
      <p:grpSpPr>
        <a:xfrm>
          <a:off x="0" y="0"/>
          <a:ext cx="0" cy="0"/>
          <a:chOff x="0" y="0"/>
          <a:chExt cx="0" cy="0"/>
        </a:xfrm>
      </p:grpSpPr>
      <p:sp>
        <p:nvSpPr>
          <p:cNvPr id="9" name="Rectangle 8">
            <a:extLst>
              <a:ext uri="{FF2B5EF4-FFF2-40B4-BE49-F238E27FC236}">
                <a16:creationId xmlns:a16="http://schemas.microsoft.com/office/drawing/2014/main" id="{D52F4F9F-0605-67FD-2FBF-7D8E42D133B2}"/>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a:extLst>
              <a:ext uri="{FF2B5EF4-FFF2-40B4-BE49-F238E27FC236}">
                <a16:creationId xmlns:a16="http://schemas.microsoft.com/office/drawing/2014/main" id="{6E154B1C-2839-8E3B-008F-530F9D227867}"/>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a:extLst>
              <a:ext uri="{FF2B5EF4-FFF2-40B4-BE49-F238E27FC236}">
                <a16:creationId xmlns:a16="http://schemas.microsoft.com/office/drawing/2014/main" id="{07CC04BE-2AF6-7955-B0D0-FEC3D8ABE16F}"/>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656C86B2-0475-B65D-5999-E1C0D6C0C361}"/>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2FED6D11-03BB-063C-8841-A6EE57A0BD12}"/>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a:extLst>
              <a:ext uri="{FF2B5EF4-FFF2-40B4-BE49-F238E27FC236}">
                <a16:creationId xmlns:a16="http://schemas.microsoft.com/office/drawing/2014/main" id="{3CA40CE8-93FC-AE04-191C-A7E06A53F7B6}"/>
              </a:ext>
            </a:extLst>
          </p:cNvPr>
          <p:cNvSpPr txBox="1"/>
          <p:nvPr/>
        </p:nvSpPr>
        <p:spPr>
          <a:xfrm>
            <a:off x="1813652" y="5027146"/>
            <a:ext cx="3151825" cy="892552"/>
          </a:xfrm>
          <a:prstGeom prst="rect">
            <a:avLst/>
          </a:prstGeom>
          <a:noFill/>
        </p:spPr>
        <p:txBody>
          <a:bodyPr wrap="none" rtlCol="0">
            <a:spAutoFit/>
          </a:bodyPr>
          <a:lstStyle/>
          <a:p>
            <a:pPr algn="ctr"/>
            <a:r>
              <a:rPr lang="ar-SA" sz="2800" b="1" dirty="0">
                <a:solidFill>
                  <a:schemeClr val="accent5">
                    <a:lumMod val="75000"/>
                  </a:schemeClr>
                </a:solidFill>
                <a:effectLst>
                  <a:outerShdw blurRad="38100" dist="38100" dir="2700000" algn="tl">
                    <a:srgbClr val="000000">
                      <a:alpha val="43137"/>
                    </a:srgbClr>
                  </a:outerShdw>
                </a:effectLst>
                <a:latin typeface="Alexandria" charset="0"/>
              </a:rPr>
              <a:t>المراجع الم</a:t>
            </a:r>
            <a:r>
              <a:rPr lang="ar-EG" sz="2800" b="1" dirty="0">
                <a:solidFill>
                  <a:schemeClr val="accent5">
                    <a:lumMod val="75000"/>
                  </a:schemeClr>
                </a:solidFill>
                <a:effectLst>
                  <a:outerShdw blurRad="38100" dist="38100" dir="2700000" algn="tl">
                    <a:srgbClr val="000000">
                      <a:alpha val="43137"/>
                    </a:srgbClr>
                  </a:outerShdw>
                </a:effectLst>
                <a:latin typeface="Alexandria" charset="0"/>
              </a:rPr>
              <a:t>ُ</a:t>
            </a:r>
            <a:r>
              <a:rPr lang="ar-SA" sz="2800" b="1" dirty="0">
                <a:solidFill>
                  <a:schemeClr val="accent5">
                    <a:lumMod val="75000"/>
                  </a:schemeClr>
                </a:solidFill>
                <a:effectLst>
                  <a:outerShdw blurRad="38100" dist="38100" dir="2700000" algn="tl">
                    <a:srgbClr val="000000">
                      <a:alpha val="43137"/>
                    </a:srgbClr>
                  </a:outerShdw>
                </a:effectLst>
                <a:latin typeface="Alexandria" charset="0"/>
              </a:rPr>
              <a:t>قتر</a:t>
            </a:r>
            <a:r>
              <a:rPr lang="ar-EG" sz="2800" b="1" dirty="0">
                <a:solidFill>
                  <a:schemeClr val="accent5">
                    <a:lumMod val="75000"/>
                  </a:schemeClr>
                </a:solidFill>
                <a:effectLst>
                  <a:outerShdw blurRad="38100" dist="38100" dir="2700000" algn="tl">
                    <a:srgbClr val="000000">
                      <a:alpha val="43137"/>
                    </a:srgbClr>
                  </a:outerShdw>
                </a:effectLst>
                <a:latin typeface="Alexandria" charset="0"/>
              </a:rPr>
              <a:t>َ</a:t>
            </a:r>
            <a:r>
              <a:rPr lang="ar-SA" sz="2800" b="1" dirty="0" err="1">
                <a:solidFill>
                  <a:schemeClr val="accent5">
                    <a:lumMod val="75000"/>
                  </a:schemeClr>
                </a:solidFill>
                <a:effectLst>
                  <a:outerShdw blurRad="38100" dist="38100" dir="2700000" algn="tl">
                    <a:srgbClr val="000000">
                      <a:alpha val="43137"/>
                    </a:srgbClr>
                  </a:outerShdw>
                </a:effectLst>
                <a:latin typeface="Alexandria" charset="0"/>
              </a:rPr>
              <a:t>حة</a:t>
            </a:r>
            <a:r>
              <a:rPr lang="ar-SA" sz="2800" b="1" dirty="0">
                <a:solidFill>
                  <a:schemeClr val="accent5">
                    <a:lumMod val="75000"/>
                  </a:schemeClr>
                </a:solidFill>
                <a:effectLst>
                  <a:outerShdw blurRad="38100" dist="38100" dir="2700000" algn="tl">
                    <a:srgbClr val="000000">
                      <a:alpha val="43137"/>
                    </a:srgbClr>
                  </a:outerShdw>
                </a:effectLst>
                <a:latin typeface="Alexandria" charset="0"/>
              </a:rPr>
              <a:t> للم</a:t>
            </a:r>
            <a:r>
              <a:rPr lang="ar-EG" sz="2800" b="1" dirty="0">
                <a:solidFill>
                  <a:schemeClr val="accent5">
                    <a:lumMod val="75000"/>
                  </a:schemeClr>
                </a:solidFill>
                <a:effectLst>
                  <a:outerShdw blurRad="38100" dist="38100" dir="2700000" algn="tl">
                    <a:srgbClr val="000000">
                      <a:alpha val="43137"/>
                    </a:srgbClr>
                  </a:outerShdw>
                </a:effectLst>
                <a:latin typeface="Alexandria" charset="0"/>
              </a:rPr>
              <a:t>ُ</a:t>
            </a:r>
            <a:r>
              <a:rPr lang="ar-SA" sz="2800" b="1" dirty="0">
                <a:solidFill>
                  <a:schemeClr val="accent5">
                    <a:lumMod val="75000"/>
                  </a:schemeClr>
                </a:solidFill>
                <a:effectLst>
                  <a:outerShdw blurRad="38100" dist="38100" dir="2700000" algn="tl">
                    <a:srgbClr val="000000">
                      <a:alpha val="43137"/>
                    </a:srgbClr>
                  </a:outerShdw>
                </a:effectLst>
                <a:latin typeface="Alexandria" charset="0"/>
              </a:rPr>
              <a:t>قرر </a:t>
            </a:r>
            <a:endParaRPr lang="ar-EG" sz="2800" b="1" dirty="0">
              <a:solidFill>
                <a:schemeClr val="accent5">
                  <a:lumMod val="75000"/>
                </a:schemeClr>
              </a:solidFill>
              <a:effectLst>
                <a:outerShdw blurRad="38100" dist="38100" dir="2700000" algn="tl">
                  <a:srgbClr val="000000">
                    <a:alpha val="43137"/>
                  </a:srgbClr>
                </a:outerShdw>
              </a:effectLst>
              <a:latin typeface="Alexandria" charset="0"/>
            </a:endParaRPr>
          </a:p>
          <a:p>
            <a:pPr algn="ctr"/>
            <a:r>
              <a:rPr lang="en-US" sz="2400" b="1" dirty="0">
                <a:solidFill>
                  <a:schemeClr val="accent5">
                    <a:lumMod val="75000"/>
                  </a:schemeClr>
                </a:solidFill>
                <a:effectLst>
                  <a:outerShdw blurRad="38100" dist="38100" dir="2700000" algn="tl">
                    <a:srgbClr val="000000">
                      <a:alpha val="43137"/>
                    </a:srgbClr>
                  </a:outerShdw>
                </a:effectLst>
                <a:latin typeface="Alexandria" charset="0"/>
              </a:rPr>
              <a:t>Suggested References</a:t>
            </a:r>
            <a:endParaRPr lang="ar-EG" sz="2400" b="1" dirty="0">
              <a:solidFill>
                <a:schemeClr val="accent5">
                  <a:lumMod val="75000"/>
                </a:schemeClr>
              </a:solidFill>
              <a:effectLst>
                <a:outerShdw blurRad="38100" dist="38100" dir="2700000" algn="tl">
                  <a:srgbClr val="000000">
                    <a:alpha val="43137"/>
                  </a:srgbClr>
                </a:outerShdw>
              </a:effectLst>
              <a:latin typeface="Alexandria" charset="0"/>
            </a:endParaRPr>
          </a:p>
        </p:txBody>
      </p:sp>
      <p:sp>
        <p:nvSpPr>
          <p:cNvPr id="43" name="TextBox 42">
            <a:extLst>
              <a:ext uri="{FF2B5EF4-FFF2-40B4-BE49-F238E27FC236}">
                <a16:creationId xmlns:a16="http://schemas.microsoft.com/office/drawing/2014/main" id="{0A54D191-B67F-0C39-525B-FB3FCC259A9D}"/>
              </a:ext>
            </a:extLst>
          </p:cNvPr>
          <p:cNvSpPr txBox="1"/>
          <p:nvPr/>
        </p:nvSpPr>
        <p:spPr>
          <a:xfrm>
            <a:off x="5005221" y="1354195"/>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EG" sz="4000" b="1" dirty="0">
                <a:solidFill>
                  <a:schemeClr val="bg1"/>
                </a:solidFill>
                <a:latin typeface="Alexandria" charset="0"/>
                <a:cs typeface="Alexandria" charset="0"/>
              </a:rPr>
              <a:t>7</a:t>
            </a:r>
            <a:endParaRPr lang="en-US" sz="4000" b="1" dirty="0">
              <a:solidFill>
                <a:schemeClr val="bg1"/>
              </a:solidFill>
              <a:latin typeface="Alexandria" charset="0"/>
              <a:cs typeface="Alexandria" charset="0"/>
            </a:endParaRPr>
          </a:p>
        </p:txBody>
      </p:sp>
      <p:pic>
        <p:nvPicPr>
          <p:cNvPr id="5" name="Graphic 21">
            <a:extLst>
              <a:ext uri="{FF2B5EF4-FFF2-40B4-BE49-F238E27FC236}">
                <a16:creationId xmlns:a16="http://schemas.microsoft.com/office/drawing/2014/main" id="{AC363705-EB96-1C55-2F87-9BE605C668F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2652652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par>
                          <p:cTn id="11" fill="hold">
                            <p:stCondLst>
                              <p:cond delay="750"/>
                            </p:stCondLst>
                            <p:childTnLst>
                              <p:par>
                                <p:cTn id="12" presetID="22" presetClass="entr" presetSubtype="4" fill="hold" grpId="0" nodeType="afterEffect">
                                  <p:stCondLst>
                                    <p:cond delay="0"/>
                                  </p:stCondLst>
                                  <p:childTnLst>
                                    <p:set>
                                      <p:cBhvr>
                                        <p:cTn id="13" dur="1" fill="hold">
                                          <p:stCondLst>
                                            <p:cond delay="0"/>
                                          </p:stCondLst>
                                        </p:cTn>
                                        <p:tgtEl>
                                          <p:spTgt spid="43"/>
                                        </p:tgtEl>
                                        <p:attrNameLst>
                                          <p:attrName>style.visibility</p:attrName>
                                        </p:attrNameLst>
                                      </p:cBhvr>
                                      <p:to>
                                        <p:strVal val="visible"/>
                                      </p:to>
                                    </p:set>
                                    <p:animEffect transition="in" filter="wipe(down)">
                                      <p:cBhvr>
                                        <p:cTn id="14" dur="500"/>
                                        <p:tgtEl>
                                          <p:spTgt spid="43"/>
                                        </p:tgtEl>
                                      </p:cBhvr>
                                    </p:animEffect>
                                  </p:childTnLst>
                                </p:cTn>
                              </p:par>
                            </p:childTnLst>
                          </p:cTn>
                        </p:par>
                        <p:par>
                          <p:cTn id="15" fill="hold">
                            <p:stCondLst>
                              <p:cond delay="1250"/>
                            </p:stCondLst>
                            <p:childTnLst>
                              <p:par>
                                <p:cTn id="16" presetID="22" presetClass="entr" presetSubtype="4" fill="hold" grpId="0" nodeType="afterEffect">
                                  <p:stCondLst>
                                    <p:cond delay="0"/>
                                  </p:stCondLst>
                                  <p:childTnLst>
                                    <p:set>
                                      <p:cBhvr>
                                        <p:cTn id="17" dur="1" fill="hold">
                                          <p:stCondLst>
                                            <p:cond delay="0"/>
                                          </p:stCondLst>
                                        </p:cTn>
                                        <p:tgtEl>
                                          <p:spTgt spid="41"/>
                                        </p:tgtEl>
                                        <p:attrNameLst>
                                          <p:attrName>style.visibility</p:attrName>
                                        </p:attrNameLst>
                                      </p:cBhvr>
                                      <p:to>
                                        <p:strVal val="visible"/>
                                      </p:to>
                                    </p:set>
                                    <p:animEffect transition="in" filter="wipe(down)">
                                      <p:cBhvr>
                                        <p:cTn id="18"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P spid="41" grpId="0"/>
      <p:bldP spid="43" grpId="0"/>
    </p:bldLst>
  </p:timing>
</p:sld>
</file>

<file path=ppt/slides/slide25.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DF5ECFB1-40BC-D3CD-2090-64765D9AB36D}"/>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3510A22C-A068-B138-4732-E7602297FE3E}"/>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التعريفية</a:t>
            </a:r>
            <a:endParaRPr lang="en-US" sz="2400" b="1"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FF045617-8576-1810-91F6-A6A003C8C187}"/>
              </a:ext>
            </a:extLst>
          </p:cNvPr>
          <p:cNvSpPr txBox="1"/>
          <p:nvPr/>
        </p:nvSpPr>
        <p:spPr>
          <a:xfrm>
            <a:off x="4817477" y="1128103"/>
            <a:ext cx="5414152" cy="523220"/>
          </a:xfrm>
          <a:prstGeom prst="rect">
            <a:avLst/>
          </a:prstGeom>
          <a:noFill/>
        </p:spPr>
        <p:txBody>
          <a:bodyPr wrap="square" rtlCol="0">
            <a:spAutoFit/>
          </a:bodyPr>
          <a:lstStyle/>
          <a:p>
            <a:pPr algn="ctr"/>
            <a:r>
              <a:rPr lang="ar-EG" sz="2800" b="1" dirty="0">
                <a:effectLst>
                  <a:outerShdw blurRad="38100" dist="38100" dir="2700000" algn="tl">
                    <a:srgbClr val="000000">
                      <a:alpha val="43137"/>
                    </a:srgbClr>
                  </a:outerShdw>
                </a:effectLst>
                <a:latin typeface="Alexandria" charset="0"/>
                <a:cs typeface="Alexandria" charset="0"/>
              </a:rPr>
              <a:t>7. </a:t>
            </a:r>
            <a:r>
              <a:rPr lang="ar-SA" sz="2800" b="1" dirty="0">
                <a:solidFill>
                  <a:srgbClr val="2E3957"/>
                </a:solidFill>
                <a:effectLst>
                  <a:outerShdw blurRad="38100" dist="38100" dir="2700000" algn="tl">
                    <a:srgbClr val="000000">
                      <a:alpha val="43137"/>
                    </a:srgbClr>
                  </a:outerShdw>
                </a:effectLst>
                <a:latin typeface="Alexandria"/>
              </a:rPr>
              <a:t>المراجع الم</a:t>
            </a:r>
            <a:r>
              <a:rPr lang="ar-EG" sz="2800" b="1" dirty="0">
                <a:solidFill>
                  <a:srgbClr val="2E3957"/>
                </a:solidFill>
                <a:effectLst>
                  <a:outerShdw blurRad="38100" dist="38100" dir="2700000" algn="tl">
                    <a:srgbClr val="000000">
                      <a:alpha val="43137"/>
                    </a:srgbClr>
                  </a:outerShdw>
                </a:effectLst>
                <a:latin typeface="Alexandria"/>
              </a:rPr>
              <a:t>ُ</a:t>
            </a:r>
            <a:r>
              <a:rPr lang="ar-SA" sz="2800" b="1" dirty="0">
                <a:solidFill>
                  <a:srgbClr val="2E3957"/>
                </a:solidFill>
                <a:effectLst>
                  <a:outerShdw blurRad="38100" dist="38100" dir="2700000" algn="tl">
                    <a:srgbClr val="000000">
                      <a:alpha val="43137"/>
                    </a:srgbClr>
                  </a:outerShdw>
                </a:effectLst>
                <a:latin typeface="Alexandria"/>
              </a:rPr>
              <a:t>قتر</a:t>
            </a:r>
            <a:r>
              <a:rPr lang="ar-EG" sz="2800" b="1" dirty="0">
                <a:solidFill>
                  <a:srgbClr val="2E3957"/>
                </a:solidFill>
                <a:effectLst>
                  <a:outerShdw blurRad="38100" dist="38100" dir="2700000" algn="tl">
                    <a:srgbClr val="000000">
                      <a:alpha val="43137"/>
                    </a:srgbClr>
                  </a:outerShdw>
                </a:effectLst>
                <a:latin typeface="Alexandria"/>
              </a:rPr>
              <a:t>َ</a:t>
            </a:r>
            <a:r>
              <a:rPr lang="ar-SA" sz="2800" b="1" dirty="0" err="1">
                <a:solidFill>
                  <a:srgbClr val="2E3957"/>
                </a:solidFill>
                <a:effectLst>
                  <a:outerShdw blurRad="38100" dist="38100" dir="2700000" algn="tl">
                    <a:srgbClr val="000000">
                      <a:alpha val="43137"/>
                    </a:srgbClr>
                  </a:outerShdw>
                </a:effectLst>
                <a:latin typeface="Alexandria"/>
              </a:rPr>
              <a:t>حة</a:t>
            </a:r>
            <a:r>
              <a:rPr lang="ar-SA" sz="2800" b="1" dirty="0">
                <a:solidFill>
                  <a:srgbClr val="2E3957"/>
                </a:solidFill>
                <a:effectLst>
                  <a:outerShdw blurRad="38100" dist="38100" dir="2700000" algn="tl">
                    <a:srgbClr val="000000">
                      <a:alpha val="43137"/>
                    </a:srgbClr>
                  </a:outerShdw>
                </a:effectLst>
                <a:latin typeface="Alexandria"/>
              </a:rPr>
              <a:t> للم</a:t>
            </a:r>
            <a:r>
              <a:rPr lang="ar-EG" sz="2800" b="1" dirty="0">
                <a:solidFill>
                  <a:srgbClr val="2E3957"/>
                </a:solidFill>
                <a:effectLst>
                  <a:outerShdw blurRad="38100" dist="38100" dir="2700000" algn="tl">
                    <a:srgbClr val="000000">
                      <a:alpha val="43137"/>
                    </a:srgbClr>
                  </a:outerShdw>
                </a:effectLst>
                <a:latin typeface="Alexandria"/>
              </a:rPr>
              <a:t>ُ</a:t>
            </a:r>
            <a:r>
              <a:rPr lang="ar-SA" sz="2800" b="1" dirty="0">
                <a:solidFill>
                  <a:srgbClr val="2E3957"/>
                </a:solidFill>
                <a:effectLst>
                  <a:outerShdw blurRad="38100" dist="38100" dir="2700000" algn="tl">
                    <a:srgbClr val="000000">
                      <a:alpha val="43137"/>
                    </a:srgbClr>
                  </a:outerShdw>
                </a:effectLst>
                <a:latin typeface="Alexandria"/>
              </a:rPr>
              <a:t>قرر</a:t>
            </a:r>
            <a:r>
              <a:rPr lang="ar-EG" sz="2800" b="1" dirty="0">
                <a:effectLst>
                  <a:outerShdw blurRad="38100" dist="38100" dir="2700000" algn="tl">
                    <a:srgbClr val="000000">
                      <a:alpha val="43137"/>
                    </a:srgbClr>
                  </a:outerShdw>
                </a:effectLst>
                <a:latin typeface="Alexandria" charset="0"/>
                <a:cs typeface="Alexandria" charset="0"/>
              </a:rPr>
              <a:t>:</a:t>
            </a:r>
            <a:endParaRPr lang="en-US" sz="2800" b="1" dirty="0">
              <a:effectLst>
                <a:outerShdw blurRad="38100" dist="38100" dir="2700000" algn="tl">
                  <a:srgbClr val="000000">
                    <a:alpha val="43137"/>
                  </a:srgbClr>
                </a:outerShdw>
              </a:effectLst>
              <a:latin typeface="Alexandria" charset="0"/>
              <a:cs typeface="Alexandria" charset="0"/>
            </a:endParaRPr>
          </a:p>
        </p:txBody>
      </p:sp>
      <p:sp>
        <p:nvSpPr>
          <p:cNvPr id="2" name="TextBox 1">
            <a:extLst>
              <a:ext uri="{FF2B5EF4-FFF2-40B4-BE49-F238E27FC236}">
                <a16:creationId xmlns:a16="http://schemas.microsoft.com/office/drawing/2014/main" id="{F153C5A4-DF81-E067-C874-7A0CBB753AB5}"/>
              </a:ext>
            </a:extLst>
          </p:cNvPr>
          <p:cNvSpPr txBox="1"/>
          <p:nvPr/>
        </p:nvSpPr>
        <p:spPr>
          <a:xfrm>
            <a:off x="912354" y="1716973"/>
            <a:ext cx="10296334" cy="461665"/>
          </a:xfrm>
          <a:prstGeom prst="rect">
            <a:avLst/>
          </a:prstGeom>
          <a:noFill/>
        </p:spPr>
        <p:txBody>
          <a:bodyPr wrap="square" rtlCol="0">
            <a:spAutoFit/>
          </a:bodyPr>
          <a:lstStyle/>
          <a:p>
            <a:pPr lvl="0" algn="r"/>
            <a:r>
              <a:rPr lang="ar-EG" sz="2400" b="1" dirty="0">
                <a:solidFill>
                  <a:srgbClr val="0070C0"/>
                </a:solidFill>
                <a:effectLst>
                  <a:outerShdw blurRad="38100" dist="38100" dir="2700000" algn="tl">
                    <a:srgbClr val="000000">
                      <a:alpha val="43137"/>
                    </a:srgbClr>
                  </a:outerShdw>
                </a:effectLst>
              </a:rPr>
              <a:t>1) </a:t>
            </a:r>
            <a:r>
              <a:rPr lang="ar-SA" sz="2400" b="1" dirty="0">
                <a:solidFill>
                  <a:srgbClr val="0070C0"/>
                </a:solidFill>
                <a:effectLst>
                  <a:outerShdw blurRad="38100" dist="38100" dir="2700000" algn="tl">
                    <a:srgbClr val="000000">
                      <a:alpha val="43137"/>
                    </a:srgbClr>
                  </a:outerShdw>
                </a:effectLst>
              </a:rPr>
              <a:t>مراجع أجنبية:</a:t>
            </a:r>
            <a:endParaRPr lang="en-US" sz="2400" dirty="0">
              <a:solidFill>
                <a:srgbClr val="0070C0"/>
              </a:solidFill>
              <a:effectLst>
                <a:outerShdw blurRad="38100" dist="38100" dir="2700000" algn="tl">
                  <a:srgbClr val="000000">
                    <a:alpha val="43137"/>
                  </a:srgbClr>
                </a:outerShdw>
              </a:effectLst>
            </a:endParaRPr>
          </a:p>
        </p:txBody>
      </p:sp>
      <p:sp>
        <p:nvSpPr>
          <p:cNvPr id="3" name="TextBox 2">
            <a:extLst>
              <a:ext uri="{FF2B5EF4-FFF2-40B4-BE49-F238E27FC236}">
                <a16:creationId xmlns:a16="http://schemas.microsoft.com/office/drawing/2014/main" id="{DAA32275-CB85-9DF7-B988-EAE6F8600355}"/>
              </a:ext>
            </a:extLst>
          </p:cNvPr>
          <p:cNvSpPr txBox="1"/>
          <p:nvPr/>
        </p:nvSpPr>
        <p:spPr>
          <a:xfrm>
            <a:off x="842589" y="2281869"/>
            <a:ext cx="10520735" cy="4062651"/>
          </a:xfrm>
          <a:prstGeom prst="rect">
            <a:avLst/>
          </a:prstGeom>
          <a:noFill/>
        </p:spPr>
        <p:txBody>
          <a:bodyPr wrap="square" rtlCol="0">
            <a:spAutoFit/>
          </a:bodyPr>
          <a:lstStyle/>
          <a:p>
            <a:pPr marL="285750" lvl="0" indent="-285750">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Aydin, O., Karaarslan, E., Erenay, F. S., &amp; </a:t>
            </a:r>
            <a:r>
              <a:rPr lang="en-US" dirty="0" err="1">
                <a:latin typeface="Times New Roman" panose="02020603050405020304" pitchFamily="18" charset="0"/>
                <a:cs typeface="Times New Roman" panose="02020603050405020304" pitchFamily="18" charset="0"/>
              </a:rPr>
              <a:t>Bacanin</a:t>
            </a:r>
            <a:r>
              <a:rPr lang="en-US" dirty="0">
                <a:latin typeface="Times New Roman" panose="02020603050405020304" pitchFamily="18" charset="0"/>
                <a:cs typeface="Times New Roman" panose="02020603050405020304" pitchFamily="18" charset="0"/>
              </a:rPr>
              <a:t>, N. (2025). </a:t>
            </a:r>
            <a:r>
              <a:rPr lang="en-US" i="1" dirty="0">
                <a:latin typeface="Times New Roman" panose="02020603050405020304" pitchFamily="18" charset="0"/>
                <a:cs typeface="Times New Roman" panose="02020603050405020304" pitchFamily="18" charset="0"/>
              </a:rPr>
              <a:t>Generative AI in academic writing: A comparison of DeepSeek, Owen, ChatGPT, Gemini, Llama, Mistral, and Gemma</a:t>
            </a:r>
            <a:r>
              <a:rPr lang="en-US" dirty="0">
                <a:latin typeface="Times New Roman" panose="02020603050405020304" pitchFamily="18" charset="0"/>
                <a:cs typeface="Times New Roman" panose="02020603050405020304" pitchFamily="18" charset="0"/>
              </a:rPr>
              <a:t>. </a:t>
            </a:r>
            <a:r>
              <a:rPr lang="en-US" u="sng" dirty="0">
                <a:latin typeface="Times New Roman" panose="02020603050405020304" pitchFamily="18" charset="0"/>
                <a:cs typeface="Times New Roman" panose="02020603050405020304" pitchFamily="18" charset="0"/>
                <a:hlinkClick r:id="rId4"/>
              </a:rPr>
              <a:t>https://doi.org/10.48550/arXiv.2503.04765</a:t>
            </a:r>
            <a:endParaRPr lang="en-US" u="sng" dirty="0">
              <a:latin typeface="Times New Roman" panose="02020603050405020304" pitchFamily="18" charset="0"/>
              <a:cs typeface="Times New Roman" panose="02020603050405020304" pitchFamily="18" charset="0"/>
            </a:endParaRPr>
          </a:p>
          <a:p>
            <a:pPr marL="285750" indent="-285750">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Barry, W. A., &amp; Hafiz, A. M. D. (2024). Contemporary Quantitative And Qualitative Public Relations Research Methods in Arab Scholarly Studies: A Meta-research. </a:t>
            </a:r>
            <a:r>
              <a:rPr lang="en-US" i="1" dirty="0">
                <a:latin typeface="Times New Roman" panose="02020603050405020304" pitchFamily="18" charset="0"/>
                <a:cs typeface="Times New Roman" panose="02020603050405020304" pitchFamily="18" charset="0"/>
              </a:rPr>
              <a:t>SEARCH Journal of Media and Communication Research, 16</a:t>
            </a:r>
            <a:r>
              <a:rPr lang="en-US" dirty="0">
                <a:latin typeface="Times New Roman" panose="02020603050405020304" pitchFamily="18" charset="0"/>
                <a:cs typeface="Times New Roman" panose="02020603050405020304" pitchFamily="18" charset="0"/>
              </a:rPr>
              <a:t>(1), 1–15.</a:t>
            </a:r>
          </a:p>
          <a:p>
            <a:pPr marL="285750" indent="-285750">
              <a:lnSpc>
                <a:spcPct val="150000"/>
              </a:lnSpc>
              <a:buFont typeface="Arial" panose="020B0604020202020204" pitchFamily="34" charset="0"/>
              <a:buChar char="•"/>
            </a:pPr>
            <a:r>
              <a:rPr lang="en-US" dirty="0" err="1">
                <a:latin typeface="Times New Roman" panose="02020603050405020304" pitchFamily="18" charset="0"/>
                <a:cs typeface="Times New Roman" panose="02020603050405020304" pitchFamily="18" charset="0"/>
              </a:rPr>
              <a:t>Bhangu</a:t>
            </a:r>
            <a:r>
              <a:rPr lang="en-US" dirty="0">
                <a:latin typeface="Times New Roman" panose="02020603050405020304" pitchFamily="18" charset="0"/>
                <a:cs typeface="Times New Roman" panose="02020603050405020304" pitchFamily="18" charset="0"/>
              </a:rPr>
              <a:t>, S., Provost, F., &amp; </a:t>
            </a:r>
            <a:r>
              <a:rPr lang="en-US" dirty="0" err="1">
                <a:latin typeface="Times New Roman" panose="02020603050405020304" pitchFamily="18" charset="0"/>
                <a:cs typeface="Times New Roman" panose="02020603050405020304" pitchFamily="18" charset="0"/>
              </a:rPr>
              <a:t>Caduff</a:t>
            </a:r>
            <a:r>
              <a:rPr lang="en-US" dirty="0">
                <a:latin typeface="Times New Roman" panose="02020603050405020304" pitchFamily="18" charset="0"/>
                <a:cs typeface="Times New Roman" panose="02020603050405020304" pitchFamily="18" charset="0"/>
              </a:rPr>
              <a:t>, C. (2023). Introduction To Qualitative Research Methods – Part I. </a:t>
            </a:r>
            <a:r>
              <a:rPr lang="en-US" i="1" dirty="0">
                <a:latin typeface="Times New Roman" panose="02020603050405020304" pitchFamily="18" charset="0"/>
                <a:cs typeface="Times New Roman" panose="02020603050405020304" pitchFamily="18" charset="0"/>
              </a:rPr>
              <a:t>Perspectives in Clinical Research, 14</a:t>
            </a:r>
            <a:r>
              <a:rPr lang="en-US" dirty="0">
                <a:latin typeface="Times New Roman" panose="02020603050405020304" pitchFamily="18" charset="0"/>
                <a:cs typeface="Times New Roman" panose="02020603050405020304" pitchFamily="18" charset="0"/>
              </a:rPr>
              <a:t>(1), 39–42.</a:t>
            </a:r>
          </a:p>
          <a:p>
            <a:pPr marL="285750" lvl="0" indent="-285750">
              <a:buFont typeface="Arial" panose="020B0604020202020204" pitchFamily="34" charset="0"/>
              <a:buChar char="•"/>
            </a:pPr>
            <a:endParaRPr lang="en-US" dirty="0">
              <a:latin typeface="Times New Roman" panose="02020603050405020304" pitchFamily="18" charset="0"/>
              <a:cs typeface="Times New Roman" panose="02020603050405020304" pitchFamily="18" charset="0"/>
            </a:endParaRPr>
          </a:p>
          <a:p>
            <a:pPr lvl="0"/>
            <a:endParaRPr lang="en-US" sz="1200" dirty="0">
              <a:latin typeface="Times New Roman" panose="02020603050405020304" pitchFamily="18" charset="0"/>
              <a:cs typeface="Times New Roman" panose="02020603050405020304" pitchFamily="18" charset="0"/>
            </a:endParaRPr>
          </a:p>
          <a:p>
            <a:endParaRPr lang="en-US" sz="1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25368606"/>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000"/>
                                        <p:tgtEl>
                                          <p:spTgt spid="2"/>
                                        </p:tgtEl>
                                      </p:cBhvr>
                                    </p:animEffect>
                                    <p:anim calcmode="lin" valueType="num">
                                      <p:cBhvr>
                                        <p:cTn id="14" dur="1000" fill="hold"/>
                                        <p:tgtEl>
                                          <p:spTgt spid="2"/>
                                        </p:tgtEl>
                                        <p:attrNameLst>
                                          <p:attrName>ppt_x</p:attrName>
                                        </p:attrNameLst>
                                      </p:cBhvr>
                                      <p:tavLst>
                                        <p:tav tm="0">
                                          <p:val>
                                            <p:strVal val="#ppt_x"/>
                                          </p:val>
                                        </p:tav>
                                        <p:tav tm="100000">
                                          <p:val>
                                            <p:strVal val="#ppt_x"/>
                                          </p:val>
                                        </p:tav>
                                      </p:tavLst>
                                    </p:anim>
                                    <p:anim calcmode="lin" valueType="num">
                                      <p:cBhvr>
                                        <p:cTn id="15" dur="1000" fill="hold"/>
                                        <p:tgtEl>
                                          <p:spTgt spid="2"/>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grpId="0" nodeType="afterEffect">
                                  <p:stCondLst>
                                    <p:cond delay="1000"/>
                                  </p:stCondLst>
                                  <p:childTnLst>
                                    <p:set>
                                      <p:cBhvr>
                                        <p:cTn id="18" dur="1" fill="hold">
                                          <p:stCondLst>
                                            <p:cond delay="0"/>
                                          </p:stCondLst>
                                        </p:cTn>
                                        <p:tgtEl>
                                          <p:spTgt spid="3"/>
                                        </p:tgtEl>
                                        <p:attrNameLst>
                                          <p:attrName>style.visibility</p:attrName>
                                        </p:attrNameLst>
                                      </p:cBhvr>
                                      <p:to>
                                        <p:strVal val="visible"/>
                                      </p:to>
                                    </p:set>
                                    <p:animEffect transition="in" filter="fade">
                                      <p:cBhvr>
                                        <p:cTn id="19" dur="1000"/>
                                        <p:tgtEl>
                                          <p:spTgt spid="3"/>
                                        </p:tgtEl>
                                      </p:cBhvr>
                                    </p:animEffect>
                                    <p:anim calcmode="lin" valueType="num">
                                      <p:cBhvr>
                                        <p:cTn id="20" dur="1000" fill="hold"/>
                                        <p:tgtEl>
                                          <p:spTgt spid="3"/>
                                        </p:tgtEl>
                                        <p:attrNameLst>
                                          <p:attrName>ppt_x</p:attrName>
                                        </p:attrNameLst>
                                      </p:cBhvr>
                                      <p:tavLst>
                                        <p:tav tm="0">
                                          <p:val>
                                            <p:strVal val="#ppt_x"/>
                                          </p:val>
                                        </p:tav>
                                        <p:tav tm="100000">
                                          <p:val>
                                            <p:strVal val="#ppt_x"/>
                                          </p:val>
                                        </p:tav>
                                      </p:tavLst>
                                    </p:anim>
                                    <p:anim calcmode="lin" valueType="num">
                                      <p:cBhvr>
                                        <p:cTn id="21"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2" grpId="0"/>
      <p:bldP spid="3" grpId="0"/>
    </p:bldLst>
  </p:timing>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954E4375-AC57-C957-1A55-D43632369445}"/>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00ED85EA-E441-6FC6-5260-37E256590275}"/>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التعريفية</a:t>
            </a:r>
            <a:endParaRPr lang="en-US" sz="2400" b="1"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0197D523-AE8D-550C-8A6B-045CE73675D7}"/>
              </a:ext>
            </a:extLst>
          </p:cNvPr>
          <p:cNvSpPr txBox="1"/>
          <p:nvPr/>
        </p:nvSpPr>
        <p:spPr>
          <a:xfrm>
            <a:off x="4817477" y="1128103"/>
            <a:ext cx="5414152" cy="523220"/>
          </a:xfrm>
          <a:prstGeom prst="rect">
            <a:avLst/>
          </a:prstGeom>
          <a:noFill/>
        </p:spPr>
        <p:txBody>
          <a:bodyPr wrap="square" rtlCol="0">
            <a:spAutoFit/>
          </a:bodyPr>
          <a:lstStyle/>
          <a:p>
            <a:pPr algn="ctr"/>
            <a:r>
              <a:rPr lang="ar-EG" sz="2800" b="1" dirty="0">
                <a:latin typeface="Alexandria" charset="0"/>
                <a:cs typeface="Alexandria" charset="0"/>
              </a:rPr>
              <a:t>7. </a:t>
            </a:r>
            <a:r>
              <a:rPr lang="ar-SA" sz="2800" b="1" dirty="0">
                <a:solidFill>
                  <a:srgbClr val="2E3957"/>
                </a:solidFill>
                <a:latin typeface="Alexandria"/>
              </a:rPr>
              <a:t>المراجع الم</a:t>
            </a:r>
            <a:r>
              <a:rPr lang="ar-EG" sz="2800" b="1" dirty="0">
                <a:solidFill>
                  <a:srgbClr val="2E3957"/>
                </a:solidFill>
                <a:latin typeface="Alexandria"/>
              </a:rPr>
              <a:t>ُ</a:t>
            </a:r>
            <a:r>
              <a:rPr lang="ar-SA" sz="2800" b="1" dirty="0">
                <a:solidFill>
                  <a:srgbClr val="2E3957"/>
                </a:solidFill>
                <a:latin typeface="Alexandria"/>
              </a:rPr>
              <a:t>قتر</a:t>
            </a:r>
            <a:r>
              <a:rPr lang="ar-EG" sz="2800" b="1" dirty="0">
                <a:solidFill>
                  <a:srgbClr val="2E3957"/>
                </a:solidFill>
                <a:latin typeface="Alexandria"/>
              </a:rPr>
              <a:t>َ</a:t>
            </a:r>
            <a:r>
              <a:rPr lang="ar-SA" sz="2800" b="1" dirty="0" err="1">
                <a:solidFill>
                  <a:srgbClr val="2E3957"/>
                </a:solidFill>
                <a:latin typeface="Alexandria"/>
              </a:rPr>
              <a:t>حة</a:t>
            </a:r>
            <a:r>
              <a:rPr lang="ar-SA" sz="2800" b="1" dirty="0">
                <a:solidFill>
                  <a:srgbClr val="2E3957"/>
                </a:solidFill>
                <a:latin typeface="Alexandria"/>
              </a:rPr>
              <a:t> للم</a:t>
            </a:r>
            <a:r>
              <a:rPr lang="ar-EG" sz="2800" b="1" dirty="0">
                <a:solidFill>
                  <a:srgbClr val="2E3957"/>
                </a:solidFill>
                <a:latin typeface="Alexandria"/>
              </a:rPr>
              <a:t>ُ</a:t>
            </a:r>
            <a:r>
              <a:rPr lang="ar-SA" sz="2800" b="1" dirty="0">
                <a:solidFill>
                  <a:srgbClr val="2E3957"/>
                </a:solidFill>
                <a:latin typeface="Alexandria"/>
              </a:rPr>
              <a:t>قرر</a:t>
            </a:r>
            <a:r>
              <a:rPr lang="ar-EG" sz="2800" b="1" dirty="0">
                <a:latin typeface="Alexandria" charset="0"/>
                <a:cs typeface="Alexandria" charset="0"/>
              </a:rPr>
              <a:t>:</a:t>
            </a:r>
            <a:endParaRPr lang="en-US" sz="2800" b="1" dirty="0">
              <a:latin typeface="Alexandria" charset="0"/>
              <a:cs typeface="Alexandria" charset="0"/>
            </a:endParaRPr>
          </a:p>
        </p:txBody>
      </p:sp>
      <p:sp>
        <p:nvSpPr>
          <p:cNvPr id="3" name="TextBox 2">
            <a:extLst>
              <a:ext uri="{FF2B5EF4-FFF2-40B4-BE49-F238E27FC236}">
                <a16:creationId xmlns:a16="http://schemas.microsoft.com/office/drawing/2014/main" id="{832147B8-6305-6030-3A27-CF8123DDEBC7}"/>
              </a:ext>
            </a:extLst>
          </p:cNvPr>
          <p:cNvSpPr txBox="1"/>
          <p:nvPr/>
        </p:nvSpPr>
        <p:spPr>
          <a:xfrm>
            <a:off x="840153" y="1771313"/>
            <a:ext cx="10446972" cy="4355038"/>
          </a:xfrm>
          <a:prstGeom prst="rect">
            <a:avLst/>
          </a:prstGeom>
          <a:noFill/>
        </p:spPr>
        <p:txBody>
          <a:bodyPr wrap="square" rtlCol="0">
            <a:spAutoFit/>
          </a:bodyPr>
          <a:lstStyle/>
          <a:p>
            <a:pPr marL="285750" lvl="0" indent="-285750">
              <a:buFont typeface="Arial" panose="020B0604020202020204" pitchFamily="34" charset="0"/>
              <a:buChar char="•"/>
            </a:pPr>
            <a:endParaRPr lang="en-US" sz="1000" dirty="0">
              <a:latin typeface="Times New Roman" panose="02020603050405020304" pitchFamily="18" charset="0"/>
              <a:cs typeface="Times New Roman" panose="02020603050405020304" pitchFamily="18" charset="0"/>
            </a:endParaRPr>
          </a:p>
          <a:p>
            <a:pPr marL="285750" indent="-285750">
              <a:lnSpc>
                <a:spcPct val="150000"/>
              </a:lnSpc>
              <a:buFont typeface="Arial" panose="020B0604020202020204" pitchFamily="34" charset="0"/>
              <a:buChar char="•"/>
            </a:pPr>
            <a:endParaRPr lang="en-US" dirty="0">
              <a:latin typeface="Times New Roman" panose="02020603050405020304" pitchFamily="18" charset="0"/>
              <a:cs typeface="Times New Roman" panose="02020603050405020304" pitchFamily="18" charset="0"/>
            </a:endParaRPr>
          </a:p>
          <a:p>
            <a:pPr marL="285750" lvl="0" indent="-285750">
              <a:lnSpc>
                <a:spcPct val="150000"/>
              </a:lnSpc>
              <a:buFont typeface="Arial" panose="020B0604020202020204" pitchFamily="34" charset="0"/>
              <a:buChar char="•"/>
            </a:pPr>
            <a:r>
              <a:rPr lang="en-US" dirty="0" err="1">
                <a:latin typeface="Times New Roman" panose="02020603050405020304" pitchFamily="18" charset="0"/>
                <a:cs typeface="Times New Roman" panose="02020603050405020304" pitchFamily="18" charset="0"/>
              </a:rPr>
              <a:t>Brunnerová</a:t>
            </a:r>
            <a:r>
              <a:rPr lang="en-US" dirty="0">
                <a:latin typeface="Times New Roman" panose="02020603050405020304" pitchFamily="18" charset="0"/>
                <a:cs typeface="Times New Roman" panose="02020603050405020304" pitchFamily="18" charset="0"/>
              </a:rPr>
              <a:t>, O., &amp; </a:t>
            </a:r>
            <a:r>
              <a:rPr lang="en-US" dirty="0" err="1">
                <a:latin typeface="Times New Roman" panose="02020603050405020304" pitchFamily="18" charset="0"/>
                <a:cs typeface="Times New Roman" panose="02020603050405020304" pitchFamily="18" charset="0"/>
              </a:rPr>
              <a:t>Charvát</a:t>
            </a:r>
            <a:r>
              <a:rPr lang="en-US" dirty="0">
                <a:latin typeface="Times New Roman" panose="02020603050405020304" pitchFamily="18" charset="0"/>
                <a:cs typeface="Times New Roman" panose="02020603050405020304" pitchFamily="18" charset="0"/>
              </a:rPr>
              <a:t>, J. (2020). Online Political Communication Research Methods. </a:t>
            </a:r>
            <a:r>
              <a:rPr lang="en-US" i="1" dirty="0">
                <a:latin typeface="Times New Roman" panose="02020603050405020304" pitchFamily="18" charset="0"/>
                <a:cs typeface="Times New Roman" panose="02020603050405020304" pitchFamily="18" charset="0"/>
              </a:rPr>
              <a:t>Politics in Central Europe, 16</a:t>
            </a:r>
            <a:r>
              <a:rPr lang="en-US" dirty="0">
                <a:latin typeface="Times New Roman" panose="02020603050405020304" pitchFamily="18" charset="0"/>
                <a:cs typeface="Times New Roman" panose="02020603050405020304" pitchFamily="18" charset="0"/>
              </a:rPr>
              <a:t>(2). [DOI: 10.2478/pce-2020-0019]</a:t>
            </a:r>
          </a:p>
          <a:p>
            <a:pPr marL="285750" indent="-285750">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Cui, J., Wang, Z., Ho, S.-B., &amp; Cambria, E. (2023). Survey On Sentiment Analysis: Evolution Of Research Methods And Topics. </a:t>
            </a:r>
            <a:r>
              <a:rPr lang="en-US" i="1" dirty="0">
                <a:latin typeface="Times New Roman" panose="02020603050405020304" pitchFamily="18" charset="0"/>
                <a:cs typeface="Times New Roman" panose="02020603050405020304" pitchFamily="18" charset="0"/>
              </a:rPr>
              <a:t>Artificial Intelligence Review, 56</a:t>
            </a:r>
            <a:r>
              <a:rPr lang="en-US" dirty="0">
                <a:latin typeface="Times New Roman" panose="02020603050405020304" pitchFamily="18" charset="0"/>
                <a:cs typeface="Times New Roman" panose="02020603050405020304" pitchFamily="18" charset="0"/>
              </a:rPr>
              <a:t>, 8469–8510. [DOI: 10.1007/s10462-022-10386-z].</a:t>
            </a:r>
          </a:p>
          <a:p>
            <a:pPr marL="285750" indent="-285750">
              <a:lnSpc>
                <a:spcPct val="150000"/>
              </a:lnSpc>
              <a:buFont typeface="Arial" panose="020B0604020202020204" pitchFamily="34" charset="0"/>
              <a:buChar char="•"/>
            </a:pPr>
            <a:r>
              <a:rPr lang="en-US" dirty="0" err="1">
                <a:latin typeface="Times New Roman" panose="02020603050405020304" pitchFamily="18" charset="0"/>
                <a:cs typeface="Times New Roman" panose="02020603050405020304" pitchFamily="18" charset="0"/>
              </a:rPr>
              <a:t>Dehalwar</a:t>
            </a:r>
            <a:r>
              <a:rPr lang="en-US" dirty="0">
                <a:latin typeface="Times New Roman" panose="02020603050405020304" pitchFamily="18" charset="0"/>
                <a:cs typeface="Times New Roman" panose="02020603050405020304" pitchFamily="18" charset="0"/>
              </a:rPr>
              <a:t>, K., &amp; Sharma, S. N. (2024). Exploring The Distinctions Between Quantitative And Qualitative Research Methods. </a:t>
            </a:r>
            <a:r>
              <a:rPr lang="en-US" i="1" dirty="0">
                <a:latin typeface="Times New Roman" panose="02020603050405020304" pitchFamily="18" charset="0"/>
                <a:cs typeface="Times New Roman" panose="02020603050405020304" pitchFamily="18" charset="0"/>
              </a:rPr>
              <a:t>Think India Journal</a:t>
            </a:r>
            <a:r>
              <a:rPr lang="en-US" dirty="0">
                <a:latin typeface="Times New Roman" panose="02020603050405020304" pitchFamily="18" charset="0"/>
                <a:cs typeface="Times New Roman" panose="02020603050405020304" pitchFamily="18" charset="0"/>
              </a:rPr>
              <a:t>, 27(1), 7-15. </a:t>
            </a:r>
            <a:r>
              <a:rPr lang="en-US" u="sng" dirty="0">
                <a:latin typeface="Times New Roman" panose="02020603050405020304" pitchFamily="18" charset="0"/>
                <a:cs typeface="Times New Roman" panose="02020603050405020304" pitchFamily="18" charset="0"/>
                <a:hlinkClick r:id="rId4"/>
              </a:rPr>
              <a:t>https://doi.org/10.5281/zenodo.10553000</a:t>
            </a:r>
            <a:endParaRPr lang="en-US" u="sng" dirty="0">
              <a:latin typeface="Times New Roman" panose="02020603050405020304" pitchFamily="18" charset="0"/>
              <a:cs typeface="Times New Roman" panose="02020603050405020304" pitchFamily="18" charset="0"/>
            </a:endParaRPr>
          </a:p>
          <a:p>
            <a:pPr marL="285750" lvl="0" indent="-285750">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Habib, M., Maryam, H., &amp; </a:t>
            </a:r>
            <a:r>
              <a:rPr lang="en-US" dirty="0" err="1">
                <a:latin typeface="Times New Roman" panose="02020603050405020304" pitchFamily="18" charset="0"/>
                <a:cs typeface="Times New Roman" panose="02020603050405020304" pitchFamily="18" charset="0"/>
              </a:rPr>
              <a:t>Pathik</a:t>
            </a:r>
            <a:r>
              <a:rPr lang="en-US" dirty="0">
                <a:latin typeface="Times New Roman" panose="02020603050405020304" pitchFamily="18" charset="0"/>
                <a:cs typeface="Times New Roman" panose="02020603050405020304" pitchFamily="18" charset="0"/>
              </a:rPr>
              <a:t>, B. B. (2014). </a:t>
            </a:r>
            <a:r>
              <a:rPr lang="en-US" i="1" dirty="0">
                <a:latin typeface="Times New Roman" panose="02020603050405020304" pitchFamily="18" charset="0"/>
                <a:cs typeface="Times New Roman" panose="02020603050405020304" pitchFamily="18" charset="0"/>
              </a:rPr>
              <a:t>Research Methodology-Contemporary Practices: Guidelines for Academic Researchers.</a:t>
            </a:r>
            <a:r>
              <a:rPr lang="en-US" dirty="0">
                <a:latin typeface="Times New Roman" panose="02020603050405020304" pitchFamily="18" charset="0"/>
                <a:cs typeface="Times New Roman" panose="02020603050405020304" pitchFamily="18" charset="0"/>
              </a:rPr>
              <a:t> Cambridge Scholars Publishing.</a:t>
            </a:r>
          </a:p>
          <a:p>
            <a:pPr lvl="0"/>
            <a:endParaRPr lang="en-US" sz="1200" dirty="0"/>
          </a:p>
          <a:p>
            <a:pPr lvl="0"/>
            <a:endParaRPr lang="en-US" sz="1200" dirty="0"/>
          </a:p>
        </p:txBody>
      </p:sp>
    </p:spTree>
    <p:extLst>
      <p:ext uri="{BB962C8B-B14F-4D97-AF65-F5344CB8AC3E}">
        <p14:creationId xmlns:p14="http://schemas.microsoft.com/office/powerpoint/2010/main" val="2150946626"/>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7.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954E4375-AC57-C957-1A55-D43632369445}"/>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00ED85EA-E441-6FC6-5260-37E256590275}"/>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التعريفية</a:t>
            </a:r>
            <a:endParaRPr lang="en-US" sz="2400" b="1"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0197D523-AE8D-550C-8A6B-045CE73675D7}"/>
              </a:ext>
            </a:extLst>
          </p:cNvPr>
          <p:cNvSpPr txBox="1"/>
          <p:nvPr/>
        </p:nvSpPr>
        <p:spPr>
          <a:xfrm>
            <a:off x="4817477" y="1128103"/>
            <a:ext cx="5414152" cy="523220"/>
          </a:xfrm>
          <a:prstGeom prst="rect">
            <a:avLst/>
          </a:prstGeom>
          <a:noFill/>
        </p:spPr>
        <p:txBody>
          <a:bodyPr wrap="square" rtlCol="0">
            <a:spAutoFit/>
          </a:bodyPr>
          <a:lstStyle/>
          <a:p>
            <a:pPr algn="ctr"/>
            <a:r>
              <a:rPr lang="ar-EG" sz="2800" b="1" dirty="0">
                <a:latin typeface="Alexandria" charset="0"/>
                <a:cs typeface="Alexandria" charset="0"/>
              </a:rPr>
              <a:t>7. </a:t>
            </a:r>
            <a:r>
              <a:rPr lang="ar-SA" sz="2800" b="1" dirty="0">
                <a:solidFill>
                  <a:srgbClr val="2E3957"/>
                </a:solidFill>
                <a:latin typeface="Alexandria"/>
              </a:rPr>
              <a:t>المراجع الم</a:t>
            </a:r>
            <a:r>
              <a:rPr lang="ar-EG" sz="2800" b="1" dirty="0">
                <a:solidFill>
                  <a:srgbClr val="2E3957"/>
                </a:solidFill>
                <a:latin typeface="Alexandria"/>
              </a:rPr>
              <a:t>ُ</a:t>
            </a:r>
            <a:r>
              <a:rPr lang="ar-SA" sz="2800" b="1" dirty="0">
                <a:solidFill>
                  <a:srgbClr val="2E3957"/>
                </a:solidFill>
                <a:latin typeface="Alexandria"/>
              </a:rPr>
              <a:t>قتر</a:t>
            </a:r>
            <a:r>
              <a:rPr lang="ar-EG" sz="2800" b="1" dirty="0">
                <a:solidFill>
                  <a:srgbClr val="2E3957"/>
                </a:solidFill>
                <a:latin typeface="Alexandria"/>
              </a:rPr>
              <a:t>َ</a:t>
            </a:r>
            <a:r>
              <a:rPr lang="ar-SA" sz="2800" b="1" dirty="0" err="1">
                <a:solidFill>
                  <a:srgbClr val="2E3957"/>
                </a:solidFill>
                <a:latin typeface="Alexandria"/>
              </a:rPr>
              <a:t>حة</a:t>
            </a:r>
            <a:r>
              <a:rPr lang="ar-SA" sz="2800" b="1" dirty="0">
                <a:solidFill>
                  <a:srgbClr val="2E3957"/>
                </a:solidFill>
                <a:latin typeface="Alexandria"/>
              </a:rPr>
              <a:t> للم</a:t>
            </a:r>
            <a:r>
              <a:rPr lang="ar-EG" sz="2800" b="1" dirty="0">
                <a:solidFill>
                  <a:srgbClr val="2E3957"/>
                </a:solidFill>
                <a:latin typeface="Alexandria"/>
              </a:rPr>
              <a:t>ُ</a:t>
            </a:r>
            <a:r>
              <a:rPr lang="ar-SA" sz="2800" b="1" dirty="0">
                <a:solidFill>
                  <a:srgbClr val="2E3957"/>
                </a:solidFill>
                <a:latin typeface="Alexandria"/>
              </a:rPr>
              <a:t>قرر</a:t>
            </a:r>
            <a:r>
              <a:rPr lang="ar-EG" sz="2800" b="1" dirty="0">
                <a:latin typeface="Alexandria" charset="0"/>
                <a:cs typeface="Alexandria" charset="0"/>
              </a:rPr>
              <a:t>:</a:t>
            </a:r>
            <a:endParaRPr lang="en-US" sz="2800" b="1" dirty="0">
              <a:latin typeface="Alexandria" charset="0"/>
              <a:cs typeface="Alexandria" charset="0"/>
            </a:endParaRPr>
          </a:p>
        </p:txBody>
      </p:sp>
      <p:sp>
        <p:nvSpPr>
          <p:cNvPr id="3" name="TextBox 2">
            <a:extLst>
              <a:ext uri="{FF2B5EF4-FFF2-40B4-BE49-F238E27FC236}">
                <a16:creationId xmlns:a16="http://schemas.microsoft.com/office/drawing/2014/main" id="{832147B8-6305-6030-3A27-CF8123DDEBC7}"/>
              </a:ext>
            </a:extLst>
          </p:cNvPr>
          <p:cNvSpPr txBox="1"/>
          <p:nvPr/>
        </p:nvSpPr>
        <p:spPr>
          <a:xfrm>
            <a:off x="840153" y="1771313"/>
            <a:ext cx="10446972" cy="3524042"/>
          </a:xfrm>
          <a:prstGeom prst="rect">
            <a:avLst/>
          </a:prstGeom>
          <a:noFill/>
        </p:spPr>
        <p:txBody>
          <a:bodyPr wrap="square" rtlCol="0">
            <a:spAutoFit/>
          </a:bodyPr>
          <a:lstStyle/>
          <a:p>
            <a:pPr marL="285750" lvl="0" indent="-285750">
              <a:buFont typeface="Arial" panose="020B0604020202020204" pitchFamily="34" charset="0"/>
              <a:buChar char="•"/>
            </a:pPr>
            <a:endParaRPr lang="en-US" sz="1000" dirty="0">
              <a:latin typeface="Times New Roman" panose="02020603050405020304" pitchFamily="18" charset="0"/>
              <a:cs typeface="Times New Roman" panose="02020603050405020304" pitchFamily="18" charset="0"/>
            </a:endParaRPr>
          </a:p>
          <a:p>
            <a:pPr marL="285750" indent="-285750">
              <a:lnSpc>
                <a:spcPct val="150000"/>
              </a:lnSpc>
              <a:buFont typeface="Arial" panose="020B0604020202020204" pitchFamily="34" charset="0"/>
              <a:buChar char="•"/>
            </a:pPr>
            <a:endParaRPr lang="en-US" dirty="0">
              <a:latin typeface="Times New Roman" panose="02020603050405020304" pitchFamily="18" charset="0"/>
              <a:cs typeface="Times New Roman" panose="02020603050405020304" pitchFamily="18" charset="0"/>
            </a:endParaRPr>
          </a:p>
          <a:p>
            <a:pPr marL="285750" indent="-285750">
              <a:lnSpc>
                <a:spcPct val="150000"/>
              </a:lnSpc>
              <a:buFont typeface="Arial" panose="020B0604020202020204" pitchFamily="34" charset="0"/>
              <a:buChar char="•"/>
            </a:pPr>
            <a:r>
              <a:rPr lang="en-US" dirty="0" err="1">
                <a:latin typeface="Times New Roman" panose="02020603050405020304" pitchFamily="18" charset="0"/>
                <a:cs typeface="Times New Roman" panose="02020603050405020304" pitchFamily="18" charset="0"/>
              </a:rPr>
              <a:t>Hendren</a:t>
            </a:r>
            <a:r>
              <a:rPr lang="en-US" dirty="0">
                <a:latin typeface="Times New Roman" panose="02020603050405020304" pitchFamily="18" charset="0"/>
                <a:cs typeface="Times New Roman" panose="02020603050405020304" pitchFamily="18" charset="0"/>
              </a:rPr>
              <a:t>, K., Newcomer, K., Pandey, S. K., Smith, M., &amp; Sumner, N. (2023). How qualitative research methods can be leveraged to strengthen mixed methods research in public policy and public administration? </a:t>
            </a:r>
            <a:r>
              <a:rPr lang="en-US" i="1" dirty="0">
                <a:latin typeface="Times New Roman" panose="02020603050405020304" pitchFamily="18" charset="0"/>
                <a:cs typeface="Times New Roman" panose="02020603050405020304" pitchFamily="18" charset="0"/>
              </a:rPr>
              <a:t>Public Administration Review</a:t>
            </a:r>
            <a:r>
              <a:rPr lang="en-US" dirty="0">
                <a:latin typeface="Times New Roman" panose="02020603050405020304" pitchFamily="18" charset="0"/>
                <a:cs typeface="Times New Roman" panose="02020603050405020304" pitchFamily="18" charset="0"/>
              </a:rPr>
              <a:t>, 83(3), 468–485. [DOI: 10.1111/puar.13528].</a:t>
            </a:r>
          </a:p>
          <a:p>
            <a:pPr marL="285750" lvl="0" indent="-285750">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SCALCĂU, A. (2021). Research Methods In Discourse Analysis: Quantitative, Qualitative And Mixed-Methods Approaches. </a:t>
            </a:r>
            <a:r>
              <a:rPr lang="en-US" i="1" dirty="0">
                <a:latin typeface="Times New Roman" panose="02020603050405020304" pitchFamily="18" charset="0"/>
                <a:cs typeface="Times New Roman" panose="02020603050405020304" pitchFamily="18" charset="0"/>
              </a:rPr>
              <a:t>Professional Communication And Translation Studies</a:t>
            </a:r>
            <a:r>
              <a:rPr lang="en-US" dirty="0">
                <a:latin typeface="Times New Roman" panose="02020603050405020304" pitchFamily="18" charset="0"/>
                <a:cs typeface="Times New Roman" panose="02020603050405020304" pitchFamily="18" charset="0"/>
              </a:rPr>
              <a:t>,</a:t>
            </a:r>
            <a:r>
              <a:rPr lang="en-US" i="1" dirty="0">
                <a:latin typeface="Times New Roman" panose="02020603050405020304" pitchFamily="18" charset="0"/>
                <a:cs typeface="Times New Roman" panose="02020603050405020304" pitchFamily="18" charset="0"/>
              </a:rPr>
              <a:t> 14</a:t>
            </a:r>
            <a:r>
              <a:rPr lang="en-US" dirty="0">
                <a:latin typeface="Times New Roman" panose="02020603050405020304" pitchFamily="18" charset="0"/>
                <a:cs typeface="Times New Roman" panose="02020603050405020304" pitchFamily="18" charset="0"/>
              </a:rPr>
              <a:t>.</a:t>
            </a:r>
          </a:p>
          <a:p>
            <a:pPr marL="285750" lvl="0" indent="-285750">
              <a:lnSpc>
                <a:spcPct val="150000"/>
              </a:lnSpc>
              <a:buFont typeface="Arial" panose="020B0604020202020204" pitchFamily="34" charset="0"/>
              <a:buChar char="•"/>
            </a:pPr>
            <a:r>
              <a:rPr lang="en-US" dirty="0" err="1">
                <a:latin typeface="Times New Roman" panose="02020603050405020304" pitchFamily="18" charset="0"/>
                <a:cs typeface="Times New Roman" panose="02020603050405020304" pitchFamily="18" charset="0"/>
              </a:rPr>
              <a:t>Walliman</a:t>
            </a:r>
            <a:r>
              <a:rPr lang="en-US" dirty="0">
                <a:latin typeface="Times New Roman" panose="02020603050405020304" pitchFamily="18" charset="0"/>
                <a:cs typeface="Times New Roman" panose="02020603050405020304" pitchFamily="18" charset="0"/>
              </a:rPr>
              <a:t>, N. (2022). </a:t>
            </a:r>
            <a:r>
              <a:rPr lang="en-US" i="1" dirty="0">
                <a:latin typeface="Times New Roman" panose="02020603050405020304" pitchFamily="18" charset="0"/>
                <a:cs typeface="Times New Roman" panose="02020603050405020304" pitchFamily="18" charset="0"/>
              </a:rPr>
              <a:t>Research Methods: The Basics</a:t>
            </a:r>
            <a:r>
              <a:rPr lang="en-US" dirty="0">
                <a:latin typeface="Times New Roman" panose="02020603050405020304" pitchFamily="18" charset="0"/>
                <a:cs typeface="Times New Roman" panose="02020603050405020304" pitchFamily="18" charset="0"/>
              </a:rPr>
              <a:t>. Routledge.</a:t>
            </a:r>
          </a:p>
          <a:p>
            <a:pPr lvl="0"/>
            <a:endParaRPr lang="en-US" sz="1200" dirty="0"/>
          </a:p>
          <a:p>
            <a:pPr lvl="0"/>
            <a:endParaRPr lang="en-US" sz="1200" dirty="0"/>
          </a:p>
        </p:txBody>
      </p:sp>
    </p:spTree>
    <p:extLst>
      <p:ext uri="{BB962C8B-B14F-4D97-AF65-F5344CB8AC3E}">
        <p14:creationId xmlns:p14="http://schemas.microsoft.com/office/powerpoint/2010/main" val="1863866265"/>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8.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FF73F779-8C30-1387-CDF1-32C07B38CA8A}"/>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D24F974E-7D2B-83C9-EFD5-7F7358FB2298}"/>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التعريفية</a:t>
            </a:r>
            <a:endParaRPr lang="en-US" sz="2400" b="1"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DAF01E94-8295-77A5-3D09-B17B0B21317B}"/>
              </a:ext>
            </a:extLst>
          </p:cNvPr>
          <p:cNvSpPr txBox="1"/>
          <p:nvPr/>
        </p:nvSpPr>
        <p:spPr>
          <a:xfrm>
            <a:off x="4817477" y="1128103"/>
            <a:ext cx="5414152" cy="523220"/>
          </a:xfrm>
          <a:prstGeom prst="rect">
            <a:avLst/>
          </a:prstGeom>
          <a:noFill/>
        </p:spPr>
        <p:txBody>
          <a:bodyPr wrap="square" rtlCol="0">
            <a:spAutoFit/>
          </a:bodyPr>
          <a:lstStyle/>
          <a:p>
            <a:pPr algn="ctr"/>
            <a:r>
              <a:rPr lang="ar-EG" sz="2800" b="1" dirty="0">
                <a:latin typeface="Alexandria" charset="0"/>
                <a:cs typeface="Alexandria" charset="0"/>
              </a:rPr>
              <a:t>7. </a:t>
            </a:r>
            <a:r>
              <a:rPr lang="ar-SA" sz="2800" b="1" dirty="0">
                <a:solidFill>
                  <a:srgbClr val="2E3957"/>
                </a:solidFill>
                <a:latin typeface="Alexandria"/>
              </a:rPr>
              <a:t>المراجع الم</a:t>
            </a:r>
            <a:r>
              <a:rPr lang="ar-EG" sz="2800" b="1" dirty="0">
                <a:solidFill>
                  <a:srgbClr val="2E3957"/>
                </a:solidFill>
                <a:latin typeface="Alexandria"/>
              </a:rPr>
              <a:t>ُ</a:t>
            </a:r>
            <a:r>
              <a:rPr lang="ar-SA" sz="2800" b="1" dirty="0">
                <a:solidFill>
                  <a:srgbClr val="2E3957"/>
                </a:solidFill>
                <a:latin typeface="Alexandria"/>
              </a:rPr>
              <a:t>قتر</a:t>
            </a:r>
            <a:r>
              <a:rPr lang="ar-EG" sz="2800" b="1" dirty="0">
                <a:solidFill>
                  <a:srgbClr val="2E3957"/>
                </a:solidFill>
                <a:latin typeface="Alexandria"/>
              </a:rPr>
              <a:t>َ</a:t>
            </a:r>
            <a:r>
              <a:rPr lang="ar-SA" sz="2800" b="1" dirty="0" err="1">
                <a:solidFill>
                  <a:srgbClr val="2E3957"/>
                </a:solidFill>
                <a:latin typeface="Alexandria"/>
              </a:rPr>
              <a:t>حة</a:t>
            </a:r>
            <a:r>
              <a:rPr lang="ar-SA" sz="2800" b="1" dirty="0">
                <a:solidFill>
                  <a:srgbClr val="2E3957"/>
                </a:solidFill>
                <a:latin typeface="Alexandria"/>
              </a:rPr>
              <a:t> للم</a:t>
            </a:r>
            <a:r>
              <a:rPr lang="ar-EG" sz="2800" b="1" dirty="0">
                <a:solidFill>
                  <a:srgbClr val="2E3957"/>
                </a:solidFill>
                <a:latin typeface="Alexandria"/>
              </a:rPr>
              <a:t>ُ</a:t>
            </a:r>
            <a:r>
              <a:rPr lang="ar-SA" sz="2800" b="1" dirty="0">
                <a:solidFill>
                  <a:srgbClr val="2E3957"/>
                </a:solidFill>
                <a:latin typeface="Alexandria"/>
              </a:rPr>
              <a:t>قرر</a:t>
            </a:r>
            <a:r>
              <a:rPr lang="ar-EG" sz="2800" b="1" dirty="0">
                <a:latin typeface="Alexandria" charset="0"/>
                <a:cs typeface="Alexandria" charset="0"/>
              </a:rPr>
              <a:t>:</a:t>
            </a:r>
            <a:endParaRPr lang="en-US" sz="2800" b="1" dirty="0">
              <a:latin typeface="Alexandria" charset="0"/>
              <a:cs typeface="Alexandria" charset="0"/>
            </a:endParaRPr>
          </a:p>
        </p:txBody>
      </p:sp>
      <p:sp>
        <p:nvSpPr>
          <p:cNvPr id="2" name="TextBox 1">
            <a:extLst>
              <a:ext uri="{FF2B5EF4-FFF2-40B4-BE49-F238E27FC236}">
                <a16:creationId xmlns:a16="http://schemas.microsoft.com/office/drawing/2014/main" id="{320DD76F-FCDB-54C5-7863-1AE144905255}"/>
              </a:ext>
            </a:extLst>
          </p:cNvPr>
          <p:cNvSpPr txBox="1"/>
          <p:nvPr/>
        </p:nvSpPr>
        <p:spPr>
          <a:xfrm>
            <a:off x="912354" y="1716973"/>
            <a:ext cx="10296334" cy="461665"/>
          </a:xfrm>
          <a:prstGeom prst="rect">
            <a:avLst/>
          </a:prstGeom>
          <a:noFill/>
        </p:spPr>
        <p:txBody>
          <a:bodyPr wrap="square" rtlCol="0">
            <a:spAutoFit/>
          </a:bodyPr>
          <a:lstStyle/>
          <a:p>
            <a:pPr lvl="0" algn="r"/>
            <a:r>
              <a:rPr lang="ar-EG" sz="2400" b="1" dirty="0">
                <a:solidFill>
                  <a:srgbClr val="0070C0"/>
                </a:solidFill>
                <a:effectLst>
                  <a:outerShdw blurRad="38100" dist="38100" dir="2700000" algn="tl">
                    <a:srgbClr val="000000">
                      <a:alpha val="43137"/>
                    </a:srgbClr>
                  </a:outerShdw>
                </a:effectLst>
              </a:rPr>
              <a:t>2) </a:t>
            </a:r>
            <a:r>
              <a:rPr lang="ar-SA" sz="2400" b="1" dirty="0">
                <a:solidFill>
                  <a:srgbClr val="0070C0"/>
                </a:solidFill>
                <a:effectLst>
                  <a:outerShdw blurRad="38100" dist="38100" dir="2700000" algn="tl">
                    <a:srgbClr val="000000">
                      <a:alpha val="43137"/>
                    </a:srgbClr>
                  </a:outerShdw>
                </a:effectLst>
              </a:rPr>
              <a:t>مراجع عربية:</a:t>
            </a:r>
            <a:endParaRPr lang="en-US" sz="2400" b="1" dirty="0">
              <a:solidFill>
                <a:srgbClr val="0070C0"/>
              </a:solidFill>
              <a:effectLst>
                <a:outerShdw blurRad="38100" dist="38100" dir="2700000" algn="tl">
                  <a:srgbClr val="000000">
                    <a:alpha val="43137"/>
                  </a:srgbClr>
                </a:outerShdw>
              </a:effectLst>
            </a:endParaRPr>
          </a:p>
        </p:txBody>
      </p:sp>
      <p:sp>
        <p:nvSpPr>
          <p:cNvPr id="3" name="TextBox 2">
            <a:extLst>
              <a:ext uri="{FF2B5EF4-FFF2-40B4-BE49-F238E27FC236}">
                <a16:creationId xmlns:a16="http://schemas.microsoft.com/office/drawing/2014/main" id="{808A7C5E-E033-1362-C886-6430C001231F}"/>
              </a:ext>
            </a:extLst>
          </p:cNvPr>
          <p:cNvSpPr txBox="1"/>
          <p:nvPr/>
        </p:nvSpPr>
        <p:spPr>
          <a:xfrm>
            <a:off x="842590" y="2178638"/>
            <a:ext cx="10296334" cy="3600986"/>
          </a:xfrm>
          <a:prstGeom prst="rect">
            <a:avLst/>
          </a:prstGeom>
          <a:noFill/>
        </p:spPr>
        <p:txBody>
          <a:bodyPr wrap="square" rtlCol="0">
            <a:spAutoFit/>
          </a:bodyPr>
          <a:lstStyle/>
          <a:p>
            <a:pPr marL="285750" indent="-285750" algn="just" rtl="1">
              <a:buFont typeface="Arial" panose="020B0604020202020204" pitchFamily="34" charset="0"/>
              <a:buChar char="•"/>
            </a:pPr>
            <a:r>
              <a:rPr lang="ar-SA" dirty="0"/>
              <a:t>المحمودي، م. س. ع</a:t>
            </a:r>
            <a:r>
              <a:rPr lang="en-US" dirty="0"/>
              <a:t>.(2019) .</a:t>
            </a:r>
            <a:r>
              <a:rPr lang="ar-SA" dirty="0"/>
              <a:t> </a:t>
            </a:r>
            <a:r>
              <a:rPr lang="ar-SA" i="1" dirty="0"/>
              <a:t>مناهج البحث العلمي</a:t>
            </a:r>
            <a:r>
              <a:rPr lang="ar-EG" i="1" dirty="0"/>
              <a:t>. ط 3، </a:t>
            </a:r>
            <a:r>
              <a:rPr lang="ar-SA" dirty="0"/>
              <a:t>دار الكتب</a:t>
            </a:r>
            <a:r>
              <a:rPr lang="en-US" dirty="0"/>
              <a:t>.</a:t>
            </a:r>
            <a:endParaRPr lang="ar-EG" dirty="0"/>
          </a:p>
          <a:p>
            <a:pPr marL="285750" indent="-285750" algn="just" rtl="1">
              <a:buFont typeface="Arial" panose="020B0604020202020204" pitchFamily="34" charset="0"/>
              <a:buChar char="•"/>
            </a:pPr>
            <a:endParaRPr lang="ar-EG" dirty="0"/>
          </a:p>
          <a:p>
            <a:pPr marL="285750" lvl="0" indent="-285750" algn="just" rtl="1">
              <a:buFont typeface="Arial" panose="020B0604020202020204" pitchFamily="34" charset="0"/>
              <a:buChar char="•"/>
            </a:pPr>
            <a:r>
              <a:rPr lang="ar-SA" dirty="0"/>
              <a:t>بوحوش، ع.، عباش، ع</a:t>
            </a:r>
            <a:r>
              <a:rPr lang="en-US" dirty="0"/>
              <a:t>.</a:t>
            </a:r>
            <a:r>
              <a:rPr lang="ar-SA" dirty="0"/>
              <a:t>،</a:t>
            </a:r>
            <a:r>
              <a:rPr lang="en-US" dirty="0"/>
              <a:t> &amp; </a:t>
            </a:r>
            <a:r>
              <a:rPr lang="ar-SA" dirty="0"/>
              <a:t>رائجة، ز. (إشراف وتحرير)</a:t>
            </a:r>
            <a:r>
              <a:rPr lang="ar-EG" dirty="0"/>
              <a:t>.</a:t>
            </a:r>
            <a:r>
              <a:rPr lang="en-US" dirty="0"/>
              <a:t>(2019) </a:t>
            </a:r>
            <a:r>
              <a:rPr lang="ar-EG" dirty="0"/>
              <a:t>. </a:t>
            </a:r>
            <a:r>
              <a:rPr lang="ar-SA" i="1" dirty="0"/>
              <a:t>منهجية البحث العلمي وتقنياته في العلوم الاجتماعية</a:t>
            </a:r>
            <a:r>
              <a:rPr lang="en-US" i="1" dirty="0"/>
              <a:t>.</a:t>
            </a:r>
            <a:r>
              <a:rPr lang="ar-EG" i="1" dirty="0"/>
              <a:t> </a:t>
            </a:r>
            <a:r>
              <a:rPr lang="ar-SA" dirty="0"/>
              <a:t>المركز الديمقراطي العربي للدراسات الاستراتيجية والسياسية والاقتصادية</a:t>
            </a:r>
            <a:r>
              <a:rPr lang="en-US" dirty="0"/>
              <a:t>.</a:t>
            </a:r>
            <a:endParaRPr lang="ar-EG" dirty="0"/>
          </a:p>
          <a:p>
            <a:pPr marL="285750" lvl="0" indent="-285750" algn="just" rtl="1">
              <a:buFont typeface="Arial" panose="020B0604020202020204" pitchFamily="34" charset="0"/>
              <a:buChar char="•"/>
            </a:pPr>
            <a:endParaRPr lang="ar-EG" dirty="0"/>
          </a:p>
          <a:p>
            <a:pPr marL="285750" lvl="0" indent="-285750" algn="just" rtl="1">
              <a:buFont typeface="Arial" panose="020B0604020202020204" pitchFamily="34" charset="0"/>
              <a:buChar char="•"/>
            </a:pPr>
            <a:r>
              <a:rPr lang="ar-EG" dirty="0"/>
              <a:t>طويل، م. وآخرون. (2022). </a:t>
            </a:r>
            <a:r>
              <a:rPr lang="ar-EG" i="1" dirty="0"/>
              <a:t>واقع البحث العلمي بالعربية</a:t>
            </a:r>
            <a:r>
              <a:rPr lang="ar-EG" dirty="0"/>
              <a:t>. المجلس الأعلى للغة العربية. الجزائر.</a:t>
            </a:r>
          </a:p>
          <a:p>
            <a:pPr marL="285750" lvl="0" indent="-285750" algn="just" rtl="1">
              <a:buFont typeface="Arial" panose="020B0604020202020204" pitchFamily="34" charset="0"/>
              <a:buChar char="•"/>
            </a:pPr>
            <a:endParaRPr lang="en-US" dirty="0"/>
          </a:p>
          <a:p>
            <a:pPr marL="285750" indent="-285750" algn="just" rtl="1">
              <a:buFont typeface="Arial" panose="020B0604020202020204" pitchFamily="34" charset="0"/>
              <a:buChar char="•"/>
            </a:pPr>
            <a:r>
              <a:rPr lang="ar-EG" dirty="0"/>
              <a:t>رفعت، م. (2018). </a:t>
            </a:r>
            <a:r>
              <a:rPr lang="ar-EG" i="1" dirty="0"/>
              <a:t>الرأي العام في الواقع الافتراضي وقوة التعبئة الافتراضية. </a:t>
            </a:r>
            <a:r>
              <a:rPr lang="ar-EG" dirty="0"/>
              <a:t>العربي للنشر والتوزيع. </a:t>
            </a:r>
            <a:endParaRPr lang="en-US" dirty="0"/>
          </a:p>
          <a:p>
            <a:pPr lvl="0" algn="just" rtl="1"/>
            <a:endParaRPr lang="en-US" dirty="0"/>
          </a:p>
          <a:p>
            <a:pPr marL="285750" indent="-285750" algn="just" rtl="1">
              <a:buFont typeface="Arial" panose="020B0604020202020204" pitchFamily="34" charset="0"/>
              <a:buChar char="•"/>
            </a:pPr>
            <a:r>
              <a:rPr lang="ar-SA" dirty="0"/>
              <a:t>عبد الحميد، </a:t>
            </a:r>
            <a:r>
              <a:rPr lang="ar-EG" dirty="0"/>
              <a:t>م. </a:t>
            </a:r>
            <a:r>
              <a:rPr lang="en-US" dirty="0"/>
              <a:t>.(2000)</a:t>
            </a:r>
            <a:r>
              <a:rPr lang="ar-EG" dirty="0"/>
              <a:t> </a:t>
            </a:r>
            <a:r>
              <a:rPr lang="en-US" dirty="0"/>
              <a:t> </a:t>
            </a:r>
            <a:r>
              <a:rPr lang="ar-SA" i="1" dirty="0"/>
              <a:t>البحث العلمي في الدراسات الإعلامية</a:t>
            </a:r>
            <a:r>
              <a:rPr lang="ar-EG" dirty="0"/>
              <a:t>. ط 1، </a:t>
            </a:r>
            <a:r>
              <a:rPr lang="ar-SA" dirty="0"/>
              <a:t>عالم الكتب</a:t>
            </a:r>
            <a:r>
              <a:rPr lang="en-US" dirty="0"/>
              <a:t>.</a:t>
            </a:r>
          </a:p>
          <a:p>
            <a:pPr marL="285750" indent="-285750" algn="just" rtl="1">
              <a:buFont typeface="Arial" panose="020B0604020202020204" pitchFamily="34" charset="0"/>
              <a:buChar char="•"/>
            </a:pPr>
            <a:endParaRPr lang="en-US" dirty="0"/>
          </a:p>
          <a:p>
            <a:pPr marL="285750" lvl="0" indent="-285750" algn="just" rtl="1">
              <a:buFont typeface="Arial" panose="020B0604020202020204" pitchFamily="34" charset="0"/>
              <a:buChar char="•"/>
            </a:pPr>
            <a:r>
              <a:rPr lang="ar-SA" dirty="0">
                <a:cs typeface="+mj-cs"/>
              </a:rPr>
              <a:t>ندا</a:t>
            </a:r>
            <a:r>
              <a:rPr lang="ar-SA">
                <a:cs typeface="+mj-cs"/>
              </a:rPr>
              <a:t>، أ</a:t>
            </a:r>
            <a:r>
              <a:rPr lang="en-US">
                <a:cs typeface="+mj-cs"/>
              </a:rPr>
              <a:t>(</a:t>
            </a:r>
            <a:r>
              <a:rPr lang="en-US" dirty="0">
                <a:cs typeface="+mj-cs"/>
              </a:rPr>
              <a:t>2020) .</a:t>
            </a:r>
            <a:r>
              <a:rPr lang="ar-SA" dirty="0">
                <a:cs typeface="+mj-cs"/>
              </a:rPr>
              <a:t>. </a:t>
            </a:r>
            <a:r>
              <a:rPr lang="ar-SA" i="1" dirty="0">
                <a:cs typeface="+mj-cs"/>
              </a:rPr>
              <a:t>الرأي العام وقياساته: رؤية نظرية وتطبيقات عملية</a:t>
            </a:r>
            <a:r>
              <a:rPr lang="ar-EG" dirty="0">
                <a:cs typeface="+mj-cs"/>
              </a:rPr>
              <a:t>. ط 2، </a:t>
            </a:r>
            <a:r>
              <a:rPr lang="ar-SA" dirty="0">
                <a:cs typeface="+mj-cs"/>
              </a:rPr>
              <a:t>الدار المصرية اللبنانية</a:t>
            </a:r>
            <a:r>
              <a:rPr lang="en-US" dirty="0">
                <a:cs typeface="+mj-cs"/>
              </a:rPr>
              <a:t>.</a:t>
            </a:r>
          </a:p>
          <a:p>
            <a:pPr lvl="0" algn="just" rtl="1"/>
            <a:endParaRPr lang="en-US" sz="1200" dirty="0">
              <a:cs typeface="+mj-cs"/>
            </a:endParaRPr>
          </a:p>
        </p:txBody>
      </p:sp>
    </p:spTree>
    <p:extLst>
      <p:ext uri="{BB962C8B-B14F-4D97-AF65-F5344CB8AC3E}">
        <p14:creationId xmlns:p14="http://schemas.microsoft.com/office/powerpoint/2010/main" val="1942802943"/>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100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1000"/>
                                        <p:tgtEl>
                                          <p:spTgt spid="3"/>
                                        </p:tgtEl>
                                      </p:cBhvr>
                                    </p:animEffect>
                                    <p:anim calcmode="lin" valueType="num">
                                      <p:cBhvr>
                                        <p:cTn id="14" dur="1000" fill="hold"/>
                                        <p:tgtEl>
                                          <p:spTgt spid="3"/>
                                        </p:tgtEl>
                                        <p:attrNameLst>
                                          <p:attrName>ppt_x</p:attrName>
                                        </p:attrNameLst>
                                      </p:cBhvr>
                                      <p:tavLst>
                                        <p:tav tm="0">
                                          <p:val>
                                            <p:strVal val="#ppt_x"/>
                                          </p:val>
                                        </p:tav>
                                        <p:tav tm="100000">
                                          <p:val>
                                            <p:strVal val="#ppt_x"/>
                                          </p:val>
                                        </p:tav>
                                      </p:tavLst>
                                    </p:anim>
                                    <p:anim calcmode="lin" valueType="num">
                                      <p:cBhvr>
                                        <p:cTn id="15"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29.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FF73F779-8C30-1387-CDF1-32C07B38CA8A}"/>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D24F974E-7D2B-83C9-EFD5-7F7358FB2298}"/>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التعريفية</a:t>
            </a:r>
            <a:endParaRPr lang="en-US" sz="2400" b="1"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DAF01E94-8295-77A5-3D09-B17B0B21317B}"/>
              </a:ext>
            </a:extLst>
          </p:cNvPr>
          <p:cNvSpPr txBox="1"/>
          <p:nvPr/>
        </p:nvSpPr>
        <p:spPr>
          <a:xfrm>
            <a:off x="4817477" y="1128103"/>
            <a:ext cx="5414152" cy="523220"/>
          </a:xfrm>
          <a:prstGeom prst="rect">
            <a:avLst/>
          </a:prstGeom>
          <a:noFill/>
        </p:spPr>
        <p:txBody>
          <a:bodyPr wrap="square" rtlCol="0">
            <a:spAutoFit/>
          </a:bodyPr>
          <a:lstStyle/>
          <a:p>
            <a:pPr algn="ctr"/>
            <a:r>
              <a:rPr lang="ar-EG" sz="2800" b="1" dirty="0">
                <a:latin typeface="Alexandria" charset="0"/>
                <a:cs typeface="Alexandria" charset="0"/>
              </a:rPr>
              <a:t>7. </a:t>
            </a:r>
            <a:r>
              <a:rPr lang="ar-SA" sz="2800" b="1" dirty="0">
                <a:solidFill>
                  <a:srgbClr val="2E3957"/>
                </a:solidFill>
                <a:latin typeface="Alexandria"/>
              </a:rPr>
              <a:t>المراجع الم</a:t>
            </a:r>
            <a:r>
              <a:rPr lang="ar-EG" sz="2800" b="1" dirty="0">
                <a:solidFill>
                  <a:srgbClr val="2E3957"/>
                </a:solidFill>
                <a:latin typeface="Alexandria"/>
              </a:rPr>
              <a:t>ُ</a:t>
            </a:r>
            <a:r>
              <a:rPr lang="ar-SA" sz="2800" b="1" dirty="0">
                <a:solidFill>
                  <a:srgbClr val="2E3957"/>
                </a:solidFill>
                <a:latin typeface="Alexandria"/>
              </a:rPr>
              <a:t>قتر</a:t>
            </a:r>
            <a:r>
              <a:rPr lang="ar-EG" sz="2800" b="1" dirty="0">
                <a:solidFill>
                  <a:srgbClr val="2E3957"/>
                </a:solidFill>
                <a:latin typeface="Alexandria"/>
              </a:rPr>
              <a:t>َ</a:t>
            </a:r>
            <a:r>
              <a:rPr lang="ar-SA" sz="2800" b="1" dirty="0" err="1">
                <a:solidFill>
                  <a:srgbClr val="2E3957"/>
                </a:solidFill>
                <a:latin typeface="Alexandria"/>
              </a:rPr>
              <a:t>حة</a:t>
            </a:r>
            <a:r>
              <a:rPr lang="ar-SA" sz="2800" b="1" dirty="0">
                <a:solidFill>
                  <a:srgbClr val="2E3957"/>
                </a:solidFill>
                <a:latin typeface="Alexandria"/>
              </a:rPr>
              <a:t> للم</a:t>
            </a:r>
            <a:r>
              <a:rPr lang="ar-EG" sz="2800" b="1" dirty="0">
                <a:solidFill>
                  <a:srgbClr val="2E3957"/>
                </a:solidFill>
                <a:latin typeface="Alexandria"/>
              </a:rPr>
              <a:t>ُ</a:t>
            </a:r>
            <a:r>
              <a:rPr lang="ar-SA" sz="2800" b="1" dirty="0">
                <a:solidFill>
                  <a:srgbClr val="2E3957"/>
                </a:solidFill>
                <a:latin typeface="Alexandria"/>
              </a:rPr>
              <a:t>قرر</a:t>
            </a:r>
            <a:r>
              <a:rPr lang="ar-EG" sz="2800" b="1" dirty="0">
                <a:latin typeface="Alexandria" charset="0"/>
                <a:cs typeface="Alexandria" charset="0"/>
              </a:rPr>
              <a:t>:</a:t>
            </a:r>
            <a:endParaRPr lang="en-US" sz="2800" b="1" dirty="0">
              <a:latin typeface="Alexandria" charset="0"/>
              <a:cs typeface="Alexandria" charset="0"/>
            </a:endParaRPr>
          </a:p>
        </p:txBody>
      </p:sp>
      <p:sp>
        <p:nvSpPr>
          <p:cNvPr id="2" name="TextBox 1">
            <a:extLst>
              <a:ext uri="{FF2B5EF4-FFF2-40B4-BE49-F238E27FC236}">
                <a16:creationId xmlns:a16="http://schemas.microsoft.com/office/drawing/2014/main" id="{320DD76F-FCDB-54C5-7863-1AE144905255}"/>
              </a:ext>
            </a:extLst>
          </p:cNvPr>
          <p:cNvSpPr txBox="1"/>
          <p:nvPr/>
        </p:nvSpPr>
        <p:spPr>
          <a:xfrm>
            <a:off x="912354" y="1716973"/>
            <a:ext cx="10296334" cy="461665"/>
          </a:xfrm>
          <a:prstGeom prst="rect">
            <a:avLst/>
          </a:prstGeom>
          <a:noFill/>
        </p:spPr>
        <p:txBody>
          <a:bodyPr wrap="square" rtlCol="0">
            <a:spAutoFit/>
          </a:bodyPr>
          <a:lstStyle/>
          <a:p>
            <a:pPr lvl="0" algn="r"/>
            <a:r>
              <a:rPr lang="ar-EG" sz="2400" b="1" dirty="0">
                <a:solidFill>
                  <a:srgbClr val="0070C0"/>
                </a:solidFill>
                <a:effectLst>
                  <a:outerShdw blurRad="38100" dist="38100" dir="2700000" algn="tl">
                    <a:srgbClr val="000000">
                      <a:alpha val="43137"/>
                    </a:srgbClr>
                  </a:outerShdw>
                </a:effectLst>
              </a:rPr>
              <a:t>3) مواقع إلكترونية</a:t>
            </a:r>
            <a:r>
              <a:rPr lang="ar-SA" sz="2400" b="1" dirty="0">
                <a:solidFill>
                  <a:srgbClr val="0070C0"/>
                </a:solidFill>
                <a:effectLst>
                  <a:outerShdw blurRad="38100" dist="38100" dir="2700000" algn="tl">
                    <a:srgbClr val="000000">
                      <a:alpha val="43137"/>
                    </a:srgbClr>
                  </a:outerShdw>
                </a:effectLst>
              </a:rPr>
              <a:t>:</a:t>
            </a:r>
            <a:endParaRPr lang="en-US" sz="2400" b="1" dirty="0">
              <a:solidFill>
                <a:srgbClr val="0070C0"/>
              </a:solidFill>
              <a:effectLst>
                <a:outerShdw blurRad="38100" dist="38100" dir="2700000" algn="tl">
                  <a:srgbClr val="000000">
                    <a:alpha val="43137"/>
                  </a:srgbClr>
                </a:outerShdw>
              </a:effectLst>
            </a:endParaRPr>
          </a:p>
        </p:txBody>
      </p:sp>
      <p:sp>
        <p:nvSpPr>
          <p:cNvPr id="3" name="TextBox 2">
            <a:extLst>
              <a:ext uri="{FF2B5EF4-FFF2-40B4-BE49-F238E27FC236}">
                <a16:creationId xmlns:a16="http://schemas.microsoft.com/office/drawing/2014/main" id="{808A7C5E-E033-1362-C886-6430C001231F}"/>
              </a:ext>
            </a:extLst>
          </p:cNvPr>
          <p:cNvSpPr txBox="1"/>
          <p:nvPr/>
        </p:nvSpPr>
        <p:spPr>
          <a:xfrm>
            <a:off x="842590" y="2178638"/>
            <a:ext cx="10296334" cy="1600438"/>
          </a:xfrm>
          <a:prstGeom prst="rect">
            <a:avLst/>
          </a:prstGeom>
          <a:noFill/>
        </p:spPr>
        <p:txBody>
          <a:bodyPr wrap="square" rtlCol="0">
            <a:spAutoFit/>
          </a:bodyPr>
          <a:lstStyle/>
          <a:p>
            <a:pPr lvl="0" algn="just" rtl="1"/>
            <a:endParaRPr lang="en-US" sz="1200" dirty="0">
              <a:cs typeface="+mj-cs"/>
            </a:endParaRPr>
          </a:p>
          <a:p>
            <a:pPr marL="285750" lvl="0" indent="-285750" algn="just" rtl="1">
              <a:buFont typeface="Arial" panose="020B0604020202020204" pitchFamily="34" charset="0"/>
              <a:buChar char="•"/>
            </a:pPr>
            <a:r>
              <a:rPr lang="ar-SA" dirty="0">
                <a:cs typeface="+mj-cs"/>
              </a:rPr>
              <a:t>مواقع إلكترونية م</a:t>
            </a:r>
            <a:r>
              <a:rPr lang="ar-EG" dirty="0">
                <a:cs typeface="+mj-cs"/>
              </a:rPr>
              <a:t>ُ</a:t>
            </a:r>
            <a:r>
              <a:rPr lang="ar-SA" dirty="0" err="1">
                <a:cs typeface="+mj-cs"/>
              </a:rPr>
              <a:t>تخصصة</a:t>
            </a:r>
            <a:r>
              <a:rPr lang="ar-SA" dirty="0">
                <a:cs typeface="+mj-cs"/>
              </a:rPr>
              <a:t> في التدريب الصحفي والبحث الإعلامي</a:t>
            </a:r>
            <a:r>
              <a:rPr lang="en-US" dirty="0">
                <a:cs typeface="+mj-cs"/>
              </a:rPr>
              <a:t>:</a:t>
            </a:r>
            <a:endParaRPr lang="en-US" sz="1600" dirty="0">
              <a:cs typeface="+mj-cs"/>
            </a:endParaRPr>
          </a:p>
          <a:p>
            <a:pPr marL="800100" lvl="1" indent="-342900" algn="just" rtl="1">
              <a:buFont typeface="Arial" panose="020B0604020202020204" pitchFamily="34" charset="0"/>
              <a:buChar char="•"/>
            </a:pPr>
            <a:r>
              <a:rPr lang="en-US" sz="2400" u="sng" dirty="0">
                <a:hlinkClick r:id="rId4"/>
              </a:rPr>
              <a:t>https://ijnet.org</a:t>
            </a:r>
            <a:endParaRPr lang="ar-EG" sz="2400" u="sng" dirty="0"/>
          </a:p>
          <a:p>
            <a:pPr lvl="1" algn="just" rtl="1"/>
            <a:endParaRPr lang="en-US" sz="2000" dirty="0"/>
          </a:p>
          <a:p>
            <a:pPr marL="800100" lvl="1" indent="-342900" algn="just" rtl="1">
              <a:buFont typeface="Arial" panose="020B0604020202020204" pitchFamily="34" charset="0"/>
              <a:buChar char="•"/>
            </a:pPr>
            <a:r>
              <a:rPr lang="en-US" sz="2400" u="sng" dirty="0">
                <a:hlinkClick r:id="rId5"/>
              </a:rPr>
              <a:t>https://journals.sagepub.com</a:t>
            </a:r>
            <a:endParaRPr lang="en-US" sz="2000" dirty="0"/>
          </a:p>
        </p:txBody>
      </p:sp>
    </p:spTree>
    <p:extLst>
      <p:ext uri="{BB962C8B-B14F-4D97-AF65-F5344CB8AC3E}">
        <p14:creationId xmlns:p14="http://schemas.microsoft.com/office/powerpoint/2010/main" val="3024945966"/>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100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1000"/>
                                        <p:tgtEl>
                                          <p:spTgt spid="3"/>
                                        </p:tgtEl>
                                      </p:cBhvr>
                                    </p:animEffect>
                                    <p:anim calcmode="lin" valueType="num">
                                      <p:cBhvr>
                                        <p:cTn id="14" dur="1000" fill="hold"/>
                                        <p:tgtEl>
                                          <p:spTgt spid="3"/>
                                        </p:tgtEl>
                                        <p:attrNameLst>
                                          <p:attrName>ppt_x</p:attrName>
                                        </p:attrNameLst>
                                      </p:cBhvr>
                                      <p:tavLst>
                                        <p:tav tm="0">
                                          <p:val>
                                            <p:strVal val="#ppt_x"/>
                                          </p:val>
                                        </p:tav>
                                        <p:tav tm="100000">
                                          <p:val>
                                            <p:strVal val="#ppt_x"/>
                                          </p:val>
                                        </p:tav>
                                      </p:tavLst>
                                    </p:anim>
                                    <p:anim calcmode="lin" valueType="num">
                                      <p:cBhvr>
                                        <p:cTn id="15"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iterate type="lt">
                                    <p:tmPct val="0"/>
                                  </p:iterate>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34" presetClass="emph" presetSubtype="0" fill="hold" grpId="1" nodeType="afterEffect">
                                  <p:stCondLst>
                                    <p:cond delay="250"/>
                                  </p:stCondLst>
                                  <p:iterate type="lt">
                                    <p:tmPct val="10000"/>
                                  </p:iterate>
                                  <p:childTnLst>
                                    <p:animMotion origin="layout" path="M 0.0 0.0 L 0.0 -0.07213" pathEditMode="relative" ptsTypes="">
                                      <p:cBhvr>
                                        <p:cTn id="11" dur="4500" accel="50000" decel="50000" autoRev="1" fill="hold">
                                          <p:stCondLst>
                                            <p:cond delay="0"/>
                                          </p:stCondLst>
                                        </p:cTn>
                                        <p:tgtEl>
                                          <p:spTgt spid="10"/>
                                        </p:tgtEl>
                                        <p:attrNameLst>
                                          <p:attrName>ppt_x</p:attrName>
                                          <p:attrName>ppt_y</p:attrName>
                                        </p:attrNameLst>
                                      </p:cBhvr>
                                    </p:animMotion>
                                    <p:animRot by="1500000">
                                      <p:cBhvr>
                                        <p:cTn id="12" dur="2250" fill="hold">
                                          <p:stCondLst>
                                            <p:cond delay="0"/>
                                          </p:stCondLst>
                                        </p:cTn>
                                        <p:tgtEl>
                                          <p:spTgt spid="10"/>
                                        </p:tgtEl>
                                        <p:attrNameLst>
                                          <p:attrName>r</p:attrName>
                                        </p:attrNameLst>
                                      </p:cBhvr>
                                    </p:animRot>
                                    <p:animRot by="-1500000">
                                      <p:cBhvr>
                                        <p:cTn id="13" dur="2250" fill="hold">
                                          <p:stCondLst>
                                            <p:cond delay="2250"/>
                                          </p:stCondLst>
                                        </p:cTn>
                                        <p:tgtEl>
                                          <p:spTgt spid="10"/>
                                        </p:tgtEl>
                                        <p:attrNameLst>
                                          <p:attrName>r</p:attrName>
                                        </p:attrNameLst>
                                      </p:cBhvr>
                                    </p:animRot>
                                    <p:animRot by="-1500000">
                                      <p:cBhvr>
                                        <p:cTn id="14" dur="2250" fill="hold">
                                          <p:stCondLst>
                                            <p:cond delay="4500"/>
                                          </p:stCondLst>
                                        </p:cTn>
                                        <p:tgtEl>
                                          <p:spTgt spid="10"/>
                                        </p:tgtEl>
                                        <p:attrNameLst>
                                          <p:attrName>r</p:attrName>
                                        </p:attrNameLst>
                                      </p:cBhvr>
                                    </p:animRot>
                                    <p:animRot by="1500000">
                                      <p:cBhvr>
                                        <p:cTn id="15" dur="2250" fill="hold">
                                          <p:stCondLst>
                                            <p:cond delay="6750"/>
                                          </p:stCondLst>
                                        </p:cTn>
                                        <p:tgtEl>
                                          <p:spTgt spid="10"/>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0" grpId="1"/>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3.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4.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5.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6.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7.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8.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9.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0.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2.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3.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4.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5.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6.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7.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a968399c04fe4fe4dc7da06fb70d1f66">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29eff524e268ff0c86728610c23328f6"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686DCD1E-BAA7-4BBF-8A3E-FCDA1B4A95D3}"/>
</file>

<file path=customXml/itemProps3.xml><?xml version="1.0" encoding="utf-8"?>
<ds:datastoreItem xmlns:ds="http://schemas.openxmlformats.org/officeDocument/2006/customXml" ds:itemID="{ACC9A911-23AF-4D6B-960B-1A780C58D828}">
  <ds:schemaRefs>
    <ds:schemaRef ds:uri="http://purl.org/dc/dcmitype/"/>
    <ds:schemaRef ds:uri="http://schemas.openxmlformats.org/package/2006/metadata/core-properties"/>
    <ds:schemaRef ds:uri="http://schemas.microsoft.com/office/2006/metadata/properties"/>
    <ds:schemaRef ds:uri="http://purl.org/dc/elements/1.1/"/>
    <ds:schemaRef ds:uri="http://schemas.microsoft.com/office/infopath/2007/PartnerControls"/>
    <ds:schemaRef ds:uri="http://purl.org/dc/terms/"/>
    <ds:schemaRef ds:uri="http://www.w3.org/XML/1998/namespace"/>
    <ds:schemaRef ds:uri="http://schemas.microsoft.com/office/2006/documentManagement/types"/>
    <ds:schemaRef ds:uri="688354b5-287c-4cda-825e-1d7935aea40e"/>
    <ds:schemaRef ds:uri="aca13214-df29-4e3c-a050-857c0bf7bd8e"/>
  </ds:schemaRefs>
</ds:datastoreItem>
</file>

<file path=docProps/app.xml><?xml version="1.0" encoding="utf-8"?>
<Properties xmlns="http://schemas.openxmlformats.org/officeDocument/2006/extended-properties" xmlns:vt="http://schemas.openxmlformats.org/officeDocument/2006/docPropsVTypes">
  <TotalTime>1879</TotalTime>
  <Words>2245</Words>
  <Application>Microsoft Office PowerPoint</Application>
  <PresentationFormat>Widescreen</PresentationFormat>
  <Paragraphs>231</Paragraphs>
  <Slides>30</Slides>
  <Notes>2</Notes>
  <HiddenSlides>0</HiddenSlides>
  <MMClips>0</MMClips>
  <ScaleCrop>false</ScaleCrop>
  <HeadingPairs>
    <vt:vector size="6" baseType="variant">
      <vt:variant>
        <vt:lpstr>Fonts Used</vt:lpstr>
      </vt:variant>
      <vt:variant>
        <vt:i4>9</vt:i4>
      </vt:variant>
      <vt:variant>
        <vt:lpstr>Theme</vt:lpstr>
      </vt:variant>
      <vt:variant>
        <vt:i4>2</vt:i4>
      </vt:variant>
      <vt:variant>
        <vt:lpstr>Slide Titles</vt:lpstr>
      </vt:variant>
      <vt:variant>
        <vt:i4>30</vt:i4>
      </vt:variant>
    </vt:vector>
  </HeadingPairs>
  <TitlesOfParts>
    <vt:vector size="41" baseType="lpstr">
      <vt:lpstr>Alexandria</vt:lpstr>
      <vt:lpstr>Aptos</vt:lpstr>
      <vt:lpstr>Arial</vt:lpstr>
      <vt:lpstr>Calibri</vt:lpstr>
      <vt:lpstr>Calibri Light</vt:lpstr>
      <vt:lpstr>Jokerman</vt:lpstr>
      <vt:lpstr>Roboto Light</vt:lpstr>
      <vt:lpstr>Symbol</vt:lpstr>
      <vt:lpstr>Times New Roman</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Aliaa Qamer</cp:lastModifiedBy>
  <cp:revision>47</cp:revision>
  <dcterms:created xsi:type="dcterms:W3CDTF">2023-04-29T09:08:00Z</dcterms:created>
  <dcterms:modified xsi:type="dcterms:W3CDTF">2026-09-11T11:36:15Z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