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4"/>
  </p:notesMasterIdLst>
  <p:handoutMasterIdLst>
    <p:handoutMasterId r:id="rId55"/>
  </p:handoutMasterIdLst>
  <p:sldIdLst>
    <p:sldId id="303" r:id="rId5"/>
    <p:sldId id="736" r:id="rId6"/>
    <p:sldId id="666" r:id="rId7"/>
    <p:sldId id="737" r:id="rId8"/>
    <p:sldId id="738" r:id="rId9"/>
    <p:sldId id="739" r:id="rId10"/>
    <p:sldId id="740" r:id="rId11"/>
    <p:sldId id="741" r:id="rId12"/>
    <p:sldId id="742" r:id="rId13"/>
    <p:sldId id="743" r:id="rId14"/>
    <p:sldId id="744" r:id="rId15"/>
    <p:sldId id="745" r:id="rId16"/>
    <p:sldId id="746" r:id="rId17"/>
    <p:sldId id="747" r:id="rId18"/>
    <p:sldId id="748" r:id="rId19"/>
    <p:sldId id="749" r:id="rId20"/>
    <p:sldId id="750" r:id="rId21"/>
    <p:sldId id="751" r:id="rId22"/>
    <p:sldId id="752" r:id="rId23"/>
    <p:sldId id="753" r:id="rId24"/>
    <p:sldId id="754" r:id="rId25"/>
    <p:sldId id="755" r:id="rId26"/>
    <p:sldId id="756" r:id="rId27"/>
    <p:sldId id="757" r:id="rId28"/>
    <p:sldId id="758" r:id="rId29"/>
    <p:sldId id="759" r:id="rId30"/>
    <p:sldId id="760" r:id="rId31"/>
    <p:sldId id="761" r:id="rId32"/>
    <p:sldId id="762" r:id="rId33"/>
    <p:sldId id="763" r:id="rId34"/>
    <p:sldId id="764" r:id="rId35"/>
    <p:sldId id="765" r:id="rId36"/>
    <p:sldId id="766" r:id="rId37"/>
    <p:sldId id="767" r:id="rId38"/>
    <p:sldId id="769" r:id="rId39"/>
    <p:sldId id="770" r:id="rId40"/>
    <p:sldId id="771" r:id="rId41"/>
    <p:sldId id="772" r:id="rId42"/>
    <p:sldId id="773" r:id="rId43"/>
    <p:sldId id="774" r:id="rId44"/>
    <p:sldId id="775" r:id="rId45"/>
    <p:sldId id="776" r:id="rId46"/>
    <p:sldId id="777" r:id="rId47"/>
    <p:sldId id="778" r:id="rId48"/>
    <p:sldId id="779" r:id="rId49"/>
    <p:sldId id="780" r:id="rId50"/>
    <p:sldId id="781" r:id="rId51"/>
    <p:sldId id="782" r:id="rId52"/>
    <p:sldId id="349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736"/>
            <p14:sldId id="666"/>
            <p14:sldId id="737"/>
            <p14:sldId id="738"/>
            <p14:sldId id="739"/>
            <p14:sldId id="740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57"/>
            <p14:sldId id="758"/>
            <p14:sldId id="759"/>
            <p14:sldId id="760"/>
            <p14:sldId id="761"/>
            <p14:sldId id="762"/>
            <p14:sldId id="763"/>
            <p14:sldId id="764"/>
            <p14:sldId id="765"/>
            <p14:sldId id="766"/>
            <p14:sldId id="767"/>
            <p14:sldId id="769"/>
            <p14:sldId id="770"/>
            <p14:sldId id="771"/>
            <p14:sldId id="772"/>
            <p14:sldId id="773"/>
            <p14:sldId id="774"/>
            <p14:sldId id="775"/>
            <p14:sldId id="776"/>
            <p14:sldId id="777"/>
            <p14:sldId id="778"/>
            <p14:sldId id="779"/>
            <p14:sldId id="780"/>
            <p14:sldId id="781"/>
            <p14:sldId id="78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89CC17-4EBB-4F87-81FB-ACC80DF0C480}" v="49" dt="2024-10-31T07:13:08.9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603" autoAdjust="0"/>
    <p:restoredTop sz="94660"/>
  </p:normalViewPr>
  <p:slideViewPr>
    <p:cSldViewPr snapToGrid="0">
      <p:cViewPr varScale="1">
        <p:scale>
          <a:sx n="70" d="100"/>
          <a:sy n="70" d="100"/>
        </p:scale>
        <p:origin x="30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06/02/1447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839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76115" y="2180548"/>
            <a:ext cx="47120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PRESENTATION AND WRITING SKILLS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345648" y="3825537"/>
            <a:ext cx="3314016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50847" y="3281131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MGM223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617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Nagwan</a:t>
            </a:r>
            <a:r>
              <a:rPr lang="en-GB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Al-</a:t>
            </a:r>
            <a:r>
              <a:rPr lang="en-GB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Qershi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080986" y="4449136"/>
            <a:ext cx="6383134" cy="1121150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latin typeface="+mn-lt"/>
              </a:rPr>
              <a:t>Applying for jobs and </a:t>
            </a:r>
            <a:r>
              <a:rPr lang="en-US" sz="2800" b="1" dirty="0" smtClean="0">
                <a:latin typeface="+mn-lt"/>
              </a:rPr>
              <a:t>interviewing</a:t>
            </a:r>
          </a:p>
          <a:p>
            <a:r>
              <a:rPr lang="ar-EG" sz="2800" b="1" dirty="0">
                <a:latin typeface="+mn-lt"/>
              </a:rPr>
              <a:t>التقدم للوظائف وإجراء المقابلات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838"/>
    </mc:Choice>
    <mc:Fallback xmlns="">
      <p:transition spd="slow" advTm="15083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54897"/>
            <a:ext cx="70382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Objectives</a:t>
            </a:r>
          </a:p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أهداف التعلُّم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980CE177-07CC-42E9-95F6-1D2B71CD167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208949" y="1344695"/>
            <a:ext cx="1545775" cy="1064712"/>
            <a:chOff x="880289" y="925712"/>
            <a:chExt cx="1545775" cy="1064712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925712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159427"/>
              <a:ext cx="12860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6371570"/>
              </p:ext>
            </p:extLst>
          </p:nvPr>
        </p:nvGraphicFramePr>
        <p:xfrm>
          <a:off x="3475171" y="2506060"/>
          <a:ext cx="8252371" cy="365087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672374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357999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5296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200" b="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Submitting your résumé</a:t>
                      </a:r>
                      <a:endParaRPr lang="en-US" sz="2200" b="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EG" sz="22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ar-SA" sz="22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تقديم </a:t>
                      </a:r>
                      <a:r>
                        <a:rPr lang="ar-SA" sz="2200" b="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سيرتك الذاتية</a:t>
                      </a:r>
                      <a:endParaRPr lang="en-US" sz="2200" b="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  <a:tr h="6525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200" b="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Understanding the interview process</a:t>
                      </a:r>
                      <a:endParaRPr lang="en-US" sz="2200" b="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EG" sz="22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ar-SA" sz="22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فهم </a:t>
                      </a:r>
                      <a:r>
                        <a:rPr lang="ar-SA" sz="2200" b="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عملية المقابلة</a:t>
                      </a:r>
                      <a:endParaRPr lang="en-US" sz="2200" b="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24796557"/>
                  </a:ext>
                </a:extLst>
              </a:tr>
              <a:tr h="6525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200" b="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Preparing for a job interview</a:t>
                      </a:r>
                      <a:endParaRPr lang="en-US" sz="2200" b="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EG" sz="22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ar-SA" sz="22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التحضير </a:t>
                      </a:r>
                      <a:r>
                        <a:rPr lang="ar-SA" sz="2200" b="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لمقابلة عمل</a:t>
                      </a:r>
                      <a:endParaRPr lang="en-US" sz="2200" b="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1308878"/>
                  </a:ext>
                </a:extLst>
              </a:tr>
              <a:tr h="908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200" b="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Interviewing for success</a:t>
                      </a:r>
                      <a:endParaRPr lang="en-US" sz="2200" b="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EG" sz="22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</a:t>
                      </a:r>
                      <a:r>
                        <a:rPr lang="ar-SA" sz="22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إجراء </a:t>
                      </a:r>
                      <a:r>
                        <a:rPr lang="ar-SA" sz="2200" b="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المقابلات من أجل النجاح</a:t>
                      </a:r>
                      <a:endParaRPr lang="en-US" sz="2200" b="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5582773"/>
                  </a:ext>
                </a:extLst>
              </a:tr>
              <a:tr h="908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200" b="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Following up after an interview</a:t>
                      </a:r>
                      <a:endParaRPr lang="en-US" sz="2200" b="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EG" sz="22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</a:t>
                      </a:r>
                      <a:r>
                        <a:rPr lang="ar-SA" sz="22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المتابعة </a:t>
                      </a:r>
                      <a:r>
                        <a:rPr lang="ar-SA" sz="2200" b="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بعد المقابلة</a:t>
                      </a:r>
                      <a:endParaRPr lang="en-US" sz="2200" b="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564695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4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19"/>
    </mc:Choice>
    <mc:Fallback xmlns="">
      <p:transition spd="slow" advTm="23419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3448560"/>
              </p:ext>
            </p:extLst>
          </p:nvPr>
        </p:nvGraphicFramePr>
        <p:xfrm>
          <a:off x="981697" y="2246862"/>
          <a:ext cx="10100286" cy="35204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Cover letters are an essential part of job applications.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are two main types: unsolicited and solicited.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help express your interest and showcase your strengths.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Always submitted with the CV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خطابات التقديم جزء أساسي من التقديم لأي وظيفة.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هناك نوعان رئيسيان: خطاب غير مرغوب فيه وخطاب استجابة لإعلان.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200" kern="0" dirty="0" smtClean="0">
                          <a:effectLst/>
                        </a:rPr>
                        <a:t>ت</a:t>
                      </a:r>
                      <a:r>
                        <a:rPr lang="ar-SA" sz="2200" kern="0" dirty="0" smtClean="0">
                          <a:effectLst/>
                        </a:rPr>
                        <a:t>ُساعدك هذه الخطابات على التعبير عن اهتمامك وإبراز نقاط قوتك.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تُرفق دائمًا مع السيرة الذاتية.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Cover Letters – General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Concept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خطابات التقديم – المفهوم العام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45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101609"/>
              </p:ext>
            </p:extLst>
          </p:nvPr>
        </p:nvGraphicFramePr>
        <p:xfrm>
          <a:off x="981697" y="2246862"/>
          <a:ext cx="10100286" cy="361035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cover letter can be sent by email, postal mail, hand delivery, or uploaded online.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must state clearly what you're sending (e.g., CV for project coordinator job).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should explain why you're sending it and how the reader benefits.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Include examples that show your readiness and interest.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000" kern="0" dirty="0" smtClean="0">
                          <a:effectLst/>
                        </a:rPr>
                        <a:t>يمكن إرسال الخطاب بالبريد الإلكتروني أو التقليدي أو يدويًا أو رفعه عبر موقع إلكتروني.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000" kern="0" dirty="0" smtClean="0">
                          <a:effectLst/>
                        </a:rPr>
                        <a:t>يجب أن يوضح ما ترسله (مثلًا: سيرة ذاتية لوظيفة منسق مشاريع).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000" kern="0" dirty="0" smtClean="0">
                          <a:effectLst/>
                        </a:rPr>
                        <a:t>يجب أن يشرح لماذا ترسله وكيف يستفيد القارئ منه.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000" kern="0" dirty="0" smtClean="0">
                          <a:effectLst/>
                        </a:rPr>
                        <a:t>أضف أمثلة تبين مدى جاهزيتك واهتمامك.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How to Send a Cover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Letter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كيفية إرسال خطاب تقديمي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538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0200268"/>
              </p:ext>
            </p:extLst>
          </p:nvPr>
        </p:nvGraphicFramePr>
        <p:xfrm>
          <a:off x="981697" y="2246862"/>
          <a:ext cx="10100286" cy="397141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good cover letter can be the reason your CV gets read.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generic, copied letter is often ignored.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Personalize each letter based on the specific job.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vague phrases like “any job that suits me.”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يمكن أن تكون </a:t>
                      </a:r>
                      <a:r>
                        <a:rPr lang="ar-EG" sz="2200" kern="0" dirty="0" smtClean="0">
                          <a:effectLst/>
                        </a:rPr>
                        <a:t>الخطاب التقديمي</a:t>
                      </a:r>
                      <a:r>
                        <a:rPr lang="ar-EG" sz="2200" kern="0" baseline="0" dirty="0" smtClean="0">
                          <a:effectLst/>
                        </a:rPr>
                        <a:t> </a:t>
                      </a:r>
                      <a:r>
                        <a:rPr lang="ar-SA" sz="2200" kern="0" dirty="0" smtClean="0">
                          <a:effectLst/>
                        </a:rPr>
                        <a:t>الجيد </a:t>
                      </a:r>
                      <a:r>
                        <a:rPr lang="ar-EG" sz="2200" kern="0" dirty="0" smtClean="0">
                          <a:effectLst/>
                        </a:rPr>
                        <a:t>هو</a:t>
                      </a:r>
                      <a:r>
                        <a:rPr lang="ar-SA" sz="2200" kern="0" dirty="0" smtClean="0">
                          <a:effectLst/>
                        </a:rPr>
                        <a:t> السبب وراء قراءة سيرتك الذاتية.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الخطابات العامة أو المنسوخة غالبًا ما يتم تجاهلها.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خصص كل </a:t>
                      </a:r>
                      <a:r>
                        <a:rPr lang="ar-EG" sz="2200" kern="0" dirty="0" smtClean="0">
                          <a:effectLst/>
                        </a:rPr>
                        <a:t>خطاب</a:t>
                      </a:r>
                      <a:r>
                        <a:rPr lang="ar-SA" sz="2200" kern="0" dirty="0" smtClean="0">
                          <a:effectLst/>
                        </a:rPr>
                        <a:t> بناءً على الوظيفة المحددة.</a:t>
                      </a:r>
                      <a:endParaRPr lang="ar-EG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تجنب العبارات العامة مثل: "أي وظيفة تناسبني."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Importance of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Customization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أهمية تخصيص خطاب التقديم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648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117965"/>
              </p:ext>
            </p:extLst>
          </p:nvPr>
        </p:nvGraphicFramePr>
        <p:xfrm>
          <a:off x="981697" y="2246862"/>
          <a:ext cx="10100286" cy="397141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Responding to a posted job is easier since you know what they need.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 on matching your skills to the ad’s requirements.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the same terminology as in the job ad.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 out by showing your passion and direct relevance.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التقديم لوظيفة</a:t>
                      </a:r>
                      <a:r>
                        <a:rPr lang="ar-EG" sz="2200" kern="0" baseline="0" dirty="0" smtClean="0">
                          <a:effectLst/>
                        </a:rPr>
                        <a:t> مُعلن عنها يكون</a:t>
                      </a:r>
                      <a:r>
                        <a:rPr lang="ar-SA" sz="2200" kern="0" dirty="0" smtClean="0">
                          <a:effectLst/>
                        </a:rPr>
                        <a:t> أسهل لأنك تعرف ما يبحث عنه صاحب العمل.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ركّز على مطابقة مهاراتك مع ما ورد في الإعلان.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استخدم نفس المصطلحات المذكورة في الإعلان الوظيفي.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اجعل خطابك مميزًا بإظهار شغفك وتطابقك مع المتطلبات.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Cover Letter for an Open Position (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Solicited)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خطاب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تقديم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لوظيفة شاغرة (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مطلوب)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293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568348"/>
              </p:ext>
            </p:extLst>
          </p:nvPr>
        </p:nvGraphicFramePr>
        <p:xfrm>
          <a:off x="981697" y="2246862"/>
          <a:ext cx="10100286" cy="397141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Sent to a company that hasn't posted a vacancy.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Requires research on the company’s field, needs, and hiring trends.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Address the letter to a specific person if possible.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Connect your background with the company’s area of work.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يُرسل إلى شركة لم تعلن عن وظيفة حالية.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يتطلب بحثًا حول طبيعة الشركة واحتياجاتها المعتادة.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وجّه الخطاب إلى شخص معين إن أمكن.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اربط خلفيتك ومهاراتك بمجال عمل الشركة.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Unsolicited Cover Letter (Exploratory Letter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)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خطاب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تقديم غير مرغوب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فيه (خطاب استكشافي)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9186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92817"/>
              </p:ext>
            </p:extLst>
          </p:nvPr>
        </p:nvGraphicFramePr>
        <p:xfrm>
          <a:off x="981697" y="2246862"/>
          <a:ext cx="10100286" cy="378377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Your letter might be the reason your CV gets considered.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well-written, job-specific letter increases your chances.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copied, vague letter gets ignored.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Always tailor your letter to the specific job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قد يكون الخطاب هو السبب الرئيسي لقراءة سيرتك الذاتية.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الخطاب المكتوب بشكل جيد والمتعلق بالوظيفة</a:t>
                      </a:r>
                      <a:r>
                        <a:rPr lang="ar-EG" sz="2400" kern="0" dirty="0" smtClean="0">
                          <a:effectLst/>
                        </a:rPr>
                        <a:t> </a:t>
                      </a:r>
                      <a:r>
                        <a:rPr lang="ar-SA" sz="2400" kern="0" dirty="0" smtClean="0">
                          <a:effectLst/>
                        </a:rPr>
                        <a:t>يزيد من فرصك.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الخطاب المنسوخ</a:t>
                      </a:r>
                      <a:r>
                        <a:rPr lang="ar-EG" sz="2400" kern="0" dirty="0" smtClean="0">
                          <a:effectLst/>
                        </a:rPr>
                        <a:t> والغامض</a:t>
                      </a:r>
                      <a:r>
                        <a:rPr lang="ar-SA" sz="2400" kern="0" dirty="0" smtClean="0">
                          <a:effectLst/>
                        </a:rPr>
                        <a:t> </a:t>
                      </a:r>
                      <a:r>
                        <a:rPr lang="ar-EG" sz="2400" kern="0" dirty="0" smtClean="0">
                          <a:effectLst/>
                        </a:rPr>
                        <a:t>يتم تجاهله.</a:t>
                      </a:r>
                      <a:endParaRPr lang="ar-SA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قم دائمًا بتخصيص خطابك للوظيفة المحددة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Make Your Cover Letter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Effective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اجعل خطاب التقديم الخاص بك فعالاً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753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572433"/>
              </p:ext>
            </p:extLst>
          </p:nvPr>
        </p:nvGraphicFramePr>
        <p:xfrm>
          <a:off x="981697" y="2246862"/>
          <a:ext cx="10100286" cy="296557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 know what the employer is looking for.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 on matching your skills with the listed requirements.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the same language as in the job ad.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 passion and make your interest specific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تعرف متطلبات صاحب العمل من خلال الإعلان.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ركّز على مطابقة مهاراتك مع ما طُلب بالإعلان.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استخدم نفس عبارات الإعلان لجذب الانتباه.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أظهر حماسك واهتمامك الحقيقي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Solicited Application Letter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Tips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نصائح لخطاب وظيفة معلن عنها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716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233226"/>
              </p:ext>
            </p:extLst>
          </p:nvPr>
        </p:nvGraphicFramePr>
        <p:xfrm>
          <a:off x="981697" y="2246862"/>
          <a:ext cx="10100286" cy="34684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Target a company that hasn’t posted a job.</a:t>
                      </a:r>
                      <a:b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Research the company’s services and clients.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Mention why you’d be a good fit even without a vacancy.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Address the letter to a specific person if possible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وجّه الخطاب لشركة لم تُعلن عن وظائف حاليًا.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ابحث عن طبيعة خدمات الشركة وعملائها.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وضّح كيف يمكن أن تكون إضافة رغم عدم وجود شاغر.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خاطب شخصًا محددًا داخل الشركة إن استطعت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Exploratory Application Letter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Tips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نصائح لخطاب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تقديم استكشافي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(غير معلن)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524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255003"/>
              </p:ext>
            </p:extLst>
          </p:nvPr>
        </p:nvGraphicFramePr>
        <p:xfrm>
          <a:off x="981697" y="2246862"/>
          <a:ext cx="10100286" cy="397141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the same words the employer used in the job post.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helps your application get noticed by filtering systems.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shows that you understand what the employer is seeking.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vague alternatives—match keywords exactly.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استخدم نفس الكلمات الواردة في إعلان الوظيفة.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يساعدك ذلك في اجتياز أنظمة التصفية الآلية.</a:t>
                      </a:r>
                      <a:r>
                        <a:rPr lang="en-US" sz="2200" kern="0" dirty="0" smtClean="0">
                          <a:effectLst/>
                        </a:rPr>
                        <a:t/>
                      </a:r>
                      <a:br>
                        <a:rPr lang="en-US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يُظهر أنك تفهم متطلبات الوظيفة بدقة.</a:t>
                      </a:r>
                      <a:r>
                        <a:rPr lang="en-US" sz="2200" kern="0" dirty="0" smtClean="0">
                          <a:effectLst/>
                        </a:rPr>
                        <a:t/>
                      </a:r>
                      <a:br>
                        <a:rPr lang="en-US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تجنب العبارات العامة واستخدم الكلمات الدقيقة من الإعلان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Matching the Job Ad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Language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مطابقة لغة إعلان الوظيفة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353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992757"/>
              </p:ext>
            </p:extLst>
          </p:nvPr>
        </p:nvGraphicFramePr>
        <p:xfrm>
          <a:off x="981697" y="2246862"/>
          <a:ext cx="10100286" cy="34684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Starts with showing awareness of the company and job.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Connects education and experience with job requirements.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Expresses genuine interest and enthusiasm.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Ends with contact info and a polite request for interview.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يبدأ بإظهار المعرفة بالشركة والوظيفة المعلنة.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يربط المؤهلات الدراسية والخبرة بمتطلبات الوظيفة.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يُظهر حماسًا حقيقيًا واهتمامًا بالعمل.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ينتهي بمعلومات التواصل وطلب إجراء مقابلة.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Example of a Cover Letter (Solicited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)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نموذج لخطاب تقديم (لوظيفة معلن عنها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)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737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6788705"/>
              </p:ext>
            </p:extLst>
          </p:nvPr>
        </p:nvGraphicFramePr>
        <p:xfrm>
          <a:off x="981697" y="2246862"/>
          <a:ext cx="10100286" cy="392950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using “To whom it may concern.”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Address it to a real person if possible.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Search company website or LinkedIn for the hiring manager’s name.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Personalized letters show effort and attention.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تجنب استخدام عبارة "إلى من يهمه الأمر".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وجّه الخطاب لشخص حقيقي إن أمكن.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ابحث عن اسم المسؤول في موقع الشركة أو </a:t>
                      </a:r>
                      <a:r>
                        <a:rPr lang="en-US" sz="2200" kern="0" dirty="0" smtClean="0">
                          <a:effectLst/>
                        </a:rPr>
                        <a:t>LinkedIn.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الخطابات المخصصة تعكس الاهتمام والجدية.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Address the Letter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Properly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توجيه الخطاب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بشكل صحيح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3906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7149368"/>
              </p:ext>
            </p:extLst>
          </p:nvPr>
        </p:nvGraphicFramePr>
        <p:xfrm>
          <a:off x="981697" y="2246862"/>
          <a:ext cx="10100286" cy="345827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 specific about the type of role you're seeking.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 you understand the company and the job.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Don’t talk about salary unless asked.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Keep it brief and avoid repeating your CV.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كن واضحًا بشأن نوع الفرصة التي تسعى إليها.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أظهر فهمك للشركة والوظيفة المطلوبة.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لا تتحدث عن الراتب إلا إذا طُلب منك.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اجعل الخطاب مختصرًا ولا تكرر محتوى السيرة الذاتية.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Additional Tips for an Effective Cover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Letter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نصائح إضافية لكتابة خطاب تقديمي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فعّال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257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235953"/>
              </p:ext>
            </p:extLst>
          </p:nvPr>
        </p:nvGraphicFramePr>
        <p:xfrm>
          <a:off x="981697" y="2246862"/>
          <a:ext cx="10100286" cy="397141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Attention – grab the reader's attention from the first sentence.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Interest – spark interest with relevant skills and experience.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Desire – create a desire to hire you by matching their needs.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Action – encourage the employer to contact you.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الانتباه – جذب انتباه القارئ من أول جملة.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الاهتمام – إثارة اهتمامه بمهاراتك وخبراتك.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الرغبة – خلق رغبة في توظيفك من خلال مطابقة احتياجاتهم.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الفعل – دفع القارئ لاتخاذ خطوة مثل الاتصال بك.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the AIDA Structure in Your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Letter</a:t>
            </a:r>
          </a:p>
          <a:p>
            <a:pPr rtl="1"/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خطة </a:t>
            </a:r>
            <a:r>
              <a:rPr lang="en-US" sz="2800" b="1" dirty="0" smtClean="0">
                <a:solidFill>
                  <a:srgbClr val="00B0F0"/>
                </a:solidFill>
                <a:cs typeface="+mj-cs"/>
              </a:rPr>
              <a:t>AIDA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 في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كتابة الخطاب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197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416623"/>
              </p:ext>
            </p:extLst>
          </p:nvPr>
        </p:nvGraphicFramePr>
        <p:xfrm>
          <a:off x="981697" y="2246862"/>
          <a:ext cx="10100286" cy="34684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Mention the position you're applying for clearly.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Start with something unique or personal about the company.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Relate your background to their mission or recent success.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 out from generic applicants.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وضّح الوظيفة التي تتقدم لها بوضوح.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ابدأ بشيء مميز أو شخصي عن الشركة.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اربط خلفيتك برسالة الشركة أو نجاح حديث لها.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تميز عن المتقدمين الآخرين بلمسة شخصية.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Grabbing Attention (AIDA – A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)</a:t>
            </a:r>
          </a:p>
          <a:p>
            <a:pPr rtl="1"/>
            <a:r>
              <a:rPr lang="ar-EG" sz="2800" b="1" dirty="0">
                <a:solidFill>
                  <a:srgbClr val="00B0F0"/>
                </a:solidFill>
                <a:cs typeface="+mj-cs"/>
              </a:rPr>
              <a:t>جذب الانتباه (</a:t>
            </a:r>
            <a:r>
              <a:rPr lang="en-US" sz="2800" b="1" dirty="0" smtClean="0">
                <a:solidFill>
                  <a:srgbClr val="00B0F0"/>
                </a:solidFill>
                <a:cs typeface="+mj-cs"/>
              </a:rPr>
              <a:t>AIDA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 – الانتباه)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3319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9176575"/>
              </p:ext>
            </p:extLst>
          </p:nvPr>
        </p:nvGraphicFramePr>
        <p:xfrm>
          <a:off x="981697" y="2246862"/>
          <a:ext cx="10100286" cy="321703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Highlight your main skills and achievements.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Link them directly to the job requirements.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real examples or measurable outcomes.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 you understand the company's needs.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أبرز مهاراتك الأساسية وإنجازاتك.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اربطها مباشرة بمتطلبات الوظيفة.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استخدم أمثلة واقعية أو نتائج قابلة للقياس.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أظهر فهمك لاحتياجات الشركة.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Building Interest and Desire (AIDA – I &amp;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D)</a:t>
            </a:r>
          </a:p>
          <a:p>
            <a:pPr rtl="1"/>
            <a:r>
              <a:rPr lang="ar-EG" sz="2800" b="1" dirty="0">
                <a:solidFill>
                  <a:srgbClr val="00B0F0"/>
                </a:solidFill>
                <a:cs typeface="+mj-cs"/>
              </a:rPr>
              <a:t>إثارة الاهتمام والرغبة (</a:t>
            </a:r>
            <a:r>
              <a:rPr lang="en-US" sz="2800" b="1" dirty="0" smtClean="0">
                <a:solidFill>
                  <a:srgbClr val="00B0F0"/>
                </a:solidFill>
                <a:cs typeface="+mj-cs"/>
              </a:rPr>
              <a:t>AIDA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– الاهتمام والرغبة)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43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778760"/>
              </p:ext>
            </p:extLst>
          </p:nvPr>
        </p:nvGraphicFramePr>
        <p:xfrm>
          <a:off x="981697" y="2246862"/>
          <a:ext cx="10100286" cy="325894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clearly for a next step (e.g., interview).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Provide your contact information.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Mention availability for follow-up.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Express appreciation and initiative.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اطلب بوضوح اتخاذ خطوة (مثل مقابلة عمل).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أدرج معلومات التواصل الخاصة بك.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اذكر توفر وقت مناسب للتواصل أو المتابعة.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عبّر عن تقديرك واستعدادك للمبادرة.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Prompting Action (AIDA – A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)</a:t>
            </a:r>
          </a:p>
          <a:p>
            <a:pPr rtl="1"/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الحث على اتخاذ إجراء (</a:t>
            </a:r>
            <a:r>
              <a:rPr lang="en-US" sz="2800" b="1" dirty="0" smtClean="0">
                <a:solidFill>
                  <a:srgbClr val="00B0F0"/>
                </a:solidFill>
                <a:cs typeface="+mj-cs"/>
              </a:rPr>
              <a:t>AIDA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– الفعل)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976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48621"/>
              </p:ext>
            </p:extLst>
          </p:nvPr>
        </p:nvGraphicFramePr>
        <p:xfrm>
          <a:off x="981697" y="2246862"/>
          <a:ext cx="10100286" cy="34684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Follow-up should be polite and professional.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Respect any instructions in the job ad (e.g., don’t call).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 not follow up before the application deadline.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 continued interest without being pushy.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يجب أن تكون المتابعة لبقة واحترافية.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التزم بالتعليمات الموجودة في إعلان الوظيفة (مثلاً: لا تتصل).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لا تتواصل قبل تاريخ الإغلاق المحدد.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أظهر اهتمامك المستمر دون ضغط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Following Up on a Job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Application</a:t>
            </a:r>
          </a:p>
          <a:p>
            <a:pPr rtl="1"/>
            <a:r>
              <a:rPr lang="ar-EG" sz="2800" b="1" dirty="0">
                <a:solidFill>
                  <a:srgbClr val="00B0F0"/>
                </a:solidFill>
                <a:cs typeface="+mj-cs"/>
              </a:rPr>
              <a:t>متابعة طلب الوظيفة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5484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8324074"/>
              </p:ext>
            </p:extLst>
          </p:nvPr>
        </p:nvGraphicFramePr>
        <p:xfrm>
          <a:off x="981697" y="2246862"/>
          <a:ext cx="10100286" cy="325894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Only follow up if the job ad allows it.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If a deadline is mentioned, wait until after it passes.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Don’t appear impatient or pushy.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 polite, brief, and clear in your message.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تابع فقط إذا سمح الإعلان بذلك.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إذا ذُكر تاريخ إغلاق، انتظر حتى بعده.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لا تظهر كأنك مستعجل أو تضغط.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كن مهذبًا، مختصرًا، وواضحًا في رسالتك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When and How to Follow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Up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متى وكيف تتم المتابعة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154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0469217"/>
              </p:ext>
            </p:extLst>
          </p:nvPr>
        </p:nvGraphicFramePr>
        <p:xfrm>
          <a:off x="981697" y="2246862"/>
          <a:ext cx="10100286" cy="392950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Wait 1–2 weeks after sending your application.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If no reply, send a polite follow-up email.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Restate your interest and offer to provide more info.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Keep the tone professional and enthusiastic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انتظر من أسبوع إلى أسبوعين بعد إرسال الطلب.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إذا لم يصلك رد، أرسل رسالة متابعة لبقة.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أعد تأكيد اهتمامك واعرض تقديم أي معلومات إضافية.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اجعل لهجتك احترافية ومتحمسة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If No Deadline Is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Given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إذا لم يُذكر موعد إغلاق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4684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9510731"/>
              </p:ext>
            </p:extLst>
          </p:nvPr>
        </p:nvGraphicFramePr>
        <p:xfrm>
          <a:off x="981697" y="2246862"/>
          <a:ext cx="10100286" cy="34684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email or phone if appropriate.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 a new achievement or skill update if possible.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a thoughtful question to show engagement.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Keep it short and respectful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استخدم البريد الإلكتروني أو الهاتف إذا كان مناسبًا.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أضف إنجازًا جديدًا أو مهارة حديثة إن أمكن.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اطرح سؤالًا ذكيًا يُظهر اهتمامك.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اجعل الرسالة قصيرة ومحترمة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How to Follow Up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Professionally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كيفية المتابعة بشكل احترافي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9414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792757"/>
              </p:ext>
            </p:extLst>
          </p:nvPr>
        </p:nvGraphicFramePr>
        <p:xfrm>
          <a:off x="981697" y="2246862"/>
          <a:ext cx="10100286" cy="34684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Has a hiring decision been made?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the expected timeline for filling the position?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 I follow up again next week if I don’t hear back?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there any additional information I can provide?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هل تم اتخاذ قرار التوظيف؟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ما هو الجدول الزمني المتوقع لشغل الوظيفة؟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هل يمكنني المتابعة مرة أخرى الأسبوع المقبل إذا لم أتلق ردًا؟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هل هناك أي معلومات إضافية يمكنني تقديمها؟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Examples of Good Follow-Up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Questions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أمثلة على أسئلة متابعة جيدة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285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7612514"/>
              </p:ext>
            </p:extLst>
          </p:nvPr>
        </p:nvGraphicFramePr>
        <p:xfrm>
          <a:off x="981697" y="2246862"/>
          <a:ext cx="10100286" cy="392950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Shows your enthusiasm for the job.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Gives a second chance to make an impression.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Keeps you on the employer’s radar.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Reflects good communication and professionalism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تُظهر حماسك للوظيفة.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تمنحك فرصة ثانية لإبراز نفسك.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تُبقي اسمك في ذهن صاحب العمل.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تعكس مهاراتك في التواصل والاحترافية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Why Follow-Up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Matters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لماذا المتابعة مهمة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594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650088"/>
              </p:ext>
            </p:extLst>
          </p:nvPr>
        </p:nvGraphicFramePr>
        <p:xfrm>
          <a:off x="981697" y="2246862"/>
          <a:ext cx="10100286" cy="392950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Screening: reviewing applications and CVs.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Selection: shortlisting candidates for interviews.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Final Stage: background checks and final decision.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Each step narrows down the candidate pool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الفحص: مراجعة الطلبات والسير الذاتية.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الاختيار: ترشيح المتقدمين للمقابلات.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المرحلة النهائية: مراجعة الخلفية واتخاذ القرار.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كل مرحلة تُقلص عدد المرشحين المحتملين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Job Application Process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Overview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نظرة عامة على عملية التقدم للوظائف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107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535547"/>
              </p:ext>
            </p:extLst>
          </p:nvPr>
        </p:nvGraphicFramePr>
        <p:xfrm>
          <a:off x="981697" y="2246862"/>
          <a:ext cx="10100286" cy="34684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Structured Interview: Same set of questions for all candidates.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Unstructured Interview: More flexible and adaptive.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Panel Interview: Several interviewers at once.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Group Interview: Multiple candidates evaluated together.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المقابلة المنظمة: نفس الأسئلة لجميع المتقدمين.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المقابلة المفتوحة: مرنة وتتغير حسب التفاعل.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مقابلة اللجنة: عدة محاورين في وقت واحد.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المقابلة الجماعية: تقييم عدة متقدمين معًا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Types of Job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Interviews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أنواع المقابلات الوظيفية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4041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3758908"/>
              </p:ext>
            </p:extLst>
          </p:nvPr>
        </p:nvGraphicFramePr>
        <p:xfrm>
          <a:off x="981697" y="2246862"/>
          <a:ext cx="10100286" cy="397141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Behavioral Interview: Describe how you handled real situations.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Situational Interview: Hypothetical scenarios to assess reactions.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Task-Based Interview: Perform job-related tasks.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Stress Interview: Tests response under pressure.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المقابلة السلوكية: وصف كيفية التعامل مع مواقف فعلية سابقة.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المقابلة الموقفية: طرح مواقف افتراضية لتقييم ردود الفعل.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مقابلة العمل العملية: تنفيذ مهام واقعية مرتبطة بالوظيفة.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مقابلة الضغط: اختبار القدرة على التصرف تحت التوتر.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Advanced Interview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Types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أنواع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المقابلات المتقدمة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992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57219"/>
              </p:ext>
            </p:extLst>
          </p:nvPr>
        </p:nvGraphicFramePr>
        <p:xfrm>
          <a:off x="981697" y="2246862"/>
          <a:ext cx="10100286" cy="355517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Telephone Interviews.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Email or instant message interviews.</a:t>
                      </a:r>
                      <a:r>
                        <a:rPr lang="ar-EG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Video interviews (live or recorded).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Online assessments and simulations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مقابلات عبر الهاتف.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مقابلات عبر البريد الإلكتروني أو الرسائل الفورية.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مقابلات فيديو (مباشرة أو مسجلة).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اختبارات أو محاكاة عبر الإنترنت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Interview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Formats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وسائل إجراء المقابلات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3072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1423069"/>
              </p:ext>
            </p:extLst>
          </p:nvPr>
        </p:nvGraphicFramePr>
        <p:xfrm>
          <a:off x="981697" y="2246862"/>
          <a:ext cx="10100286" cy="397141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Treat them as seriously as in-person interviews.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Have your CV and application in front of you.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a landline if possible to avoid signal issues.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 and tone are critical since body language is absent.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تعامل معها بجدية كما لو كانت وجهاً لوجه.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احتفظ بنسخة من سيرتك الذاتية أثناء المكالمة.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استخدم هاتفًا ثابتًا لتفادي مشاكل الشبكة.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الصوت والنبرة أساسيان لغياب لغة الجسد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Telephone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Interviews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المقابلة الهاتفية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997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3263837"/>
              </p:ext>
            </p:extLst>
          </p:nvPr>
        </p:nvGraphicFramePr>
        <p:xfrm>
          <a:off x="981697" y="2246862"/>
          <a:ext cx="10100286" cy="355517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Often used at the screening stage.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Lack non-verbal cues but allow time to think.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formal, professional language.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 interest by asking smart questions.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تُستخدم غالبًا في مرحلة الفحص الأولى.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 smtClean="0">
                          <a:effectLst/>
                        </a:rPr>
                        <a:t>ل</a:t>
                      </a:r>
                      <a:r>
                        <a:rPr lang="ar-SA" sz="2400" kern="0" dirty="0" smtClean="0">
                          <a:effectLst/>
                        </a:rPr>
                        <a:t>ا تُظهر لغة الجسد ولكن تعطي وقتًا للتفكير.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استخدم لغة رسمية واحترافية.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أظهر اهتمامك بطرح أسئلة ذكية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Text-Based Interviews (Email or Instant Messaging</a:t>
            </a:r>
            <a:r>
              <a:rPr lang="en-US" sz="2400" b="1" dirty="0" smtClean="0">
                <a:solidFill>
                  <a:srgbClr val="00B0F0"/>
                </a:solidFill>
                <a:cs typeface="Alexandria" charset="0"/>
              </a:rPr>
              <a:t>)</a:t>
            </a:r>
          </a:p>
          <a:p>
            <a:r>
              <a:rPr lang="ar-EG" sz="2400" b="1" dirty="0">
                <a:solidFill>
                  <a:srgbClr val="00B0F0"/>
                </a:solidFill>
                <a:cs typeface="+mj-cs"/>
              </a:rPr>
              <a:t>المقابلات النصية (البريد الإلكتروني أو الرسائل الفورية)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961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146157"/>
              </p:ext>
            </p:extLst>
          </p:nvPr>
        </p:nvGraphicFramePr>
        <p:xfrm>
          <a:off x="981697" y="2246862"/>
          <a:ext cx="10100286" cy="392950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 be live or pre-recorded.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Prepare as you would for a face-to-face interview.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Test your tech: camera, mic, and internet.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Dress professionally and choose a tidy background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قد تكون مباشرة أو مسجلة مسبقًا.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استعد كما لو أنك تحضر مقابلة فعلية.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اختبر التقنية: الكاميرا، الصوت، الإنترنت.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ارتدِ ملابس رسمية واختر خلفية مرتبة.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Video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Interviews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المقابلات عبر الفيديو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977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721098"/>
              </p:ext>
            </p:extLst>
          </p:nvPr>
        </p:nvGraphicFramePr>
        <p:xfrm>
          <a:off x="981697" y="2246862"/>
          <a:ext cx="10100286" cy="34684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May include quizzes, simulations, or job tasks.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Simulates real job scenarios for evaluation.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Helps employers focus on performance not impression.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Reduces hiring bias through objective measures.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قد تشمل اختبارات أو مهام محاكاة وظيفية.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تُحاكي سيناريوهات حقيقية للعمل.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تُمكن أصحاب العمل من تقييم الأداء بواقعية.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تُقلل التحيز وتعزز الشفافية في التوظي</a:t>
                      </a:r>
                      <a:r>
                        <a:rPr lang="ar-EG" sz="2200" kern="0" dirty="0" smtClean="0">
                          <a:effectLst/>
                        </a:rPr>
                        <a:t>ف.</a:t>
                      </a:r>
                      <a:endParaRPr lang="ar-SA" sz="22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Online Interview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Assessments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المقابلات عبر الإنترنت (التقييمات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)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21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8269036"/>
              </p:ext>
            </p:extLst>
          </p:nvPr>
        </p:nvGraphicFramePr>
        <p:xfrm>
          <a:off x="981697" y="2246862"/>
          <a:ext cx="10100286" cy="355517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you do the job?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 you meet the qualifications and skills?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Are you aware of the job requirements?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Are you a strong technical and cultural fit?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هل يمكنك أداء مهام الوظيفة؟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هل تمتلك المؤهلات والمهارات اللازمة؟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هل تفهم تفاصيل الوظيفة جيدًا؟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هل تتناسب مع بيئة وثقافة العمل؟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What Employers Look For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(1 / 2)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ما الذي يبحث عنه أصحاب العمل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 (1 / 2)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773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4150638"/>
              </p:ext>
            </p:extLst>
          </p:nvPr>
        </p:nvGraphicFramePr>
        <p:xfrm>
          <a:off x="981697" y="2246862"/>
          <a:ext cx="10100286" cy="392950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Are you the right fit for the company culture?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 you have a good attitude and communication style?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you work well in a team and handle responsibility?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Will you represent the company well?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هل تتماشى شخصيتك مع ثقافة الشركة؟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هل لديك أسلوب تواصل وسلوك مهني جيد؟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هل يمكنك العمل ضمن فريق وتحمل المسؤولية؟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هل تمثل الشركة بصورة إيجابية؟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What Employers Look For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(2 / 2)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ما الذي يبحث عنه أصحاب العمل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 (2 / 2)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387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3528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Many companies require tests before hiring.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Integrity tests assess ethics and honesty.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Used to detect potential for misconduct.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Helps reduce workplace risks.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العديد من الشركات تطلب اختبارات قبل التعيين.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اختبارات النزاهة تقيس الأخلاق والصدق.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تهدف لكشف احتمالية السلوك غير الأخلاقي.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تساعد في تقليل المخاطر داخل بيئة العمل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Pre-Employment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Tests</a:t>
            </a:r>
          </a:p>
          <a:p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اختبارات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ما قبل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التوظيف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9019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5999690"/>
              </p:ext>
            </p:extLst>
          </p:nvPr>
        </p:nvGraphicFramePr>
        <p:xfrm>
          <a:off x="981697" y="2246862"/>
          <a:ext cx="10100286" cy="325894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Verify education and work history.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Review financial or legal records (if relevant).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Ensure trustworthiness for sensitive roles.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a test, but part of the hiring decision.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التأكد من صحة المؤهلات والخبرة السابقة.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مراجعة السجلات المالية أو القانونية عند الحاجة.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ضمان المصداقية في الوظائف الحساسة.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ليس اختبارًا، لكنه جزء من قرار التوظيف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Background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Checks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التحقق من الخلفية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456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182061"/>
              </p:ext>
            </p:extLst>
          </p:nvPr>
        </p:nvGraphicFramePr>
        <p:xfrm>
          <a:off x="981697" y="2246862"/>
          <a:ext cx="10100286" cy="392950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After screening, selected candidates are contacted.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Invitations sent for interviews via phone or email.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Signals serious consideration for the role.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Prepare for the next steps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بعد الفحص، يتم التواصل مع المرشحين المختارين.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تُرسل الدعوات للمقابلات عبر الهاتف أو البريد الإلكتروني.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يدل ذلك على اهتمام حقيقي من جهة العمل.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استعد جيدًا للخطوات القادمة.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Transition to Interview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Phase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الانتقال إلى مرحلة المقابلة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774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7599405"/>
              </p:ext>
            </p:extLst>
          </p:nvPr>
        </p:nvGraphicFramePr>
        <p:xfrm>
          <a:off x="981697" y="2246862"/>
          <a:ext cx="10100286" cy="391928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the toughest decision you’ve made?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your thought process and result.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did you learn from the experience?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Shows problem-solving and accountability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ما هو أصعب قرار اتخذته؟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اشرح طريقة تفكيرك والنتيجة التي توصلت لها.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ماذا تعلمت من تلك التجربة؟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يُظهر قدرتك على حل المشكلات وتحمل المسؤولية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Common Interview Questions </a:t>
            </a:r>
            <a:endParaRPr lang="en-US" sz="2800" b="1" dirty="0" smtClean="0">
              <a:solidFill>
                <a:srgbClr val="00B0F0"/>
              </a:solidFill>
              <a:cs typeface="Alexandria" charset="0"/>
            </a:endParaRP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أسئلة شائعة في المقابلات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3403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3081869"/>
              </p:ext>
            </p:extLst>
          </p:nvPr>
        </p:nvGraphicFramePr>
        <p:xfrm>
          <a:off x="981697" y="2246862"/>
          <a:ext cx="10100286" cy="325894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Recognize your strengths: communication, problem-solving, teamwork.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 that nervousness is natural.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Prepare and practice to reduce fear.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Interviews are a chance to show your value.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حدّد نقاط قوتك مثل: التواصل، حل المشكلات، العمل الجماعي.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اعلم أن التوتر أمر طبيعي.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التحضير المسبق والتدريب يقللان القلق.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المقابلة فرصة لعرض قدراتك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Building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Self-Confidence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بناء الثقة بالنفس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8891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5039750"/>
              </p:ext>
            </p:extLst>
          </p:nvPr>
        </p:nvGraphicFramePr>
        <p:xfrm>
          <a:off x="981697" y="2246862"/>
          <a:ext cx="10100286" cy="34684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Everyone feels nervous before interviews.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Remind yourself of your qualifications and value.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company invited you because they saw potential.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Focus on your strengths, not fears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من الطبيعي أن يشعر الجميع بالتوتر قبل المقابلة.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ذكّر نفسك بمؤهلاتك وقيمتك.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دعوتك للمقابلة تعني أنهم رأوا فيك شيئًا إيجابيًا.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ركّز على نقاط قوتك وليس مخاوفك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Managing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Anxiety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إدارة القلق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0666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699329"/>
              </p:ext>
            </p:extLst>
          </p:nvPr>
        </p:nvGraphicFramePr>
        <p:xfrm>
          <a:off x="981697" y="2246862"/>
          <a:ext cx="10100286" cy="325894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Improve what you can (appearance, tone, presence).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Offset weaknesses by emphasizing strengths.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Don’t dwell on flaws – lead with confidence.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Preparation leads to peace of mind.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حسّن ما يمكنك تحسينه (المظهر، النبرة، الحضور).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عوّض نقاط الضعف بإبراز نقاط القوة.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لا تركز على العيوب – قدّم نفسك بثقة.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التحضير الجيد يمنحك راحة نفسية.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Overcoming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Self-Doubt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التغلب على الشك الذاتي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91250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711477"/>
              </p:ext>
            </p:extLst>
          </p:nvPr>
        </p:nvGraphicFramePr>
        <p:xfrm>
          <a:off x="981697" y="2246862"/>
          <a:ext cx="10100286" cy="325894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Dress appropriately to show seriousness.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Maintain respectful behavior and posture.</a:t>
                      </a:r>
                      <a: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2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Body language and voice matter greatly.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First impressions are often lasting.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ارتدِ ملابس مناسبة لتُظهر الجدية.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احرص على سلوك محترم ووضعية جسدية مناسبة.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لغة الجسد والصوت لهما تأثير كبير.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الانطباعات الأولى تدوم.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Professional Image in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Interviews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الصورة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المهنية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في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المقابلات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480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8795021"/>
              </p:ext>
            </p:extLst>
          </p:nvPr>
        </p:nvGraphicFramePr>
        <p:xfrm>
          <a:off x="981697" y="2246862"/>
          <a:ext cx="10100286" cy="392950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Your outfit reflects your awareness of workplace norms.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Modest and appropriate dress is preferred.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 don’t need expensive clothes – just clean and tidy.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Neat appearance builds confidence and trust.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مظهرك يعكس مدى فهمك لقواعد العمل.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الملابس المحتشمة والمناسبة هي الأفضل.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الملابس الغالية ليست ضرورية – النظافة والترتيب أهم.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المظهر الأنيق يعزز الثقة والانطباع الجيد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Appearance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Matters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أهمية المظهر الخارجي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450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169443"/>
              </p:ext>
            </p:extLst>
          </p:nvPr>
        </p:nvGraphicFramePr>
        <p:xfrm>
          <a:off x="981697" y="2246862"/>
          <a:ext cx="10100286" cy="355517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Wear clean, ironed clothes.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Keep shoes polished and neat.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Trim nails and ensure fresh breath.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flashy styles – focus on professionalism.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ارتدِ ملابس نظيفة وخالية من التجاعيد.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احرص على حذاء لامع ومرتب.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اعتنِ بنظافة أظافرك ورائحة فمك.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تجنب الأساليب الغريبة – ركّز على المهنية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Grooming and Hygiene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Tips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نصائح للعناية بالمظهر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8538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8792620"/>
              </p:ext>
            </p:extLst>
          </p:nvPr>
        </p:nvGraphicFramePr>
        <p:xfrm>
          <a:off x="981697" y="2246862"/>
          <a:ext cx="10100286" cy="346849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Interviews are more than tests – they’re opportunities.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 your best self confidently and respectfully.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 your value and communicate it clearly.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Stay positive and focused throughout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المقابلات ليست اختبارًا فقط، بل فرصة لإبراز نفسك.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قدّم أفضل نسخة منك بثقة واحترام.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افهم قيمتك وقدّمها بوضوح.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ابقَ إيجابيًا ومركزًا طوال الوقت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Interviewing for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Success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إجراء المقابلات من أجل النجاح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207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840331"/>
              </p:ext>
            </p:extLst>
          </p:nvPr>
        </p:nvGraphicFramePr>
        <p:xfrm>
          <a:off x="981697" y="2246862"/>
          <a:ext cx="10100286" cy="392950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First impressions matter greatly.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Body language like posture and eye contact is key.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 polite, smile gently, and greet appropriately.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Respond professionally to opening questions.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الانطباع الأول له تأثير كبير.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لغة الجسد مثل الوقفة والتواصل البصري مهمة.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كن مهذبًا، ابتسم ابتسامة خفيفة، وقدّم تحية مناسبة.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أجب على الأسئلة الافتتاحية بشكل احترافي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Interview Opening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Phase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بداية المقابلة – مرحلة الترحيب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9359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021843"/>
              </p:ext>
            </p:extLst>
          </p:nvPr>
        </p:nvGraphicFramePr>
        <p:xfrm>
          <a:off x="981697" y="2246862"/>
          <a:ext cx="10100286" cy="392950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Studies show judgments are made in the first 20 seconds.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Early impressions affect interviewers' decisions.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Even small talk at the beginning is important.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Stay composed and intentional from the start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تشير الدراسات إلى أن الانطباع يتكوّن خلال أول 20 ثانية.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يؤثر الانطباع المبكر على قرار المقابل.</a:t>
                      </a:r>
                      <a:r>
                        <a:rPr lang="ar-EG" sz="2200" kern="0" dirty="0" smtClean="0">
                          <a:effectLst/>
                        </a:rPr>
                        <a:t/>
                      </a:r>
                      <a:br>
                        <a:rPr lang="ar-EG" sz="2200" kern="0" dirty="0" smtClean="0">
                          <a:effectLst/>
                        </a:rPr>
                      </a:br>
                      <a:endParaRPr lang="ar-SA" sz="22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حتى الأحاديث الجانبية في البداية لها تأثير.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كن متزنًا وواثقًا منذ اللحظة الأولى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Why the Greeting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Matters</a:t>
            </a:r>
          </a:p>
          <a:p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أهمية مرحلة الترحيب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788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61892"/>
              </p:ext>
            </p:extLst>
          </p:nvPr>
        </p:nvGraphicFramePr>
        <p:xfrm>
          <a:off x="981697" y="2246862"/>
          <a:ext cx="10100286" cy="325894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 or sit with a straight posture.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 natural eye contact.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fidgeting or unnecessary movement.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Wait for permission before sitting, and use the interviewer’s name if known.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قف أو اجلس بشكل مستقيم.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حافظ على تواصل بصري طبيعي.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تجنب التململ أو الحركات الزائدة.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لا تجلس قبل أن يُطلب منك، واذكر اسم المقابل إذا عرفته.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Greeting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Etiquette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آداب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الترحيب أو التحية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08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410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28"/>
    </mc:Choice>
    <mc:Fallback xmlns="">
      <p:transition spd="slow" advTm="94228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08EE722-D728-4943-AC9A-C07FF42B51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d13aca44-ef33-4cf4-9980-7f0b00e6eeb9"/>
    <ds:schemaRef ds:uri="http://schemas.microsoft.com/office/2006/metadata/properties"/>
    <ds:schemaRef ds:uri="http://schemas.microsoft.com/office/2006/documentManagement/types"/>
    <ds:schemaRef ds:uri="49100919-8a76-4266-be0c-7dc583902cb4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8401</TotalTime>
  <Words>3185</Words>
  <Application>Microsoft Office PowerPoint</Application>
  <PresentationFormat>Widescreen</PresentationFormat>
  <Paragraphs>623</Paragraphs>
  <Slides>49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7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1080</cp:revision>
  <dcterms:created xsi:type="dcterms:W3CDTF">2023-04-29T09:08:00Z</dcterms:created>
  <dcterms:modified xsi:type="dcterms:W3CDTF">2025-07-31T10:38:24Z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