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</p:sldMasterIdLst>
  <p:notesMasterIdLst>
    <p:notesMasterId r:id="rId34"/>
  </p:notesMasterIdLst>
  <p:sldIdLst>
    <p:sldId id="480" r:id="rId5"/>
    <p:sldId id="303" r:id="rId6"/>
    <p:sldId id="271" r:id="rId7"/>
    <p:sldId id="514" r:id="rId8"/>
    <p:sldId id="481" r:id="rId9"/>
    <p:sldId id="313" r:id="rId10"/>
    <p:sldId id="524" r:id="rId11"/>
    <p:sldId id="518" r:id="rId12"/>
    <p:sldId id="519" r:id="rId13"/>
    <p:sldId id="526" r:id="rId14"/>
    <p:sldId id="527" r:id="rId15"/>
    <p:sldId id="528" r:id="rId16"/>
    <p:sldId id="529" r:id="rId17"/>
    <p:sldId id="525" r:id="rId18"/>
    <p:sldId id="530" r:id="rId19"/>
    <p:sldId id="515" r:id="rId20"/>
    <p:sldId id="516" r:id="rId21"/>
    <p:sldId id="517" r:id="rId22"/>
    <p:sldId id="276" r:id="rId23"/>
    <p:sldId id="482" r:id="rId24"/>
    <p:sldId id="520" r:id="rId25"/>
    <p:sldId id="483" r:id="rId26"/>
    <p:sldId id="521" r:id="rId27"/>
    <p:sldId id="486" r:id="rId28"/>
    <p:sldId id="256" r:id="rId29"/>
    <p:sldId id="522" r:id="rId30"/>
    <p:sldId id="523" r:id="rId31"/>
    <p:sldId id="507" r:id="rId32"/>
    <p:sldId id="349" r:id="rId3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303"/>
            <p14:sldId id="271"/>
            <p14:sldId id="514"/>
            <p14:sldId id="481"/>
            <p14:sldId id="313"/>
            <p14:sldId id="524"/>
            <p14:sldId id="518"/>
            <p14:sldId id="519"/>
            <p14:sldId id="526"/>
            <p14:sldId id="527"/>
            <p14:sldId id="528"/>
            <p14:sldId id="529"/>
            <p14:sldId id="525"/>
            <p14:sldId id="530"/>
            <p14:sldId id="515"/>
            <p14:sldId id="516"/>
            <p14:sldId id="517"/>
            <p14:sldId id="276"/>
            <p14:sldId id="482"/>
            <p14:sldId id="520"/>
            <p14:sldId id="483"/>
            <p14:sldId id="521"/>
            <p14:sldId id="486"/>
            <p14:sldId id="256"/>
            <p14:sldId id="522"/>
            <p14:sldId id="523"/>
            <p14:sldId id="507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669BBC"/>
    <a:srgbClr val="2D3956"/>
    <a:srgbClr val="8E5A6D"/>
    <a:srgbClr val="FAC748"/>
    <a:srgbClr val="852F4A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08FB837D-C827-4EFA-A057-4D05807E0F7C}" styleName="Themed Style 1 - Accent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3738" autoAdjust="0"/>
  </p:normalViewPr>
  <p:slideViewPr>
    <p:cSldViewPr snapToGrid="0">
      <p:cViewPr varScale="1">
        <p:scale>
          <a:sx n="89" d="100"/>
          <a:sy n="89" d="100"/>
        </p:scale>
        <p:origin x="437" y="8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21" Type="http://schemas.openxmlformats.org/officeDocument/2006/relationships/slide" Target="slides/slide17.xml"/><Relationship Id="rId34" Type="http://schemas.openxmlformats.org/officeDocument/2006/relationships/notesMaster" Target="notesMasters/notesMaster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theme" Target="theme/theme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viewProps" Target="view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presProps" Target="presProps.xml"/><Relationship Id="rId8" Type="http://schemas.openxmlformats.org/officeDocument/2006/relationships/slide" Target="slides/slide4.xml"/><Relationship Id="rId3" Type="http://schemas.openxmlformats.org/officeDocument/2006/relationships/customXml" Target="../customXml/item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3/7/2026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740568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242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6</a:t>
            </a:fld>
            <a:endParaRPr 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607056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4103541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3545042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471776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5729644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5154775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4604733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7390597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224966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850789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261149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5518973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3/7/2026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3/7/2026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3/7/2026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3/7/2026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3/7/2026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3/7/2026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/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0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3/7/2026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  <p:sldLayoutId id="2147483665" r:id="rId17"/>
    <p:sldLayoutId id="2147483666" r:id="rId1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6.pn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5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5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10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11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12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5.xml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15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5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5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5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5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6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6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6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6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6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6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8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7" Type="http://schemas.openxmlformats.org/officeDocument/2006/relationships/image" Target="../media/image22.sv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7.xml"/><Relationship Id="rId6" Type="http://schemas.openxmlformats.org/officeDocument/2006/relationships/image" Target="../media/image21.png"/><Relationship Id="rId5" Type="http://schemas.openxmlformats.org/officeDocument/2006/relationships/image" Target="../media/image20.png"/><Relationship Id="rId4" Type="http://schemas.openxmlformats.org/officeDocument/2006/relationships/image" Target="../media/image19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/>
          <p:cNvSpPr/>
          <p:nvPr/>
        </p:nvSpPr>
        <p:spPr>
          <a:xfrm>
            <a:off x="4686300" y="763324"/>
            <a:ext cx="7207386" cy="5732340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/>
          <p:cNvSpPr txBox="1"/>
          <p:nvPr/>
        </p:nvSpPr>
        <p:spPr>
          <a:xfrm>
            <a:off x="169867" y="4066958"/>
            <a:ext cx="29546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>
                <a:solidFill>
                  <a:srgbClr val="002060"/>
                </a:solidFill>
                <a:latin typeface="Alexandria ExtraBold" pitchFamily="2" charset="-78"/>
                <a:cs typeface="Alexandria ExtraBold" pitchFamily="2" charset="-78"/>
              </a:rPr>
              <a:t>Prepared by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1249454" y="1781957"/>
            <a:ext cx="3516608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EG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مهارات بحثية 3 محاضرة 7</a:t>
            </a:r>
            <a:endParaRPr lang="en-US" sz="44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Rectangle: Rounded Corners 33"/>
          <p:cNvSpPr/>
          <p:nvPr/>
        </p:nvSpPr>
        <p:spPr>
          <a:xfrm>
            <a:off x="1010637" y="4809432"/>
            <a:ext cx="3516608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EG" sz="3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د/ سنية سبع</a:t>
            </a:r>
            <a:endParaRPr lang="en-US" sz="36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Oval 13"/>
          <p:cNvSpPr/>
          <p:nvPr/>
        </p:nvSpPr>
        <p:spPr>
          <a:xfrm>
            <a:off x="4926968" y="959464"/>
            <a:ext cx="6555440" cy="5349877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4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01223843-51D6-ADE3-C869-A2FD7B8EC922}"/>
              </a:ext>
            </a:extLst>
          </p:cNvPr>
          <p:cNvSpPr txBox="1"/>
          <p:nvPr/>
        </p:nvSpPr>
        <p:spPr>
          <a:xfrm>
            <a:off x="7495096" y="6404160"/>
            <a:ext cx="398731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b="1" dirty="0"/>
              <a:t>https://midocean.edu.km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/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>
            <a:fillRect/>
          </a:stretch>
        </p:blipFill>
        <p:spPr>
          <a:xfrm>
            <a:off x="0" y="-43542"/>
            <a:ext cx="8659664" cy="5300798"/>
          </a:xfrm>
        </p:spPr>
      </p:pic>
      <p:sp>
        <p:nvSpPr>
          <p:cNvPr id="10" name="Rectangle: Rounded Corners 9"/>
          <p:cNvSpPr/>
          <p:nvPr/>
        </p:nvSpPr>
        <p:spPr>
          <a:xfrm>
            <a:off x="6384738" y="3105808"/>
            <a:ext cx="3516608" cy="1655620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EG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جمع البيانات </a:t>
            </a:r>
            <a:endParaRPr lang="en-US" sz="4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8022566" y="6292631"/>
            <a:ext cx="385825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https://midocean.edu.km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Placeholder 3"/>
          <p:cNvPicPr>
            <a:picLocks noGrp="1" noChangeAspect="1"/>
          </p:cNvPicPr>
          <p:nvPr>
            <p:ph type="pic" sz="quarter" idx="10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>
          <a:xfrm>
            <a:off x="2075089" y="870238"/>
            <a:ext cx="9936480" cy="2927384"/>
          </a:xfrm>
        </p:spPr>
      </p:pic>
      <p:sp>
        <p:nvSpPr>
          <p:cNvPr id="34" name="Rectangle 33"/>
          <p:cNvSpPr/>
          <p:nvPr/>
        </p:nvSpPr>
        <p:spPr>
          <a:xfrm>
            <a:off x="472964" y="3933876"/>
            <a:ext cx="7220607" cy="23698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ar-EG" sz="3600" b="1" dirty="0">
                <a:solidFill>
                  <a:srgbClr val="FF0000"/>
                </a:solidFill>
              </a:rPr>
              <a:t>جمع البيانات للبحث العلمي</a:t>
            </a:r>
          </a:p>
          <a:p>
            <a:pPr algn="r"/>
            <a:r>
              <a:rPr lang="ar-EG" sz="2800" b="1" dirty="0"/>
              <a:t>جمع البيانات هو الركيزة الأساسية للبحث العلمي، حيث تمكن الباحثين من فهم المشكلة بشكل أعمق وتقديم حلول فعالة. هذه العملية تتطلب تخطيطًا دقيقًا وتنفيذًا منظمًا لضمان جودة البيانات وصحتها.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8748346" y="6292631"/>
            <a:ext cx="313247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https://midocean.edu.km</a:t>
            </a: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Placeholder 3"/>
          <p:cNvPicPr>
            <a:picLocks noGrp="1" noChangeAspect="1"/>
          </p:cNvPicPr>
          <p:nvPr>
            <p:ph type="pic" sz="quarter" idx="10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>
          <a:xfrm>
            <a:off x="2075089" y="870238"/>
            <a:ext cx="9936480" cy="2927384"/>
          </a:xfrm>
        </p:spPr>
      </p:pic>
      <p:sp>
        <p:nvSpPr>
          <p:cNvPr id="34" name="Rectangle 33"/>
          <p:cNvSpPr/>
          <p:nvPr/>
        </p:nvSpPr>
        <p:spPr>
          <a:xfrm>
            <a:off x="472964" y="3933876"/>
            <a:ext cx="7220607" cy="181588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/>
            <a:r>
              <a:rPr lang="ar-EG" sz="2800" b="1" dirty="0"/>
              <a:t>منهجية جمع البيانات</a:t>
            </a:r>
          </a:p>
          <a:p>
            <a:pPr algn="r"/>
            <a:r>
              <a:rPr lang="ar-EG" sz="2800" b="1" dirty="0"/>
              <a:t>تتضمن منهجية جمع البيانات مجموعة من الخطوات الهامة لضمان جمع معلومات دقيقة وموثوقة. سوف نستكشف هذه الخطوات بتفصيل في هذا العرض التقديمي.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8695592" y="6292631"/>
            <a:ext cx="318523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https://midocean.edu.km</a:t>
            </a: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377992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25" name="TextBox 24"/>
          <p:cNvSpPr txBox="1"/>
          <p:nvPr/>
        </p:nvSpPr>
        <p:spPr>
          <a:xfrm>
            <a:off x="5036100" y="689393"/>
            <a:ext cx="411389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ar-EG" sz="4000" b="1" dirty="0"/>
              <a:t>تحديد مصادر البيانات</a:t>
            </a: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/>
          <p:cNvSpPr txBox="1"/>
          <p:nvPr/>
        </p:nvSpPr>
        <p:spPr>
          <a:xfrm>
            <a:off x="3042002" y="1632808"/>
            <a:ext cx="8853846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ar-EG" sz="2800" b="1" dirty="0"/>
              <a:t>تحديد مصادر البيانات المناسبة</a:t>
            </a:r>
          </a:p>
          <a:p>
            <a:pPr algn="r"/>
            <a:r>
              <a:rPr lang="ar-EG" sz="2800" b="1" dirty="0"/>
              <a:t>المصادر الأولية</a:t>
            </a:r>
          </a:p>
          <a:p>
            <a:pPr algn="r"/>
            <a:r>
              <a:rPr lang="ar-EG" sz="2800" dirty="0"/>
              <a:t>البيانات التي يتم جمعها مباشرة من المصدر، مثل الاستبيانات.كما  تتضمن المقابلات، الملاحظات الميدانية، والتجارب.</a:t>
            </a:r>
          </a:p>
          <a:p>
            <a:pPr algn="r"/>
            <a:r>
              <a:rPr lang="ar-EG" sz="2800" b="1" dirty="0"/>
              <a:t>المصادر الثانوية</a:t>
            </a:r>
          </a:p>
          <a:p>
            <a:pPr algn="r"/>
            <a:r>
              <a:rPr lang="ar-EG" sz="2800" dirty="0"/>
              <a:t>البيانات المنشورة سابقًا، مثل الأبحاث والتقارير والإحصائيات كما  تشمل قواعد البيانات الإلكترونية، المنشورات العلمية، التقارير الحكومية</a:t>
            </a:r>
          </a:p>
          <a:p>
            <a:pPr algn="r"/>
            <a:r>
              <a:rPr lang="ar-EG" sz="2800" b="1" dirty="0"/>
              <a:t>المصادر المختلطة</a:t>
            </a:r>
          </a:p>
          <a:p>
            <a:pPr algn="r"/>
            <a:r>
              <a:rPr lang="ar-EG" sz="2800" dirty="0"/>
              <a:t>الجمع بين المصادر الأولية والثانوية لتوفير بيانات شاملة.</a:t>
            </a:r>
          </a:p>
          <a:p>
            <a:pPr algn="r"/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8502162" y="6292631"/>
            <a:ext cx="337866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https://midocean.edu.km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263308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8574657" y="6292631"/>
            <a:ext cx="330616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https://midocean.edu.km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5E94D85F-7377-8DD3-AC37-01C1E90BAF59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0265" t="34159" r="16280" b="10178"/>
          <a:stretch/>
        </p:blipFill>
        <p:spPr>
          <a:xfrm>
            <a:off x="2246786" y="1340451"/>
            <a:ext cx="8495351" cy="4747860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8806528" y="6292631"/>
            <a:ext cx="307429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https://midocean.edu.km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C240AE54-AA4D-2995-840A-7385D71B7F9E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27768" t="24513" r="7450" b="10203"/>
          <a:stretch/>
        </p:blipFill>
        <p:spPr>
          <a:xfrm>
            <a:off x="1195878" y="899652"/>
            <a:ext cx="8587121" cy="5210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579369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25" name="TextBox 24"/>
          <p:cNvSpPr txBox="1"/>
          <p:nvPr/>
        </p:nvSpPr>
        <p:spPr>
          <a:xfrm>
            <a:off x="5036100" y="689393"/>
            <a:ext cx="411389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ar-EG" sz="4000" b="1" dirty="0">
                <a:cs typeface="+mj-cs"/>
              </a:rPr>
              <a:t>طرق جمع البيانات</a:t>
            </a: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/>
          <p:cNvSpPr txBox="1"/>
          <p:nvPr/>
        </p:nvSpPr>
        <p:spPr>
          <a:xfrm>
            <a:off x="3042002" y="1632808"/>
            <a:ext cx="8853846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ar-EG" sz="2800" b="1" dirty="0">
                <a:cs typeface="+mj-cs"/>
              </a:rPr>
              <a:t>المقابلات</a:t>
            </a:r>
          </a:p>
          <a:p>
            <a:pPr algn="r"/>
            <a:r>
              <a:rPr lang="ar-EG" sz="2800" b="1" dirty="0">
                <a:cs typeface="+mj-cs"/>
              </a:rPr>
              <a:t>الحوار المباشر مع المشاركين لجمع معلومات مفصلة.</a:t>
            </a:r>
          </a:p>
          <a:p>
            <a:pPr algn="r"/>
            <a:r>
              <a:rPr lang="ar-EG" sz="2800" b="1" dirty="0">
                <a:cs typeface="+mj-cs"/>
              </a:rPr>
              <a:t>الاستبيانات</a:t>
            </a:r>
          </a:p>
          <a:p>
            <a:pPr algn="r"/>
            <a:r>
              <a:rPr lang="ar-EG" sz="2800" b="1" dirty="0">
                <a:cs typeface="+mj-cs"/>
              </a:rPr>
              <a:t>استخدام نماذج مكتوبة لجمع بيانات من مجموعة كبيرة.</a:t>
            </a:r>
          </a:p>
          <a:p>
            <a:pPr algn="r"/>
            <a:r>
              <a:rPr lang="ar-EG" sz="2800" b="1" dirty="0">
                <a:cs typeface="+mj-cs"/>
              </a:rPr>
              <a:t>الملاحظة</a:t>
            </a:r>
          </a:p>
          <a:p>
            <a:pPr algn="r"/>
            <a:r>
              <a:rPr lang="ar-EG" sz="2800" b="1" dirty="0">
                <a:cs typeface="+mj-cs"/>
              </a:rPr>
              <a:t>رصد وتسجيل السلوكيات والظواهر في البيئة الطبيعية.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246853" y="6292631"/>
            <a:ext cx="363397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https://midocean.edu.km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665345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25" name="TextBox 24"/>
          <p:cNvSpPr txBox="1"/>
          <p:nvPr/>
        </p:nvSpPr>
        <p:spPr>
          <a:xfrm>
            <a:off x="3100248" y="843933"/>
            <a:ext cx="8780577" cy="36625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ar-EG" sz="4000" b="1" dirty="0"/>
              <a:t>التخطيط لجمع البيانات</a:t>
            </a:r>
          </a:p>
          <a:p>
            <a:pPr algn="r"/>
            <a:r>
              <a:rPr lang="ar-EG" sz="3200" b="1" dirty="0"/>
              <a:t>الجدول الزمني</a:t>
            </a:r>
          </a:p>
          <a:p>
            <a:pPr algn="r"/>
            <a:r>
              <a:rPr lang="ar-EG" sz="3200" dirty="0"/>
              <a:t>وضع خطة زمنية محددة لكل خطوة من عملية جمع البيانات.</a:t>
            </a:r>
          </a:p>
          <a:p>
            <a:pPr algn="r"/>
            <a:r>
              <a:rPr lang="ar-EG" sz="3200" b="1" dirty="0"/>
              <a:t>الموارد اللازمة</a:t>
            </a:r>
          </a:p>
          <a:p>
            <a:pPr algn="r"/>
            <a:r>
              <a:rPr lang="ar-EG" sz="3200" dirty="0"/>
              <a:t>تحديد الموارد البشرية والمادية اللازمة لإتمام عملية الجمع.</a:t>
            </a:r>
          </a:p>
          <a:p>
            <a:pPr algn="r"/>
            <a:r>
              <a:rPr lang="ar-EG" sz="3200" b="1" dirty="0"/>
              <a:t>التنسيق والإشراف</a:t>
            </a:r>
          </a:p>
          <a:p>
            <a:pPr algn="r"/>
            <a:r>
              <a:rPr lang="ar-EG" sz="3200" dirty="0"/>
              <a:t>ضمان التنفيذ الفعال والرصد المستمر لعملية جمع البيانات.</a:t>
            </a: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8566030" y="6292631"/>
            <a:ext cx="331479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https://midocean.edu.km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680414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8591909" y="6292631"/>
            <a:ext cx="328891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https://midocean.edu.km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79B6F2AD-3E2B-8F4C-962C-8EDA360A436B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28816" t="42968" r="7450" b="9821"/>
          <a:stretch/>
        </p:blipFill>
        <p:spPr>
          <a:xfrm>
            <a:off x="3385474" y="1258332"/>
            <a:ext cx="8495351" cy="48986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497219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8255479" y="6292631"/>
            <a:ext cx="362534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https://midocean.edu.km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04A741FC-2324-5899-1292-B676DD851EF5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25842" t="26225" r="7451" b="17620"/>
          <a:stretch/>
        </p:blipFill>
        <p:spPr>
          <a:xfrm>
            <a:off x="2261937" y="1472603"/>
            <a:ext cx="9432758" cy="46833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455969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8065698" y="6292631"/>
            <a:ext cx="381512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https://midocean.edu.km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C453DA44-AD66-8798-8C11-0F3757BDA03D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26520" t="29057" r="7373" b="34246"/>
          <a:stretch/>
        </p:blipFill>
        <p:spPr>
          <a:xfrm>
            <a:off x="2390274" y="1633889"/>
            <a:ext cx="8967537" cy="44773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125873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8307238" y="6292631"/>
            <a:ext cx="357358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https://midocean.edu.km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79D7B928-9799-9B98-0003-90E65CDB2321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25843" t="39259" r="8027" b="8223"/>
          <a:stretch/>
        </p:blipFill>
        <p:spPr>
          <a:xfrm>
            <a:off x="636823" y="899652"/>
            <a:ext cx="9208168" cy="3599964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FADDD760-6189-F890-390C-4C445F3602C9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28644" t="28786" r="6449" b="45027"/>
          <a:stretch/>
        </p:blipFill>
        <p:spPr>
          <a:xfrm>
            <a:off x="636823" y="4441958"/>
            <a:ext cx="9208167" cy="17950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38824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7375585" y="6292631"/>
            <a:ext cx="450524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https://midocean.edu.km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F170AAC1-B7E7-6D42-C2FA-C8032AAFD2D8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28684" t="27506" r="8026" b="7722"/>
          <a:stretch/>
        </p:blipFill>
        <p:spPr>
          <a:xfrm>
            <a:off x="753980" y="1216792"/>
            <a:ext cx="11004884" cy="51102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786027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/>
          <p:cNvSpPr txBox="1"/>
          <p:nvPr/>
        </p:nvSpPr>
        <p:spPr>
          <a:xfrm>
            <a:off x="3385474" y="1504860"/>
            <a:ext cx="8417320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ar-EG" sz="2800" b="1" dirty="0"/>
              <a:t>أهمية جمع البيانات في البحث العلمي</a:t>
            </a:r>
          </a:p>
          <a:p>
            <a:pPr algn="r"/>
            <a:r>
              <a:rPr lang="ar-EG" sz="2800" b="1" dirty="0"/>
              <a:t>دعم القرارات</a:t>
            </a:r>
          </a:p>
          <a:p>
            <a:pPr algn="r"/>
            <a:r>
              <a:rPr lang="ar-EG" sz="2800" dirty="0"/>
              <a:t>البيانات الموثوقة تزود الباحثين بالمعلومات اللازمة لاتخاذ قرارات مستنيرة.</a:t>
            </a:r>
          </a:p>
          <a:p>
            <a:pPr algn="r"/>
            <a:r>
              <a:rPr lang="ar-EG" sz="2800" b="1" dirty="0"/>
              <a:t>اختبار الفرضيات</a:t>
            </a:r>
          </a:p>
          <a:p>
            <a:pPr algn="r"/>
            <a:r>
              <a:rPr lang="ar-EG" sz="2800" dirty="0"/>
              <a:t>جمع البيانات يمكن الباحثين من اختبار فرضياتهم وتحقيق أهداف البحث.</a:t>
            </a:r>
          </a:p>
          <a:p>
            <a:pPr algn="r"/>
            <a:r>
              <a:rPr lang="ar-EG" sz="2800" b="1" dirty="0"/>
              <a:t>تطوير المعرفة</a:t>
            </a:r>
          </a:p>
          <a:p>
            <a:pPr algn="r"/>
            <a:r>
              <a:rPr lang="ar-EG" sz="2800" dirty="0"/>
              <a:t>البيانات الدقيقة تساعد في تطوير المعرفة العلمية وتقديم رؤى جديدة.</a:t>
            </a:r>
          </a:p>
          <a:p>
            <a:pPr algn="r"/>
            <a:r>
              <a:rPr lang="ar-EG" sz="2800" dirty="0"/>
              <a:t>.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488392" y="6292631"/>
            <a:ext cx="339243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https://midocean.edu.km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142360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25" name="TextBox 24"/>
          <p:cNvSpPr txBox="1"/>
          <p:nvPr/>
        </p:nvSpPr>
        <p:spPr>
          <a:xfrm>
            <a:off x="5036100" y="805403"/>
            <a:ext cx="411389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3200" b="1" dirty="0"/>
              <a:t>تحديد أهداف البحث</a:t>
            </a: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/>
          <p:cNvSpPr txBox="1"/>
          <p:nvPr/>
        </p:nvSpPr>
        <p:spPr>
          <a:xfrm>
            <a:off x="3385474" y="1504860"/>
            <a:ext cx="8417320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ar-EG" sz="2800" b="1" dirty="0"/>
              <a:t>تحديد أهداف البحث</a:t>
            </a:r>
          </a:p>
          <a:p>
            <a:pPr algn="r"/>
            <a:r>
              <a:rPr lang="ar-EG" sz="2800" b="1" dirty="0"/>
              <a:t>التركيز</a:t>
            </a:r>
          </a:p>
          <a:p>
            <a:pPr algn="r"/>
            <a:r>
              <a:rPr lang="ar-EG" sz="2800" dirty="0"/>
              <a:t>تحديد الهدف الرئيسي للبحث يضمن توجيه الجهود بشكل منظم.</a:t>
            </a:r>
          </a:p>
          <a:p>
            <a:pPr algn="r"/>
            <a:r>
              <a:rPr lang="ar-EG" sz="2800" b="1" dirty="0"/>
              <a:t>الوضوح</a:t>
            </a:r>
          </a:p>
          <a:p>
            <a:pPr algn="r"/>
            <a:r>
              <a:rPr lang="ar-EG" sz="2800" dirty="0"/>
              <a:t>صياغة أهداف محددة ومقاسة يساعد في قياس النتائج بدقة.</a:t>
            </a:r>
          </a:p>
          <a:p>
            <a:pPr algn="r"/>
            <a:r>
              <a:rPr lang="ar-EG" sz="2800" b="1" dirty="0"/>
              <a:t>التخطيط</a:t>
            </a:r>
          </a:p>
          <a:p>
            <a:pPr algn="r"/>
            <a:r>
              <a:rPr lang="ar-EG" sz="2800" dirty="0"/>
              <a:t>الأهداف الواضحة تمكن من وضع خطة عمل فعالة لجمع البيانات.</a:t>
            </a:r>
          </a:p>
          <a:p>
            <a:pPr algn="r"/>
            <a:r>
              <a:rPr lang="ar-EG" sz="2800" dirty="0"/>
              <a:t>.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522898" y="6292631"/>
            <a:ext cx="335792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https://midocean.edu.km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453453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25" name="TextBox 24"/>
          <p:cNvSpPr txBox="1"/>
          <p:nvPr/>
        </p:nvSpPr>
        <p:spPr>
          <a:xfrm>
            <a:off x="5036100" y="596857"/>
            <a:ext cx="411389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3200" b="1" dirty="0"/>
              <a:t>تحديد أهداف البحث</a:t>
            </a: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/>
          <p:cNvSpPr txBox="1"/>
          <p:nvPr/>
        </p:nvSpPr>
        <p:spPr>
          <a:xfrm>
            <a:off x="2550695" y="1069319"/>
            <a:ext cx="9252099" cy="51831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ar-EG" sz="2800" b="1" dirty="0"/>
              <a:t>تحديد الأسئلة المحورية</a:t>
            </a:r>
          </a:p>
          <a:p>
            <a:pPr algn="r">
              <a:lnSpc>
                <a:spcPct val="150000"/>
              </a:lnSpc>
            </a:pPr>
            <a:r>
              <a:rPr lang="ar-EG" sz="2800" dirty="0"/>
              <a:t>يجب تحديد الأسئلة الرئيسية التي سيركز عليها البحث بوضوح.</a:t>
            </a:r>
          </a:p>
          <a:p>
            <a:pPr algn="r">
              <a:lnSpc>
                <a:spcPct val="150000"/>
              </a:lnSpc>
            </a:pPr>
            <a:r>
              <a:rPr lang="ar-EG" sz="2800" b="1" dirty="0"/>
              <a:t>تعريف نطاق البحث</a:t>
            </a:r>
          </a:p>
          <a:p>
            <a:pPr algn="r">
              <a:lnSpc>
                <a:spcPct val="150000"/>
              </a:lnSpc>
            </a:pPr>
            <a:r>
              <a:rPr lang="ar-EG" sz="2800" dirty="0"/>
              <a:t>تحديد حدود البحث والجوانب التي سيتم تناولها بالتفصيل.</a:t>
            </a:r>
          </a:p>
          <a:p>
            <a:pPr algn="r">
              <a:lnSpc>
                <a:spcPct val="150000"/>
              </a:lnSpc>
            </a:pPr>
            <a:r>
              <a:rPr lang="ar-EG" sz="2800" b="1" dirty="0"/>
              <a:t>توضيح الأهداف المتوقعة</a:t>
            </a:r>
          </a:p>
          <a:p>
            <a:pPr algn="r">
              <a:lnSpc>
                <a:spcPct val="150000"/>
              </a:lnSpc>
            </a:pPr>
            <a:r>
              <a:rPr lang="ar-EG" sz="2800" dirty="0"/>
              <a:t>وضع أهداف واضحة ومحددة للبحث والمخرجات المتوقعة.</a:t>
            </a:r>
          </a:p>
          <a:p>
            <a:pPr algn="r">
              <a:lnSpc>
                <a:spcPct val="150000"/>
              </a:lnSpc>
            </a:pPr>
            <a:r>
              <a:rPr lang="ar-EG" sz="2800" b="1" dirty="0"/>
              <a:t>ربط الأهداف بالنتائج</a:t>
            </a:r>
          </a:p>
          <a:p>
            <a:pPr algn="r">
              <a:lnSpc>
                <a:spcPct val="150000"/>
              </a:lnSpc>
            </a:pPr>
            <a:r>
              <a:rPr lang="ar-EG" sz="2800" dirty="0"/>
              <a:t>التأكد من ارتباط الأهداف المحددة بالمخرجات المرغوبة للبحث.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01958FC6-27D1-9C27-1031-66E74B76AE47}"/>
              </a:ext>
            </a:extLst>
          </p:cNvPr>
          <p:cNvSpPr txBox="1"/>
          <p:nvPr/>
        </p:nvSpPr>
        <p:spPr>
          <a:xfrm>
            <a:off x="8292141" y="6323290"/>
            <a:ext cx="3510653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b="1" dirty="0"/>
              <a:t>https://midocean.edu.km</a:t>
            </a:r>
          </a:p>
        </p:txBody>
      </p:sp>
    </p:spTree>
    <p:extLst>
      <p:ext uri="{BB962C8B-B14F-4D97-AF65-F5344CB8AC3E}">
        <p14:creationId xmlns:p14="http://schemas.microsoft.com/office/powerpoint/2010/main" val="232286549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25" name="TextBox 24"/>
          <p:cNvSpPr txBox="1"/>
          <p:nvPr/>
        </p:nvSpPr>
        <p:spPr>
          <a:xfrm>
            <a:off x="3619500" y="1817248"/>
            <a:ext cx="8096249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ar-EG" sz="4000" b="1" dirty="0"/>
              <a:t>تقييم المصادر</a:t>
            </a:r>
          </a:p>
          <a:p>
            <a:pPr algn="r"/>
            <a:r>
              <a:rPr lang="ar-EG" sz="4000" dirty="0"/>
              <a:t>التأكد من موثوقية ومصداقية مصادر البيانات المختلفة</a:t>
            </a:r>
            <a:endParaRPr lang="ar-EG" sz="4000" b="1" dirty="0"/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8134709" y="6292631"/>
            <a:ext cx="374611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https://midocean.edu.km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901157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141889" y="1570272"/>
            <a:ext cx="11738935" cy="479181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>
              <a:lnSpc>
                <a:spcPct val="150000"/>
              </a:lnSpc>
            </a:pPr>
            <a:r>
              <a:rPr lang="ar-EG" sz="3200" b="1" dirty="0">
                <a:solidFill>
                  <a:srgbClr val="00B0F0"/>
                </a:solidFill>
              </a:rPr>
              <a:t>وضع الخطة</a:t>
            </a:r>
          </a:p>
          <a:p>
            <a:pPr algn="r">
              <a:lnSpc>
                <a:spcPct val="150000"/>
              </a:lnSpc>
            </a:pPr>
            <a:r>
              <a:rPr lang="ar-EG" sz="3200" b="1" dirty="0">
                <a:solidFill>
                  <a:schemeClr val="tx1"/>
                </a:solidFill>
              </a:rPr>
              <a:t>تحديد الأساليب والإجراءات المناسبة لجمع البيانات.</a:t>
            </a:r>
          </a:p>
          <a:p>
            <a:pPr algn="r">
              <a:lnSpc>
                <a:spcPct val="150000"/>
              </a:lnSpc>
            </a:pPr>
            <a:r>
              <a:rPr lang="ar-EG" sz="3200" b="1" dirty="0">
                <a:solidFill>
                  <a:srgbClr val="00B0F0"/>
                </a:solidFill>
              </a:rPr>
              <a:t>تقسيم المهام</a:t>
            </a:r>
          </a:p>
          <a:p>
            <a:pPr algn="r">
              <a:lnSpc>
                <a:spcPct val="150000"/>
              </a:lnSpc>
            </a:pPr>
            <a:r>
              <a:rPr lang="ar-EG" sz="3200" b="1" dirty="0">
                <a:solidFill>
                  <a:schemeClr val="tx1"/>
                </a:solidFill>
              </a:rPr>
              <a:t>توزيع المسؤوليات بين أعضاء فريق البحث.</a:t>
            </a:r>
          </a:p>
          <a:p>
            <a:pPr algn="r">
              <a:lnSpc>
                <a:spcPct val="150000"/>
              </a:lnSpc>
            </a:pPr>
            <a:r>
              <a:rPr lang="ar-EG" sz="3200" b="1" dirty="0">
                <a:solidFill>
                  <a:srgbClr val="00B0F0"/>
                </a:solidFill>
              </a:rPr>
              <a:t>الجدولة الزمنية</a:t>
            </a:r>
          </a:p>
          <a:p>
            <a:pPr algn="r">
              <a:lnSpc>
                <a:spcPct val="150000"/>
              </a:lnSpc>
            </a:pPr>
            <a:r>
              <a:rPr lang="ar-EG" sz="3200" b="1" dirty="0">
                <a:solidFill>
                  <a:schemeClr val="tx1"/>
                </a:solidFill>
              </a:rPr>
              <a:t>وضع جداول زمنية محددة لكل مرحلة من مراحل البحث.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2450087" y="555872"/>
            <a:ext cx="498503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ar-EG" sz="4000" b="1" dirty="0">
                <a:solidFill>
                  <a:schemeClr val="tx1"/>
                </a:solidFill>
              </a:rPr>
              <a:t>تصميم خطة جمع البيانات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7729268" y="6292631"/>
            <a:ext cx="415155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https://midocean.edu.km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208009" y="1208180"/>
            <a:ext cx="11672816" cy="544764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ar-EG" sz="3200" b="1" dirty="0">
                <a:solidFill>
                  <a:srgbClr val="FF0000"/>
                </a:solidFill>
              </a:rPr>
              <a:t>التصنيف</a:t>
            </a:r>
          </a:p>
          <a:p>
            <a:pPr algn="r"/>
            <a:r>
              <a:rPr lang="ar-EG" sz="3200" b="1" dirty="0">
                <a:solidFill>
                  <a:schemeClr val="tx1"/>
                </a:solidFill>
              </a:rPr>
              <a:t>ترتيب البيانات وفقًا لمعايير محددة لتسهيل الوصول إليها.</a:t>
            </a:r>
          </a:p>
          <a:p>
            <a:pPr algn="r"/>
            <a:r>
              <a:rPr lang="ar-EG" sz="3200" b="1" dirty="0">
                <a:solidFill>
                  <a:srgbClr val="FF0000"/>
                </a:solidFill>
              </a:rPr>
              <a:t>التخزين الآمن</a:t>
            </a:r>
          </a:p>
          <a:p>
            <a:pPr algn="r"/>
            <a:r>
              <a:rPr lang="ar-EG" sz="3200" b="1" dirty="0">
                <a:solidFill>
                  <a:schemeClr val="tx1"/>
                </a:solidFill>
              </a:rPr>
              <a:t>حماية البيانات من الفقد أو التلف باستخدام وسائل تخزين مناسبة.</a:t>
            </a:r>
          </a:p>
          <a:p>
            <a:pPr algn="r"/>
            <a:r>
              <a:rPr lang="ar-EG" sz="3200" b="1" dirty="0">
                <a:solidFill>
                  <a:srgbClr val="FF0000"/>
                </a:solidFill>
              </a:rPr>
              <a:t>الوصول السهل</a:t>
            </a:r>
          </a:p>
          <a:p>
            <a:pPr algn="r"/>
            <a:r>
              <a:rPr lang="ar-EG" sz="3200" b="1" dirty="0">
                <a:solidFill>
                  <a:schemeClr val="tx1"/>
                </a:solidFill>
              </a:rPr>
              <a:t>تنظيم البيانات بطريقة تتيح الوصول السريع والفعال إليها.</a:t>
            </a:r>
          </a:p>
          <a:p>
            <a:pPr algn="r"/>
            <a:r>
              <a:rPr lang="ar-EG" sz="3200" b="1" dirty="0">
                <a:solidFill>
                  <a:srgbClr val="FF0000"/>
                </a:solidFill>
              </a:rPr>
              <a:t>الضبط والرقابة</a:t>
            </a:r>
          </a:p>
          <a:p>
            <a:pPr algn="r"/>
            <a:r>
              <a:rPr lang="ar-EG" sz="3200" b="1" dirty="0">
                <a:solidFill>
                  <a:schemeClr val="tx1"/>
                </a:solidFill>
              </a:rPr>
              <a:t>وضع آليات للرقابة والتحقق من سلامة البيانات المجمعة.</a:t>
            </a:r>
          </a:p>
          <a:p>
            <a:pPr algn="r"/>
            <a:endParaRPr lang="ar-EG" sz="3200" b="1" dirty="0">
              <a:solidFill>
                <a:schemeClr val="tx1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528914" y="324230"/>
            <a:ext cx="631028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ar-EG" sz="4000" b="1" dirty="0">
                <a:solidFill>
                  <a:schemeClr val="tx1"/>
                </a:solidFill>
              </a:rPr>
              <a:t>إدارة وتنظيم البيانات المجمعة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8229600" y="6133660"/>
            <a:ext cx="340968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https://midocean.edu.km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2213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208009" y="1208180"/>
            <a:ext cx="11672816" cy="544764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ar-EG" sz="2800" b="1" dirty="0">
                <a:solidFill>
                  <a:schemeClr val="tx1"/>
                </a:solidFill>
              </a:rPr>
              <a:t>الاستبيانات</a:t>
            </a:r>
          </a:p>
          <a:p>
            <a:pPr algn="r"/>
            <a:r>
              <a:rPr lang="ar-EG" sz="2800" dirty="0">
                <a:solidFill>
                  <a:schemeClr val="tx1"/>
                </a:solidFill>
              </a:rPr>
              <a:t>جمع البيانات من خلال استبيانات موجهة للمشاركين.</a:t>
            </a:r>
          </a:p>
          <a:p>
            <a:pPr algn="r"/>
            <a:r>
              <a:rPr lang="ar-EG" sz="2800" b="1" dirty="0">
                <a:solidFill>
                  <a:schemeClr val="tx1"/>
                </a:solidFill>
              </a:rPr>
              <a:t>المقابلات</a:t>
            </a:r>
          </a:p>
          <a:p>
            <a:pPr algn="r"/>
            <a:r>
              <a:rPr lang="ar-EG" sz="2800" dirty="0">
                <a:solidFill>
                  <a:schemeClr val="tx1"/>
                </a:solidFill>
              </a:rPr>
              <a:t>إجراء مقابلات شخصية لجمع معلومات تفصيلية.</a:t>
            </a:r>
          </a:p>
          <a:p>
            <a:pPr algn="r"/>
            <a:r>
              <a:rPr lang="ar-EG" sz="2800" b="1" dirty="0">
                <a:solidFill>
                  <a:schemeClr val="tx1"/>
                </a:solidFill>
              </a:rPr>
              <a:t>الملاحظات</a:t>
            </a:r>
          </a:p>
          <a:p>
            <a:pPr algn="r"/>
            <a:r>
              <a:rPr lang="ar-EG" sz="2800" dirty="0">
                <a:solidFill>
                  <a:schemeClr val="tx1"/>
                </a:solidFill>
              </a:rPr>
              <a:t>رصد وتسجيل الملاحظات حول الظواهر المدروسة.</a:t>
            </a:r>
          </a:p>
          <a:p>
            <a:pPr algn="r"/>
            <a:r>
              <a:rPr lang="ar-EG" sz="2800" b="1" dirty="0">
                <a:solidFill>
                  <a:schemeClr val="tx1"/>
                </a:solidFill>
              </a:rPr>
              <a:t>السجلات القائمة</a:t>
            </a:r>
          </a:p>
          <a:p>
            <a:pPr algn="r"/>
            <a:r>
              <a:rPr lang="ar-EG" sz="2800" dirty="0">
                <a:solidFill>
                  <a:schemeClr val="tx1"/>
                </a:solidFill>
              </a:rPr>
              <a:t>الاطلاع على السجلات والوثائق ذات الصلة.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2528915" y="324230"/>
            <a:ext cx="490620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ar-EG" sz="4000" b="1">
                <a:solidFill>
                  <a:schemeClr val="tx1"/>
                </a:solidFill>
              </a:rPr>
              <a:t>تنفيذ تقنيات جمع البيانات</a:t>
            </a:r>
            <a:endParaRPr lang="ar-EG" sz="4000" b="1" dirty="0">
              <a:solidFill>
                <a:schemeClr val="tx1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311175" y="1160640"/>
            <a:ext cx="1135530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endParaRPr lang="ar-EG" sz="2400" b="1" i="0" u="none" strike="noStrike" baseline="0" dirty="0">
              <a:latin typeface="Simplified Arabic" panose="02020603050405020304" pitchFamily="18" charset="-78"/>
            </a:endParaRP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8755811" y="6292631"/>
            <a:ext cx="312501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https://midocean.edu.km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1933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311175" y="1208180"/>
            <a:ext cx="11191185" cy="544764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28914" y="540483"/>
            <a:ext cx="648173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ar-EG" sz="4000" b="1" dirty="0"/>
              <a:t>التحقق من صحة وموثوقية البيانات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388619" y="1291180"/>
            <a:ext cx="10850810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ar-EG" sz="2800" b="1" dirty="0"/>
              <a:t>التدقيق</a:t>
            </a:r>
          </a:p>
          <a:p>
            <a:pPr algn="r"/>
            <a:r>
              <a:rPr lang="ar-EG" sz="2800" dirty="0"/>
              <a:t>التأكد من اكتمال البيانات وخلوها من الأخطاء أو التناقضات.</a:t>
            </a:r>
          </a:p>
          <a:p>
            <a:pPr algn="r"/>
            <a:r>
              <a:rPr lang="ar-EG" sz="2800" b="1" dirty="0"/>
              <a:t>المراجعة</a:t>
            </a:r>
          </a:p>
          <a:p>
            <a:pPr algn="r"/>
            <a:r>
              <a:rPr lang="ar-EG" sz="2800" dirty="0"/>
              <a:t>المقارنة مع مصادر أخرى لضمان دقة المعلومات المجمعة.</a:t>
            </a:r>
          </a:p>
          <a:p>
            <a:pPr algn="r"/>
            <a:r>
              <a:rPr lang="ar-EG" sz="2800" b="1" dirty="0"/>
              <a:t>التحليل الإحصائي</a:t>
            </a:r>
          </a:p>
          <a:p>
            <a:pPr algn="r"/>
            <a:r>
              <a:rPr lang="ar-EG" sz="2800" dirty="0"/>
              <a:t>استخدام الأساليب الإحصائية لتقييم موثوقية البيانات.</a:t>
            </a:r>
          </a:p>
          <a:p>
            <a:pPr algn="r" rtl="1"/>
            <a:r>
              <a:rPr lang="ar-EG" sz="2800" dirty="0"/>
              <a:t>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100204" y="6292631"/>
            <a:ext cx="378062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https://midocean.edu.km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17444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311175" y="1208180"/>
            <a:ext cx="11191185" cy="544764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28915" y="540483"/>
            <a:ext cx="540088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EG" sz="4000" b="1" dirty="0"/>
              <a:t>ضمان جودة وسلامة البيانات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388619" y="1291180"/>
            <a:ext cx="10850810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EG" sz="2800" b="1" dirty="0"/>
              <a:t>فحص البيانات</a:t>
            </a:r>
          </a:p>
          <a:p>
            <a:pPr algn="r" rtl="1"/>
            <a:r>
              <a:rPr lang="ar-EG" sz="2800" dirty="0"/>
              <a:t>التأكد من اكتمال البيانات وخلوها من الأخطاء.</a:t>
            </a:r>
          </a:p>
          <a:p>
            <a:pPr algn="r" rtl="1"/>
            <a:r>
              <a:rPr lang="ar-EG" sz="2800" b="1" dirty="0"/>
              <a:t>تطبيق الضوابط</a:t>
            </a:r>
          </a:p>
          <a:p>
            <a:pPr algn="r" rtl="1"/>
            <a:r>
              <a:rPr lang="ar-EG" sz="2800" dirty="0"/>
              <a:t>وضع ضوابط وإجراءات لضمان جودة البيانات.</a:t>
            </a:r>
          </a:p>
          <a:p>
            <a:pPr algn="r" rtl="1"/>
            <a:r>
              <a:rPr lang="ar-EG" sz="2800" b="1" dirty="0"/>
              <a:t>تعزيز السرية</a:t>
            </a:r>
          </a:p>
          <a:p>
            <a:pPr algn="r" rtl="1"/>
            <a:r>
              <a:rPr lang="ar-EG" sz="2800" dirty="0"/>
              <a:t>حماية بيانات المشاركين وحفظها بسرية تامة.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7203057" y="6016586"/>
            <a:ext cx="418606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https://midocean.edu.km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37079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311175" y="1208180"/>
            <a:ext cx="11191185" cy="544764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EG" dirty="0"/>
              <a:t>تحليل وتفسير البياناتالاتجاهات والنماذجتحديد الأنماط والاتجاهات في البياناتالترابطات والعلاقاتفهم العلاقات بين المتغيرات المختلفةالاستنتاجات والتفسيراتاستنتاج المعاني والدلالات من نتائج التحليل</a:t>
            </a:r>
            <a:endParaRPr 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311176" y="1345307"/>
            <a:ext cx="1119118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endParaRPr lang="ar-EG" sz="2800" dirty="0">
              <a:latin typeface="Simplified Arabic" panose="02020603050405020304" pitchFamily="18" charset="-78"/>
              <a:cs typeface="Simplified Arabic" panose="02020603050405020304" pitchFamily="18" charset="-78"/>
            </a:endParaRPr>
          </a:p>
          <a:p>
            <a:pPr algn="r" rtl="1"/>
            <a:endParaRPr lang="ar-EG" sz="2800" dirty="0">
              <a:latin typeface="Simplified Arabic" panose="02020603050405020304" pitchFamily="18" charset="-78"/>
              <a:cs typeface="Simplified Arabic" panose="02020603050405020304" pitchFamily="18" charset="-78"/>
            </a:endParaRPr>
          </a:p>
          <a:p>
            <a:pPr algn="r" rtl="1"/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7358331" y="6185893"/>
            <a:ext cx="374611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https://midocean.edu.km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id="{73DE94C9-0987-6A35-4CA4-D835C7C2B60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77070670"/>
              </p:ext>
            </p:extLst>
          </p:nvPr>
        </p:nvGraphicFramePr>
        <p:xfrm>
          <a:off x="838200" y="1916066"/>
          <a:ext cx="10515600" cy="2633868"/>
        </p:xfrm>
        <a:graphic>
          <a:graphicData uri="http://schemas.openxmlformats.org/drawingml/2006/table">
            <a:tbl>
              <a:tblPr/>
              <a:tblGrid>
                <a:gridCol w="5257800">
                  <a:extLst>
                    <a:ext uri="{9D8B030D-6E8A-4147-A177-3AD203B41FA5}">
                      <a16:colId xmlns:a16="http://schemas.microsoft.com/office/drawing/2014/main" val="1315985015"/>
                    </a:ext>
                  </a:extLst>
                </a:gridCol>
                <a:gridCol w="5257800">
                  <a:extLst>
                    <a:ext uri="{9D8B030D-6E8A-4147-A177-3AD203B41FA5}">
                      <a16:colId xmlns:a16="http://schemas.microsoft.com/office/drawing/2014/main" val="1676564797"/>
                    </a:ext>
                  </a:extLst>
                </a:gridCol>
              </a:tblGrid>
              <a:tr h="877956">
                <a:tc>
                  <a:txBody>
                    <a:bodyPr/>
                    <a:lstStyle/>
                    <a:p>
                      <a:pPr algn="ctr"/>
                      <a:r>
                        <a:rPr lang="ar-EG" sz="2800" b="1"/>
                        <a:t>الاتجاهات والنماذج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ar-EG" sz="2800" b="1"/>
                        <a:t>تحديد الأنماط والاتجاهات في البيانات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44346962"/>
                  </a:ext>
                </a:extLst>
              </a:tr>
              <a:tr h="877956">
                <a:tc>
                  <a:txBody>
                    <a:bodyPr/>
                    <a:lstStyle/>
                    <a:p>
                      <a:pPr algn="ctr"/>
                      <a:r>
                        <a:rPr lang="ar-EG" sz="2800" b="1"/>
                        <a:t>الترابطات والعلاقات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ar-EG" sz="2800" b="1"/>
                        <a:t>فهم العلاقات بين المتغيرات المختلفة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445032409"/>
                  </a:ext>
                </a:extLst>
              </a:tr>
              <a:tr h="877956">
                <a:tc>
                  <a:txBody>
                    <a:bodyPr/>
                    <a:lstStyle/>
                    <a:p>
                      <a:pPr algn="ctr"/>
                      <a:r>
                        <a:rPr lang="ar-EG" sz="2800" b="1" dirty="0"/>
                        <a:t>الاستنتاجات والتفسيرات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ar-EG" sz="2800" b="1" dirty="0"/>
                        <a:t>استنتاج المعاني والدلالات من نتائج التحليل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565691715"/>
                  </a:ext>
                </a:extLst>
              </a:tr>
            </a:tbl>
          </a:graphicData>
        </a:graphic>
      </p:graphicFrame>
      <p:sp>
        <p:nvSpPr>
          <p:cNvPr id="14" name="Rectangle 4">
            <a:extLst>
              <a:ext uri="{FF2B5EF4-FFF2-40B4-BE49-F238E27FC236}">
                <a16:creationId xmlns:a16="http://schemas.microsoft.com/office/drawing/2014/main" id="{2DF3384F-756A-7F72-F5EB-F129D5E7AAAC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12433" y="472052"/>
            <a:ext cx="4482059" cy="10772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ar-SA" altLang="en-US" sz="32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تحليل وتفسير البيانات</a:t>
            </a:r>
            <a:endParaRPr kumimoji="0" lang="en-US" altLang="en-US" sz="32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32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977388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/>
          <p:cNvSpPr/>
          <p:nvPr/>
        </p:nvSpPr>
        <p:spPr>
          <a:xfrm>
            <a:off x="7552094" y="859281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/>
          <p:cNvSpPr/>
          <p:nvPr/>
        </p:nvSpPr>
        <p:spPr>
          <a:xfrm>
            <a:off x="511484" y="1045635"/>
            <a:ext cx="10398253" cy="463663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180431" y="1468531"/>
            <a:ext cx="10729305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4000" b="1" dirty="0"/>
              <a:t>توصيل النتائج</a:t>
            </a:r>
          </a:p>
          <a:p>
            <a:pPr algn="r"/>
            <a:r>
              <a:rPr lang="ar-EG" sz="3600" b="1" dirty="0">
                <a:solidFill>
                  <a:srgbClr val="00B0F0"/>
                </a:solidFill>
              </a:rPr>
              <a:t>التقرير المفصل</a:t>
            </a:r>
          </a:p>
          <a:p>
            <a:pPr algn="r"/>
            <a:r>
              <a:rPr lang="ar-EG" sz="3600" b="1" dirty="0"/>
              <a:t>إعداد تقرير شامل يلخص منهجية البحث والنتائج.</a:t>
            </a:r>
          </a:p>
          <a:p>
            <a:pPr algn="r"/>
            <a:r>
              <a:rPr lang="ar-EG" sz="3600" b="1" dirty="0">
                <a:solidFill>
                  <a:srgbClr val="00B0F0"/>
                </a:solidFill>
              </a:rPr>
              <a:t>العرض التقديمي</a:t>
            </a:r>
          </a:p>
          <a:p>
            <a:pPr algn="r"/>
            <a:r>
              <a:rPr lang="ar-EG" sz="3600" b="1" dirty="0"/>
              <a:t>تقديم النتائج بصورة واضحة ومؤثرة أمام الجمهور.</a:t>
            </a:r>
          </a:p>
          <a:p>
            <a:pPr algn="r"/>
            <a:r>
              <a:rPr lang="ar-EG" sz="3600" b="1" dirty="0">
                <a:solidFill>
                  <a:srgbClr val="00B0F0"/>
                </a:solidFill>
              </a:rPr>
              <a:t>التوصيات والاقتراحات</a:t>
            </a:r>
          </a:p>
          <a:p>
            <a:pPr algn="r"/>
            <a:r>
              <a:rPr lang="ar-EG" sz="3600" b="1" dirty="0"/>
              <a:t>تقديم توصيات عملية مبنية على نتائج البحث.</a:t>
            </a:r>
          </a:p>
          <a:p>
            <a:pPr algn="r" rtl="1"/>
            <a:endParaRPr lang="en-US" sz="2400" b="1" dirty="0">
              <a:latin typeface="Times New Roman" panose="02020603050405020304" pitchFamily="18" charset="0"/>
              <a:cs typeface="+mj-cs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8626415" y="6292631"/>
            <a:ext cx="325441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https://midocean.edu.km</a:t>
            </a: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421374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/>
          <p:cNvSpPr/>
          <p:nvPr/>
        </p:nvSpPr>
        <p:spPr>
          <a:xfrm>
            <a:off x="249173" y="1240389"/>
            <a:ext cx="10952227" cy="463663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extBox 1"/>
          <p:cNvSpPr txBox="1"/>
          <p:nvPr/>
        </p:nvSpPr>
        <p:spPr>
          <a:xfrm>
            <a:off x="8488392" y="6213105"/>
            <a:ext cx="339243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https://midocean.edu.km</a:t>
            </a: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0"/>
            <a:ext cx="2305141" cy="1076343"/>
          </a:xfrm>
          <a:prstGeom prst="rect">
            <a:avLst/>
          </a:prstGeom>
        </p:spPr>
      </p:pic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01CC3757-2EE7-74B0-1BCC-0D791D728A9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49270531"/>
              </p:ext>
            </p:extLst>
          </p:nvPr>
        </p:nvGraphicFramePr>
        <p:xfrm>
          <a:off x="401573" y="2025222"/>
          <a:ext cx="10495026" cy="3592390"/>
        </p:xfrm>
        <a:graphic>
          <a:graphicData uri="http://schemas.openxmlformats.org/drawingml/2006/table">
            <a:tbl>
              <a:tblPr>
                <a:tableStyleId>{08FB837D-C827-4EFA-A057-4D05807E0F7C}</a:tableStyleId>
              </a:tblPr>
              <a:tblGrid>
                <a:gridCol w="3498342">
                  <a:extLst>
                    <a:ext uri="{9D8B030D-6E8A-4147-A177-3AD203B41FA5}">
                      <a16:colId xmlns:a16="http://schemas.microsoft.com/office/drawing/2014/main" val="1552129953"/>
                    </a:ext>
                  </a:extLst>
                </a:gridCol>
                <a:gridCol w="3498342">
                  <a:extLst>
                    <a:ext uri="{9D8B030D-6E8A-4147-A177-3AD203B41FA5}">
                      <a16:colId xmlns:a16="http://schemas.microsoft.com/office/drawing/2014/main" val="689987202"/>
                    </a:ext>
                  </a:extLst>
                </a:gridCol>
                <a:gridCol w="3498342">
                  <a:extLst>
                    <a:ext uri="{9D8B030D-6E8A-4147-A177-3AD203B41FA5}">
                      <a16:colId xmlns:a16="http://schemas.microsoft.com/office/drawing/2014/main" val="1051963826"/>
                    </a:ext>
                  </a:extLst>
                </a:gridCol>
              </a:tblGrid>
              <a:tr h="555187">
                <a:tc>
                  <a:txBody>
                    <a:bodyPr/>
                    <a:lstStyle/>
                    <a:p>
                      <a:pPr algn="ctr"/>
                      <a:r>
                        <a:rPr lang="ar-EG" sz="2800" b="1"/>
                        <a:t>خطوات التحليل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ar-EG" sz="2800" b="1"/>
                        <a:t>الأساليب المستخدمة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ar-EG" sz="2800" b="1"/>
                        <a:t>النتائج المتوقعة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872736900"/>
                  </a:ext>
                </a:extLst>
              </a:tr>
              <a:tr h="1012401">
                <a:tc>
                  <a:txBody>
                    <a:bodyPr/>
                    <a:lstStyle/>
                    <a:p>
                      <a:pPr algn="ctr"/>
                      <a:r>
                        <a:rPr lang="ar-EG" sz="2800" b="1"/>
                        <a:t>فهم البيانات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ar-EG" sz="2800" b="1"/>
                        <a:t>استكشاف البيانات، إحصاءات وصفية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ar-EG" sz="2800" b="1"/>
                        <a:t>الحصول على رؤى أولية عن البيانات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424506626"/>
                  </a:ext>
                </a:extLst>
              </a:tr>
              <a:tr h="1012401">
                <a:tc>
                  <a:txBody>
                    <a:bodyPr/>
                    <a:lstStyle/>
                    <a:p>
                      <a:pPr algn="ctr"/>
                      <a:r>
                        <a:rPr lang="ar-EG" sz="2800" b="1" dirty="0"/>
                        <a:t>البحث عن أنماط واتجاهات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ar-EG" sz="2800" b="1"/>
                        <a:t>تحليل الارتباط، التحليل الإحصائي المتقدم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ar-EG" sz="2800" b="1" dirty="0"/>
                        <a:t>استنتاج العلاقات والاتجاهات بين المتغيرات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507437649"/>
                  </a:ext>
                </a:extLst>
              </a:tr>
              <a:tr h="1012401">
                <a:tc>
                  <a:txBody>
                    <a:bodyPr/>
                    <a:lstStyle/>
                    <a:p>
                      <a:pPr algn="ctr"/>
                      <a:r>
                        <a:rPr lang="ar-EG" sz="2800" b="1"/>
                        <a:t>استخلاص النتائج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ar-EG" sz="2800" b="1" dirty="0"/>
                        <a:t>تفسير النتائج، ربطها بالأهداف البحثية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ar-EG" sz="2800" b="1" dirty="0"/>
                        <a:t>الإجابة عن أسئلة البحث وتوصيات مستقبلية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749298978"/>
                  </a:ext>
                </a:extLst>
              </a:tr>
            </a:tbl>
          </a:graphicData>
        </a:graphic>
      </p:graphicFrame>
      <p:sp>
        <p:nvSpPr>
          <p:cNvPr id="4" name="Rectangle 1">
            <a:extLst>
              <a:ext uri="{FF2B5EF4-FFF2-40B4-BE49-F238E27FC236}">
                <a16:creationId xmlns:a16="http://schemas.microsoft.com/office/drawing/2014/main" id="{B18F4124-FB04-EB93-CA0C-B1E30A3DF2BA}"/>
              </a:ext>
            </a:extLst>
          </p:cNvPr>
          <p:cNvSpPr>
            <a:spLocks noChangeArrowheads="1"/>
          </p:cNvSpPr>
          <p:nvPr/>
        </p:nvSpPr>
        <p:spPr bwMode="auto">
          <a:xfrm rot="10800000" flipV="1">
            <a:off x="990600" y="1163446"/>
            <a:ext cx="8724900" cy="8617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ar-SA" altLang="en-US" sz="3200" b="1" i="0" u="none" strike="noStrike" cap="none" normalizeH="0" baseline="0" dirty="0">
                <a:ln>
                  <a:noFill/>
                </a:ln>
                <a:solidFill>
                  <a:srgbClr val="FF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تحليل البيانات واستخلاص النتائج</a:t>
            </a:r>
            <a:endParaRPr kumimoji="0" lang="en-US" altLang="en-US" sz="3200" b="1" i="0" u="none" strike="noStrike" cap="none" normalizeH="0" baseline="0" dirty="0">
              <a:ln>
                <a:noFill/>
              </a:ln>
              <a:solidFill>
                <a:srgbClr val="FF0000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15885721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269797" y="767397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/>
          <p:cNvSpPr/>
          <p:nvPr/>
        </p:nvSpPr>
        <p:spPr>
          <a:xfrm>
            <a:off x="476250" y="1045635"/>
            <a:ext cx="11404575" cy="506179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476250" y="1398984"/>
            <a:ext cx="11239500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ar-EG" sz="3200" b="1" u="sng" dirty="0">
                <a:solidFill>
                  <a:srgbClr val="FF0000"/>
                </a:solidFill>
              </a:rPr>
              <a:t>عرض النتائج والتوصيات</a:t>
            </a:r>
          </a:p>
          <a:p>
            <a:pPr algn="r" rtl="1"/>
            <a:r>
              <a:rPr lang="ar-EG" sz="3200" b="1" dirty="0">
                <a:solidFill>
                  <a:srgbClr val="00B0F0"/>
                </a:solidFill>
              </a:rPr>
              <a:t>التنظيم</a:t>
            </a:r>
          </a:p>
          <a:p>
            <a:pPr algn="r" rtl="1"/>
            <a:r>
              <a:rPr lang="ar-EG" sz="3200" b="1" dirty="0"/>
              <a:t>عرض النتائج بطريقة منظمة ومنسقة لسهولة الفهم.</a:t>
            </a:r>
          </a:p>
          <a:p>
            <a:pPr algn="r" rtl="1"/>
            <a:r>
              <a:rPr lang="ar-EG" sz="3200" b="1" dirty="0">
                <a:solidFill>
                  <a:srgbClr val="00B0F0"/>
                </a:solidFill>
              </a:rPr>
              <a:t>البصريات</a:t>
            </a:r>
          </a:p>
          <a:p>
            <a:pPr algn="r" rtl="1"/>
            <a:r>
              <a:rPr lang="ar-EG" sz="3200" b="1" dirty="0"/>
              <a:t>استخدام الرسومات والمخططات لتوضيح النتائج بشكل أكثر دقة.</a:t>
            </a:r>
          </a:p>
          <a:p>
            <a:pPr algn="r" rtl="1"/>
            <a:r>
              <a:rPr lang="ar-EG" sz="3200" b="1" dirty="0">
                <a:solidFill>
                  <a:srgbClr val="00B0F0"/>
                </a:solidFill>
              </a:rPr>
              <a:t>التفسير</a:t>
            </a:r>
          </a:p>
          <a:p>
            <a:pPr algn="r" rtl="1"/>
            <a:r>
              <a:rPr lang="ar-EG" sz="3200" b="1" dirty="0"/>
              <a:t>إيضاح المعنى والدلالات المستخلصة من النتائج.</a:t>
            </a:r>
          </a:p>
          <a:p>
            <a:pPr algn="r" rtl="1"/>
            <a:r>
              <a:rPr lang="ar-EG" sz="3200" b="1" dirty="0">
                <a:solidFill>
                  <a:srgbClr val="00B0F0"/>
                </a:solidFill>
              </a:rPr>
              <a:t>التوصيات</a:t>
            </a:r>
          </a:p>
          <a:p>
            <a:pPr algn="r" rtl="1"/>
            <a:r>
              <a:rPr lang="ar-EG" sz="3200" b="1" dirty="0"/>
              <a:t>طرح التوصيات والخطوات المستقبلية بناءً على نتائج البحث.</a:t>
            </a:r>
          </a:p>
          <a:p>
            <a:pPr algn="r" rtl="1"/>
            <a:endParaRPr lang="en-US" sz="2400" b="1" dirty="0">
              <a:latin typeface="Times New Roman" panose="02020603050405020304" pitchFamily="18" charset="0"/>
              <a:cs typeface="+mj-cs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8471140" y="6292631"/>
            <a:ext cx="340968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https://midocean.edu.km</a:t>
            </a: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073211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140409" y="1457640"/>
            <a:ext cx="4955591" cy="441456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EG" sz="1800" b="1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عرض فروض احدى الدراسات مع الاشارة لكونها جيدة أم غير جيدة وفق ما تم استعراضه من مواصفات الفرض الجيد، صياغة 3 فروض لمتغيرات يربط بينها الباحث .</a:t>
            </a:r>
            <a:endParaRPr lang="id-ID" dirty="0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315" b="12315"/>
          <a:stretch>
            <a:fillRect/>
          </a:stretch>
        </p:blipFill>
        <p:spPr>
          <a:xfrm>
            <a:off x="6102555" y="1457640"/>
            <a:ext cx="4962146" cy="2495550"/>
          </a:xfrm>
        </p:spPr>
      </p:pic>
      <p:sp>
        <p:nvSpPr>
          <p:cNvPr id="6" name="Rectangle 5"/>
          <p:cNvSpPr/>
          <p:nvPr/>
        </p:nvSpPr>
        <p:spPr>
          <a:xfrm>
            <a:off x="1127299" y="1609446"/>
            <a:ext cx="4975256" cy="31539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rtl="1">
              <a:lnSpc>
                <a:spcPct val="120000"/>
              </a:lnSpc>
            </a:pPr>
            <a:r>
              <a:rPr lang="ar-SA" sz="2400" b="1" dirty="0">
                <a:solidFill>
                  <a:srgbClr val="C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المطلوب من كل باحث تقديم عرض مسجل</a:t>
            </a:r>
            <a:endParaRPr lang="ar-EG" sz="2400" b="1" dirty="0">
              <a:solidFill>
                <a:srgbClr val="C0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ctr" rtl="1">
              <a:lnSpc>
                <a:spcPct val="120000"/>
              </a:lnSpc>
            </a:pPr>
            <a:r>
              <a:rPr lang="ar-SA" sz="2400" b="1" dirty="0">
                <a:solidFill>
                  <a:srgbClr val="C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( فيديو)  لمدة </a:t>
            </a:r>
            <a:r>
              <a:rPr lang="ar-EG" sz="2400" b="1" dirty="0">
                <a:solidFill>
                  <a:srgbClr val="C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من 5-10</a:t>
            </a:r>
            <a:r>
              <a:rPr lang="ar-SA" sz="2400" b="1" dirty="0">
                <a:solidFill>
                  <a:srgbClr val="C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دقائق وملف </a:t>
            </a:r>
            <a:r>
              <a:rPr lang="en-US" sz="2400" b="1" dirty="0">
                <a:solidFill>
                  <a:srgbClr val="C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PDF </a:t>
            </a:r>
            <a:r>
              <a:rPr lang="ar-EG" sz="2400" b="1" dirty="0">
                <a:solidFill>
                  <a:srgbClr val="C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يتضمن المادة العلمية التى تم تقديمها</a:t>
            </a:r>
            <a:endParaRPr lang="en-US" sz="2400" b="1" dirty="0">
              <a:solidFill>
                <a:srgbClr val="C0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ctr" rtl="1">
              <a:lnSpc>
                <a:spcPct val="120000"/>
              </a:lnSpc>
            </a:pPr>
            <a:endParaRPr lang="en-US" sz="2400" b="1" dirty="0">
              <a:solidFill>
                <a:srgbClr val="C00000"/>
              </a:solidFill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r" rtl="1">
              <a:lnSpc>
                <a:spcPct val="120000"/>
              </a:lnSpc>
            </a:pPr>
            <a:r>
              <a:rPr lang="ar-EG" sz="2400" b="1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والمطلوب تقديم متغيرين مقترحين وصياغة 5 اسئلة عن كل متغير فيهم محاكاة قائمة استقصاء بسيطة لدراسة استطلاعية من اقتراحك</a:t>
            </a:r>
            <a:endParaRPr lang="ar-EG" sz="24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6950803" y="4056711"/>
            <a:ext cx="41138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ar-EG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التكليف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7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5859794" y="382985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9" name="Rectangle 28"/>
          <p:cNvSpPr/>
          <p:nvPr/>
        </p:nvSpPr>
        <p:spPr>
          <a:xfrm>
            <a:off x="2632734" y="560860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7962181" y="6097085"/>
            <a:ext cx="376311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https://midocean.edu.km</a:t>
            </a:r>
          </a:p>
        </p:txBody>
      </p:sp>
      <p:pic>
        <p:nvPicPr>
          <p:cNvPr id="8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6986" y="139486"/>
            <a:ext cx="2305141" cy="1076343"/>
          </a:xfrm>
          <a:prstGeom prst="rect">
            <a:avLst/>
          </a:prstGeom>
        </p:spPr>
      </p:pic>
    </p:spTree>
  </p:cSld>
  <p:clrMapOvr>
    <a:masterClrMapping/>
  </p:clrMapOvr>
  <p:transition spd="slow">
    <p:comb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/>
              <a:t>www.midocean .edu .km</a:t>
            </a:r>
            <a:endParaRPr lang="en-US" b="1" dirty="0"/>
          </a:p>
        </p:txBody>
      </p:sp>
      <p:sp>
        <p:nvSpPr>
          <p:cNvPr id="10" name="TextBox 9"/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  <p:pic>
        <p:nvPicPr>
          <p:cNvPr id="23" name="Graphic 22"/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367466" y="542565"/>
            <a:ext cx="2758843" cy="753090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5" ma:contentTypeDescription="Create a new document." ma:contentTypeScope="" ma:versionID="d34e7bbcb48818fd0d833e9894516321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a86f5df151fbcf5ce167cf3c41d5309a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025DDDB4-4875-43DF-B79D-36C9081106B2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8F0AC439-95E4-487B-8D1D-4C6F6894E0E1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13aca44-ef33-4cf4-9980-7f0b00e6eeb9"/>
    <ds:schemaRef ds:uri="49100919-8a76-4266-be0c-7dc583902c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8D76652D-945C-4BBB-93EC-AAA9B94F6AE3}">
  <ds:schemaRefs>
    <ds:schemaRef ds:uri="http://schemas.microsoft.com/office/2006/documentManagement/types"/>
    <ds:schemaRef ds:uri="http://purl.org/dc/elements/1.1/"/>
    <ds:schemaRef ds:uri="http://www.w3.org/XML/1998/namespace"/>
    <ds:schemaRef ds:uri="http://purl.org/dc/dcmitype/"/>
    <ds:schemaRef ds:uri="http://schemas.microsoft.com/office/infopath/2007/PartnerControls"/>
    <ds:schemaRef ds:uri="http://purl.org/dc/terms/"/>
    <ds:schemaRef ds:uri="49100919-8a76-4266-be0c-7dc583902cb4"/>
    <ds:schemaRef ds:uri="http://schemas.openxmlformats.org/package/2006/metadata/core-properties"/>
    <ds:schemaRef ds:uri="d13aca44-ef33-4cf4-9980-7f0b00e6eeb9"/>
    <ds:schemaRef ds:uri="http://schemas.microsoft.com/office/2006/metadata/propertie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1849</TotalTime>
  <Words>1009</Words>
  <Application>Microsoft Office PowerPoint</Application>
  <PresentationFormat>Widescreen</PresentationFormat>
  <Paragraphs>197</Paragraphs>
  <Slides>29</Slides>
  <Notes>16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29</vt:i4>
      </vt:variant>
    </vt:vector>
  </HeadingPairs>
  <TitlesOfParts>
    <vt:vector size="30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sania sabaa</cp:lastModifiedBy>
  <cp:revision>92</cp:revision>
  <dcterms:created xsi:type="dcterms:W3CDTF">2023-04-29T09:08:00Z</dcterms:created>
  <dcterms:modified xsi:type="dcterms:W3CDTF">2026-03-07T08:04:43Z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17AA779C58B4485E9875EC7763513157_12</vt:lpwstr>
  </property>
  <property fmtid="{D5CDD505-2E9C-101B-9397-08002B2CF9AE}" pid="3" name="KSOProductBuildVer">
    <vt:lpwstr>1033-12.2.0.13306</vt:lpwstr>
  </property>
  <property fmtid="{D5CDD505-2E9C-101B-9397-08002B2CF9AE}" pid="4" name="ContentTypeId">
    <vt:lpwstr>0x0101006A254F5D6A14094B8840E79896A2F150</vt:lpwstr>
  </property>
  <property fmtid="{D5CDD505-2E9C-101B-9397-08002B2CF9AE}" pid="5" name="MediaServiceImageTags">
    <vt:lpwstr/>
  </property>
</Properties>
</file>