
<file path=[Content_Types].xml><?xml version="1.0" encoding="utf-8"?>
<Types xmlns="http://schemas.openxmlformats.org/package/2006/content-types">
  <Default Extension="fntdata" ContentType="application/x-fontdata"/>
  <Default Extension="jpeg" ContentType="image/jpeg"/>
  <Default Extension="m4a" ContentType="audio/mp4"/>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3"/>
  </p:sldMasterIdLst>
  <p:notesMasterIdLst>
    <p:notesMasterId r:id="rId83"/>
  </p:notesMasterIdLst>
  <p:sldIdLst>
    <p:sldId id="257" r:id="rId4"/>
    <p:sldId id="395" r:id="rId5"/>
    <p:sldId id="473" r:id="rId6"/>
    <p:sldId id="396" r:id="rId7"/>
    <p:sldId id="397" r:id="rId8"/>
    <p:sldId id="398" r:id="rId9"/>
    <p:sldId id="400" r:id="rId10"/>
    <p:sldId id="401" r:id="rId11"/>
    <p:sldId id="402" r:id="rId12"/>
    <p:sldId id="403" r:id="rId13"/>
    <p:sldId id="436" r:id="rId14"/>
    <p:sldId id="435" r:id="rId15"/>
    <p:sldId id="404" r:id="rId16"/>
    <p:sldId id="405" r:id="rId17"/>
    <p:sldId id="406" r:id="rId18"/>
    <p:sldId id="407" r:id="rId19"/>
    <p:sldId id="408" r:id="rId20"/>
    <p:sldId id="409" r:id="rId21"/>
    <p:sldId id="410" r:id="rId22"/>
    <p:sldId id="411" r:id="rId23"/>
    <p:sldId id="412" r:id="rId24"/>
    <p:sldId id="413" r:id="rId25"/>
    <p:sldId id="414" r:id="rId26"/>
    <p:sldId id="415" r:id="rId27"/>
    <p:sldId id="417" r:id="rId28"/>
    <p:sldId id="418" r:id="rId29"/>
    <p:sldId id="419" r:id="rId30"/>
    <p:sldId id="416" r:id="rId31"/>
    <p:sldId id="421" r:id="rId32"/>
    <p:sldId id="420" r:id="rId33"/>
    <p:sldId id="422" r:id="rId34"/>
    <p:sldId id="423" r:id="rId35"/>
    <p:sldId id="425" r:id="rId36"/>
    <p:sldId id="426" r:id="rId37"/>
    <p:sldId id="427" r:id="rId38"/>
    <p:sldId id="428" r:id="rId39"/>
    <p:sldId id="433" r:id="rId40"/>
    <p:sldId id="429" r:id="rId41"/>
    <p:sldId id="430" r:id="rId42"/>
    <p:sldId id="432" r:id="rId43"/>
    <p:sldId id="431" r:id="rId44"/>
    <p:sldId id="471" r:id="rId45"/>
    <p:sldId id="437" r:id="rId46"/>
    <p:sldId id="434" r:id="rId47"/>
    <p:sldId id="438" r:id="rId48"/>
    <p:sldId id="439" r:id="rId49"/>
    <p:sldId id="472" r:id="rId50"/>
    <p:sldId id="442" r:id="rId51"/>
    <p:sldId id="440" r:id="rId52"/>
    <p:sldId id="443" r:id="rId53"/>
    <p:sldId id="444" r:id="rId54"/>
    <p:sldId id="445" r:id="rId55"/>
    <p:sldId id="446" r:id="rId56"/>
    <p:sldId id="447" r:id="rId57"/>
    <p:sldId id="448" r:id="rId58"/>
    <p:sldId id="449" r:id="rId59"/>
    <p:sldId id="450" r:id="rId60"/>
    <p:sldId id="451" r:id="rId61"/>
    <p:sldId id="441" r:id="rId62"/>
    <p:sldId id="454" r:id="rId63"/>
    <p:sldId id="455" r:id="rId64"/>
    <p:sldId id="452" r:id="rId65"/>
    <p:sldId id="456" r:id="rId66"/>
    <p:sldId id="453" r:id="rId67"/>
    <p:sldId id="459" r:id="rId68"/>
    <p:sldId id="457" r:id="rId69"/>
    <p:sldId id="458" r:id="rId70"/>
    <p:sldId id="461" r:id="rId71"/>
    <p:sldId id="460" r:id="rId72"/>
    <p:sldId id="463" r:id="rId73"/>
    <p:sldId id="464" r:id="rId74"/>
    <p:sldId id="466" r:id="rId75"/>
    <p:sldId id="462" r:id="rId76"/>
    <p:sldId id="467" r:id="rId77"/>
    <p:sldId id="465" r:id="rId78"/>
    <p:sldId id="469" r:id="rId79"/>
    <p:sldId id="468" r:id="rId80"/>
    <p:sldId id="470" r:id="rId81"/>
    <p:sldId id="349" r:id="rId82"/>
  </p:sldIdLst>
  <p:sldSz cx="12192000" cy="6858000"/>
  <p:notesSz cx="6858000" cy="9144000"/>
  <p:embeddedFontLst>
    <p:embeddedFont>
      <p:font typeface="Alexandria" pitchFamily="2" charset="-78"/>
      <p:regular r:id="rId84"/>
      <p:bold r:id="rId85"/>
    </p:embeddedFont>
    <p:embeddedFont>
      <p:font typeface="Alexandria Black" pitchFamily="2" charset="-78"/>
      <p:bold r:id="rId86"/>
    </p:embeddedFont>
    <p:embeddedFont>
      <p:font typeface="Simplified Arabic" panose="02020603050405020304" pitchFamily="18" charset="-78"/>
      <p:regular r:id="rId87"/>
      <p:bold r:id="rId88"/>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5" autoAdjust="0"/>
    <p:restoredTop sz="94660"/>
  </p:normalViewPr>
  <p:slideViewPr>
    <p:cSldViewPr snapToGrid="0">
      <p:cViewPr varScale="1">
        <p:scale>
          <a:sx n="106" d="100"/>
          <a:sy n="106" d="100"/>
        </p:scale>
        <p:origin x="7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font" Target="fonts/font1.fntdata"/><Relationship Id="rId89" Type="http://schemas.openxmlformats.org/officeDocument/2006/relationships/presProps" Target="presProps.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90" Type="http://schemas.openxmlformats.org/officeDocument/2006/relationships/viewProps" Target="viewProps.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font" Target="fonts/font2.fntdata"/><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notesMaster" Target="notesMasters/notesMaster1.xml"/><Relationship Id="rId88" Type="http://schemas.openxmlformats.org/officeDocument/2006/relationships/font" Target="fonts/font5.fntdata"/><Relationship Id="rId9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font" Target="fonts/font3.fntdata"/><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tableStyles" Target="tableStyles.xml"/><Relationship Id="rId2" Type="http://schemas.openxmlformats.org/officeDocument/2006/relationships/customXml" Target="../customXml/item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font" Target="fonts/font4.fntdata"/><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s>
</file>

<file path=ppt/diagrams/_rels/drawing2.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3.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4.xml.rels><?xml version="1.0" encoding="UTF-8" standalone="yes"?>
<Relationships xmlns="http://schemas.openxmlformats.org/package/2006/relationships"><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BD58F96-20DD-4575-A367-D7F06234D535}" type="doc">
      <dgm:prSet loTypeId="urn:microsoft.com/office/officeart/2005/8/layout/list1" loCatId="list" qsTypeId="urn:microsoft.com/office/officeart/2005/8/quickstyle/simple2" qsCatId="simple" csTypeId="urn:microsoft.com/office/officeart/2005/8/colors/colorful4" csCatId="colorful" phldr="1"/>
      <dgm:spPr/>
      <dgm:t>
        <a:bodyPr/>
        <a:lstStyle/>
        <a:p>
          <a:endParaRPr lang="en-US"/>
        </a:p>
      </dgm:t>
    </dgm:pt>
    <dgm:pt modelId="{C865241F-DFE3-4F8F-AA86-46D740A2B51B}">
      <dgm:prSet phldrT="[نص]" custT="1"/>
      <dgm:spPr/>
      <dgm:t>
        <a:bodyPr/>
        <a:lstStyle/>
        <a:p>
          <a:pPr algn="just" rtl="1">
            <a:lnSpc>
              <a:spcPct val="150000"/>
            </a:lnSpc>
          </a:pPr>
          <a:r>
            <a:rPr lang="ar-EG" sz="1400" b="1" dirty="0">
              <a:solidFill>
                <a:schemeClr val="bg1"/>
              </a:solidFill>
              <a:latin typeface="Alexandria" pitchFamily="2" charset="-78"/>
              <a:cs typeface="Alexandria" pitchFamily="2" charset="-78"/>
            </a:rPr>
            <a:t>التعليم والتدريب</a:t>
          </a:r>
          <a:endParaRPr lang="en-US" sz="1400" b="1" dirty="0">
            <a:solidFill>
              <a:schemeClr val="bg1"/>
            </a:solidFill>
            <a:latin typeface="Alexandria" pitchFamily="2" charset="-78"/>
            <a:cs typeface="Alexandria" pitchFamily="2" charset="-78"/>
          </a:endParaRPr>
        </a:p>
      </dgm:t>
    </dgm:pt>
    <dgm:pt modelId="{2A60FECA-B131-449F-82C4-300B49AC3A48}" type="parTrans" cxnId="{8FE24489-D00F-4A58-AA92-DED2A9E44651}">
      <dgm:prSet/>
      <dgm:spPr/>
      <dgm:t>
        <a:bodyPr/>
        <a:lstStyle/>
        <a:p>
          <a:endParaRPr lang="en-US"/>
        </a:p>
      </dgm:t>
    </dgm:pt>
    <dgm:pt modelId="{5C17B2AB-18D4-4FA1-B4C7-201338514882}" type="sibTrans" cxnId="{8FE24489-D00F-4A58-AA92-DED2A9E44651}">
      <dgm:prSet/>
      <dgm:spPr/>
      <dgm:t>
        <a:bodyPr/>
        <a:lstStyle/>
        <a:p>
          <a:endParaRPr lang="en-US"/>
        </a:p>
      </dgm:t>
    </dgm:pt>
    <dgm:pt modelId="{8B0AB9B0-292D-4E4B-8BE6-7F42A87EDA55}">
      <dgm:prSet phldrT="[نص]" custT="1"/>
      <dgm:spPr/>
      <dgm:t>
        <a:bodyPr/>
        <a:lstStyle/>
        <a:p>
          <a:pPr algn="just" rtl="1">
            <a:lnSpc>
              <a:spcPct val="150000"/>
            </a:lnSpc>
          </a:pPr>
          <a:r>
            <a:rPr lang="ar-EG" sz="1400" b="1" dirty="0">
              <a:solidFill>
                <a:schemeClr val="bg1"/>
              </a:solidFill>
              <a:latin typeface="Alexandria" pitchFamily="2" charset="-78"/>
              <a:cs typeface="Alexandria" pitchFamily="2" charset="-78"/>
            </a:rPr>
            <a:t>تحسين النقل والمواصلات</a:t>
          </a:r>
          <a:endParaRPr lang="en-US" sz="1400" b="1" dirty="0">
            <a:solidFill>
              <a:schemeClr val="bg1"/>
            </a:solidFill>
            <a:latin typeface="Alexandria" pitchFamily="2" charset="-78"/>
            <a:cs typeface="Alexandria" pitchFamily="2" charset="-78"/>
          </a:endParaRPr>
        </a:p>
      </dgm:t>
    </dgm:pt>
    <dgm:pt modelId="{DE281B24-87BD-41D5-BF1E-A7E881906159}" type="parTrans" cxnId="{F8E02645-8CB4-4BB3-B05C-BDEEE779C32B}">
      <dgm:prSet/>
      <dgm:spPr/>
      <dgm:t>
        <a:bodyPr/>
        <a:lstStyle/>
        <a:p>
          <a:endParaRPr lang="en-US"/>
        </a:p>
      </dgm:t>
    </dgm:pt>
    <dgm:pt modelId="{F074E02D-8340-4D6D-954C-694F63EB4E85}" type="sibTrans" cxnId="{F8E02645-8CB4-4BB3-B05C-BDEEE779C32B}">
      <dgm:prSet/>
      <dgm:spPr/>
      <dgm:t>
        <a:bodyPr/>
        <a:lstStyle/>
        <a:p>
          <a:endParaRPr lang="en-US"/>
        </a:p>
      </dgm:t>
    </dgm:pt>
    <dgm:pt modelId="{639FD396-76F4-42AC-BB5E-7EC07A98BDE5}">
      <dgm:prSet phldrT="[نص]" custT="1"/>
      <dgm:spPr/>
      <dgm:t>
        <a:bodyPr/>
        <a:lstStyle/>
        <a:p>
          <a:pPr algn="just" rtl="1">
            <a:lnSpc>
              <a:spcPct val="150000"/>
            </a:lnSpc>
          </a:pPr>
          <a:r>
            <a:rPr lang="ar-EG" sz="1400" b="1" dirty="0">
              <a:solidFill>
                <a:schemeClr val="bg1"/>
              </a:solidFill>
              <a:latin typeface="Alexandria" pitchFamily="2" charset="-78"/>
              <a:cs typeface="Alexandria" pitchFamily="2" charset="-78"/>
            </a:rPr>
            <a:t>تعزيز الأمن السيبراني</a:t>
          </a:r>
          <a:endParaRPr lang="en-US" sz="1400" b="1" dirty="0">
            <a:solidFill>
              <a:schemeClr val="bg1"/>
            </a:solidFill>
            <a:latin typeface="Alexandria" pitchFamily="2" charset="-78"/>
            <a:cs typeface="Alexandria" pitchFamily="2" charset="-78"/>
          </a:endParaRPr>
        </a:p>
      </dgm:t>
    </dgm:pt>
    <dgm:pt modelId="{B5D646CC-FA9C-46BD-870D-6FDBC56ADB66}" type="parTrans" cxnId="{0718B802-F02D-46FE-A729-131DD6918BFC}">
      <dgm:prSet/>
      <dgm:spPr/>
      <dgm:t>
        <a:bodyPr/>
        <a:lstStyle/>
        <a:p>
          <a:endParaRPr lang="en-US"/>
        </a:p>
      </dgm:t>
    </dgm:pt>
    <dgm:pt modelId="{EA213612-75D6-4753-9619-DE42733E4F9D}" type="sibTrans" cxnId="{0718B802-F02D-46FE-A729-131DD6918BFC}">
      <dgm:prSet/>
      <dgm:spPr/>
      <dgm:t>
        <a:bodyPr/>
        <a:lstStyle/>
        <a:p>
          <a:endParaRPr lang="en-US"/>
        </a:p>
      </dgm:t>
    </dgm:pt>
    <dgm:pt modelId="{CB11754A-8D4C-475A-A8E5-07B9657CDA71}">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تحسين الخدمات العامة والخاصة</a:t>
          </a:r>
          <a:endParaRPr lang="en-US" sz="1400" b="1" dirty="0">
            <a:solidFill>
              <a:schemeClr val="bg1"/>
            </a:solidFill>
            <a:latin typeface="Alexandria" pitchFamily="2" charset="-78"/>
            <a:cs typeface="Alexandria" pitchFamily="2" charset="-78"/>
          </a:endParaRPr>
        </a:p>
      </dgm:t>
    </dgm:pt>
    <dgm:pt modelId="{0F12C396-7B30-4765-B1D7-7DD692DB5F84}" type="parTrans" cxnId="{73275F47-47D3-470C-8EDB-082BE2E13A74}">
      <dgm:prSet/>
      <dgm:spPr/>
      <dgm:t>
        <a:bodyPr/>
        <a:lstStyle/>
        <a:p>
          <a:endParaRPr lang="en-US"/>
        </a:p>
      </dgm:t>
    </dgm:pt>
    <dgm:pt modelId="{9D13E726-A706-4B33-97CA-6EC45D0FC16F}" type="sibTrans" cxnId="{73275F47-47D3-470C-8EDB-082BE2E13A74}">
      <dgm:prSet/>
      <dgm:spPr/>
      <dgm:t>
        <a:bodyPr/>
        <a:lstStyle/>
        <a:p>
          <a:endParaRPr lang="en-US"/>
        </a:p>
      </dgm:t>
    </dgm:pt>
    <dgm:pt modelId="{3A97507E-D191-43C8-B0F9-DED7C3CA3864}">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زيادة الإنتاجية والكفاءة</a:t>
          </a:r>
          <a:endParaRPr lang="en-US" sz="1400" b="1" dirty="0">
            <a:solidFill>
              <a:schemeClr val="bg1"/>
            </a:solidFill>
            <a:latin typeface="Alexandria" pitchFamily="2" charset="-78"/>
            <a:cs typeface="Alexandria" pitchFamily="2" charset="-78"/>
          </a:endParaRPr>
        </a:p>
      </dgm:t>
    </dgm:pt>
    <dgm:pt modelId="{22E90A23-B133-46B6-A7A6-517E94E85B3D}" type="parTrans" cxnId="{CFA3D578-4ABA-4E0C-8CA4-0F2DCAFEF177}">
      <dgm:prSet/>
      <dgm:spPr/>
      <dgm:t>
        <a:bodyPr/>
        <a:lstStyle/>
        <a:p>
          <a:endParaRPr lang="en-US"/>
        </a:p>
      </dgm:t>
    </dgm:pt>
    <dgm:pt modelId="{C5D0E589-0AB8-451A-B4F3-2C112DB4FE1A}" type="sibTrans" cxnId="{CFA3D578-4ABA-4E0C-8CA4-0F2DCAFEF177}">
      <dgm:prSet/>
      <dgm:spPr/>
      <dgm:t>
        <a:bodyPr/>
        <a:lstStyle/>
        <a:p>
          <a:endParaRPr lang="en-US"/>
        </a:p>
      </dgm:t>
    </dgm:pt>
    <dgm:pt modelId="{222C1A91-0FED-4318-B231-BBB01358D251}">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تحليل البيانات واتخاذ القرار</a:t>
          </a:r>
          <a:endParaRPr lang="en-US" sz="1400" b="1" dirty="0">
            <a:solidFill>
              <a:schemeClr val="bg1"/>
            </a:solidFill>
            <a:latin typeface="Alexandria" pitchFamily="2" charset="-78"/>
            <a:cs typeface="Alexandria" pitchFamily="2" charset="-78"/>
          </a:endParaRPr>
        </a:p>
      </dgm:t>
    </dgm:pt>
    <dgm:pt modelId="{863A3707-FE6D-4ED0-80E1-4B7CC89143F9}" type="parTrans" cxnId="{F27A041A-7052-4281-91E5-1E14941FFDC4}">
      <dgm:prSet/>
      <dgm:spPr/>
      <dgm:t>
        <a:bodyPr/>
        <a:lstStyle/>
        <a:p>
          <a:endParaRPr lang="en-US"/>
        </a:p>
      </dgm:t>
    </dgm:pt>
    <dgm:pt modelId="{430B0223-934C-47E6-AAE6-6F24E745E12D}" type="sibTrans" cxnId="{F27A041A-7052-4281-91E5-1E14941FFDC4}">
      <dgm:prSet/>
      <dgm:spPr/>
      <dgm:t>
        <a:bodyPr/>
        <a:lstStyle/>
        <a:p>
          <a:endParaRPr lang="en-US"/>
        </a:p>
      </dgm:t>
    </dgm:pt>
    <dgm:pt modelId="{4192D1F2-E410-4450-8D79-4BD0A3ED08BA}">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التنمية المستدامة وحماية البيئة</a:t>
          </a:r>
          <a:endParaRPr lang="en-US" sz="1400" b="1" dirty="0">
            <a:solidFill>
              <a:schemeClr val="bg1"/>
            </a:solidFill>
            <a:latin typeface="Alexandria" pitchFamily="2" charset="-78"/>
            <a:cs typeface="Alexandria" pitchFamily="2" charset="-78"/>
          </a:endParaRPr>
        </a:p>
      </dgm:t>
    </dgm:pt>
    <dgm:pt modelId="{9725D2ED-FCD8-4B74-9A1F-7E7838A9A51B}" type="parTrans" cxnId="{32101305-E922-42E7-A490-B593D9FF7A1D}">
      <dgm:prSet/>
      <dgm:spPr/>
      <dgm:t>
        <a:bodyPr/>
        <a:lstStyle/>
        <a:p>
          <a:endParaRPr lang="en-US"/>
        </a:p>
      </dgm:t>
    </dgm:pt>
    <dgm:pt modelId="{40A876E0-550E-41A3-BF34-72BD5A314B24}" type="sibTrans" cxnId="{32101305-E922-42E7-A490-B593D9FF7A1D}">
      <dgm:prSet/>
      <dgm:spPr/>
      <dgm:t>
        <a:bodyPr/>
        <a:lstStyle/>
        <a:p>
          <a:endParaRPr lang="en-US"/>
        </a:p>
      </dgm:t>
    </dgm:pt>
    <dgm:pt modelId="{2A0915CC-E8B2-4AAA-8FEF-B2D4F104FBC9}">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الابتكار والإبداع</a:t>
          </a:r>
          <a:endParaRPr lang="en-US" sz="1400" b="1" dirty="0">
            <a:solidFill>
              <a:schemeClr val="bg1"/>
            </a:solidFill>
            <a:latin typeface="Alexandria" pitchFamily="2" charset="-78"/>
            <a:cs typeface="Alexandria" pitchFamily="2" charset="-78"/>
          </a:endParaRPr>
        </a:p>
      </dgm:t>
    </dgm:pt>
    <dgm:pt modelId="{7A45D57A-F5A1-4883-ADAC-57105337B0F4}" type="parTrans" cxnId="{82E3C9AA-1841-4DEC-90DC-2DFCDB4A4A92}">
      <dgm:prSet/>
      <dgm:spPr/>
      <dgm:t>
        <a:bodyPr/>
        <a:lstStyle/>
        <a:p>
          <a:endParaRPr lang="en-US"/>
        </a:p>
      </dgm:t>
    </dgm:pt>
    <dgm:pt modelId="{94D18CC2-FBA4-42DF-BBC9-94BCCD4E386C}" type="sibTrans" cxnId="{82E3C9AA-1841-4DEC-90DC-2DFCDB4A4A92}">
      <dgm:prSet/>
      <dgm:spPr/>
      <dgm:t>
        <a:bodyPr/>
        <a:lstStyle/>
        <a:p>
          <a:endParaRPr lang="en-US"/>
        </a:p>
      </dgm:t>
    </dgm:pt>
    <dgm:pt modelId="{D7BFDFBB-3C1E-44AA-BB3C-CDC7CF39163C}">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التمويل والخدمات المالية</a:t>
          </a:r>
          <a:endParaRPr lang="en-US" sz="1400" b="1" dirty="0">
            <a:solidFill>
              <a:schemeClr val="bg1"/>
            </a:solidFill>
            <a:latin typeface="Alexandria" pitchFamily="2" charset="-78"/>
            <a:cs typeface="Alexandria" pitchFamily="2" charset="-78"/>
          </a:endParaRPr>
        </a:p>
      </dgm:t>
    </dgm:pt>
    <dgm:pt modelId="{FAA047F2-508F-4651-B0B7-6DA8D462D9FE}" type="parTrans" cxnId="{0863EB4A-93D6-4D72-9D57-C48FF8A7FCC3}">
      <dgm:prSet/>
      <dgm:spPr/>
      <dgm:t>
        <a:bodyPr/>
        <a:lstStyle/>
        <a:p>
          <a:endParaRPr lang="en-US"/>
        </a:p>
      </dgm:t>
    </dgm:pt>
    <dgm:pt modelId="{46B07603-71B8-45FB-84B9-AA2E6F5D14BB}" type="sibTrans" cxnId="{0863EB4A-93D6-4D72-9D57-C48FF8A7FCC3}">
      <dgm:prSet/>
      <dgm:spPr/>
      <dgm:t>
        <a:bodyPr/>
        <a:lstStyle/>
        <a:p>
          <a:endParaRPr lang="en-US"/>
        </a:p>
      </dgm:t>
    </dgm:pt>
    <dgm:pt modelId="{6B867250-2025-4A9A-A295-FA5C194D4E9C}">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تحسين جودة الحياة</a:t>
          </a:r>
          <a:endParaRPr lang="en-US" sz="1400" b="1" dirty="0">
            <a:solidFill>
              <a:schemeClr val="bg1"/>
            </a:solidFill>
            <a:latin typeface="Alexandria" pitchFamily="2" charset="-78"/>
            <a:cs typeface="Alexandria" pitchFamily="2" charset="-78"/>
          </a:endParaRPr>
        </a:p>
      </dgm:t>
    </dgm:pt>
    <dgm:pt modelId="{171E9FFD-8B12-4B2C-96EE-B2ACF6BA7022}" type="parTrans" cxnId="{A39FCCE0-0D31-483F-BA9D-216B90CB782F}">
      <dgm:prSet/>
      <dgm:spPr/>
      <dgm:t>
        <a:bodyPr/>
        <a:lstStyle/>
        <a:p>
          <a:endParaRPr lang="en-US"/>
        </a:p>
      </dgm:t>
    </dgm:pt>
    <dgm:pt modelId="{F42CE714-AFDF-4785-AA9C-04C5B1BFDB60}" type="sibTrans" cxnId="{A39FCCE0-0D31-483F-BA9D-216B90CB782F}">
      <dgm:prSet/>
      <dgm:spPr/>
      <dgm:t>
        <a:bodyPr/>
        <a:lstStyle/>
        <a:p>
          <a:endParaRPr lang="en-US"/>
        </a:p>
      </dgm:t>
    </dgm:pt>
    <dgm:pt modelId="{683FC2FC-DA08-42D7-9144-AA04E082A627}" type="pres">
      <dgm:prSet presAssocID="{5BD58F96-20DD-4575-A367-D7F06234D535}" presName="linear" presStyleCnt="0">
        <dgm:presLayoutVars>
          <dgm:dir/>
          <dgm:animLvl val="lvl"/>
          <dgm:resizeHandles val="exact"/>
        </dgm:presLayoutVars>
      </dgm:prSet>
      <dgm:spPr/>
    </dgm:pt>
    <dgm:pt modelId="{C9E6B04B-9A5C-4799-9BF4-052BA35CB3DE}" type="pres">
      <dgm:prSet presAssocID="{3A97507E-D191-43C8-B0F9-DED7C3CA3864}" presName="parentLin" presStyleCnt="0"/>
      <dgm:spPr/>
    </dgm:pt>
    <dgm:pt modelId="{7FB4CF40-E252-4A29-A79D-7E986CCCC7E3}" type="pres">
      <dgm:prSet presAssocID="{3A97507E-D191-43C8-B0F9-DED7C3CA3864}" presName="parentLeftMargin" presStyleLbl="node1" presStyleIdx="0" presStyleCnt="10"/>
      <dgm:spPr/>
    </dgm:pt>
    <dgm:pt modelId="{F44E7F23-BD8B-4F0E-82C0-4C7D2D473C36}" type="pres">
      <dgm:prSet presAssocID="{3A97507E-D191-43C8-B0F9-DED7C3CA3864}" presName="parentText" presStyleLbl="node1" presStyleIdx="0" presStyleCnt="10" custLinFactNeighborX="2039" custLinFactNeighborY="-3590">
        <dgm:presLayoutVars>
          <dgm:chMax val="0"/>
          <dgm:bulletEnabled val="1"/>
        </dgm:presLayoutVars>
      </dgm:prSet>
      <dgm:spPr/>
    </dgm:pt>
    <dgm:pt modelId="{004CC861-03A3-4A64-9537-B84326EC3113}" type="pres">
      <dgm:prSet presAssocID="{3A97507E-D191-43C8-B0F9-DED7C3CA3864}" presName="negativeSpace" presStyleCnt="0"/>
      <dgm:spPr/>
    </dgm:pt>
    <dgm:pt modelId="{53C281F4-20A7-477B-A023-24D8CDB56F25}" type="pres">
      <dgm:prSet presAssocID="{3A97507E-D191-43C8-B0F9-DED7C3CA3864}" presName="childText" presStyleLbl="conFgAcc1" presStyleIdx="0" presStyleCnt="10">
        <dgm:presLayoutVars>
          <dgm:bulletEnabled val="1"/>
        </dgm:presLayoutVars>
      </dgm:prSet>
      <dgm:spPr/>
    </dgm:pt>
    <dgm:pt modelId="{2C3F8683-8234-4C1E-B361-07F324FA55E7}" type="pres">
      <dgm:prSet presAssocID="{C5D0E589-0AB8-451A-B4F3-2C112DB4FE1A}" presName="spaceBetweenRectangles" presStyleCnt="0"/>
      <dgm:spPr/>
    </dgm:pt>
    <dgm:pt modelId="{79F410AC-E550-4617-8594-4518284EF014}" type="pres">
      <dgm:prSet presAssocID="{222C1A91-0FED-4318-B231-BBB01358D251}" presName="parentLin" presStyleCnt="0"/>
      <dgm:spPr/>
    </dgm:pt>
    <dgm:pt modelId="{4AE1DEAD-11E6-4D4D-8166-3662838CCFF2}" type="pres">
      <dgm:prSet presAssocID="{222C1A91-0FED-4318-B231-BBB01358D251}" presName="parentLeftMargin" presStyleLbl="node1" presStyleIdx="0" presStyleCnt="10"/>
      <dgm:spPr/>
    </dgm:pt>
    <dgm:pt modelId="{D313B518-101D-4AED-808B-836D1F96C8CC}" type="pres">
      <dgm:prSet presAssocID="{222C1A91-0FED-4318-B231-BBB01358D251}" presName="parentText" presStyleLbl="node1" presStyleIdx="1" presStyleCnt="10">
        <dgm:presLayoutVars>
          <dgm:chMax val="0"/>
          <dgm:bulletEnabled val="1"/>
        </dgm:presLayoutVars>
      </dgm:prSet>
      <dgm:spPr/>
    </dgm:pt>
    <dgm:pt modelId="{A140F159-1FF2-4373-8F16-960A523F4DD8}" type="pres">
      <dgm:prSet presAssocID="{222C1A91-0FED-4318-B231-BBB01358D251}" presName="negativeSpace" presStyleCnt="0"/>
      <dgm:spPr/>
    </dgm:pt>
    <dgm:pt modelId="{C72BE45C-ECC3-4F3D-8BEA-E0550515A59F}" type="pres">
      <dgm:prSet presAssocID="{222C1A91-0FED-4318-B231-BBB01358D251}" presName="childText" presStyleLbl="conFgAcc1" presStyleIdx="1" presStyleCnt="10">
        <dgm:presLayoutVars>
          <dgm:bulletEnabled val="1"/>
        </dgm:presLayoutVars>
      </dgm:prSet>
      <dgm:spPr/>
    </dgm:pt>
    <dgm:pt modelId="{1ED809EA-95B3-4B54-A338-961257F84F3B}" type="pres">
      <dgm:prSet presAssocID="{430B0223-934C-47E6-AAE6-6F24E745E12D}" presName="spaceBetweenRectangles" presStyleCnt="0"/>
      <dgm:spPr/>
    </dgm:pt>
    <dgm:pt modelId="{691C0706-7656-4EE2-B06C-2B66CDAD4D12}" type="pres">
      <dgm:prSet presAssocID="{CB11754A-8D4C-475A-A8E5-07B9657CDA71}" presName="parentLin" presStyleCnt="0"/>
      <dgm:spPr/>
    </dgm:pt>
    <dgm:pt modelId="{34241276-19EC-48A2-9BF7-106505BBD044}" type="pres">
      <dgm:prSet presAssocID="{CB11754A-8D4C-475A-A8E5-07B9657CDA71}" presName="parentLeftMargin" presStyleLbl="node1" presStyleIdx="1" presStyleCnt="10"/>
      <dgm:spPr/>
    </dgm:pt>
    <dgm:pt modelId="{3EA28980-3907-468F-AE49-B0120354FAA5}" type="pres">
      <dgm:prSet presAssocID="{CB11754A-8D4C-475A-A8E5-07B9657CDA71}" presName="parentText" presStyleLbl="node1" presStyleIdx="2" presStyleCnt="10">
        <dgm:presLayoutVars>
          <dgm:chMax val="0"/>
          <dgm:bulletEnabled val="1"/>
        </dgm:presLayoutVars>
      </dgm:prSet>
      <dgm:spPr/>
    </dgm:pt>
    <dgm:pt modelId="{14924F66-0763-4214-ADD4-401F75F60107}" type="pres">
      <dgm:prSet presAssocID="{CB11754A-8D4C-475A-A8E5-07B9657CDA71}" presName="negativeSpace" presStyleCnt="0"/>
      <dgm:spPr/>
    </dgm:pt>
    <dgm:pt modelId="{43030548-BE9E-4EE7-9105-DB8B55B403E5}" type="pres">
      <dgm:prSet presAssocID="{CB11754A-8D4C-475A-A8E5-07B9657CDA71}" presName="childText" presStyleLbl="conFgAcc1" presStyleIdx="2" presStyleCnt="10">
        <dgm:presLayoutVars>
          <dgm:bulletEnabled val="1"/>
        </dgm:presLayoutVars>
      </dgm:prSet>
      <dgm:spPr/>
    </dgm:pt>
    <dgm:pt modelId="{1F1D4DE6-524F-424B-B637-759F359934DE}" type="pres">
      <dgm:prSet presAssocID="{9D13E726-A706-4B33-97CA-6EC45D0FC16F}" presName="spaceBetweenRectangles" presStyleCnt="0"/>
      <dgm:spPr/>
    </dgm:pt>
    <dgm:pt modelId="{A41FAA04-6800-4C6F-B2F4-9518A531BC50}" type="pres">
      <dgm:prSet presAssocID="{2A0915CC-E8B2-4AAA-8FEF-B2D4F104FBC9}" presName="parentLin" presStyleCnt="0"/>
      <dgm:spPr/>
    </dgm:pt>
    <dgm:pt modelId="{C4E3A1DC-ED03-44B2-9362-9B490EC5A54D}" type="pres">
      <dgm:prSet presAssocID="{2A0915CC-E8B2-4AAA-8FEF-B2D4F104FBC9}" presName="parentLeftMargin" presStyleLbl="node1" presStyleIdx="2" presStyleCnt="10"/>
      <dgm:spPr/>
    </dgm:pt>
    <dgm:pt modelId="{EE7DB42A-F336-4DA4-89DD-8153F5208F5D}" type="pres">
      <dgm:prSet presAssocID="{2A0915CC-E8B2-4AAA-8FEF-B2D4F104FBC9}" presName="parentText" presStyleLbl="node1" presStyleIdx="3" presStyleCnt="10">
        <dgm:presLayoutVars>
          <dgm:chMax val="0"/>
          <dgm:bulletEnabled val="1"/>
        </dgm:presLayoutVars>
      </dgm:prSet>
      <dgm:spPr/>
    </dgm:pt>
    <dgm:pt modelId="{A7157BD6-A7A0-4D7A-A3DE-7E815BB2F373}" type="pres">
      <dgm:prSet presAssocID="{2A0915CC-E8B2-4AAA-8FEF-B2D4F104FBC9}" presName="negativeSpace" presStyleCnt="0"/>
      <dgm:spPr/>
    </dgm:pt>
    <dgm:pt modelId="{99502A0C-9610-4E42-98E7-A391E483ECCE}" type="pres">
      <dgm:prSet presAssocID="{2A0915CC-E8B2-4AAA-8FEF-B2D4F104FBC9}" presName="childText" presStyleLbl="conFgAcc1" presStyleIdx="3" presStyleCnt="10">
        <dgm:presLayoutVars>
          <dgm:bulletEnabled val="1"/>
        </dgm:presLayoutVars>
      </dgm:prSet>
      <dgm:spPr/>
    </dgm:pt>
    <dgm:pt modelId="{5A10A872-6ACD-4358-B13D-14ABE4455B9A}" type="pres">
      <dgm:prSet presAssocID="{94D18CC2-FBA4-42DF-BBC9-94BCCD4E386C}" presName="spaceBetweenRectangles" presStyleCnt="0"/>
      <dgm:spPr/>
    </dgm:pt>
    <dgm:pt modelId="{620DFB2D-9889-4D0D-A468-A524CB2B642E}" type="pres">
      <dgm:prSet presAssocID="{4192D1F2-E410-4450-8D79-4BD0A3ED08BA}" presName="parentLin" presStyleCnt="0"/>
      <dgm:spPr/>
    </dgm:pt>
    <dgm:pt modelId="{674682AB-72EB-4BB6-9542-15FD9A70DA7B}" type="pres">
      <dgm:prSet presAssocID="{4192D1F2-E410-4450-8D79-4BD0A3ED08BA}" presName="parentLeftMargin" presStyleLbl="node1" presStyleIdx="3" presStyleCnt="10"/>
      <dgm:spPr/>
    </dgm:pt>
    <dgm:pt modelId="{8AE508D1-44D7-4A02-B21B-7205770564F0}" type="pres">
      <dgm:prSet presAssocID="{4192D1F2-E410-4450-8D79-4BD0A3ED08BA}" presName="parentText" presStyleLbl="node1" presStyleIdx="4" presStyleCnt="10" custLinFactNeighborX="6116">
        <dgm:presLayoutVars>
          <dgm:chMax val="0"/>
          <dgm:bulletEnabled val="1"/>
        </dgm:presLayoutVars>
      </dgm:prSet>
      <dgm:spPr/>
    </dgm:pt>
    <dgm:pt modelId="{677A28A1-4DD5-4003-B508-01BB5C00AB67}" type="pres">
      <dgm:prSet presAssocID="{4192D1F2-E410-4450-8D79-4BD0A3ED08BA}" presName="negativeSpace" presStyleCnt="0"/>
      <dgm:spPr/>
    </dgm:pt>
    <dgm:pt modelId="{1D20BAC2-2CBE-4292-8412-2C19B6AF48D1}" type="pres">
      <dgm:prSet presAssocID="{4192D1F2-E410-4450-8D79-4BD0A3ED08BA}" presName="childText" presStyleLbl="conFgAcc1" presStyleIdx="4" presStyleCnt="10">
        <dgm:presLayoutVars>
          <dgm:bulletEnabled val="1"/>
        </dgm:presLayoutVars>
      </dgm:prSet>
      <dgm:spPr/>
    </dgm:pt>
    <dgm:pt modelId="{98F647A2-8200-4B24-8DEA-EC61BE53A67E}" type="pres">
      <dgm:prSet presAssocID="{40A876E0-550E-41A3-BF34-72BD5A314B24}" presName="spaceBetweenRectangles" presStyleCnt="0"/>
      <dgm:spPr/>
    </dgm:pt>
    <dgm:pt modelId="{F6C1BE80-C95B-45A2-BC05-998608E0ED1A}" type="pres">
      <dgm:prSet presAssocID="{C865241F-DFE3-4F8F-AA86-46D740A2B51B}" presName="parentLin" presStyleCnt="0"/>
      <dgm:spPr/>
    </dgm:pt>
    <dgm:pt modelId="{AF933A98-A7FE-43F8-8ED7-E28A4653E6FA}" type="pres">
      <dgm:prSet presAssocID="{C865241F-DFE3-4F8F-AA86-46D740A2B51B}" presName="parentLeftMargin" presStyleLbl="node1" presStyleIdx="4" presStyleCnt="10"/>
      <dgm:spPr/>
    </dgm:pt>
    <dgm:pt modelId="{61F92A3E-084D-4F1B-8EE6-86B507043D1A}" type="pres">
      <dgm:prSet presAssocID="{C865241F-DFE3-4F8F-AA86-46D740A2B51B}" presName="parentText" presStyleLbl="node1" presStyleIdx="5" presStyleCnt="10">
        <dgm:presLayoutVars>
          <dgm:chMax val="0"/>
          <dgm:bulletEnabled val="1"/>
        </dgm:presLayoutVars>
      </dgm:prSet>
      <dgm:spPr/>
    </dgm:pt>
    <dgm:pt modelId="{84A8C045-C08F-40E4-9228-067B4C526468}" type="pres">
      <dgm:prSet presAssocID="{C865241F-DFE3-4F8F-AA86-46D740A2B51B}" presName="negativeSpace" presStyleCnt="0"/>
      <dgm:spPr/>
    </dgm:pt>
    <dgm:pt modelId="{4FA2A592-583F-4FA7-AA4D-40F6A4435578}" type="pres">
      <dgm:prSet presAssocID="{C865241F-DFE3-4F8F-AA86-46D740A2B51B}" presName="childText" presStyleLbl="conFgAcc1" presStyleIdx="5" presStyleCnt="10">
        <dgm:presLayoutVars>
          <dgm:bulletEnabled val="1"/>
        </dgm:presLayoutVars>
      </dgm:prSet>
      <dgm:spPr/>
    </dgm:pt>
    <dgm:pt modelId="{9A26403E-AAAE-4625-A602-B6F7F473D92E}" type="pres">
      <dgm:prSet presAssocID="{5C17B2AB-18D4-4FA1-B4C7-201338514882}" presName="spaceBetweenRectangles" presStyleCnt="0"/>
      <dgm:spPr/>
    </dgm:pt>
    <dgm:pt modelId="{825FDDCC-7943-4C23-A66C-010E63AA5D17}" type="pres">
      <dgm:prSet presAssocID="{8B0AB9B0-292D-4E4B-8BE6-7F42A87EDA55}" presName="parentLin" presStyleCnt="0"/>
      <dgm:spPr/>
    </dgm:pt>
    <dgm:pt modelId="{764713A1-4C49-4C34-B956-D2E094455427}" type="pres">
      <dgm:prSet presAssocID="{8B0AB9B0-292D-4E4B-8BE6-7F42A87EDA55}" presName="parentLeftMargin" presStyleLbl="node1" presStyleIdx="5" presStyleCnt="10"/>
      <dgm:spPr/>
    </dgm:pt>
    <dgm:pt modelId="{4BB9E5CF-B2A7-4C1B-855A-DA4F8E874F32}" type="pres">
      <dgm:prSet presAssocID="{8B0AB9B0-292D-4E4B-8BE6-7F42A87EDA55}" presName="parentText" presStyleLbl="node1" presStyleIdx="6" presStyleCnt="10">
        <dgm:presLayoutVars>
          <dgm:chMax val="0"/>
          <dgm:bulletEnabled val="1"/>
        </dgm:presLayoutVars>
      </dgm:prSet>
      <dgm:spPr/>
    </dgm:pt>
    <dgm:pt modelId="{1D4F2588-206F-4EB6-B48F-2D7360A2BF4C}" type="pres">
      <dgm:prSet presAssocID="{8B0AB9B0-292D-4E4B-8BE6-7F42A87EDA55}" presName="negativeSpace" presStyleCnt="0"/>
      <dgm:spPr/>
    </dgm:pt>
    <dgm:pt modelId="{A16669A6-6FCF-4935-A6BF-D554E6698AE4}" type="pres">
      <dgm:prSet presAssocID="{8B0AB9B0-292D-4E4B-8BE6-7F42A87EDA55}" presName="childText" presStyleLbl="conFgAcc1" presStyleIdx="6" presStyleCnt="10">
        <dgm:presLayoutVars>
          <dgm:bulletEnabled val="1"/>
        </dgm:presLayoutVars>
      </dgm:prSet>
      <dgm:spPr/>
    </dgm:pt>
    <dgm:pt modelId="{B31B3701-D4CF-4C31-8EDE-F2D8247929E6}" type="pres">
      <dgm:prSet presAssocID="{F074E02D-8340-4D6D-954C-694F63EB4E85}" presName="spaceBetweenRectangles" presStyleCnt="0"/>
      <dgm:spPr/>
    </dgm:pt>
    <dgm:pt modelId="{2A2DE83A-BACB-462D-A193-A0D6B2D26AB2}" type="pres">
      <dgm:prSet presAssocID="{639FD396-76F4-42AC-BB5E-7EC07A98BDE5}" presName="parentLin" presStyleCnt="0"/>
      <dgm:spPr/>
    </dgm:pt>
    <dgm:pt modelId="{F51A890A-5E3A-4218-A0F1-3475C5A50EE2}" type="pres">
      <dgm:prSet presAssocID="{639FD396-76F4-42AC-BB5E-7EC07A98BDE5}" presName="parentLeftMargin" presStyleLbl="node1" presStyleIdx="6" presStyleCnt="10"/>
      <dgm:spPr/>
    </dgm:pt>
    <dgm:pt modelId="{38C1F645-C37D-4986-A47B-94A94099BCC0}" type="pres">
      <dgm:prSet presAssocID="{639FD396-76F4-42AC-BB5E-7EC07A98BDE5}" presName="parentText" presStyleLbl="node1" presStyleIdx="7" presStyleCnt="10">
        <dgm:presLayoutVars>
          <dgm:chMax val="0"/>
          <dgm:bulletEnabled val="1"/>
        </dgm:presLayoutVars>
      </dgm:prSet>
      <dgm:spPr/>
    </dgm:pt>
    <dgm:pt modelId="{B1A1F82C-3B77-4894-A7EC-CA90A7B8F42C}" type="pres">
      <dgm:prSet presAssocID="{639FD396-76F4-42AC-BB5E-7EC07A98BDE5}" presName="negativeSpace" presStyleCnt="0"/>
      <dgm:spPr/>
    </dgm:pt>
    <dgm:pt modelId="{09CBA79C-AB92-4DDD-A016-1422061A101F}" type="pres">
      <dgm:prSet presAssocID="{639FD396-76F4-42AC-BB5E-7EC07A98BDE5}" presName="childText" presStyleLbl="conFgAcc1" presStyleIdx="7" presStyleCnt="10">
        <dgm:presLayoutVars>
          <dgm:bulletEnabled val="1"/>
        </dgm:presLayoutVars>
      </dgm:prSet>
      <dgm:spPr/>
    </dgm:pt>
    <dgm:pt modelId="{AF953050-841F-4007-86C3-45B2EE7062FB}" type="pres">
      <dgm:prSet presAssocID="{EA213612-75D6-4753-9619-DE42733E4F9D}" presName="spaceBetweenRectangles" presStyleCnt="0"/>
      <dgm:spPr/>
    </dgm:pt>
    <dgm:pt modelId="{63913444-63D5-4C5D-9492-C571D4FA0D64}" type="pres">
      <dgm:prSet presAssocID="{6B867250-2025-4A9A-A295-FA5C194D4E9C}" presName="parentLin" presStyleCnt="0"/>
      <dgm:spPr/>
    </dgm:pt>
    <dgm:pt modelId="{A6DF2189-87DA-4442-A01E-582C9FBB5361}" type="pres">
      <dgm:prSet presAssocID="{6B867250-2025-4A9A-A295-FA5C194D4E9C}" presName="parentLeftMargin" presStyleLbl="node1" presStyleIdx="7" presStyleCnt="10"/>
      <dgm:spPr/>
    </dgm:pt>
    <dgm:pt modelId="{E708CA6F-4C14-42BA-83DB-6BD4AF1A7BB0}" type="pres">
      <dgm:prSet presAssocID="{6B867250-2025-4A9A-A295-FA5C194D4E9C}" presName="parentText" presStyleLbl="node1" presStyleIdx="8" presStyleCnt="10">
        <dgm:presLayoutVars>
          <dgm:chMax val="0"/>
          <dgm:bulletEnabled val="1"/>
        </dgm:presLayoutVars>
      </dgm:prSet>
      <dgm:spPr/>
    </dgm:pt>
    <dgm:pt modelId="{C1AB3502-ED00-413B-81F2-03B6E5C0BFDC}" type="pres">
      <dgm:prSet presAssocID="{6B867250-2025-4A9A-A295-FA5C194D4E9C}" presName="negativeSpace" presStyleCnt="0"/>
      <dgm:spPr/>
    </dgm:pt>
    <dgm:pt modelId="{D5B8AC12-3CE7-4B6E-88E5-FE3E35582260}" type="pres">
      <dgm:prSet presAssocID="{6B867250-2025-4A9A-A295-FA5C194D4E9C}" presName="childText" presStyleLbl="conFgAcc1" presStyleIdx="8" presStyleCnt="10">
        <dgm:presLayoutVars>
          <dgm:bulletEnabled val="1"/>
        </dgm:presLayoutVars>
      </dgm:prSet>
      <dgm:spPr/>
    </dgm:pt>
    <dgm:pt modelId="{E97CDFA4-E118-4B9E-BA5C-B6AC84CC4F5B}" type="pres">
      <dgm:prSet presAssocID="{F42CE714-AFDF-4785-AA9C-04C5B1BFDB60}" presName="spaceBetweenRectangles" presStyleCnt="0"/>
      <dgm:spPr/>
    </dgm:pt>
    <dgm:pt modelId="{8F0867E7-8232-4808-8F0D-56984D1A1F09}" type="pres">
      <dgm:prSet presAssocID="{D7BFDFBB-3C1E-44AA-BB3C-CDC7CF39163C}" presName="parentLin" presStyleCnt="0"/>
      <dgm:spPr/>
    </dgm:pt>
    <dgm:pt modelId="{27C30573-86E8-4B0F-A4F5-337152457252}" type="pres">
      <dgm:prSet presAssocID="{D7BFDFBB-3C1E-44AA-BB3C-CDC7CF39163C}" presName="parentLeftMargin" presStyleLbl="node1" presStyleIdx="8" presStyleCnt="10"/>
      <dgm:spPr/>
    </dgm:pt>
    <dgm:pt modelId="{766F2B2B-47FE-4F71-A2CB-C27091FA0F16}" type="pres">
      <dgm:prSet presAssocID="{D7BFDFBB-3C1E-44AA-BB3C-CDC7CF39163C}" presName="parentText" presStyleLbl="node1" presStyleIdx="9" presStyleCnt="10">
        <dgm:presLayoutVars>
          <dgm:chMax val="0"/>
          <dgm:bulletEnabled val="1"/>
        </dgm:presLayoutVars>
      </dgm:prSet>
      <dgm:spPr/>
    </dgm:pt>
    <dgm:pt modelId="{486823C5-FE90-4542-B3E9-C0CEBB7B1437}" type="pres">
      <dgm:prSet presAssocID="{D7BFDFBB-3C1E-44AA-BB3C-CDC7CF39163C}" presName="negativeSpace" presStyleCnt="0"/>
      <dgm:spPr/>
    </dgm:pt>
    <dgm:pt modelId="{10131F37-2BC9-4B07-8109-17876945916F}" type="pres">
      <dgm:prSet presAssocID="{D7BFDFBB-3C1E-44AA-BB3C-CDC7CF39163C}" presName="childText" presStyleLbl="conFgAcc1" presStyleIdx="9" presStyleCnt="10">
        <dgm:presLayoutVars>
          <dgm:bulletEnabled val="1"/>
        </dgm:presLayoutVars>
      </dgm:prSet>
      <dgm:spPr/>
    </dgm:pt>
  </dgm:ptLst>
  <dgm:cxnLst>
    <dgm:cxn modelId="{0718B802-F02D-46FE-A729-131DD6918BFC}" srcId="{5BD58F96-20DD-4575-A367-D7F06234D535}" destId="{639FD396-76F4-42AC-BB5E-7EC07A98BDE5}" srcOrd="7" destOrd="0" parTransId="{B5D646CC-FA9C-46BD-870D-6FDBC56ADB66}" sibTransId="{EA213612-75D6-4753-9619-DE42733E4F9D}"/>
    <dgm:cxn modelId="{2254F403-EBDE-4DF8-A1BE-2A4D0259860D}" type="presOf" srcId="{D7BFDFBB-3C1E-44AA-BB3C-CDC7CF39163C}" destId="{766F2B2B-47FE-4F71-A2CB-C27091FA0F16}" srcOrd="1" destOrd="0" presId="urn:microsoft.com/office/officeart/2005/8/layout/list1"/>
    <dgm:cxn modelId="{32101305-E922-42E7-A490-B593D9FF7A1D}" srcId="{5BD58F96-20DD-4575-A367-D7F06234D535}" destId="{4192D1F2-E410-4450-8D79-4BD0A3ED08BA}" srcOrd="4" destOrd="0" parTransId="{9725D2ED-FCD8-4B74-9A1F-7E7838A9A51B}" sibTransId="{40A876E0-550E-41A3-BF34-72BD5A314B24}"/>
    <dgm:cxn modelId="{F27A041A-7052-4281-91E5-1E14941FFDC4}" srcId="{5BD58F96-20DD-4575-A367-D7F06234D535}" destId="{222C1A91-0FED-4318-B231-BBB01358D251}" srcOrd="1" destOrd="0" parTransId="{863A3707-FE6D-4ED0-80E1-4B7CC89143F9}" sibTransId="{430B0223-934C-47E6-AAE6-6F24E745E12D}"/>
    <dgm:cxn modelId="{9A4CE31B-A86B-477F-9BC3-E8FE7BEBA08F}" type="presOf" srcId="{5BD58F96-20DD-4575-A367-D7F06234D535}" destId="{683FC2FC-DA08-42D7-9144-AA04E082A627}" srcOrd="0" destOrd="0" presId="urn:microsoft.com/office/officeart/2005/8/layout/list1"/>
    <dgm:cxn modelId="{9D37475D-34DC-4742-9949-7AC4342B7A48}" type="presOf" srcId="{D7BFDFBB-3C1E-44AA-BB3C-CDC7CF39163C}" destId="{27C30573-86E8-4B0F-A4F5-337152457252}" srcOrd="0" destOrd="0" presId="urn:microsoft.com/office/officeart/2005/8/layout/list1"/>
    <dgm:cxn modelId="{F8E02645-8CB4-4BB3-B05C-BDEEE779C32B}" srcId="{5BD58F96-20DD-4575-A367-D7F06234D535}" destId="{8B0AB9B0-292D-4E4B-8BE6-7F42A87EDA55}" srcOrd="6" destOrd="0" parTransId="{DE281B24-87BD-41D5-BF1E-A7E881906159}" sibTransId="{F074E02D-8340-4D6D-954C-694F63EB4E85}"/>
    <dgm:cxn modelId="{73275F47-47D3-470C-8EDB-082BE2E13A74}" srcId="{5BD58F96-20DD-4575-A367-D7F06234D535}" destId="{CB11754A-8D4C-475A-A8E5-07B9657CDA71}" srcOrd="2" destOrd="0" parTransId="{0F12C396-7B30-4765-B1D7-7DD692DB5F84}" sibTransId="{9D13E726-A706-4B33-97CA-6EC45D0FC16F}"/>
    <dgm:cxn modelId="{0863EB4A-93D6-4D72-9D57-C48FF8A7FCC3}" srcId="{5BD58F96-20DD-4575-A367-D7F06234D535}" destId="{D7BFDFBB-3C1E-44AA-BB3C-CDC7CF39163C}" srcOrd="9" destOrd="0" parTransId="{FAA047F2-508F-4651-B0B7-6DA8D462D9FE}" sibTransId="{46B07603-71B8-45FB-84B9-AA2E6F5D14BB}"/>
    <dgm:cxn modelId="{D8C0FE4C-C0A0-4B00-961E-C0E4708955E6}" type="presOf" srcId="{3A97507E-D191-43C8-B0F9-DED7C3CA3864}" destId="{F44E7F23-BD8B-4F0E-82C0-4C7D2D473C36}" srcOrd="1" destOrd="0" presId="urn:microsoft.com/office/officeart/2005/8/layout/list1"/>
    <dgm:cxn modelId="{A8390D50-0D0C-4C40-96C0-BD176BBB049E}" type="presOf" srcId="{6B867250-2025-4A9A-A295-FA5C194D4E9C}" destId="{E708CA6F-4C14-42BA-83DB-6BD4AF1A7BB0}" srcOrd="1" destOrd="0" presId="urn:microsoft.com/office/officeart/2005/8/layout/list1"/>
    <dgm:cxn modelId="{D115F072-AD38-4AB5-A979-FF81C252C828}" type="presOf" srcId="{8B0AB9B0-292D-4E4B-8BE6-7F42A87EDA55}" destId="{4BB9E5CF-B2A7-4C1B-855A-DA4F8E874F32}" srcOrd="1" destOrd="0" presId="urn:microsoft.com/office/officeart/2005/8/layout/list1"/>
    <dgm:cxn modelId="{E4DCF672-A2B0-4273-A6AC-C7333E7DC5EF}" type="presOf" srcId="{4192D1F2-E410-4450-8D79-4BD0A3ED08BA}" destId="{674682AB-72EB-4BB6-9542-15FD9A70DA7B}" srcOrd="0" destOrd="0" presId="urn:microsoft.com/office/officeart/2005/8/layout/list1"/>
    <dgm:cxn modelId="{CFA3D578-4ABA-4E0C-8CA4-0F2DCAFEF177}" srcId="{5BD58F96-20DD-4575-A367-D7F06234D535}" destId="{3A97507E-D191-43C8-B0F9-DED7C3CA3864}" srcOrd="0" destOrd="0" parTransId="{22E90A23-B133-46B6-A7A6-517E94E85B3D}" sibTransId="{C5D0E589-0AB8-451A-B4F3-2C112DB4FE1A}"/>
    <dgm:cxn modelId="{B7158F7E-7B48-463E-8DEF-6E8D86FEF1CD}" type="presOf" srcId="{C865241F-DFE3-4F8F-AA86-46D740A2B51B}" destId="{AF933A98-A7FE-43F8-8ED7-E28A4653E6FA}" srcOrd="0" destOrd="0" presId="urn:microsoft.com/office/officeart/2005/8/layout/list1"/>
    <dgm:cxn modelId="{0E5BAE82-84D0-40A8-9EE9-A5C90E491BFB}" type="presOf" srcId="{3A97507E-D191-43C8-B0F9-DED7C3CA3864}" destId="{7FB4CF40-E252-4A29-A79D-7E986CCCC7E3}" srcOrd="0" destOrd="0" presId="urn:microsoft.com/office/officeart/2005/8/layout/list1"/>
    <dgm:cxn modelId="{E242E586-346A-45EE-A473-2841992FA899}" type="presOf" srcId="{CB11754A-8D4C-475A-A8E5-07B9657CDA71}" destId="{3EA28980-3907-468F-AE49-B0120354FAA5}" srcOrd="1" destOrd="0" presId="urn:microsoft.com/office/officeart/2005/8/layout/list1"/>
    <dgm:cxn modelId="{8FE24489-D00F-4A58-AA92-DED2A9E44651}" srcId="{5BD58F96-20DD-4575-A367-D7F06234D535}" destId="{C865241F-DFE3-4F8F-AA86-46D740A2B51B}" srcOrd="5" destOrd="0" parTransId="{2A60FECA-B131-449F-82C4-300B49AC3A48}" sibTransId="{5C17B2AB-18D4-4FA1-B4C7-201338514882}"/>
    <dgm:cxn modelId="{82E3C9AA-1841-4DEC-90DC-2DFCDB4A4A92}" srcId="{5BD58F96-20DD-4575-A367-D7F06234D535}" destId="{2A0915CC-E8B2-4AAA-8FEF-B2D4F104FBC9}" srcOrd="3" destOrd="0" parTransId="{7A45D57A-F5A1-4883-ADAC-57105337B0F4}" sibTransId="{94D18CC2-FBA4-42DF-BBC9-94BCCD4E386C}"/>
    <dgm:cxn modelId="{9227CDB5-02D7-4484-A0E0-6E7F825B59DF}" type="presOf" srcId="{8B0AB9B0-292D-4E4B-8BE6-7F42A87EDA55}" destId="{764713A1-4C49-4C34-B956-D2E094455427}" srcOrd="0" destOrd="0" presId="urn:microsoft.com/office/officeart/2005/8/layout/list1"/>
    <dgm:cxn modelId="{0CE702BC-6FC8-445C-A5C6-B1C5ECD49DC5}" type="presOf" srcId="{2A0915CC-E8B2-4AAA-8FEF-B2D4F104FBC9}" destId="{EE7DB42A-F336-4DA4-89DD-8153F5208F5D}" srcOrd="1" destOrd="0" presId="urn:microsoft.com/office/officeart/2005/8/layout/list1"/>
    <dgm:cxn modelId="{7C9D1FC4-C084-4E09-8DF2-0A6E84B74872}" type="presOf" srcId="{C865241F-DFE3-4F8F-AA86-46D740A2B51B}" destId="{61F92A3E-084D-4F1B-8EE6-86B507043D1A}" srcOrd="1" destOrd="0" presId="urn:microsoft.com/office/officeart/2005/8/layout/list1"/>
    <dgm:cxn modelId="{D8F837CE-444D-4192-AC2E-04D2DEA022A1}" type="presOf" srcId="{222C1A91-0FED-4318-B231-BBB01358D251}" destId="{4AE1DEAD-11E6-4D4D-8166-3662838CCFF2}" srcOrd="0" destOrd="0" presId="urn:microsoft.com/office/officeart/2005/8/layout/list1"/>
    <dgm:cxn modelId="{D6C6EED6-0E75-47E8-8436-44693DDE3AD9}" type="presOf" srcId="{4192D1F2-E410-4450-8D79-4BD0A3ED08BA}" destId="{8AE508D1-44D7-4A02-B21B-7205770564F0}" srcOrd="1" destOrd="0" presId="urn:microsoft.com/office/officeart/2005/8/layout/list1"/>
    <dgm:cxn modelId="{121104D9-C5BB-4416-BBBC-BD291F190AB3}" type="presOf" srcId="{2A0915CC-E8B2-4AAA-8FEF-B2D4F104FBC9}" destId="{C4E3A1DC-ED03-44B2-9362-9B490EC5A54D}" srcOrd="0" destOrd="0" presId="urn:microsoft.com/office/officeart/2005/8/layout/list1"/>
    <dgm:cxn modelId="{738035DF-8C16-40C2-88A5-473982B5FB35}" type="presOf" srcId="{639FD396-76F4-42AC-BB5E-7EC07A98BDE5}" destId="{38C1F645-C37D-4986-A47B-94A94099BCC0}" srcOrd="1" destOrd="0" presId="urn:microsoft.com/office/officeart/2005/8/layout/list1"/>
    <dgm:cxn modelId="{A39FCCE0-0D31-483F-BA9D-216B90CB782F}" srcId="{5BD58F96-20DD-4575-A367-D7F06234D535}" destId="{6B867250-2025-4A9A-A295-FA5C194D4E9C}" srcOrd="8" destOrd="0" parTransId="{171E9FFD-8B12-4B2C-96EE-B2ACF6BA7022}" sibTransId="{F42CE714-AFDF-4785-AA9C-04C5B1BFDB60}"/>
    <dgm:cxn modelId="{60ACDEF1-529B-4565-B6E5-B48C16A6B805}" type="presOf" srcId="{6B867250-2025-4A9A-A295-FA5C194D4E9C}" destId="{A6DF2189-87DA-4442-A01E-582C9FBB5361}" srcOrd="0" destOrd="0" presId="urn:microsoft.com/office/officeart/2005/8/layout/list1"/>
    <dgm:cxn modelId="{DA8FD8F4-91D3-47B9-8DF2-8E66B7D25B7D}" type="presOf" srcId="{CB11754A-8D4C-475A-A8E5-07B9657CDA71}" destId="{34241276-19EC-48A2-9BF7-106505BBD044}" srcOrd="0" destOrd="0" presId="urn:microsoft.com/office/officeart/2005/8/layout/list1"/>
    <dgm:cxn modelId="{B497A9F8-2181-455D-916F-61D197D9B9A5}" type="presOf" srcId="{222C1A91-0FED-4318-B231-BBB01358D251}" destId="{D313B518-101D-4AED-808B-836D1F96C8CC}" srcOrd="1" destOrd="0" presId="urn:microsoft.com/office/officeart/2005/8/layout/list1"/>
    <dgm:cxn modelId="{6BBCE8FE-1A8D-4756-8B47-EA464C95B384}" type="presOf" srcId="{639FD396-76F4-42AC-BB5E-7EC07A98BDE5}" destId="{F51A890A-5E3A-4218-A0F1-3475C5A50EE2}" srcOrd="0" destOrd="0" presId="urn:microsoft.com/office/officeart/2005/8/layout/list1"/>
    <dgm:cxn modelId="{A0228F65-49B2-494F-9E9F-D4FB3A2B1BF5}" type="presParOf" srcId="{683FC2FC-DA08-42D7-9144-AA04E082A627}" destId="{C9E6B04B-9A5C-4799-9BF4-052BA35CB3DE}" srcOrd="0" destOrd="0" presId="urn:microsoft.com/office/officeart/2005/8/layout/list1"/>
    <dgm:cxn modelId="{C0D95E53-F31B-4DCF-B86E-3E44021B595E}" type="presParOf" srcId="{C9E6B04B-9A5C-4799-9BF4-052BA35CB3DE}" destId="{7FB4CF40-E252-4A29-A79D-7E986CCCC7E3}" srcOrd="0" destOrd="0" presId="urn:microsoft.com/office/officeart/2005/8/layout/list1"/>
    <dgm:cxn modelId="{57A9E12D-D66D-469C-A942-54702DEA6BF5}" type="presParOf" srcId="{C9E6B04B-9A5C-4799-9BF4-052BA35CB3DE}" destId="{F44E7F23-BD8B-4F0E-82C0-4C7D2D473C36}" srcOrd="1" destOrd="0" presId="urn:microsoft.com/office/officeart/2005/8/layout/list1"/>
    <dgm:cxn modelId="{2EA86659-8EB6-4ED8-B23D-87E03282A426}" type="presParOf" srcId="{683FC2FC-DA08-42D7-9144-AA04E082A627}" destId="{004CC861-03A3-4A64-9537-B84326EC3113}" srcOrd="1" destOrd="0" presId="urn:microsoft.com/office/officeart/2005/8/layout/list1"/>
    <dgm:cxn modelId="{4036B6A8-26CB-4BD2-9BEB-EC45D1A08C91}" type="presParOf" srcId="{683FC2FC-DA08-42D7-9144-AA04E082A627}" destId="{53C281F4-20A7-477B-A023-24D8CDB56F25}" srcOrd="2" destOrd="0" presId="urn:microsoft.com/office/officeart/2005/8/layout/list1"/>
    <dgm:cxn modelId="{656159D7-E9AC-4E1B-B2A1-06875C9E11B2}" type="presParOf" srcId="{683FC2FC-DA08-42D7-9144-AA04E082A627}" destId="{2C3F8683-8234-4C1E-B361-07F324FA55E7}" srcOrd="3" destOrd="0" presId="urn:microsoft.com/office/officeart/2005/8/layout/list1"/>
    <dgm:cxn modelId="{129B54D5-C924-42DC-A764-A1D93E3B4619}" type="presParOf" srcId="{683FC2FC-DA08-42D7-9144-AA04E082A627}" destId="{79F410AC-E550-4617-8594-4518284EF014}" srcOrd="4" destOrd="0" presId="urn:microsoft.com/office/officeart/2005/8/layout/list1"/>
    <dgm:cxn modelId="{8B9299C2-4E04-4040-8233-025412178000}" type="presParOf" srcId="{79F410AC-E550-4617-8594-4518284EF014}" destId="{4AE1DEAD-11E6-4D4D-8166-3662838CCFF2}" srcOrd="0" destOrd="0" presId="urn:microsoft.com/office/officeart/2005/8/layout/list1"/>
    <dgm:cxn modelId="{9A0FC730-7207-4472-B0D3-9D44A337E49A}" type="presParOf" srcId="{79F410AC-E550-4617-8594-4518284EF014}" destId="{D313B518-101D-4AED-808B-836D1F96C8CC}" srcOrd="1" destOrd="0" presId="urn:microsoft.com/office/officeart/2005/8/layout/list1"/>
    <dgm:cxn modelId="{45565501-F239-4A1B-9D8E-78E26F6294A1}" type="presParOf" srcId="{683FC2FC-DA08-42D7-9144-AA04E082A627}" destId="{A140F159-1FF2-4373-8F16-960A523F4DD8}" srcOrd="5" destOrd="0" presId="urn:microsoft.com/office/officeart/2005/8/layout/list1"/>
    <dgm:cxn modelId="{C74EAECA-204E-4D30-A2A1-94599F19A5EE}" type="presParOf" srcId="{683FC2FC-DA08-42D7-9144-AA04E082A627}" destId="{C72BE45C-ECC3-4F3D-8BEA-E0550515A59F}" srcOrd="6" destOrd="0" presId="urn:microsoft.com/office/officeart/2005/8/layout/list1"/>
    <dgm:cxn modelId="{7CC6A845-3C0E-4C4C-9B8F-B236886737FF}" type="presParOf" srcId="{683FC2FC-DA08-42D7-9144-AA04E082A627}" destId="{1ED809EA-95B3-4B54-A338-961257F84F3B}" srcOrd="7" destOrd="0" presId="urn:microsoft.com/office/officeart/2005/8/layout/list1"/>
    <dgm:cxn modelId="{939BE873-59B3-4289-AC1B-9C43C04A3C52}" type="presParOf" srcId="{683FC2FC-DA08-42D7-9144-AA04E082A627}" destId="{691C0706-7656-4EE2-B06C-2B66CDAD4D12}" srcOrd="8" destOrd="0" presId="urn:microsoft.com/office/officeart/2005/8/layout/list1"/>
    <dgm:cxn modelId="{01621DAC-9B51-4E45-9846-261348DA2ABC}" type="presParOf" srcId="{691C0706-7656-4EE2-B06C-2B66CDAD4D12}" destId="{34241276-19EC-48A2-9BF7-106505BBD044}" srcOrd="0" destOrd="0" presId="urn:microsoft.com/office/officeart/2005/8/layout/list1"/>
    <dgm:cxn modelId="{FF868B2B-0758-4D9C-A39E-AB7658168931}" type="presParOf" srcId="{691C0706-7656-4EE2-B06C-2B66CDAD4D12}" destId="{3EA28980-3907-468F-AE49-B0120354FAA5}" srcOrd="1" destOrd="0" presId="urn:microsoft.com/office/officeart/2005/8/layout/list1"/>
    <dgm:cxn modelId="{30B3E38C-C806-406D-BA14-3CFEED77087F}" type="presParOf" srcId="{683FC2FC-DA08-42D7-9144-AA04E082A627}" destId="{14924F66-0763-4214-ADD4-401F75F60107}" srcOrd="9" destOrd="0" presId="urn:microsoft.com/office/officeart/2005/8/layout/list1"/>
    <dgm:cxn modelId="{478E4D86-CF45-43CC-B286-63B731250273}" type="presParOf" srcId="{683FC2FC-DA08-42D7-9144-AA04E082A627}" destId="{43030548-BE9E-4EE7-9105-DB8B55B403E5}" srcOrd="10" destOrd="0" presId="urn:microsoft.com/office/officeart/2005/8/layout/list1"/>
    <dgm:cxn modelId="{E3A1B19A-3804-487A-B891-BE52A5CD893F}" type="presParOf" srcId="{683FC2FC-DA08-42D7-9144-AA04E082A627}" destId="{1F1D4DE6-524F-424B-B637-759F359934DE}" srcOrd="11" destOrd="0" presId="urn:microsoft.com/office/officeart/2005/8/layout/list1"/>
    <dgm:cxn modelId="{8FFBCB26-FE46-4501-BC28-17426F034715}" type="presParOf" srcId="{683FC2FC-DA08-42D7-9144-AA04E082A627}" destId="{A41FAA04-6800-4C6F-B2F4-9518A531BC50}" srcOrd="12" destOrd="0" presId="urn:microsoft.com/office/officeart/2005/8/layout/list1"/>
    <dgm:cxn modelId="{250D8A3C-1CC9-47A0-95CF-15C14FCB50F9}" type="presParOf" srcId="{A41FAA04-6800-4C6F-B2F4-9518A531BC50}" destId="{C4E3A1DC-ED03-44B2-9362-9B490EC5A54D}" srcOrd="0" destOrd="0" presId="urn:microsoft.com/office/officeart/2005/8/layout/list1"/>
    <dgm:cxn modelId="{5CD76E70-B70D-4C42-8C2E-6898E05D9ED5}" type="presParOf" srcId="{A41FAA04-6800-4C6F-B2F4-9518A531BC50}" destId="{EE7DB42A-F336-4DA4-89DD-8153F5208F5D}" srcOrd="1" destOrd="0" presId="urn:microsoft.com/office/officeart/2005/8/layout/list1"/>
    <dgm:cxn modelId="{E339FA63-A5F5-4975-8578-046427DF2DA7}" type="presParOf" srcId="{683FC2FC-DA08-42D7-9144-AA04E082A627}" destId="{A7157BD6-A7A0-4D7A-A3DE-7E815BB2F373}" srcOrd="13" destOrd="0" presId="urn:microsoft.com/office/officeart/2005/8/layout/list1"/>
    <dgm:cxn modelId="{B727D1CA-C8AD-470B-8B9B-D5A1BE84722D}" type="presParOf" srcId="{683FC2FC-DA08-42D7-9144-AA04E082A627}" destId="{99502A0C-9610-4E42-98E7-A391E483ECCE}" srcOrd="14" destOrd="0" presId="urn:microsoft.com/office/officeart/2005/8/layout/list1"/>
    <dgm:cxn modelId="{F4F896ED-778B-43B3-A9F9-6750BEA5811F}" type="presParOf" srcId="{683FC2FC-DA08-42D7-9144-AA04E082A627}" destId="{5A10A872-6ACD-4358-B13D-14ABE4455B9A}" srcOrd="15" destOrd="0" presId="urn:microsoft.com/office/officeart/2005/8/layout/list1"/>
    <dgm:cxn modelId="{12DB36C2-32E9-4B33-9E7E-5CE7583AE6D0}" type="presParOf" srcId="{683FC2FC-DA08-42D7-9144-AA04E082A627}" destId="{620DFB2D-9889-4D0D-A468-A524CB2B642E}" srcOrd="16" destOrd="0" presId="urn:microsoft.com/office/officeart/2005/8/layout/list1"/>
    <dgm:cxn modelId="{BE2AFB5E-5F84-48CD-AFF1-17E9FEDD9DEA}" type="presParOf" srcId="{620DFB2D-9889-4D0D-A468-A524CB2B642E}" destId="{674682AB-72EB-4BB6-9542-15FD9A70DA7B}" srcOrd="0" destOrd="0" presId="urn:microsoft.com/office/officeart/2005/8/layout/list1"/>
    <dgm:cxn modelId="{5B10AED5-42E5-4E6E-8910-9312BE615C96}" type="presParOf" srcId="{620DFB2D-9889-4D0D-A468-A524CB2B642E}" destId="{8AE508D1-44D7-4A02-B21B-7205770564F0}" srcOrd="1" destOrd="0" presId="urn:microsoft.com/office/officeart/2005/8/layout/list1"/>
    <dgm:cxn modelId="{DF54D769-AF0C-4B50-951F-48ED21A97291}" type="presParOf" srcId="{683FC2FC-DA08-42D7-9144-AA04E082A627}" destId="{677A28A1-4DD5-4003-B508-01BB5C00AB67}" srcOrd="17" destOrd="0" presId="urn:microsoft.com/office/officeart/2005/8/layout/list1"/>
    <dgm:cxn modelId="{B3FA9F71-6197-4F4E-B709-7CD33AB1209D}" type="presParOf" srcId="{683FC2FC-DA08-42D7-9144-AA04E082A627}" destId="{1D20BAC2-2CBE-4292-8412-2C19B6AF48D1}" srcOrd="18" destOrd="0" presId="urn:microsoft.com/office/officeart/2005/8/layout/list1"/>
    <dgm:cxn modelId="{53E09430-99BC-45AF-A778-FE7D590126C5}" type="presParOf" srcId="{683FC2FC-DA08-42D7-9144-AA04E082A627}" destId="{98F647A2-8200-4B24-8DEA-EC61BE53A67E}" srcOrd="19" destOrd="0" presId="urn:microsoft.com/office/officeart/2005/8/layout/list1"/>
    <dgm:cxn modelId="{BE514DE4-6ADB-40B5-B0DE-B2683B9DDEC6}" type="presParOf" srcId="{683FC2FC-DA08-42D7-9144-AA04E082A627}" destId="{F6C1BE80-C95B-45A2-BC05-998608E0ED1A}" srcOrd="20" destOrd="0" presId="urn:microsoft.com/office/officeart/2005/8/layout/list1"/>
    <dgm:cxn modelId="{35B735FD-E666-4923-AE27-1633B2CD78BF}" type="presParOf" srcId="{F6C1BE80-C95B-45A2-BC05-998608E0ED1A}" destId="{AF933A98-A7FE-43F8-8ED7-E28A4653E6FA}" srcOrd="0" destOrd="0" presId="urn:microsoft.com/office/officeart/2005/8/layout/list1"/>
    <dgm:cxn modelId="{438339A9-7475-44FA-BC9F-F4E14631F191}" type="presParOf" srcId="{F6C1BE80-C95B-45A2-BC05-998608E0ED1A}" destId="{61F92A3E-084D-4F1B-8EE6-86B507043D1A}" srcOrd="1" destOrd="0" presId="urn:microsoft.com/office/officeart/2005/8/layout/list1"/>
    <dgm:cxn modelId="{3D0747BE-837A-439F-BE7C-DD26437216BE}" type="presParOf" srcId="{683FC2FC-DA08-42D7-9144-AA04E082A627}" destId="{84A8C045-C08F-40E4-9228-067B4C526468}" srcOrd="21" destOrd="0" presId="urn:microsoft.com/office/officeart/2005/8/layout/list1"/>
    <dgm:cxn modelId="{43AE7E7A-1EF1-4BE8-845A-4E3756726EFB}" type="presParOf" srcId="{683FC2FC-DA08-42D7-9144-AA04E082A627}" destId="{4FA2A592-583F-4FA7-AA4D-40F6A4435578}" srcOrd="22" destOrd="0" presId="urn:microsoft.com/office/officeart/2005/8/layout/list1"/>
    <dgm:cxn modelId="{CD70E529-F1DD-4CB6-9536-A70336E219A1}" type="presParOf" srcId="{683FC2FC-DA08-42D7-9144-AA04E082A627}" destId="{9A26403E-AAAE-4625-A602-B6F7F473D92E}" srcOrd="23" destOrd="0" presId="urn:microsoft.com/office/officeart/2005/8/layout/list1"/>
    <dgm:cxn modelId="{167C0379-EE94-4DD1-B2F5-3AD78238B228}" type="presParOf" srcId="{683FC2FC-DA08-42D7-9144-AA04E082A627}" destId="{825FDDCC-7943-4C23-A66C-010E63AA5D17}" srcOrd="24" destOrd="0" presId="urn:microsoft.com/office/officeart/2005/8/layout/list1"/>
    <dgm:cxn modelId="{58EC48EC-A0D8-4DE2-AA75-6175D7EC9E03}" type="presParOf" srcId="{825FDDCC-7943-4C23-A66C-010E63AA5D17}" destId="{764713A1-4C49-4C34-B956-D2E094455427}" srcOrd="0" destOrd="0" presId="urn:microsoft.com/office/officeart/2005/8/layout/list1"/>
    <dgm:cxn modelId="{9EF08271-A41D-441B-9750-FB2B78D01888}" type="presParOf" srcId="{825FDDCC-7943-4C23-A66C-010E63AA5D17}" destId="{4BB9E5CF-B2A7-4C1B-855A-DA4F8E874F32}" srcOrd="1" destOrd="0" presId="urn:microsoft.com/office/officeart/2005/8/layout/list1"/>
    <dgm:cxn modelId="{65688D85-9058-4C1B-962F-11C5597E653F}" type="presParOf" srcId="{683FC2FC-DA08-42D7-9144-AA04E082A627}" destId="{1D4F2588-206F-4EB6-B48F-2D7360A2BF4C}" srcOrd="25" destOrd="0" presId="urn:microsoft.com/office/officeart/2005/8/layout/list1"/>
    <dgm:cxn modelId="{4EA0576C-9032-499F-9812-730B22D2112E}" type="presParOf" srcId="{683FC2FC-DA08-42D7-9144-AA04E082A627}" destId="{A16669A6-6FCF-4935-A6BF-D554E6698AE4}" srcOrd="26" destOrd="0" presId="urn:microsoft.com/office/officeart/2005/8/layout/list1"/>
    <dgm:cxn modelId="{C01B8EE7-E36C-4159-9295-6E9F4C8B3AFF}" type="presParOf" srcId="{683FC2FC-DA08-42D7-9144-AA04E082A627}" destId="{B31B3701-D4CF-4C31-8EDE-F2D8247929E6}" srcOrd="27" destOrd="0" presId="urn:microsoft.com/office/officeart/2005/8/layout/list1"/>
    <dgm:cxn modelId="{D914E99B-08BE-4AF5-8E3E-1E704EFE7E05}" type="presParOf" srcId="{683FC2FC-DA08-42D7-9144-AA04E082A627}" destId="{2A2DE83A-BACB-462D-A193-A0D6B2D26AB2}" srcOrd="28" destOrd="0" presId="urn:microsoft.com/office/officeart/2005/8/layout/list1"/>
    <dgm:cxn modelId="{1647866F-A33C-4A3C-A517-76EC4DB24A3B}" type="presParOf" srcId="{2A2DE83A-BACB-462D-A193-A0D6B2D26AB2}" destId="{F51A890A-5E3A-4218-A0F1-3475C5A50EE2}" srcOrd="0" destOrd="0" presId="urn:microsoft.com/office/officeart/2005/8/layout/list1"/>
    <dgm:cxn modelId="{392E4F75-29C8-4760-99E1-E6ED725399F8}" type="presParOf" srcId="{2A2DE83A-BACB-462D-A193-A0D6B2D26AB2}" destId="{38C1F645-C37D-4986-A47B-94A94099BCC0}" srcOrd="1" destOrd="0" presId="urn:microsoft.com/office/officeart/2005/8/layout/list1"/>
    <dgm:cxn modelId="{8256CAAC-19D9-492D-9151-DE322F83849E}" type="presParOf" srcId="{683FC2FC-DA08-42D7-9144-AA04E082A627}" destId="{B1A1F82C-3B77-4894-A7EC-CA90A7B8F42C}" srcOrd="29" destOrd="0" presId="urn:microsoft.com/office/officeart/2005/8/layout/list1"/>
    <dgm:cxn modelId="{9CA8B1DF-04C2-4F72-AE1F-34F02A20D428}" type="presParOf" srcId="{683FC2FC-DA08-42D7-9144-AA04E082A627}" destId="{09CBA79C-AB92-4DDD-A016-1422061A101F}" srcOrd="30" destOrd="0" presId="urn:microsoft.com/office/officeart/2005/8/layout/list1"/>
    <dgm:cxn modelId="{EBF83340-8DDA-4FEE-B5A2-2521C8E64AF0}" type="presParOf" srcId="{683FC2FC-DA08-42D7-9144-AA04E082A627}" destId="{AF953050-841F-4007-86C3-45B2EE7062FB}" srcOrd="31" destOrd="0" presId="urn:microsoft.com/office/officeart/2005/8/layout/list1"/>
    <dgm:cxn modelId="{1157630E-AD50-44CD-996F-18EB7D274074}" type="presParOf" srcId="{683FC2FC-DA08-42D7-9144-AA04E082A627}" destId="{63913444-63D5-4C5D-9492-C571D4FA0D64}" srcOrd="32" destOrd="0" presId="urn:microsoft.com/office/officeart/2005/8/layout/list1"/>
    <dgm:cxn modelId="{3A5E3C0F-7D10-467C-AA32-E20822E666B5}" type="presParOf" srcId="{63913444-63D5-4C5D-9492-C571D4FA0D64}" destId="{A6DF2189-87DA-4442-A01E-582C9FBB5361}" srcOrd="0" destOrd="0" presId="urn:microsoft.com/office/officeart/2005/8/layout/list1"/>
    <dgm:cxn modelId="{8BBAC73D-3C9D-44C4-BE90-7BB609AB5CC1}" type="presParOf" srcId="{63913444-63D5-4C5D-9492-C571D4FA0D64}" destId="{E708CA6F-4C14-42BA-83DB-6BD4AF1A7BB0}" srcOrd="1" destOrd="0" presId="urn:microsoft.com/office/officeart/2005/8/layout/list1"/>
    <dgm:cxn modelId="{8CD1797D-26A1-41A5-8EA1-F5754B6C6614}" type="presParOf" srcId="{683FC2FC-DA08-42D7-9144-AA04E082A627}" destId="{C1AB3502-ED00-413B-81F2-03B6E5C0BFDC}" srcOrd="33" destOrd="0" presId="urn:microsoft.com/office/officeart/2005/8/layout/list1"/>
    <dgm:cxn modelId="{8CCDC092-5A48-45B4-B4A7-12A816A8B853}" type="presParOf" srcId="{683FC2FC-DA08-42D7-9144-AA04E082A627}" destId="{D5B8AC12-3CE7-4B6E-88E5-FE3E35582260}" srcOrd="34" destOrd="0" presId="urn:microsoft.com/office/officeart/2005/8/layout/list1"/>
    <dgm:cxn modelId="{74394598-BBCE-4966-A448-A7776FA64133}" type="presParOf" srcId="{683FC2FC-DA08-42D7-9144-AA04E082A627}" destId="{E97CDFA4-E118-4B9E-BA5C-B6AC84CC4F5B}" srcOrd="35" destOrd="0" presId="urn:microsoft.com/office/officeart/2005/8/layout/list1"/>
    <dgm:cxn modelId="{ECE0F4B2-49C5-434A-91E2-EA4FF981EF68}" type="presParOf" srcId="{683FC2FC-DA08-42D7-9144-AA04E082A627}" destId="{8F0867E7-8232-4808-8F0D-56984D1A1F09}" srcOrd="36" destOrd="0" presId="urn:microsoft.com/office/officeart/2005/8/layout/list1"/>
    <dgm:cxn modelId="{8FDEC210-0235-477B-98B6-57D493009B55}" type="presParOf" srcId="{8F0867E7-8232-4808-8F0D-56984D1A1F09}" destId="{27C30573-86E8-4B0F-A4F5-337152457252}" srcOrd="0" destOrd="0" presId="urn:microsoft.com/office/officeart/2005/8/layout/list1"/>
    <dgm:cxn modelId="{29E078BC-52E9-492A-A3A6-9F26DF1002E4}" type="presParOf" srcId="{8F0867E7-8232-4808-8F0D-56984D1A1F09}" destId="{766F2B2B-47FE-4F71-A2CB-C27091FA0F16}" srcOrd="1" destOrd="0" presId="urn:microsoft.com/office/officeart/2005/8/layout/list1"/>
    <dgm:cxn modelId="{A4A82E48-3E9C-435D-9FC2-F21FAAD25BF9}" type="presParOf" srcId="{683FC2FC-DA08-42D7-9144-AA04E082A627}" destId="{486823C5-FE90-4542-B3E9-C0CEBB7B1437}" srcOrd="37" destOrd="0" presId="urn:microsoft.com/office/officeart/2005/8/layout/list1"/>
    <dgm:cxn modelId="{132F7E81-163F-4590-9236-C28077A2B18F}" type="presParOf" srcId="{683FC2FC-DA08-42D7-9144-AA04E082A627}" destId="{10131F37-2BC9-4B07-8109-17876945916F}" srcOrd="3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C3999AF1-5571-4219-90ED-0CABE3B79694}" type="doc">
      <dgm:prSet loTypeId="urn:microsoft.com/office/officeart/2005/8/layout/list1" loCatId="list" qsTypeId="urn:microsoft.com/office/officeart/2005/8/quickstyle/simple3" qsCatId="simple" csTypeId="urn:microsoft.com/office/officeart/2005/8/colors/colorful1" csCatId="colorful" phldr="1"/>
      <dgm:spPr/>
      <dgm:t>
        <a:bodyPr/>
        <a:lstStyle/>
        <a:p>
          <a:endParaRPr lang="en-US"/>
        </a:p>
      </dgm:t>
    </dgm:pt>
    <dgm:pt modelId="{1A55A398-A971-4E8B-8D9F-3173ABEF6358}">
      <dgm:prSet/>
      <dgm:spPr/>
      <dgm:t>
        <a:bodyPr/>
        <a:lstStyle/>
        <a:p>
          <a:r>
            <a:rPr lang="ar-SA" b="1" dirty="0">
              <a:solidFill>
                <a:srgbClr val="002060"/>
              </a:solidFill>
              <a:latin typeface="Alexandria" pitchFamily="2" charset="-78"/>
              <a:cs typeface="Alexandria" pitchFamily="2" charset="-78"/>
            </a:rPr>
            <a:t>الأتمتة وتقليل الأخطاء البشرية</a:t>
          </a:r>
          <a:endParaRPr lang="en-US" b="1" dirty="0">
            <a:solidFill>
              <a:srgbClr val="002060"/>
            </a:solidFill>
            <a:latin typeface="Alexandria" pitchFamily="2" charset="-78"/>
            <a:cs typeface="Alexandria" pitchFamily="2" charset="-78"/>
          </a:endParaRPr>
        </a:p>
      </dgm:t>
    </dgm:pt>
    <dgm:pt modelId="{7443D53F-8DCE-44BC-9D0C-066E95F15BAB}" type="parTrans" cxnId="{C9814828-225D-43AF-8DBC-5511124BCB1D}">
      <dgm:prSet/>
      <dgm:spPr/>
      <dgm:t>
        <a:bodyPr/>
        <a:lstStyle/>
        <a:p>
          <a:endParaRPr lang="en-US"/>
        </a:p>
      </dgm:t>
    </dgm:pt>
    <dgm:pt modelId="{6EA9D846-26F1-458C-89DD-AFBA9E7F4AEF}" type="sibTrans" cxnId="{C9814828-225D-43AF-8DBC-5511124BCB1D}">
      <dgm:prSet/>
      <dgm:spPr/>
      <dgm:t>
        <a:bodyPr/>
        <a:lstStyle/>
        <a:p>
          <a:endParaRPr lang="en-US"/>
        </a:p>
      </dgm:t>
    </dgm:pt>
    <dgm:pt modelId="{52C176B2-1F8B-4675-9214-B350316FE975}">
      <dgm:prSet/>
      <dgm:spPr/>
      <dgm:t>
        <a:bodyPr/>
        <a:lstStyle/>
        <a:p>
          <a:r>
            <a:rPr lang="ar-SA" b="1">
              <a:solidFill>
                <a:srgbClr val="002060"/>
              </a:solidFill>
              <a:latin typeface="Alexandria" pitchFamily="2" charset="-78"/>
              <a:cs typeface="Alexandria" pitchFamily="2" charset="-78"/>
            </a:rPr>
            <a:t>تحسين العمليات الصناعية</a:t>
          </a:r>
          <a:endParaRPr lang="en-US" b="1">
            <a:solidFill>
              <a:srgbClr val="002060"/>
            </a:solidFill>
            <a:latin typeface="Alexandria" pitchFamily="2" charset="-78"/>
            <a:cs typeface="Alexandria" pitchFamily="2" charset="-78"/>
          </a:endParaRPr>
        </a:p>
      </dgm:t>
    </dgm:pt>
    <dgm:pt modelId="{BF146176-3C51-437A-92DF-A23F457A6390}" type="parTrans" cxnId="{1AB71EB0-F7BF-4D79-8BDD-85A59EA855FD}">
      <dgm:prSet/>
      <dgm:spPr/>
      <dgm:t>
        <a:bodyPr/>
        <a:lstStyle/>
        <a:p>
          <a:endParaRPr lang="en-US"/>
        </a:p>
      </dgm:t>
    </dgm:pt>
    <dgm:pt modelId="{5603A5C0-6C7F-48DF-A751-34AE71D90137}" type="sibTrans" cxnId="{1AB71EB0-F7BF-4D79-8BDD-85A59EA855FD}">
      <dgm:prSet/>
      <dgm:spPr/>
      <dgm:t>
        <a:bodyPr/>
        <a:lstStyle/>
        <a:p>
          <a:endParaRPr lang="en-US"/>
        </a:p>
      </dgm:t>
    </dgm:pt>
    <dgm:pt modelId="{4038C4AD-48F2-4A5E-904A-D7CA5D7D5F1F}">
      <dgm:prSet/>
      <dgm:spPr/>
      <dgm:t>
        <a:bodyPr/>
        <a:lstStyle/>
        <a:p>
          <a:r>
            <a:rPr lang="ar-SA" b="1">
              <a:solidFill>
                <a:srgbClr val="002060"/>
              </a:solidFill>
              <a:latin typeface="Alexandria" pitchFamily="2" charset="-78"/>
              <a:cs typeface="Alexandria" pitchFamily="2" charset="-78"/>
            </a:rPr>
            <a:t>التحليل السريع والدقيق للبيانات</a:t>
          </a:r>
          <a:endParaRPr lang="en-US" b="1">
            <a:solidFill>
              <a:srgbClr val="002060"/>
            </a:solidFill>
            <a:latin typeface="Alexandria" pitchFamily="2" charset="-78"/>
            <a:cs typeface="Alexandria" pitchFamily="2" charset="-78"/>
          </a:endParaRPr>
        </a:p>
      </dgm:t>
    </dgm:pt>
    <dgm:pt modelId="{E9BF38FE-68DC-4AB4-9B3D-68D1D438F1CE}" type="parTrans" cxnId="{92FAF106-21A4-4B16-B927-3F1535BEC0F0}">
      <dgm:prSet/>
      <dgm:spPr/>
      <dgm:t>
        <a:bodyPr/>
        <a:lstStyle/>
        <a:p>
          <a:endParaRPr lang="en-US"/>
        </a:p>
      </dgm:t>
    </dgm:pt>
    <dgm:pt modelId="{F6089724-A309-4EC0-AE03-0ACB1AF6B867}" type="sibTrans" cxnId="{92FAF106-21A4-4B16-B927-3F1535BEC0F0}">
      <dgm:prSet/>
      <dgm:spPr/>
      <dgm:t>
        <a:bodyPr/>
        <a:lstStyle/>
        <a:p>
          <a:endParaRPr lang="en-US"/>
        </a:p>
      </dgm:t>
    </dgm:pt>
    <dgm:pt modelId="{1861C98F-A5EE-4680-BCE3-A79BBDD96192}">
      <dgm:prSet/>
      <dgm:spPr/>
      <dgm:t>
        <a:bodyPr/>
        <a:lstStyle/>
        <a:p>
          <a:r>
            <a:rPr lang="ar-SA" b="1">
              <a:solidFill>
                <a:srgbClr val="002060"/>
              </a:solidFill>
              <a:latin typeface="Alexandria" pitchFamily="2" charset="-78"/>
              <a:cs typeface="Alexandria" pitchFamily="2" charset="-78"/>
            </a:rPr>
            <a:t>تحسين تجربة العملاء</a:t>
          </a:r>
          <a:endParaRPr lang="en-US" b="1">
            <a:solidFill>
              <a:srgbClr val="002060"/>
            </a:solidFill>
            <a:latin typeface="Alexandria" pitchFamily="2" charset="-78"/>
            <a:cs typeface="Alexandria" pitchFamily="2" charset="-78"/>
          </a:endParaRPr>
        </a:p>
      </dgm:t>
    </dgm:pt>
    <dgm:pt modelId="{3E9012E2-EC2D-4850-AA58-1B68BA82AC20}" type="parTrans" cxnId="{8323E8C8-6802-4DBB-AB5E-ABA1E62E2C84}">
      <dgm:prSet/>
      <dgm:spPr/>
      <dgm:t>
        <a:bodyPr/>
        <a:lstStyle/>
        <a:p>
          <a:endParaRPr lang="en-US"/>
        </a:p>
      </dgm:t>
    </dgm:pt>
    <dgm:pt modelId="{8A795316-FC75-4839-A1CB-47F40BD2BD4D}" type="sibTrans" cxnId="{8323E8C8-6802-4DBB-AB5E-ABA1E62E2C84}">
      <dgm:prSet/>
      <dgm:spPr/>
      <dgm:t>
        <a:bodyPr/>
        <a:lstStyle/>
        <a:p>
          <a:endParaRPr lang="en-US"/>
        </a:p>
      </dgm:t>
    </dgm:pt>
    <dgm:pt modelId="{0B8DD763-9BFB-442E-B013-E7001CBE2989}" type="pres">
      <dgm:prSet presAssocID="{C3999AF1-5571-4219-90ED-0CABE3B79694}" presName="linear" presStyleCnt="0">
        <dgm:presLayoutVars>
          <dgm:dir/>
          <dgm:animLvl val="lvl"/>
          <dgm:resizeHandles val="exact"/>
        </dgm:presLayoutVars>
      </dgm:prSet>
      <dgm:spPr/>
    </dgm:pt>
    <dgm:pt modelId="{2D6AC33A-8044-4A87-9B62-883A9A0E6B0C}" type="pres">
      <dgm:prSet presAssocID="{1A55A398-A971-4E8B-8D9F-3173ABEF6358}" presName="parentLin" presStyleCnt="0"/>
      <dgm:spPr/>
    </dgm:pt>
    <dgm:pt modelId="{F05ADEF9-544F-44FF-8A9A-F8458D3FC498}" type="pres">
      <dgm:prSet presAssocID="{1A55A398-A971-4E8B-8D9F-3173ABEF6358}" presName="parentLeftMargin" presStyleLbl="node1" presStyleIdx="0" presStyleCnt="4"/>
      <dgm:spPr/>
    </dgm:pt>
    <dgm:pt modelId="{8F304140-9B70-4078-913F-454424D5E3A2}" type="pres">
      <dgm:prSet presAssocID="{1A55A398-A971-4E8B-8D9F-3173ABEF6358}" presName="parentText" presStyleLbl="node1" presStyleIdx="0" presStyleCnt="4">
        <dgm:presLayoutVars>
          <dgm:chMax val="0"/>
          <dgm:bulletEnabled val="1"/>
        </dgm:presLayoutVars>
      </dgm:prSet>
      <dgm:spPr/>
    </dgm:pt>
    <dgm:pt modelId="{D2944BD3-A360-4F8A-9549-2C0A3B4DE739}" type="pres">
      <dgm:prSet presAssocID="{1A55A398-A971-4E8B-8D9F-3173ABEF6358}" presName="negativeSpace" presStyleCnt="0"/>
      <dgm:spPr/>
    </dgm:pt>
    <dgm:pt modelId="{024D8AF6-1600-458E-95E2-EE8C4630DF21}" type="pres">
      <dgm:prSet presAssocID="{1A55A398-A971-4E8B-8D9F-3173ABEF6358}" presName="childText" presStyleLbl="conFgAcc1" presStyleIdx="0" presStyleCnt="4">
        <dgm:presLayoutVars>
          <dgm:bulletEnabled val="1"/>
        </dgm:presLayoutVars>
      </dgm:prSet>
      <dgm:spPr/>
    </dgm:pt>
    <dgm:pt modelId="{B0D8233E-D936-4985-B04F-635B0F5AD37E}" type="pres">
      <dgm:prSet presAssocID="{6EA9D846-26F1-458C-89DD-AFBA9E7F4AEF}" presName="spaceBetweenRectangles" presStyleCnt="0"/>
      <dgm:spPr/>
    </dgm:pt>
    <dgm:pt modelId="{6ACF05CA-DB69-4336-BA81-AB18BA32F8FA}" type="pres">
      <dgm:prSet presAssocID="{52C176B2-1F8B-4675-9214-B350316FE975}" presName="parentLin" presStyleCnt="0"/>
      <dgm:spPr/>
    </dgm:pt>
    <dgm:pt modelId="{9C556EE4-A76A-492C-8D30-90A3CDBA712C}" type="pres">
      <dgm:prSet presAssocID="{52C176B2-1F8B-4675-9214-B350316FE975}" presName="parentLeftMargin" presStyleLbl="node1" presStyleIdx="0" presStyleCnt="4"/>
      <dgm:spPr/>
    </dgm:pt>
    <dgm:pt modelId="{31EFDF0C-ABEB-4C2C-A106-32683C649E6E}" type="pres">
      <dgm:prSet presAssocID="{52C176B2-1F8B-4675-9214-B350316FE975}" presName="parentText" presStyleLbl="node1" presStyleIdx="1" presStyleCnt="4">
        <dgm:presLayoutVars>
          <dgm:chMax val="0"/>
          <dgm:bulletEnabled val="1"/>
        </dgm:presLayoutVars>
      </dgm:prSet>
      <dgm:spPr/>
    </dgm:pt>
    <dgm:pt modelId="{AC5ABF23-0B2A-42BE-9EAC-9B3A2DF7B193}" type="pres">
      <dgm:prSet presAssocID="{52C176B2-1F8B-4675-9214-B350316FE975}" presName="negativeSpace" presStyleCnt="0"/>
      <dgm:spPr/>
    </dgm:pt>
    <dgm:pt modelId="{3C6E63FB-1D94-4A6B-9873-74C1E7CE8496}" type="pres">
      <dgm:prSet presAssocID="{52C176B2-1F8B-4675-9214-B350316FE975}" presName="childText" presStyleLbl="conFgAcc1" presStyleIdx="1" presStyleCnt="4">
        <dgm:presLayoutVars>
          <dgm:bulletEnabled val="1"/>
        </dgm:presLayoutVars>
      </dgm:prSet>
      <dgm:spPr/>
    </dgm:pt>
    <dgm:pt modelId="{F5DF9218-4CFF-4ABB-9EC9-35B761A17B93}" type="pres">
      <dgm:prSet presAssocID="{5603A5C0-6C7F-48DF-A751-34AE71D90137}" presName="spaceBetweenRectangles" presStyleCnt="0"/>
      <dgm:spPr/>
    </dgm:pt>
    <dgm:pt modelId="{47EC2968-2ACB-427F-A216-93E20EE553B7}" type="pres">
      <dgm:prSet presAssocID="{4038C4AD-48F2-4A5E-904A-D7CA5D7D5F1F}" presName="parentLin" presStyleCnt="0"/>
      <dgm:spPr/>
    </dgm:pt>
    <dgm:pt modelId="{3B694931-D986-4FB8-87B3-2A5C93690155}" type="pres">
      <dgm:prSet presAssocID="{4038C4AD-48F2-4A5E-904A-D7CA5D7D5F1F}" presName="parentLeftMargin" presStyleLbl="node1" presStyleIdx="1" presStyleCnt="4"/>
      <dgm:spPr/>
    </dgm:pt>
    <dgm:pt modelId="{900D086A-4393-4111-BFD3-8BA84DF3B790}" type="pres">
      <dgm:prSet presAssocID="{4038C4AD-48F2-4A5E-904A-D7CA5D7D5F1F}" presName="parentText" presStyleLbl="node1" presStyleIdx="2" presStyleCnt="4">
        <dgm:presLayoutVars>
          <dgm:chMax val="0"/>
          <dgm:bulletEnabled val="1"/>
        </dgm:presLayoutVars>
      </dgm:prSet>
      <dgm:spPr/>
    </dgm:pt>
    <dgm:pt modelId="{BE1F7C9D-D6F1-45FE-934B-891236245C36}" type="pres">
      <dgm:prSet presAssocID="{4038C4AD-48F2-4A5E-904A-D7CA5D7D5F1F}" presName="negativeSpace" presStyleCnt="0"/>
      <dgm:spPr/>
    </dgm:pt>
    <dgm:pt modelId="{45AE0013-B4A7-4CE6-8F79-BDE76DCC271C}" type="pres">
      <dgm:prSet presAssocID="{4038C4AD-48F2-4A5E-904A-D7CA5D7D5F1F}" presName="childText" presStyleLbl="conFgAcc1" presStyleIdx="2" presStyleCnt="4">
        <dgm:presLayoutVars>
          <dgm:bulletEnabled val="1"/>
        </dgm:presLayoutVars>
      </dgm:prSet>
      <dgm:spPr/>
    </dgm:pt>
    <dgm:pt modelId="{21B3594E-4D46-455A-8BED-82D815C0BBE0}" type="pres">
      <dgm:prSet presAssocID="{F6089724-A309-4EC0-AE03-0ACB1AF6B867}" presName="spaceBetweenRectangles" presStyleCnt="0"/>
      <dgm:spPr/>
    </dgm:pt>
    <dgm:pt modelId="{7FC9B74F-F041-4DD7-91D1-1DC5DF1944D4}" type="pres">
      <dgm:prSet presAssocID="{1861C98F-A5EE-4680-BCE3-A79BBDD96192}" presName="parentLin" presStyleCnt="0"/>
      <dgm:spPr/>
    </dgm:pt>
    <dgm:pt modelId="{D9A1DD1B-1B1D-4A14-8C47-89EDA3EC3311}" type="pres">
      <dgm:prSet presAssocID="{1861C98F-A5EE-4680-BCE3-A79BBDD96192}" presName="parentLeftMargin" presStyleLbl="node1" presStyleIdx="2" presStyleCnt="4"/>
      <dgm:spPr/>
    </dgm:pt>
    <dgm:pt modelId="{BC1BE409-D69F-4085-8ADF-863F20A0C2B5}" type="pres">
      <dgm:prSet presAssocID="{1861C98F-A5EE-4680-BCE3-A79BBDD96192}" presName="parentText" presStyleLbl="node1" presStyleIdx="3" presStyleCnt="4">
        <dgm:presLayoutVars>
          <dgm:chMax val="0"/>
          <dgm:bulletEnabled val="1"/>
        </dgm:presLayoutVars>
      </dgm:prSet>
      <dgm:spPr/>
    </dgm:pt>
    <dgm:pt modelId="{4760C09D-7488-4726-B5EE-1CAD996495F9}" type="pres">
      <dgm:prSet presAssocID="{1861C98F-A5EE-4680-BCE3-A79BBDD96192}" presName="negativeSpace" presStyleCnt="0"/>
      <dgm:spPr/>
    </dgm:pt>
    <dgm:pt modelId="{DB1BFB13-FA0E-4490-9243-E504B5F949BE}" type="pres">
      <dgm:prSet presAssocID="{1861C98F-A5EE-4680-BCE3-A79BBDD96192}" presName="childText" presStyleLbl="conFgAcc1" presStyleIdx="3" presStyleCnt="4">
        <dgm:presLayoutVars>
          <dgm:bulletEnabled val="1"/>
        </dgm:presLayoutVars>
      </dgm:prSet>
      <dgm:spPr/>
    </dgm:pt>
  </dgm:ptLst>
  <dgm:cxnLst>
    <dgm:cxn modelId="{92FAF106-21A4-4B16-B927-3F1535BEC0F0}" srcId="{C3999AF1-5571-4219-90ED-0CABE3B79694}" destId="{4038C4AD-48F2-4A5E-904A-D7CA5D7D5F1F}" srcOrd="2" destOrd="0" parTransId="{E9BF38FE-68DC-4AB4-9B3D-68D1D438F1CE}" sibTransId="{F6089724-A309-4EC0-AE03-0ACB1AF6B867}"/>
    <dgm:cxn modelId="{4E2A660B-6267-4068-93EA-2998F02C0769}" type="presOf" srcId="{1861C98F-A5EE-4680-BCE3-A79BBDD96192}" destId="{BC1BE409-D69F-4085-8ADF-863F20A0C2B5}" srcOrd="1" destOrd="0" presId="urn:microsoft.com/office/officeart/2005/8/layout/list1"/>
    <dgm:cxn modelId="{DB16520F-D2D4-44B8-8CD5-E7E7F79FD4C1}" type="presOf" srcId="{52C176B2-1F8B-4675-9214-B350316FE975}" destId="{9C556EE4-A76A-492C-8D30-90A3CDBA712C}" srcOrd="0" destOrd="0" presId="urn:microsoft.com/office/officeart/2005/8/layout/list1"/>
    <dgm:cxn modelId="{B4E6F819-8365-41DF-9B09-F5E3D31FFCB9}" type="presOf" srcId="{1861C98F-A5EE-4680-BCE3-A79BBDD96192}" destId="{D9A1DD1B-1B1D-4A14-8C47-89EDA3EC3311}" srcOrd="0" destOrd="0" presId="urn:microsoft.com/office/officeart/2005/8/layout/list1"/>
    <dgm:cxn modelId="{C9814828-225D-43AF-8DBC-5511124BCB1D}" srcId="{C3999AF1-5571-4219-90ED-0CABE3B79694}" destId="{1A55A398-A971-4E8B-8D9F-3173ABEF6358}" srcOrd="0" destOrd="0" parTransId="{7443D53F-8DCE-44BC-9D0C-066E95F15BAB}" sibTransId="{6EA9D846-26F1-458C-89DD-AFBA9E7F4AEF}"/>
    <dgm:cxn modelId="{19382F5A-9F18-47B0-8CBC-F0700415C6C4}" type="presOf" srcId="{4038C4AD-48F2-4A5E-904A-D7CA5D7D5F1F}" destId="{3B694931-D986-4FB8-87B3-2A5C93690155}" srcOrd="0" destOrd="0" presId="urn:microsoft.com/office/officeart/2005/8/layout/list1"/>
    <dgm:cxn modelId="{12357089-C9FA-433A-873E-19CC5A92541E}" type="presOf" srcId="{4038C4AD-48F2-4A5E-904A-D7CA5D7D5F1F}" destId="{900D086A-4393-4111-BFD3-8BA84DF3B790}" srcOrd="1" destOrd="0" presId="urn:microsoft.com/office/officeart/2005/8/layout/list1"/>
    <dgm:cxn modelId="{92B52F91-D679-4E71-8BFB-5CD58AC4F030}" type="presOf" srcId="{C3999AF1-5571-4219-90ED-0CABE3B79694}" destId="{0B8DD763-9BFB-442E-B013-E7001CBE2989}" srcOrd="0" destOrd="0" presId="urn:microsoft.com/office/officeart/2005/8/layout/list1"/>
    <dgm:cxn modelId="{C1A6E592-056C-4054-8135-C73146D32571}" type="presOf" srcId="{1A55A398-A971-4E8B-8D9F-3173ABEF6358}" destId="{8F304140-9B70-4078-913F-454424D5E3A2}" srcOrd="1" destOrd="0" presId="urn:microsoft.com/office/officeart/2005/8/layout/list1"/>
    <dgm:cxn modelId="{1AB71EB0-F7BF-4D79-8BDD-85A59EA855FD}" srcId="{C3999AF1-5571-4219-90ED-0CABE3B79694}" destId="{52C176B2-1F8B-4675-9214-B350316FE975}" srcOrd="1" destOrd="0" parTransId="{BF146176-3C51-437A-92DF-A23F457A6390}" sibTransId="{5603A5C0-6C7F-48DF-A751-34AE71D90137}"/>
    <dgm:cxn modelId="{8323E8C8-6802-4DBB-AB5E-ABA1E62E2C84}" srcId="{C3999AF1-5571-4219-90ED-0CABE3B79694}" destId="{1861C98F-A5EE-4680-BCE3-A79BBDD96192}" srcOrd="3" destOrd="0" parTransId="{3E9012E2-EC2D-4850-AA58-1B68BA82AC20}" sibTransId="{8A795316-FC75-4839-A1CB-47F40BD2BD4D}"/>
    <dgm:cxn modelId="{B6C2EEEB-F58B-490A-96A5-BF798E06E7B4}" type="presOf" srcId="{52C176B2-1F8B-4675-9214-B350316FE975}" destId="{31EFDF0C-ABEB-4C2C-A106-32683C649E6E}" srcOrd="1" destOrd="0" presId="urn:microsoft.com/office/officeart/2005/8/layout/list1"/>
    <dgm:cxn modelId="{E079E6F1-0041-4C49-9379-FB2BE6242642}" type="presOf" srcId="{1A55A398-A971-4E8B-8D9F-3173ABEF6358}" destId="{F05ADEF9-544F-44FF-8A9A-F8458D3FC498}" srcOrd="0" destOrd="0" presId="urn:microsoft.com/office/officeart/2005/8/layout/list1"/>
    <dgm:cxn modelId="{7E05779F-2255-4BAD-B609-E49685BF3E2E}" type="presParOf" srcId="{0B8DD763-9BFB-442E-B013-E7001CBE2989}" destId="{2D6AC33A-8044-4A87-9B62-883A9A0E6B0C}" srcOrd="0" destOrd="0" presId="urn:microsoft.com/office/officeart/2005/8/layout/list1"/>
    <dgm:cxn modelId="{D9F6C678-B81F-4CE5-B620-777EE898910F}" type="presParOf" srcId="{2D6AC33A-8044-4A87-9B62-883A9A0E6B0C}" destId="{F05ADEF9-544F-44FF-8A9A-F8458D3FC498}" srcOrd="0" destOrd="0" presId="urn:microsoft.com/office/officeart/2005/8/layout/list1"/>
    <dgm:cxn modelId="{4466B7E0-844D-429F-813C-D719A1B032CB}" type="presParOf" srcId="{2D6AC33A-8044-4A87-9B62-883A9A0E6B0C}" destId="{8F304140-9B70-4078-913F-454424D5E3A2}" srcOrd="1" destOrd="0" presId="urn:microsoft.com/office/officeart/2005/8/layout/list1"/>
    <dgm:cxn modelId="{4837D137-8A10-4141-8391-5EBE544CFE87}" type="presParOf" srcId="{0B8DD763-9BFB-442E-B013-E7001CBE2989}" destId="{D2944BD3-A360-4F8A-9549-2C0A3B4DE739}" srcOrd="1" destOrd="0" presId="urn:microsoft.com/office/officeart/2005/8/layout/list1"/>
    <dgm:cxn modelId="{8F428629-9DCE-48E8-B23A-C34EC7EEEC0B}" type="presParOf" srcId="{0B8DD763-9BFB-442E-B013-E7001CBE2989}" destId="{024D8AF6-1600-458E-95E2-EE8C4630DF21}" srcOrd="2" destOrd="0" presId="urn:microsoft.com/office/officeart/2005/8/layout/list1"/>
    <dgm:cxn modelId="{CF3E46F0-D2E9-44C3-BA3A-D461D65578E3}" type="presParOf" srcId="{0B8DD763-9BFB-442E-B013-E7001CBE2989}" destId="{B0D8233E-D936-4985-B04F-635B0F5AD37E}" srcOrd="3" destOrd="0" presId="urn:microsoft.com/office/officeart/2005/8/layout/list1"/>
    <dgm:cxn modelId="{F081D80E-89BC-4266-9B57-E15DF0ECB788}" type="presParOf" srcId="{0B8DD763-9BFB-442E-B013-E7001CBE2989}" destId="{6ACF05CA-DB69-4336-BA81-AB18BA32F8FA}" srcOrd="4" destOrd="0" presId="urn:microsoft.com/office/officeart/2005/8/layout/list1"/>
    <dgm:cxn modelId="{51BBB220-AE09-4886-B2AA-6DA82006142E}" type="presParOf" srcId="{6ACF05CA-DB69-4336-BA81-AB18BA32F8FA}" destId="{9C556EE4-A76A-492C-8D30-90A3CDBA712C}" srcOrd="0" destOrd="0" presId="urn:microsoft.com/office/officeart/2005/8/layout/list1"/>
    <dgm:cxn modelId="{EB807820-A7B5-42AE-B932-6FD9B4988D96}" type="presParOf" srcId="{6ACF05CA-DB69-4336-BA81-AB18BA32F8FA}" destId="{31EFDF0C-ABEB-4C2C-A106-32683C649E6E}" srcOrd="1" destOrd="0" presId="urn:microsoft.com/office/officeart/2005/8/layout/list1"/>
    <dgm:cxn modelId="{150FBAE2-82A4-46CC-9BEA-769F10838FC7}" type="presParOf" srcId="{0B8DD763-9BFB-442E-B013-E7001CBE2989}" destId="{AC5ABF23-0B2A-42BE-9EAC-9B3A2DF7B193}" srcOrd="5" destOrd="0" presId="urn:microsoft.com/office/officeart/2005/8/layout/list1"/>
    <dgm:cxn modelId="{75E3369A-70E6-4BD1-9F86-CD9AAB0FE3F5}" type="presParOf" srcId="{0B8DD763-9BFB-442E-B013-E7001CBE2989}" destId="{3C6E63FB-1D94-4A6B-9873-74C1E7CE8496}" srcOrd="6" destOrd="0" presId="urn:microsoft.com/office/officeart/2005/8/layout/list1"/>
    <dgm:cxn modelId="{A454C525-A899-4E3D-AB2E-1615301E5FCC}" type="presParOf" srcId="{0B8DD763-9BFB-442E-B013-E7001CBE2989}" destId="{F5DF9218-4CFF-4ABB-9EC9-35B761A17B93}" srcOrd="7" destOrd="0" presId="urn:microsoft.com/office/officeart/2005/8/layout/list1"/>
    <dgm:cxn modelId="{ED48E5A7-87F6-4C6D-A283-AF21B1E6F2B3}" type="presParOf" srcId="{0B8DD763-9BFB-442E-B013-E7001CBE2989}" destId="{47EC2968-2ACB-427F-A216-93E20EE553B7}" srcOrd="8" destOrd="0" presId="urn:microsoft.com/office/officeart/2005/8/layout/list1"/>
    <dgm:cxn modelId="{95952158-84C3-4939-9F7C-44682806B9B7}" type="presParOf" srcId="{47EC2968-2ACB-427F-A216-93E20EE553B7}" destId="{3B694931-D986-4FB8-87B3-2A5C93690155}" srcOrd="0" destOrd="0" presId="urn:microsoft.com/office/officeart/2005/8/layout/list1"/>
    <dgm:cxn modelId="{24F0F8E5-1E0F-4D69-B272-397BCF97132D}" type="presParOf" srcId="{47EC2968-2ACB-427F-A216-93E20EE553B7}" destId="{900D086A-4393-4111-BFD3-8BA84DF3B790}" srcOrd="1" destOrd="0" presId="urn:microsoft.com/office/officeart/2005/8/layout/list1"/>
    <dgm:cxn modelId="{2140838E-C62A-4B25-8A80-B6E54C89885B}" type="presParOf" srcId="{0B8DD763-9BFB-442E-B013-E7001CBE2989}" destId="{BE1F7C9D-D6F1-45FE-934B-891236245C36}" srcOrd="9" destOrd="0" presId="urn:microsoft.com/office/officeart/2005/8/layout/list1"/>
    <dgm:cxn modelId="{C1389EC1-8838-49C2-9537-2DF865D877C2}" type="presParOf" srcId="{0B8DD763-9BFB-442E-B013-E7001CBE2989}" destId="{45AE0013-B4A7-4CE6-8F79-BDE76DCC271C}" srcOrd="10" destOrd="0" presId="urn:microsoft.com/office/officeart/2005/8/layout/list1"/>
    <dgm:cxn modelId="{2705F5DA-E487-4D3D-97CF-947B7BD3520C}" type="presParOf" srcId="{0B8DD763-9BFB-442E-B013-E7001CBE2989}" destId="{21B3594E-4D46-455A-8BED-82D815C0BBE0}" srcOrd="11" destOrd="0" presId="urn:microsoft.com/office/officeart/2005/8/layout/list1"/>
    <dgm:cxn modelId="{C1392322-46DC-428B-8798-973F5EAB0D73}" type="presParOf" srcId="{0B8DD763-9BFB-442E-B013-E7001CBE2989}" destId="{7FC9B74F-F041-4DD7-91D1-1DC5DF1944D4}" srcOrd="12" destOrd="0" presId="urn:microsoft.com/office/officeart/2005/8/layout/list1"/>
    <dgm:cxn modelId="{386AFEC3-C22E-44BC-9BE6-775CBDB22C32}" type="presParOf" srcId="{7FC9B74F-F041-4DD7-91D1-1DC5DF1944D4}" destId="{D9A1DD1B-1B1D-4A14-8C47-89EDA3EC3311}" srcOrd="0" destOrd="0" presId="urn:microsoft.com/office/officeart/2005/8/layout/list1"/>
    <dgm:cxn modelId="{D8EDA533-4116-4C56-947C-F2C3A3A1FD78}" type="presParOf" srcId="{7FC9B74F-F041-4DD7-91D1-1DC5DF1944D4}" destId="{BC1BE409-D69F-4085-8ADF-863F20A0C2B5}" srcOrd="1" destOrd="0" presId="urn:microsoft.com/office/officeart/2005/8/layout/list1"/>
    <dgm:cxn modelId="{0EC00E1D-D1A4-4938-AF64-1608DBCAAB3F}" type="presParOf" srcId="{0B8DD763-9BFB-442E-B013-E7001CBE2989}" destId="{4760C09D-7488-4726-B5EE-1CAD996495F9}" srcOrd="13" destOrd="0" presId="urn:microsoft.com/office/officeart/2005/8/layout/list1"/>
    <dgm:cxn modelId="{7073C442-CF8D-468F-ACE6-5C17AF4DE2F2}" type="presParOf" srcId="{0B8DD763-9BFB-442E-B013-E7001CBE2989}" destId="{DB1BFB13-FA0E-4490-9243-E504B5F949BE}"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3999AF1-5571-4219-90ED-0CABE3B79694}" type="doc">
      <dgm:prSet loTypeId="urn:microsoft.com/office/officeart/2005/8/layout/list1" loCatId="list" qsTypeId="urn:microsoft.com/office/officeart/2005/8/quickstyle/simple3" qsCatId="simple" csTypeId="urn:microsoft.com/office/officeart/2005/8/colors/colorful1" csCatId="colorful" phldr="1"/>
      <dgm:spPr/>
      <dgm:t>
        <a:bodyPr/>
        <a:lstStyle/>
        <a:p>
          <a:endParaRPr lang="en-US"/>
        </a:p>
      </dgm:t>
    </dgm:pt>
    <dgm:pt modelId="{52C176B2-1F8B-4675-9214-B350316FE975}">
      <dgm:prSet custT="1"/>
      <dgm:spPr/>
      <dgm:t>
        <a:bodyPr/>
        <a:lstStyle/>
        <a:p>
          <a:pPr rtl="1"/>
          <a:r>
            <a:rPr lang="ar-EG" sz="1600" b="1" dirty="0">
              <a:solidFill>
                <a:srgbClr val="002060"/>
              </a:solidFill>
              <a:latin typeface="Alexandria" pitchFamily="2" charset="-78"/>
              <a:cs typeface="Alexandria" pitchFamily="2" charset="-78"/>
            </a:rPr>
            <a:t>تحسين الخدمات</a:t>
          </a:r>
          <a:r>
            <a:rPr lang="ar-EG" sz="1600" b="1" baseline="0" dirty="0">
              <a:solidFill>
                <a:srgbClr val="002060"/>
              </a:solidFill>
              <a:latin typeface="Alexandria" pitchFamily="2" charset="-78"/>
              <a:cs typeface="Alexandria" pitchFamily="2" charset="-78"/>
            </a:rPr>
            <a:t> الخاصة</a:t>
          </a:r>
          <a:endParaRPr lang="en-US" sz="1600" b="1" dirty="0">
            <a:solidFill>
              <a:srgbClr val="002060"/>
            </a:solidFill>
            <a:latin typeface="Alexandria" pitchFamily="2" charset="-78"/>
            <a:cs typeface="Alexandria" pitchFamily="2" charset="-78"/>
          </a:endParaRPr>
        </a:p>
      </dgm:t>
    </dgm:pt>
    <dgm:pt modelId="{BF146176-3C51-437A-92DF-A23F457A6390}" type="parTrans" cxnId="{1AB71EB0-F7BF-4D79-8BDD-85A59EA855FD}">
      <dgm:prSet/>
      <dgm:spPr/>
      <dgm:t>
        <a:bodyPr/>
        <a:lstStyle/>
        <a:p>
          <a:endParaRPr lang="en-US"/>
        </a:p>
      </dgm:t>
    </dgm:pt>
    <dgm:pt modelId="{5603A5C0-6C7F-48DF-A751-34AE71D90137}" type="sibTrans" cxnId="{1AB71EB0-F7BF-4D79-8BDD-85A59EA855FD}">
      <dgm:prSet/>
      <dgm:spPr/>
      <dgm:t>
        <a:bodyPr/>
        <a:lstStyle/>
        <a:p>
          <a:endParaRPr lang="en-US"/>
        </a:p>
      </dgm:t>
    </dgm:pt>
    <dgm:pt modelId="{8E99B41C-4A74-44E6-928D-0B980351B6D4}">
      <dgm:prSet custT="1"/>
      <dgm:spPr/>
      <dgm:t>
        <a:bodyPr/>
        <a:lstStyle/>
        <a:p>
          <a:pPr rtl="1"/>
          <a:r>
            <a:rPr lang="ar-EG" sz="1600" b="1" dirty="0">
              <a:solidFill>
                <a:srgbClr val="002060"/>
              </a:solidFill>
              <a:latin typeface="Alexandria" pitchFamily="2" charset="-78"/>
              <a:cs typeface="Alexandria" pitchFamily="2" charset="-78"/>
            </a:rPr>
            <a:t>تحسين </a:t>
          </a:r>
          <a:r>
            <a:rPr lang="fa-IR" sz="1600" b="1" dirty="0">
              <a:solidFill>
                <a:srgbClr val="002060"/>
              </a:solidFill>
              <a:latin typeface="Alexandria" pitchFamily="2" charset="-78"/>
              <a:cs typeface="Alexandria" pitchFamily="2" charset="-78"/>
            </a:rPr>
            <a:t>الخدمات العامة</a:t>
          </a:r>
          <a:endParaRPr lang="en-US" sz="1600" b="1" dirty="0">
            <a:solidFill>
              <a:srgbClr val="002060"/>
            </a:solidFill>
            <a:latin typeface="Alexandria" pitchFamily="2" charset="-78"/>
            <a:cs typeface="Alexandria" pitchFamily="2" charset="-78"/>
          </a:endParaRPr>
        </a:p>
      </dgm:t>
    </dgm:pt>
    <dgm:pt modelId="{1AF0EBF6-92C3-44F7-B2A0-8970CDD132BD}" type="parTrans" cxnId="{18216DA3-F1E7-45A9-99C4-C1229DC3E9C6}">
      <dgm:prSet/>
      <dgm:spPr/>
      <dgm:t>
        <a:bodyPr/>
        <a:lstStyle/>
        <a:p>
          <a:endParaRPr lang="en-US"/>
        </a:p>
      </dgm:t>
    </dgm:pt>
    <dgm:pt modelId="{B4ECE814-8C5E-4AA0-8B2C-AEBBDB73D71D}" type="sibTrans" cxnId="{18216DA3-F1E7-45A9-99C4-C1229DC3E9C6}">
      <dgm:prSet/>
      <dgm:spPr/>
      <dgm:t>
        <a:bodyPr/>
        <a:lstStyle/>
        <a:p>
          <a:endParaRPr lang="en-US"/>
        </a:p>
      </dgm:t>
    </dgm:pt>
    <dgm:pt modelId="{0B8DD763-9BFB-442E-B013-E7001CBE2989}" type="pres">
      <dgm:prSet presAssocID="{C3999AF1-5571-4219-90ED-0CABE3B79694}" presName="linear" presStyleCnt="0">
        <dgm:presLayoutVars>
          <dgm:dir/>
          <dgm:animLvl val="lvl"/>
          <dgm:resizeHandles val="exact"/>
        </dgm:presLayoutVars>
      </dgm:prSet>
      <dgm:spPr/>
    </dgm:pt>
    <dgm:pt modelId="{336417AF-3C27-4FC8-9A27-DB5173E2905C}" type="pres">
      <dgm:prSet presAssocID="{8E99B41C-4A74-44E6-928D-0B980351B6D4}" presName="parentLin" presStyleCnt="0"/>
      <dgm:spPr/>
    </dgm:pt>
    <dgm:pt modelId="{6CADF3EA-AFD5-4905-98B2-F16381D11A25}" type="pres">
      <dgm:prSet presAssocID="{8E99B41C-4A74-44E6-928D-0B980351B6D4}" presName="parentLeftMargin" presStyleLbl="node1" presStyleIdx="0" presStyleCnt="2"/>
      <dgm:spPr/>
    </dgm:pt>
    <dgm:pt modelId="{484B6A03-5782-4D58-A02E-5FC5606B230B}" type="pres">
      <dgm:prSet presAssocID="{8E99B41C-4A74-44E6-928D-0B980351B6D4}" presName="parentText" presStyleLbl="node1" presStyleIdx="0" presStyleCnt="2" custScaleY="29976">
        <dgm:presLayoutVars>
          <dgm:chMax val="0"/>
          <dgm:bulletEnabled val="1"/>
        </dgm:presLayoutVars>
      </dgm:prSet>
      <dgm:spPr/>
    </dgm:pt>
    <dgm:pt modelId="{3C1F2059-675C-41D3-AB46-A15E26FA98C0}" type="pres">
      <dgm:prSet presAssocID="{8E99B41C-4A74-44E6-928D-0B980351B6D4}" presName="negativeSpace" presStyleCnt="0"/>
      <dgm:spPr/>
    </dgm:pt>
    <dgm:pt modelId="{604ED41C-9AA2-42CA-8020-53EAF5B4B325}" type="pres">
      <dgm:prSet presAssocID="{8E99B41C-4A74-44E6-928D-0B980351B6D4}" presName="childText" presStyleLbl="conFgAcc1" presStyleIdx="0" presStyleCnt="2">
        <dgm:presLayoutVars>
          <dgm:bulletEnabled val="1"/>
        </dgm:presLayoutVars>
      </dgm:prSet>
      <dgm:spPr/>
    </dgm:pt>
    <dgm:pt modelId="{AE835DCF-B26D-4D8A-BCA5-CB93CAE96FC6}" type="pres">
      <dgm:prSet presAssocID="{B4ECE814-8C5E-4AA0-8B2C-AEBBDB73D71D}" presName="spaceBetweenRectangles" presStyleCnt="0"/>
      <dgm:spPr/>
    </dgm:pt>
    <dgm:pt modelId="{6ACF05CA-DB69-4336-BA81-AB18BA32F8FA}" type="pres">
      <dgm:prSet presAssocID="{52C176B2-1F8B-4675-9214-B350316FE975}" presName="parentLin" presStyleCnt="0"/>
      <dgm:spPr/>
    </dgm:pt>
    <dgm:pt modelId="{9C556EE4-A76A-492C-8D30-90A3CDBA712C}" type="pres">
      <dgm:prSet presAssocID="{52C176B2-1F8B-4675-9214-B350316FE975}" presName="parentLeftMargin" presStyleLbl="node1" presStyleIdx="0" presStyleCnt="2"/>
      <dgm:spPr/>
    </dgm:pt>
    <dgm:pt modelId="{31EFDF0C-ABEB-4C2C-A106-32683C649E6E}" type="pres">
      <dgm:prSet presAssocID="{52C176B2-1F8B-4675-9214-B350316FE975}" presName="parentText" presStyleLbl="node1" presStyleIdx="1" presStyleCnt="2" custScaleY="29976">
        <dgm:presLayoutVars>
          <dgm:chMax val="0"/>
          <dgm:bulletEnabled val="1"/>
        </dgm:presLayoutVars>
      </dgm:prSet>
      <dgm:spPr/>
    </dgm:pt>
    <dgm:pt modelId="{AC5ABF23-0B2A-42BE-9EAC-9B3A2DF7B193}" type="pres">
      <dgm:prSet presAssocID="{52C176B2-1F8B-4675-9214-B350316FE975}" presName="negativeSpace" presStyleCnt="0"/>
      <dgm:spPr/>
    </dgm:pt>
    <dgm:pt modelId="{3C6E63FB-1D94-4A6B-9873-74C1E7CE8496}" type="pres">
      <dgm:prSet presAssocID="{52C176B2-1F8B-4675-9214-B350316FE975}" presName="childText" presStyleLbl="conFgAcc1" presStyleIdx="1" presStyleCnt="2">
        <dgm:presLayoutVars>
          <dgm:bulletEnabled val="1"/>
        </dgm:presLayoutVars>
      </dgm:prSet>
      <dgm:spPr/>
    </dgm:pt>
  </dgm:ptLst>
  <dgm:cxnLst>
    <dgm:cxn modelId="{DB16520F-D2D4-44B8-8CD5-E7E7F79FD4C1}" type="presOf" srcId="{52C176B2-1F8B-4675-9214-B350316FE975}" destId="{9C556EE4-A76A-492C-8D30-90A3CDBA712C}" srcOrd="0" destOrd="0" presId="urn:microsoft.com/office/officeart/2005/8/layout/list1"/>
    <dgm:cxn modelId="{F8E66411-41E2-4BF4-84F2-639250961AAC}" type="presOf" srcId="{8E99B41C-4A74-44E6-928D-0B980351B6D4}" destId="{6CADF3EA-AFD5-4905-98B2-F16381D11A25}" srcOrd="0" destOrd="0" presId="urn:microsoft.com/office/officeart/2005/8/layout/list1"/>
    <dgm:cxn modelId="{92B52F91-D679-4E71-8BFB-5CD58AC4F030}" type="presOf" srcId="{C3999AF1-5571-4219-90ED-0CABE3B79694}" destId="{0B8DD763-9BFB-442E-B013-E7001CBE2989}" srcOrd="0" destOrd="0" presId="urn:microsoft.com/office/officeart/2005/8/layout/list1"/>
    <dgm:cxn modelId="{18216DA3-F1E7-45A9-99C4-C1229DC3E9C6}" srcId="{C3999AF1-5571-4219-90ED-0CABE3B79694}" destId="{8E99B41C-4A74-44E6-928D-0B980351B6D4}" srcOrd="0" destOrd="0" parTransId="{1AF0EBF6-92C3-44F7-B2A0-8970CDD132BD}" sibTransId="{B4ECE814-8C5E-4AA0-8B2C-AEBBDB73D71D}"/>
    <dgm:cxn modelId="{1AB71EB0-F7BF-4D79-8BDD-85A59EA855FD}" srcId="{C3999AF1-5571-4219-90ED-0CABE3B79694}" destId="{52C176B2-1F8B-4675-9214-B350316FE975}" srcOrd="1" destOrd="0" parTransId="{BF146176-3C51-437A-92DF-A23F457A6390}" sibTransId="{5603A5C0-6C7F-48DF-A751-34AE71D90137}"/>
    <dgm:cxn modelId="{614D29BC-E363-4744-A027-73D6AACF0312}" type="presOf" srcId="{8E99B41C-4A74-44E6-928D-0B980351B6D4}" destId="{484B6A03-5782-4D58-A02E-5FC5606B230B}" srcOrd="1" destOrd="0" presId="urn:microsoft.com/office/officeart/2005/8/layout/list1"/>
    <dgm:cxn modelId="{B6C2EEEB-F58B-490A-96A5-BF798E06E7B4}" type="presOf" srcId="{52C176B2-1F8B-4675-9214-B350316FE975}" destId="{31EFDF0C-ABEB-4C2C-A106-32683C649E6E}" srcOrd="1" destOrd="0" presId="urn:microsoft.com/office/officeart/2005/8/layout/list1"/>
    <dgm:cxn modelId="{C5D3A281-BE56-4BF7-8AE0-AC4DA2115526}" type="presParOf" srcId="{0B8DD763-9BFB-442E-B013-E7001CBE2989}" destId="{336417AF-3C27-4FC8-9A27-DB5173E2905C}" srcOrd="0" destOrd="0" presId="urn:microsoft.com/office/officeart/2005/8/layout/list1"/>
    <dgm:cxn modelId="{C829A5F9-858D-4F7A-926C-5080B78AA0AB}" type="presParOf" srcId="{336417AF-3C27-4FC8-9A27-DB5173E2905C}" destId="{6CADF3EA-AFD5-4905-98B2-F16381D11A25}" srcOrd="0" destOrd="0" presId="urn:microsoft.com/office/officeart/2005/8/layout/list1"/>
    <dgm:cxn modelId="{38B170A2-0B72-49A0-B217-4C8D7109D84C}" type="presParOf" srcId="{336417AF-3C27-4FC8-9A27-DB5173E2905C}" destId="{484B6A03-5782-4D58-A02E-5FC5606B230B}" srcOrd="1" destOrd="0" presId="urn:microsoft.com/office/officeart/2005/8/layout/list1"/>
    <dgm:cxn modelId="{348AA3B6-F201-45EA-B0CE-95FE1EC3CD75}" type="presParOf" srcId="{0B8DD763-9BFB-442E-B013-E7001CBE2989}" destId="{3C1F2059-675C-41D3-AB46-A15E26FA98C0}" srcOrd="1" destOrd="0" presId="urn:microsoft.com/office/officeart/2005/8/layout/list1"/>
    <dgm:cxn modelId="{7419DBE9-E421-4800-A990-A0DA4F827D84}" type="presParOf" srcId="{0B8DD763-9BFB-442E-B013-E7001CBE2989}" destId="{604ED41C-9AA2-42CA-8020-53EAF5B4B325}" srcOrd="2" destOrd="0" presId="urn:microsoft.com/office/officeart/2005/8/layout/list1"/>
    <dgm:cxn modelId="{06145C84-C3D3-4128-9268-FB0877C01207}" type="presParOf" srcId="{0B8DD763-9BFB-442E-B013-E7001CBE2989}" destId="{AE835DCF-B26D-4D8A-BCA5-CB93CAE96FC6}" srcOrd="3" destOrd="0" presId="urn:microsoft.com/office/officeart/2005/8/layout/list1"/>
    <dgm:cxn modelId="{F081D80E-89BC-4266-9B57-E15DF0ECB788}" type="presParOf" srcId="{0B8DD763-9BFB-442E-B013-E7001CBE2989}" destId="{6ACF05CA-DB69-4336-BA81-AB18BA32F8FA}" srcOrd="4" destOrd="0" presId="urn:microsoft.com/office/officeart/2005/8/layout/list1"/>
    <dgm:cxn modelId="{51BBB220-AE09-4886-B2AA-6DA82006142E}" type="presParOf" srcId="{6ACF05CA-DB69-4336-BA81-AB18BA32F8FA}" destId="{9C556EE4-A76A-492C-8D30-90A3CDBA712C}" srcOrd="0" destOrd="0" presId="urn:microsoft.com/office/officeart/2005/8/layout/list1"/>
    <dgm:cxn modelId="{EB807820-A7B5-42AE-B932-6FD9B4988D96}" type="presParOf" srcId="{6ACF05CA-DB69-4336-BA81-AB18BA32F8FA}" destId="{31EFDF0C-ABEB-4C2C-A106-32683C649E6E}" srcOrd="1" destOrd="0" presId="urn:microsoft.com/office/officeart/2005/8/layout/list1"/>
    <dgm:cxn modelId="{150FBAE2-82A4-46CC-9BEA-769F10838FC7}" type="presParOf" srcId="{0B8DD763-9BFB-442E-B013-E7001CBE2989}" destId="{AC5ABF23-0B2A-42BE-9EAC-9B3A2DF7B193}" srcOrd="5" destOrd="0" presId="urn:microsoft.com/office/officeart/2005/8/layout/list1"/>
    <dgm:cxn modelId="{75E3369A-70E6-4BD1-9F86-CD9AAB0FE3F5}" type="presParOf" srcId="{0B8DD763-9BFB-442E-B013-E7001CBE2989}" destId="{3C6E63FB-1D94-4A6B-9873-74C1E7CE8496}"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3999AF1-5571-4219-90ED-0CABE3B79694}" type="doc">
      <dgm:prSet loTypeId="urn:microsoft.com/office/officeart/2005/8/layout/list1" loCatId="list" qsTypeId="urn:microsoft.com/office/officeart/2005/8/quickstyle/simple3" qsCatId="simple" csTypeId="urn:microsoft.com/office/officeart/2005/8/colors/colorful1" csCatId="colorful" phldr="1"/>
      <dgm:spPr/>
      <dgm:t>
        <a:bodyPr/>
        <a:lstStyle/>
        <a:p>
          <a:endParaRPr lang="en-US"/>
        </a:p>
      </dgm:t>
    </dgm:pt>
    <dgm:pt modelId="{1A55A398-A971-4E8B-8D9F-3173ABEF6358}">
      <dgm:prSet custT="1"/>
      <dgm:spPr/>
      <dgm:t>
        <a:bodyPr/>
        <a:lstStyle/>
        <a:p>
          <a:r>
            <a:rPr lang="fa-IR" sz="1800" b="1" dirty="0">
              <a:solidFill>
                <a:srgbClr val="002060"/>
              </a:solidFill>
              <a:latin typeface="Alexandria" pitchFamily="2" charset="-78"/>
              <a:cs typeface="Alexandria" pitchFamily="2" charset="-78"/>
            </a:rPr>
            <a:t>الابتكار في الذكاء الاصطناعي</a:t>
          </a:r>
          <a:endParaRPr lang="en-US" sz="1800" b="1" dirty="0">
            <a:solidFill>
              <a:srgbClr val="002060"/>
            </a:solidFill>
            <a:latin typeface="Alexandria" pitchFamily="2" charset="-78"/>
            <a:cs typeface="Alexandria" pitchFamily="2" charset="-78"/>
          </a:endParaRPr>
        </a:p>
      </dgm:t>
    </dgm:pt>
    <dgm:pt modelId="{7443D53F-8DCE-44BC-9D0C-066E95F15BAB}" type="parTrans" cxnId="{C9814828-225D-43AF-8DBC-5511124BCB1D}">
      <dgm:prSet/>
      <dgm:spPr/>
      <dgm:t>
        <a:bodyPr/>
        <a:lstStyle/>
        <a:p>
          <a:endParaRPr lang="en-US"/>
        </a:p>
      </dgm:t>
    </dgm:pt>
    <dgm:pt modelId="{6EA9D846-26F1-458C-89DD-AFBA9E7F4AEF}" type="sibTrans" cxnId="{C9814828-225D-43AF-8DBC-5511124BCB1D}">
      <dgm:prSet/>
      <dgm:spPr/>
      <dgm:t>
        <a:bodyPr/>
        <a:lstStyle/>
        <a:p>
          <a:endParaRPr lang="en-US"/>
        </a:p>
      </dgm:t>
    </dgm:pt>
    <dgm:pt modelId="{52C176B2-1F8B-4675-9214-B350316FE975}">
      <dgm:prSet custT="1"/>
      <dgm:spPr/>
      <dgm:t>
        <a:bodyPr/>
        <a:lstStyle/>
        <a:p>
          <a:r>
            <a:rPr lang="fa-IR" sz="1800" b="1" dirty="0">
              <a:solidFill>
                <a:srgbClr val="002060"/>
              </a:solidFill>
              <a:latin typeface="Alexandria" pitchFamily="2" charset="-78"/>
              <a:cs typeface="Alexandria" pitchFamily="2" charset="-78"/>
            </a:rPr>
            <a:t>ال</a:t>
          </a:r>
          <a:r>
            <a:rPr lang="ar-EG" sz="1800" b="1" dirty="0">
              <a:solidFill>
                <a:srgbClr val="002060"/>
              </a:solidFill>
              <a:latin typeface="Alexandria" pitchFamily="2" charset="-78"/>
              <a:cs typeface="Alexandria" pitchFamily="2" charset="-78"/>
            </a:rPr>
            <a:t>إبداع </a:t>
          </a:r>
          <a:r>
            <a:rPr lang="fa-IR" sz="1800" b="1" dirty="0">
              <a:solidFill>
                <a:srgbClr val="002060"/>
              </a:solidFill>
              <a:latin typeface="Alexandria" pitchFamily="2" charset="-78"/>
              <a:cs typeface="Alexandria" pitchFamily="2" charset="-78"/>
            </a:rPr>
            <a:t>في الذكاء الاصطناعي</a:t>
          </a:r>
          <a:endParaRPr lang="en-US" sz="1800" b="1" dirty="0">
            <a:solidFill>
              <a:srgbClr val="002060"/>
            </a:solidFill>
            <a:latin typeface="Alexandria" pitchFamily="2" charset="-78"/>
            <a:cs typeface="Alexandria" pitchFamily="2" charset="-78"/>
          </a:endParaRPr>
        </a:p>
      </dgm:t>
    </dgm:pt>
    <dgm:pt modelId="{BF146176-3C51-437A-92DF-A23F457A6390}" type="parTrans" cxnId="{1AB71EB0-F7BF-4D79-8BDD-85A59EA855FD}">
      <dgm:prSet/>
      <dgm:spPr/>
      <dgm:t>
        <a:bodyPr/>
        <a:lstStyle/>
        <a:p>
          <a:endParaRPr lang="en-US"/>
        </a:p>
      </dgm:t>
    </dgm:pt>
    <dgm:pt modelId="{5603A5C0-6C7F-48DF-A751-34AE71D90137}" type="sibTrans" cxnId="{1AB71EB0-F7BF-4D79-8BDD-85A59EA855FD}">
      <dgm:prSet/>
      <dgm:spPr/>
      <dgm:t>
        <a:bodyPr/>
        <a:lstStyle/>
        <a:p>
          <a:endParaRPr lang="en-US"/>
        </a:p>
      </dgm:t>
    </dgm:pt>
    <dgm:pt modelId="{0B8DD763-9BFB-442E-B013-E7001CBE2989}" type="pres">
      <dgm:prSet presAssocID="{C3999AF1-5571-4219-90ED-0CABE3B79694}" presName="linear" presStyleCnt="0">
        <dgm:presLayoutVars>
          <dgm:dir/>
          <dgm:animLvl val="lvl"/>
          <dgm:resizeHandles val="exact"/>
        </dgm:presLayoutVars>
      </dgm:prSet>
      <dgm:spPr/>
    </dgm:pt>
    <dgm:pt modelId="{2D6AC33A-8044-4A87-9B62-883A9A0E6B0C}" type="pres">
      <dgm:prSet presAssocID="{1A55A398-A971-4E8B-8D9F-3173ABEF6358}" presName="parentLin" presStyleCnt="0"/>
      <dgm:spPr/>
    </dgm:pt>
    <dgm:pt modelId="{F05ADEF9-544F-44FF-8A9A-F8458D3FC498}" type="pres">
      <dgm:prSet presAssocID="{1A55A398-A971-4E8B-8D9F-3173ABEF6358}" presName="parentLeftMargin" presStyleLbl="node1" presStyleIdx="0" presStyleCnt="2"/>
      <dgm:spPr/>
    </dgm:pt>
    <dgm:pt modelId="{8F304140-9B70-4078-913F-454424D5E3A2}" type="pres">
      <dgm:prSet presAssocID="{1A55A398-A971-4E8B-8D9F-3173ABEF6358}" presName="parentText" presStyleLbl="node1" presStyleIdx="0" presStyleCnt="2" custScaleY="47519">
        <dgm:presLayoutVars>
          <dgm:chMax val="0"/>
          <dgm:bulletEnabled val="1"/>
        </dgm:presLayoutVars>
      </dgm:prSet>
      <dgm:spPr/>
    </dgm:pt>
    <dgm:pt modelId="{D2944BD3-A360-4F8A-9549-2C0A3B4DE739}" type="pres">
      <dgm:prSet presAssocID="{1A55A398-A971-4E8B-8D9F-3173ABEF6358}" presName="negativeSpace" presStyleCnt="0"/>
      <dgm:spPr/>
    </dgm:pt>
    <dgm:pt modelId="{024D8AF6-1600-458E-95E2-EE8C4630DF21}" type="pres">
      <dgm:prSet presAssocID="{1A55A398-A971-4E8B-8D9F-3173ABEF6358}" presName="childText" presStyleLbl="conFgAcc1" presStyleIdx="0" presStyleCnt="2" custScaleY="47519">
        <dgm:presLayoutVars>
          <dgm:bulletEnabled val="1"/>
        </dgm:presLayoutVars>
      </dgm:prSet>
      <dgm:spPr/>
    </dgm:pt>
    <dgm:pt modelId="{B0D8233E-D936-4985-B04F-635B0F5AD37E}" type="pres">
      <dgm:prSet presAssocID="{6EA9D846-26F1-458C-89DD-AFBA9E7F4AEF}" presName="spaceBetweenRectangles" presStyleCnt="0"/>
      <dgm:spPr/>
    </dgm:pt>
    <dgm:pt modelId="{6ACF05CA-DB69-4336-BA81-AB18BA32F8FA}" type="pres">
      <dgm:prSet presAssocID="{52C176B2-1F8B-4675-9214-B350316FE975}" presName="parentLin" presStyleCnt="0"/>
      <dgm:spPr/>
    </dgm:pt>
    <dgm:pt modelId="{9C556EE4-A76A-492C-8D30-90A3CDBA712C}" type="pres">
      <dgm:prSet presAssocID="{52C176B2-1F8B-4675-9214-B350316FE975}" presName="parentLeftMargin" presStyleLbl="node1" presStyleIdx="0" presStyleCnt="2"/>
      <dgm:spPr/>
    </dgm:pt>
    <dgm:pt modelId="{31EFDF0C-ABEB-4C2C-A106-32683C649E6E}" type="pres">
      <dgm:prSet presAssocID="{52C176B2-1F8B-4675-9214-B350316FE975}" presName="parentText" presStyleLbl="node1" presStyleIdx="1" presStyleCnt="2" custScaleY="47519">
        <dgm:presLayoutVars>
          <dgm:chMax val="0"/>
          <dgm:bulletEnabled val="1"/>
        </dgm:presLayoutVars>
      </dgm:prSet>
      <dgm:spPr/>
    </dgm:pt>
    <dgm:pt modelId="{AC5ABF23-0B2A-42BE-9EAC-9B3A2DF7B193}" type="pres">
      <dgm:prSet presAssocID="{52C176B2-1F8B-4675-9214-B350316FE975}" presName="negativeSpace" presStyleCnt="0"/>
      <dgm:spPr/>
    </dgm:pt>
    <dgm:pt modelId="{3C6E63FB-1D94-4A6B-9873-74C1E7CE8496}" type="pres">
      <dgm:prSet presAssocID="{52C176B2-1F8B-4675-9214-B350316FE975}" presName="childText" presStyleLbl="conFgAcc1" presStyleIdx="1" presStyleCnt="2" custScaleY="47519">
        <dgm:presLayoutVars>
          <dgm:bulletEnabled val="1"/>
        </dgm:presLayoutVars>
      </dgm:prSet>
      <dgm:spPr/>
    </dgm:pt>
  </dgm:ptLst>
  <dgm:cxnLst>
    <dgm:cxn modelId="{DB16520F-D2D4-44B8-8CD5-E7E7F79FD4C1}" type="presOf" srcId="{52C176B2-1F8B-4675-9214-B350316FE975}" destId="{9C556EE4-A76A-492C-8D30-90A3CDBA712C}" srcOrd="0" destOrd="0" presId="urn:microsoft.com/office/officeart/2005/8/layout/list1"/>
    <dgm:cxn modelId="{C9814828-225D-43AF-8DBC-5511124BCB1D}" srcId="{C3999AF1-5571-4219-90ED-0CABE3B79694}" destId="{1A55A398-A971-4E8B-8D9F-3173ABEF6358}" srcOrd="0" destOrd="0" parTransId="{7443D53F-8DCE-44BC-9D0C-066E95F15BAB}" sibTransId="{6EA9D846-26F1-458C-89DD-AFBA9E7F4AEF}"/>
    <dgm:cxn modelId="{92B52F91-D679-4E71-8BFB-5CD58AC4F030}" type="presOf" srcId="{C3999AF1-5571-4219-90ED-0CABE3B79694}" destId="{0B8DD763-9BFB-442E-B013-E7001CBE2989}" srcOrd="0" destOrd="0" presId="urn:microsoft.com/office/officeart/2005/8/layout/list1"/>
    <dgm:cxn modelId="{C1A6E592-056C-4054-8135-C73146D32571}" type="presOf" srcId="{1A55A398-A971-4E8B-8D9F-3173ABEF6358}" destId="{8F304140-9B70-4078-913F-454424D5E3A2}" srcOrd="1" destOrd="0" presId="urn:microsoft.com/office/officeart/2005/8/layout/list1"/>
    <dgm:cxn modelId="{1AB71EB0-F7BF-4D79-8BDD-85A59EA855FD}" srcId="{C3999AF1-5571-4219-90ED-0CABE3B79694}" destId="{52C176B2-1F8B-4675-9214-B350316FE975}" srcOrd="1" destOrd="0" parTransId="{BF146176-3C51-437A-92DF-A23F457A6390}" sibTransId="{5603A5C0-6C7F-48DF-A751-34AE71D90137}"/>
    <dgm:cxn modelId="{B6C2EEEB-F58B-490A-96A5-BF798E06E7B4}" type="presOf" srcId="{52C176B2-1F8B-4675-9214-B350316FE975}" destId="{31EFDF0C-ABEB-4C2C-A106-32683C649E6E}" srcOrd="1" destOrd="0" presId="urn:microsoft.com/office/officeart/2005/8/layout/list1"/>
    <dgm:cxn modelId="{E079E6F1-0041-4C49-9379-FB2BE6242642}" type="presOf" srcId="{1A55A398-A971-4E8B-8D9F-3173ABEF6358}" destId="{F05ADEF9-544F-44FF-8A9A-F8458D3FC498}" srcOrd="0" destOrd="0" presId="urn:microsoft.com/office/officeart/2005/8/layout/list1"/>
    <dgm:cxn modelId="{7E05779F-2255-4BAD-B609-E49685BF3E2E}" type="presParOf" srcId="{0B8DD763-9BFB-442E-B013-E7001CBE2989}" destId="{2D6AC33A-8044-4A87-9B62-883A9A0E6B0C}" srcOrd="0" destOrd="0" presId="urn:microsoft.com/office/officeart/2005/8/layout/list1"/>
    <dgm:cxn modelId="{D9F6C678-B81F-4CE5-B620-777EE898910F}" type="presParOf" srcId="{2D6AC33A-8044-4A87-9B62-883A9A0E6B0C}" destId="{F05ADEF9-544F-44FF-8A9A-F8458D3FC498}" srcOrd="0" destOrd="0" presId="urn:microsoft.com/office/officeart/2005/8/layout/list1"/>
    <dgm:cxn modelId="{4466B7E0-844D-429F-813C-D719A1B032CB}" type="presParOf" srcId="{2D6AC33A-8044-4A87-9B62-883A9A0E6B0C}" destId="{8F304140-9B70-4078-913F-454424D5E3A2}" srcOrd="1" destOrd="0" presId="urn:microsoft.com/office/officeart/2005/8/layout/list1"/>
    <dgm:cxn modelId="{4837D137-8A10-4141-8391-5EBE544CFE87}" type="presParOf" srcId="{0B8DD763-9BFB-442E-B013-E7001CBE2989}" destId="{D2944BD3-A360-4F8A-9549-2C0A3B4DE739}" srcOrd="1" destOrd="0" presId="urn:microsoft.com/office/officeart/2005/8/layout/list1"/>
    <dgm:cxn modelId="{8F428629-9DCE-48E8-B23A-C34EC7EEEC0B}" type="presParOf" srcId="{0B8DD763-9BFB-442E-B013-E7001CBE2989}" destId="{024D8AF6-1600-458E-95E2-EE8C4630DF21}" srcOrd="2" destOrd="0" presId="urn:microsoft.com/office/officeart/2005/8/layout/list1"/>
    <dgm:cxn modelId="{CF3E46F0-D2E9-44C3-BA3A-D461D65578E3}" type="presParOf" srcId="{0B8DD763-9BFB-442E-B013-E7001CBE2989}" destId="{B0D8233E-D936-4985-B04F-635B0F5AD37E}" srcOrd="3" destOrd="0" presId="urn:microsoft.com/office/officeart/2005/8/layout/list1"/>
    <dgm:cxn modelId="{F081D80E-89BC-4266-9B57-E15DF0ECB788}" type="presParOf" srcId="{0B8DD763-9BFB-442E-B013-E7001CBE2989}" destId="{6ACF05CA-DB69-4336-BA81-AB18BA32F8FA}" srcOrd="4" destOrd="0" presId="urn:microsoft.com/office/officeart/2005/8/layout/list1"/>
    <dgm:cxn modelId="{51BBB220-AE09-4886-B2AA-6DA82006142E}" type="presParOf" srcId="{6ACF05CA-DB69-4336-BA81-AB18BA32F8FA}" destId="{9C556EE4-A76A-492C-8D30-90A3CDBA712C}" srcOrd="0" destOrd="0" presId="urn:microsoft.com/office/officeart/2005/8/layout/list1"/>
    <dgm:cxn modelId="{EB807820-A7B5-42AE-B932-6FD9B4988D96}" type="presParOf" srcId="{6ACF05CA-DB69-4336-BA81-AB18BA32F8FA}" destId="{31EFDF0C-ABEB-4C2C-A106-32683C649E6E}" srcOrd="1" destOrd="0" presId="urn:microsoft.com/office/officeart/2005/8/layout/list1"/>
    <dgm:cxn modelId="{150FBAE2-82A4-46CC-9BEA-769F10838FC7}" type="presParOf" srcId="{0B8DD763-9BFB-442E-B013-E7001CBE2989}" destId="{AC5ABF23-0B2A-42BE-9EAC-9B3A2DF7B193}" srcOrd="5" destOrd="0" presId="urn:microsoft.com/office/officeart/2005/8/layout/list1"/>
    <dgm:cxn modelId="{75E3369A-70E6-4BD1-9F86-CD9AAB0FE3F5}" type="presParOf" srcId="{0B8DD763-9BFB-442E-B013-E7001CBE2989}" destId="{3C6E63FB-1D94-4A6B-9873-74C1E7CE8496}"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BD58F96-20DD-4575-A367-D7F06234D535}" type="doc">
      <dgm:prSet loTypeId="urn:microsoft.com/office/officeart/2005/8/layout/list1" loCatId="list" qsTypeId="urn:microsoft.com/office/officeart/2005/8/quickstyle/simple2" qsCatId="simple" csTypeId="urn:microsoft.com/office/officeart/2005/8/colors/colorful4" csCatId="colorful" phldr="1"/>
      <dgm:spPr/>
      <dgm:t>
        <a:bodyPr/>
        <a:lstStyle/>
        <a:p>
          <a:endParaRPr lang="en-US"/>
        </a:p>
      </dgm:t>
    </dgm:pt>
    <dgm:pt modelId="{C865241F-DFE3-4F8F-AA86-46D740A2B51B}">
      <dgm:prSet phldrT="[نص]" custT="1"/>
      <dgm:spPr/>
      <dgm:t>
        <a:bodyPr/>
        <a:lstStyle/>
        <a:p>
          <a:pPr algn="just" rtl="1">
            <a:lnSpc>
              <a:spcPct val="150000"/>
            </a:lnSpc>
          </a:pPr>
          <a:r>
            <a:rPr lang="ar-EG" sz="1400" b="1" dirty="0">
              <a:solidFill>
                <a:schemeClr val="bg1"/>
              </a:solidFill>
              <a:latin typeface="Alexandria" pitchFamily="2" charset="-78"/>
              <a:cs typeface="Alexandria" pitchFamily="2" charset="-78"/>
            </a:rPr>
            <a:t>التأثير على التفاعل الاجتماعي</a:t>
          </a:r>
          <a:endParaRPr lang="en-US" sz="1400" b="1" dirty="0">
            <a:solidFill>
              <a:schemeClr val="bg1"/>
            </a:solidFill>
            <a:latin typeface="Alexandria" pitchFamily="2" charset="-78"/>
            <a:cs typeface="Alexandria" pitchFamily="2" charset="-78"/>
          </a:endParaRPr>
        </a:p>
      </dgm:t>
    </dgm:pt>
    <dgm:pt modelId="{2A60FECA-B131-449F-82C4-300B49AC3A48}" type="parTrans" cxnId="{8FE24489-D00F-4A58-AA92-DED2A9E44651}">
      <dgm:prSet/>
      <dgm:spPr/>
      <dgm:t>
        <a:bodyPr/>
        <a:lstStyle/>
        <a:p>
          <a:endParaRPr lang="en-US"/>
        </a:p>
      </dgm:t>
    </dgm:pt>
    <dgm:pt modelId="{5C17B2AB-18D4-4FA1-B4C7-201338514882}" type="sibTrans" cxnId="{8FE24489-D00F-4A58-AA92-DED2A9E44651}">
      <dgm:prSet/>
      <dgm:spPr/>
      <dgm:t>
        <a:bodyPr/>
        <a:lstStyle/>
        <a:p>
          <a:endParaRPr lang="en-US"/>
        </a:p>
      </dgm:t>
    </dgm:pt>
    <dgm:pt modelId="{8B0AB9B0-292D-4E4B-8BE6-7F42A87EDA55}">
      <dgm:prSet phldrT="[نص]" custT="1"/>
      <dgm:spPr/>
      <dgm:t>
        <a:bodyPr/>
        <a:lstStyle/>
        <a:p>
          <a:pPr algn="just" rtl="1">
            <a:lnSpc>
              <a:spcPct val="150000"/>
            </a:lnSpc>
          </a:pPr>
          <a:r>
            <a:rPr lang="ar-EG" sz="1400" b="1" dirty="0">
              <a:solidFill>
                <a:schemeClr val="bg1"/>
              </a:solidFill>
              <a:latin typeface="Alexandria" pitchFamily="2" charset="-78"/>
              <a:cs typeface="Alexandria" pitchFamily="2" charset="-78"/>
            </a:rPr>
            <a:t>المشاكل</a:t>
          </a:r>
          <a:r>
            <a:rPr lang="ar-EG" sz="1400" b="1" baseline="0" dirty="0">
              <a:solidFill>
                <a:schemeClr val="bg1"/>
              </a:solidFill>
              <a:latin typeface="Alexandria" pitchFamily="2" charset="-78"/>
              <a:cs typeface="Alexandria" pitchFamily="2" charset="-78"/>
            </a:rPr>
            <a:t> التقنية</a:t>
          </a:r>
          <a:endParaRPr lang="en-US" sz="1400" b="1" dirty="0">
            <a:solidFill>
              <a:schemeClr val="bg1"/>
            </a:solidFill>
            <a:latin typeface="Alexandria" pitchFamily="2" charset="-78"/>
            <a:cs typeface="Alexandria" pitchFamily="2" charset="-78"/>
          </a:endParaRPr>
        </a:p>
      </dgm:t>
    </dgm:pt>
    <dgm:pt modelId="{DE281B24-87BD-41D5-BF1E-A7E881906159}" type="parTrans" cxnId="{F8E02645-8CB4-4BB3-B05C-BDEEE779C32B}">
      <dgm:prSet/>
      <dgm:spPr/>
      <dgm:t>
        <a:bodyPr/>
        <a:lstStyle/>
        <a:p>
          <a:endParaRPr lang="en-US"/>
        </a:p>
      </dgm:t>
    </dgm:pt>
    <dgm:pt modelId="{F074E02D-8340-4D6D-954C-694F63EB4E85}" type="sibTrans" cxnId="{F8E02645-8CB4-4BB3-B05C-BDEEE779C32B}">
      <dgm:prSet/>
      <dgm:spPr/>
      <dgm:t>
        <a:bodyPr/>
        <a:lstStyle/>
        <a:p>
          <a:endParaRPr lang="en-US"/>
        </a:p>
      </dgm:t>
    </dgm:pt>
    <dgm:pt modelId="{CB11754A-8D4C-475A-A8E5-07B9657CDA71}">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الخصوصية</a:t>
          </a:r>
          <a:r>
            <a:rPr lang="ar-EG" sz="1400" b="1" baseline="0" dirty="0">
              <a:solidFill>
                <a:schemeClr val="bg1"/>
              </a:solidFill>
              <a:latin typeface="Alexandria" pitchFamily="2" charset="-78"/>
              <a:cs typeface="Alexandria" pitchFamily="2" charset="-78"/>
            </a:rPr>
            <a:t> والأمان</a:t>
          </a:r>
          <a:endParaRPr lang="en-US" sz="1400" b="1" dirty="0">
            <a:solidFill>
              <a:schemeClr val="bg1"/>
            </a:solidFill>
            <a:latin typeface="Alexandria" pitchFamily="2" charset="-78"/>
            <a:cs typeface="Alexandria" pitchFamily="2" charset="-78"/>
          </a:endParaRPr>
        </a:p>
      </dgm:t>
    </dgm:pt>
    <dgm:pt modelId="{0F12C396-7B30-4765-B1D7-7DD692DB5F84}" type="parTrans" cxnId="{73275F47-47D3-470C-8EDB-082BE2E13A74}">
      <dgm:prSet/>
      <dgm:spPr/>
      <dgm:t>
        <a:bodyPr/>
        <a:lstStyle/>
        <a:p>
          <a:endParaRPr lang="en-US"/>
        </a:p>
      </dgm:t>
    </dgm:pt>
    <dgm:pt modelId="{9D13E726-A706-4B33-97CA-6EC45D0FC16F}" type="sibTrans" cxnId="{73275F47-47D3-470C-8EDB-082BE2E13A74}">
      <dgm:prSet/>
      <dgm:spPr/>
      <dgm:t>
        <a:bodyPr/>
        <a:lstStyle/>
        <a:p>
          <a:endParaRPr lang="en-US"/>
        </a:p>
      </dgm:t>
    </dgm:pt>
    <dgm:pt modelId="{3A97507E-D191-43C8-B0F9-DED7C3CA3864}">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البطالة وتغير سوق العمل</a:t>
          </a:r>
          <a:endParaRPr lang="en-US" sz="1400" b="1" dirty="0">
            <a:solidFill>
              <a:schemeClr val="bg1"/>
            </a:solidFill>
            <a:latin typeface="Alexandria" pitchFamily="2" charset="-78"/>
            <a:cs typeface="Alexandria" pitchFamily="2" charset="-78"/>
          </a:endParaRPr>
        </a:p>
      </dgm:t>
    </dgm:pt>
    <dgm:pt modelId="{22E90A23-B133-46B6-A7A6-517E94E85B3D}" type="parTrans" cxnId="{CFA3D578-4ABA-4E0C-8CA4-0F2DCAFEF177}">
      <dgm:prSet/>
      <dgm:spPr/>
      <dgm:t>
        <a:bodyPr/>
        <a:lstStyle/>
        <a:p>
          <a:endParaRPr lang="en-US"/>
        </a:p>
      </dgm:t>
    </dgm:pt>
    <dgm:pt modelId="{C5D0E589-0AB8-451A-B4F3-2C112DB4FE1A}" type="sibTrans" cxnId="{CFA3D578-4ABA-4E0C-8CA4-0F2DCAFEF177}">
      <dgm:prSet/>
      <dgm:spPr/>
      <dgm:t>
        <a:bodyPr/>
        <a:lstStyle/>
        <a:p>
          <a:endParaRPr lang="en-US"/>
        </a:p>
      </dgm:t>
    </dgm:pt>
    <dgm:pt modelId="{222C1A91-0FED-4318-B231-BBB01358D251}">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التحيز</a:t>
          </a:r>
          <a:r>
            <a:rPr lang="ar-EG" sz="1400" b="1" baseline="0" dirty="0">
              <a:solidFill>
                <a:schemeClr val="bg1"/>
              </a:solidFill>
              <a:latin typeface="Alexandria" pitchFamily="2" charset="-78"/>
              <a:cs typeface="Alexandria" pitchFamily="2" charset="-78"/>
            </a:rPr>
            <a:t> والتمييز</a:t>
          </a:r>
          <a:endParaRPr lang="en-US" sz="1400" b="1" dirty="0">
            <a:solidFill>
              <a:schemeClr val="bg1"/>
            </a:solidFill>
            <a:latin typeface="Alexandria" pitchFamily="2" charset="-78"/>
            <a:cs typeface="Alexandria" pitchFamily="2" charset="-78"/>
          </a:endParaRPr>
        </a:p>
      </dgm:t>
    </dgm:pt>
    <dgm:pt modelId="{863A3707-FE6D-4ED0-80E1-4B7CC89143F9}" type="parTrans" cxnId="{F27A041A-7052-4281-91E5-1E14941FFDC4}">
      <dgm:prSet/>
      <dgm:spPr/>
      <dgm:t>
        <a:bodyPr/>
        <a:lstStyle/>
        <a:p>
          <a:endParaRPr lang="en-US"/>
        </a:p>
      </dgm:t>
    </dgm:pt>
    <dgm:pt modelId="{430B0223-934C-47E6-AAE6-6F24E745E12D}" type="sibTrans" cxnId="{F27A041A-7052-4281-91E5-1E14941FFDC4}">
      <dgm:prSet/>
      <dgm:spPr/>
      <dgm:t>
        <a:bodyPr/>
        <a:lstStyle/>
        <a:p>
          <a:endParaRPr lang="en-US"/>
        </a:p>
      </dgm:t>
    </dgm:pt>
    <dgm:pt modelId="{4192D1F2-E410-4450-8D79-4BD0A3ED08BA}">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القضايا الأخلاقية</a:t>
          </a:r>
          <a:endParaRPr lang="en-US" sz="1400" b="1" dirty="0">
            <a:solidFill>
              <a:schemeClr val="bg1"/>
            </a:solidFill>
            <a:latin typeface="Alexandria" pitchFamily="2" charset="-78"/>
            <a:cs typeface="Alexandria" pitchFamily="2" charset="-78"/>
          </a:endParaRPr>
        </a:p>
      </dgm:t>
    </dgm:pt>
    <dgm:pt modelId="{9725D2ED-FCD8-4B74-9A1F-7E7838A9A51B}" type="parTrans" cxnId="{32101305-E922-42E7-A490-B593D9FF7A1D}">
      <dgm:prSet/>
      <dgm:spPr/>
      <dgm:t>
        <a:bodyPr/>
        <a:lstStyle/>
        <a:p>
          <a:endParaRPr lang="en-US"/>
        </a:p>
      </dgm:t>
    </dgm:pt>
    <dgm:pt modelId="{40A876E0-550E-41A3-BF34-72BD5A314B24}" type="sibTrans" cxnId="{32101305-E922-42E7-A490-B593D9FF7A1D}">
      <dgm:prSet/>
      <dgm:spPr/>
      <dgm:t>
        <a:bodyPr/>
        <a:lstStyle/>
        <a:p>
          <a:endParaRPr lang="en-US"/>
        </a:p>
      </dgm:t>
    </dgm:pt>
    <dgm:pt modelId="{2A0915CC-E8B2-4AAA-8FEF-B2D4F104FBC9}">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الاعتماد المفرط</a:t>
          </a:r>
          <a:endParaRPr lang="en-US" sz="1400" b="1" dirty="0">
            <a:solidFill>
              <a:schemeClr val="bg1"/>
            </a:solidFill>
            <a:latin typeface="Alexandria" pitchFamily="2" charset="-78"/>
            <a:cs typeface="Alexandria" pitchFamily="2" charset="-78"/>
          </a:endParaRPr>
        </a:p>
      </dgm:t>
    </dgm:pt>
    <dgm:pt modelId="{7A45D57A-F5A1-4883-ADAC-57105337B0F4}" type="parTrans" cxnId="{82E3C9AA-1841-4DEC-90DC-2DFCDB4A4A92}">
      <dgm:prSet/>
      <dgm:spPr/>
      <dgm:t>
        <a:bodyPr/>
        <a:lstStyle/>
        <a:p>
          <a:endParaRPr lang="en-US"/>
        </a:p>
      </dgm:t>
    </dgm:pt>
    <dgm:pt modelId="{94D18CC2-FBA4-42DF-BBC9-94BCCD4E386C}" type="sibTrans" cxnId="{82E3C9AA-1841-4DEC-90DC-2DFCDB4A4A92}">
      <dgm:prSet/>
      <dgm:spPr/>
      <dgm:t>
        <a:bodyPr/>
        <a:lstStyle/>
        <a:p>
          <a:endParaRPr lang="en-US"/>
        </a:p>
      </dgm:t>
    </dgm:pt>
    <dgm:pt modelId="{683FC2FC-DA08-42D7-9144-AA04E082A627}" type="pres">
      <dgm:prSet presAssocID="{5BD58F96-20DD-4575-A367-D7F06234D535}" presName="linear" presStyleCnt="0">
        <dgm:presLayoutVars>
          <dgm:dir/>
          <dgm:animLvl val="lvl"/>
          <dgm:resizeHandles val="exact"/>
        </dgm:presLayoutVars>
      </dgm:prSet>
      <dgm:spPr/>
    </dgm:pt>
    <dgm:pt modelId="{C9E6B04B-9A5C-4799-9BF4-052BA35CB3DE}" type="pres">
      <dgm:prSet presAssocID="{3A97507E-D191-43C8-B0F9-DED7C3CA3864}" presName="parentLin" presStyleCnt="0"/>
      <dgm:spPr/>
    </dgm:pt>
    <dgm:pt modelId="{7FB4CF40-E252-4A29-A79D-7E986CCCC7E3}" type="pres">
      <dgm:prSet presAssocID="{3A97507E-D191-43C8-B0F9-DED7C3CA3864}" presName="parentLeftMargin" presStyleLbl="node1" presStyleIdx="0" presStyleCnt="7"/>
      <dgm:spPr/>
    </dgm:pt>
    <dgm:pt modelId="{F44E7F23-BD8B-4F0E-82C0-4C7D2D473C36}" type="pres">
      <dgm:prSet presAssocID="{3A97507E-D191-43C8-B0F9-DED7C3CA3864}" presName="parentText" presStyleLbl="node1" presStyleIdx="0" presStyleCnt="7" custLinFactNeighborX="2039" custLinFactNeighborY="-3590">
        <dgm:presLayoutVars>
          <dgm:chMax val="0"/>
          <dgm:bulletEnabled val="1"/>
        </dgm:presLayoutVars>
      </dgm:prSet>
      <dgm:spPr/>
    </dgm:pt>
    <dgm:pt modelId="{004CC861-03A3-4A64-9537-B84326EC3113}" type="pres">
      <dgm:prSet presAssocID="{3A97507E-D191-43C8-B0F9-DED7C3CA3864}" presName="negativeSpace" presStyleCnt="0"/>
      <dgm:spPr/>
    </dgm:pt>
    <dgm:pt modelId="{53C281F4-20A7-477B-A023-24D8CDB56F25}" type="pres">
      <dgm:prSet presAssocID="{3A97507E-D191-43C8-B0F9-DED7C3CA3864}" presName="childText" presStyleLbl="conFgAcc1" presStyleIdx="0" presStyleCnt="7">
        <dgm:presLayoutVars>
          <dgm:bulletEnabled val="1"/>
        </dgm:presLayoutVars>
      </dgm:prSet>
      <dgm:spPr/>
    </dgm:pt>
    <dgm:pt modelId="{2C3F8683-8234-4C1E-B361-07F324FA55E7}" type="pres">
      <dgm:prSet presAssocID="{C5D0E589-0AB8-451A-B4F3-2C112DB4FE1A}" presName="spaceBetweenRectangles" presStyleCnt="0"/>
      <dgm:spPr/>
    </dgm:pt>
    <dgm:pt modelId="{79F410AC-E550-4617-8594-4518284EF014}" type="pres">
      <dgm:prSet presAssocID="{222C1A91-0FED-4318-B231-BBB01358D251}" presName="parentLin" presStyleCnt="0"/>
      <dgm:spPr/>
    </dgm:pt>
    <dgm:pt modelId="{4AE1DEAD-11E6-4D4D-8166-3662838CCFF2}" type="pres">
      <dgm:prSet presAssocID="{222C1A91-0FED-4318-B231-BBB01358D251}" presName="parentLeftMargin" presStyleLbl="node1" presStyleIdx="0" presStyleCnt="7"/>
      <dgm:spPr/>
    </dgm:pt>
    <dgm:pt modelId="{D313B518-101D-4AED-808B-836D1F96C8CC}" type="pres">
      <dgm:prSet presAssocID="{222C1A91-0FED-4318-B231-BBB01358D251}" presName="parentText" presStyleLbl="node1" presStyleIdx="1" presStyleCnt="7">
        <dgm:presLayoutVars>
          <dgm:chMax val="0"/>
          <dgm:bulletEnabled val="1"/>
        </dgm:presLayoutVars>
      </dgm:prSet>
      <dgm:spPr/>
    </dgm:pt>
    <dgm:pt modelId="{A140F159-1FF2-4373-8F16-960A523F4DD8}" type="pres">
      <dgm:prSet presAssocID="{222C1A91-0FED-4318-B231-BBB01358D251}" presName="negativeSpace" presStyleCnt="0"/>
      <dgm:spPr/>
    </dgm:pt>
    <dgm:pt modelId="{C72BE45C-ECC3-4F3D-8BEA-E0550515A59F}" type="pres">
      <dgm:prSet presAssocID="{222C1A91-0FED-4318-B231-BBB01358D251}" presName="childText" presStyleLbl="conFgAcc1" presStyleIdx="1" presStyleCnt="7">
        <dgm:presLayoutVars>
          <dgm:bulletEnabled val="1"/>
        </dgm:presLayoutVars>
      </dgm:prSet>
      <dgm:spPr/>
    </dgm:pt>
    <dgm:pt modelId="{1ED809EA-95B3-4B54-A338-961257F84F3B}" type="pres">
      <dgm:prSet presAssocID="{430B0223-934C-47E6-AAE6-6F24E745E12D}" presName="spaceBetweenRectangles" presStyleCnt="0"/>
      <dgm:spPr/>
    </dgm:pt>
    <dgm:pt modelId="{691C0706-7656-4EE2-B06C-2B66CDAD4D12}" type="pres">
      <dgm:prSet presAssocID="{CB11754A-8D4C-475A-A8E5-07B9657CDA71}" presName="parentLin" presStyleCnt="0"/>
      <dgm:spPr/>
    </dgm:pt>
    <dgm:pt modelId="{34241276-19EC-48A2-9BF7-106505BBD044}" type="pres">
      <dgm:prSet presAssocID="{CB11754A-8D4C-475A-A8E5-07B9657CDA71}" presName="parentLeftMargin" presStyleLbl="node1" presStyleIdx="1" presStyleCnt="7"/>
      <dgm:spPr/>
    </dgm:pt>
    <dgm:pt modelId="{3EA28980-3907-468F-AE49-B0120354FAA5}" type="pres">
      <dgm:prSet presAssocID="{CB11754A-8D4C-475A-A8E5-07B9657CDA71}" presName="parentText" presStyleLbl="node1" presStyleIdx="2" presStyleCnt="7">
        <dgm:presLayoutVars>
          <dgm:chMax val="0"/>
          <dgm:bulletEnabled val="1"/>
        </dgm:presLayoutVars>
      </dgm:prSet>
      <dgm:spPr/>
    </dgm:pt>
    <dgm:pt modelId="{14924F66-0763-4214-ADD4-401F75F60107}" type="pres">
      <dgm:prSet presAssocID="{CB11754A-8D4C-475A-A8E5-07B9657CDA71}" presName="negativeSpace" presStyleCnt="0"/>
      <dgm:spPr/>
    </dgm:pt>
    <dgm:pt modelId="{43030548-BE9E-4EE7-9105-DB8B55B403E5}" type="pres">
      <dgm:prSet presAssocID="{CB11754A-8D4C-475A-A8E5-07B9657CDA71}" presName="childText" presStyleLbl="conFgAcc1" presStyleIdx="2" presStyleCnt="7">
        <dgm:presLayoutVars>
          <dgm:bulletEnabled val="1"/>
        </dgm:presLayoutVars>
      </dgm:prSet>
      <dgm:spPr/>
    </dgm:pt>
    <dgm:pt modelId="{1F1D4DE6-524F-424B-B637-759F359934DE}" type="pres">
      <dgm:prSet presAssocID="{9D13E726-A706-4B33-97CA-6EC45D0FC16F}" presName="spaceBetweenRectangles" presStyleCnt="0"/>
      <dgm:spPr/>
    </dgm:pt>
    <dgm:pt modelId="{A41FAA04-6800-4C6F-B2F4-9518A531BC50}" type="pres">
      <dgm:prSet presAssocID="{2A0915CC-E8B2-4AAA-8FEF-B2D4F104FBC9}" presName="parentLin" presStyleCnt="0"/>
      <dgm:spPr/>
    </dgm:pt>
    <dgm:pt modelId="{C4E3A1DC-ED03-44B2-9362-9B490EC5A54D}" type="pres">
      <dgm:prSet presAssocID="{2A0915CC-E8B2-4AAA-8FEF-B2D4F104FBC9}" presName="parentLeftMargin" presStyleLbl="node1" presStyleIdx="2" presStyleCnt="7"/>
      <dgm:spPr/>
    </dgm:pt>
    <dgm:pt modelId="{EE7DB42A-F336-4DA4-89DD-8153F5208F5D}" type="pres">
      <dgm:prSet presAssocID="{2A0915CC-E8B2-4AAA-8FEF-B2D4F104FBC9}" presName="parentText" presStyleLbl="node1" presStyleIdx="3" presStyleCnt="7">
        <dgm:presLayoutVars>
          <dgm:chMax val="0"/>
          <dgm:bulletEnabled val="1"/>
        </dgm:presLayoutVars>
      </dgm:prSet>
      <dgm:spPr/>
    </dgm:pt>
    <dgm:pt modelId="{A7157BD6-A7A0-4D7A-A3DE-7E815BB2F373}" type="pres">
      <dgm:prSet presAssocID="{2A0915CC-E8B2-4AAA-8FEF-B2D4F104FBC9}" presName="negativeSpace" presStyleCnt="0"/>
      <dgm:spPr/>
    </dgm:pt>
    <dgm:pt modelId="{99502A0C-9610-4E42-98E7-A391E483ECCE}" type="pres">
      <dgm:prSet presAssocID="{2A0915CC-E8B2-4AAA-8FEF-B2D4F104FBC9}" presName="childText" presStyleLbl="conFgAcc1" presStyleIdx="3" presStyleCnt="7">
        <dgm:presLayoutVars>
          <dgm:bulletEnabled val="1"/>
        </dgm:presLayoutVars>
      </dgm:prSet>
      <dgm:spPr/>
    </dgm:pt>
    <dgm:pt modelId="{5A10A872-6ACD-4358-B13D-14ABE4455B9A}" type="pres">
      <dgm:prSet presAssocID="{94D18CC2-FBA4-42DF-BBC9-94BCCD4E386C}" presName="spaceBetweenRectangles" presStyleCnt="0"/>
      <dgm:spPr/>
    </dgm:pt>
    <dgm:pt modelId="{620DFB2D-9889-4D0D-A468-A524CB2B642E}" type="pres">
      <dgm:prSet presAssocID="{4192D1F2-E410-4450-8D79-4BD0A3ED08BA}" presName="parentLin" presStyleCnt="0"/>
      <dgm:spPr/>
    </dgm:pt>
    <dgm:pt modelId="{674682AB-72EB-4BB6-9542-15FD9A70DA7B}" type="pres">
      <dgm:prSet presAssocID="{4192D1F2-E410-4450-8D79-4BD0A3ED08BA}" presName="parentLeftMargin" presStyleLbl="node1" presStyleIdx="3" presStyleCnt="7"/>
      <dgm:spPr/>
    </dgm:pt>
    <dgm:pt modelId="{8AE508D1-44D7-4A02-B21B-7205770564F0}" type="pres">
      <dgm:prSet presAssocID="{4192D1F2-E410-4450-8D79-4BD0A3ED08BA}" presName="parentText" presStyleLbl="node1" presStyleIdx="4" presStyleCnt="7" custLinFactNeighborX="6116">
        <dgm:presLayoutVars>
          <dgm:chMax val="0"/>
          <dgm:bulletEnabled val="1"/>
        </dgm:presLayoutVars>
      </dgm:prSet>
      <dgm:spPr/>
    </dgm:pt>
    <dgm:pt modelId="{677A28A1-4DD5-4003-B508-01BB5C00AB67}" type="pres">
      <dgm:prSet presAssocID="{4192D1F2-E410-4450-8D79-4BD0A3ED08BA}" presName="negativeSpace" presStyleCnt="0"/>
      <dgm:spPr/>
    </dgm:pt>
    <dgm:pt modelId="{1D20BAC2-2CBE-4292-8412-2C19B6AF48D1}" type="pres">
      <dgm:prSet presAssocID="{4192D1F2-E410-4450-8D79-4BD0A3ED08BA}" presName="childText" presStyleLbl="conFgAcc1" presStyleIdx="4" presStyleCnt="7">
        <dgm:presLayoutVars>
          <dgm:bulletEnabled val="1"/>
        </dgm:presLayoutVars>
      </dgm:prSet>
      <dgm:spPr/>
    </dgm:pt>
    <dgm:pt modelId="{98F647A2-8200-4B24-8DEA-EC61BE53A67E}" type="pres">
      <dgm:prSet presAssocID="{40A876E0-550E-41A3-BF34-72BD5A314B24}" presName="spaceBetweenRectangles" presStyleCnt="0"/>
      <dgm:spPr/>
    </dgm:pt>
    <dgm:pt modelId="{F6C1BE80-C95B-45A2-BC05-998608E0ED1A}" type="pres">
      <dgm:prSet presAssocID="{C865241F-DFE3-4F8F-AA86-46D740A2B51B}" presName="parentLin" presStyleCnt="0"/>
      <dgm:spPr/>
    </dgm:pt>
    <dgm:pt modelId="{AF933A98-A7FE-43F8-8ED7-E28A4653E6FA}" type="pres">
      <dgm:prSet presAssocID="{C865241F-DFE3-4F8F-AA86-46D740A2B51B}" presName="parentLeftMargin" presStyleLbl="node1" presStyleIdx="4" presStyleCnt="7"/>
      <dgm:spPr/>
    </dgm:pt>
    <dgm:pt modelId="{61F92A3E-084D-4F1B-8EE6-86B507043D1A}" type="pres">
      <dgm:prSet presAssocID="{C865241F-DFE3-4F8F-AA86-46D740A2B51B}" presName="parentText" presStyleLbl="node1" presStyleIdx="5" presStyleCnt="7">
        <dgm:presLayoutVars>
          <dgm:chMax val="0"/>
          <dgm:bulletEnabled val="1"/>
        </dgm:presLayoutVars>
      </dgm:prSet>
      <dgm:spPr/>
    </dgm:pt>
    <dgm:pt modelId="{84A8C045-C08F-40E4-9228-067B4C526468}" type="pres">
      <dgm:prSet presAssocID="{C865241F-DFE3-4F8F-AA86-46D740A2B51B}" presName="negativeSpace" presStyleCnt="0"/>
      <dgm:spPr/>
    </dgm:pt>
    <dgm:pt modelId="{4FA2A592-583F-4FA7-AA4D-40F6A4435578}" type="pres">
      <dgm:prSet presAssocID="{C865241F-DFE3-4F8F-AA86-46D740A2B51B}" presName="childText" presStyleLbl="conFgAcc1" presStyleIdx="5" presStyleCnt="7">
        <dgm:presLayoutVars>
          <dgm:bulletEnabled val="1"/>
        </dgm:presLayoutVars>
      </dgm:prSet>
      <dgm:spPr/>
    </dgm:pt>
    <dgm:pt modelId="{9A26403E-AAAE-4625-A602-B6F7F473D92E}" type="pres">
      <dgm:prSet presAssocID="{5C17B2AB-18D4-4FA1-B4C7-201338514882}" presName="spaceBetweenRectangles" presStyleCnt="0"/>
      <dgm:spPr/>
    </dgm:pt>
    <dgm:pt modelId="{825FDDCC-7943-4C23-A66C-010E63AA5D17}" type="pres">
      <dgm:prSet presAssocID="{8B0AB9B0-292D-4E4B-8BE6-7F42A87EDA55}" presName="parentLin" presStyleCnt="0"/>
      <dgm:spPr/>
    </dgm:pt>
    <dgm:pt modelId="{764713A1-4C49-4C34-B956-D2E094455427}" type="pres">
      <dgm:prSet presAssocID="{8B0AB9B0-292D-4E4B-8BE6-7F42A87EDA55}" presName="parentLeftMargin" presStyleLbl="node1" presStyleIdx="5" presStyleCnt="7"/>
      <dgm:spPr/>
    </dgm:pt>
    <dgm:pt modelId="{4BB9E5CF-B2A7-4C1B-855A-DA4F8E874F32}" type="pres">
      <dgm:prSet presAssocID="{8B0AB9B0-292D-4E4B-8BE6-7F42A87EDA55}" presName="parentText" presStyleLbl="node1" presStyleIdx="6" presStyleCnt="7">
        <dgm:presLayoutVars>
          <dgm:chMax val="0"/>
          <dgm:bulletEnabled val="1"/>
        </dgm:presLayoutVars>
      </dgm:prSet>
      <dgm:spPr/>
    </dgm:pt>
    <dgm:pt modelId="{1D4F2588-206F-4EB6-B48F-2D7360A2BF4C}" type="pres">
      <dgm:prSet presAssocID="{8B0AB9B0-292D-4E4B-8BE6-7F42A87EDA55}" presName="negativeSpace" presStyleCnt="0"/>
      <dgm:spPr/>
    </dgm:pt>
    <dgm:pt modelId="{A16669A6-6FCF-4935-A6BF-D554E6698AE4}" type="pres">
      <dgm:prSet presAssocID="{8B0AB9B0-292D-4E4B-8BE6-7F42A87EDA55}" presName="childText" presStyleLbl="conFgAcc1" presStyleIdx="6" presStyleCnt="7">
        <dgm:presLayoutVars>
          <dgm:bulletEnabled val="1"/>
        </dgm:presLayoutVars>
      </dgm:prSet>
      <dgm:spPr/>
    </dgm:pt>
  </dgm:ptLst>
  <dgm:cxnLst>
    <dgm:cxn modelId="{32101305-E922-42E7-A490-B593D9FF7A1D}" srcId="{5BD58F96-20DD-4575-A367-D7F06234D535}" destId="{4192D1F2-E410-4450-8D79-4BD0A3ED08BA}" srcOrd="4" destOrd="0" parTransId="{9725D2ED-FCD8-4B74-9A1F-7E7838A9A51B}" sibTransId="{40A876E0-550E-41A3-BF34-72BD5A314B24}"/>
    <dgm:cxn modelId="{F27A041A-7052-4281-91E5-1E14941FFDC4}" srcId="{5BD58F96-20DD-4575-A367-D7F06234D535}" destId="{222C1A91-0FED-4318-B231-BBB01358D251}" srcOrd="1" destOrd="0" parTransId="{863A3707-FE6D-4ED0-80E1-4B7CC89143F9}" sibTransId="{430B0223-934C-47E6-AAE6-6F24E745E12D}"/>
    <dgm:cxn modelId="{9A4CE31B-A86B-477F-9BC3-E8FE7BEBA08F}" type="presOf" srcId="{5BD58F96-20DD-4575-A367-D7F06234D535}" destId="{683FC2FC-DA08-42D7-9144-AA04E082A627}" srcOrd="0" destOrd="0" presId="urn:microsoft.com/office/officeart/2005/8/layout/list1"/>
    <dgm:cxn modelId="{F8E02645-8CB4-4BB3-B05C-BDEEE779C32B}" srcId="{5BD58F96-20DD-4575-A367-D7F06234D535}" destId="{8B0AB9B0-292D-4E4B-8BE6-7F42A87EDA55}" srcOrd="6" destOrd="0" parTransId="{DE281B24-87BD-41D5-BF1E-A7E881906159}" sibTransId="{F074E02D-8340-4D6D-954C-694F63EB4E85}"/>
    <dgm:cxn modelId="{73275F47-47D3-470C-8EDB-082BE2E13A74}" srcId="{5BD58F96-20DD-4575-A367-D7F06234D535}" destId="{CB11754A-8D4C-475A-A8E5-07B9657CDA71}" srcOrd="2" destOrd="0" parTransId="{0F12C396-7B30-4765-B1D7-7DD692DB5F84}" sibTransId="{9D13E726-A706-4B33-97CA-6EC45D0FC16F}"/>
    <dgm:cxn modelId="{D8C0FE4C-C0A0-4B00-961E-C0E4708955E6}" type="presOf" srcId="{3A97507E-D191-43C8-B0F9-DED7C3CA3864}" destId="{F44E7F23-BD8B-4F0E-82C0-4C7D2D473C36}" srcOrd="1" destOrd="0" presId="urn:microsoft.com/office/officeart/2005/8/layout/list1"/>
    <dgm:cxn modelId="{D115F072-AD38-4AB5-A979-FF81C252C828}" type="presOf" srcId="{8B0AB9B0-292D-4E4B-8BE6-7F42A87EDA55}" destId="{4BB9E5CF-B2A7-4C1B-855A-DA4F8E874F32}" srcOrd="1" destOrd="0" presId="urn:microsoft.com/office/officeart/2005/8/layout/list1"/>
    <dgm:cxn modelId="{E4DCF672-A2B0-4273-A6AC-C7333E7DC5EF}" type="presOf" srcId="{4192D1F2-E410-4450-8D79-4BD0A3ED08BA}" destId="{674682AB-72EB-4BB6-9542-15FD9A70DA7B}" srcOrd="0" destOrd="0" presId="urn:microsoft.com/office/officeart/2005/8/layout/list1"/>
    <dgm:cxn modelId="{CFA3D578-4ABA-4E0C-8CA4-0F2DCAFEF177}" srcId="{5BD58F96-20DD-4575-A367-D7F06234D535}" destId="{3A97507E-D191-43C8-B0F9-DED7C3CA3864}" srcOrd="0" destOrd="0" parTransId="{22E90A23-B133-46B6-A7A6-517E94E85B3D}" sibTransId="{C5D0E589-0AB8-451A-B4F3-2C112DB4FE1A}"/>
    <dgm:cxn modelId="{B7158F7E-7B48-463E-8DEF-6E8D86FEF1CD}" type="presOf" srcId="{C865241F-DFE3-4F8F-AA86-46D740A2B51B}" destId="{AF933A98-A7FE-43F8-8ED7-E28A4653E6FA}" srcOrd="0" destOrd="0" presId="urn:microsoft.com/office/officeart/2005/8/layout/list1"/>
    <dgm:cxn modelId="{0E5BAE82-84D0-40A8-9EE9-A5C90E491BFB}" type="presOf" srcId="{3A97507E-D191-43C8-B0F9-DED7C3CA3864}" destId="{7FB4CF40-E252-4A29-A79D-7E986CCCC7E3}" srcOrd="0" destOrd="0" presId="urn:microsoft.com/office/officeart/2005/8/layout/list1"/>
    <dgm:cxn modelId="{E242E586-346A-45EE-A473-2841992FA899}" type="presOf" srcId="{CB11754A-8D4C-475A-A8E5-07B9657CDA71}" destId="{3EA28980-3907-468F-AE49-B0120354FAA5}" srcOrd="1" destOrd="0" presId="urn:microsoft.com/office/officeart/2005/8/layout/list1"/>
    <dgm:cxn modelId="{8FE24489-D00F-4A58-AA92-DED2A9E44651}" srcId="{5BD58F96-20DD-4575-A367-D7F06234D535}" destId="{C865241F-DFE3-4F8F-AA86-46D740A2B51B}" srcOrd="5" destOrd="0" parTransId="{2A60FECA-B131-449F-82C4-300B49AC3A48}" sibTransId="{5C17B2AB-18D4-4FA1-B4C7-201338514882}"/>
    <dgm:cxn modelId="{82E3C9AA-1841-4DEC-90DC-2DFCDB4A4A92}" srcId="{5BD58F96-20DD-4575-A367-D7F06234D535}" destId="{2A0915CC-E8B2-4AAA-8FEF-B2D4F104FBC9}" srcOrd="3" destOrd="0" parTransId="{7A45D57A-F5A1-4883-ADAC-57105337B0F4}" sibTransId="{94D18CC2-FBA4-42DF-BBC9-94BCCD4E386C}"/>
    <dgm:cxn modelId="{9227CDB5-02D7-4484-A0E0-6E7F825B59DF}" type="presOf" srcId="{8B0AB9B0-292D-4E4B-8BE6-7F42A87EDA55}" destId="{764713A1-4C49-4C34-B956-D2E094455427}" srcOrd="0" destOrd="0" presId="urn:microsoft.com/office/officeart/2005/8/layout/list1"/>
    <dgm:cxn modelId="{0CE702BC-6FC8-445C-A5C6-B1C5ECD49DC5}" type="presOf" srcId="{2A0915CC-E8B2-4AAA-8FEF-B2D4F104FBC9}" destId="{EE7DB42A-F336-4DA4-89DD-8153F5208F5D}" srcOrd="1" destOrd="0" presId="urn:microsoft.com/office/officeart/2005/8/layout/list1"/>
    <dgm:cxn modelId="{7C9D1FC4-C084-4E09-8DF2-0A6E84B74872}" type="presOf" srcId="{C865241F-DFE3-4F8F-AA86-46D740A2B51B}" destId="{61F92A3E-084D-4F1B-8EE6-86B507043D1A}" srcOrd="1" destOrd="0" presId="urn:microsoft.com/office/officeart/2005/8/layout/list1"/>
    <dgm:cxn modelId="{D8F837CE-444D-4192-AC2E-04D2DEA022A1}" type="presOf" srcId="{222C1A91-0FED-4318-B231-BBB01358D251}" destId="{4AE1DEAD-11E6-4D4D-8166-3662838CCFF2}" srcOrd="0" destOrd="0" presId="urn:microsoft.com/office/officeart/2005/8/layout/list1"/>
    <dgm:cxn modelId="{D6C6EED6-0E75-47E8-8436-44693DDE3AD9}" type="presOf" srcId="{4192D1F2-E410-4450-8D79-4BD0A3ED08BA}" destId="{8AE508D1-44D7-4A02-B21B-7205770564F0}" srcOrd="1" destOrd="0" presId="urn:microsoft.com/office/officeart/2005/8/layout/list1"/>
    <dgm:cxn modelId="{121104D9-C5BB-4416-BBBC-BD291F190AB3}" type="presOf" srcId="{2A0915CC-E8B2-4AAA-8FEF-B2D4F104FBC9}" destId="{C4E3A1DC-ED03-44B2-9362-9B490EC5A54D}" srcOrd="0" destOrd="0" presId="urn:microsoft.com/office/officeart/2005/8/layout/list1"/>
    <dgm:cxn modelId="{DA8FD8F4-91D3-47B9-8DF2-8E66B7D25B7D}" type="presOf" srcId="{CB11754A-8D4C-475A-A8E5-07B9657CDA71}" destId="{34241276-19EC-48A2-9BF7-106505BBD044}" srcOrd="0" destOrd="0" presId="urn:microsoft.com/office/officeart/2005/8/layout/list1"/>
    <dgm:cxn modelId="{B497A9F8-2181-455D-916F-61D197D9B9A5}" type="presOf" srcId="{222C1A91-0FED-4318-B231-BBB01358D251}" destId="{D313B518-101D-4AED-808B-836D1F96C8CC}" srcOrd="1" destOrd="0" presId="urn:microsoft.com/office/officeart/2005/8/layout/list1"/>
    <dgm:cxn modelId="{A0228F65-49B2-494F-9E9F-D4FB3A2B1BF5}" type="presParOf" srcId="{683FC2FC-DA08-42D7-9144-AA04E082A627}" destId="{C9E6B04B-9A5C-4799-9BF4-052BA35CB3DE}" srcOrd="0" destOrd="0" presId="urn:microsoft.com/office/officeart/2005/8/layout/list1"/>
    <dgm:cxn modelId="{C0D95E53-F31B-4DCF-B86E-3E44021B595E}" type="presParOf" srcId="{C9E6B04B-9A5C-4799-9BF4-052BA35CB3DE}" destId="{7FB4CF40-E252-4A29-A79D-7E986CCCC7E3}" srcOrd="0" destOrd="0" presId="urn:microsoft.com/office/officeart/2005/8/layout/list1"/>
    <dgm:cxn modelId="{57A9E12D-D66D-469C-A942-54702DEA6BF5}" type="presParOf" srcId="{C9E6B04B-9A5C-4799-9BF4-052BA35CB3DE}" destId="{F44E7F23-BD8B-4F0E-82C0-4C7D2D473C36}" srcOrd="1" destOrd="0" presId="urn:microsoft.com/office/officeart/2005/8/layout/list1"/>
    <dgm:cxn modelId="{2EA86659-8EB6-4ED8-B23D-87E03282A426}" type="presParOf" srcId="{683FC2FC-DA08-42D7-9144-AA04E082A627}" destId="{004CC861-03A3-4A64-9537-B84326EC3113}" srcOrd="1" destOrd="0" presId="urn:microsoft.com/office/officeart/2005/8/layout/list1"/>
    <dgm:cxn modelId="{4036B6A8-26CB-4BD2-9BEB-EC45D1A08C91}" type="presParOf" srcId="{683FC2FC-DA08-42D7-9144-AA04E082A627}" destId="{53C281F4-20A7-477B-A023-24D8CDB56F25}" srcOrd="2" destOrd="0" presId="urn:microsoft.com/office/officeart/2005/8/layout/list1"/>
    <dgm:cxn modelId="{656159D7-E9AC-4E1B-B2A1-06875C9E11B2}" type="presParOf" srcId="{683FC2FC-DA08-42D7-9144-AA04E082A627}" destId="{2C3F8683-8234-4C1E-B361-07F324FA55E7}" srcOrd="3" destOrd="0" presId="urn:microsoft.com/office/officeart/2005/8/layout/list1"/>
    <dgm:cxn modelId="{129B54D5-C924-42DC-A764-A1D93E3B4619}" type="presParOf" srcId="{683FC2FC-DA08-42D7-9144-AA04E082A627}" destId="{79F410AC-E550-4617-8594-4518284EF014}" srcOrd="4" destOrd="0" presId="urn:microsoft.com/office/officeart/2005/8/layout/list1"/>
    <dgm:cxn modelId="{8B9299C2-4E04-4040-8233-025412178000}" type="presParOf" srcId="{79F410AC-E550-4617-8594-4518284EF014}" destId="{4AE1DEAD-11E6-4D4D-8166-3662838CCFF2}" srcOrd="0" destOrd="0" presId="urn:microsoft.com/office/officeart/2005/8/layout/list1"/>
    <dgm:cxn modelId="{9A0FC730-7207-4472-B0D3-9D44A337E49A}" type="presParOf" srcId="{79F410AC-E550-4617-8594-4518284EF014}" destId="{D313B518-101D-4AED-808B-836D1F96C8CC}" srcOrd="1" destOrd="0" presId="urn:microsoft.com/office/officeart/2005/8/layout/list1"/>
    <dgm:cxn modelId="{45565501-F239-4A1B-9D8E-78E26F6294A1}" type="presParOf" srcId="{683FC2FC-DA08-42D7-9144-AA04E082A627}" destId="{A140F159-1FF2-4373-8F16-960A523F4DD8}" srcOrd="5" destOrd="0" presId="urn:microsoft.com/office/officeart/2005/8/layout/list1"/>
    <dgm:cxn modelId="{C74EAECA-204E-4D30-A2A1-94599F19A5EE}" type="presParOf" srcId="{683FC2FC-DA08-42D7-9144-AA04E082A627}" destId="{C72BE45C-ECC3-4F3D-8BEA-E0550515A59F}" srcOrd="6" destOrd="0" presId="urn:microsoft.com/office/officeart/2005/8/layout/list1"/>
    <dgm:cxn modelId="{7CC6A845-3C0E-4C4C-9B8F-B236886737FF}" type="presParOf" srcId="{683FC2FC-DA08-42D7-9144-AA04E082A627}" destId="{1ED809EA-95B3-4B54-A338-961257F84F3B}" srcOrd="7" destOrd="0" presId="urn:microsoft.com/office/officeart/2005/8/layout/list1"/>
    <dgm:cxn modelId="{939BE873-59B3-4289-AC1B-9C43C04A3C52}" type="presParOf" srcId="{683FC2FC-DA08-42D7-9144-AA04E082A627}" destId="{691C0706-7656-4EE2-B06C-2B66CDAD4D12}" srcOrd="8" destOrd="0" presId="urn:microsoft.com/office/officeart/2005/8/layout/list1"/>
    <dgm:cxn modelId="{01621DAC-9B51-4E45-9846-261348DA2ABC}" type="presParOf" srcId="{691C0706-7656-4EE2-B06C-2B66CDAD4D12}" destId="{34241276-19EC-48A2-9BF7-106505BBD044}" srcOrd="0" destOrd="0" presId="urn:microsoft.com/office/officeart/2005/8/layout/list1"/>
    <dgm:cxn modelId="{FF868B2B-0758-4D9C-A39E-AB7658168931}" type="presParOf" srcId="{691C0706-7656-4EE2-B06C-2B66CDAD4D12}" destId="{3EA28980-3907-468F-AE49-B0120354FAA5}" srcOrd="1" destOrd="0" presId="urn:microsoft.com/office/officeart/2005/8/layout/list1"/>
    <dgm:cxn modelId="{30B3E38C-C806-406D-BA14-3CFEED77087F}" type="presParOf" srcId="{683FC2FC-DA08-42D7-9144-AA04E082A627}" destId="{14924F66-0763-4214-ADD4-401F75F60107}" srcOrd="9" destOrd="0" presId="urn:microsoft.com/office/officeart/2005/8/layout/list1"/>
    <dgm:cxn modelId="{478E4D86-CF45-43CC-B286-63B731250273}" type="presParOf" srcId="{683FC2FC-DA08-42D7-9144-AA04E082A627}" destId="{43030548-BE9E-4EE7-9105-DB8B55B403E5}" srcOrd="10" destOrd="0" presId="urn:microsoft.com/office/officeart/2005/8/layout/list1"/>
    <dgm:cxn modelId="{E3A1B19A-3804-487A-B891-BE52A5CD893F}" type="presParOf" srcId="{683FC2FC-DA08-42D7-9144-AA04E082A627}" destId="{1F1D4DE6-524F-424B-B637-759F359934DE}" srcOrd="11" destOrd="0" presId="urn:microsoft.com/office/officeart/2005/8/layout/list1"/>
    <dgm:cxn modelId="{8FFBCB26-FE46-4501-BC28-17426F034715}" type="presParOf" srcId="{683FC2FC-DA08-42D7-9144-AA04E082A627}" destId="{A41FAA04-6800-4C6F-B2F4-9518A531BC50}" srcOrd="12" destOrd="0" presId="urn:microsoft.com/office/officeart/2005/8/layout/list1"/>
    <dgm:cxn modelId="{250D8A3C-1CC9-47A0-95CF-15C14FCB50F9}" type="presParOf" srcId="{A41FAA04-6800-4C6F-B2F4-9518A531BC50}" destId="{C4E3A1DC-ED03-44B2-9362-9B490EC5A54D}" srcOrd="0" destOrd="0" presId="urn:microsoft.com/office/officeart/2005/8/layout/list1"/>
    <dgm:cxn modelId="{5CD76E70-B70D-4C42-8C2E-6898E05D9ED5}" type="presParOf" srcId="{A41FAA04-6800-4C6F-B2F4-9518A531BC50}" destId="{EE7DB42A-F336-4DA4-89DD-8153F5208F5D}" srcOrd="1" destOrd="0" presId="urn:microsoft.com/office/officeart/2005/8/layout/list1"/>
    <dgm:cxn modelId="{E339FA63-A5F5-4975-8578-046427DF2DA7}" type="presParOf" srcId="{683FC2FC-DA08-42D7-9144-AA04E082A627}" destId="{A7157BD6-A7A0-4D7A-A3DE-7E815BB2F373}" srcOrd="13" destOrd="0" presId="urn:microsoft.com/office/officeart/2005/8/layout/list1"/>
    <dgm:cxn modelId="{B727D1CA-C8AD-470B-8B9B-D5A1BE84722D}" type="presParOf" srcId="{683FC2FC-DA08-42D7-9144-AA04E082A627}" destId="{99502A0C-9610-4E42-98E7-A391E483ECCE}" srcOrd="14" destOrd="0" presId="urn:microsoft.com/office/officeart/2005/8/layout/list1"/>
    <dgm:cxn modelId="{F4F896ED-778B-43B3-A9F9-6750BEA5811F}" type="presParOf" srcId="{683FC2FC-DA08-42D7-9144-AA04E082A627}" destId="{5A10A872-6ACD-4358-B13D-14ABE4455B9A}" srcOrd="15" destOrd="0" presId="urn:microsoft.com/office/officeart/2005/8/layout/list1"/>
    <dgm:cxn modelId="{12DB36C2-32E9-4B33-9E7E-5CE7583AE6D0}" type="presParOf" srcId="{683FC2FC-DA08-42D7-9144-AA04E082A627}" destId="{620DFB2D-9889-4D0D-A468-A524CB2B642E}" srcOrd="16" destOrd="0" presId="urn:microsoft.com/office/officeart/2005/8/layout/list1"/>
    <dgm:cxn modelId="{BE2AFB5E-5F84-48CD-AFF1-17E9FEDD9DEA}" type="presParOf" srcId="{620DFB2D-9889-4D0D-A468-A524CB2B642E}" destId="{674682AB-72EB-4BB6-9542-15FD9A70DA7B}" srcOrd="0" destOrd="0" presId="urn:microsoft.com/office/officeart/2005/8/layout/list1"/>
    <dgm:cxn modelId="{5B10AED5-42E5-4E6E-8910-9312BE615C96}" type="presParOf" srcId="{620DFB2D-9889-4D0D-A468-A524CB2B642E}" destId="{8AE508D1-44D7-4A02-B21B-7205770564F0}" srcOrd="1" destOrd="0" presId="urn:microsoft.com/office/officeart/2005/8/layout/list1"/>
    <dgm:cxn modelId="{DF54D769-AF0C-4B50-951F-48ED21A97291}" type="presParOf" srcId="{683FC2FC-DA08-42D7-9144-AA04E082A627}" destId="{677A28A1-4DD5-4003-B508-01BB5C00AB67}" srcOrd="17" destOrd="0" presId="urn:microsoft.com/office/officeart/2005/8/layout/list1"/>
    <dgm:cxn modelId="{B3FA9F71-6197-4F4E-B709-7CD33AB1209D}" type="presParOf" srcId="{683FC2FC-DA08-42D7-9144-AA04E082A627}" destId="{1D20BAC2-2CBE-4292-8412-2C19B6AF48D1}" srcOrd="18" destOrd="0" presId="urn:microsoft.com/office/officeart/2005/8/layout/list1"/>
    <dgm:cxn modelId="{53E09430-99BC-45AF-A778-FE7D590126C5}" type="presParOf" srcId="{683FC2FC-DA08-42D7-9144-AA04E082A627}" destId="{98F647A2-8200-4B24-8DEA-EC61BE53A67E}" srcOrd="19" destOrd="0" presId="urn:microsoft.com/office/officeart/2005/8/layout/list1"/>
    <dgm:cxn modelId="{BE514DE4-6ADB-40B5-B0DE-B2683B9DDEC6}" type="presParOf" srcId="{683FC2FC-DA08-42D7-9144-AA04E082A627}" destId="{F6C1BE80-C95B-45A2-BC05-998608E0ED1A}" srcOrd="20" destOrd="0" presId="urn:microsoft.com/office/officeart/2005/8/layout/list1"/>
    <dgm:cxn modelId="{35B735FD-E666-4923-AE27-1633B2CD78BF}" type="presParOf" srcId="{F6C1BE80-C95B-45A2-BC05-998608E0ED1A}" destId="{AF933A98-A7FE-43F8-8ED7-E28A4653E6FA}" srcOrd="0" destOrd="0" presId="urn:microsoft.com/office/officeart/2005/8/layout/list1"/>
    <dgm:cxn modelId="{438339A9-7475-44FA-BC9F-F4E14631F191}" type="presParOf" srcId="{F6C1BE80-C95B-45A2-BC05-998608E0ED1A}" destId="{61F92A3E-084D-4F1B-8EE6-86B507043D1A}" srcOrd="1" destOrd="0" presId="urn:microsoft.com/office/officeart/2005/8/layout/list1"/>
    <dgm:cxn modelId="{3D0747BE-837A-439F-BE7C-DD26437216BE}" type="presParOf" srcId="{683FC2FC-DA08-42D7-9144-AA04E082A627}" destId="{84A8C045-C08F-40E4-9228-067B4C526468}" srcOrd="21" destOrd="0" presId="urn:microsoft.com/office/officeart/2005/8/layout/list1"/>
    <dgm:cxn modelId="{43AE7E7A-1EF1-4BE8-845A-4E3756726EFB}" type="presParOf" srcId="{683FC2FC-DA08-42D7-9144-AA04E082A627}" destId="{4FA2A592-583F-4FA7-AA4D-40F6A4435578}" srcOrd="22" destOrd="0" presId="urn:microsoft.com/office/officeart/2005/8/layout/list1"/>
    <dgm:cxn modelId="{CD70E529-F1DD-4CB6-9536-A70336E219A1}" type="presParOf" srcId="{683FC2FC-DA08-42D7-9144-AA04E082A627}" destId="{9A26403E-AAAE-4625-A602-B6F7F473D92E}" srcOrd="23" destOrd="0" presId="urn:microsoft.com/office/officeart/2005/8/layout/list1"/>
    <dgm:cxn modelId="{167C0379-EE94-4DD1-B2F5-3AD78238B228}" type="presParOf" srcId="{683FC2FC-DA08-42D7-9144-AA04E082A627}" destId="{825FDDCC-7943-4C23-A66C-010E63AA5D17}" srcOrd="24" destOrd="0" presId="urn:microsoft.com/office/officeart/2005/8/layout/list1"/>
    <dgm:cxn modelId="{58EC48EC-A0D8-4DE2-AA75-6175D7EC9E03}" type="presParOf" srcId="{825FDDCC-7943-4C23-A66C-010E63AA5D17}" destId="{764713A1-4C49-4C34-B956-D2E094455427}" srcOrd="0" destOrd="0" presId="urn:microsoft.com/office/officeart/2005/8/layout/list1"/>
    <dgm:cxn modelId="{9EF08271-A41D-441B-9750-FB2B78D01888}" type="presParOf" srcId="{825FDDCC-7943-4C23-A66C-010E63AA5D17}" destId="{4BB9E5CF-B2A7-4C1B-855A-DA4F8E874F32}" srcOrd="1" destOrd="0" presId="urn:microsoft.com/office/officeart/2005/8/layout/list1"/>
    <dgm:cxn modelId="{65688D85-9058-4C1B-962F-11C5597E653F}" type="presParOf" srcId="{683FC2FC-DA08-42D7-9144-AA04E082A627}" destId="{1D4F2588-206F-4EB6-B48F-2D7360A2BF4C}" srcOrd="25" destOrd="0" presId="urn:microsoft.com/office/officeart/2005/8/layout/list1"/>
    <dgm:cxn modelId="{4EA0576C-9032-499F-9812-730B22D2112E}" type="presParOf" srcId="{683FC2FC-DA08-42D7-9144-AA04E082A627}" destId="{A16669A6-6FCF-4935-A6BF-D554E6698AE4}" srcOrd="2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C281F4-20A7-477B-A023-24D8CDB56F25}">
      <dsp:nvSpPr>
        <dsp:cNvPr id="0" name=""/>
        <dsp:cNvSpPr/>
      </dsp:nvSpPr>
      <dsp:spPr>
        <a:xfrm>
          <a:off x="0" y="317785"/>
          <a:ext cx="10678886" cy="2520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44E7F23-BD8B-4F0E-82C0-4C7D2D473C36}">
      <dsp:nvSpPr>
        <dsp:cNvPr id="0" name=""/>
        <dsp:cNvSpPr/>
      </dsp:nvSpPr>
      <dsp:spPr>
        <a:xfrm>
          <a:off x="544831" y="159588"/>
          <a:ext cx="7475220" cy="295200"/>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زيادة الإنتاجية والكفاءة</a:t>
          </a:r>
          <a:endParaRPr lang="en-US" sz="1400" b="1" kern="1200" dirty="0">
            <a:solidFill>
              <a:schemeClr val="bg1"/>
            </a:solidFill>
            <a:latin typeface="Alexandria" pitchFamily="2" charset="-78"/>
            <a:cs typeface="Alexandria" pitchFamily="2" charset="-78"/>
          </a:endParaRPr>
        </a:p>
      </dsp:txBody>
      <dsp:txXfrm>
        <a:off x="559241" y="173998"/>
        <a:ext cx="7446400" cy="266380"/>
      </dsp:txXfrm>
    </dsp:sp>
    <dsp:sp modelId="{C72BE45C-ECC3-4F3D-8BEA-E0550515A59F}">
      <dsp:nvSpPr>
        <dsp:cNvPr id="0" name=""/>
        <dsp:cNvSpPr/>
      </dsp:nvSpPr>
      <dsp:spPr>
        <a:xfrm>
          <a:off x="0" y="771385"/>
          <a:ext cx="10678886" cy="252000"/>
        </a:xfrm>
        <a:prstGeom prst="rect">
          <a:avLst/>
        </a:prstGeom>
        <a:solidFill>
          <a:schemeClr val="lt1">
            <a:alpha val="90000"/>
            <a:hueOff val="0"/>
            <a:satOff val="0"/>
            <a:lumOff val="0"/>
            <a:alphaOff val="0"/>
          </a:schemeClr>
        </a:solidFill>
        <a:ln w="12700" cap="flat" cmpd="sng" algn="ctr">
          <a:solidFill>
            <a:schemeClr val="accent4">
              <a:hueOff val="2269226"/>
              <a:satOff val="-2665"/>
              <a:lumOff val="1024"/>
              <a:alphaOff val="0"/>
            </a:schemeClr>
          </a:solidFill>
          <a:prstDash val="solid"/>
        </a:ln>
        <a:effectLst/>
      </dsp:spPr>
      <dsp:style>
        <a:lnRef idx="2">
          <a:scrgbClr r="0" g="0" b="0"/>
        </a:lnRef>
        <a:fillRef idx="1">
          <a:scrgbClr r="0" g="0" b="0"/>
        </a:fillRef>
        <a:effectRef idx="0">
          <a:scrgbClr r="0" g="0" b="0"/>
        </a:effectRef>
        <a:fontRef idx="minor"/>
      </dsp:style>
    </dsp:sp>
    <dsp:sp modelId="{D313B518-101D-4AED-808B-836D1F96C8CC}">
      <dsp:nvSpPr>
        <dsp:cNvPr id="0" name=""/>
        <dsp:cNvSpPr/>
      </dsp:nvSpPr>
      <dsp:spPr>
        <a:xfrm>
          <a:off x="533944" y="623785"/>
          <a:ext cx="7475220" cy="295200"/>
        </a:xfrm>
        <a:prstGeom prst="roundRect">
          <a:avLst/>
        </a:prstGeom>
        <a:solidFill>
          <a:schemeClr val="accent4">
            <a:hueOff val="2269226"/>
            <a:satOff val="-2665"/>
            <a:lumOff val="1024"/>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تحليل البيانات واتخاذ القرار</a:t>
          </a:r>
          <a:endParaRPr lang="en-US" sz="1400" b="1" kern="1200" dirty="0">
            <a:solidFill>
              <a:schemeClr val="bg1"/>
            </a:solidFill>
            <a:latin typeface="Alexandria" pitchFamily="2" charset="-78"/>
            <a:cs typeface="Alexandria" pitchFamily="2" charset="-78"/>
          </a:endParaRPr>
        </a:p>
      </dsp:txBody>
      <dsp:txXfrm>
        <a:off x="548354" y="638195"/>
        <a:ext cx="7446400" cy="266380"/>
      </dsp:txXfrm>
    </dsp:sp>
    <dsp:sp modelId="{43030548-BE9E-4EE7-9105-DB8B55B403E5}">
      <dsp:nvSpPr>
        <dsp:cNvPr id="0" name=""/>
        <dsp:cNvSpPr/>
      </dsp:nvSpPr>
      <dsp:spPr>
        <a:xfrm>
          <a:off x="0" y="1224985"/>
          <a:ext cx="10678886" cy="252000"/>
        </a:xfrm>
        <a:prstGeom prst="rect">
          <a:avLst/>
        </a:prstGeom>
        <a:solidFill>
          <a:schemeClr val="lt1">
            <a:alpha val="90000"/>
            <a:hueOff val="0"/>
            <a:satOff val="0"/>
            <a:lumOff val="0"/>
            <a:alphaOff val="0"/>
          </a:schemeClr>
        </a:solidFill>
        <a:ln w="12700" cap="flat" cmpd="sng" algn="ctr">
          <a:solidFill>
            <a:schemeClr val="accent4">
              <a:hueOff val="4538452"/>
              <a:satOff val="-5330"/>
              <a:lumOff val="2048"/>
              <a:alphaOff val="0"/>
            </a:schemeClr>
          </a:solidFill>
          <a:prstDash val="solid"/>
        </a:ln>
        <a:effectLst/>
      </dsp:spPr>
      <dsp:style>
        <a:lnRef idx="2">
          <a:scrgbClr r="0" g="0" b="0"/>
        </a:lnRef>
        <a:fillRef idx="1">
          <a:scrgbClr r="0" g="0" b="0"/>
        </a:fillRef>
        <a:effectRef idx="0">
          <a:scrgbClr r="0" g="0" b="0"/>
        </a:effectRef>
        <a:fontRef idx="minor"/>
      </dsp:style>
    </dsp:sp>
    <dsp:sp modelId="{3EA28980-3907-468F-AE49-B0120354FAA5}">
      <dsp:nvSpPr>
        <dsp:cNvPr id="0" name=""/>
        <dsp:cNvSpPr/>
      </dsp:nvSpPr>
      <dsp:spPr>
        <a:xfrm>
          <a:off x="533944" y="1077385"/>
          <a:ext cx="7475220" cy="295200"/>
        </a:xfrm>
        <a:prstGeom prst="roundRect">
          <a:avLst/>
        </a:prstGeom>
        <a:solidFill>
          <a:schemeClr val="accent4">
            <a:hueOff val="4538452"/>
            <a:satOff val="-5330"/>
            <a:lumOff val="2048"/>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تحسين الخدمات العامة والخاصة</a:t>
          </a:r>
          <a:endParaRPr lang="en-US" sz="1400" b="1" kern="1200" dirty="0">
            <a:solidFill>
              <a:schemeClr val="bg1"/>
            </a:solidFill>
            <a:latin typeface="Alexandria" pitchFamily="2" charset="-78"/>
            <a:cs typeface="Alexandria" pitchFamily="2" charset="-78"/>
          </a:endParaRPr>
        </a:p>
      </dsp:txBody>
      <dsp:txXfrm>
        <a:off x="548354" y="1091795"/>
        <a:ext cx="7446400" cy="266380"/>
      </dsp:txXfrm>
    </dsp:sp>
    <dsp:sp modelId="{99502A0C-9610-4E42-98E7-A391E483ECCE}">
      <dsp:nvSpPr>
        <dsp:cNvPr id="0" name=""/>
        <dsp:cNvSpPr/>
      </dsp:nvSpPr>
      <dsp:spPr>
        <a:xfrm>
          <a:off x="0" y="1678585"/>
          <a:ext cx="10678886" cy="252000"/>
        </a:xfrm>
        <a:prstGeom prst="rect">
          <a:avLst/>
        </a:prstGeom>
        <a:solidFill>
          <a:schemeClr val="lt1">
            <a:alpha val="90000"/>
            <a:hueOff val="0"/>
            <a:satOff val="0"/>
            <a:lumOff val="0"/>
            <a:alphaOff val="0"/>
          </a:schemeClr>
        </a:solidFill>
        <a:ln w="12700" cap="flat" cmpd="sng" algn="ctr">
          <a:solidFill>
            <a:schemeClr val="accent4">
              <a:hueOff val="6807678"/>
              <a:satOff val="-7995"/>
              <a:lumOff val="3072"/>
              <a:alphaOff val="0"/>
            </a:schemeClr>
          </a:solidFill>
          <a:prstDash val="solid"/>
        </a:ln>
        <a:effectLst/>
      </dsp:spPr>
      <dsp:style>
        <a:lnRef idx="2">
          <a:scrgbClr r="0" g="0" b="0"/>
        </a:lnRef>
        <a:fillRef idx="1">
          <a:scrgbClr r="0" g="0" b="0"/>
        </a:fillRef>
        <a:effectRef idx="0">
          <a:scrgbClr r="0" g="0" b="0"/>
        </a:effectRef>
        <a:fontRef idx="minor"/>
      </dsp:style>
    </dsp:sp>
    <dsp:sp modelId="{EE7DB42A-F336-4DA4-89DD-8153F5208F5D}">
      <dsp:nvSpPr>
        <dsp:cNvPr id="0" name=""/>
        <dsp:cNvSpPr/>
      </dsp:nvSpPr>
      <dsp:spPr>
        <a:xfrm>
          <a:off x="533944" y="1530985"/>
          <a:ext cx="7475220" cy="295200"/>
        </a:xfrm>
        <a:prstGeom prst="roundRect">
          <a:avLst/>
        </a:prstGeom>
        <a:solidFill>
          <a:schemeClr val="accent4">
            <a:hueOff val="6807678"/>
            <a:satOff val="-7995"/>
            <a:lumOff val="3072"/>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الابتكار والإبداع</a:t>
          </a:r>
          <a:endParaRPr lang="en-US" sz="1400" b="1" kern="1200" dirty="0">
            <a:solidFill>
              <a:schemeClr val="bg1"/>
            </a:solidFill>
            <a:latin typeface="Alexandria" pitchFamily="2" charset="-78"/>
            <a:cs typeface="Alexandria" pitchFamily="2" charset="-78"/>
          </a:endParaRPr>
        </a:p>
      </dsp:txBody>
      <dsp:txXfrm>
        <a:off x="548354" y="1545395"/>
        <a:ext cx="7446400" cy="266380"/>
      </dsp:txXfrm>
    </dsp:sp>
    <dsp:sp modelId="{1D20BAC2-2CBE-4292-8412-2C19B6AF48D1}">
      <dsp:nvSpPr>
        <dsp:cNvPr id="0" name=""/>
        <dsp:cNvSpPr/>
      </dsp:nvSpPr>
      <dsp:spPr>
        <a:xfrm>
          <a:off x="0" y="2132185"/>
          <a:ext cx="10678886" cy="252000"/>
        </a:xfrm>
        <a:prstGeom prst="rect">
          <a:avLst/>
        </a:prstGeom>
        <a:solidFill>
          <a:schemeClr val="lt1">
            <a:alpha val="90000"/>
            <a:hueOff val="0"/>
            <a:satOff val="0"/>
            <a:lumOff val="0"/>
            <a:alphaOff val="0"/>
          </a:schemeClr>
        </a:solidFill>
        <a:ln w="12700" cap="flat" cmpd="sng" algn="ctr">
          <a:solidFill>
            <a:schemeClr val="accent4">
              <a:hueOff val="9076903"/>
              <a:satOff val="-10660"/>
              <a:lumOff val="4096"/>
              <a:alphaOff val="0"/>
            </a:schemeClr>
          </a:solidFill>
          <a:prstDash val="solid"/>
        </a:ln>
        <a:effectLst/>
      </dsp:spPr>
      <dsp:style>
        <a:lnRef idx="2">
          <a:scrgbClr r="0" g="0" b="0"/>
        </a:lnRef>
        <a:fillRef idx="1">
          <a:scrgbClr r="0" g="0" b="0"/>
        </a:fillRef>
        <a:effectRef idx="0">
          <a:scrgbClr r="0" g="0" b="0"/>
        </a:effectRef>
        <a:fontRef idx="minor"/>
      </dsp:style>
    </dsp:sp>
    <dsp:sp modelId="{8AE508D1-44D7-4A02-B21B-7205770564F0}">
      <dsp:nvSpPr>
        <dsp:cNvPr id="0" name=""/>
        <dsp:cNvSpPr/>
      </dsp:nvSpPr>
      <dsp:spPr>
        <a:xfrm>
          <a:off x="566600" y="1984585"/>
          <a:ext cx="7475220" cy="295200"/>
        </a:xfrm>
        <a:prstGeom prst="roundRect">
          <a:avLst/>
        </a:prstGeom>
        <a:solidFill>
          <a:schemeClr val="accent4">
            <a:hueOff val="9076903"/>
            <a:satOff val="-10660"/>
            <a:lumOff val="4096"/>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التنمية المستدامة وحماية البيئة</a:t>
          </a:r>
          <a:endParaRPr lang="en-US" sz="1400" b="1" kern="1200" dirty="0">
            <a:solidFill>
              <a:schemeClr val="bg1"/>
            </a:solidFill>
            <a:latin typeface="Alexandria" pitchFamily="2" charset="-78"/>
            <a:cs typeface="Alexandria" pitchFamily="2" charset="-78"/>
          </a:endParaRPr>
        </a:p>
      </dsp:txBody>
      <dsp:txXfrm>
        <a:off x="581010" y="1998995"/>
        <a:ext cx="7446400" cy="266380"/>
      </dsp:txXfrm>
    </dsp:sp>
    <dsp:sp modelId="{4FA2A592-583F-4FA7-AA4D-40F6A4435578}">
      <dsp:nvSpPr>
        <dsp:cNvPr id="0" name=""/>
        <dsp:cNvSpPr/>
      </dsp:nvSpPr>
      <dsp:spPr>
        <a:xfrm>
          <a:off x="0" y="2585785"/>
          <a:ext cx="10678886" cy="252000"/>
        </a:xfrm>
        <a:prstGeom prst="rect">
          <a:avLst/>
        </a:prstGeom>
        <a:solidFill>
          <a:schemeClr val="lt1">
            <a:alpha val="90000"/>
            <a:hueOff val="0"/>
            <a:satOff val="0"/>
            <a:lumOff val="0"/>
            <a:alphaOff val="0"/>
          </a:schemeClr>
        </a:solidFill>
        <a:ln w="12700" cap="flat" cmpd="sng" algn="ctr">
          <a:solidFill>
            <a:schemeClr val="accent4">
              <a:hueOff val="11346129"/>
              <a:satOff val="-13326"/>
              <a:lumOff val="5120"/>
              <a:alphaOff val="0"/>
            </a:schemeClr>
          </a:solidFill>
          <a:prstDash val="solid"/>
        </a:ln>
        <a:effectLst/>
      </dsp:spPr>
      <dsp:style>
        <a:lnRef idx="2">
          <a:scrgbClr r="0" g="0" b="0"/>
        </a:lnRef>
        <a:fillRef idx="1">
          <a:scrgbClr r="0" g="0" b="0"/>
        </a:fillRef>
        <a:effectRef idx="0">
          <a:scrgbClr r="0" g="0" b="0"/>
        </a:effectRef>
        <a:fontRef idx="minor"/>
      </dsp:style>
    </dsp:sp>
    <dsp:sp modelId="{61F92A3E-084D-4F1B-8EE6-86B507043D1A}">
      <dsp:nvSpPr>
        <dsp:cNvPr id="0" name=""/>
        <dsp:cNvSpPr/>
      </dsp:nvSpPr>
      <dsp:spPr>
        <a:xfrm>
          <a:off x="533944" y="2438185"/>
          <a:ext cx="7475220" cy="295200"/>
        </a:xfrm>
        <a:prstGeom prst="roundRect">
          <a:avLst/>
        </a:prstGeom>
        <a:solidFill>
          <a:schemeClr val="accent4">
            <a:hueOff val="11346129"/>
            <a:satOff val="-13326"/>
            <a:lumOff val="512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التعليم والتدريب</a:t>
          </a:r>
          <a:endParaRPr lang="en-US" sz="1400" b="1" kern="1200" dirty="0">
            <a:solidFill>
              <a:schemeClr val="bg1"/>
            </a:solidFill>
            <a:latin typeface="Alexandria" pitchFamily="2" charset="-78"/>
            <a:cs typeface="Alexandria" pitchFamily="2" charset="-78"/>
          </a:endParaRPr>
        </a:p>
      </dsp:txBody>
      <dsp:txXfrm>
        <a:off x="548354" y="2452595"/>
        <a:ext cx="7446400" cy="266380"/>
      </dsp:txXfrm>
    </dsp:sp>
    <dsp:sp modelId="{A16669A6-6FCF-4935-A6BF-D554E6698AE4}">
      <dsp:nvSpPr>
        <dsp:cNvPr id="0" name=""/>
        <dsp:cNvSpPr/>
      </dsp:nvSpPr>
      <dsp:spPr>
        <a:xfrm>
          <a:off x="0" y="3039386"/>
          <a:ext cx="10678886" cy="252000"/>
        </a:xfrm>
        <a:prstGeom prst="rect">
          <a:avLst/>
        </a:prstGeom>
        <a:solidFill>
          <a:schemeClr val="lt1">
            <a:alpha val="90000"/>
            <a:hueOff val="0"/>
            <a:satOff val="0"/>
            <a:lumOff val="0"/>
            <a:alphaOff val="0"/>
          </a:schemeClr>
        </a:solidFill>
        <a:ln w="12700" cap="flat" cmpd="sng" algn="ctr">
          <a:solidFill>
            <a:schemeClr val="accent4">
              <a:hueOff val="13615356"/>
              <a:satOff val="-15991"/>
              <a:lumOff val="6144"/>
              <a:alphaOff val="0"/>
            </a:schemeClr>
          </a:solidFill>
          <a:prstDash val="solid"/>
        </a:ln>
        <a:effectLst/>
      </dsp:spPr>
      <dsp:style>
        <a:lnRef idx="2">
          <a:scrgbClr r="0" g="0" b="0"/>
        </a:lnRef>
        <a:fillRef idx="1">
          <a:scrgbClr r="0" g="0" b="0"/>
        </a:fillRef>
        <a:effectRef idx="0">
          <a:scrgbClr r="0" g="0" b="0"/>
        </a:effectRef>
        <a:fontRef idx="minor"/>
      </dsp:style>
    </dsp:sp>
    <dsp:sp modelId="{4BB9E5CF-B2A7-4C1B-855A-DA4F8E874F32}">
      <dsp:nvSpPr>
        <dsp:cNvPr id="0" name=""/>
        <dsp:cNvSpPr/>
      </dsp:nvSpPr>
      <dsp:spPr>
        <a:xfrm>
          <a:off x="533944" y="2891785"/>
          <a:ext cx="7475220" cy="295200"/>
        </a:xfrm>
        <a:prstGeom prst="roundRect">
          <a:avLst/>
        </a:prstGeom>
        <a:solidFill>
          <a:schemeClr val="accent4">
            <a:hueOff val="13615356"/>
            <a:satOff val="-15991"/>
            <a:lumOff val="6144"/>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تحسين النقل والمواصلات</a:t>
          </a:r>
          <a:endParaRPr lang="en-US" sz="1400" b="1" kern="1200" dirty="0">
            <a:solidFill>
              <a:schemeClr val="bg1"/>
            </a:solidFill>
            <a:latin typeface="Alexandria" pitchFamily="2" charset="-78"/>
            <a:cs typeface="Alexandria" pitchFamily="2" charset="-78"/>
          </a:endParaRPr>
        </a:p>
      </dsp:txBody>
      <dsp:txXfrm>
        <a:off x="548354" y="2906195"/>
        <a:ext cx="7446400" cy="266380"/>
      </dsp:txXfrm>
    </dsp:sp>
    <dsp:sp modelId="{09CBA79C-AB92-4DDD-A016-1422061A101F}">
      <dsp:nvSpPr>
        <dsp:cNvPr id="0" name=""/>
        <dsp:cNvSpPr/>
      </dsp:nvSpPr>
      <dsp:spPr>
        <a:xfrm>
          <a:off x="0" y="3492986"/>
          <a:ext cx="10678886" cy="252000"/>
        </a:xfrm>
        <a:prstGeom prst="rect">
          <a:avLst/>
        </a:prstGeom>
        <a:solidFill>
          <a:schemeClr val="lt1">
            <a:alpha val="90000"/>
            <a:hueOff val="0"/>
            <a:satOff val="0"/>
            <a:lumOff val="0"/>
            <a:alphaOff val="0"/>
          </a:schemeClr>
        </a:solidFill>
        <a:ln w="12700" cap="flat" cmpd="sng" algn="ctr">
          <a:solidFill>
            <a:schemeClr val="accent4">
              <a:hueOff val="15884581"/>
              <a:satOff val="-18656"/>
              <a:lumOff val="7168"/>
              <a:alphaOff val="0"/>
            </a:schemeClr>
          </a:solidFill>
          <a:prstDash val="solid"/>
        </a:ln>
        <a:effectLst/>
      </dsp:spPr>
      <dsp:style>
        <a:lnRef idx="2">
          <a:scrgbClr r="0" g="0" b="0"/>
        </a:lnRef>
        <a:fillRef idx="1">
          <a:scrgbClr r="0" g="0" b="0"/>
        </a:fillRef>
        <a:effectRef idx="0">
          <a:scrgbClr r="0" g="0" b="0"/>
        </a:effectRef>
        <a:fontRef idx="minor"/>
      </dsp:style>
    </dsp:sp>
    <dsp:sp modelId="{38C1F645-C37D-4986-A47B-94A94099BCC0}">
      <dsp:nvSpPr>
        <dsp:cNvPr id="0" name=""/>
        <dsp:cNvSpPr/>
      </dsp:nvSpPr>
      <dsp:spPr>
        <a:xfrm>
          <a:off x="533944" y="3345386"/>
          <a:ext cx="7475220" cy="295200"/>
        </a:xfrm>
        <a:prstGeom prst="roundRect">
          <a:avLst/>
        </a:prstGeom>
        <a:solidFill>
          <a:schemeClr val="accent4">
            <a:hueOff val="15884581"/>
            <a:satOff val="-18656"/>
            <a:lumOff val="7168"/>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تعزيز الأمن السيبراني</a:t>
          </a:r>
          <a:endParaRPr lang="en-US" sz="1400" b="1" kern="1200" dirty="0">
            <a:solidFill>
              <a:schemeClr val="bg1"/>
            </a:solidFill>
            <a:latin typeface="Alexandria" pitchFamily="2" charset="-78"/>
            <a:cs typeface="Alexandria" pitchFamily="2" charset="-78"/>
          </a:endParaRPr>
        </a:p>
      </dsp:txBody>
      <dsp:txXfrm>
        <a:off x="548354" y="3359796"/>
        <a:ext cx="7446400" cy="266380"/>
      </dsp:txXfrm>
    </dsp:sp>
    <dsp:sp modelId="{D5B8AC12-3CE7-4B6E-88E5-FE3E35582260}">
      <dsp:nvSpPr>
        <dsp:cNvPr id="0" name=""/>
        <dsp:cNvSpPr/>
      </dsp:nvSpPr>
      <dsp:spPr>
        <a:xfrm>
          <a:off x="0" y="3946586"/>
          <a:ext cx="10678886" cy="252000"/>
        </a:xfrm>
        <a:prstGeom prst="rect">
          <a:avLst/>
        </a:prstGeom>
        <a:solidFill>
          <a:schemeClr val="lt1">
            <a:alpha val="90000"/>
            <a:hueOff val="0"/>
            <a:satOff val="0"/>
            <a:lumOff val="0"/>
            <a:alphaOff val="0"/>
          </a:schemeClr>
        </a:solidFill>
        <a:ln w="12700" cap="flat" cmpd="sng" algn="ctr">
          <a:solidFill>
            <a:schemeClr val="accent4">
              <a:hueOff val="18153807"/>
              <a:satOff val="-21321"/>
              <a:lumOff val="8192"/>
              <a:alphaOff val="0"/>
            </a:schemeClr>
          </a:solidFill>
          <a:prstDash val="solid"/>
        </a:ln>
        <a:effectLst/>
      </dsp:spPr>
      <dsp:style>
        <a:lnRef idx="2">
          <a:scrgbClr r="0" g="0" b="0"/>
        </a:lnRef>
        <a:fillRef idx="1">
          <a:scrgbClr r="0" g="0" b="0"/>
        </a:fillRef>
        <a:effectRef idx="0">
          <a:scrgbClr r="0" g="0" b="0"/>
        </a:effectRef>
        <a:fontRef idx="minor"/>
      </dsp:style>
    </dsp:sp>
    <dsp:sp modelId="{E708CA6F-4C14-42BA-83DB-6BD4AF1A7BB0}">
      <dsp:nvSpPr>
        <dsp:cNvPr id="0" name=""/>
        <dsp:cNvSpPr/>
      </dsp:nvSpPr>
      <dsp:spPr>
        <a:xfrm>
          <a:off x="533944" y="3798986"/>
          <a:ext cx="7475220" cy="295200"/>
        </a:xfrm>
        <a:prstGeom prst="roundRect">
          <a:avLst/>
        </a:prstGeom>
        <a:solidFill>
          <a:schemeClr val="accent4">
            <a:hueOff val="18153807"/>
            <a:satOff val="-21321"/>
            <a:lumOff val="8192"/>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تحسين جودة الحياة</a:t>
          </a:r>
          <a:endParaRPr lang="en-US" sz="1400" b="1" kern="1200" dirty="0">
            <a:solidFill>
              <a:schemeClr val="bg1"/>
            </a:solidFill>
            <a:latin typeface="Alexandria" pitchFamily="2" charset="-78"/>
            <a:cs typeface="Alexandria" pitchFamily="2" charset="-78"/>
          </a:endParaRPr>
        </a:p>
      </dsp:txBody>
      <dsp:txXfrm>
        <a:off x="548354" y="3813396"/>
        <a:ext cx="7446400" cy="266380"/>
      </dsp:txXfrm>
    </dsp:sp>
    <dsp:sp modelId="{10131F37-2BC9-4B07-8109-17876945916F}">
      <dsp:nvSpPr>
        <dsp:cNvPr id="0" name=""/>
        <dsp:cNvSpPr/>
      </dsp:nvSpPr>
      <dsp:spPr>
        <a:xfrm>
          <a:off x="0" y="4400186"/>
          <a:ext cx="10678886" cy="252000"/>
        </a:xfrm>
        <a:prstGeom prst="rect">
          <a:avLst/>
        </a:prstGeom>
        <a:solidFill>
          <a:schemeClr val="lt1">
            <a:alpha val="90000"/>
            <a:hueOff val="0"/>
            <a:satOff val="0"/>
            <a:lumOff val="0"/>
            <a:alphaOff val="0"/>
          </a:schemeClr>
        </a:solidFill>
        <a:ln w="12700" cap="flat" cmpd="sng" algn="ctr">
          <a:solidFill>
            <a:schemeClr val="accent4">
              <a:hueOff val="20423033"/>
              <a:satOff val="-23986"/>
              <a:lumOff val="9216"/>
              <a:alphaOff val="0"/>
            </a:schemeClr>
          </a:solidFill>
          <a:prstDash val="solid"/>
        </a:ln>
        <a:effectLst/>
      </dsp:spPr>
      <dsp:style>
        <a:lnRef idx="2">
          <a:scrgbClr r="0" g="0" b="0"/>
        </a:lnRef>
        <a:fillRef idx="1">
          <a:scrgbClr r="0" g="0" b="0"/>
        </a:fillRef>
        <a:effectRef idx="0">
          <a:scrgbClr r="0" g="0" b="0"/>
        </a:effectRef>
        <a:fontRef idx="minor"/>
      </dsp:style>
    </dsp:sp>
    <dsp:sp modelId="{766F2B2B-47FE-4F71-A2CB-C27091FA0F16}">
      <dsp:nvSpPr>
        <dsp:cNvPr id="0" name=""/>
        <dsp:cNvSpPr/>
      </dsp:nvSpPr>
      <dsp:spPr>
        <a:xfrm>
          <a:off x="533944" y="4252586"/>
          <a:ext cx="7475220" cy="295200"/>
        </a:xfrm>
        <a:prstGeom prst="roundRect">
          <a:avLst/>
        </a:prstGeom>
        <a:solidFill>
          <a:schemeClr val="accent4">
            <a:hueOff val="20423033"/>
            <a:satOff val="-23986"/>
            <a:lumOff val="9216"/>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التمويل والخدمات المالية</a:t>
          </a:r>
          <a:endParaRPr lang="en-US" sz="1400" b="1" kern="1200" dirty="0">
            <a:solidFill>
              <a:schemeClr val="bg1"/>
            </a:solidFill>
            <a:latin typeface="Alexandria" pitchFamily="2" charset="-78"/>
            <a:cs typeface="Alexandria" pitchFamily="2" charset="-78"/>
          </a:endParaRPr>
        </a:p>
      </dsp:txBody>
      <dsp:txXfrm>
        <a:off x="548354" y="4266996"/>
        <a:ext cx="7446400" cy="2663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4D8AF6-1600-458E-95E2-EE8C4630DF21}">
      <dsp:nvSpPr>
        <dsp:cNvPr id="0" name=""/>
        <dsp:cNvSpPr/>
      </dsp:nvSpPr>
      <dsp:spPr>
        <a:xfrm>
          <a:off x="0" y="417429"/>
          <a:ext cx="11027229" cy="6048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8F304140-9B70-4078-913F-454424D5E3A2}">
      <dsp:nvSpPr>
        <dsp:cNvPr id="0" name=""/>
        <dsp:cNvSpPr/>
      </dsp:nvSpPr>
      <dsp:spPr>
        <a:xfrm>
          <a:off x="551361" y="63189"/>
          <a:ext cx="7719060" cy="708480"/>
        </a:xfrm>
        <a:prstGeom prst="roundRect">
          <a:avLst/>
        </a:prstGeom>
        <a:blipFill rotWithShape="1">
          <a:blip xmlns:r="http://schemas.openxmlformats.org/officeDocument/2006/relationships" r:embed="rId1">
            <a:duotone>
              <a:schemeClr val="accent2">
                <a:hueOff val="0"/>
                <a:satOff val="0"/>
                <a:lumOff val="0"/>
                <a:alphaOff val="0"/>
                <a:tint val="67000"/>
                <a:shade val="65000"/>
              </a:schemeClr>
              <a:schemeClr val="accent2">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1066800">
            <a:lnSpc>
              <a:spcPct val="90000"/>
            </a:lnSpc>
            <a:spcBef>
              <a:spcPct val="0"/>
            </a:spcBef>
            <a:spcAft>
              <a:spcPct val="35000"/>
            </a:spcAft>
            <a:buNone/>
          </a:pPr>
          <a:r>
            <a:rPr lang="ar-SA" sz="2400" b="1" kern="1200" dirty="0">
              <a:solidFill>
                <a:srgbClr val="002060"/>
              </a:solidFill>
              <a:latin typeface="Alexandria" pitchFamily="2" charset="-78"/>
              <a:cs typeface="Alexandria" pitchFamily="2" charset="-78"/>
            </a:rPr>
            <a:t>الأتمتة وتقليل الأخطاء البشرية</a:t>
          </a:r>
          <a:endParaRPr lang="en-US" sz="2400" b="1" kern="1200" dirty="0">
            <a:solidFill>
              <a:srgbClr val="002060"/>
            </a:solidFill>
            <a:latin typeface="Alexandria" pitchFamily="2" charset="-78"/>
            <a:cs typeface="Alexandria" pitchFamily="2" charset="-78"/>
          </a:endParaRPr>
        </a:p>
      </dsp:txBody>
      <dsp:txXfrm>
        <a:off x="585946" y="97774"/>
        <a:ext cx="7649890" cy="639310"/>
      </dsp:txXfrm>
    </dsp:sp>
    <dsp:sp modelId="{3C6E63FB-1D94-4A6B-9873-74C1E7CE8496}">
      <dsp:nvSpPr>
        <dsp:cNvPr id="0" name=""/>
        <dsp:cNvSpPr/>
      </dsp:nvSpPr>
      <dsp:spPr>
        <a:xfrm>
          <a:off x="0" y="1506069"/>
          <a:ext cx="11027229" cy="60480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31EFDF0C-ABEB-4C2C-A106-32683C649E6E}">
      <dsp:nvSpPr>
        <dsp:cNvPr id="0" name=""/>
        <dsp:cNvSpPr/>
      </dsp:nvSpPr>
      <dsp:spPr>
        <a:xfrm>
          <a:off x="551361" y="1151829"/>
          <a:ext cx="7719060" cy="708480"/>
        </a:xfrm>
        <a:prstGeom prst="roundRect">
          <a:avLst/>
        </a:prstGeom>
        <a:blipFill rotWithShape="1">
          <a:blip xmlns:r="http://schemas.openxmlformats.org/officeDocument/2006/relationships" r:embed="rId1">
            <a:duotone>
              <a:schemeClr val="accent3">
                <a:hueOff val="0"/>
                <a:satOff val="0"/>
                <a:lumOff val="0"/>
                <a:alphaOff val="0"/>
                <a:tint val="67000"/>
                <a:shade val="65000"/>
              </a:schemeClr>
              <a:schemeClr val="accent3">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1066800">
            <a:lnSpc>
              <a:spcPct val="90000"/>
            </a:lnSpc>
            <a:spcBef>
              <a:spcPct val="0"/>
            </a:spcBef>
            <a:spcAft>
              <a:spcPct val="35000"/>
            </a:spcAft>
            <a:buNone/>
          </a:pPr>
          <a:r>
            <a:rPr lang="ar-SA" sz="2400" b="1" kern="1200">
              <a:solidFill>
                <a:srgbClr val="002060"/>
              </a:solidFill>
              <a:latin typeface="Alexandria" pitchFamily="2" charset="-78"/>
              <a:cs typeface="Alexandria" pitchFamily="2" charset="-78"/>
            </a:rPr>
            <a:t>تحسين العمليات الصناعية</a:t>
          </a:r>
          <a:endParaRPr lang="en-US" sz="2400" b="1" kern="1200">
            <a:solidFill>
              <a:srgbClr val="002060"/>
            </a:solidFill>
            <a:latin typeface="Alexandria" pitchFamily="2" charset="-78"/>
            <a:cs typeface="Alexandria" pitchFamily="2" charset="-78"/>
          </a:endParaRPr>
        </a:p>
      </dsp:txBody>
      <dsp:txXfrm>
        <a:off x="585946" y="1186414"/>
        <a:ext cx="7649890" cy="639310"/>
      </dsp:txXfrm>
    </dsp:sp>
    <dsp:sp modelId="{45AE0013-B4A7-4CE6-8F79-BDE76DCC271C}">
      <dsp:nvSpPr>
        <dsp:cNvPr id="0" name=""/>
        <dsp:cNvSpPr/>
      </dsp:nvSpPr>
      <dsp:spPr>
        <a:xfrm>
          <a:off x="0" y="2594709"/>
          <a:ext cx="11027229" cy="604800"/>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900D086A-4393-4111-BFD3-8BA84DF3B790}">
      <dsp:nvSpPr>
        <dsp:cNvPr id="0" name=""/>
        <dsp:cNvSpPr/>
      </dsp:nvSpPr>
      <dsp:spPr>
        <a:xfrm>
          <a:off x="551361" y="2240469"/>
          <a:ext cx="7719060" cy="708480"/>
        </a:xfrm>
        <a:prstGeom prst="roundRect">
          <a:avLst/>
        </a:prstGeom>
        <a:blipFill rotWithShape="1">
          <a:blip xmlns:r="http://schemas.openxmlformats.org/officeDocument/2006/relationships" r:embed="rId1">
            <a:duotone>
              <a:schemeClr val="accent4">
                <a:hueOff val="0"/>
                <a:satOff val="0"/>
                <a:lumOff val="0"/>
                <a:alphaOff val="0"/>
                <a:tint val="67000"/>
                <a:shade val="65000"/>
              </a:schemeClr>
              <a:schemeClr val="accent4">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1066800">
            <a:lnSpc>
              <a:spcPct val="90000"/>
            </a:lnSpc>
            <a:spcBef>
              <a:spcPct val="0"/>
            </a:spcBef>
            <a:spcAft>
              <a:spcPct val="35000"/>
            </a:spcAft>
            <a:buNone/>
          </a:pPr>
          <a:r>
            <a:rPr lang="ar-SA" sz="2400" b="1" kern="1200">
              <a:solidFill>
                <a:srgbClr val="002060"/>
              </a:solidFill>
              <a:latin typeface="Alexandria" pitchFamily="2" charset="-78"/>
              <a:cs typeface="Alexandria" pitchFamily="2" charset="-78"/>
            </a:rPr>
            <a:t>التحليل السريع والدقيق للبيانات</a:t>
          </a:r>
          <a:endParaRPr lang="en-US" sz="2400" b="1" kern="1200">
            <a:solidFill>
              <a:srgbClr val="002060"/>
            </a:solidFill>
            <a:latin typeface="Alexandria" pitchFamily="2" charset="-78"/>
            <a:cs typeface="Alexandria" pitchFamily="2" charset="-78"/>
          </a:endParaRPr>
        </a:p>
      </dsp:txBody>
      <dsp:txXfrm>
        <a:off x="585946" y="2275054"/>
        <a:ext cx="7649890" cy="639310"/>
      </dsp:txXfrm>
    </dsp:sp>
    <dsp:sp modelId="{DB1BFB13-FA0E-4490-9243-E504B5F949BE}">
      <dsp:nvSpPr>
        <dsp:cNvPr id="0" name=""/>
        <dsp:cNvSpPr/>
      </dsp:nvSpPr>
      <dsp:spPr>
        <a:xfrm>
          <a:off x="0" y="3683349"/>
          <a:ext cx="11027229" cy="604800"/>
        </a:xfrm>
        <a:prstGeom prst="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BC1BE409-D69F-4085-8ADF-863F20A0C2B5}">
      <dsp:nvSpPr>
        <dsp:cNvPr id="0" name=""/>
        <dsp:cNvSpPr/>
      </dsp:nvSpPr>
      <dsp:spPr>
        <a:xfrm>
          <a:off x="551361" y="3329109"/>
          <a:ext cx="7719060" cy="708480"/>
        </a:xfrm>
        <a:prstGeom prst="roundRect">
          <a:avLst/>
        </a:prstGeom>
        <a:blipFill rotWithShape="1">
          <a:blip xmlns:r="http://schemas.openxmlformats.org/officeDocument/2006/relationships" r:embed="rId1">
            <a:duotone>
              <a:schemeClr val="accent5">
                <a:hueOff val="0"/>
                <a:satOff val="0"/>
                <a:lumOff val="0"/>
                <a:alphaOff val="0"/>
                <a:tint val="67000"/>
                <a:shade val="65000"/>
              </a:schemeClr>
              <a:schemeClr val="accent5">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1066800">
            <a:lnSpc>
              <a:spcPct val="90000"/>
            </a:lnSpc>
            <a:spcBef>
              <a:spcPct val="0"/>
            </a:spcBef>
            <a:spcAft>
              <a:spcPct val="35000"/>
            </a:spcAft>
            <a:buNone/>
          </a:pPr>
          <a:r>
            <a:rPr lang="ar-SA" sz="2400" b="1" kern="1200">
              <a:solidFill>
                <a:srgbClr val="002060"/>
              </a:solidFill>
              <a:latin typeface="Alexandria" pitchFamily="2" charset="-78"/>
              <a:cs typeface="Alexandria" pitchFamily="2" charset="-78"/>
            </a:rPr>
            <a:t>تحسين تجربة العملاء</a:t>
          </a:r>
          <a:endParaRPr lang="en-US" sz="2400" b="1" kern="1200">
            <a:solidFill>
              <a:srgbClr val="002060"/>
            </a:solidFill>
            <a:latin typeface="Alexandria" pitchFamily="2" charset="-78"/>
            <a:cs typeface="Alexandria" pitchFamily="2" charset="-78"/>
          </a:endParaRPr>
        </a:p>
      </dsp:txBody>
      <dsp:txXfrm>
        <a:off x="585946" y="3363694"/>
        <a:ext cx="7649890" cy="63931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4ED41C-9AA2-42CA-8020-53EAF5B4B325}">
      <dsp:nvSpPr>
        <dsp:cNvPr id="0" name=""/>
        <dsp:cNvSpPr/>
      </dsp:nvSpPr>
      <dsp:spPr>
        <a:xfrm>
          <a:off x="0" y="554279"/>
          <a:ext cx="11027229" cy="16380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484B6A03-5782-4D58-A02E-5FC5606B230B}">
      <dsp:nvSpPr>
        <dsp:cNvPr id="0" name=""/>
        <dsp:cNvSpPr/>
      </dsp:nvSpPr>
      <dsp:spPr>
        <a:xfrm>
          <a:off x="551361" y="938499"/>
          <a:ext cx="7719060" cy="575179"/>
        </a:xfrm>
        <a:prstGeom prst="roundRect">
          <a:avLst/>
        </a:prstGeom>
        <a:blipFill rotWithShape="1">
          <a:blip xmlns:r="http://schemas.openxmlformats.org/officeDocument/2006/relationships" r:embed="rId1">
            <a:duotone>
              <a:schemeClr val="accent2">
                <a:hueOff val="0"/>
                <a:satOff val="0"/>
                <a:lumOff val="0"/>
                <a:alphaOff val="0"/>
                <a:tint val="67000"/>
                <a:shade val="65000"/>
              </a:schemeClr>
              <a:schemeClr val="accent2">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711200" rtl="1">
            <a:lnSpc>
              <a:spcPct val="90000"/>
            </a:lnSpc>
            <a:spcBef>
              <a:spcPct val="0"/>
            </a:spcBef>
            <a:spcAft>
              <a:spcPct val="35000"/>
            </a:spcAft>
            <a:buNone/>
          </a:pPr>
          <a:r>
            <a:rPr lang="ar-EG" sz="1600" b="1" kern="1200" dirty="0">
              <a:solidFill>
                <a:srgbClr val="002060"/>
              </a:solidFill>
              <a:latin typeface="Alexandria" pitchFamily="2" charset="-78"/>
              <a:cs typeface="Alexandria" pitchFamily="2" charset="-78"/>
            </a:rPr>
            <a:t>تحسين </a:t>
          </a:r>
          <a:r>
            <a:rPr lang="fa-IR" sz="1600" b="1" kern="1200" dirty="0">
              <a:solidFill>
                <a:srgbClr val="002060"/>
              </a:solidFill>
              <a:latin typeface="Alexandria" pitchFamily="2" charset="-78"/>
              <a:cs typeface="Alexandria" pitchFamily="2" charset="-78"/>
            </a:rPr>
            <a:t>الخدمات العامة</a:t>
          </a:r>
          <a:endParaRPr lang="en-US" sz="1600" b="1" kern="1200" dirty="0">
            <a:solidFill>
              <a:srgbClr val="002060"/>
            </a:solidFill>
            <a:latin typeface="Alexandria" pitchFamily="2" charset="-78"/>
            <a:cs typeface="Alexandria" pitchFamily="2" charset="-78"/>
          </a:endParaRPr>
        </a:p>
      </dsp:txBody>
      <dsp:txXfrm>
        <a:off x="579439" y="966577"/>
        <a:ext cx="7662904" cy="519023"/>
      </dsp:txXfrm>
    </dsp:sp>
    <dsp:sp modelId="{3C6E63FB-1D94-4A6B-9873-74C1E7CE8496}">
      <dsp:nvSpPr>
        <dsp:cNvPr id="0" name=""/>
        <dsp:cNvSpPr/>
      </dsp:nvSpPr>
      <dsp:spPr>
        <a:xfrm>
          <a:off x="0" y="2159058"/>
          <a:ext cx="11027229" cy="163800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31EFDF0C-ABEB-4C2C-A106-32683C649E6E}">
      <dsp:nvSpPr>
        <dsp:cNvPr id="0" name=""/>
        <dsp:cNvSpPr/>
      </dsp:nvSpPr>
      <dsp:spPr>
        <a:xfrm>
          <a:off x="551361" y="2543279"/>
          <a:ext cx="7719060" cy="575179"/>
        </a:xfrm>
        <a:prstGeom prst="roundRect">
          <a:avLst/>
        </a:prstGeom>
        <a:blipFill rotWithShape="1">
          <a:blip xmlns:r="http://schemas.openxmlformats.org/officeDocument/2006/relationships" r:embed="rId1">
            <a:duotone>
              <a:schemeClr val="accent3">
                <a:hueOff val="0"/>
                <a:satOff val="0"/>
                <a:lumOff val="0"/>
                <a:alphaOff val="0"/>
                <a:tint val="67000"/>
                <a:shade val="65000"/>
              </a:schemeClr>
              <a:schemeClr val="accent3">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711200" rtl="1">
            <a:lnSpc>
              <a:spcPct val="90000"/>
            </a:lnSpc>
            <a:spcBef>
              <a:spcPct val="0"/>
            </a:spcBef>
            <a:spcAft>
              <a:spcPct val="35000"/>
            </a:spcAft>
            <a:buNone/>
          </a:pPr>
          <a:r>
            <a:rPr lang="ar-EG" sz="1600" b="1" kern="1200" dirty="0">
              <a:solidFill>
                <a:srgbClr val="002060"/>
              </a:solidFill>
              <a:latin typeface="Alexandria" pitchFamily="2" charset="-78"/>
              <a:cs typeface="Alexandria" pitchFamily="2" charset="-78"/>
            </a:rPr>
            <a:t>تحسين الخدمات</a:t>
          </a:r>
          <a:r>
            <a:rPr lang="ar-EG" sz="1600" b="1" kern="1200" baseline="0" dirty="0">
              <a:solidFill>
                <a:srgbClr val="002060"/>
              </a:solidFill>
              <a:latin typeface="Alexandria" pitchFamily="2" charset="-78"/>
              <a:cs typeface="Alexandria" pitchFamily="2" charset="-78"/>
            </a:rPr>
            <a:t> الخاصة</a:t>
          </a:r>
          <a:endParaRPr lang="en-US" sz="1600" b="1" kern="1200" dirty="0">
            <a:solidFill>
              <a:srgbClr val="002060"/>
            </a:solidFill>
            <a:latin typeface="Alexandria" pitchFamily="2" charset="-78"/>
            <a:cs typeface="Alexandria" pitchFamily="2" charset="-78"/>
          </a:endParaRPr>
        </a:p>
      </dsp:txBody>
      <dsp:txXfrm>
        <a:off x="579439" y="2571357"/>
        <a:ext cx="7662904" cy="51902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4D8AF6-1600-458E-95E2-EE8C4630DF21}">
      <dsp:nvSpPr>
        <dsp:cNvPr id="0" name=""/>
        <dsp:cNvSpPr/>
      </dsp:nvSpPr>
      <dsp:spPr>
        <a:xfrm>
          <a:off x="0" y="1155091"/>
          <a:ext cx="11027229" cy="778361"/>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8F304140-9B70-4078-913F-454424D5E3A2}">
      <dsp:nvSpPr>
        <dsp:cNvPr id="0" name=""/>
        <dsp:cNvSpPr/>
      </dsp:nvSpPr>
      <dsp:spPr>
        <a:xfrm>
          <a:off x="551361" y="1202696"/>
          <a:ext cx="7719060" cy="911794"/>
        </a:xfrm>
        <a:prstGeom prst="roundRect">
          <a:avLst/>
        </a:prstGeom>
        <a:blipFill rotWithShape="1">
          <a:blip xmlns:r="http://schemas.openxmlformats.org/officeDocument/2006/relationships" r:embed="rId1">
            <a:duotone>
              <a:schemeClr val="accent2">
                <a:hueOff val="0"/>
                <a:satOff val="0"/>
                <a:lumOff val="0"/>
                <a:alphaOff val="0"/>
                <a:tint val="67000"/>
                <a:shade val="65000"/>
              </a:schemeClr>
              <a:schemeClr val="accent2">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800100">
            <a:lnSpc>
              <a:spcPct val="90000"/>
            </a:lnSpc>
            <a:spcBef>
              <a:spcPct val="0"/>
            </a:spcBef>
            <a:spcAft>
              <a:spcPct val="35000"/>
            </a:spcAft>
            <a:buNone/>
          </a:pPr>
          <a:r>
            <a:rPr lang="fa-IR" sz="1800" b="1" kern="1200" dirty="0">
              <a:solidFill>
                <a:srgbClr val="002060"/>
              </a:solidFill>
              <a:latin typeface="Alexandria" pitchFamily="2" charset="-78"/>
              <a:cs typeface="Alexandria" pitchFamily="2" charset="-78"/>
            </a:rPr>
            <a:t>الابتكار في الذكاء الاصطناعي</a:t>
          </a:r>
          <a:endParaRPr lang="en-US" sz="1800" b="1" kern="1200" dirty="0">
            <a:solidFill>
              <a:srgbClr val="002060"/>
            </a:solidFill>
            <a:latin typeface="Alexandria" pitchFamily="2" charset="-78"/>
            <a:cs typeface="Alexandria" pitchFamily="2" charset="-78"/>
          </a:endParaRPr>
        </a:p>
      </dsp:txBody>
      <dsp:txXfrm>
        <a:off x="595871" y="1247206"/>
        <a:ext cx="7630040" cy="822774"/>
      </dsp:txXfrm>
    </dsp:sp>
    <dsp:sp modelId="{3C6E63FB-1D94-4A6B-9873-74C1E7CE8496}">
      <dsp:nvSpPr>
        <dsp:cNvPr id="0" name=""/>
        <dsp:cNvSpPr/>
      </dsp:nvSpPr>
      <dsp:spPr>
        <a:xfrm>
          <a:off x="0" y="2236846"/>
          <a:ext cx="11027229" cy="778361"/>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31EFDF0C-ABEB-4C2C-A106-32683C649E6E}">
      <dsp:nvSpPr>
        <dsp:cNvPr id="0" name=""/>
        <dsp:cNvSpPr/>
      </dsp:nvSpPr>
      <dsp:spPr>
        <a:xfrm>
          <a:off x="551361" y="2284452"/>
          <a:ext cx="7719060" cy="911794"/>
        </a:xfrm>
        <a:prstGeom prst="roundRect">
          <a:avLst/>
        </a:prstGeom>
        <a:blipFill rotWithShape="1">
          <a:blip xmlns:r="http://schemas.openxmlformats.org/officeDocument/2006/relationships" r:embed="rId1">
            <a:duotone>
              <a:schemeClr val="accent3">
                <a:hueOff val="0"/>
                <a:satOff val="0"/>
                <a:lumOff val="0"/>
                <a:alphaOff val="0"/>
                <a:tint val="67000"/>
                <a:shade val="65000"/>
              </a:schemeClr>
              <a:schemeClr val="accent3">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800100">
            <a:lnSpc>
              <a:spcPct val="90000"/>
            </a:lnSpc>
            <a:spcBef>
              <a:spcPct val="0"/>
            </a:spcBef>
            <a:spcAft>
              <a:spcPct val="35000"/>
            </a:spcAft>
            <a:buNone/>
          </a:pPr>
          <a:r>
            <a:rPr lang="fa-IR" sz="1800" b="1" kern="1200" dirty="0">
              <a:solidFill>
                <a:srgbClr val="002060"/>
              </a:solidFill>
              <a:latin typeface="Alexandria" pitchFamily="2" charset="-78"/>
              <a:cs typeface="Alexandria" pitchFamily="2" charset="-78"/>
            </a:rPr>
            <a:t>ال</a:t>
          </a:r>
          <a:r>
            <a:rPr lang="ar-EG" sz="1800" b="1" kern="1200" dirty="0">
              <a:solidFill>
                <a:srgbClr val="002060"/>
              </a:solidFill>
              <a:latin typeface="Alexandria" pitchFamily="2" charset="-78"/>
              <a:cs typeface="Alexandria" pitchFamily="2" charset="-78"/>
            </a:rPr>
            <a:t>إبداع </a:t>
          </a:r>
          <a:r>
            <a:rPr lang="fa-IR" sz="1800" b="1" kern="1200" dirty="0">
              <a:solidFill>
                <a:srgbClr val="002060"/>
              </a:solidFill>
              <a:latin typeface="Alexandria" pitchFamily="2" charset="-78"/>
              <a:cs typeface="Alexandria" pitchFamily="2" charset="-78"/>
            </a:rPr>
            <a:t>في الذكاء الاصطناعي</a:t>
          </a:r>
          <a:endParaRPr lang="en-US" sz="1800" b="1" kern="1200" dirty="0">
            <a:solidFill>
              <a:srgbClr val="002060"/>
            </a:solidFill>
            <a:latin typeface="Alexandria" pitchFamily="2" charset="-78"/>
            <a:cs typeface="Alexandria" pitchFamily="2" charset="-78"/>
          </a:endParaRPr>
        </a:p>
      </dsp:txBody>
      <dsp:txXfrm>
        <a:off x="595871" y="2328962"/>
        <a:ext cx="7630040" cy="82277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C281F4-20A7-477B-A023-24D8CDB56F25}">
      <dsp:nvSpPr>
        <dsp:cNvPr id="0" name=""/>
        <dsp:cNvSpPr/>
      </dsp:nvSpPr>
      <dsp:spPr>
        <a:xfrm>
          <a:off x="0" y="291685"/>
          <a:ext cx="10678886" cy="3780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44E7F23-BD8B-4F0E-82C0-4C7D2D473C36}">
      <dsp:nvSpPr>
        <dsp:cNvPr id="0" name=""/>
        <dsp:cNvSpPr/>
      </dsp:nvSpPr>
      <dsp:spPr>
        <a:xfrm>
          <a:off x="544831" y="54389"/>
          <a:ext cx="7475220" cy="442800"/>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البطالة وتغير سوق العمل</a:t>
          </a:r>
          <a:endParaRPr lang="en-US" sz="1400" b="1" kern="1200" dirty="0">
            <a:solidFill>
              <a:schemeClr val="bg1"/>
            </a:solidFill>
            <a:latin typeface="Alexandria" pitchFamily="2" charset="-78"/>
            <a:cs typeface="Alexandria" pitchFamily="2" charset="-78"/>
          </a:endParaRPr>
        </a:p>
      </dsp:txBody>
      <dsp:txXfrm>
        <a:off x="566447" y="76005"/>
        <a:ext cx="7431988" cy="399568"/>
      </dsp:txXfrm>
    </dsp:sp>
    <dsp:sp modelId="{C72BE45C-ECC3-4F3D-8BEA-E0550515A59F}">
      <dsp:nvSpPr>
        <dsp:cNvPr id="0" name=""/>
        <dsp:cNvSpPr/>
      </dsp:nvSpPr>
      <dsp:spPr>
        <a:xfrm>
          <a:off x="0" y="972085"/>
          <a:ext cx="10678886" cy="378000"/>
        </a:xfrm>
        <a:prstGeom prst="rect">
          <a:avLst/>
        </a:prstGeom>
        <a:solidFill>
          <a:schemeClr val="lt1">
            <a:alpha val="90000"/>
            <a:hueOff val="0"/>
            <a:satOff val="0"/>
            <a:lumOff val="0"/>
            <a:alphaOff val="0"/>
          </a:schemeClr>
        </a:solidFill>
        <a:ln w="12700" cap="flat" cmpd="sng" algn="ctr">
          <a:solidFill>
            <a:schemeClr val="accent4">
              <a:hueOff val="3403839"/>
              <a:satOff val="-3998"/>
              <a:lumOff val="1536"/>
              <a:alphaOff val="0"/>
            </a:schemeClr>
          </a:solidFill>
          <a:prstDash val="solid"/>
        </a:ln>
        <a:effectLst/>
      </dsp:spPr>
      <dsp:style>
        <a:lnRef idx="2">
          <a:scrgbClr r="0" g="0" b="0"/>
        </a:lnRef>
        <a:fillRef idx="1">
          <a:scrgbClr r="0" g="0" b="0"/>
        </a:fillRef>
        <a:effectRef idx="0">
          <a:scrgbClr r="0" g="0" b="0"/>
        </a:effectRef>
        <a:fontRef idx="minor"/>
      </dsp:style>
    </dsp:sp>
    <dsp:sp modelId="{D313B518-101D-4AED-808B-836D1F96C8CC}">
      <dsp:nvSpPr>
        <dsp:cNvPr id="0" name=""/>
        <dsp:cNvSpPr/>
      </dsp:nvSpPr>
      <dsp:spPr>
        <a:xfrm>
          <a:off x="533944" y="750685"/>
          <a:ext cx="7475220" cy="442800"/>
        </a:xfrm>
        <a:prstGeom prst="roundRect">
          <a:avLst/>
        </a:prstGeom>
        <a:solidFill>
          <a:schemeClr val="accent4">
            <a:hueOff val="3403839"/>
            <a:satOff val="-3998"/>
            <a:lumOff val="1536"/>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التحيز</a:t>
          </a:r>
          <a:r>
            <a:rPr lang="ar-EG" sz="1400" b="1" kern="1200" baseline="0" dirty="0">
              <a:solidFill>
                <a:schemeClr val="bg1"/>
              </a:solidFill>
              <a:latin typeface="Alexandria" pitchFamily="2" charset="-78"/>
              <a:cs typeface="Alexandria" pitchFamily="2" charset="-78"/>
            </a:rPr>
            <a:t> والتمييز</a:t>
          </a:r>
          <a:endParaRPr lang="en-US" sz="1400" b="1" kern="1200" dirty="0">
            <a:solidFill>
              <a:schemeClr val="bg1"/>
            </a:solidFill>
            <a:latin typeface="Alexandria" pitchFamily="2" charset="-78"/>
            <a:cs typeface="Alexandria" pitchFamily="2" charset="-78"/>
          </a:endParaRPr>
        </a:p>
      </dsp:txBody>
      <dsp:txXfrm>
        <a:off x="555560" y="772301"/>
        <a:ext cx="7431988" cy="399568"/>
      </dsp:txXfrm>
    </dsp:sp>
    <dsp:sp modelId="{43030548-BE9E-4EE7-9105-DB8B55B403E5}">
      <dsp:nvSpPr>
        <dsp:cNvPr id="0" name=""/>
        <dsp:cNvSpPr/>
      </dsp:nvSpPr>
      <dsp:spPr>
        <a:xfrm>
          <a:off x="0" y="1652485"/>
          <a:ext cx="10678886" cy="378000"/>
        </a:xfrm>
        <a:prstGeom prst="rect">
          <a:avLst/>
        </a:prstGeom>
        <a:solidFill>
          <a:schemeClr val="lt1">
            <a:alpha val="90000"/>
            <a:hueOff val="0"/>
            <a:satOff val="0"/>
            <a:lumOff val="0"/>
            <a:alphaOff val="0"/>
          </a:schemeClr>
        </a:solidFill>
        <a:ln w="12700" cap="flat" cmpd="sng" algn="ctr">
          <a:solidFill>
            <a:schemeClr val="accent4">
              <a:hueOff val="6807678"/>
              <a:satOff val="-7995"/>
              <a:lumOff val="3072"/>
              <a:alphaOff val="0"/>
            </a:schemeClr>
          </a:solidFill>
          <a:prstDash val="solid"/>
        </a:ln>
        <a:effectLst/>
      </dsp:spPr>
      <dsp:style>
        <a:lnRef idx="2">
          <a:scrgbClr r="0" g="0" b="0"/>
        </a:lnRef>
        <a:fillRef idx="1">
          <a:scrgbClr r="0" g="0" b="0"/>
        </a:fillRef>
        <a:effectRef idx="0">
          <a:scrgbClr r="0" g="0" b="0"/>
        </a:effectRef>
        <a:fontRef idx="minor"/>
      </dsp:style>
    </dsp:sp>
    <dsp:sp modelId="{3EA28980-3907-468F-AE49-B0120354FAA5}">
      <dsp:nvSpPr>
        <dsp:cNvPr id="0" name=""/>
        <dsp:cNvSpPr/>
      </dsp:nvSpPr>
      <dsp:spPr>
        <a:xfrm>
          <a:off x="533944" y="1431085"/>
          <a:ext cx="7475220" cy="442800"/>
        </a:xfrm>
        <a:prstGeom prst="roundRect">
          <a:avLst/>
        </a:prstGeom>
        <a:solidFill>
          <a:schemeClr val="accent4">
            <a:hueOff val="6807678"/>
            <a:satOff val="-7995"/>
            <a:lumOff val="3072"/>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الخصوصية</a:t>
          </a:r>
          <a:r>
            <a:rPr lang="ar-EG" sz="1400" b="1" kern="1200" baseline="0" dirty="0">
              <a:solidFill>
                <a:schemeClr val="bg1"/>
              </a:solidFill>
              <a:latin typeface="Alexandria" pitchFamily="2" charset="-78"/>
              <a:cs typeface="Alexandria" pitchFamily="2" charset="-78"/>
            </a:rPr>
            <a:t> والأمان</a:t>
          </a:r>
          <a:endParaRPr lang="en-US" sz="1400" b="1" kern="1200" dirty="0">
            <a:solidFill>
              <a:schemeClr val="bg1"/>
            </a:solidFill>
            <a:latin typeface="Alexandria" pitchFamily="2" charset="-78"/>
            <a:cs typeface="Alexandria" pitchFamily="2" charset="-78"/>
          </a:endParaRPr>
        </a:p>
      </dsp:txBody>
      <dsp:txXfrm>
        <a:off x="555560" y="1452701"/>
        <a:ext cx="7431988" cy="399568"/>
      </dsp:txXfrm>
    </dsp:sp>
    <dsp:sp modelId="{99502A0C-9610-4E42-98E7-A391E483ECCE}">
      <dsp:nvSpPr>
        <dsp:cNvPr id="0" name=""/>
        <dsp:cNvSpPr/>
      </dsp:nvSpPr>
      <dsp:spPr>
        <a:xfrm>
          <a:off x="0" y="2332886"/>
          <a:ext cx="10678886" cy="378000"/>
        </a:xfrm>
        <a:prstGeom prst="rect">
          <a:avLst/>
        </a:prstGeom>
        <a:solidFill>
          <a:schemeClr val="lt1">
            <a:alpha val="90000"/>
            <a:hueOff val="0"/>
            <a:satOff val="0"/>
            <a:lumOff val="0"/>
            <a:alphaOff val="0"/>
          </a:schemeClr>
        </a:solidFill>
        <a:ln w="12700" cap="flat" cmpd="sng" algn="ctr">
          <a:solidFill>
            <a:schemeClr val="accent4">
              <a:hueOff val="10211516"/>
              <a:satOff val="-11993"/>
              <a:lumOff val="4608"/>
              <a:alphaOff val="0"/>
            </a:schemeClr>
          </a:solidFill>
          <a:prstDash val="solid"/>
        </a:ln>
        <a:effectLst/>
      </dsp:spPr>
      <dsp:style>
        <a:lnRef idx="2">
          <a:scrgbClr r="0" g="0" b="0"/>
        </a:lnRef>
        <a:fillRef idx="1">
          <a:scrgbClr r="0" g="0" b="0"/>
        </a:fillRef>
        <a:effectRef idx="0">
          <a:scrgbClr r="0" g="0" b="0"/>
        </a:effectRef>
        <a:fontRef idx="minor"/>
      </dsp:style>
    </dsp:sp>
    <dsp:sp modelId="{EE7DB42A-F336-4DA4-89DD-8153F5208F5D}">
      <dsp:nvSpPr>
        <dsp:cNvPr id="0" name=""/>
        <dsp:cNvSpPr/>
      </dsp:nvSpPr>
      <dsp:spPr>
        <a:xfrm>
          <a:off x="533944" y="2111486"/>
          <a:ext cx="7475220" cy="442800"/>
        </a:xfrm>
        <a:prstGeom prst="roundRect">
          <a:avLst/>
        </a:prstGeom>
        <a:solidFill>
          <a:schemeClr val="accent4">
            <a:hueOff val="10211516"/>
            <a:satOff val="-11993"/>
            <a:lumOff val="4608"/>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الاعتماد المفرط</a:t>
          </a:r>
          <a:endParaRPr lang="en-US" sz="1400" b="1" kern="1200" dirty="0">
            <a:solidFill>
              <a:schemeClr val="bg1"/>
            </a:solidFill>
            <a:latin typeface="Alexandria" pitchFamily="2" charset="-78"/>
            <a:cs typeface="Alexandria" pitchFamily="2" charset="-78"/>
          </a:endParaRPr>
        </a:p>
      </dsp:txBody>
      <dsp:txXfrm>
        <a:off x="555560" y="2133102"/>
        <a:ext cx="7431988" cy="399568"/>
      </dsp:txXfrm>
    </dsp:sp>
    <dsp:sp modelId="{1D20BAC2-2CBE-4292-8412-2C19B6AF48D1}">
      <dsp:nvSpPr>
        <dsp:cNvPr id="0" name=""/>
        <dsp:cNvSpPr/>
      </dsp:nvSpPr>
      <dsp:spPr>
        <a:xfrm>
          <a:off x="0" y="3013286"/>
          <a:ext cx="10678886" cy="378000"/>
        </a:xfrm>
        <a:prstGeom prst="rect">
          <a:avLst/>
        </a:prstGeom>
        <a:solidFill>
          <a:schemeClr val="lt1">
            <a:alpha val="90000"/>
            <a:hueOff val="0"/>
            <a:satOff val="0"/>
            <a:lumOff val="0"/>
            <a:alphaOff val="0"/>
          </a:schemeClr>
        </a:solidFill>
        <a:ln w="12700" cap="flat" cmpd="sng" algn="ctr">
          <a:solidFill>
            <a:schemeClr val="accent4">
              <a:hueOff val="13615356"/>
              <a:satOff val="-15991"/>
              <a:lumOff val="6144"/>
              <a:alphaOff val="0"/>
            </a:schemeClr>
          </a:solidFill>
          <a:prstDash val="solid"/>
        </a:ln>
        <a:effectLst/>
      </dsp:spPr>
      <dsp:style>
        <a:lnRef idx="2">
          <a:scrgbClr r="0" g="0" b="0"/>
        </a:lnRef>
        <a:fillRef idx="1">
          <a:scrgbClr r="0" g="0" b="0"/>
        </a:fillRef>
        <a:effectRef idx="0">
          <a:scrgbClr r="0" g="0" b="0"/>
        </a:effectRef>
        <a:fontRef idx="minor"/>
      </dsp:style>
    </dsp:sp>
    <dsp:sp modelId="{8AE508D1-44D7-4A02-B21B-7205770564F0}">
      <dsp:nvSpPr>
        <dsp:cNvPr id="0" name=""/>
        <dsp:cNvSpPr/>
      </dsp:nvSpPr>
      <dsp:spPr>
        <a:xfrm>
          <a:off x="566600" y="2791886"/>
          <a:ext cx="7475220" cy="442800"/>
        </a:xfrm>
        <a:prstGeom prst="roundRect">
          <a:avLst/>
        </a:prstGeom>
        <a:solidFill>
          <a:schemeClr val="accent4">
            <a:hueOff val="13615356"/>
            <a:satOff val="-15991"/>
            <a:lumOff val="6144"/>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القضايا الأخلاقية</a:t>
          </a:r>
          <a:endParaRPr lang="en-US" sz="1400" b="1" kern="1200" dirty="0">
            <a:solidFill>
              <a:schemeClr val="bg1"/>
            </a:solidFill>
            <a:latin typeface="Alexandria" pitchFamily="2" charset="-78"/>
            <a:cs typeface="Alexandria" pitchFamily="2" charset="-78"/>
          </a:endParaRPr>
        </a:p>
      </dsp:txBody>
      <dsp:txXfrm>
        <a:off x="588216" y="2813502"/>
        <a:ext cx="7431988" cy="399568"/>
      </dsp:txXfrm>
    </dsp:sp>
    <dsp:sp modelId="{4FA2A592-583F-4FA7-AA4D-40F6A4435578}">
      <dsp:nvSpPr>
        <dsp:cNvPr id="0" name=""/>
        <dsp:cNvSpPr/>
      </dsp:nvSpPr>
      <dsp:spPr>
        <a:xfrm>
          <a:off x="0" y="3693686"/>
          <a:ext cx="10678886" cy="378000"/>
        </a:xfrm>
        <a:prstGeom prst="rect">
          <a:avLst/>
        </a:prstGeom>
        <a:solidFill>
          <a:schemeClr val="lt1">
            <a:alpha val="90000"/>
            <a:hueOff val="0"/>
            <a:satOff val="0"/>
            <a:lumOff val="0"/>
            <a:alphaOff val="0"/>
          </a:schemeClr>
        </a:solidFill>
        <a:ln w="12700" cap="flat" cmpd="sng" algn="ctr">
          <a:solidFill>
            <a:schemeClr val="accent4">
              <a:hueOff val="17019194"/>
              <a:satOff val="-19988"/>
              <a:lumOff val="7680"/>
              <a:alphaOff val="0"/>
            </a:schemeClr>
          </a:solidFill>
          <a:prstDash val="solid"/>
        </a:ln>
        <a:effectLst/>
      </dsp:spPr>
      <dsp:style>
        <a:lnRef idx="2">
          <a:scrgbClr r="0" g="0" b="0"/>
        </a:lnRef>
        <a:fillRef idx="1">
          <a:scrgbClr r="0" g="0" b="0"/>
        </a:fillRef>
        <a:effectRef idx="0">
          <a:scrgbClr r="0" g="0" b="0"/>
        </a:effectRef>
        <a:fontRef idx="minor"/>
      </dsp:style>
    </dsp:sp>
    <dsp:sp modelId="{61F92A3E-084D-4F1B-8EE6-86B507043D1A}">
      <dsp:nvSpPr>
        <dsp:cNvPr id="0" name=""/>
        <dsp:cNvSpPr/>
      </dsp:nvSpPr>
      <dsp:spPr>
        <a:xfrm>
          <a:off x="533944" y="3472286"/>
          <a:ext cx="7475220" cy="442800"/>
        </a:xfrm>
        <a:prstGeom prst="roundRect">
          <a:avLst/>
        </a:prstGeom>
        <a:solidFill>
          <a:schemeClr val="accent4">
            <a:hueOff val="17019194"/>
            <a:satOff val="-19988"/>
            <a:lumOff val="768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التأثير على التفاعل الاجتماعي</a:t>
          </a:r>
          <a:endParaRPr lang="en-US" sz="1400" b="1" kern="1200" dirty="0">
            <a:solidFill>
              <a:schemeClr val="bg1"/>
            </a:solidFill>
            <a:latin typeface="Alexandria" pitchFamily="2" charset="-78"/>
            <a:cs typeface="Alexandria" pitchFamily="2" charset="-78"/>
          </a:endParaRPr>
        </a:p>
      </dsp:txBody>
      <dsp:txXfrm>
        <a:off x="555560" y="3493902"/>
        <a:ext cx="7431988" cy="399568"/>
      </dsp:txXfrm>
    </dsp:sp>
    <dsp:sp modelId="{A16669A6-6FCF-4935-A6BF-D554E6698AE4}">
      <dsp:nvSpPr>
        <dsp:cNvPr id="0" name=""/>
        <dsp:cNvSpPr/>
      </dsp:nvSpPr>
      <dsp:spPr>
        <a:xfrm>
          <a:off x="0" y="4374085"/>
          <a:ext cx="10678886" cy="378000"/>
        </a:xfrm>
        <a:prstGeom prst="rect">
          <a:avLst/>
        </a:prstGeom>
        <a:solidFill>
          <a:schemeClr val="lt1">
            <a:alpha val="90000"/>
            <a:hueOff val="0"/>
            <a:satOff val="0"/>
            <a:lumOff val="0"/>
            <a:alphaOff val="0"/>
          </a:schemeClr>
        </a:solidFill>
        <a:ln w="12700" cap="flat" cmpd="sng" algn="ctr">
          <a:solidFill>
            <a:schemeClr val="accent4">
              <a:hueOff val="20423033"/>
              <a:satOff val="-23986"/>
              <a:lumOff val="9216"/>
              <a:alphaOff val="0"/>
            </a:schemeClr>
          </a:solidFill>
          <a:prstDash val="solid"/>
        </a:ln>
        <a:effectLst/>
      </dsp:spPr>
      <dsp:style>
        <a:lnRef idx="2">
          <a:scrgbClr r="0" g="0" b="0"/>
        </a:lnRef>
        <a:fillRef idx="1">
          <a:scrgbClr r="0" g="0" b="0"/>
        </a:fillRef>
        <a:effectRef idx="0">
          <a:scrgbClr r="0" g="0" b="0"/>
        </a:effectRef>
        <a:fontRef idx="minor"/>
      </dsp:style>
    </dsp:sp>
    <dsp:sp modelId="{4BB9E5CF-B2A7-4C1B-855A-DA4F8E874F32}">
      <dsp:nvSpPr>
        <dsp:cNvPr id="0" name=""/>
        <dsp:cNvSpPr/>
      </dsp:nvSpPr>
      <dsp:spPr>
        <a:xfrm>
          <a:off x="533944" y="4152686"/>
          <a:ext cx="7475220" cy="442800"/>
        </a:xfrm>
        <a:prstGeom prst="roundRect">
          <a:avLst/>
        </a:prstGeom>
        <a:solidFill>
          <a:schemeClr val="accent4">
            <a:hueOff val="20423033"/>
            <a:satOff val="-23986"/>
            <a:lumOff val="9216"/>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المشاكل</a:t>
          </a:r>
          <a:r>
            <a:rPr lang="ar-EG" sz="1400" b="1" kern="1200" baseline="0" dirty="0">
              <a:solidFill>
                <a:schemeClr val="bg1"/>
              </a:solidFill>
              <a:latin typeface="Alexandria" pitchFamily="2" charset="-78"/>
              <a:cs typeface="Alexandria" pitchFamily="2" charset="-78"/>
            </a:rPr>
            <a:t> التقنية</a:t>
          </a:r>
          <a:endParaRPr lang="en-US" sz="1400" b="1" kern="1200" dirty="0">
            <a:solidFill>
              <a:schemeClr val="bg1"/>
            </a:solidFill>
            <a:latin typeface="Alexandria" pitchFamily="2" charset="-78"/>
            <a:cs typeface="Alexandria" pitchFamily="2" charset="-78"/>
          </a:endParaRPr>
        </a:p>
      </dsp:txBody>
      <dsp:txXfrm>
        <a:off x="555560" y="4174302"/>
        <a:ext cx="7431988" cy="39956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l">
              <a:defRPr sz="1200"/>
            </a:lvl1pPr>
          </a:lstStyle>
          <a:p>
            <a:endParaRPr lang="en-US"/>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r">
              <a:defRPr sz="1200"/>
            </a:lvl1pPr>
          </a:lstStyle>
          <a:p>
            <a:fld id="{F9776CE6-27CE-4F27-B1FC-2A98BF032935}" type="datetimeFigureOut">
              <a:rPr lang="en-US" smtClean="0"/>
              <a:t>21/6/2024</a:t>
            </a:fld>
            <a:endParaRPr lang="en-U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en-US"/>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r">
              <a:defRPr sz="1200"/>
            </a:lvl1pPr>
          </a:lstStyle>
          <a:p>
            <a:fld id="{7CAF93B6-C366-4620-B8BE-2828B0BCC874}" type="slidenum">
              <a:rPr lang="en-US" smtClean="0"/>
              <a:t>‹#›</a:t>
            </a:fld>
            <a:endParaRPr lang="en-US"/>
          </a:p>
        </p:txBody>
      </p:sp>
    </p:spTree>
    <p:extLst>
      <p:ext uri="{BB962C8B-B14F-4D97-AF65-F5344CB8AC3E}">
        <p14:creationId xmlns:p14="http://schemas.microsoft.com/office/powerpoint/2010/main" val="2606237716"/>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7CAF93B6-C366-4620-B8BE-2828B0BCC874}" type="slidenum">
              <a:rPr lang="en-US" smtClean="0"/>
              <a:t>1</a:t>
            </a:fld>
            <a:endParaRPr lang="en-US"/>
          </a:p>
        </p:txBody>
      </p:sp>
    </p:spTree>
    <p:extLst>
      <p:ext uri="{BB962C8B-B14F-4D97-AF65-F5344CB8AC3E}">
        <p14:creationId xmlns:p14="http://schemas.microsoft.com/office/powerpoint/2010/main" val="2604926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430328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087020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658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5927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21/6/2024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90446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21/6/2024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1603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21/6/2024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92195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3989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11041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948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48012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299098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38691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3967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58934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35279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
        <p:nvSpPr>
          <p:cNvPr id="14" name="TextBox 1">
            <a:extLst>
              <a:ext uri="{FF2B5EF4-FFF2-40B4-BE49-F238E27FC236}">
                <a16:creationId xmlns:a16="http://schemas.microsoft.com/office/drawing/2014/main" id="{BE143814-0BE4-5582-738A-7396F01D7C9F}"/>
              </a:ext>
            </a:extLst>
          </p:cNvPr>
          <p:cNvSpPr txBox="1"/>
          <p:nvPr userDrawn="1"/>
        </p:nvSpPr>
        <p:spPr>
          <a:xfrm>
            <a:off x="8737600" y="631546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946182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8.png"/></Relationships>
</file>

<file path=ppt/slides/_rels/slide4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9.png"/></Relationships>
</file>

<file path=ppt/slides/_rels/slide7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441371" y="2294208"/>
            <a:ext cx="7668054" cy="1134791"/>
          </a:xfrm>
          <a:prstGeom prst="rect">
            <a:avLst/>
          </a:prstGeom>
          <a:solidFill>
            <a:schemeClr val="bg1"/>
          </a:solidFill>
        </p:spPr>
        <p:txBody>
          <a:bodyPr>
            <a:normAutofit fontScale="90000"/>
          </a:bodyPr>
          <a:lstStyle/>
          <a:p>
            <a:pPr algn="ctr" rtl="1">
              <a:lnSpc>
                <a:spcPct val="150000"/>
              </a:lnSpc>
            </a:pPr>
            <a:r>
              <a:rPr lang="ar-SA" sz="2700" b="1" dirty="0">
                <a:latin typeface="Alexandria" pitchFamily="2" charset="-78"/>
                <a:cs typeface="Alexandria" pitchFamily="2" charset="-78"/>
              </a:rPr>
              <a:t>الجوانب الإيجابية والسلبية للذكاء الاصطناعي </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الثانية</a:t>
            </a: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668054" cy="1295400"/>
          </a:xfrm>
          <a:solidFill>
            <a:schemeClr val="bg1"/>
          </a:solidFill>
        </p:spPr>
        <p:txBody>
          <a:bodyPr>
            <a:noAutofit/>
          </a:bodyPr>
          <a:lstStyle/>
          <a:p>
            <a:endParaRPr lang="ar-EG" sz="2000" b="1">
              <a:solidFill>
                <a:schemeClr val="accent2">
                  <a:lumMod val="75000"/>
                </a:schemeClr>
              </a:solidFill>
              <a:latin typeface="Alexandria" pitchFamily="2" charset="-78"/>
              <a:cs typeface="Alexandria" pitchFamily="2" charset="-78"/>
            </a:endParaRPr>
          </a:p>
          <a:p>
            <a:pPr lvl="1"/>
            <a:r>
              <a:rPr lang="ar-EG" b="1">
                <a:solidFill>
                  <a:schemeClr val="accent2">
                    <a:lumMod val="75000"/>
                  </a:schemeClr>
                </a:solidFill>
                <a:latin typeface="Alexandria" pitchFamily="2" charset="-78"/>
                <a:cs typeface="Alexandria" pitchFamily="2" charset="-78"/>
              </a:rPr>
              <a:t>أ.د رشا علي الدين</a:t>
            </a:r>
          </a:p>
          <a:p>
            <a:pPr lvl="1"/>
            <a:r>
              <a:rPr lang="ar-EG" b="1">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15937" y="1709057"/>
            <a:ext cx="3696834" cy="364671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a:ext>
            </a:extLst>
          </a:blip>
          <a:stretch>
            <a:fillRect/>
          </a:stretch>
        </p:blipFill>
        <p:spPr>
          <a:xfrm>
            <a:off x="642258" y="1825624"/>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702629" y="1618796"/>
            <a:ext cx="7282541" cy="3573689"/>
          </a:xfrm>
          <a:solidFill>
            <a:schemeClr val="bg1"/>
          </a:solidFill>
        </p:spPr>
        <p:txBody>
          <a:bodyPr>
            <a:normAutofit fontScale="62500" lnSpcReduction="20000"/>
          </a:bodyPr>
          <a:lstStyle/>
          <a:p>
            <a:pPr marL="514350" indent="-514350" algn="just" rtl="1">
              <a:lnSpc>
                <a:spcPct val="170000"/>
              </a:lnSpc>
              <a:buFont typeface="+mj-lt"/>
              <a:buAutoNum type="arabicPeriod"/>
            </a:pPr>
            <a:r>
              <a:rPr lang="fa-IR" b="1" dirty="0">
                <a:solidFill>
                  <a:schemeClr val="accent2">
                    <a:lumMod val="75000"/>
                  </a:schemeClr>
                </a:solidFill>
                <a:latin typeface="Alexandria" pitchFamily="2" charset="-78"/>
                <a:cs typeface="Alexandria" pitchFamily="2" charset="-78"/>
              </a:rPr>
              <a:t>الجوانب الإيجابية للذكاء الاصطناعي</a:t>
            </a:r>
            <a:endParaRPr lang="en-US" b="1" dirty="0">
              <a:solidFill>
                <a:schemeClr val="accent2">
                  <a:lumMod val="75000"/>
                </a:schemeClr>
              </a:solidFill>
              <a:latin typeface="Alexandria" pitchFamily="2" charset="-78"/>
              <a:cs typeface="Alexandria" pitchFamily="2" charset="-78"/>
            </a:endParaRPr>
          </a:p>
          <a:p>
            <a:pPr marL="514350" indent="-514350" algn="just" rtl="1">
              <a:lnSpc>
                <a:spcPct val="170000"/>
              </a:lnSpc>
              <a:buFont typeface="+mj-lt"/>
              <a:buAutoNum type="arabicPeriod"/>
            </a:pPr>
            <a:r>
              <a:rPr lang="fa-IR" b="1" dirty="0">
                <a:solidFill>
                  <a:schemeClr val="accent2">
                    <a:lumMod val="75000"/>
                  </a:schemeClr>
                </a:solidFill>
                <a:latin typeface="Alexandria" pitchFamily="2" charset="-78"/>
                <a:cs typeface="Alexandria" pitchFamily="2" charset="-78"/>
              </a:rPr>
              <a:t>الجوانب السلبية للذكاء الاصطناعي</a:t>
            </a:r>
            <a:endParaRPr lang="en-US" b="1" dirty="0">
              <a:solidFill>
                <a:schemeClr val="accent2">
                  <a:lumMod val="75000"/>
                </a:schemeClr>
              </a:solidFill>
              <a:latin typeface="Alexandria" pitchFamily="2" charset="-78"/>
              <a:cs typeface="Alexandria" pitchFamily="2" charset="-78"/>
            </a:endParaRPr>
          </a:p>
          <a:p>
            <a:pPr marL="514350" indent="-514350" algn="just" rtl="1">
              <a:lnSpc>
                <a:spcPct val="170000"/>
              </a:lnSpc>
              <a:buFont typeface="+mj-lt"/>
              <a:buAutoNum type="arabicPeriod"/>
            </a:pPr>
            <a:r>
              <a:rPr lang="fa-IR" b="1" dirty="0">
                <a:solidFill>
                  <a:schemeClr val="accent2">
                    <a:lumMod val="75000"/>
                  </a:schemeClr>
                </a:solidFill>
                <a:latin typeface="Alexandria" pitchFamily="2" charset="-78"/>
                <a:cs typeface="Alexandria" pitchFamily="2" charset="-78"/>
              </a:rPr>
              <a:t>تمييز الذكاء الاصطناعي عن غيره مما يشتبه به</a:t>
            </a:r>
            <a:endParaRPr lang="en-US" b="1" dirty="0">
              <a:solidFill>
                <a:schemeClr val="accent2">
                  <a:lumMod val="75000"/>
                </a:schemeClr>
              </a:solidFill>
              <a:latin typeface="Alexandria" pitchFamily="2" charset="-78"/>
              <a:cs typeface="Alexandria" pitchFamily="2" charset="-78"/>
            </a:endParaRPr>
          </a:p>
          <a:p>
            <a:pPr marL="514350" indent="-514350" algn="just" rtl="1">
              <a:lnSpc>
                <a:spcPct val="170000"/>
              </a:lnSpc>
              <a:buFont typeface="+mj-lt"/>
              <a:buAutoNum type="arabicPeriod"/>
            </a:pPr>
            <a:r>
              <a:rPr lang="fa-IR" b="1" dirty="0">
                <a:solidFill>
                  <a:schemeClr val="accent2">
                    <a:lumMod val="75000"/>
                  </a:schemeClr>
                </a:solidFill>
                <a:latin typeface="Alexandria" pitchFamily="2" charset="-78"/>
                <a:cs typeface="Alexandria" pitchFamily="2" charset="-78"/>
              </a:rPr>
              <a:t>أهمية دراسة اقتصاديات الذكاء الاصطناعي</a:t>
            </a:r>
            <a:endParaRPr lang="ar-EG" b="1" dirty="0">
              <a:solidFill>
                <a:schemeClr val="accent2">
                  <a:lumMod val="75000"/>
                </a:schemeClr>
              </a:solidFill>
              <a:latin typeface="Alexandria" pitchFamily="2" charset="-78"/>
              <a:cs typeface="Alexandria" pitchFamily="2" charset="-78"/>
            </a:endParaRPr>
          </a:p>
          <a:p>
            <a:pPr marL="514350" indent="-514350" algn="just" rtl="1">
              <a:lnSpc>
                <a:spcPct val="170000"/>
              </a:lnSpc>
              <a:buFont typeface="+mj-lt"/>
              <a:buAutoNum type="arabicPeriod"/>
            </a:pPr>
            <a:r>
              <a:rPr lang="ar-EG" b="1" dirty="0">
                <a:solidFill>
                  <a:schemeClr val="accent2">
                    <a:lumMod val="75000"/>
                  </a:schemeClr>
                </a:solidFill>
                <a:latin typeface="Alexandria" pitchFamily="2" charset="-78"/>
                <a:cs typeface="Alexandria" pitchFamily="2" charset="-78"/>
              </a:rPr>
              <a:t>موقف الدول العربية من الذكاء الاصطناعي</a:t>
            </a:r>
          </a:p>
          <a:p>
            <a:pPr marL="514350" indent="-514350" algn="just" rtl="1">
              <a:lnSpc>
                <a:spcPct val="170000"/>
              </a:lnSpc>
              <a:buFont typeface="+mj-lt"/>
              <a:buAutoNum type="arabicPeriod"/>
            </a:pPr>
            <a:r>
              <a:rPr lang="ar-EG" b="1" dirty="0">
                <a:solidFill>
                  <a:schemeClr val="accent2">
                    <a:lumMod val="75000"/>
                  </a:schemeClr>
                </a:solidFill>
                <a:latin typeface="Alexandria" pitchFamily="2" charset="-78"/>
                <a:cs typeface="Alexandria" pitchFamily="2" charset="-78"/>
              </a:rPr>
              <a:t>أهمية الذكاء الاصطناعي في مجال الدراسات القانونية والتعليم القانوني. </a:t>
            </a:r>
          </a:p>
        </p:txBody>
      </p:sp>
    </p:spTree>
    <p:extLst>
      <p:ext uri="{BB962C8B-B14F-4D97-AF65-F5344CB8AC3E}">
        <p14:creationId xmlns:p14="http://schemas.microsoft.com/office/powerpoint/2010/main" val="3451792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i">
            <a:hlinkClick r:id="" action="ppaction://media"/>
            <a:extLst>
              <a:ext uri="{FF2B5EF4-FFF2-40B4-BE49-F238E27FC236}">
                <a16:creationId xmlns:a16="http://schemas.microsoft.com/office/drawing/2014/main" id="{B94C242A-40F2-676B-E2E3-43A3D2817468}"/>
              </a:ext>
            </a:extLst>
          </p:cNvPr>
          <p:cNvPicPr>
            <a:picLocks noGrp="1" noChangeAspect="1"/>
          </p:cNvPicPr>
          <p:nvPr>
            <p:ph sz="half" idx="1"/>
            <a:videoFile r:link="rId2"/>
            <p:extLst>
              <p:ext uri="{DAA4B4D4-6D71-4841-9C94-3DE7FCFB9230}">
                <p14:media xmlns:p14="http://schemas.microsoft.com/office/powerpoint/2010/main" r:embed="rId1"/>
              </p:ext>
            </p:extLst>
          </p:nvPr>
        </p:nvPicPr>
        <p:blipFill>
          <a:blip r:embed="rId4"/>
          <a:stretch>
            <a:fillRect/>
          </a:stretch>
        </p:blipFill>
        <p:spPr>
          <a:xfrm>
            <a:off x="1001486" y="1825625"/>
            <a:ext cx="10178143" cy="3410404"/>
          </a:xfrm>
        </p:spPr>
      </p:pic>
    </p:spTree>
    <p:extLst>
      <p:ext uri="{BB962C8B-B14F-4D97-AF65-F5344CB8AC3E}">
        <p14:creationId xmlns:p14="http://schemas.microsoft.com/office/powerpoint/2010/main" val="1308173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359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05C3635-B77A-B822-E6E9-0472329A0B0C}"/>
              </a:ext>
            </a:extLst>
          </p:cNvPr>
          <p:cNvSpPr>
            <a:spLocks noGrp="1"/>
          </p:cNvSpPr>
          <p:nvPr>
            <p:ph type="title"/>
          </p:nvPr>
        </p:nvSpPr>
        <p:spPr>
          <a:xfrm>
            <a:off x="2906485" y="1121228"/>
            <a:ext cx="5573486" cy="424543"/>
          </a:xfrm>
          <a:solidFill>
            <a:schemeClr val="bg1"/>
          </a:solidFill>
        </p:spPr>
        <p:txBody>
          <a:bodyPr/>
          <a:lstStyle/>
          <a:p>
            <a:pPr algn="ctr" rtl="1"/>
            <a:r>
              <a:rPr lang="fa-IR" sz="2000" b="1" dirty="0">
                <a:solidFill>
                  <a:schemeClr val="accent2">
                    <a:lumMod val="75000"/>
                  </a:schemeClr>
                </a:solidFill>
                <a:latin typeface="Alexandria" pitchFamily="2" charset="-78"/>
                <a:cs typeface="Alexandria" pitchFamily="2" charset="-78"/>
              </a:rPr>
              <a:t>الجوانب الإيجابية للذكاء الاصطناعي</a:t>
            </a:r>
            <a:br>
              <a:rPr lang="en-US" b="1" dirty="0">
                <a:solidFill>
                  <a:schemeClr val="accent2">
                    <a:lumMod val="75000"/>
                  </a:schemeClr>
                </a:solidFill>
                <a:latin typeface="Alexandria" pitchFamily="2" charset="-78"/>
                <a:cs typeface="Alexandria" pitchFamily="2" charset="-78"/>
              </a:rPr>
            </a:br>
            <a:endParaRPr lang="en-US" dirty="0"/>
          </a:p>
        </p:txBody>
      </p:sp>
      <p:graphicFrame>
        <p:nvGraphicFramePr>
          <p:cNvPr id="5" name="عنصر نائب للمحتوى 4">
            <a:extLst>
              <a:ext uri="{FF2B5EF4-FFF2-40B4-BE49-F238E27FC236}">
                <a16:creationId xmlns:a16="http://schemas.microsoft.com/office/drawing/2014/main" id="{C7999D19-FEDA-F7C7-E9B5-9F8F744A9581}"/>
              </a:ext>
            </a:extLst>
          </p:cNvPr>
          <p:cNvGraphicFramePr>
            <a:graphicFrameLocks noGrp="1"/>
          </p:cNvGraphicFramePr>
          <p:nvPr>
            <p:ph sz="half" idx="2"/>
            <p:extLst>
              <p:ext uri="{D42A27DB-BD31-4B8C-83A1-F6EECF244321}">
                <p14:modId xmlns:p14="http://schemas.microsoft.com/office/powerpoint/2010/main" val="2108166216"/>
              </p:ext>
            </p:extLst>
          </p:nvPr>
        </p:nvGraphicFramePr>
        <p:xfrm>
          <a:off x="674914" y="1545771"/>
          <a:ext cx="10678886" cy="48223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993079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عنصر نائب للمحتوى 5">
            <a:extLst>
              <a:ext uri="{FF2B5EF4-FFF2-40B4-BE49-F238E27FC236}">
                <a16:creationId xmlns:a16="http://schemas.microsoft.com/office/drawing/2014/main" id="{9617364A-CE02-86CA-6A8D-34487B56938E}"/>
              </a:ext>
            </a:extLst>
          </p:cNvPr>
          <p:cNvGraphicFramePr>
            <a:graphicFrameLocks noGrp="1"/>
          </p:cNvGraphicFramePr>
          <p:nvPr>
            <p:ph sz="half" idx="2"/>
            <p:extLst>
              <p:ext uri="{D42A27DB-BD31-4B8C-83A1-F6EECF244321}">
                <p14:modId xmlns:p14="http://schemas.microsoft.com/office/powerpoint/2010/main" val="96929968"/>
              </p:ext>
            </p:extLst>
          </p:nvPr>
        </p:nvGraphicFramePr>
        <p:xfrm>
          <a:off x="326571" y="1825625"/>
          <a:ext cx="11027229"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مستطيل 4">
            <a:extLst>
              <a:ext uri="{FF2B5EF4-FFF2-40B4-BE49-F238E27FC236}">
                <a16:creationId xmlns:a16="http://schemas.microsoft.com/office/drawing/2014/main" id="{21E57578-781D-8F3C-D5B4-5778C1D033F8}"/>
              </a:ext>
            </a:extLst>
          </p:cNvPr>
          <p:cNvSpPr/>
          <p:nvPr/>
        </p:nvSpPr>
        <p:spPr>
          <a:xfrm>
            <a:off x="3026228" y="1164772"/>
            <a:ext cx="5627914" cy="461665"/>
          </a:xfrm>
          <a:prstGeom prst="rect">
            <a:avLst/>
          </a:prstGeom>
          <a:solidFill>
            <a:schemeClr val="bg2"/>
          </a:solidFill>
        </p:spPr>
        <p:txBody>
          <a:bodyPr wrap="square" lIns="91440" tIns="45720" rIns="91440" bIns="45720">
            <a:spAutoFit/>
          </a:bodyPr>
          <a:lstStyle/>
          <a:p>
            <a:pPr algn="ctr"/>
            <a:r>
              <a:rPr lang="ar-EG" sz="2400" b="1" kern="100" dirty="0">
                <a:ln w="22225">
                  <a:solidFill>
                    <a:schemeClr val="accent2"/>
                  </a:solidFill>
                  <a:prstDash val="solid"/>
                </a:ln>
                <a:solidFill>
                  <a:schemeClr val="accent2">
                    <a:lumMod val="40000"/>
                    <a:lumOff val="60000"/>
                  </a:schemeClr>
                </a:solidFill>
                <a:latin typeface="Aptos" panose="020B0004020202020204" pitchFamily="34" charset="0"/>
                <a:ea typeface="Aptos" panose="020B0004020202020204" pitchFamily="34" charset="0"/>
                <a:cs typeface="Simplified Arabic" panose="02020603050405020304" pitchFamily="18" charset="-78"/>
              </a:rPr>
              <a:t>1ـ </a:t>
            </a:r>
            <a:r>
              <a:rPr lang="ar-SA" sz="2400" b="1" kern="100" dirty="0">
                <a:ln w="22225">
                  <a:solidFill>
                    <a:schemeClr val="accent2"/>
                  </a:solidFill>
                  <a:prstDash val="solid"/>
                </a:ln>
                <a:solidFill>
                  <a:schemeClr val="accent2">
                    <a:lumMod val="40000"/>
                    <a:lumOff val="60000"/>
                  </a:schemeClr>
                </a:solidFill>
                <a:latin typeface="Aptos" panose="020B0004020202020204" pitchFamily="34" charset="0"/>
                <a:ea typeface="Aptos" panose="020B0004020202020204" pitchFamily="34" charset="0"/>
                <a:cs typeface="Simplified Arabic" panose="02020603050405020304" pitchFamily="18" charset="-78"/>
              </a:rPr>
              <a:t>زيادة الإنتاجية والكفاءة في الذكاء الاصطناعي</a:t>
            </a:r>
            <a:endParaRPr lang="en-US" sz="24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29696369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0" y="1491342"/>
            <a:ext cx="12191999" cy="4869543"/>
          </a:xfrm>
          <a:solidFill>
            <a:schemeClr val="bg2"/>
          </a:solidFill>
        </p:spPr>
        <p:txBody>
          <a:bodyPr>
            <a:normAutofit fontScale="25000" lnSpcReduction="20000"/>
          </a:bodyPr>
          <a:lstStyle/>
          <a:p>
            <a:pPr indent="0" algn="ctr" rtl="1">
              <a:lnSpc>
                <a:spcPct val="150000"/>
              </a:lnSpc>
              <a:buNone/>
            </a:pPr>
            <a:r>
              <a:rPr lang="en-US" sz="1800" kern="100" dirty="0">
                <a:effectLst/>
                <a:latin typeface="Simplified Arabic" panose="02020603050405020304" pitchFamily="18" charset="-78"/>
                <a:ea typeface="Aptos" panose="020B0004020202020204" pitchFamily="34" charset="0"/>
                <a:cs typeface="Simplified Arabic" panose="02020603050405020304" pitchFamily="18" charset="-78"/>
              </a:rPr>
              <a:t> </a:t>
            </a:r>
            <a:r>
              <a:rPr lang="ar-SA" sz="7200" b="1" kern="100" dirty="0">
                <a:solidFill>
                  <a:srgbClr val="002060"/>
                </a:solidFill>
                <a:effectLst/>
                <a:latin typeface="Alexandria" pitchFamily="2" charset="-78"/>
                <a:ea typeface="Aptos" panose="020B0004020202020204" pitchFamily="34" charset="0"/>
                <a:cs typeface="Alexandria" pitchFamily="2" charset="-78"/>
              </a:rPr>
              <a:t>الأتمتة وتقليل الأخطاء البشرية</a:t>
            </a:r>
            <a:endParaRPr lang="en-US" sz="2100" b="1" kern="100" dirty="0">
              <a:solidFill>
                <a:srgbClr val="002060"/>
              </a:solidFill>
              <a:effectLst/>
              <a:latin typeface="Alexandria" pitchFamily="2" charset="-78"/>
              <a:ea typeface="Aptos" panose="020B0004020202020204" pitchFamily="34" charset="0"/>
              <a:cs typeface="Alexandria" pitchFamily="2" charset="-78"/>
            </a:endParaRPr>
          </a:p>
          <a:p>
            <a:pPr indent="0" algn="just" rtl="1">
              <a:lnSpc>
                <a:spcPct val="170000"/>
              </a:lnSpc>
              <a:buNone/>
            </a:pPr>
            <a:r>
              <a:rPr lang="ar-SA" sz="6400" b="1" kern="100" dirty="0">
                <a:solidFill>
                  <a:schemeClr val="accent2">
                    <a:lumMod val="75000"/>
                  </a:schemeClr>
                </a:solidFill>
                <a:effectLst/>
                <a:latin typeface="Alexandria" pitchFamily="2" charset="-78"/>
                <a:ea typeface="Aptos" panose="020B0004020202020204" pitchFamily="34" charset="0"/>
                <a:cs typeface="Alexandria" pitchFamily="2" charset="-78"/>
              </a:rPr>
              <a:t>الأتمتة: </a:t>
            </a:r>
            <a:r>
              <a:rPr lang="ar-SA" sz="6400" kern="100" dirty="0">
                <a:effectLst/>
                <a:latin typeface="Alexandria" pitchFamily="2" charset="-78"/>
                <a:ea typeface="Aptos" panose="020B0004020202020204" pitchFamily="34" charset="0"/>
                <a:cs typeface="Alexandria" pitchFamily="2" charset="-78"/>
              </a:rPr>
              <a:t>واحدة من أبرز الفوائد التي يوفرها الذكاء الاصطناعي هي القدرة على أتمتة المهام الروتينية والمتكررة. على سبيل المثال:</a:t>
            </a:r>
            <a:endParaRPr lang="en-US" sz="6400" kern="100" dirty="0">
              <a:effectLst/>
              <a:latin typeface="Alexandria" pitchFamily="2" charset="-78"/>
              <a:ea typeface="Aptos" panose="020B0004020202020204" pitchFamily="34" charset="0"/>
              <a:cs typeface="Alexandria" pitchFamily="2" charset="-78"/>
            </a:endParaRPr>
          </a:p>
          <a:p>
            <a:pPr indent="0" algn="just" rtl="1">
              <a:lnSpc>
                <a:spcPct val="170000"/>
              </a:lnSpc>
              <a:buNone/>
            </a:pPr>
            <a:r>
              <a:rPr lang="ar-SA" sz="6400" kern="100" dirty="0">
                <a:effectLst/>
                <a:latin typeface="Alexandria" pitchFamily="2" charset="-78"/>
                <a:ea typeface="Aptos" panose="020B0004020202020204" pitchFamily="34" charset="0"/>
                <a:cs typeface="Alexandria" pitchFamily="2" charset="-78"/>
              </a:rPr>
              <a:t>  </a:t>
            </a:r>
            <a:r>
              <a:rPr lang="ar-SA" sz="6400" b="1" kern="100" dirty="0">
                <a:effectLst/>
                <a:latin typeface="Alexandria" pitchFamily="2" charset="-78"/>
                <a:ea typeface="Aptos" panose="020B0004020202020204" pitchFamily="34" charset="0"/>
                <a:cs typeface="Alexandria" pitchFamily="2" charset="-78"/>
              </a:rPr>
              <a:t>التصنيع: </a:t>
            </a:r>
            <a:r>
              <a:rPr lang="ar-SA" sz="6400" kern="100" dirty="0">
                <a:effectLst/>
                <a:latin typeface="Alexandria" pitchFamily="2" charset="-78"/>
                <a:ea typeface="Aptos" panose="020B0004020202020204" pitchFamily="34" charset="0"/>
                <a:cs typeface="Alexandria" pitchFamily="2" charset="-78"/>
              </a:rPr>
              <a:t>في مصانع السيارات، تقوم الروبوتات بتجميع الأجزاء بدقة وسرعة تفوق القدرة البشرية. يمكن للروبوتات العمل على مدار الساعة دون الحاجة إلى فترات راحة، مما يزيد من إنتاجية المصنع بشكل كبير.</a:t>
            </a:r>
            <a:endParaRPr lang="en-US" sz="6400" kern="100" dirty="0">
              <a:effectLst/>
              <a:latin typeface="Alexandria" pitchFamily="2" charset="-78"/>
              <a:ea typeface="Aptos" panose="020B0004020202020204" pitchFamily="34" charset="0"/>
              <a:cs typeface="Alexandria" pitchFamily="2" charset="-78"/>
            </a:endParaRPr>
          </a:p>
          <a:p>
            <a:pPr indent="0" algn="just" rtl="1">
              <a:lnSpc>
                <a:spcPct val="170000"/>
              </a:lnSpc>
              <a:buNone/>
            </a:pPr>
            <a:r>
              <a:rPr lang="ar-SA" sz="6400" kern="100" dirty="0">
                <a:effectLst/>
                <a:latin typeface="Alexandria" pitchFamily="2" charset="-78"/>
                <a:ea typeface="Aptos" panose="020B0004020202020204" pitchFamily="34" charset="0"/>
                <a:cs typeface="Alexandria" pitchFamily="2" charset="-78"/>
              </a:rPr>
              <a:t>  </a:t>
            </a:r>
            <a:r>
              <a:rPr lang="ar-SA" sz="6400" b="1" kern="100" dirty="0">
                <a:effectLst/>
                <a:latin typeface="Alexandria" pitchFamily="2" charset="-78"/>
                <a:ea typeface="Aptos" panose="020B0004020202020204" pitchFamily="34" charset="0"/>
                <a:cs typeface="Alexandria" pitchFamily="2" charset="-78"/>
              </a:rPr>
              <a:t>الزراعة: </a:t>
            </a:r>
            <a:r>
              <a:rPr lang="ar-SA" sz="6400" kern="100" dirty="0">
                <a:effectLst/>
                <a:latin typeface="Alexandria" pitchFamily="2" charset="-78"/>
                <a:ea typeface="Aptos" panose="020B0004020202020204" pitchFamily="34" charset="0"/>
                <a:cs typeface="Alexandria" pitchFamily="2" charset="-78"/>
              </a:rPr>
              <a:t>تستخدم الطائرات بدون طيار المجهزة بالذكاء الاصطناعي لمراقبة المحاصيل وتقديم تقييمات دقيقة حول حالتها، مما يساعد المزارعين على اتخاذ قرارات أفضل بشأن الري والتسميد والحصاد.</a:t>
            </a:r>
            <a:endParaRPr lang="en-US" sz="6400" b="1" kern="100" dirty="0">
              <a:effectLst/>
              <a:latin typeface="Alexandria" pitchFamily="2" charset="-78"/>
              <a:ea typeface="Aptos" panose="020B0004020202020204" pitchFamily="34" charset="0"/>
              <a:cs typeface="Alexandria" pitchFamily="2" charset="-78"/>
            </a:endParaRPr>
          </a:p>
          <a:p>
            <a:pPr indent="0" algn="just" rtl="1">
              <a:lnSpc>
                <a:spcPct val="170000"/>
              </a:lnSpc>
              <a:buNone/>
            </a:pPr>
            <a:r>
              <a:rPr lang="ar-SA" sz="6400" b="1" kern="100" dirty="0">
                <a:solidFill>
                  <a:schemeClr val="accent2">
                    <a:lumMod val="75000"/>
                  </a:schemeClr>
                </a:solidFill>
                <a:effectLst/>
                <a:latin typeface="Alexandria" pitchFamily="2" charset="-78"/>
                <a:ea typeface="Aptos" panose="020B0004020202020204" pitchFamily="34" charset="0"/>
                <a:cs typeface="Alexandria" pitchFamily="2" charset="-78"/>
              </a:rPr>
              <a:t>تقليل الأخطاء البشرية</a:t>
            </a:r>
            <a:r>
              <a:rPr lang="ar-SA" sz="6400" b="1" kern="100" dirty="0">
                <a:effectLst/>
                <a:latin typeface="Alexandria" pitchFamily="2" charset="-78"/>
                <a:ea typeface="Aptos" panose="020B0004020202020204" pitchFamily="34" charset="0"/>
                <a:cs typeface="Alexandria" pitchFamily="2" charset="-78"/>
              </a:rPr>
              <a:t>: </a:t>
            </a:r>
            <a:r>
              <a:rPr lang="ar-SA" sz="6400" kern="100" dirty="0">
                <a:effectLst/>
                <a:latin typeface="Alexandria" pitchFamily="2" charset="-78"/>
                <a:ea typeface="Aptos" panose="020B0004020202020204" pitchFamily="34" charset="0"/>
                <a:cs typeface="Alexandria" pitchFamily="2" charset="-78"/>
              </a:rPr>
              <a:t>الذكاء الاصطناعي يمكنه تقليل الأخطاء البشرية من خلال الأتمتة. على سبيل المثال:</a:t>
            </a:r>
            <a:endParaRPr lang="en-US" sz="6400" kern="100" dirty="0">
              <a:effectLst/>
              <a:latin typeface="Alexandria" pitchFamily="2" charset="-78"/>
              <a:ea typeface="Aptos" panose="020B0004020202020204" pitchFamily="34" charset="0"/>
              <a:cs typeface="Alexandria" pitchFamily="2" charset="-78"/>
            </a:endParaRPr>
          </a:p>
          <a:p>
            <a:pPr indent="0" algn="just" rtl="1">
              <a:lnSpc>
                <a:spcPct val="170000"/>
              </a:lnSpc>
              <a:buNone/>
            </a:pPr>
            <a:r>
              <a:rPr lang="ar-SA" sz="6400" kern="100" dirty="0">
                <a:effectLst/>
                <a:latin typeface="Alexandria" pitchFamily="2" charset="-78"/>
                <a:ea typeface="Aptos" panose="020B0004020202020204" pitchFamily="34" charset="0"/>
                <a:cs typeface="Alexandria" pitchFamily="2" charset="-78"/>
              </a:rPr>
              <a:t>  </a:t>
            </a:r>
            <a:r>
              <a:rPr lang="ar-SA" sz="6400" b="1" kern="100" dirty="0">
                <a:effectLst/>
                <a:latin typeface="Alexandria" pitchFamily="2" charset="-78"/>
                <a:ea typeface="Aptos" panose="020B0004020202020204" pitchFamily="34" charset="0"/>
                <a:cs typeface="Alexandria" pitchFamily="2" charset="-78"/>
              </a:rPr>
              <a:t>التصنيع: </a:t>
            </a:r>
            <a:r>
              <a:rPr lang="ar-SA" sz="6400" kern="100" dirty="0">
                <a:effectLst/>
                <a:latin typeface="Alexandria" pitchFamily="2" charset="-78"/>
                <a:ea typeface="Aptos" panose="020B0004020202020204" pitchFamily="34" charset="0"/>
                <a:cs typeface="Alexandria" pitchFamily="2" charset="-78"/>
              </a:rPr>
              <a:t>أنظمة التحكم بالجودة المدعومة بالذكاء الاصطناعي يمكنها الكشف عن العيوب في المنتجات بشكل أسرع وأكثر دقة من البشر.</a:t>
            </a:r>
            <a:endParaRPr lang="en-US" sz="6400" kern="100" dirty="0">
              <a:effectLst/>
              <a:latin typeface="Alexandria" pitchFamily="2" charset="-78"/>
              <a:ea typeface="Aptos" panose="020B0004020202020204" pitchFamily="34" charset="0"/>
              <a:cs typeface="Alexandria" pitchFamily="2" charset="-78"/>
            </a:endParaRPr>
          </a:p>
          <a:p>
            <a:pPr indent="0" algn="just" rtl="1">
              <a:lnSpc>
                <a:spcPct val="170000"/>
              </a:lnSpc>
              <a:buNone/>
            </a:pPr>
            <a:r>
              <a:rPr lang="ar-SA" sz="6400" kern="100" dirty="0">
                <a:effectLst/>
                <a:latin typeface="Alexandria" pitchFamily="2" charset="-78"/>
                <a:ea typeface="Aptos" panose="020B0004020202020204" pitchFamily="34" charset="0"/>
                <a:cs typeface="Alexandria" pitchFamily="2" charset="-78"/>
              </a:rPr>
              <a:t>  </a:t>
            </a:r>
            <a:r>
              <a:rPr lang="ar-SA" sz="6400" b="1" kern="100" dirty="0">
                <a:effectLst/>
                <a:latin typeface="Alexandria" pitchFamily="2" charset="-78"/>
                <a:ea typeface="Aptos" panose="020B0004020202020204" pitchFamily="34" charset="0"/>
                <a:cs typeface="Alexandria" pitchFamily="2" charset="-78"/>
              </a:rPr>
              <a:t>الرعاية الصحية: </a:t>
            </a:r>
            <a:r>
              <a:rPr lang="ar-SA" sz="6400" kern="100" dirty="0">
                <a:effectLst/>
                <a:latin typeface="Alexandria" pitchFamily="2" charset="-78"/>
                <a:ea typeface="Aptos" panose="020B0004020202020204" pitchFamily="34" charset="0"/>
                <a:cs typeface="Alexandria" pitchFamily="2" charset="-78"/>
              </a:rPr>
              <a:t>أنظمة الذكاء الاصطناعي يمكنها تحليل الصور الطبية مثل الأشعة السينية بدقة عالية، مما يساعد في اكتشاف الأمراض في مراحلها المبكرة وتقليل الأخطاء في التشخيص.</a:t>
            </a:r>
            <a:endParaRPr lang="en-US" sz="6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6540080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3"/>
            <a:ext cx="11919856" cy="4761820"/>
          </a:xfrm>
          <a:solidFill>
            <a:schemeClr val="bg2"/>
          </a:solidFill>
        </p:spPr>
        <p:txBody>
          <a:bodyPr>
            <a:normAutofit/>
          </a:bodyPr>
          <a:lstStyle/>
          <a:p>
            <a:pPr indent="0" algn="ctr" rtl="1">
              <a:lnSpc>
                <a:spcPct val="150000"/>
              </a:lnSpc>
              <a:buNone/>
            </a:pPr>
            <a:r>
              <a:rPr lang="en-US" sz="1800" kern="100" dirty="0">
                <a:effectLst/>
                <a:latin typeface="Simplified Arabic" panose="02020603050405020304" pitchFamily="18" charset="-78"/>
                <a:ea typeface="Aptos" panose="020B0004020202020204" pitchFamily="34" charset="0"/>
                <a:cs typeface="Simplified Arabic" panose="02020603050405020304" pitchFamily="18" charset="-78"/>
              </a:rPr>
              <a:t> </a:t>
            </a:r>
            <a:r>
              <a:rPr lang="ar-SA" sz="1800" b="1" kern="100" dirty="0">
                <a:solidFill>
                  <a:srgbClr val="002060"/>
                </a:solidFill>
                <a:effectLst/>
                <a:latin typeface="Alexandria" pitchFamily="2" charset="-78"/>
                <a:ea typeface="Aptos" panose="020B0004020202020204" pitchFamily="34" charset="0"/>
                <a:cs typeface="Alexandria" pitchFamily="2" charset="-78"/>
              </a:rPr>
              <a:t>تحسين العمليات الصناعية</a:t>
            </a:r>
            <a:endParaRPr lang="ar-EG" sz="1800" b="1" kern="100" dirty="0">
              <a:solidFill>
                <a:srgbClr val="002060"/>
              </a:solidFill>
              <a:effectLst/>
              <a:latin typeface="Alexandria" pitchFamily="2" charset="-78"/>
              <a:ea typeface="Aptos" panose="020B0004020202020204" pitchFamily="34" charset="0"/>
              <a:cs typeface="Alexandria" pitchFamily="2" charset="-78"/>
            </a:endParaRPr>
          </a:p>
          <a:p>
            <a:pPr indent="0" algn="ctr" rtl="1">
              <a:lnSpc>
                <a:spcPct val="150000"/>
              </a:lnSpc>
              <a:buNone/>
            </a:pPr>
            <a:endParaRPr lang="ar-SA" sz="2900" b="1" kern="100" dirty="0">
              <a:solidFill>
                <a:srgbClr val="002060"/>
              </a:solidFill>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1600" b="1" kern="100" dirty="0">
                <a:solidFill>
                  <a:schemeClr val="accent2"/>
                </a:solidFill>
                <a:effectLst/>
                <a:latin typeface="Alexandria" pitchFamily="2" charset="-78"/>
                <a:ea typeface="Aptos" panose="020B0004020202020204" pitchFamily="34" charset="0"/>
                <a:cs typeface="Alexandria" pitchFamily="2" charset="-78"/>
              </a:rPr>
              <a:t>الصيانة التنبؤية: </a:t>
            </a:r>
            <a:r>
              <a:rPr lang="ar-SA" sz="1600" kern="100" dirty="0">
                <a:effectLst/>
                <a:latin typeface="Alexandria" pitchFamily="2" charset="-78"/>
                <a:ea typeface="Aptos" panose="020B0004020202020204" pitchFamily="34" charset="0"/>
                <a:cs typeface="Alexandria" pitchFamily="2" charset="-78"/>
              </a:rPr>
              <a:t>استخدام الذكاء الاصطناعي لتوقع الأعطال المحتملة في المعدات قبل حدوثها، مما يقلل من فترات التوقف غير المخطط لها ويحسن كفاءة العمليات. على سبيل المثال:</a:t>
            </a:r>
          </a:p>
          <a:p>
            <a:pPr indent="0" algn="just" rtl="1">
              <a:lnSpc>
                <a:spcPct val="150000"/>
              </a:lnSpc>
              <a:buNone/>
            </a:pPr>
            <a:r>
              <a:rPr lang="ar-SA" sz="1600" b="1" kern="100" dirty="0">
                <a:effectLst/>
                <a:latin typeface="Alexandria" pitchFamily="2" charset="-78"/>
                <a:ea typeface="Aptos" panose="020B0004020202020204" pitchFamily="34" charset="0"/>
                <a:cs typeface="Alexandria" pitchFamily="2" charset="-78"/>
              </a:rPr>
              <a:t>  التصنيع: </a:t>
            </a:r>
            <a:r>
              <a:rPr lang="ar-SA" sz="1600" kern="100" dirty="0">
                <a:effectLst/>
                <a:latin typeface="Alexandria" pitchFamily="2" charset="-78"/>
                <a:ea typeface="Aptos" panose="020B0004020202020204" pitchFamily="34" charset="0"/>
                <a:cs typeface="Alexandria" pitchFamily="2" charset="-78"/>
              </a:rPr>
              <a:t>تستخدم شركات مثل جنرال إلكتريك الذكاء الاصطناعي لمراقبة حالة المعدات والتنبؤ بالصيانة اللازمة، مما يزيد من فترة التشغيل الفعالة للمصانع.</a:t>
            </a:r>
            <a:endParaRPr lang="ar-SA" sz="1600" b="1" kern="100" dirty="0">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1600" b="1" kern="100" dirty="0">
                <a:solidFill>
                  <a:schemeClr val="accent2"/>
                </a:solidFill>
                <a:effectLst/>
                <a:latin typeface="Alexandria" pitchFamily="2" charset="-78"/>
                <a:ea typeface="Aptos" panose="020B0004020202020204" pitchFamily="34" charset="0"/>
                <a:cs typeface="Alexandria" pitchFamily="2" charset="-78"/>
              </a:rPr>
              <a:t>إدارة سلسلة التوريد: </a:t>
            </a:r>
            <a:r>
              <a:rPr lang="ar-SA" sz="1600" kern="100" dirty="0">
                <a:effectLst/>
                <a:latin typeface="Alexandria" pitchFamily="2" charset="-78"/>
                <a:ea typeface="Aptos" panose="020B0004020202020204" pitchFamily="34" charset="0"/>
                <a:cs typeface="Alexandria" pitchFamily="2" charset="-78"/>
              </a:rPr>
              <a:t>تحسين إدارة سلسلة التوريد من خلال التنبؤ بالطلب وإدارة المخزون بفعالية. على سبيل المثال:</a:t>
            </a:r>
          </a:p>
          <a:p>
            <a:pPr indent="0" algn="just" rtl="1">
              <a:lnSpc>
                <a:spcPct val="150000"/>
              </a:lnSpc>
              <a:buNone/>
            </a:pPr>
            <a:r>
              <a:rPr lang="ar-SA" sz="1600" b="1" kern="100" dirty="0">
                <a:effectLst/>
                <a:latin typeface="Alexandria" pitchFamily="2" charset="-78"/>
                <a:ea typeface="Aptos" panose="020B0004020202020204" pitchFamily="34" charset="0"/>
                <a:cs typeface="Alexandria" pitchFamily="2" charset="-78"/>
              </a:rPr>
              <a:t>  التجزئة: </a:t>
            </a:r>
            <a:r>
              <a:rPr lang="ar-SA" sz="1600" kern="100" dirty="0">
                <a:effectLst/>
                <a:latin typeface="Alexandria" pitchFamily="2" charset="-78"/>
                <a:ea typeface="Aptos" panose="020B0004020202020204" pitchFamily="34" charset="0"/>
                <a:cs typeface="Alexandria" pitchFamily="2" charset="-78"/>
              </a:rPr>
              <a:t>تستخدم شركات مثل أمازون الذكاء الاصطناعي لتحليل أنماط الشراء والتنبؤ بالطلب المستقبلي، مما يساعد في تحسين إدارة المخزون وتقليل الفاقد.</a:t>
            </a:r>
          </a:p>
        </p:txBody>
      </p:sp>
    </p:spTree>
    <p:extLst>
      <p:ext uri="{BB962C8B-B14F-4D97-AF65-F5344CB8AC3E}">
        <p14:creationId xmlns:p14="http://schemas.microsoft.com/office/powerpoint/2010/main" val="1200978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3"/>
            <a:ext cx="11919856" cy="4761820"/>
          </a:xfrm>
          <a:solidFill>
            <a:schemeClr val="bg2"/>
          </a:solidFill>
        </p:spPr>
        <p:txBody>
          <a:bodyPr>
            <a:normAutofit/>
          </a:bodyPr>
          <a:lstStyle/>
          <a:p>
            <a:pPr indent="0" algn="ctr" rtl="1">
              <a:lnSpc>
                <a:spcPct val="150000"/>
              </a:lnSpc>
              <a:buNone/>
            </a:pPr>
            <a:r>
              <a:rPr lang="en-US" sz="1800" kern="100" dirty="0">
                <a:effectLst/>
                <a:latin typeface="Simplified Arabic" panose="02020603050405020304" pitchFamily="18" charset="-78"/>
                <a:ea typeface="Aptos" panose="020B0004020202020204" pitchFamily="34" charset="0"/>
                <a:cs typeface="Simplified Arabic" panose="02020603050405020304" pitchFamily="18" charset="-78"/>
              </a:rPr>
              <a:t> </a:t>
            </a:r>
            <a:r>
              <a:rPr lang="ar-SA" sz="1800" b="1" kern="100" dirty="0">
                <a:solidFill>
                  <a:srgbClr val="002060"/>
                </a:solidFill>
                <a:effectLst/>
                <a:latin typeface="Alexandria" pitchFamily="2" charset="-78"/>
                <a:ea typeface="Aptos" panose="020B0004020202020204" pitchFamily="34" charset="0"/>
                <a:cs typeface="Alexandria" pitchFamily="2" charset="-78"/>
              </a:rPr>
              <a:t>التحليل السريع والدقيق للبيانات</a:t>
            </a:r>
            <a:endParaRPr lang="ar-EG" sz="1800" b="1" kern="100" dirty="0">
              <a:solidFill>
                <a:srgbClr val="002060"/>
              </a:solidFill>
              <a:effectLst/>
              <a:latin typeface="Alexandria" pitchFamily="2" charset="-78"/>
              <a:ea typeface="Aptos" panose="020B0004020202020204" pitchFamily="34" charset="0"/>
              <a:cs typeface="Alexandria" pitchFamily="2" charset="-78"/>
            </a:endParaRPr>
          </a:p>
          <a:p>
            <a:pPr indent="0" algn="ctr" rtl="1">
              <a:lnSpc>
                <a:spcPct val="150000"/>
              </a:lnSpc>
              <a:buNone/>
            </a:pPr>
            <a:endParaRPr lang="ar-EG" sz="1800" b="1" kern="100" dirty="0">
              <a:solidFill>
                <a:srgbClr val="00206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600" b="1" kern="100" dirty="0">
                <a:solidFill>
                  <a:srgbClr val="FF0000"/>
                </a:solidFill>
                <a:effectLst/>
                <a:latin typeface="Alexandria" pitchFamily="2" charset="-78"/>
                <a:ea typeface="Aptos" panose="020B0004020202020204" pitchFamily="34" charset="0"/>
                <a:cs typeface="Alexandria" pitchFamily="2" charset="-78"/>
              </a:rPr>
              <a:t>تحليل البيانات الضخمة: </a:t>
            </a:r>
            <a:r>
              <a:rPr lang="ar-SA" sz="1600" kern="100" dirty="0">
                <a:effectLst/>
                <a:latin typeface="Alexandria" pitchFamily="2" charset="-78"/>
                <a:ea typeface="Aptos" panose="020B0004020202020204" pitchFamily="34" charset="0"/>
                <a:cs typeface="Alexandria" pitchFamily="2" charset="-78"/>
              </a:rPr>
              <a:t>الذكاء الاصطناعي يمكنه معالجة كميات ضخمة من البيانات بسرعة ودقة، مما يساعد الشركات على استخراج رؤى قيمة لتحسين عملياتها واتخاذ قرارات مستنيرة. على سبيل المثال:</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600" b="1" kern="100" dirty="0">
                <a:effectLst/>
                <a:latin typeface="Alexandria" pitchFamily="2" charset="-78"/>
                <a:ea typeface="Aptos" panose="020B0004020202020204" pitchFamily="34" charset="0"/>
                <a:cs typeface="Alexandria" pitchFamily="2" charset="-78"/>
              </a:rPr>
              <a:t> المالية: </a:t>
            </a:r>
            <a:r>
              <a:rPr lang="ar-SA" sz="1600" kern="100" dirty="0">
                <a:effectLst/>
                <a:latin typeface="Alexandria" pitchFamily="2" charset="-78"/>
                <a:ea typeface="Aptos" panose="020B0004020202020204" pitchFamily="34" charset="0"/>
                <a:cs typeface="Alexandria" pitchFamily="2" charset="-78"/>
              </a:rPr>
              <a:t>تستخدم البنوك الذكاء الاصطناعي لتحليل بيانات العملاء وتقديم توصيات استثمارية مخصصة، مما يزيد من كفاءة إدارة الأصول.</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600" b="1" kern="100" dirty="0">
                <a:solidFill>
                  <a:srgbClr val="FF0000"/>
                </a:solidFill>
                <a:effectLst/>
                <a:latin typeface="Alexandria" pitchFamily="2" charset="-78"/>
                <a:ea typeface="Aptos" panose="020B0004020202020204" pitchFamily="34" charset="0"/>
                <a:cs typeface="Alexandria" pitchFamily="2" charset="-78"/>
              </a:rPr>
              <a:t>اتخاذ قرارات استراتيجية: </a:t>
            </a:r>
            <a:r>
              <a:rPr lang="ar-SA" sz="1600" kern="100" dirty="0">
                <a:effectLst/>
                <a:latin typeface="Alexandria" pitchFamily="2" charset="-78"/>
                <a:ea typeface="Aptos" panose="020B0004020202020204" pitchFamily="34" charset="0"/>
                <a:cs typeface="Alexandria" pitchFamily="2" charset="-78"/>
              </a:rPr>
              <a:t>استخدام التحليل الذكي للبيانات لاتخاذ قرارات استراتيجية تساعد في تحسين الأداء العام للشركة. على سبيل المثال:</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600" kern="100" dirty="0">
                <a:effectLst/>
                <a:latin typeface="Alexandria" pitchFamily="2" charset="-78"/>
                <a:ea typeface="Aptos" panose="020B0004020202020204" pitchFamily="34" charset="0"/>
                <a:cs typeface="Alexandria" pitchFamily="2" charset="-78"/>
              </a:rPr>
              <a:t>  </a:t>
            </a:r>
            <a:r>
              <a:rPr lang="ar-SA" sz="1600" b="1" kern="100" dirty="0">
                <a:effectLst/>
                <a:latin typeface="Alexandria" pitchFamily="2" charset="-78"/>
                <a:ea typeface="Aptos" panose="020B0004020202020204" pitchFamily="34" charset="0"/>
                <a:cs typeface="Alexandria" pitchFamily="2" charset="-78"/>
              </a:rPr>
              <a:t>التسويق: </a:t>
            </a:r>
            <a:r>
              <a:rPr lang="ar-SA" sz="1600" kern="100" dirty="0">
                <a:effectLst/>
                <a:latin typeface="Alexandria" pitchFamily="2" charset="-78"/>
                <a:ea typeface="Aptos" panose="020B0004020202020204" pitchFamily="34" charset="0"/>
                <a:cs typeface="Alexandria" pitchFamily="2" charset="-78"/>
              </a:rPr>
              <a:t>تحليل بيانات سلوك العملاء لتحديد أفضل الاستراتيجيات التسويقية وتخصيص الحملات الإعلانية لتحقيق أكبر تأثير ممكن.</a:t>
            </a:r>
            <a:endParaRPr lang="en-US" sz="1600" kern="100" dirty="0">
              <a:effectLst/>
              <a:latin typeface="Alexandria" pitchFamily="2" charset="-78"/>
              <a:ea typeface="Aptos" panose="020B0004020202020204" pitchFamily="34" charset="0"/>
              <a:cs typeface="Alexandria" pitchFamily="2" charset="-78"/>
            </a:endParaRPr>
          </a:p>
          <a:p>
            <a:pPr indent="0" algn="just" rtl="1">
              <a:lnSpc>
                <a:spcPct val="150000"/>
              </a:lnSpc>
              <a:buNone/>
            </a:pPr>
            <a:endParaRPr lang="ar-SA" sz="1600" b="1" kern="100" dirty="0">
              <a:solidFill>
                <a:srgbClr val="00206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9635728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3"/>
            <a:ext cx="11919856" cy="4761820"/>
          </a:xfrm>
          <a:solidFill>
            <a:schemeClr val="bg2"/>
          </a:solidFill>
        </p:spPr>
        <p:txBody>
          <a:bodyPr>
            <a:normAutofit/>
          </a:bodyPr>
          <a:lstStyle/>
          <a:p>
            <a:pPr indent="0" algn="ctr" rtl="1">
              <a:lnSpc>
                <a:spcPct val="150000"/>
              </a:lnSpc>
              <a:buNone/>
            </a:pPr>
            <a:r>
              <a:rPr lang="ar-SA" sz="1800" b="1" kern="100" dirty="0">
                <a:solidFill>
                  <a:srgbClr val="002060"/>
                </a:solidFill>
                <a:effectLst/>
                <a:latin typeface="Alexandria" pitchFamily="2" charset="-78"/>
                <a:ea typeface="Aptos" panose="020B0004020202020204" pitchFamily="34" charset="0"/>
                <a:cs typeface="Alexandria" pitchFamily="2" charset="-78"/>
              </a:rPr>
              <a:t> تحسين تجربة العملاء</a:t>
            </a:r>
            <a:endParaRPr lang="ar-EG" sz="1800" b="1" kern="100" dirty="0">
              <a:solidFill>
                <a:srgbClr val="002060"/>
              </a:solidFill>
              <a:latin typeface="Alexandria" pitchFamily="2" charset="-78"/>
              <a:ea typeface="Aptos" panose="020B0004020202020204" pitchFamily="34" charset="0"/>
              <a:cs typeface="Alexandria" pitchFamily="2" charset="-78"/>
            </a:endParaRPr>
          </a:p>
          <a:p>
            <a:pPr indent="0" algn="ctr" rtl="1">
              <a:lnSpc>
                <a:spcPct val="150000"/>
              </a:lnSpc>
              <a:buNone/>
            </a:pPr>
            <a:endParaRPr lang="ar-SA" sz="1800" b="1" kern="100" dirty="0">
              <a:solidFill>
                <a:srgbClr val="002060"/>
              </a:solidFill>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1600" b="1" kern="100" dirty="0">
                <a:solidFill>
                  <a:srgbClr val="C00000"/>
                </a:solidFill>
                <a:effectLst/>
                <a:latin typeface="Alexandria" pitchFamily="2" charset="-78"/>
                <a:ea typeface="Aptos" panose="020B0004020202020204" pitchFamily="34" charset="0"/>
                <a:cs typeface="Alexandria" pitchFamily="2" charset="-78"/>
              </a:rPr>
              <a:t>الدعم الفني والرد على الاستفسارات: </a:t>
            </a:r>
            <a:r>
              <a:rPr lang="ar-SA" sz="1600" kern="100" dirty="0">
                <a:effectLst/>
                <a:latin typeface="Alexandria" pitchFamily="2" charset="-78"/>
                <a:ea typeface="Aptos" panose="020B0004020202020204" pitchFamily="34" charset="0"/>
                <a:cs typeface="Alexandria" pitchFamily="2" charset="-78"/>
              </a:rPr>
              <a:t>الذكاء الاصطناعي يمكنه تحسين تجربة العملاء من خلال تقديم دعم فني سريع وفعال. على سبيل المثال:</a:t>
            </a:r>
          </a:p>
          <a:p>
            <a:pPr indent="0" algn="just" rtl="1">
              <a:lnSpc>
                <a:spcPct val="150000"/>
              </a:lnSpc>
              <a:buNone/>
            </a:pPr>
            <a:r>
              <a:rPr lang="ar-SA" sz="1600" kern="100" dirty="0">
                <a:effectLst/>
                <a:latin typeface="Alexandria" pitchFamily="2" charset="-78"/>
                <a:ea typeface="Aptos" panose="020B0004020202020204" pitchFamily="34" charset="0"/>
                <a:cs typeface="Alexandria" pitchFamily="2" charset="-78"/>
              </a:rPr>
              <a:t>  </a:t>
            </a:r>
            <a:r>
              <a:rPr lang="ar-SA" sz="1600" b="1" kern="100" dirty="0">
                <a:effectLst/>
                <a:latin typeface="Alexandria" pitchFamily="2" charset="-78"/>
                <a:ea typeface="Aptos" panose="020B0004020202020204" pitchFamily="34" charset="0"/>
                <a:cs typeface="Alexandria" pitchFamily="2" charset="-78"/>
              </a:rPr>
              <a:t>الدردشة الآلية </a:t>
            </a:r>
            <a:r>
              <a:rPr lang="en-US" sz="1600" b="1" kern="100" dirty="0">
                <a:effectLst/>
                <a:latin typeface="Alexandria" pitchFamily="2" charset="-78"/>
                <a:ea typeface="Aptos" panose="020B0004020202020204" pitchFamily="34" charset="0"/>
                <a:cs typeface="Alexandria" pitchFamily="2" charset="-78"/>
              </a:rPr>
              <a:t> </a:t>
            </a:r>
            <a:r>
              <a:rPr lang="en-US" sz="1600" kern="100" dirty="0">
                <a:effectLst/>
                <a:latin typeface="Alexandria" pitchFamily="2" charset="-78"/>
                <a:ea typeface="Aptos" panose="020B0004020202020204" pitchFamily="34" charset="0"/>
                <a:cs typeface="Alexandria" pitchFamily="2" charset="-78"/>
              </a:rPr>
              <a:t>Chatbots </a:t>
            </a:r>
            <a:r>
              <a:rPr lang="ar-SA" sz="1600" kern="100" dirty="0">
                <a:effectLst/>
                <a:latin typeface="Alexandria" pitchFamily="2" charset="-78"/>
                <a:ea typeface="Aptos" panose="020B0004020202020204" pitchFamily="34" charset="0"/>
                <a:cs typeface="Alexandria" pitchFamily="2" charset="-78"/>
              </a:rPr>
              <a:t>تستخدم شركات مثل فيسبوك و</a:t>
            </a:r>
            <a:r>
              <a:rPr lang="ar-EG" sz="1600" kern="100" dirty="0">
                <a:latin typeface="Alexandria" pitchFamily="2" charset="-78"/>
                <a:ea typeface="Aptos" panose="020B0004020202020204" pitchFamily="34" charset="0"/>
                <a:cs typeface="Alexandria" pitchFamily="2" charset="-78"/>
              </a:rPr>
              <a:t>وحدات</a:t>
            </a:r>
            <a:r>
              <a:rPr lang="ar-SA" sz="1600" kern="100" dirty="0">
                <a:effectLst/>
                <a:latin typeface="Alexandria" pitchFamily="2" charset="-78"/>
                <a:ea typeface="Aptos" panose="020B0004020202020204" pitchFamily="34" charset="0"/>
                <a:cs typeface="Alexandria" pitchFamily="2" charset="-78"/>
              </a:rPr>
              <a:t> الدردشة الآلية المدعومة بالذكاء الاصطناعي لتقديم دعم فوري للعملاء، مما يقلل من فترات الانتظار ويحسن رضا العملاء</a:t>
            </a:r>
            <a:r>
              <a:rPr lang="ar-SA" sz="1600" b="1" kern="100" dirty="0">
                <a:effectLst/>
                <a:latin typeface="Alexandria" pitchFamily="2" charset="-78"/>
                <a:ea typeface="Aptos" panose="020B0004020202020204" pitchFamily="34" charset="0"/>
                <a:cs typeface="Alexandria" pitchFamily="2" charset="-78"/>
              </a:rPr>
              <a:t>.</a:t>
            </a:r>
          </a:p>
          <a:p>
            <a:pPr indent="0" algn="just" rtl="1">
              <a:lnSpc>
                <a:spcPct val="150000"/>
              </a:lnSpc>
              <a:buNone/>
            </a:pPr>
            <a:r>
              <a:rPr lang="ar-SA" sz="1600" b="1" kern="100" dirty="0">
                <a:solidFill>
                  <a:srgbClr val="C00000"/>
                </a:solidFill>
                <a:effectLst/>
                <a:latin typeface="Alexandria" pitchFamily="2" charset="-78"/>
                <a:ea typeface="Aptos" panose="020B0004020202020204" pitchFamily="34" charset="0"/>
                <a:cs typeface="Alexandria" pitchFamily="2" charset="-78"/>
              </a:rPr>
              <a:t>التوصيات المخصصة: </a:t>
            </a:r>
            <a:r>
              <a:rPr lang="ar-SA" sz="1600" kern="100" dirty="0">
                <a:effectLst/>
                <a:latin typeface="Alexandria" pitchFamily="2" charset="-78"/>
                <a:ea typeface="Aptos" panose="020B0004020202020204" pitchFamily="34" charset="0"/>
                <a:cs typeface="Alexandria" pitchFamily="2" charset="-78"/>
              </a:rPr>
              <a:t>استخدام الذكاء الاصطناعي لتقديم توصيات مخصصة للعملاء بناءً على تفضيلاتهم وسلوكهم. على سبيل المثال:</a:t>
            </a:r>
          </a:p>
          <a:p>
            <a:pPr indent="0" algn="just" rtl="1">
              <a:lnSpc>
                <a:spcPct val="150000"/>
              </a:lnSpc>
              <a:buNone/>
            </a:pPr>
            <a:r>
              <a:rPr lang="ar-SA" sz="1600" b="1" kern="100" dirty="0">
                <a:effectLst/>
                <a:latin typeface="Alexandria" pitchFamily="2" charset="-78"/>
                <a:ea typeface="Aptos" panose="020B0004020202020204" pitchFamily="34" charset="0"/>
                <a:cs typeface="Alexandria" pitchFamily="2" charset="-78"/>
              </a:rPr>
              <a:t>  البث الترفيهي: </a:t>
            </a:r>
            <a:r>
              <a:rPr lang="ar-SA" sz="1600" kern="100" dirty="0">
                <a:effectLst/>
                <a:latin typeface="Alexandria" pitchFamily="2" charset="-78"/>
                <a:ea typeface="Aptos" panose="020B0004020202020204" pitchFamily="34" charset="0"/>
                <a:cs typeface="Alexandria" pitchFamily="2" charset="-78"/>
              </a:rPr>
              <a:t>تستخدم منصات مثل </a:t>
            </a:r>
            <a:r>
              <a:rPr lang="ar-SA" sz="1600" kern="100" dirty="0" err="1">
                <a:effectLst/>
                <a:latin typeface="Alexandria" pitchFamily="2" charset="-78"/>
                <a:ea typeface="Aptos" panose="020B0004020202020204" pitchFamily="34" charset="0"/>
                <a:cs typeface="Alexandria" pitchFamily="2" charset="-78"/>
              </a:rPr>
              <a:t>نتفليكس</a:t>
            </a:r>
            <a:r>
              <a:rPr lang="ar-SA" sz="1600" kern="100" dirty="0">
                <a:effectLst/>
                <a:latin typeface="Alexandria" pitchFamily="2" charset="-78"/>
                <a:ea typeface="Aptos" panose="020B0004020202020204" pitchFamily="34" charset="0"/>
                <a:cs typeface="Alexandria" pitchFamily="2" charset="-78"/>
              </a:rPr>
              <a:t> الذكاء الاصطناعي لتحليل بيانات المشاهدين وتقديم توصيات مخصصة للأفلام والمسلسلات.</a:t>
            </a:r>
          </a:p>
        </p:txBody>
      </p:sp>
    </p:spTree>
    <p:extLst>
      <p:ext uri="{BB962C8B-B14F-4D97-AF65-F5344CB8AC3E}">
        <p14:creationId xmlns:p14="http://schemas.microsoft.com/office/powerpoint/2010/main" val="3469692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a:extLst>
              <a:ext uri="{FF2B5EF4-FFF2-40B4-BE49-F238E27FC236}">
                <a16:creationId xmlns:a16="http://schemas.microsoft.com/office/drawing/2014/main" id="{21E57578-781D-8F3C-D5B4-5778C1D033F8}"/>
              </a:ext>
            </a:extLst>
          </p:cNvPr>
          <p:cNvSpPr/>
          <p:nvPr/>
        </p:nvSpPr>
        <p:spPr>
          <a:xfrm>
            <a:off x="936173" y="1654629"/>
            <a:ext cx="10091056" cy="461665"/>
          </a:xfrm>
          <a:prstGeom prst="rect">
            <a:avLst/>
          </a:prstGeom>
          <a:solidFill>
            <a:schemeClr val="bg2"/>
          </a:solidFill>
        </p:spPr>
        <p:txBody>
          <a:bodyPr wrap="square" lIns="91440" tIns="45720" rIns="91440" bIns="45720">
            <a:spAutoFit/>
          </a:bodyPr>
          <a:lstStyle/>
          <a:p>
            <a:pPr algn="ct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lexandria" pitchFamily="2" charset="-78"/>
                <a:ea typeface="Aptos" panose="020B0004020202020204" pitchFamily="34" charset="0"/>
                <a:cs typeface="Alexandria" pitchFamily="2" charset="-78"/>
              </a:rPr>
              <a:t>2 ـ </a:t>
            </a:r>
            <a:r>
              <a:rPr lang="fa-IR" sz="2400" b="1" dirty="0">
                <a:solidFill>
                  <a:srgbClr val="C00000"/>
                </a:solidFill>
                <a:latin typeface="Alexandria" pitchFamily="2" charset="-78"/>
                <a:cs typeface="Alexandria" pitchFamily="2" charset="-78"/>
              </a:rPr>
              <a:t>تحليل البيانات واتخاذ القرارات في الذكاء الاصطناعي</a:t>
            </a:r>
            <a:endParaRPr lang="en-US" sz="2400" b="1" dirty="0">
              <a:solidFill>
                <a:srgbClr val="C00000"/>
              </a:solidFill>
              <a:latin typeface="Alexandria" pitchFamily="2" charset="-78"/>
              <a:cs typeface="Alexandria" pitchFamily="2" charset="-78"/>
            </a:endParaRPr>
          </a:p>
        </p:txBody>
      </p:sp>
      <p:sp>
        <p:nvSpPr>
          <p:cNvPr id="3" name="عنصر نائب للمحتوى 2">
            <a:extLst>
              <a:ext uri="{FF2B5EF4-FFF2-40B4-BE49-F238E27FC236}">
                <a16:creationId xmlns:a16="http://schemas.microsoft.com/office/drawing/2014/main" id="{CE062432-FBF5-1AA1-25E1-CFB54469FA96}"/>
              </a:ext>
            </a:extLst>
          </p:cNvPr>
          <p:cNvSpPr>
            <a:spLocks noGrp="1"/>
          </p:cNvSpPr>
          <p:nvPr>
            <p:ph sz="half" idx="2"/>
          </p:nvPr>
        </p:nvSpPr>
        <p:spPr>
          <a:xfrm>
            <a:off x="762000" y="3526970"/>
            <a:ext cx="10591800" cy="1600201"/>
          </a:xfrm>
          <a:solidFill>
            <a:schemeClr val="bg2"/>
          </a:solidFill>
        </p:spPr>
        <p:txBody>
          <a:bodyPr>
            <a:normAutofit/>
          </a:bodyPr>
          <a:lstStyle/>
          <a:p>
            <a:pPr marL="0" indent="0" algn="just" rtl="1">
              <a:lnSpc>
                <a:spcPct val="160000"/>
              </a:lnSpc>
              <a:buNone/>
            </a:pPr>
            <a:r>
              <a:rPr lang="fa-IR" sz="1600" dirty="0">
                <a:latin typeface="Alexandria" pitchFamily="2" charset="-78"/>
                <a:cs typeface="Alexandria" pitchFamily="2" charset="-78"/>
              </a:rPr>
              <a:t>الذكاء الاصطناعي يمكنه تحليل كميات ضخمة من البيانات بسرعة ودقة، واستخراج رؤى قيمة تساعد في اتخاذ قرارات مستنيرة. يعتمد الذكاء الاصطناعي على تقنيات مثل التعلم الآلي </a:t>
            </a:r>
            <a:r>
              <a:rPr lang="en-US" sz="1600" dirty="0">
                <a:latin typeface="Alexandria" pitchFamily="2" charset="-78"/>
                <a:cs typeface="Alexandria" pitchFamily="2" charset="-78"/>
              </a:rPr>
              <a:t>Machine Learning  </a:t>
            </a:r>
            <a:r>
              <a:rPr lang="fa-IR" sz="1600" dirty="0">
                <a:latin typeface="Alexandria" pitchFamily="2" charset="-78"/>
                <a:cs typeface="Alexandria" pitchFamily="2" charset="-78"/>
              </a:rPr>
              <a:t>والتعلم العميق </a:t>
            </a:r>
            <a:r>
              <a:rPr lang="en-US" sz="1600" dirty="0">
                <a:latin typeface="Alexandria" pitchFamily="2" charset="-78"/>
                <a:cs typeface="Alexandria" pitchFamily="2" charset="-78"/>
              </a:rPr>
              <a:t>Deep Learning </a:t>
            </a:r>
            <a:r>
              <a:rPr lang="fa-IR" sz="1600" dirty="0">
                <a:latin typeface="Alexandria" pitchFamily="2" charset="-78"/>
                <a:cs typeface="Alexandria" pitchFamily="2" charset="-78"/>
              </a:rPr>
              <a:t>لتحليل البيانات واستخلاص الأنماط والمعرفة.</a:t>
            </a:r>
          </a:p>
        </p:txBody>
      </p:sp>
    </p:spTree>
    <p:extLst>
      <p:ext uri="{BB962C8B-B14F-4D97-AF65-F5344CB8AC3E}">
        <p14:creationId xmlns:p14="http://schemas.microsoft.com/office/powerpoint/2010/main" val="13543848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وان فرعي 4">
            <a:extLst>
              <a:ext uri="{FF2B5EF4-FFF2-40B4-BE49-F238E27FC236}">
                <a16:creationId xmlns:a16="http://schemas.microsoft.com/office/drawing/2014/main" id="{E64C0ECF-C3D3-F296-0C43-4D5F23952C53}"/>
              </a:ext>
            </a:extLst>
          </p:cNvPr>
          <p:cNvSpPr>
            <a:spLocks noGrp="1"/>
          </p:cNvSpPr>
          <p:nvPr>
            <p:ph type="subTitle" idx="1"/>
          </p:nvPr>
        </p:nvSpPr>
        <p:spPr>
          <a:xfrm>
            <a:off x="478971" y="2122714"/>
            <a:ext cx="10940143" cy="3472543"/>
          </a:xfrm>
          <a:solidFill>
            <a:schemeClr val="bg2"/>
          </a:solidFill>
        </p:spPr>
        <p:txBody>
          <a:bodyPr>
            <a:normAutofit/>
          </a:bodyPr>
          <a:lstStyle/>
          <a:p>
            <a:pPr algn="just" rtl="1">
              <a:lnSpc>
                <a:spcPct val="150000"/>
              </a:lnSpc>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تحليل البيانات</a:t>
            </a:r>
            <a:r>
              <a:rPr lang="ar-SA" sz="1600" kern="100" dirty="0">
                <a:effectLst/>
                <a:latin typeface="Aptos" panose="020B0004020202020204" pitchFamily="34" charset="0"/>
                <a:ea typeface="Aptos" panose="020B0004020202020204" pitchFamily="34" charset="0"/>
                <a:cs typeface="Alexandria" pitchFamily="2" charset="-78"/>
              </a:rPr>
              <a:t> هو عملية فحص، تنظيف، وتحويل البيانات لاكتشاف المعلومات المفيدة، ودعم اتخاذ القرار. يتضمن هذا عدة مراحل: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600" b="1" kern="100" dirty="0">
                <a:solidFill>
                  <a:srgbClr val="0E2841"/>
                </a:solidFill>
                <a:effectLst/>
                <a:latin typeface="Aptos" panose="020B0004020202020204" pitchFamily="34" charset="0"/>
                <a:ea typeface="Aptos" panose="020B0004020202020204" pitchFamily="34" charset="0"/>
                <a:cs typeface="Alexandria" pitchFamily="2" charset="-78"/>
              </a:rPr>
              <a:t>جمع البيانات:</a:t>
            </a:r>
            <a:r>
              <a:rPr lang="ar-SA" sz="1600" kern="100" dirty="0">
                <a:effectLst/>
                <a:latin typeface="Aptos" panose="020B0004020202020204" pitchFamily="34" charset="0"/>
                <a:ea typeface="Aptos" panose="020B0004020202020204" pitchFamily="34" charset="0"/>
                <a:cs typeface="Alexandria" pitchFamily="2" charset="-78"/>
              </a:rPr>
              <a:t> جمع البيانات من مصادر متنوعة مثل قواعد البيانات، الإنترنت، وأجهزة الاستشعار.</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600" b="1" kern="100" dirty="0">
                <a:solidFill>
                  <a:srgbClr val="0E2841"/>
                </a:solidFill>
                <a:effectLst/>
                <a:latin typeface="Aptos" panose="020B0004020202020204" pitchFamily="34" charset="0"/>
                <a:ea typeface="Aptos" panose="020B0004020202020204" pitchFamily="34" charset="0"/>
                <a:cs typeface="Alexandria" pitchFamily="2" charset="-78"/>
              </a:rPr>
              <a:t>تنظيف البيانات:</a:t>
            </a:r>
            <a:r>
              <a:rPr lang="ar-SA" sz="1600" kern="100" dirty="0">
                <a:effectLst/>
                <a:latin typeface="Aptos" panose="020B0004020202020204" pitchFamily="34" charset="0"/>
                <a:ea typeface="Aptos" panose="020B0004020202020204" pitchFamily="34" charset="0"/>
                <a:cs typeface="Alexandria" pitchFamily="2" charset="-78"/>
              </a:rPr>
              <a:t> إزالة الأخطاء والشوائب من البيانات لضمان دقتها.</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600" b="1" kern="100" dirty="0">
                <a:solidFill>
                  <a:srgbClr val="0E2841"/>
                </a:solidFill>
                <a:latin typeface="Aptos" panose="020B0004020202020204" pitchFamily="34" charset="0"/>
                <a:cs typeface="Alexandria" pitchFamily="2" charset="-78"/>
              </a:rPr>
              <a:t>تحليل البيانات: </a:t>
            </a:r>
            <a:r>
              <a:rPr lang="ar-SA" sz="1600" kern="100" dirty="0">
                <a:effectLst/>
                <a:latin typeface="Aptos" panose="020B0004020202020204" pitchFamily="34" charset="0"/>
                <a:ea typeface="Aptos" panose="020B0004020202020204" pitchFamily="34" charset="0"/>
                <a:cs typeface="Alexandria" pitchFamily="2" charset="-78"/>
              </a:rPr>
              <a:t>استخدام تقنيات إحصائية وخوارزميات ذكاء اصطناعي لاستخراج الأنماط والرؤى من البيانات.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600" b="1" kern="100" dirty="0">
                <a:solidFill>
                  <a:srgbClr val="0E2841"/>
                </a:solidFill>
                <a:effectLst/>
                <a:latin typeface="Aptos" panose="020B0004020202020204" pitchFamily="34" charset="0"/>
                <a:ea typeface="Aptos" panose="020B0004020202020204" pitchFamily="34" charset="0"/>
                <a:cs typeface="Alexandria" pitchFamily="2" charset="-78"/>
              </a:rPr>
              <a:t>تفسير البيانات:</a:t>
            </a:r>
            <a:r>
              <a:rPr lang="ar-SA" sz="1600" kern="100" dirty="0">
                <a:effectLst/>
                <a:latin typeface="Aptos" panose="020B0004020202020204" pitchFamily="34" charset="0"/>
                <a:ea typeface="Aptos" panose="020B0004020202020204" pitchFamily="34" charset="0"/>
                <a:cs typeface="Alexandria" pitchFamily="2" charset="-78"/>
              </a:rPr>
              <a:t> تحويل النتائج إلى معلومات مفيدة يمكن استخدامها في اتخاذ القرارات.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4284650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عنصر نائب للمحتوى 5">
            <a:extLst>
              <a:ext uri="{FF2B5EF4-FFF2-40B4-BE49-F238E27FC236}">
                <a16:creationId xmlns:a16="http://schemas.microsoft.com/office/drawing/2014/main" id="{9617364A-CE02-86CA-6A8D-34487B56938E}"/>
              </a:ext>
            </a:extLst>
          </p:cNvPr>
          <p:cNvGraphicFramePr>
            <a:graphicFrameLocks noGrp="1"/>
          </p:cNvGraphicFramePr>
          <p:nvPr>
            <p:ph sz="half" idx="2"/>
          </p:nvPr>
        </p:nvGraphicFramePr>
        <p:xfrm>
          <a:off x="326571" y="1825625"/>
          <a:ext cx="11027229"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مستطيل 4">
            <a:extLst>
              <a:ext uri="{FF2B5EF4-FFF2-40B4-BE49-F238E27FC236}">
                <a16:creationId xmlns:a16="http://schemas.microsoft.com/office/drawing/2014/main" id="{21E57578-781D-8F3C-D5B4-5778C1D033F8}"/>
              </a:ext>
            </a:extLst>
          </p:cNvPr>
          <p:cNvSpPr/>
          <p:nvPr/>
        </p:nvSpPr>
        <p:spPr>
          <a:xfrm>
            <a:off x="3026228" y="1164772"/>
            <a:ext cx="5627914" cy="830997"/>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3 ـ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تحسين الخدمات العامة والخاصة</a:t>
            </a: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 في الذكاء الاصطناعي</a:t>
            </a:r>
            <a:endPar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889362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3"/>
            <a:ext cx="11919856" cy="4761820"/>
          </a:xfrm>
          <a:solidFill>
            <a:schemeClr val="bg2"/>
          </a:solidFill>
        </p:spPr>
        <p:txBody>
          <a:bodyPr>
            <a:normAutofit fontScale="70000" lnSpcReduction="20000"/>
          </a:bodyPr>
          <a:lstStyle/>
          <a:p>
            <a:pPr indent="0" algn="ctr" rtl="1">
              <a:lnSpc>
                <a:spcPct val="150000"/>
              </a:lnSpc>
              <a:buNone/>
            </a:pPr>
            <a:r>
              <a:rPr lang="en-US" sz="1800" kern="100" dirty="0">
                <a:effectLst/>
                <a:latin typeface="Simplified Arabic" panose="02020603050405020304" pitchFamily="18" charset="-78"/>
                <a:ea typeface="Aptos" panose="020B0004020202020204" pitchFamily="34" charset="0"/>
                <a:cs typeface="Simplified Arabic" panose="02020603050405020304" pitchFamily="18" charset="-78"/>
              </a:rPr>
              <a:t> </a:t>
            </a:r>
            <a:r>
              <a:rPr lang="ar-SA" sz="2300" b="1" kern="100" dirty="0">
                <a:solidFill>
                  <a:srgbClr val="002060"/>
                </a:solidFill>
                <a:effectLst/>
                <a:latin typeface="Alexandria" pitchFamily="2" charset="-78"/>
                <a:ea typeface="Aptos" panose="020B0004020202020204" pitchFamily="34" charset="0"/>
                <a:cs typeface="Alexandria" pitchFamily="2" charset="-78"/>
              </a:rPr>
              <a:t>تحسين </a:t>
            </a:r>
            <a:r>
              <a:rPr lang="ar-EG" sz="2300" b="1" kern="100" dirty="0">
                <a:solidFill>
                  <a:srgbClr val="002060"/>
                </a:solidFill>
                <a:effectLst/>
                <a:latin typeface="Alexandria" pitchFamily="2" charset="-78"/>
                <a:ea typeface="Aptos" panose="020B0004020202020204" pitchFamily="34" charset="0"/>
                <a:cs typeface="Alexandria" pitchFamily="2" charset="-78"/>
              </a:rPr>
              <a:t>الخدمات العامة </a:t>
            </a:r>
            <a:endParaRPr lang="ar-SA" sz="4000" b="1" kern="100" dirty="0">
              <a:solidFill>
                <a:srgbClr val="002060"/>
              </a:solidFill>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1600" b="1" kern="100" dirty="0">
                <a:solidFill>
                  <a:schemeClr val="accent2"/>
                </a:solidFill>
                <a:effectLst/>
                <a:latin typeface="Alexandria" pitchFamily="2" charset="-78"/>
                <a:ea typeface="Aptos" panose="020B0004020202020204" pitchFamily="34" charset="0"/>
                <a:cs typeface="Alexandria" pitchFamily="2" charset="-78"/>
              </a:rPr>
              <a:t>1</a:t>
            </a:r>
            <a:r>
              <a:rPr lang="ar-SA" sz="2000" b="1" kern="100" dirty="0">
                <a:solidFill>
                  <a:schemeClr val="accent2"/>
                </a:solidFill>
                <a:effectLst/>
                <a:latin typeface="Alexandria" pitchFamily="2" charset="-78"/>
                <a:ea typeface="Aptos" panose="020B0004020202020204" pitchFamily="34" charset="0"/>
                <a:cs typeface="Alexandria" pitchFamily="2" charset="-78"/>
              </a:rPr>
              <a:t>. الرعاية الصحي</a:t>
            </a:r>
            <a:r>
              <a:rPr lang="ar-EG" sz="2000" b="1" kern="100" dirty="0">
                <a:solidFill>
                  <a:schemeClr val="accent2"/>
                </a:solidFill>
                <a:effectLst/>
                <a:latin typeface="Alexandria" pitchFamily="2" charset="-78"/>
                <a:ea typeface="Aptos" panose="020B0004020202020204" pitchFamily="34" charset="0"/>
                <a:cs typeface="Alexandria" pitchFamily="2" charset="-78"/>
              </a:rPr>
              <a:t>ة:</a:t>
            </a:r>
            <a:endParaRPr lang="ar-SA" sz="2000" b="1" kern="100" dirty="0">
              <a:solidFill>
                <a:schemeClr val="accent2"/>
              </a:solidFill>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2000" kern="100" dirty="0">
                <a:solidFill>
                  <a:schemeClr val="accent2"/>
                </a:solidFill>
                <a:effectLst/>
                <a:latin typeface="Alexandria" pitchFamily="2" charset="-78"/>
                <a:ea typeface="Aptos" panose="020B0004020202020204" pitchFamily="34" charset="0"/>
                <a:cs typeface="Alexandria" pitchFamily="2" charset="-78"/>
              </a:rPr>
              <a:t>   </a:t>
            </a:r>
            <a:r>
              <a:rPr lang="ar-SA" sz="2000" b="1" kern="100" dirty="0">
                <a:effectLst/>
                <a:latin typeface="Alexandria" pitchFamily="2" charset="-78"/>
                <a:ea typeface="Aptos" panose="020B0004020202020204" pitchFamily="34" charset="0"/>
                <a:cs typeface="Alexandria" pitchFamily="2" charset="-78"/>
              </a:rPr>
              <a:t>- تشخيص الأمراض: </a:t>
            </a:r>
            <a:r>
              <a:rPr lang="ar-SA" sz="2000" kern="100" dirty="0">
                <a:effectLst/>
                <a:latin typeface="Alexandria" pitchFamily="2" charset="-78"/>
                <a:ea typeface="Aptos" panose="020B0004020202020204" pitchFamily="34" charset="0"/>
                <a:cs typeface="Alexandria" pitchFamily="2" charset="-78"/>
              </a:rPr>
              <a:t>استخدام الذكاء الاصطناعي لتحليل الصور الطبية مثل الأشعة السينية والرنين المغناطيسي لتحديد الأمراض مثل السرطان والأمراض القلبية بشكل أسرع وأكثر دقة.</a:t>
            </a:r>
          </a:p>
          <a:p>
            <a:pPr indent="0" algn="just" rtl="1">
              <a:lnSpc>
                <a:spcPct val="150000"/>
              </a:lnSpc>
              <a:buNone/>
            </a:pPr>
            <a:r>
              <a:rPr lang="ar-SA" sz="2000" kern="100" dirty="0">
                <a:effectLst/>
                <a:latin typeface="Alexandria" pitchFamily="2" charset="-78"/>
                <a:ea typeface="Aptos" panose="020B0004020202020204" pitchFamily="34" charset="0"/>
                <a:cs typeface="Alexandria" pitchFamily="2" charset="-78"/>
              </a:rPr>
              <a:t>   </a:t>
            </a:r>
            <a:r>
              <a:rPr lang="ar-SA" sz="2000" b="1" kern="100" dirty="0">
                <a:effectLst/>
                <a:latin typeface="Alexandria" pitchFamily="2" charset="-78"/>
                <a:ea typeface="Aptos" panose="020B0004020202020204" pitchFamily="34" charset="0"/>
                <a:cs typeface="Alexandria" pitchFamily="2" charset="-78"/>
              </a:rPr>
              <a:t>- إدارة المستشفيات: </a:t>
            </a:r>
            <a:r>
              <a:rPr lang="ar-SA" sz="2000" kern="100" dirty="0">
                <a:effectLst/>
                <a:latin typeface="Alexandria" pitchFamily="2" charset="-78"/>
                <a:ea typeface="Aptos" panose="020B0004020202020204" pitchFamily="34" charset="0"/>
                <a:cs typeface="Alexandria" pitchFamily="2" charset="-78"/>
              </a:rPr>
              <a:t>تحسين إدارة الموارد والمواعيد باستخدام الذكاء الاصطناعي لتحليل البيانات وتوقع الاحتياجات.</a:t>
            </a:r>
            <a:endParaRPr lang="ar-SA" sz="2000" b="1" kern="100" dirty="0">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2000" b="1" kern="100" dirty="0">
                <a:solidFill>
                  <a:schemeClr val="accent2"/>
                </a:solidFill>
                <a:effectLst/>
                <a:latin typeface="Alexandria" pitchFamily="2" charset="-78"/>
                <a:ea typeface="Aptos" panose="020B0004020202020204" pitchFamily="34" charset="0"/>
                <a:cs typeface="Alexandria" pitchFamily="2" charset="-78"/>
              </a:rPr>
              <a:t>2. الأمن والسلامة:</a:t>
            </a:r>
          </a:p>
          <a:p>
            <a:pPr indent="0" algn="just" rtl="1">
              <a:lnSpc>
                <a:spcPct val="150000"/>
              </a:lnSpc>
              <a:buNone/>
            </a:pPr>
            <a:r>
              <a:rPr lang="ar-SA" sz="2000" b="1" kern="100" dirty="0">
                <a:effectLst/>
                <a:latin typeface="Alexandria" pitchFamily="2" charset="-78"/>
                <a:ea typeface="Aptos" panose="020B0004020202020204" pitchFamily="34" charset="0"/>
                <a:cs typeface="Alexandria" pitchFamily="2" charset="-78"/>
              </a:rPr>
              <a:t>   - مراقبة الكاميرات: </a:t>
            </a:r>
            <a:r>
              <a:rPr lang="ar-SA" sz="2000" kern="100" dirty="0">
                <a:effectLst/>
                <a:latin typeface="Alexandria" pitchFamily="2" charset="-78"/>
                <a:ea typeface="Aptos" panose="020B0004020202020204" pitchFamily="34" charset="0"/>
                <a:cs typeface="Alexandria" pitchFamily="2" charset="-78"/>
              </a:rPr>
              <a:t>استخدام الذكاء الاصطناعي في تحليل الفيديوهات من كاميرات المراقبة للكشف عن السلوكيات المشبوهة أو التهديدات الأمنية.</a:t>
            </a:r>
          </a:p>
          <a:p>
            <a:pPr indent="0" algn="just" rtl="1">
              <a:lnSpc>
                <a:spcPct val="150000"/>
              </a:lnSpc>
              <a:buNone/>
            </a:pPr>
            <a:r>
              <a:rPr lang="ar-SA" sz="2000" b="1" kern="100" dirty="0">
                <a:effectLst/>
                <a:latin typeface="Alexandria" pitchFamily="2" charset="-78"/>
                <a:ea typeface="Aptos" panose="020B0004020202020204" pitchFamily="34" charset="0"/>
                <a:cs typeface="Alexandria" pitchFamily="2" charset="-78"/>
              </a:rPr>
              <a:t>   - تنبؤ الجرائم: </a:t>
            </a:r>
            <a:r>
              <a:rPr lang="ar-SA" sz="2000" kern="100" dirty="0">
                <a:effectLst/>
                <a:latin typeface="Alexandria" pitchFamily="2" charset="-78"/>
                <a:ea typeface="Aptos" panose="020B0004020202020204" pitchFamily="34" charset="0"/>
                <a:cs typeface="Alexandria" pitchFamily="2" charset="-78"/>
              </a:rPr>
              <a:t>تحليل البيانات التاريخية والجغرافية لتوقع الأماكن التي قد تحدث فيها الجرائم، مما يساعد في نشر القوى الأمنية بشكل أفضل.</a:t>
            </a:r>
            <a:endParaRPr lang="ar-SA" sz="2000" b="1" kern="100" dirty="0">
              <a:solidFill>
                <a:srgbClr val="C00000"/>
              </a:solidFill>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2000" b="1" kern="100" dirty="0">
                <a:solidFill>
                  <a:schemeClr val="accent2"/>
                </a:solidFill>
                <a:latin typeface="Alexandria" pitchFamily="2" charset="-78"/>
                <a:cs typeface="Alexandria" pitchFamily="2" charset="-78"/>
              </a:rPr>
              <a:t>3. النقل:</a:t>
            </a:r>
          </a:p>
          <a:p>
            <a:pPr indent="0" algn="just" rtl="1">
              <a:lnSpc>
                <a:spcPct val="150000"/>
              </a:lnSpc>
              <a:buNone/>
            </a:pPr>
            <a:r>
              <a:rPr lang="ar-SA" sz="2000" b="1" kern="100" dirty="0">
                <a:solidFill>
                  <a:schemeClr val="accent2"/>
                </a:solidFill>
                <a:effectLst/>
                <a:latin typeface="Alexandria" pitchFamily="2" charset="-78"/>
                <a:ea typeface="Aptos" panose="020B0004020202020204" pitchFamily="34" charset="0"/>
                <a:cs typeface="Alexandria" pitchFamily="2" charset="-78"/>
              </a:rPr>
              <a:t>   </a:t>
            </a:r>
            <a:r>
              <a:rPr lang="ar-SA" sz="2000" b="1" kern="100" dirty="0">
                <a:effectLst/>
                <a:latin typeface="Alexandria" pitchFamily="2" charset="-78"/>
                <a:ea typeface="Aptos" panose="020B0004020202020204" pitchFamily="34" charset="0"/>
                <a:cs typeface="Alexandria" pitchFamily="2" charset="-78"/>
              </a:rPr>
              <a:t>- إدارة المرور: </a:t>
            </a:r>
            <a:r>
              <a:rPr lang="ar-SA" sz="2000" kern="100" dirty="0">
                <a:effectLst/>
                <a:latin typeface="Alexandria" pitchFamily="2" charset="-78"/>
                <a:ea typeface="Aptos" panose="020B0004020202020204" pitchFamily="34" charset="0"/>
                <a:cs typeface="Alexandria" pitchFamily="2" charset="-78"/>
              </a:rPr>
              <a:t>تحليل بيانات حركة المرور الحية لتوجيه السائقين وتخفيف </a:t>
            </a:r>
            <a:r>
              <a:rPr lang="ar-SA" sz="2000" kern="100" dirty="0" err="1">
                <a:effectLst/>
                <a:latin typeface="Alexandria" pitchFamily="2" charset="-78"/>
                <a:ea typeface="Aptos" panose="020B0004020202020204" pitchFamily="34" charset="0"/>
                <a:cs typeface="Alexandria" pitchFamily="2" charset="-78"/>
              </a:rPr>
              <a:t>الازدحاما</a:t>
            </a:r>
            <a:r>
              <a:rPr lang="ar-EG" sz="2000" kern="100" dirty="0">
                <a:effectLst/>
                <a:latin typeface="Alexandria" pitchFamily="2" charset="-78"/>
                <a:ea typeface="Aptos" panose="020B0004020202020204" pitchFamily="34" charset="0"/>
                <a:cs typeface="Alexandria" pitchFamily="2" charset="-78"/>
              </a:rPr>
              <a:t>ت</a:t>
            </a:r>
            <a:r>
              <a:rPr lang="ar-SA" sz="2000" kern="100" dirty="0">
                <a:effectLst/>
                <a:latin typeface="Alexandria" pitchFamily="2" charset="-78"/>
                <a:ea typeface="Aptos" panose="020B0004020202020204" pitchFamily="34" charset="0"/>
                <a:cs typeface="Alexandria" pitchFamily="2" charset="-78"/>
              </a:rPr>
              <a:t> المرورية.</a:t>
            </a:r>
          </a:p>
          <a:p>
            <a:pPr indent="0" algn="just" rtl="1">
              <a:lnSpc>
                <a:spcPct val="150000"/>
              </a:lnSpc>
              <a:buNone/>
            </a:pPr>
            <a:r>
              <a:rPr lang="ar-SA" sz="2000" kern="100" dirty="0">
                <a:effectLst/>
                <a:latin typeface="Alexandria" pitchFamily="2" charset="-78"/>
                <a:ea typeface="Aptos" panose="020B0004020202020204" pitchFamily="34" charset="0"/>
                <a:cs typeface="Alexandria" pitchFamily="2" charset="-78"/>
              </a:rPr>
              <a:t>   </a:t>
            </a:r>
            <a:r>
              <a:rPr lang="ar-SA" sz="2000" b="1" kern="100" dirty="0">
                <a:effectLst/>
                <a:latin typeface="Alexandria" pitchFamily="2" charset="-78"/>
                <a:ea typeface="Aptos" panose="020B0004020202020204" pitchFamily="34" charset="0"/>
                <a:cs typeface="Alexandria" pitchFamily="2" charset="-78"/>
              </a:rPr>
              <a:t>- الصيانة التنبؤية: </a:t>
            </a:r>
            <a:r>
              <a:rPr lang="ar-SA" sz="2000" kern="100" dirty="0">
                <a:effectLst/>
                <a:latin typeface="Alexandria" pitchFamily="2" charset="-78"/>
                <a:ea typeface="Aptos" panose="020B0004020202020204" pitchFamily="34" charset="0"/>
                <a:cs typeface="Alexandria" pitchFamily="2" charset="-78"/>
              </a:rPr>
              <a:t>استخدام البيانات لتحليل حالة البنية التحتية (مثل الجسور والطرق) وتنبيه الجهات المعنية قبل حدوث الأعطال.</a:t>
            </a:r>
          </a:p>
        </p:txBody>
      </p:sp>
    </p:spTree>
    <p:extLst>
      <p:ext uri="{BB962C8B-B14F-4D97-AF65-F5344CB8AC3E}">
        <p14:creationId xmlns:p14="http://schemas.microsoft.com/office/powerpoint/2010/main" val="14716249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3"/>
            <a:ext cx="11919856" cy="4761820"/>
          </a:xfrm>
          <a:solidFill>
            <a:schemeClr val="bg2"/>
          </a:solidFill>
        </p:spPr>
        <p:txBody>
          <a:bodyPr>
            <a:normAutofit fontScale="85000" lnSpcReduction="20000"/>
          </a:bodyPr>
          <a:lstStyle/>
          <a:p>
            <a:pPr indent="0" algn="ctr" rtl="1">
              <a:lnSpc>
                <a:spcPct val="150000"/>
              </a:lnSpc>
              <a:buNone/>
            </a:pPr>
            <a:r>
              <a:rPr lang="en-US" sz="1800" kern="100" dirty="0">
                <a:effectLst/>
                <a:latin typeface="Simplified Arabic" panose="02020603050405020304" pitchFamily="18" charset="-78"/>
                <a:ea typeface="Aptos" panose="020B0004020202020204" pitchFamily="34" charset="0"/>
                <a:cs typeface="Simplified Arabic" panose="02020603050405020304" pitchFamily="18" charset="-78"/>
              </a:rPr>
              <a:t> </a:t>
            </a:r>
            <a:r>
              <a:rPr lang="ar-SA" sz="2300" b="1" kern="100" dirty="0">
                <a:solidFill>
                  <a:srgbClr val="002060"/>
                </a:solidFill>
                <a:effectLst/>
                <a:latin typeface="Alexandria" pitchFamily="2" charset="-78"/>
                <a:ea typeface="Aptos" panose="020B0004020202020204" pitchFamily="34" charset="0"/>
                <a:cs typeface="Alexandria" pitchFamily="2" charset="-78"/>
              </a:rPr>
              <a:t>تحسين </a:t>
            </a:r>
            <a:r>
              <a:rPr lang="ar-EG" sz="2300" b="1" kern="100" dirty="0">
                <a:solidFill>
                  <a:srgbClr val="002060"/>
                </a:solidFill>
                <a:effectLst/>
                <a:latin typeface="Alexandria" pitchFamily="2" charset="-78"/>
                <a:ea typeface="Aptos" panose="020B0004020202020204" pitchFamily="34" charset="0"/>
                <a:cs typeface="Alexandria" pitchFamily="2" charset="-78"/>
              </a:rPr>
              <a:t>الخدمات الخاصة</a:t>
            </a:r>
            <a:endParaRPr lang="ar-SA" sz="4000" b="1" kern="100" dirty="0">
              <a:solidFill>
                <a:srgbClr val="002060"/>
              </a:solidFill>
              <a:effectLst/>
              <a:latin typeface="Alexandria" pitchFamily="2" charset="-78"/>
              <a:ea typeface="Aptos" panose="020B0004020202020204" pitchFamily="34" charset="0"/>
              <a:cs typeface="Alexandria" pitchFamily="2" charset="-78"/>
            </a:endParaRPr>
          </a:p>
          <a:p>
            <a:pPr marL="0" indent="0" algn="just" rtl="1">
              <a:lnSpc>
                <a:spcPts val="2000"/>
              </a:lnSpc>
              <a:buNone/>
            </a:pPr>
            <a:r>
              <a:rPr lang="ar-SA" sz="1800" kern="100" dirty="0">
                <a:effectLst/>
                <a:latin typeface="Aptos" panose="020B0004020202020204" pitchFamily="34" charset="0"/>
                <a:ea typeface="Aptos" panose="020B0004020202020204" pitchFamily="34" charset="0"/>
                <a:cs typeface="Simplified Arabic" panose="02020603050405020304" pitchFamily="18" charset="-78"/>
              </a:rPr>
              <a:t>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C00000"/>
                </a:solidFill>
                <a:effectLst/>
                <a:latin typeface="Alexandria" pitchFamily="2" charset="-78"/>
                <a:ea typeface="Aptos" panose="020B0004020202020204" pitchFamily="34" charset="0"/>
                <a:cs typeface="Alexandria" pitchFamily="2" charset="-78"/>
              </a:rPr>
              <a:t>1. التجزئة والتجارة الإلكترونية:</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التوصيات الشخصية: استخدام الذكاء الاصطناعي لتحليل سلوك العملاء وتقديم توصيات مخصصة لزيادة المبيعات.</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إدارة المخزون: تحسين إدارة المخزون بتوقع الطلب المستقبلي وتقليل الفاقد.</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C00000"/>
                </a:solidFill>
                <a:effectLst/>
                <a:latin typeface="Alexandria" pitchFamily="2" charset="-78"/>
                <a:ea typeface="Aptos" panose="020B0004020202020204" pitchFamily="34" charset="0"/>
                <a:cs typeface="Alexandria" pitchFamily="2" charset="-78"/>
              </a:rPr>
              <a:t>2. البنوك والخدمات المالية:</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كشف الاحتيال: تحليل الأنماط السلوكية في المعاملات المصرفية للكشف عن الأنشطة الاحتيالية.</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التنبؤ بالاستثمار: استخدام النماذج التنبؤية لتحليل الأسواق المالية وتقديم نصائح استثمارية مخصصة.</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C00000"/>
                </a:solidFill>
                <a:effectLst/>
                <a:latin typeface="Alexandria" pitchFamily="2" charset="-78"/>
                <a:ea typeface="Aptos" panose="020B0004020202020204" pitchFamily="34" charset="0"/>
                <a:cs typeface="Alexandria" pitchFamily="2" charset="-78"/>
              </a:rPr>
              <a:t>3. خدمة العملاء:</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روبوتات المحادثة (</a:t>
            </a:r>
            <a:r>
              <a:rPr lang="en-US" sz="1800" kern="100" dirty="0">
                <a:effectLst/>
                <a:latin typeface="Alexandria" pitchFamily="2" charset="-78"/>
                <a:ea typeface="Aptos" panose="020B0004020202020204" pitchFamily="34" charset="0"/>
                <a:cs typeface="Alexandria" pitchFamily="2" charset="-78"/>
              </a:rPr>
              <a:t>Chatbots</a:t>
            </a:r>
            <a:r>
              <a:rPr lang="ar-SA" sz="1800" kern="100" dirty="0">
                <a:effectLst/>
                <a:latin typeface="Alexandria" pitchFamily="2" charset="-78"/>
                <a:ea typeface="Aptos" panose="020B0004020202020204" pitchFamily="34" charset="0"/>
                <a:cs typeface="Alexandria" pitchFamily="2" charset="-78"/>
              </a:rPr>
              <a:t>): تقديم دعم فوري للعملاء من خلال الرد على استفساراتهم بشكل آلي.</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تحليل المشاعر: تحليل ردود الأفعال والعملاء لتحسين مستوى الخدمة والتفاعل.</a:t>
            </a:r>
            <a:endParaRPr lang="en-US" sz="18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2006573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عنصر نائب للمحتوى 5">
            <a:extLst>
              <a:ext uri="{FF2B5EF4-FFF2-40B4-BE49-F238E27FC236}">
                <a16:creationId xmlns:a16="http://schemas.microsoft.com/office/drawing/2014/main" id="{9617364A-CE02-86CA-6A8D-34487B56938E}"/>
              </a:ext>
            </a:extLst>
          </p:cNvPr>
          <p:cNvGraphicFramePr>
            <a:graphicFrameLocks noGrp="1"/>
          </p:cNvGraphicFramePr>
          <p:nvPr>
            <p:ph sz="half" idx="2"/>
            <p:extLst>
              <p:ext uri="{D42A27DB-BD31-4B8C-83A1-F6EECF244321}">
                <p14:modId xmlns:p14="http://schemas.microsoft.com/office/powerpoint/2010/main" val="766884615"/>
              </p:ext>
            </p:extLst>
          </p:nvPr>
        </p:nvGraphicFramePr>
        <p:xfrm>
          <a:off x="326571" y="1847396"/>
          <a:ext cx="11027229"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مستطيل 4">
            <a:extLst>
              <a:ext uri="{FF2B5EF4-FFF2-40B4-BE49-F238E27FC236}">
                <a16:creationId xmlns:a16="http://schemas.microsoft.com/office/drawing/2014/main" id="{21E57578-781D-8F3C-D5B4-5778C1D033F8}"/>
              </a:ext>
            </a:extLst>
          </p:cNvPr>
          <p:cNvSpPr/>
          <p:nvPr/>
        </p:nvSpPr>
        <p:spPr>
          <a:xfrm>
            <a:off x="3026228" y="1164772"/>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4 ـ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الابتكار والإبداع</a:t>
            </a: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 في الذكاء الاصطناعي</a:t>
            </a:r>
            <a:endPar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8133323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2"/>
            <a:ext cx="11919856" cy="4942115"/>
          </a:xfrm>
          <a:solidFill>
            <a:schemeClr val="bg2"/>
          </a:solidFill>
        </p:spPr>
        <p:txBody>
          <a:bodyPr>
            <a:normAutofit lnSpcReduction="10000"/>
          </a:bodyPr>
          <a:lstStyle/>
          <a:p>
            <a:pPr marL="0" indent="0" algn="just" rtl="1">
              <a:lnSpc>
                <a:spcPct val="150000"/>
              </a:lnSpc>
              <a:buNone/>
            </a:pPr>
            <a:r>
              <a:rPr lang="ar-SA" sz="1200" b="1" kern="100" dirty="0">
                <a:solidFill>
                  <a:srgbClr val="C00000"/>
                </a:solidFill>
                <a:effectLst/>
                <a:latin typeface="Alexandria" pitchFamily="2" charset="-78"/>
                <a:ea typeface="Aptos" panose="020B0004020202020204" pitchFamily="34" charset="0"/>
                <a:cs typeface="Alexandria" pitchFamily="2" charset="-78"/>
              </a:rPr>
              <a:t> أمثلة على الابتكار في الذكاء الاصطناعي:</a:t>
            </a:r>
          </a:p>
          <a:p>
            <a:pPr marL="0" indent="0" algn="just" rtl="1">
              <a:lnSpc>
                <a:spcPct val="150000"/>
              </a:lnSpc>
              <a:buNone/>
            </a:pPr>
            <a:r>
              <a:rPr lang="ar-SA" sz="1200" b="1" kern="100" dirty="0">
                <a:effectLst/>
                <a:latin typeface="Alexandria" pitchFamily="2" charset="-78"/>
                <a:ea typeface="Aptos" panose="020B0004020202020204" pitchFamily="34" charset="0"/>
                <a:cs typeface="Alexandria" pitchFamily="2" charset="-78"/>
              </a:rPr>
              <a:t>1. الذكاء الاصطناعي التوليدي </a:t>
            </a:r>
            <a:r>
              <a:rPr lang="en-US" sz="1200" b="1" kern="100" dirty="0">
                <a:effectLst/>
                <a:latin typeface="Alexandria" pitchFamily="2" charset="-78"/>
                <a:ea typeface="Aptos" panose="020B0004020202020204" pitchFamily="34" charset="0"/>
                <a:cs typeface="Alexandria" pitchFamily="2" charset="-78"/>
              </a:rPr>
              <a:t>Generative AI</a:t>
            </a:r>
          </a:p>
          <a:p>
            <a:pPr marL="0" indent="0" algn="just" rtl="1">
              <a:lnSpc>
                <a:spcPct val="150000"/>
              </a:lnSpc>
              <a:buNone/>
            </a:pPr>
            <a:r>
              <a:rPr lang="en-US" sz="1200" kern="100" dirty="0">
                <a:effectLst/>
                <a:latin typeface="Alexandria" pitchFamily="2" charset="-78"/>
                <a:ea typeface="Aptos" panose="020B0004020202020204" pitchFamily="34" charset="0"/>
                <a:cs typeface="Alexandria" pitchFamily="2" charset="-78"/>
              </a:rPr>
              <a:t>   - </a:t>
            </a:r>
            <a:r>
              <a:rPr lang="ar-SA" sz="1200" b="1" kern="100" dirty="0">
                <a:effectLst/>
                <a:latin typeface="Alexandria" pitchFamily="2" charset="-78"/>
                <a:ea typeface="Aptos" panose="020B0004020202020204" pitchFamily="34" charset="0"/>
                <a:cs typeface="Alexandria" pitchFamily="2" charset="-78"/>
              </a:rPr>
              <a:t>الفن الرقمي</a:t>
            </a:r>
            <a:r>
              <a:rPr lang="ar-SA" sz="1200" kern="100" dirty="0">
                <a:effectLst/>
                <a:latin typeface="Alexandria" pitchFamily="2" charset="-78"/>
                <a:ea typeface="Aptos" panose="020B0004020202020204" pitchFamily="34" charset="0"/>
                <a:cs typeface="Alexandria" pitchFamily="2" charset="-78"/>
              </a:rPr>
              <a:t>: استخدام نماذج مثل </a:t>
            </a:r>
            <a:r>
              <a:rPr lang="en-US" sz="1200" kern="100" dirty="0">
                <a:effectLst/>
                <a:latin typeface="Alexandria" pitchFamily="2" charset="-78"/>
                <a:ea typeface="Aptos" panose="020B0004020202020204" pitchFamily="34" charset="0"/>
                <a:cs typeface="Alexandria" pitchFamily="2" charset="-78"/>
              </a:rPr>
              <a:t> DALL-E </a:t>
            </a:r>
            <a:r>
              <a:rPr lang="ar-SA" sz="1200" kern="100" dirty="0">
                <a:effectLst/>
                <a:latin typeface="Alexandria" pitchFamily="2" charset="-78"/>
                <a:ea typeface="Aptos" panose="020B0004020202020204" pitchFamily="34" charset="0"/>
                <a:cs typeface="Alexandria" pitchFamily="2" charset="-78"/>
              </a:rPr>
              <a:t>و</a:t>
            </a:r>
            <a:r>
              <a:rPr lang="en-US" sz="1200" kern="100" dirty="0">
                <a:effectLst/>
                <a:latin typeface="Alexandria" pitchFamily="2" charset="-78"/>
                <a:ea typeface="Aptos" panose="020B0004020202020204" pitchFamily="34" charset="0"/>
                <a:cs typeface="Alexandria" pitchFamily="2" charset="-78"/>
              </a:rPr>
              <a:t>Midjourney </a:t>
            </a:r>
            <a:r>
              <a:rPr lang="ar-EG" sz="1200" kern="100" dirty="0">
                <a:effectLst/>
                <a:latin typeface="Alexandria" pitchFamily="2" charset="-78"/>
                <a:ea typeface="Aptos" panose="020B0004020202020204" pitchFamily="34" charset="0"/>
                <a:cs typeface="Alexandria" pitchFamily="2" charset="-78"/>
              </a:rPr>
              <a:t> </a:t>
            </a:r>
            <a:r>
              <a:rPr lang="ar-SA" sz="1200" kern="100" dirty="0">
                <a:effectLst/>
                <a:latin typeface="Alexandria" pitchFamily="2" charset="-78"/>
                <a:ea typeface="Aptos" panose="020B0004020202020204" pitchFamily="34" charset="0"/>
                <a:cs typeface="Alexandria" pitchFamily="2" charset="-78"/>
              </a:rPr>
              <a:t>لإنشاء صور فنية من أوصاف نصية، مما يفتح أبوابًا جديدة للفنانين والمصممين.</a:t>
            </a:r>
          </a:p>
          <a:p>
            <a:pPr marL="0" indent="0" algn="just" rtl="1">
              <a:lnSpc>
                <a:spcPct val="150000"/>
              </a:lnSpc>
              <a:buNone/>
            </a:pPr>
            <a:r>
              <a:rPr lang="ar-SA" sz="1200" b="1" kern="100" dirty="0">
                <a:effectLst/>
                <a:latin typeface="Alexandria" pitchFamily="2" charset="-78"/>
                <a:ea typeface="Aptos" panose="020B0004020202020204" pitchFamily="34" charset="0"/>
                <a:cs typeface="Alexandria" pitchFamily="2" charset="-78"/>
              </a:rPr>
              <a:t>   - الموسيقى</a:t>
            </a:r>
            <a:r>
              <a:rPr lang="ar-SA" sz="1200" kern="100" dirty="0">
                <a:effectLst/>
                <a:latin typeface="Alexandria" pitchFamily="2" charset="-78"/>
                <a:ea typeface="Aptos" panose="020B0004020202020204" pitchFamily="34" charset="0"/>
                <a:cs typeface="Alexandria" pitchFamily="2" charset="-78"/>
              </a:rPr>
              <a:t>: تطبيقات مثل </a:t>
            </a:r>
            <a:r>
              <a:rPr lang="en-US" sz="1200" kern="100" dirty="0">
                <a:effectLst/>
                <a:latin typeface="Alexandria" pitchFamily="2" charset="-78"/>
                <a:ea typeface="Aptos" panose="020B0004020202020204" pitchFamily="34" charset="0"/>
                <a:cs typeface="Alexandria" pitchFamily="2" charset="-78"/>
              </a:rPr>
              <a:t>Ampere Music</a:t>
            </a:r>
            <a:r>
              <a:rPr lang="ar-EG" sz="1200" kern="100" dirty="0">
                <a:effectLst/>
                <a:latin typeface="Alexandria" pitchFamily="2" charset="-78"/>
                <a:ea typeface="Aptos" panose="020B0004020202020204" pitchFamily="34" charset="0"/>
                <a:cs typeface="Alexandria" pitchFamily="2" charset="-78"/>
              </a:rPr>
              <a:t> </a:t>
            </a:r>
            <a:r>
              <a:rPr lang="en-US" sz="1200" kern="100" dirty="0">
                <a:effectLst/>
                <a:latin typeface="Alexandria" pitchFamily="2" charset="-78"/>
                <a:ea typeface="Aptos" panose="020B0004020202020204" pitchFamily="34" charset="0"/>
                <a:cs typeface="Alexandria" pitchFamily="2" charset="-78"/>
              </a:rPr>
              <a:t> </a:t>
            </a:r>
            <a:r>
              <a:rPr lang="ar-SA" sz="1200" kern="100" dirty="0">
                <a:effectLst/>
                <a:latin typeface="Alexandria" pitchFamily="2" charset="-78"/>
                <a:ea typeface="Aptos" panose="020B0004020202020204" pitchFamily="34" charset="0"/>
                <a:cs typeface="Alexandria" pitchFamily="2" charset="-78"/>
              </a:rPr>
              <a:t>و</a:t>
            </a:r>
            <a:r>
              <a:rPr lang="en-US" sz="1200" kern="100" dirty="0">
                <a:effectLst/>
                <a:latin typeface="Alexandria" pitchFamily="2" charset="-78"/>
                <a:ea typeface="Aptos" panose="020B0004020202020204" pitchFamily="34" charset="0"/>
                <a:cs typeface="Alexandria" pitchFamily="2" charset="-78"/>
              </a:rPr>
              <a:t>AIVA </a:t>
            </a:r>
            <a:r>
              <a:rPr lang="ar-SA" sz="1200" kern="100" dirty="0">
                <a:effectLst/>
                <a:latin typeface="Alexandria" pitchFamily="2" charset="-78"/>
                <a:ea typeface="Aptos" panose="020B0004020202020204" pitchFamily="34" charset="0"/>
                <a:cs typeface="Alexandria" pitchFamily="2" charset="-78"/>
              </a:rPr>
              <a:t>يمكنها تأليف موسيقى أصلية بناءً على مدخلات المستخدم، مما يساعد الموسيقيين في استكشاف أنماط جديدة.</a:t>
            </a:r>
            <a:endParaRPr lang="ar-SA" sz="12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200" b="1" kern="100" dirty="0">
                <a:effectLst/>
                <a:latin typeface="Alexandria" pitchFamily="2" charset="-78"/>
                <a:ea typeface="Aptos" panose="020B0004020202020204" pitchFamily="34" charset="0"/>
                <a:cs typeface="Alexandria" pitchFamily="2" charset="-78"/>
              </a:rPr>
              <a:t>2. التعلم العميق </a:t>
            </a:r>
            <a:r>
              <a:rPr lang="en-US" sz="1200" b="1" kern="100" dirty="0">
                <a:effectLst/>
                <a:latin typeface="Alexandria" pitchFamily="2" charset="-78"/>
                <a:ea typeface="Aptos" panose="020B0004020202020204" pitchFamily="34" charset="0"/>
                <a:cs typeface="Alexandria" pitchFamily="2" charset="-78"/>
              </a:rPr>
              <a:t>Deep Learning</a:t>
            </a:r>
          </a:p>
          <a:p>
            <a:pPr marL="0" indent="0" algn="just" rtl="1">
              <a:lnSpc>
                <a:spcPct val="150000"/>
              </a:lnSpc>
              <a:buNone/>
            </a:pPr>
            <a:r>
              <a:rPr lang="en-US" sz="1200" b="1" kern="100" dirty="0">
                <a:effectLst/>
                <a:latin typeface="Alexandria" pitchFamily="2" charset="-78"/>
                <a:ea typeface="Aptos" panose="020B0004020202020204" pitchFamily="34" charset="0"/>
                <a:cs typeface="Alexandria" pitchFamily="2" charset="-78"/>
              </a:rPr>
              <a:t>   - </a:t>
            </a:r>
            <a:r>
              <a:rPr lang="ar-SA" sz="1200" b="1" kern="100" dirty="0">
                <a:effectLst/>
                <a:latin typeface="Alexandria" pitchFamily="2" charset="-78"/>
                <a:ea typeface="Aptos" panose="020B0004020202020204" pitchFamily="34" charset="0"/>
                <a:cs typeface="Alexandria" pitchFamily="2" charset="-78"/>
              </a:rPr>
              <a:t>الترجمة الآلية: </a:t>
            </a:r>
            <a:r>
              <a:rPr lang="ar-SA" sz="1200" kern="100" dirty="0">
                <a:effectLst/>
                <a:latin typeface="Alexandria" pitchFamily="2" charset="-78"/>
                <a:ea typeface="Aptos" panose="020B0004020202020204" pitchFamily="34" charset="0"/>
                <a:cs typeface="Alexandria" pitchFamily="2" charset="-78"/>
              </a:rPr>
              <a:t>نماذج مثل </a:t>
            </a:r>
            <a:r>
              <a:rPr lang="en-US" sz="1200" kern="100" dirty="0">
                <a:effectLst/>
                <a:latin typeface="Alexandria" pitchFamily="2" charset="-78"/>
                <a:ea typeface="Aptos" panose="020B0004020202020204" pitchFamily="34" charset="0"/>
                <a:cs typeface="Alexandria" pitchFamily="2" charset="-78"/>
              </a:rPr>
              <a:t>GPT-4 </a:t>
            </a:r>
            <a:r>
              <a:rPr lang="ar-EG" sz="1200" kern="100" dirty="0">
                <a:effectLst/>
                <a:latin typeface="Alexandria" pitchFamily="2" charset="-78"/>
                <a:ea typeface="Aptos" panose="020B0004020202020204" pitchFamily="34" charset="0"/>
                <a:cs typeface="Alexandria" pitchFamily="2" charset="-78"/>
              </a:rPr>
              <a:t> </a:t>
            </a:r>
            <a:r>
              <a:rPr lang="ar-SA" sz="1200" kern="100" dirty="0">
                <a:effectLst/>
                <a:latin typeface="Alexandria" pitchFamily="2" charset="-78"/>
                <a:ea typeface="Aptos" panose="020B0004020202020204" pitchFamily="34" charset="0"/>
                <a:cs typeface="Alexandria" pitchFamily="2" charset="-78"/>
              </a:rPr>
              <a:t>و</a:t>
            </a:r>
            <a:r>
              <a:rPr lang="en-US" sz="1200" kern="100" dirty="0" err="1">
                <a:effectLst/>
                <a:latin typeface="Alexandria" pitchFamily="2" charset="-78"/>
                <a:ea typeface="Aptos" panose="020B0004020202020204" pitchFamily="34" charset="0"/>
                <a:cs typeface="Alexandria" pitchFamily="2" charset="-78"/>
              </a:rPr>
              <a:t>DeepL</a:t>
            </a:r>
            <a:r>
              <a:rPr lang="en-US" sz="1200" kern="100" dirty="0">
                <a:effectLst/>
                <a:latin typeface="Alexandria" pitchFamily="2" charset="-78"/>
                <a:ea typeface="Aptos" panose="020B0004020202020204" pitchFamily="34" charset="0"/>
                <a:cs typeface="Alexandria" pitchFamily="2" charset="-78"/>
              </a:rPr>
              <a:t> </a:t>
            </a:r>
            <a:r>
              <a:rPr lang="ar-EG" sz="1200" kern="100" dirty="0">
                <a:effectLst/>
                <a:latin typeface="Alexandria" pitchFamily="2" charset="-78"/>
                <a:ea typeface="Aptos" panose="020B0004020202020204" pitchFamily="34" charset="0"/>
                <a:cs typeface="Alexandria" pitchFamily="2" charset="-78"/>
              </a:rPr>
              <a:t> </a:t>
            </a:r>
            <a:r>
              <a:rPr lang="ar-SA" sz="1200" kern="100" dirty="0">
                <a:effectLst/>
                <a:latin typeface="Alexandria" pitchFamily="2" charset="-78"/>
                <a:ea typeface="Aptos" panose="020B0004020202020204" pitchFamily="34" charset="0"/>
                <a:cs typeface="Alexandria" pitchFamily="2" charset="-78"/>
              </a:rPr>
              <a:t>توفر ترجمات دقيقة ومعقدة للنصوص بين اللغات المختلفة.</a:t>
            </a:r>
          </a:p>
          <a:p>
            <a:pPr marL="0" indent="0" algn="just" rtl="1">
              <a:lnSpc>
                <a:spcPct val="150000"/>
              </a:lnSpc>
              <a:buNone/>
            </a:pPr>
            <a:r>
              <a:rPr lang="ar-SA" sz="1200" kern="100" dirty="0">
                <a:effectLst/>
                <a:latin typeface="Alexandria" pitchFamily="2" charset="-78"/>
                <a:ea typeface="Aptos" panose="020B0004020202020204" pitchFamily="34" charset="0"/>
                <a:cs typeface="Alexandria" pitchFamily="2" charset="-78"/>
              </a:rPr>
              <a:t>   - </a:t>
            </a:r>
            <a:r>
              <a:rPr lang="ar-SA" sz="1200" b="1" kern="100" dirty="0">
                <a:effectLst/>
                <a:latin typeface="Alexandria" pitchFamily="2" charset="-78"/>
                <a:ea typeface="Aptos" panose="020B0004020202020204" pitchFamily="34" charset="0"/>
                <a:cs typeface="Alexandria" pitchFamily="2" charset="-78"/>
              </a:rPr>
              <a:t>التعرف على الكلام</a:t>
            </a:r>
            <a:r>
              <a:rPr lang="ar-SA" sz="1200" kern="100" dirty="0">
                <a:effectLst/>
                <a:latin typeface="Alexandria" pitchFamily="2" charset="-78"/>
                <a:ea typeface="Aptos" panose="020B0004020202020204" pitchFamily="34" charset="0"/>
                <a:cs typeface="Alexandria" pitchFamily="2" charset="-78"/>
              </a:rPr>
              <a:t>: تحسين قدرات التعرف على الصوت وتحويل الكلام إلى نص، مثل خدمات </a:t>
            </a:r>
            <a:r>
              <a:rPr lang="en-US" sz="1200" kern="100" dirty="0">
                <a:effectLst/>
                <a:latin typeface="Alexandria" pitchFamily="2" charset="-78"/>
                <a:ea typeface="Aptos" panose="020B0004020202020204" pitchFamily="34" charset="0"/>
                <a:cs typeface="Alexandria" pitchFamily="2" charset="-78"/>
              </a:rPr>
              <a:t>Google Assistant </a:t>
            </a:r>
            <a:r>
              <a:rPr lang="ar-SA" sz="1200" kern="100" dirty="0">
                <a:effectLst/>
                <a:latin typeface="Alexandria" pitchFamily="2" charset="-78"/>
                <a:ea typeface="Aptos" panose="020B0004020202020204" pitchFamily="34" charset="0"/>
                <a:cs typeface="Alexandria" pitchFamily="2" charset="-78"/>
              </a:rPr>
              <a:t>و</a:t>
            </a:r>
            <a:r>
              <a:rPr lang="en-US" sz="1200" kern="100" dirty="0">
                <a:effectLst/>
                <a:latin typeface="Alexandria" pitchFamily="2" charset="-78"/>
                <a:ea typeface="Aptos" panose="020B0004020202020204" pitchFamily="34" charset="0"/>
                <a:cs typeface="Alexandria" pitchFamily="2" charset="-78"/>
              </a:rPr>
              <a:t>Amazon Alexa، </a:t>
            </a:r>
            <a:r>
              <a:rPr lang="ar-SA" sz="1200" kern="100" dirty="0">
                <a:effectLst/>
                <a:latin typeface="Alexandria" pitchFamily="2" charset="-78"/>
                <a:ea typeface="Aptos" panose="020B0004020202020204" pitchFamily="34" charset="0"/>
                <a:cs typeface="Alexandria" pitchFamily="2" charset="-78"/>
              </a:rPr>
              <a:t>مما يساعد في تطوير المساعدات الذكية.</a:t>
            </a:r>
          </a:p>
          <a:p>
            <a:pPr marL="0" indent="0" algn="just" rtl="1">
              <a:lnSpc>
                <a:spcPct val="150000"/>
              </a:lnSpc>
              <a:buNone/>
            </a:pPr>
            <a:r>
              <a:rPr lang="ar-SA" sz="1200" b="1" kern="100" dirty="0">
                <a:effectLst/>
                <a:latin typeface="Alexandria" pitchFamily="2" charset="-78"/>
                <a:ea typeface="Aptos" panose="020B0004020202020204" pitchFamily="34" charset="0"/>
                <a:cs typeface="Alexandria" pitchFamily="2" charset="-78"/>
              </a:rPr>
              <a:t>3. الروبوتات الذكية:</a:t>
            </a:r>
          </a:p>
          <a:p>
            <a:pPr marL="0" indent="0" algn="just" rtl="1">
              <a:lnSpc>
                <a:spcPct val="150000"/>
              </a:lnSpc>
              <a:buNone/>
            </a:pPr>
            <a:r>
              <a:rPr lang="ar-SA" sz="1200" b="1" kern="100" dirty="0">
                <a:effectLst/>
                <a:latin typeface="Alexandria" pitchFamily="2" charset="-78"/>
                <a:ea typeface="Aptos" panose="020B0004020202020204" pitchFamily="34" charset="0"/>
                <a:cs typeface="Alexandria" pitchFamily="2" charset="-78"/>
              </a:rPr>
              <a:t>   - الروبوتات الطبية</a:t>
            </a:r>
            <a:r>
              <a:rPr lang="ar-SA" sz="1200" kern="100" dirty="0">
                <a:effectLst/>
                <a:latin typeface="Alexandria" pitchFamily="2" charset="-78"/>
                <a:ea typeface="Aptos" panose="020B0004020202020204" pitchFamily="34" charset="0"/>
                <a:cs typeface="Alexandria" pitchFamily="2" charset="-78"/>
              </a:rPr>
              <a:t>: روبوتات مثل </a:t>
            </a:r>
            <a:r>
              <a:rPr lang="en-US" sz="1200" kern="100" dirty="0">
                <a:effectLst/>
                <a:latin typeface="Alexandria" pitchFamily="2" charset="-78"/>
                <a:ea typeface="Aptos" panose="020B0004020202020204" pitchFamily="34" charset="0"/>
                <a:cs typeface="Alexandria" pitchFamily="2" charset="-78"/>
              </a:rPr>
              <a:t>Da Vinci </a:t>
            </a:r>
            <a:r>
              <a:rPr lang="ar-SA" sz="1200" kern="100" dirty="0">
                <a:effectLst/>
                <a:latin typeface="Alexandria" pitchFamily="2" charset="-78"/>
                <a:ea typeface="Aptos" panose="020B0004020202020204" pitchFamily="34" charset="0"/>
                <a:cs typeface="Alexandria" pitchFamily="2" charset="-78"/>
              </a:rPr>
              <a:t>تستخدم في العمليات الجراحية لتقديم دقة أعلى وتقليل المخاطر.</a:t>
            </a:r>
          </a:p>
          <a:p>
            <a:pPr marL="0" indent="0" algn="just" rtl="1">
              <a:lnSpc>
                <a:spcPct val="150000"/>
              </a:lnSpc>
              <a:buNone/>
            </a:pPr>
            <a:r>
              <a:rPr lang="ar-SA" sz="1200" kern="100" dirty="0">
                <a:effectLst/>
                <a:latin typeface="Alexandria" pitchFamily="2" charset="-78"/>
                <a:ea typeface="Aptos" panose="020B0004020202020204" pitchFamily="34" charset="0"/>
                <a:cs typeface="Alexandria" pitchFamily="2" charset="-78"/>
              </a:rPr>
              <a:t>   - </a:t>
            </a:r>
            <a:r>
              <a:rPr lang="ar-SA" sz="1200" b="1" kern="100" dirty="0">
                <a:effectLst/>
                <a:latin typeface="Alexandria" pitchFamily="2" charset="-78"/>
                <a:ea typeface="Aptos" panose="020B0004020202020204" pitchFamily="34" charset="0"/>
                <a:cs typeface="Alexandria" pitchFamily="2" charset="-78"/>
              </a:rPr>
              <a:t>روبوتات الخدمة: </a:t>
            </a:r>
            <a:r>
              <a:rPr lang="ar-SA" sz="1200" kern="100" dirty="0">
                <a:effectLst/>
                <a:latin typeface="Alexandria" pitchFamily="2" charset="-78"/>
                <a:ea typeface="Aptos" panose="020B0004020202020204" pitchFamily="34" charset="0"/>
                <a:cs typeface="Alexandria" pitchFamily="2" charset="-78"/>
              </a:rPr>
              <a:t>روبوتات مثل </a:t>
            </a:r>
            <a:r>
              <a:rPr lang="en-US" sz="1200" kern="100" dirty="0">
                <a:effectLst/>
                <a:latin typeface="Alexandria" pitchFamily="2" charset="-78"/>
                <a:ea typeface="Aptos" panose="020B0004020202020204" pitchFamily="34" charset="0"/>
                <a:cs typeface="Alexandria" pitchFamily="2" charset="-78"/>
              </a:rPr>
              <a:t>Pepper </a:t>
            </a:r>
            <a:r>
              <a:rPr lang="ar-SA" sz="1200" kern="100" dirty="0">
                <a:effectLst/>
                <a:latin typeface="Alexandria" pitchFamily="2" charset="-78"/>
                <a:ea typeface="Aptos" panose="020B0004020202020204" pitchFamily="34" charset="0"/>
                <a:cs typeface="Alexandria" pitchFamily="2" charset="-78"/>
              </a:rPr>
              <a:t>و</a:t>
            </a:r>
            <a:r>
              <a:rPr lang="en-US" sz="1200" kern="100" dirty="0">
                <a:effectLst/>
                <a:latin typeface="Alexandria" pitchFamily="2" charset="-78"/>
                <a:ea typeface="Aptos" panose="020B0004020202020204" pitchFamily="34" charset="0"/>
                <a:cs typeface="Alexandria" pitchFamily="2" charset="-78"/>
              </a:rPr>
              <a:t>NAO </a:t>
            </a:r>
            <a:r>
              <a:rPr lang="ar-SA" sz="1200" kern="100" dirty="0">
                <a:effectLst/>
                <a:latin typeface="Alexandria" pitchFamily="2" charset="-78"/>
                <a:ea typeface="Aptos" panose="020B0004020202020204" pitchFamily="34" charset="0"/>
                <a:cs typeface="Alexandria" pitchFamily="2" charset="-78"/>
              </a:rPr>
              <a:t>تساعد في تقديم الخدمات في المطاعم والفنادق، مما يعزز تجربة العملاء.</a:t>
            </a:r>
          </a:p>
          <a:p>
            <a:pPr marL="0" indent="0" algn="just" rtl="1">
              <a:lnSpc>
                <a:spcPct val="150000"/>
              </a:lnSpc>
              <a:buNone/>
            </a:pPr>
            <a:r>
              <a:rPr lang="ar-SA" sz="1200" b="1" kern="100" dirty="0">
                <a:effectLst/>
                <a:latin typeface="Alexandria" pitchFamily="2" charset="-78"/>
                <a:ea typeface="Aptos" panose="020B0004020202020204" pitchFamily="34" charset="0"/>
                <a:cs typeface="Alexandria" pitchFamily="2" charset="-78"/>
              </a:rPr>
              <a:t>4. تحليل البيانات الضخمة </a:t>
            </a:r>
            <a:r>
              <a:rPr lang="en-US" sz="1200" b="1" kern="100" dirty="0">
                <a:effectLst/>
                <a:latin typeface="Alexandria" pitchFamily="2" charset="-78"/>
                <a:ea typeface="Aptos" panose="020B0004020202020204" pitchFamily="34" charset="0"/>
                <a:cs typeface="Alexandria" pitchFamily="2" charset="-78"/>
              </a:rPr>
              <a:t>Big Data Analytics</a:t>
            </a:r>
          </a:p>
          <a:p>
            <a:pPr marL="0" indent="0" algn="just" rtl="1">
              <a:lnSpc>
                <a:spcPct val="150000"/>
              </a:lnSpc>
              <a:buNone/>
            </a:pPr>
            <a:r>
              <a:rPr lang="en-US" sz="1200" b="1" kern="100" dirty="0">
                <a:effectLst/>
                <a:latin typeface="Alexandria" pitchFamily="2" charset="-78"/>
                <a:ea typeface="Aptos" panose="020B0004020202020204" pitchFamily="34" charset="0"/>
                <a:cs typeface="Alexandria" pitchFamily="2" charset="-78"/>
              </a:rPr>
              <a:t>   - </a:t>
            </a:r>
            <a:r>
              <a:rPr lang="ar-SA" sz="1200" b="1" kern="100" dirty="0">
                <a:effectLst/>
                <a:latin typeface="Alexandria" pitchFamily="2" charset="-78"/>
                <a:ea typeface="Aptos" panose="020B0004020202020204" pitchFamily="34" charset="0"/>
                <a:cs typeface="Alexandria" pitchFamily="2" charset="-78"/>
              </a:rPr>
              <a:t>التنبؤ بالصيانة: </a:t>
            </a:r>
            <a:r>
              <a:rPr lang="ar-SA" sz="1200" kern="100" dirty="0">
                <a:effectLst/>
                <a:latin typeface="Alexandria" pitchFamily="2" charset="-78"/>
                <a:ea typeface="Aptos" panose="020B0004020202020204" pitchFamily="34" charset="0"/>
                <a:cs typeface="Alexandria" pitchFamily="2" charset="-78"/>
              </a:rPr>
              <a:t>استخدام الذكاء الاصطناعي لتحليل بيانات المعدات والآلات وتوقع الأعطال قبل حدوثها، مما يقلل من وقت التعطل والتكاليف.</a:t>
            </a:r>
          </a:p>
          <a:p>
            <a:pPr marL="0" indent="0" algn="just" rtl="1">
              <a:lnSpc>
                <a:spcPct val="150000"/>
              </a:lnSpc>
              <a:buNone/>
            </a:pPr>
            <a:r>
              <a:rPr lang="ar-SA" sz="1200" kern="100" dirty="0">
                <a:effectLst/>
                <a:latin typeface="Alexandria" pitchFamily="2" charset="-78"/>
                <a:ea typeface="Aptos" panose="020B0004020202020204" pitchFamily="34" charset="0"/>
                <a:cs typeface="Alexandria" pitchFamily="2" charset="-78"/>
              </a:rPr>
              <a:t>   </a:t>
            </a:r>
            <a:r>
              <a:rPr lang="ar-SA" sz="1200" b="1" kern="100" dirty="0">
                <a:effectLst/>
                <a:latin typeface="Alexandria" pitchFamily="2" charset="-78"/>
                <a:ea typeface="Aptos" panose="020B0004020202020204" pitchFamily="34" charset="0"/>
                <a:cs typeface="Alexandria" pitchFamily="2" charset="-78"/>
              </a:rPr>
              <a:t>- تحليل سلوك العملاء</a:t>
            </a:r>
            <a:r>
              <a:rPr lang="ar-SA" sz="1200" kern="100" dirty="0">
                <a:effectLst/>
                <a:latin typeface="Alexandria" pitchFamily="2" charset="-78"/>
                <a:ea typeface="Aptos" panose="020B0004020202020204" pitchFamily="34" charset="0"/>
                <a:cs typeface="Alexandria" pitchFamily="2" charset="-78"/>
              </a:rPr>
              <a:t>: تحليل البيانات الكبيرة لتقديم توصيات مخصصة وتحسين استراتيجيات التسويق.</a:t>
            </a:r>
          </a:p>
        </p:txBody>
      </p:sp>
    </p:spTree>
    <p:extLst>
      <p:ext uri="{BB962C8B-B14F-4D97-AF65-F5344CB8AC3E}">
        <p14:creationId xmlns:p14="http://schemas.microsoft.com/office/powerpoint/2010/main" val="34594366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2"/>
            <a:ext cx="11919856" cy="4942115"/>
          </a:xfrm>
          <a:solidFill>
            <a:schemeClr val="bg2"/>
          </a:solidFill>
        </p:spPr>
        <p:txBody>
          <a:bodyPr>
            <a:normAutofit lnSpcReduction="10000"/>
          </a:bodyPr>
          <a:lstStyle/>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 أمثلة على الإبداع في الذكاء الاصطناعي:</a:t>
            </a:r>
            <a:endParaRPr lang="ar-SA"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1. الألعاب التفاعلية: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الواقع الافتراضي والواقع المعزز: </a:t>
            </a:r>
            <a:r>
              <a:rPr lang="ar-SA" sz="1400" kern="100" dirty="0">
                <a:effectLst/>
                <a:latin typeface="Alexandria" pitchFamily="2" charset="-78"/>
                <a:ea typeface="Aptos" panose="020B0004020202020204" pitchFamily="34" charset="0"/>
                <a:cs typeface="Alexandria" pitchFamily="2" charset="-78"/>
              </a:rPr>
              <a:t>ألعاب مثل </a:t>
            </a:r>
            <a:r>
              <a:rPr lang="en-US" sz="1400" kern="100" dirty="0">
                <a:effectLst/>
                <a:latin typeface="Alexandria" pitchFamily="2" charset="-78"/>
                <a:ea typeface="Aptos" panose="020B0004020202020204" pitchFamily="34" charset="0"/>
                <a:cs typeface="Alexandria" pitchFamily="2" charset="-78"/>
              </a:rPr>
              <a:t>Pokémon Go </a:t>
            </a:r>
            <a:r>
              <a:rPr lang="ar-SA" sz="1400" kern="100" dirty="0">
                <a:effectLst/>
                <a:latin typeface="Alexandria" pitchFamily="2" charset="-78"/>
                <a:ea typeface="Aptos" panose="020B0004020202020204" pitchFamily="34" charset="0"/>
                <a:cs typeface="Alexandria" pitchFamily="2" charset="-78"/>
              </a:rPr>
              <a:t>و</a:t>
            </a:r>
            <a:r>
              <a:rPr lang="en-US" sz="1400" kern="100" dirty="0">
                <a:effectLst/>
                <a:latin typeface="Alexandria" pitchFamily="2" charset="-78"/>
                <a:ea typeface="Aptos" panose="020B0004020202020204" pitchFamily="34" charset="0"/>
                <a:cs typeface="Alexandria" pitchFamily="2" charset="-78"/>
              </a:rPr>
              <a:t>Half-Life: Alyx </a:t>
            </a:r>
            <a:r>
              <a:rPr lang="ar-SA" sz="1400" kern="100" dirty="0">
                <a:effectLst/>
                <a:latin typeface="Alexandria" pitchFamily="2" charset="-78"/>
                <a:ea typeface="Aptos" panose="020B0004020202020204" pitchFamily="34" charset="0"/>
                <a:cs typeface="Alexandria" pitchFamily="2" charset="-78"/>
              </a:rPr>
              <a:t>تستخدم الذكاء الاصطناعي لتقديم تجارب لعب غامرة وتفاعلية.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الشخصيات الذكية</a:t>
            </a:r>
            <a:r>
              <a:rPr lang="ar-SA" sz="1400" kern="100" dirty="0">
                <a:effectLst/>
                <a:latin typeface="Alexandria" pitchFamily="2" charset="-78"/>
                <a:ea typeface="Aptos" panose="020B0004020202020204" pitchFamily="34" charset="0"/>
                <a:cs typeface="Alexandria" pitchFamily="2" charset="-78"/>
              </a:rPr>
              <a:t>: تطوير شخصيات غير لاعب (</a:t>
            </a:r>
            <a:r>
              <a:rPr lang="en-US" sz="1400" kern="100" dirty="0">
                <a:effectLst/>
                <a:latin typeface="Alexandria" pitchFamily="2" charset="-78"/>
                <a:ea typeface="Aptos" panose="020B0004020202020204" pitchFamily="34" charset="0"/>
                <a:cs typeface="Alexandria" pitchFamily="2" charset="-78"/>
              </a:rPr>
              <a:t>NPCs) </a:t>
            </a:r>
            <a:r>
              <a:rPr lang="ar-SA" sz="1400" kern="100" dirty="0">
                <a:effectLst/>
                <a:latin typeface="Alexandria" pitchFamily="2" charset="-78"/>
                <a:ea typeface="Aptos" panose="020B0004020202020204" pitchFamily="34" charset="0"/>
                <a:cs typeface="Alexandria" pitchFamily="2" charset="-78"/>
              </a:rPr>
              <a:t>بذكاء اصطناعي يمكنها التفاعل بشكل معقد مع اللاعبين في ألعاب مثل </a:t>
            </a:r>
            <a:r>
              <a:rPr lang="en-US" sz="1400" kern="100" dirty="0">
                <a:effectLst/>
                <a:latin typeface="Alexandria" pitchFamily="2" charset="-78"/>
                <a:ea typeface="Aptos" panose="020B0004020202020204" pitchFamily="34" charset="0"/>
                <a:cs typeface="Alexandria" pitchFamily="2" charset="-78"/>
              </a:rPr>
              <a:t>The Elder Scrolls V: Skyrim.</a:t>
            </a:r>
          </a:p>
          <a:p>
            <a:pPr marL="0" indent="0" algn="just" rtl="1">
              <a:lnSpc>
                <a:spcPct val="150000"/>
              </a:lnSpc>
              <a:buNone/>
            </a:pPr>
            <a:r>
              <a:rPr lang="ar-EG" sz="1400" b="1" kern="100" dirty="0">
                <a:latin typeface="Alexandria" pitchFamily="2" charset="-78"/>
                <a:ea typeface="Aptos" panose="020B0004020202020204" pitchFamily="34" charset="0"/>
                <a:cs typeface="Alexandria" pitchFamily="2" charset="-78"/>
              </a:rPr>
              <a:t>2ـ ا</a:t>
            </a:r>
            <a:r>
              <a:rPr lang="ar-SA" sz="1400" b="1" kern="100" dirty="0">
                <a:effectLst/>
                <a:latin typeface="Alexandria" pitchFamily="2" charset="-78"/>
                <a:ea typeface="Aptos" panose="020B0004020202020204" pitchFamily="34" charset="0"/>
                <a:cs typeface="Alexandria" pitchFamily="2" charset="-78"/>
              </a:rPr>
              <a:t>لتعليم والتدريب:</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a:t>
            </a:r>
            <a:r>
              <a:rPr lang="ar-SA" sz="1400" b="1" kern="100" dirty="0">
                <a:effectLst/>
                <a:latin typeface="Alexandria" pitchFamily="2" charset="-78"/>
                <a:ea typeface="Aptos" panose="020B0004020202020204" pitchFamily="34" charset="0"/>
                <a:cs typeface="Alexandria" pitchFamily="2" charset="-78"/>
              </a:rPr>
              <a:t>أنظمة التعليم الذكي</a:t>
            </a:r>
            <a:r>
              <a:rPr lang="ar-SA" sz="1400" kern="100" dirty="0">
                <a:effectLst/>
                <a:latin typeface="Alexandria" pitchFamily="2" charset="-78"/>
                <a:ea typeface="Aptos" panose="020B0004020202020204" pitchFamily="34" charset="0"/>
                <a:cs typeface="Alexandria" pitchFamily="2" charset="-78"/>
              </a:rPr>
              <a:t>: منصات مثل </a:t>
            </a:r>
            <a:r>
              <a:rPr lang="en-US" sz="1400" kern="100" dirty="0">
                <a:effectLst/>
                <a:latin typeface="Alexandria" pitchFamily="2" charset="-78"/>
                <a:ea typeface="Aptos" panose="020B0004020202020204" pitchFamily="34" charset="0"/>
                <a:cs typeface="Alexandria" pitchFamily="2" charset="-78"/>
              </a:rPr>
              <a:t>Coursera </a:t>
            </a:r>
            <a:r>
              <a:rPr lang="ar-SA" sz="1400" kern="100" dirty="0">
                <a:effectLst/>
                <a:latin typeface="Alexandria" pitchFamily="2" charset="-78"/>
                <a:ea typeface="Aptos" panose="020B0004020202020204" pitchFamily="34" charset="0"/>
                <a:cs typeface="Alexandria" pitchFamily="2" charset="-78"/>
              </a:rPr>
              <a:t>و</a:t>
            </a:r>
            <a:r>
              <a:rPr lang="en-US" sz="1400" kern="100" dirty="0">
                <a:effectLst/>
                <a:latin typeface="Alexandria" pitchFamily="2" charset="-78"/>
                <a:ea typeface="Aptos" panose="020B0004020202020204" pitchFamily="34" charset="0"/>
                <a:cs typeface="Alexandria" pitchFamily="2" charset="-78"/>
              </a:rPr>
              <a:t>Khan Academy </a:t>
            </a:r>
            <a:r>
              <a:rPr lang="ar-SA" sz="1400" kern="100" dirty="0">
                <a:effectLst/>
                <a:latin typeface="Alexandria" pitchFamily="2" charset="-78"/>
                <a:ea typeface="Aptos" panose="020B0004020202020204" pitchFamily="34" charset="0"/>
                <a:cs typeface="Alexandria" pitchFamily="2" charset="-78"/>
              </a:rPr>
              <a:t>تستخدم الذكاء الاصطناعي لتقديم محتوى تعليمي مخصص لكل طالب بناءً على تقدمه ومستواه.</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التدريب المهني</a:t>
            </a:r>
            <a:r>
              <a:rPr lang="ar-SA" sz="1400" kern="100" dirty="0">
                <a:effectLst/>
                <a:latin typeface="Alexandria" pitchFamily="2" charset="-78"/>
                <a:ea typeface="Aptos" panose="020B0004020202020204" pitchFamily="34" charset="0"/>
                <a:cs typeface="Alexandria" pitchFamily="2" charset="-78"/>
              </a:rPr>
              <a:t>: محاكاة الواقع الافتراضي المدعومة بالذكاء الاصطناعي لتدريب الأطباء والطيارين وغيرهم من المهنيين في بيئات آمنة وواقعية.</a:t>
            </a:r>
            <a:endParaRPr lang="ar-SA"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3. الصحة العقلية والعاطفية: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المساعدات الذكية</a:t>
            </a:r>
            <a:r>
              <a:rPr lang="ar-SA" sz="1400" kern="100" dirty="0">
                <a:effectLst/>
                <a:latin typeface="Alexandria" pitchFamily="2" charset="-78"/>
                <a:ea typeface="Aptos" panose="020B0004020202020204" pitchFamily="34" charset="0"/>
                <a:cs typeface="Alexandria" pitchFamily="2" charset="-78"/>
              </a:rPr>
              <a:t>: تطبيقات مثل </a:t>
            </a:r>
            <a:r>
              <a:rPr lang="en-US" sz="1400" kern="100" dirty="0" err="1">
                <a:effectLst/>
                <a:latin typeface="Alexandria" pitchFamily="2" charset="-78"/>
                <a:ea typeface="Aptos" panose="020B0004020202020204" pitchFamily="34" charset="0"/>
                <a:cs typeface="Alexandria" pitchFamily="2" charset="-78"/>
              </a:rPr>
              <a:t>Woebot</a:t>
            </a:r>
            <a:r>
              <a:rPr lang="en-US" sz="1400" kern="100" dirty="0">
                <a:effectLst/>
                <a:latin typeface="Alexandria" pitchFamily="2" charset="-78"/>
                <a:ea typeface="Aptos" panose="020B0004020202020204" pitchFamily="34" charset="0"/>
                <a:cs typeface="Alexandria" pitchFamily="2" charset="-78"/>
              </a:rPr>
              <a:t>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و</a:t>
            </a:r>
            <a:r>
              <a:rPr lang="ar-EG" sz="1400" kern="100" dirty="0">
                <a:effectLst/>
                <a:latin typeface="Alexandria" pitchFamily="2" charset="-78"/>
                <a:ea typeface="Aptos" panose="020B0004020202020204" pitchFamily="34" charset="0"/>
                <a:cs typeface="Alexandria" pitchFamily="2" charset="-78"/>
              </a:rPr>
              <a:t> </a:t>
            </a:r>
            <a:r>
              <a:rPr lang="en-US" sz="1400" kern="100" dirty="0" err="1">
                <a:effectLst/>
                <a:latin typeface="Alexandria" pitchFamily="2" charset="-78"/>
                <a:ea typeface="Aptos" panose="020B0004020202020204" pitchFamily="34" charset="0"/>
                <a:cs typeface="Alexandria" pitchFamily="2" charset="-78"/>
              </a:rPr>
              <a:t>Wysa</a:t>
            </a:r>
            <a:r>
              <a:rPr lang="ar-EG" sz="1400" kern="100" dirty="0">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تستخدم الذكاء الاصطناعي لتقديم دعم نفسي وعاطفي من خلال المحادثات التفاعلية.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تحليل المشاعر: </a:t>
            </a:r>
            <a:r>
              <a:rPr lang="ar-SA" sz="1400" kern="100" dirty="0">
                <a:effectLst/>
                <a:latin typeface="Alexandria" pitchFamily="2" charset="-78"/>
                <a:ea typeface="Aptos" panose="020B0004020202020204" pitchFamily="34" charset="0"/>
                <a:cs typeface="Alexandria" pitchFamily="2" charset="-78"/>
              </a:rPr>
              <a:t>أدوات تحليل المشاعر تستخدم لتحليل النصوص والمكالمات الهاتفية لتقديم رؤى حول الحالة العاطفية للمستخدمين.</a:t>
            </a:r>
          </a:p>
        </p:txBody>
      </p:sp>
    </p:spTree>
    <p:extLst>
      <p:ext uri="{BB962C8B-B14F-4D97-AF65-F5344CB8AC3E}">
        <p14:creationId xmlns:p14="http://schemas.microsoft.com/office/powerpoint/2010/main" val="25135427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lnSpcReduction="10000"/>
          </a:bodyPr>
          <a:lstStyle/>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استخدام الذكاء الاصطناعي في التنمية المستدامة وحماية البيئة يعد من الأدوات المهمة لتحقيق الأهداف البيئية والاقتصادية والاجتماعية. إليك بعض الأمثلة على كيفية استخدام الذكاء الاصطناعي لتحقيق هذه الأهداف:</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أمثلة على الذكاء الاصطناعي في التنمية المستدامة وحماية البيئة:</a:t>
            </a:r>
            <a:endParaRPr lang="ar-SA" sz="1400" b="1" kern="100" dirty="0">
              <a:solidFill>
                <a:srgbClr val="C0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1. إدارة الموارد الطبيعية: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تحليل البيانات المناخية: </a:t>
            </a:r>
            <a:r>
              <a:rPr lang="ar-SA" sz="1400" kern="100" dirty="0">
                <a:effectLst/>
                <a:latin typeface="Alexandria" pitchFamily="2" charset="-78"/>
                <a:ea typeface="Aptos" panose="020B0004020202020204" pitchFamily="34" charset="0"/>
                <a:cs typeface="Alexandria" pitchFamily="2" charset="-78"/>
              </a:rPr>
              <a:t>استخدام الذكاء الاصطناعي لتحليل البيانات المناخية وتوقع التغيرات المناخية، مما يساعد الحكومات والمجتمعات على التخطيط للمستقبل والتكيف مع التغيرات.</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مراقبة المياه: </a:t>
            </a:r>
            <a:r>
              <a:rPr lang="ar-SA" sz="1400" kern="100" dirty="0">
                <a:effectLst/>
                <a:latin typeface="Alexandria" pitchFamily="2" charset="-78"/>
                <a:ea typeface="Aptos" panose="020B0004020202020204" pitchFamily="34" charset="0"/>
                <a:cs typeface="Alexandria" pitchFamily="2" charset="-78"/>
              </a:rPr>
              <a:t>أنظمة الذكاء الاصطناعي يمكنها مراقبة جودة المياه وتحديد التلوث في الوقت الحقيقي، مما يساعد في حماية مصادر المياه العذبة.</a:t>
            </a:r>
            <a:endParaRPr lang="ar-SA" sz="1400" b="1" kern="100" dirty="0">
              <a:solidFill>
                <a:srgbClr val="C0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2. الزراعة الذكية: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التنبؤ بالمحاصيل:</a:t>
            </a:r>
            <a:r>
              <a:rPr lang="ar-SA" sz="1400" kern="100" dirty="0">
                <a:effectLst/>
                <a:latin typeface="Alexandria" pitchFamily="2" charset="-78"/>
                <a:ea typeface="Aptos" panose="020B0004020202020204" pitchFamily="34" charset="0"/>
                <a:cs typeface="Alexandria" pitchFamily="2" charset="-78"/>
              </a:rPr>
              <a:t> نماذج الذكاء الاصطناعي يمكنها تحليل بيانات الطقس والتربة والنباتات للتنبؤ بمحاصيل الزراعية وتحسين الإنتاجية.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الري الذكي: </a:t>
            </a:r>
            <a:r>
              <a:rPr lang="ar-SA" sz="1400" kern="100" dirty="0">
                <a:effectLst/>
                <a:latin typeface="Alexandria" pitchFamily="2" charset="-78"/>
                <a:ea typeface="Aptos" panose="020B0004020202020204" pitchFamily="34" charset="0"/>
                <a:cs typeface="Alexandria" pitchFamily="2" charset="-78"/>
              </a:rPr>
              <a:t>استخدام الذكاء الاصطناعي لتحديد كميات المياه اللازمة للنباتات بدقة، مما يقلل من استهلاك المياه ويزيد من كفاءة الري.</a:t>
            </a:r>
          </a:p>
          <a:p>
            <a:pPr marL="0" indent="0" algn="just" rtl="1">
              <a:lnSpc>
                <a:spcPct val="150000"/>
              </a:lnSpc>
              <a:buNone/>
            </a:pPr>
            <a:endParaRPr lang="ar-SA" sz="1400" kern="100" dirty="0">
              <a:effectLst/>
              <a:latin typeface="Alexandria" pitchFamily="2" charset="-78"/>
              <a:ea typeface="Aptos" panose="020B0004020202020204" pitchFamily="34" charset="0"/>
              <a:cs typeface="Alexandria" pitchFamily="2"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1981200" y="1306286"/>
            <a:ext cx="6694713"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5ـ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التنمية المستدامة وحماية البيئة  في الذكاء الاصطناعي</a:t>
            </a:r>
          </a:p>
        </p:txBody>
      </p:sp>
    </p:spTree>
    <p:extLst>
      <p:ext uri="{BB962C8B-B14F-4D97-AF65-F5344CB8AC3E}">
        <p14:creationId xmlns:p14="http://schemas.microsoft.com/office/powerpoint/2010/main" val="14052941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2"/>
            <a:ext cx="11919856" cy="4942115"/>
          </a:xfrm>
          <a:solidFill>
            <a:schemeClr val="bg2"/>
          </a:solidFill>
        </p:spPr>
        <p:txBody>
          <a:bodyPr>
            <a:normAutofit/>
          </a:bodyPr>
          <a:lstStyle/>
          <a:p>
            <a:pPr marL="0" indent="0" algn="just" rtl="1">
              <a:lnSpc>
                <a:spcPct val="150000"/>
              </a:lnSpc>
              <a:buNone/>
            </a:pPr>
            <a:r>
              <a:rPr lang="ar-EG" sz="1400" b="1" kern="100" dirty="0">
                <a:solidFill>
                  <a:srgbClr val="C00000"/>
                </a:solidFill>
                <a:latin typeface="Alexandria" pitchFamily="2" charset="-78"/>
                <a:ea typeface="Aptos" panose="020B0004020202020204" pitchFamily="34" charset="0"/>
                <a:cs typeface="Alexandria" pitchFamily="2" charset="-78"/>
              </a:rPr>
              <a:t>3</a:t>
            </a:r>
            <a:r>
              <a:rPr lang="ar-SA" sz="1400" b="1" kern="100" dirty="0">
                <a:solidFill>
                  <a:srgbClr val="C00000"/>
                </a:solidFill>
                <a:effectLst/>
                <a:latin typeface="Alexandria" pitchFamily="2" charset="-78"/>
                <a:ea typeface="Aptos" panose="020B0004020202020204" pitchFamily="34" charset="0"/>
                <a:cs typeface="Alexandria" pitchFamily="2" charset="-78"/>
              </a:rPr>
              <a:t>. إدارة النفايات:</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تصنيف النفايات: </a:t>
            </a:r>
            <a:r>
              <a:rPr lang="ar-SA" sz="1400" kern="100" dirty="0">
                <a:effectLst/>
                <a:latin typeface="Alexandria" pitchFamily="2" charset="-78"/>
                <a:ea typeface="Aptos" panose="020B0004020202020204" pitchFamily="34" charset="0"/>
                <a:cs typeface="Alexandria" pitchFamily="2" charset="-78"/>
              </a:rPr>
              <a:t>استخدام الرؤية الحاسوبية والذكاء الاصطناعي في تصنيف النفايات بشكل دقيق، مما يسهل عملية إعادة التدوير وتقليل النفايات.</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تحسين جمع النفايات: </a:t>
            </a:r>
            <a:r>
              <a:rPr lang="ar-SA" sz="1400" kern="100" dirty="0">
                <a:effectLst/>
                <a:latin typeface="Alexandria" pitchFamily="2" charset="-78"/>
                <a:ea typeface="Aptos" panose="020B0004020202020204" pitchFamily="34" charset="0"/>
                <a:cs typeface="Alexandria" pitchFamily="2" charset="-78"/>
              </a:rPr>
              <a:t>استخدام البيانات لتحليل وتحسين جداول جمع النفايات، مما يقلل من استهلاك الوقود وانبعاثات الكربون.</a:t>
            </a:r>
          </a:p>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4. الطاقة المتجددة: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تحسين كفاءة الطاقة: </a:t>
            </a:r>
            <a:r>
              <a:rPr lang="ar-SA" sz="1400" kern="100" dirty="0">
                <a:effectLst/>
                <a:latin typeface="Alexandria" pitchFamily="2" charset="-78"/>
                <a:ea typeface="Aptos" panose="020B0004020202020204" pitchFamily="34" charset="0"/>
                <a:cs typeface="Alexandria" pitchFamily="2" charset="-78"/>
              </a:rPr>
              <a:t>استخدام الذكاء الاصطناعي في تحليل استهلاك الطاقة وتحديد الإجراءات التي يمكن اتخاذها لتحسين كفاءة الطاقة في المباني والمنشآت الصناعية.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إدارة الشبكات الذكية: </a:t>
            </a:r>
            <a:r>
              <a:rPr lang="ar-SA" sz="1400" kern="100" dirty="0">
                <a:effectLst/>
                <a:latin typeface="Alexandria" pitchFamily="2" charset="-78"/>
                <a:ea typeface="Aptos" panose="020B0004020202020204" pitchFamily="34" charset="0"/>
                <a:cs typeface="Alexandria" pitchFamily="2" charset="-78"/>
              </a:rPr>
              <a:t>استخدام الذكاء الاصطناعي لإدارة توزيع الطاقة في الشبكات الذكية، مما يساعد على تحقيق التوازن بين العرض والطلب وتقليل الهدر.</a:t>
            </a:r>
          </a:p>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5. حماية الحياة البرية: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مراقبة الحيوانات: </a:t>
            </a:r>
            <a:r>
              <a:rPr lang="ar-SA" sz="1400" kern="100" dirty="0">
                <a:effectLst/>
                <a:latin typeface="Alexandria" pitchFamily="2" charset="-78"/>
                <a:ea typeface="Aptos" panose="020B0004020202020204" pitchFamily="34" charset="0"/>
                <a:cs typeface="Alexandria" pitchFamily="2" charset="-78"/>
              </a:rPr>
              <a:t>استخدام الطائرات بدون طيار المزودة بالذكاء الاصطناعي لمراقبة الحيوانات البرية وتحديد الأنماط السلوكية وتحديد المناطق المحمية.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مكافحة الصيد الجائر: </a:t>
            </a:r>
            <a:r>
              <a:rPr lang="ar-SA" sz="1400" kern="100" dirty="0">
                <a:effectLst/>
                <a:latin typeface="Alexandria" pitchFamily="2" charset="-78"/>
                <a:ea typeface="Aptos" panose="020B0004020202020204" pitchFamily="34" charset="0"/>
                <a:cs typeface="Alexandria" pitchFamily="2" charset="-78"/>
              </a:rPr>
              <a:t>تحليل البيانات من أجهزة التتبع والكاميرات للكشف عن الأنشطة غير القانونية في المناطق المحمية.</a:t>
            </a:r>
          </a:p>
        </p:txBody>
      </p:sp>
    </p:spTree>
    <p:extLst>
      <p:ext uri="{BB962C8B-B14F-4D97-AF65-F5344CB8AC3E}">
        <p14:creationId xmlns:p14="http://schemas.microsoft.com/office/powerpoint/2010/main" val="37686494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3"/>
            <a:ext cx="11919856" cy="4898572"/>
          </a:xfrm>
          <a:solidFill>
            <a:schemeClr val="bg2"/>
          </a:solidFill>
        </p:spPr>
        <p:txBody>
          <a:bodyPr>
            <a:normAutofit fontScale="85000" lnSpcReduction="20000"/>
          </a:bodyPr>
          <a:lstStyle/>
          <a:p>
            <a:pPr marL="0" indent="0" algn="just" rtl="1">
              <a:lnSpc>
                <a:spcPct val="150000"/>
              </a:lnSpc>
              <a:buNone/>
            </a:pPr>
            <a:r>
              <a:rPr lang="ar-SA" sz="1500" kern="100" dirty="0">
                <a:effectLst/>
                <a:latin typeface="Alexandria" pitchFamily="2" charset="-78"/>
                <a:ea typeface="Aptos" panose="020B0004020202020204" pitchFamily="34" charset="0"/>
                <a:cs typeface="Alexandria" pitchFamily="2" charset="-78"/>
              </a:rPr>
              <a:t> </a:t>
            </a:r>
            <a:r>
              <a:rPr lang="ar-SA" sz="1500" b="1" kern="100" dirty="0">
                <a:solidFill>
                  <a:srgbClr val="C00000"/>
                </a:solidFill>
                <a:effectLst/>
                <a:latin typeface="Alexandria" pitchFamily="2" charset="-78"/>
                <a:ea typeface="Aptos" panose="020B0004020202020204" pitchFamily="34" charset="0"/>
                <a:cs typeface="Alexandria" pitchFamily="2" charset="-78"/>
              </a:rPr>
              <a:t>أمثلة عملية:</a:t>
            </a:r>
          </a:p>
          <a:p>
            <a:pPr marL="0" indent="0" algn="just" rtl="1">
              <a:lnSpc>
                <a:spcPct val="150000"/>
              </a:lnSpc>
              <a:buNone/>
            </a:pPr>
            <a:r>
              <a:rPr lang="ar-SA" sz="1500" b="1" kern="100" dirty="0">
                <a:effectLst/>
                <a:latin typeface="Alexandria" pitchFamily="2" charset="-78"/>
                <a:ea typeface="Aptos" panose="020B0004020202020204" pitchFamily="34" charset="0"/>
                <a:cs typeface="Alexandria" pitchFamily="2" charset="-78"/>
              </a:rPr>
              <a:t>1. </a:t>
            </a:r>
            <a:r>
              <a:rPr lang="en-US" sz="1500" b="1" kern="100" dirty="0">
                <a:effectLst/>
                <a:latin typeface="Alexandria" pitchFamily="2" charset="-78"/>
                <a:ea typeface="Aptos" panose="020B0004020202020204" pitchFamily="34" charset="0"/>
                <a:cs typeface="Alexandria" pitchFamily="2" charset="-78"/>
              </a:rPr>
              <a:t>Google’s Project Sunroof</a:t>
            </a:r>
            <a:r>
              <a:rPr lang="ar-EG" sz="1500" b="1" kern="100" dirty="0">
                <a:effectLst/>
                <a:latin typeface="Alexandria" pitchFamily="2" charset="-78"/>
                <a:ea typeface="Aptos" panose="020B0004020202020204" pitchFamily="34" charset="0"/>
                <a:cs typeface="Alexandria" pitchFamily="2" charset="-78"/>
              </a:rPr>
              <a:t>:</a:t>
            </a:r>
            <a:endParaRPr lang="en-US" sz="15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500" kern="100" dirty="0">
                <a:effectLst/>
                <a:latin typeface="Alexandria" pitchFamily="2" charset="-78"/>
                <a:ea typeface="Aptos" panose="020B0004020202020204" pitchFamily="34" charset="0"/>
                <a:cs typeface="Alexandria" pitchFamily="2" charset="-78"/>
              </a:rPr>
              <a:t>   - </a:t>
            </a:r>
            <a:r>
              <a:rPr lang="ar-SA" sz="1500" kern="100" dirty="0">
                <a:effectLst/>
                <a:latin typeface="Alexandria" pitchFamily="2" charset="-78"/>
                <a:ea typeface="Aptos" panose="020B0004020202020204" pitchFamily="34" charset="0"/>
                <a:cs typeface="Alexandria" pitchFamily="2" charset="-78"/>
              </a:rPr>
              <a:t>مشروع يستخدم الذكاء الاصطناعي لتحليل صور الأقمار الصناعية وتحديد مدى ملاءمة الأسطح لتركيب الألواح الشمسية، مما يساعد الأفراد والشركات على تبني الطاقة الشمسية بسهولة أكبر.</a:t>
            </a:r>
          </a:p>
          <a:p>
            <a:pPr marL="0" indent="0" algn="just" rtl="1">
              <a:lnSpc>
                <a:spcPct val="150000"/>
              </a:lnSpc>
              <a:buNone/>
            </a:pPr>
            <a:r>
              <a:rPr lang="ar-SA" sz="1500" b="1" kern="100" dirty="0">
                <a:effectLst/>
                <a:latin typeface="Alexandria" pitchFamily="2" charset="-78"/>
                <a:ea typeface="Aptos" panose="020B0004020202020204" pitchFamily="34" charset="0"/>
                <a:cs typeface="Alexandria" pitchFamily="2" charset="-78"/>
              </a:rPr>
              <a:t>2. </a:t>
            </a:r>
            <a:r>
              <a:rPr lang="en-US" sz="1500" b="1" kern="100" dirty="0">
                <a:effectLst/>
                <a:latin typeface="Alexandria" pitchFamily="2" charset="-78"/>
                <a:ea typeface="Aptos" panose="020B0004020202020204" pitchFamily="34" charset="0"/>
                <a:cs typeface="Alexandria" pitchFamily="2" charset="-78"/>
              </a:rPr>
              <a:t>IBM’s Green Horizon</a:t>
            </a:r>
            <a:r>
              <a:rPr lang="ar-EG" sz="1500" b="1" kern="100" dirty="0">
                <a:effectLst/>
                <a:latin typeface="Alexandria" pitchFamily="2" charset="-78"/>
                <a:ea typeface="Aptos" panose="020B0004020202020204" pitchFamily="34" charset="0"/>
                <a:cs typeface="Alexandria" pitchFamily="2" charset="-78"/>
              </a:rPr>
              <a:t>:</a:t>
            </a:r>
            <a:endParaRPr lang="en-US" sz="15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500" kern="100" dirty="0">
                <a:effectLst/>
                <a:latin typeface="Alexandria" pitchFamily="2" charset="-78"/>
                <a:ea typeface="Aptos" panose="020B0004020202020204" pitchFamily="34" charset="0"/>
                <a:cs typeface="Alexandria" pitchFamily="2" charset="-78"/>
              </a:rPr>
              <a:t>   - </a:t>
            </a:r>
            <a:r>
              <a:rPr lang="ar-SA" sz="1500" kern="100" dirty="0">
                <a:effectLst/>
                <a:latin typeface="Alexandria" pitchFamily="2" charset="-78"/>
                <a:ea typeface="Aptos" panose="020B0004020202020204" pitchFamily="34" charset="0"/>
                <a:cs typeface="Alexandria" pitchFamily="2" charset="-78"/>
              </a:rPr>
              <a:t>مبادرة تستخدم الذكاء الاصطناعي لتحليل بيانات تلوث الهواء والتنبؤ بجودة الهواء، مما يساعد المدن على اتخاذ إجراءات لتحسين الهواء وتقليل التلوث.</a:t>
            </a:r>
          </a:p>
          <a:p>
            <a:pPr marL="0" indent="0" algn="just" rtl="1">
              <a:lnSpc>
                <a:spcPct val="150000"/>
              </a:lnSpc>
              <a:buNone/>
            </a:pPr>
            <a:r>
              <a:rPr lang="ar-SA" sz="1500" b="1" kern="100" dirty="0">
                <a:effectLst/>
                <a:latin typeface="Alexandria" pitchFamily="2" charset="-78"/>
                <a:ea typeface="Aptos" panose="020B0004020202020204" pitchFamily="34" charset="0"/>
                <a:cs typeface="Alexandria" pitchFamily="2" charset="-78"/>
              </a:rPr>
              <a:t>3. </a:t>
            </a:r>
            <a:r>
              <a:rPr lang="en-US" sz="1500" b="1" kern="100" dirty="0">
                <a:effectLst/>
                <a:latin typeface="Alexandria" pitchFamily="2" charset="-78"/>
                <a:ea typeface="Aptos" panose="020B0004020202020204" pitchFamily="34" charset="0"/>
                <a:cs typeface="Alexandria" pitchFamily="2" charset="-78"/>
              </a:rPr>
              <a:t>Blue River Technology</a:t>
            </a:r>
            <a:r>
              <a:rPr lang="ar-EG" sz="1500" b="1" kern="100" dirty="0">
                <a:effectLst/>
                <a:latin typeface="Alexandria" pitchFamily="2" charset="-78"/>
                <a:ea typeface="Aptos" panose="020B0004020202020204" pitchFamily="34" charset="0"/>
                <a:cs typeface="Alexandria" pitchFamily="2" charset="-78"/>
              </a:rPr>
              <a:t>:</a:t>
            </a:r>
            <a:endParaRPr lang="en-US" sz="15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500" kern="100" dirty="0">
                <a:effectLst/>
                <a:latin typeface="Alexandria" pitchFamily="2" charset="-78"/>
                <a:ea typeface="Aptos" panose="020B0004020202020204" pitchFamily="34" charset="0"/>
                <a:cs typeface="Alexandria" pitchFamily="2" charset="-78"/>
              </a:rPr>
              <a:t>   - </a:t>
            </a:r>
            <a:r>
              <a:rPr lang="ar-SA" sz="1500" kern="100" dirty="0">
                <a:effectLst/>
                <a:latin typeface="Alexandria" pitchFamily="2" charset="-78"/>
                <a:ea typeface="Aptos" panose="020B0004020202020204" pitchFamily="34" charset="0"/>
                <a:cs typeface="Alexandria" pitchFamily="2" charset="-78"/>
              </a:rPr>
              <a:t>شركة تستخدم الذكاء الاصطناعي في الزراعة الدقيقة لتطوير أنظمة رش مبيدات ذكية تستهدف فقط الأعشاب الضارة، مما يقلل من استخدام المبيدات ويحمي المحاصيل والبيئة.</a:t>
            </a:r>
          </a:p>
          <a:p>
            <a:pPr marL="0" indent="0" algn="just" rtl="1">
              <a:lnSpc>
                <a:spcPct val="150000"/>
              </a:lnSpc>
              <a:buNone/>
            </a:pPr>
            <a:r>
              <a:rPr lang="ar-SA" sz="1500" b="1" kern="100" dirty="0">
                <a:effectLst/>
                <a:latin typeface="Alexandria" pitchFamily="2" charset="-78"/>
                <a:ea typeface="Aptos" panose="020B0004020202020204" pitchFamily="34" charset="0"/>
                <a:cs typeface="Alexandria" pitchFamily="2" charset="-78"/>
              </a:rPr>
              <a:t>4. </a:t>
            </a:r>
            <a:r>
              <a:rPr lang="en-US" sz="1500" b="1" kern="100" dirty="0">
                <a:effectLst/>
                <a:latin typeface="Alexandria" pitchFamily="2" charset="-78"/>
                <a:ea typeface="Aptos" panose="020B0004020202020204" pitchFamily="34" charset="0"/>
                <a:cs typeface="Alexandria" pitchFamily="2" charset="-78"/>
              </a:rPr>
              <a:t>DeepMind’s Energy Saving AI</a:t>
            </a:r>
            <a:r>
              <a:rPr lang="ar-EG" sz="1500" b="1" kern="100" dirty="0">
                <a:effectLst/>
                <a:latin typeface="Alexandria" pitchFamily="2" charset="-78"/>
                <a:ea typeface="Aptos" panose="020B0004020202020204" pitchFamily="34" charset="0"/>
                <a:cs typeface="Alexandria" pitchFamily="2" charset="-78"/>
              </a:rPr>
              <a:t>:</a:t>
            </a:r>
            <a:endParaRPr lang="en-US" sz="15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500" kern="100" dirty="0">
                <a:effectLst/>
                <a:latin typeface="Alexandria" pitchFamily="2" charset="-78"/>
                <a:ea typeface="Aptos" panose="020B0004020202020204" pitchFamily="34" charset="0"/>
                <a:cs typeface="Alexandria" pitchFamily="2" charset="-78"/>
              </a:rPr>
              <a:t>   - </a:t>
            </a:r>
            <a:r>
              <a:rPr lang="ar-SA" sz="1500" kern="100" dirty="0">
                <a:effectLst/>
                <a:latin typeface="Alexandria" pitchFamily="2" charset="-78"/>
                <a:ea typeface="Aptos" panose="020B0004020202020204" pitchFamily="34" charset="0"/>
                <a:cs typeface="Alexandria" pitchFamily="2" charset="-78"/>
              </a:rPr>
              <a:t>تطبيقات الذكاء الاصطناعي من </a:t>
            </a:r>
            <a:r>
              <a:rPr lang="en-US" sz="1500" kern="100" dirty="0">
                <a:effectLst/>
                <a:latin typeface="Alexandria" pitchFamily="2" charset="-78"/>
                <a:ea typeface="Aptos" panose="020B0004020202020204" pitchFamily="34" charset="0"/>
                <a:cs typeface="Alexandria" pitchFamily="2" charset="-78"/>
              </a:rPr>
              <a:t>DeepMind </a:t>
            </a:r>
            <a:r>
              <a:rPr lang="ar-SA" sz="1500" kern="100" dirty="0">
                <a:effectLst/>
                <a:latin typeface="Alexandria" pitchFamily="2" charset="-78"/>
                <a:ea typeface="Aptos" panose="020B0004020202020204" pitchFamily="34" charset="0"/>
                <a:cs typeface="Alexandria" pitchFamily="2" charset="-78"/>
              </a:rPr>
              <a:t>التي تم استخدامها لتحسين كفاءة مراكز البيانات التابعة لشركة </a:t>
            </a:r>
            <a:r>
              <a:rPr lang="en-US" sz="1500" kern="100" dirty="0">
                <a:effectLst/>
                <a:latin typeface="Alexandria" pitchFamily="2" charset="-78"/>
                <a:ea typeface="Aptos" panose="020B0004020202020204" pitchFamily="34" charset="0"/>
                <a:cs typeface="Alexandria" pitchFamily="2" charset="-78"/>
              </a:rPr>
              <a:t>Google، </a:t>
            </a:r>
            <a:r>
              <a:rPr lang="ar-SA" sz="1500" kern="100" dirty="0">
                <a:effectLst/>
                <a:latin typeface="Alexandria" pitchFamily="2" charset="-78"/>
                <a:ea typeface="Aptos" panose="020B0004020202020204" pitchFamily="34" charset="0"/>
                <a:cs typeface="Alexandria" pitchFamily="2" charset="-78"/>
              </a:rPr>
              <a:t>مما أدى إلى تقليل استهلاك الطاقة بنسبة تصل إلى 40%.</a:t>
            </a:r>
          </a:p>
          <a:p>
            <a:pPr marL="0" indent="0" algn="just" rtl="1">
              <a:lnSpc>
                <a:spcPct val="150000"/>
              </a:lnSpc>
              <a:buNone/>
            </a:pPr>
            <a:r>
              <a:rPr lang="ar-SA" sz="1500" kern="100" dirty="0">
                <a:effectLst/>
                <a:latin typeface="Alexandria" pitchFamily="2" charset="-78"/>
                <a:ea typeface="Aptos" panose="020B0004020202020204" pitchFamily="34" charset="0"/>
                <a:cs typeface="Alexandria" pitchFamily="2" charset="-78"/>
              </a:rPr>
              <a:t>استخدام الذكاء الاصطناعي في هذه المجالات يساهم بشكل كبير في تحقيق أهداف التنمية المستدامة من خلال تحسين كفاءة استخدام الموارد، وتقليل التأثير البيئي، وتعزيز الابتكار في الحلول البيئية.</a:t>
            </a:r>
          </a:p>
          <a:p>
            <a:pPr marL="0" indent="0" algn="just" rtl="1">
              <a:lnSpc>
                <a:spcPct val="150000"/>
              </a:lnSpc>
              <a:buNone/>
            </a:pPr>
            <a:endParaRPr lang="ar-SA"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7469284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fontScale="92500"/>
          </a:bodyPr>
          <a:lstStyle/>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الذكاء الاصطناعي يقدم فرصًا كبيرة لتحسين التعليم والتدريب من خلال توفير تجربة تعليمية مخصصة وتحليل البيانات التعليمية وتحسين الكفاءة التعليمية. إليك بعض الميزات والأمثلة العملية لكيفية استخدام الذكاء الاصطناعي في التعليم والتدريب:</a:t>
            </a:r>
          </a:p>
          <a:p>
            <a:pPr marL="0" indent="0" algn="just" rtl="1">
              <a:lnSpc>
                <a:spcPct val="150000"/>
              </a:lnSpc>
              <a:buNone/>
            </a:pPr>
            <a:r>
              <a:rPr lang="ar-SA" sz="1400" kern="100" dirty="0">
                <a:solidFill>
                  <a:srgbClr val="002060"/>
                </a:solidFill>
                <a:effectLst/>
                <a:latin typeface="Alexandria" pitchFamily="2" charset="-78"/>
                <a:ea typeface="Aptos" panose="020B0004020202020204" pitchFamily="34" charset="0"/>
                <a:cs typeface="Alexandria" pitchFamily="2" charset="-78"/>
              </a:rPr>
              <a:t> </a:t>
            </a:r>
            <a:r>
              <a:rPr lang="ar-SA" sz="1400" b="1" kern="100" dirty="0">
                <a:solidFill>
                  <a:srgbClr val="002060"/>
                </a:solidFill>
                <a:effectLst/>
                <a:latin typeface="Alexandria" pitchFamily="2" charset="-78"/>
                <a:ea typeface="Aptos" panose="020B0004020202020204" pitchFamily="34" charset="0"/>
                <a:cs typeface="Alexandria" pitchFamily="2" charset="-78"/>
              </a:rPr>
              <a:t>ميزات الذكاء الاصطناعي في التعليم والتدريب</a:t>
            </a:r>
            <a:r>
              <a:rPr lang="ar-EG" sz="1400" b="1" kern="100" dirty="0">
                <a:solidFill>
                  <a:srgbClr val="002060"/>
                </a:solidFill>
                <a:effectLst/>
                <a:latin typeface="Alexandria" pitchFamily="2" charset="-78"/>
                <a:ea typeface="Aptos" panose="020B0004020202020204" pitchFamily="34" charset="0"/>
                <a:cs typeface="Alexandria" pitchFamily="2" charset="-78"/>
              </a:rPr>
              <a:t>:</a:t>
            </a:r>
            <a:endParaRPr lang="ar-SA" sz="1400" b="1" kern="100" dirty="0">
              <a:solidFill>
                <a:srgbClr val="00206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1. التعلم الشخصي:</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تخصيص التعليم: </a:t>
            </a:r>
            <a:r>
              <a:rPr lang="ar-SA" sz="1400" kern="100" dirty="0">
                <a:effectLst/>
                <a:latin typeface="Alexandria" pitchFamily="2" charset="-78"/>
                <a:ea typeface="Aptos" panose="020B0004020202020204" pitchFamily="34" charset="0"/>
                <a:cs typeface="Alexandria" pitchFamily="2" charset="-78"/>
              </a:rPr>
              <a:t>يستطيع الذكاء الاصطناعي تحليل أداء الطالب وتحديد نقاط الضعف والقوة، مما يسمح بإنشاء خطط تعليمية مخصصة تلبي احتياجات كل طالب بشكل فردي.</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 التغذية الراجعة الفورية: </a:t>
            </a:r>
            <a:r>
              <a:rPr lang="ar-SA" sz="1400" kern="100" dirty="0">
                <a:effectLst/>
                <a:latin typeface="Alexandria" pitchFamily="2" charset="-78"/>
                <a:ea typeface="Aptos" panose="020B0004020202020204" pitchFamily="34" charset="0"/>
                <a:cs typeface="Alexandria" pitchFamily="2" charset="-78"/>
              </a:rPr>
              <a:t>يقدم الذكاء الاصطناعي تغذية راجعة فورية على أداء الطلاب، مما يساعدهم على تصحيح الأخطاء وتحسين أدائهم بسرعة.</a:t>
            </a:r>
          </a:p>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2. التحليل والتقييم:</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تحليل البيانات التعليمية: </a:t>
            </a:r>
            <a:r>
              <a:rPr lang="ar-SA" sz="1400" kern="100" dirty="0">
                <a:effectLst/>
                <a:latin typeface="Alexandria" pitchFamily="2" charset="-78"/>
                <a:ea typeface="Aptos" panose="020B0004020202020204" pitchFamily="34" charset="0"/>
                <a:cs typeface="Alexandria" pitchFamily="2" charset="-78"/>
              </a:rPr>
              <a:t>يمكن استخدام الذكاء الاصطناعي لتحليل كميات كبيرة من البيانات التعليمية لتحديد الأنماط والتنبؤ بالأداء المستقبلي للطلاب.</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تقييم الطلاب: </a:t>
            </a:r>
            <a:r>
              <a:rPr lang="ar-SA" sz="1400" kern="100" dirty="0">
                <a:effectLst/>
                <a:latin typeface="Alexandria" pitchFamily="2" charset="-78"/>
                <a:ea typeface="Aptos" panose="020B0004020202020204" pitchFamily="34" charset="0"/>
                <a:cs typeface="Alexandria" pitchFamily="2" charset="-78"/>
              </a:rPr>
              <a:t>يمكن للذكاء الاصطناعي تقييم الواجبات والاختبارات بشكل تلقائي ودقيق، مما يقلل من عبء المعلمين ويوفر تقييمات سريعة وموضوعية.</a:t>
            </a:r>
          </a:p>
          <a:p>
            <a:pPr marL="0" indent="0" algn="just" rtl="1">
              <a:lnSpc>
                <a:spcPct val="150000"/>
              </a:lnSpc>
              <a:buNone/>
            </a:pPr>
            <a:endParaRPr lang="ar-SA" sz="1400" kern="100" dirty="0">
              <a:effectLst/>
              <a:latin typeface="Alexandria" pitchFamily="2" charset="-78"/>
              <a:ea typeface="Aptos" panose="020B0004020202020204" pitchFamily="34" charset="0"/>
              <a:cs typeface="Alexandria" pitchFamily="2"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3015342" y="1306286"/>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6 ـ التعليم والتدريب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في الذكاء الاصطناعي</a:t>
            </a:r>
          </a:p>
        </p:txBody>
      </p:sp>
    </p:spTree>
    <p:extLst>
      <p:ext uri="{BB962C8B-B14F-4D97-AF65-F5344CB8AC3E}">
        <p14:creationId xmlns:p14="http://schemas.microsoft.com/office/powerpoint/2010/main" val="17897602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915886"/>
            <a:ext cx="11919856" cy="3962400"/>
          </a:xfrm>
          <a:solidFill>
            <a:schemeClr val="bg2"/>
          </a:solidFill>
        </p:spPr>
        <p:txBody>
          <a:bodyPr>
            <a:normAutofit/>
          </a:bodyPr>
          <a:lstStyle/>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3. الدعم التعليمي:</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المساعدات الذكية: </a:t>
            </a:r>
            <a:r>
              <a:rPr lang="ar-SA" sz="1400" kern="100" dirty="0">
                <a:effectLst/>
                <a:latin typeface="Alexandria" pitchFamily="2" charset="-78"/>
                <a:ea typeface="Aptos" panose="020B0004020202020204" pitchFamily="34" charset="0"/>
                <a:cs typeface="Alexandria" pitchFamily="2" charset="-78"/>
              </a:rPr>
              <a:t>روبوتات المحادثة المدعومة بالذكاء الاصطناعي يمكنها تقديم المساعدة الفورية للطلاب من خلال الرد على استفساراتهم وإرشادهم خلال عملية التعلم.</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التعليم المتنقل: </a:t>
            </a:r>
            <a:r>
              <a:rPr lang="ar-SA" sz="1400" kern="100" dirty="0">
                <a:effectLst/>
                <a:latin typeface="Alexandria" pitchFamily="2" charset="-78"/>
                <a:ea typeface="Aptos" panose="020B0004020202020204" pitchFamily="34" charset="0"/>
                <a:cs typeface="Alexandria" pitchFamily="2" charset="-78"/>
              </a:rPr>
              <a:t>التطبيقات المدعومة بالذكاء الاصطناعي توفر مواد تعليمية يمكن الوصول إليها عبر الهواتف الذكية والأجهزة اللوحية، مما يسهل التعليم في أي وقت وأي مكان.</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4</a:t>
            </a:r>
            <a:r>
              <a:rPr lang="ar-SA" sz="1400" kern="100" dirty="0">
                <a:solidFill>
                  <a:srgbClr val="C00000"/>
                </a:solidFill>
                <a:effectLst/>
                <a:latin typeface="Alexandria" pitchFamily="2" charset="-78"/>
                <a:ea typeface="Aptos" panose="020B0004020202020204" pitchFamily="34" charset="0"/>
                <a:cs typeface="Alexandria" pitchFamily="2" charset="-78"/>
              </a:rPr>
              <a:t>. التعليم التفاعلي:</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المحاكاة والواقع الافتراضي: </a:t>
            </a:r>
            <a:r>
              <a:rPr lang="ar-SA" sz="1400" kern="100" dirty="0">
                <a:effectLst/>
                <a:latin typeface="Alexandria" pitchFamily="2" charset="-78"/>
                <a:ea typeface="Aptos" panose="020B0004020202020204" pitchFamily="34" charset="0"/>
                <a:cs typeface="Alexandria" pitchFamily="2" charset="-78"/>
              </a:rPr>
              <a:t>استخدام تقنيات الواقع الافتراضي والذكاء الاصطناعي لإنشاء بيئات تعليمية تفاعلية ومحاكاة واقعية للتدريب على المهارات العملية.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الألعاب التعليمية: </a:t>
            </a:r>
            <a:r>
              <a:rPr lang="ar-SA" sz="1400" kern="100" dirty="0">
                <a:effectLst/>
                <a:latin typeface="Alexandria" pitchFamily="2" charset="-78"/>
                <a:ea typeface="Aptos" panose="020B0004020202020204" pitchFamily="34" charset="0"/>
                <a:cs typeface="Alexandria" pitchFamily="2" charset="-78"/>
              </a:rPr>
              <a:t>تطوير ألعاب تعليمية تفاعلية تعتمد على الذكاء الاصطناعي لجعل عملية التعلم ممتعة وجذابة.</a:t>
            </a:r>
          </a:p>
          <a:p>
            <a:pPr marL="0" indent="0" algn="just" rtl="1">
              <a:lnSpc>
                <a:spcPct val="150000"/>
              </a:lnSpc>
              <a:buNone/>
            </a:pPr>
            <a:endParaRPr lang="ar-SA"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9813893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07029"/>
            <a:ext cx="11919856" cy="4484914"/>
          </a:xfrm>
          <a:solidFill>
            <a:schemeClr val="bg2"/>
          </a:solidFill>
        </p:spPr>
        <p:txBody>
          <a:bodyPr>
            <a:normAutofit/>
          </a:bodyPr>
          <a:lstStyle/>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أمثلة عملية على استخدام الذكاء الاصطناعي في التعليم والتدريب</a:t>
            </a:r>
            <a:r>
              <a:rPr lang="ar-EG" sz="1400" b="1" kern="100" dirty="0">
                <a:solidFill>
                  <a:srgbClr val="C00000"/>
                </a:solidFill>
                <a:effectLst/>
                <a:latin typeface="Alexandria" pitchFamily="2" charset="-78"/>
                <a:ea typeface="Aptos" panose="020B0004020202020204" pitchFamily="34" charset="0"/>
                <a:cs typeface="Alexandria" pitchFamily="2" charset="-78"/>
              </a:rPr>
              <a:t>:</a:t>
            </a:r>
            <a:endParaRPr lang="ar-SA" sz="1400" kern="100" dirty="0">
              <a:solidFill>
                <a:srgbClr val="C0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1. </a:t>
            </a:r>
            <a:r>
              <a:rPr lang="en-US" sz="1400" b="1" kern="100" dirty="0">
                <a:effectLst/>
                <a:latin typeface="Alexandria" pitchFamily="2" charset="-78"/>
                <a:ea typeface="Aptos" panose="020B0004020202020204" pitchFamily="34" charset="0"/>
                <a:cs typeface="Alexandria" pitchFamily="2" charset="-78"/>
              </a:rPr>
              <a:t>Khan Academy:</a:t>
            </a:r>
          </a:p>
          <a:p>
            <a:pPr marL="0" indent="0" algn="just" rtl="1">
              <a:lnSpc>
                <a:spcPct val="150000"/>
              </a:lnSpc>
              <a:buNone/>
            </a:pPr>
            <a:r>
              <a:rPr lang="en-US" sz="1400" kern="100" dirty="0">
                <a:effectLst/>
                <a:latin typeface="Alexandria" pitchFamily="2" charset="-78"/>
                <a:ea typeface="Aptos" panose="020B0004020202020204" pitchFamily="34" charset="0"/>
                <a:cs typeface="Alexandria" pitchFamily="2" charset="-78"/>
              </a:rPr>
              <a:t>   - </a:t>
            </a:r>
            <a:r>
              <a:rPr lang="ar-SA" sz="1400" kern="100" dirty="0">
                <a:effectLst/>
                <a:latin typeface="Alexandria" pitchFamily="2" charset="-78"/>
                <a:ea typeface="Aptos" panose="020B0004020202020204" pitchFamily="34" charset="0"/>
                <a:cs typeface="Alexandria" pitchFamily="2" charset="-78"/>
              </a:rPr>
              <a:t>تستخدم </a:t>
            </a:r>
            <a:r>
              <a:rPr lang="en-US" sz="1400" kern="100" dirty="0">
                <a:effectLst/>
                <a:latin typeface="Alexandria" pitchFamily="2" charset="-78"/>
                <a:ea typeface="Aptos" panose="020B0004020202020204" pitchFamily="34" charset="0"/>
                <a:cs typeface="Alexandria" pitchFamily="2" charset="-78"/>
              </a:rPr>
              <a:t>Khan Academy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خوارزميات الذكاء الاصطناعي لتقديم محتوى تعليمي مخصص بناءً على أداء الطلاب السابق وتقدمهم، مما يساعد في تقديم تعليم مناسب لكل طالب.</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2. </a:t>
            </a:r>
            <a:r>
              <a:rPr lang="en-US" sz="1400" b="1" kern="100" dirty="0">
                <a:effectLst/>
                <a:latin typeface="Alexandria" pitchFamily="2" charset="-78"/>
                <a:ea typeface="Aptos" panose="020B0004020202020204" pitchFamily="34" charset="0"/>
                <a:cs typeface="Alexandria" pitchFamily="2" charset="-78"/>
              </a:rPr>
              <a:t>Duolingo:</a:t>
            </a:r>
          </a:p>
          <a:p>
            <a:pPr marL="0" indent="0" algn="just" rtl="1">
              <a:lnSpc>
                <a:spcPct val="150000"/>
              </a:lnSpc>
              <a:buNone/>
            </a:pPr>
            <a:r>
              <a:rPr lang="en-US" sz="1400" kern="100" dirty="0">
                <a:effectLst/>
                <a:latin typeface="Alexandria" pitchFamily="2" charset="-78"/>
                <a:ea typeface="Aptos" panose="020B0004020202020204" pitchFamily="34" charset="0"/>
                <a:cs typeface="Alexandria" pitchFamily="2" charset="-78"/>
              </a:rPr>
              <a:t>   - </a:t>
            </a:r>
            <a:r>
              <a:rPr lang="ar-SA" sz="1400" kern="100" dirty="0">
                <a:effectLst/>
                <a:latin typeface="Alexandria" pitchFamily="2" charset="-78"/>
                <a:ea typeface="Aptos" panose="020B0004020202020204" pitchFamily="34" charset="0"/>
                <a:cs typeface="Alexandria" pitchFamily="2" charset="-78"/>
              </a:rPr>
              <a:t>تطبيق تعلم اللغات </a:t>
            </a:r>
            <a:r>
              <a:rPr lang="en-US" sz="1400" kern="100" dirty="0">
                <a:effectLst/>
                <a:latin typeface="Alexandria" pitchFamily="2" charset="-78"/>
                <a:ea typeface="Aptos" panose="020B0004020202020204" pitchFamily="34" charset="0"/>
                <a:cs typeface="Alexandria" pitchFamily="2" charset="-78"/>
              </a:rPr>
              <a:t>Duolingo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يستخدم الذكاء الاصطناعي لتقديم دروس مخصصة وتحليل الأداء اللغوي للمتعلمين، مما يساعد في تحسين مهاراتهم اللغوية بفعالية.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3. </a:t>
            </a:r>
            <a:r>
              <a:rPr lang="en-US" sz="1400" b="1" kern="100" dirty="0">
                <a:effectLst/>
                <a:latin typeface="Alexandria" pitchFamily="2" charset="-78"/>
                <a:ea typeface="Aptos" panose="020B0004020202020204" pitchFamily="34" charset="0"/>
                <a:cs typeface="Alexandria" pitchFamily="2" charset="-78"/>
              </a:rPr>
              <a:t>Coursera:</a:t>
            </a:r>
          </a:p>
          <a:p>
            <a:pPr marL="0" indent="0" algn="just" rtl="1">
              <a:lnSpc>
                <a:spcPct val="150000"/>
              </a:lnSpc>
              <a:buNone/>
            </a:pPr>
            <a:r>
              <a:rPr lang="en-US" sz="1400" kern="100" dirty="0">
                <a:effectLst/>
                <a:latin typeface="Alexandria" pitchFamily="2" charset="-78"/>
                <a:ea typeface="Aptos" panose="020B0004020202020204" pitchFamily="34" charset="0"/>
                <a:cs typeface="Alexandria" pitchFamily="2" charset="-78"/>
              </a:rPr>
              <a:t>   - </a:t>
            </a:r>
            <a:r>
              <a:rPr lang="ar-SA" sz="1400" kern="100" dirty="0">
                <a:effectLst/>
                <a:latin typeface="Alexandria" pitchFamily="2" charset="-78"/>
                <a:ea typeface="Aptos" panose="020B0004020202020204" pitchFamily="34" charset="0"/>
                <a:cs typeface="Alexandria" pitchFamily="2" charset="-78"/>
              </a:rPr>
              <a:t>منصة </a:t>
            </a:r>
            <a:r>
              <a:rPr lang="en-US" sz="1400" kern="100" dirty="0">
                <a:effectLst/>
                <a:latin typeface="Alexandria" pitchFamily="2" charset="-78"/>
                <a:ea typeface="Aptos" panose="020B0004020202020204" pitchFamily="34" charset="0"/>
                <a:cs typeface="Alexandria" pitchFamily="2" charset="-78"/>
              </a:rPr>
              <a:t>Coursera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تستخدم الذكاء الاصطناعي لتقديم توصيات مخصصة للدورات التعليمية بناءً على اهتمامات الطالب وأدائه، بالإضافة إلى توفير دعم تعليمي من خلال روبوتات المحادثة.</a:t>
            </a:r>
          </a:p>
        </p:txBody>
      </p:sp>
    </p:spTree>
    <p:extLst>
      <p:ext uri="{BB962C8B-B14F-4D97-AF65-F5344CB8AC3E}">
        <p14:creationId xmlns:p14="http://schemas.microsoft.com/office/powerpoint/2010/main" val="37059662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013857"/>
            <a:ext cx="11919856" cy="4147457"/>
          </a:xfrm>
          <a:solidFill>
            <a:schemeClr val="bg2"/>
          </a:solidFill>
        </p:spPr>
        <p:txBody>
          <a:bodyPr>
            <a:normAutofit/>
          </a:bodyPr>
          <a:lstStyle/>
          <a:p>
            <a:pPr marL="0" indent="0" algn="just" rtl="1">
              <a:lnSpc>
                <a:spcPct val="150000"/>
              </a:lnSpc>
              <a:buNone/>
            </a:pPr>
            <a:r>
              <a:rPr lang="ar-EG" sz="1400" b="1" kern="100" dirty="0">
                <a:latin typeface="Alexandria" pitchFamily="2" charset="-78"/>
                <a:ea typeface="Aptos" panose="020B0004020202020204" pitchFamily="34" charset="0"/>
                <a:cs typeface="Alexandria" pitchFamily="2" charset="-78"/>
              </a:rPr>
              <a:t>4</a:t>
            </a:r>
            <a:r>
              <a:rPr lang="ar-SA" sz="1400" b="1" kern="100" dirty="0">
                <a:effectLst/>
                <a:latin typeface="Alexandria" pitchFamily="2" charset="-78"/>
                <a:ea typeface="Aptos" panose="020B0004020202020204" pitchFamily="34" charset="0"/>
                <a:cs typeface="Alexandria" pitchFamily="2" charset="-78"/>
              </a:rPr>
              <a:t>. </a:t>
            </a:r>
            <a:r>
              <a:rPr lang="en-US" sz="1400" b="1" kern="100" dirty="0" err="1">
                <a:effectLst/>
                <a:latin typeface="Alexandria" pitchFamily="2" charset="-78"/>
                <a:ea typeface="Aptos" panose="020B0004020202020204" pitchFamily="34" charset="0"/>
                <a:cs typeface="Alexandria" pitchFamily="2" charset="-78"/>
              </a:rPr>
              <a:t>Querium</a:t>
            </a:r>
            <a:r>
              <a:rPr lang="ar-EG" sz="1400" b="1" kern="100" dirty="0">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400" kern="100" dirty="0">
                <a:effectLst/>
                <a:latin typeface="Alexandria" pitchFamily="2" charset="-78"/>
                <a:ea typeface="Aptos" panose="020B0004020202020204" pitchFamily="34" charset="0"/>
                <a:cs typeface="Alexandria" pitchFamily="2" charset="-78"/>
              </a:rPr>
              <a:t>   - </a:t>
            </a:r>
            <a:r>
              <a:rPr lang="ar-SA" sz="1400" kern="100" dirty="0">
                <a:effectLst/>
                <a:latin typeface="Alexandria" pitchFamily="2" charset="-78"/>
                <a:ea typeface="Aptos" panose="020B0004020202020204" pitchFamily="34" charset="0"/>
                <a:cs typeface="Alexandria" pitchFamily="2" charset="-78"/>
              </a:rPr>
              <a:t>نظام </a:t>
            </a:r>
            <a:r>
              <a:rPr lang="en-US" sz="1400" kern="100" dirty="0" err="1">
                <a:effectLst/>
                <a:latin typeface="Alexandria" pitchFamily="2" charset="-78"/>
                <a:ea typeface="Aptos" panose="020B0004020202020204" pitchFamily="34" charset="0"/>
                <a:cs typeface="Alexandria" pitchFamily="2" charset="-78"/>
              </a:rPr>
              <a:t>Querium</a:t>
            </a:r>
            <a:r>
              <a:rPr lang="en-US" sz="1400" kern="100" dirty="0">
                <a:effectLst/>
                <a:latin typeface="Alexandria" pitchFamily="2" charset="-78"/>
                <a:ea typeface="Aptos" panose="020B0004020202020204" pitchFamily="34" charset="0"/>
                <a:cs typeface="Alexandria" pitchFamily="2" charset="-78"/>
              </a:rPr>
              <a:t>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يستخدم الذكاء الاصطناعي لتقديم تعليمات رياضية مخصصة وتحليل أداء الطلاب في الوقت الفعلي، مما يساعد في تحسين مهاراتهم وحل مشاكلهم التعليمية بسرعة.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5. </a:t>
            </a:r>
            <a:r>
              <a:rPr lang="en-US" sz="1400" b="1" kern="100" dirty="0">
                <a:effectLst/>
                <a:latin typeface="Alexandria" pitchFamily="2" charset="-78"/>
                <a:ea typeface="Aptos" panose="020B0004020202020204" pitchFamily="34" charset="0"/>
                <a:cs typeface="Alexandria" pitchFamily="2" charset="-78"/>
              </a:rPr>
              <a:t>Smart Sparrow</a:t>
            </a:r>
            <a:r>
              <a:rPr lang="ar-EG" sz="1400" b="1" kern="100" dirty="0">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400" kern="100" dirty="0">
                <a:effectLst/>
                <a:latin typeface="Alexandria" pitchFamily="2" charset="-78"/>
                <a:ea typeface="Aptos" panose="020B0004020202020204" pitchFamily="34" charset="0"/>
                <a:cs typeface="Alexandria" pitchFamily="2" charset="-78"/>
              </a:rPr>
              <a:t>   - </a:t>
            </a:r>
            <a:r>
              <a:rPr lang="ar-SA" sz="1400" kern="100" dirty="0">
                <a:effectLst/>
                <a:latin typeface="Alexandria" pitchFamily="2" charset="-78"/>
                <a:ea typeface="Aptos" panose="020B0004020202020204" pitchFamily="34" charset="0"/>
                <a:cs typeface="Alexandria" pitchFamily="2" charset="-78"/>
              </a:rPr>
              <a:t>منصة </a:t>
            </a:r>
            <a:r>
              <a:rPr lang="en-US" sz="1400" kern="100" dirty="0">
                <a:effectLst/>
                <a:latin typeface="Alexandria" pitchFamily="2" charset="-78"/>
                <a:ea typeface="Aptos" panose="020B0004020202020204" pitchFamily="34" charset="0"/>
                <a:cs typeface="Alexandria" pitchFamily="2" charset="-78"/>
              </a:rPr>
              <a:t>Smart Sparrow </a:t>
            </a:r>
            <a:r>
              <a:rPr lang="ar-SA" sz="1400" kern="100" dirty="0">
                <a:effectLst/>
                <a:latin typeface="Alexandria" pitchFamily="2" charset="-78"/>
                <a:ea typeface="Aptos" panose="020B0004020202020204" pitchFamily="34" charset="0"/>
                <a:cs typeface="Alexandria" pitchFamily="2" charset="-78"/>
              </a:rPr>
              <a:t>تقدم تجربة تعلم تفاعلية مخصصة تعتمد على الذكاء الاصطناعي لتكييف المحتوى التعليمي بناءً على استجابات الطلاب وأدائهم.</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6. </a:t>
            </a:r>
            <a:r>
              <a:rPr lang="en-US" sz="1400" b="1" kern="100" dirty="0" err="1">
                <a:effectLst/>
                <a:latin typeface="Alexandria" pitchFamily="2" charset="-78"/>
                <a:ea typeface="Aptos" panose="020B0004020202020204" pitchFamily="34" charset="0"/>
                <a:cs typeface="Alexandria" pitchFamily="2" charset="-78"/>
              </a:rPr>
              <a:t>Cognii</a:t>
            </a:r>
            <a:r>
              <a:rPr lang="ar-EG" sz="1400" b="1" kern="100" dirty="0">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400" kern="100" dirty="0">
                <a:effectLst/>
                <a:latin typeface="Alexandria" pitchFamily="2" charset="-78"/>
                <a:ea typeface="Aptos" panose="020B0004020202020204" pitchFamily="34" charset="0"/>
                <a:cs typeface="Alexandria" pitchFamily="2" charset="-78"/>
              </a:rPr>
              <a:t>   - </a:t>
            </a:r>
            <a:r>
              <a:rPr lang="ar-SA" sz="1400" kern="100" dirty="0">
                <a:effectLst/>
                <a:latin typeface="Alexandria" pitchFamily="2" charset="-78"/>
                <a:ea typeface="Aptos" panose="020B0004020202020204" pitchFamily="34" charset="0"/>
                <a:cs typeface="Alexandria" pitchFamily="2" charset="-78"/>
              </a:rPr>
              <a:t>تستخدم </a:t>
            </a:r>
            <a:r>
              <a:rPr lang="en-US" sz="1400" kern="100" dirty="0" err="1">
                <a:effectLst/>
                <a:latin typeface="Alexandria" pitchFamily="2" charset="-78"/>
                <a:ea typeface="Aptos" panose="020B0004020202020204" pitchFamily="34" charset="0"/>
                <a:cs typeface="Alexandria" pitchFamily="2" charset="-78"/>
              </a:rPr>
              <a:t>Cognii</a:t>
            </a:r>
            <a:r>
              <a:rPr lang="en-US" sz="1400" kern="100" dirty="0">
                <a:effectLst/>
                <a:latin typeface="Alexandria" pitchFamily="2" charset="-78"/>
                <a:ea typeface="Aptos" panose="020B0004020202020204" pitchFamily="34" charset="0"/>
                <a:cs typeface="Alexandria" pitchFamily="2" charset="-78"/>
              </a:rPr>
              <a:t>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الذكاء الاصطناعي لتطوير مساعدات تعليمية ذكية تقدم تفاعلات حوارية مع الطلاب، مما يساعدهم على تطوير مهارات التفكير النقدي وفهم المواد بشكل أعمق.</a:t>
            </a:r>
          </a:p>
        </p:txBody>
      </p:sp>
    </p:spTree>
    <p:extLst>
      <p:ext uri="{BB962C8B-B14F-4D97-AF65-F5344CB8AC3E}">
        <p14:creationId xmlns:p14="http://schemas.microsoft.com/office/powerpoint/2010/main" val="20589113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lnSpcReduction="10000"/>
          </a:bodyPr>
          <a:lstStyle/>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تحسين النقل والمواصلات باستخدام الذكاء الاصطناعي يمكن أن يؤدي إلى تحسين الكفاءة والسلامة والراحة في أنظمة النقل. إليك بعض الميزات الرئيسية والأمثلة على كيفية استخدام الذكاء الاصطناعي في هذا المجال:</a:t>
            </a:r>
          </a:p>
          <a:p>
            <a:pPr marL="0" indent="0" algn="just" rtl="1">
              <a:lnSpc>
                <a:spcPct val="150000"/>
              </a:lnSpc>
              <a:buNone/>
            </a:pPr>
            <a:r>
              <a:rPr lang="ar-SA" sz="1600" b="1" kern="100" dirty="0">
                <a:solidFill>
                  <a:srgbClr val="C00000"/>
                </a:solidFill>
                <a:effectLst/>
                <a:latin typeface="Alexandria" pitchFamily="2" charset="-78"/>
                <a:ea typeface="Aptos" panose="020B0004020202020204" pitchFamily="34" charset="0"/>
                <a:cs typeface="Alexandria" pitchFamily="2" charset="-78"/>
              </a:rPr>
              <a:t> ميزات الذكاء الاصطناعي في تحسين النقل والمواصلات</a:t>
            </a:r>
            <a:r>
              <a:rPr lang="ar-EG" sz="1600" b="1" kern="100" dirty="0">
                <a:solidFill>
                  <a:srgbClr val="C00000"/>
                </a:solidFill>
                <a:effectLst/>
                <a:latin typeface="Alexandria" pitchFamily="2" charset="-78"/>
                <a:ea typeface="Aptos" panose="020B0004020202020204" pitchFamily="34" charset="0"/>
                <a:cs typeface="Alexandria" pitchFamily="2" charset="-78"/>
              </a:rPr>
              <a:t>:</a:t>
            </a:r>
            <a:endParaRPr lang="ar-SA" sz="1600" b="1" kern="100" dirty="0">
              <a:solidFill>
                <a:srgbClr val="00206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1. تحليل حركة المرور وإدارتها:</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التنبؤ بالازدحام المروري: </a:t>
            </a:r>
            <a:r>
              <a:rPr lang="ar-SA" sz="1400" kern="100" dirty="0">
                <a:effectLst/>
                <a:latin typeface="Alexandria" pitchFamily="2" charset="-78"/>
                <a:ea typeface="Aptos" panose="020B0004020202020204" pitchFamily="34" charset="0"/>
                <a:cs typeface="Alexandria" pitchFamily="2" charset="-78"/>
              </a:rPr>
              <a:t>يمكن للذكاء الاصطناعي تحليل البيانات الحية والتاريخية لحركة المرور للتنبؤ </a:t>
            </a:r>
            <a:r>
              <a:rPr lang="ar-SA" sz="1400" kern="100" dirty="0" err="1">
                <a:effectLst/>
                <a:latin typeface="Alexandria" pitchFamily="2" charset="-78"/>
                <a:ea typeface="Aptos" panose="020B0004020202020204" pitchFamily="34" charset="0"/>
                <a:cs typeface="Alexandria" pitchFamily="2" charset="-78"/>
              </a:rPr>
              <a:t>بالازدحامات</a:t>
            </a:r>
            <a:r>
              <a:rPr lang="ar-SA" sz="1400" kern="100" dirty="0">
                <a:effectLst/>
                <a:latin typeface="Alexandria" pitchFamily="2" charset="-78"/>
                <a:ea typeface="Aptos" panose="020B0004020202020204" pitchFamily="34" charset="0"/>
                <a:cs typeface="Alexandria" pitchFamily="2" charset="-78"/>
              </a:rPr>
              <a:t> وتوجيه السائقين عبر طرق بديلة.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إدارة إشارات المرور الذكية: </a:t>
            </a:r>
            <a:r>
              <a:rPr lang="ar-SA" sz="1400" kern="100" dirty="0">
                <a:effectLst/>
                <a:latin typeface="Alexandria" pitchFamily="2" charset="-78"/>
                <a:ea typeface="Aptos" panose="020B0004020202020204" pitchFamily="34" charset="0"/>
                <a:cs typeface="Alexandria" pitchFamily="2" charset="-78"/>
              </a:rPr>
              <a:t>أنظمة إشارات المرور التي تعتمد على الذكاء الاصطناعي يمكنها تعديل توقيت الإشارات بناءً على تدفق حركة المرور الفعلي، مما يقلل من زمن الانتظار ويزيد من كفاءة المرور.</a:t>
            </a: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2. النقل الذاتي القيادة: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السيارات ذاتية القيادة: </a:t>
            </a:r>
            <a:r>
              <a:rPr lang="ar-SA" sz="1400" kern="100" dirty="0">
                <a:effectLst/>
                <a:latin typeface="Alexandria" pitchFamily="2" charset="-78"/>
                <a:ea typeface="Aptos" panose="020B0004020202020204" pitchFamily="34" charset="0"/>
                <a:cs typeface="Alexandria" pitchFamily="2" charset="-78"/>
              </a:rPr>
              <a:t>السيارات المزودة بأنظمة ذكاء اصطناعي يمكنها القيادة بشكل مستقل، مما يقلل من الحوادث الناتجة عن الأخطاء البشرية ويزيد من كفاءة استخدام الطرق.</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الحافلات والشاحنات الذاتية القيادة: </a:t>
            </a:r>
            <a:r>
              <a:rPr lang="ar-SA" sz="1400" kern="100" dirty="0">
                <a:effectLst/>
                <a:latin typeface="Alexandria" pitchFamily="2" charset="-78"/>
                <a:ea typeface="Aptos" panose="020B0004020202020204" pitchFamily="34" charset="0"/>
                <a:cs typeface="Alexandria" pitchFamily="2" charset="-78"/>
              </a:rPr>
              <a:t>تطوير أنظمة نقل عامة وشحن ذاتية القيادة يقلل من تكاليف التشغيل ويحسن من كفاءة النقل.</a:t>
            </a:r>
          </a:p>
          <a:p>
            <a:pPr marL="0" indent="0" algn="just" rtl="1">
              <a:lnSpc>
                <a:spcPct val="150000"/>
              </a:lnSpc>
              <a:buNone/>
            </a:pPr>
            <a:endParaRPr lang="ar-SA" sz="1400" kern="100" dirty="0">
              <a:effectLst/>
              <a:latin typeface="Alexandria" pitchFamily="2" charset="-78"/>
              <a:ea typeface="Aptos" panose="020B0004020202020204" pitchFamily="34" charset="0"/>
              <a:cs typeface="Alexandria" pitchFamily="2"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3047999" y="1306286"/>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7 ـ تحسين النقل والمواصلات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في الذكاء الاصطناعي</a:t>
            </a:r>
          </a:p>
        </p:txBody>
      </p:sp>
    </p:spTree>
    <p:extLst>
      <p:ext uri="{BB962C8B-B14F-4D97-AF65-F5344CB8AC3E}">
        <p14:creationId xmlns:p14="http://schemas.microsoft.com/office/powerpoint/2010/main" val="40577458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013857"/>
            <a:ext cx="11919856" cy="4278086"/>
          </a:xfrm>
          <a:solidFill>
            <a:schemeClr val="bg2"/>
          </a:solidFill>
        </p:spPr>
        <p:txBody>
          <a:bodyPr>
            <a:normAutofit lnSpcReduction="10000"/>
          </a:bodyPr>
          <a:lstStyle/>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3. الصيانة التنبؤية:</a:t>
            </a:r>
            <a:endParaRPr lang="en-US" sz="14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a:t>
            </a:r>
            <a:r>
              <a:rPr lang="ar-SA" sz="1400" b="1" kern="100" dirty="0">
                <a:effectLst/>
                <a:latin typeface="Aptos" panose="020B0004020202020204" pitchFamily="34" charset="0"/>
                <a:ea typeface="Aptos" panose="020B0004020202020204" pitchFamily="34" charset="0"/>
                <a:cs typeface="Alexandria" pitchFamily="2" charset="-78"/>
              </a:rPr>
              <a:t>- تحليل بيانات المركبات: </a:t>
            </a:r>
            <a:r>
              <a:rPr lang="ar-SA" sz="1400" kern="100" dirty="0">
                <a:effectLst/>
                <a:latin typeface="Aptos" panose="020B0004020202020204" pitchFamily="34" charset="0"/>
                <a:ea typeface="Aptos" panose="020B0004020202020204" pitchFamily="34" charset="0"/>
                <a:cs typeface="Alexandria" pitchFamily="2" charset="-78"/>
              </a:rPr>
              <a:t>يمكن استخدام الذكاء الاصطناعي لتحليل بيانات الاستشعار من المركبات لتوقع الأعطال قبل حدوثها، مما يقلل من وقت التعطل ويحسن من السلامة.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4. إدارة الأساطيل:</a:t>
            </a:r>
            <a:endParaRPr lang="en-US" sz="14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 تتبع وتحسين الأساطيل: </a:t>
            </a:r>
            <a:r>
              <a:rPr lang="ar-SA" sz="1400" kern="100" dirty="0">
                <a:effectLst/>
                <a:latin typeface="Aptos" panose="020B0004020202020204" pitchFamily="34" charset="0"/>
                <a:ea typeface="Aptos" panose="020B0004020202020204" pitchFamily="34" charset="0"/>
                <a:cs typeface="Alexandria" pitchFamily="2" charset="-78"/>
              </a:rPr>
              <a:t>يمكن للشركات استخدام الذكاء الاصطناعي لتحليل بيانات الأساطيل وتحسين مسارات الشحن والتوزيع، مما يقلل من تكاليف الوقود ويحسن الكفاءة التشغيلية.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a:t>
            </a:r>
            <a:r>
              <a:rPr lang="ar-SA" sz="1400" b="1" kern="100" dirty="0">
                <a:effectLst/>
                <a:latin typeface="Aptos" panose="020B0004020202020204" pitchFamily="34" charset="0"/>
                <a:ea typeface="Aptos" panose="020B0004020202020204" pitchFamily="34" charset="0"/>
                <a:cs typeface="Alexandria" pitchFamily="2" charset="-78"/>
              </a:rPr>
              <a:t>- تخصيص الموارد: </a:t>
            </a:r>
            <a:r>
              <a:rPr lang="ar-SA" sz="1400" kern="100" dirty="0">
                <a:effectLst/>
                <a:latin typeface="Aptos" panose="020B0004020202020204" pitchFamily="34" charset="0"/>
                <a:ea typeface="Aptos" panose="020B0004020202020204" pitchFamily="34" charset="0"/>
                <a:cs typeface="Alexandria" pitchFamily="2" charset="-78"/>
              </a:rPr>
              <a:t>الذكاء الاصطناعي يمكنه تحسين توزيع الموارد بناءً على الطلب الفعلي، مما يعزز من كفاءة الخدمات اللوجستية.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5. تجربة المستخدم المحسنة:</a:t>
            </a:r>
            <a:endParaRPr lang="en-US" sz="14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 توصيات السفر: </a:t>
            </a:r>
            <a:r>
              <a:rPr lang="ar-SA" sz="1400" kern="100" dirty="0">
                <a:effectLst/>
                <a:latin typeface="Aptos" panose="020B0004020202020204" pitchFamily="34" charset="0"/>
                <a:ea typeface="Aptos" panose="020B0004020202020204" pitchFamily="34" charset="0"/>
                <a:cs typeface="Alexandria" pitchFamily="2" charset="-78"/>
              </a:rPr>
              <a:t>تطبيقات النقل الذكية يمكنها تقديم توصيات شخصية للمسافرين بناءً على تفضيلاتهم وأنماط سفرهم.</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 مساعدة الركاب: </a:t>
            </a:r>
            <a:r>
              <a:rPr lang="ar-SA" sz="1400" kern="100" dirty="0">
                <a:effectLst/>
                <a:latin typeface="Aptos" panose="020B0004020202020204" pitchFamily="34" charset="0"/>
                <a:ea typeface="Aptos" panose="020B0004020202020204" pitchFamily="34" charset="0"/>
                <a:cs typeface="Alexandria" pitchFamily="2" charset="-78"/>
              </a:rPr>
              <a:t>روبوتات المحادثة يمكنها مساعدة الركاب في الوقت الفعلي من خلال تقديم معلومات عن الجداول الزمنية، التوجيهات، وخيارات النقل البديلة.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7771387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013857"/>
            <a:ext cx="11919856" cy="4147457"/>
          </a:xfrm>
          <a:solidFill>
            <a:schemeClr val="bg2"/>
          </a:solidFill>
        </p:spPr>
        <p:txBody>
          <a:bodyPr>
            <a:normAutofit/>
          </a:bodyPr>
          <a:lstStyle/>
          <a:p>
            <a:pPr marL="0" indent="0" algn="just" rtl="1">
              <a:lnSpc>
                <a:spcPct val="150000"/>
              </a:lnSpc>
              <a:buNone/>
            </a:pPr>
            <a:r>
              <a:rPr lang="ar-SA" sz="1600" b="1" kern="100" dirty="0">
                <a:solidFill>
                  <a:srgbClr val="FF0000"/>
                </a:solidFill>
                <a:effectLst/>
                <a:latin typeface="Alexandria" pitchFamily="2" charset="-78"/>
                <a:ea typeface="Aptos" panose="020B0004020202020204" pitchFamily="34" charset="0"/>
                <a:cs typeface="Alexandria" pitchFamily="2" charset="-78"/>
              </a:rPr>
              <a:t>أمثلة عملية على استخدام الذكاء الاصطناعي في النقل والمواصلات</a:t>
            </a:r>
            <a:endParaRPr lang="en-US" sz="16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156082"/>
                </a:solidFill>
                <a:effectLst/>
                <a:latin typeface="Alexandria" pitchFamily="2" charset="-78"/>
                <a:ea typeface="Aptos" panose="020B0004020202020204" pitchFamily="34" charset="0"/>
                <a:cs typeface="Alexandria" pitchFamily="2" charset="-78"/>
              </a:rPr>
              <a:t>1. </a:t>
            </a:r>
            <a:r>
              <a:rPr lang="en-US" sz="1400" b="1" kern="100" dirty="0">
                <a:solidFill>
                  <a:srgbClr val="156082"/>
                </a:solidFill>
                <a:effectLst/>
                <a:latin typeface="Alexandria" pitchFamily="2" charset="-78"/>
                <a:ea typeface="Aptos" panose="020B0004020202020204" pitchFamily="34" charset="0"/>
                <a:cs typeface="Alexandria" pitchFamily="2" charset="-78"/>
              </a:rPr>
              <a:t>Google Maps</a:t>
            </a:r>
            <a:r>
              <a:rPr lang="ar-SA" sz="1400" b="1" kern="100" dirty="0">
                <a:solidFill>
                  <a:srgbClr val="156082"/>
                </a:solidFill>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تستخدم </a:t>
            </a:r>
            <a:r>
              <a:rPr lang="en-US" sz="1400" kern="100" dirty="0">
                <a:effectLst/>
                <a:latin typeface="Alexandria" pitchFamily="2" charset="-78"/>
                <a:ea typeface="Aptos" panose="020B0004020202020204" pitchFamily="34" charset="0"/>
                <a:cs typeface="Alexandria" pitchFamily="2" charset="-78"/>
              </a:rPr>
              <a:t>Google Maps </a:t>
            </a:r>
            <a:r>
              <a:rPr lang="ar-SA" sz="1400" kern="100" dirty="0">
                <a:effectLst/>
                <a:latin typeface="Alexandria" pitchFamily="2" charset="-78"/>
                <a:ea typeface="Aptos" panose="020B0004020202020204" pitchFamily="34" charset="0"/>
                <a:cs typeface="Alexandria" pitchFamily="2" charset="-78"/>
              </a:rPr>
              <a:t>الذكاء الاصطناعي لتحليل بيانات حركة المرور الحية وتقديم توجيهات محدثة للمسافرين، مما يساعد في تجنب </a:t>
            </a:r>
            <a:r>
              <a:rPr lang="ar-SA" sz="1400" kern="100" dirty="0" err="1">
                <a:effectLst/>
                <a:latin typeface="Alexandria" pitchFamily="2" charset="-78"/>
                <a:ea typeface="Aptos" panose="020B0004020202020204" pitchFamily="34" charset="0"/>
                <a:cs typeface="Alexandria" pitchFamily="2" charset="-78"/>
              </a:rPr>
              <a:t>الازدحامات</a:t>
            </a:r>
            <a:r>
              <a:rPr lang="ar-SA" sz="1400" kern="100" dirty="0">
                <a:effectLst/>
                <a:latin typeface="Alexandria" pitchFamily="2" charset="-78"/>
                <a:ea typeface="Aptos" panose="020B0004020202020204" pitchFamily="34" charset="0"/>
                <a:cs typeface="Alexandria" pitchFamily="2" charset="-78"/>
              </a:rPr>
              <a:t> واختيار أفضل الطرق.</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156082"/>
                </a:solidFill>
                <a:effectLst/>
                <a:latin typeface="Alexandria" pitchFamily="2" charset="-78"/>
                <a:ea typeface="Aptos" panose="020B0004020202020204" pitchFamily="34" charset="0"/>
                <a:cs typeface="Alexandria" pitchFamily="2" charset="-78"/>
              </a:rPr>
              <a:t>2. </a:t>
            </a:r>
            <a:r>
              <a:rPr lang="en-US" sz="1400" b="1" kern="100" dirty="0">
                <a:solidFill>
                  <a:srgbClr val="156082"/>
                </a:solidFill>
                <a:effectLst/>
                <a:latin typeface="Alexandria" pitchFamily="2" charset="-78"/>
                <a:ea typeface="Aptos" panose="020B0004020202020204" pitchFamily="34" charset="0"/>
                <a:cs typeface="Alexandria" pitchFamily="2" charset="-78"/>
              </a:rPr>
              <a:t>Tesla Autopilot</a:t>
            </a:r>
            <a:r>
              <a:rPr lang="ar-SA" sz="1400" b="1" kern="100" dirty="0">
                <a:solidFill>
                  <a:srgbClr val="156082"/>
                </a:solidFill>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نظام </a:t>
            </a:r>
            <a:r>
              <a:rPr lang="en-US" sz="1400" kern="100" dirty="0">
                <a:effectLst/>
                <a:latin typeface="Alexandria" pitchFamily="2" charset="-78"/>
                <a:ea typeface="Aptos" panose="020B0004020202020204" pitchFamily="34" charset="0"/>
                <a:cs typeface="Alexandria" pitchFamily="2" charset="-78"/>
              </a:rPr>
              <a:t>Tesla Autopilot </a:t>
            </a:r>
            <a:r>
              <a:rPr lang="ar-SA" sz="1400" kern="100" dirty="0">
                <a:effectLst/>
                <a:latin typeface="Alexandria" pitchFamily="2" charset="-78"/>
                <a:ea typeface="Aptos" panose="020B0004020202020204" pitchFamily="34" charset="0"/>
                <a:cs typeface="Alexandria" pitchFamily="2" charset="-78"/>
              </a:rPr>
              <a:t>يستخدم الذكاء الاصطناعي لتقديم ميزات القيادة الذاتية، مثل تغيير المسارات التلقائي والتحكم في السرعة، مما يزيد من السلامة والراحة.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156082"/>
                </a:solidFill>
                <a:effectLst/>
                <a:latin typeface="Alexandria" pitchFamily="2" charset="-78"/>
                <a:ea typeface="Aptos" panose="020B0004020202020204" pitchFamily="34" charset="0"/>
                <a:cs typeface="Alexandria" pitchFamily="2" charset="-78"/>
              </a:rPr>
              <a:t>3. </a:t>
            </a:r>
            <a:r>
              <a:rPr lang="en-US" sz="1400" b="1" kern="100" dirty="0">
                <a:solidFill>
                  <a:srgbClr val="156082"/>
                </a:solidFill>
                <a:effectLst/>
                <a:latin typeface="Alexandria" pitchFamily="2" charset="-78"/>
                <a:ea typeface="Aptos" panose="020B0004020202020204" pitchFamily="34" charset="0"/>
                <a:cs typeface="Alexandria" pitchFamily="2" charset="-78"/>
              </a:rPr>
              <a:t>Uber's ETA Prediction</a:t>
            </a:r>
            <a:r>
              <a:rPr lang="ar-SA" sz="1400" kern="100" dirty="0">
                <a:solidFill>
                  <a:srgbClr val="156082"/>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يستخدم </a:t>
            </a:r>
            <a:r>
              <a:rPr lang="en-US" sz="1400" kern="100" dirty="0">
                <a:effectLst/>
                <a:latin typeface="Alexandria" pitchFamily="2" charset="-78"/>
                <a:ea typeface="Aptos" panose="020B0004020202020204" pitchFamily="34" charset="0"/>
                <a:cs typeface="Alexandria" pitchFamily="2" charset="-78"/>
              </a:rPr>
              <a:t>Uber </a:t>
            </a:r>
            <a:r>
              <a:rPr lang="ar-SA" sz="1400" kern="100" dirty="0">
                <a:effectLst/>
                <a:latin typeface="Alexandria" pitchFamily="2" charset="-78"/>
                <a:ea typeface="Aptos" panose="020B0004020202020204" pitchFamily="34" charset="0"/>
                <a:cs typeface="Alexandria" pitchFamily="2" charset="-78"/>
              </a:rPr>
              <a:t>الذكاء الاصطناعي لتحسين دقة التوقعات الزمنية للوصول (</a:t>
            </a:r>
            <a:r>
              <a:rPr lang="en-US" sz="1400" kern="100" dirty="0">
                <a:effectLst/>
                <a:latin typeface="Alexandria" pitchFamily="2" charset="-78"/>
                <a:ea typeface="Aptos" panose="020B0004020202020204" pitchFamily="34" charset="0"/>
                <a:cs typeface="Alexandria" pitchFamily="2" charset="-78"/>
              </a:rPr>
              <a:t>ETA</a:t>
            </a:r>
            <a:r>
              <a:rPr lang="ar-SA" sz="1400" kern="100" dirty="0">
                <a:effectLst/>
                <a:latin typeface="Alexandria" pitchFamily="2" charset="-78"/>
                <a:ea typeface="Aptos" panose="020B0004020202020204" pitchFamily="34" charset="0"/>
                <a:cs typeface="Alexandria" pitchFamily="2" charset="-78"/>
              </a:rPr>
              <a:t>)، مما يعزز من تجربة المستخدم من خلال تقديم تقديرات زمنية أكثر دقة لوصول السيارات.</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4591836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013857"/>
            <a:ext cx="11919856" cy="4147457"/>
          </a:xfrm>
          <a:solidFill>
            <a:schemeClr val="bg2"/>
          </a:solidFill>
        </p:spPr>
        <p:txBody>
          <a:bodyPr>
            <a:normAutofit/>
          </a:bodyPr>
          <a:lstStyle/>
          <a:p>
            <a:pPr marL="0" indent="0" algn="just" rtl="1">
              <a:lnSpc>
                <a:spcPct val="150000"/>
              </a:lnSpc>
              <a:buNone/>
            </a:pPr>
            <a:r>
              <a:rPr lang="ar-EG" sz="1400" b="1" kern="100" dirty="0">
                <a:solidFill>
                  <a:srgbClr val="156082"/>
                </a:solidFill>
                <a:latin typeface="Alexandria" pitchFamily="2" charset="-78"/>
                <a:ea typeface="Aptos" panose="020B0004020202020204" pitchFamily="34" charset="0"/>
                <a:cs typeface="Alexandria" pitchFamily="2" charset="-78"/>
              </a:rPr>
              <a:t>4</a:t>
            </a:r>
            <a:r>
              <a:rPr lang="ar-SA" sz="1400" b="1" kern="100" dirty="0">
                <a:solidFill>
                  <a:srgbClr val="156082"/>
                </a:solidFill>
                <a:effectLst/>
                <a:latin typeface="Alexandria" pitchFamily="2" charset="-78"/>
                <a:ea typeface="Aptos" panose="020B0004020202020204" pitchFamily="34" charset="0"/>
                <a:cs typeface="Alexandria" pitchFamily="2" charset="-78"/>
              </a:rPr>
              <a:t>. </a:t>
            </a:r>
            <a:r>
              <a:rPr lang="en-US" sz="1400" b="1" kern="100" dirty="0">
                <a:solidFill>
                  <a:srgbClr val="156082"/>
                </a:solidFill>
                <a:effectLst/>
                <a:latin typeface="Alexandria" pitchFamily="2" charset="-78"/>
                <a:ea typeface="Aptos" panose="020B0004020202020204" pitchFamily="34" charset="0"/>
                <a:cs typeface="Alexandria" pitchFamily="2" charset="-78"/>
              </a:rPr>
              <a:t>Siemens Mobility</a:t>
            </a:r>
            <a:r>
              <a:rPr lang="ar-SA" sz="1400" b="1" kern="100" dirty="0">
                <a:solidFill>
                  <a:srgbClr val="156082"/>
                </a:solidFill>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تستخدم</a:t>
            </a:r>
            <a:r>
              <a:rPr lang="en-US" sz="1400" kern="100" dirty="0">
                <a:effectLst/>
                <a:latin typeface="Alexandria" pitchFamily="2" charset="-78"/>
                <a:ea typeface="Aptos" panose="020B0004020202020204" pitchFamily="34" charset="0"/>
                <a:cs typeface="Alexandria" pitchFamily="2" charset="-78"/>
              </a:rPr>
              <a:t> Siemens </a:t>
            </a:r>
            <a:r>
              <a:rPr lang="ar-SA" sz="1400" kern="100" dirty="0">
                <a:effectLst/>
                <a:latin typeface="Alexandria" pitchFamily="2" charset="-78"/>
                <a:ea typeface="Aptos" panose="020B0004020202020204" pitchFamily="34" charset="0"/>
                <a:cs typeface="Alexandria" pitchFamily="2" charset="-78"/>
              </a:rPr>
              <a:t>الذكاء الاصطناعي في أنظمة إشارات المرور الذكية التي تحلل بيانات حركة المرور وتضبط توقيت الإشارات لتحسين تدفق السيارات والمشاة.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156082"/>
                </a:solidFill>
                <a:effectLst/>
                <a:latin typeface="Alexandria" pitchFamily="2" charset="-78"/>
                <a:ea typeface="Aptos" panose="020B0004020202020204" pitchFamily="34" charset="0"/>
                <a:cs typeface="Alexandria" pitchFamily="2" charset="-78"/>
              </a:rPr>
              <a:t>5. </a:t>
            </a:r>
            <a:r>
              <a:rPr lang="en-US" sz="1400" b="1" kern="100" dirty="0">
                <a:solidFill>
                  <a:srgbClr val="156082"/>
                </a:solidFill>
                <a:effectLst/>
                <a:latin typeface="Alexandria" pitchFamily="2" charset="-78"/>
                <a:ea typeface="Aptos" panose="020B0004020202020204" pitchFamily="34" charset="0"/>
                <a:cs typeface="Alexandria" pitchFamily="2" charset="-78"/>
              </a:rPr>
              <a:t>Waymo</a:t>
            </a:r>
            <a:r>
              <a:rPr lang="ar-SA" sz="1400" b="1" kern="100" dirty="0">
                <a:solidFill>
                  <a:srgbClr val="156082"/>
                </a:solidFill>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a:t>
            </a:r>
            <a:r>
              <a:rPr lang="en-US" sz="1400" kern="100" dirty="0">
                <a:effectLst/>
                <a:latin typeface="Alexandria" pitchFamily="2" charset="-78"/>
                <a:ea typeface="Aptos" panose="020B0004020202020204" pitchFamily="34" charset="0"/>
                <a:cs typeface="Alexandria" pitchFamily="2" charset="-78"/>
              </a:rPr>
              <a:t>Waymo</a:t>
            </a:r>
            <a:r>
              <a:rPr lang="ar-SA" sz="1400" kern="100" dirty="0">
                <a:effectLst/>
                <a:latin typeface="Alexandria" pitchFamily="2" charset="-78"/>
                <a:ea typeface="Aptos" panose="020B0004020202020204" pitchFamily="34" charset="0"/>
                <a:cs typeface="Alexandria" pitchFamily="2" charset="-78"/>
              </a:rPr>
              <a:t>، شركة تابعة لجوجل، تطور وتختبر سيارات ذاتية القيادة تعتمد على الذكاء الاصطناعي للتنقل في الشوارع بأمان وكفاءة.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156082"/>
                </a:solidFill>
                <a:effectLst/>
                <a:latin typeface="Alexandria" pitchFamily="2" charset="-78"/>
                <a:ea typeface="Aptos" panose="020B0004020202020204" pitchFamily="34" charset="0"/>
                <a:cs typeface="Alexandria" pitchFamily="2" charset="-78"/>
              </a:rPr>
              <a:t>6. </a:t>
            </a:r>
            <a:r>
              <a:rPr lang="en-US" sz="1400" b="1" kern="100" dirty="0" err="1">
                <a:solidFill>
                  <a:srgbClr val="156082"/>
                </a:solidFill>
                <a:effectLst/>
                <a:latin typeface="Alexandria" pitchFamily="2" charset="-78"/>
                <a:ea typeface="Aptos" panose="020B0004020202020204" pitchFamily="34" charset="0"/>
                <a:cs typeface="Alexandria" pitchFamily="2" charset="-78"/>
              </a:rPr>
              <a:t>Moovit</a:t>
            </a:r>
            <a:r>
              <a:rPr lang="ar-SA" sz="1400" b="1" kern="100" dirty="0">
                <a:solidFill>
                  <a:srgbClr val="156082"/>
                </a:solidFill>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تطبيق</a:t>
            </a:r>
            <a:r>
              <a:rPr lang="ar-EG" sz="1400" kern="100" dirty="0">
                <a:effectLst/>
                <a:latin typeface="Alexandria" pitchFamily="2" charset="-78"/>
                <a:ea typeface="Aptos" panose="020B0004020202020204" pitchFamily="34" charset="0"/>
                <a:cs typeface="Alexandria" pitchFamily="2" charset="-78"/>
              </a:rPr>
              <a:t> </a:t>
            </a:r>
            <a:r>
              <a:rPr lang="en-US" sz="1400" kern="100" dirty="0" err="1">
                <a:effectLst/>
                <a:latin typeface="Alexandria" pitchFamily="2" charset="-78"/>
                <a:ea typeface="Aptos" panose="020B0004020202020204" pitchFamily="34" charset="0"/>
                <a:cs typeface="Alexandria" pitchFamily="2" charset="-78"/>
              </a:rPr>
              <a:t>Moovit</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يستخدم الذكاء الاصطناعي لتوفير توصيات مخصصة لخطوط النقل العام وتحسين تجربة الركاب من خلال تقديم جداول زمنية محدثة وخرائط تفاعلية.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تحسين النقل والمواصلات باستخدام الذكاء الاصطناعي يمكن أن يؤدي إلى نظام نقل أكثر كفاءة، سلامة، وراحة. من خلال تحليل البيانات وتطبيق التكنولوجيات المتقدمة، يمكن تحقيق تحسينات كبيرة في كيفية تنقل الأشخاص والبضائع، مما يسهم في تطوير بنية تحتية ذكية ومستدامة.</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40832139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fontScale="92500" lnSpcReduction="10000"/>
          </a:bodyPr>
          <a:lstStyle/>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تعزيز الأمن السيبراني باستخدام الذكاء الاصطناعي يعد من أهم الاستخدامات العملية لهذه التكنولوجيا، حيث يمكن للذكاء الاصطناعي تحسين الدفاعات الأمنية والتصدي للتهديدات بسرعة ودقة أكبر. إليك بعض الميزات والأمثلة على كيفية استخدام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ميزات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1. الكشف عن التهديدات والتحليل: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تحليل البيانات الضخمة: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تحليل كميات هائلة من البيانات بسرعة لتحديد الأنماط غير العادية التي قد تشير إلى هجمات سيبرانية.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الكشف عن التهديدات المبكرة:</a:t>
            </a:r>
            <a:r>
              <a:rPr lang="ar-SA" sz="1400" kern="100" dirty="0">
                <a:effectLst/>
                <a:latin typeface="Aptos" panose="020B0004020202020204" pitchFamily="34" charset="0"/>
                <a:ea typeface="Aptos" panose="020B0004020202020204" pitchFamily="34" charset="0"/>
                <a:cs typeface="Alexandria" pitchFamily="2" charset="-78"/>
              </a:rPr>
              <a:t> باستخدام تقنيات التعلم الآلي، يمكن للذكاء الاصطناعي الكشف عن التهديدات الجديدة التي لم تكن معروفة من قبل والتعرف على أنماط الهجمات المستجدة.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2. الاستجابة التلقائية للهجمات:</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أنظمة الاستجابة التلقائية: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اتخاذ إجراءات تلقائية لصد الهجمات السيبرانية عند اكتشافها، مثل عزل الأنظمة المصابة أو تعطيل الحسابات المخترقة.</a:t>
            </a:r>
            <a:endParaRPr lang="ar-EG" sz="14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التصدي للهجمات في الوقت الفعلي:</a:t>
            </a:r>
            <a:r>
              <a:rPr lang="ar-SA" sz="1400" kern="100" dirty="0">
                <a:effectLst/>
                <a:latin typeface="Aptos" panose="020B0004020202020204" pitchFamily="34" charset="0"/>
                <a:ea typeface="Aptos" panose="020B0004020202020204" pitchFamily="34" charset="0"/>
                <a:cs typeface="Alexandria" pitchFamily="2" charset="-78"/>
              </a:rPr>
              <a:t> من خلال مراقبة الأنظمة والشبكات بشكل مستمر، يمكن للذكاء الاصطناعي التصدي للهجمات في الوقت الفعلي قبل أن تتسبب في أضرار كبيرة.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3047999" y="1306286"/>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8 ـ الأمن السيبراني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في الذكاء الاصطناعي</a:t>
            </a:r>
          </a:p>
        </p:txBody>
      </p:sp>
    </p:spTree>
    <p:extLst>
      <p:ext uri="{BB962C8B-B14F-4D97-AF65-F5344CB8AC3E}">
        <p14:creationId xmlns:p14="http://schemas.microsoft.com/office/powerpoint/2010/main" val="21076228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013857"/>
            <a:ext cx="11919856" cy="4147457"/>
          </a:xfrm>
          <a:solidFill>
            <a:schemeClr val="bg2"/>
          </a:solidFill>
        </p:spPr>
        <p:txBody>
          <a:bodyPr>
            <a:normAutofit fontScale="92500"/>
          </a:bodyPr>
          <a:lstStyle/>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3. تحليل سلوك المستخدمين:</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التعرف على الأنماط السلوكية: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تحليل سلوك المستخدمين وتحديد الأنشطة غير العادية التي قد تشير إلى اختراق الحسابات أو الأنظمة.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منع الاحتيال:</a:t>
            </a:r>
            <a:r>
              <a:rPr lang="ar-SA" sz="1400" kern="100" dirty="0">
                <a:effectLst/>
                <a:latin typeface="Aptos" panose="020B0004020202020204" pitchFamily="34" charset="0"/>
                <a:ea typeface="Aptos" panose="020B0004020202020204" pitchFamily="34" charset="0"/>
                <a:cs typeface="Alexandria" pitchFamily="2" charset="-78"/>
              </a:rPr>
              <a:t> تحليل البيانات لاكتشاف الأنماط الاحتيالية ومنع الأنشطة المشبوهة مثل محاولات الوصول غير المصرح بها.</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4. تحليل البرمجيات الخبيثة: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الكشف عن البرمجيات الخبيثة: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تحليل الملفات والبرامج لاكتشاف البرمجيات الخبيثة والتصدي لها قبل أن تنتشر.</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تصنيف التهديدات:</a:t>
            </a:r>
            <a:r>
              <a:rPr lang="ar-SA" sz="1400" kern="100" dirty="0">
                <a:effectLst/>
                <a:latin typeface="Aptos" panose="020B0004020202020204" pitchFamily="34" charset="0"/>
                <a:ea typeface="Aptos" panose="020B0004020202020204" pitchFamily="34" charset="0"/>
                <a:cs typeface="Alexandria" pitchFamily="2" charset="-78"/>
              </a:rPr>
              <a:t> تصنيف التهديدات المكتشفة بناءً على خطورتها واتخاذ الإجراءات المناسبة لكل نوع من التهديدات.</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5. تحسين إدارة الوصول: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إدارة الهوية والوصول:</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تحسين إدارة الهوية والوصول من خلال تحليل سلوك المستخدمين وتحديد الوصول بناءً على التهديدات المحتملة.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المصادقة الذكية:</a:t>
            </a:r>
            <a:r>
              <a:rPr lang="ar-SA" sz="1400" kern="100" dirty="0">
                <a:effectLst/>
                <a:latin typeface="Aptos" panose="020B0004020202020204" pitchFamily="34" charset="0"/>
                <a:ea typeface="Aptos" panose="020B0004020202020204" pitchFamily="34" charset="0"/>
                <a:cs typeface="Alexandria" pitchFamily="2" charset="-78"/>
              </a:rPr>
              <a:t> استخدام تقنيات الذكاء الاصطناعي لتطوير أنظمة مصادقة متعددة العوامل وتحليل البيانات </a:t>
            </a:r>
            <a:r>
              <a:rPr lang="ar-SA" sz="1400" kern="100" dirty="0" err="1">
                <a:effectLst/>
                <a:latin typeface="Aptos" panose="020B0004020202020204" pitchFamily="34" charset="0"/>
                <a:ea typeface="Aptos" panose="020B0004020202020204" pitchFamily="34" charset="0"/>
                <a:cs typeface="Alexandria" pitchFamily="2" charset="-78"/>
              </a:rPr>
              <a:t>البيومترية</a:t>
            </a:r>
            <a:r>
              <a:rPr lang="ar-SA" sz="1400" kern="100" dirty="0">
                <a:effectLst/>
                <a:latin typeface="Aptos" panose="020B0004020202020204" pitchFamily="34" charset="0"/>
                <a:ea typeface="Aptos" panose="020B0004020202020204" pitchFamily="34" charset="0"/>
                <a:cs typeface="Alexandria" pitchFamily="2" charset="-78"/>
              </a:rPr>
              <a:t>.</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731645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632857"/>
            <a:ext cx="11919856" cy="4637314"/>
          </a:xfrm>
          <a:solidFill>
            <a:schemeClr val="bg2"/>
          </a:solidFill>
        </p:spPr>
        <p:txBody>
          <a:bodyPr>
            <a:normAutofit fontScale="92500" lnSpcReduction="20000"/>
          </a:bodyPr>
          <a:lstStyle/>
          <a:p>
            <a:pPr marL="0" indent="0" algn="just" rtl="1">
              <a:lnSpc>
                <a:spcPct val="150000"/>
              </a:lnSpc>
              <a:buNone/>
            </a:pPr>
            <a:r>
              <a:rPr lang="ar-SA" sz="1700" b="1" kern="100" dirty="0">
                <a:solidFill>
                  <a:srgbClr val="C00000"/>
                </a:solidFill>
                <a:effectLst/>
                <a:latin typeface="Alexandria" pitchFamily="2" charset="-78"/>
                <a:ea typeface="Aptos" panose="020B0004020202020204" pitchFamily="34" charset="0"/>
                <a:cs typeface="Alexandria" pitchFamily="2" charset="-78"/>
              </a:rPr>
              <a:t>أمثلة عملية على استخدام الذكاء الاصطناعي في الأمن السيبراني</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b="1" kern="100" dirty="0">
                <a:solidFill>
                  <a:srgbClr val="002060"/>
                </a:solidFill>
                <a:effectLst/>
                <a:latin typeface="Alexandria" pitchFamily="2" charset="-78"/>
                <a:ea typeface="Aptos" panose="020B0004020202020204" pitchFamily="34" charset="0"/>
                <a:cs typeface="Alexandria" pitchFamily="2" charset="-78"/>
              </a:rPr>
              <a:t>1. </a:t>
            </a:r>
            <a:r>
              <a:rPr lang="en-US" sz="1500" b="1" kern="100" dirty="0">
                <a:solidFill>
                  <a:srgbClr val="002060"/>
                </a:solidFill>
                <a:effectLst/>
                <a:latin typeface="Alexandria" pitchFamily="2" charset="-78"/>
                <a:ea typeface="Aptos" panose="020B0004020202020204" pitchFamily="34" charset="0"/>
                <a:cs typeface="Alexandria" pitchFamily="2" charset="-78"/>
              </a:rPr>
              <a:t>Darktrace</a:t>
            </a:r>
            <a:r>
              <a:rPr lang="ar-SA" sz="1500" b="1" kern="100" dirty="0">
                <a:solidFill>
                  <a:srgbClr val="002060"/>
                </a:solidFill>
                <a:effectLst/>
                <a:latin typeface="Alexandria" pitchFamily="2" charset="-78"/>
                <a:ea typeface="Aptos" panose="020B0004020202020204" pitchFamily="34" charset="0"/>
                <a:cs typeface="Alexandria" pitchFamily="2" charset="-78"/>
              </a:rPr>
              <a:t>:</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kern="100" dirty="0">
                <a:effectLst/>
                <a:latin typeface="Alexandria" pitchFamily="2" charset="-78"/>
                <a:ea typeface="Aptos" panose="020B0004020202020204" pitchFamily="34" charset="0"/>
                <a:cs typeface="Alexandria" pitchFamily="2" charset="-78"/>
              </a:rPr>
              <a:t>- شركة </a:t>
            </a:r>
            <a:r>
              <a:rPr lang="en-US" sz="1500" kern="100" dirty="0">
                <a:effectLst/>
                <a:latin typeface="Alexandria" pitchFamily="2" charset="-78"/>
                <a:ea typeface="Aptos" panose="020B0004020202020204" pitchFamily="34" charset="0"/>
                <a:cs typeface="Alexandria" pitchFamily="2" charset="-78"/>
              </a:rPr>
              <a:t>Darktrace</a:t>
            </a:r>
            <a:r>
              <a:rPr lang="ar-EG" sz="1500" kern="100" dirty="0">
                <a:effectLst/>
                <a:latin typeface="Alexandria" pitchFamily="2" charset="-78"/>
                <a:ea typeface="Aptos" panose="020B0004020202020204" pitchFamily="34" charset="0"/>
                <a:cs typeface="Alexandria" pitchFamily="2" charset="-78"/>
              </a:rPr>
              <a:t> </a:t>
            </a:r>
            <a:r>
              <a:rPr lang="ar-SA" sz="1500" kern="100" dirty="0">
                <a:effectLst/>
                <a:latin typeface="Alexandria" pitchFamily="2" charset="-78"/>
                <a:ea typeface="Aptos" panose="020B0004020202020204" pitchFamily="34" charset="0"/>
                <a:cs typeface="Alexandria" pitchFamily="2" charset="-78"/>
              </a:rPr>
              <a:t>تستخدم الذكاء الاصطناعي للتعرف على التهديدات السيبرانية داخل الشبكات وتعتمد على تقنيات التعلم الآلي للكشف عن السلوك غير العادي والاستجابة التلقائية للهجمات.</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b="1" kern="100" dirty="0">
                <a:solidFill>
                  <a:srgbClr val="002060"/>
                </a:solidFill>
                <a:effectLst/>
                <a:latin typeface="Alexandria" pitchFamily="2" charset="-78"/>
                <a:ea typeface="Aptos" panose="020B0004020202020204" pitchFamily="34" charset="0"/>
                <a:cs typeface="Alexandria" pitchFamily="2" charset="-78"/>
              </a:rPr>
              <a:t>2. </a:t>
            </a:r>
            <a:r>
              <a:rPr lang="en-US" sz="1500" b="1" kern="100" dirty="0">
                <a:solidFill>
                  <a:srgbClr val="002060"/>
                </a:solidFill>
                <a:effectLst/>
                <a:latin typeface="Alexandria" pitchFamily="2" charset="-78"/>
                <a:ea typeface="Aptos" panose="020B0004020202020204" pitchFamily="34" charset="0"/>
                <a:cs typeface="Alexandria" pitchFamily="2" charset="-78"/>
              </a:rPr>
              <a:t>Cylance</a:t>
            </a:r>
            <a:r>
              <a:rPr lang="ar-SA" sz="1500" b="1" kern="100" dirty="0">
                <a:solidFill>
                  <a:srgbClr val="002060"/>
                </a:solidFill>
                <a:effectLst/>
                <a:latin typeface="Alexandria" pitchFamily="2" charset="-78"/>
                <a:ea typeface="Aptos" panose="020B0004020202020204" pitchFamily="34" charset="0"/>
                <a:cs typeface="Alexandria" pitchFamily="2" charset="-78"/>
              </a:rPr>
              <a:t>:</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kern="100" dirty="0">
                <a:effectLst/>
                <a:latin typeface="Alexandria" pitchFamily="2" charset="-78"/>
                <a:ea typeface="Aptos" panose="020B0004020202020204" pitchFamily="34" charset="0"/>
                <a:cs typeface="Alexandria" pitchFamily="2" charset="-78"/>
              </a:rPr>
              <a:t>- شركة </a:t>
            </a:r>
            <a:r>
              <a:rPr lang="en-US" sz="1500" kern="100" dirty="0">
                <a:effectLst/>
                <a:latin typeface="Alexandria" pitchFamily="2" charset="-78"/>
                <a:ea typeface="Aptos" panose="020B0004020202020204" pitchFamily="34" charset="0"/>
                <a:cs typeface="Alexandria" pitchFamily="2" charset="-78"/>
              </a:rPr>
              <a:t>Cylance</a:t>
            </a:r>
            <a:r>
              <a:rPr lang="ar-EG" sz="1500" kern="100" dirty="0">
                <a:effectLst/>
                <a:latin typeface="Alexandria" pitchFamily="2" charset="-78"/>
                <a:ea typeface="Aptos" panose="020B0004020202020204" pitchFamily="34" charset="0"/>
                <a:cs typeface="Alexandria" pitchFamily="2" charset="-78"/>
              </a:rPr>
              <a:t> </a:t>
            </a:r>
            <a:r>
              <a:rPr lang="ar-SA" sz="1500" kern="100" dirty="0">
                <a:effectLst/>
                <a:latin typeface="Alexandria" pitchFamily="2" charset="-78"/>
                <a:ea typeface="Aptos" panose="020B0004020202020204" pitchFamily="34" charset="0"/>
                <a:cs typeface="Alexandria" pitchFamily="2" charset="-78"/>
              </a:rPr>
              <a:t>تستخدم الذكاء الاصطناعي لتحليل البرمجيات الخبيثة والكشف عنها قبل تنفيذها، مما يمنع الهجمات الخبيثة من التسبب في أضرار.</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b="1" kern="100" dirty="0">
                <a:solidFill>
                  <a:srgbClr val="002060"/>
                </a:solidFill>
                <a:effectLst/>
                <a:latin typeface="Alexandria" pitchFamily="2" charset="-78"/>
                <a:ea typeface="Aptos" panose="020B0004020202020204" pitchFamily="34" charset="0"/>
                <a:cs typeface="Alexandria" pitchFamily="2" charset="-78"/>
              </a:rPr>
              <a:t>3. </a:t>
            </a:r>
            <a:r>
              <a:rPr lang="en-US" sz="1500" b="1" kern="100" dirty="0">
                <a:solidFill>
                  <a:srgbClr val="002060"/>
                </a:solidFill>
                <a:effectLst/>
                <a:latin typeface="Alexandria" pitchFamily="2" charset="-78"/>
                <a:ea typeface="Aptos" panose="020B0004020202020204" pitchFamily="34" charset="0"/>
                <a:cs typeface="Alexandria" pitchFamily="2" charset="-78"/>
              </a:rPr>
              <a:t>IBM </a:t>
            </a:r>
            <a:r>
              <a:rPr lang="en-US" sz="1500" b="1" kern="100" dirty="0" err="1">
                <a:solidFill>
                  <a:srgbClr val="002060"/>
                </a:solidFill>
                <a:effectLst/>
                <a:latin typeface="Alexandria" pitchFamily="2" charset="-78"/>
                <a:ea typeface="Aptos" panose="020B0004020202020204" pitchFamily="34" charset="0"/>
                <a:cs typeface="Alexandria" pitchFamily="2" charset="-78"/>
              </a:rPr>
              <a:t>QRadar</a:t>
            </a:r>
            <a:r>
              <a:rPr lang="ar-SA" sz="1500" b="1" kern="100" dirty="0">
                <a:solidFill>
                  <a:srgbClr val="002060"/>
                </a:solidFill>
                <a:effectLst/>
                <a:latin typeface="Alexandria" pitchFamily="2" charset="-78"/>
                <a:ea typeface="Aptos" panose="020B0004020202020204" pitchFamily="34" charset="0"/>
                <a:cs typeface="Alexandria" pitchFamily="2" charset="-78"/>
              </a:rPr>
              <a:t>:</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kern="100" dirty="0">
                <a:effectLst/>
                <a:latin typeface="Alexandria" pitchFamily="2" charset="-78"/>
                <a:ea typeface="Aptos" panose="020B0004020202020204" pitchFamily="34" charset="0"/>
                <a:cs typeface="Alexandria" pitchFamily="2" charset="-78"/>
              </a:rPr>
              <a:t>- نظام </a:t>
            </a:r>
            <a:r>
              <a:rPr lang="en-US" sz="1500" kern="100" dirty="0">
                <a:effectLst/>
                <a:latin typeface="Alexandria" pitchFamily="2" charset="-78"/>
                <a:ea typeface="Aptos" panose="020B0004020202020204" pitchFamily="34" charset="0"/>
                <a:cs typeface="Alexandria" pitchFamily="2" charset="-78"/>
              </a:rPr>
              <a:t>IBM </a:t>
            </a:r>
            <a:r>
              <a:rPr lang="en-US" sz="1500" kern="100" dirty="0" err="1">
                <a:effectLst/>
                <a:latin typeface="Alexandria" pitchFamily="2" charset="-78"/>
                <a:ea typeface="Aptos" panose="020B0004020202020204" pitchFamily="34" charset="0"/>
                <a:cs typeface="Alexandria" pitchFamily="2" charset="-78"/>
              </a:rPr>
              <a:t>Qradar</a:t>
            </a:r>
            <a:r>
              <a:rPr lang="ar-EG" sz="1500" kern="100" dirty="0">
                <a:effectLst/>
                <a:latin typeface="Alexandria" pitchFamily="2" charset="-78"/>
                <a:ea typeface="Aptos" panose="020B0004020202020204" pitchFamily="34" charset="0"/>
                <a:cs typeface="Alexandria" pitchFamily="2" charset="-78"/>
              </a:rPr>
              <a:t> </a:t>
            </a:r>
            <a:r>
              <a:rPr lang="ar-SA" sz="1500" kern="100" dirty="0">
                <a:effectLst/>
                <a:latin typeface="Alexandria" pitchFamily="2" charset="-78"/>
                <a:ea typeface="Aptos" panose="020B0004020202020204" pitchFamily="34" charset="0"/>
                <a:cs typeface="Alexandria" pitchFamily="2" charset="-78"/>
              </a:rPr>
              <a:t>يستخدم الذكاء الاصطناعي لتحليل بيانات الأمن السيبراني وتحديد التهديدات المحتملة بسرعة، مما يساعد فرق الأمن على الاستجابة بفعالية.</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b="1" kern="100" dirty="0">
                <a:solidFill>
                  <a:srgbClr val="002060"/>
                </a:solidFill>
                <a:effectLst/>
                <a:latin typeface="Alexandria" pitchFamily="2" charset="-78"/>
                <a:ea typeface="Aptos" panose="020B0004020202020204" pitchFamily="34" charset="0"/>
                <a:cs typeface="Alexandria" pitchFamily="2" charset="-78"/>
              </a:rPr>
              <a:t>4. </a:t>
            </a:r>
            <a:r>
              <a:rPr lang="en-US" sz="1500" b="1" kern="100" dirty="0">
                <a:solidFill>
                  <a:srgbClr val="002060"/>
                </a:solidFill>
                <a:effectLst/>
                <a:latin typeface="Alexandria" pitchFamily="2" charset="-78"/>
                <a:ea typeface="Aptos" panose="020B0004020202020204" pitchFamily="34" charset="0"/>
                <a:cs typeface="Alexandria" pitchFamily="2" charset="-78"/>
              </a:rPr>
              <a:t>Vectra AI</a:t>
            </a:r>
            <a:r>
              <a:rPr lang="ar-SA" sz="1500" b="1" kern="100" dirty="0">
                <a:solidFill>
                  <a:srgbClr val="002060"/>
                </a:solidFill>
                <a:effectLst/>
                <a:latin typeface="Alexandria" pitchFamily="2" charset="-78"/>
                <a:ea typeface="Aptos" panose="020B0004020202020204" pitchFamily="34" charset="0"/>
                <a:cs typeface="Alexandria" pitchFamily="2" charset="-78"/>
              </a:rPr>
              <a:t>:</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kern="100" dirty="0">
                <a:effectLst/>
                <a:latin typeface="Alexandria" pitchFamily="2" charset="-78"/>
                <a:ea typeface="Aptos" panose="020B0004020202020204" pitchFamily="34" charset="0"/>
                <a:cs typeface="Alexandria" pitchFamily="2" charset="-78"/>
              </a:rPr>
              <a:t>- </a:t>
            </a:r>
            <a:r>
              <a:rPr lang="en-US" sz="1500" kern="100" dirty="0">
                <a:effectLst/>
                <a:latin typeface="Alexandria" pitchFamily="2" charset="-78"/>
                <a:ea typeface="Aptos" panose="020B0004020202020204" pitchFamily="34" charset="0"/>
                <a:cs typeface="Alexandria" pitchFamily="2" charset="-78"/>
              </a:rPr>
              <a:t>Vectra AI </a:t>
            </a:r>
            <a:r>
              <a:rPr lang="ar-SA" sz="1500" kern="100" dirty="0">
                <a:effectLst/>
                <a:latin typeface="Alexandria" pitchFamily="2" charset="-78"/>
                <a:ea typeface="Aptos" panose="020B0004020202020204" pitchFamily="34" charset="0"/>
                <a:cs typeface="Alexandria" pitchFamily="2" charset="-78"/>
              </a:rPr>
              <a:t>تعتمد على الذكاء الاصطناعي لمراقبة الأنشطة داخل الشبكة والكشف عن التهديدات الداخلية والخارجية، مما يوفر رؤية شاملة لأمان الشبكة.</a:t>
            </a:r>
            <a:endParaRPr lang="en-US" sz="15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14568425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02771" y="2438400"/>
            <a:ext cx="11277600" cy="2492829"/>
          </a:xfrm>
          <a:solidFill>
            <a:schemeClr val="bg2"/>
          </a:solidFill>
        </p:spPr>
        <p:txBody>
          <a:bodyPr>
            <a:normAutofit/>
          </a:bodyPr>
          <a:lstStyle/>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solidFill>
                  <a:srgbClr val="002060"/>
                </a:solidFill>
                <a:effectLst/>
                <a:latin typeface="Alexandria" pitchFamily="2" charset="-78"/>
                <a:ea typeface="Aptos" panose="020B0004020202020204" pitchFamily="34" charset="0"/>
                <a:cs typeface="Alexandria" pitchFamily="2" charset="-78"/>
              </a:rPr>
              <a:t>5. </a:t>
            </a:r>
            <a:r>
              <a:rPr lang="en-US" sz="1400" b="1" kern="100" dirty="0">
                <a:solidFill>
                  <a:srgbClr val="002060"/>
                </a:solidFill>
                <a:effectLst/>
                <a:latin typeface="Alexandria" pitchFamily="2" charset="-78"/>
                <a:ea typeface="Aptos" panose="020B0004020202020204" pitchFamily="34" charset="0"/>
                <a:cs typeface="Alexandria" pitchFamily="2" charset="-78"/>
              </a:rPr>
              <a:t>Symantec Endpoint Protection</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نظام الحماية من </a:t>
            </a:r>
            <a:r>
              <a:rPr lang="en-US" sz="1400" kern="100" dirty="0">
                <a:effectLst/>
                <a:latin typeface="Alexandria" pitchFamily="2" charset="-78"/>
                <a:ea typeface="Aptos" panose="020B0004020202020204" pitchFamily="34" charset="0"/>
                <a:cs typeface="Alexandria" pitchFamily="2" charset="-78"/>
              </a:rPr>
              <a:t>Symantec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يستخدم الذكاء الاصطناعي والتعلم الآلي للكشف عن التهديدات وتحليل سلوكيات الهجمات على نقاط النهاية، مما يعزز من دفاعات الأجهزة المتصلة بالشبكة.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الذكاء الاصطناعي يمثل تطوراً حيوياً في مجال الأمن السيبراني، حيث يمكنه تعزيز قدرات الكشف عن التهديدات، وتحليل البيانات بسرعة وكفاءة، وتقديم استجابة تلقائية للهجمات. الأمثلة العملية تؤكد على الفوائد الكبيرة التي يمكن تحقيقها من خلال دمج الذكاء الاصطناعي في استراتيجيات الأمن السيبراني، مما يساعد على حماية الأنظمة والمعلومات من التهديدات السيبرانية المتزايدة.</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7593789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fontScale="92500" lnSpcReduction="10000"/>
          </a:bodyPr>
          <a:lstStyle/>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تعزيز الأمن السيبراني باستخدام الذكاء الاصطناعي يعد من أهم الاستخدامات العملية لهذه التكنولوجيا، حيث يمكن للذكاء الاصطناعي تحسين الدفاعات الأمنية والتصدي للتهديدات بسرعة ودقة أكبر. إليك بعض الميزات والأمثلة على كيفية استخدام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ميزات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1. الكشف عن التهديدات والتحليل: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تحليل البيانات الضخمة: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تحليل كميات هائلة من البيانات بسرعة لتحديد الأنماط غير العادية التي قد تشير إلى هجمات سيبرانية.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الكشف عن التهديدات المبكرة:</a:t>
            </a:r>
            <a:r>
              <a:rPr lang="ar-SA" sz="1400" kern="100" dirty="0">
                <a:effectLst/>
                <a:latin typeface="Aptos" panose="020B0004020202020204" pitchFamily="34" charset="0"/>
                <a:ea typeface="Aptos" panose="020B0004020202020204" pitchFamily="34" charset="0"/>
                <a:cs typeface="Alexandria" pitchFamily="2" charset="-78"/>
              </a:rPr>
              <a:t> باستخدام تقنيات التعلم الآلي، يمكن للذكاء الاصطناعي الكشف عن التهديدات الجديدة التي لم تكن معروفة من قبل والتعرف على أنماط الهجمات المستجدة.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2. الاستجابة التلقائية للهجمات:</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أنظمة الاستجابة التلقائية: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اتخاذ إجراءات تلقائية لصد الهجمات السيبرانية عند اكتشافها، مثل عزل الأنظمة المصابة أو تعطيل الحسابات المخترقة.</a:t>
            </a:r>
            <a:endParaRPr lang="ar-EG" sz="14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التصدي للهجمات في الوقت الفعلي:</a:t>
            </a:r>
            <a:r>
              <a:rPr lang="ar-SA" sz="1400" kern="100" dirty="0">
                <a:effectLst/>
                <a:latin typeface="Aptos" panose="020B0004020202020204" pitchFamily="34" charset="0"/>
                <a:ea typeface="Aptos" panose="020B0004020202020204" pitchFamily="34" charset="0"/>
                <a:cs typeface="Alexandria" pitchFamily="2" charset="-78"/>
              </a:rPr>
              <a:t> من خلال مراقبة الأنظمة والشبكات بشكل مستمر، يمكن للذكاء الاصطناعي التصدي للهجمات في الوقت الفعلي قبل أن تتسبب في أضرار كبيرة.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3047999" y="1306286"/>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9 ـ تحسين جودة الحياة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في الذكاء الاصطناعي</a:t>
            </a:r>
          </a:p>
        </p:txBody>
      </p:sp>
      <p:sp>
        <p:nvSpPr>
          <p:cNvPr id="3" name="عنصر نائب للمحتوى 3">
            <a:extLst>
              <a:ext uri="{FF2B5EF4-FFF2-40B4-BE49-F238E27FC236}">
                <a16:creationId xmlns:a16="http://schemas.microsoft.com/office/drawing/2014/main" id="{B97962FA-0669-10DC-ACF8-2469AEB93DA1}"/>
              </a:ext>
            </a:extLst>
          </p:cNvPr>
          <p:cNvSpPr txBox="1">
            <a:spLocks/>
          </p:cNvSpPr>
          <p:nvPr/>
        </p:nvSpPr>
        <p:spPr>
          <a:xfrm>
            <a:off x="141515" y="2013857"/>
            <a:ext cx="11919856" cy="4147457"/>
          </a:xfrm>
          <a:prstGeom prst="rect">
            <a:avLst/>
          </a:prstGeom>
          <a:solidFill>
            <a:schemeClr val="bg2"/>
          </a:solidFill>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Font typeface="Arial" panose="020B0604020202020204" pitchFamily="34" charset="0"/>
              <a:buNone/>
            </a:pPr>
            <a:r>
              <a:rPr lang="ar-SA" sz="1800" kern="100">
                <a:latin typeface="Aptos" panose="020B0004020202020204" pitchFamily="34" charset="0"/>
                <a:ea typeface="Aptos" panose="020B0004020202020204" pitchFamily="34" charset="0"/>
                <a:cs typeface="Alexandria" pitchFamily="2" charset="-78"/>
              </a:rPr>
              <a:t>تحسين جودة الحياة باستخدام الذكاء الاصطناعي يعد من المجالات المهمة التي تساهم في تعزيز الرفاهية وتسهيل الحياة اليومية للأفراد. إليك بعض الميزات الرئيسية وأمثلة عملية حول كيفية استخدام الذكاء الاصطناعي لتحسين جودة الحياة، متبوعة بأسئلة يمكنك طرحها لمزيد من الفهم أو الاستكشاف:</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solidFill>
                  <a:srgbClr val="C00000"/>
                </a:solidFill>
                <a:latin typeface="Aptos" panose="020B0004020202020204" pitchFamily="34" charset="0"/>
                <a:ea typeface="Aptos" panose="020B0004020202020204" pitchFamily="34" charset="0"/>
                <a:cs typeface="Alexandria" pitchFamily="2" charset="-78"/>
              </a:rPr>
              <a:t>ميزات الذكاء الاصطناعي في تحسين جودة الحياة:</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solidFill>
                  <a:srgbClr val="002060"/>
                </a:solidFill>
                <a:latin typeface="Aptos" panose="020B0004020202020204" pitchFamily="34" charset="0"/>
                <a:ea typeface="Aptos" panose="020B0004020202020204" pitchFamily="34" charset="0"/>
                <a:cs typeface="Alexandria" pitchFamily="2" charset="-78"/>
              </a:rPr>
              <a:t>1. الرعاية الصحية:</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latin typeface="Aptos" panose="020B0004020202020204" pitchFamily="34" charset="0"/>
                <a:ea typeface="Aptos" panose="020B0004020202020204" pitchFamily="34" charset="0"/>
                <a:cs typeface="Alexandria" pitchFamily="2" charset="-78"/>
              </a:rPr>
              <a:t>- التشخيص المبكر:</a:t>
            </a:r>
            <a:r>
              <a:rPr lang="ar-SA" sz="1800" kern="100">
                <a:latin typeface="Aptos" panose="020B0004020202020204" pitchFamily="34" charset="0"/>
                <a:ea typeface="Aptos" panose="020B0004020202020204" pitchFamily="34" charset="0"/>
                <a:cs typeface="Alexandria" pitchFamily="2" charset="-78"/>
              </a:rPr>
              <a:t> استخدام الذكاء الاصطناعي في تحليل الصور الطبية والمساعدة في التشخيص المبكر للأمراض مثل السرطان وأمراض القلب.</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latin typeface="Aptos" panose="020B0004020202020204" pitchFamily="34" charset="0"/>
                <a:ea typeface="Aptos" panose="020B0004020202020204" pitchFamily="34" charset="0"/>
                <a:cs typeface="Alexandria" pitchFamily="2" charset="-78"/>
              </a:rPr>
              <a:t>- الرعاية الصحية الشخصية:</a:t>
            </a:r>
            <a:r>
              <a:rPr lang="ar-SA" sz="1800" kern="100">
                <a:latin typeface="Aptos" panose="020B0004020202020204" pitchFamily="34" charset="0"/>
                <a:ea typeface="Aptos" panose="020B0004020202020204" pitchFamily="34" charset="0"/>
                <a:cs typeface="Alexandria" pitchFamily="2" charset="-78"/>
              </a:rPr>
              <a:t> تحليل البيانات الصحية الشخصية لتقديم نصائح طبية مخصصة وخطط علاجية تتناسب مع احتياجات كل فرد.</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solidFill>
                  <a:srgbClr val="002060"/>
                </a:solidFill>
                <a:latin typeface="Aptos" panose="020B0004020202020204" pitchFamily="34" charset="0"/>
                <a:ea typeface="Aptos" panose="020B0004020202020204" pitchFamily="34" charset="0"/>
                <a:cs typeface="Alexandria" pitchFamily="2" charset="-78"/>
              </a:rPr>
              <a:t>2. التعليم:</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latin typeface="Aptos" panose="020B0004020202020204" pitchFamily="34" charset="0"/>
                <a:ea typeface="Aptos" panose="020B0004020202020204" pitchFamily="34" charset="0"/>
                <a:cs typeface="Alexandria" pitchFamily="2" charset="-78"/>
              </a:rPr>
              <a:t>- التعليم الشخصي:</a:t>
            </a:r>
            <a:r>
              <a:rPr lang="ar-SA" sz="1800" kern="100">
                <a:latin typeface="Aptos" panose="020B0004020202020204" pitchFamily="34" charset="0"/>
                <a:ea typeface="Aptos" panose="020B0004020202020204" pitchFamily="34" charset="0"/>
                <a:cs typeface="Alexandria" pitchFamily="2" charset="-78"/>
              </a:rPr>
              <a:t> توفير محتوى تعليمي مخصص لكل طالب بناءً على أدائه واحتياجاته.</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latin typeface="Aptos" panose="020B0004020202020204" pitchFamily="34" charset="0"/>
                <a:ea typeface="Aptos" panose="020B0004020202020204" pitchFamily="34" charset="0"/>
                <a:cs typeface="Alexandria" pitchFamily="2" charset="-78"/>
              </a:rPr>
              <a:t>- التعليم المتنقل:</a:t>
            </a:r>
            <a:r>
              <a:rPr lang="ar-SA" sz="1800" kern="100">
                <a:latin typeface="Aptos" panose="020B0004020202020204" pitchFamily="34" charset="0"/>
                <a:ea typeface="Aptos" panose="020B0004020202020204" pitchFamily="34" charset="0"/>
                <a:cs typeface="Alexandria" pitchFamily="2" charset="-78"/>
              </a:rPr>
              <a:t> تطبيقات التعلم الذكية التي تتيح للطلاب التعلم في أي وقت ومن أي مكان.</a:t>
            </a:r>
            <a:endParaRPr lang="en-US" sz="1800" kern="100" dirty="0">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28213344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545771"/>
            <a:ext cx="11919856" cy="4767943"/>
          </a:xfrm>
          <a:solidFill>
            <a:schemeClr val="bg2"/>
          </a:solidFill>
        </p:spPr>
        <p:txBody>
          <a:bodyPr>
            <a:normAutofit/>
          </a:bodyPr>
          <a:lstStyle/>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3. المساعدة اليومية: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المساعدات الذكية:</a:t>
            </a:r>
            <a:r>
              <a:rPr lang="ar-SA" sz="1400" kern="100" dirty="0">
                <a:effectLst/>
                <a:latin typeface="Alexandria" pitchFamily="2" charset="-78"/>
                <a:ea typeface="Aptos" panose="020B0004020202020204" pitchFamily="34" charset="0"/>
                <a:cs typeface="Alexandria" pitchFamily="2" charset="-78"/>
              </a:rPr>
              <a:t> مساعدات صوتية مثل </a:t>
            </a:r>
            <a:r>
              <a:rPr lang="en-US" sz="1400" kern="100" dirty="0">
                <a:effectLst/>
                <a:latin typeface="Alexandria" pitchFamily="2" charset="-78"/>
                <a:ea typeface="Aptos" panose="020B0004020202020204" pitchFamily="34" charset="0"/>
                <a:cs typeface="Alexandria" pitchFamily="2" charset="-78"/>
              </a:rPr>
              <a:t>Alexa </a:t>
            </a:r>
            <a:r>
              <a:rPr lang="ar-SA" sz="1400" kern="100" dirty="0">
                <a:effectLst/>
                <a:latin typeface="Alexandria" pitchFamily="2" charset="-78"/>
                <a:ea typeface="Aptos" panose="020B0004020202020204" pitchFamily="34" charset="0"/>
                <a:cs typeface="Alexandria" pitchFamily="2" charset="-78"/>
              </a:rPr>
              <a:t>و</a:t>
            </a:r>
            <a:r>
              <a:rPr lang="en-US" sz="1400" kern="100" dirty="0">
                <a:effectLst/>
                <a:latin typeface="Alexandria" pitchFamily="2" charset="-78"/>
                <a:ea typeface="Aptos" panose="020B0004020202020204" pitchFamily="34" charset="0"/>
                <a:cs typeface="Alexandria" pitchFamily="2" charset="-78"/>
              </a:rPr>
              <a:t>Google Assistant </a:t>
            </a:r>
            <a:r>
              <a:rPr lang="ar-SA" sz="1400" kern="100" dirty="0">
                <a:effectLst/>
                <a:latin typeface="Alexandria" pitchFamily="2" charset="-78"/>
                <a:ea typeface="Aptos" panose="020B0004020202020204" pitchFamily="34" charset="0"/>
                <a:cs typeface="Alexandria" pitchFamily="2" charset="-78"/>
              </a:rPr>
              <a:t>التي تساعد في تنظيم الحياة اليومية، من إدارة الجداول الزمنية إلى التحكم في الأجهزة المنزلية الذكية.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التطبيقات الذكية:</a:t>
            </a:r>
            <a:r>
              <a:rPr lang="ar-SA" sz="1400" kern="100" dirty="0">
                <a:effectLst/>
                <a:latin typeface="Alexandria" pitchFamily="2" charset="-78"/>
                <a:ea typeface="Aptos" panose="020B0004020202020204" pitchFamily="34" charset="0"/>
                <a:cs typeface="Alexandria" pitchFamily="2" charset="-78"/>
              </a:rPr>
              <a:t> تطبيقات الهواتف الذكية التي تستخدم الذكاء الاصطناعي لتحسين جودة الحياة من خلال إدارة الصحة، واللياقة البدنية، والتمويل الشخصي.</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4. النقل والمواصلات:</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السيارات ذاتية القيادة:</a:t>
            </a:r>
            <a:r>
              <a:rPr lang="ar-SA" sz="1400" kern="100" dirty="0">
                <a:effectLst/>
                <a:latin typeface="Alexandria" pitchFamily="2" charset="-78"/>
                <a:ea typeface="Aptos" panose="020B0004020202020204" pitchFamily="34" charset="0"/>
                <a:cs typeface="Alexandria" pitchFamily="2" charset="-78"/>
              </a:rPr>
              <a:t> توفير وسائل نقل أكثر أمانًا وكفاءة، وتقليل الحوادث المرورية.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إدارة حركة المرور:</a:t>
            </a:r>
            <a:r>
              <a:rPr lang="ar-SA" sz="1400" kern="100" dirty="0">
                <a:effectLst/>
                <a:latin typeface="Alexandria" pitchFamily="2" charset="-78"/>
                <a:ea typeface="Aptos" panose="020B0004020202020204" pitchFamily="34" charset="0"/>
                <a:cs typeface="Alexandria" pitchFamily="2" charset="-78"/>
              </a:rPr>
              <a:t> تحسين تدفق حركة المرور وتقليل الازدحام من خلال أنظمة الإشارات المرورية الذكية.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5. الرفاهية والصحة النفسية: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التطبيقات الصحية:</a:t>
            </a:r>
            <a:r>
              <a:rPr lang="ar-SA" sz="1400" kern="100" dirty="0">
                <a:effectLst/>
                <a:latin typeface="Alexandria" pitchFamily="2" charset="-78"/>
                <a:ea typeface="Aptos" panose="020B0004020202020204" pitchFamily="34" charset="0"/>
                <a:cs typeface="Alexandria" pitchFamily="2" charset="-78"/>
              </a:rPr>
              <a:t> تطبيقات الصحة العقلية مثل </a:t>
            </a:r>
            <a:r>
              <a:rPr lang="en-US" sz="1400" kern="100" dirty="0" err="1">
                <a:effectLst/>
                <a:latin typeface="Alexandria" pitchFamily="2" charset="-78"/>
                <a:ea typeface="Aptos" panose="020B0004020202020204" pitchFamily="34" charset="0"/>
                <a:cs typeface="Alexandria" pitchFamily="2" charset="-78"/>
              </a:rPr>
              <a:t>Woebot</a:t>
            </a:r>
            <a:r>
              <a:rPr lang="en-US"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و</a:t>
            </a:r>
            <a:r>
              <a:rPr lang="en-US" sz="1400" kern="100" dirty="0" err="1">
                <a:effectLst/>
                <a:latin typeface="Alexandria" pitchFamily="2" charset="-78"/>
                <a:ea typeface="Aptos" panose="020B0004020202020204" pitchFamily="34" charset="0"/>
                <a:cs typeface="Alexandria" pitchFamily="2" charset="-78"/>
              </a:rPr>
              <a:t>Wysa</a:t>
            </a:r>
            <a:r>
              <a:rPr lang="en-US"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التي توفر دعمًا نفسيًا وتوجيهات لتحسين الصحة النفسية.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التعرف على المشاعر:</a:t>
            </a:r>
            <a:r>
              <a:rPr lang="ar-SA" sz="1400" kern="100" dirty="0">
                <a:effectLst/>
                <a:latin typeface="Alexandria" pitchFamily="2" charset="-78"/>
                <a:ea typeface="Aptos" panose="020B0004020202020204" pitchFamily="34" charset="0"/>
                <a:cs typeface="Alexandria" pitchFamily="2" charset="-78"/>
              </a:rPr>
              <a:t> أنظمة الذكاء الاصطناعي التي تحلل نبرة الصوت والتعابير الوجهية للتعرف على الحالة العاطفية وتقديم المساعدة المناسبة.</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0445166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752600"/>
            <a:ext cx="11919856" cy="4299857"/>
          </a:xfrm>
          <a:solidFill>
            <a:schemeClr val="bg2"/>
          </a:solidFill>
        </p:spPr>
        <p:txBody>
          <a:bodyPr>
            <a:normAutofit/>
          </a:bodyPr>
          <a:lstStyle/>
          <a:p>
            <a:pPr marL="0" indent="0" algn="just" rtl="1">
              <a:lnSpc>
                <a:spcPct val="150000"/>
              </a:lnSpc>
              <a:buNone/>
            </a:pPr>
            <a:r>
              <a:rPr lang="ar-SA" sz="1600" b="1" kern="100" dirty="0">
                <a:solidFill>
                  <a:srgbClr val="C00000"/>
                </a:solidFill>
                <a:effectLst/>
                <a:latin typeface="Alexandria" pitchFamily="2" charset="-78"/>
                <a:ea typeface="Aptos" panose="020B0004020202020204" pitchFamily="34" charset="0"/>
                <a:cs typeface="Alexandria" pitchFamily="2" charset="-78"/>
              </a:rPr>
              <a:t>أمثلة عملية علي تحسين جودة الحياة بالذكاء الاصطناعي:</a:t>
            </a:r>
            <a:endParaRPr lang="en-US" sz="16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1. </a:t>
            </a:r>
            <a:r>
              <a:rPr lang="en-US" sz="1400" b="1" kern="100" dirty="0">
                <a:effectLst/>
                <a:latin typeface="Alexandria" pitchFamily="2" charset="-78"/>
                <a:ea typeface="Aptos" panose="020B0004020202020204" pitchFamily="34" charset="0"/>
                <a:cs typeface="Simplified Arabic" panose="02020603050405020304" pitchFamily="18" charset="-78"/>
              </a:rPr>
              <a:t>Ada Health</a:t>
            </a:r>
            <a:r>
              <a:rPr lang="ar-SA" sz="1400" b="1" kern="100" dirty="0">
                <a:effectLst/>
                <a:latin typeface="Aptos" panose="020B0004020202020204" pitchFamily="34" charset="0"/>
                <a:ea typeface="Aptos" panose="020B0004020202020204" pitchFamily="34" charset="0"/>
                <a:cs typeface="Alexandria" pitchFamily="2" charset="-78"/>
              </a:rPr>
              <a:t>:</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 تطبيق يستخدم الذكاء الاصطناعي لتقديم تشخيص مبدئي للأعراض وتوجيه المستخدمين نحو الرعاية الطبية المناسبة.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2. </a:t>
            </a:r>
            <a:r>
              <a:rPr lang="en-US" sz="1400" b="1" kern="100" dirty="0">
                <a:effectLst/>
                <a:latin typeface="Alexandria" pitchFamily="2" charset="-78"/>
                <a:ea typeface="Aptos" panose="020B0004020202020204" pitchFamily="34" charset="0"/>
                <a:cs typeface="Simplified Arabic" panose="02020603050405020304" pitchFamily="18" charset="-78"/>
              </a:rPr>
              <a:t>Duolingo</a:t>
            </a:r>
            <a:r>
              <a:rPr lang="ar-SA" sz="1400" b="1" kern="100" dirty="0">
                <a:effectLst/>
                <a:latin typeface="Aptos" panose="020B0004020202020204" pitchFamily="34" charset="0"/>
                <a:ea typeface="Aptos" panose="020B0004020202020204" pitchFamily="34" charset="0"/>
                <a:cs typeface="Alexandria" pitchFamily="2" charset="-78"/>
              </a:rPr>
              <a:t>:</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 تطبيق تعلم اللغات الذي يستخدم الذكاء الاصطناعي لتخصيص الدروس حسب مستوى التعلم وتقدم المستخدم.</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3. </a:t>
            </a:r>
            <a:r>
              <a:rPr lang="en-US" sz="1400" b="1" kern="100" dirty="0">
                <a:effectLst/>
                <a:latin typeface="Alexandria" pitchFamily="2" charset="-78"/>
                <a:ea typeface="Aptos" panose="020B0004020202020204" pitchFamily="34" charset="0"/>
                <a:cs typeface="Simplified Arabic" panose="02020603050405020304" pitchFamily="18" charset="-78"/>
              </a:rPr>
              <a:t>Tesla Autopilot</a:t>
            </a:r>
            <a:r>
              <a:rPr lang="ar-SA" sz="1400" b="1" kern="100" dirty="0">
                <a:effectLst/>
                <a:latin typeface="Aptos" panose="020B0004020202020204" pitchFamily="34" charset="0"/>
                <a:ea typeface="Aptos" panose="020B0004020202020204" pitchFamily="34" charset="0"/>
                <a:cs typeface="Alexandria" pitchFamily="2" charset="-78"/>
              </a:rPr>
              <a:t>:</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 نظام قيادة ذاتية يستخدم الذكاء الاصطناعي لتحسين تجربة القيادة وزيادة الأمان على الطرق.</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4. </a:t>
            </a:r>
            <a:r>
              <a:rPr lang="en-US" sz="1400" b="1" kern="100" dirty="0">
                <a:effectLst/>
                <a:latin typeface="Alexandria" pitchFamily="2" charset="-78"/>
                <a:ea typeface="Aptos" panose="020B0004020202020204" pitchFamily="34" charset="0"/>
                <a:cs typeface="Simplified Arabic" panose="02020603050405020304" pitchFamily="18" charset="-78"/>
              </a:rPr>
              <a:t>MyFitnessPal</a:t>
            </a:r>
            <a:r>
              <a:rPr lang="ar-SA" sz="1400" b="1" kern="100" dirty="0">
                <a:effectLst/>
                <a:latin typeface="Aptos" panose="020B0004020202020204" pitchFamily="34" charset="0"/>
                <a:ea typeface="Aptos" panose="020B0004020202020204" pitchFamily="34" charset="0"/>
                <a:cs typeface="Alexandria" pitchFamily="2" charset="-78"/>
              </a:rPr>
              <a:t>:</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 تطبيق يستخدم الذكاء الاصطناعي لمساعدة المستخدمين في متابعة نظامهم الغذائي واللياقة البدنية لتحقيق أهدافهم الصحية.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8478090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719943"/>
            <a:ext cx="11919856" cy="4288971"/>
          </a:xfrm>
          <a:solidFill>
            <a:schemeClr val="bg2"/>
          </a:solidFill>
        </p:spPr>
        <p:txBody>
          <a:bodyPr>
            <a:norm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أسئلة لاستكشاف المزيد حول تحسين جودة الحياة بالذكاء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1. كيف يمكن للذكاء الاصطناعي تحسين التشخيص الطبي والحد من الأخطاء الطبية؟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2. ما هي الأمثلة الأخرى على تطبيقات التعليم التي تستخدم الذكاء الاصطناعي لتوفير تعليم مخصص؟</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3. كيف تسهم السيارات ذاتية القيادة في تقليل الحوادث المرورية وتحسين السلامة على الطرق؟</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4. ما هي التأثيرات النفسية والاجتماعية لاستخدام المساعدات الذكية في الحياة اليومية؟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5. كيف يمكن للذكاء الاصطناعي المساعدة في إدارة الأمراض المزمنة مثل السكري وأمراض القلب؟</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6. ما هي المخاطر المحتملة لاستخدام الذكاء الاصطناعي في تحسين جودة الحياة وكيف يمكن التخفيف منها؟</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7. كيف يمكن للذكاء الاصطناعي تعزيز الصحة النفسية من خلال التطبيقات الذكية؟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8. ما هي التطورات المستقبلية التي يمكن أن نتوقعها في مجال الذكاء الاصطناعي لتحسين جودة الحياة؟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22092090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fontScale="92500" lnSpcReduction="10000"/>
          </a:bodyPr>
          <a:lstStyle/>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تعزيز الأمن السيبراني باستخدام الذكاء الاصطناعي يعد من أهم الاستخدامات العملية لهذه التكنولوجيا، حيث يمكن للذكاء الاصطناعي تحسين الدفاعات الأمنية والتصدي للتهديدات بسرعة ودقة أكبر. إليك بعض الميزات والأمثلة على كيفية استخدام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ميزات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1. الكشف عن التهديدات والتحليل: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تحليل البيانات الضخمة: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تحليل كميات هائلة من البيانات بسرعة لتحديد الأنماط غير العادية التي قد تشير إلى هجمات سيبرانية.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الكشف عن التهديدات المبكرة:</a:t>
            </a:r>
            <a:r>
              <a:rPr lang="ar-SA" sz="1400" kern="100" dirty="0">
                <a:effectLst/>
                <a:latin typeface="Aptos" panose="020B0004020202020204" pitchFamily="34" charset="0"/>
                <a:ea typeface="Aptos" panose="020B0004020202020204" pitchFamily="34" charset="0"/>
                <a:cs typeface="Alexandria" pitchFamily="2" charset="-78"/>
              </a:rPr>
              <a:t> باستخدام تقنيات التعلم الآلي، يمكن للذكاء الاصطناعي الكشف عن التهديدات الجديدة التي لم تكن معروفة من قبل والتعرف على أنماط الهجمات المستجدة.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2. الاستجابة التلقائية للهجمات:</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أنظمة الاستجابة التلقائية: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اتخاذ إجراءات تلقائية لصد الهجمات السيبرانية عند اكتشافها، مثل عزل الأنظمة المصابة أو تعطيل الحسابات المخترقة.</a:t>
            </a:r>
            <a:endParaRPr lang="ar-EG" sz="14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التصدي للهجمات في الوقت الفعلي:</a:t>
            </a:r>
            <a:r>
              <a:rPr lang="ar-SA" sz="1400" kern="100" dirty="0">
                <a:effectLst/>
                <a:latin typeface="Aptos" panose="020B0004020202020204" pitchFamily="34" charset="0"/>
                <a:ea typeface="Aptos" panose="020B0004020202020204" pitchFamily="34" charset="0"/>
                <a:cs typeface="Alexandria" pitchFamily="2" charset="-78"/>
              </a:rPr>
              <a:t> من خلال مراقبة الأنظمة والشبكات بشكل مستمر، يمكن للذكاء الاصطناعي التصدي للهجمات في الوقت الفعلي قبل أن تتسبب في أضرار كبيرة.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3047999" y="1306286"/>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10ـ التمويل والخدمات المالية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في الذكاء الاصطناعي</a:t>
            </a:r>
          </a:p>
        </p:txBody>
      </p:sp>
      <p:sp>
        <p:nvSpPr>
          <p:cNvPr id="3" name="عنصر نائب للمحتوى 3">
            <a:extLst>
              <a:ext uri="{FF2B5EF4-FFF2-40B4-BE49-F238E27FC236}">
                <a16:creationId xmlns:a16="http://schemas.microsoft.com/office/drawing/2014/main" id="{B97962FA-0669-10DC-ACF8-2469AEB93DA1}"/>
              </a:ext>
            </a:extLst>
          </p:cNvPr>
          <p:cNvSpPr txBox="1">
            <a:spLocks/>
          </p:cNvSpPr>
          <p:nvPr/>
        </p:nvSpPr>
        <p:spPr>
          <a:xfrm>
            <a:off x="130629" y="1894114"/>
            <a:ext cx="11919856" cy="4386942"/>
          </a:xfrm>
          <a:prstGeom prst="rect">
            <a:avLst/>
          </a:prstGeom>
          <a:solidFill>
            <a:schemeClr val="bg2"/>
          </a:solidFill>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SA" sz="1800" kern="100" dirty="0">
                <a:effectLst/>
                <a:latin typeface="Aptos" panose="020B0004020202020204" pitchFamily="34" charset="0"/>
                <a:ea typeface="Aptos" panose="020B0004020202020204" pitchFamily="34" charset="0"/>
                <a:cs typeface="Alexandria" pitchFamily="2" charset="-78"/>
              </a:rPr>
              <a:t>استخدام الذكاء الاصطناعي في التمويل والخدمات المالية أصبح شائعًا نظرًا لقدرته على تحسين الكفاءة والدقة وتقليل المخاطر. فيما يلي بعض الميزات الرئيسية والأمثلة العملية حول كيفية استخدام الذكاء الاصطناعي في هذا المجال:</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2000" b="1" kern="100" dirty="0">
                <a:solidFill>
                  <a:srgbClr val="C00000"/>
                </a:solidFill>
                <a:effectLst/>
                <a:latin typeface="Aptos" panose="020B0004020202020204" pitchFamily="34" charset="0"/>
                <a:ea typeface="Aptos" panose="020B0004020202020204" pitchFamily="34" charset="0"/>
                <a:cs typeface="Alexandria" pitchFamily="2" charset="-78"/>
              </a:rPr>
              <a:t> ميزات الذكاء الاصطناعي في التمويل والخدمات المالية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1. تحليل البيانات والتنبؤ:</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effectLst/>
                <a:latin typeface="Aptos" panose="020B0004020202020204" pitchFamily="34" charset="0"/>
                <a:ea typeface="Aptos" panose="020B0004020202020204" pitchFamily="34" charset="0"/>
                <a:cs typeface="Alexandria" pitchFamily="2" charset="-78"/>
              </a:rPr>
              <a:t>- التنبؤ بالسوق: </a:t>
            </a:r>
            <a:r>
              <a:rPr lang="ar-SA" sz="1800" kern="100" dirty="0">
                <a:effectLst/>
                <a:latin typeface="Aptos" panose="020B0004020202020204" pitchFamily="34" charset="0"/>
                <a:ea typeface="Aptos" panose="020B0004020202020204" pitchFamily="34" charset="0"/>
                <a:cs typeface="Alexandria" pitchFamily="2" charset="-78"/>
              </a:rPr>
              <a:t>استخدام النماذج التنبؤية لتحليل البيانات المالية وتوقع اتجاهات السوق المستقبلية.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effectLst/>
                <a:latin typeface="Aptos" panose="020B0004020202020204" pitchFamily="34" charset="0"/>
                <a:ea typeface="Aptos" panose="020B0004020202020204" pitchFamily="34" charset="0"/>
                <a:cs typeface="Alexandria" pitchFamily="2" charset="-78"/>
              </a:rPr>
              <a:t>- إدارة المحافظ الاستثمارية: </a:t>
            </a:r>
            <a:r>
              <a:rPr lang="ar-SA" sz="1800" kern="100" dirty="0">
                <a:effectLst/>
                <a:latin typeface="Aptos" panose="020B0004020202020204" pitchFamily="34" charset="0"/>
                <a:ea typeface="Aptos" panose="020B0004020202020204" pitchFamily="34" charset="0"/>
                <a:cs typeface="Alexandria" pitchFamily="2" charset="-78"/>
              </a:rPr>
              <a:t>تحسين استراتيجيات الاستثمار من خلال تحليل البيانات التاريخية والحالية لتحديد أفضل الأصول للاستثمار.</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2. كشف الاحتيال:</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effectLst/>
                <a:latin typeface="Aptos" panose="020B0004020202020204" pitchFamily="34" charset="0"/>
                <a:ea typeface="Aptos" panose="020B0004020202020204" pitchFamily="34" charset="0"/>
                <a:cs typeface="Alexandria" pitchFamily="2" charset="-78"/>
              </a:rPr>
              <a:t>- مراقبة المعاملات: </a:t>
            </a:r>
            <a:r>
              <a:rPr lang="ar-SA" sz="1800" kern="100" dirty="0">
                <a:effectLst/>
                <a:latin typeface="Aptos" panose="020B0004020202020204" pitchFamily="34" charset="0"/>
                <a:ea typeface="Aptos" panose="020B0004020202020204" pitchFamily="34" charset="0"/>
                <a:cs typeface="Alexandria" pitchFamily="2" charset="-78"/>
              </a:rPr>
              <a:t>تحليل الأنماط السلوكية للمعاملات لاكتشاف الأنشطة المشبوهة والاحتيال في الوقت الحقيقي.</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effectLst/>
                <a:latin typeface="Aptos" panose="020B0004020202020204" pitchFamily="34" charset="0"/>
                <a:ea typeface="Aptos" panose="020B0004020202020204" pitchFamily="34" charset="0"/>
                <a:cs typeface="Alexandria" pitchFamily="2" charset="-78"/>
              </a:rPr>
              <a:t>- التحليل الوقائي: </a:t>
            </a:r>
            <a:r>
              <a:rPr lang="ar-SA" sz="1800" kern="100" dirty="0">
                <a:effectLst/>
                <a:latin typeface="Aptos" panose="020B0004020202020204" pitchFamily="34" charset="0"/>
                <a:ea typeface="Aptos" panose="020B0004020202020204" pitchFamily="34" charset="0"/>
                <a:cs typeface="Alexandria" pitchFamily="2" charset="-78"/>
              </a:rPr>
              <a:t>استخدام الذكاء الاصطناعي للتنبؤ بالأحداث الاحتيالية قبل حدوثها من خلال تحليل البيانات الضخمة والأنماط التاريخية.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161488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719943"/>
            <a:ext cx="11919856" cy="4288971"/>
          </a:xfrm>
          <a:solidFill>
            <a:schemeClr val="bg2"/>
          </a:solidFill>
        </p:spPr>
        <p:txBody>
          <a:bodyPr>
            <a:normAutofit/>
          </a:bodyPr>
          <a:lstStyle/>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a:t>
            </a: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3. إدارة المخاطر:</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تحليل المخاطر: </a:t>
            </a:r>
            <a:r>
              <a:rPr lang="ar-SA" sz="1400" kern="100" dirty="0">
                <a:effectLst/>
                <a:latin typeface="Aptos" panose="020B0004020202020204" pitchFamily="34" charset="0"/>
                <a:ea typeface="Aptos" panose="020B0004020202020204" pitchFamily="34" charset="0"/>
                <a:cs typeface="Alexandria" pitchFamily="2" charset="-78"/>
              </a:rPr>
              <a:t>تقييم المخاطر المالية بناءً على البيانات المتاحة والنماذج الرياضية لتقديم تقارير دقيقة حول المخاطر المحتملة.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التحليل التنبؤي: </a:t>
            </a:r>
            <a:r>
              <a:rPr lang="ar-SA" sz="1400" kern="100" dirty="0">
                <a:effectLst/>
                <a:latin typeface="Aptos" panose="020B0004020202020204" pitchFamily="34" charset="0"/>
                <a:ea typeface="Aptos" panose="020B0004020202020204" pitchFamily="34" charset="0"/>
                <a:cs typeface="Alexandria" pitchFamily="2" charset="-78"/>
              </a:rPr>
              <a:t>استخدام الذكاء الاصطناعي لتحليل البيانات الاقتصادية وتقديم توقعات حول المخاطر المستقبلية.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4. خدمة العملاء:</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روبوتات المحادثة: </a:t>
            </a:r>
            <a:r>
              <a:rPr lang="ar-SA" sz="1400" kern="100" dirty="0">
                <a:effectLst/>
                <a:latin typeface="Aptos" panose="020B0004020202020204" pitchFamily="34" charset="0"/>
                <a:ea typeface="Aptos" panose="020B0004020202020204" pitchFamily="34" charset="0"/>
                <a:cs typeface="Alexandria" pitchFamily="2" charset="-78"/>
              </a:rPr>
              <a:t>تقديم دعم فوري للعملاء من خلال الرد على استفساراتهم وإرشادهم خلال العمليات المالية.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التوصيات المخصصة: </a:t>
            </a:r>
            <a:r>
              <a:rPr lang="ar-SA" sz="1400" kern="100" dirty="0">
                <a:effectLst/>
                <a:latin typeface="Aptos" panose="020B0004020202020204" pitchFamily="34" charset="0"/>
                <a:ea typeface="Aptos" panose="020B0004020202020204" pitchFamily="34" charset="0"/>
                <a:cs typeface="Alexandria" pitchFamily="2" charset="-78"/>
              </a:rPr>
              <a:t>تقديم نصائح مالية مخصصة بناءً على تحليل بيانات العملاء واحتياجاتهم الشخصية.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5. التداول الآلي: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خوارزميات التداول: </a:t>
            </a:r>
            <a:r>
              <a:rPr lang="ar-SA" sz="1400" kern="100" dirty="0">
                <a:effectLst/>
                <a:latin typeface="Aptos" panose="020B0004020202020204" pitchFamily="34" charset="0"/>
                <a:ea typeface="Aptos" panose="020B0004020202020204" pitchFamily="34" charset="0"/>
                <a:cs typeface="Alexandria" pitchFamily="2" charset="-78"/>
              </a:rPr>
              <a:t>استخدام الذكاء الاصطناعي لتطوير خوارزميات تداول تلقائية تقوم بشراء وبيع الأسهم بناءً على إشارات السوق والتحليل الفني.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التحليل الفني: </a:t>
            </a:r>
            <a:r>
              <a:rPr lang="ar-SA" sz="1400" kern="100" dirty="0">
                <a:effectLst/>
                <a:latin typeface="Aptos" panose="020B0004020202020204" pitchFamily="34" charset="0"/>
                <a:ea typeface="Aptos" panose="020B0004020202020204" pitchFamily="34" charset="0"/>
                <a:cs typeface="Alexandria" pitchFamily="2" charset="-78"/>
              </a:rPr>
              <a:t>تحليل البيانات المالية والتنبؤ بالحركات السعرية للأصول المالية باستخدام نماذج الذكاء الاصطناعي.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699101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719943"/>
            <a:ext cx="11919856" cy="4288971"/>
          </a:xfrm>
          <a:solidFill>
            <a:schemeClr val="bg2"/>
          </a:solidFill>
        </p:spPr>
        <p:txBody>
          <a:bodyPr>
            <a:normAutofit/>
          </a:bodyPr>
          <a:lstStyle/>
          <a:p>
            <a:pPr marL="0" indent="0" algn="just" rtl="1">
              <a:lnSpc>
                <a:spcPct val="150000"/>
              </a:lnSpc>
              <a:buNone/>
            </a:pPr>
            <a:r>
              <a:rPr lang="en-US" sz="1600" b="1" kern="100" dirty="0">
                <a:solidFill>
                  <a:srgbClr val="C00000"/>
                </a:solidFill>
                <a:effectLst/>
                <a:latin typeface="Alexandria" pitchFamily="2" charset="-78"/>
                <a:ea typeface="Aptos" panose="020B0004020202020204" pitchFamily="34" charset="0"/>
                <a:cs typeface="Alexandria" pitchFamily="2" charset="-78"/>
              </a:rPr>
              <a:t> </a:t>
            </a:r>
            <a:r>
              <a:rPr lang="ar-SA" sz="1600" b="1" kern="100" dirty="0">
                <a:solidFill>
                  <a:srgbClr val="C00000"/>
                </a:solidFill>
                <a:effectLst/>
                <a:latin typeface="Alexandria" pitchFamily="2" charset="-78"/>
                <a:ea typeface="Aptos" panose="020B0004020202020204" pitchFamily="34" charset="0"/>
                <a:cs typeface="Alexandria" pitchFamily="2" charset="-78"/>
              </a:rPr>
              <a:t>أمثلة عملية على استخدام الذكاء الاصطناعي في التمويل والخدمات المالية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1. </a:t>
            </a:r>
            <a:r>
              <a:rPr lang="en-US" sz="1400" b="1" kern="100" dirty="0">
                <a:solidFill>
                  <a:srgbClr val="002060"/>
                </a:solidFill>
                <a:effectLst/>
                <a:latin typeface="Alexandria" pitchFamily="2" charset="-78"/>
                <a:ea typeface="Aptos" panose="020B0004020202020204" pitchFamily="34" charset="0"/>
                <a:cs typeface="Alexandria" pitchFamily="2" charset="-78"/>
              </a:rPr>
              <a:t>Zest Finance</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تستخدم </a:t>
            </a:r>
            <a:r>
              <a:rPr lang="en-US" sz="1400" kern="100" dirty="0">
                <a:effectLst/>
                <a:latin typeface="Alexandria" pitchFamily="2" charset="-78"/>
                <a:ea typeface="Aptos" panose="020B0004020202020204" pitchFamily="34" charset="0"/>
                <a:cs typeface="Alexandria" pitchFamily="2" charset="-78"/>
              </a:rPr>
              <a:t>Zest Finance </a:t>
            </a:r>
            <a:r>
              <a:rPr lang="ar-SA" sz="1400" kern="100" dirty="0">
                <a:effectLst/>
                <a:latin typeface="Alexandria" pitchFamily="2" charset="-78"/>
                <a:ea typeface="Aptos" panose="020B0004020202020204" pitchFamily="34" charset="0"/>
                <a:cs typeface="Alexandria" pitchFamily="2" charset="-78"/>
              </a:rPr>
              <a:t>الذكاء الاصطناعي لتحليل بيانات الائتمان وتقديم تقييمات دقيقة للمخاطر الائتمانية، مما يساعد في تقديم قروض للأفراد الذين لا يتوفر لديهم تاريخ ائتماني كافٍ.</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2. </a:t>
            </a:r>
            <a:r>
              <a:rPr lang="en-US" sz="1400" b="1" kern="100" dirty="0">
                <a:solidFill>
                  <a:srgbClr val="002060"/>
                </a:solidFill>
                <a:effectLst/>
                <a:latin typeface="Alexandria" pitchFamily="2" charset="-78"/>
                <a:ea typeface="Aptos" panose="020B0004020202020204" pitchFamily="34" charset="0"/>
                <a:cs typeface="Alexandria" pitchFamily="2" charset="-78"/>
              </a:rPr>
              <a:t>Kabbage</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تعتمد </a:t>
            </a:r>
            <a:r>
              <a:rPr lang="en-US" sz="1400" kern="100" dirty="0">
                <a:effectLst/>
                <a:latin typeface="Alexandria" pitchFamily="2" charset="-78"/>
                <a:ea typeface="Aptos" panose="020B0004020202020204" pitchFamily="34" charset="0"/>
                <a:cs typeface="Alexandria" pitchFamily="2" charset="-78"/>
              </a:rPr>
              <a:t>Kabbage </a:t>
            </a:r>
            <a:r>
              <a:rPr lang="ar-SA" sz="1400" kern="100" dirty="0">
                <a:effectLst/>
                <a:latin typeface="Alexandria" pitchFamily="2" charset="-78"/>
                <a:ea typeface="Aptos" panose="020B0004020202020204" pitchFamily="34" charset="0"/>
                <a:cs typeface="Alexandria" pitchFamily="2" charset="-78"/>
              </a:rPr>
              <a:t>على الذكاء الاصطناعي لتحليل البيانات المالية للشركات الصغيرة وتقديم قروض سريعة بناءً على تقييم شامل للقدرة المالية للشركات.</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3. </a:t>
            </a:r>
            <a:r>
              <a:rPr lang="en-US" sz="1400" b="1" kern="100" dirty="0">
                <a:solidFill>
                  <a:srgbClr val="002060"/>
                </a:solidFill>
                <a:effectLst/>
                <a:latin typeface="Alexandria" pitchFamily="2" charset="-78"/>
                <a:ea typeface="Aptos" panose="020B0004020202020204" pitchFamily="34" charset="0"/>
                <a:cs typeface="Alexandria" pitchFamily="2" charset="-78"/>
              </a:rPr>
              <a:t>Ant Financial</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يستخدم </a:t>
            </a:r>
            <a:r>
              <a:rPr lang="en-US" sz="1400" kern="100" dirty="0">
                <a:effectLst/>
                <a:latin typeface="Alexandria" pitchFamily="2" charset="-78"/>
                <a:ea typeface="Aptos" panose="020B0004020202020204" pitchFamily="34" charset="0"/>
                <a:cs typeface="Alexandria" pitchFamily="2" charset="-78"/>
              </a:rPr>
              <a:t>Ant Financial </a:t>
            </a:r>
            <a:r>
              <a:rPr lang="ar-SA" sz="1400" kern="100" dirty="0">
                <a:effectLst/>
                <a:latin typeface="Alexandria" pitchFamily="2" charset="-78"/>
                <a:ea typeface="Aptos" panose="020B0004020202020204" pitchFamily="34" charset="0"/>
                <a:cs typeface="Alexandria" pitchFamily="2" charset="-78"/>
              </a:rPr>
              <a:t>الذكاء الاصطناعي لتقديم خدمات مالية مبتكرة، بما في ذلك تقييم المخاطر، وكشف الاحتيال، وتحسين إدارة المحافظ الاستثمارية.</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5820435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2057400"/>
            <a:ext cx="11919856" cy="3679371"/>
          </a:xfrm>
          <a:solidFill>
            <a:schemeClr val="bg2"/>
          </a:solidFill>
        </p:spPr>
        <p:txBody>
          <a:bodyPr>
            <a:normAutofit/>
          </a:bodyPr>
          <a:lstStyle/>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4. </a:t>
            </a:r>
            <a:r>
              <a:rPr lang="en-US" sz="1400" b="1" kern="100" dirty="0">
                <a:solidFill>
                  <a:srgbClr val="002060"/>
                </a:solidFill>
                <a:effectLst/>
                <a:latin typeface="Alexandria" pitchFamily="2" charset="-78"/>
                <a:ea typeface="Aptos" panose="020B0004020202020204" pitchFamily="34" charset="0"/>
                <a:cs typeface="Alexandria" pitchFamily="2" charset="-78"/>
              </a:rPr>
              <a:t>Betterment</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منصة </a:t>
            </a:r>
            <a:r>
              <a:rPr lang="en-US" sz="1400" kern="100" dirty="0">
                <a:effectLst/>
                <a:latin typeface="Alexandria" pitchFamily="2" charset="-78"/>
                <a:ea typeface="Aptos" panose="020B0004020202020204" pitchFamily="34" charset="0"/>
                <a:cs typeface="Alexandria" pitchFamily="2" charset="-78"/>
              </a:rPr>
              <a:t>Betterment </a:t>
            </a:r>
            <a:r>
              <a:rPr lang="ar-SA" sz="1400" kern="100" dirty="0">
                <a:effectLst/>
                <a:latin typeface="Alexandria" pitchFamily="2" charset="-78"/>
                <a:ea typeface="Aptos" panose="020B0004020202020204" pitchFamily="34" charset="0"/>
                <a:cs typeface="Alexandria" pitchFamily="2" charset="-78"/>
              </a:rPr>
              <a:t>تستخدم الذكاء الاصطناعي لتقديم استشارات استثمارية مخصصة وإدارة المحافظ الاستثمارية بشكل آلي، مما يساعد العملاء على تحقيق أهدافهم المالية.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5. </a:t>
            </a:r>
            <a:r>
              <a:rPr lang="en-US" sz="1400" b="1" kern="100" dirty="0">
                <a:solidFill>
                  <a:srgbClr val="002060"/>
                </a:solidFill>
                <a:effectLst/>
                <a:latin typeface="Alexandria" pitchFamily="2" charset="-78"/>
                <a:ea typeface="Aptos" panose="020B0004020202020204" pitchFamily="34" charset="0"/>
                <a:cs typeface="Alexandria" pitchFamily="2" charset="-78"/>
              </a:rPr>
              <a:t>Stripe</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تستخدم </a:t>
            </a:r>
            <a:r>
              <a:rPr lang="en-US" sz="1400" kern="100" dirty="0">
                <a:effectLst/>
                <a:latin typeface="Alexandria" pitchFamily="2" charset="-78"/>
                <a:ea typeface="Aptos" panose="020B0004020202020204" pitchFamily="34" charset="0"/>
                <a:cs typeface="Alexandria" pitchFamily="2" charset="-78"/>
              </a:rPr>
              <a:t>Stripe </a:t>
            </a:r>
            <a:r>
              <a:rPr lang="ar-SA" sz="1400" kern="100" dirty="0">
                <a:effectLst/>
                <a:latin typeface="Alexandria" pitchFamily="2" charset="-78"/>
                <a:ea typeface="Aptos" panose="020B0004020202020204" pitchFamily="34" charset="0"/>
                <a:cs typeface="Alexandria" pitchFamily="2" charset="-78"/>
              </a:rPr>
              <a:t>الذكاء الاصطناعي لكشف الاحتيال في عمليات الدفع عبر الإنترنت، مما يحمي الشركات والعملاء من الأنشطة الاحتيالية.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6. </a:t>
            </a:r>
            <a:r>
              <a:rPr lang="en-US" sz="1400" b="1" kern="100" dirty="0">
                <a:solidFill>
                  <a:srgbClr val="002060"/>
                </a:solidFill>
                <a:effectLst/>
                <a:latin typeface="Alexandria" pitchFamily="2" charset="-78"/>
                <a:ea typeface="Aptos" panose="020B0004020202020204" pitchFamily="34" charset="0"/>
                <a:cs typeface="Alexandria" pitchFamily="2" charset="-78"/>
              </a:rPr>
              <a:t>JPMorgan Chase </a:t>
            </a:r>
            <a:r>
              <a:rPr lang="en-US" sz="1400" b="1" kern="100" dirty="0" err="1">
                <a:solidFill>
                  <a:srgbClr val="002060"/>
                </a:solidFill>
                <a:effectLst/>
                <a:latin typeface="Alexandria" pitchFamily="2" charset="-78"/>
                <a:ea typeface="Aptos" panose="020B0004020202020204" pitchFamily="34" charset="0"/>
                <a:cs typeface="Alexandria" pitchFamily="2" charset="-78"/>
              </a:rPr>
              <a:t>COiN</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يستخدم نظام </a:t>
            </a:r>
            <a:r>
              <a:rPr lang="en-US" sz="1400" kern="100" dirty="0" err="1">
                <a:effectLst/>
                <a:latin typeface="Alexandria" pitchFamily="2" charset="-78"/>
                <a:ea typeface="Aptos" panose="020B0004020202020204" pitchFamily="34" charset="0"/>
                <a:cs typeface="Alexandria" pitchFamily="2" charset="-78"/>
              </a:rPr>
              <a:t>COiN</a:t>
            </a:r>
            <a:r>
              <a:rPr lang="en-US"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من </a:t>
            </a:r>
            <a:r>
              <a:rPr lang="en-US" sz="1400" kern="100" dirty="0">
                <a:effectLst/>
                <a:latin typeface="Alexandria" pitchFamily="2" charset="-78"/>
                <a:ea typeface="Aptos" panose="020B0004020202020204" pitchFamily="34" charset="0"/>
                <a:cs typeface="Alexandria" pitchFamily="2" charset="-78"/>
              </a:rPr>
              <a:t>JPMorgan Chase </a:t>
            </a:r>
            <a:r>
              <a:rPr lang="ar-SA" sz="1400" kern="100" dirty="0">
                <a:effectLst/>
                <a:latin typeface="Alexandria" pitchFamily="2" charset="-78"/>
                <a:ea typeface="Aptos" panose="020B0004020202020204" pitchFamily="34" charset="0"/>
                <a:cs typeface="Alexandria" pitchFamily="2" charset="-78"/>
              </a:rPr>
              <a:t>الذكاء الاصطناعي لتحليل المستندات القانونية والمعاملات المالية، مما يوفر الوقت والموارد ويقلل من الأخطاء البشرية.</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3235683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719943"/>
            <a:ext cx="11919856" cy="4288971"/>
          </a:xfrm>
          <a:solidFill>
            <a:schemeClr val="bg2"/>
          </a:solidFill>
        </p:spPr>
        <p:txBody>
          <a:bodyPr>
            <a:normAutofit/>
          </a:bodyPr>
          <a:lstStyle/>
          <a:p>
            <a:pPr marL="0" indent="0" algn="just" rtl="1">
              <a:lnSpc>
                <a:spcPct val="150000"/>
              </a:lnSpc>
              <a:buNone/>
            </a:pPr>
            <a:r>
              <a:rPr lang="en-US" sz="1400" b="1" kern="100" dirty="0">
                <a:solidFill>
                  <a:srgbClr val="C00000"/>
                </a:solidFill>
                <a:effectLst/>
                <a:latin typeface="Alexandria" pitchFamily="2" charset="-78"/>
                <a:ea typeface="Aptos" panose="020B0004020202020204" pitchFamily="34" charset="0"/>
                <a:cs typeface="Alexandria" pitchFamily="2" charset="-78"/>
              </a:rPr>
              <a:t> </a:t>
            </a:r>
            <a:r>
              <a:rPr lang="ar-SA" sz="1600" kern="100" dirty="0">
                <a:solidFill>
                  <a:srgbClr val="C00000"/>
                </a:solidFill>
                <a:effectLst/>
                <a:latin typeface="Alexandria" pitchFamily="2" charset="-78"/>
                <a:ea typeface="Aptos" panose="020B0004020202020204" pitchFamily="34" charset="0"/>
                <a:cs typeface="Alexandria" pitchFamily="2" charset="-78"/>
              </a:rPr>
              <a:t>أسئلة لاستكشاف المزيد حول التمويل والخدمات المالية بالذكاء الاصطناعي</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1. كيف يمكن للذكاء الاصطناعي تحسين دقة التنبؤات السوقية وتقليل المخاطر المالية؟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2. ما هي أبرز تحديات تطبيق الذكاء الاصطناعي في كشف الاحتيال المالي؟</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3. كيف تسهم خوارزميات التداول الآلي في تحسين الأداء المالي للمستثمرين؟</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4. ما هي الفوائد والقيود المحتملة لاستخدام روبوتات المحادثة في تقديم الخدمات المالية؟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5. كيف يمكن للذكاء الاصطناعي تحسين عملية تقييم الائتمان للأفراد والشركات؟</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6. ما هي الخطوات التي يمكن اتخاذها لضمان أمن البيانات عند استخدام الذكاء الاصطناعي في الخدمات المالية؟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7. كيف يمكن للذكاء الاصطناعي تقديم توصيات استثمارية مخصصة وتحسين تجربة العملاء؟</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8. ما هي التطبيقات المستقبلية للذكاء الاصطناعي في مجال التمويل والخدمات المالية؟</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16050232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_أميكا_ الروبوت الأكثر تقدماً في العالم يُحذر البشر من مخاطر الذكاء الاصطناعي">
            <a:hlinkClick r:id="" action="ppaction://media"/>
            <a:extLst>
              <a:ext uri="{FF2B5EF4-FFF2-40B4-BE49-F238E27FC236}">
                <a16:creationId xmlns:a16="http://schemas.microsoft.com/office/drawing/2014/main" id="{0D610EA0-E3CC-05E7-0433-3D6DA6BD5548}"/>
              </a:ext>
            </a:extLst>
          </p:cNvPr>
          <p:cNvPicPr>
            <a:picLocks noGrp="1" noChangeAspect="1"/>
          </p:cNvPicPr>
          <p:nvPr>
            <p:ph sz="half" idx="1"/>
            <a:videoFile r:link="rId2"/>
            <p:extLst>
              <p:ext uri="{DAA4B4D4-6D71-4841-9C94-3DE7FCFB9230}">
                <p14:media xmlns:p14="http://schemas.microsoft.com/office/powerpoint/2010/main" r:embed="rId1"/>
              </p:ext>
            </p:extLst>
          </p:nvPr>
        </p:nvPicPr>
        <p:blipFill>
          <a:blip r:embed="rId4"/>
          <a:stretch>
            <a:fillRect/>
          </a:stretch>
        </p:blipFill>
        <p:spPr>
          <a:xfrm>
            <a:off x="1251857" y="1825625"/>
            <a:ext cx="10493829" cy="3377746"/>
          </a:xfrm>
        </p:spPr>
      </p:pic>
    </p:spTree>
    <p:extLst>
      <p:ext uri="{BB962C8B-B14F-4D97-AF65-F5344CB8AC3E}">
        <p14:creationId xmlns:p14="http://schemas.microsoft.com/office/powerpoint/2010/main" val="1557328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102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05C3635-B77A-B822-E6E9-0472329A0B0C}"/>
              </a:ext>
            </a:extLst>
          </p:cNvPr>
          <p:cNvSpPr>
            <a:spLocks noGrp="1"/>
          </p:cNvSpPr>
          <p:nvPr>
            <p:ph type="title"/>
          </p:nvPr>
        </p:nvSpPr>
        <p:spPr>
          <a:xfrm>
            <a:off x="2906485" y="1121228"/>
            <a:ext cx="5573486" cy="424543"/>
          </a:xfrm>
          <a:solidFill>
            <a:schemeClr val="bg1"/>
          </a:solidFill>
        </p:spPr>
        <p:txBody>
          <a:bodyPr/>
          <a:lstStyle/>
          <a:p>
            <a:pPr algn="ctr" rtl="1"/>
            <a:r>
              <a:rPr lang="fa-IR" sz="2000" b="1" dirty="0">
                <a:solidFill>
                  <a:schemeClr val="accent2">
                    <a:lumMod val="75000"/>
                  </a:schemeClr>
                </a:solidFill>
                <a:latin typeface="Alexandria" pitchFamily="2" charset="-78"/>
                <a:cs typeface="Alexandria" pitchFamily="2" charset="-78"/>
              </a:rPr>
              <a:t>الجوانب ال</a:t>
            </a:r>
            <a:r>
              <a:rPr lang="ar-EG" sz="2000" b="1" dirty="0">
                <a:solidFill>
                  <a:schemeClr val="accent2">
                    <a:lumMod val="75000"/>
                  </a:schemeClr>
                </a:solidFill>
                <a:latin typeface="Alexandria" pitchFamily="2" charset="-78"/>
                <a:cs typeface="Alexandria" pitchFamily="2" charset="-78"/>
              </a:rPr>
              <a:t>سلبية</a:t>
            </a:r>
            <a:r>
              <a:rPr lang="fa-IR" sz="2000" b="1" dirty="0">
                <a:solidFill>
                  <a:schemeClr val="accent2">
                    <a:lumMod val="75000"/>
                  </a:schemeClr>
                </a:solidFill>
                <a:latin typeface="Alexandria" pitchFamily="2" charset="-78"/>
                <a:cs typeface="Alexandria" pitchFamily="2" charset="-78"/>
              </a:rPr>
              <a:t> للذكاء الاصطناعي</a:t>
            </a:r>
            <a:br>
              <a:rPr lang="en-US" b="1" dirty="0">
                <a:solidFill>
                  <a:schemeClr val="accent2">
                    <a:lumMod val="75000"/>
                  </a:schemeClr>
                </a:solidFill>
                <a:latin typeface="Alexandria" pitchFamily="2" charset="-78"/>
                <a:cs typeface="Alexandria" pitchFamily="2" charset="-78"/>
              </a:rPr>
            </a:br>
            <a:endParaRPr lang="en-US" dirty="0"/>
          </a:p>
        </p:txBody>
      </p:sp>
      <p:graphicFrame>
        <p:nvGraphicFramePr>
          <p:cNvPr id="5" name="عنصر نائب للمحتوى 4">
            <a:extLst>
              <a:ext uri="{FF2B5EF4-FFF2-40B4-BE49-F238E27FC236}">
                <a16:creationId xmlns:a16="http://schemas.microsoft.com/office/drawing/2014/main" id="{C7999D19-FEDA-F7C7-E9B5-9F8F744A9581}"/>
              </a:ext>
            </a:extLst>
          </p:cNvPr>
          <p:cNvGraphicFramePr>
            <a:graphicFrameLocks noGrp="1"/>
          </p:cNvGraphicFramePr>
          <p:nvPr>
            <p:ph sz="half" idx="2"/>
            <p:extLst>
              <p:ext uri="{D42A27DB-BD31-4B8C-83A1-F6EECF244321}">
                <p14:modId xmlns:p14="http://schemas.microsoft.com/office/powerpoint/2010/main" val="1715919508"/>
              </p:ext>
            </p:extLst>
          </p:nvPr>
        </p:nvGraphicFramePr>
        <p:xfrm>
          <a:off x="674914" y="1545771"/>
          <a:ext cx="10678886" cy="48223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413083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04257"/>
            <a:ext cx="11919856" cy="4953000"/>
          </a:xfrm>
          <a:solidFill>
            <a:schemeClr val="bg2"/>
          </a:solidFill>
        </p:spPr>
        <p:txBody>
          <a:bodyPr>
            <a:noAutofit/>
          </a:bodyPr>
          <a:lstStyle/>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 1. البطالة وتغير سوق العمل: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فقدان الوظائف:</a:t>
            </a:r>
            <a:r>
              <a:rPr lang="ar-SA" sz="1400" kern="100" dirty="0">
                <a:effectLst/>
                <a:latin typeface="Aptos" panose="020B0004020202020204" pitchFamily="34" charset="0"/>
                <a:ea typeface="Aptos" panose="020B0004020202020204" pitchFamily="34" charset="0"/>
                <a:cs typeface="Alexandria" pitchFamily="2" charset="-78"/>
              </a:rPr>
              <a:t> قد يؤدي استخدام الذكاء الاصطناعي إلى استبدال العديد من الوظائف البشرية، خاصة تلك التي تتطلب مهام متكررة وروتينية. هذا يمكن أن يؤدي إلى بطالة عالية وتغيرات في سوق العمل.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الحاجة لإعادة التدريب:</a:t>
            </a:r>
            <a:r>
              <a:rPr lang="ar-SA" sz="1400" kern="100" dirty="0">
                <a:effectLst/>
                <a:latin typeface="Aptos" panose="020B0004020202020204" pitchFamily="34" charset="0"/>
                <a:ea typeface="Aptos" panose="020B0004020202020204" pitchFamily="34" charset="0"/>
                <a:cs typeface="Alexandria" pitchFamily="2" charset="-78"/>
              </a:rPr>
              <a:t> ستحتاج القوى العاملة إلى إعادة التدريب لاكتساب مهارات جديدة تتوافق مع الوظائف التي تظل متاحة أو تنشأ بسبب التكنولوجيا الجديدة.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 2. التحيز والتمييز:</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التحيز في البيانات:</a:t>
            </a:r>
            <a:r>
              <a:rPr lang="ar-SA" sz="1400" kern="100" dirty="0">
                <a:effectLst/>
                <a:latin typeface="Aptos" panose="020B0004020202020204" pitchFamily="34" charset="0"/>
                <a:ea typeface="Aptos" panose="020B0004020202020204" pitchFamily="34" charset="0"/>
                <a:cs typeface="Alexandria" pitchFamily="2" charset="-78"/>
              </a:rPr>
              <a:t> يمكن أن تتأثر خوارزميات الذكاء الاصطناعي بالتحيزات الموجودة في البيانات التي تدربت عليها، مما يؤدي إلى نتائج غير عادلة وتمييزية.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تفاقم التمييز:</a:t>
            </a:r>
            <a:r>
              <a:rPr lang="ar-SA" sz="1400" kern="100" dirty="0">
                <a:effectLst/>
                <a:latin typeface="Aptos" panose="020B0004020202020204" pitchFamily="34" charset="0"/>
                <a:ea typeface="Aptos" panose="020B0004020202020204" pitchFamily="34" charset="0"/>
                <a:cs typeface="Alexandria" pitchFamily="2" charset="-78"/>
              </a:rPr>
              <a:t> إذا لم يتم معالجة هذه التحيزات بشكل صحيح، يمكن أن يؤدي الذكاء الاصطناعي إلى تفاقم التمييز الاجتماعي والاقتصادي.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 3. الخصوصية والأمان:</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انتهاك الخصوصية:</a:t>
            </a:r>
            <a:r>
              <a:rPr lang="ar-SA" sz="1400" kern="100" dirty="0">
                <a:effectLst/>
                <a:latin typeface="Aptos" panose="020B0004020202020204" pitchFamily="34" charset="0"/>
                <a:ea typeface="Aptos" panose="020B0004020202020204" pitchFamily="34" charset="0"/>
                <a:cs typeface="Alexandria" pitchFamily="2" charset="-78"/>
              </a:rPr>
              <a:t> استخدام الذكاء الاصطناعي لجمع وتحليل كميات كبيرة من البيانات يمكن أن يؤدي إلى انتهاكات خطيرة للخصوصية.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الأمان السيبراني:</a:t>
            </a:r>
            <a:r>
              <a:rPr lang="ar-SA" sz="1400" kern="100" dirty="0">
                <a:effectLst/>
                <a:latin typeface="Aptos" panose="020B0004020202020204" pitchFamily="34" charset="0"/>
                <a:ea typeface="Aptos" panose="020B0004020202020204" pitchFamily="34" charset="0"/>
                <a:cs typeface="Alexandria" pitchFamily="2" charset="-78"/>
              </a:rPr>
              <a:t> تقنيات الذكاء الاصطناعي يمكن أن تكون مستهدفة من قبل القراصنة والهجمات السيبرانية، مما يعرض البيانات الحساسة للخطر.</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22642039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04257"/>
            <a:ext cx="11919856" cy="4953000"/>
          </a:xfrm>
          <a:solidFill>
            <a:schemeClr val="bg2"/>
          </a:solidFill>
        </p:spPr>
        <p:txBody>
          <a:bodyPr>
            <a:noAutofit/>
          </a:bodyPr>
          <a:lstStyle/>
          <a:p>
            <a:pPr marL="0" indent="0" algn="just" rtl="1">
              <a:lnSpc>
                <a:spcPct val="150000"/>
              </a:lnSpc>
              <a:buNone/>
            </a:pPr>
            <a:r>
              <a:rPr lang="ar-SA" sz="1800" b="1" kern="100" dirty="0">
                <a:solidFill>
                  <a:srgbClr val="C00000"/>
                </a:solidFill>
                <a:effectLst/>
                <a:latin typeface="Aptos" panose="020B0004020202020204" pitchFamily="34" charset="0"/>
                <a:ea typeface="Aptos" panose="020B0004020202020204" pitchFamily="34" charset="0"/>
                <a:cs typeface="Alexandria" pitchFamily="2" charset="-78"/>
              </a:rPr>
              <a:t> 4. الاعتماد المفرط:</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 فقدان المهارات البشرية:</a:t>
            </a:r>
            <a:r>
              <a:rPr lang="ar-SA" sz="1800" kern="100" dirty="0">
                <a:effectLst/>
                <a:latin typeface="Aptos" panose="020B0004020202020204" pitchFamily="34" charset="0"/>
                <a:ea typeface="Aptos" panose="020B0004020202020204" pitchFamily="34" charset="0"/>
                <a:cs typeface="Alexandria" pitchFamily="2" charset="-78"/>
              </a:rPr>
              <a:t> الاعتماد المفرط على الذكاء الاصطناعي يمكن أن يؤدي إلى فقدان المهارات البشرية والقدرات التحليلية.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 التأثير على اتخاذ القرارات:</a:t>
            </a:r>
            <a:r>
              <a:rPr lang="ar-SA" sz="1800" kern="100" dirty="0">
                <a:effectLst/>
                <a:latin typeface="Aptos" panose="020B0004020202020204" pitchFamily="34" charset="0"/>
                <a:ea typeface="Aptos" panose="020B0004020202020204" pitchFamily="34" charset="0"/>
                <a:cs typeface="Alexandria" pitchFamily="2" charset="-78"/>
              </a:rPr>
              <a:t> الاعتماد الكبير على قرارات الذكاء الاصطناعي قد يقلل من قدرة البشر على اتخاذ قرارات مستقلة ومدروسة.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C00000"/>
                </a:solidFill>
                <a:effectLst/>
                <a:latin typeface="Aptos" panose="020B0004020202020204" pitchFamily="34" charset="0"/>
                <a:ea typeface="Aptos" panose="020B0004020202020204" pitchFamily="34" charset="0"/>
                <a:cs typeface="Alexandria" pitchFamily="2" charset="-78"/>
              </a:rPr>
              <a:t> 5. القضايا الأخلاقية: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 الأتمتة العسكرية:</a:t>
            </a:r>
            <a:r>
              <a:rPr lang="ar-SA" sz="1800" kern="100" dirty="0">
                <a:effectLst/>
                <a:latin typeface="Aptos" panose="020B0004020202020204" pitchFamily="34" charset="0"/>
                <a:ea typeface="Aptos" panose="020B0004020202020204" pitchFamily="34" charset="0"/>
                <a:cs typeface="Alexandria" pitchFamily="2" charset="-78"/>
              </a:rPr>
              <a:t> استخدام الذكاء الاصطناعي في الأسلحة والمعدات العسكرية يثير قضايا أخلاقية خطيرة حول التحكم والمساءلة.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 المسؤولية والمساءلة:</a:t>
            </a:r>
            <a:r>
              <a:rPr lang="ar-SA" sz="1800" kern="100" dirty="0">
                <a:effectLst/>
                <a:latin typeface="Aptos" panose="020B0004020202020204" pitchFamily="34" charset="0"/>
                <a:ea typeface="Aptos" panose="020B0004020202020204" pitchFamily="34" charset="0"/>
                <a:cs typeface="Alexandria" pitchFamily="2" charset="-78"/>
              </a:rPr>
              <a:t> من يتحمل المسؤولية عندما يتخذ الذكاء الاصطناعي قراراً يؤدي إلى نتائج سلبية؟ هذا يثير قضايا قانونية وأخلاقية حول المساءلة.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4468040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307771"/>
            <a:ext cx="11919856" cy="3592286"/>
          </a:xfrm>
          <a:solidFill>
            <a:schemeClr val="bg2"/>
          </a:solidFill>
        </p:spPr>
        <p:txBody>
          <a:bodyPr>
            <a:noAutofit/>
          </a:bodyPr>
          <a:lstStyle/>
          <a:p>
            <a:pPr algn="just" rtl="1">
              <a:lnSpc>
                <a:spcPct val="150000"/>
              </a:lnSpc>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 6. تأثير على التفاعل الاجتماعي: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العزلة الاجتماعية:</a:t>
            </a:r>
            <a:r>
              <a:rPr lang="ar-SA" sz="1400" kern="100" dirty="0">
                <a:effectLst/>
                <a:latin typeface="Aptos" panose="020B0004020202020204" pitchFamily="34" charset="0"/>
                <a:ea typeface="Aptos" panose="020B0004020202020204" pitchFamily="34" charset="0"/>
                <a:cs typeface="Alexandria" pitchFamily="2" charset="-78"/>
              </a:rPr>
              <a:t> زيادة استخدام الذكاء الاصطناعي والتكنولوجيا يمكن أن يقلل من التفاعل البشري ويزيد من العزلة الاجتماعية.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تغيير طبيعة العلاقات:</a:t>
            </a:r>
            <a:r>
              <a:rPr lang="ar-SA" sz="1400" kern="100" dirty="0">
                <a:effectLst/>
                <a:latin typeface="Aptos" panose="020B0004020202020204" pitchFamily="34" charset="0"/>
                <a:ea typeface="Aptos" panose="020B0004020202020204" pitchFamily="34" charset="0"/>
                <a:cs typeface="Alexandria" pitchFamily="2" charset="-78"/>
              </a:rPr>
              <a:t> الاعتماد على الروبوتات والمساعدين الذكيين يمكن أن يؤثر على طبيعة العلاقات الإنسانية ويغير من طريقة التواصل بين الناس.</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 7. مشاكل تقنية: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الأخطاء والتعطل:</a:t>
            </a:r>
            <a:r>
              <a:rPr lang="ar-SA" sz="1400" kern="100" dirty="0">
                <a:effectLst/>
                <a:latin typeface="Aptos" panose="020B0004020202020204" pitchFamily="34" charset="0"/>
                <a:ea typeface="Aptos" panose="020B0004020202020204" pitchFamily="34" charset="0"/>
                <a:cs typeface="Alexandria" pitchFamily="2" charset="-78"/>
              </a:rPr>
              <a:t> الذكاء الاصطناعي ليس معصومًا من الخطأ، ويمكن أن يواجه مشاكل تقنية تؤدي إلى أخطاء في التطبيقات الحرجة.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التكلفة العالية:</a:t>
            </a:r>
            <a:r>
              <a:rPr lang="ar-SA" sz="1400" kern="100" dirty="0">
                <a:effectLst/>
                <a:latin typeface="Aptos" panose="020B0004020202020204" pitchFamily="34" charset="0"/>
                <a:ea typeface="Aptos" panose="020B0004020202020204" pitchFamily="34" charset="0"/>
                <a:cs typeface="Alexandria" pitchFamily="2" charset="-78"/>
              </a:rPr>
              <a:t> تطوير وصيانة أنظمة الذكاء الاصطناعي يمكن أن يكون مكلفًا للغاية، مما يحد من قدرة بعض الشركات أو الحكومات على تبني هذه التكنولوجيا.</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1059027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اغرب تصرفات للذكاء الاصطناعي! #shorts">
            <a:hlinkClick r:id="" action="ppaction://media"/>
            <a:extLst>
              <a:ext uri="{FF2B5EF4-FFF2-40B4-BE49-F238E27FC236}">
                <a16:creationId xmlns:a16="http://schemas.microsoft.com/office/drawing/2014/main" id="{F73CDE0C-C0BB-2430-228B-9CFEF761FF5C}"/>
              </a:ext>
            </a:extLst>
          </p:cNvPr>
          <p:cNvPicPr>
            <a:picLocks noGrp="1" noChangeAspect="1"/>
          </p:cNvPicPr>
          <p:nvPr>
            <p:ph sz="half" idx="1"/>
            <a:videoFile r:link="rId2"/>
            <p:extLst>
              <p:ext uri="{DAA4B4D4-6D71-4841-9C94-3DE7FCFB9230}">
                <p14:media xmlns:p14="http://schemas.microsoft.com/office/powerpoint/2010/main" r:embed="rId1"/>
              </p:ext>
            </p:extLst>
          </p:nvPr>
        </p:nvPicPr>
        <p:blipFill>
          <a:blip r:embed="rId4"/>
          <a:stretch>
            <a:fillRect/>
          </a:stretch>
        </p:blipFill>
        <p:spPr>
          <a:xfrm>
            <a:off x="424543" y="1542596"/>
            <a:ext cx="11517085" cy="3845833"/>
          </a:xfrm>
        </p:spPr>
      </p:pic>
    </p:spTree>
    <p:extLst>
      <p:ext uri="{BB962C8B-B14F-4D97-AF65-F5344CB8AC3E}">
        <p14:creationId xmlns:p14="http://schemas.microsoft.com/office/powerpoint/2010/main" val="123933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88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عنصر نائب للمحتوى 10">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p:blipFill>
        <p:spPr>
          <a:xfrm>
            <a:off x="293915" y="1745569"/>
            <a:ext cx="3875314" cy="336686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267200" y="2971800"/>
            <a:ext cx="7717970" cy="1023257"/>
          </a:xfrm>
          <a:solidFill>
            <a:schemeClr val="bg1"/>
          </a:solidFill>
        </p:spPr>
        <p:txBody>
          <a:bodyPr>
            <a:normAutofit fontScale="92500"/>
          </a:bodyPr>
          <a:lstStyle/>
          <a:p>
            <a:pPr marL="0" indent="0" algn="ctr" rtl="1">
              <a:lnSpc>
                <a:spcPct val="170000"/>
              </a:lnSpc>
              <a:buNone/>
            </a:pPr>
            <a:r>
              <a:rPr lang="fa-IR" b="1" dirty="0">
                <a:solidFill>
                  <a:schemeClr val="accent2">
                    <a:lumMod val="75000"/>
                  </a:schemeClr>
                </a:solidFill>
                <a:latin typeface="Alexandria" pitchFamily="2" charset="-78"/>
                <a:cs typeface="Alexandria" pitchFamily="2" charset="-78"/>
              </a:rPr>
              <a:t>تمييز الذكاء الاصطناعي عن غيره مما يشتبه به</a:t>
            </a:r>
            <a:endParaRPr lang="en-US" b="1" dirty="0">
              <a:solidFill>
                <a:schemeClr val="accent2">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39290484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386944" y="2024743"/>
            <a:ext cx="7674428" cy="3962400"/>
          </a:xfrm>
          <a:solidFill>
            <a:schemeClr val="bg2"/>
          </a:solidFill>
        </p:spPr>
        <p:txBody>
          <a:bodyPr>
            <a:no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 1. الأنظمة الخبيرة (</a:t>
            </a:r>
            <a:r>
              <a:rPr lang="en-US" sz="1600" b="1" kern="100" dirty="0">
                <a:solidFill>
                  <a:srgbClr val="C00000"/>
                </a:solidFill>
                <a:effectLst/>
                <a:latin typeface="Alexandria" pitchFamily="2" charset="-78"/>
                <a:ea typeface="Aptos" panose="020B0004020202020204" pitchFamily="34" charset="0"/>
                <a:cs typeface="Simplified Arabic" panose="02020603050405020304" pitchFamily="18" charset="-78"/>
              </a:rPr>
              <a:t>Expert Systems</a:t>
            </a: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a:t>
            </a:r>
            <a:endParaRPr lang="en-US" sz="1600" b="1" kern="100" dirty="0">
              <a:solidFill>
                <a:srgbClr val="C0000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الوصف: </a:t>
            </a:r>
            <a:r>
              <a:rPr lang="ar-SA" sz="1600" kern="100" dirty="0">
                <a:effectLst/>
                <a:latin typeface="Aptos" panose="020B0004020202020204" pitchFamily="34" charset="0"/>
                <a:ea typeface="Aptos" panose="020B0004020202020204" pitchFamily="34" charset="0"/>
                <a:cs typeface="Alexandria" pitchFamily="2" charset="-78"/>
              </a:rPr>
              <a:t>الأنظمة الخبيرة هي برمجيات تستخدم قواعد معرفية مستمدة من خبراء في مجال معين لتقديم توصيات أو حلول.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التشابه: </a:t>
            </a:r>
            <a:r>
              <a:rPr lang="ar-SA" sz="1600" kern="100" dirty="0">
                <a:effectLst/>
                <a:latin typeface="Aptos" panose="020B0004020202020204" pitchFamily="34" charset="0"/>
                <a:ea typeface="Aptos" panose="020B0004020202020204" pitchFamily="34" charset="0"/>
                <a:cs typeface="Alexandria" pitchFamily="2" charset="-78"/>
              </a:rPr>
              <a:t>كلاهما يسعى إلى حل المشكلات واتخاذ القرارات بناءً على البيانات والمعرفة.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الفرق: </a:t>
            </a:r>
            <a:r>
              <a:rPr lang="ar-SA" sz="1600" kern="100" dirty="0">
                <a:effectLst/>
                <a:latin typeface="Aptos" panose="020B0004020202020204" pitchFamily="34" charset="0"/>
                <a:ea typeface="Aptos" panose="020B0004020202020204" pitchFamily="34" charset="0"/>
                <a:cs typeface="Alexandria" pitchFamily="2" charset="-78"/>
              </a:rPr>
              <a:t>الأنظمة الخبيرة تعتمد على قواعد ومعرفة مبرمجة مسبقًا، بينما الذكاء الاصطناعي يمكنه التعلم والتكيف واكتساب معرفة جديدة من البيانات بمرور الوقت.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3" name="صورة 2" descr="صورة تحتوي على رسم, فن, التصميم, توضيح&#10;&#10;تم إنشاء الوصف تلقائياً">
            <a:extLst>
              <a:ext uri="{FF2B5EF4-FFF2-40B4-BE49-F238E27FC236}">
                <a16:creationId xmlns:a16="http://schemas.microsoft.com/office/drawing/2014/main" id="{64CB4C54-ED38-F9A7-11F9-871F3BB22A3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0114" y="2024743"/>
            <a:ext cx="3842657" cy="3962400"/>
          </a:xfrm>
          <a:prstGeom prst="rect">
            <a:avLst/>
          </a:prstGeom>
        </p:spPr>
      </p:pic>
    </p:spTree>
    <p:extLst>
      <p:ext uri="{BB962C8B-B14F-4D97-AF65-F5344CB8AC3E}">
        <p14:creationId xmlns:p14="http://schemas.microsoft.com/office/powerpoint/2010/main" val="222584017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408715" y="2286000"/>
            <a:ext cx="7674428" cy="2993572"/>
          </a:xfrm>
          <a:solidFill>
            <a:schemeClr val="bg2"/>
          </a:solidFill>
        </p:spPr>
        <p:txBody>
          <a:bodyPr>
            <a:no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 2. التعلم الآلي (</a:t>
            </a:r>
            <a:r>
              <a:rPr lang="en-US" sz="1600" b="1" kern="100" dirty="0">
                <a:solidFill>
                  <a:srgbClr val="C00000"/>
                </a:solidFill>
                <a:effectLst/>
                <a:latin typeface="Alexandria" pitchFamily="2" charset="-78"/>
                <a:ea typeface="Aptos" panose="020B0004020202020204" pitchFamily="34" charset="0"/>
                <a:cs typeface="Simplified Arabic" panose="02020603050405020304" pitchFamily="18" charset="-78"/>
              </a:rPr>
              <a:t>Machine Learning</a:t>
            </a: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a:t>
            </a:r>
            <a:endParaRPr lang="en-US" sz="1600" kern="100" dirty="0">
              <a:solidFill>
                <a:srgbClr val="C0000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الوصف:</a:t>
            </a:r>
            <a:r>
              <a:rPr lang="ar-SA" sz="1600" kern="100" dirty="0">
                <a:effectLst/>
                <a:latin typeface="Aptos" panose="020B0004020202020204" pitchFamily="34" charset="0"/>
                <a:ea typeface="Aptos" panose="020B0004020202020204" pitchFamily="34" charset="0"/>
                <a:cs typeface="Alexandria" pitchFamily="2" charset="-78"/>
              </a:rPr>
              <a:t> التعلم الآلي هو فرع من الذكاء الاصطناعي يعتمد على تطوير خوارزميات تُمكن الأنظمة من التعلم من البيانات دون برمجة صريحة.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التشابه:</a:t>
            </a:r>
            <a:r>
              <a:rPr lang="ar-SA" sz="1600" kern="100" dirty="0">
                <a:effectLst/>
                <a:latin typeface="Aptos" panose="020B0004020202020204" pitchFamily="34" charset="0"/>
                <a:ea typeface="Aptos" panose="020B0004020202020204" pitchFamily="34" charset="0"/>
                <a:cs typeface="Alexandria" pitchFamily="2" charset="-78"/>
              </a:rPr>
              <a:t> كلاهما جزء من نفس المجال ويعتمد على تحليل البيانات.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الفرق:</a:t>
            </a:r>
            <a:r>
              <a:rPr lang="ar-SA" sz="1600" kern="100" dirty="0">
                <a:effectLst/>
                <a:latin typeface="Aptos" panose="020B0004020202020204" pitchFamily="34" charset="0"/>
                <a:ea typeface="Aptos" panose="020B0004020202020204" pitchFamily="34" charset="0"/>
                <a:cs typeface="Alexandria" pitchFamily="2" charset="-78"/>
              </a:rPr>
              <a:t> التعلم الآلي هو تقنية ضمن الذكاء الاصطناعي، ويشمل طرقًا محددة لتعليم الأنظمة، في حين أن الذكاء الاصطناعي يتضمن طيفًا أوسع من التقنيات والأهداف.</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5" name="صورة 4" descr="صورة تحتوي على رسم, دائرة, توضيح, التصميم&#10;&#10;تم إنشاء الوصف تلقائياً">
            <a:extLst>
              <a:ext uri="{FF2B5EF4-FFF2-40B4-BE49-F238E27FC236}">
                <a16:creationId xmlns:a16="http://schemas.microsoft.com/office/drawing/2014/main" id="{4B39A5E1-51E3-9334-AB3D-5DE1237315D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13657" y="2177143"/>
            <a:ext cx="3646715" cy="3211286"/>
          </a:xfrm>
          <a:prstGeom prst="rect">
            <a:avLst/>
          </a:prstGeom>
        </p:spPr>
      </p:pic>
    </p:spTree>
    <p:extLst>
      <p:ext uri="{BB962C8B-B14F-4D97-AF65-F5344CB8AC3E}">
        <p14:creationId xmlns:p14="http://schemas.microsoft.com/office/powerpoint/2010/main" val="353497361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408715" y="2286000"/>
            <a:ext cx="7674428" cy="3439886"/>
          </a:xfrm>
          <a:solidFill>
            <a:schemeClr val="bg2"/>
          </a:solidFill>
        </p:spPr>
        <p:txBody>
          <a:bodyPr>
            <a:no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 3. التعلم العميق (</a:t>
            </a:r>
            <a:r>
              <a:rPr lang="en-US" sz="1600" b="1" kern="100" dirty="0">
                <a:solidFill>
                  <a:srgbClr val="C00000"/>
                </a:solidFill>
                <a:effectLst/>
                <a:latin typeface="Alexandria" pitchFamily="2" charset="-78"/>
                <a:ea typeface="Aptos" panose="020B0004020202020204" pitchFamily="34" charset="0"/>
                <a:cs typeface="Simplified Arabic" panose="02020603050405020304" pitchFamily="18" charset="-78"/>
              </a:rPr>
              <a:t>Deep Learning</a:t>
            </a: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الوصف: </a:t>
            </a:r>
            <a:r>
              <a:rPr lang="ar-SA" sz="1600" kern="100" dirty="0">
                <a:effectLst/>
                <a:latin typeface="Aptos" panose="020B0004020202020204" pitchFamily="34" charset="0"/>
                <a:ea typeface="Aptos" panose="020B0004020202020204" pitchFamily="34" charset="0"/>
                <a:cs typeface="Alexandria" pitchFamily="2" charset="-78"/>
              </a:rPr>
              <a:t>التعلم العميق هو نوع من التعلم الآلي يستخدم الشبكات العصبية العميقة لمعالجة البيانات المعقدة.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التشابه: </a:t>
            </a:r>
            <a:r>
              <a:rPr lang="ar-SA" sz="1600" kern="100" dirty="0">
                <a:effectLst/>
                <a:latin typeface="Aptos" panose="020B0004020202020204" pitchFamily="34" charset="0"/>
                <a:ea typeface="Aptos" panose="020B0004020202020204" pitchFamily="34" charset="0"/>
                <a:cs typeface="Alexandria" pitchFamily="2" charset="-78"/>
              </a:rPr>
              <a:t>يعتمد على تعلم الأنماط من البيانات وتحليلها.</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الفرق: </a:t>
            </a:r>
            <a:r>
              <a:rPr lang="ar-SA" sz="1600" kern="100" dirty="0">
                <a:effectLst/>
                <a:latin typeface="Aptos" panose="020B0004020202020204" pitchFamily="34" charset="0"/>
                <a:ea typeface="Aptos" panose="020B0004020202020204" pitchFamily="34" charset="0"/>
                <a:cs typeface="Alexandria" pitchFamily="2" charset="-78"/>
              </a:rPr>
              <a:t>التعلم العميق هو مجال فرعي داخل التعلم الآلي، ويعتمد على شبكات عصبية متعددة الطبقات، بينما الذكاء الاصطناعي يشمل تقنيات أخرى بالإضافة إلى التعلم العميق.</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3" name="صورة 2" descr="صورة تحتوي على رسم, فن, توضيح, التصميم&#10;&#10;تم إنشاء الوصف تلقائياً">
            <a:extLst>
              <a:ext uri="{FF2B5EF4-FFF2-40B4-BE49-F238E27FC236}">
                <a16:creationId xmlns:a16="http://schemas.microsoft.com/office/drawing/2014/main" id="{88DD833F-9FE1-08B3-055E-295AEFC55E0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8857" y="1953986"/>
            <a:ext cx="3897086" cy="3657600"/>
          </a:xfrm>
          <a:prstGeom prst="rect">
            <a:avLst/>
          </a:prstGeom>
        </p:spPr>
      </p:pic>
    </p:spTree>
    <p:extLst>
      <p:ext uri="{BB962C8B-B14F-4D97-AF65-F5344CB8AC3E}">
        <p14:creationId xmlns:p14="http://schemas.microsoft.com/office/powerpoint/2010/main" val="159025797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408715" y="2286000"/>
            <a:ext cx="7674428" cy="2993572"/>
          </a:xfrm>
          <a:solidFill>
            <a:schemeClr val="bg2"/>
          </a:solidFill>
        </p:spPr>
        <p:txBody>
          <a:bodyPr>
            <a:no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 4. البيانات الضخمة (</a:t>
            </a:r>
            <a:r>
              <a:rPr lang="en-US" sz="1600" b="1" kern="100" dirty="0">
                <a:solidFill>
                  <a:srgbClr val="C00000"/>
                </a:solidFill>
                <a:effectLst/>
                <a:latin typeface="Alexandria" pitchFamily="2" charset="-78"/>
                <a:ea typeface="Aptos" panose="020B0004020202020204" pitchFamily="34" charset="0"/>
                <a:cs typeface="Simplified Arabic" panose="02020603050405020304" pitchFamily="18" charset="-78"/>
              </a:rPr>
              <a:t>Big Data</a:t>
            </a: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 </a:t>
            </a:r>
            <a:r>
              <a:rPr lang="ar-SA" sz="1600" b="1" kern="100" dirty="0">
                <a:effectLst/>
                <a:latin typeface="Aptos" panose="020B0004020202020204" pitchFamily="34" charset="0"/>
                <a:ea typeface="Aptos" panose="020B0004020202020204" pitchFamily="34" charset="0"/>
                <a:cs typeface="Alexandria" pitchFamily="2" charset="-78"/>
              </a:rPr>
              <a:t>الوصف: </a:t>
            </a:r>
            <a:r>
              <a:rPr lang="ar-SA" sz="1600" kern="100" dirty="0">
                <a:effectLst/>
                <a:latin typeface="Aptos" panose="020B0004020202020204" pitchFamily="34" charset="0"/>
                <a:ea typeface="Aptos" panose="020B0004020202020204" pitchFamily="34" charset="0"/>
                <a:cs typeface="Alexandria" pitchFamily="2" charset="-78"/>
              </a:rPr>
              <a:t>البيانات الضخمة تشير إلى كميات هائلة من البيانات التي يمكن تحليلها لاستخراج معلومات ذات قيمة.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 </a:t>
            </a:r>
            <a:r>
              <a:rPr lang="ar-SA" sz="1600" b="1" kern="100" dirty="0">
                <a:effectLst/>
                <a:latin typeface="Aptos" panose="020B0004020202020204" pitchFamily="34" charset="0"/>
                <a:ea typeface="Aptos" panose="020B0004020202020204" pitchFamily="34" charset="0"/>
                <a:cs typeface="Alexandria" pitchFamily="2" charset="-78"/>
              </a:rPr>
              <a:t>التشابه:</a:t>
            </a:r>
            <a:r>
              <a:rPr lang="ar-SA" sz="1600" kern="100" dirty="0">
                <a:effectLst/>
                <a:latin typeface="Aptos" panose="020B0004020202020204" pitchFamily="34" charset="0"/>
                <a:ea typeface="Aptos" panose="020B0004020202020204" pitchFamily="34" charset="0"/>
                <a:cs typeface="Alexandria" pitchFamily="2" charset="-78"/>
              </a:rPr>
              <a:t> كلاهما يستخدم لتحليل البيانات واستخراج الرؤى.</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 </a:t>
            </a:r>
            <a:r>
              <a:rPr lang="ar-SA" sz="1600" b="1" kern="100" dirty="0">
                <a:effectLst/>
                <a:latin typeface="Aptos" panose="020B0004020202020204" pitchFamily="34" charset="0"/>
                <a:ea typeface="Aptos" panose="020B0004020202020204" pitchFamily="34" charset="0"/>
                <a:cs typeface="Alexandria" pitchFamily="2" charset="-78"/>
              </a:rPr>
              <a:t>الفرق: </a:t>
            </a:r>
            <a:r>
              <a:rPr lang="ar-SA" sz="1600" kern="100" dirty="0">
                <a:effectLst/>
                <a:latin typeface="Aptos" panose="020B0004020202020204" pitchFamily="34" charset="0"/>
                <a:ea typeface="Aptos" panose="020B0004020202020204" pitchFamily="34" charset="0"/>
                <a:cs typeface="Alexandria" pitchFamily="2" charset="-78"/>
              </a:rPr>
              <a:t>البيانات الضخمة هي البيانات نفسها، بينما الذكاء الاصطناعي هو الأداة التي تُستخدم لتحليل هذه البيانات واستخلاص الفوائد منها.</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5" name="صورة 4">
            <a:extLst>
              <a:ext uri="{FF2B5EF4-FFF2-40B4-BE49-F238E27FC236}">
                <a16:creationId xmlns:a16="http://schemas.microsoft.com/office/drawing/2014/main" id="{4B39A5E1-51E3-9334-AB3D-5DE1237315D4}"/>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620485" y="2177143"/>
            <a:ext cx="3211286" cy="3211286"/>
          </a:xfrm>
          <a:prstGeom prst="rect">
            <a:avLst/>
          </a:prstGeom>
        </p:spPr>
      </p:pic>
    </p:spTree>
    <p:extLst>
      <p:ext uri="{BB962C8B-B14F-4D97-AF65-F5344CB8AC3E}">
        <p14:creationId xmlns:p14="http://schemas.microsoft.com/office/powerpoint/2010/main" val="411166361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408715" y="2286000"/>
            <a:ext cx="7674428" cy="2993572"/>
          </a:xfrm>
          <a:solidFill>
            <a:schemeClr val="bg2"/>
          </a:solidFill>
        </p:spPr>
        <p:txBody>
          <a:bodyPr>
            <a:no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 5. الروبوتات (</a:t>
            </a:r>
            <a:r>
              <a:rPr lang="en-US" sz="1600" b="1" kern="100" dirty="0">
                <a:solidFill>
                  <a:srgbClr val="C00000"/>
                </a:solidFill>
                <a:effectLst/>
                <a:latin typeface="Alexandria" pitchFamily="2" charset="-78"/>
                <a:ea typeface="Aptos" panose="020B0004020202020204" pitchFamily="34" charset="0"/>
                <a:cs typeface="Simplified Arabic" panose="02020603050405020304" pitchFamily="18" charset="-78"/>
              </a:rPr>
              <a:t>Robotics</a:t>
            </a: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الوصف:</a:t>
            </a:r>
            <a:r>
              <a:rPr lang="ar-SA" sz="1600" kern="100" dirty="0">
                <a:effectLst/>
                <a:latin typeface="Aptos" panose="020B0004020202020204" pitchFamily="34" charset="0"/>
                <a:ea typeface="Aptos" panose="020B0004020202020204" pitchFamily="34" charset="0"/>
                <a:cs typeface="Alexandria" pitchFamily="2" charset="-78"/>
              </a:rPr>
              <a:t> الروبوتات هي أجهزة ميكانيكية يمكنها تنفيذ مهام معينة تلقائيًا.</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التشابه:</a:t>
            </a:r>
            <a:r>
              <a:rPr lang="ar-SA" sz="1600" kern="100" dirty="0">
                <a:effectLst/>
                <a:latin typeface="Aptos" panose="020B0004020202020204" pitchFamily="34" charset="0"/>
                <a:ea typeface="Aptos" panose="020B0004020202020204" pitchFamily="34" charset="0"/>
                <a:cs typeface="Alexandria" pitchFamily="2" charset="-78"/>
              </a:rPr>
              <a:t> يمكن أن تدمج الروبوتات تقنيات الذكاء الاصطناعي لتحسين أدائها.</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الفرق:</a:t>
            </a:r>
            <a:r>
              <a:rPr lang="ar-SA" sz="1600" kern="100" dirty="0">
                <a:effectLst/>
                <a:latin typeface="Aptos" panose="020B0004020202020204" pitchFamily="34" charset="0"/>
                <a:ea typeface="Aptos" panose="020B0004020202020204" pitchFamily="34" charset="0"/>
                <a:cs typeface="Alexandria" pitchFamily="2" charset="-78"/>
              </a:rPr>
              <a:t> الروبوتات هي الأجهزة الفيزيائية، بينما الذكاء الاصطناعي هو البرمجيات أو الأنظمة الذكية التي قد تدير هذه الأجهزة.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5" name="صورة 4">
            <a:extLst>
              <a:ext uri="{FF2B5EF4-FFF2-40B4-BE49-F238E27FC236}">
                <a16:creationId xmlns:a16="http://schemas.microsoft.com/office/drawing/2014/main" id="{4B39A5E1-51E3-9334-AB3D-5DE1237315D4}"/>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620485" y="2177143"/>
            <a:ext cx="3211286" cy="3211286"/>
          </a:xfrm>
          <a:prstGeom prst="rect">
            <a:avLst/>
          </a:prstGeom>
        </p:spPr>
      </p:pic>
    </p:spTree>
    <p:extLst>
      <p:ext uri="{BB962C8B-B14F-4D97-AF65-F5344CB8AC3E}">
        <p14:creationId xmlns:p14="http://schemas.microsoft.com/office/powerpoint/2010/main" val="291678735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408715" y="2286000"/>
            <a:ext cx="7674428" cy="2993572"/>
          </a:xfrm>
          <a:solidFill>
            <a:schemeClr val="bg2"/>
          </a:solidFill>
        </p:spPr>
        <p:txBody>
          <a:bodyPr>
            <a:no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  6. الحوسبة الإدراكية (</a:t>
            </a:r>
            <a:r>
              <a:rPr lang="en-US" sz="1600" b="1" kern="100" dirty="0">
                <a:solidFill>
                  <a:srgbClr val="C00000"/>
                </a:solidFill>
                <a:effectLst/>
                <a:latin typeface="Alexandria" pitchFamily="2" charset="-78"/>
                <a:ea typeface="Aptos" panose="020B0004020202020204" pitchFamily="34" charset="0"/>
                <a:cs typeface="Simplified Arabic" panose="02020603050405020304" pitchFamily="18" charset="-78"/>
              </a:rPr>
              <a:t>Cognitive Computing</a:t>
            </a: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الوصف: </a:t>
            </a:r>
            <a:r>
              <a:rPr lang="ar-SA" sz="1600" kern="100" dirty="0">
                <a:effectLst/>
                <a:latin typeface="Aptos" panose="020B0004020202020204" pitchFamily="34" charset="0"/>
                <a:ea typeface="Aptos" panose="020B0004020202020204" pitchFamily="34" charset="0"/>
                <a:cs typeface="Alexandria" pitchFamily="2" charset="-78"/>
              </a:rPr>
              <a:t>الحوسبة الإدراكية تسعى إلى محاكاة العمليات الفكرية البشرية من خلال تحليل وفهم البيانات غير المنظمة.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التشابه:</a:t>
            </a:r>
            <a:r>
              <a:rPr lang="ar-SA" sz="1600" kern="100" dirty="0">
                <a:effectLst/>
                <a:latin typeface="Aptos" panose="020B0004020202020204" pitchFamily="34" charset="0"/>
                <a:ea typeface="Aptos" panose="020B0004020202020204" pitchFamily="34" charset="0"/>
                <a:cs typeface="Alexandria" pitchFamily="2" charset="-78"/>
              </a:rPr>
              <a:t> كلاهما يسعى إلى محاكاة القدرات الفكرية البشرية.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الفرق:</a:t>
            </a:r>
            <a:r>
              <a:rPr lang="ar-SA" sz="1600" kern="100" dirty="0">
                <a:effectLst/>
                <a:latin typeface="Aptos" panose="020B0004020202020204" pitchFamily="34" charset="0"/>
                <a:ea typeface="Aptos" panose="020B0004020202020204" pitchFamily="34" charset="0"/>
                <a:cs typeface="Alexandria" pitchFamily="2" charset="-78"/>
              </a:rPr>
              <a:t> الحوسبة الإدراكية تركز على التفاعل البشري وتحليل البيانات غير المنظمة بشكل يشبه التفكير البشري، بينما الذكاء الاصطناعي يشمل مجموعة أوسع من التقنيات والأساليب.</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5" name="صورة 4">
            <a:extLst>
              <a:ext uri="{FF2B5EF4-FFF2-40B4-BE49-F238E27FC236}">
                <a16:creationId xmlns:a16="http://schemas.microsoft.com/office/drawing/2014/main" id="{4B39A5E1-51E3-9334-AB3D-5DE1237315D4}"/>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620485" y="2177143"/>
            <a:ext cx="3211286" cy="3211286"/>
          </a:xfrm>
          <a:prstGeom prst="rect">
            <a:avLst/>
          </a:prstGeom>
        </p:spPr>
      </p:pic>
    </p:spTree>
    <p:extLst>
      <p:ext uri="{BB962C8B-B14F-4D97-AF65-F5344CB8AC3E}">
        <p14:creationId xmlns:p14="http://schemas.microsoft.com/office/powerpoint/2010/main" val="389337640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408715" y="2286000"/>
            <a:ext cx="7674428" cy="2993572"/>
          </a:xfrm>
          <a:solidFill>
            <a:schemeClr val="bg2"/>
          </a:solidFill>
        </p:spPr>
        <p:txBody>
          <a:bodyPr>
            <a:no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  7. معالجة اللغة الطبيعية (</a:t>
            </a:r>
            <a:r>
              <a:rPr lang="en-US" sz="1600" b="1" kern="100" dirty="0">
                <a:solidFill>
                  <a:srgbClr val="C00000"/>
                </a:solidFill>
                <a:effectLst/>
                <a:latin typeface="Alexandria" pitchFamily="2" charset="-78"/>
                <a:ea typeface="Aptos" panose="020B0004020202020204" pitchFamily="34" charset="0"/>
                <a:cs typeface="Simplified Arabic" panose="02020603050405020304" pitchFamily="18" charset="-78"/>
              </a:rPr>
              <a:t>Natural Language Processing - NLP</a:t>
            </a: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الوصف:</a:t>
            </a:r>
            <a:r>
              <a:rPr lang="ar-SA" sz="1600" kern="100" dirty="0">
                <a:effectLst/>
                <a:latin typeface="Aptos" panose="020B0004020202020204" pitchFamily="34" charset="0"/>
                <a:ea typeface="Aptos" panose="020B0004020202020204" pitchFamily="34" charset="0"/>
                <a:cs typeface="Alexandria" pitchFamily="2" charset="-78"/>
              </a:rPr>
              <a:t> معالجة اللغة الطبيعية هي مجال ضمن الذكاء الاصطناعي يركز على فهم وتوليد اللغة البشرية.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التشابه:</a:t>
            </a:r>
            <a:r>
              <a:rPr lang="ar-SA" sz="1600" kern="100" dirty="0">
                <a:effectLst/>
                <a:latin typeface="Aptos" panose="020B0004020202020204" pitchFamily="34" charset="0"/>
                <a:ea typeface="Aptos" panose="020B0004020202020204" pitchFamily="34" charset="0"/>
                <a:cs typeface="Alexandria" pitchFamily="2" charset="-78"/>
              </a:rPr>
              <a:t> جزء من الذكاء الاصطناعي ويعتمد على تحليل البيانات.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الفرق:</a:t>
            </a:r>
            <a:r>
              <a:rPr lang="ar-SA" sz="1600" kern="100" dirty="0">
                <a:effectLst/>
                <a:latin typeface="Aptos" panose="020B0004020202020204" pitchFamily="34" charset="0"/>
                <a:ea typeface="Aptos" panose="020B0004020202020204" pitchFamily="34" charset="0"/>
                <a:cs typeface="Alexandria" pitchFamily="2" charset="-78"/>
              </a:rPr>
              <a:t> معالجة اللغة الطبيعية هي تطبيق محدد للذكاء الاصطناعي يركز على اللغات البشرية، بينما الذكاء الاصطناعي يشمل تطبيقات متعددة في مجالات مختلفة.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5" name="صورة 4">
            <a:extLst>
              <a:ext uri="{FF2B5EF4-FFF2-40B4-BE49-F238E27FC236}">
                <a16:creationId xmlns:a16="http://schemas.microsoft.com/office/drawing/2014/main" id="{4B39A5E1-51E3-9334-AB3D-5DE1237315D4}"/>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620485" y="2177143"/>
            <a:ext cx="3211286" cy="3211286"/>
          </a:xfrm>
          <a:prstGeom prst="rect">
            <a:avLst/>
          </a:prstGeom>
        </p:spPr>
      </p:pic>
    </p:spTree>
    <p:extLst>
      <p:ext uri="{BB962C8B-B14F-4D97-AF65-F5344CB8AC3E}">
        <p14:creationId xmlns:p14="http://schemas.microsoft.com/office/powerpoint/2010/main" val="364703966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fontScale="92500" lnSpcReduction="10000"/>
          </a:bodyPr>
          <a:lstStyle/>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تعزيز الأمن السيبراني باستخدام الذكاء الاصطناعي يعد من أهم الاستخدامات العملية لهذه التكنولوجيا، حيث يمكن للذكاء الاصطناعي تحسين الدفاعات الأمنية والتصدي للتهديدات بسرعة ودقة أكبر. إليك بعض الميزات والأمثلة على كيفية استخدام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ميزات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1. الكشف عن التهديدات والتحليل: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تحليل البيانات الضخمة: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تحليل كميات هائلة من البيانات بسرعة لتحديد الأنماط غير العادية التي قد تشير إلى هجمات سيبرانية.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الكشف عن التهديدات المبكرة:</a:t>
            </a:r>
            <a:r>
              <a:rPr lang="ar-SA" sz="1400" kern="100" dirty="0">
                <a:effectLst/>
                <a:latin typeface="Aptos" panose="020B0004020202020204" pitchFamily="34" charset="0"/>
                <a:ea typeface="Aptos" panose="020B0004020202020204" pitchFamily="34" charset="0"/>
                <a:cs typeface="Alexandria" pitchFamily="2" charset="-78"/>
              </a:rPr>
              <a:t> باستخدام تقنيات التعلم الآلي، يمكن للذكاء الاصطناعي الكشف عن التهديدات الجديدة التي لم تكن معروفة من قبل والتعرف على أنماط الهجمات المستجدة.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2. الاستجابة التلقائية للهجمات:</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أنظمة الاستجابة التلقائية: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اتخاذ إجراءات تلقائية لصد الهجمات السيبرانية عند اكتشافها، مثل عزل الأنظمة المصابة أو تعطيل الحسابات المخترقة.</a:t>
            </a:r>
            <a:endParaRPr lang="ar-EG" sz="14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التصدي للهجمات في الوقت الفعلي:</a:t>
            </a:r>
            <a:r>
              <a:rPr lang="ar-SA" sz="1400" kern="100" dirty="0">
                <a:effectLst/>
                <a:latin typeface="Aptos" panose="020B0004020202020204" pitchFamily="34" charset="0"/>
                <a:ea typeface="Aptos" panose="020B0004020202020204" pitchFamily="34" charset="0"/>
                <a:cs typeface="Alexandria" pitchFamily="2" charset="-78"/>
              </a:rPr>
              <a:t> من خلال مراقبة الأنظمة والشبكات بشكل مستمر، يمكن للذكاء الاصطناعي التصدي للهجمات في الوقت الفعلي قبل أن تتسبب في أضرار كبيرة.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3047999" y="1306286"/>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kern="100" dirty="0">
                <a:ln w="22225">
                  <a:solidFill>
                    <a:srgbClr val="9B2D1F"/>
                  </a:solidFill>
                  <a:prstDash val="solid"/>
                </a:ln>
                <a:solidFill>
                  <a:srgbClr val="9B2D1F">
                    <a:lumMod val="40000"/>
                    <a:lumOff val="60000"/>
                  </a:srgbClr>
                </a:solidFill>
                <a:latin typeface="Aptos" panose="020B0004020202020204" pitchFamily="34" charset="0"/>
                <a:ea typeface="Aptos" panose="020B0004020202020204" pitchFamily="34" charset="0"/>
                <a:cs typeface="Simplified Arabic" panose="02020603050405020304" pitchFamily="18" charset="-78"/>
              </a:rPr>
              <a:t>الفرق بين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الذكاء الاصطناعي</a:t>
            </a: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 والعالم الرقمي</a:t>
            </a:r>
            <a:endPar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endParaRPr>
          </a:p>
        </p:txBody>
      </p:sp>
      <p:sp>
        <p:nvSpPr>
          <p:cNvPr id="3" name="عنصر نائب للمحتوى 3">
            <a:extLst>
              <a:ext uri="{FF2B5EF4-FFF2-40B4-BE49-F238E27FC236}">
                <a16:creationId xmlns:a16="http://schemas.microsoft.com/office/drawing/2014/main" id="{B97962FA-0669-10DC-ACF8-2469AEB93DA1}"/>
              </a:ext>
            </a:extLst>
          </p:cNvPr>
          <p:cNvSpPr txBox="1">
            <a:spLocks/>
          </p:cNvSpPr>
          <p:nvPr/>
        </p:nvSpPr>
        <p:spPr>
          <a:xfrm>
            <a:off x="130629" y="1894114"/>
            <a:ext cx="11919856" cy="4386942"/>
          </a:xfrm>
          <a:prstGeom prst="rect">
            <a:avLst/>
          </a:prstGeom>
          <a:solidFill>
            <a:schemeClr val="bg2"/>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1. الهدف والمجال: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الذكاء الاصطناعي يركز على تطوير أنظمة ذكية قادرة على تنفيذ مهام محددة تتطلب الذكاء.</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العالم الرقمي يشمل البنية التحتية والتكنولوجيا التي تمكّن من الاتصال الرقمي، تخزين البيانات، والوصول إلى الخدمات عبر الإنترنت.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2. التطبيقات: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يمكن استخدام الذكاء الاصطناعي داخل العالم الرقمي لتحسين التطبيقات والخدمات (مثل التوصيات الذكية وتحليل البيانات).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العالم الرقمي هو البيئة التي يتم فيها تنفيذ وتشغيل العديد من تطبيقات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3. التكنولوجيا:</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الذكاء الاصطناعي يعتمد على تقنيات محددة مثل الخوارزميات والنماذج الرياضية لتحليل البيانات واتخاذ القرارات.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العالم الرقمي يعتمد على تقنيات الاتصالات، الشبكات، والتخزين لتقديم خدمات متنوعة.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16383107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a:extLst>
              <a:ext uri="{FF2B5EF4-FFF2-40B4-BE49-F238E27FC236}">
                <a16:creationId xmlns:a16="http://schemas.microsoft.com/office/drawing/2014/main" id="{98FDA7DC-1EF8-2D5E-ECAE-50D3A90F7A0B}"/>
              </a:ext>
            </a:extLst>
          </p:cNvPr>
          <p:cNvSpPr/>
          <p:nvPr/>
        </p:nvSpPr>
        <p:spPr>
          <a:xfrm>
            <a:off x="3047999" y="1138535"/>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kern="100" dirty="0">
                <a:ln w="22225">
                  <a:solidFill>
                    <a:srgbClr val="9B2D1F"/>
                  </a:solidFill>
                  <a:prstDash val="solid"/>
                </a:ln>
                <a:solidFill>
                  <a:srgbClr val="9B2D1F">
                    <a:lumMod val="40000"/>
                    <a:lumOff val="60000"/>
                  </a:srgbClr>
                </a:solidFill>
                <a:latin typeface="Aptos" panose="020B0004020202020204" pitchFamily="34" charset="0"/>
                <a:ea typeface="Aptos" panose="020B0004020202020204" pitchFamily="34" charset="0"/>
                <a:cs typeface="Simplified Arabic" panose="02020603050405020304" pitchFamily="18" charset="-78"/>
              </a:rPr>
              <a:t>الفرق بين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الذكاء الاصطناعي</a:t>
            </a: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 والتحول الرقمي</a:t>
            </a:r>
            <a:endPar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endParaRPr>
          </a:p>
        </p:txBody>
      </p:sp>
      <p:sp>
        <p:nvSpPr>
          <p:cNvPr id="3" name="عنصر نائب للمحتوى 3">
            <a:extLst>
              <a:ext uri="{FF2B5EF4-FFF2-40B4-BE49-F238E27FC236}">
                <a16:creationId xmlns:a16="http://schemas.microsoft.com/office/drawing/2014/main" id="{B97962FA-0669-10DC-ACF8-2469AEB93DA1}"/>
              </a:ext>
            </a:extLst>
          </p:cNvPr>
          <p:cNvSpPr txBox="1">
            <a:spLocks/>
          </p:cNvSpPr>
          <p:nvPr/>
        </p:nvSpPr>
        <p:spPr>
          <a:xfrm>
            <a:off x="136072" y="1687284"/>
            <a:ext cx="11919856" cy="4724401"/>
          </a:xfrm>
          <a:prstGeom prst="rect">
            <a:avLst/>
          </a:prstGeom>
          <a:solidFill>
            <a:schemeClr val="bg2"/>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1200" b="1" kern="100" dirty="0">
                <a:solidFill>
                  <a:srgbClr val="C00000"/>
                </a:solidFill>
                <a:effectLst/>
                <a:latin typeface="Aptos" panose="020B0004020202020204" pitchFamily="34" charset="0"/>
                <a:ea typeface="Aptos" panose="020B0004020202020204" pitchFamily="34" charset="0"/>
                <a:cs typeface="Alexandria" pitchFamily="2" charset="-78"/>
              </a:rPr>
              <a:t>1. الهدف والنطاق:</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الذكاء الاصطناعي يركز على تطوير أنظمة ذكية يمكنها تنفيذ مهام معقدة وتحليل البيانات.</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التحول الرقمي يركز على استخدام التكنولوجيا الرقمية لتحسين وتغيير أساليب العمل والخدمات.</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b="1" kern="100" dirty="0">
                <a:solidFill>
                  <a:srgbClr val="C00000"/>
                </a:solidFill>
                <a:effectLst/>
                <a:latin typeface="Aptos" panose="020B0004020202020204" pitchFamily="34" charset="0"/>
                <a:ea typeface="Aptos" panose="020B0004020202020204" pitchFamily="34" charset="0"/>
                <a:cs typeface="Alexandria" pitchFamily="2" charset="-78"/>
              </a:rPr>
              <a:t>2. التطبيق:</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يمكن استخدام الذكاء الاصطناعي كجزء من استراتيجيات التحول الرقمي لتحسين العمليات والخدمات.</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التحول الرقمي يشمل استخدام تقنيات متنوعة (بما فيها الذكاء الاصطناعي) لتحقيق أهداف أكبر تشمل تحسين الأعمال بالكامل.</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b="1" kern="100" dirty="0">
                <a:solidFill>
                  <a:srgbClr val="C00000"/>
                </a:solidFill>
                <a:effectLst/>
                <a:latin typeface="Aptos" panose="020B0004020202020204" pitchFamily="34" charset="0"/>
                <a:ea typeface="Aptos" panose="020B0004020202020204" pitchFamily="34" charset="0"/>
                <a:cs typeface="Alexandria" pitchFamily="2" charset="-78"/>
              </a:rPr>
              <a:t>3. التقنية والنهج:</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الذكاء الاصطناعي يتطلب تطوير وتطبيق خوارزميات متقدمة ونماذج تعلم.</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التحول الرقمي يتطلب تنفيذ استراتيجية شاملة تشمل تغيير الثقافة التنظيمية، واعتماد تقنيات رقمية مختلفة.</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b="1" kern="100" dirty="0">
                <a:solidFill>
                  <a:srgbClr val="C00000"/>
                </a:solidFill>
                <a:effectLst/>
                <a:latin typeface="Aptos" panose="020B0004020202020204" pitchFamily="34" charset="0"/>
                <a:ea typeface="Aptos" panose="020B0004020202020204" pitchFamily="34" charset="0"/>
                <a:cs typeface="Alexandria" pitchFamily="2" charset="-78"/>
              </a:rPr>
              <a:t>4. التأثير:</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الذكاء الاصطناعي يمكن أن يحقق تحسينات محددة ودقيقة في أداء الأنظمة.</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التحول الرقمي يمكن أن يغير بالكامل كيفية عمل الشركة وتقديم خدماتها، مما يؤثر على كل جانب من جوانب الأعمال.</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290858046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عنصر نائب للمحتوى 10">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p:blipFill>
        <p:spPr>
          <a:xfrm>
            <a:off x="642258" y="2032452"/>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648201" y="2393268"/>
            <a:ext cx="7282541" cy="685799"/>
          </a:xfrm>
          <a:solidFill>
            <a:schemeClr val="bg1"/>
          </a:solidFill>
        </p:spPr>
        <p:txBody>
          <a:bodyPr>
            <a:normAutofit/>
          </a:bodyPr>
          <a:lstStyle/>
          <a:p>
            <a:pPr marL="0" indent="0" algn="ctr" rtl="1">
              <a:lnSpc>
                <a:spcPct val="170000"/>
              </a:lnSpc>
              <a:buNone/>
            </a:pPr>
            <a:r>
              <a:rPr lang="fa-IR" sz="2400" b="1" dirty="0">
                <a:solidFill>
                  <a:schemeClr val="accent2">
                    <a:lumMod val="75000"/>
                  </a:schemeClr>
                </a:solidFill>
                <a:latin typeface="Alexandria" pitchFamily="2" charset="-78"/>
                <a:cs typeface="Alexandria" pitchFamily="2" charset="-78"/>
              </a:rPr>
              <a:t>أهمية دراسة اقتصاديات الذكاء الاصطناعي</a:t>
            </a:r>
            <a:endParaRPr lang="ar-EG" sz="2400" b="1" dirty="0">
              <a:solidFill>
                <a:schemeClr val="accent2">
                  <a:lumMod val="75000"/>
                </a:schemeClr>
              </a:solidFill>
              <a:latin typeface="Alexandria" pitchFamily="2" charset="-78"/>
              <a:cs typeface="Alexandria" pitchFamily="2" charset="-78"/>
            </a:endParaRPr>
          </a:p>
        </p:txBody>
      </p:sp>
      <p:sp>
        <p:nvSpPr>
          <p:cNvPr id="3" name="عنوان 2">
            <a:extLst>
              <a:ext uri="{FF2B5EF4-FFF2-40B4-BE49-F238E27FC236}">
                <a16:creationId xmlns:a16="http://schemas.microsoft.com/office/drawing/2014/main" id="{10B1BFEA-982A-823F-BB51-87F4C035F8B8}"/>
              </a:ext>
            </a:extLst>
          </p:cNvPr>
          <p:cNvSpPr>
            <a:spLocks noGrp="1"/>
          </p:cNvSpPr>
          <p:nvPr>
            <p:ph type="title"/>
          </p:nvPr>
        </p:nvSpPr>
        <p:spPr/>
        <p:txBody>
          <a:bodyPr/>
          <a:lstStyle/>
          <a:p>
            <a:endParaRPr lang="en-US"/>
          </a:p>
        </p:txBody>
      </p:sp>
      <p:sp>
        <p:nvSpPr>
          <p:cNvPr id="13" name="مربع نص 12">
            <a:extLst>
              <a:ext uri="{FF2B5EF4-FFF2-40B4-BE49-F238E27FC236}">
                <a16:creationId xmlns:a16="http://schemas.microsoft.com/office/drawing/2014/main" id="{E0753CB1-A0D4-059E-496E-E7D33C3B0652}"/>
              </a:ext>
            </a:extLst>
          </p:cNvPr>
          <p:cNvSpPr txBox="1"/>
          <p:nvPr/>
        </p:nvSpPr>
        <p:spPr>
          <a:xfrm>
            <a:off x="4844144" y="3715882"/>
            <a:ext cx="6966856" cy="1025345"/>
          </a:xfrm>
          <a:prstGeom prst="rect">
            <a:avLst/>
          </a:prstGeom>
          <a:solidFill>
            <a:schemeClr val="bg2"/>
          </a:solidFill>
        </p:spPr>
        <p:txBody>
          <a:bodyPr wrap="square">
            <a:spAutoFit/>
          </a:bodyPr>
          <a:lstStyle/>
          <a:p>
            <a:pPr algn="just">
              <a:lnSpc>
                <a:spcPct val="150000"/>
              </a:lnSpc>
            </a:pPr>
            <a:r>
              <a:rPr lang="ar-EG" sz="1400" dirty="0">
                <a:effectLst/>
                <a:latin typeface="Alexandria" pitchFamily="2" charset="-78"/>
                <a:ea typeface="Aptos" panose="020B0004020202020204" pitchFamily="34" charset="0"/>
                <a:cs typeface="Alexandria" pitchFamily="2" charset="-78"/>
              </a:rPr>
              <a:t>اقتصاديات الذكاء الاصطناعي (</a:t>
            </a:r>
            <a:r>
              <a:rPr lang="en-US" sz="1400" dirty="0">
                <a:effectLst/>
                <a:latin typeface="Alexandria" pitchFamily="2" charset="-78"/>
                <a:ea typeface="Aptos" panose="020B0004020202020204" pitchFamily="34" charset="0"/>
                <a:cs typeface="Alexandria" pitchFamily="2" charset="-78"/>
              </a:rPr>
              <a:t>AI</a:t>
            </a:r>
            <a:r>
              <a:rPr lang="ar-EG" sz="1400" dirty="0">
                <a:effectLst/>
                <a:latin typeface="Alexandria" pitchFamily="2" charset="-78"/>
                <a:ea typeface="Aptos" panose="020B0004020202020204" pitchFamily="34" charset="0"/>
                <a:cs typeface="Alexandria" pitchFamily="2" charset="-78"/>
              </a:rPr>
              <a:t>) هي مجال يدرس التأثير الاقتصادي للتكنولوجيا الذكية وكيفية تحسين الاستفادة منها لتحقيق نمو اقتصادي شامل. هذا المجال يتناول تأثير الذكاء الاصطناعي على الإنتاجية، التوظيف، الابتكار، والتكاليف</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80003510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460171"/>
            <a:ext cx="11919856" cy="3265715"/>
          </a:xfrm>
          <a:solidFill>
            <a:schemeClr val="bg2"/>
          </a:solidFill>
        </p:spPr>
        <p:txBody>
          <a:bodyPr>
            <a:noAutofit/>
          </a:bodyPr>
          <a:lstStyle/>
          <a:p>
            <a:pPr marL="0" indent="0" algn="just" rtl="1">
              <a:lnSpc>
                <a:spcPct val="150000"/>
              </a:lnSpc>
              <a:buNone/>
            </a:pPr>
            <a:r>
              <a:rPr lang="ar-EG" sz="1800" b="1" kern="100" dirty="0">
                <a:solidFill>
                  <a:srgbClr val="C00000"/>
                </a:solidFill>
                <a:effectLst/>
                <a:latin typeface="Aptos" panose="020B0004020202020204" pitchFamily="34" charset="0"/>
                <a:ea typeface="Aptos" panose="020B0004020202020204" pitchFamily="34" charset="0"/>
                <a:cs typeface="Alexandria" pitchFamily="2" charset="-78"/>
              </a:rPr>
              <a:t> 1. الاستثمار في تكنولوجيا الذكاء الاصطناعي:</a:t>
            </a:r>
            <a:endParaRPr lang="en-US" sz="1800" b="1" kern="100" dirty="0">
              <a:solidFill>
                <a:srgbClr val="C0000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أ) الاستثمارات الضخمة:</a:t>
            </a:r>
            <a:endParaRPr lang="en-US" sz="16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الشركات والحكومات تستثمر مبالغ كبيرة في تطوير وتنفيذ حلول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هذه الاستثمارات تشمل الأبحاث، تطوير البرمجيات، والبنية التحتية اللازمة لدعم تطبيقات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ب) العوائد الاقتصادية:</a:t>
            </a:r>
            <a:endParaRPr lang="en-US" sz="16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يمكن لهذه الاستثمارات أن تحقق عوائد كبيرة من خلال تحسين الكفاءة، تقليل التكاليف، وزيادة الإنتاجية.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68182763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481943"/>
            <a:ext cx="11919856" cy="2993571"/>
          </a:xfrm>
          <a:solidFill>
            <a:schemeClr val="bg2"/>
          </a:solidFill>
        </p:spPr>
        <p:txBody>
          <a:bodyPr>
            <a:noAutofit/>
          </a:bodyPr>
          <a:lstStyle/>
          <a:p>
            <a:pPr marL="0" indent="0" algn="just" rtl="1">
              <a:lnSpc>
                <a:spcPct val="150000"/>
              </a:lnSpc>
              <a:buNone/>
            </a:pPr>
            <a:r>
              <a:rPr lang="ar-EG" sz="1800" b="1" kern="100" dirty="0">
                <a:solidFill>
                  <a:srgbClr val="C00000"/>
                </a:solidFill>
                <a:effectLst/>
                <a:latin typeface="Aptos" panose="020B0004020202020204" pitchFamily="34" charset="0"/>
                <a:ea typeface="Aptos" panose="020B0004020202020204" pitchFamily="34" charset="0"/>
                <a:cs typeface="Alexandria" pitchFamily="2" charset="-78"/>
              </a:rPr>
              <a:t>2. توفير التكاليف من خلال الأتمتة:</a:t>
            </a:r>
            <a:endParaRPr lang="en-US" sz="1800" b="1" kern="100" dirty="0">
              <a:solidFill>
                <a:srgbClr val="C0000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أ) الأتمتة وتحسين الكفاءة:</a:t>
            </a:r>
            <a:endParaRPr lang="en-US" sz="1600"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الذكاء الاصطناعي يمكنه أتمتة العديد من المهام الروتينية والمتكررة، مما يقلل الحاجة إلى العمالة البشرية لهذه المهام.</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هذا يؤدي إلى توفير كبير في التكاليف التشغيلية.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ب) الجودة والدقة:</a:t>
            </a:r>
            <a:endParaRPr lang="en-US" sz="1600"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الذكاء الاصطناعي يمكنه تنفيذ المهام بجودة ودقة عالية، مما يقلل من الأخطاء ويزيد من كفاءة العمليات.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6806867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471057"/>
            <a:ext cx="11919856" cy="2982686"/>
          </a:xfrm>
          <a:solidFill>
            <a:schemeClr val="bg2"/>
          </a:solidFill>
        </p:spPr>
        <p:txBody>
          <a:bodyPr>
            <a:noAutofit/>
          </a:bodyPr>
          <a:lstStyle/>
          <a:p>
            <a:pPr marL="0" indent="0" algn="just" rtl="1">
              <a:lnSpc>
                <a:spcPct val="150000"/>
              </a:lnSpc>
              <a:buNone/>
            </a:pPr>
            <a:r>
              <a:rPr lang="ar-EG" sz="1800" b="1" kern="100" dirty="0">
                <a:solidFill>
                  <a:srgbClr val="C00000"/>
                </a:solidFill>
                <a:effectLst/>
                <a:latin typeface="Aptos" panose="020B0004020202020204" pitchFamily="34" charset="0"/>
                <a:ea typeface="Aptos" panose="020B0004020202020204" pitchFamily="34" charset="0"/>
                <a:cs typeface="Alexandria" pitchFamily="2" charset="-78"/>
              </a:rPr>
              <a:t>3. تأثير الذكاء الاصطناعي على التوظيف:</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أ) خلق فرص عمل جديدة: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بينما قد تؤدي الأتمتة إلى فقدان بعض الوظائف التقليدية، فإنها تخلق أيضًا فرص عمل جديدة في مجالات مثل تطوير البرمجيات، تحليل البيانات، وصيانة الأنظمة الذكية.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ب) الحاجة إلى إعادة التدريب:</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هناك حاجة متزايدة لتدريب القوى العاملة على المهارات الجديدة المطلوبة للتعامل مع التكنولوجيا الذكية.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142272734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351314"/>
            <a:ext cx="11919856" cy="3091543"/>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 4. زيادة الإنتاجية والنمو الاقتصادي: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أ) تحسين الإنتاجية: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الذكاء الاصطناعي يساعد الشركات على تحسين عملياتها وزيادة إنتاجيتها من خلال التحليل الذكي للبيانات واتخاذ القرارات المبنية على البيانات.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ب) النمو الاقتصادي: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استخدام الذكاء الاصطناعي يمكن أن يؤدي إلى نمو اقتصادي شامل من خلال تحسين الكفاءة وزيادة القيمة المضافة في مختلف القطاعات الاقتصادية.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71927832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677887"/>
            <a:ext cx="11919856" cy="2884714"/>
          </a:xfrm>
          <a:solidFill>
            <a:schemeClr val="bg2"/>
          </a:solidFill>
        </p:spPr>
        <p:txBody>
          <a:bodyPr>
            <a:noAutofit/>
          </a:bodyPr>
          <a:lstStyle/>
          <a:p>
            <a:pPr marL="0" indent="0" algn="just" rtl="1">
              <a:lnSpc>
                <a:spcPct val="150000"/>
              </a:lnSpc>
              <a:buNone/>
            </a:pPr>
            <a:r>
              <a:rPr lang="en-US" sz="1600" kern="100" dirty="0">
                <a:effectLst/>
                <a:latin typeface="Alexandria" pitchFamily="2" charset="-78"/>
                <a:ea typeface="Aptos" panose="020B0004020202020204" pitchFamily="34" charset="0"/>
                <a:cs typeface="Alexandria" pitchFamily="2" charset="-78"/>
              </a:rPr>
              <a:t> </a:t>
            </a:r>
            <a:r>
              <a:rPr lang="ar-EG" sz="1600" b="1" kern="100" dirty="0">
                <a:solidFill>
                  <a:srgbClr val="C00000"/>
                </a:solidFill>
                <a:effectLst/>
                <a:latin typeface="Alexandria" pitchFamily="2" charset="-78"/>
                <a:ea typeface="Aptos" panose="020B0004020202020204" pitchFamily="34" charset="0"/>
                <a:cs typeface="Alexandria" pitchFamily="2" charset="-78"/>
              </a:rPr>
              <a:t>5. تحفيز الابتكار:</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b="1" kern="100" dirty="0">
                <a:solidFill>
                  <a:srgbClr val="002060"/>
                </a:solidFill>
                <a:effectLst/>
                <a:latin typeface="Alexandria" pitchFamily="2" charset="-78"/>
                <a:ea typeface="Aptos" panose="020B0004020202020204" pitchFamily="34" charset="0"/>
                <a:cs typeface="Alexandria" pitchFamily="2" charset="-78"/>
              </a:rPr>
              <a:t>أ) تطوير منتجات وخدمات جديدة:</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kern="100" dirty="0">
                <a:effectLst/>
                <a:latin typeface="Alexandria" pitchFamily="2" charset="-78"/>
                <a:ea typeface="Aptos" panose="020B0004020202020204" pitchFamily="34" charset="0"/>
                <a:cs typeface="Alexandria" pitchFamily="2" charset="-78"/>
              </a:rPr>
              <a:t>   - الذكاء الاصطناعي يمكنه تحفيز الابتكار من خلال تمكين الشركات من تطوير منتجات وخدمات جديدة تعتمد على التكنولوجيا الذكية.</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b="1" kern="100" dirty="0">
                <a:solidFill>
                  <a:srgbClr val="002060"/>
                </a:solidFill>
                <a:effectLst/>
                <a:latin typeface="Alexandria" pitchFamily="2" charset="-78"/>
                <a:ea typeface="Aptos" panose="020B0004020202020204" pitchFamily="34" charset="0"/>
                <a:cs typeface="Alexandria" pitchFamily="2" charset="-78"/>
              </a:rPr>
              <a:t>ب) تحسين تجربة العملاء:</a:t>
            </a:r>
            <a:endParaRPr lang="en-US" sz="16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kern="100" dirty="0">
                <a:effectLst/>
                <a:latin typeface="Alexandria" pitchFamily="2" charset="-78"/>
                <a:ea typeface="Aptos" panose="020B0004020202020204" pitchFamily="34" charset="0"/>
                <a:cs typeface="Alexandria" pitchFamily="2" charset="-78"/>
              </a:rPr>
              <a:t>   - يمكن للذكاء الاصطناعي تحسين تجربة العملاء من خلال تقديم توصيات مخصصة وخدمات ذكية تعتمد على تحليل سلوك المستخدمين.</a:t>
            </a:r>
            <a:endParaRPr lang="en-US" sz="16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33523406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721429"/>
            <a:ext cx="11919856" cy="2928257"/>
          </a:xfrm>
          <a:solidFill>
            <a:schemeClr val="bg2"/>
          </a:solidFill>
        </p:spPr>
        <p:txBody>
          <a:bodyPr>
            <a:noAutofit/>
          </a:bodyPr>
          <a:lstStyle/>
          <a:p>
            <a:pPr algn="just" rtl="1">
              <a:lnSpc>
                <a:spcPct val="150000"/>
              </a:lnSpc>
            </a:pPr>
            <a:r>
              <a:rPr lang="en-US" sz="1600" kern="100" dirty="0">
                <a:effectLst/>
                <a:latin typeface="Alexandria" pitchFamily="2" charset="-78"/>
                <a:ea typeface="Aptos" panose="020B0004020202020204" pitchFamily="34" charset="0"/>
                <a:cs typeface="Alexandria" pitchFamily="2" charset="-78"/>
              </a:rPr>
              <a:t> </a:t>
            </a:r>
            <a:r>
              <a:rPr lang="ar-EG" sz="1600" b="1" kern="100" dirty="0">
                <a:solidFill>
                  <a:srgbClr val="C00000"/>
                </a:solidFill>
                <a:effectLst/>
                <a:latin typeface="Alexandria" pitchFamily="2" charset="-78"/>
                <a:ea typeface="Aptos" panose="020B0004020202020204" pitchFamily="34" charset="0"/>
                <a:cs typeface="Alexandria" pitchFamily="2" charset="-78"/>
              </a:rPr>
              <a:t>6. التحديات والمخاطر الاقتصادية:</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EG" sz="1600" b="1" kern="100" dirty="0">
                <a:solidFill>
                  <a:srgbClr val="002060"/>
                </a:solidFill>
                <a:effectLst/>
                <a:latin typeface="Alexandria" pitchFamily="2" charset="-78"/>
                <a:ea typeface="Aptos" panose="020B0004020202020204" pitchFamily="34" charset="0"/>
                <a:cs typeface="Alexandria" pitchFamily="2" charset="-78"/>
              </a:rPr>
              <a:t>أ) التحديات التقنية والأخلاقية:</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EG" sz="1600" kern="100" dirty="0">
                <a:effectLst/>
                <a:latin typeface="Alexandria" pitchFamily="2" charset="-78"/>
                <a:ea typeface="Aptos" panose="020B0004020202020204" pitchFamily="34" charset="0"/>
                <a:cs typeface="Alexandria" pitchFamily="2" charset="-78"/>
              </a:rPr>
              <a:t>   - من التحديات الكبيرة هي كيفية تطوير أنظمة ذكاء اصطناعي تكون آمنة وأخلاقية، وتحترم خصوصية المستخدمين.</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EG" sz="1600" b="1" kern="100" dirty="0">
                <a:solidFill>
                  <a:srgbClr val="002060"/>
                </a:solidFill>
                <a:effectLst/>
                <a:latin typeface="Alexandria" pitchFamily="2" charset="-78"/>
                <a:ea typeface="Aptos" panose="020B0004020202020204" pitchFamily="34" charset="0"/>
                <a:cs typeface="Alexandria" pitchFamily="2" charset="-78"/>
              </a:rPr>
              <a:t>ب) المخاطر الاقتصادية:</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EG" sz="1600" kern="100" dirty="0">
                <a:effectLst/>
                <a:latin typeface="Alexandria" pitchFamily="2" charset="-78"/>
                <a:ea typeface="Aptos" panose="020B0004020202020204" pitchFamily="34" charset="0"/>
                <a:cs typeface="Alexandria" pitchFamily="2" charset="-78"/>
              </a:rPr>
              <a:t>   - هناك مخاوف من أن يؤدي الذكاء الاصطناعي إلى تركيز الثروة في أيدي الشركات التكنولوجية الكبرى، مما قد يزيد من التفاوت الاقتصادي.</a:t>
            </a:r>
            <a:endParaRPr lang="en-US" sz="16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46572432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عنصر نائب للمحتوى 10">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p:blipFill>
        <p:spPr>
          <a:xfrm>
            <a:off x="642258" y="1825624"/>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702629" y="2971801"/>
            <a:ext cx="7282541" cy="849086"/>
          </a:xfrm>
          <a:solidFill>
            <a:schemeClr val="bg1"/>
          </a:solidFill>
        </p:spPr>
        <p:txBody>
          <a:bodyPr>
            <a:normAutofit/>
          </a:bodyPr>
          <a:lstStyle/>
          <a:p>
            <a:pPr marL="0" indent="0" algn="ctr" rtl="1">
              <a:lnSpc>
                <a:spcPct val="170000"/>
              </a:lnSpc>
              <a:buNone/>
            </a:pPr>
            <a:r>
              <a:rPr lang="ar-EG" sz="2400" b="1" dirty="0">
                <a:solidFill>
                  <a:schemeClr val="accent2">
                    <a:lumMod val="75000"/>
                  </a:schemeClr>
                </a:solidFill>
                <a:latin typeface="Alexandria" pitchFamily="2" charset="-78"/>
                <a:cs typeface="Alexandria" pitchFamily="2" charset="-78"/>
              </a:rPr>
              <a:t>موقف الدول العربية من الذكاء الاصطناعي</a:t>
            </a:r>
          </a:p>
        </p:txBody>
      </p:sp>
    </p:spTree>
    <p:extLst>
      <p:ext uri="{BB962C8B-B14F-4D97-AF65-F5344CB8AC3E}">
        <p14:creationId xmlns:p14="http://schemas.microsoft.com/office/powerpoint/2010/main" val="397888612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188029"/>
            <a:ext cx="11919856" cy="3712028"/>
          </a:xfrm>
          <a:solidFill>
            <a:schemeClr val="bg2"/>
          </a:solidFill>
        </p:spPr>
        <p:txBody>
          <a:bodyPr>
            <a:noAutofit/>
          </a:bodyPr>
          <a:lstStyle/>
          <a:p>
            <a:pPr marL="0" indent="0" algn="just" rtl="1">
              <a:lnSpc>
                <a:spcPct val="150000"/>
              </a:lnSpc>
              <a:buNone/>
            </a:pPr>
            <a:r>
              <a:rPr lang="ar-EG" sz="1600" kern="100" dirty="0">
                <a:effectLst/>
                <a:latin typeface="Alexandria" pitchFamily="2" charset="-78"/>
                <a:ea typeface="Aptos" panose="020B0004020202020204" pitchFamily="34" charset="0"/>
                <a:cs typeface="Alexandria" pitchFamily="2" charset="-78"/>
              </a:rPr>
              <a:t>موقف الدول العربية من الذكاء الاصطناعي يتميز بتنوع الاستراتيجيات والمبادرات التي تهدف إلى الاستفادة من هذه التكنولوجيا المتقدمة لدفع عجلة التنمية والتطوير في مختلف المجالات. فيما يلي نظرة عامة على بعض النقاط الرئيسية لموقف الدول العربية من الذكاء الاصطناعي:</a:t>
            </a:r>
            <a:endParaRPr lang="en-US" sz="1600" kern="100" dirty="0">
              <a:effectLst/>
              <a:latin typeface="Alexandria" pitchFamily="2" charset="-78"/>
              <a:ea typeface="Aptos" panose="020B0004020202020204" pitchFamily="34" charset="0"/>
              <a:cs typeface="Alexandria" pitchFamily="2" charset="-78"/>
            </a:endParaRPr>
          </a:p>
          <a:p>
            <a:pPr marL="342900" indent="-342900" algn="just" rtl="1">
              <a:lnSpc>
                <a:spcPct val="150000"/>
              </a:lnSpc>
              <a:buFont typeface="+mj-lt"/>
              <a:buAutoNum type="arabicPeriod"/>
            </a:pPr>
            <a:r>
              <a:rPr lang="ar-EG" sz="1600" b="1" kern="100" dirty="0">
                <a:solidFill>
                  <a:srgbClr val="C00000"/>
                </a:solidFill>
                <a:effectLst/>
                <a:latin typeface="Alexandria" pitchFamily="2" charset="-78"/>
                <a:ea typeface="Aptos" panose="020B0004020202020204" pitchFamily="34" charset="0"/>
                <a:cs typeface="Alexandria" pitchFamily="2" charset="-78"/>
              </a:rPr>
              <a:t>السياسات والاستراتيجيات الوطنية</a:t>
            </a:r>
            <a:endParaRPr lang="en-US" sz="1600" b="1" kern="100" dirty="0">
              <a:solidFill>
                <a:srgbClr val="C00000"/>
              </a:solidFill>
              <a:effectLst/>
              <a:latin typeface="Alexandria" pitchFamily="2" charset="-78"/>
              <a:ea typeface="Aptos" panose="020B0004020202020204" pitchFamily="34" charset="0"/>
              <a:cs typeface="Alexandria" pitchFamily="2" charset="-78"/>
            </a:endParaRPr>
          </a:p>
          <a:p>
            <a:pPr marL="342900" indent="-342900" algn="just" rtl="1">
              <a:lnSpc>
                <a:spcPct val="150000"/>
              </a:lnSpc>
              <a:buFont typeface="+mj-lt"/>
              <a:buAutoNum type="arabicPeriod"/>
            </a:pPr>
            <a:r>
              <a:rPr lang="ar-EG" sz="1600" b="1" kern="100" dirty="0">
                <a:solidFill>
                  <a:srgbClr val="C00000"/>
                </a:solidFill>
                <a:effectLst/>
                <a:latin typeface="Alexandria" pitchFamily="2" charset="-78"/>
                <a:ea typeface="Aptos" panose="020B0004020202020204" pitchFamily="34" charset="0"/>
                <a:cs typeface="Alexandria" pitchFamily="2" charset="-78"/>
              </a:rPr>
              <a:t>البحوث والتعليم</a:t>
            </a:r>
            <a:endParaRPr lang="en-US" sz="1600" b="1" kern="100" dirty="0">
              <a:solidFill>
                <a:srgbClr val="C00000"/>
              </a:solidFill>
              <a:effectLst/>
              <a:latin typeface="Alexandria" pitchFamily="2" charset="-78"/>
              <a:ea typeface="Aptos" panose="020B0004020202020204" pitchFamily="34" charset="0"/>
              <a:cs typeface="Alexandria" pitchFamily="2" charset="-78"/>
            </a:endParaRPr>
          </a:p>
          <a:p>
            <a:pPr marL="342900" indent="-342900" algn="just" rtl="1">
              <a:lnSpc>
                <a:spcPct val="150000"/>
              </a:lnSpc>
              <a:buFont typeface="+mj-lt"/>
              <a:buAutoNum type="arabicPeriod"/>
            </a:pPr>
            <a:r>
              <a:rPr lang="ar-EG" sz="1600" b="1" kern="100" dirty="0">
                <a:solidFill>
                  <a:srgbClr val="C00000"/>
                </a:solidFill>
                <a:effectLst/>
                <a:latin typeface="Alexandria" pitchFamily="2" charset="-78"/>
                <a:ea typeface="Aptos" panose="020B0004020202020204" pitchFamily="34" charset="0"/>
                <a:cs typeface="Alexandria" pitchFamily="2" charset="-78"/>
              </a:rPr>
              <a:t>الشراكات والتعاون الدولي</a:t>
            </a:r>
            <a:endParaRPr lang="en-US" sz="1600" b="1" kern="100" dirty="0">
              <a:solidFill>
                <a:srgbClr val="C00000"/>
              </a:solidFill>
              <a:effectLst/>
              <a:latin typeface="Alexandria" pitchFamily="2" charset="-78"/>
              <a:ea typeface="Aptos" panose="020B0004020202020204" pitchFamily="34" charset="0"/>
              <a:cs typeface="Alexandria" pitchFamily="2" charset="-78"/>
            </a:endParaRPr>
          </a:p>
          <a:p>
            <a:pPr marL="342900" indent="-342900" algn="just" rtl="1">
              <a:lnSpc>
                <a:spcPct val="150000"/>
              </a:lnSpc>
              <a:buFont typeface="+mj-lt"/>
              <a:buAutoNum type="arabicPeriod"/>
            </a:pPr>
            <a:r>
              <a:rPr lang="ar-EG" sz="1600" b="1" kern="100" dirty="0">
                <a:solidFill>
                  <a:srgbClr val="C00000"/>
                </a:solidFill>
                <a:effectLst/>
                <a:latin typeface="Alexandria" pitchFamily="2" charset="-78"/>
                <a:ea typeface="Aptos" panose="020B0004020202020204" pitchFamily="34" charset="0"/>
                <a:cs typeface="Alexandria" pitchFamily="2" charset="-78"/>
              </a:rPr>
              <a:t>التطبيقات والابتكار</a:t>
            </a:r>
            <a:endParaRPr lang="en-US" sz="1600" b="1" kern="100" dirty="0">
              <a:solidFill>
                <a:srgbClr val="C00000"/>
              </a:solidFill>
              <a:effectLst/>
              <a:latin typeface="Alexandria" pitchFamily="2" charset="-78"/>
              <a:ea typeface="Aptos" panose="020B0004020202020204" pitchFamily="34" charset="0"/>
              <a:cs typeface="Alexandria" pitchFamily="2" charset="-78"/>
            </a:endParaRPr>
          </a:p>
          <a:p>
            <a:pPr marL="342900" indent="-342900" algn="just" rtl="1">
              <a:lnSpc>
                <a:spcPct val="150000"/>
              </a:lnSpc>
              <a:buFont typeface="+mj-lt"/>
              <a:buAutoNum type="arabicPeriod"/>
            </a:pPr>
            <a:r>
              <a:rPr lang="ar-EG" sz="1600" b="1" kern="100" dirty="0">
                <a:solidFill>
                  <a:srgbClr val="C00000"/>
                </a:solidFill>
                <a:effectLst/>
                <a:latin typeface="Alexandria" pitchFamily="2" charset="-78"/>
                <a:ea typeface="Aptos" panose="020B0004020202020204" pitchFamily="34" charset="0"/>
                <a:cs typeface="Alexandria" pitchFamily="2" charset="-78"/>
              </a:rPr>
              <a:t>التحديات والمخاوف</a:t>
            </a:r>
            <a:endParaRPr lang="en-US" sz="16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82270124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2046513"/>
            <a:ext cx="11919856" cy="3385457"/>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 1. السياسات والاستراتيجيات الوطنية: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العديد من الدول العربية بدأت في وضع استراتيجيات وطنية للذكاء الاصطناعي. على سبيل المثال: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الإمارات العربية المتحدة:</a:t>
            </a:r>
            <a:r>
              <a:rPr lang="ar-EG" sz="1600" kern="100" dirty="0">
                <a:effectLst/>
                <a:latin typeface="Aptos" panose="020B0004020202020204" pitchFamily="34" charset="0"/>
                <a:ea typeface="Aptos" panose="020B0004020202020204" pitchFamily="34" charset="0"/>
                <a:cs typeface="Alexandria" pitchFamily="2" charset="-78"/>
              </a:rPr>
              <a:t> أطلقت استراتيجية الإمارات للذكاء الاصطناعي 2031، والتي تهدف إلى جعل الإمارات رائدة عالمياً في مجال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المملكة العربية السعودية:</a:t>
            </a:r>
            <a:r>
              <a:rPr lang="ar-EG" sz="1600" kern="100" dirty="0">
                <a:effectLst/>
                <a:latin typeface="Aptos" panose="020B0004020202020204" pitchFamily="34" charset="0"/>
                <a:ea typeface="Aptos" panose="020B0004020202020204" pitchFamily="34" charset="0"/>
                <a:cs typeface="Alexandria" pitchFamily="2" charset="-78"/>
              </a:rPr>
              <a:t> تبنت رؤية السعودية 2030 التي تشمل تطوير الذكاء الاصطناعي كجزء من التحول الوطني لتحقيق التنوع الاقتصادي.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مصر:</a:t>
            </a:r>
            <a:r>
              <a:rPr lang="ar-EG" sz="1600" kern="100" dirty="0">
                <a:effectLst/>
                <a:latin typeface="Aptos" panose="020B0004020202020204" pitchFamily="34" charset="0"/>
                <a:ea typeface="Aptos" panose="020B0004020202020204" pitchFamily="34" charset="0"/>
                <a:cs typeface="Alexandria" pitchFamily="2" charset="-78"/>
              </a:rPr>
              <a:t> أطلقت استراتيجية قومية للذكاء الاصطناعي بالتعاون مع وزارة الاتصالات وتكنولوجيا المعلومات.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159448192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1997529"/>
            <a:ext cx="11919856" cy="2862942"/>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lexandria" pitchFamily="2" charset="-78"/>
                <a:ea typeface="Aptos" panose="020B0004020202020204" pitchFamily="34" charset="0"/>
                <a:cs typeface="Alexandria" pitchFamily="2" charset="-78"/>
              </a:rPr>
              <a:t> 2. البحوث والتعليم:</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kern="100" dirty="0">
                <a:effectLst/>
                <a:latin typeface="Alexandria" pitchFamily="2" charset="-78"/>
                <a:ea typeface="Aptos" panose="020B0004020202020204" pitchFamily="34" charset="0"/>
                <a:cs typeface="Alexandria" pitchFamily="2" charset="-78"/>
              </a:rPr>
              <a:t>تعزز العديد من الدول العربية البحوث في مجال الذكاء الاصطناعي من خلال إنشاء مراكز بحثية متخصصة وتطوير مناهج تعليمية جديدة:</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b="1" kern="100" dirty="0">
                <a:solidFill>
                  <a:srgbClr val="002060"/>
                </a:solidFill>
                <a:effectLst/>
                <a:latin typeface="Alexandria" pitchFamily="2" charset="-78"/>
                <a:ea typeface="Aptos" panose="020B0004020202020204" pitchFamily="34" charset="0"/>
                <a:cs typeface="Alexandria" pitchFamily="2" charset="-78"/>
              </a:rPr>
              <a:t>- قطر:</a:t>
            </a:r>
            <a:r>
              <a:rPr lang="ar-EG" sz="1600" kern="100" dirty="0">
                <a:effectLst/>
                <a:latin typeface="Alexandria" pitchFamily="2" charset="-78"/>
                <a:ea typeface="Aptos" panose="020B0004020202020204" pitchFamily="34" charset="0"/>
                <a:cs typeface="Alexandria" pitchFamily="2" charset="-78"/>
              </a:rPr>
              <a:t> تأسيس معهد قطر لبحوث الحوسبة الذي يركز على الأبحاث في مجال الذكاء الاصطناعي.</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b="1" kern="100" dirty="0">
                <a:solidFill>
                  <a:srgbClr val="002060"/>
                </a:solidFill>
                <a:effectLst/>
                <a:latin typeface="Alexandria" pitchFamily="2" charset="-78"/>
                <a:ea typeface="Aptos" panose="020B0004020202020204" pitchFamily="34" charset="0"/>
                <a:cs typeface="Alexandria" pitchFamily="2" charset="-78"/>
              </a:rPr>
              <a:t>- المغرب:</a:t>
            </a:r>
            <a:r>
              <a:rPr lang="ar-EG" sz="1600" kern="100" dirty="0">
                <a:effectLst/>
                <a:latin typeface="Alexandria" pitchFamily="2" charset="-78"/>
                <a:ea typeface="Aptos" panose="020B0004020202020204" pitchFamily="34" charset="0"/>
                <a:cs typeface="Alexandria" pitchFamily="2" charset="-78"/>
              </a:rPr>
              <a:t> يعمل على تطوير مناهج دراسية تتضمن الذكاء الاصطناعي في الجامعات والكليات التقنية.</a:t>
            </a:r>
            <a:endParaRPr lang="en-US" sz="16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07752313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1959428"/>
            <a:ext cx="11919856" cy="3298372"/>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 3. الشراكات والتعاون الدولي: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الدول العربية تسعى لتعزيز التعاون الدولي في مجال الذكاء الاصطناعي من خلال شراكات مع المؤسسات العالمية والشركات التقنية الكبرى:</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الإمارات:</a:t>
            </a:r>
            <a:r>
              <a:rPr lang="ar-EG" sz="1600" kern="100" dirty="0">
                <a:effectLst/>
                <a:latin typeface="Aptos" panose="020B0004020202020204" pitchFamily="34" charset="0"/>
                <a:ea typeface="Aptos" panose="020B0004020202020204" pitchFamily="34" charset="0"/>
                <a:cs typeface="Alexandria" pitchFamily="2" charset="-78"/>
              </a:rPr>
              <a:t> شراكة مع جامعة نيويورك أبو ظبي لإنشاء مركز للأبحاث في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السعودية:</a:t>
            </a:r>
            <a:r>
              <a:rPr lang="ar-EG" sz="1600" kern="100" dirty="0">
                <a:effectLst/>
                <a:latin typeface="Aptos" panose="020B0004020202020204" pitchFamily="34" charset="0"/>
                <a:ea typeface="Aptos" panose="020B0004020202020204" pitchFamily="34" charset="0"/>
                <a:cs typeface="Alexandria" pitchFamily="2" charset="-78"/>
              </a:rPr>
              <a:t> تعاون مع الشركات العالمية مثل جوجل ومايكروسوفت لتطوير مشاريع تقنية مبتكرة.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263471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2307772"/>
            <a:ext cx="11919856" cy="2667000"/>
          </a:xfrm>
          <a:solidFill>
            <a:schemeClr val="bg2"/>
          </a:solidFill>
        </p:spPr>
        <p:txBody>
          <a:bodyPr>
            <a:noAutofit/>
          </a:bodyPr>
          <a:lstStyle/>
          <a:p>
            <a:pPr marL="0" indent="0" algn="just" rtl="1">
              <a:lnSpc>
                <a:spcPct val="150000"/>
              </a:lnSpc>
              <a:buNone/>
            </a:pPr>
            <a:r>
              <a:rPr lang="en-US" sz="1400" kern="100" dirty="0">
                <a:effectLst/>
                <a:latin typeface="Alexandria" pitchFamily="2" charset="-78"/>
                <a:ea typeface="Aptos" panose="020B0004020202020204" pitchFamily="34" charset="0"/>
                <a:cs typeface="Simplified Arabic" panose="02020603050405020304" pitchFamily="18" charset="-78"/>
              </a:rPr>
              <a:t> </a:t>
            </a:r>
            <a:r>
              <a:rPr lang="ar-EG" sz="1800" b="1" kern="100" dirty="0">
                <a:solidFill>
                  <a:srgbClr val="C00000"/>
                </a:solidFill>
                <a:effectLst/>
                <a:latin typeface="Alexandria" pitchFamily="2" charset="-78"/>
                <a:ea typeface="Aptos" panose="020B0004020202020204" pitchFamily="34" charset="0"/>
                <a:cs typeface="Alexandria" pitchFamily="2" charset="-78"/>
              </a:rPr>
              <a:t>4. التطبيقات والابتكار:</a:t>
            </a:r>
            <a:endParaRPr lang="en-US" sz="18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تشهد الدول العربية تطبيقات متزايدة للذكاء الاصطناعي في مختلف المجالات مثل الصحة، التعليم، الأمن، والنقل: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الإمارات:</a:t>
            </a:r>
            <a:r>
              <a:rPr lang="ar-EG" sz="1600" kern="100" dirty="0">
                <a:effectLst/>
                <a:latin typeface="Aptos" panose="020B0004020202020204" pitchFamily="34" charset="0"/>
                <a:ea typeface="Aptos" panose="020B0004020202020204" pitchFamily="34" charset="0"/>
                <a:cs typeface="Alexandria" pitchFamily="2" charset="-78"/>
              </a:rPr>
              <a:t> استخدام الذكاء الاصطناعي في القطاع الصحي لتحسين الخدمات الطبية وتحليل البيانات الصحية.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السعودية:</a:t>
            </a:r>
            <a:r>
              <a:rPr lang="ar-EG" sz="1600" kern="100" dirty="0">
                <a:effectLst/>
                <a:latin typeface="Aptos" panose="020B0004020202020204" pitchFamily="34" charset="0"/>
                <a:ea typeface="Aptos" panose="020B0004020202020204" pitchFamily="34" charset="0"/>
                <a:cs typeface="Alexandria" pitchFamily="2" charset="-78"/>
              </a:rPr>
              <a:t> تطبيق الذكاء الاصطناعي في تطوير المدن الذكية ومشاريع مثل </a:t>
            </a:r>
            <a:r>
              <a:rPr lang="ar-EG" sz="1600" kern="100" dirty="0" err="1">
                <a:effectLst/>
                <a:latin typeface="Aptos" panose="020B0004020202020204" pitchFamily="34" charset="0"/>
                <a:ea typeface="Aptos" panose="020B0004020202020204" pitchFamily="34" charset="0"/>
                <a:cs typeface="Alexandria" pitchFamily="2" charset="-78"/>
              </a:rPr>
              <a:t>نيوم</a:t>
            </a:r>
            <a:r>
              <a:rPr lang="ar-EG" sz="1600" kern="100" dirty="0">
                <a:effectLst/>
                <a:latin typeface="Aptos" panose="020B0004020202020204" pitchFamily="34" charset="0"/>
                <a:ea typeface="Aptos" panose="020B0004020202020204" pitchFamily="34" charset="0"/>
                <a:cs typeface="Alexandria" pitchFamily="2" charset="-78"/>
              </a:rPr>
              <a:t>.</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76209772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449286"/>
            <a:ext cx="11919856" cy="2830286"/>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 5. التحديات والمخاوف:</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رغم الفرص الكبيرة التي يوفرها الذكاء الاصطناعي، تواجه الدول العربية تحديات عدة مثل: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نقص الكوادر المتخصصة في مجال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الحاجة إلى تحديث البنية التحتية التقنية.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القضايا الأخلاقية والقانونية المتعلقة باستخدام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2" name="صوت مسجّل">
            <a:hlinkClick r:id="" action="ppaction://media"/>
            <a:extLst>
              <a:ext uri="{FF2B5EF4-FFF2-40B4-BE49-F238E27FC236}">
                <a16:creationId xmlns:a16="http://schemas.microsoft.com/office/drawing/2014/main" id="{18154169-D26A-F8D9-7548-5C756BD969D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08429" y="6186714"/>
            <a:ext cx="406400" cy="406400"/>
          </a:xfrm>
          <a:prstGeom prst="rect">
            <a:avLst/>
          </a:prstGeom>
        </p:spPr>
      </p:pic>
    </p:spTree>
    <p:extLst>
      <p:ext uri="{BB962C8B-B14F-4D97-AF65-F5344CB8AC3E}">
        <p14:creationId xmlns:p14="http://schemas.microsoft.com/office/powerpoint/2010/main" val="4127231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789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عنصر نائب للمحتوى 10">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p:blipFill>
        <p:spPr>
          <a:xfrm>
            <a:off x="359230" y="2280671"/>
            <a:ext cx="3243942"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3777342" y="3572215"/>
            <a:ext cx="8055428" cy="555171"/>
          </a:xfrm>
          <a:solidFill>
            <a:schemeClr val="bg1"/>
          </a:solidFill>
        </p:spPr>
        <p:txBody>
          <a:bodyPr>
            <a:normAutofit fontScale="92500"/>
          </a:bodyPr>
          <a:lstStyle/>
          <a:p>
            <a:pPr marL="0" indent="0" algn="ctr" rtl="1">
              <a:lnSpc>
                <a:spcPct val="170000"/>
              </a:lnSpc>
              <a:buNone/>
            </a:pPr>
            <a:r>
              <a:rPr lang="ar-EG" sz="1800" b="1" dirty="0">
                <a:solidFill>
                  <a:schemeClr val="accent2">
                    <a:lumMod val="75000"/>
                  </a:schemeClr>
                </a:solidFill>
                <a:latin typeface="Alexandria" pitchFamily="2" charset="-78"/>
                <a:cs typeface="Alexandria" pitchFamily="2" charset="-78"/>
              </a:rPr>
              <a:t>أهمية الذكاء الاصطناعي في مجال الدراسات القانونية والتعليم القانوني. </a:t>
            </a:r>
          </a:p>
        </p:txBody>
      </p:sp>
    </p:spTree>
    <p:extLst>
      <p:ext uri="{BB962C8B-B14F-4D97-AF65-F5344CB8AC3E}">
        <p14:creationId xmlns:p14="http://schemas.microsoft.com/office/powerpoint/2010/main" val="377971145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50571"/>
            <a:ext cx="11919856" cy="4060372"/>
          </a:xfrm>
          <a:solidFill>
            <a:schemeClr val="bg2"/>
          </a:solidFill>
        </p:spPr>
        <p:txBody>
          <a:bodyPr>
            <a:noAutofit/>
          </a:bodyPr>
          <a:lstStyle/>
          <a:p>
            <a:pPr algn="just" rtl="1">
              <a:lnSpc>
                <a:spcPct val="150000"/>
              </a:lnSpc>
            </a:pPr>
            <a:r>
              <a:rPr lang="ar-EG" sz="1800" kern="100" dirty="0">
                <a:effectLst/>
                <a:latin typeface="Aptos" panose="020B0004020202020204" pitchFamily="34" charset="0"/>
                <a:ea typeface="Aptos" panose="020B0004020202020204" pitchFamily="34" charset="0"/>
                <a:cs typeface="Alexandria" pitchFamily="2" charset="-78"/>
              </a:rPr>
              <a:t>الذكاء الاصطناعي (</a:t>
            </a:r>
            <a:r>
              <a:rPr lang="en-US" sz="1800" kern="100" dirty="0">
                <a:effectLst/>
                <a:latin typeface="Alexandria" pitchFamily="2" charset="-78"/>
                <a:ea typeface="Aptos" panose="020B0004020202020204" pitchFamily="34" charset="0"/>
                <a:cs typeface="Simplified Arabic" panose="02020603050405020304" pitchFamily="18" charset="-78"/>
              </a:rPr>
              <a:t>AI</a:t>
            </a:r>
            <a:r>
              <a:rPr lang="ar-EG" sz="1800" kern="100" dirty="0">
                <a:effectLst/>
                <a:latin typeface="Aptos" panose="020B0004020202020204" pitchFamily="34" charset="0"/>
                <a:ea typeface="Aptos" panose="020B0004020202020204" pitchFamily="34" charset="0"/>
                <a:cs typeface="Alexandria" pitchFamily="2" charset="-78"/>
              </a:rPr>
              <a:t>) يلعب دورًا متزايد الأهمية في مجال الدراسات القانونية والتعليم القانوني، مما يساهم في تحسين الكفاءة، والدقة، والوصول إلى المعلومات. إليك بعض النقاط الرئيسية التي توضح أهمية الذكاء الاصطناعي في هذا المجال:</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342900" lvl="0" indent="-342900" algn="just" rtl="1">
              <a:lnSpc>
                <a:spcPct val="150000"/>
              </a:lnSpc>
              <a:buFont typeface="+mj-lt"/>
              <a:buAutoNum type="arabicPeriod"/>
            </a:pPr>
            <a:r>
              <a:rPr lang="ar-EG" sz="1800" kern="100" dirty="0">
                <a:effectLst/>
                <a:latin typeface="Aptos" panose="020B0004020202020204" pitchFamily="34" charset="0"/>
                <a:ea typeface="Aptos" panose="020B0004020202020204" pitchFamily="34" charset="0"/>
                <a:cs typeface="Alexandria" pitchFamily="2" charset="-78"/>
              </a:rPr>
              <a:t>تحليل البيانات القانونية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342900" lvl="0" indent="-342900" algn="just" rtl="1">
              <a:lnSpc>
                <a:spcPct val="150000"/>
              </a:lnSpc>
              <a:buFont typeface="+mj-lt"/>
              <a:buAutoNum type="arabicPeriod"/>
            </a:pPr>
            <a:r>
              <a:rPr lang="ar-EG" sz="1800" kern="100" dirty="0">
                <a:effectLst/>
                <a:latin typeface="Aptos" panose="020B0004020202020204" pitchFamily="34" charset="0"/>
                <a:ea typeface="Aptos" panose="020B0004020202020204" pitchFamily="34" charset="0"/>
                <a:cs typeface="Alexandria" pitchFamily="2" charset="-78"/>
              </a:rPr>
              <a:t>التعليم والتدريب</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342900" lvl="0" indent="-342900" algn="just" rtl="1">
              <a:lnSpc>
                <a:spcPct val="150000"/>
              </a:lnSpc>
              <a:buFont typeface="+mj-lt"/>
              <a:buAutoNum type="arabicPeriod"/>
            </a:pPr>
            <a:r>
              <a:rPr lang="ar-EG" sz="1800" kern="100" dirty="0">
                <a:effectLst/>
                <a:latin typeface="Aptos" panose="020B0004020202020204" pitchFamily="34" charset="0"/>
                <a:ea typeface="Aptos" panose="020B0004020202020204" pitchFamily="34" charset="0"/>
                <a:cs typeface="Alexandria" pitchFamily="2" charset="-78"/>
              </a:rPr>
              <a:t>التشخيص القانوني</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342900" lvl="0" indent="-342900" algn="just" rtl="1">
              <a:lnSpc>
                <a:spcPct val="150000"/>
              </a:lnSpc>
              <a:buFont typeface="+mj-lt"/>
              <a:buAutoNum type="arabicPeriod"/>
            </a:pPr>
            <a:r>
              <a:rPr lang="ar-EG" sz="1800" kern="100" dirty="0">
                <a:effectLst/>
                <a:latin typeface="Aptos" panose="020B0004020202020204" pitchFamily="34" charset="0"/>
                <a:ea typeface="Aptos" panose="020B0004020202020204" pitchFamily="34" charset="0"/>
                <a:cs typeface="Alexandria" pitchFamily="2" charset="-78"/>
              </a:rPr>
              <a:t>الأتمتة والعمليات الروتينية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342900" lvl="0" indent="-342900" algn="just" rtl="1">
              <a:lnSpc>
                <a:spcPct val="150000"/>
              </a:lnSpc>
              <a:buFont typeface="+mj-lt"/>
              <a:buAutoNum type="arabicPeriod"/>
            </a:pPr>
            <a:r>
              <a:rPr lang="ar-EG" sz="1800" kern="100" dirty="0">
                <a:effectLst/>
                <a:latin typeface="Aptos" panose="020B0004020202020204" pitchFamily="34" charset="0"/>
                <a:ea typeface="Aptos" panose="020B0004020202020204" pitchFamily="34" charset="0"/>
                <a:cs typeface="Alexandria" pitchFamily="2" charset="-78"/>
              </a:rPr>
              <a:t>تحسين الوصول إلى العدالة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36768885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645229"/>
            <a:ext cx="11919856" cy="2754085"/>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 1. تحليل البيانات القانونية: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الذكاء الاصطناعي يمكنه تحليل كميات ضخمة من البيانات القانونية بسرعة ودقة، مما يساعد المحامين والباحثين القانونيين على استخراج المعلومات الضرورية بسرعة وكفاءة. هذا يشمل: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البحث القانوني:</a:t>
            </a:r>
            <a:r>
              <a:rPr lang="ar-EG" sz="1600" kern="100" dirty="0">
                <a:effectLst/>
                <a:latin typeface="Aptos" panose="020B0004020202020204" pitchFamily="34" charset="0"/>
                <a:ea typeface="Aptos" panose="020B0004020202020204" pitchFamily="34" charset="0"/>
                <a:cs typeface="Alexandria" pitchFamily="2" charset="-78"/>
              </a:rPr>
              <a:t> أدوات الذكاء الاصطناعي يمكنها البحث في قواعد البيانات القانونية واستخراج الأحكام السابقة ذات الصلة.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تحليل النصوص:</a:t>
            </a:r>
            <a:r>
              <a:rPr lang="ar-EG" sz="1600" kern="100" dirty="0">
                <a:effectLst/>
                <a:latin typeface="Aptos" panose="020B0004020202020204" pitchFamily="34" charset="0"/>
                <a:ea typeface="Aptos" panose="020B0004020202020204" pitchFamily="34" charset="0"/>
                <a:cs typeface="Alexandria" pitchFamily="2" charset="-78"/>
              </a:rPr>
              <a:t> تقنيات التعلم الآلي يمكنها تحليل الوثائق القانونية وفهم النصوص المعقدة لاستخراج المعلومات الحيوية.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170856781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2405742"/>
            <a:ext cx="11919856" cy="2699658"/>
          </a:xfrm>
          <a:solidFill>
            <a:schemeClr val="bg2"/>
          </a:solidFill>
        </p:spPr>
        <p:txBody>
          <a:bodyPr>
            <a:noAutofit/>
          </a:bodyPr>
          <a:lstStyle/>
          <a:p>
            <a:pPr marL="0" indent="0" algn="just" rtl="1">
              <a:lnSpc>
                <a:spcPct val="150000"/>
              </a:lnSpc>
              <a:buNone/>
            </a:pPr>
            <a:r>
              <a:rPr lang="en-US" sz="1600" kern="100" dirty="0">
                <a:effectLst/>
                <a:latin typeface="Alexandria" pitchFamily="2" charset="-78"/>
                <a:ea typeface="Aptos" panose="020B0004020202020204" pitchFamily="34" charset="0"/>
                <a:cs typeface="Alexandria" pitchFamily="2" charset="-78"/>
              </a:rPr>
              <a:t> </a:t>
            </a:r>
            <a:r>
              <a:rPr lang="ar-EG" sz="1600" b="1" kern="100" dirty="0">
                <a:solidFill>
                  <a:srgbClr val="C00000"/>
                </a:solidFill>
                <a:effectLst/>
                <a:latin typeface="Alexandria" pitchFamily="2" charset="-78"/>
                <a:ea typeface="Aptos" panose="020B0004020202020204" pitchFamily="34" charset="0"/>
                <a:cs typeface="Alexandria" pitchFamily="2" charset="-78"/>
              </a:rPr>
              <a:t>2. التعليم والتدريب:</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kern="100" dirty="0">
                <a:effectLst/>
                <a:latin typeface="Alexandria" pitchFamily="2" charset="-78"/>
                <a:ea typeface="Aptos" panose="020B0004020202020204" pitchFamily="34" charset="0"/>
                <a:cs typeface="Alexandria" pitchFamily="2" charset="-78"/>
              </a:rPr>
              <a:t>الذكاء الاصطناعي يسهم في تحسين طرق التعليم والتدريب في المجال القانوني من خلال:</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b="1" kern="100" dirty="0">
                <a:solidFill>
                  <a:srgbClr val="002060"/>
                </a:solidFill>
                <a:effectLst/>
                <a:latin typeface="Alexandria" pitchFamily="2" charset="-78"/>
                <a:ea typeface="Aptos" panose="020B0004020202020204" pitchFamily="34" charset="0"/>
                <a:cs typeface="Alexandria" pitchFamily="2" charset="-78"/>
              </a:rPr>
              <a:t>- التعليم المخصص:</a:t>
            </a:r>
            <a:r>
              <a:rPr lang="ar-EG" sz="1600" kern="100" dirty="0">
                <a:effectLst/>
                <a:latin typeface="Alexandria" pitchFamily="2" charset="-78"/>
                <a:ea typeface="Aptos" panose="020B0004020202020204" pitchFamily="34" charset="0"/>
                <a:cs typeface="Alexandria" pitchFamily="2" charset="-78"/>
              </a:rPr>
              <a:t> يمكن للذكاء الاصطناعي توفير خطط تعليمية مخصصة للطلاب بناءً على احتياجاتهم وأدائهم الأكاديمي.</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b="1" kern="100" dirty="0">
                <a:solidFill>
                  <a:srgbClr val="002060"/>
                </a:solidFill>
                <a:effectLst/>
                <a:latin typeface="Alexandria" pitchFamily="2" charset="-78"/>
                <a:ea typeface="Aptos" panose="020B0004020202020204" pitchFamily="34" charset="0"/>
                <a:cs typeface="Alexandria" pitchFamily="2" charset="-78"/>
              </a:rPr>
              <a:t>- التعليم الافتراضي:</a:t>
            </a:r>
            <a:r>
              <a:rPr lang="ar-EG" sz="1600" kern="100" dirty="0">
                <a:solidFill>
                  <a:srgbClr val="002060"/>
                </a:solidFill>
                <a:effectLst/>
                <a:latin typeface="Alexandria" pitchFamily="2" charset="-78"/>
                <a:ea typeface="Aptos" panose="020B0004020202020204" pitchFamily="34" charset="0"/>
                <a:cs typeface="Alexandria" pitchFamily="2" charset="-78"/>
              </a:rPr>
              <a:t> </a:t>
            </a:r>
            <a:r>
              <a:rPr lang="ar-EG" sz="1600" kern="100" dirty="0">
                <a:effectLst/>
                <a:latin typeface="Alexandria" pitchFamily="2" charset="-78"/>
                <a:ea typeface="Aptos" panose="020B0004020202020204" pitchFamily="34" charset="0"/>
                <a:cs typeface="Alexandria" pitchFamily="2" charset="-78"/>
              </a:rPr>
              <a:t>استخدام الذكاء الاصطناعي في إنشاء محاكاة للقضايا القانونية الافتراضية، مما يساعد الطلاب على اكتساب الخبرة العملية في بيئة آمنة ومراقبة.</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endParaRPr lang="en-US" sz="16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39825821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2503714"/>
            <a:ext cx="11919856" cy="2438400"/>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3. التشخيص القانوني: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أدوات الذكاء الاصطناعي يمكنها مساعدة المحامين في تقديم الاستشارات القانونية من خلال: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التشخيص الأولي:</a:t>
            </a:r>
            <a:r>
              <a:rPr lang="ar-EG" sz="1600" kern="100" dirty="0">
                <a:effectLst/>
                <a:latin typeface="Aptos" panose="020B0004020202020204" pitchFamily="34" charset="0"/>
                <a:ea typeface="Aptos" panose="020B0004020202020204" pitchFamily="34" charset="0"/>
                <a:cs typeface="Alexandria" pitchFamily="2" charset="-78"/>
              </a:rPr>
              <a:t> تقديم توصيات قانونية مبدئية بناءً على تحليل البيانات والمعلومات المتاحة.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التنبؤ بالمخاطر:</a:t>
            </a:r>
            <a:r>
              <a:rPr lang="ar-EG" sz="1600" kern="100" dirty="0">
                <a:effectLst/>
                <a:latin typeface="Aptos" panose="020B0004020202020204" pitchFamily="34" charset="0"/>
                <a:ea typeface="Aptos" panose="020B0004020202020204" pitchFamily="34" charset="0"/>
                <a:cs typeface="Alexandria" pitchFamily="2" charset="-78"/>
              </a:rPr>
              <a:t> تقييم احتمالات النجاح أو الفشل في القضايا القانونية بناءً على البيانات التاريخية.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71573840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612571"/>
            <a:ext cx="11919856" cy="2710543"/>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4. الأتمتة والعمليات الروتينية: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الذكاء الاصطناعي يساعد في أتمتة العديد من العمليات القانونية الروتينية، مما يتيح للمحامين والباحثين التركيز على المهام الأكثر تعقيدًا واستراتيجية. هذا يشمل: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إعداد العقود:</a:t>
            </a:r>
            <a:r>
              <a:rPr lang="ar-EG" sz="1600" kern="100" dirty="0">
                <a:effectLst/>
                <a:latin typeface="Aptos" panose="020B0004020202020204" pitchFamily="34" charset="0"/>
                <a:ea typeface="Aptos" panose="020B0004020202020204" pitchFamily="34" charset="0"/>
                <a:cs typeface="Alexandria" pitchFamily="2" charset="-78"/>
              </a:rPr>
              <a:t> إنشاء مسودات العقود والمستندات القانونية بسرعة ودقة.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إدارة القضايا:</a:t>
            </a:r>
            <a:r>
              <a:rPr lang="ar-EG" sz="1600" kern="100" dirty="0">
                <a:effectLst/>
                <a:latin typeface="Aptos" panose="020B0004020202020204" pitchFamily="34" charset="0"/>
                <a:ea typeface="Aptos" panose="020B0004020202020204" pitchFamily="34" charset="0"/>
                <a:cs typeface="Alexandria" pitchFamily="2" charset="-78"/>
              </a:rPr>
              <a:t> تنظيم ومتابعة القضايا القانونية باستخدام أنظمة إدارة القضايا المدعومة بالذكاء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403238176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688771"/>
            <a:ext cx="11919856" cy="2318658"/>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 5. تحسين الوصول إلى العدالة: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الذكاء الاصطناعي يمكن أن يسهم في تحسين الوصول إلى العدالة من خلال: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توفير الاستشارات القانونية:</a:t>
            </a:r>
            <a:r>
              <a:rPr lang="ar-EG" sz="1600" kern="100" dirty="0">
                <a:effectLst/>
                <a:latin typeface="Aptos" panose="020B0004020202020204" pitchFamily="34" charset="0"/>
                <a:ea typeface="Aptos" panose="020B0004020202020204" pitchFamily="34" charset="0"/>
                <a:cs typeface="Alexandria" pitchFamily="2" charset="-78"/>
              </a:rPr>
              <a:t> تقديم استشارات قانونية أولية للأشخاص الذين لا يستطيعون تحمل تكاليف المحامين.</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نشر المعرفة القانونية:</a:t>
            </a:r>
            <a:r>
              <a:rPr lang="ar-EG" sz="1600" kern="100" dirty="0">
                <a:effectLst/>
                <a:latin typeface="Aptos" panose="020B0004020202020204" pitchFamily="34" charset="0"/>
                <a:ea typeface="Aptos" panose="020B0004020202020204" pitchFamily="34" charset="0"/>
                <a:cs typeface="Alexandria" pitchFamily="2" charset="-78"/>
              </a:rPr>
              <a:t> نشر المعلومات القانونية بشكل أكثر فاعلية وسهولة عبر منصات مدعومة بالذكاء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262314590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8006A19-6104-4690-B436-DDB649818C8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0706706-7E8F-4CC9-82B5-BA51EC6C517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1279</TotalTime>
  <Words>7361</Words>
  <Application>Microsoft Office PowerPoint</Application>
  <PresentationFormat>Widescreen</PresentationFormat>
  <Paragraphs>499</Paragraphs>
  <Slides>79</Slides>
  <Notes>1</Notes>
  <HiddenSlides>0</HiddenSlides>
  <MMClips>4</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79</vt:i4>
      </vt:variant>
    </vt:vector>
  </HeadingPairs>
  <TitlesOfParts>
    <vt:vector size="86" baseType="lpstr">
      <vt:lpstr>Alexandria</vt:lpstr>
      <vt:lpstr>Alexandria Black</vt:lpstr>
      <vt:lpstr>Arial</vt:lpstr>
      <vt:lpstr>Calibri</vt:lpstr>
      <vt:lpstr>Aptos</vt:lpstr>
      <vt:lpstr>Simplified Arabic</vt:lpstr>
      <vt:lpstr>Office Theme</vt:lpstr>
      <vt:lpstr>الجوانب الإيجابية والسلبية للذكاء الاصطناعي  المحاضرة الثانية </vt:lpstr>
      <vt:lpstr>محاور المحاضرة</vt:lpstr>
      <vt:lpstr>PowerPoint Presentation</vt:lpstr>
      <vt:lpstr>الجوانب الإيجابية للذكاء الاصطناعي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الجوانب السلبية للذكاء الاصطناعي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د رشا علي الدين</dc:creator>
  <cp:lastModifiedBy>Ramy Elbadry</cp:lastModifiedBy>
  <cp:revision>14</cp:revision>
  <dcterms:created xsi:type="dcterms:W3CDTF">2024-06-04T15:15:32Z</dcterms:created>
  <dcterms:modified xsi:type="dcterms:W3CDTF">2024-06-21T20:30:38Z</dcterms:modified>
</cp:coreProperties>
</file>