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1028" r:id="rId3"/>
    <p:sldId id="953" r:id="rId4"/>
    <p:sldId id="1031" r:id="rId5"/>
    <p:sldId id="1080" r:id="rId6"/>
    <p:sldId id="1047" r:id="rId7"/>
    <p:sldId id="1049" r:id="rId8"/>
    <p:sldId id="1052" r:id="rId9"/>
    <p:sldId id="1050" r:id="rId10"/>
    <p:sldId id="1053" r:id="rId11"/>
    <p:sldId id="1059" r:id="rId12"/>
    <p:sldId id="1060" r:id="rId13"/>
    <p:sldId id="1051" r:id="rId14"/>
    <p:sldId id="1079" r:id="rId15"/>
    <p:sldId id="1030" r:id="rId16"/>
    <p:sldId id="1033" r:id="rId17"/>
    <p:sldId id="999" r:id="rId18"/>
    <p:sldId id="1038" r:id="rId19"/>
    <p:sldId id="1082" r:id="rId20"/>
    <p:sldId id="1081" r:id="rId21"/>
    <p:sldId id="1039" r:id="rId22"/>
    <p:sldId id="1083" r:id="rId23"/>
    <p:sldId id="1084" r:id="rId24"/>
    <p:sldId id="1040" r:id="rId25"/>
    <p:sldId id="1085" r:id="rId26"/>
    <p:sldId id="1086" r:id="rId27"/>
    <p:sldId id="1043" r:id="rId28"/>
    <p:sldId id="1044" r:id="rId29"/>
    <p:sldId id="1045" r:id="rId30"/>
    <p:sldId id="1088" r:id="rId31"/>
    <p:sldId id="1056" r:id="rId32"/>
    <p:sldId id="1058" r:id="rId33"/>
    <p:sldId id="1061" r:id="rId34"/>
    <p:sldId id="1062" r:id="rId35"/>
    <p:sldId id="1063" r:id="rId36"/>
    <p:sldId id="1064" r:id="rId37"/>
    <p:sldId id="1071" r:id="rId38"/>
    <p:sldId id="1073" r:id="rId39"/>
    <p:sldId id="1074" r:id="rId40"/>
    <p:sldId id="1075" r:id="rId41"/>
    <p:sldId id="1077"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28"/>
            <p14:sldId id="953"/>
            <p14:sldId id="1031"/>
            <p14:sldId id="1080"/>
            <p14:sldId id="1047"/>
            <p14:sldId id="1049"/>
            <p14:sldId id="1052"/>
            <p14:sldId id="1050"/>
            <p14:sldId id="1053"/>
            <p14:sldId id="1059"/>
            <p14:sldId id="1060"/>
            <p14:sldId id="1051"/>
            <p14:sldId id="1079"/>
            <p14:sldId id="1030"/>
            <p14:sldId id="1033"/>
            <p14:sldId id="999"/>
            <p14:sldId id="1038"/>
            <p14:sldId id="1082"/>
            <p14:sldId id="1081"/>
            <p14:sldId id="1039"/>
            <p14:sldId id="1083"/>
            <p14:sldId id="1084"/>
            <p14:sldId id="1040"/>
            <p14:sldId id="1085"/>
            <p14:sldId id="1086"/>
            <p14:sldId id="1043"/>
            <p14:sldId id="1044"/>
            <p14:sldId id="1045"/>
            <p14:sldId id="1088"/>
            <p14:sldId id="1056"/>
            <p14:sldId id="1058"/>
            <p14:sldId id="1061"/>
            <p14:sldId id="1062"/>
            <p14:sldId id="1063"/>
            <p14:sldId id="1064"/>
            <p14:sldId id="1071"/>
            <p14:sldId id="1073"/>
            <p14:sldId id="1074"/>
            <p14:sldId id="1075"/>
            <p14:sldId id="1077"/>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FF99CC"/>
    <a:srgbClr val="00B0F0"/>
    <a:srgbClr val="A4D6F1"/>
    <a:srgbClr val="FFC500"/>
    <a:srgbClr val="74D236"/>
    <a:srgbClr val="FFBA00"/>
    <a:srgbClr val="FFFFFF"/>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77" autoAdjust="0"/>
    <p:restoredTop sz="93738" autoAdjust="0"/>
  </p:normalViewPr>
  <p:slideViewPr>
    <p:cSldViewPr snapToGrid="0">
      <p:cViewPr varScale="1">
        <p:scale>
          <a:sx n="76" d="100"/>
          <a:sy n="76" d="100"/>
        </p:scale>
        <p:origin x="64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09926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8294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04322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68234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5899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5.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320676"/>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mc:AlternateContent xmlns:mc="http://schemas.openxmlformats.org/markup-compatibility/2006" xmlns:p14="http://schemas.microsoft.com/office/powerpoint/2010/main">
    <mc:Choice Requires="p14">
      <p:transition spd="slow" p14:dur="2000" advTm="73098"/>
    </mc:Choice>
    <mc:Fallback xmlns="">
      <p:transition spd="slow" advTm="73098"/>
    </mc:Fallback>
  </mc:AlternateContent>
  <p:extLst>
    <p:ext uri="{E180D4A7-C9FB-4DFB-919C-405C955672EB}">
      <p14:showEvtLst xmlns:p14="http://schemas.microsoft.com/office/powerpoint/2010/main">
        <p14:playEvt time="2" objId="7"/>
        <p14:stopEvt time="69803" objId="7"/>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الأولى</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409575" y="5156854"/>
            <a:ext cx="5686425"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مدخل إلى حملات العلاقات العامة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4DB84A4E-FD54-D200-789A-5C7340A260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9472123"/>
      </p:ext>
    </p:extLst>
  </p:cSld>
  <p:clrMapOvr>
    <a:masterClrMapping/>
  </p:clrMapOvr>
  <mc:AlternateContent xmlns:mc="http://schemas.openxmlformats.org/markup-compatibility/2006" xmlns:p14="http://schemas.microsoft.com/office/powerpoint/2010/main">
    <mc:Choice Requires="p14">
      <p:transition spd="slow" p14:dur="2000" advTm="9587"/>
    </mc:Choice>
    <mc:Fallback xmlns="">
      <p:transition spd="slow" advTm="9587"/>
    </mc:Fallback>
  </mc:AlternateContent>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21356" y="1258788"/>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مفاهيم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17739" y="210961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فرق</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14122" y="296043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مفاهيم</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0505" y="3811263"/>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خصائص</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06888" y="466208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أنواع</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03271" y="551291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مقومات</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مفهوم حملات العلاقات العامة، والمفاهيم وثيقة الصلة</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خصائص حملات العلاقات العامة، وأهميتها</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أنواع حملات العلاقات العامة</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مقومات نجاح حملات العلاقات العامة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731354"/>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الأولى: </a:t>
            </a:r>
            <a:r>
              <a:rPr lang="ar-EG" sz="2400" b="1" dirty="0">
                <a:solidFill>
                  <a:srgbClr val="002060"/>
                </a:solidFill>
                <a:latin typeface="Alexandria" pitchFamily="2" charset="-78"/>
                <a:cs typeface="Alexandria" pitchFamily="2" charset="-78"/>
              </a:rPr>
              <a:t>مدخل إلى حملات العلاقات العامة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مفهوم الحملات</a:t>
            </a:r>
            <a:r>
              <a:rPr lang="ar-EG" sz="1600" dirty="0">
                <a:solidFill>
                  <a:srgbClr val="002060"/>
                </a:solidFill>
                <a:latin typeface="Alexandria" pitchFamily="2" charset="-78"/>
                <a:cs typeface="Alexandria" pitchFamily="2" charset="-78"/>
              </a:rPr>
              <a:t>، وأنواعها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الفرق بين الحملات الإعلامية والإعلانية</a:t>
            </a:r>
            <a:endParaRPr lang="en-US" dirty="0"/>
          </a:p>
        </p:txBody>
      </p:sp>
    </p:spTree>
    <p:extLst>
      <p:ext uri="{BB962C8B-B14F-4D97-AF65-F5344CB8AC3E}">
        <p14:creationId xmlns:p14="http://schemas.microsoft.com/office/powerpoint/2010/main" val="4081830021"/>
      </p:ext>
    </p:extLst>
  </p:cSld>
  <p:clrMapOvr>
    <a:masterClrMapping/>
  </p:clrMapOvr>
  <mc:AlternateContent xmlns:mc="http://schemas.openxmlformats.org/markup-compatibility/2006" xmlns:p14="http://schemas.microsoft.com/office/powerpoint/2010/main">
    <mc:Choice Requires="p14">
      <p:transition spd="slow" p14:dur="2000" advTm="75096"/>
    </mc:Choice>
    <mc:Fallback xmlns="">
      <p:transition spd="slow" advTm="750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763676" y="1588911"/>
            <a:ext cx="11151262" cy="4803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D07BC1E-0D97-A68F-8D0D-BAB2CCC4A909}"/>
              </a:ext>
            </a:extLst>
          </p:cNvPr>
          <p:cNvSpPr txBox="1"/>
          <p:nvPr/>
        </p:nvSpPr>
        <p:spPr>
          <a:xfrm>
            <a:off x="-130628" y="64075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C94A79E-54D7-FEC3-EED9-547FB4365AA7}"/>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4" name="TextBox 47">
            <a:extLst>
              <a:ext uri="{FF2B5EF4-FFF2-40B4-BE49-F238E27FC236}">
                <a16:creationId xmlns:a16="http://schemas.microsoft.com/office/drawing/2014/main" id="{7F0D4478-E313-784C-90E4-867019AFB696}"/>
              </a:ext>
            </a:extLst>
          </p:cNvPr>
          <p:cNvSpPr txBox="1"/>
          <p:nvPr/>
        </p:nvSpPr>
        <p:spPr>
          <a:xfrm>
            <a:off x="5366863" y="2765473"/>
            <a:ext cx="6173880" cy="226671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تُعدّ الحملات أداة استراتيجية تهدف إلى التأثير في سلوك الجمهور أو مواقفه تجاه قضية أو منتج أو خدمة معينة، من خلال مجموعة من الرسائل المخططة والمنظمة، التي تُبث عبر وسائل متعددة وفي إطار زمني محدد. وتتنوع الحملات بحسب أهدافها، وتعتمد فاعلية الحملة على وضوح الهدف، وفهم الجمهور المستهدف، واختيار الوسائل المناسبة، وتقييم النتائج بدقة.</a:t>
            </a:r>
          </a:p>
        </p:txBody>
      </p:sp>
      <p:pic>
        <p:nvPicPr>
          <p:cNvPr id="7" name="Picture 6">
            <a:extLst>
              <a:ext uri="{FF2B5EF4-FFF2-40B4-BE49-F238E27FC236}">
                <a16:creationId xmlns:a16="http://schemas.microsoft.com/office/drawing/2014/main" id="{0F6B744D-AD42-E3A5-8E08-5B5C7962D4B6}"/>
              </a:ext>
            </a:extLst>
          </p:cNvPr>
          <p:cNvPicPr>
            <a:picLocks noChangeAspect="1"/>
          </p:cNvPicPr>
          <p:nvPr/>
        </p:nvPicPr>
        <p:blipFill>
          <a:blip r:embed="rId3"/>
          <a:stretch>
            <a:fillRect/>
          </a:stretch>
        </p:blipFill>
        <p:spPr>
          <a:xfrm>
            <a:off x="1055938" y="1834618"/>
            <a:ext cx="4128422" cy="4128422"/>
          </a:xfrm>
          <a:prstGeom prst="rect">
            <a:avLst/>
          </a:prstGeom>
        </p:spPr>
      </p:pic>
    </p:spTree>
    <p:extLst>
      <p:ext uri="{BB962C8B-B14F-4D97-AF65-F5344CB8AC3E}">
        <p14:creationId xmlns:p14="http://schemas.microsoft.com/office/powerpoint/2010/main" val="422090284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419A2-87AC-FEA8-C120-130E9DC8CBBC}"/>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DCFC5DD-306C-F8E7-8ADD-050C5E281CE4}"/>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4081FE0-AB8B-3AF1-3A50-8727DB3349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7D5F502A-E7EC-2970-10B8-24FF1E9D067A}"/>
              </a:ext>
            </a:extLst>
          </p:cNvPr>
          <p:cNvSpPr txBox="1"/>
          <p:nvPr/>
        </p:nvSpPr>
        <p:spPr>
          <a:xfrm>
            <a:off x="984740" y="2248374"/>
            <a:ext cx="10293347" cy="420051"/>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هي نشاط قصير المدى ومكثف يتم تنفيذه لتحقيق هدف محدد أو معالجة قضية معينة في فترة زمنية محددة.</a:t>
            </a:r>
          </a:p>
        </p:txBody>
      </p:sp>
      <p:sp>
        <p:nvSpPr>
          <p:cNvPr id="4" name="TextBox 3">
            <a:extLst>
              <a:ext uri="{FF2B5EF4-FFF2-40B4-BE49-F238E27FC236}">
                <a16:creationId xmlns:a16="http://schemas.microsoft.com/office/drawing/2014/main" id="{7F3DD5A7-A9CB-0B49-4109-2A2D6EBA35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57DAAD4-9F4B-2DE8-DC63-340E1A1245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4D9CFF0A-C116-B938-5A64-46FD610B0510}"/>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7E7689B-6000-2D99-CBC2-EFA25E748916}"/>
              </a:ext>
            </a:extLst>
          </p:cNvPr>
          <p:cNvSpPr txBox="1"/>
          <p:nvPr/>
        </p:nvSpPr>
        <p:spPr>
          <a:xfrm>
            <a:off x="1778968" y="928211"/>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الحملة </a:t>
            </a:r>
            <a:r>
              <a:rPr lang="en-US" sz="2800" b="1" dirty="0">
                <a:solidFill>
                  <a:srgbClr val="00B0F0"/>
                </a:solidFill>
                <a:latin typeface="Alexandria" pitchFamily="2" charset="-78"/>
                <a:cs typeface="Alexandria" pitchFamily="2" charset="-78"/>
              </a:rPr>
              <a:t>Campaign</a:t>
            </a:r>
            <a:endParaRPr lang="ar-EG" sz="28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2C7A5210-5887-AF08-D2E0-30AB9936619E}"/>
              </a:ext>
            </a:extLst>
          </p:cNvPr>
          <p:cNvSpPr txBox="1"/>
          <p:nvPr/>
        </p:nvSpPr>
        <p:spPr>
          <a:xfrm>
            <a:off x="7024763" y="4688847"/>
            <a:ext cx="4317450" cy="1158715"/>
          </a:xfrm>
          <a:prstGeom prst="rect">
            <a:avLst/>
          </a:prstGeom>
          <a:noFill/>
        </p:spPr>
        <p:txBody>
          <a:bodyPr wrap="square" rtlCol="0">
            <a:spAutoFit/>
          </a:bodyPr>
          <a:lstStyle/>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تركز على قضية أو هدف محدد.</a:t>
            </a: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تتميز بالطابع المؤقت.</a:t>
            </a: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يستهدف جمهور محدد برسالة واضحة.</a:t>
            </a:r>
          </a:p>
        </p:txBody>
      </p:sp>
      <p:sp>
        <p:nvSpPr>
          <p:cNvPr id="11" name="TextBox 10">
            <a:extLst>
              <a:ext uri="{FF2B5EF4-FFF2-40B4-BE49-F238E27FC236}">
                <a16:creationId xmlns:a16="http://schemas.microsoft.com/office/drawing/2014/main" id="{ECD54890-ACDE-2321-9A0C-662782FCE9B8}"/>
              </a:ext>
            </a:extLst>
          </p:cNvPr>
          <p:cNvSpPr txBox="1"/>
          <p:nvPr/>
        </p:nvSpPr>
        <p:spPr>
          <a:xfrm>
            <a:off x="9895250" y="1879042"/>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المفهوم:</a:t>
            </a:r>
          </a:p>
        </p:txBody>
      </p:sp>
      <p:sp>
        <p:nvSpPr>
          <p:cNvPr id="12" name="TextBox 11">
            <a:extLst>
              <a:ext uri="{FF2B5EF4-FFF2-40B4-BE49-F238E27FC236}">
                <a16:creationId xmlns:a16="http://schemas.microsoft.com/office/drawing/2014/main" id="{154474EE-ACFE-0C6D-CB15-7696155D74A2}"/>
              </a:ext>
            </a:extLst>
          </p:cNvPr>
          <p:cNvSpPr txBox="1"/>
          <p:nvPr/>
        </p:nvSpPr>
        <p:spPr>
          <a:xfrm>
            <a:off x="9849243" y="4239130"/>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الخصائص:</a:t>
            </a:r>
          </a:p>
        </p:txBody>
      </p:sp>
      <p:sp>
        <p:nvSpPr>
          <p:cNvPr id="5" name="TextBox 4">
            <a:extLst>
              <a:ext uri="{FF2B5EF4-FFF2-40B4-BE49-F238E27FC236}">
                <a16:creationId xmlns:a16="http://schemas.microsoft.com/office/drawing/2014/main" id="{1FB71989-3359-F03F-F4E4-2E469F91215A}"/>
              </a:ext>
            </a:extLst>
          </p:cNvPr>
          <p:cNvSpPr txBox="1"/>
          <p:nvPr/>
        </p:nvSpPr>
        <p:spPr>
          <a:xfrm>
            <a:off x="949326" y="2846351"/>
            <a:ext cx="10293348" cy="1158715"/>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أو هي جهد اتصالي مخطط وموجّه، يتكون من مجموعة من الأنشطة الإعلامية والرسائل المنسّقة، تُنفذ خلال فترة زمنية محددة، وتهدف إلى التأثير في وعي الجمهور، أو مواقفه، أو سلوكه، سواء لأغراض اجتماعية، أو تجارية، أو سياسية، أو إنسانية.</a:t>
            </a:r>
          </a:p>
        </p:txBody>
      </p:sp>
    </p:spTree>
    <p:extLst>
      <p:ext uri="{BB962C8B-B14F-4D97-AF65-F5344CB8AC3E}">
        <p14:creationId xmlns:p14="http://schemas.microsoft.com/office/powerpoint/2010/main" val="1011861504"/>
      </p:ext>
    </p:extLst>
  </p:cSld>
  <p:clrMapOvr>
    <a:masterClrMapping/>
  </p:clrMapOvr>
  <mc:AlternateContent xmlns:mc="http://schemas.openxmlformats.org/markup-compatibility/2006" xmlns:p14="http://schemas.microsoft.com/office/powerpoint/2010/main">
    <mc:Choice Requires="p14">
      <p:transition p14:dur="10" advTm="143005"/>
    </mc:Choice>
    <mc:Fallback xmlns="">
      <p:transition advTm="143005"/>
    </mc:Fallback>
  </mc:AlternateContent>
  <p:extLst>
    <p:ext uri="{E180D4A7-C9FB-4DFB-919C-405C955672EB}">
      <p14:showEvtLst xmlns:p14="http://schemas.microsoft.com/office/powerpoint/2010/main">
        <p14:playEvt time="1" objId="10"/>
        <p14:stopEvt time="143005" objId="10"/>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AD3A9-DCD9-A902-3B86-EF30EAFC8D01}"/>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DC66D76-2500-A443-84EF-7B7F4C56E6B9}"/>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A7C61C-1B38-0320-65B5-2E43B1571A18}"/>
              </a:ext>
            </a:extLst>
          </p:cNvPr>
          <p:cNvSpPr/>
          <p:nvPr/>
        </p:nvSpPr>
        <p:spPr>
          <a:xfrm>
            <a:off x="231087" y="1601023"/>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6917C6F-43B7-5EE4-8F78-32F52BB3978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D22D825-01FB-1539-2070-635328C4E0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2705" y="162460"/>
            <a:ext cx="2305141" cy="1076343"/>
          </a:xfrm>
          <a:prstGeom prst="rect">
            <a:avLst/>
          </a:prstGeom>
        </p:spPr>
      </p:pic>
      <p:sp>
        <p:nvSpPr>
          <p:cNvPr id="3" name="Rectangle 2">
            <a:extLst>
              <a:ext uri="{FF2B5EF4-FFF2-40B4-BE49-F238E27FC236}">
                <a16:creationId xmlns:a16="http://schemas.microsoft.com/office/drawing/2014/main" id="{40A7E1A1-61A8-39A7-F5B5-68472972884E}"/>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32CCBBE-ECF1-CBF0-9111-06F0FCAE1B3B}"/>
              </a:ext>
            </a:extLst>
          </p:cNvPr>
          <p:cNvSpPr txBox="1"/>
          <p:nvPr/>
        </p:nvSpPr>
        <p:spPr>
          <a:xfrm>
            <a:off x="1429624" y="743517"/>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الفرق بين الحملات الإعلامية والإعلانية</a:t>
            </a:r>
          </a:p>
        </p:txBody>
      </p:sp>
      <p:sp>
        <p:nvSpPr>
          <p:cNvPr id="17" name="Oval 6">
            <a:extLst>
              <a:ext uri="{FF2B5EF4-FFF2-40B4-BE49-F238E27FC236}">
                <a16:creationId xmlns:a16="http://schemas.microsoft.com/office/drawing/2014/main" id="{4555ACF4-FECF-5C4F-8681-3D13ADC31F6C}"/>
              </a:ext>
            </a:extLst>
          </p:cNvPr>
          <p:cNvSpPr/>
          <p:nvPr/>
        </p:nvSpPr>
        <p:spPr>
          <a:xfrm>
            <a:off x="820099" y="4340122"/>
            <a:ext cx="2391655" cy="827373"/>
          </a:xfrm>
          <a:custGeom>
            <a:avLst/>
            <a:gdLst>
              <a:gd name="connsiteX0" fmla="*/ 0 w 2419641"/>
              <a:gd name="connsiteY0" fmla="*/ 279596 h 559192"/>
              <a:gd name="connsiteX1" fmla="*/ 1209821 w 2419641"/>
              <a:gd name="connsiteY1" fmla="*/ 0 h 559192"/>
              <a:gd name="connsiteX2" fmla="*/ 2419642 w 2419641"/>
              <a:gd name="connsiteY2" fmla="*/ 279596 h 559192"/>
              <a:gd name="connsiteX3" fmla="*/ 1209821 w 2419641"/>
              <a:gd name="connsiteY3" fmla="*/ 559192 h 559192"/>
              <a:gd name="connsiteX4" fmla="*/ 0 w 2419641"/>
              <a:gd name="connsiteY4" fmla="*/ 279596 h 559192"/>
              <a:gd name="connsiteX0" fmla="*/ 72 w 2419714"/>
              <a:gd name="connsiteY0" fmla="*/ 518747 h 798343"/>
              <a:gd name="connsiteX1" fmla="*/ 1167690 w 2419714"/>
              <a:gd name="connsiteY1" fmla="*/ 0 h 798343"/>
              <a:gd name="connsiteX2" fmla="*/ 2419714 w 2419714"/>
              <a:gd name="connsiteY2" fmla="*/ 518747 h 798343"/>
              <a:gd name="connsiteX3" fmla="*/ 1209893 w 2419714"/>
              <a:gd name="connsiteY3" fmla="*/ 798343 h 798343"/>
              <a:gd name="connsiteX4" fmla="*/ 72 w 2419714"/>
              <a:gd name="connsiteY4" fmla="*/ 518747 h 798343"/>
              <a:gd name="connsiteX0" fmla="*/ 49 w 2397832"/>
              <a:gd name="connsiteY0" fmla="*/ 526036 h 798353"/>
              <a:gd name="connsiteX1" fmla="*/ 1145808 w 2397832"/>
              <a:gd name="connsiteY1" fmla="*/ 3 h 798353"/>
              <a:gd name="connsiteX2" fmla="*/ 2397832 w 2397832"/>
              <a:gd name="connsiteY2" fmla="*/ 518750 h 798353"/>
              <a:gd name="connsiteX3" fmla="*/ 1188011 w 2397832"/>
              <a:gd name="connsiteY3" fmla="*/ 798346 h 798353"/>
              <a:gd name="connsiteX4" fmla="*/ 49 w 2397832"/>
              <a:gd name="connsiteY4" fmla="*/ 526036 h 798353"/>
              <a:gd name="connsiteX0" fmla="*/ 49 w 2383260"/>
              <a:gd name="connsiteY0" fmla="*/ 526036 h 798353"/>
              <a:gd name="connsiteX1" fmla="*/ 1145808 w 2383260"/>
              <a:gd name="connsiteY1" fmla="*/ 3 h 798353"/>
              <a:gd name="connsiteX2" fmla="*/ 2383260 w 2383260"/>
              <a:gd name="connsiteY2" fmla="*/ 518750 h 798353"/>
              <a:gd name="connsiteX3" fmla="*/ 1188011 w 2383260"/>
              <a:gd name="connsiteY3" fmla="*/ 798346 h 798353"/>
              <a:gd name="connsiteX4" fmla="*/ 49 w 2383260"/>
              <a:gd name="connsiteY4" fmla="*/ 526036 h 798353"/>
              <a:gd name="connsiteX0" fmla="*/ 87 w 2383298"/>
              <a:gd name="connsiteY0" fmla="*/ 526036 h 827381"/>
              <a:gd name="connsiteX1" fmla="*/ 1145846 w 2383298"/>
              <a:gd name="connsiteY1" fmla="*/ 3 h 827381"/>
              <a:gd name="connsiteX2" fmla="*/ 2383298 w 2383298"/>
              <a:gd name="connsiteY2" fmla="*/ 518750 h 827381"/>
              <a:gd name="connsiteX3" fmla="*/ 1202564 w 2383298"/>
              <a:gd name="connsiteY3" fmla="*/ 827375 h 827381"/>
              <a:gd name="connsiteX4" fmla="*/ 87 w 2383298"/>
              <a:gd name="connsiteY4" fmla="*/ 526036 h 827381"/>
              <a:gd name="connsiteX0" fmla="*/ 87 w 2383298"/>
              <a:gd name="connsiteY0" fmla="*/ 526036 h 827381"/>
              <a:gd name="connsiteX1" fmla="*/ 1145846 w 2383298"/>
              <a:gd name="connsiteY1" fmla="*/ 3 h 827381"/>
              <a:gd name="connsiteX2" fmla="*/ 2383298 w 2383298"/>
              <a:gd name="connsiteY2" fmla="*/ 518750 h 827381"/>
              <a:gd name="connsiteX3" fmla="*/ 1202564 w 2383298"/>
              <a:gd name="connsiteY3" fmla="*/ 827375 h 827381"/>
              <a:gd name="connsiteX4" fmla="*/ 87 w 2383298"/>
              <a:gd name="connsiteY4" fmla="*/ 526036 h 827381"/>
              <a:gd name="connsiteX0" fmla="*/ 5042 w 2388253"/>
              <a:gd name="connsiteY0" fmla="*/ 526036 h 827381"/>
              <a:gd name="connsiteX1" fmla="*/ 1150801 w 2388253"/>
              <a:gd name="connsiteY1" fmla="*/ 3 h 827381"/>
              <a:gd name="connsiteX2" fmla="*/ 2388253 w 2388253"/>
              <a:gd name="connsiteY2" fmla="*/ 518750 h 827381"/>
              <a:gd name="connsiteX3" fmla="*/ 1207519 w 2388253"/>
              <a:gd name="connsiteY3" fmla="*/ 827375 h 827381"/>
              <a:gd name="connsiteX4" fmla="*/ 5042 w 2388253"/>
              <a:gd name="connsiteY4" fmla="*/ 526036 h 827381"/>
              <a:gd name="connsiteX0" fmla="*/ 5094 w 2377631"/>
              <a:gd name="connsiteY0" fmla="*/ 526036 h 827381"/>
              <a:gd name="connsiteX1" fmla="*/ 1140179 w 2377631"/>
              <a:gd name="connsiteY1" fmla="*/ 3 h 827381"/>
              <a:gd name="connsiteX2" fmla="*/ 2377631 w 2377631"/>
              <a:gd name="connsiteY2" fmla="*/ 518750 h 827381"/>
              <a:gd name="connsiteX3" fmla="*/ 1196897 w 2377631"/>
              <a:gd name="connsiteY3" fmla="*/ 827375 h 827381"/>
              <a:gd name="connsiteX4" fmla="*/ 5094 w 2377631"/>
              <a:gd name="connsiteY4" fmla="*/ 526036 h 827381"/>
              <a:gd name="connsiteX0" fmla="*/ 6 w 2372543"/>
              <a:gd name="connsiteY0" fmla="*/ 526036 h 827381"/>
              <a:gd name="connsiteX1" fmla="*/ 1135091 w 2372543"/>
              <a:gd name="connsiteY1" fmla="*/ 3 h 827381"/>
              <a:gd name="connsiteX2" fmla="*/ 2372543 w 2372543"/>
              <a:gd name="connsiteY2" fmla="*/ 518750 h 827381"/>
              <a:gd name="connsiteX3" fmla="*/ 1191809 w 2372543"/>
              <a:gd name="connsiteY3" fmla="*/ 827375 h 827381"/>
              <a:gd name="connsiteX4" fmla="*/ 6 w 2372543"/>
              <a:gd name="connsiteY4" fmla="*/ 526036 h 827381"/>
              <a:gd name="connsiteX0" fmla="*/ 5 w 2391727"/>
              <a:gd name="connsiteY0" fmla="*/ 516443 h 827373"/>
              <a:gd name="connsiteX1" fmla="*/ 1154275 w 2391727"/>
              <a:gd name="connsiteY1" fmla="*/ 1 h 827373"/>
              <a:gd name="connsiteX2" fmla="*/ 2391727 w 2391727"/>
              <a:gd name="connsiteY2" fmla="*/ 518748 h 827373"/>
              <a:gd name="connsiteX3" fmla="*/ 1210993 w 2391727"/>
              <a:gd name="connsiteY3" fmla="*/ 827373 h 827373"/>
              <a:gd name="connsiteX4" fmla="*/ 5 w 2391727"/>
              <a:gd name="connsiteY4" fmla="*/ 516443 h 827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1727" h="827373">
                <a:moveTo>
                  <a:pt x="5" y="516443"/>
                </a:moveTo>
                <a:cubicBezTo>
                  <a:pt x="-2333" y="374990"/>
                  <a:pt x="755655" y="-383"/>
                  <a:pt x="1154275" y="1"/>
                </a:cubicBezTo>
                <a:cubicBezTo>
                  <a:pt x="1552895" y="385"/>
                  <a:pt x="2391727" y="364331"/>
                  <a:pt x="2391727" y="518748"/>
                </a:cubicBezTo>
                <a:cubicBezTo>
                  <a:pt x="2317007" y="669607"/>
                  <a:pt x="1609613" y="827757"/>
                  <a:pt x="1210993" y="827373"/>
                </a:cubicBezTo>
                <a:cubicBezTo>
                  <a:pt x="812373" y="826989"/>
                  <a:pt x="2343" y="657896"/>
                  <a:pt x="5" y="516443"/>
                </a:cubicBezTo>
                <a:close/>
              </a:path>
            </a:pathLst>
          </a:custGeom>
          <a:solidFill>
            <a:srgbClr val="CCC9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3B46503C-CC78-685F-0523-C069F0174F44}"/>
              </a:ext>
            </a:extLst>
          </p:cNvPr>
          <p:cNvSpPr/>
          <p:nvPr/>
        </p:nvSpPr>
        <p:spPr>
          <a:xfrm>
            <a:off x="1167214" y="3897816"/>
            <a:ext cx="1698581" cy="1698581"/>
          </a:xfrm>
          <a:prstGeom prst="ellipse">
            <a:avLst/>
          </a:prstGeom>
          <a:gradFill flip="none" rotWithShape="1">
            <a:gsLst>
              <a:gs pos="0">
                <a:schemeClr val="bg1"/>
              </a:gs>
              <a:gs pos="100000">
                <a:schemeClr val="bg1"/>
              </a:gs>
            </a:gsLst>
            <a:path path="circle">
              <a:fillToRect l="50000" t="50000" r="50000" b="50000"/>
            </a:path>
            <a:tileRect/>
          </a:gradFill>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Oval 6">
            <a:extLst>
              <a:ext uri="{FF2B5EF4-FFF2-40B4-BE49-F238E27FC236}">
                <a16:creationId xmlns:a16="http://schemas.microsoft.com/office/drawing/2014/main" id="{BA64661B-7E89-3E29-3AAA-B0963F6B1293}"/>
              </a:ext>
            </a:extLst>
          </p:cNvPr>
          <p:cNvSpPr/>
          <p:nvPr/>
        </p:nvSpPr>
        <p:spPr>
          <a:xfrm>
            <a:off x="8763032" y="4279708"/>
            <a:ext cx="2391655" cy="827373"/>
          </a:xfrm>
          <a:custGeom>
            <a:avLst/>
            <a:gdLst>
              <a:gd name="connsiteX0" fmla="*/ 0 w 2419641"/>
              <a:gd name="connsiteY0" fmla="*/ 279596 h 559192"/>
              <a:gd name="connsiteX1" fmla="*/ 1209821 w 2419641"/>
              <a:gd name="connsiteY1" fmla="*/ 0 h 559192"/>
              <a:gd name="connsiteX2" fmla="*/ 2419642 w 2419641"/>
              <a:gd name="connsiteY2" fmla="*/ 279596 h 559192"/>
              <a:gd name="connsiteX3" fmla="*/ 1209821 w 2419641"/>
              <a:gd name="connsiteY3" fmla="*/ 559192 h 559192"/>
              <a:gd name="connsiteX4" fmla="*/ 0 w 2419641"/>
              <a:gd name="connsiteY4" fmla="*/ 279596 h 559192"/>
              <a:gd name="connsiteX0" fmla="*/ 72 w 2419714"/>
              <a:gd name="connsiteY0" fmla="*/ 518747 h 798343"/>
              <a:gd name="connsiteX1" fmla="*/ 1167690 w 2419714"/>
              <a:gd name="connsiteY1" fmla="*/ 0 h 798343"/>
              <a:gd name="connsiteX2" fmla="*/ 2419714 w 2419714"/>
              <a:gd name="connsiteY2" fmla="*/ 518747 h 798343"/>
              <a:gd name="connsiteX3" fmla="*/ 1209893 w 2419714"/>
              <a:gd name="connsiteY3" fmla="*/ 798343 h 798343"/>
              <a:gd name="connsiteX4" fmla="*/ 72 w 2419714"/>
              <a:gd name="connsiteY4" fmla="*/ 518747 h 798343"/>
              <a:gd name="connsiteX0" fmla="*/ 49 w 2397832"/>
              <a:gd name="connsiteY0" fmla="*/ 526036 h 798353"/>
              <a:gd name="connsiteX1" fmla="*/ 1145808 w 2397832"/>
              <a:gd name="connsiteY1" fmla="*/ 3 h 798353"/>
              <a:gd name="connsiteX2" fmla="*/ 2397832 w 2397832"/>
              <a:gd name="connsiteY2" fmla="*/ 518750 h 798353"/>
              <a:gd name="connsiteX3" fmla="*/ 1188011 w 2397832"/>
              <a:gd name="connsiteY3" fmla="*/ 798346 h 798353"/>
              <a:gd name="connsiteX4" fmla="*/ 49 w 2397832"/>
              <a:gd name="connsiteY4" fmla="*/ 526036 h 798353"/>
              <a:gd name="connsiteX0" fmla="*/ 49 w 2383260"/>
              <a:gd name="connsiteY0" fmla="*/ 526036 h 798353"/>
              <a:gd name="connsiteX1" fmla="*/ 1145808 w 2383260"/>
              <a:gd name="connsiteY1" fmla="*/ 3 h 798353"/>
              <a:gd name="connsiteX2" fmla="*/ 2383260 w 2383260"/>
              <a:gd name="connsiteY2" fmla="*/ 518750 h 798353"/>
              <a:gd name="connsiteX3" fmla="*/ 1188011 w 2383260"/>
              <a:gd name="connsiteY3" fmla="*/ 798346 h 798353"/>
              <a:gd name="connsiteX4" fmla="*/ 49 w 2383260"/>
              <a:gd name="connsiteY4" fmla="*/ 526036 h 798353"/>
              <a:gd name="connsiteX0" fmla="*/ 87 w 2383298"/>
              <a:gd name="connsiteY0" fmla="*/ 526036 h 827381"/>
              <a:gd name="connsiteX1" fmla="*/ 1145846 w 2383298"/>
              <a:gd name="connsiteY1" fmla="*/ 3 h 827381"/>
              <a:gd name="connsiteX2" fmla="*/ 2383298 w 2383298"/>
              <a:gd name="connsiteY2" fmla="*/ 518750 h 827381"/>
              <a:gd name="connsiteX3" fmla="*/ 1202564 w 2383298"/>
              <a:gd name="connsiteY3" fmla="*/ 827375 h 827381"/>
              <a:gd name="connsiteX4" fmla="*/ 87 w 2383298"/>
              <a:gd name="connsiteY4" fmla="*/ 526036 h 827381"/>
              <a:gd name="connsiteX0" fmla="*/ 87 w 2383298"/>
              <a:gd name="connsiteY0" fmla="*/ 526036 h 827381"/>
              <a:gd name="connsiteX1" fmla="*/ 1145846 w 2383298"/>
              <a:gd name="connsiteY1" fmla="*/ 3 h 827381"/>
              <a:gd name="connsiteX2" fmla="*/ 2383298 w 2383298"/>
              <a:gd name="connsiteY2" fmla="*/ 518750 h 827381"/>
              <a:gd name="connsiteX3" fmla="*/ 1202564 w 2383298"/>
              <a:gd name="connsiteY3" fmla="*/ 827375 h 827381"/>
              <a:gd name="connsiteX4" fmla="*/ 87 w 2383298"/>
              <a:gd name="connsiteY4" fmla="*/ 526036 h 827381"/>
              <a:gd name="connsiteX0" fmla="*/ 5042 w 2388253"/>
              <a:gd name="connsiteY0" fmla="*/ 526036 h 827381"/>
              <a:gd name="connsiteX1" fmla="*/ 1150801 w 2388253"/>
              <a:gd name="connsiteY1" fmla="*/ 3 h 827381"/>
              <a:gd name="connsiteX2" fmla="*/ 2388253 w 2388253"/>
              <a:gd name="connsiteY2" fmla="*/ 518750 h 827381"/>
              <a:gd name="connsiteX3" fmla="*/ 1207519 w 2388253"/>
              <a:gd name="connsiteY3" fmla="*/ 827375 h 827381"/>
              <a:gd name="connsiteX4" fmla="*/ 5042 w 2388253"/>
              <a:gd name="connsiteY4" fmla="*/ 526036 h 827381"/>
              <a:gd name="connsiteX0" fmla="*/ 5094 w 2377631"/>
              <a:gd name="connsiteY0" fmla="*/ 526036 h 827381"/>
              <a:gd name="connsiteX1" fmla="*/ 1140179 w 2377631"/>
              <a:gd name="connsiteY1" fmla="*/ 3 h 827381"/>
              <a:gd name="connsiteX2" fmla="*/ 2377631 w 2377631"/>
              <a:gd name="connsiteY2" fmla="*/ 518750 h 827381"/>
              <a:gd name="connsiteX3" fmla="*/ 1196897 w 2377631"/>
              <a:gd name="connsiteY3" fmla="*/ 827375 h 827381"/>
              <a:gd name="connsiteX4" fmla="*/ 5094 w 2377631"/>
              <a:gd name="connsiteY4" fmla="*/ 526036 h 827381"/>
              <a:gd name="connsiteX0" fmla="*/ 6 w 2372543"/>
              <a:gd name="connsiteY0" fmla="*/ 526036 h 827381"/>
              <a:gd name="connsiteX1" fmla="*/ 1135091 w 2372543"/>
              <a:gd name="connsiteY1" fmla="*/ 3 h 827381"/>
              <a:gd name="connsiteX2" fmla="*/ 2372543 w 2372543"/>
              <a:gd name="connsiteY2" fmla="*/ 518750 h 827381"/>
              <a:gd name="connsiteX3" fmla="*/ 1191809 w 2372543"/>
              <a:gd name="connsiteY3" fmla="*/ 827375 h 827381"/>
              <a:gd name="connsiteX4" fmla="*/ 6 w 2372543"/>
              <a:gd name="connsiteY4" fmla="*/ 526036 h 827381"/>
              <a:gd name="connsiteX0" fmla="*/ 5 w 2391727"/>
              <a:gd name="connsiteY0" fmla="*/ 516443 h 827373"/>
              <a:gd name="connsiteX1" fmla="*/ 1154275 w 2391727"/>
              <a:gd name="connsiteY1" fmla="*/ 1 h 827373"/>
              <a:gd name="connsiteX2" fmla="*/ 2391727 w 2391727"/>
              <a:gd name="connsiteY2" fmla="*/ 518748 h 827373"/>
              <a:gd name="connsiteX3" fmla="*/ 1210993 w 2391727"/>
              <a:gd name="connsiteY3" fmla="*/ 827373 h 827373"/>
              <a:gd name="connsiteX4" fmla="*/ 5 w 2391727"/>
              <a:gd name="connsiteY4" fmla="*/ 516443 h 827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1727" h="827373">
                <a:moveTo>
                  <a:pt x="5" y="516443"/>
                </a:moveTo>
                <a:cubicBezTo>
                  <a:pt x="-2333" y="374990"/>
                  <a:pt x="755655" y="-383"/>
                  <a:pt x="1154275" y="1"/>
                </a:cubicBezTo>
                <a:cubicBezTo>
                  <a:pt x="1552895" y="385"/>
                  <a:pt x="2391727" y="364331"/>
                  <a:pt x="2391727" y="518748"/>
                </a:cubicBezTo>
                <a:cubicBezTo>
                  <a:pt x="2317007" y="669607"/>
                  <a:pt x="1609613" y="827757"/>
                  <a:pt x="1210993" y="827373"/>
                </a:cubicBezTo>
                <a:cubicBezTo>
                  <a:pt x="812373" y="826989"/>
                  <a:pt x="2343" y="657896"/>
                  <a:pt x="5" y="516443"/>
                </a:cubicBezTo>
                <a:close/>
              </a:path>
            </a:pathLst>
          </a:custGeom>
          <a:solidFill>
            <a:srgbClr val="CCC9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4CA32979-AFD0-DD9E-A157-D3F6E964685D}"/>
              </a:ext>
            </a:extLst>
          </p:cNvPr>
          <p:cNvSpPr/>
          <p:nvPr/>
        </p:nvSpPr>
        <p:spPr>
          <a:xfrm>
            <a:off x="9124376" y="3858495"/>
            <a:ext cx="1698581" cy="1698581"/>
          </a:xfrm>
          <a:prstGeom prst="ellipse">
            <a:avLst/>
          </a:prstGeom>
          <a:gradFill flip="none" rotWithShape="1">
            <a:gsLst>
              <a:gs pos="0">
                <a:schemeClr val="bg1"/>
              </a:gs>
              <a:gs pos="100000">
                <a:schemeClr val="bg1"/>
              </a:gs>
            </a:gsLst>
            <a:path path="circle">
              <a:fillToRect l="50000" t="50000" r="50000" b="50000"/>
            </a:path>
            <a:tileRect/>
          </a:gradFill>
          <a:effectLst>
            <a:softEdge rad="228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532BF4F9-F4CB-5A30-57E8-538816853C43}"/>
              </a:ext>
            </a:extLst>
          </p:cNvPr>
          <p:cNvSpPr txBox="1"/>
          <p:nvPr/>
        </p:nvSpPr>
        <p:spPr>
          <a:xfrm>
            <a:off x="923290" y="5195576"/>
            <a:ext cx="230187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70C0"/>
                </a:solidFill>
                <a:latin typeface="Alexandria" pitchFamily="2" charset="-78"/>
                <a:cs typeface="Alexandria" pitchFamily="2" charset="-78"/>
              </a:rPr>
              <a:t>الحملات الإعلامية</a:t>
            </a:r>
            <a:endParaRPr kumimoji="0" lang="en-US" b="1"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23" name="TextBox 22">
            <a:extLst>
              <a:ext uri="{FF2B5EF4-FFF2-40B4-BE49-F238E27FC236}">
                <a16:creationId xmlns:a16="http://schemas.microsoft.com/office/drawing/2014/main" id="{A6AD1225-0C33-71BC-DB7D-E0BD394738A8}"/>
              </a:ext>
            </a:extLst>
          </p:cNvPr>
          <p:cNvSpPr txBox="1"/>
          <p:nvPr/>
        </p:nvSpPr>
        <p:spPr>
          <a:xfrm>
            <a:off x="8915163" y="5266224"/>
            <a:ext cx="225409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70C0"/>
                </a:solidFill>
                <a:latin typeface="Alexandria" pitchFamily="2" charset="-78"/>
                <a:cs typeface="Alexandria" pitchFamily="2" charset="-78"/>
              </a:rPr>
              <a:t>الحملات الإعلانية</a:t>
            </a:r>
            <a:endParaRPr kumimoji="0" lang="en-US" sz="1800" b="1"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grpSp>
        <p:nvGrpSpPr>
          <p:cNvPr id="26" name="Group 25">
            <a:extLst>
              <a:ext uri="{FF2B5EF4-FFF2-40B4-BE49-F238E27FC236}">
                <a16:creationId xmlns:a16="http://schemas.microsoft.com/office/drawing/2014/main" id="{F3337C73-69E8-DA17-B05F-6B82F08B798D}"/>
              </a:ext>
            </a:extLst>
          </p:cNvPr>
          <p:cNvGrpSpPr/>
          <p:nvPr/>
        </p:nvGrpSpPr>
        <p:grpSpPr>
          <a:xfrm>
            <a:off x="806685" y="1467058"/>
            <a:ext cx="2421042" cy="3336506"/>
            <a:chOff x="806685" y="1"/>
            <a:chExt cx="2421042" cy="3336506"/>
          </a:xfrm>
        </p:grpSpPr>
        <p:grpSp>
          <p:nvGrpSpPr>
            <p:cNvPr id="36" name="Group 35">
              <a:extLst>
                <a:ext uri="{FF2B5EF4-FFF2-40B4-BE49-F238E27FC236}">
                  <a16:creationId xmlns:a16="http://schemas.microsoft.com/office/drawing/2014/main" id="{A1727DF2-E67E-D821-86B0-F08D4617A280}"/>
                </a:ext>
              </a:extLst>
            </p:cNvPr>
            <p:cNvGrpSpPr/>
            <p:nvPr/>
          </p:nvGrpSpPr>
          <p:grpSpPr>
            <a:xfrm>
              <a:off x="806685" y="1"/>
              <a:ext cx="2421042" cy="3336506"/>
              <a:chOff x="806685" y="1"/>
              <a:chExt cx="2421042" cy="3336506"/>
            </a:xfrm>
          </p:grpSpPr>
          <p:grpSp>
            <p:nvGrpSpPr>
              <p:cNvPr id="45" name="Group 44">
                <a:extLst>
                  <a:ext uri="{FF2B5EF4-FFF2-40B4-BE49-F238E27FC236}">
                    <a16:creationId xmlns:a16="http://schemas.microsoft.com/office/drawing/2014/main" id="{7E608181-B0D0-D1A6-97CD-00A066CD10A3}"/>
                  </a:ext>
                </a:extLst>
              </p:cNvPr>
              <p:cNvGrpSpPr/>
              <p:nvPr/>
            </p:nvGrpSpPr>
            <p:grpSpPr>
              <a:xfrm>
                <a:off x="806685" y="1479125"/>
                <a:ext cx="2421042" cy="1857382"/>
                <a:chOff x="806685" y="1479125"/>
                <a:chExt cx="2421042" cy="1857382"/>
              </a:xfrm>
            </p:grpSpPr>
            <p:sp>
              <p:nvSpPr>
                <p:cNvPr id="47" name="Right Triangle 4">
                  <a:extLst>
                    <a:ext uri="{FF2B5EF4-FFF2-40B4-BE49-F238E27FC236}">
                      <a16:creationId xmlns:a16="http://schemas.microsoft.com/office/drawing/2014/main" id="{AAFF4DBC-DFE4-2F7A-E4D4-B4A3AADC8B2F}"/>
                    </a:ext>
                  </a:extLst>
                </p:cNvPr>
                <p:cNvSpPr/>
                <p:nvPr/>
              </p:nvSpPr>
              <p:spPr>
                <a:xfrm>
                  <a:off x="2013027" y="1493639"/>
                  <a:ext cx="1214700"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12319"/>
                    <a:gd name="connsiteY0" fmla="*/ 1842868 h 1842868"/>
                    <a:gd name="connsiteX1" fmla="*/ 0 w 1212319"/>
                    <a:gd name="connsiteY1" fmla="*/ 0 h 1842868"/>
                    <a:gd name="connsiteX2" fmla="*/ 1212319 w 1212319"/>
                    <a:gd name="connsiteY2" fmla="*/ 1837871 h 1842868"/>
                    <a:gd name="connsiteX3" fmla="*/ 0 w 1212319"/>
                    <a:gd name="connsiteY3" fmla="*/ 1842868 h 1842868"/>
                    <a:gd name="connsiteX0" fmla="*/ 0 w 1214700"/>
                    <a:gd name="connsiteY0" fmla="*/ 1842868 h 1842868"/>
                    <a:gd name="connsiteX1" fmla="*/ 0 w 1214700"/>
                    <a:gd name="connsiteY1" fmla="*/ 0 h 1842868"/>
                    <a:gd name="connsiteX2" fmla="*/ 1214700 w 1214700"/>
                    <a:gd name="connsiteY2" fmla="*/ 1833109 h 1842868"/>
                    <a:gd name="connsiteX3" fmla="*/ 0 w 1214700"/>
                    <a:gd name="connsiteY3" fmla="*/ 1842868 h 1842868"/>
                  </a:gdLst>
                  <a:ahLst/>
                  <a:cxnLst>
                    <a:cxn ang="0">
                      <a:pos x="connsiteX0" y="connsiteY0"/>
                    </a:cxn>
                    <a:cxn ang="0">
                      <a:pos x="connsiteX1" y="connsiteY1"/>
                    </a:cxn>
                    <a:cxn ang="0">
                      <a:pos x="connsiteX2" y="connsiteY2"/>
                    </a:cxn>
                    <a:cxn ang="0">
                      <a:pos x="connsiteX3" y="connsiteY3"/>
                    </a:cxn>
                  </a:cxnLst>
                  <a:rect l="l" t="t" r="r" b="b"/>
                  <a:pathLst>
                    <a:path w="1214700" h="1842868">
                      <a:moveTo>
                        <a:pt x="0" y="1842868"/>
                      </a:moveTo>
                      <a:lnTo>
                        <a:pt x="0" y="0"/>
                      </a:lnTo>
                      <a:lnTo>
                        <a:pt x="1214700" y="1833109"/>
                      </a:lnTo>
                      <a:cubicBezTo>
                        <a:pt x="804603" y="1792166"/>
                        <a:pt x="505632" y="1778041"/>
                        <a:pt x="0" y="1842868"/>
                      </a:cubicBezTo>
                      <a:close/>
                    </a:path>
                  </a:pathLst>
                </a:custGeom>
                <a:solidFill>
                  <a:srgbClr val="BDBD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Right Triangle 4">
                  <a:extLst>
                    <a:ext uri="{FF2B5EF4-FFF2-40B4-BE49-F238E27FC236}">
                      <a16:creationId xmlns:a16="http://schemas.microsoft.com/office/drawing/2014/main" id="{0F1BAE9D-EF8C-2DAB-06AE-3B5741F050A2}"/>
                    </a:ext>
                  </a:extLst>
                </p:cNvPr>
                <p:cNvSpPr/>
                <p:nvPr/>
              </p:nvSpPr>
              <p:spPr>
                <a:xfrm>
                  <a:off x="2016505" y="1479125"/>
                  <a:ext cx="1209821"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Lst>
                  <a:ahLst/>
                  <a:cxnLst>
                    <a:cxn ang="0">
                      <a:pos x="connsiteX0" y="connsiteY0"/>
                    </a:cxn>
                    <a:cxn ang="0">
                      <a:pos x="connsiteX1" y="connsiteY1"/>
                    </a:cxn>
                    <a:cxn ang="0">
                      <a:pos x="connsiteX2" y="connsiteY2"/>
                    </a:cxn>
                    <a:cxn ang="0">
                      <a:pos x="connsiteX3" y="connsiteY3"/>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rgbClr val="97B5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 name="Right Triangle 4">
                  <a:extLst>
                    <a:ext uri="{FF2B5EF4-FFF2-40B4-BE49-F238E27FC236}">
                      <a16:creationId xmlns:a16="http://schemas.microsoft.com/office/drawing/2014/main" id="{EC5C6A80-34A2-0874-8C9A-8A5348B95E17}"/>
                    </a:ext>
                  </a:extLst>
                </p:cNvPr>
                <p:cNvSpPr/>
                <p:nvPr/>
              </p:nvSpPr>
              <p:spPr>
                <a:xfrm>
                  <a:off x="2005919" y="1695405"/>
                  <a:ext cx="694990" cy="1368363"/>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Lst>
                  <a:ahLst/>
                  <a:cxnLst>
                    <a:cxn ang="0">
                      <a:pos x="connsiteX0" y="connsiteY0"/>
                    </a:cxn>
                    <a:cxn ang="0">
                      <a:pos x="connsiteX1" y="connsiteY1"/>
                    </a:cxn>
                    <a:cxn ang="0">
                      <a:pos x="connsiteX2" y="connsiteY2"/>
                    </a:cxn>
                    <a:cxn ang="0">
                      <a:pos x="connsiteX3" y="connsiteY3"/>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chemeClr val="tx1">
                    <a:alpha val="26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2" name="Right Triangle 4">
                  <a:extLst>
                    <a:ext uri="{FF2B5EF4-FFF2-40B4-BE49-F238E27FC236}">
                      <a16:creationId xmlns:a16="http://schemas.microsoft.com/office/drawing/2014/main" id="{6D2FBCC7-2516-903C-714D-031A94FFE9D3}"/>
                    </a:ext>
                  </a:extLst>
                </p:cNvPr>
                <p:cNvSpPr/>
                <p:nvPr/>
              </p:nvSpPr>
              <p:spPr>
                <a:xfrm flipH="1">
                  <a:off x="810773" y="1508153"/>
                  <a:ext cx="1520379" cy="1810896"/>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455710"/>
                    <a:gd name="connsiteY0" fmla="*/ 1397194 h 1842868"/>
                    <a:gd name="connsiteX1" fmla="*/ 245889 w 1455710"/>
                    <a:gd name="connsiteY1" fmla="*/ 0 h 1842868"/>
                    <a:gd name="connsiteX2" fmla="*/ 1455710 w 1455710"/>
                    <a:gd name="connsiteY2" fmla="*/ 1842868 h 1842868"/>
                    <a:gd name="connsiteX3" fmla="*/ 0 w 1455710"/>
                    <a:gd name="connsiteY3" fmla="*/ 1397194 h 1842868"/>
                    <a:gd name="connsiteX0" fmla="*/ 0 w 1455710"/>
                    <a:gd name="connsiteY0" fmla="*/ 1397194 h 1842868"/>
                    <a:gd name="connsiteX1" fmla="*/ 245889 w 1455710"/>
                    <a:gd name="connsiteY1" fmla="*/ 0 h 1842868"/>
                    <a:gd name="connsiteX2" fmla="*/ 1455710 w 1455710"/>
                    <a:gd name="connsiteY2" fmla="*/ 1842868 h 1842868"/>
                    <a:gd name="connsiteX3" fmla="*/ 0 w 1455710"/>
                    <a:gd name="connsiteY3" fmla="*/ 1397194 h 1842868"/>
                    <a:gd name="connsiteX0" fmla="*/ 0 w 1517182"/>
                    <a:gd name="connsiteY0" fmla="*/ 1397194 h 1842868"/>
                    <a:gd name="connsiteX1" fmla="*/ 307361 w 1517182"/>
                    <a:gd name="connsiteY1" fmla="*/ 0 h 1842868"/>
                    <a:gd name="connsiteX2" fmla="*/ 1517182 w 1517182"/>
                    <a:gd name="connsiteY2" fmla="*/ 1842868 h 1842868"/>
                    <a:gd name="connsiteX3" fmla="*/ 0 w 1517182"/>
                    <a:gd name="connsiteY3" fmla="*/ 1397194 h 1842868"/>
                    <a:gd name="connsiteX0" fmla="*/ 0 w 1520379"/>
                    <a:gd name="connsiteY0" fmla="*/ 1397194 h 1810896"/>
                    <a:gd name="connsiteX1" fmla="*/ 307361 w 1520379"/>
                    <a:gd name="connsiteY1" fmla="*/ 0 h 1810896"/>
                    <a:gd name="connsiteX2" fmla="*/ 1520379 w 1520379"/>
                    <a:gd name="connsiteY2" fmla="*/ 1810896 h 1810896"/>
                    <a:gd name="connsiteX3" fmla="*/ 0 w 1520379"/>
                    <a:gd name="connsiteY3" fmla="*/ 1397194 h 1810896"/>
                    <a:gd name="connsiteX0" fmla="*/ 0 w 1520379"/>
                    <a:gd name="connsiteY0" fmla="*/ 1397194 h 1810896"/>
                    <a:gd name="connsiteX1" fmla="*/ 307361 w 1520379"/>
                    <a:gd name="connsiteY1" fmla="*/ 0 h 1810896"/>
                    <a:gd name="connsiteX2" fmla="*/ 1520379 w 1520379"/>
                    <a:gd name="connsiteY2" fmla="*/ 1810896 h 1810896"/>
                    <a:gd name="connsiteX3" fmla="*/ 0 w 1520379"/>
                    <a:gd name="connsiteY3" fmla="*/ 1397194 h 1810896"/>
                    <a:gd name="connsiteX0" fmla="*/ 0 w 1520379"/>
                    <a:gd name="connsiteY0" fmla="*/ 1397194 h 1810896"/>
                    <a:gd name="connsiteX1" fmla="*/ 307361 w 1520379"/>
                    <a:gd name="connsiteY1" fmla="*/ 0 h 1810896"/>
                    <a:gd name="connsiteX2" fmla="*/ 1520379 w 1520379"/>
                    <a:gd name="connsiteY2" fmla="*/ 1810896 h 1810896"/>
                    <a:gd name="connsiteX3" fmla="*/ 0 w 1520379"/>
                    <a:gd name="connsiteY3" fmla="*/ 1397194 h 1810896"/>
                  </a:gdLst>
                  <a:ahLst/>
                  <a:cxnLst>
                    <a:cxn ang="0">
                      <a:pos x="connsiteX0" y="connsiteY0"/>
                    </a:cxn>
                    <a:cxn ang="0">
                      <a:pos x="connsiteX1" y="connsiteY1"/>
                    </a:cxn>
                    <a:cxn ang="0">
                      <a:pos x="connsiteX2" y="connsiteY2"/>
                    </a:cxn>
                    <a:cxn ang="0">
                      <a:pos x="connsiteX3" y="connsiteY3"/>
                    </a:cxn>
                  </a:cxnLst>
                  <a:rect l="l" t="t" r="r" b="b"/>
                  <a:pathLst>
                    <a:path w="1520379" h="1810896">
                      <a:moveTo>
                        <a:pt x="0" y="1397194"/>
                      </a:moveTo>
                      <a:lnTo>
                        <a:pt x="307361" y="0"/>
                      </a:lnTo>
                      <a:lnTo>
                        <a:pt x="1520379" y="1810896"/>
                      </a:lnTo>
                      <a:cubicBezTo>
                        <a:pt x="980379" y="1538760"/>
                        <a:pt x="505632" y="1332367"/>
                        <a:pt x="0" y="1397194"/>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4" name="Right Triangle 4">
                  <a:extLst>
                    <a:ext uri="{FF2B5EF4-FFF2-40B4-BE49-F238E27FC236}">
                      <a16:creationId xmlns:a16="http://schemas.microsoft.com/office/drawing/2014/main" id="{C0827ADA-AAE7-C3CB-A06B-CEB284F191ED}"/>
                    </a:ext>
                  </a:extLst>
                </p:cNvPr>
                <p:cNvSpPr/>
                <p:nvPr/>
              </p:nvSpPr>
              <p:spPr>
                <a:xfrm flipH="1">
                  <a:off x="806685" y="1479125"/>
                  <a:ext cx="1517182"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455710"/>
                    <a:gd name="connsiteY0" fmla="*/ 1397194 h 1842868"/>
                    <a:gd name="connsiteX1" fmla="*/ 245889 w 1455710"/>
                    <a:gd name="connsiteY1" fmla="*/ 0 h 1842868"/>
                    <a:gd name="connsiteX2" fmla="*/ 1455710 w 1455710"/>
                    <a:gd name="connsiteY2" fmla="*/ 1842868 h 1842868"/>
                    <a:gd name="connsiteX3" fmla="*/ 0 w 1455710"/>
                    <a:gd name="connsiteY3" fmla="*/ 1397194 h 1842868"/>
                    <a:gd name="connsiteX0" fmla="*/ 0 w 1455710"/>
                    <a:gd name="connsiteY0" fmla="*/ 1397194 h 1842868"/>
                    <a:gd name="connsiteX1" fmla="*/ 245889 w 1455710"/>
                    <a:gd name="connsiteY1" fmla="*/ 0 h 1842868"/>
                    <a:gd name="connsiteX2" fmla="*/ 1455710 w 1455710"/>
                    <a:gd name="connsiteY2" fmla="*/ 1842868 h 1842868"/>
                    <a:gd name="connsiteX3" fmla="*/ 0 w 1455710"/>
                    <a:gd name="connsiteY3" fmla="*/ 1397194 h 1842868"/>
                    <a:gd name="connsiteX0" fmla="*/ 0 w 1517182"/>
                    <a:gd name="connsiteY0" fmla="*/ 1397194 h 1842868"/>
                    <a:gd name="connsiteX1" fmla="*/ 307361 w 1517182"/>
                    <a:gd name="connsiteY1" fmla="*/ 0 h 1842868"/>
                    <a:gd name="connsiteX2" fmla="*/ 1517182 w 1517182"/>
                    <a:gd name="connsiteY2" fmla="*/ 1842868 h 1842868"/>
                    <a:gd name="connsiteX3" fmla="*/ 0 w 1517182"/>
                    <a:gd name="connsiteY3" fmla="*/ 1397194 h 1842868"/>
                  </a:gdLst>
                  <a:ahLst/>
                  <a:cxnLst>
                    <a:cxn ang="0">
                      <a:pos x="connsiteX0" y="connsiteY0"/>
                    </a:cxn>
                    <a:cxn ang="0">
                      <a:pos x="connsiteX1" y="connsiteY1"/>
                    </a:cxn>
                    <a:cxn ang="0">
                      <a:pos x="connsiteX2" y="connsiteY2"/>
                    </a:cxn>
                    <a:cxn ang="0">
                      <a:pos x="connsiteX3" y="connsiteY3"/>
                    </a:cxn>
                  </a:cxnLst>
                  <a:rect l="l" t="t" r="r" b="b"/>
                  <a:pathLst>
                    <a:path w="1517182" h="1842868">
                      <a:moveTo>
                        <a:pt x="0" y="1397194"/>
                      </a:moveTo>
                      <a:lnTo>
                        <a:pt x="307361" y="0"/>
                      </a:lnTo>
                      <a:lnTo>
                        <a:pt x="1517182" y="1842868"/>
                      </a:lnTo>
                      <a:cubicBezTo>
                        <a:pt x="1037929" y="1548352"/>
                        <a:pt x="505632" y="1332367"/>
                        <a:pt x="0" y="1397194"/>
                      </a:cubicBezTo>
                      <a:close/>
                    </a:path>
                  </a:pathLst>
                </a:custGeom>
                <a:solidFill>
                  <a:srgbClr val="CAD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5" name="Freeform: Shape 54">
                  <a:extLst>
                    <a:ext uri="{FF2B5EF4-FFF2-40B4-BE49-F238E27FC236}">
                      <a16:creationId xmlns:a16="http://schemas.microsoft.com/office/drawing/2014/main" id="{26F928CE-C8A3-39B6-DB05-3506894C0474}"/>
                    </a:ext>
                  </a:extLst>
                </p:cNvPr>
                <p:cNvSpPr/>
                <p:nvPr/>
              </p:nvSpPr>
              <p:spPr>
                <a:xfrm flipH="1">
                  <a:off x="813738" y="1479125"/>
                  <a:ext cx="1362670" cy="1842868"/>
                </a:xfrm>
                <a:custGeom>
                  <a:avLst/>
                  <a:gdLst>
                    <a:gd name="connsiteX0" fmla="*/ 152849 w 1362670"/>
                    <a:gd name="connsiteY0" fmla="*/ 0 h 1842868"/>
                    <a:gd name="connsiteX1" fmla="*/ 0 w 1362670"/>
                    <a:gd name="connsiteY1" fmla="*/ 694820 h 1842868"/>
                    <a:gd name="connsiteX2" fmla="*/ 111696 w 1362670"/>
                    <a:gd name="connsiteY2" fmla="*/ 727208 h 1842868"/>
                    <a:gd name="connsiteX3" fmla="*/ 625935 w 1362670"/>
                    <a:gd name="connsiteY3" fmla="*/ 1004156 h 1842868"/>
                    <a:gd name="connsiteX4" fmla="*/ 1154477 w 1362670"/>
                    <a:gd name="connsiteY4" fmla="*/ 1673938 h 1842868"/>
                    <a:gd name="connsiteX5" fmla="*/ 1177730 w 1362670"/>
                    <a:gd name="connsiteY5" fmla="*/ 1735000 h 1842868"/>
                    <a:gd name="connsiteX6" fmla="*/ 1180620 w 1362670"/>
                    <a:gd name="connsiteY6" fmla="*/ 1736501 h 1842868"/>
                    <a:gd name="connsiteX7" fmla="*/ 1362670 w 1362670"/>
                    <a:gd name="connsiteY7" fmla="*/ 1842868 h 184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2670" h="1842868">
                      <a:moveTo>
                        <a:pt x="152849" y="0"/>
                      </a:moveTo>
                      <a:lnTo>
                        <a:pt x="0" y="694820"/>
                      </a:lnTo>
                      <a:lnTo>
                        <a:pt x="111696" y="727208"/>
                      </a:lnTo>
                      <a:cubicBezTo>
                        <a:pt x="289343" y="786972"/>
                        <a:pt x="464173" y="879192"/>
                        <a:pt x="625935" y="1004156"/>
                      </a:cubicBezTo>
                      <a:cubicBezTo>
                        <a:pt x="868577" y="1191603"/>
                        <a:pt x="1047357" y="1426106"/>
                        <a:pt x="1154477" y="1673938"/>
                      </a:cubicBezTo>
                      <a:lnTo>
                        <a:pt x="1177730" y="1735000"/>
                      </a:lnTo>
                      <a:lnTo>
                        <a:pt x="1180620" y="1736501"/>
                      </a:lnTo>
                      <a:cubicBezTo>
                        <a:pt x="1242028" y="1770466"/>
                        <a:pt x="1302764" y="1806054"/>
                        <a:pt x="1362670" y="1842868"/>
                      </a:cubicBez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cxnSp>
            <p:nvCxnSpPr>
              <p:cNvPr id="46" name="Straight Connector 45">
                <a:extLst>
                  <a:ext uri="{FF2B5EF4-FFF2-40B4-BE49-F238E27FC236}">
                    <a16:creationId xmlns:a16="http://schemas.microsoft.com/office/drawing/2014/main" id="{76C2CBE0-52CF-4BB0-F04B-D4F2C467B3B2}"/>
                  </a:ext>
                </a:extLst>
              </p:cNvPr>
              <p:cNvCxnSpPr>
                <a:cxnSpLocks/>
              </p:cNvCxnSpPr>
              <p:nvPr/>
            </p:nvCxnSpPr>
            <p:spPr>
              <a:xfrm flipV="1">
                <a:off x="2023166" y="1"/>
                <a:ext cx="0" cy="1479124"/>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37" name="Group 36">
              <a:extLst>
                <a:ext uri="{FF2B5EF4-FFF2-40B4-BE49-F238E27FC236}">
                  <a16:creationId xmlns:a16="http://schemas.microsoft.com/office/drawing/2014/main" id="{77A7AD39-1643-6178-36EB-648E9A1F88CF}"/>
                </a:ext>
              </a:extLst>
            </p:cNvPr>
            <p:cNvGrpSpPr/>
            <p:nvPr/>
          </p:nvGrpSpPr>
          <p:grpSpPr>
            <a:xfrm>
              <a:off x="1698438" y="491023"/>
              <a:ext cx="649454" cy="649454"/>
              <a:chOff x="1698438" y="491023"/>
              <a:chExt cx="649454" cy="649454"/>
            </a:xfrm>
          </p:grpSpPr>
          <p:grpSp>
            <p:nvGrpSpPr>
              <p:cNvPr id="38" name="Group 37">
                <a:extLst>
                  <a:ext uri="{FF2B5EF4-FFF2-40B4-BE49-F238E27FC236}">
                    <a16:creationId xmlns:a16="http://schemas.microsoft.com/office/drawing/2014/main" id="{03488681-B64F-8395-E807-B5A184EFE175}"/>
                  </a:ext>
                </a:extLst>
              </p:cNvPr>
              <p:cNvGrpSpPr/>
              <p:nvPr/>
            </p:nvGrpSpPr>
            <p:grpSpPr>
              <a:xfrm>
                <a:off x="1698438" y="491023"/>
                <a:ext cx="649454" cy="649454"/>
                <a:chOff x="4034971" y="769257"/>
                <a:chExt cx="649454" cy="649454"/>
              </a:xfrm>
            </p:grpSpPr>
            <p:sp>
              <p:nvSpPr>
                <p:cNvPr id="41" name="Oval 40">
                  <a:extLst>
                    <a:ext uri="{FF2B5EF4-FFF2-40B4-BE49-F238E27FC236}">
                      <a16:creationId xmlns:a16="http://schemas.microsoft.com/office/drawing/2014/main" id="{69082141-B5EA-88AD-9ADE-9336D0FABEF5}"/>
                    </a:ext>
                  </a:extLst>
                </p:cNvPr>
                <p:cNvSpPr/>
                <p:nvPr/>
              </p:nvSpPr>
              <p:spPr>
                <a:xfrm>
                  <a:off x="4034971" y="769257"/>
                  <a:ext cx="649454" cy="649454"/>
                </a:xfrm>
                <a:prstGeom prst="ellipse">
                  <a:avLst/>
                </a:prstGeom>
                <a:solidFill>
                  <a:srgbClr val="CAD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BA4EB43E-FAEC-6166-BF34-888281B90C67}"/>
                    </a:ext>
                  </a:extLst>
                </p:cNvPr>
                <p:cNvSpPr/>
                <p:nvPr/>
              </p:nvSpPr>
              <p:spPr>
                <a:xfrm>
                  <a:off x="4125686" y="859972"/>
                  <a:ext cx="468025" cy="4680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51BD3D8-0863-2A0A-14C2-2C7FE7DBD72E}"/>
                  </a:ext>
                </a:extLst>
              </p:cNvPr>
              <p:cNvSpPr txBox="1"/>
              <p:nvPr/>
            </p:nvSpPr>
            <p:spPr>
              <a:xfrm>
                <a:off x="1827479" y="610560"/>
                <a:ext cx="418704"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97B53D"/>
                    </a:solidFill>
                    <a:effectLst/>
                    <a:uLnTx/>
                    <a:uFillTx/>
                    <a:latin typeface="Calibri" panose="020F0502020204030204"/>
                    <a:ea typeface="+mn-ea"/>
                    <a:cs typeface="+mn-cs"/>
                  </a:rPr>
                  <a:t>02</a:t>
                </a:r>
              </a:p>
            </p:txBody>
          </p:sp>
        </p:grpSp>
      </p:grpSp>
      <p:grpSp>
        <p:nvGrpSpPr>
          <p:cNvPr id="58" name="Group 57">
            <a:extLst>
              <a:ext uri="{FF2B5EF4-FFF2-40B4-BE49-F238E27FC236}">
                <a16:creationId xmlns:a16="http://schemas.microsoft.com/office/drawing/2014/main" id="{D44B8839-077F-5A3E-C09C-299A6F0B8FED}"/>
              </a:ext>
            </a:extLst>
          </p:cNvPr>
          <p:cNvGrpSpPr/>
          <p:nvPr/>
        </p:nvGrpSpPr>
        <p:grpSpPr>
          <a:xfrm>
            <a:off x="5502417" y="1530368"/>
            <a:ext cx="649454" cy="1198871"/>
            <a:chOff x="5832729" y="1180140"/>
            <a:chExt cx="649454" cy="1562180"/>
          </a:xfrm>
        </p:grpSpPr>
        <p:cxnSp>
          <p:nvCxnSpPr>
            <p:cNvPr id="78" name="Straight Connector 77">
              <a:extLst>
                <a:ext uri="{FF2B5EF4-FFF2-40B4-BE49-F238E27FC236}">
                  <a16:creationId xmlns:a16="http://schemas.microsoft.com/office/drawing/2014/main" id="{FC6578EE-173C-A083-2672-BE6891B11965}"/>
                </a:ext>
              </a:extLst>
            </p:cNvPr>
            <p:cNvCxnSpPr>
              <a:cxnSpLocks/>
            </p:cNvCxnSpPr>
            <p:nvPr/>
          </p:nvCxnSpPr>
          <p:spPr>
            <a:xfrm flipV="1">
              <a:off x="6171798" y="1180140"/>
              <a:ext cx="0" cy="156218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nvGrpSpPr>
            <p:cNvPr id="79" name="Group 78">
              <a:extLst>
                <a:ext uri="{FF2B5EF4-FFF2-40B4-BE49-F238E27FC236}">
                  <a16:creationId xmlns:a16="http://schemas.microsoft.com/office/drawing/2014/main" id="{65E79C15-3908-5CF1-2E14-21D59ED5EA73}"/>
                </a:ext>
              </a:extLst>
            </p:cNvPr>
            <p:cNvGrpSpPr/>
            <p:nvPr/>
          </p:nvGrpSpPr>
          <p:grpSpPr>
            <a:xfrm>
              <a:off x="5832729" y="1495746"/>
              <a:ext cx="649454" cy="784013"/>
              <a:chOff x="1698438" y="195879"/>
              <a:chExt cx="649454" cy="784013"/>
            </a:xfrm>
          </p:grpSpPr>
          <p:grpSp>
            <p:nvGrpSpPr>
              <p:cNvPr id="80" name="Group 79">
                <a:extLst>
                  <a:ext uri="{FF2B5EF4-FFF2-40B4-BE49-F238E27FC236}">
                    <a16:creationId xmlns:a16="http://schemas.microsoft.com/office/drawing/2014/main" id="{3D57761D-E10E-CCAA-1AF0-34930B7C4311}"/>
                  </a:ext>
                </a:extLst>
              </p:cNvPr>
              <p:cNvGrpSpPr/>
              <p:nvPr/>
            </p:nvGrpSpPr>
            <p:grpSpPr>
              <a:xfrm>
                <a:off x="1698438" y="195879"/>
                <a:ext cx="649454" cy="649454"/>
                <a:chOff x="4034971" y="474113"/>
                <a:chExt cx="649454" cy="649454"/>
              </a:xfrm>
            </p:grpSpPr>
            <p:sp>
              <p:nvSpPr>
                <p:cNvPr id="82" name="Oval 81">
                  <a:extLst>
                    <a:ext uri="{FF2B5EF4-FFF2-40B4-BE49-F238E27FC236}">
                      <a16:creationId xmlns:a16="http://schemas.microsoft.com/office/drawing/2014/main" id="{39808CE9-191D-E8FA-DBD4-8FE584C060B0}"/>
                    </a:ext>
                  </a:extLst>
                </p:cNvPr>
                <p:cNvSpPr/>
                <p:nvPr/>
              </p:nvSpPr>
              <p:spPr>
                <a:xfrm>
                  <a:off x="4034971" y="474113"/>
                  <a:ext cx="649454" cy="649454"/>
                </a:xfrm>
                <a:prstGeom prst="ellipse">
                  <a:avLst/>
                </a:prstGeom>
                <a:solidFill>
                  <a:srgbClr val="F38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21C1A202-1700-438E-6155-558859341BE8}"/>
                    </a:ext>
                  </a:extLst>
                </p:cNvPr>
                <p:cNvSpPr/>
                <p:nvPr/>
              </p:nvSpPr>
              <p:spPr>
                <a:xfrm>
                  <a:off x="4114730" y="536794"/>
                  <a:ext cx="468025" cy="4680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81" name="TextBox 80">
                <a:extLst>
                  <a:ext uri="{FF2B5EF4-FFF2-40B4-BE49-F238E27FC236}">
                    <a16:creationId xmlns:a16="http://schemas.microsoft.com/office/drawing/2014/main" id="{57DD0286-13BC-DFFC-7534-582C03B36256}"/>
                  </a:ext>
                </a:extLst>
              </p:cNvPr>
              <p:cNvSpPr txBox="1"/>
              <p:nvPr/>
            </p:nvSpPr>
            <p:spPr>
              <a:xfrm>
                <a:off x="1827479" y="61056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3811F"/>
                  </a:solidFill>
                  <a:effectLst/>
                  <a:uLnTx/>
                  <a:uFillTx/>
                  <a:latin typeface="Calibri" panose="020F0502020204030204"/>
                  <a:ea typeface="+mn-ea"/>
                  <a:cs typeface="+mn-cs"/>
                </a:endParaRPr>
              </a:p>
            </p:txBody>
          </p:sp>
        </p:grpSp>
      </p:grpSp>
      <p:grpSp>
        <p:nvGrpSpPr>
          <p:cNvPr id="84" name="Group 83">
            <a:extLst>
              <a:ext uri="{FF2B5EF4-FFF2-40B4-BE49-F238E27FC236}">
                <a16:creationId xmlns:a16="http://schemas.microsoft.com/office/drawing/2014/main" id="{5A87A7CB-2327-6144-0D3F-D103CF5A4BD5}"/>
              </a:ext>
            </a:extLst>
          </p:cNvPr>
          <p:cNvGrpSpPr/>
          <p:nvPr/>
        </p:nvGrpSpPr>
        <p:grpSpPr>
          <a:xfrm>
            <a:off x="8749618" y="1480879"/>
            <a:ext cx="2421042" cy="3262271"/>
            <a:chOff x="8749618" y="13822"/>
            <a:chExt cx="2421042" cy="3262271"/>
          </a:xfrm>
        </p:grpSpPr>
        <p:grpSp>
          <p:nvGrpSpPr>
            <p:cNvPr id="85" name="Group 84">
              <a:extLst>
                <a:ext uri="{FF2B5EF4-FFF2-40B4-BE49-F238E27FC236}">
                  <a16:creationId xmlns:a16="http://schemas.microsoft.com/office/drawing/2014/main" id="{9FE34519-BE06-5C93-2621-80708B82CD23}"/>
                </a:ext>
              </a:extLst>
            </p:cNvPr>
            <p:cNvGrpSpPr/>
            <p:nvPr/>
          </p:nvGrpSpPr>
          <p:grpSpPr>
            <a:xfrm>
              <a:off x="8749618" y="13822"/>
              <a:ext cx="2421042" cy="3262271"/>
              <a:chOff x="8749618" y="13822"/>
              <a:chExt cx="2421042" cy="3262271"/>
            </a:xfrm>
          </p:grpSpPr>
          <p:sp>
            <p:nvSpPr>
              <p:cNvPr id="91" name="Right Triangle 4">
                <a:extLst>
                  <a:ext uri="{FF2B5EF4-FFF2-40B4-BE49-F238E27FC236}">
                    <a16:creationId xmlns:a16="http://schemas.microsoft.com/office/drawing/2014/main" id="{B5FE3DB7-4A52-86CD-76E8-F03D87443CD5}"/>
                  </a:ext>
                </a:extLst>
              </p:cNvPr>
              <p:cNvSpPr/>
              <p:nvPr/>
            </p:nvSpPr>
            <p:spPr>
              <a:xfrm>
                <a:off x="9955960" y="1433225"/>
                <a:ext cx="1214700"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12319"/>
                  <a:gd name="connsiteY0" fmla="*/ 1842868 h 1842868"/>
                  <a:gd name="connsiteX1" fmla="*/ 0 w 1212319"/>
                  <a:gd name="connsiteY1" fmla="*/ 0 h 1842868"/>
                  <a:gd name="connsiteX2" fmla="*/ 1212319 w 1212319"/>
                  <a:gd name="connsiteY2" fmla="*/ 1837871 h 1842868"/>
                  <a:gd name="connsiteX3" fmla="*/ 0 w 1212319"/>
                  <a:gd name="connsiteY3" fmla="*/ 1842868 h 1842868"/>
                  <a:gd name="connsiteX0" fmla="*/ 0 w 1214700"/>
                  <a:gd name="connsiteY0" fmla="*/ 1842868 h 1842868"/>
                  <a:gd name="connsiteX1" fmla="*/ 0 w 1214700"/>
                  <a:gd name="connsiteY1" fmla="*/ 0 h 1842868"/>
                  <a:gd name="connsiteX2" fmla="*/ 1214700 w 1214700"/>
                  <a:gd name="connsiteY2" fmla="*/ 1833109 h 1842868"/>
                  <a:gd name="connsiteX3" fmla="*/ 0 w 1214700"/>
                  <a:gd name="connsiteY3" fmla="*/ 1842868 h 1842868"/>
                </a:gdLst>
                <a:ahLst/>
                <a:cxnLst>
                  <a:cxn ang="0">
                    <a:pos x="connsiteX0" y="connsiteY0"/>
                  </a:cxn>
                  <a:cxn ang="0">
                    <a:pos x="connsiteX1" y="connsiteY1"/>
                  </a:cxn>
                  <a:cxn ang="0">
                    <a:pos x="connsiteX2" y="connsiteY2"/>
                  </a:cxn>
                  <a:cxn ang="0">
                    <a:pos x="connsiteX3" y="connsiteY3"/>
                  </a:cxn>
                </a:cxnLst>
                <a:rect l="l" t="t" r="r" b="b"/>
                <a:pathLst>
                  <a:path w="1214700" h="1842868">
                    <a:moveTo>
                      <a:pt x="0" y="1842868"/>
                    </a:moveTo>
                    <a:lnTo>
                      <a:pt x="0" y="0"/>
                    </a:lnTo>
                    <a:lnTo>
                      <a:pt x="1214700" y="1833109"/>
                    </a:lnTo>
                    <a:cubicBezTo>
                      <a:pt x="804603" y="1792166"/>
                      <a:pt x="505632" y="1778041"/>
                      <a:pt x="0" y="1842868"/>
                    </a:cubicBezTo>
                    <a:close/>
                  </a:path>
                </a:pathLst>
              </a:custGeom>
              <a:solidFill>
                <a:srgbClr val="BDBD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 name="Right Triangle 4">
                <a:extLst>
                  <a:ext uri="{FF2B5EF4-FFF2-40B4-BE49-F238E27FC236}">
                    <a16:creationId xmlns:a16="http://schemas.microsoft.com/office/drawing/2014/main" id="{C5330B7A-AAF2-01C2-4CBC-3A3106397FE6}"/>
                  </a:ext>
                </a:extLst>
              </p:cNvPr>
              <p:cNvSpPr/>
              <p:nvPr/>
            </p:nvSpPr>
            <p:spPr>
              <a:xfrm>
                <a:off x="9959438" y="1418711"/>
                <a:ext cx="1209821"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Lst>
                <a:ahLst/>
                <a:cxnLst>
                  <a:cxn ang="0">
                    <a:pos x="connsiteX0" y="connsiteY0"/>
                  </a:cxn>
                  <a:cxn ang="0">
                    <a:pos x="connsiteX1" y="connsiteY1"/>
                  </a:cxn>
                  <a:cxn ang="0">
                    <a:pos x="connsiteX2" y="connsiteY2"/>
                  </a:cxn>
                  <a:cxn ang="0">
                    <a:pos x="connsiteX3" y="connsiteY3"/>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3" name="Right Triangle 4">
                <a:extLst>
                  <a:ext uri="{FF2B5EF4-FFF2-40B4-BE49-F238E27FC236}">
                    <a16:creationId xmlns:a16="http://schemas.microsoft.com/office/drawing/2014/main" id="{9442147B-9C08-9A14-801A-4045994060F1}"/>
                  </a:ext>
                </a:extLst>
              </p:cNvPr>
              <p:cNvSpPr/>
              <p:nvPr/>
            </p:nvSpPr>
            <p:spPr>
              <a:xfrm>
                <a:off x="9948852" y="1634991"/>
                <a:ext cx="694990" cy="1368363"/>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Lst>
                <a:ahLst/>
                <a:cxnLst>
                  <a:cxn ang="0">
                    <a:pos x="connsiteX0" y="connsiteY0"/>
                  </a:cxn>
                  <a:cxn ang="0">
                    <a:pos x="connsiteX1" y="connsiteY1"/>
                  </a:cxn>
                  <a:cxn ang="0">
                    <a:pos x="connsiteX2" y="connsiteY2"/>
                  </a:cxn>
                  <a:cxn ang="0">
                    <a:pos x="connsiteX3" y="connsiteY3"/>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chemeClr val="tx1">
                  <a:alpha val="26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4" name="Right Triangle 4">
                <a:extLst>
                  <a:ext uri="{FF2B5EF4-FFF2-40B4-BE49-F238E27FC236}">
                    <a16:creationId xmlns:a16="http://schemas.microsoft.com/office/drawing/2014/main" id="{ED0F00DD-AF46-0103-F061-6098A8FD9FC5}"/>
                  </a:ext>
                </a:extLst>
              </p:cNvPr>
              <p:cNvSpPr/>
              <p:nvPr/>
            </p:nvSpPr>
            <p:spPr>
              <a:xfrm flipH="1">
                <a:off x="8753706" y="1447739"/>
                <a:ext cx="1520379" cy="1810896"/>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455710"/>
                  <a:gd name="connsiteY0" fmla="*/ 1397194 h 1842868"/>
                  <a:gd name="connsiteX1" fmla="*/ 245889 w 1455710"/>
                  <a:gd name="connsiteY1" fmla="*/ 0 h 1842868"/>
                  <a:gd name="connsiteX2" fmla="*/ 1455710 w 1455710"/>
                  <a:gd name="connsiteY2" fmla="*/ 1842868 h 1842868"/>
                  <a:gd name="connsiteX3" fmla="*/ 0 w 1455710"/>
                  <a:gd name="connsiteY3" fmla="*/ 1397194 h 1842868"/>
                  <a:gd name="connsiteX0" fmla="*/ 0 w 1455710"/>
                  <a:gd name="connsiteY0" fmla="*/ 1397194 h 1842868"/>
                  <a:gd name="connsiteX1" fmla="*/ 245889 w 1455710"/>
                  <a:gd name="connsiteY1" fmla="*/ 0 h 1842868"/>
                  <a:gd name="connsiteX2" fmla="*/ 1455710 w 1455710"/>
                  <a:gd name="connsiteY2" fmla="*/ 1842868 h 1842868"/>
                  <a:gd name="connsiteX3" fmla="*/ 0 w 1455710"/>
                  <a:gd name="connsiteY3" fmla="*/ 1397194 h 1842868"/>
                  <a:gd name="connsiteX0" fmla="*/ 0 w 1517182"/>
                  <a:gd name="connsiteY0" fmla="*/ 1397194 h 1842868"/>
                  <a:gd name="connsiteX1" fmla="*/ 307361 w 1517182"/>
                  <a:gd name="connsiteY1" fmla="*/ 0 h 1842868"/>
                  <a:gd name="connsiteX2" fmla="*/ 1517182 w 1517182"/>
                  <a:gd name="connsiteY2" fmla="*/ 1842868 h 1842868"/>
                  <a:gd name="connsiteX3" fmla="*/ 0 w 1517182"/>
                  <a:gd name="connsiteY3" fmla="*/ 1397194 h 1842868"/>
                  <a:gd name="connsiteX0" fmla="*/ 0 w 1520379"/>
                  <a:gd name="connsiteY0" fmla="*/ 1397194 h 1810896"/>
                  <a:gd name="connsiteX1" fmla="*/ 307361 w 1520379"/>
                  <a:gd name="connsiteY1" fmla="*/ 0 h 1810896"/>
                  <a:gd name="connsiteX2" fmla="*/ 1520379 w 1520379"/>
                  <a:gd name="connsiteY2" fmla="*/ 1810896 h 1810896"/>
                  <a:gd name="connsiteX3" fmla="*/ 0 w 1520379"/>
                  <a:gd name="connsiteY3" fmla="*/ 1397194 h 1810896"/>
                  <a:gd name="connsiteX0" fmla="*/ 0 w 1520379"/>
                  <a:gd name="connsiteY0" fmla="*/ 1397194 h 1810896"/>
                  <a:gd name="connsiteX1" fmla="*/ 307361 w 1520379"/>
                  <a:gd name="connsiteY1" fmla="*/ 0 h 1810896"/>
                  <a:gd name="connsiteX2" fmla="*/ 1520379 w 1520379"/>
                  <a:gd name="connsiteY2" fmla="*/ 1810896 h 1810896"/>
                  <a:gd name="connsiteX3" fmla="*/ 0 w 1520379"/>
                  <a:gd name="connsiteY3" fmla="*/ 1397194 h 1810896"/>
                  <a:gd name="connsiteX0" fmla="*/ 0 w 1520379"/>
                  <a:gd name="connsiteY0" fmla="*/ 1397194 h 1810896"/>
                  <a:gd name="connsiteX1" fmla="*/ 307361 w 1520379"/>
                  <a:gd name="connsiteY1" fmla="*/ 0 h 1810896"/>
                  <a:gd name="connsiteX2" fmla="*/ 1520379 w 1520379"/>
                  <a:gd name="connsiteY2" fmla="*/ 1810896 h 1810896"/>
                  <a:gd name="connsiteX3" fmla="*/ 0 w 1520379"/>
                  <a:gd name="connsiteY3" fmla="*/ 1397194 h 1810896"/>
                </a:gdLst>
                <a:ahLst/>
                <a:cxnLst>
                  <a:cxn ang="0">
                    <a:pos x="connsiteX0" y="connsiteY0"/>
                  </a:cxn>
                  <a:cxn ang="0">
                    <a:pos x="connsiteX1" y="connsiteY1"/>
                  </a:cxn>
                  <a:cxn ang="0">
                    <a:pos x="connsiteX2" y="connsiteY2"/>
                  </a:cxn>
                  <a:cxn ang="0">
                    <a:pos x="connsiteX3" y="connsiteY3"/>
                  </a:cxn>
                </a:cxnLst>
                <a:rect l="l" t="t" r="r" b="b"/>
                <a:pathLst>
                  <a:path w="1520379" h="1810896">
                    <a:moveTo>
                      <a:pt x="0" y="1397194"/>
                    </a:moveTo>
                    <a:lnTo>
                      <a:pt x="307361" y="0"/>
                    </a:lnTo>
                    <a:lnTo>
                      <a:pt x="1520379" y="1810896"/>
                    </a:lnTo>
                    <a:cubicBezTo>
                      <a:pt x="980379" y="1538760"/>
                      <a:pt x="505632" y="1332367"/>
                      <a:pt x="0" y="1397194"/>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5" name="Right Triangle 4">
                <a:extLst>
                  <a:ext uri="{FF2B5EF4-FFF2-40B4-BE49-F238E27FC236}">
                    <a16:creationId xmlns:a16="http://schemas.microsoft.com/office/drawing/2014/main" id="{8DFB7B0B-6B60-D674-74D5-013B923D32A2}"/>
                  </a:ext>
                </a:extLst>
              </p:cNvPr>
              <p:cNvSpPr/>
              <p:nvPr/>
            </p:nvSpPr>
            <p:spPr>
              <a:xfrm flipH="1">
                <a:off x="8749618" y="1418711"/>
                <a:ext cx="1517182"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 fmla="*/ 0 w 1455710"/>
                  <a:gd name="connsiteY0" fmla="*/ 1397194 h 1842868"/>
                  <a:gd name="connsiteX1" fmla="*/ 245889 w 1455710"/>
                  <a:gd name="connsiteY1" fmla="*/ 0 h 1842868"/>
                  <a:gd name="connsiteX2" fmla="*/ 1455710 w 1455710"/>
                  <a:gd name="connsiteY2" fmla="*/ 1842868 h 1842868"/>
                  <a:gd name="connsiteX3" fmla="*/ 0 w 1455710"/>
                  <a:gd name="connsiteY3" fmla="*/ 1397194 h 1842868"/>
                  <a:gd name="connsiteX0" fmla="*/ 0 w 1455710"/>
                  <a:gd name="connsiteY0" fmla="*/ 1397194 h 1842868"/>
                  <a:gd name="connsiteX1" fmla="*/ 245889 w 1455710"/>
                  <a:gd name="connsiteY1" fmla="*/ 0 h 1842868"/>
                  <a:gd name="connsiteX2" fmla="*/ 1455710 w 1455710"/>
                  <a:gd name="connsiteY2" fmla="*/ 1842868 h 1842868"/>
                  <a:gd name="connsiteX3" fmla="*/ 0 w 1455710"/>
                  <a:gd name="connsiteY3" fmla="*/ 1397194 h 1842868"/>
                  <a:gd name="connsiteX0" fmla="*/ 0 w 1517182"/>
                  <a:gd name="connsiteY0" fmla="*/ 1397194 h 1842868"/>
                  <a:gd name="connsiteX1" fmla="*/ 307361 w 1517182"/>
                  <a:gd name="connsiteY1" fmla="*/ 0 h 1842868"/>
                  <a:gd name="connsiteX2" fmla="*/ 1517182 w 1517182"/>
                  <a:gd name="connsiteY2" fmla="*/ 1842868 h 1842868"/>
                  <a:gd name="connsiteX3" fmla="*/ 0 w 1517182"/>
                  <a:gd name="connsiteY3" fmla="*/ 1397194 h 1842868"/>
                </a:gdLst>
                <a:ahLst/>
                <a:cxnLst>
                  <a:cxn ang="0">
                    <a:pos x="connsiteX0" y="connsiteY0"/>
                  </a:cxn>
                  <a:cxn ang="0">
                    <a:pos x="connsiteX1" y="connsiteY1"/>
                  </a:cxn>
                  <a:cxn ang="0">
                    <a:pos x="connsiteX2" y="connsiteY2"/>
                  </a:cxn>
                  <a:cxn ang="0">
                    <a:pos x="connsiteX3" y="connsiteY3"/>
                  </a:cxn>
                </a:cxnLst>
                <a:rect l="l" t="t" r="r" b="b"/>
                <a:pathLst>
                  <a:path w="1517182" h="1842868">
                    <a:moveTo>
                      <a:pt x="0" y="1397194"/>
                    </a:moveTo>
                    <a:lnTo>
                      <a:pt x="307361" y="0"/>
                    </a:lnTo>
                    <a:lnTo>
                      <a:pt x="1517182" y="1842868"/>
                    </a:lnTo>
                    <a:cubicBezTo>
                      <a:pt x="1037929" y="1548352"/>
                      <a:pt x="505632" y="1332367"/>
                      <a:pt x="0" y="1397194"/>
                    </a:cubicBezTo>
                    <a:close/>
                  </a:path>
                </a:pathLst>
              </a:cu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6" name="Freeform: Shape 95">
                <a:extLst>
                  <a:ext uri="{FF2B5EF4-FFF2-40B4-BE49-F238E27FC236}">
                    <a16:creationId xmlns:a16="http://schemas.microsoft.com/office/drawing/2014/main" id="{B1F8CE60-59D0-3070-46F0-31C378180F21}"/>
                  </a:ext>
                </a:extLst>
              </p:cNvPr>
              <p:cNvSpPr/>
              <p:nvPr/>
            </p:nvSpPr>
            <p:spPr>
              <a:xfrm flipH="1">
                <a:off x="8756671" y="1418711"/>
                <a:ext cx="1362670" cy="1842868"/>
              </a:xfrm>
              <a:custGeom>
                <a:avLst/>
                <a:gdLst>
                  <a:gd name="connsiteX0" fmla="*/ 152849 w 1362670"/>
                  <a:gd name="connsiteY0" fmla="*/ 0 h 1842868"/>
                  <a:gd name="connsiteX1" fmla="*/ 0 w 1362670"/>
                  <a:gd name="connsiteY1" fmla="*/ 694820 h 1842868"/>
                  <a:gd name="connsiteX2" fmla="*/ 111696 w 1362670"/>
                  <a:gd name="connsiteY2" fmla="*/ 727208 h 1842868"/>
                  <a:gd name="connsiteX3" fmla="*/ 625935 w 1362670"/>
                  <a:gd name="connsiteY3" fmla="*/ 1004156 h 1842868"/>
                  <a:gd name="connsiteX4" fmla="*/ 1154477 w 1362670"/>
                  <a:gd name="connsiteY4" fmla="*/ 1673938 h 1842868"/>
                  <a:gd name="connsiteX5" fmla="*/ 1177730 w 1362670"/>
                  <a:gd name="connsiteY5" fmla="*/ 1735000 h 1842868"/>
                  <a:gd name="connsiteX6" fmla="*/ 1180620 w 1362670"/>
                  <a:gd name="connsiteY6" fmla="*/ 1736501 h 1842868"/>
                  <a:gd name="connsiteX7" fmla="*/ 1362670 w 1362670"/>
                  <a:gd name="connsiteY7" fmla="*/ 1842868 h 184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2670" h="1842868">
                    <a:moveTo>
                      <a:pt x="152849" y="0"/>
                    </a:moveTo>
                    <a:lnTo>
                      <a:pt x="0" y="694820"/>
                    </a:lnTo>
                    <a:lnTo>
                      <a:pt x="111696" y="727208"/>
                    </a:lnTo>
                    <a:cubicBezTo>
                      <a:pt x="289343" y="786972"/>
                      <a:pt x="464173" y="879192"/>
                      <a:pt x="625935" y="1004156"/>
                    </a:cubicBezTo>
                    <a:cubicBezTo>
                      <a:pt x="868577" y="1191603"/>
                      <a:pt x="1047357" y="1426106"/>
                      <a:pt x="1154477" y="1673938"/>
                    </a:cubicBezTo>
                    <a:lnTo>
                      <a:pt x="1177730" y="1735000"/>
                    </a:lnTo>
                    <a:lnTo>
                      <a:pt x="1180620" y="1736501"/>
                    </a:lnTo>
                    <a:cubicBezTo>
                      <a:pt x="1242028" y="1770466"/>
                      <a:pt x="1302764" y="1806054"/>
                      <a:pt x="1362670" y="1842868"/>
                    </a:cubicBez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97" name="Straight Connector 96">
                <a:extLst>
                  <a:ext uri="{FF2B5EF4-FFF2-40B4-BE49-F238E27FC236}">
                    <a16:creationId xmlns:a16="http://schemas.microsoft.com/office/drawing/2014/main" id="{BAF96C44-D496-9297-FFB5-EA76724F34DA}"/>
                  </a:ext>
                </a:extLst>
              </p:cNvPr>
              <p:cNvCxnSpPr>
                <a:cxnSpLocks/>
              </p:cNvCxnSpPr>
              <p:nvPr/>
            </p:nvCxnSpPr>
            <p:spPr>
              <a:xfrm flipV="1">
                <a:off x="9973667" y="13822"/>
                <a:ext cx="0" cy="1465303"/>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86" name="Group 85">
              <a:extLst>
                <a:ext uri="{FF2B5EF4-FFF2-40B4-BE49-F238E27FC236}">
                  <a16:creationId xmlns:a16="http://schemas.microsoft.com/office/drawing/2014/main" id="{B49FB9AC-F036-12AD-01EF-8117A0F7F002}"/>
                </a:ext>
              </a:extLst>
            </p:cNvPr>
            <p:cNvGrpSpPr/>
            <p:nvPr/>
          </p:nvGrpSpPr>
          <p:grpSpPr>
            <a:xfrm>
              <a:off x="9670976" y="491820"/>
              <a:ext cx="649454" cy="649454"/>
              <a:chOff x="1698438" y="491023"/>
              <a:chExt cx="649454" cy="649454"/>
            </a:xfrm>
          </p:grpSpPr>
          <p:grpSp>
            <p:nvGrpSpPr>
              <p:cNvPr id="87" name="Group 86">
                <a:extLst>
                  <a:ext uri="{FF2B5EF4-FFF2-40B4-BE49-F238E27FC236}">
                    <a16:creationId xmlns:a16="http://schemas.microsoft.com/office/drawing/2014/main" id="{8AFFC853-6D85-9079-9BF6-8382E50A4709}"/>
                  </a:ext>
                </a:extLst>
              </p:cNvPr>
              <p:cNvGrpSpPr/>
              <p:nvPr/>
            </p:nvGrpSpPr>
            <p:grpSpPr>
              <a:xfrm>
                <a:off x="1698438" y="491023"/>
                <a:ext cx="649454" cy="649454"/>
                <a:chOff x="4034971" y="769257"/>
                <a:chExt cx="649454" cy="649454"/>
              </a:xfrm>
            </p:grpSpPr>
            <p:sp>
              <p:nvSpPr>
                <p:cNvPr id="89" name="Oval 88">
                  <a:extLst>
                    <a:ext uri="{FF2B5EF4-FFF2-40B4-BE49-F238E27FC236}">
                      <a16:creationId xmlns:a16="http://schemas.microsoft.com/office/drawing/2014/main" id="{1C3DA5CF-0838-90F5-EDCD-9744DBB3002B}"/>
                    </a:ext>
                  </a:extLst>
                </p:cNvPr>
                <p:cNvSpPr/>
                <p:nvPr/>
              </p:nvSpPr>
              <p:spPr>
                <a:xfrm>
                  <a:off x="4034971" y="769257"/>
                  <a:ext cx="649454" cy="649454"/>
                </a:xfrm>
                <a:prstGeom prst="ellipse">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Oval 89">
                  <a:extLst>
                    <a:ext uri="{FF2B5EF4-FFF2-40B4-BE49-F238E27FC236}">
                      <a16:creationId xmlns:a16="http://schemas.microsoft.com/office/drawing/2014/main" id="{4A778670-EE6E-DE2F-EF67-D80223F9FFE2}"/>
                    </a:ext>
                  </a:extLst>
                </p:cNvPr>
                <p:cNvSpPr/>
                <p:nvPr/>
              </p:nvSpPr>
              <p:spPr>
                <a:xfrm>
                  <a:off x="4125686" y="859972"/>
                  <a:ext cx="468025" cy="4680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88" name="TextBox 87">
                <a:extLst>
                  <a:ext uri="{FF2B5EF4-FFF2-40B4-BE49-F238E27FC236}">
                    <a16:creationId xmlns:a16="http://schemas.microsoft.com/office/drawing/2014/main" id="{6E7FD8F3-6B6E-27F8-0BE9-94A8FC9EB0D8}"/>
                  </a:ext>
                </a:extLst>
              </p:cNvPr>
              <p:cNvSpPr txBox="1"/>
              <p:nvPr/>
            </p:nvSpPr>
            <p:spPr>
              <a:xfrm>
                <a:off x="1827479" y="610560"/>
                <a:ext cx="418704"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CC99"/>
                    </a:solidFill>
                    <a:effectLst/>
                    <a:uLnTx/>
                    <a:uFillTx/>
                    <a:latin typeface="Calibri" panose="020F0502020204030204"/>
                    <a:ea typeface="+mn-ea"/>
                    <a:cs typeface="+mn-cs"/>
                  </a:rPr>
                  <a:t>01</a:t>
                </a:r>
              </a:p>
            </p:txBody>
          </p:sp>
        </p:grpSp>
      </p:grpSp>
      <p:cxnSp>
        <p:nvCxnSpPr>
          <p:cNvPr id="99" name="رابط بشكل مرفق 38">
            <a:extLst>
              <a:ext uri="{FF2B5EF4-FFF2-40B4-BE49-F238E27FC236}">
                <a16:creationId xmlns:a16="http://schemas.microsoft.com/office/drawing/2014/main" id="{B3248E2E-F370-BA6D-9ECA-9C616FBE76BD}"/>
              </a:ext>
            </a:extLst>
          </p:cNvPr>
          <p:cNvCxnSpPr>
            <a:cxnSpLocks/>
          </p:cNvCxnSpPr>
          <p:nvPr/>
        </p:nvCxnSpPr>
        <p:spPr>
          <a:xfrm>
            <a:off x="6112222" y="2129804"/>
            <a:ext cx="3503796" cy="249597"/>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00" name="رابط بشكل مرفق 42">
            <a:extLst>
              <a:ext uri="{FF2B5EF4-FFF2-40B4-BE49-F238E27FC236}">
                <a16:creationId xmlns:a16="http://schemas.microsoft.com/office/drawing/2014/main" id="{A4D2559D-8D83-074F-AFFF-6E182F570369}"/>
              </a:ext>
            </a:extLst>
          </p:cNvPr>
          <p:cNvCxnSpPr>
            <a:cxnSpLocks/>
          </p:cNvCxnSpPr>
          <p:nvPr/>
        </p:nvCxnSpPr>
        <p:spPr>
          <a:xfrm rot="10800000" flipV="1">
            <a:off x="2199764" y="2117716"/>
            <a:ext cx="3306003" cy="339445"/>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104" name="TextBox 103">
            <a:extLst>
              <a:ext uri="{FF2B5EF4-FFF2-40B4-BE49-F238E27FC236}">
                <a16:creationId xmlns:a16="http://schemas.microsoft.com/office/drawing/2014/main" id="{DDEBE0E9-C20B-D573-2A98-C4AF350D5F8E}"/>
              </a:ext>
            </a:extLst>
          </p:cNvPr>
          <p:cNvSpPr txBox="1"/>
          <p:nvPr/>
        </p:nvSpPr>
        <p:spPr>
          <a:xfrm>
            <a:off x="3113461" y="2480917"/>
            <a:ext cx="5801702" cy="2953950"/>
          </a:xfrm>
          <a:prstGeom prst="rect">
            <a:avLst/>
          </a:prstGeom>
          <a:noFill/>
        </p:spPr>
        <p:txBody>
          <a:bodyPr wrap="square" rtlCol="1">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الحملات الاتصالية بمختلف أنواعها من الأدوات الأساسية التي تعتمد عليها المؤسسات لتحقيق أهدافها الاستراتيجية، سواء كانت تجارية أو توعوية أو خدمية. ويُعد التمييز بين الحملات الإعلانية والحملات الإعلامية أمرًا بالغ الأهمية في مجالات العلاقات العامة والاتصال الجماهيري، نظرًا لاختلاف الأهداف، والوسائل، والمضامين، والجمهور المستهدف لكل نوعٍ منهما</a:t>
            </a:r>
          </a:p>
        </p:txBody>
      </p:sp>
    </p:spTree>
    <p:custDataLst>
      <p:tags r:id="rId1"/>
    </p:custDataLst>
    <p:extLst>
      <p:ext uri="{BB962C8B-B14F-4D97-AF65-F5344CB8AC3E}">
        <p14:creationId xmlns:p14="http://schemas.microsoft.com/office/powerpoint/2010/main" val="4261709331"/>
      </p:ext>
    </p:extLst>
  </p:cSld>
  <p:clrMapOvr>
    <a:masterClrMapping/>
  </p:clrMapOvr>
  <mc:AlternateContent xmlns:mc="http://schemas.openxmlformats.org/markup-compatibility/2006" xmlns:p14="http://schemas.microsoft.com/office/powerpoint/2010/main">
    <mc:Choice Requires="p14">
      <p:transition p14:dur="10" advTm="87560"/>
    </mc:Choice>
    <mc:Fallback xmlns="">
      <p:transition advTm="875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down)">
                                      <p:cBhvr>
                                        <p:cTn id="7" dur="500"/>
                                        <p:tgtEl>
                                          <p:spTgt spid="5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wipe(down)">
                                      <p:cBhvr>
                                        <p:cTn id="11" dur="500"/>
                                        <p:tgtEl>
                                          <p:spTgt spid="99"/>
                                        </p:tgtEl>
                                      </p:cBhvr>
                                    </p:animEffect>
                                  </p:childTnLst>
                                </p:cTn>
                              </p:par>
                              <p:par>
                                <p:cTn id="12" presetID="22" presetClass="entr" presetSubtype="4" fill="hold" nodeType="withEffect">
                                  <p:stCondLst>
                                    <p:cond delay="0"/>
                                  </p:stCondLst>
                                  <p:childTnLst>
                                    <p:set>
                                      <p:cBhvr>
                                        <p:cTn id="13" dur="1" fill="hold">
                                          <p:stCondLst>
                                            <p:cond delay="0"/>
                                          </p:stCondLst>
                                        </p:cTn>
                                        <p:tgtEl>
                                          <p:spTgt spid="100"/>
                                        </p:tgtEl>
                                        <p:attrNameLst>
                                          <p:attrName>style.visibility</p:attrName>
                                        </p:attrNameLst>
                                      </p:cBhvr>
                                      <p:to>
                                        <p:strVal val="visible"/>
                                      </p:to>
                                    </p:set>
                                    <p:animEffect transition="in" filter="wipe(down)">
                                      <p:cBhvr>
                                        <p:cTn id="14" dur="500"/>
                                        <p:tgtEl>
                                          <p:spTgt spid="10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84"/>
                                        </p:tgtEl>
                                        <p:attrNameLst>
                                          <p:attrName>style.visibility</p:attrName>
                                        </p:attrNameLst>
                                      </p:cBhvr>
                                      <p:to>
                                        <p:strVal val="visible"/>
                                      </p:to>
                                    </p:set>
                                    <p:animEffect transition="in" filter="fade">
                                      <p:cBhvr>
                                        <p:cTn id="20" dur="500"/>
                                        <p:tgtEl>
                                          <p:spTgt spid="8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par>
                                <p:cTn id="24" presetID="10"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500"/>
                                        <p:tgtEl>
                                          <p:spTgt spid="2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down)">
                                      <p:cBhvr>
                                        <p:cTn id="35" dur="500"/>
                                        <p:tgtEl>
                                          <p:spTgt spid="23"/>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2" grpId="0"/>
      <p:bldP spid="23" grpId="0"/>
    </p:bldLst>
  </p:timing>
  <p:extLst>
    <p:ext uri="{E180D4A7-C9FB-4DFB-919C-405C955672EB}">
      <p14:showEvtLst xmlns:p14="http://schemas.microsoft.com/office/powerpoint/2010/main">
        <p14:playEvt time="7263" objId="6"/>
        <p14:stopEvt time="87560" objId="6"/>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3E416-47C0-D929-DACD-A0187A6CFE2A}"/>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9DC9C26-8D91-3B2E-783F-EFBE9B0DDE35}"/>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8CCC3CB-3991-16CF-EB5D-82FC9BEC4E5E}"/>
              </a:ext>
            </a:extLst>
          </p:cNvPr>
          <p:cNvSpPr/>
          <p:nvPr/>
        </p:nvSpPr>
        <p:spPr>
          <a:xfrm>
            <a:off x="231087" y="1601023"/>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4610BAD5-B2C5-CA7E-4C04-DDDB18A1612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7B4E1FD-FE7A-F3DD-BE64-B501A918E3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2705" y="162460"/>
            <a:ext cx="2305141" cy="1076343"/>
          </a:xfrm>
          <a:prstGeom prst="rect">
            <a:avLst/>
          </a:prstGeom>
        </p:spPr>
      </p:pic>
      <p:sp>
        <p:nvSpPr>
          <p:cNvPr id="3" name="Rectangle 2">
            <a:extLst>
              <a:ext uri="{FF2B5EF4-FFF2-40B4-BE49-F238E27FC236}">
                <a16:creationId xmlns:a16="http://schemas.microsoft.com/office/drawing/2014/main" id="{38ECC367-0286-5555-B6A1-43D64E350BDD}"/>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1BDEF0B-72FB-3720-E623-90197551817E}"/>
              </a:ext>
            </a:extLst>
          </p:cNvPr>
          <p:cNvSpPr txBox="1"/>
          <p:nvPr/>
        </p:nvSpPr>
        <p:spPr>
          <a:xfrm>
            <a:off x="1429624" y="823228"/>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الفرق بين الحملات الإعلامية والإعلانية</a:t>
            </a:r>
          </a:p>
        </p:txBody>
      </p:sp>
      <p:sp>
        <p:nvSpPr>
          <p:cNvPr id="23" name="TextBox 22">
            <a:extLst>
              <a:ext uri="{FF2B5EF4-FFF2-40B4-BE49-F238E27FC236}">
                <a16:creationId xmlns:a16="http://schemas.microsoft.com/office/drawing/2014/main" id="{7D4BB738-B417-CA38-C177-B1F7A87FA402}"/>
              </a:ext>
            </a:extLst>
          </p:cNvPr>
          <p:cNvSpPr txBox="1"/>
          <p:nvPr/>
        </p:nvSpPr>
        <p:spPr>
          <a:xfrm>
            <a:off x="9251267" y="1734400"/>
            <a:ext cx="225409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70C0"/>
                </a:solidFill>
                <a:latin typeface="Alexandria" pitchFamily="2" charset="-78"/>
                <a:cs typeface="Alexandria" pitchFamily="2" charset="-78"/>
              </a:rPr>
              <a:t>الحملات الإعلانية:</a:t>
            </a:r>
            <a:endParaRPr kumimoji="0" lang="en-US" sz="1800" b="1"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104" name="TextBox 103">
            <a:extLst>
              <a:ext uri="{FF2B5EF4-FFF2-40B4-BE49-F238E27FC236}">
                <a16:creationId xmlns:a16="http://schemas.microsoft.com/office/drawing/2014/main" id="{D790C2A2-B550-6218-7B5A-26F7A19F5DBE}"/>
              </a:ext>
            </a:extLst>
          </p:cNvPr>
          <p:cNvSpPr txBox="1"/>
          <p:nvPr/>
        </p:nvSpPr>
        <p:spPr>
          <a:xfrm>
            <a:off x="587538" y="2007216"/>
            <a:ext cx="10931307" cy="3784947"/>
          </a:xfrm>
          <a:prstGeom prst="rect">
            <a:avLst/>
          </a:prstGeom>
          <a:noFill/>
        </p:spPr>
        <p:txBody>
          <a:bodyPr wrap="square" rtlCol="1">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تُركز الحملات الإعلانية بالدرجة الأولى على </a:t>
            </a: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الترويج التجاري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لمنتج أو خدمة ما، وذلك بهدف </a:t>
            </a: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زيادة المبيعات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 رفع معدلات الاستخدام،</a:t>
            </a:r>
            <a:r>
              <a:rPr kumimoji="0" lang="ar-EG" sz="1800" b="0" i="0" u="none" strike="noStrike" kern="1200" cap="none" spc="0" normalizeH="0" noProof="0" dirty="0">
                <a:ln>
                  <a:noFill/>
                </a:ln>
                <a:solidFill>
                  <a:prstClr val="black"/>
                </a:solidFill>
                <a:effectLst/>
                <a:uLnTx/>
                <a:uFillTx/>
                <a:latin typeface="Alexandria" pitchFamily="2" charset="-78"/>
                <a:ea typeface="+mn-ea"/>
                <a:cs typeface="Alexandria" pitchFamily="2" charset="-78"/>
              </a:rPr>
              <a:t> وتقوم الحملات الإعلانية على </a:t>
            </a:r>
            <a:r>
              <a:rPr kumimoji="0" lang="ar-EG" sz="1800" b="1" i="0" u="none" strike="noStrike" kern="1200" cap="none" spc="0" normalizeH="0" noProof="0" dirty="0">
                <a:ln>
                  <a:noFill/>
                </a:ln>
                <a:solidFill>
                  <a:prstClr val="black"/>
                </a:solidFill>
                <a:effectLst/>
                <a:uLnTx/>
                <a:uFillTx/>
                <a:latin typeface="Alexandria" pitchFamily="2" charset="-78"/>
                <a:ea typeface="+mn-ea"/>
                <a:cs typeface="Alexandria" pitchFamily="2" charset="-78"/>
              </a:rPr>
              <a:t>رسائل قصيرة </a:t>
            </a:r>
            <a:r>
              <a:rPr kumimoji="0" lang="ar-EG" sz="1800" b="0" i="0" u="none" strike="noStrike" kern="1200" cap="none" spc="0" normalizeH="0" noProof="0" dirty="0">
                <a:ln>
                  <a:noFill/>
                </a:ln>
                <a:solidFill>
                  <a:prstClr val="black"/>
                </a:solidFill>
                <a:effectLst/>
                <a:uLnTx/>
                <a:uFillTx/>
                <a:latin typeface="Alexandria" pitchFamily="2" charset="-78"/>
                <a:ea typeface="+mn-ea"/>
                <a:cs typeface="Alexandria" pitchFamily="2" charset="-78"/>
              </a:rPr>
              <a:t>يتم بثها من خلال الإعلانات التليفزيونية، والصحف، والإعلانات الرقمية، واللافتات.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baseline="0" dirty="0">
                <a:solidFill>
                  <a:prstClr val="black"/>
                </a:solidFill>
                <a:latin typeface="Alexandria" pitchFamily="2" charset="-78"/>
                <a:cs typeface="Alexandria" pitchFamily="2" charset="-78"/>
              </a:rPr>
              <a:t>كما</a:t>
            </a:r>
            <a:r>
              <a:rPr lang="ar-EG" dirty="0">
                <a:solidFill>
                  <a:prstClr val="black"/>
                </a:solidFill>
                <a:latin typeface="Alexandria" pitchFamily="2" charset="-78"/>
                <a:cs typeface="Alexandria" pitchFamily="2" charset="-78"/>
              </a:rPr>
              <a:t> أن الجمهور الأساسي للحملات الإعلانية هو </a:t>
            </a:r>
            <a:r>
              <a:rPr lang="ar-EG" b="1" dirty="0">
                <a:solidFill>
                  <a:prstClr val="black"/>
                </a:solidFill>
                <a:latin typeface="Alexandria" pitchFamily="2" charset="-78"/>
                <a:cs typeface="Alexandria" pitchFamily="2" charset="-78"/>
              </a:rPr>
              <a:t>المستهلك النهائي</a:t>
            </a:r>
            <a:r>
              <a:rPr lang="ar-EG" dirty="0">
                <a:solidFill>
                  <a:prstClr val="black"/>
                </a:solidFill>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 وتكون </a:t>
            </a:r>
            <a:r>
              <a:rPr lang="ar-EG" b="1" dirty="0">
                <a:solidFill>
                  <a:prstClr val="black"/>
                </a:solidFill>
                <a:latin typeface="Alexandria" pitchFamily="2" charset="-78"/>
                <a:cs typeface="Alexandria" pitchFamily="2" charset="-78"/>
              </a:rPr>
              <a:t>مدتها قصيرة ومحددة </a:t>
            </a:r>
            <a:r>
              <a:rPr lang="ar-EG" dirty="0">
                <a:solidFill>
                  <a:prstClr val="black"/>
                </a:solidFill>
                <a:latin typeface="Alexandria" pitchFamily="2" charset="-78"/>
                <a:cs typeface="Alexandria" pitchFamily="2" charset="-78"/>
              </a:rPr>
              <a:t>بإطار زمني مضبوط.</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ولكن يعاني هذا النوع من الحملات من </a:t>
            </a:r>
            <a:r>
              <a:rPr lang="ar-EG" b="1" dirty="0">
                <a:solidFill>
                  <a:prstClr val="black"/>
                </a:solidFill>
                <a:latin typeface="Alexandria" pitchFamily="2" charset="-78"/>
                <a:cs typeface="Alexandria" pitchFamily="2" charset="-78"/>
              </a:rPr>
              <a:t>مصداقية محدودة </a:t>
            </a:r>
            <a:r>
              <a:rPr lang="ar-EG" dirty="0">
                <a:solidFill>
                  <a:prstClr val="black"/>
                </a:solidFill>
                <a:latin typeface="Alexandria" pitchFamily="2" charset="-78"/>
                <a:cs typeface="Alexandria" pitchFamily="2" charset="-78"/>
              </a:rPr>
              <a:t>بسبب:</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 طبيعته الترويجية، حيث يُدرك الجمهور أن الرسائل هدفها بيع سلعة أو خدمة.</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6" name="Picture 5">
            <a:extLst>
              <a:ext uri="{FF2B5EF4-FFF2-40B4-BE49-F238E27FC236}">
                <a16:creationId xmlns:a16="http://schemas.microsoft.com/office/drawing/2014/main" id="{FB2B3503-6982-59F2-BEE6-2A480E5334AF}"/>
              </a:ext>
            </a:extLst>
          </p:cNvPr>
          <p:cNvPicPr>
            <a:picLocks noChangeAspect="1"/>
          </p:cNvPicPr>
          <p:nvPr/>
        </p:nvPicPr>
        <p:blipFill>
          <a:blip r:embed="rId3"/>
          <a:stretch>
            <a:fillRect/>
          </a:stretch>
        </p:blipFill>
        <p:spPr>
          <a:xfrm>
            <a:off x="231086" y="2859578"/>
            <a:ext cx="3592769" cy="3099403"/>
          </a:xfrm>
          <a:prstGeom prst="ellipse">
            <a:avLst/>
          </a:prstGeom>
          <a:ln>
            <a:noFill/>
          </a:ln>
          <a:effectLst>
            <a:softEdge rad="112500"/>
          </a:effectLst>
        </p:spPr>
      </p:pic>
    </p:spTree>
    <p:extLst>
      <p:ext uri="{BB962C8B-B14F-4D97-AF65-F5344CB8AC3E}">
        <p14:creationId xmlns:p14="http://schemas.microsoft.com/office/powerpoint/2010/main" val="943692783"/>
      </p:ext>
    </p:extLst>
  </p:cSld>
  <p:clrMapOvr>
    <a:masterClrMapping/>
  </p:clrMapOvr>
  <mc:AlternateContent xmlns:mc="http://schemas.openxmlformats.org/markup-compatibility/2006" xmlns:p14="http://schemas.microsoft.com/office/powerpoint/2010/main">
    <mc:Choice Requires="p14">
      <p:transition p14:dur="10" advTm="127593"/>
    </mc:Choice>
    <mc:Fallback xmlns="">
      <p:transition advTm="1275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extLst>
    <p:ext uri="{E180D4A7-C9FB-4DFB-919C-405C955672EB}">
      <p14:showEvtLst xmlns:p14="http://schemas.microsoft.com/office/powerpoint/2010/main">
        <p14:playEvt time="513" objId="9"/>
        <p14:stopEvt time="124235" objId="9"/>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6103A-05B5-C0D5-BF45-696C3BCE07E6}"/>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4274EEC-90F0-A387-7DED-7D8D84C55E4D}"/>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D841596-45BC-9174-53CB-ABFD36205DC4}"/>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0DD824EA-BDC6-AC06-69CA-DE332C9698C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A8A405D-337B-4DB1-0633-F91D15AA18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CAB9EF87-7740-0B2E-E76E-8276A9DA55AA}"/>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357E813-2D0C-663F-0408-6C20280E15AA}"/>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B0F0"/>
                </a:solidFill>
                <a:latin typeface="Alexandria" pitchFamily="2" charset="-78"/>
                <a:cs typeface="Alexandria" pitchFamily="2" charset="-78"/>
              </a:rPr>
              <a:t>مثال تطبيقي على الحملات الإعلانية </a:t>
            </a:r>
            <a:r>
              <a:rPr lang="en-US" sz="2400" b="1" dirty="0">
                <a:solidFill>
                  <a:srgbClr val="00B0F0"/>
                </a:solidFill>
                <a:latin typeface="Alexandria" pitchFamily="2" charset="-78"/>
                <a:cs typeface="Alexandria" pitchFamily="2" charset="-78"/>
              </a:rPr>
              <a:t>Advertising Campaigns</a:t>
            </a:r>
            <a:endParaRPr lang="ar-EG" sz="24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A8CF0FAD-B4FF-4DCF-8E5C-DDFD24AB7082}"/>
              </a:ext>
            </a:extLst>
          </p:cNvPr>
          <p:cNvSpPr txBox="1"/>
          <p:nvPr/>
        </p:nvSpPr>
        <p:spPr>
          <a:xfrm>
            <a:off x="325941" y="1483711"/>
            <a:ext cx="11279707" cy="4442819"/>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الحملة: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“Just Do It”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شركة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NIKE</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الترويج لمنتجات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Nike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الرياضية بهدف زيادة المبيعات عالميًا.</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الوسائل المستخدمة: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إعلانات تلفزيونية مدفوعة، إعلانات على يوتيوب ووسائل التواصل الاجتماعي، ولوحات إعلانية في الملاعب والمراكز التجارية.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الجمهور المستهدف: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المستهلكون من الفئة العمرية 18–35 من الرياضيين</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ومحبي الموضة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زادت مبيعات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Nike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بنسبة تفوق 30% بعد إطلاق الحملات التي تضمنت</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مشاهير رياضيين مثل كولن كابرنيك.</a:t>
            </a:r>
          </a:p>
        </p:txBody>
      </p:sp>
      <p:pic>
        <p:nvPicPr>
          <p:cNvPr id="11" name="Picture 10">
            <a:extLst>
              <a:ext uri="{FF2B5EF4-FFF2-40B4-BE49-F238E27FC236}">
                <a16:creationId xmlns:a16="http://schemas.microsoft.com/office/drawing/2014/main" id="{9C03ED6C-DC3E-995C-3B70-88697C2D1B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275" y="3396857"/>
            <a:ext cx="3030208" cy="2529673"/>
          </a:xfrm>
          <a:prstGeom prst="ellipse">
            <a:avLst/>
          </a:prstGeom>
          <a:ln>
            <a:noFill/>
          </a:ln>
          <a:effectLst>
            <a:softEdge rad="112500"/>
          </a:effectLst>
        </p:spPr>
      </p:pic>
    </p:spTree>
    <p:extLst>
      <p:ext uri="{BB962C8B-B14F-4D97-AF65-F5344CB8AC3E}">
        <p14:creationId xmlns:p14="http://schemas.microsoft.com/office/powerpoint/2010/main" val="3265738193"/>
      </p:ext>
    </p:extLst>
  </p:cSld>
  <p:clrMapOvr>
    <a:masterClrMapping/>
  </p:clrMapOvr>
  <mc:AlternateContent xmlns:mc="http://schemas.openxmlformats.org/markup-compatibility/2006" xmlns:p14="http://schemas.microsoft.com/office/powerpoint/2010/main">
    <mc:Choice Requires="p14">
      <p:transition p14:dur="10" advTm="133211"/>
    </mc:Choice>
    <mc:Fallback xmlns="">
      <p:transition advTm="133211"/>
    </mc:Fallback>
  </mc:AlternateContent>
  <p:extLst>
    <p:ext uri="{E180D4A7-C9FB-4DFB-919C-405C955672EB}">
      <p14:showEvtLst xmlns:p14="http://schemas.microsoft.com/office/powerpoint/2010/main">
        <p14:playEvt time="1" objId="6"/>
        <p14:stopEvt time="131018" objId="6"/>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2CF58-7DAD-C43B-A2AD-DBC4746EE195}"/>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7814037-3B17-8625-261A-BF956480C780}"/>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1F7F6B-973A-84EE-71E5-BD8EDB0B1171}"/>
              </a:ext>
            </a:extLst>
          </p:cNvPr>
          <p:cNvSpPr/>
          <p:nvPr/>
        </p:nvSpPr>
        <p:spPr>
          <a:xfrm>
            <a:off x="231087" y="1601023"/>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373A719E-85EA-CC79-D563-2F953299406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D1B7A7A-637E-6D86-467B-B7176B4261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2705" y="162460"/>
            <a:ext cx="2305141" cy="1076343"/>
          </a:xfrm>
          <a:prstGeom prst="rect">
            <a:avLst/>
          </a:prstGeom>
        </p:spPr>
      </p:pic>
      <p:sp>
        <p:nvSpPr>
          <p:cNvPr id="3" name="Rectangle 2">
            <a:extLst>
              <a:ext uri="{FF2B5EF4-FFF2-40B4-BE49-F238E27FC236}">
                <a16:creationId xmlns:a16="http://schemas.microsoft.com/office/drawing/2014/main" id="{E0565D1C-C49F-BB38-68F0-7F8388F5EFCD}"/>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CAB7B1A-39F7-FFB0-E9C3-DE47ECEBFCAE}"/>
              </a:ext>
            </a:extLst>
          </p:cNvPr>
          <p:cNvSpPr txBox="1"/>
          <p:nvPr/>
        </p:nvSpPr>
        <p:spPr>
          <a:xfrm>
            <a:off x="1429624" y="823228"/>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الفرق بين الحملات الإعلامية والإعلانية</a:t>
            </a:r>
          </a:p>
        </p:txBody>
      </p:sp>
      <p:sp>
        <p:nvSpPr>
          <p:cNvPr id="23" name="TextBox 22">
            <a:extLst>
              <a:ext uri="{FF2B5EF4-FFF2-40B4-BE49-F238E27FC236}">
                <a16:creationId xmlns:a16="http://schemas.microsoft.com/office/drawing/2014/main" id="{32CB0924-F2EA-1145-A125-CB3C9F033C1E}"/>
              </a:ext>
            </a:extLst>
          </p:cNvPr>
          <p:cNvSpPr txBox="1"/>
          <p:nvPr/>
        </p:nvSpPr>
        <p:spPr>
          <a:xfrm>
            <a:off x="9251267" y="1734400"/>
            <a:ext cx="225409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70C0"/>
                </a:solidFill>
                <a:latin typeface="Alexandria" pitchFamily="2" charset="-78"/>
                <a:cs typeface="Alexandria" pitchFamily="2" charset="-78"/>
              </a:rPr>
              <a:t>الحملات الإعلامية:</a:t>
            </a:r>
            <a:endParaRPr kumimoji="0" lang="en-US" sz="1800" b="1" i="0" u="none" strike="noStrike" kern="1200" cap="none" spc="0" normalizeH="0" baseline="0" noProof="0" dirty="0">
              <a:ln>
                <a:noFill/>
              </a:ln>
              <a:solidFill>
                <a:srgbClr val="0070C0"/>
              </a:solidFill>
              <a:effectLst/>
              <a:uLnTx/>
              <a:uFillTx/>
              <a:latin typeface="Alexandria" pitchFamily="2" charset="-78"/>
              <a:cs typeface="Alexandria" pitchFamily="2" charset="-78"/>
            </a:endParaRPr>
          </a:p>
        </p:txBody>
      </p:sp>
      <p:sp>
        <p:nvSpPr>
          <p:cNvPr id="104" name="TextBox 103">
            <a:extLst>
              <a:ext uri="{FF2B5EF4-FFF2-40B4-BE49-F238E27FC236}">
                <a16:creationId xmlns:a16="http://schemas.microsoft.com/office/drawing/2014/main" id="{BC63ADF6-B334-A944-2693-767CAE8A3D77}"/>
              </a:ext>
            </a:extLst>
          </p:cNvPr>
          <p:cNvSpPr txBox="1"/>
          <p:nvPr/>
        </p:nvSpPr>
        <p:spPr>
          <a:xfrm>
            <a:off x="686637" y="1996087"/>
            <a:ext cx="10931307" cy="3785011"/>
          </a:xfrm>
          <a:prstGeom prst="rect">
            <a:avLst/>
          </a:prstGeom>
          <a:noFill/>
        </p:spPr>
        <p:txBody>
          <a:bodyPr wrap="square" rtlCol="1">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تُركز الحملات الإعلامية بشكل أكبر على </a:t>
            </a: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الجوانب التوعوية والتثقيفية</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وذلك بهدف </a:t>
            </a: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نقل المعلومات،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وبناء الوعي، وتشكيل اتجاهات الجمهور حول قضية أو موضوع معين، وتستخدم هذه الحملات أدوات أكثر حيادية مثل: المؤتمرات الصحفية، والنشرات، والمقابلات التليفزيوينة، والمحتوى الإخباري.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algn="just" rtl="1">
              <a:lnSpc>
                <a:spcPct val="150000"/>
              </a:lnSpc>
              <a:defRPr/>
            </a:pPr>
            <a:r>
              <a:rPr lang="ar-EG" dirty="0">
                <a:solidFill>
                  <a:prstClr val="black"/>
                </a:solidFill>
                <a:latin typeface="Alexandria" pitchFamily="2" charset="-78"/>
                <a:cs typeface="Alexandria" pitchFamily="2" charset="-78"/>
              </a:rPr>
              <a:t>ويستهدف هذا النوع من الحملات </a:t>
            </a:r>
            <a:r>
              <a:rPr lang="ar-EG" b="1" dirty="0">
                <a:solidFill>
                  <a:prstClr val="black"/>
                </a:solidFill>
                <a:latin typeface="Alexandria" pitchFamily="2" charset="-78"/>
                <a:cs typeface="Alexandria" pitchFamily="2" charset="-78"/>
              </a:rPr>
              <a:t>فئات متعددة من الجمهور</a:t>
            </a:r>
            <a:r>
              <a:rPr lang="ar-EG" dirty="0">
                <a:solidFill>
                  <a:prstClr val="black"/>
                </a:solidFill>
                <a:latin typeface="Alexandria" pitchFamily="2" charset="-78"/>
                <a:cs typeface="Alexandria" pitchFamily="2" charset="-78"/>
              </a:rPr>
              <a:t>، بما في ذلك</a:t>
            </a:r>
          </a:p>
          <a:p>
            <a:pPr algn="just" rtl="1">
              <a:lnSpc>
                <a:spcPct val="150000"/>
              </a:lnSpc>
              <a:defRPr/>
            </a:pPr>
            <a:r>
              <a:rPr lang="ar-EG" dirty="0">
                <a:solidFill>
                  <a:prstClr val="black"/>
                </a:solidFill>
                <a:latin typeface="Alexandria" pitchFamily="2" charset="-78"/>
                <a:cs typeface="Alexandria" pitchFamily="2" charset="-78"/>
              </a:rPr>
              <a:t> الجمهور العام، ومتخذو القرار، والمؤسسات المجتمعية.</a:t>
            </a:r>
          </a:p>
          <a:p>
            <a:pPr algn="just" rtl="1">
              <a:lnSpc>
                <a:spcPct val="150000"/>
              </a:lnSpc>
              <a:defRPr/>
            </a:pPr>
            <a:r>
              <a:rPr lang="ar-EG" baseline="0" dirty="0">
                <a:solidFill>
                  <a:prstClr val="black"/>
                </a:solidFill>
                <a:latin typeface="Alexandria" pitchFamily="2" charset="-78"/>
                <a:cs typeface="Alexandria" pitchFamily="2" charset="-78"/>
              </a:rPr>
              <a:t>كما</a:t>
            </a:r>
            <a:r>
              <a:rPr lang="ar-EG" dirty="0">
                <a:solidFill>
                  <a:prstClr val="black"/>
                </a:solidFill>
                <a:latin typeface="Alexandria" pitchFamily="2" charset="-78"/>
                <a:cs typeface="Alexandria" pitchFamily="2" charset="-78"/>
              </a:rPr>
              <a:t> تمتد هذه الحملات </a:t>
            </a:r>
            <a:r>
              <a:rPr lang="ar-EG" b="1" dirty="0">
                <a:solidFill>
                  <a:prstClr val="black"/>
                </a:solidFill>
                <a:latin typeface="Alexandria" pitchFamily="2" charset="-78"/>
                <a:cs typeface="Alexandria" pitchFamily="2" charset="-78"/>
              </a:rPr>
              <a:t>لفترات أطول نسبيًا من الحملات الإعلانية.</a:t>
            </a:r>
          </a:p>
          <a:p>
            <a:pPr algn="just" rtl="1">
              <a:lnSpc>
                <a:spcPct val="150000"/>
              </a:lnSpc>
              <a:defRPr/>
            </a:pPr>
            <a:endParaRPr lang="ar-EG" b="1"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ويُنظر إلى الحملات الإعلامية  على أنها </a:t>
            </a:r>
            <a:r>
              <a:rPr lang="ar-EG" b="1" dirty="0">
                <a:solidFill>
                  <a:prstClr val="black"/>
                </a:solidFill>
                <a:latin typeface="Alexandria" pitchFamily="2" charset="-78"/>
                <a:cs typeface="Alexandria" pitchFamily="2" charset="-78"/>
              </a:rPr>
              <a:t>أكثر مصداقية  </a:t>
            </a:r>
            <a:r>
              <a:rPr lang="ar-EG" dirty="0">
                <a:solidFill>
                  <a:prstClr val="black"/>
                </a:solidFill>
                <a:latin typeface="Alexandria" pitchFamily="2" charset="-78"/>
                <a:cs typeface="Alexandria" pitchFamily="2" charset="-78"/>
              </a:rPr>
              <a:t>بسبب اعتمادها على قنوات إعلامية مستقلة،</a:t>
            </a:r>
          </a:p>
        </p:txBody>
      </p:sp>
      <p:pic>
        <p:nvPicPr>
          <p:cNvPr id="9" name="Picture 8">
            <a:extLst>
              <a:ext uri="{FF2B5EF4-FFF2-40B4-BE49-F238E27FC236}">
                <a16:creationId xmlns:a16="http://schemas.microsoft.com/office/drawing/2014/main" id="{81445466-D51F-17B1-DD46-663B3B9A57EF}"/>
              </a:ext>
            </a:extLst>
          </p:cNvPr>
          <p:cNvPicPr>
            <a:picLocks noChangeAspect="1"/>
          </p:cNvPicPr>
          <p:nvPr/>
        </p:nvPicPr>
        <p:blipFill>
          <a:blip r:embed="rId3"/>
          <a:stretch>
            <a:fillRect/>
          </a:stretch>
        </p:blipFill>
        <p:spPr>
          <a:xfrm>
            <a:off x="686637" y="2787229"/>
            <a:ext cx="2851265" cy="2851265"/>
          </a:xfrm>
          <a:prstGeom prst="ellipse">
            <a:avLst/>
          </a:prstGeom>
          <a:ln>
            <a:noFill/>
          </a:ln>
          <a:effectLst>
            <a:softEdge rad="112500"/>
          </a:effectLst>
        </p:spPr>
      </p:pic>
    </p:spTree>
    <p:extLst>
      <p:ext uri="{BB962C8B-B14F-4D97-AF65-F5344CB8AC3E}">
        <p14:creationId xmlns:p14="http://schemas.microsoft.com/office/powerpoint/2010/main" val="3452705814"/>
      </p:ext>
    </p:extLst>
  </p:cSld>
  <p:clrMapOvr>
    <a:masterClrMapping/>
  </p:clrMapOvr>
  <mc:AlternateContent xmlns:mc="http://schemas.openxmlformats.org/markup-compatibility/2006" xmlns:p14="http://schemas.microsoft.com/office/powerpoint/2010/main">
    <mc:Choice Requires="p14">
      <p:transition p14:dur="10" advTm="210971"/>
    </mc:Choice>
    <mc:Fallback xmlns="">
      <p:transition advTm="2109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extLst>
    <p:ext uri="{E180D4A7-C9FB-4DFB-919C-405C955672EB}">
      <p14:showEvtLst xmlns:p14="http://schemas.microsoft.com/office/powerpoint/2010/main">
        <p14:playEvt time="506" objId="5"/>
        <p14:stopEvt time="210833" objId="5"/>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25A7B-B267-60A0-4825-52674063D65F}"/>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7D4A643-E40A-2FBB-C414-6AE318B1BD66}"/>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654643C-FFA7-4A72-601A-09F6F4DCEC8D}"/>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44F676A-6E33-EB69-EA6A-12F8D48026B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6F00DAA-A919-023C-2011-21252956F5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C8FEAA05-55E2-FB06-5897-4605889A42A1}"/>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676B0CE-BE77-76B8-9160-60B3AAC7AC77}"/>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B0F0"/>
                </a:solidFill>
                <a:latin typeface="Alexandria" pitchFamily="2" charset="-78"/>
                <a:cs typeface="Alexandria" pitchFamily="2" charset="-78"/>
              </a:rPr>
              <a:t>مثال تطبيقي على الحملات الإعلامية </a:t>
            </a:r>
            <a:r>
              <a:rPr lang="en-US" sz="2400" b="1" dirty="0">
                <a:solidFill>
                  <a:srgbClr val="00B0F0"/>
                </a:solidFill>
                <a:latin typeface="Alexandria" pitchFamily="2" charset="-78"/>
                <a:cs typeface="Alexandria" pitchFamily="2" charset="-78"/>
              </a:rPr>
              <a:t>(Public Information Campaign)</a:t>
            </a:r>
            <a:endParaRPr lang="ar-EG" sz="24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8A396C97-4CE6-49A7-327A-94D386C81BC6}"/>
              </a:ext>
            </a:extLst>
          </p:cNvPr>
          <p:cNvSpPr txBox="1"/>
          <p:nvPr/>
        </p:nvSpPr>
        <p:spPr>
          <a:xfrm>
            <a:off x="673155" y="1583528"/>
            <a:ext cx="11019297" cy="3888821"/>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الحملة: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Stay Home, Save Lives" –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الحكومة البريطانية خلال جائحة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COVID-19</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نشر التوعية الصحية للحد من انتشار فيروس كورونا.</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الوسائل المستخدمة: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المؤتمرات الصحفية الحكومية، منشورات توعوية في الصحف الرسمية، مقابلات تليفزيونية مع مسؤوليين صحيين، محتوى رقمي على وسائل التواصل تحت إشراف وزارة الصحة.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الجمهور المستهدف: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عموم المواطنين البريطانيين.</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ارتفاع نسبة الالتزام بالحجر الصحي في الأسابيع الأولى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بنسبة 85% حسب تقارير هيئة الصحة البريطانية.</a:t>
            </a:r>
          </a:p>
        </p:txBody>
      </p:sp>
      <p:pic>
        <p:nvPicPr>
          <p:cNvPr id="6" name="Picture 5">
            <a:extLst>
              <a:ext uri="{FF2B5EF4-FFF2-40B4-BE49-F238E27FC236}">
                <a16:creationId xmlns:a16="http://schemas.microsoft.com/office/drawing/2014/main" id="{4AC65934-0019-D88F-B113-81856FD4A124}"/>
              </a:ext>
            </a:extLst>
          </p:cNvPr>
          <p:cNvPicPr>
            <a:picLocks noChangeAspect="1"/>
          </p:cNvPicPr>
          <p:nvPr/>
        </p:nvPicPr>
        <p:blipFill>
          <a:blip r:embed="rId3"/>
          <a:stretch>
            <a:fillRect/>
          </a:stretch>
        </p:blipFill>
        <p:spPr>
          <a:xfrm>
            <a:off x="359196" y="3684011"/>
            <a:ext cx="2700167" cy="2298913"/>
          </a:xfrm>
          <a:prstGeom prst="ellipse">
            <a:avLst/>
          </a:prstGeom>
          <a:ln>
            <a:noFill/>
          </a:ln>
          <a:effectLst>
            <a:softEdge rad="112500"/>
          </a:effectLst>
        </p:spPr>
      </p:pic>
    </p:spTree>
    <p:extLst>
      <p:ext uri="{BB962C8B-B14F-4D97-AF65-F5344CB8AC3E}">
        <p14:creationId xmlns:p14="http://schemas.microsoft.com/office/powerpoint/2010/main" val="141067949"/>
      </p:ext>
    </p:extLst>
  </p:cSld>
  <p:clrMapOvr>
    <a:masterClrMapping/>
  </p:clrMapOvr>
  <mc:AlternateContent xmlns:mc="http://schemas.openxmlformats.org/markup-compatibility/2006" xmlns:p14="http://schemas.microsoft.com/office/powerpoint/2010/main">
    <mc:Choice Requires="p14">
      <p:transition p14:dur="10" advTm="123450"/>
    </mc:Choice>
    <mc:Fallback xmlns="">
      <p:transition advTm="123450"/>
    </mc:Fallback>
  </mc:AlternateContent>
  <p:extLst>
    <p:ext uri="{E180D4A7-C9FB-4DFB-919C-405C955672EB}">
      <p14:showEvtLst xmlns:p14="http://schemas.microsoft.com/office/powerpoint/2010/main">
        <p14:playEvt time="1" objId="5"/>
        <p14:stopEvt time="123234" objId="5"/>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4FADD-1200-D8B2-AA95-9CE23E1D9409}"/>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2974317-B8F8-7B5B-FA54-0608C65CF498}"/>
              </a:ext>
            </a:extLst>
          </p:cNvPr>
          <p:cNvSpPr/>
          <p:nvPr/>
        </p:nvSpPr>
        <p:spPr>
          <a:xfrm>
            <a:off x="9793999" y="742070"/>
            <a:ext cx="2124678" cy="57345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4EFFE460-CC9B-AECC-2B44-C14355F0EF29}"/>
              </a:ext>
            </a:extLst>
          </p:cNvPr>
          <p:cNvSpPr/>
          <p:nvPr/>
        </p:nvSpPr>
        <p:spPr>
          <a:xfrm>
            <a:off x="3707841" y="866774"/>
            <a:ext cx="8155433" cy="5433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EG" b="1" dirty="0">
              <a:solidFill>
                <a:srgbClr val="00206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8541EAD-C747-6DA3-35D7-76C36A2B4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3323" y="-1720"/>
            <a:ext cx="2305141" cy="1076343"/>
          </a:xfrm>
          <a:prstGeom prst="rect">
            <a:avLst/>
          </a:prstGeom>
        </p:spPr>
      </p:pic>
      <p:sp>
        <p:nvSpPr>
          <p:cNvPr id="6" name="Rectangle 5">
            <a:extLst>
              <a:ext uri="{FF2B5EF4-FFF2-40B4-BE49-F238E27FC236}">
                <a16:creationId xmlns:a16="http://schemas.microsoft.com/office/drawing/2014/main" id="{01F31D63-183F-E967-2133-C7ACEF994F4B}"/>
              </a:ext>
            </a:extLst>
          </p:cNvPr>
          <p:cNvSpPr/>
          <p:nvPr/>
        </p:nvSpPr>
        <p:spPr>
          <a:xfrm flipV="1">
            <a:off x="2812652" y="538450"/>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60EEDFA-220F-FB6D-EC34-7EF497A6EFF1}"/>
              </a:ext>
            </a:extLst>
          </p:cNvPr>
          <p:cNvSpPr txBox="1"/>
          <p:nvPr/>
        </p:nvSpPr>
        <p:spPr>
          <a:xfrm>
            <a:off x="9066204" y="645557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23" name="TextBox 22">
            <a:extLst>
              <a:ext uri="{FF2B5EF4-FFF2-40B4-BE49-F238E27FC236}">
                <a16:creationId xmlns:a16="http://schemas.microsoft.com/office/drawing/2014/main" id="{EB488E17-22AC-66D5-ACB0-4637D54072DC}"/>
              </a:ext>
            </a:extLst>
          </p:cNvPr>
          <p:cNvSpPr txBox="1"/>
          <p:nvPr/>
        </p:nvSpPr>
        <p:spPr>
          <a:xfrm>
            <a:off x="3979838" y="1820996"/>
            <a:ext cx="7494493" cy="1158715"/>
          </a:xfrm>
          <a:prstGeom prst="rect">
            <a:avLst/>
          </a:prstGeom>
          <a:noFill/>
        </p:spPr>
        <p:txBody>
          <a:bodyPr wrap="square" rtlCol="1">
            <a:spAutoFit/>
          </a:bodyPr>
          <a:lstStyle/>
          <a:p>
            <a:pPr algn="ctr">
              <a:lnSpc>
                <a:spcPct val="150000"/>
              </a:lnSpc>
            </a:pPr>
            <a:r>
              <a:rPr lang="ar-EG" sz="1600" dirty="0">
                <a:latin typeface="Alexandria" pitchFamily="2" charset="-78"/>
                <a:cs typeface="Alexandria" pitchFamily="2" charset="-78"/>
              </a:rPr>
              <a:t>هي نوع من أدوات العلاقات العامة التي تهدف إلى نشر المعرفة والمعلومات بين الجمهور حول قضية عامة، اجتماعية أو صحية، بهدف إحداث تغيير إيجابي في الوعي أو السلوك.</a:t>
            </a:r>
          </a:p>
        </p:txBody>
      </p:sp>
      <p:sp>
        <p:nvSpPr>
          <p:cNvPr id="24" name="TextBox 23">
            <a:extLst>
              <a:ext uri="{FF2B5EF4-FFF2-40B4-BE49-F238E27FC236}">
                <a16:creationId xmlns:a16="http://schemas.microsoft.com/office/drawing/2014/main" id="{C4125584-2D81-1434-D181-7D33C4D7358F}"/>
              </a:ext>
            </a:extLst>
          </p:cNvPr>
          <p:cNvSpPr txBox="1"/>
          <p:nvPr/>
        </p:nvSpPr>
        <p:spPr>
          <a:xfrm>
            <a:off x="3888712" y="3878289"/>
            <a:ext cx="7793692" cy="2266711"/>
          </a:xfrm>
          <a:prstGeom prst="rect">
            <a:avLst/>
          </a:prstGeom>
          <a:noFill/>
        </p:spPr>
        <p:txBody>
          <a:bodyPr wrap="square" rtlCol="1">
            <a:spAutoFit/>
          </a:bodyPr>
          <a:lstStyle/>
          <a:p>
            <a:pPr algn="r" rtl="1">
              <a:lnSpc>
                <a:spcPct val="150000"/>
              </a:lnSpc>
              <a:buNone/>
            </a:pPr>
            <a:r>
              <a:rPr lang="ar-EG" sz="1600" b="1" dirty="0">
                <a:solidFill>
                  <a:srgbClr val="002060"/>
                </a:solidFill>
                <a:latin typeface="Alexandria" pitchFamily="2" charset="-78"/>
                <a:cs typeface="Alexandria" pitchFamily="2" charset="-78"/>
              </a:rPr>
              <a:t>🎯 الهدف من الحملات التوعوية: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رفع مستوى الوعي العام حول موضوع معين.</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تصحيح المعلومات المغلوطة.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تغيير المواقف أو السلوكيات السلبية.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تعزيز التفاعل المجتمعي مع قضية محددة( مثل الصحة العامة، والبيئة، والتعليم)..</a:t>
            </a:r>
          </a:p>
        </p:txBody>
      </p:sp>
      <p:sp>
        <p:nvSpPr>
          <p:cNvPr id="25" name="TextBox 24">
            <a:extLst>
              <a:ext uri="{FF2B5EF4-FFF2-40B4-BE49-F238E27FC236}">
                <a16:creationId xmlns:a16="http://schemas.microsoft.com/office/drawing/2014/main" id="{9CF76EF2-F662-5638-0C00-0D20785DEB8A}"/>
              </a:ext>
            </a:extLst>
          </p:cNvPr>
          <p:cNvSpPr txBox="1"/>
          <p:nvPr/>
        </p:nvSpPr>
        <p:spPr>
          <a:xfrm>
            <a:off x="6596641" y="1275301"/>
            <a:ext cx="2632669" cy="369332"/>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الحملات التوعوية</a:t>
            </a:r>
          </a:p>
        </p:txBody>
      </p:sp>
      <p:pic>
        <p:nvPicPr>
          <p:cNvPr id="7" name="Picture 6">
            <a:extLst>
              <a:ext uri="{FF2B5EF4-FFF2-40B4-BE49-F238E27FC236}">
                <a16:creationId xmlns:a16="http://schemas.microsoft.com/office/drawing/2014/main" id="{D242D799-8CBA-4A5E-045A-2E863DA0A71A}"/>
              </a:ext>
            </a:extLst>
          </p:cNvPr>
          <p:cNvPicPr>
            <a:picLocks noChangeAspect="1"/>
          </p:cNvPicPr>
          <p:nvPr/>
        </p:nvPicPr>
        <p:blipFill>
          <a:blip r:embed="rId4"/>
          <a:stretch>
            <a:fillRect/>
          </a:stretch>
        </p:blipFill>
        <p:spPr>
          <a:xfrm>
            <a:off x="273323" y="1742467"/>
            <a:ext cx="3120109" cy="3733784"/>
          </a:xfrm>
          <a:prstGeom prst="roundRect">
            <a:avLst>
              <a:gd name="adj" fmla="val 16667"/>
            </a:avLst>
          </a:prstGeom>
          <a:ln w="38100">
            <a:solidFill>
              <a:srgbClr val="0070C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78153038"/>
      </p:ext>
    </p:extLst>
  </p:cSld>
  <p:clrMapOvr>
    <a:masterClrMapping/>
  </p:clrMapOvr>
  <mc:AlternateContent xmlns:mc="http://schemas.openxmlformats.org/markup-compatibility/2006" xmlns:p14="http://schemas.microsoft.com/office/powerpoint/2010/main">
    <mc:Choice Requires="p14">
      <p:transition spd="slow" p14:dur="2000" advTm="147521"/>
    </mc:Choice>
    <mc:Fallback xmlns="">
      <p:transition spd="slow" advTm="147521"/>
    </mc:Fallback>
  </mc:AlternateContent>
  <p:extLst>
    <p:ext uri="{E180D4A7-C9FB-4DFB-919C-405C955672EB}">
      <p14:showEvtLst xmlns:p14="http://schemas.microsoft.com/office/powerpoint/2010/main">
        <p14:playEvt time="1" objId="2"/>
        <p14:stopEvt time="145924" objId="2"/>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B1D08-81CA-F742-D2B1-FD822245B448}"/>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59AB5B3-2DE6-F363-14DC-2AE40C3EEA58}"/>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0D5E94E-8CAD-0C56-8F25-90B41E6F7E58}"/>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8D4D63D-751D-CC26-AED1-066B4B4C48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E6C9A44-F8F6-E7CD-D6E9-CCA860A01C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F731E880-87DA-465A-96E4-5B61CC221FC0}"/>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5CB3C17-55AE-D7CB-2F08-3909B8CC9656}"/>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مثال تطبيقي على الحملات التوعوية</a:t>
            </a:r>
          </a:p>
        </p:txBody>
      </p:sp>
      <p:sp>
        <p:nvSpPr>
          <p:cNvPr id="9" name="TextBox 8">
            <a:extLst>
              <a:ext uri="{FF2B5EF4-FFF2-40B4-BE49-F238E27FC236}">
                <a16:creationId xmlns:a16="http://schemas.microsoft.com/office/drawing/2014/main" id="{B4A19334-2D99-F432-8D7D-1053C79D545B}"/>
              </a:ext>
            </a:extLst>
          </p:cNvPr>
          <p:cNvSpPr txBox="1"/>
          <p:nvPr/>
        </p:nvSpPr>
        <p:spPr>
          <a:xfrm>
            <a:off x="325941" y="1483711"/>
            <a:ext cx="11279707" cy="4442819"/>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الحملة: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Tips from Former Smokers</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الحملة الوطنية للتدخين والصحة – في الولايات المتحدة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رفع وعي الجمهور بمخاطر التدخين من خلال قصص حقيقية ومؤثرة لمصابين بأمراض ناتجة عن التدخين.</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الوسائل المستخدمة: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إعلانات تليفزيونية قصيرة ومؤثرة، فيديوهات على وسائل التواصل الاجتماعي، ملصقات وبوسترات توعوية في الأماكن العامة، الإعلانات الرقمية المدفوعة، قصص واقعية مكتوبة على الموقع الرسمي، خط المساعدة المجاني.</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lang="ar-EG" dirty="0">
                <a:solidFill>
                  <a:prstClr val="black"/>
                </a:solidFill>
                <a:latin typeface="Alexandria" pitchFamily="2" charset="-78"/>
                <a:cs typeface="Alexandria" pitchFamily="2" charset="-78"/>
              </a:rPr>
              <a:t>أدت الحملة إلى زيادة كبيرة في عدد محاولات الإقلاع عن التدخين وزيادة المكالمات لخطوط المساعدة المجانية</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52640852"/>
      </p:ext>
    </p:extLst>
  </p:cSld>
  <p:clrMapOvr>
    <a:masterClrMapping/>
  </p:clrMapOvr>
  <mc:AlternateContent xmlns:mc="http://schemas.openxmlformats.org/markup-compatibility/2006" xmlns:p14="http://schemas.microsoft.com/office/powerpoint/2010/main">
    <mc:Choice Requires="p14">
      <p:transition p14:dur="10" advTm="148012"/>
    </mc:Choice>
    <mc:Fallback xmlns="">
      <p:transition advTm="148012"/>
    </mc:Fallback>
  </mc:AlternateContent>
  <p:extLst>
    <p:ext uri="{E180D4A7-C9FB-4DFB-919C-405C955672EB}">
      <p14:showEvtLst xmlns:p14="http://schemas.microsoft.com/office/powerpoint/2010/main">
        <p14:playEvt time="1" objId="5"/>
        <p14:stopEvt time="146225" objId="5"/>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8DF3D-2EE1-E533-4374-B900A34B3AB8}"/>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E03CD6A-8A3C-7281-C4DE-5D3D47D7DBBB}"/>
              </a:ext>
            </a:extLst>
          </p:cNvPr>
          <p:cNvSpPr/>
          <p:nvPr/>
        </p:nvSpPr>
        <p:spPr>
          <a:xfrm>
            <a:off x="8145737" y="802094"/>
            <a:ext cx="3782988" cy="5406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2CAAA7A-45BB-60EC-05B7-FC45CDDB2297}"/>
              </a:ext>
            </a:extLst>
          </p:cNvPr>
          <p:cNvSpPr/>
          <p:nvPr/>
        </p:nvSpPr>
        <p:spPr>
          <a:xfrm>
            <a:off x="263275" y="964642"/>
            <a:ext cx="11242088" cy="5091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0439F39E-0E2E-40AA-92EA-E31EDDDE969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586D069-9CAA-C9F7-5FE0-8C4400125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E31364D9-078E-8F57-F474-4CE297D2FB38}"/>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85710C7-60A0-D45A-D151-F81D61F8F1EC}"/>
              </a:ext>
            </a:extLst>
          </p:cNvPr>
          <p:cNvSpPr txBox="1"/>
          <p:nvPr/>
        </p:nvSpPr>
        <p:spPr>
          <a:xfrm>
            <a:off x="1239974" y="1206111"/>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مقارنة مختصرة بين الحملات الإعلانية، والإعلامية</a:t>
            </a:r>
          </a:p>
        </p:txBody>
      </p:sp>
      <p:graphicFrame>
        <p:nvGraphicFramePr>
          <p:cNvPr id="5" name="Table 4">
            <a:extLst>
              <a:ext uri="{FF2B5EF4-FFF2-40B4-BE49-F238E27FC236}">
                <a16:creationId xmlns:a16="http://schemas.microsoft.com/office/drawing/2014/main" id="{018453E6-31F1-E501-2DCC-39B8B37EE2B4}"/>
              </a:ext>
            </a:extLst>
          </p:cNvPr>
          <p:cNvGraphicFramePr>
            <a:graphicFrameLocks noGrp="1"/>
          </p:cNvGraphicFramePr>
          <p:nvPr/>
        </p:nvGraphicFramePr>
        <p:xfrm>
          <a:off x="392336" y="1875710"/>
          <a:ext cx="10983965" cy="3383280"/>
        </p:xfrm>
        <a:graphic>
          <a:graphicData uri="http://schemas.openxmlformats.org/drawingml/2006/table">
            <a:tbl>
              <a:tblPr rtl="1" firstRow="1" bandRow="1">
                <a:tableStyleId>{7DF18680-E054-41AD-8BC1-D1AEF772440D}</a:tableStyleId>
              </a:tblPr>
              <a:tblGrid>
                <a:gridCol w="1029010">
                  <a:extLst>
                    <a:ext uri="{9D8B030D-6E8A-4147-A177-3AD203B41FA5}">
                      <a16:colId xmlns:a16="http://schemas.microsoft.com/office/drawing/2014/main" val="218581455"/>
                    </a:ext>
                  </a:extLst>
                </a:gridCol>
                <a:gridCol w="1886579">
                  <a:extLst>
                    <a:ext uri="{9D8B030D-6E8A-4147-A177-3AD203B41FA5}">
                      <a16:colId xmlns:a16="http://schemas.microsoft.com/office/drawing/2014/main" val="1900354889"/>
                    </a:ext>
                  </a:extLst>
                </a:gridCol>
                <a:gridCol w="1617785">
                  <a:extLst>
                    <a:ext uri="{9D8B030D-6E8A-4147-A177-3AD203B41FA5}">
                      <a16:colId xmlns:a16="http://schemas.microsoft.com/office/drawing/2014/main" val="2553985979"/>
                    </a:ext>
                  </a:extLst>
                </a:gridCol>
                <a:gridCol w="1627832">
                  <a:extLst>
                    <a:ext uri="{9D8B030D-6E8A-4147-A177-3AD203B41FA5}">
                      <a16:colId xmlns:a16="http://schemas.microsoft.com/office/drawing/2014/main" val="1838866536"/>
                    </a:ext>
                  </a:extLst>
                </a:gridCol>
                <a:gridCol w="1406770">
                  <a:extLst>
                    <a:ext uri="{9D8B030D-6E8A-4147-A177-3AD203B41FA5}">
                      <a16:colId xmlns:a16="http://schemas.microsoft.com/office/drawing/2014/main" val="2666634483"/>
                    </a:ext>
                  </a:extLst>
                </a:gridCol>
                <a:gridCol w="1507252">
                  <a:extLst>
                    <a:ext uri="{9D8B030D-6E8A-4147-A177-3AD203B41FA5}">
                      <a16:colId xmlns:a16="http://schemas.microsoft.com/office/drawing/2014/main" val="1259695732"/>
                    </a:ext>
                  </a:extLst>
                </a:gridCol>
                <a:gridCol w="1908737">
                  <a:extLst>
                    <a:ext uri="{9D8B030D-6E8A-4147-A177-3AD203B41FA5}">
                      <a16:colId xmlns:a16="http://schemas.microsoft.com/office/drawing/2014/main" val="266950077"/>
                    </a:ext>
                  </a:extLst>
                </a:gridCol>
              </a:tblGrid>
              <a:tr h="370840">
                <a:tc>
                  <a:txBody>
                    <a:bodyPr/>
                    <a:lstStyle/>
                    <a:p>
                      <a:pPr algn="ctr" rtl="1"/>
                      <a:r>
                        <a:rPr lang="ar-EG" sz="1400" dirty="0">
                          <a:latin typeface="Alexandria" pitchFamily="2" charset="-78"/>
                          <a:cs typeface="Alexandria" pitchFamily="2" charset="-78"/>
                        </a:rPr>
                        <a:t>البند</a:t>
                      </a:r>
                    </a:p>
                  </a:txBody>
                  <a:tcPr anchor="ctr"/>
                </a:tc>
                <a:tc>
                  <a:txBody>
                    <a:bodyPr/>
                    <a:lstStyle/>
                    <a:p>
                      <a:pPr algn="ctr" rtl="1"/>
                      <a:r>
                        <a:rPr lang="ar-EG" sz="1400" dirty="0">
                          <a:latin typeface="Alexandria" pitchFamily="2" charset="-78"/>
                          <a:cs typeface="Alexandria" pitchFamily="2" charset="-78"/>
                        </a:rPr>
                        <a:t>الهدف الأساسي</a:t>
                      </a:r>
                    </a:p>
                  </a:txBody>
                  <a:tcPr anchor="ctr"/>
                </a:tc>
                <a:tc>
                  <a:txBody>
                    <a:bodyPr/>
                    <a:lstStyle/>
                    <a:p>
                      <a:pPr algn="ctr" rtl="1"/>
                      <a:r>
                        <a:rPr lang="ar-EG" sz="1400" dirty="0">
                          <a:latin typeface="Alexandria" pitchFamily="2" charset="-78"/>
                          <a:cs typeface="Alexandria" pitchFamily="2" charset="-78"/>
                        </a:rPr>
                        <a:t>الوسائل المستخدمة</a:t>
                      </a:r>
                    </a:p>
                  </a:txBody>
                  <a:tcPr anchor="ctr"/>
                </a:tc>
                <a:tc>
                  <a:txBody>
                    <a:bodyPr/>
                    <a:lstStyle/>
                    <a:p>
                      <a:pPr algn="ctr" rtl="1"/>
                      <a:r>
                        <a:rPr lang="ar-EG" sz="1400" dirty="0">
                          <a:latin typeface="Alexandria" pitchFamily="2" charset="-78"/>
                          <a:cs typeface="Alexandria" pitchFamily="2" charset="-78"/>
                        </a:rPr>
                        <a:t>المصداقية </a:t>
                      </a:r>
                    </a:p>
                  </a:txBody>
                  <a:tcPr anchor="ctr"/>
                </a:tc>
                <a:tc>
                  <a:txBody>
                    <a:bodyPr/>
                    <a:lstStyle/>
                    <a:p>
                      <a:pPr algn="ctr" rtl="1"/>
                      <a:r>
                        <a:rPr lang="ar-EG" sz="1400" dirty="0">
                          <a:latin typeface="Alexandria" pitchFamily="2" charset="-78"/>
                          <a:cs typeface="Alexandria" pitchFamily="2" charset="-78"/>
                        </a:rPr>
                        <a:t>الرسائل</a:t>
                      </a:r>
                    </a:p>
                  </a:txBody>
                  <a:tcPr anchor="ctr"/>
                </a:tc>
                <a:tc>
                  <a:txBody>
                    <a:bodyPr/>
                    <a:lstStyle/>
                    <a:p>
                      <a:pPr algn="ctr" rtl="1"/>
                      <a:r>
                        <a:rPr lang="ar-EG" sz="1400" dirty="0">
                          <a:latin typeface="Alexandria" pitchFamily="2" charset="-78"/>
                          <a:cs typeface="Alexandria" pitchFamily="2" charset="-78"/>
                        </a:rPr>
                        <a:t>الجمهور المستهدف</a:t>
                      </a:r>
                    </a:p>
                  </a:txBody>
                  <a:tcPr anchor="ctr"/>
                </a:tc>
                <a:tc>
                  <a:txBody>
                    <a:bodyPr/>
                    <a:lstStyle/>
                    <a:p>
                      <a:pPr algn="ctr" rtl="1"/>
                      <a:r>
                        <a:rPr lang="ar-EG" sz="1400" dirty="0">
                          <a:latin typeface="Alexandria" pitchFamily="2" charset="-78"/>
                          <a:cs typeface="Alexandria" pitchFamily="2" charset="-78"/>
                        </a:rPr>
                        <a:t>المدة الزمنية</a:t>
                      </a:r>
                    </a:p>
                  </a:txBody>
                  <a:tcPr anchor="ctr"/>
                </a:tc>
                <a:extLst>
                  <a:ext uri="{0D108BD9-81ED-4DB2-BD59-A6C34878D82A}">
                    <a16:rowId xmlns:a16="http://schemas.microsoft.com/office/drawing/2014/main" val="283177641"/>
                  </a:ext>
                </a:extLst>
              </a:tr>
              <a:tr h="370840">
                <a:tc>
                  <a:txBody>
                    <a:bodyPr/>
                    <a:lstStyle/>
                    <a:p>
                      <a:pPr algn="ctr" rtl="1"/>
                      <a:r>
                        <a:rPr lang="ar-EG" sz="1600" b="0" dirty="0">
                          <a:solidFill>
                            <a:srgbClr val="C00000"/>
                          </a:solidFill>
                          <a:latin typeface="Alexandria" pitchFamily="2" charset="-78"/>
                          <a:cs typeface="Alexandria" pitchFamily="2" charset="-78"/>
                        </a:rPr>
                        <a:t>الحملات الإعلانية</a:t>
                      </a:r>
                    </a:p>
                  </a:txBody>
                  <a:tcPr anchor="ctr"/>
                </a:tc>
                <a:tc>
                  <a:txBody>
                    <a:bodyPr/>
                    <a:lstStyle/>
                    <a:p>
                      <a:pPr algn="ctr" rtl="1"/>
                      <a:r>
                        <a:rPr lang="ar-EG" sz="1600" dirty="0">
                          <a:latin typeface="Alexandria" pitchFamily="2" charset="-78"/>
                          <a:cs typeface="Alexandria" pitchFamily="2" charset="-78"/>
                        </a:rPr>
                        <a:t>الترويج لسلعة أو خدمة بهدف زيادة المبيعات</a:t>
                      </a:r>
                    </a:p>
                  </a:txBody>
                  <a:tcPr anchor="ctr"/>
                </a:tc>
                <a:tc>
                  <a:txBody>
                    <a:bodyPr/>
                    <a:lstStyle/>
                    <a:p>
                      <a:pPr algn="ctr" rtl="1"/>
                      <a:r>
                        <a:rPr lang="ar-EG" sz="1600" dirty="0">
                          <a:latin typeface="Alexandria" pitchFamily="2" charset="-78"/>
                          <a:cs typeface="Alexandria" pitchFamily="2" charset="-78"/>
                        </a:rPr>
                        <a:t>الإعلانات المدفوعة في التلفاز، الصحف، الإنترنت، الراديو</a:t>
                      </a:r>
                    </a:p>
                  </a:txBody>
                  <a:tcPr anchor="ctr"/>
                </a:tc>
                <a:tc>
                  <a:txBody>
                    <a:bodyPr/>
                    <a:lstStyle/>
                    <a:p>
                      <a:pPr algn="ctr" rtl="1"/>
                      <a:r>
                        <a:rPr lang="ar-EG" sz="1600" dirty="0">
                          <a:latin typeface="Alexandria" pitchFamily="2" charset="-78"/>
                          <a:cs typeface="Alexandria" pitchFamily="2" charset="-78"/>
                        </a:rPr>
                        <a:t>أقل نسبيًا لأنها مدفوعة وترويجية</a:t>
                      </a:r>
                    </a:p>
                  </a:txBody>
                  <a:tcPr anchor="ctr"/>
                </a:tc>
                <a:tc>
                  <a:txBody>
                    <a:bodyPr/>
                    <a:lstStyle/>
                    <a:p>
                      <a:pPr algn="ctr" rtl="1"/>
                      <a:r>
                        <a:rPr lang="ar-EG" sz="1600" dirty="0">
                          <a:latin typeface="Alexandria" pitchFamily="2" charset="-78"/>
                          <a:cs typeface="Alexandria" pitchFamily="2" charset="-78"/>
                        </a:rPr>
                        <a:t>رسائل قصيرة وجذابة تهدف للإقناع السريع</a:t>
                      </a:r>
                    </a:p>
                  </a:txBody>
                  <a:tcPr anchor="ctr"/>
                </a:tc>
                <a:tc>
                  <a:txBody>
                    <a:bodyPr/>
                    <a:lstStyle/>
                    <a:p>
                      <a:pPr algn="ctr" rtl="1"/>
                      <a:r>
                        <a:rPr lang="ar-EG" sz="1600" dirty="0">
                          <a:latin typeface="Alexandria" pitchFamily="2" charset="-78"/>
                          <a:cs typeface="Alexandria" pitchFamily="2" charset="-78"/>
                        </a:rPr>
                        <a:t>المستهلك النهائي للمنتج أو الخدمة</a:t>
                      </a:r>
                    </a:p>
                  </a:txBody>
                  <a:tcPr anchor="ctr"/>
                </a:tc>
                <a:tc>
                  <a:txBody>
                    <a:bodyPr/>
                    <a:lstStyle/>
                    <a:p>
                      <a:pPr algn="ctr" rtl="1"/>
                      <a:r>
                        <a:rPr lang="ar-EG" sz="1600" dirty="0">
                          <a:latin typeface="Alexandria" pitchFamily="2" charset="-78"/>
                          <a:cs typeface="Alexandria" pitchFamily="2" charset="-78"/>
                        </a:rPr>
                        <a:t>غالبًا قصيرة ومحددة بزمن الحملة الترويجية</a:t>
                      </a:r>
                    </a:p>
                    <a:p>
                      <a:pPr algn="ctr" rtl="1"/>
                      <a:endParaRPr lang="ar-EG" sz="1600" dirty="0">
                        <a:latin typeface="Alexandria" pitchFamily="2" charset="-78"/>
                        <a:cs typeface="Alexandria" pitchFamily="2" charset="-78"/>
                      </a:endParaRPr>
                    </a:p>
                  </a:txBody>
                  <a:tcPr anchor="ctr"/>
                </a:tc>
                <a:extLst>
                  <a:ext uri="{0D108BD9-81ED-4DB2-BD59-A6C34878D82A}">
                    <a16:rowId xmlns:a16="http://schemas.microsoft.com/office/drawing/2014/main" val="3538044979"/>
                  </a:ext>
                </a:extLst>
              </a:tr>
              <a:tr h="370840">
                <a:tc>
                  <a:txBody>
                    <a:bodyPr/>
                    <a:lstStyle/>
                    <a:p>
                      <a:pPr algn="ctr" rtl="1"/>
                      <a:r>
                        <a:rPr lang="ar-EG" sz="1600" b="0" dirty="0">
                          <a:solidFill>
                            <a:srgbClr val="C00000"/>
                          </a:solidFill>
                          <a:latin typeface="Alexandria" pitchFamily="2" charset="-78"/>
                          <a:cs typeface="Alexandria" pitchFamily="2" charset="-78"/>
                        </a:rPr>
                        <a:t>الحملات الإعلامية</a:t>
                      </a:r>
                    </a:p>
                  </a:txBody>
                  <a:tcPr anchor="ctr"/>
                </a:tc>
                <a:tc>
                  <a:txBody>
                    <a:bodyPr/>
                    <a:lstStyle/>
                    <a:p>
                      <a:pPr algn="ctr" rtl="1"/>
                      <a:r>
                        <a:rPr lang="ar-EG" sz="1600" dirty="0">
                          <a:latin typeface="Alexandria" pitchFamily="2" charset="-78"/>
                          <a:cs typeface="Alexandria" pitchFamily="2" charset="-78"/>
                        </a:rPr>
                        <a:t>نشر الوعي أو تحسين الصورة الذهنية أو تقديم معلومات للجمهور</a:t>
                      </a:r>
                    </a:p>
                  </a:txBody>
                  <a:tcPr anchor="ctr"/>
                </a:tc>
                <a:tc>
                  <a:txBody>
                    <a:bodyPr/>
                    <a:lstStyle/>
                    <a:p>
                      <a:pPr algn="ctr" rtl="1"/>
                      <a:r>
                        <a:rPr lang="ar-EG" sz="1600" dirty="0">
                          <a:latin typeface="Alexandria" pitchFamily="2" charset="-78"/>
                          <a:cs typeface="Alexandria" pitchFamily="2" charset="-78"/>
                        </a:rPr>
                        <a:t>المؤتمرات الصحفية، النشرات، البرامج الحوارية، تقارير إعلامية</a:t>
                      </a:r>
                    </a:p>
                  </a:txBody>
                  <a:tcPr anchor="ctr"/>
                </a:tc>
                <a:tc>
                  <a:txBody>
                    <a:bodyPr/>
                    <a:lstStyle/>
                    <a:p>
                      <a:pPr algn="ctr" rtl="1"/>
                      <a:r>
                        <a:rPr lang="ar-EG" sz="1600" dirty="0">
                          <a:latin typeface="Alexandria" pitchFamily="2" charset="-78"/>
                          <a:cs typeface="Alexandria" pitchFamily="2" charset="-78"/>
                        </a:rPr>
                        <a:t>أعلى لأن المعلومات تأتي غالبًا من مصادر موثوقة أو إعلامية محايدة</a:t>
                      </a:r>
                    </a:p>
                    <a:p>
                      <a:pPr algn="ctr" rtl="1"/>
                      <a:endParaRPr lang="ar-EG" sz="1600" dirty="0">
                        <a:latin typeface="Alexandria" pitchFamily="2" charset="-78"/>
                        <a:cs typeface="Alexandria" pitchFamily="2" charset="-78"/>
                      </a:endParaRPr>
                    </a:p>
                  </a:txBody>
                  <a:tcPr anchor="ctr"/>
                </a:tc>
                <a:tc>
                  <a:txBody>
                    <a:bodyPr/>
                    <a:lstStyle/>
                    <a:p>
                      <a:pPr algn="ctr" rtl="1"/>
                      <a:r>
                        <a:rPr lang="ar-EG" sz="1600" dirty="0">
                          <a:latin typeface="Alexandria" pitchFamily="2" charset="-78"/>
                          <a:cs typeface="Alexandria" pitchFamily="2" charset="-78"/>
                        </a:rPr>
                        <a:t>رسائل توعوية أو تفسيرية أكثر عمقًا</a:t>
                      </a:r>
                    </a:p>
                  </a:txBody>
                  <a:tcPr anchor="ctr"/>
                </a:tc>
                <a:tc>
                  <a:txBody>
                    <a:bodyPr/>
                    <a:lstStyle/>
                    <a:p>
                      <a:pPr algn="ctr" rtl="1"/>
                      <a:r>
                        <a:rPr lang="ar-EG" sz="1600" dirty="0">
                          <a:latin typeface="Alexandria" pitchFamily="2" charset="-78"/>
                          <a:cs typeface="Alexandria" pitchFamily="2" charset="-78"/>
                        </a:rPr>
                        <a:t>فئات مختلفة من الجمهور العام، قد تشمل متخذين للقرار أو مجتمعات محلية</a:t>
                      </a:r>
                    </a:p>
                  </a:txBody>
                  <a:tcPr anchor="ctr"/>
                </a:tc>
                <a:tc>
                  <a:txBody>
                    <a:bodyPr/>
                    <a:lstStyle/>
                    <a:p>
                      <a:pPr algn="ctr" rtl="1"/>
                      <a:r>
                        <a:rPr lang="ar-EG" sz="1600" dirty="0">
                          <a:latin typeface="Alexandria" pitchFamily="2" charset="-78"/>
                          <a:cs typeface="Alexandria" pitchFamily="2" charset="-78"/>
                        </a:rPr>
                        <a:t>قد تكون مستمرة أو ممتدة بحسب الهدف العام</a:t>
                      </a:r>
                    </a:p>
                    <a:p>
                      <a:pPr algn="ctr" rtl="1"/>
                      <a:endParaRPr lang="ar-EG" sz="1600" dirty="0">
                        <a:latin typeface="Alexandria" pitchFamily="2" charset="-78"/>
                        <a:cs typeface="Alexandria" pitchFamily="2" charset="-78"/>
                      </a:endParaRPr>
                    </a:p>
                  </a:txBody>
                  <a:tcPr anchor="ctr"/>
                </a:tc>
                <a:extLst>
                  <a:ext uri="{0D108BD9-81ED-4DB2-BD59-A6C34878D82A}">
                    <a16:rowId xmlns:a16="http://schemas.microsoft.com/office/drawing/2014/main" val="1973878576"/>
                  </a:ext>
                </a:extLst>
              </a:tr>
            </a:tbl>
          </a:graphicData>
        </a:graphic>
      </p:graphicFrame>
    </p:spTree>
    <p:extLst>
      <p:ext uri="{BB962C8B-B14F-4D97-AF65-F5344CB8AC3E}">
        <p14:creationId xmlns:p14="http://schemas.microsoft.com/office/powerpoint/2010/main" val="4024605849"/>
      </p:ext>
    </p:extLst>
  </p:cSld>
  <p:clrMapOvr>
    <a:masterClrMapping/>
  </p:clrMapOvr>
  <mc:AlternateContent xmlns:mc="http://schemas.openxmlformats.org/markup-compatibility/2006" xmlns:p14="http://schemas.microsoft.com/office/powerpoint/2010/main">
    <mc:Choice Requires="p14">
      <p:transition p14:dur="10" advTm="82153"/>
    </mc:Choice>
    <mc:Fallback xmlns="">
      <p:transition advTm="82153"/>
    </mc:Fallback>
  </mc:AlternateContent>
  <p:extLst>
    <p:ext uri="{E180D4A7-C9FB-4DFB-919C-405C955672EB}">
      <p14:showEvtLst xmlns:p14="http://schemas.microsoft.com/office/powerpoint/2010/main">
        <p14:playEvt time="1" objId="6"/>
        <p14:stopEvt time="81833" objId="6"/>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C4F86-9DCE-7316-2DA6-32E7FE26D4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A586B0-E769-1678-2997-18001A7C851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771181-E0B5-2238-A6B6-163C9A12B54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D645163-1BD4-5752-1BD5-EAD3BF61C8D6}"/>
              </a:ext>
            </a:extLst>
          </p:cNvPr>
          <p:cNvSpPr/>
          <p:nvPr/>
        </p:nvSpPr>
        <p:spPr>
          <a:xfrm>
            <a:off x="763676" y="1588911"/>
            <a:ext cx="11151262"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39F62B0-DB71-EAF8-1BFF-1AFA41B4967E}"/>
              </a:ext>
            </a:extLst>
          </p:cNvPr>
          <p:cNvSpPr txBox="1"/>
          <p:nvPr/>
        </p:nvSpPr>
        <p:spPr>
          <a:xfrm>
            <a:off x="-130628" y="648418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78AEF97-9FF4-AAD0-5033-CB70B1494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0827AB8-BC7E-9D4F-4465-A6B9F8845802}"/>
              </a:ext>
            </a:extLst>
          </p:cNvPr>
          <p:cNvSpPr/>
          <p:nvPr/>
        </p:nvSpPr>
        <p:spPr>
          <a:xfrm>
            <a:off x="3349731" y="645081"/>
            <a:ext cx="625007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مقدمة عن حملات العلاقات العامة</a:t>
            </a:r>
          </a:p>
        </p:txBody>
      </p:sp>
      <p:pic>
        <p:nvPicPr>
          <p:cNvPr id="8" name="Picture 7">
            <a:extLst>
              <a:ext uri="{FF2B5EF4-FFF2-40B4-BE49-F238E27FC236}">
                <a16:creationId xmlns:a16="http://schemas.microsoft.com/office/drawing/2014/main" id="{B511CB45-5913-F3FD-C095-8EF9B4D6AB7B}"/>
              </a:ext>
            </a:extLst>
          </p:cNvPr>
          <p:cNvPicPr>
            <a:picLocks noChangeAspect="1"/>
          </p:cNvPicPr>
          <p:nvPr/>
        </p:nvPicPr>
        <p:blipFill>
          <a:blip r:embed="rId3"/>
          <a:stretch>
            <a:fillRect/>
          </a:stretch>
        </p:blipFill>
        <p:spPr>
          <a:xfrm>
            <a:off x="3349731" y="4038114"/>
            <a:ext cx="4975405" cy="2227085"/>
          </a:xfrm>
          <a:prstGeom prst="rect">
            <a:avLst/>
          </a:prstGeom>
          <a:ln>
            <a:noFill/>
          </a:ln>
          <a:effectLst>
            <a:softEdge rad="112500"/>
          </a:effectLst>
        </p:spPr>
      </p:pic>
      <p:sp>
        <p:nvSpPr>
          <p:cNvPr id="4" name="TextBox 47">
            <a:extLst>
              <a:ext uri="{FF2B5EF4-FFF2-40B4-BE49-F238E27FC236}">
                <a16:creationId xmlns:a16="http://schemas.microsoft.com/office/drawing/2014/main" id="{12DC36E8-62CE-4148-4232-AD4F5067FAF8}"/>
              </a:ext>
            </a:extLst>
          </p:cNvPr>
          <p:cNvSpPr txBox="1"/>
          <p:nvPr/>
        </p:nvSpPr>
        <p:spPr>
          <a:xfrm>
            <a:off x="1268963" y="1727951"/>
            <a:ext cx="10159361" cy="226671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حملات العلاقات العامة عامل مهم جدًا لكافة المنظمات كونها تؤثر عليهم بشكل كبير، خاصة وأن الشركات في العصر الحالي تسعى جاهدة لتشكيل صورتها الذهنية ، وتحسين سمعتها ، أو إعادة إصلاح سمعتها بعد أزمة ما ، ومن هذا المنطلق ؛ فإن المنظمات تهتم بحملات العلاقات العامة بشكل كبير وخاصة في العصر الحالي؛ حيث أصبحت الوسائل الرقمية من الوسائل المميزة التي يمكن من خلالها نشر محتوى حملات العلاقات العامة وبالتالي الوصول لشريحة جماهيرية أكبر.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 تعد حملات العلاقات العامة من الموضوعات الحديثة نسبياً.</a:t>
            </a:r>
          </a:p>
        </p:txBody>
      </p:sp>
    </p:spTree>
    <p:extLst>
      <p:ext uri="{BB962C8B-B14F-4D97-AF65-F5344CB8AC3E}">
        <p14:creationId xmlns:p14="http://schemas.microsoft.com/office/powerpoint/2010/main" val="740582771"/>
      </p:ext>
    </p:extLst>
  </p:cSld>
  <p:clrMapOvr>
    <a:masterClrMapping/>
  </p:clrMapOvr>
  <mc:AlternateContent xmlns:mc="http://schemas.openxmlformats.org/markup-compatibility/2006" xmlns:p14="http://schemas.microsoft.com/office/powerpoint/2010/main">
    <mc:Choice Requires="p14">
      <p:transition spd="slow" p14:dur="2000" advTm="59700"/>
    </mc:Choice>
    <mc:Fallback xmlns="">
      <p:transition spd="slow" advTm="59700"/>
    </mc:Fallback>
  </mc:AlternateContent>
  <p:extLst>
    <p:ext uri="{E180D4A7-C9FB-4DFB-919C-405C955672EB}">
      <p14:showEvtLst xmlns:p14="http://schemas.microsoft.com/office/powerpoint/2010/main">
        <p14:playEvt time="1" objId="7"/>
        <p14:stopEvt time="59658" objId="7"/>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7BF9-2442-55B5-D687-1DF1F61D7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E279A-2CDC-6436-9A4F-FBD27CC524B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38D83F5-75E5-8A94-674D-A52CCAC5694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5ECD028-E726-3736-08D8-852CD1314F96}"/>
              </a:ext>
            </a:extLst>
          </p:cNvPr>
          <p:cNvSpPr/>
          <p:nvPr/>
        </p:nvSpPr>
        <p:spPr>
          <a:xfrm>
            <a:off x="763676" y="1588911"/>
            <a:ext cx="11151262"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075C4E8-E0BD-77DC-ADB1-0C77F5E0ABB3}"/>
              </a:ext>
            </a:extLst>
          </p:cNvPr>
          <p:cNvSpPr txBox="1"/>
          <p:nvPr/>
        </p:nvSpPr>
        <p:spPr>
          <a:xfrm>
            <a:off x="-130628" y="648418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970A1BE-7EB3-277C-A7C7-0157861A6A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F767FF6-0EDB-DA97-583E-A3F6C78732C0}"/>
              </a:ext>
            </a:extLst>
          </p:cNvPr>
          <p:cNvSpPr/>
          <p:nvPr/>
        </p:nvSpPr>
        <p:spPr>
          <a:xfrm>
            <a:off x="3896651" y="546619"/>
            <a:ext cx="5669171" cy="98440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مفهوم حملات العلاقات العامة</a:t>
            </a:r>
          </a:p>
        </p:txBody>
      </p:sp>
      <p:sp>
        <p:nvSpPr>
          <p:cNvPr id="6" name="TextBox 47">
            <a:extLst>
              <a:ext uri="{FF2B5EF4-FFF2-40B4-BE49-F238E27FC236}">
                <a16:creationId xmlns:a16="http://schemas.microsoft.com/office/drawing/2014/main" id="{DE3D1642-2DBD-2CBC-CDCA-2B2B78C391EC}"/>
              </a:ext>
            </a:extLst>
          </p:cNvPr>
          <p:cNvSpPr txBox="1"/>
          <p:nvPr/>
        </p:nvSpPr>
        <p:spPr>
          <a:xfrm>
            <a:off x="1014884" y="1922713"/>
            <a:ext cx="10534020" cy="448270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rtl="1">
              <a:lnSpc>
                <a:spcPct val="150000"/>
              </a:lnSpc>
            </a:pPr>
            <a:r>
              <a:rPr lang="ar-EG" sz="1600" dirty="0">
                <a:latin typeface="Alexandria" pitchFamily="2" charset="-78"/>
                <a:cs typeface="Alexandria" pitchFamily="2" charset="-78"/>
              </a:rPr>
              <a:t>تُعد حملات العلاقات العامة أداة استراتيجية تهدف إلى تحسين صورة المؤسسة، وبناء الثقة مع الجمهور، وايصال رسالة محددة بفعالية، وقد تختلف هذه الحملات في أهدافها وأشكالها باختلاف طبيعة المؤسسة والجمهور المستهدف، وتستند إلى أسس علمية ومنهجية دقيقة لتحقيق الأهداف المرجوة. </a:t>
            </a:r>
            <a:endParaRPr lang="ar-BH"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ويمكن تعريف حملة العلاقات العامة على أنها: مجموعة من الأنشطة المخطط لها، والتي تهدف إلى تحقيق أهداف محددة، وتعمل نحو هدف مشترك للأعمال، فدائما ما يكون لحملات العلاقات العامة هدف محدد، وعادة ما يتم تحديد إطار زمني لها.</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أو يمكن تعريفها على أنها مجموعة الاستراتيجيات التنفيذية التي تتوزع على زمن البرنامج إلى مراحل وخطوات تستلزم التقيد بأهداف برامج العلاقات العامة ضمن الإمكانيات المتاحة.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425698745"/>
      </p:ext>
    </p:extLst>
  </p:cSld>
  <p:clrMapOvr>
    <a:masterClrMapping/>
  </p:clrMapOvr>
  <mc:AlternateContent xmlns:mc="http://schemas.openxmlformats.org/markup-compatibility/2006" xmlns:p14="http://schemas.microsoft.com/office/powerpoint/2010/main">
    <mc:Choice Requires="p14">
      <p:transition spd="slow" p14:dur="2000" advTm="108002"/>
    </mc:Choice>
    <mc:Fallback xmlns="">
      <p:transition spd="slow" advTm="108002"/>
    </mc:Fallback>
  </mc:AlternateContent>
  <p:extLst>
    <p:ext uri="{E180D4A7-C9FB-4DFB-919C-405C955672EB}">
      <p14:showEvtLst xmlns:p14="http://schemas.microsoft.com/office/powerpoint/2010/main">
        <p14:playEvt time="1" objId="7"/>
        <p14:stopEvt time="108002" objId="7"/>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4289D5C-AE16-47D2-1D5B-CC83819B5EC6}"/>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97845" y="2774300"/>
            <a:ext cx="6550581" cy="2266711"/>
          </a:xfrm>
          <a:prstGeom prst="rect">
            <a:avLst/>
          </a:prstGeom>
          <a:noFill/>
        </p:spPr>
        <p:txBody>
          <a:bodyPr wrap="square" rtlCol="0">
            <a:spAutoFit/>
          </a:bodyPr>
          <a:lstStyle/>
          <a:p>
            <a:pPr lvl="0" algn="just" rtl="1">
              <a:lnSpc>
                <a:spcPct val="150000"/>
              </a:lnSpc>
            </a:pPr>
            <a:r>
              <a:rPr lang="ar-BH" sz="1600" dirty="0">
                <a:solidFill>
                  <a:prstClr val="black"/>
                </a:solidFill>
                <a:latin typeface="Alexandria" pitchFamily="2" charset="-78"/>
                <a:cs typeface="Alexandria" pitchFamily="2" charset="-78"/>
              </a:rPr>
              <a:t>وت</a:t>
            </a:r>
            <a:r>
              <a:rPr lang="ar-EG" sz="1600" dirty="0">
                <a:solidFill>
                  <a:prstClr val="black"/>
                </a:solidFill>
                <a:latin typeface="Alexandria" pitchFamily="2" charset="-78"/>
                <a:cs typeface="Alexandria" pitchFamily="2" charset="-78"/>
              </a:rPr>
              <a:t>عد العلاقة بين الجمهور والمؤسسة جوهر أي حملة للعلاقات العامة، حيث تسعى الحملات إلى خلق تفاعل إيجابي ودائم من خلال أدوات ووسائل متعددة مثل الإعلام التقليدي، والإعلام الرقمي، ولكن لتحقيق هذه الغاية، يجب التمييز بين البرنامج، و الخطة، والاتصال التسويقي، حيث يمثل كل مفهوم منها مكونًا ضروريًا ومتكاملاً للعملية الاستراتيجية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pic>
        <p:nvPicPr>
          <p:cNvPr id="5" name="Picture 4">
            <a:extLst>
              <a:ext uri="{FF2B5EF4-FFF2-40B4-BE49-F238E27FC236}">
                <a16:creationId xmlns:a16="http://schemas.microsoft.com/office/drawing/2014/main" id="{3EA4D6EA-9D2D-B08D-4C69-C4B8F7029CFE}"/>
              </a:ext>
            </a:extLst>
          </p:cNvPr>
          <p:cNvPicPr>
            <a:picLocks noChangeAspect="1"/>
          </p:cNvPicPr>
          <p:nvPr/>
        </p:nvPicPr>
        <p:blipFill>
          <a:blip r:embed="rId3"/>
          <a:stretch>
            <a:fillRect/>
          </a:stretch>
        </p:blipFill>
        <p:spPr>
          <a:xfrm>
            <a:off x="762000" y="2562341"/>
            <a:ext cx="4035845" cy="26905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82E6583E-D973-6655-E0DD-C0CF7EBB3DF7}"/>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2481754"/>
      </p:ext>
    </p:extLst>
  </p:cSld>
  <p:clrMapOvr>
    <a:masterClrMapping/>
  </p:clrMapOvr>
  <mc:AlternateContent xmlns:mc="http://schemas.openxmlformats.org/markup-compatibility/2006" xmlns:p14="http://schemas.microsoft.com/office/powerpoint/2010/main">
    <mc:Choice Requires="p14">
      <p:transition p14:dur="10" advTm="43015"/>
    </mc:Choice>
    <mc:Fallback xmlns="">
      <p:transition advTm="43015"/>
    </mc:Fallback>
  </mc:AlternateContent>
  <p:extLst>
    <p:ext uri="{E180D4A7-C9FB-4DFB-919C-405C955672EB}">
      <p14:showEvtLst xmlns:p14="http://schemas.microsoft.com/office/powerpoint/2010/main">
        <p14:playEvt time="2" objId="8"/>
        <p14:stopEvt time="42785"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403A3C6E-7919-426D-AD49-063FBDAFA4C0}"/>
              </a:ext>
            </a:extLst>
          </p:cNvPr>
          <p:cNvGrpSpPr/>
          <p:nvPr/>
        </p:nvGrpSpPr>
        <p:grpSpPr>
          <a:xfrm>
            <a:off x="616797" y="3535678"/>
            <a:ext cx="2423622" cy="1856546"/>
            <a:chOff x="839647" y="2298308"/>
            <a:chExt cx="4023485" cy="3082075"/>
          </a:xfrm>
        </p:grpSpPr>
        <p:grpSp>
          <p:nvGrpSpPr>
            <p:cNvPr id="2" name="Group 1">
              <a:extLst>
                <a:ext uri="{FF2B5EF4-FFF2-40B4-BE49-F238E27FC236}">
                  <a16:creationId xmlns:a16="http://schemas.microsoft.com/office/drawing/2014/main" id="{53AB0A2B-8CF0-4B37-AB37-B44DE5BE3E5A}"/>
                </a:ext>
              </a:extLst>
            </p:cNvPr>
            <p:cNvGrpSpPr/>
            <p:nvPr/>
          </p:nvGrpSpPr>
          <p:grpSpPr>
            <a:xfrm>
              <a:off x="1263717" y="2801447"/>
              <a:ext cx="3321121" cy="2578936"/>
              <a:chOff x="4482548" y="1721125"/>
              <a:chExt cx="3226904" cy="4002983"/>
            </a:xfrm>
          </p:grpSpPr>
          <p:sp>
            <p:nvSpPr>
              <p:cNvPr id="12" name="Freeform: Shape 11">
                <a:extLst>
                  <a:ext uri="{FF2B5EF4-FFF2-40B4-BE49-F238E27FC236}">
                    <a16:creationId xmlns:a16="http://schemas.microsoft.com/office/drawing/2014/main" id="{62D6051F-AF72-4672-9BA5-40A001B9BC82}"/>
                  </a:ext>
                </a:extLst>
              </p:cNvPr>
              <p:cNvSpPr/>
              <p:nvPr/>
            </p:nvSpPr>
            <p:spPr>
              <a:xfrm>
                <a:off x="6095999" y="2516256"/>
                <a:ext cx="1613451" cy="3207852"/>
              </a:xfrm>
              <a:custGeom>
                <a:avLst/>
                <a:gdLst>
                  <a:gd name="connsiteX0" fmla="*/ 0 w 1613451"/>
                  <a:gd name="connsiteY0" fmla="*/ 0 h 3207852"/>
                  <a:gd name="connsiteX1" fmla="*/ 1613451 w 1613451"/>
                  <a:gd name="connsiteY1" fmla="*/ 0 h 3207852"/>
                  <a:gd name="connsiteX2" fmla="*/ 1613451 w 1613451"/>
                  <a:gd name="connsiteY2" fmla="*/ 2266122 h 3207852"/>
                  <a:gd name="connsiteX3" fmla="*/ 0 w 1613451"/>
                  <a:gd name="connsiteY3" fmla="*/ 3207852 h 3207852"/>
                </a:gdLst>
                <a:ahLst/>
                <a:cxnLst>
                  <a:cxn ang="0">
                    <a:pos x="connsiteX0" y="connsiteY0"/>
                  </a:cxn>
                  <a:cxn ang="0">
                    <a:pos x="connsiteX1" y="connsiteY1"/>
                  </a:cxn>
                  <a:cxn ang="0">
                    <a:pos x="connsiteX2" y="connsiteY2"/>
                  </a:cxn>
                  <a:cxn ang="0">
                    <a:pos x="connsiteX3" y="connsiteY3"/>
                  </a:cxn>
                </a:cxnLst>
                <a:rect l="l" t="t" r="r" b="b"/>
                <a:pathLst>
                  <a:path w="1613451" h="3207852">
                    <a:moveTo>
                      <a:pt x="0" y="0"/>
                    </a:moveTo>
                    <a:lnTo>
                      <a:pt x="1613451" y="0"/>
                    </a:lnTo>
                    <a:lnTo>
                      <a:pt x="1613451" y="2266122"/>
                    </a:lnTo>
                    <a:lnTo>
                      <a:pt x="0" y="3207852"/>
                    </a:lnTo>
                    <a:close/>
                  </a:path>
                </a:pathLst>
              </a:custGeom>
              <a:solidFill>
                <a:srgbClr val="0C9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F802C791-88B1-4F91-B689-9FB3A46C03A9}"/>
                  </a:ext>
                </a:extLst>
              </p:cNvPr>
              <p:cNvSpPr/>
              <p:nvPr/>
            </p:nvSpPr>
            <p:spPr>
              <a:xfrm>
                <a:off x="4482548" y="2516255"/>
                <a:ext cx="1613451" cy="3195431"/>
              </a:xfrm>
              <a:custGeom>
                <a:avLst/>
                <a:gdLst>
                  <a:gd name="connsiteX0" fmla="*/ 0 w 1613451"/>
                  <a:gd name="connsiteY0" fmla="*/ 0 h 3195431"/>
                  <a:gd name="connsiteX1" fmla="*/ 1613451 w 1613451"/>
                  <a:gd name="connsiteY1" fmla="*/ 0 h 3195431"/>
                  <a:gd name="connsiteX2" fmla="*/ 1613451 w 1613451"/>
                  <a:gd name="connsiteY2" fmla="*/ 3195431 h 3195431"/>
                  <a:gd name="connsiteX3" fmla="*/ 1592165 w 1613451"/>
                  <a:gd name="connsiteY3" fmla="*/ 3195431 h 3195431"/>
                  <a:gd name="connsiteX4" fmla="*/ 0 w 1613451"/>
                  <a:gd name="connsiteY4" fmla="*/ 2266124 h 3195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3451" h="3195431">
                    <a:moveTo>
                      <a:pt x="0" y="0"/>
                    </a:moveTo>
                    <a:lnTo>
                      <a:pt x="1613451" y="0"/>
                    </a:lnTo>
                    <a:lnTo>
                      <a:pt x="1613451" y="3195431"/>
                    </a:lnTo>
                    <a:lnTo>
                      <a:pt x="1592165" y="3195431"/>
                    </a:lnTo>
                    <a:lnTo>
                      <a:pt x="0" y="2266124"/>
                    </a:lnTo>
                    <a:close/>
                  </a:path>
                </a:pathLst>
              </a:custGeom>
              <a:solidFill>
                <a:srgbClr val="16B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Isosceles Triangle 3">
                <a:extLst>
                  <a:ext uri="{FF2B5EF4-FFF2-40B4-BE49-F238E27FC236}">
                    <a16:creationId xmlns:a16="http://schemas.microsoft.com/office/drawing/2014/main" id="{24D6439D-4324-4980-8279-B901537C8C59}"/>
                  </a:ext>
                </a:extLst>
              </p:cNvPr>
              <p:cNvSpPr/>
              <p:nvPr/>
            </p:nvSpPr>
            <p:spPr>
              <a:xfrm rot="16200000">
                <a:off x="4494144" y="1709530"/>
                <a:ext cx="1590261" cy="1613452"/>
              </a:xfrm>
              <a:prstGeom prst="triangle">
                <a:avLst/>
              </a:prstGeom>
              <a:solidFill>
                <a:srgbClr val="0C9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Isosceles Triangle 4">
                <a:extLst>
                  <a:ext uri="{FF2B5EF4-FFF2-40B4-BE49-F238E27FC236}">
                    <a16:creationId xmlns:a16="http://schemas.microsoft.com/office/drawing/2014/main" id="{2A7F490C-E6D6-410C-8F67-294497C98D71}"/>
                  </a:ext>
                </a:extLst>
              </p:cNvPr>
              <p:cNvSpPr/>
              <p:nvPr/>
            </p:nvSpPr>
            <p:spPr>
              <a:xfrm rot="5400000" flipH="1">
                <a:off x="6107595" y="1709530"/>
                <a:ext cx="1590261" cy="1613452"/>
              </a:xfrm>
              <a:prstGeom prst="triangle">
                <a:avLst/>
              </a:prstGeom>
              <a:solidFill>
                <a:srgbClr val="16B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3" name="Rectangle 12">
              <a:extLst>
                <a:ext uri="{FF2B5EF4-FFF2-40B4-BE49-F238E27FC236}">
                  <a16:creationId xmlns:a16="http://schemas.microsoft.com/office/drawing/2014/main" id="{327DD15C-EE6B-44B8-A694-5B3ABB3DC86B}"/>
                </a:ext>
              </a:extLst>
            </p:cNvPr>
            <p:cNvSpPr/>
            <p:nvPr/>
          </p:nvSpPr>
          <p:spPr>
            <a:xfrm>
              <a:off x="2924277" y="3309143"/>
              <a:ext cx="1938855" cy="962838"/>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8855" h="962838">
                  <a:moveTo>
                    <a:pt x="0" y="516835"/>
                  </a:moveTo>
                  <a:lnTo>
                    <a:pt x="1647307" y="0"/>
                  </a:lnTo>
                  <a:lnTo>
                    <a:pt x="1938855" y="459255"/>
                  </a:lnTo>
                  <a:lnTo>
                    <a:pt x="424070" y="962838"/>
                  </a:lnTo>
                  <a:lnTo>
                    <a:pt x="0" y="516835"/>
                  </a:lnTo>
                  <a:close/>
                </a:path>
              </a:pathLst>
            </a:custGeom>
            <a:solidFill>
              <a:srgbClr val="5BC8E5"/>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2">
              <a:extLst>
                <a:ext uri="{FF2B5EF4-FFF2-40B4-BE49-F238E27FC236}">
                  <a16:creationId xmlns:a16="http://schemas.microsoft.com/office/drawing/2014/main" id="{787E98C6-38A6-4D3D-82A4-770011CCF4A1}"/>
                </a:ext>
              </a:extLst>
            </p:cNvPr>
            <p:cNvSpPr/>
            <p:nvPr/>
          </p:nvSpPr>
          <p:spPr>
            <a:xfrm>
              <a:off x="839647" y="2366410"/>
              <a:ext cx="2084629" cy="949586"/>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2084629"/>
                <a:gd name="connsiteY0" fmla="*/ 516835 h 962838"/>
                <a:gd name="connsiteX1" fmla="*/ 1647307 w 2084629"/>
                <a:gd name="connsiteY1" fmla="*/ 0 h 962838"/>
                <a:gd name="connsiteX2" fmla="*/ 2084629 w 2084629"/>
                <a:gd name="connsiteY2" fmla="*/ 472507 h 962838"/>
                <a:gd name="connsiteX3" fmla="*/ 424070 w 2084629"/>
                <a:gd name="connsiteY3" fmla="*/ 962838 h 962838"/>
                <a:gd name="connsiteX4" fmla="*/ 0 w 2084629"/>
                <a:gd name="connsiteY4" fmla="*/ 516835 h 962838"/>
                <a:gd name="connsiteX0" fmla="*/ 0 w 2084629"/>
                <a:gd name="connsiteY0" fmla="*/ 503583 h 949586"/>
                <a:gd name="connsiteX1" fmla="*/ 1753324 w 2084629"/>
                <a:gd name="connsiteY1" fmla="*/ 0 h 949586"/>
                <a:gd name="connsiteX2" fmla="*/ 2084629 w 2084629"/>
                <a:gd name="connsiteY2" fmla="*/ 459255 h 949586"/>
                <a:gd name="connsiteX3" fmla="*/ 424070 w 2084629"/>
                <a:gd name="connsiteY3" fmla="*/ 949586 h 949586"/>
                <a:gd name="connsiteX4" fmla="*/ 0 w 2084629"/>
                <a:gd name="connsiteY4" fmla="*/ 503583 h 949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4629" h="949586">
                  <a:moveTo>
                    <a:pt x="0" y="503583"/>
                  </a:moveTo>
                  <a:lnTo>
                    <a:pt x="1753324" y="0"/>
                  </a:lnTo>
                  <a:lnTo>
                    <a:pt x="2084629" y="459255"/>
                  </a:lnTo>
                  <a:lnTo>
                    <a:pt x="424070" y="949586"/>
                  </a:lnTo>
                  <a:lnTo>
                    <a:pt x="0" y="503583"/>
                  </a:lnTo>
                  <a:close/>
                </a:path>
              </a:pathLst>
            </a:custGeom>
            <a:solidFill>
              <a:srgbClr val="5B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2">
              <a:extLst>
                <a:ext uri="{FF2B5EF4-FFF2-40B4-BE49-F238E27FC236}">
                  <a16:creationId xmlns:a16="http://schemas.microsoft.com/office/drawing/2014/main" id="{28461CE1-C3AA-43C4-BD96-7AB09BD2CABF}"/>
                </a:ext>
              </a:extLst>
            </p:cNvPr>
            <p:cNvSpPr/>
            <p:nvPr/>
          </p:nvSpPr>
          <p:spPr>
            <a:xfrm rot="2170651">
              <a:off x="3040269" y="2298308"/>
              <a:ext cx="1670155" cy="1062930"/>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1938855"/>
                <a:gd name="connsiteY0" fmla="*/ 616927 h 1062930"/>
                <a:gd name="connsiteX1" fmla="*/ 1918879 w 1938855"/>
                <a:gd name="connsiteY1" fmla="*/ 0 h 1062930"/>
                <a:gd name="connsiteX2" fmla="*/ 1938855 w 1938855"/>
                <a:gd name="connsiteY2" fmla="*/ 559347 h 1062930"/>
                <a:gd name="connsiteX3" fmla="*/ 424070 w 1938855"/>
                <a:gd name="connsiteY3" fmla="*/ 1062930 h 1062930"/>
                <a:gd name="connsiteX4" fmla="*/ 0 w 1938855"/>
                <a:gd name="connsiteY4" fmla="*/ 616927 h 1062930"/>
                <a:gd name="connsiteX0" fmla="*/ 0 w 1593202"/>
                <a:gd name="connsiteY0" fmla="*/ 528332 h 1062930"/>
                <a:gd name="connsiteX1" fmla="*/ 1573226 w 1593202"/>
                <a:gd name="connsiteY1" fmla="*/ 0 h 1062930"/>
                <a:gd name="connsiteX2" fmla="*/ 1593202 w 1593202"/>
                <a:gd name="connsiteY2" fmla="*/ 559347 h 1062930"/>
                <a:gd name="connsiteX3" fmla="*/ 78417 w 1593202"/>
                <a:gd name="connsiteY3" fmla="*/ 1062930 h 1062930"/>
                <a:gd name="connsiteX4" fmla="*/ 0 w 1593202"/>
                <a:gd name="connsiteY4" fmla="*/ 528332 h 1062930"/>
                <a:gd name="connsiteX0" fmla="*/ 0 w 1670155"/>
                <a:gd name="connsiteY0" fmla="*/ 528332 h 1062930"/>
                <a:gd name="connsiteX1" fmla="*/ 1573226 w 1670155"/>
                <a:gd name="connsiteY1" fmla="*/ 0 h 1062930"/>
                <a:gd name="connsiteX2" fmla="*/ 1670155 w 1670155"/>
                <a:gd name="connsiteY2" fmla="*/ 552325 h 1062930"/>
                <a:gd name="connsiteX3" fmla="*/ 78417 w 1670155"/>
                <a:gd name="connsiteY3" fmla="*/ 1062930 h 1062930"/>
                <a:gd name="connsiteX4" fmla="*/ 0 w 1670155"/>
                <a:gd name="connsiteY4" fmla="*/ 528332 h 1062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0155" h="1062930">
                  <a:moveTo>
                    <a:pt x="0" y="528332"/>
                  </a:moveTo>
                  <a:lnTo>
                    <a:pt x="1573226" y="0"/>
                  </a:lnTo>
                  <a:lnTo>
                    <a:pt x="1670155" y="552325"/>
                  </a:lnTo>
                  <a:lnTo>
                    <a:pt x="78417" y="1062930"/>
                  </a:lnTo>
                  <a:lnTo>
                    <a:pt x="0" y="528332"/>
                  </a:lnTo>
                  <a:close/>
                </a:path>
              </a:pathLst>
            </a:custGeom>
            <a:solidFill>
              <a:srgbClr val="5B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2">
              <a:extLst>
                <a:ext uri="{FF2B5EF4-FFF2-40B4-BE49-F238E27FC236}">
                  <a16:creationId xmlns:a16="http://schemas.microsoft.com/office/drawing/2014/main" id="{987D345C-A00E-43AC-B995-E2B9CBAEA448}"/>
                </a:ext>
              </a:extLst>
            </p:cNvPr>
            <p:cNvSpPr/>
            <p:nvPr/>
          </p:nvSpPr>
          <p:spPr>
            <a:xfrm rot="2454037">
              <a:off x="1028402" y="3109938"/>
              <a:ext cx="1782764" cy="1167000"/>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1938855"/>
                <a:gd name="connsiteY0" fmla="*/ 703769 h 1149772"/>
                <a:gd name="connsiteX1" fmla="*/ 1660704 w 1938855"/>
                <a:gd name="connsiteY1" fmla="*/ 0 h 1149772"/>
                <a:gd name="connsiteX2" fmla="*/ 1938855 w 1938855"/>
                <a:gd name="connsiteY2" fmla="*/ 646189 h 1149772"/>
                <a:gd name="connsiteX3" fmla="*/ 424070 w 1938855"/>
                <a:gd name="connsiteY3" fmla="*/ 1149772 h 1149772"/>
                <a:gd name="connsiteX4" fmla="*/ 0 w 1938855"/>
                <a:gd name="connsiteY4" fmla="*/ 703769 h 1149772"/>
                <a:gd name="connsiteX0" fmla="*/ 122060 w 2060915"/>
                <a:gd name="connsiteY0" fmla="*/ 703769 h 1167000"/>
                <a:gd name="connsiteX1" fmla="*/ 1782764 w 2060915"/>
                <a:gd name="connsiteY1" fmla="*/ 0 h 1167000"/>
                <a:gd name="connsiteX2" fmla="*/ 2060915 w 2060915"/>
                <a:gd name="connsiteY2" fmla="*/ 646189 h 1167000"/>
                <a:gd name="connsiteX3" fmla="*/ 0 w 2060915"/>
                <a:gd name="connsiteY3" fmla="*/ 1167000 h 1167000"/>
                <a:gd name="connsiteX4" fmla="*/ 122060 w 2060915"/>
                <a:gd name="connsiteY4" fmla="*/ 703769 h 1167000"/>
                <a:gd name="connsiteX0" fmla="*/ 122060 w 1782764"/>
                <a:gd name="connsiteY0" fmla="*/ 703769 h 1167000"/>
                <a:gd name="connsiteX1" fmla="*/ 1782764 w 1782764"/>
                <a:gd name="connsiteY1" fmla="*/ 0 h 1167000"/>
                <a:gd name="connsiteX2" fmla="*/ 1727113 w 1782764"/>
                <a:gd name="connsiteY2" fmla="*/ 584687 h 1167000"/>
                <a:gd name="connsiteX3" fmla="*/ 0 w 1782764"/>
                <a:gd name="connsiteY3" fmla="*/ 1167000 h 1167000"/>
                <a:gd name="connsiteX4" fmla="*/ 122060 w 1782764"/>
                <a:gd name="connsiteY4" fmla="*/ 703769 h 1167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2764" h="1167000">
                  <a:moveTo>
                    <a:pt x="122060" y="703769"/>
                  </a:moveTo>
                  <a:lnTo>
                    <a:pt x="1782764" y="0"/>
                  </a:lnTo>
                  <a:lnTo>
                    <a:pt x="1727113" y="584687"/>
                  </a:lnTo>
                  <a:lnTo>
                    <a:pt x="0" y="1167000"/>
                  </a:lnTo>
                  <a:lnTo>
                    <a:pt x="122060" y="703769"/>
                  </a:lnTo>
                  <a:close/>
                </a:path>
              </a:pathLst>
            </a:custGeom>
            <a:solidFill>
              <a:srgbClr val="5BC8E5"/>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 name="Trapezoid 17">
            <a:extLst>
              <a:ext uri="{FF2B5EF4-FFF2-40B4-BE49-F238E27FC236}">
                <a16:creationId xmlns:a16="http://schemas.microsoft.com/office/drawing/2014/main" id="{B6D3A366-B07E-466F-B6EA-A464502250F7}"/>
              </a:ext>
            </a:extLst>
          </p:cNvPr>
          <p:cNvSpPr/>
          <p:nvPr/>
        </p:nvSpPr>
        <p:spPr>
          <a:xfrm flipV="1">
            <a:off x="395761" y="1812813"/>
            <a:ext cx="3015308" cy="2605446"/>
          </a:xfrm>
          <a:custGeom>
            <a:avLst/>
            <a:gdLst>
              <a:gd name="connsiteX0" fmla="*/ 0 w 3093205"/>
              <a:gd name="connsiteY0" fmla="*/ 2387884 h 2387884"/>
              <a:gd name="connsiteX1" fmla="*/ 596971 w 3093205"/>
              <a:gd name="connsiteY1" fmla="*/ 0 h 2387884"/>
              <a:gd name="connsiteX2" fmla="*/ 2496234 w 3093205"/>
              <a:gd name="connsiteY2" fmla="*/ 0 h 2387884"/>
              <a:gd name="connsiteX3" fmla="*/ 3093205 w 3093205"/>
              <a:gd name="connsiteY3" fmla="*/ 2387884 h 2387884"/>
              <a:gd name="connsiteX4" fmla="*/ 0 w 3093205"/>
              <a:gd name="connsiteY4" fmla="*/ 2387884 h 2387884"/>
              <a:gd name="connsiteX0" fmla="*/ 0 w 3093205"/>
              <a:gd name="connsiteY0" fmla="*/ 2387884 h 2387884"/>
              <a:gd name="connsiteX1" fmla="*/ 596971 w 3093205"/>
              <a:gd name="connsiteY1" fmla="*/ 0 h 2387884"/>
              <a:gd name="connsiteX2" fmla="*/ 1492343 w 3093205"/>
              <a:gd name="connsiteY2" fmla="*/ 10551 h 2387884"/>
              <a:gd name="connsiteX3" fmla="*/ 2496234 w 3093205"/>
              <a:gd name="connsiteY3" fmla="*/ 0 h 2387884"/>
              <a:gd name="connsiteX4" fmla="*/ 3093205 w 3093205"/>
              <a:gd name="connsiteY4" fmla="*/ 2387884 h 2387884"/>
              <a:gd name="connsiteX5" fmla="*/ 0 w 3093205"/>
              <a:gd name="connsiteY5" fmla="*/ 2387884 h 2387884"/>
              <a:gd name="connsiteX0" fmla="*/ 0 w 3093205"/>
              <a:gd name="connsiteY0" fmla="*/ 2672754 h 2672754"/>
              <a:gd name="connsiteX1" fmla="*/ 596971 w 3093205"/>
              <a:gd name="connsiteY1" fmla="*/ 284870 h 2672754"/>
              <a:gd name="connsiteX2" fmla="*/ 1492343 w 3093205"/>
              <a:gd name="connsiteY2" fmla="*/ 0 h 2672754"/>
              <a:gd name="connsiteX3" fmla="*/ 2496234 w 3093205"/>
              <a:gd name="connsiteY3" fmla="*/ 284870 h 2672754"/>
              <a:gd name="connsiteX4" fmla="*/ 3093205 w 3093205"/>
              <a:gd name="connsiteY4" fmla="*/ 2672754 h 2672754"/>
              <a:gd name="connsiteX5" fmla="*/ 0 w 3093205"/>
              <a:gd name="connsiteY5" fmla="*/ 2672754 h 2672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93205" h="2672754">
                <a:moveTo>
                  <a:pt x="0" y="2672754"/>
                </a:moveTo>
                <a:lnTo>
                  <a:pt x="596971" y="284870"/>
                </a:lnTo>
                <a:lnTo>
                  <a:pt x="1492343" y="0"/>
                </a:lnTo>
                <a:lnTo>
                  <a:pt x="2496234" y="284870"/>
                </a:lnTo>
                <a:lnTo>
                  <a:pt x="3093205" y="2672754"/>
                </a:lnTo>
                <a:lnTo>
                  <a:pt x="0" y="2672754"/>
                </a:lnTo>
                <a:close/>
              </a:path>
            </a:pathLst>
          </a:custGeom>
          <a:gradFill flip="none" rotWithShape="1">
            <a:gsLst>
              <a:gs pos="100000">
                <a:srgbClr val="5BC8E5">
                  <a:alpha val="0"/>
                </a:srgbClr>
              </a:gs>
              <a:gs pos="0">
                <a:srgbClr val="0C98B4">
                  <a:alpha val="2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 name="TextBox 57">
            <a:extLst>
              <a:ext uri="{FF2B5EF4-FFF2-40B4-BE49-F238E27FC236}">
                <a16:creationId xmlns:a16="http://schemas.microsoft.com/office/drawing/2014/main" id="{9209CB6E-ACEE-4312-8BD5-FA9FF31976B5}"/>
              </a:ext>
            </a:extLst>
          </p:cNvPr>
          <p:cNvSpPr txBox="1"/>
          <p:nvPr/>
        </p:nvSpPr>
        <p:spPr>
          <a:xfrm>
            <a:off x="766308" y="2325333"/>
            <a:ext cx="216817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pitchFamily="2" charset="-78"/>
                <a:cs typeface="Alexandria" pitchFamily="2" charset="-78"/>
              </a:rPr>
              <a:t>البرنامج</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grpSp>
        <p:nvGrpSpPr>
          <p:cNvPr id="61" name="Group 60">
            <a:extLst>
              <a:ext uri="{FF2B5EF4-FFF2-40B4-BE49-F238E27FC236}">
                <a16:creationId xmlns:a16="http://schemas.microsoft.com/office/drawing/2014/main" id="{1A1C4BE0-7045-4B8C-A9B1-9145C6DEAF72}"/>
              </a:ext>
            </a:extLst>
          </p:cNvPr>
          <p:cNvGrpSpPr/>
          <p:nvPr/>
        </p:nvGrpSpPr>
        <p:grpSpPr>
          <a:xfrm>
            <a:off x="4767565" y="3431039"/>
            <a:ext cx="2423622" cy="1856546"/>
            <a:chOff x="839647" y="2298308"/>
            <a:chExt cx="4023485" cy="3082075"/>
          </a:xfrm>
        </p:grpSpPr>
        <p:grpSp>
          <p:nvGrpSpPr>
            <p:cNvPr id="62" name="Group 61">
              <a:extLst>
                <a:ext uri="{FF2B5EF4-FFF2-40B4-BE49-F238E27FC236}">
                  <a16:creationId xmlns:a16="http://schemas.microsoft.com/office/drawing/2014/main" id="{AEF97D24-C727-40D4-9558-F8F3D0CBC198}"/>
                </a:ext>
              </a:extLst>
            </p:cNvPr>
            <p:cNvGrpSpPr/>
            <p:nvPr/>
          </p:nvGrpSpPr>
          <p:grpSpPr>
            <a:xfrm>
              <a:off x="1263717" y="2801447"/>
              <a:ext cx="3321121" cy="2578936"/>
              <a:chOff x="4482548" y="1721125"/>
              <a:chExt cx="3226904" cy="4002983"/>
            </a:xfrm>
          </p:grpSpPr>
          <p:sp>
            <p:nvSpPr>
              <p:cNvPr id="67" name="Freeform: Shape 66">
                <a:extLst>
                  <a:ext uri="{FF2B5EF4-FFF2-40B4-BE49-F238E27FC236}">
                    <a16:creationId xmlns:a16="http://schemas.microsoft.com/office/drawing/2014/main" id="{F9154BF7-0AD3-4CE8-A1FE-F03CE66A4CAD}"/>
                  </a:ext>
                </a:extLst>
              </p:cNvPr>
              <p:cNvSpPr/>
              <p:nvPr/>
            </p:nvSpPr>
            <p:spPr>
              <a:xfrm>
                <a:off x="6095999" y="2516256"/>
                <a:ext cx="1613451" cy="3207852"/>
              </a:xfrm>
              <a:custGeom>
                <a:avLst/>
                <a:gdLst>
                  <a:gd name="connsiteX0" fmla="*/ 0 w 1613451"/>
                  <a:gd name="connsiteY0" fmla="*/ 0 h 3207852"/>
                  <a:gd name="connsiteX1" fmla="*/ 1613451 w 1613451"/>
                  <a:gd name="connsiteY1" fmla="*/ 0 h 3207852"/>
                  <a:gd name="connsiteX2" fmla="*/ 1613451 w 1613451"/>
                  <a:gd name="connsiteY2" fmla="*/ 2266122 h 3207852"/>
                  <a:gd name="connsiteX3" fmla="*/ 0 w 1613451"/>
                  <a:gd name="connsiteY3" fmla="*/ 3207852 h 3207852"/>
                </a:gdLst>
                <a:ahLst/>
                <a:cxnLst>
                  <a:cxn ang="0">
                    <a:pos x="connsiteX0" y="connsiteY0"/>
                  </a:cxn>
                  <a:cxn ang="0">
                    <a:pos x="connsiteX1" y="connsiteY1"/>
                  </a:cxn>
                  <a:cxn ang="0">
                    <a:pos x="connsiteX2" y="connsiteY2"/>
                  </a:cxn>
                  <a:cxn ang="0">
                    <a:pos x="connsiteX3" y="connsiteY3"/>
                  </a:cxn>
                </a:cxnLst>
                <a:rect l="l" t="t" r="r" b="b"/>
                <a:pathLst>
                  <a:path w="1613451" h="3207852">
                    <a:moveTo>
                      <a:pt x="0" y="0"/>
                    </a:moveTo>
                    <a:lnTo>
                      <a:pt x="1613451" y="0"/>
                    </a:lnTo>
                    <a:lnTo>
                      <a:pt x="1613451" y="2266122"/>
                    </a:lnTo>
                    <a:lnTo>
                      <a:pt x="0" y="3207852"/>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Freeform: Shape 67">
                <a:extLst>
                  <a:ext uri="{FF2B5EF4-FFF2-40B4-BE49-F238E27FC236}">
                    <a16:creationId xmlns:a16="http://schemas.microsoft.com/office/drawing/2014/main" id="{DC06644C-B068-44FE-9107-AB68B02EB6DC}"/>
                  </a:ext>
                </a:extLst>
              </p:cNvPr>
              <p:cNvSpPr/>
              <p:nvPr/>
            </p:nvSpPr>
            <p:spPr>
              <a:xfrm>
                <a:off x="4482548" y="2516255"/>
                <a:ext cx="1613451" cy="3195431"/>
              </a:xfrm>
              <a:custGeom>
                <a:avLst/>
                <a:gdLst>
                  <a:gd name="connsiteX0" fmla="*/ 0 w 1613451"/>
                  <a:gd name="connsiteY0" fmla="*/ 0 h 3195431"/>
                  <a:gd name="connsiteX1" fmla="*/ 1613451 w 1613451"/>
                  <a:gd name="connsiteY1" fmla="*/ 0 h 3195431"/>
                  <a:gd name="connsiteX2" fmla="*/ 1613451 w 1613451"/>
                  <a:gd name="connsiteY2" fmla="*/ 3195431 h 3195431"/>
                  <a:gd name="connsiteX3" fmla="*/ 1592165 w 1613451"/>
                  <a:gd name="connsiteY3" fmla="*/ 3195431 h 3195431"/>
                  <a:gd name="connsiteX4" fmla="*/ 0 w 1613451"/>
                  <a:gd name="connsiteY4" fmla="*/ 2266124 h 3195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3451" h="3195431">
                    <a:moveTo>
                      <a:pt x="0" y="0"/>
                    </a:moveTo>
                    <a:lnTo>
                      <a:pt x="1613451" y="0"/>
                    </a:lnTo>
                    <a:lnTo>
                      <a:pt x="1613451" y="3195431"/>
                    </a:lnTo>
                    <a:lnTo>
                      <a:pt x="1592165" y="3195431"/>
                    </a:lnTo>
                    <a:lnTo>
                      <a:pt x="0" y="2266124"/>
                    </a:lnTo>
                    <a:close/>
                  </a:path>
                </a:pathLst>
              </a:custGeom>
              <a:solidFill>
                <a:srgbClr val="FFD7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Isosceles Triangle 68">
                <a:extLst>
                  <a:ext uri="{FF2B5EF4-FFF2-40B4-BE49-F238E27FC236}">
                    <a16:creationId xmlns:a16="http://schemas.microsoft.com/office/drawing/2014/main" id="{27C1D41A-C2F4-4CAF-BEA6-73DF092FF0D3}"/>
                  </a:ext>
                </a:extLst>
              </p:cNvPr>
              <p:cNvSpPr/>
              <p:nvPr/>
            </p:nvSpPr>
            <p:spPr>
              <a:xfrm rot="16200000">
                <a:off x="4494144" y="1709530"/>
                <a:ext cx="1590261" cy="1613452"/>
              </a:xfrm>
              <a:prstGeom prst="triangl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0" name="Isosceles Triangle 69">
                <a:extLst>
                  <a:ext uri="{FF2B5EF4-FFF2-40B4-BE49-F238E27FC236}">
                    <a16:creationId xmlns:a16="http://schemas.microsoft.com/office/drawing/2014/main" id="{00E794AB-49E0-494E-951D-9DAC877EA83E}"/>
                  </a:ext>
                </a:extLst>
              </p:cNvPr>
              <p:cNvSpPr/>
              <p:nvPr/>
            </p:nvSpPr>
            <p:spPr>
              <a:xfrm rot="5400000" flipH="1">
                <a:off x="6107595" y="1709530"/>
                <a:ext cx="1590261" cy="1613452"/>
              </a:xfrm>
              <a:prstGeom prst="triangle">
                <a:avLst/>
              </a:prstGeom>
              <a:solidFill>
                <a:srgbClr val="FFE2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63" name="Rectangle 12">
              <a:extLst>
                <a:ext uri="{FF2B5EF4-FFF2-40B4-BE49-F238E27FC236}">
                  <a16:creationId xmlns:a16="http://schemas.microsoft.com/office/drawing/2014/main" id="{8B827726-808A-4FE8-9991-B43C337AD6F1}"/>
                </a:ext>
              </a:extLst>
            </p:cNvPr>
            <p:cNvSpPr/>
            <p:nvPr/>
          </p:nvSpPr>
          <p:spPr>
            <a:xfrm>
              <a:off x="2924277" y="3309143"/>
              <a:ext cx="1938855" cy="962838"/>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8855" h="962838">
                  <a:moveTo>
                    <a:pt x="0" y="516835"/>
                  </a:moveTo>
                  <a:lnTo>
                    <a:pt x="1647307" y="0"/>
                  </a:lnTo>
                  <a:lnTo>
                    <a:pt x="1938855" y="459255"/>
                  </a:lnTo>
                  <a:lnTo>
                    <a:pt x="424070" y="962838"/>
                  </a:lnTo>
                  <a:lnTo>
                    <a:pt x="0" y="516835"/>
                  </a:lnTo>
                  <a:close/>
                </a:path>
              </a:pathLst>
            </a:custGeom>
            <a:solidFill>
              <a:srgbClr val="FFDD4B"/>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12">
              <a:extLst>
                <a:ext uri="{FF2B5EF4-FFF2-40B4-BE49-F238E27FC236}">
                  <a16:creationId xmlns:a16="http://schemas.microsoft.com/office/drawing/2014/main" id="{D104DD46-CCE6-409F-9547-2F7F5FED6732}"/>
                </a:ext>
              </a:extLst>
            </p:cNvPr>
            <p:cNvSpPr/>
            <p:nvPr/>
          </p:nvSpPr>
          <p:spPr>
            <a:xfrm>
              <a:off x="839647" y="2366410"/>
              <a:ext cx="2084629" cy="949586"/>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2084629"/>
                <a:gd name="connsiteY0" fmla="*/ 516835 h 962838"/>
                <a:gd name="connsiteX1" fmla="*/ 1647307 w 2084629"/>
                <a:gd name="connsiteY1" fmla="*/ 0 h 962838"/>
                <a:gd name="connsiteX2" fmla="*/ 2084629 w 2084629"/>
                <a:gd name="connsiteY2" fmla="*/ 472507 h 962838"/>
                <a:gd name="connsiteX3" fmla="*/ 424070 w 2084629"/>
                <a:gd name="connsiteY3" fmla="*/ 962838 h 962838"/>
                <a:gd name="connsiteX4" fmla="*/ 0 w 2084629"/>
                <a:gd name="connsiteY4" fmla="*/ 516835 h 962838"/>
                <a:gd name="connsiteX0" fmla="*/ 0 w 2084629"/>
                <a:gd name="connsiteY0" fmla="*/ 503583 h 949586"/>
                <a:gd name="connsiteX1" fmla="*/ 1753324 w 2084629"/>
                <a:gd name="connsiteY1" fmla="*/ 0 h 949586"/>
                <a:gd name="connsiteX2" fmla="*/ 2084629 w 2084629"/>
                <a:gd name="connsiteY2" fmla="*/ 459255 h 949586"/>
                <a:gd name="connsiteX3" fmla="*/ 424070 w 2084629"/>
                <a:gd name="connsiteY3" fmla="*/ 949586 h 949586"/>
                <a:gd name="connsiteX4" fmla="*/ 0 w 2084629"/>
                <a:gd name="connsiteY4" fmla="*/ 503583 h 949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4629" h="949586">
                  <a:moveTo>
                    <a:pt x="0" y="503583"/>
                  </a:moveTo>
                  <a:lnTo>
                    <a:pt x="1753324" y="0"/>
                  </a:lnTo>
                  <a:lnTo>
                    <a:pt x="2084629" y="459255"/>
                  </a:lnTo>
                  <a:lnTo>
                    <a:pt x="424070" y="949586"/>
                  </a:lnTo>
                  <a:lnTo>
                    <a:pt x="0" y="503583"/>
                  </a:lnTo>
                  <a:close/>
                </a:path>
              </a:pathLst>
            </a:custGeom>
            <a:solidFill>
              <a:srgbClr val="FFDD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5" name="Rectangle 12">
              <a:extLst>
                <a:ext uri="{FF2B5EF4-FFF2-40B4-BE49-F238E27FC236}">
                  <a16:creationId xmlns:a16="http://schemas.microsoft.com/office/drawing/2014/main" id="{4BB5E933-7142-412C-A510-2F610B0600B4}"/>
                </a:ext>
              </a:extLst>
            </p:cNvPr>
            <p:cNvSpPr/>
            <p:nvPr/>
          </p:nvSpPr>
          <p:spPr>
            <a:xfrm rot="2170651">
              <a:off x="3040269" y="2298308"/>
              <a:ext cx="1670155" cy="1062930"/>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1938855"/>
                <a:gd name="connsiteY0" fmla="*/ 616927 h 1062930"/>
                <a:gd name="connsiteX1" fmla="*/ 1918879 w 1938855"/>
                <a:gd name="connsiteY1" fmla="*/ 0 h 1062930"/>
                <a:gd name="connsiteX2" fmla="*/ 1938855 w 1938855"/>
                <a:gd name="connsiteY2" fmla="*/ 559347 h 1062930"/>
                <a:gd name="connsiteX3" fmla="*/ 424070 w 1938855"/>
                <a:gd name="connsiteY3" fmla="*/ 1062930 h 1062930"/>
                <a:gd name="connsiteX4" fmla="*/ 0 w 1938855"/>
                <a:gd name="connsiteY4" fmla="*/ 616927 h 1062930"/>
                <a:gd name="connsiteX0" fmla="*/ 0 w 1593202"/>
                <a:gd name="connsiteY0" fmla="*/ 528332 h 1062930"/>
                <a:gd name="connsiteX1" fmla="*/ 1573226 w 1593202"/>
                <a:gd name="connsiteY1" fmla="*/ 0 h 1062930"/>
                <a:gd name="connsiteX2" fmla="*/ 1593202 w 1593202"/>
                <a:gd name="connsiteY2" fmla="*/ 559347 h 1062930"/>
                <a:gd name="connsiteX3" fmla="*/ 78417 w 1593202"/>
                <a:gd name="connsiteY3" fmla="*/ 1062930 h 1062930"/>
                <a:gd name="connsiteX4" fmla="*/ 0 w 1593202"/>
                <a:gd name="connsiteY4" fmla="*/ 528332 h 1062930"/>
                <a:gd name="connsiteX0" fmla="*/ 0 w 1670155"/>
                <a:gd name="connsiteY0" fmla="*/ 528332 h 1062930"/>
                <a:gd name="connsiteX1" fmla="*/ 1573226 w 1670155"/>
                <a:gd name="connsiteY1" fmla="*/ 0 h 1062930"/>
                <a:gd name="connsiteX2" fmla="*/ 1670155 w 1670155"/>
                <a:gd name="connsiteY2" fmla="*/ 552325 h 1062930"/>
                <a:gd name="connsiteX3" fmla="*/ 78417 w 1670155"/>
                <a:gd name="connsiteY3" fmla="*/ 1062930 h 1062930"/>
                <a:gd name="connsiteX4" fmla="*/ 0 w 1670155"/>
                <a:gd name="connsiteY4" fmla="*/ 528332 h 1062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0155" h="1062930">
                  <a:moveTo>
                    <a:pt x="0" y="528332"/>
                  </a:moveTo>
                  <a:lnTo>
                    <a:pt x="1573226" y="0"/>
                  </a:lnTo>
                  <a:lnTo>
                    <a:pt x="1670155" y="552325"/>
                  </a:lnTo>
                  <a:lnTo>
                    <a:pt x="78417" y="1062930"/>
                  </a:lnTo>
                  <a:lnTo>
                    <a:pt x="0" y="528332"/>
                  </a:lnTo>
                  <a:close/>
                </a:path>
              </a:pathLst>
            </a:custGeom>
            <a:solidFill>
              <a:srgbClr val="FFDD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Rectangle 12">
              <a:extLst>
                <a:ext uri="{FF2B5EF4-FFF2-40B4-BE49-F238E27FC236}">
                  <a16:creationId xmlns:a16="http://schemas.microsoft.com/office/drawing/2014/main" id="{CEFF7061-7DA9-47B6-8CFD-6EC85B7C77E8}"/>
                </a:ext>
              </a:extLst>
            </p:cNvPr>
            <p:cNvSpPr/>
            <p:nvPr/>
          </p:nvSpPr>
          <p:spPr>
            <a:xfrm rot="2454037">
              <a:off x="1028402" y="3109938"/>
              <a:ext cx="1782764" cy="1167000"/>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1938855"/>
                <a:gd name="connsiteY0" fmla="*/ 703769 h 1149772"/>
                <a:gd name="connsiteX1" fmla="*/ 1660704 w 1938855"/>
                <a:gd name="connsiteY1" fmla="*/ 0 h 1149772"/>
                <a:gd name="connsiteX2" fmla="*/ 1938855 w 1938855"/>
                <a:gd name="connsiteY2" fmla="*/ 646189 h 1149772"/>
                <a:gd name="connsiteX3" fmla="*/ 424070 w 1938855"/>
                <a:gd name="connsiteY3" fmla="*/ 1149772 h 1149772"/>
                <a:gd name="connsiteX4" fmla="*/ 0 w 1938855"/>
                <a:gd name="connsiteY4" fmla="*/ 703769 h 1149772"/>
                <a:gd name="connsiteX0" fmla="*/ 122060 w 2060915"/>
                <a:gd name="connsiteY0" fmla="*/ 703769 h 1167000"/>
                <a:gd name="connsiteX1" fmla="*/ 1782764 w 2060915"/>
                <a:gd name="connsiteY1" fmla="*/ 0 h 1167000"/>
                <a:gd name="connsiteX2" fmla="*/ 2060915 w 2060915"/>
                <a:gd name="connsiteY2" fmla="*/ 646189 h 1167000"/>
                <a:gd name="connsiteX3" fmla="*/ 0 w 2060915"/>
                <a:gd name="connsiteY3" fmla="*/ 1167000 h 1167000"/>
                <a:gd name="connsiteX4" fmla="*/ 122060 w 2060915"/>
                <a:gd name="connsiteY4" fmla="*/ 703769 h 1167000"/>
                <a:gd name="connsiteX0" fmla="*/ 122060 w 1782764"/>
                <a:gd name="connsiteY0" fmla="*/ 703769 h 1167000"/>
                <a:gd name="connsiteX1" fmla="*/ 1782764 w 1782764"/>
                <a:gd name="connsiteY1" fmla="*/ 0 h 1167000"/>
                <a:gd name="connsiteX2" fmla="*/ 1727113 w 1782764"/>
                <a:gd name="connsiteY2" fmla="*/ 584687 h 1167000"/>
                <a:gd name="connsiteX3" fmla="*/ 0 w 1782764"/>
                <a:gd name="connsiteY3" fmla="*/ 1167000 h 1167000"/>
                <a:gd name="connsiteX4" fmla="*/ 122060 w 1782764"/>
                <a:gd name="connsiteY4" fmla="*/ 703769 h 1167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2764" h="1167000">
                  <a:moveTo>
                    <a:pt x="122060" y="703769"/>
                  </a:moveTo>
                  <a:lnTo>
                    <a:pt x="1782764" y="0"/>
                  </a:lnTo>
                  <a:lnTo>
                    <a:pt x="1727113" y="584687"/>
                  </a:lnTo>
                  <a:lnTo>
                    <a:pt x="0" y="1167000"/>
                  </a:lnTo>
                  <a:lnTo>
                    <a:pt x="122060" y="703769"/>
                  </a:lnTo>
                  <a:close/>
                </a:path>
              </a:pathLst>
            </a:custGeom>
            <a:solidFill>
              <a:srgbClr val="FFDD4B"/>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71" name="Trapezoid 17">
            <a:extLst>
              <a:ext uri="{FF2B5EF4-FFF2-40B4-BE49-F238E27FC236}">
                <a16:creationId xmlns:a16="http://schemas.microsoft.com/office/drawing/2014/main" id="{456AC416-D7DC-4CE4-A8C9-F06F96BC93AA}"/>
              </a:ext>
            </a:extLst>
          </p:cNvPr>
          <p:cNvSpPr/>
          <p:nvPr/>
        </p:nvSpPr>
        <p:spPr>
          <a:xfrm flipV="1">
            <a:off x="4515627" y="1809715"/>
            <a:ext cx="3015308" cy="2605446"/>
          </a:xfrm>
          <a:custGeom>
            <a:avLst/>
            <a:gdLst>
              <a:gd name="connsiteX0" fmla="*/ 0 w 3093205"/>
              <a:gd name="connsiteY0" fmla="*/ 2387884 h 2387884"/>
              <a:gd name="connsiteX1" fmla="*/ 596971 w 3093205"/>
              <a:gd name="connsiteY1" fmla="*/ 0 h 2387884"/>
              <a:gd name="connsiteX2" fmla="*/ 2496234 w 3093205"/>
              <a:gd name="connsiteY2" fmla="*/ 0 h 2387884"/>
              <a:gd name="connsiteX3" fmla="*/ 3093205 w 3093205"/>
              <a:gd name="connsiteY3" fmla="*/ 2387884 h 2387884"/>
              <a:gd name="connsiteX4" fmla="*/ 0 w 3093205"/>
              <a:gd name="connsiteY4" fmla="*/ 2387884 h 2387884"/>
              <a:gd name="connsiteX0" fmla="*/ 0 w 3093205"/>
              <a:gd name="connsiteY0" fmla="*/ 2387884 h 2387884"/>
              <a:gd name="connsiteX1" fmla="*/ 596971 w 3093205"/>
              <a:gd name="connsiteY1" fmla="*/ 0 h 2387884"/>
              <a:gd name="connsiteX2" fmla="*/ 1492343 w 3093205"/>
              <a:gd name="connsiteY2" fmla="*/ 10551 h 2387884"/>
              <a:gd name="connsiteX3" fmla="*/ 2496234 w 3093205"/>
              <a:gd name="connsiteY3" fmla="*/ 0 h 2387884"/>
              <a:gd name="connsiteX4" fmla="*/ 3093205 w 3093205"/>
              <a:gd name="connsiteY4" fmla="*/ 2387884 h 2387884"/>
              <a:gd name="connsiteX5" fmla="*/ 0 w 3093205"/>
              <a:gd name="connsiteY5" fmla="*/ 2387884 h 2387884"/>
              <a:gd name="connsiteX0" fmla="*/ 0 w 3093205"/>
              <a:gd name="connsiteY0" fmla="*/ 2672754 h 2672754"/>
              <a:gd name="connsiteX1" fmla="*/ 596971 w 3093205"/>
              <a:gd name="connsiteY1" fmla="*/ 284870 h 2672754"/>
              <a:gd name="connsiteX2" fmla="*/ 1492343 w 3093205"/>
              <a:gd name="connsiteY2" fmla="*/ 0 h 2672754"/>
              <a:gd name="connsiteX3" fmla="*/ 2496234 w 3093205"/>
              <a:gd name="connsiteY3" fmla="*/ 284870 h 2672754"/>
              <a:gd name="connsiteX4" fmla="*/ 3093205 w 3093205"/>
              <a:gd name="connsiteY4" fmla="*/ 2672754 h 2672754"/>
              <a:gd name="connsiteX5" fmla="*/ 0 w 3093205"/>
              <a:gd name="connsiteY5" fmla="*/ 2672754 h 2672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93205" h="2672754">
                <a:moveTo>
                  <a:pt x="0" y="2672754"/>
                </a:moveTo>
                <a:lnTo>
                  <a:pt x="596971" y="284870"/>
                </a:lnTo>
                <a:lnTo>
                  <a:pt x="1492343" y="0"/>
                </a:lnTo>
                <a:lnTo>
                  <a:pt x="2496234" y="284870"/>
                </a:lnTo>
                <a:lnTo>
                  <a:pt x="3093205" y="2672754"/>
                </a:lnTo>
                <a:lnTo>
                  <a:pt x="0" y="2672754"/>
                </a:lnTo>
                <a:close/>
              </a:path>
            </a:pathLst>
          </a:custGeom>
          <a:gradFill flip="none" rotWithShape="1">
            <a:gsLst>
              <a:gs pos="100000">
                <a:srgbClr val="FFE265">
                  <a:alpha val="0"/>
                </a:srgbClr>
              </a:gs>
              <a:gs pos="0">
                <a:srgbClr val="FFCC66">
                  <a:alpha val="36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4" name="TextBox 73">
            <a:extLst>
              <a:ext uri="{FF2B5EF4-FFF2-40B4-BE49-F238E27FC236}">
                <a16:creationId xmlns:a16="http://schemas.microsoft.com/office/drawing/2014/main" id="{1FDEC5E8-A2E9-4A14-B052-2F5B5AD6D570}"/>
              </a:ext>
            </a:extLst>
          </p:cNvPr>
          <p:cNvSpPr txBox="1"/>
          <p:nvPr/>
        </p:nvSpPr>
        <p:spPr>
          <a:xfrm>
            <a:off x="5023011" y="2424626"/>
            <a:ext cx="2168176" cy="40011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2000" b="1">
                <a:solidFill>
                  <a:prstClr val="black"/>
                </a:solidFill>
                <a:latin typeface="Alexandria" pitchFamily="2" charset="-78"/>
                <a:cs typeface="Alexandria" pitchFamily="2" charset="-78"/>
              </a:defRPr>
            </a:lvl1pPr>
          </a:lstStyle>
          <a:p>
            <a:r>
              <a:rPr lang="ar-EG" dirty="0"/>
              <a:t>الخطة</a:t>
            </a:r>
            <a:endParaRPr lang="en-US" dirty="0"/>
          </a:p>
        </p:txBody>
      </p:sp>
      <p:grpSp>
        <p:nvGrpSpPr>
          <p:cNvPr id="76" name="Group 75">
            <a:extLst>
              <a:ext uri="{FF2B5EF4-FFF2-40B4-BE49-F238E27FC236}">
                <a16:creationId xmlns:a16="http://schemas.microsoft.com/office/drawing/2014/main" id="{5BBDC50D-CD49-4564-B486-E9136E980420}"/>
              </a:ext>
            </a:extLst>
          </p:cNvPr>
          <p:cNvGrpSpPr/>
          <p:nvPr/>
        </p:nvGrpSpPr>
        <p:grpSpPr>
          <a:xfrm>
            <a:off x="8948498" y="3467078"/>
            <a:ext cx="2423622" cy="1856546"/>
            <a:chOff x="839647" y="2298308"/>
            <a:chExt cx="4023485" cy="3082075"/>
          </a:xfrm>
        </p:grpSpPr>
        <p:grpSp>
          <p:nvGrpSpPr>
            <p:cNvPr id="77" name="Group 76">
              <a:extLst>
                <a:ext uri="{FF2B5EF4-FFF2-40B4-BE49-F238E27FC236}">
                  <a16:creationId xmlns:a16="http://schemas.microsoft.com/office/drawing/2014/main" id="{F66117EA-ADE3-4F68-A5F3-32A6F3B73881}"/>
                </a:ext>
              </a:extLst>
            </p:cNvPr>
            <p:cNvGrpSpPr/>
            <p:nvPr/>
          </p:nvGrpSpPr>
          <p:grpSpPr>
            <a:xfrm>
              <a:off x="1263717" y="2801447"/>
              <a:ext cx="3321121" cy="2578936"/>
              <a:chOff x="4482548" y="1721125"/>
              <a:chExt cx="3226904" cy="4002983"/>
            </a:xfrm>
          </p:grpSpPr>
          <p:sp>
            <p:nvSpPr>
              <p:cNvPr id="82" name="Freeform: Shape 81">
                <a:extLst>
                  <a:ext uri="{FF2B5EF4-FFF2-40B4-BE49-F238E27FC236}">
                    <a16:creationId xmlns:a16="http://schemas.microsoft.com/office/drawing/2014/main" id="{4141F4AF-7ACA-4105-933E-FFA1DA1B7CFE}"/>
                  </a:ext>
                </a:extLst>
              </p:cNvPr>
              <p:cNvSpPr/>
              <p:nvPr/>
            </p:nvSpPr>
            <p:spPr>
              <a:xfrm>
                <a:off x="6095999" y="2516256"/>
                <a:ext cx="1613451" cy="3207852"/>
              </a:xfrm>
              <a:custGeom>
                <a:avLst/>
                <a:gdLst>
                  <a:gd name="connsiteX0" fmla="*/ 0 w 1613451"/>
                  <a:gd name="connsiteY0" fmla="*/ 0 h 3207852"/>
                  <a:gd name="connsiteX1" fmla="*/ 1613451 w 1613451"/>
                  <a:gd name="connsiteY1" fmla="*/ 0 h 3207852"/>
                  <a:gd name="connsiteX2" fmla="*/ 1613451 w 1613451"/>
                  <a:gd name="connsiteY2" fmla="*/ 2266122 h 3207852"/>
                  <a:gd name="connsiteX3" fmla="*/ 0 w 1613451"/>
                  <a:gd name="connsiteY3" fmla="*/ 3207852 h 3207852"/>
                </a:gdLst>
                <a:ahLst/>
                <a:cxnLst>
                  <a:cxn ang="0">
                    <a:pos x="connsiteX0" y="connsiteY0"/>
                  </a:cxn>
                  <a:cxn ang="0">
                    <a:pos x="connsiteX1" y="connsiteY1"/>
                  </a:cxn>
                  <a:cxn ang="0">
                    <a:pos x="connsiteX2" y="connsiteY2"/>
                  </a:cxn>
                  <a:cxn ang="0">
                    <a:pos x="connsiteX3" y="connsiteY3"/>
                  </a:cxn>
                </a:cxnLst>
                <a:rect l="l" t="t" r="r" b="b"/>
                <a:pathLst>
                  <a:path w="1613451" h="3207852">
                    <a:moveTo>
                      <a:pt x="0" y="0"/>
                    </a:moveTo>
                    <a:lnTo>
                      <a:pt x="1613451" y="0"/>
                    </a:lnTo>
                    <a:lnTo>
                      <a:pt x="1613451" y="2266122"/>
                    </a:lnTo>
                    <a:lnTo>
                      <a:pt x="0" y="3207852"/>
                    </a:lnTo>
                    <a:close/>
                  </a:path>
                </a:pathLst>
              </a:custGeom>
              <a:solidFill>
                <a:srgbClr val="66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3" name="Freeform: Shape 82">
                <a:extLst>
                  <a:ext uri="{FF2B5EF4-FFF2-40B4-BE49-F238E27FC236}">
                    <a16:creationId xmlns:a16="http://schemas.microsoft.com/office/drawing/2014/main" id="{C3C48AD3-1DD9-4FCD-88EB-1AF2323F8727}"/>
                  </a:ext>
                </a:extLst>
              </p:cNvPr>
              <p:cNvSpPr/>
              <p:nvPr/>
            </p:nvSpPr>
            <p:spPr>
              <a:xfrm>
                <a:off x="4482548" y="2516255"/>
                <a:ext cx="1613451" cy="3195431"/>
              </a:xfrm>
              <a:custGeom>
                <a:avLst/>
                <a:gdLst>
                  <a:gd name="connsiteX0" fmla="*/ 0 w 1613451"/>
                  <a:gd name="connsiteY0" fmla="*/ 0 h 3195431"/>
                  <a:gd name="connsiteX1" fmla="*/ 1613451 w 1613451"/>
                  <a:gd name="connsiteY1" fmla="*/ 0 h 3195431"/>
                  <a:gd name="connsiteX2" fmla="*/ 1613451 w 1613451"/>
                  <a:gd name="connsiteY2" fmla="*/ 3195431 h 3195431"/>
                  <a:gd name="connsiteX3" fmla="*/ 1592165 w 1613451"/>
                  <a:gd name="connsiteY3" fmla="*/ 3195431 h 3195431"/>
                  <a:gd name="connsiteX4" fmla="*/ 0 w 1613451"/>
                  <a:gd name="connsiteY4" fmla="*/ 2266124 h 3195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3451" h="3195431">
                    <a:moveTo>
                      <a:pt x="0" y="0"/>
                    </a:moveTo>
                    <a:lnTo>
                      <a:pt x="1613451" y="0"/>
                    </a:lnTo>
                    <a:lnTo>
                      <a:pt x="1613451" y="3195431"/>
                    </a:lnTo>
                    <a:lnTo>
                      <a:pt x="1592165" y="3195431"/>
                    </a:lnTo>
                    <a:lnTo>
                      <a:pt x="0" y="2266124"/>
                    </a:lnTo>
                    <a:close/>
                  </a:path>
                </a:pathLst>
              </a:custGeom>
              <a:solidFill>
                <a:srgbClr val="99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4" name="Isosceles Triangle 83">
                <a:extLst>
                  <a:ext uri="{FF2B5EF4-FFF2-40B4-BE49-F238E27FC236}">
                    <a16:creationId xmlns:a16="http://schemas.microsoft.com/office/drawing/2014/main" id="{743A36B5-121C-47AF-A536-4EF4B667EEA2}"/>
                  </a:ext>
                </a:extLst>
              </p:cNvPr>
              <p:cNvSpPr/>
              <p:nvPr/>
            </p:nvSpPr>
            <p:spPr>
              <a:xfrm rot="16200000">
                <a:off x="4494144" y="1709530"/>
                <a:ext cx="1590261" cy="1613452"/>
              </a:xfrm>
              <a:prstGeom prst="triangle">
                <a:avLst/>
              </a:prstGeom>
              <a:solidFill>
                <a:srgbClr val="66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5" name="Isosceles Triangle 84">
                <a:extLst>
                  <a:ext uri="{FF2B5EF4-FFF2-40B4-BE49-F238E27FC236}">
                    <a16:creationId xmlns:a16="http://schemas.microsoft.com/office/drawing/2014/main" id="{781181E0-4A52-4E6F-9EA1-9250245424B5}"/>
                  </a:ext>
                </a:extLst>
              </p:cNvPr>
              <p:cNvSpPr/>
              <p:nvPr/>
            </p:nvSpPr>
            <p:spPr>
              <a:xfrm rot="5400000" flipH="1">
                <a:off x="6107595" y="1709530"/>
                <a:ext cx="1590261" cy="1613452"/>
              </a:xfrm>
              <a:prstGeom prst="triangle">
                <a:avLst/>
              </a:prstGeom>
              <a:solidFill>
                <a:srgbClr val="99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78" name="Rectangle 12">
              <a:extLst>
                <a:ext uri="{FF2B5EF4-FFF2-40B4-BE49-F238E27FC236}">
                  <a16:creationId xmlns:a16="http://schemas.microsoft.com/office/drawing/2014/main" id="{2114F683-159B-4E08-AC4F-F7BE089A7BDF}"/>
                </a:ext>
              </a:extLst>
            </p:cNvPr>
            <p:cNvSpPr/>
            <p:nvPr/>
          </p:nvSpPr>
          <p:spPr>
            <a:xfrm>
              <a:off x="2924277" y="3309143"/>
              <a:ext cx="1938855" cy="962838"/>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8855" h="962838">
                  <a:moveTo>
                    <a:pt x="0" y="516835"/>
                  </a:moveTo>
                  <a:lnTo>
                    <a:pt x="1647307" y="0"/>
                  </a:lnTo>
                  <a:lnTo>
                    <a:pt x="1938855" y="459255"/>
                  </a:lnTo>
                  <a:lnTo>
                    <a:pt x="424070" y="962838"/>
                  </a:lnTo>
                  <a:lnTo>
                    <a:pt x="0" y="516835"/>
                  </a:lnTo>
                  <a:close/>
                </a:path>
              </a:pathLst>
            </a:custGeom>
            <a:solidFill>
              <a:srgbClr val="CC00FF"/>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Rectangle 12">
              <a:extLst>
                <a:ext uri="{FF2B5EF4-FFF2-40B4-BE49-F238E27FC236}">
                  <a16:creationId xmlns:a16="http://schemas.microsoft.com/office/drawing/2014/main" id="{E85A90E7-C608-4773-9F7B-6A47193DDD7F}"/>
                </a:ext>
              </a:extLst>
            </p:cNvPr>
            <p:cNvSpPr/>
            <p:nvPr/>
          </p:nvSpPr>
          <p:spPr>
            <a:xfrm>
              <a:off x="839647" y="2366410"/>
              <a:ext cx="2084629" cy="949586"/>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2084629"/>
                <a:gd name="connsiteY0" fmla="*/ 516835 h 962838"/>
                <a:gd name="connsiteX1" fmla="*/ 1647307 w 2084629"/>
                <a:gd name="connsiteY1" fmla="*/ 0 h 962838"/>
                <a:gd name="connsiteX2" fmla="*/ 2084629 w 2084629"/>
                <a:gd name="connsiteY2" fmla="*/ 472507 h 962838"/>
                <a:gd name="connsiteX3" fmla="*/ 424070 w 2084629"/>
                <a:gd name="connsiteY3" fmla="*/ 962838 h 962838"/>
                <a:gd name="connsiteX4" fmla="*/ 0 w 2084629"/>
                <a:gd name="connsiteY4" fmla="*/ 516835 h 962838"/>
                <a:gd name="connsiteX0" fmla="*/ 0 w 2084629"/>
                <a:gd name="connsiteY0" fmla="*/ 503583 h 949586"/>
                <a:gd name="connsiteX1" fmla="*/ 1753324 w 2084629"/>
                <a:gd name="connsiteY1" fmla="*/ 0 h 949586"/>
                <a:gd name="connsiteX2" fmla="*/ 2084629 w 2084629"/>
                <a:gd name="connsiteY2" fmla="*/ 459255 h 949586"/>
                <a:gd name="connsiteX3" fmla="*/ 424070 w 2084629"/>
                <a:gd name="connsiteY3" fmla="*/ 949586 h 949586"/>
                <a:gd name="connsiteX4" fmla="*/ 0 w 2084629"/>
                <a:gd name="connsiteY4" fmla="*/ 503583 h 949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4629" h="949586">
                  <a:moveTo>
                    <a:pt x="0" y="503583"/>
                  </a:moveTo>
                  <a:lnTo>
                    <a:pt x="1753324" y="0"/>
                  </a:lnTo>
                  <a:lnTo>
                    <a:pt x="2084629" y="459255"/>
                  </a:lnTo>
                  <a:lnTo>
                    <a:pt x="424070" y="949586"/>
                  </a:lnTo>
                  <a:lnTo>
                    <a:pt x="0" y="503583"/>
                  </a:lnTo>
                  <a:close/>
                </a:path>
              </a:pathLst>
            </a:custGeom>
            <a:solidFill>
              <a:srgbClr val="CC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Rectangle 12">
              <a:extLst>
                <a:ext uri="{FF2B5EF4-FFF2-40B4-BE49-F238E27FC236}">
                  <a16:creationId xmlns:a16="http://schemas.microsoft.com/office/drawing/2014/main" id="{5047853C-64D8-4A8E-AA18-E755BB9DA233}"/>
                </a:ext>
              </a:extLst>
            </p:cNvPr>
            <p:cNvSpPr/>
            <p:nvPr/>
          </p:nvSpPr>
          <p:spPr>
            <a:xfrm rot="2170651">
              <a:off x="3040269" y="2298308"/>
              <a:ext cx="1670155" cy="1062930"/>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1938855"/>
                <a:gd name="connsiteY0" fmla="*/ 616927 h 1062930"/>
                <a:gd name="connsiteX1" fmla="*/ 1918879 w 1938855"/>
                <a:gd name="connsiteY1" fmla="*/ 0 h 1062930"/>
                <a:gd name="connsiteX2" fmla="*/ 1938855 w 1938855"/>
                <a:gd name="connsiteY2" fmla="*/ 559347 h 1062930"/>
                <a:gd name="connsiteX3" fmla="*/ 424070 w 1938855"/>
                <a:gd name="connsiteY3" fmla="*/ 1062930 h 1062930"/>
                <a:gd name="connsiteX4" fmla="*/ 0 w 1938855"/>
                <a:gd name="connsiteY4" fmla="*/ 616927 h 1062930"/>
                <a:gd name="connsiteX0" fmla="*/ 0 w 1593202"/>
                <a:gd name="connsiteY0" fmla="*/ 528332 h 1062930"/>
                <a:gd name="connsiteX1" fmla="*/ 1573226 w 1593202"/>
                <a:gd name="connsiteY1" fmla="*/ 0 h 1062930"/>
                <a:gd name="connsiteX2" fmla="*/ 1593202 w 1593202"/>
                <a:gd name="connsiteY2" fmla="*/ 559347 h 1062930"/>
                <a:gd name="connsiteX3" fmla="*/ 78417 w 1593202"/>
                <a:gd name="connsiteY3" fmla="*/ 1062930 h 1062930"/>
                <a:gd name="connsiteX4" fmla="*/ 0 w 1593202"/>
                <a:gd name="connsiteY4" fmla="*/ 528332 h 1062930"/>
                <a:gd name="connsiteX0" fmla="*/ 0 w 1670155"/>
                <a:gd name="connsiteY0" fmla="*/ 528332 h 1062930"/>
                <a:gd name="connsiteX1" fmla="*/ 1573226 w 1670155"/>
                <a:gd name="connsiteY1" fmla="*/ 0 h 1062930"/>
                <a:gd name="connsiteX2" fmla="*/ 1670155 w 1670155"/>
                <a:gd name="connsiteY2" fmla="*/ 552325 h 1062930"/>
                <a:gd name="connsiteX3" fmla="*/ 78417 w 1670155"/>
                <a:gd name="connsiteY3" fmla="*/ 1062930 h 1062930"/>
                <a:gd name="connsiteX4" fmla="*/ 0 w 1670155"/>
                <a:gd name="connsiteY4" fmla="*/ 528332 h 1062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0155" h="1062930">
                  <a:moveTo>
                    <a:pt x="0" y="528332"/>
                  </a:moveTo>
                  <a:lnTo>
                    <a:pt x="1573226" y="0"/>
                  </a:lnTo>
                  <a:lnTo>
                    <a:pt x="1670155" y="552325"/>
                  </a:lnTo>
                  <a:lnTo>
                    <a:pt x="78417" y="1062930"/>
                  </a:lnTo>
                  <a:lnTo>
                    <a:pt x="0" y="528332"/>
                  </a:lnTo>
                  <a:close/>
                </a:path>
              </a:pathLst>
            </a:custGeom>
            <a:solidFill>
              <a:srgbClr val="CC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 name="Rectangle 12">
              <a:extLst>
                <a:ext uri="{FF2B5EF4-FFF2-40B4-BE49-F238E27FC236}">
                  <a16:creationId xmlns:a16="http://schemas.microsoft.com/office/drawing/2014/main" id="{22D0FFDC-0A6D-4E08-9D01-3B31F7E8CCE1}"/>
                </a:ext>
              </a:extLst>
            </p:cNvPr>
            <p:cNvSpPr/>
            <p:nvPr/>
          </p:nvSpPr>
          <p:spPr>
            <a:xfrm rot="2454037">
              <a:off x="1028402" y="3109938"/>
              <a:ext cx="1782764" cy="1167000"/>
            </a:xfrm>
            <a:custGeom>
              <a:avLst/>
              <a:gdLst>
                <a:gd name="connsiteX0" fmla="*/ 0 w 1660559"/>
                <a:gd name="connsiteY0" fmla="*/ 0 h 512264"/>
                <a:gd name="connsiteX1" fmla="*/ 1660559 w 1660559"/>
                <a:gd name="connsiteY1" fmla="*/ 0 h 512264"/>
                <a:gd name="connsiteX2" fmla="*/ 1660559 w 1660559"/>
                <a:gd name="connsiteY2" fmla="*/ 512264 h 512264"/>
                <a:gd name="connsiteX3" fmla="*/ 0 w 1660559"/>
                <a:gd name="connsiteY3" fmla="*/ 512264 h 512264"/>
                <a:gd name="connsiteX4" fmla="*/ 0 w 1660559"/>
                <a:gd name="connsiteY4" fmla="*/ 0 h 512264"/>
                <a:gd name="connsiteX0" fmla="*/ 0 w 1660559"/>
                <a:gd name="connsiteY0" fmla="*/ 516835 h 1029099"/>
                <a:gd name="connsiteX1" fmla="*/ 1647307 w 1660559"/>
                <a:gd name="connsiteY1" fmla="*/ 0 h 1029099"/>
                <a:gd name="connsiteX2" fmla="*/ 1660559 w 1660559"/>
                <a:gd name="connsiteY2" fmla="*/ 1029099 h 1029099"/>
                <a:gd name="connsiteX3" fmla="*/ 0 w 1660559"/>
                <a:gd name="connsiteY3" fmla="*/ 1029099 h 1029099"/>
                <a:gd name="connsiteX4" fmla="*/ 0 w 1660559"/>
                <a:gd name="connsiteY4" fmla="*/ 516835 h 1029099"/>
                <a:gd name="connsiteX0" fmla="*/ 0 w 1846090"/>
                <a:gd name="connsiteY0" fmla="*/ 516835 h 1029099"/>
                <a:gd name="connsiteX1" fmla="*/ 1647307 w 1846090"/>
                <a:gd name="connsiteY1" fmla="*/ 0 h 1029099"/>
                <a:gd name="connsiteX2" fmla="*/ 1846090 w 1846090"/>
                <a:gd name="connsiteY2" fmla="*/ 538768 h 1029099"/>
                <a:gd name="connsiteX3" fmla="*/ 0 w 1846090"/>
                <a:gd name="connsiteY3" fmla="*/ 1029099 h 1029099"/>
                <a:gd name="connsiteX4" fmla="*/ 0 w 1846090"/>
                <a:gd name="connsiteY4" fmla="*/ 516835 h 1029099"/>
                <a:gd name="connsiteX0" fmla="*/ 0 w 1846090"/>
                <a:gd name="connsiteY0" fmla="*/ 516835 h 962838"/>
                <a:gd name="connsiteX1" fmla="*/ 1647307 w 1846090"/>
                <a:gd name="connsiteY1" fmla="*/ 0 h 962838"/>
                <a:gd name="connsiteX2" fmla="*/ 1846090 w 1846090"/>
                <a:gd name="connsiteY2" fmla="*/ 538768 h 962838"/>
                <a:gd name="connsiteX3" fmla="*/ 424070 w 1846090"/>
                <a:gd name="connsiteY3" fmla="*/ 962838 h 962838"/>
                <a:gd name="connsiteX4" fmla="*/ 0 w 1846090"/>
                <a:gd name="connsiteY4" fmla="*/ 516835 h 962838"/>
                <a:gd name="connsiteX0" fmla="*/ 0 w 1938855"/>
                <a:gd name="connsiteY0" fmla="*/ 516835 h 962838"/>
                <a:gd name="connsiteX1" fmla="*/ 1647307 w 1938855"/>
                <a:gd name="connsiteY1" fmla="*/ 0 h 962838"/>
                <a:gd name="connsiteX2" fmla="*/ 1938855 w 1938855"/>
                <a:gd name="connsiteY2" fmla="*/ 459255 h 962838"/>
                <a:gd name="connsiteX3" fmla="*/ 424070 w 1938855"/>
                <a:gd name="connsiteY3" fmla="*/ 962838 h 962838"/>
                <a:gd name="connsiteX4" fmla="*/ 0 w 1938855"/>
                <a:gd name="connsiteY4" fmla="*/ 516835 h 962838"/>
                <a:gd name="connsiteX0" fmla="*/ 0 w 1938855"/>
                <a:gd name="connsiteY0" fmla="*/ 703769 h 1149772"/>
                <a:gd name="connsiteX1" fmla="*/ 1660704 w 1938855"/>
                <a:gd name="connsiteY1" fmla="*/ 0 h 1149772"/>
                <a:gd name="connsiteX2" fmla="*/ 1938855 w 1938855"/>
                <a:gd name="connsiteY2" fmla="*/ 646189 h 1149772"/>
                <a:gd name="connsiteX3" fmla="*/ 424070 w 1938855"/>
                <a:gd name="connsiteY3" fmla="*/ 1149772 h 1149772"/>
                <a:gd name="connsiteX4" fmla="*/ 0 w 1938855"/>
                <a:gd name="connsiteY4" fmla="*/ 703769 h 1149772"/>
                <a:gd name="connsiteX0" fmla="*/ 122060 w 2060915"/>
                <a:gd name="connsiteY0" fmla="*/ 703769 h 1167000"/>
                <a:gd name="connsiteX1" fmla="*/ 1782764 w 2060915"/>
                <a:gd name="connsiteY1" fmla="*/ 0 h 1167000"/>
                <a:gd name="connsiteX2" fmla="*/ 2060915 w 2060915"/>
                <a:gd name="connsiteY2" fmla="*/ 646189 h 1167000"/>
                <a:gd name="connsiteX3" fmla="*/ 0 w 2060915"/>
                <a:gd name="connsiteY3" fmla="*/ 1167000 h 1167000"/>
                <a:gd name="connsiteX4" fmla="*/ 122060 w 2060915"/>
                <a:gd name="connsiteY4" fmla="*/ 703769 h 1167000"/>
                <a:gd name="connsiteX0" fmla="*/ 122060 w 1782764"/>
                <a:gd name="connsiteY0" fmla="*/ 703769 h 1167000"/>
                <a:gd name="connsiteX1" fmla="*/ 1782764 w 1782764"/>
                <a:gd name="connsiteY1" fmla="*/ 0 h 1167000"/>
                <a:gd name="connsiteX2" fmla="*/ 1727113 w 1782764"/>
                <a:gd name="connsiteY2" fmla="*/ 584687 h 1167000"/>
                <a:gd name="connsiteX3" fmla="*/ 0 w 1782764"/>
                <a:gd name="connsiteY3" fmla="*/ 1167000 h 1167000"/>
                <a:gd name="connsiteX4" fmla="*/ 122060 w 1782764"/>
                <a:gd name="connsiteY4" fmla="*/ 703769 h 1167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2764" h="1167000">
                  <a:moveTo>
                    <a:pt x="122060" y="703769"/>
                  </a:moveTo>
                  <a:lnTo>
                    <a:pt x="1782764" y="0"/>
                  </a:lnTo>
                  <a:lnTo>
                    <a:pt x="1727113" y="584687"/>
                  </a:lnTo>
                  <a:lnTo>
                    <a:pt x="0" y="1167000"/>
                  </a:lnTo>
                  <a:lnTo>
                    <a:pt x="122060" y="703769"/>
                  </a:lnTo>
                  <a:close/>
                </a:path>
              </a:pathLst>
            </a:custGeom>
            <a:solidFill>
              <a:srgbClr val="CC00FF"/>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86" name="Trapezoid 17">
            <a:extLst>
              <a:ext uri="{FF2B5EF4-FFF2-40B4-BE49-F238E27FC236}">
                <a16:creationId xmlns:a16="http://schemas.microsoft.com/office/drawing/2014/main" id="{24B574DF-A20E-4FF8-8B4E-A4B849CE726E}"/>
              </a:ext>
            </a:extLst>
          </p:cNvPr>
          <p:cNvSpPr/>
          <p:nvPr/>
        </p:nvSpPr>
        <p:spPr>
          <a:xfrm flipV="1">
            <a:off x="8723573" y="1855682"/>
            <a:ext cx="3015308" cy="2605446"/>
          </a:xfrm>
          <a:custGeom>
            <a:avLst/>
            <a:gdLst>
              <a:gd name="connsiteX0" fmla="*/ 0 w 3093205"/>
              <a:gd name="connsiteY0" fmla="*/ 2387884 h 2387884"/>
              <a:gd name="connsiteX1" fmla="*/ 596971 w 3093205"/>
              <a:gd name="connsiteY1" fmla="*/ 0 h 2387884"/>
              <a:gd name="connsiteX2" fmla="*/ 2496234 w 3093205"/>
              <a:gd name="connsiteY2" fmla="*/ 0 h 2387884"/>
              <a:gd name="connsiteX3" fmla="*/ 3093205 w 3093205"/>
              <a:gd name="connsiteY3" fmla="*/ 2387884 h 2387884"/>
              <a:gd name="connsiteX4" fmla="*/ 0 w 3093205"/>
              <a:gd name="connsiteY4" fmla="*/ 2387884 h 2387884"/>
              <a:gd name="connsiteX0" fmla="*/ 0 w 3093205"/>
              <a:gd name="connsiteY0" fmla="*/ 2387884 h 2387884"/>
              <a:gd name="connsiteX1" fmla="*/ 596971 w 3093205"/>
              <a:gd name="connsiteY1" fmla="*/ 0 h 2387884"/>
              <a:gd name="connsiteX2" fmla="*/ 1492343 w 3093205"/>
              <a:gd name="connsiteY2" fmla="*/ 10551 h 2387884"/>
              <a:gd name="connsiteX3" fmla="*/ 2496234 w 3093205"/>
              <a:gd name="connsiteY3" fmla="*/ 0 h 2387884"/>
              <a:gd name="connsiteX4" fmla="*/ 3093205 w 3093205"/>
              <a:gd name="connsiteY4" fmla="*/ 2387884 h 2387884"/>
              <a:gd name="connsiteX5" fmla="*/ 0 w 3093205"/>
              <a:gd name="connsiteY5" fmla="*/ 2387884 h 2387884"/>
              <a:gd name="connsiteX0" fmla="*/ 0 w 3093205"/>
              <a:gd name="connsiteY0" fmla="*/ 2672754 h 2672754"/>
              <a:gd name="connsiteX1" fmla="*/ 596971 w 3093205"/>
              <a:gd name="connsiteY1" fmla="*/ 284870 h 2672754"/>
              <a:gd name="connsiteX2" fmla="*/ 1492343 w 3093205"/>
              <a:gd name="connsiteY2" fmla="*/ 0 h 2672754"/>
              <a:gd name="connsiteX3" fmla="*/ 2496234 w 3093205"/>
              <a:gd name="connsiteY3" fmla="*/ 284870 h 2672754"/>
              <a:gd name="connsiteX4" fmla="*/ 3093205 w 3093205"/>
              <a:gd name="connsiteY4" fmla="*/ 2672754 h 2672754"/>
              <a:gd name="connsiteX5" fmla="*/ 0 w 3093205"/>
              <a:gd name="connsiteY5" fmla="*/ 2672754 h 2672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93205" h="2672754">
                <a:moveTo>
                  <a:pt x="0" y="2672754"/>
                </a:moveTo>
                <a:lnTo>
                  <a:pt x="596971" y="284870"/>
                </a:lnTo>
                <a:lnTo>
                  <a:pt x="1492343" y="0"/>
                </a:lnTo>
                <a:lnTo>
                  <a:pt x="2496234" y="284870"/>
                </a:lnTo>
                <a:lnTo>
                  <a:pt x="3093205" y="2672754"/>
                </a:lnTo>
                <a:lnTo>
                  <a:pt x="0" y="2672754"/>
                </a:lnTo>
                <a:close/>
              </a:path>
            </a:pathLst>
          </a:custGeom>
          <a:gradFill flip="none" rotWithShape="1">
            <a:gsLst>
              <a:gs pos="100000">
                <a:srgbClr val="CC00FF">
                  <a:alpha val="0"/>
                </a:srgbClr>
              </a:gs>
              <a:gs pos="0">
                <a:srgbClr val="CC00FF">
                  <a:alpha val="23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9" name="TextBox 88">
            <a:extLst>
              <a:ext uri="{FF2B5EF4-FFF2-40B4-BE49-F238E27FC236}">
                <a16:creationId xmlns:a16="http://schemas.microsoft.com/office/drawing/2014/main" id="{FB765328-757C-4688-89B9-C8F6A6110839}"/>
              </a:ext>
            </a:extLst>
          </p:cNvPr>
          <p:cNvSpPr txBox="1"/>
          <p:nvPr/>
        </p:nvSpPr>
        <p:spPr>
          <a:xfrm>
            <a:off x="8884445" y="2544350"/>
            <a:ext cx="2780779" cy="40011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2000" b="1">
                <a:solidFill>
                  <a:prstClr val="black"/>
                </a:solidFill>
                <a:latin typeface="Alexandria" pitchFamily="2" charset="-78"/>
                <a:cs typeface="Alexandria" pitchFamily="2" charset="-78"/>
              </a:defRPr>
            </a:lvl1pPr>
          </a:lstStyle>
          <a:p>
            <a:r>
              <a:rPr lang="ar-EG" dirty="0"/>
              <a:t>الاتصال التسويقي</a:t>
            </a:r>
            <a:endParaRPr lang="en-US" dirty="0"/>
          </a:p>
        </p:txBody>
      </p:sp>
      <p:sp>
        <p:nvSpPr>
          <p:cNvPr id="3" name="TextBox 2">
            <a:extLst>
              <a:ext uri="{FF2B5EF4-FFF2-40B4-BE49-F238E27FC236}">
                <a16:creationId xmlns:a16="http://schemas.microsoft.com/office/drawing/2014/main" id="{F6EFCC44-DAAD-446E-A00A-09714183B164}"/>
              </a:ext>
            </a:extLst>
          </p:cNvPr>
          <p:cNvSpPr txBox="1"/>
          <p:nvPr/>
        </p:nvSpPr>
        <p:spPr>
          <a:xfrm>
            <a:off x="0" y="527877"/>
            <a:ext cx="12192000"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accent1">
                    <a:lumMod val="75000"/>
                  </a:schemeClr>
                </a:solidFill>
                <a:effectLst/>
                <a:uLnTx/>
                <a:uFillTx/>
                <a:latin typeface="Alexandria" pitchFamily="2" charset="-78"/>
                <a:cs typeface="Alexandria" pitchFamily="2" charset="-78"/>
              </a:rPr>
              <a:t>المفاهيم المرتبطة ب</a:t>
            </a:r>
            <a:r>
              <a:rPr lang="ar-EG" sz="3200" b="1" dirty="0">
                <a:solidFill>
                  <a:schemeClr val="accent1">
                    <a:lumMod val="75000"/>
                  </a:schemeClr>
                </a:solidFill>
                <a:latin typeface="Alexandria" pitchFamily="2" charset="-78"/>
                <a:cs typeface="Alexandria" pitchFamily="2" charset="-78"/>
              </a:rPr>
              <a:t>حملات العلاقات العامة</a:t>
            </a:r>
            <a:endParaRPr kumimoji="0" lang="en-US" sz="3200" b="1" i="0" u="none" strike="noStrike" kern="1200" cap="none" spc="0" normalizeH="0" baseline="0" noProof="0" dirty="0">
              <a:ln>
                <a:noFill/>
              </a:ln>
              <a:solidFill>
                <a:schemeClr val="accent1">
                  <a:lumMod val="75000"/>
                </a:schemeClr>
              </a:solidFill>
              <a:effectLst/>
              <a:uLnTx/>
              <a:uFillTx/>
              <a:latin typeface="Alexandria" pitchFamily="2" charset="-78"/>
              <a:cs typeface="Alexandria" pitchFamily="2" charset="-78"/>
            </a:endParaRPr>
          </a:p>
        </p:txBody>
      </p:sp>
      <p:sp>
        <p:nvSpPr>
          <p:cNvPr id="6" name="TextBox 5">
            <a:extLst>
              <a:ext uri="{FF2B5EF4-FFF2-40B4-BE49-F238E27FC236}">
                <a16:creationId xmlns:a16="http://schemas.microsoft.com/office/drawing/2014/main" id="{8EB63224-6F78-EC69-355A-C435290FD2AB}"/>
              </a:ext>
            </a:extLst>
          </p:cNvPr>
          <p:cNvSpPr txBox="1"/>
          <p:nvPr/>
        </p:nvSpPr>
        <p:spPr>
          <a:xfrm>
            <a:off x="9802418"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custDataLst>
      <p:tags r:id="rId1"/>
    </p:custDataLst>
    <p:extLst>
      <p:ext uri="{BB962C8B-B14F-4D97-AF65-F5344CB8AC3E}">
        <p14:creationId xmlns:p14="http://schemas.microsoft.com/office/powerpoint/2010/main" val="305030065"/>
      </p:ext>
    </p:extLst>
  </p:cSld>
  <p:clrMapOvr>
    <a:masterClrMapping/>
  </p:clrMapOvr>
  <mc:AlternateContent xmlns:mc="http://schemas.openxmlformats.org/markup-compatibility/2006" xmlns:p14="http://schemas.microsoft.com/office/powerpoint/2010/main">
    <mc:Choice Requires="p14">
      <p:transition spd="slow" p14:dur="2000" advTm="55012"/>
    </mc:Choice>
    <mc:Fallback xmlns="">
      <p:transition spd="slow" advTm="55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1000"/>
                                        <p:tgtEl>
                                          <p:spTgt spid="58"/>
                                        </p:tgtEl>
                                      </p:cBhvr>
                                    </p:animEffect>
                                    <p:anim calcmode="lin" valueType="num">
                                      <p:cBhvr>
                                        <p:cTn id="11" dur="1000" fill="hold"/>
                                        <p:tgtEl>
                                          <p:spTgt spid="58"/>
                                        </p:tgtEl>
                                        <p:attrNameLst>
                                          <p:attrName>ppt_x</p:attrName>
                                        </p:attrNameLst>
                                      </p:cBhvr>
                                      <p:tavLst>
                                        <p:tav tm="0">
                                          <p:val>
                                            <p:strVal val="#ppt_x"/>
                                          </p:val>
                                        </p:tav>
                                        <p:tav tm="100000">
                                          <p:val>
                                            <p:strVal val="#ppt_x"/>
                                          </p:val>
                                        </p:tav>
                                      </p:tavLst>
                                    </p:anim>
                                    <p:anim calcmode="lin" valueType="num">
                                      <p:cBhvr>
                                        <p:cTn id="12" dur="1000" fill="hold"/>
                                        <p:tgtEl>
                                          <p:spTgt spid="58"/>
                                        </p:tgtEl>
                                        <p:attrNameLst>
                                          <p:attrName>ppt_y</p:attrName>
                                        </p:attrNameLst>
                                      </p:cBhvr>
                                      <p:tavLst>
                                        <p:tav tm="0">
                                          <p:val>
                                            <p:strVal val="#ppt_y+.1"/>
                                          </p:val>
                                        </p:tav>
                                        <p:tav tm="100000">
                                          <p:val>
                                            <p:strVal val="#ppt_y"/>
                                          </p:val>
                                        </p:tav>
                                      </p:tavLst>
                                    </p:anim>
                                  </p:childTnLst>
                                </p:cTn>
                              </p:par>
                              <p:par>
                                <p:cTn id="13" presetID="22" presetClass="entr" presetSubtype="4" fill="hold" grpId="0" nodeType="with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wipe(down)">
                                      <p:cBhvr>
                                        <p:cTn id="15" dur="500"/>
                                        <p:tgtEl>
                                          <p:spTgt spid="7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4"/>
                                        </p:tgtEl>
                                        <p:attrNameLst>
                                          <p:attrName>style.visibility</p:attrName>
                                        </p:attrNameLst>
                                      </p:cBhvr>
                                      <p:to>
                                        <p:strVal val="visible"/>
                                      </p:to>
                                    </p:set>
                                    <p:animEffect transition="in" filter="fade">
                                      <p:cBhvr>
                                        <p:cTn id="18" dur="1000"/>
                                        <p:tgtEl>
                                          <p:spTgt spid="74"/>
                                        </p:tgtEl>
                                      </p:cBhvr>
                                    </p:animEffect>
                                    <p:anim calcmode="lin" valueType="num">
                                      <p:cBhvr>
                                        <p:cTn id="19" dur="1000" fill="hold"/>
                                        <p:tgtEl>
                                          <p:spTgt spid="74"/>
                                        </p:tgtEl>
                                        <p:attrNameLst>
                                          <p:attrName>ppt_x</p:attrName>
                                        </p:attrNameLst>
                                      </p:cBhvr>
                                      <p:tavLst>
                                        <p:tav tm="0">
                                          <p:val>
                                            <p:strVal val="#ppt_x"/>
                                          </p:val>
                                        </p:tav>
                                        <p:tav tm="100000">
                                          <p:val>
                                            <p:strVal val="#ppt_x"/>
                                          </p:val>
                                        </p:tav>
                                      </p:tavLst>
                                    </p:anim>
                                    <p:anim calcmode="lin" valueType="num">
                                      <p:cBhvr>
                                        <p:cTn id="20" dur="1000" fill="hold"/>
                                        <p:tgtEl>
                                          <p:spTgt spid="74"/>
                                        </p:tgtEl>
                                        <p:attrNameLst>
                                          <p:attrName>ppt_y</p:attrName>
                                        </p:attrNameLst>
                                      </p:cBhvr>
                                      <p:tavLst>
                                        <p:tav tm="0">
                                          <p:val>
                                            <p:strVal val="#ppt_y+.1"/>
                                          </p:val>
                                        </p:tav>
                                        <p:tav tm="100000">
                                          <p:val>
                                            <p:strVal val="#ppt_y"/>
                                          </p:val>
                                        </p:tav>
                                      </p:tavLst>
                                    </p:anim>
                                  </p:childTnLst>
                                </p:cTn>
                              </p:par>
                              <p:par>
                                <p:cTn id="21" presetID="22" presetClass="entr" presetSubtype="4" fill="hold" grpId="0"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down)">
                                      <p:cBhvr>
                                        <p:cTn id="23" dur="500"/>
                                        <p:tgtEl>
                                          <p:spTgt spid="86"/>
                                        </p:tgtEl>
                                      </p:cBhvr>
                                    </p:animEffect>
                                  </p:childTnLst>
                                </p:cTn>
                              </p:par>
                              <p:par>
                                <p:cTn id="24" presetID="42" presetClass="entr" presetSubtype="0" fill="hold" grpId="0" nodeType="withEffect">
                                  <p:stCondLst>
                                    <p:cond delay="0"/>
                                  </p:stCondLst>
                                  <p:childTnLst>
                                    <p:set>
                                      <p:cBhvr>
                                        <p:cTn id="25" dur="1" fill="hold">
                                          <p:stCondLst>
                                            <p:cond delay="0"/>
                                          </p:stCondLst>
                                        </p:cTn>
                                        <p:tgtEl>
                                          <p:spTgt spid="89"/>
                                        </p:tgtEl>
                                        <p:attrNameLst>
                                          <p:attrName>style.visibility</p:attrName>
                                        </p:attrNameLst>
                                      </p:cBhvr>
                                      <p:to>
                                        <p:strVal val="visible"/>
                                      </p:to>
                                    </p:set>
                                    <p:animEffect transition="in" filter="fade">
                                      <p:cBhvr>
                                        <p:cTn id="26" dur="1000"/>
                                        <p:tgtEl>
                                          <p:spTgt spid="89"/>
                                        </p:tgtEl>
                                      </p:cBhvr>
                                    </p:animEffect>
                                    <p:anim calcmode="lin" valueType="num">
                                      <p:cBhvr>
                                        <p:cTn id="27" dur="1000" fill="hold"/>
                                        <p:tgtEl>
                                          <p:spTgt spid="89"/>
                                        </p:tgtEl>
                                        <p:attrNameLst>
                                          <p:attrName>ppt_x</p:attrName>
                                        </p:attrNameLst>
                                      </p:cBhvr>
                                      <p:tavLst>
                                        <p:tav tm="0">
                                          <p:val>
                                            <p:strVal val="#ppt_x"/>
                                          </p:val>
                                        </p:tav>
                                        <p:tav tm="100000">
                                          <p:val>
                                            <p:strVal val="#ppt_x"/>
                                          </p:val>
                                        </p:tav>
                                      </p:tavLst>
                                    </p:anim>
                                    <p:anim calcmode="lin" valueType="num">
                                      <p:cBhvr>
                                        <p:cTn id="28" dur="1000" fill="hold"/>
                                        <p:tgtEl>
                                          <p:spTgt spid="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58" grpId="0"/>
      <p:bldP spid="71" grpId="0" animBg="1"/>
      <p:bldP spid="74" grpId="0"/>
      <p:bldP spid="86" grpId="0" animBg="1"/>
      <p:bldP spid="89" grpId="0"/>
    </p:bldLst>
  </p:timing>
  <p:extLst>
    <p:ext uri="{E180D4A7-C9FB-4DFB-919C-405C955672EB}">
      <p14:showEvtLst xmlns:p14="http://schemas.microsoft.com/office/powerpoint/2010/main">
        <p14:playEvt time="1020" objId="7"/>
        <p14:stopEvt time="54337" objId="7"/>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887FE-D502-D78D-D96E-D8888456EB67}"/>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FE239F8-A8F1-767F-3C90-C71C1B5473C4}"/>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98651B4-52CE-C6C6-75FB-9FA9DFB92E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1164AE36-5A04-94DD-6D6B-E5D296363E04}"/>
              </a:ext>
            </a:extLst>
          </p:cNvPr>
          <p:cNvSpPr txBox="1"/>
          <p:nvPr/>
        </p:nvSpPr>
        <p:spPr>
          <a:xfrm>
            <a:off x="472560" y="2257670"/>
            <a:ext cx="10805527" cy="420051"/>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هي إطار استراتيجي شامل يحدد أهداف المؤسسة على المدى الطويل، والاستراتيجيات والوسائل اللازمة لتحقيقها.</a:t>
            </a:r>
          </a:p>
        </p:txBody>
      </p:sp>
      <p:sp>
        <p:nvSpPr>
          <p:cNvPr id="4" name="TextBox 3">
            <a:extLst>
              <a:ext uri="{FF2B5EF4-FFF2-40B4-BE49-F238E27FC236}">
                <a16:creationId xmlns:a16="http://schemas.microsoft.com/office/drawing/2014/main" id="{E408202F-8DBC-8777-CE40-F04C70D850B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5009BAA-C734-377C-6CB9-7C29D54EB0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59CDAAD7-B38A-701B-0D9C-C789D927586D}"/>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0E9DFE0-3B24-D8FB-745C-F84FC1171232}"/>
              </a:ext>
            </a:extLst>
          </p:cNvPr>
          <p:cNvSpPr txBox="1"/>
          <p:nvPr/>
        </p:nvSpPr>
        <p:spPr>
          <a:xfrm>
            <a:off x="3386294" y="985462"/>
            <a:ext cx="3878664"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الخطة </a:t>
            </a:r>
            <a:r>
              <a:rPr lang="en-US" sz="2800" b="1" dirty="0">
                <a:solidFill>
                  <a:srgbClr val="00B0F0"/>
                </a:solidFill>
                <a:latin typeface="Alexandria" pitchFamily="2" charset="-78"/>
                <a:cs typeface="Alexandria" pitchFamily="2" charset="-78"/>
              </a:rPr>
              <a:t>Plan</a:t>
            </a:r>
            <a:endParaRPr lang="ar-EG" sz="28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CBD4A6C1-610B-5D24-5CDD-AEAD152EB28A}"/>
              </a:ext>
            </a:extLst>
          </p:cNvPr>
          <p:cNvSpPr txBox="1"/>
          <p:nvPr/>
        </p:nvSpPr>
        <p:spPr>
          <a:xfrm>
            <a:off x="7362666" y="4270117"/>
            <a:ext cx="3915421" cy="1158715"/>
          </a:xfrm>
          <a:prstGeom prst="rect">
            <a:avLst/>
          </a:prstGeom>
          <a:noFill/>
        </p:spPr>
        <p:txBody>
          <a:bodyPr wrap="square" rtlCol="0">
            <a:spAutoFit/>
          </a:bodyPr>
          <a:lstStyle/>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تغطي فترة زمنية طويلة.</a:t>
            </a: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تشمل تحليل شامل للوضع الحالي.</a:t>
            </a: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تعد على مستوى الإدارة العليا</a:t>
            </a:r>
          </a:p>
        </p:txBody>
      </p:sp>
      <p:sp>
        <p:nvSpPr>
          <p:cNvPr id="10" name="TextBox 9">
            <a:extLst>
              <a:ext uri="{FF2B5EF4-FFF2-40B4-BE49-F238E27FC236}">
                <a16:creationId xmlns:a16="http://schemas.microsoft.com/office/drawing/2014/main" id="{48624D42-6E90-C367-FBCF-8D9F657ED12C}"/>
              </a:ext>
            </a:extLst>
          </p:cNvPr>
          <p:cNvSpPr txBox="1"/>
          <p:nvPr/>
        </p:nvSpPr>
        <p:spPr>
          <a:xfrm>
            <a:off x="1597074" y="3361272"/>
            <a:ext cx="5140425" cy="788549"/>
          </a:xfrm>
          <a:prstGeom prst="rect">
            <a:avLst/>
          </a:prstGeom>
          <a:noFill/>
        </p:spPr>
        <p:txBody>
          <a:bodyPr wrap="square" rtlCol="0">
            <a:spAutoFit/>
          </a:bodyPr>
          <a:lstStyle/>
          <a:p>
            <a:pPr lvl="0" algn="ctr" rtl="1">
              <a:lnSpc>
                <a:spcPct val="150000"/>
              </a:lnSpc>
            </a:pPr>
            <a:r>
              <a:rPr lang="ar-EG" sz="1600" dirty="0">
                <a:latin typeface="Alexandria" pitchFamily="2" charset="-78"/>
                <a:cs typeface="Alexandria" pitchFamily="2" charset="-78"/>
              </a:rPr>
              <a:t>خطة العلاقات العامة السنوية لشركة اتصالات تشمل حملات لتعزيز الولاء، وبرامج للمسؤولية الاجتماعية.</a:t>
            </a:r>
            <a:endParaRPr lang="ar-EG" sz="1600" dirty="0">
              <a:solidFill>
                <a:prstClr val="black"/>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8F1E959F-43DC-4DE1-61FF-0FDDE613DAC2}"/>
              </a:ext>
            </a:extLst>
          </p:cNvPr>
          <p:cNvSpPr txBox="1"/>
          <p:nvPr/>
        </p:nvSpPr>
        <p:spPr>
          <a:xfrm>
            <a:off x="9895250" y="1879042"/>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المفهوم:</a:t>
            </a:r>
          </a:p>
        </p:txBody>
      </p:sp>
      <p:sp>
        <p:nvSpPr>
          <p:cNvPr id="12" name="TextBox 11">
            <a:extLst>
              <a:ext uri="{FF2B5EF4-FFF2-40B4-BE49-F238E27FC236}">
                <a16:creationId xmlns:a16="http://schemas.microsoft.com/office/drawing/2014/main" id="{684E2A88-4FFA-4C73-8C9C-8F7000788C1B}"/>
              </a:ext>
            </a:extLst>
          </p:cNvPr>
          <p:cNvSpPr txBox="1"/>
          <p:nvPr/>
        </p:nvSpPr>
        <p:spPr>
          <a:xfrm>
            <a:off x="9831124" y="3850456"/>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الخصائص:</a:t>
            </a:r>
          </a:p>
        </p:txBody>
      </p:sp>
      <p:sp>
        <p:nvSpPr>
          <p:cNvPr id="13" name="TextBox 12">
            <a:extLst>
              <a:ext uri="{FF2B5EF4-FFF2-40B4-BE49-F238E27FC236}">
                <a16:creationId xmlns:a16="http://schemas.microsoft.com/office/drawing/2014/main" id="{5DF5F426-989D-C923-982B-2199AB7BB358}"/>
              </a:ext>
            </a:extLst>
          </p:cNvPr>
          <p:cNvSpPr txBox="1"/>
          <p:nvPr/>
        </p:nvSpPr>
        <p:spPr>
          <a:xfrm>
            <a:off x="5300158" y="3081181"/>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مثال:</a:t>
            </a:r>
          </a:p>
        </p:txBody>
      </p:sp>
      <p:pic>
        <p:nvPicPr>
          <p:cNvPr id="15" name="Picture 14">
            <a:extLst>
              <a:ext uri="{FF2B5EF4-FFF2-40B4-BE49-F238E27FC236}">
                <a16:creationId xmlns:a16="http://schemas.microsoft.com/office/drawing/2014/main" id="{BB4930C6-98FD-562F-A7FC-B6B8FD2B121A}"/>
              </a:ext>
            </a:extLst>
          </p:cNvPr>
          <p:cNvPicPr>
            <a:picLocks noChangeAspect="1"/>
          </p:cNvPicPr>
          <p:nvPr/>
        </p:nvPicPr>
        <p:blipFill>
          <a:blip r:embed="rId3"/>
          <a:stretch>
            <a:fillRect/>
          </a:stretch>
        </p:blipFill>
        <p:spPr>
          <a:xfrm>
            <a:off x="913913" y="4149821"/>
            <a:ext cx="1854758" cy="1854758"/>
          </a:xfrm>
          <a:prstGeom prst="rect">
            <a:avLst/>
          </a:prstGeom>
        </p:spPr>
      </p:pic>
    </p:spTree>
    <p:extLst>
      <p:ext uri="{BB962C8B-B14F-4D97-AF65-F5344CB8AC3E}">
        <p14:creationId xmlns:p14="http://schemas.microsoft.com/office/powerpoint/2010/main" val="2342366136"/>
      </p:ext>
    </p:extLst>
  </p:cSld>
  <p:clrMapOvr>
    <a:masterClrMapping/>
  </p:clrMapOvr>
  <mc:AlternateContent xmlns:mc="http://schemas.openxmlformats.org/markup-compatibility/2006" xmlns:p14="http://schemas.microsoft.com/office/powerpoint/2010/main">
    <mc:Choice Requires="p14">
      <p:transition p14:dur="10" advTm="113883"/>
    </mc:Choice>
    <mc:Fallback xmlns="">
      <p:transition advTm="113883"/>
    </mc:Fallback>
  </mc:AlternateContent>
  <p:extLst>
    <p:ext uri="{E180D4A7-C9FB-4DFB-919C-405C955672EB}">
      <p14:showEvtLst xmlns:p14="http://schemas.microsoft.com/office/powerpoint/2010/main">
        <p14:playEvt time="1" objId="5"/>
        <p14:stopEvt time="112332" objId="5"/>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18CA8-45BB-A722-FF5F-335D8F379E3E}"/>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A4BC022-B048-E40E-8FFF-CDFF9E99BE57}"/>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4916040-7657-BFB5-8B42-A08C6307E6EB}"/>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7793724-BD91-EFB7-F5D4-D693AEDC5D6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22A5D81-DAE6-E10E-C733-864450381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B4070AF2-57BA-FC42-C4F7-E77B19D53C62}"/>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313338D-96A3-825B-7B29-44BCF5349D51}"/>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مثال تطبيقي على الخطة</a:t>
            </a:r>
          </a:p>
        </p:txBody>
      </p:sp>
      <p:sp>
        <p:nvSpPr>
          <p:cNvPr id="9" name="TextBox 8">
            <a:extLst>
              <a:ext uri="{FF2B5EF4-FFF2-40B4-BE49-F238E27FC236}">
                <a16:creationId xmlns:a16="http://schemas.microsoft.com/office/drawing/2014/main" id="{D128B3AF-1C64-A9FB-DFF6-89C101C2CCD5}"/>
              </a:ext>
            </a:extLst>
          </p:cNvPr>
          <p:cNvSpPr txBox="1"/>
          <p:nvPr/>
        </p:nvSpPr>
        <p:spPr>
          <a:xfrm>
            <a:off x="1156996" y="1483711"/>
            <a:ext cx="10448652" cy="3334824"/>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الخطة: </a:t>
            </a:r>
            <a:r>
              <a:rPr kumimoji="0" lang="ar-EG" sz="1800" b="1" i="0" u="none" strike="noStrike" kern="1200" cap="none" spc="0" normalizeH="0" baseline="0" noProof="0" dirty="0">
                <a:ln>
                  <a:noFill/>
                </a:ln>
                <a:effectLst/>
                <a:uLnTx/>
                <a:uFillTx/>
                <a:latin typeface="Alexandria" pitchFamily="2" charset="-78"/>
                <a:ea typeface="+mn-ea"/>
                <a:cs typeface="Alexandria" pitchFamily="2" charset="-78"/>
              </a:rPr>
              <a:t>خطة "أقرب لكم" – شركة زين للاتصالات (السعودية، الكويت، الأردن)</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b="1" dirty="0">
                <a:solidFill>
                  <a:srgbClr val="00B0F0"/>
                </a:solidFill>
                <a:latin typeface="Alexandria" pitchFamily="2" charset="-78"/>
                <a:cs typeface="Alexandria" pitchFamily="2" charset="-78"/>
              </a:rPr>
              <a:t>الجهة</a:t>
            </a:r>
            <a:r>
              <a:rPr lang="ar-EG" b="1"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المنفذة</a:t>
            </a:r>
            <a:r>
              <a:rPr lang="ar-EG" b="1" dirty="0">
                <a:latin typeface="Alexandria" pitchFamily="2" charset="-78"/>
                <a:cs typeface="Alexandria" pitchFamily="2" charset="-78"/>
              </a:rPr>
              <a:t>: </a:t>
            </a:r>
            <a:r>
              <a:rPr lang="ar-EG" dirty="0">
                <a:latin typeface="Alexandria" pitchFamily="2" charset="-78"/>
                <a:cs typeface="Alexandria" pitchFamily="2" charset="-78"/>
              </a:rPr>
              <a:t>مجموعة زين للاتصالات.</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b="1" dirty="0">
                <a:solidFill>
                  <a:srgbClr val="00B0F0"/>
                </a:solidFill>
                <a:latin typeface="Alexandria" pitchFamily="2" charset="-78"/>
                <a:cs typeface="Alexandria" pitchFamily="2" charset="-78"/>
              </a:rPr>
              <a:t>الفترة</a:t>
            </a:r>
            <a:r>
              <a:rPr kumimoji="0" lang="ar-EG" sz="1800" b="1"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800" i="0" u="none" strike="noStrike" kern="1200" cap="none" spc="0" normalizeH="0" baseline="0" noProof="0" dirty="0">
                <a:ln>
                  <a:noFill/>
                </a:ln>
                <a:effectLst/>
                <a:uLnTx/>
                <a:uFillTx/>
                <a:latin typeface="Alexandria" pitchFamily="2" charset="-78"/>
                <a:ea typeface="+mn-ea"/>
                <a:cs typeface="Alexandria" pitchFamily="2" charset="-78"/>
              </a:rPr>
              <a:t>رمضان 2017، واستكملت في مراحل لاحقة خلال 2018 إلى 2020.</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تعزيز الصورة الذهنية لشركة زين كمؤسسة انسانية تهتم بالقضايا الاجتماعية، وترسيخ علاقة عاطفية طويلة المدى مع الجمهور العربي، والتفاعل مع القضايا الإقليمية بطريقة مؤثرة دون ترويج مباشر للمنتج.</a:t>
            </a:r>
          </a:p>
        </p:txBody>
      </p:sp>
      <p:pic>
        <p:nvPicPr>
          <p:cNvPr id="6" name="Picture 5">
            <a:extLst>
              <a:ext uri="{FF2B5EF4-FFF2-40B4-BE49-F238E27FC236}">
                <a16:creationId xmlns:a16="http://schemas.microsoft.com/office/drawing/2014/main" id="{C659DBCB-1CBC-7C57-3138-F7AD1B140C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352" y="4237732"/>
            <a:ext cx="4473328" cy="14555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02498951"/>
      </p:ext>
    </p:extLst>
  </p:cSld>
  <p:clrMapOvr>
    <a:masterClrMapping/>
  </p:clrMapOvr>
  <mc:AlternateContent xmlns:mc="http://schemas.openxmlformats.org/markup-compatibility/2006" xmlns:p14="http://schemas.microsoft.com/office/powerpoint/2010/main">
    <mc:Choice Requires="p14">
      <p:transition p14:dur="10" advTm="108116"/>
    </mc:Choice>
    <mc:Fallback xmlns="">
      <p:transition advTm="108116"/>
    </mc:Fallback>
  </mc:AlternateContent>
  <p:extLst>
    <p:ext uri="{E180D4A7-C9FB-4DFB-919C-405C955672EB}">
      <p14:showEvtLst xmlns:p14="http://schemas.microsoft.com/office/powerpoint/2010/main">
        <p14:playEvt time="1" objId="5"/>
        <p14:stopEvt time="104728" objId="5"/>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D6404-9369-A19A-942B-40935EB9419A}"/>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06D81B1-98C9-42E9-5787-D307FB9B7DCC}"/>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D979BDE-DD21-8440-3C48-A915451CAE0F}"/>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C75A865B-6022-915B-1B47-B75D3788E96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6FCEA64-E9F2-B176-B8C2-AB3FE03B0E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A4B3FB97-9617-0050-A8F1-001AC61CC90D}"/>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748E16C-1877-6D8C-B239-D67F39B28FD0}"/>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تابع: مثال تطبيقي على الخطة</a:t>
            </a:r>
          </a:p>
        </p:txBody>
      </p:sp>
      <p:sp>
        <p:nvSpPr>
          <p:cNvPr id="9" name="TextBox 8">
            <a:extLst>
              <a:ext uri="{FF2B5EF4-FFF2-40B4-BE49-F238E27FC236}">
                <a16:creationId xmlns:a16="http://schemas.microsoft.com/office/drawing/2014/main" id="{044737D4-BD66-B903-13EE-9652472C3070}"/>
              </a:ext>
            </a:extLst>
          </p:cNvPr>
          <p:cNvSpPr txBox="1"/>
          <p:nvPr/>
        </p:nvSpPr>
        <p:spPr>
          <a:xfrm>
            <a:off x="499548" y="1947038"/>
            <a:ext cx="11005815" cy="3334824"/>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الخطة: </a:t>
            </a:r>
            <a:r>
              <a:rPr kumimoji="0" lang="ar-EG" sz="1800" b="1" i="0" u="none" strike="noStrike" kern="1200" cap="none" spc="0" normalizeH="0" baseline="0" noProof="0" dirty="0">
                <a:ln>
                  <a:noFill/>
                </a:ln>
                <a:effectLst/>
                <a:uLnTx/>
                <a:uFillTx/>
                <a:latin typeface="Alexandria" pitchFamily="2" charset="-78"/>
                <a:ea typeface="+mn-ea"/>
                <a:cs typeface="Alexandria" pitchFamily="2" charset="-78"/>
              </a:rPr>
              <a:t>خطة "أقرب لكم" – شركة زين للاتصالات (السعودية، الكويت، الأردن)</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فكرة الخطة: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إنتاج إعلانات رمضانية تحاكي القيم المجتمعية والإنسانية مثل: تعزيز التسامح ومكافحة الإرهاب الفكري، دعم أطفال السرطان، دعم اللاجئيين، إبراز العلاقات الأسرية، فالإعلانات دمجت بين الموسيقى والرسائل الإنسانية المباشرة، وكانت تختم بشعار " زين ... عالم أجمل".</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lang="ar-EG" dirty="0">
                <a:solidFill>
                  <a:prstClr val="black"/>
                </a:solidFill>
                <a:latin typeface="Alexandria" pitchFamily="2" charset="-78"/>
                <a:cs typeface="Alexandria" pitchFamily="2" charset="-78"/>
              </a:rPr>
              <a:t>أصبحت إعلانات زين تريند سنوي في العالم العربي، وارتفعت نسبة الولاء العاطفي للعلامة التجارية بين الجمهور العربي، وقد حصلت الحملة على جوائز في مهرجان مثل دبي لينكس للإبداع الإعلاني.</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3375249"/>
      </p:ext>
    </p:extLst>
  </p:cSld>
  <p:clrMapOvr>
    <a:masterClrMapping/>
  </p:clrMapOvr>
  <mc:AlternateContent xmlns:mc="http://schemas.openxmlformats.org/markup-compatibility/2006" xmlns:p14="http://schemas.microsoft.com/office/powerpoint/2010/main">
    <mc:Choice Requires="p14">
      <p:transition p14:dur="10" advTm="135347"/>
    </mc:Choice>
    <mc:Fallback xmlns="">
      <p:transition advTm="135347"/>
    </mc:Fallback>
  </mc:AlternateContent>
  <p:extLst>
    <p:ext uri="{E180D4A7-C9FB-4DFB-919C-405C955672EB}">
      <p14:showEvtLst xmlns:p14="http://schemas.microsoft.com/office/powerpoint/2010/main">
        <p14:playEvt time="1" objId="5"/>
        <p14:stopEvt time="135347" objId="5"/>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E8FF-AFB5-53D6-DFC2-985B2148AC2B}"/>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2BF89C4-1F25-D5C6-33AF-5CE0E6D90037}"/>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2E4A982-C971-3371-3854-6CD364308F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CD994A61-38CD-BEF0-CFD3-55627F92BD90}"/>
              </a:ext>
            </a:extLst>
          </p:cNvPr>
          <p:cNvSpPr txBox="1"/>
          <p:nvPr/>
        </p:nvSpPr>
        <p:spPr>
          <a:xfrm>
            <a:off x="472560" y="2257670"/>
            <a:ext cx="10805527" cy="420051"/>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هو نشاط دوري مستمر يهدف إلى تحقيق هدف طويل الأمد مع فئة معينة من الجمهور.</a:t>
            </a:r>
          </a:p>
        </p:txBody>
      </p:sp>
      <p:sp>
        <p:nvSpPr>
          <p:cNvPr id="4" name="TextBox 3">
            <a:extLst>
              <a:ext uri="{FF2B5EF4-FFF2-40B4-BE49-F238E27FC236}">
                <a16:creationId xmlns:a16="http://schemas.microsoft.com/office/drawing/2014/main" id="{D76B55AF-831C-678F-C40F-04DFA4AE54A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D400E47-C311-5CA0-7E42-8FBA09B411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AE831E77-B4AD-22D4-F91C-2C780B0E4DED}"/>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1805161-8648-BD80-743F-B4133A937AE2}"/>
              </a:ext>
            </a:extLst>
          </p:cNvPr>
          <p:cNvSpPr txBox="1"/>
          <p:nvPr/>
        </p:nvSpPr>
        <p:spPr>
          <a:xfrm>
            <a:off x="3386294" y="985462"/>
            <a:ext cx="3878664"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البرنامج  </a:t>
            </a:r>
            <a:r>
              <a:rPr lang="en-US" sz="2800" b="1" dirty="0">
                <a:solidFill>
                  <a:srgbClr val="00B0F0"/>
                </a:solidFill>
                <a:latin typeface="Alexandria" pitchFamily="2" charset="-78"/>
                <a:cs typeface="Alexandria" pitchFamily="2" charset="-78"/>
              </a:rPr>
              <a:t>Program</a:t>
            </a:r>
            <a:endParaRPr lang="ar-EG" sz="28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9E85BCD3-D602-5065-916E-0F658E2DF926}"/>
              </a:ext>
            </a:extLst>
          </p:cNvPr>
          <p:cNvSpPr txBox="1"/>
          <p:nvPr/>
        </p:nvSpPr>
        <p:spPr>
          <a:xfrm>
            <a:off x="7362666" y="4270117"/>
            <a:ext cx="3915421" cy="1158715"/>
          </a:xfrm>
          <a:prstGeom prst="rect">
            <a:avLst/>
          </a:prstGeom>
          <a:noFill/>
        </p:spPr>
        <p:txBody>
          <a:bodyPr wrap="square" rtlCol="0">
            <a:spAutoFit/>
          </a:bodyPr>
          <a:lstStyle/>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مستمر وغير مرتبط بمدة محددة.</a:t>
            </a: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يخدم أهدافًا طويلة الامد.</a:t>
            </a: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يتكرر بشكل دوري.</a:t>
            </a:r>
          </a:p>
        </p:txBody>
      </p:sp>
      <p:sp>
        <p:nvSpPr>
          <p:cNvPr id="10" name="TextBox 9">
            <a:extLst>
              <a:ext uri="{FF2B5EF4-FFF2-40B4-BE49-F238E27FC236}">
                <a16:creationId xmlns:a16="http://schemas.microsoft.com/office/drawing/2014/main" id="{D1EECAA0-BC2B-B9B8-E4F8-275D4EEB16EE}"/>
              </a:ext>
            </a:extLst>
          </p:cNvPr>
          <p:cNvSpPr txBox="1"/>
          <p:nvPr/>
        </p:nvSpPr>
        <p:spPr>
          <a:xfrm>
            <a:off x="1416114" y="3352165"/>
            <a:ext cx="5140425" cy="789383"/>
          </a:xfrm>
          <a:prstGeom prst="rect">
            <a:avLst/>
          </a:prstGeom>
          <a:noFill/>
        </p:spPr>
        <p:txBody>
          <a:bodyPr wrap="square" rtlCol="0">
            <a:spAutoFit/>
          </a:bodyPr>
          <a:lstStyle/>
          <a:p>
            <a:pPr lvl="0" algn="ctr" rtl="1">
              <a:lnSpc>
                <a:spcPct val="150000"/>
              </a:lnSpc>
            </a:pPr>
            <a:r>
              <a:rPr lang="ar-EG" sz="1600" dirty="0">
                <a:latin typeface="Alexandria" pitchFamily="2" charset="-78"/>
                <a:cs typeface="Alexandria" pitchFamily="2" charset="-78"/>
              </a:rPr>
              <a:t>برنامج "سفراء المعرفة" الذي تنفذه جامعة لتعزيز التواصل مع المدارس الثانوية.</a:t>
            </a:r>
            <a:endParaRPr lang="ar-EG" sz="1600" dirty="0">
              <a:solidFill>
                <a:prstClr val="black"/>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6E54C4C6-F69E-9804-EEFB-FB4F1E9349B3}"/>
              </a:ext>
            </a:extLst>
          </p:cNvPr>
          <p:cNvSpPr txBox="1"/>
          <p:nvPr/>
        </p:nvSpPr>
        <p:spPr>
          <a:xfrm>
            <a:off x="9895250" y="1879042"/>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المفهوم:</a:t>
            </a:r>
          </a:p>
        </p:txBody>
      </p:sp>
      <p:sp>
        <p:nvSpPr>
          <p:cNvPr id="12" name="TextBox 11">
            <a:extLst>
              <a:ext uri="{FF2B5EF4-FFF2-40B4-BE49-F238E27FC236}">
                <a16:creationId xmlns:a16="http://schemas.microsoft.com/office/drawing/2014/main" id="{FBF4CF1C-A1E7-45BA-6DBD-C57A0B0ED300}"/>
              </a:ext>
            </a:extLst>
          </p:cNvPr>
          <p:cNvSpPr txBox="1"/>
          <p:nvPr/>
        </p:nvSpPr>
        <p:spPr>
          <a:xfrm>
            <a:off x="9831124" y="3850456"/>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الخصائص:</a:t>
            </a:r>
          </a:p>
        </p:txBody>
      </p:sp>
      <p:sp>
        <p:nvSpPr>
          <p:cNvPr id="13" name="TextBox 12">
            <a:extLst>
              <a:ext uri="{FF2B5EF4-FFF2-40B4-BE49-F238E27FC236}">
                <a16:creationId xmlns:a16="http://schemas.microsoft.com/office/drawing/2014/main" id="{878B9E58-80F1-F87B-0CA6-AA0FDD969DF6}"/>
              </a:ext>
            </a:extLst>
          </p:cNvPr>
          <p:cNvSpPr txBox="1"/>
          <p:nvPr/>
        </p:nvSpPr>
        <p:spPr>
          <a:xfrm>
            <a:off x="5300158" y="3081181"/>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مثال:</a:t>
            </a:r>
          </a:p>
        </p:txBody>
      </p:sp>
      <p:pic>
        <p:nvPicPr>
          <p:cNvPr id="6" name="Picture 5">
            <a:extLst>
              <a:ext uri="{FF2B5EF4-FFF2-40B4-BE49-F238E27FC236}">
                <a16:creationId xmlns:a16="http://schemas.microsoft.com/office/drawing/2014/main" id="{3A0AC0A8-0245-D31A-34AA-40299E809BEB}"/>
              </a:ext>
            </a:extLst>
          </p:cNvPr>
          <p:cNvPicPr>
            <a:picLocks noChangeAspect="1"/>
          </p:cNvPicPr>
          <p:nvPr/>
        </p:nvPicPr>
        <p:blipFill>
          <a:blip r:embed="rId3"/>
          <a:stretch>
            <a:fillRect/>
          </a:stretch>
        </p:blipFill>
        <p:spPr>
          <a:xfrm>
            <a:off x="869234" y="4141548"/>
            <a:ext cx="1819469" cy="1819469"/>
          </a:xfrm>
          <a:prstGeom prst="rect">
            <a:avLst/>
          </a:prstGeom>
        </p:spPr>
      </p:pic>
    </p:spTree>
    <p:extLst>
      <p:ext uri="{BB962C8B-B14F-4D97-AF65-F5344CB8AC3E}">
        <p14:creationId xmlns:p14="http://schemas.microsoft.com/office/powerpoint/2010/main" val="4251955561"/>
      </p:ext>
    </p:extLst>
  </p:cSld>
  <p:clrMapOvr>
    <a:masterClrMapping/>
  </p:clrMapOvr>
  <mc:AlternateContent xmlns:mc="http://schemas.openxmlformats.org/markup-compatibility/2006" xmlns:p14="http://schemas.microsoft.com/office/powerpoint/2010/main">
    <mc:Choice Requires="p14">
      <p:transition p14:dur="10" advTm="150945"/>
    </mc:Choice>
    <mc:Fallback xmlns="">
      <p:transition advTm="150945"/>
    </mc:Fallback>
  </mc:AlternateContent>
  <p:extLst>
    <p:ext uri="{E180D4A7-C9FB-4DFB-919C-405C955672EB}">
      <p14:showEvtLst xmlns:p14="http://schemas.microsoft.com/office/powerpoint/2010/main">
        <p14:playEvt time="1" objId="5"/>
        <p14:stopEvt time="150788" objId="5"/>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5C23A-0F27-C1AA-92AA-B64CB2621B37}"/>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53897FA-2F33-1A6E-8AEF-579CB1BE11A4}"/>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AA39F05-15E7-FB17-ED83-CFADC78B2E2A}"/>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EDE7D38-9D03-44BD-8196-E9B76BCD54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5DFD5A3-8F63-148F-F6A4-5370263FFB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4D56804D-6E86-B9A2-8346-48D352F98008}"/>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EF15030-6639-920F-3FE7-7A9FED9813DF}"/>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مثال تطبيقي على البرنامج</a:t>
            </a:r>
          </a:p>
        </p:txBody>
      </p:sp>
      <p:sp>
        <p:nvSpPr>
          <p:cNvPr id="9" name="TextBox 8">
            <a:extLst>
              <a:ext uri="{FF2B5EF4-FFF2-40B4-BE49-F238E27FC236}">
                <a16:creationId xmlns:a16="http://schemas.microsoft.com/office/drawing/2014/main" id="{0A0121F6-34E1-BC27-5DAD-03DEC39934B1}"/>
              </a:ext>
            </a:extLst>
          </p:cNvPr>
          <p:cNvSpPr txBox="1"/>
          <p:nvPr/>
        </p:nvSpPr>
        <p:spPr>
          <a:xfrm>
            <a:off x="499548" y="1947038"/>
            <a:ext cx="11005815" cy="3334824"/>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البرنامج: </a:t>
            </a:r>
            <a:r>
              <a:rPr kumimoji="0" lang="ar-EG" sz="1800" b="1" i="0" u="none" strike="noStrike" kern="1200" cap="none" spc="0" normalizeH="0" baseline="0" noProof="0" dirty="0">
                <a:ln>
                  <a:noFill/>
                </a:ln>
                <a:effectLst/>
                <a:uLnTx/>
                <a:uFillTx/>
                <a:latin typeface="Alexandria" pitchFamily="2" charset="-78"/>
                <a:ea typeface="+mn-ea"/>
                <a:cs typeface="Alexandria" pitchFamily="2" charset="-78"/>
              </a:rPr>
              <a:t>برنامج " تمكين" – من شركة الاتصالات السعودية </a:t>
            </a:r>
            <a:r>
              <a:rPr kumimoji="0" lang="en-US" sz="1800" b="1" i="0" u="none" strike="noStrike" kern="1200" cap="none" spc="0" normalizeH="0" baseline="0" noProof="0" dirty="0">
                <a:ln>
                  <a:noFill/>
                </a:ln>
                <a:effectLst/>
                <a:uLnTx/>
                <a:uFillTx/>
                <a:latin typeface="Alexandria" pitchFamily="2" charset="-78"/>
                <a:ea typeface="+mn-ea"/>
                <a:cs typeface="Alexandria" pitchFamily="2" charset="-78"/>
              </a:rPr>
              <a:t>STC</a:t>
            </a:r>
            <a:endParaRPr kumimoji="0" lang="ar-EG" sz="1800" b="1" i="0" u="none" strike="noStrike" kern="1200" cap="none" spc="0" normalizeH="0" baseline="0" noProof="0" dirty="0">
              <a:ln>
                <a:noFill/>
              </a:ln>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التعريف بالبرنامج: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"تمكين" هو برنامج مستمر ودوري أطلقته شركة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STC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السعودية، ويُعد جزءًا من استراتيجية الشركة في المسؤولية المجتمعية، ويستهدف دعم ريادة الأعمال التقنية وتمكين الشباب السعودي من تأسيس مشاريع ناشئة في قطاع الاتصالات والتقنية..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lang="ar-EG" dirty="0">
                <a:solidFill>
                  <a:prstClr val="black"/>
                </a:solidFill>
                <a:latin typeface="Alexandria" pitchFamily="2" charset="-78"/>
                <a:cs typeface="Alexandria" pitchFamily="2" charset="-78"/>
              </a:rPr>
              <a:t>تحقيق تمكين اقتصادي مستدام للشباب السعودي على المدى الطويل، والمساهمة في تحقيق أهداف رؤية المملكة 2030 عبر دعم الابتكار والاقتصاد الرقمي.</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969327922"/>
      </p:ext>
    </p:extLst>
  </p:cSld>
  <p:clrMapOvr>
    <a:masterClrMapping/>
  </p:clrMapOvr>
  <mc:AlternateContent xmlns:mc="http://schemas.openxmlformats.org/markup-compatibility/2006" xmlns:p14="http://schemas.microsoft.com/office/powerpoint/2010/main">
    <mc:Choice Requires="p14">
      <p:transition p14:dur="10" advTm="126369"/>
    </mc:Choice>
    <mc:Fallback xmlns="">
      <p:transition advTm="126369"/>
    </mc:Fallback>
  </mc:AlternateContent>
  <p:extLst>
    <p:ext uri="{E180D4A7-C9FB-4DFB-919C-405C955672EB}">
      <p14:showEvtLst xmlns:p14="http://schemas.microsoft.com/office/powerpoint/2010/main">
        <p14:playEvt time="2" objId="5"/>
        <p14:stopEvt time="126156" objId="5"/>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197D7-67AF-8E0D-EB5C-EDA3AB744929}"/>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A69ADCF-FDFB-BBA9-B237-25794664A666}"/>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88D3FD-99AE-36D7-3918-AA0CA4B6265B}"/>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A3E7F4B9-34EA-013C-845B-3BD9B5D51E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A79922C-F3EF-AD2B-348F-2CB7AAA541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67180225-49F7-B86F-C409-2E0468195ED7}"/>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0C6E1600-6A92-702C-DA87-B3182E04FA42}"/>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تابع: مثال تطبيقي على البرنامج</a:t>
            </a:r>
          </a:p>
        </p:txBody>
      </p:sp>
      <p:sp>
        <p:nvSpPr>
          <p:cNvPr id="9" name="TextBox 8">
            <a:extLst>
              <a:ext uri="{FF2B5EF4-FFF2-40B4-BE49-F238E27FC236}">
                <a16:creationId xmlns:a16="http://schemas.microsoft.com/office/drawing/2014/main" id="{197A54E3-02D5-95D7-011C-9EE25B18BB97}"/>
              </a:ext>
            </a:extLst>
          </p:cNvPr>
          <p:cNvSpPr txBox="1"/>
          <p:nvPr/>
        </p:nvSpPr>
        <p:spPr>
          <a:xfrm>
            <a:off x="499548" y="1947038"/>
            <a:ext cx="11005815" cy="3888821"/>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البرنامج: </a:t>
            </a:r>
            <a:r>
              <a:rPr kumimoji="0" lang="ar-EG" sz="1800" b="1" i="0" u="none" strike="noStrike" kern="1200" cap="none" spc="0" normalizeH="0" baseline="0" noProof="0" dirty="0">
                <a:ln>
                  <a:noFill/>
                </a:ln>
                <a:effectLst/>
                <a:uLnTx/>
                <a:uFillTx/>
                <a:latin typeface="Alexandria" pitchFamily="2" charset="-78"/>
                <a:ea typeface="+mn-ea"/>
                <a:cs typeface="Alexandria" pitchFamily="2" charset="-78"/>
              </a:rPr>
              <a:t>برنامج " تمكين" – من شركة الاتصالات السعودية </a:t>
            </a:r>
            <a:r>
              <a:rPr kumimoji="0" lang="en-US" sz="1800" b="1" i="0" u="none" strike="noStrike" kern="1200" cap="none" spc="0" normalizeH="0" baseline="0" noProof="0" dirty="0">
                <a:ln>
                  <a:noFill/>
                </a:ln>
                <a:effectLst/>
                <a:uLnTx/>
                <a:uFillTx/>
                <a:latin typeface="Alexandria" pitchFamily="2" charset="-78"/>
                <a:ea typeface="+mn-ea"/>
                <a:cs typeface="Alexandria" pitchFamily="2" charset="-78"/>
              </a:rPr>
              <a:t>STC</a:t>
            </a:r>
            <a:endParaRPr kumimoji="0" lang="ar-EG" sz="1800" b="1" i="0" u="none" strike="noStrike" kern="1200" cap="none" spc="0" normalizeH="0" baseline="0" noProof="0" dirty="0">
              <a:ln>
                <a:noFill/>
              </a:ln>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الجمهور المستهدف: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رواد الأعمال الشباب، الشركات الناشئة في مجال التقنية، طلاب الجامعات والمعاهد التقنية.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طبيعة البرنامج: </a:t>
            </a:r>
            <a:r>
              <a:rPr lang="ar-EG" dirty="0">
                <a:solidFill>
                  <a:prstClr val="black"/>
                </a:solidFill>
                <a:latin typeface="Alexandria" pitchFamily="2" charset="-78"/>
                <a:cs typeface="Alexandria" pitchFamily="2" charset="-78"/>
              </a:rPr>
              <a:t>برنامج دوري مستمر يُنظّم  على شكل دورات سنوية، ويتضمن تدريبًا تمويلًا أوليًا، ودعم فني، وتوجيه إداري، وتنظيم المعارض، وورش العمل، ويربط المشاركين بمستثمرين محليين وعالميين.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استفادة أكثر من 2000 رائد أعمال خلال 5 سنوات، أُنشئت عشرات الشركات التقنية الناجحة بدعم مباشر من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STC.</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حصد البرنامج جوائز الاستدامة والابتكار المؤسسي.</a:t>
            </a:r>
          </a:p>
        </p:txBody>
      </p:sp>
    </p:spTree>
    <p:extLst>
      <p:ext uri="{BB962C8B-B14F-4D97-AF65-F5344CB8AC3E}">
        <p14:creationId xmlns:p14="http://schemas.microsoft.com/office/powerpoint/2010/main" val="2064611509"/>
      </p:ext>
    </p:extLst>
  </p:cSld>
  <p:clrMapOvr>
    <a:masterClrMapping/>
  </p:clrMapOvr>
  <mc:AlternateContent xmlns:mc="http://schemas.openxmlformats.org/markup-compatibility/2006" xmlns:p14="http://schemas.microsoft.com/office/powerpoint/2010/main">
    <mc:Choice Requires="p14">
      <p:transition p14:dur="10" advTm="145763"/>
    </mc:Choice>
    <mc:Fallback xmlns="">
      <p:transition advTm="145763"/>
    </mc:Fallback>
  </mc:AlternateContent>
  <p:extLst>
    <p:ext uri="{E180D4A7-C9FB-4DFB-919C-405C955672EB}">
      <p14:showEvtLst xmlns:p14="http://schemas.microsoft.com/office/powerpoint/2010/main">
        <p14:playEvt time="1" objId="5"/>
        <p14:stopEvt time="145395" objId="5"/>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E4808-7503-9CC9-670E-1AF18923DFC0}"/>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2B04FB6-47E7-34B8-0419-4002B72D343B}"/>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B23187-4223-0BCE-FC5D-8683464E0B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9A9D6706-CCA8-EE48-91FC-A386F8D8F844}"/>
              </a:ext>
            </a:extLst>
          </p:cNvPr>
          <p:cNvSpPr txBox="1"/>
          <p:nvPr/>
        </p:nvSpPr>
        <p:spPr>
          <a:xfrm>
            <a:off x="1156996" y="2257670"/>
            <a:ext cx="10121091"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مزيج من الأنشطة الاتصالية التي تستخدمها المؤسسة لتحقيق أهداف تسويقية، مثل الإعلان، العلاقات العامة، التسويق المباشر، وترويج المبيعات</a:t>
            </a:r>
          </a:p>
        </p:txBody>
      </p:sp>
      <p:sp>
        <p:nvSpPr>
          <p:cNvPr id="4" name="TextBox 3">
            <a:extLst>
              <a:ext uri="{FF2B5EF4-FFF2-40B4-BE49-F238E27FC236}">
                <a16:creationId xmlns:a16="http://schemas.microsoft.com/office/drawing/2014/main" id="{35A290EA-5028-5B88-92B4-A071EF77BCD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74054FA-4005-DD0C-8DC5-366B3C4BF8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A75C2E0F-69C2-643A-8BAF-A76B3AA5D7DF}"/>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A41DDA3-20B2-3A66-2B25-AF1B3FF34D4E}"/>
              </a:ext>
            </a:extLst>
          </p:cNvPr>
          <p:cNvSpPr txBox="1"/>
          <p:nvPr/>
        </p:nvSpPr>
        <p:spPr>
          <a:xfrm>
            <a:off x="1778968" y="928211"/>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الاتصال التسويقي  </a:t>
            </a:r>
            <a:r>
              <a:rPr lang="en-US" sz="2800" b="1" dirty="0">
                <a:solidFill>
                  <a:srgbClr val="00B0F0"/>
                </a:solidFill>
                <a:latin typeface="Alexandria" pitchFamily="2" charset="-78"/>
                <a:cs typeface="Alexandria" pitchFamily="2" charset="-78"/>
              </a:rPr>
              <a:t>Marketing Communication</a:t>
            </a:r>
            <a:endParaRPr lang="ar-EG" sz="28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78D07061-D3E4-D72C-1700-E40BEB437B99}"/>
              </a:ext>
            </a:extLst>
          </p:cNvPr>
          <p:cNvSpPr txBox="1"/>
          <p:nvPr/>
        </p:nvSpPr>
        <p:spPr>
          <a:xfrm>
            <a:off x="6960638" y="4270117"/>
            <a:ext cx="4317450" cy="1528047"/>
          </a:xfrm>
          <a:prstGeom prst="rect">
            <a:avLst/>
          </a:prstGeom>
          <a:noFill/>
        </p:spPr>
        <p:txBody>
          <a:bodyPr wrap="square" rtlCol="0">
            <a:spAutoFit/>
          </a:bodyPr>
          <a:lstStyle/>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يهدف إلى تعزيز المبيعات، وبناء العلامة التجارية.</a:t>
            </a: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يستخدم رسائل ترويجية مباشرة.</a:t>
            </a: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يشمل أدوات متعددة من التسويق</a:t>
            </a:r>
          </a:p>
        </p:txBody>
      </p:sp>
      <p:sp>
        <p:nvSpPr>
          <p:cNvPr id="10" name="TextBox 9">
            <a:extLst>
              <a:ext uri="{FF2B5EF4-FFF2-40B4-BE49-F238E27FC236}">
                <a16:creationId xmlns:a16="http://schemas.microsoft.com/office/drawing/2014/main" id="{98844E0E-071F-BF23-3720-6421406F063F}"/>
              </a:ext>
            </a:extLst>
          </p:cNvPr>
          <p:cNvSpPr txBox="1"/>
          <p:nvPr/>
        </p:nvSpPr>
        <p:spPr>
          <a:xfrm>
            <a:off x="1533001" y="3286502"/>
            <a:ext cx="5641522" cy="789383"/>
          </a:xfrm>
          <a:prstGeom prst="rect">
            <a:avLst/>
          </a:prstGeom>
          <a:noFill/>
        </p:spPr>
        <p:txBody>
          <a:bodyPr wrap="square" rtlCol="0">
            <a:spAutoFit/>
          </a:bodyPr>
          <a:lstStyle/>
          <a:p>
            <a:pPr lvl="0" algn="ctr" rtl="1">
              <a:lnSpc>
                <a:spcPct val="150000"/>
              </a:lnSpc>
            </a:pPr>
            <a:r>
              <a:rPr lang="ar-EG" sz="1600" dirty="0">
                <a:latin typeface="Alexandria" pitchFamily="2" charset="-78"/>
                <a:cs typeface="Alexandria" pitchFamily="2" charset="-78"/>
              </a:rPr>
              <a:t>حملة ترويجية لإطلاق منتج جديد تشمل إعلانات تلفزيونية، وحملات عبر وسائل التواصل الاجتماعي، وعروض ترويجية.</a:t>
            </a:r>
            <a:endParaRPr lang="ar-EG" sz="1600" dirty="0">
              <a:solidFill>
                <a:prstClr val="black"/>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60E6C324-F9DA-6CC3-D7F1-CEE1B47D0EA9}"/>
              </a:ext>
            </a:extLst>
          </p:cNvPr>
          <p:cNvSpPr txBox="1"/>
          <p:nvPr/>
        </p:nvSpPr>
        <p:spPr>
          <a:xfrm>
            <a:off x="9895250" y="1879042"/>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المفهوم:</a:t>
            </a:r>
          </a:p>
        </p:txBody>
      </p:sp>
      <p:sp>
        <p:nvSpPr>
          <p:cNvPr id="12" name="TextBox 11">
            <a:extLst>
              <a:ext uri="{FF2B5EF4-FFF2-40B4-BE49-F238E27FC236}">
                <a16:creationId xmlns:a16="http://schemas.microsoft.com/office/drawing/2014/main" id="{4B08D14C-806B-1B05-FF18-239A10065A32}"/>
              </a:ext>
            </a:extLst>
          </p:cNvPr>
          <p:cNvSpPr txBox="1"/>
          <p:nvPr/>
        </p:nvSpPr>
        <p:spPr>
          <a:xfrm>
            <a:off x="9831124" y="3850456"/>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الخصائص:</a:t>
            </a:r>
          </a:p>
        </p:txBody>
      </p:sp>
      <p:sp>
        <p:nvSpPr>
          <p:cNvPr id="13" name="TextBox 12">
            <a:extLst>
              <a:ext uri="{FF2B5EF4-FFF2-40B4-BE49-F238E27FC236}">
                <a16:creationId xmlns:a16="http://schemas.microsoft.com/office/drawing/2014/main" id="{3394DC70-4CAB-06C6-383C-AF5DFC5B4783}"/>
              </a:ext>
            </a:extLst>
          </p:cNvPr>
          <p:cNvSpPr txBox="1"/>
          <p:nvPr/>
        </p:nvSpPr>
        <p:spPr>
          <a:xfrm>
            <a:off x="5827666" y="2948151"/>
            <a:ext cx="144696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مثال:</a:t>
            </a:r>
          </a:p>
        </p:txBody>
      </p:sp>
      <p:pic>
        <p:nvPicPr>
          <p:cNvPr id="6" name="Picture 5">
            <a:extLst>
              <a:ext uri="{FF2B5EF4-FFF2-40B4-BE49-F238E27FC236}">
                <a16:creationId xmlns:a16="http://schemas.microsoft.com/office/drawing/2014/main" id="{3904ADBE-56FB-33D5-89A1-E9719780D63B}"/>
              </a:ext>
            </a:extLst>
          </p:cNvPr>
          <p:cNvPicPr>
            <a:picLocks noChangeAspect="1"/>
          </p:cNvPicPr>
          <p:nvPr/>
        </p:nvPicPr>
        <p:blipFill>
          <a:blip r:embed="rId3"/>
          <a:stretch>
            <a:fillRect/>
          </a:stretch>
        </p:blipFill>
        <p:spPr>
          <a:xfrm>
            <a:off x="1268141" y="4075885"/>
            <a:ext cx="2601088" cy="17857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493722096"/>
      </p:ext>
    </p:extLst>
  </p:cSld>
  <p:clrMapOvr>
    <a:masterClrMapping/>
  </p:clrMapOvr>
  <mc:AlternateContent xmlns:mc="http://schemas.openxmlformats.org/markup-compatibility/2006" xmlns:p14="http://schemas.microsoft.com/office/powerpoint/2010/main">
    <mc:Choice Requires="p14">
      <p:transition p14:dur="10" advTm="133778"/>
    </mc:Choice>
    <mc:Fallback xmlns="">
      <p:transition advTm="133778"/>
    </mc:Fallback>
  </mc:AlternateContent>
  <p:extLst>
    <p:ext uri="{E180D4A7-C9FB-4DFB-919C-405C955672EB}">
      <p14:showEvtLst xmlns:p14="http://schemas.microsoft.com/office/powerpoint/2010/main">
        <p14:playEvt time="1" objId="5"/>
        <p14:stopEvt time="131918" objId="5"/>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091772-C20B-75ED-6B5B-A7DFF340B150}"/>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6D65247-034C-D9F4-4CD4-B45679FDB89F}"/>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B9DEBAF-BD19-4519-13AA-5D1B614CD5C4}"/>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D2294C5-735D-0F80-1D6C-B5BF0544430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F8482EE-29F4-B0F1-7C8E-18D4A97BB2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E3CFD2B9-64EA-D2A5-48F3-A3403259B2A0}"/>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5BC1237-8D79-FE2E-3E87-983FBDFA21BF}"/>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مثال تطبيقي على الاتصال التسويقي</a:t>
            </a:r>
          </a:p>
        </p:txBody>
      </p:sp>
      <p:sp>
        <p:nvSpPr>
          <p:cNvPr id="9" name="TextBox 8">
            <a:extLst>
              <a:ext uri="{FF2B5EF4-FFF2-40B4-BE49-F238E27FC236}">
                <a16:creationId xmlns:a16="http://schemas.microsoft.com/office/drawing/2014/main" id="{D093D26A-909F-27CE-E2C3-D5316036D2AD}"/>
              </a:ext>
            </a:extLst>
          </p:cNvPr>
          <p:cNvSpPr txBox="1"/>
          <p:nvPr/>
        </p:nvSpPr>
        <p:spPr>
          <a:xfrm>
            <a:off x="593092" y="1947038"/>
            <a:ext cx="11005815" cy="3334824"/>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lang="ar-EG" b="1" dirty="0">
                <a:solidFill>
                  <a:srgbClr val="00B0F0"/>
                </a:solidFill>
                <a:latin typeface="Alexandria" pitchFamily="2" charset="-78"/>
                <a:cs typeface="Alexandria" pitchFamily="2" charset="-78"/>
              </a:rPr>
              <a:t>مثال</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1800" b="1" i="0" u="none" strike="noStrike" kern="1200" cap="none" spc="0" normalizeH="0" baseline="0" noProof="0" dirty="0">
                <a:ln>
                  <a:noFill/>
                </a:ln>
                <a:effectLst/>
                <a:uLnTx/>
                <a:uFillTx/>
                <a:latin typeface="Alexandria" pitchFamily="2" charset="-78"/>
                <a:ea typeface="+mn-ea"/>
                <a:cs typeface="Alexandria" pitchFamily="2" charset="-78"/>
              </a:rPr>
              <a:t>"Fly Better" – </a:t>
            </a:r>
            <a:r>
              <a:rPr kumimoji="0" lang="ar-EG" sz="1800" b="1" i="0" u="none" strike="noStrike" kern="1200" cap="none" spc="0" normalizeH="0" baseline="0" noProof="0" dirty="0">
                <a:ln>
                  <a:noFill/>
                </a:ln>
                <a:effectLst/>
                <a:uLnTx/>
                <a:uFillTx/>
                <a:latin typeface="Alexandria" pitchFamily="2" charset="-78"/>
                <a:ea typeface="+mn-ea"/>
                <a:cs typeface="Alexandria" pitchFamily="2" charset="-78"/>
              </a:rPr>
              <a:t>شركة طيران الإمارات </a:t>
            </a:r>
            <a:r>
              <a:rPr kumimoji="0" lang="en-US" sz="1800" b="1" i="0" u="none" strike="noStrike" kern="1200" cap="none" spc="0" normalizeH="0" baseline="0" noProof="0" dirty="0">
                <a:ln>
                  <a:noFill/>
                </a:ln>
                <a:effectLst/>
                <a:uLnTx/>
                <a:uFillTx/>
                <a:latin typeface="Alexandria" pitchFamily="2" charset="-78"/>
                <a:ea typeface="+mn-ea"/>
                <a:cs typeface="Alexandria" pitchFamily="2" charset="-78"/>
              </a:rPr>
              <a:t>Emirates Airlines</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lang="ar-EG" dirty="0">
                <a:solidFill>
                  <a:prstClr val="black"/>
                </a:solidFill>
                <a:latin typeface="Alexandria" pitchFamily="2" charset="-78"/>
                <a:cs typeface="Alexandria" pitchFamily="2" charset="-78"/>
              </a:rPr>
              <a:t>تعزيز مكانة الشركة كواحدة من أفضل شركات الطيران الفاخرة عالميًا، الترويج لخدمة " </a:t>
            </a:r>
            <a:r>
              <a:rPr lang="en-US" dirty="0">
                <a:solidFill>
                  <a:prstClr val="black"/>
                </a:solidFill>
                <a:latin typeface="Alexandria" pitchFamily="2" charset="-78"/>
                <a:cs typeface="Alexandria" pitchFamily="2" charset="-78"/>
              </a:rPr>
              <a:t>Fly Better” </a:t>
            </a:r>
            <a:r>
              <a:rPr lang="ar-EG" dirty="0">
                <a:solidFill>
                  <a:prstClr val="black"/>
                </a:solidFill>
                <a:latin typeface="Alexandria" pitchFamily="2" charset="-78"/>
                <a:cs typeface="Alexandria" pitchFamily="2" charset="-78"/>
              </a:rPr>
              <a:t>كعلامة مميزة للتجربة الراقية، استهداف المسافرين من الطبقة المتوسطة، ورجال الأعمال.</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b="1" dirty="0">
                <a:solidFill>
                  <a:srgbClr val="00B0F0"/>
                </a:solidFill>
                <a:latin typeface="Alexandria" pitchFamily="2" charset="-78"/>
                <a:cs typeface="Alexandria" pitchFamily="2" charset="-78"/>
              </a:rPr>
              <a:t>عناصر الاتصال التسويقي: </a:t>
            </a:r>
            <a:r>
              <a:rPr lang="ar-EG" b="1" dirty="0">
                <a:latin typeface="Alexandria" pitchFamily="2" charset="-78"/>
                <a:cs typeface="Alexandria" pitchFamily="2" charset="-78"/>
              </a:rPr>
              <a:t>ا</a:t>
            </a:r>
            <a:r>
              <a:rPr lang="ar-EG" dirty="0">
                <a:latin typeface="Alexandria" pitchFamily="2" charset="-78"/>
                <a:cs typeface="Alexandria" pitchFamily="2" charset="-78"/>
              </a:rPr>
              <a:t>ل</a:t>
            </a:r>
            <a:r>
              <a:rPr lang="ar-EG" dirty="0">
                <a:solidFill>
                  <a:prstClr val="black"/>
                </a:solidFill>
                <a:latin typeface="Alexandria" pitchFamily="2" charset="-78"/>
                <a:cs typeface="Alexandria" pitchFamily="2" charset="-78"/>
              </a:rPr>
              <a:t>إعلانات التليفزيونية والدولية،  التسويق الرقمي ووسائل التواصل الاجتماعي، المعارض والفعاليات، التسويق المباشر والمتمثل في تطبيق </a:t>
            </a:r>
            <a:r>
              <a:rPr lang="en-US" dirty="0">
                <a:solidFill>
                  <a:prstClr val="black"/>
                </a:solidFill>
                <a:latin typeface="Alexandria" pitchFamily="2" charset="-78"/>
                <a:cs typeface="Alexandria" pitchFamily="2" charset="-78"/>
              </a:rPr>
              <a:t>Emirates App </a:t>
            </a:r>
            <a:r>
              <a:rPr lang="ar-EG" dirty="0">
                <a:solidFill>
                  <a:prstClr val="black"/>
                </a:solidFill>
                <a:latin typeface="Alexandria" pitchFamily="2" charset="-78"/>
                <a:cs typeface="Alexandria" pitchFamily="2" charset="-78"/>
              </a:rPr>
              <a:t> الذي يقدم إشعارات وعروض ، العلاقات العامة من خلال مقابلات مع الطيارين والمضيفين.</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025245104"/>
      </p:ext>
    </p:extLst>
  </p:cSld>
  <p:clrMapOvr>
    <a:masterClrMapping/>
  </p:clrMapOvr>
  <mc:AlternateContent xmlns:mc="http://schemas.openxmlformats.org/markup-compatibility/2006" xmlns:p14="http://schemas.microsoft.com/office/powerpoint/2010/main">
    <mc:Choice Requires="p14">
      <p:transition p14:dur="10" advTm="142568"/>
    </mc:Choice>
    <mc:Fallback xmlns="">
      <p:transition advTm="142568"/>
    </mc:Fallback>
  </mc:AlternateContent>
  <p:extLst>
    <p:ext uri="{E180D4A7-C9FB-4DFB-919C-405C955672EB}">
      <p14:showEvtLst xmlns:p14="http://schemas.microsoft.com/office/powerpoint/2010/main">
        <p14:playEvt time="1" objId="5"/>
        <p14:stopEvt time="142374" objId="5"/>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5C88B-422A-CE73-FCAE-F8394A8ACFEE}"/>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0E9960A-4DF8-1807-F117-A88947C9B232}"/>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371B3EC-3284-AEF8-9529-CB5D0E3C2A7A}"/>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6A3D0205-41AB-26C7-0711-DB8F2118FD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ACE87B0-90DE-4FFD-6FF1-327DD8473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02E8099D-EFCA-B2CB-80BD-5FBDEE764844}"/>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848CF4E4-27B6-EDCD-AF91-6FCFC05B1D89}"/>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تابع: مثال تطبيقي على الاتصال التسويقي</a:t>
            </a:r>
          </a:p>
        </p:txBody>
      </p:sp>
      <p:sp>
        <p:nvSpPr>
          <p:cNvPr id="9" name="TextBox 8">
            <a:extLst>
              <a:ext uri="{FF2B5EF4-FFF2-40B4-BE49-F238E27FC236}">
                <a16:creationId xmlns:a16="http://schemas.microsoft.com/office/drawing/2014/main" id="{9CBADB18-DA7C-C93E-1958-E69443BCACFD}"/>
              </a:ext>
            </a:extLst>
          </p:cNvPr>
          <p:cNvSpPr txBox="1"/>
          <p:nvPr/>
        </p:nvSpPr>
        <p:spPr>
          <a:xfrm>
            <a:off x="499548" y="2151556"/>
            <a:ext cx="11005815" cy="3334824"/>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lang="ar-EG" b="1" dirty="0">
                <a:solidFill>
                  <a:srgbClr val="00B0F0"/>
                </a:solidFill>
                <a:latin typeface="Alexandria" pitchFamily="2" charset="-78"/>
                <a:cs typeface="Alexandria" pitchFamily="2" charset="-78"/>
              </a:rPr>
              <a:t>مثال</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1800" b="1" i="0" u="none" strike="noStrike" kern="1200" cap="none" spc="0" normalizeH="0" baseline="0" noProof="0" dirty="0">
                <a:ln>
                  <a:noFill/>
                </a:ln>
                <a:effectLst/>
                <a:uLnTx/>
                <a:uFillTx/>
                <a:latin typeface="Alexandria" pitchFamily="2" charset="-78"/>
                <a:ea typeface="+mn-ea"/>
                <a:cs typeface="Alexandria" pitchFamily="2" charset="-78"/>
              </a:rPr>
              <a:t>"Fly Better" – </a:t>
            </a:r>
            <a:r>
              <a:rPr kumimoji="0" lang="ar-EG" sz="1800" b="1" i="0" u="none" strike="noStrike" kern="1200" cap="none" spc="0" normalizeH="0" baseline="0" noProof="0" dirty="0">
                <a:ln>
                  <a:noFill/>
                </a:ln>
                <a:effectLst/>
                <a:uLnTx/>
                <a:uFillTx/>
                <a:latin typeface="Alexandria" pitchFamily="2" charset="-78"/>
                <a:ea typeface="+mn-ea"/>
                <a:cs typeface="Alexandria" pitchFamily="2" charset="-78"/>
              </a:rPr>
              <a:t>شركة طيران الإمارات </a:t>
            </a:r>
            <a:r>
              <a:rPr kumimoji="0" lang="en-US" sz="1800" b="1" i="0" u="none" strike="noStrike" kern="1200" cap="none" spc="0" normalizeH="0" baseline="0" noProof="0" dirty="0">
                <a:ln>
                  <a:noFill/>
                </a:ln>
                <a:effectLst/>
                <a:uLnTx/>
                <a:uFillTx/>
                <a:latin typeface="Alexandria" pitchFamily="2" charset="-78"/>
                <a:ea typeface="+mn-ea"/>
                <a:cs typeface="Alexandria" pitchFamily="2" charset="-78"/>
              </a:rPr>
              <a:t>Emirates Airlines</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lang="ar-EG" dirty="0">
                <a:solidFill>
                  <a:prstClr val="black"/>
                </a:solidFill>
                <a:latin typeface="Alexandria" pitchFamily="2" charset="-78"/>
                <a:cs typeface="Alexandria" pitchFamily="2" charset="-78"/>
              </a:rPr>
              <a:t>ارتفاع نسبة الحجوزات بنسبة 10 % خلال ربع الحملة الأول ،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تعزيز صورة </a:t>
            </a:r>
            <a:r>
              <a:rPr lang="en-US" dirty="0">
                <a:solidFill>
                  <a:prstClr val="black"/>
                </a:solidFill>
                <a:latin typeface="Alexandria" pitchFamily="2" charset="-78"/>
                <a:cs typeface="Alexandria" pitchFamily="2" charset="-78"/>
              </a:rPr>
              <a:t>Emirates </a:t>
            </a:r>
            <a:r>
              <a:rPr lang="ar-EG" dirty="0">
                <a:solidFill>
                  <a:prstClr val="black"/>
                </a:solidFill>
                <a:latin typeface="Alexandria" pitchFamily="2" charset="-78"/>
                <a:cs typeface="Alexandria" pitchFamily="2" charset="-78"/>
              </a:rPr>
              <a:t> كأكثر شركة طيران فخمة في العالم،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وزيادة العملاء من خلال إعادة التفاعل مع برامج </a:t>
            </a:r>
            <a:r>
              <a:rPr lang="en-US" dirty="0">
                <a:solidFill>
                  <a:prstClr val="black"/>
                </a:solidFill>
                <a:latin typeface="Alexandria" pitchFamily="2" charset="-78"/>
                <a:cs typeface="Alexandria" pitchFamily="2" charset="-78"/>
              </a:rPr>
              <a:t>Skywards</a:t>
            </a:r>
            <a:r>
              <a:rPr lang="ar-EG" dirty="0">
                <a:solidFill>
                  <a:prstClr val="black"/>
                </a:solidFill>
                <a:latin typeface="Alexandria" pitchFamily="2" charset="-78"/>
                <a:cs typeface="Alexandria" pitchFamily="2" charset="-78"/>
              </a:rPr>
              <a:t>  " هو برنامج الولاء الرسمي لشركة طيران الإمارات </a:t>
            </a:r>
            <a:r>
              <a:rPr lang="en-US" dirty="0">
                <a:solidFill>
                  <a:prstClr val="black"/>
                </a:solidFill>
                <a:latin typeface="Alexandria" pitchFamily="2" charset="-78"/>
                <a:cs typeface="Alexandria" pitchFamily="2" charset="-78"/>
              </a:rPr>
              <a:t>(Emirates Airlines)، </a:t>
            </a:r>
            <a:r>
              <a:rPr lang="ar-EG" dirty="0">
                <a:solidFill>
                  <a:prstClr val="black"/>
                </a:solidFill>
                <a:latin typeface="Alexandria" pitchFamily="2" charset="-78"/>
                <a:cs typeface="Alexandria" pitchFamily="2" charset="-78"/>
              </a:rPr>
              <a:t>ويُعد واحدًا من أكثر برامج المسافرين تميزًا على مستوى العالم، ويهدف إلى تعزيز الولاء والتفاعل طويل الأمد مع العملاء.".</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4231227303"/>
      </p:ext>
    </p:extLst>
  </p:cSld>
  <p:clrMapOvr>
    <a:masterClrMapping/>
  </p:clrMapOvr>
  <mc:AlternateContent xmlns:mc="http://schemas.openxmlformats.org/markup-compatibility/2006" xmlns:p14="http://schemas.microsoft.com/office/powerpoint/2010/main">
    <mc:Choice Requires="p14">
      <p:transition p14:dur="10" advTm="95525"/>
    </mc:Choice>
    <mc:Fallback xmlns="">
      <p:transition advTm="95525"/>
    </mc:Fallback>
  </mc:AlternateContent>
  <p:extLst>
    <p:ext uri="{E180D4A7-C9FB-4DFB-919C-405C955672EB}">
      <p14:showEvtLst xmlns:p14="http://schemas.microsoft.com/office/powerpoint/2010/main">
        <p14:playEvt time="2" objId="5"/>
        <p14:stopEvt time="93346" objId="5"/>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71257-30F9-6E17-01B4-1AC0DFEA81E3}"/>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E266BC2-0AE4-6E4D-915B-B0DFAEDEA8A0}"/>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AA2E96C-06E3-88DE-0A29-FBD3EA058963}"/>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54C4C31-FFD6-F617-B00B-8199E105E29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402E666-7B88-AB76-D811-35BB60017F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66351390-CC49-2565-9888-6AF763ADE7A7}"/>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72C31A6-0D05-80F1-C897-BCC1AFD8A87A}"/>
              </a:ext>
            </a:extLst>
          </p:cNvPr>
          <p:cNvSpPr txBox="1"/>
          <p:nvPr/>
        </p:nvSpPr>
        <p:spPr>
          <a:xfrm>
            <a:off x="1799065" y="807001"/>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خصائص حملات العلاقات العامة</a:t>
            </a:r>
          </a:p>
        </p:txBody>
      </p:sp>
      <p:grpSp>
        <p:nvGrpSpPr>
          <p:cNvPr id="5" name="Group 4">
            <a:extLst>
              <a:ext uri="{FF2B5EF4-FFF2-40B4-BE49-F238E27FC236}">
                <a16:creationId xmlns:a16="http://schemas.microsoft.com/office/drawing/2014/main" id="{EE377073-111F-9723-BF3D-AAF62164D1D7}"/>
              </a:ext>
            </a:extLst>
          </p:cNvPr>
          <p:cNvGrpSpPr/>
          <p:nvPr/>
        </p:nvGrpSpPr>
        <p:grpSpPr>
          <a:xfrm>
            <a:off x="467359" y="1807230"/>
            <a:ext cx="11038003" cy="1178644"/>
            <a:chOff x="735655" y="1804130"/>
            <a:chExt cx="11038003" cy="1178644"/>
          </a:xfrm>
        </p:grpSpPr>
        <p:sp>
          <p:nvSpPr>
            <p:cNvPr id="48" name="TextBox 47">
              <a:extLst>
                <a:ext uri="{FF2B5EF4-FFF2-40B4-BE49-F238E27FC236}">
                  <a16:creationId xmlns:a16="http://schemas.microsoft.com/office/drawing/2014/main" id="{78BE5B1B-CE0C-8F62-0906-B54FE953BE64}"/>
                </a:ext>
              </a:extLst>
            </p:cNvPr>
            <p:cNvSpPr txBox="1"/>
            <p:nvPr/>
          </p:nvSpPr>
          <p:spPr>
            <a:xfrm>
              <a:off x="735655" y="2193391"/>
              <a:ext cx="11038003"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تُبنى حملات العلاقات العامة على أسس علمية، وتخطيط دقيق، من خلال تحديد الأهداف، والرسائل، والوسائل المستخدمة، والجمهور المستهدف بدقة.</a:t>
              </a:r>
            </a:p>
          </p:txBody>
        </p:sp>
        <p:sp>
          <p:nvSpPr>
            <p:cNvPr id="11" name="TextBox 10">
              <a:extLst>
                <a:ext uri="{FF2B5EF4-FFF2-40B4-BE49-F238E27FC236}">
                  <a16:creationId xmlns:a16="http://schemas.microsoft.com/office/drawing/2014/main" id="{6D0CE829-595C-8226-A353-5EB9638EC01A}"/>
                </a:ext>
              </a:extLst>
            </p:cNvPr>
            <p:cNvSpPr txBox="1"/>
            <p:nvPr/>
          </p:nvSpPr>
          <p:spPr>
            <a:xfrm>
              <a:off x="7993345" y="1804130"/>
              <a:ext cx="360029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1. التخطيط المسبق والمنهجي:</a:t>
              </a:r>
            </a:p>
          </p:txBody>
        </p:sp>
      </p:grpSp>
      <p:grpSp>
        <p:nvGrpSpPr>
          <p:cNvPr id="6" name="Group 5">
            <a:extLst>
              <a:ext uri="{FF2B5EF4-FFF2-40B4-BE49-F238E27FC236}">
                <a16:creationId xmlns:a16="http://schemas.microsoft.com/office/drawing/2014/main" id="{850D6446-05C8-114A-7C6E-A325F4D8CBF0}"/>
              </a:ext>
            </a:extLst>
          </p:cNvPr>
          <p:cNvGrpSpPr/>
          <p:nvPr/>
        </p:nvGrpSpPr>
        <p:grpSpPr>
          <a:xfrm>
            <a:off x="59190" y="3381270"/>
            <a:ext cx="11755623" cy="844021"/>
            <a:chOff x="-563919" y="1888338"/>
            <a:chExt cx="11755623" cy="844021"/>
          </a:xfrm>
        </p:grpSpPr>
        <p:sp>
          <p:nvSpPr>
            <p:cNvPr id="14" name="TextBox 13">
              <a:extLst>
                <a:ext uri="{FF2B5EF4-FFF2-40B4-BE49-F238E27FC236}">
                  <a16:creationId xmlns:a16="http://schemas.microsoft.com/office/drawing/2014/main" id="{1F21F2B0-5CE7-6D89-5D82-84EE0D8A91CA}"/>
                </a:ext>
              </a:extLst>
            </p:cNvPr>
            <p:cNvSpPr txBox="1"/>
            <p:nvPr/>
          </p:nvSpPr>
          <p:spPr>
            <a:xfrm>
              <a:off x="-563919" y="2312308"/>
              <a:ext cx="11461364" cy="420051"/>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تتميز الحملات بالاستمرارية والتكامل بين مختلف الأنشطة الاتصالية، مما يضمن تحقيق الأهداف المرجوة بشكل فعال.</a:t>
              </a:r>
            </a:p>
          </p:txBody>
        </p:sp>
        <p:sp>
          <p:nvSpPr>
            <p:cNvPr id="15" name="TextBox 14">
              <a:extLst>
                <a:ext uri="{FF2B5EF4-FFF2-40B4-BE49-F238E27FC236}">
                  <a16:creationId xmlns:a16="http://schemas.microsoft.com/office/drawing/2014/main" id="{8B95A479-AFC2-6EE0-E2B0-C7353A434AFF}"/>
                </a:ext>
              </a:extLst>
            </p:cNvPr>
            <p:cNvSpPr txBox="1"/>
            <p:nvPr/>
          </p:nvSpPr>
          <p:spPr>
            <a:xfrm>
              <a:off x="7591411" y="1888338"/>
              <a:ext cx="360029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2. الاستمرارية والتكامل:</a:t>
              </a:r>
            </a:p>
          </p:txBody>
        </p:sp>
      </p:grpSp>
      <p:grpSp>
        <p:nvGrpSpPr>
          <p:cNvPr id="16" name="Group 15">
            <a:extLst>
              <a:ext uri="{FF2B5EF4-FFF2-40B4-BE49-F238E27FC236}">
                <a16:creationId xmlns:a16="http://schemas.microsoft.com/office/drawing/2014/main" id="{12359713-9F39-9027-1A8B-A15CD1AAF110}"/>
              </a:ext>
            </a:extLst>
          </p:cNvPr>
          <p:cNvGrpSpPr/>
          <p:nvPr/>
        </p:nvGrpSpPr>
        <p:grpSpPr>
          <a:xfrm>
            <a:off x="467358" y="4795019"/>
            <a:ext cx="11370019" cy="1121356"/>
            <a:chOff x="457198" y="1858779"/>
            <a:chExt cx="11370019" cy="1121356"/>
          </a:xfrm>
        </p:grpSpPr>
        <p:sp>
          <p:nvSpPr>
            <p:cNvPr id="17" name="TextBox 16">
              <a:extLst>
                <a:ext uri="{FF2B5EF4-FFF2-40B4-BE49-F238E27FC236}">
                  <a16:creationId xmlns:a16="http://schemas.microsoft.com/office/drawing/2014/main" id="{61BBED5E-D37F-D6A3-07AF-3647AAE6D260}"/>
                </a:ext>
              </a:extLst>
            </p:cNvPr>
            <p:cNvSpPr txBox="1"/>
            <p:nvPr/>
          </p:nvSpPr>
          <p:spPr>
            <a:xfrm>
              <a:off x="457198" y="2190752"/>
              <a:ext cx="10994005"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تُركز  حملات العلاقات العامة على بناء علاقات تفاعلية مع الجمهور، مما يُعزز من فعالية الرسائل الاتصالية، ويزيد من تأثيرها.</a:t>
              </a:r>
            </a:p>
          </p:txBody>
        </p:sp>
        <p:sp>
          <p:nvSpPr>
            <p:cNvPr id="18" name="TextBox 17">
              <a:extLst>
                <a:ext uri="{FF2B5EF4-FFF2-40B4-BE49-F238E27FC236}">
                  <a16:creationId xmlns:a16="http://schemas.microsoft.com/office/drawing/2014/main" id="{300EDB46-A70A-FC75-41D1-2F92FDF72417}"/>
                </a:ext>
              </a:extLst>
            </p:cNvPr>
            <p:cNvSpPr txBox="1"/>
            <p:nvPr/>
          </p:nvSpPr>
          <p:spPr>
            <a:xfrm>
              <a:off x="8226924" y="1858779"/>
              <a:ext cx="360029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3. التفاعل مع الجمهور:</a:t>
              </a:r>
            </a:p>
          </p:txBody>
        </p:sp>
      </p:grpSp>
    </p:spTree>
    <p:extLst>
      <p:ext uri="{BB962C8B-B14F-4D97-AF65-F5344CB8AC3E}">
        <p14:creationId xmlns:p14="http://schemas.microsoft.com/office/powerpoint/2010/main" val="4249617597"/>
      </p:ext>
    </p:extLst>
  </p:cSld>
  <p:clrMapOvr>
    <a:masterClrMapping/>
  </p:clrMapOvr>
  <mc:AlternateContent xmlns:mc="http://schemas.openxmlformats.org/markup-compatibility/2006" xmlns:p14="http://schemas.microsoft.com/office/powerpoint/2010/main">
    <mc:Choice Requires="p14">
      <p:transition p14:dur="10" advTm="84445"/>
    </mc:Choice>
    <mc:Fallback xmlns="">
      <p:transition advTm="84445"/>
    </mc:Fallback>
  </mc:AlternateContent>
  <p:extLst>
    <p:ext uri="{E180D4A7-C9FB-4DFB-919C-405C955672EB}">
      <p14:showEvtLst xmlns:p14="http://schemas.microsoft.com/office/powerpoint/2010/main">
        <p14:playEvt time="15" objId="10"/>
        <p14:stopEvt time="82990" objId="10"/>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389EC-B976-021D-BD24-D9EA82596470}"/>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F1C5737-3B1E-2B74-F7B9-2D63477B6070}"/>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844D1CC-9074-AC20-17B4-49F14428F4B8}"/>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F68C60B-C7B7-FDD9-3EE3-7B583E0D136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0471089-58C3-0821-2933-A3BA88D58D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BBF85DDD-4368-EFDE-C196-4A376FCDAA29}"/>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CFA2EE9-840F-721A-E407-D7E328AA1586}"/>
              </a:ext>
            </a:extLst>
          </p:cNvPr>
          <p:cNvSpPr txBox="1"/>
          <p:nvPr/>
        </p:nvSpPr>
        <p:spPr>
          <a:xfrm>
            <a:off x="1748823" y="863540"/>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تابع: خصائص حملات العلاقات العامة</a:t>
            </a:r>
          </a:p>
        </p:txBody>
      </p:sp>
      <p:grpSp>
        <p:nvGrpSpPr>
          <p:cNvPr id="5" name="Group 4">
            <a:extLst>
              <a:ext uri="{FF2B5EF4-FFF2-40B4-BE49-F238E27FC236}">
                <a16:creationId xmlns:a16="http://schemas.microsoft.com/office/drawing/2014/main" id="{D2461F5C-452C-722E-5F5A-6F361090425C}"/>
              </a:ext>
            </a:extLst>
          </p:cNvPr>
          <p:cNvGrpSpPr/>
          <p:nvPr/>
        </p:nvGrpSpPr>
        <p:grpSpPr>
          <a:xfrm>
            <a:off x="423360" y="2179357"/>
            <a:ext cx="11038003" cy="1261012"/>
            <a:chOff x="845294" y="2414985"/>
            <a:chExt cx="11038003" cy="1261012"/>
          </a:xfrm>
        </p:grpSpPr>
        <p:sp>
          <p:nvSpPr>
            <p:cNvPr id="48" name="TextBox 47">
              <a:extLst>
                <a:ext uri="{FF2B5EF4-FFF2-40B4-BE49-F238E27FC236}">
                  <a16:creationId xmlns:a16="http://schemas.microsoft.com/office/drawing/2014/main" id="{260BB6C1-9AA1-F08D-6635-1785654B171C}"/>
                </a:ext>
              </a:extLst>
            </p:cNvPr>
            <p:cNvSpPr txBox="1"/>
            <p:nvPr/>
          </p:nvSpPr>
          <p:spPr>
            <a:xfrm>
              <a:off x="845294" y="2886614"/>
              <a:ext cx="11038003"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تتميز الحملات بالقدرة على التكيف مع التغيرات البيئية والمستجدات، مما يتيح تعديل الاستراتيجيات وفقًا للظروف المختلفة.</a:t>
              </a:r>
            </a:p>
          </p:txBody>
        </p:sp>
        <p:sp>
          <p:nvSpPr>
            <p:cNvPr id="11" name="TextBox 10">
              <a:extLst>
                <a:ext uri="{FF2B5EF4-FFF2-40B4-BE49-F238E27FC236}">
                  <a16:creationId xmlns:a16="http://schemas.microsoft.com/office/drawing/2014/main" id="{38FB52EE-A9B5-6486-751B-AAA14208A559}"/>
                </a:ext>
              </a:extLst>
            </p:cNvPr>
            <p:cNvSpPr txBox="1"/>
            <p:nvPr/>
          </p:nvSpPr>
          <p:spPr>
            <a:xfrm>
              <a:off x="8283004" y="2414985"/>
              <a:ext cx="3600293"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4. المرونة والقدرة على التكيف:</a:t>
              </a:r>
            </a:p>
          </p:txBody>
        </p:sp>
      </p:grpSp>
      <p:grpSp>
        <p:nvGrpSpPr>
          <p:cNvPr id="6" name="Group 5">
            <a:extLst>
              <a:ext uri="{FF2B5EF4-FFF2-40B4-BE49-F238E27FC236}">
                <a16:creationId xmlns:a16="http://schemas.microsoft.com/office/drawing/2014/main" id="{82B90712-F267-E36D-EEB8-5515216D908A}"/>
              </a:ext>
            </a:extLst>
          </p:cNvPr>
          <p:cNvGrpSpPr/>
          <p:nvPr/>
        </p:nvGrpSpPr>
        <p:grpSpPr>
          <a:xfrm>
            <a:off x="671441" y="4235312"/>
            <a:ext cx="10994005" cy="1245187"/>
            <a:chOff x="-563919" y="1856504"/>
            <a:chExt cx="11755623" cy="1245187"/>
          </a:xfrm>
        </p:grpSpPr>
        <p:sp>
          <p:nvSpPr>
            <p:cNvPr id="14" name="TextBox 13">
              <a:extLst>
                <a:ext uri="{FF2B5EF4-FFF2-40B4-BE49-F238E27FC236}">
                  <a16:creationId xmlns:a16="http://schemas.microsoft.com/office/drawing/2014/main" id="{E5ECC159-18C7-B62A-F242-D76D63601DDF}"/>
                </a:ext>
              </a:extLst>
            </p:cNvPr>
            <p:cNvSpPr txBox="1"/>
            <p:nvPr/>
          </p:nvSpPr>
          <p:spPr>
            <a:xfrm>
              <a:off x="-563919" y="2312308"/>
              <a:ext cx="11461364"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تُبنى حملات العلاقات العامة على أسس من البحث والتحليل، وذلك لفهم الجمهور واحتياجاته، مما يسهم في تصميم رسائل فعالة ومؤثرة..</a:t>
              </a:r>
            </a:p>
          </p:txBody>
        </p:sp>
        <p:sp>
          <p:nvSpPr>
            <p:cNvPr id="15" name="TextBox 14">
              <a:extLst>
                <a:ext uri="{FF2B5EF4-FFF2-40B4-BE49-F238E27FC236}">
                  <a16:creationId xmlns:a16="http://schemas.microsoft.com/office/drawing/2014/main" id="{237FD256-55D7-E4D1-8CC1-7A777FEF1990}"/>
                </a:ext>
              </a:extLst>
            </p:cNvPr>
            <p:cNvSpPr txBox="1"/>
            <p:nvPr/>
          </p:nvSpPr>
          <p:spPr>
            <a:xfrm>
              <a:off x="6789580" y="1856504"/>
              <a:ext cx="4402124"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5. الاعتماد على البحث والتحليل:</a:t>
              </a:r>
            </a:p>
          </p:txBody>
        </p:sp>
      </p:grpSp>
      <p:sp>
        <p:nvSpPr>
          <p:cNvPr id="17" name="TextBox 16">
            <a:extLst>
              <a:ext uri="{FF2B5EF4-FFF2-40B4-BE49-F238E27FC236}">
                <a16:creationId xmlns:a16="http://schemas.microsoft.com/office/drawing/2014/main" id="{CB0EC2B9-8E65-3B2E-DAFE-2D3F2E5211C5}"/>
              </a:ext>
            </a:extLst>
          </p:cNvPr>
          <p:cNvSpPr txBox="1"/>
          <p:nvPr/>
        </p:nvSpPr>
        <p:spPr>
          <a:xfrm>
            <a:off x="467358" y="5126992"/>
            <a:ext cx="10994005" cy="420051"/>
          </a:xfrm>
          <a:prstGeom prst="rect">
            <a:avLst/>
          </a:prstGeom>
          <a:noFill/>
        </p:spPr>
        <p:txBody>
          <a:bodyPr wrap="square" rtlCol="0">
            <a:spAutoFit/>
          </a:bodyPr>
          <a:lstStyle/>
          <a:p>
            <a:pPr lvl="0" algn="just" rtl="1">
              <a:lnSpc>
                <a:spcPct val="150000"/>
              </a:lnSpc>
            </a:pPr>
            <a:endParaRPr lang="ar-EG"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899215206"/>
      </p:ext>
    </p:extLst>
  </p:cSld>
  <p:clrMapOvr>
    <a:masterClrMapping/>
  </p:clrMapOvr>
  <mc:AlternateContent xmlns:mc="http://schemas.openxmlformats.org/markup-compatibility/2006" xmlns:p14="http://schemas.microsoft.com/office/powerpoint/2010/main">
    <mc:Choice Requires="p14">
      <p:transition p14:dur="10" advTm="57068"/>
    </mc:Choice>
    <mc:Fallback xmlns="">
      <p:transition advTm="57068"/>
    </mc:Fallback>
  </mc:AlternateContent>
  <p:extLst>
    <p:ext uri="{E180D4A7-C9FB-4DFB-919C-405C955672EB}">
      <p14:showEvtLst xmlns:p14="http://schemas.microsoft.com/office/powerpoint/2010/main">
        <p14:playEvt time="13" objId="10"/>
        <p14:stopEvt time="57068" objId="10"/>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47CA0-1218-CA47-5DB7-699FE4A11ED4}"/>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27082FF-FD6B-61FD-81BC-BBE50A224333}"/>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C7D8475-617D-A7C9-E7C8-EB80F570D728}"/>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C8A95C29-599D-5CA4-13DD-2E6F29A55B0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F65F44B-79CF-2278-6CF8-225ABD894D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D6C4820D-2316-E312-436E-E57AB95C3D8C}"/>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2A4E3AA-0CAF-BE24-ED88-003E054C70A8}"/>
              </a:ext>
            </a:extLst>
          </p:cNvPr>
          <p:cNvSpPr txBox="1"/>
          <p:nvPr/>
        </p:nvSpPr>
        <p:spPr>
          <a:xfrm>
            <a:off x="1748823" y="863540"/>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أهمية حملات العلاقات العامة</a:t>
            </a:r>
          </a:p>
        </p:txBody>
      </p:sp>
      <p:sp>
        <p:nvSpPr>
          <p:cNvPr id="48" name="TextBox 47">
            <a:extLst>
              <a:ext uri="{FF2B5EF4-FFF2-40B4-BE49-F238E27FC236}">
                <a16:creationId xmlns:a16="http://schemas.microsoft.com/office/drawing/2014/main" id="{1FF97134-F364-DFA1-351A-559026BB9AD4}"/>
              </a:ext>
            </a:extLst>
          </p:cNvPr>
          <p:cNvSpPr txBox="1"/>
          <p:nvPr/>
        </p:nvSpPr>
        <p:spPr>
          <a:xfrm>
            <a:off x="445358" y="1813334"/>
            <a:ext cx="11038003" cy="4113370"/>
          </a:xfrm>
          <a:prstGeom prst="rect">
            <a:avLst/>
          </a:prstGeom>
          <a:noFill/>
        </p:spPr>
        <p:txBody>
          <a:bodyPr wrap="square" rtlCol="0">
            <a:spAutoFit/>
          </a:bodyPr>
          <a:lstStyle/>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تُسهم حملات العلاقات العامة في تشكيل صورة المؤسسة في أذهان الجمهور، مما يعزز من سمعتها، ويزيد من ثقة الجمهور بها.</a:t>
            </a:r>
          </a:p>
          <a:p>
            <a:pPr marL="285750" lvl="0" indent="-285750" algn="just" rtl="1">
              <a:lnSpc>
                <a:spcPct val="150000"/>
              </a:lnSpc>
              <a:buClr>
                <a:srgbClr val="00B0F0"/>
              </a:buClr>
              <a:buFont typeface="Wingdings" panose="05000000000000000000" pitchFamily="2" charset="2"/>
              <a:buChar char="v"/>
            </a:pPr>
            <a:endParaRPr lang="ar-EG" sz="1600" dirty="0">
              <a:solidFill>
                <a:prstClr val="black"/>
              </a:solidFill>
              <a:latin typeface="Alexandria" pitchFamily="2" charset="-78"/>
              <a:cs typeface="Alexandria" pitchFamily="2" charset="-78"/>
            </a:endParaRP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 تلعب حملات العلاقات العامة دورًا حيويًا في إدارة الأزمات، وذلك من خلال توفير قنوات اتصال فعالة مع الجمهور، مما يساعد في تقليل الأضرار المحتملة على سمعة المؤسسة.</a:t>
            </a:r>
          </a:p>
          <a:p>
            <a:pPr marL="285750" lvl="0" indent="-285750" algn="just" rtl="1">
              <a:lnSpc>
                <a:spcPct val="150000"/>
              </a:lnSpc>
              <a:buClr>
                <a:srgbClr val="00B0F0"/>
              </a:buClr>
              <a:buFont typeface="Wingdings" panose="05000000000000000000" pitchFamily="2" charset="2"/>
              <a:buChar char="v"/>
            </a:pPr>
            <a:endParaRPr lang="ar-EG" sz="1600" dirty="0">
              <a:solidFill>
                <a:prstClr val="black"/>
              </a:solidFill>
              <a:latin typeface="Alexandria" pitchFamily="2" charset="-78"/>
              <a:cs typeface="Alexandria" pitchFamily="2" charset="-78"/>
            </a:endParaRP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 تُستخدم الحملات كأدوات استراتيجية لدعم الأهداف التسويقية، وذلك من خلال زيادة الوعي بالعلامة التجارية، وتعزيز العلاقات مع العملاء.</a:t>
            </a:r>
          </a:p>
          <a:p>
            <a:pPr marL="285750" lvl="0" indent="-285750" algn="just" rtl="1">
              <a:lnSpc>
                <a:spcPct val="150000"/>
              </a:lnSpc>
              <a:buClr>
                <a:srgbClr val="00B0F0"/>
              </a:buClr>
              <a:buFont typeface="Wingdings" panose="05000000000000000000" pitchFamily="2" charset="2"/>
              <a:buChar char="v"/>
            </a:pPr>
            <a:endParaRPr lang="ar-EG" sz="1600" dirty="0">
              <a:solidFill>
                <a:prstClr val="black"/>
              </a:solidFill>
              <a:latin typeface="Alexandria" pitchFamily="2" charset="-78"/>
              <a:cs typeface="Alexandria" pitchFamily="2" charset="-78"/>
            </a:endParaRPr>
          </a:p>
          <a:p>
            <a:pPr marL="285750" lvl="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 تُسهم حملات العلاقات العامة في بناء وتعزيز العلاقات مع الجمهور سواء الداخلي والمتمثل في (موظفين المؤسسة)، أو الخارجي والمتمثل في ( العملاء والمجتمع)، مما يؤدي إلى بيئة عمل إيجابية، وزيادة الولاء للمؤسسة.</a:t>
            </a:r>
          </a:p>
        </p:txBody>
      </p:sp>
    </p:spTree>
    <p:extLst>
      <p:ext uri="{BB962C8B-B14F-4D97-AF65-F5344CB8AC3E}">
        <p14:creationId xmlns:p14="http://schemas.microsoft.com/office/powerpoint/2010/main" val="3200532579"/>
      </p:ext>
    </p:extLst>
  </p:cSld>
  <p:clrMapOvr>
    <a:masterClrMapping/>
  </p:clrMapOvr>
  <mc:AlternateContent xmlns:mc="http://schemas.openxmlformats.org/markup-compatibility/2006" xmlns:p14="http://schemas.microsoft.com/office/powerpoint/2010/main">
    <mc:Choice Requires="p14">
      <p:transition p14:dur="10" advTm="77960"/>
    </mc:Choice>
    <mc:Fallback xmlns="">
      <p:transition advTm="77960"/>
    </mc:Fallback>
  </mc:AlternateContent>
  <p:extLst>
    <p:ext uri="{E180D4A7-C9FB-4DFB-919C-405C955672EB}">
      <p14:showEvtLst xmlns:p14="http://schemas.microsoft.com/office/powerpoint/2010/main">
        <p14:playEvt time="1" objId="6"/>
        <p14:stopEvt time="77359" objId="6"/>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379A78-72A5-0EAA-4CE6-EFAA77459D42}"/>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FBC04E1-362E-4E38-3671-29418A98F5CD}"/>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FF69B83-9055-66BF-FF20-3ED2BF769469}"/>
              </a:ext>
            </a:extLst>
          </p:cNvPr>
          <p:cNvSpPr/>
          <p:nvPr/>
        </p:nvSpPr>
        <p:spPr>
          <a:xfrm>
            <a:off x="263275" y="144620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35C4B4A7-17ED-1332-53D0-08D58960C91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CEB91A1-E81E-D023-E9C3-DA0290AB50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9477" y="-50495"/>
            <a:ext cx="2305141" cy="1076343"/>
          </a:xfrm>
          <a:prstGeom prst="rect">
            <a:avLst/>
          </a:prstGeom>
        </p:spPr>
      </p:pic>
      <p:sp>
        <p:nvSpPr>
          <p:cNvPr id="3" name="Rectangle 2">
            <a:extLst>
              <a:ext uri="{FF2B5EF4-FFF2-40B4-BE49-F238E27FC236}">
                <a16:creationId xmlns:a16="http://schemas.microsoft.com/office/drawing/2014/main" id="{84293601-649B-3343-73CC-69C41C42A691}"/>
              </a:ext>
            </a:extLst>
          </p:cNvPr>
          <p:cNvSpPr/>
          <p:nvPr/>
        </p:nvSpPr>
        <p:spPr>
          <a:xfrm flipV="1">
            <a:off x="2843684" y="607258"/>
            <a:ext cx="8661679" cy="646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4D37918-F1A0-DB5D-4EC2-C1C08E7D1FD7}"/>
              </a:ext>
            </a:extLst>
          </p:cNvPr>
          <p:cNvSpPr txBox="1"/>
          <p:nvPr/>
        </p:nvSpPr>
        <p:spPr>
          <a:xfrm>
            <a:off x="5605194" y="897351"/>
            <a:ext cx="6119446"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00B0F0"/>
                </a:solidFill>
                <a:latin typeface="Alexandria" pitchFamily="2" charset="-78"/>
                <a:ea typeface="Open Sans Semibold" panose="020B0706030804020204" pitchFamily="34" charset="0"/>
                <a:cs typeface="Alexandria" pitchFamily="2" charset="-78"/>
              </a:rPr>
              <a:t>أنواع حملات العلاقات العامة</a:t>
            </a:r>
            <a:endParaRPr kumimoji="0" lang="en-US" sz="2000" b="1" i="0" u="none" strike="noStrike" kern="1200" cap="none" spc="0" normalizeH="0" baseline="0" noProof="0" dirty="0">
              <a:ln>
                <a:noFill/>
              </a:ln>
              <a:solidFill>
                <a:srgbClr val="00B0F0"/>
              </a:solidFill>
              <a:effectLst/>
              <a:uLnTx/>
              <a:uFillTx/>
              <a:latin typeface="Alexandria" pitchFamily="2" charset="-78"/>
              <a:ea typeface="Open Sans Semibold" panose="020B0706030804020204" pitchFamily="34" charset="0"/>
              <a:cs typeface="Alexandria" pitchFamily="2" charset="-78"/>
            </a:endParaRPr>
          </a:p>
        </p:txBody>
      </p:sp>
      <p:sp>
        <p:nvSpPr>
          <p:cNvPr id="66" name="Right Triangle 65">
            <a:extLst>
              <a:ext uri="{FF2B5EF4-FFF2-40B4-BE49-F238E27FC236}">
                <a16:creationId xmlns:a16="http://schemas.microsoft.com/office/drawing/2014/main" id="{39E2FD98-051B-7B4E-D28E-7B4549B48EE0}"/>
              </a:ext>
            </a:extLst>
          </p:cNvPr>
          <p:cNvSpPr/>
          <p:nvPr/>
        </p:nvSpPr>
        <p:spPr>
          <a:xfrm flipH="1" flipV="1">
            <a:off x="3806757" y="5735584"/>
            <a:ext cx="2371513" cy="739663"/>
          </a:xfrm>
          <a:prstGeom prst="rtTriangle">
            <a:avLst/>
          </a:prstGeom>
          <a:gradFill flip="none" rotWithShape="1">
            <a:gsLst>
              <a:gs pos="12000">
                <a:schemeClr val="tx1">
                  <a:alpha val="0"/>
                </a:schemeClr>
              </a:gs>
              <a:gs pos="100000">
                <a:schemeClr val="tx1">
                  <a:alpha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6195EEBF-3D23-C60E-9D02-D9F46DBB3599}"/>
              </a:ext>
            </a:extLst>
          </p:cNvPr>
          <p:cNvSpPr/>
          <p:nvPr/>
        </p:nvSpPr>
        <p:spPr>
          <a:xfrm>
            <a:off x="2525988" y="201374"/>
            <a:ext cx="52956" cy="1063200"/>
          </a:xfrm>
          <a:prstGeom prst="ellipse">
            <a:avLst/>
          </a:prstGeom>
          <a:gradFill flip="none" rotWithShape="1">
            <a:gsLst>
              <a:gs pos="100000">
                <a:srgbClr val="993300">
                  <a:alpha val="0"/>
                </a:srgbClr>
              </a:gs>
              <a:gs pos="25000">
                <a:schemeClr val="bg1">
                  <a:lumMod val="0"/>
                  <a:lumOff val="100000"/>
                  <a:alpha val="79000"/>
                </a:schemeClr>
              </a:gs>
            </a:gsLst>
            <a:path path="circle">
              <a:fillToRect l="50000" t="50000" r="50000" b="50000"/>
            </a:path>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TextBox 48">
            <a:extLst>
              <a:ext uri="{FF2B5EF4-FFF2-40B4-BE49-F238E27FC236}">
                <a16:creationId xmlns:a16="http://schemas.microsoft.com/office/drawing/2014/main" id="{1592B3A3-2B5D-6F08-C8F2-DD1297DFC695}"/>
              </a:ext>
            </a:extLst>
          </p:cNvPr>
          <p:cNvSpPr txBox="1"/>
          <p:nvPr/>
        </p:nvSpPr>
        <p:spPr>
          <a:xfrm flipH="1">
            <a:off x="9244072" y="3437148"/>
            <a:ext cx="1081873" cy="769441"/>
          </a:xfrm>
          <a:prstGeom prst="rect">
            <a:avLst/>
          </a:prstGeom>
          <a:noFill/>
        </p:spPr>
        <p:txBody>
          <a:bodyPr wrap="square" rtlCol="0">
            <a:spAutoFit/>
            <a:scene3d>
              <a:camera prst="isometricOffAxis1Left"/>
              <a:lightRig rig="threePt" dir="t"/>
            </a:scene3d>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0</a:t>
            </a:r>
          </a:p>
        </p:txBody>
      </p:sp>
      <p:grpSp>
        <p:nvGrpSpPr>
          <p:cNvPr id="69" name="Group 68">
            <a:extLst>
              <a:ext uri="{FF2B5EF4-FFF2-40B4-BE49-F238E27FC236}">
                <a16:creationId xmlns:a16="http://schemas.microsoft.com/office/drawing/2014/main" id="{26CF6200-5D7A-492A-B359-FFB88C84FBBA}"/>
              </a:ext>
            </a:extLst>
          </p:cNvPr>
          <p:cNvGrpSpPr/>
          <p:nvPr/>
        </p:nvGrpSpPr>
        <p:grpSpPr>
          <a:xfrm>
            <a:off x="1290143" y="1886704"/>
            <a:ext cx="7749843" cy="4111550"/>
            <a:chOff x="1289050" y="1574264"/>
            <a:chExt cx="8945411" cy="4899210"/>
          </a:xfrm>
        </p:grpSpPr>
        <p:sp>
          <p:nvSpPr>
            <p:cNvPr id="71" name="Rectangle 2">
              <a:extLst>
                <a:ext uri="{FF2B5EF4-FFF2-40B4-BE49-F238E27FC236}">
                  <a16:creationId xmlns:a16="http://schemas.microsoft.com/office/drawing/2014/main" id="{3E60ED30-3FE6-4EDC-9DC7-EC1A5B77D8A6}"/>
                </a:ext>
              </a:extLst>
            </p:cNvPr>
            <p:cNvSpPr/>
            <p:nvPr/>
          </p:nvSpPr>
          <p:spPr>
            <a:xfrm rot="3622670">
              <a:off x="2279258" y="3493440"/>
              <a:ext cx="3237301" cy="2722768"/>
            </a:xfrm>
            <a:custGeom>
              <a:avLst/>
              <a:gdLst>
                <a:gd name="connsiteX0" fmla="*/ 0 w 4612640"/>
                <a:gd name="connsiteY0" fmla="*/ 0 h 1249680"/>
                <a:gd name="connsiteX1" fmla="*/ 4612640 w 4612640"/>
                <a:gd name="connsiteY1" fmla="*/ 0 h 1249680"/>
                <a:gd name="connsiteX2" fmla="*/ 4612640 w 4612640"/>
                <a:gd name="connsiteY2" fmla="*/ 1249680 h 1249680"/>
                <a:gd name="connsiteX3" fmla="*/ 0 w 4612640"/>
                <a:gd name="connsiteY3" fmla="*/ 1249680 h 1249680"/>
                <a:gd name="connsiteX4" fmla="*/ 0 w 4612640"/>
                <a:gd name="connsiteY4" fmla="*/ 0 h 1249680"/>
                <a:gd name="connsiteX0" fmla="*/ 0 w 6172623"/>
                <a:gd name="connsiteY0" fmla="*/ 0 h 1249680"/>
                <a:gd name="connsiteX1" fmla="*/ 6172623 w 6172623"/>
                <a:gd name="connsiteY1" fmla="*/ 0 h 1249680"/>
                <a:gd name="connsiteX2" fmla="*/ 4612640 w 6172623"/>
                <a:gd name="connsiteY2" fmla="*/ 1249680 h 1249680"/>
                <a:gd name="connsiteX3" fmla="*/ 0 w 6172623"/>
                <a:gd name="connsiteY3" fmla="*/ 1249680 h 1249680"/>
                <a:gd name="connsiteX4" fmla="*/ 0 w 6172623"/>
                <a:gd name="connsiteY4" fmla="*/ 0 h 1249680"/>
                <a:gd name="connsiteX0" fmla="*/ 0 w 6172623"/>
                <a:gd name="connsiteY0" fmla="*/ 0 h 1249680"/>
                <a:gd name="connsiteX1" fmla="*/ 6172623 w 6172623"/>
                <a:gd name="connsiteY1" fmla="*/ 0 h 1249680"/>
                <a:gd name="connsiteX2" fmla="*/ 2670195 w 6172623"/>
                <a:gd name="connsiteY2" fmla="*/ 1204707 h 1249680"/>
                <a:gd name="connsiteX3" fmla="*/ 0 w 6172623"/>
                <a:gd name="connsiteY3" fmla="*/ 1249680 h 1249680"/>
                <a:gd name="connsiteX4" fmla="*/ 0 w 6172623"/>
                <a:gd name="connsiteY4" fmla="*/ 0 h 1249680"/>
                <a:gd name="connsiteX0" fmla="*/ 0 w 6172623"/>
                <a:gd name="connsiteY0" fmla="*/ 0 h 1249680"/>
                <a:gd name="connsiteX1" fmla="*/ 6172623 w 6172623"/>
                <a:gd name="connsiteY1" fmla="*/ 0 h 1249680"/>
                <a:gd name="connsiteX2" fmla="*/ 0 w 6172623"/>
                <a:gd name="connsiteY2" fmla="*/ 1249680 h 1249680"/>
                <a:gd name="connsiteX3" fmla="*/ 0 w 6172623"/>
                <a:gd name="connsiteY3" fmla="*/ 0 h 1249680"/>
                <a:gd name="connsiteX0" fmla="*/ 0 w 7420220"/>
                <a:gd name="connsiteY0" fmla="*/ 0 h 1249680"/>
                <a:gd name="connsiteX1" fmla="*/ 7420221 w 7420220"/>
                <a:gd name="connsiteY1" fmla="*/ 588872 h 1249680"/>
                <a:gd name="connsiteX2" fmla="*/ 0 w 7420220"/>
                <a:gd name="connsiteY2" fmla="*/ 1249680 h 1249680"/>
                <a:gd name="connsiteX3" fmla="*/ 0 w 7420220"/>
                <a:gd name="connsiteY3" fmla="*/ 0 h 1249680"/>
              </a:gdLst>
              <a:ahLst/>
              <a:cxnLst>
                <a:cxn ang="0">
                  <a:pos x="connsiteX0" y="connsiteY0"/>
                </a:cxn>
                <a:cxn ang="0">
                  <a:pos x="connsiteX1" y="connsiteY1"/>
                </a:cxn>
                <a:cxn ang="0">
                  <a:pos x="connsiteX2" y="connsiteY2"/>
                </a:cxn>
                <a:cxn ang="0">
                  <a:pos x="connsiteX3" y="connsiteY3"/>
                </a:cxn>
              </a:cxnLst>
              <a:rect l="l" t="t" r="r" b="b"/>
              <a:pathLst>
                <a:path w="7420220" h="1249680">
                  <a:moveTo>
                    <a:pt x="0" y="0"/>
                  </a:moveTo>
                  <a:lnTo>
                    <a:pt x="7420221" y="588872"/>
                  </a:lnTo>
                  <a:lnTo>
                    <a:pt x="0" y="1249680"/>
                  </a:lnTo>
                  <a:lnTo>
                    <a:pt x="0" y="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3" name="Rectangle 2">
              <a:extLst>
                <a:ext uri="{FF2B5EF4-FFF2-40B4-BE49-F238E27FC236}">
                  <a16:creationId xmlns:a16="http://schemas.microsoft.com/office/drawing/2014/main" id="{AC951F36-5033-4BB3-8C75-7DC416F27627}"/>
                </a:ext>
              </a:extLst>
            </p:cNvPr>
            <p:cNvSpPr/>
            <p:nvPr/>
          </p:nvSpPr>
          <p:spPr>
            <a:xfrm rot="4430165">
              <a:off x="3849612" y="5149088"/>
              <a:ext cx="1397897" cy="821387"/>
            </a:xfrm>
            <a:custGeom>
              <a:avLst/>
              <a:gdLst>
                <a:gd name="connsiteX0" fmla="*/ 0 w 4612640"/>
                <a:gd name="connsiteY0" fmla="*/ 0 h 1249680"/>
                <a:gd name="connsiteX1" fmla="*/ 4612640 w 4612640"/>
                <a:gd name="connsiteY1" fmla="*/ 0 h 1249680"/>
                <a:gd name="connsiteX2" fmla="*/ 4612640 w 4612640"/>
                <a:gd name="connsiteY2" fmla="*/ 1249680 h 1249680"/>
                <a:gd name="connsiteX3" fmla="*/ 0 w 4612640"/>
                <a:gd name="connsiteY3" fmla="*/ 1249680 h 1249680"/>
                <a:gd name="connsiteX4" fmla="*/ 0 w 4612640"/>
                <a:gd name="connsiteY4" fmla="*/ 0 h 1249680"/>
                <a:gd name="connsiteX0" fmla="*/ 0 w 6172623"/>
                <a:gd name="connsiteY0" fmla="*/ 0 h 1249680"/>
                <a:gd name="connsiteX1" fmla="*/ 6172623 w 6172623"/>
                <a:gd name="connsiteY1" fmla="*/ 0 h 1249680"/>
                <a:gd name="connsiteX2" fmla="*/ 4612640 w 6172623"/>
                <a:gd name="connsiteY2" fmla="*/ 1249680 h 1249680"/>
                <a:gd name="connsiteX3" fmla="*/ 0 w 6172623"/>
                <a:gd name="connsiteY3" fmla="*/ 1249680 h 1249680"/>
                <a:gd name="connsiteX4" fmla="*/ 0 w 6172623"/>
                <a:gd name="connsiteY4" fmla="*/ 0 h 1249680"/>
                <a:gd name="connsiteX0" fmla="*/ 0 w 6172623"/>
                <a:gd name="connsiteY0" fmla="*/ 0 h 1249680"/>
                <a:gd name="connsiteX1" fmla="*/ 6172623 w 6172623"/>
                <a:gd name="connsiteY1" fmla="*/ 0 h 1249680"/>
                <a:gd name="connsiteX2" fmla="*/ 2670195 w 6172623"/>
                <a:gd name="connsiteY2" fmla="*/ 1204707 h 1249680"/>
                <a:gd name="connsiteX3" fmla="*/ 0 w 6172623"/>
                <a:gd name="connsiteY3" fmla="*/ 1249680 h 1249680"/>
                <a:gd name="connsiteX4" fmla="*/ 0 w 6172623"/>
                <a:gd name="connsiteY4" fmla="*/ 0 h 1249680"/>
                <a:gd name="connsiteX0" fmla="*/ 0 w 6172623"/>
                <a:gd name="connsiteY0" fmla="*/ 0 h 1249680"/>
                <a:gd name="connsiteX1" fmla="*/ 6172623 w 6172623"/>
                <a:gd name="connsiteY1" fmla="*/ 0 h 1249680"/>
                <a:gd name="connsiteX2" fmla="*/ 0 w 6172623"/>
                <a:gd name="connsiteY2" fmla="*/ 1249680 h 1249680"/>
                <a:gd name="connsiteX3" fmla="*/ 0 w 6172623"/>
                <a:gd name="connsiteY3" fmla="*/ 0 h 1249680"/>
                <a:gd name="connsiteX0" fmla="*/ 0 w 7420220"/>
                <a:gd name="connsiteY0" fmla="*/ 0 h 1249680"/>
                <a:gd name="connsiteX1" fmla="*/ 7420221 w 7420220"/>
                <a:gd name="connsiteY1" fmla="*/ 588872 h 1249680"/>
                <a:gd name="connsiteX2" fmla="*/ 0 w 7420220"/>
                <a:gd name="connsiteY2" fmla="*/ 1249680 h 1249680"/>
                <a:gd name="connsiteX3" fmla="*/ 0 w 7420220"/>
                <a:gd name="connsiteY3" fmla="*/ 0 h 1249680"/>
              </a:gdLst>
              <a:ahLst/>
              <a:cxnLst>
                <a:cxn ang="0">
                  <a:pos x="connsiteX0" y="connsiteY0"/>
                </a:cxn>
                <a:cxn ang="0">
                  <a:pos x="connsiteX1" y="connsiteY1"/>
                </a:cxn>
                <a:cxn ang="0">
                  <a:pos x="connsiteX2" y="connsiteY2"/>
                </a:cxn>
                <a:cxn ang="0">
                  <a:pos x="connsiteX3" y="connsiteY3"/>
                </a:cxn>
              </a:cxnLst>
              <a:rect l="l" t="t" r="r" b="b"/>
              <a:pathLst>
                <a:path w="7420220" h="1249680">
                  <a:moveTo>
                    <a:pt x="0" y="0"/>
                  </a:moveTo>
                  <a:lnTo>
                    <a:pt x="7420221" y="588872"/>
                  </a:lnTo>
                  <a:lnTo>
                    <a:pt x="0" y="1249680"/>
                  </a:lnTo>
                  <a:lnTo>
                    <a:pt x="0" y="0"/>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4" name="Rectangle 2">
              <a:extLst>
                <a:ext uri="{FF2B5EF4-FFF2-40B4-BE49-F238E27FC236}">
                  <a16:creationId xmlns:a16="http://schemas.microsoft.com/office/drawing/2014/main" id="{4D0FAC0C-F8E7-404F-85E3-E3A0552253D0}"/>
                </a:ext>
              </a:extLst>
            </p:cNvPr>
            <p:cNvSpPr/>
            <p:nvPr/>
          </p:nvSpPr>
          <p:spPr>
            <a:xfrm rot="21132827">
              <a:off x="3839876" y="3178476"/>
              <a:ext cx="6031308" cy="1429519"/>
            </a:xfrm>
            <a:custGeom>
              <a:avLst/>
              <a:gdLst>
                <a:gd name="connsiteX0" fmla="*/ 0 w 4612640"/>
                <a:gd name="connsiteY0" fmla="*/ 0 h 1249680"/>
                <a:gd name="connsiteX1" fmla="*/ 4612640 w 4612640"/>
                <a:gd name="connsiteY1" fmla="*/ 0 h 1249680"/>
                <a:gd name="connsiteX2" fmla="*/ 4612640 w 4612640"/>
                <a:gd name="connsiteY2" fmla="*/ 1249680 h 1249680"/>
                <a:gd name="connsiteX3" fmla="*/ 0 w 4612640"/>
                <a:gd name="connsiteY3" fmla="*/ 1249680 h 1249680"/>
                <a:gd name="connsiteX4" fmla="*/ 0 w 4612640"/>
                <a:gd name="connsiteY4" fmla="*/ 0 h 1249680"/>
                <a:gd name="connsiteX0" fmla="*/ 0 w 6172623"/>
                <a:gd name="connsiteY0" fmla="*/ 0 h 1249680"/>
                <a:gd name="connsiteX1" fmla="*/ 6172623 w 6172623"/>
                <a:gd name="connsiteY1" fmla="*/ 0 h 1249680"/>
                <a:gd name="connsiteX2" fmla="*/ 4612640 w 6172623"/>
                <a:gd name="connsiteY2" fmla="*/ 1249680 h 1249680"/>
                <a:gd name="connsiteX3" fmla="*/ 0 w 6172623"/>
                <a:gd name="connsiteY3" fmla="*/ 1249680 h 1249680"/>
                <a:gd name="connsiteX4" fmla="*/ 0 w 6172623"/>
                <a:gd name="connsiteY4" fmla="*/ 0 h 1249680"/>
                <a:gd name="connsiteX0" fmla="*/ 175495 w 6172623"/>
                <a:gd name="connsiteY0" fmla="*/ 0 h 1255329"/>
                <a:gd name="connsiteX1" fmla="*/ 6172623 w 6172623"/>
                <a:gd name="connsiteY1" fmla="*/ 5649 h 1255329"/>
                <a:gd name="connsiteX2" fmla="*/ 4612640 w 6172623"/>
                <a:gd name="connsiteY2" fmla="*/ 1255329 h 1255329"/>
                <a:gd name="connsiteX3" fmla="*/ 0 w 6172623"/>
                <a:gd name="connsiteY3" fmla="*/ 1255329 h 1255329"/>
                <a:gd name="connsiteX4" fmla="*/ 175495 w 6172623"/>
                <a:gd name="connsiteY4" fmla="*/ 0 h 1255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2623" h="1255329">
                  <a:moveTo>
                    <a:pt x="175495" y="0"/>
                  </a:moveTo>
                  <a:lnTo>
                    <a:pt x="6172623" y="5649"/>
                  </a:lnTo>
                  <a:lnTo>
                    <a:pt x="4612640" y="1255329"/>
                  </a:lnTo>
                  <a:lnTo>
                    <a:pt x="0" y="1255329"/>
                  </a:lnTo>
                  <a:lnTo>
                    <a:pt x="175495"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9" name="Rectangle 2">
              <a:extLst>
                <a:ext uri="{FF2B5EF4-FFF2-40B4-BE49-F238E27FC236}">
                  <a16:creationId xmlns:a16="http://schemas.microsoft.com/office/drawing/2014/main" id="{8176F9FA-536D-4CDE-8E5E-844594D667C3}"/>
                </a:ext>
              </a:extLst>
            </p:cNvPr>
            <p:cNvSpPr/>
            <p:nvPr/>
          </p:nvSpPr>
          <p:spPr>
            <a:xfrm rot="2973115">
              <a:off x="1443215" y="2933542"/>
              <a:ext cx="1397897" cy="821387"/>
            </a:xfrm>
            <a:custGeom>
              <a:avLst/>
              <a:gdLst>
                <a:gd name="connsiteX0" fmla="*/ 0 w 4612640"/>
                <a:gd name="connsiteY0" fmla="*/ 0 h 1249680"/>
                <a:gd name="connsiteX1" fmla="*/ 4612640 w 4612640"/>
                <a:gd name="connsiteY1" fmla="*/ 0 h 1249680"/>
                <a:gd name="connsiteX2" fmla="*/ 4612640 w 4612640"/>
                <a:gd name="connsiteY2" fmla="*/ 1249680 h 1249680"/>
                <a:gd name="connsiteX3" fmla="*/ 0 w 4612640"/>
                <a:gd name="connsiteY3" fmla="*/ 1249680 h 1249680"/>
                <a:gd name="connsiteX4" fmla="*/ 0 w 4612640"/>
                <a:gd name="connsiteY4" fmla="*/ 0 h 1249680"/>
                <a:gd name="connsiteX0" fmla="*/ 0 w 6172623"/>
                <a:gd name="connsiteY0" fmla="*/ 0 h 1249680"/>
                <a:gd name="connsiteX1" fmla="*/ 6172623 w 6172623"/>
                <a:gd name="connsiteY1" fmla="*/ 0 h 1249680"/>
                <a:gd name="connsiteX2" fmla="*/ 4612640 w 6172623"/>
                <a:gd name="connsiteY2" fmla="*/ 1249680 h 1249680"/>
                <a:gd name="connsiteX3" fmla="*/ 0 w 6172623"/>
                <a:gd name="connsiteY3" fmla="*/ 1249680 h 1249680"/>
                <a:gd name="connsiteX4" fmla="*/ 0 w 6172623"/>
                <a:gd name="connsiteY4" fmla="*/ 0 h 1249680"/>
                <a:gd name="connsiteX0" fmla="*/ 0 w 6172623"/>
                <a:gd name="connsiteY0" fmla="*/ 0 h 1249680"/>
                <a:gd name="connsiteX1" fmla="*/ 6172623 w 6172623"/>
                <a:gd name="connsiteY1" fmla="*/ 0 h 1249680"/>
                <a:gd name="connsiteX2" fmla="*/ 2670195 w 6172623"/>
                <a:gd name="connsiteY2" fmla="*/ 1204707 h 1249680"/>
                <a:gd name="connsiteX3" fmla="*/ 0 w 6172623"/>
                <a:gd name="connsiteY3" fmla="*/ 1249680 h 1249680"/>
                <a:gd name="connsiteX4" fmla="*/ 0 w 6172623"/>
                <a:gd name="connsiteY4" fmla="*/ 0 h 1249680"/>
                <a:gd name="connsiteX0" fmla="*/ 0 w 6172623"/>
                <a:gd name="connsiteY0" fmla="*/ 0 h 1249680"/>
                <a:gd name="connsiteX1" fmla="*/ 6172623 w 6172623"/>
                <a:gd name="connsiteY1" fmla="*/ 0 h 1249680"/>
                <a:gd name="connsiteX2" fmla="*/ 0 w 6172623"/>
                <a:gd name="connsiteY2" fmla="*/ 1249680 h 1249680"/>
                <a:gd name="connsiteX3" fmla="*/ 0 w 6172623"/>
                <a:gd name="connsiteY3" fmla="*/ 0 h 1249680"/>
                <a:gd name="connsiteX0" fmla="*/ 0 w 7420220"/>
                <a:gd name="connsiteY0" fmla="*/ 0 h 1249680"/>
                <a:gd name="connsiteX1" fmla="*/ 7420221 w 7420220"/>
                <a:gd name="connsiteY1" fmla="*/ 588872 h 1249680"/>
                <a:gd name="connsiteX2" fmla="*/ 0 w 7420220"/>
                <a:gd name="connsiteY2" fmla="*/ 1249680 h 1249680"/>
                <a:gd name="connsiteX3" fmla="*/ 0 w 7420220"/>
                <a:gd name="connsiteY3" fmla="*/ 0 h 1249680"/>
              </a:gdLst>
              <a:ahLst/>
              <a:cxnLst>
                <a:cxn ang="0">
                  <a:pos x="connsiteX0" y="connsiteY0"/>
                </a:cxn>
                <a:cxn ang="0">
                  <a:pos x="connsiteX1" y="connsiteY1"/>
                </a:cxn>
                <a:cxn ang="0">
                  <a:pos x="connsiteX2" y="connsiteY2"/>
                </a:cxn>
                <a:cxn ang="0">
                  <a:pos x="connsiteX3" y="connsiteY3"/>
                </a:cxn>
              </a:cxnLst>
              <a:rect l="l" t="t" r="r" b="b"/>
              <a:pathLst>
                <a:path w="7420220" h="1249680">
                  <a:moveTo>
                    <a:pt x="0" y="0"/>
                  </a:moveTo>
                  <a:lnTo>
                    <a:pt x="7420221" y="588872"/>
                  </a:lnTo>
                  <a:lnTo>
                    <a:pt x="0" y="1249680"/>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0" name="Rectangle 2">
              <a:extLst>
                <a:ext uri="{FF2B5EF4-FFF2-40B4-BE49-F238E27FC236}">
                  <a16:creationId xmlns:a16="http://schemas.microsoft.com/office/drawing/2014/main" id="{CA6D2617-31EB-4EDE-B281-3FA0999D8DDE}"/>
                </a:ext>
              </a:extLst>
            </p:cNvPr>
            <p:cNvSpPr/>
            <p:nvPr/>
          </p:nvSpPr>
          <p:spPr>
            <a:xfrm rot="21132827">
              <a:off x="1766547" y="1790423"/>
              <a:ext cx="8467914" cy="1786780"/>
            </a:xfrm>
            <a:custGeom>
              <a:avLst/>
              <a:gdLst>
                <a:gd name="connsiteX0" fmla="*/ 0 w 4612640"/>
                <a:gd name="connsiteY0" fmla="*/ 0 h 1249680"/>
                <a:gd name="connsiteX1" fmla="*/ 4612640 w 4612640"/>
                <a:gd name="connsiteY1" fmla="*/ 0 h 1249680"/>
                <a:gd name="connsiteX2" fmla="*/ 4612640 w 4612640"/>
                <a:gd name="connsiteY2" fmla="*/ 1249680 h 1249680"/>
                <a:gd name="connsiteX3" fmla="*/ 0 w 4612640"/>
                <a:gd name="connsiteY3" fmla="*/ 1249680 h 1249680"/>
                <a:gd name="connsiteX4" fmla="*/ 0 w 4612640"/>
                <a:gd name="connsiteY4" fmla="*/ 0 h 1249680"/>
                <a:gd name="connsiteX0" fmla="*/ 0 w 6172623"/>
                <a:gd name="connsiteY0" fmla="*/ 0 h 1249680"/>
                <a:gd name="connsiteX1" fmla="*/ 6172623 w 6172623"/>
                <a:gd name="connsiteY1" fmla="*/ 0 h 1249680"/>
                <a:gd name="connsiteX2" fmla="*/ 4612640 w 6172623"/>
                <a:gd name="connsiteY2" fmla="*/ 1249680 h 1249680"/>
                <a:gd name="connsiteX3" fmla="*/ 0 w 6172623"/>
                <a:gd name="connsiteY3" fmla="*/ 1249680 h 1249680"/>
                <a:gd name="connsiteX4" fmla="*/ 0 w 6172623"/>
                <a:gd name="connsiteY4" fmla="*/ 0 h 1249680"/>
                <a:gd name="connsiteX0" fmla="*/ 175495 w 6172623"/>
                <a:gd name="connsiteY0" fmla="*/ 0 h 1255329"/>
                <a:gd name="connsiteX1" fmla="*/ 6172623 w 6172623"/>
                <a:gd name="connsiteY1" fmla="*/ 5649 h 1255329"/>
                <a:gd name="connsiteX2" fmla="*/ 4612640 w 6172623"/>
                <a:gd name="connsiteY2" fmla="*/ 1255329 h 1255329"/>
                <a:gd name="connsiteX3" fmla="*/ 0 w 6172623"/>
                <a:gd name="connsiteY3" fmla="*/ 1255329 h 1255329"/>
                <a:gd name="connsiteX4" fmla="*/ 175495 w 6172623"/>
                <a:gd name="connsiteY4" fmla="*/ 0 h 1255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2623" h="1255329">
                  <a:moveTo>
                    <a:pt x="175495" y="0"/>
                  </a:moveTo>
                  <a:lnTo>
                    <a:pt x="6172623" y="5649"/>
                  </a:lnTo>
                  <a:lnTo>
                    <a:pt x="4612640" y="1255329"/>
                  </a:lnTo>
                  <a:lnTo>
                    <a:pt x="0" y="1255329"/>
                  </a:lnTo>
                  <a:lnTo>
                    <a:pt x="175495"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1" name="Rectangle 2">
              <a:extLst>
                <a:ext uri="{FF2B5EF4-FFF2-40B4-BE49-F238E27FC236}">
                  <a16:creationId xmlns:a16="http://schemas.microsoft.com/office/drawing/2014/main" id="{F0C4DF04-F7D7-4F6C-AEF3-025D416691D2}"/>
                </a:ext>
              </a:extLst>
            </p:cNvPr>
            <p:cNvSpPr/>
            <p:nvPr/>
          </p:nvSpPr>
          <p:spPr>
            <a:xfrm rot="21132827">
              <a:off x="1289050" y="1574264"/>
              <a:ext cx="4720606" cy="1198839"/>
            </a:xfrm>
            <a:custGeom>
              <a:avLst/>
              <a:gdLst>
                <a:gd name="connsiteX0" fmla="*/ 0 w 4612640"/>
                <a:gd name="connsiteY0" fmla="*/ 0 h 1249680"/>
                <a:gd name="connsiteX1" fmla="*/ 4612640 w 4612640"/>
                <a:gd name="connsiteY1" fmla="*/ 0 h 1249680"/>
                <a:gd name="connsiteX2" fmla="*/ 4612640 w 4612640"/>
                <a:gd name="connsiteY2" fmla="*/ 1249680 h 1249680"/>
                <a:gd name="connsiteX3" fmla="*/ 0 w 4612640"/>
                <a:gd name="connsiteY3" fmla="*/ 1249680 h 1249680"/>
                <a:gd name="connsiteX4" fmla="*/ 0 w 4612640"/>
                <a:gd name="connsiteY4" fmla="*/ 0 h 1249680"/>
                <a:gd name="connsiteX0" fmla="*/ 0 w 6172623"/>
                <a:gd name="connsiteY0" fmla="*/ 0 h 1249680"/>
                <a:gd name="connsiteX1" fmla="*/ 6172623 w 6172623"/>
                <a:gd name="connsiteY1" fmla="*/ 0 h 1249680"/>
                <a:gd name="connsiteX2" fmla="*/ 4612640 w 6172623"/>
                <a:gd name="connsiteY2" fmla="*/ 1249680 h 1249680"/>
                <a:gd name="connsiteX3" fmla="*/ 0 w 6172623"/>
                <a:gd name="connsiteY3" fmla="*/ 1249680 h 1249680"/>
                <a:gd name="connsiteX4" fmla="*/ 0 w 6172623"/>
                <a:gd name="connsiteY4" fmla="*/ 0 h 1249680"/>
                <a:gd name="connsiteX0" fmla="*/ 175495 w 6172623"/>
                <a:gd name="connsiteY0" fmla="*/ 0 h 1255329"/>
                <a:gd name="connsiteX1" fmla="*/ 6172623 w 6172623"/>
                <a:gd name="connsiteY1" fmla="*/ 5649 h 1255329"/>
                <a:gd name="connsiteX2" fmla="*/ 4612640 w 6172623"/>
                <a:gd name="connsiteY2" fmla="*/ 1255329 h 1255329"/>
                <a:gd name="connsiteX3" fmla="*/ 0 w 6172623"/>
                <a:gd name="connsiteY3" fmla="*/ 1255329 h 1255329"/>
                <a:gd name="connsiteX4" fmla="*/ 175495 w 6172623"/>
                <a:gd name="connsiteY4" fmla="*/ 0 h 1255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2623" h="1255329">
                  <a:moveTo>
                    <a:pt x="175495" y="0"/>
                  </a:moveTo>
                  <a:lnTo>
                    <a:pt x="6172623" y="5649"/>
                  </a:lnTo>
                  <a:lnTo>
                    <a:pt x="4612640" y="1255329"/>
                  </a:lnTo>
                  <a:lnTo>
                    <a:pt x="0" y="1255329"/>
                  </a:lnTo>
                  <a:lnTo>
                    <a:pt x="175495"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82" name="TextBox 81">
            <a:extLst>
              <a:ext uri="{FF2B5EF4-FFF2-40B4-BE49-F238E27FC236}">
                <a16:creationId xmlns:a16="http://schemas.microsoft.com/office/drawing/2014/main" id="{C03C4107-6E00-7F7B-0BEE-B2CBFDB45959}"/>
              </a:ext>
            </a:extLst>
          </p:cNvPr>
          <p:cNvSpPr txBox="1"/>
          <p:nvPr/>
        </p:nvSpPr>
        <p:spPr>
          <a:xfrm rot="21153723">
            <a:off x="909086" y="2105757"/>
            <a:ext cx="3669621" cy="861774"/>
          </a:xfrm>
          <a:prstGeom prst="rect">
            <a:avLst/>
          </a:prstGeom>
          <a:noFill/>
        </p:spPr>
        <p:txBody>
          <a:bodyPr wrap="square" rtlCol="0">
            <a:spAutoFit/>
          </a:bodyPr>
          <a:lstStyle/>
          <a:p>
            <a:pPr lvl="1" algn="ctr"/>
            <a:r>
              <a:rPr lang="ar-EG" b="1" dirty="0">
                <a:solidFill>
                  <a:schemeClr val="bg1"/>
                </a:solidFill>
                <a:latin typeface="Alexandria" pitchFamily="2" charset="-78"/>
                <a:ea typeface="Open Sans Condensed" panose="020B0806030504020204" pitchFamily="34" charset="0"/>
                <a:cs typeface="Alexandria" pitchFamily="2" charset="-78"/>
              </a:rPr>
              <a:t>الحملات المؤسسية </a:t>
            </a:r>
          </a:p>
          <a:p>
            <a:pPr lvl="1" algn="ctr"/>
            <a:r>
              <a:rPr lang="en-US" b="1" dirty="0">
                <a:solidFill>
                  <a:schemeClr val="bg1"/>
                </a:solidFill>
                <a:latin typeface="Alexandria" pitchFamily="2" charset="-78"/>
                <a:cs typeface="Alexandria" pitchFamily="2" charset="-78"/>
              </a:rPr>
              <a:t>Institutional Campaigns</a:t>
            </a:r>
            <a:endParaRPr lang="ar-EG" b="1" dirty="0">
              <a:solidFill>
                <a:schemeClr val="bg1"/>
              </a:solidFill>
              <a:latin typeface="Alexandria" pitchFamily="2" charset="-78"/>
              <a:ea typeface="Open Sans Condensed" panose="020B0806030504020204" pitchFamily="34" charset="0"/>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Open Sans Condensed" panose="020B0806030504020204" pitchFamily="34" charset="0"/>
              <a:ea typeface="Open Sans Condensed" panose="020B0806030504020204" pitchFamily="34" charset="0"/>
              <a:cs typeface="Open Sans Condensed" panose="020B0806030504020204" pitchFamily="34" charset="0"/>
            </a:endParaRPr>
          </a:p>
        </p:txBody>
      </p:sp>
      <p:sp>
        <p:nvSpPr>
          <p:cNvPr id="87" name="TextBox 86">
            <a:extLst>
              <a:ext uri="{FF2B5EF4-FFF2-40B4-BE49-F238E27FC236}">
                <a16:creationId xmlns:a16="http://schemas.microsoft.com/office/drawing/2014/main" id="{52B9F8CA-014E-76F3-F6B6-579906E34596}"/>
              </a:ext>
            </a:extLst>
          </p:cNvPr>
          <p:cNvSpPr txBox="1"/>
          <p:nvPr/>
        </p:nvSpPr>
        <p:spPr>
          <a:xfrm rot="21018275">
            <a:off x="3865843" y="2406691"/>
            <a:ext cx="3719772" cy="707886"/>
          </a:xfrm>
          <a:prstGeom prst="rect">
            <a:avLst/>
          </a:prstGeom>
          <a:noFill/>
        </p:spPr>
        <p:txBody>
          <a:bodyPr wrap="square" rtlCol="0">
            <a:spAutoFit/>
          </a:bodyPr>
          <a:lstStyle/>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chemeClr val="bg1"/>
                </a:solidFill>
                <a:effectLst/>
                <a:uLnTx/>
                <a:uFillTx/>
                <a:latin typeface="Alexandria" pitchFamily="2" charset="-78"/>
                <a:ea typeface="Open Sans Condensed" panose="020B0806030504020204" pitchFamily="34" charset="0"/>
                <a:cs typeface="Alexandria" pitchFamily="2" charset="-78"/>
              </a:rPr>
              <a:t>الحملات التسويقية </a:t>
            </a:r>
          </a:p>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rPr>
              <a:t>Marketing Campaigns</a:t>
            </a:r>
            <a:endParaRPr kumimoji="0" lang="ar-EG" sz="2000" b="1" i="0" u="none" strike="noStrike" kern="1200" cap="none" spc="0" normalizeH="0" baseline="0" noProof="0" dirty="0">
              <a:ln>
                <a:noFill/>
              </a:ln>
              <a:solidFill>
                <a:schemeClr val="bg1"/>
              </a:solidFill>
              <a:effectLst/>
              <a:uLnTx/>
              <a:uFillTx/>
              <a:latin typeface="Alexandria" pitchFamily="2" charset="-78"/>
              <a:ea typeface="Open Sans Condensed" panose="020B0806030504020204" pitchFamily="34" charset="0"/>
              <a:cs typeface="Alexandria" pitchFamily="2" charset="-78"/>
            </a:endParaRPr>
          </a:p>
        </p:txBody>
      </p:sp>
      <p:sp>
        <p:nvSpPr>
          <p:cNvPr id="88" name="TextBox 87">
            <a:extLst>
              <a:ext uri="{FF2B5EF4-FFF2-40B4-BE49-F238E27FC236}">
                <a16:creationId xmlns:a16="http://schemas.microsoft.com/office/drawing/2014/main" id="{5397D2B2-ED1D-EEF2-A610-D8E8E4DD58BC}"/>
              </a:ext>
            </a:extLst>
          </p:cNvPr>
          <p:cNvSpPr txBox="1"/>
          <p:nvPr/>
        </p:nvSpPr>
        <p:spPr>
          <a:xfrm rot="21132373">
            <a:off x="3584632" y="3647741"/>
            <a:ext cx="4307028" cy="646331"/>
          </a:xfrm>
          <a:prstGeom prst="rect">
            <a:avLst/>
          </a:prstGeom>
          <a:noFill/>
        </p:spPr>
        <p:txBody>
          <a:bodyPr wrap="square" rtlCol="0">
            <a:spAutoFit/>
          </a:bodyPr>
          <a:lstStyle/>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chemeClr val="bg1"/>
                </a:solidFill>
                <a:effectLst/>
                <a:uLnTx/>
                <a:uFillTx/>
                <a:latin typeface="Alexandria" pitchFamily="2" charset="-78"/>
                <a:ea typeface="Open Sans Condensed" panose="020B0806030504020204" pitchFamily="34" charset="0"/>
                <a:cs typeface="Alexandria" pitchFamily="2" charset="-78"/>
              </a:rPr>
              <a:t>حملات إدارة الأزمات</a:t>
            </a:r>
          </a:p>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rPr>
              <a:t>Crisis Management Campaigns</a:t>
            </a:r>
            <a:endParaRPr kumimoji="0" lang="ar-EG" b="1" i="0" u="none" strike="noStrike" kern="1200" cap="none" spc="0" normalizeH="0" baseline="0" noProof="0" dirty="0">
              <a:ln>
                <a:noFill/>
              </a:ln>
              <a:solidFill>
                <a:schemeClr val="bg1"/>
              </a:solidFill>
              <a:effectLst/>
              <a:uLnTx/>
              <a:uFillTx/>
              <a:latin typeface="Alexandria" pitchFamily="2" charset="-78"/>
              <a:ea typeface="Open Sans Condensed" panose="020B0806030504020204" pitchFamily="34" charset="0"/>
              <a:cs typeface="Alexandria" pitchFamily="2" charset="-78"/>
            </a:endParaRPr>
          </a:p>
        </p:txBody>
      </p:sp>
    </p:spTree>
    <p:extLst>
      <p:ext uri="{BB962C8B-B14F-4D97-AF65-F5344CB8AC3E}">
        <p14:creationId xmlns:p14="http://schemas.microsoft.com/office/powerpoint/2010/main" val="3638002783"/>
      </p:ext>
    </p:extLst>
  </p:cSld>
  <p:clrMapOvr>
    <a:masterClrMapping/>
  </p:clrMapOvr>
  <mc:AlternateContent xmlns:mc="http://schemas.openxmlformats.org/markup-compatibility/2006" xmlns:p14="http://schemas.microsoft.com/office/powerpoint/2010/main">
    <mc:Choice Requires="p14">
      <p:transition p14:dur="10" advTm="35990"/>
    </mc:Choice>
    <mc:Fallback xmlns="">
      <p:transition advTm="359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p:extLst>
    <p:ext uri="{E180D4A7-C9FB-4DFB-919C-405C955672EB}">
      <p14:showEvtLst xmlns:p14="http://schemas.microsoft.com/office/powerpoint/2010/main">
        <p14:playEvt time="1269" objId="6"/>
        <p14:stopEvt time="32609" objId="6"/>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74A018F-EEEE-E4DE-F414-A0491D85498C}"/>
              </a:ext>
            </a:extLst>
          </p:cNvPr>
          <p:cNvSpPr/>
          <p:nvPr/>
        </p:nvSpPr>
        <p:spPr>
          <a:xfrm>
            <a:off x="9793999" y="742070"/>
            <a:ext cx="2124678" cy="57345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0AE1897B-46E6-D9EC-BE2E-7BC5F991D4AE}"/>
              </a:ext>
            </a:extLst>
          </p:cNvPr>
          <p:cNvSpPr/>
          <p:nvPr/>
        </p:nvSpPr>
        <p:spPr>
          <a:xfrm>
            <a:off x="3645106" y="864158"/>
            <a:ext cx="8155433" cy="5433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EG" b="1" dirty="0">
              <a:solidFill>
                <a:srgbClr val="00206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481F1BC-4F06-03CC-D5C9-8B3EAA945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3323" y="-1720"/>
            <a:ext cx="2305141" cy="1076343"/>
          </a:xfrm>
          <a:prstGeom prst="rect">
            <a:avLst/>
          </a:prstGeom>
        </p:spPr>
      </p:pic>
      <p:sp>
        <p:nvSpPr>
          <p:cNvPr id="6" name="Rectangle 5">
            <a:extLst>
              <a:ext uri="{FF2B5EF4-FFF2-40B4-BE49-F238E27FC236}">
                <a16:creationId xmlns:a16="http://schemas.microsoft.com/office/drawing/2014/main" id="{A9E145B4-0A05-EEBE-809F-C4843764BB59}"/>
              </a:ext>
            </a:extLst>
          </p:cNvPr>
          <p:cNvSpPr/>
          <p:nvPr/>
        </p:nvSpPr>
        <p:spPr>
          <a:xfrm flipV="1">
            <a:off x="2812652" y="538450"/>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27A2DF-C681-A6D5-4EC6-989DBE4202AD}"/>
              </a:ext>
            </a:extLst>
          </p:cNvPr>
          <p:cNvSpPr txBox="1"/>
          <p:nvPr/>
        </p:nvSpPr>
        <p:spPr>
          <a:xfrm>
            <a:off x="9066204" y="645557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27" name="Picture Placeholder 26">
            <a:extLst>
              <a:ext uri="{FF2B5EF4-FFF2-40B4-BE49-F238E27FC236}">
                <a16:creationId xmlns:a16="http://schemas.microsoft.com/office/drawing/2014/main" id="{4C33922C-2476-1E6A-CF8E-A51D83853BCA}"/>
              </a:ext>
            </a:extLst>
          </p:cNvPr>
          <p:cNvPicPr>
            <a:picLocks noGrp="1" noChangeAspect="1"/>
          </p:cNvPicPr>
          <p:nvPr>
            <p:ph type="pic" sz="quarter" idx="11"/>
          </p:nvPr>
        </p:nvPicPr>
        <p:blipFill>
          <a:blip r:embed="rId3"/>
          <a:srcRect t="5869" b="5869"/>
          <a:stretch>
            <a:fillRect/>
          </a:stretch>
        </p:blipFill>
        <p:spPr>
          <a:xfrm>
            <a:off x="329388" y="1742467"/>
            <a:ext cx="3141990" cy="37337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3" name="TextBox 22">
            <a:extLst>
              <a:ext uri="{FF2B5EF4-FFF2-40B4-BE49-F238E27FC236}">
                <a16:creationId xmlns:a16="http://schemas.microsoft.com/office/drawing/2014/main" id="{599B2A20-B720-9309-0FFF-A982A08719AB}"/>
              </a:ext>
            </a:extLst>
          </p:cNvPr>
          <p:cNvSpPr txBox="1"/>
          <p:nvPr/>
        </p:nvSpPr>
        <p:spPr>
          <a:xfrm>
            <a:off x="3888712" y="1634324"/>
            <a:ext cx="7494493" cy="1528047"/>
          </a:xfrm>
          <a:prstGeom prst="rect">
            <a:avLst/>
          </a:prstGeom>
          <a:noFill/>
        </p:spPr>
        <p:txBody>
          <a:bodyPr wrap="square" rtlCol="1">
            <a:spAutoFit/>
          </a:bodyPr>
          <a:lstStyle/>
          <a:p>
            <a:pPr algn="ctr">
              <a:lnSpc>
                <a:spcPct val="150000"/>
              </a:lnSpc>
            </a:pPr>
            <a:r>
              <a:rPr lang="ar-EG" sz="1600" dirty="0">
                <a:latin typeface="Alexandria" pitchFamily="2" charset="-78"/>
                <a:cs typeface="Alexandria" pitchFamily="2" charset="-78"/>
              </a:rPr>
              <a:t>هي نوع من حملات العلاقات العامة التي لا تهدف إلى الترويج المباشر لمنتج أو خدمة، بل تسعى إلى تعزيز صورة المؤسسة، و بناء سمعتها، أو ترسيخ هويتها لدى الجمهور العام. تُركّز هذه الحملات على القيم، والمبادئ، والإنجازات، والمسؤولية الاجتماعية، أو الاستجابة للأزمات دون أن يكون هناك دافع تجاري مباشر.</a:t>
            </a:r>
          </a:p>
        </p:txBody>
      </p:sp>
      <p:sp>
        <p:nvSpPr>
          <p:cNvPr id="24" name="TextBox 23">
            <a:extLst>
              <a:ext uri="{FF2B5EF4-FFF2-40B4-BE49-F238E27FC236}">
                <a16:creationId xmlns:a16="http://schemas.microsoft.com/office/drawing/2014/main" id="{D458C8E7-4BF7-ABFE-9A61-A644572F3E4E}"/>
              </a:ext>
            </a:extLst>
          </p:cNvPr>
          <p:cNvSpPr txBox="1"/>
          <p:nvPr/>
        </p:nvSpPr>
        <p:spPr>
          <a:xfrm>
            <a:off x="3979763" y="3878289"/>
            <a:ext cx="7403442" cy="1528047"/>
          </a:xfrm>
          <a:prstGeom prst="rect">
            <a:avLst/>
          </a:prstGeom>
          <a:noFill/>
        </p:spPr>
        <p:txBody>
          <a:bodyPr wrap="square" rtlCol="1">
            <a:spAutoFit/>
          </a:bodyPr>
          <a:lstStyle/>
          <a:p>
            <a:pPr algn="r" rtl="1">
              <a:lnSpc>
                <a:spcPct val="150000"/>
              </a:lnSpc>
              <a:buNone/>
            </a:pPr>
            <a:r>
              <a:rPr lang="ar-EG" sz="1600" b="1" dirty="0">
                <a:solidFill>
                  <a:srgbClr val="002060"/>
                </a:solidFill>
                <a:latin typeface="Alexandria" pitchFamily="2" charset="-78"/>
                <a:cs typeface="Alexandria" pitchFamily="2" charset="-78"/>
              </a:rPr>
              <a:t>🎯 الهدف من الحملات المؤسسية: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تعزيز الولاء المؤسسي لدى الجمهور الداخلي والخارجي.</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التفاعل مع قضايا اجتماعية وإنسانية تزيد من احترام المجتمع للمؤسسة.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تمييز العلامة المؤسسية عن المنافسين من خلال القيم وليس المنتجات.</a:t>
            </a:r>
          </a:p>
        </p:txBody>
      </p:sp>
      <p:sp>
        <p:nvSpPr>
          <p:cNvPr id="25" name="TextBox 24">
            <a:extLst>
              <a:ext uri="{FF2B5EF4-FFF2-40B4-BE49-F238E27FC236}">
                <a16:creationId xmlns:a16="http://schemas.microsoft.com/office/drawing/2014/main" id="{15DFBB3B-DD97-565D-B4F7-9E7DCBE0EC12}"/>
              </a:ext>
            </a:extLst>
          </p:cNvPr>
          <p:cNvSpPr txBox="1"/>
          <p:nvPr/>
        </p:nvSpPr>
        <p:spPr>
          <a:xfrm>
            <a:off x="6524524" y="1064575"/>
            <a:ext cx="2632669" cy="369332"/>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الحملات المؤسسية</a:t>
            </a:r>
          </a:p>
        </p:txBody>
      </p:sp>
    </p:spTree>
    <p:extLst>
      <p:ext uri="{BB962C8B-B14F-4D97-AF65-F5344CB8AC3E}">
        <p14:creationId xmlns:p14="http://schemas.microsoft.com/office/powerpoint/2010/main" val="3026068741"/>
      </p:ext>
    </p:extLst>
  </p:cSld>
  <p:clrMapOvr>
    <a:masterClrMapping/>
  </p:clrMapOvr>
  <mc:AlternateContent xmlns:mc="http://schemas.openxmlformats.org/markup-compatibility/2006" xmlns:p14="http://schemas.microsoft.com/office/powerpoint/2010/main">
    <mc:Choice Requires="p14">
      <p:transition spd="slow" p14:dur="2000" advTm="242740"/>
    </mc:Choice>
    <mc:Fallback xmlns="">
      <p:transition spd="slow" advTm="242740"/>
    </mc:Fallback>
  </mc:AlternateContent>
  <p:extLst>
    <p:ext uri="{E180D4A7-C9FB-4DFB-919C-405C955672EB}">
      <p14:showEvtLst xmlns:p14="http://schemas.microsoft.com/office/powerpoint/2010/main">
        <p14:playEvt time="1268" objId="2"/>
        <p14:stopEvt time="241538" objId="2"/>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A7D93-4A13-FA1C-F38E-C27A2278DFFC}"/>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2B29365-3DA9-59C2-5CB3-EA36F3AD1A37}"/>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4F5659F-145E-14D3-2A00-1694A4BD77B2}"/>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88BDF07B-1AF5-F91E-C6EB-DFAA05B316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DD1A54C-0EA8-2B30-61DF-AB9450713D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16663EF8-12A8-8C35-CAD0-DB2522B26919}"/>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B857D81-163B-FC84-663E-3D92A900AED6}"/>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مثال تطبيقي على الحملات المؤسسية</a:t>
            </a:r>
          </a:p>
        </p:txBody>
      </p:sp>
      <p:sp>
        <p:nvSpPr>
          <p:cNvPr id="9" name="TextBox 8">
            <a:extLst>
              <a:ext uri="{FF2B5EF4-FFF2-40B4-BE49-F238E27FC236}">
                <a16:creationId xmlns:a16="http://schemas.microsoft.com/office/drawing/2014/main" id="{E2B843DD-5CAC-117B-8453-FAC244B12BE7}"/>
              </a:ext>
            </a:extLst>
          </p:cNvPr>
          <p:cNvSpPr txBox="1"/>
          <p:nvPr/>
        </p:nvSpPr>
        <p:spPr>
          <a:xfrm>
            <a:off x="325941" y="1483711"/>
            <a:ext cx="11279707" cy="4442819"/>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الحملة: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IBM Smarter Planet</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إبراز الشركة كمؤسسة قيادية مبتكرة تُساهم في حلول ذكية للمشكلات العالمية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الوسائل المستخدمة: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مقالات رأي لرئيس الشركة في الصحف العالمية، حملات إعلامية توعوية عبر التلفاز والإنترنت، فيديوهات تسويقية تستعرض حلول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IBM</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في مجالات اصحة، والبيئة، والنقل.</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الجمهور المستهدف: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صناع القرار ، والمتخصصين، والمجتمع العام حيث أن الحملة هدفها تقديم حلول ذكية للقطاعين العام والخاص، وليس بيع منتج بعينه.</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lang="ar-EG" dirty="0">
                <a:solidFill>
                  <a:prstClr val="black"/>
                </a:solidFill>
                <a:latin typeface="Alexandria" pitchFamily="2" charset="-78"/>
                <a:cs typeface="Alexandria" pitchFamily="2" charset="-78"/>
              </a:rPr>
              <a:t>عزز</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 مكانة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IBM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كمؤسسة رائدة عالميًا في مجال الابتكار الاجتماعي، وقد زادت الثقة العامة في الشركة رغم المنافسة التقنية التجارية.</a:t>
            </a:r>
          </a:p>
        </p:txBody>
      </p:sp>
    </p:spTree>
    <p:extLst>
      <p:ext uri="{BB962C8B-B14F-4D97-AF65-F5344CB8AC3E}">
        <p14:creationId xmlns:p14="http://schemas.microsoft.com/office/powerpoint/2010/main" val="3642945722"/>
      </p:ext>
    </p:extLst>
  </p:cSld>
  <p:clrMapOvr>
    <a:masterClrMapping/>
  </p:clrMapOvr>
  <mc:AlternateContent xmlns:mc="http://schemas.openxmlformats.org/markup-compatibility/2006" xmlns:p14="http://schemas.microsoft.com/office/powerpoint/2010/main">
    <mc:Choice Requires="p14">
      <p:transition p14:dur="10" advTm="286341"/>
    </mc:Choice>
    <mc:Fallback xmlns="">
      <p:transition advTm="286341"/>
    </mc:Fallback>
  </mc:AlternateContent>
  <p:extLst>
    <p:ext uri="{E180D4A7-C9FB-4DFB-919C-405C955672EB}">
      <p14:showEvtLst xmlns:p14="http://schemas.microsoft.com/office/powerpoint/2010/main">
        <p14:playEvt time="1" objId="5"/>
        <p14:stopEvt time="286211" objId="5"/>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D223C-D5AD-136B-BFBD-03B112007BE9}"/>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021003E-193D-7D6C-357A-C873A334B757}"/>
              </a:ext>
            </a:extLst>
          </p:cNvPr>
          <p:cNvSpPr/>
          <p:nvPr/>
        </p:nvSpPr>
        <p:spPr>
          <a:xfrm>
            <a:off x="9793999" y="742070"/>
            <a:ext cx="2124678" cy="57345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AA005B51-7F00-08B2-C20C-1F2D9DB32304}"/>
              </a:ext>
            </a:extLst>
          </p:cNvPr>
          <p:cNvSpPr/>
          <p:nvPr/>
        </p:nvSpPr>
        <p:spPr>
          <a:xfrm>
            <a:off x="3707841" y="866774"/>
            <a:ext cx="8155433" cy="5433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EG" b="1" dirty="0">
              <a:solidFill>
                <a:srgbClr val="00206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7D8CBC6-5F65-4CF2-3108-D2BEE63D37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3323" y="-1720"/>
            <a:ext cx="2305141" cy="1076343"/>
          </a:xfrm>
          <a:prstGeom prst="rect">
            <a:avLst/>
          </a:prstGeom>
        </p:spPr>
      </p:pic>
      <p:sp>
        <p:nvSpPr>
          <p:cNvPr id="6" name="Rectangle 5">
            <a:extLst>
              <a:ext uri="{FF2B5EF4-FFF2-40B4-BE49-F238E27FC236}">
                <a16:creationId xmlns:a16="http://schemas.microsoft.com/office/drawing/2014/main" id="{62E8F5C3-2899-F28B-F032-4FCDD0BD68C6}"/>
              </a:ext>
            </a:extLst>
          </p:cNvPr>
          <p:cNvSpPr/>
          <p:nvPr/>
        </p:nvSpPr>
        <p:spPr>
          <a:xfrm flipV="1">
            <a:off x="2812652" y="538450"/>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B796EE8-3BF4-1D28-8237-3536FF32FE89}"/>
              </a:ext>
            </a:extLst>
          </p:cNvPr>
          <p:cNvSpPr txBox="1"/>
          <p:nvPr/>
        </p:nvSpPr>
        <p:spPr>
          <a:xfrm>
            <a:off x="9066204" y="645557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23" name="TextBox 22">
            <a:extLst>
              <a:ext uri="{FF2B5EF4-FFF2-40B4-BE49-F238E27FC236}">
                <a16:creationId xmlns:a16="http://schemas.microsoft.com/office/drawing/2014/main" id="{64ABF2BA-30AD-20EF-2DE6-95E8268FAB26}"/>
              </a:ext>
            </a:extLst>
          </p:cNvPr>
          <p:cNvSpPr txBox="1"/>
          <p:nvPr/>
        </p:nvSpPr>
        <p:spPr>
          <a:xfrm>
            <a:off x="3979838" y="1820996"/>
            <a:ext cx="7494493" cy="1158715"/>
          </a:xfrm>
          <a:prstGeom prst="rect">
            <a:avLst/>
          </a:prstGeom>
          <a:noFill/>
        </p:spPr>
        <p:txBody>
          <a:bodyPr wrap="square" rtlCol="1">
            <a:spAutoFit/>
          </a:bodyPr>
          <a:lstStyle/>
          <a:p>
            <a:pPr algn="ctr">
              <a:lnSpc>
                <a:spcPct val="150000"/>
              </a:lnSpc>
            </a:pPr>
            <a:r>
              <a:rPr lang="ar-EG" sz="1600" dirty="0">
                <a:latin typeface="Alexandria" pitchFamily="2" charset="-78"/>
                <a:cs typeface="Alexandria" pitchFamily="2" charset="-78"/>
              </a:rPr>
              <a:t>سلسلة من الأنشطة والرسائل الترويجية المنسقة، يتم تنفيذها خلال فترة زمنية محددة، بهدف التأثير في سلوك المستهلك، وتحقيق هدف تسويقي محدد مثل: زيادة الوعي بالعلامة التجارية، أو الترويج لمنتج، أو تحسين الحصة السوقية.".</a:t>
            </a:r>
          </a:p>
        </p:txBody>
      </p:sp>
      <p:sp>
        <p:nvSpPr>
          <p:cNvPr id="24" name="TextBox 23">
            <a:extLst>
              <a:ext uri="{FF2B5EF4-FFF2-40B4-BE49-F238E27FC236}">
                <a16:creationId xmlns:a16="http://schemas.microsoft.com/office/drawing/2014/main" id="{87B7AF03-D168-7D33-EA17-37167A3E44A8}"/>
              </a:ext>
            </a:extLst>
          </p:cNvPr>
          <p:cNvSpPr txBox="1"/>
          <p:nvPr/>
        </p:nvSpPr>
        <p:spPr>
          <a:xfrm>
            <a:off x="3830238" y="3645131"/>
            <a:ext cx="7793692" cy="2266711"/>
          </a:xfrm>
          <a:prstGeom prst="rect">
            <a:avLst/>
          </a:prstGeom>
          <a:noFill/>
        </p:spPr>
        <p:txBody>
          <a:bodyPr wrap="square" rtlCol="1">
            <a:spAutoFit/>
          </a:bodyPr>
          <a:lstStyle/>
          <a:p>
            <a:pPr algn="r" rtl="1">
              <a:lnSpc>
                <a:spcPct val="150000"/>
              </a:lnSpc>
              <a:buNone/>
            </a:pPr>
            <a:r>
              <a:rPr lang="ar-EG" sz="1600" b="1" dirty="0">
                <a:solidFill>
                  <a:srgbClr val="002060"/>
                </a:solidFill>
                <a:latin typeface="Alexandria" pitchFamily="2" charset="-78"/>
                <a:cs typeface="Alexandria" pitchFamily="2" charset="-78"/>
              </a:rPr>
              <a:t>🎯 الهدف من الحملات التسويقية: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زيادة الوعي بالعلامة التجارية.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تحفيز الشراء والطلب.</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تعزيز ولاء العملاء، وبناء علاقة مستدامة مع العملاء الحاليين.</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إطلاق منتج أو خدمة جديدة.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 التفاعل مع الجمهور، وتحسين الصورة الذهنية.</a:t>
            </a:r>
          </a:p>
        </p:txBody>
      </p:sp>
      <p:sp>
        <p:nvSpPr>
          <p:cNvPr id="25" name="TextBox 24">
            <a:extLst>
              <a:ext uri="{FF2B5EF4-FFF2-40B4-BE49-F238E27FC236}">
                <a16:creationId xmlns:a16="http://schemas.microsoft.com/office/drawing/2014/main" id="{13DBECAB-E713-12B5-6AF3-FEF2BE821E07}"/>
              </a:ext>
            </a:extLst>
          </p:cNvPr>
          <p:cNvSpPr txBox="1"/>
          <p:nvPr/>
        </p:nvSpPr>
        <p:spPr>
          <a:xfrm>
            <a:off x="6596641" y="1275301"/>
            <a:ext cx="2632669" cy="369332"/>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الحملات التسويقية</a:t>
            </a:r>
          </a:p>
        </p:txBody>
      </p:sp>
      <p:pic>
        <p:nvPicPr>
          <p:cNvPr id="9" name="Picture 8">
            <a:extLst>
              <a:ext uri="{FF2B5EF4-FFF2-40B4-BE49-F238E27FC236}">
                <a16:creationId xmlns:a16="http://schemas.microsoft.com/office/drawing/2014/main" id="{E54F3D0A-6E82-FB16-EE8F-A724F83BD542}"/>
              </a:ext>
            </a:extLst>
          </p:cNvPr>
          <p:cNvPicPr>
            <a:picLocks noChangeAspect="1"/>
          </p:cNvPicPr>
          <p:nvPr/>
        </p:nvPicPr>
        <p:blipFill>
          <a:blip r:embed="rId4"/>
          <a:stretch>
            <a:fillRect/>
          </a:stretch>
        </p:blipFill>
        <p:spPr>
          <a:xfrm>
            <a:off x="328726" y="1781048"/>
            <a:ext cx="3120109" cy="3728165"/>
          </a:xfrm>
          <a:prstGeom prst="roundRect">
            <a:avLst>
              <a:gd name="adj" fmla="val 16667"/>
            </a:avLst>
          </a:prstGeom>
          <a:ln w="28575">
            <a:solidFill>
              <a:srgbClr val="0070C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625783260"/>
      </p:ext>
    </p:extLst>
  </p:cSld>
  <p:clrMapOvr>
    <a:masterClrMapping/>
  </p:clrMapOvr>
  <mc:AlternateContent xmlns:mc="http://schemas.openxmlformats.org/markup-compatibility/2006" xmlns:p14="http://schemas.microsoft.com/office/powerpoint/2010/main">
    <mc:Choice Requires="p14">
      <p:transition spd="slow" p14:dur="2000" advTm="233977"/>
    </mc:Choice>
    <mc:Fallback xmlns="">
      <p:transition spd="slow" advTm="233977"/>
    </mc:Fallback>
  </mc:AlternateContent>
  <p:extLst>
    <p:ext uri="{E180D4A7-C9FB-4DFB-919C-405C955672EB}">
      <p14:showEvtLst xmlns:p14="http://schemas.microsoft.com/office/powerpoint/2010/main">
        <p14:playEvt time="1" objId="2"/>
        <p14:stopEvt time="233189" objId="2"/>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F4E3A-D257-39B5-8BB0-A2525C035AB9}"/>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768BD0B-8CD2-BCF7-5013-0FEBD96D0A98}"/>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51608A7-908B-CEF4-DFAE-3D1018BF032C}"/>
              </a:ext>
            </a:extLst>
          </p:cNvPr>
          <p:cNvSpPr/>
          <p:nvPr/>
        </p:nvSpPr>
        <p:spPr>
          <a:xfrm>
            <a:off x="231087" y="1576138"/>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8E694342-0DED-3680-D77C-1F2351BFAA4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867F503-308F-7929-14CA-EB4D4CAAE5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044A4ECA-37D6-D42A-2CB2-66F44A3EA454}"/>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9A26F09-5518-32D0-7D4C-F9BFE2647F11}"/>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مثال تطبيقي على الحملات التسويقية</a:t>
            </a:r>
          </a:p>
        </p:txBody>
      </p:sp>
      <p:sp>
        <p:nvSpPr>
          <p:cNvPr id="9" name="TextBox 8">
            <a:extLst>
              <a:ext uri="{FF2B5EF4-FFF2-40B4-BE49-F238E27FC236}">
                <a16:creationId xmlns:a16="http://schemas.microsoft.com/office/drawing/2014/main" id="{9891823C-7702-1F19-5DA5-C77527709EE4}"/>
              </a:ext>
            </a:extLst>
          </p:cNvPr>
          <p:cNvSpPr txBox="1"/>
          <p:nvPr/>
        </p:nvSpPr>
        <p:spPr>
          <a:xfrm>
            <a:off x="325941" y="1483711"/>
            <a:ext cx="11279707" cy="4442819"/>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الحملة: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Share a Coke” –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شركة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Coca-Cola</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تعزيز العلاقة الشخصية بين المستهلكين، والعلامة التجارية، زيادة المبيعات خلال موسم الصيف، وتوسيع قاعدة المستهلكين، خاصة في فئة الشباب.</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الوسائل المستخدمة: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تغليف المنتج بطريقة جديدة وجاذبة بصريًا، وإطلاق حملة إعلانية عبر التلفاز، والإعلانات الخارجية، حملة رقمية على وسائل التوصل الاجتماعي باستخدام هاشتاغ #</a:t>
            </a:r>
            <a:r>
              <a:rPr kumimoji="0" lang="en-US" sz="18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shareACoke</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إمكانية تخصيص عبوتك باسمك من خلال موقع إلكتروني.</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lang="ar-EG" dirty="0">
                <a:solidFill>
                  <a:prstClr val="black"/>
                </a:solidFill>
                <a:latin typeface="Alexandria" pitchFamily="2" charset="-78"/>
                <a:cs typeface="Alexandria" pitchFamily="2" charset="-78"/>
              </a:rPr>
              <a:t>أدت الحملة إلى زيادة كبيرة في عدد مبيعات المنتج، وزيادة تفاعل الجمهور مع موقع الشركة، وزيادة العملاء المستخدمين له.</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4273410845"/>
      </p:ext>
    </p:extLst>
  </p:cSld>
  <p:clrMapOvr>
    <a:masterClrMapping/>
  </p:clrMapOvr>
  <mc:AlternateContent xmlns:mc="http://schemas.openxmlformats.org/markup-compatibility/2006" xmlns:p14="http://schemas.microsoft.com/office/powerpoint/2010/main">
    <mc:Choice Requires="p14">
      <p:transition p14:dur="10" advTm="373076"/>
    </mc:Choice>
    <mc:Fallback xmlns="">
      <p:transition advTm="373076"/>
    </mc:Fallback>
  </mc:AlternateContent>
  <p:extLst>
    <p:ext uri="{E180D4A7-C9FB-4DFB-919C-405C955672EB}">
      <p14:showEvtLst xmlns:p14="http://schemas.microsoft.com/office/powerpoint/2010/main">
        <p14:playEvt time="1" objId="5"/>
        <p14:stopEvt time="373076" objId="5"/>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B0393-5712-FFCD-507D-91399FB47AB0}"/>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7CFE2FB-2ABB-6225-D4FD-423B69EAEDBF}"/>
              </a:ext>
            </a:extLst>
          </p:cNvPr>
          <p:cNvSpPr/>
          <p:nvPr/>
        </p:nvSpPr>
        <p:spPr>
          <a:xfrm>
            <a:off x="9793999" y="742070"/>
            <a:ext cx="2124678" cy="57345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25A5FB2E-5C3A-33AE-C0AB-E27E6E4E1974}"/>
              </a:ext>
            </a:extLst>
          </p:cNvPr>
          <p:cNvSpPr/>
          <p:nvPr/>
        </p:nvSpPr>
        <p:spPr>
          <a:xfrm>
            <a:off x="3707841" y="866774"/>
            <a:ext cx="8155433" cy="5433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EG" b="1" dirty="0">
              <a:solidFill>
                <a:srgbClr val="00206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139DFF0-866A-0001-66F5-E657B1AEA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3323" y="-1720"/>
            <a:ext cx="2305141" cy="1076343"/>
          </a:xfrm>
          <a:prstGeom prst="rect">
            <a:avLst/>
          </a:prstGeom>
        </p:spPr>
      </p:pic>
      <p:sp>
        <p:nvSpPr>
          <p:cNvPr id="6" name="Rectangle 5">
            <a:extLst>
              <a:ext uri="{FF2B5EF4-FFF2-40B4-BE49-F238E27FC236}">
                <a16:creationId xmlns:a16="http://schemas.microsoft.com/office/drawing/2014/main" id="{C1F4618E-37EF-E171-BDD4-FB58587E4757}"/>
              </a:ext>
            </a:extLst>
          </p:cNvPr>
          <p:cNvSpPr/>
          <p:nvPr/>
        </p:nvSpPr>
        <p:spPr>
          <a:xfrm flipV="1">
            <a:off x="2812652" y="538450"/>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97C0596-238D-1301-254D-30A0CBBAD23B}"/>
              </a:ext>
            </a:extLst>
          </p:cNvPr>
          <p:cNvSpPr txBox="1"/>
          <p:nvPr/>
        </p:nvSpPr>
        <p:spPr>
          <a:xfrm>
            <a:off x="9066204" y="645557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23" name="TextBox 22">
            <a:extLst>
              <a:ext uri="{FF2B5EF4-FFF2-40B4-BE49-F238E27FC236}">
                <a16:creationId xmlns:a16="http://schemas.microsoft.com/office/drawing/2014/main" id="{EED2CA0F-034B-63E4-2505-98DD9DB65401}"/>
              </a:ext>
            </a:extLst>
          </p:cNvPr>
          <p:cNvSpPr txBox="1"/>
          <p:nvPr/>
        </p:nvSpPr>
        <p:spPr>
          <a:xfrm>
            <a:off x="3979838" y="1820996"/>
            <a:ext cx="7494493" cy="1158715"/>
          </a:xfrm>
          <a:prstGeom prst="rect">
            <a:avLst/>
          </a:prstGeom>
          <a:noFill/>
        </p:spPr>
        <p:txBody>
          <a:bodyPr wrap="square" rtlCol="1">
            <a:spAutoFit/>
          </a:bodyPr>
          <a:lstStyle/>
          <a:p>
            <a:pPr algn="ctr">
              <a:lnSpc>
                <a:spcPct val="150000"/>
              </a:lnSpc>
            </a:pPr>
            <a:r>
              <a:rPr lang="ar-EG" sz="1600" dirty="0">
                <a:latin typeface="Alexandria" pitchFamily="2" charset="-78"/>
                <a:cs typeface="Alexandria" pitchFamily="2" charset="-78"/>
              </a:rPr>
              <a:t>سلسلة من الإجراءات الاتصالية المخططة والمنسقة، تُنفَّذ خلال فترة الأزمة أو قبلها أو بعدها، بهدف السيطرة على الأضرار المحتملة، والحفاظ على سمعة المؤسسة، وبناء ثقة الجمهور.</a:t>
            </a:r>
          </a:p>
        </p:txBody>
      </p:sp>
      <p:sp>
        <p:nvSpPr>
          <p:cNvPr id="24" name="TextBox 23">
            <a:extLst>
              <a:ext uri="{FF2B5EF4-FFF2-40B4-BE49-F238E27FC236}">
                <a16:creationId xmlns:a16="http://schemas.microsoft.com/office/drawing/2014/main" id="{342800D8-0A7E-64B6-77CE-3DC8C8731243}"/>
              </a:ext>
            </a:extLst>
          </p:cNvPr>
          <p:cNvSpPr txBox="1"/>
          <p:nvPr/>
        </p:nvSpPr>
        <p:spPr>
          <a:xfrm>
            <a:off x="3830238" y="3479887"/>
            <a:ext cx="7793692" cy="2636043"/>
          </a:xfrm>
          <a:prstGeom prst="rect">
            <a:avLst/>
          </a:prstGeom>
          <a:noFill/>
        </p:spPr>
        <p:txBody>
          <a:bodyPr wrap="square" rtlCol="1">
            <a:spAutoFit/>
          </a:bodyPr>
          <a:lstStyle/>
          <a:p>
            <a:pPr algn="r" rtl="1">
              <a:lnSpc>
                <a:spcPct val="150000"/>
              </a:lnSpc>
              <a:buNone/>
            </a:pPr>
            <a:r>
              <a:rPr lang="ar-EG" sz="1600" b="1" dirty="0">
                <a:solidFill>
                  <a:srgbClr val="002060"/>
                </a:solidFill>
                <a:latin typeface="Alexandria" pitchFamily="2" charset="-78"/>
                <a:cs typeface="Alexandria" pitchFamily="2" charset="-78"/>
              </a:rPr>
              <a:t>🎯 الهدف من حملات إدارة الأزمات:</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الاستجابة السريعة والفعالة للأزمة.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الحد من الأضرار التي قد تلحق بسمعة المؤسسة، بالأخص في حالات الأزمات الصحية والأمنية أو المؤسسية.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إعادة بناء الثقة مع الجمهور الداخلي والخارجي.</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استعادة الاستقرار التنظيمي والإداري بالأخص بعد تجاوز المرحلة الحرجة.</a:t>
            </a:r>
          </a:p>
          <a:p>
            <a:pPr marL="285750" indent="-285750"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 تحويل الأزمة إلى فرصة للتعلم والتحسين</a:t>
            </a:r>
          </a:p>
        </p:txBody>
      </p:sp>
      <p:sp>
        <p:nvSpPr>
          <p:cNvPr id="25" name="TextBox 24">
            <a:extLst>
              <a:ext uri="{FF2B5EF4-FFF2-40B4-BE49-F238E27FC236}">
                <a16:creationId xmlns:a16="http://schemas.microsoft.com/office/drawing/2014/main" id="{5B099A1B-489A-10C5-95A6-0D08294CE925}"/>
              </a:ext>
            </a:extLst>
          </p:cNvPr>
          <p:cNvSpPr txBox="1"/>
          <p:nvPr/>
        </p:nvSpPr>
        <p:spPr>
          <a:xfrm>
            <a:off x="6596641" y="1275301"/>
            <a:ext cx="2632669" cy="369332"/>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حملات إدارة الأزمات</a:t>
            </a:r>
          </a:p>
        </p:txBody>
      </p:sp>
      <p:pic>
        <p:nvPicPr>
          <p:cNvPr id="7" name="Picture 6">
            <a:extLst>
              <a:ext uri="{FF2B5EF4-FFF2-40B4-BE49-F238E27FC236}">
                <a16:creationId xmlns:a16="http://schemas.microsoft.com/office/drawing/2014/main" id="{345B0C73-3655-B9BF-C94B-B392BC254781}"/>
              </a:ext>
            </a:extLst>
          </p:cNvPr>
          <p:cNvPicPr>
            <a:picLocks noChangeAspect="1"/>
          </p:cNvPicPr>
          <p:nvPr/>
        </p:nvPicPr>
        <p:blipFill>
          <a:blip r:embed="rId3"/>
          <a:stretch>
            <a:fillRect/>
          </a:stretch>
        </p:blipFill>
        <p:spPr>
          <a:xfrm>
            <a:off x="435324" y="1820996"/>
            <a:ext cx="3112569" cy="3676797"/>
          </a:xfrm>
          <a:prstGeom prst="roundRect">
            <a:avLst>
              <a:gd name="adj" fmla="val 16667"/>
            </a:avLst>
          </a:prstGeom>
          <a:ln w="38100">
            <a:solidFill>
              <a:srgbClr val="0070C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11227086"/>
      </p:ext>
    </p:extLst>
  </p:cSld>
  <p:clrMapOvr>
    <a:masterClrMapping/>
  </p:clrMapOvr>
  <mc:AlternateContent xmlns:mc="http://schemas.openxmlformats.org/markup-compatibility/2006" xmlns:p14="http://schemas.microsoft.com/office/powerpoint/2010/main">
    <mc:Choice Requires="p14">
      <p:transition spd="slow" p14:dur="2000" advTm="374035"/>
    </mc:Choice>
    <mc:Fallback xmlns="">
      <p:transition spd="slow" advTm="374035"/>
    </mc:Fallback>
  </mc:AlternateContent>
  <p:extLst>
    <p:ext uri="{E180D4A7-C9FB-4DFB-919C-405C955672EB}">
      <p14:showEvtLst xmlns:p14="http://schemas.microsoft.com/office/powerpoint/2010/main">
        <p14:playEvt time="2" objId="2"/>
        <p14:stopEvt time="373847" objId="2"/>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385EC-77DD-9B1C-C747-BF9501B2E919}"/>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60116CA-F64E-53CA-6D46-AA30738138BC}"/>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FA7420E-8172-491B-0BD6-B90CD77535F0}"/>
              </a:ext>
            </a:extLst>
          </p:cNvPr>
          <p:cNvSpPr/>
          <p:nvPr/>
        </p:nvSpPr>
        <p:spPr>
          <a:xfrm>
            <a:off x="231087" y="1576138"/>
            <a:ext cx="11461365" cy="452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F6FC3453-19D2-952B-101D-F976EAF494D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261E057-D501-E1B5-0520-713DC19AE2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4355" y="0"/>
            <a:ext cx="2305141" cy="1076343"/>
          </a:xfrm>
          <a:prstGeom prst="rect">
            <a:avLst/>
          </a:prstGeom>
        </p:spPr>
      </p:pic>
      <p:sp>
        <p:nvSpPr>
          <p:cNvPr id="3" name="Rectangle 2">
            <a:extLst>
              <a:ext uri="{FF2B5EF4-FFF2-40B4-BE49-F238E27FC236}">
                <a16:creationId xmlns:a16="http://schemas.microsoft.com/office/drawing/2014/main" id="{C0908945-87C4-2F4A-7A8E-F4EDBF5B32F1}"/>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F4AF79D-942A-216E-42D0-ECD2BF6D8092}"/>
              </a:ext>
            </a:extLst>
          </p:cNvPr>
          <p:cNvSpPr txBox="1"/>
          <p:nvPr/>
        </p:nvSpPr>
        <p:spPr>
          <a:xfrm>
            <a:off x="957378" y="875076"/>
            <a:ext cx="10735074" cy="461665"/>
          </a:xfrm>
          <a:prstGeom prst="rect">
            <a:avLst/>
          </a:prstGeom>
          <a:noFill/>
        </p:spPr>
        <p:txBody>
          <a:bodyPr wrap="square" rtlCol="1">
            <a:spAutoFit/>
          </a:bodyPr>
          <a:lstStyle/>
          <a:p>
            <a:pPr algn="ctr" rtl="1"/>
            <a:r>
              <a:rPr lang="ar-EG" sz="2400" b="1" dirty="0">
                <a:solidFill>
                  <a:srgbClr val="002060"/>
                </a:solidFill>
                <a:latin typeface="Alexandria" pitchFamily="2" charset="-78"/>
                <a:cs typeface="Alexandria" pitchFamily="2" charset="-78"/>
              </a:rPr>
              <a:t>مثال تطبيقي على حملات إدارة الأزمات</a:t>
            </a:r>
          </a:p>
        </p:txBody>
      </p:sp>
      <p:sp>
        <p:nvSpPr>
          <p:cNvPr id="9" name="TextBox 8">
            <a:extLst>
              <a:ext uri="{FF2B5EF4-FFF2-40B4-BE49-F238E27FC236}">
                <a16:creationId xmlns:a16="http://schemas.microsoft.com/office/drawing/2014/main" id="{F785B059-6D76-1F9D-D7D4-D5C35B45EFCA}"/>
              </a:ext>
            </a:extLst>
          </p:cNvPr>
          <p:cNvSpPr txBox="1"/>
          <p:nvPr/>
        </p:nvSpPr>
        <p:spPr>
          <a:xfrm>
            <a:off x="325941" y="1483711"/>
            <a:ext cx="11279707" cy="4615944"/>
          </a:xfrm>
          <a:prstGeom prst="rect">
            <a:avLst/>
          </a:prstGeom>
          <a:noFill/>
        </p:spPr>
        <p:txBody>
          <a:bodyPr wrap="square" rtlCol="1">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اسم الحملة: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حملة إدارة أزمة شركة تويوتا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Toyota</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استدعاء السيارات 2010</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الهدف: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استعادة الثقة العامة في منتجات الشركة، وتقليل الضرر الواقع على السمعة العالمية لعلامة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Toyota</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والتواصل مع الجمهور والجهات الرقابية، وتقديم حلول فنية عاجلة للمشكلة.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الوسائل المستخدمة: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مؤتمرات صحفية عاجلة لرئيس الشركة للاعتذار الرسمي أمام الجمهور، وحملة إعلامية رقمية، موقع إلكتروني مخصص، رسائل بريدية موجهة لكل عميل لشرح طريقة إصلاح الخلل مجانًا، وحملة اعتذار مدفوعة على التلفاز والصحف الأمريكية.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النتائج: </a:t>
            </a:r>
            <a:r>
              <a:rPr lang="ar-EG" dirty="0">
                <a:solidFill>
                  <a:prstClr val="black"/>
                </a:solidFill>
                <a:latin typeface="Alexandria" pitchFamily="2" charset="-78"/>
                <a:cs typeface="Alexandria" pitchFamily="2" charset="-78"/>
              </a:rPr>
              <a:t>رغم الخسائر المالية على المدى القصير، تمكنت </a:t>
            </a:r>
            <a:r>
              <a:rPr lang="en-US" dirty="0">
                <a:solidFill>
                  <a:prstClr val="black"/>
                </a:solidFill>
                <a:latin typeface="Alexandria" pitchFamily="2" charset="-78"/>
                <a:cs typeface="Alexandria" pitchFamily="2" charset="-78"/>
              </a:rPr>
              <a:t>Toyota </a:t>
            </a:r>
            <a:r>
              <a:rPr lang="ar-EG" dirty="0">
                <a:solidFill>
                  <a:prstClr val="black"/>
                </a:solidFill>
                <a:latin typeface="Alexandria" pitchFamily="2" charset="-78"/>
                <a:cs typeface="Alexandria" pitchFamily="2" charset="-78"/>
              </a:rPr>
              <a:t> من الحفاظ على حصتها السوقية، وتم استخدام الأزمة لاحقًا لتطوير نظام إدارة الجودة العالمي داخل الشركة، وأصبحت الحملة مثالا كنموذج لاستجابة مسؤولة وشفافة.</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4193753609"/>
      </p:ext>
    </p:extLst>
  </p:cSld>
  <p:clrMapOvr>
    <a:masterClrMapping/>
  </p:clrMapOvr>
  <mc:AlternateContent xmlns:mc="http://schemas.openxmlformats.org/markup-compatibility/2006" xmlns:p14="http://schemas.microsoft.com/office/powerpoint/2010/main">
    <mc:Choice Requires="p14">
      <p:transition p14:dur="10" advTm="211312"/>
    </mc:Choice>
    <mc:Fallback xmlns="">
      <p:transition advTm="211312"/>
    </mc:Fallback>
  </mc:AlternateContent>
  <p:extLst>
    <p:ext uri="{E180D4A7-C9FB-4DFB-919C-405C955672EB}">
      <p14:showEvtLst xmlns:p14="http://schemas.microsoft.com/office/powerpoint/2010/main">
        <p14:playEvt time="1" objId="5"/>
        <p14:stopEvt time="211312" objId="5"/>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67FF6-28F7-4211-253E-FCEB74CC13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0EF9F7-9DB8-0F71-64B3-0395186CA0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3ECBF3F-018E-610A-5CB8-5CCEBB087D1B}"/>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70672DE-0BFA-2C19-E17F-D3EF6F4BF1F2}"/>
              </a:ext>
            </a:extLst>
          </p:cNvPr>
          <p:cNvSpPr/>
          <p:nvPr/>
        </p:nvSpPr>
        <p:spPr>
          <a:xfrm>
            <a:off x="763676" y="1588911"/>
            <a:ext cx="11151262" cy="4803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3574B39-8D17-9006-89EE-AB8D3461D0C3}"/>
              </a:ext>
            </a:extLst>
          </p:cNvPr>
          <p:cNvSpPr txBox="1"/>
          <p:nvPr/>
        </p:nvSpPr>
        <p:spPr>
          <a:xfrm>
            <a:off x="-120578" y="642568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A058EFF-F569-C510-5883-07130C495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F5A02DF-F84F-605D-EABA-E344DC958921}"/>
              </a:ext>
            </a:extLst>
          </p:cNvPr>
          <p:cNvSpPr/>
          <p:nvPr/>
        </p:nvSpPr>
        <p:spPr>
          <a:xfrm>
            <a:off x="2892830" y="533252"/>
            <a:ext cx="6841356" cy="98440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مقومات نجاح حملات العلاقات العامة</a:t>
            </a:r>
          </a:p>
        </p:txBody>
      </p:sp>
      <p:sp>
        <p:nvSpPr>
          <p:cNvPr id="6" name="TextBox 47">
            <a:extLst>
              <a:ext uri="{FF2B5EF4-FFF2-40B4-BE49-F238E27FC236}">
                <a16:creationId xmlns:a16="http://schemas.microsoft.com/office/drawing/2014/main" id="{97384962-E9CA-B592-C5E8-92B767A8EB70}"/>
              </a:ext>
            </a:extLst>
          </p:cNvPr>
          <p:cNvSpPr txBox="1"/>
          <p:nvPr/>
        </p:nvSpPr>
        <p:spPr>
          <a:xfrm>
            <a:off x="1014884" y="1922713"/>
            <a:ext cx="10534020" cy="166654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ar-EG" dirty="0">
                <a:latin typeface="Alexandria" pitchFamily="2" charset="-78"/>
                <a:cs typeface="Alexandria" pitchFamily="2" charset="-78"/>
              </a:rPr>
              <a:t>تُعدّ حملات العلاقات العامة أداة استراتيجية تتطلب شروطًا وتخطيطًا دقيقًا لضمان فعاليتها. ووفقًا للأدبيات العلمية في هذا المجال، فإن نجاح أي حملة علاقات عامة يعتمد على توفر مجموعة من المقوّمات الأساسية التي تضمن تحقيق أهدافها بأقل تكلفة وأكبر تأثير.</a:t>
            </a:r>
          </a:p>
          <a:p>
            <a:pPr algn="just" rtl="1">
              <a:lnSpc>
                <a:spcPct val="150000"/>
              </a:lnSpc>
            </a:pPr>
            <a:endParaRPr lang="ar-EG" sz="16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CCDB1873-599F-F94B-3962-EA7C287E1846}"/>
              </a:ext>
            </a:extLst>
          </p:cNvPr>
          <p:cNvPicPr>
            <a:picLocks noChangeAspect="1"/>
          </p:cNvPicPr>
          <p:nvPr/>
        </p:nvPicPr>
        <p:blipFill>
          <a:blip r:embed="rId3"/>
          <a:stretch>
            <a:fillRect/>
          </a:stretch>
        </p:blipFill>
        <p:spPr>
          <a:xfrm>
            <a:off x="3654250" y="3235569"/>
            <a:ext cx="5024176" cy="29786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00606879"/>
      </p:ext>
    </p:extLst>
  </p:cSld>
  <p:clrMapOvr>
    <a:masterClrMapping/>
  </p:clrMapOvr>
  <mc:AlternateContent xmlns:mc="http://schemas.openxmlformats.org/markup-compatibility/2006" xmlns:p14="http://schemas.microsoft.com/office/powerpoint/2010/main">
    <mc:Choice Requires="p14">
      <p:transition spd="slow" p14:dur="2000" advTm="37779"/>
    </mc:Choice>
    <mc:Fallback xmlns="">
      <p:transition spd="slow" advTm="37779"/>
    </mc:Fallback>
  </mc:AlternateContent>
  <p:extLst>
    <p:ext uri="{E180D4A7-C9FB-4DFB-919C-405C955672EB}">
      <p14:showEvtLst xmlns:p14="http://schemas.microsoft.com/office/powerpoint/2010/main">
        <p14:playEvt time="4" objId="8"/>
        <p14:stopEvt time="37779"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8EFAC-B618-7814-F729-D7BAFBE8750D}"/>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99E88CF-2563-2F2A-5ACE-4DA29307F910}"/>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2F0150D-DACF-ECEE-B0F0-CC3E7F504E30}"/>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3FDAB36E-8DC9-0B4C-DFE2-0155879CA0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B253F95-3201-7F02-11BA-C035C15408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C90E6F54-D38B-2264-212D-155CAFA07702}"/>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B6A31C5-B8F3-10B8-BC67-30E81D5EC1F2}"/>
              </a:ext>
            </a:extLst>
          </p:cNvPr>
          <p:cNvSpPr txBox="1"/>
          <p:nvPr/>
        </p:nvSpPr>
        <p:spPr>
          <a:xfrm>
            <a:off x="1799065" y="807001"/>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مقومات نجاح حملات العلاقات العامة</a:t>
            </a:r>
          </a:p>
        </p:txBody>
      </p:sp>
      <p:grpSp>
        <p:nvGrpSpPr>
          <p:cNvPr id="5" name="Group 4">
            <a:extLst>
              <a:ext uri="{FF2B5EF4-FFF2-40B4-BE49-F238E27FC236}">
                <a16:creationId xmlns:a16="http://schemas.microsoft.com/office/drawing/2014/main" id="{BC53BCE6-ABFB-6AB4-4182-A79D0F74E83F}"/>
              </a:ext>
            </a:extLst>
          </p:cNvPr>
          <p:cNvGrpSpPr/>
          <p:nvPr/>
        </p:nvGrpSpPr>
        <p:grpSpPr>
          <a:xfrm>
            <a:off x="467359" y="1807230"/>
            <a:ext cx="11038003" cy="1178644"/>
            <a:chOff x="735655" y="1804130"/>
            <a:chExt cx="11038003" cy="1178644"/>
          </a:xfrm>
        </p:grpSpPr>
        <p:sp>
          <p:nvSpPr>
            <p:cNvPr id="48" name="TextBox 47">
              <a:extLst>
                <a:ext uri="{FF2B5EF4-FFF2-40B4-BE49-F238E27FC236}">
                  <a16:creationId xmlns:a16="http://schemas.microsoft.com/office/drawing/2014/main" id="{D1537625-D0BD-3FCB-500A-776D90D6A13F}"/>
                </a:ext>
              </a:extLst>
            </p:cNvPr>
            <p:cNvSpPr txBox="1"/>
            <p:nvPr/>
          </p:nvSpPr>
          <p:spPr>
            <a:xfrm>
              <a:off x="735655" y="2193391"/>
              <a:ext cx="11038003"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وضوح الهدف واتساقه من الاستراتيجية العامة للمؤسسة، من خلال أن تكون الأهداف ذكية </a:t>
              </a:r>
              <a:r>
                <a:rPr lang="en-US" sz="1600" dirty="0">
                  <a:solidFill>
                    <a:prstClr val="black"/>
                  </a:solidFill>
                  <a:latin typeface="Alexandria" pitchFamily="2" charset="-78"/>
                  <a:cs typeface="Alexandria" pitchFamily="2" charset="-78"/>
                </a:rPr>
                <a:t>SMART</a:t>
              </a:r>
              <a:r>
                <a:rPr lang="ar-EG" sz="1600" dirty="0">
                  <a:solidFill>
                    <a:prstClr val="black"/>
                  </a:solidFill>
                  <a:latin typeface="Alexandria" pitchFamily="2" charset="-78"/>
                  <a:cs typeface="Alexandria" pitchFamily="2" charset="-78"/>
                </a:rPr>
                <a:t>: محددة، وقابلة للقياس، وقابلة للتحقيق، ومحددة زمنيًا.</a:t>
              </a:r>
            </a:p>
          </p:txBody>
        </p:sp>
        <p:sp>
          <p:nvSpPr>
            <p:cNvPr id="11" name="TextBox 10">
              <a:extLst>
                <a:ext uri="{FF2B5EF4-FFF2-40B4-BE49-F238E27FC236}">
                  <a16:creationId xmlns:a16="http://schemas.microsoft.com/office/drawing/2014/main" id="{4BFA417D-822E-BDF7-CBF8-65B321420584}"/>
                </a:ext>
              </a:extLst>
            </p:cNvPr>
            <p:cNvSpPr txBox="1"/>
            <p:nvPr/>
          </p:nvSpPr>
          <p:spPr>
            <a:xfrm>
              <a:off x="7065247" y="1804130"/>
              <a:ext cx="4708411"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1. تحديد أهداف واضحة وقابلة للقياس:</a:t>
              </a:r>
            </a:p>
          </p:txBody>
        </p:sp>
      </p:grpSp>
      <p:grpSp>
        <p:nvGrpSpPr>
          <p:cNvPr id="6" name="Group 5">
            <a:extLst>
              <a:ext uri="{FF2B5EF4-FFF2-40B4-BE49-F238E27FC236}">
                <a16:creationId xmlns:a16="http://schemas.microsoft.com/office/drawing/2014/main" id="{0D750740-FD8B-6339-48D4-4B01E7DE3343}"/>
              </a:ext>
            </a:extLst>
          </p:cNvPr>
          <p:cNvGrpSpPr/>
          <p:nvPr/>
        </p:nvGrpSpPr>
        <p:grpSpPr>
          <a:xfrm>
            <a:off x="467358" y="3381269"/>
            <a:ext cx="11257282" cy="1213354"/>
            <a:chOff x="-155751" y="1888337"/>
            <a:chExt cx="11257282" cy="1213354"/>
          </a:xfrm>
        </p:grpSpPr>
        <p:sp>
          <p:nvSpPr>
            <p:cNvPr id="14" name="TextBox 13">
              <a:extLst>
                <a:ext uri="{FF2B5EF4-FFF2-40B4-BE49-F238E27FC236}">
                  <a16:creationId xmlns:a16="http://schemas.microsoft.com/office/drawing/2014/main" id="{387F3F37-12C5-D174-09D3-2732B2AC04AA}"/>
                </a:ext>
              </a:extLst>
            </p:cNvPr>
            <p:cNvSpPr txBox="1"/>
            <p:nvPr/>
          </p:nvSpPr>
          <p:spPr>
            <a:xfrm>
              <a:off x="-155751" y="2312308"/>
              <a:ext cx="11053196"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فهم خصائص الجمهور المستهدف ( التركيبة السكانية، الاهتمامات، مصادر الإعلام المفضلة)، مما يسهم في صياغة رسائل فعالة ومؤثرة..</a:t>
              </a:r>
            </a:p>
          </p:txBody>
        </p:sp>
        <p:sp>
          <p:nvSpPr>
            <p:cNvPr id="15" name="TextBox 14">
              <a:extLst>
                <a:ext uri="{FF2B5EF4-FFF2-40B4-BE49-F238E27FC236}">
                  <a16:creationId xmlns:a16="http://schemas.microsoft.com/office/drawing/2014/main" id="{93D8872F-FDE0-152D-78E3-19F39FF51522}"/>
                </a:ext>
              </a:extLst>
            </p:cNvPr>
            <p:cNvSpPr txBox="1"/>
            <p:nvPr/>
          </p:nvSpPr>
          <p:spPr>
            <a:xfrm>
              <a:off x="6393120" y="1888337"/>
              <a:ext cx="4708411"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2. الفهم الدقيق للجمهور المستهدف:</a:t>
              </a:r>
            </a:p>
          </p:txBody>
        </p:sp>
      </p:grpSp>
      <p:grpSp>
        <p:nvGrpSpPr>
          <p:cNvPr id="16" name="Group 15">
            <a:extLst>
              <a:ext uri="{FF2B5EF4-FFF2-40B4-BE49-F238E27FC236}">
                <a16:creationId xmlns:a16="http://schemas.microsoft.com/office/drawing/2014/main" id="{7B40DB0C-CBAC-54D3-2AD1-73424190B1B7}"/>
              </a:ext>
            </a:extLst>
          </p:cNvPr>
          <p:cNvGrpSpPr/>
          <p:nvPr/>
        </p:nvGrpSpPr>
        <p:grpSpPr>
          <a:xfrm>
            <a:off x="467358" y="4799217"/>
            <a:ext cx="11198088" cy="1117158"/>
            <a:chOff x="457198" y="1862977"/>
            <a:chExt cx="11198088" cy="1117158"/>
          </a:xfrm>
        </p:grpSpPr>
        <p:sp>
          <p:nvSpPr>
            <p:cNvPr id="17" name="TextBox 16">
              <a:extLst>
                <a:ext uri="{FF2B5EF4-FFF2-40B4-BE49-F238E27FC236}">
                  <a16:creationId xmlns:a16="http://schemas.microsoft.com/office/drawing/2014/main" id="{35B2E47B-3ABB-0F97-D4B3-5B4382D3ABFB}"/>
                </a:ext>
              </a:extLst>
            </p:cNvPr>
            <p:cNvSpPr txBox="1"/>
            <p:nvPr/>
          </p:nvSpPr>
          <p:spPr>
            <a:xfrm>
              <a:off x="457198" y="2190752"/>
              <a:ext cx="10994005"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تُعد الرسالة جوهر الحملة، بحيث يجب أن تكون بسيطة وواضحة، وموثوقة، وأن تُقدم بطريقة تتناسب مع لغة وثقافة الجمهور المستهدف، تستند إلى أسس نفسية واجتماعية للتأثير.</a:t>
              </a:r>
            </a:p>
          </p:txBody>
        </p:sp>
        <p:sp>
          <p:nvSpPr>
            <p:cNvPr id="18" name="TextBox 17">
              <a:extLst>
                <a:ext uri="{FF2B5EF4-FFF2-40B4-BE49-F238E27FC236}">
                  <a16:creationId xmlns:a16="http://schemas.microsoft.com/office/drawing/2014/main" id="{4DCB08C8-E606-9C76-139A-84069A2F130A}"/>
                </a:ext>
              </a:extLst>
            </p:cNvPr>
            <p:cNvSpPr txBox="1"/>
            <p:nvPr/>
          </p:nvSpPr>
          <p:spPr>
            <a:xfrm>
              <a:off x="6434840" y="1862977"/>
              <a:ext cx="5220446"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3. صياغة رسائل اتصالية مقنعة ومتكاملة:</a:t>
              </a:r>
            </a:p>
          </p:txBody>
        </p:sp>
      </p:grpSp>
    </p:spTree>
    <p:extLst>
      <p:ext uri="{BB962C8B-B14F-4D97-AF65-F5344CB8AC3E}">
        <p14:creationId xmlns:p14="http://schemas.microsoft.com/office/powerpoint/2010/main" val="2940649906"/>
      </p:ext>
    </p:extLst>
  </p:cSld>
  <p:clrMapOvr>
    <a:masterClrMapping/>
  </p:clrMapOvr>
  <mc:AlternateContent xmlns:mc="http://schemas.openxmlformats.org/markup-compatibility/2006" xmlns:p14="http://schemas.microsoft.com/office/powerpoint/2010/main">
    <mc:Choice Requires="p14">
      <p:transition p14:dur="10" advTm="196960"/>
    </mc:Choice>
    <mc:Fallback xmlns="">
      <p:transition advTm="196960"/>
    </mc:Fallback>
  </mc:AlternateContent>
  <p:extLst>
    <p:ext uri="{E180D4A7-C9FB-4DFB-919C-405C955672EB}">
      <p14:showEvtLst xmlns:p14="http://schemas.microsoft.com/office/powerpoint/2010/main">
        <p14:playEvt time="1" objId="9"/>
        <p14:stopEvt time="196960" objId="9"/>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08BCC-AD86-93E2-A852-F4EC86D5DF5B}"/>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29C1C6B-8EC0-F0C4-12F6-B2668CB7DA62}"/>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212E2B-F2F6-D7B8-F898-917E1071D12F}"/>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E5E5972-4A42-FA0F-0EAA-09C13CDA114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0794705C-F1EB-BE7B-6DBB-6F222E8FDE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85449D7F-DE9B-C7D3-B903-D05AB704EBD6}"/>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C3B7BCE-F597-6AF8-3CC6-92393C0EF851}"/>
              </a:ext>
            </a:extLst>
          </p:cNvPr>
          <p:cNvSpPr txBox="1"/>
          <p:nvPr/>
        </p:nvSpPr>
        <p:spPr>
          <a:xfrm>
            <a:off x="1799065" y="807001"/>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تابع: مقومات نجاح حملات العلاقات العامة</a:t>
            </a:r>
          </a:p>
        </p:txBody>
      </p:sp>
      <p:grpSp>
        <p:nvGrpSpPr>
          <p:cNvPr id="5" name="Group 4">
            <a:extLst>
              <a:ext uri="{FF2B5EF4-FFF2-40B4-BE49-F238E27FC236}">
                <a16:creationId xmlns:a16="http://schemas.microsoft.com/office/drawing/2014/main" id="{EF8624F0-9A81-B164-5B54-EFA5E922E9E8}"/>
              </a:ext>
            </a:extLst>
          </p:cNvPr>
          <p:cNvGrpSpPr/>
          <p:nvPr/>
        </p:nvGrpSpPr>
        <p:grpSpPr>
          <a:xfrm>
            <a:off x="467359" y="1807230"/>
            <a:ext cx="11038004" cy="1178644"/>
            <a:chOff x="735655" y="1804130"/>
            <a:chExt cx="11038004" cy="1178644"/>
          </a:xfrm>
        </p:grpSpPr>
        <p:sp>
          <p:nvSpPr>
            <p:cNvPr id="48" name="TextBox 47">
              <a:extLst>
                <a:ext uri="{FF2B5EF4-FFF2-40B4-BE49-F238E27FC236}">
                  <a16:creationId xmlns:a16="http://schemas.microsoft.com/office/drawing/2014/main" id="{0E210061-B5F9-AE4B-1F44-00505F595DEB}"/>
                </a:ext>
              </a:extLst>
            </p:cNvPr>
            <p:cNvSpPr txBox="1"/>
            <p:nvPr/>
          </p:nvSpPr>
          <p:spPr>
            <a:xfrm>
              <a:off x="735655" y="2193391"/>
              <a:ext cx="11038003"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يتم اختيار الوسائل الإعلامية بناءً على تفضيلات الجمهور واهتماماتهم: مثل الإعلام التقليدي ( تلفاز، إذاعة، صحف) أو الإعلام الرقمي ( والمتمثل في وسائل التواصل الاجتماعي، والبريد الإلكتروني).</a:t>
              </a:r>
            </a:p>
          </p:txBody>
        </p:sp>
        <p:sp>
          <p:nvSpPr>
            <p:cNvPr id="11" name="TextBox 10">
              <a:extLst>
                <a:ext uri="{FF2B5EF4-FFF2-40B4-BE49-F238E27FC236}">
                  <a16:creationId xmlns:a16="http://schemas.microsoft.com/office/drawing/2014/main" id="{035FE78A-4EAA-37F9-731E-B5D932B48FAD}"/>
                </a:ext>
              </a:extLst>
            </p:cNvPr>
            <p:cNvSpPr txBox="1"/>
            <p:nvPr/>
          </p:nvSpPr>
          <p:spPr>
            <a:xfrm>
              <a:off x="6364297" y="1804130"/>
              <a:ext cx="5409362"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4. اختيار الوسائل والمنصات الإعلامية المناسبة:</a:t>
              </a:r>
            </a:p>
          </p:txBody>
        </p:sp>
      </p:grpSp>
      <p:grpSp>
        <p:nvGrpSpPr>
          <p:cNvPr id="6" name="Group 5">
            <a:extLst>
              <a:ext uri="{FF2B5EF4-FFF2-40B4-BE49-F238E27FC236}">
                <a16:creationId xmlns:a16="http://schemas.microsoft.com/office/drawing/2014/main" id="{CE7B7597-E99E-CE57-E1C0-6C3AED1D839F}"/>
              </a:ext>
            </a:extLst>
          </p:cNvPr>
          <p:cNvGrpSpPr/>
          <p:nvPr/>
        </p:nvGrpSpPr>
        <p:grpSpPr>
          <a:xfrm>
            <a:off x="467358" y="3303223"/>
            <a:ext cx="11606416" cy="1178644"/>
            <a:chOff x="-155751" y="1923047"/>
            <a:chExt cx="11606416" cy="1178644"/>
          </a:xfrm>
        </p:grpSpPr>
        <p:sp>
          <p:nvSpPr>
            <p:cNvPr id="14" name="TextBox 13">
              <a:extLst>
                <a:ext uri="{FF2B5EF4-FFF2-40B4-BE49-F238E27FC236}">
                  <a16:creationId xmlns:a16="http://schemas.microsoft.com/office/drawing/2014/main" id="{672130C2-488C-C4B2-7DC7-1E43CDBE9425}"/>
                </a:ext>
              </a:extLst>
            </p:cNvPr>
            <p:cNvSpPr txBox="1"/>
            <p:nvPr/>
          </p:nvSpPr>
          <p:spPr>
            <a:xfrm>
              <a:off x="-155751" y="2312308"/>
              <a:ext cx="11053196"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يتطلب نجاح حملة العلاقات العامة توقيتًا دقيقًا لإطلاق الحملة واستمراريتها بناءً على دورة حياة الرسالة، والموسم الإعلامي، واستعداد الجمهور، كما ان المرونة  في التوقيت يساعد في تعديل الأنشطة بناءً على المستجدات.</a:t>
              </a:r>
            </a:p>
          </p:txBody>
        </p:sp>
        <p:sp>
          <p:nvSpPr>
            <p:cNvPr id="15" name="TextBox 14">
              <a:extLst>
                <a:ext uri="{FF2B5EF4-FFF2-40B4-BE49-F238E27FC236}">
                  <a16:creationId xmlns:a16="http://schemas.microsoft.com/office/drawing/2014/main" id="{0A0F0BF2-9AA3-3CD1-4EAC-61540D71B8FF}"/>
                </a:ext>
              </a:extLst>
            </p:cNvPr>
            <p:cNvSpPr txBox="1"/>
            <p:nvPr/>
          </p:nvSpPr>
          <p:spPr>
            <a:xfrm>
              <a:off x="6742254" y="1923047"/>
              <a:ext cx="4708411"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5. التخطيط الزمني الواقعي:</a:t>
              </a:r>
            </a:p>
          </p:txBody>
        </p:sp>
      </p:grpSp>
      <p:grpSp>
        <p:nvGrpSpPr>
          <p:cNvPr id="16" name="Group 15">
            <a:extLst>
              <a:ext uri="{FF2B5EF4-FFF2-40B4-BE49-F238E27FC236}">
                <a16:creationId xmlns:a16="http://schemas.microsoft.com/office/drawing/2014/main" id="{56A93E1C-D31C-58DE-4FD5-811910ABBDA8}"/>
              </a:ext>
            </a:extLst>
          </p:cNvPr>
          <p:cNvGrpSpPr/>
          <p:nvPr/>
        </p:nvGrpSpPr>
        <p:grpSpPr>
          <a:xfrm>
            <a:off x="467358" y="4785408"/>
            <a:ext cx="11066529" cy="1130967"/>
            <a:chOff x="457198" y="1849168"/>
            <a:chExt cx="11066529" cy="1130967"/>
          </a:xfrm>
        </p:grpSpPr>
        <p:sp>
          <p:nvSpPr>
            <p:cNvPr id="17" name="TextBox 16">
              <a:extLst>
                <a:ext uri="{FF2B5EF4-FFF2-40B4-BE49-F238E27FC236}">
                  <a16:creationId xmlns:a16="http://schemas.microsoft.com/office/drawing/2014/main" id="{31A08CDE-F86A-563C-5B02-14221C63441D}"/>
                </a:ext>
              </a:extLst>
            </p:cNvPr>
            <p:cNvSpPr txBox="1"/>
            <p:nvPr/>
          </p:nvSpPr>
          <p:spPr>
            <a:xfrm>
              <a:off x="457198" y="2190752"/>
              <a:ext cx="10994005"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أنه من دون آلية التقييم، يصعب الحكم على مدى نجاح الحملة، حيث يجب تحديد مؤشرات أداء مثل: عدد مرات الوصول، والتفاعل، والتغطية الإعلامية، ونسبة التغيير في الاتجاه أو السلوك</a:t>
              </a:r>
            </a:p>
          </p:txBody>
        </p:sp>
        <p:sp>
          <p:nvSpPr>
            <p:cNvPr id="18" name="TextBox 17">
              <a:extLst>
                <a:ext uri="{FF2B5EF4-FFF2-40B4-BE49-F238E27FC236}">
                  <a16:creationId xmlns:a16="http://schemas.microsoft.com/office/drawing/2014/main" id="{EC5EA0D3-7813-8F78-7033-DF61A20BDE02}"/>
                </a:ext>
              </a:extLst>
            </p:cNvPr>
            <p:cNvSpPr txBox="1"/>
            <p:nvPr/>
          </p:nvSpPr>
          <p:spPr>
            <a:xfrm>
              <a:off x="4995546" y="1849168"/>
              <a:ext cx="6528181"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6. تحديد مؤشرات القياس والتقييم والمتابعة المستمرة:</a:t>
              </a:r>
            </a:p>
          </p:txBody>
        </p:sp>
      </p:grpSp>
    </p:spTree>
    <p:extLst>
      <p:ext uri="{BB962C8B-B14F-4D97-AF65-F5344CB8AC3E}">
        <p14:creationId xmlns:p14="http://schemas.microsoft.com/office/powerpoint/2010/main" val="1480124762"/>
      </p:ext>
    </p:extLst>
  </p:cSld>
  <p:clrMapOvr>
    <a:masterClrMapping/>
  </p:clrMapOvr>
  <mc:AlternateContent xmlns:mc="http://schemas.openxmlformats.org/markup-compatibility/2006" xmlns:p14="http://schemas.microsoft.com/office/powerpoint/2010/main">
    <mc:Choice Requires="p14">
      <p:transition p14:dur="10" advTm="202788"/>
    </mc:Choice>
    <mc:Fallback xmlns="">
      <p:transition advTm="202788"/>
    </mc:Fallback>
  </mc:AlternateContent>
  <p:extLst>
    <p:ext uri="{E180D4A7-C9FB-4DFB-919C-405C955672EB}">
      <p14:showEvtLst xmlns:p14="http://schemas.microsoft.com/office/powerpoint/2010/main">
        <p14:playEvt time="1" objId="9"/>
        <p14:stopEvt time="201457" objId="9"/>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337D1-1A6D-2EBD-0BFB-B41293D3CD89}"/>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69566A6-A49D-CA56-87BF-F21FAD49BDD5}"/>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623566E-FD16-3247-A811-879914C779B3}"/>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AA80C8BA-B9B1-89EC-8AAC-05F30F947BC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627D823-FCC2-128E-C71A-2CFAF727AC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3652ED92-06AC-20C2-E5CC-273C70057551}"/>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EA621E7-1ECA-1687-3293-A467FA32E07F}"/>
              </a:ext>
            </a:extLst>
          </p:cNvPr>
          <p:cNvSpPr txBox="1"/>
          <p:nvPr/>
        </p:nvSpPr>
        <p:spPr>
          <a:xfrm>
            <a:off x="1799065" y="807001"/>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تابع: مقومات نجاح حملات العلاقات العامة</a:t>
            </a:r>
          </a:p>
        </p:txBody>
      </p:sp>
      <p:grpSp>
        <p:nvGrpSpPr>
          <p:cNvPr id="5" name="Group 4">
            <a:extLst>
              <a:ext uri="{FF2B5EF4-FFF2-40B4-BE49-F238E27FC236}">
                <a16:creationId xmlns:a16="http://schemas.microsoft.com/office/drawing/2014/main" id="{E17FCC5E-1DAC-06C6-6F92-D45BA4DF07F1}"/>
              </a:ext>
            </a:extLst>
          </p:cNvPr>
          <p:cNvGrpSpPr/>
          <p:nvPr/>
        </p:nvGrpSpPr>
        <p:grpSpPr>
          <a:xfrm>
            <a:off x="576998" y="2408022"/>
            <a:ext cx="11038004" cy="1178644"/>
            <a:chOff x="735655" y="1804130"/>
            <a:chExt cx="11038004" cy="1178644"/>
          </a:xfrm>
        </p:grpSpPr>
        <p:sp>
          <p:nvSpPr>
            <p:cNvPr id="48" name="TextBox 47">
              <a:extLst>
                <a:ext uri="{FF2B5EF4-FFF2-40B4-BE49-F238E27FC236}">
                  <a16:creationId xmlns:a16="http://schemas.microsoft.com/office/drawing/2014/main" id="{524386FA-DCEC-2EB2-B473-9549F7729246}"/>
                </a:ext>
              </a:extLst>
            </p:cNvPr>
            <p:cNvSpPr txBox="1"/>
            <p:nvPr/>
          </p:nvSpPr>
          <p:spPr>
            <a:xfrm>
              <a:off x="735655" y="2193391"/>
              <a:ext cx="11038003"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يتطلب نجاح حملة العلاقات العامة توافر فريق عمل يتمتع بمهارات متعددة مثل التخطيط الجيد، والإنتاج الإعلامي، والكتابة، وإدارة الأزمات، وتحليل البيانات، والإبداع البصري.</a:t>
              </a:r>
            </a:p>
          </p:txBody>
        </p:sp>
        <p:sp>
          <p:nvSpPr>
            <p:cNvPr id="11" name="TextBox 10">
              <a:extLst>
                <a:ext uri="{FF2B5EF4-FFF2-40B4-BE49-F238E27FC236}">
                  <a16:creationId xmlns:a16="http://schemas.microsoft.com/office/drawing/2014/main" id="{9FA10F57-25D9-DFBC-BD0C-3D15039A2BE1}"/>
                </a:ext>
              </a:extLst>
            </p:cNvPr>
            <p:cNvSpPr txBox="1"/>
            <p:nvPr/>
          </p:nvSpPr>
          <p:spPr>
            <a:xfrm>
              <a:off x="5787947" y="1804130"/>
              <a:ext cx="5985712"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7. وجود فريق عمل متخصص ومتعدد المهارات:</a:t>
              </a:r>
            </a:p>
          </p:txBody>
        </p:sp>
      </p:grpSp>
      <p:grpSp>
        <p:nvGrpSpPr>
          <p:cNvPr id="6" name="Group 5">
            <a:extLst>
              <a:ext uri="{FF2B5EF4-FFF2-40B4-BE49-F238E27FC236}">
                <a16:creationId xmlns:a16="http://schemas.microsoft.com/office/drawing/2014/main" id="{50A15D48-17B0-DFF9-E70A-DF251616283D}"/>
              </a:ext>
            </a:extLst>
          </p:cNvPr>
          <p:cNvGrpSpPr/>
          <p:nvPr/>
        </p:nvGrpSpPr>
        <p:grpSpPr>
          <a:xfrm>
            <a:off x="467359" y="4225461"/>
            <a:ext cx="11083557" cy="1192452"/>
            <a:chOff x="-155751" y="1909239"/>
            <a:chExt cx="11083557" cy="1192452"/>
          </a:xfrm>
        </p:grpSpPr>
        <p:sp>
          <p:nvSpPr>
            <p:cNvPr id="14" name="TextBox 13">
              <a:extLst>
                <a:ext uri="{FF2B5EF4-FFF2-40B4-BE49-F238E27FC236}">
                  <a16:creationId xmlns:a16="http://schemas.microsoft.com/office/drawing/2014/main" id="{86DF1608-7D23-8A87-C9C7-70C4D3A5F61E}"/>
                </a:ext>
              </a:extLst>
            </p:cNvPr>
            <p:cNvSpPr txBox="1"/>
            <p:nvPr/>
          </p:nvSpPr>
          <p:spPr>
            <a:xfrm>
              <a:off x="-155751" y="2312308"/>
              <a:ext cx="11053196" cy="78938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حيث أنه من أهم عناصر التميز في الحملات الحديثة هو القدرة على تعديل محتواها، ورسائلها في ضوء التفاعل مع الجمهور المستهدف.</a:t>
              </a:r>
            </a:p>
          </p:txBody>
        </p:sp>
        <p:sp>
          <p:nvSpPr>
            <p:cNvPr id="15" name="TextBox 14">
              <a:extLst>
                <a:ext uri="{FF2B5EF4-FFF2-40B4-BE49-F238E27FC236}">
                  <a16:creationId xmlns:a16="http://schemas.microsoft.com/office/drawing/2014/main" id="{FFC9C742-BDCD-EDCA-1177-45D008DBD2C4}"/>
                </a:ext>
              </a:extLst>
            </p:cNvPr>
            <p:cNvSpPr txBox="1"/>
            <p:nvPr/>
          </p:nvSpPr>
          <p:spPr>
            <a:xfrm>
              <a:off x="6219395" y="1909239"/>
              <a:ext cx="4708411" cy="369332"/>
            </a:xfrm>
            <a:prstGeom prst="rect">
              <a:avLst/>
            </a:prstGeom>
            <a:noFill/>
          </p:spPr>
          <p:txBody>
            <a:bodyPr wrap="square" rtlCol="1">
              <a:spAutoFit/>
            </a:bodyPr>
            <a:lstStyle/>
            <a:p>
              <a:pPr algn="ctr" rtl="1"/>
              <a:r>
                <a:rPr lang="ar-EG" b="1" dirty="0">
                  <a:solidFill>
                    <a:srgbClr val="00B0F0"/>
                  </a:solidFill>
                  <a:latin typeface="Alexandria" pitchFamily="2" charset="-78"/>
                  <a:cs typeface="Alexandria" pitchFamily="2" charset="-78"/>
                </a:rPr>
                <a:t>8. المرونة والاستجابة للتغذية الراجعة:</a:t>
              </a:r>
            </a:p>
          </p:txBody>
        </p:sp>
      </p:grpSp>
    </p:spTree>
    <p:extLst>
      <p:ext uri="{BB962C8B-B14F-4D97-AF65-F5344CB8AC3E}">
        <p14:creationId xmlns:p14="http://schemas.microsoft.com/office/powerpoint/2010/main" val="463571063"/>
      </p:ext>
    </p:extLst>
  </p:cSld>
  <p:clrMapOvr>
    <a:masterClrMapping/>
  </p:clrMapOvr>
  <mc:AlternateContent xmlns:mc="http://schemas.openxmlformats.org/markup-compatibility/2006" xmlns:p14="http://schemas.microsoft.com/office/powerpoint/2010/main">
    <mc:Choice Requires="p14">
      <p:transition p14:dur="10" advTm="151851"/>
    </mc:Choice>
    <mc:Fallback xmlns="">
      <p:transition advTm="151851"/>
    </mc:Fallback>
  </mc:AlternateContent>
  <p:extLst>
    <p:ext uri="{E180D4A7-C9FB-4DFB-919C-405C955672EB}">
      <p14:showEvtLst xmlns:p14="http://schemas.microsoft.com/office/powerpoint/2010/main">
        <p14:playEvt time="1" objId="9"/>
        <p14:stopEvt time="150726" objId="9"/>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8E7970-EDEC-5087-BFD5-936FB424612D}"/>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D55A18B-58DC-DE82-A7D3-24B72014018B}"/>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271091-8015-6C7A-CC4A-51163ECE9BD5}"/>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6EF940A6-C56E-4E06-F7A7-0BFEC773E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6ADE48B-5C72-0533-F6F1-490E79F59F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CFD903F3-65D3-8D73-DCA4-B8BEF79B3229}"/>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CEE0DBE-0C6A-5B60-CA1D-6958A8BB8490}"/>
              </a:ext>
            </a:extLst>
          </p:cNvPr>
          <p:cNvSpPr txBox="1"/>
          <p:nvPr/>
        </p:nvSpPr>
        <p:spPr>
          <a:xfrm>
            <a:off x="1799065" y="807001"/>
            <a:ext cx="9332751" cy="523220"/>
          </a:xfrm>
          <a:prstGeom prst="rect">
            <a:avLst/>
          </a:prstGeom>
          <a:noFill/>
        </p:spPr>
        <p:txBody>
          <a:bodyPr wrap="square" rtlCol="1">
            <a:spAutoFit/>
          </a:bodyPr>
          <a:lstStyle/>
          <a:p>
            <a:pPr algn="ctr" rtl="1"/>
            <a:r>
              <a:rPr lang="ar-EG" sz="2800" b="1" dirty="0">
                <a:solidFill>
                  <a:srgbClr val="00B0F0"/>
                </a:solidFill>
                <a:latin typeface="Alexandria" pitchFamily="2" charset="-78"/>
                <a:cs typeface="Alexandria" pitchFamily="2" charset="-78"/>
              </a:rPr>
              <a:t>وفي الختام المحاضرة</a:t>
            </a:r>
          </a:p>
        </p:txBody>
      </p:sp>
      <p:sp>
        <p:nvSpPr>
          <p:cNvPr id="48" name="TextBox 47">
            <a:extLst>
              <a:ext uri="{FF2B5EF4-FFF2-40B4-BE49-F238E27FC236}">
                <a16:creationId xmlns:a16="http://schemas.microsoft.com/office/drawing/2014/main" id="{C2CDCC43-C3B8-9427-1619-5BB24EC43C5C}"/>
              </a:ext>
            </a:extLst>
          </p:cNvPr>
          <p:cNvSpPr txBox="1"/>
          <p:nvPr/>
        </p:nvSpPr>
        <p:spPr>
          <a:xfrm>
            <a:off x="576998" y="2131615"/>
            <a:ext cx="11038003" cy="3374706"/>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نؤكد أن حملات العلاقات العامة لم تعد مجرّد أدوات ترويجية تقليدية، بل أصبحت مكوّنًا استراتيجيًا أساسياً في منظومة الاتصال المؤسسي. لقد استعرضنا اليوم المفهوم الدقيق لحملات العلاقات العامة والتمييز العلمي بينها وبين الحملات الإعلامية والإعلانية، بالإضافة إلى أنواعها المختلفة كالحملات المؤسسية، والتسويقية، وحملات إدارة الأزمات. كما تناولنا المقومات الأساسية التي تضمن نجاحها، من تحديد الأهداف إلى فهم الجمهور، مرورًا باختيار الوسائل المناسبة وصياغة الرسائل، وانتهاءً بالتقييم والمتابعة.</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 من خلال الأمثلة التطبيقية التي ناقشناها، أصبح واضحًا أن الفعالية الحقيقية للحملات ترتبط بمدى ارتباطها بالقيم المجتمعية، وبقدرتها على بناء الثقة والتأثير في السلوك العام. لذلك، فإن إدراك هذه الأبعاد يمثل الخطوة الأولى نحو بناء حملات علاقات عامة مهنية ومؤثرة في البيئات المحلية والعالمية على حد سواء.</a:t>
            </a:r>
          </a:p>
        </p:txBody>
      </p:sp>
    </p:spTree>
    <p:extLst>
      <p:ext uri="{BB962C8B-B14F-4D97-AF65-F5344CB8AC3E}">
        <p14:creationId xmlns:p14="http://schemas.microsoft.com/office/powerpoint/2010/main" val="3020747552"/>
      </p:ext>
    </p:extLst>
  </p:cSld>
  <p:clrMapOvr>
    <a:masterClrMapping/>
  </p:clrMapOvr>
  <mc:AlternateContent xmlns:mc="http://schemas.openxmlformats.org/markup-compatibility/2006" xmlns:p14="http://schemas.microsoft.com/office/powerpoint/2010/main">
    <mc:Choice Requires="p14">
      <p:transition p14:dur="10" advTm="85723"/>
    </mc:Choice>
    <mc:Fallback xmlns="">
      <p:transition advTm="85723"/>
    </mc:Fallback>
  </mc:AlternateContent>
  <p:extLst>
    <p:ext uri="{E180D4A7-C9FB-4DFB-919C-405C955672EB}">
      <p14:showEvtLst xmlns:p14="http://schemas.microsoft.com/office/powerpoint/2010/main">
        <p14:playEvt time="1" objId="6"/>
        <p14:stopEvt time="84933" objId="6"/>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698"/>
    </mc:Choice>
    <mc:Fallback xmlns="">
      <p:transition spd="slow" advTm="22698"/>
    </mc:Fallback>
  </mc:AlternateContent>
  <p:extLst>
    <p:ext uri="{E180D4A7-C9FB-4DFB-919C-405C955672EB}">
      <p14:showEvtLst xmlns:p14="http://schemas.microsoft.com/office/powerpoint/2010/main">
        <p14:playEvt time="1" objId="6"/>
        <p14:stopEvt time="20751" objId="6"/>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4|1.9|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D368AD3-DA1C-4D4A-8F61-BE98D8B94F34}"/>
</file>

<file path=customXml/itemProps2.xml><?xml version="1.0" encoding="utf-8"?>
<ds:datastoreItem xmlns:ds="http://schemas.openxmlformats.org/officeDocument/2006/customXml" ds:itemID="{4A077927-4354-4AB8-B462-CE39EF6F49D0}"/>
</file>

<file path=customXml/itemProps3.xml><?xml version="1.0" encoding="utf-8"?>
<ds:datastoreItem xmlns:ds="http://schemas.openxmlformats.org/officeDocument/2006/customXml" ds:itemID="{F760D54A-8ADE-4953-B0E3-A6DBCED497AF}"/>
</file>

<file path=docProps/app.xml><?xml version="1.0" encoding="utf-8"?>
<Properties xmlns="http://schemas.openxmlformats.org/officeDocument/2006/extended-properties" xmlns:vt="http://schemas.openxmlformats.org/officeDocument/2006/docPropsVTypes">
  <Template/>
  <TotalTime>7363</TotalTime>
  <Words>3558</Words>
  <Application>Microsoft Office PowerPoint</Application>
  <PresentationFormat>Widescreen</PresentationFormat>
  <Paragraphs>319</Paragraphs>
  <Slides>42</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Alexandria</vt:lpstr>
      <vt:lpstr>Arial</vt:lpstr>
      <vt:lpstr>Calibri</vt:lpstr>
      <vt:lpstr>Calibri Light</vt:lpstr>
      <vt:lpstr>Century Gothic</vt:lpstr>
      <vt:lpstr>Open Sans Condensed</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41</cp:revision>
  <dcterms:created xsi:type="dcterms:W3CDTF">2023-04-29T09:08:00Z</dcterms:created>
  <dcterms:modified xsi:type="dcterms:W3CDTF">2025-06-10T21:41:36Z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