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411763" y="-43544"/>
            <a:ext cx="8659664"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3811397" y="3746202"/>
            <a:ext cx="520405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46392" y="50524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967374" y="1835833"/>
            <a:ext cx="9605351"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558801" y="1747355"/>
            <a:ext cx="10320666"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847379" y="1519582"/>
            <a:ext cx="9832075"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311175" y="1784350"/>
            <a:ext cx="10148673"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528321" y="1209628"/>
            <a:ext cx="10561320"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553719" y="1730156"/>
            <a:ext cx="986028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742829" y="1421405"/>
            <a:ext cx="10016611" cy="5071281"/>
          </a:xfrm>
        </p:spPr>
        <p:txBody>
          <a:bodyPr>
            <a:normAutofit fontScale="92500"/>
          </a:bodyPr>
          <a:lstStyle/>
          <a:p>
            <a:pPr algn="just">
              <a:lnSpc>
                <a:spcPct val="90000"/>
              </a:lnSpc>
              <a:buFont typeface="Monotype Sorts" pitchFamily="2" charset="2"/>
              <a:buNone/>
            </a:pPr>
            <a:r>
              <a:rPr lang="en-US" altLang="en-US" sz="3000" b="1" dirty="0">
                <a:solidFill>
                  <a:srgbClr val="00B0F0"/>
                </a:solidFill>
              </a:rPr>
              <a:t>Solicitation (or tendering)</a:t>
            </a:r>
            <a:r>
              <a:rPr lang="en-US" altLang="en-US" sz="3000" dirty="0">
                <a:solidFill>
                  <a:srgbClr val="00B0F0"/>
                </a:solidFill>
              </a:rPr>
              <a:t> </a:t>
            </a:r>
            <a:r>
              <a:rPr lang="en-US" altLang="en-US" sz="3000"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sz="3000"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sz="3000"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206479" y="1050878"/>
            <a:ext cx="213533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838200" y="2225486"/>
            <a:ext cx="9841254"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838200" y="1755616"/>
            <a:ext cx="9839960"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062098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dirty="0"/>
              <a:t>contracts: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dirty="0"/>
              <a:t>contracts: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dirty="0"/>
              <a:t>contracts: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dirty="0"/>
              <a:t>contracts: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824553" y="1599561"/>
            <a:ext cx="9995847"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956860" y="1460060"/>
            <a:ext cx="9184943"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3796824434"/>
              </p:ext>
            </p:extLst>
          </p:nvPr>
        </p:nvGraphicFramePr>
        <p:xfrm>
          <a:off x="956860" y="1460060"/>
          <a:ext cx="9175778" cy="4908771"/>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956860" y="1460060"/>
                        <a:ext cx="9175778" cy="4908771"/>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657543" y="1311275"/>
            <a:ext cx="10021911"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92480" y="1600200"/>
            <a:ext cx="941832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2544193654"/>
              </p:ext>
            </p:extLst>
          </p:nvPr>
        </p:nvGraphicFramePr>
        <p:xfrm>
          <a:off x="792480" y="1615149"/>
          <a:ext cx="941832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941832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743803" y="1651849"/>
            <a:ext cx="10005477"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1049236" y="1456659"/>
            <a:ext cx="915474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605" y="2349211"/>
            <a:ext cx="964100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909547" y="1644431"/>
            <a:ext cx="10022613" cy="4648200"/>
          </a:xfrm>
        </p:spPr>
        <p:txBody>
          <a:bodyPr/>
          <a:lstStyle/>
          <a:p>
            <a:pPr algn="just">
              <a:lnSpc>
                <a:spcPct val="90000"/>
              </a:lnSpc>
              <a:buFont typeface="Monotype Sorts" pitchFamily="2" charset="2"/>
              <a:buNone/>
            </a:pPr>
            <a:r>
              <a:rPr lang="en-US" altLang="en-US" dirty="0"/>
              <a:t>Once buyers receive proposals, they must select a vendor or decide to 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 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661081" y="1644431"/>
            <a:ext cx="10067879"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349205"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311880" cy="4638675"/>
          </a:xfrm>
        </p:spPr>
        <p:txBody>
          <a:bodyPr rtlCol="0">
            <a:noAutofit/>
          </a:bodyPr>
          <a:lstStyle/>
          <a:p>
            <a:pPr marL="457200" indent="-457200" algn="just">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661915" y="1784350"/>
            <a:ext cx="10270245"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548640" y="1524000"/>
            <a:ext cx="10342273"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558801" y="1524000"/>
            <a:ext cx="1046859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832512" y="1619886"/>
            <a:ext cx="10008207"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sz="2700" dirty="0"/>
              <a:t>The following guidelines can help can assist in preparing proposals, contracts and administrative procedures:</a:t>
            </a:r>
          </a:p>
          <a:p>
            <a:pPr lvl="1" algn="just">
              <a:lnSpc>
                <a:spcPct val="90000"/>
              </a:lnSpc>
            </a:pPr>
            <a:r>
              <a:rPr lang="en-US" altLang="en-US" sz="2700" dirty="0"/>
              <a:t>Use </a:t>
            </a:r>
            <a:r>
              <a:rPr lang="en-US" altLang="en-US" sz="2700" b="1" dirty="0">
                <a:solidFill>
                  <a:srgbClr val="00B0F0"/>
                </a:solidFill>
              </a:rPr>
              <a:t>checklists</a:t>
            </a:r>
            <a:r>
              <a:rPr lang="en-US" altLang="en-US" sz="2700" dirty="0"/>
              <a:t> and </a:t>
            </a:r>
            <a:r>
              <a:rPr lang="en-US" altLang="en-US" sz="2700" b="1" dirty="0">
                <a:solidFill>
                  <a:srgbClr val="00B0F0"/>
                </a:solidFill>
              </a:rPr>
              <a:t>templates</a:t>
            </a:r>
            <a:r>
              <a:rPr lang="en-US" altLang="en-US" sz="2700" dirty="0"/>
              <a:t> where appropriate.</a:t>
            </a:r>
          </a:p>
          <a:p>
            <a:pPr lvl="1" algn="just">
              <a:lnSpc>
                <a:spcPct val="90000"/>
              </a:lnSpc>
            </a:pPr>
            <a:r>
              <a:rPr lang="en-US" altLang="en-US" sz="2700" b="1" dirty="0">
                <a:solidFill>
                  <a:srgbClr val="00B0F0"/>
                </a:solidFill>
              </a:rPr>
              <a:t>Evaluate risks </a:t>
            </a:r>
            <a:r>
              <a:rPr lang="en-US" altLang="en-US" sz="2700" dirty="0"/>
              <a:t>by reference to suggested contract provisions where appropriate.</a:t>
            </a:r>
          </a:p>
          <a:p>
            <a:pPr lvl="1" algn="just">
              <a:lnSpc>
                <a:spcPct val="90000"/>
              </a:lnSpc>
            </a:pPr>
            <a:r>
              <a:rPr lang="en-US" altLang="en-US" sz="2700" dirty="0"/>
              <a:t>All major proposals and contracts, and contracts with questionable provisions, should be </a:t>
            </a:r>
            <a:r>
              <a:rPr lang="en-US" altLang="en-US" sz="2700" dirty="0">
                <a:solidFill>
                  <a:schemeClr val="tx2"/>
                </a:solidFill>
              </a:rPr>
              <a:t>reviewed by a </a:t>
            </a:r>
            <a:r>
              <a:rPr lang="en-US" altLang="en-US" sz="2700" b="1" dirty="0">
                <a:solidFill>
                  <a:srgbClr val="00B0F0"/>
                </a:solidFill>
              </a:rPr>
              <a:t>contract law expert</a:t>
            </a:r>
            <a:r>
              <a:rPr lang="en-US" altLang="en-US" sz="2700" dirty="0">
                <a:solidFill>
                  <a:srgbClr val="00B0F0"/>
                </a:solidFill>
              </a:rPr>
              <a:t>.</a:t>
            </a:r>
          </a:p>
          <a:p>
            <a:pPr lvl="1" algn="just">
              <a:lnSpc>
                <a:spcPct val="90000"/>
              </a:lnSpc>
            </a:pPr>
            <a:r>
              <a:rPr lang="en-US" altLang="en-US" sz="2700" b="1" dirty="0">
                <a:solidFill>
                  <a:srgbClr val="00B0F0"/>
                </a:solidFill>
              </a:rPr>
              <a:t>Appropriate pricing</a:t>
            </a:r>
            <a:r>
              <a:rPr lang="en-US" altLang="en-US" sz="2700" dirty="0">
                <a:solidFill>
                  <a:srgbClr val="00B0F0"/>
                </a:solidFill>
              </a:rPr>
              <a:t> </a:t>
            </a:r>
            <a:r>
              <a:rPr lang="en-US" altLang="en-US" sz="2700" dirty="0"/>
              <a:t>and/or </a:t>
            </a:r>
            <a:r>
              <a:rPr lang="en-US" altLang="en-US" sz="2700" b="1" dirty="0">
                <a:solidFill>
                  <a:srgbClr val="00B0F0"/>
                </a:solidFill>
              </a:rPr>
              <a:t>insuring of risk</a:t>
            </a:r>
            <a:r>
              <a:rPr lang="en-US" altLang="en-US" sz="2700" dirty="0">
                <a:solidFill>
                  <a:srgbClr val="00B0F0"/>
                </a:solidFill>
              </a:rPr>
              <a:t> </a:t>
            </a:r>
            <a:r>
              <a:rPr lang="en-US" altLang="en-US" sz="2700" dirty="0"/>
              <a:t>under the contract.</a:t>
            </a:r>
          </a:p>
          <a:p>
            <a:pPr lvl="1" algn="just">
              <a:lnSpc>
                <a:spcPct val="90000"/>
              </a:lnSpc>
            </a:pPr>
            <a:r>
              <a:rPr lang="en-US" altLang="en-US" sz="2700" b="1" dirty="0">
                <a:solidFill>
                  <a:srgbClr val="00B0F0"/>
                </a:solidFill>
              </a:rPr>
              <a:t>Periodic review, improvement</a:t>
            </a:r>
            <a:r>
              <a:rPr lang="en-US" altLang="en-US" sz="2700" dirty="0">
                <a:solidFill>
                  <a:srgbClr val="00B0F0"/>
                </a:solidFill>
              </a:rPr>
              <a:t> </a:t>
            </a:r>
            <a:r>
              <a:rPr lang="en-US" altLang="en-US" sz="2700" dirty="0">
                <a:solidFill>
                  <a:schemeClr val="tx2"/>
                </a:solidFill>
              </a:rPr>
              <a:t>and </a:t>
            </a:r>
            <a:r>
              <a:rPr lang="en-US" altLang="en-US" sz="2700" b="1" dirty="0">
                <a:solidFill>
                  <a:srgbClr val="00B0F0"/>
                </a:solidFill>
              </a:rPr>
              <a:t>updating</a:t>
            </a:r>
            <a:r>
              <a:rPr lang="en-US" altLang="en-US" sz="27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51332" y="57472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92C70E-3B27-4FD7-BE9F-72CAECE6EC40}"/>
</file>

<file path=customXml/itemProps2.xml><?xml version="1.0" encoding="utf-8"?>
<ds:datastoreItem xmlns:ds="http://schemas.openxmlformats.org/officeDocument/2006/customXml" ds:itemID="{F6D69ABE-20F2-40C9-9833-7F3EFBBB59A5}"/>
</file>

<file path=customXml/itemProps3.xml><?xml version="1.0" encoding="utf-8"?>
<ds:datastoreItem xmlns:ds="http://schemas.openxmlformats.org/officeDocument/2006/customXml" ds:itemID="{EA5482FA-A738-45AB-A779-D03B17A7C3C0}"/>
</file>

<file path=docProps/app.xml><?xml version="1.0" encoding="utf-8"?>
<Properties xmlns="http://schemas.openxmlformats.org/officeDocument/2006/extended-properties" xmlns:vt="http://schemas.openxmlformats.org/officeDocument/2006/docPropsVTypes">
  <TotalTime>5926</TotalTime>
  <Words>2709</Words>
  <Application>Microsoft Office PowerPoint</Application>
  <PresentationFormat>Widescreen</PresentationFormat>
  <Paragraphs>270</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180</cp:revision>
  <dcterms:created xsi:type="dcterms:W3CDTF">2023-04-29T09:08:23Z</dcterms:created>
  <dcterms:modified xsi:type="dcterms:W3CDTF">2024-11-07T14:15:50Z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