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67" r:id="rId12"/>
    <p:sldId id="269" r:id="rId13"/>
    <p:sldId id="271" r:id="rId14"/>
    <p:sldId id="270" r:id="rId15"/>
    <p:sldId id="272" r:id="rId16"/>
    <p:sldId id="275" r:id="rId17"/>
    <p:sldId id="273" r:id="rId18"/>
    <p:sldId id="274" r:id="rId19"/>
    <p:sldId id="258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24A9E1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971" autoAdjust="0"/>
    <p:restoredTop sz="94660"/>
  </p:normalViewPr>
  <p:slideViewPr>
    <p:cSldViewPr snapToGrid="0">
      <p:cViewPr varScale="1">
        <p:scale>
          <a:sx n="74" d="100"/>
          <a:sy n="74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A08FCD-1046-4CB6-8321-D61468139AB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</dgm:pt>
    <dgm:pt modelId="{436691AF-FE3F-4FF6-9531-CADED07C72FD}">
      <dgm:prSet phldrT="[Text]"/>
      <dgm:spPr/>
      <dgm:t>
        <a:bodyPr/>
        <a:lstStyle/>
        <a:p>
          <a:pPr rtl="1"/>
          <a:r>
            <a:rPr lang="en-US" dirty="0" smtClean="0"/>
            <a:t>Static Routing </a:t>
          </a:r>
          <a:endParaRPr lang="ar-EG" dirty="0"/>
        </a:p>
      </dgm:t>
    </dgm:pt>
    <dgm:pt modelId="{3EDF7386-2B0F-4461-9EC7-45028517FA5D}" type="parTrans" cxnId="{2224CD75-8C71-4614-9A70-FCB4256BDA06}">
      <dgm:prSet/>
      <dgm:spPr/>
      <dgm:t>
        <a:bodyPr/>
        <a:lstStyle/>
        <a:p>
          <a:pPr rtl="1"/>
          <a:endParaRPr lang="ar-EG"/>
        </a:p>
      </dgm:t>
    </dgm:pt>
    <dgm:pt modelId="{8D8BFA0E-7A02-4B5A-AE88-3B70AC676D96}" type="sibTrans" cxnId="{2224CD75-8C71-4614-9A70-FCB4256BDA06}">
      <dgm:prSet/>
      <dgm:spPr/>
      <dgm:t>
        <a:bodyPr/>
        <a:lstStyle/>
        <a:p>
          <a:pPr rtl="1"/>
          <a:endParaRPr lang="ar-EG"/>
        </a:p>
      </dgm:t>
    </dgm:pt>
    <dgm:pt modelId="{01DBFF2B-7D41-4C19-B3F2-FCCB8A08B093}">
      <dgm:prSet phldrT="[Text]"/>
      <dgm:spPr/>
      <dgm:t>
        <a:bodyPr/>
        <a:lstStyle/>
        <a:p>
          <a:pPr rtl="1"/>
          <a:r>
            <a:rPr lang="en-US" dirty="0" smtClean="0"/>
            <a:t>Dynamic Routing</a:t>
          </a:r>
          <a:endParaRPr lang="ar-EG" dirty="0"/>
        </a:p>
      </dgm:t>
    </dgm:pt>
    <dgm:pt modelId="{192C40BB-F937-4DEF-B482-CAA6200D7716}" type="parTrans" cxnId="{BD0527C6-4151-4567-AF3A-2F7EC013A99D}">
      <dgm:prSet/>
      <dgm:spPr/>
      <dgm:t>
        <a:bodyPr/>
        <a:lstStyle/>
        <a:p>
          <a:pPr rtl="1"/>
          <a:endParaRPr lang="ar-EG"/>
        </a:p>
      </dgm:t>
    </dgm:pt>
    <dgm:pt modelId="{35898B16-0B53-4A72-91EA-A0E19CB4213D}" type="sibTrans" cxnId="{BD0527C6-4151-4567-AF3A-2F7EC013A99D}">
      <dgm:prSet/>
      <dgm:spPr/>
      <dgm:t>
        <a:bodyPr/>
        <a:lstStyle/>
        <a:p>
          <a:pPr rtl="1"/>
          <a:endParaRPr lang="ar-EG"/>
        </a:p>
      </dgm:t>
    </dgm:pt>
    <dgm:pt modelId="{38F0216E-CEC8-445C-902C-36B17ACA09A0}" type="pres">
      <dgm:prSet presAssocID="{91A08FCD-1046-4CB6-8321-D61468139ABD}" presName="linear" presStyleCnt="0">
        <dgm:presLayoutVars>
          <dgm:dir/>
          <dgm:animLvl val="lvl"/>
          <dgm:resizeHandles val="exact"/>
        </dgm:presLayoutVars>
      </dgm:prSet>
      <dgm:spPr/>
    </dgm:pt>
    <dgm:pt modelId="{41F2379A-5293-4BBA-810C-6940709A8832}" type="pres">
      <dgm:prSet presAssocID="{436691AF-FE3F-4FF6-9531-CADED07C72FD}" presName="parentLin" presStyleCnt="0"/>
      <dgm:spPr/>
    </dgm:pt>
    <dgm:pt modelId="{E81199F7-0818-4600-99D0-858A1FC09BD2}" type="pres">
      <dgm:prSet presAssocID="{436691AF-FE3F-4FF6-9531-CADED07C72FD}" presName="parentLeftMargin" presStyleLbl="node1" presStyleIdx="0" presStyleCnt="2"/>
      <dgm:spPr/>
      <dgm:t>
        <a:bodyPr/>
        <a:lstStyle/>
        <a:p>
          <a:pPr rtl="1"/>
          <a:endParaRPr lang="ar-EG"/>
        </a:p>
      </dgm:t>
    </dgm:pt>
    <dgm:pt modelId="{ED1E7C92-1D48-499B-89AB-44CEA917D303}" type="pres">
      <dgm:prSet presAssocID="{436691AF-FE3F-4FF6-9531-CADED07C72FD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F533C9B5-9DD8-417A-B1FA-79F5497BE1CB}" type="pres">
      <dgm:prSet presAssocID="{436691AF-FE3F-4FF6-9531-CADED07C72FD}" presName="negativeSpace" presStyleCnt="0"/>
      <dgm:spPr/>
    </dgm:pt>
    <dgm:pt modelId="{5CA67ECA-E569-4F17-9952-6EACB69B9A5E}" type="pres">
      <dgm:prSet presAssocID="{436691AF-FE3F-4FF6-9531-CADED07C72FD}" presName="childText" presStyleLbl="conFgAcc1" presStyleIdx="0" presStyleCnt="2">
        <dgm:presLayoutVars>
          <dgm:bulletEnabled val="1"/>
        </dgm:presLayoutVars>
      </dgm:prSet>
      <dgm:spPr/>
    </dgm:pt>
    <dgm:pt modelId="{6659F720-4625-4B61-A30E-F6CEED767080}" type="pres">
      <dgm:prSet presAssocID="{8D8BFA0E-7A02-4B5A-AE88-3B70AC676D96}" presName="spaceBetweenRectangles" presStyleCnt="0"/>
      <dgm:spPr/>
    </dgm:pt>
    <dgm:pt modelId="{2F45AE92-F7FE-4443-BB8C-B9110AF09A19}" type="pres">
      <dgm:prSet presAssocID="{01DBFF2B-7D41-4C19-B3F2-FCCB8A08B093}" presName="parentLin" presStyleCnt="0"/>
      <dgm:spPr/>
    </dgm:pt>
    <dgm:pt modelId="{BE24CB10-9DAE-4CD4-9F84-6564998362A9}" type="pres">
      <dgm:prSet presAssocID="{01DBFF2B-7D41-4C19-B3F2-FCCB8A08B093}" presName="parentLeftMargin" presStyleLbl="node1" presStyleIdx="0" presStyleCnt="2"/>
      <dgm:spPr/>
      <dgm:t>
        <a:bodyPr/>
        <a:lstStyle/>
        <a:p>
          <a:pPr rtl="1"/>
          <a:endParaRPr lang="ar-EG"/>
        </a:p>
      </dgm:t>
    </dgm:pt>
    <dgm:pt modelId="{E09A3AFA-F742-4C50-A9A7-26A9840123F8}" type="pres">
      <dgm:prSet presAssocID="{01DBFF2B-7D41-4C19-B3F2-FCCB8A08B09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B4A822DB-968C-4367-B3AE-CF0B7E78A6D3}" type="pres">
      <dgm:prSet presAssocID="{01DBFF2B-7D41-4C19-B3F2-FCCB8A08B093}" presName="negativeSpace" presStyleCnt="0"/>
      <dgm:spPr/>
    </dgm:pt>
    <dgm:pt modelId="{93907157-E26B-44BF-B344-5E3D779AC7F8}" type="pres">
      <dgm:prSet presAssocID="{01DBFF2B-7D41-4C19-B3F2-FCCB8A08B093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7ED9DEF4-7B12-46F9-A2DF-8EF5B4C214F5}" type="presOf" srcId="{01DBFF2B-7D41-4C19-B3F2-FCCB8A08B093}" destId="{E09A3AFA-F742-4C50-A9A7-26A9840123F8}" srcOrd="1" destOrd="0" presId="urn:microsoft.com/office/officeart/2005/8/layout/list1"/>
    <dgm:cxn modelId="{2224CD75-8C71-4614-9A70-FCB4256BDA06}" srcId="{91A08FCD-1046-4CB6-8321-D61468139ABD}" destId="{436691AF-FE3F-4FF6-9531-CADED07C72FD}" srcOrd="0" destOrd="0" parTransId="{3EDF7386-2B0F-4461-9EC7-45028517FA5D}" sibTransId="{8D8BFA0E-7A02-4B5A-AE88-3B70AC676D96}"/>
    <dgm:cxn modelId="{661B15D2-9B69-4768-A870-BD45B7DA1D7A}" type="presOf" srcId="{91A08FCD-1046-4CB6-8321-D61468139ABD}" destId="{38F0216E-CEC8-445C-902C-36B17ACA09A0}" srcOrd="0" destOrd="0" presId="urn:microsoft.com/office/officeart/2005/8/layout/list1"/>
    <dgm:cxn modelId="{6883B704-41E3-4F16-9E58-56CCB9D53C6A}" type="presOf" srcId="{436691AF-FE3F-4FF6-9531-CADED07C72FD}" destId="{ED1E7C92-1D48-499B-89AB-44CEA917D303}" srcOrd="1" destOrd="0" presId="urn:microsoft.com/office/officeart/2005/8/layout/list1"/>
    <dgm:cxn modelId="{BD0527C6-4151-4567-AF3A-2F7EC013A99D}" srcId="{91A08FCD-1046-4CB6-8321-D61468139ABD}" destId="{01DBFF2B-7D41-4C19-B3F2-FCCB8A08B093}" srcOrd="1" destOrd="0" parTransId="{192C40BB-F937-4DEF-B482-CAA6200D7716}" sibTransId="{35898B16-0B53-4A72-91EA-A0E19CB4213D}"/>
    <dgm:cxn modelId="{4EA43C74-2A51-4865-8217-5F64A64298F4}" type="presOf" srcId="{436691AF-FE3F-4FF6-9531-CADED07C72FD}" destId="{E81199F7-0818-4600-99D0-858A1FC09BD2}" srcOrd="0" destOrd="0" presId="urn:microsoft.com/office/officeart/2005/8/layout/list1"/>
    <dgm:cxn modelId="{62F4E59F-5C78-497F-BAEF-3AD55E649793}" type="presOf" srcId="{01DBFF2B-7D41-4C19-B3F2-FCCB8A08B093}" destId="{BE24CB10-9DAE-4CD4-9F84-6564998362A9}" srcOrd="0" destOrd="0" presId="urn:microsoft.com/office/officeart/2005/8/layout/list1"/>
    <dgm:cxn modelId="{2D84176E-736C-455A-B095-61EE6AD5D66E}" type="presParOf" srcId="{38F0216E-CEC8-445C-902C-36B17ACA09A0}" destId="{41F2379A-5293-4BBA-810C-6940709A8832}" srcOrd="0" destOrd="0" presId="urn:microsoft.com/office/officeart/2005/8/layout/list1"/>
    <dgm:cxn modelId="{87046005-93EA-48FC-ACC1-93D23394A34F}" type="presParOf" srcId="{41F2379A-5293-4BBA-810C-6940709A8832}" destId="{E81199F7-0818-4600-99D0-858A1FC09BD2}" srcOrd="0" destOrd="0" presId="urn:microsoft.com/office/officeart/2005/8/layout/list1"/>
    <dgm:cxn modelId="{4BAE9C22-7991-4528-9D1B-A9C561933F7E}" type="presParOf" srcId="{41F2379A-5293-4BBA-810C-6940709A8832}" destId="{ED1E7C92-1D48-499B-89AB-44CEA917D303}" srcOrd="1" destOrd="0" presId="urn:microsoft.com/office/officeart/2005/8/layout/list1"/>
    <dgm:cxn modelId="{0551FE1D-46C6-4F50-A91E-66E5CA91021F}" type="presParOf" srcId="{38F0216E-CEC8-445C-902C-36B17ACA09A0}" destId="{F533C9B5-9DD8-417A-B1FA-79F5497BE1CB}" srcOrd="1" destOrd="0" presId="urn:microsoft.com/office/officeart/2005/8/layout/list1"/>
    <dgm:cxn modelId="{B0017E32-F634-4159-AF62-968EE84C5FAB}" type="presParOf" srcId="{38F0216E-CEC8-445C-902C-36B17ACA09A0}" destId="{5CA67ECA-E569-4F17-9952-6EACB69B9A5E}" srcOrd="2" destOrd="0" presId="urn:microsoft.com/office/officeart/2005/8/layout/list1"/>
    <dgm:cxn modelId="{0EE80C75-E08C-4E10-914F-1DAE34135517}" type="presParOf" srcId="{38F0216E-CEC8-445C-902C-36B17ACA09A0}" destId="{6659F720-4625-4B61-A30E-F6CEED767080}" srcOrd="3" destOrd="0" presId="urn:microsoft.com/office/officeart/2005/8/layout/list1"/>
    <dgm:cxn modelId="{4BE76130-6804-4AA0-AAB2-10714093E4EC}" type="presParOf" srcId="{38F0216E-CEC8-445C-902C-36B17ACA09A0}" destId="{2F45AE92-F7FE-4443-BB8C-B9110AF09A19}" srcOrd="4" destOrd="0" presId="urn:microsoft.com/office/officeart/2005/8/layout/list1"/>
    <dgm:cxn modelId="{26CEEE5C-A9F8-4483-A447-00FDD59578E6}" type="presParOf" srcId="{2F45AE92-F7FE-4443-BB8C-B9110AF09A19}" destId="{BE24CB10-9DAE-4CD4-9F84-6564998362A9}" srcOrd="0" destOrd="0" presId="urn:microsoft.com/office/officeart/2005/8/layout/list1"/>
    <dgm:cxn modelId="{EEE8B9C9-EAD0-4FB0-93C5-DDF4FFD6EA81}" type="presParOf" srcId="{2F45AE92-F7FE-4443-BB8C-B9110AF09A19}" destId="{E09A3AFA-F742-4C50-A9A7-26A9840123F8}" srcOrd="1" destOrd="0" presId="urn:microsoft.com/office/officeart/2005/8/layout/list1"/>
    <dgm:cxn modelId="{D23FCF96-2D5A-4A7C-87CF-9787ACBF1BD2}" type="presParOf" srcId="{38F0216E-CEC8-445C-902C-36B17ACA09A0}" destId="{B4A822DB-968C-4367-B3AE-CF0B7E78A6D3}" srcOrd="5" destOrd="0" presId="urn:microsoft.com/office/officeart/2005/8/layout/list1"/>
    <dgm:cxn modelId="{752CFE78-4FAD-4886-A199-DDBB42E2D56D}" type="presParOf" srcId="{38F0216E-CEC8-445C-902C-36B17ACA09A0}" destId="{93907157-E26B-44BF-B344-5E3D779AC7F8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A67ECA-E569-4F17-9952-6EACB69B9A5E}">
      <dsp:nvSpPr>
        <dsp:cNvPr id="0" name=""/>
        <dsp:cNvSpPr/>
      </dsp:nvSpPr>
      <dsp:spPr>
        <a:xfrm>
          <a:off x="0" y="294889"/>
          <a:ext cx="925858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1E7C92-1D48-499B-89AB-44CEA917D303}">
      <dsp:nvSpPr>
        <dsp:cNvPr id="0" name=""/>
        <dsp:cNvSpPr/>
      </dsp:nvSpPr>
      <dsp:spPr>
        <a:xfrm>
          <a:off x="462929" y="14449"/>
          <a:ext cx="6481006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4967" tIns="0" rIns="244967" bIns="0" numCol="1" spcCol="1270" anchor="ctr" anchorCtr="0">
          <a:noAutofit/>
        </a:bodyPr>
        <a:lstStyle/>
        <a:p>
          <a:pPr lvl="0" algn="l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Static Routing </a:t>
          </a:r>
          <a:endParaRPr lang="ar-EG" sz="1900" kern="1200" dirty="0"/>
        </a:p>
      </dsp:txBody>
      <dsp:txXfrm>
        <a:off x="490309" y="41829"/>
        <a:ext cx="6426246" cy="506120"/>
      </dsp:txXfrm>
    </dsp:sp>
    <dsp:sp modelId="{93907157-E26B-44BF-B344-5E3D779AC7F8}">
      <dsp:nvSpPr>
        <dsp:cNvPr id="0" name=""/>
        <dsp:cNvSpPr/>
      </dsp:nvSpPr>
      <dsp:spPr>
        <a:xfrm>
          <a:off x="0" y="1156730"/>
          <a:ext cx="925858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9A3AFA-F742-4C50-A9A7-26A9840123F8}">
      <dsp:nvSpPr>
        <dsp:cNvPr id="0" name=""/>
        <dsp:cNvSpPr/>
      </dsp:nvSpPr>
      <dsp:spPr>
        <a:xfrm>
          <a:off x="462929" y="876289"/>
          <a:ext cx="6481006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4967" tIns="0" rIns="244967" bIns="0" numCol="1" spcCol="1270" anchor="ctr" anchorCtr="0">
          <a:noAutofit/>
        </a:bodyPr>
        <a:lstStyle/>
        <a:p>
          <a:pPr lvl="0" algn="l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Dynamic Routing</a:t>
          </a:r>
          <a:endParaRPr lang="ar-EG" sz="1900" kern="1200" dirty="0"/>
        </a:p>
      </dsp:txBody>
      <dsp:txXfrm>
        <a:off x="490309" y="903669"/>
        <a:ext cx="6426246" cy="5061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7.emf"/><Relationship Id="rId7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7.emf"/><Relationship Id="rId7" Type="http://schemas.openxmlformats.org/officeDocument/2006/relationships/diagramLayout" Target="../diagrams/layout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diagramData" Target="../diagrams/data1.xml"/><Relationship Id="rId5" Type="http://schemas.openxmlformats.org/officeDocument/2006/relationships/image" Target="../media/image9.emf"/><Relationship Id="rId10" Type="http://schemas.microsoft.com/office/2007/relationships/diagramDrawing" Target="../diagrams/drawing1.xml"/><Relationship Id="rId4" Type="http://schemas.openxmlformats.org/officeDocument/2006/relationships/image" Target="../media/image8.emf"/><Relationship Id="rId9" Type="http://schemas.openxmlformats.org/officeDocument/2006/relationships/diagramColors" Target="../diagrams/colors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-9940"/>
            <a:ext cx="11616451" cy="66800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9940"/>
            <a:ext cx="8552985" cy="19470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94739" y="3454705"/>
            <a:ext cx="5997262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096000" y="3310318"/>
            <a:ext cx="60059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C000"/>
                </a:solidFill>
              </a:rPr>
              <a:t>Static Routing &amp; Router Basic Configuration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971607" y="3244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dirty="0"/>
              <a:t> 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971607" y="3244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dirty="0"/>
              <a:t> 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163052"/>
            <a:ext cx="82611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9518"/>
                </a:solidFill>
                <a:latin typeface="Calibri" panose="020F0502020204030204" pitchFamily="34" charset="0"/>
              </a:rPr>
              <a:t>CCNA (200-301) Cisco Certified Network Associate</a:t>
            </a:r>
            <a:endParaRPr lang="en-US" sz="2800" dirty="0"/>
          </a:p>
          <a:p>
            <a:r>
              <a:rPr lang="en-US" sz="2800" b="1" dirty="0">
                <a:solidFill>
                  <a:srgbClr val="FFC000"/>
                </a:solidFill>
                <a:latin typeface="Tajawal"/>
              </a:rPr>
              <a:t>             </a:t>
            </a:r>
            <a:r>
              <a:rPr lang="en-US" sz="2800" b="1" dirty="0" smtClean="0">
                <a:solidFill>
                  <a:srgbClr val="FFC000"/>
                </a:solidFill>
                <a:latin typeface="Tajawal"/>
              </a:rPr>
              <a:t>Prepared </a:t>
            </a:r>
            <a:r>
              <a:rPr lang="en-US" sz="2800" b="1" dirty="0">
                <a:solidFill>
                  <a:srgbClr val="FFC000"/>
                </a:solidFill>
                <a:latin typeface="Tajawal"/>
              </a:rPr>
              <a:t>by</a:t>
            </a:r>
            <a:r>
              <a:rPr lang="en-US" sz="2800" b="1" dirty="0">
                <a:solidFill>
                  <a:srgbClr val="24A9E1"/>
                </a:solidFill>
                <a:latin typeface="Tajawal"/>
              </a:rPr>
              <a:t> Eng. Taghreed </a:t>
            </a:r>
            <a:r>
              <a:rPr lang="en-US" sz="2800" b="1" dirty="0" smtClean="0">
                <a:solidFill>
                  <a:srgbClr val="24A9E1"/>
                </a:solidFill>
                <a:latin typeface="Tajawal"/>
              </a:rPr>
              <a:t>Elsayed</a:t>
            </a:r>
          </a:p>
          <a:p>
            <a:pPr algn="ctr"/>
            <a:r>
              <a:rPr lang="en-US" sz="2800" b="1" dirty="0" smtClean="0">
                <a:solidFill>
                  <a:srgbClr val="FF9518"/>
                </a:solidFill>
                <a:latin typeface="Tajawal"/>
              </a:rPr>
              <a:t>Lecture 5</a:t>
            </a:r>
            <a:endParaRPr lang="en-US" sz="2800" dirty="0"/>
          </a:p>
          <a:p>
            <a:r>
              <a:rPr lang="en-US" dirty="0"/>
              <a:t/>
            </a:r>
            <a:br>
              <a:rPr lang="en-US" dirty="0"/>
            </a:b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Static 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968814" y="1610200"/>
            <a:ext cx="8145462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sz="2800" b="1" dirty="0">
                <a:solidFill>
                  <a:srgbClr val="24A9E1"/>
                </a:solidFill>
                <a:latin typeface="+mn-lt"/>
                <a:ea typeface="+mn-ea"/>
              </a:rPr>
              <a:t>General Role of the Router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014365" y="2311785"/>
            <a:ext cx="6109529" cy="405714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dirty="0" smtClean="0"/>
              <a:t>Functions of a Router</a:t>
            </a:r>
          </a:p>
          <a:p>
            <a:pPr lvl="1"/>
            <a:r>
              <a:rPr lang="en-US" altLang="ar-EG" dirty="0" smtClean="0"/>
              <a:t>Best </a:t>
            </a:r>
            <a:r>
              <a:rPr lang="en-US" altLang="ar-EG" dirty="0" smtClean="0">
                <a:solidFill>
                  <a:srgbClr val="35297D"/>
                </a:solidFill>
              </a:rPr>
              <a:t>Path Selections</a:t>
            </a:r>
          </a:p>
          <a:p>
            <a:pPr lvl="1"/>
            <a:r>
              <a:rPr lang="en-US" altLang="ar-EG" dirty="0" smtClean="0">
                <a:solidFill>
                  <a:srgbClr val="35297D"/>
                </a:solidFill>
              </a:rPr>
              <a:t>Forwarding packets</a:t>
            </a:r>
            <a:r>
              <a:rPr lang="en-US" altLang="ar-EG" dirty="0" smtClean="0"/>
              <a:t> to destination</a:t>
            </a:r>
          </a:p>
          <a:p>
            <a:r>
              <a:rPr lang="en-US" altLang="ar-EG" dirty="0" smtClean="0"/>
              <a:t>Introducing the Topology</a:t>
            </a:r>
          </a:p>
          <a:p>
            <a:pPr lvl="1"/>
            <a:r>
              <a:rPr lang="en-US" altLang="ar-EG" sz="1900" dirty="0" smtClean="0"/>
              <a:t>3 1800 series routers connected via WAN links</a:t>
            </a:r>
          </a:p>
          <a:p>
            <a:pPr lvl="1"/>
            <a:r>
              <a:rPr lang="en-US" altLang="ar-EG" sz="1900" dirty="0" smtClean="0"/>
              <a:t>Each router connected to a LAN represented by a switch and a PC</a:t>
            </a:r>
            <a:endParaRPr lang="en-US" altLang="ar-EG" sz="1900" dirty="0"/>
          </a:p>
        </p:txBody>
      </p:sp>
      <p:pic>
        <p:nvPicPr>
          <p:cNvPr id="13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5401" y="1869053"/>
            <a:ext cx="5208851" cy="2556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0691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258337" y="59906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985151" y="1399093"/>
            <a:ext cx="8145462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sz="2800" b="1" dirty="0">
                <a:solidFill>
                  <a:srgbClr val="24A9E1"/>
                </a:solidFill>
                <a:latin typeface="+mn-lt"/>
                <a:ea typeface="+mn-ea"/>
              </a:rPr>
              <a:t>General Role of </a:t>
            </a:r>
            <a:r>
              <a:rPr lang="en-US" altLang="ar-EG" sz="2800" b="1" dirty="0" smtClean="0">
                <a:solidFill>
                  <a:srgbClr val="24A9E1"/>
                </a:solidFill>
                <a:latin typeface="+mn-lt"/>
                <a:ea typeface="+mn-ea"/>
              </a:rPr>
              <a:t>the Router</a:t>
            </a:r>
            <a:endParaRPr lang="en-US" altLang="ar-EG" sz="2800" b="1" dirty="0">
              <a:solidFill>
                <a:srgbClr val="24A9E1"/>
              </a:solidFill>
              <a:latin typeface="+mn-lt"/>
              <a:ea typeface="+mn-ea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014365" y="2198815"/>
            <a:ext cx="10388608" cy="34762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dirty="0" smtClean="0">
                <a:cs typeface="+mj-cs"/>
              </a:rPr>
              <a:t>Connections of a Router for WAN </a:t>
            </a:r>
          </a:p>
          <a:p>
            <a:pPr lvl="1"/>
            <a:r>
              <a:rPr lang="en-US" altLang="ar-EG" dirty="0" smtClean="0">
                <a:cs typeface="+mj-cs"/>
              </a:rPr>
              <a:t>-A router has a DB-60 port that can support 5 different cabling standards</a:t>
            </a:r>
          </a:p>
          <a:p>
            <a:r>
              <a:rPr lang="en-US" altLang="ar-EG" dirty="0" smtClean="0">
                <a:cs typeface="+mj-cs"/>
              </a:rPr>
              <a:t>Connections of a Router for Ethernet</a:t>
            </a:r>
          </a:p>
          <a:p>
            <a:pPr lvl="1"/>
            <a:r>
              <a:rPr lang="en-US" altLang="ar-EG" sz="1900" dirty="0" smtClean="0">
                <a:cs typeface="+mj-cs"/>
              </a:rPr>
              <a:t>-</a:t>
            </a:r>
            <a:r>
              <a:rPr lang="en-US" altLang="ar-EG" dirty="0" smtClean="0">
                <a:cs typeface="+mj-cs"/>
              </a:rPr>
              <a:t>2 types of connectors can be used: Straight through and Cross-over </a:t>
            </a:r>
          </a:p>
          <a:p>
            <a:pPr lvl="1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altLang="ar-EG" dirty="0" smtClean="0">
                <a:cs typeface="+mj-cs"/>
              </a:rPr>
              <a:t>Straight through used to connect:</a:t>
            </a:r>
          </a:p>
          <a:p>
            <a:pPr lvl="2"/>
            <a:r>
              <a:rPr lang="en-US" altLang="ar-EG" dirty="0" smtClean="0">
                <a:cs typeface="+mj-cs"/>
              </a:rPr>
              <a:t>-Switch-to-Router, Switch-to-PC, Router-to-Server, Hub-to-PC, Hub-to-Server</a:t>
            </a:r>
          </a:p>
          <a:p>
            <a:pPr lvl="1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altLang="ar-EG" dirty="0" smtClean="0">
                <a:cs typeface="+mj-cs"/>
              </a:rPr>
              <a:t>Cross-over used to connect: </a:t>
            </a:r>
          </a:p>
          <a:p>
            <a:pPr lvl="2"/>
            <a:r>
              <a:rPr lang="en-US" altLang="ar-EG" dirty="0" smtClean="0">
                <a:cs typeface="+mj-cs"/>
              </a:rPr>
              <a:t>-Switch-to-Switch, PC-to-PC, Switch-to-Hub, Hub-to-Hub, Router-to-Router</a:t>
            </a:r>
            <a:endParaRPr lang="en-US" altLang="ar-EG" dirty="0">
              <a:cs typeface="+mj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679591" y="542861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Static 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204367" y="1311649"/>
            <a:ext cx="4341224" cy="6507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sz="2800" b="1" dirty="0">
                <a:solidFill>
                  <a:srgbClr val="24A9E1"/>
                </a:solidFill>
                <a:latin typeface="+mn-lt"/>
                <a:ea typeface="+mn-ea"/>
              </a:rPr>
              <a:t>Interfaces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579902" y="2010538"/>
            <a:ext cx="7171398" cy="289410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sz="2400" b="1" dirty="0" smtClean="0"/>
              <a:t>Examining Router Interfaces</a:t>
            </a:r>
          </a:p>
          <a:p>
            <a:pPr lvl="1"/>
            <a:r>
              <a:rPr lang="en-US" altLang="ar-EG" sz="1900" dirty="0" smtClean="0"/>
              <a:t>-</a:t>
            </a:r>
            <a:r>
              <a:rPr lang="en-US" altLang="ar-EG" dirty="0" smtClean="0">
                <a:solidFill>
                  <a:schemeClr val="accent2"/>
                </a:solidFill>
              </a:rPr>
              <a:t>Show IP router</a:t>
            </a:r>
            <a:r>
              <a:rPr lang="en-US" altLang="ar-EG" dirty="0" smtClean="0"/>
              <a:t> command – used to view routing table</a:t>
            </a:r>
          </a:p>
          <a:p>
            <a:pPr lvl="1"/>
            <a:r>
              <a:rPr lang="en-US" altLang="ar-EG" dirty="0" smtClean="0"/>
              <a:t>-</a:t>
            </a:r>
            <a:r>
              <a:rPr lang="en-US" altLang="ar-EG" dirty="0" smtClean="0">
                <a:solidFill>
                  <a:schemeClr val="accent2"/>
                </a:solidFill>
              </a:rPr>
              <a:t>Show Interfaces</a:t>
            </a:r>
            <a:r>
              <a:rPr lang="en-US" altLang="ar-EG" dirty="0" smtClean="0"/>
              <a:t> command – used to show status of an interface			</a:t>
            </a:r>
          </a:p>
          <a:p>
            <a:pPr lvl="1"/>
            <a:r>
              <a:rPr lang="en-US" altLang="ar-EG" dirty="0" smtClean="0"/>
              <a:t>-</a:t>
            </a:r>
            <a:r>
              <a:rPr lang="en-US" altLang="ar-EG" dirty="0" smtClean="0">
                <a:solidFill>
                  <a:schemeClr val="accent2"/>
                </a:solidFill>
              </a:rPr>
              <a:t>Show IP Interface brief</a:t>
            </a:r>
            <a:r>
              <a:rPr lang="en-US" altLang="ar-EG" dirty="0" smtClean="0"/>
              <a:t> command – used to show a portion of </a:t>
            </a:r>
            <a:r>
              <a:rPr lang="en-US" altLang="ar-EG" dirty="0"/>
              <a:t> the interface information</a:t>
            </a:r>
            <a:r>
              <a:rPr lang="en-US" altLang="ar-EG" dirty="0" smtClean="0"/>
              <a:t>					         </a:t>
            </a:r>
          </a:p>
          <a:p>
            <a:pPr lvl="1"/>
            <a:r>
              <a:rPr lang="en-US" altLang="ar-EG" dirty="0" smtClean="0"/>
              <a:t>-</a:t>
            </a:r>
            <a:r>
              <a:rPr lang="en-US" altLang="ar-EG" dirty="0" smtClean="0">
                <a:solidFill>
                  <a:schemeClr val="accent2"/>
                </a:solidFill>
              </a:rPr>
              <a:t>Show running-configuration </a:t>
            </a:r>
            <a:r>
              <a:rPr lang="en-US" altLang="ar-EG" dirty="0" smtClean="0"/>
              <a:t> command – used to show configuration  file in RAM				</a:t>
            </a:r>
            <a:endParaRPr lang="en-US" altLang="ar-EG" dirty="0"/>
          </a:p>
        </p:txBody>
      </p:sp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300" y="3067998"/>
            <a:ext cx="4025988" cy="1984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Static 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465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2201407" y="1148557"/>
            <a:ext cx="8145462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sz="2800" b="1" dirty="0">
                <a:solidFill>
                  <a:srgbClr val="24A9E1"/>
                </a:solidFill>
                <a:latin typeface="+mn-lt"/>
                <a:ea typeface="+mn-ea"/>
              </a:rPr>
              <a:t>Interfaces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354330" y="1869053"/>
            <a:ext cx="9992539" cy="32842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sz="2400" b="1" dirty="0" smtClean="0"/>
              <a:t>Configuring a Serial interface</a:t>
            </a:r>
          </a:p>
          <a:p>
            <a:pPr lvl="1"/>
            <a:r>
              <a:rPr lang="en-US" altLang="ar-EG" dirty="0" smtClean="0"/>
              <a:t>-Enter </a:t>
            </a:r>
            <a:r>
              <a:rPr lang="en-US" altLang="ar-EG" dirty="0" smtClean="0">
                <a:solidFill>
                  <a:srgbClr val="0066FF"/>
                </a:solidFill>
              </a:rPr>
              <a:t>interface configuration mode</a:t>
            </a:r>
          </a:p>
          <a:p>
            <a:pPr lvl="1"/>
            <a:r>
              <a:rPr lang="en-US" altLang="ar-EG" dirty="0" smtClean="0"/>
              <a:t>-Enter in the ip address and subnet mask</a:t>
            </a:r>
          </a:p>
          <a:p>
            <a:pPr lvl="1"/>
            <a:r>
              <a:rPr lang="en-US" altLang="ar-EG" dirty="0" smtClean="0"/>
              <a:t>-Enter in the </a:t>
            </a:r>
            <a:r>
              <a:rPr lang="en-US" altLang="ar-EG" dirty="0" smtClean="0">
                <a:solidFill>
                  <a:schemeClr val="accent2"/>
                </a:solidFill>
              </a:rPr>
              <a:t>no shutdown</a:t>
            </a:r>
            <a:r>
              <a:rPr lang="en-US" altLang="ar-EG" dirty="0" smtClean="0"/>
              <a:t> command</a:t>
            </a:r>
          </a:p>
          <a:p>
            <a:r>
              <a:rPr lang="en-US" altLang="ar-EG" sz="2000" dirty="0" smtClean="0"/>
              <a:t>Example:</a:t>
            </a:r>
          </a:p>
          <a:p>
            <a:pPr lvl="1"/>
            <a:r>
              <a:rPr lang="en-US" altLang="ar-EG" dirty="0" smtClean="0"/>
              <a:t>-R1(config)#interface serial 0/0</a:t>
            </a:r>
          </a:p>
          <a:p>
            <a:pPr lvl="1"/>
            <a:r>
              <a:rPr lang="en-US" altLang="ar-EG" dirty="0" smtClean="0"/>
              <a:t>-R1(config-if)#ip address 172.16.2.1 255.255.255.0</a:t>
            </a:r>
          </a:p>
          <a:p>
            <a:pPr lvl="1"/>
            <a:r>
              <a:rPr lang="en-US" altLang="ar-EG" dirty="0" smtClean="0"/>
              <a:t>-R1(config-if)#no shutdown</a:t>
            </a:r>
          </a:p>
          <a:p>
            <a:pPr lvl="1"/>
            <a:endParaRPr lang="en-US" altLang="ar-EG" sz="1900" dirty="0"/>
          </a:p>
        </p:txBody>
      </p:sp>
      <p:pic>
        <p:nvPicPr>
          <p:cNvPr id="15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503" y="2486614"/>
            <a:ext cx="5429281" cy="16863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3809494" y="495911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Static 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421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2213884" y="1567302"/>
            <a:ext cx="8145462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sz="2800" b="1" dirty="0">
                <a:solidFill>
                  <a:srgbClr val="24A9E1"/>
                </a:solidFill>
                <a:latin typeface="+mn-lt"/>
                <a:ea typeface="+mn-ea"/>
              </a:rPr>
              <a:t>Interfaces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651740" y="2465829"/>
            <a:ext cx="11269750" cy="30431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sz="2400" b="1" dirty="0" smtClean="0"/>
              <a:t>Examining Router Interfaces</a:t>
            </a:r>
          </a:p>
          <a:p>
            <a:pPr lvl="1"/>
            <a:r>
              <a:rPr lang="en-US" altLang="ar-EG" dirty="0" smtClean="0"/>
              <a:t>-Physically connecting a WAN Interface.  </a:t>
            </a:r>
          </a:p>
          <a:p>
            <a:pPr lvl="1"/>
            <a:r>
              <a:rPr lang="en-US" altLang="ar-EG" dirty="0" smtClean="0"/>
              <a:t>-A WAN Physical Layer connection has sides:</a:t>
            </a:r>
          </a:p>
          <a:p>
            <a:pPr lvl="2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altLang="ar-EG" dirty="0" smtClean="0"/>
              <a:t>Data Circuit-terminating Equipment (DCE) – This is the service provider.  CSU/DSU is a DCE device.  </a:t>
            </a:r>
          </a:p>
          <a:p>
            <a:pPr lvl="2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altLang="ar-EG" dirty="0" smtClean="0"/>
              <a:t>Data Terminal Equipment (DTE) – Typically the router is the DTE device.</a:t>
            </a:r>
          </a:p>
          <a:p>
            <a:pPr marL="914400" lvl="2" indent="0">
              <a:buClr>
                <a:schemeClr val="accent1"/>
              </a:buClr>
              <a:buNone/>
            </a:pPr>
            <a:r>
              <a:rPr lang="en-US" altLang="ar-EG" dirty="0" smtClean="0">
                <a:solidFill>
                  <a:srgbClr val="24A9E1"/>
                </a:solidFill>
              </a:rPr>
              <a:t>#show controller s0/0/1</a:t>
            </a:r>
          </a:p>
          <a:p>
            <a:pPr lvl="1"/>
            <a:endParaRPr lang="en-US" altLang="ar-EG" dirty="0" smtClean="0"/>
          </a:p>
          <a:p>
            <a:endParaRPr lang="en-US" altLang="ar-EG" sz="2000" dirty="0" smtClean="0"/>
          </a:p>
          <a:p>
            <a:pPr lvl="1"/>
            <a:endParaRPr lang="en-US" altLang="ar-EG" sz="1900" dirty="0"/>
          </a:p>
        </p:txBody>
      </p:sp>
      <p:sp>
        <p:nvSpPr>
          <p:cNvPr id="13" name="TextBox 12"/>
          <p:cNvSpPr txBox="1"/>
          <p:nvPr/>
        </p:nvSpPr>
        <p:spPr>
          <a:xfrm>
            <a:off x="3615958" y="504686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Static 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282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2152899" y="1527741"/>
            <a:ext cx="3779550" cy="4574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sz="2800" b="1" dirty="0">
                <a:solidFill>
                  <a:srgbClr val="24A9E1"/>
                </a:solidFill>
                <a:latin typeface="+mn-lt"/>
                <a:ea typeface="+mn-ea"/>
              </a:rPr>
              <a:t>Interfaces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568712" y="1992200"/>
            <a:ext cx="11264617" cy="33079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sz="2400" b="1" dirty="0" smtClean="0"/>
              <a:t>Configuring serial links in a lab environment</a:t>
            </a:r>
          </a:p>
          <a:p>
            <a:pPr lvl="1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altLang="ar-EG" dirty="0" smtClean="0"/>
              <a:t>One side of a serial connection must be considered a DCE</a:t>
            </a:r>
          </a:p>
          <a:p>
            <a:pPr lvl="1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altLang="ar-EG" dirty="0" smtClean="0"/>
              <a:t>This requires placing a clocking signal – use the clock rate command.</a:t>
            </a:r>
          </a:p>
          <a:p>
            <a:pPr lvl="1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altLang="ar-EG" dirty="0" smtClean="0"/>
              <a:t>Example:  </a:t>
            </a:r>
          </a:p>
          <a:p>
            <a:pPr lvl="2"/>
            <a:r>
              <a:rPr lang="en-US" altLang="ar-EG" dirty="0" smtClean="0"/>
              <a:t>-R1(config)#interface serial 0/0</a:t>
            </a:r>
          </a:p>
          <a:p>
            <a:pPr lvl="2"/>
            <a:r>
              <a:rPr lang="en-US" altLang="ar-EG" dirty="0" smtClean="0"/>
              <a:t>-R1(config-if)#clock rate 64000</a:t>
            </a:r>
          </a:p>
          <a:p>
            <a:pPr lvl="2"/>
            <a:endParaRPr lang="en-US" altLang="ar-EG" dirty="0" smtClean="0"/>
          </a:p>
          <a:p>
            <a:pPr lvl="1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altLang="ar-EG" dirty="0" smtClean="0"/>
              <a:t>Serial Interfaces require a clock signal to control the timing of the </a:t>
            </a:r>
            <a:r>
              <a:rPr lang="en-US" altLang="ar-EG" dirty="0" err="1" smtClean="0"/>
              <a:t>communcations</a:t>
            </a:r>
            <a:r>
              <a:rPr lang="en-US" altLang="ar-EG" sz="1900" dirty="0" smtClean="0"/>
              <a:t>.</a:t>
            </a:r>
          </a:p>
          <a:p>
            <a:endParaRPr lang="en-US" altLang="ar-EG" sz="2100" dirty="0" smtClean="0"/>
          </a:p>
          <a:p>
            <a:pPr lvl="1"/>
            <a:endParaRPr lang="en-US" altLang="ar-EG" sz="1900" dirty="0"/>
          </a:p>
        </p:txBody>
      </p:sp>
      <p:sp>
        <p:nvSpPr>
          <p:cNvPr id="13" name="TextBox 12"/>
          <p:cNvSpPr txBox="1"/>
          <p:nvPr/>
        </p:nvSpPr>
        <p:spPr>
          <a:xfrm>
            <a:off x="3638261" y="622521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Static 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344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073654" y="1405774"/>
            <a:ext cx="835267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b="1" dirty="0" smtClean="0">
                <a:solidFill>
                  <a:srgbClr val="24A9E1"/>
                </a:solidFill>
              </a:rPr>
              <a:t>Routing Table and CDP Protocol</a:t>
            </a:r>
            <a:endParaRPr lang="en-US" altLang="ar-EG" sz="3600" b="1" dirty="0">
              <a:solidFill>
                <a:srgbClr val="24A9E1"/>
              </a:solidFill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43765" y="2202417"/>
            <a:ext cx="7272880" cy="360736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dirty="0" smtClean="0"/>
              <a:t>When a </a:t>
            </a:r>
            <a:r>
              <a:rPr lang="en-US" altLang="ar-EG" dirty="0" smtClean="0">
                <a:solidFill>
                  <a:srgbClr val="0066FF"/>
                </a:solidFill>
              </a:rPr>
              <a:t>router</a:t>
            </a:r>
            <a:r>
              <a:rPr lang="en-US" altLang="ar-EG" dirty="0" smtClean="0"/>
              <a:t> only has its </a:t>
            </a:r>
            <a:r>
              <a:rPr lang="en-US" altLang="ar-EG" dirty="0" smtClean="0">
                <a:solidFill>
                  <a:srgbClr val="0066FF"/>
                </a:solidFill>
              </a:rPr>
              <a:t>interfaces configured</a:t>
            </a:r>
            <a:r>
              <a:rPr lang="en-US" altLang="ar-EG" dirty="0" smtClean="0"/>
              <a:t> </a:t>
            </a:r>
            <a:r>
              <a:rPr lang="en-US" altLang="ar-EG" dirty="0" smtClean="0">
                <a:solidFill>
                  <a:schemeClr val="accent2"/>
                </a:solidFill>
              </a:rPr>
              <a:t>&amp;</a:t>
            </a:r>
            <a:r>
              <a:rPr lang="en-US" altLang="ar-EG" dirty="0" smtClean="0"/>
              <a:t> </a:t>
            </a:r>
            <a:r>
              <a:rPr lang="en-US" altLang="ar-EG" dirty="0" smtClean="0">
                <a:solidFill>
                  <a:srgbClr val="0066FF"/>
                </a:solidFill>
              </a:rPr>
              <a:t>no other routing protocols are configured</a:t>
            </a:r>
            <a:r>
              <a:rPr lang="en-US" altLang="ar-EG" dirty="0" smtClean="0"/>
              <a:t> then:</a:t>
            </a:r>
          </a:p>
          <a:p>
            <a:pPr lvl="1"/>
            <a:r>
              <a:rPr lang="en-US" altLang="ar-EG" dirty="0" smtClean="0"/>
              <a:t>-The </a:t>
            </a:r>
            <a:r>
              <a:rPr lang="en-US" altLang="ar-EG" dirty="0" smtClean="0">
                <a:solidFill>
                  <a:srgbClr val="0066FF"/>
                </a:solidFill>
              </a:rPr>
              <a:t>routing table contains only the directly connected networks</a:t>
            </a:r>
          </a:p>
          <a:p>
            <a:pPr lvl="1"/>
            <a:r>
              <a:rPr lang="en-US" altLang="ar-EG" dirty="0" smtClean="0"/>
              <a:t>-Only devices on the directly connected networks are reachable </a:t>
            </a:r>
            <a:endParaRPr lang="en-US" altLang="ar-EG" dirty="0"/>
          </a:p>
        </p:txBody>
      </p:sp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664" y="3206750"/>
            <a:ext cx="4824471" cy="2394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Static 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08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387639" y="1366622"/>
            <a:ext cx="8145462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b="1" dirty="0" smtClean="0">
                <a:solidFill>
                  <a:srgbClr val="24A9E1"/>
                </a:solidFill>
              </a:rPr>
              <a:t>Routing Table and CDP Protocol</a:t>
            </a:r>
            <a:endParaRPr lang="en-US" altLang="ar-EG" sz="3600" b="1" dirty="0">
              <a:solidFill>
                <a:srgbClr val="24A9E1"/>
              </a:solidFill>
            </a:endParaRPr>
          </a:p>
        </p:txBody>
      </p:sp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5506" y="4270445"/>
            <a:ext cx="4912256" cy="1678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45" y="2146874"/>
            <a:ext cx="5961673" cy="1995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780" y="2282592"/>
            <a:ext cx="5357117" cy="1847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Static 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401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773344" y="1506974"/>
            <a:ext cx="10145913" cy="5654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b="1" dirty="0" smtClean="0">
                <a:solidFill>
                  <a:srgbClr val="24A9E1"/>
                </a:solidFill>
              </a:rPr>
              <a:t>Routing Table and CDP Protocol</a:t>
            </a:r>
            <a:endParaRPr lang="en-US" altLang="ar-EG" sz="3600" b="1" dirty="0">
              <a:solidFill>
                <a:srgbClr val="24A9E1"/>
              </a:solidFill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773344" y="2084408"/>
            <a:ext cx="9890832" cy="342457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b="1" dirty="0" smtClean="0"/>
              <a:t>Purpose of CDP</a:t>
            </a:r>
          </a:p>
          <a:p>
            <a:pPr lvl="1"/>
            <a:r>
              <a:rPr lang="en-US" altLang="ar-EG" dirty="0" smtClean="0"/>
              <a:t>A layer 2 cisco proprietary tool used to gather information about other </a:t>
            </a:r>
            <a:r>
              <a:rPr lang="en-US" altLang="ar-EG" dirty="0" smtClean="0">
                <a:solidFill>
                  <a:srgbClr val="0066FF"/>
                </a:solidFill>
              </a:rPr>
              <a:t>directly connected</a:t>
            </a:r>
            <a:r>
              <a:rPr lang="en-US" altLang="ar-EG" dirty="0" smtClean="0"/>
              <a:t> Cisco devices. </a:t>
            </a:r>
          </a:p>
          <a:p>
            <a:r>
              <a:rPr lang="en-US" altLang="ar-EG" dirty="0" smtClean="0"/>
              <a:t>Concept of neighbors</a:t>
            </a:r>
          </a:p>
          <a:p>
            <a:pPr lvl="1"/>
            <a:r>
              <a:rPr lang="en-US" altLang="ar-EG" dirty="0" smtClean="0"/>
              <a:t>-2 types of neighbors</a:t>
            </a:r>
          </a:p>
          <a:p>
            <a:pPr lvl="2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altLang="ar-EG" dirty="0" smtClean="0">
                <a:solidFill>
                  <a:srgbClr val="0066FF"/>
                </a:solidFill>
              </a:rPr>
              <a:t>Layer 3</a:t>
            </a:r>
            <a:r>
              <a:rPr lang="en-US" altLang="ar-EG" dirty="0" smtClean="0"/>
              <a:t> neighbors</a:t>
            </a:r>
          </a:p>
          <a:p>
            <a:pPr lvl="2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altLang="ar-EG" dirty="0" smtClean="0">
                <a:solidFill>
                  <a:srgbClr val="0066FF"/>
                </a:solidFill>
              </a:rPr>
              <a:t>Layer 2</a:t>
            </a:r>
            <a:r>
              <a:rPr lang="en-US" altLang="ar-EG" dirty="0" smtClean="0"/>
              <a:t> neighbors</a:t>
            </a:r>
            <a:endParaRPr lang="en-US" altLang="ar-EG" dirty="0"/>
          </a:p>
        </p:txBody>
      </p:sp>
      <p:sp>
        <p:nvSpPr>
          <p:cNvPr id="13" name="TextBox 12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Static 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596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592340" y="1341766"/>
            <a:ext cx="8145462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b="1" dirty="0" smtClean="0">
                <a:solidFill>
                  <a:srgbClr val="24A9E1"/>
                </a:solidFill>
              </a:rPr>
              <a:t>Routing Table and CDP Protocol</a:t>
            </a:r>
            <a:endParaRPr lang="en-US" altLang="ar-EG" sz="3600" b="1" dirty="0">
              <a:solidFill>
                <a:srgbClr val="24A9E1"/>
              </a:solidFill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425072" y="2055813"/>
            <a:ext cx="9928728" cy="38129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dirty="0" smtClean="0"/>
              <a:t>CDP(cisco discovery protocol) show commands</a:t>
            </a:r>
          </a:p>
          <a:p>
            <a:pPr lvl="1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altLang="ar-EG" dirty="0" smtClean="0">
                <a:solidFill>
                  <a:schemeClr val="accent2"/>
                </a:solidFill>
              </a:rPr>
              <a:t>Show cdp neighbors</a:t>
            </a:r>
            <a:r>
              <a:rPr lang="en-US" altLang="ar-EG" dirty="0" smtClean="0"/>
              <a:t> command</a:t>
            </a:r>
          </a:p>
          <a:p>
            <a:pPr lvl="2"/>
            <a:r>
              <a:rPr lang="en-US" altLang="ar-EG" dirty="0" smtClean="0"/>
              <a:t>-Displays the following information:</a:t>
            </a:r>
          </a:p>
          <a:p>
            <a:pPr lvl="3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altLang="ar-EG" dirty="0" smtClean="0"/>
              <a:t>Neighbor device ID</a:t>
            </a:r>
          </a:p>
          <a:p>
            <a:pPr lvl="3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altLang="ar-EG" dirty="0" smtClean="0"/>
              <a:t>Local interface</a:t>
            </a:r>
          </a:p>
          <a:p>
            <a:pPr lvl="3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altLang="ar-EG" dirty="0" smtClean="0"/>
              <a:t>Hold time value, in seconds</a:t>
            </a:r>
          </a:p>
          <a:p>
            <a:pPr lvl="3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altLang="ar-EG" dirty="0" smtClean="0"/>
              <a:t>Neighbor device capability code</a:t>
            </a:r>
          </a:p>
          <a:p>
            <a:pPr lvl="3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altLang="ar-EG" dirty="0" smtClean="0"/>
              <a:t>Neighbor hardware platform</a:t>
            </a:r>
          </a:p>
          <a:p>
            <a:pPr lvl="3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altLang="ar-EG" dirty="0" smtClean="0"/>
              <a:t>Neighbor remote port ID</a:t>
            </a:r>
          </a:p>
          <a:p>
            <a:pPr lvl="1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altLang="ar-EG" dirty="0" smtClean="0">
                <a:solidFill>
                  <a:schemeClr val="accent2"/>
                </a:solidFill>
              </a:rPr>
              <a:t>Show cdp neighbors detail</a:t>
            </a:r>
            <a:r>
              <a:rPr lang="en-US" altLang="ar-EG" dirty="0" smtClean="0"/>
              <a:t> command </a:t>
            </a:r>
          </a:p>
          <a:p>
            <a:pPr lvl="2"/>
            <a:r>
              <a:rPr lang="en-US" altLang="ar-EG" dirty="0" smtClean="0"/>
              <a:t>-Useful in determining if an IP address configuration error </a:t>
            </a:r>
            <a:endParaRPr lang="en-US" altLang="ar-EG" dirty="0"/>
          </a:p>
        </p:txBody>
      </p:sp>
      <p:sp>
        <p:nvSpPr>
          <p:cNvPr id="13" name="TextBox 12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Static 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399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670951" y="1319232"/>
            <a:ext cx="8443205" cy="6846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b="1" dirty="0" smtClean="0">
                <a:solidFill>
                  <a:srgbClr val="24A9E1"/>
                </a:solidFill>
              </a:rPr>
              <a:t>Routing Table and CDP Protocol</a:t>
            </a:r>
            <a:endParaRPr lang="en-US" altLang="ar-EG" sz="3600" b="1" dirty="0">
              <a:solidFill>
                <a:srgbClr val="24A9E1"/>
              </a:solidFill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670951" y="2084408"/>
            <a:ext cx="10294308" cy="359156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dirty="0" smtClean="0"/>
              <a:t>Disabling CDP</a:t>
            </a:r>
          </a:p>
          <a:p>
            <a:pPr lvl="1"/>
            <a:r>
              <a:rPr lang="en-US" altLang="ar-EG" dirty="0" smtClean="0"/>
              <a:t>To disable CDP globally use the following command</a:t>
            </a:r>
          </a:p>
          <a:p>
            <a:pPr lvl="2"/>
            <a:r>
              <a:rPr lang="en-US" altLang="ar-EG" dirty="0" smtClean="0"/>
              <a:t>Router(config)#no cdp run </a:t>
            </a:r>
          </a:p>
          <a:p>
            <a:pPr lvl="2"/>
            <a:endParaRPr lang="en-US" altLang="ar-EG" dirty="0" smtClean="0"/>
          </a:p>
          <a:p>
            <a:pPr marL="914400" lvl="2" indent="0">
              <a:buNone/>
            </a:pPr>
            <a:endParaRPr lang="en-US" altLang="ar-EG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94442" y="3382283"/>
            <a:ext cx="6956270" cy="43671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94442" y="3993715"/>
            <a:ext cx="7004592" cy="184128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Static 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684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6051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>
          <a:xfrm>
            <a:off x="1020307" y="1708240"/>
            <a:ext cx="10333493" cy="3796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sz="2800" b="1" dirty="0" smtClean="0">
                <a:solidFill>
                  <a:srgbClr val="24A9E1"/>
                </a:solidFill>
                <a:latin typeface="+mn-lt"/>
                <a:ea typeface="+mn-ea"/>
                <a:cs typeface="+mn-cs"/>
              </a:rPr>
              <a:t>Routing : </a:t>
            </a:r>
            <a:r>
              <a:rPr lang="en-US" altLang="ar-EG" sz="2800" dirty="0" smtClean="0">
                <a:latin typeface="+mn-lt"/>
                <a:ea typeface="+mn-ea"/>
                <a:cs typeface="+mn-cs"/>
              </a:rPr>
              <a:t>the process of selecting best path to forward the packets  </a:t>
            </a:r>
            <a:endParaRPr lang="en-US" altLang="ar-EG" sz="2800" dirty="0">
              <a:latin typeface="+mn-lt"/>
              <a:ea typeface="+mn-ea"/>
              <a:cs typeface="+mn-cs"/>
            </a:endParaRP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>
          <a:xfrm>
            <a:off x="1562364" y="4558781"/>
            <a:ext cx="9067271" cy="155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b="1" dirty="0" smtClean="0"/>
              <a:t>Purpose of a static route</a:t>
            </a:r>
          </a:p>
          <a:p>
            <a:pPr lvl="1"/>
            <a:r>
              <a:rPr lang="en-US" altLang="ar-EG" dirty="0" smtClean="0"/>
              <a:t>A manually configured route used when routing from a network to a stub network</a:t>
            </a:r>
            <a:endParaRPr lang="en-US" altLang="ar-EG" dirty="0"/>
          </a:p>
        </p:txBody>
      </p:sp>
      <p:graphicFrame>
        <p:nvGraphicFramePr>
          <p:cNvPr id="17" name="Diagram 16"/>
          <p:cNvGraphicFramePr/>
          <p:nvPr>
            <p:extLst>
              <p:ext uri="{D42A27DB-BD31-4B8C-83A1-F6EECF244321}">
                <p14:modId xmlns:p14="http://schemas.microsoft.com/office/powerpoint/2010/main" val="2629135094"/>
              </p:ext>
            </p:extLst>
          </p:nvPr>
        </p:nvGraphicFramePr>
        <p:xfrm>
          <a:off x="1119741" y="2766538"/>
          <a:ext cx="9258580" cy="16499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22" name="Rounded Rectangle 21"/>
          <p:cNvSpPr/>
          <p:nvPr/>
        </p:nvSpPr>
        <p:spPr>
          <a:xfrm>
            <a:off x="3044283" y="2099527"/>
            <a:ext cx="4226312" cy="655342"/>
          </a:xfrm>
          <a:prstGeom prst="roundRect">
            <a:avLst/>
          </a:prstGeom>
          <a:solidFill>
            <a:srgbClr val="FF951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en-US" sz="2400" b="1" dirty="0"/>
              <a:t>Routing Types</a:t>
            </a:r>
            <a:endParaRPr lang="ar-EG" sz="24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Static 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32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858507" y="1441648"/>
            <a:ext cx="7679282" cy="3796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sz="2800" b="1" dirty="0">
                <a:solidFill>
                  <a:srgbClr val="24A9E1"/>
                </a:solidFill>
                <a:latin typeface="+mn-lt"/>
                <a:ea typeface="+mn-ea"/>
                <a:cs typeface="+mn-cs"/>
              </a:rPr>
              <a:t>Static Routes with Exit Interfaces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651740" y="2101598"/>
            <a:ext cx="7486215" cy="229928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b="1" dirty="0" smtClean="0"/>
              <a:t>Purpose of a static route</a:t>
            </a:r>
          </a:p>
          <a:p>
            <a:pPr lvl="1"/>
            <a:r>
              <a:rPr lang="en-US" altLang="ar-EG" dirty="0" smtClean="0"/>
              <a:t>A manually configured route used when routing from a network to a stub network</a:t>
            </a:r>
            <a:endParaRPr lang="en-US" altLang="ar-EG" dirty="0"/>
          </a:p>
        </p:txBody>
      </p:sp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1612" y="3049394"/>
            <a:ext cx="4600759" cy="2680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Static 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082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701825" y="1271588"/>
            <a:ext cx="8145462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b="1" dirty="0">
                <a:solidFill>
                  <a:srgbClr val="24A9E1"/>
                </a:solidFill>
              </a:rPr>
              <a:t>Static Routes with Exit Interfaces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585787" y="2089774"/>
            <a:ext cx="11379472" cy="27952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b="1" dirty="0" smtClean="0">
                <a:solidFill>
                  <a:schemeClr val="accent2"/>
                </a:solidFill>
              </a:rPr>
              <a:t>IP route</a:t>
            </a:r>
            <a:r>
              <a:rPr lang="en-US" altLang="ar-EG" dirty="0" smtClean="0"/>
              <a:t> </a:t>
            </a:r>
            <a:r>
              <a:rPr lang="en-US" altLang="ar-EG" b="1" dirty="0" smtClean="0"/>
              <a:t>command</a:t>
            </a:r>
          </a:p>
          <a:p>
            <a:pPr lvl="1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altLang="ar-EG" dirty="0" smtClean="0"/>
              <a:t>To configure a static route use the following command:  </a:t>
            </a:r>
            <a:r>
              <a:rPr lang="en-US" altLang="ar-EG" dirty="0" smtClean="0">
                <a:solidFill>
                  <a:schemeClr val="accent2"/>
                </a:solidFill>
              </a:rPr>
              <a:t>ip route</a:t>
            </a:r>
          </a:p>
          <a:p>
            <a:pPr lvl="1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altLang="ar-EG" dirty="0" smtClean="0"/>
              <a:t>Example:</a:t>
            </a:r>
          </a:p>
          <a:p>
            <a:pPr lvl="2"/>
            <a:r>
              <a:rPr lang="en-US" altLang="ar-EG" dirty="0" smtClean="0"/>
              <a:t>-Router(config)# ip route network-address subnet-mask {ip-address of next hop | exit-interface }</a:t>
            </a:r>
            <a:endParaRPr lang="en-US" altLang="ar-EG" dirty="0"/>
          </a:p>
        </p:txBody>
      </p:sp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595" y="3814171"/>
            <a:ext cx="6125288" cy="2153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Static 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026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8487" y="1452562"/>
            <a:ext cx="5915025" cy="395287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Static 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240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0869" y="1947140"/>
            <a:ext cx="5431001" cy="184234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41870" y="1464088"/>
            <a:ext cx="5936290" cy="440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Static 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410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519314" y="543490"/>
            <a:ext cx="346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Static  Routing</a:t>
            </a:r>
            <a:endParaRPr lang="en-US" sz="4400" b="1" dirty="0">
              <a:solidFill>
                <a:srgbClr val="FFC00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0" y="1403318"/>
            <a:ext cx="5367829" cy="44654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9460" y="2358412"/>
            <a:ext cx="5326796" cy="1744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757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4693</TotalTime>
  <Words>650</Words>
  <Application>Microsoft Office PowerPoint</Application>
  <PresentationFormat>Widescreen</PresentationFormat>
  <Paragraphs>165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Arial</vt:lpstr>
      <vt:lpstr>Calibri</vt:lpstr>
      <vt:lpstr>Calibri Light</vt:lpstr>
      <vt:lpstr>Tajawal</vt:lpstr>
      <vt:lpstr>Tajawal Medium</vt:lpstr>
      <vt:lpstr>Times New Roman</vt:lpstr>
      <vt:lpstr>Wingdings</vt:lpstr>
      <vt:lpstr>Office Theme</vt:lpstr>
      <vt:lpstr>PowerPoint Presentation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BLUE</cp:lastModifiedBy>
  <cp:revision>177</cp:revision>
  <dcterms:created xsi:type="dcterms:W3CDTF">2021-08-03T13:03:26Z</dcterms:created>
  <dcterms:modified xsi:type="dcterms:W3CDTF">2022-04-29T14:26:37Z</dcterms:modified>
</cp:coreProperties>
</file>