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37"/>
  </p:notesMasterIdLst>
  <p:sldIdLst>
    <p:sldId id="314" r:id="rId2"/>
    <p:sldId id="270" r:id="rId3"/>
    <p:sldId id="271" r:id="rId4"/>
    <p:sldId id="272" r:id="rId5"/>
    <p:sldId id="306" r:id="rId6"/>
    <p:sldId id="273" r:id="rId7"/>
    <p:sldId id="274" r:id="rId8"/>
    <p:sldId id="275" r:id="rId9"/>
    <p:sldId id="308" r:id="rId10"/>
    <p:sldId id="307" r:id="rId11"/>
    <p:sldId id="310" r:id="rId12"/>
    <p:sldId id="311" r:id="rId13"/>
    <p:sldId id="309" r:id="rId14"/>
    <p:sldId id="282" r:id="rId15"/>
    <p:sldId id="283" r:id="rId16"/>
    <p:sldId id="284" r:id="rId17"/>
    <p:sldId id="285" r:id="rId18"/>
    <p:sldId id="287" r:id="rId19"/>
    <p:sldId id="288" r:id="rId20"/>
    <p:sldId id="289" r:id="rId21"/>
    <p:sldId id="290" r:id="rId22"/>
    <p:sldId id="291" r:id="rId23"/>
    <p:sldId id="292" r:id="rId24"/>
    <p:sldId id="293" r:id="rId25"/>
    <p:sldId id="294" r:id="rId26"/>
    <p:sldId id="295" r:id="rId27"/>
    <p:sldId id="296" r:id="rId28"/>
    <p:sldId id="312" r:id="rId29"/>
    <p:sldId id="297" r:id="rId30"/>
    <p:sldId id="298" r:id="rId31"/>
    <p:sldId id="299" r:id="rId32"/>
    <p:sldId id="301" r:id="rId33"/>
    <p:sldId id="302" r:id="rId34"/>
    <p:sldId id="303" r:id="rId35"/>
    <p:sldId id="304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756" y="6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0E9E364-3D37-403E-A505-3B953F92D721}" type="doc">
      <dgm:prSet loTypeId="urn:microsoft.com/office/officeart/2005/8/layout/list1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FB55EEA6-9EE7-4B46-AFE8-63EB5CE746FB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i="0" dirty="0" smtClean="0"/>
            <a:t>1- Traditional Designs</a:t>
          </a:r>
          <a:endParaRPr lang="ar-SA" b="1" i="0" dirty="0"/>
        </a:p>
      </dgm:t>
    </dgm:pt>
    <dgm:pt modelId="{E57FBE25-C396-46B3-BC9C-5F264B2221EF}" type="parTrans" cxnId="{5FC06089-387C-477E-BA0D-702C599C2803}">
      <dgm:prSet/>
      <dgm:spPr/>
      <dgm:t>
        <a:bodyPr/>
        <a:lstStyle/>
        <a:p>
          <a:endParaRPr lang="en-US" b="1"/>
        </a:p>
      </dgm:t>
    </dgm:pt>
    <dgm:pt modelId="{CCC780CC-B37F-45AE-984A-911902AA962F}" type="sibTrans" cxnId="{5FC06089-387C-477E-BA0D-702C599C2803}">
      <dgm:prSet/>
      <dgm:spPr/>
      <dgm:t>
        <a:bodyPr/>
        <a:lstStyle/>
        <a:p>
          <a:endParaRPr lang="en-US" b="1"/>
        </a:p>
      </dgm:t>
    </dgm:pt>
    <dgm:pt modelId="{B9F2A85F-45D1-4107-8E13-17D2CA41B6FF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 smtClean="0"/>
            <a:t>2- Contemporary Organizational Designs</a:t>
          </a:r>
          <a:endParaRPr lang="ar-SA" b="1" dirty="0"/>
        </a:p>
      </dgm:t>
    </dgm:pt>
    <dgm:pt modelId="{70D8760A-67A3-4C6D-A3AF-2E69BBBE6086}" type="parTrans" cxnId="{D4E48A78-2268-4BDF-8059-6B0F0FD3E8CD}">
      <dgm:prSet/>
      <dgm:spPr/>
      <dgm:t>
        <a:bodyPr/>
        <a:lstStyle/>
        <a:p>
          <a:endParaRPr lang="en-US" b="1"/>
        </a:p>
      </dgm:t>
    </dgm:pt>
    <dgm:pt modelId="{3957FD44-4823-4034-BD34-0E5BEAA92238}" type="sibTrans" cxnId="{D4E48A78-2268-4BDF-8059-6B0F0FD3E8CD}">
      <dgm:prSet/>
      <dgm:spPr/>
      <dgm:t>
        <a:bodyPr/>
        <a:lstStyle/>
        <a:p>
          <a:endParaRPr lang="en-US" b="1"/>
        </a:p>
      </dgm:t>
    </dgm:pt>
    <dgm:pt modelId="{60703164-0717-4C95-8F47-96295869CBFF}" type="pres">
      <dgm:prSet presAssocID="{F0E9E364-3D37-403E-A505-3B953F92D72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58A95C5-ACE3-4D3F-8BA5-698FC444F1FD}" type="pres">
      <dgm:prSet presAssocID="{FB55EEA6-9EE7-4B46-AFE8-63EB5CE746FB}" presName="parentLin" presStyleCnt="0"/>
      <dgm:spPr/>
    </dgm:pt>
    <dgm:pt modelId="{F9AE9A9A-652C-47BA-9696-7778DC8693BA}" type="pres">
      <dgm:prSet presAssocID="{FB55EEA6-9EE7-4B46-AFE8-63EB5CE746FB}" presName="parentLeftMargin" presStyleLbl="node1" presStyleIdx="0" presStyleCnt="2"/>
      <dgm:spPr/>
      <dgm:t>
        <a:bodyPr/>
        <a:lstStyle/>
        <a:p>
          <a:endParaRPr lang="en-US"/>
        </a:p>
      </dgm:t>
    </dgm:pt>
    <dgm:pt modelId="{83A4C97B-CB75-467E-9883-EA2922F7F6D3}" type="pres">
      <dgm:prSet presAssocID="{FB55EEA6-9EE7-4B46-AFE8-63EB5CE746FB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B34C90-40E0-4F76-B160-E213C2D0D2E6}" type="pres">
      <dgm:prSet presAssocID="{FB55EEA6-9EE7-4B46-AFE8-63EB5CE746FB}" presName="negativeSpace" presStyleCnt="0"/>
      <dgm:spPr/>
    </dgm:pt>
    <dgm:pt modelId="{96E8D289-A11D-4026-AE94-113038C44DB2}" type="pres">
      <dgm:prSet presAssocID="{FB55EEA6-9EE7-4B46-AFE8-63EB5CE746FB}" presName="childText" presStyleLbl="conFgAcc1" presStyleIdx="0" presStyleCnt="2">
        <dgm:presLayoutVars>
          <dgm:bulletEnabled val="1"/>
        </dgm:presLayoutVars>
      </dgm:prSet>
      <dgm:spPr/>
    </dgm:pt>
    <dgm:pt modelId="{BFA2D9E0-B4BB-4B36-82DC-D9F951D64D7C}" type="pres">
      <dgm:prSet presAssocID="{CCC780CC-B37F-45AE-984A-911902AA962F}" presName="spaceBetweenRectangles" presStyleCnt="0"/>
      <dgm:spPr/>
    </dgm:pt>
    <dgm:pt modelId="{BB80E42B-518C-4AD7-B63B-309A56AC04E6}" type="pres">
      <dgm:prSet presAssocID="{B9F2A85F-45D1-4107-8E13-17D2CA41B6FF}" presName="parentLin" presStyleCnt="0"/>
      <dgm:spPr/>
    </dgm:pt>
    <dgm:pt modelId="{8D5A2298-2C89-44C7-B8A9-5DDD2ACEAAA6}" type="pres">
      <dgm:prSet presAssocID="{B9F2A85F-45D1-4107-8E13-17D2CA41B6FF}" presName="parentLeftMargin" presStyleLbl="node1" presStyleIdx="0" presStyleCnt="2"/>
      <dgm:spPr/>
      <dgm:t>
        <a:bodyPr/>
        <a:lstStyle/>
        <a:p>
          <a:endParaRPr lang="en-US"/>
        </a:p>
      </dgm:t>
    </dgm:pt>
    <dgm:pt modelId="{033C8F35-2327-4D91-8C25-EEFB7A1EAB47}" type="pres">
      <dgm:prSet presAssocID="{B9F2A85F-45D1-4107-8E13-17D2CA41B6FF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B53B6FE-156A-46FF-A65E-B2268D0153C3}" type="pres">
      <dgm:prSet presAssocID="{B9F2A85F-45D1-4107-8E13-17D2CA41B6FF}" presName="negativeSpace" presStyleCnt="0"/>
      <dgm:spPr/>
    </dgm:pt>
    <dgm:pt modelId="{476F95F1-40CB-40CB-B160-451B974A607C}" type="pres">
      <dgm:prSet presAssocID="{B9F2A85F-45D1-4107-8E13-17D2CA41B6FF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CB4E49AB-D644-4BFE-9EFD-A4F2581D2A8B}" type="presOf" srcId="{B9F2A85F-45D1-4107-8E13-17D2CA41B6FF}" destId="{033C8F35-2327-4D91-8C25-EEFB7A1EAB47}" srcOrd="1" destOrd="0" presId="urn:microsoft.com/office/officeart/2005/8/layout/list1"/>
    <dgm:cxn modelId="{581D997C-F836-4760-83EA-B5DA9D0CF6E4}" type="presOf" srcId="{B9F2A85F-45D1-4107-8E13-17D2CA41B6FF}" destId="{8D5A2298-2C89-44C7-B8A9-5DDD2ACEAAA6}" srcOrd="0" destOrd="0" presId="urn:microsoft.com/office/officeart/2005/8/layout/list1"/>
    <dgm:cxn modelId="{1634FA81-DA98-4B84-987B-588701442386}" type="presOf" srcId="{FB55EEA6-9EE7-4B46-AFE8-63EB5CE746FB}" destId="{83A4C97B-CB75-467E-9883-EA2922F7F6D3}" srcOrd="1" destOrd="0" presId="urn:microsoft.com/office/officeart/2005/8/layout/list1"/>
    <dgm:cxn modelId="{D4E48A78-2268-4BDF-8059-6B0F0FD3E8CD}" srcId="{F0E9E364-3D37-403E-A505-3B953F92D721}" destId="{B9F2A85F-45D1-4107-8E13-17D2CA41B6FF}" srcOrd="1" destOrd="0" parTransId="{70D8760A-67A3-4C6D-A3AF-2E69BBBE6086}" sibTransId="{3957FD44-4823-4034-BD34-0E5BEAA92238}"/>
    <dgm:cxn modelId="{28E6F31C-2E2D-488F-A74C-1C2B50D39BB6}" type="presOf" srcId="{F0E9E364-3D37-403E-A505-3B953F92D721}" destId="{60703164-0717-4C95-8F47-96295869CBFF}" srcOrd="0" destOrd="0" presId="urn:microsoft.com/office/officeart/2005/8/layout/list1"/>
    <dgm:cxn modelId="{FA34D38C-420A-4FF7-924A-918FCBBAE908}" type="presOf" srcId="{FB55EEA6-9EE7-4B46-AFE8-63EB5CE746FB}" destId="{F9AE9A9A-652C-47BA-9696-7778DC8693BA}" srcOrd="0" destOrd="0" presId="urn:microsoft.com/office/officeart/2005/8/layout/list1"/>
    <dgm:cxn modelId="{5FC06089-387C-477E-BA0D-702C599C2803}" srcId="{F0E9E364-3D37-403E-A505-3B953F92D721}" destId="{FB55EEA6-9EE7-4B46-AFE8-63EB5CE746FB}" srcOrd="0" destOrd="0" parTransId="{E57FBE25-C396-46B3-BC9C-5F264B2221EF}" sibTransId="{CCC780CC-B37F-45AE-984A-911902AA962F}"/>
    <dgm:cxn modelId="{B3A04B46-DA16-46BE-9ED4-BF3ECC84E03A}" type="presParOf" srcId="{60703164-0717-4C95-8F47-96295869CBFF}" destId="{958A95C5-ACE3-4D3F-8BA5-698FC444F1FD}" srcOrd="0" destOrd="0" presId="urn:microsoft.com/office/officeart/2005/8/layout/list1"/>
    <dgm:cxn modelId="{B0F86898-7356-4175-9D82-1C4FEE0EF93E}" type="presParOf" srcId="{958A95C5-ACE3-4D3F-8BA5-698FC444F1FD}" destId="{F9AE9A9A-652C-47BA-9696-7778DC8693BA}" srcOrd="0" destOrd="0" presId="urn:microsoft.com/office/officeart/2005/8/layout/list1"/>
    <dgm:cxn modelId="{98972FAF-7B2E-4CA8-B631-C35CE1FDF222}" type="presParOf" srcId="{958A95C5-ACE3-4D3F-8BA5-698FC444F1FD}" destId="{83A4C97B-CB75-467E-9883-EA2922F7F6D3}" srcOrd="1" destOrd="0" presId="urn:microsoft.com/office/officeart/2005/8/layout/list1"/>
    <dgm:cxn modelId="{D8E229B5-0978-4CDF-A09A-A65E68DB92EA}" type="presParOf" srcId="{60703164-0717-4C95-8F47-96295869CBFF}" destId="{0FB34C90-40E0-4F76-B160-E213C2D0D2E6}" srcOrd="1" destOrd="0" presId="urn:microsoft.com/office/officeart/2005/8/layout/list1"/>
    <dgm:cxn modelId="{A2FB283C-5FB1-4AA4-B71E-7D797562F24A}" type="presParOf" srcId="{60703164-0717-4C95-8F47-96295869CBFF}" destId="{96E8D289-A11D-4026-AE94-113038C44DB2}" srcOrd="2" destOrd="0" presId="urn:microsoft.com/office/officeart/2005/8/layout/list1"/>
    <dgm:cxn modelId="{FF3B1063-4EB9-4F09-8DF1-9FD1A112D529}" type="presParOf" srcId="{60703164-0717-4C95-8F47-96295869CBFF}" destId="{BFA2D9E0-B4BB-4B36-82DC-D9F951D64D7C}" srcOrd="3" destOrd="0" presId="urn:microsoft.com/office/officeart/2005/8/layout/list1"/>
    <dgm:cxn modelId="{311F120E-06C3-4DF3-B906-812A55CF1C5C}" type="presParOf" srcId="{60703164-0717-4C95-8F47-96295869CBFF}" destId="{BB80E42B-518C-4AD7-B63B-309A56AC04E6}" srcOrd="4" destOrd="0" presId="urn:microsoft.com/office/officeart/2005/8/layout/list1"/>
    <dgm:cxn modelId="{7D4FE880-B267-4CA2-8B7C-0894582AB4C1}" type="presParOf" srcId="{BB80E42B-518C-4AD7-B63B-309A56AC04E6}" destId="{8D5A2298-2C89-44C7-B8A9-5DDD2ACEAAA6}" srcOrd="0" destOrd="0" presId="urn:microsoft.com/office/officeart/2005/8/layout/list1"/>
    <dgm:cxn modelId="{C0B266CB-3AEE-4A18-83D8-415F16F37191}" type="presParOf" srcId="{BB80E42B-518C-4AD7-B63B-309A56AC04E6}" destId="{033C8F35-2327-4D91-8C25-EEFB7A1EAB47}" srcOrd="1" destOrd="0" presId="urn:microsoft.com/office/officeart/2005/8/layout/list1"/>
    <dgm:cxn modelId="{C330306E-7349-473E-A5E6-2AD98CD63CA2}" type="presParOf" srcId="{60703164-0717-4C95-8F47-96295869CBFF}" destId="{9B53B6FE-156A-46FF-A65E-B2268D0153C3}" srcOrd="5" destOrd="0" presId="urn:microsoft.com/office/officeart/2005/8/layout/list1"/>
    <dgm:cxn modelId="{9BCA5B10-4E66-4610-A033-020687F4F217}" type="presParOf" srcId="{60703164-0717-4C95-8F47-96295869CBFF}" destId="{476F95F1-40CB-40CB-B160-451B974A607C}" srcOrd="6" destOrd="0" presId="urn:microsoft.com/office/officeart/2005/8/layout/list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E8D289-A11D-4026-AE94-113038C44DB2}">
      <dsp:nvSpPr>
        <dsp:cNvPr id="0" name=""/>
        <dsp:cNvSpPr/>
      </dsp:nvSpPr>
      <dsp:spPr>
        <a:xfrm>
          <a:off x="0" y="1127768"/>
          <a:ext cx="9448799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A4C97B-CB75-467E-9883-EA2922F7F6D3}">
      <dsp:nvSpPr>
        <dsp:cNvPr id="0" name=""/>
        <dsp:cNvSpPr/>
      </dsp:nvSpPr>
      <dsp:spPr>
        <a:xfrm>
          <a:off x="472440" y="714488"/>
          <a:ext cx="6614160" cy="82656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solidFill>
            <a:schemeClr val="tx1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0000" tIns="0" rIns="250000" bIns="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i="0" kern="1200" dirty="0" smtClean="0"/>
            <a:t>1- Traditional Designs</a:t>
          </a:r>
          <a:endParaRPr lang="ar-SA" sz="2800" b="1" i="0" kern="1200" dirty="0"/>
        </a:p>
      </dsp:txBody>
      <dsp:txXfrm>
        <a:off x="512789" y="754837"/>
        <a:ext cx="6533462" cy="745862"/>
      </dsp:txXfrm>
    </dsp:sp>
    <dsp:sp modelId="{476F95F1-40CB-40CB-B160-451B974A607C}">
      <dsp:nvSpPr>
        <dsp:cNvPr id="0" name=""/>
        <dsp:cNvSpPr/>
      </dsp:nvSpPr>
      <dsp:spPr>
        <a:xfrm>
          <a:off x="0" y="2397849"/>
          <a:ext cx="9448799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3C8F35-2327-4D91-8C25-EEFB7A1EAB47}">
      <dsp:nvSpPr>
        <dsp:cNvPr id="0" name=""/>
        <dsp:cNvSpPr/>
      </dsp:nvSpPr>
      <dsp:spPr>
        <a:xfrm>
          <a:off x="472440" y="1984568"/>
          <a:ext cx="6614160" cy="82656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solidFill>
            <a:schemeClr val="tx1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0000" tIns="0" rIns="250000" bIns="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/>
            <a:t>2- Contemporary Organizational Designs</a:t>
          </a:r>
          <a:endParaRPr lang="ar-SA" sz="2800" b="1" kern="1200" dirty="0"/>
        </a:p>
      </dsp:txBody>
      <dsp:txXfrm>
        <a:off x="512789" y="2024917"/>
        <a:ext cx="6533462" cy="7458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88F68DEA-1D99-448F-9831-814C5E4E5D33}" type="datetimeFigureOut">
              <a:rPr lang="ar-SA" smtClean="0"/>
              <a:t>1/6/1445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A7605933-59D6-4E4D-BA4C-06FC6CA554B0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0043433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014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0F169BC9-8A0B-4EEC-8CFF-AE4D74EE3B05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2</a:t>
            </a:fld>
            <a:endParaRPr lang="en-US" sz="1200" b="0" dirty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  <p:sp>
        <p:nvSpPr>
          <p:cNvPr id="634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51F3964A-6541-4FA0-9E30-C382E891B11C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3</a:t>
            </a:fld>
            <a:endParaRPr lang="en-US" sz="1200" b="0" dirty="0" smtClean="0">
              <a:solidFill>
                <a:schemeClr val="tx1"/>
              </a:solidFill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78E329F0-BC98-4922-8199-AEA752F16445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4</a:t>
            </a:fld>
            <a:endParaRPr lang="en-US" sz="1200" b="0" dirty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228600" indent="-228600"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C2D66F73-4733-4DF7-86F2-3317C7653C1B}" type="slidenum">
              <a:rPr lang="en-US" altLang="ar-SA" sz="1200"/>
              <a:pPr/>
              <a:t>5</a:t>
            </a:fld>
            <a:endParaRPr lang="en-US" altLang="ar-SA" sz="1200"/>
          </a:p>
        </p:txBody>
      </p:sp>
      <p:sp>
        <p:nvSpPr>
          <p:cNvPr id="41987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/>
            <a:fld id="{5E0F9318-25FB-43E3-8807-092C377B7AB8}" type="slidenum">
              <a:rPr lang="en-US" altLang="ar-SA" sz="1200">
                <a:latin typeface="Arial" panose="020B0604020202020204" pitchFamily="34" charset="0"/>
              </a:rPr>
              <a:pPr algn="r" eaLnBrk="1" hangingPunct="1"/>
              <a:t>5</a:t>
            </a:fld>
            <a:endParaRPr lang="en-US" altLang="ar-SA" sz="1200">
              <a:latin typeface="Arial" panose="020B0604020202020204" pitchFamily="34" charset="0"/>
            </a:endParaRPr>
          </a:p>
        </p:txBody>
      </p:sp>
      <p:sp>
        <p:nvSpPr>
          <p:cNvPr id="4198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4198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ar-SA" dirty="0" smtClean="0"/>
          </a:p>
        </p:txBody>
      </p:sp>
    </p:spTree>
    <p:extLst>
      <p:ext uri="{BB962C8B-B14F-4D97-AF65-F5344CB8AC3E}">
        <p14:creationId xmlns:p14="http://schemas.microsoft.com/office/powerpoint/2010/main" val="9285510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B21E89D9-8FFF-4649-88A7-5A84D3BD6294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6</a:t>
            </a:fld>
            <a:endParaRPr lang="en-US" sz="1200" b="0" dirty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61EDDAA0-6413-4CCB-8D53-EAAEF6988C16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7</a:t>
            </a:fld>
            <a:endParaRPr lang="en-US" sz="1200" b="0" dirty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A46F77B9-9BD1-4490-B99B-4145956FEA7F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8</a:t>
            </a:fld>
            <a:endParaRPr lang="en-US" sz="1200" b="0" dirty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84D4E8C1-6574-4CB4-AD37-3B870FE28078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14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07D422D0-4801-4AFF-89DA-6D7530661860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15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228600" indent="-228600"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534C58D4-2F32-4813-B10C-D537B087AA28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16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A8F60520-1531-421B-8014-9F28B86FCA75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17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24421DFC-CA3D-4E77-BD58-72689E520442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18</a:t>
            </a:fld>
            <a:endParaRPr lang="en-US" sz="1200" b="0" dirty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228600" indent="-228600"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8056CCE5-F805-4F62-BF5B-111D6CED882E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19</a:t>
            </a:fld>
            <a:endParaRPr lang="en-US" sz="1200" b="0" dirty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0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76BAC3C4-F41E-41C8-BAB7-D799F80D6EFA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20</a:t>
            </a:fld>
            <a:endParaRPr lang="en-US" sz="1200" b="0" dirty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19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CB5BEF06-C758-4E36-A2F4-DC1E7D0B80F3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21</a:t>
            </a:fld>
            <a:endParaRPr lang="en-US" sz="1200" b="0" dirty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228600" indent="-228600"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F32C5E2D-128A-4A18-8A54-D9A5D9D3E9AD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22</a:t>
            </a:fld>
            <a:endParaRPr lang="en-US" sz="1200" b="0" dirty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228600" indent="-228600"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FB8CE0C7-449A-4B47-B4DC-51DA4C290B17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23</a:t>
            </a:fld>
            <a:endParaRPr lang="en-US" sz="1200" b="0" dirty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4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228600" indent="-228600"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63BD9644-352A-46A6-B2D6-D55F491D31DB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24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60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624FAD19-B5E2-4E5F-8391-345361121495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25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DAA3E266-0640-47EC-ABA1-1FB567182095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26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5AEB4B11-D8DD-4B12-8EEB-6065E229875A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27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9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228600" indent="-228600"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5AEB4B11-D8DD-4B12-8EEB-6065E229875A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28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9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228600" indent="-228600" eaLnBrk="1" hangingPunct="1"/>
            <a:endParaRPr lang="ar-SA" smtClean="0"/>
          </a:p>
        </p:txBody>
      </p:sp>
    </p:spTree>
    <p:extLst>
      <p:ext uri="{BB962C8B-B14F-4D97-AF65-F5344CB8AC3E}">
        <p14:creationId xmlns:p14="http://schemas.microsoft.com/office/powerpoint/2010/main" val="257461034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4D14E508-8CEC-430D-A97C-2C33191CB46E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29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97235D83-7316-4F46-8E55-A09570FB42A7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30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DC593D34-3ABF-43FC-8AAD-BDD484F7CAC1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31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03776C55-68C0-4732-8831-0C8DB479710D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32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942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79BFDC03-5A2F-4948-B03A-3B363AD3817A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33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952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409DE411-8921-4469-9FB9-02F78589417B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34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962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83C9-FE67-47F8-829F-675EA3A0CBD7}" type="datetime1">
              <a:rPr lang="en-US" smtClean="0"/>
              <a:t>7/23/2023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395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705DC-69A5-43C4-94B9-94B3D5AB4E5C}" type="datetime1">
              <a:rPr lang="en-US" smtClean="0"/>
              <a:t>7/23/2023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922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FE78B-DF74-491E-8792-DCC7CBB61659}" type="datetime1">
              <a:rPr lang="en-US" smtClean="0"/>
              <a:t>7/23/2023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7764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B7E28-7D3B-4403-9439-3F59F87DE92C}" type="datetime1">
              <a:rPr lang="en-US" smtClean="0"/>
              <a:t>7/23/2023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58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4600B-4448-4B11-9E49-D3F224B97727}" type="datetime1">
              <a:rPr lang="en-US" smtClean="0"/>
              <a:t>7/23/2023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72974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06B9A-27B4-46CE-9F04-E396B0D35DEA}" type="datetime1">
              <a:rPr lang="en-US" smtClean="0"/>
              <a:t>7/23/2023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911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43699-F44E-4DC4-B65F-9BBCC921D806}" type="datetime1">
              <a:rPr lang="en-US" smtClean="0"/>
              <a:t>7/23/2023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549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CD8BD-0DD0-47A2-94A5-CAF579218B86}" type="datetime1">
              <a:rPr lang="en-US" smtClean="0"/>
              <a:t>7/23/2023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2063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3A263-A411-4AE5-9566-459345969105}" type="datetime1">
              <a:rPr lang="en-US" smtClean="0"/>
              <a:t>7/23/2023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27511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DE68F-5F76-4E55-A9F9-9EE71FE04096}" type="datetime1">
              <a:rPr lang="en-US" smtClean="0"/>
              <a:t>7/23/2023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3219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355F8-A6DA-4A7E-BF31-CC7F3031693A}" type="datetime1">
              <a:rPr lang="en-US" smtClean="0"/>
              <a:t>7/23/2023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4768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3541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5101FC-5767-490B-8534-BE1B5EB773C9}" type="datetime1">
              <a:rPr lang="en-US" smtClean="0"/>
              <a:t>7/23/2023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402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1" r:id="rId12"/>
  </p:sldLayoutIdLst>
  <p:hf hdr="0" ftr="0" dt="0"/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NUL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5867400" y="4644814"/>
            <a:ext cx="5420976" cy="1501561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>
            <a:defPPr lvl="0"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400" b="1"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pPr algn="l"/>
            <a:r>
              <a:rPr lang="en-US" sz="3200" dirty="0"/>
              <a:t>Principle of Management</a:t>
            </a:r>
          </a:p>
          <a:p>
            <a:pPr algn="l"/>
            <a:r>
              <a:rPr lang="en-US" sz="3200" dirty="0"/>
              <a:t>MGM111</a:t>
            </a:r>
          </a:p>
          <a:p>
            <a:pPr algn="l"/>
            <a:r>
              <a:rPr lang="en-US" sz="3200" dirty="0"/>
              <a:t>Dr. Magdy </a:t>
            </a:r>
            <a:r>
              <a:rPr lang="en-US" sz="3200" dirty="0" smtClean="0"/>
              <a:t>Al-haj</a:t>
            </a:r>
            <a:endParaRPr lang="en-US" sz="3200" dirty="0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0" y="-5400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70256" y="-92088"/>
            <a:ext cx="2567181" cy="2270574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361576" y="6237973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4004869" y="1584520"/>
            <a:ext cx="7462568" cy="2771276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  <a:extLst/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b="1" dirty="0">
                <a:latin typeface="Aharoni" panose="02010803020104030203" pitchFamily="2" charset="-79"/>
                <a:cs typeface="Aharoni" panose="02010803020104030203" pitchFamily="2" charset="-79"/>
              </a:rPr>
              <a:t>Organizational Structure and </a:t>
            </a:r>
            <a:r>
              <a:rPr lang="en-US" sz="48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Design</a:t>
            </a:r>
            <a:r>
              <a:rPr lang="en-US" sz="4800" b="1" dirty="0"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en-US" sz="4800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48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lecture-7</a:t>
            </a:r>
            <a:endParaRPr lang="en-US" sz="48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038478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609600" y="1600200"/>
            <a:ext cx="10058400" cy="4191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b" anchorCtr="0" compatLnSpc="1">
            <a:prstTxWarp prst="textNoShape">
              <a:avLst/>
            </a:prstTxWarp>
            <a:noAutofit/>
          </a:bodyPr>
          <a:lstStyle/>
          <a:p>
            <a:pPr marL="533400" indent="-533400" fontAlgn="base">
              <a:spcBef>
                <a:spcPct val="0"/>
              </a:spcBef>
              <a:spcAft>
                <a:spcPct val="0"/>
              </a:spcAft>
            </a:pPr>
            <a:r>
              <a:rPr lang="en-US" sz="9600" b="1" i="1" dirty="0">
                <a:latin typeface="Calibri" panose="020F0502020204030204" pitchFamily="34" charset="0"/>
                <a:ea typeface="+mj-ea"/>
                <a:cs typeface="+mj-cs"/>
              </a:rPr>
              <a:t>Organizational Structure and Design</a:t>
            </a:r>
            <a:endParaRPr lang="en-CA" sz="9600" b="1" i="1" dirty="0">
              <a:latin typeface="Calibri" panose="020F0502020204030204" pitchFamily="34" charset="0"/>
              <a:ea typeface="+mj-ea"/>
              <a:cs typeface="+mj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125200" y="6356350"/>
            <a:ext cx="228600" cy="365125"/>
          </a:xfrm>
          <a:ln>
            <a:solidFill>
              <a:schemeClr val="tx1"/>
            </a:solidFill>
          </a:ln>
        </p:spPr>
        <p:txBody>
          <a:bodyPr/>
          <a:lstStyle/>
          <a:p>
            <a:fld id="{B6F15528-21DE-4FAA-801E-634DDDAF4B2B}" type="slidenum">
              <a:rPr lang="en-US" sz="1600" b="1" smtClean="0">
                <a:solidFill>
                  <a:schemeClr val="tx1"/>
                </a:solidFill>
              </a:rPr>
              <a:pPr/>
              <a:t>2</a:t>
            </a:fld>
            <a:endParaRPr lang="en-US" sz="1600" b="1" dirty="0">
              <a:solidFill>
                <a:schemeClr val="tx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84409" y="-304800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528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304800"/>
            <a:ext cx="7848600" cy="13716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8800" b="1" i="1" spc="300" dirty="0">
                <a:latin typeface="Calibri" panose="020F0502020204030204" pitchFamily="34" charset="0"/>
              </a:rPr>
              <a:t>OUTLINE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1278673" y="2055541"/>
            <a:ext cx="7696200" cy="4800600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l" rtl="0" eaLnBrk="1" hangingPunct="1">
              <a:lnSpc>
                <a:spcPct val="8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/>
              <a:t>Defining Organizational Structure</a:t>
            </a:r>
          </a:p>
          <a:p>
            <a:pPr lvl="1" algn="l" rtl="0"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Work specialization</a:t>
            </a:r>
          </a:p>
          <a:p>
            <a:pPr lvl="1" algn="l" rtl="0"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Departmentalization</a:t>
            </a:r>
          </a:p>
          <a:p>
            <a:pPr lvl="1" algn="l" rtl="0"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Chain of Command</a:t>
            </a:r>
          </a:p>
          <a:p>
            <a:pPr lvl="1" algn="l" rtl="0"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Span of </a:t>
            </a:r>
            <a:r>
              <a:rPr lang="en-US" sz="2800" b="1" dirty="0" smtClean="0"/>
              <a:t>Control</a:t>
            </a:r>
            <a:endParaRPr lang="en-US" sz="2800" b="1" dirty="0"/>
          </a:p>
          <a:p>
            <a:pPr lvl="1" algn="l" rtl="0"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Centralize vs. Decentralize</a:t>
            </a:r>
          </a:p>
          <a:p>
            <a:pPr lvl="1" algn="l" rtl="0"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Formalization</a:t>
            </a:r>
          </a:p>
          <a:p>
            <a:pPr algn="l" rtl="0" eaLnBrk="1" hangingPunct="1">
              <a:lnSpc>
                <a:spcPct val="8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 smtClean="0"/>
              <a:t>Organization </a:t>
            </a:r>
            <a:r>
              <a:rPr lang="en-US" sz="3200" b="1" dirty="0"/>
              <a:t>Design Decisions</a:t>
            </a:r>
          </a:p>
          <a:p>
            <a:pPr lvl="1" algn="l" rtl="0"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Mechanistic and Organic</a:t>
            </a:r>
          </a:p>
          <a:p>
            <a:pPr lvl="1" algn="l" rtl="0"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Contingency Factors</a:t>
            </a:r>
          </a:p>
          <a:p>
            <a:pPr lvl="1" algn="l" rtl="0"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Common Designs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3600" y="349405"/>
            <a:ext cx="1936617" cy="128239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72800" y="6356350"/>
            <a:ext cx="3810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b="1" smtClean="0">
                <a:solidFill>
                  <a:schemeClr val="tx1"/>
                </a:solidFill>
              </a:rPr>
              <a:pPr algn="ctr"/>
              <a:t>3</a:t>
            </a:fld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0474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4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9254583" cy="1325563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b="1" i="1" spc="300" dirty="0">
                <a:latin typeface="Calibri" panose="020F0502020204030204" pitchFamily="34" charset="0"/>
              </a:rPr>
              <a:t>Defining Organizational Structure</a:t>
            </a:r>
          </a:p>
        </p:txBody>
      </p:sp>
      <p:sp>
        <p:nvSpPr>
          <p:cNvPr id="532485" name="Rectangle 5"/>
          <p:cNvSpPr>
            <a:spLocks noGrp="1" noChangeArrowheads="1"/>
          </p:cNvSpPr>
          <p:nvPr>
            <p:ph idx="1"/>
          </p:nvPr>
        </p:nvSpPr>
        <p:spPr>
          <a:xfrm>
            <a:off x="1142999" y="2073275"/>
            <a:ext cx="8949783" cy="4648200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l" rtl="0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/>
              <a:t>Organizational Structure</a:t>
            </a:r>
          </a:p>
          <a:p>
            <a:pPr lvl="1" algn="l" rtl="0">
              <a:buFont typeface="Wingdings" panose="05000000000000000000" pitchFamily="2" charset="2"/>
              <a:buChar char="ü"/>
            </a:pPr>
            <a:r>
              <a:rPr lang="en-US" b="1" dirty="0"/>
              <a:t>The formal arrangement of jobs within an organization</a:t>
            </a:r>
          </a:p>
          <a:p>
            <a:pPr algn="l" rtl="0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/>
              <a:t>Organizational Design</a:t>
            </a:r>
          </a:p>
          <a:p>
            <a:pPr lvl="1" algn="l" rtl="0">
              <a:buFont typeface="Wingdings" panose="05000000000000000000" pitchFamily="2" charset="2"/>
              <a:buChar char="ü"/>
            </a:pPr>
            <a:r>
              <a:rPr lang="en-US" b="1" dirty="0"/>
              <a:t>A process involving decisions about six key elements:</a:t>
            </a:r>
          </a:p>
          <a:p>
            <a:pPr marL="1333500" lvl="2" indent="-419100" algn="l" rtl="0">
              <a:buFontTx/>
              <a:buAutoNum type="arabicPeriod"/>
            </a:pPr>
            <a:r>
              <a:rPr lang="en-US" sz="2400" b="1" dirty="0"/>
              <a:t>Work specialization</a:t>
            </a:r>
          </a:p>
          <a:p>
            <a:pPr marL="1333500" lvl="2" indent="-419100" algn="l" rtl="0">
              <a:buFontTx/>
              <a:buAutoNum type="arabicPeriod"/>
            </a:pPr>
            <a:r>
              <a:rPr lang="en-US" sz="2400" b="1" dirty="0"/>
              <a:t>Departmentalization</a:t>
            </a:r>
          </a:p>
          <a:p>
            <a:pPr marL="1333500" lvl="2" indent="-419100" algn="l" rtl="0">
              <a:buFontTx/>
              <a:buAutoNum type="arabicPeriod"/>
            </a:pPr>
            <a:r>
              <a:rPr lang="en-US" sz="2400" b="1" dirty="0"/>
              <a:t>Chain of command</a:t>
            </a:r>
          </a:p>
          <a:p>
            <a:pPr marL="1333500" lvl="2" indent="-419100" algn="l" rtl="0">
              <a:buFontTx/>
              <a:buAutoNum type="arabicPeriod"/>
            </a:pPr>
            <a:r>
              <a:rPr lang="en-US" sz="2400" b="1" dirty="0"/>
              <a:t>Span of control</a:t>
            </a:r>
          </a:p>
          <a:p>
            <a:pPr marL="1333500" lvl="2" indent="-419100" algn="l" rtl="0">
              <a:buFontTx/>
              <a:buAutoNum type="arabicPeriod"/>
            </a:pPr>
            <a:r>
              <a:rPr lang="en-US" sz="2400" b="1" dirty="0"/>
              <a:t>Centralization and decentralization</a:t>
            </a:r>
          </a:p>
          <a:p>
            <a:pPr marL="1333500" lvl="2" indent="-419100" algn="l" rtl="0">
              <a:buFontTx/>
              <a:buAutoNum type="arabicPeriod"/>
            </a:pPr>
            <a:r>
              <a:rPr lang="en-US" sz="2400" b="1" dirty="0"/>
              <a:t>Formalization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3200" y="457200"/>
            <a:ext cx="1407841" cy="123348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49000" y="6356350"/>
            <a:ext cx="304800" cy="365125"/>
          </a:xfrm>
          <a:ln>
            <a:solidFill>
              <a:schemeClr val="tx1"/>
            </a:solidFill>
          </a:ln>
        </p:spPr>
        <p:txBody>
          <a:bodyPr/>
          <a:lstStyle/>
          <a:p>
            <a:fld id="{B6F15528-21DE-4FAA-801E-634DDDAF4B2B}" type="slidenum">
              <a:rPr lang="en-US" sz="1400" b="1" smtClean="0">
                <a:solidFill>
                  <a:schemeClr val="tx1"/>
                </a:solidFill>
              </a:rPr>
              <a:pPr/>
              <a:t>4</a:t>
            </a:fld>
            <a:endParaRPr lang="en-US" sz="1400" b="1" dirty="0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24819" y="4268338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159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48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3248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32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4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324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485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066800" y="479310"/>
            <a:ext cx="10134600" cy="1325563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altLang="ar-SA" sz="5400" b="1" i="1" spc="300" dirty="0">
                <a:latin typeface="Calibri" panose="020F0502020204030204" pitchFamily="34" charset="0"/>
              </a:rPr>
              <a:t>Grouping Jobs into Functions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752600" y="2286000"/>
            <a:ext cx="8001000" cy="2926442"/>
          </a:xfr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l" rtl="0">
              <a:spcBef>
                <a:spcPct val="35000"/>
              </a:spcBef>
              <a:buFont typeface="Wingdings" panose="05000000000000000000" pitchFamily="2" charset="2"/>
              <a:buChar char="q"/>
            </a:pPr>
            <a:r>
              <a:rPr lang="en-US" altLang="ar-SA" sz="4000" b="1" dirty="0">
                <a:solidFill>
                  <a:srgbClr val="FF0000"/>
                </a:solidFill>
                <a:latin typeface="Arial" pitchFamily="34" charset="0"/>
              </a:rPr>
              <a:t>Functional Structure</a:t>
            </a:r>
          </a:p>
          <a:p>
            <a:pPr marL="800100" lvl="1" indent="-571500" algn="l" rtl="0">
              <a:buFont typeface="Courier New" panose="02070309020205020404" pitchFamily="49" charset="0"/>
              <a:buChar char="o"/>
            </a:pPr>
            <a:r>
              <a:rPr lang="en-US" altLang="ar-SA" sz="4000" dirty="0"/>
              <a:t>An organizational structure composed of all the departments that an organization requires to produce its goods or services.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865" y="5480635"/>
            <a:ext cx="1873870" cy="124084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49000" y="6356350"/>
            <a:ext cx="304800" cy="365125"/>
          </a:xfrm>
          <a:ln>
            <a:solidFill>
              <a:schemeClr val="tx1"/>
            </a:solidFill>
          </a:ln>
        </p:spPr>
        <p:txBody>
          <a:bodyPr/>
          <a:lstStyle/>
          <a:p>
            <a:fld id="{B6F15528-21DE-4FAA-801E-634DDDAF4B2B}" type="slidenum">
              <a:rPr lang="en-US" sz="1400" b="1" smtClean="0">
                <a:solidFill>
                  <a:schemeClr val="tx1"/>
                </a:solidFill>
              </a:rPr>
              <a:pPr/>
              <a:t>5</a:t>
            </a:fld>
            <a:endParaRPr lang="en-US" sz="1400" b="1" dirty="0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24819" y="4268338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611566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title"/>
          </p:nvPr>
        </p:nvSpPr>
        <p:spPr>
          <a:xfrm>
            <a:off x="1488687" y="304800"/>
            <a:ext cx="8305800" cy="1072414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5400" b="1" i="1" spc="300" dirty="0">
                <a:latin typeface="Calibri" panose="020F0502020204030204" pitchFamily="34" charset="0"/>
              </a:rPr>
              <a:t>Purposes of Organizing</a:t>
            </a:r>
          </a:p>
        </p:txBody>
      </p:sp>
      <p:sp>
        <p:nvSpPr>
          <p:cNvPr id="533512" name="Rectangle 8"/>
          <p:cNvSpPr>
            <a:spLocks noChangeArrowheads="1"/>
          </p:cNvSpPr>
          <p:nvPr/>
        </p:nvSpPr>
        <p:spPr bwMode="auto">
          <a:xfrm>
            <a:off x="1523999" y="1925699"/>
            <a:ext cx="8596661" cy="456124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b="1" dirty="0" smtClean="0">
                <a:latin typeface="Arial" pitchFamily="34" charset="0"/>
              </a:rPr>
              <a:t>Divides </a:t>
            </a:r>
            <a:r>
              <a:rPr lang="en-US" sz="2400" b="1" dirty="0">
                <a:latin typeface="Arial" pitchFamily="34" charset="0"/>
              </a:rPr>
              <a:t>work to be done into specific jobs and departments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b="1" dirty="0">
                <a:latin typeface="Arial" pitchFamily="34" charset="0"/>
              </a:rPr>
              <a:t>Assigns tasks and responsibilities associated with individual jobs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b="1" dirty="0">
                <a:latin typeface="Arial" pitchFamily="34" charset="0"/>
              </a:rPr>
              <a:t>Coordinates diverse organizational tasks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b="1" dirty="0">
                <a:latin typeface="Arial" pitchFamily="34" charset="0"/>
              </a:rPr>
              <a:t>Clusters jobs into units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b="1" dirty="0">
                <a:latin typeface="Arial" pitchFamily="34" charset="0"/>
              </a:rPr>
              <a:t>Establishes relationships among individuals, groups, and departments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b="1" dirty="0">
                <a:latin typeface="Arial" pitchFamily="34" charset="0"/>
              </a:rPr>
              <a:t>Establishes formal lines of authority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b="1" dirty="0">
                <a:latin typeface="Arial" pitchFamily="34" charset="0"/>
              </a:rPr>
              <a:t>Allocates and deploys organizational resources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0660" y="315951"/>
            <a:ext cx="1462653" cy="96854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49000" y="6356350"/>
            <a:ext cx="304800" cy="365125"/>
          </a:xfrm>
          <a:ln>
            <a:solidFill>
              <a:schemeClr val="tx1"/>
            </a:solidFill>
          </a:ln>
        </p:spPr>
        <p:txBody>
          <a:bodyPr/>
          <a:lstStyle/>
          <a:p>
            <a:fld id="{B6F15528-21DE-4FAA-801E-634DDDAF4B2B}" type="slidenum">
              <a:rPr lang="en-US" sz="1400" b="1" smtClean="0">
                <a:solidFill>
                  <a:schemeClr val="tx1"/>
                </a:solidFill>
              </a:rPr>
              <a:pPr/>
              <a:t>6</a:t>
            </a:fld>
            <a:endParaRPr lang="en-US" sz="1400" b="1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24819" y="4268338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067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335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35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410175"/>
            <a:ext cx="8077200" cy="1325563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4800" b="1" i="1" spc="300" dirty="0">
                <a:latin typeface="Calibri" panose="020F0502020204030204" pitchFamily="34" charset="0"/>
              </a:rPr>
              <a:t>Organizational Structure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1447800" y="1981200"/>
            <a:ext cx="7924800" cy="4351338"/>
          </a:xfrm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 algn="l" rtl="0" eaLnBrk="1" hangingPunct="1">
              <a:buFont typeface="Wingdings" panose="05000000000000000000" pitchFamily="2" charset="2"/>
              <a:buChar char="q"/>
            </a:pPr>
            <a:r>
              <a:rPr lang="en-US" sz="3600" b="1" dirty="0" smtClean="0">
                <a:solidFill>
                  <a:srgbClr val="FF0000"/>
                </a:solidFill>
              </a:rPr>
              <a:t>Work Specialization</a:t>
            </a:r>
          </a:p>
          <a:p>
            <a:pPr lvl="1" algn="l" rtl="0" eaLnBrk="1" hangingPunct="1"/>
            <a:r>
              <a:rPr lang="en-US" sz="3200" b="1" dirty="0" smtClean="0">
                <a:solidFill>
                  <a:schemeClr val="tx1"/>
                </a:solidFill>
              </a:rPr>
              <a:t>The degree to which tasks in the organization are divided into separate jobs with each step completed by a different person</a:t>
            </a:r>
          </a:p>
          <a:p>
            <a:pPr lvl="2" algn="l" rtl="0" eaLnBrk="1" hangingPunct="1"/>
            <a:r>
              <a:rPr lang="en-US" sz="2800" b="1" dirty="0" smtClean="0">
                <a:solidFill>
                  <a:schemeClr val="tx1"/>
                </a:solidFill>
              </a:rPr>
              <a:t>Overspecialization can result in human diseconomies from boredom, fatigue, stress, poor quality, increased absenteeism, and higher turnover</a:t>
            </a:r>
          </a:p>
        </p:txBody>
      </p:sp>
      <p:pic>
        <p:nvPicPr>
          <p:cNvPr id="19460" name="Picture 4" descr="j029518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1200" y="3505200"/>
            <a:ext cx="2421523" cy="150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3600" y="517309"/>
            <a:ext cx="1828800" cy="121099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49000" y="6356350"/>
            <a:ext cx="304800" cy="365125"/>
          </a:xfrm>
          <a:ln>
            <a:solidFill>
              <a:schemeClr val="tx1"/>
            </a:solidFill>
          </a:ln>
        </p:spPr>
        <p:txBody>
          <a:bodyPr/>
          <a:lstStyle/>
          <a:p>
            <a:fld id="{B6F15528-21DE-4FAA-801E-634DDDAF4B2B}" type="slidenum">
              <a:rPr lang="en-US" sz="1400" b="1" smtClean="0">
                <a:solidFill>
                  <a:schemeClr val="tx1"/>
                </a:solidFill>
              </a:rPr>
              <a:pPr/>
              <a:t>7</a:t>
            </a:fld>
            <a:endParaRPr lang="en-US" sz="1400" b="1">
              <a:solidFill>
                <a:schemeClr val="tx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008562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593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554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8842375" cy="1325563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b="1" i="1" spc="300" dirty="0">
                <a:latin typeface="Calibri" panose="020F0502020204030204" pitchFamily="34" charset="0"/>
              </a:rPr>
              <a:t>Departmentalization by Type</a:t>
            </a:r>
          </a:p>
        </p:txBody>
      </p:sp>
      <p:sp>
        <p:nvSpPr>
          <p:cNvPr id="535555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838200" y="1981200"/>
            <a:ext cx="4270375" cy="4343400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algn="l" rtl="0">
              <a:buNone/>
            </a:pPr>
            <a:r>
              <a:rPr lang="en-US" b="1" dirty="0">
                <a:solidFill>
                  <a:srgbClr val="FF0000"/>
                </a:solidFill>
              </a:rPr>
              <a:t>1- Functional </a:t>
            </a:r>
          </a:p>
          <a:p>
            <a:pPr lvl="1" algn="l" rtl="0" eaLnBrk="1" hangingPunct="1"/>
            <a:r>
              <a:rPr lang="en-US" b="1" dirty="0"/>
              <a:t>Grouping jobs by functions performed</a:t>
            </a:r>
          </a:p>
          <a:p>
            <a:pPr marL="0" indent="0" algn="l" rtl="0">
              <a:buNone/>
            </a:pPr>
            <a:r>
              <a:rPr lang="en-US" b="1" dirty="0">
                <a:solidFill>
                  <a:srgbClr val="FF0000"/>
                </a:solidFill>
              </a:rPr>
              <a:t>2- Product</a:t>
            </a:r>
          </a:p>
          <a:p>
            <a:pPr lvl="1" algn="l" rtl="0" eaLnBrk="1" hangingPunct="1"/>
            <a:r>
              <a:rPr lang="en-US" b="1" dirty="0"/>
              <a:t>Grouping jobs by product line</a:t>
            </a:r>
          </a:p>
          <a:p>
            <a:pPr marL="0" indent="0" algn="l" rtl="0" eaLnBrk="1" hangingPunct="1">
              <a:buNone/>
            </a:pPr>
            <a:r>
              <a:rPr lang="en-US" b="1" dirty="0" smtClean="0">
                <a:solidFill>
                  <a:srgbClr val="FF0000"/>
                </a:solidFill>
              </a:rPr>
              <a:t>3- Geographical</a:t>
            </a:r>
            <a:endParaRPr lang="en-US" b="1" dirty="0">
              <a:solidFill>
                <a:srgbClr val="FF0000"/>
              </a:solidFill>
            </a:endParaRPr>
          </a:p>
          <a:p>
            <a:pPr lvl="1" algn="l" rtl="0" eaLnBrk="1" hangingPunct="1"/>
            <a:r>
              <a:rPr lang="en-US" b="1" dirty="0"/>
              <a:t>Grouping jobs on the basis of territory or geography</a:t>
            </a:r>
          </a:p>
        </p:txBody>
      </p:sp>
      <p:sp>
        <p:nvSpPr>
          <p:cNvPr id="535556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5867400" y="1994210"/>
            <a:ext cx="3813175" cy="43434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algn="l" rtl="0">
              <a:buNone/>
            </a:pPr>
            <a:r>
              <a:rPr lang="en-US" sz="3200" b="1" dirty="0">
                <a:solidFill>
                  <a:srgbClr val="FF0000"/>
                </a:solidFill>
              </a:rPr>
              <a:t>4- Process </a:t>
            </a:r>
          </a:p>
          <a:p>
            <a:pPr lvl="1" algn="l" rtl="0" eaLnBrk="1" hangingPunct="1"/>
            <a:r>
              <a:rPr lang="en-US" sz="2800" b="1" dirty="0"/>
              <a:t>Grouping jobs on the basis of product or customer flow</a:t>
            </a:r>
          </a:p>
          <a:p>
            <a:pPr marL="0" indent="0" algn="l" rtl="0">
              <a:buNone/>
            </a:pPr>
            <a:r>
              <a:rPr lang="en-US" sz="3200" b="1" dirty="0">
                <a:solidFill>
                  <a:srgbClr val="FF0000"/>
                </a:solidFill>
              </a:rPr>
              <a:t>5- Customer</a:t>
            </a:r>
          </a:p>
          <a:p>
            <a:pPr lvl="1" algn="l" rtl="0" eaLnBrk="1" hangingPunct="1"/>
            <a:r>
              <a:rPr lang="en-US" sz="2800" b="1" dirty="0"/>
              <a:t>Grouping jobs by type of customer and needs</a:t>
            </a:r>
          </a:p>
          <a:p>
            <a:pPr algn="l" rtl="0" eaLnBrk="1" hangingPunct="1"/>
            <a:endParaRPr lang="en-US" sz="3200" b="1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9800" y="443461"/>
            <a:ext cx="1995139" cy="132114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72800" y="6356350"/>
            <a:ext cx="3810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sz="1400" b="1" smtClean="0">
                <a:solidFill>
                  <a:schemeClr val="tx1"/>
                </a:solidFill>
              </a:rPr>
              <a:pPr algn="ctr"/>
              <a:t>8</a:t>
            </a:fld>
            <a:endParaRPr lang="en-US" sz="1400" b="1">
              <a:solidFill>
                <a:schemeClr val="tx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24819" y="4268338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112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35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35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35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35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35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35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35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35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355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355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355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5554" grpId="0" animBg="1" autoUpdateAnimBg="0"/>
      <p:bldP spid="535555" grpId="0" build="p" autoUpdateAnimBg="0"/>
      <p:bldP spid="535556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981200"/>
            <a:ext cx="8328335" cy="2133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4" name="Text Box 199"/>
          <p:cNvSpPr txBox="1">
            <a:spLocks noChangeArrowheads="1"/>
          </p:cNvSpPr>
          <p:nvPr/>
        </p:nvSpPr>
        <p:spPr bwMode="auto">
          <a:xfrm>
            <a:off x="2546660" y="4267200"/>
            <a:ext cx="7143750" cy="208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19063" indent="-119063"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pPr eaLnBrk="1" hangingPunct="1">
              <a:spcBef>
                <a:spcPct val="3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+ Efficiencies from putting together similar specialties and people with common skills, knowledge, and orientations</a:t>
            </a:r>
          </a:p>
          <a:p>
            <a:pPr eaLnBrk="1" hangingPunct="1">
              <a:spcBef>
                <a:spcPct val="3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+ Coordination within functional area</a:t>
            </a:r>
          </a:p>
          <a:p>
            <a:pPr eaLnBrk="1" hangingPunct="1">
              <a:spcBef>
                <a:spcPct val="3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+ In-depth specialization</a:t>
            </a:r>
          </a:p>
          <a:p>
            <a:pPr eaLnBrk="1" hangingPunct="1">
              <a:spcBef>
                <a:spcPct val="3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 Poor communication across functional areas</a:t>
            </a:r>
          </a:p>
          <a:p>
            <a:pPr eaLnBrk="1" hangingPunct="1">
              <a:spcBef>
                <a:spcPct val="3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 Limited view of organizational goals</a:t>
            </a:r>
          </a:p>
        </p:txBody>
      </p:sp>
      <p:sp>
        <p:nvSpPr>
          <p:cNvPr id="5" name="Rectangle 7"/>
          <p:cNvSpPr txBox="1">
            <a:spLocks noChangeArrowheads="1"/>
          </p:cNvSpPr>
          <p:nvPr/>
        </p:nvSpPr>
        <p:spPr>
          <a:xfrm>
            <a:off x="990600" y="517525"/>
            <a:ext cx="10515600" cy="132556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z="4800" b="1" i="1" spc="300" dirty="0" smtClean="0">
                <a:latin typeface="Calibri" panose="020F0502020204030204" pitchFamily="34" charset="0"/>
              </a:rPr>
              <a:t> 1- Functional Departmentalization</a:t>
            </a:r>
            <a:endParaRPr lang="en-US" sz="4800" b="1" i="1" spc="300" dirty="0">
              <a:latin typeface="Calibri" panose="020F0502020204030204" pitchFamily="34" charset="0"/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7135" y="5029200"/>
            <a:ext cx="1842739" cy="115972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72800" y="6356350"/>
            <a:ext cx="3810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b="1" smtClean="0">
                <a:solidFill>
                  <a:schemeClr val="tx1"/>
                </a:solidFill>
              </a:rPr>
              <a:pPr algn="ctr"/>
              <a:t>9</a:t>
            </a:fld>
            <a:endParaRPr lang="en-US" b="1" dirty="0">
              <a:solidFill>
                <a:schemeClr val="tx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8600" y="4450901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747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2057400"/>
            <a:ext cx="8763000" cy="1981200"/>
          </a:xfrm>
          <a:prstGeom prst="rect">
            <a:avLst/>
          </a:prstGeom>
          <a:noFill/>
          <a:ln w="9525">
            <a:solidFill>
              <a:schemeClr val="tx1">
                <a:lumMod val="95000"/>
                <a:lumOff val="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4" name="Text Box 197"/>
          <p:cNvSpPr txBox="1">
            <a:spLocks noChangeArrowheads="1"/>
          </p:cNvSpPr>
          <p:nvPr/>
        </p:nvSpPr>
        <p:spPr bwMode="auto">
          <a:xfrm>
            <a:off x="3276600" y="4179093"/>
            <a:ext cx="5486400" cy="2523768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286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+ More effective and efficient handling of specific regional issues that arise</a:t>
            </a:r>
          </a:p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+ Serve needs of unique geographic markets better</a:t>
            </a:r>
          </a:p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 Duplication of functions</a:t>
            </a:r>
          </a:p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 Can feel isolated from other organizational areas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b="1" i="1" spc="300" dirty="0">
                <a:latin typeface="Calibri" panose="020F0502020204030204" pitchFamily="34" charset="0"/>
              </a:rPr>
              <a:t>  </a:t>
            </a:r>
            <a:r>
              <a:rPr lang="en-US" b="1" i="1" spc="300" dirty="0" smtClean="0">
                <a:latin typeface="Calibri" panose="020F0502020204030204" pitchFamily="34" charset="0"/>
              </a:rPr>
              <a:t>2- Geographical </a:t>
            </a:r>
            <a:r>
              <a:rPr lang="en-US" b="1" i="1" spc="300" dirty="0">
                <a:latin typeface="Calibri" panose="020F0502020204030204" pitchFamily="34" charset="0"/>
              </a:rPr>
              <a:t>Departmentalization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95" y="5543134"/>
            <a:ext cx="1842739" cy="115972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96600" y="6356350"/>
            <a:ext cx="4572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sz="1400" b="1" smtClean="0">
                <a:solidFill>
                  <a:schemeClr val="tx1"/>
                </a:solidFill>
              </a:rPr>
              <a:pPr algn="ctr"/>
              <a:t>10</a:t>
            </a:fld>
            <a:endParaRPr lang="en-US" sz="1400" b="1" dirty="0">
              <a:solidFill>
                <a:schemeClr val="tx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24819" y="4268338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799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2506662" y="4771569"/>
            <a:ext cx="6264275" cy="1975926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286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+	Allows specialization in particular products and services</a:t>
            </a:r>
          </a:p>
          <a:p>
            <a:pPr eaLnBrk="1" hangingPunct="1">
              <a:spcBef>
                <a:spcPct val="2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+	Managers can become experts in their industry</a:t>
            </a:r>
          </a:p>
          <a:p>
            <a:pPr eaLnBrk="1" hangingPunct="1">
              <a:spcBef>
                <a:spcPct val="2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+	Closer to customers</a:t>
            </a:r>
          </a:p>
          <a:p>
            <a:pPr eaLnBrk="1" hangingPunct="1">
              <a:spcBef>
                <a:spcPct val="2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	</a:t>
            </a: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Duplication of functions</a:t>
            </a:r>
          </a:p>
          <a:p>
            <a:pPr eaLnBrk="1" hangingPunct="1">
              <a:spcBef>
                <a:spcPct val="2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	</a:t>
            </a: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Limited view of organizational goals</a:t>
            </a:r>
          </a:p>
        </p:txBody>
      </p:sp>
      <p:sp>
        <p:nvSpPr>
          <p:cNvPr id="5" name="Rectangle 7"/>
          <p:cNvSpPr txBox="1">
            <a:spLocks noChangeArrowheads="1"/>
          </p:cNvSpPr>
          <p:nvPr/>
        </p:nvSpPr>
        <p:spPr>
          <a:xfrm>
            <a:off x="838201" y="228600"/>
            <a:ext cx="9296400" cy="1295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b="1" i="1" spc="300" dirty="0" smtClean="0">
                <a:latin typeface="Calibri" panose="020F0502020204030204" pitchFamily="34" charset="0"/>
              </a:rPr>
              <a:t>3- Product Departmentalization</a:t>
            </a:r>
            <a:endParaRPr lang="en-US" b="1" i="1" spc="300" dirty="0">
              <a:latin typeface="Calibri" panose="020F0502020204030204" pitchFamily="34" charset="0"/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3200" y="342900"/>
            <a:ext cx="1713488" cy="10668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49000" y="6356350"/>
            <a:ext cx="6858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sz="1400" b="1" smtClean="0">
                <a:solidFill>
                  <a:schemeClr val="tx1"/>
                </a:solidFill>
              </a:rPr>
              <a:pPr algn="ctr"/>
              <a:t>11</a:t>
            </a:fld>
            <a:endParaRPr lang="en-US" sz="1400" b="1" dirty="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828799"/>
            <a:ext cx="8839200" cy="259080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24819" y="4268338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100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1905000"/>
            <a:ext cx="8991600" cy="2895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3657600" y="5029200"/>
            <a:ext cx="4518479" cy="1415772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286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+	More efficient flow of work activities</a:t>
            </a:r>
          </a:p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	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Can only be used with certain types of products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title"/>
          </p:nvPr>
        </p:nvSpPr>
        <p:spPr>
          <a:xfrm>
            <a:off x="685800" y="388937"/>
            <a:ext cx="9601200" cy="1325563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4800" b="1" i="1" spc="300" dirty="0">
                <a:latin typeface="Calibri" panose="020F0502020204030204" pitchFamily="34" charset="0"/>
              </a:rPr>
              <a:t>  </a:t>
            </a:r>
            <a:r>
              <a:rPr lang="en-US" sz="4800" b="1" i="1" spc="300" dirty="0" smtClean="0">
                <a:latin typeface="Calibri" panose="020F0502020204030204" pitchFamily="34" charset="0"/>
              </a:rPr>
              <a:t>4- Process </a:t>
            </a:r>
            <a:r>
              <a:rPr lang="en-US" sz="4800" b="1" i="1" spc="300" dirty="0">
                <a:latin typeface="Calibri" panose="020F0502020204030204" pitchFamily="34" charset="0"/>
              </a:rPr>
              <a:t>Departmentalization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600" y="424036"/>
            <a:ext cx="1380892" cy="115887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96600" y="6356350"/>
            <a:ext cx="457200" cy="365125"/>
          </a:xfrm>
          <a:ln>
            <a:solidFill>
              <a:schemeClr val="tx1"/>
            </a:solidFill>
          </a:ln>
        </p:spPr>
        <p:txBody>
          <a:bodyPr/>
          <a:lstStyle/>
          <a:p>
            <a:fld id="{B6F15528-21DE-4FAA-801E-634DDDAF4B2B}" type="slidenum">
              <a:rPr lang="en-US" sz="2000" smtClean="0">
                <a:solidFill>
                  <a:schemeClr val="tx1"/>
                </a:solidFill>
              </a:rPr>
              <a:pPr/>
              <a:t>12</a:t>
            </a:fld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24819" y="4268338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852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612" y="1981200"/>
            <a:ext cx="9248775" cy="2286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2743200" y="4473498"/>
            <a:ext cx="6416675" cy="1508105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286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+ Customers’ needs and problems can be met by specialists</a:t>
            </a:r>
          </a:p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 Duplication of functions</a:t>
            </a:r>
          </a:p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 Limited view of organizational goals</a:t>
            </a:r>
          </a:p>
        </p:txBody>
      </p:sp>
      <p:sp>
        <p:nvSpPr>
          <p:cNvPr id="5" name="Rectangle 7"/>
          <p:cNvSpPr txBox="1">
            <a:spLocks noChangeArrowheads="1"/>
          </p:cNvSpPr>
          <p:nvPr/>
        </p:nvSpPr>
        <p:spPr>
          <a:xfrm>
            <a:off x="685800" y="339793"/>
            <a:ext cx="9829800" cy="112710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b="1" i="1" spc="300" dirty="0" smtClean="0">
                <a:latin typeface="Calibri" panose="020F0502020204030204" pitchFamily="34" charset="0"/>
              </a:rPr>
              <a:t>  </a:t>
            </a:r>
            <a:r>
              <a:rPr lang="en-US" sz="4800" b="1" i="1" spc="300" dirty="0" smtClean="0">
                <a:latin typeface="Calibri" panose="020F0502020204030204" pitchFamily="34" charset="0"/>
              </a:rPr>
              <a:t>5-</a:t>
            </a:r>
            <a:r>
              <a:rPr lang="en-US" b="1" i="1" spc="300" dirty="0" smtClean="0">
                <a:latin typeface="Calibri" panose="020F0502020204030204" pitchFamily="34" charset="0"/>
              </a:rPr>
              <a:t> Customer Departmentalization</a:t>
            </a:r>
            <a:endParaRPr lang="en-US" b="1" i="1" spc="300" dirty="0">
              <a:latin typeface="Calibri" panose="020F0502020204030204" pitchFamily="34" charset="0"/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0387" y="339793"/>
            <a:ext cx="1340469" cy="112710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20400" y="6356350"/>
            <a:ext cx="533400" cy="365125"/>
          </a:xfrm>
          <a:ln>
            <a:solidFill>
              <a:schemeClr val="tx1"/>
            </a:solidFill>
          </a:ln>
        </p:spPr>
        <p:txBody>
          <a:bodyPr/>
          <a:lstStyle/>
          <a:p>
            <a:fld id="{B6F15528-21DE-4FAA-801E-634DDDAF4B2B}" type="slidenum">
              <a:rPr lang="en-US" sz="1600" b="1" smtClean="0">
                <a:solidFill>
                  <a:schemeClr val="tx1"/>
                </a:solidFill>
              </a:rPr>
              <a:pPr/>
              <a:t>13</a:t>
            </a:fld>
            <a:endParaRPr lang="en-US" sz="1600" b="1" dirty="0">
              <a:solidFill>
                <a:schemeClr val="tx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24819" y="4268338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983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400941"/>
            <a:ext cx="8633270" cy="1325563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4800" b="1" i="1" spc="300" dirty="0" smtClean="0">
                <a:latin typeface="Calibri" panose="020F0502020204030204" pitchFamily="34" charset="0"/>
              </a:rPr>
              <a:t/>
            </a:r>
            <a:br>
              <a:rPr lang="en-US" sz="4800" b="1" i="1" spc="300" dirty="0" smtClean="0">
                <a:latin typeface="Calibri" panose="020F0502020204030204" pitchFamily="34" charset="0"/>
              </a:rPr>
            </a:br>
            <a:r>
              <a:rPr lang="en-US" sz="4800" b="1" i="1" spc="300" dirty="0" smtClean="0">
                <a:latin typeface="Calibri" panose="020F0502020204030204" pitchFamily="34" charset="0"/>
              </a:rPr>
              <a:t>Chain </a:t>
            </a:r>
            <a:r>
              <a:rPr lang="en-US" sz="4800" b="1" i="1" spc="300" dirty="0">
                <a:latin typeface="Calibri" panose="020F0502020204030204" pitchFamily="34" charset="0"/>
              </a:rPr>
              <a:t>of Command</a:t>
            </a:r>
            <a:br>
              <a:rPr lang="en-US" sz="4800" b="1" i="1" spc="300" dirty="0">
                <a:latin typeface="Calibri" panose="020F0502020204030204" pitchFamily="34" charset="0"/>
              </a:rPr>
            </a:br>
            <a:endParaRPr lang="en-US" sz="4800" b="1" i="1" spc="300" dirty="0">
              <a:latin typeface="Calibri" panose="020F0502020204030204" pitchFamily="34" charset="0"/>
            </a:endParaRPr>
          </a:p>
        </p:txBody>
      </p:sp>
      <p:sp>
        <p:nvSpPr>
          <p:cNvPr id="541699" name="Rectangle 3"/>
          <p:cNvSpPr>
            <a:spLocks noGrp="1" noChangeArrowheads="1"/>
          </p:cNvSpPr>
          <p:nvPr>
            <p:ph idx="1"/>
          </p:nvPr>
        </p:nvSpPr>
        <p:spPr>
          <a:xfrm>
            <a:off x="1219200" y="2087563"/>
            <a:ext cx="7772400" cy="4114800"/>
          </a:xfrm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 algn="l" rtl="0" eaLnBrk="1" hangingPunct="1">
              <a:buFont typeface="Wingdings" panose="05000000000000000000" pitchFamily="2" charset="2"/>
              <a:buChar char="q"/>
            </a:pPr>
            <a:r>
              <a:rPr lang="en-US" sz="4000" b="1" dirty="0" smtClean="0">
                <a:solidFill>
                  <a:srgbClr val="FF0000"/>
                </a:solidFill>
              </a:rPr>
              <a:t>Chain of Command</a:t>
            </a:r>
          </a:p>
          <a:p>
            <a:pPr lvl="1" algn="l" rtl="0" eaLnBrk="1" hangingPunct="1"/>
            <a:r>
              <a:rPr lang="en-US" sz="3200" b="1" dirty="0"/>
              <a:t>The continuous line of authority that extends from upper levels of an organization to the lowest levels of the organization and clarifies who reports to whom</a:t>
            </a:r>
          </a:p>
          <a:p>
            <a:pPr lvl="1" algn="l" rtl="0" eaLnBrk="1" hangingPunct="1"/>
            <a:endParaRPr lang="en-US" sz="3200" b="1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3200" y="402296"/>
            <a:ext cx="1309339" cy="13716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744200" y="6356350"/>
            <a:ext cx="6096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sz="1600" b="1" smtClean="0">
                <a:solidFill>
                  <a:schemeClr val="tx1"/>
                </a:solidFill>
              </a:rPr>
              <a:pPr algn="ctr"/>
              <a:t>14</a:t>
            </a:fld>
            <a:endParaRPr lang="en-US" sz="1600" b="1">
              <a:solidFill>
                <a:schemeClr val="tx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33067" y="3581400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198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169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41699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1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41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1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541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1699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4"/>
          <p:cNvSpPr>
            <a:spLocks noGrp="1" noChangeArrowheads="1"/>
          </p:cNvSpPr>
          <p:nvPr>
            <p:ph type="title"/>
          </p:nvPr>
        </p:nvSpPr>
        <p:spPr>
          <a:xfrm>
            <a:off x="1219200" y="279034"/>
            <a:ext cx="8825261" cy="1496628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4000" b="1" i="1" spc="300" dirty="0">
                <a:latin typeface="Calibri" panose="020F0502020204030204" pitchFamily="34" charset="0"/>
              </a:rPr>
              <a:t>Organizational Structure (cont’d)</a:t>
            </a:r>
          </a:p>
        </p:txBody>
      </p:sp>
      <p:sp>
        <p:nvSpPr>
          <p:cNvPr id="28675" name="Rectangle 5"/>
          <p:cNvSpPr>
            <a:spLocks noGrp="1" noChangeArrowheads="1"/>
          </p:cNvSpPr>
          <p:nvPr>
            <p:ph idx="1"/>
          </p:nvPr>
        </p:nvSpPr>
        <p:spPr>
          <a:xfrm>
            <a:off x="1295400" y="2286000"/>
            <a:ext cx="8901461" cy="4351338"/>
          </a:xfrm>
          <a:ln>
            <a:solidFill>
              <a:schemeClr val="tx1"/>
            </a:solidFill>
          </a:ln>
        </p:spPr>
        <p:txBody>
          <a:bodyPr anchor="ctr">
            <a:noAutofit/>
          </a:bodyPr>
          <a:lstStyle/>
          <a:p>
            <a:pPr algn="l" rtl="0" eaLnBrk="1" hangingPunct="1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Authority</a:t>
            </a:r>
          </a:p>
          <a:p>
            <a:pPr lvl="1" algn="l" rtl="0" eaLnBrk="1" hangingPunct="1">
              <a:lnSpc>
                <a:spcPct val="90000"/>
              </a:lnSpc>
            </a:pPr>
            <a:r>
              <a:rPr lang="en-US" sz="2000" b="1" dirty="0"/>
              <a:t>The rights inherent in a managerial position to tell people what to do and to expect them to do it</a:t>
            </a:r>
          </a:p>
          <a:p>
            <a:pPr algn="l" rtl="0" eaLnBrk="1" hangingPunct="1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Responsibility</a:t>
            </a:r>
          </a:p>
          <a:p>
            <a:pPr lvl="1" algn="l" rtl="0" eaLnBrk="1" hangingPunct="1">
              <a:lnSpc>
                <a:spcPct val="90000"/>
              </a:lnSpc>
            </a:pPr>
            <a:r>
              <a:rPr lang="en-US" sz="2000" b="1" dirty="0"/>
              <a:t>The obligation or expectation to perform. Responsibility brings with it accountability (the need to report and justify work to manager’s superiors)</a:t>
            </a:r>
          </a:p>
          <a:p>
            <a:pPr algn="l" rtl="0" eaLnBrk="1" hangingPunct="1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Unity of Command</a:t>
            </a:r>
          </a:p>
          <a:p>
            <a:pPr lvl="1" algn="l" rtl="0" eaLnBrk="1" hangingPunct="1">
              <a:lnSpc>
                <a:spcPct val="90000"/>
              </a:lnSpc>
            </a:pPr>
            <a:r>
              <a:rPr lang="en-US" sz="2000" b="1" dirty="0"/>
              <a:t>The concept that a person should have one boss and should report only to that person</a:t>
            </a:r>
          </a:p>
          <a:p>
            <a:pPr algn="l" rtl="0" eaLnBrk="1" hangingPunct="1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Delegation</a:t>
            </a:r>
          </a:p>
          <a:p>
            <a:pPr lvl="1" algn="l" rtl="0" eaLnBrk="1" hangingPunct="1">
              <a:lnSpc>
                <a:spcPct val="90000"/>
              </a:lnSpc>
            </a:pPr>
            <a:r>
              <a:rPr lang="en-US" sz="2000" b="1" dirty="0"/>
              <a:t>The assignment of authority to another person to carry out specific duties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00" y="379648"/>
            <a:ext cx="1295400" cy="12954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96600" y="6356350"/>
            <a:ext cx="4572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sz="1800" b="1" smtClean="0">
                <a:solidFill>
                  <a:schemeClr val="tx1"/>
                </a:solidFill>
              </a:rPr>
              <a:pPr algn="ctr"/>
              <a:t>15</a:t>
            </a:fld>
            <a:endParaRPr lang="en-US" sz="1800" b="1" dirty="0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9800" y="4449636"/>
            <a:ext cx="2362200" cy="2089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184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4"/>
          <p:cNvSpPr>
            <a:spLocks noGrp="1" noChangeArrowheads="1"/>
          </p:cNvSpPr>
          <p:nvPr>
            <p:ph type="title"/>
          </p:nvPr>
        </p:nvSpPr>
        <p:spPr>
          <a:xfrm>
            <a:off x="1143000" y="304800"/>
            <a:ext cx="9144000" cy="12954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4000" b="1" i="1" spc="300" dirty="0">
                <a:latin typeface="Calibri" panose="020F0502020204030204" pitchFamily="34" charset="0"/>
              </a:rPr>
              <a:t>Organizational Structure (cont’d)</a:t>
            </a:r>
          </a:p>
        </p:txBody>
      </p:sp>
      <p:sp>
        <p:nvSpPr>
          <p:cNvPr id="29699" name="Rectangle 5"/>
          <p:cNvSpPr>
            <a:spLocks noGrp="1" noChangeArrowheads="1"/>
          </p:cNvSpPr>
          <p:nvPr>
            <p:ph idx="1"/>
          </p:nvPr>
        </p:nvSpPr>
        <p:spPr>
          <a:xfrm>
            <a:off x="1143000" y="1905000"/>
            <a:ext cx="9448800" cy="4351338"/>
          </a:xfrm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 algn="l" rtl="0" eaLnBrk="1" hangingPunct="1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srgbClr val="FF0000"/>
                </a:solidFill>
              </a:rPr>
              <a:t>Line and Staff Authority</a:t>
            </a:r>
          </a:p>
          <a:p>
            <a:pPr lvl="1" algn="l" rtl="0" eaLnBrk="1" hangingPunct="1">
              <a:lnSpc>
                <a:spcPct val="90000"/>
              </a:lnSpc>
            </a:pPr>
            <a:r>
              <a:rPr lang="en-US" sz="2800" b="1" dirty="0"/>
              <a:t>Line managers are responsible for the essential activities of the organization, including production and sales. Line managers have the authority to issue orders to those in the chain of command</a:t>
            </a:r>
          </a:p>
          <a:p>
            <a:pPr lvl="2" algn="l" rtl="0" eaLnBrk="1" hangingPunct="1">
              <a:lnSpc>
                <a:spcPct val="90000"/>
              </a:lnSpc>
            </a:pPr>
            <a:r>
              <a:rPr lang="en-US" sz="2800" b="1" dirty="0"/>
              <a:t>The president, the production manager, and the sales manager are examples of line managers</a:t>
            </a:r>
          </a:p>
          <a:p>
            <a:pPr lvl="1" algn="l" rtl="0" eaLnBrk="1" hangingPunct="1">
              <a:lnSpc>
                <a:spcPct val="90000"/>
              </a:lnSpc>
            </a:pPr>
            <a:r>
              <a:rPr lang="en-US" sz="2800" b="1" dirty="0"/>
              <a:t>Staff managers have advisory authority, and cannot issue orders to those in the chain of command (except those in their own department)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00" y="327102"/>
            <a:ext cx="1565937" cy="12192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72800" y="6356350"/>
            <a:ext cx="3810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b="1" smtClean="0">
                <a:solidFill>
                  <a:schemeClr val="tx1"/>
                </a:solidFill>
              </a:rPr>
              <a:pPr algn="ctr"/>
              <a:t>16</a:t>
            </a:fld>
            <a:endParaRPr lang="en-US" b="1" dirty="0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98919" y="4953000"/>
            <a:ext cx="1793081" cy="1585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647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4"/>
          <p:cNvSpPr>
            <a:spLocks noGrp="1" noChangeArrowheads="1"/>
          </p:cNvSpPr>
          <p:nvPr>
            <p:ph type="title"/>
          </p:nvPr>
        </p:nvSpPr>
        <p:spPr>
          <a:xfrm>
            <a:off x="1676400" y="304800"/>
            <a:ext cx="8763000" cy="12192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lvl="1" algn="ctr" rtl="0" eaLnBrk="1" hangingPunct="1">
              <a:lnSpc>
                <a:spcPct val="80000"/>
              </a:lnSpc>
            </a:pPr>
            <a:r>
              <a:rPr lang="en-US" sz="6600" b="1" i="1" spc="300" dirty="0" smtClean="0">
                <a:latin typeface="Calibri" panose="020F0502020204030204" pitchFamily="34" charset="0"/>
              </a:rPr>
              <a:t> </a:t>
            </a:r>
            <a:r>
              <a:rPr lang="en-US" sz="6600" b="1" i="1" spc="300" dirty="0">
                <a:latin typeface="Calibri" panose="020F0502020204030204" pitchFamily="34" charset="0"/>
              </a:rPr>
              <a:t>Span of Control</a:t>
            </a:r>
          </a:p>
        </p:txBody>
      </p:sp>
      <p:sp>
        <p:nvSpPr>
          <p:cNvPr id="543749" name="Rectangle 5"/>
          <p:cNvSpPr>
            <a:spLocks noGrp="1" noChangeArrowheads="1"/>
          </p:cNvSpPr>
          <p:nvPr>
            <p:ph idx="1"/>
          </p:nvPr>
        </p:nvSpPr>
        <p:spPr>
          <a:xfrm>
            <a:off x="1676400" y="1658937"/>
            <a:ext cx="8763000" cy="4879975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l" rtl="0" eaLnBrk="1" hangingPunct="1"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FF0000"/>
                </a:solidFill>
              </a:rPr>
              <a:t>Span of Control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b="1" dirty="0"/>
              <a:t>The number of employees who can be effectively and efficiently supervised by a manager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b="1" dirty="0"/>
              <a:t>Width of span is affected by:</a:t>
            </a:r>
          </a:p>
          <a:p>
            <a:pPr lvl="2" algn="l" rtl="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400" b="1" dirty="0"/>
              <a:t>Skills and abilities of the manager and the employees</a:t>
            </a:r>
          </a:p>
          <a:p>
            <a:pPr lvl="2" algn="l" rtl="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400" b="1" dirty="0"/>
              <a:t>Characteristics of the work being done</a:t>
            </a:r>
          </a:p>
          <a:p>
            <a:pPr lvl="2" algn="l" rtl="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400" b="1" dirty="0"/>
              <a:t>Similarity of tasks</a:t>
            </a:r>
          </a:p>
          <a:p>
            <a:pPr lvl="2" algn="l" rtl="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400" b="1" dirty="0"/>
              <a:t>Complexity of tasks</a:t>
            </a:r>
          </a:p>
          <a:p>
            <a:pPr lvl="2" algn="l" rtl="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400" b="1" dirty="0"/>
              <a:t>Physical proximity of subordinates</a:t>
            </a:r>
          </a:p>
          <a:p>
            <a:pPr lvl="2" algn="l" rtl="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400" b="1" dirty="0"/>
              <a:t>Standardization of tasks</a:t>
            </a:r>
          </a:p>
          <a:p>
            <a:pPr lvl="2" algn="l" rtl="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400" b="1" dirty="0"/>
              <a:t>Sophistication of the organization’s information system</a:t>
            </a:r>
          </a:p>
          <a:p>
            <a:pPr lvl="2" algn="l" rtl="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400" b="1" dirty="0"/>
              <a:t>Strength of the organization’s culture</a:t>
            </a:r>
          </a:p>
          <a:p>
            <a:pPr lvl="2" algn="l" rtl="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400" b="1" dirty="0"/>
              <a:t>Preferred style of the manager</a:t>
            </a:r>
          </a:p>
          <a:p>
            <a:pPr lvl="2" algn="l" rtl="0" eaLnBrk="1" hangingPunct="1">
              <a:lnSpc>
                <a:spcPct val="80000"/>
              </a:lnSpc>
            </a:pPr>
            <a:endParaRPr lang="en-US" sz="2400" b="1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1800" y="409818"/>
            <a:ext cx="1524000" cy="10091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49000" y="6356350"/>
            <a:ext cx="5334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b="1" smtClean="0">
                <a:solidFill>
                  <a:schemeClr val="tx1"/>
                </a:solidFill>
              </a:rPr>
              <a:pPr algn="ctr"/>
              <a:t>17</a:t>
            </a:fld>
            <a:endParaRPr lang="en-US" b="1" dirty="0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81995" y="4495800"/>
            <a:ext cx="2310005" cy="2043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4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74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43749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43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7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5437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7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5437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3749" grpId="0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4"/>
          <p:cNvSpPr>
            <a:spLocks noGrp="1" noChangeArrowheads="1"/>
          </p:cNvSpPr>
          <p:nvPr>
            <p:ph type="title"/>
          </p:nvPr>
        </p:nvSpPr>
        <p:spPr>
          <a:xfrm>
            <a:off x="1143000" y="366591"/>
            <a:ext cx="8839200" cy="12192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lvl="1" algn="ctr"/>
            <a:r>
              <a:rPr lang="en-US" sz="4400" b="1" dirty="0"/>
              <a:t>Centralize vs. Decentralize</a:t>
            </a:r>
          </a:p>
        </p:txBody>
      </p:sp>
      <p:sp>
        <p:nvSpPr>
          <p:cNvPr id="32771" name="Rectangle 5"/>
          <p:cNvSpPr>
            <a:spLocks noGrp="1" noChangeArrowheads="1"/>
          </p:cNvSpPr>
          <p:nvPr>
            <p:ph idx="1"/>
          </p:nvPr>
        </p:nvSpPr>
        <p:spPr>
          <a:xfrm>
            <a:off x="1143000" y="1808356"/>
            <a:ext cx="8839200" cy="50292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l" rtl="0" eaLnBrk="1" hangingPunct="1"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Centralization</a:t>
            </a:r>
          </a:p>
          <a:p>
            <a:pPr lvl="1" algn="l" rtl="0" eaLnBrk="1" hangingPunct="1"/>
            <a:r>
              <a:rPr lang="en-US" b="1" dirty="0"/>
              <a:t>The degree to which decision making is concentrated at a single point in the organization</a:t>
            </a:r>
          </a:p>
          <a:p>
            <a:pPr lvl="2" algn="l" rtl="0" eaLnBrk="1" hangingPunct="1"/>
            <a:r>
              <a:rPr lang="en-US" sz="2400" b="1" dirty="0"/>
              <a:t>Organizations in which top managers make all the decisions and lower-level employees simply carry out those orders</a:t>
            </a:r>
          </a:p>
          <a:p>
            <a:pPr algn="l" rtl="0" eaLnBrk="1" hangingPunct="1"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Decentralization</a:t>
            </a:r>
          </a:p>
          <a:p>
            <a:pPr lvl="1" algn="l" rtl="0" eaLnBrk="1" hangingPunct="1"/>
            <a:r>
              <a:rPr lang="en-US" b="1" dirty="0"/>
              <a:t>The degree to which lower-level employees provide input or actually make decisions</a:t>
            </a:r>
          </a:p>
          <a:p>
            <a:pPr lvl="1" algn="l" rtl="0" eaLnBrk="1" hangingPunct="1"/>
            <a:r>
              <a:rPr lang="en-US" b="1" dirty="0"/>
              <a:t>Employee Empowerment</a:t>
            </a:r>
          </a:p>
          <a:p>
            <a:pPr lvl="2" algn="l" rtl="0" eaLnBrk="1" hangingPunct="1"/>
            <a:r>
              <a:rPr lang="en-US" sz="2400" b="1" dirty="0"/>
              <a:t>Increasing the decision-making discretion of employees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4600" y="471609"/>
            <a:ext cx="1524000" cy="111418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96600" y="6356350"/>
            <a:ext cx="4572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b="1" smtClean="0">
                <a:solidFill>
                  <a:schemeClr val="tx1"/>
                </a:solidFill>
              </a:rPr>
              <a:pPr algn="ctr"/>
              <a:t>18</a:t>
            </a:fld>
            <a:endParaRPr lang="en-US" b="1" dirty="0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40457" y="4724400"/>
            <a:ext cx="2051543" cy="1814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791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9"/>
          <p:cNvSpPr>
            <a:spLocks noGrp="1" noChangeArrowheads="1"/>
          </p:cNvSpPr>
          <p:nvPr>
            <p:ph type="title"/>
          </p:nvPr>
        </p:nvSpPr>
        <p:spPr>
          <a:xfrm>
            <a:off x="1447800" y="381000"/>
            <a:ext cx="8915400" cy="12192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3600" b="1" i="1" spc="300" dirty="0">
                <a:latin typeface="Calibri" panose="020F0502020204030204" pitchFamily="34" charset="0"/>
              </a:rPr>
              <a:t>  Factors that Influence the Amount of Centralization</a:t>
            </a:r>
          </a:p>
        </p:txBody>
      </p:sp>
      <p:sp>
        <p:nvSpPr>
          <p:cNvPr id="546826" name="Rectangle 10"/>
          <p:cNvSpPr>
            <a:spLocks noGrp="1" noChangeArrowheads="1"/>
          </p:cNvSpPr>
          <p:nvPr>
            <p:ph idx="1"/>
          </p:nvPr>
        </p:nvSpPr>
        <p:spPr>
          <a:xfrm>
            <a:off x="1752600" y="2057400"/>
            <a:ext cx="8229600" cy="4343400"/>
          </a:xfrm>
          <a:ln>
            <a:solidFill>
              <a:schemeClr val="tx1"/>
            </a:solidFill>
          </a:ln>
        </p:spPr>
        <p:txBody>
          <a:bodyPr anchor="ctr">
            <a:noAutofit/>
          </a:bodyPr>
          <a:lstStyle/>
          <a:p>
            <a:pPr algn="l" rtl="0" eaLnBrk="1" hangingPunct="1">
              <a:lnSpc>
                <a:spcPct val="8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FF0000"/>
                </a:solidFill>
              </a:rPr>
              <a:t>More Centralization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b="1" dirty="0"/>
              <a:t>Environment is stable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b="1" dirty="0"/>
              <a:t>Lower-level managers are not as capable or experienced at making decisions as upper-level managers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b="1" dirty="0"/>
              <a:t>Lower-level managers do not want to have a say in decisions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b="1" dirty="0"/>
              <a:t>Decisions are significant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b="1" dirty="0"/>
              <a:t>Organization is facing a crisis or the risk of company failure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b="1" dirty="0"/>
              <a:t>Company is large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b="1" dirty="0"/>
              <a:t>Effective implementation of company strategies depends on managers retaining say over what happens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600" y="486018"/>
            <a:ext cx="1524000" cy="100916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20400" y="6356350"/>
            <a:ext cx="5334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sz="1400" b="1" smtClean="0">
                <a:solidFill>
                  <a:schemeClr val="tx1"/>
                </a:solidFill>
              </a:rPr>
              <a:pPr algn="ctr"/>
              <a:t>19</a:t>
            </a:fld>
            <a:endParaRPr lang="en-US" sz="1400" b="1" dirty="0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40457" y="4724400"/>
            <a:ext cx="2051543" cy="1814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822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46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8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468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8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468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8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468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8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468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8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468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8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468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8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468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6826" grpId="0" build="p" autoUpdateAnimBg="0" advAuto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9"/>
          <p:cNvSpPr>
            <a:spLocks noGrp="1" noChangeArrowheads="1"/>
          </p:cNvSpPr>
          <p:nvPr>
            <p:ph type="title"/>
          </p:nvPr>
        </p:nvSpPr>
        <p:spPr>
          <a:xfrm>
            <a:off x="1219200" y="228600"/>
            <a:ext cx="9220200" cy="13716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4000" b="1" i="1" spc="300" dirty="0">
                <a:latin typeface="Calibri" panose="020F0502020204030204" pitchFamily="34" charset="0"/>
              </a:rPr>
              <a:t>Factors that Influence the Amount of Decentralization</a:t>
            </a:r>
          </a:p>
        </p:txBody>
      </p:sp>
      <p:sp>
        <p:nvSpPr>
          <p:cNvPr id="547850" name="Rectangle 10"/>
          <p:cNvSpPr>
            <a:spLocks noGrp="1" noChangeArrowheads="1"/>
          </p:cNvSpPr>
          <p:nvPr>
            <p:ph idx="1"/>
          </p:nvPr>
        </p:nvSpPr>
        <p:spPr>
          <a:xfrm>
            <a:off x="1219200" y="1752600"/>
            <a:ext cx="9220200" cy="4648200"/>
          </a:xfrm>
          <a:ln>
            <a:solidFill>
              <a:schemeClr val="tx1"/>
            </a:solidFill>
          </a:ln>
        </p:spPr>
        <p:txBody>
          <a:bodyPr anchor="ctr"/>
          <a:lstStyle/>
          <a:p>
            <a:pPr algn="l" rtl="0" eaLnBrk="1" hangingPunct="1">
              <a:lnSpc>
                <a:spcPct val="8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2600" b="1" dirty="0">
                <a:solidFill>
                  <a:srgbClr val="FF0000"/>
                </a:solidFill>
              </a:rPr>
              <a:t>More Decentralization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sz="2300" b="1" dirty="0"/>
              <a:t>Environment is complex, uncertain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sz="2300" b="1" dirty="0"/>
              <a:t>Lower-level managers are capable and experienced at making decisions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sz="2300" b="1" dirty="0"/>
              <a:t>Lower-level managers want a voice in decisions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sz="2300" b="1" dirty="0"/>
              <a:t>Decisions are relatively minor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sz="2300" b="1" dirty="0"/>
              <a:t>Corporate culture is open to allowing managers to have a say in what happens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sz="2300" b="1" dirty="0"/>
              <a:t>Company is geographically dispersed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sz="2300" b="1" dirty="0"/>
              <a:t>Effective implementation of company strategies depends on managers having involvement and flexibility to make decisions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600" y="304801"/>
            <a:ext cx="1447800" cy="12954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49000" y="6356350"/>
            <a:ext cx="5334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sz="1400" b="1" smtClean="0">
                <a:solidFill>
                  <a:schemeClr val="tx1"/>
                </a:solidFill>
              </a:rPr>
              <a:pPr algn="ctr"/>
              <a:t>20</a:t>
            </a:fld>
            <a:endParaRPr lang="en-US" sz="1400" b="1" dirty="0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40457" y="4724400"/>
            <a:ext cx="2051543" cy="1814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38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478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478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478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478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478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478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478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478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7850" grpId="0" build="p" autoUpdateAnimBg="0" advAuto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4"/>
          <p:cNvSpPr>
            <a:spLocks noGrp="1" noChangeArrowheads="1"/>
          </p:cNvSpPr>
          <p:nvPr>
            <p:ph type="title"/>
          </p:nvPr>
        </p:nvSpPr>
        <p:spPr>
          <a:xfrm>
            <a:off x="1676400" y="304799"/>
            <a:ext cx="8229600" cy="12954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lvl="1" indent="-533400" algn="ctr" rtl="1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</a:pPr>
            <a:r>
              <a:rPr lang="en-US" sz="5400" b="1" i="1" spc="300" dirty="0" smtClean="0">
                <a:latin typeface="Calibri" panose="020F0502020204030204" pitchFamily="34" charset="0"/>
              </a:rPr>
              <a:t/>
            </a:r>
            <a:br>
              <a:rPr lang="en-US" sz="5400" b="1" i="1" spc="300" dirty="0" smtClean="0">
                <a:latin typeface="Calibri" panose="020F0502020204030204" pitchFamily="34" charset="0"/>
              </a:rPr>
            </a:br>
            <a:r>
              <a:rPr lang="en-US" sz="5400" b="1" i="1" spc="300" dirty="0" smtClean="0">
                <a:latin typeface="Calibri" panose="020F0502020204030204" pitchFamily="34" charset="0"/>
              </a:rPr>
              <a:t>Formalization</a:t>
            </a:r>
            <a:r>
              <a:rPr lang="en-US" sz="5400" b="1" dirty="0" smtClean="0"/>
              <a:t/>
            </a:r>
            <a:br>
              <a:rPr lang="en-US" sz="5400" b="1" dirty="0" smtClean="0"/>
            </a:br>
            <a:endParaRPr lang="en-US" sz="5400" b="1" i="1" spc="300" dirty="0">
              <a:latin typeface="Calibri" panose="020F0502020204030204" pitchFamily="34" charset="0"/>
            </a:endParaRPr>
          </a:p>
        </p:txBody>
      </p:sp>
      <p:sp>
        <p:nvSpPr>
          <p:cNvPr id="35843" name="Rectangle 5"/>
          <p:cNvSpPr>
            <a:spLocks noGrp="1" noChangeArrowheads="1"/>
          </p:cNvSpPr>
          <p:nvPr>
            <p:ph idx="1"/>
          </p:nvPr>
        </p:nvSpPr>
        <p:spPr>
          <a:xfrm>
            <a:off x="1752600" y="1981200"/>
            <a:ext cx="8153400" cy="3048000"/>
          </a:xfrm>
          <a:ln>
            <a:solidFill>
              <a:schemeClr val="tx1"/>
            </a:solidFill>
          </a:ln>
        </p:spPr>
        <p:txBody>
          <a:bodyPr anchor="t">
            <a:normAutofit/>
          </a:bodyPr>
          <a:lstStyle/>
          <a:p>
            <a:pPr algn="l" rtl="0" eaLnBrk="1" hangingPunct="1">
              <a:buFont typeface="Wingdings" panose="05000000000000000000" pitchFamily="2" charset="2"/>
              <a:buChar char="q"/>
            </a:pPr>
            <a:r>
              <a:rPr lang="en-US" sz="3600" b="1" dirty="0">
                <a:solidFill>
                  <a:srgbClr val="FF0000"/>
                </a:solidFill>
              </a:rPr>
              <a:t>Formalization</a:t>
            </a:r>
          </a:p>
          <a:p>
            <a:pPr lvl="1" algn="l" rtl="0" eaLnBrk="1" hangingPunct="1"/>
            <a:r>
              <a:rPr lang="en-US" sz="3600" b="1" dirty="0"/>
              <a:t>The degree to which jobs within the organization are standardized and the extent to which employee </a:t>
            </a:r>
            <a:r>
              <a:rPr lang="en-US" sz="3600" b="1" dirty="0" smtClean="0"/>
              <a:t>behavior </a:t>
            </a:r>
            <a:r>
              <a:rPr lang="en-US" sz="3600" b="1" dirty="0"/>
              <a:t>is guided by rules and procedures.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3200" y="304799"/>
            <a:ext cx="1372923" cy="117951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96600" y="6356350"/>
            <a:ext cx="4572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b="1" smtClean="0">
                <a:solidFill>
                  <a:schemeClr val="tx1"/>
                </a:solidFill>
              </a:rPr>
              <a:pPr algn="ctr"/>
              <a:t>21</a:t>
            </a:fld>
            <a:endParaRPr lang="en-US" b="1" dirty="0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2400" y="5043488"/>
            <a:ext cx="2051543" cy="1814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137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304800"/>
            <a:ext cx="9525000" cy="12954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4800" b="1" i="1" spc="300" dirty="0">
                <a:latin typeface="Calibri" panose="020F0502020204030204" pitchFamily="34" charset="0"/>
              </a:rPr>
              <a:t>Organizational Design Decisions</a:t>
            </a:r>
          </a:p>
        </p:txBody>
      </p:sp>
      <p:sp>
        <p:nvSpPr>
          <p:cNvPr id="549894" name="Rectangle 6"/>
          <p:cNvSpPr>
            <a:spLocks noGrp="1" noChangeArrowheads="1"/>
          </p:cNvSpPr>
          <p:nvPr>
            <p:ph sz="half" idx="1"/>
          </p:nvPr>
        </p:nvSpPr>
        <p:spPr>
          <a:xfrm>
            <a:off x="2514601" y="2004786"/>
            <a:ext cx="3583182" cy="11430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l" rtl="0" eaLnBrk="1" hangingPunct="1">
              <a:lnSpc>
                <a:spcPct val="90000"/>
              </a:lnSpc>
            </a:pPr>
            <a:r>
              <a:rPr lang="en-US" sz="2200" b="1" dirty="0"/>
              <a:t>Mechanistic Organization</a:t>
            </a:r>
          </a:p>
          <a:p>
            <a:pPr lvl="1" algn="l" rtl="0" eaLnBrk="1" hangingPunct="1">
              <a:lnSpc>
                <a:spcPct val="90000"/>
              </a:lnSpc>
            </a:pPr>
            <a:r>
              <a:rPr lang="en-US" sz="2200" b="1" dirty="0"/>
              <a:t>A rigid and tightly controlled structure</a:t>
            </a:r>
          </a:p>
          <a:p>
            <a:pPr lvl="2" algn="l" rtl="0" eaLnBrk="1" hangingPunct="1">
              <a:lnSpc>
                <a:spcPct val="90000"/>
              </a:lnSpc>
            </a:pPr>
            <a:endParaRPr lang="en-US" sz="1800" b="1" dirty="0"/>
          </a:p>
        </p:txBody>
      </p:sp>
      <p:sp>
        <p:nvSpPr>
          <p:cNvPr id="549895" name="Rectangle 7"/>
          <p:cNvSpPr>
            <a:spLocks noGrp="1" noChangeArrowheads="1"/>
          </p:cNvSpPr>
          <p:nvPr>
            <p:ph sz="half" idx="2"/>
          </p:nvPr>
        </p:nvSpPr>
        <p:spPr>
          <a:xfrm>
            <a:off x="6337951" y="1992411"/>
            <a:ext cx="3533126" cy="11430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l" rtl="0" eaLnBrk="1" hangingPunct="1"/>
            <a:r>
              <a:rPr lang="en-US" sz="2200" b="1" dirty="0"/>
              <a:t>Organic Organization</a:t>
            </a:r>
          </a:p>
          <a:p>
            <a:pPr lvl="1" algn="l" rtl="0" eaLnBrk="1" hangingPunct="1"/>
            <a:r>
              <a:rPr lang="en-US" sz="2300" b="1" dirty="0"/>
              <a:t>Highly flexible and adaptable structure</a:t>
            </a:r>
          </a:p>
        </p:txBody>
      </p:sp>
      <p:sp>
        <p:nvSpPr>
          <p:cNvPr id="36869" name="Rectangle 8"/>
          <p:cNvSpPr>
            <a:spLocks noChangeArrowheads="1"/>
          </p:cNvSpPr>
          <p:nvPr/>
        </p:nvSpPr>
        <p:spPr bwMode="auto">
          <a:xfrm>
            <a:off x="2514601" y="3352801"/>
            <a:ext cx="7356476" cy="2971799"/>
          </a:xfrm>
          <a:prstGeom prst="rect">
            <a:avLst/>
          </a:prstGeom>
          <a:solidFill>
            <a:srgbClr val="FEE692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  <a:extLst/>
        </p:spPr>
        <p:txBody>
          <a:bodyPr/>
          <a:lstStyle/>
          <a:p>
            <a:endParaRPr lang="ar-SA" dirty="0"/>
          </a:p>
        </p:txBody>
      </p:sp>
      <p:sp>
        <p:nvSpPr>
          <p:cNvPr id="36870" name="Rectangle 9"/>
          <p:cNvSpPr>
            <a:spLocks noChangeArrowheads="1"/>
          </p:cNvSpPr>
          <p:nvPr/>
        </p:nvSpPr>
        <p:spPr bwMode="auto">
          <a:xfrm>
            <a:off x="6230938" y="3352801"/>
            <a:ext cx="3651250" cy="2873375"/>
          </a:xfrm>
          <a:prstGeom prst="rect">
            <a:avLst/>
          </a:prstGeom>
          <a:solidFill>
            <a:srgbClr val="C2E7BB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/>
          <a:lstStyle/>
          <a:p>
            <a:endParaRPr lang="ar-SA"/>
          </a:p>
        </p:txBody>
      </p:sp>
      <p:sp>
        <p:nvSpPr>
          <p:cNvPr id="36871" name="Freeform 10"/>
          <p:cNvSpPr>
            <a:spLocks/>
          </p:cNvSpPr>
          <p:nvPr/>
        </p:nvSpPr>
        <p:spPr bwMode="auto">
          <a:xfrm>
            <a:off x="7046913" y="3741739"/>
            <a:ext cx="1555750" cy="339725"/>
          </a:xfrm>
          <a:custGeom>
            <a:avLst/>
            <a:gdLst>
              <a:gd name="T0" fmla="*/ 0 w 980"/>
              <a:gd name="T1" fmla="*/ 2147483647 h 214"/>
              <a:gd name="T2" fmla="*/ 2147483647 w 980"/>
              <a:gd name="T3" fmla="*/ 2147483647 h 214"/>
              <a:gd name="T4" fmla="*/ 2147483647 w 980"/>
              <a:gd name="T5" fmla="*/ 2147483647 h 214"/>
              <a:gd name="T6" fmla="*/ 2147483647 w 980"/>
              <a:gd name="T7" fmla="*/ 2147483647 h 214"/>
              <a:gd name="T8" fmla="*/ 2147483647 w 980"/>
              <a:gd name="T9" fmla="*/ 2147483647 h 214"/>
              <a:gd name="T10" fmla="*/ 2147483647 w 980"/>
              <a:gd name="T11" fmla="*/ 2147483647 h 214"/>
              <a:gd name="T12" fmla="*/ 2147483647 w 980"/>
              <a:gd name="T13" fmla="*/ 2147483647 h 214"/>
              <a:gd name="T14" fmla="*/ 2147483647 w 980"/>
              <a:gd name="T15" fmla="*/ 2147483647 h 214"/>
              <a:gd name="T16" fmla="*/ 2147483647 w 980"/>
              <a:gd name="T17" fmla="*/ 2147483647 h 214"/>
              <a:gd name="T18" fmla="*/ 2147483647 w 980"/>
              <a:gd name="T19" fmla="*/ 2147483647 h 214"/>
              <a:gd name="T20" fmla="*/ 2147483647 w 980"/>
              <a:gd name="T21" fmla="*/ 2147483647 h 214"/>
              <a:gd name="T22" fmla="*/ 2147483647 w 980"/>
              <a:gd name="T23" fmla="*/ 2147483647 h 214"/>
              <a:gd name="T24" fmla="*/ 2147483647 w 980"/>
              <a:gd name="T25" fmla="*/ 2147483647 h 214"/>
              <a:gd name="T26" fmla="*/ 2147483647 w 980"/>
              <a:gd name="T27" fmla="*/ 2147483647 h 214"/>
              <a:gd name="T28" fmla="*/ 2147483647 w 980"/>
              <a:gd name="T29" fmla="*/ 2147483647 h 214"/>
              <a:gd name="T30" fmla="*/ 2147483647 w 980"/>
              <a:gd name="T31" fmla="*/ 2147483647 h 214"/>
              <a:gd name="T32" fmla="*/ 2147483647 w 980"/>
              <a:gd name="T33" fmla="*/ 2147483647 h 214"/>
              <a:gd name="T34" fmla="*/ 2147483647 w 980"/>
              <a:gd name="T35" fmla="*/ 2147483647 h 214"/>
              <a:gd name="T36" fmla="*/ 2147483647 w 980"/>
              <a:gd name="T37" fmla="*/ 2147483647 h 214"/>
              <a:gd name="T38" fmla="*/ 2147483647 w 980"/>
              <a:gd name="T39" fmla="*/ 2147483647 h 214"/>
              <a:gd name="T40" fmla="*/ 2147483647 w 980"/>
              <a:gd name="T41" fmla="*/ 2147483647 h 214"/>
              <a:gd name="T42" fmla="*/ 2147483647 w 980"/>
              <a:gd name="T43" fmla="*/ 2147483647 h 214"/>
              <a:gd name="T44" fmla="*/ 2147483647 w 980"/>
              <a:gd name="T45" fmla="*/ 2147483647 h 214"/>
              <a:gd name="T46" fmla="*/ 2147483647 w 980"/>
              <a:gd name="T47" fmla="*/ 2147483647 h 214"/>
              <a:gd name="T48" fmla="*/ 2147483647 w 980"/>
              <a:gd name="T49" fmla="*/ 2147483647 h 214"/>
              <a:gd name="T50" fmla="*/ 2147483647 w 980"/>
              <a:gd name="T51" fmla="*/ 2147483647 h 214"/>
              <a:gd name="T52" fmla="*/ 2147483647 w 980"/>
              <a:gd name="T53" fmla="*/ 2147483647 h 214"/>
              <a:gd name="T54" fmla="*/ 2147483647 w 980"/>
              <a:gd name="T55" fmla="*/ 2147483647 h 214"/>
              <a:gd name="T56" fmla="*/ 2147483647 w 980"/>
              <a:gd name="T57" fmla="*/ 2147483647 h 214"/>
              <a:gd name="T58" fmla="*/ 2147483647 w 980"/>
              <a:gd name="T59" fmla="*/ 2147483647 h 214"/>
              <a:gd name="T60" fmla="*/ 2147483647 w 980"/>
              <a:gd name="T61" fmla="*/ 2147483647 h 214"/>
              <a:gd name="T62" fmla="*/ 2147483647 w 980"/>
              <a:gd name="T63" fmla="*/ 2147483647 h 214"/>
              <a:gd name="T64" fmla="*/ 2147483647 w 980"/>
              <a:gd name="T65" fmla="*/ 2147483647 h 214"/>
              <a:gd name="T66" fmla="*/ 2147483647 w 980"/>
              <a:gd name="T67" fmla="*/ 2147483647 h 214"/>
              <a:gd name="T68" fmla="*/ 2147483647 w 980"/>
              <a:gd name="T69" fmla="*/ 2147483647 h 214"/>
              <a:gd name="T70" fmla="*/ 2147483647 w 980"/>
              <a:gd name="T71" fmla="*/ 2147483647 h 214"/>
              <a:gd name="T72" fmla="*/ 2147483647 w 980"/>
              <a:gd name="T73" fmla="*/ 2147483647 h 214"/>
              <a:gd name="T74" fmla="*/ 2147483647 w 980"/>
              <a:gd name="T75" fmla="*/ 2147483647 h 214"/>
              <a:gd name="T76" fmla="*/ 2147483647 w 980"/>
              <a:gd name="T77" fmla="*/ 2147483647 h 214"/>
              <a:gd name="T78" fmla="*/ 2147483647 w 980"/>
              <a:gd name="T79" fmla="*/ 2147483647 h 214"/>
              <a:gd name="T80" fmla="*/ 2147483647 w 980"/>
              <a:gd name="T81" fmla="*/ 2147483647 h 214"/>
              <a:gd name="T82" fmla="*/ 2147483647 w 980"/>
              <a:gd name="T83" fmla="*/ 2147483647 h 214"/>
              <a:gd name="T84" fmla="*/ 0 w 980"/>
              <a:gd name="T85" fmla="*/ 2147483647 h 214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980" h="214">
                <a:moveTo>
                  <a:pt x="0" y="102"/>
                </a:moveTo>
                <a:lnTo>
                  <a:pt x="0" y="102"/>
                </a:lnTo>
                <a:lnTo>
                  <a:pt x="0" y="109"/>
                </a:lnTo>
                <a:lnTo>
                  <a:pt x="0" y="112"/>
                </a:lnTo>
                <a:lnTo>
                  <a:pt x="13" y="119"/>
                </a:lnTo>
                <a:lnTo>
                  <a:pt x="27" y="122"/>
                </a:lnTo>
                <a:lnTo>
                  <a:pt x="48" y="126"/>
                </a:lnTo>
                <a:lnTo>
                  <a:pt x="88" y="129"/>
                </a:lnTo>
                <a:lnTo>
                  <a:pt x="102" y="136"/>
                </a:lnTo>
                <a:lnTo>
                  <a:pt x="112" y="139"/>
                </a:lnTo>
                <a:lnTo>
                  <a:pt x="112" y="143"/>
                </a:lnTo>
                <a:lnTo>
                  <a:pt x="112" y="146"/>
                </a:lnTo>
                <a:lnTo>
                  <a:pt x="105" y="153"/>
                </a:lnTo>
                <a:lnTo>
                  <a:pt x="88" y="167"/>
                </a:lnTo>
                <a:lnTo>
                  <a:pt x="78" y="173"/>
                </a:lnTo>
                <a:lnTo>
                  <a:pt x="75" y="180"/>
                </a:lnTo>
                <a:lnTo>
                  <a:pt x="75" y="184"/>
                </a:lnTo>
                <a:lnTo>
                  <a:pt x="75" y="190"/>
                </a:lnTo>
                <a:lnTo>
                  <a:pt x="88" y="197"/>
                </a:lnTo>
                <a:lnTo>
                  <a:pt x="109" y="204"/>
                </a:lnTo>
                <a:lnTo>
                  <a:pt x="133" y="204"/>
                </a:lnTo>
                <a:lnTo>
                  <a:pt x="156" y="201"/>
                </a:lnTo>
                <a:lnTo>
                  <a:pt x="180" y="197"/>
                </a:lnTo>
                <a:lnTo>
                  <a:pt x="228" y="184"/>
                </a:lnTo>
                <a:lnTo>
                  <a:pt x="248" y="180"/>
                </a:lnTo>
                <a:lnTo>
                  <a:pt x="265" y="177"/>
                </a:lnTo>
                <a:lnTo>
                  <a:pt x="282" y="180"/>
                </a:lnTo>
                <a:lnTo>
                  <a:pt x="296" y="184"/>
                </a:lnTo>
                <a:lnTo>
                  <a:pt x="323" y="194"/>
                </a:lnTo>
                <a:lnTo>
                  <a:pt x="357" y="204"/>
                </a:lnTo>
                <a:lnTo>
                  <a:pt x="381" y="207"/>
                </a:lnTo>
                <a:lnTo>
                  <a:pt x="412" y="207"/>
                </a:lnTo>
                <a:lnTo>
                  <a:pt x="439" y="207"/>
                </a:lnTo>
                <a:lnTo>
                  <a:pt x="452" y="201"/>
                </a:lnTo>
                <a:lnTo>
                  <a:pt x="466" y="194"/>
                </a:lnTo>
                <a:lnTo>
                  <a:pt x="473" y="187"/>
                </a:lnTo>
                <a:lnTo>
                  <a:pt x="483" y="180"/>
                </a:lnTo>
                <a:lnTo>
                  <a:pt x="500" y="173"/>
                </a:lnTo>
                <a:lnTo>
                  <a:pt x="527" y="173"/>
                </a:lnTo>
                <a:lnTo>
                  <a:pt x="565" y="177"/>
                </a:lnTo>
                <a:lnTo>
                  <a:pt x="592" y="180"/>
                </a:lnTo>
                <a:lnTo>
                  <a:pt x="612" y="187"/>
                </a:lnTo>
                <a:lnTo>
                  <a:pt x="646" y="201"/>
                </a:lnTo>
                <a:lnTo>
                  <a:pt x="663" y="207"/>
                </a:lnTo>
                <a:lnTo>
                  <a:pt x="684" y="211"/>
                </a:lnTo>
                <a:lnTo>
                  <a:pt x="704" y="214"/>
                </a:lnTo>
                <a:lnTo>
                  <a:pt x="728" y="211"/>
                </a:lnTo>
                <a:lnTo>
                  <a:pt x="752" y="207"/>
                </a:lnTo>
                <a:lnTo>
                  <a:pt x="762" y="201"/>
                </a:lnTo>
                <a:lnTo>
                  <a:pt x="765" y="194"/>
                </a:lnTo>
                <a:lnTo>
                  <a:pt x="765" y="184"/>
                </a:lnTo>
                <a:lnTo>
                  <a:pt x="765" y="177"/>
                </a:lnTo>
                <a:lnTo>
                  <a:pt x="769" y="170"/>
                </a:lnTo>
                <a:lnTo>
                  <a:pt x="782" y="163"/>
                </a:lnTo>
                <a:lnTo>
                  <a:pt x="806" y="160"/>
                </a:lnTo>
                <a:lnTo>
                  <a:pt x="837" y="156"/>
                </a:lnTo>
                <a:lnTo>
                  <a:pt x="868" y="160"/>
                </a:lnTo>
                <a:lnTo>
                  <a:pt x="922" y="167"/>
                </a:lnTo>
                <a:lnTo>
                  <a:pt x="942" y="170"/>
                </a:lnTo>
                <a:lnTo>
                  <a:pt x="959" y="163"/>
                </a:lnTo>
                <a:lnTo>
                  <a:pt x="966" y="160"/>
                </a:lnTo>
                <a:lnTo>
                  <a:pt x="973" y="153"/>
                </a:lnTo>
                <a:lnTo>
                  <a:pt x="976" y="143"/>
                </a:lnTo>
                <a:lnTo>
                  <a:pt x="980" y="133"/>
                </a:lnTo>
                <a:lnTo>
                  <a:pt x="980" y="119"/>
                </a:lnTo>
                <a:lnTo>
                  <a:pt x="976" y="109"/>
                </a:lnTo>
                <a:lnTo>
                  <a:pt x="970" y="102"/>
                </a:lnTo>
                <a:lnTo>
                  <a:pt x="963" y="95"/>
                </a:lnTo>
                <a:lnTo>
                  <a:pt x="942" y="85"/>
                </a:lnTo>
                <a:lnTo>
                  <a:pt x="919" y="78"/>
                </a:lnTo>
                <a:lnTo>
                  <a:pt x="891" y="75"/>
                </a:lnTo>
                <a:lnTo>
                  <a:pt x="861" y="78"/>
                </a:lnTo>
                <a:lnTo>
                  <a:pt x="810" y="81"/>
                </a:lnTo>
                <a:lnTo>
                  <a:pt x="793" y="85"/>
                </a:lnTo>
                <a:lnTo>
                  <a:pt x="782" y="81"/>
                </a:lnTo>
                <a:lnTo>
                  <a:pt x="776" y="75"/>
                </a:lnTo>
                <a:lnTo>
                  <a:pt x="772" y="64"/>
                </a:lnTo>
                <a:lnTo>
                  <a:pt x="765" y="44"/>
                </a:lnTo>
                <a:lnTo>
                  <a:pt x="755" y="34"/>
                </a:lnTo>
                <a:lnTo>
                  <a:pt x="742" y="27"/>
                </a:lnTo>
                <a:lnTo>
                  <a:pt x="704" y="10"/>
                </a:lnTo>
                <a:lnTo>
                  <a:pt x="684" y="7"/>
                </a:lnTo>
                <a:lnTo>
                  <a:pt x="663" y="3"/>
                </a:lnTo>
                <a:lnTo>
                  <a:pt x="640" y="3"/>
                </a:lnTo>
                <a:lnTo>
                  <a:pt x="616" y="7"/>
                </a:lnTo>
                <a:lnTo>
                  <a:pt x="592" y="13"/>
                </a:lnTo>
                <a:lnTo>
                  <a:pt x="565" y="24"/>
                </a:lnTo>
                <a:lnTo>
                  <a:pt x="541" y="34"/>
                </a:lnTo>
                <a:lnTo>
                  <a:pt x="517" y="41"/>
                </a:lnTo>
                <a:lnTo>
                  <a:pt x="493" y="41"/>
                </a:lnTo>
                <a:lnTo>
                  <a:pt x="469" y="41"/>
                </a:lnTo>
                <a:lnTo>
                  <a:pt x="446" y="37"/>
                </a:lnTo>
                <a:lnTo>
                  <a:pt x="422" y="34"/>
                </a:lnTo>
                <a:lnTo>
                  <a:pt x="374" y="17"/>
                </a:lnTo>
                <a:lnTo>
                  <a:pt x="350" y="10"/>
                </a:lnTo>
                <a:lnTo>
                  <a:pt x="327" y="3"/>
                </a:lnTo>
                <a:lnTo>
                  <a:pt x="303" y="0"/>
                </a:lnTo>
                <a:lnTo>
                  <a:pt x="282" y="0"/>
                </a:lnTo>
                <a:lnTo>
                  <a:pt x="238" y="3"/>
                </a:lnTo>
                <a:lnTo>
                  <a:pt x="197" y="13"/>
                </a:lnTo>
                <a:lnTo>
                  <a:pt x="184" y="24"/>
                </a:lnTo>
                <a:lnTo>
                  <a:pt x="173" y="30"/>
                </a:lnTo>
                <a:lnTo>
                  <a:pt x="167" y="41"/>
                </a:lnTo>
                <a:lnTo>
                  <a:pt x="163" y="51"/>
                </a:lnTo>
                <a:lnTo>
                  <a:pt x="160" y="68"/>
                </a:lnTo>
                <a:lnTo>
                  <a:pt x="153" y="75"/>
                </a:lnTo>
                <a:lnTo>
                  <a:pt x="150" y="81"/>
                </a:lnTo>
                <a:lnTo>
                  <a:pt x="136" y="88"/>
                </a:lnTo>
                <a:lnTo>
                  <a:pt x="116" y="88"/>
                </a:lnTo>
                <a:lnTo>
                  <a:pt x="68" y="88"/>
                </a:lnTo>
                <a:lnTo>
                  <a:pt x="41" y="88"/>
                </a:lnTo>
                <a:lnTo>
                  <a:pt x="20" y="88"/>
                </a:lnTo>
                <a:lnTo>
                  <a:pt x="7" y="92"/>
                </a:lnTo>
                <a:lnTo>
                  <a:pt x="0" y="99"/>
                </a:lnTo>
                <a:lnTo>
                  <a:pt x="0" y="102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36872" name="Rectangle 11"/>
          <p:cNvSpPr>
            <a:spLocks noChangeArrowheads="1"/>
          </p:cNvSpPr>
          <p:nvPr/>
        </p:nvSpPr>
        <p:spPr bwMode="auto">
          <a:xfrm>
            <a:off x="3427414" y="3741739"/>
            <a:ext cx="1589087" cy="312737"/>
          </a:xfrm>
          <a:prstGeom prst="rect">
            <a:avLst/>
          </a:prstGeom>
          <a:solidFill>
            <a:srgbClr val="0A50A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36873" name="Rectangle 12"/>
          <p:cNvSpPr>
            <a:spLocks noChangeArrowheads="1"/>
          </p:cNvSpPr>
          <p:nvPr/>
        </p:nvSpPr>
        <p:spPr bwMode="auto">
          <a:xfrm>
            <a:off x="3724275" y="3811588"/>
            <a:ext cx="90050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>
                <a:solidFill>
                  <a:srgbClr val="FFFFFF"/>
                </a:solidFill>
              </a:rPr>
              <a:t>Mechanistic</a:t>
            </a:r>
            <a:endParaRPr lang="en-US" b="1" dirty="0"/>
          </a:p>
        </p:txBody>
      </p:sp>
      <p:sp>
        <p:nvSpPr>
          <p:cNvPr id="36874" name="Rectangle 13"/>
          <p:cNvSpPr>
            <a:spLocks noChangeArrowheads="1"/>
          </p:cNvSpPr>
          <p:nvPr/>
        </p:nvSpPr>
        <p:spPr bwMode="auto">
          <a:xfrm>
            <a:off x="3189288" y="4346575"/>
            <a:ext cx="897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dirty="0"/>
              <a:t>•</a:t>
            </a:r>
            <a:endParaRPr lang="en-US" dirty="0"/>
          </a:p>
        </p:txBody>
      </p:sp>
      <p:sp>
        <p:nvSpPr>
          <p:cNvPr id="36875" name="Rectangle 14"/>
          <p:cNvSpPr>
            <a:spLocks noChangeArrowheads="1"/>
          </p:cNvSpPr>
          <p:nvPr/>
        </p:nvSpPr>
        <p:spPr bwMode="auto">
          <a:xfrm>
            <a:off x="3249614" y="4346575"/>
            <a:ext cx="1438727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High Specialization</a:t>
            </a:r>
            <a:endParaRPr lang="en-US" b="1" dirty="0"/>
          </a:p>
        </p:txBody>
      </p:sp>
      <p:sp>
        <p:nvSpPr>
          <p:cNvPr id="36876" name="Rectangle 15"/>
          <p:cNvSpPr>
            <a:spLocks noChangeArrowheads="1"/>
          </p:cNvSpPr>
          <p:nvPr/>
        </p:nvSpPr>
        <p:spPr bwMode="auto">
          <a:xfrm>
            <a:off x="3189288" y="4605338"/>
            <a:ext cx="897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•</a:t>
            </a:r>
          </a:p>
        </p:txBody>
      </p:sp>
      <p:sp>
        <p:nvSpPr>
          <p:cNvPr id="36877" name="Rectangle 16"/>
          <p:cNvSpPr>
            <a:spLocks noChangeArrowheads="1"/>
          </p:cNvSpPr>
          <p:nvPr/>
        </p:nvSpPr>
        <p:spPr bwMode="auto">
          <a:xfrm>
            <a:off x="3249613" y="4605338"/>
            <a:ext cx="1991571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Rigid Departmentalization</a:t>
            </a:r>
            <a:endParaRPr lang="en-US" b="1" dirty="0"/>
          </a:p>
        </p:txBody>
      </p:sp>
      <p:sp>
        <p:nvSpPr>
          <p:cNvPr id="36878" name="Rectangle 17"/>
          <p:cNvSpPr>
            <a:spLocks noChangeArrowheads="1"/>
          </p:cNvSpPr>
          <p:nvPr/>
        </p:nvSpPr>
        <p:spPr bwMode="auto">
          <a:xfrm>
            <a:off x="3189288" y="4864100"/>
            <a:ext cx="897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dirty="0"/>
              <a:t>•</a:t>
            </a:r>
            <a:endParaRPr lang="en-US" dirty="0"/>
          </a:p>
        </p:txBody>
      </p:sp>
      <p:sp>
        <p:nvSpPr>
          <p:cNvPr id="36879" name="Rectangle 18"/>
          <p:cNvSpPr>
            <a:spLocks noChangeArrowheads="1"/>
          </p:cNvSpPr>
          <p:nvPr/>
        </p:nvSpPr>
        <p:spPr bwMode="auto">
          <a:xfrm>
            <a:off x="3249614" y="4864100"/>
            <a:ext cx="1877117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Clear Chain of Command</a:t>
            </a:r>
            <a:endParaRPr lang="en-US" b="1" dirty="0"/>
          </a:p>
        </p:txBody>
      </p:sp>
      <p:sp>
        <p:nvSpPr>
          <p:cNvPr id="36880" name="Rectangle 19"/>
          <p:cNvSpPr>
            <a:spLocks noChangeArrowheads="1"/>
          </p:cNvSpPr>
          <p:nvPr/>
        </p:nvSpPr>
        <p:spPr bwMode="auto">
          <a:xfrm>
            <a:off x="3189288" y="5124450"/>
            <a:ext cx="897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dirty="0"/>
              <a:t>•</a:t>
            </a:r>
            <a:endParaRPr lang="en-US" dirty="0"/>
          </a:p>
        </p:txBody>
      </p:sp>
      <p:sp>
        <p:nvSpPr>
          <p:cNvPr id="36881" name="Rectangle 20"/>
          <p:cNvSpPr>
            <a:spLocks noChangeArrowheads="1"/>
          </p:cNvSpPr>
          <p:nvPr/>
        </p:nvSpPr>
        <p:spPr bwMode="auto">
          <a:xfrm>
            <a:off x="3249614" y="5124450"/>
            <a:ext cx="186275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Narrow Spans of Control</a:t>
            </a:r>
            <a:endParaRPr lang="en-US" b="1" dirty="0"/>
          </a:p>
        </p:txBody>
      </p:sp>
      <p:sp>
        <p:nvSpPr>
          <p:cNvPr id="36882" name="Rectangle 21"/>
          <p:cNvSpPr>
            <a:spLocks noChangeArrowheads="1"/>
          </p:cNvSpPr>
          <p:nvPr/>
        </p:nvSpPr>
        <p:spPr bwMode="auto">
          <a:xfrm>
            <a:off x="3189288" y="5383213"/>
            <a:ext cx="897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dirty="0"/>
              <a:t>•</a:t>
            </a:r>
            <a:endParaRPr lang="en-US" dirty="0"/>
          </a:p>
        </p:txBody>
      </p:sp>
      <p:sp>
        <p:nvSpPr>
          <p:cNvPr id="36883" name="Rectangle 22"/>
          <p:cNvSpPr>
            <a:spLocks noChangeArrowheads="1"/>
          </p:cNvSpPr>
          <p:nvPr/>
        </p:nvSpPr>
        <p:spPr bwMode="auto">
          <a:xfrm>
            <a:off x="3249613" y="5383213"/>
            <a:ext cx="107561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Centralization</a:t>
            </a:r>
            <a:endParaRPr lang="en-US" b="1" dirty="0"/>
          </a:p>
        </p:txBody>
      </p:sp>
      <p:sp>
        <p:nvSpPr>
          <p:cNvPr id="36884" name="Rectangle 23"/>
          <p:cNvSpPr>
            <a:spLocks noChangeArrowheads="1"/>
          </p:cNvSpPr>
          <p:nvPr/>
        </p:nvSpPr>
        <p:spPr bwMode="auto">
          <a:xfrm>
            <a:off x="3189288" y="5641975"/>
            <a:ext cx="897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dirty="0"/>
              <a:t>•</a:t>
            </a:r>
            <a:endParaRPr lang="en-US" dirty="0"/>
          </a:p>
        </p:txBody>
      </p:sp>
      <p:sp>
        <p:nvSpPr>
          <p:cNvPr id="36885" name="Rectangle 24"/>
          <p:cNvSpPr>
            <a:spLocks noChangeArrowheads="1"/>
          </p:cNvSpPr>
          <p:nvPr/>
        </p:nvSpPr>
        <p:spPr bwMode="auto">
          <a:xfrm>
            <a:off x="3249614" y="5641975"/>
            <a:ext cx="143975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High Formalization</a:t>
            </a:r>
            <a:endParaRPr lang="en-US" b="1" dirty="0"/>
          </a:p>
        </p:txBody>
      </p:sp>
      <p:sp>
        <p:nvSpPr>
          <p:cNvPr id="36886" name="Rectangle 25"/>
          <p:cNvSpPr>
            <a:spLocks noChangeArrowheads="1"/>
          </p:cNvSpPr>
          <p:nvPr/>
        </p:nvSpPr>
        <p:spPr bwMode="auto">
          <a:xfrm>
            <a:off x="7505700" y="3811588"/>
            <a:ext cx="57028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>
                <a:solidFill>
                  <a:srgbClr val="FFFFFF"/>
                </a:solidFill>
              </a:rPr>
              <a:t>Organic</a:t>
            </a:r>
            <a:endParaRPr lang="en-US" b="1" dirty="0"/>
          </a:p>
        </p:txBody>
      </p:sp>
      <p:sp>
        <p:nvSpPr>
          <p:cNvPr id="36887" name="Rectangle 26"/>
          <p:cNvSpPr>
            <a:spLocks noChangeArrowheads="1"/>
          </p:cNvSpPr>
          <p:nvPr/>
        </p:nvSpPr>
        <p:spPr bwMode="auto">
          <a:xfrm>
            <a:off x="6950075" y="4346575"/>
            <a:ext cx="897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dirty="0"/>
              <a:t>•</a:t>
            </a:r>
            <a:endParaRPr lang="en-US" dirty="0"/>
          </a:p>
        </p:txBody>
      </p:sp>
      <p:sp>
        <p:nvSpPr>
          <p:cNvPr id="36888" name="Rectangle 27"/>
          <p:cNvSpPr>
            <a:spLocks noChangeArrowheads="1"/>
          </p:cNvSpPr>
          <p:nvPr/>
        </p:nvSpPr>
        <p:spPr bwMode="auto">
          <a:xfrm>
            <a:off x="7008813" y="4346575"/>
            <a:ext cx="178247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Cross-Functional Teams</a:t>
            </a:r>
            <a:endParaRPr lang="en-US" b="1" dirty="0"/>
          </a:p>
        </p:txBody>
      </p:sp>
      <p:sp>
        <p:nvSpPr>
          <p:cNvPr id="36889" name="Rectangle 28"/>
          <p:cNvSpPr>
            <a:spLocks noChangeArrowheads="1"/>
          </p:cNvSpPr>
          <p:nvPr/>
        </p:nvSpPr>
        <p:spPr bwMode="auto">
          <a:xfrm>
            <a:off x="6950075" y="4605338"/>
            <a:ext cx="897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dirty="0"/>
              <a:t>•</a:t>
            </a:r>
            <a:endParaRPr lang="en-US" dirty="0"/>
          </a:p>
        </p:txBody>
      </p:sp>
      <p:sp>
        <p:nvSpPr>
          <p:cNvPr id="36890" name="Rectangle 29"/>
          <p:cNvSpPr>
            <a:spLocks noChangeArrowheads="1"/>
          </p:cNvSpPr>
          <p:nvPr/>
        </p:nvSpPr>
        <p:spPr bwMode="auto">
          <a:xfrm>
            <a:off x="7008814" y="4605338"/>
            <a:ext cx="188231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Cross-Hierarchical Teams</a:t>
            </a:r>
            <a:endParaRPr lang="en-US" b="1" dirty="0"/>
          </a:p>
        </p:txBody>
      </p:sp>
      <p:sp>
        <p:nvSpPr>
          <p:cNvPr id="36891" name="Rectangle 30"/>
          <p:cNvSpPr>
            <a:spLocks noChangeArrowheads="1"/>
          </p:cNvSpPr>
          <p:nvPr/>
        </p:nvSpPr>
        <p:spPr bwMode="auto">
          <a:xfrm>
            <a:off x="6950075" y="4864100"/>
            <a:ext cx="897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dirty="0"/>
              <a:t>•</a:t>
            </a:r>
            <a:endParaRPr lang="en-US" dirty="0"/>
          </a:p>
        </p:txBody>
      </p:sp>
      <p:sp>
        <p:nvSpPr>
          <p:cNvPr id="36892" name="Rectangle 31"/>
          <p:cNvSpPr>
            <a:spLocks noChangeArrowheads="1"/>
          </p:cNvSpPr>
          <p:nvPr/>
        </p:nvSpPr>
        <p:spPr bwMode="auto">
          <a:xfrm>
            <a:off x="7008813" y="4864100"/>
            <a:ext cx="188070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Free Flow of Information</a:t>
            </a:r>
            <a:endParaRPr lang="en-US" b="1" dirty="0"/>
          </a:p>
        </p:txBody>
      </p:sp>
      <p:sp>
        <p:nvSpPr>
          <p:cNvPr id="36893" name="Rectangle 32"/>
          <p:cNvSpPr>
            <a:spLocks noChangeArrowheads="1"/>
          </p:cNvSpPr>
          <p:nvPr/>
        </p:nvSpPr>
        <p:spPr bwMode="auto">
          <a:xfrm>
            <a:off x="6950075" y="5124450"/>
            <a:ext cx="897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dirty="0"/>
              <a:t>•</a:t>
            </a:r>
            <a:endParaRPr lang="en-US" dirty="0"/>
          </a:p>
        </p:txBody>
      </p:sp>
      <p:sp>
        <p:nvSpPr>
          <p:cNvPr id="36894" name="Rectangle 33"/>
          <p:cNvSpPr>
            <a:spLocks noChangeArrowheads="1"/>
          </p:cNvSpPr>
          <p:nvPr/>
        </p:nvSpPr>
        <p:spPr bwMode="auto">
          <a:xfrm>
            <a:off x="7008813" y="5124450"/>
            <a:ext cx="169533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Wide Spans of Control</a:t>
            </a:r>
            <a:endParaRPr lang="en-US" b="1" dirty="0"/>
          </a:p>
        </p:txBody>
      </p:sp>
      <p:sp>
        <p:nvSpPr>
          <p:cNvPr id="36895" name="Rectangle 34"/>
          <p:cNvSpPr>
            <a:spLocks noChangeArrowheads="1"/>
          </p:cNvSpPr>
          <p:nvPr/>
        </p:nvSpPr>
        <p:spPr bwMode="auto">
          <a:xfrm>
            <a:off x="6950075" y="5383213"/>
            <a:ext cx="897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dirty="0"/>
              <a:t>•</a:t>
            </a:r>
            <a:endParaRPr lang="en-US" dirty="0"/>
          </a:p>
        </p:txBody>
      </p:sp>
      <p:sp>
        <p:nvSpPr>
          <p:cNvPr id="36896" name="Rectangle 35"/>
          <p:cNvSpPr>
            <a:spLocks noChangeArrowheads="1"/>
          </p:cNvSpPr>
          <p:nvPr/>
        </p:nvSpPr>
        <p:spPr bwMode="auto">
          <a:xfrm>
            <a:off x="7008814" y="5383213"/>
            <a:ext cx="125996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Decentralization</a:t>
            </a:r>
            <a:endParaRPr lang="en-US" b="1" dirty="0"/>
          </a:p>
        </p:txBody>
      </p:sp>
      <p:sp>
        <p:nvSpPr>
          <p:cNvPr id="36897" name="Rectangle 36"/>
          <p:cNvSpPr>
            <a:spLocks noChangeArrowheads="1"/>
          </p:cNvSpPr>
          <p:nvPr/>
        </p:nvSpPr>
        <p:spPr bwMode="auto">
          <a:xfrm>
            <a:off x="6950075" y="5641975"/>
            <a:ext cx="897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dirty="0"/>
              <a:t>•</a:t>
            </a:r>
            <a:endParaRPr lang="en-US" dirty="0"/>
          </a:p>
        </p:txBody>
      </p:sp>
      <p:sp>
        <p:nvSpPr>
          <p:cNvPr id="36898" name="Rectangle 37"/>
          <p:cNvSpPr>
            <a:spLocks noChangeArrowheads="1"/>
          </p:cNvSpPr>
          <p:nvPr/>
        </p:nvSpPr>
        <p:spPr bwMode="auto">
          <a:xfrm>
            <a:off x="7008813" y="5641975"/>
            <a:ext cx="1404167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Low Formalization</a:t>
            </a:r>
            <a:endParaRPr lang="en-US" b="1" dirty="0"/>
          </a:p>
        </p:txBody>
      </p:sp>
      <p:pic>
        <p:nvPicPr>
          <p:cNvPr id="3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4061" y="457200"/>
            <a:ext cx="1537939" cy="101839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654060" y="6356350"/>
            <a:ext cx="699739" cy="365125"/>
          </a:xfrm>
        </p:spPr>
        <p:txBody>
          <a:bodyPr/>
          <a:lstStyle/>
          <a:p>
            <a:pPr algn="ctr"/>
            <a:fld id="{B6F15528-21DE-4FAA-801E-634DDDAF4B2B}" type="slidenum">
              <a:rPr lang="en-US" sz="1400" b="1" smtClean="0">
                <a:solidFill>
                  <a:schemeClr val="tx1"/>
                </a:solidFill>
              </a:rPr>
              <a:pPr algn="ctr"/>
              <a:t>22</a:t>
            </a:fld>
            <a:endParaRPr lang="en-US" sz="1400" b="1" dirty="0">
              <a:solidFill>
                <a:schemeClr val="tx1"/>
              </a:solidFill>
            </a:endParaRP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40457" y="4724400"/>
            <a:ext cx="2051543" cy="1814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279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89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49894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49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8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498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89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549895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549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8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5498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9894" grpId="0" build="p" animBg="1"/>
      <p:bldP spid="549895" grpId="0" build="p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4"/>
          <p:cNvSpPr>
            <a:spLocks noGrp="1" noChangeArrowheads="1"/>
          </p:cNvSpPr>
          <p:nvPr>
            <p:ph type="title"/>
          </p:nvPr>
        </p:nvSpPr>
        <p:spPr>
          <a:xfrm>
            <a:off x="838200" y="304800"/>
            <a:ext cx="9220200" cy="12954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4800" b="1" i="1" spc="300" dirty="0">
                <a:latin typeface="Calibri" panose="020F0502020204030204" pitchFamily="34" charset="0"/>
              </a:rPr>
              <a:t>Structural Contingency Factors</a:t>
            </a:r>
          </a:p>
        </p:txBody>
      </p:sp>
      <p:sp>
        <p:nvSpPr>
          <p:cNvPr id="37891" name="Rectangle 5"/>
          <p:cNvSpPr>
            <a:spLocks noGrp="1" noChangeArrowheads="1"/>
          </p:cNvSpPr>
          <p:nvPr>
            <p:ph idx="1"/>
          </p:nvPr>
        </p:nvSpPr>
        <p:spPr>
          <a:xfrm>
            <a:off x="858644" y="1892571"/>
            <a:ext cx="9123556" cy="4648200"/>
          </a:xfrm>
          <a:ln>
            <a:solidFill>
              <a:schemeClr val="tx1"/>
            </a:solidFill>
          </a:ln>
        </p:spPr>
        <p:txBody>
          <a:bodyPr anchor="ctr">
            <a:noAutofit/>
          </a:bodyPr>
          <a:lstStyle/>
          <a:p>
            <a:pPr algn="l" rtl="0" eaLnBrk="1" hangingPunct="1">
              <a:buFont typeface="Wingdings" panose="05000000000000000000" pitchFamily="2" charset="2"/>
              <a:buChar char="q"/>
            </a:pPr>
            <a:r>
              <a:rPr lang="en-US" b="1" i="1" u="sng" dirty="0">
                <a:solidFill>
                  <a:srgbClr val="FF0000"/>
                </a:solidFill>
              </a:rPr>
              <a:t>Structural decisions are influenced by:</a:t>
            </a:r>
          </a:p>
          <a:p>
            <a:pPr marL="914400" lvl="1" indent="-457200" algn="l" rtl="0" eaLnBrk="1" hangingPunct="1"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</a:rPr>
              <a:t>Overall strategy of the organization</a:t>
            </a:r>
          </a:p>
          <a:p>
            <a:pPr lvl="2" algn="l" rtl="0" eaLnBrk="1" hangingPunct="1"/>
            <a:r>
              <a:rPr lang="en-US" sz="2400" b="1" dirty="0"/>
              <a:t>Organizational structure follows strategy</a:t>
            </a:r>
          </a:p>
          <a:p>
            <a:pPr marL="914400" lvl="1" indent="-457200" algn="l" rtl="0"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</a:rPr>
              <a:t>Size of the organization</a:t>
            </a:r>
          </a:p>
          <a:p>
            <a:pPr lvl="2" algn="l" rtl="0" eaLnBrk="1" hangingPunct="1"/>
            <a:r>
              <a:rPr lang="en-US" sz="2400" b="1" dirty="0"/>
              <a:t>Firms change from organic to mechanistic organizations as they grow in size</a:t>
            </a:r>
          </a:p>
          <a:p>
            <a:pPr marL="914400" lvl="1" indent="-457200" algn="l" rtl="0"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</a:rPr>
              <a:t>Technology use by the organization</a:t>
            </a:r>
          </a:p>
          <a:p>
            <a:pPr lvl="2" algn="l" rtl="0" eaLnBrk="1" hangingPunct="1"/>
            <a:r>
              <a:rPr lang="en-US" sz="2400" b="1" dirty="0"/>
              <a:t>Firms adapt their structure to the technology they use</a:t>
            </a:r>
          </a:p>
          <a:p>
            <a:pPr marL="914400" lvl="1" indent="-457200" algn="l" rtl="0"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</a:rPr>
              <a:t>Degree of environmental uncertainty</a:t>
            </a:r>
          </a:p>
          <a:p>
            <a:pPr lvl="2" algn="l" rtl="0" eaLnBrk="1" hangingPunct="1"/>
            <a:r>
              <a:rPr lang="en-US" sz="2400" b="1" dirty="0"/>
              <a:t>Dynamic environments require organic structures; mechanistic structures need stable environments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5100" y="401588"/>
            <a:ext cx="1371600" cy="110182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668000" y="6356350"/>
            <a:ext cx="6858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sz="1400" b="1" smtClean="0">
                <a:solidFill>
                  <a:schemeClr val="tx1"/>
                </a:solidFill>
              </a:rPr>
              <a:pPr algn="ctr"/>
              <a:t>23</a:t>
            </a:fld>
            <a:endParaRPr lang="en-US" sz="1400" b="1" dirty="0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40457" y="4724400"/>
            <a:ext cx="2051543" cy="1814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345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4"/>
          <p:cNvSpPr>
            <a:spLocks noGrp="1" noChangeArrowheads="1"/>
          </p:cNvSpPr>
          <p:nvPr>
            <p:ph type="title"/>
          </p:nvPr>
        </p:nvSpPr>
        <p:spPr>
          <a:xfrm>
            <a:off x="1219200" y="308517"/>
            <a:ext cx="8953500" cy="12192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4000" b="1" i="1" spc="300" dirty="0">
                <a:latin typeface="Calibri" panose="020F0502020204030204" pitchFamily="34" charset="0"/>
              </a:rPr>
              <a:t>Structural Contingency Factors (cont’d)</a:t>
            </a:r>
          </a:p>
        </p:txBody>
      </p:sp>
      <p:sp>
        <p:nvSpPr>
          <p:cNvPr id="552965" name="Rectangle 5"/>
          <p:cNvSpPr>
            <a:spLocks noGrp="1" noChangeArrowheads="1"/>
          </p:cNvSpPr>
          <p:nvPr>
            <p:ph idx="1"/>
          </p:nvPr>
        </p:nvSpPr>
        <p:spPr>
          <a:xfrm>
            <a:off x="1247078" y="1752600"/>
            <a:ext cx="8763000" cy="4427034"/>
          </a:xfrm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 algn="l" rtl="0" eaLnBrk="1" hangingPunct="1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n-US" b="1" i="1" u="sng" dirty="0" smtClean="0">
                <a:solidFill>
                  <a:srgbClr val="FF0000"/>
                </a:solidFill>
              </a:rPr>
              <a:t>Strategy Frameworks:</a:t>
            </a:r>
          </a:p>
          <a:p>
            <a:pPr lvl="1" algn="l" rtl="0" eaLnBrk="1" hangingPunct="1">
              <a:lnSpc>
                <a:spcPct val="90000"/>
              </a:lnSpc>
            </a:pPr>
            <a:r>
              <a:rPr lang="en-US" sz="2400" b="1" dirty="0">
                <a:solidFill>
                  <a:srgbClr val="FF0000"/>
                </a:solidFill>
              </a:rPr>
              <a:t>Innovation</a:t>
            </a:r>
          </a:p>
          <a:p>
            <a:pPr lvl="2" algn="l" rtl="0" eaLnBrk="1" hangingPunct="1">
              <a:lnSpc>
                <a:spcPct val="90000"/>
              </a:lnSpc>
            </a:pPr>
            <a:r>
              <a:rPr lang="en-US" sz="2400" b="1" dirty="0"/>
              <a:t>Pursuing competitive advantage through meaningful and unique innovations </a:t>
            </a:r>
            <a:r>
              <a:rPr lang="en-US" sz="2400" b="1" dirty="0" smtClean="0"/>
              <a:t>favors </a:t>
            </a:r>
            <a:r>
              <a:rPr lang="en-US" sz="2400" b="1" dirty="0"/>
              <a:t>an organic structuring</a:t>
            </a:r>
          </a:p>
          <a:p>
            <a:pPr lvl="1" algn="l" rtl="0" eaLnBrk="1" hangingPunct="1">
              <a:lnSpc>
                <a:spcPct val="90000"/>
              </a:lnSpc>
            </a:pPr>
            <a:r>
              <a:rPr lang="en-US" sz="2400" b="1" dirty="0">
                <a:solidFill>
                  <a:srgbClr val="FF0000"/>
                </a:solidFill>
              </a:rPr>
              <a:t>Cost minimization</a:t>
            </a:r>
          </a:p>
          <a:p>
            <a:pPr lvl="2" algn="l" rtl="0" eaLnBrk="1" hangingPunct="1">
              <a:lnSpc>
                <a:spcPct val="90000"/>
              </a:lnSpc>
            </a:pPr>
            <a:r>
              <a:rPr lang="en-US" sz="2400" b="1" dirty="0"/>
              <a:t>Focusing on tightly controlling costs requires a mechanistic structure for the organization</a:t>
            </a:r>
          </a:p>
          <a:p>
            <a:pPr lvl="1" algn="l" rtl="0" eaLnBrk="1" hangingPunct="1">
              <a:lnSpc>
                <a:spcPct val="90000"/>
              </a:lnSpc>
            </a:pPr>
            <a:r>
              <a:rPr lang="en-US" sz="2400" b="1" dirty="0">
                <a:solidFill>
                  <a:srgbClr val="FF0000"/>
                </a:solidFill>
              </a:rPr>
              <a:t>Imitation</a:t>
            </a:r>
          </a:p>
          <a:p>
            <a:pPr lvl="2" algn="l" rtl="0" eaLnBrk="1" hangingPunct="1">
              <a:lnSpc>
                <a:spcPct val="90000"/>
              </a:lnSpc>
            </a:pPr>
            <a:r>
              <a:rPr lang="en-US" sz="2400" b="1" dirty="0"/>
              <a:t>Minimizing risks and maximizing profitability by copying market leaders requires both organic and mechanistic elements in the organization’s structure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0530" y="332678"/>
            <a:ext cx="1233139" cy="119503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20400" y="6356350"/>
            <a:ext cx="5334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sz="1400" b="1" smtClean="0">
                <a:solidFill>
                  <a:schemeClr val="tx1"/>
                </a:solidFill>
              </a:rPr>
              <a:pPr algn="ctr"/>
              <a:t>24</a:t>
            </a:fld>
            <a:endParaRPr lang="en-US" sz="1400" b="1" dirty="0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40457" y="4724400"/>
            <a:ext cx="2051543" cy="1814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230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6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52965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52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529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5529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5529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5529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5529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5529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65" grpId="0" build="p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4"/>
          <p:cNvSpPr>
            <a:spLocks noGrp="1" noChangeArrowheads="1"/>
          </p:cNvSpPr>
          <p:nvPr>
            <p:ph type="title"/>
          </p:nvPr>
        </p:nvSpPr>
        <p:spPr>
          <a:xfrm>
            <a:off x="1371600" y="304800"/>
            <a:ext cx="8991600" cy="12192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b="1" i="1" spc="300" dirty="0">
                <a:latin typeface="Calibri" panose="020F0502020204030204" pitchFamily="34" charset="0"/>
              </a:rPr>
              <a:t>Structural Contingency Factors (cont’d)</a:t>
            </a:r>
          </a:p>
        </p:txBody>
      </p:sp>
      <p:sp>
        <p:nvSpPr>
          <p:cNvPr id="39939" name="Rectangle 5"/>
          <p:cNvSpPr>
            <a:spLocks noGrp="1" noChangeArrowheads="1"/>
          </p:cNvSpPr>
          <p:nvPr>
            <p:ph idx="1"/>
          </p:nvPr>
        </p:nvSpPr>
        <p:spPr>
          <a:xfrm>
            <a:off x="1447800" y="1752600"/>
            <a:ext cx="8915400" cy="4351338"/>
          </a:xfrm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 algn="l" rtl="0" eaLnBrk="1" hangingPunct="1"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srgbClr val="FF0000"/>
                </a:solidFill>
              </a:rPr>
              <a:t>Strategy and Structure</a:t>
            </a:r>
          </a:p>
          <a:p>
            <a:pPr lvl="1" algn="l" rtl="0" eaLnBrk="1" hangingPunct="1"/>
            <a:r>
              <a:rPr lang="en-US" sz="2800" b="1" dirty="0"/>
              <a:t>Achievement of strategic goals is facilitated by changes in organizational structure that accommodate and support change</a:t>
            </a:r>
          </a:p>
          <a:p>
            <a:pPr algn="l" rtl="0" eaLnBrk="1" hangingPunct="1"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srgbClr val="FF0000"/>
                </a:solidFill>
              </a:rPr>
              <a:t>Size and Structure</a:t>
            </a:r>
          </a:p>
          <a:p>
            <a:pPr lvl="1" algn="l" rtl="0" eaLnBrk="1" hangingPunct="1"/>
            <a:r>
              <a:rPr lang="en-US" sz="2800" b="1" dirty="0"/>
              <a:t>As an organization grows larger, its structure tends to change from organic to mechanistic with increased specialization, departmentalization, centralization, and rules and regulations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600" y="445642"/>
            <a:ext cx="1066800" cy="93751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96600" y="6356350"/>
            <a:ext cx="457200" cy="365125"/>
          </a:xfrm>
          <a:ln>
            <a:solidFill>
              <a:schemeClr val="tx1"/>
            </a:solidFill>
          </a:ln>
        </p:spPr>
        <p:txBody>
          <a:bodyPr/>
          <a:lstStyle/>
          <a:p>
            <a:fld id="{B6F15528-21DE-4FAA-801E-634DDDAF4B2B}" type="slidenum">
              <a:rPr lang="en-US" b="1" smtClean="0">
                <a:solidFill>
                  <a:schemeClr val="tx1"/>
                </a:solidFill>
              </a:rPr>
              <a:pPr/>
              <a:t>25</a:t>
            </a:fld>
            <a:endParaRPr lang="en-US" b="1" dirty="0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40457" y="4724400"/>
            <a:ext cx="2051543" cy="1814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285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4"/>
          <p:cNvSpPr>
            <a:spLocks noGrp="1" noChangeArrowheads="1"/>
          </p:cNvSpPr>
          <p:nvPr>
            <p:ph type="title"/>
          </p:nvPr>
        </p:nvSpPr>
        <p:spPr>
          <a:xfrm>
            <a:off x="990600" y="304800"/>
            <a:ext cx="9296400" cy="14478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b="1" i="1" spc="300" dirty="0">
                <a:latin typeface="Calibri" panose="020F0502020204030204" pitchFamily="34" charset="0"/>
              </a:rPr>
              <a:t>Structural Contingency Factors (cont’d)</a:t>
            </a:r>
          </a:p>
        </p:txBody>
      </p:sp>
      <p:sp>
        <p:nvSpPr>
          <p:cNvPr id="40963" name="Rectangle 5"/>
          <p:cNvSpPr>
            <a:spLocks noGrp="1" noChangeArrowheads="1"/>
          </p:cNvSpPr>
          <p:nvPr>
            <p:ph idx="1"/>
          </p:nvPr>
        </p:nvSpPr>
        <p:spPr>
          <a:xfrm>
            <a:off x="990600" y="1981200"/>
            <a:ext cx="9296400" cy="4351338"/>
          </a:xfrm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 algn="l" rtl="0" eaLnBrk="1" hangingPunct="1">
              <a:buFont typeface="Wingdings" panose="05000000000000000000" pitchFamily="2" charset="2"/>
              <a:buChar char="q"/>
            </a:pPr>
            <a:r>
              <a:rPr lang="en-US" sz="3600" b="1" dirty="0">
                <a:solidFill>
                  <a:srgbClr val="FF0000"/>
                </a:solidFill>
              </a:rPr>
              <a:t>Technology and Structure</a:t>
            </a:r>
          </a:p>
          <a:p>
            <a:pPr lvl="1" algn="l" rtl="0" eaLnBrk="1" hangingPunct="1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sz="3600" b="1" dirty="0"/>
              <a:t>Organizations adapt their structures to their technology</a:t>
            </a:r>
          </a:p>
          <a:p>
            <a:pPr lvl="1" algn="l" rtl="0" eaLnBrk="1" hangingPunct="1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sz="3600" b="1" dirty="0"/>
              <a:t>Routine technology = mechanistic organizations</a:t>
            </a:r>
          </a:p>
          <a:p>
            <a:pPr lvl="1" algn="l" rtl="0" eaLnBrk="1" hangingPunct="1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sz="3600" b="1" dirty="0"/>
              <a:t>Non–routine technology = organic organizations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6087" y="473983"/>
            <a:ext cx="1675425" cy="110943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72800" y="6356350"/>
            <a:ext cx="381000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fld id="{B6F15528-21DE-4FAA-801E-634DDDAF4B2B}" type="slidenum">
              <a:rPr lang="en-US" b="1">
                <a:solidFill>
                  <a:schemeClr val="tx1"/>
                </a:solidFill>
              </a:rPr>
              <a:pPr/>
              <a:t>26</a:t>
            </a:fld>
            <a:endParaRPr lang="en-US" b="1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40457" y="4724400"/>
            <a:ext cx="2051543" cy="1814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275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4"/>
          <p:cNvSpPr>
            <a:spLocks noGrp="1" noChangeArrowheads="1"/>
          </p:cNvSpPr>
          <p:nvPr>
            <p:ph type="title"/>
          </p:nvPr>
        </p:nvSpPr>
        <p:spPr>
          <a:xfrm>
            <a:off x="990600" y="304800"/>
            <a:ext cx="9448800" cy="12954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b="1" i="1" spc="300" dirty="0">
                <a:latin typeface="Calibri" panose="020F0502020204030204" pitchFamily="34" charset="0"/>
              </a:rPr>
              <a:t>Common Organizational Designs</a:t>
            </a: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89118904"/>
              </p:ext>
            </p:extLst>
          </p:nvPr>
        </p:nvGraphicFramePr>
        <p:xfrm>
          <a:off x="990600" y="2286000"/>
          <a:ext cx="9448800" cy="38179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1800" y="486142"/>
            <a:ext cx="1408551" cy="93271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96600" y="6356350"/>
            <a:ext cx="457200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fld id="{B6F15528-21DE-4FAA-801E-634DDDAF4B2B}" type="slidenum">
              <a:rPr lang="en-US" b="1">
                <a:solidFill>
                  <a:schemeClr val="tx1"/>
                </a:solidFill>
              </a:rPr>
              <a:pPr/>
              <a:t>27</a:t>
            </a:fld>
            <a:endParaRPr lang="en-US" b="1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71227" y="5105400"/>
            <a:ext cx="1620773" cy="1433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165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4"/>
          <p:cNvSpPr>
            <a:spLocks noGrp="1" noChangeArrowheads="1"/>
          </p:cNvSpPr>
          <p:nvPr>
            <p:ph type="title"/>
          </p:nvPr>
        </p:nvSpPr>
        <p:spPr>
          <a:xfrm>
            <a:off x="1447800" y="304800"/>
            <a:ext cx="8991600" cy="12954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rtl="0"/>
            <a:r>
              <a:rPr lang="en-US" sz="6000" b="1" i="1" spc="300" dirty="0" smtClean="0">
                <a:latin typeface="Calibri" panose="020F0502020204030204" pitchFamily="34" charset="0"/>
              </a:rPr>
              <a:t>1-Traditional</a:t>
            </a:r>
            <a:r>
              <a:rPr lang="en-US" sz="6000" b="1" dirty="0" smtClean="0"/>
              <a:t> </a:t>
            </a:r>
            <a:r>
              <a:rPr lang="en-US" sz="6000" b="1" i="1" spc="300" dirty="0">
                <a:latin typeface="Calibri" panose="020F0502020204030204" pitchFamily="34" charset="0"/>
              </a:rPr>
              <a:t>Designs</a:t>
            </a:r>
          </a:p>
        </p:txBody>
      </p:sp>
      <p:sp>
        <p:nvSpPr>
          <p:cNvPr id="41987" name="Rectangle 5"/>
          <p:cNvSpPr>
            <a:spLocks noGrp="1" noChangeArrowheads="1"/>
          </p:cNvSpPr>
          <p:nvPr>
            <p:ph idx="1"/>
          </p:nvPr>
        </p:nvSpPr>
        <p:spPr>
          <a:xfrm>
            <a:off x="1447800" y="1752600"/>
            <a:ext cx="8958146" cy="4351338"/>
          </a:xfrm>
          <a:ln>
            <a:solidFill>
              <a:schemeClr val="tx1"/>
            </a:solidFill>
          </a:ln>
        </p:spPr>
        <p:txBody>
          <a:bodyPr anchor="ctr"/>
          <a:lstStyle/>
          <a:p>
            <a:pPr algn="l" rtl="0" eaLnBrk="1" hangingPunct="1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n-US" sz="2600" b="1" dirty="0">
                <a:solidFill>
                  <a:srgbClr val="FF0000"/>
                </a:solidFill>
              </a:rPr>
              <a:t>Traditional Designs</a:t>
            </a:r>
          </a:p>
          <a:p>
            <a:pPr lvl="1" algn="l" rtl="0" eaLnBrk="1" hangingPunct="1"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US" sz="2300" b="1" dirty="0">
                <a:solidFill>
                  <a:srgbClr val="FF0000"/>
                </a:solidFill>
              </a:rPr>
              <a:t>Simple Structure</a:t>
            </a:r>
          </a:p>
          <a:p>
            <a:pPr lvl="2" algn="l" rtl="0" eaLnBrk="1" hangingPunct="1">
              <a:lnSpc>
                <a:spcPct val="90000"/>
              </a:lnSpc>
            </a:pPr>
            <a:r>
              <a:rPr lang="en-US" sz="2000" b="1" dirty="0"/>
              <a:t>Low departmentalization, wide spans of control, centralized authority, little formalization</a:t>
            </a:r>
          </a:p>
          <a:p>
            <a:pPr lvl="1" algn="l" rtl="0" eaLnBrk="1" hangingPunct="1"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US" sz="2300" b="1" dirty="0">
                <a:solidFill>
                  <a:srgbClr val="FF0000"/>
                </a:solidFill>
              </a:rPr>
              <a:t>Functional Structure</a:t>
            </a:r>
          </a:p>
          <a:p>
            <a:pPr lvl="2" algn="l" rtl="0" eaLnBrk="1" hangingPunct="1">
              <a:lnSpc>
                <a:spcPct val="90000"/>
              </a:lnSpc>
            </a:pPr>
            <a:r>
              <a:rPr lang="en-US" sz="2000" b="1" dirty="0"/>
              <a:t>Departmentalization by function</a:t>
            </a:r>
          </a:p>
          <a:p>
            <a:pPr lvl="3" algn="l" rtl="0" eaLnBrk="1" hangingPunct="1">
              <a:lnSpc>
                <a:spcPct val="90000"/>
              </a:lnSpc>
            </a:pPr>
            <a:r>
              <a:rPr lang="en-US" sz="1800" b="1" dirty="0"/>
              <a:t>Operations, finance, human resources, and product research and development</a:t>
            </a:r>
          </a:p>
          <a:p>
            <a:pPr lvl="1" algn="l" rtl="0" eaLnBrk="1" hangingPunct="1"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US" sz="2300" b="1" dirty="0">
                <a:solidFill>
                  <a:srgbClr val="FF0000"/>
                </a:solidFill>
              </a:rPr>
              <a:t>Divisional Structure</a:t>
            </a:r>
          </a:p>
          <a:p>
            <a:pPr lvl="2" algn="l" rtl="0" eaLnBrk="1" hangingPunct="1">
              <a:lnSpc>
                <a:spcPct val="90000"/>
              </a:lnSpc>
            </a:pPr>
            <a:r>
              <a:rPr lang="en-US" sz="2000" b="1" dirty="0"/>
              <a:t>Composed of separate business units or divisions with limited autonomy under the coordination and control of the parent corporation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1800" y="486142"/>
            <a:ext cx="1408551" cy="93271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96600" y="6356350"/>
            <a:ext cx="457200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fld id="{B6F15528-21DE-4FAA-801E-634DDDAF4B2B}" type="slidenum">
              <a:rPr lang="en-US" b="1">
                <a:solidFill>
                  <a:schemeClr val="tx1"/>
                </a:solidFill>
              </a:rPr>
              <a:pPr/>
              <a:t>28</a:t>
            </a:fld>
            <a:endParaRPr lang="en-US" b="1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71227" y="5105400"/>
            <a:ext cx="1620773" cy="1433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558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title"/>
          </p:nvPr>
        </p:nvSpPr>
        <p:spPr>
          <a:xfrm>
            <a:off x="990600" y="533400"/>
            <a:ext cx="9100324" cy="12954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3600" b="1" i="1" spc="300" dirty="0">
                <a:latin typeface="Calibri" panose="020F0502020204030204" pitchFamily="34" charset="0"/>
              </a:rPr>
              <a:t> Strengths and </a:t>
            </a:r>
            <a:r>
              <a:rPr lang="en-US" sz="3600" b="1" i="1" spc="300" dirty="0" smtClean="0">
                <a:latin typeface="Calibri" panose="020F0502020204030204" pitchFamily="34" charset="0"/>
              </a:rPr>
              <a:t>Weaknesses </a:t>
            </a:r>
            <a:r>
              <a:rPr lang="en-US" sz="3600" b="1" i="1" spc="300" dirty="0">
                <a:latin typeface="Calibri" panose="020F0502020204030204" pitchFamily="34" charset="0"/>
              </a:rPr>
              <a:t>of Common Traditional Organizational Designs</a:t>
            </a:r>
          </a:p>
        </p:txBody>
      </p:sp>
      <p:pic>
        <p:nvPicPr>
          <p:cNvPr id="559113" name="Picture 9" descr="ex09-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2" t="24615" r="1921" b="5325"/>
          <a:stretch>
            <a:fillRect/>
          </a:stretch>
        </p:blipFill>
        <p:spPr bwMode="auto">
          <a:xfrm>
            <a:off x="990600" y="2057400"/>
            <a:ext cx="9100324" cy="461473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600" y="533400"/>
            <a:ext cx="1469420" cy="97302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20400" y="6356350"/>
            <a:ext cx="533400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B6F15528-21DE-4FAA-801E-634DDDAF4B2B}" type="slidenum">
              <a:rPr lang="en-US" b="1">
                <a:solidFill>
                  <a:schemeClr val="tx1"/>
                </a:solidFill>
              </a:rPr>
              <a:pPr algn="ctr"/>
              <a:t>29</a:t>
            </a:fld>
            <a:endParaRPr lang="en-US" b="1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40457" y="4724400"/>
            <a:ext cx="2051543" cy="1814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298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9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591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4"/>
          <p:cNvSpPr>
            <a:spLocks noGrp="1" noChangeArrowheads="1"/>
          </p:cNvSpPr>
          <p:nvPr>
            <p:ph type="title"/>
          </p:nvPr>
        </p:nvSpPr>
        <p:spPr>
          <a:xfrm>
            <a:off x="990600" y="304800"/>
            <a:ext cx="9525000" cy="12954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rtl="0"/>
            <a:r>
              <a:rPr lang="en-US" b="1" dirty="0" smtClean="0">
                <a:latin typeface="+mn-lt"/>
              </a:rPr>
              <a:t>2- Contemporary </a:t>
            </a:r>
            <a:r>
              <a:rPr lang="en-US" b="1" dirty="0">
                <a:latin typeface="+mn-lt"/>
              </a:rPr>
              <a:t>Organizational Designs</a:t>
            </a:r>
          </a:p>
        </p:txBody>
      </p:sp>
      <p:sp>
        <p:nvSpPr>
          <p:cNvPr id="44035" name="Rectangle 5"/>
          <p:cNvSpPr>
            <a:spLocks noGrp="1" noChangeArrowheads="1"/>
          </p:cNvSpPr>
          <p:nvPr>
            <p:ph idx="1"/>
          </p:nvPr>
        </p:nvSpPr>
        <p:spPr>
          <a:xfrm>
            <a:off x="1447800" y="1752600"/>
            <a:ext cx="8839200" cy="4351338"/>
          </a:xfrm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 algn="l" rtl="0" eaLnBrk="1" hangingPunct="1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n-US" b="1" dirty="0" smtClean="0">
                <a:solidFill>
                  <a:srgbClr val="FF0000"/>
                </a:solidFill>
              </a:rPr>
              <a:t>Contemporary Organizational Designs</a:t>
            </a:r>
          </a:p>
          <a:p>
            <a:pPr lvl="1" algn="l" rtl="0" eaLnBrk="1" hangingPunct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b="1" dirty="0" smtClean="0">
                <a:solidFill>
                  <a:srgbClr val="FF0000"/>
                </a:solidFill>
              </a:rPr>
              <a:t>Team Structures</a:t>
            </a:r>
          </a:p>
          <a:p>
            <a:pPr lvl="2" algn="l" rtl="0" eaLnBrk="1" hangingPunct="1">
              <a:lnSpc>
                <a:spcPct val="90000"/>
              </a:lnSpc>
            </a:pPr>
            <a:r>
              <a:rPr lang="en-US" b="1" dirty="0" smtClean="0">
                <a:solidFill>
                  <a:schemeClr val="tx1"/>
                </a:solidFill>
              </a:rPr>
              <a:t>The entire organization is made up of work groups or self-managed teams of empowered employees</a:t>
            </a:r>
          </a:p>
          <a:p>
            <a:pPr lvl="1" algn="l" rtl="0" eaLnBrk="1" hangingPunct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b="1" dirty="0" smtClean="0">
                <a:solidFill>
                  <a:srgbClr val="FF0000"/>
                </a:solidFill>
              </a:rPr>
              <a:t>Matrix Structures</a:t>
            </a:r>
          </a:p>
          <a:p>
            <a:pPr lvl="2" algn="l" rtl="0" eaLnBrk="1" hangingPunct="1">
              <a:lnSpc>
                <a:spcPct val="90000"/>
              </a:lnSpc>
            </a:pPr>
            <a:r>
              <a:rPr lang="en-US" b="1" dirty="0" smtClean="0">
                <a:solidFill>
                  <a:schemeClr val="tx1"/>
                </a:solidFill>
              </a:rPr>
              <a:t>Specialists for different functional departments are assigned to work on projects led by project managers</a:t>
            </a:r>
          </a:p>
          <a:p>
            <a:pPr lvl="2" algn="l" rtl="0" eaLnBrk="1" hangingPunct="1">
              <a:lnSpc>
                <a:spcPct val="90000"/>
              </a:lnSpc>
            </a:pPr>
            <a:r>
              <a:rPr lang="en-US" b="1" dirty="0" smtClean="0">
                <a:solidFill>
                  <a:schemeClr val="tx1"/>
                </a:solidFill>
              </a:rPr>
              <a:t>Matrix participants have two managers</a:t>
            </a:r>
          </a:p>
          <a:p>
            <a:pPr lvl="1" algn="l" rtl="0" eaLnBrk="1" hangingPunct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b="1" dirty="0" smtClean="0">
                <a:solidFill>
                  <a:srgbClr val="FF0000"/>
                </a:solidFill>
              </a:rPr>
              <a:t>Project Structures</a:t>
            </a:r>
          </a:p>
          <a:p>
            <a:pPr lvl="2" algn="l" rtl="0" eaLnBrk="1" hangingPunct="1">
              <a:lnSpc>
                <a:spcPct val="90000"/>
              </a:lnSpc>
            </a:pPr>
            <a:r>
              <a:rPr lang="en-US" b="1" dirty="0" smtClean="0">
                <a:solidFill>
                  <a:schemeClr val="tx1"/>
                </a:solidFill>
              </a:rPr>
              <a:t>Employees work continuously on projects, moving on to another project as each project is completed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484" y="448837"/>
            <a:ext cx="1393524" cy="92276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744200" y="6468714"/>
            <a:ext cx="762000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B6F15528-21DE-4FAA-801E-634DDDAF4B2B}" type="slidenum">
              <a:rPr lang="en-US" b="1">
                <a:solidFill>
                  <a:schemeClr val="tx1"/>
                </a:solidFill>
              </a:rPr>
              <a:pPr algn="ctr"/>
              <a:t>30</a:t>
            </a:fld>
            <a:endParaRPr lang="en-US" b="1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98919" y="4953000"/>
            <a:ext cx="1793081" cy="1585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660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304800"/>
            <a:ext cx="9525000" cy="12192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b="1" i="1" spc="300" dirty="0">
                <a:latin typeface="Calibri" panose="020F0502020204030204" pitchFamily="34" charset="0"/>
              </a:rPr>
              <a:t> Contemporary Organizational Designs</a:t>
            </a:r>
          </a:p>
        </p:txBody>
      </p:sp>
      <p:pic>
        <p:nvPicPr>
          <p:cNvPr id="45059" name="Picture 9" descr="ex09-0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8" t="14209" r="2901" b="3351"/>
          <a:stretch>
            <a:fillRect/>
          </a:stretch>
        </p:blipFill>
        <p:spPr bwMode="auto">
          <a:xfrm>
            <a:off x="1143000" y="1752601"/>
            <a:ext cx="9448800" cy="44196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100" y="485506"/>
            <a:ext cx="1295400" cy="85778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591800" y="6356350"/>
            <a:ext cx="762000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B6F15528-21DE-4FAA-801E-634DDDAF4B2B}" type="slidenum">
              <a:rPr lang="en-US" b="1">
                <a:solidFill>
                  <a:schemeClr val="tx1"/>
                </a:solidFill>
              </a:rPr>
              <a:pPr algn="ctr"/>
              <a:t>31</a:t>
            </a:fld>
            <a:endParaRPr lang="en-US" b="1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40457" y="4724400"/>
            <a:ext cx="2051543" cy="1814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38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4"/>
          <p:cNvSpPr>
            <a:spLocks noGrp="1" noChangeArrowheads="1"/>
          </p:cNvSpPr>
          <p:nvPr>
            <p:ph type="title"/>
          </p:nvPr>
        </p:nvSpPr>
        <p:spPr>
          <a:xfrm>
            <a:off x="990600" y="304800"/>
            <a:ext cx="9448800" cy="12954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rtl="0"/>
            <a:r>
              <a:rPr lang="en-US" b="1" dirty="0">
                <a:latin typeface="+mn-lt"/>
              </a:rPr>
              <a:t>Contemporary Organizational Designs (cont’d)</a:t>
            </a:r>
          </a:p>
        </p:txBody>
      </p:sp>
      <p:sp>
        <p:nvSpPr>
          <p:cNvPr id="562181" name="Rectangle 5"/>
          <p:cNvSpPr>
            <a:spLocks noGrp="1" noChangeArrowheads="1"/>
          </p:cNvSpPr>
          <p:nvPr>
            <p:ph idx="1"/>
          </p:nvPr>
        </p:nvSpPr>
        <p:spPr>
          <a:xfrm>
            <a:off x="1219200" y="1905000"/>
            <a:ext cx="8839200" cy="4351338"/>
          </a:xfrm>
          <a:ln>
            <a:solidFill>
              <a:schemeClr val="tx1"/>
            </a:solidFill>
          </a:ln>
        </p:spPr>
        <p:txBody>
          <a:bodyPr anchor="ctr">
            <a:noAutofit/>
          </a:bodyPr>
          <a:lstStyle/>
          <a:p>
            <a:pPr algn="l" rtl="0" eaLnBrk="1" hangingPunct="1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n-US" sz="3200" b="1" dirty="0" smtClean="0">
                <a:solidFill>
                  <a:schemeClr val="tx1"/>
                </a:solidFill>
              </a:rPr>
              <a:t>Contemporary Organizational Designs (cont’d)</a:t>
            </a:r>
          </a:p>
          <a:p>
            <a:pPr lvl="1" algn="l" rtl="0" eaLnBrk="1" hangingPunct="1">
              <a:lnSpc>
                <a:spcPct val="90000"/>
              </a:lnSpc>
            </a:pPr>
            <a:r>
              <a:rPr lang="en-US" sz="2800" b="1" dirty="0" smtClean="0">
                <a:solidFill>
                  <a:srgbClr val="FF0000"/>
                </a:solidFill>
              </a:rPr>
              <a:t>Boundary less Organization</a:t>
            </a:r>
          </a:p>
          <a:p>
            <a:pPr lvl="2" algn="l" rtl="0" eaLnBrk="1" hangingPunct="1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en-US" sz="2400" b="1" dirty="0" smtClean="0">
                <a:solidFill>
                  <a:schemeClr val="tx1"/>
                </a:solidFill>
              </a:rPr>
              <a:t>A flexible and an unstructured organizational design that is intended to break down external barriers between the organization and its customers and suppliers</a:t>
            </a:r>
          </a:p>
          <a:p>
            <a:pPr lvl="2" algn="l" rtl="0" eaLnBrk="1" hangingPunct="1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en-US" sz="2400" b="1" dirty="0" smtClean="0">
                <a:solidFill>
                  <a:schemeClr val="tx1"/>
                </a:solidFill>
              </a:rPr>
              <a:t>Removes internal (horizontal) boundaries:</a:t>
            </a:r>
          </a:p>
          <a:p>
            <a:pPr lvl="3" algn="l" rtl="0" eaLnBrk="1" hangingPunct="1">
              <a:lnSpc>
                <a:spcPct val="90000"/>
              </a:lnSpc>
            </a:pPr>
            <a:r>
              <a:rPr lang="en-US" sz="2000" b="1" dirty="0" smtClean="0">
                <a:solidFill>
                  <a:schemeClr val="tx1"/>
                </a:solidFill>
              </a:rPr>
              <a:t>Eliminates the chain of command</a:t>
            </a:r>
          </a:p>
          <a:p>
            <a:pPr lvl="3" algn="l" rtl="0" eaLnBrk="1" hangingPunct="1">
              <a:lnSpc>
                <a:spcPct val="90000"/>
              </a:lnSpc>
            </a:pPr>
            <a:r>
              <a:rPr lang="en-US" sz="2000" b="1" dirty="0" smtClean="0">
                <a:solidFill>
                  <a:schemeClr val="tx1"/>
                </a:solidFill>
              </a:rPr>
              <a:t>Has limitless spans of control</a:t>
            </a:r>
          </a:p>
          <a:p>
            <a:pPr lvl="3" algn="l" rtl="0" eaLnBrk="1" hangingPunct="1">
              <a:lnSpc>
                <a:spcPct val="90000"/>
              </a:lnSpc>
            </a:pPr>
            <a:r>
              <a:rPr lang="en-US" sz="2000" b="1" dirty="0" smtClean="0">
                <a:solidFill>
                  <a:schemeClr val="tx1"/>
                </a:solidFill>
              </a:rPr>
              <a:t>Uses empowered teams rather than departments</a:t>
            </a:r>
          </a:p>
          <a:p>
            <a:pPr lvl="2" algn="l" rtl="0" eaLnBrk="1" hangingPunct="1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en-US" sz="2400" b="1" dirty="0" smtClean="0">
                <a:solidFill>
                  <a:schemeClr val="tx1"/>
                </a:solidFill>
              </a:rPr>
              <a:t>Eliminates external boundaries:</a:t>
            </a:r>
          </a:p>
          <a:p>
            <a:pPr lvl="3" algn="l" rtl="0" eaLnBrk="1" hangingPunct="1">
              <a:lnSpc>
                <a:spcPct val="90000"/>
              </a:lnSpc>
            </a:pPr>
            <a:r>
              <a:rPr lang="en-US" sz="2000" b="1" dirty="0" smtClean="0">
                <a:solidFill>
                  <a:schemeClr val="tx1"/>
                </a:solidFill>
              </a:rPr>
              <a:t>Uses virtual, network, and modular organizational structures to get closer to stakeholders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1800" y="381000"/>
            <a:ext cx="1291079" cy="12192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591800" y="6356350"/>
            <a:ext cx="762000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B6F15528-21DE-4FAA-801E-634DDDAF4B2B}" type="slidenum">
              <a:rPr lang="en-US" b="1">
                <a:solidFill>
                  <a:schemeClr val="tx1"/>
                </a:solidFill>
              </a:rPr>
              <a:pPr algn="ctr"/>
              <a:t>32</a:t>
            </a:fld>
            <a:endParaRPr lang="en-US" b="1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40457" y="4724400"/>
            <a:ext cx="2051543" cy="1814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067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62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1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621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1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621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1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621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1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621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1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621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18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6218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18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6218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18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6218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2181" grpId="0" build="p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4"/>
          <p:cNvSpPr>
            <a:spLocks noGrp="1" noChangeArrowheads="1"/>
          </p:cNvSpPr>
          <p:nvPr>
            <p:ph type="title"/>
          </p:nvPr>
        </p:nvSpPr>
        <p:spPr>
          <a:xfrm>
            <a:off x="1371413" y="304800"/>
            <a:ext cx="9448987" cy="12192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5400" b="1" i="1" spc="300" dirty="0">
                <a:latin typeface="Calibri" panose="020F0502020204030204" pitchFamily="34" charset="0"/>
              </a:rPr>
              <a:t>Removing Boundaries</a:t>
            </a:r>
          </a:p>
        </p:txBody>
      </p:sp>
      <p:sp>
        <p:nvSpPr>
          <p:cNvPr id="48131" name="Rectangle 5"/>
          <p:cNvSpPr>
            <a:spLocks noGrp="1" noChangeArrowheads="1"/>
          </p:cNvSpPr>
          <p:nvPr>
            <p:ph idx="1"/>
          </p:nvPr>
        </p:nvSpPr>
        <p:spPr>
          <a:xfrm>
            <a:off x="1371413" y="1734285"/>
            <a:ext cx="9677400" cy="4351338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l" rtl="0" eaLnBrk="1" hangingPunct="1"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Virtual Organization</a:t>
            </a:r>
          </a:p>
          <a:p>
            <a:pPr lvl="1" algn="l" rtl="0"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b="1" dirty="0"/>
              <a:t>An organization that consists of a small core of full-time employees and that temporarily hires specialists to work on opportunities that arise</a:t>
            </a:r>
          </a:p>
          <a:p>
            <a:pPr algn="l" rtl="0" eaLnBrk="1" hangingPunct="1"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Network Organization</a:t>
            </a:r>
          </a:p>
          <a:p>
            <a:pPr lvl="1" algn="l" rtl="0"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b="1" dirty="0"/>
              <a:t>A small core organization that outsources its major business functions (e.g., manufacturing) in order to concentrate on what it does best</a:t>
            </a:r>
          </a:p>
          <a:p>
            <a:pPr algn="l" rtl="0" eaLnBrk="1" hangingPunct="1"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Modular Organization</a:t>
            </a:r>
          </a:p>
          <a:p>
            <a:pPr lvl="1" algn="l" rtl="0"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b="1" dirty="0"/>
              <a:t>A manufacturing organization that uses outside suppliers to provide product components for its final assembly operations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00" y="409942"/>
            <a:ext cx="1066426" cy="100891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591800" y="6356350"/>
            <a:ext cx="762000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B6F15528-21DE-4FAA-801E-634DDDAF4B2B}" type="slidenum">
              <a:rPr lang="en-US" b="1">
                <a:solidFill>
                  <a:schemeClr val="tx1"/>
                </a:solidFill>
              </a:rPr>
              <a:pPr algn="ctr"/>
              <a:t>33</a:t>
            </a:fld>
            <a:endParaRPr lang="en-US" b="1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40457" y="4724400"/>
            <a:ext cx="2051543" cy="1814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36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4"/>
          <p:cNvSpPr>
            <a:spLocks noGrp="1" noChangeArrowheads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</a:pPr>
            <a:r>
              <a:rPr lang="en-US" sz="6000" b="1" i="1" spc="300" dirty="0" smtClean="0">
                <a:latin typeface="Calibri" panose="020F0502020204030204" pitchFamily="34" charset="0"/>
              </a:rPr>
              <a:t/>
            </a:r>
            <a:br>
              <a:rPr lang="en-US" sz="6000" b="1" i="1" spc="300" dirty="0" smtClean="0">
                <a:latin typeface="Calibri" panose="020F0502020204030204" pitchFamily="34" charset="0"/>
              </a:rPr>
            </a:br>
            <a:r>
              <a:rPr lang="en-US" sz="6000" b="1" i="1" spc="300" dirty="0" smtClean="0">
                <a:latin typeface="Calibri" panose="020F0502020204030204" pitchFamily="34" charset="0"/>
              </a:rPr>
              <a:t>Learning </a:t>
            </a:r>
            <a:r>
              <a:rPr lang="en-US" sz="6000" b="1" i="1" spc="300" dirty="0">
                <a:latin typeface="Calibri" panose="020F0502020204030204" pitchFamily="34" charset="0"/>
              </a:rPr>
              <a:t>Organization</a:t>
            </a:r>
            <a:r>
              <a:rPr lang="en-US" sz="6000" b="1" dirty="0">
                <a:solidFill>
                  <a:srgbClr val="FF0000"/>
                </a:solidFill>
              </a:rPr>
              <a:t/>
            </a:r>
            <a:br>
              <a:rPr lang="en-US" sz="6000" b="1" dirty="0">
                <a:solidFill>
                  <a:srgbClr val="FF0000"/>
                </a:solidFill>
              </a:rPr>
            </a:br>
            <a:endParaRPr lang="en-US" sz="6000" b="1" i="1" spc="300" dirty="0">
              <a:latin typeface="Calibri" panose="020F0502020204030204" pitchFamily="34" charset="0"/>
            </a:endParaRPr>
          </a:p>
        </p:txBody>
      </p:sp>
      <p:sp>
        <p:nvSpPr>
          <p:cNvPr id="564229" name="Rectangle 5"/>
          <p:cNvSpPr>
            <a:spLocks noGrp="1" noChangeArrowheads="1"/>
          </p:cNvSpPr>
          <p:nvPr>
            <p:ph idx="1"/>
          </p:nvPr>
        </p:nvSpPr>
        <p:spPr>
          <a:xfrm>
            <a:off x="2170113" y="1782764"/>
            <a:ext cx="7772400" cy="1457325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l" rtl="0" eaLnBrk="1" hangingPunct="1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FF0000"/>
                </a:solidFill>
              </a:rPr>
              <a:t>Learning Organization</a:t>
            </a:r>
          </a:p>
          <a:p>
            <a:pPr lvl="1" algn="l" rtl="0" eaLnBrk="1" hangingPunct="1">
              <a:lnSpc>
                <a:spcPct val="90000"/>
              </a:lnSpc>
            </a:pPr>
            <a:r>
              <a:rPr lang="en-US" b="1" dirty="0"/>
              <a:t>An organization that has developed the capacity to continuously learn, adapt, and change through the practice of knowledge management by employees</a:t>
            </a:r>
          </a:p>
        </p:txBody>
      </p:sp>
      <p:grpSp>
        <p:nvGrpSpPr>
          <p:cNvPr id="564230" name="Group 6"/>
          <p:cNvGrpSpPr>
            <a:grpSpLocks/>
          </p:cNvGrpSpPr>
          <p:nvPr/>
        </p:nvGrpSpPr>
        <p:grpSpPr bwMode="auto">
          <a:xfrm>
            <a:off x="2514601" y="3352801"/>
            <a:ext cx="7313613" cy="3114675"/>
            <a:chOff x="624" y="1440"/>
            <a:chExt cx="4607" cy="1962"/>
          </a:xfrm>
        </p:grpSpPr>
        <p:sp>
          <p:nvSpPr>
            <p:cNvPr id="49157" name="AutoShape 7"/>
            <p:cNvSpPr>
              <a:spLocks noChangeAspect="1" noChangeArrowheads="1" noTextEdit="1"/>
            </p:cNvSpPr>
            <p:nvPr/>
          </p:nvSpPr>
          <p:spPr bwMode="auto">
            <a:xfrm>
              <a:off x="624" y="1440"/>
              <a:ext cx="4607" cy="1962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49158" name="Rectangle 8"/>
            <p:cNvSpPr>
              <a:spLocks noChangeArrowheads="1"/>
            </p:cNvSpPr>
            <p:nvPr/>
          </p:nvSpPr>
          <p:spPr bwMode="auto">
            <a:xfrm>
              <a:off x="2143" y="1446"/>
              <a:ext cx="1582" cy="602"/>
            </a:xfrm>
            <a:prstGeom prst="rect">
              <a:avLst/>
            </a:prstGeom>
            <a:solidFill>
              <a:srgbClr val="D8CDE5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  <a:extLst/>
          </p:spPr>
          <p:txBody>
            <a:bodyPr/>
            <a:lstStyle/>
            <a:p>
              <a:endParaRPr lang="ar-SA" b="1"/>
            </a:p>
          </p:txBody>
        </p:sp>
        <p:sp>
          <p:nvSpPr>
            <p:cNvPr id="49159" name="Rectangle 9"/>
            <p:cNvSpPr>
              <a:spLocks noChangeArrowheads="1"/>
            </p:cNvSpPr>
            <p:nvPr/>
          </p:nvSpPr>
          <p:spPr bwMode="auto">
            <a:xfrm>
              <a:off x="2380" y="1487"/>
              <a:ext cx="950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Organizational Design</a:t>
              </a:r>
              <a:endParaRPr lang="en-US" b="1"/>
            </a:p>
          </p:txBody>
        </p:sp>
        <p:sp>
          <p:nvSpPr>
            <p:cNvPr id="49160" name="Rectangle 10"/>
            <p:cNvSpPr>
              <a:spLocks noChangeArrowheads="1"/>
            </p:cNvSpPr>
            <p:nvPr/>
          </p:nvSpPr>
          <p:spPr bwMode="auto">
            <a:xfrm>
              <a:off x="2545" y="1626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9161" name="Rectangle 11"/>
            <p:cNvSpPr>
              <a:spLocks noChangeArrowheads="1"/>
            </p:cNvSpPr>
            <p:nvPr/>
          </p:nvSpPr>
          <p:spPr bwMode="auto">
            <a:xfrm>
              <a:off x="2583" y="1626"/>
              <a:ext cx="634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Boundaryless</a:t>
              </a:r>
              <a:endParaRPr lang="en-US" b="1"/>
            </a:p>
          </p:txBody>
        </p:sp>
        <p:sp>
          <p:nvSpPr>
            <p:cNvPr id="49162" name="Rectangle 12"/>
            <p:cNvSpPr>
              <a:spLocks noChangeArrowheads="1"/>
            </p:cNvSpPr>
            <p:nvPr/>
          </p:nvSpPr>
          <p:spPr bwMode="auto">
            <a:xfrm>
              <a:off x="2545" y="1740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9163" name="Rectangle 13"/>
            <p:cNvSpPr>
              <a:spLocks noChangeArrowheads="1"/>
            </p:cNvSpPr>
            <p:nvPr/>
          </p:nvSpPr>
          <p:spPr bwMode="auto">
            <a:xfrm>
              <a:off x="2583" y="1740"/>
              <a:ext cx="322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Teams</a:t>
              </a:r>
              <a:endParaRPr lang="en-US" b="1"/>
            </a:p>
          </p:txBody>
        </p:sp>
        <p:sp>
          <p:nvSpPr>
            <p:cNvPr id="49164" name="Rectangle 14"/>
            <p:cNvSpPr>
              <a:spLocks noChangeArrowheads="1"/>
            </p:cNvSpPr>
            <p:nvPr/>
          </p:nvSpPr>
          <p:spPr bwMode="auto">
            <a:xfrm>
              <a:off x="2545" y="1854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9165" name="Rectangle 15"/>
            <p:cNvSpPr>
              <a:spLocks noChangeArrowheads="1"/>
            </p:cNvSpPr>
            <p:nvPr/>
          </p:nvSpPr>
          <p:spPr bwMode="auto">
            <a:xfrm>
              <a:off x="2583" y="1854"/>
              <a:ext cx="696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Empowerment</a:t>
              </a:r>
              <a:endParaRPr lang="en-US" b="1"/>
            </a:p>
          </p:txBody>
        </p:sp>
        <p:sp>
          <p:nvSpPr>
            <p:cNvPr id="49166" name="Rectangle 16"/>
            <p:cNvSpPr>
              <a:spLocks noChangeArrowheads="1"/>
            </p:cNvSpPr>
            <p:nvPr/>
          </p:nvSpPr>
          <p:spPr bwMode="auto">
            <a:xfrm>
              <a:off x="630" y="2155"/>
              <a:ext cx="1582" cy="665"/>
            </a:xfrm>
            <a:prstGeom prst="rect">
              <a:avLst/>
            </a:prstGeom>
            <a:solidFill>
              <a:srgbClr val="FEE692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  <a:extLst/>
          </p:spPr>
          <p:txBody>
            <a:bodyPr/>
            <a:lstStyle/>
            <a:p>
              <a:endParaRPr lang="ar-SA" b="1"/>
            </a:p>
          </p:txBody>
        </p:sp>
        <p:sp>
          <p:nvSpPr>
            <p:cNvPr id="49167" name="Rectangle 17"/>
            <p:cNvSpPr>
              <a:spLocks noChangeArrowheads="1"/>
            </p:cNvSpPr>
            <p:nvPr/>
          </p:nvSpPr>
          <p:spPr bwMode="auto">
            <a:xfrm>
              <a:off x="855" y="2193"/>
              <a:ext cx="977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 dirty="0"/>
                <a:t>Organizational Culture</a:t>
              </a:r>
              <a:endParaRPr lang="en-US" b="1" dirty="0"/>
            </a:p>
          </p:txBody>
        </p:sp>
        <p:sp>
          <p:nvSpPr>
            <p:cNvPr id="49168" name="Rectangle 18"/>
            <p:cNvSpPr>
              <a:spLocks noChangeArrowheads="1"/>
            </p:cNvSpPr>
            <p:nvPr/>
          </p:nvSpPr>
          <p:spPr bwMode="auto">
            <a:xfrm>
              <a:off x="703" y="2332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9169" name="Rectangle 19"/>
            <p:cNvSpPr>
              <a:spLocks noChangeArrowheads="1"/>
            </p:cNvSpPr>
            <p:nvPr/>
          </p:nvSpPr>
          <p:spPr bwMode="auto">
            <a:xfrm>
              <a:off x="738" y="2332"/>
              <a:ext cx="1285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 dirty="0"/>
                <a:t>  Strong Mutual Relationships</a:t>
              </a:r>
              <a:endParaRPr lang="en-US" b="1" dirty="0"/>
            </a:p>
          </p:txBody>
        </p:sp>
        <p:sp>
          <p:nvSpPr>
            <p:cNvPr id="49170" name="Rectangle 20"/>
            <p:cNvSpPr>
              <a:spLocks noChangeArrowheads="1"/>
            </p:cNvSpPr>
            <p:nvPr/>
          </p:nvSpPr>
          <p:spPr bwMode="auto">
            <a:xfrm>
              <a:off x="703" y="2446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9171" name="Rectangle 21"/>
            <p:cNvSpPr>
              <a:spLocks noChangeArrowheads="1"/>
            </p:cNvSpPr>
            <p:nvPr/>
          </p:nvSpPr>
          <p:spPr bwMode="auto">
            <a:xfrm>
              <a:off x="738" y="2446"/>
              <a:ext cx="948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 dirty="0"/>
                <a:t>  Sense of Community</a:t>
              </a:r>
              <a:endParaRPr lang="en-US" b="1" dirty="0"/>
            </a:p>
          </p:txBody>
        </p:sp>
        <p:sp>
          <p:nvSpPr>
            <p:cNvPr id="49172" name="Rectangle 22"/>
            <p:cNvSpPr>
              <a:spLocks noChangeArrowheads="1"/>
            </p:cNvSpPr>
            <p:nvPr/>
          </p:nvSpPr>
          <p:spPr bwMode="auto">
            <a:xfrm>
              <a:off x="703" y="2560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9173" name="Rectangle 23"/>
            <p:cNvSpPr>
              <a:spLocks noChangeArrowheads="1"/>
            </p:cNvSpPr>
            <p:nvPr/>
          </p:nvSpPr>
          <p:spPr bwMode="auto">
            <a:xfrm>
              <a:off x="738" y="2560"/>
              <a:ext cx="325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Caring</a:t>
              </a:r>
              <a:endParaRPr lang="en-US" b="1"/>
            </a:p>
          </p:txBody>
        </p:sp>
        <p:sp>
          <p:nvSpPr>
            <p:cNvPr id="49174" name="Rectangle 24"/>
            <p:cNvSpPr>
              <a:spLocks noChangeArrowheads="1"/>
            </p:cNvSpPr>
            <p:nvPr/>
          </p:nvSpPr>
          <p:spPr bwMode="auto">
            <a:xfrm>
              <a:off x="703" y="2674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9175" name="Rectangle 25"/>
            <p:cNvSpPr>
              <a:spLocks noChangeArrowheads="1"/>
            </p:cNvSpPr>
            <p:nvPr/>
          </p:nvSpPr>
          <p:spPr bwMode="auto">
            <a:xfrm>
              <a:off x="738" y="2674"/>
              <a:ext cx="265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Trust</a:t>
              </a:r>
              <a:endParaRPr lang="en-US" b="1"/>
            </a:p>
          </p:txBody>
        </p:sp>
        <p:sp>
          <p:nvSpPr>
            <p:cNvPr id="49176" name="Rectangle 26"/>
            <p:cNvSpPr>
              <a:spLocks noChangeArrowheads="1"/>
            </p:cNvSpPr>
            <p:nvPr/>
          </p:nvSpPr>
          <p:spPr bwMode="auto">
            <a:xfrm>
              <a:off x="3643" y="2206"/>
              <a:ext cx="1582" cy="550"/>
            </a:xfrm>
            <a:prstGeom prst="rect">
              <a:avLst/>
            </a:prstGeom>
            <a:solidFill>
              <a:srgbClr val="CBD5E8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  <a:extLst/>
          </p:spPr>
          <p:txBody>
            <a:bodyPr/>
            <a:lstStyle/>
            <a:p>
              <a:endParaRPr lang="ar-SA" b="1"/>
            </a:p>
          </p:txBody>
        </p:sp>
        <p:sp>
          <p:nvSpPr>
            <p:cNvPr id="49177" name="Rectangle 27"/>
            <p:cNvSpPr>
              <a:spLocks noChangeArrowheads="1"/>
            </p:cNvSpPr>
            <p:nvPr/>
          </p:nvSpPr>
          <p:spPr bwMode="auto">
            <a:xfrm>
              <a:off x="3927" y="2244"/>
              <a:ext cx="87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Information Sharing</a:t>
              </a:r>
              <a:endParaRPr lang="en-US" b="1"/>
            </a:p>
          </p:txBody>
        </p:sp>
        <p:sp>
          <p:nvSpPr>
            <p:cNvPr id="49178" name="Rectangle 28"/>
            <p:cNvSpPr>
              <a:spLocks noChangeArrowheads="1"/>
            </p:cNvSpPr>
            <p:nvPr/>
          </p:nvSpPr>
          <p:spPr bwMode="auto">
            <a:xfrm>
              <a:off x="4190" y="2383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9179" name="Rectangle 29"/>
            <p:cNvSpPr>
              <a:spLocks noChangeArrowheads="1"/>
            </p:cNvSpPr>
            <p:nvPr/>
          </p:nvSpPr>
          <p:spPr bwMode="auto">
            <a:xfrm>
              <a:off x="4225" y="2383"/>
              <a:ext cx="285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Open</a:t>
              </a:r>
              <a:endParaRPr lang="en-US" b="1"/>
            </a:p>
          </p:txBody>
        </p:sp>
        <p:sp>
          <p:nvSpPr>
            <p:cNvPr id="49180" name="Rectangle 30"/>
            <p:cNvSpPr>
              <a:spLocks noChangeArrowheads="1"/>
            </p:cNvSpPr>
            <p:nvPr/>
          </p:nvSpPr>
          <p:spPr bwMode="auto">
            <a:xfrm>
              <a:off x="4190" y="2497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9181" name="Rectangle 31"/>
            <p:cNvSpPr>
              <a:spLocks noChangeArrowheads="1"/>
            </p:cNvSpPr>
            <p:nvPr/>
          </p:nvSpPr>
          <p:spPr bwMode="auto">
            <a:xfrm>
              <a:off x="4225" y="2497"/>
              <a:ext cx="340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Timely</a:t>
              </a:r>
              <a:endParaRPr lang="en-US" b="1"/>
            </a:p>
          </p:txBody>
        </p:sp>
        <p:sp>
          <p:nvSpPr>
            <p:cNvPr id="49182" name="Rectangle 32"/>
            <p:cNvSpPr>
              <a:spLocks noChangeArrowheads="1"/>
            </p:cNvSpPr>
            <p:nvPr/>
          </p:nvSpPr>
          <p:spPr bwMode="auto">
            <a:xfrm>
              <a:off x="4190" y="2611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9183" name="Rectangle 33"/>
            <p:cNvSpPr>
              <a:spLocks noChangeArrowheads="1"/>
            </p:cNvSpPr>
            <p:nvPr/>
          </p:nvSpPr>
          <p:spPr bwMode="auto">
            <a:xfrm>
              <a:off x="4225" y="2611"/>
              <a:ext cx="431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Accurate</a:t>
              </a:r>
              <a:endParaRPr lang="en-US" b="1"/>
            </a:p>
          </p:txBody>
        </p:sp>
        <p:sp>
          <p:nvSpPr>
            <p:cNvPr id="49184" name="Rectangle 34"/>
            <p:cNvSpPr>
              <a:spLocks noChangeArrowheads="1"/>
            </p:cNvSpPr>
            <p:nvPr/>
          </p:nvSpPr>
          <p:spPr bwMode="auto">
            <a:xfrm>
              <a:off x="2143" y="2908"/>
              <a:ext cx="1582" cy="488"/>
            </a:xfrm>
            <a:prstGeom prst="rect">
              <a:avLst/>
            </a:prstGeom>
            <a:solidFill>
              <a:srgbClr val="C2E7BB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  <a:extLst/>
          </p:spPr>
          <p:txBody>
            <a:bodyPr/>
            <a:lstStyle/>
            <a:p>
              <a:endParaRPr lang="ar-SA" b="1"/>
            </a:p>
          </p:txBody>
        </p:sp>
        <p:sp>
          <p:nvSpPr>
            <p:cNvPr id="49185" name="Rectangle 35"/>
            <p:cNvSpPr>
              <a:spLocks noChangeArrowheads="1"/>
            </p:cNvSpPr>
            <p:nvPr/>
          </p:nvSpPr>
          <p:spPr bwMode="auto">
            <a:xfrm>
              <a:off x="2668" y="3000"/>
              <a:ext cx="474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Leadership</a:t>
              </a:r>
              <a:endParaRPr lang="en-US" b="1"/>
            </a:p>
          </p:txBody>
        </p:sp>
        <p:sp>
          <p:nvSpPr>
            <p:cNvPr id="49186" name="Rectangle 36"/>
            <p:cNvSpPr>
              <a:spLocks noChangeArrowheads="1"/>
            </p:cNvSpPr>
            <p:nvPr/>
          </p:nvSpPr>
          <p:spPr bwMode="auto">
            <a:xfrm>
              <a:off x="2567" y="3139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9187" name="Rectangle 37"/>
            <p:cNvSpPr>
              <a:spLocks noChangeArrowheads="1"/>
            </p:cNvSpPr>
            <p:nvPr/>
          </p:nvSpPr>
          <p:spPr bwMode="auto">
            <a:xfrm>
              <a:off x="2602" y="3139"/>
              <a:ext cx="644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Shared Vision</a:t>
              </a:r>
              <a:endParaRPr lang="en-US" b="1"/>
            </a:p>
          </p:txBody>
        </p:sp>
        <p:sp>
          <p:nvSpPr>
            <p:cNvPr id="49188" name="Rectangle 38"/>
            <p:cNvSpPr>
              <a:spLocks noChangeArrowheads="1"/>
            </p:cNvSpPr>
            <p:nvPr/>
          </p:nvSpPr>
          <p:spPr bwMode="auto">
            <a:xfrm>
              <a:off x="2567" y="3253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9189" name="Rectangle 39"/>
            <p:cNvSpPr>
              <a:spLocks noChangeArrowheads="1"/>
            </p:cNvSpPr>
            <p:nvPr/>
          </p:nvSpPr>
          <p:spPr bwMode="auto">
            <a:xfrm>
              <a:off x="2602" y="3253"/>
              <a:ext cx="639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Collaboration</a:t>
              </a:r>
              <a:endParaRPr lang="en-US" b="1"/>
            </a:p>
          </p:txBody>
        </p:sp>
        <p:sp>
          <p:nvSpPr>
            <p:cNvPr id="49190" name="Freeform 40"/>
            <p:cNvSpPr>
              <a:spLocks/>
            </p:cNvSpPr>
            <p:nvPr/>
          </p:nvSpPr>
          <p:spPr bwMode="auto">
            <a:xfrm>
              <a:off x="2143" y="2025"/>
              <a:ext cx="1582" cy="924"/>
            </a:xfrm>
            <a:custGeom>
              <a:avLst/>
              <a:gdLst>
                <a:gd name="T0" fmla="*/ 0 w 1582"/>
                <a:gd name="T1" fmla="*/ 462 h 924"/>
                <a:gd name="T2" fmla="*/ 791 w 1582"/>
                <a:gd name="T3" fmla="*/ 0 h 924"/>
                <a:gd name="T4" fmla="*/ 1582 w 1582"/>
                <a:gd name="T5" fmla="*/ 462 h 924"/>
                <a:gd name="T6" fmla="*/ 791 w 1582"/>
                <a:gd name="T7" fmla="*/ 924 h 924"/>
                <a:gd name="T8" fmla="*/ 0 w 1582"/>
                <a:gd name="T9" fmla="*/ 462 h 9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82" h="924">
                  <a:moveTo>
                    <a:pt x="0" y="462"/>
                  </a:moveTo>
                  <a:lnTo>
                    <a:pt x="791" y="0"/>
                  </a:lnTo>
                  <a:lnTo>
                    <a:pt x="1582" y="462"/>
                  </a:lnTo>
                  <a:lnTo>
                    <a:pt x="791" y="924"/>
                  </a:lnTo>
                  <a:lnTo>
                    <a:pt x="0" y="462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49191" name="Rectangle 41"/>
            <p:cNvSpPr>
              <a:spLocks noChangeArrowheads="1"/>
            </p:cNvSpPr>
            <p:nvPr/>
          </p:nvSpPr>
          <p:spPr bwMode="auto">
            <a:xfrm>
              <a:off x="2541" y="2383"/>
              <a:ext cx="646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>
                  <a:solidFill>
                    <a:srgbClr val="FFFFFF"/>
                  </a:solidFill>
                </a:rPr>
                <a:t>THE LEARNING</a:t>
              </a:r>
              <a:endParaRPr lang="en-US" b="1"/>
            </a:p>
          </p:txBody>
        </p:sp>
        <p:sp>
          <p:nvSpPr>
            <p:cNvPr id="49192" name="Rectangle 42"/>
            <p:cNvSpPr>
              <a:spLocks noChangeArrowheads="1"/>
            </p:cNvSpPr>
            <p:nvPr/>
          </p:nvSpPr>
          <p:spPr bwMode="auto">
            <a:xfrm>
              <a:off x="2538" y="2497"/>
              <a:ext cx="68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>
                  <a:solidFill>
                    <a:srgbClr val="FFFFFF"/>
                  </a:solidFill>
                </a:rPr>
                <a:t>ORGANIZATION</a:t>
              </a:r>
              <a:endParaRPr lang="en-US" b="1"/>
            </a:p>
          </p:txBody>
        </p:sp>
      </p:grpSp>
      <p:pic>
        <p:nvPicPr>
          <p:cNvPr id="41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10" y="5189694"/>
            <a:ext cx="2071339" cy="13716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744200" y="6356350"/>
            <a:ext cx="609600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B6F15528-21DE-4FAA-801E-634DDDAF4B2B}" type="slidenum">
              <a:rPr lang="en-US" b="1">
                <a:solidFill>
                  <a:schemeClr val="tx1"/>
                </a:solidFill>
              </a:rPr>
              <a:pPr algn="ctr"/>
              <a:t>34</a:t>
            </a:fld>
            <a:endParaRPr lang="en-US" b="1">
              <a:solidFill>
                <a:schemeClr val="tx1"/>
              </a:solidFill>
            </a:endParaRPr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40457" y="4724400"/>
            <a:ext cx="2051543" cy="1814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435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22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64229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64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2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642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5642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4229" grpId="0" build="p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3"/>
          <p:cNvSpPr>
            <a:spLocks noGrp="1" noChangeArrowheads="1"/>
          </p:cNvSpPr>
          <p:nvPr>
            <p:ph idx="1"/>
          </p:nvPr>
        </p:nvSpPr>
        <p:spPr>
          <a:xfrm>
            <a:off x="1524000" y="1371600"/>
            <a:ext cx="8763000" cy="47244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None/>
            </a:pPr>
            <a:endParaRPr lang="en-US" sz="3600" b="1" i="1" spc="300" dirty="0">
              <a:latin typeface="Calibri" panose="020F0502020204030204" pitchFamily="34" charset="0"/>
              <a:ea typeface="+mj-ea"/>
              <a:cs typeface="+mj-cs"/>
            </a:endParaRPr>
          </a:p>
          <a:p>
            <a:pPr marL="533400" indent="-533400" algn="ctr" fontAlgn="base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None/>
            </a:pPr>
            <a:r>
              <a:rPr lang="en-US" sz="3600" b="1" i="1" spc="300" dirty="0">
                <a:latin typeface="Calibri" panose="020F0502020204030204" pitchFamily="34" charset="0"/>
                <a:ea typeface="+mj-ea"/>
                <a:cs typeface="+mj-cs"/>
              </a:rPr>
              <a:t>Thanks!</a:t>
            </a:r>
            <a:endParaRPr lang="ar-SA" sz="3600" b="1" i="1" spc="300" dirty="0">
              <a:latin typeface="Calibri" panose="020F0502020204030204" pitchFamily="34" charset="0"/>
              <a:ea typeface="+mj-ea"/>
              <a:cs typeface="+mj-cs"/>
            </a:endParaRPr>
          </a:p>
          <a:p>
            <a:pPr marL="533400" indent="-533400" algn="ctr" fontAlgn="base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None/>
            </a:pPr>
            <a:endParaRPr lang="ar-SA" sz="3600" b="1" i="1" spc="300" dirty="0">
              <a:latin typeface="Calibri" panose="020F0502020204030204" pitchFamily="34" charset="0"/>
              <a:ea typeface="+mj-ea"/>
              <a:cs typeface="+mj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4546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491</TotalTime>
  <Words>1621</Words>
  <Application>Microsoft Office PowerPoint</Application>
  <PresentationFormat>Widescreen</PresentationFormat>
  <Paragraphs>335</Paragraphs>
  <Slides>35</Slides>
  <Notes>29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3" baseType="lpstr">
      <vt:lpstr>Aharoni</vt:lpstr>
      <vt:lpstr>Arial</vt:lpstr>
      <vt:lpstr>Calibri</vt:lpstr>
      <vt:lpstr>Calibri Light</vt:lpstr>
      <vt:lpstr>Courier New</vt:lpstr>
      <vt:lpstr>Times New Roman</vt:lpstr>
      <vt:lpstr>Wingdings</vt:lpstr>
      <vt:lpstr>Office Theme</vt:lpstr>
      <vt:lpstr>PowerPoint Presentation</vt:lpstr>
      <vt:lpstr>PowerPoint Presentation</vt:lpstr>
      <vt:lpstr>OUTLINE</vt:lpstr>
      <vt:lpstr>Defining Organizational Structure</vt:lpstr>
      <vt:lpstr>Grouping Jobs into Functions</vt:lpstr>
      <vt:lpstr>Purposes of Organizing</vt:lpstr>
      <vt:lpstr>Organizational Structure</vt:lpstr>
      <vt:lpstr>Departmentalization by Type</vt:lpstr>
      <vt:lpstr>PowerPoint Presentation</vt:lpstr>
      <vt:lpstr>  2- Geographical Departmentalization</vt:lpstr>
      <vt:lpstr>PowerPoint Presentation</vt:lpstr>
      <vt:lpstr>  4- Process Departmentalization</vt:lpstr>
      <vt:lpstr>PowerPoint Presentation</vt:lpstr>
      <vt:lpstr> Chain of Command </vt:lpstr>
      <vt:lpstr>Organizational Structure (cont’d)</vt:lpstr>
      <vt:lpstr>Organizational Structure (cont’d)</vt:lpstr>
      <vt:lpstr> Span of Control</vt:lpstr>
      <vt:lpstr>Centralize vs. Decentralize</vt:lpstr>
      <vt:lpstr>  Factors that Influence the Amount of Centralization</vt:lpstr>
      <vt:lpstr>Factors that Influence the Amount of Decentralization</vt:lpstr>
      <vt:lpstr> Formalization </vt:lpstr>
      <vt:lpstr>Organizational Design Decisions</vt:lpstr>
      <vt:lpstr>Structural Contingency Factors</vt:lpstr>
      <vt:lpstr>Structural Contingency Factors (cont’d)</vt:lpstr>
      <vt:lpstr>Structural Contingency Factors (cont’d)</vt:lpstr>
      <vt:lpstr>Structural Contingency Factors (cont’d)</vt:lpstr>
      <vt:lpstr>Common Organizational Designs</vt:lpstr>
      <vt:lpstr>1-Traditional Designs</vt:lpstr>
      <vt:lpstr> Strengths and Weaknesses of Common Traditional Organizational Designs</vt:lpstr>
      <vt:lpstr>2- Contemporary Organizational Designs</vt:lpstr>
      <vt:lpstr> Contemporary Organizational Designs</vt:lpstr>
      <vt:lpstr>Contemporary Organizational Designs (cont’d)</vt:lpstr>
      <vt:lpstr>Removing Boundaries</vt:lpstr>
      <vt:lpstr> Learning Organization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Making decisions Organizational Structure  Chapter 4</dc:title>
  <dc:creator>user</dc:creator>
  <cp:lastModifiedBy>ABUBAKR</cp:lastModifiedBy>
  <cp:revision>48</cp:revision>
  <dcterms:created xsi:type="dcterms:W3CDTF">2006-08-16T00:00:00Z</dcterms:created>
  <dcterms:modified xsi:type="dcterms:W3CDTF">2023-07-23T06:06:50Z</dcterms:modified>
</cp:coreProperties>
</file>