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6"/>
  </p:notesMasterIdLst>
  <p:sldIdLst>
    <p:sldId id="754" r:id="rId5"/>
    <p:sldId id="553" r:id="rId6"/>
    <p:sldId id="756" r:id="rId7"/>
    <p:sldId id="772" r:id="rId8"/>
    <p:sldId id="759" r:id="rId9"/>
    <p:sldId id="773" r:id="rId10"/>
    <p:sldId id="774" r:id="rId11"/>
    <p:sldId id="775" r:id="rId12"/>
    <p:sldId id="776" r:id="rId13"/>
    <p:sldId id="811" r:id="rId14"/>
    <p:sldId id="812" r:id="rId15"/>
    <p:sldId id="813" r:id="rId16"/>
    <p:sldId id="814" r:id="rId17"/>
    <p:sldId id="815" r:id="rId18"/>
    <p:sldId id="816" r:id="rId19"/>
    <p:sldId id="817" r:id="rId20"/>
    <p:sldId id="818" r:id="rId21"/>
    <p:sldId id="819" r:id="rId22"/>
    <p:sldId id="820" r:id="rId23"/>
    <p:sldId id="821" r:id="rId24"/>
    <p:sldId id="822" r:id="rId25"/>
    <p:sldId id="823" r:id="rId26"/>
    <p:sldId id="824" r:id="rId27"/>
    <p:sldId id="827" r:id="rId28"/>
    <p:sldId id="826" r:id="rId29"/>
    <p:sldId id="825" r:id="rId30"/>
    <p:sldId id="828" r:id="rId31"/>
    <p:sldId id="829" r:id="rId32"/>
    <p:sldId id="830" r:id="rId33"/>
    <p:sldId id="831" r:id="rId34"/>
    <p:sldId id="832" r:id="rId35"/>
    <p:sldId id="833" r:id="rId36"/>
    <p:sldId id="834" r:id="rId37"/>
    <p:sldId id="835" r:id="rId38"/>
    <p:sldId id="836" r:id="rId39"/>
    <p:sldId id="837" r:id="rId40"/>
    <p:sldId id="838" r:id="rId41"/>
    <p:sldId id="839" r:id="rId42"/>
    <p:sldId id="840" r:id="rId43"/>
    <p:sldId id="841" r:id="rId44"/>
    <p:sldId id="842" r:id="rId45"/>
    <p:sldId id="843" r:id="rId46"/>
    <p:sldId id="844" r:id="rId47"/>
    <p:sldId id="845" r:id="rId48"/>
    <p:sldId id="846" r:id="rId49"/>
    <p:sldId id="847" r:id="rId50"/>
    <p:sldId id="848" r:id="rId51"/>
    <p:sldId id="849" r:id="rId52"/>
    <p:sldId id="850" r:id="rId53"/>
    <p:sldId id="851" r:id="rId54"/>
    <p:sldId id="753" r:id="rId55"/>
  </p:sldIdLst>
  <p:sldSz cx="12192000" cy="6858000"/>
  <p:notesSz cx="6858000" cy="9144000"/>
  <p:embeddedFontLst>
    <p:embeddedFont>
      <p:font typeface="Alexandria" pitchFamily="2" charset="-78"/>
      <p:regular r:id="rId57"/>
      <p:bold r:id="rId58"/>
    </p:embeddedFont>
    <p:embeddedFont>
      <p:font typeface="Alexandria Light" pitchFamily="2" charset="-78"/>
      <p:regular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759"/>
            <p14:sldId id="773"/>
            <p14:sldId id="774"/>
            <p14:sldId id="775"/>
            <p14:sldId id="776"/>
            <p14:sldId id="811"/>
            <p14:sldId id="812"/>
            <p14:sldId id="813"/>
            <p14:sldId id="814"/>
            <p14:sldId id="815"/>
            <p14:sldId id="816"/>
            <p14:sldId id="817"/>
            <p14:sldId id="818"/>
            <p14:sldId id="819"/>
            <p14:sldId id="820"/>
            <p14:sldId id="821"/>
            <p14:sldId id="822"/>
            <p14:sldId id="823"/>
            <p14:sldId id="824"/>
            <p14:sldId id="827"/>
            <p14:sldId id="826"/>
            <p14:sldId id="825"/>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850"/>
            <p14:sldId id="851"/>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18" autoAdjust="0"/>
    <p:restoredTop sz="94660"/>
  </p:normalViewPr>
  <p:slideViewPr>
    <p:cSldViewPr snapToGrid="0">
      <p:cViewPr>
        <p:scale>
          <a:sx n="66" d="100"/>
          <a:sy n="66" d="100"/>
        </p:scale>
        <p:origin x="394"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2.fnt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1.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470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42486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02838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770099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8315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24168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36532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356442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96148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0613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53893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62657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940363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8501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463032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017380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9381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121969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130909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20625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168940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678865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27425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07825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0939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858901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766770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270605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099218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933491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663106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848504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203582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280415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02121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14633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65066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442827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638814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8999999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9608722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61789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405292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2296936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8596710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950297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6/18/2026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6/18/2026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6/18/2026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6/18/2026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6/18/2026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6/18/2026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6/18/2026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6/18/2026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6/18/2026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6/18/2026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6/18/2026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6/18/2026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4</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The research proposal</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الرابع</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مـــقتـــــــــرح البحـــــــث</a:t>
            </a:r>
          </a:p>
        </p:txBody>
      </p:sp>
      <p:pic>
        <p:nvPicPr>
          <p:cNvPr id="1026" name="Picture 2" descr="Steps of Writing a Research Proposal | PPTX">
            <a:extLst>
              <a:ext uri="{FF2B5EF4-FFF2-40B4-BE49-F238E27FC236}">
                <a16:creationId xmlns:a16="http://schemas.microsoft.com/office/drawing/2014/main" id="{3F69D91D-7D87-2CF2-1464-BBD1B42ED0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301" b="27507"/>
          <a:stretch/>
        </p:blipFill>
        <p:spPr bwMode="auto">
          <a:xfrm>
            <a:off x="2477730" y="1395417"/>
            <a:ext cx="7049728" cy="286528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Why write a proposal?</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There are several reasons for preparing a research proposal.</a:t>
            </a:r>
          </a:p>
          <a:p>
            <a:pPr algn="just">
              <a:lnSpc>
                <a:spcPct val="150000"/>
              </a:lnSpc>
            </a:pPr>
            <a:r>
              <a:rPr lang="en-US" dirty="0">
                <a:solidFill>
                  <a:srgbClr val="FF0000"/>
                </a:solidFill>
                <a:latin typeface="Alexandria" pitchFamily="2" charset="-78"/>
                <a:cs typeface="Alexandria" pitchFamily="2" charset="-78"/>
              </a:rPr>
              <a:t>In the case of funded research, it is quite simply that there will be no funding without one.</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These proposal frameworks are created to ensure that all the necessary requirements of the funding body are covered in the proposal and to provide uniformity when examining their merits.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b="1" dirty="0">
                <a:solidFill>
                  <a:schemeClr val="accent6">
                    <a:lumMod val="50000"/>
                  </a:schemeClr>
                </a:solidFill>
                <a:latin typeface="Alexandria" pitchFamily="2" charset="-78"/>
                <a:cs typeface="Alexandria" pitchFamily="2" charset="-78"/>
              </a:rPr>
              <a:t>لماذا نكتب مقترح البحث؟</a:t>
            </a:r>
          </a:p>
          <a:p>
            <a:pPr algn="just" rtl="1">
              <a:lnSpc>
                <a:spcPct val="200000"/>
              </a:lnSpc>
            </a:pPr>
            <a:r>
              <a:rPr lang="ar-SA" sz="2000" dirty="0">
                <a:solidFill>
                  <a:srgbClr val="FF0000"/>
                </a:solidFill>
                <a:latin typeface="Alexandria" pitchFamily="2" charset="-78"/>
                <a:cs typeface="Alexandria" pitchFamily="2" charset="-78"/>
              </a:rPr>
              <a:t>في حالة الأبحاث الممولة، من البسيط جدا أنه لن يكون هناك تمويل بدون تمويل.</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تم إنشاء أطر المقترحات البحثية لضمان تغطية جميع المتطلبات اللازمة للجهة الممولة في الاقتراح ولتوفير توحيد عند فحص جدارتها.</a:t>
            </a:r>
          </a:p>
        </p:txBody>
      </p:sp>
    </p:spTree>
    <p:extLst>
      <p:ext uri="{BB962C8B-B14F-4D97-AF65-F5344CB8AC3E}">
        <p14:creationId xmlns:p14="http://schemas.microsoft.com/office/powerpoint/2010/main" val="237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02581"/>
          </a:xfrm>
          <a:prstGeom prst="rect">
            <a:avLst/>
          </a:prstGeom>
        </p:spPr>
        <p:txBody>
          <a:bodyPr wrap="square">
            <a:spAutoFit/>
          </a:bodyPr>
          <a:lstStyle/>
          <a:p>
            <a:pPr algn="just">
              <a:lnSpc>
                <a:spcPct val="150000"/>
              </a:lnSpc>
            </a:pPr>
            <a:r>
              <a:rPr lang="en-US" sz="1700" b="1" dirty="0">
                <a:solidFill>
                  <a:schemeClr val="accent6">
                    <a:lumMod val="50000"/>
                  </a:schemeClr>
                </a:solidFill>
                <a:latin typeface="Alexandria" pitchFamily="2" charset="-78"/>
                <a:cs typeface="Alexandria" pitchFamily="2" charset="-78"/>
              </a:rPr>
              <a:t>Why write a proposal?</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This is usually a highly competitive arena, and proposals will be seen by a number of referees, who will rate each one according to a predefined, criterion-based evaluation. </a:t>
            </a:r>
            <a:r>
              <a:rPr lang="en-US" sz="1700" dirty="0">
                <a:solidFill>
                  <a:srgbClr val="FF0000"/>
                </a:solidFill>
                <a:latin typeface="Alexandria" pitchFamily="2" charset="-78"/>
                <a:cs typeface="Alexandria" pitchFamily="2" charset="-78"/>
              </a:rPr>
              <a:t>Proposals that achieve the highest grades will usually be funded according to the budget available</a:t>
            </a:r>
            <a:r>
              <a:rPr lang="en-US" sz="1700" dirty="0">
                <a:solidFill>
                  <a:srgbClr val="002060"/>
                </a:solidFill>
                <a:latin typeface="Alexandria" pitchFamily="2" charset="-78"/>
                <a:cs typeface="Alexandria" pitchFamily="2" charset="-78"/>
              </a:rPr>
              <a:t>.</a:t>
            </a:r>
            <a:endParaRPr lang="ar-SA" sz="1700"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This approach to bidding for research funding is clearly defined, and the purpose of submitting the proposal is very clear.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just" rtl="1">
              <a:lnSpc>
                <a:spcPct val="150000"/>
              </a:lnSpc>
            </a:pPr>
            <a:r>
              <a:rPr lang="ar-SA" b="1" dirty="0">
                <a:solidFill>
                  <a:schemeClr val="accent6">
                    <a:lumMod val="50000"/>
                  </a:schemeClr>
                </a:solidFill>
                <a:latin typeface="Alexandria" pitchFamily="2" charset="-78"/>
                <a:cs typeface="Alexandria" pitchFamily="2" charset="-78"/>
              </a:rPr>
              <a:t>لماذا نكتب مقترح البحث؟</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عادة ما يكون هذا المجال تنافسيا للغاية، وسيعرض عدد من الحكام المقترحات التي يقيموها وفقا لتقييم محدد مسبقا قائم على المعايير.</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عادة ما يتم تمويل المقترحات التي تحقق أعلى الدرجات وفقا للميزانية المتاحة.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هذا النهج في تقديم العطاءات لتمويل البحث محدد بوضوح، والهدف من تقديم الاقتراح واضح جدا.</a:t>
            </a:r>
          </a:p>
        </p:txBody>
      </p:sp>
    </p:spTree>
    <p:extLst>
      <p:ext uri="{BB962C8B-B14F-4D97-AF65-F5344CB8AC3E}">
        <p14:creationId xmlns:p14="http://schemas.microsoft.com/office/powerpoint/2010/main" val="2209030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954014"/>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Why write a proposal?</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However, the role of a research proposal is far more extensive than this; it has a very important function in the research process, whether or not funding is an issue.</a:t>
            </a:r>
          </a:p>
          <a:p>
            <a:pPr algn="just">
              <a:lnSpc>
                <a:spcPct val="150000"/>
              </a:lnSpc>
            </a:pPr>
            <a:r>
              <a:rPr lang="en-US" dirty="0">
                <a:solidFill>
                  <a:srgbClr val="FF0000"/>
                </a:solidFill>
                <a:latin typeface="Alexandria" pitchFamily="2" charset="-78"/>
                <a:cs typeface="Alexandria" pitchFamily="2" charset="-78"/>
              </a:rPr>
              <a:t>Academic research, such as a dissertation, will always require some form of proposal.</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Sometimes this is assessed as part of a taught course of study; other times it is an intrinsic part of a dissertation module.</a:t>
            </a:r>
          </a:p>
          <a:p>
            <a:pPr marL="457200" indent="-457200" algn="just">
              <a:lnSpc>
                <a:spcPct val="150000"/>
              </a:lnSpc>
              <a:buFont typeface="Arial" panose="020B0604020202020204" pitchFamily="34" charset="0"/>
              <a:buChar char="•"/>
            </a:pPr>
            <a:endParaRPr lang="en-US"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just" rtl="1">
              <a:lnSpc>
                <a:spcPct val="150000"/>
              </a:lnSpc>
            </a:pPr>
            <a:r>
              <a:rPr lang="ar-SA" b="1" dirty="0">
                <a:solidFill>
                  <a:schemeClr val="accent6">
                    <a:lumMod val="50000"/>
                  </a:schemeClr>
                </a:solidFill>
                <a:latin typeface="Alexandria" pitchFamily="2" charset="-78"/>
                <a:cs typeface="Alexandria" pitchFamily="2" charset="-78"/>
              </a:rPr>
              <a:t>لماذا نكتب مقترح البحث؟</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ومع ذلك، فإن دور مقترح البحث أوسع بكثير من ذلك؛ له دور مهم جدا في عملية البحث، سواء كان التمويل مشكلة أم لا.</a:t>
            </a:r>
          </a:p>
          <a:p>
            <a:pPr algn="just" rtl="1">
              <a:lnSpc>
                <a:spcPct val="150000"/>
              </a:lnSpc>
            </a:pPr>
            <a:r>
              <a:rPr lang="ar-SA" dirty="0">
                <a:solidFill>
                  <a:srgbClr val="FF0000"/>
                </a:solidFill>
                <a:latin typeface="Alexandria" pitchFamily="2" charset="-78"/>
                <a:cs typeface="Alexandria" pitchFamily="2" charset="-78"/>
              </a:rPr>
              <a:t>البحث الأكاديمي، مثل الأطروحة، سيتطلب دائما نوعا من المقترحات.</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أحيانا يتم تقييم ذلك كجزء من دورة دراسية تعليمية؛ وأحيانا أخرى يكون جزءا جوهريا من الأطروحة.</a:t>
            </a:r>
          </a:p>
        </p:txBody>
      </p:sp>
    </p:spTree>
    <p:extLst>
      <p:ext uri="{BB962C8B-B14F-4D97-AF65-F5344CB8AC3E}">
        <p14:creationId xmlns:p14="http://schemas.microsoft.com/office/powerpoint/2010/main" val="181567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Whatever the external requirements, a research proposal should cover the </a:t>
            </a:r>
            <a:r>
              <a:rPr lang="en-US" sz="2000" b="1" i="1" dirty="0">
                <a:solidFill>
                  <a:srgbClr val="FF0000"/>
                </a:solidFill>
                <a:latin typeface="Alexandria" pitchFamily="2" charset="-78"/>
                <a:cs typeface="Alexandria" pitchFamily="2" charset="-78"/>
              </a:rPr>
              <a:t>what</a:t>
            </a:r>
            <a:r>
              <a:rPr lang="en-US" sz="2000" dirty="0">
                <a:solidFill>
                  <a:schemeClr val="accent6">
                    <a:lumMod val="50000"/>
                  </a:schemeClr>
                </a:solidFill>
                <a:latin typeface="Alexandria" pitchFamily="2" charset="-78"/>
                <a:cs typeface="Alexandria" pitchFamily="2" charset="-78"/>
              </a:rPr>
              <a:t>, </a:t>
            </a:r>
            <a:r>
              <a:rPr lang="en-US" sz="2000" b="1" i="1" dirty="0">
                <a:solidFill>
                  <a:srgbClr val="FF0000"/>
                </a:solidFill>
                <a:latin typeface="Alexandria" pitchFamily="2" charset="-78"/>
                <a:cs typeface="Alexandria" pitchFamily="2" charset="-78"/>
              </a:rPr>
              <a:t>how</a:t>
            </a:r>
            <a:r>
              <a:rPr lang="en-US" sz="2000" dirty="0">
                <a:solidFill>
                  <a:schemeClr val="accent6">
                    <a:lumMod val="50000"/>
                  </a:schemeClr>
                </a:solidFill>
                <a:latin typeface="Alexandria" pitchFamily="2" charset="-78"/>
                <a:cs typeface="Alexandria" pitchFamily="2" charset="-78"/>
              </a:rPr>
              <a:t>, and </a:t>
            </a:r>
            <a:r>
              <a:rPr lang="en-US" sz="2000" b="1" i="1" dirty="0">
                <a:solidFill>
                  <a:srgbClr val="FF0000"/>
                </a:solidFill>
                <a:latin typeface="Alexandria" pitchFamily="2" charset="-78"/>
                <a:cs typeface="Alexandria" pitchFamily="2" charset="-78"/>
              </a:rPr>
              <a:t>why</a:t>
            </a:r>
            <a:r>
              <a:rPr lang="en-US" sz="2000" dirty="0">
                <a:solidFill>
                  <a:schemeClr val="accent6">
                    <a:lumMod val="50000"/>
                  </a:schemeClr>
                </a:solidFill>
                <a:latin typeface="Alexandria" pitchFamily="2" charset="-78"/>
                <a:cs typeface="Alexandria" pitchFamily="2" charset="-78"/>
              </a:rPr>
              <a:t> of the research</a:t>
            </a:r>
          </a:p>
          <a:p>
            <a:pPr marL="457200" indent="-457200" algn="just">
              <a:lnSpc>
                <a:spcPct val="150000"/>
              </a:lnSpc>
              <a:buFont typeface="Arial" panose="020B0604020202020204" pitchFamily="34" charset="0"/>
              <a:buChar char="•"/>
            </a:pPr>
            <a:r>
              <a:rPr lang="en-US" sz="2000" b="1" i="1" dirty="0">
                <a:solidFill>
                  <a:srgbClr val="FF0000"/>
                </a:solidFill>
                <a:latin typeface="Alexandria" pitchFamily="2" charset="-78"/>
                <a:cs typeface="Alexandria" pitchFamily="2" charset="-78"/>
              </a:rPr>
              <a:t>What</a:t>
            </a:r>
            <a:r>
              <a:rPr lang="en-US" sz="2000" dirty="0">
                <a:solidFill>
                  <a:srgbClr val="002060"/>
                </a:solidFill>
                <a:latin typeface="Alexandria" pitchFamily="2" charset="-78"/>
                <a:cs typeface="Alexandria" pitchFamily="2" charset="-78"/>
              </a:rPr>
              <a:t> you are proposing to do</a:t>
            </a:r>
          </a:p>
          <a:p>
            <a:pPr marL="457200" indent="-457200" algn="just">
              <a:lnSpc>
                <a:spcPct val="150000"/>
              </a:lnSpc>
              <a:buFont typeface="Arial" panose="020B0604020202020204" pitchFamily="34" charset="0"/>
              <a:buChar char="•"/>
            </a:pPr>
            <a:r>
              <a:rPr lang="en-US" sz="2000" b="1" i="1" dirty="0">
                <a:solidFill>
                  <a:srgbClr val="FF0000"/>
                </a:solidFill>
                <a:latin typeface="Alexandria" pitchFamily="2" charset="-78"/>
                <a:cs typeface="Alexandria" pitchFamily="2" charset="-78"/>
              </a:rPr>
              <a:t>How</a:t>
            </a:r>
            <a:r>
              <a:rPr lang="en-US" sz="2000" dirty="0">
                <a:solidFill>
                  <a:srgbClr val="002060"/>
                </a:solidFill>
                <a:latin typeface="Alexandria" pitchFamily="2" charset="-78"/>
                <a:cs typeface="Alexandria" pitchFamily="2" charset="-78"/>
              </a:rPr>
              <a:t> you are proposing to do it, and</a:t>
            </a:r>
          </a:p>
          <a:p>
            <a:pPr marL="457200" indent="-457200" algn="just">
              <a:lnSpc>
                <a:spcPct val="150000"/>
              </a:lnSpc>
              <a:buFont typeface="Arial" panose="020B0604020202020204" pitchFamily="34" charset="0"/>
              <a:buChar char="•"/>
            </a:pPr>
            <a:r>
              <a:rPr lang="en-US" sz="2000" b="1" i="1" dirty="0">
                <a:solidFill>
                  <a:srgbClr val="FF0000"/>
                </a:solidFill>
                <a:latin typeface="Alexandria" pitchFamily="2" charset="-78"/>
                <a:cs typeface="Alexandria" pitchFamily="2" charset="-78"/>
              </a:rPr>
              <a:t>Why</a:t>
            </a:r>
            <a:r>
              <a:rPr lang="en-US" sz="2000" dirty="0">
                <a:solidFill>
                  <a:srgbClr val="002060"/>
                </a:solidFill>
                <a:latin typeface="Alexandria" pitchFamily="2" charset="-78"/>
                <a:cs typeface="Alexandria" pitchFamily="2" charset="-78"/>
              </a:rPr>
              <a:t> have you selected the proposed strategy?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بغض النظر عن المتطلبات الخارجية، يجب أن يغطي مقترح البحث </a:t>
            </a:r>
            <a:r>
              <a:rPr lang="ar-SA" sz="2000" b="1" i="1" dirty="0">
                <a:solidFill>
                  <a:srgbClr val="FF0000"/>
                </a:solidFill>
                <a:latin typeface="Alexandria" pitchFamily="2" charset="-78"/>
                <a:cs typeface="Alexandria" pitchFamily="2" charset="-78"/>
              </a:rPr>
              <a:t>ما</a:t>
            </a:r>
            <a:r>
              <a:rPr lang="ar-SA" sz="2000" dirty="0">
                <a:solidFill>
                  <a:schemeClr val="accent6">
                    <a:lumMod val="50000"/>
                  </a:schemeClr>
                </a:solidFill>
                <a:latin typeface="Alexandria" pitchFamily="2" charset="-78"/>
                <a:cs typeface="Alexandria" pitchFamily="2" charset="-78"/>
              </a:rPr>
              <a:t> هو </a:t>
            </a:r>
            <a:r>
              <a:rPr lang="ar-SA" sz="2000" b="1" i="1" dirty="0">
                <a:solidFill>
                  <a:srgbClr val="FF0000"/>
                </a:solidFill>
                <a:latin typeface="Alexandria" pitchFamily="2" charset="-78"/>
                <a:cs typeface="Alexandria" pitchFamily="2" charset="-78"/>
              </a:rPr>
              <a:t>وكيف</a:t>
            </a:r>
            <a:r>
              <a:rPr lang="ar-SA" sz="2000" dirty="0">
                <a:solidFill>
                  <a:schemeClr val="accent6">
                    <a:lumMod val="50000"/>
                  </a:schemeClr>
                </a:solidFill>
                <a:latin typeface="Alexandria" pitchFamily="2" charset="-78"/>
                <a:cs typeface="Alexandria" pitchFamily="2" charset="-78"/>
              </a:rPr>
              <a:t> </a:t>
            </a:r>
            <a:r>
              <a:rPr lang="ar-SA" sz="2000" b="1" i="1" dirty="0">
                <a:solidFill>
                  <a:srgbClr val="FF0000"/>
                </a:solidFill>
                <a:latin typeface="Alexandria" pitchFamily="2" charset="-78"/>
                <a:cs typeface="Alexandria" pitchFamily="2" charset="-78"/>
              </a:rPr>
              <a:t>ولماذا</a:t>
            </a:r>
            <a:r>
              <a:rPr lang="ar-SA" sz="2000" dirty="0">
                <a:solidFill>
                  <a:schemeClr val="accent6">
                    <a:lumMod val="50000"/>
                  </a:schemeClr>
                </a:solidFill>
                <a:latin typeface="Alexandria" pitchFamily="2" charset="-78"/>
                <a:cs typeface="Alexandria" pitchFamily="2" charset="-78"/>
              </a:rPr>
              <a:t> للبحث</a:t>
            </a:r>
          </a:p>
          <a:p>
            <a:pPr marL="342900" indent="-342900" algn="just" rtl="1">
              <a:lnSpc>
                <a:spcPct val="200000"/>
              </a:lnSpc>
              <a:buFont typeface="Arial" panose="020B0604020202020204" pitchFamily="34" charset="0"/>
              <a:buChar char="•"/>
            </a:pPr>
            <a:r>
              <a:rPr lang="ar-SA" sz="2000" b="1" i="1" dirty="0">
                <a:solidFill>
                  <a:srgbClr val="FF0000"/>
                </a:solidFill>
                <a:latin typeface="Alexandria" pitchFamily="2" charset="-78"/>
                <a:cs typeface="Alexandria" pitchFamily="2" charset="-78"/>
              </a:rPr>
              <a:t>ما</a:t>
            </a:r>
            <a:r>
              <a:rPr lang="ar-SA" sz="2000" dirty="0">
                <a:solidFill>
                  <a:srgbClr val="002060"/>
                </a:solidFill>
                <a:latin typeface="Alexandria" pitchFamily="2" charset="-78"/>
                <a:cs typeface="Alexandria" pitchFamily="2" charset="-78"/>
              </a:rPr>
              <a:t> الذي تقترحه للبحث</a:t>
            </a:r>
          </a:p>
          <a:p>
            <a:pPr marL="342900" indent="-342900" algn="just" rtl="1">
              <a:lnSpc>
                <a:spcPct val="200000"/>
              </a:lnSpc>
              <a:buFont typeface="Arial" panose="020B0604020202020204" pitchFamily="34" charset="0"/>
              <a:buChar char="•"/>
            </a:pPr>
            <a:r>
              <a:rPr lang="ar-SA" sz="2000" b="1" i="1" dirty="0">
                <a:solidFill>
                  <a:srgbClr val="FF0000"/>
                </a:solidFill>
                <a:latin typeface="Alexandria" pitchFamily="2" charset="-78"/>
                <a:cs typeface="Alexandria" pitchFamily="2" charset="-78"/>
              </a:rPr>
              <a:t>كيف</a:t>
            </a:r>
            <a:r>
              <a:rPr lang="ar-SA" sz="2000" dirty="0">
                <a:solidFill>
                  <a:srgbClr val="002060"/>
                </a:solidFill>
                <a:latin typeface="Alexandria" pitchFamily="2" charset="-78"/>
                <a:cs typeface="Alexandria" pitchFamily="2" charset="-78"/>
              </a:rPr>
              <a:t> تقترح القيام بذلك، و</a:t>
            </a:r>
          </a:p>
          <a:p>
            <a:pPr marL="342900" indent="-342900" algn="just" rtl="1">
              <a:lnSpc>
                <a:spcPct val="200000"/>
              </a:lnSpc>
              <a:buFont typeface="Arial" panose="020B0604020202020204" pitchFamily="34" charset="0"/>
              <a:buChar char="•"/>
            </a:pPr>
            <a:r>
              <a:rPr lang="ar-SA" sz="2000" b="1" i="1" dirty="0">
                <a:solidFill>
                  <a:srgbClr val="FF0000"/>
                </a:solidFill>
                <a:latin typeface="Alexandria" pitchFamily="2" charset="-78"/>
                <a:cs typeface="Alexandria" pitchFamily="2" charset="-78"/>
              </a:rPr>
              <a:t>لماذا</a:t>
            </a:r>
            <a:r>
              <a:rPr lang="ar-SA" sz="2000" dirty="0">
                <a:solidFill>
                  <a:srgbClr val="002060"/>
                </a:solidFill>
                <a:latin typeface="Alexandria" pitchFamily="2" charset="-78"/>
                <a:cs typeface="Alexandria" pitchFamily="2" charset="-78"/>
              </a:rPr>
              <a:t> اخترت الاستراتيجية المقترحة؟</a:t>
            </a:r>
          </a:p>
        </p:txBody>
      </p:sp>
    </p:spTree>
    <p:extLst>
      <p:ext uri="{BB962C8B-B14F-4D97-AF65-F5344CB8AC3E}">
        <p14:creationId xmlns:p14="http://schemas.microsoft.com/office/powerpoint/2010/main" val="325044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But remember, there are two major purposes to a research proposal:</a:t>
            </a:r>
          </a:p>
          <a:p>
            <a:pPr marL="914400" lvl="1" indent="-457200" algn="just">
              <a:lnSpc>
                <a:spcPct val="150000"/>
              </a:lnSpc>
              <a:buFont typeface="+mj-lt"/>
              <a:buAutoNum type="arabicPeriod"/>
            </a:pPr>
            <a:r>
              <a:rPr lang="en-US" dirty="0">
                <a:solidFill>
                  <a:srgbClr val="002060"/>
                </a:solidFill>
                <a:latin typeface="Alexandria" pitchFamily="2" charset="-78"/>
                <a:cs typeface="Alexandria" pitchFamily="2" charset="-78"/>
              </a:rPr>
              <a:t>to provide others with the information they need, and </a:t>
            </a:r>
          </a:p>
          <a:p>
            <a:pPr marL="914400" lvl="1" indent="-457200" algn="just">
              <a:lnSpc>
                <a:spcPct val="150000"/>
              </a:lnSpc>
              <a:buFont typeface="+mj-lt"/>
              <a:buAutoNum type="arabicPeriod"/>
            </a:pPr>
            <a:r>
              <a:rPr lang="en-US" dirty="0">
                <a:solidFill>
                  <a:srgbClr val="002060"/>
                </a:solidFill>
                <a:latin typeface="Alexandria" pitchFamily="2" charset="-78"/>
                <a:cs typeface="Alexandria" pitchFamily="2" charset="-78"/>
              </a:rPr>
              <a:t>to provide yourself, the researcher, with a plan that will guide you during your investigation.</a:t>
            </a:r>
          </a:p>
          <a:p>
            <a:pPr algn="ctr">
              <a:lnSpc>
                <a:spcPct val="150000"/>
              </a:lnSpc>
            </a:pPr>
            <a:r>
              <a:rPr lang="en-US" dirty="0">
                <a:solidFill>
                  <a:schemeClr val="accent6">
                    <a:lumMod val="50000"/>
                  </a:schemeClr>
                </a:solidFill>
                <a:latin typeface="Alexandria" pitchFamily="2" charset="-78"/>
                <a:cs typeface="Alexandria" pitchFamily="2" charset="-78"/>
              </a:rPr>
              <a:t>A well-constructed research proposal will provide you with a very useful tool throughout the research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لكن تذكر، هناك غرضان رئيسيان لاقتراح البحث:</a:t>
            </a:r>
          </a:p>
          <a:p>
            <a:pPr marL="800100" lvl="1"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لتزويد الآخرين بالمعلومات التي يحتاجونها، و </a:t>
            </a:r>
          </a:p>
          <a:p>
            <a:pPr marL="800100" lvl="1" indent="-342900" algn="just" rtl="1">
              <a:lnSpc>
                <a:spcPct val="200000"/>
              </a:lnSpc>
              <a:buFont typeface="+mj-lt"/>
              <a:buAutoNum type="arabicPeriod"/>
            </a:pPr>
            <a:r>
              <a:rPr lang="ar-SA" sz="2000" dirty="0">
                <a:solidFill>
                  <a:srgbClr val="002060"/>
                </a:solidFill>
                <a:latin typeface="Alexandria" pitchFamily="2" charset="-78"/>
                <a:cs typeface="Alexandria" pitchFamily="2" charset="-78"/>
              </a:rPr>
              <a:t>أن تقدم لنفسك، كباحث، خطة ترشدك خلال فترة البحث.</a:t>
            </a:r>
          </a:p>
          <a:p>
            <a:pPr algn="ctr" rtl="1">
              <a:lnSpc>
                <a:spcPct val="200000"/>
              </a:lnSpc>
            </a:pPr>
            <a:r>
              <a:rPr lang="ar-SA" sz="2000" dirty="0">
                <a:solidFill>
                  <a:schemeClr val="accent6">
                    <a:lumMod val="50000"/>
                  </a:schemeClr>
                </a:solidFill>
                <a:latin typeface="Alexandria" pitchFamily="2" charset="-78"/>
                <a:cs typeface="Alexandria" pitchFamily="2" charset="-78"/>
              </a:rPr>
              <a:t>المقترح البحثي المنظم جيدا سيوفر لك أداة مفيدة جدا طوال فترة البحث</a:t>
            </a:r>
          </a:p>
        </p:txBody>
      </p:sp>
    </p:spTree>
    <p:extLst>
      <p:ext uri="{BB962C8B-B14F-4D97-AF65-F5344CB8AC3E}">
        <p14:creationId xmlns:p14="http://schemas.microsoft.com/office/powerpoint/2010/main" val="220443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Structure of a research proposal: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هيكل مقترح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4FEA5CC8-6103-1464-66C5-71B7B851C5FC}"/>
              </a:ext>
            </a:extLst>
          </p:cNvPr>
          <p:cNvPicPr>
            <a:picLocks noChangeAspect="1"/>
          </p:cNvPicPr>
          <p:nvPr/>
        </p:nvPicPr>
        <p:blipFill>
          <a:blip r:embed="rId4"/>
          <a:stretch>
            <a:fillRect/>
          </a:stretch>
        </p:blipFill>
        <p:spPr>
          <a:xfrm>
            <a:off x="3383589" y="2253213"/>
            <a:ext cx="5885101" cy="43933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9956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80456"/>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636114"/>
            <a:ext cx="10932107" cy="223580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Although requirements for a research proposal can often differ slightly according to funding body, academic or professional body regulations, </a:t>
            </a:r>
            <a:r>
              <a:rPr lang="en-US" sz="1900" dirty="0">
                <a:solidFill>
                  <a:srgbClr val="FF0000"/>
                </a:solidFill>
                <a:latin typeface="Alexandria" pitchFamily="2" charset="-78"/>
                <a:cs typeface="Alexandria" pitchFamily="2" charset="-78"/>
              </a:rPr>
              <a:t>there is an almost universally accepted ‘list of contents’ that is expected</a:t>
            </a:r>
            <a:r>
              <a:rPr lang="en-US" sz="1900" dirty="0">
                <a:solidFill>
                  <a:srgbClr val="002060"/>
                </a:solidFill>
                <a:latin typeface="Alexandria" pitchFamily="2" charset="-78"/>
                <a:cs typeface="Alexandria" pitchFamily="2" charset="-78"/>
              </a:rPr>
              <a:t>.</a:t>
            </a:r>
          </a:p>
          <a:p>
            <a:pPr algn="ctr">
              <a:lnSpc>
                <a:spcPct val="150000"/>
              </a:lnSpc>
            </a:pPr>
            <a:r>
              <a:rPr lang="en-US" sz="1900" dirty="0">
                <a:solidFill>
                  <a:schemeClr val="accent6">
                    <a:lumMod val="50000"/>
                  </a:schemeClr>
                </a:solidFill>
                <a:latin typeface="Alexandria" pitchFamily="2" charset="-78"/>
                <a:cs typeface="Alexandria" pitchFamily="2" charset="-78"/>
              </a:rPr>
              <a:t>It is important to pay very close attention to any specific instructions you have for presenting a proposal and use this as a guide to individual sections within that proposal.</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على الرغم من أن متطلبات مقترح البحث قد تختلف قليلا غالبا حسب الجهة الممولة أو الأكاديمية أو اللوائح المهنية، إلا أن </a:t>
            </a:r>
            <a:r>
              <a:rPr lang="ar-SA" sz="2000" dirty="0">
                <a:solidFill>
                  <a:srgbClr val="FF0000"/>
                </a:solidFill>
                <a:latin typeface="Alexandria" pitchFamily="2" charset="-78"/>
                <a:cs typeface="Alexandria" pitchFamily="2" charset="-78"/>
              </a:rPr>
              <a:t>هناك "قائمة محتويات" مقبولة تقريبا بشكل عالمي</a:t>
            </a:r>
            <a:r>
              <a:rPr lang="ar-SA" sz="2000" dirty="0">
                <a:solidFill>
                  <a:srgbClr val="002060"/>
                </a:solidFill>
                <a:latin typeface="Alexandria" pitchFamily="2" charset="-78"/>
                <a:cs typeface="Alexandria" pitchFamily="2" charset="-78"/>
              </a:rPr>
              <a:t>.</a:t>
            </a:r>
          </a:p>
          <a:p>
            <a:pPr algn="ctr" rtl="1">
              <a:lnSpc>
                <a:spcPct val="200000"/>
              </a:lnSpc>
            </a:pPr>
            <a:r>
              <a:rPr lang="ar-SA" sz="2000" dirty="0">
                <a:solidFill>
                  <a:schemeClr val="accent6">
                    <a:lumMod val="50000"/>
                  </a:schemeClr>
                </a:solidFill>
                <a:latin typeface="Alexandria" pitchFamily="2" charset="-78"/>
                <a:cs typeface="Alexandria" pitchFamily="2" charset="-78"/>
              </a:rPr>
              <a:t>من المهم أن تولي اهتماما دقيقا لأي تعليمات محددة لديك لتقديم المقترح واستخدامها كدليل للأقسام الفردية داخل ذلك الاقتراح.</a:t>
            </a:r>
          </a:p>
        </p:txBody>
      </p:sp>
    </p:spTree>
    <p:extLst>
      <p:ext uri="{BB962C8B-B14F-4D97-AF65-F5344CB8AC3E}">
        <p14:creationId xmlns:p14="http://schemas.microsoft.com/office/powerpoint/2010/main" val="248545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80456"/>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636114"/>
            <a:ext cx="10932107" cy="240258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Regulations differ from university to university and often within individual departments – be aware of exactly what is required.</a:t>
            </a:r>
          </a:p>
          <a:p>
            <a:pPr algn="just">
              <a:lnSpc>
                <a:spcPct val="150000"/>
              </a:lnSpc>
            </a:pPr>
            <a:r>
              <a:rPr lang="en-US" sz="1700" dirty="0">
                <a:solidFill>
                  <a:schemeClr val="accent6">
                    <a:lumMod val="50000"/>
                  </a:schemeClr>
                </a:solidFill>
                <a:latin typeface="Alexandria" pitchFamily="2" charset="-78"/>
                <a:cs typeface="Alexandria" pitchFamily="2" charset="-78"/>
              </a:rPr>
              <a:t>The aim here is to provide as comprehensive a list as possible of the details that should be included in a proposal.</a:t>
            </a:r>
          </a:p>
          <a:p>
            <a:pPr marL="457200" indent="-457200" algn="just">
              <a:lnSpc>
                <a:spcPct val="150000"/>
              </a:lnSpc>
              <a:buFont typeface="Arial" panose="020B0604020202020204" pitchFamily="34" charset="0"/>
              <a:buChar char="•"/>
            </a:pPr>
            <a:r>
              <a:rPr lang="en-US" sz="1700" dirty="0">
                <a:solidFill>
                  <a:srgbClr val="002060"/>
                </a:solidFill>
                <a:latin typeface="Alexandria" pitchFamily="2" charset="-78"/>
                <a:cs typeface="Alexandria" pitchFamily="2" charset="-78"/>
              </a:rPr>
              <a:t>It is your responsibility to make sure you conform to the requirements of the target audience, whether reviewers, academic research supervisors, or your line manager.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تختلف اللوائح من جامعة لأخرى وغالبا داخل أقسام مختلفة – كن على دراية بالضبط بما هو مطلوب.</a:t>
            </a:r>
          </a:p>
          <a:p>
            <a:pPr algn="just" rtl="1">
              <a:lnSpc>
                <a:spcPct val="200000"/>
              </a:lnSpc>
            </a:pPr>
            <a:r>
              <a:rPr lang="ar-SA" dirty="0">
                <a:solidFill>
                  <a:schemeClr val="accent6">
                    <a:lumMod val="50000"/>
                  </a:schemeClr>
                </a:solidFill>
                <a:latin typeface="Alexandria" pitchFamily="2" charset="-78"/>
                <a:cs typeface="Alexandria" pitchFamily="2" charset="-78"/>
              </a:rPr>
              <a:t>الهدف هنا هو تقديم قائمة شاملة قدر الإمكان بالتفاصيل التي يجب تضمينها في المقترح.</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تقع على عاتقك مسؤولية التأكد من التزامك بمتطلبات الجمهور المستهدف، سواء كان المراجعين، أو مشرفي البحث الأكاديمي، أو مديرك المباشر.</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4096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80456"/>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636114"/>
            <a:ext cx="10932107" cy="2402581"/>
          </a:xfrm>
          <a:prstGeom prst="rect">
            <a:avLst/>
          </a:prstGeom>
        </p:spPr>
        <p:txBody>
          <a:bodyPr wrap="square">
            <a:spAutoFit/>
          </a:bodyPr>
          <a:lstStyle/>
          <a:p>
            <a:pPr algn="just">
              <a:lnSpc>
                <a:spcPct val="150000"/>
              </a:lnSpc>
            </a:pPr>
            <a:r>
              <a:rPr lang="en-US" sz="1700" b="1" dirty="0">
                <a:solidFill>
                  <a:srgbClr val="FF0000"/>
                </a:solidFill>
                <a:latin typeface="Alexandria" pitchFamily="2" charset="-78"/>
                <a:cs typeface="Alexandria" pitchFamily="2" charset="-78"/>
              </a:rPr>
              <a:t>The structure of a research proposal includes:</a:t>
            </a:r>
          </a:p>
          <a:p>
            <a:pPr marL="457200" indent="-457200" algn="just">
              <a:lnSpc>
                <a:spcPct val="150000"/>
              </a:lnSpc>
              <a:buFont typeface="+mj-lt"/>
              <a:buAutoNum type="arabicPeriod"/>
            </a:pPr>
            <a:r>
              <a:rPr lang="en-US" sz="1700" dirty="0">
                <a:solidFill>
                  <a:srgbClr val="002060"/>
                </a:solidFill>
                <a:latin typeface="Alexandria" pitchFamily="2" charset="-78"/>
                <a:cs typeface="Alexandria" pitchFamily="2" charset="-78"/>
              </a:rPr>
              <a:t>A clearly defined title and introduction,   2.  A statement of aims and objectives, or a hypothesis</a:t>
            </a:r>
          </a:p>
          <a:p>
            <a:pPr marL="457200" indent="-457200" algn="just">
              <a:lnSpc>
                <a:spcPct val="150000"/>
              </a:lnSpc>
              <a:buFont typeface="+mj-lt"/>
              <a:buAutoNum type="arabicPeriod" startAt="3"/>
            </a:pPr>
            <a:r>
              <a:rPr lang="en-US" sz="1700" dirty="0">
                <a:solidFill>
                  <a:srgbClr val="002060"/>
                </a:solidFill>
                <a:latin typeface="Alexandria" pitchFamily="2" charset="-78"/>
                <a:cs typeface="Alexandria" pitchFamily="2" charset="-78"/>
              </a:rPr>
              <a:t>A review of the literature 	                     4.  A research design</a:t>
            </a:r>
          </a:p>
          <a:p>
            <a:pPr marL="457200" indent="-457200" algn="just">
              <a:lnSpc>
                <a:spcPct val="150000"/>
              </a:lnSpc>
              <a:buFont typeface="+mj-lt"/>
              <a:buAutoNum type="arabicPeriod" startAt="5"/>
            </a:pPr>
            <a:r>
              <a:rPr lang="en-US" sz="1700" dirty="0">
                <a:solidFill>
                  <a:srgbClr val="002060"/>
                </a:solidFill>
                <a:latin typeface="Alexandria" pitchFamily="2" charset="-78"/>
                <a:cs typeface="Alexandria" pitchFamily="2" charset="-78"/>
              </a:rPr>
              <a:t>An intended sample 			     6.  A list of procedures for data processing and analysis</a:t>
            </a:r>
          </a:p>
          <a:p>
            <a:pPr marL="457200" indent="-457200" algn="just">
              <a:lnSpc>
                <a:spcPct val="150000"/>
              </a:lnSpc>
              <a:buFont typeface="+mj-lt"/>
              <a:buAutoNum type="arabicPeriod" startAt="7"/>
            </a:pPr>
            <a:r>
              <a:rPr lang="en-US" sz="1700" dirty="0">
                <a:solidFill>
                  <a:srgbClr val="002060"/>
                </a:solidFill>
                <a:latin typeface="Alexandria" pitchFamily="2" charset="-78"/>
                <a:cs typeface="Alexandria" pitchFamily="2" charset="-78"/>
              </a:rPr>
              <a:t>Anticipated research outputs		     8.  A statement of anticipated constraints</a:t>
            </a:r>
          </a:p>
          <a:p>
            <a:pPr marL="457200" indent="-457200" algn="just">
              <a:lnSpc>
                <a:spcPct val="150000"/>
              </a:lnSpc>
              <a:buFont typeface="+mj-lt"/>
              <a:buAutoNum type="arabicPeriod" startAt="9"/>
            </a:pPr>
            <a:r>
              <a:rPr lang="en-US" sz="1700" dirty="0">
                <a:solidFill>
                  <a:srgbClr val="002060"/>
                </a:solidFill>
                <a:latin typeface="Alexandria" pitchFamily="2" charset="-78"/>
                <a:cs typeface="Alexandria" pitchFamily="2" charset="-78"/>
              </a:rPr>
              <a:t>Any ethical considerations 		     10. A research project timetable.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just" rtl="1">
              <a:lnSpc>
                <a:spcPct val="150000"/>
              </a:lnSpc>
            </a:pPr>
            <a:r>
              <a:rPr lang="ar-SA" b="1" dirty="0">
                <a:solidFill>
                  <a:srgbClr val="FF0000"/>
                </a:solidFill>
                <a:latin typeface="Alexandria" pitchFamily="2" charset="-78"/>
                <a:cs typeface="Alexandria" pitchFamily="2" charset="-78"/>
              </a:rPr>
              <a:t>هيكل مقترح البحث يشمل:</a:t>
            </a:r>
          </a:p>
          <a:p>
            <a:pPr marL="342900" indent="-342900" algn="just" rtl="1">
              <a:lnSpc>
                <a:spcPct val="150000"/>
              </a:lnSpc>
              <a:buFont typeface="+mj-lt"/>
              <a:buAutoNum type="arabicPeriod"/>
            </a:pPr>
            <a:r>
              <a:rPr lang="ar-SA" dirty="0">
                <a:solidFill>
                  <a:srgbClr val="002060"/>
                </a:solidFill>
                <a:latin typeface="Alexandria" pitchFamily="2" charset="-78"/>
                <a:cs typeface="Alexandria" pitchFamily="2" charset="-78"/>
              </a:rPr>
              <a:t>عنوان ومقدمة محددة بوضوح، </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2. بيان الأهداف والغايات، أو فرضية</a:t>
            </a:r>
          </a:p>
          <a:p>
            <a:pPr marL="342900" indent="-342900" algn="just" rtl="1">
              <a:lnSpc>
                <a:spcPct val="150000"/>
              </a:lnSpc>
              <a:buFont typeface="+mj-lt"/>
              <a:buAutoNum type="arabicPeriod" startAt="3"/>
            </a:pPr>
            <a:r>
              <a:rPr lang="ar-SA" dirty="0">
                <a:solidFill>
                  <a:srgbClr val="002060"/>
                </a:solidFill>
                <a:latin typeface="Alexandria" pitchFamily="2" charset="-78"/>
                <a:cs typeface="Alexandria" pitchFamily="2" charset="-78"/>
              </a:rPr>
              <a:t>مراجعة للأدبيات </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4.  تصميم بحثي</a:t>
            </a:r>
          </a:p>
          <a:p>
            <a:pPr marL="342900" indent="-342900" algn="just" rtl="1">
              <a:lnSpc>
                <a:spcPct val="150000"/>
              </a:lnSpc>
              <a:buFont typeface="+mj-lt"/>
              <a:buAutoNum type="arabicPeriod" startAt="5"/>
            </a:pPr>
            <a:r>
              <a:rPr lang="ar-SA" dirty="0">
                <a:solidFill>
                  <a:srgbClr val="002060"/>
                </a:solidFill>
                <a:latin typeface="Alexandria" pitchFamily="2" charset="-78"/>
                <a:cs typeface="Alexandria" pitchFamily="2" charset="-78"/>
              </a:rPr>
              <a:t>عينة مقصودة </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6.  قائمة بإجراءات معالجة البيانات وتحليلها</a:t>
            </a:r>
          </a:p>
          <a:p>
            <a:pPr marL="342900" indent="-342900" algn="just" rtl="1">
              <a:lnSpc>
                <a:spcPct val="150000"/>
              </a:lnSpc>
              <a:buFont typeface="+mj-lt"/>
              <a:buAutoNum type="arabicPeriod" startAt="7"/>
            </a:pPr>
            <a:r>
              <a:rPr lang="ar-SA" dirty="0">
                <a:solidFill>
                  <a:srgbClr val="002060"/>
                </a:solidFill>
                <a:latin typeface="Alexandria" pitchFamily="2" charset="-78"/>
                <a:cs typeface="Alexandria" pitchFamily="2" charset="-78"/>
              </a:rPr>
              <a:t>النتائج البحثية المتوقعة </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8.  بيان عن القيود المتوقعة</a:t>
            </a:r>
          </a:p>
          <a:p>
            <a:pPr marL="342900" indent="-342900" algn="just" rtl="1">
              <a:lnSpc>
                <a:spcPct val="150000"/>
              </a:lnSpc>
              <a:buFont typeface="+mj-lt"/>
              <a:buAutoNum type="arabicPeriod" startAt="9"/>
            </a:pPr>
            <a:r>
              <a:rPr lang="ar-SA" dirty="0">
                <a:solidFill>
                  <a:srgbClr val="002060"/>
                </a:solidFill>
                <a:latin typeface="Alexandria" pitchFamily="2" charset="-78"/>
                <a:cs typeface="Alexandria" pitchFamily="2" charset="-78"/>
              </a:rPr>
              <a:t>أي اعتبارات أخلاقية </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10. جدول زمني لمشروع البحث.</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01332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1. Clearly defined title and introduction:         </a:t>
            </a:r>
            <a:r>
              <a:rPr lang="ar-SA" sz="2000" b="1" dirty="0">
                <a:solidFill>
                  <a:srgbClr val="FF0000"/>
                </a:solidFill>
                <a:latin typeface="Alexandria" pitchFamily="2" charset="-78"/>
                <a:cs typeface="Alexandria" pitchFamily="2" charset="-78"/>
              </a:rPr>
              <a:t>العنوان والمقدمة المحددة بوضوح</a:t>
            </a:r>
            <a:r>
              <a:rPr lang="en-US" sz="2000" b="1" dirty="0">
                <a:solidFill>
                  <a:srgbClr val="FF0000"/>
                </a:solidFill>
                <a:latin typeface="Alexandria" pitchFamily="2" charset="-78"/>
                <a:cs typeface="Alexandria" pitchFamily="2" charset="-78"/>
              </a:rPr>
              <a:t>.1</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 name="Picture 13">
            <a:extLst>
              <a:ext uri="{FF2B5EF4-FFF2-40B4-BE49-F238E27FC236}">
                <a16:creationId xmlns:a16="http://schemas.microsoft.com/office/drawing/2014/main" id="{9162CA96-3E64-9552-3C21-1BEB85796591}"/>
              </a:ext>
            </a:extLst>
          </p:cNvPr>
          <p:cNvPicPr>
            <a:picLocks noChangeAspect="1"/>
          </p:cNvPicPr>
          <p:nvPr/>
        </p:nvPicPr>
        <p:blipFill>
          <a:blip r:embed="rId4"/>
          <a:stretch>
            <a:fillRect/>
          </a:stretch>
        </p:blipFill>
        <p:spPr>
          <a:xfrm>
            <a:off x="2992328" y="2790693"/>
            <a:ext cx="5747790" cy="36402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2281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80456"/>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636114"/>
            <a:ext cx="10932107" cy="2440925"/>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1. Clearly defined title and introduction:</a:t>
            </a:r>
            <a:endParaRPr lang="en-US" sz="2000"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Make sure you get your </a:t>
            </a:r>
            <a:r>
              <a:rPr lang="en-US" sz="2000" b="1" dirty="0">
                <a:solidFill>
                  <a:schemeClr val="accent6">
                    <a:lumMod val="50000"/>
                  </a:schemeClr>
                </a:solidFill>
                <a:latin typeface="Alexandria" pitchFamily="2" charset="-78"/>
                <a:cs typeface="Alexandria" pitchFamily="2" charset="-78"/>
              </a:rPr>
              <a:t>title</a:t>
            </a:r>
            <a:r>
              <a:rPr lang="en-US" sz="2000" dirty="0">
                <a:solidFill>
                  <a:srgbClr val="002060"/>
                </a:solidFill>
                <a:latin typeface="Alexandria" pitchFamily="2" charset="-78"/>
                <a:cs typeface="Alexandria" pitchFamily="2" charset="-78"/>
              </a:rPr>
              <a:t> right.</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It will be the first thing that any reviewer or tutor reads, and so it is vital that it is an accurate reflection of what you are proposing to do and that it is clear and concise.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b="1" dirty="0">
                <a:solidFill>
                  <a:srgbClr val="FF0000"/>
                </a:solidFill>
                <a:latin typeface="Alexandria" pitchFamily="2" charset="-78"/>
                <a:cs typeface="Alexandria" pitchFamily="2" charset="-78"/>
              </a:rPr>
              <a:t>1. العنوان والمقدمة المحددة بوضوح</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تأكد من اختيار </a:t>
            </a:r>
            <a:r>
              <a:rPr lang="ar-SA" sz="2000" b="1" dirty="0">
                <a:solidFill>
                  <a:schemeClr val="accent6">
                    <a:lumMod val="50000"/>
                  </a:schemeClr>
                </a:solidFill>
                <a:latin typeface="Alexandria" pitchFamily="2" charset="-78"/>
                <a:cs typeface="Alexandria" pitchFamily="2" charset="-78"/>
              </a:rPr>
              <a:t>عنوان</a:t>
            </a:r>
            <a:r>
              <a:rPr lang="ar-SA" sz="2000" dirty="0">
                <a:solidFill>
                  <a:srgbClr val="002060"/>
                </a:solidFill>
                <a:latin typeface="Alexandria" pitchFamily="2" charset="-78"/>
                <a:cs typeface="Alexandria" pitchFamily="2" charset="-78"/>
              </a:rPr>
              <a:t> مناسب.</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سيكون أول ما يقرأه أي مُراجع أو مُدرّس، لذا من الضروري أن يعكس بدقة ما تنوي القيام به وأن يكون واضحًا وموجزًا.</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798713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8468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1. Clearly defined title and introduction:</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a:t>
            </a:r>
            <a:r>
              <a:rPr lang="en-US" b="1" dirty="0">
                <a:solidFill>
                  <a:schemeClr val="accent6">
                    <a:lumMod val="50000"/>
                  </a:schemeClr>
                </a:solidFill>
                <a:latin typeface="Alexandria" pitchFamily="2" charset="-78"/>
                <a:cs typeface="Alexandria" pitchFamily="2" charset="-78"/>
              </a:rPr>
              <a:t>introduction</a:t>
            </a:r>
            <a:r>
              <a:rPr lang="en-US" dirty="0">
                <a:solidFill>
                  <a:srgbClr val="002060"/>
                </a:solidFill>
                <a:latin typeface="Alexandria" pitchFamily="2" charset="-78"/>
                <a:cs typeface="Alexandria" pitchFamily="2" charset="-78"/>
              </a:rPr>
              <a:t> to the proposal should include a brief rationale explaining where the idea for the research began and some evidence from the literature that there is a need for this particular investigation.</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is a brief preamble that sets the scene for the rest of the proposal and gets the message across that this would be a useful and productive research activity.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61517"/>
          </a:xfrm>
          <a:prstGeom prst="rect">
            <a:avLst/>
          </a:prstGeom>
        </p:spPr>
        <p:txBody>
          <a:bodyPr wrap="square">
            <a:spAutoFit/>
          </a:bodyPr>
          <a:lstStyle/>
          <a:p>
            <a:pPr algn="ctr" rtl="1">
              <a:lnSpc>
                <a:spcPct val="200000"/>
              </a:lnSpc>
            </a:pPr>
            <a:r>
              <a:rPr lang="ar-SA" b="1" dirty="0">
                <a:solidFill>
                  <a:srgbClr val="FF0000"/>
                </a:solidFill>
                <a:latin typeface="Alexandria" pitchFamily="2" charset="-78"/>
                <a:cs typeface="Alexandria" pitchFamily="2" charset="-78"/>
              </a:rPr>
              <a:t>1. العنوان والمقدمة المحددة بوضوح</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يجب أن تتضمن </a:t>
            </a:r>
            <a:r>
              <a:rPr lang="ar-SA" b="1" dirty="0">
                <a:solidFill>
                  <a:schemeClr val="accent6">
                    <a:lumMod val="50000"/>
                  </a:schemeClr>
                </a:solidFill>
                <a:latin typeface="Alexandria" pitchFamily="2" charset="-78"/>
                <a:cs typeface="Alexandria" pitchFamily="2" charset="-78"/>
              </a:rPr>
              <a:t>مقدمة</a:t>
            </a:r>
            <a:r>
              <a:rPr lang="ar-SA" dirty="0">
                <a:solidFill>
                  <a:srgbClr val="002060"/>
                </a:solidFill>
                <a:latin typeface="Alexandria" pitchFamily="2" charset="-78"/>
                <a:cs typeface="Alexandria" pitchFamily="2" charset="-78"/>
              </a:rPr>
              <a:t> الاقتراح مبررا موجزا يشرح من أين بدأت فكرة البحث وبعض الأدلة من الأدبيات التي تشير إلى الحاجة لهذا البحث بالتحديد.</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هذه مقدمة قصيرة تضع المشهد لبقية الاقتراح وتوصل الرسالة بأن هذا سيكون نشاطا بحثيا مفيدا ومنتجا.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095093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8468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1. Clearly defined title and introduction:</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not necessary here to provide a lot of detail – that will follow in the other sections.</a:t>
            </a:r>
          </a:p>
          <a:p>
            <a:pPr algn="just">
              <a:lnSpc>
                <a:spcPct val="150000"/>
              </a:lnSpc>
            </a:pPr>
            <a:r>
              <a:rPr lang="en-US" dirty="0">
                <a:solidFill>
                  <a:schemeClr val="accent6">
                    <a:lumMod val="50000"/>
                  </a:schemeClr>
                </a:solidFill>
                <a:latin typeface="Alexandria" pitchFamily="2" charset="-78"/>
                <a:cs typeface="Alexandria" pitchFamily="2" charset="-78"/>
              </a:rPr>
              <a:t>The introduction highlights the contribution this proposed research will make to the body of knowledge that already exists.</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sounds like rather a daunting claim, but remember that there are rarely large leaps in knowledge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61517"/>
          </a:xfrm>
          <a:prstGeom prst="rect">
            <a:avLst/>
          </a:prstGeom>
        </p:spPr>
        <p:txBody>
          <a:bodyPr wrap="square">
            <a:spAutoFit/>
          </a:bodyPr>
          <a:lstStyle/>
          <a:p>
            <a:pPr algn="ctr" rtl="1">
              <a:lnSpc>
                <a:spcPct val="200000"/>
              </a:lnSpc>
            </a:pPr>
            <a:r>
              <a:rPr lang="ar-SA" b="1" dirty="0">
                <a:solidFill>
                  <a:srgbClr val="FF0000"/>
                </a:solidFill>
                <a:latin typeface="Alexandria" pitchFamily="2" charset="-78"/>
                <a:cs typeface="Alexandria" pitchFamily="2" charset="-78"/>
              </a:rPr>
              <a:t>1. العنوان والمقدمة المحددة بوضوح</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ليس من الضروري هنا تقديم الكثير من التفاصيل – فسيتم ذلك في الأقسام الأخرى.</a:t>
            </a:r>
          </a:p>
          <a:p>
            <a:pPr algn="just" rtl="1">
              <a:lnSpc>
                <a:spcPct val="150000"/>
              </a:lnSpc>
            </a:pPr>
            <a:r>
              <a:rPr lang="ar-SA" dirty="0">
                <a:solidFill>
                  <a:schemeClr val="accent6">
                    <a:lumMod val="50000"/>
                  </a:schemeClr>
                </a:solidFill>
                <a:latin typeface="Alexandria" pitchFamily="2" charset="-78"/>
                <a:cs typeface="Alexandria" pitchFamily="2" charset="-78"/>
              </a:rPr>
              <a:t>تسلط المقدمة الضوء على المساهمة التي سيقدمها هذا البحث المقترح في مجموعة المعرفة الموجودة بالفعل.</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قد يبدو هذا ادعاء صعبا إلى حد ما، لكن تذكر أن هناك قفزات كبيرة في المعرفة نادرا ما تحدث</a:t>
            </a:r>
            <a:r>
              <a:rPr lang="en-US" dirty="0">
                <a:solidFill>
                  <a:srgbClr val="002060"/>
                </a:solidFill>
                <a:latin typeface="Alexandria" pitchFamily="2" charset="-78"/>
                <a:cs typeface="Alexandria" pitchFamily="2" charset="-78"/>
              </a:rPr>
              <a:t>.</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01753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بيان الأهداف والغايات، أو فرضية</a:t>
            </a:r>
            <a:r>
              <a:rPr lang="en-US" sz="2000" b="1" dirty="0">
                <a:solidFill>
                  <a:srgbClr val="FF0000"/>
                </a:solidFill>
                <a:latin typeface="Alexandria" pitchFamily="2" charset="-78"/>
                <a:cs typeface="Alexandria" pitchFamily="2" charset="-78"/>
              </a:rPr>
              <a:t>.</a:t>
            </a:r>
            <a:r>
              <a:rPr lang="ar-SA" sz="2000" b="1" dirty="0">
                <a:solidFill>
                  <a:srgbClr val="FF0000"/>
                </a:solidFill>
                <a:latin typeface="Alexandria" pitchFamily="2" charset="-78"/>
                <a:cs typeface="Alexandria" pitchFamily="2" charset="-78"/>
              </a:rPr>
              <a:t>2</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2. Statement of aims and objectives, or a hypothesis:</a:t>
            </a:r>
            <a:endParaRPr lang="ar-SA" sz="2000" b="1" dirty="0">
              <a:solidFill>
                <a:srgbClr val="FF0000"/>
              </a:solidFill>
              <a:latin typeface="Alexandria" pitchFamily="2" charset="-78"/>
              <a:cs typeface="Alexandria" pitchFamily="2" charset="-78"/>
            </a:endParaRPr>
          </a:p>
        </p:txBody>
      </p:sp>
      <p:pic>
        <p:nvPicPr>
          <p:cNvPr id="1028" name="Picture 4" descr="Functions of research aim, objectives, questions and hypotheses">
            <a:extLst>
              <a:ext uri="{FF2B5EF4-FFF2-40B4-BE49-F238E27FC236}">
                <a16:creationId xmlns:a16="http://schemas.microsoft.com/office/drawing/2014/main" id="{EBAE9ADB-BCE7-C443-C0FE-D8611FBF2B1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176"/>
          <a:stretch/>
        </p:blipFill>
        <p:spPr bwMode="auto">
          <a:xfrm>
            <a:off x="1631513" y="2750881"/>
            <a:ext cx="8928974" cy="38280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3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169184"/>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2</a:t>
            </a:r>
            <a:r>
              <a:rPr lang="en-US" sz="2000" b="1" dirty="0">
                <a:solidFill>
                  <a:srgbClr val="FF0000"/>
                </a:solidFill>
                <a:latin typeface="Alexandria" pitchFamily="2" charset="-78"/>
                <a:cs typeface="Alexandria" pitchFamily="2" charset="-78"/>
              </a:rPr>
              <a:t>. Statement of aims and objectives, or a hypothesis:</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vital that you present clear and concise research aims and objectives or state the hypothesis or hypotheses you intend to test.</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At this stage, any statement you make must clearly reflect your understanding of the problem or question and your understanding of the capacity of research to respond to it.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61517"/>
          </a:xfrm>
          <a:prstGeom prst="rect">
            <a:avLst/>
          </a:prstGeom>
        </p:spPr>
        <p:txBody>
          <a:bodyPr wrap="square">
            <a:spAutoFit/>
          </a:bodyPr>
          <a:lstStyle/>
          <a:p>
            <a:pPr algn="ctr" rtl="1">
              <a:lnSpc>
                <a:spcPct val="200000"/>
              </a:lnSpc>
            </a:pPr>
            <a:r>
              <a:rPr lang="ar-SA" b="1" dirty="0">
                <a:solidFill>
                  <a:srgbClr val="FF0000"/>
                </a:solidFill>
                <a:latin typeface="Alexandria" pitchFamily="2" charset="-78"/>
                <a:cs typeface="Alexandria" pitchFamily="2" charset="-78"/>
              </a:rPr>
              <a:t>2. بيان الأهداف والغايات، أو فرضية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من الضروري أن تقدم أهدافا وغايات بحثية واضحة وموجزة أو تطرح الفرضية أو الفرضيات التي تنوي اختبارها.</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في هذه المرحلة، يجب أن يعكس أي بيان تدلي به بوضوح فهمك للمشكلة أو السؤال وفهمك لقدرة البحث على الرد عليها.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10913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مراجعة الأدبيات</a:t>
            </a:r>
            <a:r>
              <a:rPr lang="en-US" sz="2000" b="1" dirty="0">
                <a:solidFill>
                  <a:srgbClr val="FF0000"/>
                </a:solidFill>
                <a:latin typeface="Alexandria" pitchFamily="2" charset="-78"/>
                <a:cs typeface="Alexandria" pitchFamily="2" charset="-78"/>
              </a:rPr>
              <a:t>.3</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3. Review of the literature:</a:t>
            </a:r>
            <a:endParaRPr lang="ar-SA" sz="2000" b="1" dirty="0">
              <a:solidFill>
                <a:srgbClr val="FF0000"/>
              </a:solidFill>
              <a:latin typeface="Alexandria" pitchFamily="2" charset="-78"/>
              <a:cs typeface="Alexandria" pitchFamily="2" charset="-78"/>
            </a:endParaRPr>
          </a:p>
        </p:txBody>
      </p:sp>
      <p:pic>
        <p:nvPicPr>
          <p:cNvPr id="2050" name="Picture 2" descr="How to write a literature review in a thesis">
            <a:extLst>
              <a:ext uri="{FF2B5EF4-FFF2-40B4-BE49-F238E27FC236}">
                <a16:creationId xmlns:a16="http://schemas.microsoft.com/office/drawing/2014/main" id="{D574AB88-A55C-3AEB-24E6-5B614CBEA6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9291" y="2795725"/>
            <a:ext cx="7216877" cy="38508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34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40925"/>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3. Review of the literature:</a:t>
            </a:r>
            <a:endParaRPr lang="en-US" sz="2000" dirty="0">
              <a:solidFill>
                <a:srgbClr val="002060"/>
              </a:solidFill>
              <a:latin typeface="Alexandria" pitchFamily="2" charset="-78"/>
              <a:cs typeface="Alexandria" pitchFamily="2" charset="-78"/>
            </a:endParaRPr>
          </a:p>
          <a:p>
            <a:pPr algn="just">
              <a:lnSpc>
                <a:spcPct val="150000"/>
              </a:lnSpc>
            </a:pPr>
            <a:r>
              <a:rPr lang="en-US" sz="2000" dirty="0">
                <a:solidFill>
                  <a:schemeClr val="accent6">
                    <a:lumMod val="50000"/>
                  </a:schemeClr>
                </a:solidFill>
                <a:latin typeface="Alexandria" pitchFamily="2" charset="-78"/>
                <a:cs typeface="Alexandria" pitchFamily="2" charset="-78"/>
              </a:rPr>
              <a:t>At this stage, your review of available literature has two main functions: </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To acquaint you with current thinking in your subject area, and </a:t>
            </a:r>
          </a:p>
          <a:p>
            <a:pPr marL="457200" indent="-457200" algn="just">
              <a:lnSpc>
                <a:spcPct val="150000"/>
              </a:lnSpc>
              <a:buFont typeface="+mj-lt"/>
              <a:buAutoNum type="arabicPeriod"/>
            </a:pPr>
            <a:r>
              <a:rPr lang="en-US" sz="2000" dirty="0">
                <a:solidFill>
                  <a:srgbClr val="002060"/>
                </a:solidFill>
                <a:latin typeface="Alexandria" pitchFamily="2" charset="-78"/>
                <a:cs typeface="Alexandria" pitchFamily="2" charset="-78"/>
              </a:rPr>
              <a:t>To find out about the methods and research processes used by other researchers investigating this topic.</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502480"/>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algn="just" rtl="1">
              <a:lnSpc>
                <a:spcPct val="150000"/>
              </a:lnSpc>
            </a:pPr>
            <a:r>
              <a:rPr lang="ar-SA" sz="2000" dirty="0">
                <a:solidFill>
                  <a:schemeClr val="accent6">
                    <a:lumMod val="50000"/>
                  </a:schemeClr>
                </a:solidFill>
                <a:latin typeface="Alexandria" pitchFamily="2" charset="-78"/>
                <a:cs typeface="Alexandria" pitchFamily="2" charset="-78"/>
              </a:rPr>
              <a:t>في هذه المرحلة، لمراجعتك للأدبيات المتاحة وظيفتان رئيسيتان: </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لتعريفك بالأفكار الحالية في مجال تخصصك، و </a:t>
            </a:r>
          </a:p>
          <a:p>
            <a:pPr marL="457200" indent="-457200" algn="just" rtl="1">
              <a:lnSpc>
                <a:spcPct val="150000"/>
              </a:lnSpc>
              <a:buFont typeface="+mj-lt"/>
              <a:buAutoNum type="arabicPeriod"/>
            </a:pPr>
            <a:r>
              <a:rPr lang="ar-SA" sz="2000" dirty="0">
                <a:solidFill>
                  <a:srgbClr val="002060"/>
                </a:solidFill>
                <a:latin typeface="Alexandria" pitchFamily="2" charset="-78"/>
                <a:cs typeface="Alexandria" pitchFamily="2" charset="-78"/>
              </a:rPr>
              <a:t>لمعرفة المزيد عن الطرق وعمليات البحث التي يستخدمها باحثون آخرون يدرسون هذا الموضوع</a:t>
            </a:r>
            <a:r>
              <a:rPr lang="en-US"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8669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40925"/>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3. Review of the literature:</a:t>
            </a:r>
            <a:endParaRPr lang="en-US" sz="2000" dirty="0">
              <a:solidFill>
                <a:srgbClr val="002060"/>
              </a:solidFill>
              <a:latin typeface="Alexandria" pitchFamily="2" charset="-78"/>
              <a:cs typeface="Alexandria" pitchFamily="2" charset="-78"/>
            </a:endParaRPr>
          </a:p>
          <a:p>
            <a:pPr algn="just">
              <a:lnSpc>
                <a:spcPct val="150000"/>
              </a:lnSpc>
            </a:pPr>
            <a:r>
              <a:rPr lang="en-US" sz="2000" dirty="0">
                <a:solidFill>
                  <a:schemeClr val="accent6">
                    <a:lumMod val="50000"/>
                  </a:schemeClr>
                </a:solidFill>
                <a:latin typeface="Alexandria" pitchFamily="2" charset="-78"/>
                <a:cs typeface="Alexandria" pitchFamily="2" charset="-78"/>
              </a:rPr>
              <a:t>The contents of this review will depend very much on the topic of your research.</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There may already be an extensive body of literature specifically focusing on your topic; in this case, you will be expected to have identified the major theories in your area and be aware of the most prominent researchers in the field.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502480"/>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algn="just" rtl="1">
              <a:lnSpc>
                <a:spcPct val="150000"/>
              </a:lnSpc>
            </a:pPr>
            <a:r>
              <a:rPr lang="ar-SA" sz="2000" dirty="0">
                <a:solidFill>
                  <a:schemeClr val="accent6">
                    <a:lumMod val="50000"/>
                  </a:schemeClr>
                </a:solidFill>
                <a:latin typeface="Alexandria" pitchFamily="2" charset="-78"/>
                <a:cs typeface="Alexandria" pitchFamily="2" charset="-78"/>
              </a:rPr>
              <a:t>محتوى هذه المراجعة سيعتمد كثيرا على موضوع بحثك.</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قد يكون هناك بالفعل مجموعة واسعة من الأدبيات التي تركز بشكل خاص على موضوعك؛ في هذه الحالة، من المتوقع أن تكون قد حددت النظريات الرئيسية في مجالك وتكون على دراية بأبرز الباحثين في المجال.</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7391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902589"/>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3. Review of the literature:</a:t>
            </a:r>
            <a:endParaRPr lang="en-US" sz="2000" dirty="0">
              <a:solidFill>
                <a:srgbClr val="002060"/>
              </a:solidFill>
              <a:latin typeface="Alexandria" pitchFamily="2" charset="-78"/>
              <a:cs typeface="Alexandria" pitchFamily="2" charset="-78"/>
            </a:endParaRP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You are providing a broad overview of the topic area, identifying what is already known and what is not known or remains largely neglected in terms of empirical research.</a:t>
            </a:r>
          </a:p>
          <a:p>
            <a:pPr marL="457200" indent="-457200" algn="just">
              <a:lnSpc>
                <a:spcPct val="150000"/>
              </a:lnSpc>
              <a:buFont typeface="Arial" panose="020B0604020202020204" pitchFamily="34" charset="0"/>
              <a:buChar char="•"/>
            </a:pPr>
            <a:endParaRPr lang="en-US"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1848455"/>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أنت تقدم نظرة عامة شاملة على مجال الموضوع، وتحدد ما هو معروف بالفعل وما هو غير معروف أو لا يزال مهملا إلى حد كبير من حيث البحث التجريبي.</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772269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8468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3. Review of the literature:</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a:t>
            </a:r>
            <a:r>
              <a:rPr lang="en-US" b="1" dirty="0">
                <a:solidFill>
                  <a:schemeClr val="accent6">
                    <a:lumMod val="50000"/>
                  </a:schemeClr>
                </a:solidFill>
                <a:latin typeface="Alexandria" pitchFamily="2" charset="-78"/>
                <a:cs typeface="Alexandria" pitchFamily="2" charset="-78"/>
              </a:rPr>
              <a:t>newness</a:t>
            </a:r>
            <a:r>
              <a:rPr lang="en-US" dirty="0">
                <a:solidFill>
                  <a:srgbClr val="002060"/>
                </a:solidFill>
                <a:latin typeface="Alexandria" pitchFamily="2" charset="-78"/>
                <a:cs typeface="Alexandria" pitchFamily="2" charset="-78"/>
              </a:rPr>
              <a:t>’ of your proposed research will depend very much on the level and nature of the project. </a:t>
            </a:r>
          </a:p>
          <a:p>
            <a:pPr algn="ctr">
              <a:lnSpc>
                <a:spcPct val="150000"/>
              </a:lnSpc>
            </a:pPr>
            <a:r>
              <a:rPr lang="en-US" dirty="0">
                <a:solidFill>
                  <a:schemeClr val="accent6">
                    <a:lumMod val="50000"/>
                  </a:schemeClr>
                </a:solidFill>
                <a:latin typeface="Alexandria" pitchFamily="2" charset="-78"/>
                <a:cs typeface="Alexandria" pitchFamily="2" charset="-78"/>
              </a:rPr>
              <a:t>An </a:t>
            </a:r>
            <a:r>
              <a:rPr lang="en-US" dirty="0">
                <a:solidFill>
                  <a:srgbClr val="FF0000"/>
                </a:solidFill>
                <a:latin typeface="Alexandria" pitchFamily="2" charset="-78"/>
                <a:cs typeface="Alexandria" pitchFamily="2" charset="-78"/>
              </a:rPr>
              <a:t>undergraduate</a:t>
            </a:r>
            <a:r>
              <a:rPr lang="en-US" dirty="0">
                <a:solidFill>
                  <a:schemeClr val="accent6">
                    <a:lumMod val="50000"/>
                  </a:schemeClr>
                </a:solidFill>
                <a:latin typeface="Alexandria" pitchFamily="2" charset="-78"/>
                <a:cs typeface="Alexandria" pitchFamily="2" charset="-78"/>
              </a:rPr>
              <a:t> research project is unlikely to be attempting anything completely new, whereas an element of ‘newness’ and contribution to knowledge is a requirement of </a:t>
            </a:r>
            <a:r>
              <a:rPr lang="en-US" dirty="0">
                <a:solidFill>
                  <a:srgbClr val="FF0000"/>
                </a:solidFill>
                <a:latin typeface="Alexandria" pitchFamily="2" charset="-78"/>
                <a:cs typeface="Alexandria" pitchFamily="2" charset="-78"/>
              </a:rPr>
              <a:t>doctoral</a:t>
            </a:r>
            <a:r>
              <a:rPr lang="en-US" dirty="0">
                <a:solidFill>
                  <a:schemeClr val="accent6">
                    <a:lumMod val="50000"/>
                  </a:schemeClr>
                </a:solidFill>
                <a:latin typeface="Alexandria" pitchFamily="2" charset="-78"/>
                <a:cs typeface="Alexandria" pitchFamily="2" charset="-78"/>
              </a:rPr>
              <a:t>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64008"/>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a:t>
            </a:r>
            <a:r>
              <a:rPr lang="ar-SA" b="1" dirty="0">
                <a:solidFill>
                  <a:schemeClr val="accent6">
                    <a:lumMod val="50000"/>
                  </a:schemeClr>
                </a:solidFill>
                <a:latin typeface="Alexandria" pitchFamily="2" charset="-78"/>
                <a:cs typeface="Alexandria" pitchFamily="2" charset="-78"/>
              </a:rPr>
              <a:t>حداثة</a:t>
            </a:r>
            <a:r>
              <a:rPr lang="ar-SA" sz="2000" dirty="0">
                <a:solidFill>
                  <a:srgbClr val="002060"/>
                </a:solidFill>
                <a:latin typeface="Alexandria" pitchFamily="2" charset="-78"/>
                <a:cs typeface="Alexandria" pitchFamily="2" charset="-78"/>
              </a:rPr>
              <a:t>" بحثك المقترح ستعتمد كثيرا على مستوى وطبيعة المشروع. </a:t>
            </a:r>
          </a:p>
          <a:p>
            <a:pPr algn="ctr" rtl="1">
              <a:lnSpc>
                <a:spcPct val="200000"/>
              </a:lnSpc>
            </a:pPr>
            <a:r>
              <a:rPr lang="ar-SA" sz="2000" dirty="0">
                <a:solidFill>
                  <a:schemeClr val="accent6">
                    <a:lumMod val="50000"/>
                  </a:schemeClr>
                </a:solidFill>
                <a:latin typeface="Alexandria" pitchFamily="2" charset="-78"/>
                <a:cs typeface="Alexandria" pitchFamily="2" charset="-78"/>
              </a:rPr>
              <a:t>من غير المرجح أن يحاول مشروع البحث الجامعي في مرحلة </a:t>
            </a:r>
            <a:r>
              <a:rPr lang="ar-SA" dirty="0">
                <a:solidFill>
                  <a:srgbClr val="FF0000"/>
                </a:solidFill>
                <a:latin typeface="Alexandria" pitchFamily="2" charset="-78"/>
                <a:cs typeface="Alexandria" pitchFamily="2" charset="-78"/>
              </a:rPr>
              <a:t>البكالوريوس</a:t>
            </a:r>
            <a:r>
              <a:rPr lang="ar-SA" sz="2000" dirty="0">
                <a:solidFill>
                  <a:schemeClr val="accent6">
                    <a:lumMod val="50000"/>
                  </a:schemeClr>
                </a:solidFill>
                <a:latin typeface="Alexandria" pitchFamily="2" charset="-78"/>
                <a:cs typeface="Alexandria" pitchFamily="2" charset="-78"/>
              </a:rPr>
              <a:t> شيئا جديدا تماما، بينما عنصر 'الجدة' والمساهمة في المعرفة هو شرط في بحث </a:t>
            </a:r>
            <a:r>
              <a:rPr lang="ar-SA" dirty="0">
                <a:solidFill>
                  <a:srgbClr val="FF0000"/>
                </a:solidFill>
                <a:latin typeface="Alexandria" pitchFamily="2" charset="-78"/>
                <a:cs typeface="Alexandria" pitchFamily="2" charset="-78"/>
              </a:rPr>
              <a:t>الدكتوراه</a:t>
            </a:r>
            <a:r>
              <a:rPr lang="ar-SA" sz="2000" dirty="0">
                <a:solidFill>
                  <a:schemeClr val="accent6">
                    <a:lumMod val="50000"/>
                  </a:schemeClr>
                </a:solidFill>
                <a:latin typeface="Alexandria" pitchFamily="2" charset="-78"/>
                <a:cs typeface="Alexandria" pitchFamily="2" charset="-78"/>
              </a:rPr>
              <a:t>.</a:t>
            </a:r>
          </a:p>
        </p:txBody>
      </p:sp>
    </p:spTree>
    <p:extLst>
      <p:ext uri="{BB962C8B-B14F-4D97-AF65-F5344CB8AC3E}">
        <p14:creationId xmlns:p14="http://schemas.microsoft.com/office/powerpoint/2010/main" val="141273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1786899"/>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3. Review of the literature:</a:t>
            </a:r>
            <a:endParaRPr lang="en-US" sz="2000" dirty="0">
              <a:solidFill>
                <a:srgbClr val="002060"/>
              </a:solidFill>
              <a:latin typeface="Alexandria" pitchFamily="2" charset="-78"/>
              <a:cs typeface="Alexandria" pitchFamily="2" charset="-78"/>
            </a:endParaRP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You will begin with a broad overview of the topic and any related topics. </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From there, you will take the reader to the central focus of your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1848455"/>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ستبدأ بنظرة عامة مركزة على الموضوع وأي مواضيع ذات صلة. </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هناك، ستأخذ القارئ إلى محور بحثك العلمي</a:t>
            </a:r>
            <a:r>
              <a:rPr lang="en-US"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761547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382547"/>
            <a:ext cx="11145049" cy="2622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65948"/>
            <a:ext cx="10932107" cy="2723181"/>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3. Review of the literature:</a:t>
            </a:r>
            <a:endParaRPr lang="en-US" sz="1600" dirty="0">
              <a:solidFill>
                <a:srgbClr val="002060"/>
              </a:solidFill>
              <a:latin typeface="Alexandria" pitchFamily="2" charset="-78"/>
              <a:cs typeface="Alexandria" pitchFamily="2" charset="-78"/>
            </a:endParaRPr>
          </a:p>
          <a:p>
            <a:pPr algn="just">
              <a:lnSpc>
                <a:spcPct val="150000"/>
              </a:lnSpc>
            </a:pPr>
            <a:r>
              <a:rPr lang="en-US" sz="1600" dirty="0">
                <a:solidFill>
                  <a:srgbClr val="002060"/>
                </a:solidFill>
                <a:latin typeface="Alexandria" pitchFamily="2" charset="-78"/>
                <a:cs typeface="Alexandria" pitchFamily="2" charset="-78"/>
              </a:rPr>
              <a:t>Depending on your topic, the main themes you should aim to cover in this review, if they exist in your subject area, are:</a:t>
            </a:r>
          </a:p>
          <a:p>
            <a:pPr marL="914400" lvl="1" indent="-457200" algn="just">
              <a:lnSpc>
                <a:spcPct val="150000"/>
              </a:lnSpc>
              <a:buFont typeface="+mj-lt"/>
              <a:buAutoNum type="arabicPeriod"/>
            </a:pPr>
            <a:r>
              <a:rPr lang="en-US" sz="1600" dirty="0">
                <a:solidFill>
                  <a:schemeClr val="accent6">
                    <a:lumMod val="50000"/>
                  </a:schemeClr>
                </a:solidFill>
                <a:latin typeface="Alexandria" pitchFamily="2" charset="-78"/>
                <a:cs typeface="Alexandria" pitchFamily="2" charset="-78"/>
              </a:rPr>
              <a:t>Major theories in the field, providing an overview of current thinking.</a:t>
            </a:r>
          </a:p>
          <a:p>
            <a:pPr marL="914400" lvl="1" indent="-457200" algn="just">
              <a:lnSpc>
                <a:spcPct val="150000"/>
              </a:lnSpc>
              <a:buFont typeface="+mj-lt"/>
              <a:buAutoNum type="arabicPeriod"/>
            </a:pPr>
            <a:r>
              <a:rPr lang="en-US" sz="1600" dirty="0">
                <a:solidFill>
                  <a:schemeClr val="accent6">
                    <a:lumMod val="50000"/>
                  </a:schemeClr>
                </a:solidFill>
                <a:latin typeface="Alexandria" pitchFamily="2" charset="-78"/>
                <a:cs typeface="Alexandria" pitchFamily="2" charset="-78"/>
              </a:rPr>
              <a:t>The historical development of theory and major practical advances.</a:t>
            </a:r>
          </a:p>
          <a:p>
            <a:pPr marL="914400" lvl="1" indent="-457200" algn="just">
              <a:lnSpc>
                <a:spcPct val="150000"/>
              </a:lnSpc>
              <a:buFont typeface="+mj-lt"/>
              <a:buAutoNum type="arabicPeriod"/>
            </a:pPr>
            <a:r>
              <a:rPr lang="en-US" sz="1600" dirty="0">
                <a:solidFill>
                  <a:schemeClr val="accent6">
                    <a:lumMod val="50000"/>
                  </a:schemeClr>
                </a:solidFill>
                <a:latin typeface="Alexandria" pitchFamily="2" charset="-78"/>
                <a:cs typeface="Alexandria" pitchFamily="2" charset="-78"/>
              </a:rPr>
              <a:t>Major published research findings.</a:t>
            </a:r>
          </a:p>
          <a:p>
            <a:pPr marL="914400" lvl="1" indent="-457200" algn="just">
              <a:lnSpc>
                <a:spcPct val="150000"/>
              </a:lnSpc>
              <a:buFont typeface="+mj-lt"/>
              <a:buAutoNum type="arabicPeriod"/>
            </a:pPr>
            <a:r>
              <a:rPr lang="en-US" sz="1600" dirty="0">
                <a:solidFill>
                  <a:schemeClr val="accent6">
                    <a:lumMod val="50000"/>
                  </a:schemeClr>
                </a:solidFill>
                <a:latin typeface="Alexandria" pitchFamily="2" charset="-78"/>
                <a:cs typeface="Alexandria" pitchFamily="2" charset="-78"/>
              </a:rPr>
              <a:t>The main problems or issues that remain.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77025"/>
          </a:xfrm>
          <a:prstGeom prst="rect">
            <a:avLst/>
          </a:prstGeom>
        </p:spPr>
        <p:txBody>
          <a:bodyPr wrap="square">
            <a:spAutoFit/>
          </a:bodyPr>
          <a:lstStyle/>
          <a:p>
            <a:pPr algn="ctr" rtl="1">
              <a:lnSpc>
                <a:spcPct val="150000"/>
              </a:lnSpc>
            </a:pPr>
            <a:r>
              <a:rPr lang="en-US" sz="1500" b="1" dirty="0">
                <a:solidFill>
                  <a:srgbClr val="FF0000"/>
                </a:solidFill>
                <a:latin typeface="Alexandria" pitchFamily="2" charset="-78"/>
                <a:cs typeface="Alexandria" pitchFamily="2" charset="-78"/>
              </a:rPr>
              <a:t>3</a:t>
            </a:r>
            <a:r>
              <a:rPr lang="ar-SA" sz="1500" b="1" dirty="0">
                <a:solidFill>
                  <a:srgbClr val="FF0000"/>
                </a:solidFill>
                <a:latin typeface="Alexandria" pitchFamily="2" charset="-78"/>
                <a:cs typeface="Alexandria" pitchFamily="2" charset="-78"/>
              </a:rPr>
              <a:t>. مراجعة الأدبيات</a:t>
            </a:r>
          </a:p>
          <a:p>
            <a:pPr algn="just" rtl="1">
              <a:lnSpc>
                <a:spcPct val="150000"/>
              </a:lnSpc>
            </a:pPr>
            <a:r>
              <a:rPr lang="ar-SA" sz="1500" dirty="0">
                <a:solidFill>
                  <a:srgbClr val="002060"/>
                </a:solidFill>
                <a:latin typeface="Alexandria" pitchFamily="2" charset="-78"/>
                <a:cs typeface="Alexandria" pitchFamily="2" charset="-78"/>
              </a:rPr>
              <a:t>اعتمادا على موضوعك، المواضيع الرئيسية التي يجب أن تسعى لتغطيتها في هذه المراجعة، إذا كانت موجودة في مجال تخصصك، هي:</a:t>
            </a:r>
          </a:p>
          <a:p>
            <a:pPr marL="914400" lvl="1" indent="-457200" algn="just" rtl="1">
              <a:lnSpc>
                <a:spcPct val="150000"/>
              </a:lnSpc>
              <a:buFont typeface="+mj-lt"/>
              <a:buAutoNum type="arabicPeriod"/>
            </a:pPr>
            <a:r>
              <a:rPr lang="ar-SA" sz="1500" dirty="0">
                <a:solidFill>
                  <a:schemeClr val="accent6">
                    <a:lumMod val="50000"/>
                  </a:schemeClr>
                </a:solidFill>
                <a:latin typeface="Alexandria" pitchFamily="2" charset="-78"/>
                <a:cs typeface="Alexandria" pitchFamily="2" charset="-78"/>
              </a:rPr>
              <a:t>النظريات الأساسية في المجال، لتقديم نظرة عامة على موضع البحث الحالي.</a:t>
            </a:r>
          </a:p>
          <a:p>
            <a:pPr marL="914400" lvl="1" indent="-457200" algn="just" rtl="1">
              <a:lnSpc>
                <a:spcPct val="150000"/>
              </a:lnSpc>
              <a:buFont typeface="+mj-lt"/>
              <a:buAutoNum type="arabicPeriod"/>
            </a:pPr>
            <a:r>
              <a:rPr lang="ar-SA" sz="1500" dirty="0">
                <a:solidFill>
                  <a:schemeClr val="accent6">
                    <a:lumMod val="50000"/>
                  </a:schemeClr>
                </a:solidFill>
                <a:latin typeface="Alexandria" pitchFamily="2" charset="-78"/>
                <a:cs typeface="Alexandria" pitchFamily="2" charset="-78"/>
              </a:rPr>
              <a:t>التطور التاريخي للنظرية والتطورات العملية الكبرى.</a:t>
            </a:r>
          </a:p>
          <a:p>
            <a:pPr marL="914400" lvl="1" indent="-457200" algn="just" rtl="1">
              <a:lnSpc>
                <a:spcPct val="150000"/>
              </a:lnSpc>
              <a:buFont typeface="+mj-lt"/>
              <a:buAutoNum type="arabicPeriod"/>
            </a:pPr>
            <a:r>
              <a:rPr lang="ar-SA" sz="1500" dirty="0">
                <a:solidFill>
                  <a:schemeClr val="accent6">
                    <a:lumMod val="50000"/>
                  </a:schemeClr>
                </a:solidFill>
                <a:latin typeface="Alexandria" pitchFamily="2" charset="-78"/>
                <a:cs typeface="Alexandria" pitchFamily="2" charset="-78"/>
              </a:rPr>
              <a:t>نتائج بحثية منشورة رئيسية.</a:t>
            </a:r>
          </a:p>
          <a:p>
            <a:pPr marL="914400" lvl="1" indent="-457200" algn="just" rtl="1">
              <a:lnSpc>
                <a:spcPct val="150000"/>
              </a:lnSpc>
              <a:buFont typeface="+mj-lt"/>
              <a:buAutoNum type="arabicPeriod"/>
            </a:pPr>
            <a:r>
              <a:rPr lang="ar-SA" sz="1500" dirty="0">
                <a:solidFill>
                  <a:schemeClr val="accent6">
                    <a:lumMod val="50000"/>
                  </a:schemeClr>
                </a:solidFill>
                <a:latin typeface="Alexandria" pitchFamily="2" charset="-78"/>
                <a:cs typeface="Alexandria" pitchFamily="2" charset="-78"/>
              </a:rPr>
              <a:t>المشاكل أو القضايا الرئيسية التي لم تحل.</a:t>
            </a:r>
          </a:p>
        </p:txBody>
      </p:sp>
    </p:spTree>
    <p:extLst>
      <p:ext uri="{BB962C8B-B14F-4D97-AF65-F5344CB8AC3E}">
        <p14:creationId xmlns:p14="http://schemas.microsoft.com/office/powerpoint/2010/main" val="196002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1971565"/>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3. Review of the literature:</a:t>
            </a:r>
            <a:endParaRPr lang="en-US" sz="2000" dirty="0">
              <a:solidFill>
                <a:srgbClr val="002060"/>
              </a:solidFill>
              <a:latin typeface="Alexandria" pitchFamily="2" charset="-78"/>
              <a:cs typeface="Alexandria" pitchFamily="2" charset="-78"/>
            </a:endParaRPr>
          </a:p>
          <a:p>
            <a:pPr algn="just">
              <a:lnSpc>
                <a:spcPct val="200000"/>
              </a:lnSpc>
            </a:pPr>
            <a:endParaRPr lang="en-US" sz="400" dirty="0">
              <a:solidFill>
                <a:srgbClr val="002060"/>
              </a:solidFill>
              <a:latin typeface="Alexandria" pitchFamily="2" charset="-78"/>
              <a:cs typeface="Alexandria" pitchFamily="2" charset="-78"/>
            </a:endParaRPr>
          </a:p>
          <a:p>
            <a:pPr algn="ctr">
              <a:lnSpc>
                <a:spcPct val="200000"/>
              </a:lnSpc>
            </a:pPr>
            <a:r>
              <a:rPr lang="en-US" sz="2000" dirty="0">
                <a:solidFill>
                  <a:schemeClr val="accent6">
                    <a:lumMod val="50000"/>
                  </a:schemeClr>
                </a:solidFill>
                <a:latin typeface="Alexandria" pitchFamily="2" charset="-78"/>
                <a:cs typeface="Alexandria" pitchFamily="2" charset="-78"/>
              </a:rPr>
              <a:t>The initial review for a research proposal needs to be </a:t>
            </a:r>
            <a:r>
              <a:rPr lang="en-US" sz="2000" dirty="0">
                <a:solidFill>
                  <a:srgbClr val="002060"/>
                </a:solidFill>
                <a:latin typeface="Alexandria" pitchFamily="2" charset="-78"/>
                <a:cs typeface="Alexandria" pitchFamily="2" charset="-78"/>
              </a:rPr>
              <a:t>clear</a:t>
            </a:r>
            <a:r>
              <a:rPr lang="en-US" sz="2000" dirty="0">
                <a:solidFill>
                  <a:schemeClr val="accent6">
                    <a:lumMod val="50000"/>
                  </a:schemeClr>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concise</a:t>
            </a:r>
            <a:r>
              <a:rPr lang="en-US" sz="2000" dirty="0">
                <a:solidFill>
                  <a:schemeClr val="accent6">
                    <a:lumMod val="50000"/>
                  </a:schemeClr>
                </a:solidFill>
                <a:latin typeface="Alexandria" pitchFamily="2" charset="-78"/>
                <a:cs typeface="Alexandria" pitchFamily="2" charset="-78"/>
              </a:rPr>
              <a:t>, and </a:t>
            </a:r>
            <a:r>
              <a:rPr lang="en-US" sz="2000" dirty="0">
                <a:solidFill>
                  <a:srgbClr val="002060"/>
                </a:solidFill>
                <a:latin typeface="Alexandria" pitchFamily="2" charset="-78"/>
                <a:cs typeface="Alexandria" pitchFamily="2" charset="-78"/>
              </a:rPr>
              <a:t>sufficiently</a:t>
            </a:r>
            <a:r>
              <a:rPr lang="en-US" sz="2000" dirty="0">
                <a:solidFill>
                  <a:schemeClr val="accent6">
                    <a:lumMod val="50000"/>
                  </a:schemeClr>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detailed</a:t>
            </a:r>
            <a:r>
              <a:rPr lang="en-US" sz="2000" dirty="0">
                <a:solidFill>
                  <a:schemeClr val="accent6">
                    <a:lumMod val="50000"/>
                  </a:schemeClr>
                </a:solidFill>
                <a:latin typeface="Alexandria" pitchFamily="2" charset="-78"/>
                <a:cs typeface="Alexandria" pitchFamily="2" charset="-78"/>
              </a:rPr>
              <a:t> to demonstrate your understanding of the field.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1848455"/>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3</a:t>
            </a:r>
            <a:r>
              <a:rPr lang="ar-SA" sz="2000" b="1" dirty="0">
                <a:solidFill>
                  <a:srgbClr val="FF0000"/>
                </a:solidFill>
                <a:latin typeface="Alexandria" pitchFamily="2" charset="-78"/>
                <a:cs typeface="Alexandria" pitchFamily="2" charset="-78"/>
              </a:rPr>
              <a:t>. مراجعة الأدبيات</a:t>
            </a:r>
          </a:p>
          <a:p>
            <a:pPr algn="ctr" rtl="1">
              <a:lnSpc>
                <a:spcPct val="200000"/>
              </a:lnSpc>
            </a:pPr>
            <a:r>
              <a:rPr lang="ar-SA" sz="2000" dirty="0">
                <a:solidFill>
                  <a:schemeClr val="accent6">
                    <a:lumMod val="50000"/>
                  </a:schemeClr>
                </a:solidFill>
                <a:latin typeface="Alexandria" pitchFamily="2" charset="-78"/>
                <a:cs typeface="Alexandria" pitchFamily="2" charset="-78"/>
              </a:rPr>
              <a:t>يجب أن تكون المراجعة الأولية لمقترح البحث </a:t>
            </a:r>
            <a:r>
              <a:rPr lang="ar-SA" sz="2000" dirty="0">
                <a:solidFill>
                  <a:srgbClr val="002060"/>
                </a:solidFill>
                <a:latin typeface="Alexandria" pitchFamily="2" charset="-78"/>
                <a:cs typeface="Alexandria" pitchFamily="2" charset="-78"/>
              </a:rPr>
              <a:t>واضحة</a:t>
            </a:r>
            <a:r>
              <a:rPr lang="ar-SA" sz="2000" dirty="0">
                <a:solidFill>
                  <a:schemeClr val="accent6">
                    <a:lumMod val="50000"/>
                  </a:schemeClr>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وموجزة</a:t>
            </a:r>
            <a:r>
              <a:rPr lang="ar-SA" sz="2000" dirty="0">
                <a:solidFill>
                  <a:schemeClr val="accent6">
                    <a:lumMod val="50000"/>
                  </a:schemeClr>
                </a:solidFill>
                <a:latin typeface="Alexandria" pitchFamily="2" charset="-78"/>
                <a:cs typeface="Alexandria" pitchFamily="2" charset="-78"/>
              </a:rPr>
              <a:t> و</a:t>
            </a:r>
            <a:r>
              <a:rPr lang="ar-SA" sz="2000" dirty="0">
                <a:solidFill>
                  <a:srgbClr val="002060"/>
                </a:solidFill>
                <a:latin typeface="Alexandria" pitchFamily="2" charset="-78"/>
                <a:cs typeface="Alexandria" pitchFamily="2" charset="-78"/>
              </a:rPr>
              <a:t>مفصلة بما يكفي </a:t>
            </a:r>
            <a:r>
              <a:rPr lang="ar-SA" sz="2000" dirty="0">
                <a:solidFill>
                  <a:schemeClr val="accent6">
                    <a:lumMod val="50000"/>
                  </a:schemeClr>
                </a:solidFill>
                <a:latin typeface="Alexandria" pitchFamily="2" charset="-78"/>
                <a:cs typeface="Alexandria" pitchFamily="2" charset="-78"/>
              </a:rPr>
              <a:t>لتظهر فهمك للمجال البحثي.</a:t>
            </a:r>
          </a:p>
        </p:txBody>
      </p:sp>
    </p:spTree>
    <p:extLst>
      <p:ext uri="{BB962C8B-B14F-4D97-AF65-F5344CB8AC3E}">
        <p14:creationId xmlns:p14="http://schemas.microsoft.com/office/powerpoint/2010/main" val="62789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تصميم البحث</a:t>
            </a:r>
            <a:r>
              <a:rPr lang="en-US" sz="2000" b="1" dirty="0">
                <a:solidFill>
                  <a:srgbClr val="FF0000"/>
                </a:solidFill>
                <a:latin typeface="Alexandria" pitchFamily="2" charset="-78"/>
                <a:cs typeface="Alexandria" pitchFamily="2" charset="-78"/>
              </a:rPr>
              <a:t>.4</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4. Research design:</a:t>
            </a:r>
            <a:endParaRPr lang="ar-SA" sz="2000" b="1" dirty="0">
              <a:solidFill>
                <a:srgbClr val="FF0000"/>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AC07CF56-061C-57FA-DDE0-4CC4121EAB4D}"/>
              </a:ext>
            </a:extLst>
          </p:cNvPr>
          <p:cNvPicPr>
            <a:picLocks noChangeAspect="1"/>
          </p:cNvPicPr>
          <p:nvPr/>
        </p:nvPicPr>
        <p:blipFill>
          <a:blip r:embed="rId4"/>
          <a:stretch>
            <a:fillRect/>
          </a:stretch>
        </p:blipFill>
        <p:spPr>
          <a:xfrm>
            <a:off x="180430" y="3061567"/>
            <a:ext cx="11914587" cy="3316807"/>
          </a:xfrm>
          <a:prstGeom prst="rect">
            <a:avLst/>
          </a:prstGeom>
        </p:spPr>
      </p:pic>
    </p:spTree>
    <p:extLst>
      <p:ext uri="{BB962C8B-B14F-4D97-AF65-F5344CB8AC3E}">
        <p14:creationId xmlns:p14="http://schemas.microsoft.com/office/powerpoint/2010/main" val="529229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8468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4. Research design:</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In this section, you will be expected to present your plan of action for the research investigation, setting out the major processes and procedures you intend to follow.</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applies to both </a:t>
            </a:r>
            <a:r>
              <a:rPr lang="en-US" dirty="0">
                <a:solidFill>
                  <a:srgbClr val="FF0000"/>
                </a:solidFill>
                <a:latin typeface="Alexandria" pitchFamily="2" charset="-78"/>
                <a:cs typeface="Alexandria" pitchFamily="2" charset="-78"/>
              </a:rPr>
              <a:t>quantitative</a:t>
            </a:r>
            <a:r>
              <a:rPr lang="en-US" dirty="0">
                <a:solidFill>
                  <a:srgbClr val="002060"/>
                </a:solidFill>
                <a:latin typeface="Alexandria" pitchFamily="2" charset="-78"/>
                <a:cs typeface="Alexandria" pitchFamily="2" charset="-78"/>
              </a:rPr>
              <a:t> and </a:t>
            </a:r>
            <a:r>
              <a:rPr lang="en-US" dirty="0">
                <a:solidFill>
                  <a:srgbClr val="FF0000"/>
                </a:solidFill>
                <a:latin typeface="Alexandria" pitchFamily="2" charset="-78"/>
                <a:cs typeface="Alexandria" pitchFamily="2" charset="-78"/>
              </a:rPr>
              <a:t>qualitative</a:t>
            </a:r>
            <a:r>
              <a:rPr lang="en-US" dirty="0">
                <a:solidFill>
                  <a:srgbClr val="002060"/>
                </a:solidFill>
                <a:latin typeface="Alexandria" pitchFamily="2" charset="-78"/>
                <a:cs typeface="Alexandria" pitchFamily="2" charset="-78"/>
              </a:rPr>
              <a:t> research designs, although it is understood that many qualitative research projects will be iterative and very open to change.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348592"/>
          </a:xfrm>
          <a:prstGeom prst="rect">
            <a:avLst/>
          </a:prstGeom>
        </p:spPr>
        <p:txBody>
          <a:bodyPr wrap="square">
            <a:spAutoFit/>
          </a:bodyPr>
          <a:lstStyle/>
          <a:p>
            <a:pPr algn="ctr" rtl="1">
              <a:lnSpc>
                <a:spcPct val="150000"/>
              </a:lnSpc>
            </a:pPr>
            <a:r>
              <a:rPr lang="en-US" sz="2000" b="1" dirty="0">
                <a:solidFill>
                  <a:srgbClr val="FF0000"/>
                </a:solidFill>
                <a:latin typeface="Alexandria" pitchFamily="2" charset="-78"/>
                <a:cs typeface="Alexandria" pitchFamily="2" charset="-78"/>
              </a:rPr>
              <a:t>4</a:t>
            </a:r>
            <a:r>
              <a:rPr lang="ar-SA" sz="2000" b="1" dirty="0">
                <a:solidFill>
                  <a:srgbClr val="FF0000"/>
                </a:solidFill>
                <a:latin typeface="Alexandria" pitchFamily="2" charset="-78"/>
                <a:cs typeface="Alexandria" pitchFamily="2" charset="-78"/>
              </a:rPr>
              <a:t>. تصميم البحث</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في هذا القسم، سيتوقع منك تقديم خطة عملك للدراسة البحثية، موضحا العمليات والإجراءات الرئيسية التي تنوي اتباعها.</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ينطبق هذا على كل من تصاميم البحث </a:t>
            </a:r>
            <a:r>
              <a:rPr lang="ar-SA" sz="2000" dirty="0">
                <a:solidFill>
                  <a:srgbClr val="FF0000"/>
                </a:solidFill>
                <a:latin typeface="Alexandria" pitchFamily="2" charset="-78"/>
                <a:cs typeface="Alexandria" pitchFamily="2" charset="-78"/>
              </a:rPr>
              <a:t>الكمية</a:t>
            </a:r>
            <a:r>
              <a:rPr lang="ar-SA" sz="2000" dirty="0">
                <a:solidFill>
                  <a:srgbClr val="002060"/>
                </a:solidFill>
                <a:latin typeface="Alexandria" pitchFamily="2" charset="-78"/>
                <a:cs typeface="Alexandria" pitchFamily="2" charset="-78"/>
              </a:rPr>
              <a:t> و</a:t>
            </a:r>
            <a:r>
              <a:rPr lang="ar-SA" sz="2000" dirty="0">
                <a:solidFill>
                  <a:srgbClr val="FF0000"/>
                </a:solidFill>
                <a:latin typeface="Alexandria" pitchFamily="2" charset="-78"/>
                <a:cs typeface="Alexandria" pitchFamily="2" charset="-78"/>
              </a:rPr>
              <a:t>النوعية</a:t>
            </a:r>
            <a:r>
              <a:rPr lang="ar-SA" sz="2000" dirty="0">
                <a:solidFill>
                  <a:srgbClr val="002060"/>
                </a:solidFill>
                <a:latin typeface="Alexandria" pitchFamily="2" charset="-78"/>
                <a:cs typeface="Alexandria" pitchFamily="2" charset="-78"/>
              </a:rPr>
              <a:t>، رغم أنه من المفهوم أن العديد من مشاريع البحث النوعي ستكون تكرارية ومنفتحة جدا على التغيير.</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59327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674386"/>
          </a:xfrm>
          <a:prstGeom prst="rect">
            <a:avLst/>
          </a:prstGeom>
        </p:spPr>
        <p:txBody>
          <a:bodyPr wrap="square">
            <a:spAutoFit/>
          </a:bodyPr>
          <a:lstStyle/>
          <a:p>
            <a:pPr algn="ctr">
              <a:lnSpc>
                <a:spcPct val="150000"/>
              </a:lnSpc>
            </a:pPr>
            <a:r>
              <a:rPr lang="en-US" sz="1900" b="1" dirty="0">
                <a:solidFill>
                  <a:srgbClr val="FF0000"/>
                </a:solidFill>
                <a:latin typeface="Alexandria" pitchFamily="2" charset="-78"/>
                <a:cs typeface="Alexandria" pitchFamily="2" charset="-78"/>
              </a:rPr>
              <a:t>4. Research design:</a:t>
            </a:r>
            <a:endParaRPr lang="en-US" sz="1900"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It is important to remember that it is not sufficient to say what you intend to do; you must defend and justify your choices from the appropriate research methods literature.</a:t>
            </a:r>
          </a:p>
          <a:p>
            <a:pPr marL="457200" indent="-4572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Every choice, every decision relating to research design should be supported and justified from the published material you have read.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348592"/>
          </a:xfrm>
          <a:prstGeom prst="rect">
            <a:avLst/>
          </a:prstGeom>
        </p:spPr>
        <p:txBody>
          <a:bodyPr wrap="square">
            <a:spAutoFit/>
          </a:bodyPr>
          <a:lstStyle/>
          <a:p>
            <a:pPr algn="ctr" rtl="1">
              <a:lnSpc>
                <a:spcPct val="150000"/>
              </a:lnSpc>
            </a:pPr>
            <a:r>
              <a:rPr lang="en-US" sz="2000" b="1" dirty="0">
                <a:solidFill>
                  <a:srgbClr val="FF0000"/>
                </a:solidFill>
                <a:latin typeface="Alexandria" pitchFamily="2" charset="-78"/>
                <a:cs typeface="Alexandria" pitchFamily="2" charset="-78"/>
              </a:rPr>
              <a:t>4</a:t>
            </a:r>
            <a:r>
              <a:rPr lang="ar-SA" sz="2000" b="1" dirty="0">
                <a:solidFill>
                  <a:srgbClr val="FF0000"/>
                </a:solidFill>
                <a:latin typeface="Alexandria" pitchFamily="2" charset="-78"/>
                <a:cs typeface="Alexandria" pitchFamily="2" charset="-78"/>
              </a:rPr>
              <a:t>. تصميم البحث</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المهم أن تتذكر أنه ليس كافيا أن تقول ما تنوي فعله؛ يجب أن تدافع وتبرر اختياراتك من خلال الأدبيات المناسبة لمناهج البحث.</a:t>
            </a:r>
          </a:p>
          <a:p>
            <a:pPr marL="457200" indent="-4572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يجب أن يكون كل خيار وكل قرار يتعلق بتصميم البحث مدعوما ومبررا من خلال المواد المنشورة التي قرأتها.</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6513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منهجية البحث</a:t>
            </a:r>
            <a:r>
              <a:rPr lang="en-US" sz="2000" b="1" dirty="0">
                <a:solidFill>
                  <a:srgbClr val="FF0000"/>
                </a:solidFill>
                <a:latin typeface="Alexandria" pitchFamily="2" charset="-78"/>
                <a:cs typeface="Alexandria" pitchFamily="2" charset="-78"/>
              </a:rPr>
              <a:t>.</a:t>
            </a:r>
            <a:r>
              <a:rPr lang="ar-SA" sz="2000" b="1" dirty="0">
                <a:solidFill>
                  <a:srgbClr val="FF0000"/>
                </a:solidFill>
                <a:latin typeface="Alexandria" pitchFamily="2" charset="-78"/>
                <a:cs typeface="Alexandria" pitchFamily="2" charset="-78"/>
              </a:rPr>
              <a:t>5</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5</a:t>
            </a:r>
            <a:r>
              <a:rPr lang="en-US" sz="2000" b="1" dirty="0">
                <a:solidFill>
                  <a:srgbClr val="FF0000"/>
                </a:solidFill>
                <a:latin typeface="Alexandria" pitchFamily="2" charset="-78"/>
                <a:cs typeface="Alexandria" pitchFamily="2" charset="-78"/>
              </a:rPr>
              <a:t>. Research Methodology:</a:t>
            </a:r>
            <a:endParaRPr lang="ar-SA" sz="2000" b="1" dirty="0">
              <a:solidFill>
                <a:srgbClr val="FF0000"/>
              </a:solidFill>
              <a:latin typeface="Alexandria" pitchFamily="2" charset="-78"/>
              <a:cs typeface="Alexandria" pitchFamily="2" charset="-78"/>
            </a:endParaRPr>
          </a:p>
        </p:txBody>
      </p:sp>
      <p:pic>
        <p:nvPicPr>
          <p:cNvPr id="2050" name="Picture 2" descr="Types of Research Methodology">
            <a:extLst>
              <a:ext uri="{FF2B5EF4-FFF2-40B4-BE49-F238E27FC236}">
                <a16:creationId xmlns:a16="http://schemas.microsoft.com/office/drawing/2014/main" id="{6F963298-CCBF-72F2-3C40-57F7673D63B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9914" b="9787"/>
          <a:stretch/>
        </p:blipFill>
        <p:spPr bwMode="auto">
          <a:xfrm>
            <a:off x="1747520" y="2719892"/>
            <a:ext cx="8396793" cy="39805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084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38515"/>
          </a:xfrm>
          <a:prstGeom prst="rect">
            <a:avLst/>
          </a:prstGeom>
        </p:spPr>
        <p:txBody>
          <a:bodyPr wrap="square">
            <a:spAutoFit/>
          </a:bodyPr>
          <a:lstStyle/>
          <a:p>
            <a:pPr algn="ctr">
              <a:lnSpc>
                <a:spcPct val="150000"/>
              </a:lnSpc>
            </a:pPr>
            <a:r>
              <a:rPr lang="ar-SA" b="1" dirty="0">
                <a:solidFill>
                  <a:srgbClr val="FF0000"/>
                </a:solidFill>
                <a:latin typeface="Alexandria" pitchFamily="2" charset="-78"/>
                <a:cs typeface="Alexandria" pitchFamily="2" charset="-78"/>
              </a:rPr>
              <a:t>5</a:t>
            </a:r>
            <a:r>
              <a:rPr lang="en-US" b="1" dirty="0">
                <a:solidFill>
                  <a:srgbClr val="FF0000"/>
                </a:solidFill>
                <a:latin typeface="Alexandria" pitchFamily="2" charset="-78"/>
                <a:cs typeface="Alexandria" pitchFamily="2" charset="-78"/>
              </a:rPr>
              <a:t>. Research Methodology:</a:t>
            </a:r>
            <a:endParaRPr lang="en-US" dirty="0">
              <a:solidFill>
                <a:srgbClr val="002060"/>
              </a:solidFill>
              <a:latin typeface="Alexandria" pitchFamily="2" charset="-78"/>
              <a:cs typeface="Alexandria" pitchFamily="2" charset="-78"/>
            </a:endParaRPr>
          </a:p>
          <a:p>
            <a:pPr algn="just">
              <a:lnSpc>
                <a:spcPct val="150000"/>
              </a:lnSpc>
            </a:pPr>
            <a:r>
              <a:rPr lang="en-US" dirty="0">
                <a:solidFill>
                  <a:schemeClr val="accent6">
                    <a:lumMod val="50000"/>
                  </a:schemeClr>
                </a:solidFill>
                <a:latin typeface="Alexandria" pitchFamily="2" charset="-78"/>
                <a:cs typeface="Alexandria" pitchFamily="2" charset="-78"/>
              </a:rPr>
              <a:t>Begin by stating your methodological position; the questions you should be answering are:</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Is</a:t>
            </a:r>
            <a:r>
              <a:rPr lang="en-US" dirty="0">
                <a:solidFill>
                  <a:srgbClr val="002060"/>
                </a:solidFill>
                <a:latin typeface="Alexandria" pitchFamily="2" charset="-78"/>
                <a:cs typeface="Alexandria" pitchFamily="2" charset="-78"/>
              </a:rPr>
              <a:t> this study qualitative, quantitative, or mixed methodology?</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Why</a:t>
            </a:r>
            <a:r>
              <a:rPr lang="en-US" dirty="0">
                <a:solidFill>
                  <a:srgbClr val="002060"/>
                </a:solidFill>
                <a:latin typeface="Alexandria" pitchFamily="2" charset="-78"/>
                <a:cs typeface="Alexandria" pitchFamily="2" charset="-78"/>
              </a:rPr>
              <a:t> have you made this decision?</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Why</a:t>
            </a:r>
            <a:r>
              <a:rPr lang="en-US" dirty="0">
                <a:solidFill>
                  <a:srgbClr val="002060"/>
                </a:solidFill>
                <a:latin typeface="Alexandria" pitchFamily="2" charset="-78"/>
                <a:cs typeface="Alexandria" pitchFamily="2" charset="-78"/>
              </a:rPr>
              <a:t> is this the most appropriate decision?</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What</a:t>
            </a:r>
            <a:r>
              <a:rPr lang="en-US" dirty="0">
                <a:solidFill>
                  <a:srgbClr val="002060"/>
                </a:solidFill>
                <a:latin typeface="Alexandria" pitchFamily="2" charset="-78"/>
                <a:cs typeface="Alexandria" pitchFamily="2" charset="-78"/>
              </a:rPr>
              <a:t> are your research methods?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538515"/>
          </a:xfrm>
          <a:prstGeom prst="rect">
            <a:avLst/>
          </a:prstGeom>
        </p:spPr>
        <p:txBody>
          <a:bodyPr wrap="square">
            <a:spAutoFit/>
          </a:bodyPr>
          <a:lstStyle/>
          <a:p>
            <a:pPr algn="ctr" rtl="1">
              <a:lnSpc>
                <a:spcPct val="150000"/>
              </a:lnSpc>
            </a:pPr>
            <a:r>
              <a:rPr lang="ar-SA" b="1" dirty="0">
                <a:solidFill>
                  <a:srgbClr val="FF0000"/>
                </a:solidFill>
                <a:latin typeface="Alexandria" pitchFamily="2" charset="-78"/>
                <a:cs typeface="Alexandria" pitchFamily="2" charset="-78"/>
              </a:rPr>
              <a:t>5. منهجية البحث</a:t>
            </a:r>
          </a:p>
          <a:p>
            <a:pPr algn="just" rtl="1">
              <a:lnSpc>
                <a:spcPct val="150000"/>
              </a:lnSpc>
            </a:pPr>
            <a:r>
              <a:rPr lang="ar-SA" dirty="0">
                <a:solidFill>
                  <a:schemeClr val="accent6">
                    <a:lumMod val="50000"/>
                  </a:schemeClr>
                </a:solidFill>
                <a:latin typeface="Alexandria" pitchFamily="2" charset="-78"/>
                <a:cs typeface="Alexandria" pitchFamily="2" charset="-78"/>
              </a:rPr>
              <a:t>ابدأ بتوضيح موقفك المنهجي؛ الأسئلة التي يجب أن تجيب عليها هي:</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هل</a:t>
            </a:r>
            <a:r>
              <a:rPr lang="ar-SA" dirty="0">
                <a:solidFill>
                  <a:srgbClr val="002060"/>
                </a:solidFill>
                <a:latin typeface="Alexandria" pitchFamily="2" charset="-78"/>
                <a:cs typeface="Alexandria" pitchFamily="2" charset="-78"/>
              </a:rPr>
              <a:t> هذه الدراسة نوعية، كمية، أم منهجية مختلطة منهما؟</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لماذا</a:t>
            </a:r>
            <a:r>
              <a:rPr lang="ar-SA" dirty="0">
                <a:solidFill>
                  <a:srgbClr val="002060"/>
                </a:solidFill>
                <a:latin typeface="Alexandria" pitchFamily="2" charset="-78"/>
                <a:cs typeface="Alexandria" pitchFamily="2" charset="-78"/>
              </a:rPr>
              <a:t> اتخذت هذا القرار؟</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لماذا</a:t>
            </a:r>
            <a:r>
              <a:rPr lang="ar-SA" dirty="0">
                <a:solidFill>
                  <a:srgbClr val="002060"/>
                </a:solidFill>
                <a:latin typeface="Alexandria" pitchFamily="2" charset="-78"/>
                <a:cs typeface="Alexandria" pitchFamily="2" charset="-78"/>
              </a:rPr>
              <a:t> هذا هو القرار الأنسب؟</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ما</a:t>
            </a:r>
            <a:r>
              <a:rPr lang="ar-SA" dirty="0">
                <a:solidFill>
                  <a:srgbClr val="002060"/>
                </a:solidFill>
                <a:latin typeface="Alexandria" pitchFamily="2" charset="-78"/>
                <a:cs typeface="Alexandria" pitchFamily="2" charset="-78"/>
              </a:rPr>
              <a:t> هي طرق بحثك؟</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987771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48747"/>
          </a:xfrm>
          <a:prstGeom prst="rect">
            <a:avLst/>
          </a:prstGeom>
        </p:spPr>
        <p:txBody>
          <a:bodyPr wrap="square">
            <a:spAutoFit/>
          </a:bodyPr>
          <a:lstStyle/>
          <a:p>
            <a:pPr algn="ctr">
              <a:lnSpc>
                <a:spcPct val="150000"/>
              </a:lnSpc>
            </a:pPr>
            <a:r>
              <a:rPr lang="ar-SA" sz="1700" b="1" dirty="0">
                <a:solidFill>
                  <a:srgbClr val="FF0000"/>
                </a:solidFill>
                <a:latin typeface="Alexandria" pitchFamily="2" charset="-78"/>
                <a:cs typeface="Alexandria" pitchFamily="2" charset="-78"/>
              </a:rPr>
              <a:t>5</a:t>
            </a:r>
            <a:r>
              <a:rPr lang="en-US" sz="1700" b="1" dirty="0">
                <a:solidFill>
                  <a:srgbClr val="FF0000"/>
                </a:solidFill>
                <a:latin typeface="Alexandria" pitchFamily="2" charset="-78"/>
                <a:cs typeface="Alexandria" pitchFamily="2" charset="-78"/>
              </a:rPr>
              <a:t>. Research Methodology:</a:t>
            </a:r>
            <a:endParaRPr lang="en-US" sz="1700" dirty="0">
              <a:solidFill>
                <a:srgbClr val="002060"/>
              </a:solidFill>
              <a:latin typeface="Alexandria" pitchFamily="2" charset="-78"/>
              <a:cs typeface="Alexandria" pitchFamily="2" charset="-78"/>
            </a:endParaRPr>
          </a:p>
          <a:p>
            <a:pPr algn="just">
              <a:lnSpc>
                <a:spcPct val="150000"/>
              </a:lnSpc>
            </a:pPr>
            <a:r>
              <a:rPr lang="en-US" sz="1700" dirty="0">
                <a:solidFill>
                  <a:schemeClr val="accent6">
                    <a:lumMod val="50000"/>
                  </a:schemeClr>
                </a:solidFill>
                <a:latin typeface="Alexandria" pitchFamily="2" charset="-78"/>
                <a:cs typeface="Alexandria" pitchFamily="2" charset="-78"/>
              </a:rPr>
              <a:t>Once you have discussed your methodological choices, you can then go on to state which research method(s) you will be applying to this investigation. The questions you should be answering are:</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What</a:t>
            </a:r>
            <a:r>
              <a:rPr lang="en-US" sz="1700" dirty="0">
                <a:solidFill>
                  <a:srgbClr val="002060"/>
                </a:solidFill>
                <a:latin typeface="Alexandria" pitchFamily="2" charset="-78"/>
                <a:cs typeface="Alexandria" pitchFamily="2" charset="-78"/>
              </a:rPr>
              <a:t> research method(s) are you applying to the study?</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Why</a:t>
            </a:r>
            <a:r>
              <a:rPr lang="en-US" sz="1700" dirty="0">
                <a:solidFill>
                  <a:srgbClr val="002060"/>
                </a:solidFill>
                <a:latin typeface="Alexandria" pitchFamily="2" charset="-78"/>
                <a:cs typeface="Alexandria" pitchFamily="2" charset="-78"/>
              </a:rPr>
              <a:t> have you made this choice?</a:t>
            </a:r>
          </a:p>
          <a:p>
            <a:pPr marL="914400" lvl="1" indent="-457200" algn="just">
              <a:lnSpc>
                <a:spcPct val="150000"/>
              </a:lnSpc>
              <a:buFont typeface="+mj-lt"/>
              <a:buAutoNum type="arabicPeriod"/>
            </a:pPr>
            <a:r>
              <a:rPr lang="en-US" b="1" dirty="0">
                <a:solidFill>
                  <a:srgbClr val="FF0000"/>
                </a:solidFill>
                <a:latin typeface="Alexandria" pitchFamily="2" charset="-78"/>
                <a:cs typeface="Alexandria" pitchFamily="2" charset="-78"/>
              </a:rPr>
              <a:t>How</a:t>
            </a:r>
            <a:r>
              <a:rPr lang="en-US" sz="1700" dirty="0">
                <a:solidFill>
                  <a:srgbClr val="002060"/>
                </a:solidFill>
                <a:latin typeface="Alexandria" pitchFamily="2" charset="-78"/>
                <a:cs typeface="Alexandria" pitchFamily="2" charset="-78"/>
              </a:rPr>
              <a:t> do you intend to structure the method(s) for your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538515"/>
          </a:xfrm>
          <a:prstGeom prst="rect">
            <a:avLst/>
          </a:prstGeom>
        </p:spPr>
        <p:txBody>
          <a:bodyPr wrap="square">
            <a:spAutoFit/>
          </a:bodyPr>
          <a:lstStyle/>
          <a:p>
            <a:pPr algn="ctr" rtl="1">
              <a:lnSpc>
                <a:spcPct val="150000"/>
              </a:lnSpc>
            </a:pPr>
            <a:r>
              <a:rPr lang="ar-SA" b="1" dirty="0">
                <a:solidFill>
                  <a:srgbClr val="FF0000"/>
                </a:solidFill>
                <a:latin typeface="Alexandria" pitchFamily="2" charset="-78"/>
                <a:cs typeface="Alexandria" pitchFamily="2" charset="-78"/>
              </a:rPr>
              <a:t>5. منهجية البحث</a:t>
            </a:r>
          </a:p>
          <a:p>
            <a:pPr algn="just" rtl="1">
              <a:lnSpc>
                <a:spcPct val="150000"/>
              </a:lnSpc>
            </a:pPr>
            <a:r>
              <a:rPr lang="ar-SA" dirty="0">
                <a:solidFill>
                  <a:schemeClr val="accent6">
                    <a:lumMod val="50000"/>
                  </a:schemeClr>
                </a:solidFill>
                <a:latin typeface="Alexandria" pitchFamily="2" charset="-78"/>
                <a:cs typeface="Alexandria" pitchFamily="2" charset="-78"/>
              </a:rPr>
              <a:t>بعد مناقشة اختياراتك المنهجية، يمكنك بعد ذلك تحديد أي منهج/طرق بحثية ستطبقها في هذا البحث. الأسئلة التي يجب أن تجيب عليها هي:</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ما</a:t>
            </a:r>
            <a:r>
              <a:rPr lang="ar-SA" dirty="0">
                <a:solidFill>
                  <a:srgbClr val="002060"/>
                </a:solidFill>
                <a:latin typeface="Alexandria" pitchFamily="2" charset="-78"/>
                <a:cs typeface="Alexandria" pitchFamily="2" charset="-78"/>
              </a:rPr>
              <a:t> هي طريقة البحث التي تطبقها في الدراسة؟</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لماذا</a:t>
            </a:r>
            <a:r>
              <a:rPr lang="ar-SA" dirty="0">
                <a:solidFill>
                  <a:srgbClr val="002060"/>
                </a:solidFill>
                <a:latin typeface="Alexandria" pitchFamily="2" charset="-78"/>
                <a:cs typeface="Alexandria" pitchFamily="2" charset="-78"/>
              </a:rPr>
              <a:t> اتخذت هذا القرار؟</a:t>
            </a:r>
          </a:p>
          <a:p>
            <a:pPr marL="914400" lvl="1" indent="-457200" algn="just" rtl="1">
              <a:lnSpc>
                <a:spcPct val="150000"/>
              </a:lnSpc>
              <a:buFont typeface="+mj-lt"/>
              <a:buAutoNum type="arabicPeriod"/>
            </a:pPr>
            <a:r>
              <a:rPr lang="ar-SA" b="1" dirty="0">
                <a:solidFill>
                  <a:srgbClr val="FF0000"/>
                </a:solidFill>
                <a:latin typeface="Alexandria" pitchFamily="2" charset="-78"/>
                <a:cs typeface="Alexandria" pitchFamily="2" charset="-78"/>
              </a:rPr>
              <a:t>كيف</a:t>
            </a:r>
            <a:r>
              <a:rPr lang="ar-SA" dirty="0">
                <a:solidFill>
                  <a:srgbClr val="002060"/>
                </a:solidFill>
                <a:latin typeface="Alexandria" pitchFamily="2" charset="-78"/>
                <a:cs typeface="Alexandria" pitchFamily="2" charset="-78"/>
              </a:rPr>
              <a:t> تنوي هيكلة الطرق الخاصة ببحثك؟</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708814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تقنيات جمع البيانات</a:t>
            </a:r>
            <a:r>
              <a:rPr lang="en-US" sz="2000" b="1" dirty="0">
                <a:solidFill>
                  <a:srgbClr val="FF0000"/>
                </a:solidFill>
                <a:latin typeface="Alexandria" pitchFamily="2" charset="-78"/>
                <a:cs typeface="Alexandria" pitchFamily="2" charset="-78"/>
              </a:rPr>
              <a:t>.</a:t>
            </a:r>
            <a:r>
              <a:rPr lang="ar-SA" sz="2000" b="1" dirty="0">
                <a:solidFill>
                  <a:srgbClr val="FF0000"/>
                </a:solidFill>
                <a:latin typeface="Alexandria" pitchFamily="2" charset="-78"/>
                <a:cs typeface="Alexandria" pitchFamily="2" charset="-78"/>
              </a:rPr>
              <a:t>6</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6</a:t>
            </a:r>
            <a:r>
              <a:rPr lang="en-US" sz="2000" b="1" dirty="0">
                <a:solidFill>
                  <a:srgbClr val="FF0000"/>
                </a:solidFill>
                <a:latin typeface="Alexandria" pitchFamily="2" charset="-78"/>
                <a:cs typeface="Alexandria" pitchFamily="2" charset="-78"/>
              </a:rPr>
              <a:t>. Data collection techniques:</a:t>
            </a:r>
            <a:endParaRPr lang="ar-SA" sz="2000" b="1" dirty="0">
              <a:solidFill>
                <a:srgbClr val="FF0000"/>
              </a:solidFill>
              <a:latin typeface="Alexandria" pitchFamily="2" charset="-78"/>
              <a:cs typeface="Alexandria" pitchFamily="2" charset="-78"/>
            </a:endParaRPr>
          </a:p>
        </p:txBody>
      </p:sp>
      <p:pic>
        <p:nvPicPr>
          <p:cNvPr id="3074" name="Picture 2" descr="10 Data Collection Methods with Real-World Examples (2026)">
            <a:extLst>
              <a:ext uri="{FF2B5EF4-FFF2-40B4-BE49-F238E27FC236}">
                <a16:creationId xmlns:a16="http://schemas.microsoft.com/office/drawing/2014/main" id="{09CA1AD9-6E03-D88E-9815-06B5CC4B6D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8385" y="2717917"/>
            <a:ext cx="7216877" cy="4059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69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64008"/>
          </a:xfrm>
          <a:prstGeom prst="rect">
            <a:avLst/>
          </a:prstGeom>
        </p:spPr>
        <p:txBody>
          <a:bodyPr wrap="square">
            <a:spAutoFit/>
          </a:bodyPr>
          <a:lstStyle/>
          <a:p>
            <a:pPr algn="ctr">
              <a:lnSpc>
                <a:spcPct val="200000"/>
              </a:lnSpc>
            </a:pPr>
            <a:r>
              <a:rPr lang="ar-SA" sz="2000" b="1" dirty="0">
                <a:solidFill>
                  <a:srgbClr val="FF0000"/>
                </a:solidFill>
                <a:latin typeface="Alexandria" pitchFamily="2" charset="-78"/>
                <a:cs typeface="Alexandria" pitchFamily="2" charset="-78"/>
              </a:rPr>
              <a:t>6</a:t>
            </a:r>
            <a:r>
              <a:rPr lang="en-US" sz="2000" b="1" dirty="0">
                <a:solidFill>
                  <a:srgbClr val="FF0000"/>
                </a:solidFill>
                <a:latin typeface="Alexandria" pitchFamily="2" charset="-78"/>
                <a:cs typeface="Alexandria" pitchFamily="2" charset="-78"/>
              </a:rPr>
              <a:t>. Data collection techniques:</a:t>
            </a:r>
            <a:endParaRPr lang="en-US" sz="2000" dirty="0">
              <a:solidFill>
                <a:srgbClr val="002060"/>
              </a:solidFill>
              <a:latin typeface="Alexandria" pitchFamily="2" charset="-78"/>
              <a:cs typeface="Alexandria" pitchFamily="2" charset="-78"/>
            </a:endParaRP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Defining your method(s) may well imply you will use a particular data collection technique. Still, whether this is the case or not, it is necessary to explain how you intend to collect the data you need for your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64008"/>
          </a:xfrm>
          <a:prstGeom prst="rect">
            <a:avLst/>
          </a:prstGeom>
        </p:spPr>
        <p:txBody>
          <a:bodyPr wrap="square">
            <a:spAutoFit/>
          </a:bodyPr>
          <a:lstStyle/>
          <a:p>
            <a:pPr algn="ctr" rtl="1">
              <a:lnSpc>
                <a:spcPct val="200000"/>
              </a:lnSpc>
            </a:pPr>
            <a:r>
              <a:rPr lang="ar-SA" sz="2000" b="1" dirty="0">
                <a:solidFill>
                  <a:srgbClr val="FF0000"/>
                </a:solidFill>
                <a:latin typeface="Alexandria" pitchFamily="2" charset="-78"/>
                <a:cs typeface="Alexandria" pitchFamily="2" charset="-78"/>
              </a:rPr>
              <a:t>6. تقنيات جمع البيانات</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قد يعني تعريف طريقتك البحثية (أو طرقك البحثية) أنك ستستخدم تقنية جمع بيانات معينة، ولكن سواء كان هذا هو الحال أم لا، من الضروري شرح كيف تنوي جمع البيانات التي تحتاجها لتحقيقك.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6620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64008"/>
          </a:xfrm>
          <a:prstGeom prst="rect">
            <a:avLst/>
          </a:prstGeom>
        </p:spPr>
        <p:txBody>
          <a:bodyPr wrap="square">
            <a:spAutoFit/>
          </a:bodyPr>
          <a:lstStyle/>
          <a:p>
            <a:pPr algn="ctr">
              <a:lnSpc>
                <a:spcPct val="200000"/>
              </a:lnSpc>
            </a:pPr>
            <a:r>
              <a:rPr lang="ar-SA" sz="2000" b="1" dirty="0">
                <a:solidFill>
                  <a:srgbClr val="FF0000"/>
                </a:solidFill>
                <a:latin typeface="Alexandria" pitchFamily="2" charset="-78"/>
                <a:cs typeface="Alexandria" pitchFamily="2" charset="-78"/>
              </a:rPr>
              <a:t>6</a:t>
            </a:r>
            <a:r>
              <a:rPr lang="en-US" sz="2000" b="1" dirty="0">
                <a:solidFill>
                  <a:srgbClr val="FF0000"/>
                </a:solidFill>
                <a:latin typeface="Alexandria" pitchFamily="2" charset="-78"/>
                <a:cs typeface="Alexandria" pitchFamily="2" charset="-78"/>
              </a:rPr>
              <a:t>. Data collection techniques:</a:t>
            </a:r>
            <a:endParaRPr lang="en-US" sz="2000" dirty="0">
              <a:solidFill>
                <a:srgbClr val="002060"/>
              </a:solidFill>
              <a:latin typeface="Alexandria" pitchFamily="2" charset="-78"/>
              <a:cs typeface="Alexandria" pitchFamily="2" charset="-78"/>
            </a:endParaRPr>
          </a:p>
          <a:p>
            <a:pPr algn="just">
              <a:lnSpc>
                <a:spcPct val="200000"/>
              </a:lnSpc>
            </a:pPr>
            <a:r>
              <a:rPr lang="en-US" sz="2000" dirty="0">
                <a:solidFill>
                  <a:schemeClr val="accent6">
                    <a:lumMod val="50000"/>
                  </a:schemeClr>
                </a:solidFill>
                <a:latin typeface="Alexandria" pitchFamily="2" charset="-78"/>
                <a:cs typeface="Alexandria" pitchFamily="2" charset="-78"/>
              </a:rPr>
              <a:t>Questions you should be answering here are:</a:t>
            </a:r>
          </a:p>
          <a:p>
            <a:pPr marL="914400" lvl="1" indent="-457200" algn="just">
              <a:lnSpc>
                <a:spcPct val="200000"/>
              </a:lnSpc>
              <a:buFont typeface="+mj-lt"/>
              <a:buAutoNum type="arabicPeriod"/>
            </a:pPr>
            <a:r>
              <a:rPr lang="en-US" sz="2000" b="1" dirty="0">
                <a:solidFill>
                  <a:srgbClr val="FF0000"/>
                </a:solidFill>
                <a:latin typeface="Alexandria" pitchFamily="2" charset="-78"/>
                <a:cs typeface="Alexandria" pitchFamily="2" charset="-78"/>
              </a:rPr>
              <a:t>What</a:t>
            </a:r>
            <a:r>
              <a:rPr lang="en-US" sz="2000" dirty="0">
                <a:solidFill>
                  <a:srgbClr val="002060"/>
                </a:solidFill>
                <a:latin typeface="Alexandria" pitchFamily="2" charset="-78"/>
                <a:cs typeface="Alexandria" pitchFamily="2" charset="-78"/>
              </a:rPr>
              <a:t> data collection techniques will you be using?</a:t>
            </a:r>
          </a:p>
          <a:p>
            <a:pPr marL="914400" lvl="1" indent="-457200" algn="just">
              <a:lnSpc>
                <a:spcPct val="200000"/>
              </a:lnSpc>
              <a:buFont typeface="+mj-lt"/>
              <a:buAutoNum type="arabicPeriod"/>
            </a:pPr>
            <a:r>
              <a:rPr lang="en-US" sz="2000" b="1" dirty="0">
                <a:solidFill>
                  <a:srgbClr val="FF0000"/>
                </a:solidFill>
                <a:latin typeface="Alexandria" pitchFamily="2" charset="-78"/>
                <a:cs typeface="Alexandria" pitchFamily="2" charset="-78"/>
              </a:rPr>
              <a:t>Why</a:t>
            </a:r>
            <a:r>
              <a:rPr lang="en-US" sz="2000" dirty="0">
                <a:solidFill>
                  <a:srgbClr val="002060"/>
                </a:solidFill>
                <a:latin typeface="Alexandria" pitchFamily="2" charset="-78"/>
                <a:cs typeface="Alexandria" pitchFamily="2" charset="-78"/>
              </a:rPr>
              <a:t> have you decided to use these techniques?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64008"/>
          </a:xfrm>
          <a:prstGeom prst="rect">
            <a:avLst/>
          </a:prstGeom>
        </p:spPr>
        <p:txBody>
          <a:bodyPr wrap="square">
            <a:spAutoFit/>
          </a:bodyPr>
          <a:lstStyle/>
          <a:p>
            <a:pPr algn="ctr" rtl="1">
              <a:lnSpc>
                <a:spcPct val="200000"/>
              </a:lnSpc>
            </a:pPr>
            <a:r>
              <a:rPr lang="ar-SA" sz="2000" b="1" dirty="0">
                <a:solidFill>
                  <a:srgbClr val="FF0000"/>
                </a:solidFill>
                <a:latin typeface="Alexandria" pitchFamily="2" charset="-78"/>
                <a:cs typeface="Alexandria" pitchFamily="2" charset="-78"/>
              </a:rPr>
              <a:t>6. تقنيات جمع البيانات</a:t>
            </a:r>
          </a:p>
          <a:p>
            <a:pPr algn="just" rtl="1">
              <a:lnSpc>
                <a:spcPct val="200000"/>
              </a:lnSpc>
            </a:pPr>
            <a:r>
              <a:rPr lang="ar-SA" sz="2000" dirty="0">
                <a:solidFill>
                  <a:schemeClr val="accent6">
                    <a:lumMod val="50000"/>
                  </a:schemeClr>
                </a:solidFill>
                <a:latin typeface="Alexandria" pitchFamily="2" charset="-78"/>
                <a:cs typeface="Alexandria" pitchFamily="2" charset="-78"/>
              </a:rPr>
              <a:t>الأسئلة التي يجب أن تجيب عليها هنا:</a:t>
            </a:r>
          </a:p>
          <a:p>
            <a:pPr marL="914400" lvl="1" indent="-457200" algn="just" rtl="1">
              <a:lnSpc>
                <a:spcPct val="200000"/>
              </a:lnSpc>
              <a:buFont typeface="+mj-lt"/>
              <a:buAutoNum type="arabicPeriod"/>
            </a:pPr>
            <a:r>
              <a:rPr lang="ar-SA" sz="2000" b="1" dirty="0">
                <a:solidFill>
                  <a:srgbClr val="FF0000"/>
                </a:solidFill>
                <a:latin typeface="Alexandria" pitchFamily="2" charset="-78"/>
                <a:cs typeface="Alexandria" pitchFamily="2" charset="-78"/>
              </a:rPr>
              <a:t>ما</a:t>
            </a:r>
            <a:r>
              <a:rPr lang="ar-SA" sz="2000" dirty="0">
                <a:solidFill>
                  <a:srgbClr val="002060"/>
                </a:solidFill>
                <a:latin typeface="Alexandria" pitchFamily="2" charset="-78"/>
                <a:cs typeface="Alexandria" pitchFamily="2" charset="-78"/>
              </a:rPr>
              <a:t> هي تقنيات جمع البيانات التي ستستخدمها؟</a:t>
            </a:r>
          </a:p>
          <a:p>
            <a:pPr marL="914400" lvl="1" indent="-457200" algn="just" rtl="1">
              <a:lnSpc>
                <a:spcPct val="200000"/>
              </a:lnSpc>
              <a:buFont typeface="+mj-lt"/>
              <a:buAutoNum type="arabicPeriod"/>
            </a:pPr>
            <a:r>
              <a:rPr lang="ar-SA" sz="2000" b="1" dirty="0">
                <a:solidFill>
                  <a:srgbClr val="FF0000"/>
                </a:solidFill>
                <a:latin typeface="Alexandria" pitchFamily="2" charset="-78"/>
                <a:cs typeface="Alexandria" pitchFamily="2" charset="-78"/>
              </a:rPr>
              <a:t>لماذا</a:t>
            </a:r>
            <a:r>
              <a:rPr lang="ar-SA" sz="2000" dirty="0">
                <a:solidFill>
                  <a:srgbClr val="002060"/>
                </a:solidFill>
                <a:latin typeface="Alexandria" pitchFamily="2" charset="-78"/>
                <a:cs typeface="Alexandria" pitchFamily="2" charset="-78"/>
              </a:rPr>
              <a:t> قررت استخدام هذه التقنيات؟</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2724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أدوات جمع المعلومات للبحث</a:t>
            </a:r>
            <a:r>
              <a:rPr lang="en-US" sz="2000" b="1" dirty="0">
                <a:solidFill>
                  <a:srgbClr val="FF0000"/>
                </a:solidFill>
                <a:latin typeface="Alexandria" pitchFamily="2" charset="-78"/>
                <a:cs typeface="Alexandria" pitchFamily="2" charset="-78"/>
              </a:rPr>
              <a:t>.7</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7. Research data collection tools:</a:t>
            </a:r>
            <a:endParaRPr lang="ar-SA" sz="2000" b="1" dirty="0">
              <a:solidFill>
                <a:srgbClr val="FF0000"/>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24141619-DE4F-2ACF-5E3C-C7D6FBAACA69}"/>
              </a:ext>
            </a:extLst>
          </p:cNvPr>
          <p:cNvPicPr>
            <a:picLocks noChangeAspect="1"/>
          </p:cNvPicPr>
          <p:nvPr/>
        </p:nvPicPr>
        <p:blipFill>
          <a:blip r:embed="rId4"/>
          <a:stretch>
            <a:fillRect/>
          </a:stretch>
        </p:blipFill>
        <p:spPr>
          <a:xfrm>
            <a:off x="2750515" y="2680081"/>
            <a:ext cx="6327716" cy="40238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367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38515"/>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7. Research data collection tools:</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If you are using </a:t>
            </a:r>
            <a:r>
              <a:rPr lang="en-US" dirty="0">
                <a:solidFill>
                  <a:srgbClr val="FF0000"/>
                </a:solidFill>
                <a:latin typeface="Alexandria" pitchFamily="2" charset="-78"/>
                <a:cs typeface="Alexandria" pitchFamily="2" charset="-78"/>
              </a:rPr>
              <a:t>questionnaires</a:t>
            </a:r>
            <a:r>
              <a:rPr lang="en-US" dirty="0">
                <a:solidFill>
                  <a:srgbClr val="002060"/>
                </a:solidFill>
                <a:latin typeface="Alexandria" pitchFamily="2" charset="-78"/>
                <a:cs typeface="Alexandria" pitchFamily="2" charset="-78"/>
              </a:rPr>
              <a:t>, will they be </a:t>
            </a:r>
            <a:r>
              <a:rPr lang="en-US" dirty="0">
                <a:solidFill>
                  <a:schemeClr val="accent6">
                    <a:lumMod val="50000"/>
                  </a:schemeClr>
                </a:solidFill>
                <a:latin typeface="Alexandria" pitchFamily="2" charset="-78"/>
                <a:cs typeface="Alexandria" pitchFamily="2" charset="-78"/>
              </a:rPr>
              <a:t>pencil and paper</a:t>
            </a:r>
            <a:r>
              <a:rPr lang="en-US" dirty="0">
                <a:solidFill>
                  <a:srgbClr val="002060"/>
                </a:solidFill>
                <a:latin typeface="Alexandria" pitchFamily="2" charset="-78"/>
                <a:cs typeface="Alexandria" pitchFamily="2" charset="-78"/>
              </a:rPr>
              <a:t> questionnaires or </a:t>
            </a:r>
            <a:r>
              <a:rPr lang="en-US" dirty="0">
                <a:solidFill>
                  <a:schemeClr val="accent6">
                    <a:lumMod val="50000"/>
                  </a:schemeClr>
                </a:solidFill>
                <a:latin typeface="Alexandria" pitchFamily="2" charset="-78"/>
                <a:cs typeface="Alexandria" pitchFamily="2" charset="-78"/>
              </a:rPr>
              <a:t>online</a:t>
            </a:r>
            <a:r>
              <a:rPr lang="en-US" dirty="0">
                <a:solidFill>
                  <a:srgbClr val="002060"/>
                </a:solidFill>
                <a:latin typeface="Alexandria" pitchFamily="2" charset="-78"/>
                <a:cs typeface="Alexandria" pitchFamily="2" charset="-78"/>
              </a:rPr>
              <a:t> questionnaires?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If you are using </a:t>
            </a:r>
            <a:r>
              <a:rPr lang="en-US" dirty="0">
                <a:solidFill>
                  <a:srgbClr val="FF0000"/>
                </a:solidFill>
                <a:latin typeface="Alexandria" pitchFamily="2" charset="-78"/>
                <a:cs typeface="Alexandria" pitchFamily="2" charset="-78"/>
              </a:rPr>
              <a:t>interviews</a:t>
            </a:r>
            <a:r>
              <a:rPr lang="en-US" dirty="0">
                <a:solidFill>
                  <a:srgbClr val="002060"/>
                </a:solidFill>
                <a:latin typeface="Alexandria" pitchFamily="2" charset="-78"/>
                <a:cs typeface="Alexandria" pitchFamily="2" charset="-78"/>
              </a:rPr>
              <a:t> to collect data, will there be </a:t>
            </a:r>
            <a:r>
              <a:rPr lang="en-US" dirty="0">
                <a:solidFill>
                  <a:schemeClr val="accent6">
                    <a:lumMod val="50000"/>
                  </a:schemeClr>
                </a:solidFill>
                <a:latin typeface="Alexandria" pitchFamily="2" charset="-78"/>
                <a:cs typeface="Alexandria" pitchFamily="2" charset="-78"/>
              </a:rPr>
              <a:t>a formal interview </a:t>
            </a:r>
            <a:r>
              <a:rPr lang="en-US" dirty="0">
                <a:solidFill>
                  <a:srgbClr val="002060"/>
                </a:solidFill>
                <a:latin typeface="Alexandria" pitchFamily="2" charset="-78"/>
                <a:cs typeface="Alexandria" pitchFamily="2" charset="-78"/>
              </a:rPr>
              <a:t>schedule, or will you be using </a:t>
            </a:r>
            <a:r>
              <a:rPr lang="en-US" dirty="0">
                <a:solidFill>
                  <a:schemeClr val="accent6">
                    <a:lumMod val="50000"/>
                  </a:schemeClr>
                </a:solidFill>
                <a:latin typeface="Alexandria" pitchFamily="2" charset="-78"/>
                <a:cs typeface="Alexandria" pitchFamily="2" charset="-78"/>
              </a:rPr>
              <a:t>open-ended interviewing </a:t>
            </a:r>
            <a:r>
              <a:rPr lang="en-US" dirty="0">
                <a:solidFill>
                  <a:srgbClr val="002060"/>
                </a:solidFill>
                <a:latin typeface="Alexandria" pitchFamily="2" charset="-78"/>
                <a:cs typeface="Alexandria" pitchFamily="2" charset="-78"/>
              </a:rPr>
              <a:t>techniques where the researcher becomes the primary research instrument?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26892"/>
          </a:xfrm>
          <a:prstGeom prst="rect">
            <a:avLst/>
          </a:prstGeom>
        </p:spPr>
        <p:txBody>
          <a:bodyPr wrap="square">
            <a:spAutoFit/>
          </a:bodyPr>
          <a:lstStyle/>
          <a:p>
            <a:pPr algn="ctr" rtl="1">
              <a:lnSpc>
                <a:spcPct val="200000"/>
              </a:lnSpc>
            </a:pPr>
            <a:r>
              <a:rPr lang="en-US" b="1" dirty="0">
                <a:solidFill>
                  <a:srgbClr val="FF0000"/>
                </a:solidFill>
                <a:latin typeface="Alexandria" pitchFamily="2" charset="-78"/>
                <a:cs typeface="Alexandria" pitchFamily="2" charset="-78"/>
              </a:rPr>
              <a:t>7</a:t>
            </a:r>
            <a:r>
              <a:rPr lang="ar-SA" b="1" dirty="0">
                <a:solidFill>
                  <a:srgbClr val="FF0000"/>
                </a:solidFill>
                <a:latin typeface="Alexandria" pitchFamily="2" charset="-78"/>
                <a:cs typeface="Alexandria" pitchFamily="2" charset="-78"/>
              </a:rPr>
              <a:t>. أدوات جمع المعلومات للبحث</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إذا كنت تستخدم </a:t>
            </a:r>
            <a:r>
              <a:rPr lang="ar-SA" dirty="0">
                <a:solidFill>
                  <a:srgbClr val="FF0000"/>
                </a:solidFill>
                <a:latin typeface="Alexandria" pitchFamily="2" charset="-78"/>
                <a:cs typeface="Alexandria" pitchFamily="2" charset="-78"/>
              </a:rPr>
              <a:t>استبيانات</a:t>
            </a:r>
            <a:r>
              <a:rPr lang="ar-SA" dirty="0">
                <a:solidFill>
                  <a:srgbClr val="002060"/>
                </a:solidFill>
                <a:latin typeface="Alexandria" pitchFamily="2" charset="-78"/>
                <a:cs typeface="Alexandria" pitchFamily="2" charset="-78"/>
              </a:rPr>
              <a:t>، هل ستكون استبيانات </a:t>
            </a:r>
            <a:r>
              <a:rPr lang="ar-SA" dirty="0">
                <a:solidFill>
                  <a:schemeClr val="accent6">
                    <a:lumMod val="50000"/>
                  </a:schemeClr>
                </a:solidFill>
                <a:latin typeface="Alexandria" pitchFamily="2" charset="-78"/>
                <a:cs typeface="Alexandria" pitchFamily="2" charset="-78"/>
              </a:rPr>
              <a:t>بالقلم الرصاص والورقة </a:t>
            </a:r>
            <a:r>
              <a:rPr lang="ar-SA" dirty="0">
                <a:solidFill>
                  <a:srgbClr val="002060"/>
                </a:solidFill>
                <a:latin typeface="Alexandria" pitchFamily="2" charset="-78"/>
                <a:cs typeface="Alexandria" pitchFamily="2" charset="-78"/>
              </a:rPr>
              <a:t>أم استبيانات عبر </a:t>
            </a:r>
            <a:r>
              <a:rPr lang="ar-SA" dirty="0">
                <a:solidFill>
                  <a:schemeClr val="accent6">
                    <a:lumMod val="50000"/>
                  </a:schemeClr>
                </a:solidFill>
                <a:latin typeface="Alexandria" pitchFamily="2" charset="-78"/>
                <a:cs typeface="Alexandria" pitchFamily="2" charset="-78"/>
              </a:rPr>
              <a:t>الإنترنت</a:t>
            </a:r>
            <a:r>
              <a:rPr lang="ar-SA" dirty="0">
                <a:solidFill>
                  <a:srgbClr val="002060"/>
                </a:solidFill>
                <a:latin typeface="Alexandria" pitchFamily="2" charset="-78"/>
                <a:cs typeface="Alexandria" pitchFamily="2" charset="-78"/>
              </a:rPr>
              <a:t>؟ </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إذا كنت تستخدم </a:t>
            </a:r>
            <a:r>
              <a:rPr lang="ar-SA" dirty="0">
                <a:solidFill>
                  <a:srgbClr val="FF0000"/>
                </a:solidFill>
                <a:latin typeface="Alexandria" pitchFamily="2" charset="-78"/>
                <a:cs typeface="Alexandria" pitchFamily="2" charset="-78"/>
              </a:rPr>
              <a:t>المقابلات</a:t>
            </a:r>
            <a:r>
              <a:rPr lang="ar-SA" dirty="0">
                <a:solidFill>
                  <a:srgbClr val="002060"/>
                </a:solidFill>
                <a:latin typeface="Alexandria" pitchFamily="2" charset="-78"/>
                <a:cs typeface="Alexandria" pitchFamily="2" charset="-78"/>
              </a:rPr>
              <a:t> لجمع البيانات، هل سيكون هناك </a:t>
            </a:r>
            <a:r>
              <a:rPr lang="ar-SA" dirty="0">
                <a:solidFill>
                  <a:schemeClr val="accent6">
                    <a:lumMod val="50000"/>
                  </a:schemeClr>
                </a:solidFill>
                <a:latin typeface="Alexandria" pitchFamily="2" charset="-78"/>
                <a:cs typeface="Alexandria" pitchFamily="2" charset="-78"/>
              </a:rPr>
              <a:t>جدول مقابلات رسمي</a:t>
            </a:r>
            <a:r>
              <a:rPr lang="ar-SA" dirty="0">
                <a:solidFill>
                  <a:srgbClr val="002060"/>
                </a:solidFill>
                <a:latin typeface="Alexandria" pitchFamily="2" charset="-78"/>
                <a:cs typeface="Alexandria" pitchFamily="2" charset="-78"/>
              </a:rPr>
              <a:t>، أم ستستخدم تقنيات </a:t>
            </a:r>
            <a:r>
              <a:rPr lang="ar-SA" dirty="0">
                <a:solidFill>
                  <a:schemeClr val="accent6">
                    <a:lumMod val="50000"/>
                  </a:schemeClr>
                </a:solidFill>
                <a:latin typeface="Alexandria" pitchFamily="2" charset="-78"/>
                <a:cs typeface="Alexandria" pitchFamily="2" charset="-78"/>
              </a:rPr>
              <a:t>مقابلات مفتوحة </a:t>
            </a:r>
            <a:r>
              <a:rPr lang="ar-SA" dirty="0">
                <a:solidFill>
                  <a:srgbClr val="002060"/>
                </a:solidFill>
                <a:latin typeface="Alexandria" pitchFamily="2" charset="-78"/>
                <a:cs typeface="Alexandria" pitchFamily="2" charset="-78"/>
              </a:rPr>
              <a:t>حيث يصبح الباحث هو الأداة الأساسية للبحث؟</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01467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عينة البحث المقصودة</a:t>
            </a:r>
            <a:r>
              <a:rPr lang="en-US" sz="2000" b="1" dirty="0">
                <a:solidFill>
                  <a:srgbClr val="FF0000"/>
                </a:solidFill>
                <a:latin typeface="Alexandria" pitchFamily="2" charset="-78"/>
                <a:cs typeface="Alexandria" pitchFamily="2" charset="-78"/>
              </a:rPr>
              <a:t>.8</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8. Intended research sample:</a:t>
            </a:r>
            <a:endParaRPr lang="ar-SA" sz="2000" b="1" dirty="0">
              <a:solidFill>
                <a:srgbClr val="FF0000"/>
              </a:solidFill>
              <a:latin typeface="Alexandria" pitchFamily="2" charset="-78"/>
              <a:cs typeface="Alexandria" pitchFamily="2" charset="-78"/>
            </a:endParaRPr>
          </a:p>
        </p:txBody>
      </p:sp>
      <p:pic>
        <p:nvPicPr>
          <p:cNvPr id="4098" name="Picture 2" descr="Sampling methods in research methodology - SamagraCS">
            <a:extLst>
              <a:ext uri="{FF2B5EF4-FFF2-40B4-BE49-F238E27FC236}">
                <a16:creationId xmlns:a16="http://schemas.microsoft.com/office/drawing/2014/main" id="{8BB5B8D6-B5FD-5CC0-1EB0-2B824443F36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607"/>
          <a:stretch/>
        </p:blipFill>
        <p:spPr bwMode="auto">
          <a:xfrm>
            <a:off x="2263485" y="2680081"/>
            <a:ext cx="7836477" cy="40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0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123017"/>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8. Intended research sample:</a:t>
            </a:r>
            <a:endParaRPr lang="en-US" dirty="0">
              <a:solidFill>
                <a:srgbClr val="002060"/>
              </a:solidFill>
              <a:latin typeface="Alexandria" pitchFamily="2" charset="-78"/>
              <a:cs typeface="Alexandria" pitchFamily="2" charset="-78"/>
            </a:endParaRPr>
          </a:p>
          <a:p>
            <a:pPr algn="just">
              <a:lnSpc>
                <a:spcPct val="150000"/>
              </a:lnSpc>
            </a:pPr>
            <a:r>
              <a:rPr lang="en-US" dirty="0">
                <a:solidFill>
                  <a:schemeClr val="accent6">
                    <a:lumMod val="50000"/>
                  </a:schemeClr>
                </a:solidFill>
                <a:latin typeface="Alexandria" pitchFamily="2" charset="-78"/>
                <a:cs typeface="Alexandria" pitchFamily="2" charset="-78"/>
              </a:rPr>
              <a:t>Your choice of sampling technique will depend very much on your research design.</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vital to make the correct choice of technique in order to fulfil the goals of the research</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important in a research proposal to identify how a sample will be achieved, and the technique and procedures that will be used.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26892"/>
          </a:xfrm>
          <a:prstGeom prst="rect">
            <a:avLst/>
          </a:prstGeom>
        </p:spPr>
        <p:txBody>
          <a:bodyPr wrap="square">
            <a:spAutoFit/>
          </a:bodyPr>
          <a:lstStyle/>
          <a:p>
            <a:pPr algn="ctr" rtl="1">
              <a:lnSpc>
                <a:spcPct val="200000"/>
              </a:lnSpc>
            </a:pPr>
            <a:r>
              <a:rPr lang="en-US" b="1" dirty="0">
                <a:solidFill>
                  <a:srgbClr val="FF0000"/>
                </a:solidFill>
                <a:latin typeface="Alexandria" pitchFamily="2" charset="-78"/>
                <a:cs typeface="Alexandria" pitchFamily="2" charset="-78"/>
              </a:rPr>
              <a:t>8</a:t>
            </a:r>
            <a:r>
              <a:rPr lang="ar-SA" b="1" dirty="0">
                <a:solidFill>
                  <a:srgbClr val="FF0000"/>
                </a:solidFill>
                <a:latin typeface="Alexandria" pitchFamily="2" charset="-78"/>
                <a:cs typeface="Alexandria" pitchFamily="2" charset="-78"/>
              </a:rPr>
              <a:t>. عينة البحث المقصودة</a:t>
            </a:r>
          </a:p>
          <a:p>
            <a:pPr algn="just" rtl="1">
              <a:lnSpc>
                <a:spcPct val="200000"/>
              </a:lnSpc>
            </a:pPr>
            <a:r>
              <a:rPr lang="ar-SA" dirty="0">
                <a:solidFill>
                  <a:schemeClr val="accent6">
                    <a:lumMod val="50000"/>
                  </a:schemeClr>
                </a:solidFill>
                <a:latin typeface="Alexandria" pitchFamily="2" charset="-78"/>
                <a:cs typeface="Alexandria" pitchFamily="2" charset="-78"/>
              </a:rPr>
              <a:t>اختيارك لتقنية أخذ العينات يعتمد كثيرا على تصميم بحثك.</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من الضروري اتخاذ الاختيار الصحيح للتقنية لتحقيق أهداف البحث</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من المهم في مقترح البحث تحديد كيفية الحصول على العينة، والتقنية والإجراءات التي ستستخدم.</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6747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123017"/>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8. Intended research sample:</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It is also important to identify the research population, the size of the sample that will be used, if this can be determined at this stage, and how the sample will be contacted.</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Also give a brief description of the research setting, whether an </a:t>
            </a:r>
            <a:r>
              <a:rPr lang="en-US" dirty="0">
                <a:solidFill>
                  <a:schemeClr val="accent6">
                    <a:lumMod val="50000"/>
                  </a:schemeClr>
                </a:solidFill>
                <a:latin typeface="Alexandria" pitchFamily="2" charset="-78"/>
                <a:cs typeface="Alexandria" pitchFamily="2" charset="-78"/>
              </a:rPr>
              <a:t>organization</a:t>
            </a:r>
            <a:r>
              <a:rPr lang="en-US" dirty="0">
                <a:solidFill>
                  <a:srgbClr val="002060"/>
                </a:solidFill>
                <a:latin typeface="Alexandria" pitchFamily="2" charset="-78"/>
                <a:cs typeface="Alexandria" pitchFamily="2" charset="-78"/>
              </a:rPr>
              <a:t>, a </a:t>
            </a:r>
            <a:r>
              <a:rPr lang="en-US" dirty="0">
                <a:solidFill>
                  <a:schemeClr val="accent6">
                    <a:lumMod val="50000"/>
                  </a:schemeClr>
                </a:solidFill>
                <a:latin typeface="Alexandria" pitchFamily="2" charset="-78"/>
                <a:cs typeface="Alexandria" pitchFamily="2" charset="-78"/>
              </a:rPr>
              <a:t>community</a:t>
            </a:r>
            <a:r>
              <a:rPr lang="en-US" dirty="0">
                <a:solidFill>
                  <a:srgbClr val="002060"/>
                </a:solidFill>
                <a:latin typeface="Alexandria" pitchFamily="2" charset="-78"/>
                <a:cs typeface="Alexandria" pitchFamily="2" charset="-78"/>
              </a:rPr>
              <a:t> or </a:t>
            </a:r>
            <a:r>
              <a:rPr lang="en-US" dirty="0">
                <a:solidFill>
                  <a:schemeClr val="accent6">
                    <a:lumMod val="50000"/>
                  </a:schemeClr>
                </a:solidFill>
                <a:latin typeface="Alexandria" pitchFamily="2" charset="-78"/>
                <a:cs typeface="Alexandria" pitchFamily="2" charset="-78"/>
              </a:rPr>
              <a:t>group</a:t>
            </a:r>
            <a:r>
              <a:rPr lang="en-US" dirty="0">
                <a:solidFill>
                  <a:srgbClr val="002060"/>
                </a:solidFill>
                <a:latin typeface="Alexandria" pitchFamily="2" charset="-78"/>
                <a:cs typeface="Alexandria" pitchFamily="2" charset="-78"/>
              </a:rPr>
              <a:t>, or a very specific </a:t>
            </a:r>
            <a:r>
              <a:rPr lang="en-US" dirty="0">
                <a:solidFill>
                  <a:schemeClr val="accent6">
                    <a:lumMod val="50000"/>
                  </a:schemeClr>
                </a:solidFill>
                <a:latin typeface="Alexandria" pitchFamily="2" charset="-78"/>
                <a:cs typeface="Alexandria" pitchFamily="2" charset="-78"/>
              </a:rPr>
              <a:t>geographical area</a:t>
            </a:r>
            <a:r>
              <a:rPr lang="en-US"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123017"/>
          </a:xfrm>
          <a:prstGeom prst="rect">
            <a:avLst/>
          </a:prstGeom>
        </p:spPr>
        <p:txBody>
          <a:bodyPr wrap="square">
            <a:spAutoFit/>
          </a:bodyPr>
          <a:lstStyle/>
          <a:p>
            <a:pPr algn="ctr" rtl="1">
              <a:lnSpc>
                <a:spcPct val="150000"/>
              </a:lnSpc>
            </a:pPr>
            <a:r>
              <a:rPr lang="en-US" b="1" dirty="0">
                <a:solidFill>
                  <a:srgbClr val="FF0000"/>
                </a:solidFill>
                <a:latin typeface="Alexandria" pitchFamily="2" charset="-78"/>
                <a:cs typeface="Alexandria" pitchFamily="2" charset="-78"/>
              </a:rPr>
              <a:t>8</a:t>
            </a:r>
            <a:r>
              <a:rPr lang="ar-SA" b="1" dirty="0">
                <a:solidFill>
                  <a:srgbClr val="FF0000"/>
                </a:solidFill>
                <a:latin typeface="Alexandria" pitchFamily="2" charset="-78"/>
                <a:cs typeface="Alexandria" pitchFamily="2" charset="-78"/>
              </a:rPr>
              <a:t>. عينة البحث المقصودة</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من المهم أيضا تحديد مجتمع البحث، وحجم العينة التي سيتم استخدامها، وما إذا كان بالإمكان تحديد ذلك في هذه المرحلة، وكيفية التواصل مع العينة.</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قدم أيضا وصفا موجزا لبيئة البحث، سواء كانت </a:t>
            </a:r>
            <a:r>
              <a:rPr lang="ar-SA" dirty="0">
                <a:solidFill>
                  <a:schemeClr val="accent6">
                    <a:lumMod val="50000"/>
                  </a:schemeClr>
                </a:solidFill>
                <a:latin typeface="Alexandria" pitchFamily="2" charset="-78"/>
                <a:cs typeface="Alexandria" pitchFamily="2" charset="-78"/>
              </a:rPr>
              <a:t>منظمة</a:t>
            </a:r>
            <a:r>
              <a:rPr lang="ar-SA" dirty="0">
                <a:solidFill>
                  <a:srgbClr val="002060"/>
                </a:solidFill>
                <a:latin typeface="Alexandria" pitchFamily="2" charset="-78"/>
                <a:cs typeface="Alexandria" pitchFamily="2" charset="-78"/>
              </a:rPr>
              <a:t> أو </a:t>
            </a:r>
            <a:r>
              <a:rPr lang="ar-SA" dirty="0">
                <a:solidFill>
                  <a:schemeClr val="accent6">
                    <a:lumMod val="50000"/>
                  </a:schemeClr>
                </a:solidFill>
                <a:latin typeface="Alexandria" pitchFamily="2" charset="-78"/>
                <a:cs typeface="Alexandria" pitchFamily="2" charset="-78"/>
              </a:rPr>
              <a:t>مجتمع</a:t>
            </a:r>
            <a:r>
              <a:rPr lang="ar-SA" dirty="0">
                <a:solidFill>
                  <a:srgbClr val="002060"/>
                </a:solidFill>
                <a:latin typeface="Alexandria" pitchFamily="2" charset="-78"/>
                <a:cs typeface="Alexandria" pitchFamily="2" charset="-78"/>
              </a:rPr>
              <a:t> أو </a:t>
            </a:r>
            <a:r>
              <a:rPr lang="ar-SA" dirty="0">
                <a:solidFill>
                  <a:schemeClr val="accent6">
                    <a:lumMod val="50000"/>
                  </a:schemeClr>
                </a:solidFill>
                <a:latin typeface="Alexandria" pitchFamily="2" charset="-78"/>
                <a:cs typeface="Alexandria" pitchFamily="2" charset="-78"/>
              </a:rPr>
              <a:t>مجموعة</a:t>
            </a:r>
            <a:r>
              <a:rPr lang="ar-SA" dirty="0">
                <a:solidFill>
                  <a:srgbClr val="002060"/>
                </a:solidFill>
                <a:latin typeface="Alexandria" pitchFamily="2" charset="-78"/>
                <a:cs typeface="Alexandria" pitchFamily="2" charset="-78"/>
              </a:rPr>
              <a:t> أو </a:t>
            </a:r>
            <a:r>
              <a:rPr lang="ar-SA" dirty="0">
                <a:solidFill>
                  <a:schemeClr val="accent6">
                    <a:lumMod val="50000"/>
                  </a:schemeClr>
                </a:solidFill>
                <a:latin typeface="Alexandria" pitchFamily="2" charset="-78"/>
                <a:cs typeface="Alexandria" pitchFamily="2" charset="-78"/>
              </a:rPr>
              <a:t>منطقة جغرافية </a:t>
            </a:r>
            <a:r>
              <a:rPr lang="ar-SA" dirty="0">
                <a:solidFill>
                  <a:srgbClr val="002060"/>
                </a:solidFill>
                <a:latin typeface="Alexandria" pitchFamily="2" charset="-78"/>
                <a:cs typeface="Alexandria" pitchFamily="2" charset="-78"/>
              </a:rPr>
              <a:t>محددة جدا.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61110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إجراءات معالجة البيانات وتحليلها</a:t>
            </a:r>
            <a:r>
              <a:rPr lang="en-US" sz="2000" b="1" dirty="0">
                <a:solidFill>
                  <a:srgbClr val="FF0000"/>
                </a:solidFill>
                <a:latin typeface="Alexandria" pitchFamily="2" charset="-78"/>
                <a:cs typeface="Alexandria" pitchFamily="2" charset="-78"/>
              </a:rPr>
              <a:t>.9</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9. Procedures for data processing and analysis:</a:t>
            </a:r>
            <a:endParaRPr lang="ar-SA" sz="2000" b="1" dirty="0">
              <a:solidFill>
                <a:srgbClr val="FF0000"/>
              </a:solidFill>
              <a:latin typeface="Alexandria" pitchFamily="2" charset="-78"/>
              <a:cs typeface="Alexandria" pitchFamily="2" charset="-78"/>
            </a:endParaRPr>
          </a:p>
        </p:txBody>
      </p:sp>
      <p:pic>
        <p:nvPicPr>
          <p:cNvPr id="6146" name="Picture 2" descr="The five steps in the data analysis process: Define the question, gather your data, clean the data, analyze it, visualize and share your findings">
            <a:extLst>
              <a:ext uri="{FF2B5EF4-FFF2-40B4-BE49-F238E27FC236}">
                <a16:creationId xmlns:a16="http://schemas.microsoft.com/office/drawing/2014/main" id="{9023B0BE-BE28-79CF-2F05-C0FD6A6A43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732" y="2716942"/>
            <a:ext cx="11430000" cy="381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26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38515"/>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9. Procedures for data processing and analysis:</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At this stage, it is not normally necessary to demonstrate any of the techniques that will be used for processing and analyzing the data, but it is important to explain how this will be done.</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sort of detail that is usually expected is a description of the analytical procedures you will use, which must relate directly back to the type of data that is to be collected.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123017"/>
          </a:xfrm>
          <a:prstGeom prst="rect">
            <a:avLst/>
          </a:prstGeom>
        </p:spPr>
        <p:txBody>
          <a:bodyPr wrap="square">
            <a:spAutoFit/>
          </a:bodyPr>
          <a:lstStyle/>
          <a:p>
            <a:pPr algn="ctr" rtl="1">
              <a:lnSpc>
                <a:spcPct val="150000"/>
              </a:lnSpc>
            </a:pPr>
            <a:r>
              <a:rPr lang="en-US" b="1" dirty="0">
                <a:solidFill>
                  <a:srgbClr val="FF0000"/>
                </a:solidFill>
                <a:latin typeface="Alexandria" pitchFamily="2" charset="-78"/>
                <a:cs typeface="Alexandria" pitchFamily="2" charset="-78"/>
              </a:rPr>
              <a:t>9</a:t>
            </a:r>
            <a:r>
              <a:rPr lang="ar-SA" b="1" dirty="0">
                <a:solidFill>
                  <a:srgbClr val="FF0000"/>
                </a:solidFill>
                <a:latin typeface="Alexandria" pitchFamily="2" charset="-78"/>
                <a:cs typeface="Alexandria" pitchFamily="2" charset="-78"/>
              </a:rPr>
              <a:t>. إجراءات معالجة البيانات وتحليلها</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في هذه المرحلة، لا يكون من الضروري عادة عرض أي من التقنيات التي ستستخدم لمعالجة وتحليل البيانات، لكن من المهم شرح كيفية القيام بذلك.</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النوع من التفاصيل المتوقع عادة هو وصف الإجراءات التحليلية التي ستستخدمها، والتي يجب أن ترتبط مباشرة بنوع البيانات التي سيتم جمعها.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26597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266646"/>
          </a:xfrm>
          <a:prstGeom prst="rect">
            <a:avLst/>
          </a:prstGeom>
        </p:spPr>
        <p:txBody>
          <a:bodyPr wrap="square">
            <a:spAutoFit/>
          </a:bodyPr>
          <a:lstStyle/>
          <a:p>
            <a:pPr algn="ctr">
              <a:lnSpc>
                <a:spcPct val="150000"/>
              </a:lnSpc>
            </a:pPr>
            <a:r>
              <a:rPr lang="en-US" sz="1600" b="1" dirty="0">
                <a:solidFill>
                  <a:srgbClr val="FF0000"/>
                </a:solidFill>
                <a:latin typeface="Alexandria" pitchFamily="2" charset="-78"/>
                <a:cs typeface="Alexandria" pitchFamily="2" charset="-78"/>
              </a:rPr>
              <a:t>9. Procedures for data processing and analysis:</a:t>
            </a:r>
            <a:endParaRPr lang="en-US" sz="1600"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In quantitative research</a:t>
            </a:r>
            <a:r>
              <a:rPr lang="en-US" sz="1600" dirty="0">
                <a:solidFill>
                  <a:srgbClr val="002060"/>
                </a:solidFill>
                <a:latin typeface="Alexandria" pitchFamily="2" charset="-78"/>
                <a:cs typeface="Alexandria" pitchFamily="2" charset="-78"/>
              </a:rPr>
              <a:t>, this could mean being very specific about statistical tests to be performed and how this will be done. It may be pertinent to highlight the major variables in the study and how these variables will be tested.</a:t>
            </a: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A typical error when proposing a </a:t>
            </a:r>
            <a:r>
              <a:rPr lang="en-US" sz="1600" dirty="0">
                <a:solidFill>
                  <a:srgbClr val="FF0000"/>
                </a:solidFill>
                <a:latin typeface="Alexandria" pitchFamily="2" charset="-78"/>
                <a:cs typeface="Alexandria" pitchFamily="2" charset="-78"/>
              </a:rPr>
              <a:t>qualitative study </a:t>
            </a:r>
            <a:r>
              <a:rPr lang="en-US" sz="1600" dirty="0">
                <a:solidFill>
                  <a:srgbClr val="002060"/>
                </a:solidFill>
                <a:latin typeface="Alexandria" pitchFamily="2" charset="-78"/>
                <a:cs typeface="Alexandria" pitchFamily="2" charset="-78"/>
              </a:rPr>
              <a:t>is to neglect to mention any specifics concerning analysis, usually because the assumption is made that </a:t>
            </a:r>
            <a:r>
              <a:rPr lang="en-US" sz="1600" dirty="0" err="1">
                <a:solidFill>
                  <a:srgbClr val="002060"/>
                </a:solidFill>
                <a:latin typeface="Alexandria" pitchFamily="2" charset="-78"/>
                <a:cs typeface="Alexandria" pitchFamily="2" charset="-78"/>
              </a:rPr>
              <a:t>analysing</a:t>
            </a:r>
            <a:r>
              <a:rPr lang="en-US" sz="1600" dirty="0">
                <a:solidFill>
                  <a:srgbClr val="002060"/>
                </a:solidFill>
                <a:latin typeface="Alexandria" pitchFamily="2" charset="-78"/>
                <a:cs typeface="Alexandria" pitchFamily="2" charset="-78"/>
              </a:rPr>
              <a:t> descriptive data is straightforward.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538515"/>
          </a:xfrm>
          <a:prstGeom prst="rect">
            <a:avLst/>
          </a:prstGeom>
        </p:spPr>
        <p:txBody>
          <a:bodyPr wrap="square">
            <a:spAutoFit/>
          </a:bodyPr>
          <a:lstStyle/>
          <a:p>
            <a:pPr algn="ctr" rtl="1">
              <a:lnSpc>
                <a:spcPct val="150000"/>
              </a:lnSpc>
            </a:pPr>
            <a:r>
              <a:rPr lang="en-US" b="1" dirty="0">
                <a:solidFill>
                  <a:srgbClr val="FF0000"/>
                </a:solidFill>
                <a:latin typeface="Alexandria" pitchFamily="2" charset="-78"/>
                <a:cs typeface="Alexandria" pitchFamily="2" charset="-78"/>
              </a:rPr>
              <a:t>9</a:t>
            </a:r>
            <a:r>
              <a:rPr lang="ar-SA" b="1" dirty="0">
                <a:solidFill>
                  <a:srgbClr val="FF0000"/>
                </a:solidFill>
                <a:latin typeface="Alexandria" pitchFamily="2" charset="-78"/>
                <a:cs typeface="Alexandria" pitchFamily="2" charset="-78"/>
              </a:rPr>
              <a:t>. إجراءات معالجة البيانات وتحليلها</a:t>
            </a:r>
          </a:p>
          <a:p>
            <a:pPr marL="457200" indent="-4572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في البحث الكمي</a:t>
            </a:r>
            <a:r>
              <a:rPr lang="ar-SA" dirty="0">
                <a:solidFill>
                  <a:srgbClr val="002060"/>
                </a:solidFill>
                <a:latin typeface="Alexandria" pitchFamily="2" charset="-78"/>
                <a:cs typeface="Alexandria" pitchFamily="2" charset="-78"/>
              </a:rPr>
              <a:t>، قد يعني ذلك أن تكون دقيقا جدا بشأن الاختبارات الإحصائية التي يجب إجراؤها وكيفية تنفيذها. قد يكون من المفيد تسليط الضوء على المتغيرات الرئيسية في الدراسة وكيفية اختبار هذه المتغيرات.</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خطأ شائع عند اقتراح </a:t>
            </a:r>
            <a:r>
              <a:rPr lang="ar-SA" dirty="0">
                <a:solidFill>
                  <a:srgbClr val="FF0000"/>
                </a:solidFill>
                <a:latin typeface="Alexandria" pitchFamily="2" charset="-78"/>
                <a:cs typeface="Alexandria" pitchFamily="2" charset="-78"/>
              </a:rPr>
              <a:t>دراسة نوعية </a:t>
            </a:r>
            <a:r>
              <a:rPr lang="ar-SA" dirty="0">
                <a:solidFill>
                  <a:srgbClr val="002060"/>
                </a:solidFill>
                <a:latin typeface="Alexandria" pitchFamily="2" charset="-78"/>
                <a:cs typeface="Alexandria" pitchFamily="2" charset="-78"/>
              </a:rPr>
              <a:t>هو إهمال ذكر أي تفاصيل تتعلق بالتحليل، غالبا لأن الافتراض يفترض أن تحليل البيانات الوصفية أمر بسيط.</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588215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النتائج البحثية المتوقعة</a:t>
            </a:r>
            <a:r>
              <a:rPr lang="en-US" sz="2000" b="1" dirty="0">
                <a:solidFill>
                  <a:srgbClr val="FF0000"/>
                </a:solidFill>
                <a:latin typeface="Alexandria" pitchFamily="2" charset="-78"/>
                <a:cs typeface="Alexandria" pitchFamily="2" charset="-78"/>
              </a:rPr>
              <a:t>.10</a:t>
            </a:r>
            <a:endParaRPr lang="ar-SA" sz="20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10. Anticipated research outputs:</a:t>
            </a:r>
            <a:endParaRPr lang="ar-SA" sz="2000" b="1" dirty="0">
              <a:solidFill>
                <a:srgbClr val="FF0000"/>
              </a:solidFill>
              <a:latin typeface="Alexandria" pitchFamily="2" charset="-78"/>
              <a:cs typeface="Alexandria" pitchFamily="2" charset="-78"/>
            </a:endParaRPr>
          </a:p>
        </p:txBody>
      </p:sp>
      <p:pic>
        <p:nvPicPr>
          <p:cNvPr id="1026" name="Picture 2" descr="| Essential inputs and outputs, outcomes and impact of the research process used to explore the 3e's (effectiveness, efficiency and equity) in ">
            <a:extLst>
              <a:ext uri="{FF2B5EF4-FFF2-40B4-BE49-F238E27FC236}">
                <a16:creationId xmlns:a16="http://schemas.microsoft.com/office/drawing/2014/main" id="{64392576-D58D-26AE-CEFB-08BA17B755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957" b="47717"/>
          <a:stretch/>
        </p:blipFill>
        <p:spPr bwMode="auto">
          <a:xfrm>
            <a:off x="1713073" y="2722278"/>
            <a:ext cx="8627501" cy="37771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87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464008"/>
          </a:xfrm>
          <a:prstGeom prst="rect">
            <a:avLst/>
          </a:prstGeom>
        </p:spPr>
        <p:txBody>
          <a:bodyPr wrap="square">
            <a:spAutoFit/>
          </a:bodyPr>
          <a:lstStyle/>
          <a:p>
            <a:pPr algn="ctr">
              <a:lnSpc>
                <a:spcPct val="200000"/>
              </a:lnSpc>
            </a:pPr>
            <a:r>
              <a:rPr lang="en-US" sz="2000" b="1" dirty="0">
                <a:solidFill>
                  <a:srgbClr val="FF0000"/>
                </a:solidFill>
                <a:latin typeface="Alexandria" pitchFamily="2" charset="-78"/>
                <a:cs typeface="Alexandria" pitchFamily="2" charset="-78"/>
              </a:rPr>
              <a:t>10. Anticipated research outputs:</a:t>
            </a:r>
            <a:endParaRPr lang="en-US" sz="2000" dirty="0">
              <a:solidFill>
                <a:srgbClr val="002060"/>
              </a:solidFill>
              <a:latin typeface="Alexandria" pitchFamily="2" charset="-78"/>
              <a:cs typeface="Alexandria" pitchFamily="2" charset="-78"/>
            </a:endParaRP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That is not to say that you should make over-ambitious claims, but you should realistically and honestly highlight what you, the researcher, hope to achieve. Research outputs should relate directly back to the stated aim(s) of your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64008"/>
          </a:xfrm>
          <a:prstGeom prst="rect">
            <a:avLst/>
          </a:prstGeom>
        </p:spPr>
        <p:txBody>
          <a:bodyPr wrap="square">
            <a:spAutoFit/>
          </a:bodyPr>
          <a:lstStyle/>
          <a:p>
            <a:pPr algn="ctr" rtl="1">
              <a:lnSpc>
                <a:spcPct val="200000"/>
              </a:lnSpc>
            </a:pPr>
            <a:r>
              <a:rPr lang="en-US" sz="2000" b="1" dirty="0">
                <a:solidFill>
                  <a:srgbClr val="FF0000"/>
                </a:solidFill>
                <a:latin typeface="Alexandria" pitchFamily="2" charset="-78"/>
                <a:cs typeface="Alexandria" pitchFamily="2" charset="-78"/>
              </a:rPr>
              <a:t>10</a:t>
            </a:r>
            <a:r>
              <a:rPr lang="ar-SA" sz="2000" b="1" dirty="0">
                <a:solidFill>
                  <a:srgbClr val="FF0000"/>
                </a:solidFill>
                <a:latin typeface="Alexandria" pitchFamily="2" charset="-78"/>
                <a:cs typeface="Alexandria" pitchFamily="2" charset="-78"/>
              </a:rPr>
              <a:t>. النتائج البحثية المتوقعة</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لا يعني أنه يجب عليك تقديم ادعاءات طموحة بشكل مفرط، لكن يجب أن تبرز بشكل واقعي وصادق ما تأمل تحقيقه، كباحث. يجب أن ترتبط نتائج البحث مباشرة بالهدف المعلن لبحثك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3831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516484" y="2005415"/>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516484" y="2005415"/>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 القيود المبنية على التصميم</a:t>
            </a:r>
            <a:r>
              <a:rPr lang="en-US" sz="2000" b="1" dirty="0">
                <a:solidFill>
                  <a:srgbClr val="FF0000"/>
                </a:solidFill>
                <a:latin typeface="Alexandria" pitchFamily="2" charset="-78"/>
                <a:cs typeface="Alexandria" pitchFamily="2" charset="-78"/>
              </a:rPr>
              <a:t>.</a:t>
            </a:r>
            <a:r>
              <a:rPr lang="ar-SA" sz="2000" b="1" dirty="0">
                <a:solidFill>
                  <a:srgbClr val="FF0000"/>
                </a:solidFill>
                <a:latin typeface="Alexandria" pitchFamily="2" charset="-78"/>
                <a:cs typeface="Alexandria" pitchFamily="2" charset="-78"/>
              </a:rPr>
              <a:t>11</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ar-SA" sz="2000" b="1" dirty="0">
                <a:solidFill>
                  <a:srgbClr val="FF0000"/>
                </a:solidFill>
                <a:latin typeface="Alexandria" pitchFamily="2" charset="-78"/>
                <a:cs typeface="Alexandria" pitchFamily="2" charset="-78"/>
              </a:rPr>
              <a:t>11</a:t>
            </a:r>
            <a:r>
              <a:rPr lang="en-US" sz="2000" b="1" dirty="0">
                <a:solidFill>
                  <a:srgbClr val="FF0000"/>
                </a:solidFill>
                <a:latin typeface="Alexandria" pitchFamily="2" charset="-78"/>
                <a:cs typeface="Alexandria" pitchFamily="2" charset="-78"/>
              </a:rPr>
              <a:t>. Limitations based on design:</a:t>
            </a:r>
            <a:endParaRPr lang="ar-SA" sz="2000" b="1" dirty="0">
              <a:solidFill>
                <a:srgbClr val="FF0000"/>
              </a:solidFill>
              <a:latin typeface="Alexandria" pitchFamily="2" charset="-78"/>
              <a:cs typeface="Alexandria" pitchFamily="2" charset="-78"/>
            </a:endParaRPr>
          </a:p>
        </p:txBody>
      </p:sp>
      <p:pic>
        <p:nvPicPr>
          <p:cNvPr id="2050" name="Picture 2" descr="How to report study limitations: Examples and types of limitations |  Editage Insights">
            <a:extLst>
              <a:ext uri="{FF2B5EF4-FFF2-40B4-BE49-F238E27FC236}">
                <a16:creationId xmlns:a16="http://schemas.microsoft.com/office/drawing/2014/main" id="{E36C03D7-F76F-A289-4BDA-FE33DC8B80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5200" y="2680081"/>
            <a:ext cx="7366000" cy="40210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792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266646"/>
          </a:xfrm>
          <a:prstGeom prst="rect">
            <a:avLst/>
          </a:prstGeom>
        </p:spPr>
        <p:txBody>
          <a:bodyPr wrap="square">
            <a:spAutoFit/>
          </a:bodyPr>
          <a:lstStyle/>
          <a:p>
            <a:pPr algn="ctr">
              <a:lnSpc>
                <a:spcPct val="150000"/>
              </a:lnSpc>
            </a:pPr>
            <a:r>
              <a:rPr lang="ar-SA" sz="1600" b="1" dirty="0">
                <a:solidFill>
                  <a:srgbClr val="FF0000"/>
                </a:solidFill>
                <a:latin typeface="Alexandria" pitchFamily="2" charset="-78"/>
                <a:cs typeface="Alexandria" pitchFamily="2" charset="-78"/>
              </a:rPr>
              <a:t>11</a:t>
            </a:r>
            <a:r>
              <a:rPr lang="en-US" sz="1600" b="1" dirty="0">
                <a:solidFill>
                  <a:srgbClr val="FF0000"/>
                </a:solidFill>
                <a:latin typeface="Alexandria" pitchFamily="2" charset="-78"/>
                <a:cs typeface="Alexandria" pitchFamily="2" charset="-78"/>
              </a:rPr>
              <a:t>. Limitations based on research design:</a:t>
            </a:r>
            <a:endParaRPr lang="en-US" sz="1600"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sz="1600" dirty="0">
                <a:solidFill>
                  <a:srgbClr val="002060"/>
                </a:solidFill>
                <a:latin typeface="Alexandria" pitchFamily="2" charset="-78"/>
                <a:cs typeface="Alexandria" pitchFamily="2" charset="-78"/>
              </a:rPr>
              <a:t>It may be that your sample is smaller than would be ideal. Why is this? What impact will it have on the data you collect? The research method you decide on may not be the ideal method, but it may be the very best you can do under the circumstances.</a:t>
            </a:r>
          </a:p>
          <a:p>
            <a:pPr algn="ctr">
              <a:lnSpc>
                <a:spcPct val="150000"/>
              </a:lnSpc>
            </a:pPr>
            <a:r>
              <a:rPr lang="en-US" sz="1600" dirty="0">
                <a:solidFill>
                  <a:schemeClr val="accent6">
                    <a:lumMod val="50000"/>
                  </a:schemeClr>
                </a:solidFill>
                <a:latin typeface="Alexandria" pitchFamily="2" charset="-78"/>
                <a:cs typeface="Alexandria" pitchFamily="2" charset="-78"/>
              </a:rPr>
              <a:t>Be sure to share this information at this stage in the process, to clarify your awareness of the research process and ensure that you will respond to any impact on the data when you engage in that process.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482090"/>
          </a:xfrm>
          <a:prstGeom prst="rect">
            <a:avLst/>
          </a:prstGeom>
        </p:spPr>
        <p:txBody>
          <a:bodyPr wrap="square">
            <a:spAutoFit/>
          </a:bodyPr>
          <a:lstStyle/>
          <a:p>
            <a:pPr algn="ctr" rtl="1">
              <a:lnSpc>
                <a:spcPct val="200000"/>
              </a:lnSpc>
            </a:pPr>
            <a:r>
              <a:rPr lang="ar-SA" sz="1600" b="1" dirty="0">
                <a:solidFill>
                  <a:srgbClr val="FF0000"/>
                </a:solidFill>
                <a:latin typeface="Alexandria" pitchFamily="2" charset="-78"/>
                <a:cs typeface="Alexandria" pitchFamily="2" charset="-78"/>
              </a:rPr>
              <a:t>11. القيود المبنية على تصميم البحث</a:t>
            </a:r>
          </a:p>
          <a:p>
            <a:pPr marL="457200" indent="-457200" algn="just" rtl="1">
              <a:lnSpc>
                <a:spcPct val="200000"/>
              </a:lnSpc>
              <a:buFont typeface="Arial" panose="020B0604020202020204" pitchFamily="34" charset="0"/>
              <a:buChar char="•"/>
            </a:pPr>
            <a:r>
              <a:rPr lang="ar-SA" sz="1600" dirty="0">
                <a:solidFill>
                  <a:srgbClr val="002060"/>
                </a:solidFill>
                <a:latin typeface="Alexandria" pitchFamily="2" charset="-78"/>
                <a:cs typeface="Alexandria" pitchFamily="2" charset="-78"/>
              </a:rPr>
              <a:t>قد يكون العينة أصغر مما هو مثالي. لماذا يحدث هذا؟ ما هو التأثير الذي سيحدثه على البيانات التي تجمعها؟ طريقة البحث التي تختارها قد لا تكون الطريقة المثالية، لكنها قد تكون أفضل طريقة يمكنك القيام بها في ظل هذه الظروف.</a:t>
            </a:r>
          </a:p>
          <a:p>
            <a:pPr algn="ctr" rtl="1">
              <a:lnSpc>
                <a:spcPct val="200000"/>
              </a:lnSpc>
            </a:pPr>
            <a:r>
              <a:rPr lang="ar-SA" sz="1600" dirty="0">
                <a:solidFill>
                  <a:schemeClr val="accent6">
                    <a:lumMod val="50000"/>
                  </a:schemeClr>
                </a:solidFill>
                <a:latin typeface="Alexandria" pitchFamily="2" charset="-78"/>
                <a:cs typeface="Alexandria" pitchFamily="2" charset="-78"/>
              </a:rPr>
              <a:t>تأكد من مشاركة هذه المعلومات في هذه المرحلة من العملية، لتوضيح وعيك بعملية البحث والتأكد من استجابتك لأي تأثير على البيانات عند مشاركتك في تلك العملية.</a:t>
            </a:r>
          </a:p>
        </p:txBody>
      </p:sp>
    </p:spTree>
    <p:extLst>
      <p:ext uri="{BB962C8B-B14F-4D97-AF65-F5344CB8AC3E}">
        <p14:creationId xmlns:p14="http://schemas.microsoft.com/office/powerpoint/2010/main" val="218007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38515"/>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12. Ethical considerations:</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Universities and many other organizations have their own policy on ethics relating to research.</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Depending on what you are intending to do, where you are intending to do it, and who will be involved in your study, there will be different regulations and standards concerning the ethics of your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226892"/>
          </a:xfrm>
          <a:prstGeom prst="rect">
            <a:avLst/>
          </a:prstGeom>
        </p:spPr>
        <p:txBody>
          <a:bodyPr wrap="square">
            <a:spAutoFit/>
          </a:bodyPr>
          <a:lstStyle/>
          <a:p>
            <a:pPr algn="ctr" rtl="1">
              <a:lnSpc>
                <a:spcPct val="200000"/>
              </a:lnSpc>
            </a:pPr>
            <a:r>
              <a:rPr lang="en-US" b="1" dirty="0">
                <a:solidFill>
                  <a:srgbClr val="FF0000"/>
                </a:solidFill>
                <a:latin typeface="Alexandria" pitchFamily="2" charset="-78"/>
                <a:cs typeface="Alexandria" pitchFamily="2" charset="-78"/>
              </a:rPr>
              <a:t>12</a:t>
            </a:r>
            <a:r>
              <a:rPr lang="ar-SA" b="1" dirty="0">
                <a:solidFill>
                  <a:srgbClr val="FF0000"/>
                </a:solidFill>
                <a:latin typeface="Alexandria" pitchFamily="2" charset="-78"/>
                <a:cs typeface="Alexandria" pitchFamily="2" charset="-78"/>
              </a:rPr>
              <a:t>. الاعتبارات الأخلاقية</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لدى الجامعات والعديد من المنظمات الأخرى سياساتها الخاصة حول الأخلاقيات المتعلقة بالبحث.</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اعتمادا على ما تنوي القيام به، وأين تنوي القيام به، ومن سيشارك في دراستك، ستكون هناك لوائح ومعايير مختلفة تتعلق بأخلاقيات بحثك.</a:t>
            </a:r>
          </a:p>
        </p:txBody>
      </p:sp>
    </p:spTree>
    <p:extLst>
      <p:ext uri="{BB962C8B-B14F-4D97-AF65-F5344CB8AC3E}">
        <p14:creationId xmlns:p14="http://schemas.microsoft.com/office/powerpoint/2010/main" val="589506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The research proposal</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مـــقتـــــــــرح البحـــــــث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491930"/>
            <a:ext cx="11145049" cy="2513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38685"/>
            <a:ext cx="10932107" cy="2538515"/>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13. A research project timetable:</a:t>
            </a:r>
            <a:endParaRPr lang="en-US" dirty="0">
              <a:solidFill>
                <a:srgbClr val="002060"/>
              </a:solidFill>
              <a:latin typeface="Alexandria" pitchFamily="2" charset="-78"/>
              <a:cs typeface="Alexandria" pitchFamily="2" charset="-78"/>
            </a:endParaRP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All research proposals need to include a realistic and well-organized timetable.</a:t>
            </a:r>
          </a:p>
          <a:p>
            <a:pPr algn="ctr">
              <a:lnSpc>
                <a:spcPct val="150000"/>
              </a:lnSpc>
            </a:pPr>
            <a:r>
              <a:rPr lang="en-US" dirty="0">
                <a:solidFill>
                  <a:schemeClr val="accent6">
                    <a:lumMod val="50000"/>
                  </a:schemeClr>
                </a:solidFill>
                <a:latin typeface="Alexandria" pitchFamily="2" charset="-78"/>
                <a:cs typeface="Alexandria" pitchFamily="2" charset="-78"/>
              </a:rPr>
              <a:t>You need to present a schedule of work that includes all elements of the research, both desk-based and empirical work.</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This should be structured in such a way that critical incidents are highlighted, periods of intense activity can be easily identified, and each activity has been realistically scheduled.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932107" cy="2123017"/>
          </a:xfrm>
          <a:prstGeom prst="rect">
            <a:avLst/>
          </a:prstGeom>
        </p:spPr>
        <p:txBody>
          <a:bodyPr wrap="square">
            <a:spAutoFit/>
          </a:bodyPr>
          <a:lstStyle/>
          <a:p>
            <a:pPr algn="ctr" rtl="1">
              <a:lnSpc>
                <a:spcPct val="150000"/>
              </a:lnSpc>
            </a:pPr>
            <a:r>
              <a:rPr lang="ar-SA" b="1" dirty="0">
                <a:solidFill>
                  <a:srgbClr val="FF0000"/>
                </a:solidFill>
                <a:latin typeface="Alexandria" pitchFamily="2" charset="-78"/>
                <a:cs typeface="Alexandria" pitchFamily="2" charset="-78"/>
              </a:rPr>
              <a:t>13. الجدول الزمني للمشروع البحثي</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يجب أن تتضمن جميع مقترحات البحث جدولا زمنيا واقعيا ومنظما جيدا.</a:t>
            </a:r>
          </a:p>
          <a:p>
            <a:pPr algn="ctr" rtl="1">
              <a:lnSpc>
                <a:spcPct val="150000"/>
              </a:lnSpc>
            </a:pPr>
            <a:r>
              <a:rPr lang="ar-SA" dirty="0">
                <a:solidFill>
                  <a:schemeClr val="accent6">
                    <a:lumMod val="50000"/>
                  </a:schemeClr>
                </a:solidFill>
                <a:latin typeface="Alexandria" pitchFamily="2" charset="-78"/>
                <a:cs typeface="Alexandria" pitchFamily="2" charset="-78"/>
              </a:rPr>
              <a:t>تحتاج إلى تقديم جدول أعمال يشمل جميع عناصر البحث، سواء المكتبي أو العمل التجريبي.</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يجب أن يكون هذا منظما بحيث يتم تسليط الضوء على الحوادث الحرجة، ويمكن تحديد فترات النشاط المكثف بسهولة، وأن يكون كل نشاط مجدولا بشكل واقعي.</a:t>
            </a:r>
          </a:p>
        </p:txBody>
      </p:sp>
    </p:spTree>
    <p:extLst>
      <p:ext uri="{BB962C8B-B14F-4D97-AF65-F5344CB8AC3E}">
        <p14:creationId xmlns:p14="http://schemas.microsoft.com/office/powerpoint/2010/main" val="65079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C57110B4-BDCB-4AE6-AD97-D90196C100F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11875</TotalTime>
  <Words>5554</Words>
  <Application>Microsoft Office PowerPoint</Application>
  <PresentationFormat>Widescreen</PresentationFormat>
  <Paragraphs>499</Paragraphs>
  <Slides>51</Slides>
  <Notes>48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Calibri Light</vt:lpstr>
      <vt:lpstr>Alexandria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1012</cp:revision>
  <dcterms:created xsi:type="dcterms:W3CDTF">2023-04-29T09:08:00Z</dcterms:created>
  <dcterms:modified xsi:type="dcterms:W3CDTF">2026-06-18T21:23:11Z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