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320" r:id="rId4"/>
    <p:sldId id="361" r:id="rId5"/>
    <p:sldId id="397" r:id="rId6"/>
    <p:sldId id="414" r:id="rId7"/>
    <p:sldId id="430" r:id="rId8"/>
    <p:sldId id="431" r:id="rId9"/>
    <p:sldId id="432" r:id="rId10"/>
    <p:sldId id="398" r:id="rId11"/>
    <p:sldId id="399" r:id="rId12"/>
    <p:sldId id="400" r:id="rId13"/>
    <p:sldId id="401" r:id="rId14"/>
    <p:sldId id="433" r:id="rId15"/>
    <p:sldId id="434" r:id="rId16"/>
    <p:sldId id="413" r:id="rId17"/>
    <p:sldId id="402" r:id="rId18"/>
    <p:sldId id="403" r:id="rId19"/>
    <p:sldId id="436" r:id="rId20"/>
    <p:sldId id="437" r:id="rId21"/>
    <p:sldId id="435" r:id="rId22"/>
    <p:sldId id="404" r:id="rId23"/>
    <p:sldId id="405" r:id="rId24"/>
    <p:sldId id="396" r:id="rId25"/>
    <p:sldId id="406" r:id="rId26"/>
    <p:sldId id="407" r:id="rId27"/>
    <p:sldId id="409" r:id="rId28"/>
    <p:sldId id="408" r:id="rId29"/>
    <p:sldId id="410" r:id="rId30"/>
    <p:sldId id="419" r:id="rId31"/>
    <p:sldId id="420" r:id="rId32"/>
    <p:sldId id="421" r:id="rId33"/>
    <p:sldId id="422" r:id="rId34"/>
    <p:sldId id="423" r:id="rId35"/>
    <p:sldId id="424" r:id="rId36"/>
    <p:sldId id="425" r:id="rId37"/>
    <p:sldId id="426" r:id="rId38"/>
    <p:sldId id="427" r:id="rId39"/>
    <p:sldId id="428" r:id="rId40"/>
    <p:sldId id="429" r:id="rId41"/>
    <p:sldId id="31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10" d="100"/>
          <a:sy n="110" d="100"/>
        </p:scale>
        <p:origin x="552"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4/7/2023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4/7/2023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4/7/2023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4/7/2023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4/7/2023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4/7/2023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4/7/2023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5.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3.png"/><Relationship Id="rId5" Type="http://schemas.openxmlformats.org/officeDocument/2006/relationships/image" Target="../media/image7.emf"/><Relationship Id="rId4" Type="http://schemas.openxmlformats.org/officeDocument/2006/relationships/image" Target="../media/image4.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4.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5.jpeg"/></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6.png"/></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jpeg"/></Relationships>
</file>

<file path=ppt/slides/_rels/slide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jpeg"/></Relationships>
</file>

<file path=ppt/slides/_rels/slide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7.jpeg"/></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8.jpe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8.jpeg"/></Relationships>
</file>

<file path=ppt/slides/_rels/slide1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9.jpeg"/></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19.jpeg"/></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0.png"/></Relationships>
</file>

<file path=ppt/slides/_rels/slide1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0.png"/></Relationships>
</file>

<file path=ppt/slides/_rels/slide1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0.png"/></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0.png"/></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1.jpeg"/></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2.png"/></Relationships>
</file>

<file path=ppt/slides/_rels/slide2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1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2.png"/></Relationships>
</file>

<file path=ppt/slides/_rels/slide2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2.png"/></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2.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3.pn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3.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3.png"/></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3.png"/></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5.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4.png"/></Relationships>
</file>

<file path=ppt/slides/_rels/slide2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29.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3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0.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5.png"/></Relationships>
</file>

<file path=ppt/slides/_rels/slide3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5.png"/></Relationships>
</file>

<file path=ppt/slides/_rels/slide3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6.png"/></Relationships>
</file>

<file path=ppt/slides/_rels/slide3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3.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6.png"/><Relationship Id="rId4" Type="http://schemas.openxmlformats.org/officeDocument/2006/relationships/image" Target="../media/image9.png"/><Relationship Id="rId9" Type="http://schemas.openxmlformats.org/officeDocument/2006/relationships/image" Target="../media/image25.png"/></Relationships>
</file>

<file path=ppt/slides/_rels/slide3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4.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7.png"/></Relationships>
</file>

<file path=ppt/slides/_rels/slide3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5.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5.png"/><Relationship Id="rId4" Type="http://schemas.openxmlformats.org/officeDocument/2006/relationships/image" Target="../media/image9.png"/><Relationship Id="rId9" Type="http://schemas.openxmlformats.org/officeDocument/2006/relationships/image" Target="../media/image27.png"/></Relationships>
</file>

<file path=ppt/slides/_rels/slide3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6.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8.png"/></Relationships>
</file>

<file path=ppt/slides/_rels/slide3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7.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5.png"/><Relationship Id="rId4" Type="http://schemas.openxmlformats.org/officeDocument/2006/relationships/image" Target="../media/image9.png"/><Relationship Id="rId9" Type="http://schemas.openxmlformats.org/officeDocument/2006/relationships/image" Target="../media/image28.png"/></Relationships>
</file>

<file path=ppt/slides/_rels/slide3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 Id="rId9" Type="http://schemas.openxmlformats.org/officeDocument/2006/relationships/image" Target="../media/image29.png"/></Relationships>
</file>

<file path=ppt/slides/_rels/slide4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slideLayout" Target="../slideLayouts/slideLayout7.xml"/><Relationship Id="rId1" Type="http://schemas.openxmlformats.org/officeDocument/2006/relationships/tags" Target="../tags/tag39.xml"/><Relationship Id="rId6" Type="http://schemas.openxmlformats.org/officeDocument/2006/relationships/image" Target="../media/image11.emf"/><Relationship Id="rId5" Type="http://schemas.openxmlformats.org/officeDocument/2006/relationships/image" Target="../media/image10.emf"/><Relationship Id="rId10" Type="http://schemas.openxmlformats.org/officeDocument/2006/relationships/image" Target="../media/image25.png"/><Relationship Id="rId4" Type="http://schemas.openxmlformats.org/officeDocument/2006/relationships/image" Target="../media/image9.png"/><Relationship Id="rId9" Type="http://schemas.openxmlformats.org/officeDocument/2006/relationships/image" Target="../media/image29.png"/></Relationships>
</file>

<file path=ppt/slides/_rels/slide41.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9255" y="219434"/>
            <a:ext cx="5384803" cy="2332177"/>
          </a:xfrm>
          <a:prstGeom prst="rect">
            <a:avLst/>
          </a:prstGeom>
          <a:noFill/>
        </p:spPr>
        <p:txBody>
          <a:bodyPr wrap="square" rtlCol="0">
            <a:spAutoFit/>
          </a:bodyPr>
          <a:lstStyle/>
          <a:p>
            <a:pPr algn="ctr">
              <a:lnSpc>
                <a:spcPct val="150000"/>
              </a:lnSpc>
            </a:pPr>
            <a:r>
              <a:rPr lang="en-GB" sz="3200" b="1" dirty="0">
                <a:solidFill>
                  <a:schemeClr val="bg1"/>
                </a:solidFill>
              </a:rPr>
              <a:t>Interaction Design (DGM 729)</a:t>
            </a: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sz="2400" b="1" dirty="0">
                <a:solidFill>
                  <a:srgbClr val="FF9518"/>
                </a:solidFill>
                <a:latin typeface="Tajawal Medium" panose="00000600000000000000" pitchFamily="2" charset="-78"/>
                <a:cs typeface="Tajawal Medium" panose="00000600000000000000" pitchFamily="2" charset="-78"/>
              </a:rPr>
              <a:t>Lecture </a:t>
            </a:r>
            <a:r>
              <a:rPr lang="en-GB" sz="2400" b="1" dirty="0">
                <a:solidFill>
                  <a:srgbClr val="FF9518"/>
                </a:solidFill>
                <a:latin typeface="Tajawal Medium" panose="00000600000000000000" pitchFamily="2" charset="-78"/>
                <a:cs typeface="Tajawal Medium" panose="00000600000000000000" pitchFamily="2" charset="-78"/>
              </a:rPr>
              <a:t>10</a:t>
            </a:r>
            <a:endParaRPr lang="en-US" sz="2400" b="1" dirty="0">
              <a:solidFill>
                <a:srgbClr val="FF9518"/>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914650" y="3275979"/>
            <a:ext cx="5137753" cy="584775"/>
          </a:xfrm>
          <a:prstGeom prst="rect">
            <a:avLst/>
          </a:prstGeom>
          <a:noFill/>
        </p:spPr>
        <p:txBody>
          <a:bodyPr wrap="none" rtlCol="0">
            <a:spAutoFit/>
          </a:bodyPr>
          <a:lstStyle/>
          <a:p>
            <a:pPr algn="ctr"/>
            <a:r>
              <a:rPr lang="en-GB" sz="3200" b="1" dirty="0">
                <a:solidFill>
                  <a:schemeClr val="bg1"/>
                </a:solidFill>
              </a:rPr>
              <a:t>Interaction Design(DGM 729)</a:t>
            </a:r>
            <a:endParaRPr lang="en-US" sz="32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723215" y="-46522"/>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p:cNvPicPr>
            <a:picLocks noChangeAspect="1"/>
          </p:cNvPicPr>
          <p:nvPr/>
        </p:nvPicPr>
        <p:blipFill>
          <a:blip r:embed="rId3"/>
          <a:stretch>
            <a:fillRect/>
          </a:stretch>
        </p:blipFill>
        <p:spPr>
          <a:xfrm>
            <a:off x="4872252" y="-394410"/>
            <a:ext cx="5721151" cy="6563668"/>
          </a:xfrm>
          <a:prstGeom prst="rect">
            <a:avLst/>
          </a:prstGeom>
        </p:spPr>
      </p:pic>
      <p:pic>
        <p:nvPicPr>
          <p:cNvPr id="12" name="Picture 11"/>
          <p:cNvPicPr>
            <a:picLocks noChangeAspect="1"/>
          </p:cNvPicPr>
          <p:nvPr/>
        </p:nvPicPr>
        <p:blipFill>
          <a:blip r:embed="rId4"/>
          <a:stretch>
            <a:fillRect/>
          </a:stretch>
        </p:blipFill>
        <p:spPr>
          <a:xfrm>
            <a:off x="2259898" y="845421"/>
            <a:ext cx="6714451" cy="1972334"/>
          </a:xfrm>
          <a:prstGeom prst="rect">
            <a:avLst/>
          </a:prstGeom>
        </p:spPr>
      </p:pic>
      <p:pic>
        <p:nvPicPr>
          <p:cNvPr id="2" name="Picture 1"/>
          <p:cNvPicPr>
            <a:picLocks noChangeAspect="1"/>
          </p:cNvPicPr>
          <p:nvPr/>
        </p:nvPicPr>
        <p:blipFill>
          <a:blip r:embed="rId5"/>
          <a:stretch>
            <a:fillRect/>
          </a:stretch>
        </p:blipFill>
        <p:spPr>
          <a:xfrm>
            <a:off x="-139261" y="-101602"/>
            <a:ext cx="4169394" cy="7137043"/>
          </a:xfrm>
          <a:prstGeom prst="rect">
            <a:avLst/>
          </a:prstGeom>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7"/>
          <a:stretch>
            <a:fillRect/>
          </a:stretch>
        </p:blipFill>
        <p:spPr>
          <a:xfrm rot="10800000">
            <a:off x="3612444" y="5284188"/>
            <a:ext cx="5882401" cy="1034667"/>
          </a:xfrm>
          <a:prstGeom prst="rect">
            <a:avLst/>
          </a:prstGeom>
        </p:spPr>
      </p:pic>
      <p:sp>
        <p:nvSpPr>
          <p:cNvPr id="16" name="TextBox 15"/>
          <p:cNvSpPr txBox="1"/>
          <p:nvPr/>
        </p:nvSpPr>
        <p:spPr>
          <a:xfrm>
            <a:off x="4753836" y="5424149"/>
            <a:ext cx="3589953" cy="754694"/>
          </a:xfrm>
          <a:prstGeom prst="rect">
            <a:avLst/>
          </a:prstGeom>
          <a:noFill/>
        </p:spPr>
        <p:txBody>
          <a:bodyPr wrap="square" rtlCol="0">
            <a:spAutoFit/>
          </a:bodyPr>
          <a:lstStyle/>
          <a:p>
            <a:pPr algn="ctr">
              <a:lnSpc>
                <a:spcPct val="150000"/>
              </a:lnSpc>
            </a:pPr>
            <a:r>
              <a:rPr lang="en-GB" sz="3200" b="1" dirty="0">
                <a:solidFill>
                  <a:schemeClr val="bg1"/>
                </a:solidFill>
              </a:rPr>
              <a:t>Interaction Design</a:t>
            </a:r>
          </a:p>
        </p:txBody>
      </p:sp>
      <p:sp>
        <p:nvSpPr>
          <p:cNvPr id="4" name="TextBox 3">
            <a:extLst>
              <a:ext uri="{FF2B5EF4-FFF2-40B4-BE49-F238E27FC236}">
                <a16:creationId xmlns:a16="http://schemas.microsoft.com/office/drawing/2014/main" id="{F4A664B3-56C3-D815-532B-1399BB47DAD1}"/>
              </a:ext>
            </a:extLst>
          </p:cNvPr>
          <p:cNvSpPr txBox="1"/>
          <p:nvPr/>
        </p:nvSpPr>
        <p:spPr>
          <a:xfrm>
            <a:off x="2550059" y="1024469"/>
            <a:ext cx="6134127" cy="1569660"/>
          </a:xfrm>
          <a:prstGeom prst="rect">
            <a:avLst/>
          </a:prstGeom>
          <a:noFill/>
        </p:spPr>
        <p:txBody>
          <a:bodyPr wrap="square" rtlCol="0">
            <a:spAutoFit/>
          </a:bodyPr>
          <a:lstStyle>
            <a:defPPr>
              <a:defRPr lang="en-US"/>
            </a:defPPr>
            <a:lvl1pPr algn="ctr">
              <a:defRPr sz="3200" b="1">
                <a:solidFill>
                  <a:schemeClr val="bg1"/>
                </a:solidFill>
                <a:latin typeface="Tajawal Medium" panose="00000600000000000000" pitchFamily="2" charset="-78"/>
                <a:cs typeface="Tajawal Medium" panose="00000600000000000000" pitchFamily="2" charset="-78"/>
              </a:defRPr>
            </a:lvl1pPr>
          </a:lstStyle>
          <a:p>
            <a:r>
              <a:rPr lang="en-GB" dirty="0"/>
              <a:t>Chapter 10 </a:t>
            </a:r>
            <a:endParaRPr lang="ar-EG" dirty="0"/>
          </a:p>
          <a:p>
            <a:endParaRPr lang="en-GB" dirty="0"/>
          </a:p>
          <a:p>
            <a:r>
              <a:rPr lang="en-GB" dirty="0"/>
              <a:t>What’s Next?</a:t>
            </a:r>
          </a:p>
        </p:txBody>
      </p:sp>
    </p:spTree>
    <p:extLst>
      <p:ext uri="{BB962C8B-B14F-4D97-AF65-F5344CB8AC3E}">
        <p14:creationId xmlns:p14="http://schemas.microsoft.com/office/powerpoint/2010/main" val="11345630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650376" y="543490"/>
            <a:ext cx="3689463" cy="523220"/>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 </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08266" y="554566"/>
            <a:ext cx="3179850" cy="5748868"/>
          </a:xfrm>
          <a:prstGeom prst="rect">
            <a:avLst/>
          </a:prstGeom>
        </p:spPr>
      </p:pic>
      <p:sp>
        <p:nvSpPr>
          <p:cNvPr id="19" name="TextBox 18"/>
          <p:cNvSpPr txBox="1"/>
          <p:nvPr/>
        </p:nvSpPr>
        <p:spPr>
          <a:xfrm>
            <a:off x="338091" y="1570769"/>
            <a:ext cx="7853660" cy="3788858"/>
          </a:xfrm>
          <a:prstGeom prst="rect">
            <a:avLst/>
          </a:prstGeom>
          <a:noFill/>
        </p:spPr>
        <p:txBody>
          <a:bodyPr wrap="square" rtlCol="0">
            <a:spAutoFit/>
          </a:bodyPr>
          <a:lstStyle/>
          <a:p>
            <a:pPr>
              <a:lnSpc>
                <a:spcPct val="150000"/>
              </a:lnSpc>
            </a:pPr>
            <a:r>
              <a:rPr lang="en-US" b="1" dirty="0"/>
              <a:t>lecture </a:t>
            </a:r>
            <a:r>
              <a:rPr lang="en-GB" b="1" dirty="0"/>
              <a:t>10</a:t>
            </a:r>
            <a:r>
              <a:rPr lang="en-US" b="1" dirty="0"/>
              <a:t> includes the following points:</a:t>
            </a:r>
          </a:p>
          <a:p>
            <a:pPr>
              <a:lnSpc>
                <a:spcPct val="150000"/>
              </a:lnSpc>
            </a:pPr>
            <a:endParaRPr lang="en-US" b="1" dirty="0"/>
          </a:p>
          <a:p>
            <a:pPr marL="285750" indent="-285750">
              <a:lnSpc>
                <a:spcPct val="150000"/>
              </a:lnSpc>
              <a:buFont typeface="Arial" panose="020B0604020202020204" pitchFamily="34" charset="0"/>
              <a:buChar char="•"/>
            </a:pPr>
            <a:r>
              <a:rPr lang="en-US" b="1" dirty="0">
                <a:cs typeface="+mj-cs"/>
              </a:rPr>
              <a:t>The Evolution of UX </a:t>
            </a:r>
          </a:p>
          <a:p>
            <a:pPr marL="285750" indent="-285750">
              <a:lnSpc>
                <a:spcPct val="150000"/>
              </a:lnSpc>
              <a:buFont typeface="Arial" panose="020B0604020202020204" pitchFamily="34" charset="0"/>
              <a:buChar char="•"/>
            </a:pPr>
            <a:endParaRPr lang="en-US" b="1" dirty="0">
              <a:cs typeface="+mj-cs"/>
            </a:endParaRPr>
          </a:p>
          <a:p>
            <a:pPr marL="285750" indent="-285750">
              <a:lnSpc>
                <a:spcPct val="150000"/>
              </a:lnSpc>
              <a:buFont typeface="Arial" panose="020B0604020202020204" pitchFamily="34" charset="0"/>
              <a:buChar char="•"/>
            </a:pPr>
            <a:r>
              <a:rPr lang="en-US" b="1" dirty="0">
                <a:cs typeface="+mj-cs"/>
              </a:rPr>
              <a:t>The Endurance of Design </a:t>
            </a:r>
          </a:p>
          <a:p>
            <a:pPr marL="285750" indent="-285750">
              <a:lnSpc>
                <a:spcPct val="150000"/>
              </a:lnSpc>
              <a:buFont typeface="Arial" panose="020B0604020202020204" pitchFamily="34" charset="0"/>
              <a:buChar char="•"/>
            </a:pPr>
            <a:endParaRPr lang="en-US" b="1" dirty="0">
              <a:cs typeface="+mj-cs"/>
            </a:endParaRPr>
          </a:p>
          <a:p>
            <a:pPr marL="285750" indent="-285750">
              <a:lnSpc>
                <a:spcPct val="150000"/>
              </a:lnSpc>
              <a:buFont typeface="Arial" panose="020B0604020202020204" pitchFamily="34" charset="0"/>
              <a:buChar char="•"/>
            </a:pPr>
            <a:r>
              <a:rPr lang="en-US" b="1" dirty="0">
                <a:cs typeface="+mj-cs"/>
              </a:rPr>
              <a:t>The Secret Agenda of the UX Team of One </a:t>
            </a:r>
          </a:p>
          <a:p>
            <a:pPr marL="285750" indent="-285750">
              <a:lnSpc>
                <a:spcPct val="150000"/>
              </a:lnSpc>
              <a:buFont typeface="Arial" panose="020B0604020202020204" pitchFamily="34" charset="0"/>
              <a:buChar char="•"/>
            </a:pPr>
            <a:endParaRPr lang="en-US" b="1" dirty="0">
              <a:cs typeface="+mj-cs"/>
            </a:endParaRPr>
          </a:p>
          <a:p>
            <a:pPr marL="285750" indent="-285750">
              <a:lnSpc>
                <a:spcPct val="150000"/>
              </a:lnSpc>
              <a:buFont typeface="Arial" panose="020B0604020202020204" pitchFamily="34" charset="0"/>
              <a:buChar char="•"/>
            </a:pPr>
            <a:r>
              <a:rPr lang="en-US" b="1" dirty="0">
                <a:cs typeface="+mj-cs"/>
              </a:rPr>
              <a:t>If You Only Do One Thing…</a:t>
            </a:r>
          </a:p>
        </p:txBody>
      </p:sp>
      <p:pic>
        <p:nvPicPr>
          <p:cNvPr id="5" name="Picture 4"/>
          <p:cNvPicPr>
            <a:picLocks noChangeAspect="1"/>
          </p:cNvPicPr>
          <p:nvPr/>
        </p:nvPicPr>
        <p:blipFill>
          <a:blip r:embed="rId9"/>
          <a:stretch>
            <a:fillRect/>
          </a:stretch>
        </p:blipFill>
        <p:spPr>
          <a:xfrm>
            <a:off x="8754602" y="643686"/>
            <a:ext cx="3081260" cy="5570627"/>
          </a:xfrm>
          <a:prstGeom prst="rect">
            <a:avLst/>
          </a:prstGeom>
        </p:spPr>
      </p:pic>
      <p:sp>
        <p:nvSpPr>
          <p:cNvPr id="6" name="TextBox 5">
            <a:extLst>
              <a:ext uri="{FF2B5EF4-FFF2-40B4-BE49-F238E27FC236}">
                <a16:creationId xmlns:a16="http://schemas.microsoft.com/office/drawing/2014/main" id="{FDC4955D-677C-9F20-275A-839CBB4829B1}"/>
              </a:ext>
            </a:extLst>
          </p:cNvPr>
          <p:cNvSpPr txBox="1"/>
          <p:nvPr/>
        </p:nvSpPr>
        <p:spPr>
          <a:xfrm>
            <a:off x="269633" y="219670"/>
            <a:ext cx="1731445"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175628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animEffect transition="in" filter="wipe(down)">
                                      <p:cBhvr>
                                        <p:cTn id="7" dur="500"/>
                                        <p:tgtEl>
                                          <p:spTgt spid="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9">
                                            <p:txEl>
                                              <p:pRg st="2" end="2"/>
                                            </p:txEl>
                                          </p:spTgt>
                                        </p:tgtEl>
                                        <p:attrNameLst>
                                          <p:attrName>style.visibility</p:attrName>
                                        </p:attrNameLst>
                                      </p:cBhvr>
                                      <p:to>
                                        <p:strVal val="visible"/>
                                      </p:to>
                                    </p:set>
                                    <p:animEffect transition="in" filter="wipe(down)">
                                      <p:cBhvr>
                                        <p:cTn id="12" dur="500"/>
                                        <p:tgtEl>
                                          <p:spTgt spid="1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19">
                                            <p:txEl>
                                              <p:pRg st="4" end="4"/>
                                            </p:txEl>
                                          </p:spTgt>
                                        </p:tgtEl>
                                        <p:attrNameLst>
                                          <p:attrName>style.visibility</p:attrName>
                                        </p:attrNameLst>
                                      </p:cBhvr>
                                      <p:to>
                                        <p:strVal val="visible"/>
                                      </p:to>
                                    </p:set>
                                    <p:animEffect transition="in" filter="wipe(down)">
                                      <p:cBhvr>
                                        <p:cTn id="17" dur="500"/>
                                        <p:tgtEl>
                                          <p:spTgt spid="19">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19">
                                            <p:txEl>
                                              <p:pRg st="6" end="6"/>
                                            </p:txEl>
                                          </p:spTgt>
                                        </p:tgtEl>
                                        <p:attrNameLst>
                                          <p:attrName>style.visibility</p:attrName>
                                        </p:attrNameLst>
                                      </p:cBhvr>
                                      <p:to>
                                        <p:strVal val="visible"/>
                                      </p:to>
                                    </p:set>
                                    <p:animEffect transition="in" filter="wipe(down)">
                                      <p:cBhvr>
                                        <p:cTn id="22" dur="500"/>
                                        <p:tgtEl>
                                          <p:spTgt spid="19">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9">
                                            <p:txEl>
                                              <p:pRg st="8" end="8"/>
                                            </p:txEl>
                                          </p:spTgt>
                                        </p:tgtEl>
                                        <p:attrNameLst>
                                          <p:attrName>style.visibility</p:attrName>
                                        </p:attrNameLst>
                                      </p:cBhvr>
                                      <p:to>
                                        <p:strVal val="visible"/>
                                      </p:to>
                                    </p:set>
                                    <p:animEffect transition="in" filter="wipe(down)">
                                      <p:cBhvr>
                                        <p:cTn id="27" dur="500"/>
                                        <p:tgtEl>
                                          <p:spTgt spid="19">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07207" y="617507"/>
            <a:ext cx="4104635" cy="400110"/>
          </a:xfrm>
          <a:prstGeom prst="rect">
            <a:avLst/>
          </a:prstGeom>
          <a:noFill/>
        </p:spPr>
        <p:txBody>
          <a:bodyPr wrap="square" rtlCol="0">
            <a:spAutoFit/>
          </a:bodyPr>
          <a:lstStyle/>
          <a:p>
            <a:pPr algn="ctr"/>
            <a:r>
              <a:rPr lang="en-GB" sz="2000" b="1" dirty="0">
                <a:solidFill>
                  <a:schemeClr val="bg1"/>
                </a:solidFill>
              </a:rPr>
              <a:t>Chapter 10 What’s Next?</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452605" y="432182"/>
            <a:ext cx="3715679" cy="5748868"/>
          </a:xfrm>
          <a:prstGeom prst="rect">
            <a:avLst/>
          </a:prstGeom>
        </p:spPr>
      </p:pic>
      <p:sp>
        <p:nvSpPr>
          <p:cNvPr id="19" name="TextBox 18"/>
          <p:cNvSpPr txBox="1"/>
          <p:nvPr/>
        </p:nvSpPr>
        <p:spPr>
          <a:xfrm>
            <a:off x="588932" y="2133314"/>
            <a:ext cx="7619975" cy="2230739"/>
          </a:xfrm>
          <a:prstGeom prst="rect">
            <a:avLst/>
          </a:prstGeom>
          <a:noFill/>
        </p:spPr>
        <p:txBody>
          <a:bodyPr wrap="square" numCol="1" rtlCol="0">
            <a:spAutoFit/>
          </a:bodyPr>
          <a:lstStyle/>
          <a:p>
            <a:pPr algn="just">
              <a:lnSpc>
                <a:spcPct val="200000"/>
              </a:lnSpc>
            </a:pPr>
            <a:r>
              <a:rPr lang="en-US" b="1" dirty="0"/>
              <a:t>The idea for this book was born in 2008. That’s when I first saw that there were people who, like me, felt that they were staking out a user experience practice in a place where it had not previously existed. It is now five years later, and a lot has changed in the user experience field.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731445"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1026" name="Picture 2" descr="The User Experience Team of One - Rosenfeld Media">
            <a:extLst>
              <a:ext uri="{FF2B5EF4-FFF2-40B4-BE49-F238E27FC236}">
                <a16:creationId xmlns:a16="http://schemas.microsoft.com/office/drawing/2014/main" id="{B1F4A670-923D-1F52-2052-C8BCB826366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20858" y="1058188"/>
            <a:ext cx="2199903" cy="330586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484115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Evolution of UX</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269633" y="1668491"/>
            <a:ext cx="8569866" cy="5000728"/>
          </a:xfrm>
          <a:prstGeom prst="rect">
            <a:avLst/>
          </a:prstGeom>
          <a:noFill/>
        </p:spPr>
        <p:txBody>
          <a:bodyPr wrap="square" numCol="1" rtlCol="0">
            <a:spAutoFit/>
          </a:bodyPr>
          <a:lstStyle/>
          <a:p>
            <a:pPr algn="just">
              <a:lnSpc>
                <a:spcPct val="200000"/>
              </a:lnSpc>
            </a:pPr>
            <a:r>
              <a:rPr lang="en-US" b="1" dirty="0"/>
              <a:t>Five years ago, Web and software design were the standard. Today, mobile and app design are taking the lead. Five years ago, it was more common to talk about user experiences as existing within the context of a single channel or touch point.</a:t>
            </a:r>
            <a:endParaRPr lang="ar-EG" b="1" dirty="0"/>
          </a:p>
          <a:p>
            <a:pPr algn="just">
              <a:lnSpc>
                <a:spcPct val="200000"/>
              </a:lnSpc>
            </a:pPr>
            <a:r>
              <a:rPr lang="en-US" b="1" dirty="0"/>
              <a:t> Today, we understand that a digital product is often a full, multichannel experience and that our job is to give people a seamless product experience even as they jump from PC to mobile to tablet and back again. Even the concept of PC, mobile, and tablet is, ultimately, very 2008. </a:t>
            </a:r>
          </a:p>
          <a:p>
            <a:pPr algn="just">
              <a:lnSpc>
                <a:spcPct val="200000"/>
              </a:lnSpc>
            </a:pPr>
            <a:endParaRPr lang="en-US" b="1" dirty="0"/>
          </a:p>
          <a:p>
            <a:pPr algn="just">
              <a:lnSpc>
                <a:spcPct val="200000"/>
              </a:lnSpc>
            </a:pPr>
            <a:endParaRPr lang="en-US"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2050" name="Picture 2" descr="3: The Evolution of UX Design, Human-Computer Interaction (HCI) | Download  Scientific Diagram">
            <a:extLst>
              <a:ext uri="{FF2B5EF4-FFF2-40B4-BE49-F238E27FC236}">
                <a16:creationId xmlns:a16="http://schemas.microsoft.com/office/drawing/2014/main" id="{DE64C8CF-3F31-B4C6-C107-8D313A62766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35321" y="2170330"/>
            <a:ext cx="2886075" cy="15811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9917348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Evolution of UX</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534400" y="432182"/>
            <a:ext cx="3633884"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33D68A67-C22E-158A-9C5C-AF5099E35FF4}"/>
              </a:ext>
            </a:extLst>
          </p:cNvPr>
          <p:cNvSpPr txBox="1"/>
          <p:nvPr/>
        </p:nvSpPr>
        <p:spPr>
          <a:xfrm>
            <a:off x="523664" y="1879157"/>
            <a:ext cx="7501854" cy="3338735"/>
          </a:xfrm>
          <a:prstGeom prst="rect">
            <a:avLst/>
          </a:prstGeom>
          <a:noFill/>
        </p:spPr>
        <p:txBody>
          <a:bodyPr wrap="square">
            <a:spAutoFit/>
          </a:bodyPr>
          <a:lstStyle/>
          <a:p>
            <a:pPr algn="just">
              <a:lnSpc>
                <a:spcPct val="200000"/>
              </a:lnSpc>
            </a:pPr>
            <a:r>
              <a:rPr lang="en-GB" b="1" dirty="0"/>
              <a:t>The field of user experience (UX) has evolved significantly over the years, as technology has advanced, and user needs and expectations have changed. Here is a brief overview of the evolution of UX:</a:t>
            </a:r>
          </a:p>
          <a:p>
            <a:pPr algn="just">
              <a:lnSpc>
                <a:spcPct val="200000"/>
              </a:lnSpc>
            </a:pPr>
            <a:r>
              <a:rPr lang="en-GB" b="1" dirty="0">
                <a:solidFill>
                  <a:srgbClr val="FF0000"/>
                </a:solidFill>
              </a:rPr>
              <a:t>Early Days: </a:t>
            </a:r>
            <a:r>
              <a:rPr lang="en-GB" b="1" dirty="0"/>
              <a:t>In the early days of computing, UX wasn't really a consideration. Designers and engineers focused on creating software that worked, without much thought given to how it was used or how users interacted with it.</a:t>
            </a:r>
            <a:endParaRPr lang="en-US" b="1" dirty="0"/>
          </a:p>
        </p:txBody>
      </p:sp>
      <p:pic>
        <p:nvPicPr>
          <p:cNvPr id="15" name="Picture 2" descr="3: The Evolution of UX Design, Human-Computer Interaction (HCI) | Download  Scientific Diagram">
            <a:extLst>
              <a:ext uri="{FF2B5EF4-FFF2-40B4-BE49-F238E27FC236}">
                <a16:creationId xmlns:a16="http://schemas.microsoft.com/office/drawing/2014/main" id="{75D8FB71-0A63-825C-FAD2-274583148C0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35321" y="2170330"/>
            <a:ext cx="2886075" cy="15811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48444798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Evolution of UX</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534400" y="432182"/>
            <a:ext cx="3633884"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33D68A67-C22E-158A-9C5C-AF5099E35FF4}"/>
              </a:ext>
            </a:extLst>
          </p:cNvPr>
          <p:cNvSpPr txBox="1"/>
          <p:nvPr/>
        </p:nvSpPr>
        <p:spPr>
          <a:xfrm>
            <a:off x="322655" y="1468609"/>
            <a:ext cx="8019704" cy="4446730"/>
          </a:xfrm>
          <a:prstGeom prst="rect">
            <a:avLst/>
          </a:prstGeom>
          <a:noFill/>
        </p:spPr>
        <p:txBody>
          <a:bodyPr wrap="square">
            <a:spAutoFit/>
          </a:bodyPr>
          <a:lstStyle/>
          <a:p>
            <a:pPr algn="just">
              <a:lnSpc>
                <a:spcPct val="200000"/>
              </a:lnSpc>
            </a:pPr>
            <a:r>
              <a:rPr lang="en-GB" b="1" dirty="0">
                <a:solidFill>
                  <a:srgbClr val="FF0000"/>
                </a:solidFill>
              </a:rPr>
              <a:t>Graphical User Interface (GUI): </a:t>
            </a:r>
            <a:r>
              <a:rPr lang="en-GB" b="1" dirty="0"/>
              <a:t>The introduction of graphical user interfaces (GUI) in the 1980s marked a significant step forward for UX. With the advent of the Macintosh, users could interact with their computers in a more intuitive way, using a mouse to point and click on graphical icons and menus.</a:t>
            </a:r>
          </a:p>
          <a:p>
            <a:pPr algn="just">
              <a:lnSpc>
                <a:spcPct val="200000"/>
              </a:lnSpc>
            </a:pPr>
            <a:r>
              <a:rPr lang="en-GB" b="1" dirty="0">
                <a:solidFill>
                  <a:srgbClr val="FF0000"/>
                </a:solidFill>
              </a:rPr>
              <a:t>Web 1.0: </a:t>
            </a:r>
            <a:r>
              <a:rPr lang="en-GB" b="1" dirty="0"/>
              <a:t>In the early days of the web, UX was still a relatively new concept. Web pages were simple and text-heavy, with few graphics or interactive features. Navigation was often confusing, and users had to scroll through long pages of content to find what they were looking for.</a:t>
            </a:r>
            <a:endParaRPr lang="en-US" b="1" dirty="0"/>
          </a:p>
        </p:txBody>
      </p:sp>
      <p:pic>
        <p:nvPicPr>
          <p:cNvPr id="3074" name="Picture 2" descr="The evolution of UX challenges. This post is based on a talk I gave at… |  by Zoltan Kollin | UX Collective">
            <a:extLst>
              <a:ext uri="{FF2B5EF4-FFF2-40B4-BE49-F238E27FC236}">
                <a16:creationId xmlns:a16="http://schemas.microsoft.com/office/drawing/2014/main" id="{D64CD8D2-E069-871B-D77C-C4EB2A62BD3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79289" y="2143125"/>
            <a:ext cx="3562350" cy="12858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9859236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Evolution of UX</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534400" y="432182"/>
            <a:ext cx="3633884"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33D68A67-C22E-158A-9C5C-AF5099E35FF4}"/>
              </a:ext>
            </a:extLst>
          </p:cNvPr>
          <p:cNvSpPr txBox="1"/>
          <p:nvPr/>
        </p:nvSpPr>
        <p:spPr>
          <a:xfrm>
            <a:off x="322655" y="1468609"/>
            <a:ext cx="8019704" cy="3892732"/>
          </a:xfrm>
          <a:prstGeom prst="rect">
            <a:avLst/>
          </a:prstGeom>
          <a:noFill/>
        </p:spPr>
        <p:txBody>
          <a:bodyPr wrap="square">
            <a:spAutoFit/>
          </a:bodyPr>
          <a:lstStyle/>
          <a:p>
            <a:pPr algn="just">
              <a:lnSpc>
                <a:spcPct val="200000"/>
              </a:lnSpc>
            </a:pPr>
            <a:r>
              <a:rPr lang="en-GB" b="1" dirty="0">
                <a:solidFill>
                  <a:srgbClr val="FF0000"/>
                </a:solidFill>
              </a:rPr>
              <a:t>Web 2.0: </a:t>
            </a:r>
            <a:r>
              <a:rPr lang="en-GB" b="1" dirty="0"/>
              <a:t>With the rise of Web 2.0, the focus shifted towards creating more interactive and engaging user experiences. Social media, user-generated content, and interactive features like drag-and-drop interfaces and animations became more common.</a:t>
            </a:r>
          </a:p>
          <a:p>
            <a:pPr algn="just">
              <a:lnSpc>
                <a:spcPct val="200000"/>
              </a:lnSpc>
            </a:pPr>
            <a:r>
              <a:rPr lang="en-GB" b="1" dirty="0">
                <a:solidFill>
                  <a:srgbClr val="FF0000"/>
                </a:solidFill>
              </a:rPr>
              <a:t>Mobile: </a:t>
            </a:r>
            <a:r>
              <a:rPr lang="en-GB" b="1" dirty="0"/>
              <a:t>The proliferation of smartphones and tablets has had a significant impact on UX. Mobile devices have smaller screens and different input methods than desktop computers, requiring designers to rethink how they approach UX.</a:t>
            </a:r>
            <a:endParaRPr lang="en-US" b="1" dirty="0"/>
          </a:p>
        </p:txBody>
      </p:sp>
      <p:pic>
        <p:nvPicPr>
          <p:cNvPr id="6" name="Picture 2" descr="The evolution of UX challenges. This post is based on a talk I gave at… |  by Zoltan Kollin | UX Collective">
            <a:extLst>
              <a:ext uri="{FF2B5EF4-FFF2-40B4-BE49-F238E27FC236}">
                <a16:creationId xmlns:a16="http://schemas.microsoft.com/office/drawing/2014/main" id="{4A44EDAA-06FE-85FB-2C99-D733AFA4C9C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79289" y="2143125"/>
            <a:ext cx="3562350" cy="12858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6464203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Evolution of UX</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534400" y="432182"/>
            <a:ext cx="3633884"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sp>
        <p:nvSpPr>
          <p:cNvPr id="12" name="TextBox 11">
            <a:extLst>
              <a:ext uri="{FF2B5EF4-FFF2-40B4-BE49-F238E27FC236}">
                <a16:creationId xmlns:a16="http://schemas.microsoft.com/office/drawing/2014/main" id="{33D68A67-C22E-158A-9C5C-AF5099E35FF4}"/>
              </a:ext>
            </a:extLst>
          </p:cNvPr>
          <p:cNvSpPr txBox="1"/>
          <p:nvPr/>
        </p:nvSpPr>
        <p:spPr>
          <a:xfrm>
            <a:off x="300562" y="1710533"/>
            <a:ext cx="8019704" cy="3962880"/>
          </a:xfrm>
          <a:prstGeom prst="rect">
            <a:avLst/>
          </a:prstGeom>
          <a:noFill/>
        </p:spPr>
        <p:txBody>
          <a:bodyPr wrap="square">
            <a:spAutoFit/>
          </a:bodyPr>
          <a:lstStyle/>
          <a:p>
            <a:pPr algn="just">
              <a:lnSpc>
                <a:spcPct val="200000"/>
              </a:lnSpc>
            </a:pPr>
            <a:r>
              <a:rPr lang="en-GB" sz="1600" b="1" dirty="0">
                <a:solidFill>
                  <a:srgbClr val="FF0000"/>
                </a:solidFill>
              </a:rPr>
              <a:t>Artificial Intelligence (AI): </a:t>
            </a:r>
            <a:r>
              <a:rPr lang="en-GB" sz="1600" b="1" dirty="0"/>
              <a:t>The rise of AI has the potential to revolutionize UX, allowing for more personalized and predictive experiences. Chatbots, voice assistants, and recommendation engines are just a few examples of how AI is already changing the way we interact with technology.</a:t>
            </a:r>
          </a:p>
          <a:p>
            <a:pPr algn="just">
              <a:lnSpc>
                <a:spcPct val="200000"/>
              </a:lnSpc>
            </a:pPr>
            <a:r>
              <a:rPr lang="en-GB" sz="1600" b="1" dirty="0"/>
              <a:t>Overall, the evolution of UX has been driven by a desire to create better experiences for users, as well as advances in technology that have enabled new types of interactions and experiences. As technology continues to evolve, it's likely that UX will continue to evolve along with it, adapting to meet the changing needs and expectations of users.</a:t>
            </a:r>
            <a:endParaRPr lang="en-US" sz="1600" b="1" dirty="0"/>
          </a:p>
        </p:txBody>
      </p:sp>
      <p:pic>
        <p:nvPicPr>
          <p:cNvPr id="6" name="Picture 2" descr="The evolution of UX challenges. This post is based on a talk I gave at… |  by Zoltan Kollin | UX Collective">
            <a:extLst>
              <a:ext uri="{FF2B5EF4-FFF2-40B4-BE49-F238E27FC236}">
                <a16:creationId xmlns:a16="http://schemas.microsoft.com/office/drawing/2014/main" id="{F733EA37-20A6-84F9-5018-B4523793B5B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579289" y="2143125"/>
            <a:ext cx="3562350" cy="12858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79910381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Evolution of UX</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234206" y="1458174"/>
            <a:ext cx="8569866" cy="3892732"/>
          </a:xfrm>
          <a:prstGeom prst="rect">
            <a:avLst/>
          </a:prstGeom>
          <a:noFill/>
        </p:spPr>
        <p:txBody>
          <a:bodyPr wrap="square" numCol="1" rtlCol="0">
            <a:spAutoFit/>
          </a:bodyPr>
          <a:lstStyle/>
          <a:p>
            <a:pPr algn="just">
              <a:lnSpc>
                <a:spcPct val="200000"/>
              </a:lnSpc>
            </a:pPr>
            <a:r>
              <a:rPr lang="en-US" b="1" dirty="0"/>
              <a:t>Today, digital experiences are embedded in our homes, in our cars, and in what we wear on our bodies. Today, the very idea of a stand-alone user experience seems old-fashioned. </a:t>
            </a:r>
          </a:p>
          <a:p>
            <a:pPr algn="just">
              <a:lnSpc>
                <a:spcPct val="200000"/>
              </a:lnSpc>
            </a:pPr>
            <a:endParaRPr lang="en-US" b="1" dirty="0"/>
          </a:p>
          <a:p>
            <a:pPr algn="just">
              <a:lnSpc>
                <a:spcPct val="200000"/>
              </a:lnSpc>
            </a:pPr>
            <a:r>
              <a:rPr lang="en-US" b="1" dirty="0"/>
              <a:t>Open APIs mean that our products now exist in an interconnected ecosystem of interoperable services. The user experiences enabled by that ecosystem are sometimes awesome and, more often, still pretty fragmented.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5122" name="Picture 2" descr="The evolution of UX challenges. This post is based on a talk I gave at… |  by Zoltan Kollin | UX Collective">
            <a:extLst>
              <a:ext uri="{FF2B5EF4-FFF2-40B4-BE49-F238E27FC236}">
                <a16:creationId xmlns:a16="http://schemas.microsoft.com/office/drawing/2014/main" id="{72E04227-3A50-F1BD-7AB8-B3E0882821E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68382" y="1998073"/>
            <a:ext cx="2181225" cy="20955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910404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Evolution of UX</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609600" y="1642872"/>
            <a:ext cx="7539829" cy="3892732"/>
          </a:xfrm>
          <a:prstGeom prst="rect">
            <a:avLst/>
          </a:prstGeom>
          <a:noFill/>
        </p:spPr>
        <p:txBody>
          <a:bodyPr wrap="square" numCol="1" rtlCol="0">
            <a:spAutoFit/>
          </a:bodyPr>
          <a:lstStyle/>
          <a:p>
            <a:pPr algn="just">
              <a:lnSpc>
                <a:spcPct val="200000"/>
              </a:lnSpc>
            </a:pPr>
            <a:r>
              <a:rPr lang="en-US" b="1" dirty="0"/>
              <a:t>All of this change just means more opportunities for UX teams of one. It’s five years later, and there are now more UX education options, more UX practitioners, and more UX jobs than ever.</a:t>
            </a:r>
            <a:endParaRPr lang="ar-EG" b="1" dirty="0"/>
          </a:p>
          <a:p>
            <a:pPr algn="just">
              <a:lnSpc>
                <a:spcPct val="200000"/>
              </a:lnSpc>
            </a:pPr>
            <a:r>
              <a:rPr lang="en-US" b="1" dirty="0"/>
              <a:t>Undoubtedly, many of these jobs will require teams of one who are prepared to lead multifunctional teams to better designs. And how will they do this? By focusing on the durable value and purpose of design.</a:t>
            </a:r>
          </a:p>
          <a:p>
            <a:pPr algn="just">
              <a:lnSpc>
                <a:spcPct val="200000"/>
              </a:lnSpc>
            </a:pPr>
            <a:endParaRPr lang="en-US"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6" name="Picture 2" descr="The evolution of UX challenges. This post is based on a talk I gave at… |  by Zoltan Kollin | UX Collective">
            <a:extLst>
              <a:ext uri="{FF2B5EF4-FFF2-40B4-BE49-F238E27FC236}">
                <a16:creationId xmlns:a16="http://schemas.microsoft.com/office/drawing/2014/main" id="{20FD6B4C-DA5A-C7CB-EEC5-BACE2E2A6BF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68382" y="1998073"/>
            <a:ext cx="2181225" cy="20955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564718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532063"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Endurance of Design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269633" y="1437038"/>
            <a:ext cx="8569866" cy="6108724"/>
          </a:xfrm>
          <a:prstGeom prst="rect">
            <a:avLst/>
          </a:prstGeom>
          <a:noFill/>
        </p:spPr>
        <p:txBody>
          <a:bodyPr wrap="square" numCol="1" rtlCol="0">
            <a:spAutoFit/>
          </a:bodyPr>
          <a:lstStyle/>
          <a:p>
            <a:pPr algn="just">
              <a:lnSpc>
                <a:spcPct val="200000"/>
              </a:lnSpc>
            </a:pPr>
            <a:r>
              <a:rPr lang="en-US" b="1" dirty="0"/>
              <a:t>Design is the act of creating new solutions under constrained circumstances, whether those constraints are aesthetic, technological, or resource-driven. That may sound like a restriction, but actually it’s a gift. Constraints, in the end, are a designer’s friend. They give you boundaries, sure, but those boundaries become landmarks of inspiration that are just as instrumental for expanding your thinking as they are for limiting it.</a:t>
            </a:r>
          </a:p>
          <a:p>
            <a:pPr algn="just">
              <a:lnSpc>
                <a:spcPct val="200000"/>
              </a:lnSpc>
            </a:pPr>
            <a:r>
              <a:rPr lang="en-US" b="1" dirty="0"/>
              <a:t>For UX teams of one, constraints largely come in the form of other people. The product managers, engineers, marketers, and decision-makers you work with to put products into the world challenge you to be creative within constraints.</a:t>
            </a:r>
          </a:p>
          <a:p>
            <a:pPr algn="just">
              <a:lnSpc>
                <a:spcPct val="200000"/>
              </a:lnSpc>
            </a:pPr>
            <a:endParaRPr lang="en-US" b="1" dirty="0"/>
          </a:p>
          <a:p>
            <a:pPr algn="just">
              <a:lnSpc>
                <a:spcPct val="200000"/>
              </a:lnSpc>
            </a:pPr>
            <a:endParaRPr lang="en-US" b="1" dirty="0"/>
          </a:p>
          <a:p>
            <a:pPr algn="just">
              <a:lnSpc>
                <a:spcPct val="200000"/>
              </a:lnSpc>
            </a:pPr>
            <a:endParaRPr lang="en-US"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8194" name="Picture 2" descr="UX/UI Design Company for Start Ups and Small Business">
            <a:extLst>
              <a:ext uri="{FF2B5EF4-FFF2-40B4-BE49-F238E27FC236}">
                <a16:creationId xmlns:a16="http://schemas.microsoft.com/office/drawing/2014/main" id="{BB3035FD-60E8-1CFF-A112-29B3E6F755C8}"/>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44871" y="2204822"/>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0660461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Endurance of Design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269633" y="1646190"/>
            <a:ext cx="8569866" cy="3892732"/>
          </a:xfrm>
          <a:prstGeom prst="rect">
            <a:avLst/>
          </a:prstGeom>
          <a:noFill/>
        </p:spPr>
        <p:txBody>
          <a:bodyPr wrap="square" numCol="1" rtlCol="0">
            <a:spAutoFit/>
          </a:bodyPr>
          <a:lstStyle/>
          <a:p>
            <a:pPr algn="just">
              <a:lnSpc>
                <a:spcPct val="200000"/>
              </a:lnSpc>
            </a:pPr>
            <a:r>
              <a:rPr lang="en-US" b="1" dirty="0"/>
              <a:t> </a:t>
            </a:r>
            <a:r>
              <a:rPr lang="en-GB" b="1" dirty="0"/>
              <a:t>UX design is a critical aspect of modern technology, shaping how people interact with digital products and services. The endurance of UX design can be attributed to several factors, including:</a:t>
            </a:r>
          </a:p>
          <a:p>
            <a:pPr algn="just">
              <a:lnSpc>
                <a:spcPct val="200000"/>
              </a:lnSpc>
            </a:pPr>
            <a:r>
              <a:rPr lang="en-GB" b="1" dirty="0">
                <a:solidFill>
                  <a:srgbClr val="FF0000"/>
                </a:solidFill>
              </a:rPr>
              <a:t>User-</a:t>
            </a:r>
            <a:r>
              <a:rPr lang="en-GB" b="1" dirty="0" err="1">
                <a:solidFill>
                  <a:srgbClr val="FF0000"/>
                </a:solidFill>
              </a:rPr>
              <a:t>Centered</a:t>
            </a:r>
            <a:r>
              <a:rPr lang="en-GB" b="1" dirty="0">
                <a:solidFill>
                  <a:srgbClr val="FF0000"/>
                </a:solidFill>
              </a:rPr>
              <a:t> Approach: </a:t>
            </a:r>
            <a:r>
              <a:rPr lang="en-GB" b="1" dirty="0"/>
              <a:t>UX design is focused on the needs and preferences of users, ensuring that digital products and services are intuitive, easy to use, and enjoyable. By prioritizing user experience, UX design has become a crucial factor in determining the success of digital products and services.</a:t>
            </a:r>
            <a:endParaRPr lang="en-US"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6" name="Picture 2" descr="UX/UI Design Company for Start Ups and Small Business">
            <a:extLst>
              <a:ext uri="{FF2B5EF4-FFF2-40B4-BE49-F238E27FC236}">
                <a16:creationId xmlns:a16="http://schemas.microsoft.com/office/drawing/2014/main" id="{6D0B0AAA-B45D-AC76-27E2-F9A8C951837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44871" y="2204822"/>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0610529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Endurance of Design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269633" y="1646190"/>
            <a:ext cx="8569866" cy="3962880"/>
          </a:xfrm>
          <a:prstGeom prst="rect">
            <a:avLst/>
          </a:prstGeom>
          <a:noFill/>
        </p:spPr>
        <p:txBody>
          <a:bodyPr wrap="square" numCol="1" rtlCol="0">
            <a:spAutoFit/>
          </a:bodyPr>
          <a:lstStyle/>
          <a:p>
            <a:pPr algn="just">
              <a:lnSpc>
                <a:spcPct val="200000"/>
              </a:lnSpc>
            </a:pPr>
            <a:r>
              <a:rPr lang="en-GB" sz="1600" b="1" dirty="0">
                <a:solidFill>
                  <a:srgbClr val="FF0000"/>
                </a:solidFill>
              </a:rPr>
              <a:t>Constant Innovation: </a:t>
            </a:r>
            <a:r>
              <a:rPr lang="en-GB" sz="1600" b="1" dirty="0"/>
              <a:t>As technology continues to evolve, UX design must keep up with the latest trends and technologies. UX designers are constantly exploring new ways to improve user experience, whether through new interaction models, emerging technologies, or innovative design techniques.</a:t>
            </a:r>
          </a:p>
          <a:p>
            <a:pPr algn="just">
              <a:lnSpc>
                <a:spcPct val="200000"/>
              </a:lnSpc>
            </a:pPr>
            <a:r>
              <a:rPr lang="en-GB" sz="1600" b="1" dirty="0">
                <a:solidFill>
                  <a:srgbClr val="FF0000"/>
                </a:solidFill>
              </a:rPr>
              <a:t>Multidisciplinary Nature: </a:t>
            </a:r>
            <a:r>
              <a:rPr lang="en-GB" sz="1600" b="1" dirty="0"/>
              <a:t>UX design is a multidisciplinary field that draws on a wide range of skills and knowledge, including psychology, anthropology, design, and engineering. This multidisciplinary approach allows UX designers to understand the needs and preferences of users from various perspectives, resulting in more effective and user-friendly products and services.</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10242" name="Picture 2" descr="User-centered design: a beginner's guide - Justinmind">
            <a:extLst>
              <a:ext uri="{FF2B5EF4-FFF2-40B4-BE49-F238E27FC236}">
                <a16:creationId xmlns:a16="http://schemas.microsoft.com/office/drawing/2014/main" id="{DA096A84-35EC-4F3C-0081-4E2A66866FD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92484" y="2300126"/>
            <a:ext cx="2571750" cy="17811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1543413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Endurance of Design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269633" y="1811097"/>
            <a:ext cx="8569866" cy="2977995"/>
          </a:xfrm>
          <a:prstGeom prst="rect">
            <a:avLst/>
          </a:prstGeom>
          <a:noFill/>
        </p:spPr>
        <p:txBody>
          <a:bodyPr wrap="square" numCol="1" rtlCol="0">
            <a:spAutoFit/>
          </a:bodyPr>
          <a:lstStyle/>
          <a:p>
            <a:pPr algn="just">
              <a:lnSpc>
                <a:spcPct val="200000"/>
              </a:lnSpc>
            </a:pPr>
            <a:r>
              <a:rPr lang="en-GB" sz="1600" b="1" dirty="0">
                <a:solidFill>
                  <a:srgbClr val="FF0000"/>
                </a:solidFill>
              </a:rPr>
              <a:t>Business Impact: </a:t>
            </a:r>
            <a:r>
              <a:rPr lang="en-GB" sz="1600" b="1" dirty="0"/>
              <a:t>Good UX design can have a significant impact on a company's bottom line. By creating products and services that are easy to use and enjoyable, UX design can increase customer satisfaction, retention, and loyalty, leading to increased revenue and profitability.</a:t>
            </a:r>
          </a:p>
          <a:p>
            <a:pPr algn="just">
              <a:lnSpc>
                <a:spcPct val="200000"/>
              </a:lnSpc>
            </a:pPr>
            <a:r>
              <a:rPr lang="en-GB" sz="1600" b="1" dirty="0">
                <a:solidFill>
                  <a:srgbClr val="FF0000"/>
                </a:solidFill>
              </a:rPr>
              <a:t>Continuous Improvement: </a:t>
            </a:r>
            <a:r>
              <a:rPr lang="en-GB" sz="1600" b="1" dirty="0"/>
              <a:t>UX design is an iterative process that involves continuous testing and refinement. By gathering feedback from users and </a:t>
            </a:r>
            <a:r>
              <a:rPr lang="en-GB" sz="1600" b="1" dirty="0" err="1"/>
              <a:t>analyzing</a:t>
            </a:r>
            <a:r>
              <a:rPr lang="en-GB" sz="1600" b="1" dirty="0"/>
              <a:t> data, UX designers can identify areas for improvement and make ongoing adjustments to improve the user experience.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6" name="Picture 2" descr="User-centered design: a beginner's guide - Justinmind">
            <a:extLst>
              <a:ext uri="{FF2B5EF4-FFF2-40B4-BE49-F238E27FC236}">
                <a16:creationId xmlns:a16="http://schemas.microsoft.com/office/drawing/2014/main" id="{CED34EE1-14A5-FC0F-3C55-2E16B6B09A9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92484" y="2300126"/>
            <a:ext cx="2571750" cy="17811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4686390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Endurance of Design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348467" y="1488848"/>
            <a:ext cx="8557244" cy="4446730"/>
          </a:xfrm>
          <a:prstGeom prst="rect">
            <a:avLst/>
          </a:prstGeom>
          <a:noFill/>
        </p:spPr>
        <p:txBody>
          <a:bodyPr wrap="square" numCol="1" rtlCol="0">
            <a:spAutoFit/>
          </a:bodyPr>
          <a:lstStyle/>
          <a:p>
            <a:pPr algn="just">
              <a:lnSpc>
                <a:spcPct val="200000"/>
              </a:lnSpc>
            </a:pPr>
            <a:r>
              <a:rPr lang="en-GB" sz="1800" b="1" dirty="0"/>
              <a:t>The endurance of UX design can be attributed to its user-</a:t>
            </a:r>
            <a:r>
              <a:rPr lang="en-GB" sz="1800" b="1" dirty="0" err="1"/>
              <a:t>centered</a:t>
            </a:r>
            <a:r>
              <a:rPr lang="en-GB" sz="1800" b="1" dirty="0"/>
              <a:t> approach, constant innovation, multidisciplinary nature, business impact, and focus on continuous improvement. As technology continues to evolve and shape the way we interact with digital products and services, UX design will continue to play a critical role in creating effective and enjoyable user experiences.</a:t>
            </a:r>
          </a:p>
          <a:p>
            <a:pPr algn="just">
              <a:lnSpc>
                <a:spcPct val="200000"/>
              </a:lnSpc>
            </a:pPr>
            <a:r>
              <a:rPr lang="en-US" b="1" dirty="0"/>
              <a:t>Successful teams of one know that this is the role that their teams and colleagues play, and like a master designer working with the best materials, they work within these constraints in a purposeful way.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6" name="Picture 2" descr="User-centered design: a beginner's guide - Justinmind">
            <a:extLst>
              <a:ext uri="{FF2B5EF4-FFF2-40B4-BE49-F238E27FC236}">
                <a16:creationId xmlns:a16="http://schemas.microsoft.com/office/drawing/2014/main" id="{D0EB2259-8284-7329-C8C5-7447F97EC3C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92484" y="2300126"/>
            <a:ext cx="2571750" cy="17811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104354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4104635" cy="621709"/>
          </a:xfrm>
          <a:prstGeom prst="rect">
            <a:avLst/>
          </a:prstGeom>
          <a:noFill/>
        </p:spPr>
        <p:txBody>
          <a:bodyPr wrap="square" rtlCol="0">
            <a:spAutoFit/>
          </a:bodyPr>
          <a:lstStyle/>
          <a:p>
            <a:pPr algn="ctr">
              <a:lnSpc>
                <a:spcPct val="200000"/>
              </a:lnSpc>
            </a:pPr>
            <a:r>
              <a:rPr lang="en-US" sz="2000" b="1" dirty="0">
                <a:solidFill>
                  <a:schemeClr val="bg1"/>
                </a:solidFill>
              </a:rPr>
              <a:t>The Endurance of Design</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988434" y="432182"/>
            <a:ext cx="3179850" cy="5748868"/>
          </a:xfrm>
          <a:prstGeom prst="rect">
            <a:avLst/>
          </a:prstGeom>
        </p:spPr>
      </p:pic>
      <p:sp>
        <p:nvSpPr>
          <p:cNvPr id="19" name="TextBox 18"/>
          <p:cNvSpPr txBox="1"/>
          <p:nvPr/>
        </p:nvSpPr>
        <p:spPr>
          <a:xfrm>
            <a:off x="536898" y="1668491"/>
            <a:ext cx="7762857" cy="2784737"/>
          </a:xfrm>
          <a:prstGeom prst="rect">
            <a:avLst/>
          </a:prstGeom>
          <a:noFill/>
        </p:spPr>
        <p:txBody>
          <a:bodyPr wrap="square" numCol="1" rtlCol="0">
            <a:spAutoFit/>
          </a:bodyPr>
          <a:lstStyle/>
          <a:p>
            <a:pPr algn="just">
              <a:lnSpc>
                <a:spcPct val="200000"/>
              </a:lnSpc>
            </a:pPr>
            <a:endParaRPr lang="en-US" b="1" dirty="0"/>
          </a:p>
          <a:p>
            <a:pPr algn="just">
              <a:lnSpc>
                <a:spcPct val="200000"/>
              </a:lnSpc>
            </a:pPr>
            <a:r>
              <a:rPr lang="en-US" b="1" dirty="0"/>
              <a:t>They provide supplemental thinking to your own singular point of view. They help you be a better designer. When handled confidently and patiently, your colleagues can become your own landmarks for inspiration, and they can help you make far more impact than you could on your own.</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6" name="Picture 2" descr="User-centered design: a beginner's guide - Justinmind">
            <a:extLst>
              <a:ext uri="{FF2B5EF4-FFF2-40B4-BE49-F238E27FC236}">
                <a16:creationId xmlns:a16="http://schemas.microsoft.com/office/drawing/2014/main" id="{0A9E3ECC-E47C-8A0C-F602-C6EC521E5A3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92484" y="2300126"/>
            <a:ext cx="2571750" cy="178117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165349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5999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5046690" cy="621709"/>
          </a:xfrm>
          <a:prstGeom prst="rect">
            <a:avLst/>
          </a:prstGeom>
          <a:noFill/>
        </p:spPr>
        <p:txBody>
          <a:bodyPr wrap="square" rtlCol="0">
            <a:spAutoFit/>
          </a:bodyPr>
          <a:lstStyle/>
          <a:p>
            <a:pPr algn="just">
              <a:lnSpc>
                <a:spcPct val="200000"/>
              </a:lnSpc>
            </a:pPr>
            <a:r>
              <a:rPr lang="en-US" sz="2000" b="1" dirty="0">
                <a:solidFill>
                  <a:schemeClr val="bg1"/>
                </a:solidFill>
              </a:rPr>
              <a:t>The Secret Agenda of the UX Team of One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60544" y="432182"/>
            <a:ext cx="3407740" cy="5748868"/>
          </a:xfrm>
          <a:prstGeom prst="rect">
            <a:avLst/>
          </a:prstGeom>
        </p:spPr>
      </p:pic>
      <p:sp>
        <p:nvSpPr>
          <p:cNvPr id="19" name="TextBox 18"/>
          <p:cNvSpPr txBox="1"/>
          <p:nvPr/>
        </p:nvSpPr>
        <p:spPr>
          <a:xfrm>
            <a:off x="461554" y="1668491"/>
            <a:ext cx="7855438" cy="3892732"/>
          </a:xfrm>
          <a:prstGeom prst="rect">
            <a:avLst/>
          </a:prstGeom>
          <a:noFill/>
        </p:spPr>
        <p:txBody>
          <a:bodyPr wrap="square" numCol="1" rtlCol="0">
            <a:spAutoFit/>
          </a:bodyPr>
          <a:lstStyle/>
          <a:p>
            <a:pPr algn="just">
              <a:lnSpc>
                <a:spcPct val="200000"/>
              </a:lnSpc>
            </a:pPr>
            <a:r>
              <a:rPr lang="en-GB" b="1" dirty="0"/>
              <a:t>The role of a UX team of one is to single-handedly design and execute a user-</a:t>
            </a:r>
            <a:r>
              <a:rPr lang="en-GB" b="1" dirty="0" err="1"/>
              <a:t>centered</a:t>
            </a:r>
            <a:r>
              <a:rPr lang="en-GB" b="1" dirty="0"/>
              <a:t> design strategy for a project or organization. The secret agenda of a UX team of one is to achieve the following:</a:t>
            </a:r>
          </a:p>
          <a:p>
            <a:pPr algn="just">
              <a:lnSpc>
                <a:spcPct val="200000"/>
              </a:lnSpc>
            </a:pPr>
            <a:r>
              <a:rPr lang="en-GB" b="1" dirty="0">
                <a:solidFill>
                  <a:srgbClr val="FF0000"/>
                </a:solidFill>
              </a:rPr>
              <a:t>Build Strong Relationships: </a:t>
            </a:r>
            <a:r>
              <a:rPr lang="en-GB" b="1" dirty="0"/>
              <a:t>As a UX team of one, building strong relationships with stakeholders, team members, and users is key. The agenda is to cultivate a culture of empathy, open communication, and trust, to ensure that everyone is aligned with the user-</a:t>
            </a:r>
            <a:r>
              <a:rPr lang="en-GB" b="1" dirty="0" err="1"/>
              <a:t>centered</a:t>
            </a:r>
            <a:r>
              <a:rPr lang="en-GB" b="1" dirty="0"/>
              <a:t> design goals of the project.</a:t>
            </a:r>
            <a:endParaRPr lang="en-US"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12290" name="Picture 2" descr="User Centered Design with Behavioral Marketing">
            <a:extLst>
              <a:ext uri="{FF2B5EF4-FFF2-40B4-BE49-F238E27FC236}">
                <a16:creationId xmlns:a16="http://schemas.microsoft.com/office/drawing/2014/main" id="{19FA39D9-D479-3E0E-A5F7-27626C427FEF}"/>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035664" y="2315392"/>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66848943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5999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5046690" cy="621709"/>
          </a:xfrm>
          <a:prstGeom prst="rect">
            <a:avLst/>
          </a:prstGeom>
          <a:noFill/>
        </p:spPr>
        <p:txBody>
          <a:bodyPr wrap="square" rtlCol="0">
            <a:spAutoFit/>
          </a:bodyPr>
          <a:lstStyle/>
          <a:p>
            <a:pPr algn="just">
              <a:lnSpc>
                <a:spcPct val="200000"/>
              </a:lnSpc>
            </a:pPr>
            <a:r>
              <a:rPr lang="en-US" sz="2000" b="1" dirty="0">
                <a:solidFill>
                  <a:schemeClr val="bg1"/>
                </a:solidFill>
              </a:rPr>
              <a:t>The Secret Agenda of the UX Team of One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60544" y="432182"/>
            <a:ext cx="3407740" cy="5748868"/>
          </a:xfrm>
          <a:prstGeom prst="rect">
            <a:avLst/>
          </a:prstGeom>
        </p:spPr>
      </p:pic>
      <p:sp>
        <p:nvSpPr>
          <p:cNvPr id="19" name="TextBox 18"/>
          <p:cNvSpPr txBox="1"/>
          <p:nvPr/>
        </p:nvSpPr>
        <p:spPr>
          <a:xfrm>
            <a:off x="461553" y="1668491"/>
            <a:ext cx="8421189" cy="3962880"/>
          </a:xfrm>
          <a:prstGeom prst="rect">
            <a:avLst/>
          </a:prstGeom>
          <a:noFill/>
        </p:spPr>
        <p:txBody>
          <a:bodyPr wrap="square" numCol="1" rtlCol="0">
            <a:spAutoFit/>
          </a:bodyPr>
          <a:lstStyle/>
          <a:p>
            <a:pPr algn="just">
              <a:lnSpc>
                <a:spcPct val="200000"/>
              </a:lnSpc>
            </a:pPr>
            <a:r>
              <a:rPr lang="en-GB" sz="1600" b="1" dirty="0">
                <a:solidFill>
                  <a:srgbClr val="FF0000"/>
                </a:solidFill>
              </a:rPr>
              <a:t>Focus on Prioritization: </a:t>
            </a:r>
            <a:r>
              <a:rPr lang="en-GB" sz="1600" b="1" dirty="0"/>
              <a:t>Prioritization is crucial for a UX team of one. The agenda is to work closely with stakeholders and team members to prioritize features, tasks, and design decisions that are critical to the success of the project. This involves conducting user research, understanding business goals, and balancing constraints to make informed design decisions.</a:t>
            </a:r>
          </a:p>
          <a:p>
            <a:pPr algn="just">
              <a:lnSpc>
                <a:spcPct val="200000"/>
              </a:lnSpc>
            </a:pPr>
            <a:r>
              <a:rPr lang="en-GB" sz="1600" b="1" dirty="0">
                <a:solidFill>
                  <a:srgbClr val="FF0000"/>
                </a:solidFill>
              </a:rPr>
              <a:t>Leverage Data and Analytics: </a:t>
            </a:r>
            <a:r>
              <a:rPr lang="en-GB" sz="1600" b="1" dirty="0"/>
              <a:t>A UX team of one needs to be data-driven and leverage analytics to support design decisions. The agenda is to use analytics tools to track user </a:t>
            </a:r>
            <a:r>
              <a:rPr lang="en-GB" sz="1600" b="1" dirty="0" err="1"/>
              <a:t>behavior</a:t>
            </a:r>
            <a:r>
              <a:rPr lang="en-GB" sz="1600" b="1" dirty="0"/>
              <a:t>, identify pain points, and optimize the user experience. Data analysis can also help to identify trends, insights, and opportunities for improvement.</a:t>
            </a:r>
            <a:endParaRPr lang="en-US"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17410" name="Picture 2" descr="How to Structure and Manage a UX Team in 2023 | Maze">
            <a:extLst>
              <a:ext uri="{FF2B5EF4-FFF2-40B4-BE49-F238E27FC236}">
                <a16:creationId xmlns:a16="http://schemas.microsoft.com/office/drawing/2014/main" id="{10EF636D-D5E2-7705-26C8-0F5FE72FA0A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13681" y="2204822"/>
            <a:ext cx="2486025" cy="18383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6748000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5999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5046690" cy="621709"/>
          </a:xfrm>
          <a:prstGeom prst="rect">
            <a:avLst/>
          </a:prstGeom>
          <a:noFill/>
        </p:spPr>
        <p:txBody>
          <a:bodyPr wrap="square" rtlCol="0">
            <a:spAutoFit/>
          </a:bodyPr>
          <a:lstStyle/>
          <a:p>
            <a:pPr algn="just">
              <a:lnSpc>
                <a:spcPct val="200000"/>
              </a:lnSpc>
            </a:pPr>
            <a:r>
              <a:rPr lang="en-US" sz="2000" b="1" dirty="0">
                <a:solidFill>
                  <a:schemeClr val="bg1"/>
                </a:solidFill>
              </a:rPr>
              <a:t>The Secret Agenda of the UX Team of One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60544" y="432182"/>
            <a:ext cx="3407740" cy="5748868"/>
          </a:xfrm>
          <a:prstGeom prst="rect">
            <a:avLst/>
          </a:prstGeom>
        </p:spPr>
      </p:pic>
      <p:sp>
        <p:nvSpPr>
          <p:cNvPr id="19" name="TextBox 18"/>
          <p:cNvSpPr txBox="1"/>
          <p:nvPr/>
        </p:nvSpPr>
        <p:spPr>
          <a:xfrm>
            <a:off x="447305" y="1365909"/>
            <a:ext cx="8227513" cy="4455322"/>
          </a:xfrm>
          <a:prstGeom prst="rect">
            <a:avLst/>
          </a:prstGeom>
          <a:noFill/>
        </p:spPr>
        <p:txBody>
          <a:bodyPr wrap="square" numCol="1" rtlCol="0">
            <a:spAutoFit/>
          </a:bodyPr>
          <a:lstStyle/>
          <a:p>
            <a:pPr algn="just">
              <a:lnSpc>
                <a:spcPct val="200000"/>
              </a:lnSpc>
            </a:pPr>
            <a:r>
              <a:rPr lang="en-GB" sz="1600" b="1" dirty="0">
                <a:solidFill>
                  <a:srgbClr val="FF0000"/>
                </a:solidFill>
              </a:rPr>
              <a:t>Maintain a User-</a:t>
            </a:r>
            <a:r>
              <a:rPr lang="en-GB" sz="1600" b="1" dirty="0" err="1">
                <a:solidFill>
                  <a:srgbClr val="FF0000"/>
                </a:solidFill>
              </a:rPr>
              <a:t>Centered</a:t>
            </a:r>
            <a:r>
              <a:rPr lang="en-GB" sz="1600" b="1" dirty="0">
                <a:solidFill>
                  <a:srgbClr val="FF0000"/>
                </a:solidFill>
              </a:rPr>
              <a:t> Approach: The </a:t>
            </a:r>
            <a:r>
              <a:rPr lang="en-GB" sz="1600" b="1" dirty="0"/>
              <a:t>agenda of a UX team of one is to keep the user at the </a:t>
            </a:r>
            <a:r>
              <a:rPr lang="en-GB" sz="1600" b="1" dirty="0" err="1"/>
              <a:t>center</a:t>
            </a:r>
            <a:r>
              <a:rPr lang="en-GB" sz="1600" b="1" dirty="0"/>
              <a:t> of the design process. This involves conducting user research, creating personas, and testing design solutions with users to ensure that they meet their needs and preferences. It is important to continually gather feedback from users throughout the design process to ensure that the user-</a:t>
            </a:r>
            <a:r>
              <a:rPr lang="en-GB" sz="1600" b="1" dirty="0" err="1"/>
              <a:t>centered</a:t>
            </a:r>
            <a:r>
              <a:rPr lang="en-GB" sz="1600" b="1" dirty="0"/>
              <a:t> approach is maintained.</a:t>
            </a:r>
          </a:p>
          <a:p>
            <a:pPr algn="just">
              <a:lnSpc>
                <a:spcPct val="200000"/>
              </a:lnSpc>
            </a:pPr>
            <a:r>
              <a:rPr lang="en-GB" sz="1600" b="1" dirty="0">
                <a:solidFill>
                  <a:srgbClr val="FF0000"/>
                </a:solidFill>
              </a:rPr>
              <a:t>Educate and Evangelize: </a:t>
            </a:r>
            <a:r>
              <a:rPr lang="en-GB" sz="1600" b="1" dirty="0"/>
              <a:t>The secret agenda of a UX team of one is to educate and evangelize about the importance of user-</a:t>
            </a:r>
            <a:r>
              <a:rPr lang="en-GB" sz="1600" b="1" dirty="0" err="1"/>
              <a:t>centered</a:t>
            </a:r>
            <a:r>
              <a:rPr lang="en-GB" sz="1600" b="1" dirty="0"/>
              <a:t> design to stakeholders and team members. This involves communicating the value of UX design, sharing insights and data, and building buy-in for the user-</a:t>
            </a:r>
            <a:r>
              <a:rPr lang="en-GB" sz="1600" b="1" dirty="0" err="1"/>
              <a:t>centered</a:t>
            </a:r>
            <a:r>
              <a:rPr lang="en-GB" sz="1600" b="1" dirty="0"/>
              <a:t> design process.</a:t>
            </a:r>
            <a:endParaRPr lang="en-US"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8" name="Picture 2" descr="How to Structure and Manage a UX Team in 2023 | Maze">
            <a:extLst>
              <a:ext uri="{FF2B5EF4-FFF2-40B4-BE49-F238E27FC236}">
                <a16:creationId xmlns:a16="http://schemas.microsoft.com/office/drawing/2014/main" id="{724E40DD-226E-5667-D6EA-F112342671F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13681" y="2204822"/>
            <a:ext cx="2486025" cy="18383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4603247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5999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5046690" cy="621709"/>
          </a:xfrm>
          <a:prstGeom prst="rect">
            <a:avLst/>
          </a:prstGeom>
          <a:noFill/>
        </p:spPr>
        <p:txBody>
          <a:bodyPr wrap="square" rtlCol="0">
            <a:spAutoFit/>
          </a:bodyPr>
          <a:lstStyle/>
          <a:p>
            <a:pPr algn="just">
              <a:lnSpc>
                <a:spcPct val="200000"/>
              </a:lnSpc>
            </a:pPr>
            <a:r>
              <a:rPr lang="en-US" sz="2000" b="1" dirty="0">
                <a:solidFill>
                  <a:schemeClr val="bg1"/>
                </a:solidFill>
              </a:rPr>
              <a:t>The Secret Agenda of the UX Team of One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60544" y="432182"/>
            <a:ext cx="3407740" cy="5748868"/>
          </a:xfrm>
          <a:prstGeom prst="rect">
            <a:avLst/>
          </a:prstGeom>
        </p:spPr>
      </p:pic>
      <p:sp>
        <p:nvSpPr>
          <p:cNvPr id="19" name="TextBox 18"/>
          <p:cNvSpPr txBox="1"/>
          <p:nvPr/>
        </p:nvSpPr>
        <p:spPr>
          <a:xfrm>
            <a:off x="523663" y="1990671"/>
            <a:ext cx="7599920" cy="2784737"/>
          </a:xfrm>
          <a:prstGeom prst="rect">
            <a:avLst/>
          </a:prstGeom>
          <a:noFill/>
        </p:spPr>
        <p:txBody>
          <a:bodyPr wrap="square" numCol="1" rtlCol="0">
            <a:spAutoFit/>
          </a:bodyPr>
          <a:lstStyle/>
          <a:p>
            <a:pPr algn="just">
              <a:lnSpc>
                <a:spcPct val="200000"/>
              </a:lnSpc>
            </a:pPr>
            <a:endParaRPr lang="en-US" b="1" dirty="0"/>
          </a:p>
          <a:p>
            <a:pPr algn="just">
              <a:lnSpc>
                <a:spcPct val="200000"/>
              </a:lnSpc>
            </a:pPr>
            <a:r>
              <a:rPr lang="en-US" b="1" dirty="0"/>
              <a:t>As much as a book can have a secret agenda, here is this book’s secret agenda: to give you the confidence and ready tools to take on the non-UX world as unwitting allies, essential and welcome co- conspirators in creating the human-inspired, technology-enabled world of tomorrow.</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6" name="Picture 2" descr="How to Structure and Manage a UX Team in 2023 | Maze">
            <a:extLst>
              <a:ext uri="{FF2B5EF4-FFF2-40B4-BE49-F238E27FC236}">
                <a16:creationId xmlns:a16="http://schemas.microsoft.com/office/drawing/2014/main" id="{D8F3EF33-25E4-6189-3B65-EC2552A4848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13681" y="2204822"/>
            <a:ext cx="2486025" cy="18383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095626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5999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5046690" cy="621709"/>
          </a:xfrm>
          <a:prstGeom prst="rect">
            <a:avLst/>
          </a:prstGeom>
          <a:noFill/>
        </p:spPr>
        <p:txBody>
          <a:bodyPr wrap="square" rtlCol="0">
            <a:spAutoFit/>
          </a:bodyPr>
          <a:lstStyle/>
          <a:p>
            <a:pPr algn="just">
              <a:lnSpc>
                <a:spcPct val="200000"/>
              </a:lnSpc>
            </a:pPr>
            <a:r>
              <a:rPr lang="en-US" sz="2000" b="1" dirty="0">
                <a:solidFill>
                  <a:schemeClr val="bg1"/>
                </a:solidFill>
              </a:rPr>
              <a:t>The Secret Agenda of the UX Team of One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779010" y="432182"/>
            <a:ext cx="3389274" cy="5748868"/>
          </a:xfrm>
          <a:prstGeom prst="rect">
            <a:avLst/>
          </a:prstGeom>
        </p:spPr>
      </p:pic>
      <p:sp>
        <p:nvSpPr>
          <p:cNvPr id="19" name="TextBox 18"/>
          <p:cNvSpPr txBox="1"/>
          <p:nvPr/>
        </p:nvSpPr>
        <p:spPr>
          <a:xfrm>
            <a:off x="786041" y="1613223"/>
            <a:ext cx="7668846" cy="3338735"/>
          </a:xfrm>
          <a:prstGeom prst="rect">
            <a:avLst/>
          </a:prstGeom>
          <a:noFill/>
        </p:spPr>
        <p:txBody>
          <a:bodyPr wrap="square" numCol="1" rtlCol="0">
            <a:spAutoFit/>
          </a:bodyPr>
          <a:lstStyle/>
          <a:p>
            <a:pPr algn="just">
              <a:lnSpc>
                <a:spcPct val="200000"/>
              </a:lnSpc>
            </a:pPr>
            <a:endParaRPr lang="en-US" b="1" dirty="0"/>
          </a:p>
          <a:p>
            <a:pPr algn="just">
              <a:lnSpc>
                <a:spcPct val="200000"/>
              </a:lnSpc>
            </a:pPr>
            <a:r>
              <a:rPr lang="en-US" b="1" dirty="0"/>
              <a:t>Hopefully, this book has given you some comfort and confidence in knowing that you are by no means alone—neither in your passion for user experience nor in the constraints that shape your work. You may even have seen that you’re already doing a lot of the best practices and techniques that work well for UX teams of one. </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6" name="Picture 2" descr="How to Structure and Manage a UX Team in 2023 | Maze">
            <a:extLst>
              <a:ext uri="{FF2B5EF4-FFF2-40B4-BE49-F238E27FC236}">
                <a16:creationId xmlns:a16="http://schemas.microsoft.com/office/drawing/2014/main" id="{B31D20A0-B098-EF88-7E29-A3356A6502F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213681" y="2204822"/>
            <a:ext cx="2486025" cy="18383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5389502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7599919"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440788" y="432182"/>
            <a:ext cx="5046690" cy="621709"/>
          </a:xfrm>
          <a:prstGeom prst="rect">
            <a:avLst/>
          </a:prstGeom>
          <a:noFill/>
        </p:spPr>
        <p:txBody>
          <a:bodyPr wrap="square" rtlCol="0">
            <a:spAutoFit/>
          </a:bodyPr>
          <a:lstStyle/>
          <a:p>
            <a:pPr algn="just">
              <a:lnSpc>
                <a:spcPct val="200000"/>
              </a:lnSpc>
            </a:pPr>
            <a:r>
              <a:rPr lang="en-US" sz="2000" b="1" dirty="0">
                <a:solidFill>
                  <a:schemeClr val="bg1"/>
                </a:solidFill>
              </a:rPr>
              <a:t>The Secret Agenda of the UX Team of One</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69472" y="432182"/>
            <a:ext cx="3498812" cy="5748868"/>
          </a:xfrm>
          <a:prstGeom prst="rect">
            <a:avLst/>
          </a:prstGeom>
        </p:spPr>
      </p:pic>
      <p:sp>
        <p:nvSpPr>
          <p:cNvPr id="19" name="TextBox 18"/>
          <p:cNvSpPr txBox="1"/>
          <p:nvPr/>
        </p:nvSpPr>
        <p:spPr>
          <a:xfrm>
            <a:off x="854967" y="1876509"/>
            <a:ext cx="7599920" cy="2230739"/>
          </a:xfrm>
          <a:prstGeom prst="rect">
            <a:avLst/>
          </a:prstGeom>
          <a:noFill/>
        </p:spPr>
        <p:txBody>
          <a:bodyPr wrap="square" numCol="1" rtlCol="0">
            <a:spAutoFit/>
          </a:bodyPr>
          <a:lstStyle/>
          <a:p>
            <a:pPr algn="just">
              <a:lnSpc>
                <a:spcPct val="200000"/>
              </a:lnSpc>
            </a:pPr>
            <a:r>
              <a:rPr lang="en-US" b="1" dirty="0"/>
              <a:t>Perhaps, you’ve added some new tools to your toolkit as well. But far more than methods and tools, this book has aimed to inspire you to think about what it is that you’re trying to accomplish in your work—what changes you’re trying to effect, what kind of future you’re trying to make possible.</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625428" cy="727571"/>
          </a:xfrm>
          <a:prstGeom prst="rect">
            <a:avLst/>
          </a:prstGeom>
          <a:noFill/>
        </p:spPr>
        <p:txBody>
          <a:bodyPr wrap="square" rtlCol="0">
            <a:spAutoFit/>
          </a:bodyPr>
          <a:lstStyle/>
          <a:p>
            <a:pPr algn="ctr">
              <a:lnSpc>
                <a:spcPct val="200000"/>
              </a:lnSpc>
            </a:pPr>
            <a:r>
              <a:rPr lang="en-GB" sz="2400" b="1" dirty="0">
                <a:solidFill>
                  <a:schemeClr val="bg1"/>
                </a:solidFill>
              </a:rPr>
              <a:t>Lecture 10</a:t>
            </a:r>
            <a:endParaRPr lang="en-GB" sz="2400" b="1" dirty="0">
              <a:solidFill>
                <a:srgbClr val="FF0000"/>
              </a:solidFill>
              <a:highlight>
                <a:srgbClr val="FFFF00"/>
              </a:highlight>
            </a:endParaRPr>
          </a:p>
        </p:txBody>
      </p:sp>
      <p:pic>
        <p:nvPicPr>
          <p:cNvPr id="18434" name="Picture 2" descr="How to Structure and Manage a UX Team in 2023 | Maze">
            <a:extLst>
              <a:ext uri="{FF2B5EF4-FFF2-40B4-BE49-F238E27FC236}">
                <a16:creationId xmlns:a16="http://schemas.microsoft.com/office/drawing/2014/main" id="{3331EB10-59EB-ECA4-4B7C-52967D37B8B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79240" y="2387453"/>
            <a:ext cx="2495550" cy="18383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208498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424070" y="1811097"/>
            <a:ext cx="7570321" cy="3470437"/>
          </a:xfrm>
          <a:prstGeom prst="rect">
            <a:avLst/>
          </a:prstGeom>
          <a:noFill/>
        </p:spPr>
        <p:txBody>
          <a:bodyPr wrap="square" numCol="1" rtlCol="0">
            <a:spAutoFit/>
          </a:bodyPr>
          <a:lstStyle/>
          <a:p>
            <a:pPr marL="285750" indent="-285750" algn="just">
              <a:lnSpc>
                <a:spcPct val="200000"/>
              </a:lnSpc>
              <a:buFont typeface="Arial" panose="020B0604020202020204" pitchFamily="34" charset="0"/>
              <a:buChar char="•"/>
            </a:pPr>
            <a:r>
              <a:rPr lang="en-US" sz="1600" b="1" dirty="0"/>
              <a:t>If You Only Do One Thing…</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r>
              <a:rPr lang="en-US" sz="1600" b="1" dirty="0"/>
              <a:t>While this book has focused heavily on methods, ultimately, winning the hearts and minds of the non-UX world requires more than method-by-method or project-by-project thinking. It requires you to get clear with yourself on your own master plan. A master plan might sound daunting, but it doesn’t have to be (see Figure 10.1). </a:t>
            </a:r>
          </a:p>
          <a:p>
            <a:pPr algn="just">
              <a:lnSpc>
                <a:spcPct val="200000"/>
              </a:lnSpc>
            </a:pPr>
            <a:endParaRPr lang="en-US"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2" descr="How to Structure and Manage a UX Team in 2023 | Maze">
            <a:extLst>
              <a:ext uri="{FF2B5EF4-FFF2-40B4-BE49-F238E27FC236}">
                <a16:creationId xmlns:a16="http://schemas.microsoft.com/office/drawing/2014/main" id="{FCD9AE27-A8EF-F6C0-E5C4-F7CAED0AA15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79240" y="2387453"/>
            <a:ext cx="2495550" cy="18383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75761031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728870" y="1811097"/>
            <a:ext cx="7265521" cy="3470437"/>
          </a:xfrm>
          <a:prstGeom prst="rect">
            <a:avLst/>
          </a:prstGeom>
          <a:noFill/>
        </p:spPr>
        <p:txBody>
          <a:bodyPr wrap="square" numCol="1" rtlCol="0">
            <a:spAutoFit/>
          </a:bodyPr>
          <a:lstStyle/>
          <a:p>
            <a:pPr algn="just">
              <a:lnSpc>
                <a:spcPct val="200000"/>
              </a:lnSpc>
            </a:pPr>
            <a:r>
              <a:rPr lang="en-US" sz="1600" b="1" dirty="0"/>
              <a:t>We’ll close out this book with one final method, one that’s just for you:</a:t>
            </a:r>
          </a:p>
          <a:p>
            <a:pPr marL="285750" indent="-285750" algn="just">
              <a:lnSpc>
                <a:spcPct val="200000"/>
              </a:lnSpc>
              <a:buFont typeface="Arial" panose="020B0604020202020204" pitchFamily="34" charset="0"/>
              <a:buChar char="•"/>
            </a:pPr>
            <a:r>
              <a:rPr lang="en-US" sz="1600" b="1" dirty="0"/>
              <a:t>Clear five minutes on your calendar.</a:t>
            </a:r>
          </a:p>
          <a:p>
            <a:pPr marL="285750" indent="-285750" algn="just">
              <a:lnSpc>
                <a:spcPct val="200000"/>
              </a:lnSpc>
              <a:buFont typeface="Arial" panose="020B0604020202020204" pitchFamily="34" charset="0"/>
              <a:buChar char="•"/>
            </a:pPr>
            <a:r>
              <a:rPr lang="en-US" sz="1600" b="1" dirty="0"/>
              <a:t>Grab a piece of paper and something to write with.</a:t>
            </a:r>
          </a:p>
          <a:p>
            <a:pPr marL="285750" indent="-285750" algn="just">
              <a:lnSpc>
                <a:spcPct val="200000"/>
              </a:lnSpc>
              <a:buFont typeface="Arial" panose="020B0604020202020204" pitchFamily="34" charset="0"/>
              <a:buChar char="•"/>
            </a:pPr>
            <a:r>
              <a:rPr lang="en-US" sz="1600" b="1" dirty="0"/>
              <a:t>Quickly, without thinking too much about it, write down 3–5 things that you want to be true about your work in five years.</a:t>
            </a:r>
          </a:p>
          <a:p>
            <a:pPr marL="285750" indent="-285750" algn="just">
              <a:lnSpc>
                <a:spcPct val="200000"/>
              </a:lnSpc>
              <a:buFont typeface="Arial" panose="020B0604020202020204" pitchFamily="34" charset="0"/>
              <a:buChar char="•"/>
            </a:pPr>
            <a:endParaRPr lang="en-US" sz="1600" b="1" dirty="0"/>
          </a:p>
          <a:p>
            <a:pPr marL="285750" indent="-285750" algn="just">
              <a:lnSpc>
                <a:spcPct val="200000"/>
              </a:lnSpc>
              <a:buFont typeface="Arial" panose="020B0604020202020204" pitchFamily="34" charset="0"/>
              <a:buChar char="•"/>
            </a:pPr>
            <a:endParaRPr lang="en-US"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6" name="Picture 2" descr="How to Structure and Manage a UX Team in 2023 | Maze">
            <a:extLst>
              <a:ext uri="{FF2B5EF4-FFF2-40B4-BE49-F238E27FC236}">
                <a16:creationId xmlns:a16="http://schemas.microsoft.com/office/drawing/2014/main" id="{B1B953E6-4D35-F527-F0B6-AC810188E9E1}"/>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79240" y="2387453"/>
            <a:ext cx="2495550" cy="1838325"/>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3154109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457C1A89-DE5C-66EF-0204-2B32BBD889B2}"/>
              </a:ext>
            </a:extLst>
          </p:cNvPr>
          <p:cNvPicPr>
            <a:picLocks noChangeAspect="1"/>
          </p:cNvPicPr>
          <p:nvPr/>
        </p:nvPicPr>
        <p:blipFill rotWithShape="1">
          <a:blip r:embed="rId9"/>
          <a:srcRect l="25761" t="18036" r="24239" b="9851"/>
          <a:stretch/>
        </p:blipFill>
        <p:spPr>
          <a:xfrm>
            <a:off x="2160104" y="1350351"/>
            <a:ext cx="6253803" cy="4312164"/>
          </a:xfrm>
          <a:prstGeom prst="rect">
            <a:avLst/>
          </a:prstGeom>
        </p:spPr>
      </p:pic>
    </p:spTree>
    <p:custDataLst>
      <p:tags r:id="rId1"/>
    </p:custDataLst>
    <p:extLst>
      <p:ext uri="{BB962C8B-B14F-4D97-AF65-F5344CB8AC3E}">
        <p14:creationId xmlns:p14="http://schemas.microsoft.com/office/powerpoint/2010/main" val="37806511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532594" y="1936361"/>
            <a:ext cx="7673009" cy="3962880"/>
          </a:xfrm>
          <a:prstGeom prst="rect">
            <a:avLst/>
          </a:prstGeom>
          <a:noFill/>
        </p:spPr>
        <p:txBody>
          <a:bodyPr wrap="square" numCol="1" rtlCol="0">
            <a:spAutoFit/>
          </a:bodyPr>
          <a:lstStyle/>
          <a:p>
            <a:pPr algn="just">
              <a:lnSpc>
                <a:spcPct val="200000"/>
              </a:lnSpc>
            </a:pPr>
            <a:r>
              <a:rPr lang="en-US" sz="1600" b="1" dirty="0"/>
              <a:t>If you feel stuck, here are some questions you can ask yourself:</a:t>
            </a:r>
          </a:p>
          <a:p>
            <a:pPr algn="just">
              <a:lnSpc>
                <a:spcPct val="200000"/>
              </a:lnSpc>
            </a:pPr>
            <a:endParaRPr lang="en-US" sz="1600" b="1" dirty="0"/>
          </a:p>
          <a:p>
            <a:pPr marL="285750" indent="-285750" algn="just">
              <a:lnSpc>
                <a:spcPct val="200000"/>
              </a:lnSpc>
              <a:buFont typeface="Arial" panose="020B0604020202020204" pitchFamily="34" charset="0"/>
              <a:buChar char="•"/>
            </a:pPr>
            <a:r>
              <a:rPr lang="en-US" sz="1600" b="1" dirty="0"/>
              <a:t>What kind of work do I want to be doing?</a:t>
            </a:r>
          </a:p>
          <a:p>
            <a:pPr marL="285750" indent="-285750" algn="just">
              <a:lnSpc>
                <a:spcPct val="200000"/>
              </a:lnSpc>
              <a:buFont typeface="Arial" panose="020B0604020202020204" pitchFamily="34" charset="0"/>
              <a:buChar char="•"/>
            </a:pPr>
            <a:r>
              <a:rPr lang="en-US" sz="1600" b="1" dirty="0"/>
              <a:t>What kind of team do I want to work with?</a:t>
            </a:r>
          </a:p>
          <a:p>
            <a:pPr marL="285750" indent="-285750" algn="just">
              <a:lnSpc>
                <a:spcPct val="200000"/>
              </a:lnSpc>
              <a:buFont typeface="Arial" panose="020B0604020202020204" pitchFamily="34" charset="0"/>
              <a:buChar char="•"/>
            </a:pPr>
            <a:r>
              <a:rPr lang="en-US" sz="1600" b="1" dirty="0"/>
              <a:t>What kinds of products and experiences do I want to put into the world?</a:t>
            </a:r>
          </a:p>
          <a:p>
            <a:pPr marL="285750" indent="-285750" algn="just">
              <a:lnSpc>
                <a:spcPct val="200000"/>
              </a:lnSpc>
              <a:buFont typeface="Arial" panose="020B0604020202020204" pitchFamily="34" charset="0"/>
              <a:buChar char="•"/>
            </a:pPr>
            <a:r>
              <a:rPr lang="en-US" sz="1600" b="1" dirty="0"/>
              <a:t>What do I want my success stories to be?</a:t>
            </a:r>
          </a:p>
          <a:p>
            <a:pPr marL="285750" indent="-285750" algn="just">
              <a:lnSpc>
                <a:spcPct val="200000"/>
              </a:lnSpc>
              <a:buFont typeface="Arial" panose="020B0604020202020204" pitchFamily="34" charset="0"/>
              <a:buChar char="•"/>
            </a:pPr>
            <a:endParaRPr lang="en-US" sz="1600" b="1" dirty="0"/>
          </a:p>
          <a:p>
            <a:pPr algn="just">
              <a:lnSpc>
                <a:spcPct val="200000"/>
              </a:lnSpc>
            </a:pPr>
            <a:endParaRPr lang="en-US"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29844647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321382" y="1811097"/>
            <a:ext cx="7673009" cy="3962880"/>
          </a:xfrm>
          <a:prstGeom prst="rect">
            <a:avLst/>
          </a:prstGeom>
          <a:noFill/>
        </p:spPr>
        <p:txBody>
          <a:bodyPr wrap="square" numCol="1" rtlCol="0">
            <a:spAutoFit/>
          </a:bodyPr>
          <a:lstStyle/>
          <a:p>
            <a:pPr algn="just">
              <a:lnSpc>
                <a:spcPct val="200000"/>
              </a:lnSpc>
            </a:pPr>
            <a:r>
              <a:rPr lang="en-US" sz="1600" b="1" dirty="0"/>
              <a:t>If you feel stuck, here are some questions you can ask yourself:</a:t>
            </a:r>
          </a:p>
          <a:p>
            <a:pPr algn="just">
              <a:lnSpc>
                <a:spcPct val="200000"/>
              </a:lnSpc>
            </a:pPr>
            <a:endParaRPr lang="en-US" sz="1600" b="1" dirty="0"/>
          </a:p>
          <a:p>
            <a:pPr marL="285750" indent="-285750" algn="just">
              <a:lnSpc>
                <a:spcPct val="200000"/>
              </a:lnSpc>
              <a:buFont typeface="Arial" panose="020B0604020202020204" pitchFamily="34" charset="0"/>
              <a:buChar char="•"/>
            </a:pPr>
            <a:r>
              <a:rPr lang="en-US" sz="1600" b="1" dirty="0"/>
              <a:t>Who do I want my allies and friends to be?</a:t>
            </a:r>
          </a:p>
          <a:p>
            <a:pPr marL="285750" indent="-285750" algn="just">
              <a:lnSpc>
                <a:spcPct val="200000"/>
              </a:lnSpc>
              <a:buFont typeface="Arial" panose="020B0604020202020204" pitchFamily="34" charset="0"/>
              <a:buChar char="•"/>
            </a:pPr>
            <a:r>
              <a:rPr lang="en-US" sz="1600" b="1" dirty="0"/>
              <a:t>What kind of education do I want to have? How do I want to apply that education in daily life?</a:t>
            </a:r>
          </a:p>
          <a:p>
            <a:pPr marL="285750" indent="-285750" algn="just">
              <a:lnSpc>
                <a:spcPct val="200000"/>
              </a:lnSpc>
              <a:buFont typeface="Arial" panose="020B0604020202020204" pitchFamily="34" charset="0"/>
              <a:buChar char="•"/>
            </a:pPr>
            <a:r>
              <a:rPr lang="en-US" sz="1600" b="1" dirty="0"/>
              <a:t>How do I want to work?</a:t>
            </a:r>
          </a:p>
          <a:p>
            <a:pPr marL="285750" indent="-285750" algn="just">
              <a:lnSpc>
                <a:spcPct val="200000"/>
              </a:lnSpc>
              <a:buFont typeface="Arial" panose="020B0604020202020204" pitchFamily="34" charset="0"/>
              <a:buChar char="•"/>
            </a:pPr>
            <a:r>
              <a:rPr lang="en-US" sz="1600" b="1" dirty="0"/>
              <a:t>What kind of culture do I want to be a part of and contribute to?</a:t>
            </a:r>
          </a:p>
          <a:p>
            <a:pPr marL="285750" indent="-285750" algn="just">
              <a:lnSpc>
                <a:spcPct val="200000"/>
              </a:lnSpc>
              <a:buFont typeface="Arial" panose="020B0604020202020204" pitchFamily="34" charset="0"/>
              <a:buChar char="•"/>
            </a:pPr>
            <a:endParaRPr lang="en-US"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428374246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If You Only Do One Thing…</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510067" y="1818339"/>
            <a:ext cx="7673009" cy="4455322"/>
          </a:xfrm>
          <a:prstGeom prst="rect">
            <a:avLst/>
          </a:prstGeom>
          <a:noFill/>
        </p:spPr>
        <p:txBody>
          <a:bodyPr wrap="square" numCol="1" rtlCol="0">
            <a:spAutoFit/>
          </a:bodyPr>
          <a:lstStyle/>
          <a:p>
            <a:pPr algn="just">
              <a:lnSpc>
                <a:spcPct val="200000"/>
              </a:lnSpc>
            </a:pPr>
            <a:r>
              <a:rPr lang="en-US" sz="1600" b="1" dirty="0"/>
              <a:t>And then, once you’ve got your list, see if there is anything on it that surprises you. Odds are, you may have put down something that you didn’t know mattered to you. But the list never lies. </a:t>
            </a:r>
          </a:p>
          <a:p>
            <a:pPr algn="just">
              <a:lnSpc>
                <a:spcPct val="200000"/>
              </a:lnSpc>
            </a:pPr>
            <a:r>
              <a:rPr lang="en-US" sz="1600" b="1" dirty="0"/>
              <a:t>There’s something beautifully simple and effective about giving yourself a quiet space and a few moments of reflection to discover some hard truths.</a:t>
            </a:r>
          </a:p>
          <a:p>
            <a:pPr algn="just">
              <a:lnSpc>
                <a:spcPct val="200000"/>
              </a:lnSpc>
            </a:pPr>
            <a:r>
              <a:rPr lang="en-US" sz="1600" b="1" dirty="0"/>
              <a:t>The funny thing is, once you’ve admitted to yourself that this is what matters to you, it usually doesn’t take five years to achieve it. You pretty much get moving on it right away.</a:t>
            </a:r>
          </a:p>
          <a:p>
            <a:pPr algn="just">
              <a:lnSpc>
                <a:spcPct val="200000"/>
              </a:lnSpc>
            </a:pPr>
            <a:endParaRPr lang="en-US" sz="1600" b="1" dirty="0"/>
          </a:p>
          <a:p>
            <a:pPr algn="just">
              <a:lnSpc>
                <a:spcPct val="200000"/>
              </a:lnSpc>
            </a:pPr>
            <a:endParaRPr lang="en-US" sz="1600" b="1" dirty="0"/>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301495928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19" name="TextBox 18"/>
          <p:cNvSpPr txBox="1"/>
          <p:nvPr/>
        </p:nvSpPr>
        <p:spPr>
          <a:xfrm>
            <a:off x="523664" y="2241545"/>
            <a:ext cx="7673009" cy="2784737"/>
          </a:xfrm>
          <a:prstGeom prst="rect">
            <a:avLst/>
          </a:prstGeom>
          <a:noFill/>
        </p:spPr>
        <p:txBody>
          <a:bodyPr wrap="square" numCol="1" rtlCol="0">
            <a:spAutoFit/>
          </a:bodyPr>
          <a:lstStyle/>
          <a:p>
            <a:pPr algn="just">
              <a:lnSpc>
                <a:spcPct val="200000"/>
              </a:lnSpc>
            </a:pPr>
            <a:r>
              <a:rPr lang="en-US" b="1" dirty="0"/>
              <a:t>The table below lists all the methods that are included in Part II. They are sequenced to suggest a logical order for a UX project from start to finish, although by no means do you have to do them all or follow them in order. Refer to the “Method Focus” column to determine when and why to use a particular method.</a:t>
            </a:r>
          </a:p>
        </p:txBody>
      </p:sp>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custDataLst>
      <p:tags r:id="rId1"/>
    </p:custDataLst>
    <p:extLst>
      <p:ext uri="{BB962C8B-B14F-4D97-AF65-F5344CB8AC3E}">
        <p14:creationId xmlns:p14="http://schemas.microsoft.com/office/powerpoint/2010/main" val="13057539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DC1F2C91-393A-8705-B1C4-6B22081334AA}"/>
              </a:ext>
            </a:extLst>
          </p:cNvPr>
          <p:cNvPicPr>
            <a:picLocks noChangeAspect="1"/>
          </p:cNvPicPr>
          <p:nvPr/>
        </p:nvPicPr>
        <p:blipFill rotWithShape="1">
          <a:blip r:embed="rId9"/>
          <a:srcRect l="29239" t="23808" r="28697" b="36664"/>
          <a:stretch/>
        </p:blipFill>
        <p:spPr>
          <a:xfrm>
            <a:off x="476399" y="1628087"/>
            <a:ext cx="7468091" cy="3476929"/>
          </a:xfrm>
          <a:prstGeom prst="rect">
            <a:avLst/>
          </a:prstGeom>
        </p:spPr>
      </p:pic>
    </p:spTree>
    <p:custDataLst>
      <p:tags r:id="rId1"/>
    </p:custDataLst>
    <p:extLst>
      <p:ext uri="{BB962C8B-B14F-4D97-AF65-F5344CB8AC3E}">
        <p14:creationId xmlns:p14="http://schemas.microsoft.com/office/powerpoint/2010/main" val="191184250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grpSp>
        <p:nvGrpSpPr>
          <p:cNvPr id="12" name="Group 11">
            <a:extLst>
              <a:ext uri="{FF2B5EF4-FFF2-40B4-BE49-F238E27FC236}">
                <a16:creationId xmlns:a16="http://schemas.microsoft.com/office/drawing/2014/main" id="{5E10D74D-1195-82D8-0AFD-E46EAA958D77}"/>
              </a:ext>
            </a:extLst>
          </p:cNvPr>
          <p:cNvGrpSpPr/>
          <p:nvPr/>
        </p:nvGrpSpPr>
        <p:grpSpPr>
          <a:xfrm>
            <a:off x="649358" y="1633537"/>
            <a:ext cx="7082286" cy="3721230"/>
            <a:chOff x="1224060" y="2100357"/>
            <a:chExt cx="5492981" cy="2974328"/>
          </a:xfrm>
        </p:grpSpPr>
        <p:pic>
          <p:nvPicPr>
            <p:cNvPr id="6" name="Picture 5">
              <a:extLst>
                <a:ext uri="{FF2B5EF4-FFF2-40B4-BE49-F238E27FC236}">
                  <a16:creationId xmlns:a16="http://schemas.microsoft.com/office/drawing/2014/main" id="{894797BD-522D-5A04-049E-618ACF87306B}"/>
                </a:ext>
              </a:extLst>
            </p:cNvPr>
            <p:cNvPicPr>
              <a:picLocks noChangeAspect="1"/>
            </p:cNvPicPr>
            <p:nvPr/>
          </p:nvPicPr>
          <p:blipFill rotWithShape="1">
            <a:blip r:embed="rId9"/>
            <a:srcRect l="29239" t="62530" r="26404" b="6280"/>
            <a:stretch/>
          </p:blipFill>
          <p:spPr>
            <a:xfrm>
              <a:off x="1308894" y="2936690"/>
              <a:ext cx="5408147" cy="2137995"/>
            </a:xfrm>
            <a:prstGeom prst="rect">
              <a:avLst/>
            </a:prstGeom>
          </p:spPr>
        </p:pic>
        <p:pic>
          <p:nvPicPr>
            <p:cNvPr id="11" name="Picture 10">
              <a:extLst>
                <a:ext uri="{FF2B5EF4-FFF2-40B4-BE49-F238E27FC236}">
                  <a16:creationId xmlns:a16="http://schemas.microsoft.com/office/drawing/2014/main" id="{A4DB1800-94AE-F07A-C472-5DEBCCB87781}"/>
                </a:ext>
              </a:extLst>
            </p:cNvPr>
            <p:cNvPicPr>
              <a:picLocks noChangeAspect="1"/>
            </p:cNvPicPr>
            <p:nvPr/>
          </p:nvPicPr>
          <p:blipFill rotWithShape="1">
            <a:blip r:embed="rId9"/>
            <a:srcRect l="29239" t="23807" r="28697" b="66539"/>
            <a:stretch/>
          </p:blipFill>
          <p:spPr>
            <a:xfrm>
              <a:off x="1224060" y="2100357"/>
              <a:ext cx="5128538" cy="661713"/>
            </a:xfrm>
            <a:prstGeom prst="rect">
              <a:avLst/>
            </a:prstGeom>
          </p:spPr>
        </p:pic>
      </p:grpSp>
    </p:spTree>
    <p:custDataLst>
      <p:tags r:id="rId1"/>
    </p:custDataLst>
    <p:extLst>
      <p:ext uri="{BB962C8B-B14F-4D97-AF65-F5344CB8AC3E}">
        <p14:creationId xmlns:p14="http://schemas.microsoft.com/office/powerpoint/2010/main" val="26172019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15" name="Picture 14">
            <a:extLst>
              <a:ext uri="{FF2B5EF4-FFF2-40B4-BE49-F238E27FC236}">
                <a16:creationId xmlns:a16="http://schemas.microsoft.com/office/drawing/2014/main" id="{58FF2365-0321-5116-391D-937913F40BF9}"/>
              </a:ext>
            </a:extLst>
          </p:cNvPr>
          <p:cNvPicPr>
            <a:picLocks noChangeAspect="1"/>
          </p:cNvPicPr>
          <p:nvPr/>
        </p:nvPicPr>
        <p:blipFill rotWithShape="1">
          <a:blip r:embed="rId9"/>
          <a:srcRect l="31280" t="18035" r="27282" b="40479"/>
          <a:stretch/>
        </p:blipFill>
        <p:spPr>
          <a:xfrm>
            <a:off x="0" y="1699870"/>
            <a:ext cx="8212111" cy="4050539"/>
          </a:xfrm>
          <a:prstGeom prst="rect">
            <a:avLst/>
          </a:prstGeom>
        </p:spPr>
      </p:pic>
    </p:spTree>
    <p:custDataLst>
      <p:tags r:id="rId1"/>
    </p:custDataLst>
    <p:extLst>
      <p:ext uri="{BB962C8B-B14F-4D97-AF65-F5344CB8AC3E}">
        <p14:creationId xmlns:p14="http://schemas.microsoft.com/office/powerpoint/2010/main" val="391334072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grpSp>
        <p:nvGrpSpPr>
          <p:cNvPr id="20" name="Group 19">
            <a:extLst>
              <a:ext uri="{FF2B5EF4-FFF2-40B4-BE49-F238E27FC236}">
                <a16:creationId xmlns:a16="http://schemas.microsoft.com/office/drawing/2014/main" id="{16691BF7-60FD-4A7D-4EE3-D062BC26A0DE}"/>
              </a:ext>
            </a:extLst>
          </p:cNvPr>
          <p:cNvGrpSpPr/>
          <p:nvPr/>
        </p:nvGrpSpPr>
        <p:grpSpPr>
          <a:xfrm>
            <a:off x="523665" y="1671265"/>
            <a:ext cx="7851710" cy="3683502"/>
            <a:chOff x="1103312" y="1671265"/>
            <a:chExt cx="6298640" cy="3347792"/>
          </a:xfrm>
        </p:grpSpPr>
        <p:pic>
          <p:nvPicPr>
            <p:cNvPr id="11" name="Picture 10">
              <a:extLst>
                <a:ext uri="{FF2B5EF4-FFF2-40B4-BE49-F238E27FC236}">
                  <a16:creationId xmlns:a16="http://schemas.microsoft.com/office/drawing/2014/main" id="{A4DB1800-94AE-F07A-C472-5DEBCCB87781}"/>
                </a:ext>
              </a:extLst>
            </p:cNvPr>
            <p:cNvPicPr>
              <a:picLocks noChangeAspect="1"/>
            </p:cNvPicPr>
            <p:nvPr/>
          </p:nvPicPr>
          <p:blipFill rotWithShape="1">
            <a:blip r:embed="rId9"/>
            <a:srcRect l="29239" t="23807" r="28697" b="66539"/>
            <a:stretch/>
          </p:blipFill>
          <p:spPr>
            <a:xfrm>
              <a:off x="1103312" y="1671265"/>
              <a:ext cx="6298640" cy="724024"/>
            </a:xfrm>
            <a:prstGeom prst="rect">
              <a:avLst/>
            </a:prstGeom>
          </p:spPr>
        </p:pic>
        <p:pic>
          <p:nvPicPr>
            <p:cNvPr id="19" name="Picture 18">
              <a:extLst>
                <a:ext uri="{FF2B5EF4-FFF2-40B4-BE49-F238E27FC236}">
                  <a16:creationId xmlns:a16="http://schemas.microsoft.com/office/drawing/2014/main" id="{5AD1658D-5998-175C-F58D-D32FBEAED02B}"/>
                </a:ext>
              </a:extLst>
            </p:cNvPr>
            <p:cNvPicPr>
              <a:picLocks noChangeAspect="1"/>
            </p:cNvPicPr>
            <p:nvPr/>
          </p:nvPicPr>
          <p:blipFill rotWithShape="1">
            <a:blip r:embed="rId10"/>
            <a:srcRect l="32826" t="57975" r="25000" b="9851"/>
            <a:stretch/>
          </p:blipFill>
          <p:spPr>
            <a:xfrm>
              <a:off x="1200944" y="2529354"/>
              <a:ext cx="6049914" cy="2489703"/>
            </a:xfrm>
            <a:prstGeom prst="rect">
              <a:avLst/>
            </a:prstGeom>
          </p:spPr>
        </p:pic>
      </p:grpSp>
    </p:spTree>
    <p:custDataLst>
      <p:tags r:id="rId1"/>
    </p:custDataLst>
    <p:extLst>
      <p:ext uri="{BB962C8B-B14F-4D97-AF65-F5344CB8AC3E}">
        <p14:creationId xmlns:p14="http://schemas.microsoft.com/office/powerpoint/2010/main" val="3755920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8" name="Picture 7">
            <a:extLst>
              <a:ext uri="{FF2B5EF4-FFF2-40B4-BE49-F238E27FC236}">
                <a16:creationId xmlns:a16="http://schemas.microsoft.com/office/drawing/2014/main" id="{A34911FA-CE37-97B6-38FB-A686EB17300B}"/>
              </a:ext>
            </a:extLst>
          </p:cNvPr>
          <p:cNvPicPr>
            <a:picLocks noChangeAspect="1"/>
          </p:cNvPicPr>
          <p:nvPr/>
        </p:nvPicPr>
        <p:blipFill rotWithShape="1">
          <a:blip r:embed="rId9"/>
          <a:srcRect l="30394" t="18036" r="30285" b="37578"/>
          <a:stretch/>
        </p:blipFill>
        <p:spPr>
          <a:xfrm>
            <a:off x="1520137" y="1552515"/>
            <a:ext cx="7087447" cy="4278917"/>
          </a:xfrm>
          <a:prstGeom prst="rect">
            <a:avLst/>
          </a:prstGeom>
        </p:spPr>
      </p:pic>
    </p:spTree>
    <p:custDataLst>
      <p:tags r:id="rId1"/>
    </p:custDataLst>
    <p:extLst>
      <p:ext uri="{BB962C8B-B14F-4D97-AF65-F5344CB8AC3E}">
        <p14:creationId xmlns:p14="http://schemas.microsoft.com/office/powerpoint/2010/main" val="8710329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grpSp>
        <p:nvGrpSpPr>
          <p:cNvPr id="15" name="Group 14">
            <a:extLst>
              <a:ext uri="{FF2B5EF4-FFF2-40B4-BE49-F238E27FC236}">
                <a16:creationId xmlns:a16="http://schemas.microsoft.com/office/drawing/2014/main" id="{589972FA-6950-96CE-AFA0-E2D43658762C}"/>
              </a:ext>
            </a:extLst>
          </p:cNvPr>
          <p:cNvGrpSpPr/>
          <p:nvPr/>
        </p:nvGrpSpPr>
        <p:grpSpPr>
          <a:xfrm>
            <a:off x="523664" y="1750289"/>
            <a:ext cx="7536448" cy="3584355"/>
            <a:chOff x="985410" y="1633537"/>
            <a:chExt cx="6298640" cy="3290758"/>
          </a:xfrm>
        </p:grpSpPr>
        <p:pic>
          <p:nvPicPr>
            <p:cNvPr id="8" name="Picture 7">
              <a:extLst>
                <a:ext uri="{FF2B5EF4-FFF2-40B4-BE49-F238E27FC236}">
                  <a16:creationId xmlns:a16="http://schemas.microsoft.com/office/drawing/2014/main" id="{EA265DFB-6556-79DC-95DC-6687241DFF15}"/>
                </a:ext>
              </a:extLst>
            </p:cNvPr>
            <p:cNvPicPr>
              <a:picLocks noChangeAspect="1"/>
            </p:cNvPicPr>
            <p:nvPr/>
          </p:nvPicPr>
          <p:blipFill rotWithShape="1">
            <a:blip r:embed="rId9"/>
            <a:srcRect l="30079" t="62035" r="30870" b="9851"/>
            <a:stretch/>
          </p:blipFill>
          <p:spPr>
            <a:xfrm>
              <a:off x="1163175" y="2617851"/>
              <a:ext cx="5698435" cy="2306444"/>
            </a:xfrm>
            <a:prstGeom prst="rect">
              <a:avLst/>
            </a:prstGeom>
          </p:spPr>
        </p:pic>
        <p:pic>
          <p:nvPicPr>
            <p:cNvPr id="12" name="Picture 11">
              <a:extLst>
                <a:ext uri="{FF2B5EF4-FFF2-40B4-BE49-F238E27FC236}">
                  <a16:creationId xmlns:a16="http://schemas.microsoft.com/office/drawing/2014/main" id="{559DC0BB-336B-6602-8FB6-85ED0CE2BF05}"/>
                </a:ext>
              </a:extLst>
            </p:cNvPr>
            <p:cNvPicPr>
              <a:picLocks noChangeAspect="1"/>
            </p:cNvPicPr>
            <p:nvPr/>
          </p:nvPicPr>
          <p:blipFill rotWithShape="1">
            <a:blip r:embed="rId10"/>
            <a:srcRect l="29239" t="23807" r="28697" b="66539"/>
            <a:stretch/>
          </p:blipFill>
          <p:spPr>
            <a:xfrm>
              <a:off x="985410" y="1633537"/>
              <a:ext cx="6298640" cy="724024"/>
            </a:xfrm>
            <a:prstGeom prst="rect">
              <a:avLst/>
            </a:prstGeom>
          </p:spPr>
        </p:pic>
      </p:grpSp>
    </p:spTree>
    <p:custDataLst>
      <p:tags r:id="rId1"/>
    </p:custDataLst>
    <p:extLst>
      <p:ext uri="{BB962C8B-B14F-4D97-AF65-F5344CB8AC3E}">
        <p14:creationId xmlns:p14="http://schemas.microsoft.com/office/powerpoint/2010/main" val="5213524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7FBE0DEB-FE01-98EC-55AD-83090B297601}"/>
              </a:ext>
            </a:extLst>
          </p:cNvPr>
          <p:cNvPicPr>
            <a:picLocks noChangeAspect="1"/>
          </p:cNvPicPr>
          <p:nvPr/>
        </p:nvPicPr>
        <p:blipFill rotWithShape="1">
          <a:blip r:embed="rId9"/>
          <a:srcRect l="32950" t="18761" r="27400" b="51066"/>
          <a:stretch/>
        </p:blipFill>
        <p:spPr>
          <a:xfrm>
            <a:off x="523664" y="1952147"/>
            <a:ext cx="7414388" cy="3280819"/>
          </a:xfrm>
          <a:prstGeom prst="rect">
            <a:avLst/>
          </a:prstGeom>
        </p:spPr>
      </p:pic>
    </p:spTree>
    <p:custDataLst>
      <p:tags r:id="rId1"/>
    </p:custDataLst>
    <p:extLst>
      <p:ext uri="{BB962C8B-B14F-4D97-AF65-F5344CB8AC3E}">
        <p14:creationId xmlns:p14="http://schemas.microsoft.com/office/powerpoint/2010/main" val="10491051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grpSp>
        <p:nvGrpSpPr>
          <p:cNvPr id="15" name="Group 14">
            <a:extLst>
              <a:ext uri="{FF2B5EF4-FFF2-40B4-BE49-F238E27FC236}">
                <a16:creationId xmlns:a16="http://schemas.microsoft.com/office/drawing/2014/main" id="{6F2B25B7-A661-2BAE-A52A-D99DC1C48C7F}"/>
              </a:ext>
            </a:extLst>
          </p:cNvPr>
          <p:cNvGrpSpPr/>
          <p:nvPr/>
        </p:nvGrpSpPr>
        <p:grpSpPr>
          <a:xfrm>
            <a:off x="166551" y="1648464"/>
            <a:ext cx="8028732" cy="3060250"/>
            <a:chOff x="523664" y="1750289"/>
            <a:chExt cx="7785449" cy="2886233"/>
          </a:xfrm>
        </p:grpSpPr>
        <p:pic>
          <p:nvPicPr>
            <p:cNvPr id="8" name="Picture 7">
              <a:extLst>
                <a:ext uri="{FF2B5EF4-FFF2-40B4-BE49-F238E27FC236}">
                  <a16:creationId xmlns:a16="http://schemas.microsoft.com/office/drawing/2014/main" id="{7ADD9638-8FAF-1F30-5764-E17E600C9708}"/>
                </a:ext>
              </a:extLst>
            </p:cNvPr>
            <p:cNvPicPr>
              <a:picLocks noChangeAspect="1"/>
            </p:cNvPicPr>
            <p:nvPr/>
          </p:nvPicPr>
          <p:blipFill rotWithShape="1">
            <a:blip r:embed="rId9"/>
            <a:srcRect l="32826" t="47534" r="26413" b="34679"/>
            <a:stretch/>
          </p:blipFill>
          <p:spPr>
            <a:xfrm>
              <a:off x="678086" y="3306616"/>
              <a:ext cx="7395246" cy="1329906"/>
            </a:xfrm>
            <a:prstGeom prst="rect">
              <a:avLst/>
            </a:prstGeom>
          </p:spPr>
        </p:pic>
        <p:pic>
          <p:nvPicPr>
            <p:cNvPr id="12" name="Picture 11">
              <a:extLst>
                <a:ext uri="{FF2B5EF4-FFF2-40B4-BE49-F238E27FC236}">
                  <a16:creationId xmlns:a16="http://schemas.microsoft.com/office/drawing/2014/main" id="{A2F07017-1B12-28C8-9125-0D062211753E}"/>
                </a:ext>
              </a:extLst>
            </p:cNvPr>
            <p:cNvPicPr>
              <a:picLocks noChangeAspect="1"/>
            </p:cNvPicPr>
            <p:nvPr/>
          </p:nvPicPr>
          <p:blipFill rotWithShape="1">
            <a:blip r:embed="rId10"/>
            <a:srcRect l="29239" t="23807" r="28697" b="66539"/>
            <a:stretch/>
          </p:blipFill>
          <p:spPr>
            <a:xfrm>
              <a:off x="523664" y="1750289"/>
              <a:ext cx="7785449" cy="788620"/>
            </a:xfrm>
            <a:prstGeom prst="rect">
              <a:avLst/>
            </a:prstGeom>
          </p:spPr>
        </p:pic>
      </p:grpSp>
    </p:spTree>
    <p:custDataLst>
      <p:tags r:id="rId1"/>
    </p:custDataLst>
    <p:extLst>
      <p:ext uri="{BB962C8B-B14F-4D97-AF65-F5344CB8AC3E}">
        <p14:creationId xmlns:p14="http://schemas.microsoft.com/office/powerpoint/2010/main" val="171421888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pic>
        <p:nvPicPr>
          <p:cNvPr id="11" name="Picture 10">
            <a:extLst>
              <a:ext uri="{FF2B5EF4-FFF2-40B4-BE49-F238E27FC236}">
                <a16:creationId xmlns:a16="http://schemas.microsoft.com/office/drawing/2014/main" id="{39E3325E-741E-182F-1834-4592FD25B5E6}"/>
              </a:ext>
            </a:extLst>
          </p:cNvPr>
          <p:cNvPicPr>
            <a:picLocks noChangeAspect="1"/>
          </p:cNvPicPr>
          <p:nvPr/>
        </p:nvPicPr>
        <p:blipFill rotWithShape="1">
          <a:blip r:embed="rId9"/>
          <a:srcRect l="33152" t="23807" r="27282" b="49900"/>
          <a:stretch/>
        </p:blipFill>
        <p:spPr>
          <a:xfrm>
            <a:off x="523664" y="1867203"/>
            <a:ext cx="7295119" cy="2709534"/>
          </a:xfrm>
          <a:prstGeom prst="rect">
            <a:avLst/>
          </a:prstGeom>
        </p:spPr>
      </p:pic>
    </p:spTree>
    <p:custDataLst>
      <p:tags r:id="rId1"/>
    </p:custDataLst>
    <p:extLst>
      <p:ext uri="{BB962C8B-B14F-4D97-AF65-F5344CB8AC3E}">
        <p14:creationId xmlns:p14="http://schemas.microsoft.com/office/powerpoint/2010/main" val="125076334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3"/>
          <a:stretch>
            <a:fillRect/>
          </a:stretch>
        </p:blipFill>
        <p:spPr>
          <a:xfrm>
            <a:off x="523664" y="397229"/>
            <a:ext cx="8028732"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63175" y="5750409"/>
            <a:ext cx="1222425" cy="1096206"/>
          </a:xfrm>
          <a:prstGeom prst="rect">
            <a:avLst/>
          </a:prstGeom>
        </p:spPr>
      </p:pic>
      <p:pic>
        <p:nvPicPr>
          <p:cNvPr id="3" name="Picture 2"/>
          <p:cNvPicPr>
            <a:picLocks noChangeAspect="1"/>
          </p:cNvPicPr>
          <p:nvPr/>
        </p:nvPicPr>
        <p:blipFill>
          <a:blip r:embed="rId5"/>
          <a:stretch>
            <a:fillRect/>
          </a:stretch>
        </p:blipFill>
        <p:spPr>
          <a:xfrm>
            <a:off x="2440788" y="5949244"/>
            <a:ext cx="9902229" cy="204838"/>
          </a:xfrm>
          <a:prstGeom prst="rect">
            <a:avLst/>
          </a:prstGeom>
        </p:spPr>
      </p:pic>
      <p:pic>
        <p:nvPicPr>
          <p:cNvPr id="4" name="Picture 3"/>
          <p:cNvPicPr>
            <a:picLocks noChangeAspect="1"/>
          </p:cNvPicPr>
          <p:nvPr/>
        </p:nvPicPr>
        <p:blipFill>
          <a:blip r:embed="rId6"/>
          <a:stretch>
            <a:fillRect/>
          </a:stretch>
        </p:blipFill>
        <p:spPr>
          <a:xfrm>
            <a:off x="-108036" y="2204822"/>
            <a:ext cx="238650" cy="2709534"/>
          </a:xfrm>
          <a:prstGeom prst="rect">
            <a:avLst/>
          </a:prstGeom>
        </p:spPr>
      </p:pic>
      <p:sp>
        <p:nvSpPr>
          <p:cNvPr id="7" name="TextBox 6"/>
          <p:cNvSpPr txBox="1"/>
          <p:nvPr/>
        </p:nvSpPr>
        <p:spPr>
          <a:xfrm>
            <a:off x="2385600" y="397229"/>
            <a:ext cx="5317849" cy="621709"/>
          </a:xfrm>
          <a:prstGeom prst="rect">
            <a:avLst/>
          </a:prstGeom>
          <a:noFill/>
        </p:spPr>
        <p:txBody>
          <a:bodyPr wrap="square" rtlCol="0">
            <a:spAutoFit/>
          </a:bodyPr>
          <a:lstStyle/>
          <a:p>
            <a:pPr algn="ctr">
              <a:lnSpc>
                <a:spcPct val="200000"/>
              </a:lnSpc>
            </a:pPr>
            <a:r>
              <a:rPr lang="en-US" sz="2000" b="1" dirty="0">
                <a:solidFill>
                  <a:schemeClr val="bg1"/>
                </a:solidFill>
              </a:rPr>
              <a:t>Guide to the Methods in Part II</a:t>
            </a:r>
          </a:p>
        </p:txBody>
      </p:sp>
      <p:pic>
        <p:nvPicPr>
          <p:cNvPr id="9" name="Picture 8"/>
          <p:cNvPicPr>
            <a:picLocks noChangeAspect="1"/>
          </p:cNvPicPr>
          <p:nvPr/>
        </p:nvPicPr>
        <p:blipFill>
          <a:blip r:embed="rId7"/>
          <a:stretch>
            <a:fillRect/>
          </a:stretch>
        </p:blipFill>
        <p:spPr>
          <a:xfrm>
            <a:off x="9833969" y="-27434"/>
            <a:ext cx="2483250" cy="6912868"/>
          </a:xfrm>
          <a:prstGeom prst="rect">
            <a:avLst/>
          </a:prstGeom>
        </p:spPr>
      </p:pic>
      <p:pic>
        <p:nvPicPr>
          <p:cNvPr id="10" name="Picture 9"/>
          <p:cNvPicPr>
            <a:picLocks noChangeAspect="1"/>
          </p:cNvPicPr>
          <p:nvPr/>
        </p:nvPicPr>
        <p:blipFill>
          <a:blip r:embed="rId8"/>
          <a:stretch>
            <a:fillRect/>
          </a:stretch>
        </p:blipFill>
        <p:spPr>
          <a:xfrm>
            <a:off x="8607584" y="432182"/>
            <a:ext cx="3657253" cy="5748868"/>
          </a:xfrm>
          <a:prstGeom prst="rect">
            <a:avLst/>
          </a:prstGeom>
        </p:spPr>
      </p:pic>
      <p:sp>
        <p:nvSpPr>
          <p:cNvPr id="5" name="TextBox 4">
            <a:extLst>
              <a:ext uri="{FF2B5EF4-FFF2-40B4-BE49-F238E27FC236}">
                <a16:creationId xmlns:a16="http://schemas.microsoft.com/office/drawing/2014/main" id="{3654FDB4-4A63-53F9-CB11-BDA6F56F4015}"/>
              </a:ext>
            </a:extLst>
          </p:cNvPr>
          <p:cNvSpPr txBox="1"/>
          <p:nvPr/>
        </p:nvSpPr>
        <p:spPr>
          <a:xfrm>
            <a:off x="269633" y="219670"/>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grpSp>
        <p:nvGrpSpPr>
          <p:cNvPr id="19" name="Group 18">
            <a:extLst>
              <a:ext uri="{FF2B5EF4-FFF2-40B4-BE49-F238E27FC236}">
                <a16:creationId xmlns:a16="http://schemas.microsoft.com/office/drawing/2014/main" id="{5A851778-5C6F-9CD0-1E17-AD90F9C9D4EF}"/>
              </a:ext>
            </a:extLst>
          </p:cNvPr>
          <p:cNvGrpSpPr/>
          <p:nvPr/>
        </p:nvGrpSpPr>
        <p:grpSpPr>
          <a:xfrm>
            <a:off x="166551" y="1648464"/>
            <a:ext cx="8028732" cy="3370593"/>
            <a:chOff x="166551" y="1648464"/>
            <a:chExt cx="8028732" cy="3370593"/>
          </a:xfrm>
        </p:grpSpPr>
        <p:pic>
          <p:nvPicPr>
            <p:cNvPr id="11" name="Picture 10">
              <a:extLst>
                <a:ext uri="{FF2B5EF4-FFF2-40B4-BE49-F238E27FC236}">
                  <a16:creationId xmlns:a16="http://schemas.microsoft.com/office/drawing/2014/main" id="{0EB0B9E4-A27D-CFD3-8C8E-FFB4B7A41333}"/>
                </a:ext>
              </a:extLst>
            </p:cNvPr>
            <p:cNvPicPr>
              <a:picLocks noChangeAspect="1"/>
            </p:cNvPicPr>
            <p:nvPr/>
          </p:nvPicPr>
          <p:blipFill rotWithShape="1">
            <a:blip r:embed="rId9"/>
            <a:srcRect l="32935" t="50000" r="27500" b="28331"/>
            <a:stretch/>
          </p:blipFill>
          <p:spPr>
            <a:xfrm>
              <a:off x="542915" y="2839273"/>
              <a:ext cx="7102532" cy="2179784"/>
            </a:xfrm>
            <a:prstGeom prst="rect">
              <a:avLst/>
            </a:prstGeom>
          </p:spPr>
        </p:pic>
        <p:pic>
          <p:nvPicPr>
            <p:cNvPr id="18" name="Picture 17">
              <a:extLst>
                <a:ext uri="{FF2B5EF4-FFF2-40B4-BE49-F238E27FC236}">
                  <a16:creationId xmlns:a16="http://schemas.microsoft.com/office/drawing/2014/main" id="{17230C8D-C0F0-80E8-494C-FA794B7E2C35}"/>
                </a:ext>
              </a:extLst>
            </p:cNvPr>
            <p:cNvPicPr>
              <a:picLocks noChangeAspect="1"/>
            </p:cNvPicPr>
            <p:nvPr/>
          </p:nvPicPr>
          <p:blipFill rotWithShape="1">
            <a:blip r:embed="rId10"/>
            <a:srcRect l="29239" t="23807" r="28697" b="66539"/>
            <a:stretch/>
          </p:blipFill>
          <p:spPr>
            <a:xfrm>
              <a:off x="166551" y="1648464"/>
              <a:ext cx="8028732" cy="836168"/>
            </a:xfrm>
            <a:prstGeom prst="rect">
              <a:avLst/>
            </a:prstGeom>
          </p:spPr>
        </p:pic>
      </p:grpSp>
    </p:spTree>
    <p:custDataLst>
      <p:tags r:id="rId1"/>
    </p:custDataLst>
    <p:extLst>
      <p:ext uri="{BB962C8B-B14F-4D97-AF65-F5344CB8AC3E}">
        <p14:creationId xmlns:p14="http://schemas.microsoft.com/office/powerpoint/2010/main" val="230512490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818606" y="1756985"/>
            <a:ext cx="7271812" cy="2421625"/>
          </a:xfrm>
          <a:prstGeom prst="rect">
            <a:avLst/>
          </a:prstGeom>
          <a:noFill/>
        </p:spPr>
        <p:txBody>
          <a:bodyPr wrap="square" rtlCol="0">
            <a:spAutoFit/>
          </a:bodyPr>
          <a:lstStyle/>
          <a:p>
            <a:pPr algn="ctr">
              <a:lnSpc>
                <a:spcPct val="200000"/>
              </a:lnSpc>
            </a:pPr>
            <a:r>
              <a:rPr lang="en-GB" sz="8800" b="1" dirty="0">
                <a:solidFill>
                  <a:srgbClr val="0070C0"/>
                </a:solidFill>
              </a:rPr>
              <a:t>Thank You</a:t>
            </a:r>
            <a:endParaRPr lang="en-GB" sz="7200" b="1" dirty="0"/>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609198" y="263506"/>
            <a:ext cx="3119743" cy="5748868"/>
          </a:xfrm>
          <a:prstGeom prst="rect">
            <a:avLst/>
          </a:prstGeom>
        </p:spPr>
      </p:pic>
      <p:sp>
        <p:nvSpPr>
          <p:cNvPr id="5" name="TextBox 4">
            <a:extLst>
              <a:ext uri="{FF2B5EF4-FFF2-40B4-BE49-F238E27FC236}">
                <a16:creationId xmlns:a16="http://schemas.microsoft.com/office/drawing/2014/main" id="{98F507D2-5105-93A8-6CEB-3827B6C741C5}"/>
              </a:ext>
            </a:extLst>
          </p:cNvPr>
          <p:cNvSpPr txBox="1"/>
          <p:nvPr/>
        </p:nvSpPr>
        <p:spPr>
          <a:xfrm>
            <a:off x="238443" y="344361"/>
            <a:ext cx="1493097" cy="727571"/>
          </a:xfrm>
          <a:prstGeom prst="rect">
            <a:avLst/>
          </a:prstGeom>
          <a:noFill/>
        </p:spPr>
        <p:txBody>
          <a:bodyPr wrap="square" rtlCol="0">
            <a:spAutoFit/>
          </a:bodyPr>
          <a:lstStyle/>
          <a:p>
            <a:pPr algn="ctr">
              <a:lnSpc>
                <a:spcPct val="200000"/>
              </a:lnSpc>
            </a:pPr>
            <a:r>
              <a:rPr lang="en-GB" sz="2400" b="1" dirty="0">
                <a:solidFill>
                  <a:schemeClr val="bg1"/>
                </a:solidFill>
              </a:rPr>
              <a:t>Lecture 9</a:t>
            </a:r>
            <a:endParaRPr lang="en-GB" sz="2400" b="1" dirty="0">
              <a:solidFill>
                <a:srgbClr val="FF0000"/>
              </a:solidFill>
              <a:highlight>
                <a:srgbClr val="FFFF00"/>
              </a:highlight>
            </a:endParaRPr>
          </a:p>
        </p:txBody>
      </p:sp>
    </p:spTree>
    <p:extLst>
      <p:ext uri="{BB962C8B-B14F-4D97-AF65-F5344CB8AC3E}">
        <p14:creationId xmlns:p14="http://schemas.microsoft.com/office/powerpoint/2010/main" val="206617865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20.2"/>
</p:tagLst>
</file>

<file path=ppt/tags/tag2.xml><?xml version="1.0" encoding="utf-8"?>
<p:tagLst xmlns:a="http://schemas.openxmlformats.org/drawingml/2006/main" xmlns:r="http://schemas.openxmlformats.org/officeDocument/2006/relationships" xmlns:p="http://schemas.openxmlformats.org/presentationml/2006/main">
  <p:tag name="TIMING" val="|2.4|2|29.3|39.9|31.7"/>
</p:tagLst>
</file>

<file path=ppt/tags/tag3.xml><?xml version="1.0" encoding="utf-8"?>
<p:tagLst xmlns:a="http://schemas.openxmlformats.org/drawingml/2006/main" xmlns:r="http://schemas.openxmlformats.org/officeDocument/2006/relationships" xmlns:p="http://schemas.openxmlformats.org/presentationml/2006/main">
  <p:tag name="TIMING" val="|7.2|76.7"/>
</p:tagLst>
</file>

<file path=ppt/tags/tag4.xml><?xml version="1.0" encoding="utf-8"?>
<p:tagLst xmlns:a="http://schemas.openxmlformats.org/drawingml/2006/main" xmlns:r="http://schemas.openxmlformats.org/officeDocument/2006/relationships" xmlns:p="http://schemas.openxmlformats.org/presentationml/2006/main">
  <p:tag name="TIMING" val="|7.2|76.7"/>
</p:tagLst>
</file>

<file path=ppt/tags/tag5.xml><?xml version="1.0" encoding="utf-8"?>
<p:tagLst xmlns:a="http://schemas.openxmlformats.org/drawingml/2006/main" xmlns:r="http://schemas.openxmlformats.org/officeDocument/2006/relationships" xmlns:p="http://schemas.openxmlformats.org/presentationml/2006/main">
  <p:tag name="TIMING" val="|7.2|76.7"/>
</p:tagLst>
</file>

<file path=ppt/tags/tag6.xml><?xml version="1.0" encoding="utf-8"?>
<p:tagLst xmlns:a="http://schemas.openxmlformats.org/drawingml/2006/main" xmlns:r="http://schemas.openxmlformats.org/officeDocument/2006/relationships" xmlns:p="http://schemas.openxmlformats.org/presentationml/2006/main">
  <p:tag name="TIMING" val="|7.2|76.7"/>
</p:tagLst>
</file>

<file path=ppt/tags/tag7.xml><?xml version="1.0" encoding="utf-8"?>
<p:tagLst xmlns:a="http://schemas.openxmlformats.org/drawingml/2006/main" xmlns:r="http://schemas.openxmlformats.org/officeDocument/2006/relationships" xmlns:p="http://schemas.openxmlformats.org/presentationml/2006/main">
  <p:tag name="TIMING" val="|7.2|76.7"/>
</p:tagLst>
</file>

<file path=ppt/tags/tag8.xml><?xml version="1.0" encoding="utf-8"?>
<p:tagLst xmlns:a="http://schemas.openxmlformats.org/drawingml/2006/main" xmlns:r="http://schemas.openxmlformats.org/officeDocument/2006/relationships" xmlns:p="http://schemas.openxmlformats.org/presentationml/2006/main">
  <p:tag name="TIMING" val="|7.2|76.7"/>
</p:tagLst>
</file>

<file path=ppt/tags/tag9.xml><?xml version="1.0" encoding="utf-8"?>
<p:tagLst xmlns:a="http://schemas.openxmlformats.org/drawingml/2006/main" xmlns:r="http://schemas.openxmlformats.org/officeDocument/2006/relationships" xmlns:p="http://schemas.openxmlformats.org/presentationml/2006/main">
  <p:tag name="TIMING" val="|7.2|76.7"/>
</p:tagLst>
</file>

<file path=ppt/tags/tag10.xml><?xml version="1.0" encoding="utf-8"?>
<p:tagLst xmlns:a="http://schemas.openxmlformats.org/drawingml/2006/main" xmlns:r="http://schemas.openxmlformats.org/officeDocument/2006/relationships" xmlns:p="http://schemas.openxmlformats.org/presentationml/2006/main">
  <p:tag name="TIMING" val="|7.2|76.7"/>
</p:tagLst>
</file>

<file path=ppt/tags/tag11.xml><?xml version="1.0" encoding="utf-8"?>
<p:tagLst xmlns:a="http://schemas.openxmlformats.org/drawingml/2006/main" xmlns:r="http://schemas.openxmlformats.org/officeDocument/2006/relationships" xmlns:p="http://schemas.openxmlformats.org/presentationml/2006/main">
  <p:tag name="TIMING" val="|7.2|76.7"/>
</p:tagLst>
</file>

<file path=ppt/tags/tag12.xml><?xml version="1.0" encoding="utf-8"?>
<p:tagLst xmlns:a="http://schemas.openxmlformats.org/drawingml/2006/main" xmlns:r="http://schemas.openxmlformats.org/officeDocument/2006/relationships" xmlns:p="http://schemas.openxmlformats.org/presentationml/2006/main">
  <p:tag name="TIMING" val="|7.2|76.7"/>
</p:tagLst>
</file>

<file path=ppt/tags/tag13.xml><?xml version="1.0" encoding="utf-8"?>
<p:tagLst xmlns:a="http://schemas.openxmlformats.org/drawingml/2006/main" xmlns:r="http://schemas.openxmlformats.org/officeDocument/2006/relationships" xmlns:p="http://schemas.openxmlformats.org/presentationml/2006/main">
  <p:tag name="TIMING" val="|7.2|76.7"/>
</p:tagLst>
</file>

<file path=ppt/tags/tag14.xml><?xml version="1.0" encoding="utf-8"?>
<p:tagLst xmlns:a="http://schemas.openxmlformats.org/drawingml/2006/main" xmlns:r="http://schemas.openxmlformats.org/officeDocument/2006/relationships" xmlns:p="http://schemas.openxmlformats.org/presentationml/2006/main">
  <p:tag name="TIMING" val="|7.2|76.7"/>
</p:tagLst>
</file>

<file path=ppt/tags/tag15.xml><?xml version="1.0" encoding="utf-8"?>
<p:tagLst xmlns:a="http://schemas.openxmlformats.org/drawingml/2006/main" xmlns:r="http://schemas.openxmlformats.org/officeDocument/2006/relationships" xmlns:p="http://schemas.openxmlformats.org/presentationml/2006/main">
  <p:tag name="TIMING" val="|7.2|76.7"/>
</p:tagLst>
</file>

<file path=ppt/tags/tag16.xml><?xml version="1.0" encoding="utf-8"?>
<p:tagLst xmlns:a="http://schemas.openxmlformats.org/drawingml/2006/main" xmlns:r="http://schemas.openxmlformats.org/officeDocument/2006/relationships" xmlns:p="http://schemas.openxmlformats.org/presentationml/2006/main">
  <p:tag name="TIMING" val="|7.2|76.7"/>
</p:tagLst>
</file>

<file path=ppt/tags/tag17.xml><?xml version="1.0" encoding="utf-8"?>
<p:tagLst xmlns:a="http://schemas.openxmlformats.org/drawingml/2006/main" xmlns:r="http://schemas.openxmlformats.org/officeDocument/2006/relationships" xmlns:p="http://schemas.openxmlformats.org/presentationml/2006/main">
  <p:tag name="TIMING" val="|7.2|76.7"/>
</p:tagLst>
</file>

<file path=ppt/tags/tag18.xml><?xml version="1.0" encoding="utf-8"?>
<p:tagLst xmlns:a="http://schemas.openxmlformats.org/drawingml/2006/main" xmlns:r="http://schemas.openxmlformats.org/officeDocument/2006/relationships" xmlns:p="http://schemas.openxmlformats.org/presentationml/2006/main">
  <p:tag name="TIMING" val="|7.2|76.7"/>
</p:tagLst>
</file>

<file path=ppt/tags/tag19.xml><?xml version="1.0" encoding="utf-8"?>
<p:tagLst xmlns:a="http://schemas.openxmlformats.org/drawingml/2006/main" xmlns:r="http://schemas.openxmlformats.org/officeDocument/2006/relationships" xmlns:p="http://schemas.openxmlformats.org/presentationml/2006/main">
  <p:tag name="TIMING" val="|7.2|76.7"/>
</p:tagLst>
</file>

<file path=ppt/tags/tag20.xml><?xml version="1.0" encoding="utf-8"?>
<p:tagLst xmlns:a="http://schemas.openxmlformats.org/drawingml/2006/main" xmlns:r="http://schemas.openxmlformats.org/officeDocument/2006/relationships" xmlns:p="http://schemas.openxmlformats.org/presentationml/2006/main">
  <p:tag name="TIMING" val="|7.2|76.7"/>
</p:tagLst>
</file>

<file path=ppt/tags/tag21.xml><?xml version="1.0" encoding="utf-8"?>
<p:tagLst xmlns:a="http://schemas.openxmlformats.org/drawingml/2006/main" xmlns:r="http://schemas.openxmlformats.org/officeDocument/2006/relationships" xmlns:p="http://schemas.openxmlformats.org/presentationml/2006/main">
  <p:tag name="TIMING" val="|7.2|76.7"/>
</p:tagLst>
</file>

<file path=ppt/tags/tag22.xml><?xml version="1.0" encoding="utf-8"?>
<p:tagLst xmlns:a="http://schemas.openxmlformats.org/drawingml/2006/main" xmlns:r="http://schemas.openxmlformats.org/officeDocument/2006/relationships" xmlns:p="http://schemas.openxmlformats.org/presentationml/2006/main">
  <p:tag name="TIMING" val="|7.2|76.7"/>
</p:tagLst>
</file>

<file path=ppt/tags/tag23.xml><?xml version="1.0" encoding="utf-8"?>
<p:tagLst xmlns:a="http://schemas.openxmlformats.org/drawingml/2006/main" xmlns:r="http://schemas.openxmlformats.org/officeDocument/2006/relationships" xmlns:p="http://schemas.openxmlformats.org/presentationml/2006/main">
  <p:tag name="TIMING" val="|7.2|76.7"/>
</p:tagLst>
</file>

<file path=ppt/tags/tag24.xml><?xml version="1.0" encoding="utf-8"?>
<p:tagLst xmlns:a="http://schemas.openxmlformats.org/drawingml/2006/main" xmlns:r="http://schemas.openxmlformats.org/officeDocument/2006/relationships" xmlns:p="http://schemas.openxmlformats.org/presentationml/2006/main">
  <p:tag name="TIMING" val="|7.2|76.7"/>
</p:tagLst>
</file>

<file path=ppt/tags/tag25.xml><?xml version="1.0" encoding="utf-8"?>
<p:tagLst xmlns:a="http://schemas.openxmlformats.org/drawingml/2006/main" xmlns:r="http://schemas.openxmlformats.org/officeDocument/2006/relationships" xmlns:p="http://schemas.openxmlformats.org/presentationml/2006/main">
  <p:tag name="TIMING" val="|7.2|76.7"/>
</p:tagLst>
</file>

<file path=ppt/tags/tag26.xml><?xml version="1.0" encoding="utf-8"?>
<p:tagLst xmlns:a="http://schemas.openxmlformats.org/drawingml/2006/main" xmlns:r="http://schemas.openxmlformats.org/officeDocument/2006/relationships" xmlns:p="http://schemas.openxmlformats.org/presentationml/2006/main">
  <p:tag name="TIMING" val="|7.2|76.7"/>
</p:tagLst>
</file>

<file path=ppt/tags/tag27.xml><?xml version="1.0" encoding="utf-8"?>
<p:tagLst xmlns:a="http://schemas.openxmlformats.org/drawingml/2006/main" xmlns:r="http://schemas.openxmlformats.org/officeDocument/2006/relationships" xmlns:p="http://schemas.openxmlformats.org/presentationml/2006/main">
  <p:tag name="TIMING" val="|7.2|76.7"/>
</p:tagLst>
</file>

<file path=ppt/tags/tag28.xml><?xml version="1.0" encoding="utf-8"?>
<p:tagLst xmlns:a="http://schemas.openxmlformats.org/drawingml/2006/main" xmlns:r="http://schemas.openxmlformats.org/officeDocument/2006/relationships" xmlns:p="http://schemas.openxmlformats.org/presentationml/2006/main">
  <p:tag name="TIMING" val="|7.2|76.7"/>
</p:tagLst>
</file>

<file path=ppt/tags/tag29.xml><?xml version="1.0" encoding="utf-8"?>
<p:tagLst xmlns:a="http://schemas.openxmlformats.org/drawingml/2006/main" xmlns:r="http://schemas.openxmlformats.org/officeDocument/2006/relationships" xmlns:p="http://schemas.openxmlformats.org/presentationml/2006/main">
  <p:tag name="TIMING" val="|7.2|76.7"/>
</p:tagLst>
</file>

<file path=ppt/tags/tag30.xml><?xml version="1.0" encoding="utf-8"?>
<p:tagLst xmlns:a="http://schemas.openxmlformats.org/drawingml/2006/main" xmlns:r="http://schemas.openxmlformats.org/officeDocument/2006/relationships" xmlns:p="http://schemas.openxmlformats.org/presentationml/2006/main">
  <p:tag name="TIMING" val="|7.2|76.7"/>
</p:tagLst>
</file>

<file path=ppt/tags/tag31.xml><?xml version="1.0" encoding="utf-8"?>
<p:tagLst xmlns:a="http://schemas.openxmlformats.org/drawingml/2006/main" xmlns:r="http://schemas.openxmlformats.org/officeDocument/2006/relationships" xmlns:p="http://schemas.openxmlformats.org/presentationml/2006/main">
  <p:tag name="TIMING" val="|7.2|76.7"/>
</p:tagLst>
</file>

<file path=ppt/tags/tag32.xml><?xml version="1.0" encoding="utf-8"?>
<p:tagLst xmlns:a="http://schemas.openxmlformats.org/drawingml/2006/main" xmlns:r="http://schemas.openxmlformats.org/officeDocument/2006/relationships" xmlns:p="http://schemas.openxmlformats.org/presentationml/2006/main">
  <p:tag name="TIMING" val="|7.2|76.7"/>
</p:tagLst>
</file>

<file path=ppt/tags/tag33.xml><?xml version="1.0" encoding="utf-8"?>
<p:tagLst xmlns:a="http://schemas.openxmlformats.org/drawingml/2006/main" xmlns:r="http://schemas.openxmlformats.org/officeDocument/2006/relationships" xmlns:p="http://schemas.openxmlformats.org/presentationml/2006/main">
  <p:tag name="TIMING" val="|7.2|76.7"/>
</p:tagLst>
</file>

<file path=ppt/tags/tag34.xml><?xml version="1.0" encoding="utf-8"?>
<p:tagLst xmlns:a="http://schemas.openxmlformats.org/drawingml/2006/main" xmlns:r="http://schemas.openxmlformats.org/officeDocument/2006/relationships" xmlns:p="http://schemas.openxmlformats.org/presentationml/2006/main">
  <p:tag name="TIMING" val="|7.2|76.7"/>
</p:tagLst>
</file>

<file path=ppt/tags/tag35.xml><?xml version="1.0" encoding="utf-8"?>
<p:tagLst xmlns:a="http://schemas.openxmlformats.org/drawingml/2006/main" xmlns:r="http://schemas.openxmlformats.org/officeDocument/2006/relationships" xmlns:p="http://schemas.openxmlformats.org/presentationml/2006/main">
  <p:tag name="TIMING" val="|7.2|76.7"/>
</p:tagLst>
</file>

<file path=ppt/tags/tag36.xml><?xml version="1.0" encoding="utf-8"?>
<p:tagLst xmlns:a="http://schemas.openxmlformats.org/drawingml/2006/main" xmlns:r="http://schemas.openxmlformats.org/officeDocument/2006/relationships" xmlns:p="http://schemas.openxmlformats.org/presentationml/2006/main">
  <p:tag name="TIMING" val="|7.2|76.7"/>
</p:tagLst>
</file>

<file path=ppt/tags/tag37.xml><?xml version="1.0" encoding="utf-8"?>
<p:tagLst xmlns:a="http://schemas.openxmlformats.org/drawingml/2006/main" xmlns:r="http://schemas.openxmlformats.org/officeDocument/2006/relationships" xmlns:p="http://schemas.openxmlformats.org/presentationml/2006/main">
  <p:tag name="TIMING" val="|7.2|76.7"/>
</p:tagLst>
</file>

<file path=ppt/tags/tag38.xml><?xml version="1.0" encoding="utf-8"?>
<p:tagLst xmlns:a="http://schemas.openxmlformats.org/drawingml/2006/main" xmlns:r="http://schemas.openxmlformats.org/officeDocument/2006/relationships" xmlns:p="http://schemas.openxmlformats.org/presentationml/2006/main">
  <p:tag name="TIMING" val="|7.2|76.7"/>
</p:tagLst>
</file>

<file path=ppt/tags/tag39.xml><?xml version="1.0" encoding="utf-8"?>
<p:tagLst xmlns:a="http://schemas.openxmlformats.org/drawingml/2006/main" xmlns:r="http://schemas.openxmlformats.org/officeDocument/2006/relationships" xmlns:p="http://schemas.openxmlformats.org/presentationml/2006/main">
  <p:tag name="TIMING" val="|7.2|76.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4595</TotalTime>
  <Words>2581</Words>
  <Application>Microsoft Office PowerPoint</Application>
  <PresentationFormat>Widescreen</PresentationFormat>
  <Paragraphs>159</Paragraphs>
  <Slides>41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41</vt:i4>
      </vt:variant>
    </vt:vector>
  </HeadingPairs>
  <TitlesOfParts>
    <vt:vector size="46"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189</cp:revision>
  <dcterms:created xsi:type="dcterms:W3CDTF">2021-08-03T13:03:26Z</dcterms:created>
  <dcterms:modified xsi:type="dcterms:W3CDTF">2023-04-07T01:24:47Z</dcterms:modified>
</cp:coreProperties>
</file>