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4" r:id="rId2"/>
    <p:sldId id="259" r:id="rId3"/>
    <p:sldId id="295" r:id="rId4"/>
    <p:sldId id="296" r:id="rId5"/>
    <p:sldId id="297" r:id="rId6"/>
    <p:sldId id="298" r:id="rId7"/>
    <p:sldId id="299" r:id="rId8"/>
    <p:sldId id="300" r:id="rId9"/>
    <p:sldId id="301" r:id="rId10"/>
    <p:sldId id="302" r:id="rId11"/>
    <p:sldId id="304" r:id="rId12"/>
    <p:sldId id="305" r:id="rId13"/>
    <p:sldId id="306" r:id="rId14"/>
    <p:sldId id="307" r:id="rId15"/>
    <p:sldId id="310" r:id="rId16"/>
    <p:sldId id="311" r:id="rId17"/>
    <p:sldId id="312" r:id="rId18"/>
    <p:sldId id="313" r:id="rId19"/>
    <p:sldId id="314" r:id="rId20"/>
    <p:sldId id="308" r:id="rId21"/>
    <p:sldId id="309" r:id="rId22"/>
    <p:sldId id="316" r:id="rId23"/>
    <p:sldId id="317" r:id="rId24"/>
    <p:sldId id="318" r:id="rId25"/>
    <p:sldId id="319" r:id="rId26"/>
    <p:sldId id="320" r:id="rId27"/>
    <p:sldId id="321" r:id="rId28"/>
    <p:sldId id="322" r:id="rId29"/>
    <p:sldId id="323" r:id="rId30"/>
    <p:sldId id="324" r:id="rId31"/>
    <p:sldId id="325" r:id="rId32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6" autoAdjust="0"/>
    <p:restoredTop sz="94660"/>
  </p:normalViewPr>
  <p:slideViewPr>
    <p:cSldViewPr snapToGrid="0">
      <p:cViewPr varScale="1">
        <p:scale>
          <a:sx n="79" d="100"/>
          <a:sy n="79" d="100"/>
        </p:scale>
        <p:origin x="7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C62490-5D49-B8F1-7B50-033812C61A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D0DB8C-7F17-E0A8-8AE5-B61C7E8869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82E768-0241-0072-509B-B8DA357A8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D21B-C3C2-4DAC-A4F4-F0C5084CE5CF}" type="datetimeFigureOut">
              <a:rPr lang="ar-EG" smtClean="0"/>
              <a:t>25/04/1444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7C5E78-E8F5-F88C-112D-E599C7B3A5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EDDD57-E1C0-0CB1-D6FC-6686BED8F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BD39-5700-4CC7-9613-41FAA746C90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780925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010D56-AF28-E8A3-C019-A5F118F50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AFC26F-6D94-10B1-CEEE-9A13E58D88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E41271-DA2A-57DC-41B3-1BD0FA05A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D21B-C3C2-4DAC-A4F4-F0C5084CE5CF}" type="datetimeFigureOut">
              <a:rPr lang="ar-EG" smtClean="0"/>
              <a:t>25/04/1444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3EEE4B-A05F-E1A3-D38C-1E2C83410D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30BBD5-709A-5613-EDF6-2F6099CC0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BD39-5700-4CC7-9613-41FAA746C90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215377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1A2B19-F142-79EF-4667-3E70EA7DAD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58B54F-4478-5C56-29A5-CDE2613ED5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811923-109F-4317-7C8C-953DA52F5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D21B-C3C2-4DAC-A4F4-F0C5084CE5CF}" type="datetimeFigureOut">
              <a:rPr lang="ar-EG" smtClean="0"/>
              <a:t>25/04/1444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AC61ED-93DB-248A-9C09-BBB632CC84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A5B969-0700-EB3F-59C8-D500CC55A5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BD39-5700-4CC7-9613-41FAA746C90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020095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3139B-3D9F-FFE3-C601-9B91C18F36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EE692A-2404-49C5-D99A-C9B9A462F8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B25586-2ABE-212B-0BF3-CC1BFFA498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BC3792-D776-98C2-4219-FE29B7797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D21B-C3C2-4DAC-A4F4-F0C5084CE5CF}" type="datetimeFigureOut">
              <a:rPr lang="ar-EG" smtClean="0"/>
              <a:t>25/04/1444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1F5899-94BB-FDAD-AD56-8759524E4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5A5589-919F-D39F-9266-9C904855DE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BD39-5700-4CC7-9613-41FAA746C90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576247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1EBA2-2FA2-F84E-4D9C-14D2FF2BBD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115DAF-F270-AC1E-5F2B-690E4CDFDF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7D7524-1E1D-6DA1-4E39-BEA8DB1D2B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5A6E97-EAE9-CF06-90EE-05E4088BFB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06D9926-15A1-77B6-BC28-B1961F9D50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3AAD11F-5114-9101-945D-39A3ABAFE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D21B-C3C2-4DAC-A4F4-F0C5084CE5CF}" type="datetimeFigureOut">
              <a:rPr lang="ar-EG" smtClean="0"/>
              <a:t>25/04/1444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1FFE559-AB15-C514-3E39-D086E82AF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82B2CA4-7A42-529A-6A51-31C125C11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BD39-5700-4CC7-9613-41FAA746C90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064381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5D682-A1F6-C17D-93CE-FCDE00E594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D3D6D23-B0DD-B70F-CF28-4EFD947CD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D21B-C3C2-4DAC-A4F4-F0C5084CE5CF}" type="datetimeFigureOut">
              <a:rPr lang="ar-EG" smtClean="0"/>
              <a:t>25/04/1444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B04A2E-C311-6998-2F94-F0C34261B6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9BB162-FA00-CADE-D97E-49B59394C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BD39-5700-4CC7-9613-41FAA746C90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675434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A80253D-A260-84F8-38F2-0E9FF87C5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D21B-C3C2-4DAC-A4F4-F0C5084CE5CF}" type="datetimeFigureOut">
              <a:rPr lang="ar-EG" smtClean="0"/>
              <a:t>25/04/1444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3D2986F-DD3F-6A75-116B-9B56E91B8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A96EB9-E491-F769-F21B-946DF4A2C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BD39-5700-4CC7-9613-41FAA746C90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627553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6C024-EA05-4DD0-2034-7A06FCBF75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F54B21-8DA7-83E4-D82A-7E8875C7CC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C9362F-14A6-A5C1-0BDE-24F682BD0B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93130B-7CDD-F7D3-596C-61D0205195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D21B-C3C2-4DAC-A4F4-F0C5084CE5CF}" type="datetimeFigureOut">
              <a:rPr lang="ar-EG" smtClean="0"/>
              <a:t>25/04/1444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A3AB9E-09C1-6A09-8F28-04B5A1B06F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B890C2-6B84-3E59-24CC-76FD03DB9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BD39-5700-4CC7-9613-41FAA746C90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84637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CB0D8-B3F0-F7BB-22EF-999A68D1BA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8052545-A933-78D7-9F8A-9E97BB08A6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7F6975-6D3D-B726-20DC-8366AE3F85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2C8C66-FCB0-2C7A-3A6B-266636A1D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D21B-C3C2-4DAC-A4F4-F0C5084CE5CF}" type="datetimeFigureOut">
              <a:rPr lang="ar-EG" smtClean="0"/>
              <a:t>25/04/1444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87645D-5CF6-86E5-359F-3E3BC7AB2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02DCE7-5753-02C6-21AA-12C137EF5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BD39-5700-4CC7-9613-41FAA746C90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24439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F81A06-5A7B-5115-2309-24E474C39B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30DF262-4288-E812-1F20-13570AD248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73C6C8-2A48-1243-8D2B-87CA19B405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D21B-C3C2-4DAC-A4F4-F0C5084CE5CF}" type="datetimeFigureOut">
              <a:rPr lang="ar-EG" smtClean="0"/>
              <a:t>25/04/1444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169C23-1EC7-A907-6612-C94D23E2F3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178D64-7930-8DE7-421E-F47AE3668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BD39-5700-4CC7-9613-41FAA746C90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10001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19FE2B-BBF6-3284-9F1D-23E7F3F5DE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B30BE-CF75-36D7-D9B0-EBEA3D6195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F81ECA-246F-E826-C0C9-A782436A5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0D21B-C3C2-4DAC-A4F4-F0C5084CE5CF}" type="datetimeFigureOut">
              <a:rPr lang="ar-EG" smtClean="0"/>
              <a:t>25/04/1444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564E99-6359-A8CA-A7E0-11EA18056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202BFF-D54C-A228-D06F-94C422C31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4BD39-5700-4CC7-9613-41FAA746C90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61343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8F62A63-757F-6E92-22E9-C55CE820A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4DA358-7C81-F698-A66C-A1683EB80C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9790E4-9469-A695-5894-9B2B36F87F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30D21B-C3C2-4DAC-A4F4-F0C5084CE5CF}" type="datetimeFigureOut">
              <a:rPr lang="ar-EG" smtClean="0"/>
              <a:t>25/04/1444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DC649B-5244-1691-89ED-E2F841C8E9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927DC8-048E-935C-7BAB-F83EF86E40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B4BD39-5700-4CC7-9613-41FAA746C90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947064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hyperlink" Target="https://www.youtube.com/watch?v=gzJGMl2Lyj4" TargetMode="External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7" Type="http://schemas.openxmlformats.org/officeDocument/2006/relationships/image" Target="../media/image8.em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emf"/><Relationship Id="rId5" Type="http://schemas.openxmlformats.org/officeDocument/2006/relationships/image" Target="../media/image6.png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1.jp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5.jp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7.jp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33.gi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35.jpg"/><Relationship Id="rId7" Type="http://schemas.openxmlformats.org/officeDocument/2006/relationships/image" Target="../media/image6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37.jpg"/><Relationship Id="rId4" Type="http://schemas.openxmlformats.org/officeDocument/2006/relationships/image" Target="../media/image36.jpg"/><Relationship Id="rId9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4655" y="715791"/>
            <a:ext cx="578787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Risk &amp;Supply Chain Risk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Dalia Hosni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894785" y="3159395"/>
            <a:ext cx="537839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663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Risk &amp;Supply Chain Risk</a:t>
            </a:r>
            <a:endParaRPr lang="en-US" sz="2800" dirty="0">
              <a:solidFill>
                <a:schemeClr val="bg1"/>
              </a:solidFill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353"/>
    </mc:Choice>
    <mc:Fallback xmlns="">
      <p:transition spd="slow" advTm="15435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14059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728" y="-101182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9940" y="190960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1472850-CCC4-07C0-89F6-086C61940822}"/>
              </a:ext>
            </a:extLst>
          </p:cNvPr>
          <p:cNvSpPr txBox="1"/>
          <p:nvPr/>
        </p:nvSpPr>
        <p:spPr>
          <a:xfrm>
            <a:off x="2130629" y="380752"/>
            <a:ext cx="62257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FFC000"/>
                </a:solidFill>
              </a:rPr>
              <a:t>Materials Management</a:t>
            </a:r>
          </a:p>
        </p:txBody>
      </p:sp>
      <p:pic>
        <p:nvPicPr>
          <p:cNvPr id="10" name="Picture 2" descr="Material Management: Courses, Universities &amp; Careers - Leverage Edu">
            <a:extLst>
              <a:ext uri="{FF2B5EF4-FFF2-40B4-BE49-F238E27FC236}">
                <a16:creationId xmlns:a16="http://schemas.microsoft.com/office/drawing/2014/main" id="{785CBD43-CAEE-1A01-3A9F-D6677DEFBC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9332" y="1363998"/>
            <a:ext cx="8453336" cy="4290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915"/>
    </mc:Choice>
    <mc:Fallback xmlns="">
      <p:transition spd="slow" advTm="75915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2C7BE80-FFC4-61AD-BFDA-10CCAF5191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101182"/>
            <a:ext cx="9533101" cy="16102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80BDE48-0105-6EF9-B694-8A1E5C645DE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08979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9A3E3FD-AB52-571E-D4F6-0963476011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8584267-989F-B8A7-615F-A9DD303C8E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14059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FBD43C9-C6CA-44F1-82D5-52EC6FBA41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236DBA5-417B-B078-FD6E-9CCEAB1DBF6F}"/>
              </a:ext>
            </a:extLst>
          </p:cNvPr>
          <p:cNvSpPr txBox="1"/>
          <p:nvPr/>
        </p:nvSpPr>
        <p:spPr>
          <a:xfrm>
            <a:off x="249940" y="190960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7861F89F-28FD-DC51-DC38-0B869E27E00F}"/>
              </a:ext>
            </a:extLst>
          </p:cNvPr>
          <p:cNvSpPr txBox="1">
            <a:spLocks/>
          </p:cNvSpPr>
          <p:nvPr/>
        </p:nvSpPr>
        <p:spPr>
          <a:xfrm>
            <a:off x="2168007" y="471311"/>
            <a:ext cx="5807594" cy="65193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rgbClr val="FFC000"/>
                </a:solidFill>
              </a:rPr>
              <a:t>Introduction </a:t>
            </a:r>
            <a:br>
              <a:rPr lang="en-US" b="1" dirty="0">
                <a:solidFill>
                  <a:srgbClr val="FFC000"/>
                </a:solidFill>
              </a:rPr>
            </a:br>
            <a:endParaRPr lang="en-US" b="1" dirty="0">
              <a:solidFill>
                <a:srgbClr val="FFC000"/>
              </a:solidFill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59E9CE7F-E652-E3BB-9523-E3EEFAC1E914}"/>
              </a:ext>
            </a:extLst>
          </p:cNvPr>
          <p:cNvSpPr txBox="1">
            <a:spLocks/>
          </p:cNvSpPr>
          <p:nvPr/>
        </p:nvSpPr>
        <p:spPr>
          <a:xfrm>
            <a:off x="982673" y="1622035"/>
            <a:ext cx="10394506" cy="407176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Low"/>
            <a:r>
              <a:rPr lang="en-US" sz="3200" dirty="0"/>
              <a:t>Material management is an approach for planning, organizing, and controlling all those activities principally concerned with the flow of materials into an organization. </a:t>
            </a:r>
          </a:p>
          <a:p>
            <a:pPr algn="justLow"/>
            <a:r>
              <a:rPr lang="en-US" sz="3200" dirty="0"/>
              <a:t>The scope of Materials Management varies greatly from company to company and may include material planning and control, production planning, Purchasing, inventory control, in-plant materials movement, and waste management.</a:t>
            </a:r>
          </a:p>
        </p:txBody>
      </p:sp>
    </p:spTree>
    <p:extLst>
      <p:ext uri="{BB962C8B-B14F-4D97-AF65-F5344CB8AC3E}">
        <p14:creationId xmlns:p14="http://schemas.microsoft.com/office/powerpoint/2010/main" val="1237703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8084"/>
    </mc:Choice>
    <mc:Fallback xmlns="">
      <p:transition spd="slow" advTm="238084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0504EF-CFB5-67A1-5626-ED6D694CDD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75782"/>
            <a:ext cx="9533101" cy="16102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9EEE331-28BD-C3C2-857F-4CE32591D17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08979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A499A13-7B03-5B0D-88AA-11677277C9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3874A2F-44BD-5B58-45C1-1B31FE6D4D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14059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408523-47B9-4808-8EE4-0E5DEA6D5C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DF8BA0F-ABD4-14A5-B223-FCA017EA59CB}"/>
              </a:ext>
            </a:extLst>
          </p:cNvPr>
          <p:cNvSpPr txBox="1"/>
          <p:nvPr/>
        </p:nvSpPr>
        <p:spPr>
          <a:xfrm>
            <a:off x="249940" y="190960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6F608847-355D-8531-AFAD-D7C865A64807}"/>
              </a:ext>
            </a:extLst>
          </p:cNvPr>
          <p:cNvSpPr txBox="1">
            <a:spLocks/>
          </p:cNvSpPr>
          <p:nvPr/>
        </p:nvSpPr>
        <p:spPr>
          <a:xfrm>
            <a:off x="2519283" y="493133"/>
            <a:ext cx="6798734" cy="130386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>
                <a:solidFill>
                  <a:srgbClr val="FFC000"/>
                </a:solidFill>
              </a:rPr>
              <a:t>What is Materials Management?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AA6F6CD-EE02-83DD-6EFC-D8704498D974}"/>
              </a:ext>
            </a:extLst>
          </p:cNvPr>
          <p:cNvSpPr txBox="1">
            <a:spLocks/>
          </p:cNvSpPr>
          <p:nvPr/>
        </p:nvSpPr>
        <p:spPr>
          <a:xfrm>
            <a:off x="1429782" y="1542217"/>
            <a:ext cx="10005981" cy="39252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dirty="0"/>
              <a:t>Coordinating function that balances the conflicting objectives of marketing, production, and finance by managing the flow of Materials.</a:t>
            </a:r>
          </a:p>
          <a:p>
            <a:r>
              <a:rPr lang="en-US" sz="4000" dirty="0"/>
              <a:t>Balancing the Resources of the company with Customer Demand</a:t>
            </a: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902908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047"/>
    </mc:Choice>
    <mc:Fallback xmlns="">
      <p:transition spd="slow" advTm="126047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0504EF-CFB5-67A1-5626-ED6D694CDD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91365"/>
            <a:ext cx="11216939" cy="18946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9EEE331-28BD-C3C2-857F-4CE32591D17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08979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A499A13-7B03-5B0D-88AA-11677277C9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3874A2F-44BD-5B58-45C1-1B31FE6D4D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14059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408523-47B9-4808-8EE4-0E5DEA6D5C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DF8BA0F-ABD4-14A5-B223-FCA017EA59CB}"/>
              </a:ext>
            </a:extLst>
          </p:cNvPr>
          <p:cNvSpPr txBox="1"/>
          <p:nvPr/>
        </p:nvSpPr>
        <p:spPr>
          <a:xfrm>
            <a:off x="249940" y="190960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2F4D2D1F-D762-9F3C-162F-D24647DDC7E1}"/>
              </a:ext>
            </a:extLst>
          </p:cNvPr>
          <p:cNvSpPr txBox="1">
            <a:spLocks/>
          </p:cNvSpPr>
          <p:nvPr/>
        </p:nvSpPr>
        <p:spPr>
          <a:xfrm>
            <a:off x="2409096" y="574302"/>
            <a:ext cx="8385423" cy="130386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rgbClr val="FFC000"/>
                </a:solidFill>
              </a:rPr>
              <a:t>Role of Materials Management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76095BE-3052-4D61-DFA0-0F9234B1CB7C}"/>
              </a:ext>
            </a:extLst>
          </p:cNvPr>
          <p:cNvSpPr txBox="1">
            <a:spLocks/>
          </p:cNvSpPr>
          <p:nvPr/>
        </p:nvSpPr>
        <p:spPr>
          <a:xfrm>
            <a:off x="1575882" y="1862566"/>
            <a:ext cx="10334190" cy="29257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800" dirty="0"/>
              <a:t>Make the best use of company resources</a:t>
            </a:r>
          </a:p>
          <a:p>
            <a:r>
              <a:rPr lang="en-US" sz="4800" dirty="0"/>
              <a:t>Provide the desired level of customer service (demand)</a:t>
            </a:r>
          </a:p>
        </p:txBody>
      </p:sp>
    </p:spTree>
    <p:extLst>
      <p:ext uri="{BB962C8B-B14F-4D97-AF65-F5344CB8AC3E}">
        <p14:creationId xmlns:p14="http://schemas.microsoft.com/office/powerpoint/2010/main" val="3176714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039"/>
    </mc:Choice>
    <mc:Fallback xmlns="">
      <p:transition spd="slow" advTm="126039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0504EF-CFB5-67A1-5626-ED6D694CDD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216939" cy="18946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9EEE331-28BD-C3C2-857F-4CE32591D17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08979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A499A13-7B03-5B0D-88AA-11677277C9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2169" y="6277497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3874A2F-44BD-5B58-45C1-1B31FE6D4D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14059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408523-47B9-4808-8EE4-0E5DEA6D5C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DF8BA0F-ABD4-14A5-B223-FCA017EA59CB}"/>
              </a:ext>
            </a:extLst>
          </p:cNvPr>
          <p:cNvSpPr txBox="1"/>
          <p:nvPr/>
        </p:nvSpPr>
        <p:spPr>
          <a:xfrm>
            <a:off x="249940" y="190960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F7BF3549-A13A-60B2-AD76-FF81B47281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940" y="1894611"/>
            <a:ext cx="8931616" cy="375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  <a:buFontTx/>
              <a:buChar char="•"/>
              <a:tabLst>
                <a:tab pos="685800" algn="l"/>
              </a:tabLst>
            </a:pPr>
            <a:r>
              <a:rPr lang="en-US" sz="2800" dirty="0"/>
              <a:t>To gain economy in purchasing</a:t>
            </a:r>
          </a:p>
          <a:p>
            <a:pPr>
              <a:lnSpc>
                <a:spcPct val="150000"/>
              </a:lnSpc>
              <a:buFontTx/>
              <a:buChar char="•"/>
              <a:tabLst>
                <a:tab pos="685800" algn="l"/>
              </a:tabLst>
            </a:pPr>
            <a:r>
              <a:rPr lang="en-US" sz="2800" dirty="0"/>
              <a:t>To satisfy the  demand during period of replenishment</a:t>
            </a:r>
          </a:p>
          <a:p>
            <a:pPr>
              <a:lnSpc>
                <a:spcPct val="150000"/>
              </a:lnSpc>
              <a:buFontTx/>
              <a:buChar char="•"/>
              <a:tabLst>
                <a:tab pos="685800" algn="l"/>
              </a:tabLst>
            </a:pPr>
            <a:r>
              <a:rPr lang="en-US" sz="2800" dirty="0"/>
              <a:t>To carry reserve stock to avoid stock out</a:t>
            </a:r>
          </a:p>
          <a:p>
            <a:pPr>
              <a:lnSpc>
                <a:spcPct val="150000"/>
              </a:lnSpc>
              <a:buFontTx/>
              <a:buChar char="•"/>
              <a:tabLst>
                <a:tab pos="685800" algn="l"/>
              </a:tabLst>
            </a:pPr>
            <a:r>
              <a:rPr lang="en-US" sz="2800" dirty="0"/>
              <a:t>To stabilize fluctuations in consumption</a:t>
            </a:r>
          </a:p>
          <a:p>
            <a:pPr>
              <a:lnSpc>
                <a:spcPct val="150000"/>
              </a:lnSpc>
              <a:buFontTx/>
              <a:buChar char="•"/>
              <a:tabLst>
                <a:tab pos="685800" algn="l"/>
              </a:tabLst>
            </a:pPr>
            <a:r>
              <a:rPr lang="en-US" sz="2800" dirty="0"/>
              <a:t>To provide  reasonable level of client services</a:t>
            </a:r>
          </a:p>
          <a:p>
            <a:pPr>
              <a:tabLst>
                <a:tab pos="685800" algn="l"/>
              </a:tabLst>
            </a:pPr>
            <a:endParaRPr lang="en-US" sz="28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699CC26-8EDA-A18A-2D62-2776C64B5B9B}"/>
              </a:ext>
            </a:extLst>
          </p:cNvPr>
          <p:cNvSpPr/>
          <p:nvPr/>
        </p:nvSpPr>
        <p:spPr>
          <a:xfrm>
            <a:off x="3406096" y="668013"/>
            <a:ext cx="60997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tabLst>
                <a:tab pos="685800" algn="l"/>
              </a:tabLst>
            </a:pPr>
            <a:r>
              <a:rPr lang="en-US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Purpose of Material Management</a:t>
            </a:r>
          </a:p>
        </p:txBody>
      </p:sp>
      <p:pic>
        <p:nvPicPr>
          <p:cNvPr id="19458" name="Picture 2" descr="Designing for Material Handling Excellence - The Network Effect">
            <a:extLst>
              <a:ext uri="{FF2B5EF4-FFF2-40B4-BE49-F238E27FC236}">
                <a16:creationId xmlns:a16="http://schemas.microsoft.com/office/drawing/2014/main" id="{B391943D-8B74-3949-5328-F90EA3448F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6226" y="3259771"/>
            <a:ext cx="4406449" cy="3017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040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168"/>
    </mc:Choice>
    <mc:Fallback xmlns="">
      <p:transition spd="slow" advTm="10816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0504EF-CFB5-67A1-5626-ED6D694CDD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216939" cy="18946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9EEE331-28BD-C3C2-857F-4CE32591D17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08979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A499A13-7B03-5B0D-88AA-11677277C9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3874A2F-44BD-5B58-45C1-1B31FE6D4D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14059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408523-47B9-4808-8EE4-0E5DEA6D5C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DF8BA0F-ABD4-14A5-B223-FCA017EA59CB}"/>
              </a:ext>
            </a:extLst>
          </p:cNvPr>
          <p:cNvSpPr txBox="1"/>
          <p:nvPr/>
        </p:nvSpPr>
        <p:spPr>
          <a:xfrm>
            <a:off x="249940" y="190960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A82563B4-E828-6480-01CE-C72A0387C397}"/>
              </a:ext>
            </a:extLst>
          </p:cNvPr>
          <p:cNvSpPr txBox="1">
            <a:spLocks/>
          </p:cNvSpPr>
          <p:nvPr/>
        </p:nvSpPr>
        <p:spPr>
          <a:xfrm>
            <a:off x="3302990" y="703918"/>
            <a:ext cx="6798734" cy="63564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rgbClr val="FFC000"/>
                </a:solidFill>
              </a:rPr>
              <a:t>Objective of material management</a:t>
            </a:r>
            <a:br>
              <a:rPr lang="en-US" sz="3600" b="1" dirty="0">
                <a:solidFill>
                  <a:srgbClr val="FFC000"/>
                </a:solidFill>
              </a:rPr>
            </a:br>
            <a:endParaRPr lang="en-US" sz="3600" b="1" dirty="0">
              <a:solidFill>
                <a:srgbClr val="FFC000"/>
              </a:solidFill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47DBB0E1-770F-744E-CA9E-D70D57FD4C41}"/>
              </a:ext>
            </a:extLst>
          </p:cNvPr>
          <p:cNvSpPr txBox="1">
            <a:spLocks/>
          </p:cNvSpPr>
          <p:nvPr/>
        </p:nvSpPr>
        <p:spPr>
          <a:xfrm>
            <a:off x="2404377" y="1444062"/>
            <a:ext cx="4396902" cy="4525963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  <a:tabLst>
                <a:tab pos="457200" algn="l"/>
              </a:tabLst>
            </a:pPr>
            <a:r>
              <a:rPr lang="en-US" sz="3600" b="1" u="sng" dirty="0"/>
              <a:t>Primary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Right price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High turnover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Low procurement 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&amp; storage cost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Continuity of supply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Consistency in quality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Good supplier relations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Development of personnel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Good information system</a:t>
            </a:r>
          </a:p>
          <a:p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7E34BCF-9AB2-9792-093E-3470B67E7C10}"/>
              </a:ext>
            </a:extLst>
          </p:cNvPr>
          <p:cNvSpPr/>
          <p:nvPr/>
        </p:nvSpPr>
        <p:spPr>
          <a:xfrm>
            <a:off x="6702357" y="1530948"/>
            <a:ext cx="537031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457200" algn="l"/>
              </a:tabLst>
            </a:pPr>
            <a:r>
              <a:rPr lang="en-US" sz="3200" b="1" u="sng" dirty="0"/>
              <a:t>Secondary</a:t>
            </a:r>
            <a:endParaRPr lang="en-US" sz="3200" b="1" dirty="0"/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Forecasting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Inter-departmental harmony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Product improvement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Standardization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Make or buy decision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New materials &amp; products</a:t>
            </a:r>
          </a:p>
          <a:p>
            <a:pPr>
              <a:buFontTx/>
              <a:buChar char="•"/>
              <a:tabLst>
                <a:tab pos="457200" algn="l"/>
              </a:tabLst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Favorable reciprocal relationships </a:t>
            </a:r>
          </a:p>
        </p:txBody>
      </p:sp>
    </p:spTree>
    <p:extLst>
      <p:ext uri="{BB962C8B-B14F-4D97-AF65-F5344CB8AC3E}">
        <p14:creationId xmlns:p14="http://schemas.microsoft.com/office/powerpoint/2010/main" val="276635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1884"/>
    </mc:Choice>
    <mc:Fallback xmlns="">
      <p:transition spd="slow" advTm="201884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0504EF-CFB5-67A1-5626-ED6D694CDD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8769" y="-77010"/>
            <a:ext cx="11216939" cy="18946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9EEE331-28BD-C3C2-857F-4CE32591D17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08979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A499A13-7B03-5B0D-88AA-11677277C9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3874A2F-44BD-5B58-45C1-1B31FE6D4D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14059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408523-47B9-4808-8EE4-0E5DEA6D5C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DF8BA0F-ABD4-14A5-B223-FCA017EA59CB}"/>
              </a:ext>
            </a:extLst>
          </p:cNvPr>
          <p:cNvSpPr txBox="1"/>
          <p:nvPr/>
        </p:nvSpPr>
        <p:spPr>
          <a:xfrm>
            <a:off x="249940" y="190960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859A611F-E5AF-FD77-4F4F-3F90532770F6}"/>
              </a:ext>
            </a:extLst>
          </p:cNvPr>
          <p:cNvSpPr txBox="1">
            <a:spLocks/>
          </p:cNvSpPr>
          <p:nvPr/>
        </p:nvSpPr>
        <p:spPr>
          <a:xfrm>
            <a:off x="3248856" y="516215"/>
            <a:ext cx="7889314" cy="86511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FFC000"/>
                </a:solidFill>
              </a:rPr>
              <a:t>Materials management  functions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3A9A27D2-521F-00F1-4866-D3D8E1175F03}"/>
              </a:ext>
            </a:extLst>
          </p:cNvPr>
          <p:cNvSpPr txBox="1">
            <a:spLocks/>
          </p:cNvSpPr>
          <p:nvPr/>
        </p:nvSpPr>
        <p:spPr>
          <a:xfrm>
            <a:off x="1231260" y="1831713"/>
            <a:ext cx="8926046" cy="3444997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lnSpc>
                <a:spcPct val="170000"/>
              </a:lnSpc>
              <a:defRPr/>
            </a:pPr>
            <a:r>
              <a:rPr lang="en-US" b="1" dirty="0"/>
              <a:t>Material planning and programming</a:t>
            </a:r>
          </a:p>
          <a:p>
            <a:pPr marL="609600" indent="-609600">
              <a:lnSpc>
                <a:spcPct val="170000"/>
              </a:lnSpc>
              <a:defRPr/>
            </a:pPr>
            <a:r>
              <a:rPr lang="en-US" b="1" dirty="0"/>
              <a:t>Purchasing and outsourcing</a:t>
            </a:r>
          </a:p>
          <a:p>
            <a:pPr marL="609600" indent="-609600">
              <a:lnSpc>
                <a:spcPct val="170000"/>
              </a:lnSpc>
              <a:defRPr/>
            </a:pPr>
            <a:r>
              <a:rPr lang="en-US" b="1" dirty="0"/>
              <a:t>Inventory control</a:t>
            </a:r>
          </a:p>
          <a:p>
            <a:pPr marL="609600" indent="-609600">
              <a:lnSpc>
                <a:spcPct val="170000"/>
              </a:lnSpc>
              <a:defRPr/>
            </a:pPr>
            <a:r>
              <a:rPr lang="en-US" b="1" dirty="0"/>
              <a:t>Storekeeping and warehousing</a:t>
            </a:r>
          </a:p>
          <a:p>
            <a:pPr marL="609600" indent="-609600">
              <a:lnSpc>
                <a:spcPct val="170000"/>
              </a:lnSpc>
              <a:defRPr/>
            </a:pPr>
            <a:r>
              <a:rPr lang="en-US" b="1" dirty="0"/>
              <a:t>Codification</a:t>
            </a:r>
          </a:p>
          <a:p>
            <a:pPr marL="274320" indent="-274320">
              <a:buFont typeface="Arial" panose="020B0604020202020204" pitchFamily="34" charset="0"/>
              <a:buNone/>
              <a:defRPr/>
            </a:pPr>
            <a:endParaRPr lang="en-US" b="1" dirty="0">
              <a:solidFill>
                <a:srgbClr val="FF0000"/>
              </a:solidFill>
            </a:endParaRPr>
          </a:p>
          <a:p>
            <a:endParaRPr lang="en-US" b="1" dirty="0"/>
          </a:p>
        </p:txBody>
      </p:sp>
      <p:pic>
        <p:nvPicPr>
          <p:cNvPr id="22530" name="Picture 2">
            <a:extLst>
              <a:ext uri="{FF2B5EF4-FFF2-40B4-BE49-F238E27FC236}">
                <a16:creationId xmlns:a16="http://schemas.microsoft.com/office/drawing/2014/main" id="{FA74988F-EDA7-2C85-6386-E7E3E10EFF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23047" y="1721796"/>
            <a:ext cx="5449627" cy="3891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7721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021"/>
    </mc:Choice>
    <mc:Fallback xmlns="">
      <p:transition spd="slow" advTm="10802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0504EF-CFB5-67A1-5626-ED6D694CDD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579"/>
            <a:ext cx="11216939" cy="18946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9EEE331-28BD-C3C2-857F-4CE32591D17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A499A13-7B03-5B0D-88AA-11677277C9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3874A2F-44BD-5B58-45C1-1B31FE6D4D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408523-47B9-4808-8EE4-0E5DEA6D5C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DF8BA0F-ABD4-14A5-B223-FCA017EA59CB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4">
            <a:extLst>
              <a:ext uri="{FF2B5EF4-FFF2-40B4-BE49-F238E27FC236}">
                <a16:creationId xmlns:a16="http://schemas.microsoft.com/office/drawing/2014/main" id="{5870DAD5-B19E-CE48-35F3-ECEB054C78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0737" y="1548039"/>
            <a:ext cx="10038945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342900" indent="-342900">
              <a:buFontTx/>
              <a:buAutoNum type="arabicPeriod"/>
              <a:tabLst>
                <a:tab pos="457200" algn="l"/>
              </a:tabLst>
            </a:pPr>
            <a:r>
              <a:rPr lang="en-US" sz="2800" dirty="0"/>
              <a:t>Effective management &amp; supervision</a:t>
            </a:r>
          </a:p>
          <a:p>
            <a:pPr marL="342900" indent="-342900">
              <a:tabLst>
                <a:tab pos="457200" algn="l"/>
              </a:tabLst>
            </a:pPr>
            <a:r>
              <a:rPr lang="en-US" sz="2800" dirty="0"/>
              <a:t>It depends on managerial functions of </a:t>
            </a:r>
          </a:p>
          <a:p>
            <a:pPr marL="4000500" lvl="8" indent="-342900">
              <a:buFontTx/>
              <a:buChar char="•"/>
              <a:tabLst>
                <a:tab pos="457200" algn="l"/>
              </a:tabLst>
            </a:pPr>
            <a:r>
              <a:rPr lang="en-US" sz="2800" dirty="0"/>
              <a:t>Planning</a:t>
            </a:r>
          </a:p>
          <a:p>
            <a:pPr marL="4000500" lvl="8" indent="-342900">
              <a:buFontTx/>
              <a:buChar char="•"/>
              <a:tabLst>
                <a:tab pos="457200" algn="l"/>
              </a:tabLst>
            </a:pPr>
            <a:r>
              <a:rPr lang="en-US" sz="2800" dirty="0"/>
              <a:t>Organizing</a:t>
            </a:r>
          </a:p>
          <a:p>
            <a:pPr marL="4000500" lvl="8" indent="-342900">
              <a:buFontTx/>
              <a:buChar char="•"/>
              <a:tabLst>
                <a:tab pos="457200" algn="l"/>
              </a:tabLst>
            </a:pPr>
            <a:r>
              <a:rPr lang="en-US" sz="2800" dirty="0"/>
              <a:t>Staffing</a:t>
            </a:r>
          </a:p>
          <a:p>
            <a:pPr marL="4000500" lvl="8" indent="-342900">
              <a:buFontTx/>
              <a:buChar char="•"/>
              <a:tabLst>
                <a:tab pos="457200" algn="l"/>
              </a:tabLst>
            </a:pPr>
            <a:r>
              <a:rPr lang="en-US" sz="2800" dirty="0"/>
              <a:t>Directing</a:t>
            </a:r>
          </a:p>
          <a:p>
            <a:pPr marL="4000500" lvl="8" indent="-342900">
              <a:buFontTx/>
              <a:buChar char="•"/>
              <a:tabLst>
                <a:tab pos="457200" algn="l"/>
              </a:tabLst>
            </a:pPr>
            <a:r>
              <a:rPr lang="en-US" sz="2800" dirty="0"/>
              <a:t>Controlling </a:t>
            </a:r>
          </a:p>
          <a:p>
            <a:pPr marL="4000500" lvl="8" indent="-342900">
              <a:buFontTx/>
              <a:buChar char="•"/>
              <a:tabLst>
                <a:tab pos="457200" algn="l"/>
              </a:tabLst>
            </a:pPr>
            <a:r>
              <a:rPr lang="en-US" sz="2800" dirty="0"/>
              <a:t>Reporting</a:t>
            </a:r>
          </a:p>
          <a:p>
            <a:pPr marL="4000500" lvl="8" indent="-342900">
              <a:buFontTx/>
              <a:buChar char="•"/>
              <a:tabLst>
                <a:tab pos="457200" algn="l"/>
              </a:tabLst>
            </a:pPr>
            <a:r>
              <a:rPr lang="en-US" sz="2800" dirty="0"/>
              <a:t>Budgeting</a:t>
            </a:r>
          </a:p>
          <a:p>
            <a:pPr marL="342900" indent="-342900">
              <a:tabLst>
                <a:tab pos="457200" algn="l"/>
              </a:tabLst>
            </a:pPr>
            <a:endParaRPr lang="en-US" sz="28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A800567-7F55-7238-0FA3-FD695B614E85}"/>
              </a:ext>
            </a:extLst>
          </p:cNvPr>
          <p:cNvSpPr/>
          <p:nvPr/>
        </p:nvSpPr>
        <p:spPr>
          <a:xfrm>
            <a:off x="3179969" y="669477"/>
            <a:ext cx="64936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ctr">
              <a:tabLst>
                <a:tab pos="457200" algn="l"/>
              </a:tabLst>
            </a:pPr>
            <a:r>
              <a:rPr lang="en-US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Basic principles of material management   </a:t>
            </a:r>
          </a:p>
        </p:txBody>
      </p:sp>
    </p:spTree>
    <p:extLst>
      <p:ext uri="{BB962C8B-B14F-4D97-AF65-F5344CB8AC3E}">
        <p14:creationId xmlns:p14="http://schemas.microsoft.com/office/powerpoint/2010/main" val="1086306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064"/>
    </mc:Choice>
    <mc:Fallback xmlns="">
      <p:transition spd="slow" advTm="55064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DD814A8-8D66-A44E-F779-D92256DD0BEC}"/>
              </a:ext>
            </a:extLst>
          </p:cNvPr>
          <p:cNvSpPr txBox="1"/>
          <p:nvPr/>
        </p:nvSpPr>
        <p:spPr>
          <a:xfrm>
            <a:off x="2655651" y="2071991"/>
            <a:ext cx="8561288" cy="30814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tabLst>
                <a:tab pos="457200" algn="l"/>
              </a:tabLst>
            </a:pPr>
            <a:r>
              <a:rPr lang="en-US" sz="3200" dirty="0"/>
              <a:t>2.Sound purchasing methods</a:t>
            </a:r>
          </a:p>
          <a:p>
            <a:pPr marL="342900" indent="-342900">
              <a:tabLst>
                <a:tab pos="457200" algn="l"/>
              </a:tabLst>
            </a:pPr>
            <a:r>
              <a:rPr lang="en-US" sz="3200" dirty="0"/>
              <a:t>3.Skillful &amp; hard poised negotiations</a:t>
            </a:r>
          </a:p>
          <a:p>
            <a:pPr marL="342900" indent="-342900">
              <a:tabLst>
                <a:tab pos="457200" algn="l"/>
              </a:tabLst>
            </a:pPr>
            <a:r>
              <a:rPr lang="en-US" sz="3200" dirty="0"/>
              <a:t>4.Effective purchase system</a:t>
            </a:r>
          </a:p>
          <a:p>
            <a:pPr marL="342900" indent="-342900">
              <a:tabLst>
                <a:tab pos="457200" algn="l"/>
              </a:tabLst>
            </a:pPr>
            <a:r>
              <a:rPr lang="en-US" sz="3200" dirty="0"/>
              <a:t>5.Should be simple</a:t>
            </a:r>
          </a:p>
          <a:p>
            <a:pPr marL="342900" indent="-342900">
              <a:tabLst>
                <a:tab pos="457200" algn="l"/>
              </a:tabLst>
            </a:pPr>
            <a:r>
              <a:rPr lang="en-US" sz="3200" dirty="0"/>
              <a:t>6.Must not increase other costs</a:t>
            </a:r>
          </a:p>
          <a:p>
            <a:pPr marL="342900" indent="-342900">
              <a:tabLst>
                <a:tab pos="457200" algn="l"/>
              </a:tabLst>
            </a:pPr>
            <a:r>
              <a:rPr lang="en-US" sz="3200" dirty="0"/>
              <a:t>7.Simple inventory control </a:t>
            </a:r>
            <a:r>
              <a:rPr lang="en-US" sz="3200" dirty="0" err="1"/>
              <a:t>programme</a:t>
            </a:r>
            <a:endParaRPr lang="en-US" sz="3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939A935-3527-50E6-75E0-A49970E06C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579"/>
            <a:ext cx="11216939" cy="18946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0BE0EE6-FE9B-2582-81BC-EBA381E41C5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439745D-23B5-266C-77A1-88100ABC6E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4F18835-0F2A-CAF6-4361-844CE9CC1E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B4C7678-7D46-DA3C-2234-55278174CE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D09536A-C871-8054-D0BC-133BD46C282F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7405E2F-66D3-675E-2760-FABD4120FCB6}"/>
              </a:ext>
            </a:extLst>
          </p:cNvPr>
          <p:cNvSpPr/>
          <p:nvPr/>
        </p:nvSpPr>
        <p:spPr>
          <a:xfrm>
            <a:off x="3179969" y="669477"/>
            <a:ext cx="64936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ctr">
              <a:tabLst>
                <a:tab pos="457200" algn="l"/>
              </a:tabLst>
            </a:pPr>
            <a:r>
              <a:rPr lang="en-US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Basic principles of material management   </a:t>
            </a:r>
          </a:p>
        </p:txBody>
      </p:sp>
    </p:spTree>
    <p:extLst>
      <p:ext uri="{BB962C8B-B14F-4D97-AF65-F5344CB8AC3E}">
        <p14:creationId xmlns:p14="http://schemas.microsoft.com/office/powerpoint/2010/main" val="3239466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661"/>
    </mc:Choice>
    <mc:Fallback xmlns="">
      <p:transition spd="slow" advTm="10166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6D9D66E0-8F27-2EE1-F180-EE8305BF85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2473" y="2204822"/>
            <a:ext cx="9677400" cy="2600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AutoNum type="arabicPeriod"/>
              <a:tabLst>
                <a:tab pos="457200" algn="l"/>
                <a:tab pos="800100" algn="l"/>
                <a:tab pos="914400" algn="l"/>
              </a:tabLst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Demand estimation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tabLst>
                <a:tab pos="457200" algn="l"/>
                <a:tab pos="800100" algn="l"/>
                <a:tab pos="914400" algn="l"/>
              </a:tabLst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Identify the needed items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tabLst>
                <a:tab pos="457200" algn="l"/>
                <a:tab pos="800100" algn="l"/>
                <a:tab pos="914400" algn="l"/>
              </a:tabLst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Calculate from the trends in Consumption   during last 2 years.</a:t>
            </a:r>
          </a:p>
          <a:p>
            <a:pPr marL="342900" indent="-342900">
              <a:lnSpc>
                <a:spcPct val="150000"/>
              </a:lnSpc>
              <a:buFontTx/>
              <a:buAutoNum type="arabicPeriod"/>
              <a:tabLst>
                <a:tab pos="457200" algn="l"/>
                <a:tab pos="800100" algn="l"/>
                <a:tab pos="914400" algn="l"/>
              </a:tabLst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Review with resource constraints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7277"/>
            <a:ext cx="11216939" cy="189461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895C9C2-7A1C-0AA7-9276-52860F9E4162}"/>
              </a:ext>
            </a:extLst>
          </p:cNvPr>
          <p:cNvSpPr/>
          <p:nvPr/>
        </p:nvSpPr>
        <p:spPr>
          <a:xfrm>
            <a:off x="3375543" y="723215"/>
            <a:ext cx="54409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ctr">
              <a:tabLst>
                <a:tab pos="457200" algn="l"/>
                <a:tab pos="800100" algn="l"/>
                <a:tab pos="914400" algn="l"/>
              </a:tabLst>
            </a:pPr>
            <a:r>
              <a:rPr lang="en-US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Elements of material management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64F7E28-7DAD-33C3-EAF2-981C63D6020A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64765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541"/>
    </mc:Choice>
    <mc:Fallback xmlns="">
      <p:transition spd="slow" advTm="13754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0403" y="-243388"/>
            <a:ext cx="11216939" cy="1894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F6DF482D-9F8B-253D-A098-4C389A5C9C67}"/>
              </a:ext>
            </a:extLst>
          </p:cNvPr>
          <p:cNvSpPr txBox="1">
            <a:spLocks/>
          </p:cNvSpPr>
          <p:nvPr/>
        </p:nvSpPr>
        <p:spPr>
          <a:xfrm>
            <a:off x="2986209" y="446214"/>
            <a:ext cx="8955851" cy="604374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Advantages of material management</a:t>
            </a: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A9E44F4-E2EE-2221-6760-4C536969CB43}"/>
              </a:ext>
            </a:extLst>
          </p:cNvPr>
          <p:cNvSpPr txBox="1">
            <a:spLocks/>
          </p:cNvSpPr>
          <p:nvPr/>
        </p:nvSpPr>
        <p:spPr>
          <a:xfrm>
            <a:off x="1842473" y="1740190"/>
            <a:ext cx="9733442" cy="407714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Reduced operating costs and timely production.</a:t>
            </a: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Greater job satisfaction on the part of both the workers and the employer.</a:t>
            </a: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Every inch of the space is properly utilized.</a:t>
            </a: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The issue of materials is also facilitated.</a:t>
            </a: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It helps in maintaining effective production planning and control.</a:t>
            </a:r>
          </a:p>
          <a:p>
            <a:pPr algn="just"/>
            <a:endParaRPr lang="en-US" dirty="0"/>
          </a:p>
          <a:p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2099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660"/>
    </mc:Choice>
    <mc:Fallback xmlns="">
      <p:transition spd="slow" advTm="1356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43388"/>
            <a:ext cx="11216939" cy="1894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66EF30E8-F821-CBFA-43FF-3A96E03A3B55}"/>
              </a:ext>
            </a:extLst>
          </p:cNvPr>
          <p:cNvSpPr txBox="1">
            <a:spLocks/>
          </p:cNvSpPr>
          <p:nvPr/>
        </p:nvSpPr>
        <p:spPr>
          <a:xfrm>
            <a:off x="1410512" y="1651223"/>
            <a:ext cx="10476688" cy="4906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tabLst>
                <a:tab pos="457200" algn="l"/>
              </a:tabLst>
            </a:pP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Material management is an important management tool which will be  very useful in getting the right quality &amp; right quantity of supplies at right time, having good inventory control &amp; adopting sound methods of condemnation &amp; disposal will improve the efficiency of the organization &amp; also make the working atmosphere healthy any type of organization, whether it is Private, Government ,Small organization, Big organization  and Household.</a:t>
            </a:r>
          </a:p>
          <a:p>
            <a:pPr algn="just">
              <a:tabLst>
                <a:tab pos="457200" algn="l"/>
              </a:tabLst>
            </a:pP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Even a common man must know the basics of material management so that he can get the best of the available resources and make it a habit to adopt the principles of material management in all our daily activities</a:t>
            </a:r>
          </a:p>
          <a:p>
            <a:pPr algn="ctr">
              <a:tabLst>
                <a:tab pos="457200" algn="l"/>
              </a:tabLst>
            </a:pPr>
            <a:endParaRPr lang="en-US" dirty="0">
              <a:solidFill>
                <a:srgbClr val="000066"/>
              </a:solidFill>
            </a:endParaRPr>
          </a:p>
          <a:p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D3C8120-DBE2-C52C-7458-50A954CAA8D3}"/>
              </a:ext>
            </a:extLst>
          </p:cNvPr>
          <p:cNvSpPr txBox="1"/>
          <p:nvPr/>
        </p:nvSpPr>
        <p:spPr>
          <a:xfrm>
            <a:off x="4741655" y="387983"/>
            <a:ext cx="3458762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4400" b="1" dirty="0">
                <a:solidFill>
                  <a:srgbClr val="FFC000"/>
                </a:solidFill>
              </a:rPr>
              <a:t>Summary</a:t>
            </a:r>
            <a:r>
              <a:rPr lang="en-US" b="1" dirty="0"/>
              <a:t> </a:t>
            </a:r>
            <a:endParaRPr lang="ar-EG" b="1" dirty="0"/>
          </a:p>
        </p:txBody>
      </p:sp>
    </p:spTree>
    <p:extLst>
      <p:ext uri="{BB962C8B-B14F-4D97-AF65-F5344CB8AC3E}">
        <p14:creationId xmlns:p14="http://schemas.microsoft.com/office/powerpoint/2010/main" val="383429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365"/>
    </mc:Choice>
    <mc:Fallback xmlns="">
      <p:transition spd="slow" advTm="206365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43388"/>
            <a:ext cx="11654684" cy="1894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09A8D0F-BC60-74D2-BD5A-E03EF0C1787B}"/>
              </a:ext>
            </a:extLst>
          </p:cNvPr>
          <p:cNvSpPr txBox="1">
            <a:spLocks/>
          </p:cNvSpPr>
          <p:nvPr/>
        </p:nvSpPr>
        <p:spPr>
          <a:xfrm>
            <a:off x="3028134" y="471183"/>
            <a:ext cx="8876490" cy="1470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rgbClr val="FFC000"/>
                </a:solidFill>
              </a:rPr>
              <a:t>Materials Handling, Storage, Use, and Disposal</a:t>
            </a:r>
          </a:p>
        </p:txBody>
      </p:sp>
      <p:pic>
        <p:nvPicPr>
          <p:cNvPr id="2050" name="Picture 2" descr="Material Handling">
            <a:extLst>
              <a:ext uri="{FF2B5EF4-FFF2-40B4-BE49-F238E27FC236}">
                <a16:creationId xmlns:a16="http://schemas.microsoft.com/office/drawing/2014/main" id="{2F2A88E0-7323-1971-D634-DFC47ADEEE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954" y="1990600"/>
            <a:ext cx="7778182" cy="3200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0157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975"/>
    </mc:Choice>
    <mc:Fallback xmlns="">
      <p:transition spd="slow" advTm="94975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43388"/>
            <a:ext cx="11654684" cy="1894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0835DAD-9B9F-5226-8612-0A3554F26F53}"/>
              </a:ext>
            </a:extLst>
          </p:cNvPr>
          <p:cNvSpPr txBox="1">
            <a:spLocks/>
          </p:cNvSpPr>
          <p:nvPr/>
        </p:nvSpPr>
        <p:spPr>
          <a:xfrm>
            <a:off x="1842473" y="275910"/>
            <a:ext cx="9144000" cy="9064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dirty="0">
                <a:solidFill>
                  <a:srgbClr val="FFC000"/>
                </a:solidFill>
              </a:rPr>
              <a:t>Types of Equipment</a:t>
            </a:r>
          </a:p>
        </p:txBody>
      </p:sp>
      <p:pic>
        <p:nvPicPr>
          <p:cNvPr id="3074" name="Picture 2" descr="Visy Materials Handling Equipment - MHE - Equipment Management">
            <a:extLst>
              <a:ext uri="{FF2B5EF4-FFF2-40B4-BE49-F238E27FC236}">
                <a16:creationId xmlns:a16="http://schemas.microsoft.com/office/drawing/2014/main" id="{F5CD60A2-1C37-9F57-562E-FAEE9135F0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2355" y="1859795"/>
            <a:ext cx="4850320" cy="3399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57BD52B-002C-8CD4-8FC6-E907AAFFF8CA}"/>
              </a:ext>
            </a:extLst>
          </p:cNvPr>
          <p:cNvSpPr txBox="1"/>
          <p:nvPr/>
        </p:nvSpPr>
        <p:spPr>
          <a:xfrm>
            <a:off x="98922" y="1725494"/>
            <a:ext cx="717274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/>
            <a:r>
              <a:rPr lang="en-US" sz="3200" b="1" i="0" dirty="0">
                <a:solidFill>
                  <a:srgbClr val="555555"/>
                </a:solidFill>
                <a:effectLst/>
                <a:latin typeface="Museo-Sans"/>
              </a:rPr>
              <a:t>Materials handling equipment is mechanical equipment used for the movement, storage, control and protection of materials, goods and products throughout the process of manufacturing, distribution, consumption and disposal.</a:t>
            </a:r>
          </a:p>
          <a:p>
            <a:pPr algn="ctr"/>
            <a:r>
              <a:rPr lang="en-US" sz="3200" dirty="0">
                <a:hlinkClick r:id="rId7"/>
              </a:rPr>
              <a:t>Types of Material Handling Equipment - YouTube</a:t>
            </a:r>
            <a:endParaRPr lang="ar-EG" sz="3200" b="1" dirty="0"/>
          </a:p>
        </p:txBody>
      </p:sp>
    </p:spTree>
    <p:extLst>
      <p:ext uri="{BB962C8B-B14F-4D97-AF65-F5344CB8AC3E}">
        <p14:creationId xmlns:p14="http://schemas.microsoft.com/office/powerpoint/2010/main" val="3440675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379"/>
    </mc:Choice>
    <mc:Fallback xmlns="">
      <p:transition spd="slow" advTm="92379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17BACE-A00C-6144-FBDE-4816EB8DD8BB}"/>
              </a:ext>
            </a:extLst>
          </p:cNvPr>
          <p:cNvSpPr txBox="1">
            <a:spLocks/>
          </p:cNvSpPr>
          <p:nvPr/>
        </p:nvSpPr>
        <p:spPr>
          <a:xfrm>
            <a:off x="2628900" y="1895843"/>
            <a:ext cx="7543800" cy="306631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Factors contributing to injuries:</a:t>
            </a:r>
          </a:p>
          <a:p>
            <a:r>
              <a:rPr lang="en-US" dirty="0"/>
              <a:t>Weight and bulkiness of objects</a:t>
            </a:r>
            <a:endParaRPr lang="en-US" sz="1000" dirty="0"/>
          </a:p>
          <a:p>
            <a:r>
              <a:rPr lang="en-US" dirty="0"/>
              <a:t>Bending, twisting, turning movements</a:t>
            </a:r>
          </a:p>
          <a:p>
            <a:pPr marL="571500" indent="-457200"/>
            <a:endParaRPr lang="en-US" sz="2000" dirty="0">
              <a:solidFill>
                <a:srgbClr val="FF0000"/>
              </a:solidFill>
            </a:endParaRPr>
          </a:p>
        </p:txBody>
      </p:sp>
      <p:pic>
        <p:nvPicPr>
          <p:cNvPr id="4" name="Picture 3" title="man grabbing large box">
            <a:extLst>
              <a:ext uri="{FF2B5EF4-FFF2-40B4-BE49-F238E27FC236}">
                <a16:creationId xmlns:a16="http://schemas.microsoft.com/office/drawing/2014/main" id="{6C2565DC-A236-9F11-DA4F-A1E2EF1F59E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9878" y="3186232"/>
            <a:ext cx="3175960" cy="2763012"/>
          </a:xfrm>
          <a:prstGeom prst="rect">
            <a:avLst/>
          </a:prstGeom>
        </p:spPr>
      </p:pic>
      <p:pic>
        <p:nvPicPr>
          <p:cNvPr id="5" name="Picture 4" title="Man grabbing large object">
            <a:extLst>
              <a:ext uri="{FF2B5EF4-FFF2-40B4-BE49-F238E27FC236}">
                <a16:creationId xmlns:a16="http://schemas.microsoft.com/office/drawing/2014/main" id="{817F69BD-DFB0-4D2E-DBCA-517C1C2664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0" y="3580651"/>
            <a:ext cx="3101731" cy="226567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A97FEC3-A57F-9D3B-8C17-3F5F2D99AD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0404" y="-243388"/>
            <a:ext cx="12212404" cy="1894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2789671-1736-E50D-E3AA-EB0FD1D4FF4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766D7D3-2F7C-833C-6F46-69BED95163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5E50E6C-D31C-E23F-EAC3-E28075E155B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DBC6C80-7E9A-0F9D-ABDF-76903DB039B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C14456C-32F8-F2E1-D847-4E8ADDFC42A0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FAEC7884-D77F-C9BC-705A-16CDB78FB47A}"/>
              </a:ext>
            </a:extLst>
          </p:cNvPr>
          <p:cNvSpPr txBox="1">
            <a:spLocks/>
          </p:cNvSpPr>
          <p:nvPr/>
        </p:nvSpPr>
        <p:spPr>
          <a:xfrm>
            <a:off x="2749273" y="493180"/>
            <a:ext cx="9283191" cy="1470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b="1" dirty="0">
                <a:solidFill>
                  <a:srgbClr val="FFC000"/>
                </a:solidFill>
              </a:rPr>
              <a:t>Hazards Associated with Materials Handling</a:t>
            </a:r>
            <a:endParaRPr lang="en-US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78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430"/>
    </mc:Choice>
    <mc:Fallback xmlns="">
      <p:transition spd="slow" advTm="15943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A97FEC3-A57F-9D3B-8C17-3F5F2D99AD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4" y="-243388"/>
            <a:ext cx="12212404" cy="1894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2789671-1736-E50D-E3AA-EB0FD1D4FF4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766D7D3-2F7C-833C-6F46-69BED95163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5E50E6C-D31C-E23F-EAC3-E28075E155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DBC6C80-7E9A-0F9D-ABDF-76903DB039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C14456C-32F8-F2E1-D847-4E8ADDFC42A0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FAEC7884-D77F-C9BC-705A-16CDB78FB47A}"/>
              </a:ext>
            </a:extLst>
          </p:cNvPr>
          <p:cNvSpPr txBox="1">
            <a:spLocks/>
          </p:cNvSpPr>
          <p:nvPr/>
        </p:nvSpPr>
        <p:spPr>
          <a:xfrm>
            <a:off x="2749273" y="493180"/>
            <a:ext cx="9283191" cy="1470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b="1" dirty="0">
                <a:solidFill>
                  <a:srgbClr val="FFC000"/>
                </a:solidFill>
              </a:rPr>
              <a:t>Hazards Associated with Materials Handling</a:t>
            </a:r>
            <a:endParaRPr lang="en-US" b="1" dirty="0">
              <a:solidFill>
                <a:srgbClr val="FFC000"/>
              </a:solidFill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DFF1C920-CB72-32B6-572F-FFB58C219EC5}"/>
              </a:ext>
            </a:extLst>
          </p:cNvPr>
          <p:cNvSpPr txBox="1">
            <a:spLocks/>
          </p:cNvSpPr>
          <p:nvPr/>
        </p:nvSpPr>
        <p:spPr>
          <a:xfrm>
            <a:off x="3249038" y="1553103"/>
            <a:ext cx="7351859" cy="23622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600" b="1" dirty="0"/>
              <a:t>Hazards:</a:t>
            </a:r>
          </a:p>
          <a:p>
            <a:r>
              <a:rPr lang="en-US" sz="3600" dirty="0"/>
              <a:t>Improper operation of equipment</a:t>
            </a:r>
            <a:endParaRPr lang="en-US" sz="1100" dirty="0"/>
          </a:p>
          <a:p>
            <a:r>
              <a:rPr lang="en-US" sz="3600" dirty="0"/>
              <a:t>Accumulated materials or clutter </a:t>
            </a:r>
            <a:endParaRPr lang="en-US" sz="3600" dirty="0">
              <a:solidFill>
                <a:srgbClr val="FF0000"/>
              </a:solidFill>
            </a:endParaRPr>
          </a:p>
          <a:p>
            <a:pPr marL="571500" indent="-457200"/>
            <a:endParaRPr lang="en-US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3600" dirty="0"/>
          </a:p>
        </p:txBody>
      </p:sp>
      <p:pic>
        <p:nvPicPr>
          <p:cNvPr id="14" name="Picture 13" title="industrial clutter">
            <a:extLst>
              <a:ext uri="{FF2B5EF4-FFF2-40B4-BE49-F238E27FC236}">
                <a16:creationId xmlns:a16="http://schemas.microsoft.com/office/drawing/2014/main" id="{5B347CD0-F555-C302-E2A9-248A2F4B313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0" t="914" r="2950" b="3196"/>
          <a:stretch/>
        </p:blipFill>
        <p:spPr>
          <a:xfrm>
            <a:off x="2819399" y="3505200"/>
            <a:ext cx="3505201" cy="22860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23540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831"/>
    </mc:Choice>
    <mc:Fallback xmlns="">
      <p:transition spd="slow" advTm="7283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A97FEC3-A57F-9D3B-8C17-3F5F2D99AD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4" y="-243388"/>
            <a:ext cx="12212404" cy="1894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2789671-1736-E50D-E3AA-EB0FD1D4FF4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766D7D3-2F7C-833C-6F46-69BED95163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5E50E6C-D31C-E23F-EAC3-E28075E155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DBC6C80-7E9A-0F9D-ABDF-76903DB039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C14456C-32F8-F2E1-D847-4E8ADDFC42A0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FAEC7884-D77F-C9BC-705A-16CDB78FB47A}"/>
              </a:ext>
            </a:extLst>
          </p:cNvPr>
          <p:cNvSpPr txBox="1">
            <a:spLocks/>
          </p:cNvSpPr>
          <p:nvPr/>
        </p:nvSpPr>
        <p:spPr>
          <a:xfrm>
            <a:off x="2749273" y="493180"/>
            <a:ext cx="9283191" cy="1470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b="1" dirty="0">
                <a:solidFill>
                  <a:srgbClr val="FFC000"/>
                </a:solidFill>
              </a:rPr>
              <a:t>Hazards Associated with Materials Handling</a:t>
            </a:r>
            <a:endParaRPr lang="en-US" b="1" dirty="0">
              <a:solidFill>
                <a:srgbClr val="FFC000"/>
              </a:solidFill>
            </a:endParaRP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CE1E30A6-5038-E961-0B4C-1EB7E90C2360}"/>
              </a:ext>
            </a:extLst>
          </p:cNvPr>
          <p:cNvSpPr txBox="1">
            <a:spLocks/>
          </p:cNvSpPr>
          <p:nvPr/>
        </p:nvSpPr>
        <p:spPr>
          <a:xfrm>
            <a:off x="2589737" y="1951695"/>
            <a:ext cx="7620000" cy="27432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Unsafe conditions of materials or containers</a:t>
            </a:r>
            <a:endParaRPr lang="en-US" sz="1000" dirty="0"/>
          </a:p>
          <a:p>
            <a:r>
              <a:rPr lang="en-US" dirty="0"/>
              <a:t>Flammability or toxicity of some materials</a:t>
            </a:r>
          </a:p>
          <a:p>
            <a:pPr marL="571500" indent="-457200"/>
            <a:endParaRPr lang="en-US" dirty="0">
              <a:solidFill>
                <a:srgbClr val="FF0000"/>
              </a:solidFill>
            </a:endParaRPr>
          </a:p>
          <a:p>
            <a:pPr marL="571500" indent="-457200"/>
            <a:endParaRPr lang="en-US" sz="2000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16" name="Picture 15" title="toxic materials">
            <a:extLst>
              <a:ext uri="{FF2B5EF4-FFF2-40B4-BE49-F238E27FC236}">
                <a16:creationId xmlns:a16="http://schemas.microsoft.com/office/drawing/2014/main" id="{14CA022E-2EEA-92AF-DE59-EE193AA2161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83" t="4139" r="4818" b="6438"/>
          <a:stretch/>
        </p:blipFill>
        <p:spPr>
          <a:xfrm>
            <a:off x="3876787" y="3291348"/>
            <a:ext cx="4012345" cy="227876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90193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654"/>
    </mc:Choice>
    <mc:Fallback xmlns="">
      <p:transition spd="slow" advTm="148654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A97FEC3-A57F-9D3B-8C17-3F5F2D99AD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4" y="-243388"/>
            <a:ext cx="12212404" cy="18946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2789671-1736-E50D-E3AA-EB0FD1D4FF4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766D7D3-2F7C-833C-6F46-69BED95163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5E50E6C-D31C-E23F-EAC3-E28075E155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DBC6C80-7E9A-0F9D-ABDF-76903DB039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C14456C-32F8-F2E1-D847-4E8ADDFC42A0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FAEC7884-D77F-C9BC-705A-16CDB78FB47A}"/>
              </a:ext>
            </a:extLst>
          </p:cNvPr>
          <p:cNvSpPr txBox="1">
            <a:spLocks/>
          </p:cNvSpPr>
          <p:nvPr/>
        </p:nvSpPr>
        <p:spPr>
          <a:xfrm>
            <a:off x="2749273" y="493180"/>
            <a:ext cx="9283191" cy="1470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b="1" dirty="0">
                <a:solidFill>
                  <a:srgbClr val="FFC000"/>
                </a:solidFill>
              </a:rPr>
              <a:t>Hazards Associated with Materials Handling</a:t>
            </a:r>
            <a:endParaRPr lang="en-US" b="1" dirty="0">
              <a:solidFill>
                <a:srgbClr val="FFC000"/>
              </a:solidFill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22BEDED-7D9B-2550-A526-3965B36F4ACE}"/>
              </a:ext>
            </a:extLst>
          </p:cNvPr>
          <p:cNvSpPr txBox="1">
            <a:spLocks/>
          </p:cNvSpPr>
          <p:nvPr/>
        </p:nvSpPr>
        <p:spPr>
          <a:xfrm>
            <a:off x="249940" y="2308613"/>
            <a:ext cx="6364869" cy="330950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dirty="0"/>
              <a:t>Weight of materials</a:t>
            </a:r>
          </a:p>
          <a:p>
            <a:r>
              <a:rPr lang="en-US" sz="4000" dirty="0"/>
              <a:t>Binding ties or other devices that secure bundles or </a:t>
            </a:r>
            <a:br>
              <a:rPr lang="en-US" sz="4000" dirty="0"/>
            </a:br>
            <a:r>
              <a:rPr lang="en-US" sz="4000" dirty="0"/>
              <a:t>bound materials</a:t>
            </a:r>
            <a:endParaRPr lang="en-US" sz="4000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4000" dirty="0"/>
          </a:p>
        </p:txBody>
      </p:sp>
      <p:pic>
        <p:nvPicPr>
          <p:cNvPr id="14" name="Picture 13" title="tipped over forklift">
            <a:extLst>
              <a:ext uri="{FF2B5EF4-FFF2-40B4-BE49-F238E27FC236}">
                <a16:creationId xmlns:a16="http://schemas.microsoft.com/office/drawing/2014/main" id="{FC30FBF1-BC64-B7F7-AD90-7ED720A7A49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3737" y="2548908"/>
            <a:ext cx="4056628" cy="261099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68985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283"/>
    </mc:Choice>
    <mc:Fallback xmlns="">
      <p:transition spd="slow" advTm="114283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4" y="-243388"/>
            <a:ext cx="12212404" cy="1894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09A8D0F-BC60-74D2-BD5A-E03EF0C1787B}"/>
              </a:ext>
            </a:extLst>
          </p:cNvPr>
          <p:cNvSpPr txBox="1">
            <a:spLocks/>
          </p:cNvSpPr>
          <p:nvPr/>
        </p:nvSpPr>
        <p:spPr>
          <a:xfrm>
            <a:off x="2749273" y="493180"/>
            <a:ext cx="9283191" cy="1470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b="1" dirty="0">
                <a:solidFill>
                  <a:srgbClr val="FFC000"/>
                </a:solidFill>
              </a:rPr>
              <a:t>Hazards Associated with Materials Handling</a:t>
            </a:r>
            <a:endParaRPr lang="en-US" b="1" dirty="0">
              <a:solidFill>
                <a:srgbClr val="FFC000"/>
              </a:solidFill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2C06E51D-68F1-F805-D2ED-AB04FEDD8B0C}"/>
              </a:ext>
            </a:extLst>
          </p:cNvPr>
          <p:cNvSpPr txBox="1">
            <a:spLocks/>
          </p:cNvSpPr>
          <p:nvPr/>
        </p:nvSpPr>
        <p:spPr>
          <a:xfrm>
            <a:off x="2801566" y="1577757"/>
            <a:ext cx="7620000" cy="1849576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Improperly stacked materials</a:t>
            </a:r>
          </a:p>
          <a:p>
            <a:r>
              <a:rPr lang="en-US" dirty="0"/>
              <a:t>Struck-by or caught-in/-between hazards</a:t>
            </a:r>
          </a:p>
          <a:p>
            <a:pPr lvl="1"/>
            <a:endParaRPr lang="en-US" dirty="0"/>
          </a:p>
          <a:p>
            <a:pPr marL="571500" indent="-457200"/>
            <a:endParaRPr lang="en-US" dirty="0">
              <a:solidFill>
                <a:srgbClr val="FF0000"/>
              </a:solidFill>
            </a:endParaRPr>
          </a:p>
          <a:p>
            <a:pPr marL="571500" indent="-457200"/>
            <a:endParaRPr lang="en-US" sz="2000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13" name="Picture 12" title="improperly stacked blocks">
            <a:extLst>
              <a:ext uri="{FF2B5EF4-FFF2-40B4-BE49-F238E27FC236}">
                <a16:creationId xmlns:a16="http://schemas.microsoft.com/office/drawing/2014/main" id="{E0A848DC-FCBA-B94E-A2DB-99416D57D6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857" y="2941208"/>
            <a:ext cx="3505200" cy="26289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Picture 14" title="caught in hazard">
            <a:extLst>
              <a:ext uri="{FF2B5EF4-FFF2-40B4-BE49-F238E27FC236}">
                <a16:creationId xmlns:a16="http://schemas.microsoft.com/office/drawing/2014/main" id="{347B0384-0A0E-73A9-C213-FD6A5D1AA1A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6379" y="3047782"/>
            <a:ext cx="2984661" cy="263352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35626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801"/>
    </mc:Choice>
    <mc:Fallback xmlns="">
      <p:transition spd="slow" advTm="104801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43388"/>
            <a:ext cx="11654684" cy="1894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09A8D0F-BC60-74D2-BD5A-E03EF0C1787B}"/>
              </a:ext>
            </a:extLst>
          </p:cNvPr>
          <p:cNvSpPr txBox="1">
            <a:spLocks/>
          </p:cNvSpPr>
          <p:nvPr/>
        </p:nvSpPr>
        <p:spPr>
          <a:xfrm>
            <a:off x="3028134" y="471183"/>
            <a:ext cx="8876490" cy="1470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rgbClr val="FFC000"/>
                </a:solidFill>
              </a:rPr>
              <a:t>Materials Handling, Storage, Use, and Disposal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E7469DCD-625E-CFD9-1EC5-BB00916084D8}"/>
              </a:ext>
            </a:extLst>
          </p:cNvPr>
          <p:cNvSpPr txBox="1">
            <a:spLocks/>
          </p:cNvSpPr>
          <p:nvPr/>
        </p:nvSpPr>
        <p:spPr>
          <a:xfrm>
            <a:off x="813495" y="1889105"/>
            <a:ext cx="7616934" cy="392287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Types of injuries commonly reported:</a:t>
            </a:r>
          </a:p>
          <a:p>
            <a:r>
              <a:rPr lang="en-US" dirty="0"/>
              <a:t>Sprains, strains, tears</a:t>
            </a:r>
          </a:p>
          <a:p>
            <a:r>
              <a:rPr lang="en-US" dirty="0"/>
              <a:t>Soreness and pain</a:t>
            </a:r>
          </a:p>
          <a:p>
            <a:r>
              <a:rPr lang="en-US" dirty="0"/>
              <a:t>Bruises and contusions</a:t>
            </a:r>
          </a:p>
          <a:p>
            <a:r>
              <a:rPr lang="en-US" dirty="0"/>
              <a:t>Cuts, lacerations, punctures, crushing, and amputations</a:t>
            </a:r>
            <a:endParaRPr lang="en-US" dirty="0">
              <a:solidFill>
                <a:srgbClr val="FF0000"/>
              </a:solidFill>
            </a:endParaRPr>
          </a:p>
          <a:p>
            <a:pPr marL="571500" indent="-457200"/>
            <a:endParaRPr lang="en-US" sz="2000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13" name="Picture 12" title="Man lifting cylinder">
            <a:extLst>
              <a:ext uri="{FF2B5EF4-FFF2-40B4-BE49-F238E27FC236}">
                <a16:creationId xmlns:a16="http://schemas.microsoft.com/office/drawing/2014/main" id="{03650EA6-366F-9305-1C54-341B5C55A7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9511" y="2329553"/>
            <a:ext cx="1905000" cy="256222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37676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887"/>
    </mc:Choice>
    <mc:Fallback xmlns="">
      <p:transition spd="slow" advTm="169887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1628"/>
            <a:ext cx="11654684" cy="1894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09A8D0F-BC60-74D2-BD5A-E03EF0C1787B}"/>
              </a:ext>
            </a:extLst>
          </p:cNvPr>
          <p:cNvSpPr txBox="1">
            <a:spLocks/>
          </p:cNvSpPr>
          <p:nvPr/>
        </p:nvSpPr>
        <p:spPr>
          <a:xfrm>
            <a:off x="3065570" y="644194"/>
            <a:ext cx="8876490" cy="1470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rgbClr val="FFC000"/>
                </a:solidFill>
              </a:rPr>
              <a:t>Materials Handling, Storage, Use, and Disposal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40E0ED9-1F37-3115-7560-500556F4DA53}"/>
              </a:ext>
            </a:extLst>
          </p:cNvPr>
          <p:cNvSpPr txBox="1">
            <a:spLocks/>
          </p:cNvSpPr>
          <p:nvPr/>
        </p:nvSpPr>
        <p:spPr>
          <a:xfrm>
            <a:off x="982673" y="1882948"/>
            <a:ext cx="7337880" cy="43434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/>
              <a:t>Examples of events or exposures leading to injuries:</a:t>
            </a:r>
            <a:br>
              <a:rPr lang="en-US" sz="3200" dirty="0"/>
            </a:br>
            <a:endParaRPr lang="en-US" sz="1400" dirty="0"/>
          </a:p>
          <a:p>
            <a:r>
              <a:rPr lang="en-US" sz="3200" dirty="0"/>
              <a:t>Contact with objects </a:t>
            </a:r>
            <a:br>
              <a:rPr lang="en-US" sz="3200" dirty="0"/>
            </a:br>
            <a:r>
              <a:rPr lang="en-US" sz="3200" dirty="0"/>
              <a:t>and equipment</a:t>
            </a:r>
          </a:p>
          <a:p>
            <a:r>
              <a:rPr lang="en-US" sz="3200" dirty="0"/>
              <a:t>Transportation incidents</a:t>
            </a:r>
          </a:p>
          <a:p>
            <a:r>
              <a:rPr lang="en-US" sz="3200" dirty="0"/>
              <a:t>Exposure to harmful substances or environments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15" name="Picture 2" descr="Elevators">
            <a:extLst>
              <a:ext uri="{FF2B5EF4-FFF2-40B4-BE49-F238E27FC236}">
                <a16:creationId xmlns:a16="http://schemas.microsoft.com/office/drawing/2014/main" id="{C68816BD-E3B2-FF79-2615-55C0611AA9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2158" y="2686110"/>
            <a:ext cx="3592123" cy="2119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7536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1915"/>
    </mc:Choice>
    <mc:Fallback xmlns="">
      <p:transition spd="slow" advTm="271915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43388"/>
            <a:ext cx="11654684" cy="1894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09A8D0F-BC60-74D2-BD5A-E03EF0C1787B}"/>
              </a:ext>
            </a:extLst>
          </p:cNvPr>
          <p:cNvSpPr txBox="1">
            <a:spLocks/>
          </p:cNvSpPr>
          <p:nvPr/>
        </p:nvSpPr>
        <p:spPr>
          <a:xfrm>
            <a:off x="3028134" y="471183"/>
            <a:ext cx="8876490" cy="1470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rgbClr val="FFC000"/>
                </a:solidFill>
              </a:rPr>
              <a:t>Materials Handling, Storage, Use, and Disposal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B1CB22E4-DE1C-3FD0-B7EA-794A341B44AF}"/>
              </a:ext>
            </a:extLst>
          </p:cNvPr>
          <p:cNvSpPr txBox="1">
            <a:spLocks/>
          </p:cNvSpPr>
          <p:nvPr/>
        </p:nvSpPr>
        <p:spPr>
          <a:xfrm>
            <a:off x="1135696" y="2056801"/>
            <a:ext cx="5705272" cy="331327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dirty="0"/>
              <a:t>Falls, slips, trips, or loss of balance</a:t>
            </a:r>
          </a:p>
          <a:p>
            <a:r>
              <a:rPr lang="en-US" sz="4000" dirty="0"/>
              <a:t>Repetitive motion</a:t>
            </a:r>
          </a:p>
          <a:p>
            <a:r>
              <a:rPr lang="en-US" sz="4000" dirty="0"/>
              <a:t>Overexertion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4000" dirty="0"/>
          </a:p>
        </p:txBody>
      </p:sp>
      <p:pic>
        <p:nvPicPr>
          <p:cNvPr id="15" name="Picture 4" descr="_MG_6915">
            <a:extLst>
              <a:ext uri="{FF2B5EF4-FFF2-40B4-BE49-F238E27FC236}">
                <a16:creationId xmlns:a16="http://schemas.microsoft.com/office/drawing/2014/main" id="{3D93D1DD-BCBF-AB24-CBD5-9ED4526E42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9296" y="1385497"/>
            <a:ext cx="2667000" cy="1342608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 title="man throwing item">
            <a:extLst>
              <a:ext uri="{FF2B5EF4-FFF2-40B4-BE49-F238E27FC236}">
                <a16:creationId xmlns:a16="http://schemas.microsoft.com/office/drawing/2014/main" id="{272C0289-DC4A-2411-F402-7D6C83E8CB3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2659" y="2953523"/>
            <a:ext cx="2644739" cy="276453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11160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895"/>
    </mc:Choice>
    <mc:Fallback xmlns="">
      <p:transition spd="slow" advTm="118895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43388"/>
            <a:ext cx="11654684" cy="1894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0E66DAD0-A83E-4CCD-88FC-B714C9CFA85C}"/>
              </a:ext>
            </a:extLst>
          </p:cNvPr>
          <p:cNvSpPr txBox="1">
            <a:spLocks/>
          </p:cNvSpPr>
          <p:nvPr/>
        </p:nvSpPr>
        <p:spPr>
          <a:xfrm>
            <a:off x="3660458" y="399701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FFC000"/>
                </a:solidFill>
              </a:rPr>
              <a:t>Preventing Hazards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BF4C15A8-5635-0676-B056-FD2F640E7591}"/>
              </a:ext>
            </a:extLst>
          </p:cNvPr>
          <p:cNvSpPr txBox="1">
            <a:spLocks/>
          </p:cNvSpPr>
          <p:nvPr/>
        </p:nvSpPr>
        <p:spPr>
          <a:xfrm>
            <a:off x="620048" y="1838993"/>
            <a:ext cx="5638800" cy="403100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Moving materials manually:</a:t>
            </a:r>
          </a:p>
          <a:p>
            <a:r>
              <a:rPr lang="en-US" dirty="0"/>
              <a:t>Use devices to assist with holding loads</a:t>
            </a:r>
          </a:p>
          <a:p>
            <a:r>
              <a:rPr lang="en-US" dirty="0"/>
              <a:t>Wear PPE</a:t>
            </a:r>
          </a:p>
          <a:p>
            <a:r>
              <a:rPr lang="en-US" dirty="0"/>
              <a:t>Use proper lifting technique</a:t>
            </a:r>
          </a:p>
          <a:p>
            <a:r>
              <a:rPr lang="en-US" dirty="0"/>
              <a:t>Seek help for oversized loads</a:t>
            </a:r>
          </a:p>
          <a:p>
            <a:r>
              <a:rPr lang="en-US" dirty="0"/>
              <a:t>Use blocking materials</a:t>
            </a:r>
          </a:p>
          <a:p>
            <a:pPr marL="571500" indent="-457200"/>
            <a:endParaRPr lang="en-US" sz="2000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18" name="Picture 17" title="Person bending wrong">
            <a:extLst>
              <a:ext uri="{FF2B5EF4-FFF2-40B4-BE49-F238E27FC236}">
                <a16:creationId xmlns:a16="http://schemas.microsoft.com/office/drawing/2014/main" id="{7344BB7E-F328-CC70-19F1-4CA9C74F649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568"/>
          <a:stretch/>
        </p:blipFill>
        <p:spPr>
          <a:xfrm>
            <a:off x="9162104" y="3461989"/>
            <a:ext cx="2133600" cy="182276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9" name="Picture 18" title="device to assist with lifting">
            <a:extLst>
              <a:ext uri="{FF2B5EF4-FFF2-40B4-BE49-F238E27FC236}">
                <a16:creationId xmlns:a16="http://schemas.microsoft.com/office/drawing/2014/main" id="{2C9B5A95-4B23-787B-BD58-EE00EDAAF09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4828" y="1573246"/>
            <a:ext cx="2133600" cy="146981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84432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536"/>
    </mc:Choice>
    <mc:Fallback xmlns="">
      <p:transition spd="slow" advTm="117536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43388"/>
            <a:ext cx="11654684" cy="1894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57E3A3EA-3803-0AE0-B2DE-2019241AAA17}"/>
              </a:ext>
            </a:extLst>
          </p:cNvPr>
          <p:cNvSpPr txBox="1">
            <a:spLocks/>
          </p:cNvSpPr>
          <p:nvPr/>
        </p:nvSpPr>
        <p:spPr>
          <a:xfrm>
            <a:off x="3836653" y="466051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FFC000"/>
                </a:solidFill>
              </a:rPr>
              <a:t>Preventing Hazards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FBF992EF-025E-F30E-CE80-357EC982E38A}"/>
              </a:ext>
            </a:extLst>
          </p:cNvPr>
          <p:cNvSpPr txBox="1">
            <a:spLocks/>
          </p:cNvSpPr>
          <p:nvPr/>
        </p:nvSpPr>
        <p:spPr>
          <a:xfrm>
            <a:off x="2545285" y="1918470"/>
            <a:ext cx="8154330" cy="365163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>
              <a:lnSpc>
                <a:spcPts val="2640"/>
              </a:lnSpc>
              <a:spcAft>
                <a:spcPts val="600"/>
              </a:spcAft>
            </a:pPr>
            <a:r>
              <a:rPr lang="en-US" sz="3200" dirty="0"/>
              <a:t>Do not leave unused slings suspended on a crane hook</a:t>
            </a:r>
          </a:p>
          <a:p>
            <a:pPr marL="365760">
              <a:lnSpc>
                <a:spcPts val="2640"/>
              </a:lnSpc>
              <a:spcAft>
                <a:spcPts val="600"/>
              </a:spcAft>
            </a:pPr>
            <a:r>
              <a:rPr lang="en-US" sz="3200" dirty="0"/>
              <a:t>Store wall-mounted cranes against the wall</a:t>
            </a:r>
          </a:p>
          <a:p>
            <a:pPr marL="365760">
              <a:lnSpc>
                <a:spcPts val="2640"/>
              </a:lnSpc>
              <a:spcAft>
                <a:spcPts val="600"/>
              </a:spcAft>
            </a:pPr>
            <a:r>
              <a:rPr lang="en-US" sz="3200" dirty="0"/>
              <a:t>Continuously observe equipment for any sign of problems during operation.  </a:t>
            </a:r>
          </a:p>
          <a:p>
            <a:pPr marL="365760">
              <a:lnSpc>
                <a:spcPts val="2640"/>
              </a:lnSpc>
              <a:spcAft>
                <a:spcPts val="600"/>
              </a:spcAft>
            </a:pPr>
            <a:r>
              <a:rPr lang="en-US" sz="3200" dirty="0"/>
              <a:t>Don’t allow yourself to become distracted.</a:t>
            </a:r>
          </a:p>
        </p:txBody>
      </p:sp>
    </p:spTree>
    <p:extLst>
      <p:ext uri="{BB962C8B-B14F-4D97-AF65-F5344CB8AC3E}">
        <p14:creationId xmlns:p14="http://schemas.microsoft.com/office/powerpoint/2010/main" val="293416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020"/>
    </mc:Choice>
    <mc:Fallback xmlns="">
      <p:transition spd="slow" advTm="17402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43388"/>
            <a:ext cx="11654684" cy="1894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0E66DAD0-A83E-4CCD-88FC-B714C9CFA85C}"/>
              </a:ext>
            </a:extLst>
          </p:cNvPr>
          <p:cNvSpPr txBox="1">
            <a:spLocks/>
          </p:cNvSpPr>
          <p:nvPr/>
        </p:nvSpPr>
        <p:spPr>
          <a:xfrm>
            <a:off x="3660458" y="399701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FFC000"/>
                </a:solidFill>
              </a:rPr>
              <a:t>Preventing Hazards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4D25F74-839B-EE9B-3081-FC1F00CFC117}"/>
              </a:ext>
            </a:extLst>
          </p:cNvPr>
          <p:cNvSpPr txBox="1">
            <a:spLocks/>
          </p:cNvSpPr>
          <p:nvPr/>
        </p:nvSpPr>
        <p:spPr>
          <a:xfrm>
            <a:off x="3227962" y="1435274"/>
            <a:ext cx="7162800" cy="164007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Operated only by thoroughly trained</a:t>
            </a:r>
            <a:br>
              <a:rPr lang="en-US" dirty="0"/>
            </a:br>
            <a:r>
              <a:rPr lang="en-US" dirty="0"/>
              <a:t>and qualified workers </a:t>
            </a:r>
          </a:p>
          <a:p>
            <a:pPr marL="571500" indent="-457200"/>
            <a:endParaRPr lang="en-US" sz="2000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15" name="Picture 10" descr="http://compliance.safetysmart.com/wp-content/uploads/2012/09/1397275471.jpg" title="trained worker">
            <a:extLst>
              <a:ext uri="{FF2B5EF4-FFF2-40B4-BE49-F238E27FC236}">
                <a16:creationId xmlns:a16="http://schemas.microsoft.com/office/drawing/2014/main" id="{FDE25D95-4147-42AF-5A1A-1D04AF4B8F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7162" y="2636457"/>
            <a:ext cx="4724400" cy="314960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peech Bubble: Oval 1">
            <a:extLst>
              <a:ext uri="{FF2B5EF4-FFF2-40B4-BE49-F238E27FC236}">
                <a16:creationId xmlns:a16="http://schemas.microsoft.com/office/drawing/2014/main" id="{16EA2442-B3BD-5BA4-8D68-457F329339DA}"/>
              </a:ext>
            </a:extLst>
          </p:cNvPr>
          <p:cNvSpPr/>
          <p:nvPr/>
        </p:nvSpPr>
        <p:spPr>
          <a:xfrm>
            <a:off x="98922" y="2275188"/>
            <a:ext cx="4249342" cy="2849893"/>
          </a:xfrm>
          <a:prstGeom prst="wedgeEllipseCallout">
            <a:avLst>
              <a:gd name="adj1" fmla="val 67766"/>
              <a:gd name="adj2" fmla="val -83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en-US" sz="2000" b="1" dirty="0">
                <a:solidFill>
                  <a:schemeClr val="bg1"/>
                </a:solidFill>
              </a:rPr>
              <a:t>Crane operators:</a:t>
            </a:r>
          </a:p>
          <a:p>
            <a:pPr marL="601178" lvl="1" indent="-163958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bg1"/>
                </a:solidFill>
              </a:rPr>
              <a:t>Must</a:t>
            </a:r>
            <a:r>
              <a:rPr lang="en-US" sz="2000" b="1" baseline="0" dirty="0">
                <a:solidFill>
                  <a:schemeClr val="bg1"/>
                </a:solidFill>
              </a:rPr>
              <a:t> be qualified</a:t>
            </a:r>
          </a:p>
          <a:p>
            <a:pPr marL="601178" lvl="1" indent="-163958">
              <a:buFont typeface="Arial" panose="020B0604020202020204" pitchFamily="34" charset="0"/>
              <a:buChar char="•"/>
            </a:pPr>
            <a:r>
              <a:rPr lang="en-US" sz="2000" b="1" baseline="0" dirty="0">
                <a:solidFill>
                  <a:schemeClr val="bg1"/>
                </a:solidFill>
              </a:rPr>
              <a:t>Should know what they are lifting and what it weighs</a:t>
            </a:r>
            <a:endParaRPr lang="ar-EG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8538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218"/>
    </mc:Choice>
    <mc:Fallback xmlns="">
      <p:transition spd="slow" advTm="136218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43388"/>
            <a:ext cx="11654684" cy="1894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57E3A3EA-3803-0AE0-B2DE-2019241AAA17}"/>
              </a:ext>
            </a:extLst>
          </p:cNvPr>
          <p:cNvSpPr txBox="1">
            <a:spLocks/>
          </p:cNvSpPr>
          <p:nvPr/>
        </p:nvSpPr>
        <p:spPr>
          <a:xfrm>
            <a:off x="3836653" y="466051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FFC000"/>
                </a:solidFill>
              </a:rPr>
              <a:t>Preventing Hazards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C8C4CF1-51E6-DDBB-DE23-414B17355534}"/>
              </a:ext>
            </a:extLst>
          </p:cNvPr>
          <p:cNvSpPr txBox="1">
            <a:spLocks/>
          </p:cNvSpPr>
          <p:nvPr/>
        </p:nvSpPr>
        <p:spPr>
          <a:xfrm>
            <a:off x="2735779" y="1417283"/>
            <a:ext cx="5927500" cy="480807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dirty="0"/>
              <a:t>Eliminate/reduce crane </a:t>
            </a:r>
            <a:br>
              <a:rPr lang="en-US" sz="3200" dirty="0"/>
            </a:br>
            <a:r>
              <a:rPr lang="en-US" sz="3200" dirty="0"/>
              <a:t>hazards by:</a:t>
            </a:r>
          </a:p>
          <a:p>
            <a:r>
              <a:rPr lang="en-US" sz="3200" dirty="0"/>
              <a:t>Knowing </a:t>
            </a:r>
          </a:p>
          <a:p>
            <a:pPr lvl="1"/>
            <a:r>
              <a:rPr lang="en-US" sz="2800" dirty="0"/>
              <a:t>Load</a:t>
            </a:r>
          </a:p>
          <a:p>
            <a:pPr lvl="1"/>
            <a:r>
              <a:rPr lang="en-US" sz="2800" dirty="0"/>
              <a:t>Capacity of the crane</a:t>
            </a:r>
          </a:p>
          <a:p>
            <a:pPr lvl="1"/>
            <a:r>
              <a:rPr lang="en-US" sz="2800" dirty="0"/>
              <a:t>When the load is safe to lift</a:t>
            </a:r>
          </a:p>
          <a:p>
            <a:r>
              <a:rPr lang="en-US" sz="3200" dirty="0"/>
              <a:t>Always checking crane </a:t>
            </a:r>
            <a:br>
              <a:rPr lang="en-US" sz="3200" dirty="0"/>
            </a:br>
            <a:r>
              <a:rPr lang="en-US" sz="3200" dirty="0"/>
              <a:t>load chart and never </a:t>
            </a:r>
            <a:br>
              <a:rPr lang="en-US" sz="3200" dirty="0"/>
            </a:br>
            <a:r>
              <a:rPr lang="en-US" sz="3200" dirty="0"/>
              <a:t>exceed load limits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800" dirty="0"/>
          </a:p>
          <a:p>
            <a:pPr marL="571500" indent="-457200"/>
            <a:endParaRPr lang="en-US" sz="2400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3200" dirty="0"/>
          </a:p>
        </p:txBody>
      </p:sp>
      <p:pic>
        <p:nvPicPr>
          <p:cNvPr id="13" name="Picture 12" title="Chart">
            <a:extLst>
              <a:ext uri="{FF2B5EF4-FFF2-40B4-BE49-F238E27FC236}">
                <a16:creationId xmlns:a16="http://schemas.microsoft.com/office/drawing/2014/main" id="{08C3661A-8A93-8227-667C-EE2AFE18D8C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6460" y="2433536"/>
            <a:ext cx="1694346" cy="2259127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6401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230"/>
    </mc:Choice>
    <mc:Fallback xmlns="">
      <p:transition spd="slow" advTm="11323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47877"/>
            <a:ext cx="11654684" cy="1894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57E3A3EA-3803-0AE0-B2DE-2019241AAA17}"/>
              </a:ext>
            </a:extLst>
          </p:cNvPr>
          <p:cNvSpPr txBox="1">
            <a:spLocks/>
          </p:cNvSpPr>
          <p:nvPr/>
        </p:nvSpPr>
        <p:spPr>
          <a:xfrm>
            <a:off x="3836653" y="466051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FFC000"/>
                </a:solidFill>
              </a:rPr>
              <a:t>Preventing Hazards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C34030C5-74AC-3F29-96DE-E8C0235113A7}"/>
              </a:ext>
            </a:extLst>
          </p:cNvPr>
          <p:cNvSpPr txBox="1">
            <a:spLocks/>
          </p:cNvSpPr>
          <p:nvPr/>
        </p:nvSpPr>
        <p:spPr>
          <a:xfrm>
            <a:off x="2263639" y="1669806"/>
            <a:ext cx="7086600" cy="480059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Inspection of crane by a qualified person</a:t>
            </a:r>
          </a:p>
          <a:p>
            <a:pPr lvl="1"/>
            <a:r>
              <a:rPr lang="en-US" dirty="0"/>
              <a:t>Modified, repaired, or adjusted</a:t>
            </a:r>
          </a:p>
          <a:p>
            <a:pPr lvl="1"/>
            <a:r>
              <a:rPr lang="en-US" dirty="0"/>
              <a:t>Post-assembly</a:t>
            </a:r>
          </a:p>
          <a:p>
            <a:pPr lvl="1"/>
            <a:r>
              <a:rPr lang="en-US" dirty="0"/>
              <a:t>At least every 12 months</a:t>
            </a:r>
          </a:p>
          <a:p>
            <a:pPr lvl="1"/>
            <a:r>
              <a:rPr lang="en-US" dirty="0"/>
              <a:t>Equipment not in regular use</a:t>
            </a:r>
          </a:p>
          <a:p>
            <a:r>
              <a:rPr lang="en-US" dirty="0"/>
              <a:t>Visual inspection by a </a:t>
            </a:r>
            <a:br>
              <a:rPr lang="en-US" dirty="0"/>
            </a:br>
            <a:r>
              <a:rPr lang="en-US" dirty="0"/>
              <a:t>competent person</a:t>
            </a:r>
          </a:p>
          <a:p>
            <a:pPr lvl="1"/>
            <a:r>
              <a:rPr lang="en-US" dirty="0"/>
              <a:t>Prior to each shift</a:t>
            </a:r>
          </a:p>
          <a:p>
            <a:pPr lvl="1"/>
            <a:r>
              <a:rPr lang="en-US" dirty="0"/>
              <a:t>Monthly</a:t>
            </a:r>
            <a:endParaRPr lang="en-US" sz="2000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11" name="Picture 2" descr="http://www.washingtoncrane.com/Images/inspections-pic.jpg" title="scissor lift">
            <a:extLst>
              <a:ext uri="{FF2B5EF4-FFF2-40B4-BE49-F238E27FC236}">
                <a16:creationId xmlns:a16="http://schemas.microsoft.com/office/drawing/2014/main" id="{A017C0C2-DE43-0F7B-CE07-C0A42C3DE7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11"/>
          <a:stretch/>
        </p:blipFill>
        <p:spPr bwMode="auto">
          <a:xfrm>
            <a:off x="8177954" y="2821183"/>
            <a:ext cx="2710627" cy="249784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872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648"/>
    </mc:Choice>
    <mc:Fallback xmlns="">
      <p:transition spd="slow" advTm="173648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43388"/>
            <a:ext cx="11654684" cy="1894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70108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49244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75188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252089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57E3A3EA-3803-0AE0-B2DE-2019241AAA17}"/>
              </a:ext>
            </a:extLst>
          </p:cNvPr>
          <p:cNvSpPr txBox="1">
            <a:spLocks/>
          </p:cNvSpPr>
          <p:nvPr/>
        </p:nvSpPr>
        <p:spPr>
          <a:xfrm>
            <a:off x="3836653" y="466051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FFC000"/>
                </a:solidFill>
              </a:rPr>
              <a:t>Preventing Hazards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A289BA77-6077-0FCF-ECB0-2CAE0DE0189D}"/>
              </a:ext>
            </a:extLst>
          </p:cNvPr>
          <p:cNvSpPr txBox="1">
            <a:spLocks/>
          </p:cNvSpPr>
          <p:nvPr/>
        </p:nvSpPr>
        <p:spPr>
          <a:xfrm>
            <a:off x="1576248" y="1940874"/>
            <a:ext cx="6858000" cy="323707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Forklifts</a:t>
            </a:r>
          </a:p>
          <a:p>
            <a:r>
              <a:rPr lang="en-US" dirty="0"/>
              <a:t>Main causes of injuries</a:t>
            </a:r>
          </a:p>
          <a:p>
            <a:pPr lvl="1"/>
            <a:r>
              <a:rPr lang="en-US" dirty="0"/>
              <a:t>Forklift overturns</a:t>
            </a:r>
          </a:p>
          <a:p>
            <a:pPr lvl="1"/>
            <a:r>
              <a:rPr lang="en-US" dirty="0"/>
              <a:t>Forklift striking workers </a:t>
            </a:r>
            <a:br>
              <a:rPr lang="en-US" dirty="0"/>
            </a:br>
            <a:r>
              <a:rPr lang="en-US" dirty="0"/>
              <a:t>on foot</a:t>
            </a:r>
          </a:p>
          <a:p>
            <a:pPr lvl="1"/>
            <a:r>
              <a:rPr lang="en-US" dirty="0"/>
              <a:t>Persons crushed by forklifts</a:t>
            </a:r>
          </a:p>
          <a:p>
            <a:pPr lvl="1"/>
            <a:r>
              <a:rPr lang="en-US" dirty="0"/>
              <a:t>Persons falling from forklifts</a:t>
            </a:r>
          </a:p>
          <a:p>
            <a:pPr marL="571500" indent="-457200"/>
            <a:endParaRPr lang="en-US" sz="2000" dirty="0">
              <a:solidFill>
                <a:srgbClr val="FF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6146" name="Picture 2" descr="Different Types of Forklifts and Their Uses">
            <a:extLst>
              <a:ext uri="{FF2B5EF4-FFF2-40B4-BE49-F238E27FC236}">
                <a16:creationId xmlns:a16="http://schemas.microsoft.com/office/drawing/2014/main" id="{D246D7D0-7671-E47D-3506-8360B880D7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753" y="2094978"/>
            <a:ext cx="4671263" cy="3069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9531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242"/>
    </mc:Choice>
    <mc:Fallback xmlns="">
      <p:transition spd="slow" advTm="135242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048E88F-2F5E-729E-5F2A-2685282D2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03" y="-298514"/>
            <a:ext cx="11654684" cy="18946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1D94E3-A956-ED46-6B6B-2E75AD8BE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40207"/>
            <a:ext cx="1222425" cy="10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61F81E-CAC7-0385-31EC-81F8A14D5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096" y="5919343"/>
            <a:ext cx="9902229" cy="2048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350812-CCAE-7CA2-AC4C-384B490EC1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728" y="2245287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84EA82-AE74-306D-19D1-80595A7458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CC5FD6-6A95-F355-DCA5-E79BADF0FE67}"/>
              </a:ext>
            </a:extLst>
          </p:cNvPr>
          <p:cNvSpPr txBox="1"/>
          <p:nvPr/>
        </p:nvSpPr>
        <p:spPr>
          <a:xfrm>
            <a:off x="249940" y="196963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57E3A3EA-3803-0AE0-B2DE-2019241AAA17}"/>
              </a:ext>
            </a:extLst>
          </p:cNvPr>
          <p:cNvSpPr txBox="1">
            <a:spLocks/>
          </p:cNvSpPr>
          <p:nvPr/>
        </p:nvSpPr>
        <p:spPr>
          <a:xfrm>
            <a:off x="3836653" y="436150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FFC000"/>
                </a:solidFill>
              </a:rPr>
              <a:t>Preventing Hazards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D9F3238-5116-8D63-BF81-E1E39ABA263D}"/>
              </a:ext>
            </a:extLst>
          </p:cNvPr>
          <p:cNvSpPr txBox="1">
            <a:spLocks/>
          </p:cNvSpPr>
          <p:nvPr/>
        </p:nvSpPr>
        <p:spPr>
          <a:xfrm>
            <a:off x="1729877" y="1685069"/>
            <a:ext cx="7620000" cy="209407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Illegal forklift operators</a:t>
            </a:r>
          </a:p>
          <a:p>
            <a:pPr lvl="1"/>
            <a:r>
              <a:rPr lang="en-US" dirty="0"/>
              <a:t>Anyone under 18</a:t>
            </a:r>
          </a:p>
          <a:p>
            <a:pPr lvl="1"/>
            <a:r>
              <a:rPr lang="en-US" dirty="0"/>
              <a:t>Anyone not properly trained</a:t>
            </a:r>
          </a:p>
        </p:txBody>
      </p:sp>
      <p:pic>
        <p:nvPicPr>
          <p:cNvPr id="13" name="Picture 12" title="men looking at forklift">
            <a:extLst>
              <a:ext uri="{FF2B5EF4-FFF2-40B4-BE49-F238E27FC236}">
                <a16:creationId xmlns:a16="http://schemas.microsoft.com/office/drawing/2014/main" id="{7233C3FD-1A8A-03BE-F17E-3D51010CDA3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5758" y="3313733"/>
            <a:ext cx="2428239" cy="2428239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5" name="Picture 14" title="forklift age sticker">
            <a:extLst>
              <a:ext uri="{FF2B5EF4-FFF2-40B4-BE49-F238E27FC236}">
                <a16:creationId xmlns:a16="http://schemas.microsoft.com/office/drawing/2014/main" id="{51ACDA8B-2A88-3970-94A0-1677076D38E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1151" y="3376168"/>
            <a:ext cx="2619375" cy="254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353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617"/>
    </mc:Choice>
    <mc:Fallback xmlns="">
      <p:transition spd="slow" advTm="73617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554AB75A-9944-3744-484E-164B3E5E66F5}"/>
              </a:ext>
            </a:extLst>
          </p:cNvPr>
          <p:cNvSpPr txBox="1">
            <a:spLocks/>
          </p:cNvSpPr>
          <p:nvPr/>
        </p:nvSpPr>
        <p:spPr>
          <a:xfrm>
            <a:off x="3840269" y="2048848"/>
            <a:ext cx="4868141" cy="427681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US" sz="3200" dirty="0"/>
              <a:t>Driving the forklift</a:t>
            </a:r>
            <a:endParaRPr lang="en-US" sz="3200" dirty="0">
              <a:solidFill>
                <a:srgbClr val="0070C0"/>
              </a:solidFill>
            </a:endParaRPr>
          </a:p>
          <a:p>
            <a:pPr lvl="2"/>
            <a:r>
              <a:rPr lang="en-US" sz="2800" dirty="0"/>
              <a:t>Obstructed vision</a:t>
            </a:r>
          </a:p>
          <a:p>
            <a:pPr lvl="2"/>
            <a:r>
              <a:rPr lang="en-US" sz="2800" dirty="0"/>
              <a:t>Travel path</a:t>
            </a:r>
          </a:p>
          <a:p>
            <a:pPr lvl="2"/>
            <a:r>
              <a:rPr lang="en-US" sz="2800" dirty="0"/>
              <a:t>Approaching people</a:t>
            </a:r>
          </a:p>
          <a:p>
            <a:pPr lvl="2"/>
            <a:r>
              <a:rPr lang="en-US" sz="2800" dirty="0"/>
              <a:t>Elevated platform</a:t>
            </a:r>
          </a:p>
          <a:p>
            <a:pPr lvl="2"/>
            <a:r>
              <a:rPr lang="en-US" sz="2800" dirty="0"/>
              <a:t>Seat belts and</a:t>
            </a:r>
          </a:p>
          <a:p>
            <a:pPr lvl="2"/>
            <a:r>
              <a:rPr lang="en-US" sz="2800" dirty="0"/>
              <a:t>Raising/lowering forks</a:t>
            </a:r>
          </a:p>
          <a:p>
            <a:pPr lvl="2"/>
            <a:r>
              <a:rPr lang="en-US" sz="2800" dirty="0"/>
              <a:t>Safe distance</a:t>
            </a:r>
          </a:p>
          <a:p>
            <a:pPr lvl="2"/>
            <a:endParaRPr lang="en-US" sz="2800" dirty="0"/>
          </a:p>
        </p:txBody>
      </p:sp>
      <p:pic>
        <p:nvPicPr>
          <p:cNvPr id="3" name="Picture 2" title="man driving forklift">
            <a:extLst>
              <a:ext uri="{FF2B5EF4-FFF2-40B4-BE49-F238E27FC236}">
                <a16:creationId xmlns:a16="http://schemas.microsoft.com/office/drawing/2014/main" id="{C58E3E96-BB12-F708-E37F-38D04C11EA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423" y="2094228"/>
            <a:ext cx="2201011" cy="1655161"/>
          </a:xfrm>
          <a:prstGeom prst="rect">
            <a:avLst/>
          </a:prstGeom>
        </p:spPr>
      </p:pic>
      <p:pic>
        <p:nvPicPr>
          <p:cNvPr id="4" name="Picture 3" title="Man driving forklift">
            <a:extLst>
              <a:ext uri="{FF2B5EF4-FFF2-40B4-BE49-F238E27FC236}">
                <a16:creationId xmlns:a16="http://schemas.microsoft.com/office/drawing/2014/main" id="{74615DCE-3169-FB71-D86D-373B758EE5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810" y="4187257"/>
            <a:ext cx="1964999" cy="1909979"/>
          </a:xfrm>
          <a:prstGeom prst="rect">
            <a:avLst/>
          </a:prstGeom>
        </p:spPr>
      </p:pic>
      <p:pic>
        <p:nvPicPr>
          <p:cNvPr id="5" name="Picture 4" title="man driving forklift with forks up">
            <a:extLst>
              <a:ext uri="{FF2B5EF4-FFF2-40B4-BE49-F238E27FC236}">
                <a16:creationId xmlns:a16="http://schemas.microsoft.com/office/drawing/2014/main" id="{EEED6A2E-46D7-EF09-56D3-D795042C7A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540" y="2097691"/>
            <a:ext cx="2227344" cy="1648234"/>
          </a:xfrm>
          <a:prstGeom prst="rect">
            <a:avLst/>
          </a:prstGeom>
        </p:spPr>
      </p:pic>
      <p:pic>
        <p:nvPicPr>
          <p:cNvPr id="6" name="Picture 5" title="man wearing forklift seatbelt">
            <a:extLst>
              <a:ext uri="{FF2B5EF4-FFF2-40B4-BE49-F238E27FC236}">
                <a16:creationId xmlns:a16="http://schemas.microsoft.com/office/drawing/2014/main" id="{7AAE2B8F-370C-C927-B4E8-B20FFDE6B6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7003" y="4187257"/>
            <a:ext cx="1935881" cy="19358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7852758-2501-54D6-1C03-4FE3FBA293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0403" y="-298514"/>
            <a:ext cx="11654684" cy="18946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950909E-6B51-3A21-DAF6-8A2A76E4778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48" y="5540207"/>
            <a:ext cx="1222425" cy="10962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346F348-D0DC-EC63-1493-BA10AD6E18F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09096" y="5919343"/>
            <a:ext cx="9902229" cy="2048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C248ACD-C395-DB32-3AEC-067701B5B25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139728" y="2245287"/>
            <a:ext cx="238650" cy="27095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06B41C2-1ED8-A6D2-0C37-D58C6B43473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2F2ABD2-D74A-C767-344B-1B0B23C8B75D}"/>
              </a:ext>
            </a:extLst>
          </p:cNvPr>
          <p:cNvSpPr txBox="1"/>
          <p:nvPr/>
        </p:nvSpPr>
        <p:spPr>
          <a:xfrm>
            <a:off x="249940" y="196963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C63DCAE1-5F23-8676-4A13-D648D3DDB819}"/>
              </a:ext>
            </a:extLst>
          </p:cNvPr>
          <p:cNvSpPr txBox="1">
            <a:spLocks/>
          </p:cNvSpPr>
          <p:nvPr/>
        </p:nvSpPr>
        <p:spPr>
          <a:xfrm>
            <a:off x="3836653" y="436150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FFC000"/>
                </a:solidFill>
              </a:rPr>
              <a:t>Preventing Hazards</a:t>
            </a:r>
          </a:p>
        </p:txBody>
      </p:sp>
    </p:spTree>
    <p:extLst>
      <p:ext uri="{BB962C8B-B14F-4D97-AF65-F5344CB8AC3E}">
        <p14:creationId xmlns:p14="http://schemas.microsoft.com/office/powerpoint/2010/main" val="2971158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049"/>
    </mc:Choice>
    <mc:Fallback xmlns="">
      <p:transition spd="slow" advTm="215049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416</TotalTime>
  <Words>1009</Words>
  <Application>Microsoft Office PowerPoint</Application>
  <PresentationFormat>Widescreen</PresentationFormat>
  <Paragraphs>230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Arial</vt:lpstr>
      <vt:lpstr>Calibri</vt:lpstr>
      <vt:lpstr>Calibri Light</vt:lpstr>
      <vt:lpstr>Museo-Sans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NEW LAP</dc:creator>
  <cp:lastModifiedBy>NEW LAP</cp:lastModifiedBy>
  <cp:revision>39</cp:revision>
  <dcterms:created xsi:type="dcterms:W3CDTF">2022-08-01T21:03:27Z</dcterms:created>
  <dcterms:modified xsi:type="dcterms:W3CDTF">2022-11-19T00:01:28Z</dcterms:modified>
</cp:coreProperties>
</file>