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6"/>
  </p:notesMasterIdLst>
  <p:sldIdLst>
    <p:sldId id="700" r:id="rId5"/>
    <p:sldId id="701" r:id="rId6"/>
    <p:sldId id="633" r:id="rId7"/>
    <p:sldId id="638" r:id="rId8"/>
    <p:sldId id="879" r:id="rId9"/>
    <p:sldId id="880" r:id="rId10"/>
    <p:sldId id="954" r:id="rId11"/>
    <p:sldId id="987" r:id="rId12"/>
    <p:sldId id="988" r:id="rId13"/>
    <p:sldId id="955" r:id="rId14"/>
    <p:sldId id="956" r:id="rId15"/>
    <p:sldId id="957" r:id="rId16"/>
    <p:sldId id="958" r:id="rId17"/>
    <p:sldId id="950" r:id="rId18"/>
    <p:sldId id="959" r:id="rId19"/>
    <p:sldId id="960" r:id="rId20"/>
    <p:sldId id="989" r:id="rId21"/>
    <p:sldId id="961" r:id="rId22"/>
    <p:sldId id="990" r:id="rId23"/>
    <p:sldId id="962" r:id="rId24"/>
    <p:sldId id="963" r:id="rId25"/>
    <p:sldId id="964" r:id="rId26"/>
    <p:sldId id="965" r:id="rId27"/>
    <p:sldId id="991" r:id="rId28"/>
    <p:sldId id="992" r:id="rId29"/>
    <p:sldId id="966" r:id="rId30"/>
    <p:sldId id="967" r:id="rId31"/>
    <p:sldId id="968" r:id="rId32"/>
    <p:sldId id="969" r:id="rId33"/>
    <p:sldId id="993" r:id="rId34"/>
    <p:sldId id="970" r:id="rId35"/>
    <p:sldId id="971" r:id="rId36"/>
    <p:sldId id="994" r:id="rId37"/>
    <p:sldId id="973" r:id="rId38"/>
    <p:sldId id="974" r:id="rId39"/>
    <p:sldId id="975" r:id="rId40"/>
    <p:sldId id="953" r:id="rId41"/>
    <p:sldId id="995" r:id="rId42"/>
    <p:sldId id="996" r:id="rId43"/>
    <p:sldId id="997" r:id="rId44"/>
    <p:sldId id="34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700"/>
            <p14:sldId id="701"/>
            <p14:sldId id="633"/>
            <p14:sldId id="638"/>
            <p14:sldId id="879"/>
            <p14:sldId id="880"/>
            <p14:sldId id="954"/>
            <p14:sldId id="987"/>
            <p14:sldId id="988"/>
            <p14:sldId id="955"/>
            <p14:sldId id="956"/>
            <p14:sldId id="957"/>
            <p14:sldId id="958"/>
            <p14:sldId id="950"/>
            <p14:sldId id="959"/>
            <p14:sldId id="960"/>
            <p14:sldId id="989"/>
            <p14:sldId id="961"/>
            <p14:sldId id="990"/>
            <p14:sldId id="962"/>
            <p14:sldId id="963"/>
            <p14:sldId id="964"/>
            <p14:sldId id="965"/>
            <p14:sldId id="991"/>
            <p14:sldId id="992"/>
            <p14:sldId id="966"/>
            <p14:sldId id="967"/>
            <p14:sldId id="968"/>
            <p14:sldId id="969"/>
            <p14:sldId id="993"/>
            <p14:sldId id="970"/>
            <p14:sldId id="971"/>
            <p14:sldId id="994"/>
            <p14:sldId id="973"/>
            <p14:sldId id="974"/>
            <p14:sldId id="975"/>
            <p14:sldId id="953"/>
            <p14:sldId id="995"/>
            <p14:sldId id="996"/>
            <p14:sldId id="99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8E5A6D"/>
    <a:srgbClr val="852F4A"/>
    <a:srgbClr val="669BBC"/>
    <a:srgbClr val="F58221"/>
    <a:srgbClr val="FFD200"/>
    <a:srgbClr val="203E5F"/>
    <a:srgbClr val="000000"/>
    <a:srgbClr val="2D3956"/>
    <a:srgbClr val="FAC7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4334" autoAdjust="0"/>
  </p:normalViewPr>
  <p:slideViewPr>
    <p:cSldViewPr snapToGrid="0">
      <p:cViewPr varScale="1">
        <p:scale>
          <a:sx n="69" d="100"/>
          <a:sy n="69" d="100"/>
        </p:scale>
        <p:origin x="1205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56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39478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64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A54F5A-DC10-EC25-964F-06B973EE76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6601F18-62D2-E399-A8EC-E30F38C0C37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162DFAD-8402-18E4-79E4-D78EE1F49C7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8FBD4F-4F4E-4D8D-BF9C-1B238408BF2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94453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71920A-7A71-B001-3FAC-32DB0B6AFC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0AB7A17-F4FF-F4B9-6AD1-B5E0D8FDD23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67113AB-6B32-8591-0249-7BD37074D5E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473CAC-7EAB-1045-7C3A-3E7926ABEEB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2236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235CB6-08D1-78F6-2AAE-5C047520A7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C85DBD2-27C6-70FC-B22E-B88511B0B9F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B8EDDA7-AD18-82B4-F5CD-19417979380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BC79044-6FE0-AFBE-D182-0846FB66AC8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29625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5CEFCA-80DA-19F5-DFEE-614E8C58BA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A6C5ABE-482E-40E7-DBC8-7509FF8B662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F857145-1F49-B45E-DA1C-51C91ACFA3E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387BCD-5ADC-CA21-7439-5F3A10CB9CC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953820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19F586-A599-255A-3824-AE7BA90C4E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D7243BB-EDA1-DDDE-5158-F14EFE53244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AF85579-DE79-C513-98CE-60AECD9BD34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3DEE5F-580B-9859-3884-90DF18E2FB6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45457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05E04B-9449-27AF-EC26-A37CAD8AD7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1BAB428-8E5F-8112-9D13-492604A52B6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9163FA3-DF84-5C38-C1C4-ADC6A4A8A3A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A1E063F-A46B-9657-89E3-60EDC9F47AC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50798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02B6F6-7298-EE20-110F-485C7DCEF9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3221BBC-E379-7E97-5FCA-35AB5387E54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AAA9633-DF1F-4B92-5BF3-A19AF5E988B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02F99A-32F3-9C08-6B68-20C1F00478D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21617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B71B61-263C-0B27-5F6A-0A371EA2B6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4581B8A-A6EB-8244-0649-36D03280B8D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F3631B9-1B60-6F3F-EEC4-B8DA2379EA0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E71643-7405-4B16-BFFE-A37E6F15FB7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51599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CEB93D-D564-78E2-1B76-1DAC4DFD15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B862DD9-8A99-1623-5C48-C907AFA8956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0A39D40-6344-C5FD-1049-6BD664FA1F5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DA85B7-35AA-147B-D63B-AE07E319B48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45926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44E58E-C64B-4643-AFBF-059711E44C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C7BB39-6A28-97DC-4455-D4A6E4D9411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9285989-A3E3-F63D-DDF3-025786F8120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966CE4-C948-63CC-1F14-8152E70647D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93213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EF2403-12BC-3CB8-5A1F-053DB69F7C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2E91A25-7728-C682-ABDE-0034F3C1C6B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F223032-ECAF-0C25-DD67-B2EDDB972BF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C185D9-6421-3E52-8281-0B5DBB42CD6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5002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7FB042-D294-8FB9-D3A5-846F9FA720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1ED67DA-4C7F-2022-0E38-C835B8343E1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96797B8-96AA-F7DC-9F80-92AD148F94D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08085B-1107-44D7-DC10-7579BFC2832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707139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C542D2-DB22-43B8-1E79-FA9FFA1237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9F04D77-F4E3-AC37-4233-31B55EC5341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467D332-5EC8-9352-9888-4FE5998CA38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610D9A1-E59B-1B20-A79A-2D27F4C6BD6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3442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9534FD-75A9-A3D7-EE76-771F429499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8ABD06B-994D-D232-8AD3-82695EFE263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47E67E7-3EB5-E364-DCD9-E67344F27B2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796B26-8CBF-AD77-DD39-5E2D3A94EB7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918519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F1864A-141D-C6AB-175D-B4CCD705AB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A4184AD-2846-FFD5-02B5-12D1C3292B1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26C3829-97A1-1975-D6CD-646A3A2FE57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9CD79C-EA51-C849-4B01-4B56028F3A3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7577253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F5A245-163D-CAF8-9185-A37CAB8D9C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9F1B7F1-91D8-3452-6644-654462785BF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BF1BE28-2E7B-0D25-EA0B-E7B17C88985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7F11DF-9B3A-8FAB-6AF5-D4D1E5057E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940215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F63C9A-D7A9-D2E8-AA27-2F3D6479E1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AA9E10A-A4CA-A732-459C-590196585B8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21DDE03-F59C-6F32-1175-20DD57A3A9D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72BA8FA-3BDB-E2B4-4A0F-7B7B3564D41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45356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571BD8-CB9B-5BA7-8EC7-DC9F16AE6B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8DB54F1-2E5F-3534-4908-B11DDC17278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D7FA6FF-3C5D-D928-277B-C3771A554C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FA792B-4138-3CC8-A14A-E2B4E415C57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552916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E70A96-895E-37B1-4861-D7DEAB1FA6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0F33B74-62AB-1826-7433-4C4111E572A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A6233AD-AEC7-4DEA-A0F9-2DBD7E81245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233DF2-852D-4DC7-7AA6-F1E508DCF93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705705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8EB073-61B8-82BE-F4AF-580213486E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FDC8F8D-7275-2C6A-0AE6-50240AE757A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0C2BC16-C7A4-9EB7-7513-D813897CC17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858B52C-9536-A689-7A72-413270B2489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231895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B0D72E-796D-FFF3-B2B7-400AFB42DC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C105D67-6A0E-7D05-9EE0-8673227C73B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226B20D-F4F0-B31E-CA9B-15345BDE488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70438F-024F-4DDB-39DC-44F00422A2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9276054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3AAB9A-52EA-225B-101C-8EEE3FCEEE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8D2E935-59CF-C5D8-DCDD-DCA8DC24B41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8A1D8C0-8196-2C4C-0E63-C46F2BBBFD9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BC1326-BAB1-96D4-EB66-52A6975426F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18844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D7010C-3E7D-DF53-88EA-7ED55D7A1C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8879E2B-3FCA-8B2D-587F-17771203F58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D2A16D5-67FB-353E-136B-130121A0685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2E7F96B-FF84-A73C-014A-57B283EF863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910169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81BEBB-AEEB-31C0-6E89-93FD17F18A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F9909BF-9697-113B-D39C-9070F8FC64F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57DE626-FED0-AF28-C8C1-DC291A48A93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323678-3140-71AC-FDCB-66983CAC442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205984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45C95F-4C32-2F53-5ECA-9DFE45308A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C889240-4AD0-5D87-CB67-E79DC8E7F78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0FC3C68-D101-A4E7-EE07-0E9672D450D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D6E1212-1E91-CD3A-FC7B-4530D46BA4F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654082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838446-4BD9-1750-4E5D-502D780649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8E14986-5CB5-AF9D-CA31-857DDD7A643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630787A-5675-49F9-1A2A-E54197F7F5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B1DD354-FAF3-FBA3-CDCF-CF40B4BAF22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394070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F55A04-BA9A-378E-6BC3-4B9035983A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C4246CF-944D-C9BC-16B4-1BD8AB1BCE7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DE62A75-04DA-C020-365C-F09DD933629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F05FA7-F4C5-54DE-3BC0-CF892DC56B3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905100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E6E574-8A6D-3EA7-5744-0895BC0270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2943A33-E52F-636D-CE75-CE064C878A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42744B4-BF12-6F39-B4EE-CDEA9B40F57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1274F2-644A-0EF3-EF43-4557CFE534E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85630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2277B4-8E15-7E01-DA0C-B57472B66B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ACD198E-F289-B27F-4B92-797D37D14CF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6E0DE6B-9554-13D4-2DC2-C634CCF0C92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9D8983-0429-51D1-4A94-D6DAF0A3FFF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5932432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06AA47-4F7B-CC2A-FE91-01241FDB0C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239E0B7-FFA8-9F65-8319-B135B7F780E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2681BF4-40CF-E8F0-BF00-404BAC61F98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EDAF7C-F048-2AD7-BFE6-1FD6412205A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87410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182B13-7C90-0B65-268C-2D2AF58337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D86B0F9-E049-4B0F-9367-0920DC2685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7A14835-E7D3-5570-8424-4486CF60795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209DD8C-EC29-7929-B2B9-A06EC6621A5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243910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3889B9-3986-CC34-C9F7-BE0132B2B5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EBB5A19-BA36-FF18-D9A5-BF29BACB8D8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01AE006-FF89-5D52-4618-92CBC81BE2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5467B4-6A33-57B6-5932-B7088F74572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4856784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C1CCC7-7471-F369-5E21-6596BA10FD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6535555-3B8F-95BA-B08C-E83A83299DE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4896608-FB62-6763-D93D-60E2E05FA6C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12D879-14CA-EB14-2B35-57B4A9309FB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7631710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792332-C20C-1C42-72C1-D2E5661611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375A3BA-649F-9B9D-5518-E5174F6318C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6D774A8-275C-B59D-1DA0-94545C02651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5FB76D-4F97-8BA0-33A5-3864CF58903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0916367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54E568-61EF-D930-F1FE-CAE8B42CDE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2A65AB-9924-6228-0B89-FD94FBE880A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D4D17FB-12B8-82EB-E679-12131599AA1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9A89314-7D41-16F9-4C76-E9DFFC13938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4543273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27B53F-1F63-782A-AF3E-2200151CCB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4DDAD34-C89F-7EB6-072E-35A2E3E09F1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D351CBF-6CB3-DA71-0102-8A6B2021822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C0E921-C4BC-8B17-AD74-74E1C49C60B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269012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70912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459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26363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30268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06050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4" r:id="rId12"/>
    <p:sldLayoutId id="2147483667" r:id="rId13"/>
    <p:sldLayoutId id="2147483668" r:id="rId14"/>
    <p:sldLayoutId id="2147483669" r:id="rId15"/>
    <p:sldLayoutId id="2147483670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5" Type="http://schemas.microsoft.com/office/2007/relationships/hdphoto" Target="../media/hdphoto1.wdp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Relationship Id="rId5" Type="http://schemas.microsoft.com/office/2007/relationships/hdphoto" Target="../media/hdphoto2.wdp"/><Relationship Id="rId4" Type="http://schemas.openxmlformats.org/officeDocument/2006/relationships/image" Target="../media/image2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Relationship Id="rId5" Type="http://schemas.microsoft.com/office/2007/relationships/hdphoto" Target="../media/hdphoto3.wdp"/><Relationship Id="rId4" Type="http://schemas.openxmlformats.org/officeDocument/2006/relationships/image" Target="../media/image2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0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37.png"/><Relationship Id="rId5" Type="http://schemas.openxmlformats.org/officeDocument/2006/relationships/image" Target="../media/image36.svg"/><Relationship Id="rId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5825203" y="59568"/>
            <a:ext cx="6304719" cy="654794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681130" y="4257713"/>
            <a:ext cx="412880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lexandria" charset="0"/>
                <a:cs typeface="Alexandria" charset="0"/>
              </a:rPr>
              <a:t>Prepared by </a:t>
            </a:r>
          </a:p>
          <a:p>
            <a:r>
              <a:rPr lang="en-US" sz="2800" b="1" dirty="0">
                <a:latin typeface="Alexandria" charset="0"/>
                <a:cs typeface="Alexandria" charset="0"/>
              </a:rPr>
              <a:t>Dr. Ahmed El-Douh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-74884" y="2230955"/>
            <a:ext cx="5973045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System Administration (2)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455875" y="5983901"/>
            <a:ext cx="2371412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7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748145" y="3439517"/>
            <a:ext cx="10791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Alexandria" charset="0"/>
                <a:cs typeface="Alexandria" charset="0"/>
              </a:rPr>
              <a:t>IT401 </a:t>
            </a:r>
          </a:p>
        </p:txBody>
      </p:sp>
      <p:sp>
        <p:nvSpPr>
          <p:cNvPr id="14" name="Oval 13"/>
          <p:cNvSpPr/>
          <p:nvPr/>
        </p:nvSpPr>
        <p:spPr>
          <a:xfrm>
            <a:off x="5898161" y="136634"/>
            <a:ext cx="6158805" cy="633451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345648" y="3331886"/>
            <a:ext cx="589385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System Administration 2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tx1"/>
                </a:solidFill>
                <a:latin typeface="Alexandria" charset="0"/>
                <a:cs typeface="Alexandria" charset="0"/>
              </a:rPr>
              <a:t>Lecture 7</a:t>
            </a:r>
            <a:endParaRPr lang="en-US" sz="28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Ahmed El-Douh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002F6D-0DF4-504C-1A57-D34F6F823551}"/>
              </a:ext>
            </a:extLst>
          </p:cNvPr>
          <p:cNvSpPr txBox="1"/>
          <p:nvPr/>
        </p:nvSpPr>
        <p:spPr>
          <a:xfrm>
            <a:off x="6311714" y="4764057"/>
            <a:ext cx="3466526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IT401 </a:t>
            </a:r>
          </a:p>
          <a:p>
            <a:pPr algn="ctr"/>
            <a:r>
              <a:rPr lang="en-US" sz="2200" b="1" dirty="0">
                <a:latin typeface="Alexandria" charset="0"/>
                <a:cs typeface="Alexandria" charset="0"/>
              </a:rPr>
              <a:t>Managing Linux Networking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2E5268-819B-EE9C-363C-777E9F42FC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3EA53ED-2AC2-4D6A-B177-F1D748071FB3}"/>
              </a:ext>
            </a:extLst>
          </p:cNvPr>
          <p:cNvSpPr/>
          <p:nvPr/>
        </p:nvSpPr>
        <p:spPr>
          <a:xfrm>
            <a:off x="640447" y="1635142"/>
            <a:ext cx="10911106" cy="375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C484B1-C75C-99AB-28F5-A9CF00351F6E}"/>
              </a:ext>
            </a:extLst>
          </p:cNvPr>
          <p:cNvSpPr txBox="1"/>
          <p:nvPr/>
        </p:nvSpPr>
        <p:spPr>
          <a:xfrm>
            <a:off x="1029024" y="1050367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b="1" i="0" dirty="0">
                <a:effectLst/>
                <a:latin typeface="Nunito" pitchFamily="2" charset="0"/>
              </a:rPr>
              <a:t>Objectives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960EAD9-7936-F4DE-5397-74C6BA1DB6A5}"/>
              </a:ext>
            </a:extLst>
          </p:cNvPr>
          <p:cNvSpPr txBox="1"/>
          <p:nvPr/>
        </p:nvSpPr>
        <p:spPr>
          <a:xfrm>
            <a:off x="765858" y="1926986"/>
            <a:ext cx="10660283" cy="2588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0" i="0" u="none" strike="noStrike" baseline="0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Upon completion of this lecture, you will be able to: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Understand key computer networking concepts.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Check and test current network configuration using basic tools.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Manage network devices using nmcli and NetworkManager.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Edit configuration files to modify network settings.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Configure and test host names and name resolution.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61576A0-480A-2EC5-5840-85F3339B528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045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94756" y="1552037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2456834" y="1028817"/>
            <a:ext cx="16161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3200" b="1" kern="1200" dirty="0">
                <a:solidFill>
                  <a:schemeClr val="tx2"/>
                </a:solidFill>
                <a:latin typeface="Alexandria" charset="0"/>
                <a:ea typeface="+mn-ea"/>
                <a:cs typeface="+mn-cs"/>
              </a:rPr>
              <a:t>Outlines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721CE6A5-21F8-2C1B-1FFD-89AB5C2DA729}"/>
              </a:ext>
            </a:extLst>
          </p:cNvPr>
          <p:cNvGrpSpPr/>
          <p:nvPr/>
        </p:nvGrpSpPr>
        <p:grpSpPr>
          <a:xfrm>
            <a:off x="894756" y="1120334"/>
            <a:ext cx="1404457" cy="1166000"/>
            <a:chOff x="942308" y="935396"/>
            <a:chExt cx="1404457" cy="11660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1798D7B0-2DE8-DE6D-7F7E-D9A64F05FF8E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FF995177-28A8-16DD-1240-EDBA52E23955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645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1D59B5B-C882-F4BA-59D4-12864C389E1F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EG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</a:t>
              </a:r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7</a:t>
              </a:r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CD1FE591-28BF-6B41-228B-18BEF9BB34C9}"/>
              </a:ext>
            </a:extLst>
          </p:cNvPr>
          <p:cNvSpPr txBox="1"/>
          <p:nvPr/>
        </p:nvSpPr>
        <p:spPr>
          <a:xfrm>
            <a:off x="2806789" y="2084561"/>
            <a:ext cx="9638338" cy="26888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"/>
              <a:tabLst>
                <a:tab pos="457200" algn="l"/>
              </a:tabLst>
            </a:pPr>
            <a:r>
              <a:rPr lang="en-US" sz="25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Networking Concepts and Practice</a:t>
            </a: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"/>
              <a:tabLst>
                <a:tab pos="457200" algn="l"/>
              </a:tabLst>
            </a:pPr>
            <a:r>
              <a:rPr lang="en-US" sz="25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Validating Network Configuration</a:t>
            </a: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"/>
              <a:tabLst>
                <a:tab pos="457200" algn="l"/>
              </a:tabLst>
            </a:pPr>
            <a:r>
              <a:rPr lang="en-US" sz="25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Configuring Networking with nmcli</a:t>
            </a: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"/>
              <a:tabLst>
                <a:tab pos="457200" algn="l"/>
              </a:tabLst>
            </a:pPr>
            <a:r>
              <a:rPr lang="en-US" sz="25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Editing Network Configuration Files</a:t>
            </a:r>
          </a:p>
          <a:p>
            <a:pPr marL="342900" marR="0" lvl="0" indent="-342900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"/>
              <a:tabLst>
                <a:tab pos="457200" algn="l"/>
              </a:tabLst>
            </a:pPr>
            <a:r>
              <a:rPr lang="en-US" sz="25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Managing Host Names and Name Resolution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97A574-06F2-2561-36FF-F8E7C498BD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4A94D1C-8A0B-0F98-0D7E-0ACC66BF52EA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671B139-495A-18D4-39F7-354CCC78862C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5299180D-F216-809F-9C11-38BB6FC1515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6F67730-1C95-877B-D905-8909016B303B}"/>
              </a:ext>
            </a:extLst>
          </p:cNvPr>
          <p:cNvSpPr/>
          <p:nvPr/>
        </p:nvSpPr>
        <p:spPr>
          <a:xfrm flipV="1">
            <a:off x="2626178" y="455181"/>
            <a:ext cx="925464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DCC05579-D641-2F8B-C212-41FAED0E2D00}"/>
              </a:ext>
            </a:extLst>
          </p:cNvPr>
          <p:cNvSpPr txBox="1"/>
          <p:nvPr/>
        </p:nvSpPr>
        <p:spPr>
          <a:xfrm>
            <a:off x="6122194" y="1391488"/>
            <a:ext cx="5071005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700" b="1" dirty="0"/>
              <a:t>Networking Concepts and Practice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251AA08-087B-40AC-C4A1-9617F71FF9C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070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5C1314-222D-791F-FC0A-78B22FE2DF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6127865-8258-4204-ADB6-4034A0CB2043}"/>
              </a:ext>
            </a:extLst>
          </p:cNvPr>
          <p:cNvSpPr/>
          <p:nvPr/>
        </p:nvSpPr>
        <p:spPr>
          <a:xfrm>
            <a:off x="616479" y="1119367"/>
            <a:ext cx="10389387" cy="50262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7EBC5FD-57C5-FA32-A8F2-8FEA9A13818B}"/>
              </a:ext>
            </a:extLst>
          </p:cNvPr>
          <p:cNvSpPr txBox="1"/>
          <p:nvPr/>
        </p:nvSpPr>
        <p:spPr>
          <a:xfrm>
            <a:off x="616479" y="565369"/>
            <a:ext cx="109111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IPv4 Networking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2109CFE-A7A8-5F68-D0E8-51E0476B0BC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006" y="0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A4E71CC-4BC1-FAE8-815A-C7236DB41D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7027" y="1990623"/>
            <a:ext cx="6520177" cy="4155014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1A7C45B-8031-5C87-B6A1-8DAC4FE62C47}"/>
              </a:ext>
            </a:extLst>
          </p:cNvPr>
          <p:cNvSpPr/>
          <p:nvPr/>
        </p:nvSpPr>
        <p:spPr>
          <a:xfrm>
            <a:off x="1186134" y="1277996"/>
            <a:ext cx="8054404" cy="55399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b="1" dirty="0"/>
              <a:t>IPv4 Networking:</a:t>
            </a:r>
            <a:br>
              <a:rPr lang="en-US" sz="1600" dirty="0"/>
            </a:br>
            <a:r>
              <a:rPr lang="en-US" sz="1600" dirty="0"/>
              <a:t>The </a:t>
            </a:r>
            <a:r>
              <a:rPr lang="en-US" sz="1600" b="1" dirty="0"/>
              <a:t>TCP/IP</a:t>
            </a:r>
            <a:r>
              <a:rPr lang="en-US" sz="1600" dirty="0"/>
              <a:t> standards are based on a </a:t>
            </a:r>
            <a:r>
              <a:rPr lang="en-US" sz="1600" b="1" dirty="0"/>
              <a:t>four-layer network model</a:t>
            </a:r>
            <a:r>
              <a:rPr lang="en-US" sz="1600" dirty="0"/>
              <a:t>, as defined in </a:t>
            </a:r>
            <a:r>
              <a:rPr lang="en-US" sz="1600" b="1" dirty="0"/>
              <a:t>RFC 1122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149726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058EC4-5D64-CD36-35AB-66C136AA52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AAA7A8E-4998-EC92-96A1-939321D74FF5}"/>
              </a:ext>
            </a:extLst>
          </p:cNvPr>
          <p:cNvSpPr/>
          <p:nvPr/>
        </p:nvSpPr>
        <p:spPr>
          <a:xfrm>
            <a:off x="617281" y="1594608"/>
            <a:ext cx="10310364" cy="478150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592641B-0C2B-AEEC-F191-F113021A379A}"/>
              </a:ext>
            </a:extLst>
          </p:cNvPr>
          <p:cNvSpPr txBox="1"/>
          <p:nvPr/>
        </p:nvSpPr>
        <p:spPr>
          <a:xfrm>
            <a:off x="289902" y="1040610"/>
            <a:ext cx="1141186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The TCP/IP standards are based on a four-layer network model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8B8D32A-A2AA-6FEB-8CC0-01FBA4A8FE9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80251" y="81775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55BC3D0-2E23-0FC6-1447-4D0D8D99FB50}"/>
              </a:ext>
            </a:extLst>
          </p:cNvPr>
          <p:cNvSpPr/>
          <p:nvPr/>
        </p:nvSpPr>
        <p:spPr>
          <a:xfrm>
            <a:off x="810803" y="1712116"/>
            <a:ext cx="9866489" cy="450215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b="1" dirty="0">
                <a:solidFill>
                  <a:srgbClr val="852F4A"/>
                </a:solidFill>
              </a:rPr>
              <a:t>Application Layer</a:t>
            </a:r>
            <a:r>
              <a:rPr lang="ar-IQ" sz="1700" b="1" dirty="0">
                <a:solidFill>
                  <a:srgbClr val="852F4A"/>
                </a:solidFill>
              </a:rPr>
              <a:t>:</a:t>
            </a:r>
          </a:p>
          <a:p>
            <a:pPr marL="285750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1700" dirty="0">
                <a:solidFill>
                  <a:schemeClr val="tx1"/>
                </a:solidFill>
              </a:rPr>
              <a:t>Each application has communication standards to let clients and servers exchange data across platforms.</a:t>
            </a:r>
            <a:endParaRPr lang="ar-IQ" sz="1700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1700" dirty="0">
                <a:solidFill>
                  <a:schemeClr val="tx1"/>
                </a:solidFill>
              </a:rPr>
              <a:t>Common protocols: </a:t>
            </a:r>
            <a:r>
              <a:rPr lang="en-US" sz="1700" b="1" dirty="0">
                <a:solidFill>
                  <a:schemeClr val="tx1"/>
                </a:solidFill>
              </a:rPr>
              <a:t>SSH</a:t>
            </a:r>
            <a:r>
              <a:rPr lang="en-US" sz="1700" dirty="0">
                <a:solidFill>
                  <a:schemeClr val="tx1"/>
                </a:solidFill>
              </a:rPr>
              <a:t> (remote login), </a:t>
            </a:r>
            <a:r>
              <a:rPr lang="en-US" sz="1700" b="1" dirty="0">
                <a:solidFill>
                  <a:schemeClr val="tx1"/>
                </a:solidFill>
              </a:rPr>
              <a:t>HTTPS</a:t>
            </a:r>
            <a:r>
              <a:rPr lang="en-US" sz="1700" dirty="0">
                <a:solidFill>
                  <a:schemeClr val="tx1"/>
                </a:solidFill>
              </a:rPr>
              <a:t> (secure web), </a:t>
            </a:r>
            <a:r>
              <a:rPr lang="en-US" sz="1700" b="1" dirty="0">
                <a:solidFill>
                  <a:schemeClr val="tx1"/>
                </a:solidFill>
              </a:rPr>
              <a:t>NFS/CIFS</a:t>
            </a:r>
            <a:r>
              <a:rPr lang="en-US" sz="1700" dirty="0">
                <a:solidFill>
                  <a:schemeClr val="tx1"/>
                </a:solidFill>
              </a:rPr>
              <a:t> (file sharing), </a:t>
            </a:r>
            <a:r>
              <a:rPr lang="en-US" sz="1700" b="1" dirty="0">
                <a:solidFill>
                  <a:schemeClr val="tx1"/>
                </a:solidFill>
              </a:rPr>
              <a:t>SMTP</a:t>
            </a:r>
            <a:r>
              <a:rPr lang="en-US" sz="1700" dirty="0">
                <a:solidFill>
                  <a:schemeClr val="tx1"/>
                </a:solidFill>
              </a:rPr>
              <a:t> (email delivery).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b="1" dirty="0">
                <a:solidFill>
                  <a:schemeClr val="accent1">
                    <a:lumMod val="50000"/>
                  </a:schemeClr>
                </a:solidFill>
              </a:rPr>
              <a:t>Transport Layer:</a:t>
            </a:r>
          </a:p>
          <a:p>
            <a:pPr marL="285750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1700" dirty="0">
                <a:solidFill>
                  <a:schemeClr val="tx1"/>
                </a:solidFill>
              </a:rPr>
              <a:t>The main transport protocols are </a:t>
            </a:r>
            <a:r>
              <a:rPr lang="en-US" sz="1700" b="1" dirty="0">
                <a:solidFill>
                  <a:schemeClr val="tx1"/>
                </a:solidFill>
              </a:rPr>
              <a:t>TCP</a:t>
            </a:r>
            <a:r>
              <a:rPr lang="en-US" sz="1700" dirty="0">
                <a:solidFill>
                  <a:schemeClr val="tx1"/>
                </a:solidFill>
              </a:rPr>
              <a:t> and </a:t>
            </a:r>
            <a:r>
              <a:rPr lang="en-US" sz="1700" b="1" dirty="0">
                <a:solidFill>
                  <a:schemeClr val="tx1"/>
                </a:solidFill>
              </a:rPr>
              <a:t>UDP</a:t>
            </a:r>
            <a:r>
              <a:rPr lang="en-US" sz="1700" dirty="0">
                <a:solidFill>
                  <a:schemeClr val="tx1"/>
                </a:solidFill>
              </a:rPr>
              <a:t>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1700" b="1" dirty="0">
                <a:solidFill>
                  <a:schemeClr val="tx1"/>
                </a:solidFill>
              </a:rPr>
              <a:t>TCP</a:t>
            </a:r>
            <a:r>
              <a:rPr lang="en-US" sz="1700" dirty="0">
                <a:solidFill>
                  <a:schemeClr val="tx1"/>
                </a:solidFill>
              </a:rPr>
              <a:t> provides reliable, connection-oriented communication.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1700" b="1" dirty="0">
                <a:solidFill>
                  <a:schemeClr val="tx1"/>
                </a:solidFill>
              </a:rPr>
              <a:t>UDP</a:t>
            </a:r>
            <a:r>
              <a:rPr lang="en-US" sz="1700" dirty="0">
                <a:solidFill>
                  <a:schemeClr val="tx1"/>
                </a:solidFill>
              </a:rPr>
              <a:t> is a connectionless </a:t>
            </a:r>
            <a:r>
              <a:rPr lang="en-US" sz="1700" b="1" dirty="0">
                <a:solidFill>
                  <a:schemeClr val="tx1"/>
                </a:solidFill>
              </a:rPr>
              <a:t>datagram</a:t>
            </a:r>
            <a:r>
              <a:rPr lang="en-US" sz="1700" dirty="0">
                <a:solidFill>
                  <a:schemeClr val="tx1"/>
                </a:solidFill>
              </a:rPr>
              <a:t> protocol.</a:t>
            </a:r>
          </a:p>
          <a:p>
            <a:pPr marL="285750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1700" dirty="0">
                <a:solidFill>
                  <a:schemeClr val="tx1"/>
                </a:solidFill>
              </a:rPr>
              <a:t>Applications use </a:t>
            </a:r>
            <a:r>
              <a:rPr lang="en-US" sz="1700" b="1" dirty="0">
                <a:solidFill>
                  <a:schemeClr val="tx1"/>
                </a:solidFill>
              </a:rPr>
              <a:t>TCP</a:t>
            </a:r>
            <a:r>
              <a:rPr lang="en-US" sz="1700" dirty="0">
                <a:solidFill>
                  <a:schemeClr val="tx1"/>
                </a:solidFill>
              </a:rPr>
              <a:t> or </a:t>
            </a:r>
            <a:r>
              <a:rPr lang="en-US" sz="1700" b="1" dirty="0">
                <a:solidFill>
                  <a:schemeClr val="tx1"/>
                </a:solidFill>
              </a:rPr>
              <a:t>UDP ports</a:t>
            </a:r>
            <a:r>
              <a:rPr lang="en-US" sz="1700" dirty="0">
                <a:solidFill>
                  <a:schemeClr val="tx1"/>
                </a:solidFill>
              </a:rPr>
              <a:t> for communication.</a:t>
            </a:r>
          </a:p>
          <a:p>
            <a:pPr marL="285750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1700" dirty="0">
                <a:solidFill>
                  <a:schemeClr val="tx1"/>
                </a:solidFill>
              </a:rPr>
              <a:t>A list of common ports is stored in the </a:t>
            </a:r>
            <a:r>
              <a:rPr lang="en-US" sz="1700" b="1" dirty="0">
                <a:solidFill>
                  <a:schemeClr val="tx1"/>
                </a:solidFill>
              </a:rPr>
              <a:t>/</a:t>
            </a:r>
            <a:r>
              <a:rPr lang="en-US" sz="1700" b="1" dirty="0" err="1">
                <a:solidFill>
                  <a:schemeClr val="tx1"/>
                </a:solidFill>
              </a:rPr>
              <a:t>etc</a:t>
            </a:r>
            <a:r>
              <a:rPr lang="en-US" sz="1700" b="1" dirty="0">
                <a:solidFill>
                  <a:schemeClr val="tx1"/>
                </a:solidFill>
              </a:rPr>
              <a:t>/services</a:t>
            </a:r>
            <a:r>
              <a:rPr lang="en-US" sz="1700" dirty="0">
                <a:solidFill>
                  <a:schemeClr val="tx1"/>
                </a:solidFill>
              </a:rPr>
              <a:t> file.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700" dirty="0">
                <a:solidFill>
                  <a:schemeClr val="tx1"/>
                </a:solidFill>
              </a:rPr>
              <a:t>When data packets are sent, the </a:t>
            </a:r>
            <a:r>
              <a:rPr lang="en-US" sz="1700" b="1" dirty="0">
                <a:solidFill>
                  <a:schemeClr val="tx1"/>
                </a:solidFill>
              </a:rPr>
              <a:t>port number</a:t>
            </a:r>
            <a:r>
              <a:rPr lang="en-US" sz="1700" dirty="0">
                <a:solidFill>
                  <a:schemeClr val="tx1"/>
                </a:solidFill>
              </a:rPr>
              <a:t> and </a:t>
            </a:r>
            <a:r>
              <a:rPr lang="en-US" sz="1700" b="1" dirty="0">
                <a:solidFill>
                  <a:schemeClr val="tx1"/>
                </a:solidFill>
              </a:rPr>
              <a:t>IP address</a:t>
            </a:r>
            <a:r>
              <a:rPr lang="en-US" sz="1700" dirty="0">
                <a:solidFill>
                  <a:schemeClr val="tx1"/>
                </a:solidFill>
              </a:rPr>
              <a:t> together form a </a:t>
            </a:r>
            <a:r>
              <a:rPr lang="en-US" sz="1700" b="1" dirty="0">
                <a:solidFill>
                  <a:schemeClr val="tx1"/>
                </a:solidFill>
              </a:rPr>
              <a:t>socket</a:t>
            </a:r>
            <a:r>
              <a:rPr lang="en-US" sz="1700" dirty="0">
                <a:solidFill>
                  <a:schemeClr val="tx1"/>
                </a:solidFill>
              </a:rPr>
              <a:t> — each packet has a </a:t>
            </a:r>
            <a:r>
              <a:rPr lang="en-US" sz="1700" b="1" dirty="0">
                <a:solidFill>
                  <a:schemeClr val="tx1"/>
                </a:solidFill>
              </a:rPr>
              <a:t>source socket</a:t>
            </a:r>
            <a:r>
              <a:rPr lang="en-US" sz="1700" dirty="0">
                <a:solidFill>
                  <a:schemeClr val="tx1"/>
                </a:solidFill>
              </a:rPr>
              <a:t> and a </a:t>
            </a:r>
            <a:r>
              <a:rPr lang="en-US" sz="1700" b="1" dirty="0">
                <a:solidFill>
                  <a:schemeClr val="tx1"/>
                </a:solidFill>
              </a:rPr>
              <a:t>destination socket</a:t>
            </a:r>
            <a:r>
              <a:rPr lang="en-US" sz="1700" dirty="0">
                <a:solidFill>
                  <a:schemeClr val="tx1"/>
                </a:solidFill>
              </a:rPr>
              <a:t>, used for </a:t>
            </a:r>
            <a:r>
              <a:rPr lang="en-US" sz="1700" b="1" dirty="0">
                <a:solidFill>
                  <a:schemeClr val="tx1"/>
                </a:solidFill>
              </a:rPr>
              <a:t>monitoring and filtering</a:t>
            </a:r>
            <a:r>
              <a:rPr lang="en-US" sz="1700" dirty="0">
                <a:solidFill>
                  <a:schemeClr val="tx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36435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167989-BA9B-2D57-126B-04E27C6DE3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87268BB-60DE-20F1-DB71-B05B29919B52}"/>
              </a:ext>
            </a:extLst>
          </p:cNvPr>
          <p:cNvSpPr/>
          <p:nvPr/>
        </p:nvSpPr>
        <p:spPr>
          <a:xfrm>
            <a:off x="617281" y="1705221"/>
            <a:ext cx="10490986" cy="46708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41CD3CC-2344-1A8B-D52D-DA522FE385FF}"/>
              </a:ext>
            </a:extLst>
          </p:cNvPr>
          <p:cNvSpPr txBox="1"/>
          <p:nvPr/>
        </p:nvSpPr>
        <p:spPr>
          <a:xfrm>
            <a:off x="301191" y="1151222"/>
            <a:ext cx="1141186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273239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The TCP/IP standards are based on a four-layer network model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2D71BCD-D36B-ACD3-91ED-4680D585B52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80251" y="81775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6CE8D78-3273-E59D-C054-3CE534BE2104}"/>
              </a:ext>
            </a:extLst>
          </p:cNvPr>
          <p:cNvSpPr/>
          <p:nvPr/>
        </p:nvSpPr>
        <p:spPr>
          <a:xfrm>
            <a:off x="810803" y="1789588"/>
            <a:ext cx="10116842" cy="450215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indent="-285750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b="1" kern="0" dirty="0">
                <a:solidFill>
                  <a:schemeClr val="accent4">
                    <a:lumMod val="75000"/>
                  </a:schemeClr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Internet Layer:</a:t>
            </a:r>
            <a:endParaRPr lang="en-US" kern="100" dirty="0">
              <a:solidFill>
                <a:schemeClr val="accent4">
                  <a:lumMod val="75000"/>
                </a:schemeClr>
              </a:solidFill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457200" algn="l"/>
              </a:tabLst>
            </a:pPr>
            <a:r>
              <a:rPr lang="en-US" kern="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Moves data from the source host to the destination host.</a:t>
            </a:r>
            <a:endParaRPr lang="en-US" kern="100" dirty="0">
              <a:solidFill>
                <a:schemeClr val="tx1"/>
              </a:solidFill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457200" algn="l"/>
              </a:tabLst>
            </a:pPr>
            <a:r>
              <a:rPr lang="en-US" kern="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Each host has an </a:t>
            </a:r>
            <a:r>
              <a:rPr lang="en-US" b="1" kern="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IP address</a:t>
            </a:r>
            <a:r>
              <a:rPr lang="en-US" kern="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and a </a:t>
            </a:r>
            <a:r>
              <a:rPr lang="en-US" b="1" kern="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network prefix</a:t>
            </a:r>
            <a:r>
              <a:rPr lang="en-US" kern="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kern="100" dirty="0">
              <a:solidFill>
                <a:schemeClr val="tx1"/>
              </a:solidFill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457200" algn="l"/>
              </a:tabLst>
            </a:pPr>
            <a:r>
              <a:rPr lang="en-US" b="1" kern="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Routers</a:t>
            </a:r>
            <a:r>
              <a:rPr lang="en-US" kern="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connect different networks.</a:t>
            </a:r>
            <a:endParaRPr lang="en-US" kern="100" dirty="0">
              <a:solidFill>
                <a:schemeClr val="tx1"/>
              </a:solidFill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457200" algn="l"/>
              </a:tabLst>
            </a:pPr>
            <a:r>
              <a:rPr lang="en-US" kern="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Uses the </a:t>
            </a:r>
            <a:r>
              <a:rPr lang="en-US" b="1" kern="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ICMP protocol</a:t>
            </a:r>
            <a:r>
              <a:rPr lang="en-US" kern="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for control messages.</a:t>
            </a:r>
            <a:endParaRPr lang="en-US" kern="100" dirty="0">
              <a:solidFill>
                <a:schemeClr val="tx1"/>
              </a:solidFill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457200" algn="l"/>
              </a:tabLst>
            </a:pPr>
            <a:r>
              <a:rPr lang="en-US" kern="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The </a:t>
            </a:r>
            <a:r>
              <a:rPr lang="en-US" b="1" kern="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ping</a:t>
            </a:r>
            <a:r>
              <a:rPr lang="en-US" kern="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command sends </a:t>
            </a:r>
            <a:r>
              <a:rPr lang="en-US" b="1" kern="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ICMP Echo Request</a:t>
            </a:r>
            <a:r>
              <a:rPr lang="en-US" kern="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and receives </a:t>
            </a:r>
            <a:r>
              <a:rPr lang="en-US" b="1" kern="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Echo Reply</a:t>
            </a:r>
            <a:r>
              <a:rPr lang="en-US" kern="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to test connectivity.</a:t>
            </a:r>
            <a:endParaRPr lang="en-US" kern="100" dirty="0">
              <a:solidFill>
                <a:schemeClr val="tx1"/>
              </a:solidFill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b="1" kern="0" dirty="0">
                <a:solidFill>
                  <a:schemeClr val="accent6">
                    <a:lumMod val="50000"/>
                  </a:schemeClr>
                </a:solidFill>
                <a:latin typeface="+mj-lt"/>
                <a:cs typeface="Arial" panose="020B0604020202020204" pitchFamily="34" charset="0"/>
              </a:rPr>
              <a:t>Link Layer:</a:t>
            </a:r>
          </a:p>
          <a:p>
            <a:pPr marL="800100" lvl="1" indent="-34290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457200" algn="l"/>
              </a:tabLst>
            </a:pPr>
            <a:r>
              <a:rPr lang="en-US" kern="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Provides the physical connection to the network medium.</a:t>
            </a:r>
            <a:endParaRPr lang="en-US" kern="100" dirty="0">
              <a:solidFill>
                <a:schemeClr val="tx1"/>
              </a:solidFill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457200" algn="l"/>
              </a:tabLst>
            </a:pPr>
            <a:r>
              <a:rPr lang="en-US" kern="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Common types: </a:t>
            </a:r>
            <a:r>
              <a:rPr lang="en-US" b="1" kern="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Ethernet (802.3)</a:t>
            </a:r>
            <a:r>
              <a:rPr lang="en-US" kern="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and </a:t>
            </a:r>
            <a:r>
              <a:rPr lang="en-US" b="1" kern="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WLAN (802.11)</a:t>
            </a:r>
            <a:r>
              <a:rPr lang="en-US" kern="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kern="100" dirty="0">
              <a:solidFill>
                <a:schemeClr val="tx1"/>
              </a:solidFill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457200" algn="l"/>
              </a:tabLst>
            </a:pPr>
            <a:r>
              <a:rPr lang="en-US" kern="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Each device has a </a:t>
            </a:r>
            <a:r>
              <a:rPr lang="en-US" b="1" kern="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MAC address</a:t>
            </a:r>
            <a:r>
              <a:rPr lang="en-US" kern="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, used to identify the destination of packets within a local network.</a:t>
            </a:r>
            <a:endParaRPr lang="en-US" kern="100" dirty="0">
              <a:solidFill>
                <a:schemeClr val="tx1"/>
              </a:solidFill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2803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303846-FA2C-1662-D45E-D0F1753AC4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55017BE-4E82-1867-1893-10416561C689}"/>
              </a:ext>
            </a:extLst>
          </p:cNvPr>
          <p:cNvSpPr/>
          <p:nvPr/>
        </p:nvSpPr>
        <p:spPr>
          <a:xfrm>
            <a:off x="617281" y="1705221"/>
            <a:ext cx="11100586" cy="372473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9CBC4DA-0552-AAEA-33C2-B35B9836B136}"/>
              </a:ext>
            </a:extLst>
          </p:cNvPr>
          <p:cNvSpPr txBox="1"/>
          <p:nvPr/>
        </p:nvSpPr>
        <p:spPr>
          <a:xfrm>
            <a:off x="736945" y="1076536"/>
            <a:ext cx="1009587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273239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IPv4 addresses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776A178-1B9F-45E2-8483-D3B43746E86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12726" y="277192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361E40CD-CDFA-EFBA-0924-A32B57803AE8}"/>
              </a:ext>
            </a:extLst>
          </p:cNvPr>
          <p:cNvSpPr/>
          <p:nvPr/>
        </p:nvSpPr>
        <p:spPr>
          <a:xfrm>
            <a:off x="916011" y="1876218"/>
            <a:ext cx="10658708" cy="31055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rtl="0">
              <a:lnSpc>
                <a:spcPct val="150000"/>
              </a:lnSpc>
              <a:buFont typeface="Wingdings" panose="05000000000000000000" pitchFamily="2" charset="2"/>
              <a:buChar char=""/>
            </a:pP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An IPv4 address is a </a:t>
            </a:r>
            <a:r>
              <a:rPr lang="en-US" sz="1800" b="1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32-bit number</a:t>
            </a: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 written as four </a:t>
            </a:r>
            <a:r>
              <a:rPr lang="en-US" sz="1800" b="1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octets</a:t>
            </a: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 (0–255) separated by dots.</a:t>
            </a:r>
          </a:p>
          <a:p>
            <a:pPr marL="342900" marR="0" lvl="0" indent="-342900">
              <a:lnSpc>
                <a:spcPct val="150000"/>
              </a:lnSpc>
              <a:buFont typeface="Wingdings" panose="05000000000000000000" pitchFamily="2" charset="2"/>
              <a:buChar char=""/>
            </a:pP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It’s divided into two parts: </a:t>
            </a:r>
            <a:r>
              <a:rPr lang="en-US" sz="1800" b="1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network part</a:t>
            </a: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 and </a:t>
            </a:r>
            <a:r>
              <a:rPr lang="en-US" sz="1800" b="1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host part</a:t>
            </a: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.                                                     </a:t>
            </a:r>
            <a:r>
              <a:rPr lang="en-US" sz="1800" dirty="0">
                <a:solidFill>
                  <a:schemeClr val="accent2"/>
                </a:solidFill>
                <a:effectLst/>
                <a:latin typeface="+mj-lt"/>
                <a:ea typeface="Times New Roman" panose="02020603050405020304" pitchFamily="18" charset="0"/>
              </a:rPr>
              <a:t>IP:</a:t>
            </a:r>
          </a:p>
          <a:p>
            <a:pPr marL="342900" marR="0" lvl="0" indent="-342900">
              <a:lnSpc>
                <a:spcPct val="150000"/>
              </a:lnSpc>
              <a:buFont typeface="Wingdings" panose="05000000000000000000" pitchFamily="2" charset="2"/>
              <a:buChar char=""/>
            </a:pP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Devices in the same subnet share the same network part.</a:t>
            </a:r>
          </a:p>
          <a:p>
            <a:pPr marL="342900" marR="0" lvl="0" indent="-342900">
              <a:lnSpc>
                <a:spcPct val="150000"/>
              </a:lnSpc>
              <a:buFont typeface="Wingdings" panose="05000000000000000000" pitchFamily="2" charset="2"/>
              <a:buChar char=""/>
            </a:pP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The </a:t>
            </a:r>
            <a:r>
              <a:rPr lang="en-US" sz="1800" b="1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network part</a:t>
            </a: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 identifies the subnet; the </a:t>
            </a:r>
            <a:r>
              <a:rPr lang="en-US" sz="1800" b="1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host part</a:t>
            </a: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 identifies the device.</a:t>
            </a:r>
          </a:p>
          <a:p>
            <a:pPr marL="342900" marR="0" lvl="0" indent="-342900">
              <a:lnSpc>
                <a:spcPct val="150000"/>
              </a:lnSpc>
              <a:buFont typeface="Wingdings" panose="05000000000000000000" pitchFamily="2" charset="2"/>
              <a:buChar char=""/>
            </a:pP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The </a:t>
            </a:r>
            <a:r>
              <a:rPr lang="en-US" sz="1800" b="1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netmask</a:t>
            </a: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 defines how many bits belong to the network and how many to the host.</a:t>
            </a:r>
          </a:p>
          <a:p>
            <a:pPr marL="342900" marR="0" lvl="0" indent="-342900">
              <a:lnSpc>
                <a:spcPct val="150000"/>
              </a:lnSpc>
              <a:buFont typeface="Wingdings" panose="05000000000000000000" pitchFamily="2" charset="2"/>
              <a:buChar char=""/>
            </a:pP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The </a:t>
            </a:r>
            <a:r>
              <a:rPr lang="en-US" sz="1800" b="1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lowest address</a:t>
            </a: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 in a subnet (host part = 0) is the </a:t>
            </a:r>
            <a:r>
              <a:rPr lang="en-US" sz="1800" b="1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network address</a:t>
            </a: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.</a:t>
            </a:r>
          </a:p>
          <a:p>
            <a:pPr marL="342900" marR="0" lvl="0" indent="-342900">
              <a:lnSpc>
                <a:spcPct val="150000"/>
              </a:lnSpc>
              <a:buFont typeface="Wingdings" panose="05000000000000000000" pitchFamily="2" charset="2"/>
              <a:buChar char=""/>
            </a:pP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The </a:t>
            </a:r>
            <a:r>
              <a:rPr lang="en-US" sz="1800" b="1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highest address</a:t>
            </a: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 (host part = 1s) is the </a:t>
            </a:r>
            <a:r>
              <a:rPr lang="en-US" sz="1800" b="1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broadcast address</a:t>
            </a: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 used to send data to all devices on the subnet.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F69A8D7-957B-58C6-90CB-359F87D462E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412726" y="2529222"/>
            <a:ext cx="1055708" cy="240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6536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AEAB15-218A-BF2B-3FB5-0367AC59F9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10BA72F-82A2-41C0-4DBA-C558DA2219DB}"/>
              </a:ext>
            </a:extLst>
          </p:cNvPr>
          <p:cNvSpPr/>
          <p:nvPr/>
        </p:nvSpPr>
        <p:spPr>
          <a:xfrm>
            <a:off x="617281" y="1539557"/>
            <a:ext cx="9870098" cy="47530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0279AD1-C025-356D-3F67-1871AD4E37F9}"/>
              </a:ext>
            </a:extLst>
          </p:cNvPr>
          <p:cNvSpPr txBox="1"/>
          <p:nvPr/>
        </p:nvSpPr>
        <p:spPr>
          <a:xfrm>
            <a:off x="640447" y="943817"/>
            <a:ext cx="109111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IPv4 Networking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035A2A4-4ADF-A782-5AF8-870FACA53BF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006" y="0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F3715B1-5B0E-EDC2-91E4-64CC7AB948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49324" y="1721741"/>
            <a:ext cx="6383478" cy="4362969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78502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5BBE3B-02FD-E7F6-C9ED-C290C91147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DFF7E76-D2BF-289A-9080-520688F406D0}"/>
              </a:ext>
            </a:extLst>
          </p:cNvPr>
          <p:cNvSpPr/>
          <p:nvPr/>
        </p:nvSpPr>
        <p:spPr>
          <a:xfrm>
            <a:off x="617280" y="1788705"/>
            <a:ext cx="10389387" cy="40815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76E67D-DEC3-FD57-A596-40DA1C55B131}"/>
              </a:ext>
            </a:extLst>
          </p:cNvPr>
          <p:cNvSpPr txBox="1"/>
          <p:nvPr/>
        </p:nvSpPr>
        <p:spPr>
          <a:xfrm>
            <a:off x="640447" y="1076343"/>
            <a:ext cx="109111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Network Masks and CIDR Notation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2B4A82D-7285-706B-7D80-BC104938238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006" y="0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448B2D9-FCA6-E7D1-D624-7CB83542B72E}"/>
              </a:ext>
            </a:extLst>
          </p:cNvPr>
          <p:cNvSpPr/>
          <p:nvPr/>
        </p:nvSpPr>
        <p:spPr>
          <a:xfrm>
            <a:off x="916011" y="1876217"/>
            <a:ext cx="9605233" cy="371542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indent="-3429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chemeClr val="accent4">
                    <a:lumMod val="50000"/>
                  </a:schemeClr>
                </a:solidFill>
                <a:effectLst/>
                <a:latin typeface="+mj-lt"/>
                <a:ea typeface="Times New Roman" panose="02020603050405020304" pitchFamily="18" charset="0"/>
              </a:rPr>
              <a:t>Network masks can be written in two forms:</a:t>
            </a:r>
          </a:p>
          <a:p>
            <a:pPr marL="800100" lvl="1" indent="-342900">
              <a:lnSpc>
                <a:spcPct val="200000"/>
              </a:lnSpc>
              <a:buSzPts val="1000"/>
              <a:buFont typeface="Courier New" panose="02070309020205020404" pitchFamily="49" charset="0"/>
              <a:buChar char="o"/>
              <a:tabLst>
                <a:tab pos="457200" algn="l"/>
              </a:tabLst>
            </a:pPr>
            <a:r>
              <a:rPr lang="en-US" b="1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Old form:</a:t>
            </a:r>
            <a:r>
              <a:rPr lang="en-US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 255.255.255.0</a:t>
            </a:r>
          </a:p>
          <a:p>
            <a:pPr marL="800100" lvl="1" indent="-342900">
              <a:lnSpc>
                <a:spcPct val="200000"/>
              </a:lnSpc>
              <a:buSzPts val="1000"/>
              <a:buFont typeface="Courier New" panose="02070309020205020404" pitchFamily="49" charset="0"/>
              <a:buChar char="o"/>
              <a:tabLst>
                <a:tab pos="457200" algn="l"/>
              </a:tabLst>
            </a:pPr>
            <a:r>
              <a:rPr lang="en-US" b="1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CIDR form:</a:t>
            </a:r>
            <a:r>
              <a:rPr lang="en-US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b="1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/24</a:t>
            </a:r>
            <a:endParaRPr lang="en-US" dirty="0">
              <a:solidFill>
                <a:schemeClr val="tx1"/>
              </a:solidFill>
              <a:effectLst/>
              <a:latin typeface="+mj-lt"/>
              <a:ea typeface="Times New Roman" panose="02020603050405020304" pitchFamily="18" charset="0"/>
            </a:endParaRPr>
          </a:p>
          <a:p>
            <a:pPr marL="285750" marR="0" indent="-28575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Both forms mean the same thing: the first 24 bits represent the </a:t>
            </a:r>
            <a:r>
              <a:rPr lang="en-US" sz="1800" b="1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network part</a:t>
            </a: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.</a:t>
            </a:r>
          </a:p>
          <a:p>
            <a:pPr marL="285750" marR="0" indent="-28575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The </a:t>
            </a:r>
            <a:r>
              <a:rPr lang="en-US" sz="1800" b="1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prefix (/n)</a:t>
            </a: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 shows how many bits in the IP address are used for the network.</a:t>
            </a:r>
          </a:p>
          <a:p>
            <a:pPr marL="285750" marR="0" indent="-28575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These examples show the relationship between the </a:t>
            </a:r>
            <a:r>
              <a:rPr lang="en-US" sz="1800" b="1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IP address</a:t>
            </a: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1800" b="1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netmask (prefix)</a:t>
            </a: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, </a:t>
            </a:r>
            <a:r>
              <a:rPr lang="en-US" sz="1800" b="1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network part</a:t>
            </a: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, and </a:t>
            </a:r>
            <a:r>
              <a:rPr lang="en-US" sz="1800" b="1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host part</a:t>
            </a: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13246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F3B0F6-E7F9-FD26-B8D1-F89008E9A4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5A94080-8BF8-6051-90C0-930963628393}"/>
              </a:ext>
            </a:extLst>
          </p:cNvPr>
          <p:cNvSpPr/>
          <p:nvPr/>
        </p:nvSpPr>
        <p:spPr>
          <a:xfrm>
            <a:off x="820845" y="1485133"/>
            <a:ext cx="8903162" cy="41818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C6E33C9-56AF-DCE1-3EE7-661E1DEF94DB}"/>
              </a:ext>
            </a:extLst>
          </p:cNvPr>
          <p:cNvSpPr txBox="1"/>
          <p:nvPr/>
        </p:nvSpPr>
        <p:spPr>
          <a:xfrm>
            <a:off x="820844" y="827350"/>
            <a:ext cx="109111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Calculating the Network Address (Example)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93E1B6F-3F90-3DB0-88F1-C6835C81DD4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006" y="0"/>
            <a:ext cx="2305141" cy="1076343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F8C4B6D4-EC04-2D8F-75D6-C74BC646C7A7}"/>
              </a:ext>
            </a:extLst>
          </p:cNvPr>
          <p:cNvGrpSpPr/>
          <p:nvPr/>
        </p:nvGrpSpPr>
        <p:grpSpPr>
          <a:xfrm>
            <a:off x="1569155" y="1986844"/>
            <a:ext cx="7157157" cy="3058645"/>
            <a:chOff x="3104732" y="3105105"/>
            <a:chExt cx="5982535" cy="1810002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875107D7-5C8E-7BA3-904B-B7BB9DF2F6E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104732" y="3105105"/>
              <a:ext cx="5982535" cy="647790"/>
            </a:xfrm>
            <a:prstGeom prst="rect">
              <a:avLst/>
            </a:prstGeom>
          </p:spPr>
        </p:pic>
        <p:pic>
          <p:nvPicPr>
            <p:cNvPr id="11" name="Picture 10" descr="A screenshot of a computer&#10;&#10;Description automatically generated">
              <a:extLst>
                <a:ext uri="{FF2B5EF4-FFF2-40B4-BE49-F238E27FC236}">
                  <a16:creationId xmlns:a16="http://schemas.microsoft.com/office/drawing/2014/main" id="{54CD53C0-FFA7-4E99-1416-5AE3A2985EB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104732" y="3752895"/>
              <a:ext cx="5963482" cy="116221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66951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0B97FB-B134-23DB-9517-F59AF14CF1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7D1C121-551B-E123-1D3D-00407CEE325D}"/>
              </a:ext>
            </a:extLst>
          </p:cNvPr>
          <p:cNvSpPr/>
          <p:nvPr/>
        </p:nvSpPr>
        <p:spPr>
          <a:xfrm>
            <a:off x="617280" y="1266361"/>
            <a:ext cx="10389387" cy="50262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69AA31F-D04C-E1CB-5032-7B385318BE8F}"/>
              </a:ext>
            </a:extLst>
          </p:cNvPr>
          <p:cNvSpPr txBox="1"/>
          <p:nvPr/>
        </p:nvSpPr>
        <p:spPr>
          <a:xfrm>
            <a:off x="617280" y="712363"/>
            <a:ext cx="109111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IPv4 Networking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11317B3-3D06-B221-A6CD-E13150FE26A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006" y="0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499D188-B0FE-12F1-F610-01D486DD1E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5256" y="1526375"/>
            <a:ext cx="7974513" cy="4399708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67210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7BCB8A-5C83-DA78-1E54-3AD0411409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B265849-B7FD-8901-A485-41A52BDF0ADB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3087D67-34D1-3308-F0A9-0315BA3C47D8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789183E3-0E7D-3210-CA99-101E07A9F7A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981571C-9692-B244-D44D-7745AB7AD03C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316B7C5-3C53-A4A3-5BDA-555E262CCB62}"/>
              </a:ext>
            </a:extLst>
          </p:cNvPr>
          <p:cNvSpPr txBox="1"/>
          <p:nvPr/>
        </p:nvSpPr>
        <p:spPr>
          <a:xfrm>
            <a:off x="5949244" y="1437208"/>
            <a:ext cx="6344356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700" b="1" dirty="0"/>
              <a:t>Configuring and Securing OpenSSH Service</a:t>
            </a:r>
            <a:endParaRPr lang="en-US" sz="2700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CCABE7C-53C0-1EC9-5928-2CB0B83B385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195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F4EA12-D6BD-B636-9BE7-0985444C06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32BDEE0-8DAC-AD5E-86C0-F5BB42FFE991}"/>
              </a:ext>
            </a:extLst>
          </p:cNvPr>
          <p:cNvSpPr/>
          <p:nvPr/>
        </p:nvSpPr>
        <p:spPr>
          <a:xfrm>
            <a:off x="617280" y="1266361"/>
            <a:ext cx="10389387" cy="50262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51ADA2-EA44-B128-6937-0BB919796FBC}"/>
              </a:ext>
            </a:extLst>
          </p:cNvPr>
          <p:cNvSpPr txBox="1"/>
          <p:nvPr/>
        </p:nvSpPr>
        <p:spPr>
          <a:xfrm>
            <a:off x="617280" y="712363"/>
            <a:ext cx="109111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Network routing and DNS concepts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C736898-C069-577B-C12E-A8C18490946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006" y="0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92F950D-66CD-99DA-56F6-9CD733799B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54577" y="1562484"/>
            <a:ext cx="6958809" cy="4434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0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49976F-47D0-73C6-9B4C-A929960FDE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0B3C761-FADD-CDCB-CF76-E0E9BB0D23B0}"/>
              </a:ext>
            </a:extLst>
          </p:cNvPr>
          <p:cNvSpPr/>
          <p:nvPr/>
        </p:nvSpPr>
        <p:spPr>
          <a:xfrm>
            <a:off x="765839" y="1297339"/>
            <a:ext cx="10389387" cy="32785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dirty="0">
                <a:solidFill>
                  <a:schemeClr val="tx1"/>
                </a:solidFill>
              </a:rPr>
              <a:t>Every host has a </a:t>
            </a:r>
            <a:r>
              <a:rPr lang="en-US" sz="1700" b="1" dirty="0">
                <a:solidFill>
                  <a:schemeClr val="tx1"/>
                </a:solidFill>
              </a:rPr>
              <a:t>routing table</a:t>
            </a:r>
            <a:r>
              <a:rPr lang="en-US" sz="1700" dirty="0">
                <a:solidFill>
                  <a:schemeClr val="tx1"/>
                </a:solidFill>
              </a:rPr>
              <a:t> that decides how to send packets to other networks.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dirty="0">
                <a:solidFill>
                  <a:schemeClr val="tx1"/>
                </a:solidFill>
              </a:rPr>
              <a:t>Each route specifies: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700" b="1" dirty="0">
                <a:solidFill>
                  <a:schemeClr val="tx1"/>
                </a:solidFill>
              </a:rPr>
              <a:t>Destination network</a:t>
            </a:r>
            <a:endParaRPr lang="en-US" sz="1700" dirty="0">
              <a:solidFill>
                <a:schemeClr val="tx1"/>
              </a:solidFill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700" b="1" dirty="0">
                <a:solidFill>
                  <a:schemeClr val="tx1"/>
                </a:solidFill>
              </a:rPr>
              <a:t>Interface</a:t>
            </a:r>
            <a:r>
              <a:rPr lang="en-US" sz="1700" dirty="0">
                <a:solidFill>
                  <a:schemeClr val="tx1"/>
                </a:solidFill>
              </a:rPr>
              <a:t> to send traffic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700" b="1" dirty="0">
                <a:solidFill>
                  <a:schemeClr val="tx1"/>
                </a:solidFill>
              </a:rPr>
              <a:t>Router (gateway)</a:t>
            </a:r>
            <a:r>
              <a:rPr lang="en-US" sz="1700" dirty="0">
                <a:solidFill>
                  <a:schemeClr val="tx1"/>
                </a:solidFill>
              </a:rPr>
              <a:t> if needed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dirty="0">
                <a:solidFill>
                  <a:schemeClr val="tx1"/>
                </a:solidFill>
              </a:rPr>
              <a:t>If no specific route matches, the system uses the </a:t>
            </a:r>
            <a:r>
              <a:rPr lang="en-US" sz="1700" b="1" dirty="0">
                <a:solidFill>
                  <a:schemeClr val="tx1"/>
                </a:solidFill>
              </a:rPr>
              <a:t>default route (0.0.0.0/0)</a:t>
            </a:r>
            <a:r>
              <a:rPr lang="en-US" sz="1700" dirty="0">
                <a:solidFill>
                  <a:schemeClr val="tx1"/>
                </a:solidFill>
              </a:rPr>
              <a:t> to send traffic to the Internet through a router.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dirty="0">
                <a:solidFill>
                  <a:schemeClr val="tx1"/>
                </a:solidFill>
              </a:rPr>
              <a:t>Routers </a:t>
            </a:r>
            <a:r>
              <a:rPr lang="en-US" sz="1700" b="1" dirty="0">
                <a:solidFill>
                  <a:schemeClr val="tx1"/>
                </a:solidFill>
              </a:rPr>
              <a:t>forward</a:t>
            </a:r>
            <a:r>
              <a:rPr lang="en-US" sz="1700" dirty="0">
                <a:solidFill>
                  <a:schemeClr val="tx1"/>
                </a:solidFill>
              </a:rPr>
              <a:t> packets using their own routing tables until the packet reaches its final destination.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4A34DFB-C486-5F42-B44E-FB3C92F2D1D1}"/>
              </a:ext>
            </a:extLst>
          </p:cNvPr>
          <p:cNvSpPr txBox="1"/>
          <p:nvPr/>
        </p:nvSpPr>
        <p:spPr>
          <a:xfrm>
            <a:off x="980329" y="613558"/>
            <a:ext cx="109111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IPv4 Routing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5744EA9-6A17-0FA5-19DC-64D937ACDF9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006" y="0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41AE0C7-A316-669B-4CA4-597F651B31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14275" y="4705661"/>
            <a:ext cx="7125694" cy="1800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797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E47A80-5D40-90A5-EC66-6375881033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59D1B0E-9C91-6B21-5457-477FFA515094}"/>
              </a:ext>
            </a:extLst>
          </p:cNvPr>
          <p:cNvSpPr/>
          <p:nvPr/>
        </p:nvSpPr>
        <p:spPr>
          <a:xfrm>
            <a:off x="617281" y="1286933"/>
            <a:ext cx="9723341" cy="48785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6106F65-0B15-2B3D-9505-B4CAC29C3C23}"/>
              </a:ext>
            </a:extLst>
          </p:cNvPr>
          <p:cNvSpPr txBox="1"/>
          <p:nvPr/>
        </p:nvSpPr>
        <p:spPr>
          <a:xfrm>
            <a:off x="798492" y="732935"/>
            <a:ext cx="109111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IPv4 Networking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8F8C9D0-C063-517F-2A43-AADE8D39C73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006" y="0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AC62FD8-CED1-18A9-61E7-55096D3B3849}"/>
              </a:ext>
            </a:extLst>
          </p:cNvPr>
          <p:cNvSpPr/>
          <p:nvPr/>
        </p:nvSpPr>
        <p:spPr>
          <a:xfrm>
            <a:off x="916011" y="1435480"/>
            <a:ext cx="9085945" cy="44686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1900" b="1" dirty="0">
                <a:solidFill>
                  <a:srgbClr val="852F4A"/>
                </a:solidFill>
              </a:rPr>
              <a:t>Names and IP Addresses</a:t>
            </a:r>
            <a:endParaRPr lang="en-US" sz="1900" dirty="0">
              <a:solidFill>
                <a:srgbClr val="852F4A"/>
              </a:solidFill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dirty="0">
                <a:solidFill>
                  <a:schemeClr val="tx1"/>
                </a:solidFill>
              </a:rPr>
              <a:t>Computers use </a:t>
            </a:r>
            <a:r>
              <a:rPr lang="en-US" sz="1700" b="1" dirty="0">
                <a:solidFill>
                  <a:schemeClr val="tx1"/>
                </a:solidFill>
              </a:rPr>
              <a:t>IP addresses</a:t>
            </a:r>
            <a:r>
              <a:rPr lang="en-US" sz="1700" dirty="0">
                <a:solidFill>
                  <a:schemeClr val="tx1"/>
                </a:solidFill>
              </a:rPr>
              <a:t> to communicate.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dirty="0">
                <a:solidFill>
                  <a:schemeClr val="tx1"/>
                </a:solidFill>
              </a:rPr>
              <a:t>Humans prefer using </a:t>
            </a:r>
            <a:r>
              <a:rPr lang="en-US" sz="1700" b="1" dirty="0">
                <a:solidFill>
                  <a:schemeClr val="tx1"/>
                </a:solidFill>
              </a:rPr>
              <a:t>names</a:t>
            </a:r>
            <a:r>
              <a:rPr lang="en-US" sz="1700" dirty="0">
                <a:solidFill>
                  <a:schemeClr val="tx1"/>
                </a:solidFill>
              </a:rPr>
              <a:t> instead of numbers.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b="1" dirty="0">
                <a:solidFill>
                  <a:schemeClr val="tx1"/>
                </a:solidFill>
              </a:rPr>
              <a:t>DNS (Domain Name System)</a:t>
            </a:r>
            <a:r>
              <a:rPr lang="en-US" sz="1700" dirty="0">
                <a:solidFill>
                  <a:schemeClr val="tx1"/>
                </a:solidFill>
              </a:rPr>
              <a:t> maps names to IP addresses using </a:t>
            </a:r>
            <a:r>
              <a:rPr lang="en-US" sz="1700" b="1" dirty="0">
                <a:solidFill>
                  <a:schemeClr val="tx1"/>
                </a:solidFill>
              </a:rPr>
              <a:t>nameservers</a:t>
            </a:r>
            <a:r>
              <a:rPr lang="en-US" sz="1700" dirty="0">
                <a:solidFill>
                  <a:schemeClr val="tx1"/>
                </a:solidFill>
              </a:rPr>
              <a:t>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dirty="0">
                <a:solidFill>
                  <a:schemeClr val="tx1"/>
                </a:solidFill>
              </a:rPr>
              <a:t>The nameserver doesn’t need to be on the same network, only reachable.</a:t>
            </a:r>
          </a:p>
          <a:p>
            <a:pPr>
              <a:lnSpc>
                <a:spcPct val="150000"/>
              </a:lnSpc>
              <a:buNone/>
            </a:pPr>
            <a:endParaRPr lang="en-US" sz="1700" dirty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1900" b="1" dirty="0">
                <a:solidFill>
                  <a:srgbClr val="852F4A"/>
                </a:solidFill>
              </a:rPr>
              <a:t>DHCP or Static Network Configuration</a:t>
            </a:r>
            <a:endParaRPr lang="en-US" sz="1900" dirty="0">
              <a:solidFill>
                <a:srgbClr val="852F4A"/>
              </a:solidFill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b="1" dirty="0">
                <a:solidFill>
                  <a:schemeClr val="tx1"/>
                </a:solidFill>
              </a:rPr>
              <a:t>DHCP</a:t>
            </a:r>
            <a:r>
              <a:rPr lang="en-US" sz="1700" dirty="0">
                <a:solidFill>
                  <a:schemeClr val="tx1"/>
                </a:solidFill>
              </a:rPr>
              <a:t> automatically assigns network settings at system startup.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dirty="0">
                <a:solidFill>
                  <a:schemeClr val="tx1"/>
                </a:solidFill>
              </a:rPr>
              <a:t>If no </a:t>
            </a:r>
            <a:r>
              <a:rPr lang="en-US" sz="1700" b="1" dirty="0">
                <a:solidFill>
                  <a:schemeClr val="tx1"/>
                </a:solidFill>
              </a:rPr>
              <a:t>DHCP server</a:t>
            </a:r>
            <a:r>
              <a:rPr lang="en-US" sz="1700" dirty="0">
                <a:solidFill>
                  <a:schemeClr val="tx1"/>
                </a:solidFill>
              </a:rPr>
              <a:t> is available, a </a:t>
            </a:r>
            <a:r>
              <a:rPr lang="en-US" sz="1700" b="1" dirty="0">
                <a:solidFill>
                  <a:schemeClr val="tx1"/>
                </a:solidFill>
              </a:rPr>
              <a:t>static configuration</a:t>
            </a:r>
            <a:r>
              <a:rPr lang="en-US" sz="1700" dirty="0">
                <a:solidFill>
                  <a:schemeClr val="tx1"/>
                </a:solidFill>
              </a:rPr>
              <a:t> must be used manually.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dirty="0">
                <a:solidFill>
                  <a:schemeClr val="tx1"/>
                </a:solidFill>
              </a:rPr>
              <a:t>DHCP tracks devices by their </a:t>
            </a:r>
            <a:r>
              <a:rPr lang="en-US" sz="1700" b="1" dirty="0">
                <a:solidFill>
                  <a:schemeClr val="tx1"/>
                </a:solidFill>
              </a:rPr>
              <a:t>hardware (MAC) address</a:t>
            </a:r>
            <a:r>
              <a:rPr lang="en-US" sz="1700" dirty="0">
                <a:solidFill>
                  <a:schemeClr val="tx1"/>
                </a:solidFill>
              </a:rPr>
              <a:t>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dirty="0">
                <a:solidFill>
                  <a:schemeClr val="tx1"/>
                </a:solidFill>
              </a:rPr>
              <a:t>A network interface may have one or more IP addresses (IPv4 and IPv6).</a:t>
            </a:r>
          </a:p>
        </p:txBody>
      </p:sp>
    </p:spTree>
    <p:extLst>
      <p:ext uri="{BB962C8B-B14F-4D97-AF65-F5344CB8AC3E}">
        <p14:creationId xmlns:p14="http://schemas.microsoft.com/office/powerpoint/2010/main" val="2220617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A084A0-DE80-D355-5C29-771707ED61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CF4B3CC-D7C8-566F-DB75-5B27B102B3DA}"/>
              </a:ext>
            </a:extLst>
          </p:cNvPr>
          <p:cNvSpPr/>
          <p:nvPr/>
        </p:nvSpPr>
        <p:spPr>
          <a:xfrm>
            <a:off x="617280" y="1076344"/>
            <a:ext cx="10389387" cy="53666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Network Interface Names</a:t>
            </a:r>
            <a:endParaRPr lang="en-US" dirty="0">
              <a:solidFill>
                <a:schemeClr val="accent2">
                  <a:lumMod val="50000"/>
                </a:schemeClr>
              </a:solidFill>
            </a:endParaRP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>
                <a:solidFill>
                  <a:schemeClr val="tx1"/>
                </a:solidFill>
              </a:rPr>
              <a:t>Older Linux systems used simple names like </a:t>
            </a:r>
            <a:r>
              <a:rPr lang="en-US" b="1" dirty="0">
                <a:solidFill>
                  <a:schemeClr val="tx1"/>
                </a:solidFill>
              </a:rPr>
              <a:t>eth0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b="1" dirty="0">
                <a:solidFill>
                  <a:schemeClr val="tx1"/>
                </a:solidFill>
              </a:rPr>
              <a:t>eth1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b="1" dirty="0">
                <a:solidFill>
                  <a:schemeClr val="tx1"/>
                </a:solidFill>
              </a:rPr>
              <a:t>eth2</a:t>
            </a:r>
            <a:r>
              <a:rPr lang="en-US" dirty="0">
                <a:solidFill>
                  <a:schemeClr val="tx1"/>
                </a:solidFill>
              </a:rPr>
              <a:t>.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>
                <a:solidFill>
                  <a:schemeClr val="tx1"/>
                </a:solidFill>
              </a:rPr>
              <a:t>In </a:t>
            </a:r>
            <a:r>
              <a:rPr lang="en-US" b="1" dirty="0">
                <a:solidFill>
                  <a:schemeClr val="tx1"/>
                </a:solidFill>
              </a:rPr>
              <a:t>RHEL 7</a:t>
            </a:r>
            <a:r>
              <a:rPr lang="en-US" dirty="0">
                <a:solidFill>
                  <a:schemeClr val="tx1"/>
                </a:solidFill>
              </a:rPr>
              <a:t>, interfaces get </a:t>
            </a:r>
            <a:r>
              <a:rPr lang="en-US" b="1" dirty="0">
                <a:solidFill>
                  <a:schemeClr val="tx1"/>
                </a:solidFill>
              </a:rPr>
              <a:t>predictable names</a:t>
            </a:r>
            <a:r>
              <a:rPr lang="en-US" dirty="0">
                <a:solidFill>
                  <a:schemeClr val="tx1"/>
                </a:solidFill>
              </a:rPr>
              <a:t> based on firmware, topology, and device type.</a:t>
            </a:r>
            <a:endParaRPr lang="ar-IQ" dirty="0">
              <a:solidFill>
                <a:schemeClr val="tx1"/>
              </a:solidFill>
            </a:endParaRPr>
          </a:p>
          <a:p>
            <a:pPr lvl="1"/>
            <a:endParaRPr lang="en-US" dirty="0">
              <a:solidFill>
                <a:schemeClr val="tx1"/>
              </a:solidFill>
            </a:endParaRPr>
          </a:p>
          <a:p>
            <a:pPr>
              <a:buNone/>
            </a:pPr>
            <a:r>
              <a:rPr lang="en-US" b="1" dirty="0">
                <a:solidFill>
                  <a:schemeClr val="accent6">
                    <a:lumMod val="50000"/>
                  </a:schemeClr>
                </a:solidFill>
              </a:rPr>
              <a:t>Naming Rules:</a:t>
            </a:r>
            <a:endParaRPr lang="en-US" dirty="0">
              <a:solidFill>
                <a:schemeClr val="accent6">
                  <a:lumMod val="50000"/>
                </a:schemeClr>
              </a:solidFill>
            </a:endParaRP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b="1" dirty="0" err="1">
                <a:solidFill>
                  <a:schemeClr val="tx1"/>
                </a:solidFill>
              </a:rPr>
              <a:t>en</a:t>
            </a:r>
            <a:r>
              <a:rPr lang="en-US" dirty="0">
                <a:solidFill>
                  <a:schemeClr val="tx1"/>
                </a:solidFill>
              </a:rPr>
              <a:t> → Ethernet interfaces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b="1" dirty="0" err="1">
                <a:solidFill>
                  <a:schemeClr val="tx1"/>
                </a:solidFill>
              </a:rPr>
              <a:t>wl</a:t>
            </a:r>
            <a:r>
              <a:rPr lang="en-US" dirty="0">
                <a:solidFill>
                  <a:schemeClr val="tx1"/>
                </a:solidFill>
              </a:rPr>
              <a:t> → Wireless LAN (Wi-Fi) interfaces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chemeClr val="tx1"/>
                </a:solidFill>
              </a:rPr>
              <a:t>ww</a:t>
            </a:r>
            <a:r>
              <a:rPr lang="en-US" dirty="0">
                <a:solidFill>
                  <a:schemeClr val="tx1"/>
                </a:solidFill>
              </a:rPr>
              <a:t> → WWAN (cellular) interfaces</a:t>
            </a:r>
            <a:endParaRPr lang="ar-IQ" dirty="0">
              <a:solidFill>
                <a:schemeClr val="tx1"/>
              </a:solidFill>
            </a:endParaRPr>
          </a:p>
          <a:p>
            <a:pPr lvl="1"/>
            <a:endParaRPr lang="en-US" dirty="0">
              <a:solidFill>
                <a:schemeClr val="tx1"/>
              </a:solidFill>
            </a:endParaRPr>
          </a:p>
          <a:p>
            <a:pPr>
              <a:buNone/>
            </a:pP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Additional letters:</a:t>
            </a:r>
            <a:endParaRPr lang="en-US" dirty="0">
              <a:solidFill>
                <a:schemeClr val="accent5">
                  <a:lumMod val="50000"/>
                </a:schemeClr>
              </a:solidFill>
            </a:endParaRP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chemeClr val="tx1"/>
                </a:solidFill>
              </a:rPr>
              <a:t>o</a:t>
            </a:r>
            <a:r>
              <a:rPr lang="en-US" dirty="0">
                <a:solidFill>
                  <a:schemeClr val="tx1"/>
                </a:solidFill>
              </a:rPr>
              <a:t> → Onboard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chemeClr val="tx1"/>
                </a:solidFill>
              </a:rPr>
              <a:t>s</a:t>
            </a:r>
            <a:r>
              <a:rPr lang="en-US" dirty="0">
                <a:solidFill>
                  <a:schemeClr val="tx1"/>
                </a:solidFill>
              </a:rPr>
              <a:t> → </a:t>
            </a:r>
            <a:r>
              <a:rPr lang="en-US" dirty="0" err="1">
                <a:solidFill>
                  <a:schemeClr val="tx1"/>
                </a:solidFill>
              </a:rPr>
              <a:t>Hotplug</a:t>
            </a:r>
            <a:r>
              <a:rPr lang="en-US" dirty="0">
                <a:solidFill>
                  <a:schemeClr val="tx1"/>
                </a:solidFill>
              </a:rPr>
              <a:t> slot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chemeClr val="tx1"/>
                </a:solidFill>
              </a:rPr>
              <a:t>p</a:t>
            </a:r>
            <a:r>
              <a:rPr lang="en-US" dirty="0">
                <a:solidFill>
                  <a:schemeClr val="tx1"/>
                </a:solidFill>
              </a:rPr>
              <a:t> → PCI location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chemeClr val="tx1"/>
                </a:solidFill>
              </a:rPr>
              <a:t>x</a:t>
            </a:r>
            <a:r>
              <a:rPr lang="en-US" dirty="0">
                <a:solidFill>
                  <a:schemeClr val="tx1"/>
                </a:solidFill>
              </a:rPr>
              <a:t> → Uses MAC address</a:t>
            </a:r>
          </a:p>
          <a:p>
            <a:pPr>
              <a:buNone/>
            </a:pPr>
            <a:r>
              <a:rPr lang="en-US" b="1" dirty="0">
                <a:solidFill>
                  <a:srgbClr val="8E5A6D"/>
                </a:solidFill>
              </a:rPr>
              <a:t>Example:</a:t>
            </a:r>
            <a:endParaRPr lang="en-US" dirty="0">
              <a:solidFill>
                <a:srgbClr val="8E5A6D"/>
              </a:solidFill>
            </a:endParaRP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chemeClr val="tx1"/>
                </a:solidFill>
              </a:rPr>
              <a:t>eno1</a:t>
            </a:r>
            <a:r>
              <a:rPr lang="en-US" dirty="0">
                <a:solidFill>
                  <a:schemeClr val="tx1"/>
                </a:solidFill>
              </a:rPr>
              <a:t> → Onboard Ethernet interface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chemeClr val="tx1"/>
                </a:solidFill>
              </a:rPr>
              <a:t>enp2s0</a:t>
            </a:r>
            <a:r>
              <a:rPr lang="en-US" dirty="0">
                <a:solidFill>
                  <a:schemeClr val="tx1"/>
                </a:solidFill>
              </a:rPr>
              <a:t> → PCI Ethernet interface on slot 2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</a:rPr>
              <a:t>If the system cannot determine a fixed name, traditional names like </a:t>
            </a:r>
            <a:r>
              <a:rPr lang="en-US" b="1" dirty="0" err="1">
                <a:solidFill>
                  <a:schemeClr val="tx1"/>
                </a:solidFill>
              </a:rPr>
              <a:t>ethN</a:t>
            </a:r>
            <a:r>
              <a:rPr lang="en-US" dirty="0">
                <a:solidFill>
                  <a:schemeClr val="tx1"/>
                </a:solidFill>
              </a:rPr>
              <a:t> are used.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07A497-FB87-0130-CCFE-0032A647B6A0}"/>
              </a:ext>
            </a:extLst>
          </p:cNvPr>
          <p:cNvSpPr txBox="1"/>
          <p:nvPr/>
        </p:nvSpPr>
        <p:spPr>
          <a:xfrm>
            <a:off x="617280" y="466142"/>
            <a:ext cx="109111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IPv4 Networking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346D239-3D14-CC9F-1341-4E8B4305419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006" y="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547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FA8312-A076-E86E-AFB5-70437B5B59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F7BA24E-DCF2-406A-566B-2840102534F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3AC80FA6-B729-407B-BD1D-3815639B765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CB7992BA-333B-C498-BFCD-D79AA3D706E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760D49A-E21D-A4F4-AA57-4CB2B6FFD670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E00343AC-D9AC-ED40-531B-91F640AC14F9}"/>
              </a:ext>
            </a:extLst>
          </p:cNvPr>
          <p:cNvSpPr txBox="1"/>
          <p:nvPr/>
        </p:nvSpPr>
        <p:spPr>
          <a:xfrm>
            <a:off x="5989515" y="1321739"/>
            <a:ext cx="5378396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Validating Network Configuration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60036840-ECA1-5556-A1C8-FEE455E0FEA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0829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B7E24F-619C-5691-B087-5BCCBCAC9E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A040B1E-FA30-7C68-AB55-C747E98C4D92}"/>
              </a:ext>
            </a:extLst>
          </p:cNvPr>
          <p:cNvSpPr/>
          <p:nvPr/>
        </p:nvSpPr>
        <p:spPr>
          <a:xfrm>
            <a:off x="617280" y="1374428"/>
            <a:ext cx="9719732" cy="50262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  <a:buNone/>
            </a:pP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Objective</a:t>
            </a:r>
            <a:r>
              <a:rPr lang="en-US" b="1" dirty="0">
                <a:solidFill>
                  <a:schemeClr val="tx1"/>
                </a:solidFill>
              </a:rPr>
              <a:t>:</a:t>
            </a:r>
            <a:br>
              <a:rPr lang="en-US" dirty="0">
                <a:solidFill>
                  <a:schemeClr val="tx1"/>
                </a:solidFill>
              </a:rPr>
            </a:br>
            <a:r>
              <a:rPr lang="en-US" dirty="0">
                <a:solidFill>
                  <a:schemeClr val="tx1"/>
                </a:solidFill>
              </a:rPr>
              <a:t>Students should be able to test and review current network configuration using basic utilities.</a:t>
            </a:r>
          </a:p>
          <a:p>
            <a:pPr>
              <a:lnSpc>
                <a:spcPct val="150000"/>
              </a:lnSpc>
              <a:buNone/>
            </a:pP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Displaying IP Addresses:</a:t>
            </a:r>
            <a:br>
              <a:rPr lang="en-US" dirty="0">
                <a:solidFill>
                  <a:schemeClr val="tx1"/>
                </a:solidFill>
              </a:rPr>
            </a:br>
            <a:r>
              <a:rPr lang="en-US" dirty="0">
                <a:solidFill>
                  <a:schemeClr val="tx1"/>
                </a:solidFill>
              </a:rPr>
              <a:t>The command </a:t>
            </a:r>
            <a:r>
              <a:rPr lang="en-US" b="1" dirty="0">
                <a:solidFill>
                  <a:schemeClr val="tx1"/>
                </a:solidFill>
              </a:rPr>
              <a:t>/</a:t>
            </a:r>
            <a:r>
              <a:rPr lang="en-US" b="1" dirty="0" err="1">
                <a:solidFill>
                  <a:schemeClr val="tx1"/>
                </a:solidFill>
              </a:rPr>
              <a:t>sbin</a:t>
            </a:r>
            <a:r>
              <a:rPr lang="en-US" b="1" dirty="0">
                <a:solidFill>
                  <a:schemeClr val="tx1"/>
                </a:solidFill>
              </a:rPr>
              <a:t>/</a:t>
            </a:r>
            <a:r>
              <a:rPr lang="en-US" b="1" dirty="0" err="1">
                <a:solidFill>
                  <a:schemeClr val="tx1"/>
                </a:solidFill>
              </a:rPr>
              <a:t>ip</a:t>
            </a:r>
            <a:r>
              <a:rPr lang="en-US" dirty="0">
                <a:solidFill>
                  <a:schemeClr val="tx1"/>
                </a:solidFill>
              </a:rPr>
              <a:t> is used to display device and address details.</a:t>
            </a:r>
          </a:p>
          <a:p>
            <a:pPr>
              <a:lnSpc>
                <a:spcPct val="150000"/>
              </a:lnSpc>
              <a:buNone/>
            </a:pP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Example</a:t>
            </a:r>
            <a:r>
              <a:rPr lang="en-US" b="1" dirty="0">
                <a:solidFill>
                  <a:schemeClr val="tx1"/>
                </a:solidFill>
              </a:rPr>
              <a:t>:</a:t>
            </a:r>
            <a:br>
              <a:rPr lang="en-US" dirty="0">
                <a:solidFill>
                  <a:schemeClr val="tx1"/>
                </a:solidFill>
              </a:rPr>
            </a:br>
            <a:r>
              <a:rPr lang="ar-IQ" dirty="0">
                <a:solidFill>
                  <a:schemeClr val="tx1"/>
                </a:solidFill>
              </a:rPr>
              <a:t>                      </a:t>
            </a:r>
            <a:r>
              <a:rPr lang="en-US" dirty="0" err="1">
                <a:solidFill>
                  <a:srgbClr val="0070C0"/>
                </a:solidFill>
                <a:latin typeface="Courier New" panose="02070309020205020404" pitchFamily="49" charset="0"/>
              </a:rPr>
              <a:t>ip</a:t>
            </a:r>
            <a:r>
              <a:rPr lang="en-US" dirty="0">
                <a:solidFill>
                  <a:srgbClr val="0070C0"/>
                </a:solidFill>
                <a:latin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Courier New" panose="02070309020205020404" pitchFamily="49" charset="0"/>
              </a:rPr>
              <a:t>addr</a:t>
            </a:r>
            <a:r>
              <a:rPr lang="en-US" dirty="0">
                <a:solidFill>
                  <a:srgbClr val="0070C0"/>
                </a:solidFill>
                <a:latin typeface="Courier New" panose="02070309020205020404" pitchFamily="49" charset="0"/>
              </a:rPr>
              <a:t> show eth0</a:t>
            </a:r>
            <a:endParaRPr lang="en-US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  <a:buNone/>
            </a:pPr>
            <a:r>
              <a:rPr lang="en-US" b="1" dirty="0">
                <a:solidFill>
                  <a:schemeClr val="tx1"/>
                </a:solidFill>
              </a:rPr>
              <a:t>Explanation:</a:t>
            </a:r>
            <a:br>
              <a:rPr lang="en-US" dirty="0">
                <a:solidFill>
                  <a:schemeClr val="tx1"/>
                </a:solidFill>
              </a:rPr>
            </a:br>
            <a:r>
              <a:rPr lang="en-US" dirty="0">
                <a:solidFill>
                  <a:schemeClr val="tx1"/>
                </a:solidFill>
              </a:rPr>
              <a:t>1️⃣ </a:t>
            </a:r>
            <a:r>
              <a:rPr lang="en-US" b="1" dirty="0">
                <a:solidFill>
                  <a:schemeClr val="tx1"/>
                </a:solidFill>
              </a:rPr>
              <a:t>UP</a:t>
            </a:r>
            <a:r>
              <a:rPr lang="en-US" dirty="0">
                <a:solidFill>
                  <a:schemeClr val="tx1"/>
                </a:solidFill>
              </a:rPr>
              <a:t> → Interface is active</a:t>
            </a:r>
            <a:br>
              <a:rPr lang="en-US" dirty="0">
                <a:solidFill>
                  <a:schemeClr val="tx1"/>
                </a:solidFill>
              </a:rPr>
            </a:br>
            <a:r>
              <a:rPr lang="en-US" dirty="0">
                <a:solidFill>
                  <a:schemeClr val="tx1"/>
                </a:solidFill>
              </a:rPr>
              <a:t>2️⃣ </a:t>
            </a:r>
            <a:r>
              <a:rPr lang="en-US" b="1" dirty="0">
                <a:solidFill>
                  <a:schemeClr val="tx1"/>
                </a:solidFill>
              </a:rPr>
              <a:t>link/ether</a:t>
            </a:r>
            <a:r>
              <a:rPr lang="en-US" dirty="0">
                <a:solidFill>
                  <a:schemeClr val="tx1"/>
                </a:solidFill>
              </a:rPr>
              <a:t> → MAC address of the device</a:t>
            </a:r>
            <a:br>
              <a:rPr lang="en-US" dirty="0">
                <a:solidFill>
                  <a:schemeClr val="tx1"/>
                </a:solidFill>
              </a:rPr>
            </a:br>
            <a:r>
              <a:rPr lang="en-US" dirty="0">
                <a:solidFill>
                  <a:schemeClr val="tx1"/>
                </a:solidFill>
              </a:rPr>
              <a:t>3️⃣ </a:t>
            </a:r>
            <a:r>
              <a:rPr lang="en-US" b="1" dirty="0" err="1">
                <a:solidFill>
                  <a:schemeClr val="tx1"/>
                </a:solidFill>
              </a:rPr>
              <a:t>inet</a:t>
            </a:r>
            <a:r>
              <a:rPr lang="en-US" dirty="0">
                <a:solidFill>
                  <a:schemeClr val="tx1"/>
                </a:solidFill>
              </a:rPr>
              <a:t> → IPv4 address and prefix</a:t>
            </a:r>
            <a:br>
              <a:rPr lang="en-US" dirty="0">
                <a:solidFill>
                  <a:schemeClr val="tx1"/>
                </a:solidFill>
              </a:rPr>
            </a:br>
            <a:r>
              <a:rPr lang="en-US" dirty="0">
                <a:solidFill>
                  <a:schemeClr val="tx1"/>
                </a:solidFill>
              </a:rPr>
              <a:t>4️⃣ </a:t>
            </a:r>
            <a:r>
              <a:rPr lang="en-US" b="1" dirty="0" err="1">
                <a:solidFill>
                  <a:schemeClr val="tx1"/>
                </a:solidFill>
              </a:rPr>
              <a:t>brd</a:t>
            </a:r>
            <a:r>
              <a:rPr lang="en-US" dirty="0">
                <a:solidFill>
                  <a:schemeClr val="tx1"/>
                </a:solidFill>
              </a:rPr>
              <a:t> → Broadcast address and scope</a:t>
            </a:r>
            <a:br>
              <a:rPr lang="en-US" dirty="0">
                <a:solidFill>
                  <a:schemeClr val="tx1"/>
                </a:solidFill>
              </a:rPr>
            </a:br>
            <a:r>
              <a:rPr lang="en-US" dirty="0">
                <a:solidFill>
                  <a:schemeClr val="tx1"/>
                </a:solidFill>
              </a:rPr>
              <a:t>5️⃣ </a:t>
            </a:r>
            <a:r>
              <a:rPr lang="en-US" b="1" dirty="0">
                <a:solidFill>
                  <a:schemeClr val="tx1"/>
                </a:solidFill>
              </a:rPr>
              <a:t>inet6</a:t>
            </a:r>
            <a:r>
              <a:rPr lang="en-US" dirty="0">
                <a:solidFill>
                  <a:schemeClr val="tx1"/>
                </a:solidFill>
              </a:rPr>
              <a:t> → IPv6 address information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9D3DC4-076E-D279-7343-F42DFC3216BF}"/>
              </a:ext>
            </a:extLst>
          </p:cNvPr>
          <p:cNvSpPr txBox="1"/>
          <p:nvPr/>
        </p:nvSpPr>
        <p:spPr>
          <a:xfrm>
            <a:off x="640447" y="710109"/>
            <a:ext cx="109111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Validating Network Configuration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C3DEE08-12B1-1BFD-301F-27275E8C425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006" y="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2038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C36B71-8D0A-DF85-0612-B60388FEE3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E636E18-5E5A-F9E5-5C82-732424F4ECC7}"/>
              </a:ext>
            </a:extLst>
          </p:cNvPr>
          <p:cNvSpPr/>
          <p:nvPr/>
        </p:nvSpPr>
        <p:spPr>
          <a:xfrm>
            <a:off x="617280" y="1546577"/>
            <a:ext cx="10389387" cy="474605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87F8966-C01A-D843-D43C-A2DB4A30AA7D}"/>
              </a:ext>
            </a:extLst>
          </p:cNvPr>
          <p:cNvSpPr txBox="1"/>
          <p:nvPr/>
        </p:nvSpPr>
        <p:spPr>
          <a:xfrm>
            <a:off x="640447" y="915967"/>
            <a:ext cx="109111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Validating Network Configuration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2B53D95-E565-70CB-98C8-DDB2BBABAA3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006" y="0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499F148-15A1-E7B5-02A7-05C7A5A36A00}"/>
              </a:ext>
            </a:extLst>
          </p:cNvPr>
          <p:cNvSpPr txBox="1"/>
          <p:nvPr/>
        </p:nvSpPr>
        <p:spPr>
          <a:xfrm>
            <a:off x="788437" y="1788706"/>
            <a:ext cx="9597342" cy="17649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sz="2000" b="1" dirty="0"/>
              <a:t>Checking Network Statistics</a:t>
            </a:r>
            <a:endParaRPr lang="en-US" sz="2000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The </a:t>
            </a:r>
            <a:r>
              <a:rPr lang="en-US" b="1" dirty="0" err="1"/>
              <a:t>ip</a:t>
            </a:r>
            <a:r>
              <a:rPr lang="en-US" dirty="0"/>
              <a:t> command can also display network performance data:</a:t>
            </a:r>
            <a:br>
              <a:rPr lang="en-US" dirty="0"/>
            </a:br>
            <a:r>
              <a:rPr lang="ar-IQ" dirty="0"/>
              <a:t> </a:t>
            </a:r>
            <a:r>
              <a:rPr lang="ar-IQ" dirty="0">
                <a:solidFill>
                  <a:schemeClr val="accent2">
                    <a:lumMod val="50000"/>
                  </a:schemeClr>
                </a:solidFill>
              </a:rPr>
              <a:t>-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RX (Received)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and 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TX (Transmitted)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packets, bytes, and errors</a:t>
            </a:r>
            <a:r>
              <a:rPr lang="en-US" dirty="0"/>
              <a:t>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Command:</a:t>
            </a:r>
            <a:r>
              <a:rPr lang="ar-IQ" b="1" dirty="0"/>
              <a:t> </a:t>
            </a:r>
            <a:r>
              <a:rPr lang="en-US" dirty="0" err="1">
                <a:solidFill>
                  <a:srgbClr val="0070C0"/>
                </a:solidFill>
                <a:latin typeface="Courier New" panose="02070309020205020404" pitchFamily="49" charset="0"/>
              </a:rPr>
              <a:t>ip</a:t>
            </a:r>
            <a:r>
              <a:rPr lang="en-US" dirty="0">
                <a:solidFill>
                  <a:srgbClr val="0070C0"/>
                </a:solidFill>
                <a:latin typeface="Courier New" panose="02070309020205020404" pitchFamily="49" charset="0"/>
              </a:rPr>
              <a:t> -s link show eth0</a:t>
            </a:r>
            <a:endParaRPr lang="en-US" dirty="0">
              <a:solidFill>
                <a:srgbClr val="0070C0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45E8B62-564C-7D91-1536-6C4A4213F1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1284" y="3795742"/>
            <a:ext cx="7556893" cy="1973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79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930DB7-D3F2-038E-47D4-4ADD188546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E35DB1F-74E5-808F-8B10-54F200C6FA9E}"/>
              </a:ext>
            </a:extLst>
          </p:cNvPr>
          <p:cNvSpPr/>
          <p:nvPr/>
        </p:nvSpPr>
        <p:spPr>
          <a:xfrm>
            <a:off x="854347" y="1978724"/>
            <a:ext cx="9858809" cy="377861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5C41747-AA46-C553-FEC1-CB983C92B39B}"/>
              </a:ext>
            </a:extLst>
          </p:cNvPr>
          <p:cNvSpPr txBox="1"/>
          <p:nvPr/>
        </p:nvSpPr>
        <p:spPr>
          <a:xfrm>
            <a:off x="1074286" y="1285761"/>
            <a:ext cx="109111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Troubleshooting Routing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C9A9740-0012-E621-DD55-2DCBD5CF99D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006" y="0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25BFBE9-2A70-0E03-847C-C0C55848AF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9099" y="2596116"/>
            <a:ext cx="8983797" cy="2404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047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C13F87-0AAE-D10E-7B91-A6B9A9EE52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9F9C0C6-BB1A-1991-B422-3D2A12853D0D}"/>
              </a:ext>
            </a:extLst>
          </p:cNvPr>
          <p:cNvSpPr/>
          <p:nvPr/>
        </p:nvSpPr>
        <p:spPr>
          <a:xfrm>
            <a:off x="640447" y="1254283"/>
            <a:ext cx="10276498" cy="49438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9B91045-10AA-C1CA-3B8A-3183DDE4E596}"/>
              </a:ext>
            </a:extLst>
          </p:cNvPr>
          <p:cNvSpPr txBox="1"/>
          <p:nvPr/>
        </p:nvSpPr>
        <p:spPr>
          <a:xfrm>
            <a:off x="640447" y="700286"/>
            <a:ext cx="109111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Troubleshooting Routing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AD2E11F-434C-BD74-4353-CA653BA4310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006" y="0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28AFC80-0FC9-8535-338D-08E1AFF4B2FE}"/>
              </a:ext>
            </a:extLst>
          </p:cNvPr>
          <p:cNvSpPr txBox="1"/>
          <p:nvPr/>
        </p:nvSpPr>
        <p:spPr>
          <a:xfrm>
            <a:off x="815478" y="1267514"/>
            <a:ext cx="9597342" cy="38433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000" b="1" dirty="0">
                <a:solidFill>
                  <a:schemeClr val="accent2">
                    <a:lumMod val="50000"/>
                  </a:schemeClr>
                </a:solidFill>
              </a:rPr>
              <a:t>Tracing Network Path</a:t>
            </a:r>
            <a:endParaRPr lang="en-US" sz="2000" dirty="0">
              <a:solidFill>
                <a:schemeClr val="accent2">
                  <a:lumMod val="50000"/>
                </a:schemeClr>
              </a:solidFill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Use </a:t>
            </a:r>
            <a:r>
              <a:rPr lang="en-US" b="1" dirty="0"/>
              <a:t>traceroute</a:t>
            </a:r>
            <a:r>
              <a:rPr lang="en-US" dirty="0"/>
              <a:t> or </a:t>
            </a:r>
            <a:r>
              <a:rPr lang="en-US" b="1" dirty="0" err="1"/>
              <a:t>tracepath</a:t>
            </a:r>
            <a:r>
              <a:rPr lang="en-US" dirty="0"/>
              <a:t> to trace the route to a remote host.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These commands show all network hops between your system and the destination.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 err="1"/>
              <a:t>tracepath</a:t>
            </a:r>
            <a:r>
              <a:rPr lang="en-US" dirty="0"/>
              <a:t> works with </a:t>
            </a:r>
            <a:r>
              <a:rPr lang="en-US" b="1" dirty="0"/>
              <a:t>UDP packets</a:t>
            </a:r>
            <a:r>
              <a:rPr lang="en-US" dirty="0"/>
              <a:t> by default.</a:t>
            </a:r>
            <a:endParaRPr lang="ar-IQ" dirty="0"/>
          </a:p>
          <a:p>
            <a:pPr lvl="1">
              <a:lnSpc>
                <a:spcPct val="150000"/>
              </a:lnSpc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traceroute</a:t>
            </a:r>
            <a:r>
              <a:rPr lang="en-US" dirty="0"/>
              <a:t> can use: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b="1" dirty="0"/>
              <a:t>UDP</a:t>
            </a:r>
            <a:r>
              <a:rPr lang="en-US" dirty="0"/>
              <a:t> (default)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b="1" dirty="0"/>
              <a:t>ICMP</a:t>
            </a:r>
            <a:r>
              <a:rPr lang="en-US" dirty="0"/>
              <a:t> with </a:t>
            </a:r>
            <a:r>
              <a:rPr lang="en-US" dirty="0">
                <a:latin typeface="Courier New" panose="02070309020205020404" pitchFamily="49" charset="0"/>
              </a:rPr>
              <a:t>-I</a:t>
            </a:r>
            <a:endParaRPr lang="en-US" dirty="0"/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b="1" dirty="0"/>
              <a:t>TCP</a:t>
            </a:r>
            <a:r>
              <a:rPr lang="en-US" dirty="0"/>
              <a:t> with </a:t>
            </a:r>
            <a:r>
              <a:rPr lang="en-US" dirty="0">
                <a:latin typeface="Courier New" panose="02070309020205020404" pitchFamily="49" charset="0"/>
              </a:rPr>
              <a:t>-T</a:t>
            </a: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21F62DE-97CC-707C-2DCF-80201AD9A3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91466" y="3803870"/>
            <a:ext cx="6721353" cy="2030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5047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D18021-CADA-9362-670C-0BA3E67BE9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7D92AA3-7AA1-4DE0-F6C1-94BED9DB0C61}"/>
              </a:ext>
            </a:extLst>
          </p:cNvPr>
          <p:cNvSpPr/>
          <p:nvPr/>
        </p:nvSpPr>
        <p:spPr>
          <a:xfrm>
            <a:off x="640447" y="1254283"/>
            <a:ext cx="10276498" cy="512183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E8E703-3A77-79AE-921C-FCE26864DA51}"/>
              </a:ext>
            </a:extLst>
          </p:cNvPr>
          <p:cNvSpPr txBox="1"/>
          <p:nvPr/>
        </p:nvSpPr>
        <p:spPr>
          <a:xfrm>
            <a:off x="640447" y="700286"/>
            <a:ext cx="109111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Troubleshooting Ports and Services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53D0FA3-1538-D4AF-A168-C7B75EFBA53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006" y="0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2CAE9CD-92C8-B553-22A9-7910138E1F77}"/>
              </a:ext>
            </a:extLst>
          </p:cNvPr>
          <p:cNvSpPr txBox="1"/>
          <p:nvPr/>
        </p:nvSpPr>
        <p:spPr>
          <a:xfrm>
            <a:off x="815478" y="1267514"/>
            <a:ext cx="959734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000" dirty="0"/>
              <a:t>TCP services use </a:t>
            </a:r>
            <a:r>
              <a:rPr lang="en-US" sz="2000" b="1" dirty="0"/>
              <a:t>IP addresses</a:t>
            </a:r>
            <a:r>
              <a:rPr lang="en-US" sz="2000" dirty="0"/>
              <a:t>, </a:t>
            </a:r>
            <a:r>
              <a:rPr lang="en-US" sz="2000" b="1" dirty="0"/>
              <a:t>protocols</a:t>
            </a:r>
            <a:r>
              <a:rPr lang="en-US" sz="2000" dirty="0"/>
              <a:t>, and </a:t>
            </a:r>
            <a:r>
              <a:rPr lang="en-US" sz="2000" b="1" dirty="0"/>
              <a:t>ports</a:t>
            </a:r>
            <a:r>
              <a:rPr lang="en-US" sz="2000" dirty="0"/>
              <a:t> to communicate.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000" dirty="0"/>
              <a:t>Services </a:t>
            </a:r>
            <a:r>
              <a:rPr lang="en-US" sz="2000" b="1" dirty="0"/>
              <a:t>listen</a:t>
            </a:r>
            <a:r>
              <a:rPr lang="en-US" sz="2000" dirty="0"/>
              <a:t> on specific ports for connections.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000" dirty="0"/>
              <a:t>Standard ports are listed in </a:t>
            </a:r>
            <a:r>
              <a:rPr lang="en-US" sz="2000" b="1" dirty="0"/>
              <a:t>/</a:t>
            </a:r>
            <a:r>
              <a:rPr lang="en-US" sz="2000" b="1" dirty="0" err="1"/>
              <a:t>etc</a:t>
            </a:r>
            <a:r>
              <a:rPr lang="en-US" sz="2000" b="1" dirty="0"/>
              <a:t>/services</a:t>
            </a:r>
            <a:r>
              <a:rPr lang="en-US" sz="2000" dirty="0"/>
              <a:t>.</a:t>
            </a:r>
            <a:endParaRPr lang="ar-IQ" sz="2000" dirty="0"/>
          </a:p>
          <a:p>
            <a:endParaRPr lang="en-US" sz="2000" dirty="0"/>
          </a:p>
          <a:p>
            <a:r>
              <a:rPr lang="en-US" sz="2000" b="1" dirty="0"/>
              <a:t>Command:</a:t>
            </a:r>
            <a:r>
              <a:rPr lang="ar-IQ" sz="2000" b="1" dirty="0"/>
              <a:t>  </a:t>
            </a:r>
            <a:r>
              <a:rPr lang="en-US" sz="2000" b="1" dirty="0">
                <a:solidFill>
                  <a:srgbClr val="00B0F0"/>
                </a:solidFill>
                <a:latin typeface="Courier New" panose="02070309020205020404" pitchFamily="49" charset="0"/>
              </a:rPr>
              <a:t>ss -ta</a:t>
            </a:r>
            <a:endParaRPr lang="en-US" sz="2000" b="1" dirty="0">
              <a:solidFill>
                <a:srgbClr val="00B0F0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000" dirty="0"/>
              <a:t>The </a:t>
            </a:r>
            <a:r>
              <a:rPr lang="en-US" sz="2000" b="1" dirty="0"/>
              <a:t>ss</a:t>
            </a:r>
            <a:r>
              <a:rPr lang="en-US" sz="2000" dirty="0"/>
              <a:t> command shows socket and connection details.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000" dirty="0"/>
              <a:t>It replaces the old </a:t>
            </a:r>
            <a:r>
              <a:rPr lang="en-US" sz="2000" b="1" dirty="0"/>
              <a:t>netstat</a:t>
            </a:r>
            <a:r>
              <a:rPr lang="en-US" sz="2000" dirty="0"/>
              <a:t> command.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753F6CB-66A7-32B3-CFAA-43EC95DC60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9565" y="3503460"/>
            <a:ext cx="7438968" cy="2795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7238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71F0E5-F260-9487-C2FC-E6C9338A73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7D6AA6D-9A89-A7ED-114A-61960BDFEBA4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19DE922-C205-4ACC-84FC-9827DC51A572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92486661-2FAD-AB61-28EE-14ADDBCBD71B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9C43EBF-4A9D-7422-BFBC-0A042C62E4F8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551F73C6-8EF9-0F17-7647-31BD1264A918}"/>
              </a:ext>
            </a:extLst>
          </p:cNvPr>
          <p:cNvSpPr txBox="1"/>
          <p:nvPr/>
        </p:nvSpPr>
        <p:spPr>
          <a:xfrm>
            <a:off x="6069807" y="1328868"/>
            <a:ext cx="5468707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Configuring Networking with nmcli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2B445D0-8831-DE14-B912-AA5B32D8077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0781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B28432-9E9C-4291-6821-5F5A8C6C53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C9BA91B-D4C1-9E6D-BF0D-53208AB987C5}"/>
              </a:ext>
            </a:extLst>
          </p:cNvPr>
          <p:cNvSpPr/>
          <p:nvPr/>
        </p:nvSpPr>
        <p:spPr>
          <a:xfrm>
            <a:off x="617280" y="1494994"/>
            <a:ext cx="10389387" cy="41607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A3F649-00C8-9139-8586-11E9BBD258CF}"/>
              </a:ext>
            </a:extLst>
          </p:cNvPr>
          <p:cNvSpPr txBox="1"/>
          <p:nvPr/>
        </p:nvSpPr>
        <p:spPr>
          <a:xfrm>
            <a:off x="617280" y="774613"/>
            <a:ext cx="109111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Configuring Networking with </a:t>
            </a:r>
            <a:r>
              <a:rPr lang="en-US" sz="3000" b="1" i="0" dirty="0">
                <a:solidFill>
                  <a:schemeClr val="accent2">
                    <a:lumMod val="50000"/>
                  </a:schemeClr>
                </a:solidFill>
                <a:effectLst/>
                <a:latin typeface="Nunito" pitchFamily="2" charset="0"/>
              </a:rPr>
              <a:t>nmcli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09F22CA-E35F-6C86-70B1-A9A55C8BBD1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006" y="0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BF85C98-F259-CAEE-55C8-FCD73D15B864}"/>
              </a:ext>
            </a:extLst>
          </p:cNvPr>
          <p:cNvSpPr txBox="1"/>
          <p:nvPr/>
        </p:nvSpPr>
        <p:spPr>
          <a:xfrm>
            <a:off x="792900" y="1532727"/>
            <a:ext cx="9597342" cy="38302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sz="2200" b="1" dirty="0">
                <a:solidFill>
                  <a:schemeClr val="accent2">
                    <a:lumMod val="50000"/>
                  </a:schemeClr>
                </a:solidFill>
              </a:rPr>
              <a:t>Objectives:</a:t>
            </a:r>
            <a:endParaRPr lang="en-US" sz="2200" dirty="0">
              <a:solidFill>
                <a:schemeClr val="accent2">
                  <a:lumMod val="50000"/>
                </a:schemeClr>
              </a:solidFill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Learn how to manage network settings and devices using </a:t>
            </a:r>
            <a:r>
              <a:rPr lang="en-US" sz="2000" b="1" dirty="0"/>
              <a:t>nmcli</a:t>
            </a:r>
            <a:r>
              <a:rPr lang="en-US" sz="2000" dirty="0"/>
              <a:t> and </a:t>
            </a:r>
            <a:r>
              <a:rPr lang="en-US" sz="2000" b="1" dirty="0"/>
              <a:t>NetworkManager</a:t>
            </a:r>
            <a:r>
              <a:rPr lang="en-US" sz="2000" dirty="0"/>
              <a:t>.</a:t>
            </a:r>
            <a:endParaRPr lang="ar-IQ" sz="2000" dirty="0"/>
          </a:p>
          <a:p>
            <a:pPr>
              <a:lnSpc>
                <a:spcPct val="150000"/>
              </a:lnSpc>
            </a:pPr>
            <a:endParaRPr lang="en-US" sz="2000" dirty="0"/>
          </a:p>
          <a:p>
            <a:pPr>
              <a:lnSpc>
                <a:spcPct val="150000"/>
              </a:lnSpc>
              <a:buNone/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</a:rPr>
              <a:t>NetworkManager:</a:t>
            </a:r>
            <a:endParaRPr lang="en-US" sz="2200" dirty="0">
              <a:solidFill>
                <a:schemeClr val="accent1">
                  <a:lumMod val="50000"/>
                </a:schemeClr>
              </a:solidFill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A </a:t>
            </a:r>
            <a:r>
              <a:rPr lang="en-US" sz="2000" b="1" dirty="0"/>
              <a:t>daemon</a:t>
            </a:r>
            <a:r>
              <a:rPr lang="en-US" sz="2000" dirty="0"/>
              <a:t> that monitors and manages network connections.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Provides automatic network configuration and status monitoring.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Works with both </a:t>
            </a:r>
            <a:r>
              <a:rPr lang="en-US" sz="2000" b="1" dirty="0"/>
              <a:t>command-line</a:t>
            </a:r>
            <a:r>
              <a:rPr lang="en-US" sz="2000" dirty="0"/>
              <a:t> tools (like nmcli) and </a:t>
            </a:r>
            <a:r>
              <a:rPr lang="en-US" sz="2000" b="1" dirty="0"/>
              <a:t>graphical interfaces</a:t>
            </a:r>
            <a:r>
              <a:rPr lang="en-US" sz="2000" dirty="0"/>
              <a:t>.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Saves configuration files in </a:t>
            </a:r>
            <a:r>
              <a:rPr lang="en-US" sz="2000" b="1" dirty="0"/>
              <a:t>/</a:t>
            </a:r>
            <a:r>
              <a:rPr lang="en-US" sz="2000" b="1" dirty="0" err="1"/>
              <a:t>etc</a:t>
            </a:r>
            <a:r>
              <a:rPr lang="en-US" sz="2000" b="1" dirty="0"/>
              <a:t>/</a:t>
            </a:r>
            <a:r>
              <a:rPr lang="en-US" sz="2000" b="1" dirty="0" err="1"/>
              <a:t>sysconfig</a:t>
            </a:r>
            <a:r>
              <a:rPr lang="en-US" sz="2000" b="1" dirty="0"/>
              <a:t>/network-scripts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29306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AE9761-BB5F-68A6-BD00-8FFC1D3B4D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3BFD634-5C96-1899-9B65-B9B3FA166728}"/>
              </a:ext>
            </a:extLst>
          </p:cNvPr>
          <p:cNvSpPr/>
          <p:nvPr/>
        </p:nvSpPr>
        <p:spPr>
          <a:xfrm>
            <a:off x="617280" y="1625599"/>
            <a:ext cx="9418542" cy="46670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E5FDE32-0417-89BE-90D6-EE5BD742146B}"/>
              </a:ext>
            </a:extLst>
          </p:cNvPr>
          <p:cNvSpPr txBox="1"/>
          <p:nvPr/>
        </p:nvSpPr>
        <p:spPr>
          <a:xfrm>
            <a:off x="617280" y="978856"/>
            <a:ext cx="109111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Viewing Network Information with </a:t>
            </a:r>
            <a:r>
              <a:rPr lang="en-US" sz="3000" b="1" i="0" dirty="0">
                <a:solidFill>
                  <a:schemeClr val="accent2">
                    <a:lumMod val="50000"/>
                  </a:schemeClr>
                </a:solidFill>
                <a:effectLst/>
                <a:latin typeface="Nunito" pitchFamily="2" charset="0"/>
              </a:rPr>
              <a:t>nmcli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B9A8ADA-2ACE-8837-E288-B83E77646A0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006" y="0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649C18C-5C7A-D51D-6F89-61AC453F8312}"/>
              </a:ext>
            </a:extLst>
          </p:cNvPr>
          <p:cNvSpPr txBox="1"/>
          <p:nvPr/>
        </p:nvSpPr>
        <p:spPr>
          <a:xfrm>
            <a:off x="792900" y="1811089"/>
            <a:ext cx="9597342" cy="2446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1700" b="1" dirty="0">
                <a:solidFill>
                  <a:schemeClr val="accent6">
                    <a:lumMod val="50000"/>
                  </a:schemeClr>
                </a:solidFill>
              </a:rPr>
              <a:t>Viewing Network Information with nmcli</a:t>
            </a:r>
            <a:endParaRPr lang="en-US" sz="1700" dirty="0">
              <a:solidFill>
                <a:schemeClr val="accent6">
                  <a:lumMod val="50000"/>
                </a:schemeClr>
              </a:solidFill>
            </a:endParaRP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700" dirty="0"/>
              <a:t>To list all saved connections, use:</a:t>
            </a:r>
            <a:r>
              <a:rPr lang="ar-IQ" sz="1700" dirty="0"/>
              <a:t> </a:t>
            </a:r>
            <a:r>
              <a:rPr lang="en-US" sz="1700" b="1" dirty="0"/>
              <a:t>nmcli con show</a:t>
            </a:r>
            <a:endParaRPr lang="en-US" sz="1700" dirty="0"/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700" dirty="0"/>
              <a:t>To show only active connections, use:</a:t>
            </a:r>
            <a:r>
              <a:rPr lang="ar-IQ" sz="1700" dirty="0"/>
              <a:t> </a:t>
            </a:r>
            <a:r>
              <a:rPr lang="en-US" sz="1700" b="1" dirty="0"/>
              <a:t>nmcli con show –active</a:t>
            </a:r>
            <a:endParaRPr lang="ar-IQ" sz="1700" b="1" dirty="0"/>
          </a:p>
          <a:p>
            <a:endParaRPr lang="en-US" sz="1700" dirty="0"/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1700" b="1" dirty="0">
                <a:solidFill>
                  <a:schemeClr val="accent2">
                    <a:lumMod val="50000"/>
                  </a:schemeClr>
                </a:solidFill>
              </a:rPr>
              <a:t>Output Columns:</a:t>
            </a:r>
            <a:endParaRPr lang="en-US" sz="1700" dirty="0">
              <a:solidFill>
                <a:schemeClr val="accent2">
                  <a:lumMod val="50000"/>
                </a:schemeClr>
              </a:solidFill>
            </a:endParaRP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700" b="1" dirty="0"/>
              <a:t>NAME:</a:t>
            </a:r>
            <a:r>
              <a:rPr lang="en-US" sz="1700" dirty="0"/>
              <a:t> Connection name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700" b="1" dirty="0"/>
              <a:t>UUID:</a:t>
            </a:r>
            <a:r>
              <a:rPr lang="en-US" sz="1700" dirty="0"/>
              <a:t> Unique identifier for each connection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700" b="1" dirty="0"/>
              <a:t>TYPE:</a:t>
            </a:r>
            <a:r>
              <a:rPr lang="en-US" sz="1700" dirty="0"/>
              <a:t> Connection type (wired or wireless)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700" b="1" dirty="0"/>
              <a:t>DEVICE:</a:t>
            </a:r>
            <a:r>
              <a:rPr lang="en-US" sz="1700" dirty="0"/>
              <a:t> Network interface used (e.g., eth0, wlp3s0)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FBCCF8B-1937-9004-18E2-1C9C9449B6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0199" y="4333961"/>
            <a:ext cx="6316844" cy="1882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54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26B3F2-1E19-3058-555A-C2DEA22D90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D4AAF3B-A608-F9F2-F201-68D3B96D8C2B}"/>
              </a:ext>
            </a:extLst>
          </p:cNvPr>
          <p:cNvSpPr/>
          <p:nvPr/>
        </p:nvSpPr>
        <p:spPr>
          <a:xfrm>
            <a:off x="617280" y="1326757"/>
            <a:ext cx="10389387" cy="435155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AE2EC32-0499-AF66-E464-8425915BA335}"/>
              </a:ext>
            </a:extLst>
          </p:cNvPr>
          <p:cNvSpPr txBox="1"/>
          <p:nvPr/>
        </p:nvSpPr>
        <p:spPr>
          <a:xfrm>
            <a:off x="617280" y="712363"/>
            <a:ext cx="109111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Viewing Connection Details with </a:t>
            </a:r>
            <a:r>
              <a:rPr lang="en-US" sz="3000" b="1" i="0" dirty="0">
                <a:solidFill>
                  <a:schemeClr val="accent2">
                    <a:lumMod val="50000"/>
                  </a:schemeClr>
                </a:solidFill>
                <a:effectLst/>
                <a:latin typeface="Nunito" pitchFamily="2" charset="0"/>
              </a:rPr>
              <a:t>nmcli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4FE2DE0-62AD-A57A-E4D2-101F65A871A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006" y="0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16908C7-658D-F293-3B7B-8DA5BF6ACA8D}"/>
              </a:ext>
            </a:extLst>
          </p:cNvPr>
          <p:cNvSpPr txBox="1"/>
          <p:nvPr/>
        </p:nvSpPr>
        <p:spPr>
          <a:xfrm>
            <a:off x="781611" y="1555282"/>
            <a:ext cx="9597342" cy="3975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700" dirty="0"/>
              <a:t>To see the detailed configuration of a specific connection, use:</a:t>
            </a:r>
            <a:br>
              <a:rPr lang="en-US" sz="1700" dirty="0"/>
            </a:br>
            <a:r>
              <a:rPr lang="en-US" sz="1700" b="1" dirty="0">
                <a:solidFill>
                  <a:srgbClr val="00AEEF"/>
                </a:solidFill>
              </a:rPr>
              <a:t>nmcli con show </a:t>
            </a:r>
            <a:r>
              <a:rPr lang="en-US" sz="1700" b="1" dirty="0"/>
              <a:t>"</a:t>
            </a:r>
            <a:r>
              <a:rPr lang="en-US" sz="1700" b="1" dirty="0">
                <a:solidFill>
                  <a:schemeClr val="accent2">
                    <a:lumMod val="50000"/>
                  </a:schemeClr>
                </a:solidFill>
              </a:rPr>
              <a:t>connection-name</a:t>
            </a:r>
            <a:r>
              <a:rPr lang="en-US" sz="1700" b="1" dirty="0"/>
              <a:t>"</a:t>
            </a:r>
            <a:endParaRPr lang="en-US" sz="1700" dirty="0"/>
          </a:p>
          <a:p>
            <a:pPr lvl="1">
              <a:lnSpc>
                <a:spcPct val="150000"/>
              </a:lnSpc>
            </a:pPr>
            <a:r>
              <a:rPr lang="en-US" sz="1700" dirty="0"/>
              <a:t>Example:</a:t>
            </a:r>
            <a:br>
              <a:rPr lang="en-US" sz="1700" dirty="0"/>
            </a:br>
            <a:r>
              <a:rPr lang="en-US" sz="1700" b="1" dirty="0">
                <a:solidFill>
                  <a:srgbClr val="00AEEF"/>
                </a:solidFill>
              </a:rPr>
              <a:t>nmcli con show </a:t>
            </a:r>
            <a:r>
              <a:rPr lang="en-US" sz="1700" b="1" dirty="0"/>
              <a:t>"static-eth0"</a:t>
            </a:r>
            <a:endParaRPr lang="en-US" sz="1700" dirty="0"/>
          </a:p>
          <a:p>
            <a:pPr marL="285750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1700" b="1" dirty="0"/>
              <a:t>Explanation of Key Fields:</a:t>
            </a:r>
            <a:endParaRPr lang="en-US" sz="1700" dirty="0"/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b="1" dirty="0"/>
              <a:t>ipv4.method:</a:t>
            </a:r>
            <a:r>
              <a:rPr lang="en-US" sz="1700" dirty="0"/>
              <a:t> Connection type (manual or auto via DHCP).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b="1" dirty="0"/>
              <a:t>ipv4.dns:</a:t>
            </a:r>
            <a:r>
              <a:rPr lang="en-US" sz="1700" dirty="0"/>
              <a:t> DNS servers used for name resolution.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b="1" dirty="0"/>
              <a:t>ipv4.addresses:</a:t>
            </a:r>
            <a:r>
              <a:rPr lang="en-US" sz="1700" dirty="0"/>
              <a:t> IP address and subnet mask.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b="1" dirty="0"/>
              <a:t>ipv4.routes:</a:t>
            </a:r>
            <a:r>
              <a:rPr lang="en-US" sz="1700" dirty="0"/>
              <a:t> Gateway or routing information.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b="1" dirty="0"/>
              <a:t>ipv4.dhcp-send-hostname:</a:t>
            </a:r>
            <a:r>
              <a:rPr lang="en-US" sz="1700" dirty="0"/>
              <a:t> Whether the hostname is sent via DHCP.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5E07803-3107-E743-DCE6-16C7BAF65F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2150" y="2119950"/>
            <a:ext cx="6234426" cy="1423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574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9EC196-EC05-7AF6-EC19-9DD348448E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71DB842-31FC-F733-F57A-25D8E7A0B37F}"/>
              </a:ext>
            </a:extLst>
          </p:cNvPr>
          <p:cNvSpPr/>
          <p:nvPr/>
        </p:nvSpPr>
        <p:spPr>
          <a:xfrm>
            <a:off x="617280" y="1266361"/>
            <a:ext cx="10389387" cy="50262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62052E4-1486-95CF-0328-7DD952133623}"/>
              </a:ext>
            </a:extLst>
          </p:cNvPr>
          <p:cNvSpPr txBox="1"/>
          <p:nvPr/>
        </p:nvSpPr>
        <p:spPr>
          <a:xfrm>
            <a:off x="617280" y="712363"/>
            <a:ext cx="109111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273239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Viewing Connection Details with 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50000"/>
                  </a:srgbClr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nmcli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AF72F64-31BD-5AE2-9F8A-D9EC9168FAA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006" y="0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18E4438-1CB5-B92B-23C3-4BCC65AD17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86590" y="1591051"/>
            <a:ext cx="7974513" cy="440869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48541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D87A0D-AED9-6150-0B39-6280D68727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A54E4E5-CF57-1620-B329-0E471214A73F}"/>
              </a:ext>
            </a:extLst>
          </p:cNvPr>
          <p:cNvSpPr/>
          <p:nvPr/>
        </p:nvSpPr>
        <p:spPr>
          <a:xfrm>
            <a:off x="617280" y="2009501"/>
            <a:ext cx="9576587" cy="323983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412C0AF-86A1-F990-785E-1987CFED0170}"/>
              </a:ext>
            </a:extLst>
          </p:cNvPr>
          <p:cNvSpPr txBox="1"/>
          <p:nvPr/>
        </p:nvSpPr>
        <p:spPr>
          <a:xfrm>
            <a:off x="558281" y="1231724"/>
            <a:ext cx="109111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Creating Network Connections with 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</a:rPr>
              <a:t>nmcli</a:t>
            </a:r>
            <a:endParaRPr lang="en-US" sz="3000" b="1" i="0" dirty="0">
              <a:solidFill>
                <a:schemeClr val="accent2">
                  <a:lumMod val="50000"/>
                </a:schemeClr>
              </a:solidFill>
              <a:effectLst/>
              <a:latin typeface="Nunito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B0B916F-1A55-7903-D00F-6A22604660F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006" y="0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10C33C5-5B7A-7A45-C2ED-46A43D0B49AE}"/>
              </a:ext>
            </a:extLst>
          </p:cNvPr>
          <p:cNvSpPr txBox="1"/>
          <p:nvPr/>
        </p:nvSpPr>
        <p:spPr>
          <a:xfrm>
            <a:off x="939656" y="2283296"/>
            <a:ext cx="8784350" cy="23529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When creating a new connection, the </a:t>
            </a:r>
            <a:r>
              <a:rPr lang="en-US" sz="2000" b="1" dirty="0"/>
              <a:t>order of arguments</a:t>
            </a:r>
            <a:r>
              <a:rPr lang="en-US" sz="2000" dirty="0"/>
              <a:t> matters.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Start with common options: </a:t>
            </a:r>
            <a:r>
              <a:rPr lang="en-US" sz="2000" b="1" dirty="0"/>
              <a:t>type</a:t>
            </a:r>
            <a:r>
              <a:rPr lang="en-US" sz="2000" dirty="0"/>
              <a:t> and </a:t>
            </a:r>
            <a:r>
              <a:rPr lang="en-US" sz="2000" b="1" dirty="0"/>
              <a:t>interface name</a:t>
            </a:r>
            <a:r>
              <a:rPr lang="en-US" sz="2000" dirty="0"/>
              <a:t>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Then specify connection details like </a:t>
            </a:r>
            <a:r>
              <a:rPr lang="en-US" sz="2000" b="1" dirty="0"/>
              <a:t>IP address</a:t>
            </a:r>
            <a:r>
              <a:rPr lang="en-US" sz="2000" dirty="0"/>
              <a:t>, </a:t>
            </a:r>
            <a:r>
              <a:rPr lang="en-US" sz="2000" b="1" dirty="0"/>
              <a:t>prefix</a:t>
            </a:r>
            <a:r>
              <a:rPr lang="en-US" sz="2000" dirty="0"/>
              <a:t>, and </a:t>
            </a:r>
            <a:r>
              <a:rPr lang="en-US" sz="2000" b="1" dirty="0"/>
              <a:t>gateway</a:t>
            </a:r>
            <a:r>
              <a:rPr lang="en-US" sz="2000" dirty="0"/>
              <a:t>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You can assign </a:t>
            </a:r>
            <a:r>
              <a:rPr lang="en-US" sz="2000" b="1" dirty="0"/>
              <a:t>multiple IPs</a:t>
            </a:r>
            <a:r>
              <a:rPr lang="en-US" sz="2000" dirty="0"/>
              <a:t> to a single device.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Extra settings (e.g., </a:t>
            </a:r>
            <a:r>
              <a:rPr lang="en-US" sz="2000" b="1" dirty="0"/>
              <a:t>DNS server</a:t>
            </a:r>
            <a:r>
              <a:rPr lang="en-US" sz="2000" dirty="0"/>
              <a:t>) can be added later by modifying the connection</a:t>
            </a:r>
          </a:p>
        </p:txBody>
      </p:sp>
    </p:spTree>
    <p:extLst>
      <p:ext uri="{BB962C8B-B14F-4D97-AF65-F5344CB8AC3E}">
        <p14:creationId xmlns:p14="http://schemas.microsoft.com/office/powerpoint/2010/main" val="872429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4DBDA3-FECC-B201-7346-1C1395DFD4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32BD8FC-42A2-EAF2-B3F4-C8F59CE757A2}"/>
              </a:ext>
            </a:extLst>
          </p:cNvPr>
          <p:cNvSpPr/>
          <p:nvPr/>
        </p:nvSpPr>
        <p:spPr>
          <a:xfrm>
            <a:off x="617280" y="1266361"/>
            <a:ext cx="10389387" cy="50262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6133663-D604-569A-99C9-A578A23DFD2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006" y="0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3EC2666-25FA-C252-C7FE-C00902968D4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43968" y="1579467"/>
            <a:ext cx="9536010" cy="4400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278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1E0995-8220-FB05-3849-915A176EDA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3D3F444-D1FE-0DF4-E49F-7E8128C41500}"/>
              </a:ext>
            </a:extLst>
          </p:cNvPr>
          <p:cNvSpPr/>
          <p:nvPr/>
        </p:nvSpPr>
        <p:spPr>
          <a:xfrm>
            <a:off x="617280" y="1266361"/>
            <a:ext cx="10389387" cy="50262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5218071-7B12-C07C-D56C-08D4BDFFD87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006" y="0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A67EA29-9123-2CEA-51F3-1ECB5B63C66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32089" y="1853306"/>
            <a:ext cx="8603399" cy="385238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23365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AE1AD9-2A7C-5452-A6AA-8750E662E0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60E4B6F-84EF-43D6-5772-E029C495AC52}"/>
              </a:ext>
            </a:extLst>
          </p:cNvPr>
          <p:cNvSpPr/>
          <p:nvPr/>
        </p:nvSpPr>
        <p:spPr>
          <a:xfrm>
            <a:off x="617280" y="1271147"/>
            <a:ext cx="10389387" cy="51049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C83255-A102-2044-8F7D-DF2CAC8F3BF2}"/>
              </a:ext>
            </a:extLst>
          </p:cNvPr>
          <p:cNvSpPr txBox="1"/>
          <p:nvPr/>
        </p:nvSpPr>
        <p:spPr>
          <a:xfrm>
            <a:off x="640447" y="659684"/>
            <a:ext cx="109111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273239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Type Options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141ACD0-F221-3F24-A14F-B1A336CDEFE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006" y="0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B621C63-5042-6D9E-BDD8-69CC607A5415}"/>
              </a:ext>
            </a:extLst>
          </p:cNvPr>
          <p:cNvSpPr txBox="1"/>
          <p:nvPr/>
        </p:nvSpPr>
        <p:spPr>
          <a:xfrm>
            <a:off x="781611" y="1328610"/>
            <a:ext cx="9597342" cy="17095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Connection options depend on the type (e.g., ethernet, </a:t>
            </a:r>
            <a:r>
              <a:rPr kumimoji="0" lang="en-US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wifi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, bridge, bond, VPN, VLAN).</a:t>
            </a:r>
            <a:endParaRPr kumimoji="0" lang="ar-IQ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Ethernet connections may include optional settings like MAC address or MTU.</a:t>
            </a:r>
            <a:endParaRPr kumimoji="0" lang="ar-IQ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Wi-Fi connections must specify SSID and may include extra options.</a:t>
            </a:r>
            <a:endParaRPr kumimoji="0" lang="ar-IQ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To view all available options, use:</a:t>
            </a:r>
            <a:r>
              <a:rPr kumimoji="0" lang="ar-IQ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 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00AEEF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nmcli con add help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946BD04-D757-8346-C937-B99F417A8D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86763" y="3038181"/>
            <a:ext cx="4780103" cy="3160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817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75EBF8-100E-1222-D32E-329CF3EAC5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392E73A-168F-694A-19C1-C4956E41539D}"/>
              </a:ext>
            </a:extLst>
          </p:cNvPr>
          <p:cNvSpPr/>
          <p:nvPr/>
        </p:nvSpPr>
        <p:spPr>
          <a:xfrm>
            <a:off x="617280" y="1788705"/>
            <a:ext cx="10389387" cy="341547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D22850D-6109-0EE4-C44B-3B875B4DC772}"/>
              </a:ext>
            </a:extLst>
          </p:cNvPr>
          <p:cNvSpPr txBox="1"/>
          <p:nvPr/>
        </p:nvSpPr>
        <p:spPr>
          <a:xfrm>
            <a:off x="640447" y="1076343"/>
            <a:ext cx="109111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Modifying Network Interfaces with nmcli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7E8DDC0-79C3-3CFF-B500-0E85B52E4E6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006" y="0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E3056A9-F22C-FF53-FE48-403208D96A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9887" y="2270645"/>
            <a:ext cx="9373313" cy="2544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5111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2DB621-4C3A-EE43-E8B5-27D419896A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73B5C417-F063-494A-8D04-5DC4A043B41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006" y="0"/>
            <a:ext cx="2305141" cy="1076343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86331EAF-039C-31C3-E4FC-742FEDDE73D3}"/>
              </a:ext>
            </a:extLst>
          </p:cNvPr>
          <p:cNvGrpSpPr/>
          <p:nvPr/>
        </p:nvGrpSpPr>
        <p:grpSpPr>
          <a:xfrm>
            <a:off x="880533" y="225778"/>
            <a:ext cx="7755464" cy="6451600"/>
            <a:chOff x="2942061" y="630768"/>
            <a:chExt cx="6307874" cy="5626430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8C3D09D6-7B5A-2959-ACB5-4D323BAC8D5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942061" y="630768"/>
              <a:ext cx="6307874" cy="4340376"/>
            </a:xfrm>
            <a:prstGeom prst="rect">
              <a:avLst/>
            </a:prstGeom>
            <a:ln>
              <a:noFill/>
            </a:ln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ED8807DC-B8C6-2B7B-1F40-E7624CCE3C1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942062" y="4971144"/>
              <a:ext cx="6307873" cy="128605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12980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25F13E-486F-E2DD-05F0-967B40B8F4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48A2411-ED87-42BC-9978-2E431ADC0CB6}"/>
              </a:ext>
            </a:extLst>
          </p:cNvPr>
          <p:cNvSpPr/>
          <p:nvPr/>
        </p:nvSpPr>
        <p:spPr>
          <a:xfrm>
            <a:off x="617280" y="1266361"/>
            <a:ext cx="10389387" cy="50262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821876B-3694-8711-9401-A82BA5CD106C}"/>
              </a:ext>
            </a:extLst>
          </p:cNvPr>
          <p:cNvSpPr txBox="1"/>
          <p:nvPr/>
        </p:nvSpPr>
        <p:spPr>
          <a:xfrm>
            <a:off x="617280" y="712363"/>
            <a:ext cx="109111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Summary of </a:t>
            </a:r>
            <a:r>
              <a:rPr lang="en-US" sz="3000" b="1" i="0" dirty="0">
                <a:solidFill>
                  <a:schemeClr val="accent2">
                    <a:lumMod val="50000"/>
                  </a:schemeClr>
                </a:solidFill>
                <a:effectLst/>
                <a:latin typeface="Nunito" pitchFamily="2" charset="0"/>
              </a:rPr>
              <a:t>nmcli</a:t>
            </a:r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 Commands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67D79E5-BC80-5115-5C7E-448F5DE4F6A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006" y="0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E3BAC65-2C4D-DB86-1EE1-92542507BA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34757" y="1555098"/>
            <a:ext cx="7754432" cy="4448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570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9CCFA1-FAB2-F6EB-146A-4D6FA9F729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8298A65-0718-5AFA-A458-34BC82C5E6DB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5FB38F4-8F31-5ECC-A929-7293DDE6C58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10B7AE8B-FDF3-D136-C713-DE75B60AC86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8521ECB-8745-A326-1B07-0D5FFF2F0518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32461654-8FD2-C573-2AF6-C060D5081C90}"/>
              </a:ext>
            </a:extLst>
          </p:cNvPr>
          <p:cNvSpPr txBox="1"/>
          <p:nvPr/>
        </p:nvSpPr>
        <p:spPr>
          <a:xfrm>
            <a:off x="5842760" y="1105201"/>
            <a:ext cx="4937346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900" dirty="0"/>
              <a:t>Configuring Host Names and Name Resolution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0E58947-95D6-61A0-1926-65CB6DCC2B8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974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BCBDCC-55A9-0C28-BEC0-E54E2DFD05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FBA8FC5-A37B-2246-5E0B-0A17F0495F6C}"/>
              </a:ext>
            </a:extLst>
          </p:cNvPr>
          <p:cNvSpPr/>
          <p:nvPr/>
        </p:nvSpPr>
        <p:spPr>
          <a:xfrm>
            <a:off x="640447" y="1824540"/>
            <a:ext cx="10028142" cy="414728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33CE9AA-3D35-BB32-DDE7-A521FCC9C5D7}"/>
              </a:ext>
            </a:extLst>
          </p:cNvPr>
          <p:cNvSpPr txBox="1"/>
          <p:nvPr/>
        </p:nvSpPr>
        <p:spPr>
          <a:xfrm>
            <a:off x="640447" y="1112717"/>
            <a:ext cx="109111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Configuring Host Names and Name Resolution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5FEE4A2-BBE6-CF80-8432-BF55F339663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006" y="0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6550B13-4029-52EA-CD2E-686C06F382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6629" y="2309970"/>
            <a:ext cx="9199830" cy="283251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8A21566-7FB3-8130-AA74-AAE76C58D99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2052" y="5116547"/>
            <a:ext cx="7001852" cy="704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910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F018E4-8F12-CB72-B994-5FCC911B67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D93BA0C-F24E-13A8-3AF4-A41B1489B772}"/>
              </a:ext>
            </a:extLst>
          </p:cNvPr>
          <p:cNvSpPr/>
          <p:nvPr/>
        </p:nvSpPr>
        <p:spPr>
          <a:xfrm>
            <a:off x="640447" y="1824540"/>
            <a:ext cx="10028142" cy="33457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820F41D-242D-F230-841D-508670F01B5A}"/>
              </a:ext>
            </a:extLst>
          </p:cNvPr>
          <p:cNvSpPr txBox="1"/>
          <p:nvPr/>
        </p:nvSpPr>
        <p:spPr>
          <a:xfrm>
            <a:off x="640447" y="1112717"/>
            <a:ext cx="109111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Configuring Name Resolution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A4836C9-7FE0-9064-CB8E-DF02B248917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006" y="0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4841EC6-84DB-DCD2-7083-8AB5045A68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4020" y="2150030"/>
            <a:ext cx="9480289" cy="2388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425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18F707-3A2C-75F3-4C72-F7D6E7694C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483C3CE-649F-2628-2933-0E507D728077}"/>
              </a:ext>
            </a:extLst>
          </p:cNvPr>
          <p:cNvSpPr/>
          <p:nvPr/>
        </p:nvSpPr>
        <p:spPr>
          <a:xfrm>
            <a:off x="640447" y="1703089"/>
            <a:ext cx="10028142" cy="46730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en-US" sz="2000" b="1" dirty="0">
                <a:solidFill>
                  <a:schemeClr val="tx1"/>
                </a:solidFill>
              </a:rPr>
              <a:t>Host Name Resolution with </a:t>
            </a:r>
            <a:r>
              <a:rPr lang="en-US" sz="2000" b="1" dirty="0" err="1">
                <a:solidFill>
                  <a:schemeClr val="tx1"/>
                </a:solidFill>
              </a:rPr>
              <a:t>getent</a:t>
            </a:r>
            <a:endParaRPr lang="en-US" sz="2000" b="1" dirty="0">
              <a:solidFill>
                <a:schemeClr val="tx1"/>
              </a:solidFill>
            </a:endParaRPr>
          </a:p>
          <a:p>
            <a:pPr marL="742950" lvl="1" indent="-28575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chemeClr val="tx1"/>
                </a:solidFill>
              </a:rPr>
              <a:t>The command </a:t>
            </a:r>
            <a:r>
              <a:rPr lang="en-US" b="1" dirty="0" err="1">
                <a:solidFill>
                  <a:schemeClr val="tx1"/>
                </a:solidFill>
              </a:rPr>
              <a:t>getent</a:t>
            </a:r>
            <a:r>
              <a:rPr lang="en-US" b="1" dirty="0">
                <a:solidFill>
                  <a:schemeClr val="tx1"/>
                </a:solidFill>
              </a:rPr>
              <a:t> hosts hostname</a:t>
            </a:r>
            <a:r>
              <a:rPr lang="en-US" dirty="0">
                <a:solidFill>
                  <a:schemeClr val="tx1"/>
                </a:solidFill>
              </a:rPr>
              <a:t> is used to test how the system resolves host names.</a:t>
            </a:r>
          </a:p>
          <a:p>
            <a:pPr marL="742950" lvl="1" indent="-28575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chemeClr val="tx1"/>
                </a:solidFill>
              </a:rPr>
              <a:t>It first checks the </a:t>
            </a:r>
            <a:r>
              <a:rPr lang="en-US" b="1" dirty="0">
                <a:solidFill>
                  <a:schemeClr val="tx1"/>
                </a:solidFill>
              </a:rPr>
              <a:t>/</a:t>
            </a:r>
            <a:r>
              <a:rPr lang="en-US" b="1" dirty="0" err="1">
                <a:solidFill>
                  <a:schemeClr val="tx1"/>
                </a:solidFill>
              </a:rPr>
              <a:t>etc</a:t>
            </a:r>
            <a:r>
              <a:rPr lang="en-US" b="1" dirty="0">
                <a:solidFill>
                  <a:schemeClr val="tx1"/>
                </a:solidFill>
              </a:rPr>
              <a:t>/hosts</a:t>
            </a:r>
            <a:r>
              <a:rPr lang="en-US" dirty="0">
                <a:solidFill>
                  <a:schemeClr val="tx1"/>
                </a:solidFill>
              </a:rPr>
              <a:t> file for the entry.</a:t>
            </a:r>
          </a:p>
          <a:p>
            <a:pPr marL="742950" lvl="1" indent="-28575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chemeClr val="tx1"/>
                </a:solidFill>
              </a:rPr>
              <a:t>If not found, it queries a </a:t>
            </a:r>
            <a:r>
              <a:rPr lang="en-US" b="1" dirty="0">
                <a:solidFill>
                  <a:schemeClr val="tx1"/>
                </a:solidFill>
              </a:rPr>
              <a:t>DNS nameserver</a:t>
            </a:r>
            <a:r>
              <a:rPr lang="en-US" dirty="0">
                <a:solidFill>
                  <a:schemeClr val="tx1"/>
                </a:solidFill>
              </a:rPr>
              <a:t> as defined in </a:t>
            </a:r>
            <a:r>
              <a:rPr lang="en-US" b="1" dirty="0">
                <a:solidFill>
                  <a:schemeClr val="tx1"/>
                </a:solidFill>
              </a:rPr>
              <a:t>/</a:t>
            </a:r>
            <a:r>
              <a:rPr lang="en-US" b="1" dirty="0" err="1">
                <a:solidFill>
                  <a:schemeClr val="tx1"/>
                </a:solidFill>
              </a:rPr>
              <a:t>etc</a:t>
            </a:r>
            <a:r>
              <a:rPr lang="en-US" b="1" dirty="0">
                <a:solidFill>
                  <a:schemeClr val="tx1"/>
                </a:solidFill>
              </a:rPr>
              <a:t>/</a:t>
            </a:r>
            <a:r>
              <a:rPr lang="en-US" b="1" dirty="0" err="1">
                <a:solidFill>
                  <a:schemeClr val="tx1"/>
                </a:solidFill>
              </a:rPr>
              <a:t>resolv.conf</a:t>
            </a:r>
            <a:r>
              <a:rPr lang="en-US" dirty="0">
                <a:solidFill>
                  <a:schemeClr val="tx1"/>
                </a:solidFill>
              </a:rPr>
              <a:t>.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en-US" sz="2000" b="1" dirty="0">
                <a:solidFill>
                  <a:schemeClr val="tx1"/>
                </a:solidFill>
              </a:rPr>
              <a:t>/</a:t>
            </a:r>
            <a:r>
              <a:rPr lang="en-US" sz="2000" b="1" dirty="0" err="1">
                <a:solidFill>
                  <a:schemeClr val="tx1"/>
                </a:solidFill>
              </a:rPr>
              <a:t>etc</a:t>
            </a:r>
            <a:r>
              <a:rPr lang="en-US" sz="2000" b="1" dirty="0">
                <a:solidFill>
                  <a:schemeClr val="tx1"/>
                </a:solidFill>
              </a:rPr>
              <a:t>/</a:t>
            </a:r>
            <a:r>
              <a:rPr lang="en-US" sz="2000" b="1" dirty="0" err="1">
                <a:solidFill>
                  <a:schemeClr val="tx1"/>
                </a:solidFill>
              </a:rPr>
              <a:t>resolv.conf</a:t>
            </a:r>
            <a:r>
              <a:rPr lang="en-US" sz="2000" b="1" dirty="0">
                <a:solidFill>
                  <a:schemeClr val="tx1"/>
                </a:solidFill>
              </a:rPr>
              <a:t> parameters:</a:t>
            </a:r>
            <a:endParaRPr lang="en-US" sz="2000" dirty="0">
              <a:solidFill>
                <a:schemeClr val="tx1"/>
              </a:solidFill>
            </a:endParaRPr>
          </a:p>
          <a:p>
            <a:pPr marL="742950" lvl="1" indent="-28575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chemeClr val="tx1"/>
                </a:solidFill>
              </a:rPr>
              <a:t>nameserver:</a:t>
            </a:r>
            <a:r>
              <a:rPr lang="en-US" dirty="0">
                <a:solidFill>
                  <a:schemeClr val="tx1"/>
                </a:solidFill>
              </a:rPr>
              <a:t> Defines the IP address of the DNS server (up to 3 can be listed for backup).</a:t>
            </a:r>
          </a:p>
          <a:p>
            <a:pPr marL="742950" lvl="1" indent="-28575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chemeClr val="tx1"/>
                </a:solidFill>
              </a:rPr>
              <a:t>search:</a:t>
            </a:r>
            <a:r>
              <a:rPr lang="en-US" dirty="0">
                <a:solidFill>
                  <a:schemeClr val="tx1"/>
                </a:solidFill>
              </a:rPr>
              <a:t> Specifies domain names to append when resolving short hostnames.</a:t>
            </a:r>
          </a:p>
          <a:p>
            <a:pPr marL="742950" lvl="1" indent="-28575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chemeClr val="tx1"/>
                </a:solidFill>
              </a:rPr>
              <a:t>domain:</a:t>
            </a:r>
            <a:r>
              <a:rPr lang="en-US" dirty="0">
                <a:solidFill>
                  <a:schemeClr val="tx1"/>
                </a:solidFill>
              </a:rPr>
              <a:t> Used for defining a default domain (should not be used with </a:t>
            </a:r>
            <a:r>
              <a:rPr lang="en-US" i="1" dirty="0">
                <a:solidFill>
                  <a:schemeClr val="tx1"/>
                </a:solidFill>
              </a:rPr>
              <a:t>search</a:t>
            </a:r>
            <a:r>
              <a:rPr lang="en-US" dirty="0">
                <a:solidFill>
                  <a:schemeClr val="tx1"/>
                </a:solidFill>
              </a:rPr>
              <a:t> in the same file).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EDF3F7A-317B-1C3A-279B-8DBA3543914D}"/>
              </a:ext>
            </a:extLst>
          </p:cNvPr>
          <p:cNvSpPr txBox="1"/>
          <p:nvPr/>
        </p:nvSpPr>
        <p:spPr>
          <a:xfrm>
            <a:off x="640447" y="1112717"/>
            <a:ext cx="109111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Configuring Name Resolution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7D3BE5D-56FB-249A-50F4-859CA15F41F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006" y="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791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20555b5da0b2e7a8b0125b4063a232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07b825fe9b2234ea84872814b078fd7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B4242970-9238-4BCD-A2F7-0FC1C93B667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purl.org/dc/elements/1.1/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d13aca44-ef33-4cf4-9980-7f0b00e6eeb9"/>
    <ds:schemaRef ds:uri="49100919-8a76-4266-be0c-7dc583902cb4"/>
    <ds:schemaRef ds:uri="http://purl.org/dc/terms/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25105</TotalTime>
  <Words>1684</Words>
  <Application>Microsoft Office PowerPoint</Application>
  <PresentationFormat>Widescreen</PresentationFormat>
  <Paragraphs>236</Paragraphs>
  <Slides>41</Slides>
  <Notes>41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50" baseType="lpstr">
      <vt:lpstr>Alexandria</vt:lpstr>
      <vt:lpstr>Arial</vt:lpstr>
      <vt:lpstr>Calibri</vt:lpstr>
      <vt:lpstr>Calibri Light</vt:lpstr>
      <vt:lpstr>Courier New</vt:lpstr>
      <vt:lpstr>Nunito</vt:lpstr>
      <vt:lpstr>Roboto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DR.Ahmed.eldouh.CSIS</cp:lastModifiedBy>
  <cp:revision>596</cp:revision>
  <dcterms:created xsi:type="dcterms:W3CDTF">2023-04-29T09:08:00Z</dcterms:created>
  <dcterms:modified xsi:type="dcterms:W3CDTF">2026-02-03T22:37:42Z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