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480" r:id="rId2"/>
    <p:sldId id="303" r:id="rId3"/>
    <p:sldId id="271" r:id="rId4"/>
    <p:sldId id="313" r:id="rId5"/>
    <p:sldId id="276" r:id="rId6"/>
    <p:sldId id="481" r:id="rId7"/>
    <p:sldId id="482" r:id="rId8"/>
    <p:sldId id="483" r:id="rId9"/>
    <p:sldId id="484" r:id="rId10"/>
    <p:sldId id="485" r:id="rId11"/>
    <p:sldId id="486" r:id="rId12"/>
    <p:sldId id="487" r:id="rId13"/>
    <p:sldId id="488" r:id="rId14"/>
    <p:sldId id="506" r:id="rId15"/>
    <p:sldId id="489" r:id="rId16"/>
    <p:sldId id="490" r:id="rId17"/>
    <p:sldId id="507" r:id="rId18"/>
    <p:sldId id="508" r:id="rId19"/>
    <p:sldId id="491" r:id="rId20"/>
    <p:sldId id="509" r:id="rId21"/>
    <p:sldId id="492" r:id="rId22"/>
    <p:sldId id="510" r:id="rId23"/>
    <p:sldId id="493" r:id="rId24"/>
    <p:sldId id="495" r:id="rId25"/>
    <p:sldId id="511" r:id="rId26"/>
    <p:sldId id="496" r:id="rId27"/>
    <p:sldId id="497" r:id="rId28"/>
    <p:sldId id="512" r:id="rId29"/>
    <p:sldId id="498" r:id="rId30"/>
    <p:sldId id="513" r:id="rId31"/>
    <p:sldId id="514" r:id="rId32"/>
    <p:sldId id="515" r:id="rId33"/>
    <p:sldId id="516" r:id="rId34"/>
    <p:sldId id="517"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82"/>
            <p14:sldId id="483"/>
            <p14:sldId id="484"/>
            <p14:sldId id="485"/>
            <p14:sldId id="486"/>
            <p14:sldId id="487"/>
            <p14:sldId id="488"/>
            <p14:sldId id="506"/>
            <p14:sldId id="489"/>
            <p14:sldId id="490"/>
            <p14:sldId id="507"/>
            <p14:sldId id="508"/>
            <p14:sldId id="491"/>
            <p14:sldId id="509"/>
            <p14:sldId id="492"/>
            <p14:sldId id="510"/>
            <p14:sldId id="493"/>
            <p14:sldId id="495"/>
            <p14:sldId id="511"/>
            <p14:sldId id="496"/>
            <p14:sldId id="497"/>
            <p14:sldId id="512"/>
            <p14:sldId id="498"/>
            <p14:sldId id="513"/>
            <p14:sldId id="514"/>
            <p14:sldId id="515"/>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0"/>
    <p:restoredTop sz="93769" autoAdjust="0"/>
  </p:normalViewPr>
  <p:slideViewPr>
    <p:cSldViewPr snapToGrid="0">
      <p:cViewPr varScale="1">
        <p:scale>
          <a:sx n="108" d="100"/>
          <a:sy n="108" d="100"/>
        </p:scale>
        <p:origin x="67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13.sv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Sarah </a:t>
            </a:r>
            <a:r>
              <a:rPr lang="en-US" sz="2400" dirty="0" err="1" smtClean="0">
                <a:latin typeface="Times New Roman" panose="02020603050405020304" pitchFamily="18" charset="0"/>
                <a:cs typeface="Times New Roman" panose="02020603050405020304" pitchFamily="18" charset="0"/>
              </a:rPr>
              <a:t>Chahine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223207"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Entrepreneurial </a:t>
            </a:r>
          </a:p>
          <a:p>
            <a:r>
              <a:rPr lang="en-US" sz="4400" b="1" dirty="0" smtClean="0">
                <a:solidFill>
                  <a:srgbClr val="00B0F0"/>
                </a:solidFill>
                <a:latin typeface="Times New Roman" panose="02020603050405020304" pitchFamily="18" charset="0"/>
                <a:cs typeface="Times New Roman" panose="02020603050405020304" pitchFamily="18" charset="0"/>
              </a:rPr>
              <a:t>New Ventures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647473"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ENT634</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Industry and Competitor Analysis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Entrepreneurial </a:t>
            </a:r>
          </a:p>
          <a:p>
            <a:r>
              <a:rPr lang="en-US" sz="4400" b="1" dirty="0">
                <a:solidFill>
                  <a:srgbClr val="00B0F0"/>
                </a:solidFill>
                <a:latin typeface="Times New Roman" panose="02020603050405020304" pitchFamily="18" charset="0"/>
                <a:cs typeface="Times New Roman" panose="02020603050405020304" pitchFamily="18" charset="0"/>
              </a:rPr>
              <a:t>New Ventures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647473"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ENT634</a:t>
            </a:r>
          </a:p>
          <a:p>
            <a:r>
              <a:rPr lang="en-US" sz="2000" dirty="0">
                <a:latin typeface="Times New Roman" panose="02020603050405020304" pitchFamily="18" charset="0"/>
                <a:cs typeface="Times New Roman" panose="02020603050405020304" pitchFamily="18" charset="0"/>
              </a:rPr>
              <a:t>Industry and Competitor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Sarah </a:t>
            </a:r>
            <a:r>
              <a:rPr lang="en-US" sz="2800" b="1" dirty="0" err="1" smtClean="0">
                <a:solidFill>
                  <a:srgbClr val="00B0F0"/>
                </a:solidFill>
                <a:latin typeface="Times New Roman" panose="02020603050405020304" pitchFamily="18" charset="0"/>
                <a:cs typeface="Times New Roman" panose="02020603050405020304" pitchFamily="18" charset="0"/>
              </a:rPr>
              <a:t>Chahine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9"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940066"/>
          </a:xfrm>
          <a:prstGeom prst="rect">
            <a:avLst/>
          </a:prstGeom>
          <a:noFill/>
        </p:spPr>
        <p:txBody>
          <a:bodyPr wrap="square">
            <a:spAutoFit/>
          </a:bodyPr>
          <a:lstStyle/>
          <a:p>
            <a:pPr algn="just">
              <a:lnSpc>
                <a:spcPct val="120000"/>
              </a:lnSpc>
            </a:pPr>
            <a:r>
              <a:rPr lang="en-US" sz="2400" dirty="0">
                <a:latin typeface="Times New Roman" panose="02020603050405020304" pitchFamily="18" charset="0"/>
                <a:cs typeface="Times New Roman" panose="02020603050405020304" pitchFamily="18" charset="0"/>
              </a:rPr>
              <a:t>In this chapter, we’ll look at industry analysis and competitor analysis.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410275"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Introduction</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Introduction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677656"/>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The first section considers </a:t>
            </a:r>
            <a:r>
              <a:rPr lang="en-US" sz="2400" b="1" dirty="0">
                <a:latin typeface="Times New Roman" panose="02020603050405020304" pitchFamily="18" charset="0"/>
                <a:cs typeface="Times New Roman" panose="02020603050405020304" pitchFamily="18" charset="0"/>
              </a:rPr>
              <a:t>industry analysis</a:t>
            </a:r>
            <a:r>
              <a:rPr lang="en-US" sz="2400" dirty="0">
                <a:latin typeface="Times New Roman" panose="02020603050405020304" pitchFamily="18" charset="0"/>
                <a:cs typeface="Times New Roman" panose="02020603050405020304" pitchFamily="18" charset="0"/>
              </a:rPr>
              <a:t>, which is business research that focuses on the potential of an industry. An </a:t>
            </a:r>
            <a:r>
              <a:rPr lang="en-US" sz="2400" b="1" dirty="0">
                <a:latin typeface="Times New Roman" panose="02020603050405020304" pitchFamily="18" charset="0"/>
                <a:cs typeface="Times New Roman" panose="02020603050405020304" pitchFamily="18" charset="0"/>
              </a:rPr>
              <a:t>industry</a:t>
            </a:r>
            <a:r>
              <a:rPr lang="en-US" sz="2400" dirty="0">
                <a:latin typeface="Times New Roman" panose="02020603050405020304" pitchFamily="18" charset="0"/>
                <a:cs typeface="Times New Roman" panose="02020603050405020304" pitchFamily="18" charset="0"/>
              </a:rPr>
              <a:t> is a group of firms producing a similar product or service, such as </a:t>
            </a:r>
            <a:r>
              <a:rPr lang="en-US" sz="2400" dirty="0" smtClean="0">
                <a:latin typeface="Times New Roman" panose="02020603050405020304" pitchFamily="18" charset="0"/>
                <a:cs typeface="Times New Roman" panose="02020603050405020304" pitchFamily="18" charset="0"/>
              </a:rPr>
              <a:t>music. Once </a:t>
            </a:r>
            <a:r>
              <a:rPr lang="en-US" sz="2400" dirty="0">
                <a:latin typeface="Times New Roman" panose="02020603050405020304" pitchFamily="18" charset="0"/>
                <a:cs typeface="Times New Roman" panose="02020603050405020304" pitchFamily="18" charset="0"/>
              </a:rPr>
              <a:t>it is determined that a new venture is feasible in regard to the industry and the target market in which it intends to compete, a more in-depth analysis is needed to learn the operational realities associated with the chosen </a:t>
            </a:r>
            <a:r>
              <a:rPr lang="en-US" sz="2400" dirty="0" smtClean="0">
                <a:latin typeface="Times New Roman" panose="02020603050405020304" pitchFamily="18" charset="0"/>
                <a:cs typeface="Times New Roman" panose="02020603050405020304" pitchFamily="18" charset="0"/>
              </a:rPr>
              <a:t>industry.</a:t>
            </a:r>
            <a:endParaRPr lang="en-US" sz="240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69660"/>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We focus on </a:t>
            </a:r>
            <a:r>
              <a:rPr lang="en-US" sz="2400" b="1" dirty="0">
                <a:latin typeface="Times New Roman" panose="02020603050405020304" pitchFamily="18" charset="0"/>
                <a:cs typeface="Times New Roman" panose="02020603050405020304" pitchFamily="18" charset="0"/>
              </a:rPr>
              <a:t>competitor analysis </a:t>
            </a:r>
            <a:r>
              <a:rPr lang="en-US" sz="2400" dirty="0">
                <a:latin typeface="Times New Roman" panose="02020603050405020304" pitchFamily="18" charset="0"/>
                <a:cs typeface="Times New Roman" panose="02020603050405020304" pitchFamily="18" charset="0"/>
              </a:rPr>
              <a:t>in the second section. A competitor analysis is a detailed evaluation of a firm’s competitors. Once a firm decides to enter an industry and chooses a market in which to compete, it must gain an understanding of its competitive environment.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Industry Analysis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algn="just"/>
            <a:r>
              <a:rPr lang="en-US" sz="2400" dirty="0" smtClean="0">
                <a:latin typeface="Times New Roman" panose="02020603050405020304" pitchFamily="18" charset="0"/>
                <a:cs typeface="Times New Roman" panose="02020603050405020304" pitchFamily="18" charset="0"/>
              </a:rPr>
              <a:t>When studying an industry, an entrepreneur must answer three questions before pursuing the idea of starting a firm:</a:t>
            </a:r>
          </a:p>
          <a:p>
            <a:pPr marL="457200"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Is the industry accessible—in other words, is it a realistic place for a new venture to enter? </a:t>
            </a:r>
          </a:p>
          <a:p>
            <a:pPr marL="457200"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Does the industry contain markets that are ripe for innovation or are underserved? </a:t>
            </a:r>
          </a:p>
          <a:p>
            <a:pPr marL="457200"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Are there positions in the industry that will avoid some of the negative attributes of the industry as a whole?</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44342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Industry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rtlCol="0">
            <a:spAutoFit/>
          </a:bodyPr>
          <a:lstStyle/>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Some </a:t>
            </a:r>
            <a:r>
              <a:rPr lang="en-US" sz="2400" dirty="0">
                <a:latin typeface="Times New Roman" panose="02020603050405020304" pitchFamily="18" charset="0"/>
                <a:cs typeface="Times New Roman" panose="02020603050405020304" pitchFamily="18" charset="0"/>
              </a:rPr>
              <a:t>industries are simply more attractive than others in terms of their annual growth rate and other factors</a:t>
            </a:r>
            <a:r>
              <a:rPr lang="en-US" sz="2400" dirty="0" smtClean="0">
                <a:latin typeface="Times New Roman" panose="02020603050405020304" pitchFamily="18" charset="0"/>
                <a:cs typeface="Times New Roman" panose="02020603050405020304" pitchFamily="18" charset="0"/>
              </a:rPr>
              <a:t>.</a:t>
            </a:r>
          </a:p>
          <a:p>
            <a:pPr marL="800100" lvl="1" indent="-342900" algn="just">
              <a:buFont typeface="Arial" charset="0"/>
              <a:buChar char="•"/>
            </a:pPr>
            <a:r>
              <a:rPr lang="en-US" sz="2400" dirty="0" smtClean="0">
                <a:latin typeface="Times New Roman" panose="02020603050405020304" pitchFamily="18" charset="0"/>
                <a:cs typeface="Times New Roman" panose="02020603050405020304" pitchFamily="18" charset="0"/>
              </a:rPr>
              <a:t>For example, the </a:t>
            </a:r>
            <a:r>
              <a:rPr lang="en-US" sz="2400" dirty="0">
                <a:latin typeface="Times New Roman" panose="02020603050405020304" pitchFamily="18" charset="0"/>
                <a:cs typeface="Times New Roman" panose="02020603050405020304" pitchFamily="18" charset="0"/>
              </a:rPr>
              <a:t>industry for e-book publishing is expected to grow at an annual rate of 3.7 percent over the next five years</a:t>
            </a:r>
            <a:r>
              <a:rPr lang="en-US" sz="2400" dirty="0" smtClean="0">
                <a:latin typeface="Times New Roman" panose="02020603050405020304" pitchFamily="18" charset="0"/>
                <a:cs typeface="Times New Roman" panose="02020603050405020304" pitchFamily="18" charset="0"/>
              </a:rPr>
              <a:t>.</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 For the same period, the industry for traditional book publishing is expected to decline at an annual rate of −0.8 percent per year</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Studying industry trends and using the five forces model are two techniques entrepreneurs have available for assessing industry attractiveness.</a:t>
            </a:r>
          </a:p>
          <a:p>
            <a:pPr algn="just"/>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99598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Industry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algn="just"/>
            <a:r>
              <a:rPr lang="en-US" sz="2400" b="1" dirty="0" smtClean="0">
                <a:latin typeface="Times New Roman" panose="02020603050405020304" pitchFamily="18" charset="0"/>
                <a:cs typeface="Times New Roman" panose="02020603050405020304" pitchFamily="18" charset="0"/>
              </a:rPr>
              <a:t>Studying Industry Trends</a:t>
            </a:r>
          </a:p>
          <a:p>
            <a:pPr algn="just"/>
            <a:r>
              <a:rPr lang="en-US" sz="2400" dirty="0">
                <a:latin typeface="Times New Roman" panose="02020603050405020304" pitchFamily="18" charset="0"/>
                <a:cs typeface="Times New Roman" panose="02020603050405020304" pitchFamily="18" charset="0"/>
              </a:rPr>
              <a:t>The first technique </a:t>
            </a:r>
            <a:r>
              <a:rPr lang="en-US" sz="2400" dirty="0" smtClean="0">
                <a:latin typeface="Times New Roman" panose="02020603050405020304" pitchFamily="18" charset="0"/>
                <a:cs typeface="Times New Roman" panose="02020603050405020304" pitchFamily="18" charset="0"/>
              </a:rPr>
              <a:t>an </a:t>
            </a:r>
            <a:r>
              <a:rPr lang="en-US" sz="2400" dirty="0">
                <a:latin typeface="Times New Roman" panose="02020603050405020304" pitchFamily="18" charset="0"/>
                <a:cs typeface="Times New Roman" panose="02020603050405020304" pitchFamily="18" charset="0"/>
              </a:rPr>
              <a:t>entrepreneur has available to discern the attractiveness of an industry is to study industry trends. </a:t>
            </a:r>
            <a:r>
              <a:rPr lang="en-US" sz="2400" dirty="0" smtClean="0">
                <a:latin typeface="Times New Roman" panose="02020603050405020304" pitchFamily="18" charset="0"/>
                <a:cs typeface="Times New Roman" panose="02020603050405020304" pitchFamily="18" charset="0"/>
              </a:rPr>
              <a:t>Two most important trends to focus on are:</a:t>
            </a:r>
          </a:p>
          <a:p>
            <a:pPr marL="457200"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Environmental Trends</a:t>
            </a:r>
          </a:p>
          <a:p>
            <a:pPr marL="457200"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Business Trends</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64543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Industry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4569"/>
            <a:ext cx="10541000" cy="3785652"/>
          </a:xfrm>
          <a:prstGeom prst="rect">
            <a:avLst/>
          </a:prstGeom>
          <a:noFill/>
        </p:spPr>
        <p:txBody>
          <a:bodyPr wrap="square" rtlCol="0">
            <a:spAutoFit/>
          </a:bodyPr>
          <a:lstStyle/>
          <a:p>
            <a:pPr marL="342900" indent="-342900" algn="just">
              <a:buFont typeface="+mj-lt"/>
              <a:buAutoNum type="arabicPeriod"/>
            </a:pPr>
            <a:r>
              <a:rPr lang="en-US" sz="2400" dirty="0" smtClean="0">
                <a:latin typeface="Times New Roman" panose="02020603050405020304" pitchFamily="18" charset="0"/>
                <a:cs typeface="Times New Roman" panose="02020603050405020304" pitchFamily="18" charset="0"/>
              </a:rPr>
              <a:t>Environmental Trends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Economic trends, social trends, technological advances, and political and regulatory changes are the most important environmental trends for entrepreneurs to study</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For example, companies in industries selling products to seniors, such as the eyeglasses industry and the hearing aid industry, benefit from the social trend of the aging of the population</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In contrast, industries selling food products that are high in sugar, such as the candy industry and the sugared soft-drink industry, suffer as the result of a renewed emphasis on health and fitness.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78534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Industry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a:buFont typeface="+mj-lt"/>
              <a:buAutoNum type="arabicPeriod" startAt="2"/>
            </a:pPr>
            <a:r>
              <a:rPr lang="en-US" sz="2400" dirty="0" smtClean="0">
                <a:latin typeface="Times New Roman" panose="02020603050405020304" pitchFamily="18" charset="0"/>
                <a:cs typeface="Times New Roman" panose="02020603050405020304" pitchFamily="18" charset="0"/>
              </a:rPr>
              <a:t>Business Trends: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 For example, the firms in some industries benefit from an increasing ability to outsource manufacturing or service functions to lower-cost foreign labor markets, while firms in other industries don’t share this advantage</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For example, the </a:t>
            </a:r>
            <a:r>
              <a:rPr lang="en-US" sz="2400" dirty="0">
                <a:latin typeface="Times New Roman" panose="02020603050405020304" pitchFamily="18" charset="0"/>
                <a:cs typeface="Times New Roman" panose="02020603050405020304" pitchFamily="18" charset="0"/>
              </a:rPr>
              <a:t>firms in some industries are able to move customer procurement and service functions online, at considerable cost savings, while the firms in other industries aren’t able to capture this advantage. Trends such as these favor some industries over others.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84675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Forces Model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five forces model is a framework entrepreneurs use to understand an industry’s structure. Professor Michael Porter developed this important tool</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framework is comprised of the </a:t>
            </a:r>
            <a:r>
              <a:rPr lang="en-US" sz="2400" dirty="0" smtClean="0">
                <a:latin typeface="Times New Roman" panose="02020603050405020304" pitchFamily="18" charset="0"/>
                <a:cs typeface="Times New Roman" panose="02020603050405020304" pitchFamily="18" charset="0"/>
              </a:rPr>
              <a:t>following forces </a:t>
            </a:r>
            <a:r>
              <a:rPr lang="en-US" sz="2400" dirty="0">
                <a:latin typeface="Times New Roman" panose="02020603050405020304" pitchFamily="18" charset="0"/>
                <a:cs typeface="Times New Roman" panose="02020603050405020304" pitchFamily="18" charset="0"/>
              </a:rPr>
              <a:t>that determine industry </a:t>
            </a:r>
            <a:r>
              <a:rPr lang="en-US" sz="2400" dirty="0" smtClean="0">
                <a:latin typeface="Times New Roman" panose="02020603050405020304" pitchFamily="18" charset="0"/>
                <a:cs typeface="Times New Roman" panose="02020603050405020304" pitchFamily="18" charset="0"/>
              </a:rPr>
              <a:t>profitability:</a:t>
            </a:r>
          </a:p>
          <a:p>
            <a:pPr marL="800100" lvl="1" indent="-3429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threat of </a:t>
            </a:r>
            <a:r>
              <a:rPr lang="en-US" sz="2400" dirty="0" smtClean="0">
                <a:latin typeface="Times New Roman" panose="02020603050405020304" pitchFamily="18" charset="0"/>
                <a:cs typeface="Times New Roman" panose="02020603050405020304" pitchFamily="18" charset="0"/>
              </a:rPr>
              <a:t>substitutes</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T</a:t>
            </a:r>
            <a:r>
              <a:rPr lang="en-US" sz="2400" dirty="0" smtClean="0">
                <a:latin typeface="Times New Roman" panose="02020603050405020304" pitchFamily="18" charset="0"/>
                <a:cs typeface="Times New Roman" panose="02020603050405020304" pitchFamily="18" charset="0"/>
              </a:rPr>
              <a:t>he </a:t>
            </a:r>
            <a:r>
              <a:rPr lang="en-US" sz="2400" dirty="0">
                <a:latin typeface="Times New Roman" panose="02020603050405020304" pitchFamily="18" charset="0"/>
                <a:cs typeface="Times New Roman" panose="02020603050405020304" pitchFamily="18" charset="0"/>
              </a:rPr>
              <a:t>threat of new entrants (that is, new competitors</a:t>
            </a:r>
            <a:r>
              <a:rPr lang="en-US" sz="2400" dirty="0" smtClean="0">
                <a:latin typeface="Times New Roman" panose="02020603050405020304" pitchFamily="18" charset="0"/>
                <a:cs typeface="Times New Roman" panose="02020603050405020304" pitchFamily="18" charset="0"/>
              </a:rPr>
              <a:t>) </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R</a:t>
            </a:r>
            <a:r>
              <a:rPr lang="en-US" sz="2400" dirty="0" smtClean="0">
                <a:latin typeface="Times New Roman" panose="02020603050405020304" pitchFamily="18" charset="0"/>
                <a:cs typeface="Times New Roman" panose="02020603050405020304" pitchFamily="18" charset="0"/>
              </a:rPr>
              <a:t>ivalry </a:t>
            </a:r>
            <a:r>
              <a:rPr lang="en-US" sz="2400" dirty="0">
                <a:latin typeface="Times New Roman" panose="02020603050405020304" pitchFamily="18" charset="0"/>
                <a:cs typeface="Times New Roman" panose="02020603050405020304" pitchFamily="18" charset="0"/>
              </a:rPr>
              <a:t>among existing </a:t>
            </a:r>
            <a:r>
              <a:rPr lang="en-US" sz="2400" dirty="0" smtClean="0">
                <a:latin typeface="Times New Roman" panose="02020603050405020304" pitchFamily="18" charset="0"/>
                <a:cs typeface="Times New Roman" panose="02020603050405020304" pitchFamily="18" charset="0"/>
              </a:rPr>
              <a:t>firms </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T</a:t>
            </a:r>
            <a:r>
              <a:rPr lang="en-US" sz="2400" dirty="0" smtClean="0">
                <a:latin typeface="Times New Roman" panose="02020603050405020304" pitchFamily="18" charset="0"/>
                <a:cs typeface="Times New Roman" panose="02020603050405020304" pitchFamily="18" charset="0"/>
              </a:rPr>
              <a:t>he </a:t>
            </a:r>
            <a:r>
              <a:rPr lang="en-US" sz="2400" dirty="0">
                <a:latin typeface="Times New Roman" panose="02020603050405020304" pitchFamily="18" charset="0"/>
                <a:cs typeface="Times New Roman" panose="02020603050405020304" pitchFamily="18" charset="0"/>
              </a:rPr>
              <a:t>bargaining power of </a:t>
            </a:r>
            <a:r>
              <a:rPr lang="en-US" sz="2400" dirty="0" smtClean="0">
                <a:latin typeface="Times New Roman" panose="02020603050405020304" pitchFamily="18" charset="0"/>
                <a:cs typeface="Times New Roman" panose="02020603050405020304" pitchFamily="18" charset="0"/>
              </a:rPr>
              <a:t>suppliers</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T</a:t>
            </a:r>
            <a:r>
              <a:rPr lang="en-US" sz="2400" dirty="0" smtClean="0">
                <a:latin typeface="Times New Roman" panose="02020603050405020304" pitchFamily="18" charset="0"/>
                <a:cs typeface="Times New Roman" panose="02020603050405020304" pitchFamily="18" charset="0"/>
              </a:rPr>
              <a:t>he </a:t>
            </a:r>
            <a:r>
              <a:rPr lang="en-US" sz="2400" dirty="0">
                <a:latin typeface="Times New Roman" panose="02020603050405020304" pitchFamily="18" charset="0"/>
                <a:cs typeface="Times New Roman" panose="02020603050405020304" pitchFamily="18" charset="0"/>
              </a:rPr>
              <a:t>bargaining power of </a:t>
            </a:r>
            <a:r>
              <a:rPr lang="en-US" sz="2400" dirty="0" smtClean="0">
                <a:latin typeface="Times New Roman" panose="02020603050405020304" pitchFamily="18" charset="0"/>
                <a:cs typeface="Times New Roman" panose="02020603050405020304" pitchFamily="18" charset="0"/>
              </a:rPr>
              <a:t>buyers</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37451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Forces Model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algn="just"/>
            <a:r>
              <a:rPr lang="en-US" sz="2400" b="1" dirty="0" smtClean="0">
                <a:latin typeface="Times New Roman" panose="02020603050405020304" pitchFamily="18" charset="0"/>
                <a:cs typeface="Times New Roman" panose="02020603050405020304" pitchFamily="18" charset="0"/>
              </a:rPr>
              <a:t>Threat of Substitutes: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In general, industries are more attractive when the threat of substitutes is low. This means that products or services from other industries can’t easily serve as substitutes for the products or services being made and </a:t>
            </a:r>
            <a:r>
              <a:rPr lang="en-US" sz="2400" dirty="0" smtClean="0">
                <a:latin typeface="Times New Roman" panose="02020603050405020304" pitchFamily="18" charset="0"/>
                <a:cs typeface="Times New Roman" panose="02020603050405020304" pitchFamily="18" charset="0"/>
              </a:rPr>
              <a:t>sold.</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extent to which substitutes suppress the profitability of an industry depends on the propensity of buyers to substitute alternatives. This is why the firms in an industry often offer their customers amenities to reduce the likelihood they’ll switch to a substitute product, even in light of a price increase.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9968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Forces Model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algn="just"/>
            <a:r>
              <a:rPr lang="en-US" sz="2400" b="1" dirty="0" smtClean="0">
                <a:latin typeface="Times New Roman" panose="02020603050405020304" pitchFamily="18" charset="0"/>
                <a:cs typeface="Times New Roman" panose="02020603050405020304" pitchFamily="18" charset="0"/>
              </a:rPr>
              <a:t>Threat of New Entrants: </a:t>
            </a:r>
          </a:p>
          <a:p>
            <a:pPr marL="285750" indent="-285750" algn="just">
              <a:buFont typeface="Arial" charset="0"/>
              <a:buChar char="•"/>
            </a:pPr>
            <a:r>
              <a:rPr lang="en-US" sz="2400" dirty="0">
                <a:latin typeface="Times New Roman" panose="02020603050405020304" pitchFamily="18" charset="0"/>
                <a:cs typeface="Times New Roman" panose="02020603050405020304" pitchFamily="18" charset="0"/>
              </a:rPr>
              <a:t>In general, industries are more attractive when the threat of entry is low. This means that competitors cannot easily enter the industry and successfully copy what the industry incumbents are doing to earn profits</a:t>
            </a:r>
            <a:r>
              <a:rPr lang="en-US" sz="2400" dirty="0" smtClean="0">
                <a:latin typeface="Times New Roman" panose="02020603050405020304" pitchFamily="18" charset="0"/>
                <a:cs typeface="Times New Roman" panose="02020603050405020304" pitchFamily="18" charset="0"/>
              </a:rPr>
              <a:t>.</a:t>
            </a:r>
          </a:p>
          <a:p>
            <a:pPr marL="285750" indent="-285750" algn="just">
              <a:buFont typeface="Arial" charset="0"/>
              <a:buChar char="•"/>
            </a:pPr>
            <a:r>
              <a:rPr lang="en-US" sz="2400" dirty="0">
                <a:latin typeface="Times New Roman" panose="02020603050405020304" pitchFamily="18" charset="0"/>
                <a:cs typeface="Times New Roman" panose="02020603050405020304" pitchFamily="18" charset="0"/>
              </a:rPr>
              <a:t> A barrier to entry is a condition that creates a disincentive for a new firm to enter an </a:t>
            </a:r>
            <a:r>
              <a:rPr lang="en-US" sz="2400" dirty="0" smtClean="0">
                <a:latin typeface="Times New Roman" panose="02020603050405020304" pitchFamily="18" charset="0"/>
                <a:cs typeface="Times New Roman" panose="02020603050405020304" pitchFamily="18" charset="0"/>
              </a:rPr>
              <a:t>industry. For example:</a:t>
            </a:r>
          </a:p>
          <a:p>
            <a:pPr marL="742950" lvl="1" indent="-285750" algn="just">
              <a:buFont typeface="Arial" charset="0"/>
              <a:buChar char="•"/>
            </a:pPr>
            <a:r>
              <a:rPr lang="en-US" sz="2400" dirty="0">
                <a:latin typeface="Times New Roman" panose="02020603050405020304" pitchFamily="18" charset="0"/>
                <a:cs typeface="Times New Roman" panose="02020603050405020304" pitchFamily="18" charset="0"/>
              </a:rPr>
              <a:t>Economies of S</a:t>
            </a:r>
            <a:r>
              <a:rPr lang="en-US" sz="2400" dirty="0" smtClean="0">
                <a:latin typeface="Times New Roman" panose="02020603050405020304" pitchFamily="18" charset="0"/>
                <a:cs typeface="Times New Roman" panose="02020603050405020304" pitchFamily="18" charset="0"/>
              </a:rPr>
              <a:t>cale: </a:t>
            </a:r>
            <a:r>
              <a:rPr lang="en-US" sz="2400" dirty="0">
                <a:latin typeface="Times New Roman" panose="02020603050405020304" pitchFamily="18" charset="0"/>
                <a:cs typeface="Times New Roman" panose="02020603050405020304" pitchFamily="18" charset="0"/>
              </a:rPr>
              <a:t>occur when mass-producing a product results in lower average costs. </a:t>
            </a: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4408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Forces Model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algn="just"/>
            <a:r>
              <a:rPr lang="en-US" sz="2400" b="1" dirty="0" smtClean="0">
                <a:latin typeface="Times New Roman" panose="02020603050405020304" pitchFamily="18" charset="0"/>
                <a:cs typeface="Times New Roman" panose="02020603050405020304" pitchFamily="18" charset="0"/>
              </a:rPr>
              <a:t>Threat of New Entrants: </a:t>
            </a:r>
          </a:p>
          <a:p>
            <a:pPr marL="742950" lvl="1" indent="-285750" algn="just">
              <a:buFont typeface="Arial" charset="0"/>
              <a:buChar char="•"/>
            </a:pPr>
            <a:r>
              <a:rPr lang="en-US" sz="2400" dirty="0" smtClean="0">
                <a:latin typeface="Times New Roman" panose="02020603050405020304" pitchFamily="18" charset="0"/>
                <a:cs typeface="Times New Roman" panose="02020603050405020304" pitchFamily="18" charset="0"/>
              </a:rPr>
              <a:t>Product Differentiation: Industries </a:t>
            </a:r>
            <a:r>
              <a:rPr lang="en-US" sz="2400" dirty="0">
                <a:latin typeface="Times New Roman" panose="02020603050405020304" pitchFamily="18" charset="0"/>
                <a:cs typeface="Times New Roman" panose="02020603050405020304" pitchFamily="18" charset="0"/>
              </a:rPr>
              <a:t>such as the soft-drink industry that are characterized by firms with strong brands are difficult to break into without spending heavily on advertising</a:t>
            </a:r>
            <a:r>
              <a:rPr lang="en-US" sz="2400" dirty="0" smtClean="0">
                <a:latin typeface="Times New Roman" panose="02020603050405020304" pitchFamily="18" charset="0"/>
                <a:cs typeface="Times New Roman" panose="02020603050405020304" pitchFamily="18" charset="0"/>
              </a:rPr>
              <a:t>.</a:t>
            </a:r>
          </a:p>
          <a:p>
            <a:pPr marL="742950" lvl="1" indent="-285750" algn="just">
              <a:buFont typeface="Arial" charset="0"/>
              <a:buChar char="•"/>
            </a:pPr>
            <a:r>
              <a:rPr lang="en-US" sz="2400" dirty="0" smtClean="0">
                <a:latin typeface="Times New Roman" panose="02020603050405020304" pitchFamily="18" charset="0"/>
                <a:cs typeface="Times New Roman" panose="02020603050405020304" pitchFamily="18" charset="0"/>
              </a:rPr>
              <a:t>Capital Requirements: The </a:t>
            </a:r>
            <a:r>
              <a:rPr lang="en-US" sz="2400" dirty="0">
                <a:latin typeface="Times New Roman" panose="02020603050405020304" pitchFamily="18" charset="0"/>
                <a:cs typeface="Times New Roman" panose="02020603050405020304" pitchFamily="18" charset="0"/>
              </a:rPr>
              <a:t>need to invest large amounts of money to gain entrance to an industry is another barrier to entry.</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47222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Forces Model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77839"/>
            <a:ext cx="10541000" cy="3785652"/>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Threat of New Entrants: </a:t>
            </a:r>
          </a:p>
          <a:p>
            <a:pPr algn="just"/>
            <a:r>
              <a:rPr lang="en-US" sz="2400" dirty="0" smtClean="0">
                <a:latin typeface="Times New Roman" panose="02020603050405020304" pitchFamily="18" charset="0"/>
                <a:cs typeface="Times New Roman" panose="02020603050405020304" pitchFamily="18" charset="0"/>
              </a:rPr>
              <a:t>When </a:t>
            </a:r>
            <a:r>
              <a:rPr lang="en-US" sz="2400" dirty="0">
                <a:latin typeface="Times New Roman" panose="02020603050405020304" pitchFamily="18" charset="0"/>
                <a:cs typeface="Times New Roman" panose="02020603050405020304" pitchFamily="18" charset="0"/>
              </a:rPr>
              <a:t>start-ups create their own industries or create new niche markets within existing industries, they must create barriers to entry of their own to reduce the threat of new entrants</a:t>
            </a:r>
            <a:r>
              <a:rPr lang="en-US" sz="2400" dirty="0" smtClean="0">
                <a:latin typeface="Times New Roman" panose="02020603050405020304" pitchFamily="18" charset="0"/>
                <a:cs typeface="Times New Roman" panose="02020603050405020304" pitchFamily="18" charset="0"/>
              </a:rPr>
              <a:t>.</a:t>
            </a:r>
          </a:p>
          <a:p>
            <a:pPr algn="just"/>
            <a:r>
              <a:rPr lang="en-US" sz="2400" dirty="0">
                <a:latin typeface="Times New Roman" panose="02020603050405020304" pitchFamily="18" charset="0"/>
                <a:cs typeface="Times New Roman" panose="02020603050405020304" pitchFamily="18" charset="0"/>
              </a:rPr>
              <a:t>The ideal barrier to entry is a patent, trademark, or copyright, which prevents another firm from duplicating what the start-up is doing</a:t>
            </a:r>
            <a:r>
              <a:rPr lang="en-US" sz="2400" dirty="0" smtClean="0">
                <a:latin typeface="Times New Roman" panose="02020603050405020304" pitchFamily="18" charset="0"/>
                <a:cs typeface="Times New Roman" panose="02020603050405020304" pitchFamily="18" charset="0"/>
              </a:rPr>
              <a:t>.</a:t>
            </a:r>
          </a:p>
          <a:p>
            <a:pPr algn="just"/>
            <a:r>
              <a:rPr lang="en-US" sz="2400" dirty="0">
                <a:latin typeface="Times New Roman" panose="02020603050405020304" pitchFamily="18" charset="0"/>
                <a:cs typeface="Times New Roman" panose="02020603050405020304" pitchFamily="18" charset="0"/>
              </a:rPr>
              <a:t>There is a category of barriers to entry called nontraditional barriers to entry, which are barriers particularly suited to start-up firms. These barriers include factors such as the strength of a company’s management team, a first-mover advantage, a unique business model, or inventing a new approach to an industry.</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08401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Forces Model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algn="just"/>
            <a:r>
              <a:rPr lang="en-US" sz="2400" b="1" dirty="0" smtClean="0">
                <a:latin typeface="Times New Roman" panose="02020603050405020304" pitchFamily="18" charset="0"/>
                <a:cs typeface="Times New Roman" panose="02020603050405020304" pitchFamily="18" charset="0"/>
              </a:rPr>
              <a:t>Rivalry among Existing Firms: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In most industries, the major determinant of industry profitability is the level of competition among the firms already competing in the industry. </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Some industries are fiercely competitive to the point where prices are pushed below the level of costs. When this happens, industry-wide losses occur. In other industries, competition is much less intense and price competition is subdued. </a:t>
            </a:r>
          </a:p>
          <a:p>
            <a:pPr algn="just"/>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2099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Forces Model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4024"/>
            <a:ext cx="10541000" cy="3785652"/>
          </a:xfrm>
          <a:prstGeom prst="rect">
            <a:avLst/>
          </a:prstGeom>
          <a:noFill/>
        </p:spPr>
        <p:txBody>
          <a:bodyPr wrap="square" rtlCol="0">
            <a:spAutoFit/>
          </a:bodyPr>
          <a:lstStyle/>
          <a:p>
            <a:pPr algn="just"/>
            <a:r>
              <a:rPr lang="en-US" sz="2400" b="1" dirty="0" smtClean="0">
                <a:latin typeface="Times New Roman" panose="02020603050405020304" pitchFamily="18" charset="0"/>
                <a:cs typeface="Times New Roman" panose="02020603050405020304" pitchFamily="18" charset="0"/>
              </a:rPr>
              <a:t>Rivalry among Existing Firms: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There are four primary factors that determine the nature and intensity of the rivalry among existing firms in an industry</a:t>
            </a:r>
            <a:r>
              <a:rPr lang="en-US" sz="2400" dirty="0" smtClean="0">
                <a:latin typeface="Times New Roman" panose="02020603050405020304" pitchFamily="18" charset="0"/>
                <a:cs typeface="Times New Roman" panose="02020603050405020304" pitchFamily="18" charset="0"/>
              </a:rPr>
              <a:t>.</a:t>
            </a:r>
          </a:p>
          <a:p>
            <a:pPr marL="457200"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Number and balance </a:t>
            </a:r>
            <a:r>
              <a:rPr lang="en-US" sz="2400" dirty="0">
                <a:latin typeface="Times New Roman" panose="02020603050405020304" pitchFamily="18" charset="0"/>
                <a:cs typeface="Times New Roman" panose="02020603050405020304" pitchFamily="18" charset="0"/>
              </a:rPr>
              <a:t>of competitors: With a larger number of competitors, it is more likely that one or more will try to gain customers by cutting prices</a:t>
            </a:r>
            <a:r>
              <a:rPr lang="en-US" sz="2400" dirty="0" smtClean="0">
                <a:latin typeface="Times New Roman" panose="02020603050405020304" pitchFamily="18" charset="0"/>
                <a:cs typeface="Times New Roman" panose="02020603050405020304" pitchFamily="18" charset="0"/>
              </a:rPr>
              <a:t>.</a:t>
            </a:r>
          </a:p>
          <a:p>
            <a:pPr marL="457200"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Degree of differentiation between products: The </a:t>
            </a:r>
            <a:r>
              <a:rPr lang="en-US" sz="2400" dirty="0">
                <a:latin typeface="Times New Roman" panose="02020603050405020304" pitchFamily="18" charset="0"/>
                <a:cs typeface="Times New Roman" panose="02020603050405020304" pitchFamily="18" charset="0"/>
              </a:rPr>
              <a:t>degree to which products differ from one producer to another affects industry rivalry. For example, commodity industries such as paper product producers tend to compete on price because there is no meaningful difference between one manufacturer’s products and another’s.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58704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Forces Model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4024"/>
            <a:ext cx="10541000" cy="3416320"/>
          </a:xfrm>
          <a:prstGeom prst="rect">
            <a:avLst/>
          </a:prstGeom>
          <a:noFill/>
        </p:spPr>
        <p:txBody>
          <a:bodyPr wrap="square" rtlCol="0">
            <a:spAutoFit/>
          </a:bodyPr>
          <a:lstStyle/>
          <a:p>
            <a:pPr algn="just"/>
            <a:r>
              <a:rPr lang="en-US" sz="2400" b="1" dirty="0" smtClean="0">
                <a:latin typeface="Times New Roman" panose="02020603050405020304" pitchFamily="18" charset="0"/>
                <a:cs typeface="Times New Roman" panose="02020603050405020304" pitchFamily="18" charset="0"/>
              </a:rPr>
              <a:t>Rivalry among Existing Firms:</a:t>
            </a:r>
          </a:p>
          <a:p>
            <a:pPr marL="457200" indent="-457200" algn="just">
              <a:buFont typeface="+mj-lt"/>
              <a:buAutoNum type="arabicPeriod" startAt="3"/>
            </a:pPr>
            <a:r>
              <a:rPr lang="en-US" sz="2400" dirty="0" smtClean="0">
                <a:latin typeface="Times New Roman" panose="02020603050405020304" pitchFamily="18" charset="0"/>
                <a:cs typeface="Times New Roman" panose="02020603050405020304" pitchFamily="18" charset="0"/>
              </a:rPr>
              <a:t>Growth rate of an industry: The </a:t>
            </a:r>
            <a:r>
              <a:rPr lang="en-US" sz="2400" dirty="0">
                <a:latin typeface="Times New Roman" panose="02020603050405020304" pitchFamily="18" charset="0"/>
                <a:cs typeface="Times New Roman" panose="02020603050405020304" pitchFamily="18" charset="0"/>
              </a:rPr>
              <a:t>competition among firms in a slow-growth industry is stronger than among those in fast-growth industries. Slow-growth industry firms, such as insurance, must fight for market share, which may tempt them to lower prices or increase quality to obtain customers. In fast-growth industries, such as e-book publishing, there are enough customers to satisfy most firms’ production capacity, making price-cutting less likely</a:t>
            </a:r>
            <a:r>
              <a:rPr lang="en-US" sz="2400" dirty="0" smtClean="0">
                <a:latin typeface="Times New Roman" panose="02020603050405020304" pitchFamily="18" charset="0"/>
                <a:cs typeface="Times New Roman" panose="02020603050405020304" pitchFamily="18" charset="0"/>
              </a:rPr>
              <a:t>.</a:t>
            </a:r>
          </a:p>
          <a:p>
            <a:pPr marL="457200" indent="-457200" algn="just">
              <a:buFont typeface="+mj-lt"/>
              <a:buAutoNum type="arabicPeriod" startAt="3"/>
            </a:pPr>
            <a:r>
              <a:rPr lang="en-US" sz="2400" dirty="0" smtClean="0">
                <a:latin typeface="Times New Roman" panose="02020603050405020304" pitchFamily="18" charset="0"/>
                <a:cs typeface="Times New Roman" panose="02020603050405020304" pitchFamily="18" charset="0"/>
              </a:rPr>
              <a:t>Level of fixed costs: Firms </a:t>
            </a:r>
            <a:r>
              <a:rPr lang="en-US" sz="2400" dirty="0">
                <a:latin typeface="Times New Roman" panose="02020603050405020304" pitchFamily="18" charset="0"/>
                <a:cs typeface="Times New Roman" panose="02020603050405020304" pitchFamily="18" charset="0"/>
              </a:rPr>
              <a:t>that have high fixed costs must sell a higher volume of their product to reach the break-even point than firms with low fixed costs.</a:t>
            </a: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08496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Forces Model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rtlCol="0">
            <a:spAutoFit/>
          </a:bodyPr>
          <a:lstStyle/>
          <a:p>
            <a:pPr algn="just"/>
            <a:r>
              <a:rPr lang="en-US" sz="2400" b="1" dirty="0" smtClean="0">
                <a:latin typeface="Times New Roman" panose="02020603050405020304" pitchFamily="18" charset="0"/>
                <a:cs typeface="Times New Roman" panose="02020603050405020304" pitchFamily="18" charset="0"/>
              </a:rPr>
              <a:t>Bargaining Power of Suppliers: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In general, industries are more attractive when the bargaining power of suppliers is low</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 Several factors have an impact on the ability of suppliers to exert pressure on buyers and suppress the profitability of the industries they serve. These include the following</a:t>
            </a:r>
            <a:r>
              <a:rPr lang="en-US" sz="2400" dirty="0" smtClean="0">
                <a:latin typeface="Times New Roman" panose="02020603050405020304" pitchFamily="18" charset="0"/>
                <a:cs typeface="Times New Roman" panose="02020603050405020304" pitchFamily="18" charset="0"/>
              </a:rPr>
              <a:t>:</a:t>
            </a:r>
          </a:p>
          <a:p>
            <a:pPr marL="457200"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Supplier Concentration: When </a:t>
            </a:r>
            <a:r>
              <a:rPr lang="en-US" sz="2400" dirty="0">
                <a:latin typeface="Times New Roman" panose="02020603050405020304" pitchFamily="18" charset="0"/>
                <a:cs typeface="Times New Roman" panose="02020603050405020304" pitchFamily="18" charset="0"/>
              </a:rPr>
              <a:t>there are only a few suppliers to provide a critical product to a large number of buyers, the supplier has an advantage. </a:t>
            </a:r>
            <a:endParaRPr lang="en-US" sz="2400" dirty="0" smtClean="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47316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Forces Model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algn="just"/>
            <a:r>
              <a:rPr lang="en-US" sz="2400" b="1" dirty="0" smtClean="0">
                <a:latin typeface="Times New Roman" panose="02020603050405020304" pitchFamily="18" charset="0"/>
                <a:cs typeface="Times New Roman" panose="02020603050405020304" pitchFamily="18" charset="0"/>
              </a:rPr>
              <a:t>Bargaining Power of Suppliers:</a:t>
            </a:r>
          </a:p>
          <a:p>
            <a:pPr marL="457200" indent="-457200" algn="just">
              <a:buFont typeface="+mj-lt"/>
              <a:buAutoNum type="arabicPeriod" startAt="2"/>
            </a:pPr>
            <a:r>
              <a:rPr lang="en-US" sz="2400" dirty="0" smtClean="0">
                <a:latin typeface="Times New Roman" panose="02020603050405020304" pitchFamily="18" charset="0"/>
                <a:cs typeface="Times New Roman" panose="02020603050405020304" pitchFamily="18" charset="0"/>
              </a:rPr>
              <a:t>Switching Costs: </a:t>
            </a:r>
            <a:r>
              <a:rPr lang="en-US" sz="2400" dirty="0">
                <a:latin typeface="Times New Roman" panose="02020603050405020304" pitchFamily="18" charset="0"/>
                <a:cs typeface="Times New Roman" panose="02020603050405020304" pitchFamily="18" charset="0"/>
              </a:rPr>
              <a:t>Switching costs are the fixed costs that buyers encounter when switching or changing from one supplier to another. If switching costs are high, a buyer will be less likely to switch suppliers</a:t>
            </a:r>
            <a:r>
              <a:rPr lang="en-US" sz="2400" dirty="0" smtClean="0">
                <a:latin typeface="Times New Roman" panose="02020603050405020304" pitchFamily="18" charset="0"/>
                <a:cs typeface="Times New Roman" panose="02020603050405020304" pitchFamily="18" charset="0"/>
              </a:rPr>
              <a:t>.</a:t>
            </a:r>
          </a:p>
          <a:p>
            <a:pPr marL="457200" indent="-457200" algn="just">
              <a:buFont typeface="+mj-lt"/>
              <a:buAutoNum type="arabicPeriod" startAt="2"/>
            </a:pPr>
            <a:r>
              <a:rPr lang="en-US" sz="2400" dirty="0" smtClean="0">
                <a:latin typeface="Times New Roman" panose="02020603050405020304" pitchFamily="18" charset="0"/>
                <a:cs typeface="Times New Roman" panose="02020603050405020304" pitchFamily="18" charset="0"/>
              </a:rPr>
              <a:t>Attractiveness of substitutes: Supplier </a:t>
            </a:r>
            <a:r>
              <a:rPr lang="en-US" sz="2400" dirty="0">
                <a:latin typeface="Times New Roman" panose="02020603050405020304" pitchFamily="18" charset="0"/>
                <a:cs typeface="Times New Roman" panose="02020603050405020304" pitchFamily="18" charset="0"/>
              </a:rPr>
              <a:t>power is enhanced if there are no attractive substitutes for the products or services the supplier offers.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680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Forces Model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Bargaining Power of </a:t>
            </a:r>
            <a:r>
              <a:rPr lang="en-US" sz="2400" b="1" dirty="0" smtClean="0">
                <a:latin typeface="Times New Roman" panose="02020603050405020304" pitchFamily="18" charset="0"/>
                <a:cs typeface="Times New Roman" panose="02020603050405020304" pitchFamily="18" charset="0"/>
              </a:rPr>
              <a:t>Buyers: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In general, industries are more attractive when the bargaining power of buyers (a start-up’s customers) is low. </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Buyers can suppress the profitability of the industries from which they purchase by demanding price concessions or increases in quality</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Several factors affect buyers’ ability to exert pressure on suppliers and suppress the profitability of the industries from which they buy. These include the following:</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2819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Forces Model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Bargaining Power of </a:t>
            </a:r>
            <a:r>
              <a:rPr lang="en-US" sz="2400" b="1" dirty="0" smtClean="0">
                <a:latin typeface="Times New Roman" panose="02020603050405020304" pitchFamily="18" charset="0"/>
                <a:cs typeface="Times New Roman" panose="02020603050405020304" pitchFamily="18" charset="0"/>
              </a:rPr>
              <a:t>Buyers:</a:t>
            </a:r>
          </a:p>
          <a:p>
            <a:pPr marL="457200"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Buyer’s costs: The </a:t>
            </a:r>
            <a:r>
              <a:rPr lang="en-US" sz="2400" dirty="0">
                <a:latin typeface="Times New Roman" panose="02020603050405020304" pitchFamily="18" charset="0"/>
                <a:cs typeface="Times New Roman" panose="02020603050405020304" pitchFamily="18" charset="0"/>
              </a:rPr>
              <a:t>greater the importance of an item is to a buyer, the more sensitive the buyer will be to the price it pays</a:t>
            </a:r>
            <a:r>
              <a:rPr lang="en-US" sz="2400" dirty="0" smtClean="0">
                <a:latin typeface="Times New Roman" panose="02020603050405020304" pitchFamily="18" charset="0"/>
                <a:cs typeface="Times New Roman" panose="02020603050405020304" pitchFamily="18" charset="0"/>
              </a:rPr>
              <a:t>.</a:t>
            </a:r>
          </a:p>
          <a:p>
            <a:pPr marL="457200"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Degree of standardization of a supplier’s products: The </a:t>
            </a:r>
            <a:r>
              <a:rPr lang="en-US" sz="2400" dirty="0">
                <a:latin typeface="Times New Roman" panose="02020603050405020304" pitchFamily="18" charset="0"/>
                <a:cs typeface="Times New Roman" panose="02020603050405020304" pitchFamily="18" charset="0"/>
              </a:rPr>
              <a:t>degree to which a supplier’s product differs from its competitors’ offering affects the buyer’s bargaining power. </a:t>
            </a: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64363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Value of the Five Forces </a:t>
            </a:r>
            <a:r>
              <a:rPr lang="en-US" sz="2800" b="1" dirty="0" smtClean="0">
                <a:latin typeface="Times New Roman" panose="02020603050405020304" pitchFamily="18" charset="0"/>
                <a:cs typeface="Times New Roman" panose="02020603050405020304" pitchFamily="18" charset="0"/>
              </a:rPr>
              <a:t>Model</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Along with helping a firm understand the dynamics of the industry it plans to enter, the five forces model can be used in two ways—to help a firm determine (1) whether it should enter a particular industry and (2) whether it can carve out an attractive position in that industry</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First, the five forces model can be used to assess the attractiveness of an industry or a specific position within an industry by determining the level of threat to industry profitability for each of the </a:t>
            </a:r>
            <a:r>
              <a:rPr lang="en-US" sz="2400" dirty="0" smtClean="0">
                <a:latin typeface="Times New Roman" panose="02020603050405020304" pitchFamily="18" charset="0"/>
                <a:cs typeface="Times New Roman" panose="02020603050405020304" pitchFamily="18" charset="0"/>
              </a:rPr>
              <a:t>forces.</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06560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287950"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The Value of the Five Forces Model</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69660"/>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The second way a new firm can apply the five forces model to help determine whether it should enter an industry is by using the model pictured in Figure  5.2 to answer several key questions. By doing so, a new venture can assess the thresholds it may have to meet to be successful in a particular industry:</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68523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287950"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The Value of the Five Forces Model</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2622" y="1779013"/>
            <a:ext cx="8582605" cy="4092367"/>
          </a:xfrm>
          <a:prstGeom prst="rect">
            <a:avLst/>
          </a:prstGeom>
        </p:spPr>
      </p:pic>
    </p:spTree>
    <p:extLst>
      <p:ext uri="{BB962C8B-B14F-4D97-AF65-F5344CB8AC3E}">
        <p14:creationId xmlns:p14="http://schemas.microsoft.com/office/powerpoint/2010/main" val="572322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738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Industry Types and the Opportunities They Offer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rtlCol="0">
            <a:spAutoFit/>
          </a:bodyPr>
          <a:lstStyle/>
          <a:p>
            <a:pPr marL="342900" indent="-342900" algn="just">
              <a:buFont typeface="Arial" charset="0"/>
              <a:buChar char="•"/>
            </a:pPr>
            <a:r>
              <a:rPr lang="en-US" sz="2400" b="1" dirty="0">
                <a:latin typeface="Times New Roman" panose="02020603050405020304" pitchFamily="18" charset="0"/>
                <a:cs typeface="Times New Roman" panose="02020603050405020304" pitchFamily="18" charset="0"/>
              </a:rPr>
              <a:t>An emerging industry </a:t>
            </a:r>
            <a:r>
              <a:rPr lang="en-US" sz="2400" dirty="0">
                <a:latin typeface="Times New Roman" panose="02020603050405020304" pitchFamily="18" charset="0"/>
                <a:cs typeface="Times New Roman" panose="02020603050405020304" pitchFamily="18" charset="0"/>
              </a:rPr>
              <a:t>is a new industry in which standard operating procedures have yet to be developed. The firm that pioneers or takes the leadership of an emerging industry often captures a first-mover advantage. </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first-mover advantage</a:t>
            </a:r>
            <a:r>
              <a:rPr lang="en-US" sz="2400" dirty="0">
                <a:latin typeface="Times New Roman" panose="02020603050405020304" pitchFamily="18" charset="0"/>
                <a:cs typeface="Times New Roman" panose="02020603050405020304" pitchFamily="18" charset="0"/>
              </a:rPr>
              <a:t> is a sometimes insurmountable advantage gained by the first company to establish a significant position in a new market</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fragmented industry</a:t>
            </a:r>
            <a:r>
              <a:rPr lang="en-US" sz="2400" dirty="0">
                <a:latin typeface="Times New Roman" panose="02020603050405020304" pitchFamily="18" charset="0"/>
                <a:cs typeface="Times New Roman" panose="02020603050405020304" pitchFamily="18" charset="0"/>
              </a:rPr>
              <a:t> is one that is characterized by a large number of firms of approximately equal size. The primary opportunity for start-ups in fragmented industries is to consolidate the industry and establish industry leadership as a result of doing so. </a:t>
            </a:r>
          </a:p>
          <a:p>
            <a:pPr marL="342900" indent="-3429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36817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78813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Industry Types and the Opportunities They Offer</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34692"/>
            <a:ext cx="10541000" cy="3785652"/>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mature industry </a:t>
            </a:r>
            <a:r>
              <a:rPr lang="en-US" sz="2400" dirty="0">
                <a:latin typeface="Times New Roman" panose="02020603050405020304" pitchFamily="18" charset="0"/>
                <a:cs typeface="Times New Roman" panose="02020603050405020304" pitchFamily="18" charset="0"/>
              </a:rPr>
              <a:t>is an industry that is experiencing slow or no increase in demand, has numerous repeat (rather than new) customers, and has limited product innovation. Occasionally, entrepreneurs introduce new product innovations to mature industries, surprising incumbents who thought nothing new was possible in their industries. </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declining industry </a:t>
            </a:r>
            <a:r>
              <a:rPr lang="en-US" sz="2400" dirty="0">
                <a:latin typeface="Times New Roman" panose="02020603050405020304" pitchFamily="18" charset="0"/>
                <a:cs typeface="Times New Roman" panose="02020603050405020304" pitchFamily="18" charset="0"/>
              </a:rPr>
              <a:t>is an industry or a part of an industry that is experiencing a reduction in demand. The renting of DVDs and video games by mail and producing and distributing hard copy textbooks are examples of products associated with industries or segments of an industry that are in some state of decline.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03746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78813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Industry Types and the Opportunities They Offer</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34692"/>
            <a:ext cx="10541000" cy="3416320"/>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global industry </a:t>
            </a:r>
            <a:r>
              <a:rPr lang="en-US" sz="2400" dirty="0">
                <a:latin typeface="Times New Roman" panose="02020603050405020304" pitchFamily="18" charset="0"/>
                <a:cs typeface="Times New Roman" panose="02020603050405020304" pitchFamily="18" charset="0"/>
              </a:rPr>
              <a:t>is an industry that is experiencing significant international sales. </a:t>
            </a: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two most common strategies pursued by firms in global industries are the </a:t>
            </a:r>
            <a:r>
              <a:rPr lang="en-US" sz="2400" dirty="0" err="1">
                <a:latin typeface="Times New Roman" panose="02020603050405020304" pitchFamily="18" charset="0"/>
                <a:cs typeface="Times New Roman" panose="02020603050405020304" pitchFamily="18" charset="0"/>
              </a:rPr>
              <a:t>multidomestic</a:t>
            </a:r>
            <a:r>
              <a:rPr lang="en-US" sz="2400" dirty="0">
                <a:latin typeface="Times New Roman" panose="02020603050405020304" pitchFamily="18" charset="0"/>
                <a:cs typeface="Times New Roman" panose="02020603050405020304" pitchFamily="18" charset="0"/>
              </a:rPr>
              <a:t> strategy and the global strategy. </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Firms </a:t>
            </a:r>
            <a:r>
              <a:rPr lang="en-US" sz="2400" dirty="0">
                <a:latin typeface="Times New Roman" panose="02020603050405020304" pitchFamily="18" charset="0"/>
                <a:cs typeface="Times New Roman" panose="02020603050405020304" pitchFamily="18" charset="0"/>
              </a:rPr>
              <a:t>that pursue a </a:t>
            </a:r>
            <a:r>
              <a:rPr lang="en-US" sz="2400" dirty="0" err="1">
                <a:latin typeface="Times New Roman" panose="02020603050405020304" pitchFamily="18" charset="0"/>
                <a:cs typeface="Times New Roman" panose="02020603050405020304" pitchFamily="18" charset="0"/>
              </a:rPr>
              <a:t>multidomestic</a:t>
            </a:r>
            <a:r>
              <a:rPr lang="en-US" sz="2400" dirty="0">
                <a:latin typeface="Times New Roman" panose="02020603050405020304" pitchFamily="18" charset="0"/>
                <a:cs typeface="Times New Roman" panose="02020603050405020304" pitchFamily="18" charset="0"/>
              </a:rPr>
              <a:t> strategy compete for market share on a country-by-country basis and vary their product or service offerings to meet the demands of the local market. </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contrast, firms pursuing a global strategy use the same basic approach in all foreign markets. The choice between these two strategies depends on how similar consumers’ tastes are from market to </a:t>
            </a:r>
            <a:r>
              <a:rPr lang="en-US" sz="2400" dirty="0" smtClean="0">
                <a:latin typeface="Times New Roman" panose="02020603050405020304" pitchFamily="18" charset="0"/>
                <a:cs typeface="Times New Roman" panose="02020603050405020304" pitchFamily="18" charset="0"/>
              </a:rPr>
              <a:t>market (example: Adidas).</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6860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Competitor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After a firm has gained an understanding of the industry and the target market in which it plans to compete, the next step is to complete a competitor analysis. A competitor analysis is a detailed analysis of a firm’s competition. It helps a firm understand the positions of its major competitors and the opportunities that are available to obtain a competitive advantage in one or more areas.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08439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Competitor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algn="just"/>
            <a:r>
              <a:rPr lang="en-US" sz="2400" b="1" dirty="0" smtClean="0">
                <a:latin typeface="Times New Roman" panose="02020603050405020304" pitchFamily="18" charset="0"/>
                <a:cs typeface="Times New Roman" panose="02020603050405020304" pitchFamily="18" charset="0"/>
              </a:rPr>
              <a:t>Identifying Competitors: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first step in a competitive analysis is to determine who the competition is</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3150" y="3271666"/>
            <a:ext cx="6974810" cy="2591787"/>
          </a:xfrm>
          <a:prstGeom prst="rect">
            <a:avLst/>
          </a:prstGeom>
        </p:spPr>
      </p:pic>
    </p:spTree>
    <p:extLst>
      <p:ext uri="{BB962C8B-B14F-4D97-AF65-F5344CB8AC3E}">
        <p14:creationId xmlns:p14="http://schemas.microsoft.com/office/powerpoint/2010/main" val="410547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Competitor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rtlCol="0">
            <a:spAutoFit/>
          </a:bodyPr>
          <a:lstStyle/>
          <a:p>
            <a:pPr algn="just"/>
            <a:r>
              <a:rPr lang="en-US" sz="2400" b="1" dirty="0" smtClean="0">
                <a:latin typeface="Times New Roman" panose="02020603050405020304" pitchFamily="18" charset="0"/>
                <a:cs typeface="Times New Roman" panose="02020603050405020304" pitchFamily="18" charset="0"/>
              </a:rPr>
              <a:t>Identifying Competitors: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It is impossible for a firm to identify all its direct and indirect competitors, let alone its future competitors. However, identifying its top 5 to 10 direct competitors and its top 5 to 10 indirect and future competitors makes it easier for the firm to complete its competitive analysis grid</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Creating meaningful value and sharp differentiation from competitors are actions small firms in crowded industries can take to remain competitive and gain market share.</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3694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Competitor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Sources of Competitive </a:t>
            </a:r>
            <a:r>
              <a:rPr lang="en-US" sz="2400" b="1" dirty="0" smtClean="0">
                <a:latin typeface="Times New Roman" panose="02020603050405020304" pitchFamily="18" charset="0"/>
                <a:cs typeface="Times New Roman" panose="02020603050405020304" pitchFamily="18" charset="0"/>
              </a:rPr>
              <a:t>Intelligence:</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To complete a meaningful competitive analysis grid, a firm must first understand its competitors’ strategies and behaviors. The information that is gathered by a firm to learn about its competitors is called competitive </a:t>
            </a:r>
            <a:r>
              <a:rPr lang="en-US" sz="2400" dirty="0" smtClean="0">
                <a:latin typeface="Times New Roman" panose="02020603050405020304" pitchFamily="18" charset="0"/>
                <a:cs typeface="Times New Roman" panose="02020603050405020304" pitchFamily="18" charset="0"/>
              </a:rPr>
              <a:t>intelligence.</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There are a number of ways that a firm can ethically obtain information about its competitors</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For example: </a:t>
            </a:r>
            <a:r>
              <a:rPr lang="en-US" sz="2400" dirty="0" smtClean="0">
                <a:latin typeface="Times New Roman" panose="02020603050405020304" pitchFamily="18" charset="0"/>
                <a:cs typeface="Times New Roman" panose="02020603050405020304" pitchFamily="18" charset="0"/>
              </a:rPr>
              <a:t>attend </a:t>
            </a:r>
            <a:r>
              <a:rPr lang="en-US" sz="2400" dirty="0">
                <a:latin typeface="Times New Roman" panose="02020603050405020304" pitchFamily="18" charset="0"/>
                <a:cs typeface="Times New Roman" panose="02020603050405020304" pitchFamily="18" charset="0"/>
              </a:rPr>
              <a:t>conferences and trade shows, </a:t>
            </a:r>
            <a:r>
              <a:rPr lang="en-US" sz="2400" dirty="0" smtClean="0">
                <a:latin typeface="Times New Roman" panose="02020603050405020304" pitchFamily="18" charset="0"/>
                <a:cs typeface="Times New Roman" panose="02020603050405020304" pitchFamily="18" charset="0"/>
              </a:rPr>
              <a:t>purchase </a:t>
            </a:r>
            <a:r>
              <a:rPr lang="en-US" sz="2400" dirty="0">
                <a:latin typeface="Times New Roman" panose="02020603050405020304" pitchFamily="18" charset="0"/>
                <a:cs typeface="Times New Roman" panose="02020603050405020304" pitchFamily="18" charset="0"/>
              </a:rPr>
              <a:t>competitors’ products, </a:t>
            </a:r>
            <a:r>
              <a:rPr lang="en-US" sz="2400" dirty="0" smtClean="0">
                <a:latin typeface="Times New Roman" panose="02020603050405020304" pitchFamily="18" charset="0"/>
                <a:cs typeface="Times New Roman" panose="02020603050405020304" pitchFamily="18" charset="0"/>
              </a:rPr>
              <a:t>study </a:t>
            </a:r>
            <a:r>
              <a:rPr lang="en-US" sz="2400" dirty="0">
                <a:latin typeface="Times New Roman" panose="02020603050405020304" pitchFamily="18" charset="0"/>
                <a:cs typeface="Times New Roman" panose="02020603050405020304" pitchFamily="18" charset="0"/>
              </a:rPr>
              <a:t>competitors’ websites and social media pages and </a:t>
            </a:r>
            <a:r>
              <a:rPr lang="en-US" sz="2400" dirty="0" smtClean="0">
                <a:latin typeface="Times New Roman" panose="02020603050405020304" pitchFamily="18" charset="0"/>
                <a:cs typeface="Times New Roman" panose="02020603050405020304" pitchFamily="18" charset="0"/>
              </a:rPr>
              <a:t>talk </a:t>
            </a:r>
            <a:r>
              <a:rPr lang="en-US" sz="2400" dirty="0">
                <a:latin typeface="Times New Roman" panose="02020603050405020304" pitchFamily="18" charset="0"/>
                <a:cs typeface="Times New Roman" panose="02020603050405020304" pitchFamily="18" charset="0"/>
              </a:rPr>
              <a:t>to customers about what motivated them to buy your product as opposed to your competitor’s </a:t>
            </a:r>
            <a:r>
              <a:rPr lang="en-US" sz="2400" dirty="0" smtClean="0">
                <a:latin typeface="Times New Roman" panose="02020603050405020304" pitchFamily="18" charset="0"/>
                <a:cs typeface="Times New Roman" panose="02020603050405020304" pitchFamily="18" charset="0"/>
              </a:rPr>
              <a:t>product.</a:t>
            </a:r>
          </a:p>
          <a:p>
            <a:pPr marL="342900" indent="-3429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8086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Competitor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Completing a Competitive Analysis </a:t>
            </a:r>
            <a:r>
              <a:rPr lang="en-US" sz="2400" b="1" dirty="0" smtClean="0">
                <a:latin typeface="Times New Roman" panose="02020603050405020304" pitchFamily="18" charset="0"/>
                <a:cs typeface="Times New Roman" panose="02020603050405020304" pitchFamily="18" charset="0"/>
              </a:rPr>
              <a:t>Grid:</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As we mentioned previously, a competitive analysis grid is a tool for organizing the information a firm collects about its competitors. It can help a firm see how it stacks up against its competitors, provide ideas for markets to pursue, and, perhaps most importantly, identify its primary sources of competitive advantage. To be a viable company, a new venture must have at least one clear competitive advantage over its major competitors.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02635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Competitor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43864" y="1806386"/>
            <a:ext cx="5828861" cy="4025164"/>
          </a:xfrm>
          <a:prstGeom prst="rect">
            <a:avLst/>
          </a:prstGeom>
        </p:spPr>
      </p:pic>
      <p:sp>
        <p:nvSpPr>
          <p:cNvPr id="8" name="TextBox 7"/>
          <p:cNvSpPr txBox="1"/>
          <p:nvPr/>
        </p:nvSpPr>
        <p:spPr>
          <a:xfrm>
            <a:off x="1644536" y="2616200"/>
            <a:ext cx="2670289" cy="1938992"/>
          </a:xfrm>
          <a:prstGeom prst="rect">
            <a:avLst/>
          </a:prstGeom>
          <a:noFill/>
        </p:spPr>
        <p:txBody>
          <a:bodyPr wrap="square" rtlCol="0">
            <a:spAutoFit/>
          </a:bodyPr>
          <a:lstStyle/>
          <a:p>
            <a:r>
              <a:rPr lang="en-US" sz="2400" dirty="0">
                <a:solidFill>
                  <a:srgbClr val="2D3956"/>
                </a:solidFill>
                <a:latin typeface="Times New Roman" charset="0"/>
                <a:ea typeface="Times New Roman" charset="0"/>
                <a:cs typeface="Times New Roman" charset="0"/>
              </a:rPr>
              <a:t>An example of a competitive analysis grid is provided in </a:t>
            </a:r>
            <a:r>
              <a:rPr lang="en-US" sz="2400" dirty="0" smtClean="0">
                <a:solidFill>
                  <a:srgbClr val="2D3956"/>
                </a:solidFill>
                <a:latin typeface="Times New Roman" charset="0"/>
                <a:ea typeface="Times New Roman" charset="0"/>
                <a:cs typeface="Times New Roman" charset="0"/>
              </a:rPr>
              <a:t>this table.</a:t>
            </a:r>
            <a:endParaRPr lang="en-US" sz="2400" dirty="0">
              <a:solidFill>
                <a:srgbClr val="2D3956"/>
              </a:solidFill>
              <a:latin typeface="Times New Roman" charset="0"/>
              <a:ea typeface="Times New Roman" charset="0"/>
              <a:cs typeface="Times New Roman" charset="0"/>
            </a:endParaRPr>
          </a:p>
        </p:txBody>
      </p:sp>
    </p:spTree>
    <p:extLst>
      <p:ext uri="{BB962C8B-B14F-4D97-AF65-F5344CB8AC3E}">
        <p14:creationId xmlns:p14="http://schemas.microsoft.com/office/powerpoint/2010/main" val="794240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2400</TotalTime>
  <Words>2513</Words>
  <Application>Microsoft Office PowerPoint</Application>
  <PresentationFormat>Widescreen</PresentationFormat>
  <Paragraphs>237</Paragraphs>
  <Slides>35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Sarah Chahine</cp:lastModifiedBy>
  <cp:revision>28</cp:revision>
  <dcterms:created xsi:type="dcterms:W3CDTF">2023-04-29T09:08:23Z</dcterms:created>
  <dcterms:modified xsi:type="dcterms:W3CDTF">2023-11-01T09:16:32Z</dcterms:modified>
</cp:coreProperties>
</file>