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25400" cap="flat">
              <a:noFill/>
              <a:miter lim="400000"/>
            </a:ln>
          </a:left>
          <a:right>
            <a:ln w="25400" cap="flat">
              <a:noFill/>
              <a:miter lim="400000"/>
            </a:ln>
          </a:right>
          <a:top>
            <a:ln w="25400" cap="flat">
              <a:noFill/>
              <a:miter lim="400000"/>
            </a:ln>
          </a:top>
          <a:bottom>
            <a:ln w="25400" cap="flat">
              <a:noFill/>
              <a:miter lim="400000"/>
            </a:ln>
          </a:bottom>
          <a:insideH>
            <a:ln w="25400" cap="flat">
              <a:noFill/>
              <a:miter lim="400000"/>
            </a:ln>
          </a:insideH>
          <a:insideV>
            <a:ln w="254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25400" cap="flat">
              <a:noFill/>
              <a:miter lim="400000"/>
            </a:ln>
          </a:left>
          <a:right>
            <a:ln w="25400" cap="flat">
              <a:noFill/>
              <a:miter lim="400000"/>
            </a:ln>
          </a:right>
          <a:top>
            <a:ln w="25400" cap="flat">
              <a:noFill/>
              <a:miter lim="400000"/>
            </a:ln>
          </a:top>
          <a:bottom>
            <a:ln w="25400" cap="flat">
              <a:noFill/>
              <a:miter lim="400000"/>
            </a:ln>
          </a:bottom>
          <a:insideH>
            <a:ln w="25400" cap="flat">
              <a:noFill/>
              <a:miter lim="400000"/>
            </a:ln>
          </a:insideH>
          <a:insideV>
            <a:ln w="25400" cap="flat">
              <a:noFill/>
              <a:miter lim="400000"/>
            </a:ln>
          </a:insideV>
        </a:tcBdr>
        <a:fill>
          <a:solidFill>
            <a:schemeClr val="accent1"/>
          </a:solidFill>
        </a:fill>
      </a:tcStyle>
    </a:firstCol>
    <a:lastRow>
      <a:tcTxStyle b="on" i="off">
        <a:fontRef idx="major">
          <a:srgbClr val="000000"/>
        </a:fontRef>
        <a:srgbClr val="000000"/>
      </a:tcTxStyle>
      <a:tcStyle>
        <a:tcBdr>
          <a:left>
            <a:ln w="25400" cap="flat">
              <a:noFill/>
              <a:miter lim="400000"/>
            </a:ln>
          </a:left>
          <a:right>
            <a:ln w="25400" cap="flat">
              <a:noFill/>
              <a:miter lim="400000"/>
            </a:ln>
          </a:right>
          <a:top>
            <a:ln w="101600" cap="flat">
              <a:solidFill>
                <a:srgbClr val="000000"/>
              </a:solidFill>
              <a:prstDash val="solid"/>
              <a:round/>
            </a:ln>
          </a:top>
          <a:bottom>
            <a:ln w="50800" cap="flat">
              <a:solidFill>
                <a:srgbClr val="000000"/>
              </a:solidFill>
              <a:prstDash val="solid"/>
              <a:round/>
            </a:ln>
          </a:bottom>
          <a:insideH>
            <a:ln w="25400" cap="flat">
              <a:noFill/>
              <a:miter lim="400000"/>
            </a:ln>
          </a:insideH>
          <a:insideV>
            <a:ln w="25400" cap="flat">
              <a:noFill/>
              <a:miter lim="400000"/>
            </a:ln>
          </a:insideV>
        </a:tcBdr>
        <a:fill>
          <a:solidFill>
            <a:srgbClr val="FFFFFF"/>
          </a:solidFill>
        </a:fill>
      </a:tcStyle>
    </a:lastRow>
    <a:firstRow>
      <a:tcTxStyle b="on" i="off">
        <a:fontRef idx="major">
          <a:srgbClr val="FFFFFF"/>
        </a:fontRef>
        <a:srgbClr val="FFFFFF"/>
      </a:tcTxStyle>
      <a:tcStyle>
        <a:tcBdr>
          <a:left>
            <a:ln w="25400" cap="flat">
              <a:noFill/>
              <a:miter lim="400000"/>
            </a:ln>
          </a:left>
          <a:right>
            <a:ln w="25400" cap="flat">
              <a:noFill/>
              <a:miter lim="400000"/>
            </a:ln>
          </a:right>
          <a:top>
            <a:ln w="50800" cap="flat">
              <a:solidFill>
                <a:srgbClr val="000000"/>
              </a:solidFill>
              <a:prstDash val="solid"/>
              <a:round/>
            </a:ln>
          </a:top>
          <a:bottom>
            <a:ln w="50800" cap="flat">
              <a:solidFill>
                <a:srgbClr val="000000"/>
              </a:solidFill>
              <a:prstDash val="solid"/>
              <a:round/>
            </a:ln>
          </a:bottom>
          <a:insideH>
            <a:ln w="25400" cap="flat">
              <a:noFill/>
              <a:miter lim="400000"/>
            </a:ln>
          </a:insideH>
          <a:insideV>
            <a:ln w="254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1016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noFill/>
        </a:fill>
      </a:tcStyle>
    </a:lastRow>
    <a:firstRow>
      <a:tcTxStyle b="on" i="off">
        <a:fontRef idx="maj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508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5" d="100"/>
          <a:sy n="35" d="100"/>
        </p:scale>
        <p:origin x="51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2400">
        <a:latin typeface="+mj-lt"/>
        <a:ea typeface="+mj-ea"/>
        <a:cs typeface="+mj-cs"/>
        <a:sym typeface="Calibri"/>
      </a:defRPr>
    </a:lvl1pPr>
    <a:lvl2pPr indent="228600" latinLnBrk="0">
      <a:defRPr sz="2400">
        <a:latin typeface="+mj-lt"/>
        <a:ea typeface="+mj-ea"/>
        <a:cs typeface="+mj-cs"/>
        <a:sym typeface="Calibri"/>
      </a:defRPr>
    </a:lvl2pPr>
    <a:lvl3pPr indent="457200" latinLnBrk="0">
      <a:defRPr sz="2400">
        <a:latin typeface="+mj-lt"/>
        <a:ea typeface="+mj-ea"/>
        <a:cs typeface="+mj-cs"/>
        <a:sym typeface="Calibri"/>
      </a:defRPr>
    </a:lvl3pPr>
    <a:lvl4pPr indent="685800" latinLnBrk="0">
      <a:defRPr sz="2400">
        <a:latin typeface="+mj-lt"/>
        <a:ea typeface="+mj-ea"/>
        <a:cs typeface="+mj-cs"/>
        <a:sym typeface="Calibri"/>
      </a:defRPr>
    </a:lvl4pPr>
    <a:lvl5pPr indent="914400" latinLnBrk="0">
      <a:defRPr sz="2400">
        <a:latin typeface="+mj-lt"/>
        <a:ea typeface="+mj-ea"/>
        <a:cs typeface="+mj-cs"/>
        <a:sym typeface="Calibri"/>
      </a:defRPr>
    </a:lvl5pPr>
    <a:lvl6pPr indent="1143000" latinLnBrk="0">
      <a:defRPr sz="2400">
        <a:latin typeface="+mj-lt"/>
        <a:ea typeface="+mj-ea"/>
        <a:cs typeface="+mj-cs"/>
        <a:sym typeface="Calibri"/>
      </a:defRPr>
    </a:lvl6pPr>
    <a:lvl7pPr indent="1371600" latinLnBrk="0">
      <a:defRPr sz="2400">
        <a:latin typeface="+mj-lt"/>
        <a:ea typeface="+mj-ea"/>
        <a:cs typeface="+mj-cs"/>
        <a:sym typeface="Calibri"/>
      </a:defRPr>
    </a:lvl7pPr>
    <a:lvl8pPr indent="1600200" latinLnBrk="0">
      <a:defRPr sz="2400">
        <a:latin typeface="+mj-lt"/>
        <a:ea typeface="+mj-ea"/>
        <a:cs typeface="+mj-cs"/>
        <a:sym typeface="Calibri"/>
      </a:defRPr>
    </a:lvl8pPr>
    <a:lvl9pPr indent="1828800" latinLnBrk="0">
      <a:defRPr sz="24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4419600" y="4260850"/>
            <a:ext cx="15544800" cy="2940050"/>
          </a:xfrm>
          <a:prstGeom prst="rect">
            <a:avLst/>
          </a:prstGeom>
        </p:spPr>
        <p:txBody>
          <a:bodyPr/>
          <a:lstStyle/>
          <a:p>
            <a:r>
              <a:t>Title Text</a:t>
            </a:r>
          </a:p>
        </p:txBody>
      </p:sp>
      <p:sp>
        <p:nvSpPr>
          <p:cNvPr id="12" name="Body Level One…"/>
          <p:cNvSpPr txBox="1">
            <a:spLocks noGrp="1"/>
          </p:cNvSpPr>
          <p:nvPr>
            <p:ph type="body" sz="quarter" idx="1"/>
          </p:nvPr>
        </p:nvSpPr>
        <p:spPr>
          <a:xfrm>
            <a:off x="5791200" y="7772400"/>
            <a:ext cx="12801600" cy="3505200"/>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4492625" y="8813800"/>
            <a:ext cx="15544801" cy="2724150"/>
          </a:xfrm>
          <a:prstGeom prst="rect">
            <a:avLst/>
          </a:prstGeom>
        </p:spPr>
        <p:txBody>
          <a:bodyPr anchor="t"/>
          <a:lstStyle>
            <a:lvl1pPr algn="l">
              <a:defRPr sz="8000" b="1" cap="all"/>
            </a:lvl1pPr>
          </a:lstStyle>
          <a:p>
            <a:r>
              <a:t>Title Text</a:t>
            </a:r>
          </a:p>
        </p:txBody>
      </p:sp>
      <p:sp>
        <p:nvSpPr>
          <p:cNvPr id="30" name="Body Level One…"/>
          <p:cNvSpPr txBox="1">
            <a:spLocks noGrp="1"/>
          </p:cNvSpPr>
          <p:nvPr>
            <p:ph type="body" sz="quarter" idx="1"/>
          </p:nvPr>
        </p:nvSpPr>
        <p:spPr>
          <a:xfrm>
            <a:off x="4492625" y="5813426"/>
            <a:ext cx="15544801" cy="3000375"/>
          </a:xfrm>
          <a:prstGeom prst="rect">
            <a:avLst/>
          </a:prstGeom>
        </p:spPr>
        <p:txBody>
          <a:bodyPr anchor="b"/>
          <a:lstStyle>
            <a:lvl1pPr marL="0" indent="0">
              <a:spcBef>
                <a:spcPts val="900"/>
              </a:spcBef>
              <a:buSzTx/>
              <a:buFontTx/>
              <a:buNone/>
              <a:defRPr sz="4000">
                <a:solidFill>
                  <a:srgbClr val="888888"/>
                </a:solidFill>
              </a:defRPr>
            </a:lvl1pPr>
            <a:lvl2pPr marL="0" indent="457200">
              <a:spcBef>
                <a:spcPts val="900"/>
              </a:spcBef>
              <a:buSzTx/>
              <a:buFontTx/>
              <a:buNone/>
              <a:defRPr sz="4000">
                <a:solidFill>
                  <a:srgbClr val="888888"/>
                </a:solidFill>
              </a:defRPr>
            </a:lvl2pPr>
            <a:lvl3pPr marL="0" indent="914400">
              <a:spcBef>
                <a:spcPts val="900"/>
              </a:spcBef>
              <a:buSzTx/>
              <a:buFontTx/>
              <a:buNone/>
              <a:defRPr sz="4000">
                <a:solidFill>
                  <a:srgbClr val="888888"/>
                </a:solidFill>
              </a:defRPr>
            </a:lvl3pPr>
            <a:lvl4pPr marL="0" indent="1371600">
              <a:spcBef>
                <a:spcPts val="900"/>
              </a:spcBef>
              <a:buSzTx/>
              <a:buFontTx/>
              <a:buNone/>
              <a:defRPr sz="4000">
                <a:solidFill>
                  <a:srgbClr val="888888"/>
                </a:solidFill>
              </a:defRPr>
            </a:lvl4pPr>
            <a:lvl5pPr marL="0" indent="1828800">
              <a:spcBef>
                <a:spcPts val="900"/>
              </a:spcBef>
              <a:buSzTx/>
              <a:buFontTx/>
              <a:buNone/>
              <a:defRPr sz="40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3962400" y="3200400"/>
            <a:ext cx="8077200" cy="9051926"/>
          </a:xfrm>
          <a:prstGeom prst="rect">
            <a:avLst/>
          </a:prstGeom>
        </p:spPr>
        <p:txBody>
          <a:bodyPr/>
          <a:lstStyle>
            <a:lvl1pPr>
              <a:spcBef>
                <a:spcPts val="1300"/>
              </a:spcBef>
              <a:defRPr sz="5600"/>
            </a:lvl1pPr>
            <a:lvl2pPr marL="1123950" indent="-666750">
              <a:spcBef>
                <a:spcPts val="1300"/>
              </a:spcBef>
              <a:defRPr sz="5600"/>
            </a:lvl2pPr>
            <a:lvl3pPr marL="1554479" indent="-640079">
              <a:spcBef>
                <a:spcPts val="1300"/>
              </a:spcBef>
              <a:defRPr sz="5600"/>
            </a:lvl3pPr>
            <a:lvl4pPr marL="2082800" indent="-711200">
              <a:spcBef>
                <a:spcPts val="1300"/>
              </a:spcBef>
              <a:defRPr sz="5600"/>
            </a:lvl4pPr>
            <a:lvl5pPr marL="2540000" indent="-711200">
              <a:spcBef>
                <a:spcPts val="1300"/>
              </a:spcBef>
              <a:defRPr sz="5600"/>
            </a:lvl5p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prstGeom prst="rect">
            <a:avLst/>
          </a:prstGeom>
        </p:spPr>
        <p:txBody>
          <a:bodyPr/>
          <a:lstStyle/>
          <a:p>
            <a:r>
              <a:t>Title Text</a:t>
            </a:r>
          </a:p>
        </p:txBody>
      </p:sp>
      <p:sp>
        <p:nvSpPr>
          <p:cNvPr id="48" name="Body Level One…"/>
          <p:cNvSpPr txBox="1">
            <a:spLocks noGrp="1"/>
          </p:cNvSpPr>
          <p:nvPr>
            <p:ph type="body" sz="quarter" idx="1"/>
          </p:nvPr>
        </p:nvSpPr>
        <p:spPr>
          <a:xfrm>
            <a:off x="3962400" y="3070225"/>
            <a:ext cx="8080376" cy="1279525"/>
          </a:xfrm>
          <a:prstGeom prst="rect">
            <a:avLst/>
          </a:prstGeom>
        </p:spPr>
        <p:txBody>
          <a:bodyPr anchor="b"/>
          <a:lstStyle>
            <a:lvl1pPr marL="0" indent="0">
              <a:spcBef>
                <a:spcPts val="1100"/>
              </a:spcBef>
              <a:buSzTx/>
              <a:buFontTx/>
              <a:buNone/>
              <a:defRPr sz="4800" b="1"/>
            </a:lvl1pPr>
            <a:lvl2pPr marL="0" indent="457200">
              <a:spcBef>
                <a:spcPts val="1100"/>
              </a:spcBef>
              <a:buSzTx/>
              <a:buFontTx/>
              <a:buNone/>
              <a:defRPr sz="4800" b="1"/>
            </a:lvl2pPr>
            <a:lvl3pPr marL="0" indent="914400">
              <a:spcBef>
                <a:spcPts val="1100"/>
              </a:spcBef>
              <a:buSzTx/>
              <a:buFontTx/>
              <a:buNone/>
              <a:defRPr sz="4800" b="1"/>
            </a:lvl3pPr>
            <a:lvl4pPr marL="0" indent="1371600">
              <a:spcBef>
                <a:spcPts val="1100"/>
              </a:spcBef>
              <a:buSzTx/>
              <a:buFontTx/>
              <a:buNone/>
              <a:defRPr sz="4800" b="1"/>
            </a:lvl4pPr>
            <a:lvl5pPr marL="0" indent="1828800">
              <a:spcBef>
                <a:spcPts val="1100"/>
              </a:spcBef>
              <a:buSzTx/>
              <a:buFontTx/>
              <a:buNone/>
              <a:defRPr sz="48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12338050" y="3070225"/>
            <a:ext cx="8083550" cy="1279525"/>
          </a:xfrm>
          <a:prstGeom prst="rect">
            <a:avLst/>
          </a:prstGeom>
          <a:ln w="12700"/>
        </p:spPr>
        <p:txBody>
          <a:bodyPr anchor="b"/>
          <a:lstStyle/>
          <a:p>
            <a:pPr marL="0" indent="0">
              <a:spcBef>
                <a:spcPts val="1100"/>
              </a:spcBef>
              <a:buSzTx/>
              <a:buFontTx/>
              <a:buNone/>
              <a:defRPr sz="48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3962400" y="546100"/>
            <a:ext cx="6016627" cy="2324100"/>
          </a:xfrm>
          <a:prstGeom prst="rect">
            <a:avLst/>
          </a:prstGeom>
        </p:spPr>
        <p:txBody>
          <a:bodyPr anchor="b"/>
          <a:lstStyle>
            <a:lvl1pPr algn="l">
              <a:defRPr sz="4000" b="1"/>
            </a:lvl1pPr>
          </a:lstStyle>
          <a:p>
            <a:r>
              <a:t>Title Text</a:t>
            </a:r>
          </a:p>
        </p:txBody>
      </p:sp>
      <p:sp>
        <p:nvSpPr>
          <p:cNvPr id="73" name="Body Level One…"/>
          <p:cNvSpPr txBox="1">
            <a:spLocks noGrp="1"/>
          </p:cNvSpPr>
          <p:nvPr>
            <p:ph type="body" sz="half" idx="1"/>
          </p:nvPr>
        </p:nvSpPr>
        <p:spPr>
          <a:xfrm>
            <a:off x="10198100" y="546100"/>
            <a:ext cx="10223500" cy="1170622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3962400" y="2870200"/>
            <a:ext cx="6016627" cy="9382126"/>
          </a:xfrm>
          <a:prstGeom prst="rect">
            <a:avLst/>
          </a:prstGeom>
          <a:ln w="12700"/>
        </p:spPr>
        <p:txBody>
          <a:bodyPr/>
          <a:lstStyle/>
          <a:p>
            <a:pPr marL="0" indent="0">
              <a:spcBef>
                <a:spcPts val="600"/>
              </a:spcBef>
              <a:buSzTx/>
              <a:buFontTx/>
              <a:buNone/>
              <a:defRPr sz="28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6632576" y="9601200"/>
            <a:ext cx="10972801" cy="1133476"/>
          </a:xfrm>
          <a:prstGeom prst="rect">
            <a:avLst/>
          </a:prstGeom>
        </p:spPr>
        <p:txBody>
          <a:bodyPr anchor="b"/>
          <a:lstStyle>
            <a:lvl1pPr algn="l">
              <a:defRPr sz="4000" b="1"/>
            </a:lvl1pPr>
          </a:lstStyle>
          <a:p>
            <a:r>
              <a:t>Title Text</a:t>
            </a:r>
          </a:p>
        </p:txBody>
      </p:sp>
      <p:sp>
        <p:nvSpPr>
          <p:cNvPr id="83" name="Picture Placeholder 2"/>
          <p:cNvSpPr>
            <a:spLocks noGrp="1"/>
          </p:cNvSpPr>
          <p:nvPr>
            <p:ph type="pic" sz="half" idx="21"/>
          </p:nvPr>
        </p:nvSpPr>
        <p:spPr>
          <a:xfrm>
            <a:off x="6632576" y="1225550"/>
            <a:ext cx="10972801" cy="8229600"/>
          </a:xfrm>
          <a:prstGeom prst="rect">
            <a:avLst/>
          </a:prstGeom>
          <a:ln w="12700"/>
        </p:spPr>
        <p:txBody>
          <a:bodyPr tIns="45719" bIns="45719">
            <a:noAutofit/>
          </a:bodyPr>
          <a:lstStyle/>
          <a:p>
            <a:endParaRPr/>
          </a:p>
        </p:txBody>
      </p:sp>
      <p:sp>
        <p:nvSpPr>
          <p:cNvPr id="84" name="Body Level One…"/>
          <p:cNvSpPr txBox="1">
            <a:spLocks noGrp="1"/>
          </p:cNvSpPr>
          <p:nvPr>
            <p:ph type="body" sz="quarter" idx="1"/>
          </p:nvPr>
        </p:nvSpPr>
        <p:spPr>
          <a:xfrm>
            <a:off x="6632576" y="10734675"/>
            <a:ext cx="10972801" cy="1609725"/>
          </a:xfrm>
          <a:prstGeom prst="rect">
            <a:avLst/>
          </a:prstGeom>
        </p:spPr>
        <p:txBody>
          <a:bodyPr/>
          <a:lstStyle>
            <a:lvl1pPr marL="0" indent="0">
              <a:spcBef>
                <a:spcPts val="600"/>
              </a:spcBef>
              <a:buSzTx/>
              <a:buFontTx/>
              <a:buNone/>
              <a:defRPr sz="2800"/>
            </a:lvl1pPr>
            <a:lvl2pPr marL="0" indent="457200">
              <a:spcBef>
                <a:spcPts val="600"/>
              </a:spcBef>
              <a:buSzTx/>
              <a:buFontTx/>
              <a:buNone/>
              <a:defRPr sz="2800"/>
            </a:lvl2pPr>
            <a:lvl3pPr marL="0" indent="914400">
              <a:spcBef>
                <a:spcPts val="600"/>
              </a:spcBef>
              <a:buSzTx/>
              <a:buFontTx/>
              <a:buNone/>
              <a:defRPr sz="2800"/>
            </a:lvl3pPr>
            <a:lvl4pPr marL="0" indent="1371600">
              <a:spcBef>
                <a:spcPts val="600"/>
              </a:spcBef>
              <a:buSzTx/>
              <a:buFontTx/>
              <a:buNone/>
              <a:defRPr sz="2800"/>
            </a:lvl4pPr>
            <a:lvl5pPr marL="0" indent="1828800">
              <a:spcBef>
                <a:spcPts val="600"/>
              </a:spcBef>
              <a:buSzTx/>
              <a:buFontTx/>
              <a:buNone/>
              <a:defRPr sz="28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3962400" y="549276"/>
            <a:ext cx="16459200" cy="228600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nchor="ctr">
            <a:normAutofit/>
          </a:bodyPr>
          <a:lstStyle/>
          <a:p>
            <a:r>
              <a:t>Title Text</a:t>
            </a:r>
          </a:p>
        </p:txBody>
      </p:sp>
      <p:sp>
        <p:nvSpPr>
          <p:cNvPr id="3" name="Body Level One…"/>
          <p:cNvSpPr txBox="1">
            <a:spLocks noGrp="1"/>
          </p:cNvSpPr>
          <p:nvPr>
            <p:ph type="body" idx="1"/>
          </p:nvPr>
        </p:nvSpPr>
        <p:spPr>
          <a:xfrm>
            <a:off x="3962400" y="3200400"/>
            <a:ext cx="16459200" cy="9051926"/>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9906337" y="12808585"/>
            <a:ext cx="515264" cy="538480"/>
          </a:xfrm>
          <a:prstGeom prst="rect">
            <a:avLst/>
          </a:prstGeom>
          <a:ln w="25400">
            <a:miter lim="400000"/>
          </a:ln>
        </p:spPr>
        <p:txBody>
          <a:bodyPr wrap="none" tIns="91439" bIns="91439" anchor="ctr">
            <a:spAutoFit/>
          </a:bodyPr>
          <a:lstStyle>
            <a:lvl1pPr algn="r">
              <a:defRPr sz="24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1pPr>
      <a:lvl2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2pPr>
      <a:lvl3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3pPr>
      <a:lvl4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4pPr>
      <a:lvl5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5pPr>
      <a:lvl6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6pPr>
      <a:lvl7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7pPr>
      <a:lvl8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8pPr>
      <a:lvl9pPr marL="0" marR="0" indent="0" algn="ctr" defTabSz="914400" rtl="0" latinLnBrk="0">
        <a:lnSpc>
          <a:spcPct val="100000"/>
        </a:lnSpc>
        <a:spcBef>
          <a:spcPts val="0"/>
        </a:spcBef>
        <a:spcAft>
          <a:spcPts val="0"/>
        </a:spcAft>
        <a:buClrTx/>
        <a:buSzTx/>
        <a:buFontTx/>
        <a:buNone/>
        <a:tabLst/>
        <a:defRPr sz="8800" b="0" i="0" u="none" strike="noStrike" cap="none" spc="0" baseline="0">
          <a:solidFill>
            <a:srgbClr val="000000"/>
          </a:solidFill>
          <a:uFillTx/>
          <a:latin typeface="+mj-lt"/>
          <a:ea typeface="+mj-ea"/>
          <a:cs typeface="+mj-cs"/>
          <a:sym typeface="Calibri"/>
        </a:defRPr>
      </a:lvl9pPr>
    </p:titleStyle>
    <p:bodyStyle>
      <a:lvl1pPr marL="685800" marR="0" indent="-685800"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1pPr>
      <a:lvl2pPr marL="1110342" marR="0" indent="-653142"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2pPr>
      <a:lvl3pPr marL="1524000" marR="0" indent="-609600"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3pPr>
      <a:lvl4pPr marL="2103120" marR="0" indent="-731520"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4pPr>
      <a:lvl5pPr marL="2560320" marR="0" indent="-731520"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5pPr>
      <a:lvl6pPr marL="3017520" marR="0" indent="-731520"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6pPr>
      <a:lvl7pPr marL="3474720" marR="0" indent="-731520"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7pPr>
      <a:lvl8pPr marL="3931920" marR="0" indent="-731520"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8pPr>
      <a:lvl9pPr marL="4389120" marR="0" indent="-731520" algn="l" defTabSz="914400" rtl="0" latinLnBrk="0">
        <a:lnSpc>
          <a:spcPct val="100000"/>
        </a:lnSpc>
        <a:spcBef>
          <a:spcPts val="1500"/>
        </a:spcBef>
        <a:spcAft>
          <a:spcPts val="0"/>
        </a:spcAft>
        <a:buClrTx/>
        <a:buSzPct val="100000"/>
        <a:buFont typeface="Arial"/>
        <a:buChar char="•"/>
        <a:tabLst/>
        <a:defRPr sz="64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pic>
        <p:nvPicPr>
          <p:cNvPr id="94" name="TVV.png" descr="TVV.png"/>
          <p:cNvPicPr>
            <a:picLocks noChangeAspect="1"/>
          </p:cNvPicPr>
          <p:nvPr/>
        </p:nvPicPr>
        <p:blipFill>
          <a:blip r:embed="rId2"/>
          <a:stretch>
            <a:fillRect/>
          </a:stretch>
        </p:blipFill>
        <p:spPr>
          <a:xfrm>
            <a:off x="6563777" y="2830957"/>
            <a:ext cx="2872972" cy="4932090"/>
          </a:xfrm>
          <a:prstGeom prst="rect">
            <a:avLst/>
          </a:prstGeom>
          <a:ln w="12700">
            <a:miter lim="400000"/>
          </a:ln>
        </p:spPr>
      </p:pic>
      <p:sp>
        <p:nvSpPr>
          <p:cNvPr id="95" name="IdeaMachine"/>
          <p:cNvSpPr txBox="1"/>
          <p:nvPr/>
        </p:nvSpPr>
        <p:spPr>
          <a:xfrm>
            <a:off x="9491241" y="6068059"/>
            <a:ext cx="8328983" cy="23926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gn="ctr">
              <a:defRPr sz="11300">
                <a:solidFill>
                  <a:srgbClr val="FFFFFF"/>
                </a:solidFill>
                <a:latin typeface="Papyrus"/>
                <a:ea typeface="Papyrus"/>
                <a:cs typeface="Papyrus"/>
                <a:sym typeface="Papyrus"/>
              </a:defRPr>
            </a:lvl1pPr>
          </a:lstStyle>
          <a:p>
            <a:r>
              <a:t>IdeaMachine</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97" name="INTRO"/>
          <p:cNvSpPr txBox="1"/>
          <p:nvPr/>
        </p:nvSpPr>
        <p:spPr>
          <a:xfrm>
            <a:off x="10555872" y="6112509"/>
            <a:ext cx="3272256" cy="14909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gn="ctr">
              <a:defRPr sz="8800">
                <a:solidFill>
                  <a:srgbClr val="FFFFFF"/>
                </a:solidFill>
              </a:defRPr>
            </a:lvl1pPr>
          </a:lstStyle>
          <a:p>
            <a:r>
              <a:t>INTRO</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99" name="Got plenty of paper and pencils?…"/>
          <p:cNvSpPr txBox="1"/>
          <p:nvPr/>
        </p:nvSpPr>
        <p:spPr>
          <a:xfrm>
            <a:off x="3115114" y="2907538"/>
            <a:ext cx="18153772" cy="7900925"/>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p>
            <a:pPr>
              <a:lnSpc>
                <a:spcPct val="80000"/>
              </a:lnSpc>
              <a:spcBef>
                <a:spcPts val="700"/>
              </a:spcBef>
              <a:defRPr sz="3500">
                <a:solidFill>
                  <a:srgbClr val="FFFFFF"/>
                </a:solidFill>
              </a:defRPr>
            </a:pPr>
            <a:r>
              <a:t>Got plenty of paper and pencils?</a:t>
            </a:r>
          </a:p>
          <a:p>
            <a:pPr>
              <a:lnSpc>
                <a:spcPct val="80000"/>
              </a:lnSpc>
              <a:spcBef>
                <a:spcPts val="700"/>
              </a:spcBef>
              <a:defRPr sz="3500">
                <a:solidFill>
                  <a:srgbClr val="FFFFFF"/>
                </a:solidFill>
              </a:defRPr>
            </a:pPr>
            <a:r>
              <a:t> Then start the IdeaMachine and answer each challenge as indicated.</a:t>
            </a:r>
          </a:p>
          <a:p>
            <a:pPr>
              <a:lnSpc>
                <a:spcPct val="80000"/>
              </a:lnSpc>
              <a:spcBef>
                <a:spcPts val="700"/>
              </a:spcBef>
              <a:defRPr sz="3500">
                <a:solidFill>
                  <a:srgbClr val="FFFFFF"/>
                </a:solidFill>
              </a:defRPr>
            </a:pPr>
            <a:r>
              <a:t>Before starting, make sure you have read and understand the brief, and that you know:</a:t>
            </a:r>
          </a:p>
          <a:p>
            <a:pPr>
              <a:lnSpc>
                <a:spcPct val="80000"/>
              </a:lnSpc>
              <a:spcBef>
                <a:spcPts val="700"/>
              </a:spcBef>
              <a:defRPr sz="3500">
                <a:solidFill>
                  <a:srgbClr val="FFFFFF"/>
                </a:solidFill>
              </a:defRPr>
            </a:pPr>
            <a:r>
              <a:t>- the target market,</a:t>
            </a:r>
          </a:p>
          <a:p>
            <a:pPr>
              <a:lnSpc>
                <a:spcPct val="80000"/>
              </a:lnSpc>
              <a:spcBef>
                <a:spcPts val="700"/>
              </a:spcBef>
              <a:defRPr sz="3500">
                <a:solidFill>
                  <a:srgbClr val="FFFFFF"/>
                </a:solidFill>
              </a:defRPr>
            </a:pPr>
            <a:r>
              <a:t>- the brand, </a:t>
            </a:r>
          </a:p>
          <a:p>
            <a:pPr>
              <a:lnSpc>
                <a:spcPct val="80000"/>
              </a:lnSpc>
              <a:spcBef>
                <a:spcPts val="700"/>
              </a:spcBef>
              <a:defRPr sz="3500">
                <a:solidFill>
                  <a:srgbClr val="FFFFFF"/>
                </a:solidFill>
              </a:defRPr>
            </a:pPr>
            <a:r>
              <a:t>- positioning,</a:t>
            </a:r>
          </a:p>
          <a:p>
            <a:pPr>
              <a:lnSpc>
                <a:spcPct val="80000"/>
              </a:lnSpc>
              <a:spcBef>
                <a:spcPts val="700"/>
              </a:spcBef>
              <a:defRPr sz="3500">
                <a:solidFill>
                  <a:srgbClr val="FFFFFF"/>
                </a:solidFill>
              </a:defRPr>
            </a:pPr>
            <a:r>
              <a:t>- product benefits, </a:t>
            </a:r>
          </a:p>
          <a:p>
            <a:pPr>
              <a:lnSpc>
                <a:spcPct val="80000"/>
              </a:lnSpc>
              <a:spcBef>
                <a:spcPts val="700"/>
              </a:spcBef>
              <a:defRPr sz="3500">
                <a:solidFill>
                  <a:srgbClr val="FFFFFF"/>
                </a:solidFill>
              </a:defRPr>
            </a:pPr>
            <a:r>
              <a:t>- a single, key persuasive sentence.</a:t>
            </a:r>
          </a:p>
          <a:p>
            <a:pPr>
              <a:lnSpc>
                <a:spcPct val="80000"/>
              </a:lnSpc>
              <a:spcBef>
                <a:spcPts val="700"/>
              </a:spcBef>
              <a:defRPr sz="3500">
                <a:solidFill>
                  <a:srgbClr val="FFFFFF"/>
                </a:solidFill>
              </a:defRPr>
            </a:pPr>
            <a:r>
              <a:t>You should answer each challenge with an advertising concept.</a:t>
            </a:r>
          </a:p>
          <a:p>
            <a:pPr>
              <a:lnSpc>
                <a:spcPct val="80000"/>
              </a:lnSpc>
              <a:spcBef>
                <a:spcPts val="700"/>
              </a:spcBef>
              <a:defRPr sz="3500">
                <a:solidFill>
                  <a:srgbClr val="FFFFFF"/>
                </a:solidFill>
              </a:defRPr>
            </a:pPr>
            <a:r>
              <a:t> Show at least four frames for TV ideas, a headline and visual for print ads.</a:t>
            </a:r>
          </a:p>
          <a:p>
            <a:pPr>
              <a:lnSpc>
                <a:spcPct val="80000"/>
              </a:lnSpc>
              <a:spcBef>
                <a:spcPts val="700"/>
              </a:spcBef>
              <a:defRPr sz="3500">
                <a:solidFill>
                  <a:srgbClr val="FFFFFF"/>
                </a:solidFill>
              </a:defRPr>
            </a:pPr>
            <a:r>
              <a:t>It can help to simplify your message - the main thing you want to say - into one sentence.</a:t>
            </a:r>
          </a:p>
          <a:p>
            <a:pPr>
              <a:lnSpc>
                <a:spcPct val="80000"/>
              </a:lnSpc>
              <a:spcBef>
                <a:spcPts val="700"/>
              </a:spcBef>
              <a:defRPr sz="3500">
                <a:solidFill>
                  <a:srgbClr val="FFFFFF"/>
                </a:solidFill>
              </a:defRPr>
            </a:pPr>
            <a:r>
              <a:t>The visual can be expressed in words: “picture of a dragon eating Hostess Twinkies.” </a:t>
            </a:r>
          </a:p>
          <a:p>
            <a:pPr>
              <a:lnSpc>
                <a:spcPct val="80000"/>
              </a:lnSpc>
              <a:spcBef>
                <a:spcPts val="700"/>
              </a:spcBef>
              <a:defRPr sz="3500">
                <a:solidFill>
                  <a:srgbClr val="FFFFFF"/>
                </a:solidFill>
              </a:defRPr>
            </a:pPr>
            <a:r>
              <a:t>Or you can make a rough sketch.</a:t>
            </a:r>
          </a:p>
          <a:p>
            <a:pPr>
              <a:lnSpc>
                <a:spcPct val="80000"/>
              </a:lnSpc>
              <a:spcBef>
                <a:spcPts val="700"/>
              </a:spcBef>
              <a:defRPr sz="3500">
                <a:solidFill>
                  <a:srgbClr val="FFFFFF"/>
                </a:solidFill>
              </a:defRPr>
            </a:pPr>
            <a:r>
              <a:t>If you want to create breakthrough advertising, you'll have to create lots of concepts, </a:t>
            </a:r>
          </a:p>
          <a:p>
            <a:pPr>
              <a:lnSpc>
                <a:spcPct val="80000"/>
              </a:lnSpc>
              <a:spcBef>
                <a:spcPts val="700"/>
              </a:spcBef>
              <a:defRPr sz="3500">
                <a:solidFill>
                  <a:srgbClr val="FFFFFF"/>
                </a:solidFill>
              </a:defRPr>
            </a:pPr>
            <a:r>
              <a:t>lots of different ways to express the idea in each challenge.</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01" name="NEEDSCOPE"/>
          <p:cNvSpPr txBox="1"/>
          <p:nvPr/>
        </p:nvSpPr>
        <p:spPr>
          <a:xfrm>
            <a:off x="9205803" y="6112509"/>
            <a:ext cx="5972394" cy="14909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gn="ctr">
              <a:defRPr sz="8800">
                <a:solidFill>
                  <a:srgbClr val="FFFFFF"/>
                </a:solidFill>
              </a:defRPr>
            </a:lvl1pPr>
          </a:lstStyle>
          <a:p>
            <a:r>
              <a:t>NEEDSCOPE</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c2df2cf4ec3ad52a25670b22ea22962b.jpeg" descr="c2df2cf4ec3ad52a25670b22ea22962b.jpeg"/>
          <p:cNvPicPr>
            <a:picLocks noChangeAspect="1"/>
          </p:cNvPicPr>
          <p:nvPr/>
        </p:nvPicPr>
        <p:blipFill>
          <a:blip r:embed="rId2"/>
          <a:stretch>
            <a:fillRect/>
          </a:stretch>
        </p:blipFill>
        <p:spPr>
          <a:xfrm>
            <a:off x="1010478" y="0"/>
            <a:ext cx="22363044" cy="13716001"/>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05" name="Creative techniques"/>
          <p:cNvSpPr txBox="1"/>
          <p:nvPr/>
        </p:nvSpPr>
        <p:spPr>
          <a:xfrm>
            <a:off x="7096114" y="6112509"/>
            <a:ext cx="10191771" cy="14909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gn="ctr">
              <a:defRPr sz="8800">
                <a:solidFill>
                  <a:srgbClr val="FFFFFF"/>
                </a:solidFill>
              </a:defRPr>
            </a:lvl1pPr>
          </a:lstStyle>
          <a:p>
            <a:r>
              <a:t>Creative techniques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07" name="Rectangle 2"/>
          <p:cNvSpPr txBox="1">
            <a:spLocks noGrp="1"/>
          </p:cNvSpPr>
          <p:nvPr>
            <p:ph type="title"/>
          </p:nvPr>
        </p:nvSpPr>
        <p:spPr>
          <a:prstGeom prst="rect">
            <a:avLst/>
          </a:prstGeom>
        </p:spPr>
        <p:txBody>
          <a:bodyPr/>
          <a:lstStyle>
            <a:lvl1pPr>
              <a:defRPr>
                <a:solidFill>
                  <a:srgbClr val="FFFFFF"/>
                </a:solidFill>
              </a:defRPr>
            </a:lvl1pPr>
          </a:lstStyle>
          <a:p>
            <a:r>
              <a:t>Exaggerate to the extreme </a:t>
            </a:r>
          </a:p>
        </p:txBody>
      </p:sp>
      <p:sp>
        <p:nvSpPr>
          <p:cNvPr id="108" name="Rectangle 3"/>
          <p:cNvSpPr txBox="1">
            <a:spLocks noGrp="1"/>
          </p:cNvSpPr>
          <p:nvPr>
            <p:ph type="body" idx="1"/>
          </p:nvPr>
        </p:nvSpPr>
        <p:spPr>
          <a:xfrm>
            <a:off x="3962400" y="3200400"/>
            <a:ext cx="16459200" cy="9051926"/>
          </a:xfrm>
          <a:prstGeom prst="rect">
            <a:avLst/>
          </a:prstGeom>
        </p:spPr>
        <p:txBody>
          <a:bodyPr/>
          <a:lstStyle/>
          <a:p>
            <a:pPr>
              <a:lnSpc>
                <a:spcPct val="80000"/>
              </a:lnSpc>
              <a:spcBef>
                <a:spcPts val="900"/>
              </a:spcBef>
              <a:defRPr sz="4000">
                <a:solidFill>
                  <a:srgbClr val="FFFFFF"/>
                </a:solidFill>
              </a:defRPr>
            </a:pPr>
            <a:r>
              <a:t>Take the basic idea you want to communicate, your concept, then exaggerate it. Take it to extremes. Push it beyond reason, beyond reality. In the copy. With visuals. Or both.</a:t>
            </a:r>
          </a:p>
          <a:p>
            <a:pPr>
              <a:lnSpc>
                <a:spcPct val="80000"/>
              </a:lnSpc>
              <a:spcBef>
                <a:spcPts val="900"/>
              </a:spcBef>
              <a:defRPr sz="4000">
                <a:solidFill>
                  <a:srgbClr val="FFFFFF"/>
                </a:solidFill>
              </a:defRPr>
            </a:pPr>
            <a:r>
              <a:t>Exaggerate the benefit. Exaggerate the problem. Exaggerate size, the physical appearance. </a:t>
            </a:r>
          </a:p>
          <a:p>
            <a:pPr>
              <a:lnSpc>
                <a:spcPct val="80000"/>
              </a:lnSpc>
              <a:spcBef>
                <a:spcPts val="900"/>
              </a:spcBef>
              <a:defRPr sz="4000">
                <a:solidFill>
                  <a:srgbClr val="FFFFFF"/>
                </a:solidFill>
              </a:defRPr>
            </a:pPr>
            <a:r>
              <a:t>Exaggerate Burger King's "Have it your way." And you might end up with a subservient chicken. </a:t>
            </a:r>
          </a:p>
          <a:p>
            <a:pPr>
              <a:lnSpc>
                <a:spcPct val="80000"/>
              </a:lnSpc>
              <a:spcBef>
                <a:spcPts val="900"/>
              </a:spcBef>
              <a:defRPr sz="4000">
                <a:solidFill>
                  <a:srgbClr val="FFFFFF"/>
                </a:solidFill>
              </a:defRPr>
            </a:pPr>
            <a:r>
              <a:t>Just make sure to exaggerate your exaggeration. Because a BIG exaggeration is interesting, and a powerful way to get communicate your concept. A small exaggeration is simply a misleading ad. </a:t>
            </a:r>
          </a:p>
          <a:p>
            <a:pPr>
              <a:lnSpc>
                <a:spcPct val="80000"/>
              </a:lnSpc>
              <a:spcBef>
                <a:spcPts val="900"/>
              </a:spcBef>
              <a:defRPr sz="4000">
                <a:solidFill>
                  <a:srgbClr val="FFFFFF"/>
                </a:solidFill>
              </a:defRPr>
            </a:pPr>
            <a:r>
              <a:t>An interesting approach is to exaggerate the visual, but understate the copy. Or exaggerate the copy and keep the visual simple.</a:t>
            </a:r>
          </a:p>
          <a:p>
            <a:pPr>
              <a:lnSpc>
                <a:spcPct val="80000"/>
              </a:lnSpc>
              <a:spcBef>
                <a:spcPts val="900"/>
              </a:spcBef>
              <a:defRPr sz="4000">
                <a:solidFill>
                  <a:srgbClr val="FFFFFF"/>
                </a:solidFill>
              </a:defRPr>
            </a:pPr>
            <a:r>
              <a:t>To work with this technique, it can help to simplify your message, the main thing you want to say, into one sentence or one visual. Then let your imagination push it from there, all the way to outrageous exaggeration.</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10" name="Rectangle 2"/>
          <p:cNvSpPr txBox="1">
            <a:spLocks noGrp="1"/>
          </p:cNvSpPr>
          <p:nvPr>
            <p:ph type="title"/>
          </p:nvPr>
        </p:nvSpPr>
        <p:spPr>
          <a:prstGeom prst="rect">
            <a:avLst/>
          </a:prstGeom>
        </p:spPr>
        <p:txBody>
          <a:bodyPr/>
          <a:lstStyle>
            <a:lvl1pPr>
              <a:defRPr>
                <a:solidFill>
                  <a:srgbClr val="FFFFFF"/>
                </a:solidFill>
              </a:defRPr>
            </a:lvl1pPr>
          </a:lstStyle>
          <a:p>
            <a:r>
              <a:t>Make a metaphor </a:t>
            </a:r>
          </a:p>
        </p:txBody>
      </p:sp>
      <p:sp>
        <p:nvSpPr>
          <p:cNvPr id="111" name="Rectangle 3"/>
          <p:cNvSpPr txBox="1">
            <a:spLocks noGrp="1"/>
          </p:cNvSpPr>
          <p:nvPr>
            <p:ph type="body" idx="1"/>
          </p:nvPr>
        </p:nvSpPr>
        <p:spPr>
          <a:xfrm>
            <a:off x="3962400" y="3200400"/>
            <a:ext cx="16459200" cy="9051926"/>
          </a:xfrm>
          <a:prstGeom prst="rect">
            <a:avLst/>
          </a:prstGeom>
        </p:spPr>
        <p:txBody>
          <a:bodyPr/>
          <a:lstStyle/>
          <a:p>
            <a:pPr>
              <a:lnSpc>
                <a:spcPct val="90000"/>
              </a:lnSpc>
              <a:defRPr>
                <a:solidFill>
                  <a:srgbClr val="FFFFFF"/>
                </a:solidFill>
              </a:defRPr>
            </a:pPr>
            <a:r>
              <a:t>Create a symbolic representation of the key idea you want to communicate by using two images or statements that are completely different, but when placed together create a new idea.</a:t>
            </a:r>
          </a:p>
          <a:p>
            <a:pPr>
              <a:lnSpc>
                <a:spcPct val="90000"/>
              </a:lnSpc>
              <a:defRPr>
                <a:solidFill>
                  <a:srgbClr val="FFFFFF"/>
                </a:solidFill>
              </a:defRPr>
            </a:pPr>
            <a:r>
              <a:t>You can use words. Or visuals. Or both. You can create a metaphor to represent a characteristic of the brand. Or a feature of the service. Or a benefit of the product.</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13" name="Rectangle 2"/>
          <p:cNvSpPr txBox="1">
            <a:spLocks noGrp="1"/>
          </p:cNvSpPr>
          <p:nvPr>
            <p:ph type="title"/>
          </p:nvPr>
        </p:nvSpPr>
        <p:spPr>
          <a:prstGeom prst="rect">
            <a:avLst/>
          </a:prstGeom>
        </p:spPr>
        <p:txBody>
          <a:bodyPr/>
          <a:lstStyle>
            <a:lvl1pPr>
              <a:defRPr>
                <a:solidFill>
                  <a:srgbClr val="FFFFFF"/>
                </a:solidFill>
              </a:defRPr>
            </a:lvl1pPr>
          </a:lstStyle>
          <a:p>
            <a:r>
              <a:t>Promise a benefit</a:t>
            </a:r>
          </a:p>
        </p:txBody>
      </p:sp>
      <p:sp>
        <p:nvSpPr>
          <p:cNvPr id="114" name="Rectangle 3"/>
          <p:cNvSpPr txBox="1">
            <a:spLocks noGrp="1"/>
          </p:cNvSpPr>
          <p:nvPr>
            <p:ph type="body" idx="1"/>
          </p:nvPr>
        </p:nvSpPr>
        <p:spPr>
          <a:xfrm>
            <a:off x="3962400" y="3200400"/>
            <a:ext cx="16459200" cy="9051926"/>
          </a:xfrm>
          <a:prstGeom prst="rect">
            <a:avLst/>
          </a:prstGeom>
        </p:spPr>
        <p:txBody>
          <a:bodyPr/>
          <a:lstStyle/>
          <a:p>
            <a:pPr>
              <a:lnSpc>
                <a:spcPct val="80000"/>
              </a:lnSpc>
              <a:spcBef>
                <a:spcPts val="1300"/>
              </a:spcBef>
              <a:defRPr sz="5600">
                <a:solidFill>
                  <a:srgbClr val="FFFFFF"/>
                </a:solidFill>
              </a:defRPr>
            </a:pPr>
            <a:r>
              <a:t>Promise readers the a compelling benefit that the product or service can deliver. </a:t>
            </a:r>
          </a:p>
          <a:p>
            <a:pPr>
              <a:lnSpc>
                <a:spcPct val="80000"/>
              </a:lnSpc>
              <a:spcBef>
                <a:spcPts val="1300"/>
              </a:spcBef>
              <a:defRPr sz="5600">
                <a:solidFill>
                  <a:srgbClr val="FFFFFF"/>
                </a:solidFill>
              </a:defRPr>
            </a:pPr>
            <a:r>
              <a:t>A benefit is something of value to the target audience. Ask, “what can this product or service do for me?” And the answer is a benefit.</a:t>
            </a:r>
          </a:p>
          <a:p>
            <a:pPr>
              <a:lnSpc>
                <a:spcPct val="80000"/>
              </a:lnSpc>
              <a:spcBef>
                <a:spcPts val="1300"/>
              </a:spcBef>
              <a:defRPr sz="5600">
                <a:solidFill>
                  <a:srgbClr val="FFFFFF"/>
                </a:solidFill>
              </a:defRPr>
            </a:pPr>
            <a:r>
              <a:t>The persuasive energy in a benefit ad comes from two characteristics. First is the importance of the benefit to the reader. Second is the specificity of the benefit. </a:t>
            </a:r>
          </a:p>
          <a:p>
            <a:pPr>
              <a:lnSpc>
                <a:spcPct val="80000"/>
              </a:lnSpc>
              <a:spcBef>
                <a:spcPts val="1300"/>
              </a:spcBef>
              <a:defRPr sz="5600">
                <a:solidFill>
                  <a:srgbClr val="FFFFFF"/>
                </a:solidFill>
              </a:defRPr>
            </a:pPr>
            <a:r>
              <a:t>A good example, the headline, “Introducing a washer so gentle it can actually help your clothes last longer."</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16" name="Rectangle 2"/>
          <p:cNvSpPr txBox="1">
            <a:spLocks noGrp="1"/>
          </p:cNvSpPr>
          <p:nvPr>
            <p:ph type="title"/>
          </p:nvPr>
        </p:nvSpPr>
        <p:spPr>
          <a:prstGeom prst="rect">
            <a:avLst/>
          </a:prstGeom>
        </p:spPr>
        <p:txBody>
          <a:bodyPr/>
          <a:lstStyle>
            <a:lvl1pPr>
              <a:defRPr>
                <a:solidFill>
                  <a:srgbClr val="FFFFFF"/>
                </a:solidFill>
              </a:defRPr>
            </a:lvl1pPr>
          </a:lstStyle>
          <a:p>
            <a:r>
              <a:t>Mention a problem </a:t>
            </a:r>
          </a:p>
        </p:txBody>
      </p:sp>
      <p:sp>
        <p:nvSpPr>
          <p:cNvPr id="117" name="Rectangle 3"/>
          <p:cNvSpPr txBox="1">
            <a:spLocks noGrp="1"/>
          </p:cNvSpPr>
          <p:nvPr>
            <p:ph type="body" idx="1"/>
          </p:nvPr>
        </p:nvSpPr>
        <p:spPr>
          <a:xfrm>
            <a:off x="3962400" y="3200400"/>
            <a:ext cx="16459200" cy="9051926"/>
          </a:xfrm>
          <a:prstGeom prst="rect">
            <a:avLst/>
          </a:prstGeom>
        </p:spPr>
        <p:txBody>
          <a:bodyPr/>
          <a:lstStyle/>
          <a:p>
            <a:pPr>
              <a:lnSpc>
                <a:spcPct val="80000"/>
              </a:lnSpc>
              <a:spcBef>
                <a:spcPts val="900"/>
              </a:spcBef>
              <a:defRPr sz="4000">
                <a:solidFill>
                  <a:srgbClr val="FFFFFF"/>
                </a:solidFill>
              </a:defRPr>
            </a:pPr>
            <a:r>
              <a:t>Problems. Everyone has them. And some products solve them.</a:t>
            </a:r>
          </a:p>
          <a:p>
            <a:pPr>
              <a:lnSpc>
                <a:spcPct val="80000"/>
              </a:lnSpc>
              <a:spcBef>
                <a:spcPts val="900"/>
              </a:spcBef>
              <a:defRPr sz="4000">
                <a:solidFill>
                  <a:srgbClr val="FFFFFF"/>
                </a:solidFill>
              </a:defRPr>
            </a:pPr>
            <a:r>
              <a:t>A TV commercial opens with the kids screaming, “We’re hungry, mom!”</a:t>
            </a:r>
          </a:p>
          <a:p>
            <a:pPr>
              <a:lnSpc>
                <a:spcPct val="80000"/>
              </a:lnSpc>
              <a:spcBef>
                <a:spcPts val="900"/>
              </a:spcBef>
              <a:defRPr sz="4000">
                <a:solidFill>
                  <a:srgbClr val="FFFFFF"/>
                </a:solidFill>
              </a:defRPr>
            </a:pPr>
            <a:r>
              <a:t>A headline reads, “Do you have enough money for retirement?” </a:t>
            </a:r>
          </a:p>
          <a:p>
            <a:pPr>
              <a:lnSpc>
                <a:spcPct val="80000"/>
              </a:lnSpc>
              <a:spcBef>
                <a:spcPts val="900"/>
              </a:spcBef>
              <a:defRPr sz="4000">
                <a:solidFill>
                  <a:srgbClr val="FFFFFF"/>
                </a:solidFill>
              </a:defRPr>
            </a:pPr>
            <a:r>
              <a:t>This is a technique to grab attention, to engage people who have the problem. Or people who want to avoid getting the problem. Or those who are concerned about the problem for other reasons, like the guy whose wife has headaches every night.</a:t>
            </a:r>
          </a:p>
          <a:p>
            <a:pPr>
              <a:lnSpc>
                <a:spcPct val="80000"/>
              </a:lnSpc>
              <a:spcBef>
                <a:spcPts val="900"/>
              </a:spcBef>
              <a:defRPr sz="4000">
                <a:solidFill>
                  <a:srgbClr val="FFFFFF"/>
                </a:solidFill>
              </a:defRPr>
            </a:pPr>
            <a:r>
              <a:t>Later in your ad, commercial, or mailer you’ll explain how your product solves the problem. But the focus of the ad, the concept, should be about the problem.</a:t>
            </a:r>
          </a:p>
          <a:p>
            <a:pPr>
              <a:lnSpc>
                <a:spcPct val="80000"/>
              </a:lnSpc>
              <a:spcBef>
                <a:spcPts val="900"/>
              </a:spcBef>
              <a:defRPr sz="4000">
                <a:solidFill>
                  <a:srgbClr val="FFFFFF"/>
                </a:solidFill>
              </a:defRPr>
            </a:pPr>
            <a:r>
              <a:t>This concept works particularly well when your target audience has a big problem, a big concern. The bigger the problem, the better it works.</a:t>
            </a:r>
          </a:p>
          <a:p>
            <a:pPr>
              <a:lnSpc>
                <a:spcPct val="80000"/>
              </a:lnSpc>
              <a:spcBef>
                <a:spcPts val="900"/>
              </a:spcBef>
              <a:defRPr sz="4000">
                <a:solidFill>
                  <a:srgbClr val="FFFFFF"/>
                </a:solidFill>
              </a:defRPr>
            </a:pPr>
            <a:r>
              <a:t>But it can also be used with charm or humor. "Problem # 3 with SPIKE cologne: Women touch you in elevators." </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19" name="Rectangle 2"/>
          <p:cNvSpPr txBox="1">
            <a:spLocks noGrp="1"/>
          </p:cNvSpPr>
          <p:nvPr>
            <p:ph type="title"/>
          </p:nvPr>
        </p:nvSpPr>
        <p:spPr>
          <a:prstGeom prst="rect">
            <a:avLst/>
          </a:prstGeom>
        </p:spPr>
        <p:txBody>
          <a:bodyPr/>
          <a:lstStyle>
            <a:lvl1pPr>
              <a:defRPr>
                <a:solidFill>
                  <a:srgbClr val="FFFFFF"/>
                </a:solidFill>
              </a:defRPr>
            </a:lvl1pPr>
          </a:lstStyle>
          <a:p>
            <a:r>
              <a:t>Get really real</a:t>
            </a:r>
          </a:p>
        </p:txBody>
      </p:sp>
      <p:sp>
        <p:nvSpPr>
          <p:cNvPr id="120" name="Rectangle 3"/>
          <p:cNvSpPr txBox="1">
            <a:spLocks noGrp="1"/>
          </p:cNvSpPr>
          <p:nvPr>
            <p:ph type="body" idx="1"/>
          </p:nvPr>
        </p:nvSpPr>
        <p:spPr>
          <a:xfrm>
            <a:off x="1920240" y="2835277"/>
            <a:ext cx="18208752" cy="9838310"/>
          </a:xfrm>
          <a:prstGeom prst="rect">
            <a:avLst/>
          </a:prstGeom>
        </p:spPr>
        <p:txBody>
          <a:bodyPr>
            <a:normAutofit lnSpcReduction="10000"/>
          </a:bodyPr>
          <a:lstStyle/>
          <a:p>
            <a:pPr>
              <a:lnSpc>
                <a:spcPct val="80000"/>
              </a:lnSpc>
              <a:spcBef>
                <a:spcPts val="400"/>
              </a:spcBef>
              <a:defRPr sz="2000">
                <a:solidFill>
                  <a:srgbClr val="FFFFFF"/>
                </a:solidFill>
              </a:defRPr>
            </a:pPr>
            <a:r>
              <a:rPr sz="2800" dirty="0"/>
              <a:t>Show what people</a:t>
            </a:r>
            <a:r>
              <a:rPr sz="2800" i="1" dirty="0"/>
              <a:t> really </a:t>
            </a:r>
            <a:r>
              <a:rPr sz="2800" dirty="0"/>
              <a:t>think. About the opposite sex, their job, or relatives.</a:t>
            </a:r>
          </a:p>
          <a:p>
            <a:pPr>
              <a:lnSpc>
                <a:spcPct val="80000"/>
              </a:lnSpc>
              <a:spcBef>
                <a:spcPts val="400"/>
              </a:spcBef>
              <a:defRPr sz="2000">
                <a:solidFill>
                  <a:srgbClr val="FFFFFF"/>
                </a:solidFill>
              </a:defRPr>
            </a:pPr>
            <a:r>
              <a:rPr sz="2800" dirty="0"/>
              <a:t>Show how people</a:t>
            </a:r>
            <a:r>
              <a:rPr sz="2800" i="1" dirty="0"/>
              <a:t> really </a:t>
            </a:r>
            <a:r>
              <a:rPr sz="2800" dirty="0"/>
              <a:t>feel. About money, their spouse, or financial security in old age.</a:t>
            </a:r>
          </a:p>
          <a:p>
            <a:pPr>
              <a:lnSpc>
                <a:spcPct val="80000"/>
              </a:lnSpc>
              <a:spcBef>
                <a:spcPts val="400"/>
              </a:spcBef>
              <a:defRPr sz="2000">
                <a:solidFill>
                  <a:srgbClr val="FFFFFF"/>
                </a:solidFill>
              </a:defRPr>
            </a:pPr>
            <a:r>
              <a:rPr sz="2800" dirty="0"/>
              <a:t>How people </a:t>
            </a:r>
            <a:r>
              <a:rPr sz="2800" i="1" dirty="0"/>
              <a:t>really</a:t>
            </a:r>
            <a:r>
              <a:rPr sz="2800" dirty="0"/>
              <a:t> dress and act at home.</a:t>
            </a:r>
          </a:p>
          <a:p>
            <a:pPr>
              <a:lnSpc>
                <a:spcPct val="80000"/>
              </a:lnSpc>
              <a:spcBef>
                <a:spcPts val="400"/>
              </a:spcBef>
              <a:defRPr sz="2000">
                <a:solidFill>
                  <a:srgbClr val="FFFFFF"/>
                </a:solidFill>
              </a:defRPr>
            </a:pPr>
            <a:r>
              <a:rPr sz="2800" dirty="0"/>
              <a:t>What people </a:t>
            </a:r>
            <a:r>
              <a:rPr sz="2800" i="1" dirty="0"/>
              <a:t>really</a:t>
            </a:r>
            <a:r>
              <a:rPr sz="2800" dirty="0"/>
              <a:t> think about at work. Like sex and petty insults. </a:t>
            </a:r>
          </a:p>
          <a:p>
            <a:pPr>
              <a:lnSpc>
                <a:spcPct val="80000"/>
              </a:lnSpc>
              <a:spcBef>
                <a:spcPts val="400"/>
              </a:spcBef>
              <a:defRPr sz="2000">
                <a:solidFill>
                  <a:srgbClr val="FFFFFF"/>
                </a:solidFill>
              </a:defRPr>
            </a:pPr>
            <a:r>
              <a:rPr sz="2800" dirty="0"/>
              <a:t>Depict the attitudes, jealousies, and insecurities that rattle around inside us all. </a:t>
            </a:r>
          </a:p>
          <a:p>
            <a:pPr>
              <a:lnSpc>
                <a:spcPct val="80000"/>
              </a:lnSpc>
              <a:spcBef>
                <a:spcPts val="400"/>
              </a:spcBef>
              <a:defRPr sz="2000">
                <a:solidFill>
                  <a:srgbClr val="FFFFFF"/>
                </a:solidFill>
              </a:defRPr>
            </a:pPr>
            <a:r>
              <a:rPr sz="2800" dirty="0"/>
              <a:t>Like many creative techniques, there is a spectrum from moderate to extreme in the way you get</a:t>
            </a:r>
            <a:r>
              <a:rPr sz="2800" i="1" dirty="0"/>
              <a:t> really</a:t>
            </a:r>
            <a:r>
              <a:rPr sz="2800" dirty="0"/>
              <a:t> real. From the nose-picking, overweight, insecure side of life. To the kinder, softer side that people present to children, friends, pet animals.</a:t>
            </a:r>
          </a:p>
          <a:p>
            <a:pPr>
              <a:lnSpc>
                <a:spcPct val="80000"/>
              </a:lnSpc>
              <a:spcBef>
                <a:spcPts val="400"/>
              </a:spcBef>
              <a:defRPr sz="2000">
                <a:solidFill>
                  <a:srgbClr val="FFFFFF"/>
                </a:solidFill>
              </a:defRPr>
            </a:pPr>
            <a:r>
              <a:rPr sz="2800" dirty="0"/>
              <a:t>For FMCGs, the realism might be found in the history of the product. For instance, you could explore the feelings a young housewife has towards her mother, who used the same product. </a:t>
            </a:r>
          </a:p>
          <a:p>
            <a:pPr>
              <a:lnSpc>
                <a:spcPct val="80000"/>
              </a:lnSpc>
              <a:spcBef>
                <a:spcPts val="400"/>
              </a:spcBef>
              <a:defRPr sz="2000">
                <a:solidFill>
                  <a:srgbClr val="FFFFFF"/>
                </a:solidFill>
              </a:defRPr>
            </a:pPr>
            <a:r>
              <a:rPr sz="2800" dirty="0"/>
              <a:t>For a B2B products and services you might explore feelings of competitiveness, of over-sized egos, or greed. On a specific level, that could translate to stealing from the company or spreading malicious gossip. </a:t>
            </a:r>
          </a:p>
          <a:p>
            <a:pPr>
              <a:lnSpc>
                <a:spcPct val="80000"/>
              </a:lnSpc>
              <a:spcBef>
                <a:spcPts val="400"/>
              </a:spcBef>
              <a:defRPr sz="2000">
                <a:solidFill>
                  <a:srgbClr val="FFFFFF"/>
                </a:solidFill>
              </a:defRPr>
            </a:pPr>
            <a:r>
              <a:rPr sz="2800" dirty="0"/>
              <a:t>For luxury consumer good, consider ads that explore feelings about "keeping up with, or surpassing, the </a:t>
            </a:r>
            <a:r>
              <a:rPr sz="2800" dirty="0" err="1"/>
              <a:t>Jonses</a:t>
            </a:r>
            <a:r>
              <a:rPr sz="2800" dirty="0"/>
              <a:t>. " That is, the desire to be better then the guy next door, or the woman in the office down the hall. Here we're talking about the desire to incite envy or jealousy. Or to show, "I'm better than you."</a:t>
            </a:r>
          </a:p>
          <a:p>
            <a:pPr>
              <a:lnSpc>
                <a:spcPct val="80000"/>
              </a:lnSpc>
              <a:spcBef>
                <a:spcPts val="400"/>
              </a:spcBef>
              <a:defRPr sz="2000">
                <a:solidFill>
                  <a:srgbClr val="FFFFFF"/>
                </a:solidFill>
              </a:defRPr>
            </a:pPr>
            <a:r>
              <a:rPr sz="2800" dirty="0"/>
              <a:t>To inject realism into your advertising you must understand people. Perhaps with your own insights into human nature. Or with qualitative research into the attitudes and behavior of the target audience. </a:t>
            </a:r>
          </a:p>
          <a:p>
            <a:pPr>
              <a:lnSpc>
                <a:spcPct val="80000"/>
              </a:lnSpc>
              <a:spcBef>
                <a:spcPts val="400"/>
              </a:spcBef>
              <a:defRPr sz="2000">
                <a:solidFill>
                  <a:srgbClr val="FFFFFF"/>
                </a:solidFill>
              </a:defRPr>
            </a:pPr>
            <a:r>
              <a:rPr sz="2800" dirty="0"/>
              <a:t>Be natural and realistic in the copy or dialog you write, in the characters you cast. "Real" people are not "beautiful" people. </a:t>
            </a:r>
          </a:p>
          <a:p>
            <a:pPr>
              <a:lnSpc>
                <a:spcPct val="80000"/>
              </a:lnSpc>
              <a:spcBef>
                <a:spcPts val="400"/>
              </a:spcBef>
              <a:defRPr sz="2000">
                <a:solidFill>
                  <a:srgbClr val="FFFFFF"/>
                </a:solidFill>
              </a:defRPr>
            </a:pPr>
            <a:r>
              <a:rPr sz="2800" dirty="0"/>
              <a:t>It can help to look at, to understand feelings people genuinely have -- emotions that relate to the target audience, the product category, or the service. An example is the classic automobile campaign featuring a car salesman making wildly exaggerated claims about gas mileage, resale value and so forth. Many people think car salesman tend to lie.</a:t>
            </a:r>
          </a:p>
          <a:p>
            <a:pPr>
              <a:lnSpc>
                <a:spcPct val="80000"/>
              </a:lnSpc>
              <a:spcBef>
                <a:spcPts val="400"/>
              </a:spcBef>
              <a:defRPr sz="2000">
                <a:solidFill>
                  <a:srgbClr val="FFFFFF"/>
                </a:solidFill>
              </a:defRPr>
            </a:pPr>
            <a:r>
              <a:rPr sz="2800" dirty="0"/>
              <a:t>A few final thoughts. This is a difficult ad technique to do well. Which is surprising, intuitively, because what could be easier than being "real"? </a:t>
            </a:r>
          </a:p>
          <a:p>
            <a:pPr>
              <a:lnSpc>
                <a:spcPct val="80000"/>
              </a:lnSpc>
              <a:spcBef>
                <a:spcPts val="400"/>
              </a:spcBef>
              <a:defRPr sz="2000">
                <a:solidFill>
                  <a:srgbClr val="FFFFFF"/>
                </a:solidFill>
              </a:defRPr>
            </a:pPr>
            <a:r>
              <a:rPr sz="2800" dirty="0"/>
              <a:t>this technique is easier to sell in the West, particularly Europe and North America, where there is a history of openness about feelings, as well as a thirst for reality TV shows and tabloid news. </a:t>
            </a:r>
          </a:p>
          <a:p>
            <a:pPr>
              <a:lnSpc>
                <a:spcPct val="80000"/>
              </a:lnSpc>
              <a:spcBef>
                <a:spcPts val="400"/>
              </a:spcBef>
              <a:defRPr sz="2000">
                <a:solidFill>
                  <a:srgbClr val="FFFFFF"/>
                </a:solidFill>
              </a:defRPr>
            </a:pPr>
            <a:r>
              <a:rPr sz="2800" dirty="0"/>
              <a:t>It’s an approach that can be more difficult to sell in other parts of the world, such as some Asian or Middle Eastern countries, where feelings tend to be guarded, more private. But there you have a creative opportunity. </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22" name="Rectangle 2"/>
          <p:cNvSpPr txBox="1">
            <a:spLocks noGrp="1"/>
          </p:cNvSpPr>
          <p:nvPr>
            <p:ph type="title"/>
          </p:nvPr>
        </p:nvSpPr>
        <p:spPr>
          <a:prstGeom prst="rect">
            <a:avLst/>
          </a:prstGeom>
        </p:spPr>
        <p:txBody>
          <a:bodyPr/>
          <a:lstStyle>
            <a:lvl1pPr>
              <a:defRPr>
                <a:solidFill>
                  <a:srgbClr val="FFFFFF"/>
                </a:solidFill>
              </a:defRPr>
            </a:lvl1pPr>
          </a:lstStyle>
          <a:p>
            <a:r>
              <a:t>Create a character</a:t>
            </a:r>
          </a:p>
        </p:txBody>
      </p:sp>
      <p:sp>
        <p:nvSpPr>
          <p:cNvPr id="123" name="Rectangle 3"/>
          <p:cNvSpPr txBox="1">
            <a:spLocks noGrp="1"/>
          </p:cNvSpPr>
          <p:nvPr>
            <p:ph type="body" idx="1"/>
          </p:nvPr>
        </p:nvSpPr>
        <p:spPr>
          <a:xfrm>
            <a:off x="3962400" y="3200400"/>
            <a:ext cx="16459200" cy="9051926"/>
          </a:xfrm>
          <a:prstGeom prst="rect">
            <a:avLst/>
          </a:prstGeom>
        </p:spPr>
        <p:txBody>
          <a:bodyPr/>
          <a:lstStyle/>
          <a:p>
            <a:pPr>
              <a:lnSpc>
                <a:spcPct val="80000"/>
              </a:lnSpc>
              <a:spcBef>
                <a:spcPts val="800"/>
              </a:spcBef>
              <a:defRPr sz="3600">
                <a:solidFill>
                  <a:srgbClr val="FFFFFF"/>
                </a:solidFill>
              </a:defRPr>
            </a:pPr>
            <a:r>
              <a:t>Create a character that adds interest, story value or recognition to your campaign.</a:t>
            </a:r>
          </a:p>
          <a:p>
            <a:pPr>
              <a:lnSpc>
                <a:spcPct val="80000"/>
              </a:lnSpc>
              <a:spcBef>
                <a:spcPts val="800"/>
              </a:spcBef>
              <a:defRPr sz="3600">
                <a:solidFill>
                  <a:srgbClr val="FFFFFF"/>
                </a:solidFill>
              </a:defRPr>
            </a:pPr>
            <a:r>
              <a:t>Could be an actor playing a role. Or a cartoon character. Or a dead politician. He, she or they are all "created" characters because you define the role they play in the advertising.</a:t>
            </a:r>
          </a:p>
          <a:p>
            <a:pPr>
              <a:lnSpc>
                <a:spcPct val="80000"/>
              </a:lnSpc>
              <a:spcBef>
                <a:spcPts val="800"/>
              </a:spcBef>
              <a:defRPr sz="3600">
                <a:solidFill>
                  <a:srgbClr val="FFFFFF"/>
                </a:solidFill>
              </a:defRPr>
            </a:pPr>
            <a:r>
              <a:t>While a brand character must represent a characteristic or the personality of the brand. An invented character does not.</a:t>
            </a:r>
          </a:p>
          <a:p>
            <a:pPr>
              <a:lnSpc>
                <a:spcPct val="80000"/>
              </a:lnSpc>
              <a:spcBef>
                <a:spcPts val="800"/>
              </a:spcBef>
              <a:defRPr sz="3600">
                <a:solidFill>
                  <a:srgbClr val="FFFFFF"/>
                </a:solidFill>
              </a:defRPr>
            </a:pPr>
            <a:r>
              <a:t>Some of the world’s best advertising campaigns have been built on invented characters. And the best of these characters frequently do not reflect the brand or even demographic profile of the target audience. </a:t>
            </a:r>
          </a:p>
          <a:p>
            <a:pPr>
              <a:lnSpc>
                <a:spcPct val="80000"/>
              </a:lnSpc>
              <a:spcBef>
                <a:spcPts val="800"/>
              </a:spcBef>
              <a:defRPr sz="3600">
                <a:solidFill>
                  <a:srgbClr val="FFFFFF"/>
                </a:solidFill>
              </a:defRPr>
            </a:pPr>
            <a:r>
              <a:t>Like a good movie or book, your character needs to be interesting. Different. Unexpected. With lots of personality. Quirky behavior. Or strongly expressed views. </a:t>
            </a:r>
          </a:p>
          <a:p>
            <a:pPr>
              <a:lnSpc>
                <a:spcPct val="80000"/>
              </a:lnSpc>
              <a:spcBef>
                <a:spcPts val="800"/>
              </a:spcBef>
              <a:defRPr sz="3600">
                <a:solidFill>
                  <a:srgbClr val="FFFFFF"/>
                </a:solidFill>
              </a:defRPr>
            </a:pPr>
            <a:r>
              <a:t>These engaging, out-of-the-ordinary characters will grab attention, and by grabbing attention, they will help communicate your sales message because they break through the clutter, stand out from the crowd. </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25" name="Rectangle 2"/>
          <p:cNvSpPr txBox="1">
            <a:spLocks noGrp="1"/>
          </p:cNvSpPr>
          <p:nvPr>
            <p:ph type="title"/>
          </p:nvPr>
        </p:nvSpPr>
        <p:spPr>
          <a:prstGeom prst="rect">
            <a:avLst/>
          </a:prstGeom>
        </p:spPr>
        <p:txBody>
          <a:bodyPr/>
          <a:lstStyle>
            <a:lvl1pPr>
              <a:defRPr>
                <a:solidFill>
                  <a:srgbClr val="FFFFFF"/>
                </a:solidFill>
              </a:defRPr>
            </a:lvl1pPr>
          </a:lstStyle>
          <a:p>
            <a:r>
              <a:t>Inject drama</a:t>
            </a:r>
          </a:p>
        </p:txBody>
      </p:sp>
      <p:sp>
        <p:nvSpPr>
          <p:cNvPr id="126" name="Rectangle 3"/>
          <p:cNvSpPr txBox="1">
            <a:spLocks noGrp="1"/>
          </p:cNvSpPr>
          <p:nvPr>
            <p:ph type="body" idx="1"/>
          </p:nvPr>
        </p:nvSpPr>
        <p:spPr>
          <a:xfrm>
            <a:off x="3962400" y="3200400"/>
            <a:ext cx="16459200" cy="9051926"/>
          </a:xfrm>
          <a:prstGeom prst="rect">
            <a:avLst/>
          </a:prstGeom>
        </p:spPr>
        <p:txBody>
          <a:bodyPr/>
          <a:lstStyle/>
          <a:p>
            <a:pPr>
              <a:lnSpc>
                <a:spcPct val="80000"/>
              </a:lnSpc>
              <a:spcBef>
                <a:spcPts val="600"/>
              </a:spcBef>
              <a:buSzTx/>
              <a:buNone/>
              <a:defRPr sz="2800">
                <a:solidFill>
                  <a:srgbClr val="FFFFFF"/>
                </a:solidFill>
              </a:defRPr>
            </a:pPr>
            <a:r>
              <a:t>Create a campaign that uses drama to focus attention, to heighten interest in your message. </a:t>
            </a:r>
          </a:p>
          <a:p>
            <a:pPr>
              <a:lnSpc>
                <a:spcPct val="80000"/>
              </a:lnSpc>
              <a:spcBef>
                <a:spcPts val="600"/>
              </a:spcBef>
              <a:buSzTx/>
              <a:buNone/>
              <a:defRPr sz="2800">
                <a:solidFill>
                  <a:srgbClr val="FFFFFF"/>
                </a:solidFill>
              </a:defRPr>
            </a:pPr>
            <a:r>
              <a:t>The essence of drama is conflict. And that conflict can be between:</a:t>
            </a:r>
          </a:p>
          <a:p>
            <a:pPr>
              <a:lnSpc>
                <a:spcPct val="80000"/>
              </a:lnSpc>
              <a:spcBef>
                <a:spcPts val="600"/>
              </a:spcBef>
              <a:buSzTx/>
              <a:buNone/>
              <a:defRPr sz="2800">
                <a:solidFill>
                  <a:srgbClr val="FFFFFF"/>
                </a:solidFill>
              </a:defRPr>
            </a:pPr>
            <a:r>
              <a:t>Husband vs. wife.</a:t>
            </a:r>
          </a:p>
          <a:p>
            <a:pPr>
              <a:lnSpc>
                <a:spcPct val="80000"/>
              </a:lnSpc>
              <a:spcBef>
                <a:spcPts val="600"/>
              </a:spcBef>
              <a:buSzTx/>
              <a:buNone/>
              <a:defRPr sz="2800">
                <a:solidFill>
                  <a:srgbClr val="FFFFFF"/>
                </a:solidFill>
              </a:defRPr>
            </a:pPr>
            <a:r>
              <a:t>Mom vs. her children.</a:t>
            </a:r>
          </a:p>
          <a:p>
            <a:pPr>
              <a:lnSpc>
                <a:spcPct val="80000"/>
              </a:lnSpc>
              <a:spcBef>
                <a:spcPts val="600"/>
              </a:spcBef>
              <a:buSzTx/>
              <a:buNone/>
              <a:defRPr sz="2800">
                <a:solidFill>
                  <a:srgbClr val="FFFFFF"/>
                </a:solidFill>
              </a:defRPr>
            </a:pPr>
            <a:r>
              <a:t>Recent college grad vs. sexually aggressive boss.</a:t>
            </a:r>
          </a:p>
          <a:p>
            <a:pPr>
              <a:lnSpc>
                <a:spcPct val="80000"/>
              </a:lnSpc>
              <a:spcBef>
                <a:spcPts val="600"/>
              </a:spcBef>
              <a:buSzTx/>
              <a:buNone/>
              <a:defRPr sz="2800">
                <a:solidFill>
                  <a:srgbClr val="FFFFFF"/>
                </a:solidFill>
              </a:defRPr>
            </a:pPr>
            <a:r>
              <a:t>Molly vs. insanity, a struggle with mental health. </a:t>
            </a:r>
          </a:p>
          <a:p>
            <a:pPr>
              <a:lnSpc>
                <a:spcPct val="80000"/>
              </a:lnSpc>
              <a:spcBef>
                <a:spcPts val="600"/>
              </a:spcBef>
              <a:buSzTx/>
              <a:buNone/>
              <a:defRPr sz="2800">
                <a:solidFill>
                  <a:srgbClr val="FFFFFF"/>
                </a:solidFill>
              </a:defRPr>
            </a:pPr>
            <a:r>
              <a:t>Girl Scouts vs. nature. </a:t>
            </a:r>
          </a:p>
          <a:p>
            <a:pPr>
              <a:lnSpc>
                <a:spcPct val="80000"/>
              </a:lnSpc>
              <a:spcBef>
                <a:spcPts val="600"/>
              </a:spcBef>
              <a:buSzTx/>
              <a:buNone/>
              <a:defRPr sz="2800">
                <a:solidFill>
                  <a:srgbClr val="FFFFFF"/>
                </a:solidFill>
              </a:defRPr>
            </a:pPr>
            <a:r>
              <a:t>Dog vs. mailman.</a:t>
            </a:r>
          </a:p>
          <a:p>
            <a:pPr>
              <a:lnSpc>
                <a:spcPct val="80000"/>
              </a:lnSpc>
              <a:spcBef>
                <a:spcPts val="600"/>
              </a:spcBef>
              <a:buSzTx/>
              <a:buNone/>
              <a:defRPr sz="2800">
                <a:solidFill>
                  <a:srgbClr val="FFFFFF"/>
                </a:solidFill>
              </a:defRPr>
            </a:pPr>
            <a:r>
              <a:t>Teenager vs. her conscience.</a:t>
            </a:r>
          </a:p>
          <a:p>
            <a:pPr>
              <a:lnSpc>
                <a:spcPct val="80000"/>
              </a:lnSpc>
              <a:spcBef>
                <a:spcPts val="600"/>
              </a:spcBef>
              <a:buSzTx/>
              <a:buNone/>
              <a:defRPr sz="2800">
                <a:solidFill>
                  <a:srgbClr val="FFFFFF"/>
                </a:solidFill>
              </a:defRPr>
            </a:pPr>
            <a:r>
              <a:t>Creative Director vs. client.</a:t>
            </a:r>
          </a:p>
          <a:p>
            <a:pPr>
              <a:lnSpc>
                <a:spcPct val="80000"/>
              </a:lnSpc>
              <a:spcBef>
                <a:spcPts val="600"/>
              </a:spcBef>
              <a:buSzTx/>
              <a:buNone/>
              <a:defRPr sz="2800">
                <a:solidFill>
                  <a:srgbClr val="FFFFFF"/>
                </a:solidFill>
              </a:defRPr>
            </a:pPr>
            <a:r>
              <a:t>You get the idea. So just a couple of tips: </a:t>
            </a:r>
          </a:p>
          <a:p>
            <a:pPr>
              <a:lnSpc>
                <a:spcPct val="80000"/>
              </a:lnSpc>
              <a:spcBef>
                <a:spcPts val="600"/>
              </a:spcBef>
              <a:buSzTx/>
              <a:buNone/>
              <a:defRPr sz="2800">
                <a:solidFill>
                  <a:srgbClr val="FFFFFF"/>
                </a:solidFill>
              </a:defRPr>
            </a:pPr>
            <a:r>
              <a:t>Create a hero. But barf on expected, cookie cutter characters. Think of unlikely heroes. Like kids or animals. Think of People with flaws and weaknesses. Like a grandfather with a speech impediment. Think of characters with unusual ways of thinking. Like the woman who believes UFOs visit regularly to steal our best automobiles.</a:t>
            </a:r>
          </a:p>
          <a:p>
            <a:pPr>
              <a:lnSpc>
                <a:spcPct val="80000"/>
              </a:lnSpc>
              <a:spcBef>
                <a:spcPts val="600"/>
              </a:spcBef>
              <a:buSzTx/>
              <a:buNone/>
              <a:defRPr sz="2800">
                <a:solidFill>
                  <a:srgbClr val="FFFFFF"/>
                </a:solidFill>
              </a:defRPr>
            </a:pPr>
            <a:r>
              <a:t>Your hero should have a goal, an objective, something she really really really wants to achieve. Or has to accomplish to save the planet.</a:t>
            </a:r>
          </a:p>
          <a:p>
            <a:pPr>
              <a:lnSpc>
                <a:spcPct val="80000"/>
              </a:lnSpc>
              <a:spcBef>
                <a:spcPts val="600"/>
              </a:spcBef>
              <a:buSzTx/>
              <a:buNone/>
              <a:defRPr sz="2800">
                <a:solidFill>
                  <a:srgbClr val="FFFFFF"/>
                </a:solidFill>
              </a:defRPr>
            </a:pPr>
            <a:r>
              <a:t>And you might need bad guys, bad creatures, bad luck, bad weather, bad relatives or bad aliens.  Come to thnk of it, bad relatives can be almost identical to bad aliens. But don't use bad politicians or bad lawyers. There are enough of them already. </a:t>
            </a:r>
          </a:p>
          <a:p>
            <a:pPr>
              <a:lnSpc>
                <a:spcPct val="80000"/>
              </a:lnSpc>
              <a:spcBef>
                <a:spcPts val="600"/>
              </a:spcBef>
              <a:buSzTx/>
              <a:buNone/>
              <a:defRPr sz="2800">
                <a:solidFill>
                  <a:srgbClr val="FFFFFF"/>
                </a:solidFill>
              </a:defRPr>
            </a:pPr>
            <a:r>
              <a:t>It's always nice to have a resolution to the conflict, you know, like a happy ending in the movies. But it's not necessary. Because dramatic conflict is essentially a way to engage viewers in your ad. </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28" name="Rectangle 2"/>
          <p:cNvSpPr txBox="1">
            <a:spLocks noGrp="1"/>
          </p:cNvSpPr>
          <p:nvPr>
            <p:ph type="title"/>
          </p:nvPr>
        </p:nvSpPr>
        <p:spPr>
          <a:prstGeom prst="rect">
            <a:avLst/>
          </a:prstGeom>
        </p:spPr>
        <p:txBody>
          <a:bodyPr/>
          <a:lstStyle>
            <a:lvl1pPr>
              <a:defRPr>
                <a:solidFill>
                  <a:srgbClr val="FFFFFF"/>
                </a:solidFill>
              </a:defRPr>
            </a:lvl1pPr>
          </a:lstStyle>
          <a:p>
            <a:r>
              <a:t>Eye candy</a:t>
            </a:r>
          </a:p>
        </p:txBody>
      </p:sp>
      <p:sp>
        <p:nvSpPr>
          <p:cNvPr id="129" name="Rectangle 3"/>
          <p:cNvSpPr txBox="1">
            <a:spLocks noGrp="1"/>
          </p:cNvSpPr>
          <p:nvPr>
            <p:ph type="body" idx="1"/>
          </p:nvPr>
        </p:nvSpPr>
        <p:spPr>
          <a:xfrm>
            <a:off x="3962400" y="3200400"/>
            <a:ext cx="16459200" cy="9051926"/>
          </a:xfrm>
          <a:prstGeom prst="rect">
            <a:avLst/>
          </a:prstGeom>
        </p:spPr>
        <p:txBody>
          <a:bodyPr/>
          <a:lstStyle/>
          <a:p>
            <a:pPr>
              <a:lnSpc>
                <a:spcPct val="80000"/>
              </a:lnSpc>
              <a:spcBef>
                <a:spcPts val="900"/>
              </a:spcBef>
              <a:defRPr sz="4000">
                <a:solidFill>
                  <a:srgbClr val="FFFFFF"/>
                </a:solidFill>
              </a:defRPr>
            </a:pPr>
            <a:r>
              <a:t>Create a visual so luscious, unusual and striking that it leaps off the screen to grab attention. </a:t>
            </a:r>
          </a:p>
          <a:p>
            <a:pPr>
              <a:lnSpc>
                <a:spcPct val="80000"/>
              </a:lnSpc>
              <a:spcBef>
                <a:spcPts val="900"/>
              </a:spcBef>
              <a:defRPr sz="4000">
                <a:solidFill>
                  <a:srgbClr val="FFFFFF"/>
                </a:solidFill>
              </a:defRPr>
            </a:pPr>
            <a:r>
              <a:t>Eye candy ads work the same way a Salvador Dali illustration works. These ads stop and engage readers with the look of "Wow. I've never seen anything like that."</a:t>
            </a:r>
          </a:p>
          <a:p>
            <a:pPr>
              <a:lnSpc>
                <a:spcPct val="80000"/>
              </a:lnSpc>
              <a:spcBef>
                <a:spcPts val="900"/>
              </a:spcBef>
              <a:defRPr sz="4000">
                <a:solidFill>
                  <a:srgbClr val="FFFFFF"/>
                </a:solidFill>
              </a:defRPr>
            </a:pPr>
            <a:r>
              <a:t>Eye candy is the visual equivalent of "Let me show you something new and interesting."</a:t>
            </a:r>
          </a:p>
          <a:p>
            <a:pPr>
              <a:lnSpc>
                <a:spcPct val="80000"/>
              </a:lnSpc>
              <a:spcBef>
                <a:spcPts val="900"/>
              </a:spcBef>
              <a:defRPr sz="4000">
                <a:solidFill>
                  <a:srgbClr val="FFFFFF"/>
                </a:solidFill>
              </a:defRPr>
            </a:pPr>
            <a:r>
              <a:t>Frequently, the product is the hero in an eye candy ad. But visually rich advertisements can communicate brand characteristics as well. Including a sense of style, an appreciation for fine design, that readers or viewers can associate with. </a:t>
            </a:r>
            <a:br/>
            <a:br/>
            <a:r>
              <a:t>But usually the creative and persuasive energy lies in the look, the visual. Bang, it grabs and engages eyeballs.</a:t>
            </a:r>
          </a:p>
          <a:p>
            <a:pPr>
              <a:lnSpc>
                <a:spcPct val="80000"/>
              </a:lnSpc>
              <a:spcBef>
                <a:spcPts val="900"/>
              </a:spcBef>
              <a:defRPr sz="4000">
                <a:solidFill>
                  <a:srgbClr val="FFFFFF"/>
                </a:solidFill>
              </a:defRPr>
            </a:pPr>
            <a:r>
              <a:t>The challenge here is not only creative, but you must also have a generous budget for photography, special effects or image editing.</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31" name="Rectangle 2"/>
          <p:cNvSpPr txBox="1">
            <a:spLocks noGrp="1"/>
          </p:cNvSpPr>
          <p:nvPr>
            <p:ph type="title"/>
          </p:nvPr>
        </p:nvSpPr>
        <p:spPr>
          <a:prstGeom prst="rect">
            <a:avLst/>
          </a:prstGeom>
        </p:spPr>
        <p:txBody>
          <a:bodyPr/>
          <a:lstStyle>
            <a:lvl1pPr>
              <a:defRPr>
                <a:solidFill>
                  <a:srgbClr val="FFFFFF"/>
                </a:solidFill>
              </a:defRPr>
            </a:lvl1pPr>
          </a:lstStyle>
          <a:p>
            <a:r>
              <a:t>Personify</a:t>
            </a:r>
          </a:p>
        </p:txBody>
      </p:sp>
      <p:sp>
        <p:nvSpPr>
          <p:cNvPr id="132" name="Give human characteristics to your product,  or to something that represents your service.…"/>
          <p:cNvSpPr txBox="1"/>
          <p:nvPr/>
        </p:nvSpPr>
        <p:spPr>
          <a:xfrm>
            <a:off x="2666196" y="3972136"/>
            <a:ext cx="20062400" cy="725170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p>
            <a:pPr>
              <a:lnSpc>
                <a:spcPct val="80000"/>
              </a:lnSpc>
              <a:spcBef>
                <a:spcPts val="900"/>
              </a:spcBef>
              <a:defRPr sz="4000">
                <a:solidFill>
                  <a:srgbClr val="FFFFFF"/>
                </a:solidFill>
              </a:defRPr>
            </a:pPr>
            <a:r>
              <a:t>Give human characteristics to your product, </a:t>
            </a:r>
            <a:br/>
            <a:r>
              <a:t>or to something that represents your service.  </a:t>
            </a:r>
          </a:p>
          <a:p>
            <a:pPr>
              <a:lnSpc>
                <a:spcPct val="80000"/>
              </a:lnSpc>
              <a:spcBef>
                <a:spcPts val="900"/>
              </a:spcBef>
              <a:defRPr sz="4000">
                <a:solidFill>
                  <a:srgbClr val="FFFFFF"/>
                </a:solidFill>
              </a:defRPr>
            </a:pPr>
            <a:r>
              <a:t>This technique - personification - can help you create ads that are more interesting, </a:t>
            </a:r>
          </a:p>
          <a:p>
            <a:pPr>
              <a:lnSpc>
                <a:spcPct val="80000"/>
              </a:lnSpc>
              <a:spcBef>
                <a:spcPts val="900"/>
              </a:spcBef>
              <a:defRPr sz="4000">
                <a:solidFill>
                  <a:srgbClr val="FFFFFF"/>
                </a:solidFill>
              </a:defRPr>
            </a:pPr>
            <a:r>
              <a:t>and relevant to viewers. More human and engaging.</a:t>
            </a:r>
          </a:p>
          <a:p>
            <a:pPr>
              <a:lnSpc>
                <a:spcPct val="80000"/>
              </a:lnSpc>
              <a:spcBef>
                <a:spcPts val="900"/>
              </a:spcBef>
              <a:defRPr sz="4000">
                <a:solidFill>
                  <a:srgbClr val="FFFFFF"/>
                </a:solidFill>
              </a:defRPr>
            </a:pPr>
            <a:r>
              <a:t>You can literally turn the product into a person. Or give it human abilities, </a:t>
            </a:r>
          </a:p>
          <a:p>
            <a:pPr>
              <a:lnSpc>
                <a:spcPct val="80000"/>
              </a:lnSpc>
              <a:spcBef>
                <a:spcPts val="900"/>
              </a:spcBef>
              <a:defRPr sz="4000">
                <a:solidFill>
                  <a:srgbClr val="FFFFFF"/>
                </a:solidFill>
              </a:defRPr>
            </a:pPr>
            <a:r>
              <a:t>such as speech, thought or emotion.</a:t>
            </a:r>
          </a:p>
          <a:p>
            <a:pPr>
              <a:lnSpc>
                <a:spcPct val="80000"/>
              </a:lnSpc>
              <a:spcBef>
                <a:spcPts val="900"/>
              </a:spcBef>
              <a:defRPr sz="4000">
                <a:solidFill>
                  <a:srgbClr val="FFFFFF"/>
                </a:solidFill>
              </a:defRPr>
            </a:pPr>
            <a:r>
              <a:t>Or go the other way, and blend something about the product into a real person. </a:t>
            </a:r>
          </a:p>
          <a:p>
            <a:pPr>
              <a:lnSpc>
                <a:spcPct val="80000"/>
              </a:lnSpc>
              <a:spcBef>
                <a:spcPts val="900"/>
              </a:spcBef>
              <a:defRPr sz="4000">
                <a:solidFill>
                  <a:srgbClr val="FFFFFF"/>
                </a:solidFill>
              </a:defRPr>
            </a:pPr>
            <a:r>
              <a:t>For example, to depict someone who is a heavy computer user or text message sender,</a:t>
            </a:r>
          </a:p>
          <a:p>
            <a:pPr>
              <a:lnSpc>
                <a:spcPct val="80000"/>
              </a:lnSpc>
              <a:spcBef>
                <a:spcPts val="900"/>
              </a:spcBef>
              <a:defRPr sz="4000">
                <a:solidFill>
                  <a:srgbClr val="FFFFFF"/>
                </a:solidFill>
              </a:defRPr>
            </a:pPr>
            <a:r>
              <a:t> you could show keypad letters embossed on finger tips - </a:t>
            </a:r>
          </a:p>
          <a:p>
            <a:pPr>
              <a:lnSpc>
                <a:spcPct val="80000"/>
              </a:lnSpc>
              <a:spcBef>
                <a:spcPts val="900"/>
              </a:spcBef>
              <a:defRPr sz="4000">
                <a:solidFill>
                  <a:srgbClr val="FFFFFF"/>
                </a:solidFill>
              </a:defRPr>
            </a:pPr>
            <a:r>
              <a:t>and fingertips in the concave shape of the keys.</a:t>
            </a:r>
          </a:p>
          <a:p>
            <a:pPr>
              <a:lnSpc>
                <a:spcPct val="80000"/>
              </a:lnSpc>
              <a:spcBef>
                <a:spcPts val="900"/>
              </a:spcBef>
              <a:defRPr sz="4000">
                <a:solidFill>
                  <a:srgbClr val="FFFFFF"/>
                </a:solidFill>
              </a:defRPr>
            </a:pPr>
            <a:r>
              <a:t>If you’re working on a service, consider creating a visual icon that can be personified. </a:t>
            </a:r>
          </a:p>
          <a:p>
            <a:pPr>
              <a:lnSpc>
                <a:spcPct val="80000"/>
              </a:lnSpc>
              <a:spcBef>
                <a:spcPts val="900"/>
              </a:spcBef>
              <a:defRPr sz="4000">
                <a:solidFill>
                  <a:srgbClr val="FFFFFF"/>
                </a:solidFill>
              </a:defRPr>
            </a:pPr>
            <a:r>
              <a:t>What, for example, would your wallet say about your bank?</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34" name="Rectangle 2"/>
          <p:cNvSpPr txBox="1">
            <a:spLocks noGrp="1"/>
          </p:cNvSpPr>
          <p:nvPr>
            <p:ph type="title"/>
          </p:nvPr>
        </p:nvSpPr>
        <p:spPr>
          <a:prstGeom prst="rect">
            <a:avLst/>
          </a:prstGeom>
        </p:spPr>
        <p:txBody>
          <a:bodyPr/>
          <a:lstStyle>
            <a:lvl1pPr>
              <a:defRPr>
                <a:solidFill>
                  <a:srgbClr val="FFFFFF"/>
                </a:solidFill>
              </a:defRPr>
            </a:lvl1pPr>
          </a:lstStyle>
          <a:p>
            <a:r>
              <a:t>Make an offer</a:t>
            </a:r>
          </a:p>
        </p:txBody>
      </p:sp>
      <p:sp>
        <p:nvSpPr>
          <p:cNvPr id="135" name="Rectangle 3"/>
          <p:cNvSpPr txBox="1">
            <a:spLocks noGrp="1"/>
          </p:cNvSpPr>
          <p:nvPr>
            <p:ph type="body" idx="1"/>
          </p:nvPr>
        </p:nvSpPr>
        <p:spPr>
          <a:xfrm>
            <a:off x="2667462" y="3031066"/>
            <a:ext cx="19049076" cy="9576729"/>
          </a:xfrm>
          <a:prstGeom prst="rect">
            <a:avLst/>
          </a:prstGeom>
        </p:spPr>
        <p:txBody>
          <a:bodyPr/>
          <a:lstStyle/>
          <a:p>
            <a:pPr marL="576071" indent="-576071" defTabSz="768095">
              <a:lnSpc>
                <a:spcPct val="80000"/>
              </a:lnSpc>
              <a:spcBef>
                <a:spcPts val="300"/>
              </a:spcBef>
              <a:defRPr sz="2016">
                <a:solidFill>
                  <a:srgbClr val="FFFFFF"/>
                </a:solidFill>
              </a:defRPr>
            </a:pPr>
            <a:r>
              <a:t>Make the audience a compelling offer, and tell them exactly how to get it.</a:t>
            </a:r>
          </a:p>
          <a:p>
            <a:pPr marL="576071" indent="-576071" defTabSz="768095">
              <a:lnSpc>
                <a:spcPct val="80000"/>
              </a:lnSpc>
              <a:spcBef>
                <a:spcPts val="300"/>
              </a:spcBef>
              <a:defRPr sz="2016">
                <a:solidFill>
                  <a:srgbClr val="FFFFFF"/>
                </a:solidFill>
              </a:defRPr>
            </a:pPr>
            <a:r>
              <a:t>This is the essence of direct response advertising. "Hey, Mr. Viewer, Here's what you can get, and here's how to get it.“</a:t>
            </a:r>
          </a:p>
          <a:p>
            <a:pPr marL="576071" indent="-576071" defTabSz="768095">
              <a:lnSpc>
                <a:spcPct val="80000"/>
              </a:lnSpc>
              <a:spcBef>
                <a:spcPts val="300"/>
              </a:spcBef>
              <a:defRPr sz="2016">
                <a:solidFill>
                  <a:srgbClr val="FFFFFF"/>
                </a:solidFill>
              </a:defRPr>
            </a:pPr>
            <a:r>
              <a:t>But the biggest, most important factor in any direct response ad is the </a:t>
            </a:r>
            <a:r>
              <a:rPr i="1"/>
              <a:t>offer</a:t>
            </a:r>
            <a:r>
              <a:t>.</a:t>
            </a:r>
          </a:p>
          <a:p>
            <a:pPr marL="576071" indent="-576071" defTabSz="768095">
              <a:lnSpc>
                <a:spcPct val="80000"/>
              </a:lnSpc>
              <a:spcBef>
                <a:spcPts val="300"/>
              </a:spcBef>
              <a:defRPr sz="2016">
                <a:solidFill>
                  <a:srgbClr val="FFFFFF"/>
                </a:solidFill>
              </a:defRPr>
            </a:pPr>
            <a:r>
              <a:t>There are two characteristics that influence the effectiveness of your offer, strength and relevance.</a:t>
            </a:r>
          </a:p>
          <a:p>
            <a:pPr marL="576071" indent="-576071" defTabSz="768095">
              <a:lnSpc>
                <a:spcPct val="80000"/>
              </a:lnSpc>
              <a:spcBef>
                <a:spcPts val="300"/>
              </a:spcBef>
              <a:defRPr sz="2016">
                <a:solidFill>
                  <a:srgbClr val="FFFFFF"/>
                </a:solidFill>
              </a:defRPr>
            </a:pPr>
            <a:r>
              <a:t>Strength:</a:t>
            </a:r>
            <a:br/>
            <a:r>
              <a:t>"25% off" is stronger than "10% off." "Win a new Toyota 4 Runner" is stronger than "Win a digital camera." </a:t>
            </a:r>
          </a:p>
          <a:p>
            <a:pPr marL="576071" indent="-576071" defTabSz="768095">
              <a:lnSpc>
                <a:spcPct val="80000"/>
              </a:lnSpc>
              <a:spcBef>
                <a:spcPts val="300"/>
              </a:spcBef>
              <a:defRPr sz="2016">
                <a:solidFill>
                  <a:srgbClr val="FFFFFF"/>
                </a:solidFill>
              </a:defRPr>
            </a:pPr>
            <a:r>
              <a:t>Relevance:</a:t>
            </a:r>
            <a:br/>
            <a:r>
              <a:t>A free brochure offering "10 Ways to preserve the resale value of your new car" is more relevant to people shopping for automobile financing than, "10 ways to protect your good credit."</a:t>
            </a:r>
          </a:p>
          <a:p>
            <a:pPr marL="576071" indent="-576071" defTabSz="768095">
              <a:lnSpc>
                <a:spcPct val="80000"/>
              </a:lnSpc>
              <a:spcBef>
                <a:spcPts val="300"/>
              </a:spcBef>
              <a:defRPr sz="2016">
                <a:solidFill>
                  <a:srgbClr val="FFFFFF"/>
                </a:solidFill>
              </a:defRPr>
            </a:pPr>
            <a:r>
              <a:t>Be sure to get your offer up front - in the headline or subhead. Put it at the top of the mailer or email. And support it with photos and visuals.</a:t>
            </a:r>
          </a:p>
          <a:p>
            <a:pPr marL="576071" indent="-576071" defTabSz="768095">
              <a:lnSpc>
                <a:spcPct val="80000"/>
              </a:lnSpc>
              <a:spcBef>
                <a:spcPts val="300"/>
              </a:spcBef>
              <a:defRPr sz="2016">
                <a:solidFill>
                  <a:srgbClr val="FFFFFF"/>
                </a:solidFill>
              </a:defRPr>
            </a:pPr>
            <a:r>
              <a:t>Repeat the call to action several times in your direct response TV commercial or radio spot. Use color and typography to emphasize your 800 toll-free order number. Give readers multiple ways to respond: phone, fax, email, mail or www. </a:t>
            </a:r>
          </a:p>
          <a:p>
            <a:pPr marL="576071" indent="-576071" defTabSz="768095">
              <a:lnSpc>
                <a:spcPct val="80000"/>
              </a:lnSpc>
              <a:spcBef>
                <a:spcPts val="300"/>
              </a:spcBef>
              <a:defRPr sz="2016">
                <a:solidFill>
                  <a:srgbClr val="FFFFFF"/>
                </a:solidFill>
              </a:defRPr>
            </a:pPr>
            <a:r>
              <a:t>Here two effective types of direct response offers:</a:t>
            </a:r>
            <a:endParaRPr b="1"/>
          </a:p>
          <a:p>
            <a:pPr marL="576071" indent="-576071" defTabSz="768095">
              <a:lnSpc>
                <a:spcPct val="80000"/>
              </a:lnSpc>
              <a:spcBef>
                <a:spcPts val="300"/>
              </a:spcBef>
              <a:defRPr sz="2016" b="1">
                <a:solidFill>
                  <a:srgbClr val="FFFFFF"/>
                </a:solidFill>
              </a:defRPr>
            </a:pPr>
            <a:r>
              <a:t>Save money</a:t>
            </a:r>
            <a:br/>
            <a:r>
              <a:rPr b="0"/>
              <a:t>This offer works well all around the world, in Summer, Fall, Winter and Spring. And it can be expressed in some interesting ways:</a:t>
            </a:r>
          </a:p>
          <a:p>
            <a:pPr marL="576071" indent="-576071" defTabSz="768095">
              <a:lnSpc>
                <a:spcPct val="80000"/>
              </a:lnSpc>
              <a:spcBef>
                <a:spcPts val="300"/>
              </a:spcBef>
              <a:defRPr sz="2016">
                <a:solidFill>
                  <a:srgbClr val="FFFFFF"/>
                </a:solidFill>
              </a:defRPr>
            </a:pPr>
            <a:r>
              <a:t>- Pay half now, nothing later.</a:t>
            </a:r>
            <a:br/>
            <a:r>
              <a:t>- 50% off. </a:t>
            </a:r>
            <a:br/>
            <a:r>
              <a:t>- Two for the price of one sale.</a:t>
            </a:r>
            <a:endParaRPr b="1"/>
          </a:p>
          <a:p>
            <a:pPr marL="576071" indent="-576071" defTabSz="768095">
              <a:lnSpc>
                <a:spcPct val="80000"/>
              </a:lnSpc>
              <a:spcBef>
                <a:spcPts val="300"/>
              </a:spcBef>
              <a:defRPr sz="2016" b="1">
                <a:solidFill>
                  <a:srgbClr val="FFFFFF"/>
                </a:solidFill>
              </a:defRPr>
            </a:pPr>
            <a:r>
              <a:t>Free</a:t>
            </a:r>
            <a:br/>
            <a:r>
              <a:rPr b="0"/>
              <a:t>There are all sorts of things you can give for free. A free consultation. A free sample product. Or free information, which is a great way to get sales leads, to build a database of prospects. Free info can be packaged as:</a:t>
            </a:r>
          </a:p>
          <a:p>
            <a:pPr marL="576071" indent="-576071" defTabSz="768095">
              <a:lnSpc>
                <a:spcPct val="80000"/>
              </a:lnSpc>
              <a:spcBef>
                <a:spcPts val="300"/>
              </a:spcBef>
              <a:defRPr sz="2016">
                <a:solidFill>
                  <a:srgbClr val="FFFFFF"/>
                </a:solidFill>
              </a:defRPr>
            </a:pPr>
            <a:r>
              <a:t>- DVD, VHS or CD.</a:t>
            </a:r>
            <a:br/>
            <a:r>
              <a:t>- Brochure or .PDF download. </a:t>
            </a:r>
            <a:br/>
            <a:r>
              <a:t>- Workshop or seminar, online or in-person.</a:t>
            </a:r>
            <a:endParaRPr b="1"/>
          </a:p>
          <a:p>
            <a:pPr marL="576071" indent="-576071" defTabSz="768095">
              <a:lnSpc>
                <a:spcPct val="80000"/>
              </a:lnSpc>
              <a:spcBef>
                <a:spcPts val="300"/>
              </a:spcBef>
              <a:defRPr sz="2016" b="1">
                <a:solidFill>
                  <a:srgbClr val="FFFFFF"/>
                </a:solidFill>
              </a:defRPr>
            </a:pPr>
            <a:br/>
            <a:r>
              <a:t>Spend time, lots of time, brainstorming offers. </a:t>
            </a:r>
          </a:p>
          <a:p>
            <a:pPr marL="576071" indent="-576071" defTabSz="768095">
              <a:lnSpc>
                <a:spcPct val="80000"/>
              </a:lnSpc>
              <a:spcBef>
                <a:spcPts val="300"/>
              </a:spcBef>
              <a:defRPr sz="2016">
                <a:solidFill>
                  <a:srgbClr val="FFFFFF"/>
                </a:solidFill>
              </a:defRPr>
            </a:pPr>
            <a:r>
              <a:t>There are always new and effective offers to be found, even in seemingly tired product categories. </a:t>
            </a:r>
          </a:p>
          <a:p>
            <a:pPr marL="576071" indent="-576071" defTabSz="768095">
              <a:lnSpc>
                <a:spcPct val="80000"/>
              </a:lnSpc>
              <a:spcBef>
                <a:spcPts val="300"/>
              </a:spcBef>
              <a:defRPr sz="2016">
                <a:solidFill>
                  <a:srgbClr val="FFFFFF"/>
                </a:solidFill>
              </a:defRPr>
            </a:pPr>
            <a:r>
              <a:t>Capital One invented the balance transfer offer in credit cards, which helped propel them to Fortune 200 status. </a:t>
            </a:r>
          </a:p>
          <a:p>
            <a:pPr marL="576071" indent="-576071" defTabSz="768095">
              <a:lnSpc>
                <a:spcPct val="80000"/>
              </a:lnSpc>
              <a:spcBef>
                <a:spcPts val="300"/>
              </a:spcBef>
              <a:defRPr sz="2016">
                <a:solidFill>
                  <a:srgbClr val="FFFFFF"/>
                </a:solidFill>
              </a:defRPr>
            </a:pPr>
            <a:r>
              <a:t>More recently, General Motors invented the "employee discount for everyone" offer, which was so successful that it was copied by all the other major car makers. </a:t>
            </a:r>
          </a:p>
          <a:p>
            <a:pPr marL="576071" indent="-576071" defTabSz="768095">
              <a:lnSpc>
                <a:spcPct val="80000"/>
              </a:lnSpc>
              <a:spcBef>
                <a:spcPts val="300"/>
              </a:spcBef>
              <a:defRPr sz="2016">
                <a:solidFill>
                  <a:srgbClr val="FFFFFF"/>
                </a:solidFill>
              </a:defRPr>
            </a:pPr>
            <a:r>
              <a:t>Remember: Different people respond to different offers. In other words, one offer does not sell everyone in your target audience, your database.</a:t>
            </a:r>
          </a:p>
          <a:p>
            <a:pPr marL="576071" indent="-576071" defTabSz="768095">
              <a:lnSpc>
                <a:spcPct val="80000"/>
              </a:lnSpc>
              <a:spcBef>
                <a:spcPts val="300"/>
              </a:spcBef>
              <a:defRPr sz="2016">
                <a:solidFill>
                  <a:srgbClr val="FFFFFF"/>
                </a:solidFill>
              </a:defRPr>
            </a:pPr>
            <a:r>
              <a:t>And besides testing new offers, be sure to test new ways to express old offers:</a:t>
            </a:r>
          </a:p>
          <a:p>
            <a:pPr marL="576071" indent="-576071" defTabSz="768095">
              <a:lnSpc>
                <a:spcPct val="80000"/>
              </a:lnSpc>
              <a:spcBef>
                <a:spcPts val="300"/>
              </a:spcBef>
              <a:defRPr sz="2016">
                <a:solidFill>
                  <a:srgbClr val="FFFFFF"/>
                </a:solidFill>
              </a:defRPr>
            </a:pPr>
            <a:r>
              <a:t>- Half off.</a:t>
            </a:r>
            <a:br/>
            <a:r>
              <a:t>- Save 50%</a:t>
            </a:r>
            <a:br/>
            <a:r>
              <a:t>- Instant $14 rebate at register.</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37" name="To be well educated both creativity, and strategic thinking,…"/>
          <p:cNvSpPr txBox="1"/>
          <p:nvPr/>
        </p:nvSpPr>
        <p:spPr>
          <a:xfrm>
            <a:off x="2285070" y="1085088"/>
            <a:ext cx="19813860" cy="11545825"/>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tIns="91439" bIns="91439">
            <a:spAutoFit/>
          </a:bodyPr>
          <a:lstStyle/>
          <a:p>
            <a:pPr marL="685800" indent="-685800">
              <a:spcBef>
                <a:spcPts val="900"/>
              </a:spcBef>
              <a:buSzPct val="100000"/>
              <a:buChar char="-"/>
              <a:defRPr sz="4200">
                <a:solidFill>
                  <a:srgbClr val="FFFFFF"/>
                </a:solidFill>
              </a:defRPr>
            </a:pPr>
            <a:r>
              <a:t>To be well educated both creativity, and strategic thinking,</a:t>
            </a:r>
          </a:p>
          <a:p>
            <a:pPr marL="685800" indent="-685800">
              <a:spcBef>
                <a:spcPts val="1500"/>
              </a:spcBef>
              <a:buSzPct val="100000"/>
              <a:buChar char="-"/>
              <a:defRPr sz="4200">
                <a:solidFill>
                  <a:srgbClr val="FFFFFF"/>
                </a:solidFill>
              </a:defRPr>
            </a:pPr>
            <a:endParaRPr/>
          </a:p>
          <a:p>
            <a:pPr marL="685800" indent="-685800">
              <a:spcBef>
                <a:spcPts val="900"/>
              </a:spcBef>
              <a:buSzPct val="100000"/>
              <a:buChar char="-"/>
              <a:defRPr sz="4200">
                <a:solidFill>
                  <a:srgbClr val="FFFFFF"/>
                </a:solidFill>
              </a:defRPr>
            </a:pPr>
            <a:r>
              <a:t>To learn and master the latest methods in advertising,</a:t>
            </a:r>
          </a:p>
          <a:p>
            <a:pPr marL="685800" indent="-685800">
              <a:spcBef>
                <a:spcPts val="1500"/>
              </a:spcBef>
              <a:buSzPct val="100000"/>
              <a:buChar char="-"/>
              <a:defRPr sz="4200">
                <a:solidFill>
                  <a:srgbClr val="FFFFFF"/>
                </a:solidFill>
              </a:defRPr>
            </a:pPr>
            <a:endParaRPr/>
          </a:p>
          <a:p>
            <a:pPr marL="914400" indent="-914400">
              <a:spcBef>
                <a:spcPts val="900"/>
              </a:spcBef>
              <a:buSzPct val="100000"/>
              <a:buChar char="-"/>
              <a:defRPr sz="4200">
                <a:solidFill>
                  <a:srgbClr val="FFFFFF"/>
                </a:solidFill>
              </a:defRPr>
            </a:pPr>
            <a:r>
              <a:t>To Build a brilliant portfolio or develop an existed one</a:t>
            </a:r>
          </a:p>
          <a:p>
            <a:pPr marL="914400" indent="-914400">
              <a:spcBef>
                <a:spcPts val="1500"/>
              </a:spcBef>
              <a:buSzPct val="100000"/>
              <a:buChar char="-"/>
              <a:defRPr sz="4200">
                <a:solidFill>
                  <a:srgbClr val="FFFFFF"/>
                </a:solidFill>
              </a:defRPr>
            </a:pPr>
            <a:endParaRPr/>
          </a:p>
          <a:p>
            <a:pPr marL="914400" indent="-914400">
              <a:spcBef>
                <a:spcPts val="900"/>
              </a:spcBef>
              <a:buSzPct val="100000"/>
              <a:buChar char="-"/>
              <a:defRPr sz="4200">
                <a:solidFill>
                  <a:srgbClr val="FFFFFF"/>
                </a:solidFill>
              </a:defRPr>
            </a:pPr>
            <a:r>
              <a:t>How to prepare yourself for the job of your dream</a:t>
            </a:r>
          </a:p>
          <a:p>
            <a:pPr marL="914400" indent="-914400">
              <a:spcBef>
                <a:spcPts val="1500"/>
              </a:spcBef>
              <a:buSzPct val="100000"/>
              <a:buChar char="-"/>
              <a:defRPr sz="4200">
                <a:solidFill>
                  <a:srgbClr val="FFFFFF"/>
                </a:solidFill>
              </a:defRPr>
            </a:pPr>
            <a:endParaRPr/>
          </a:p>
          <a:p>
            <a:pPr marL="685800" indent="-685800">
              <a:spcBef>
                <a:spcPts val="900"/>
              </a:spcBef>
              <a:buSzPct val="100000"/>
              <a:buChar char="-"/>
              <a:defRPr sz="4200">
                <a:solidFill>
                  <a:srgbClr val="FFFFFF"/>
                </a:solidFill>
              </a:defRPr>
            </a:pPr>
            <a:r>
              <a:t>False of Myths that you discovered when practicing the real-world</a:t>
            </a:r>
          </a:p>
          <a:p>
            <a:pPr marL="685800" indent="-685800">
              <a:spcBef>
                <a:spcPts val="1500"/>
              </a:spcBef>
              <a:buSzPct val="100000"/>
              <a:buChar char="-"/>
              <a:defRPr sz="4200">
                <a:solidFill>
                  <a:srgbClr val="FFFFFF"/>
                </a:solidFill>
              </a:defRPr>
            </a:pPr>
            <a:endParaRPr/>
          </a:p>
          <a:p>
            <a:pPr marL="685800" indent="-685800">
              <a:spcBef>
                <a:spcPts val="900"/>
              </a:spcBef>
              <a:buSzPct val="100000"/>
              <a:buChar char="-"/>
              <a:defRPr sz="4200">
                <a:solidFill>
                  <a:srgbClr val="FFFFFF"/>
                </a:solidFill>
              </a:defRPr>
            </a:pPr>
            <a:r>
              <a:t> Presentation skils</a:t>
            </a:r>
          </a:p>
          <a:p>
            <a:pPr marL="685800" indent="-685800">
              <a:spcBef>
                <a:spcPts val="1500"/>
              </a:spcBef>
              <a:buSzPct val="100000"/>
              <a:buChar char="-"/>
              <a:defRPr sz="4200">
                <a:solidFill>
                  <a:srgbClr val="FFFFFF"/>
                </a:solidFill>
              </a:defRPr>
            </a:pPr>
            <a:endParaRPr/>
          </a:p>
          <a:p>
            <a:pPr marL="685800" indent="-685800">
              <a:spcBef>
                <a:spcPts val="900"/>
              </a:spcBef>
              <a:buSzPct val="100000"/>
              <a:buChar char="-"/>
              <a:defRPr sz="4200">
                <a:solidFill>
                  <a:srgbClr val="FFFFFF"/>
                </a:solidFill>
              </a:defRPr>
            </a:pPr>
            <a:r>
              <a:t> Dos and Don'ts !!!</a:t>
            </a:r>
          </a:p>
          <a:p>
            <a:pPr marL="685800" indent="-685800">
              <a:spcBef>
                <a:spcPts val="1500"/>
              </a:spcBef>
              <a:buSzPct val="100000"/>
              <a:buChar char="-"/>
              <a:defRPr sz="4200">
                <a:solidFill>
                  <a:srgbClr val="FFFFFF"/>
                </a:solidFill>
              </a:defRPr>
            </a:pPr>
            <a:endParaRPr/>
          </a:p>
          <a:p>
            <a:pPr>
              <a:spcBef>
                <a:spcPts val="900"/>
              </a:spcBef>
              <a:defRPr sz="4200">
                <a:solidFill>
                  <a:srgbClr val="FFFFFF"/>
                </a:solidFill>
              </a:defRPr>
            </a:pPr>
            <a:r>
              <a:t>-      How to approach! ( an agency, a client ,an idea, a strategy, a presentation )</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535353"/>
        </a:solidFill>
        <a:effectLst/>
      </p:bgPr>
    </p:bg>
    <p:spTree>
      <p:nvGrpSpPr>
        <p:cNvPr id="1" name=""/>
        <p:cNvGrpSpPr/>
        <p:nvPr/>
      </p:nvGrpSpPr>
      <p:grpSpPr>
        <a:xfrm>
          <a:off x="0" y="0"/>
          <a:ext cx="0" cy="0"/>
          <a:chOff x="0" y="0"/>
          <a:chExt cx="0" cy="0"/>
        </a:xfrm>
      </p:grpSpPr>
      <p:sp>
        <p:nvSpPr>
          <p:cNvPr id="139" name="THANK YOU"/>
          <p:cNvSpPr txBox="1"/>
          <p:nvPr/>
        </p:nvSpPr>
        <p:spPr>
          <a:xfrm>
            <a:off x="9180428" y="6112509"/>
            <a:ext cx="6023144" cy="1490981"/>
          </a:xfrm>
          <a:prstGeom prst="rect">
            <a:avLst/>
          </a:prstGeom>
          <a:ln w="254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tIns="91439" bIns="91439">
            <a:spAutoFit/>
          </a:bodyPr>
          <a:lstStyle>
            <a:lvl1pPr algn="ctr">
              <a:defRPr sz="8800">
                <a:solidFill>
                  <a:srgbClr val="FFFFFF"/>
                </a:solidFill>
              </a:defRPr>
            </a:lvl1pPr>
          </a:lstStyle>
          <a:p>
            <a:r>
              <a:t>THANK YOU</a:t>
            </a: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
          <a:effectLst>
            <a:outerShdw blurRad="76200" dist="381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chemeClr val="accent1"/>
          </a:solidFill>
          <a:prstDash val="solid"/>
          <a:round/>
        </a:ln>
        <a:effectLst>
          <a:outerShdw blurRad="76200" dist="38100" dir="5400000" rotWithShape="0">
            <a:srgbClr val="000000">
              <a:alpha val="35000"/>
            </a:srgbClr>
          </a:outerShdw>
        </a:effectLst>
        <a:sp3d/>
      </a:spPr>
      <a:bodyPr rot="0" spcFirstLastPara="1" vertOverflow="overflow" horzOverflow="overflow" vert="horz" wrap="square" lIns="91439" tIns="91439" rIns="91439" bIns="9143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50800" cap="flat">
          <a:solidFill>
            <a:schemeClr val="accent1"/>
          </a:solidFill>
          <a:prstDash val="solid"/>
          <a:round/>
        </a:ln>
        <a:effectLst>
          <a:outerShdw blurRad="76200" dist="381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25400" cap="flat">
          <a:noFill/>
          <a:miter lim="400000"/>
        </a:ln>
        <a:effectLst/>
        <a:sp3d/>
      </a:spPr>
      <a:bodyPr rot="0" spcFirstLastPara="1" vertOverflow="overflow" horzOverflow="overflow" vert="horz" wrap="square" lIns="91439" tIns="91439" rIns="91439" bIns="9143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
          <a:effectLst>
            <a:outerShdw blurRad="76200" dist="381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chemeClr val="accent1"/>
          </a:solidFill>
          <a:prstDash val="solid"/>
          <a:round/>
        </a:ln>
        <a:effectLst>
          <a:outerShdw blurRad="76200" dist="38100" dir="5400000" rotWithShape="0">
            <a:srgbClr val="000000">
              <a:alpha val="35000"/>
            </a:srgbClr>
          </a:outerShdw>
        </a:effectLst>
        <a:sp3d/>
      </a:spPr>
      <a:bodyPr rot="0" spcFirstLastPara="1" vertOverflow="overflow" horzOverflow="overflow" vert="horz" wrap="square" lIns="91439" tIns="91439" rIns="91439" bIns="9143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50800" cap="flat">
          <a:solidFill>
            <a:schemeClr val="accent1"/>
          </a:solidFill>
          <a:prstDash val="solid"/>
          <a:round/>
        </a:ln>
        <a:effectLst>
          <a:outerShdw blurRad="76200" dist="381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25400" cap="flat">
          <a:noFill/>
          <a:miter lim="400000"/>
        </a:ln>
        <a:effectLst/>
        <a:sp3d/>
      </a:spPr>
      <a:bodyPr rot="0" spcFirstLastPara="1" vertOverflow="overflow" horzOverflow="overflow" vert="horz" wrap="square" lIns="91439" tIns="91439" rIns="91439" bIns="9143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2586</Words>
  <Application>Microsoft Office PowerPoint</Application>
  <PresentationFormat>Custom</PresentationFormat>
  <Paragraphs>136</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Exaggerate to the extreme </vt:lpstr>
      <vt:lpstr>Make a metaphor </vt:lpstr>
      <vt:lpstr>Promise a benefit</vt:lpstr>
      <vt:lpstr>Mention a problem </vt:lpstr>
      <vt:lpstr>Get really real</vt:lpstr>
      <vt:lpstr>Create a character</vt:lpstr>
      <vt:lpstr>Inject drama</vt:lpstr>
      <vt:lpstr>Eye candy</vt:lpstr>
      <vt:lpstr>Personify</vt:lpstr>
      <vt:lpstr>Make an offer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Perihan Salah</cp:lastModifiedBy>
  <cp:revision>2</cp:revision>
  <dcterms:modified xsi:type="dcterms:W3CDTF">2025-04-28T17:15:21Z</dcterms:modified>
</cp:coreProperties>
</file>