
<file path=[Content_Types].xml><?xml version="1.0" encoding="utf-8"?>
<Types xmlns="http://schemas.openxmlformats.org/package/2006/content-types">
  <Default Extension="png" ContentType="image/png"/>
  <Default Extension="svg" ContentType="image/sv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5"/>
  </p:notesMasterIdLst>
  <p:sldIdLst>
    <p:sldId id="303" r:id="rId5"/>
    <p:sldId id="1168" r:id="rId6"/>
    <p:sldId id="1156" r:id="rId7"/>
    <p:sldId id="1126" r:id="rId8"/>
    <p:sldId id="1127" r:id="rId9"/>
    <p:sldId id="1128" r:id="rId10"/>
    <p:sldId id="1129" r:id="rId11"/>
    <p:sldId id="1130" r:id="rId12"/>
    <p:sldId id="1131" r:id="rId13"/>
    <p:sldId id="1155" r:id="rId14"/>
    <p:sldId id="1133" r:id="rId15"/>
    <p:sldId id="1134" r:id="rId16"/>
    <p:sldId id="1158" r:id="rId17"/>
    <p:sldId id="1135" r:id="rId18"/>
    <p:sldId id="1136" r:id="rId19"/>
    <p:sldId id="1137" r:id="rId20"/>
    <p:sldId id="1138" r:id="rId21"/>
    <p:sldId id="1139" r:id="rId22"/>
    <p:sldId id="1140" r:id="rId23"/>
    <p:sldId id="1141" r:id="rId24"/>
    <p:sldId id="1144" r:id="rId25"/>
    <p:sldId id="1159" r:id="rId26"/>
    <p:sldId id="1160" r:id="rId27"/>
    <p:sldId id="1161" r:id="rId28"/>
    <p:sldId id="1162" r:id="rId29"/>
    <p:sldId id="1163" r:id="rId30"/>
    <p:sldId id="1164" r:id="rId31"/>
    <p:sldId id="1165" r:id="rId32"/>
    <p:sldId id="1166" r:id="rId33"/>
    <p:sldId id="1145" r:id="rId34"/>
    <p:sldId id="1146" r:id="rId35"/>
    <p:sldId id="1147" r:id="rId36"/>
    <p:sldId id="1148" r:id="rId37"/>
    <p:sldId id="1149" r:id="rId38"/>
    <p:sldId id="1150" r:id="rId39"/>
    <p:sldId id="1151" r:id="rId40"/>
    <p:sldId id="1152" r:id="rId41"/>
    <p:sldId id="1153" r:id="rId42"/>
    <p:sldId id="1154" r:id="rId43"/>
    <p:sldId id="974" r:id="rId44"/>
  </p:sldIdLst>
  <p:sldSz cx="16256000" cy="9144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957" autoAdjust="0"/>
    <p:restoredTop sz="63565" autoAdjust="0"/>
  </p:normalViewPr>
  <p:slideViewPr>
    <p:cSldViewPr>
      <p:cViewPr varScale="1">
        <p:scale>
          <a:sx n="35" d="100"/>
          <a:sy n="35" d="100"/>
        </p:scale>
        <p:origin x="1740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278131-5756-4420-9FF6-45B8FE384DF9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EF9F55-209D-466D-B6F9-BD9E995BC9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39065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9193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981A1F-C9B8-D383-439E-9EC160B0C8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BD77DD-A18F-ECA5-0868-7511EFF7B4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FF30C0E-E439-C4DD-E833-0A08ACE835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42202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EFF798-8887-9BB8-919F-C01EB55FCC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EF99716-2BE8-DC58-8CFD-9FD7C2EC565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87F175-958B-2112-19BE-B27346B1E7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00058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816C9E-A436-0488-3248-721AC3F735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4EFE60D-9B8A-7B40-A2B0-98FA97CDA5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72777E-2E43-C7ED-8CB6-ECAEE6A9E3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algn="r" rtl="1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27507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4A9E82-E201-D5C0-2B53-F59DBA73A3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31459E-3EBA-86F8-F7E3-589171DA3D9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B788DC-2069-4CE1-6790-F2DF974E18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algn="r" rtl="1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66664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B17BBC-2C9C-D415-B51A-1FD13C575B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64DD8A-5F37-FDBE-395C-E219C352555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29B6BA4-6E9E-6302-40E5-87721322C5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algn="r" rtl="1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29776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98A9BC-9BDF-25F9-3BE2-6E7320A75F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89A7785-3DE1-926C-085B-5FEA409EDAA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CAC3C3A-0837-6C86-CDE8-EAD39E9DCB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algn="r" rtl="1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13297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E47B57-BB7A-095B-95B9-3E2819ED54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15BC12A-8B28-CDEA-15A2-7E774BC6221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63490C-FE59-EC78-EBA3-0EAF861F18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algn="r" rtl="1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42586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34F1BF-1D18-2721-68F8-2D606A7ED4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3D5CA41-824A-8C8D-D700-104D2DCBEE2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BB59A09-397D-A9C6-72B2-81FC478CE2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algn="r" rtl="1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29859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5C766C-068A-3156-DDCD-ECF7A14EC2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A6B139A-B944-E9D6-7FF8-712C56EE4BC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BB3382-1602-160D-63CD-1BF42D0BE9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algn="r" rtl="1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72590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731E1F-E913-1B19-29BB-1D6D6985F1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1A69E3-4345-F74C-03A9-26081AC445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2292CF-ECAF-5137-3BF5-18BF01FAE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algn="r" rtl="1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7696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DAC1EF-D0AA-288E-8209-5759A82D72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444F8B2-9604-D775-C1BF-77ADF9918B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B504E33-42B4-6519-5A65-67AC62F3FD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algn="r" rtl="1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73856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42D7AE-0B09-46C5-27E7-FF0FA91284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88B6563-FE9E-9BAE-83DC-CF19331F24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53BC71A-7E03-CFE1-1CBF-01373E686F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algn="r"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886951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7C3518-4696-FB51-E0D1-893A7BFD38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68D1813-33B4-15B5-B5BF-C654274504E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F86A0E0-5B58-98E6-A315-F125177100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algn="r" rtl="1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676516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DD7C15-83F9-3A08-2B1C-5A8D99E44F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477E17-926C-DDCC-846F-5F0144898D4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79EF21-17C2-27E8-A352-20EB0578EA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algn="r" rtl="1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015750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D6A895-2134-B5B5-7F6C-62C8331E37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0A925D6-DD2E-39D2-3565-52856265BB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1C9986-65D9-CC37-5773-39AF90BA4C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algn="r" rtl="1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988780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A5430D-D1E1-C6FF-732F-E3A133B892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495F29A-B122-DE63-ADB9-1398EA24BF5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C7E5D30-A70D-4BF3-1FB9-0D0A4520CE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algn="r" rtl="1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507902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669006-410D-5772-4956-AD95D50CFC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EFDA21F-80B3-0AE7-F16A-B107F6C3087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B1EFFBE-680D-3477-8035-56F855C288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algn="r" rtl="1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369892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C0EE78-FFCF-7879-D37F-9E843F736D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9846EB3-433C-BFE8-EE8B-EAA4626F1B6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0559D65-78F5-378D-4729-FF8A272975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algn="r" rtl="1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399572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7C9A24-6A7E-7C82-CDDD-909CE981CA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1380B5-BFE1-8C38-E632-57AF53B0F0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E1D23CC-DF16-F6E2-AACA-12D0BC81D7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977645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C25AA5-0B5C-A9A5-CC5B-BFFFF7CA4E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D0AA9E-2F85-FB2C-37CA-C6C6CD5D499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AF26CCF-73E6-6CBB-10CD-06FC992862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algn="r" rtl="1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080523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90D465-A5E5-3461-834E-6B0B8891AE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91C2CB-93F3-D2E0-A89D-DE9416698A6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A2B136D-2F9E-CBF0-0AB6-F045BA8EBD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0322934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923DC8-B1BA-9683-6828-0448D02832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285136F-5C36-0461-2309-5F7E860C25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D80EE03-386D-9B70-3405-3D410266BF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293291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531503-644C-B5BA-447A-99ABF7A8D4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722D4C3-C542-5137-B4A1-572F349DEE5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FCAF805-3EAA-1311-2DA7-29F0B3869C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304994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817C89-94A7-DA86-D480-FC3A0AC6E7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F7A2A05-99CC-3410-AE18-01EB7821C1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44ECFC1-92D3-3DF2-F936-482411C212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1037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9BC11A-EA72-4F06-F1DA-D65814C250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12F1FA-7EFF-A6B2-E532-1E012853880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755A12-2324-8083-0651-A80CE583C9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892101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7DCCFE-A451-9317-52E3-6E111E85C1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F6CF4E6-FC7C-B6FC-CCB2-E141F7E4C5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B280F20-3790-AE95-56B9-518E987ED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298405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093947-9463-0802-09E6-F47609A163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7571A69-7C03-8B72-8222-35F3C5337F9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E21A087-6AD8-1346-C889-F7DC419215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129736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6A84E6-5232-0614-FAC9-6FCA4A8C5C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69DA481-8166-0979-4EE5-B42A45A08F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349EBA-ED6E-67E0-CA2C-6A3B9278B0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732275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7C544E-F416-33F7-45A0-2DC17AA44B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416DE5D-178A-4B3F-D047-DA9F6A649B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71E060B-19A3-E8D1-B5B5-76F4A5515A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347267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B03390-9D05-0AFB-31DC-E1EDF6B95B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692326-ED0A-C664-F20A-9188348FAD7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F60CF26-0C9E-AD53-2138-A49A9CD9F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6817642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9B501A-D5B4-98A7-CAEA-01BD7FB7A5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8C08005-77DD-F239-1615-F41F345AFFB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48EFF5-8878-B253-86E2-02B5EE9153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251324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0224E7-5BC0-EF71-2F08-5D220E44A2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99C94F1-0AA4-7CFF-9D96-69BE2C7FE0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F1AFC98-66EF-2636-35E4-CDB80A94AA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0349937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AA8162-0F79-81F0-C3D8-34B19671C8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5F9FFC8-0133-1D73-18A3-AE15B5B30A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12526A0-D980-0D83-9DA5-EC1020F5DD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8616451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AD7E22-3B6A-5D50-9D43-EB86C6A380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A6743F-CC22-4232-CB8C-07450C7BEF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BFA29F-12DC-7A16-912F-014DDF8455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2240736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8E2EC3-2FA3-A309-6E02-755EC5B72D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5E4367-E793-3166-40A7-C9E3FA80B8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084D60-C8BB-69F9-FA57-0B1CCE8508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6922862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17F13F-9223-597F-31DD-F0134C0FB0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E134BC-A51E-46F8-FBA7-257ED3A49D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2F36863-1E18-BE37-9180-21E4DCA28B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92132985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F4E86B-6952-F048-3231-5E72B62A03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5DBB60A-8A6E-B7E0-30EB-37FA4A64175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402E38-5947-97E6-E65B-CF23E940E5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359538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388F89-5817-8948-DB51-BB2BF8D610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77074E-5F95-8309-AEC3-4F8CE7F0D5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747AE1-D707-3EC8-9386-01559D6D04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algn="r" rtl="1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0607638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r>
              <a:rPr lang="en-US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98878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8128000" y="1244600"/>
            <a:ext cx="6616195" cy="332740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2133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141496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2" y="0"/>
            <a:ext cx="12987865" cy="7950201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2133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238754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4603533" y="-4"/>
            <a:ext cx="11652468" cy="9144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857662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0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7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0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4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5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6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7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8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9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0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1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43.jpeg"/><Relationship Id="rId4" Type="http://schemas.openxmlformats.org/officeDocument/2006/relationships/image" Target="../media/image4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79990" y="-77412"/>
            <a:ext cx="16885003" cy="9405259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89425" y="115655"/>
            <a:ext cx="16255998" cy="7755271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sz="2400"/>
          </a:p>
        </p:txBody>
      </p:sp>
      <p:sp>
        <p:nvSpPr>
          <p:cNvPr id="9" name="TextBox 8"/>
          <p:cNvSpPr txBox="1"/>
          <p:nvPr/>
        </p:nvSpPr>
        <p:spPr>
          <a:xfrm>
            <a:off x="9834820" y="2907398"/>
            <a:ext cx="7115220" cy="748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267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PROJECT MONITORING  </a:t>
            </a:r>
          </a:p>
        </p:txBody>
      </p:sp>
      <p:sp>
        <p:nvSpPr>
          <p:cNvPr id="10" name="Rectangle: Rounded Corners 9"/>
          <p:cNvSpPr/>
          <p:nvPr/>
        </p:nvSpPr>
        <p:spPr>
          <a:xfrm>
            <a:off x="7127531" y="5100717"/>
            <a:ext cx="4418688" cy="705556"/>
          </a:xfrm>
          <a:prstGeom prst="roundRect">
            <a:avLst/>
          </a:prstGeom>
          <a:solidFill>
            <a:srgbClr val="00AEEF"/>
          </a:solidFill>
          <a:ln>
            <a:solidFill>
              <a:srgbClr val="00AEE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733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07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934462" y="4374843"/>
            <a:ext cx="4708164" cy="502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67" dirty="0">
                <a:latin typeface="Alexandria" charset="0"/>
                <a:cs typeface="Alexandria" charset="0"/>
              </a:rPr>
              <a:t>PMG333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12247" y="8250052"/>
            <a:ext cx="88238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Dr. Bassel </a:t>
            </a:r>
            <a:r>
              <a:rPr lang="en-US" sz="3200" b="1" dirty="0" err="1">
                <a:solidFill>
                  <a:srgbClr val="00B0F0"/>
                </a:solidFill>
                <a:latin typeface="Alexandria" charset="0"/>
                <a:cs typeface="Alexandria" charset="0"/>
              </a:rPr>
              <a:t>alhassan</a:t>
            </a:r>
            <a:endParaRPr lang="en-US" sz="3200" b="1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12248" y="7774623"/>
            <a:ext cx="65152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Prepared by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3044000" y="79720"/>
            <a:ext cx="3073522" cy="1435124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39C65316-BFB1-4A3F-B8B9-F9622013BFC3}"/>
              </a:ext>
            </a:extLst>
          </p:cNvPr>
          <p:cNvSpPr txBox="1">
            <a:spLocks/>
          </p:cNvSpPr>
          <p:nvPr/>
        </p:nvSpPr>
        <p:spPr>
          <a:xfrm>
            <a:off x="6787091" y="5665350"/>
            <a:ext cx="8510846" cy="1494868"/>
          </a:xfrm>
          <a:prstGeom prst="rect">
            <a:avLst/>
          </a:prstGeom>
        </p:spPr>
        <p:txBody>
          <a:bodyPr lIns="365760" tIns="121920" rIns="243840" bIns="12192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3200" b="1" dirty="0">
              <a:latin typeface="+mn-lt"/>
              <a:cs typeface="Times New Roman" panose="02020603050405020304" pitchFamily="18" charset="0"/>
            </a:endParaRPr>
          </a:p>
          <a:p>
            <a:r>
              <a:rPr lang="en-US" sz="3200" b="1" dirty="0">
                <a:latin typeface="+mn-lt"/>
                <a:cs typeface="+mn-cs"/>
              </a:rPr>
              <a:t> RISK MANAGEMENT </a:t>
            </a:r>
            <a:endParaRPr lang="ar-EG" sz="3200" b="1" dirty="0">
              <a:latin typeface="+mn-lt"/>
              <a:cs typeface="+mn-cs"/>
            </a:endParaRPr>
          </a:p>
        </p:txBody>
      </p:sp>
      <p:pic>
        <p:nvPicPr>
          <p:cNvPr id="27" name="Picture Placeholder 26">
            <a:extLst>
              <a:ext uri="{FF2B5EF4-FFF2-40B4-BE49-F238E27FC236}">
                <a16:creationId xmlns:a16="http://schemas.microsoft.com/office/drawing/2014/main" id="{9A21D400-EB0C-0311-6AC6-6F505C40C28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3" y="2"/>
            <a:ext cx="11134530" cy="6815726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057CD9-AD91-4EC5-C4DC-B9B75745AF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18EE9F62-F599-B2EF-CC02-800200D10C18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727522DE-A705-416C-4F5C-0CC40A87D48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2AA9A313-6AD5-3768-A447-210D89CC3F38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2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3D3FE8A-AD56-55A9-D927-77E1C344FFCB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207BC10-26D9-1409-AEFE-EF37AF03825B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C694DF4-FF04-55AB-FBA3-EC739A80A446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A8DD48A4-3EA9-0BA8-3C01-6706E4B03291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C8D6034C-56D7-0C1F-4A77-81444B5B9667}"/>
              </a:ext>
            </a:extLst>
          </p:cNvPr>
          <p:cNvSpPr txBox="1"/>
          <p:nvPr/>
        </p:nvSpPr>
        <p:spPr>
          <a:xfrm>
            <a:off x="2755909" y="1076180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 </a:t>
            </a:r>
            <a:r>
              <a:rPr lang="en-US" sz="3200" b="1" dirty="0">
                <a:solidFill>
                  <a:srgbClr val="00B0F0"/>
                </a:solidFill>
              </a:rPr>
              <a:t> Lecture Contents 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9F55C0C-EEEA-8F18-9DC3-2D0C69114E9C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196489" y="2373104"/>
            <a:ext cx="13637111" cy="6128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27765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988FB0-261B-7F2A-5600-378E3C015A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A6DA59CA-E183-59C1-75CF-84CC6DE9CE8D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BA92FB76-08EE-C402-7427-593EF9CF048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26C6AEB8-F67A-87E1-C447-02E1196C11BA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3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4DE5C89-BA1A-6299-F8DE-8AA4F5F64817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C0A5442-58F0-7396-78F8-458DD8C45C53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E2515A03-34C0-B755-A62A-0749B76F5CA8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C66CA16C-46A9-547F-6468-25F36B8AD5DA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33F25012-F7F5-D505-0B4B-606FBACA6F89}"/>
              </a:ext>
            </a:extLst>
          </p:cNvPr>
          <p:cNvSpPr txBox="1"/>
          <p:nvPr/>
        </p:nvSpPr>
        <p:spPr>
          <a:xfrm>
            <a:off x="2755909" y="1076180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3200" b="1" dirty="0">
                <a:solidFill>
                  <a:srgbClr val="00B0F0"/>
                </a:solidFill>
              </a:rPr>
              <a:t>The Inevitability of Uncertainty 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E3D4DF45-E834-58E3-E162-39ABC15A8FBB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06" t="5132" r="1706" b="3534"/>
          <a:stretch>
            <a:fillRect/>
          </a:stretch>
        </p:blipFill>
        <p:spPr>
          <a:xfrm>
            <a:off x="1117600" y="2260964"/>
            <a:ext cx="13938553" cy="6169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1289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59A4D9-3082-A578-43E7-33893734B8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09983BB8-999A-BA7B-5BB7-040CEE84C187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DEB4B725-2305-F458-8964-EE0C3F31517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8C3F8EAB-6EDA-B235-B406-59182AD2E2FB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4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53E5D71-24FF-EB80-9D06-6337785D7B91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668BD81-297F-08ED-EC8E-D1ECCD7AF753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B0CBEE8B-E2AC-990A-8076-2118F9C36D0A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6D837767-698E-24B9-E50A-7F44C78F663C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F0C59A2C-9004-3C08-0252-1B8BA6AFBFD7}"/>
              </a:ext>
            </a:extLst>
          </p:cNvPr>
          <p:cNvSpPr txBox="1"/>
          <p:nvPr/>
        </p:nvSpPr>
        <p:spPr>
          <a:xfrm>
            <a:off x="2794000" y="1058825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 </a:t>
            </a:r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3200" b="1" dirty="0">
                <a:solidFill>
                  <a:srgbClr val="00B0F0"/>
                </a:solidFill>
              </a:rPr>
              <a:t>The Cost of the Unknown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F010A0C-0AB3-4F6C-D579-33E1AFBF70F2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1401" y="2301831"/>
            <a:ext cx="14014754" cy="6233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80644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3E606F-93B6-6F23-856B-BBF947AE43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BB8BA42D-38EE-7683-4F31-234852A3EFCC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276A10A9-0315-785C-1BD9-498717F2F74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7C4891FF-65D7-E68C-5A42-4C1B330B1A79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5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671842E-6889-72A2-8152-093320DCE6C0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A4C6A0F-3F3B-0E67-F88E-2340FE6E29B4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86D759A-FC08-38E0-E4F1-27457114A226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4204DD4B-63C2-C0AC-1657-A83D554C8402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96243380-5A89-91AB-FB05-5552840D0FAC}"/>
              </a:ext>
            </a:extLst>
          </p:cNvPr>
          <p:cNvSpPr txBox="1"/>
          <p:nvPr/>
        </p:nvSpPr>
        <p:spPr>
          <a:xfrm>
            <a:off x="2755909" y="1076180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 </a:t>
            </a:r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3200" b="1" dirty="0">
                <a:solidFill>
                  <a:srgbClr val="00B0F0"/>
                </a:solidFill>
              </a:rPr>
              <a:t>The PMBOK Perspective 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A21EC8-E15C-0C67-1CBD-37CE8882D925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6489" y="2438400"/>
            <a:ext cx="14018111" cy="5992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40664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72F89F-7FA2-B091-5D72-7C135B87FD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7B742126-1E2B-B5EF-01AA-5626E23C2A89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B6F4ECBE-2A1C-E987-8F7F-283CD0E5E59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CF275B70-2CD8-F00E-B1C8-15C27134DA7B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6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1C900D5-9A51-0564-82BC-618A3EAE9A86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E91CDCE-AA16-44E2-7CCE-8338D3A8B413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FC0BD609-3A55-6D6E-BBC9-04A6C208241F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1E2ED69F-658B-2468-3375-B34907154C5E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3FB98CDE-C1D2-97B6-5AFC-90D483BF7446}"/>
              </a:ext>
            </a:extLst>
          </p:cNvPr>
          <p:cNvSpPr txBox="1"/>
          <p:nvPr/>
        </p:nvSpPr>
        <p:spPr>
          <a:xfrm>
            <a:off x="2755909" y="1076180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3200" b="1" dirty="0">
                <a:solidFill>
                  <a:srgbClr val="00B0F0"/>
                </a:solidFill>
              </a:rPr>
              <a:t>Risk Beyond the Project 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B972E82-D4D1-C50A-A059-E96D1C196D37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1401" y="2343824"/>
            <a:ext cx="14173200" cy="6191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08175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EEE322-CE89-271F-6833-148F0D38EC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9329DC8E-1AA4-BF90-9099-39B19729FF02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16494935-7B31-BD42-6740-EC31FD9BA0F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6A7A2A22-58FB-E1FD-8F61-67D5E22C7462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7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622628C-D480-7EFE-7CE6-64B7BCF86A42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0FBD15F-9D1D-6512-2582-375CB84A3DD2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5EC0DCD5-39DC-7682-66B9-38E04D8130C2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620DE60C-C0BE-58E1-9B7B-5C3B719D1A2E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AA8597FC-89EA-59B6-8819-AF4184127F21}"/>
              </a:ext>
            </a:extLst>
          </p:cNvPr>
          <p:cNvSpPr txBox="1"/>
          <p:nvPr/>
        </p:nvSpPr>
        <p:spPr>
          <a:xfrm>
            <a:off x="2755909" y="1076180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3200" b="1" dirty="0">
                <a:solidFill>
                  <a:srgbClr val="00B0F0"/>
                </a:solidFill>
              </a:rPr>
              <a:t>The Dual Nature of Risk 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43FAE88-3526-5D71-7E42-FF6360DD3098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6489" y="2291601"/>
            <a:ext cx="13941911" cy="6201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2866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4A127B-1D4B-E21D-C783-EDA656DC1E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019A1CBA-D509-F333-6519-FDF60B350911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62FB2BF6-7389-A6A9-D8B9-16433883906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9B12560B-64C7-07B7-D9BC-011FDF533625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8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76FD6EA-E8BB-AD5C-1434-0C1F2BFF309A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006127A-38A0-000D-19FA-D07CDC421673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9BC4B329-6D10-B6AD-50D6-5408AC705360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9C22034D-2E9E-19B6-6194-4B2D723C67C9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06EF25A1-5547-D286-6BCB-EC7DE10EEF68}"/>
              </a:ext>
            </a:extLst>
          </p:cNvPr>
          <p:cNvSpPr txBox="1"/>
          <p:nvPr/>
        </p:nvSpPr>
        <p:spPr>
          <a:xfrm>
            <a:off x="2755909" y="1076180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 </a:t>
            </a:r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3200" b="1" dirty="0">
                <a:solidFill>
                  <a:srgbClr val="00B0F0"/>
                </a:solidFill>
              </a:rPr>
              <a:t>Building Blocks of Failure 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F0211A-8F01-CEC1-0CF3-AD54C128522F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6489" y="2377012"/>
            <a:ext cx="13859665" cy="6158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18525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6F38EC-D079-23BB-0372-99D7B09606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8D511BDC-270E-B938-6B2A-17EE1D5D8EFC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862821F3-F89F-C3E5-7EC2-214F458FAA0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08832012-EF51-0B48-8F2D-9E0717221E6B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9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4859B6D-A9ED-EA8A-873E-2774FAFE38EA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065DB6D-9DC2-408C-1BC6-7C73390531F8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CAE8B0FD-50EA-6B53-96D6-36EFE198E791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3BB3D997-CBA3-2A54-A04E-309B2E89EC25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9F2F5107-CBC8-F1E4-683C-C454E1A00AF7}"/>
              </a:ext>
            </a:extLst>
          </p:cNvPr>
          <p:cNvSpPr txBox="1"/>
          <p:nvPr/>
        </p:nvSpPr>
        <p:spPr>
          <a:xfrm>
            <a:off x="2794000" y="995665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 </a:t>
            </a:r>
            <a:r>
              <a:rPr lang="en-US" sz="3200" b="1" dirty="0">
                <a:solidFill>
                  <a:srgbClr val="00B0F0"/>
                </a:solidFill>
              </a:rPr>
              <a:t>The Digital Minefield 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CE2C70-029C-1B1F-45E8-EEB906247FEF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117600" y="2395884"/>
            <a:ext cx="14096999" cy="6129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69205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20677A-35B1-F32D-489D-7A7176F908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82A9BC7D-F1D9-6763-3768-DC0F449E7BC5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D91DC57E-E873-2E7C-E041-4E622B6BBA0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C9964F2E-737F-0BE2-A81A-FEE738F235B6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10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6E17F30-4F46-B312-7916-61A3E094A0EF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FF6FF60F-BF83-AF79-08C9-B9E184149E78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704D0E8-6F95-F638-033A-898D90237AD1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078D97FF-4114-EFB6-6129-C827D86E93CB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96287CDD-8CF9-C384-31D2-029B67F239E1}"/>
              </a:ext>
            </a:extLst>
          </p:cNvPr>
          <p:cNvSpPr txBox="1"/>
          <p:nvPr/>
        </p:nvSpPr>
        <p:spPr>
          <a:xfrm>
            <a:off x="2755909" y="1076180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 </a:t>
            </a:r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3200" b="1" dirty="0">
                <a:solidFill>
                  <a:srgbClr val="00B0F0"/>
                </a:solidFill>
              </a:rPr>
              <a:t>The Upside of Disruption 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9579103-BDDA-47B1-6EB9-45FF58389F4C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196489" y="2309890"/>
            <a:ext cx="13859665" cy="6225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138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A274A4-E81E-CF66-0782-C41766F90C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B949A77D-A163-1167-A059-3C881B9F40BC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916569A8-D7B5-153F-6337-C05164A5784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89385217-B65F-D4E8-8872-6B2D651BA245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11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CC3DACA-C8ED-4F92-F06A-AEA168D308DE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AF725CF-EA84-FC82-FAFF-D920D70C4003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E103DB14-3730-91E8-D6A6-6EE18FEC14CB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78444E9-E099-4E0E-32A9-8B84652260E2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A19F2DE6-5907-3385-C2E4-DA354C2F6266}"/>
              </a:ext>
            </a:extLst>
          </p:cNvPr>
          <p:cNvSpPr txBox="1"/>
          <p:nvPr/>
        </p:nvSpPr>
        <p:spPr>
          <a:xfrm>
            <a:off x="2755909" y="1076180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3200" b="1" dirty="0">
                <a:solidFill>
                  <a:srgbClr val="00B0F0"/>
                </a:solidFill>
              </a:rPr>
              <a:t>Tomorrow's Risk, Today's Crisis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2FBE48B-A438-20B8-7D05-F098D2B8AB7E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117600" y="2301831"/>
            <a:ext cx="14097000" cy="6191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1855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3C2949-2094-4499-9616-859A505768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9FED4EAA-4FAF-29A8-BC77-9D501443E50D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0E19EF1D-6CB9-2A6F-9185-AABD501598E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8D3AF970-F527-4345-44A4-65DEA9E05683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12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6D4B224-D85C-4C7D-354D-6FB942695F2B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55BFAF0-3DD5-FB09-1985-479F4F997788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1A02351E-9581-4C51-0693-39D0A261DCCA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D69F85C9-64F0-17A0-EAEB-CE5635C39891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B2FA1E52-1054-81F1-1F65-7F4874659D11}"/>
              </a:ext>
            </a:extLst>
          </p:cNvPr>
          <p:cNvSpPr txBox="1"/>
          <p:nvPr/>
        </p:nvSpPr>
        <p:spPr>
          <a:xfrm>
            <a:off x="2717800" y="1076183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3200" b="1" dirty="0">
                <a:solidFill>
                  <a:srgbClr val="00B0F0"/>
                </a:solidFill>
              </a:rPr>
              <a:t>From Fog to Focus 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E9DC5F3-C2B5-C8F5-B6A7-55046E552D82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041400" y="2407924"/>
            <a:ext cx="14173200" cy="6084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95439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F90F9C-44DC-8AF7-D99B-58D3F9D225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6F35085C-A020-3A49-2005-BF1091B16813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430ABE32-A02D-20B5-D10C-B7F0CD6B1F1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85274F2-13E9-9211-5084-CC55A563593D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13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0DFD0DA-D2E5-716D-A58D-9114343633FE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C6ED1D1-08CF-7ADC-69A9-05D09C8AFD37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36ECB2F2-D4F6-B793-F182-D19358C3DA25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E5758CC-7EA6-5176-BC26-A4D40138B481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6896346C-6016-0784-DA52-102444D7727F}"/>
              </a:ext>
            </a:extLst>
          </p:cNvPr>
          <p:cNvSpPr txBox="1"/>
          <p:nvPr/>
        </p:nvSpPr>
        <p:spPr>
          <a:xfrm>
            <a:off x="2755909" y="1076180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3200" b="1" dirty="0">
                <a:solidFill>
                  <a:srgbClr val="00B0F0"/>
                </a:solidFill>
              </a:rPr>
              <a:t>Three Concepts, One Clarity 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BC6D3798-32E8-FBDA-9443-40AB51446FE3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87" t="5462" r="2657" b="4622"/>
          <a:stretch>
            <a:fillRect/>
          </a:stretch>
        </p:blipFill>
        <p:spPr>
          <a:xfrm>
            <a:off x="1041400" y="2354053"/>
            <a:ext cx="14173200" cy="6138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15907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06E5D0-78DF-0666-11D9-F5CA38AD6D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BE7BE94D-1661-CDBC-F733-869078C9244B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C611777A-4FF2-E9E2-3853-A86CDDFC3FE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5329AC57-64DB-E5E2-2BB2-E185A26D8046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14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2EC04AD-6BA3-AE55-F4F3-2E0A8B26DD7C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1780621-B038-6267-0DFB-55BC7C11C2F1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CBB17F77-1A93-782A-7258-20A1B155E51B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7BFFBBBD-94CB-1FE8-65B2-02844A832E77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63477B8F-9480-33B6-B586-32EACCF4C292}"/>
              </a:ext>
            </a:extLst>
          </p:cNvPr>
          <p:cNvSpPr txBox="1"/>
          <p:nvPr/>
        </p:nvSpPr>
        <p:spPr>
          <a:xfrm>
            <a:off x="2755909" y="1076180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3200" b="1" dirty="0">
                <a:solidFill>
                  <a:srgbClr val="00B0F0"/>
                </a:solidFill>
              </a:rPr>
              <a:t>The Likelihood Factor 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A7E1E88-7B8F-BF97-1EE4-440CA1190DA2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041400" y="2297626"/>
            <a:ext cx="14097000" cy="6250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86862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709AA1-792A-0C7E-F633-1E143E4C35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94EA13FE-1710-AB14-A1AC-7EF2C3213DBD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B93CB100-B2D3-122A-D750-77287264446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AA132FD8-2BD2-C826-9980-12CEF9F0DC9F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15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0D26ADA-7507-AFDE-7B99-FA5D8F7D04FD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148A7EA-CBF1-5706-312C-21599D041BF4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72DBC4C4-0E3B-BFDA-D2DF-649B25DA80B4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F867B280-2179-30A5-D227-A25F47910BFC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31CB3E99-3890-C5BB-567A-6A8DB26AC975}"/>
              </a:ext>
            </a:extLst>
          </p:cNvPr>
          <p:cNvSpPr txBox="1"/>
          <p:nvPr/>
        </p:nvSpPr>
        <p:spPr>
          <a:xfrm>
            <a:off x="2755909" y="1076180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3200" b="1" dirty="0">
                <a:solidFill>
                  <a:srgbClr val="00B0F0"/>
                </a:solidFill>
              </a:rPr>
              <a:t>Measuring the Blast Radius 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3A3D36-983D-0555-D788-15EBC3B7B0DF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196490" y="2397047"/>
            <a:ext cx="1401811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45609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A3808B-2AAC-F78B-6F80-9690875864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CCB8E684-9A0A-AD0F-E62F-FFE05658ED56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7685C57D-9546-7EB3-C60A-CCCA8AEAC8A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3787752F-B62F-7214-8A4E-16EE555CB0CC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16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FC0E7A7-D1BE-2602-4DB1-F1864BB18188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1A28D1D-5E11-B53A-13BF-40DD5EDD8AF4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5DA379E8-66D6-6D94-6C3E-77BE8E856319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B3ABA84-D8FC-315A-1917-5AB451A83AA7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C527903B-D6DA-D2F9-3F7A-A5DAD520408B}"/>
              </a:ext>
            </a:extLst>
          </p:cNvPr>
          <p:cNvSpPr txBox="1"/>
          <p:nvPr/>
        </p:nvSpPr>
        <p:spPr>
          <a:xfrm>
            <a:off x="2755909" y="1076180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 </a:t>
            </a:r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3200" b="1" dirty="0">
                <a:solidFill>
                  <a:srgbClr val="00B0F0"/>
                </a:solidFill>
              </a:rPr>
              <a:t>Treating the Disease, Not the Symptom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E0A2A7E-993A-816F-05ED-E321210D0C4D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196490" y="2301831"/>
            <a:ext cx="13859664" cy="613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68409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3D1B91-6FB8-67F8-9D4E-886AB26B40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75807A6F-9BAA-315E-2A11-135A242393FC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39A1811B-4321-20B7-A777-0AD6F8130A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D2DF5004-52FD-005B-23DB-D7D0DBA1AC7C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17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B709A76-1A4D-257D-80D5-FCAD0207AD08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655D1E9-65FB-B394-DD99-D4D8AF528335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6EF404F6-39AD-230D-053B-FD65BA646C21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0353CDA3-F9A1-260A-E07D-8B0275C89229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B4B7386F-4BAD-80F7-52D0-51E666373C6B}"/>
              </a:ext>
            </a:extLst>
          </p:cNvPr>
          <p:cNvSpPr txBox="1"/>
          <p:nvPr/>
        </p:nvSpPr>
        <p:spPr>
          <a:xfrm>
            <a:off x="2755909" y="1076180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Formulating Risk  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EE5BB84-92D0-28C4-372E-A5CC7846A433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041400" y="2427071"/>
            <a:ext cx="14014754" cy="6107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54317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9E8E7C-EE30-C79C-2425-D287103918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E15DE76C-9B5D-2AAB-5641-93C87B085D90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5449393D-4EC0-E344-0BC1-456A82D4F8F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B8381803-4874-B2E7-01BB-7CBFE629145B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18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A6C806A-8EBA-1CA6-539B-FFAC049F2330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A4FD89F-C85F-5339-A289-FEEAC35514CF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E796BEC0-B4C2-F2FD-29CB-D6B784E9F84C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121FEDB1-2D4A-A3F7-DB0A-C426E49C3BB2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D37BC356-D388-C07B-FF1E-4E9BAF44F035}"/>
              </a:ext>
            </a:extLst>
          </p:cNvPr>
          <p:cNvSpPr txBox="1"/>
          <p:nvPr/>
        </p:nvSpPr>
        <p:spPr>
          <a:xfrm>
            <a:off x="2755909" y="1076180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   </a:t>
            </a:r>
            <a:r>
              <a:rPr lang="en-US" sz="3200" b="1" dirty="0">
                <a:solidFill>
                  <a:srgbClr val="00B0F0"/>
                </a:solidFill>
              </a:rPr>
              <a:t>Decoding Danger 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2799D1-9BAF-4D28-1DBB-A3261A97796E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041400" y="2354054"/>
            <a:ext cx="14173200" cy="613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1821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7592F3-6A79-1690-A632-E06DC1AF82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AED704DE-BC31-954B-0678-078EF18D5727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98DB5A60-FFDD-39F0-520A-7EDF95A7D66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BB953D12-7B0C-8249-4E4A-F9C3E4CADF92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19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5059E82-13B9-2484-F29D-712147946B90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79C2BFB-CD6A-87A0-E461-67A76A733806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3524D3AF-D7C8-A947-CA62-30F35D7507EE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5E55612-76B0-07F1-D4D0-5231DD8BC545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C4AA9EA5-59E8-C141-3D3F-30605708E8D3}"/>
              </a:ext>
            </a:extLst>
          </p:cNvPr>
          <p:cNvSpPr txBox="1"/>
          <p:nvPr/>
        </p:nvSpPr>
        <p:spPr>
          <a:xfrm>
            <a:off x="2755909" y="1076180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   </a:t>
            </a:r>
            <a:r>
              <a:rPr lang="en-US" sz="3200" b="1" dirty="0">
                <a:solidFill>
                  <a:srgbClr val="00B0F0"/>
                </a:solidFill>
              </a:rPr>
              <a:t>Designing for Luck 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C23F39F-2A2C-A3DC-471F-11BF8C1E86B0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041400" y="2391600"/>
            <a:ext cx="14097000" cy="613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54854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441225-9CD6-495E-D1D3-59438A936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D86FB319-4987-9234-A08E-52BEC999630D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596E5220-B0CB-1ADB-65FA-41BBEE1EBBA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63EC2BF3-7273-6E30-3A09-FA1550A8DF11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20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18DCFBB-6E0E-4DD0-1064-DF898409CD16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4489C20-08B1-62E2-6A0F-11B45F0039EF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ECD022D9-C0AD-5F06-665A-97AD7834EC80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695EBFD2-996C-4C9A-501E-1249357A2524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1B0D0984-0176-2951-C6BC-CF5F2DEC0F40}"/>
              </a:ext>
            </a:extLst>
          </p:cNvPr>
          <p:cNvSpPr txBox="1"/>
          <p:nvPr/>
        </p:nvSpPr>
        <p:spPr>
          <a:xfrm>
            <a:off x="2755909" y="1076180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3200" b="1" dirty="0">
                <a:solidFill>
                  <a:srgbClr val="00B0F0"/>
                </a:solidFill>
              </a:rPr>
              <a:t>The Technology Minefield 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A34A8DB-F22C-5074-8393-B38B5E1C3BE9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196489" y="2354054"/>
            <a:ext cx="13859665" cy="6210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9597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57261A-2650-B7F1-80F7-BD1BE9D6C9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2E54B5C6-7CFB-EDE6-BB3C-14040171FF30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52D225CE-D30D-14E9-DD41-E6A5B585BA3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827BA310-DE03-5F25-803E-7D065FB0E959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21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A83BF1-1DD1-D7A7-488D-06E5712AB097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9151E68-AB3C-11D0-ADE0-3D5F98CF144B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FE1D5D2B-4ADA-8229-E647-AE6B2DBF3283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44B76F0-DA06-1710-E262-F0A91E3703B4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0ACE2414-63DF-C9EF-C3E6-1595003E7E87}"/>
              </a:ext>
            </a:extLst>
          </p:cNvPr>
          <p:cNvSpPr txBox="1"/>
          <p:nvPr/>
        </p:nvSpPr>
        <p:spPr>
          <a:xfrm>
            <a:off x="2794000" y="1042536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ar-SY" sz="3200" b="1" dirty="0">
                <a:solidFill>
                  <a:srgbClr val="00B0F0"/>
                </a:solidFill>
              </a:rPr>
              <a:t> </a:t>
            </a:r>
            <a:r>
              <a:rPr lang="en-US" sz="3200" b="1" dirty="0">
                <a:solidFill>
                  <a:srgbClr val="00B0F0"/>
                </a:solidFill>
              </a:rPr>
              <a:t> The Four Threat Zones 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0315895-A695-3A97-9606-BB7625C50A1B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196489" y="2373642"/>
            <a:ext cx="13941911" cy="6161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93818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6B507F-AEE8-A878-99F0-0653F12039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7D708D91-17D1-39A4-5F86-BBDDC9A35D72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901C4506-8C6C-0F19-8875-A6515CA671C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4B329503-83A4-CC69-194A-542A6F833216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22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BC3642F-12C8-32AB-3368-6E7F585DBA8B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9A7409A-7BB9-BF70-2DC4-B1B07CCACBCE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D251EC70-839D-5937-9631-EE88766033FA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58FB66CF-B160-E706-55D6-870ECD08424D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668AEB6E-F627-8EE0-E973-6312509A6129}"/>
              </a:ext>
            </a:extLst>
          </p:cNvPr>
          <p:cNvSpPr txBox="1"/>
          <p:nvPr/>
        </p:nvSpPr>
        <p:spPr>
          <a:xfrm>
            <a:off x="2755909" y="1076180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 </a:t>
            </a:r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3200" b="1" dirty="0">
                <a:solidFill>
                  <a:srgbClr val="00B0F0"/>
                </a:solidFill>
              </a:rPr>
              <a:t>Risk Navigation Framework 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9486DD2-36D5-9F79-9295-7E882B2CB5F2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041400" y="2343824"/>
            <a:ext cx="14173199" cy="6296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53777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DA198C-C052-8922-965D-AB1EECF931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690E946D-341B-9295-8526-B725AC48BC2B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6B22513B-6276-402E-B5C2-B68CB40517B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E983A86-682C-8C65-FF19-7ACC93252396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23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BF6716C-813B-9F28-8A05-D548EF7F70F2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65E62B1-7442-061D-AB6D-A8A18C190951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3D95488F-A9E5-6258-A320-82B7FBBB302A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DAF0F325-B6EA-3E76-534B-FEA445682733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15FA725D-2109-3060-99DA-57B90DCEACE9}"/>
              </a:ext>
            </a:extLst>
          </p:cNvPr>
          <p:cNvSpPr txBox="1"/>
          <p:nvPr/>
        </p:nvSpPr>
        <p:spPr>
          <a:xfrm>
            <a:off x="2755909" y="1076180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 </a:t>
            </a:r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3200" b="1" dirty="0">
                <a:solidFill>
                  <a:srgbClr val="00B0F0"/>
                </a:solidFill>
              </a:rPr>
              <a:t>Risk Identification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ECD64BD-CBE5-FAF8-EBEF-5FC8EC6337A9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041400" y="2354054"/>
            <a:ext cx="14014753" cy="6125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930126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49C1D5-E97A-A33D-1660-83FCC61880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AB913206-AECC-2A22-6021-B1C53AB74403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EA916726-D1F7-2D0F-761A-5681AD16D8D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8C8D7BCD-56EA-31FA-8D93-B8618F5E85C9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24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43C4018-FA39-5D9F-3361-AAECC32C3E63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60F6BFB-B2D8-7584-1E23-A83C7DB94DF6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F7F50510-9766-05B2-6935-116A445E5C5B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049736B9-ABD2-F061-1A02-D081C7B08B08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CEFB9C35-5982-E0B0-99DD-A0AC050F03FC}"/>
              </a:ext>
            </a:extLst>
          </p:cNvPr>
          <p:cNvSpPr txBox="1"/>
          <p:nvPr/>
        </p:nvSpPr>
        <p:spPr>
          <a:xfrm>
            <a:off x="2755909" y="1076180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3200" b="1" dirty="0">
                <a:solidFill>
                  <a:srgbClr val="00B0F0"/>
                </a:solidFill>
              </a:rPr>
              <a:t>Risk Assessment 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D081DB-91F3-206F-7EDE-A7570B7265A4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041400" y="2343824"/>
            <a:ext cx="14097000" cy="6125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43161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6A08FF-9C06-8F48-FD36-586CCE78A5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C05DED4F-0383-9169-96AE-9C78FBE4937D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BB135F56-D717-3E9F-9ADC-0CEF17BD56E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4E482F71-3D14-3610-07AA-0AC5366AE682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25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BA5A3D2-C814-10D0-0A36-012465DFEF3B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BCE9B0F-2D45-7E07-7A5B-B38EE3DCBD4D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E4AB36A-A2AC-F1DE-A818-F4ADCFBA68C3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BC8444C-2DEC-5603-10D4-F7E1CC65BC44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EF800278-1E80-26A4-A3A1-7EE3C2CFDEC1}"/>
              </a:ext>
            </a:extLst>
          </p:cNvPr>
          <p:cNvSpPr txBox="1"/>
          <p:nvPr/>
        </p:nvSpPr>
        <p:spPr>
          <a:xfrm>
            <a:off x="2717800" y="1012194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3200" b="1" dirty="0">
                <a:solidFill>
                  <a:srgbClr val="00B0F0"/>
                </a:solidFill>
              </a:rPr>
              <a:t>Crafting Action Plans 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2B5972-9EE5-BBD4-B74F-4AF72F21F0FE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059683" y="2482414"/>
            <a:ext cx="14136634" cy="5990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12033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4AFEA0-270E-9DD0-9B43-E86D8DF861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C081AE61-693E-0416-5C3A-BD1F296A8594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8799309-B6FF-6D13-341F-9F295E3AE11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8756AA32-0411-B86B-452D-92D175604E83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26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FED5168-7EA0-446D-E961-477F6B222527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2E4460B-0405-1713-5DEA-6CA9ACFDC6DF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3F6C143-9AE6-EB35-546A-C0463CC3B8B4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7C7BED76-3709-F99F-DBC4-6CACD8A57A27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98F65EBC-645D-F132-987B-B754174E2B21}"/>
              </a:ext>
            </a:extLst>
          </p:cNvPr>
          <p:cNvSpPr txBox="1"/>
          <p:nvPr/>
        </p:nvSpPr>
        <p:spPr>
          <a:xfrm>
            <a:off x="2755909" y="1076180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 </a:t>
            </a:r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3200" b="1" dirty="0">
                <a:solidFill>
                  <a:srgbClr val="00B0F0"/>
                </a:solidFill>
              </a:rPr>
              <a:t>Executing the Strategy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4EEED3-84B1-914E-6F3F-229F42727F97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117600" y="2343824"/>
            <a:ext cx="14020799" cy="6221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8053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298EF0-9360-E3E7-9EB9-4962279B7D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5DEDEBA9-AA5E-E5BC-35C4-730E6E426901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5032790-074E-A4A3-44DF-565F4D4A31B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8B246154-8042-2ED3-1175-2DFB6E54E56F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27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0004F5C-4C8B-BA2A-2998-303A7F63F13C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1086C75-9604-600A-FA56-C60A33148645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94EA073C-9DB1-D0F8-ACB3-EF465A6724F5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A5BB36AE-A209-1704-9549-E9EA1A79E59B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63AEEB5B-D020-CD15-3F0B-D390519B6466}"/>
              </a:ext>
            </a:extLst>
          </p:cNvPr>
          <p:cNvSpPr txBox="1"/>
          <p:nvPr/>
        </p:nvSpPr>
        <p:spPr>
          <a:xfrm>
            <a:off x="2755909" y="1076180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 </a:t>
            </a:r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3200" b="1" dirty="0">
                <a:solidFill>
                  <a:srgbClr val="00B0F0"/>
                </a:solidFill>
              </a:rPr>
              <a:t>Continuous Monitoring 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CE5D7B-1400-4348-E58C-F06A0B8A9835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196489" y="2389066"/>
            <a:ext cx="13859665" cy="6041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25218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15D2B7-3AAF-FEF3-6588-BDF301CF2D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29F5632B-B562-D360-D00A-3F6B1D4E1AB8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D2BEBCE-F93F-A780-9BDD-17458765C6F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DF83DE7F-B13E-5C9D-8187-4823F4B743CF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28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EEA1E0F-D8FB-39D2-1032-55AD248A8BE5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6EADEB9-6AB4-1410-1282-479C01D1DD25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C951E7E8-CA6E-96A8-8916-F216EEE4B23B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627D8482-20F8-E2F5-9786-33C18DC5EA76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D1D29984-672F-143F-93F4-5DD72E11A3C3}"/>
              </a:ext>
            </a:extLst>
          </p:cNvPr>
          <p:cNvSpPr txBox="1"/>
          <p:nvPr/>
        </p:nvSpPr>
        <p:spPr>
          <a:xfrm>
            <a:off x="2794000" y="975384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 </a:t>
            </a:r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3200" b="1" dirty="0">
                <a:solidFill>
                  <a:srgbClr val="00B0F0"/>
                </a:solidFill>
              </a:rPr>
              <a:t>Value of the Framework 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BEFEEE-3486-00EF-8668-4BBDE515CD57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196489" y="2464478"/>
            <a:ext cx="14018111" cy="5988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199879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E95CCD-C844-B1FE-991F-ABF0EF829D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27134FC9-5C62-8B2B-154B-5C66E726E4C6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A24CD64-BFC6-A0CD-BBC4-DFA843B0B58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02F9D6BE-AAA0-BF0F-D98F-579C131C536D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29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EF7F747-7DEA-FFC1-1FEB-BB3F2C94EEE3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DF7CFA3-CE99-5A07-1A0A-601BCAFE874E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AA66898-4B14-A8EF-6976-0578E6F64A00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47C4D065-3715-0752-DEBA-B363E6ED857C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421D50EF-0CDB-5C63-CE1A-D37B585F8BD2}"/>
              </a:ext>
            </a:extLst>
          </p:cNvPr>
          <p:cNvSpPr txBox="1"/>
          <p:nvPr/>
        </p:nvSpPr>
        <p:spPr>
          <a:xfrm>
            <a:off x="2755909" y="1076180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 </a:t>
            </a:r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3200" b="1" dirty="0">
                <a:solidFill>
                  <a:srgbClr val="00B0F0"/>
                </a:solidFill>
              </a:rPr>
              <a:t>PMBOK and ISO Alignment 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C93397-94B1-85CE-C36A-543F1E98C94C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196489" y="2405195"/>
            <a:ext cx="14018111" cy="6035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090593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2BB687-AF0C-8249-4910-2C8F1D1564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07163B13-E433-73F0-1258-E1DBD8F91176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27BEFEC3-2FE8-05C4-5965-A793E888511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2A6C5C17-13C6-440A-273A-B8F7D923A1D3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30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709CA74-AC19-8A20-EF2E-445A07C2E818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46D179A-A2F2-A470-1A55-F595F30B905B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62F7B1A8-6D06-73B6-C314-EDD8690B20EF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9A2134E-1B47-12FD-D33E-C87CC248F74C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DD80B658-53D4-9B8A-2793-33C0B81D9292}"/>
              </a:ext>
            </a:extLst>
          </p:cNvPr>
          <p:cNvSpPr txBox="1"/>
          <p:nvPr/>
        </p:nvSpPr>
        <p:spPr>
          <a:xfrm>
            <a:off x="2755909" y="1076180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3200" b="1" dirty="0">
                <a:solidFill>
                  <a:srgbClr val="00B0F0"/>
                </a:solidFill>
              </a:rPr>
              <a:t>The Crossroads of Uncertainty</a:t>
            </a:r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945BE5E-3B53-1A1D-BF92-A750D86940DA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196489" y="2384758"/>
            <a:ext cx="14018111" cy="6139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081197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A46C5F-FB23-330D-4F3E-0B2F695DB5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2473DDC4-060B-597E-E81E-C7CB2FEC66F9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60093E3-78DB-FFC7-D31D-BEEE2C3DDB8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8B2354AB-ED5A-F5DD-36A9-F5E099474C1F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31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814694C-4B96-DD5F-D016-53E46A136ED3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608B5B8-E8D3-234E-BB33-339D3EBE472C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19AEC204-423B-6BF0-A6F4-8074C6FE82E0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8152390-8F4F-EA27-FDC3-977BB4119C5E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2DFEAA15-B248-CE31-40B9-20D51E79BB7A}"/>
              </a:ext>
            </a:extLst>
          </p:cNvPr>
          <p:cNvSpPr txBox="1"/>
          <p:nvPr/>
        </p:nvSpPr>
        <p:spPr>
          <a:xfrm>
            <a:off x="2755909" y="1076180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 </a:t>
            </a:r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3200" b="1" dirty="0">
                <a:solidFill>
                  <a:srgbClr val="00B0F0"/>
                </a:solidFill>
              </a:rPr>
              <a:t>The Zero-Risk Path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DB842B-296B-39E0-00B1-5259767F6C03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041400" y="2337198"/>
            <a:ext cx="14173199" cy="617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408224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AB7958-61C2-D18D-A7D2-6AEFB44FA6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4C8AF27C-4D0A-A09A-F3B5-A7A085E1CEA2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EBFAEE12-248B-F654-2975-A4ADAB14A66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41B4ABD3-39BE-5D39-63B1-EE24C52DFA02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32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03BE4F2-FF9E-476E-CF00-93B8CD602B06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88A5DAD-38BD-9EC8-539A-51AB8680B741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BC7EDBC8-2675-C961-612A-20357E680872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9F767213-7970-A199-D52C-31AD4FC56A59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6ECAC600-4E5C-7733-395F-BAF0CFE1CE70}"/>
              </a:ext>
            </a:extLst>
          </p:cNvPr>
          <p:cNvSpPr txBox="1"/>
          <p:nvPr/>
        </p:nvSpPr>
        <p:spPr>
          <a:xfrm>
            <a:off x="2755909" y="1076180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3200" b="1" dirty="0">
                <a:solidFill>
                  <a:srgbClr val="00B0F0"/>
                </a:solidFill>
              </a:rPr>
              <a:t>Proactive Defense 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9CCD85-56F8-E07F-9ABA-18EC39C7EBF2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196488" y="2359139"/>
            <a:ext cx="14018111" cy="6104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693807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049A79-4938-D228-9B41-4474AD83D1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5BE965CD-EBD7-F43A-77F2-A77985F64C3A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37B73D4F-5E6B-3C97-B50A-5F4F339D74D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3940F323-D591-2BA0-793B-C1D82290BA58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33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61135BC-6A9C-F4EB-DA69-3B158A83E448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F5303DD-62A6-DD53-A9EF-138DFA6A88EC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1E40EA41-079F-752B-95D1-37D711BC83CE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FB0AD012-8F7B-F3C3-1EC3-BD6A9A58802A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3D767AE1-EB7A-DDBB-3ACD-6C5997775C0D}"/>
              </a:ext>
            </a:extLst>
          </p:cNvPr>
          <p:cNvSpPr txBox="1"/>
          <p:nvPr/>
        </p:nvSpPr>
        <p:spPr>
          <a:xfrm>
            <a:off x="2755909" y="1076180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3200" b="1" dirty="0">
                <a:solidFill>
                  <a:srgbClr val="00B0F0"/>
                </a:solidFill>
              </a:rPr>
              <a:t>Shifting the Burden 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2BCEA2-11D9-EBF0-EC90-6C3B62625A4C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041400" y="2343823"/>
            <a:ext cx="14173200" cy="6191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744903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AC8D9E-3F6C-508B-123D-A6ECF6130D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2842FEBC-5C28-FCD7-263B-0E87B53765FD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F906A7D-E74D-6C3C-6236-B0551DADA85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A5E25B2C-5B8E-34F4-2C32-530A21BFB0F2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34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8ECCCD6-B046-668C-1358-3A0E65ED2242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530C6B8-2A0E-4AFC-E3DB-7FF16836431A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2B1112F8-DBB8-66A4-5FE8-B2C2C2734725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9C517AE1-B251-9D26-7497-6689A3D63369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606C9F56-33E2-D76A-5EB5-E1457604B920}"/>
              </a:ext>
            </a:extLst>
          </p:cNvPr>
          <p:cNvSpPr txBox="1"/>
          <p:nvPr/>
        </p:nvSpPr>
        <p:spPr>
          <a:xfrm>
            <a:off x="2755909" y="1076180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3200" b="1" dirty="0">
                <a:solidFill>
                  <a:srgbClr val="00B0F0"/>
                </a:solidFill>
              </a:rPr>
              <a:t>Embracing the Inevitable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E101B68-73A7-B4CA-66F2-A05F524E6C7F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196490" y="2301831"/>
            <a:ext cx="1394191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28702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B499F5-3209-0DBE-53DC-B4AF0AAA39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33DA96C7-6726-63DC-47C9-F584393D024F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C249B894-8969-93DE-2EE1-236FB145204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D731F18F-009B-96C8-82B9-087520E93804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35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080E841-47B8-8D44-88F3-3F6CFAA85E90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786F2D2-F239-A30A-C5E7-8553723F63F6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181682E3-3067-1843-169F-EEE70ED55688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3249531B-D36E-4941-BAFA-CB35C56C4271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A5C29E1C-C76C-AE5E-8152-54EB60D0201B}"/>
              </a:ext>
            </a:extLst>
          </p:cNvPr>
          <p:cNvSpPr txBox="1"/>
          <p:nvPr/>
        </p:nvSpPr>
        <p:spPr>
          <a:xfrm>
            <a:off x="2755909" y="1076180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3200" b="1" dirty="0">
                <a:solidFill>
                  <a:srgbClr val="00B0F0"/>
                </a:solidFill>
              </a:rPr>
              <a:t>Seizing the Moment 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0FFD57F-1E2A-26BD-9D9F-DCB5082E8F0B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117600" y="2343824"/>
            <a:ext cx="14097000" cy="613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545452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85C61B-DABA-9DA4-D01E-A9B31203F7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1BA44DAF-0557-054E-3178-313F1B692FF3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0FC0904-A5CE-A036-8185-9C55A1FDBF0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BF598D40-D53F-9144-8E23-C503DADA19F9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36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5F3DF1D-1ABE-5BE6-642E-1FC23D12B192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D95733E-FA7C-888F-21CD-E8EC9653B5CC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CC5B83C-A66E-24D4-0752-351A3C87A451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EEEC08D-B0E5-6092-806A-33DF3196B77C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6AF40B2F-398F-12FA-47D4-D88F3ABD5273}"/>
              </a:ext>
            </a:extLst>
          </p:cNvPr>
          <p:cNvSpPr txBox="1"/>
          <p:nvPr/>
        </p:nvSpPr>
        <p:spPr>
          <a:xfrm>
            <a:off x="2755909" y="1076180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3200" b="1" dirty="0">
                <a:solidFill>
                  <a:srgbClr val="00B0F0"/>
                </a:solidFill>
              </a:rPr>
              <a:t>Tipping the Scales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3C839E-2B76-3E40-4073-0349ACB8F991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041400" y="2343824"/>
            <a:ext cx="14173200" cy="6149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9639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2FB0FF-4179-84D4-F9F4-42127D2E0A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69F93ECE-6058-ACB1-5ECA-2A2A2846BA08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4E3BAE31-F1EA-7DA6-D37D-B771AF99A9A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B4E21D32-CA15-14B1-C0A9-63A0BE7DE61D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37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D086179-378F-349E-626E-0E9836A1F4BE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A7E77D3-9FDF-9434-E9B2-7E83D530FF85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BE6AADF3-A5A2-2461-BA6D-5F9FA08E09BA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6E93AE88-CA26-F698-8660-0BF7EA295FEC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EEC15803-3CCC-FAD5-88E6-0CA44E0E6245}"/>
              </a:ext>
            </a:extLst>
          </p:cNvPr>
          <p:cNvSpPr txBox="1"/>
          <p:nvPr/>
        </p:nvSpPr>
        <p:spPr>
          <a:xfrm>
            <a:off x="2794000" y="1076183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sz="3200" b="1" dirty="0">
                <a:solidFill>
                  <a:srgbClr val="00B0F0"/>
                </a:solidFill>
              </a:rPr>
              <a:t>Dividing the Pie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0F4C77-02B1-BC2A-B5CE-C75FBB72E4D3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196489" y="2301831"/>
            <a:ext cx="13859665" cy="613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18229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73C10B-1982-5EA8-C6B4-B0F5490C8C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3EB3574D-0024-5AD4-0C12-58868D1869A2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63350160-43A8-7A98-5C86-19164B4B18A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AA95F3FD-BC41-7C0A-2EF0-1CC150E925AD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38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EB9AB83-A39C-50AE-0FAC-A4322482F15F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13DA686-B843-34C5-A468-893FED465E11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1746C76B-3099-DC97-859C-5BCF33FFA3A3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AF061DF-9FE8-AD32-459E-323C7628A7D6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CD5B3988-E138-1AD9-6364-870DA7D55D7F}"/>
              </a:ext>
            </a:extLst>
          </p:cNvPr>
          <p:cNvSpPr txBox="1"/>
          <p:nvPr/>
        </p:nvSpPr>
        <p:spPr>
          <a:xfrm>
            <a:off x="2794000" y="1033190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sz="3200" b="1" dirty="0">
                <a:solidFill>
                  <a:srgbClr val="00B0F0"/>
                </a:solidFill>
              </a:rPr>
              <a:t>Watching the Horizon 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4004EA-3883-A625-3AC3-37B4278E6F11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196489" y="2343824"/>
            <a:ext cx="14018111" cy="6121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712872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8F83E3-AA12-6955-C8DE-B2EE7239A8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88E0A16E-BBFA-4525-5C03-98C862E77E98}"/>
              </a:ext>
            </a:extLst>
          </p:cNvPr>
          <p:cNvSpPr/>
          <p:nvPr/>
        </p:nvSpPr>
        <p:spPr>
          <a:xfrm>
            <a:off x="919520" y="2205621"/>
            <a:ext cx="14416960" cy="643485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 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DC760013-CC05-3FE3-F81A-395C30BC921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905136" y="358621"/>
            <a:ext cx="3073521" cy="1435124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5E74498B-FCC7-BF0D-50AE-FFBDAD257DB4}"/>
              </a:ext>
            </a:extLst>
          </p:cNvPr>
          <p:cNvSpPr txBox="1">
            <a:spLocks/>
          </p:cNvSpPr>
          <p:nvPr/>
        </p:nvSpPr>
        <p:spPr>
          <a:xfrm>
            <a:off x="15056154" y="8430769"/>
            <a:ext cx="1195785" cy="713232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1219139">
              <a:spcAft>
                <a:spcPts val="800"/>
              </a:spcAft>
              <a:defRPr/>
            </a:pPr>
            <a:r>
              <a:rPr lang="en-US" sz="2133" dirty="0">
                <a:solidFill>
                  <a:srgbClr val="44546A"/>
                </a:solidFill>
              </a:rPr>
              <a:t>1 - </a:t>
            </a:r>
            <a:fld id="{5243D4E2-DDE0-4C06-B5FB-826A4756DCAD}" type="slidenum">
              <a:rPr lang="en-US" sz="2133">
                <a:solidFill>
                  <a:srgbClr val="44546A"/>
                </a:solidFill>
              </a:rPr>
              <a:pPr defTabSz="1219139">
                <a:spcAft>
                  <a:spcPts val="800"/>
                </a:spcAft>
                <a:defRPr/>
              </a:pPr>
              <a:t>39</a:t>
            </a:fld>
            <a:endParaRPr lang="en-US" sz="2133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A9DBA79-6B98-79D8-36D9-CC0326B5CFA5}"/>
              </a:ext>
            </a:extLst>
          </p:cNvPr>
          <p:cNvSpPr/>
          <p:nvPr/>
        </p:nvSpPr>
        <p:spPr>
          <a:xfrm>
            <a:off x="1259965" y="608961"/>
            <a:ext cx="1872609" cy="155466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2BD16D0-E5A3-C566-A2EF-0DFD037F937A}"/>
              </a:ext>
            </a:extLst>
          </p:cNvPr>
          <p:cNvGrpSpPr/>
          <p:nvPr/>
        </p:nvGrpSpPr>
        <p:grpSpPr>
          <a:xfrm>
            <a:off x="1196489" y="650953"/>
            <a:ext cx="1872609" cy="1364242"/>
            <a:chOff x="962436" y="359481"/>
            <a:chExt cx="1404457" cy="102400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C3EB4149-2DFA-8071-00E9-AC93EA3C4D03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377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667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F695A94-9BA3-7E08-8445-5056223AD9C1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085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6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07</a:t>
              </a:r>
              <a:endParaRPr lang="en-US" sz="1867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36090C6D-D566-5EE8-A5D5-42FA2EDCBD21}"/>
              </a:ext>
            </a:extLst>
          </p:cNvPr>
          <p:cNvSpPr txBox="1"/>
          <p:nvPr/>
        </p:nvSpPr>
        <p:spPr>
          <a:xfrm>
            <a:off x="2928622" y="1013867"/>
            <a:ext cx="9770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sz="3200" b="1" dirty="0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en-US" sz="3200" b="1" dirty="0">
                <a:solidFill>
                  <a:srgbClr val="00B0F0"/>
                </a:solidFill>
              </a:rPr>
              <a:t>The Strategic Compass</a:t>
            </a:r>
            <a:r>
              <a:rPr lang="en-US" sz="3200" b="1" dirty="0">
                <a:solidFill>
                  <a:srgbClr val="00B0F0"/>
                </a:solidFill>
                <a:cs typeface="Alexandria" charset="0"/>
              </a:rPr>
              <a:t> </a:t>
            </a:r>
          </a:p>
          <a:p>
            <a:pPr rtl="1"/>
            <a:r>
              <a:rPr lang="en-US" sz="3200" b="1" dirty="0">
                <a:solidFill>
                  <a:srgbClr val="00B0F0"/>
                </a:solidFill>
                <a:cs typeface="+mj-cs"/>
              </a:rPr>
              <a:t> </a:t>
            </a:r>
            <a:endParaRPr lang="ar-EG" sz="3200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531A5D-F04A-572A-9E41-10A5A7504BC0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041400" y="2301831"/>
            <a:ext cx="14173200" cy="6233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605842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grayscl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9484"/>
            <a:ext cx="16256000" cy="9125035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8683527" y="4204137"/>
            <a:ext cx="7572473" cy="4939865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sz="2400"/>
          </a:p>
        </p:txBody>
      </p:sp>
      <p:sp>
        <p:nvSpPr>
          <p:cNvPr id="10" name="TextBox 9"/>
          <p:cNvSpPr txBox="1"/>
          <p:nvPr/>
        </p:nvSpPr>
        <p:spPr>
          <a:xfrm>
            <a:off x="941109" y="7609437"/>
            <a:ext cx="603275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400" b="1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12768240" y="8224990"/>
            <a:ext cx="3039022" cy="512069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745258" y="5868553"/>
            <a:ext cx="5068656" cy="1463275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sz="2400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2567748" y="270936"/>
            <a:ext cx="3440009" cy="1606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7343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d34e7bbcb48818fd0d833e9894516321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a86f5df151fbcf5ce167cf3c41d5309a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F093717-EFC3-4DF8-8A40-E8160EE526F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1254B9C-DB7C-4B4D-B0DD-75D0B3A1709A}">
  <ds:schemaRefs>
    <ds:schemaRef ds:uri="http://www.w3.org/XML/1998/namespace"/>
    <ds:schemaRef ds:uri="http://purl.org/dc/dcmitype/"/>
    <ds:schemaRef ds:uri="http://purl.org/dc/elements/1.1/"/>
    <ds:schemaRef ds:uri="http://schemas.microsoft.com/office/2006/documentManagement/types"/>
    <ds:schemaRef ds:uri="49100919-8a76-4266-be0c-7dc583902cb4"/>
    <ds:schemaRef ds:uri="d13aca44-ef33-4cf4-9980-7f0b00e6eeb9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95CE7974-2A2E-4DB6-905D-2197C555C35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2728</TotalTime>
  <Words>489</Words>
  <Application>Microsoft Office PowerPoint</Application>
  <PresentationFormat>Custom</PresentationFormat>
  <Paragraphs>276</Paragraphs>
  <Slides>40</Slides>
  <Notes>40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6" baseType="lpstr">
      <vt:lpstr>Alexandria</vt:lpstr>
      <vt:lpstr>Arial</vt:lpstr>
      <vt:lpstr>Calibri</vt:lpstr>
      <vt:lpstr>Roboto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Radwa Abd Elrahman</dc:creator>
  <cp:lastModifiedBy>Radwa Abd Elrahman</cp:lastModifiedBy>
  <cp:revision>47</cp:revision>
  <dcterms:created xsi:type="dcterms:W3CDTF">2006-08-16T00:00:00Z</dcterms:created>
  <dcterms:modified xsi:type="dcterms:W3CDTF">2026-07-18T12:32:15Z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