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tags/tag9.xml" ContentType="application/vnd.openxmlformats-officedocument.presentationml.tags+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45"/>
  </p:notesMasterIdLst>
  <p:sldIdLst>
    <p:sldId id="480" r:id="rId5"/>
    <p:sldId id="276" r:id="rId6"/>
    <p:sldId id="561" r:id="rId7"/>
    <p:sldId id="282" r:id="rId8"/>
    <p:sldId id="293" r:id="rId9"/>
    <p:sldId id="294" r:id="rId10"/>
    <p:sldId id="283" r:id="rId11"/>
    <p:sldId id="284" r:id="rId12"/>
    <p:sldId id="285" r:id="rId13"/>
    <p:sldId id="286" r:id="rId14"/>
    <p:sldId id="287" r:id="rId15"/>
    <p:sldId id="288" r:id="rId16"/>
    <p:sldId id="533" r:id="rId17"/>
    <p:sldId id="270" r:id="rId18"/>
    <p:sldId id="537" r:id="rId19"/>
    <p:sldId id="272" r:id="rId20"/>
    <p:sldId id="273" r:id="rId21"/>
    <p:sldId id="258" r:id="rId22"/>
    <p:sldId id="538" r:id="rId23"/>
    <p:sldId id="275" r:id="rId24"/>
    <p:sldId id="539" r:id="rId25"/>
    <p:sldId id="540" r:id="rId26"/>
    <p:sldId id="264" r:id="rId27"/>
    <p:sldId id="541" r:id="rId28"/>
    <p:sldId id="302" r:id="rId29"/>
    <p:sldId id="567" r:id="rId30"/>
    <p:sldId id="543" r:id="rId31"/>
    <p:sldId id="544" r:id="rId32"/>
    <p:sldId id="545" r:id="rId33"/>
    <p:sldId id="546" r:id="rId34"/>
    <p:sldId id="547" r:id="rId35"/>
    <p:sldId id="548" r:id="rId36"/>
    <p:sldId id="304" r:id="rId37"/>
    <p:sldId id="312" r:id="rId38"/>
    <p:sldId id="549" r:id="rId39"/>
    <p:sldId id="450" r:id="rId40"/>
    <p:sldId id="452" r:id="rId41"/>
    <p:sldId id="562" r:id="rId42"/>
    <p:sldId id="569" r:id="rId43"/>
    <p:sldId id="54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BC13340-2F11-9A9B-9750-575DAAB08EBA}" v="1" dt="2025-05-18T10:52:48.96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79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kaya Salah" userId="S::rokayasalah@midocean.edu.km::53f80253-e05d-4a43-ad88-9dc1f2ec9710" providerId="AD" clId="Web-{1BC13340-2F11-9A9B-9750-575DAAB08EBA}"/>
    <pc:docChg chg="modSld">
      <pc:chgData name="Rokaya Salah" userId="S::rokayasalah@midocean.edu.km::53f80253-e05d-4a43-ad88-9dc1f2ec9710" providerId="AD" clId="Web-{1BC13340-2F11-9A9B-9750-575DAAB08EBA}" dt="2025-05-18T10:52:48.964" v="0" actId="14100"/>
      <pc:docMkLst>
        <pc:docMk/>
      </pc:docMkLst>
      <pc:sldChg chg="modSp">
        <pc:chgData name="Rokaya Salah" userId="S::rokayasalah@midocean.edu.km::53f80253-e05d-4a43-ad88-9dc1f2ec9710" providerId="AD" clId="Web-{1BC13340-2F11-9A9B-9750-575DAAB08EBA}" dt="2025-05-18T10:52:48.964" v="0" actId="14100"/>
        <pc:sldMkLst>
          <pc:docMk/>
          <pc:sldMk cId="0" sldId="480"/>
        </pc:sldMkLst>
        <pc:spChg chg="mod">
          <ac:chgData name="Rokaya Salah" userId="S::rokayasalah@midocean.edu.km::53f80253-e05d-4a43-ad88-9dc1f2ec9710" providerId="AD" clId="Web-{1BC13340-2F11-9A9B-9750-575DAAB08EBA}" dt="2025-05-18T10:52:48.964" v="0" actId="14100"/>
          <ac:spMkLst>
            <pc:docMk/>
            <pc:sldMk cId="0" sldId="480"/>
            <ac:spMk id="3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675B384-FA34-462C-B5AA-5C4FB05562DE}" type="datetimeFigureOut">
              <a:rPr lang="en-US" smtClean="0"/>
              <a:t>5/18/2025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A53FCC-9D67-4EB7-9CC5-34672883EAD6}" type="slidenum">
              <a:rPr lang="en-US" smtClean="0"/>
              <a:t>‹#›</a:t>
            </a:fld>
            <a:endParaRPr lang="en-US"/>
          </a:p>
        </p:txBody>
      </p:sp>
    </p:spTree>
    <p:extLst>
      <p:ext uri="{BB962C8B-B14F-4D97-AF65-F5344CB8AC3E}">
        <p14:creationId xmlns:p14="http://schemas.microsoft.com/office/powerpoint/2010/main" val="38514890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6785AEC-016C-497C-883F-43E49EECA14F}" type="slidenum">
              <a:rPr lang="en-US" smtClean="0"/>
              <a:pPr/>
              <a:t>32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596DBE43-E238-1592-9F39-9DABDCC5A61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43A5A8B7-02E9-4F62-B507-0F2CA02ABE84}" type="slidenum">
              <a:rPr lang="en-US" altLang="en-US" sz="1200">
                <a:latin typeface="Times New Roman" panose="02020603050405020304" pitchFamily="18" charset="0"/>
              </a:rPr>
              <a:pPr eaLnBrk="1" hangingPunct="1"/>
              <a:t>37</a:t>
            </a:fld>
            <a:endParaRPr lang="en-US" altLang="en-US" sz="1200">
              <a:latin typeface="Times New Roman" panose="02020603050405020304" pitchFamily="18" charset="0"/>
            </a:endParaRPr>
          </a:p>
        </p:txBody>
      </p:sp>
      <p:sp>
        <p:nvSpPr>
          <p:cNvPr id="23555" name="Rectangle 1026">
            <a:extLst>
              <a:ext uri="{FF2B5EF4-FFF2-40B4-BE49-F238E27FC236}">
                <a16:creationId xmlns:a16="http://schemas.microsoft.com/office/drawing/2014/main" id="{F5C211D0-C7AC-230D-2D85-6459F04F5BAB}"/>
              </a:ext>
            </a:extLst>
          </p:cNvPr>
          <p:cNvSpPr>
            <a:spLocks noGrp="1" noRot="1" noChangeAspect="1" noChangeArrowheads="1" noTextEdit="1"/>
          </p:cNvSpPr>
          <p:nvPr>
            <p:ph type="sldImg"/>
          </p:nvPr>
        </p:nvSpPr>
        <p:spPr>
          <a:ln/>
        </p:spPr>
      </p:sp>
      <p:sp>
        <p:nvSpPr>
          <p:cNvPr id="23556" name="Rectangle 1027">
            <a:extLst>
              <a:ext uri="{FF2B5EF4-FFF2-40B4-BE49-F238E27FC236}">
                <a16:creationId xmlns:a16="http://schemas.microsoft.com/office/drawing/2014/main" id="{A6E6E7F7-7F9D-3A1D-B223-73E1DC232D0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ar-SA"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gamma.app/?utm_source=made-with-gamma" TargetMode="External"/><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71972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74315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770336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59011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7052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05153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87978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2891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8510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47540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774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033303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38603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32550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Slide 4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4539110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Slide 5 master">
    <p:bg>
      <p:bgPr>
        <a:solidFill>
          <a:srgbClr val="000000"/>
        </a:solidFill>
        <a:effectLst/>
      </p:bgPr>
    </p:bg>
    <p:spTree>
      <p:nvGrpSpPr>
        <p:cNvPr id="1" name=""/>
        <p:cNvGrpSpPr/>
        <p:nvPr/>
      </p:nvGrpSpPr>
      <p:grpSpPr>
        <a:xfrm>
          <a:off x="0" y="0"/>
          <a:ext cx="0" cy="0"/>
          <a:chOff x="0" y="0"/>
          <a:chExt cx="0" cy="0"/>
        </a:xfrm>
      </p:grpSpPr>
      <p:sp>
        <p:nvSpPr>
          <p:cNvPr id="2" name="Shape 0"/>
          <p:cNvSpPr/>
          <p:nvPr/>
        </p:nvSpPr>
        <p:spPr>
          <a:xfrm>
            <a:off x="0" y="0"/>
            <a:ext cx="12192000" cy="6858000"/>
          </a:xfrm>
          <a:prstGeom prst="rect">
            <a:avLst/>
          </a:prstGeom>
          <a:solidFill>
            <a:srgbClr val="150D48"/>
          </a:solidFill>
          <a:ln/>
        </p:spPr>
      </p:sp>
      <p:sp>
        <p:nvSpPr>
          <p:cNvPr id="3" name="Shape 1"/>
          <p:cNvSpPr/>
          <p:nvPr/>
        </p:nvSpPr>
        <p:spPr>
          <a:xfrm>
            <a:off x="0" y="0"/>
            <a:ext cx="12192000" cy="6858000"/>
          </a:xfrm>
          <a:prstGeom prst="rect">
            <a:avLst/>
          </a:prstGeom>
          <a:solidFill>
            <a:srgbClr val="0C0A33"/>
          </a:solidFill>
          <a:ln/>
        </p:spPr>
      </p:sp>
      <p:pic>
        <p:nvPicPr>
          <p:cNvPr id="4" name="Image 0" descr="preencoded.png">
            <a:hlinkClick r:id="rId2"/>
          </p:cNvPr>
          <p:cNvPicPr>
            <a:picLocks noChangeAspect="1"/>
          </p:cNvPicPr>
          <p:nvPr/>
        </p:nvPicPr>
        <p:blipFill>
          <a:blip r:embed="rId3"/>
          <a:stretch>
            <a:fillRect/>
          </a:stretch>
        </p:blipFill>
        <p:spPr>
          <a:xfrm>
            <a:off x="10699346" y="6457950"/>
            <a:ext cx="1435504" cy="342900"/>
          </a:xfrm>
          <a:prstGeom prst="rect">
            <a:avLst/>
          </a:prstGeom>
        </p:spPr>
      </p:pic>
    </p:spTree>
    <p:extLst>
      <p:ext uri="{BB962C8B-B14F-4D97-AF65-F5344CB8AC3E}">
        <p14:creationId xmlns:p14="http://schemas.microsoft.com/office/powerpoint/2010/main" val="24258297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10363200" cy="1219200"/>
          </a:xfrm>
        </p:spPr>
        <p:txBody>
          <a:bodyPr/>
          <a:lstStyle/>
          <a:p>
            <a:r>
              <a:rPr lang="en-US"/>
              <a:t>Click to edit Master title style</a:t>
            </a:r>
          </a:p>
        </p:txBody>
      </p:sp>
      <p:sp>
        <p:nvSpPr>
          <p:cNvPr id="3" name="ClipArt Placeholder 2"/>
          <p:cNvSpPr>
            <a:spLocks noGrp="1"/>
          </p:cNvSpPr>
          <p:nvPr>
            <p:ph type="clipArt" sz="half" idx="1"/>
          </p:nvPr>
        </p:nvSpPr>
        <p:spPr>
          <a:xfrm>
            <a:off x="914400" y="1828800"/>
            <a:ext cx="5080000" cy="4114800"/>
          </a:xfrm>
        </p:spPr>
        <p:txBody>
          <a:bodyPr/>
          <a:lstStyle/>
          <a:p>
            <a:pPr lvl="0"/>
            <a:endParaRPr lang="en-US" noProof="0"/>
          </a:p>
        </p:txBody>
      </p:sp>
      <p:sp>
        <p:nvSpPr>
          <p:cNvPr id="4" name="Text Placeholder 3"/>
          <p:cNvSpPr>
            <a:spLocks noGrp="1"/>
          </p:cNvSpPr>
          <p:nvPr>
            <p:ph type="body" sz="half" idx="2"/>
          </p:nvPr>
        </p:nvSpPr>
        <p:spPr>
          <a:xfrm>
            <a:off x="6197600" y="1828800"/>
            <a:ext cx="508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807705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F3BC5E0-B1CD-F67A-F34D-CEF9DD175821}"/>
              </a:ext>
            </a:extLst>
          </p:cNvPr>
          <p:cNvSpPr>
            <a:spLocks noGrp="1"/>
          </p:cNvSpPr>
          <p:nvPr>
            <p:ph type="dt" sz="half" idx="10"/>
          </p:nvPr>
        </p:nvSpPr>
        <p:spPr>
          <a:xfrm>
            <a:off x="609600" y="6245225"/>
            <a:ext cx="2844800" cy="476250"/>
          </a:xfrm>
          <a:prstGeom prst="rect">
            <a:avLst/>
          </a:prstGeom>
        </p:spPr>
        <p:txBody>
          <a:bodyPr/>
          <a:lstStyle>
            <a:lvl1pPr>
              <a:defRPr/>
            </a:lvl1pPr>
          </a:lstStyle>
          <a:p>
            <a:pPr>
              <a:defRPr/>
            </a:pPr>
            <a:endParaRPr lang="hu-HU"/>
          </a:p>
        </p:txBody>
      </p:sp>
      <p:sp>
        <p:nvSpPr>
          <p:cNvPr id="6" name="Footer Placeholder 5">
            <a:extLst>
              <a:ext uri="{FF2B5EF4-FFF2-40B4-BE49-F238E27FC236}">
                <a16:creationId xmlns:a16="http://schemas.microsoft.com/office/drawing/2014/main" id="{FF7D6ED9-E89D-828A-B3B6-01D81082B147}"/>
              </a:ext>
            </a:extLst>
          </p:cNvPr>
          <p:cNvSpPr>
            <a:spLocks noGrp="1"/>
          </p:cNvSpPr>
          <p:nvPr>
            <p:ph type="ftr" sz="quarter" idx="11"/>
          </p:nvPr>
        </p:nvSpPr>
        <p:spPr>
          <a:xfrm>
            <a:off x="4165600" y="6245225"/>
            <a:ext cx="3860800" cy="476250"/>
          </a:xfrm>
          <a:prstGeom prst="rect">
            <a:avLst/>
          </a:prstGeom>
        </p:spPr>
        <p:txBody>
          <a:bodyPr/>
          <a:lstStyle>
            <a:lvl1pPr>
              <a:defRPr/>
            </a:lvl1pPr>
          </a:lstStyle>
          <a:p>
            <a:pPr>
              <a:defRPr/>
            </a:pPr>
            <a:endParaRPr lang="hu-HU"/>
          </a:p>
        </p:txBody>
      </p:sp>
      <p:sp>
        <p:nvSpPr>
          <p:cNvPr id="7" name="Slide Number Placeholder 6">
            <a:extLst>
              <a:ext uri="{FF2B5EF4-FFF2-40B4-BE49-F238E27FC236}">
                <a16:creationId xmlns:a16="http://schemas.microsoft.com/office/drawing/2014/main" id="{24110864-01FA-4A3F-54EB-ECB96229E9BC}"/>
              </a:ext>
            </a:extLst>
          </p:cNvPr>
          <p:cNvSpPr>
            <a:spLocks noGrp="1"/>
          </p:cNvSpPr>
          <p:nvPr>
            <p:ph type="sldNum" sz="quarter" idx="12"/>
          </p:nvPr>
        </p:nvSpPr>
        <p:spPr>
          <a:xfrm>
            <a:off x="8737600" y="6245225"/>
            <a:ext cx="2844800" cy="476250"/>
          </a:xfrm>
          <a:prstGeom prst="rect">
            <a:avLst/>
          </a:prstGeom>
        </p:spPr>
        <p:txBody>
          <a:bodyPr vert="horz" wrap="square" lIns="91440" tIns="45720" rIns="91440" bIns="45720" numCol="1" anchor="t" anchorCtr="0" compatLnSpc="1">
            <a:prstTxWarp prst="textNoShape">
              <a:avLst/>
            </a:prstTxWarp>
          </a:bodyPr>
          <a:lstStyle>
            <a:lvl1pPr>
              <a:defRPr/>
            </a:lvl1pPr>
          </a:lstStyle>
          <a:p>
            <a:fld id="{98991E82-5D0E-49D2-886E-22B9BC5CD8DC}" type="slidenum">
              <a:rPr lang="hu-HU" altLang="en-US"/>
              <a:pPr/>
              <a:t>‹#›</a:t>
            </a:fld>
            <a:endParaRPr lang="hu-HU" altLang="en-US"/>
          </a:p>
        </p:txBody>
      </p:sp>
    </p:spTree>
    <p:extLst>
      <p:ext uri="{BB962C8B-B14F-4D97-AF65-F5344CB8AC3E}">
        <p14:creationId xmlns:p14="http://schemas.microsoft.com/office/powerpoint/2010/main" val="3852303268"/>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28E80666-FB37-4B36-9149-507F3B0178E3}" type="datetimeFigureOut">
              <a:rPr lang="en-US" smtClean="0"/>
              <a:pPr/>
              <a:t>5/18/2025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217920" y="2119313"/>
            <a:ext cx="4267200" cy="3605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3399025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26"/>
        <p:cNvGrpSpPr/>
        <p:nvPr/>
      </p:nvGrpSpPr>
      <p:grpSpPr>
        <a:xfrm>
          <a:off x="0" y="0"/>
          <a:ext cx="0" cy="0"/>
          <a:chOff x="0" y="0"/>
          <a:chExt cx="0" cy="0"/>
        </a:xfrm>
      </p:grpSpPr>
      <p:sp>
        <p:nvSpPr>
          <p:cNvPr id="127" name="Google Shape;127;p16"/>
          <p:cNvSpPr/>
          <p:nvPr/>
        </p:nvSpPr>
        <p:spPr>
          <a:xfrm rot="9339447" flipH="1">
            <a:off x="-6876941" y="2926827"/>
            <a:ext cx="9962073" cy="636230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8" name="Google Shape;128;p16"/>
          <p:cNvSpPr/>
          <p:nvPr/>
        </p:nvSpPr>
        <p:spPr>
          <a:xfrm>
            <a:off x="1491422" y="206559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29" name="Google Shape;129;p16"/>
          <p:cNvSpPr/>
          <p:nvPr/>
        </p:nvSpPr>
        <p:spPr>
          <a:xfrm flipH="1">
            <a:off x="6421685" y="2065601"/>
            <a:ext cx="1801116" cy="1297527"/>
          </a:xfrm>
          <a:custGeom>
            <a:avLst/>
            <a:gdLst/>
            <a:ahLst/>
            <a:cxnLst/>
            <a:rect l="l" t="t" r="r" b="b"/>
            <a:pathLst>
              <a:path w="18827" h="13563" extrusionOk="0">
                <a:moveTo>
                  <a:pt x="7161" y="0"/>
                </a:moveTo>
                <a:cubicBezTo>
                  <a:pt x="6367" y="0"/>
                  <a:pt x="5745" y="97"/>
                  <a:pt x="5462" y="302"/>
                </a:cubicBezTo>
                <a:cubicBezTo>
                  <a:pt x="5439" y="302"/>
                  <a:pt x="5416" y="302"/>
                  <a:pt x="5393" y="302"/>
                </a:cubicBezTo>
                <a:cubicBezTo>
                  <a:pt x="1116" y="302"/>
                  <a:pt x="1" y="5785"/>
                  <a:pt x="370" y="9035"/>
                </a:cubicBezTo>
                <a:cubicBezTo>
                  <a:pt x="734" y="12239"/>
                  <a:pt x="5348" y="13486"/>
                  <a:pt x="7931" y="13560"/>
                </a:cubicBezTo>
                <a:cubicBezTo>
                  <a:pt x="7975" y="13562"/>
                  <a:pt x="8020" y="13562"/>
                  <a:pt x="8064" y="13562"/>
                </a:cubicBezTo>
                <a:cubicBezTo>
                  <a:pt x="13120" y="13562"/>
                  <a:pt x="18826" y="5169"/>
                  <a:pt x="13911" y="1714"/>
                </a:cubicBezTo>
                <a:cubicBezTo>
                  <a:pt x="12377" y="637"/>
                  <a:pt x="9200" y="0"/>
                  <a:pt x="7161" y="0"/>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0" name="Google Shape;130;p16"/>
          <p:cNvSpPr/>
          <p:nvPr/>
        </p:nvSpPr>
        <p:spPr>
          <a:xfrm flipH="1">
            <a:off x="9216114" y="1986050"/>
            <a:ext cx="1549665" cy="1377089"/>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1" name="Google Shape;131;p16"/>
          <p:cNvSpPr/>
          <p:nvPr/>
        </p:nvSpPr>
        <p:spPr>
          <a:xfrm>
            <a:off x="4067601" y="2025818"/>
            <a:ext cx="1460129" cy="129752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2" name="Google Shape;132;p16"/>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3" name="Google Shape;133;p16"/>
          <p:cNvSpPr/>
          <p:nvPr/>
        </p:nvSpPr>
        <p:spPr>
          <a:xfrm rot="649785">
            <a:off x="9130704" y="-325366"/>
            <a:ext cx="6078529" cy="1821148"/>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rgbClr val="627588">
              <a:alpha val="13000"/>
            </a:srgb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4" name="Google Shape;134;p16"/>
          <p:cNvSpPr/>
          <p:nvPr/>
        </p:nvSpPr>
        <p:spPr>
          <a:xfrm rot="813319">
            <a:off x="-5732535" y="-6290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5" name="Google Shape;135;p16"/>
          <p:cNvSpPr/>
          <p:nvPr/>
        </p:nvSpPr>
        <p:spPr>
          <a:xfrm rot="9089871">
            <a:off x="9399935" y="2525041"/>
            <a:ext cx="10434933" cy="3837193"/>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6" name="Google Shape;136;p16"/>
          <p:cNvSpPr/>
          <p:nvPr/>
        </p:nvSpPr>
        <p:spPr>
          <a:xfrm rot="-576017">
            <a:off x="-6434039" y="-896366"/>
            <a:ext cx="10434765" cy="383713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137" name="Google Shape;137;p16"/>
          <p:cNvSpPr txBox="1">
            <a:spLocks noGrp="1"/>
          </p:cNvSpPr>
          <p:nvPr>
            <p:ph type="title"/>
          </p:nvPr>
        </p:nvSpPr>
        <p:spPr>
          <a:xfrm>
            <a:off x="9770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38" name="Google Shape;138;p16"/>
          <p:cNvSpPr txBox="1">
            <a:spLocks noGrp="1"/>
          </p:cNvSpPr>
          <p:nvPr>
            <p:ph type="subTitle" idx="1"/>
          </p:nvPr>
        </p:nvSpPr>
        <p:spPr>
          <a:xfrm>
            <a:off x="9770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39" name="Google Shape;139;p16"/>
          <p:cNvSpPr txBox="1">
            <a:spLocks noGrp="1"/>
          </p:cNvSpPr>
          <p:nvPr>
            <p:ph type="title" idx="2" hasCustomPrompt="1"/>
          </p:nvPr>
        </p:nvSpPr>
        <p:spPr>
          <a:xfrm>
            <a:off x="97703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0" name="Google Shape;140;p16"/>
          <p:cNvSpPr txBox="1">
            <a:spLocks noGrp="1"/>
          </p:cNvSpPr>
          <p:nvPr>
            <p:ph type="title" idx="3"/>
          </p:nvPr>
        </p:nvSpPr>
        <p:spPr>
          <a:xfrm>
            <a:off x="3573667"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1" name="Google Shape;141;p16"/>
          <p:cNvSpPr txBox="1">
            <a:spLocks noGrp="1"/>
          </p:cNvSpPr>
          <p:nvPr>
            <p:ph type="subTitle" idx="4"/>
          </p:nvPr>
        </p:nvSpPr>
        <p:spPr>
          <a:xfrm>
            <a:off x="3573683"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2" name="Google Shape;142;p16"/>
          <p:cNvSpPr txBox="1">
            <a:spLocks noGrp="1"/>
          </p:cNvSpPr>
          <p:nvPr>
            <p:ph type="title" idx="5"/>
          </p:nvPr>
        </p:nvSpPr>
        <p:spPr>
          <a:xfrm>
            <a:off x="6170300"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3" name="Google Shape;143;p16"/>
          <p:cNvSpPr txBox="1">
            <a:spLocks noGrp="1"/>
          </p:cNvSpPr>
          <p:nvPr>
            <p:ph type="subTitle" idx="6"/>
          </p:nvPr>
        </p:nvSpPr>
        <p:spPr>
          <a:xfrm>
            <a:off x="6170316"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4" name="Google Shape;144;p16"/>
          <p:cNvSpPr txBox="1">
            <a:spLocks noGrp="1"/>
          </p:cNvSpPr>
          <p:nvPr>
            <p:ph type="title" idx="7"/>
          </p:nvPr>
        </p:nvSpPr>
        <p:spPr>
          <a:xfrm>
            <a:off x="8766933" y="3509733"/>
            <a:ext cx="2448000" cy="11164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145" name="Google Shape;145;p16"/>
          <p:cNvSpPr txBox="1">
            <a:spLocks noGrp="1"/>
          </p:cNvSpPr>
          <p:nvPr>
            <p:ph type="subTitle" idx="8"/>
          </p:nvPr>
        </p:nvSpPr>
        <p:spPr>
          <a:xfrm>
            <a:off x="8766949" y="4682288"/>
            <a:ext cx="2448000" cy="1116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146" name="Google Shape;146;p16"/>
          <p:cNvSpPr txBox="1">
            <a:spLocks noGrp="1"/>
          </p:cNvSpPr>
          <p:nvPr>
            <p:ph type="title" idx="9" hasCustomPrompt="1"/>
          </p:nvPr>
        </p:nvSpPr>
        <p:spPr>
          <a:xfrm>
            <a:off x="3573661"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6"/>
          <p:cNvSpPr txBox="1">
            <a:spLocks noGrp="1"/>
          </p:cNvSpPr>
          <p:nvPr>
            <p:ph type="title" idx="13" hasCustomPrompt="1"/>
          </p:nvPr>
        </p:nvSpPr>
        <p:spPr>
          <a:xfrm>
            <a:off x="6170295"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8" name="Google Shape;148;p16"/>
          <p:cNvSpPr txBox="1">
            <a:spLocks noGrp="1"/>
          </p:cNvSpPr>
          <p:nvPr>
            <p:ph type="title" idx="14" hasCustomPrompt="1"/>
          </p:nvPr>
        </p:nvSpPr>
        <p:spPr>
          <a:xfrm>
            <a:off x="8766928" y="2415785"/>
            <a:ext cx="2448000" cy="596800"/>
          </a:xfrm>
          <a:prstGeom prst="rect">
            <a:avLst/>
          </a:prstGeom>
          <a:noFill/>
        </p:spPr>
        <p:txBody>
          <a:bodyPr spcFirstLastPara="1" wrap="square" lIns="91425" tIns="91425" rIns="91425" bIns="91425" anchor="ctr" anchorCtr="0">
            <a:noAutofit/>
          </a:bodyPr>
          <a:lstStyle>
            <a:lvl1pPr lvl="0" rtl="0">
              <a:spcBef>
                <a:spcPts val="0"/>
              </a:spcBef>
              <a:spcAft>
                <a:spcPts val="0"/>
              </a:spcAft>
              <a:buSzPts val="3000"/>
              <a:buNone/>
              <a:defRPr sz="4800">
                <a:solidFill>
                  <a:schemeClr val="lt1"/>
                </a:solidFil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6"/>
          <p:cNvSpPr txBox="1">
            <a:spLocks noGrp="1"/>
          </p:cNvSpPr>
          <p:nvPr>
            <p:ph type="title" idx="15"/>
          </p:nvPr>
        </p:nvSpPr>
        <p:spPr>
          <a:xfrm flipH="1">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29505789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57"/>
        <p:cNvGrpSpPr/>
        <p:nvPr/>
      </p:nvGrpSpPr>
      <p:grpSpPr>
        <a:xfrm>
          <a:off x="0" y="0"/>
          <a:ext cx="0" cy="0"/>
          <a:chOff x="0" y="0"/>
          <a:chExt cx="0" cy="0"/>
        </a:xfrm>
      </p:grpSpPr>
      <p:sp>
        <p:nvSpPr>
          <p:cNvPr id="58" name="Google Shape;58;p7"/>
          <p:cNvSpPr/>
          <p:nvPr/>
        </p:nvSpPr>
        <p:spPr>
          <a:xfrm rot="3394465" flipH="1">
            <a:off x="6721980" y="30480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9" name="Google Shape;59;p7"/>
          <p:cNvSpPr/>
          <p:nvPr/>
        </p:nvSpPr>
        <p:spPr>
          <a:xfrm rot="-10285603">
            <a:off x="9533762" y="-3021844"/>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0" name="Google Shape;60;p7"/>
          <p:cNvSpPr/>
          <p:nvPr/>
        </p:nvSpPr>
        <p:spPr>
          <a:xfrm rot="955394" flipH="1">
            <a:off x="1947815" y="-2930283"/>
            <a:ext cx="10434704" cy="383710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61" name="Google Shape;61;p7"/>
          <p:cNvSpPr txBox="1">
            <a:spLocks noGrp="1"/>
          </p:cNvSpPr>
          <p:nvPr>
            <p:ph type="body" idx="1"/>
          </p:nvPr>
        </p:nvSpPr>
        <p:spPr>
          <a:xfrm>
            <a:off x="6096000" y="1825767"/>
            <a:ext cx="5134000" cy="44436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62" name="Google Shape;62;p7"/>
          <p:cNvSpPr txBox="1">
            <a:spLocks noGrp="1"/>
          </p:cNvSpPr>
          <p:nvPr>
            <p:ph type="title"/>
          </p:nvPr>
        </p:nvSpPr>
        <p:spPr>
          <a:xfrm>
            <a:off x="959900" y="583600"/>
            <a:ext cx="10272000" cy="8772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48417715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and text 3">
  <p:cSld name="Title and text 3">
    <p:spTree>
      <p:nvGrpSpPr>
        <p:cNvPr id="1" name="Shape 225"/>
        <p:cNvGrpSpPr/>
        <p:nvPr/>
      </p:nvGrpSpPr>
      <p:grpSpPr>
        <a:xfrm>
          <a:off x="0" y="0"/>
          <a:ext cx="0" cy="0"/>
          <a:chOff x="0" y="0"/>
          <a:chExt cx="0" cy="0"/>
        </a:xfrm>
      </p:grpSpPr>
      <p:sp>
        <p:nvSpPr>
          <p:cNvPr id="226" name="Google Shape;226;p26"/>
          <p:cNvSpPr/>
          <p:nvPr/>
        </p:nvSpPr>
        <p:spPr>
          <a:xfrm rot="-3394465">
            <a:off x="-5865031" y="5615258"/>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7" name="Google Shape;227;p26"/>
          <p:cNvSpPr/>
          <p:nvPr/>
        </p:nvSpPr>
        <p:spPr>
          <a:xfrm flipH="1">
            <a:off x="-6687788"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88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8" name="Google Shape;228;p26"/>
          <p:cNvSpPr/>
          <p:nvPr/>
        </p:nvSpPr>
        <p:spPr>
          <a:xfrm rot="-3952094" flipH="1">
            <a:off x="-6368546" y="886712"/>
            <a:ext cx="10434836" cy="383715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29" name="Google Shape;229;p26"/>
          <p:cNvSpPr/>
          <p:nvPr/>
        </p:nvSpPr>
        <p:spPr>
          <a:xfrm rot="649760">
            <a:off x="-5618664" y="713489"/>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0" name="Google Shape;230;p26"/>
          <p:cNvSpPr/>
          <p:nvPr/>
        </p:nvSpPr>
        <p:spPr>
          <a:xfrm rot="-813319" flipH="1">
            <a:off x="6036462" y="-45530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1" name="Google Shape;231;p26"/>
          <p:cNvSpPr/>
          <p:nvPr/>
        </p:nvSpPr>
        <p:spPr>
          <a:xfrm rot="10285603" flipH="1">
            <a:off x="6408463" y="4484990"/>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2" name="Google Shape;232;p26"/>
          <p:cNvSpPr/>
          <p:nvPr/>
        </p:nvSpPr>
        <p:spPr>
          <a:xfrm rot="5626330" flipH="1">
            <a:off x="5224700" y="900886"/>
            <a:ext cx="10434680" cy="383710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33" name="Google Shape;233;p26"/>
          <p:cNvSpPr txBox="1">
            <a:spLocks noGrp="1"/>
          </p:cNvSpPr>
          <p:nvPr>
            <p:ph type="body" idx="1"/>
          </p:nvPr>
        </p:nvSpPr>
        <p:spPr>
          <a:xfrm>
            <a:off x="2019867" y="2491633"/>
            <a:ext cx="5134000" cy="3136800"/>
          </a:xfrm>
          <a:prstGeom prst="rect">
            <a:avLst/>
          </a:prstGeom>
        </p:spPr>
        <p:txBody>
          <a:bodyPr spcFirstLastPara="1" wrap="square" lIns="91425" tIns="91425" rIns="91425" bIns="91425" anchor="ctr" anchorCtr="0">
            <a:noAutofit/>
          </a:bodyPr>
          <a:lstStyle>
            <a:lvl1pPr marL="609585" lvl="0" indent="-440256" rtl="0">
              <a:lnSpc>
                <a:spcPct val="100000"/>
              </a:lnSpc>
              <a:spcBef>
                <a:spcPts val="0"/>
              </a:spcBef>
              <a:spcAft>
                <a:spcPts val="0"/>
              </a:spcAft>
              <a:buSzPts val="1600"/>
              <a:buFont typeface="Nunito Light"/>
              <a:buChar char="●"/>
              <a:defRPr sz="1867"/>
            </a:lvl1pPr>
            <a:lvl2pPr marL="1219170" lvl="1" indent="-440256" rtl="0">
              <a:lnSpc>
                <a:spcPct val="100000"/>
              </a:lnSpc>
              <a:spcBef>
                <a:spcPts val="0"/>
              </a:spcBef>
              <a:spcAft>
                <a:spcPts val="0"/>
              </a:spcAft>
              <a:buSzPts val="1600"/>
              <a:buFont typeface="Nunito Light"/>
              <a:buChar char="○"/>
              <a:defRPr/>
            </a:lvl2pPr>
            <a:lvl3pPr marL="1828754" lvl="2" indent="-431789" rtl="0">
              <a:lnSpc>
                <a:spcPct val="100000"/>
              </a:lnSpc>
              <a:spcBef>
                <a:spcPts val="2133"/>
              </a:spcBef>
              <a:spcAft>
                <a:spcPts val="0"/>
              </a:spcAft>
              <a:buSzPts val="1500"/>
              <a:buFont typeface="Nunito Light"/>
              <a:buChar char="■"/>
              <a:defRPr/>
            </a:lvl3pPr>
            <a:lvl4pPr marL="2438339" lvl="3" indent="-431789" rtl="0">
              <a:lnSpc>
                <a:spcPct val="100000"/>
              </a:lnSpc>
              <a:spcBef>
                <a:spcPts val="2133"/>
              </a:spcBef>
              <a:spcAft>
                <a:spcPts val="0"/>
              </a:spcAft>
              <a:buSzPts val="1500"/>
              <a:buFont typeface="Nunito Light"/>
              <a:buChar char="●"/>
              <a:defRPr/>
            </a:lvl4pPr>
            <a:lvl5pPr marL="3047924" lvl="4" indent="-440256" rtl="0">
              <a:lnSpc>
                <a:spcPct val="100000"/>
              </a:lnSpc>
              <a:spcBef>
                <a:spcPts val="2133"/>
              </a:spcBef>
              <a:spcAft>
                <a:spcPts val="0"/>
              </a:spcAft>
              <a:buSzPts val="1600"/>
              <a:buFont typeface="Nunito Light"/>
              <a:buChar char="○"/>
              <a:defRPr/>
            </a:lvl5pPr>
            <a:lvl6pPr marL="3657509" lvl="5" indent="-440256" rtl="0">
              <a:lnSpc>
                <a:spcPct val="100000"/>
              </a:lnSpc>
              <a:spcBef>
                <a:spcPts val="2133"/>
              </a:spcBef>
              <a:spcAft>
                <a:spcPts val="0"/>
              </a:spcAft>
              <a:buSzPts val="1600"/>
              <a:buFont typeface="Nunito Light"/>
              <a:buChar char="■"/>
              <a:defRPr/>
            </a:lvl6pPr>
            <a:lvl7pPr marL="4267093" lvl="6" indent="-414856" rtl="0">
              <a:lnSpc>
                <a:spcPct val="100000"/>
              </a:lnSpc>
              <a:spcBef>
                <a:spcPts val="2133"/>
              </a:spcBef>
              <a:spcAft>
                <a:spcPts val="0"/>
              </a:spcAft>
              <a:buSzPts val="1300"/>
              <a:buFont typeface="Nunito Light"/>
              <a:buChar char="●"/>
              <a:defRPr/>
            </a:lvl7pPr>
            <a:lvl8pPr marL="4876678" lvl="7" indent="-414856" rtl="0">
              <a:lnSpc>
                <a:spcPct val="100000"/>
              </a:lnSpc>
              <a:spcBef>
                <a:spcPts val="2133"/>
              </a:spcBef>
              <a:spcAft>
                <a:spcPts val="0"/>
              </a:spcAft>
              <a:buSzPts val="1300"/>
              <a:buFont typeface="Nunito Light"/>
              <a:buChar char="○"/>
              <a:defRPr/>
            </a:lvl8pPr>
            <a:lvl9pPr marL="5486263" lvl="8" indent="-440256" rtl="0">
              <a:lnSpc>
                <a:spcPct val="100000"/>
              </a:lnSpc>
              <a:spcBef>
                <a:spcPts val="2133"/>
              </a:spcBef>
              <a:spcAft>
                <a:spcPts val="2133"/>
              </a:spcAft>
              <a:buSzPts val="1600"/>
              <a:buFont typeface="Nunito Light"/>
              <a:buChar char="■"/>
              <a:defRPr/>
            </a:lvl9pPr>
          </a:lstStyle>
          <a:p>
            <a:endParaRPr/>
          </a:p>
        </p:txBody>
      </p:sp>
      <p:sp>
        <p:nvSpPr>
          <p:cNvPr id="234" name="Google Shape;234;p26"/>
          <p:cNvSpPr txBox="1">
            <a:spLocks noGrp="1"/>
          </p:cNvSpPr>
          <p:nvPr>
            <p:ph type="title"/>
          </p:nvPr>
        </p:nvSpPr>
        <p:spPr>
          <a:xfrm>
            <a:off x="2019867" y="1229567"/>
            <a:ext cx="6416400" cy="1200400"/>
          </a:xfrm>
          <a:prstGeom prst="rect">
            <a:avLst/>
          </a:prstGeom>
          <a:noFill/>
          <a:ln>
            <a:noFill/>
          </a:ln>
        </p:spPr>
        <p:txBody>
          <a:bodyPr spcFirstLastPara="1" wrap="square" lIns="91425" tIns="91425" rIns="91425" bIns="91425" anchor="ctr" anchorCtr="0">
            <a:noAutofit/>
          </a:bodyPr>
          <a:lstStyle>
            <a:lvl1pPr lvl="0" rtl="0">
              <a:spcBef>
                <a:spcPts val="0"/>
              </a:spcBef>
              <a:spcAft>
                <a:spcPts val="0"/>
              </a:spcAft>
              <a:buSzPts val="2800"/>
              <a:buNone/>
              <a:defRPr sz="6667">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7146017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and text">
  <p:cSld name="Title and text">
    <p:spTree>
      <p:nvGrpSpPr>
        <p:cNvPr id="1" name="Shape 203"/>
        <p:cNvGrpSpPr/>
        <p:nvPr/>
      </p:nvGrpSpPr>
      <p:grpSpPr>
        <a:xfrm>
          <a:off x="0" y="0"/>
          <a:ext cx="0" cy="0"/>
          <a:chOff x="0" y="0"/>
          <a:chExt cx="0" cy="0"/>
        </a:xfrm>
      </p:grpSpPr>
      <p:sp>
        <p:nvSpPr>
          <p:cNvPr id="204" name="Google Shape;204;p23"/>
          <p:cNvSpPr/>
          <p:nvPr/>
        </p:nvSpPr>
        <p:spPr>
          <a:xfrm rot="-10285629">
            <a:off x="6755265" y="-2832497"/>
            <a:ext cx="12628784" cy="806541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5" name="Google Shape;205;p23"/>
          <p:cNvSpPr/>
          <p:nvPr/>
        </p:nvSpPr>
        <p:spPr>
          <a:xfrm flipH="1">
            <a:off x="10589338"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6" name="Google Shape;206;p23"/>
          <p:cNvSpPr/>
          <p:nvPr/>
        </p:nvSpPr>
        <p:spPr>
          <a:xfrm rot="2839443">
            <a:off x="-411223" y="3256046"/>
            <a:ext cx="8536188" cy="7585575"/>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7" name="Google Shape;207;p23"/>
          <p:cNvSpPr/>
          <p:nvPr/>
        </p:nvSpPr>
        <p:spPr>
          <a:xfrm rot="9405665">
            <a:off x="-5740487" y="1708242"/>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8" name="Google Shape;208;p23"/>
          <p:cNvSpPr/>
          <p:nvPr/>
        </p:nvSpPr>
        <p:spPr>
          <a:xfrm rot="-1478505">
            <a:off x="-3112801"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09" name="Google Shape;209;p23"/>
          <p:cNvSpPr/>
          <p:nvPr/>
        </p:nvSpPr>
        <p:spPr>
          <a:xfrm rot="9555841" flipH="1">
            <a:off x="9364603"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0" name="Google Shape;210;p23"/>
          <p:cNvSpPr txBox="1">
            <a:spLocks noGrp="1"/>
          </p:cNvSpPr>
          <p:nvPr>
            <p:ph type="title"/>
          </p:nvPr>
        </p:nvSpPr>
        <p:spPr>
          <a:xfrm>
            <a:off x="2333033" y="1785867"/>
            <a:ext cx="7526000" cy="2046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2800"/>
              <a:buNone/>
              <a:defRPr sz="14933"/>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
        <p:nvSpPr>
          <p:cNvPr id="211" name="Google Shape;211;p23"/>
          <p:cNvSpPr txBox="1">
            <a:spLocks noGrp="1"/>
          </p:cNvSpPr>
          <p:nvPr>
            <p:ph type="subTitle" idx="1"/>
          </p:nvPr>
        </p:nvSpPr>
        <p:spPr>
          <a:xfrm>
            <a:off x="2871733" y="3832533"/>
            <a:ext cx="6449200" cy="123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96457666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7"/>
        <p:cNvGrpSpPr/>
        <p:nvPr/>
      </p:nvGrpSpPr>
      <p:grpSpPr>
        <a:xfrm>
          <a:off x="0" y="0"/>
          <a:ext cx="0" cy="0"/>
          <a:chOff x="0" y="0"/>
          <a:chExt cx="0" cy="0"/>
        </a:xfrm>
      </p:grpSpPr>
      <p:sp>
        <p:nvSpPr>
          <p:cNvPr id="38" name="Google Shape;38;p5"/>
          <p:cNvSpPr/>
          <p:nvPr/>
        </p:nvSpPr>
        <p:spPr>
          <a:xfrm>
            <a:off x="-6037807" y="1339984"/>
            <a:ext cx="7689028" cy="4910623"/>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dk2">
              <a:alpha val="1285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39" name="Google Shape;39;p5"/>
          <p:cNvSpPr/>
          <p:nvPr/>
        </p:nvSpPr>
        <p:spPr>
          <a:xfrm rot="-9405665" flipH="1">
            <a:off x="9128108" y="1708209"/>
            <a:ext cx="9746869" cy="9133113"/>
          </a:xfrm>
          <a:custGeom>
            <a:avLst/>
            <a:gdLst/>
            <a:ahLst/>
            <a:cxnLst/>
            <a:rect l="l" t="t" r="r" b="b"/>
            <a:pathLst>
              <a:path w="93299" h="87424" extrusionOk="0">
                <a:moveTo>
                  <a:pt x="34162" y="1"/>
                </a:moveTo>
                <a:cubicBezTo>
                  <a:pt x="24245" y="1"/>
                  <a:pt x="25039" y="12520"/>
                  <a:pt x="13717" y="17147"/>
                </a:cubicBezTo>
                <a:cubicBezTo>
                  <a:pt x="1" y="22753"/>
                  <a:pt x="25599" y="33483"/>
                  <a:pt x="18923" y="50349"/>
                </a:cubicBezTo>
                <a:cubicBezTo>
                  <a:pt x="13077" y="65115"/>
                  <a:pt x="23069" y="87424"/>
                  <a:pt x="32143" y="87424"/>
                </a:cubicBezTo>
                <a:cubicBezTo>
                  <a:pt x="33432" y="87424"/>
                  <a:pt x="34703" y="86974"/>
                  <a:pt x="35906" y="85988"/>
                </a:cubicBezTo>
                <a:cubicBezTo>
                  <a:pt x="38841" y="83585"/>
                  <a:pt x="41192" y="82952"/>
                  <a:pt x="43240" y="82952"/>
                </a:cubicBezTo>
                <a:cubicBezTo>
                  <a:pt x="45526" y="82952"/>
                  <a:pt x="47435" y="83741"/>
                  <a:pt x="49356" y="83741"/>
                </a:cubicBezTo>
                <a:cubicBezTo>
                  <a:pt x="51391" y="83741"/>
                  <a:pt x="53441" y="82856"/>
                  <a:pt x="55968" y="79208"/>
                </a:cubicBezTo>
                <a:cubicBezTo>
                  <a:pt x="79663" y="45004"/>
                  <a:pt x="87416" y="44135"/>
                  <a:pt x="87416" y="44135"/>
                </a:cubicBezTo>
                <a:cubicBezTo>
                  <a:pt x="93298" y="21497"/>
                  <a:pt x="60858" y="9397"/>
                  <a:pt x="42111" y="1875"/>
                </a:cubicBezTo>
                <a:cubicBezTo>
                  <a:pt x="38838" y="561"/>
                  <a:pt x="36260" y="1"/>
                  <a:pt x="34162" y="1"/>
                </a:cubicBezTo>
                <a:close/>
              </a:path>
            </a:pathLst>
          </a:custGeom>
          <a:solidFill>
            <a:schemeClr val="accent3">
              <a:alpha val="3352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0" name="Google Shape;40;p5"/>
          <p:cNvSpPr/>
          <p:nvPr/>
        </p:nvSpPr>
        <p:spPr>
          <a:xfrm rot="1478505" flipH="1">
            <a:off x="4946044" y="-1333381"/>
            <a:ext cx="10434848" cy="3837161"/>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1" name="Google Shape;41;p5"/>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42" name="Google Shape;42;p5"/>
          <p:cNvSpPr txBox="1">
            <a:spLocks noGrp="1"/>
          </p:cNvSpPr>
          <p:nvPr>
            <p:ph type="title" idx="2"/>
          </p:nvPr>
        </p:nvSpPr>
        <p:spPr>
          <a:xfrm>
            <a:off x="6386567"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3" name="Google Shape;43;p5"/>
          <p:cNvSpPr txBox="1">
            <a:spLocks noGrp="1"/>
          </p:cNvSpPr>
          <p:nvPr>
            <p:ph type="subTitle" idx="1"/>
          </p:nvPr>
        </p:nvSpPr>
        <p:spPr>
          <a:xfrm>
            <a:off x="6386600"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4" name="Google Shape;44;p5"/>
          <p:cNvSpPr txBox="1">
            <a:spLocks noGrp="1"/>
          </p:cNvSpPr>
          <p:nvPr>
            <p:ph type="title" idx="3"/>
          </p:nvPr>
        </p:nvSpPr>
        <p:spPr>
          <a:xfrm>
            <a:off x="2705000" y="4495368"/>
            <a:ext cx="3100400" cy="650000"/>
          </a:xfrm>
          <a:prstGeom prst="rect">
            <a:avLst/>
          </a:prstGeom>
        </p:spPr>
        <p:txBody>
          <a:bodyPr spcFirstLastPara="1" wrap="square" lIns="91425" tIns="91425" rIns="91425" bIns="91425" anchor="b" anchorCtr="0">
            <a:noAutofit/>
          </a:bodyPr>
          <a:lstStyle>
            <a:lvl1pPr lvl="0"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45" name="Google Shape;45;p5"/>
          <p:cNvSpPr txBox="1">
            <a:spLocks noGrp="1"/>
          </p:cNvSpPr>
          <p:nvPr>
            <p:ph type="subTitle" idx="4"/>
          </p:nvPr>
        </p:nvSpPr>
        <p:spPr>
          <a:xfrm>
            <a:off x="2705033" y="5172801"/>
            <a:ext cx="3100400" cy="831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46" name="Google Shape;46;p5"/>
          <p:cNvSpPr/>
          <p:nvPr/>
        </p:nvSpPr>
        <p:spPr>
          <a:xfrm rot="9524149" flipH="1">
            <a:off x="-8879229" y="-3900402"/>
            <a:ext cx="12628759" cy="8065396"/>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47" name="Google Shape;47;p5"/>
          <p:cNvSpPr/>
          <p:nvPr/>
        </p:nvSpPr>
        <p:spPr>
          <a:xfrm rot="-9555841">
            <a:off x="-9047697" y="2411342"/>
            <a:ext cx="10934589" cy="4020929"/>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357431460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text 1">
  <p:cSld name="Title and text 1">
    <p:spTree>
      <p:nvGrpSpPr>
        <p:cNvPr id="1" name="Shape 212"/>
        <p:cNvGrpSpPr/>
        <p:nvPr/>
      </p:nvGrpSpPr>
      <p:grpSpPr>
        <a:xfrm>
          <a:off x="0" y="0"/>
          <a:ext cx="0" cy="0"/>
          <a:chOff x="0" y="0"/>
          <a:chExt cx="0" cy="0"/>
        </a:xfrm>
      </p:grpSpPr>
      <p:sp>
        <p:nvSpPr>
          <p:cNvPr id="213" name="Google Shape;213;p24"/>
          <p:cNvSpPr/>
          <p:nvPr/>
        </p:nvSpPr>
        <p:spPr>
          <a:xfrm rot="4102360" flipH="1">
            <a:off x="-3678111" y="5506248"/>
            <a:ext cx="9962104" cy="6362329"/>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4" name="Google Shape;214;p24"/>
          <p:cNvSpPr/>
          <p:nvPr/>
        </p:nvSpPr>
        <p:spPr>
          <a:xfrm rot="813319">
            <a:off x="-5751402" y="-2316030"/>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15" name="Google Shape;215;p24"/>
          <p:cNvSpPr txBox="1">
            <a:spLocks noGrp="1"/>
          </p:cNvSpPr>
          <p:nvPr>
            <p:ph type="subTitle" idx="1"/>
          </p:nvPr>
        </p:nvSpPr>
        <p:spPr>
          <a:xfrm>
            <a:off x="964400" y="4028100"/>
            <a:ext cx="4525600" cy="1514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16" name="Google Shape;216;p24"/>
          <p:cNvSpPr txBox="1">
            <a:spLocks noGrp="1"/>
          </p:cNvSpPr>
          <p:nvPr>
            <p:ph type="title"/>
          </p:nvPr>
        </p:nvSpPr>
        <p:spPr>
          <a:xfrm flipH="1">
            <a:off x="959767" y="1315900"/>
            <a:ext cx="3851200" cy="2556400"/>
          </a:xfrm>
          <a:prstGeom prst="rect">
            <a:avLst/>
          </a:prstGeom>
          <a:noFill/>
          <a:ln>
            <a:noFill/>
          </a:ln>
        </p:spPr>
        <p:txBody>
          <a:bodyPr spcFirstLastPara="1" wrap="square" lIns="91425" tIns="91425" rIns="91425" bIns="91425" anchor="b" anchorCtr="0">
            <a:noAutofit/>
          </a:bodyPr>
          <a:lstStyle>
            <a:lvl1pPr lvl="0" algn="l" rtl="0">
              <a:spcBef>
                <a:spcPts val="0"/>
              </a:spcBef>
              <a:spcAft>
                <a:spcPts val="0"/>
              </a:spcAft>
              <a:buSzPts val="2800"/>
              <a:buNone/>
              <a:defRPr sz="4000">
                <a:latin typeface="Kulim Park"/>
                <a:ea typeface="Kulim Park"/>
                <a:cs typeface="Kulim Park"/>
                <a:sym typeface="Kulim Park"/>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Tree>
    <p:extLst>
      <p:ext uri="{BB962C8B-B14F-4D97-AF65-F5344CB8AC3E}">
        <p14:creationId xmlns:p14="http://schemas.microsoft.com/office/powerpoint/2010/main" val="33124868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278"/>
        <p:cNvGrpSpPr/>
        <p:nvPr/>
      </p:nvGrpSpPr>
      <p:grpSpPr>
        <a:xfrm>
          <a:off x="0" y="0"/>
          <a:ext cx="0" cy="0"/>
          <a:chOff x="0" y="0"/>
          <a:chExt cx="0" cy="0"/>
        </a:xfrm>
      </p:grpSpPr>
      <p:sp>
        <p:nvSpPr>
          <p:cNvPr id="279" name="Google Shape;279;p32"/>
          <p:cNvSpPr txBox="1">
            <a:spLocks noGrp="1"/>
          </p:cNvSpPr>
          <p:nvPr>
            <p:ph type="title"/>
          </p:nvPr>
        </p:nvSpPr>
        <p:spPr>
          <a:xfrm flipH="1">
            <a:off x="960000" y="585216"/>
            <a:ext cx="102720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800"/>
              <a:buNone/>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280" name="Google Shape;280;p32"/>
          <p:cNvSpPr txBox="1">
            <a:spLocks noGrp="1"/>
          </p:cNvSpPr>
          <p:nvPr>
            <p:ph type="title" idx="2"/>
          </p:nvPr>
        </p:nvSpPr>
        <p:spPr>
          <a:xfrm>
            <a:off x="6096016" y="4249001"/>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1" name="Google Shape;281;p32"/>
          <p:cNvSpPr txBox="1">
            <a:spLocks noGrp="1"/>
          </p:cNvSpPr>
          <p:nvPr>
            <p:ph type="subTitle" idx="1"/>
          </p:nvPr>
        </p:nvSpPr>
        <p:spPr>
          <a:xfrm>
            <a:off x="6096049" y="4926435"/>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2" name="Google Shape;282;p32"/>
          <p:cNvSpPr txBox="1">
            <a:spLocks noGrp="1"/>
          </p:cNvSpPr>
          <p:nvPr>
            <p:ph type="title" idx="3"/>
          </p:nvPr>
        </p:nvSpPr>
        <p:spPr>
          <a:xfrm>
            <a:off x="6096000" y="2330468"/>
            <a:ext cx="3100400" cy="6500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500"/>
              <a:buNone/>
              <a:defRPr sz="2667">
                <a:latin typeface="Kulim Park"/>
                <a:ea typeface="Kulim Park"/>
                <a:cs typeface="Kulim Park"/>
                <a:sym typeface="Kulim Park"/>
              </a:defRPr>
            </a:lvl1pPr>
            <a:lvl2pPr lvl="1" algn="ctr" rtl="0">
              <a:spcBef>
                <a:spcPts val="0"/>
              </a:spcBef>
              <a:spcAft>
                <a:spcPts val="0"/>
              </a:spcAft>
              <a:buSzPts val="2500"/>
              <a:buNone/>
              <a:defRPr sz="3333"/>
            </a:lvl2pPr>
            <a:lvl3pPr lvl="2" algn="ctr" rtl="0">
              <a:spcBef>
                <a:spcPts val="0"/>
              </a:spcBef>
              <a:spcAft>
                <a:spcPts val="0"/>
              </a:spcAft>
              <a:buSzPts val="2500"/>
              <a:buNone/>
              <a:defRPr sz="3333"/>
            </a:lvl3pPr>
            <a:lvl4pPr lvl="3" algn="ctr" rtl="0">
              <a:spcBef>
                <a:spcPts val="0"/>
              </a:spcBef>
              <a:spcAft>
                <a:spcPts val="0"/>
              </a:spcAft>
              <a:buSzPts val="2500"/>
              <a:buNone/>
              <a:defRPr sz="3333"/>
            </a:lvl4pPr>
            <a:lvl5pPr lvl="4" algn="ctr" rtl="0">
              <a:spcBef>
                <a:spcPts val="0"/>
              </a:spcBef>
              <a:spcAft>
                <a:spcPts val="0"/>
              </a:spcAft>
              <a:buSzPts val="2500"/>
              <a:buNone/>
              <a:defRPr sz="3333"/>
            </a:lvl5pPr>
            <a:lvl6pPr lvl="5" algn="ctr" rtl="0">
              <a:spcBef>
                <a:spcPts val="0"/>
              </a:spcBef>
              <a:spcAft>
                <a:spcPts val="0"/>
              </a:spcAft>
              <a:buSzPts val="2500"/>
              <a:buNone/>
              <a:defRPr sz="3333"/>
            </a:lvl6pPr>
            <a:lvl7pPr lvl="6" algn="ctr" rtl="0">
              <a:spcBef>
                <a:spcPts val="0"/>
              </a:spcBef>
              <a:spcAft>
                <a:spcPts val="0"/>
              </a:spcAft>
              <a:buSzPts val="2500"/>
              <a:buNone/>
              <a:defRPr sz="3333"/>
            </a:lvl7pPr>
            <a:lvl8pPr lvl="7" algn="ctr" rtl="0">
              <a:spcBef>
                <a:spcPts val="0"/>
              </a:spcBef>
              <a:spcAft>
                <a:spcPts val="0"/>
              </a:spcAft>
              <a:buSzPts val="2500"/>
              <a:buNone/>
              <a:defRPr sz="3333"/>
            </a:lvl8pPr>
            <a:lvl9pPr lvl="8" algn="ctr" rtl="0">
              <a:spcBef>
                <a:spcPts val="0"/>
              </a:spcBef>
              <a:spcAft>
                <a:spcPts val="0"/>
              </a:spcAft>
              <a:buSzPts val="2500"/>
              <a:buNone/>
              <a:defRPr sz="3333"/>
            </a:lvl9pPr>
          </a:lstStyle>
          <a:p>
            <a:endParaRPr/>
          </a:p>
        </p:txBody>
      </p:sp>
      <p:sp>
        <p:nvSpPr>
          <p:cNvPr id="283" name="Google Shape;283;p32"/>
          <p:cNvSpPr txBox="1">
            <a:spLocks noGrp="1"/>
          </p:cNvSpPr>
          <p:nvPr>
            <p:ph type="subTitle" idx="4"/>
          </p:nvPr>
        </p:nvSpPr>
        <p:spPr>
          <a:xfrm>
            <a:off x="6096033" y="3007901"/>
            <a:ext cx="3100400" cy="83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
        <p:nvSpPr>
          <p:cNvPr id="284" name="Google Shape;284;p32"/>
          <p:cNvSpPr/>
          <p:nvPr/>
        </p:nvSpPr>
        <p:spPr>
          <a:xfrm rot="-813319" flipH="1">
            <a:off x="9374323" y="-1900963"/>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Tree>
    <p:extLst>
      <p:ext uri="{BB962C8B-B14F-4D97-AF65-F5344CB8AC3E}">
        <p14:creationId xmlns:p14="http://schemas.microsoft.com/office/powerpoint/2010/main" val="133300693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83"/>
        <p:cNvGrpSpPr/>
        <p:nvPr/>
      </p:nvGrpSpPr>
      <p:grpSpPr>
        <a:xfrm>
          <a:off x="0" y="0"/>
          <a:ext cx="0" cy="0"/>
          <a:chOff x="0" y="0"/>
          <a:chExt cx="0" cy="0"/>
        </a:xfrm>
      </p:grpSpPr>
      <p:sp>
        <p:nvSpPr>
          <p:cNvPr id="84" name="Google Shape;84;p10"/>
          <p:cNvSpPr>
            <a:spLocks noGrp="1"/>
          </p:cNvSpPr>
          <p:nvPr>
            <p:ph type="pic" idx="2"/>
          </p:nvPr>
        </p:nvSpPr>
        <p:spPr>
          <a:xfrm>
            <a:off x="0" y="0"/>
            <a:ext cx="12192000" cy="6858000"/>
          </a:xfrm>
          <a:prstGeom prst="rect">
            <a:avLst/>
          </a:prstGeom>
          <a:noFill/>
          <a:ln>
            <a:noFill/>
          </a:ln>
        </p:spPr>
      </p:sp>
      <p:sp>
        <p:nvSpPr>
          <p:cNvPr id="85" name="Google Shape;85;p10"/>
          <p:cNvSpPr txBox="1">
            <a:spLocks noGrp="1"/>
          </p:cNvSpPr>
          <p:nvPr>
            <p:ph type="title"/>
          </p:nvPr>
        </p:nvSpPr>
        <p:spPr>
          <a:xfrm>
            <a:off x="964400" y="1754600"/>
            <a:ext cx="3695600" cy="3348800"/>
          </a:xfrm>
          <a:prstGeom prst="rect">
            <a:avLst/>
          </a:prstGeom>
        </p:spPr>
        <p:txBody>
          <a:bodyPr spcFirstLastPara="1" wrap="square" lIns="91425" tIns="91425" rIns="91425" bIns="91425" anchor="ctr" anchorCtr="0">
            <a:noAutofit/>
          </a:bodyPr>
          <a:lstStyle>
            <a:lvl1pPr lvl="0" algn="l" rtl="0">
              <a:spcBef>
                <a:spcPts val="0"/>
              </a:spcBef>
              <a:spcAft>
                <a:spcPts val="0"/>
              </a:spcAft>
              <a:buSzPts val="2800"/>
              <a:buNone/>
              <a:defRPr sz="4800"/>
            </a:lvl1pPr>
            <a:lvl2pPr lvl="1" algn="ctr" rtl="0">
              <a:spcBef>
                <a:spcPts val="0"/>
              </a:spcBef>
              <a:spcAft>
                <a:spcPts val="0"/>
              </a:spcAft>
              <a:buSzPts val="3500"/>
              <a:buNone/>
              <a:defRPr/>
            </a:lvl2pPr>
            <a:lvl3pPr lvl="2" algn="ctr" rtl="0">
              <a:spcBef>
                <a:spcPts val="0"/>
              </a:spcBef>
              <a:spcAft>
                <a:spcPts val="0"/>
              </a:spcAft>
              <a:buSzPts val="3500"/>
              <a:buNone/>
              <a:defRPr/>
            </a:lvl3pPr>
            <a:lvl4pPr lvl="3" algn="ctr" rtl="0">
              <a:spcBef>
                <a:spcPts val="0"/>
              </a:spcBef>
              <a:spcAft>
                <a:spcPts val="0"/>
              </a:spcAft>
              <a:buSzPts val="3500"/>
              <a:buNone/>
              <a:defRPr/>
            </a:lvl4pPr>
            <a:lvl5pPr lvl="4" algn="ctr" rtl="0">
              <a:spcBef>
                <a:spcPts val="0"/>
              </a:spcBef>
              <a:spcAft>
                <a:spcPts val="0"/>
              </a:spcAft>
              <a:buSzPts val="3500"/>
              <a:buNone/>
              <a:defRPr/>
            </a:lvl5pPr>
            <a:lvl6pPr lvl="5" algn="ctr" rtl="0">
              <a:spcBef>
                <a:spcPts val="0"/>
              </a:spcBef>
              <a:spcAft>
                <a:spcPts val="0"/>
              </a:spcAft>
              <a:buSzPts val="3500"/>
              <a:buNone/>
              <a:defRPr/>
            </a:lvl6pPr>
            <a:lvl7pPr lvl="6" algn="ctr" rtl="0">
              <a:spcBef>
                <a:spcPts val="0"/>
              </a:spcBef>
              <a:spcAft>
                <a:spcPts val="0"/>
              </a:spcAft>
              <a:buSzPts val="3500"/>
              <a:buNone/>
              <a:defRPr/>
            </a:lvl7pPr>
            <a:lvl8pPr lvl="7" algn="ctr" rtl="0">
              <a:spcBef>
                <a:spcPts val="0"/>
              </a:spcBef>
              <a:spcAft>
                <a:spcPts val="0"/>
              </a:spcAft>
              <a:buSzPts val="3500"/>
              <a:buNone/>
              <a:defRPr/>
            </a:lvl8pPr>
            <a:lvl9pPr lvl="8" algn="ctr" rtl="0">
              <a:spcBef>
                <a:spcPts val="0"/>
              </a:spcBef>
              <a:spcAft>
                <a:spcPts val="0"/>
              </a:spcAft>
              <a:buSzPts val="3500"/>
              <a:buNone/>
              <a:defRPr/>
            </a:lvl9pPr>
          </a:lstStyle>
          <a:p>
            <a:endParaRPr/>
          </a:p>
        </p:txBody>
      </p:sp>
    </p:spTree>
    <p:extLst>
      <p:ext uri="{BB962C8B-B14F-4D97-AF65-F5344CB8AC3E}">
        <p14:creationId xmlns:p14="http://schemas.microsoft.com/office/powerpoint/2010/main" val="14936535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73"/>
        <p:cNvGrpSpPr/>
        <p:nvPr/>
      </p:nvGrpSpPr>
      <p:grpSpPr>
        <a:xfrm>
          <a:off x="0" y="0"/>
          <a:ext cx="0" cy="0"/>
          <a:chOff x="0" y="0"/>
          <a:chExt cx="0" cy="0"/>
        </a:xfrm>
      </p:grpSpPr>
      <p:sp>
        <p:nvSpPr>
          <p:cNvPr id="74" name="Google Shape;74;p9"/>
          <p:cNvSpPr/>
          <p:nvPr/>
        </p:nvSpPr>
        <p:spPr>
          <a:xfrm rot="813319">
            <a:off x="-3303669" y="-4099097"/>
            <a:ext cx="8536145" cy="7585537"/>
          </a:xfrm>
          <a:custGeom>
            <a:avLst/>
            <a:gdLst/>
            <a:ahLst/>
            <a:cxnLst/>
            <a:rect l="l" t="t" r="r" b="b"/>
            <a:pathLst>
              <a:path w="31788" h="28248" extrusionOk="0">
                <a:moveTo>
                  <a:pt x="16729" y="0"/>
                </a:moveTo>
                <a:cubicBezTo>
                  <a:pt x="16601" y="0"/>
                  <a:pt x="16474" y="1"/>
                  <a:pt x="16346" y="2"/>
                </a:cubicBezTo>
                <a:cubicBezTo>
                  <a:pt x="16060" y="2"/>
                  <a:pt x="15764" y="5"/>
                  <a:pt x="15461" y="9"/>
                </a:cubicBezTo>
                <a:cubicBezTo>
                  <a:pt x="11690" y="44"/>
                  <a:pt x="7009" y="207"/>
                  <a:pt x="4237" y="2881"/>
                </a:cubicBezTo>
                <a:cubicBezTo>
                  <a:pt x="2392" y="4661"/>
                  <a:pt x="2135" y="8048"/>
                  <a:pt x="1618" y="10410"/>
                </a:cubicBezTo>
                <a:cubicBezTo>
                  <a:pt x="938" y="13517"/>
                  <a:pt x="381" y="16657"/>
                  <a:pt x="219" y="19839"/>
                </a:cubicBezTo>
                <a:cubicBezTo>
                  <a:pt x="1" y="24133"/>
                  <a:pt x="1988" y="26141"/>
                  <a:pt x="6130" y="26720"/>
                </a:cubicBezTo>
                <a:cubicBezTo>
                  <a:pt x="9755" y="27227"/>
                  <a:pt x="13382" y="27712"/>
                  <a:pt x="17036" y="27956"/>
                </a:cubicBezTo>
                <a:cubicBezTo>
                  <a:pt x="18561" y="28056"/>
                  <a:pt x="20165" y="28248"/>
                  <a:pt x="21749" y="28248"/>
                </a:cubicBezTo>
                <a:cubicBezTo>
                  <a:pt x="23047" y="28248"/>
                  <a:pt x="24332" y="28119"/>
                  <a:pt x="25547" y="27706"/>
                </a:cubicBezTo>
                <a:cubicBezTo>
                  <a:pt x="28287" y="26775"/>
                  <a:pt x="29435" y="24198"/>
                  <a:pt x="29933" y="21508"/>
                </a:cubicBezTo>
                <a:cubicBezTo>
                  <a:pt x="30554" y="18140"/>
                  <a:pt x="30847" y="14721"/>
                  <a:pt x="31348" y="11337"/>
                </a:cubicBezTo>
                <a:cubicBezTo>
                  <a:pt x="31787" y="8393"/>
                  <a:pt x="31569" y="5097"/>
                  <a:pt x="28963" y="3194"/>
                </a:cubicBezTo>
                <a:cubicBezTo>
                  <a:pt x="25477" y="645"/>
                  <a:pt x="20958" y="0"/>
                  <a:pt x="16729" y="0"/>
                </a:cubicBezTo>
                <a:close/>
              </a:path>
            </a:pathLst>
          </a:custGeom>
          <a:solidFill>
            <a:schemeClr val="dk2">
              <a:alpha val="670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5" name="Google Shape;75;p9"/>
          <p:cNvSpPr/>
          <p:nvPr/>
        </p:nvSpPr>
        <p:spPr>
          <a:xfrm rot="3394465" flipH="1">
            <a:off x="4102780" y="4577625"/>
            <a:ext cx="11604457" cy="7410964"/>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6" name="Google Shape;76;p9"/>
          <p:cNvSpPr/>
          <p:nvPr/>
        </p:nvSpPr>
        <p:spPr>
          <a:xfrm>
            <a:off x="7822703" y="-1657996"/>
            <a:ext cx="9420656" cy="7195189"/>
          </a:xfrm>
          <a:custGeom>
            <a:avLst/>
            <a:gdLst/>
            <a:ahLst/>
            <a:cxnLst/>
            <a:rect l="l" t="t" r="r" b="b"/>
            <a:pathLst>
              <a:path w="38799" h="29633" extrusionOk="0">
                <a:moveTo>
                  <a:pt x="24862" y="1"/>
                </a:moveTo>
                <a:cubicBezTo>
                  <a:pt x="17606" y="1"/>
                  <a:pt x="2522" y="6530"/>
                  <a:pt x="2408" y="6818"/>
                </a:cubicBezTo>
                <a:cubicBezTo>
                  <a:pt x="0" y="12908"/>
                  <a:pt x="709" y="23105"/>
                  <a:pt x="5362" y="28314"/>
                </a:cubicBezTo>
                <a:cubicBezTo>
                  <a:pt x="6190" y="29241"/>
                  <a:pt x="7638" y="29632"/>
                  <a:pt x="9471" y="29632"/>
                </a:cubicBezTo>
                <a:cubicBezTo>
                  <a:pt x="17936" y="29632"/>
                  <a:pt x="34625" y="21288"/>
                  <a:pt x="36508" y="18846"/>
                </a:cubicBezTo>
                <a:cubicBezTo>
                  <a:pt x="38798" y="15872"/>
                  <a:pt x="32779" y="1993"/>
                  <a:pt x="26923" y="249"/>
                </a:cubicBezTo>
                <a:cubicBezTo>
                  <a:pt x="26348" y="78"/>
                  <a:pt x="25651" y="1"/>
                  <a:pt x="24862" y="1"/>
                </a:cubicBezTo>
                <a:close/>
              </a:path>
            </a:pathLst>
          </a:custGeom>
          <a:solidFill>
            <a:schemeClr val="accent3">
              <a:alpha val="2549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7" name="Google Shape;77;p9"/>
          <p:cNvSpPr/>
          <p:nvPr/>
        </p:nvSpPr>
        <p:spPr>
          <a:xfrm rot="3406877">
            <a:off x="4130747" y="-42834"/>
            <a:ext cx="10434787" cy="3837140"/>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8" name="Google Shape;78;p9"/>
          <p:cNvSpPr/>
          <p:nvPr/>
        </p:nvSpPr>
        <p:spPr>
          <a:xfrm rot="-649760" flipH="1">
            <a:off x="9433523" y="-951011"/>
            <a:ext cx="6632645" cy="1987163"/>
          </a:xfrm>
          <a:custGeom>
            <a:avLst/>
            <a:gdLst/>
            <a:ahLst/>
            <a:cxnLst/>
            <a:rect l="l" t="t" r="r" b="b"/>
            <a:pathLst>
              <a:path w="49165" h="14730" extrusionOk="0">
                <a:moveTo>
                  <a:pt x="10042" y="1"/>
                </a:moveTo>
                <a:cubicBezTo>
                  <a:pt x="7738" y="1"/>
                  <a:pt x="5495" y="326"/>
                  <a:pt x="4009" y="1712"/>
                </a:cubicBezTo>
                <a:cubicBezTo>
                  <a:pt x="1833" y="3743"/>
                  <a:pt x="1312" y="7198"/>
                  <a:pt x="759" y="9976"/>
                </a:cubicBezTo>
                <a:cubicBezTo>
                  <a:pt x="1" y="13802"/>
                  <a:pt x="5815" y="14642"/>
                  <a:pt x="11014" y="14723"/>
                </a:cubicBezTo>
                <a:cubicBezTo>
                  <a:pt x="11312" y="14728"/>
                  <a:pt x="11609" y="14730"/>
                  <a:pt x="11901" y="14730"/>
                </a:cubicBezTo>
                <a:cubicBezTo>
                  <a:pt x="14717" y="14730"/>
                  <a:pt x="17219" y="14537"/>
                  <a:pt x="18198" y="14531"/>
                </a:cubicBezTo>
                <a:cubicBezTo>
                  <a:pt x="20643" y="14515"/>
                  <a:pt x="23088" y="14508"/>
                  <a:pt x="25533" y="14508"/>
                </a:cubicBezTo>
                <a:cubicBezTo>
                  <a:pt x="31860" y="14508"/>
                  <a:pt x="38186" y="14553"/>
                  <a:pt x="44512" y="14593"/>
                </a:cubicBezTo>
                <a:cubicBezTo>
                  <a:pt x="44551" y="14593"/>
                  <a:pt x="44589" y="14594"/>
                  <a:pt x="44628" y="14594"/>
                </a:cubicBezTo>
                <a:cubicBezTo>
                  <a:pt x="45065" y="14594"/>
                  <a:pt x="45520" y="14568"/>
                  <a:pt x="45879" y="14323"/>
                </a:cubicBezTo>
                <a:cubicBezTo>
                  <a:pt x="46214" y="14095"/>
                  <a:pt x="46403" y="13708"/>
                  <a:pt x="46569" y="13337"/>
                </a:cubicBezTo>
                <a:cubicBezTo>
                  <a:pt x="47681" y="10865"/>
                  <a:pt x="49165" y="7692"/>
                  <a:pt x="48504" y="4911"/>
                </a:cubicBezTo>
                <a:cubicBezTo>
                  <a:pt x="47559" y="915"/>
                  <a:pt x="42091" y="691"/>
                  <a:pt x="37832" y="691"/>
                </a:cubicBezTo>
                <a:cubicBezTo>
                  <a:pt x="37295" y="691"/>
                  <a:pt x="36777" y="694"/>
                  <a:pt x="36289" y="694"/>
                </a:cubicBezTo>
                <a:cubicBezTo>
                  <a:pt x="35639" y="694"/>
                  <a:pt x="35044" y="688"/>
                  <a:pt x="34531" y="658"/>
                </a:cubicBezTo>
                <a:cubicBezTo>
                  <a:pt x="29340" y="361"/>
                  <a:pt x="24149" y="242"/>
                  <a:pt x="18952" y="242"/>
                </a:cubicBezTo>
                <a:cubicBezTo>
                  <a:pt x="17950" y="242"/>
                  <a:pt x="16949" y="246"/>
                  <a:pt x="15946" y="255"/>
                </a:cubicBezTo>
                <a:cubicBezTo>
                  <a:pt x="15904" y="255"/>
                  <a:pt x="15862" y="255"/>
                  <a:pt x="15819" y="255"/>
                </a:cubicBezTo>
                <a:cubicBezTo>
                  <a:pt x="14168" y="255"/>
                  <a:pt x="12081" y="1"/>
                  <a:pt x="10042" y="1"/>
                </a:cubicBezTo>
                <a:close/>
              </a:path>
            </a:pathLst>
          </a:custGeom>
          <a:solidFill>
            <a:schemeClr val="accent3">
              <a:alpha val="3464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79" name="Google Shape;79;p9"/>
          <p:cNvSpPr/>
          <p:nvPr/>
        </p:nvSpPr>
        <p:spPr>
          <a:xfrm rot="-10285603">
            <a:off x="-6269205" y="5003789"/>
            <a:ext cx="9962348" cy="6362485"/>
          </a:xfrm>
          <a:custGeom>
            <a:avLst/>
            <a:gdLst/>
            <a:ahLst/>
            <a:cxnLst/>
            <a:rect l="l" t="t" r="r" b="b"/>
            <a:pathLst>
              <a:path w="87791" h="56068" extrusionOk="0">
                <a:moveTo>
                  <a:pt x="55192" y="1"/>
                </a:moveTo>
                <a:cubicBezTo>
                  <a:pt x="51710" y="1"/>
                  <a:pt x="48020" y="921"/>
                  <a:pt x="44301" y="3305"/>
                </a:cubicBezTo>
                <a:cubicBezTo>
                  <a:pt x="27981" y="13772"/>
                  <a:pt x="23752" y="23750"/>
                  <a:pt x="23752" y="23750"/>
                </a:cubicBezTo>
                <a:cubicBezTo>
                  <a:pt x="23752" y="23750"/>
                  <a:pt x="23199" y="30455"/>
                  <a:pt x="15945" y="30455"/>
                </a:cubicBezTo>
                <a:cubicBezTo>
                  <a:pt x="15648" y="30455"/>
                  <a:pt x="15339" y="30443"/>
                  <a:pt x="15019" y="30420"/>
                </a:cubicBezTo>
                <a:cubicBezTo>
                  <a:pt x="13947" y="30341"/>
                  <a:pt x="12915" y="30303"/>
                  <a:pt x="11930" y="30303"/>
                </a:cubicBezTo>
                <a:cubicBezTo>
                  <a:pt x="5447" y="30303"/>
                  <a:pt x="1013" y="31926"/>
                  <a:pt x="541" y="33999"/>
                </a:cubicBezTo>
                <a:cubicBezTo>
                  <a:pt x="1" y="36384"/>
                  <a:pt x="5151" y="43216"/>
                  <a:pt x="11333" y="45926"/>
                </a:cubicBezTo>
                <a:cubicBezTo>
                  <a:pt x="16519" y="48202"/>
                  <a:pt x="23841" y="53453"/>
                  <a:pt x="30900" y="53453"/>
                </a:cubicBezTo>
                <a:cubicBezTo>
                  <a:pt x="32256" y="53453"/>
                  <a:pt x="33602" y="53259"/>
                  <a:pt x="34921" y="52814"/>
                </a:cubicBezTo>
                <a:cubicBezTo>
                  <a:pt x="43110" y="50048"/>
                  <a:pt x="85188" y="56067"/>
                  <a:pt x="86489" y="38010"/>
                </a:cubicBezTo>
                <a:cubicBezTo>
                  <a:pt x="87791" y="19953"/>
                  <a:pt x="76403" y="10573"/>
                  <a:pt x="76403" y="10573"/>
                </a:cubicBezTo>
                <a:cubicBezTo>
                  <a:pt x="76403" y="10573"/>
                  <a:pt x="66995" y="1"/>
                  <a:pt x="55192" y="1"/>
                </a:cubicBezTo>
                <a:close/>
              </a:path>
            </a:pathLst>
          </a:custGeom>
          <a:solidFill>
            <a:schemeClr val="accent1">
              <a:alpha val="46370"/>
            </a:schemeClr>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0" name="Google Shape;80;p9"/>
          <p:cNvSpPr/>
          <p:nvPr/>
        </p:nvSpPr>
        <p:spPr>
          <a:xfrm rot="-7426355">
            <a:off x="-7410056" y="1510440"/>
            <a:ext cx="10434728" cy="3837117"/>
          </a:xfrm>
          <a:custGeom>
            <a:avLst/>
            <a:gdLst/>
            <a:ahLst/>
            <a:cxnLst/>
            <a:rect l="l" t="t" r="r" b="b"/>
            <a:pathLst>
              <a:path w="76674" h="28195" fill="none" extrusionOk="0">
                <a:moveTo>
                  <a:pt x="76673" y="0"/>
                </a:moveTo>
                <a:cubicBezTo>
                  <a:pt x="76673" y="0"/>
                  <a:pt x="67374" y="14124"/>
                  <a:pt x="60786" y="16430"/>
                </a:cubicBezTo>
                <a:cubicBezTo>
                  <a:pt x="52981" y="19160"/>
                  <a:pt x="39856" y="7047"/>
                  <a:pt x="24779" y="17621"/>
                </a:cubicBezTo>
                <a:cubicBezTo>
                  <a:pt x="9706" y="28195"/>
                  <a:pt x="1302" y="23045"/>
                  <a:pt x="1" y="9868"/>
                </a:cubicBezTo>
              </a:path>
            </a:pathLst>
          </a:custGeom>
          <a:noFill/>
          <a:ln w="28575" cap="flat" cmpd="sng">
            <a:solidFill>
              <a:schemeClr val="accent3"/>
            </a:solidFill>
            <a:prstDash val="solid"/>
            <a:miter lim="3253"/>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81" name="Google Shape;81;p9"/>
          <p:cNvSpPr txBox="1">
            <a:spLocks noGrp="1"/>
          </p:cNvSpPr>
          <p:nvPr>
            <p:ph type="title"/>
          </p:nvPr>
        </p:nvSpPr>
        <p:spPr>
          <a:xfrm>
            <a:off x="964400" y="1844167"/>
            <a:ext cx="6014000" cy="1229200"/>
          </a:xfrm>
          <a:prstGeom prst="rect">
            <a:avLst/>
          </a:prstGeom>
        </p:spPr>
        <p:txBody>
          <a:bodyPr spcFirstLastPara="1" wrap="square" lIns="91425" tIns="91425" rIns="91425" bIns="91425" anchor="b" anchorCtr="0">
            <a:noAutofit/>
          </a:bodyPr>
          <a:lstStyle>
            <a:lvl1pPr lvl="0" algn="l" rtl="0">
              <a:spcBef>
                <a:spcPts val="0"/>
              </a:spcBef>
              <a:spcAft>
                <a:spcPts val="0"/>
              </a:spcAft>
              <a:buSzPts val="2800"/>
              <a:buNone/>
              <a:defRPr sz="6667">
                <a:solidFill>
                  <a:schemeClr val="lt1"/>
                </a:solidFill>
              </a:defRPr>
            </a:lvl1pPr>
            <a:lvl2pPr lvl="1" rtl="0">
              <a:spcBef>
                <a:spcPts val="0"/>
              </a:spcBef>
              <a:spcAft>
                <a:spcPts val="0"/>
              </a:spcAft>
              <a:buSzPts val="3500"/>
              <a:buNone/>
              <a:defRPr/>
            </a:lvl2pPr>
            <a:lvl3pPr lvl="2" rtl="0">
              <a:spcBef>
                <a:spcPts val="0"/>
              </a:spcBef>
              <a:spcAft>
                <a:spcPts val="0"/>
              </a:spcAft>
              <a:buSzPts val="3500"/>
              <a:buNone/>
              <a:defRPr/>
            </a:lvl3pPr>
            <a:lvl4pPr lvl="3" rtl="0">
              <a:spcBef>
                <a:spcPts val="0"/>
              </a:spcBef>
              <a:spcAft>
                <a:spcPts val="0"/>
              </a:spcAft>
              <a:buSzPts val="3500"/>
              <a:buNone/>
              <a:defRPr/>
            </a:lvl4pPr>
            <a:lvl5pPr lvl="4" rtl="0">
              <a:spcBef>
                <a:spcPts val="0"/>
              </a:spcBef>
              <a:spcAft>
                <a:spcPts val="0"/>
              </a:spcAft>
              <a:buSzPts val="3500"/>
              <a:buNone/>
              <a:defRPr/>
            </a:lvl5pPr>
            <a:lvl6pPr lvl="5" rtl="0">
              <a:spcBef>
                <a:spcPts val="0"/>
              </a:spcBef>
              <a:spcAft>
                <a:spcPts val="0"/>
              </a:spcAft>
              <a:buSzPts val="3500"/>
              <a:buNone/>
              <a:defRPr/>
            </a:lvl6pPr>
            <a:lvl7pPr lvl="6" rtl="0">
              <a:spcBef>
                <a:spcPts val="0"/>
              </a:spcBef>
              <a:spcAft>
                <a:spcPts val="0"/>
              </a:spcAft>
              <a:buSzPts val="3500"/>
              <a:buNone/>
              <a:defRPr/>
            </a:lvl7pPr>
            <a:lvl8pPr lvl="7" rtl="0">
              <a:spcBef>
                <a:spcPts val="0"/>
              </a:spcBef>
              <a:spcAft>
                <a:spcPts val="0"/>
              </a:spcAft>
              <a:buSzPts val="3500"/>
              <a:buNone/>
              <a:defRPr/>
            </a:lvl8pPr>
            <a:lvl9pPr lvl="8" rtl="0">
              <a:spcBef>
                <a:spcPts val="0"/>
              </a:spcBef>
              <a:spcAft>
                <a:spcPts val="0"/>
              </a:spcAft>
              <a:buSzPts val="3500"/>
              <a:buNone/>
              <a:defRPr/>
            </a:lvl9pPr>
          </a:lstStyle>
          <a:p>
            <a:endParaRPr/>
          </a:p>
        </p:txBody>
      </p:sp>
      <p:sp>
        <p:nvSpPr>
          <p:cNvPr id="82" name="Google Shape;82;p9"/>
          <p:cNvSpPr txBox="1">
            <a:spLocks noGrp="1"/>
          </p:cNvSpPr>
          <p:nvPr>
            <p:ph type="subTitle" idx="1"/>
          </p:nvPr>
        </p:nvSpPr>
        <p:spPr>
          <a:xfrm>
            <a:off x="964400" y="3104633"/>
            <a:ext cx="5813200" cy="1909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a:latin typeface="Manrope"/>
                <a:ea typeface="Manrope"/>
                <a:cs typeface="Manrope"/>
                <a:sym typeface="Manrope"/>
              </a:defRPr>
            </a:lvl1pPr>
            <a:lvl2pPr lvl="1" algn="ctr" rtl="0">
              <a:lnSpc>
                <a:spcPct val="100000"/>
              </a:lnSpc>
              <a:spcBef>
                <a:spcPts val="0"/>
              </a:spcBef>
              <a:spcAft>
                <a:spcPts val="0"/>
              </a:spcAft>
              <a:buSzPts val="1600"/>
              <a:buNone/>
              <a:defRPr/>
            </a:lvl2pPr>
            <a:lvl3pPr lvl="2" algn="ctr" rtl="0">
              <a:lnSpc>
                <a:spcPct val="100000"/>
              </a:lnSpc>
              <a:spcBef>
                <a:spcPts val="0"/>
              </a:spcBef>
              <a:spcAft>
                <a:spcPts val="0"/>
              </a:spcAft>
              <a:buSzPts val="1600"/>
              <a:buNone/>
              <a:defRPr/>
            </a:lvl3pPr>
            <a:lvl4pPr lvl="3" algn="ctr" rtl="0">
              <a:lnSpc>
                <a:spcPct val="100000"/>
              </a:lnSpc>
              <a:spcBef>
                <a:spcPts val="0"/>
              </a:spcBef>
              <a:spcAft>
                <a:spcPts val="0"/>
              </a:spcAft>
              <a:buSzPts val="1600"/>
              <a:buNone/>
              <a:defRPr/>
            </a:lvl4pPr>
            <a:lvl5pPr lvl="4" algn="ctr" rtl="0">
              <a:lnSpc>
                <a:spcPct val="100000"/>
              </a:lnSpc>
              <a:spcBef>
                <a:spcPts val="0"/>
              </a:spcBef>
              <a:spcAft>
                <a:spcPts val="0"/>
              </a:spcAft>
              <a:buSzPts val="1600"/>
              <a:buNone/>
              <a:defRPr/>
            </a:lvl5pPr>
            <a:lvl6pPr lvl="5" algn="ctr" rtl="0">
              <a:lnSpc>
                <a:spcPct val="100000"/>
              </a:lnSpc>
              <a:spcBef>
                <a:spcPts val="0"/>
              </a:spcBef>
              <a:spcAft>
                <a:spcPts val="0"/>
              </a:spcAft>
              <a:buSzPts val="1600"/>
              <a:buNone/>
              <a:defRPr/>
            </a:lvl6pPr>
            <a:lvl7pPr lvl="6" algn="ctr" rtl="0">
              <a:lnSpc>
                <a:spcPct val="100000"/>
              </a:lnSpc>
              <a:spcBef>
                <a:spcPts val="0"/>
              </a:spcBef>
              <a:spcAft>
                <a:spcPts val="0"/>
              </a:spcAft>
              <a:buSzPts val="1600"/>
              <a:buNone/>
              <a:defRPr/>
            </a:lvl7pPr>
            <a:lvl8pPr lvl="7" algn="ctr" rtl="0">
              <a:lnSpc>
                <a:spcPct val="100000"/>
              </a:lnSpc>
              <a:spcBef>
                <a:spcPts val="0"/>
              </a:spcBef>
              <a:spcAft>
                <a:spcPts val="0"/>
              </a:spcAft>
              <a:buSzPts val="1600"/>
              <a:buNone/>
              <a:defRPr/>
            </a:lvl8pPr>
            <a:lvl9pPr lvl="8" algn="ctr" rtl="0">
              <a:lnSpc>
                <a:spcPct val="100000"/>
              </a:lnSpc>
              <a:spcBef>
                <a:spcPts val="0"/>
              </a:spcBef>
              <a:spcAft>
                <a:spcPts val="0"/>
              </a:spcAft>
              <a:buSzPts val="1600"/>
              <a:buNone/>
              <a:defRPr/>
            </a:lvl9pPr>
          </a:lstStyle>
          <a:p>
            <a:endParaRPr/>
          </a:p>
        </p:txBody>
      </p:sp>
    </p:spTree>
    <p:extLst>
      <p:ext uri="{BB962C8B-B14F-4D97-AF65-F5344CB8AC3E}">
        <p14:creationId xmlns:p14="http://schemas.microsoft.com/office/powerpoint/2010/main" val="200042583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54899090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6" r:id="rId13"/>
    <p:sldLayoutId id="2147483677" r:id="rId14"/>
    <p:sldLayoutId id="2147483679" r:id="rId15"/>
    <p:sldLayoutId id="2147483680" r:id="rId16"/>
    <p:sldLayoutId id="2147483681" r:id="rId17"/>
    <p:sldLayoutId id="2147483682" r:id="rId18"/>
    <p:sldLayoutId id="2147483683" r:id="rId19"/>
    <p:sldLayoutId id="2147483684" r:id="rId20"/>
    <p:sldLayoutId id="2147483685" r:id="rId21"/>
    <p:sldLayoutId id="2147483686" r:id="rId22"/>
    <p:sldLayoutId id="2147483687" r:id="rId23"/>
    <p:sldLayoutId id="2147483688" r:id="rId24"/>
    <p:sldLayoutId id="2147483689" r:id="rId25"/>
    <p:sldLayoutId id="2147483690" r:id="rId26"/>
    <p:sldLayoutId id="2147483691" r:id="rId27"/>
    <p:sldLayoutId id="2147483692" r:id="rId2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2.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8.xml"/><Relationship Id="rId5" Type="http://schemas.openxmlformats.org/officeDocument/2006/relationships/image" Target="../media/image21.jpe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24.wm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6.pn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31.svg"/><Relationship Id="rId5" Type="http://schemas.openxmlformats.org/officeDocument/2006/relationships/image" Target="../media/image30.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763270" y="3794125"/>
            <a:ext cx="5216525" cy="39878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Prepared by Dr. Aya Mohamed</a:t>
            </a:r>
          </a:p>
        </p:txBody>
      </p:sp>
      <p:sp>
        <p:nvSpPr>
          <p:cNvPr id="31" name="TextBox 30"/>
          <p:cNvSpPr txBox="1"/>
          <p:nvPr/>
        </p:nvSpPr>
        <p:spPr>
          <a:xfrm>
            <a:off x="673669" y="2424037"/>
            <a:ext cx="5434629"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Health Law and Ethics </a:t>
            </a:r>
          </a:p>
        </p:txBody>
      </p:sp>
      <p:sp>
        <p:nvSpPr>
          <p:cNvPr id="34" name="Rectangle: Rounded Corners 33"/>
          <p:cNvSpPr/>
          <p:nvPr/>
        </p:nvSpPr>
        <p:spPr>
          <a:xfrm>
            <a:off x="509046" y="5818674"/>
            <a:ext cx="2529756" cy="40424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charset="0"/>
                <a:ea typeface="+mn-ea"/>
                <a:cs typeface="Alexandria" charset="0"/>
              </a:rPr>
              <a:t>Lecture 3</a:t>
            </a:r>
          </a:p>
        </p:txBody>
      </p:sp>
      <p:sp>
        <p:nvSpPr>
          <p:cNvPr id="46" name="TextBox 45"/>
          <p:cNvSpPr txBox="1"/>
          <p:nvPr/>
        </p:nvSpPr>
        <p:spPr>
          <a:xfrm>
            <a:off x="329269" y="5104240"/>
            <a:ext cx="5576142"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MHA 633</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charset="0"/>
                <a:ea typeface="+mn-ea"/>
                <a:cs typeface="Alexandria" charset="0"/>
              </a:rPr>
              <a:t>Duties and Responsibilities of Physician and Patient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554836"/>
            <a:ext cx="483018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In the previous Lecture: </a:t>
            </a: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A practical approach to ethics</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975974"/>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01</a:t>
            </a:r>
          </a:p>
        </p:txBody>
      </p:sp>
      <p:sp>
        <p:nvSpPr>
          <p:cNvPr id="48" name="TextBox 47"/>
          <p:cNvSpPr txBox="1"/>
          <p:nvPr/>
        </p:nvSpPr>
        <p:spPr>
          <a:xfrm>
            <a:off x="889000" y="2166761"/>
            <a:ext cx="10541000" cy="7109639"/>
          </a:xfrm>
          <a:prstGeom prst="rect">
            <a:avLst/>
          </a:prstGeom>
          <a:noFill/>
        </p:spPr>
        <p:txBody>
          <a:bodyPr wrap="square" rtlCol="0">
            <a:spAutoFit/>
          </a:bodyPr>
          <a:lstStyle/>
          <a:p>
            <a:r>
              <a:rPr lang="en-US" sz="2400" b="1" dirty="0">
                <a:latin typeface="Alexandria" charset="0"/>
                <a:cs typeface="Alexandria" charset="0"/>
              </a:rPr>
              <a:t>Key concepts in medical ethics</a:t>
            </a:r>
          </a:p>
          <a:p>
            <a:r>
              <a:rPr lang="en-US" sz="2400" b="1" dirty="0">
                <a:latin typeface="Alexandria" charset="0"/>
                <a:cs typeface="Alexandria" charset="0"/>
              </a:rPr>
              <a:t>Medical Ethics Vs Bioethics</a:t>
            </a:r>
          </a:p>
          <a:p>
            <a:r>
              <a:rPr lang="en-US" sz="2400" b="1" dirty="0">
                <a:latin typeface="Alexandria" charset="0"/>
                <a:cs typeface="Alexandria" charset="0"/>
              </a:rPr>
              <a:t>What Are Ethical Principles?</a:t>
            </a:r>
          </a:p>
          <a:p>
            <a:endParaRPr lang="en-US" sz="2400" b="1" dirty="0">
              <a:latin typeface="Alexandria" charset="0"/>
              <a:cs typeface="Alexandria" charset="0"/>
            </a:endParaRPr>
          </a:p>
          <a:p>
            <a:pPr marL="342900" indent="-342900">
              <a:buFont typeface="Wingdings" panose="05000000000000000000" pitchFamily="2" charset="2"/>
              <a:buChar char="q"/>
            </a:pPr>
            <a:r>
              <a:rPr lang="en-US" sz="2400" b="1" dirty="0">
                <a:latin typeface="Alexandria" charset="0"/>
                <a:cs typeface="Alexandria" charset="0"/>
              </a:rPr>
              <a:t>          The Principle of Non-Maleficence</a:t>
            </a:r>
          </a:p>
          <a:p>
            <a:pPr marL="342900" indent="-342900">
              <a:buFont typeface="Wingdings" panose="05000000000000000000" pitchFamily="2" charset="2"/>
              <a:buChar char="q"/>
            </a:pPr>
            <a:r>
              <a:rPr lang="en-US" sz="2400" b="1" dirty="0">
                <a:latin typeface="Alexandria" charset="0"/>
                <a:cs typeface="Alexandria" charset="0"/>
              </a:rPr>
              <a:t>          The Principle of Beneficence</a:t>
            </a:r>
          </a:p>
          <a:p>
            <a:pPr marL="342900" indent="-342900">
              <a:buFont typeface="Wingdings" panose="05000000000000000000" pitchFamily="2" charset="2"/>
              <a:buChar char="q"/>
            </a:pPr>
            <a:r>
              <a:rPr lang="en-US" sz="2400" b="1" dirty="0">
                <a:latin typeface="Alexandria" charset="0"/>
                <a:cs typeface="Alexandria" charset="0"/>
              </a:rPr>
              <a:t>          The Principle of Autonomy</a:t>
            </a:r>
          </a:p>
          <a:p>
            <a:pPr marL="342900" indent="-342900">
              <a:buFont typeface="Wingdings" panose="05000000000000000000" pitchFamily="2" charset="2"/>
              <a:buChar char="q"/>
            </a:pPr>
            <a:r>
              <a:rPr lang="en-US" sz="2400" b="1" dirty="0">
                <a:latin typeface="Alexandria" charset="0"/>
                <a:cs typeface="Alexandria" charset="0"/>
              </a:rPr>
              <a:t>          The Principle of Veracity</a:t>
            </a:r>
          </a:p>
          <a:p>
            <a:pPr marL="342900" indent="-342900">
              <a:buFont typeface="Wingdings" panose="05000000000000000000" pitchFamily="2" charset="2"/>
              <a:buChar char="q"/>
            </a:pPr>
            <a:r>
              <a:rPr lang="en-US" sz="2400" b="1" dirty="0">
                <a:latin typeface="Alexandria" charset="0"/>
                <a:cs typeface="Alexandria" charset="0"/>
              </a:rPr>
              <a:t>          The Principle of Confidentiality</a:t>
            </a:r>
          </a:p>
          <a:p>
            <a:pPr marL="342900" indent="-342900">
              <a:buFont typeface="Wingdings" panose="05000000000000000000" pitchFamily="2" charset="2"/>
              <a:buChar char="q"/>
            </a:pPr>
            <a:r>
              <a:rPr lang="en-US" sz="2400" b="1" dirty="0">
                <a:latin typeface="Alexandria" charset="0"/>
                <a:cs typeface="Alexandria" charset="0"/>
              </a:rPr>
              <a:t>          The Principle of Justice</a:t>
            </a:r>
          </a:p>
          <a:p>
            <a:pPr marL="342900" indent="-342900">
              <a:buFont typeface="Wingdings" panose="05000000000000000000" pitchFamily="2" charset="2"/>
              <a:buChar char="q"/>
            </a:pPr>
            <a:r>
              <a:rPr lang="en-US" sz="2400" b="1" dirty="0">
                <a:latin typeface="Alexandria" charset="0"/>
                <a:cs typeface="Alexandria" charset="0"/>
              </a:rPr>
              <a:t>          The Principle of Privacy</a:t>
            </a:r>
          </a:p>
          <a:p>
            <a:endParaRPr lang="en-US" sz="2400" b="1" dirty="0">
              <a:latin typeface="Alexandria" charset="0"/>
              <a:cs typeface="Alexandria" charset="0"/>
            </a:endParaRPr>
          </a:p>
          <a:p>
            <a:endParaRPr lang="en-US" sz="2400" b="1" dirty="0">
              <a:latin typeface="Alexandria" charset="0"/>
              <a:cs typeface="Alexandria" charset="0"/>
            </a:endParaRPr>
          </a:p>
          <a:p>
            <a:endParaRPr lang="en-US" sz="2400" b="1" dirty="0">
              <a:latin typeface="Alexandria" charset="0"/>
              <a:cs typeface="Alexandria"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SA" sz="2400" b="1" i="0" u="none" strike="noStrike" kern="1200" cap="none" spc="0" normalizeH="0" baseline="0" noProof="0" dirty="0">
              <a:ln>
                <a:noFill/>
              </a:ln>
              <a:solidFill>
                <a:prstClr val="black"/>
              </a:solidFill>
              <a:effectLst/>
              <a:uLnTx/>
              <a:uFillTx/>
              <a:latin typeface="Calibri"/>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639241"/>
            <a:ext cx="483018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Duties and Responsibilities of Physician and Patient </a:t>
            </a: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9770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02</a:t>
            </a:r>
          </a:p>
        </p:txBody>
      </p:sp>
      <p:sp>
        <p:nvSpPr>
          <p:cNvPr id="48" name="TextBox 47"/>
          <p:cNvSpPr txBox="1"/>
          <p:nvPr/>
        </p:nvSpPr>
        <p:spPr>
          <a:xfrm>
            <a:off x="889000" y="2068288"/>
            <a:ext cx="10541000" cy="4585871"/>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cs typeface="Times New Roman" pitchFamily="18" charset="0"/>
              </a:rPr>
              <a:t>Duties and responsibilities of physician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rPr>
              <a:t>Patients Bill of Rights</a:t>
            </a:r>
          </a:p>
          <a:p>
            <a:pPr marL="342900" indent="-342900">
              <a:buFont typeface="Wingdings" panose="05000000000000000000" pitchFamily="2" charset="2"/>
              <a:buChar char="ü"/>
              <a:defRPr/>
            </a:pPr>
            <a:r>
              <a:rPr lang="en-US" sz="2800" b="1" dirty="0">
                <a:latin typeface="+mj-lt"/>
              </a:rPr>
              <a:t>Patients Rights</a:t>
            </a:r>
          </a:p>
          <a:p>
            <a:pPr marR="0" lvl="0" algn="l" defTabSz="914400" rtl="0" eaLnBrk="1" fontAlgn="auto" latinLnBrk="0" hangingPunct="1">
              <a:lnSpc>
                <a:spcPct val="100000"/>
              </a:lnSpc>
              <a:spcBef>
                <a:spcPts val="0"/>
              </a:spcBef>
              <a:spcAft>
                <a:spcPts val="0"/>
              </a:spcAft>
              <a:buClrTx/>
              <a:buSzTx/>
              <a:tabLst/>
              <a:defRPr/>
            </a:pPr>
            <a:endParaRPr lang="en-US" sz="2800" b="1" dirty="0">
              <a:latin typeface="+mj-lt"/>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rPr>
              <a:t>Patients Responsibilities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cs typeface="Times New Roman" pitchFamily="18" charset="0"/>
              </a:rPr>
              <a:t>Unethical  Acts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dirty="0">
                <a:cs typeface="Times New Roman" pitchFamily="18" charset="0"/>
              </a:rPr>
              <a:t>Punishment &amp; Disciplinary Action</a:t>
            </a:r>
            <a:endParaRPr kumimoji="0" lang="ar-SA" sz="2800" b="1" i="0" u="none" strike="noStrike" kern="1200" cap="none" spc="0" normalizeH="0" baseline="0" noProof="0" dirty="0">
              <a:ln>
                <a:noFill/>
              </a:ln>
              <a:solidFill>
                <a:prstClr val="black"/>
              </a:solidFill>
              <a:effectLst/>
              <a:uLnTx/>
              <a:uFillTx/>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53507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6990374-9F58-6787-1685-6A3B72880BC6}"/>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CE31A1A5-40DF-0C86-8126-F05D08AA3A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Duties and responsibilities</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 of physician </a:t>
            </a:r>
            <a:r>
              <a:rPr lang="en-US" b="1" dirty="0">
                <a:solidFill>
                  <a:srgbClr val="FF0000"/>
                </a:solidFill>
                <a:latin typeface="Times New Roman" pitchFamily="18" charset="0"/>
                <a:cs typeface="Times New Roman" pitchFamily="18" charset="0"/>
              </a:rPr>
              <a:t>in general</a:t>
            </a:r>
          </a:p>
        </p:txBody>
      </p:sp>
      <p:sp>
        <p:nvSpPr>
          <p:cNvPr id="3" name="Content Placeholder 2"/>
          <p:cNvSpPr>
            <a:spLocks noGrp="1"/>
          </p:cNvSpPr>
          <p:nvPr>
            <p:ph idx="1"/>
          </p:nvPr>
        </p:nvSpPr>
        <p:spPr>
          <a:xfrm>
            <a:off x="879426" y="1981200"/>
            <a:ext cx="7772400" cy="4374360"/>
          </a:xfrm>
        </p:spPr>
        <p:txBody>
          <a:bodyPr/>
          <a:lstStyle/>
          <a:p>
            <a:r>
              <a:rPr lang="en-US" dirty="0">
                <a:latin typeface="Times New Roman" pitchFamily="18" charset="0"/>
                <a:cs typeface="Times New Roman" pitchFamily="18" charset="0"/>
              </a:rPr>
              <a:t>Character of Physician</a:t>
            </a:r>
          </a:p>
          <a:p>
            <a:pPr lvl="1"/>
            <a:r>
              <a:rPr lang="en-US" dirty="0">
                <a:latin typeface="Times New Roman" pitchFamily="18" charset="0"/>
                <a:cs typeface="Times New Roman" pitchFamily="18" charset="0"/>
              </a:rPr>
              <a:t>Uphold </a:t>
            </a:r>
            <a:r>
              <a:rPr lang="en-US" dirty="0">
                <a:solidFill>
                  <a:srgbClr val="FF0000"/>
                </a:solidFill>
                <a:latin typeface="Times New Roman" pitchFamily="18" charset="0"/>
                <a:cs typeface="Times New Roman" pitchFamily="18" charset="0"/>
              </a:rPr>
              <a:t>dignity and </a:t>
            </a:r>
            <a:r>
              <a:rPr lang="en-US" dirty="0" err="1">
                <a:solidFill>
                  <a:srgbClr val="FF0000"/>
                </a:solidFill>
                <a:latin typeface="Times New Roman" pitchFamily="18" charset="0"/>
                <a:cs typeface="Times New Roman" pitchFamily="18" charset="0"/>
              </a:rPr>
              <a:t>honour</a:t>
            </a:r>
            <a:r>
              <a:rPr lang="en-US" dirty="0">
                <a:solidFill>
                  <a:srgbClr val="FF0000"/>
                </a:solidFill>
                <a:latin typeface="Times New Roman" pitchFamily="18" charset="0"/>
                <a:cs typeface="Times New Roman" pitchFamily="18" charset="0"/>
              </a:rPr>
              <a:t> </a:t>
            </a:r>
            <a:r>
              <a:rPr lang="en-US" dirty="0">
                <a:latin typeface="Times New Roman" pitchFamily="18" charset="0"/>
                <a:cs typeface="Times New Roman" pitchFamily="18" charset="0"/>
              </a:rPr>
              <a:t>of his profession.</a:t>
            </a:r>
          </a:p>
          <a:p>
            <a:pPr lvl="1"/>
            <a:r>
              <a:rPr lang="en-US" dirty="0">
                <a:latin typeface="Times New Roman" pitchFamily="18" charset="0"/>
                <a:cs typeface="Times New Roman" pitchFamily="18" charset="0"/>
              </a:rPr>
              <a:t>Render </a:t>
            </a:r>
            <a:r>
              <a:rPr lang="en-US" dirty="0">
                <a:solidFill>
                  <a:srgbClr val="FF0000"/>
                </a:solidFill>
                <a:latin typeface="Times New Roman" pitchFamily="18" charset="0"/>
                <a:cs typeface="Times New Roman" pitchFamily="18" charset="0"/>
              </a:rPr>
              <a:t>service to humanity.</a:t>
            </a:r>
          </a:p>
          <a:p>
            <a:pPr lvl="1"/>
            <a:r>
              <a:rPr lang="en-US" dirty="0">
                <a:latin typeface="Times New Roman" pitchFamily="18" charset="0"/>
                <a:cs typeface="Times New Roman" pitchFamily="18" charset="0"/>
              </a:rPr>
              <a:t>Person with </a:t>
            </a:r>
            <a:r>
              <a:rPr lang="en-US" dirty="0">
                <a:solidFill>
                  <a:srgbClr val="FF0000"/>
                </a:solidFill>
                <a:latin typeface="Times New Roman" pitchFamily="18" charset="0"/>
                <a:cs typeface="Times New Roman" pitchFamily="18" charset="0"/>
              </a:rPr>
              <a:t>recognized qualification </a:t>
            </a:r>
            <a:r>
              <a:rPr lang="en-US" dirty="0">
                <a:latin typeface="Times New Roman" pitchFamily="18" charset="0"/>
                <a:cs typeface="Times New Roman" pitchFamily="18" charset="0"/>
              </a:rPr>
              <a:t>can only practice modern system of medicine.</a:t>
            </a:r>
          </a:p>
          <a:p>
            <a:r>
              <a:rPr lang="en-US" dirty="0">
                <a:latin typeface="Times New Roman" pitchFamily="18" charset="0"/>
                <a:cs typeface="Times New Roman" pitchFamily="18" charset="0"/>
              </a:rPr>
              <a:t>Maintaining </a:t>
            </a:r>
            <a:r>
              <a:rPr lang="en-US" dirty="0">
                <a:solidFill>
                  <a:srgbClr val="FF0000"/>
                </a:solidFill>
                <a:latin typeface="Times New Roman" pitchFamily="18" charset="0"/>
                <a:cs typeface="Times New Roman" pitchFamily="18" charset="0"/>
              </a:rPr>
              <a:t>good medical practice.</a:t>
            </a:r>
          </a:p>
          <a:p>
            <a:pPr lvl="1"/>
            <a:r>
              <a:rPr lang="en-US" dirty="0">
                <a:latin typeface="Times New Roman" pitchFamily="18" charset="0"/>
                <a:cs typeface="Times New Roman" pitchFamily="18" charset="0"/>
              </a:rPr>
              <a:t>Render service to humanity with full respect for the dignity of profession and man.</a:t>
            </a:r>
            <a:endParaRPr lang="en-US" dirty="0">
              <a:solidFill>
                <a:srgbClr val="FF0000"/>
              </a:solidFill>
              <a:latin typeface="Times New Roman" pitchFamily="18" charset="0"/>
              <a:cs typeface="Times New Roman" pitchFamily="18" charset="0"/>
            </a:endParaRP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pic>
        <p:nvPicPr>
          <p:cNvPr id="7" name="Picture 6" descr="A group of medical professionals posing for a photo&#10;&#10;Description automatically generated">
            <a:extLst>
              <a:ext uri="{FF2B5EF4-FFF2-40B4-BE49-F238E27FC236}">
                <a16:creationId xmlns:a16="http://schemas.microsoft.com/office/drawing/2014/main" id="{E37A0E68-D57F-D1E3-0809-759E6C7D5D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69162" y="3209375"/>
            <a:ext cx="2619375" cy="1743075"/>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6208981F-3FAA-BD53-5CB9-13EDF97CD67E}"/>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9ED4F632-07E1-2FE7-1AC5-F813153B72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Duties and responsibilities</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 of physician </a:t>
            </a:r>
            <a:r>
              <a:rPr lang="en-US" b="1" dirty="0">
                <a:solidFill>
                  <a:srgbClr val="FF0000"/>
                </a:solidFill>
                <a:latin typeface="Times New Roman" pitchFamily="18" charset="0"/>
                <a:cs typeface="Times New Roman" pitchFamily="18" charset="0"/>
              </a:rPr>
              <a:t>in general</a:t>
            </a:r>
            <a:endParaRPr lang="en-US" b="1" dirty="0">
              <a:solidFill>
                <a:srgbClr val="FF0000"/>
              </a:solidFill>
            </a:endParaRPr>
          </a:p>
        </p:txBody>
      </p:sp>
      <p:sp>
        <p:nvSpPr>
          <p:cNvPr id="3" name="Content Placeholder 2"/>
          <p:cNvSpPr>
            <a:spLocks noGrp="1"/>
          </p:cNvSpPr>
          <p:nvPr>
            <p:ph idx="1"/>
          </p:nvPr>
        </p:nvSpPr>
        <p:spPr>
          <a:xfrm>
            <a:off x="774497" y="1905000"/>
            <a:ext cx="7772400" cy="4450560"/>
          </a:xfrm>
        </p:spPr>
        <p:txBody>
          <a:bodyPr/>
          <a:lstStyle/>
          <a:p>
            <a:r>
              <a:rPr lang="en-US" dirty="0">
                <a:latin typeface="Times New Roman" pitchFamily="18" charset="0"/>
                <a:cs typeface="Times New Roman" pitchFamily="18" charset="0"/>
              </a:rPr>
              <a:t>Maintenance of Medical records</a:t>
            </a:r>
          </a:p>
          <a:p>
            <a:pPr lvl="1"/>
            <a:r>
              <a:rPr lang="en-US" dirty="0">
                <a:latin typeface="Times New Roman" pitchFamily="18" charset="0"/>
                <a:cs typeface="Times New Roman" pitchFamily="18" charset="0"/>
              </a:rPr>
              <a:t>Maintain the medical records pertaining to his / her indoor patients for a </a:t>
            </a:r>
            <a:r>
              <a:rPr lang="en-US" dirty="0">
                <a:solidFill>
                  <a:srgbClr val="FF0000"/>
                </a:solidFill>
                <a:latin typeface="Times New Roman" pitchFamily="18" charset="0"/>
                <a:cs typeface="Times New Roman" pitchFamily="18" charset="0"/>
              </a:rPr>
              <a:t>period of 3 years</a:t>
            </a:r>
            <a:r>
              <a:rPr lang="en-US" dirty="0">
                <a:latin typeface="Times New Roman" pitchFamily="18" charset="0"/>
                <a:cs typeface="Times New Roman" pitchFamily="18" charset="0"/>
              </a:rPr>
              <a:t>.</a:t>
            </a:r>
          </a:p>
          <a:p>
            <a:pPr lvl="1"/>
            <a:r>
              <a:rPr lang="en-US" dirty="0">
                <a:latin typeface="Times New Roman" pitchFamily="18" charset="0"/>
                <a:cs typeface="Times New Roman" pitchFamily="18" charset="0"/>
              </a:rPr>
              <a:t>Records to be </a:t>
            </a:r>
            <a:r>
              <a:rPr lang="en-US" dirty="0">
                <a:solidFill>
                  <a:srgbClr val="FF0000"/>
                </a:solidFill>
                <a:latin typeface="Times New Roman" pitchFamily="18" charset="0"/>
                <a:cs typeface="Times New Roman" pitchFamily="18" charset="0"/>
              </a:rPr>
              <a:t>given within 72 hrs </a:t>
            </a:r>
            <a:r>
              <a:rPr lang="en-US" dirty="0">
                <a:latin typeface="Times New Roman" pitchFamily="18" charset="0"/>
                <a:cs typeface="Times New Roman" pitchFamily="18" charset="0"/>
              </a:rPr>
              <a:t>(if requested by patients/legal authorities).</a:t>
            </a:r>
          </a:p>
          <a:p>
            <a:pPr lvl="1"/>
            <a:r>
              <a:rPr lang="en-US" dirty="0">
                <a:latin typeface="Times New Roman" pitchFamily="18" charset="0"/>
                <a:cs typeface="Times New Roman" pitchFamily="18" charset="0"/>
              </a:rPr>
              <a:t>Maintain a </a:t>
            </a:r>
            <a:r>
              <a:rPr lang="en-US" dirty="0">
                <a:solidFill>
                  <a:srgbClr val="FF0000"/>
                </a:solidFill>
                <a:latin typeface="Times New Roman" pitchFamily="18" charset="0"/>
                <a:cs typeface="Times New Roman" pitchFamily="18" charset="0"/>
              </a:rPr>
              <a:t>Register of Medical Certificates </a:t>
            </a:r>
            <a:r>
              <a:rPr lang="en-US" dirty="0">
                <a:latin typeface="Times New Roman" pitchFamily="18" charset="0"/>
                <a:cs typeface="Times New Roman" pitchFamily="18" charset="0"/>
              </a:rPr>
              <a:t>giving full details of certificates issued.</a:t>
            </a:r>
          </a:p>
          <a:p>
            <a:r>
              <a:rPr lang="en-US" dirty="0">
                <a:latin typeface="Times New Roman" pitchFamily="18" charset="0"/>
                <a:cs typeface="Times New Roman" pitchFamily="18" charset="0"/>
              </a:rPr>
              <a:t>Display of registration numbers.</a:t>
            </a:r>
          </a:p>
          <a:p>
            <a:r>
              <a:rPr lang="en-US" dirty="0">
                <a:latin typeface="Times New Roman" pitchFamily="18" charset="0"/>
                <a:cs typeface="Times New Roman" pitchFamily="18" charset="0"/>
              </a:rPr>
              <a:t>Use of Generic names of drugs.</a:t>
            </a:r>
          </a:p>
          <a:p>
            <a:pPr marL="0" indent="0">
              <a:buNone/>
            </a:pPr>
            <a:endParaRPr lang="en-US" dirty="0">
              <a:latin typeface="Times New Roman" pitchFamily="18" charset="0"/>
              <a:cs typeface="Times New Roman" pitchFamily="18" charset="0"/>
            </a:endParaRPr>
          </a:p>
        </p:txBody>
      </p:sp>
      <p:pic>
        <p:nvPicPr>
          <p:cNvPr id="7" name="Picture 6" descr="A person in a white coat holding a tablet&#10;&#10;Description automatically generated">
            <a:extLst>
              <a:ext uri="{FF2B5EF4-FFF2-40B4-BE49-F238E27FC236}">
                <a16:creationId xmlns:a16="http://schemas.microsoft.com/office/drawing/2014/main" id="{37ACCFA5-52D3-A784-932C-A5066E6313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3870" y="4302178"/>
            <a:ext cx="3257550" cy="173066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037B79B1-E7AD-9038-E39E-739F957A199D}"/>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116ED03-EE1F-2B89-2251-A39D791B76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Duties and responsibilities</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 of physician </a:t>
            </a:r>
            <a:r>
              <a:rPr lang="en-US" b="1" dirty="0">
                <a:solidFill>
                  <a:srgbClr val="FF0000"/>
                </a:solidFill>
                <a:latin typeface="Times New Roman" pitchFamily="18" charset="0"/>
                <a:cs typeface="Times New Roman" pitchFamily="18" charset="0"/>
              </a:rPr>
              <a:t>in general</a:t>
            </a:r>
            <a:endParaRPr lang="en-US" b="1" dirty="0">
              <a:solidFill>
                <a:srgbClr val="FF0000"/>
              </a:solidFill>
            </a:endParaRPr>
          </a:p>
        </p:txBody>
      </p:sp>
      <p:sp>
        <p:nvSpPr>
          <p:cNvPr id="3" name="Content Placeholder 2"/>
          <p:cNvSpPr>
            <a:spLocks noGrp="1"/>
          </p:cNvSpPr>
          <p:nvPr>
            <p:ph idx="1"/>
          </p:nvPr>
        </p:nvSpPr>
        <p:spPr>
          <a:xfrm>
            <a:off x="834459" y="1981200"/>
            <a:ext cx="7772400" cy="4374360"/>
          </a:xfrm>
        </p:spPr>
        <p:txBody>
          <a:bodyPr/>
          <a:lstStyle/>
          <a:p>
            <a:r>
              <a:rPr lang="en-US" dirty="0">
                <a:latin typeface="Times New Roman" pitchFamily="18" charset="0"/>
                <a:cs typeface="Times New Roman" pitchFamily="18" charset="0"/>
              </a:rPr>
              <a:t>Highest </a:t>
            </a:r>
            <a:r>
              <a:rPr lang="en-US" dirty="0">
                <a:solidFill>
                  <a:srgbClr val="FF0000"/>
                </a:solidFill>
                <a:latin typeface="Times New Roman" pitchFamily="18" charset="0"/>
                <a:cs typeface="Times New Roman" pitchFamily="18" charset="0"/>
              </a:rPr>
              <a:t>Quality Assurance </a:t>
            </a:r>
            <a:r>
              <a:rPr lang="en-US" dirty="0">
                <a:latin typeface="Times New Roman" pitchFamily="18" charset="0"/>
                <a:cs typeface="Times New Roman" pitchFamily="18" charset="0"/>
              </a:rPr>
              <a:t>in patient care</a:t>
            </a:r>
          </a:p>
          <a:p>
            <a:r>
              <a:rPr lang="en-US" dirty="0">
                <a:latin typeface="Times New Roman" pitchFamily="18" charset="0"/>
                <a:cs typeface="Times New Roman" pitchFamily="18" charset="0"/>
              </a:rPr>
              <a:t>Exposure of Unethical Conduct</a:t>
            </a:r>
          </a:p>
          <a:p>
            <a:r>
              <a:rPr lang="en-US" dirty="0">
                <a:latin typeface="Times New Roman" pitchFamily="18" charset="0"/>
                <a:cs typeface="Times New Roman" pitchFamily="18" charset="0"/>
              </a:rPr>
              <a:t>Payment of Professional Services</a:t>
            </a:r>
          </a:p>
          <a:p>
            <a:pPr lvl="1"/>
            <a:r>
              <a:rPr lang="en-US" dirty="0">
                <a:latin typeface="Times New Roman" pitchFamily="18" charset="0"/>
                <a:cs typeface="Times New Roman" pitchFamily="18" charset="0"/>
              </a:rPr>
              <a:t>Personal financial interests of a physician should not conflict with the medical interests of patients.</a:t>
            </a:r>
          </a:p>
          <a:p>
            <a:r>
              <a:rPr lang="en-US" dirty="0">
                <a:latin typeface="Times New Roman" pitchFamily="18" charset="0"/>
                <a:cs typeface="Times New Roman" pitchFamily="18" charset="0"/>
              </a:rPr>
              <a:t>Evasion of </a:t>
            </a:r>
            <a:r>
              <a:rPr lang="en-US" dirty="0">
                <a:solidFill>
                  <a:srgbClr val="FF0000"/>
                </a:solidFill>
                <a:latin typeface="Times New Roman" pitchFamily="18" charset="0"/>
                <a:cs typeface="Times New Roman" pitchFamily="18" charset="0"/>
              </a:rPr>
              <a:t>Legal Restrictions</a:t>
            </a:r>
          </a:p>
          <a:p>
            <a:pPr lvl="1"/>
            <a:r>
              <a:rPr lang="en-US" dirty="0">
                <a:latin typeface="Times New Roman" pitchFamily="18" charset="0"/>
                <a:cs typeface="Times New Roman" pitchFamily="18" charset="0"/>
              </a:rPr>
              <a:t>Physician shall </a:t>
            </a:r>
            <a:r>
              <a:rPr lang="en-US" dirty="0">
                <a:solidFill>
                  <a:srgbClr val="FF0000"/>
                </a:solidFill>
                <a:latin typeface="Times New Roman" pitchFamily="18" charset="0"/>
                <a:cs typeface="Times New Roman" pitchFamily="18" charset="0"/>
              </a:rPr>
              <a:t>observe the laws </a:t>
            </a:r>
            <a:r>
              <a:rPr lang="en-US" dirty="0">
                <a:latin typeface="Times New Roman" pitchFamily="18" charset="0"/>
                <a:cs typeface="Times New Roman" pitchFamily="18" charset="0"/>
              </a:rPr>
              <a:t>of the country in regulating the practice of medicine.</a:t>
            </a:r>
            <a:endParaRPr lang="en-US" dirty="0">
              <a:solidFill>
                <a:srgbClr val="FF0000"/>
              </a:solidFill>
              <a:latin typeface="Times New Roman" pitchFamily="18" charset="0"/>
              <a:cs typeface="Times New Roman" pitchFamily="18" charset="0"/>
            </a:endParaRPr>
          </a:p>
          <a:p>
            <a:pPr lvl="1"/>
            <a:endParaRPr lang="en-US" dirty="0">
              <a:latin typeface="Times New Roman" pitchFamily="18" charset="0"/>
              <a:cs typeface="Times New Roman" pitchFamily="18" charset="0"/>
            </a:endParaRPr>
          </a:p>
          <a:p>
            <a:pPr lvl="1"/>
            <a:endParaRPr lang="en-US" dirty="0">
              <a:latin typeface="Times New Roman" pitchFamily="18" charset="0"/>
              <a:cs typeface="Times New Roman" pitchFamily="18" charset="0"/>
            </a:endParaRPr>
          </a:p>
        </p:txBody>
      </p:sp>
      <p:pic>
        <p:nvPicPr>
          <p:cNvPr id="7" name="Picture 6" descr="A doctor and a patient talking&#10;&#10;Description automatically generated">
            <a:extLst>
              <a:ext uri="{FF2B5EF4-FFF2-40B4-BE49-F238E27FC236}">
                <a16:creationId xmlns:a16="http://schemas.microsoft.com/office/drawing/2014/main" id="{50E6725A-465E-BD6A-D527-F747569C5F0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40411" y="2706781"/>
            <a:ext cx="3076877" cy="2304688"/>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E0FD4BF4-1873-332B-8FD0-E44F88523166}"/>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CB8CB69-83F1-0CF7-07C4-85380AFDA9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Duties of Physician </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to </a:t>
            </a:r>
            <a:r>
              <a:rPr lang="en-US" b="1" dirty="0">
                <a:solidFill>
                  <a:srgbClr val="FF0000"/>
                </a:solidFill>
                <a:latin typeface="Times New Roman" pitchFamily="18" charset="0"/>
                <a:cs typeface="Times New Roman" pitchFamily="18" charset="0"/>
              </a:rPr>
              <a:t>their patients</a:t>
            </a:r>
          </a:p>
        </p:txBody>
      </p:sp>
      <p:sp>
        <p:nvSpPr>
          <p:cNvPr id="3" name="Content Placeholder 2"/>
          <p:cNvSpPr>
            <a:spLocks noGrp="1"/>
          </p:cNvSpPr>
          <p:nvPr>
            <p:ph idx="1"/>
          </p:nvPr>
        </p:nvSpPr>
        <p:spPr>
          <a:xfrm>
            <a:off x="579625" y="1891260"/>
            <a:ext cx="8229600" cy="4724400"/>
          </a:xfrm>
        </p:spPr>
        <p:txBody>
          <a:bodyPr/>
          <a:lstStyle/>
          <a:p>
            <a:r>
              <a:rPr lang="en-US" b="1" dirty="0">
                <a:latin typeface="Times New Roman" pitchFamily="18" charset="0"/>
                <a:cs typeface="Times New Roman" pitchFamily="18" charset="0"/>
              </a:rPr>
              <a:t>Obligations to the sick</a:t>
            </a:r>
          </a:p>
          <a:p>
            <a:pPr lvl="2" indent="-342900"/>
            <a:r>
              <a:rPr lang="en-US" dirty="0">
                <a:latin typeface="Times New Roman" pitchFamily="18" charset="0"/>
                <a:cs typeface="Times New Roman" pitchFamily="18" charset="0"/>
              </a:rPr>
              <a:t>Always </a:t>
            </a:r>
            <a:r>
              <a:rPr lang="en-US" dirty="0">
                <a:solidFill>
                  <a:srgbClr val="FF0000"/>
                </a:solidFill>
                <a:latin typeface="Times New Roman" pitchFamily="18" charset="0"/>
                <a:cs typeface="Times New Roman" pitchFamily="18" charset="0"/>
              </a:rPr>
              <a:t>respond to the calls </a:t>
            </a:r>
            <a:r>
              <a:rPr lang="en-US" dirty="0">
                <a:latin typeface="Times New Roman" pitchFamily="18" charset="0"/>
                <a:cs typeface="Times New Roman" pitchFamily="18" charset="0"/>
              </a:rPr>
              <a:t>of the sick.</a:t>
            </a:r>
          </a:p>
          <a:p>
            <a:pPr lvl="2" indent="-342900"/>
            <a:r>
              <a:rPr lang="en-US" dirty="0">
                <a:latin typeface="Times New Roman" pitchFamily="18" charset="0"/>
                <a:cs typeface="Times New Roman" pitchFamily="18" charset="0"/>
              </a:rPr>
              <a:t>Ailment </a:t>
            </a:r>
            <a:r>
              <a:rPr lang="en-US" dirty="0">
                <a:solidFill>
                  <a:srgbClr val="FF0000"/>
                </a:solidFill>
                <a:latin typeface="Times New Roman" pitchFamily="18" charset="0"/>
                <a:cs typeface="Times New Roman" pitchFamily="18" charset="0"/>
              </a:rPr>
              <a:t>not within range </a:t>
            </a:r>
            <a:r>
              <a:rPr lang="en-US" dirty="0">
                <a:latin typeface="Times New Roman" pitchFamily="18" charset="0"/>
                <a:cs typeface="Times New Roman" pitchFamily="18" charset="0"/>
              </a:rPr>
              <a:t>of experience he can refuse treatment and </a:t>
            </a:r>
            <a:r>
              <a:rPr lang="en-US" dirty="0">
                <a:solidFill>
                  <a:srgbClr val="FF0000"/>
                </a:solidFill>
                <a:latin typeface="Times New Roman" pitchFamily="18" charset="0"/>
                <a:cs typeface="Times New Roman" pitchFamily="18" charset="0"/>
              </a:rPr>
              <a:t>refer.</a:t>
            </a:r>
          </a:p>
          <a:p>
            <a:r>
              <a:rPr lang="en-US" b="1" dirty="0">
                <a:latin typeface="Times New Roman" pitchFamily="18" charset="0"/>
                <a:cs typeface="Times New Roman" pitchFamily="18" charset="0"/>
              </a:rPr>
              <a:t>Patience, delicacy &amp; secrecy</a:t>
            </a:r>
          </a:p>
          <a:p>
            <a:pPr lvl="2" indent="-342900"/>
            <a:r>
              <a:rPr lang="en-US" dirty="0">
                <a:solidFill>
                  <a:srgbClr val="FF0000"/>
                </a:solidFill>
                <a:latin typeface="Times New Roman" pitchFamily="18" charset="0"/>
                <a:cs typeface="Times New Roman" pitchFamily="18" charset="0"/>
              </a:rPr>
              <a:t>Patience and delicacy </a:t>
            </a:r>
            <a:r>
              <a:rPr lang="en-US" dirty="0">
                <a:latin typeface="Times New Roman" pitchFamily="18" charset="0"/>
                <a:cs typeface="Times New Roman" pitchFamily="18" charset="0"/>
              </a:rPr>
              <a:t>should characterize the physician.</a:t>
            </a:r>
          </a:p>
          <a:p>
            <a:pPr lvl="2" indent="-342900"/>
            <a:r>
              <a:rPr lang="en-US" dirty="0">
                <a:solidFill>
                  <a:srgbClr val="FF0000"/>
                </a:solidFill>
                <a:latin typeface="Times New Roman" pitchFamily="18" charset="0"/>
                <a:cs typeface="Times New Roman" pitchFamily="18" charset="0"/>
              </a:rPr>
              <a:t>Secrecy of patients to be maintained </a:t>
            </a:r>
            <a:r>
              <a:rPr lang="en-US" dirty="0">
                <a:latin typeface="Times New Roman" pitchFamily="18" charset="0"/>
                <a:cs typeface="Times New Roman" pitchFamily="18" charset="0"/>
              </a:rPr>
              <a:t>except when required by laws of the state and to protect healthy individuals.</a:t>
            </a:r>
          </a:p>
          <a:p>
            <a:endParaRPr lang="en-US" dirty="0">
              <a:latin typeface="Times New Roman" pitchFamily="18" charset="0"/>
              <a:cs typeface="Times New Roman" pitchFamily="18" charset="0"/>
            </a:endParaRPr>
          </a:p>
        </p:txBody>
      </p:sp>
      <p:pic>
        <p:nvPicPr>
          <p:cNvPr id="7" name="Picture 6" descr="A doctor examining a child&#10;&#10;Description automatically generated">
            <a:extLst>
              <a:ext uri="{FF2B5EF4-FFF2-40B4-BE49-F238E27FC236}">
                <a16:creationId xmlns:a16="http://schemas.microsoft.com/office/drawing/2014/main" id="{9F78858E-8485-AB5E-DF82-CBCE7A1EF4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12020" y="4658038"/>
            <a:ext cx="2819400" cy="161925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9CDB50D-4F08-5C36-2EC8-9A1A246881B7}"/>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C1E7D57-61CE-5929-3365-E59E137B06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Duties of Physician </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to </a:t>
            </a:r>
            <a:r>
              <a:rPr lang="en-US" b="1" dirty="0">
                <a:solidFill>
                  <a:srgbClr val="FF0000"/>
                </a:solidFill>
                <a:latin typeface="Times New Roman" pitchFamily="18" charset="0"/>
                <a:cs typeface="Times New Roman" pitchFamily="18" charset="0"/>
              </a:rPr>
              <a:t>their patients</a:t>
            </a:r>
            <a:endParaRPr lang="en-US" b="1" dirty="0">
              <a:solidFill>
                <a:srgbClr val="FF0000"/>
              </a:solidFill>
            </a:endParaRPr>
          </a:p>
        </p:txBody>
      </p:sp>
      <p:sp>
        <p:nvSpPr>
          <p:cNvPr id="3" name="Content Placeholder 2"/>
          <p:cNvSpPr>
            <a:spLocks noGrp="1"/>
          </p:cNvSpPr>
          <p:nvPr>
            <p:ph idx="1"/>
          </p:nvPr>
        </p:nvSpPr>
        <p:spPr>
          <a:xfrm>
            <a:off x="669564" y="1905000"/>
            <a:ext cx="7772400" cy="4724400"/>
          </a:xfrm>
        </p:spPr>
        <p:txBody>
          <a:bodyPr/>
          <a:lstStyle/>
          <a:p>
            <a:r>
              <a:rPr lang="en-US" b="1" dirty="0">
                <a:latin typeface="Times New Roman" pitchFamily="18" charset="0"/>
                <a:cs typeface="Times New Roman" pitchFamily="18" charset="0"/>
              </a:rPr>
              <a:t>Prognosis</a:t>
            </a:r>
          </a:p>
          <a:p>
            <a:pPr lvl="2" indent="-342900"/>
            <a:r>
              <a:rPr lang="en-US" dirty="0">
                <a:solidFill>
                  <a:srgbClr val="FF0000"/>
                </a:solidFill>
                <a:latin typeface="Times New Roman" pitchFamily="18" charset="0"/>
                <a:cs typeface="Times New Roman" pitchFamily="18" charset="0"/>
              </a:rPr>
              <a:t>Neither exaggerate or minimize </a:t>
            </a:r>
            <a:r>
              <a:rPr lang="en-US" dirty="0">
                <a:latin typeface="Times New Roman" pitchFamily="18" charset="0"/>
                <a:cs typeface="Times New Roman" pitchFamily="18" charset="0"/>
              </a:rPr>
              <a:t>gravity of patient’s condition</a:t>
            </a:r>
          </a:p>
          <a:p>
            <a:endParaRPr lang="en-US" b="1" dirty="0">
              <a:solidFill>
                <a:srgbClr val="FFC000"/>
              </a:solidFill>
              <a:latin typeface="Times New Roman" pitchFamily="18" charset="0"/>
              <a:cs typeface="Times New Roman" pitchFamily="18" charset="0"/>
            </a:endParaRPr>
          </a:p>
          <a:p>
            <a:r>
              <a:rPr lang="en-US" b="1" dirty="0">
                <a:latin typeface="Times New Roman" pitchFamily="18" charset="0"/>
                <a:cs typeface="Times New Roman" pitchFamily="18" charset="0"/>
              </a:rPr>
              <a:t>Do not neglect the patient</a:t>
            </a:r>
          </a:p>
          <a:p>
            <a:pPr lvl="2" indent="-342900"/>
            <a:r>
              <a:rPr lang="en-US" dirty="0">
                <a:solidFill>
                  <a:srgbClr val="FF0000"/>
                </a:solidFill>
                <a:latin typeface="Times New Roman" pitchFamily="18" charset="0"/>
                <a:cs typeface="Times New Roman" pitchFamily="18" charset="0"/>
              </a:rPr>
              <a:t>Physician free </a:t>
            </a:r>
            <a:r>
              <a:rPr lang="en-US" dirty="0">
                <a:latin typeface="Times New Roman" pitchFamily="18" charset="0"/>
                <a:cs typeface="Times New Roman" pitchFamily="18" charset="0"/>
              </a:rPr>
              <a:t>to choose.</a:t>
            </a:r>
          </a:p>
          <a:p>
            <a:pPr lvl="2" indent="-342900"/>
            <a:r>
              <a:rPr lang="en-US" dirty="0">
                <a:latin typeface="Times New Roman" pitchFamily="18" charset="0"/>
                <a:cs typeface="Times New Roman" pitchFamily="18" charset="0"/>
              </a:rPr>
              <a:t>Once undertaken </a:t>
            </a:r>
            <a:r>
              <a:rPr lang="en-US" dirty="0">
                <a:solidFill>
                  <a:srgbClr val="FF0000"/>
                </a:solidFill>
                <a:latin typeface="Times New Roman" pitchFamily="18" charset="0"/>
                <a:cs typeface="Times New Roman" pitchFamily="18" charset="0"/>
              </a:rPr>
              <a:t>should not neglect </a:t>
            </a:r>
            <a:r>
              <a:rPr lang="en-US" dirty="0">
                <a:latin typeface="Times New Roman" pitchFamily="18" charset="0"/>
                <a:cs typeface="Times New Roman" pitchFamily="18" charset="0"/>
              </a:rPr>
              <a:t>the case.</a:t>
            </a:r>
          </a:p>
          <a:p>
            <a:pPr lvl="2" indent="-342900"/>
            <a:r>
              <a:rPr lang="en-US" dirty="0">
                <a:latin typeface="Times New Roman" pitchFamily="18" charset="0"/>
                <a:cs typeface="Times New Roman" pitchFamily="18" charset="0"/>
              </a:rPr>
              <a:t>Respond to </a:t>
            </a:r>
            <a:r>
              <a:rPr lang="en-US" dirty="0">
                <a:solidFill>
                  <a:srgbClr val="FF0000"/>
                </a:solidFill>
                <a:latin typeface="Times New Roman" pitchFamily="18" charset="0"/>
                <a:cs typeface="Times New Roman" pitchFamily="18" charset="0"/>
              </a:rPr>
              <a:t>request in emergency. </a:t>
            </a:r>
          </a:p>
          <a:p>
            <a:pPr>
              <a:buNone/>
            </a:pPr>
            <a:endParaRPr lang="en-US" b="1"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pic>
        <p:nvPicPr>
          <p:cNvPr id="7" name="Picture 6" descr="A person wearing a headscarf and a stethoscope around her neck talking to a person&#10;&#10;Description automatically generated">
            <a:extLst>
              <a:ext uri="{FF2B5EF4-FFF2-40B4-BE49-F238E27FC236}">
                <a16:creationId xmlns:a16="http://schemas.microsoft.com/office/drawing/2014/main" id="{53C45006-1DAC-4D4D-29C5-3C7A6BCE5C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72040" y="3011057"/>
            <a:ext cx="4085222" cy="2210038"/>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E4849BF-096E-4A7A-797D-45DA42464C0F}"/>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5097201-9F14-715A-E263-618A4F59E4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Duties Of Physician</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 </a:t>
            </a:r>
            <a:r>
              <a:rPr lang="en-US" b="1" dirty="0">
                <a:solidFill>
                  <a:srgbClr val="FF0000"/>
                </a:solidFill>
                <a:latin typeface="Times New Roman" pitchFamily="18" charset="0"/>
                <a:cs typeface="Times New Roman" pitchFamily="18" charset="0"/>
              </a:rPr>
              <a:t>in consultation</a:t>
            </a:r>
          </a:p>
        </p:txBody>
      </p:sp>
      <p:sp>
        <p:nvSpPr>
          <p:cNvPr id="3" name="Content Placeholder 2"/>
          <p:cNvSpPr>
            <a:spLocks noGrp="1"/>
          </p:cNvSpPr>
          <p:nvPr>
            <p:ph idx="1"/>
          </p:nvPr>
        </p:nvSpPr>
        <p:spPr>
          <a:xfrm>
            <a:off x="804475" y="1981200"/>
            <a:ext cx="7772400" cy="4374360"/>
          </a:xfrm>
        </p:spPr>
        <p:txBody>
          <a:bodyPr/>
          <a:lstStyle/>
          <a:p>
            <a:r>
              <a:rPr lang="en-US" sz="2400" dirty="0">
                <a:solidFill>
                  <a:srgbClr val="FF0000"/>
                </a:solidFill>
                <a:latin typeface="Times New Roman" pitchFamily="18" charset="0"/>
                <a:cs typeface="Times New Roman" pitchFamily="18" charset="0"/>
              </a:rPr>
              <a:t>Avoid un-necessary consultation</a:t>
            </a:r>
          </a:p>
          <a:p>
            <a:pPr lvl="1"/>
            <a:r>
              <a:rPr lang="en-US" dirty="0">
                <a:latin typeface="Times New Roman" pitchFamily="18" charset="0"/>
                <a:cs typeface="Times New Roman" pitchFamily="18" charset="0"/>
              </a:rPr>
              <a:t>Consulting pathologist, radiologist or  asking for lab investigation should be done judiciously .</a:t>
            </a:r>
          </a:p>
          <a:p>
            <a:r>
              <a:rPr lang="en-US" sz="2400" dirty="0">
                <a:latin typeface="Times New Roman" pitchFamily="18" charset="0"/>
                <a:cs typeface="Times New Roman" pitchFamily="18" charset="0"/>
              </a:rPr>
              <a:t>Consultation for </a:t>
            </a:r>
            <a:r>
              <a:rPr lang="en-US" sz="2400" dirty="0">
                <a:solidFill>
                  <a:srgbClr val="FF0000"/>
                </a:solidFill>
                <a:latin typeface="Times New Roman" pitchFamily="18" charset="0"/>
                <a:cs typeface="Times New Roman" pitchFamily="18" charset="0"/>
              </a:rPr>
              <a:t>patient benefit.</a:t>
            </a:r>
          </a:p>
          <a:p>
            <a:r>
              <a:rPr lang="en-US" sz="2400" dirty="0">
                <a:solidFill>
                  <a:srgbClr val="FF0000"/>
                </a:solidFill>
                <a:latin typeface="Times New Roman" pitchFamily="18" charset="0"/>
                <a:cs typeface="Times New Roman" pitchFamily="18" charset="0"/>
              </a:rPr>
              <a:t>Punctuality</a:t>
            </a:r>
            <a:r>
              <a:rPr lang="en-US" sz="2400" dirty="0">
                <a:latin typeface="Times New Roman" pitchFamily="18" charset="0"/>
                <a:cs typeface="Times New Roman" pitchFamily="18" charset="0"/>
              </a:rPr>
              <a:t> in consultation.</a:t>
            </a:r>
          </a:p>
          <a:p>
            <a:r>
              <a:rPr lang="en-US" sz="2400" dirty="0">
                <a:solidFill>
                  <a:srgbClr val="FF0000"/>
                </a:solidFill>
                <a:latin typeface="Times New Roman" pitchFamily="18" charset="0"/>
                <a:cs typeface="Times New Roman" pitchFamily="18" charset="0"/>
              </a:rPr>
              <a:t>Statement to patient after consultation.</a:t>
            </a:r>
          </a:p>
          <a:p>
            <a:r>
              <a:rPr lang="en-US" sz="2400" dirty="0">
                <a:latin typeface="Times New Roman" pitchFamily="18" charset="0"/>
                <a:cs typeface="Times New Roman" pitchFamily="18" charset="0"/>
              </a:rPr>
              <a:t>Treatment after consultation.</a:t>
            </a:r>
          </a:p>
          <a:p>
            <a:r>
              <a:rPr lang="en-US" sz="2400" dirty="0">
                <a:latin typeface="Times New Roman" pitchFamily="18" charset="0"/>
                <a:cs typeface="Times New Roman" pitchFamily="18" charset="0"/>
              </a:rPr>
              <a:t>Patient referred to specialist.</a:t>
            </a:r>
          </a:p>
          <a:p>
            <a:r>
              <a:rPr lang="en-US" sz="2400" dirty="0">
                <a:latin typeface="Times New Roman" pitchFamily="18" charset="0"/>
                <a:cs typeface="Times New Roman" pitchFamily="18" charset="0"/>
              </a:rPr>
              <a:t>Fees and other charges.</a:t>
            </a:r>
          </a:p>
          <a:p>
            <a:endParaRPr lang="en-US" dirty="0">
              <a:latin typeface="Times New Roman" pitchFamily="18" charset="0"/>
              <a:cs typeface="Times New Roman" pitchFamily="18" charset="0"/>
            </a:endParaRPr>
          </a:p>
        </p:txBody>
      </p:sp>
      <p:pic>
        <p:nvPicPr>
          <p:cNvPr id="7" name="Picture 6" descr="A doctor holding his head&#10;&#10;Description automatically generated">
            <a:extLst>
              <a:ext uri="{FF2B5EF4-FFF2-40B4-BE49-F238E27FC236}">
                <a16:creationId xmlns:a16="http://schemas.microsoft.com/office/drawing/2014/main" id="{11F7326E-AF68-2A39-4B0D-CE22E7ED4F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79698" y="2430927"/>
            <a:ext cx="2721915" cy="332529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4F276A5-D835-4D51-27A9-968A5FFF9D95}"/>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73B524C3-14CC-0A66-372A-2789FB8C09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Responsibilities</a:t>
            </a:r>
            <a:br>
              <a:rPr lang="en-US" dirty="0">
                <a:latin typeface="Times New Roman" pitchFamily="18" charset="0"/>
                <a:cs typeface="Times New Roman" pitchFamily="18" charset="0"/>
              </a:rPr>
            </a:br>
            <a:r>
              <a:rPr lang="en-US" b="1" dirty="0">
                <a:solidFill>
                  <a:srgbClr val="FF0000"/>
                </a:solidFill>
                <a:latin typeface="Times New Roman" pitchFamily="18" charset="0"/>
                <a:cs typeface="Times New Roman" pitchFamily="18" charset="0"/>
              </a:rPr>
              <a:t>To Each Other</a:t>
            </a:r>
          </a:p>
        </p:txBody>
      </p:sp>
      <p:sp>
        <p:nvSpPr>
          <p:cNvPr id="3" name="Content Placeholder 2"/>
          <p:cNvSpPr>
            <a:spLocks noGrp="1"/>
          </p:cNvSpPr>
          <p:nvPr>
            <p:ph idx="1"/>
          </p:nvPr>
        </p:nvSpPr>
        <p:spPr>
          <a:xfrm>
            <a:off x="804475" y="2057400"/>
            <a:ext cx="7772400" cy="4298160"/>
          </a:xfrm>
        </p:spPr>
        <p:txBody>
          <a:bodyPr/>
          <a:lstStyle/>
          <a:p>
            <a:r>
              <a:rPr lang="en-US" dirty="0">
                <a:latin typeface="Times New Roman" pitchFamily="18" charset="0"/>
                <a:cs typeface="Times New Roman" pitchFamily="18" charset="0"/>
              </a:rPr>
              <a:t>Dependence of Physicians on each other</a:t>
            </a:r>
          </a:p>
          <a:p>
            <a:pPr lvl="1"/>
            <a:r>
              <a:rPr lang="en-IN" dirty="0">
                <a:latin typeface="Times New Roman" pitchFamily="18" charset="0"/>
                <a:cs typeface="Times New Roman" pitchFamily="18" charset="0"/>
              </a:rPr>
              <a:t>Should consider it as a </a:t>
            </a:r>
            <a:r>
              <a:rPr lang="en-IN" dirty="0">
                <a:solidFill>
                  <a:srgbClr val="FF0000"/>
                </a:solidFill>
                <a:latin typeface="Times New Roman" pitchFamily="18" charset="0"/>
                <a:cs typeface="Times New Roman" pitchFamily="18" charset="0"/>
              </a:rPr>
              <a:t>pleasure and privilege to render gratuitous service to all physicians </a:t>
            </a:r>
            <a:r>
              <a:rPr lang="en-IN" dirty="0">
                <a:latin typeface="Times New Roman" pitchFamily="18" charset="0"/>
                <a:cs typeface="Times New Roman" pitchFamily="18" charset="0"/>
              </a:rPr>
              <a:t>and their immediate family dependants. </a:t>
            </a:r>
          </a:p>
          <a:p>
            <a:pPr lvl="1"/>
            <a:endParaRPr lang="en-US" sz="2000" dirty="0">
              <a:latin typeface="Times New Roman" pitchFamily="18" charset="0"/>
              <a:cs typeface="Times New Roman" pitchFamily="18" charset="0"/>
            </a:endParaRPr>
          </a:p>
          <a:p>
            <a:r>
              <a:rPr lang="en-US" dirty="0">
                <a:latin typeface="Times New Roman" pitchFamily="18" charset="0"/>
                <a:cs typeface="Times New Roman" pitchFamily="18" charset="0"/>
              </a:rPr>
              <a:t>Conduct in consultation</a:t>
            </a:r>
          </a:p>
          <a:p>
            <a:pPr lvl="1"/>
            <a:r>
              <a:rPr lang="en-IN" dirty="0">
                <a:solidFill>
                  <a:srgbClr val="FF0000"/>
                </a:solidFill>
                <a:latin typeface="Times New Roman" pitchFamily="18" charset="0"/>
                <a:cs typeface="Times New Roman" pitchFamily="18" charset="0"/>
              </a:rPr>
              <a:t>Respect</a:t>
            </a:r>
            <a:r>
              <a:rPr lang="en-IN" dirty="0">
                <a:latin typeface="Times New Roman" pitchFamily="18" charset="0"/>
                <a:cs typeface="Times New Roman" pitchFamily="18" charset="0"/>
              </a:rPr>
              <a:t> should be observed towards the </a:t>
            </a:r>
            <a:r>
              <a:rPr lang="en-IN" dirty="0">
                <a:solidFill>
                  <a:srgbClr val="FF0000"/>
                </a:solidFill>
                <a:latin typeface="Times New Roman" pitchFamily="18" charset="0"/>
                <a:cs typeface="Times New Roman" pitchFamily="18" charset="0"/>
              </a:rPr>
              <a:t>physician in-charge</a:t>
            </a:r>
            <a:r>
              <a:rPr lang="en-IN" dirty="0">
                <a:latin typeface="Times New Roman" pitchFamily="18" charset="0"/>
                <a:cs typeface="Times New Roman" pitchFamily="18" charset="0"/>
              </a:rPr>
              <a:t> of the case and no statement or remark be made. </a:t>
            </a:r>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p:txBody>
      </p:sp>
      <p:pic>
        <p:nvPicPr>
          <p:cNvPr id="7" name="Picture 6" descr="A doctor examining a patient&#10;&#10;Description automatically generated">
            <a:extLst>
              <a:ext uri="{FF2B5EF4-FFF2-40B4-BE49-F238E27FC236}">
                <a16:creationId xmlns:a16="http://schemas.microsoft.com/office/drawing/2014/main" id="{466F3810-FB6B-96B7-11B6-73311CE3DA3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59806" y="3216302"/>
            <a:ext cx="2647950" cy="172402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72417A4-B8EF-25FB-9255-66EEB9872CC8}"/>
              </a:ext>
            </a:extLst>
          </p:cNvPr>
          <p:cNvSpPr/>
          <p:nvPr/>
        </p:nvSpPr>
        <p:spPr>
          <a:xfrm>
            <a:off x="541080" y="1690688"/>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0FCCF238-F0CF-63AE-BCDC-E0F39FAD3D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Responsibilities</a:t>
            </a:r>
            <a:br>
              <a:rPr lang="en-US" dirty="0">
                <a:latin typeface="Times New Roman" pitchFamily="18" charset="0"/>
                <a:cs typeface="Times New Roman" pitchFamily="18" charset="0"/>
              </a:rPr>
            </a:br>
            <a:r>
              <a:rPr lang="en-US" b="1" dirty="0">
                <a:solidFill>
                  <a:srgbClr val="FF0000"/>
                </a:solidFill>
                <a:latin typeface="Times New Roman" pitchFamily="18" charset="0"/>
                <a:cs typeface="Times New Roman" pitchFamily="18" charset="0"/>
              </a:rPr>
              <a:t>To Each Other</a:t>
            </a:r>
            <a:endParaRPr lang="en-US" b="1" dirty="0">
              <a:solidFill>
                <a:srgbClr val="FF0000"/>
              </a:solidFill>
            </a:endParaRPr>
          </a:p>
        </p:txBody>
      </p:sp>
      <p:sp>
        <p:nvSpPr>
          <p:cNvPr id="3" name="Content Placeholder 2"/>
          <p:cNvSpPr>
            <a:spLocks noGrp="1"/>
          </p:cNvSpPr>
          <p:nvPr>
            <p:ph idx="1"/>
          </p:nvPr>
        </p:nvSpPr>
        <p:spPr>
          <a:xfrm>
            <a:off x="609600" y="1967460"/>
            <a:ext cx="7772400" cy="4298160"/>
          </a:xfrm>
        </p:spPr>
        <p:txBody>
          <a:bodyPr>
            <a:normAutofit/>
          </a:bodyPr>
          <a:lstStyle/>
          <a:p>
            <a:r>
              <a:rPr lang="en-US" sz="2400" dirty="0">
                <a:latin typeface="Times New Roman" pitchFamily="18" charset="0"/>
                <a:cs typeface="Times New Roman" pitchFamily="18" charset="0"/>
              </a:rPr>
              <a:t>Consultant </a:t>
            </a:r>
            <a:r>
              <a:rPr lang="en-US" sz="2400" dirty="0">
                <a:solidFill>
                  <a:srgbClr val="FF0000"/>
                </a:solidFill>
                <a:latin typeface="Times New Roman" pitchFamily="18" charset="0"/>
                <a:cs typeface="Times New Roman" pitchFamily="18" charset="0"/>
              </a:rPr>
              <a:t>not to take the charge </a:t>
            </a:r>
            <a:r>
              <a:rPr lang="en-US" sz="2400" dirty="0">
                <a:latin typeface="Times New Roman" pitchFamily="18" charset="0"/>
                <a:cs typeface="Times New Roman" pitchFamily="18" charset="0"/>
              </a:rPr>
              <a:t>of the case.</a:t>
            </a:r>
          </a:p>
          <a:p>
            <a:r>
              <a:rPr lang="en-US" sz="2400" dirty="0">
                <a:solidFill>
                  <a:srgbClr val="FF0000"/>
                </a:solidFill>
                <a:latin typeface="Times New Roman" pitchFamily="18" charset="0"/>
                <a:cs typeface="Times New Roman" pitchFamily="18" charset="0"/>
              </a:rPr>
              <a:t>Appointment of the substitute</a:t>
            </a:r>
          </a:p>
          <a:p>
            <a:pPr lvl="1"/>
            <a:r>
              <a:rPr lang="en-IN" dirty="0">
                <a:latin typeface="Times New Roman" pitchFamily="18" charset="0"/>
                <a:cs typeface="Times New Roman" pitchFamily="18" charset="0"/>
              </a:rPr>
              <a:t>only when he has the capacity to discharge the additional responsibility along with his / her other duties</a:t>
            </a:r>
            <a:r>
              <a:rPr lang="en-US" dirty="0">
                <a:latin typeface="Times New Roman" pitchFamily="18" charset="0"/>
                <a:cs typeface="Times New Roman" pitchFamily="18" charset="0"/>
              </a:rPr>
              <a:t> </a:t>
            </a:r>
          </a:p>
          <a:p>
            <a:r>
              <a:rPr lang="en-US" sz="2400" dirty="0">
                <a:latin typeface="Times New Roman" pitchFamily="18" charset="0"/>
                <a:cs typeface="Times New Roman" pitchFamily="18" charset="0"/>
              </a:rPr>
              <a:t>Visiting another Physician's case-</a:t>
            </a:r>
          </a:p>
          <a:p>
            <a:pPr lvl="1"/>
            <a:r>
              <a:rPr lang="en-US" dirty="0">
                <a:solidFill>
                  <a:srgbClr val="FF0000"/>
                </a:solidFill>
                <a:latin typeface="Times New Roman" pitchFamily="18" charset="0"/>
                <a:cs typeface="Times New Roman" pitchFamily="18" charset="0"/>
              </a:rPr>
              <a:t>Avoid remarks upon the diagnosis or the treatment </a:t>
            </a:r>
            <a:r>
              <a:rPr lang="en-US" dirty="0">
                <a:latin typeface="Times New Roman" pitchFamily="18" charset="0"/>
                <a:cs typeface="Times New Roman" pitchFamily="18" charset="0"/>
              </a:rPr>
              <a:t>that has been adopted.</a:t>
            </a:r>
          </a:p>
        </p:txBody>
      </p:sp>
      <p:pic>
        <p:nvPicPr>
          <p:cNvPr id="7" name="Picture 6" descr="A close-up of a doctor writing on a clipboard&#10;&#10;Description automatically generated">
            <a:extLst>
              <a:ext uri="{FF2B5EF4-FFF2-40B4-BE49-F238E27FC236}">
                <a16:creationId xmlns:a16="http://schemas.microsoft.com/office/drawing/2014/main" id="{8A43E12C-798C-B31D-1EFA-973EA0C4F3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75357" y="4476876"/>
            <a:ext cx="3625746" cy="170233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7B8F5B20-6D02-E644-0399-4DB01539DF2F}"/>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4B22FEA-47CB-DCA4-F458-3CDF46D75C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a:xfrm>
            <a:off x="2438400" y="685800"/>
            <a:ext cx="7772400" cy="914400"/>
          </a:xfrm>
        </p:spPr>
        <p:txBody>
          <a:bodyPr>
            <a:normAutofit fontScale="90000"/>
          </a:bodyPr>
          <a:lstStyle/>
          <a:p>
            <a:r>
              <a:rPr lang="en-US" sz="3600" dirty="0">
                <a:latin typeface="Times New Roman" pitchFamily="18" charset="0"/>
                <a:cs typeface="Times New Roman" pitchFamily="18" charset="0"/>
              </a:rPr>
              <a:t>Duties Of Physician To </a:t>
            </a:r>
            <a:br>
              <a:rPr lang="en-US" sz="3600" dirty="0">
                <a:latin typeface="Times New Roman" pitchFamily="18" charset="0"/>
                <a:cs typeface="Times New Roman" pitchFamily="18" charset="0"/>
              </a:rPr>
            </a:br>
            <a:r>
              <a:rPr lang="en-US" sz="3600" b="1" dirty="0">
                <a:solidFill>
                  <a:srgbClr val="FF0000"/>
                </a:solidFill>
                <a:latin typeface="Times New Roman" pitchFamily="18" charset="0"/>
                <a:cs typeface="Times New Roman" pitchFamily="18" charset="0"/>
              </a:rPr>
              <a:t>Public And Paramedical Staff </a:t>
            </a:r>
          </a:p>
        </p:txBody>
      </p:sp>
      <p:sp>
        <p:nvSpPr>
          <p:cNvPr id="3" name="Content Placeholder 2"/>
          <p:cNvSpPr>
            <a:spLocks noGrp="1"/>
          </p:cNvSpPr>
          <p:nvPr>
            <p:ph idx="1"/>
          </p:nvPr>
        </p:nvSpPr>
        <p:spPr>
          <a:xfrm>
            <a:off x="729526" y="2088630"/>
            <a:ext cx="7772400" cy="4221960"/>
          </a:xfrm>
        </p:spPr>
        <p:txBody>
          <a:bodyPr>
            <a:normAutofit/>
          </a:bodyPr>
          <a:lstStyle/>
          <a:p>
            <a:r>
              <a:rPr lang="en-US" dirty="0">
                <a:latin typeface="Times New Roman" pitchFamily="18" charset="0"/>
                <a:cs typeface="Times New Roman" pitchFamily="18" charset="0"/>
              </a:rPr>
              <a:t>Physicians as citizens</a:t>
            </a:r>
          </a:p>
          <a:p>
            <a:pPr lvl="2"/>
            <a:r>
              <a:rPr lang="en-IN" dirty="0">
                <a:latin typeface="Times New Roman" pitchFamily="18" charset="0"/>
                <a:cs typeface="Times New Roman" pitchFamily="18" charset="0"/>
              </a:rPr>
              <a:t>Should particularly </a:t>
            </a:r>
            <a:r>
              <a:rPr lang="en-IN" dirty="0">
                <a:solidFill>
                  <a:srgbClr val="FF0000"/>
                </a:solidFill>
                <a:latin typeface="Times New Roman" pitchFamily="18" charset="0"/>
                <a:cs typeface="Times New Roman" pitchFamily="18" charset="0"/>
              </a:rPr>
              <a:t>co-operate with the authorities </a:t>
            </a:r>
            <a:r>
              <a:rPr lang="en-IN" dirty="0">
                <a:latin typeface="Times New Roman" pitchFamily="18" charset="0"/>
                <a:cs typeface="Times New Roman" pitchFamily="18" charset="0"/>
              </a:rPr>
              <a:t>in the administration of sanitary/public health laws and regulations.</a:t>
            </a:r>
            <a:endParaRPr lang="en-US" dirty="0">
              <a:latin typeface="Times New Roman" pitchFamily="18" charset="0"/>
              <a:cs typeface="Times New Roman" pitchFamily="18" charset="0"/>
            </a:endParaRPr>
          </a:p>
          <a:p>
            <a:r>
              <a:rPr lang="en-US" dirty="0">
                <a:latin typeface="Times New Roman" pitchFamily="18" charset="0"/>
                <a:cs typeface="Times New Roman" pitchFamily="18" charset="0"/>
              </a:rPr>
              <a:t>Public and community health</a:t>
            </a:r>
          </a:p>
          <a:p>
            <a:pPr lvl="2"/>
            <a:r>
              <a:rPr lang="en-IN" dirty="0">
                <a:latin typeface="Times New Roman" pitchFamily="18" charset="0"/>
                <a:cs typeface="Times New Roman" pitchFamily="18" charset="0"/>
              </a:rPr>
              <a:t>Should enlighten the public </a:t>
            </a:r>
            <a:r>
              <a:rPr lang="en-IN" dirty="0">
                <a:solidFill>
                  <a:srgbClr val="FF0000"/>
                </a:solidFill>
                <a:latin typeface="Times New Roman" pitchFamily="18" charset="0"/>
                <a:cs typeface="Times New Roman" pitchFamily="18" charset="0"/>
              </a:rPr>
              <a:t>concerning quarantine regulations</a:t>
            </a:r>
            <a:r>
              <a:rPr lang="en-IN" dirty="0">
                <a:latin typeface="Times New Roman" pitchFamily="18" charset="0"/>
                <a:cs typeface="Times New Roman" pitchFamily="18" charset="0"/>
              </a:rPr>
              <a:t> and measures for the </a:t>
            </a:r>
            <a:r>
              <a:rPr lang="en-IN" dirty="0">
                <a:solidFill>
                  <a:srgbClr val="FF0000"/>
                </a:solidFill>
                <a:latin typeface="Times New Roman" pitchFamily="18" charset="0"/>
                <a:cs typeface="Times New Roman" pitchFamily="18" charset="0"/>
              </a:rPr>
              <a:t>prevention of epidemic and communicable diseases.</a:t>
            </a:r>
            <a:endParaRPr lang="en-US" dirty="0">
              <a:solidFill>
                <a:srgbClr val="FF0000"/>
              </a:solidFill>
              <a:latin typeface="Times New Roman" pitchFamily="18" charset="0"/>
              <a:cs typeface="Times New Roman" pitchFamily="18" charset="0"/>
            </a:endParaRPr>
          </a:p>
          <a:p>
            <a:r>
              <a:rPr lang="en-US" dirty="0">
                <a:latin typeface="Times New Roman" pitchFamily="18" charset="0"/>
                <a:cs typeface="Times New Roman" pitchFamily="18" charset="0"/>
              </a:rPr>
              <a:t>Pharmacists/nurses</a:t>
            </a:r>
          </a:p>
          <a:p>
            <a:pPr lvl="2"/>
            <a:r>
              <a:rPr lang="en-US" dirty="0">
                <a:latin typeface="Times New Roman" pitchFamily="18" charset="0"/>
                <a:cs typeface="Times New Roman" pitchFamily="18" charset="0"/>
              </a:rPr>
              <a:t>Should promote and recognize their services and seek their cooperation.</a:t>
            </a:r>
          </a:p>
          <a:p>
            <a:endParaRPr lang="en-US" dirty="0">
              <a:latin typeface="Times New Roman" pitchFamily="18" charset="0"/>
              <a:cs typeface="Times New Roman" pitchFamily="18" charset="0"/>
            </a:endParaRPr>
          </a:p>
        </p:txBody>
      </p:sp>
      <p:pic>
        <p:nvPicPr>
          <p:cNvPr id="7" name="Picture 6" descr="A group of medical professionals talking&#10;&#10;Description automatically generated">
            <a:extLst>
              <a:ext uri="{FF2B5EF4-FFF2-40B4-BE49-F238E27FC236}">
                <a16:creationId xmlns:a16="http://schemas.microsoft.com/office/drawing/2014/main" id="{26E4F097-B67F-F192-55F4-D1A18E5F6EB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1926" y="3294735"/>
            <a:ext cx="2533650" cy="180975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CF699E0B-4A95-229A-3C19-3EC464955ADE}"/>
              </a:ext>
            </a:extLst>
          </p:cNvPr>
          <p:cNvSpPr>
            <a:spLocks noGrp="1" noChangeArrowheads="1"/>
          </p:cNvSpPr>
          <p:nvPr>
            <p:ph type="title"/>
          </p:nvPr>
        </p:nvSpPr>
        <p:spPr/>
        <p:txBody>
          <a:bodyPr/>
          <a:lstStyle/>
          <a:p>
            <a:r>
              <a:rPr lang="en-US" altLang="en-US" sz="3200" b="1" dirty="0"/>
              <a:t>The duties of a doctor registered with the </a:t>
            </a:r>
            <a:r>
              <a:rPr lang="en-US" altLang="en-US" sz="3200" b="1" dirty="0">
                <a:solidFill>
                  <a:srgbClr val="FF0000"/>
                </a:solidFill>
              </a:rPr>
              <a:t>General Medical Council GMC</a:t>
            </a:r>
          </a:p>
        </p:txBody>
      </p:sp>
      <p:sp>
        <p:nvSpPr>
          <p:cNvPr id="6147" name="Rectangle 3">
            <a:extLst>
              <a:ext uri="{FF2B5EF4-FFF2-40B4-BE49-F238E27FC236}">
                <a16:creationId xmlns:a16="http://schemas.microsoft.com/office/drawing/2014/main" id="{5E9378D9-8ECE-86EC-DFBF-E228C93A818D}"/>
              </a:ext>
            </a:extLst>
          </p:cNvPr>
          <p:cNvSpPr>
            <a:spLocks noGrp="1" noChangeArrowheads="1"/>
          </p:cNvSpPr>
          <p:nvPr>
            <p:ph type="body" idx="1"/>
          </p:nvPr>
        </p:nvSpPr>
        <p:spPr>
          <a:xfrm>
            <a:off x="661182" y="1463040"/>
            <a:ext cx="10692618" cy="4713923"/>
          </a:xfrm>
        </p:spPr>
        <p:txBody>
          <a:bodyPr>
            <a:noAutofit/>
          </a:bodyPr>
          <a:lstStyle/>
          <a:p>
            <a:pPr>
              <a:lnSpc>
                <a:spcPct val="80000"/>
              </a:lnSpc>
              <a:buFontTx/>
              <a:buNone/>
            </a:pPr>
            <a:r>
              <a:rPr lang="en-US" altLang="en-US" sz="1600" dirty="0"/>
              <a:t>Patients must be able to trust doctors with their lives and well-being. To justify that trust, we as a profession have a duty to maintain a good standard of practice and care and to show respect for human life. In particular as a doctor you must: </a:t>
            </a:r>
          </a:p>
          <a:p>
            <a:pPr lvl="1">
              <a:lnSpc>
                <a:spcPct val="80000"/>
              </a:lnSpc>
            </a:pPr>
            <a:r>
              <a:rPr lang="en-US" altLang="en-US" sz="1600" dirty="0"/>
              <a:t>make the care of your patient your first concern; </a:t>
            </a:r>
          </a:p>
          <a:p>
            <a:pPr lvl="1">
              <a:lnSpc>
                <a:spcPct val="80000"/>
              </a:lnSpc>
            </a:pPr>
            <a:r>
              <a:rPr lang="en-US" altLang="en-US" sz="1600" dirty="0"/>
              <a:t>treat every patient politely and considerately; </a:t>
            </a:r>
          </a:p>
          <a:p>
            <a:pPr lvl="1">
              <a:lnSpc>
                <a:spcPct val="80000"/>
              </a:lnSpc>
            </a:pPr>
            <a:r>
              <a:rPr lang="en-US" altLang="en-US" sz="1600" dirty="0"/>
              <a:t>respect patients' dignity and privacy; </a:t>
            </a:r>
          </a:p>
          <a:p>
            <a:pPr lvl="1">
              <a:lnSpc>
                <a:spcPct val="80000"/>
              </a:lnSpc>
            </a:pPr>
            <a:r>
              <a:rPr lang="en-US" altLang="en-US" sz="1600" dirty="0"/>
              <a:t>listen to patients and respect their views; </a:t>
            </a:r>
          </a:p>
          <a:p>
            <a:pPr lvl="1">
              <a:lnSpc>
                <a:spcPct val="80000"/>
              </a:lnSpc>
            </a:pPr>
            <a:r>
              <a:rPr lang="en-US" altLang="en-US" sz="1600" dirty="0"/>
              <a:t>give patients information in a way they can understand; </a:t>
            </a:r>
          </a:p>
          <a:p>
            <a:pPr lvl="1">
              <a:lnSpc>
                <a:spcPct val="80000"/>
              </a:lnSpc>
            </a:pPr>
            <a:r>
              <a:rPr lang="en-US" altLang="en-US" sz="1600" dirty="0"/>
              <a:t>respect the rights of patients to be fully involved in decisions about their care; </a:t>
            </a:r>
          </a:p>
          <a:p>
            <a:pPr lvl="1">
              <a:lnSpc>
                <a:spcPct val="80000"/>
              </a:lnSpc>
            </a:pPr>
            <a:r>
              <a:rPr lang="en-US" altLang="en-US" sz="1600" dirty="0"/>
              <a:t>keep your professional knowledge and skills up to date; </a:t>
            </a:r>
          </a:p>
          <a:p>
            <a:pPr lvl="1">
              <a:lnSpc>
                <a:spcPct val="80000"/>
              </a:lnSpc>
            </a:pPr>
            <a:r>
              <a:rPr lang="en-US" altLang="en-US" sz="1600" dirty="0" err="1"/>
              <a:t>recognise</a:t>
            </a:r>
            <a:r>
              <a:rPr lang="en-US" altLang="en-US" sz="1600" dirty="0"/>
              <a:t> the limits of your professional competence; </a:t>
            </a:r>
          </a:p>
          <a:p>
            <a:pPr lvl="1">
              <a:lnSpc>
                <a:spcPct val="80000"/>
              </a:lnSpc>
            </a:pPr>
            <a:r>
              <a:rPr lang="en-US" altLang="en-US" sz="1600" dirty="0"/>
              <a:t>be honest and trustworthy; </a:t>
            </a:r>
          </a:p>
          <a:p>
            <a:pPr lvl="1">
              <a:lnSpc>
                <a:spcPct val="80000"/>
              </a:lnSpc>
            </a:pPr>
            <a:r>
              <a:rPr lang="en-US" altLang="en-US" sz="1600" dirty="0"/>
              <a:t>respect and protect confidential information; </a:t>
            </a:r>
          </a:p>
          <a:p>
            <a:pPr lvl="1">
              <a:lnSpc>
                <a:spcPct val="80000"/>
              </a:lnSpc>
            </a:pPr>
            <a:r>
              <a:rPr lang="en-US" altLang="en-US" sz="1600" dirty="0"/>
              <a:t>make sure that your personal beliefs do not prejudice your patients' care; </a:t>
            </a:r>
          </a:p>
          <a:p>
            <a:pPr lvl="1">
              <a:lnSpc>
                <a:spcPct val="80000"/>
              </a:lnSpc>
            </a:pPr>
            <a:r>
              <a:rPr lang="en-US" altLang="en-US" sz="1600" dirty="0"/>
              <a:t>act quickly to protect patients from risk if you have good reason to believe that you or a colleague may not be fit to </a:t>
            </a:r>
            <a:r>
              <a:rPr lang="en-US" altLang="en-US" sz="1600" dirty="0" err="1"/>
              <a:t>practise</a:t>
            </a:r>
            <a:r>
              <a:rPr lang="en-US" altLang="en-US" sz="1600" dirty="0"/>
              <a:t>; </a:t>
            </a:r>
          </a:p>
          <a:p>
            <a:pPr lvl="1">
              <a:lnSpc>
                <a:spcPct val="80000"/>
              </a:lnSpc>
            </a:pPr>
            <a:r>
              <a:rPr lang="en-US" altLang="en-US" sz="1600" dirty="0"/>
              <a:t>avoid abusing your position as a doctor; and </a:t>
            </a:r>
          </a:p>
          <a:p>
            <a:pPr lvl="1">
              <a:lnSpc>
                <a:spcPct val="80000"/>
              </a:lnSpc>
            </a:pPr>
            <a:r>
              <a:rPr lang="en-US" altLang="en-US" sz="1600" dirty="0"/>
              <a:t>work with colleagues in the ways that best serve patients' interests. </a:t>
            </a:r>
          </a:p>
          <a:p>
            <a:pPr>
              <a:lnSpc>
                <a:spcPct val="80000"/>
              </a:lnSpc>
              <a:buFontTx/>
              <a:buNone/>
            </a:pPr>
            <a:endParaRPr lang="en-US" altLang="en-US" sz="1600" dirty="0"/>
          </a:p>
          <a:p>
            <a:pPr>
              <a:lnSpc>
                <a:spcPct val="80000"/>
              </a:lnSpc>
              <a:buFontTx/>
              <a:buNone/>
            </a:pPr>
            <a:r>
              <a:rPr lang="en-US" altLang="en-US" sz="1600" dirty="0"/>
              <a:t>In all these matters you must never discriminate unfairly against your patients or colleagues. And you must always be prepared to justify your actions to them. </a:t>
            </a:r>
          </a:p>
        </p:txBody>
      </p:sp>
      <p:pic>
        <p:nvPicPr>
          <p:cNvPr id="2" name="Graphic 21">
            <a:extLst>
              <a:ext uri="{FF2B5EF4-FFF2-40B4-BE49-F238E27FC236}">
                <a16:creationId xmlns:a16="http://schemas.microsoft.com/office/drawing/2014/main" id="{66C4659A-76D2-2ADF-6106-06908E9D30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72467" y="0"/>
            <a:ext cx="1925591" cy="89911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533401"/>
            <a:ext cx="7772400" cy="1470025"/>
          </a:xfrm>
        </p:spPr>
        <p:txBody>
          <a:bodyPr/>
          <a:lstStyle/>
          <a:p>
            <a:r>
              <a:rPr lang="en-US" sz="5400" b="1" dirty="0"/>
              <a:t>Patients Bill of Rights</a:t>
            </a:r>
          </a:p>
        </p:txBody>
      </p:sp>
      <p:pic>
        <p:nvPicPr>
          <p:cNvPr id="5" name="Picture 4"/>
          <p:cNvPicPr>
            <a:picLocks noChangeAspect="1"/>
          </p:cNvPicPr>
          <p:nvPr/>
        </p:nvPicPr>
        <p:blipFill>
          <a:blip r:embed="rId2"/>
          <a:stretch>
            <a:fillRect/>
          </a:stretch>
        </p:blipFill>
        <p:spPr>
          <a:xfrm>
            <a:off x="2667000" y="2133600"/>
            <a:ext cx="6934200" cy="4361444"/>
          </a:xfrm>
          <a:prstGeom prst="rect">
            <a:avLst/>
          </a:prstGeom>
          <a:ln>
            <a:noFill/>
          </a:ln>
          <a:effectLst>
            <a:softEdge rad="112500"/>
          </a:effectLst>
        </p:spPr>
      </p:pic>
      <p:pic>
        <p:nvPicPr>
          <p:cNvPr id="3" name="Graphic 21">
            <a:extLst>
              <a:ext uri="{FF2B5EF4-FFF2-40B4-BE49-F238E27FC236}">
                <a16:creationId xmlns:a16="http://schemas.microsoft.com/office/drawing/2014/main" id="{9D5ABCE7-9F9C-5AE6-B93C-8D7C162670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01200" y="533401"/>
            <a:ext cx="2305141" cy="1076343"/>
          </a:xfrm>
          <a:prstGeom prst="rect">
            <a:avLst/>
          </a:prstGeom>
        </p:spPr>
      </p:pic>
    </p:spTree>
    <p:extLst>
      <p:ext uri="{BB962C8B-B14F-4D97-AF65-F5344CB8AC3E}">
        <p14:creationId xmlns:p14="http://schemas.microsoft.com/office/powerpoint/2010/main" val="4273777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3024390-1CFE-579E-4C45-96F351EAFB1F}"/>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95C2050-0928-B11A-8354-FAE3F4A399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sz="3600" b="1" dirty="0">
                <a:solidFill>
                  <a:srgbClr val="C00000"/>
                </a:solidFill>
              </a:rPr>
              <a:t>What is Patient Bill of Rights?</a:t>
            </a:r>
          </a:p>
        </p:txBody>
      </p:sp>
      <p:sp>
        <p:nvSpPr>
          <p:cNvPr id="3" name="Content Placeholder 2"/>
          <p:cNvSpPr>
            <a:spLocks noGrp="1"/>
          </p:cNvSpPr>
          <p:nvPr>
            <p:ph idx="1"/>
          </p:nvPr>
        </p:nvSpPr>
        <p:spPr/>
        <p:txBody>
          <a:bodyPr>
            <a:normAutofit/>
          </a:bodyPr>
          <a:lstStyle/>
          <a:p>
            <a:pPr algn="just" rtl="0">
              <a:lnSpc>
                <a:spcPct val="150000"/>
              </a:lnSpc>
            </a:pPr>
            <a:r>
              <a:rPr lang="en-US" sz="3600" b="1" dirty="0">
                <a:solidFill>
                  <a:schemeClr val="accent4">
                    <a:lumMod val="10000"/>
                  </a:schemeClr>
                </a:solidFill>
                <a:latin typeface="Times New Roman" pitchFamily="18" charset="0"/>
                <a:cs typeface="Times New Roman" pitchFamily="18" charset="0"/>
              </a:rPr>
              <a:t>It is a list of patient's rights. It offers guidance and protection to patients by stating the responsibilities that a hospital and its staff have toward them and their families during hospitalization, but it is not legally obligatory document. </a:t>
            </a:r>
          </a:p>
        </p:txBody>
      </p:sp>
    </p:spTree>
    <p:extLst>
      <p:ext uri="{BB962C8B-B14F-4D97-AF65-F5344CB8AC3E}">
        <p14:creationId xmlns:p14="http://schemas.microsoft.com/office/powerpoint/2010/main" val="2882973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D54358F-E79F-3813-45D2-673739C9F7E3}"/>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FD72E56-F674-EF48-E998-563804B93E9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a:xfrm>
            <a:off x="1533378" y="328614"/>
            <a:ext cx="8067822" cy="1347787"/>
          </a:xfrm>
          <a:noFill/>
          <a:ln>
            <a:noFill/>
          </a:ln>
        </p:spPr>
        <p:txBody>
          <a:bodyPr>
            <a:noAutofit/>
          </a:bodyPr>
          <a:lstStyle/>
          <a:p>
            <a:pPr algn="ctr" rtl="0"/>
            <a:r>
              <a:rPr lang="en-US" sz="4000" b="1" dirty="0">
                <a:latin typeface="Times New Roman" pitchFamily="18" charset="0"/>
                <a:cs typeface="Times New Roman" pitchFamily="18" charset="0"/>
              </a:rPr>
              <a:t>Importance of </a:t>
            </a:r>
            <a:r>
              <a:rPr lang="en-US" sz="4000" b="1" dirty="0">
                <a:solidFill>
                  <a:srgbClr val="FF0000"/>
                </a:solidFill>
                <a:latin typeface="Times New Roman" pitchFamily="18" charset="0"/>
                <a:cs typeface="Times New Roman" pitchFamily="18" charset="0"/>
              </a:rPr>
              <a:t>patient’s bill of</a:t>
            </a:r>
            <a:br>
              <a:rPr lang="en-US" sz="4000" b="1" dirty="0">
                <a:solidFill>
                  <a:srgbClr val="FF0000"/>
                </a:solidFill>
                <a:latin typeface="Times New Roman" pitchFamily="18" charset="0"/>
                <a:cs typeface="Times New Roman" pitchFamily="18" charset="0"/>
              </a:rPr>
            </a:br>
            <a:r>
              <a:rPr lang="en-US" sz="4000" b="1" dirty="0">
                <a:solidFill>
                  <a:srgbClr val="FF0000"/>
                </a:solidFill>
                <a:latin typeface="Times New Roman" pitchFamily="18" charset="0"/>
                <a:cs typeface="Times New Roman" pitchFamily="18" charset="0"/>
              </a:rPr>
              <a:t>rights</a:t>
            </a:r>
            <a:endParaRPr lang="ar-SA" sz="40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643199" y="1981200"/>
            <a:ext cx="5427823" cy="4953000"/>
          </a:xfrm>
        </p:spPr>
        <p:txBody>
          <a:bodyPr>
            <a:noAutofit/>
          </a:bodyPr>
          <a:lstStyle/>
          <a:p>
            <a:pPr marL="742950" indent="-742950" algn="justLow">
              <a:lnSpc>
                <a:spcPct val="150000"/>
              </a:lnSpc>
              <a:buFont typeface="+mj-lt"/>
              <a:buAutoNum type="arabicPeriod"/>
            </a:pPr>
            <a:r>
              <a:rPr lang="en-US" sz="3600" b="1" dirty="0">
                <a:solidFill>
                  <a:schemeClr val="accent2">
                    <a:lumMod val="50000"/>
                  </a:schemeClr>
                </a:solidFill>
                <a:latin typeface="Arial Narrow" pitchFamily="34" charset="0"/>
              </a:rPr>
              <a:t> </a:t>
            </a:r>
            <a:r>
              <a:rPr lang="en-US" b="1" dirty="0">
                <a:solidFill>
                  <a:srgbClr val="000066"/>
                </a:solidFill>
                <a:latin typeface="Times New Roman" pitchFamily="18" charset="0"/>
                <a:cs typeface="Times New Roman" pitchFamily="18" charset="0"/>
              </a:rPr>
              <a:t>To protect both a patient and a hospital.</a:t>
            </a:r>
          </a:p>
          <a:p>
            <a:pPr marL="742950" indent="-742950" algn="justLow">
              <a:lnSpc>
                <a:spcPct val="150000"/>
              </a:lnSpc>
              <a:buFont typeface="+mj-lt"/>
              <a:buAutoNum type="arabicPeriod"/>
            </a:pPr>
            <a:r>
              <a:rPr lang="en-US" b="1" dirty="0">
                <a:solidFill>
                  <a:srgbClr val="000066"/>
                </a:solidFill>
                <a:latin typeface="Times New Roman" pitchFamily="18" charset="0"/>
                <a:cs typeface="Times New Roman" pitchFamily="18" charset="0"/>
              </a:rPr>
              <a:t>To help patients feel more confident in the health care system. </a:t>
            </a:r>
          </a:p>
        </p:txBody>
      </p:sp>
      <p:pic>
        <p:nvPicPr>
          <p:cNvPr id="9" name="Picture 8" descr="A stethoscope and a paper with text&#10;&#10;Description automatically generated">
            <a:extLst>
              <a:ext uri="{FF2B5EF4-FFF2-40B4-BE49-F238E27FC236}">
                <a16:creationId xmlns:a16="http://schemas.microsoft.com/office/drawing/2014/main" id="{876B908D-737A-E35B-99F1-9A63DF8DB3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14918" y="2591518"/>
            <a:ext cx="3693537" cy="2457881"/>
          </a:xfrm>
          <a:prstGeom prst="rect">
            <a:avLst/>
          </a:prstGeom>
        </p:spPr>
      </p:pic>
    </p:spTree>
    <p:extLst>
      <p:ext uri="{BB962C8B-B14F-4D97-AF65-F5344CB8AC3E}">
        <p14:creationId xmlns:p14="http://schemas.microsoft.com/office/powerpoint/2010/main" val="6218018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EDFA10B-AB37-4A34-A838-4CB219E13AA7}"/>
              </a:ext>
            </a:extLst>
          </p:cNvPr>
          <p:cNvSpPr/>
          <p:nvPr/>
        </p:nvSpPr>
        <p:spPr>
          <a:xfrm>
            <a:off x="617280" y="1685494"/>
            <a:ext cx="10812720" cy="4953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B2288BC-8BC4-2C57-E125-E1F79B9038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113983"/>
          </a:xfrm>
          <a:prstGeom prst="rect">
            <a:avLst/>
          </a:prstGeom>
        </p:spPr>
      </p:pic>
      <p:sp>
        <p:nvSpPr>
          <p:cNvPr id="2" name="Title 1"/>
          <p:cNvSpPr>
            <a:spLocks noGrp="1"/>
          </p:cNvSpPr>
          <p:nvPr>
            <p:ph type="title"/>
          </p:nvPr>
        </p:nvSpPr>
        <p:spPr>
          <a:xfrm>
            <a:off x="2819400" y="328614"/>
            <a:ext cx="6781800" cy="1347787"/>
          </a:xfrm>
          <a:noFill/>
        </p:spPr>
        <p:txBody>
          <a:bodyPr>
            <a:noAutofit/>
          </a:bodyPr>
          <a:lstStyle/>
          <a:p>
            <a:pPr algn="ctr" rtl="0"/>
            <a:r>
              <a:rPr lang="en-US" sz="4000" b="1" dirty="0">
                <a:latin typeface="Times New Roman" pitchFamily="18" charset="0"/>
                <a:cs typeface="Times New Roman" pitchFamily="18" charset="0"/>
              </a:rPr>
              <a:t>Importance of </a:t>
            </a:r>
            <a:r>
              <a:rPr lang="en-US" sz="4000" b="1" dirty="0">
                <a:solidFill>
                  <a:srgbClr val="FF0000"/>
                </a:solidFill>
                <a:latin typeface="Times New Roman" pitchFamily="18" charset="0"/>
                <a:cs typeface="Times New Roman" pitchFamily="18" charset="0"/>
              </a:rPr>
              <a:t>patient’s bill of</a:t>
            </a:r>
            <a:br>
              <a:rPr lang="en-US" sz="4000" b="1" dirty="0">
                <a:solidFill>
                  <a:srgbClr val="FF0000"/>
                </a:solidFill>
                <a:latin typeface="Times New Roman" pitchFamily="18" charset="0"/>
                <a:cs typeface="Times New Roman" pitchFamily="18" charset="0"/>
              </a:rPr>
            </a:br>
            <a:r>
              <a:rPr lang="en-US" sz="4000" b="1" dirty="0">
                <a:solidFill>
                  <a:srgbClr val="FF0000"/>
                </a:solidFill>
                <a:latin typeface="Times New Roman" pitchFamily="18" charset="0"/>
                <a:cs typeface="Times New Roman" pitchFamily="18" charset="0"/>
              </a:rPr>
              <a:t>rights</a:t>
            </a:r>
            <a:endParaRPr lang="ar-SA" sz="4000" b="1" dirty="0">
              <a:solidFill>
                <a:srgbClr val="FF0000"/>
              </a:solidFill>
              <a:latin typeface="Times New Roman" pitchFamily="18" charset="0"/>
              <a:cs typeface="Times New Roman" pitchFamily="18" charset="0"/>
            </a:endParaRPr>
          </a:p>
        </p:txBody>
      </p:sp>
      <p:sp>
        <p:nvSpPr>
          <p:cNvPr id="3" name="Content Placeholder 2"/>
          <p:cNvSpPr>
            <a:spLocks noGrp="1"/>
          </p:cNvSpPr>
          <p:nvPr>
            <p:ph idx="1"/>
          </p:nvPr>
        </p:nvSpPr>
        <p:spPr>
          <a:xfrm>
            <a:off x="900332" y="1766664"/>
            <a:ext cx="6279957" cy="4953000"/>
          </a:xfrm>
        </p:spPr>
        <p:txBody>
          <a:bodyPr>
            <a:noAutofit/>
          </a:bodyPr>
          <a:lstStyle/>
          <a:p>
            <a:pPr marL="0" indent="0" algn="justLow">
              <a:lnSpc>
                <a:spcPct val="150000"/>
              </a:lnSpc>
              <a:buNone/>
            </a:pPr>
            <a:r>
              <a:rPr lang="en-US" b="1" dirty="0">
                <a:solidFill>
                  <a:srgbClr val="000066"/>
                </a:solidFill>
                <a:latin typeface="Times New Roman" pitchFamily="18" charset="0"/>
                <a:cs typeface="Times New Roman" pitchFamily="18" charset="0"/>
              </a:rPr>
              <a:t>3. To stress the importance of a strong relationship between patients and their health care providers.</a:t>
            </a:r>
          </a:p>
          <a:p>
            <a:pPr marL="0" indent="0" algn="justLow">
              <a:lnSpc>
                <a:spcPct val="150000"/>
              </a:lnSpc>
              <a:buNone/>
            </a:pPr>
            <a:r>
              <a:rPr lang="en-US" b="1" dirty="0">
                <a:solidFill>
                  <a:srgbClr val="000066"/>
                </a:solidFill>
                <a:latin typeface="Times New Roman" pitchFamily="18" charset="0"/>
                <a:cs typeface="Times New Roman" pitchFamily="18" charset="0"/>
              </a:rPr>
              <a:t>4. To arrange the rights and responsibilities for all patients and health care providers.  </a:t>
            </a:r>
          </a:p>
        </p:txBody>
      </p:sp>
      <p:pic>
        <p:nvPicPr>
          <p:cNvPr id="9" name="Picture 8" descr="A close-up of a patient responsibility document&#10;&#10;Description automatically generated">
            <a:extLst>
              <a:ext uri="{FF2B5EF4-FFF2-40B4-BE49-F238E27FC236}">
                <a16:creationId xmlns:a16="http://schemas.microsoft.com/office/drawing/2014/main" id="{DC64EF0D-79C1-45D4-3018-5FF9F1F009E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96790" y="1766664"/>
            <a:ext cx="3046276" cy="4738652"/>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35F1D3D-FF11-8944-11AF-E3C7244893A9}"/>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409819B-DB84-75C7-DB4B-583AC19BC8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t>Patients Rights:</a:t>
            </a:r>
          </a:p>
        </p:txBody>
      </p:sp>
      <p:sp>
        <p:nvSpPr>
          <p:cNvPr id="3" name="Content Placeholder 2"/>
          <p:cNvSpPr>
            <a:spLocks noGrp="1"/>
          </p:cNvSpPr>
          <p:nvPr>
            <p:ph idx="1"/>
          </p:nvPr>
        </p:nvSpPr>
        <p:spPr>
          <a:xfrm>
            <a:off x="1352369" y="2534590"/>
            <a:ext cx="7716838" cy="3388658"/>
          </a:xfrm>
        </p:spPr>
        <p:txBody>
          <a:bodyPr>
            <a:noAutofit/>
          </a:bodyPr>
          <a:lstStyle/>
          <a:p>
            <a:pPr algn="just"/>
            <a:r>
              <a:rPr lang="en-US" b="1" dirty="0"/>
              <a:t>The right to receive information from physicians and to discuss the benefits, risks and costs of appropriate treatments</a:t>
            </a:r>
          </a:p>
          <a:p>
            <a:pPr algn="just"/>
            <a:r>
              <a:rPr lang="en-US" b="1" dirty="0"/>
              <a:t>The right to make decision regarding the health care that is recommended by physician.</a:t>
            </a:r>
          </a:p>
          <a:p>
            <a:pPr algn="just"/>
            <a:r>
              <a:rPr lang="en-US" b="1" dirty="0"/>
              <a:t>Be treated with respect and dignity </a:t>
            </a:r>
          </a:p>
        </p:txBody>
      </p:sp>
      <p:pic>
        <p:nvPicPr>
          <p:cNvPr id="4" name="Picture 3"/>
          <p:cNvPicPr>
            <a:picLocks noChangeAspect="1"/>
          </p:cNvPicPr>
          <p:nvPr/>
        </p:nvPicPr>
        <p:blipFill>
          <a:blip r:embed="rId3"/>
          <a:stretch>
            <a:fillRect/>
          </a:stretch>
        </p:blipFill>
        <p:spPr>
          <a:xfrm>
            <a:off x="9645659" y="3011057"/>
            <a:ext cx="1938060" cy="2587410"/>
          </a:xfrm>
          <a:prstGeom prst="rect">
            <a:avLst/>
          </a:prstGeom>
        </p:spPr>
      </p:pic>
    </p:spTree>
    <p:extLst>
      <p:ext uri="{BB962C8B-B14F-4D97-AF65-F5344CB8AC3E}">
        <p14:creationId xmlns:p14="http://schemas.microsoft.com/office/powerpoint/2010/main" val="23378577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F1644D4-0B45-2B60-0B01-6793148A8A5F}"/>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EE31C46-0D2E-FAEE-7474-AE4B8248B6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t>Cont. Patients Rights</a:t>
            </a:r>
          </a:p>
        </p:txBody>
      </p:sp>
      <p:sp>
        <p:nvSpPr>
          <p:cNvPr id="3" name="Content Placeholder 2"/>
          <p:cNvSpPr>
            <a:spLocks noGrp="1"/>
          </p:cNvSpPr>
          <p:nvPr>
            <p:ph idx="1"/>
          </p:nvPr>
        </p:nvSpPr>
        <p:spPr/>
        <p:txBody>
          <a:bodyPr>
            <a:normAutofit/>
          </a:bodyPr>
          <a:lstStyle/>
          <a:p>
            <a:pPr algn="just"/>
            <a:r>
              <a:rPr lang="en-US" dirty="0"/>
              <a:t>Privacy and confidentiality, which includes access to medical records upon request.</a:t>
            </a:r>
          </a:p>
          <a:p>
            <a:pPr algn="just"/>
            <a:r>
              <a:rPr lang="en-US" dirty="0"/>
              <a:t>The right to continue health care</a:t>
            </a:r>
          </a:p>
          <a:p>
            <a:pPr algn="just"/>
            <a:r>
              <a:rPr lang="en-US" dirty="0"/>
              <a:t>Right to review records about his/her care and to have the information explained or interpreted as necessary, except when restricted by law.</a:t>
            </a:r>
            <a:endParaRPr lang="ar-SA" dirty="0"/>
          </a:p>
          <a:p>
            <a:pPr algn="just"/>
            <a:r>
              <a:rPr lang="en-US" dirty="0"/>
              <a:t>Participate in the development and implementation of care</a:t>
            </a:r>
          </a:p>
          <a:p>
            <a:endParaRPr lang="en-US" dirty="0"/>
          </a:p>
          <a:p>
            <a:pPr marL="0" indent="0">
              <a:buNone/>
            </a:pPr>
            <a:endParaRPr lang="en-US" dirty="0"/>
          </a:p>
        </p:txBody>
      </p:sp>
    </p:spTree>
    <p:extLst>
      <p:ext uri="{BB962C8B-B14F-4D97-AF65-F5344CB8AC3E}">
        <p14:creationId xmlns:p14="http://schemas.microsoft.com/office/powerpoint/2010/main" val="8849360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F7D2A147-6698-4ADC-A08E-C948561D90C0}"/>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1982447-E552-687C-36DC-6147EAFA9A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Content Placeholder 2"/>
          <p:cNvSpPr>
            <a:spLocks noGrp="1"/>
          </p:cNvSpPr>
          <p:nvPr>
            <p:ph idx="1"/>
          </p:nvPr>
        </p:nvSpPr>
        <p:spPr/>
        <p:txBody>
          <a:bodyPr>
            <a:normAutofit/>
          </a:bodyPr>
          <a:lstStyle/>
          <a:p>
            <a:pPr algn="just"/>
            <a:r>
              <a:rPr lang="en-US" b="1" dirty="0"/>
              <a:t>Refuse treatment in accordance with the law, and receive information about the refusal of treatment. </a:t>
            </a:r>
            <a:endParaRPr lang="ar-SA" b="1" dirty="0"/>
          </a:p>
          <a:p>
            <a:pPr algn="just"/>
            <a:r>
              <a:rPr lang="en-US" b="1" dirty="0"/>
              <a:t>Quality health care without discrimination because of race, creed, gender, religion or source of payment</a:t>
            </a:r>
            <a:endParaRPr lang="ar-SA" b="1" dirty="0"/>
          </a:p>
          <a:p>
            <a:pPr algn="just"/>
            <a:r>
              <a:rPr lang="en-US" b="1" dirty="0"/>
              <a:t>Consultation and communication</a:t>
            </a:r>
          </a:p>
          <a:p>
            <a:pPr algn="just">
              <a:buNone/>
            </a:pPr>
            <a:endParaRPr lang="en-US" b="1" dirty="0"/>
          </a:p>
        </p:txBody>
      </p:sp>
      <p:sp>
        <p:nvSpPr>
          <p:cNvPr id="4" name="Title 1"/>
          <p:cNvSpPr>
            <a:spLocks noGrp="1"/>
          </p:cNvSpPr>
          <p:nvPr>
            <p:ph type="title"/>
          </p:nvPr>
        </p:nvSpPr>
        <p:spPr>
          <a:xfrm>
            <a:off x="2236789" y="133645"/>
            <a:ext cx="7716837" cy="1447800"/>
          </a:xfrm>
        </p:spPr>
        <p:txBody>
          <a:bodyPr/>
          <a:lstStyle/>
          <a:p>
            <a:r>
              <a:rPr lang="en-US" dirty="0"/>
              <a:t>Cont. Patients Rights</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46B90D1C-26AB-E77A-5FF5-5C2E22943452}"/>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535AA067-8FF6-9F34-E9CF-7864C43B3A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t>Cont. Patients Rights</a:t>
            </a:r>
          </a:p>
        </p:txBody>
      </p:sp>
      <p:sp>
        <p:nvSpPr>
          <p:cNvPr id="3" name="Content Placeholder 2"/>
          <p:cNvSpPr>
            <a:spLocks noGrp="1"/>
          </p:cNvSpPr>
          <p:nvPr>
            <p:ph idx="1"/>
          </p:nvPr>
        </p:nvSpPr>
        <p:spPr/>
        <p:txBody>
          <a:bodyPr>
            <a:normAutofit/>
          </a:bodyPr>
          <a:lstStyle/>
          <a:p>
            <a:pPr algn="just"/>
            <a:r>
              <a:rPr lang="en-US" b="1" dirty="0"/>
              <a:t>The patient has a right to expect all their communications and records related to their care will be treated das confidential by the hospital.</a:t>
            </a:r>
          </a:p>
          <a:p>
            <a:pPr algn="just"/>
            <a:r>
              <a:rPr lang="en-US" b="1" dirty="0"/>
              <a:t>The patient has a right to be informed of hospital policies and practices that relate to patent care, treatment and responsibilities</a:t>
            </a:r>
            <a:r>
              <a:rPr lang="en-US" dirty="0"/>
              <a:t>. </a:t>
            </a:r>
          </a:p>
        </p:txBody>
      </p:sp>
      <p:pic>
        <p:nvPicPr>
          <p:cNvPr id="4" name="Picture 3"/>
          <p:cNvPicPr>
            <a:picLocks noChangeAspect="1"/>
          </p:cNvPicPr>
          <p:nvPr/>
        </p:nvPicPr>
        <p:blipFill>
          <a:blip r:embed="rId3"/>
          <a:stretch>
            <a:fillRect/>
          </a:stretch>
        </p:blipFill>
        <p:spPr>
          <a:xfrm>
            <a:off x="4200716" y="4291802"/>
            <a:ext cx="2232909" cy="1885161"/>
          </a:xfrm>
          <a:prstGeom prst="rect">
            <a:avLst/>
          </a:prstGeom>
        </p:spPr>
      </p:pic>
    </p:spTree>
    <p:extLst>
      <p:ext uri="{BB962C8B-B14F-4D97-AF65-F5344CB8AC3E}">
        <p14:creationId xmlns:p14="http://schemas.microsoft.com/office/powerpoint/2010/main" val="196659808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6413627-9F87-2545-F8F6-12498CF181A3}"/>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A773EF4-2573-17FC-9113-95C14154BB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t>Cont. Patients Rights</a:t>
            </a:r>
          </a:p>
        </p:txBody>
      </p:sp>
      <p:sp>
        <p:nvSpPr>
          <p:cNvPr id="3" name="Content Placeholder 2"/>
          <p:cNvSpPr>
            <a:spLocks noGrp="1"/>
          </p:cNvSpPr>
          <p:nvPr>
            <p:ph idx="1"/>
          </p:nvPr>
        </p:nvSpPr>
        <p:spPr/>
        <p:txBody>
          <a:bodyPr>
            <a:normAutofit/>
          </a:bodyPr>
          <a:lstStyle/>
          <a:p>
            <a:r>
              <a:rPr lang="en-US" b="1" dirty="0"/>
              <a:t>Personal safety. </a:t>
            </a:r>
            <a:endParaRPr lang="ar-SA" b="1" dirty="0"/>
          </a:p>
          <a:p>
            <a:r>
              <a:rPr lang="en-US" b="1" dirty="0"/>
              <a:t> Know the identity of the person treating the patient</a:t>
            </a:r>
            <a:endParaRPr lang="ar-SA" b="1" dirty="0"/>
          </a:p>
          <a:p>
            <a:r>
              <a:rPr lang="en-US" b="1" dirty="0"/>
              <a:t>Informed consent for all procedures</a:t>
            </a:r>
          </a:p>
          <a:p>
            <a:pPr algn="just"/>
            <a:r>
              <a:rPr lang="en-US" b="1" dirty="0"/>
              <a:t>Complain or compliment without the fear of retaliation or compromise of access or quality of care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6593E02-250D-7EBA-7D17-ACDAF67179A7}"/>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D519B42-046B-AD4B-2FBA-6C5A356FC4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t>Patients Responsibilities:</a:t>
            </a:r>
          </a:p>
        </p:txBody>
      </p:sp>
      <p:sp>
        <p:nvSpPr>
          <p:cNvPr id="3" name="Content Placeholder 2"/>
          <p:cNvSpPr>
            <a:spLocks noGrp="1"/>
          </p:cNvSpPr>
          <p:nvPr>
            <p:ph idx="1"/>
          </p:nvPr>
        </p:nvSpPr>
        <p:spPr/>
        <p:txBody>
          <a:bodyPr>
            <a:normAutofit/>
          </a:bodyPr>
          <a:lstStyle/>
          <a:p>
            <a:pPr algn="just"/>
            <a:r>
              <a:rPr lang="en-US" dirty="0"/>
              <a:t>A patient is responsible for keeping his/her appointments and if not able to make it to their appointment, a need to notify their office.</a:t>
            </a:r>
          </a:p>
          <a:p>
            <a:pPr algn="just"/>
            <a:r>
              <a:rPr lang="en-US" dirty="0"/>
              <a:t>A patient is responsible for reporting any changes.</a:t>
            </a:r>
          </a:p>
          <a:p>
            <a:pPr algn="just"/>
            <a:r>
              <a:rPr lang="en-US" dirty="0"/>
              <a:t>A patient is responsible to follow a treatment recommended by their doctor. ( If a patient agreed to doctors' recommendation)</a:t>
            </a:r>
          </a:p>
          <a:p>
            <a:pPr algn="just"/>
            <a:r>
              <a:rPr lang="en-US" dirty="0"/>
              <a:t>A patient is responsible for following health care rules and regulations.</a:t>
            </a:r>
            <a:endParaRPr lang="ar-SA" dirty="0"/>
          </a:p>
          <a:p>
            <a:pPr algn="just"/>
            <a:r>
              <a:rPr lang="en-US" dirty="0"/>
              <a:t>Respect the autonomy of the doctors and nurses</a:t>
            </a:r>
          </a:p>
        </p:txBody>
      </p:sp>
    </p:spTree>
    <p:extLst>
      <p:ext uri="{BB962C8B-B14F-4D97-AF65-F5344CB8AC3E}">
        <p14:creationId xmlns:p14="http://schemas.microsoft.com/office/powerpoint/2010/main" val="2955733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1B8D403D-7EAD-413F-3AAA-58099FB529CE}"/>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4A33F9-C982-D82B-822F-0170EBDB9F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t>Patients Responsibilities:</a:t>
            </a:r>
          </a:p>
        </p:txBody>
      </p:sp>
      <p:sp>
        <p:nvSpPr>
          <p:cNvPr id="3" name="Content Placeholder 2"/>
          <p:cNvSpPr>
            <a:spLocks noGrp="1"/>
          </p:cNvSpPr>
          <p:nvPr>
            <p:ph idx="1"/>
          </p:nvPr>
        </p:nvSpPr>
        <p:spPr/>
        <p:txBody>
          <a:bodyPr>
            <a:normAutofit fontScale="77500" lnSpcReduction="20000"/>
          </a:bodyPr>
          <a:lstStyle/>
          <a:p>
            <a:pPr algn="just"/>
            <a:r>
              <a:rPr lang="en-US" dirty="0"/>
              <a:t>A patient is responsible for following health care rules and regulations.</a:t>
            </a:r>
            <a:endParaRPr lang="ar-SA" dirty="0"/>
          </a:p>
          <a:p>
            <a:pPr algn="just"/>
            <a:r>
              <a:rPr lang="en-US" dirty="0"/>
              <a:t>Treat doctors and nurses with respect</a:t>
            </a:r>
            <a:endParaRPr lang="ar-SA" dirty="0"/>
          </a:p>
          <a:p>
            <a:pPr algn="just"/>
            <a:r>
              <a:rPr lang="en-US" dirty="0"/>
              <a:t>Be punctual to attend the clinics / hospital</a:t>
            </a:r>
            <a:r>
              <a:rPr lang="ar-SA" dirty="0"/>
              <a:t> </a:t>
            </a:r>
            <a:r>
              <a:rPr lang="en-US" dirty="0"/>
              <a:t>for the treatment at the given time</a:t>
            </a:r>
            <a:r>
              <a:rPr lang="ar-SA" dirty="0"/>
              <a:t> </a:t>
            </a:r>
            <a:r>
              <a:rPr lang="en-US" dirty="0"/>
              <a:t>and if not able to attend, a need to notify their office.</a:t>
            </a:r>
          </a:p>
          <a:p>
            <a:pPr algn="just"/>
            <a:r>
              <a:rPr lang="en-US" dirty="0"/>
              <a:t>To respect the privacy of others. NOTE: No photography is permitted at JHAH without prior written permission</a:t>
            </a:r>
          </a:p>
          <a:p>
            <a:pPr algn="just"/>
            <a:r>
              <a:rPr lang="en-US" dirty="0"/>
              <a:t>To respect that patients will be treated based on the urgency of their medical needs</a:t>
            </a:r>
          </a:p>
          <a:p>
            <a:pPr algn="just"/>
            <a:r>
              <a:rPr lang="en-US" dirty="0"/>
              <a:t>To safeguard all valuables you bring to the hospital </a:t>
            </a:r>
          </a:p>
          <a:p>
            <a:pPr algn="just"/>
            <a:r>
              <a:rPr lang="en-US" dirty="0"/>
              <a:t>To understand that some services are not available at Hospital. As a result, you may be referred to another hospital</a:t>
            </a:r>
          </a:p>
          <a:p>
            <a:pPr algn="just"/>
            <a:r>
              <a:rPr lang="en-US" dirty="0"/>
              <a:t>To follow all hospital policies and procedures (e.g. visiting hours, smoking policy, use of electrical equipment and safety of belongings)</a:t>
            </a:r>
          </a:p>
          <a:p>
            <a:pPr algn="just"/>
            <a:r>
              <a:rPr lang="en-US" dirty="0"/>
              <a:t>To use hospital facilities and equipment safely</a:t>
            </a:r>
            <a:endParaRPr lang="ar-SA" dirty="0"/>
          </a:p>
        </p:txBody>
      </p:sp>
    </p:spTree>
    <p:extLst>
      <p:ext uri="{BB962C8B-B14F-4D97-AF65-F5344CB8AC3E}">
        <p14:creationId xmlns:p14="http://schemas.microsoft.com/office/powerpoint/2010/main" val="40942079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D10A625-1BBC-A7C5-3B80-BDB1DEEDCB82}"/>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0BD6092-8930-FAC9-9649-7267BFE914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Unethical  Acts</a:t>
            </a: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Advertising</a:t>
            </a:r>
          </a:p>
          <a:p>
            <a:pPr marL="0" indent="0">
              <a:buNone/>
            </a:pPr>
            <a:endParaRPr lang="en-US" dirty="0"/>
          </a:p>
        </p:txBody>
      </p:sp>
      <p:sp>
        <p:nvSpPr>
          <p:cNvPr id="5" name="Rectangle 4"/>
          <p:cNvSpPr/>
          <p:nvPr/>
        </p:nvSpPr>
        <p:spPr>
          <a:xfrm>
            <a:off x="3080825" y="2273300"/>
            <a:ext cx="7484012" cy="4038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r>
              <a:rPr lang="en-IN" sz="2800" b="1" dirty="0">
                <a:solidFill>
                  <a:schemeClr val="bg1"/>
                </a:solidFill>
              </a:rPr>
              <a:t>Printing of self-photograph, or any such material of publicity in the letter head or on sign board of the consulting room or any such clinical establishment shall be regarded as acts of self-advertisement and unethical conduct on the part of the physician </a:t>
            </a:r>
          </a:p>
          <a:p>
            <a:pPr marL="285750" indent="-285750">
              <a:buFont typeface="Arial" pitchFamily="34" charset="0"/>
              <a:buChar char="•"/>
            </a:pPr>
            <a:r>
              <a:rPr lang="en-IN" sz="2800" b="1" dirty="0">
                <a:solidFill>
                  <a:schemeClr val="bg1"/>
                </a:solidFill>
              </a:rPr>
              <a:t>Not endorse any items</a:t>
            </a:r>
            <a:endParaRPr lang="en-US" sz="2800" b="1" dirty="0">
              <a:solidFill>
                <a:schemeClr val="bg1"/>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D10A625-1BBC-A7C5-3B80-BDB1DEEDCB82}"/>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0BD6092-8930-FAC9-9649-7267BFE914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Unethical  Acts</a:t>
            </a: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Advertising</a:t>
            </a:r>
          </a:p>
          <a:p>
            <a:pPr marL="0" indent="0">
              <a:buNone/>
            </a:pPr>
            <a:endParaRPr lang="en-US" dirty="0"/>
          </a:p>
        </p:txBody>
      </p:sp>
      <p:sp>
        <p:nvSpPr>
          <p:cNvPr id="6" name="Rectangle 5"/>
          <p:cNvSpPr/>
          <p:nvPr/>
        </p:nvSpPr>
        <p:spPr>
          <a:xfrm>
            <a:off x="2377440" y="2391508"/>
            <a:ext cx="8138160" cy="316523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IN" sz="2400" b="1" dirty="0">
                <a:solidFill>
                  <a:schemeClr val="bg1"/>
                </a:solidFill>
              </a:rPr>
              <a:t>Formal announcement in press</a:t>
            </a:r>
          </a:p>
          <a:p>
            <a:pPr marL="342900" indent="-342900">
              <a:buAutoNum type="arabicParenBoth"/>
            </a:pPr>
            <a:r>
              <a:rPr lang="en-IN" sz="2400" b="1" dirty="0">
                <a:solidFill>
                  <a:schemeClr val="bg1"/>
                </a:solidFill>
              </a:rPr>
              <a:t>On starting practice. </a:t>
            </a:r>
          </a:p>
          <a:p>
            <a:r>
              <a:rPr lang="en-IN" sz="2400" b="1" dirty="0">
                <a:solidFill>
                  <a:schemeClr val="bg1"/>
                </a:solidFill>
              </a:rPr>
              <a:t>(2) On change of type of practice.</a:t>
            </a:r>
          </a:p>
          <a:p>
            <a:r>
              <a:rPr lang="en-IN" sz="2400" b="1" dirty="0">
                <a:solidFill>
                  <a:schemeClr val="bg1"/>
                </a:solidFill>
              </a:rPr>
              <a:t>(3) On changing address. </a:t>
            </a:r>
          </a:p>
          <a:p>
            <a:r>
              <a:rPr lang="en-IN" sz="2400" b="1" dirty="0">
                <a:solidFill>
                  <a:schemeClr val="bg1"/>
                </a:solidFill>
              </a:rPr>
              <a:t>(4) On temporary absence from duty.</a:t>
            </a:r>
          </a:p>
          <a:p>
            <a:r>
              <a:rPr lang="en-IN" sz="2400" b="1" dirty="0">
                <a:solidFill>
                  <a:schemeClr val="bg1"/>
                </a:solidFill>
              </a:rPr>
              <a:t>(5) On resumption of another   practice. </a:t>
            </a:r>
          </a:p>
          <a:p>
            <a:r>
              <a:rPr lang="en-IN" sz="2400" b="1" dirty="0">
                <a:solidFill>
                  <a:schemeClr val="bg1"/>
                </a:solidFill>
              </a:rPr>
              <a:t>(6) On succeeding to another practice.</a:t>
            </a:r>
          </a:p>
          <a:p>
            <a:r>
              <a:rPr lang="en-IN" sz="2400" b="1" dirty="0">
                <a:solidFill>
                  <a:schemeClr val="bg1"/>
                </a:solidFill>
              </a:rPr>
              <a:t>(7) Public declaration of charges</a:t>
            </a:r>
            <a:endParaRPr lang="en-US" sz="2400" b="1" dirty="0">
              <a:solidFill>
                <a:schemeClr val="bg1"/>
              </a:solidFill>
            </a:endParaRPr>
          </a:p>
        </p:txBody>
      </p:sp>
    </p:spTree>
    <p:custDataLst>
      <p:tags r:id="rId1"/>
    </p:custDataLst>
    <p:extLst>
      <p:ext uri="{BB962C8B-B14F-4D97-AF65-F5344CB8AC3E}">
        <p14:creationId xmlns:p14="http://schemas.microsoft.com/office/powerpoint/2010/main" val="3015727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D10A625-1BBC-A7C5-3B80-BDB1DEEDCB82}"/>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0BD6092-8930-FAC9-9649-7267BFE914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Unethical  Acts</a:t>
            </a: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Advertising</a:t>
            </a:r>
          </a:p>
          <a:p>
            <a:r>
              <a:rPr lang="en-US" dirty="0">
                <a:latin typeface="Times New Roman" pitchFamily="18" charset="0"/>
                <a:cs typeface="Times New Roman" pitchFamily="18" charset="0"/>
              </a:rPr>
              <a:t>Patent and Copy rights:</a:t>
            </a:r>
          </a:p>
          <a:p>
            <a:endParaRPr lang="en-US" dirty="0">
              <a:latin typeface="Times New Roman" pitchFamily="18" charset="0"/>
              <a:cs typeface="Times New Roman" pitchFamily="18" charset="0"/>
            </a:endParaRPr>
          </a:p>
          <a:p>
            <a:endParaRPr lang="en-US" dirty="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a:p>
            <a:pPr marL="0" indent="0">
              <a:buNone/>
            </a:pPr>
            <a:endParaRPr lang="en-US" dirty="0">
              <a:latin typeface="Times New Roman" pitchFamily="18" charset="0"/>
              <a:cs typeface="Times New Roman" pitchFamily="18" charset="0"/>
            </a:endParaRPr>
          </a:p>
          <a:p>
            <a:r>
              <a:rPr lang="en-US" dirty="0">
                <a:latin typeface="Times New Roman" pitchFamily="18" charset="0"/>
                <a:cs typeface="Times New Roman" pitchFamily="18" charset="0"/>
              </a:rPr>
              <a:t>Running an open shop (Dispensing of Drugs and Appliances by Physicians)</a:t>
            </a:r>
          </a:p>
          <a:p>
            <a:endParaRPr lang="en-US" dirty="0"/>
          </a:p>
        </p:txBody>
      </p:sp>
      <p:sp>
        <p:nvSpPr>
          <p:cNvPr id="8" name="Rectangle 7"/>
          <p:cNvSpPr/>
          <p:nvPr/>
        </p:nvSpPr>
        <p:spPr>
          <a:xfrm>
            <a:off x="1983545" y="3011056"/>
            <a:ext cx="8455855" cy="168755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r>
              <a:rPr lang="en-IN" sz="2400" b="1" dirty="0">
                <a:solidFill>
                  <a:schemeClr val="bg1"/>
                </a:solidFill>
              </a:rPr>
              <a:t>May patent the items, methods &amp; procedures </a:t>
            </a:r>
          </a:p>
          <a:p>
            <a:endParaRPr lang="en-IN" sz="2400" b="1" dirty="0">
              <a:solidFill>
                <a:schemeClr val="bg1"/>
              </a:solidFill>
            </a:endParaRPr>
          </a:p>
          <a:p>
            <a:pPr marL="285750" indent="-285750">
              <a:buFont typeface="Arial" pitchFamily="34" charset="0"/>
              <a:buChar char="•"/>
            </a:pPr>
            <a:r>
              <a:rPr lang="en-IN" sz="2400" b="1" dirty="0">
                <a:solidFill>
                  <a:schemeClr val="bg1"/>
                </a:solidFill>
              </a:rPr>
              <a:t>But it shall be unethical if benefits are not made  available in interest of society </a:t>
            </a:r>
          </a:p>
        </p:txBody>
      </p:sp>
    </p:spTree>
    <p:custDataLst>
      <p:tags r:id="rId1"/>
    </p:custDataLst>
    <p:extLst>
      <p:ext uri="{BB962C8B-B14F-4D97-AF65-F5344CB8AC3E}">
        <p14:creationId xmlns:p14="http://schemas.microsoft.com/office/powerpoint/2010/main" val="1560753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D10A625-1BBC-A7C5-3B80-BDB1DEEDCB82}"/>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0BD6092-8930-FAC9-9649-7267BFE914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Unethical  Acts</a:t>
            </a: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Advertising</a:t>
            </a:r>
          </a:p>
          <a:p>
            <a:r>
              <a:rPr lang="en-US" dirty="0">
                <a:latin typeface="Times New Roman" pitchFamily="18" charset="0"/>
                <a:cs typeface="Times New Roman" pitchFamily="18" charset="0"/>
              </a:rPr>
              <a:t>Patent and Copy rights:</a:t>
            </a:r>
          </a:p>
          <a:p>
            <a:r>
              <a:rPr lang="en-US" dirty="0">
                <a:latin typeface="Times New Roman" pitchFamily="18" charset="0"/>
                <a:cs typeface="Times New Roman" pitchFamily="18" charset="0"/>
              </a:rPr>
              <a:t>Running an open shop (Dispensing of Drugs and Appliances by Physicians)</a:t>
            </a:r>
          </a:p>
          <a:p>
            <a:r>
              <a:rPr lang="en-US" dirty="0">
                <a:latin typeface="Times New Roman" pitchFamily="18" charset="0"/>
                <a:cs typeface="Times New Roman" pitchFamily="18" charset="0"/>
              </a:rPr>
              <a:t>Rebates and Commission</a:t>
            </a:r>
          </a:p>
          <a:p>
            <a:pPr marL="0" indent="0">
              <a:buNone/>
            </a:pPr>
            <a:endParaRPr lang="en-US" dirty="0"/>
          </a:p>
        </p:txBody>
      </p:sp>
      <p:sp>
        <p:nvSpPr>
          <p:cNvPr id="9" name="Rectangle 8"/>
          <p:cNvSpPr/>
          <p:nvPr/>
        </p:nvSpPr>
        <p:spPr>
          <a:xfrm>
            <a:off x="1294228" y="4192171"/>
            <a:ext cx="9221372" cy="171625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r>
              <a:rPr lang="en-IN" sz="2400" b="1" dirty="0">
                <a:solidFill>
                  <a:schemeClr val="bg1"/>
                </a:solidFill>
              </a:rPr>
              <a:t>A physician shall not give, or receive, any gift, gratuity, commission or bonus in consideration of or return for the referring, recommending or procuring of any patient for medical, surgical or other treatment </a:t>
            </a:r>
          </a:p>
        </p:txBody>
      </p:sp>
    </p:spTree>
    <p:custDataLst>
      <p:tags r:id="rId1"/>
    </p:custDataLst>
    <p:extLst>
      <p:ext uri="{BB962C8B-B14F-4D97-AF65-F5344CB8AC3E}">
        <p14:creationId xmlns:p14="http://schemas.microsoft.com/office/powerpoint/2010/main" val="3853679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9"/>
                                        </p:tgtEl>
                                      </p:cBhvr>
                                    </p:animEffect>
                                    <p:set>
                                      <p:cBhvr>
                                        <p:cTn id="12" dur="1" fill="hold">
                                          <p:stCondLst>
                                            <p:cond delay="4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D10A625-1BBC-A7C5-3B80-BDB1DEEDCB82}"/>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20BD6092-8930-FAC9-9649-7267BFE9141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Unethical  Acts</a:t>
            </a: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Advertising</a:t>
            </a:r>
          </a:p>
          <a:p>
            <a:r>
              <a:rPr lang="en-US" dirty="0">
                <a:latin typeface="Times New Roman" pitchFamily="18" charset="0"/>
                <a:cs typeface="Times New Roman" pitchFamily="18" charset="0"/>
              </a:rPr>
              <a:t>Patent and Copy rights:</a:t>
            </a:r>
          </a:p>
          <a:p>
            <a:r>
              <a:rPr lang="en-US" dirty="0">
                <a:latin typeface="Times New Roman" pitchFamily="18" charset="0"/>
                <a:cs typeface="Times New Roman" pitchFamily="18" charset="0"/>
              </a:rPr>
              <a:t>Running an open shop (Dispensing of Drugs and Appliances by Physicians)</a:t>
            </a:r>
          </a:p>
          <a:p>
            <a:r>
              <a:rPr lang="en-US" dirty="0">
                <a:latin typeface="Times New Roman" pitchFamily="18" charset="0"/>
                <a:cs typeface="Times New Roman" pitchFamily="18" charset="0"/>
              </a:rPr>
              <a:t>Rebates and Commission</a:t>
            </a:r>
          </a:p>
          <a:p>
            <a:r>
              <a:rPr lang="en-US" dirty="0">
                <a:latin typeface="Times New Roman" pitchFamily="18" charset="0"/>
                <a:cs typeface="Times New Roman" pitchFamily="18" charset="0"/>
              </a:rPr>
              <a:t>Secret Remedies</a:t>
            </a:r>
          </a:p>
          <a:p>
            <a:endParaRPr lang="en-US" dirty="0"/>
          </a:p>
        </p:txBody>
      </p:sp>
      <p:sp>
        <p:nvSpPr>
          <p:cNvPr id="11" name="Rectangle 10"/>
          <p:cNvSpPr/>
          <p:nvPr/>
        </p:nvSpPr>
        <p:spPr>
          <a:xfrm>
            <a:off x="1153551" y="5050301"/>
            <a:ext cx="9362049" cy="100701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2400" b="1" dirty="0">
                <a:solidFill>
                  <a:schemeClr val="bg1"/>
                </a:solidFill>
              </a:rPr>
              <a:t>Should not prescribe or dispense secret remedial agents of which he does not know (composition, manufacture, use, etc. </a:t>
            </a:r>
            <a:endParaRPr lang="en-US" sz="2400" b="1" dirty="0">
              <a:solidFill>
                <a:schemeClr val="bg1"/>
              </a:solidFill>
            </a:endParaRPr>
          </a:p>
        </p:txBody>
      </p:sp>
    </p:spTree>
    <p:custDataLst>
      <p:tags r:id="rId1"/>
    </p:custDataLst>
    <p:extLst>
      <p:ext uri="{BB962C8B-B14F-4D97-AF65-F5344CB8AC3E}">
        <p14:creationId xmlns:p14="http://schemas.microsoft.com/office/powerpoint/2010/main" val="1193756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11"/>
                                        </p:tgtEl>
                                      </p:cBhvr>
                                    </p:animEffect>
                                    <p:set>
                                      <p:cBhvr>
                                        <p:cTn id="12"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3BE9078A-086B-28CF-F59E-F285336843CE}"/>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CA5F7DB-6615-3DAA-7581-B546F47F5C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Unethical  Acts</a:t>
            </a:r>
          </a:p>
        </p:txBody>
      </p:sp>
      <p:sp>
        <p:nvSpPr>
          <p:cNvPr id="3" name="Content Placeholder 2"/>
          <p:cNvSpPr>
            <a:spLocks noGrp="1"/>
          </p:cNvSpPr>
          <p:nvPr>
            <p:ph idx="1"/>
          </p:nvPr>
        </p:nvSpPr>
        <p:spPr/>
        <p:txBody>
          <a:bodyPr/>
          <a:lstStyle/>
          <a:p>
            <a:r>
              <a:rPr lang="en-US" dirty="0">
                <a:latin typeface="Times New Roman" pitchFamily="18" charset="0"/>
                <a:cs typeface="Times New Roman" pitchFamily="18" charset="0"/>
              </a:rPr>
              <a:t>Advertising</a:t>
            </a:r>
          </a:p>
          <a:p>
            <a:r>
              <a:rPr lang="en-US" dirty="0">
                <a:latin typeface="Times New Roman" pitchFamily="18" charset="0"/>
                <a:cs typeface="Times New Roman" pitchFamily="18" charset="0"/>
              </a:rPr>
              <a:t>Patent and Copy rights:</a:t>
            </a:r>
          </a:p>
          <a:p>
            <a:r>
              <a:rPr lang="en-US" dirty="0">
                <a:latin typeface="Times New Roman" pitchFamily="18" charset="0"/>
                <a:cs typeface="Times New Roman" pitchFamily="18" charset="0"/>
              </a:rPr>
              <a:t>Running an open shop (Dispensing of Drugs and Appliances by Physicians)</a:t>
            </a:r>
          </a:p>
          <a:p>
            <a:r>
              <a:rPr lang="en-US" dirty="0">
                <a:latin typeface="Times New Roman" pitchFamily="18" charset="0"/>
                <a:cs typeface="Times New Roman" pitchFamily="18" charset="0"/>
              </a:rPr>
              <a:t>Rebates and Commission</a:t>
            </a:r>
          </a:p>
          <a:p>
            <a:r>
              <a:rPr lang="en-US" dirty="0">
                <a:latin typeface="Times New Roman" pitchFamily="18" charset="0"/>
                <a:cs typeface="Times New Roman" pitchFamily="18" charset="0"/>
              </a:rPr>
              <a:t>Secret Remedies</a:t>
            </a:r>
          </a:p>
          <a:p>
            <a:r>
              <a:rPr lang="en-US" dirty="0">
                <a:latin typeface="Times New Roman" pitchFamily="18" charset="0"/>
                <a:cs typeface="Times New Roman" pitchFamily="18" charset="0"/>
              </a:rPr>
              <a:t>Human Rights</a:t>
            </a:r>
          </a:p>
          <a:p>
            <a:pPr marL="0" indent="0">
              <a:buNone/>
            </a:pPr>
            <a:endParaRPr lang="en-US" dirty="0"/>
          </a:p>
        </p:txBody>
      </p:sp>
      <p:sp>
        <p:nvSpPr>
          <p:cNvPr id="12" name="Rectangle 11"/>
          <p:cNvSpPr/>
          <p:nvPr/>
        </p:nvSpPr>
        <p:spPr>
          <a:xfrm>
            <a:off x="1069145" y="5205043"/>
            <a:ext cx="9370255" cy="113479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2400" b="1" dirty="0">
                <a:solidFill>
                  <a:schemeClr val="bg1"/>
                </a:solidFill>
              </a:rPr>
              <a:t>Should not assist nor be a party to either infliction of mental or physical trauma or concealment of torture by another person</a:t>
            </a:r>
            <a:endParaRPr lang="en-US" sz="2400" b="1" dirty="0">
              <a:solidFill>
                <a:schemeClr val="bg1"/>
              </a:solidFill>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12"/>
                                        </p:tgtEl>
                                      </p:cBhvr>
                                    </p:animEffect>
                                    <p:set>
                                      <p:cBhvr>
                                        <p:cTn id="12"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DEF0E1F-C5DA-1AF4-A2EE-2EC063A22E15}"/>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5610551-11DB-D34E-73E7-D1718D454E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Unethical  Acts</a:t>
            </a:r>
          </a:p>
        </p:txBody>
      </p:sp>
      <p:sp>
        <p:nvSpPr>
          <p:cNvPr id="3" name="Content Placeholder 2"/>
          <p:cNvSpPr>
            <a:spLocks noGrp="1"/>
          </p:cNvSpPr>
          <p:nvPr>
            <p:ph idx="1"/>
          </p:nvPr>
        </p:nvSpPr>
        <p:spPr/>
        <p:txBody>
          <a:bodyPr/>
          <a:lstStyle/>
          <a:p>
            <a:r>
              <a:rPr lang="en-US" sz="2400" dirty="0">
                <a:latin typeface="Times New Roman" pitchFamily="18" charset="0"/>
                <a:cs typeface="Times New Roman" pitchFamily="18" charset="0"/>
              </a:rPr>
              <a:t>Advertising</a:t>
            </a:r>
          </a:p>
          <a:p>
            <a:r>
              <a:rPr lang="en-US" sz="2400" dirty="0">
                <a:latin typeface="Times New Roman" pitchFamily="18" charset="0"/>
                <a:cs typeface="Times New Roman" pitchFamily="18" charset="0"/>
              </a:rPr>
              <a:t>Patent and Copy rights:</a:t>
            </a:r>
          </a:p>
          <a:p>
            <a:r>
              <a:rPr lang="en-US" sz="2400" dirty="0">
                <a:latin typeface="Times New Roman" pitchFamily="18" charset="0"/>
                <a:cs typeface="Times New Roman" pitchFamily="18" charset="0"/>
              </a:rPr>
              <a:t>Running an open shop (Dispensing of Drugs and Appliances by Physicians)</a:t>
            </a:r>
          </a:p>
          <a:p>
            <a:r>
              <a:rPr lang="en-US" sz="2400" dirty="0">
                <a:latin typeface="Times New Roman" pitchFamily="18" charset="0"/>
                <a:cs typeface="Times New Roman" pitchFamily="18" charset="0"/>
              </a:rPr>
              <a:t>Rebates and Commission</a:t>
            </a:r>
          </a:p>
          <a:p>
            <a:r>
              <a:rPr lang="en-US" sz="2400" dirty="0">
                <a:latin typeface="Times New Roman" pitchFamily="18" charset="0"/>
                <a:cs typeface="Times New Roman" pitchFamily="18" charset="0"/>
              </a:rPr>
              <a:t>Secret Remedies</a:t>
            </a:r>
          </a:p>
          <a:p>
            <a:r>
              <a:rPr lang="en-US" sz="2400" dirty="0">
                <a:latin typeface="Times New Roman" pitchFamily="18" charset="0"/>
                <a:cs typeface="Times New Roman" pitchFamily="18" charset="0"/>
              </a:rPr>
              <a:t>Human Rights</a:t>
            </a:r>
          </a:p>
          <a:p>
            <a:r>
              <a:rPr lang="en-US" sz="2400" dirty="0">
                <a:latin typeface="Times New Roman" pitchFamily="18" charset="0"/>
                <a:cs typeface="Times New Roman" pitchFamily="18" charset="0"/>
              </a:rPr>
              <a:t>Euthanasia</a:t>
            </a:r>
          </a:p>
          <a:p>
            <a:endParaRPr lang="en-US" dirty="0"/>
          </a:p>
        </p:txBody>
      </p:sp>
      <p:sp>
        <p:nvSpPr>
          <p:cNvPr id="13" name="Rectangle 12"/>
          <p:cNvSpPr/>
          <p:nvPr/>
        </p:nvSpPr>
        <p:spPr>
          <a:xfrm>
            <a:off x="1055077" y="5172506"/>
            <a:ext cx="9536723" cy="145689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itchFamily="34" charset="0"/>
              <a:buChar char="•"/>
            </a:pPr>
            <a:r>
              <a:rPr lang="en-IN" sz="2000" b="1" dirty="0">
                <a:solidFill>
                  <a:schemeClr val="bg1"/>
                </a:solidFill>
              </a:rPr>
              <a:t>Practicing euthanasia shall constitute unethical conduct. </a:t>
            </a:r>
          </a:p>
          <a:p>
            <a:pPr marL="285750" indent="-285750">
              <a:buFont typeface="Arial" pitchFamily="34" charset="0"/>
              <a:buChar char="•"/>
            </a:pPr>
            <a:r>
              <a:rPr lang="en-IN" sz="2000" b="1" dirty="0">
                <a:solidFill>
                  <a:schemeClr val="bg1"/>
                </a:solidFill>
              </a:rPr>
              <a:t>However on specific occasion, the question of withdrawing supporting devices to sustain cardio-pulmonary function even after brain death, shall be decided only by a team of doctors and not merely by the treating physician alone </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xit" presetSubtype="10" fill="hold" grpId="1" nodeType="clickEffect">
                                  <p:stCondLst>
                                    <p:cond delay="0"/>
                                  </p:stCondLst>
                                  <p:childTnLst>
                                    <p:animEffect transition="out" filter="blinds(horizontal)">
                                      <p:cBhvr>
                                        <p:cTn id="11" dur="500"/>
                                        <p:tgtEl>
                                          <p:spTgt spid="13"/>
                                        </p:tgtEl>
                                      </p:cBhvr>
                                    </p:animEffect>
                                    <p:set>
                                      <p:cBhvr>
                                        <p:cTn id="12" dur="1" fill="hold">
                                          <p:stCondLst>
                                            <p:cond delay="4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9DC3E53D-661D-F5DA-D76B-B457423E6BA6}"/>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8C70B52-39DC-D861-9944-66BE8119FC0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Misconduct</a:t>
            </a:r>
          </a:p>
        </p:txBody>
      </p:sp>
      <p:sp>
        <p:nvSpPr>
          <p:cNvPr id="3" name="Content Placeholder 2"/>
          <p:cNvSpPr>
            <a:spLocks noGrp="1"/>
          </p:cNvSpPr>
          <p:nvPr>
            <p:ph idx="1"/>
          </p:nvPr>
        </p:nvSpPr>
        <p:spPr/>
        <p:txBody>
          <a:bodyPr/>
          <a:lstStyle/>
          <a:p>
            <a:r>
              <a:rPr lang="en-US" sz="3200" dirty="0">
                <a:latin typeface="Times New Roman" pitchFamily="18" charset="0"/>
                <a:cs typeface="Times New Roman" pitchFamily="18" charset="0"/>
              </a:rPr>
              <a:t>Violation of regulations</a:t>
            </a:r>
          </a:p>
          <a:p>
            <a:r>
              <a:rPr lang="en-US" sz="3200" dirty="0">
                <a:latin typeface="Times New Roman" pitchFamily="18" charset="0"/>
                <a:cs typeface="Times New Roman" pitchFamily="18" charset="0"/>
              </a:rPr>
              <a:t>improper conduct</a:t>
            </a:r>
          </a:p>
          <a:p>
            <a:r>
              <a:rPr lang="en-US" sz="3200" dirty="0">
                <a:latin typeface="Times New Roman" pitchFamily="18" charset="0"/>
                <a:cs typeface="Times New Roman" pitchFamily="18" charset="0"/>
              </a:rPr>
              <a:t>Conviction in court of law</a:t>
            </a:r>
          </a:p>
          <a:p>
            <a:r>
              <a:rPr lang="en-US" sz="3200" dirty="0">
                <a:latin typeface="Times New Roman" pitchFamily="18" charset="0"/>
                <a:cs typeface="Times New Roman" pitchFamily="18" charset="0"/>
              </a:rPr>
              <a:t>Sex determination test</a:t>
            </a:r>
          </a:p>
          <a:p>
            <a:r>
              <a:rPr lang="en-US" sz="3200" dirty="0">
                <a:latin typeface="Times New Roman" pitchFamily="18" charset="0"/>
                <a:cs typeface="Times New Roman" pitchFamily="18" charset="0"/>
              </a:rPr>
              <a:t>Signing false professional certificates, reports &amp; other documents</a:t>
            </a:r>
          </a:p>
          <a:p>
            <a:endParaRPr lang="en-US" dirty="0">
              <a:latin typeface="Times New Roman" pitchFamily="18" charset="0"/>
              <a:cs typeface="Times New Roman" pitchFamily="18" charset="0"/>
            </a:endParaRPr>
          </a:p>
        </p:txBody>
      </p:sp>
      <p:sp>
        <p:nvSpPr>
          <p:cNvPr id="4" name="Rectangle 3"/>
          <p:cNvSpPr/>
          <p:nvPr/>
        </p:nvSpPr>
        <p:spPr>
          <a:xfrm>
            <a:off x="838200" y="5105400"/>
            <a:ext cx="9525000" cy="1371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N" sz="2000" b="1" dirty="0">
                <a:solidFill>
                  <a:schemeClr val="bg1"/>
                </a:solidFill>
                <a:latin typeface="Times New Roman" pitchFamily="18" charset="0"/>
                <a:cs typeface="Times New Roman" pitchFamily="18" charset="0"/>
              </a:rPr>
              <a:t>Any registered practitioner who is shown to have signed or given under his name and authority any certificate, notification, report or document  which is untrue, misleading or improper, is liable to have his name deleted from the Register </a:t>
            </a:r>
          </a:p>
          <a:p>
            <a:pPr algn="ctr"/>
            <a:endParaRPr lang="en-US" sz="2000" b="1" dirty="0">
              <a:solidFill>
                <a:schemeClr val="bg1"/>
              </a:solidFill>
              <a:latin typeface="Times New Roman" pitchFamily="18" charset="0"/>
              <a:cs typeface="Times New Roman" pitchFamily="18" charset="0"/>
            </a:endParaRPr>
          </a:p>
        </p:txBody>
      </p:sp>
      <p:pic>
        <p:nvPicPr>
          <p:cNvPr id="5" name="Picture 4" descr="6a00e554e81be38834010536b1f3f8970b.jpg"/>
          <p:cNvPicPr>
            <a:picLocks noChangeAspect="1"/>
          </p:cNvPicPr>
          <p:nvPr/>
        </p:nvPicPr>
        <p:blipFill>
          <a:blip r:embed="rId5" cstate="print"/>
          <a:stretch>
            <a:fillRect/>
          </a:stretch>
        </p:blipFill>
        <p:spPr>
          <a:xfrm>
            <a:off x="8989256" y="1857009"/>
            <a:ext cx="2058572" cy="2308096"/>
          </a:xfrm>
          <a:prstGeom prst="rect">
            <a:avLst/>
          </a:prstGeom>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8ED66FD-EADF-F646-A331-EE58CCB09D02}"/>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4D7E9911-3904-74FB-4317-2D51CC33EF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Punishment &amp; Disciplinary</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Action</a:t>
            </a:r>
          </a:p>
        </p:txBody>
      </p:sp>
      <p:sp>
        <p:nvSpPr>
          <p:cNvPr id="3" name="Content Placeholder 2"/>
          <p:cNvSpPr>
            <a:spLocks noGrp="1"/>
          </p:cNvSpPr>
          <p:nvPr>
            <p:ph idx="1"/>
          </p:nvPr>
        </p:nvSpPr>
        <p:spPr>
          <a:xfrm>
            <a:off x="1041009" y="1905000"/>
            <a:ext cx="9791114" cy="4724400"/>
          </a:xfrm>
        </p:spPr>
        <p:txBody>
          <a:bodyPr>
            <a:normAutofit fontScale="92500"/>
          </a:bodyPr>
          <a:lstStyle/>
          <a:p>
            <a:r>
              <a:rPr lang="en-US" sz="3200" dirty="0">
                <a:latin typeface="Times New Roman" pitchFamily="18" charset="0"/>
                <a:cs typeface="Times New Roman" pitchFamily="18" charset="0"/>
              </a:rPr>
              <a:t>Complaint is first heard by </a:t>
            </a:r>
            <a:r>
              <a:rPr lang="en-US" sz="3200" b="1" dirty="0">
                <a:solidFill>
                  <a:srgbClr val="FF0000"/>
                </a:solidFill>
                <a:latin typeface="Times New Roman" pitchFamily="18" charset="0"/>
                <a:cs typeface="Times New Roman" pitchFamily="18" charset="0"/>
              </a:rPr>
              <a:t>appropriate medical council </a:t>
            </a:r>
            <a:r>
              <a:rPr lang="en-US" sz="3200" dirty="0">
                <a:solidFill>
                  <a:srgbClr val="FF0000"/>
                </a:solidFill>
                <a:latin typeface="Times New Roman" pitchFamily="18" charset="0"/>
                <a:cs typeface="Times New Roman" pitchFamily="18" charset="0"/>
              </a:rPr>
              <a:t>.</a:t>
            </a:r>
          </a:p>
          <a:p>
            <a:r>
              <a:rPr lang="en-US" sz="3200" dirty="0">
                <a:latin typeface="Times New Roman" pitchFamily="18" charset="0"/>
                <a:cs typeface="Times New Roman" pitchFamily="18" charset="0"/>
              </a:rPr>
              <a:t>During the enquiry the full </a:t>
            </a:r>
            <a:r>
              <a:rPr lang="en-US" sz="3200" dirty="0">
                <a:solidFill>
                  <a:srgbClr val="FF0000"/>
                </a:solidFill>
                <a:latin typeface="Times New Roman" pitchFamily="18" charset="0"/>
                <a:cs typeface="Times New Roman" pitchFamily="18" charset="0"/>
              </a:rPr>
              <a:t>opportunity is given to registered medical practitioner </a:t>
            </a:r>
            <a:r>
              <a:rPr lang="en-US" sz="3200" dirty="0">
                <a:latin typeface="Times New Roman" pitchFamily="18" charset="0"/>
                <a:cs typeface="Times New Roman" pitchFamily="18" charset="0"/>
              </a:rPr>
              <a:t>to be heard in person or by pleader.</a:t>
            </a:r>
          </a:p>
          <a:p>
            <a:r>
              <a:rPr lang="en-US" sz="3200" dirty="0">
                <a:latin typeface="Times New Roman" pitchFamily="18" charset="0"/>
                <a:cs typeface="Times New Roman" pitchFamily="18" charset="0"/>
              </a:rPr>
              <a:t>The decision has to be taken within </a:t>
            </a:r>
            <a:r>
              <a:rPr lang="en-US" sz="3200" dirty="0">
                <a:solidFill>
                  <a:srgbClr val="FF0000"/>
                </a:solidFill>
                <a:latin typeface="Times New Roman" pitchFamily="18" charset="0"/>
                <a:cs typeface="Times New Roman" pitchFamily="18" charset="0"/>
              </a:rPr>
              <a:t>6 months</a:t>
            </a:r>
            <a:r>
              <a:rPr lang="en-US" sz="3200" dirty="0">
                <a:latin typeface="Times New Roman" pitchFamily="18" charset="0"/>
                <a:cs typeface="Times New Roman" pitchFamily="18" charset="0"/>
              </a:rPr>
              <a:t>.</a:t>
            </a:r>
          </a:p>
          <a:p>
            <a:r>
              <a:rPr lang="en-US" sz="3200" dirty="0">
                <a:latin typeface="Times New Roman" pitchFamily="18" charset="0"/>
                <a:cs typeface="Times New Roman" pitchFamily="18" charset="0"/>
              </a:rPr>
              <a:t>Appropriate medical council gives decision according to the case.</a:t>
            </a:r>
          </a:p>
          <a:p>
            <a:r>
              <a:rPr lang="en-US" sz="3200" dirty="0">
                <a:latin typeface="Times New Roman" pitchFamily="18" charset="0"/>
                <a:cs typeface="Times New Roman" pitchFamily="18" charset="0"/>
              </a:rPr>
              <a:t> During the </a:t>
            </a:r>
            <a:r>
              <a:rPr lang="en-US" sz="3200" dirty="0">
                <a:solidFill>
                  <a:srgbClr val="FF0000"/>
                </a:solidFill>
                <a:latin typeface="Times New Roman" pitchFamily="18" charset="0"/>
                <a:cs typeface="Times New Roman" pitchFamily="18" charset="0"/>
              </a:rPr>
              <a:t>pendency</a:t>
            </a:r>
            <a:r>
              <a:rPr lang="en-US" sz="3200" dirty="0">
                <a:latin typeface="Times New Roman" pitchFamily="18" charset="0"/>
                <a:cs typeface="Times New Roman" pitchFamily="18" charset="0"/>
              </a:rPr>
              <a:t> of the complaint the appropriate council </a:t>
            </a:r>
            <a:r>
              <a:rPr lang="en-US" sz="3200" dirty="0">
                <a:solidFill>
                  <a:srgbClr val="FF0000"/>
                </a:solidFill>
                <a:latin typeface="Times New Roman" pitchFamily="18" charset="0"/>
                <a:cs typeface="Times New Roman" pitchFamily="18" charset="0"/>
              </a:rPr>
              <a:t>may restrain the physician </a:t>
            </a:r>
            <a:r>
              <a:rPr lang="en-US" sz="3200" dirty="0">
                <a:latin typeface="Times New Roman" pitchFamily="18" charset="0"/>
                <a:cs typeface="Times New Roman" pitchFamily="18" charset="0"/>
              </a:rPr>
              <a:t>from performing the procedure or practice which is under scrutiny.</a:t>
            </a:r>
          </a:p>
          <a:p>
            <a:endParaRPr lang="en-US" dirty="0">
              <a:latin typeface="Times New Roman" pitchFamily="18" charset="0"/>
              <a:cs typeface="Times New Roman"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5042822-935E-EF97-7BD1-C1BD1FDA84AC}"/>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249E1964-2588-9A96-D4DD-2CC664CEE4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p:txBody>
          <a:bodyPr/>
          <a:lstStyle/>
          <a:p>
            <a:r>
              <a:rPr lang="en-US" dirty="0">
                <a:latin typeface="Times New Roman" pitchFamily="18" charset="0"/>
                <a:cs typeface="Times New Roman" pitchFamily="18" charset="0"/>
              </a:rPr>
              <a:t>Punishment &amp; Disciplinary</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Action</a:t>
            </a:r>
          </a:p>
        </p:txBody>
      </p:sp>
      <p:sp>
        <p:nvSpPr>
          <p:cNvPr id="3" name="Content Placeholder 2"/>
          <p:cNvSpPr>
            <a:spLocks noGrp="1"/>
          </p:cNvSpPr>
          <p:nvPr>
            <p:ph idx="1"/>
          </p:nvPr>
        </p:nvSpPr>
        <p:spPr>
          <a:xfrm>
            <a:off x="838200" y="1981200"/>
            <a:ext cx="10736520" cy="4374360"/>
          </a:xfrm>
        </p:spPr>
        <p:txBody>
          <a:bodyPr>
            <a:noAutofit/>
          </a:bodyPr>
          <a:lstStyle/>
          <a:p>
            <a:r>
              <a:rPr lang="en-US" sz="1800" dirty="0">
                <a:latin typeface="Times New Roman" pitchFamily="18" charset="0"/>
                <a:cs typeface="Times New Roman" pitchFamily="18" charset="0"/>
              </a:rPr>
              <a:t>Disciplinary Liability </a:t>
            </a:r>
          </a:p>
          <a:p>
            <a:r>
              <a:rPr lang="en-US" sz="1800" dirty="0">
                <a:latin typeface="Times New Roman" pitchFamily="18" charset="0"/>
                <a:cs typeface="Times New Roman" pitchFamily="18" charset="0"/>
              </a:rPr>
              <a:t>Article (31)</a:t>
            </a:r>
          </a:p>
          <a:p>
            <a:r>
              <a:rPr lang="en-US" sz="1800" dirty="0">
                <a:latin typeface="Times New Roman" pitchFamily="18" charset="0"/>
                <a:cs typeface="Times New Roman" pitchFamily="18" charset="0"/>
              </a:rPr>
              <a:t>Without prejudice to provisions of criminal or civil liability, a health practitioner who defaults in</a:t>
            </a:r>
          </a:p>
          <a:p>
            <a:r>
              <a:rPr lang="en-US" sz="1800" dirty="0">
                <a:latin typeface="Times New Roman" pitchFamily="18" charset="0"/>
                <a:cs typeface="Times New Roman" pitchFamily="18" charset="0"/>
              </a:rPr>
              <a:t>performing any duty provided for in this Law, violates relevant codes of practice or acts contrary</a:t>
            </a:r>
          </a:p>
          <a:p>
            <a:r>
              <a:rPr lang="en-US" sz="1800" dirty="0">
                <a:latin typeface="Times New Roman" pitchFamily="18" charset="0"/>
                <a:cs typeface="Times New Roman" pitchFamily="18" charset="0"/>
              </a:rPr>
              <a:t>to professional conduct or ethics, shall be accountable and subject to disciplinary measures.</a:t>
            </a:r>
          </a:p>
          <a:p>
            <a:r>
              <a:rPr lang="en-US" sz="1800" dirty="0">
                <a:latin typeface="Times New Roman" pitchFamily="18" charset="0"/>
                <a:cs typeface="Times New Roman" pitchFamily="18" charset="0"/>
              </a:rPr>
              <a:t>Article (32):</a:t>
            </a:r>
          </a:p>
          <a:p>
            <a:r>
              <a:rPr lang="en-US" sz="1800" dirty="0">
                <a:latin typeface="Times New Roman" pitchFamily="18" charset="0"/>
                <a:cs typeface="Times New Roman" pitchFamily="18" charset="0"/>
              </a:rPr>
              <a:t>Disciplinary penalties for professional violations shall be as follows:</a:t>
            </a:r>
          </a:p>
          <a:p>
            <a:r>
              <a:rPr lang="en-US" sz="1800" dirty="0">
                <a:latin typeface="Times New Roman" pitchFamily="18" charset="0"/>
                <a:cs typeface="Times New Roman" pitchFamily="18" charset="0"/>
              </a:rPr>
              <a:t>1- Warning</a:t>
            </a:r>
          </a:p>
          <a:p>
            <a:r>
              <a:rPr lang="en-US" sz="1800" dirty="0">
                <a:latin typeface="Times New Roman" pitchFamily="18" charset="0"/>
                <a:cs typeface="Times New Roman" pitchFamily="18" charset="0"/>
              </a:rPr>
              <a:t>2- A fine not exceeding ten thousand riyals.</a:t>
            </a:r>
          </a:p>
          <a:p>
            <a:r>
              <a:rPr lang="en-US" sz="1800" dirty="0">
                <a:latin typeface="Times New Roman" pitchFamily="18" charset="0"/>
                <a:cs typeface="Times New Roman" pitchFamily="18" charset="0"/>
              </a:rPr>
              <a:t>3- Health profession license practicing cancellation, strike him off the roll of licensees. In</a:t>
            </a:r>
          </a:p>
          <a:p>
            <a:r>
              <a:rPr lang="en-US" sz="1800" dirty="0">
                <a:latin typeface="Times New Roman" pitchFamily="18" charset="0"/>
                <a:cs typeface="Times New Roman" pitchFamily="18" charset="0"/>
              </a:rPr>
              <a:t>case of license cancellation, reapplication for a new license may not be filed before the</a:t>
            </a:r>
          </a:p>
          <a:p>
            <a:r>
              <a:rPr lang="en-US" sz="1800" dirty="0">
                <a:latin typeface="Times New Roman" pitchFamily="18" charset="0"/>
                <a:cs typeface="Times New Roman" pitchFamily="18" charset="0"/>
              </a:rPr>
              <a:t>lapse of two years from the date of cancellation.</a:t>
            </a:r>
          </a:p>
        </p:txBody>
      </p:sp>
      <p:pic>
        <p:nvPicPr>
          <p:cNvPr id="7" name="Picture 6">
            <a:extLst>
              <a:ext uri="{FF2B5EF4-FFF2-40B4-BE49-F238E27FC236}">
                <a16:creationId xmlns:a16="http://schemas.microsoft.com/office/drawing/2014/main" id="{80CE5A2D-5F6E-D1A4-3A10-0CFC00418F73}"/>
              </a:ext>
            </a:extLst>
          </p:cNvPr>
          <p:cNvPicPr>
            <a:picLocks noChangeAspect="1"/>
          </p:cNvPicPr>
          <p:nvPr/>
        </p:nvPicPr>
        <p:blipFill rotWithShape="1">
          <a:blip r:embed="rId3"/>
          <a:srcRect l="19550" t="33892" r="20613" b="5327"/>
          <a:stretch/>
        </p:blipFill>
        <p:spPr>
          <a:xfrm>
            <a:off x="8694295" y="3756940"/>
            <a:ext cx="2956625" cy="1688481"/>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ADD7BFC-8078-BC72-09CE-83C0FEE547E2}"/>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273D8CB-C6DD-3661-A002-7C47A34DE6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itle 1"/>
          <p:cNvSpPr>
            <a:spLocks noGrp="1"/>
          </p:cNvSpPr>
          <p:nvPr>
            <p:ph type="title"/>
          </p:nvPr>
        </p:nvSpPr>
        <p:spPr>
          <a:xfrm>
            <a:off x="2438400" y="557304"/>
            <a:ext cx="7772400" cy="914400"/>
          </a:xfrm>
        </p:spPr>
        <p:txBody>
          <a:bodyPr>
            <a:normAutofit fontScale="90000"/>
          </a:bodyPr>
          <a:lstStyle/>
          <a:p>
            <a:r>
              <a:rPr lang="en-US" dirty="0">
                <a:latin typeface="Times New Roman" pitchFamily="18" charset="0"/>
                <a:cs typeface="Times New Roman" pitchFamily="18" charset="0"/>
              </a:rPr>
              <a:t>Punishment &amp; Disciplinary </a:t>
            </a:r>
            <a:br>
              <a:rPr lang="en-US" dirty="0">
                <a:latin typeface="Times New Roman" pitchFamily="18" charset="0"/>
                <a:cs typeface="Times New Roman" pitchFamily="18" charset="0"/>
              </a:rPr>
            </a:br>
            <a:r>
              <a:rPr lang="en-US" dirty="0">
                <a:latin typeface="Times New Roman" pitchFamily="18" charset="0"/>
                <a:cs typeface="Times New Roman" pitchFamily="18" charset="0"/>
              </a:rPr>
              <a:t>Action</a:t>
            </a:r>
          </a:p>
        </p:txBody>
      </p:sp>
      <p:sp>
        <p:nvSpPr>
          <p:cNvPr id="3" name="Content Placeholder 2"/>
          <p:cNvSpPr>
            <a:spLocks noGrp="1"/>
          </p:cNvSpPr>
          <p:nvPr>
            <p:ph idx="1"/>
          </p:nvPr>
        </p:nvSpPr>
        <p:spPr>
          <a:xfrm>
            <a:off x="2438400" y="1828800"/>
            <a:ext cx="7772400" cy="4572000"/>
          </a:xfrm>
        </p:spPr>
        <p:txBody>
          <a:bodyPr/>
          <a:lstStyle/>
          <a:p>
            <a:r>
              <a:rPr lang="en-US" dirty="0">
                <a:latin typeface="Times New Roman" pitchFamily="18" charset="0"/>
                <a:cs typeface="Times New Roman" pitchFamily="18" charset="0"/>
              </a:rPr>
              <a:t>The punishment given by the appropriate medical council or MCI includes:</a:t>
            </a:r>
          </a:p>
          <a:p>
            <a:pPr marL="0" indent="0">
              <a:buNone/>
            </a:pPr>
            <a:endParaRPr lang="en-US" dirty="0">
              <a:latin typeface="Times New Roman" pitchFamily="18" charset="0"/>
              <a:cs typeface="Times New Roman" pitchFamily="18" charset="0"/>
            </a:endParaRPr>
          </a:p>
          <a:p>
            <a:pPr lvl="1"/>
            <a:r>
              <a:rPr lang="en-US" dirty="0">
                <a:latin typeface="Times New Roman" pitchFamily="18" charset="0"/>
                <a:cs typeface="Times New Roman" pitchFamily="18" charset="0"/>
              </a:rPr>
              <a:t> </a:t>
            </a:r>
            <a:r>
              <a:rPr lang="en-US" dirty="0">
                <a:solidFill>
                  <a:srgbClr val="FF0000"/>
                </a:solidFill>
                <a:latin typeface="Times New Roman" pitchFamily="18" charset="0"/>
                <a:cs typeface="Times New Roman" pitchFamily="18" charset="0"/>
              </a:rPr>
              <a:t>Warning</a:t>
            </a:r>
          </a:p>
          <a:p>
            <a:pPr lvl="1"/>
            <a:r>
              <a:rPr lang="en-US" dirty="0">
                <a:solidFill>
                  <a:srgbClr val="FF0000"/>
                </a:solidFill>
                <a:latin typeface="Times New Roman" pitchFamily="18" charset="0"/>
                <a:cs typeface="Times New Roman" pitchFamily="18" charset="0"/>
              </a:rPr>
              <a:t> Reprimand </a:t>
            </a:r>
            <a:r>
              <a:rPr lang="en-US" dirty="0">
                <a:latin typeface="Times New Roman" pitchFamily="18" charset="0"/>
                <a:cs typeface="Times New Roman" pitchFamily="18" charset="0"/>
              </a:rPr>
              <a:t>– official action</a:t>
            </a:r>
          </a:p>
          <a:p>
            <a:pPr lvl="1"/>
            <a:r>
              <a:rPr lang="en-US" dirty="0">
                <a:solidFill>
                  <a:srgbClr val="FF0000"/>
                </a:solidFill>
                <a:latin typeface="Times New Roman" pitchFamily="18" charset="0"/>
                <a:cs typeface="Times New Roman" pitchFamily="18" charset="0"/>
              </a:rPr>
              <a:t> Cancellation of registration </a:t>
            </a:r>
          </a:p>
          <a:p>
            <a:pPr lvl="2"/>
            <a:r>
              <a:rPr lang="en-US" dirty="0">
                <a:latin typeface="Times New Roman" pitchFamily="18" charset="0"/>
                <a:cs typeface="Times New Roman" pitchFamily="18" charset="0"/>
              </a:rPr>
              <a:t> Temporary – for specific period of time.</a:t>
            </a:r>
          </a:p>
          <a:p>
            <a:pPr lvl="2"/>
            <a:r>
              <a:rPr lang="en-US" dirty="0">
                <a:latin typeface="Times New Roman" pitchFamily="18" charset="0"/>
                <a:cs typeface="Times New Roman" pitchFamily="18" charset="0"/>
              </a:rPr>
              <a:t> Permanent</a:t>
            </a:r>
          </a:p>
          <a:p>
            <a:endParaRPr lang="en-US" dirty="0">
              <a:latin typeface="Times New Roman" pitchFamily="18" charset="0"/>
              <a:cs typeface="Times New Roman" pitchFamily="18" charset="0"/>
            </a:endParaRPr>
          </a:p>
        </p:txBody>
      </p:sp>
      <p:pic>
        <p:nvPicPr>
          <p:cNvPr id="4" name="Picture 3" descr="punishment.jpg"/>
          <p:cNvPicPr>
            <a:picLocks noChangeAspect="1"/>
          </p:cNvPicPr>
          <p:nvPr/>
        </p:nvPicPr>
        <p:blipFill>
          <a:blip r:embed="rId3" cstate="print"/>
          <a:stretch>
            <a:fillRect/>
          </a:stretch>
        </p:blipFill>
        <p:spPr>
          <a:xfrm>
            <a:off x="8037342" y="2996418"/>
            <a:ext cx="1828800" cy="152400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92662503-3B28-21E6-A6F4-A610BC23F0CB}"/>
              </a:ext>
            </a:extLst>
          </p:cNvPr>
          <p:cNvSpPr/>
          <p:nvPr/>
        </p:nvSpPr>
        <p:spPr>
          <a:xfrm>
            <a:off x="689640" y="137001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5E71824D-9278-1650-FDE6-C9EF88F17A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1210" y="-46517"/>
            <a:ext cx="2305141" cy="1076343"/>
          </a:xfrm>
          <a:prstGeom prst="rect">
            <a:avLst/>
          </a:prstGeom>
        </p:spPr>
      </p:pic>
      <p:sp>
        <p:nvSpPr>
          <p:cNvPr id="3076" name="Rectangle 1026">
            <a:extLst>
              <a:ext uri="{FF2B5EF4-FFF2-40B4-BE49-F238E27FC236}">
                <a16:creationId xmlns:a16="http://schemas.microsoft.com/office/drawing/2014/main" id="{686E82B7-044C-F240-A559-7ADFD53F24E1}"/>
              </a:ext>
            </a:extLst>
          </p:cNvPr>
          <p:cNvSpPr>
            <a:spLocks noGrp="1" noChangeArrowheads="1"/>
          </p:cNvSpPr>
          <p:nvPr>
            <p:ph type="title"/>
          </p:nvPr>
        </p:nvSpPr>
        <p:spPr/>
        <p:txBody>
          <a:bodyPr>
            <a:normAutofit fontScale="90000"/>
          </a:bodyPr>
          <a:lstStyle/>
          <a:p>
            <a:pPr>
              <a:defRPr/>
            </a:pPr>
            <a:br>
              <a:rPr lang="en-US">
                <a:latin typeface="Arial" pitchFamily="34" charset="0"/>
              </a:rPr>
            </a:br>
            <a:br>
              <a:rPr lang="en-US">
                <a:latin typeface="Arial" pitchFamily="34" charset="0"/>
              </a:rPr>
            </a:br>
            <a:br>
              <a:rPr lang="en-US">
                <a:latin typeface="Arial" pitchFamily="34" charset="0"/>
              </a:rPr>
            </a:br>
            <a:br>
              <a:rPr lang="en-US">
                <a:latin typeface="Arial" pitchFamily="34" charset="0"/>
              </a:rPr>
            </a:br>
            <a:br>
              <a:rPr lang="en-US">
                <a:latin typeface="Arial" pitchFamily="34" charset="0"/>
              </a:rPr>
            </a:br>
            <a:br>
              <a:rPr lang="en-US">
                <a:latin typeface="Arial" pitchFamily="34" charset="0"/>
              </a:rPr>
            </a:br>
            <a:br>
              <a:rPr lang="en-US">
                <a:latin typeface="Arial" pitchFamily="34" charset="0"/>
              </a:rPr>
            </a:br>
            <a:endParaRPr lang="en-US">
              <a:latin typeface="Arial" pitchFamily="34" charset="0"/>
            </a:endParaRPr>
          </a:p>
        </p:txBody>
      </p:sp>
      <p:sp>
        <p:nvSpPr>
          <p:cNvPr id="13315" name="Slide Number Placeholder 5">
            <a:extLst>
              <a:ext uri="{FF2B5EF4-FFF2-40B4-BE49-F238E27FC236}">
                <a16:creationId xmlns:a16="http://schemas.microsoft.com/office/drawing/2014/main" id="{D1AEBF41-F74E-9167-BDE9-7A3314734ECF}"/>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856D648D-5E31-4D63-A7FA-260CE7C6787F}" type="slidenum">
              <a:rPr lang="en-US" altLang="en-US" sz="1800">
                <a:solidFill>
                  <a:srgbClr val="FFFFFF"/>
                </a:solidFill>
              </a:rPr>
              <a:pPr eaLnBrk="1" hangingPunct="1"/>
              <a:t>36</a:t>
            </a:fld>
            <a:endParaRPr lang="en-US" altLang="en-US" sz="1800">
              <a:solidFill>
                <a:srgbClr val="FFFFFF"/>
              </a:solidFill>
            </a:endParaRPr>
          </a:p>
        </p:txBody>
      </p:sp>
      <p:graphicFrame>
        <p:nvGraphicFramePr>
          <p:cNvPr id="13316" name="Object 3">
            <a:extLst>
              <a:ext uri="{FF2B5EF4-FFF2-40B4-BE49-F238E27FC236}">
                <a16:creationId xmlns:a16="http://schemas.microsoft.com/office/drawing/2014/main" id="{67B491A3-9BEA-DC31-7CC6-D2B370A78E91}"/>
              </a:ext>
            </a:extLst>
          </p:cNvPr>
          <p:cNvGraphicFramePr>
            <a:graphicFrameLocks noChangeAspect="1"/>
          </p:cNvGraphicFramePr>
          <p:nvPr/>
        </p:nvGraphicFramePr>
        <p:xfrm>
          <a:off x="8789904" y="4044951"/>
          <a:ext cx="2113876" cy="1666532"/>
        </p:xfrm>
        <a:graphic>
          <a:graphicData uri="http://schemas.openxmlformats.org/presentationml/2006/ole">
            <mc:AlternateContent xmlns:mc="http://schemas.openxmlformats.org/markup-compatibility/2006">
              <mc:Choice xmlns:v="urn:schemas-microsoft-com:vml" Requires="v">
                <p:oleObj name="Clip" r:id="rId3" imgW="4016999" imgH="3945437" progId="MS_ClipArt_Gallery.5">
                  <p:embed/>
                </p:oleObj>
              </mc:Choice>
              <mc:Fallback>
                <p:oleObj name="Clip" r:id="rId3" imgW="4016999" imgH="3945437" progId="MS_ClipArt_Gallery.5">
                  <p:embed/>
                  <p:pic>
                    <p:nvPicPr>
                      <p:cNvPr id="13316" name="Object 3">
                        <a:extLst>
                          <a:ext uri="{FF2B5EF4-FFF2-40B4-BE49-F238E27FC236}">
                            <a16:creationId xmlns:a16="http://schemas.microsoft.com/office/drawing/2014/main" id="{67B491A3-9BEA-DC31-7CC6-D2B370A78E9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89904" y="4044951"/>
                        <a:ext cx="2113876" cy="1666532"/>
                      </a:xfrm>
                      <a:prstGeom prst="rect">
                        <a:avLst/>
                      </a:prstGeom>
                      <a:noFill/>
                      <a:ln>
                        <a:noFill/>
                      </a:ln>
                      <a:effectLst/>
                    </p:spPr>
                  </p:pic>
                </p:oleObj>
              </mc:Fallback>
            </mc:AlternateContent>
          </a:graphicData>
        </a:graphic>
      </p:graphicFrame>
      <p:sp>
        <p:nvSpPr>
          <p:cNvPr id="3078" name="Text Box 1029">
            <a:extLst>
              <a:ext uri="{FF2B5EF4-FFF2-40B4-BE49-F238E27FC236}">
                <a16:creationId xmlns:a16="http://schemas.microsoft.com/office/drawing/2014/main" id="{6C761193-11C4-BCBE-3834-FFC2C5AF568E}"/>
              </a:ext>
            </a:extLst>
          </p:cNvPr>
          <p:cNvSpPr txBox="1">
            <a:spLocks noChangeArrowheads="1"/>
          </p:cNvSpPr>
          <p:nvPr/>
        </p:nvSpPr>
        <p:spPr bwMode="auto">
          <a:xfrm>
            <a:off x="1779589" y="1341438"/>
            <a:ext cx="8067675" cy="381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defRPr>
            </a:lvl1pPr>
            <a:lvl2pPr marL="742950" indent="-285750" eaLnBrk="0" hangingPunct="0">
              <a:defRPr sz="2400">
                <a:solidFill>
                  <a:schemeClr val="tx1"/>
                </a:solidFill>
                <a:latin typeface="Arial" pitchFamily="34" charset="0"/>
              </a:defRPr>
            </a:lvl2pPr>
            <a:lvl3pPr marL="1143000" indent="-228600" eaLnBrk="0" hangingPunct="0">
              <a:defRPr sz="2400">
                <a:solidFill>
                  <a:schemeClr val="tx1"/>
                </a:solidFill>
                <a:latin typeface="Arial" pitchFamily="34" charset="0"/>
              </a:defRPr>
            </a:lvl3pPr>
            <a:lvl4pPr marL="1600200" indent="-228600" eaLnBrk="0" hangingPunct="0">
              <a:defRPr sz="2400">
                <a:solidFill>
                  <a:schemeClr val="tx1"/>
                </a:solidFill>
                <a:latin typeface="Arial" pitchFamily="34" charset="0"/>
              </a:defRPr>
            </a:lvl4pPr>
            <a:lvl5pPr marL="2057400" indent="-228600" eaLnBrk="0" hangingPunct="0">
              <a:defRPr sz="2400">
                <a:solidFill>
                  <a:schemeClr val="tx1"/>
                </a:solidFill>
                <a:latin typeface="Arial" pitchFamily="34" charset="0"/>
              </a:defRPr>
            </a:lvl5pPr>
            <a:lvl6pPr marL="2514600" indent="-228600" algn="l" rtl="0" eaLnBrk="0" fontAlgn="base" hangingPunct="0">
              <a:spcBef>
                <a:spcPct val="0"/>
              </a:spcBef>
              <a:spcAft>
                <a:spcPct val="0"/>
              </a:spcAft>
              <a:defRPr sz="2400">
                <a:solidFill>
                  <a:schemeClr val="tx1"/>
                </a:solidFill>
                <a:latin typeface="Arial" pitchFamily="34" charset="0"/>
              </a:defRPr>
            </a:lvl6pPr>
            <a:lvl7pPr marL="2971800" indent="-228600" algn="l" rtl="0" eaLnBrk="0" fontAlgn="base" hangingPunct="0">
              <a:spcBef>
                <a:spcPct val="0"/>
              </a:spcBef>
              <a:spcAft>
                <a:spcPct val="0"/>
              </a:spcAft>
              <a:defRPr sz="2400">
                <a:solidFill>
                  <a:schemeClr val="tx1"/>
                </a:solidFill>
                <a:latin typeface="Arial" pitchFamily="34" charset="0"/>
              </a:defRPr>
            </a:lvl7pPr>
            <a:lvl8pPr marL="3429000" indent="-228600" algn="l" rtl="0" eaLnBrk="0" fontAlgn="base" hangingPunct="0">
              <a:spcBef>
                <a:spcPct val="0"/>
              </a:spcBef>
              <a:spcAft>
                <a:spcPct val="0"/>
              </a:spcAft>
              <a:defRPr sz="2400">
                <a:solidFill>
                  <a:schemeClr val="tx1"/>
                </a:solidFill>
                <a:latin typeface="Arial" pitchFamily="34" charset="0"/>
              </a:defRPr>
            </a:lvl8pPr>
            <a:lvl9pPr marL="3886200" indent="-228600" algn="l" rtl="0" eaLnBrk="0" fontAlgn="base" hangingPunct="0">
              <a:spcBef>
                <a:spcPct val="0"/>
              </a:spcBef>
              <a:spcAft>
                <a:spcPct val="0"/>
              </a:spcAft>
              <a:defRPr sz="2400">
                <a:solidFill>
                  <a:schemeClr val="tx1"/>
                </a:solidFill>
                <a:latin typeface="Arial" pitchFamily="34" charset="0"/>
              </a:defRPr>
            </a:lvl9pPr>
          </a:lstStyle>
          <a:p>
            <a:pPr marL="571500" indent="-571500" eaLnBrk="1" hangingPunct="1">
              <a:spcBef>
                <a:spcPct val="50000"/>
              </a:spcBef>
              <a:buFont typeface="Arial" pitchFamily="34" charset="0"/>
              <a:buChar char="•"/>
              <a:defRPr/>
            </a:pPr>
            <a:r>
              <a:rPr lang="en-US" sz="2800" dirty="0">
                <a:solidFill>
                  <a:schemeClr val="tx2"/>
                </a:solidFill>
                <a:latin typeface="Times New Roman" pitchFamily="18" charset="0"/>
              </a:rPr>
              <a:t>Value conflicts, no clear </a:t>
            </a:r>
            <a:br>
              <a:rPr lang="en-US" sz="2800" dirty="0">
                <a:solidFill>
                  <a:schemeClr val="tx2"/>
                </a:solidFill>
                <a:latin typeface="Times New Roman" pitchFamily="18" charset="0"/>
              </a:rPr>
            </a:br>
            <a:r>
              <a:rPr lang="en-US" sz="2800" dirty="0">
                <a:solidFill>
                  <a:schemeClr val="tx2"/>
                </a:solidFill>
                <a:latin typeface="Times New Roman" pitchFamily="18" charset="0"/>
              </a:rPr>
              <a:t> consensus as to the “right” thing to do. A conflict between moral obligations that are difficult to reconcile and require moral reasoning.</a:t>
            </a:r>
          </a:p>
          <a:p>
            <a:pPr marL="571500" indent="-571500" eaLnBrk="1" hangingPunct="1">
              <a:spcBef>
                <a:spcPct val="50000"/>
              </a:spcBef>
              <a:buFont typeface="Arial" pitchFamily="34" charset="0"/>
              <a:buChar char="•"/>
              <a:defRPr/>
            </a:pPr>
            <a:r>
              <a:rPr lang="en-US" sz="2800" dirty="0">
                <a:solidFill>
                  <a:schemeClr val="tx2"/>
                </a:solidFill>
                <a:latin typeface="Times New Roman" pitchFamily="18" charset="0"/>
              </a:rPr>
              <a:t>Situations necessitating a choice between two equal (usually undesirable) alternatives.</a:t>
            </a:r>
          </a:p>
          <a:p>
            <a:pPr eaLnBrk="1" hangingPunct="1">
              <a:spcBef>
                <a:spcPct val="50000"/>
              </a:spcBef>
              <a:defRPr/>
            </a:pPr>
            <a:r>
              <a:rPr lang="en-US" sz="4000" dirty="0">
                <a:solidFill>
                  <a:schemeClr val="tx2"/>
                </a:solidFill>
                <a:latin typeface="Times New Roman" pitchFamily="18" charset="0"/>
              </a:rPr>
              <a:t> </a:t>
            </a:r>
          </a:p>
        </p:txBody>
      </p:sp>
      <p:sp>
        <p:nvSpPr>
          <p:cNvPr id="13318" name="Text Box 1030">
            <a:extLst>
              <a:ext uri="{FF2B5EF4-FFF2-40B4-BE49-F238E27FC236}">
                <a16:creationId xmlns:a16="http://schemas.microsoft.com/office/drawing/2014/main" id="{D899C329-B04A-410F-1D99-A1BE8BDCD5F2}"/>
              </a:ext>
            </a:extLst>
          </p:cNvPr>
          <p:cNvSpPr txBox="1">
            <a:spLocks noChangeArrowheads="1"/>
          </p:cNvSpPr>
          <p:nvPr/>
        </p:nvSpPr>
        <p:spPr bwMode="auto">
          <a:xfrm>
            <a:off x="477746" y="365125"/>
            <a:ext cx="85709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spcBef>
                <a:spcPct val="50000"/>
              </a:spcBef>
            </a:pPr>
            <a:r>
              <a:rPr lang="en-US" altLang="en-US" sz="4400">
                <a:solidFill>
                  <a:schemeClr val="tx2"/>
                </a:solidFill>
                <a:latin typeface="Times New Roman" panose="02020603050405020304" pitchFamily="18" charset="0"/>
              </a:rPr>
              <a:t>    </a:t>
            </a:r>
            <a:r>
              <a:rPr lang="en-US" altLang="en-US" sz="4400">
                <a:solidFill>
                  <a:srgbClr val="FF0000"/>
                </a:solidFill>
                <a:latin typeface="Times New Roman" panose="02020603050405020304" pitchFamily="18" charset="0"/>
              </a:rPr>
              <a:t>Ethical Dilemma: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F069035-BF21-5E37-3861-B62833952E00}"/>
              </a:ext>
            </a:extLst>
          </p:cNvPr>
          <p:cNvSpPr/>
          <p:nvPr/>
        </p:nvSpPr>
        <p:spPr>
          <a:xfrm>
            <a:off x="617280" y="1685494"/>
            <a:ext cx="10812720" cy="47856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E1EC2697-0AE1-D248-7129-09706BBEA6B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6386" name="Rectangle 2">
            <a:extLst>
              <a:ext uri="{FF2B5EF4-FFF2-40B4-BE49-F238E27FC236}">
                <a16:creationId xmlns:a16="http://schemas.microsoft.com/office/drawing/2014/main" id="{8451AA05-C87C-5BE7-59B8-93E0757AFDC0}"/>
              </a:ext>
            </a:extLst>
          </p:cNvPr>
          <p:cNvSpPr>
            <a:spLocks noGrp="1" noChangeArrowheads="1"/>
          </p:cNvSpPr>
          <p:nvPr>
            <p:ph type="title"/>
          </p:nvPr>
        </p:nvSpPr>
        <p:spPr>
          <a:xfrm>
            <a:off x="2208213" y="188914"/>
            <a:ext cx="7416800" cy="1527175"/>
          </a:xfrm>
        </p:spPr>
        <p:txBody>
          <a:bodyPr/>
          <a:lstStyle/>
          <a:p>
            <a:pPr algn="ctr">
              <a:defRPr/>
            </a:pPr>
            <a:r>
              <a:rPr lang="en-US" dirty="0">
                <a:solidFill>
                  <a:srgbClr val="FF0000"/>
                </a:solidFill>
                <a:latin typeface="Arial" pitchFamily="34" charset="0"/>
              </a:rPr>
              <a:t>Ethical Issues in </a:t>
            </a:r>
            <a:br>
              <a:rPr lang="en-US" dirty="0">
                <a:solidFill>
                  <a:srgbClr val="FF0000"/>
                </a:solidFill>
                <a:latin typeface="Arial" pitchFamily="34" charset="0"/>
              </a:rPr>
            </a:br>
            <a:r>
              <a:rPr lang="en-US" dirty="0">
                <a:solidFill>
                  <a:srgbClr val="FF0000"/>
                </a:solidFill>
                <a:latin typeface="Arial" pitchFamily="34" charset="0"/>
              </a:rPr>
              <a:t>Modern Healthcare</a:t>
            </a:r>
            <a:r>
              <a:rPr lang="en-US" dirty="0">
                <a:latin typeface="Arial" pitchFamily="34" charset="0"/>
              </a:rPr>
              <a:t> </a:t>
            </a:r>
          </a:p>
        </p:txBody>
      </p:sp>
      <p:sp>
        <p:nvSpPr>
          <p:cNvPr id="261123" name="Rectangle 3">
            <a:extLst>
              <a:ext uri="{FF2B5EF4-FFF2-40B4-BE49-F238E27FC236}">
                <a16:creationId xmlns:a16="http://schemas.microsoft.com/office/drawing/2014/main" id="{0DF5A714-2CDB-9E7E-A5B3-D83D3189A20E}"/>
              </a:ext>
            </a:extLst>
          </p:cNvPr>
          <p:cNvSpPr>
            <a:spLocks noGrp="1" noChangeArrowheads="1"/>
          </p:cNvSpPr>
          <p:nvPr>
            <p:ph idx="1"/>
          </p:nvPr>
        </p:nvSpPr>
        <p:spPr>
          <a:xfrm>
            <a:off x="1069145" y="1828800"/>
            <a:ext cx="9692639" cy="5029200"/>
          </a:xfrm>
        </p:spPr>
        <p:txBody>
          <a:bodyPr/>
          <a:lstStyle/>
          <a:p>
            <a:pPr algn="l" rtl="0">
              <a:lnSpc>
                <a:spcPct val="90000"/>
              </a:lnSpc>
              <a:buFontTx/>
              <a:buNone/>
            </a:pPr>
            <a:r>
              <a:rPr lang="en-US" altLang="en-US" sz="2400" dirty="0">
                <a:latin typeface="Arial" panose="020B0604020202020204" pitchFamily="34" charset="0"/>
              </a:rPr>
              <a:t> In modern healthcare and research, value conflicts arise where often there appears to be no clear consensus as to the “Right thing to do.” These conflicts </a:t>
            </a:r>
            <a:r>
              <a:rPr lang="en-US" altLang="en-US" dirty="0">
                <a:latin typeface="Arial" panose="020B0604020202020204" pitchFamily="34" charset="0"/>
              </a:rPr>
              <a:t>present problems requiring moral decisions and necessitates a choice between two or more alternatives.</a:t>
            </a:r>
          </a:p>
          <a:p>
            <a:pPr algn="l" rtl="0">
              <a:lnSpc>
                <a:spcPct val="90000"/>
              </a:lnSpc>
              <a:buFontTx/>
              <a:buNone/>
            </a:pPr>
            <a:r>
              <a:rPr lang="en-US" altLang="en-US" sz="2400" dirty="0">
                <a:solidFill>
                  <a:srgbClr val="FF0000"/>
                </a:solidFill>
                <a:latin typeface="Arial" panose="020B0604020202020204" pitchFamily="34" charset="0"/>
              </a:rPr>
              <a:t>Examples:</a:t>
            </a:r>
          </a:p>
          <a:p>
            <a:pPr algn="l" rtl="0">
              <a:lnSpc>
                <a:spcPct val="90000"/>
              </a:lnSpc>
            </a:pPr>
            <a:r>
              <a:rPr lang="en-US" altLang="en-US" sz="2400" dirty="0">
                <a:latin typeface="Arial" panose="020B0604020202020204" pitchFamily="34" charset="0"/>
              </a:rPr>
              <a:t> Should a parent have a right to refuse immunizations for his or her child?</a:t>
            </a:r>
          </a:p>
          <a:p>
            <a:pPr algn="l" rtl="0">
              <a:lnSpc>
                <a:spcPct val="90000"/>
              </a:lnSpc>
            </a:pPr>
            <a:r>
              <a:rPr lang="en-US" altLang="en-US" sz="2400" dirty="0">
                <a:latin typeface="Arial" panose="020B0604020202020204" pitchFamily="34" charset="0"/>
              </a:rPr>
              <a:t> Does public safety supersede an individual’s, right?</a:t>
            </a:r>
          </a:p>
        </p:txBody>
      </p:sp>
      <p:sp>
        <p:nvSpPr>
          <p:cNvPr id="14340" name="Slide Number Placeholder 5">
            <a:extLst>
              <a:ext uri="{FF2B5EF4-FFF2-40B4-BE49-F238E27FC236}">
                <a16:creationId xmlns:a16="http://schemas.microsoft.com/office/drawing/2014/main" id="{81B0FA15-24CA-ADE1-DAD9-794208B1E8D7}"/>
              </a:ext>
            </a:extLst>
          </p:cNvPr>
          <p:cNvSpPr>
            <a:spLocks noGrp="1"/>
          </p:cNvSpPr>
          <p:nvPr>
            <p:ph type="sldNum" sz="quarter" idx="10"/>
          </p:nvPr>
        </p:nvSpPr>
        <p:spPr bwMode="auto">
          <a:noFill/>
          <a:ln>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sz="2400">
                <a:solidFill>
                  <a:schemeClr val="tx1"/>
                </a:solidFill>
                <a:latin typeface="Arial" panose="020B0604020202020204" pitchFamily="34" charset="0"/>
              </a:defRPr>
            </a:lvl1pPr>
            <a:lvl2pPr marL="742950" indent="-285750" eaLnBrk="0" hangingPunct="0">
              <a:defRPr sz="2400">
                <a:solidFill>
                  <a:schemeClr val="tx1"/>
                </a:solidFill>
                <a:latin typeface="Arial" panose="020B0604020202020204" pitchFamily="34" charset="0"/>
              </a:defRPr>
            </a:lvl2pPr>
            <a:lvl3pPr marL="1143000" indent="-228600" eaLnBrk="0" hangingPunct="0">
              <a:defRPr sz="2400">
                <a:solidFill>
                  <a:schemeClr val="tx1"/>
                </a:solidFill>
                <a:latin typeface="Arial" panose="020B0604020202020204" pitchFamily="34" charset="0"/>
              </a:defRPr>
            </a:lvl3pPr>
            <a:lvl4pPr marL="1600200" indent="-228600" eaLnBrk="0" hangingPunct="0">
              <a:defRPr sz="2400">
                <a:solidFill>
                  <a:schemeClr val="tx1"/>
                </a:solidFill>
                <a:latin typeface="Arial" panose="020B0604020202020204" pitchFamily="34" charset="0"/>
              </a:defRPr>
            </a:lvl4pPr>
            <a:lvl5pPr marL="2057400" indent="-228600" eaLnBrk="0" hangingPunct="0">
              <a:defRPr sz="2400">
                <a:solidFill>
                  <a:schemeClr val="tx1"/>
                </a:solidFill>
                <a:latin typeface="Arial" panose="020B0604020202020204" pitchFamily="34" charset="0"/>
              </a:defRPr>
            </a:lvl5pPr>
            <a:lvl6pPr marL="2514600" indent="-228600" eaLnBrk="0" fontAlgn="base" hangingPunct="0">
              <a:spcBef>
                <a:spcPct val="0"/>
              </a:spcBef>
              <a:spcAft>
                <a:spcPct val="0"/>
              </a:spcAft>
              <a:defRPr sz="2400">
                <a:solidFill>
                  <a:schemeClr val="tx1"/>
                </a:solidFill>
                <a:latin typeface="Arial" panose="020B0604020202020204" pitchFamily="34" charset="0"/>
              </a:defRPr>
            </a:lvl6pPr>
            <a:lvl7pPr marL="2971800" indent="-228600" eaLnBrk="0" fontAlgn="base" hangingPunct="0">
              <a:spcBef>
                <a:spcPct val="0"/>
              </a:spcBef>
              <a:spcAft>
                <a:spcPct val="0"/>
              </a:spcAft>
              <a:defRPr sz="2400">
                <a:solidFill>
                  <a:schemeClr val="tx1"/>
                </a:solidFill>
                <a:latin typeface="Arial" panose="020B0604020202020204" pitchFamily="34" charset="0"/>
              </a:defRPr>
            </a:lvl7pPr>
            <a:lvl8pPr marL="3429000" indent="-228600" eaLnBrk="0" fontAlgn="base" hangingPunct="0">
              <a:spcBef>
                <a:spcPct val="0"/>
              </a:spcBef>
              <a:spcAft>
                <a:spcPct val="0"/>
              </a:spcAft>
              <a:defRPr sz="2400">
                <a:solidFill>
                  <a:schemeClr val="tx1"/>
                </a:solidFill>
                <a:latin typeface="Arial" panose="020B0604020202020204" pitchFamily="34" charset="0"/>
              </a:defRPr>
            </a:lvl8pPr>
            <a:lvl9pPr marL="3886200" indent="-228600" eaLnBrk="0" fontAlgn="base" hangingPunct="0">
              <a:spcBef>
                <a:spcPct val="0"/>
              </a:spcBef>
              <a:spcAft>
                <a:spcPct val="0"/>
              </a:spcAft>
              <a:defRPr sz="2400">
                <a:solidFill>
                  <a:schemeClr val="tx1"/>
                </a:solidFill>
                <a:latin typeface="Arial" panose="020B0604020202020204" pitchFamily="34" charset="0"/>
              </a:defRPr>
            </a:lvl9pPr>
          </a:lstStyle>
          <a:p>
            <a:pPr eaLnBrk="1" hangingPunct="1"/>
            <a:fld id="{EBA6E333-C258-48A1-8544-D904651CE755}" type="slidenum">
              <a:rPr lang="en-US" altLang="en-US" sz="1800">
                <a:solidFill>
                  <a:srgbClr val="FFFFFF"/>
                </a:solidFill>
              </a:rPr>
              <a:pPr eaLnBrk="1" hangingPunct="1"/>
              <a:t>37</a:t>
            </a:fld>
            <a:endParaRPr lang="en-US" altLang="en-US" sz="1800">
              <a:solidFill>
                <a:srgbClr val="FFFFFF"/>
              </a:solidFill>
            </a:endParaRPr>
          </a:p>
        </p:txBody>
      </p:sp>
    </p:spTree>
    <p:custDataLst>
      <p:tags r:id="rId1"/>
    </p:custDataLst>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261123">
                                            <p:txEl>
                                              <p:pRg st="0" end="0"/>
                                            </p:txEl>
                                          </p:spTgt>
                                        </p:tgtEl>
                                        <p:attrNameLst>
                                          <p:attrName>style.visibility</p:attrName>
                                        </p:attrNameLst>
                                      </p:cBhvr>
                                      <p:to>
                                        <p:strVal val="visible"/>
                                      </p:to>
                                    </p:set>
                                    <p:anim calcmode="lin" valueType="num">
                                      <p:cBhvr additive="base">
                                        <p:cTn id="7" dur="500" fill="hold"/>
                                        <p:tgtEl>
                                          <p:spTgt spid="261123">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6112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261123">
                                            <p:txEl>
                                              <p:pRg st="1" end="1"/>
                                            </p:txEl>
                                          </p:spTgt>
                                        </p:tgtEl>
                                        <p:attrNameLst>
                                          <p:attrName>style.visibility</p:attrName>
                                        </p:attrNameLst>
                                      </p:cBhvr>
                                      <p:to>
                                        <p:strVal val="visible"/>
                                      </p:to>
                                    </p:set>
                                    <p:anim calcmode="lin" valueType="num">
                                      <p:cBhvr additive="base">
                                        <p:cTn id="13" dur="500" fill="hold"/>
                                        <p:tgtEl>
                                          <p:spTgt spid="261123">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6112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nodeType="clickEffect">
                                  <p:stCondLst>
                                    <p:cond delay="0"/>
                                  </p:stCondLst>
                                  <p:childTnLst>
                                    <p:set>
                                      <p:cBhvr>
                                        <p:cTn id="18" dur="1" fill="hold">
                                          <p:stCondLst>
                                            <p:cond delay="0"/>
                                          </p:stCondLst>
                                        </p:cTn>
                                        <p:tgtEl>
                                          <p:spTgt spid="261123">
                                            <p:txEl>
                                              <p:pRg st="2" end="2"/>
                                            </p:txEl>
                                          </p:spTgt>
                                        </p:tgtEl>
                                        <p:attrNameLst>
                                          <p:attrName>style.visibility</p:attrName>
                                        </p:attrNameLst>
                                      </p:cBhvr>
                                      <p:to>
                                        <p:strVal val="visible"/>
                                      </p:to>
                                    </p:set>
                                    <p:anim calcmode="lin" valueType="num">
                                      <p:cBhvr additive="base">
                                        <p:cTn id="19" dur="500" fill="hold"/>
                                        <p:tgtEl>
                                          <p:spTgt spid="261123">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6112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nodeType="clickEffect">
                                  <p:stCondLst>
                                    <p:cond delay="0"/>
                                  </p:stCondLst>
                                  <p:childTnLst>
                                    <p:set>
                                      <p:cBhvr>
                                        <p:cTn id="24" dur="1" fill="hold">
                                          <p:stCondLst>
                                            <p:cond delay="0"/>
                                          </p:stCondLst>
                                        </p:cTn>
                                        <p:tgtEl>
                                          <p:spTgt spid="261123">
                                            <p:txEl>
                                              <p:pRg st="3" end="3"/>
                                            </p:txEl>
                                          </p:spTgt>
                                        </p:tgtEl>
                                        <p:attrNameLst>
                                          <p:attrName>style.visibility</p:attrName>
                                        </p:attrNameLst>
                                      </p:cBhvr>
                                      <p:to>
                                        <p:strVal val="visible"/>
                                      </p:to>
                                    </p:set>
                                    <p:anim calcmode="lin" valueType="num">
                                      <p:cBhvr additive="base">
                                        <p:cTn id="25" dur="500" fill="hold"/>
                                        <p:tgtEl>
                                          <p:spTgt spid="261123">
                                            <p:txEl>
                                              <p:pRg st="3" end="3"/>
                                            </p:tx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6112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123" grpId="0" build="p"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C8657CA-0029-2EAC-883F-7FC50731A5C2}"/>
              </a:ext>
            </a:extLst>
          </p:cNvPr>
          <p:cNvSpPr/>
          <p:nvPr/>
        </p:nvSpPr>
        <p:spPr>
          <a:xfrm>
            <a:off x="2626178" y="500900"/>
            <a:ext cx="9922203" cy="543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Rounded Corners 5">
            <a:extLst>
              <a:ext uri="{FF2B5EF4-FFF2-40B4-BE49-F238E27FC236}">
                <a16:creationId xmlns:a16="http://schemas.microsoft.com/office/drawing/2014/main" id="{532B7FD7-7D76-7C75-A4BA-53E70BD71836}"/>
              </a:ext>
            </a:extLst>
          </p:cNvPr>
          <p:cNvSpPr/>
          <p:nvPr/>
        </p:nvSpPr>
        <p:spPr>
          <a:xfrm>
            <a:off x="744965" y="1285192"/>
            <a:ext cx="11010938" cy="51015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7" name="Graphic 21">
            <a:extLst>
              <a:ext uri="{FF2B5EF4-FFF2-40B4-BE49-F238E27FC236}">
                <a16:creationId xmlns:a16="http://schemas.microsoft.com/office/drawing/2014/main" id="{44DB264B-DDE7-5B48-479A-6092AA8397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80667"/>
          </a:xfrm>
          <a:prstGeom prst="rect">
            <a:avLst/>
          </a:prstGeom>
        </p:spPr>
      </p:pic>
      <p:sp>
        <p:nvSpPr>
          <p:cNvPr id="2" name="Title 1"/>
          <p:cNvSpPr>
            <a:spLocks noGrp="1"/>
          </p:cNvSpPr>
          <p:nvPr>
            <p:ph type="title"/>
          </p:nvPr>
        </p:nvSpPr>
        <p:spPr/>
        <p:txBody>
          <a:bodyPr/>
          <a:lstStyle/>
          <a:p>
            <a:pPr algn="ctr"/>
            <a:r>
              <a:rPr lang="en-US" b="1" dirty="0">
                <a:latin typeface="Times New Roman" pitchFamily="18" charset="0"/>
                <a:cs typeface="Times New Roman" pitchFamily="18" charset="0"/>
              </a:rPr>
              <a:t>Conclusion</a:t>
            </a:r>
          </a:p>
        </p:txBody>
      </p:sp>
      <p:pic>
        <p:nvPicPr>
          <p:cNvPr id="8" name="Picture 7">
            <a:extLst>
              <a:ext uri="{FF2B5EF4-FFF2-40B4-BE49-F238E27FC236}">
                <a16:creationId xmlns:a16="http://schemas.microsoft.com/office/drawing/2014/main" id="{9C7659E5-F577-3967-1466-49CA119FDFD0}"/>
              </a:ext>
            </a:extLst>
          </p:cNvPr>
          <p:cNvPicPr>
            <a:picLocks noChangeAspect="1"/>
          </p:cNvPicPr>
          <p:nvPr/>
        </p:nvPicPr>
        <p:blipFill rotWithShape="1">
          <a:blip r:embed="rId3"/>
          <a:srcRect t="13016"/>
          <a:stretch/>
        </p:blipFill>
        <p:spPr>
          <a:xfrm>
            <a:off x="1094283" y="3429000"/>
            <a:ext cx="4491250" cy="2196439"/>
          </a:xfrm>
          <a:prstGeom prst="rect">
            <a:avLst/>
          </a:prstGeom>
        </p:spPr>
      </p:pic>
      <p:pic>
        <p:nvPicPr>
          <p:cNvPr id="10" name="Picture 9">
            <a:extLst>
              <a:ext uri="{FF2B5EF4-FFF2-40B4-BE49-F238E27FC236}">
                <a16:creationId xmlns:a16="http://schemas.microsoft.com/office/drawing/2014/main" id="{F841CF4F-DF85-0A45-8AB9-A2D2ED4C2BB2}"/>
              </a:ext>
            </a:extLst>
          </p:cNvPr>
          <p:cNvPicPr>
            <a:picLocks noChangeAspect="1"/>
          </p:cNvPicPr>
          <p:nvPr/>
        </p:nvPicPr>
        <p:blipFill rotWithShape="1">
          <a:blip r:embed="rId4"/>
          <a:srcRect l="13734" t="14819" r="20451" b="5301"/>
          <a:stretch/>
        </p:blipFill>
        <p:spPr>
          <a:xfrm>
            <a:off x="7129032" y="3174061"/>
            <a:ext cx="4201840" cy="2867169"/>
          </a:xfrm>
          <a:prstGeom prst="rect">
            <a:avLst/>
          </a:prstGeom>
        </p:spPr>
      </p:pic>
      <p:pic>
        <p:nvPicPr>
          <p:cNvPr id="11" name="Picture 10">
            <a:extLst>
              <a:ext uri="{FF2B5EF4-FFF2-40B4-BE49-F238E27FC236}">
                <a16:creationId xmlns:a16="http://schemas.microsoft.com/office/drawing/2014/main" id="{E5BD7C8F-0776-209E-EC32-E19899240E58}"/>
              </a:ext>
            </a:extLst>
          </p:cNvPr>
          <p:cNvPicPr>
            <a:picLocks noChangeAspect="1"/>
          </p:cNvPicPr>
          <p:nvPr/>
        </p:nvPicPr>
        <p:blipFill rotWithShape="1">
          <a:blip r:embed="rId5"/>
          <a:srcRect l="19550" t="33892" r="20613" b="5327"/>
          <a:stretch/>
        </p:blipFill>
        <p:spPr>
          <a:xfrm>
            <a:off x="4125789" y="1505988"/>
            <a:ext cx="2956625" cy="1688481"/>
          </a:xfrm>
          <a:prstGeom prst="rect">
            <a:avLst/>
          </a:prstGeom>
        </p:spPr>
      </p:pic>
    </p:spTree>
    <p:extLst>
      <p:ext uri="{BB962C8B-B14F-4D97-AF65-F5344CB8AC3E}">
        <p14:creationId xmlns:p14="http://schemas.microsoft.com/office/powerpoint/2010/main" val="233881424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7715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2513149" y="639241"/>
            <a:ext cx="4830185" cy="95410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Alexandria" charset="0"/>
                <a:ea typeface="+mn-ea"/>
                <a:cs typeface="Alexandria" charset="0"/>
              </a:rPr>
              <a:t>Duties and Responsibilities of Physician and Patient </a:t>
            </a:r>
          </a:p>
        </p:txBody>
      </p:sp>
      <p:sp>
        <p:nvSpPr>
          <p:cNvPr id="5" name="Rectangle 4"/>
          <p:cNvSpPr/>
          <p:nvPr/>
        </p:nvSpPr>
        <p:spPr>
          <a:xfrm>
            <a:off x="942308" y="7947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p:cNvSpPr txBox="1"/>
          <p:nvPr/>
        </p:nvSpPr>
        <p:spPr>
          <a:xfrm>
            <a:off x="1111584" y="722757"/>
            <a:ext cx="1193616"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Alexandria" charset="0"/>
                <a:ea typeface="+mn-ea"/>
                <a:cs typeface="Alexandria" charset="0"/>
              </a:rPr>
              <a:t>Chapter</a:t>
            </a:r>
            <a:endParaRPr kumimoji="0" lang="en-US" sz="2800" b="0" i="0" u="none" strike="noStrike" kern="1200" cap="none" spc="0" normalizeH="0" baseline="0" noProof="0" dirty="0">
              <a:ln>
                <a:noFill/>
              </a:ln>
              <a:solidFill>
                <a:prstClr val="white"/>
              </a:solidFill>
              <a:effectLst/>
              <a:uLnTx/>
              <a:uFillTx/>
              <a:latin typeface="Alexandria" charset="0"/>
              <a:ea typeface="+mn-ea"/>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Alexandria" charset="0"/>
                <a:ea typeface="+mn-ea"/>
                <a:cs typeface="Alexandria" charset="0"/>
              </a:rPr>
              <a:t>02</a:t>
            </a:r>
          </a:p>
        </p:txBody>
      </p:sp>
      <p:sp>
        <p:nvSpPr>
          <p:cNvPr id="48" name="TextBox 47"/>
          <p:cNvSpPr txBox="1"/>
          <p:nvPr/>
        </p:nvSpPr>
        <p:spPr>
          <a:xfrm>
            <a:off x="889000" y="2068288"/>
            <a:ext cx="10541000" cy="4585871"/>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cs typeface="Times New Roman" pitchFamily="18" charset="0"/>
              </a:rPr>
              <a:t>Duties and responsibilities of physician</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rPr>
              <a:t>Patients Bill of Rights</a:t>
            </a:r>
          </a:p>
          <a:p>
            <a:pPr marL="342900" indent="-342900">
              <a:buFont typeface="Wingdings" panose="05000000000000000000" pitchFamily="2" charset="2"/>
              <a:buChar char="ü"/>
              <a:defRPr/>
            </a:pPr>
            <a:r>
              <a:rPr lang="en-US" sz="2800" b="1" dirty="0">
                <a:latin typeface="+mj-lt"/>
              </a:rPr>
              <a:t>Patients Rights</a:t>
            </a:r>
          </a:p>
          <a:p>
            <a:pPr marR="0" lvl="0" algn="l" defTabSz="914400" rtl="0" eaLnBrk="1" fontAlgn="auto" latinLnBrk="0" hangingPunct="1">
              <a:lnSpc>
                <a:spcPct val="100000"/>
              </a:lnSpc>
              <a:spcBef>
                <a:spcPts val="0"/>
              </a:spcBef>
              <a:spcAft>
                <a:spcPts val="0"/>
              </a:spcAft>
              <a:buClrTx/>
              <a:buSzTx/>
              <a:tabLst/>
              <a:defRPr/>
            </a:pPr>
            <a:endParaRPr lang="en-US" sz="2800" b="1" dirty="0">
              <a:latin typeface="+mj-lt"/>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rPr>
              <a:t>Patients Responsibilities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b="1" dirty="0">
                <a:latin typeface="+mj-lt"/>
                <a:cs typeface="Times New Roman" pitchFamily="18" charset="0"/>
              </a:rPr>
              <a:t>Unethical  Acts</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2800" dirty="0">
                <a:cs typeface="Times New Roman" pitchFamily="18" charset="0"/>
              </a:rPr>
              <a:t>Punishment &amp; Disciplinary Action</a:t>
            </a:r>
            <a:endParaRPr kumimoji="0" lang="ar-SA" sz="2800" b="1" i="0" u="none" strike="noStrike" kern="1200" cap="none" spc="0" normalizeH="0" baseline="0" noProof="0" dirty="0">
              <a:ln>
                <a:noFill/>
              </a:ln>
              <a:solidFill>
                <a:prstClr val="black"/>
              </a:solidFill>
              <a:effectLst/>
              <a:uLnTx/>
              <a:uFillTx/>
              <a:ea typeface="+mn-ea"/>
              <a:cs typeface="Times New Roman" panose="02020603050405020304" pitchFamily="18" charset="0"/>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en-US" sz="2400" b="1" i="0" u="none" strike="noStrike" kern="1200" cap="none" spc="0" normalizeH="0" baseline="0" noProof="0" dirty="0">
              <a:ln>
                <a:noFill/>
              </a:ln>
              <a:solidFill>
                <a:prstClr val="black"/>
              </a:solidFill>
              <a:effectLst/>
              <a:uLnTx/>
              <a:uFillTx/>
              <a:latin typeface="Alexandria" charset="0"/>
              <a:ea typeface="+mn-ea"/>
              <a:cs typeface="+mn-cs"/>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31090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26968791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45.5|93.6"/>
</p:tagLst>
</file>

<file path=ppt/tags/tag2.xml><?xml version="1.0" encoding="utf-8"?>
<p:tagLst xmlns:a="http://schemas.openxmlformats.org/drawingml/2006/main" xmlns:r="http://schemas.openxmlformats.org/officeDocument/2006/relationships" xmlns:p="http://schemas.openxmlformats.org/presentationml/2006/main">
  <p:tag name="TIMING" val="|6.7"/>
</p:tagLst>
</file>

<file path=ppt/tags/tag3.xml><?xml version="1.0" encoding="utf-8"?>
<p:tagLst xmlns:a="http://schemas.openxmlformats.org/drawingml/2006/main" xmlns:r="http://schemas.openxmlformats.org/officeDocument/2006/relationships" xmlns:p="http://schemas.openxmlformats.org/presentationml/2006/main">
  <p:tag name="TIMING" val="|27.9|62.9"/>
</p:tagLst>
</file>

<file path=ppt/tags/tag4.xml><?xml version="1.0" encoding="utf-8"?>
<p:tagLst xmlns:a="http://schemas.openxmlformats.org/drawingml/2006/main" xmlns:r="http://schemas.openxmlformats.org/officeDocument/2006/relationships" xmlns:p="http://schemas.openxmlformats.org/presentationml/2006/main">
  <p:tag name="TIMING" val="|6"/>
</p:tagLst>
</file>

<file path=ppt/tags/tag5.xml><?xml version="1.0" encoding="utf-8"?>
<p:tagLst xmlns:a="http://schemas.openxmlformats.org/drawingml/2006/main" xmlns:r="http://schemas.openxmlformats.org/officeDocument/2006/relationships" xmlns:p="http://schemas.openxmlformats.org/presentationml/2006/main">
  <p:tag name="TIMING" val="|29.9|74.6"/>
</p:tagLst>
</file>

<file path=ppt/tags/tag6.xml><?xml version="1.0" encoding="utf-8"?>
<p:tagLst xmlns:a="http://schemas.openxmlformats.org/drawingml/2006/main" xmlns:r="http://schemas.openxmlformats.org/officeDocument/2006/relationships" xmlns:p="http://schemas.openxmlformats.org/presentationml/2006/main">
  <p:tag name="TIMING" val="|6.1|62.6"/>
</p:tagLst>
</file>

<file path=ppt/tags/tag7.xml><?xml version="1.0" encoding="utf-8"?>
<p:tagLst xmlns:a="http://schemas.openxmlformats.org/drawingml/2006/main" xmlns:r="http://schemas.openxmlformats.org/officeDocument/2006/relationships" xmlns:p="http://schemas.openxmlformats.org/presentationml/2006/main">
  <p:tag name="TIMING" val="|6|77.4"/>
</p:tagLst>
</file>

<file path=ppt/tags/tag8.xml><?xml version="1.0" encoding="utf-8"?>
<p:tagLst xmlns:a="http://schemas.openxmlformats.org/drawingml/2006/main" xmlns:r="http://schemas.openxmlformats.org/officeDocument/2006/relationships" xmlns:p="http://schemas.openxmlformats.org/presentationml/2006/main">
  <p:tag name="TIMING" val="|80.6"/>
</p:tagLst>
</file>

<file path=ppt/tags/tag9.xml><?xml version="1.0" encoding="utf-8"?>
<p:tagLst xmlns:a="http://schemas.openxmlformats.org/drawingml/2006/main" xmlns:r="http://schemas.openxmlformats.org/officeDocument/2006/relationships" xmlns:p="http://schemas.openxmlformats.org/presentationml/2006/main">
  <p:tag name="TIMING" val="|8.2|50.7|1.1|0.9"/>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F89A38E-0BBE-40D7-B4D8-6866FA6459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AABEA9F-17B4-4C36-9F67-7284038577FE}">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4BF226F3-D618-4917-833C-FD4FFABA63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1738</TotalTime>
  <Words>2329</Words>
  <Application>Microsoft Office PowerPoint</Application>
  <PresentationFormat>Widescreen</PresentationFormat>
  <Paragraphs>284</Paragraphs>
  <Slides>40</Slides>
  <Notes>3</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1_Office Theme</vt:lpstr>
      <vt:lpstr>PowerPoint Presentation</vt:lpstr>
      <vt:lpstr>PowerPoint Presentation</vt:lpstr>
      <vt:lpstr>PowerPoint Presentation</vt:lpstr>
      <vt:lpstr>Duties and responsibilities  of physician in general</vt:lpstr>
      <vt:lpstr>Duties and responsibilities  of physician in general</vt:lpstr>
      <vt:lpstr>Duties and responsibilities  of physician in general</vt:lpstr>
      <vt:lpstr>Duties of Physician  to their patients</vt:lpstr>
      <vt:lpstr>Duties of Physician  to their patients</vt:lpstr>
      <vt:lpstr>Duties Of Physician  in consultation</vt:lpstr>
      <vt:lpstr>Responsibilities To Each Other</vt:lpstr>
      <vt:lpstr>Responsibilities To Each Other</vt:lpstr>
      <vt:lpstr>Duties Of Physician To  Public And Paramedical Staff </vt:lpstr>
      <vt:lpstr>The duties of a doctor registered with the General Medical Council GMC</vt:lpstr>
      <vt:lpstr>Patients Bill of Rights</vt:lpstr>
      <vt:lpstr>What is Patient Bill of Rights?</vt:lpstr>
      <vt:lpstr>Importance of patient’s bill of rights</vt:lpstr>
      <vt:lpstr>Importance of patient’s bill of rights</vt:lpstr>
      <vt:lpstr>Patients Rights:</vt:lpstr>
      <vt:lpstr>Cont. Patients Rights</vt:lpstr>
      <vt:lpstr>Cont. Patients Rights</vt:lpstr>
      <vt:lpstr>Cont. Patients Rights</vt:lpstr>
      <vt:lpstr>Cont. Patients Rights</vt:lpstr>
      <vt:lpstr>Patients Responsibilities:</vt:lpstr>
      <vt:lpstr>Patients Responsibilities:</vt:lpstr>
      <vt:lpstr>Unethical  Acts</vt:lpstr>
      <vt:lpstr>Unethical  Acts</vt:lpstr>
      <vt:lpstr>Unethical  Acts</vt:lpstr>
      <vt:lpstr>Unethical  Acts</vt:lpstr>
      <vt:lpstr>Unethical  Acts</vt:lpstr>
      <vt:lpstr>Unethical  Acts</vt:lpstr>
      <vt:lpstr>Unethical  Acts</vt:lpstr>
      <vt:lpstr>Misconduct</vt:lpstr>
      <vt:lpstr>Punishment &amp; Disciplinary Action</vt:lpstr>
      <vt:lpstr>Punishment &amp; Disciplinary Action</vt:lpstr>
      <vt:lpstr>Punishment &amp; Disciplinary  Action</vt:lpstr>
      <vt:lpstr>       </vt:lpstr>
      <vt:lpstr>Ethical Issues in  Modern Healthcare </vt:lpstr>
      <vt:lpstr>Conclusion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ayadawaba365.el</dc:creator>
  <cp:lastModifiedBy>ayadawaba365.el</cp:lastModifiedBy>
  <cp:revision>44</cp:revision>
  <dcterms:created xsi:type="dcterms:W3CDTF">2025-05-16T12:49:33Z</dcterms:created>
  <dcterms:modified xsi:type="dcterms:W3CDTF">2025-05-18T10:52:49Z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MediaServiceImageTags">
    <vt:lpwstr/>
  </property>
</Properties>
</file>