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501" r:id="rId4"/>
    <p:sldId id="482" r:id="rId5"/>
    <p:sldId id="483" r:id="rId6"/>
    <p:sldId id="484" r:id="rId7"/>
    <p:sldId id="485" r:id="rId8"/>
    <p:sldId id="486" r:id="rId9"/>
    <p:sldId id="487" r:id="rId10"/>
    <p:sldId id="488" r:id="rId11"/>
    <p:sldId id="489" r:id="rId12"/>
    <p:sldId id="490" r:id="rId13"/>
    <p:sldId id="491" r:id="rId14"/>
    <p:sldId id="502" r:id="rId15"/>
    <p:sldId id="492" r:id="rId16"/>
    <p:sldId id="499" r:id="rId17"/>
    <p:sldId id="503" r:id="rId18"/>
    <p:sldId id="504" r:id="rId19"/>
    <p:sldId id="505" r:id="rId20"/>
    <p:sldId id="506" r:id="rId21"/>
    <p:sldId id="507" r:id="rId22"/>
    <p:sldId id="508" r:id="rId23"/>
    <p:sldId id="509" r:id="rId24"/>
    <p:sldId id="510" r:id="rId25"/>
    <p:sldId id="524" r:id="rId26"/>
    <p:sldId id="511" r:id="rId27"/>
    <p:sldId id="512" r:id="rId28"/>
    <p:sldId id="513" r:id="rId29"/>
    <p:sldId id="514" r:id="rId30"/>
    <p:sldId id="517" r:id="rId31"/>
    <p:sldId id="518" r:id="rId32"/>
    <p:sldId id="519" r:id="rId33"/>
    <p:sldId id="520" r:id="rId34"/>
    <p:sldId id="521" r:id="rId35"/>
    <p:sldId id="522" r:id="rId36"/>
    <p:sldId id="525" r:id="rId37"/>
    <p:sldId id="526" r:id="rId38"/>
    <p:sldId id="527" r:id="rId39"/>
    <p:sldId id="256"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1"/>
            <p14:sldId id="482"/>
            <p14:sldId id="483"/>
            <p14:sldId id="484"/>
            <p14:sldId id="485"/>
            <p14:sldId id="486"/>
            <p14:sldId id="487"/>
            <p14:sldId id="488"/>
            <p14:sldId id="489"/>
            <p14:sldId id="490"/>
            <p14:sldId id="491"/>
            <p14:sldId id="502"/>
            <p14:sldId id="492"/>
            <p14:sldId id="499"/>
            <p14:sldId id="503"/>
            <p14:sldId id="504"/>
            <p14:sldId id="505"/>
            <p14:sldId id="506"/>
            <p14:sldId id="507"/>
            <p14:sldId id="508"/>
            <p14:sldId id="509"/>
            <p14:sldId id="510"/>
            <p14:sldId id="524"/>
            <p14:sldId id="511"/>
            <p14:sldId id="512"/>
            <p14:sldId id="513"/>
            <p14:sldId id="514"/>
            <p14:sldId id="517"/>
            <p14:sldId id="518"/>
            <p14:sldId id="519"/>
            <p14:sldId id="520"/>
            <p14:sldId id="521"/>
            <p14:sldId id="522"/>
            <p14:sldId id="525"/>
            <p14:sldId id="526"/>
            <p14:sldId id="527"/>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228"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176A82-F818-4E45-B52D-F3D11F2B18FD}"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CN" altLang="en-US"/>
        </a:p>
      </dgm:t>
    </dgm:pt>
    <dgm:pt modelId="{84AB7FE4-A83A-4EF1-9C44-F5B227ACB0CD}">
      <dgm:prSet custT="1"/>
      <dgm:spPr>
        <a:solidFill>
          <a:srgbClr val="BEE9EE"/>
        </a:solidFill>
        <a:ln>
          <a:solidFill>
            <a:srgbClr val="30B5C5"/>
          </a:solidFill>
        </a:ln>
      </dgm:spPr>
      <dgm:t>
        <a:bodyPr/>
        <a:lstStyle/>
        <a:p>
          <a:pPr rtl="0"/>
          <a:r>
            <a:rPr sz="1600" b="1" u="none" dirty="0">
              <a:solidFill>
                <a:schemeClr val="tx1"/>
              </a:solidFill>
            </a:rPr>
            <a:t>Broker</a:t>
          </a:r>
          <a:r>
            <a:rPr sz="1600" b="0" u="none" dirty="0">
              <a:solidFill>
                <a:schemeClr val="tx1"/>
              </a:solidFill>
            </a:rPr>
            <a:t>: A Kafka cluster contains one or more service instances, which are called brokers.</a:t>
          </a:r>
          <a:endParaRPr lang="zh-CN" sz="16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gm:t>
    </dgm:pt>
    <dgm:pt modelId="{122DE7CB-F575-4376-BA9B-41DFC9FC8F3F}" type="parTrans" cxnId="{D56D1DEC-6DD5-468C-827A-5E3E68A6A4E6}">
      <dgm:prSet/>
      <dgm:spPr/>
      <dgm:t>
        <a:bodyPr/>
        <a:lstStyle/>
        <a:p>
          <a:endParaRPr lang="zh-CN" altLang="en-US" sz="1400">
            <a:latin typeface="+mn-ea"/>
            <a:ea typeface="+mn-ea"/>
          </a:endParaRPr>
        </a:p>
      </dgm:t>
    </dgm:pt>
    <dgm:pt modelId="{550063F4-A057-4E06-AF38-9B4D2E3E7C94}" type="sibTrans" cxnId="{D56D1DEC-6DD5-468C-827A-5E3E68A6A4E6}">
      <dgm:prSet/>
      <dgm:spPr>
        <a:ln>
          <a:solidFill>
            <a:srgbClr val="30B5C5"/>
          </a:solidFill>
        </a:ln>
      </dgm:spPr>
      <dgm:t>
        <a:bodyPr/>
        <a:lstStyle/>
        <a:p>
          <a:endParaRPr lang="zh-CN" altLang="en-US" sz="1400">
            <a:latin typeface="+mn-ea"/>
            <a:ea typeface="+mn-ea"/>
          </a:endParaRPr>
        </a:p>
      </dgm:t>
    </dgm:pt>
    <dgm:pt modelId="{D6AC3F2C-DB0C-48A7-BB57-FC03B14A58EC}">
      <dgm:prSet custT="1"/>
      <dgm:spPr>
        <a:solidFill>
          <a:srgbClr val="BEE9EE"/>
        </a:solidFill>
        <a:ln>
          <a:solidFill>
            <a:srgbClr val="30B5C5"/>
          </a:solidFill>
        </a:ln>
      </dgm:spPr>
      <dgm:t>
        <a:bodyPr/>
        <a:lstStyle/>
        <a:p>
          <a:pPr rtl="0"/>
          <a:r>
            <a:rPr sz="1600" b="1" u="none" dirty="0">
              <a:solidFill>
                <a:schemeClr val="tx1"/>
              </a:solidFill>
            </a:rPr>
            <a:t>Topic</a:t>
          </a:r>
          <a:r>
            <a:rPr sz="1600" b="0" u="none" dirty="0">
              <a:solidFill>
                <a:schemeClr val="tx1"/>
              </a:solidFill>
            </a:rPr>
            <a:t>: Each message published to the Kafka cluster has a category, which is called a topic.</a:t>
          </a:r>
          <a:endParaRPr lang="zh-CN" sz="16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gm:t>
    </dgm:pt>
    <dgm:pt modelId="{08C527E0-4559-4762-A893-42CE2535E85D}" type="parTrans" cxnId="{40DD000A-2597-4A51-88B0-11FB12285952}">
      <dgm:prSet/>
      <dgm:spPr/>
      <dgm:t>
        <a:bodyPr/>
        <a:lstStyle/>
        <a:p>
          <a:endParaRPr lang="zh-CN" altLang="en-US" sz="1400">
            <a:latin typeface="+mn-ea"/>
            <a:ea typeface="+mn-ea"/>
          </a:endParaRPr>
        </a:p>
      </dgm:t>
    </dgm:pt>
    <dgm:pt modelId="{B8F3133A-7F0D-4841-8C0A-32EF66A8D9EC}" type="sibTrans" cxnId="{40DD000A-2597-4A51-88B0-11FB12285952}">
      <dgm:prSet/>
      <dgm:spPr/>
      <dgm:t>
        <a:bodyPr/>
        <a:lstStyle/>
        <a:p>
          <a:endParaRPr lang="zh-CN" altLang="en-US" sz="1400">
            <a:latin typeface="+mn-ea"/>
            <a:ea typeface="+mn-ea"/>
          </a:endParaRPr>
        </a:p>
      </dgm:t>
    </dgm:pt>
    <dgm:pt modelId="{C9248783-E3F3-44ED-8A40-4E092BA1749F}">
      <dgm:prSet custT="1"/>
      <dgm:spPr>
        <a:solidFill>
          <a:srgbClr val="BEE9EE"/>
        </a:solidFill>
        <a:ln>
          <a:solidFill>
            <a:srgbClr val="30B5C5"/>
          </a:solidFill>
        </a:ln>
      </dgm:spPr>
      <dgm:t>
        <a:bodyPr/>
        <a:lstStyle/>
        <a:p>
          <a:pPr rtl="0"/>
          <a:r>
            <a:rPr sz="1600" b="1" u="none" dirty="0">
              <a:solidFill>
                <a:schemeClr val="tx1"/>
              </a:solidFill>
            </a:rPr>
            <a:t>Partition</a:t>
          </a:r>
          <a:r>
            <a:rPr sz="1600" b="0" u="none" dirty="0">
              <a:solidFill>
                <a:schemeClr val="tx1"/>
              </a:solidFill>
            </a:rPr>
            <a:t>: Kafka divides a topic into one or more partitions. Each partition physically corresponds to a directory for storing all messages of the partition.</a:t>
          </a:r>
          <a:endParaRPr lang="zh-CN" sz="16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gm:t>
    </dgm:pt>
    <dgm:pt modelId="{4D8B18FB-604C-4BB6-929C-A858A05A1174}" type="parTrans" cxnId="{2D04C9D0-B6D3-4636-86B3-352832E9689A}">
      <dgm:prSet/>
      <dgm:spPr/>
      <dgm:t>
        <a:bodyPr/>
        <a:lstStyle/>
        <a:p>
          <a:endParaRPr lang="zh-CN" altLang="en-US" sz="1400">
            <a:latin typeface="+mn-ea"/>
            <a:ea typeface="+mn-ea"/>
          </a:endParaRPr>
        </a:p>
      </dgm:t>
    </dgm:pt>
    <dgm:pt modelId="{11A766E8-7230-4B67-BAF9-753E169D0C6F}" type="sibTrans" cxnId="{2D04C9D0-B6D3-4636-86B3-352832E9689A}">
      <dgm:prSet/>
      <dgm:spPr/>
      <dgm:t>
        <a:bodyPr/>
        <a:lstStyle/>
        <a:p>
          <a:endParaRPr lang="zh-CN" altLang="en-US" sz="1400">
            <a:latin typeface="+mn-ea"/>
            <a:ea typeface="+mn-ea"/>
          </a:endParaRPr>
        </a:p>
      </dgm:t>
    </dgm:pt>
    <dgm:pt modelId="{CB98C53C-66D3-49F8-AAD8-1D79953BEAF6}">
      <dgm:prSet custT="1"/>
      <dgm:spPr>
        <a:solidFill>
          <a:srgbClr val="BEE9EE"/>
        </a:solidFill>
        <a:ln>
          <a:solidFill>
            <a:srgbClr val="30B5C5"/>
          </a:solidFill>
        </a:ln>
      </dgm:spPr>
      <dgm:t>
        <a:bodyPr/>
        <a:lstStyle/>
        <a:p>
          <a:pPr rtl="0"/>
          <a:r>
            <a:rPr sz="1600" b="1" u="none" dirty="0">
              <a:solidFill>
                <a:schemeClr val="tx1"/>
              </a:solidFill>
            </a:rPr>
            <a:t>Producer:</a:t>
          </a:r>
          <a:r>
            <a:rPr sz="1600" b="0" u="none" dirty="0">
              <a:solidFill>
                <a:schemeClr val="tx1"/>
              </a:solidFill>
            </a:rPr>
            <a:t> sends messages to Kafka Broker.</a:t>
          </a:r>
          <a:endParaRPr lang="zh-CN" sz="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gm:t>
    </dgm:pt>
    <dgm:pt modelId="{303659EB-76A3-4232-B5EF-DE04B1132874}" type="parTrans" cxnId="{992F56BC-DB73-4952-9524-467DDD89ACE4}">
      <dgm:prSet/>
      <dgm:spPr/>
      <dgm:t>
        <a:bodyPr/>
        <a:lstStyle/>
        <a:p>
          <a:endParaRPr lang="zh-CN" altLang="en-US" sz="1400">
            <a:latin typeface="+mn-ea"/>
            <a:ea typeface="+mn-ea"/>
          </a:endParaRPr>
        </a:p>
      </dgm:t>
    </dgm:pt>
    <dgm:pt modelId="{A14FD6AC-0936-495B-A866-509124428BA7}" type="sibTrans" cxnId="{992F56BC-DB73-4952-9524-467DDD89ACE4}">
      <dgm:prSet/>
      <dgm:spPr/>
      <dgm:t>
        <a:bodyPr/>
        <a:lstStyle/>
        <a:p>
          <a:endParaRPr lang="zh-CN" altLang="en-US" sz="1400">
            <a:latin typeface="+mn-ea"/>
            <a:ea typeface="+mn-ea"/>
          </a:endParaRPr>
        </a:p>
      </dgm:t>
    </dgm:pt>
    <dgm:pt modelId="{D4B48678-97EE-4A91-B90D-73C8F8B249E4}">
      <dgm:prSet custT="1"/>
      <dgm:spPr>
        <a:solidFill>
          <a:srgbClr val="BEE9EE"/>
        </a:solidFill>
        <a:ln>
          <a:solidFill>
            <a:srgbClr val="30B5C5"/>
          </a:solidFill>
        </a:ln>
      </dgm:spPr>
      <dgm:t>
        <a:bodyPr/>
        <a:lstStyle/>
        <a:p>
          <a:pPr rtl="0"/>
          <a:r>
            <a:rPr sz="1600" b="1" u="none" dirty="0">
              <a:solidFill>
                <a:schemeClr val="tx1"/>
              </a:solidFill>
            </a:rPr>
            <a:t>Consumer</a:t>
          </a:r>
          <a:r>
            <a:rPr sz="1600" b="0" u="none" dirty="0">
              <a:solidFill>
                <a:schemeClr val="tx1"/>
              </a:solidFill>
            </a:rPr>
            <a:t>: consumes messages and functions as a Kafka client to read messages from Kafka brokers.</a:t>
          </a:r>
          <a:endParaRPr lang="zh-CN" sz="16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gm:t>
    </dgm:pt>
    <dgm:pt modelId="{5E0798BE-4DEC-4E05-97C9-A0AF249EAC44}" type="parTrans" cxnId="{6F756692-6039-4ABF-9B8D-6AA50D0D27F9}">
      <dgm:prSet/>
      <dgm:spPr/>
      <dgm:t>
        <a:bodyPr/>
        <a:lstStyle/>
        <a:p>
          <a:endParaRPr lang="zh-CN" altLang="en-US" sz="1400">
            <a:latin typeface="+mn-ea"/>
            <a:ea typeface="+mn-ea"/>
          </a:endParaRPr>
        </a:p>
      </dgm:t>
    </dgm:pt>
    <dgm:pt modelId="{665C45D3-C03D-4044-B23D-104E9EE2A92C}" type="sibTrans" cxnId="{6F756692-6039-4ABF-9B8D-6AA50D0D27F9}">
      <dgm:prSet/>
      <dgm:spPr/>
      <dgm:t>
        <a:bodyPr/>
        <a:lstStyle/>
        <a:p>
          <a:endParaRPr lang="zh-CN" altLang="en-US" sz="1400">
            <a:latin typeface="+mn-ea"/>
            <a:ea typeface="+mn-ea"/>
          </a:endParaRPr>
        </a:p>
      </dgm:t>
    </dgm:pt>
    <dgm:pt modelId="{8101CDEF-EE19-4845-A33C-B61F8BBBB11A}">
      <dgm:prSet custT="1"/>
      <dgm:spPr>
        <a:solidFill>
          <a:srgbClr val="BEE9EE"/>
        </a:solidFill>
        <a:ln>
          <a:solidFill>
            <a:srgbClr val="30B5C5"/>
          </a:solidFill>
        </a:ln>
      </dgm:spPr>
      <dgm:t>
        <a:bodyPr/>
        <a:lstStyle/>
        <a:p>
          <a:pPr rtl="0"/>
          <a:r>
            <a:rPr sz="1600" b="1" u="none" dirty="0">
              <a:solidFill>
                <a:schemeClr val="tx1"/>
              </a:solidFill>
            </a:rPr>
            <a:t>Consumer Group</a:t>
          </a:r>
          <a:r>
            <a:rPr sz="1600" b="0" u="none" dirty="0">
              <a:solidFill>
                <a:schemeClr val="tx1"/>
              </a:solidFill>
            </a:rPr>
            <a:t>: Each consumer belongs to a given consumer group. You can specify a group name for each consumer.</a:t>
          </a:r>
          <a:endParaRPr lang="zh-CN" sz="16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gm:t>
    </dgm:pt>
    <dgm:pt modelId="{AC12B1DB-C4F9-414D-8F80-A6BD0C99ADC1}" type="parTrans" cxnId="{DD59A887-0FBA-4ED9-A738-E2AAF5C0B1F6}">
      <dgm:prSet/>
      <dgm:spPr/>
      <dgm:t>
        <a:bodyPr/>
        <a:lstStyle/>
        <a:p>
          <a:endParaRPr lang="zh-CN" altLang="en-US" sz="1400">
            <a:latin typeface="+mn-ea"/>
            <a:ea typeface="+mn-ea"/>
          </a:endParaRPr>
        </a:p>
      </dgm:t>
    </dgm:pt>
    <dgm:pt modelId="{130F1F2E-D0BF-4BCF-9C5B-82554E1A11EC}" type="sibTrans" cxnId="{DD59A887-0FBA-4ED9-A738-E2AAF5C0B1F6}">
      <dgm:prSet/>
      <dgm:spPr/>
      <dgm:t>
        <a:bodyPr/>
        <a:lstStyle/>
        <a:p>
          <a:endParaRPr lang="zh-CN" altLang="en-US" sz="1400">
            <a:latin typeface="+mn-ea"/>
            <a:ea typeface="+mn-ea"/>
          </a:endParaRPr>
        </a:p>
      </dgm:t>
    </dgm:pt>
    <dgm:pt modelId="{F5D7EB87-7C8D-43B5-BFD5-FD2CBA46F1BD}" type="pres">
      <dgm:prSet presAssocID="{A7176A82-F818-4E45-B52D-F3D11F2B18FD}" presName="Name0" presStyleCnt="0">
        <dgm:presLayoutVars>
          <dgm:chMax val="7"/>
          <dgm:chPref val="7"/>
          <dgm:dir/>
        </dgm:presLayoutVars>
      </dgm:prSet>
      <dgm:spPr/>
    </dgm:pt>
    <dgm:pt modelId="{B5CAAE2E-6E53-4677-BED4-DB9A45E49D6D}" type="pres">
      <dgm:prSet presAssocID="{A7176A82-F818-4E45-B52D-F3D11F2B18FD}" presName="Name1" presStyleCnt="0"/>
      <dgm:spPr/>
    </dgm:pt>
    <dgm:pt modelId="{57123B0B-6391-4C8B-ADBE-4A965AE04EFB}" type="pres">
      <dgm:prSet presAssocID="{A7176A82-F818-4E45-B52D-F3D11F2B18FD}" presName="cycle" presStyleCnt="0"/>
      <dgm:spPr/>
    </dgm:pt>
    <dgm:pt modelId="{E2AADB28-E692-4330-BE8E-912856761E88}" type="pres">
      <dgm:prSet presAssocID="{A7176A82-F818-4E45-B52D-F3D11F2B18FD}" presName="srcNode" presStyleLbl="node1" presStyleIdx="0" presStyleCnt="6"/>
      <dgm:spPr/>
    </dgm:pt>
    <dgm:pt modelId="{840D0DFD-424B-4FF7-A1F5-E6E056919352}" type="pres">
      <dgm:prSet presAssocID="{A7176A82-F818-4E45-B52D-F3D11F2B18FD}" presName="conn" presStyleLbl="parChTrans1D2" presStyleIdx="0" presStyleCnt="1"/>
      <dgm:spPr/>
    </dgm:pt>
    <dgm:pt modelId="{2DD97E2F-4BF0-47CC-9BA0-7A5C54DDA7A3}" type="pres">
      <dgm:prSet presAssocID="{A7176A82-F818-4E45-B52D-F3D11F2B18FD}" presName="extraNode" presStyleLbl="node1" presStyleIdx="0" presStyleCnt="6"/>
      <dgm:spPr/>
    </dgm:pt>
    <dgm:pt modelId="{1C584308-2AC6-4430-88CC-8D17120D1C88}" type="pres">
      <dgm:prSet presAssocID="{A7176A82-F818-4E45-B52D-F3D11F2B18FD}" presName="dstNode" presStyleLbl="node1" presStyleIdx="0" presStyleCnt="6"/>
      <dgm:spPr/>
    </dgm:pt>
    <dgm:pt modelId="{8CAE67C1-01F0-4725-AAC7-42000759E142}" type="pres">
      <dgm:prSet presAssocID="{84AB7FE4-A83A-4EF1-9C44-F5B227ACB0CD}" presName="text_1" presStyleLbl="node1" presStyleIdx="0" presStyleCnt="6" custScaleY="110000">
        <dgm:presLayoutVars>
          <dgm:bulletEnabled val="1"/>
        </dgm:presLayoutVars>
      </dgm:prSet>
      <dgm:spPr/>
    </dgm:pt>
    <dgm:pt modelId="{DCBFF2FE-53AE-46DE-A737-5F9B29BEFE5E}" type="pres">
      <dgm:prSet presAssocID="{84AB7FE4-A83A-4EF1-9C44-F5B227ACB0CD}" presName="accent_1" presStyleCnt="0"/>
      <dgm:spPr/>
    </dgm:pt>
    <dgm:pt modelId="{FC96A137-18EA-40F1-94D4-A6BDD18FC36D}" type="pres">
      <dgm:prSet presAssocID="{84AB7FE4-A83A-4EF1-9C44-F5B227ACB0CD}" presName="accentRepeatNode" presStyleLbl="solidFgAcc1" presStyleIdx="0" presStyleCnt="6"/>
      <dgm:spPr>
        <a:ln>
          <a:solidFill>
            <a:srgbClr val="30B5C5"/>
          </a:solidFill>
        </a:ln>
      </dgm:spPr>
    </dgm:pt>
    <dgm:pt modelId="{9A5DB81F-D461-4ED7-8E13-AD921ED1A098}" type="pres">
      <dgm:prSet presAssocID="{D6AC3F2C-DB0C-48A7-BB57-FC03B14A58EC}" presName="text_2" presStyleLbl="node1" presStyleIdx="1" presStyleCnt="6" custScaleY="110000" custLinFactNeighborX="-73" custLinFactNeighborY="-5159">
        <dgm:presLayoutVars>
          <dgm:bulletEnabled val="1"/>
        </dgm:presLayoutVars>
      </dgm:prSet>
      <dgm:spPr/>
    </dgm:pt>
    <dgm:pt modelId="{1087CB09-CC09-4ED3-9ED7-D35B5DB7C6F7}" type="pres">
      <dgm:prSet presAssocID="{D6AC3F2C-DB0C-48A7-BB57-FC03B14A58EC}" presName="accent_2" presStyleCnt="0"/>
      <dgm:spPr/>
    </dgm:pt>
    <dgm:pt modelId="{378EBD9C-77E1-415E-8B68-9D6F4A885964}" type="pres">
      <dgm:prSet presAssocID="{D6AC3F2C-DB0C-48A7-BB57-FC03B14A58EC}" presName="accentRepeatNode" presStyleLbl="solidFgAcc1" presStyleIdx="1" presStyleCnt="6"/>
      <dgm:spPr>
        <a:ln>
          <a:solidFill>
            <a:srgbClr val="30B5C5"/>
          </a:solidFill>
        </a:ln>
      </dgm:spPr>
    </dgm:pt>
    <dgm:pt modelId="{C6486BEE-8372-422C-BE9D-2A576273672A}" type="pres">
      <dgm:prSet presAssocID="{C9248783-E3F3-44ED-8A40-4E092BA1749F}" presName="text_3" presStyleLbl="node1" presStyleIdx="2" presStyleCnt="6" custScaleY="128477">
        <dgm:presLayoutVars>
          <dgm:bulletEnabled val="1"/>
        </dgm:presLayoutVars>
      </dgm:prSet>
      <dgm:spPr/>
    </dgm:pt>
    <dgm:pt modelId="{2ED5E982-48B2-4574-B4D1-FC023AC1419E}" type="pres">
      <dgm:prSet presAssocID="{C9248783-E3F3-44ED-8A40-4E092BA1749F}" presName="accent_3" presStyleCnt="0"/>
      <dgm:spPr/>
    </dgm:pt>
    <dgm:pt modelId="{D934F6DD-D6A3-405A-BC49-2D40916A41C6}" type="pres">
      <dgm:prSet presAssocID="{C9248783-E3F3-44ED-8A40-4E092BA1749F}" presName="accentRepeatNode" presStyleLbl="solidFgAcc1" presStyleIdx="2" presStyleCnt="6"/>
      <dgm:spPr>
        <a:ln>
          <a:solidFill>
            <a:srgbClr val="30B5C5"/>
          </a:solidFill>
        </a:ln>
      </dgm:spPr>
    </dgm:pt>
    <dgm:pt modelId="{1C1BEC39-1571-44E7-8C21-3C10E455CC24}" type="pres">
      <dgm:prSet presAssocID="{CB98C53C-66D3-49F8-AAD8-1D79953BEAF6}" presName="text_4" presStyleLbl="node1" presStyleIdx="3" presStyleCnt="6">
        <dgm:presLayoutVars>
          <dgm:bulletEnabled val="1"/>
        </dgm:presLayoutVars>
      </dgm:prSet>
      <dgm:spPr/>
    </dgm:pt>
    <dgm:pt modelId="{629F75E2-BD5D-4934-A74C-2275EE606D84}" type="pres">
      <dgm:prSet presAssocID="{CB98C53C-66D3-49F8-AAD8-1D79953BEAF6}" presName="accent_4" presStyleCnt="0"/>
      <dgm:spPr/>
    </dgm:pt>
    <dgm:pt modelId="{5D34D65B-97F4-4CFC-87EB-B7610D35F79B}" type="pres">
      <dgm:prSet presAssocID="{CB98C53C-66D3-49F8-AAD8-1D79953BEAF6}" presName="accentRepeatNode" presStyleLbl="solidFgAcc1" presStyleIdx="3" presStyleCnt="6"/>
      <dgm:spPr>
        <a:ln>
          <a:solidFill>
            <a:srgbClr val="30B5C5"/>
          </a:solidFill>
        </a:ln>
      </dgm:spPr>
    </dgm:pt>
    <dgm:pt modelId="{EA0AA237-BE95-475A-B1F0-17BA6ED2DF19}" type="pres">
      <dgm:prSet presAssocID="{D4B48678-97EE-4A91-B90D-73C8F8B249E4}" presName="text_5" presStyleLbl="node1" presStyleIdx="4" presStyleCnt="6" custScaleY="110000">
        <dgm:presLayoutVars>
          <dgm:bulletEnabled val="1"/>
        </dgm:presLayoutVars>
      </dgm:prSet>
      <dgm:spPr/>
    </dgm:pt>
    <dgm:pt modelId="{16BE5E12-3D3C-45FE-A4D8-018B76579712}" type="pres">
      <dgm:prSet presAssocID="{D4B48678-97EE-4A91-B90D-73C8F8B249E4}" presName="accent_5" presStyleCnt="0"/>
      <dgm:spPr/>
    </dgm:pt>
    <dgm:pt modelId="{9006A46A-1EAE-4465-ABE7-BCDF618E5AF2}" type="pres">
      <dgm:prSet presAssocID="{D4B48678-97EE-4A91-B90D-73C8F8B249E4}" presName="accentRepeatNode" presStyleLbl="solidFgAcc1" presStyleIdx="4" presStyleCnt="6"/>
      <dgm:spPr>
        <a:ln>
          <a:solidFill>
            <a:srgbClr val="30B5C5"/>
          </a:solidFill>
        </a:ln>
      </dgm:spPr>
    </dgm:pt>
    <dgm:pt modelId="{BC416500-6E06-4FB6-9813-9F4337867279}" type="pres">
      <dgm:prSet presAssocID="{8101CDEF-EE19-4845-A33C-B61F8BBBB11A}" presName="text_6" presStyleLbl="node1" presStyleIdx="5" presStyleCnt="6" custScaleY="123625">
        <dgm:presLayoutVars>
          <dgm:bulletEnabled val="1"/>
        </dgm:presLayoutVars>
      </dgm:prSet>
      <dgm:spPr/>
    </dgm:pt>
    <dgm:pt modelId="{0CE47B11-BDE4-4C36-9AC3-712B87AB8998}" type="pres">
      <dgm:prSet presAssocID="{8101CDEF-EE19-4845-A33C-B61F8BBBB11A}" presName="accent_6" presStyleCnt="0"/>
      <dgm:spPr/>
    </dgm:pt>
    <dgm:pt modelId="{260883BB-2218-4F4F-8B1F-530BD6475EB4}" type="pres">
      <dgm:prSet presAssocID="{8101CDEF-EE19-4845-A33C-B61F8BBBB11A}" presName="accentRepeatNode" presStyleLbl="solidFgAcc1" presStyleIdx="5" presStyleCnt="6"/>
      <dgm:spPr>
        <a:ln>
          <a:solidFill>
            <a:srgbClr val="30B5C5"/>
          </a:solidFill>
        </a:ln>
      </dgm:spPr>
    </dgm:pt>
  </dgm:ptLst>
  <dgm:cxnLst>
    <dgm:cxn modelId="{40DD000A-2597-4A51-88B0-11FB12285952}" srcId="{A7176A82-F818-4E45-B52D-F3D11F2B18FD}" destId="{D6AC3F2C-DB0C-48A7-BB57-FC03B14A58EC}" srcOrd="1" destOrd="0" parTransId="{08C527E0-4559-4762-A893-42CE2535E85D}" sibTransId="{B8F3133A-7F0D-4841-8C0A-32EF66A8D9EC}"/>
    <dgm:cxn modelId="{4AC46026-19EC-4D23-B87B-A4A84C3D4BA9}" type="presOf" srcId="{550063F4-A057-4E06-AF38-9B4D2E3E7C94}" destId="{840D0DFD-424B-4FF7-A1F5-E6E056919352}" srcOrd="0" destOrd="0" presId="urn:microsoft.com/office/officeart/2008/layout/VerticalCurvedList"/>
    <dgm:cxn modelId="{20434650-8E8E-44B6-96F5-2F941AFCEB78}" type="presOf" srcId="{A7176A82-F818-4E45-B52D-F3D11F2B18FD}" destId="{F5D7EB87-7C8D-43B5-BFD5-FD2CBA46F1BD}" srcOrd="0" destOrd="0" presId="urn:microsoft.com/office/officeart/2008/layout/VerticalCurvedList"/>
    <dgm:cxn modelId="{CBA5B15A-C755-42CF-AFB8-727F5233E1F2}" type="presOf" srcId="{D6AC3F2C-DB0C-48A7-BB57-FC03B14A58EC}" destId="{9A5DB81F-D461-4ED7-8E13-AD921ED1A098}" srcOrd="0" destOrd="0" presId="urn:microsoft.com/office/officeart/2008/layout/VerticalCurvedList"/>
    <dgm:cxn modelId="{DD59A887-0FBA-4ED9-A738-E2AAF5C0B1F6}" srcId="{A7176A82-F818-4E45-B52D-F3D11F2B18FD}" destId="{8101CDEF-EE19-4845-A33C-B61F8BBBB11A}" srcOrd="5" destOrd="0" parTransId="{AC12B1DB-C4F9-414D-8F80-A6BD0C99ADC1}" sibTransId="{130F1F2E-D0BF-4BCF-9C5B-82554E1A11EC}"/>
    <dgm:cxn modelId="{6F756692-6039-4ABF-9B8D-6AA50D0D27F9}" srcId="{A7176A82-F818-4E45-B52D-F3D11F2B18FD}" destId="{D4B48678-97EE-4A91-B90D-73C8F8B249E4}" srcOrd="4" destOrd="0" parTransId="{5E0798BE-4DEC-4E05-97C9-A0AF249EAC44}" sibTransId="{665C45D3-C03D-4044-B23D-104E9EE2A92C}"/>
    <dgm:cxn modelId="{29DAE498-ABCA-4260-B789-96B7E72D1CF3}" type="presOf" srcId="{8101CDEF-EE19-4845-A33C-B61F8BBBB11A}" destId="{BC416500-6E06-4FB6-9813-9F4337867279}" srcOrd="0" destOrd="0" presId="urn:microsoft.com/office/officeart/2008/layout/VerticalCurvedList"/>
    <dgm:cxn modelId="{0D639DB7-189E-45DD-ADEF-D5EC14C5C49E}" type="presOf" srcId="{CB98C53C-66D3-49F8-AAD8-1D79953BEAF6}" destId="{1C1BEC39-1571-44E7-8C21-3C10E455CC24}" srcOrd="0" destOrd="0" presId="urn:microsoft.com/office/officeart/2008/layout/VerticalCurvedList"/>
    <dgm:cxn modelId="{992F56BC-DB73-4952-9524-467DDD89ACE4}" srcId="{A7176A82-F818-4E45-B52D-F3D11F2B18FD}" destId="{CB98C53C-66D3-49F8-AAD8-1D79953BEAF6}" srcOrd="3" destOrd="0" parTransId="{303659EB-76A3-4232-B5EF-DE04B1132874}" sibTransId="{A14FD6AC-0936-495B-A866-509124428BA7}"/>
    <dgm:cxn modelId="{37574BC4-F957-4601-A79B-1D64BC1EB1D2}" type="presOf" srcId="{D4B48678-97EE-4A91-B90D-73C8F8B249E4}" destId="{EA0AA237-BE95-475A-B1F0-17BA6ED2DF19}" srcOrd="0" destOrd="0" presId="urn:microsoft.com/office/officeart/2008/layout/VerticalCurvedList"/>
    <dgm:cxn modelId="{B3AA3DC8-D19B-4510-86D9-280CCD093E67}" type="presOf" srcId="{C9248783-E3F3-44ED-8A40-4E092BA1749F}" destId="{C6486BEE-8372-422C-BE9D-2A576273672A}" srcOrd="0" destOrd="0" presId="urn:microsoft.com/office/officeart/2008/layout/VerticalCurvedList"/>
    <dgm:cxn modelId="{2D04C9D0-B6D3-4636-86B3-352832E9689A}" srcId="{A7176A82-F818-4E45-B52D-F3D11F2B18FD}" destId="{C9248783-E3F3-44ED-8A40-4E092BA1749F}" srcOrd="2" destOrd="0" parTransId="{4D8B18FB-604C-4BB6-929C-A858A05A1174}" sibTransId="{11A766E8-7230-4B67-BAF9-753E169D0C6F}"/>
    <dgm:cxn modelId="{D56D1DEC-6DD5-468C-827A-5E3E68A6A4E6}" srcId="{A7176A82-F818-4E45-B52D-F3D11F2B18FD}" destId="{84AB7FE4-A83A-4EF1-9C44-F5B227ACB0CD}" srcOrd="0" destOrd="0" parTransId="{122DE7CB-F575-4376-BA9B-41DFC9FC8F3F}" sibTransId="{550063F4-A057-4E06-AF38-9B4D2E3E7C94}"/>
    <dgm:cxn modelId="{C95513EF-4E37-4AF4-8D49-329B1377D5F0}" type="presOf" srcId="{84AB7FE4-A83A-4EF1-9C44-F5B227ACB0CD}" destId="{8CAE67C1-01F0-4725-AAC7-42000759E142}" srcOrd="0" destOrd="0" presId="urn:microsoft.com/office/officeart/2008/layout/VerticalCurvedList"/>
    <dgm:cxn modelId="{4D236F86-BA8E-480D-AD9A-929E8A60669F}" type="presParOf" srcId="{F5D7EB87-7C8D-43B5-BFD5-FD2CBA46F1BD}" destId="{B5CAAE2E-6E53-4677-BED4-DB9A45E49D6D}" srcOrd="0" destOrd="0" presId="urn:microsoft.com/office/officeart/2008/layout/VerticalCurvedList"/>
    <dgm:cxn modelId="{A929F5D7-90D1-4E8A-A801-A76FD879401F}" type="presParOf" srcId="{B5CAAE2E-6E53-4677-BED4-DB9A45E49D6D}" destId="{57123B0B-6391-4C8B-ADBE-4A965AE04EFB}" srcOrd="0" destOrd="0" presId="urn:microsoft.com/office/officeart/2008/layout/VerticalCurvedList"/>
    <dgm:cxn modelId="{55112692-57B9-40BC-8BF8-859C9AB925ED}" type="presParOf" srcId="{57123B0B-6391-4C8B-ADBE-4A965AE04EFB}" destId="{E2AADB28-E692-4330-BE8E-912856761E88}" srcOrd="0" destOrd="0" presId="urn:microsoft.com/office/officeart/2008/layout/VerticalCurvedList"/>
    <dgm:cxn modelId="{8CDB03AD-30C4-4ECB-BCCC-8E6A2F1814AE}" type="presParOf" srcId="{57123B0B-6391-4C8B-ADBE-4A965AE04EFB}" destId="{840D0DFD-424B-4FF7-A1F5-E6E056919352}" srcOrd="1" destOrd="0" presId="urn:microsoft.com/office/officeart/2008/layout/VerticalCurvedList"/>
    <dgm:cxn modelId="{25A90C49-B946-4115-813A-0A89BCA768DC}" type="presParOf" srcId="{57123B0B-6391-4C8B-ADBE-4A965AE04EFB}" destId="{2DD97E2F-4BF0-47CC-9BA0-7A5C54DDA7A3}" srcOrd="2" destOrd="0" presId="urn:microsoft.com/office/officeart/2008/layout/VerticalCurvedList"/>
    <dgm:cxn modelId="{95EBFFC3-7D5E-4CFA-82F0-E42199BAB707}" type="presParOf" srcId="{57123B0B-6391-4C8B-ADBE-4A965AE04EFB}" destId="{1C584308-2AC6-4430-88CC-8D17120D1C88}" srcOrd="3" destOrd="0" presId="urn:microsoft.com/office/officeart/2008/layout/VerticalCurvedList"/>
    <dgm:cxn modelId="{BF810D89-ECFC-4C11-BBEB-D1C3526C56BE}" type="presParOf" srcId="{B5CAAE2E-6E53-4677-BED4-DB9A45E49D6D}" destId="{8CAE67C1-01F0-4725-AAC7-42000759E142}" srcOrd="1" destOrd="0" presId="urn:microsoft.com/office/officeart/2008/layout/VerticalCurvedList"/>
    <dgm:cxn modelId="{EF2509A5-5889-48CF-B309-E26B715E3E11}" type="presParOf" srcId="{B5CAAE2E-6E53-4677-BED4-DB9A45E49D6D}" destId="{DCBFF2FE-53AE-46DE-A737-5F9B29BEFE5E}" srcOrd="2" destOrd="0" presId="urn:microsoft.com/office/officeart/2008/layout/VerticalCurvedList"/>
    <dgm:cxn modelId="{F4D49BFF-5EB4-482A-818E-44F47E719BF7}" type="presParOf" srcId="{DCBFF2FE-53AE-46DE-A737-5F9B29BEFE5E}" destId="{FC96A137-18EA-40F1-94D4-A6BDD18FC36D}" srcOrd="0" destOrd="0" presId="urn:microsoft.com/office/officeart/2008/layout/VerticalCurvedList"/>
    <dgm:cxn modelId="{10DBEFD2-C6A8-4932-8A98-BFAB88F777A9}" type="presParOf" srcId="{B5CAAE2E-6E53-4677-BED4-DB9A45E49D6D}" destId="{9A5DB81F-D461-4ED7-8E13-AD921ED1A098}" srcOrd="3" destOrd="0" presId="urn:microsoft.com/office/officeart/2008/layout/VerticalCurvedList"/>
    <dgm:cxn modelId="{DAB38078-9662-4418-B393-4011742614A6}" type="presParOf" srcId="{B5CAAE2E-6E53-4677-BED4-DB9A45E49D6D}" destId="{1087CB09-CC09-4ED3-9ED7-D35B5DB7C6F7}" srcOrd="4" destOrd="0" presId="urn:microsoft.com/office/officeart/2008/layout/VerticalCurvedList"/>
    <dgm:cxn modelId="{7FB8C496-123C-4296-BE67-42F18AE8E695}" type="presParOf" srcId="{1087CB09-CC09-4ED3-9ED7-D35B5DB7C6F7}" destId="{378EBD9C-77E1-415E-8B68-9D6F4A885964}" srcOrd="0" destOrd="0" presId="urn:microsoft.com/office/officeart/2008/layout/VerticalCurvedList"/>
    <dgm:cxn modelId="{474C22C0-EFE2-4089-B88E-BCB9526FDDD2}" type="presParOf" srcId="{B5CAAE2E-6E53-4677-BED4-DB9A45E49D6D}" destId="{C6486BEE-8372-422C-BE9D-2A576273672A}" srcOrd="5" destOrd="0" presId="urn:microsoft.com/office/officeart/2008/layout/VerticalCurvedList"/>
    <dgm:cxn modelId="{D247A59B-E993-410D-B1D0-E22D0DB1F29A}" type="presParOf" srcId="{B5CAAE2E-6E53-4677-BED4-DB9A45E49D6D}" destId="{2ED5E982-48B2-4574-B4D1-FC023AC1419E}" srcOrd="6" destOrd="0" presId="urn:microsoft.com/office/officeart/2008/layout/VerticalCurvedList"/>
    <dgm:cxn modelId="{91EC21A4-4F7A-4B54-A6B8-3DEAB3450F03}" type="presParOf" srcId="{2ED5E982-48B2-4574-B4D1-FC023AC1419E}" destId="{D934F6DD-D6A3-405A-BC49-2D40916A41C6}" srcOrd="0" destOrd="0" presId="urn:microsoft.com/office/officeart/2008/layout/VerticalCurvedList"/>
    <dgm:cxn modelId="{245C36C5-22A1-4B10-B6FA-AC658B2C73A7}" type="presParOf" srcId="{B5CAAE2E-6E53-4677-BED4-DB9A45E49D6D}" destId="{1C1BEC39-1571-44E7-8C21-3C10E455CC24}" srcOrd="7" destOrd="0" presId="urn:microsoft.com/office/officeart/2008/layout/VerticalCurvedList"/>
    <dgm:cxn modelId="{682B94CF-6632-456C-B36C-51D34D532A64}" type="presParOf" srcId="{B5CAAE2E-6E53-4677-BED4-DB9A45E49D6D}" destId="{629F75E2-BD5D-4934-A74C-2275EE606D84}" srcOrd="8" destOrd="0" presId="urn:microsoft.com/office/officeart/2008/layout/VerticalCurvedList"/>
    <dgm:cxn modelId="{D363A861-3AB4-4022-B9A9-321118781404}" type="presParOf" srcId="{629F75E2-BD5D-4934-A74C-2275EE606D84}" destId="{5D34D65B-97F4-4CFC-87EB-B7610D35F79B}" srcOrd="0" destOrd="0" presId="urn:microsoft.com/office/officeart/2008/layout/VerticalCurvedList"/>
    <dgm:cxn modelId="{56256298-212D-40D0-A7E4-C36AAF766243}" type="presParOf" srcId="{B5CAAE2E-6E53-4677-BED4-DB9A45E49D6D}" destId="{EA0AA237-BE95-475A-B1F0-17BA6ED2DF19}" srcOrd="9" destOrd="0" presId="urn:microsoft.com/office/officeart/2008/layout/VerticalCurvedList"/>
    <dgm:cxn modelId="{0694DCB5-2343-49F7-9BB2-53E29D90FDF9}" type="presParOf" srcId="{B5CAAE2E-6E53-4677-BED4-DB9A45E49D6D}" destId="{16BE5E12-3D3C-45FE-A4D8-018B76579712}" srcOrd="10" destOrd="0" presId="urn:microsoft.com/office/officeart/2008/layout/VerticalCurvedList"/>
    <dgm:cxn modelId="{1B58CED9-642C-4065-BB13-A3074070E4C7}" type="presParOf" srcId="{16BE5E12-3D3C-45FE-A4D8-018B76579712}" destId="{9006A46A-1EAE-4465-ABE7-BCDF618E5AF2}" srcOrd="0" destOrd="0" presId="urn:microsoft.com/office/officeart/2008/layout/VerticalCurvedList"/>
    <dgm:cxn modelId="{1BD849A4-26D7-4913-A7E3-40FED63AB96C}" type="presParOf" srcId="{B5CAAE2E-6E53-4677-BED4-DB9A45E49D6D}" destId="{BC416500-6E06-4FB6-9813-9F4337867279}" srcOrd="11" destOrd="0" presId="urn:microsoft.com/office/officeart/2008/layout/VerticalCurvedList"/>
    <dgm:cxn modelId="{58430795-899D-4FF5-BD68-5BA8CF5BCF7B}" type="presParOf" srcId="{B5CAAE2E-6E53-4677-BED4-DB9A45E49D6D}" destId="{0CE47B11-BDE4-4C36-9AC3-712B87AB8998}" srcOrd="12" destOrd="0" presId="urn:microsoft.com/office/officeart/2008/layout/VerticalCurvedList"/>
    <dgm:cxn modelId="{BB103206-5494-43D5-850E-EB321922A9AD}" type="presParOf" srcId="{0CE47B11-BDE4-4C36-9AC3-712B87AB8998}" destId="{260883BB-2218-4F4F-8B1F-530BD6475EB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0D0DFD-424B-4FF7-A1F5-E6E056919352}">
      <dsp:nvSpPr>
        <dsp:cNvPr id="0" name=""/>
        <dsp:cNvSpPr/>
      </dsp:nvSpPr>
      <dsp:spPr>
        <a:xfrm>
          <a:off x="-3690396" y="-566985"/>
          <a:ext cx="4399001" cy="4399001"/>
        </a:xfrm>
        <a:prstGeom prst="blockArc">
          <a:avLst>
            <a:gd name="adj1" fmla="val 18900000"/>
            <a:gd name="adj2" fmla="val 2700000"/>
            <a:gd name="adj3" fmla="val 491"/>
          </a:avLst>
        </a:prstGeom>
        <a:noFill/>
        <a:ln w="12700" cap="flat" cmpd="sng" algn="ctr">
          <a:solidFill>
            <a:srgbClr val="30B5C5"/>
          </a:solidFill>
          <a:prstDash val="solid"/>
          <a:miter lim="800000"/>
        </a:ln>
        <a:effectLst/>
      </dsp:spPr>
      <dsp:style>
        <a:lnRef idx="2">
          <a:scrgbClr r="0" g="0" b="0"/>
        </a:lnRef>
        <a:fillRef idx="0">
          <a:scrgbClr r="0" g="0" b="0"/>
        </a:fillRef>
        <a:effectRef idx="0">
          <a:scrgbClr r="0" g="0" b="0"/>
        </a:effectRef>
        <a:fontRef idx="minor"/>
      </dsp:style>
    </dsp:sp>
    <dsp:sp modelId="{8CAE67C1-01F0-4725-AAC7-42000759E142}">
      <dsp:nvSpPr>
        <dsp:cNvPr id="0" name=""/>
        <dsp:cNvSpPr/>
      </dsp:nvSpPr>
      <dsp:spPr>
        <a:xfrm>
          <a:off x="265324" y="154749"/>
          <a:ext cx="8094644" cy="378116"/>
        </a:xfrm>
        <a:prstGeom prst="rect">
          <a:avLst/>
        </a:prstGeom>
        <a:solidFill>
          <a:srgbClr val="BEE9EE"/>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846" tIns="40640" rIns="40640" bIns="40640" numCol="1" spcCol="1270" anchor="ctr" anchorCtr="0">
          <a:noAutofit/>
        </a:bodyPr>
        <a:lstStyle/>
        <a:p>
          <a:pPr marL="0" lvl="0" indent="0" algn="l" defTabSz="711200" rtl="0">
            <a:lnSpc>
              <a:spcPct val="90000"/>
            </a:lnSpc>
            <a:spcBef>
              <a:spcPct val="0"/>
            </a:spcBef>
            <a:spcAft>
              <a:spcPct val="35000"/>
            </a:spcAft>
            <a:buNone/>
          </a:pPr>
          <a:r>
            <a:rPr sz="1600" b="1" u="none" kern="1200" dirty="0">
              <a:solidFill>
                <a:schemeClr val="tx1"/>
              </a:solidFill>
            </a:rPr>
            <a:t>Broker</a:t>
          </a:r>
          <a:r>
            <a:rPr sz="1600" b="0" u="none" kern="1200" dirty="0">
              <a:solidFill>
                <a:schemeClr val="tx1"/>
              </a:solidFill>
            </a:rPr>
            <a:t>: A Kafka cluster contains one or more service instances, which are called brokers.</a:t>
          </a:r>
          <a:endParaRPr lang="zh-CN" sz="1600" kern="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sp:txBody>
      <dsp:txXfrm>
        <a:off x="265324" y="154749"/>
        <a:ext cx="8094644" cy="378116"/>
      </dsp:txXfrm>
    </dsp:sp>
    <dsp:sp modelId="{FC96A137-18EA-40F1-94D4-A6BDD18FC36D}">
      <dsp:nvSpPr>
        <dsp:cNvPr id="0" name=""/>
        <dsp:cNvSpPr/>
      </dsp:nvSpPr>
      <dsp:spPr>
        <a:xfrm>
          <a:off x="50485" y="128968"/>
          <a:ext cx="429678" cy="429678"/>
        </a:xfrm>
        <a:prstGeom prst="ellipse">
          <a:avLst/>
        </a:prstGeom>
        <a:solidFill>
          <a:schemeClr val="lt1">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sp>
    <dsp:sp modelId="{9A5DB81F-D461-4ED7-8E13-AD921ED1A098}">
      <dsp:nvSpPr>
        <dsp:cNvPr id="0" name=""/>
        <dsp:cNvSpPr/>
      </dsp:nvSpPr>
      <dsp:spPr>
        <a:xfrm>
          <a:off x="542373" y="652564"/>
          <a:ext cx="7811892" cy="378116"/>
        </a:xfrm>
        <a:prstGeom prst="rect">
          <a:avLst/>
        </a:prstGeom>
        <a:solidFill>
          <a:srgbClr val="BEE9EE"/>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846" tIns="40640" rIns="40640" bIns="40640" numCol="1" spcCol="1270" anchor="ctr" anchorCtr="0">
          <a:noAutofit/>
        </a:bodyPr>
        <a:lstStyle/>
        <a:p>
          <a:pPr marL="0" lvl="0" indent="0" algn="l" defTabSz="711200" rtl="0">
            <a:lnSpc>
              <a:spcPct val="90000"/>
            </a:lnSpc>
            <a:spcBef>
              <a:spcPct val="0"/>
            </a:spcBef>
            <a:spcAft>
              <a:spcPct val="35000"/>
            </a:spcAft>
            <a:buNone/>
          </a:pPr>
          <a:r>
            <a:rPr sz="1600" b="1" u="none" kern="1200" dirty="0">
              <a:solidFill>
                <a:schemeClr val="tx1"/>
              </a:solidFill>
            </a:rPr>
            <a:t>Topic</a:t>
          </a:r>
          <a:r>
            <a:rPr sz="1600" b="0" u="none" kern="1200" dirty="0">
              <a:solidFill>
                <a:schemeClr val="tx1"/>
              </a:solidFill>
            </a:rPr>
            <a:t>: Each message published to the Kafka cluster has a category, which is called a topic.</a:t>
          </a:r>
          <a:endParaRPr lang="zh-CN" sz="1600" kern="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sp:txBody>
      <dsp:txXfrm>
        <a:off x="542373" y="652564"/>
        <a:ext cx="7811892" cy="378116"/>
      </dsp:txXfrm>
    </dsp:sp>
    <dsp:sp modelId="{378EBD9C-77E1-415E-8B68-9D6F4A885964}">
      <dsp:nvSpPr>
        <dsp:cNvPr id="0" name=""/>
        <dsp:cNvSpPr/>
      </dsp:nvSpPr>
      <dsp:spPr>
        <a:xfrm>
          <a:off x="333237" y="644517"/>
          <a:ext cx="429678" cy="429678"/>
        </a:xfrm>
        <a:prstGeom prst="ellipse">
          <a:avLst/>
        </a:prstGeom>
        <a:solidFill>
          <a:schemeClr val="lt1">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sp>
    <dsp:sp modelId="{C6486BEE-8372-422C-BE9D-2A576273672A}">
      <dsp:nvSpPr>
        <dsp:cNvPr id="0" name=""/>
        <dsp:cNvSpPr/>
      </dsp:nvSpPr>
      <dsp:spPr>
        <a:xfrm>
          <a:off x="677371" y="1154089"/>
          <a:ext cx="7682597" cy="441630"/>
        </a:xfrm>
        <a:prstGeom prst="rect">
          <a:avLst/>
        </a:prstGeom>
        <a:solidFill>
          <a:srgbClr val="BEE9EE"/>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846" tIns="40640" rIns="40640" bIns="40640" numCol="1" spcCol="1270" anchor="ctr" anchorCtr="0">
          <a:noAutofit/>
        </a:bodyPr>
        <a:lstStyle/>
        <a:p>
          <a:pPr marL="0" lvl="0" indent="0" algn="l" defTabSz="711200" rtl="0">
            <a:lnSpc>
              <a:spcPct val="90000"/>
            </a:lnSpc>
            <a:spcBef>
              <a:spcPct val="0"/>
            </a:spcBef>
            <a:spcAft>
              <a:spcPct val="35000"/>
            </a:spcAft>
            <a:buNone/>
          </a:pPr>
          <a:r>
            <a:rPr sz="1600" b="1" u="none" kern="1200" dirty="0">
              <a:solidFill>
                <a:schemeClr val="tx1"/>
              </a:solidFill>
            </a:rPr>
            <a:t>Partition</a:t>
          </a:r>
          <a:r>
            <a:rPr sz="1600" b="0" u="none" kern="1200" dirty="0">
              <a:solidFill>
                <a:schemeClr val="tx1"/>
              </a:solidFill>
            </a:rPr>
            <a:t>: Kafka divides a topic into one or more partitions. Each partition physically corresponds to a directory for storing all messages of the partition.</a:t>
          </a:r>
          <a:endParaRPr lang="zh-CN" sz="1600" kern="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sp:txBody>
      <dsp:txXfrm>
        <a:off x="677371" y="1154089"/>
        <a:ext cx="7682597" cy="441630"/>
      </dsp:txXfrm>
    </dsp:sp>
    <dsp:sp modelId="{D934F6DD-D6A3-405A-BC49-2D40916A41C6}">
      <dsp:nvSpPr>
        <dsp:cNvPr id="0" name=""/>
        <dsp:cNvSpPr/>
      </dsp:nvSpPr>
      <dsp:spPr>
        <a:xfrm>
          <a:off x="462532" y="1160065"/>
          <a:ext cx="429678" cy="429678"/>
        </a:xfrm>
        <a:prstGeom prst="ellipse">
          <a:avLst/>
        </a:prstGeom>
        <a:solidFill>
          <a:schemeClr val="lt1">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sp>
    <dsp:sp modelId="{1C1BEC39-1571-44E7-8C21-3C10E455CC24}">
      <dsp:nvSpPr>
        <dsp:cNvPr id="0" name=""/>
        <dsp:cNvSpPr/>
      </dsp:nvSpPr>
      <dsp:spPr>
        <a:xfrm>
          <a:off x="677371" y="1718255"/>
          <a:ext cx="7682597" cy="343742"/>
        </a:xfrm>
        <a:prstGeom prst="rect">
          <a:avLst/>
        </a:prstGeom>
        <a:solidFill>
          <a:srgbClr val="BEE9EE"/>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846" tIns="40640" rIns="40640" bIns="40640" numCol="1" spcCol="1270" anchor="ctr" anchorCtr="0">
          <a:noAutofit/>
        </a:bodyPr>
        <a:lstStyle/>
        <a:p>
          <a:pPr marL="0" lvl="0" indent="0" algn="l" defTabSz="711200" rtl="0">
            <a:lnSpc>
              <a:spcPct val="90000"/>
            </a:lnSpc>
            <a:spcBef>
              <a:spcPct val="0"/>
            </a:spcBef>
            <a:spcAft>
              <a:spcPct val="35000"/>
            </a:spcAft>
            <a:buNone/>
          </a:pPr>
          <a:r>
            <a:rPr sz="1600" b="1" u="none" kern="1200" dirty="0">
              <a:solidFill>
                <a:schemeClr val="tx1"/>
              </a:solidFill>
            </a:rPr>
            <a:t>Producer:</a:t>
          </a:r>
          <a:r>
            <a:rPr sz="1600" b="0" u="none" kern="1200" dirty="0">
              <a:solidFill>
                <a:schemeClr val="tx1"/>
              </a:solidFill>
            </a:rPr>
            <a:t> sends messages to Kafka Broker.</a:t>
          </a:r>
          <a:endParaRPr lang="zh-CN" sz="1200" kern="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sp:txBody>
      <dsp:txXfrm>
        <a:off x="677371" y="1718255"/>
        <a:ext cx="7682597" cy="343742"/>
      </dsp:txXfrm>
    </dsp:sp>
    <dsp:sp modelId="{5D34D65B-97F4-4CFC-87EB-B7610D35F79B}">
      <dsp:nvSpPr>
        <dsp:cNvPr id="0" name=""/>
        <dsp:cNvSpPr/>
      </dsp:nvSpPr>
      <dsp:spPr>
        <a:xfrm>
          <a:off x="462532" y="1675287"/>
          <a:ext cx="429678" cy="429678"/>
        </a:xfrm>
        <a:prstGeom prst="ellipse">
          <a:avLst/>
        </a:prstGeom>
        <a:solidFill>
          <a:schemeClr val="lt1">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sp>
    <dsp:sp modelId="{EA0AA237-BE95-475A-B1F0-17BA6ED2DF19}">
      <dsp:nvSpPr>
        <dsp:cNvPr id="0" name=""/>
        <dsp:cNvSpPr/>
      </dsp:nvSpPr>
      <dsp:spPr>
        <a:xfrm>
          <a:off x="548076" y="2216616"/>
          <a:ext cx="7811892" cy="378116"/>
        </a:xfrm>
        <a:prstGeom prst="rect">
          <a:avLst/>
        </a:prstGeom>
        <a:solidFill>
          <a:srgbClr val="BEE9EE"/>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846" tIns="40640" rIns="40640" bIns="40640" numCol="1" spcCol="1270" anchor="ctr" anchorCtr="0">
          <a:noAutofit/>
        </a:bodyPr>
        <a:lstStyle/>
        <a:p>
          <a:pPr marL="0" lvl="0" indent="0" algn="l" defTabSz="711200" rtl="0">
            <a:lnSpc>
              <a:spcPct val="90000"/>
            </a:lnSpc>
            <a:spcBef>
              <a:spcPct val="0"/>
            </a:spcBef>
            <a:spcAft>
              <a:spcPct val="35000"/>
            </a:spcAft>
            <a:buNone/>
          </a:pPr>
          <a:r>
            <a:rPr sz="1600" b="1" u="none" kern="1200" dirty="0">
              <a:solidFill>
                <a:schemeClr val="tx1"/>
              </a:solidFill>
            </a:rPr>
            <a:t>Consumer</a:t>
          </a:r>
          <a:r>
            <a:rPr sz="1600" b="0" u="none" kern="1200" dirty="0">
              <a:solidFill>
                <a:schemeClr val="tx1"/>
              </a:solidFill>
            </a:rPr>
            <a:t>: consumes messages and functions as a Kafka client to read messages from Kafka brokers.</a:t>
          </a:r>
          <a:endParaRPr lang="zh-CN" sz="1600" kern="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sp:txBody>
      <dsp:txXfrm>
        <a:off x="548076" y="2216616"/>
        <a:ext cx="7811892" cy="378116"/>
      </dsp:txXfrm>
    </dsp:sp>
    <dsp:sp modelId="{9006A46A-1EAE-4465-ABE7-BCDF618E5AF2}">
      <dsp:nvSpPr>
        <dsp:cNvPr id="0" name=""/>
        <dsp:cNvSpPr/>
      </dsp:nvSpPr>
      <dsp:spPr>
        <a:xfrm>
          <a:off x="333237" y="2190835"/>
          <a:ext cx="429678" cy="429678"/>
        </a:xfrm>
        <a:prstGeom prst="ellipse">
          <a:avLst/>
        </a:prstGeom>
        <a:solidFill>
          <a:schemeClr val="lt1">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sp>
    <dsp:sp modelId="{BC416500-6E06-4FB6-9813-9F4337867279}">
      <dsp:nvSpPr>
        <dsp:cNvPr id="0" name=""/>
        <dsp:cNvSpPr/>
      </dsp:nvSpPr>
      <dsp:spPr>
        <a:xfrm>
          <a:off x="265324" y="2708747"/>
          <a:ext cx="8094644" cy="424951"/>
        </a:xfrm>
        <a:prstGeom prst="rect">
          <a:avLst/>
        </a:prstGeom>
        <a:solidFill>
          <a:srgbClr val="BEE9EE"/>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846" tIns="40640" rIns="40640" bIns="40640" numCol="1" spcCol="1270" anchor="ctr" anchorCtr="0">
          <a:noAutofit/>
        </a:bodyPr>
        <a:lstStyle/>
        <a:p>
          <a:pPr marL="0" lvl="0" indent="0" algn="l" defTabSz="711200" rtl="0">
            <a:lnSpc>
              <a:spcPct val="90000"/>
            </a:lnSpc>
            <a:spcBef>
              <a:spcPct val="0"/>
            </a:spcBef>
            <a:spcAft>
              <a:spcPct val="35000"/>
            </a:spcAft>
            <a:buNone/>
          </a:pPr>
          <a:r>
            <a:rPr sz="1600" b="1" u="none" kern="1200" dirty="0">
              <a:solidFill>
                <a:schemeClr val="tx1"/>
              </a:solidFill>
            </a:rPr>
            <a:t>Consumer Group</a:t>
          </a:r>
          <a:r>
            <a:rPr sz="1600" b="0" u="none" kern="1200" dirty="0">
              <a:solidFill>
                <a:schemeClr val="tx1"/>
              </a:solidFill>
            </a:rPr>
            <a:t>: Each consumer belongs to a given consumer group. You can specify a group name for each consumer.</a:t>
          </a:r>
          <a:endParaRPr lang="zh-CN" sz="1600" kern="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dsp:txBody>
      <dsp:txXfrm>
        <a:off x="265324" y="2708747"/>
        <a:ext cx="8094644" cy="424951"/>
      </dsp:txXfrm>
    </dsp:sp>
    <dsp:sp modelId="{260883BB-2218-4F4F-8B1F-530BD6475EB4}">
      <dsp:nvSpPr>
        <dsp:cNvPr id="0" name=""/>
        <dsp:cNvSpPr/>
      </dsp:nvSpPr>
      <dsp:spPr>
        <a:xfrm>
          <a:off x="50485" y="2706384"/>
          <a:ext cx="429678" cy="429678"/>
        </a:xfrm>
        <a:prstGeom prst="ellipse">
          <a:avLst/>
        </a:prstGeom>
        <a:solidFill>
          <a:schemeClr val="lt1">
            <a:hueOff val="0"/>
            <a:satOff val="0"/>
            <a:lumOff val="0"/>
            <a:alphaOff val="0"/>
          </a:schemeClr>
        </a:solidFill>
        <a:ln w="12700" cap="flat" cmpd="sng" algn="ctr">
          <a:solidFill>
            <a:srgbClr val="30B5C5"/>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 Hagar </a:t>
            </a:r>
            <a:r>
              <a:rPr lang="en-US" sz="2400" dirty="0" err="1">
                <a:solidFill>
                  <a:schemeClr val="bg1"/>
                </a:solidFill>
                <a:latin typeface="Times New Roman" panose="02020603050405020304" pitchFamily="18" charset="0"/>
                <a:cs typeface="Times New Roman" panose="02020603050405020304" pitchFamily="18" charset="0"/>
              </a:rPr>
              <a:t>Muhamed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2729" y="2524995"/>
            <a:ext cx="27154609" cy="954107"/>
          </a:xfrm>
          <a:prstGeom prst="rect">
            <a:avLst/>
          </a:prstGeom>
          <a:noFill/>
        </p:spPr>
        <p:txBody>
          <a:bodyPr wrap="square" rtlCol="0">
            <a:spAutoFit/>
          </a:bodyPr>
          <a:lstStyle/>
          <a:p>
            <a:r>
              <a:rPr lang="en-US" sz="2800" b="1" u="none" dirty="0">
                <a:solidFill>
                  <a:schemeClr val="bg1">
                    <a:lumMod val="95000"/>
                  </a:schemeClr>
                </a:solidFill>
                <a:latin typeface="Huawei Sans" panose="020C0503030203020204" pitchFamily="34" charset="0"/>
              </a:rPr>
              <a:t>Flume's Massive Log Aggregation</a:t>
            </a:r>
            <a:br>
              <a:rPr lang="en-US" sz="2800" b="1" u="none" dirty="0">
                <a:solidFill>
                  <a:schemeClr val="bg1">
                    <a:lumMod val="95000"/>
                  </a:schemeClr>
                </a:solidFill>
                <a:latin typeface="Huawei Sans" panose="020C0503030203020204" pitchFamily="34" charset="0"/>
              </a:rPr>
            </a:br>
            <a:r>
              <a:rPr lang="en-US" sz="2800" b="1" u="none" dirty="0">
                <a:solidFill>
                  <a:schemeClr val="bg1">
                    <a:lumMod val="95000"/>
                  </a:schemeClr>
                </a:solidFill>
                <a:latin typeface="Huawei Sans" panose="020C0503030203020204" pitchFamily="34" charset="0"/>
              </a:rPr>
              <a:t> &amp; Kafka's Distributed Messaging System</a:t>
            </a:r>
            <a:endParaRPr lang="en-US" sz="2800" b="1" dirty="0">
              <a:solidFill>
                <a:schemeClr val="bg1">
                  <a:lumMod val="95000"/>
                </a:schemeClr>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27358" y="-61939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86411" cy="830997"/>
          </a:xfrm>
          <a:prstGeom prst="rect">
            <a:avLst/>
          </a:prstGeom>
          <a:noFill/>
        </p:spPr>
        <p:txBody>
          <a:bodyPr wrap="none" rtlCol="0">
            <a:spAutoFit/>
          </a:bodyPr>
          <a:lstStyle/>
          <a:p>
            <a:r>
              <a:rPr lang="en-US" sz="2400" b="1" u="none" dirty="0">
                <a:solidFill>
                  <a:schemeClr val="tx1">
                    <a:lumMod val="95000"/>
                    <a:lumOff val="5000"/>
                  </a:schemeClr>
                </a:solidFill>
                <a:latin typeface="Huawei Sans" panose="020C0503030203020204" pitchFamily="34" charset="0"/>
              </a:rPr>
              <a:t>Flume's Massive Log Aggregation</a:t>
            </a:r>
            <a:br>
              <a:rPr lang="en-US" sz="2400" b="1" u="none" dirty="0">
                <a:solidFill>
                  <a:schemeClr val="tx1">
                    <a:lumMod val="95000"/>
                    <a:lumOff val="5000"/>
                  </a:schemeClr>
                </a:solidFill>
                <a:latin typeface="Huawei Sans" panose="020C0503030203020204" pitchFamily="34" charset="0"/>
              </a:rPr>
            </a:br>
            <a:r>
              <a:rPr lang="en-US" sz="2400" b="1" u="none" dirty="0">
                <a:solidFill>
                  <a:schemeClr val="tx1">
                    <a:lumMod val="95000"/>
                    <a:lumOff val="5000"/>
                  </a:schemeClr>
                </a:solidFill>
                <a:latin typeface="Huawei Sans" panose="020C0503030203020204" pitchFamily="34" charset="0"/>
              </a:rPr>
              <a:t> &amp; Kafka's Distributed Messaging System</a:t>
            </a:r>
            <a:endParaRPr lang="en-US" sz="24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Hagar </a:t>
            </a:r>
            <a:r>
              <a:rPr lang="en-US" sz="2800" b="1" dirty="0" err="1">
                <a:solidFill>
                  <a:srgbClr val="00B0F0"/>
                </a:solidFill>
                <a:latin typeface="Times New Roman" panose="02020603050405020304" pitchFamily="18" charset="0"/>
                <a:cs typeface="Times New Roman" panose="02020603050405020304" pitchFamily="18" charset="0"/>
              </a:rPr>
              <a:t>Muhamed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470018"/>
          </a:xfrm>
          <a:prstGeom prst="rect">
            <a:avLst/>
          </a:prstGeom>
        </p:spPr>
        <p:txBody>
          <a:bodyPr wrap="square">
            <a:spAutoFit/>
          </a:bodyPr>
          <a:lstStyle/>
          <a:p>
            <a:r>
              <a:rPr lang="en-US" b="1" u="none" dirty="0">
                <a:latin typeface="Huawei Sans" panose="020C0503030203020204" pitchFamily="34" charset="0"/>
              </a:rPr>
              <a:t>Flume: Massive Log Aggregation</a:t>
            </a:r>
            <a:endParaRPr lang="en-US" altLang="zh-CN" b="1" dirty="0">
              <a:latin typeface="Huawei Sans" panose="020C0503030203020204" pitchFamily="34" charset="0"/>
              <a:sym typeface="Huawei Sans" panose="020C0503030203020204" pitchFamily="34" charset="0"/>
            </a:endParaRPr>
          </a:p>
          <a:p>
            <a:pPr lvl="1">
              <a:buSzPct val="60000"/>
              <a:buFont typeface="Wingdings" panose="05000000000000000000" pitchFamily="2" charset="2"/>
              <a:buChar char="n"/>
            </a:pPr>
            <a:r>
              <a:rPr lang="en-US" b="0" u="none" dirty="0">
                <a:latin typeface="Huawei Sans" panose="020C0503030203020204" pitchFamily="34" charset="0"/>
              </a:rPr>
              <a:t>Overview and Architecture</a:t>
            </a: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Key Features</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r>
              <a:rPr lang="en-US" b="0" u="none" dirty="0">
                <a:solidFill>
                  <a:schemeClr val="bg1">
                    <a:lumMod val="50000"/>
                  </a:schemeClr>
                </a:solidFill>
                <a:latin typeface="Huawei Sans" panose="020C0503030203020204" pitchFamily="34" charset="0"/>
              </a:rPr>
              <a:t>Kafka: Distributed Messaging System</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3744221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185214"/>
          </a:xfrm>
          <a:prstGeom prst="rect">
            <a:avLst/>
          </a:prstGeom>
          <a:noFill/>
        </p:spPr>
        <p:txBody>
          <a:bodyPr wrap="square" rtlCol="0">
            <a:spAutoFit/>
          </a:bodyPr>
          <a:lstStyle/>
          <a:p>
            <a:r>
              <a:rPr lang="en-US" sz="2800" b="1" u="none" dirty="0">
                <a:latin typeface="Huawei Sans" panose="020C0503030203020204" pitchFamily="34" charset="0"/>
              </a:rPr>
              <a:t>What Is Flume?</a:t>
            </a:r>
            <a:endParaRPr lang="en-US" altLang="zh-CN" sz="2800" b="1" dirty="0">
              <a:latin typeface="Huawei Sans" panose="020C0503030203020204" pitchFamily="34" charset="0"/>
            </a:endParaRPr>
          </a:p>
          <a:p>
            <a:r>
              <a:rPr lang="en-US" sz="2400" b="0" u="none" dirty="0">
                <a:latin typeface="Huawei Sans" panose="020C0503030203020204" pitchFamily="34" charset="0"/>
              </a:rPr>
              <a:t>Flume is a streaming log collection tool that roughly processes data and writes the data to data receivers. It collects data from local</a:t>
            </a:r>
            <a:r>
              <a:rPr lang="ar-EG" sz="2400" b="0" u="none" dirty="0">
                <a:latin typeface="Huawei Sans" panose="020C0503030203020204" pitchFamily="34" charset="0"/>
              </a:rPr>
              <a:t> </a:t>
            </a:r>
            <a:r>
              <a:rPr lang="en-US" sz="2400" dirty="0">
                <a:latin typeface="Huawei Sans" panose="020C0503030203020204" pitchFamily="34" charset="0"/>
              </a:rPr>
              <a:t>files </a:t>
            </a:r>
            <a:r>
              <a:rPr lang="en-US" sz="2400" b="0" u="none" dirty="0">
                <a:latin typeface="Huawei Sans" panose="020C0503030203020204" pitchFamily="34" charset="0"/>
              </a:rPr>
              <a:t>, real-time logs , Thrift, Avro, Syslog, Kafka, and other data sources.</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34081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200876"/>
          </a:xfrm>
          <a:prstGeom prst="rect">
            <a:avLst/>
          </a:prstGeom>
          <a:noFill/>
        </p:spPr>
        <p:txBody>
          <a:bodyPr wrap="square" rtlCol="0">
            <a:spAutoFit/>
          </a:bodyPr>
          <a:lstStyle/>
          <a:p>
            <a:r>
              <a:rPr lang="en-US" sz="2800" b="1" u="none" dirty="0">
                <a:latin typeface="Huawei Sans" panose="020C0503030203020204" pitchFamily="34" charset="0"/>
              </a:rPr>
              <a:t>What Can Flume Do?</a:t>
            </a:r>
            <a:endParaRPr lang="en-US" altLang="zh-CN" sz="2800" b="1" dirty="0">
              <a:latin typeface="Huawei Sans" panose="020C0503030203020204" pitchFamily="34" charset="0"/>
            </a:endParaRPr>
          </a:p>
          <a:p>
            <a:r>
              <a:rPr lang="en-US" sz="2400" b="0" u="none" dirty="0">
                <a:latin typeface="Huawei Sans" panose="020C0503030203020204" pitchFamily="34" charset="0"/>
              </a:rPr>
              <a:t>Collects log information from a fixed directory to a destination (such as HDFS, HBase, or Kafka).</a:t>
            </a:r>
          </a:p>
          <a:p>
            <a:r>
              <a:rPr lang="en-US" sz="2400" b="0" u="none" dirty="0">
                <a:latin typeface="Huawei Sans" panose="020C0503030203020204" pitchFamily="34" charset="0"/>
              </a:rPr>
              <a:t>Collects log information to a destination in real time.</a:t>
            </a:r>
          </a:p>
          <a:p>
            <a:r>
              <a:rPr lang="en-US" sz="2400" b="0" u="none" dirty="0">
                <a:latin typeface="Huawei Sans" panose="020C0503030203020204" pitchFamily="34" charset="0"/>
              </a:rPr>
              <a:t>Supports cascading (connecting multiple Flumes) and data conflation.</a:t>
            </a:r>
          </a:p>
          <a:p>
            <a:r>
              <a:rPr lang="en-US" sz="2400" b="0" u="none" dirty="0">
                <a:latin typeface="Huawei Sans" panose="020C0503030203020204" pitchFamily="34" charset="0"/>
              </a:rPr>
              <a:t>Supports custom data collection tasks based on users.</a:t>
            </a:r>
            <a:endParaRPr lang="en-US" altLang="zh-CN" sz="2400" dirty="0">
              <a:latin typeface="Huawei Sans" panose="020C0503030203020204" pitchFamily="34"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19604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783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125082"/>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0917E677-C1B0-4000-9429-C0D7E6B6866F}"/>
              </a:ext>
            </a:extLst>
          </p:cNvPr>
          <p:cNvPicPr>
            <a:picLocks noChangeAspect="1"/>
          </p:cNvPicPr>
          <p:nvPr/>
        </p:nvPicPr>
        <p:blipFill>
          <a:blip r:embed="rId3"/>
          <a:stretch>
            <a:fillRect/>
          </a:stretch>
        </p:blipFill>
        <p:spPr>
          <a:xfrm>
            <a:off x="942307" y="2171701"/>
            <a:ext cx="10275421" cy="3667230"/>
          </a:xfrm>
          <a:prstGeom prst="rect">
            <a:avLst/>
          </a:prstGeom>
        </p:spPr>
      </p:pic>
    </p:spTree>
    <p:extLst>
      <p:ext uri="{BB962C8B-B14F-4D97-AF65-F5344CB8AC3E}">
        <p14:creationId xmlns:p14="http://schemas.microsoft.com/office/powerpoint/2010/main" val="777368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695E298-A565-450C-BF08-E018A7C5A9F5}"/>
              </a:ext>
            </a:extLst>
          </p:cNvPr>
          <p:cNvPicPr>
            <a:picLocks noChangeAspect="1"/>
          </p:cNvPicPr>
          <p:nvPr/>
        </p:nvPicPr>
        <p:blipFill>
          <a:blip r:embed="rId3"/>
          <a:stretch>
            <a:fillRect/>
          </a:stretch>
        </p:blipFill>
        <p:spPr>
          <a:xfrm>
            <a:off x="1214179" y="2301817"/>
            <a:ext cx="9645889" cy="3324394"/>
          </a:xfrm>
          <a:prstGeom prst="rect">
            <a:avLst/>
          </a:prstGeom>
        </p:spPr>
      </p:pic>
    </p:spTree>
    <p:extLst>
      <p:ext uri="{BB962C8B-B14F-4D97-AF65-F5344CB8AC3E}">
        <p14:creationId xmlns:p14="http://schemas.microsoft.com/office/powerpoint/2010/main" val="9991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4B894E4E-CC12-46E5-BB10-C6AA939F2EB0}"/>
              </a:ext>
            </a:extLst>
          </p:cNvPr>
          <p:cNvPicPr>
            <a:picLocks noChangeAspect="1"/>
          </p:cNvPicPr>
          <p:nvPr/>
        </p:nvPicPr>
        <p:blipFill>
          <a:blip r:embed="rId3"/>
          <a:stretch>
            <a:fillRect/>
          </a:stretch>
        </p:blipFill>
        <p:spPr>
          <a:xfrm>
            <a:off x="942308" y="2155119"/>
            <a:ext cx="10487691" cy="3683812"/>
          </a:xfrm>
          <a:prstGeom prst="rect">
            <a:avLst/>
          </a:prstGeom>
        </p:spPr>
      </p:pic>
    </p:spTree>
    <p:extLst>
      <p:ext uri="{BB962C8B-B14F-4D97-AF65-F5344CB8AC3E}">
        <p14:creationId xmlns:p14="http://schemas.microsoft.com/office/powerpoint/2010/main" val="21306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62322"/>
          </a:xfrm>
          <a:prstGeom prst="rect">
            <a:avLst/>
          </a:prstGeom>
          <a:noFill/>
        </p:spPr>
        <p:txBody>
          <a:bodyPr wrap="square" rtlCol="0">
            <a:spAutoFit/>
          </a:bodyPr>
          <a:lstStyle/>
          <a:p>
            <a:r>
              <a:rPr lang="en-US" b="0" u="none" dirty="0">
                <a:latin typeface="Huawei Sans" panose="020C0503030203020204" pitchFamily="34" charset="0"/>
              </a:rPr>
              <a:t>Basic Concepts — Source (1)</a:t>
            </a:r>
            <a:endParaRPr lang="en-US" altLang="zh-CN" dirty="0">
              <a:latin typeface="Huawei Sans" panose="020C0503030203020204" pitchFamily="34" charset="0"/>
              <a:sym typeface="Microsoft YaHei" panose="020B0503020204020204" pitchFamily="34" charset="-122"/>
            </a:endParaRPr>
          </a:p>
          <a:p>
            <a:r>
              <a:rPr lang="en-US" b="0" u="none" dirty="0">
                <a:latin typeface="Huawei Sans" panose="020C0503030203020204" pitchFamily="34" charset="0"/>
              </a:rPr>
              <a:t>A source receives or generates events using a special mechanism and places them to one or more channels in batches.</a:t>
            </a:r>
            <a:endParaRPr lang="en-US" altLang="zh-CN" dirty="0">
              <a:latin typeface="Huawei Sans" panose="020C0503030203020204" pitchFamily="34" charset="0"/>
              <a:sym typeface="Microsoft YaHei" panose="020B0503020204020204" pitchFamily="34" charset="-122"/>
            </a:endParaRPr>
          </a:p>
          <a:p>
            <a:r>
              <a:rPr lang="en-US" b="0" u="none" dirty="0">
                <a:latin typeface="Huawei Sans" panose="020C0503030203020204" pitchFamily="34" charset="0"/>
              </a:rPr>
              <a:t>There are two types of sources: driver-based and polling.</a:t>
            </a:r>
            <a:endParaRPr lang="en-US" dirty="0">
              <a:latin typeface="Huawei Sans" panose="020C0503030203020204" pitchFamily="34" charset="0"/>
              <a:sym typeface="Microsoft YaHei" panose="020B0503020204020204" pitchFamily="34" charset="-122"/>
            </a:endParaRPr>
          </a:p>
          <a:p>
            <a:pPr lvl="1"/>
            <a:r>
              <a:rPr lang="en-US" b="0" u="none" dirty="0">
                <a:latin typeface="Huawei Sans" panose="020C0503030203020204" pitchFamily="34" charset="0"/>
              </a:rPr>
              <a:t>Driver-based sources: External systems proactively send data to Flume, driving Flume to receive data.</a:t>
            </a:r>
            <a:endParaRPr lang="en-US" altLang="zh-CN" dirty="0">
              <a:latin typeface="Huawei Sans" panose="020C0503030203020204" pitchFamily="34" charset="0"/>
              <a:sym typeface="Microsoft YaHei" panose="020B0503020204020204" pitchFamily="34" charset="-122"/>
            </a:endParaRPr>
          </a:p>
          <a:p>
            <a:pPr lvl="1"/>
            <a:r>
              <a:rPr lang="en-US" b="0" u="none" dirty="0">
                <a:latin typeface="Huawei Sans" panose="020C0503030203020204" pitchFamily="34" charset="0"/>
              </a:rPr>
              <a:t>Polling sources: Flume periodically obtains data.</a:t>
            </a:r>
            <a:endParaRPr lang="en-US" dirty="0">
              <a:latin typeface="Huawei Sans" panose="020C0503030203020204" pitchFamily="34" charset="0"/>
              <a:sym typeface="Microsoft YaHei" panose="020B0503020204020204" pitchFamily="34" charset="-122"/>
            </a:endParaRPr>
          </a:p>
          <a:p>
            <a:r>
              <a:rPr lang="en-US" b="0" u="none" dirty="0">
                <a:latin typeface="Huawei Sans" panose="020C0503030203020204" pitchFamily="34" charset="0"/>
              </a:rPr>
              <a:t>A source must be associated with at least one channel.</a:t>
            </a:r>
            <a:endParaRPr lang="en-US" dirty="0">
              <a:latin typeface="Huawei Sans" panose="020C0503030203020204" pitchFamily="34" charset="0"/>
              <a:sym typeface="Microsoft YaHei" panose="020B0503020204020204" pitchFamily="34" charset="-122"/>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968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1263545" cy="47955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dirty="0">
                <a:solidFill>
                  <a:schemeClr val="bg1"/>
                </a:solidFill>
                <a:latin typeface="Huawei Sans" panose="020C0503030203020204" pitchFamily="34" charset="0"/>
              </a:rPr>
              <a:t>Basic Concepts — Source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12" name="表格 5">
            <a:extLst>
              <a:ext uri="{FF2B5EF4-FFF2-40B4-BE49-F238E27FC236}">
                <a16:creationId xmlns:a16="http://schemas.microsoft.com/office/drawing/2014/main" id="{9C7A94B9-DAD6-4CB6-BD06-70384B9258E9}"/>
              </a:ext>
            </a:extLst>
          </p:cNvPr>
          <p:cNvGraphicFramePr>
            <a:graphicFrameLocks noGrp="1"/>
          </p:cNvGraphicFramePr>
          <p:nvPr>
            <p:extLst>
              <p:ext uri="{D42A27DB-BD31-4B8C-83A1-F6EECF244321}">
                <p14:modId xmlns:p14="http://schemas.microsoft.com/office/powerpoint/2010/main" val="2158824314"/>
              </p:ext>
            </p:extLst>
          </p:nvPr>
        </p:nvGraphicFramePr>
        <p:xfrm>
          <a:off x="2504836" y="2588977"/>
          <a:ext cx="7138993" cy="2865092"/>
        </p:xfrm>
        <a:graphic>
          <a:graphicData uri="http://schemas.openxmlformats.org/drawingml/2006/table">
            <a:tbl>
              <a:tblPr>
                <a:tableStyleId>{2D5ABB26-0587-4C30-8999-92F81FD0307C}</a:tableStyleId>
              </a:tblPr>
              <a:tblGrid>
                <a:gridCol w="2159583">
                  <a:extLst>
                    <a:ext uri="{9D8B030D-6E8A-4147-A177-3AD203B41FA5}">
                      <a16:colId xmlns:a16="http://schemas.microsoft.com/office/drawing/2014/main" val="20000"/>
                    </a:ext>
                  </a:extLst>
                </a:gridCol>
                <a:gridCol w="4979410">
                  <a:extLst>
                    <a:ext uri="{9D8B030D-6E8A-4147-A177-3AD203B41FA5}">
                      <a16:colId xmlns:a16="http://schemas.microsoft.com/office/drawing/2014/main" val="20001"/>
                    </a:ext>
                  </a:extLst>
                </a:gridCol>
              </a:tblGrid>
              <a:tr h="332023">
                <a:tc>
                  <a:txBody>
                    <a:bodyPr/>
                    <a:lstStyle/>
                    <a:p>
                      <a:pPr algn="ctr"/>
                      <a:r>
                        <a:rPr lang="en-US" sz="1800" b="1" u="none">
                          <a:solidFill>
                            <a:schemeClr val="tx1"/>
                          </a:solidFill>
                          <a:latin typeface="Huawei Sans" panose="020C0503030203020204" pitchFamily="34" charset="0"/>
                        </a:rPr>
                        <a:t>Source Type</a:t>
                      </a:r>
                      <a:endParaRPr lang="en-US" altLang="zh-CN" sz="18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Microsoft YaHei" panose="020B0503020204020204" pitchFamily="34" charset="-122"/>
                      </a:endParaRPr>
                    </a:p>
                  </a:txBody>
                  <a:tcPr marL="91434" marR="91434" marT="45718" marB="45718"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b="1" u="none" dirty="0">
                          <a:solidFill>
                            <a:schemeClr val="tx1"/>
                          </a:solidFill>
                          <a:latin typeface="Huawei Sans" panose="020C0503030203020204" pitchFamily="34" charset="0"/>
                        </a:rPr>
                        <a:t>Description</a:t>
                      </a:r>
                      <a:endParaRPr lang="en-US" altLang="zh-CN" sz="1800" b="1"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34" marR="91434" marT="45718" marB="45718"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3685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u="none" dirty="0">
                          <a:solidFill>
                            <a:schemeClr val="tx1"/>
                          </a:solidFill>
                          <a:latin typeface="Huawei Sans" panose="020C0503030203020204" pitchFamily="34" charset="0"/>
                        </a:rPr>
                        <a:t>Exec source</a:t>
                      </a:r>
                      <a:endParaRPr lang="en-US" altLang="zh-CN" sz="1600" dirty="0">
                        <a:solidFill>
                          <a:schemeClr val="tx1"/>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34" marR="91434" marT="45718" marB="45718"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u="none" dirty="0">
                          <a:solidFill>
                            <a:schemeClr val="tx1"/>
                          </a:solidFill>
                          <a:latin typeface="Huawei Sans" panose="020C0503030203020204" pitchFamily="34" charset="0"/>
                        </a:rPr>
                        <a:t>Executes a command or script and uses the output of the execution result as the data source.</a:t>
                      </a:r>
                    </a:p>
                  </a:txBody>
                  <a:tcPr marL="91434" marR="91434" marT="45718" marB="45718"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03248">
                <a:tc>
                  <a:txBody>
                    <a:bodyPr/>
                    <a:lstStyle/>
                    <a:p>
                      <a:pPr algn="ctr"/>
                      <a:r>
                        <a:rPr lang="en-US" sz="1600" b="0" u="none">
                          <a:solidFill>
                            <a:schemeClr val="tx1"/>
                          </a:solidFill>
                          <a:latin typeface="Huawei Sans" panose="020C0503030203020204" pitchFamily="34" charset="0"/>
                        </a:rPr>
                        <a:t>Avro source</a:t>
                      </a:r>
                      <a:endParaRPr lang="en-US" altLang="zh-CN" sz="1600" dirty="0">
                        <a:solidFill>
                          <a:schemeClr val="tx1"/>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34" marR="91434" marT="45718" marB="45718"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u="none" dirty="0">
                          <a:solidFill>
                            <a:schemeClr val="tx1"/>
                          </a:solidFill>
                          <a:latin typeface="Huawei Sans" panose="020C0503030203020204" pitchFamily="34" charset="0"/>
                        </a:rPr>
                        <a:t>Provides an Avro-based server, which is bound to a port, and waits for the data sent from the Avro client.</a:t>
                      </a:r>
                      <a:endParaRPr lang="en-US" altLang="zh-CN" sz="16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34" marR="91434" marT="45718" marB="45718"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30426">
                <a:tc>
                  <a:txBody>
                    <a:bodyPr/>
                    <a:lstStyle/>
                    <a:p>
                      <a:pPr algn="ctr"/>
                      <a:r>
                        <a:rPr lang="en-US" sz="1600" b="0" u="none">
                          <a:solidFill>
                            <a:schemeClr val="tx1"/>
                          </a:solidFill>
                          <a:latin typeface="Huawei Sans" panose="020C0503030203020204" pitchFamily="34" charset="0"/>
                        </a:rPr>
                        <a:t>Thrift source</a:t>
                      </a:r>
                      <a:endParaRPr lang="en-US" altLang="zh-CN" sz="1600" dirty="0">
                        <a:solidFill>
                          <a:schemeClr val="tx1"/>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34" marR="91434" marT="45718" marB="45718"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u="none" dirty="0">
                          <a:solidFill>
                            <a:schemeClr val="tx1"/>
                          </a:solidFill>
                          <a:latin typeface="Huawei Sans" panose="020C0503030203020204" pitchFamily="34" charset="0"/>
                        </a:rPr>
                        <a:t>Same as Avro, but the transmission protocol is Thrift.</a:t>
                      </a:r>
                      <a:endParaRPr lang="en-US" altLang="zh-CN" sz="16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34" marR="91434" marT="45718" marB="45718"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30426">
                <a:tc>
                  <a:txBody>
                    <a:bodyPr/>
                    <a:lstStyle/>
                    <a:p>
                      <a:pPr algn="ctr"/>
                      <a:r>
                        <a:rPr lang="en-US" sz="1600" b="0" u="none">
                          <a:solidFill>
                            <a:schemeClr val="tx1"/>
                          </a:solidFill>
                          <a:latin typeface="Huawei Sans" panose="020C0503030203020204" pitchFamily="34" charset="0"/>
                        </a:rPr>
                        <a:t>HTTP source</a:t>
                      </a:r>
                      <a:endParaRPr lang="en-US" altLang="zh-CN" sz="1600" dirty="0">
                        <a:solidFill>
                          <a:schemeClr val="tx1"/>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34" marR="91434" marT="45718" marB="45718"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u="none" dirty="0">
                          <a:solidFill>
                            <a:schemeClr val="tx1"/>
                          </a:solidFill>
                          <a:latin typeface="Huawei Sans" panose="020C0503030203020204" pitchFamily="34" charset="0"/>
                        </a:rPr>
                        <a:t>Sends data via the POST request of HTTP.</a:t>
                      </a:r>
                      <a:endParaRPr lang="en-US" altLang="zh-CN" sz="16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34" marR="91434" marT="45718" marB="45718"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30426">
                <a:tc>
                  <a:txBody>
                    <a:bodyPr/>
                    <a:lstStyle/>
                    <a:p>
                      <a:pPr algn="ctr"/>
                      <a:r>
                        <a:rPr lang="en-US" sz="1600" b="0" u="none">
                          <a:solidFill>
                            <a:schemeClr val="tx1"/>
                          </a:solidFill>
                          <a:latin typeface="Huawei Sans" panose="020C0503030203020204" pitchFamily="34" charset="0"/>
                        </a:rPr>
                        <a:t>Syslog source</a:t>
                      </a:r>
                      <a:endParaRPr lang="en-US" altLang="zh-CN" sz="1600" dirty="0">
                        <a:solidFill>
                          <a:schemeClr val="tx1"/>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34" marR="91434" marT="45718" marB="45718"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u="none" dirty="0">
                          <a:solidFill>
                            <a:schemeClr val="tx1"/>
                          </a:solidFill>
                          <a:latin typeface="Huawei Sans" panose="020C0503030203020204" pitchFamily="34" charset="0"/>
                        </a:rPr>
                        <a:t>Collects </a:t>
                      </a:r>
                      <a:r>
                        <a:rPr lang="en-US" sz="1600" b="0" u="none" dirty="0" err="1">
                          <a:solidFill>
                            <a:schemeClr val="tx1"/>
                          </a:solidFill>
                          <a:latin typeface="Huawei Sans" panose="020C0503030203020204" pitchFamily="34" charset="0"/>
                        </a:rPr>
                        <a:t>syslogs</a:t>
                      </a:r>
                      <a:r>
                        <a:rPr lang="en-US" sz="1600" b="0" u="none" dirty="0">
                          <a:solidFill>
                            <a:schemeClr val="tx1"/>
                          </a:solidFill>
                          <a:latin typeface="Huawei Sans" panose="020C0503030203020204" pitchFamily="34" charset="0"/>
                        </a:rPr>
                        <a:t>.</a:t>
                      </a:r>
                      <a:endParaRPr lang="en-US" altLang="zh-CN" sz="16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34" marR="91434" marT="45718" marB="45718"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63772">
                <a:tc>
                  <a:txBody>
                    <a:bodyPr/>
                    <a:lstStyle/>
                    <a:p>
                      <a:pPr algn="ctr"/>
                      <a:r>
                        <a:rPr lang="en-US" sz="1600" b="0" u="none">
                          <a:solidFill>
                            <a:schemeClr val="tx1"/>
                          </a:solidFill>
                          <a:latin typeface="Huawei Sans" panose="020C0503030203020204" pitchFamily="34" charset="0"/>
                        </a:rPr>
                        <a:t>Kafka source</a:t>
                      </a:r>
                      <a:endParaRPr lang="en-US" altLang="zh-CN" sz="1600" dirty="0">
                        <a:solidFill>
                          <a:schemeClr val="tx1"/>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34" marR="91434" marT="45718" marB="45718"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en-US" sz="1600" b="0" u="none" dirty="0">
                          <a:solidFill>
                            <a:schemeClr val="tx1"/>
                          </a:solidFill>
                          <a:latin typeface="Huawei Sans" panose="020C0503030203020204" pitchFamily="34" charset="0"/>
                        </a:rPr>
                        <a:t>Obtains data from Kafka.</a:t>
                      </a:r>
                      <a:endParaRPr lang="en-US" altLang="zh-CN" sz="16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34" marR="91434" marT="45718" marB="45718"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70209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3902032"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Basic Concepts — Channel</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r>
              <a:rPr lang="en-US" b="0" u="none" dirty="0">
                <a:latin typeface="Huawei Sans" panose="020C0503030203020204" pitchFamily="34" charset="0"/>
              </a:rPr>
              <a:t>Channels are located between a source and sink. They function as queues and are used to cache temporary events. When a sink successfully sends events to the channel of the next hop or the final destination, the events are removed from the channel.</a:t>
            </a:r>
          </a:p>
          <a:p>
            <a:r>
              <a:rPr lang="en-US" b="0" u="none" dirty="0">
                <a:latin typeface="Huawei Sans" panose="020C0503030203020204" pitchFamily="34" charset="0"/>
              </a:rPr>
              <a:t>Channels are fully transactional, provide weak ordering guarantees, and can work with any number of sources and sinks.</a:t>
            </a:r>
          </a:p>
          <a:p>
            <a:r>
              <a:rPr lang="en-US" b="0" u="none" dirty="0">
                <a:latin typeface="Huawei Sans" panose="020C0503030203020204" pitchFamily="34" charset="0"/>
              </a:rPr>
              <a:t>Different channels offer different levels of persistence:</a:t>
            </a:r>
            <a:endParaRPr lang="en-US" altLang="zh-CN" dirty="0">
              <a:latin typeface="Huawei Sans" panose="020C0503030203020204" pitchFamily="34" charset="0"/>
              <a:sym typeface="Microsoft YaHei" panose="020B0503020204020204" pitchFamily="34" charset="-122"/>
            </a:endParaRPr>
          </a:p>
          <a:p>
            <a:pPr lvl="1"/>
            <a:r>
              <a:rPr lang="en-US" b="0" u="none" dirty="0">
                <a:latin typeface="Huawei Sans" panose="020C0503030203020204" pitchFamily="34" charset="0"/>
              </a:rPr>
              <a:t>Memory channel: volatile</a:t>
            </a:r>
            <a:endParaRPr lang="en-US" altLang="zh-CN" dirty="0">
              <a:latin typeface="Huawei Sans" panose="020C0503030203020204" pitchFamily="34" charset="0"/>
              <a:sym typeface="Microsoft YaHei" panose="020B0503020204020204" pitchFamily="34" charset="-122"/>
            </a:endParaRPr>
          </a:p>
          <a:p>
            <a:pPr lvl="1"/>
            <a:r>
              <a:rPr lang="en-US" b="0" u="none" dirty="0">
                <a:latin typeface="Huawei Sans" panose="020C0503030203020204" pitchFamily="34" charset="0"/>
              </a:rPr>
              <a:t>File channel: backed by write-ahead log (WAL) implementation</a:t>
            </a:r>
          </a:p>
          <a:p>
            <a:pPr lvl="1"/>
            <a:r>
              <a:rPr lang="en-US" b="0" u="none" dirty="0">
                <a:latin typeface="Huawei Sans" panose="020C0503030203020204" pitchFamily="34" charset="0"/>
              </a:rPr>
              <a:t>JDBC channel: implemented based on embedded databases</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77554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532" y="1424070"/>
            <a:ext cx="10899904" cy="4632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3902032"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Basic Concepts — Channel</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7940" y="2489851"/>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Huawei Sans" panose="020C0503030203020204" pitchFamily="34" charset="0"/>
              </a:rPr>
              <a:t>Memory channel: Messages are stored in the memory, providing high throughput but not ensuring reliability. This means data may be lost.</a:t>
            </a:r>
            <a:endParaRPr lang="en-US" altLang="zh-CN" sz="1800" dirty="0">
              <a:latin typeface="Huawei Sans" panose="020C0503030203020204" pitchFamily="34" charset="0"/>
              <a:sym typeface="Microsoft YaHei" panose="020B0503020204020204" pitchFamily="34" charset="-122"/>
            </a:endParaRPr>
          </a:p>
          <a:p>
            <a:r>
              <a:rPr lang="en-US" sz="1800" dirty="0">
                <a:latin typeface="Huawei Sans" panose="020C0503030203020204" pitchFamily="34" charset="0"/>
              </a:rPr>
              <a:t>File channel: Data is persisted; however, the configuration is complex. You need to configure the data directory (for each file channel) and checkpoint directory.</a:t>
            </a:r>
            <a:endParaRPr lang="en-US" altLang="zh-CN" sz="1800" dirty="0">
              <a:latin typeface="Huawei Sans" panose="020C0503030203020204" pitchFamily="34" charset="0"/>
              <a:sym typeface="Microsoft YaHei" panose="020B0503020204020204" pitchFamily="34" charset="-122"/>
            </a:endParaRPr>
          </a:p>
          <a:p>
            <a:r>
              <a:rPr lang="en-US" sz="1800" dirty="0">
                <a:latin typeface="Huawei Sans" panose="020C0503030203020204" pitchFamily="34" charset="0"/>
              </a:rPr>
              <a:t>JDBC channel: A built-in database makes events persistent with high reliability. This channel can replace the file channel that also supports data persistence.</a:t>
            </a:r>
            <a:endParaRPr lang="en-US" altLang="zh-CN" sz="1800" dirty="0">
              <a:latin typeface="Huawei Sans" panose="020C0503030203020204" pitchFamily="34" charset="0"/>
              <a:sym typeface="Microsoft YaHei" panose="020B0503020204020204" pitchFamily="34" charset="-122"/>
            </a:endParaRPr>
          </a:p>
        </p:txBody>
      </p:sp>
    </p:spTree>
    <p:extLst>
      <p:ext uri="{BB962C8B-B14F-4D97-AF65-F5344CB8AC3E}">
        <p14:creationId xmlns:p14="http://schemas.microsoft.com/office/powerpoint/2010/main" val="182502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60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3902032"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Basic Concepts — sink</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Huawei Sans" panose="020C0503030203020204" pitchFamily="34" charset="0"/>
              </a:rPr>
              <a:t>A sink sends events to the next hop or the final destination, and then removes the events from the channel.</a:t>
            </a:r>
          </a:p>
          <a:p>
            <a:r>
              <a:rPr lang="en-US" sz="1800" dirty="0">
                <a:latin typeface="Huawei Sans" panose="020C0503030203020204" pitchFamily="34" charset="0"/>
              </a:rPr>
              <a:t>A sink must work with a specific channel.</a:t>
            </a:r>
            <a:endParaRPr lang="en-US" altLang="zh-CN" sz="1800" dirty="0">
              <a:latin typeface="Huawei Sans" panose="020C0503030203020204" pitchFamily="34" charset="0"/>
              <a:sym typeface="Microsoft YaHei" panose="020B0503020204020204" pitchFamily="34" charset="-122"/>
            </a:endParaRPr>
          </a:p>
        </p:txBody>
      </p:sp>
      <p:graphicFrame>
        <p:nvGraphicFramePr>
          <p:cNvPr id="13" name="表格 5">
            <a:extLst>
              <a:ext uri="{FF2B5EF4-FFF2-40B4-BE49-F238E27FC236}">
                <a16:creationId xmlns:a16="http://schemas.microsoft.com/office/drawing/2014/main" id="{25392825-3EB3-42B1-AB89-A05AF9B5A305}"/>
              </a:ext>
            </a:extLst>
          </p:cNvPr>
          <p:cNvGraphicFramePr>
            <a:graphicFrameLocks noGrp="1"/>
          </p:cNvGraphicFramePr>
          <p:nvPr>
            <p:extLst>
              <p:ext uri="{D42A27DB-BD31-4B8C-83A1-F6EECF244321}">
                <p14:modId xmlns:p14="http://schemas.microsoft.com/office/powerpoint/2010/main" val="4232586945"/>
              </p:ext>
            </p:extLst>
          </p:nvPr>
        </p:nvGraphicFramePr>
        <p:xfrm>
          <a:off x="1757082" y="2981643"/>
          <a:ext cx="8539581" cy="2407514"/>
        </p:xfrm>
        <a:graphic>
          <a:graphicData uri="http://schemas.openxmlformats.org/drawingml/2006/table">
            <a:tbl>
              <a:tblPr>
                <a:tableStyleId>{2D5ABB26-0587-4C30-8999-92F81FD0307C}</a:tableStyleId>
              </a:tblPr>
              <a:tblGrid>
                <a:gridCol w="2616944">
                  <a:extLst>
                    <a:ext uri="{9D8B030D-6E8A-4147-A177-3AD203B41FA5}">
                      <a16:colId xmlns:a16="http://schemas.microsoft.com/office/drawing/2014/main" val="20000"/>
                    </a:ext>
                  </a:extLst>
                </a:gridCol>
                <a:gridCol w="5922637">
                  <a:extLst>
                    <a:ext uri="{9D8B030D-6E8A-4147-A177-3AD203B41FA5}">
                      <a16:colId xmlns:a16="http://schemas.microsoft.com/office/drawing/2014/main" val="20001"/>
                    </a:ext>
                  </a:extLst>
                </a:gridCol>
              </a:tblGrid>
              <a:tr h="396182">
                <a:tc>
                  <a:txBody>
                    <a:bodyPr/>
                    <a:lstStyle/>
                    <a:p>
                      <a:pPr algn="ctr"/>
                      <a:r>
                        <a:rPr sz="1800" b="1" u="none" dirty="0">
                          <a:latin typeface="Huawei Sans" panose="020C0503030203020204" pitchFamily="34" charset="0"/>
                        </a:rPr>
                        <a:t>Sink Type</a:t>
                      </a:r>
                      <a:endParaRPr lang="zh-CN" altLang="en-US" sz="1800" b="1" dirty="0">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28" marR="91428" marT="45691" marB="45691">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sz="1800" b="1" u="none" dirty="0">
                          <a:latin typeface="Huawei Sans" panose="020C0503030203020204" pitchFamily="34" charset="0"/>
                        </a:rPr>
                        <a:t>Description</a:t>
                      </a:r>
                      <a:endParaRPr lang="zh-CN" altLang="en-US" sz="1800" b="1" dirty="0">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28" marR="91428" marT="45691" marB="45691">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3323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sz="1600" b="0" u="none" dirty="0">
                          <a:latin typeface="Huawei Sans" panose="020C0503030203020204" pitchFamily="34" charset="0"/>
                        </a:rPr>
                        <a:t>HDFS sink</a:t>
                      </a:r>
                      <a:endParaRPr lang="zh-CN" altLang="en-US"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28" marR="91428" marT="45691" marB="45691">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sz="1600" b="0" u="none" dirty="0">
                          <a:latin typeface="Huawei Sans" panose="020C0503030203020204" pitchFamily="34" charset="0"/>
                        </a:rPr>
                        <a:t>Writes data to HDFS.</a:t>
                      </a:r>
                    </a:p>
                  </a:txBody>
                  <a:tcPr marL="91428" marR="91428" marT="45691" marB="45691">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99144">
                <a:tc>
                  <a:txBody>
                    <a:bodyPr/>
                    <a:lstStyle/>
                    <a:p>
                      <a:r>
                        <a:rPr sz="1600" b="0" u="none" dirty="0">
                          <a:latin typeface="Huawei Sans" panose="020C0503030203020204" pitchFamily="34" charset="0"/>
                        </a:rPr>
                        <a:t>Avro sink</a:t>
                      </a:r>
                      <a:endParaRPr lang="zh-CN" altLang="en-US"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28" marR="91428" marT="45691" marB="45691">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sz="1600" b="0" u="none" dirty="0">
                          <a:solidFill>
                            <a:schemeClr val="tx1"/>
                          </a:solidFill>
                          <a:latin typeface="Huawei Sans" panose="020C0503030203020204" pitchFamily="34" charset="0"/>
                        </a:rPr>
                        <a:t>Sends data to Flume of the next hop using the Avro protocol.</a:t>
                      </a:r>
                      <a:endParaRPr lang="zh-CN" altLang="en-US" sz="1600" kern="12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28" marR="91428" marT="45691" marB="45691">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93947">
                <a:tc>
                  <a:txBody>
                    <a:bodyPr/>
                    <a:lstStyle/>
                    <a:p>
                      <a:r>
                        <a:rPr sz="1600" b="0" u="none" dirty="0">
                          <a:latin typeface="Huawei Sans" panose="020C0503030203020204" pitchFamily="34" charset="0"/>
                        </a:rPr>
                        <a:t>Thrift sink</a:t>
                      </a:r>
                      <a:endParaRPr lang="zh-CN" altLang="en-US"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28" marR="91428" marT="45691" marB="45691">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sz="1600" b="0" u="none" dirty="0">
                          <a:solidFill>
                            <a:schemeClr val="tx1"/>
                          </a:solidFill>
                          <a:latin typeface="Huawei Sans" panose="020C0503030203020204" pitchFamily="34" charset="0"/>
                        </a:rPr>
                        <a:t>Same as Avro, but the transmission protocol is Thrift.</a:t>
                      </a:r>
                      <a:endParaRPr lang="zh-CN" altLang="en-US" sz="1600" kern="12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28" marR="91428" marT="45691" marB="45691">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04774">
                <a:tc>
                  <a:txBody>
                    <a:bodyPr/>
                    <a:lstStyle/>
                    <a:p>
                      <a:r>
                        <a:rPr sz="1600" b="0" u="none" dirty="0">
                          <a:latin typeface="Huawei Sans" panose="020C0503030203020204" pitchFamily="34" charset="0"/>
                        </a:rPr>
                        <a:t>File roll sink</a:t>
                      </a:r>
                      <a:endParaRPr lang="zh-CN" altLang="en-US"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28" marR="91428" marT="45691" marB="45691">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sz="1600" b="0" u="none" dirty="0">
                          <a:solidFill>
                            <a:schemeClr val="tx1"/>
                          </a:solidFill>
                          <a:latin typeface="Huawei Sans" panose="020C0503030203020204" pitchFamily="34" charset="0"/>
                        </a:rPr>
                        <a:t>Saves data to the local file system.</a:t>
                      </a:r>
                      <a:endParaRPr lang="zh-CN" altLang="en-US" sz="1600" kern="12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28" marR="91428" marT="45691" marB="45691">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07589">
                <a:tc>
                  <a:txBody>
                    <a:bodyPr/>
                    <a:lstStyle/>
                    <a:p>
                      <a:r>
                        <a:rPr sz="1600" b="0" u="none" dirty="0" err="1">
                          <a:latin typeface="Huawei Sans" panose="020C0503030203020204" pitchFamily="34" charset="0"/>
                        </a:rPr>
                        <a:t>HBase</a:t>
                      </a:r>
                      <a:r>
                        <a:rPr sz="1600" b="0" u="none" dirty="0">
                          <a:latin typeface="Huawei Sans" panose="020C0503030203020204" pitchFamily="34" charset="0"/>
                        </a:rPr>
                        <a:t> sink</a:t>
                      </a:r>
                      <a:endParaRPr lang="zh-CN" altLang="en-US"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28" marR="91428" marT="45691" marB="45691">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sz="1600" b="0" u="none" dirty="0">
                          <a:solidFill>
                            <a:schemeClr val="tx1"/>
                          </a:solidFill>
                          <a:latin typeface="Huawei Sans" panose="020C0503030203020204" pitchFamily="34" charset="0"/>
                        </a:rPr>
                        <a:t>Writes data to </a:t>
                      </a:r>
                      <a:r>
                        <a:rPr sz="1600" b="0" u="none" dirty="0" err="1">
                          <a:solidFill>
                            <a:schemeClr val="tx1"/>
                          </a:solidFill>
                          <a:latin typeface="Huawei Sans" panose="020C0503030203020204" pitchFamily="34" charset="0"/>
                        </a:rPr>
                        <a:t>HBase</a:t>
                      </a:r>
                      <a:r>
                        <a:rPr sz="1600" b="0" u="none" dirty="0">
                          <a:solidFill>
                            <a:schemeClr val="tx1"/>
                          </a:solidFill>
                          <a:latin typeface="Huawei Sans" panose="020C0503030203020204" pitchFamily="34" charset="0"/>
                        </a:rPr>
                        <a:t>.</a:t>
                      </a:r>
                      <a:endParaRPr lang="zh-CN" altLang="en-US" sz="1600" kern="12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28" marR="91428" marT="45691" marB="45691">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09019">
                <a:tc>
                  <a:txBody>
                    <a:bodyPr/>
                    <a:lstStyle/>
                    <a:p>
                      <a:r>
                        <a:rPr sz="1600" b="0" u="none" dirty="0">
                          <a:latin typeface="Huawei Sans" panose="020C0503030203020204" pitchFamily="34" charset="0"/>
                        </a:rPr>
                        <a:t>Kafka sink</a:t>
                      </a:r>
                      <a:endParaRPr lang="zh-CN" altLang="en-US"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a:txBody>
                  <a:tcPr marL="91428" marR="91428" marT="45691" marB="45691">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sz="1600" b="0" u="none" dirty="0">
                          <a:solidFill>
                            <a:schemeClr val="tx1"/>
                          </a:solidFill>
                          <a:latin typeface="Huawei Sans" panose="020C0503030203020204" pitchFamily="34" charset="0"/>
                        </a:rPr>
                        <a:t>Writes data to Kafka.</a:t>
                      </a:r>
                      <a:endParaRPr lang="zh-CN" altLang="en-US" sz="1600" kern="1200" dirty="0">
                        <a:solidFill>
                          <a:schemeClr val="tx1"/>
                        </a:solidFill>
                        <a:latin typeface="Huawei Sans" panose="020C0503030203020204" pitchFamily="34" charset="0"/>
                        <a:ea typeface="方正兰亭黑简体" panose="02000000000000000000" pitchFamily="2" charset="-122"/>
                        <a:cs typeface="+mn-ea"/>
                        <a:sym typeface="Microsoft YaHei" panose="020B0503020204020204" pitchFamily="34" charset="-122"/>
                      </a:endParaRPr>
                    </a:p>
                  </a:txBody>
                  <a:tcPr marL="91428" marR="91428" marT="45691" marB="45691">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554209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54032"/>
            <a:ext cx="4222539" cy="1470018"/>
          </a:xfrm>
          <a:prstGeom prst="rect">
            <a:avLst/>
          </a:prstGeom>
        </p:spPr>
        <p:txBody>
          <a:bodyPr wrap="square">
            <a:spAutoFit/>
          </a:bodyPr>
          <a:lstStyle/>
          <a:p>
            <a:r>
              <a:rPr lang="en-US" b="1" u="none" dirty="0">
                <a:latin typeface="Huawei Sans" panose="020C0503030203020204" pitchFamily="34" charset="0"/>
              </a:rPr>
              <a:t>Flume: Massive Log Aggregation</a:t>
            </a:r>
            <a:endParaRPr lang="en-US" altLang="zh-CN" b="1" dirty="0">
              <a:latin typeface="Huawei Sans" panose="020C0503030203020204" pitchFamily="34" charset="0"/>
              <a:sym typeface="Huawei Sans" panose="020C0503030203020204" pitchFamily="34" charset="0"/>
            </a:endParaRPr>
          </a:p>
          <a:p>
            <a:pPr lvl="1">
              <a:buSzPct val="60000"/>
              <a:buFont typeface="Wingdings" panose="05000000000000000000" pitchFamily="2" charset="2"/>
              <a:buChar char="n"/>
            </a:pPr>
            <a:r>
              <a:rPr lang="en-US" dirty="0">
                <a:solidFill>
                  <a:schemeClr val="bg1">
                    <a:lumMod val="50000"/>
                  </a:schemeClr>
                </a:solidFill>
                <a:latin typeface="Huawei Sans" panose="020C0503030203020204" pitchFamily="34" charset="0"/>
              </a:rPr>
              <a:t>Overview and Architecture</a:t>
            </a:r>
          </a:p>
          <a:p>
            <a:pPr lvl="1">
              <a:buSzPct val="50000"/>
              <a:buFont typeface="Wingdings" panose="05000000000000000000" pitchFamily="2" charset="2"/>
              <a:buChar char="p"/>
            </a:pPr>
            <a:r>
              <a:rPr lang="en-US" dirty="0">
                <a:latin typeface="Huawei Sans" panose="020C0503030203020204" pitchFamily="34" charset="0"/>
              </a:rPr>
              <a:t>Key Features</a:t>
            </a:r>
            <a:endParaRPr lang="en-US" altLang="zh-CN" dirty="0">
              <a:latin typeface="Huawei Sans" panose="020C0503030203020204" pitchFamily="34" charset="0"/>
              <a:sym typeface="Huawei Sans" panose="020C0503030203020204" pitchFamily="34" charset="0"/>
            </a:endParaRPr>
          </a:p>
          <a:p>
            <a:r>
              <a:rPr lang="en-US" b="0" u="none" dirty="0">
                <a:solidFill>
                  <a:schemeClr val="bg1">
                    <a:lumMod val="50000"/>
                  </a:schemeClr>
                </a:solidFill>
                <a:latin typeface="Huawei Sans" panose="020C0503030203020204" pitchFamily="34" charset="0"/>
              </a:rPr>
              <a:t>Kafka: Distributed Messaging System</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1786478"/>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60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3902032"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Log File Collection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atin typeface="Huawei Sans" panose="020C0503030203020204" pitchFamily="34" charset="0"/>
              </a:rPr>
              <a:t>Flume collects log files in a cluster and archives them in HDFS, HBase, or Kafka used for data analysis and cleansing for upper-layer applications.</a:t>
            </a:r>
            <a:endParaRPr lang="en-US" altLang="zh-CN">
              <a:latin typeface="Huawei Sans" panose="020C0503030203020204" pitchFamily="34" charset="0"/>
              <a:sym typeface="Microsoft YaHei" panose="020B0503020204020204" pitchFamily="34" charset="-122"/>
            </a:endParaRPr>
          </a:p>
          <a:p>
            <a:endParaRPr lang="en-US" altLang="zh-CN" dirty="0">
              <a:latin typeface="Huawei Sans" panose="020C0503030203020204" pitchFamily="34" charset="0"/>
              <a:sym typeface="Microsoft YaHei" panose="020B0503020204020204" pitchFamily="34" charset="-122"/>
            </a:endParaRPr>
          </a:p>
        </p:txBody>
      </p:sp>
      <p:grpSp>
        <p:nvGrpSpPr>
          <p:cNvPr id="15" name="组合 1">
            <a:extLst>
              <a:ext uri="{FF2B5EF4-FFF2-40B4-BE49-F238E27FC236}">
                <a16:creationId xmlns:a16="http://schemas.microsoft.com/office/drawing/2014/main" id="{F90DD734-45A4-4068-BC65-F3781B444B4F}"/>
              </a:ext>
            </a:extLst>
          </p:cNvPr>
          <p:cNvGrpSpPr/>
          <p:nvPr/>
        </p:nvGrpSpPr>
        <p:grpSpPr>
          <a:xfrm>
            <a:off x="1214179" y="3068209"/>
            <a:ext cx="8851841" cy="2558002"/>
            <a:chOff x="2301096" y="2563812"/>
            <a:chExt cx="7345363" cy="1944689"/>
          </a:xfrm>
        </p:grpSpPr>
        <p:sp>
          <p:nvSpPr>
            <p:cNvPr id="16" name="椭圆 15">
              <a:extLst>
                <a:ext uri="{FF2B5EF4-FFF2-40B4-BE49-F238E27FC236}">
                  <a16:creationId xmlns:a16="http://schemas.microsoft.com/office/drawing/2014/main" id="{A6672EF8-B86D-448A-9DD3-DE6EF5B4CD46}"/>
                </a:ext>
              </a:extLst>
            </p:cNvPr>
            <p:cNvSpPr>
              <a:spLocks noChangeArrowheads="1"/>
            </p:cNvSpPr>
            <p:nvPr/>
          </p:nvSpPr>
          <p:spPr bwMode="auto">
            <a:xfrm>
              <a:off x="4066397" y="2671763"/>
              <a:ext cx="1042987" cy="449263"/>
            </a:xfrm>
            <a:prstGeom prst="ellipse">
              <a:avLst/>
            </a:prstGeom>
            <a:solidFill>
              <a:srgbClr val="58C4B8">
                <a:lumMod val="60000"/>
                <a:lumOff val="40000"/>
              </a:srgbClr>
            </a:solidFill>
            <a:ln w="9525">
              <a:solidFill>
                <a:srgbClr val="000000"/>
              </a:solidFill>
              <a:round/>
              <a:headEnd/>
              <a:tailEnd/>
            </a:ln>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Source</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17" name="流程图: 直接访问存储器 16">
              <a:extLst>
                <a:ext uri="{FF2B5EF4-FFF2-40B4-BE49-F238E27FC236}">
                  <a16:creationId xmlns:a16="http://schemas.microsoft.com/office/drawing/2014/main" id="{042AD121-1F90-4707-ACE4-EAF3583C74E9}"/>
                </a:ext>
              </a:extLst>
            </p:cNvPr>
            <p:cNvSpPr>
              <a:spLocks noChangeArrowheads="1"/>
            </p:cNvSpPr>
            <p:nvPr/>
          </p:nvSpPr>
          <p:spPr bwMode="auto">
            <a:xfrm>
              <a:off x="5433233" y="2743200"/>
              <a:ext cx="1404938" cy="342900"/>
            </a:xfrm>
            <a:prstGeom prst="flowChartMagneticDrum">
              <a:avLst/>
            </a:prstGeom>
            <a:solidFill>
              <a:srgbClr val="30B5C5"/>
            </a:solidFill>
            <a:ln w="9525">
              <a:solidFill>
                <a:srgbClr val="000000"/>
              </a:solidFill>
              <a:round/>
              <a:headEnd/>
              <a:tailEnd/>
            </a:ln>
          </p:spPr>
          <p:txBody>
            <a:bodyPr lIns="18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Channel</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18" name="椭圆 17">
              <a:extLst>
                <a:ext uri="{FF2B5EF4-FFF2-40B4-BE49-F238E27FC236}">
                  <a16:creationId xmlns:a16="http://schemas.microsoft.com/office/drawing/2014/main" id="{EA4B3778-D1F3-4E50-B408-6866359135A2}"/>
                </a:ext>
              </a:extLst>
            </p:cNvPr>
            <p:cNvSpPr>
              <a:spLocks noChangeArrowheads="1"/>
            </p:cNvSpPr>
            <p:nvPr/>
          </p:nvSpPr>
          <p:spPr bwMode="auto">
            <a:xfrm>
              <a:off x="7327122" y="2752725"/>
              <a:ext cx="858837" cy="431800"/>
            </a:xfrm>
            <a:prstGeom prst="ellipse">
              <a:avLst/>
            </a:prstGeom>
            <a:solidFill>
              <a:srgbClr val="077FBF">
                <a:lumMod val="40000"/>
                <a:lumOff val="60000"/>
              </a:srgbClr>
            </a:solidFill>
            <a:ln w="9525">
              <a:solidFill>
                <a:srgbClr val="000000"/>
              </a:solidFill>
              <a:round/>
              <a:headEnd/>
              <a:tailEnd/>
            </a:ln>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Sink</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19" name="矩形 18">
              <a:extLst>
                <a:ext uri="{FF2B5EF4-FFF2-40B4-BE49-F238E27FC236}">
                  <a16:creationId xmlns:a16="http://schemas.microsoft.com/office/drawing/2014/main" id="{A005D5AF-65F3-4AB3-8EA2-94BE056AAC6F}"/>
                </a:ext>
              </a:extLst>
            </p:cNvPr>
            <p:cNvSpPr>
              <a:spLocks noChangeArrowheads="1"/>
            </p:cNvSpPr>
            <p:nvPr/>
          </p:nvSpPr>
          <p:spPr bwMode="auto">
            <a:xfrm>
              <a:off x="3885421" y="2600326"/>
              <a:ext cx="4608512" cy="19081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
                  <a:srgbClr val="CC9900"/>
                </a:buClr>
                <a:buSzTx/>
                <a:buFont typeface="Wingdings" panose="05000000000000000000" pitchFamily="2" charset="2"/>
                <a:buChar char="n"/>
                <a:tabLst/>
                <a:defRPr/>
              </a:pPr>
              <a:endParaRPr kumimoji="0" lang="zh-CN" altLang="en-US" sz="1400" b="0" i="0" u="none" strike="noStrike" kern="0" cap="none" spc="0" normalizeH="0" baseline="0" noProof="0">
                <a:ln>
                  <a:noFill/>
                </a:ln>
                <a:solidFill>
                  <a:srgbClr val="000000"/>
                </a:solidFill>
                <a:effectLst/>
                <a:uLnTx/>
                <a:uFillTx/>
                <a:latin typeface="Huawei Sans" panose="020C0503030203020204" pitchFamily="34" charset="0"/>
                <a:ea typeface="微软雅黑" panose="020B0503020204020204" pitchFamily="34" charset="-122"/>
                <a:cs typeface="+mn-ea"/>
                <a:sym typeface="+mn-lt"/>
              </a:endParaRPr>
            </a:p>
          </p:txBody>
        </p:sp>
        <p:sp>
          <p:nvSpPr>
            <p:cNvPr id="20" name="流程图: 磁盘 24">
              <a:extLst>
                <a:ext uri="{FF2B5EF4-FFF2-40B4-BE49-F238E27FC236}">
                  <a16:creationId xmlns:a16="http://schemas.microsoft.com/office/drawing/2014/main" id="{D9AE6D7C-E9EF-484E-B22D-E9E023EEEC57}"/>
                </a:ext>
              </a:extLst>
            </p:cNvPr>
            <p:cNvSpPr>
              <a:spLocks noChangeArrowheads="1"/>
            </p:cNvSpPr>
            <p:nvPr/>
          </p:nvSpPr>
          <p:spPr bwMode="auto">
            <a:xfrm>
              <a:off x="2301096" y="2563813"/>
              <a:ext cx="900112" cy="377825"/>
            </a:xfrm>
            <a:prstGeom prst="flowChartMagneticDisk">
              <a:avLst/>
            </a:prstGeom>
            <a:solidFill>
              <a:srgbClr val="BEE9EE"/>
            </a:solidFill>
            <a:ln w="9525">
              <a:solidFill>
                <a:srgbClr val="000000"/>
              </a:solid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Log</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21" name="流程图: 磁盘 63">
              <a:extLst>
                <a:ext uri="{FF2B5EF4-FFF2-40B4-BE49-F238E27FC236}">
                  <a16:creationId xmlns:a16="http://schemas.microsoft.com/office/drawing/2014/main" id="{74A9D3D3-670F-4AE3-A3E4-C3EDE05E09EA}"/>
                </a:ext>
              </a:extLst>
            </p:cNvPr>
            <p:cNvSpPr>
              <a:spLocks noChangeArrowheads="1"/>
            </p:cNvSpPr>
            <p:nvPr/>
          </p:nvSpPr>
          <p:spPr bwMode="auto">
            <a:xfrm>
              <a:off x="8674908" y="2563812"/>
              <a:ext cx="971550" cy="431800"/>
            </a:xfrm>
            <a:prstGeom prst="flowChartMagneticDisk">
              <a:avLst/>
            </a:prstGeom>
            <a:solidFill>
              <a:srgbClr val="077FBF">
                <a:lumMod val="20000"/>
                <a:lumOff val="80000"/>
              </a:srgbClr>
            </a:solidFill>
            <a:ln w="9525">
              <a:solidFill>
                <a:srgbClr val="000000"/>
              </a:solidFill>
              <a:round/>
              <a:headEnd/>
              <a:tailEnd/>
            </a:ln>
          </p:spPr>
          <p:txBody>
            <a:bodyPr lIns="54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HDFS </a:t>
              </a:r>
              <a:endParaRPr kumimoji="0" lang="zh-CN" altLang="en-US" sz="140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mn-ea"/>
                <a:sym typeface="+mn-lt"/>
              </a:endParaRPr>
            </a:p>
          </p:txBody>
        </p:sp>
        <p:cxnSp>
          <p:nvCxnSpPr>
            <p:cNvPr id="22" name="直接箭头连接符 75">
              <a:extLst>
                <a:ext uri="{FF2B5EF4-FFF2-40B4-BE49-F238E27FC236}">
                  <a16:creationId xmlns:a16="http://schemas.microsoft.com/office/drawing/2014/main" id="{165134FE-6A7F-4F09-8460-294BAC05FDE7}"/>
                </a:ext>
              </a:extLst>
            </p:cNvPr>
            <p:cNvCxnSpPr>
              <a:cxnSpLocks noChangeShapeType="1"/>
              <a:stCxn id="16" idx="6"/>
              <a:endCxn id="17" idx="1"/>
            </p:cNvCxnSpPr>
            <p:nvPr/>
          </p:nvCxnSpPr>
          <p:spPr bwMode="auto">
            <a:xfrm>
              <a:off x="5109383" y="2897188"/>
              <a:ext cx="323850" cy="17463"/>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23" name="直接箭头连接符 76">
              <a:extLst>
                <a:ext uri="{FF2B5EF4-FFF2-40B4-BE49-F238E27FC236}">
                  <a16:creationId xmlns:a16="http://schemas.microsoft.com/office/drawing/2014/main" id="{1868AF1D-CB20-4493-88C2-C2B08C00A024}"/>
                </a:ext>
              </a:extLst>
            </p:cNvPr>
            <p:cNvCxnSpPr>
              <a:cxnSpLocks noChangeShapeType="1"/>
              <a:stCxn id="17" idx="4"/>
              <a:endCxn id="18" idx="2"/>
            </p:cNvCxnSpPr>
            <p:nvPr/>
          </p:nvCxnSpPr>
          <p:spPr bwMode="auto">
            <a:xfrm>
              <a:off x="6838171" y="2914651"/>
              <a:ext cx="488950" cy="53975"/>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4" name="椭圆 77">
              <a:extLst>
                <a:ext uri="{FF2B5EF4-FFF2-40B4-BE49-F238E27FC236}">
                  <a16:creationId xmlns:a16="http://schemas.microsoft.com/office/drawing/2014/main" id="{19BC9461-8CBC-45F4-874A-F5C39FDD8DB6}"/>
                </a:ext>
              </a:extLst>
            </p:cNvPr>
            <p:cNvSpPr>
              <a:spLocks noChangeArrowheads="1"/>
            </p:cNvSpPr>
            <p:nvPr/>
          </p:nvSpPr>
          <p:spPr bwMode="auto">
            <a:xfrm>
              <a:off x="4066396" y="3319463"/>
              <a:ext cx="1079500" cy="396875"/>
            </a:xfrm>
            <a:prstGeom prst="ellipse">
              <a:avLst/>
            </a:prstGeom>
            <a:solidFill>
              <a:srgbClr val="58C4B8">
                <a:lumMod val="60000"/>
                <a:lumOff val="40000"/>
              </a:srgbClr>
            </a:solidFill>
            <a:ln w="9525">
              <a:solidFill>
                <a:srgbClr val="000000"/>
              </a:solidFill>
              <a:round/>
              <a:headEnd/>
              <a:tailEnd/>
            </a:ln>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Source</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26" name="流程图: 直接访问存储器 78">
              <a:extLst>
                <a:ext uri="{FF2B5EF4-FFF2-40B4-BE49-F238E27FC236}">
                  <a16:creationId xmlns:a16="http://schemas.microsoft.com/office/drawing/2014/main" id="{73D3D1FC-D449-4323-A0AF-8B263D6467AB}"/>
                </a:ext>
              </a:extLst>
            </p:cNvPr>
            <p:cNvSpPr>
              <a:spLocks noChangeArrowheads="1"/>
            </p:cNvSpPr>
            <p:nvPr/>
          </p:nvSpPr>
          <p:spPr bwMode="auto">
            <a:xfrm>
              <a:off x="5433233" y="3390900"/>
              <a:ext cx="1441450" cy="360362"/>
            </a:xfrm>
            <a:prstGeom prst="flowChartMagneticDrum">
              <a:avLst/>
            </a:prstGeom>
            <a:solidFill>
              <a:srgbClr val="30B5C5"/>
            </a:solidFill>
            <a:ln w="9525">
              <a:solidFill>
                <a:srgbClr val="000000"/>
              </a:solidFill>
              <a:round/>
              <a:headEnd/>
              <a:tailEnd/>
            </a:ln>
          </p:spPr>
          <p:txBody>
            <a:bodyPr lIns="18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Channel</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27" name="椭圆 79">
              <a:extLst>
                <a:ext uri="{FF2B5EF4-FFF2-40B4-BE49-F238E27FC236}">
                  <a16:creationId xmlns:a16="http://schemas.microsoft.com/office/drawing/2014/main" id="{95A049E6-B5EC-46BB-9716-BF630CF96D64}"/>
                </a:ext>
              </a:extLst>
            </p:cNvPr>
            <p:cNvSpPr>
              <a:spLocks noChangeArrowheads="1"/>
            </p:cNvSpPr>
            <p:nvPr/>
          </p:nvSpPr>
          <p:spPr bwMode="auto">
            <a:xfrm>
              <a:off x="7327122" y="3382962"/>
              <a:ext cx="898525" cy="414338"/>
            </a:xfrm>
            <a:prstGeom prst="ellipse">
              <a:avLst/>
            </a:prstGeom>
            <a:solidFill>
              <a:srgbClr val="077FBF">
                <a:lumMod val="40000"/>
                <a:lumOff val="60000"/>
              </a:srgbClr>
            </a:solidFill>
            <a:ln w="9525">
              <a:solidFill>
                <a:srgbClr val="000000"/>
              </a:solidFill>
              <a:round/>
              <a:headEnd/>
              <a:tailEnd/>
            </a:ln>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Sink</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cxnSp>
          <p:nvCxnSpPr>
            <p:cNvPr id="28" name="直接箭头连接符 80">
              <a:extLst>
                <a:ext uri="{FF2B5EF4-FFF2-40B4-BE49-F238E27FC236}">
                  <a16:creationId xmlns:a16="http://schemas.microsoft.com/office/drawing/2014/main" id="{6581A840-5B82-42DB-AAB0-9C03D257A6FC}"/>
                </a:ext>
              </a:extLst>
            </p:cNvPr>
            <p:cNvCxnSpPr>
              <a:cxnSpLocks noChangeShapeType="1"/>
              <a:stCxn id="24" idx="6"/>
              <a:endCxn id="26" idx="1"/>
            </p:cNvCxnSpPr>
            <p:nvPr/>
          </p:nvCxnSpPr>
          <p:spPr bwMode="auto">
            <a:xfrm>
              <a:off x="5145897" y="3517901"/>
              <a:ext cx="287337" cy="53975"/>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29" name="直接箭头连接符 81">
              <a:extLst>
                <a:ext uri="{FF2B5EF4-FFF2-40B4-BE49-F238E27FC236}">
                  <a16:creationId xmlns:a16="http://schemas.microsoft.com/office/drawing/2014/main" id="{D86E31A7-B2B2-4EB6-AF92-E1FCE75CF657}"/>
                </a:ext>
              </a:extLst>
            </p:cNvPr>
            <p:cNvCxnSpPr>
              <a:cxnSpLocks noChangeShapeType="1"/>
              <a:stCxn id="26" idx="4"/>
              <a:endCxn id="27" idx="2"/>
            </p:cNvCxnSpPr>
            <p:nvPr/>
          </p:nvCxnSpPr>
          <p:spPr bwMode="auto">
            <a:xfrm>
              <a:off x="6874683" y="3571875"/>
              <a:ext cx="452438" cy="1905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0" name="椭圆 82">
              <a:extLst>
                <a:ext uri="{FF2B5EF4-FFF2-40B4-BE49-F238E27FC236}">
                  <a16:creationId xmlns:a16="http://schemas.microsoft.com/office/drawing/2014/main" id="{556036E1-DDE6-4000-A4D4-C828F9175E40}"/>
                </a:ext>
              </a:extLst>
            </p:cNvPr>
            <p:cNvSpPr>
              <a:spLocks noChangeArrowheads="1"/>
            </p:cNvSpPr>
            <p:nvPr/>
          </p:nvSpPr>
          <p:spPr bwMode="auto">
            <a:xfrm>
              <a:off x="4101322" y="3895725"/>
              <a:ext cx="1044575" cy="431800"/>
            </a:xfrm>
            <a:prstGeom prst="ellipse">
              <a:avLst/>
            </a:prstGeom>
            <a:solidFill>
              <a:srgbClr val="58C4B8">
                <a:lumMod val="60000"/>
                <a:lumOff val="40000"/>
              </a:srgbClr>
            </a:solidFill>
            <a:ln w="9525">
              <a:solidFill>
                <a:srgbClr val="000000"/>
              </a:solidFill>
              <a:round/>
              <a:headEnd/>
              <a:tailEnd/>
            </a:ln>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Source</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31" name="流程图: 直接访问存储器 83">
              <a:extLst>
                <a:ext uri="{FF2B5EF4-FFF2-40B4-BE49-F238E27FC236}">
                  <a16:creationId xmlns:a16="http://schemas.microsoft.com/office/drawing/2014/main" id="{9EC9E51E-5DA9-4F97-9EC3-985E30DE1E72}"/>
                </a:ext>
              </a:extLst>
            </p:cNvPr>
            <p:cNvSpPr>
              <a:spLocks noChangeArrowheads="1"/>
            </p:cNvSpPr>
            <p:nvPr/>
          </p:nvSpPr>
          <p:spPr bwMode="auto">
            <a:xfrm>
              <a:off x="5433234" y="3967163"/>
              <a:ext cx="1476375" cy="360363"/>
            </a:xfrm>
            <a:prstGeom prst="flowChartMagneticDrum">
              <a:avLst/>
            </a:prstGeom>
            <a:solidFill>
              <a:srgbClr val="30B5C5"/>
            </a:solidFill>
            <a:ln w="9525">
              <a:solidFill>
                <a:srgbClr val="000000"/>
              </a:solidFill>
              <a:round/>
              <a:headEnd/>
              <a:tailEnd/>
            </a:ln>
          </p:spPr>
          <p:txBody>
            <a:bodyPr lIns="18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Channel</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32" name="椭圆 84">
              <a:extLst>
                <a:ext uri="{FF2B5EF4-FFF2-40B4-BE49-F238E27FC236}">
                  <a16:creationId xmlns:a16="http://schemas.microsoft.com/office/drawing/2014/main" id="{908DFE23-B9AF-46C8-B37A-E5C97C892B29}"/>
                </a:ext>
              </a:extLst>
            </p:cNvPr>
            <p:cNvSpPr>
              <a:spLocks noChangeArrowheads="1"/>
            </p:cNvSpPr>
            <p:nvPr/>
          </p:nvSpPr>
          <p:spPr bwMode="auto">
            <a:xfrm>
              <a:off x="7362047" y="3976687"/>
              <a:ext cx="860425" cy="433388"/>
            </a:xfrm>
            <a:prstGeom prst="ellipse">
              <a:avLst/>
            </a:prstGeom>
            <a:solidFill>
              <a:srgbClr val="077FBF">
                <a:lumMod val="40000"/>
                <a:lumOff val="60000"/>
              </a:srgbClr>
            </a:solidFill>
            <a:ln w="9525">
              <a:solidFill>
                <a:srgbClr val="000000"/>
              </a:solidFill>
              <a:round/>
              <a:headEnd/>
              <a:tailEnd/>
            </a:ln>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Sink</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cxnSp>
          <p:nvCxnSpPr>
            <p:cNvPr id="33" name="直接箭头连接符 85">
              <a:extLst>
                <a:ext uri="{FF2B5EF4-FFF2-40B4-BE49-F238E27FC236}">
                  <a16:creationId xmlns:a16="http://schemas.microsoft.com/office/drawing/2014/main" id="{3C51BBEF-D855-4A33-8D52-75F84975C533}"/>
                </a:ext>
              </a:extLst>
            </p:cNvPr>
            <p:cNvCxnSpPr>
              <a:cxnSpLocks noChangeShapeType="1"/>
              <a:stCxn id="30" idx="6"/>
              <a:endCxn id="31" idx="1"/>
            </p:cNvCxnSpPr>
            <p:nvPr/>
          </p:nvCxnSpPr>
          <p:spPr bwMode="auto">
            <a:xfrm>
              <a:off x="5145897" y="4111625"/>
              <a:ext cx="287337" cy="3651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34" name="直接箭头连接符 86">
              <a:extLst>
                <a:ext uri="{FF2B5EF4-FFF2-40B4-BE49-F238E27FC236}">
                  <a16:creationId xmlns:a16="http://schemas.microsoft.com/office/drawing/2014/main" id="{97A78D6D-DB25-469E-A9AF-A7CFCB9CF59A}"/>
                </a:ext>
              </a:extLst>
            </p:cNvPr>
            <p:cNvCxnSpPr>
              <a:cxnSpLocks noChangeShapeType="1"/>
            </p:cNvCxnSpPr>
            <p:nvPr/>
          </p:nvCxnSpPr>
          <p:spPr bwMode="auto">
            <a:xfrm rot="10800000" flipH="1" flipV="1">
              <a:off x="6909609" y="4148138"/>
              <a:ext cx="468313" cy="34925"/>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5" name="流程图: 磁盘 87">
              <a:extLst>
                <a:ext uri="{FF2B5EF4-FFF2-40B4-BE49-F238E27FC236}">
                  <a16:creationId xmlns:a16="http://schemas.microsoft.com/office/drawing/2014/main" id="{827DC7D6-95CB-4C07-AC87-DDA395E9CB51}"/>
                </a:ext>
              </a:extLst>
            </p:cNvPr>
            <p:cNvSpPr>
              <a:spLocks noChangeArrowheads="1"/>
            </p:cNvSpPr>
            <p:nvPr/>
          </p:nvSpPr>
          <p:spPr bwMode="auto">
            <a:xfrm>
              <a:off x="8673322" y="3282951"/>
              <a:ext cx="936625" cy="396875"/>
            </a:xfrm>
            <a:prstGeom prst="flowChartMagneticDisk">
              <a:avLst/>
            </a:prstGeom>
            <a:solidFill>
              <a:srgbClr val="077FBF">
                <a:lumMod val="20000"/>
                <a:lumOff val="80000"/>
              </a:srgbClr>
            </a:solidFill>
            <a:ln w="9525">
              <a:solidFill>
                <a:srgbClr val="000000"/>
              </a:solidFill>
              <a:round/>
              <a:headEnd/>
              <a:tailEnd/>
            </a:ln>
          </p:spPr>
          <p:txBody>
            <a:bodyPr lIns="54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err="1">
                  <a:solidFill>
                    <a:srgbClr val="000000"/>
                  </a:solidFill>
                  <a:latin typeface="Huawei Sans" panose="020C0503030203020204" pitchFamily="34" charset="0"/>
                </a:rPr>
                <a:t>HBase</a:t>
              </a:r>
              <a:r>
                <a:rPr sz="1400" b="0" u="none" dirty="0">
                  <a:solidFill>
                    <a:srgbClr val="000000"/>
                  </a:solidFill>
                  <a:latin typeface="Huawei Sans" panose="020C0503030203020204" pitchFamily="34" charset="0"/>
                </a:rPr>
                <a:t> </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mn-ea"/>
                <a:sym typeface="+mn-lt"/>
              </a:endParaRPr>
            </a:p>
          </p:txBody>
        </p:sp>
        <p:sp>
          <p:nvSpPr>
            <p:cNvPr id="36" name="流程图: 磁盘 88">
              <a:extLst>
                <a:ext uri="{FF2B5EF4-FFF2-40B4-BE49-F238E27FC236}">
                  <a16:creationId xmlns:a16="http://schemas.microsoft.com/office/drawing/2014/main" id="{84DD6274-1F0A-49CF-BFB5-A55567464222}"/>
                </a:ext>
              </a:extLst>
            </p:cNvPr>
            <p:cNvSpPr>
              <a:spLocks noChangeArrowheads="1"/>
            </p:cNvSpPr>
            <p:nvPr/>
          </p:nvSpPr>
          <p:spPr bwMode="auto">
            <a:xfrm>
              <a:off x="8709834" y="3932237"/>
              <a:ext cx="936625" cy="431800"/>
            </a:xfrm>
            <a:prstGeom prst="flowChartMagneticDisk">
              <a:avLst/>
            </a:prstGeom>
            <a:solidFill>
              <a:srgbClr val="077FBF">
                <a:lumMod val="20000"/>
                <a:lumOff val="80000"/>
              </a:srgbClr>
            </a:solidFill>
            <a:ln w="9525">
              <a:solidFill>
                <a:srgbClr val="000000"/>
              </a:solidFill>
              <a:round/>
              <a:headEnd/>
              <a:tailEnd/>
            </a:ln>
          </p:spPr>
          <p:txBody>
            <a:bodyPr lIns="54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Kafka </a:t>
              </a:r>
              <a:endParaRPr kumimoji="0" lang="zh-CN" altLang="en-US" sz="140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mn-ea"/>
                <a:sym typeface="+mn-lt"/>
              </a:endParaRPr>
            </a:p>
          </p:txBody>
        </p:sp>
        <p:sp>
          <p:nvSpPr>
            <p:cNvPr id="37" name="流程图: 磁盘 89">
              <a:extLst>
                <a:ext uri="{FF2B5EF4-FFF2-40B4-BE49-F238E27FC236}">
                  <a16:creationId xmlns:a16="http://schemas.microsoft.com/office/drawing/2014/main" id="{44956D28-D7B1-4845-AE3C-783014A3DBC5}"/>
                </a:ext>
              </a:extLst>
            </p:cNvPr>
            <p:cNvSpPr>
              <a:spLocks noChangeArrowheads="1"/>
            </p:cNvSpPr>
            <p:nvPr/>
          </p:nvSpPr>
          <p:spPr bwMode="auto">
            <a:xfrm>
              <a:off x="2301097" y="3265488"/>
              <a:ext cx="936625" cy="377825"/>
            </a:xfrm>
            <a:prstGeom prst="flowChartMagneticDisk">
              <a:avLst/>
            </a:prstGeom>
            <a:solidFill>
              <a:srgbClr val="BEE9EE"/>
            </a:solidFill>
            <a:ln w="9525">
              <a:solidFill>
                <a:srgbClr val="000000"/>
              </a:solid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Log</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38" name="流程图: 磁盘 90">
              <a:extLst>
                <a:ext uri="{FF2B5EF4-FFF2-40B4-BE49-F238E27FC236}">
                  <a16:creationId xmlns:a16="http://schemas.microsoft.com/office/drawing/2014/main" id="{56B96EAC-4B4C-4452-A231-E73400E0B001}"/>
                </a:ext>
              </a:extLst>
            </p:cNvPr>
            <p:cNvSpPr>
              <a:spLocks noChangeArrowheads="1"/>
            </p:cNvSpPr>
            <p:nvPr/>
          </p:nvSpPr>
          <p:spPr bwMode="auto">
            <a:xfrm>
              <a:off x="2301097" y="3986213"/>
              <a:ext cx="936625" cy="377825"/>
            </a:xfrm>
            <a:prstGeom prst="flowChartMagneticDisk">
              <a:avLst/>
            </a:prstGeom>
            <a:solidFill>
              <a:srgbClr val="BEE9EE"/>
            </a:solidFill>
            <a:ln w="9525">
              <a:solidFill>
                <a:srgbClr val="000000"/>
              </a:solidFill>
              <a:round/>
              <a:headEnd/>
              <a:tailEnd/>
            </a:ln>
          </p:spPr>
          <p:txBody>
            <a:bodyPr anchor="ctr">
              <a:noAutofit/>
            </a:bodyPr>
            <a:lstStyle/>
            <a:p>
              <a:pPr algn="ctr" defTabSz="914400">
                <a:buClr>
                  <a:srgbClr val="CC9900"/>
                </a:buClr>
              </a:pPr>
              <a:r>
                <a:rPr sz="1400" b="0" u="none" dirty="0">
                  <a:solidFill>
                    <a:srgbClr val="000000"/>
                  </a:solidFill>
                  <a:latin typeface="Huawei Sans" panose="020C0503030203020204" pitchFamily="34" charset="0"/>
                </a:rPr>
                <a:t>Log</a:t>
              </a:r>
              <a:endParaRPr lang="zh-CN" altLang="en-US" sz="1400" kern="0" dirty="0">
                <a:solidFill>
                  <a:srgbClr val="000000"/>
                </a:solidFill>
                <a:latin typeface="Huawei Sans" panose="020C0503030203020204" pitchFamily="34" charset="0"/>
                <a:ea typeface="微软雅黑" panose="020B0503020204020204" pitchFamily="34" charset="-122"/>
                <a:cs typeface="Huawei Sans" panose="020C0503030203020204" pitchFamily="34" charset="0"/>
                <a:sym typeface="+mn-lt"/>
              </a:endParaRPr>
            </a:p>
          </p:txBody>
        </p:sp>
        <p:cxnSp>
          <p:nvCxnSpPr>
            <p:cNvPr id="39" name="直接箭头连接符 92">
              <a:extLst>
                <a:ext uri="{FF2B5EF4-FFF2-40B4-BE49-F238E27FC236}">
                  <a16:creationId xmlns:a16="http://schemas.microsoft.com/office/drawing/2014/main" id="{E53BBC4E-F52A-4334-8EB6-732356BB9F42}"/>
                </a:ext>
              </a:extLst>
            </p:cNvPr>
            <p:cNvCxnSpPr>
              <a:cxnSpLocks noChangeShapeType="1"/>
              <a:stCxn id="20" idx="4"/>
              <a:endCxn id="16" idx="2"/>
            </p:cNvCxnSpPr>
            <p:nvPr/>
          </p:nvCxnSpPr>
          <p:spPr bwMode="auto">
            <a:xfrm>
              <a:off x="3201208" y="2752725"/>
              <a:ext cx="865188" cy="14446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0" name="直接箭头连接符 94">
              <a:extLst>
                <a:ext uri="{FF2B5EF4-FFF2-40B4-BE49-F238E27FC236}">
                  <a16:creationId xmlns:a16="http://schemas.microsoft.com/office/drawing/2014/main" id="{B62C2F01-492D-43CC-8E3B-490E8911AA30}"/>
                </a:ext>
              </a:extLst>
            </p:cNvPr>
            <p:cNvCxnSpPr>
              <a:cxnSpLocks noChangeShapeType="1"/>
              <a:stCxn id="37" idx="4"/>
              <a:endCxn id="24" idx="2"/>
            </p:cNvCxnSpPr>
            <p:nvPr/>
          </p:nvCxnSpPr>
          <p:spPr bwMode="auto">
            <a:xfrm>
              <a:off x="3237722" y="3454400"/>
              <a:ext cx="828675" cy="6350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1" name="直接箭头连接符 96">
              <a:extLst>
                <a:ext uri="{FF2B5EF4-FFF2-40B4-BE49-F238E27FC236}">
                  <a16:creationId xmlns:a16="http://schemas.microsoft.com/office/drawing/2014/main" id="{427EFF8A-B49E-456E-AB1D-ADAC059A3282}"/>
                </a:ext>
              </a:extLst>
            </p:cNvPr>
            <p:cNvCxnSpPr>
              <a:cxnSpLocks noChangeShapeType="1"/>
              <a:endCxn id="30" idx="2"/>
            </p:cNvCxnSpPr>
            <p:nvPr/>
          </p:nvCxnSpPr>
          <p:spPr bwMode="auto">
            <a:xfrm flipV="1">
              <a:off x="3237721" y="4111625"/>
              <a:ext cx="863600" cy="3651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2" name="直接箭头连接符 99">
              <a:extLst>
                <a:ext uri="{FF2B5EF4-FFF2-40B4-BE49-F238E27FC236}">
                  <a16:creationId xmlns:a16="http://schemas.microsoft.com/office/drawing/2014/main" id="{50DF6B7A-F5BD-4723-8895-0D11D7DD0CB2}"/>
                </a:ext>
              </a:extLst>
            </p:cNvPr>
            <p:cNvCxnSpPr>
              <a:cxnSpLocks noChangeShapeType="1"/>
              <a:stCxn id="18" idx="6"/>
              <a:endCxn id="21" idx="2"/>
            </p:cNvCxnSpPr>
            <p:nvPr/>
          </p:nvCxnSpPr>
          <p:spPr bwMode="auto">
            <a:xfrm flipV="1">
              <a:off x="8185958" y="2779713"/>
              <a:ext cx="488950" cy="188913"/>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3" name="直接箭头连接符 101">
              <a:extLst>
                <a:ext uri="{FF2B5EF4-FFF2-40B4-BE49-F238E27FC236}">
                  <a16:creationId xmlns:a16="http://schemas.microsoft.com/office/drawing/2014/main" id="{2386ABC3-AB6A-4A96-B322-C80750799813}"/>
                </a:ext>
              </a:extLst>
            </p:cNvPr>
            <p:cNvCxnSpPr>
              <a:cxnSpLocks noChangeShapeType="1"/>
              <a:stCxn id="27" idx="6"/>
              <a:endCxn id="35" idx="2"/>
            </p:cNvCxnSpPr>
            <p:nvPr/>
          </p:nvCxnSpPr>
          <p:spPr bwMode="auto">
            <a:xfrm flipV="1">
              <a:off x="8225647" y="3481387"/>
              <a:ext cx="447675" cy="109538"/>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4" name="直接箭头连接符 102">
              <a:extLst>
                <a:ext uri="{FF2B5EF4-FFF2-40B4-BE49-F238E27FC236}">
                  <a16:creationId xmlns:a16="http://schemas.microsoft.com/office/drawing/2014/main" id="{F42DE601-7B2C-4203-B2B6-6DEDDE10BFFF}"/>
                </a:ext>
              </a:extLst>
            </p:cNvPr>
            <p:cNvCxnSpPr>
              <a:cxnSpLocks noChangeShapeType="1"/>
              <a:stCxn id="32" idx="6"/>
              <a:endCxn id="36" idx="2"/>
            </p:cNvCxnSpPr>
            <p:nvPr/>
          </p:nvCxnSpPr>
          <p:spPr bwMode="auto">
            <a:xfrm flipV="1">
              <a:off x="8222471" y="4148137"/>
              <a:ext cx="487362" cy="46038"/>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828390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927" y="1879360"/>
            <a:ext cx="11131808"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7240450"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Multi-level Cascading and Multi-channel Replication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46" name="Text Placeholder 26">
            <a:extLst>
              <a:ext uri="{FF2B5EF4-FFF2-40B4-BE49-F238E27FC236}">
                <a16:creationId xmlns:a16="http://schemas.microsoft.com/office/drawing/2014/main" id="{AC2E2670-ED03-4C20-B034-37DD973614CF}"/>
              </a:ext>
            </a:extLst>
          </p:cNvPr>
          <p:cNvSpPr txBox="1">
            <a:spLocks/>
          </p:cNvSpPr>
          <p:nvPr/>
        </p:nvSpPr>
        <p:spPr>
          <a:xfrm>
            <a:off x="617280" y="2225336"/>
            <a:ext cx="11131808" cy="370222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atin typeface="Huawei Sans" panose="020C0503030203020204" pitchFamily="34" charset="0"/>
              </a:rPr>
              <a:t>Flume supports cascading of multiple Flume agents and data replication within the cascaded agents.</a:t>
            </a:r>
            <a:endParaRPr lang="en-US" altLang="zh-CN" dirty="0">
              <a:latin typeface="Huawei Sans" panose="020C0503030203020204" pitchFamily="34" charset="0"/>
              <a:sym typeface="Microsoft YaHei" panose="020B0503020204020204" pitchFamily="34" charset="-122"/>
            </a:endParaRPr>
          </a:p>
        </p:txBody>
      </p:sp>
      <p:grpSp>
        <p:nvGrpSpPr>
          <p:cNvPr id="47" name="组合 1">
            <a:extLst>
              <a:ext uri="{FF2B5EF4-FFF2-40B4-BE49-F238E27FC236}">
                <a16:creationId xmlns:a16="http://schemas.microsoft.com/office/drawing/2014/main" id="{07470245-3D07-4C54-A714-4C94D522B09D}"/>
              </a:ext>
            </a:extLst>
          </p:cNvPr>
          <p:cNvGrpSpPr/>
          <p:nvPr/>
        </p:nvGrpSpPr>
        <p:grpSpPr>
          <a:xfrm>
            <a:off x="942308" y="3192379"/>
            <a:ext cx="9149431" cy="2906399"/>
            <a:chOff x="2365375" y="1952625"/>
            <a:chExt cx="7726364" cy="3908769"/>
          </a:xfrm>
        </p:grpSpPr>
        <p:sp>
          <p:nvSpPr>
            <p:cNvPr id="48" name="椭圆 28">
              <a:extLst>
                <a:ext uri="{FF2B5EF4-FFF2-40B4-BE49-F238E27FC236}">
                  <a16:creationId xmlns:a16="http://schemas.microsoft.com/office/drawing/2014/main" id="{F47C54E0-019C-4321-B067-3910CB8321D9}"/>
                </a:ext>
              </a:extLst>
            </p:cNvPr>
            <p:cNvSpPr/>
            <p:nvPr/>
          </p:nvSpPr>
          <p:spPr bwMode="auto">
            <a:xfrm>
              <a:off x="3432175" y="1952626"/>
              <a:ext cx="1187450" cy="468313"/>
            </a:xfrm>
            <a:prstGeom prst="ellipse">
              <a:avLst/>
            </a:prstGeom>
            <a:solidFill>
              <a:srgbClr val="58C4B8">
                <a:lumMod val="40000"/>
                <a:lumOff val="60000"/>
              </a:srgbClr>
            </a:solid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Source</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49" name="流程图: 直接访问存储器 29">
              <a:extLst>
                <a:ext uri="{FF2B5EF4-FFF2-40B4-BE49-F238E27FC236}">
                  <a16:creationId xmlns:a16="http://schemas.microsoft.com/office/drawing/2014/main" id="{87014C31-B6E6-4EA5-92D8-2E062F6DF5A8}"/>
                </a:ext>
              </a:extLst>
            </p:cNvPr>
            <p:cNvSpPr/>
            <p:nvPr/>
          </p:nvSpPr>
          <p:spPr bwMode="auto">
            <a:xfrm>
              <a:off x="3900488" y="2636839"/>
              <a:ext cx="1727200" cy="414337"/>
            </a:xfrm>
            <a:prstGeom prst="flowChartMagneticDrum">
              <a:avLst/>
            </a:prstGeom>
            <a:solidFill>
              <a:srgbClr val="44546A">
                <a:lumMod val="20000"/>
                <a:lumOff val="80000"/>
              </a:srgbClr>
            </a:solidFill>
            <a:ln>
              <a:solidFill>
                <a:srgbClr val="000000"/>
              </a:solidFill>
            </a:ln>
            <a:effectLst/>
          </p:spPr>
          <p:txBody>
            <a:bodyPr lIns="18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Channel</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50" name="椭圆 30">
              <a:extLst>
                <a:ext uri="{FF2B5EF4-FFF2-40B4-BE49-F238E27FC236}">
                  <a16:creationId xmlns:a16="http://schemas.microsoft.com/office/drawing/2014/main" id="{20DC8476-D222-4F7D-AB14-4B461E09E811}"/>
                </a:ext>
              </a:extLst>
            </p:cNvPr>
            <p:cNvSpPr/>
            <p:nvPr/>
          </p:nvSpPr>
          <p:spPr bwMode="auto">
            <a:xfrm>
              <a:off x="5843589" y="3213100"/>
              <a:ext cx="936625" cy="503238"/>
            </a:xfrm>
            <a:prstGeom prst="ellipse">
              <a:avLst/>
            </a:prstGeom>
            <a:solidFill>
              <a:srgbClr val="077FBF">
                <a:lumMod val="40000"/>
                <a:lumOff val="60000"/>
              </a:srgbClr>
            </a:solid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Sink</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51" name="流程图: 磁盘 33">
              <a:extLst>
                <a:ext uri="{FF2B5EF4-FFF2-40B4-BE49-F238E27FC236}">
                  <a16:creationId xmlns:a16="http://schemas.microsoft.com/office/drawing/2014/main" id="{A9AA7CAF-2624-4395-9F9A-25C4D9678CC5}"/>
                </a:ext>
              </a:extLst>
            </p:cNvPr>
            <p:cNvSpPr/>
            <p:nvPr/>
          </p:nvSpPr>
          <p:spPr bwMode="auto">
            <a:xfrm>
              <a:off x="2365375" y="2565400"/>
              <a:ext cx="814388" cy="431800"/>
            </a:xfrm>
            <a:prstGeom prst="flowChartMagneticDisk">
              <a:avLst/>
            </a:prstGeom>
            <a:solidFill>
              <a:srgbClr val="58C4B8">
                <a:lumMod val="20000"/>
                <a:lumOff val="80000"/>
              </a:srgbClr>
            </a:solid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Log</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52" name="椭圆 35">
              <a:extLst>
                <a:ext uri="{FF2B5EF4-FFF2-40B4-BE49-F238E27FC236}">
                  <a16:creationId xmlns:a16="http://schemas.microsoft.com/office/drawing/2014/main" id="{4600C65B-80F1-4C74-B5A1-B5F1C37C4AA4}"/>
                </a:ext>
              </a:extLst>
            </p:cNvPr>
            <p:cNvSpPr/>
            <p:nvPr/>
          </p:nvSpPr>
          <p:spPr bwMode="auto">
            <a:xfrm>
              <a:off x="4943476" y="4684047"/>
              <a:ext cx="1152525" cy="574675"/>
            </a:xfrm>
            <a:prstGeom prst="ellipse">
              <a:avLst/>
            </a:prstGeom>
            <a:solidFill>
              <a:srgbClr val="58C4B8">
                <a:lumMod val="40000"/>
                <a:lumOff val="60000"/>
              </a:srgbClr>
            </a:solid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Source</a:t>
              </a:r>
              <a:endParaRPr kumimoji="0" lang="zh-CN" altLang="en-US" sz="7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53" name="流程图: 直接访问存储器 37">
              <a:extLst>
                <a:ext uri="{FF2B5EF4-FFF2-40B4-BE49-F238E27FC236}">
                  <a16:creationId xmlns:a16="http://schemas.microsoft.com/office/drawing/2014/main" id="{90BE3598-2FDB-462B-A300-71FE12900F3A}"/>
                </a:ext>
              </a:extLst>
            </p:cNvPr>
            <p:cNvSpPr/>
            <p:nvPr/>
          </p:nvSpPr>
          <p:spPr bwMode="auto">
            <a:xfrm>
              <a:off x="6311900" y="4215734"/>
              <a:ext cx="1620838" cy="431800"/>
            </a:xfrm>
            <a:prstGeom prst="flowChartMagneticDrum">
              <a:avLst/>
            </a:prstGeom>
            <a:solidFill>
              <a:srgbClr val="44546A">
                <a:lumMod val="20000"/>
                <a:lumOff val="80000"/>
              </a:srgbClr>
            </a:solidFill>
            <a:ln>
              <a:solidFill>
                <a:srgbClr val="000000"/>
              </a:solidFill>
            </a:ln>
            <a:effectLst/>
          </p:spPr>
          <p:txBody>
            <a:bodyPr lIns="18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Channel</a:t>
              </a:r>
              <a:endParaRPr kumimoji="0" lang="zh-CN" altLang="en-US" sz="7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54" name="椭圆 43">
              <a:extLst>
                <a:ext uri="{FF2B5EF4-FFF2-40B4-BE49-F238E27FC236}">
                  <a16:creationId xmlns:a16="http://schemas.microsoft.com/office/drawing/2014/main" id="{805400D4-FC78-4B37-9A77-42414650F091}"/>
                </a:ext>
              </a:extLst>
            </p:cNvPr>
            <p:cNvSpPr/>
            <p:nvPr/>
          </p:nvSpPr>
          <p:spPr bwMode="auto">
            <a:xfrm>
              <a:off x="8148639" y="4179222"/>
              <a:ext cx="935037" cy="504825"/>
            </a:xfrm>
            <a:prstGeom prst="ellipse">
              <a:avLst/>
            </a:prstGeom>
            <a:solidFill>
              <a:srgbClr val="077FBF">
                <a:lumMod val="40000"/>
                <a:lumOff val="60000"/>
              </a:srgbClr>
            </a:solid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Sink</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55" name="矩形 44">
              <a:extLst>
                <a:ext uri="{FF2B5EF4-FFF2-40B4-BE49-F238E27FC236}">
                  <a16:creationId xmlns:a16="http://schemas.microsoft.com/office/drawing/2014/main" id="{DD895792-BF05-4DC2-9E59-1032AD9CC2B3}"/>
                </a:ext>
              </a:extLst>
            </p:cNvPr>
            <p:cNvSpPr/>
            <p:nvPr/>
          </p:nvSpPr>
          <p:spPr bwMode="auto">
            <a:xfrm>
              <a:off x="3216275" y="1952625"/>
              <a:ext cx="3671888" cy="1836738"/>
            </a:xfrm>
            <a:prstGeom prst="rect">
              <a:avLst/>
            </a:prstGeom>
            <a:no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 typeface="Wingdings" pitchFamily="2" charset="2"/>
                <a:buChar char="n"/>
                <a:tabLst/>
                <a:defRPr/>
              </a:pPr>
              <a:endParaRPr kumimoji="0" lang="zh-CN" altLang="en-US" sz="16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mn-ea"/>
                <a:sym typeface="+mn-lt"/>
              </a:endParaRPr>
            </a:p>
          </p:txBody>
        </p:sp>
        <p:sp>
          <p:nvSpPr>
            <p:cNvPr id="56" name="矩形 45">
              <a:extLst>
                <a:ext uri="{FF2B5EF4-FFF2-40B4-BE49-F238E27FC236}">
                  <a16:creationId xmlns:a16="http://schemas.microsoft.com/office/drawing/2014/main" id="{600AF7FB-8C3F-44F4-9227-EE8669D45F6F}"/>
                </a:ext>
              </a:extLst>
            </p:cNvPr>
            <p:cNvSpPr/>
            <p:nvPr/>
          </p:nvSpPr>
          <p:spPr bwMode="auto">
            <a:xfrm>
              <a:off x="4908550" y="3880194"/>
              <a:ext cx="4248150" cy="1981200"/>
            </a:xfrm>
            <a:prstGeom prst="rect">
              <a:avLst/>
            </a:prstGeom>
            <a:no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 typeface="Wingdings" pitchFamily="2" charset="2"/>
                <a:buChar char="n"/>
                <a:tabLst/>
                <a:defRPr/>
              </a:pPr>
              <a:endParaRPr kumimoji="0" lang="zh-CN" altLang="en-US" sz="16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mn-ea"/>
                <a:sym typeface="+mn-lt"/>
              </a:endParaRPr>
            </a:p>
          </p:txBody>
        </p:sp>
        <p:cxnSp>
          <p:nvCxnSpPr>
            <p:cNvPr id="57" name="直接连接符 43">
              <a:extLst>
                <a:ext uri="{FF2B5EF4-FFF2-40B4-BE49-F238E27FC236}">
                  <a16:creationId xmlns:a16="http://schemas.microsoft.com/office/drawing/2014/main" id="{6BCC384C-7AED-4B1A-81F8-00886BF962ED}"/>
                </a:ext>
              </a:extLst>
            </p:cNvPr>
            <p:cNvCxnSpPr>
              <a:cxnSpLocks noChangeShapeType="1"/>
              <a:stCxn id="51" idx="1"/>
              <a:endCxn id="48" idx="2"/>
            </p:cNvCxnSpPr>
            <p:nvPr/>
          </p:nvCxnSpPr>
          <p:spPr bwMode="auto">
            <a:xfrm flipV="1">
              <a:off x="2771775" y="2187576"/>
              <a:ext cx="660400" cy="3778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8" name="直接连接符 44">
              <a:extLst>
                <a:ext uri="{FF2B5EF4-FFF2-40B4-BE49-F238E27FC236}">
                  <a16:creationId xmlns:a16="http://schemas.microsoft.com/office/drawing/2014/main" id="{E3A2E472-FFD5-47DE-BC4E-A03723C4CFF4}"/>
                </a:ext>
              </a:extLst>
            </p:cNvPr>
            <p:cNvCxnSpPr>
              <a:cxnSpLocks noChangeShapeType="1"/>
              <a:stCxn id="48" idx="4"/>
              <a:endCxn id="49" idx="0"/>
            </p:cNvCxnSpPr>
            <p:nvPr/>
          </p:nvCxnSpPr>
          <p:spPr bwMode="auto">
            <a:xfrm>
              <a:off x="4025900" y="2420938"/>
              <a:ext cx="738188" cy="215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9" name="直接连接符 45">
              <a:extLst>
                <a:ext uri="{FF2B5EF4-FFF2-40B4-BE49-F238E27FC236}">
                  <a16:creationId xmlns:a16="http://schemas.microsoft.com/office/drawing/2014/main" id="{7EF8DF2E-8AE5-422C-8492-A90AE940B5FC}"/>
                </a:ext>
              </a:extLst>
            </p:cNvPr>
            <p:cNvCxnSpPr>
              <a:cxnSpLocks noChangeShapeType="1"/>
              <a:stCxn id="49" idx="4"/>
              <a:endCxn id="50" idx="1"/>
            </p:cNvCxnSpPr>
            <p:nvPr/>
          </p:nvCxnSpPr>
          <p:spPr bwMode="auto">
            <a:xfrm>
              <a:off x="5627688" y="2844801"/>
              <a:ext cx="354012" cy="4413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0" name="直接连接符 46">
              <a:extLst>
                <a:ext uri="{FF2B5EF4-FFF2-40B4-BE49-F238E27FC236}">
                  <a16:creationId xmlns:a16="http://schemas.microsoft.com/office/drawing/2014/main" id="{B7B74221-2B81-42B8-AA77-5A80DFD2F0B7}"/>
                </a:ext>
              </a:extLst>
            </p:cNvPr>
            <p:cNvCxnSpPr>
              <a:cxnSpLocks noChangeShapeType="1"/>
              <a:stCxn id="50" idx="4"/>
              <a:endCxn id="52" idx="0"/>
            </p:cNvCxnSpPr>
            <p:nvPr/>
          </p:nvCxnSpPr>
          <p:spPr bwMode="auto">
            <a:xfrm flipH="1">
              <a:off x="5519739" y="3716338"/>
              <a:ext cx="792163" cy="967709"/>
            </a:xfrm>
            <a:prstGeom prst="line">
              <a:avLst/>
            </a:prstGeom>
            <a:noFill/>
            <a:ln w="9525">
              <a:solidFill>
                <a:srgbClr val="000000"/>
              </a:solidFill>
              <a:prstDash val="lgDashDot"/>
              <a:round/>
              <a:headEnd/>
              <a:tailEnd type="triangle" w="med" len="med"/>
            </a:ln>
            <a:extLst>
              <a:ext uri="{909E8E84-426E-40DD-AFC4-6F175D3DCCD1}">
                <a14:hiddenFill xmlns:a14="http://schemas.microsoft.com/office/drawing/2010/main">
                  <a:noFill/>
                </a14:hiddenFill>
              </a:ext>
            </a:extLst>
          </p:spPr>
        </p:cxnSp>
        <p:sp>
          <p:nvSpPr>
            <p:cNvPr id="61" name="流程图: 直接访问存储器 50">
              <a:extLst>
                <a:ext uri="{FF2B5EF4-FFF2-40B4-BE49-F238E27FC236}">
                  <a16:creationId xmlns:a16="http://schemas.microsoft.com/office/drawing/2014/main" id="{6658CADA-26F1-4DAD-9FEB-718E13D15133}"/>
                </a:ext>
              </a:extLst>
            </p:cNvPr>
            <p:cNvSpPr/>
            <p:nvPr/>
          </p:nvSpPr>
          <p:spPr bwMode="auto">
            <a:xfrm>
              <a:off x="6348414" y="5260309"/>
              <a:ext cx="1584325" cy="431800"/>
            </a:xfrm>
            <a:prstGeom prst="flowChartMagneticDrum">
              <a:avLst/>
            </a:prstGeom>
            <a:solidFill>
              <a:srgbClr val="44546A">
                <a:lumMod val="20000"/>
                <a:lumOff val="80000"/>
              </a:srgbClr>
            </a:solidFill>
            <a:ln>
              <a:solidFill>
                <a:srgbClr val="000000"/>
              </a:solidFill>
            </a:ln>
            <a:effectLst/>
          </p:spPr>
          <p:txBody>
            <a:bodyPr lIns="18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Channel</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62" name="椭圆 51">
              <a:extLst>
                <a:ext uri="{FF2B5EF4-FFF2-40B4-BE49-F238E27FC236}">
                  <a16:creationId xmlns:a16="http://schemas.microsoft.com/office/drawing/2014/main" id="{6D507CB5-DB6D-4823-91FB-9F68536A076F}"/>
                </a:ext>
              </a:extLst>
            </p:cNvPr>
            <p:cNvSpPr/>
            <p:nvPr/>
          </p:nvSpPr>
          <p:spPr bwMode="auto">
            <a:xfrm>
              <a:off x="8185150" y="5260309"/>
              <a:ext cx="863600" cy="431800"/>
            </a:xfrm>
            <a:prstGeom prst="ellipse">
              <a:avLst/>
            </a:prstGeom>
            <a:solidFill>
              <a:srgbClr val="077FBF">
                <a:lumMod val="40000"/>
                <a:lumOff val="60000"/>
              </a:srgbClr>
            </a:solidFill>
            <a:ln>
              <a:solidFill>
                <a:srgbClr val="000000"/>
              </a:solidFill>
            </a:ln>
            <a:effectLst/>
          </p:spPr>
          <p:txBody>
            <a:bodyPr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Sink</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cxnSp>
          <p:nvCxnSpPr>
            <p:cNvPr id="63" name="直接连接符 56">
              <a:extLst>
                <a:ext uri="{FF2B5EF4-FFF2-40B4-BE49-F238E27FC236}">
                  <a16:creationId xmlns:a16="http://schemas.microsoft.com/office/drawing/2014/main" id="{0985E792-4457-4357-A98E-F0F00F709DBF}"/>
                </a:ext>
              </a:extLst>
            </p:cNvPr>
            <p:cNvCxnSpPr>
              <a:cxnSpLocks noChangeShapeType="1"/>
              <a:stCxn id="52" idx="6"/>
              <a:endCxn id="53" idx="1"/>
            </p:cNvCxnSpPr>
            <p:nvPr/>
          </p:nvCxnSpPr>
          <p:spPr bwMode="auto">
            <a:xfrm flipV="1">
              <a:off x="6096001" y="4431634"/>
              <a:ext cx="215899" cy="53975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4" name="直接连接符 58">
              <a:extLst>
                <a:ext uri="{FF2B5EF4-FFF2-40B4-BE49-F238E27FC236}">
                  <a16:creationId xmlns:a16="http://schemas.microsoft.com/office/drawing/2014/main" id="{E3F615A4-D68E-4464-8998-059AA4F72D24}"/>
                </a:ext>
              </a:extLst>
            </p:cNvPr>
            <p:cNvCxnSpPr>
              <a:cxnSpLocks noChangeShapeType="1"/>
              <a:stCxn id="52" idx="6"/>
              <a:endCxn id="61" idx="1"/>
            </p:cNvCxnSpPr>
            <p:nvPr/>
          </p:nvCxnSpPr>
          <p:spPr bwMode="auto">
            <a:xfrm>
              <a:off x="6096001" y="4971385"/>
              <a:ext cx="252413" cy="50482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5" name="直接连接符 66">
              <a:extLst>
                <a:ext uri="{FF2B5EF4-FFF2-40B4-BE49-F238E27FC236}">
                  <a16:creationId xmlns:a16="http://schemas.microsoft.com/office/drawing/2014/main" id="{FB7ED286-5C67-43CC-977C-2D9C2CAFB485}"/>
                </a:ext>
              </a:extLst>
            </p:cNvPr>
            <p:cNvCxnSpPr>
              <a:cxnSpLocks noChangeShapeType="1"/>
              <a:stCxn id="53" idx="4"/>
              <a:endCxn id="54" idx="2"/>
            </p:cNvCxnSpPr>
            <p:nvPr/>
          </p:nvCxnSpPr>
          <p:spPr bwMode="auto">
            <a:xfrm>
              <a:off x="7932738" y="4431634"/>
              <a:ext cx="215901"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6" name="直接连接符 68">
              <a:extLst>
                <a:ext uri="{FF2B5EF4-FFF2-40B4-BE49-F238E27FC236}">
                  <a16:creationId xmlns:a16="http://schemas.microsoft.com/office/drawing/2014/main" id="{995A71BB-53E5-4ADE-9745-6BD0A65CB9F0}"/>
                </a:ext>
              </a:extLst>
            </p:cNvPr>
            <p:cNvCxnSpPr>
              <a:cxnSpLocks noChangeShapeType="1"/>
              <a:stCxn id="61" idx="4"/>
              <a:endCxn id="62" idx="2"/>
            </p:cNvCxnSpPr>
            <p:nvPr/>
          </p:nvCxnSpPr>
          <p:spPr bwMode="auto">
            <a:xfrm>
              <a:off x="7932739" y="5476209"/>
              <a:ext cx="252411"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67" name="流程图: 磁盘 58">
              <a:extLst>
                <a:ext uri="{FF2B5EF4-FFF2-40B4-BE49-F238E27FC236}">
                  <a16:creationId xmlns:a16="http://schemas.microsoft.com/office/drawing/2014/main" id="{D80E750E-15F2-4362-9FB7-D94ACC252A1B}"/>
                </a:ext>
              </a:extLst>
            </p:cNvPr>
            <p:cNvSpPr/>
            <p:nvPr/>
          </p:nvSpPr>
          <p:spPr bwMode="auto">
            <a:xfrm>
              <a:off x="9299576" y="4179222"/>
              <a:ext cx="792163" cy="504825"/>
            </a:xfrm>
            <a:prstGeom prst="flowChartMagneticDisk">
              <a:avLst/>
            </a:prstGeom>
            <a:solidFill>
              <a:srgbClr val="077FBF">
                <a:lumMod val="20000"/>
                <a:lumOff val="80000"/>
              </a:srgbClr>
            </a:solidFill>
            <a:ln>
              <a:solidFill>
                <a:srgbClr val="000000"/>
              </a:solidFill>
            </a:ln>
            <a:effectLst/>
          </p:spPr>
          <p:txBody>
            <a:bodyPr lIns="54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a:solidFill>
                    <a:srgbClr val="000000"/>
                  </a:solidFill>
                  <a:latin typeface="Huawei Sans" panose="020C0503030203020204" pitchFamily="34" charset="0"/>
                </a:rPr>
                <a:t>HDFS </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68" name="流程图: 磁盘 59">
              <a:extLst>
                <a:ext uri="{FF2B5EF4-FFF2-40B4-BE49-F238E27FC236}">
                  <a16:creationId xmlns:a16="http://schemas.microsoft.com/office/drawing/2014/main" id="{5B684C5C-7BD1-4924-827A-6CFE1D842954}"/>
                </a:ext>
              </a:extLst>
            </p:cNvPr>
            <p:cNvSpPr/>
            <p:nvPr/>
          </p:nvSpPr>
          <p:spPr bwMode="auto">
            <a:xfrm>
              <a:off x="9264651" y="5260309"/>
              <a:ext cx="815975" cy="442912"/>
            </a:xfrm>
            <a:prstGeom prst="flowChartMagneticDisk">
              <a:avLst/>
            </a:prstGeom>
            <a:solidFill>
              <a:srgbClr val="077FBF">
                <a:lumMod val="20000"/>
                <a:lumOff val="80000"/>
              </a:srgbClr>
            </a:solidFill>
            <a:ln>
              <a:solidFill>
                <a:srgbClr val="000000"/>
              </a:solidFill>
            </a:ln>
            <a:effectLst/>
          </p:spPr>
          <p:txBody>
            <a:bodyPr lIns="54000" rIns="54000" anchor="ctr">
              <a:noAutofit/>
            </a:bodyPr>
            <a:lstStyle/>
            <a:p>
              <a:pPr marL="0" marR="0" lvl="0" indent="0" algn="ctr" defTabSz="914400" eaLnBrk="1" fontAlgn="auto" latinLnBrk="0" hangingPunct="1">
                <a:lnSpc>
                  <a:spcPct val="100000"/>
                </a:lnSpc>
                <a:spcBef>
                  <a:spcPts val="0"/>
                </a:spcBef>
                <a:spcAft>
                  <a:spcPts val="0"/>
                </a:spcAft>
                <a:buClr>
                  <a:srgbClr val="CC9900"/>
                </a:buClr>
                <a:buSzTx/>
                <a:buFontTx/>
                <a:buNone/>
                <a:tabLst/>
                <a:defRPr/>
              </a:pPr>
              <a:r>
                <a:rPr sz="1400" b="0" u="none" dirty="0" err="1">
                  <a:solidFill>
                    <a:srgbClr val="000000"/>
                  </a:solidFill>
                  <a:latin typeface="Huawei Sans" panose="020C0503030203020204" pitchFamily="34" charset="0"/>
                </a:rPr>
                <a:t>HBase</a:t>
              </a:r>
              <a:r>
                <a:rPr sz="1400" b="0" u="none" dirty="0">
                  <a:solidFill>
                    <a:srgbClr val="000000"/>
                  </a:solidFill>
                  <a:latin typeface="Huawei Sans" panose="020C0503030203020204" pitchFamily="34" charset="0"/>
                </a:rPr>
                <a:t> </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cxnSp>
          <p:nvCxnSpPr>
            <p:cNvPr id="69" name="直接连接符 90">
              <a:extLst>
                <a:ext uri="{FF2B5EF4-FFF2-40B4-BE49-F238E27FC236}">
                  <a16:creationId xmlns:a16="http://schemas.microsoft.com/office/drawing/2014/main" id="{83F9B2FC-7F98-4E21-A0E5-B646484972F9}"/>
                </a:ext>
              </a:extLst>
            </p:cNvPr>
            <p:cNvCxnSpPr>
              <a:cxnSpLocks noChangeShapeType="1"/>
              <a:stCxn id="54" idx="6"/>
              <a:endCxn id="67" idx="2"/>
            </p:cNvCxnSpPr>
            <p:nvPr/>
          </p:nvCxnSpPr>
          <p:spPr bwMode="auto">
            <a:xfrm>
              <a:off x="9083676" y="4431635"/>
              <a:ext cx="215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0" name="直接连接符 93">
              <a:extLst>
                <a:ext uri="{FF2B5EF4-FFF2-40B4-BE49-F238E27FC236}">
                  <a16:creationId xmlns:a16="http://schemas.microsoft.com/office/drawing/2014/main" id="{C350BC38-00F2-472C-AE62-519F7413E4CD}"/>
                </a:ext>
              </a:extLst>
            </p:cNvPr>
            <p:cNvCxnSpPr>
              <a:cxnSpLocks noChangeShapeType="1"/>
              <a:stCxn id="62" idx="6"/>
              <a:endCxn id="68" idx="2"/>
            </p:cNvCxnSpPr>
            <p:nvPr/>
          </p:nvCxnSpPr>
          <p:spPr bwMode="auto">
            <a:xfrm>
              <a:off x="9048750" y="5476209"/>
              <a:ext cx="215901" cy="555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900361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912" y="1879360"/>
            <a:ext cx="11131808"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7240450"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Cascading Message Compression and Encryption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46" name="Text Placeholder 26">
            <a:extLst>
              <a:ext uri="{FF2B5EF4-FFF2-40B4-BE49-F238E27FC236}">
                <a16:creationId xmlns:a16="http://schemas.microsoft.com/office/drawing/2014/main" id="{AC2E2670-ED03-4C20-B034-37DD973614CF}"/>
              </a:ext>
            </a:extLst>
          </p:cNvPr>
          <p:cNvSpPr txBox="1">
            <a:spLocks/>
          </p:cNvSpPr>
          <p:nvPr/>
        </p:nvSpPr>
        <p:spPr>
          <a:xfrm>
            <a:off x="617280" y="2225336"/>
            <a:ext cx="11131808" cy="370222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37" name="Text Placeholder 14">
            <a:extLst>
              <a:ext uri="{FF2B5EF4-FFF2-40B4-BE49-F238E27FC236}">
                <a16:creationId xmlns:a16="http://schemas.microsoft.com/office/drawing/2014/main" id="{5E3DB125-B8ED-442A-85D8-ADD978E8F4E8}"/>
              </a:ext>
            </a:extLst>
          </p:cNvPr>
          <p:cNvSpPr txBox="1">
            <a:spLocks/>
          </p:cNvSpPr>
          <p:nvPr/>
        </p:nvSpPr>
        <p:spPr>
          <a:xfrm>
            <a:off x="281244" y="2192240"/>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atin typeface="Huawei Sans" panose="020C0503030203020204" pitchFamily="34" charset="0"/>
              </a:rPr>
              <a:t>Data transmission between cascaded Flume agents can be compressed and encrypted, improving data transmission efficiency and security.</a:t>
            </a:r>
            <a:endParaRPr lang="en-US" altLang="zh-CN">
              <a:latin typeface="Huawei Sans" panose="020C0503030203020204" pitchFamily="34" charset="0"/>
              <a:sym typeface="Microsoft YaHei" panose="020B0503020204020204" pitchFamily="34" charset="-122"/>
            </a:endParaRPr>
          </a:p>
          <a:p>
            <a:endParaRPr lang="en-US" altLang="zh-CN" dirty="0">
              <a:latin typeface="Huawei Sans" panose="020C0503030203020204" pitchFamily="34" charset="0"/>
              <a:sym typeface="Microsoft YaHei" panose="020B0503020204020204" pitchFamily="34" charset="-122"/>
            </a:endParaRPr>
          </a:p>
        </p:txBody>
      </p:sp>
      <p:grpSp>
        <p:nvGrpSpPr>
          <p:cNvPr id="38" name="组合 1">
            <a:extLst>
              <a:ext uri="{FF2B5EF4-FFF2-40B4-BE49-F238E27FC236}">
                <a16:creationId xmlns:a16="http://schemas.microsoft.com/office/drawing/2014/main" id="{C34895C6-2216-4610-ACFF-BDE9906F1AA8}"/>
              </a:ext>
            </a:extLst>
          </p:cNvPr>
          <p:cNvGrpSpPr>
            <a:grpSpLocks/>
          </p:cNvGrpSpPr>
          <p:nvPr/>
        </p:nvGrpSpPr>
        <p:grpSpPr bwMode="auto">
          <a:xfrm>
            <a:off x="1851660" y="3429000"/>
            <a:ext cx="8057883" cy="2119942"/>
            <a:chOff x="1496591" y="2708275"/>
            <a:chExt cx="5955134" cy="2016869"/>
          </a:xfrm>
        </p:grpSpPr>
        <p:sp>
          <p:nvSpPr>
            <p:cNvPr id="39" name="矩形 33">
              <a:extLst>
                <a:ext uri="{FF2B5EF4-FFF2-40B4-BE49-F238E27FC236}">
                  <a16:creationId xmlns:a16="http://schemas.microsoft.com/office/drawing/2014/main" id="{81F70F52-3B97-4A93-ABC1-73F9F1700C2B}"/>
                </a:ext>
              </a:extLst>
            </p:cNvPr>
            <p:cNvSpPr>
              <a:spLocks noChangeArrowheads="1"/>
            </p:cNvSpPr>
            <p:nvPr/>
          </p:nvSpPr>
          <p:spPr bwMode="auto">
            <a:xfrm>
              <a:off x="3418836" y="2924162"/>
              <a:ext cx="4032889" cy="1512363"/>
            </a:xfrm>
            <a:prstGeom prst="rect">
              <a:avLst/>
            </a:prstGeom>
            <a:solidFill>
              <a:srgbClr val="FFFFFF"/>
            </a:solidFill>
            <a:ln w="9525" algn="ctr">
              <a:solidFill>
                <a:srgbClr val="30B5C5"/>
              </a:solid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mn-ea"/>
                <a:cs typeface="+mn-ea"/>
                <a:sym typeface="+mn-lt"/>
              </a:endParaRPr>
            </a:p>
          </p:txBody>
        </p:sp>
        <p:sp>
          <p:nvSpPr>
            <p:cNvPr id="40" name="矩形 19">
              <a:extLst>
                <a:ext uri="{FF2B5EF4-FFF2-40B4-BE49-F238E27FC236}">
                  <a16:creationId xmlns:a16="http://schemas.microsoft.com/office/drawing/2014/main" id="{487BE11A-E169-4F56-BD36-7EDBB0A846E4}"/>
                </a:ext>
              </a:extLst>
            </p:cNvPr>
            <p:cNvSpPr/>
            <p:nvPr/>
          </p:nvSpPr>
          <p:spPr bwMode="auto">
            <a:xfrm>
              <a:off x="1496591" y="3480619"/>
              <a:ext cx="1418870" cy="1244525"/>
            </a:xfrm>
            <a:prstGeom prst="rect">
              <a:avLst/>
            </a:prstGeom>
            <a:solidFill>
              <a:srgbClr val="FFFFFF"/>
            </a:solidFill>
            <a:ln w="12700" cap="flat" cmpd="sng" algn="ctr">
              <a:solidFill>
                <a:srgbClr val="15B0B8"/>
              </a:solidFill>
              <a:prstDash val="solid"/>
              <a:miter lim="800000"/>
              <a:headEnd type="none" w="med" len="med"/>
              <a:tailEnd type="none" w="med" len="me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Application</a:t>
              </a:r>
            </a:p>
          </p:txBody>
        </p:sp>
        <p:sp>
          <p:nvSpPr>
            <p:cNvPr id="41" name="矩形 25">
              <a:extLst>
                <a:ext uri="{FF2B5EF4-FFF2-40B4-BE49-F238E27FC236}">
                  <a16:creationId xmlns:a16="http://schemas.microsoft.com/office/drawing/2014/main" id="{E04CDA05-8B63-4892-A3C5-C16F42804599}"/>
                </a:ext>
              </a:extLst>
            </p:cNvPr>
            <p:cNvSpPr>
              <a:spLocks noChangeArrowheads="1"/>
            </p:cNvSpPr>
            <p:nvPr/>
          </p:nvSpPr>
          <p:spPr bwMode="auto">
            <a:xfrm>
              <a:off x="1583430" y="4041695"/>
              <a:ext cx="1254022" cy="537986"/>
            </a:xfrm>
            <a:prstGeom prst="rect">
              <a:avLst/>
            </a:prstGeom>
            <a:solidFill>
              <a:srgbClr val="30B5C5"/>
            </a:solidFill>
            <a:ln w="9525" algn="ctr">
              <a:solidFill>
                <a:srgbClr val="000000"/>
              </a:solidFill>
              <a:round/>
              <a:headEnd/>
              <a:tailEnd/>
            </a:ln>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Flume API</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cs typeface="Huawei Sans" panose="020C0503030203020204" pitchFamily="34" charset="0"/>
                <a:sym typeface="+mn-lt"/>
              </a:endParaRPr>
            </a:p>
          </p:txBody>
        </p:sp>
        <p:sp>
          <p:nvSpPr>
            <p:cNvPr id="42" name="矩形 26">
              <a:extLst>
                <a:ext uri="{FF2B5EF4-FFF2-40B4-BE49-F238E27FC236}">
                  <a16:creationId xmlns:a16="http://schemas.microsoft.com/office/drawing/2014/main" id="{16B1F395-A750-43FA-B1D4-81B233088BEB}"/>
                </a:ext>
              </a:extLst>
            </p:cNvPr>
            <p:cNvSpPr>
              <a:spLocks noChangeArrowheads="1"/>
            </p:cNvSpPr>
            <p:nvPr/>
          </p:nvSpPr>
          <p:spPr bwMode="auto">
            <a:xfrm>
              <a:off x="4462383" y="2708275"/>
              <a:ext cx="1152465" cy="532214"/>
            </a:xfrm>
            <a:prstGeom prst="rect">
              <a:avLst/>
            </a:prstGeom>
            <a:solidFill>
              <a:srgbClr val="30B5C5"/>
            </a:solidFill>
            <a:ln w="9525" algn="ctr">
              <a:solidFill>
                <a:srgbClr val="000000"/>
              </a:solid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Flume</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mn-ea"/>
                <a:cs typeface="Huawei Sans" panose="020C0503030203020204" pitchFamily="34" charset="0"/>
                <a:sym typeface="+mn-lt"/>
              </a:endParaRPr>
            </a:p>
          </p:txBody>
        </p:sp>
        <p:cxnSp>
          <p:nvCxnSpPr>
            <p:cNvPr id="43" name="直接箭头连接符 27">
              <a:extLst>
                <a:ext uri="{FF2B5EF4-FFF2-40B4-BE49-F238E27FC236}">
                  <a16:creationId xmlns:a16="http://schemas.microsoft.com/office/drawing/2014/main" id="{98BF0A4F-91F4-48A5-8803-9EC49CD56D70}"/>
                </a:ext>
              </a:extLst>
            </p:cNvPr>
            <p:cNvCxnSpPr>
              <a:cxnSpLocks noChangeShapeType="1"/>
              <a:stCxn id="40" idx="3"/>
              <a:endCxn id="42" idx="1"/>
            </p:cNvCxnSpPr>
            <p:nvPr/>
          </p:nvCxnSpPr>
          <p:spPr bwMode="auto">
            <a:xfrm flipV="1">
              <a:off x="2915816" y="2974182"/>
              <a:ext cx="1546647" cy="112866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44" name="TextBox 28">
              <a:extLst>
                <a:ext uri="{FF2B5EF4-FFF2-40B4-BE49-F238E27FC236}">
                  <a16:creationId xmlns:a16="http://schemas.microsoft.com/office/drawing/2014/main" id="{3F49CA80-0737-4D50-BF0C-993A1F0842BB}"/>
                </a:ext>
              </a:extLst>
            </p:cNvPr>
            <p:cNvSpPr txBox="1"/>
            <p:nvPr/>
          </p:nvSpPr>
          <p:spPr bwMode="auto">
            <a:xfrm rot="19703214">
              <a:off x="2877592" y="3572001"/>
              <a:ext cx="681470" cy="210950"/>
            </a:xfrm>
            <a:prstGeom prst="rect">
              <a:avLst/>
            </a:prstGeom>
            <a:noFill/>
            <a:ln w="9525">
              <a:noFill/>
              <a:miter lim="800000"/>
              <a:headEnd/>
              <a:tailEnd/>
            </a:ln>
          </p:spPr>
          <p:txBody>
            <a:bodyPr lIns="99980" tIns="49986" rIns="99980" bIns="49986" anchor="ctr">
              <a:noAutofit/>
            </a:bodyPr>
            <a:lstStyle/>
            <a:p>
              <a:pPr marL="0" marR="0" lvl="0" indent="0" algn="ctr" defTabSz="1001649"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RPC</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cs typeface="Huawei Sans" panose="020C0503030203020204" pitchFamily="34" charset="0"/>
                <a:sym typeface="+mn-lt"/>
              </a:endParaRPr>
            </a:p>
          </p:txBody>
        </p:sp>
        <p:cxnSp>
          <p:nvCxnSpPr>
            <p:cNvPr id="45" name="直接箭头连接符 29">
              <a:extLst>
                <a:ext uri="{FF2B5EF4-FFF2-40B4-BE49-F238E27FC236}">
                  <a16:creationId xmlns:a16="http://schemas.microsoft.com/office/drawing/2014/main" id="{16CD69B9-7130-4D30-84BB-1ADAAC8CCDBC}"/>
                </a:ext>
              </a:extLst>
            </p:cNvPr>
            <p:cNvCxnSpPr>
              <a:cxnSpLocks noChangeShapeType="1"/>
              <a:stCxn id="42" idx="3"/>
              <a:endCxn id="71" idx="0"/>
            </p:cNvCxnSpPr>
            <p:nvPr/>
          </p:nvCxnSpPr>
          <p:spPr bwMode="auto">
            <a:xfrm>
              <a:off x="5614988" y="2973388"/>
              <a:ext cx="735012" cy="45561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71" name="矩形 26">
              <a:extLst>
                <a:ext uri="{FF2B5EF4-FFF2-40B4-BE49-F238E27FC236}">
                  <a16:creationId xmlns:a16="http://schemas.microsoft.com/office/drawing/2014/main" id="{89F43403-041E-4794-B46E-BC5D94749B74}"/>
                </a:ext>
              </a:extLst>
            </p:cNvPr>
            <p:cNvSpPr/>
            <p:nvPr/>
          </p:nvSpPr>
          <p:spPr bwMode="auto">
            <a:xfrm>
              <a:off x="5544198" y="3428668"/>
              <a:ext cx="1611683" cy="857776"/>
            </a:xfrm>
            <a:prstGeom prst="rect">
              <a:avLst/>
            </a:prstGeom>
            <a:solidFill>
              <a:srgbClr val="077FBF">
                <a:lumMod val="20000"/>
                <a:lumOff val="80000"/>
              </a:srgbClr>
            </a:solidFill>
            <a:ln w="12700" cap="flat" cmpd="sng" algn="ctr">
              <a:solidFill>
                <a:srgbClr val="15B0B8"/>
              </a:solidFill>
              <a:prstDash val="solid"/>
              <a:miter lim="800000"/>
              <a:headEnd type="none" w="med" len="med"/>
              <a:tailEnd type="none" w="med" len="me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HDFS/Hive/</a:t>
              </a:r>
            </a:p>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err="1">
                  <a:solidFill>
                    <a:srgbClr val="000000"/>
                  </a:solidFill>
                  <a:latin typeface="Huawei Sans" panose="020C0503030203020204" pitchFamily="34" charset="0"/>
                </a:rPr>
                <a:t>HBase</a:t>
              </a:r>
              <a:r>
                <a:rPr sz="1400" b="0" u="none" dirty="0">
                  <a:solidFill>
                    <a:srgbClr val="000000"/>
                  </a:solidFill>
                  <a:latin typeface="Huawei Sans" panose="020C0503030203020204" pitchFamily="34" charset="0"/>
                </a:rPr>
                <a:t>/Kafka</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cs typeface="Huawei Sans" panose="020C0503030203020204" pitchFamily="34" charset="0"/>
                <a:sym typeface="+mn-lt"/>
              </a:endParaRPr>
            </a:p>
          </p:txBody>
        </p:sp>
        <p:sp>
          <p:nvSpPr>
            <p:cNvPr id="72" name="矩形 31">
              <a:extLst>
                <a:ext uri="{FF2B5EF4-FFF2-40B4-BE49-F238E27FC236}">
                  <a16:creationId xmlns:a16="http://schemas.microsoft.com/office/drawing/2014/main" id="{AFA9F62C-A5E8-4101-B386-76EA7716C2D8}"/>
                </a:ext>
              </a:extLst>
            </p:cNvPr>
            <p:cNvSpPr>
              <a:spLocks noChangeArrowheads="1"/>
            </p:cNvSpPr>
            <p:nvPr/>
          </p:nvSpPr>
          <p:spPr bwMode="auto">
            <a:xfrm>
              <a:off x="3591209" y="3608766"/>
              <a:ext cx="1181901" cy="450245"/>
            </a:xfrm>
            <a:prstGeom prst="rect">
              <a:avLst/>
            </a:prstGeom>
            <a:solidFill>
              <a:srgbClr val="58C4B8">
                <a:lumMod val="20000"/>
                <a:lumOff val="80000"/>
              </a:srgbClr>
            </a:solidFill>
            <a:ln w="9525" algn="ctr">
              <a:solidFill>
                <a:srgbClr val="000000"/>
              </a:solid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Decompression and decryption</a:t>
              </a:r>
            </a:p>
          </p:txBody>
        </p:sp>
        <p:sp>
          <p:nvSpPr>
            <p:cNvPr id="73" name="矩形 32">
              <a:extLst>
                <a:ext uri="{FF2B5EF4-FFF2-40B4-BE49-F238E27FC236}">
                  <a16:creationId xmlns:a16="http://schemas.microsoft.com/office/drawing/2014/main" id="{1549F48D-00FC-40D3-AA80-4C0F83AC341B}"/>
                </a:ext>
              </a:extLst>
            </p:cNvPr>
            <p:cNvSpPr>
              <a:spLocks noChangeArrowheads="1"/>
            </p:cNvSpPr>
            <p:nvPr/>
          </p:nvSpPr>
          <p:spPr bwMode="auto">
            <a:xfrm>
              <a:off x="1583430" y="3660718"/>
              <a:ext cx="1254022" cy="449091"/>
            </a:xfrm>
            <a:prstGeom prst="rect">
              <a:avLst/>
            </a:prstGeom>
            <a:solidFill>
              <a:srgbClr val="58C4B8">
                <a:lumMod val="20000"/>
                <a:lumOff val="80000"/>
              </a:srgbClr>
            </a:solidFill>
            <a:ln w="9525" algn="ctr">
              <a:solidFill>
                <a:srgbClr val="000000"/>
              </a:solid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Compression and encryption</a:t>
              </a:r>
            </a:p>
          </p:txBody>
        </p:sp>
      </p:grpSp>
    </p:spTree>
    <p:extLst>
      <p:ext uri="{BB962C8B-B14F-4D97-AF65-F5344CB8AC3E}">
        <p14:creationId xmlns:p14="http://schemas.microsoft.com/office/powerpoint/2010/main" val="1774294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5009" y="1529035"/>
            <a:ext cx="11131808"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7240450" cy="461665"/>
          </a:xfrm>
          <a:prstGeom prst="rect">
            <a:avLst/>
          </a:prstGeom>
          <a:noFill/>
        </p:spPr>
        <p:txBody>
          <a:bodyPr wrap="square" rtlCol="0">
            <a:spAutoFit/>
          </a:bodyPr>
          <a:lstStyle/>
          <a:p>
            <a:r>
              <a:rPr lang="en-US" sz="2400" b="1" dirty="0">
                <a:solidFill>
                  <a:schemeClr val="bg1"/>
                </a:solidFill>
                <a:latin typeface="Huawei Sans" panose="020C0503030203020204" pitchFamily="34" charset="0"/>
                <a:cs typeface="Times New Roman" panose="02020603050405020304" pitchFamily="18" charset="0"/>
              </a:rPr>
              <a:t>Data Monitoring</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grpSp>
        <p:nvGrpSpPr>
          <p:cNvPr id="36" name="组合 1">
            <a:extLst>
              <a:ext uri="{FF2B5EF4-FFF2-40B4-BE49-F238E27FC236}">
                <a16:creationId xmlns:a16="http://schemas.microsoft.com/office/drawing/2014/main" id="{9FED1BD7-25EE-4EB1-AC17-68685AF93857}"/>
              </a:ext>
            </a:extLst>
          </p:cNvPr>
          <p:cNvGrpSpPr/>
          <p:nvPr/>
        </p:nvGrpSpPr>
        <p:grpSpPr>
          <a:xfrm>
            <a:off x="1504390" y="1967749"/>
            <a:ext cx="9183220" cy="3588999"/>
            <a:chOff x="2027548" y="1760241"/>
            <a:chExt cx="8641572" cy="3203574"/>
          </a:xfrm>
        </p:grpSpPr>
        <p:sp>
          <p:nvSpPr>
            <p:cNvPr id="37" name="矩形 27">
              <a:extLst>
                <a:ext uri="{FF2B5EF4-FFF2-40B4-BE49-F238E27FC236}">
                  <a16:creationId xmlns:a16="http://schemas.microsoft.com/office/drawing/2014/main" id="{884D5632-265C-471D-9BC1-FFE18B55FA01}"/>
                </a:ext>
              </a:extLst>
            </p:cNvPr>
            <p:cNvSpPr/>
            <p:nvPr/>
          </p:nvSpPr>
          <p:spPr bwMode="auto">
            <a:xfrm>
              <a:off x="3756335" y="3522365"/>
              <a:ext cx="4356100" cy="1441450"/>
            </a:xfrm>
            <a:prstGeom prst="rect">
              <a:avLst/>
            </a:prstGeom>
            <a:noFill/>
            <a:ln w="9525" cap="flat" cmpd="sng" algn="ctr">
              <a:solidFill>
                <a:srgbClr val="000000"/>
              </a:solidFill>
              <a:prstDash val="solid"/>
              <a:round/>
              <a:headEnd type="none" w="med" len="med"/>
              <a:tailEnd type="none" w="med" len="med"/>
            </a:ln>
            <a:effectLst/>
          </p:spPr>
          <p:txBody>
            <a:bodyPr>
              <a:noAutofit/>
            </a:bodyPr>
            <a:lstStyle/>
            <a:p>
              <a:pPr marL="0" marR="0" lvl="3" indent="0"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                            Flume</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sp>
          <p:nvSpPr>
            <p:cNvPr id="38" name="流程图: 直接访问存储器 28">
              <a:extLst>
                <a:ext uri="{FF2B5EF4-FFF2-40B4-BE49-F238E27FC236}">
                  <a16:creationId xmlns:a16="http://schemas.microsoft.com/office/drawing/2014/main" id="{8B8871C7-72CF-4D53-9D18-863488B0FE39}"/>
                </a:ext>
              </a:extLst>
            </p:cNvPr>
            <p:cNvSpPr/>
            <p:nvPr/>
          </p:nvSpPr>
          <p:spPr bwMode="auto">
            <a:xfrm>
              <a:off x="4908861" y="4314527"/>
              <a:ext cx="1947863" cy="387350"/>
            </a:xfrm>
            <a:prstGeom prst="flowChartMagneticDrum">
              <a:avLst/>
            </a:prstGeom>
            <a:solidFill>
              <a:srgbClr val="44546A">
                <a:lumMod val="20000"/>
                <a:lumOff val="80000"/>
              </a:srgbClr>
            </a:solidFill>
            <a:ln w="12700" cap="flat" cmpd="sng" algn="ctr">
              <a:solidFill>
                <a:srgbClr val="000000"/>
              </a:solidFill>
              <a:prstDash val="solid"/>
              <a:miter lim="800000"/>
              <a:headEnd type="none" w="med" len="med"/>
              <a:tailEnd type="none" w="med" len="me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Channel</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DengXian" panose="02010600030101010101" pitchFamily="2" charset="-122"/>
                <a:cs typeface="Huawei Sans" panose="020C0503030203020204" pitchFamily="34" charset="0"/>
                <a:sym typeface="+mn-lt"/>
              </a:endParaRPr>
            </a:p>
          </p:txBody>
        </p:sp>
        <p:sp>
          <p:nvSpPr>
            <p:cNvPr id="39" name="椭圆 29">
              <a:extLst>
                <a:ext uri="{FF2B5EF4-FFF2-40B4-BE49-F238E27FC236}">
                  <a16:creationId xmlns:a16="http://schemas.microsoft.com/office/drawing/2014/main" id="{158DD913-077A-4643-A0C6-68A2D3285B44}"/>
                </a:ext>
              </a:extLst>
            </p:cNvPr>
            <p:cNvSpPr/>
            <p:nvPr/>
          </p:nvSpPr>
          <p:spPr bwMode="auto">
            <a:xfrm>
              <a:off x="6709086" y="3811290"/>
              <a:ext cx="1008063" cy="360362"/>
            </a:xfrm>
            <a:prstGeom prst="ellipse">
              <a:avLst/>
            </a:prstGeom>
            <a:solidFill>
              <a:srgbClr val="077FBF">
                <a:lumMod val="40000"/>
                <a:lumOff val="60000"/>
              </a:srgbClr>
            </a:solidFill>
            <a:ln w="12700" cap="flat" cmpd="sng" algn="ctr">
              <a:noFill/>
              <a:prstDash val="solid"/>
              <a:miter lim="800000"/>
              <a:headEnd type="none" w="med" len="med"/>
              <a:tailEnd type="none" w="med" len="me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Sink</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DengXian" panose="02010600030101010101" pitchFamily="2" charset="-122"/>
                <a:cs typeface="Huawei Sans" panose="020C0503030203020204" pitchFamily="34" charset="0"/>
                <a:sym typeface="+mn-lt"/>
              </a:endParaRPr>
            </a:p>
          </p:txBody>
        </p:sp>
        <p:sp>
          <p:nvSpPr>
            <p:cNvPr id="40" name="椭圆 30">
              <a:extLst>
                <a:ext uri="{FF2B5EF4-FFF2-40B4-BE49-F238E27FC236}">
                  <a16:creationId xmlns:a16="http://schemas.microsoft.com/office/drawing/2014/main" id="{C4C22279-22D6-465A-B6E1-EF5A5D86AE1D}"/>
                </a:ext>
              </a:extLst>
            </p:cNvPr>
            <p:cNvSpPr/>
            <p:nvPr/>
          </p:nvSpPr>
          <p:spPr bwMode="auto">
            <a:xfrm>
              <a:off x="3792849" y="3866225"/>
              <a:ext cx="1093787" cy="360362"/>
            </a:xfrm>
            <a:prstGeom prst="ellipse">
              <a:avLst/>
            </a:prstGeom>
            <a:solidFill>
              <a:srgbClr val="25B0D2">
                <a:lumMod val="40000"/>
                <a:lumOff val="60000"/>
              </a:srgbClr>
            </a:solidFill>
            <a:ln w="12700" cap="flat" cmpd="sng" algn="ctr">
              <a:noFill/>
              <a:prstDash val="solid"/>
              <a:miter lim="800000"/>
              <a:headEnd type="none" w="med" len="med"/>
              <a:tailEnd type="none" w="med" len="me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Source</a:t>
              </a:r>
              <a:endParaRPr kumimoji="0" lang="zh-CN" altLang="en-US" sz="1200" b="0" i="0" u="none" strike="noStrike" kern="0" cap="none" spc="0" normalizeH="0" baseline="0" noProof="0" dirty="0">
                <a:ln>
                  <a:noFill/>
                </a:ln>
                <a:solidFill>
                  <a:srgbClr val="000000"/>
                </a:solidFill>
                <a:effectLst/>
                <a:uLnTx/>
                <a:uFillTx/>
                <a:latin typeface="Huawei Sans" panose="020C0503030203020204" pitchFamily="34" charset="0"/>
                <a:ea typeface="DengXian" panose="02010600030101010101" pitchFamily="2" charset="-122"/>
                <a:cs typeface="Huawei Sans" panose="020C0503030203020204" pitchFamily="34" charset="0"/>
                <a:sym typeface="+mn-lt"/>
              </a:endParaRPr>
            </a:p>
          </p:txBody>
        </p:sp>
        <p:cxnSp>
          <p:nvCxnSpPr>
            <p:cNvPr id="41" name="直接箭头连接符 31">
              <a:extLst>
                <a:ext uri="{FF2B5EF4-FFF2-40B4-BE49-F238E27FC236}">
                  <a16:creationId xmlns:a16="http://schemas.microsoft.com/office/drawing/2014/main" id="{5270F9D1-6FB9-4BAE-87B3-438EA7BE6DC2}"/>
                </a:ext>
              </a:extLst>
            </p:cNvPr>
            <p:cNvCxnSpPr>
              <a:stCxn id="40" idx="5"/>
              <a:endCxn id="38" idx="1"/>
            </p:cNvCxnSpPr>
            <p:nvPr/>
          </p:nvCxnSpPr>
          <p:spPr bwMode="auto">
            <a:xfrm>
              <a:off x="4726455" y="4173813"/>
              <a:ext cx="182406" cy="334389"/>
            </a:xfrm>
            <a:prstGeom prst="straightConnector1">
              <a:avLst/>
            </a:prstGeom>
            <a:solidFill>
              <a:srgbClr val="FFFFFF"/>
            </a:solidFill>
            <a:ln w="38100" cap="flat" cmpd="sng" algn="ctr">
              <a:solidFill>
                <a:srgbClr val="15B0B8"/>
              </a:solidFill>
              <a:prstDash val="solid"/>
              <a:miter lim="800000"/>
              <a:headEnd type="none" w="med" len="med"/>
              <a:tailEnd type="triangle" w="med" len="med"/>
            </a:ln>
            <a:effectLst/>
          </p:spPr>
        </p:cxnSp>
        <p:cxnSp>
          <p:nvCxnSpPr>
            <p:cNvPr id="42" name="直接箭头连接符 32">
              <a:extLst>
                <a:ext uri="{FF2B5EF4-FFF2-40B4-BE49-F238E27FC236}">
                  <a16:creationId xmlns:a16="http://schemas.microsoft.com/office/drawing/2014/main" id="{19044B19-9890-4278-90E9-4ABBB47B004E}"/>
                </a:ext>
              </a:extLst>
            </p:cNvPr>
            <p:cNvCxnSpPr>
              <a:stCxn id="38" idx="4"/>
              <a:endCxn id="39" idx="3"/>
            </p:cNvCxnSpPr>
            <p:nvPr/>
          </p:nvCxnSpPr>
          <p:spPr bwMode="auto">
            <a:xfrm flipH="1" flipV="1">
              <a:off x="6856723" y="4119266"/>
              <a:ext cx="0" cy="388937"/>
            </a:xfrm>
            <a:prstGeom prst="straightConnector1">
              <a:avLst/>
            </a:prstGeom>
            <a:solidFill>
              <a:srgbClr val="FFFFFF"/>
            </a:solidFill>
            <a:ln w="38100" cap="flat" cmpd="sng" algn="ctr">
              <a:solidFill>
                <a:srgbClr val="15B0B8"/>
              </a:solidFill>
              <a:prstDash val="solid"/>
              <a:miter lim="800000"/>
              <a:headEnd type="none" w="med" len="med"/>
              <a:tailEnd type="triangle" w="med" len="med"/>
            </a:ln>
            <a:effectLst/>
          </p:spPr>
        </p:cxnSp>
        <p:sp>
          <p:nvSpPr>
            <p:cNvPr id="43" name="TextBox 39">
              <a:extLst>
                <a:ext uri="{FF2B5EF4-FFF2-40B4-BE49-F238E27FC236}">
                  <a16:creationId xmlns:a16="http://schemas.microsoft.com/office/drawing/2014/main" id="{413EFFC1-891D-4578-8745-B0C1A3254342}"/>
                </a:ext>
              </a:extLst>
            </p:cNvPr>
            <p:cNvSpPr txBox="1"/>
            <p:nvPr/>
          </p:nvSpPr>
          <p:spPr bwMode="auto">
            <a:xfrm>
              <a:off x="3776902" y="3470083"/>
              <a:ext cx="883223" cy="285614"/>
            </a:xfrm>
            <a:prstGeom prst="rect">
              <a:avLst/>
            </a:prstGeom>
            <a:noFill/>
            <a:ln w="9525">
              <a:noFill/>
              <a:miter lim="800000"/>
              <a:headEnd/>
              <a:tailEnd/>
            </a:ln>
          </p:spPr>
          <p:txBody>
            <a:bodyPr wrap="square" lIns="0" tIns="49986" rIns="0" bIns="49986">
              <a:noAutofit/>
            </a:bodyPr>
            <a:lstStyle/>
            <a:p>
              <a:pPr algn="ctr" defTabSz="1001649">
                <a:spcBef>
                  <a:spcPts val="0"/>
                </a:spcBef>
                <a:spcAft>
                  <a:spcPts val="0"/>
                </a:spcAft>
                <a:defRPr/>
              </a:pPr>
              <a:r>
                <a:rPr sz="1200" b="0" u="none" dirty="0">
                  <a:solidFill>
                    <a:srgbClr val="000000"/>
                  </a:solidFill>
                  <a:latin typeface="Huawei Sans" panose="020C0503030203020204" pitchFamily="34" charset="0"/>
                </a:rPr>
                <a:t>Received data volume</a:t>
              </a:r>
            </a:p>
          </p:txBody>
        </p:sp>
        <p:sp>
          <p:nvSpPr>
            <p:cNvPr id="44" name="TextBox 40">
              <a:extLst>
                <a:ext uri="{FF2B5EF4-FFF2-40B4-BE49-F238E27FC236}">
                  <a16:creationId xmlns:a16="http://schemas.microsoft.com/office/drawing/2014/main" id="{921A9276-733E-4214-95EE-B7F39294A006}"/>
                </a:ext>
              </a:extLst>
            </p:cNvPr>
            <p:cNvSpPr txBox="1"/>
            <p:nvPr/>
          </p:nvSpPr>
          <p:spPr bwMode="auto">
            <a:xfrm>
              <a:off x="5402572" y="3944640"/>
              <a:ext cx="663578" cy="285614"/>
            </a:xfrm>
            <a:prstGeom prst="rect">
              <a:avLst/>
            </a:prstGeom>
            <a:noFill/>
            <a:ln w="9525">
              <a:noFill/>
              <a:miter lim="800000"/>
              <a:headEnd/>
              <a:tailEnd/>
            </a:ln>
          </p:spPr>
          <p:txBody>
            <a:bodyPr wrap="none" lIns="99980" tIns="49986" rIns="99980" bIns="49986">
              <a:noAutofit/>
            </a:bodyPr>
            <a:lstStyle/>
            <a:p>
              <a:pPr algn="ctr" defTabSz="1001649">
                <a:spcBef>
                  <a:spcPts val="0"/>
                </a:spcBef>
                <a:spcAft>
                  <a:spcPts val="0"/>
                </a:spcAft>
                <a:defRPr/>
              </a:pPr>
              <a:r>
                <a:rPr sz="1200" b="0" u="none" dirty="0">
                  <a:solidFill>
                    <a:srgbClr val="000000"/>
                  </a:solidFill>
                  <a:latin typeface="Huawei Sans" panose="020C0503030203020204" pitchFamily="34" charset="0"/>
                </a:rPr>
                <a:t>Cached data volume</a:t>
              </a:r>
            </a:p>
          </p:txBody>
        </p:sp>
        <p:sp>
          <p:nvSpPr>
            <p:cNvPr id="45" name="TextBox 41">
              <a:extLst>
                <a:ext uri="{FF2B5EF4-FFF2-40B4-BE49-F238E27FC236}">
                  <a16:creationId xmlns:a16="http://schemas.microsoft.com/office/drawing/2014/main" id="{4805869E-74C4-4DEA-B8B4-1473B5E42D5C}"/>
                </a:ext>
              </a:extLst>
            </p:cNvPr>
            <p:cNvSpPr txBox="1"/>
            <p:nvPr/>
          </p:nvSpPr>
          <p:spPr bwMode="auto">
            <a:xfrm>
              <a:off x="6955147" y="3522365"/>
              <a:ext cx="663578" cy="285614"/>
            </a:xfrm>
            <a:prstGeom prst="rect">
              <a:avLst/>
            </a:prstGeom>
            <a:noFill/>
            <a:ln w="9525">
              <a:noFill/>
              <a:miter lim="800000"/>
              <a:headEnd/>
              <a:tailEnd/>
            </a:ln>
          </p:spPr>
          <p:txBody>
            <a:bodyPr wrap="none" lIns="99980" tIns="49986" rIns="99980" bIns="49986">
              <a:noAutofit/>
            </a:bodyPr>
            <a:lstStyle/>
            <a:p>
              <a:pPr algn="ctr" defTabSz="1001649">
                <a:spcBef>
                  <a:spcPts val="0"/>
                </a:spcBef>
                <a:spcAft>
                  <a:spcPts val="0"/>
                </a:spcAft>
                <a:defRPr/>
              </a:pPr>
              <a:r>
                <a:rPr sz="1200" b="0" u="none" dirty="0">
                  <a:solidFill>
                    <a:srgbClr val="000000"/>
                  </a:solidFill>
                  <a:latin typeface="Huawei Sans" panose="020C0503030203020204" pitchFamily="34" charset="0"/>
                </a:rPr>
                <a:t>Sent data volume</a:t>
              </a:r>
            </a:p>
          </p:txBody>
        </p:sp>
        <p:sp>
          <p:nvSpPr>
            <p:cNvPr id="71" name="矩形 36">
              <a:extLst>
                <a:ext uri="{FF2B5EF4-FFF2-40B4-BE49-F238E27FC236}">
                  <a16:creationId xmlns:a16="http://schemas.microsoft.com/office/drawing/2014/main" id="{923DE2F7-6D5F-4B1F-8519-1C5006FAED53}"/>
                </a:ext>
              </a:extLst>
            </p:cNvPr>
            <p:cNvSpPr/>
            <p:nvPr/>
          </p:nvSpPr>
          <p:spPr bwMode="auto">
            <a:xfrm>
              <a:off x="2027548" y="3379490"/>
              <a:ext cx="1331912" cy="1143000"/>
            </a:xfrm>
            <a:prstGeom prst="rect">
              <a:avLst/>
            </a:prstGeom>
            <a:solidFill>
              <a:srgbClr val="FFFFFF"/>
            </a:solidFill>
            <a:ln w="12700" cap="flat" cmpd="sng" algn="ctr">
              <a:solidFill>
                <a:schemeClr val="tx1"/>
              </a:solidFill>
              <a:prstDash val="solid"/>
              <a:miter lim="800000"/>
              <a:headEnd type="none" w="med" len="med"/>
              <a:tailEnd type="none" w="med" len="med"/>
            </a:ln>
            <a:effectLst/>
          </p:spPr>
          <p:txBody>
            <a:bodyP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DengXian" panose="02010600030101010101" pitchFamily="2" charset="-122"/>
                <a:cs typeface="+mn-ea"/>
                <a:sym typeface="+mn-lt"/>
              </a:endParaRPr>
            </a:p>
          </p:txBody>
        </p:sp>
        <p:sp>
          <p:nvSpPr>
            <p:cNvPr id="72" name="矩形 46">
              <a:extLst>
                <a:ext uri="{FF2B5EF4-FFF2-40B4-BE49-F238E27FC236}">
                  <a16:creationId xmlns:a16="http://schemas.microsoft.com/office/drawing/2014/main" id="{5712FB71-69F6-4C7E-BCF9-A7981BED11F0}"/>
                </a:ext>
              </a:extLst>
            </p:cNvPr>
            <p:cNvSpPr>
              <a:spLocks noChangeArrowheads="1"/>
            </p:cNvSpPr>
            <p:nvPr/>
          </p:nvSpPr>
          <p:spPr bwMode="auto">
            <a:xfrm>
              <a:off x="2152961" y="4070052"/>
              <a:ext cx="1044575" cy="323850"/>
            </a:xfrm>
            <a:prstGeom prst="rect">
              <a:avLst/>
            </a:prstGeom>
            <a:solidFill>
              <a:srgbClr val="58C4B8">
                <a:lumMod val="40000"/>
                <a:lumOff val="60000"/>
              </a:srgbClr>
            </a:solidFill>
            <a:ln w="9525" algn="ctr">
              <a:solidFill>
                <a:srgbClr val="000000"/>
              </a:solid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Flume API</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微软雅黑" panose="020B0503020204020204" pitchFamily="34" charset="-122"/>
                <a:cs typeface="Huawei Sans" panose="020C0503030203020204" pitchFamily="34" charset="0"/>
                <a:sym typeface="+mn-lt"/>
              </a:endParaRPr>
            </a:p>
          </p:txBody>
        </p:sp>
        <p:cxnSp>
          <p:nvCxnSpPr>
            <p:cNvPr id="73" name="直接箭头连接符 42">
              <a:extLst>
                <a:ext uri="{FF2B5EF4-FFF2-40B4-BE49-F238E27FC236}">
                  <a16:creationId xmlns:a16="http://schemas.microsoft.com/office/drawing/2014/main" id="{21F769F3-ADF9-49AB-85D8-F4B0156B6262}"/>
                </a:ext>
              </a:extLst>
            </p:cNvPr>
            <p:cNvCxnSpPr>
              <a:stCxn id="72" idx="3"/>
              <a:endCxn id="40" idx="2"/>
            </p:cNvCxnSpPr>
            <p:nvPr/>
          </p:nvCxnSpPr>
          <p:spPr bwMode="auto">
            <a:xfrm flipV="1">
              <a:off x="3197536" y="4046406"/>
              <a:ext cx="595313" cy="185572"/>
            </a:xfrm>
            <a:prstGeom prst="straightConnector1">
              <a:avLst/>
            </a:prstGeom>
            <a:solidFill>
              <a:srgbClr val="FFFFFF"/>
            </a:solidFill>
            <a:ln w="38100" cap="flat" cmpd="sng" algn="ctr">
              <a:solidFill>
                <a:srgbClr val="15B0B8"/>
              </a:solidFill>
              <a:prstDash val="solid"/>
              <a:miter lim="800000"/>
              <a:headEnd type="none" w="med" len="med"/>
              <a:tailEnd type="triangle" w="med" len="med"/>
            </a:ln>
            <a:effectLst/>
          </p:spPr>
        </p:cxnSp>
        <p:sp>
          <p:nvSpPr>
            <p:cNvPr id="74" name="TextBox 51">
              <a:extLst>
                <a:ext uri="{FF2B5EF4-FFF2-40B4-BE49-F238E27FC236}">
                  <a16:creationId xmlns:a16="http://schemas.microsoft.com/office/drawing/2014/main" id="{5288EFFA-0203-423A-B1F3-6676DE459A52}"/>
                </a:ext>
              </a:extLst>
            </p:cNvPr>
            <p:cNvSpPr txBox="1"/>
            <p:nvPr/>
          </p:nvSpPr>
          <p:spPr bwMode="auto">
            <a:xfrm>
              <a:off x="2304193" y="4616153"/>
              <a:ext cx="740522" cy="316392"/>
            </a:xfrm>
            <a:prstGeom prst="rect">
              <a:avLst/>
            </a:prstGeom>
            <a:noFill/>
            <a:ln w="9525">
              <a:noFill/>
              <a:miter lim="800000"/>
              <a:headEnd/>
              <a:tailEnd/>
            </a:ln>
          </p:spPr>
          <p:txBody>
            <a:bodyPr wrap="none" lIns="99980" tIns="49986" rIns="99980" bIns="49986">
              <a:noAutofit/>
            </a:bodyPr>
            <a:lstStyle/>
            <a:p>
              <a:pPr algn="ctr" defTabSz="1001649">
                <a:spcBef>
                  <a:spcPts val="0"/>
                </a:spcBef>
                <a:spcAft>
                  <a:spcPts val="0"/>
                </a:spcAft>
                <a:defRPr/>
              </a:pPr>
              <a:r>
                <a:rPr sz="1400" b="0" u="none" dirty="0">
                  <a:solidFill>
                    <a:srgbClr val="000000"/>
                  </a:solidFill>
                  <a:latin typeface="Huawei Sans" panose="020C0503030203020204" pitchFamily="34" charset="0"/>
                </a:rPr>
                <a:t>Sent data volume</a:t>
              </a:r>
            </a:p>
          </p:txBody>
        </p:sp>
        <p:sp>
          <p:nvSpPr>
            <p:cNvPr id="75" name="矩形 44">
              <a:extLst>
                <a:ext uri="{FF2B5EF4-FFF2-40B4-BE49-F238E27FC236}">
                  <a16:creationId xmlns:a16="http://schemas.microsoft.com/office/drawing/2014/main" id="{24FFA280-B026-45B9-BA40-CA8EDED1AFE5}"/>
                </a:ext>
              </a:extLst>
            </p:cNvPr>
            <p:cNvSpPr/>
            <p:nvPr/>
          </p:nvSpPr>
          <p:spPr bwMode="auto">
            <a:xfrm>
              <a:off x="8328452" y="3812877"/>
              <a:ext cx="2340668" cy="358775"/>
            </a:xfrm>
            <a:prstGeom prst="rect">
              <a:avLst/>
            </a:prstGeom>
            <a:solidFill>
              <a:srgbClr val="FFFFFF"/>
            </a:solidFill>
            <a:ln w="12700" cap="flat" cmpd="sng" algn="ctr">
              <a:solidFill>
                <a:schemeClr val="tx1"/>
              </a:solidFill>
              <a:prstDash val="solid"/>
              <a:miter lim="800000"/>
              <a:headEnd type="none" w="med" len="med"/>
              <a:tailEnd type="none" w="med" len="me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HDFS/Hive/HBase/Kafka</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DengXian" panose="02010600030101010101" pitchFamily="2" charset="-122"/>
                <a:cs typeface="Huawei Sans" panose="020C0503030203020204" pitchFamily="34" charset="0"/>
                <a:sym typeface="+mn-lt"/>
              </a:endParaRPr>
            </a:p>
          </p:txBody>
        </p:sp>
        <p:cxnSp>
          <p:nvCxnSpPr>
            <p:cNvPr id="76" name="直接箭头连接符 46">
              <a:extLst>
                <a:ext uri="{FF2B5EF4-FFF2-40B4-BE49-F238E27FC236}">
                  <a16:creationId xmlns:a16="http://schemas.microsoft.com/office/drawing/2014/main" id="{0EE96A2E-7EBD-4F69-9794-D40AB627A3D5}"/>
                </a:ext>
              </a:extLst>
            </p:cNvPr>
            <p:cNvCxnSpPr>
              <a:stCxn id="39" idx="6"/>
              <a:endCxn id="75" idx="1"/>
            </p:cNvCxnSpPr>
            <p:nvPr/>
          </p:nvCxnSpPr>
          <p:spPr bwMode="auto">
            <a:xfrm>
              <a:off x="7717149" y="3991471"/>
              <a:ext cx="611303" cy="794"/>
            </a:xfrm>
            <a:prstGeom prst="straightConnector1">
              <a:avLst/>
            </a:prstGeom>
            <a:solidFill>
              <a:srgbClr val="FFFFFF"/>
            </a:solidFill>
            <a:ln w="38100" cap="flat" cmpd="sng" algn="ctr">
              <a:solidFill>
                <a:srgbClr val="15B0B8"/>
              </a:solidFill>
              <a:prstDash val="solid"/>
              <a:miter lim="800000"/>
              <a:headEnd type="none" w="med" len="med"/>
              <a:tailEnd type="triangle" w="med" len="med"/>
            </a:ln>
            <a:effectLst/>
          </p:spPr>
        </p:cxnSp>
        <p:sp>
          <p:nvSpPr>
            <p:cNvPr id="77" name="矩形 47">
              <a:extLst>
                <a:ext uri="{FF2B5EF4-FFF2-40B4-BE49-F238E27FC236}">
                  <a16:creationId xmlns:a16="http://schemas.microsoft.com/office/drawing/2014/main" id="{4049A7B6-589D-4D8E-B8D4-A450FC499E5D}"/>
                </a:ext>
              </a:extLst>
            </p:cNvPr>
            <p:cNvSpPr/>
            <p:nvPr/>
          </p:nvSpPr>
          <p:spPr bwMode="auto">
            <a:xfrm>
              <a:off x="4511986" y="2082503"/>
              <a:ext cx="1439863" cy="576263"/>
            </a:xfrm>
            <a:prstGeom prst="rect">
              <a:avLst/>
            </a:prstGeom>
            <a:solidFill>
              <a:srgbClr val="30B5C5"/>
            </a:solidFill>
            <a:ln w="12700" cap="flat" cmpd="sng" algn="ctr">
              <a:solidFill>
                <a:schemeClr val="tx1"/>
              </a:solidFill>
              <a:prstDash val="solid"/>
              <a:miter lim="800000"/>
              <a:headEnd type="none" w="med" len="med"/>
              <a:tailEnd type="none" w="med" len="me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MRS Manager</a:t>
              </a:r>
              <a:endParaRPr kumimoji="0" lang="zh-CN" altLang="en-US" sz="1400" b="0" i="0" u="none" strike="noStrike" kern="0" cap="none" spc="0" normalizeH="0" baseline="0" noProof="0" dirty="0">
                <a:ln>
                  <a:noFill/>
                </a:ln>
                <a:solidFill>
                  <a:srgbClr val="000000"/>
                </a:solidFill>
                <a:effectLst/>
                <a:uLnTx/>
                <a:uFillTx/>
                <a:latin typeface="Huawei Sans" panose="020C0503030203020204" pitchFamily="34" charset="0"/>
                <a:ea typeface="DengXian" panose="02010600030101010101" pitchFamily="2" charset="-122"/>
                <a:cs typeface="Huawei Sans" panose="020C0503030203020204" pitchFamily="34" charset="0"/>
                <a:sym typeface="+mn-lt"/>
              </a:endParaRPr>
            </a:p>
          </p:txBody>
        </p:sp>
        <p:cxnSp>
          <p:nvCxnSpPr>
            <p:cNvPr id="78" name="直接箭头连接符 58">
              <a:extLst>
                <a:ext uri="{FF2B5EF4-FFF2-40B4-BE49-F238E27FC236}">
                  <a16:creationId xmlns:a16="http://schemas.microsoft.com/office/drawing/2014/main" id="{9C7E7857-F429-4B65-B0D6-72BA1E77F816}"/>
                </a:ext>
              </a:extLst>
            </p:cNvPr>
            <p:cNvCxnSpPr>
              <a:cxnSpLocks noChangeShapeType="1"/>
              <a:stCxn id="40" idx="7"/>
              <a:endCxn id="77" idx="2"/>
            </p:cNvCxnSpPr>
            <p:nvPr/>
          </p:nvCxnSpPr>
          <p:spPr bwMode="auto">
            <a:xfrm flipV="1">
              <a:off x="4726455" y="2658767"/>
              <a:ext cx="505463" cy="1260232"/>
            </a:xfrm>
            <a:prstGeom prst="straightConnector1">
              <a:avLst/>
            </a:prstGeom>
            <a:noFill/>
            <a:ln w="9525" algn="ctr">
              <a:solidFill>
                <a:srgbClr val="000000"/>
              </a:solidFill>
              <a:prstDash val="dash"/>
              <a:round/>
              <a:headEnd/>
              <a:tailEnd type="arrow" w="med" len="med"/>
            </a:ln>
            <a:extLst>
              <a:ext uri="{909E8E84-426E-40DD-AFC4-6F175D3DCCD1}">
                <a14:hiddenFill xmlns:a14="http://schemas.microsoft.com/office/drawing/2010/main">
                  <a:noFill/>
                </a14:hiddenFill>
              </a:ext>
            </a:extLst>
          </p:spPr>
        </p:cxnSp>
        <p:cxnSp>
          <p:nvCxnSpPr>
            <p:cNvPr id="79" name="直接箭头连接符 62">
              <a:extLst>
                <a:ext uri="{FF2B5EF4-FFF2-40B4-BE49-F238E27FC236}">
                  <a16:creationId xmlns:a16="http://schemas.microsoft.com/office/drawing/2014/main" id="{3FEE8107-CBEF-416F-977C-DDE37900874B}"/>
                </a:ext>
              </a:extLst>
            </p:cNvPr>
            <p:cNvCxnSpPr>
              <a:cxnSpLocks noChangeShapeType="1"/>
              <a:stCxn id="44" idx="2"/>
              <a:endCxn id="77" idx="2"/>
            </p:cNvCxnSpPr>
            <p:nvPr/>
          </p:nvCxnSpPr>
          <p:spPr bwMode="auto">
            <a:xfrm flipH="1" flipV="1">
              <a:off x="5231918" y="2658766"/>
              <a:ext cx="502443" cy="1571488"/>
            </a:xfrm>
            <a:prstGeom prst="straightConnector1">
              <a:avLst/>
            </a:prstGeom>
            <a:noFill/>
            <a:ln w="9525" algn="ctr">
              <a:solidFill>
                <a:srgbClr val="000000"/>
              </a:solidFill>
              <a:prstDash val="dash"/>
              <a:round/>
              <a:headEnd/>
              <a:tailEnd type="arrow" w="med" len="med"/>
            </a:ln>
            <a:extLst>
              <a:ext uri="{909E8E84-426E-40DD-AFC4-6F175D3DCCD1}">
                <a14:hiddenFill xmlns:a14="http://schemas.microsoft.com/office/drawing/2010/main">
                  <a:noFill/>
                </a14:hiddenFill>
              </a:ext>
            </a:extLst>
          </p:spPr>
        </p:cxnSp>
        <p:cxnSp>
          <p:nvCxnSpPr>
            <p:cNvPr id="80" name="直接箭头连接符 65">
              <a:extLst>
                <a:ext uri="{FF2B5EF4-FFF2-40B4-BE49-F238E27FC236}">
                  <a16:creationId xmlns:a16="http://schemas.microsoft.com/office/drawing/2014/main" id="{E81DB441-E10E-4667-8813-FCD32DC63116}"/>
                </a:ext>
              </a:extLst>
            </p:cNvPr>
            <p:cNvCxnSpPr>
              <a:cxnSpLocks noChangeShapeType="1"/>
              <a:stCxn id="39" idx="1"/>
              <a:endCxn id="77" idx="2"/>
            </p:cNvCxnSpPr>
            <p:nvPr/>
          </p:nvCxnSpPr>
          <p:spPr bwMode="auto">
            <a:xfrm flipH="1" flipV="1">
              <a:off x="5232711" y="2658765"/>
              <a:ext cx="1624013" cy="1204912"/>
            </a:xfrm>
            <a:prstGeom prst="straightConnector1">
              <a:avLst/>
            </a:prstGeom>
            <a:noFill/>
            <a:ln w="9525" algn="ctr">
              <a:solidFill>
                <a:srgbClr val="000000"/>
              </a:solidFill>
              <a:prstDash val="dash"/>
              <a:round/>
              <a:headEnd/>
              <a:tailEnd type="arrow" w="med" len="med"/>
            </a:ln>
            <a:extLst>
              <a:ext uri="{909E8E84-426E-40DD-AFC4-6F175D3DCCD1}">
                <a14:hiddenFill xmlns:a14="http://schemas.microsoft.com/office/drawing/2010/main">
                  <a:noFill/>
                </a14:hiddenFill>
              </a:ext>
            </a:extLst>
          </p:spPr>
        </p:cxnSp>
        <p:sp>
          <p:nvSpPr>
            <p:cNvPr id="81" name="线形标注 1(无边框) 68">
              <a:extLst>
                <a:ext uri="{FF2B5EF4-FFF2-40B4-BE49-F238E27FC236}">
                  <a16:creationId xmlns:a16="http://schemas.microsoft.com/office/drawing/2014/main" id="{5E3B5801-280B-452D-AE57-07756924CB3B}"/>
                </a:ext>
              </a:extLst>
            </p:cNvPr>
            <p:cNvSpPr>
              <a:spLocks/>
            </p:cNvSpPr>
            <p:nvPr/>
          </p:nvSpPr>
          <p:spPr bwMode="auto">
            <a:xfrm>
              <a:off x="6709086" y="1760241"/>
              <a:ext cx="1763713" cy="936625"/>
            </a:xfrm>
            <a:prstGeom prst="callout1">
              <a:avLst>
                <a:gd name="adj1" fmla="val 30532"/>
                <a:gd name="adj2" fmla="val 606"/>
                <a:gd name="adj3" fmla="val 59972"/>
                <a:gd name="adj4" fmla="val -41338"/>
              </a:avLst>
            </a:prstGeom>
            <a:noFill/>
            <a:ln w="9525" algn="ctr">
              <a:solidFill>
                <a:srgbClr val="000000"/>
              </a:solidFill>
              <a:round/>
              <a:headEnd/>
              <a:tailEnd/>
            </a:ln>
            <a:extLst>
              <a:ext uri="{909E8E84-426E-40DD-AFC4-6F175D3DCCD1}">
                <a14:hiddenFill xmlns:a14="http://schemas.microsoft.com/office/drawing/2010/main">
                  <a:solidFill>
                    <a:srgbClr val="FFFFFF"/>
                  </a:solidFill>
                </a14:hiddenFill>
              </a:ext>
            </a:extLst>
          </p:spPr>
          <p:txBody>
            <a:bodyP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900" b="0" i="0" u="none" strike="noStrike" kern="0" cap="none" spc="0" normalizeH="0" baseline="0" noProof="0">
                <a:ln>
                  <a:noFill/>
                </a:ln>
                <a:solidFill>
                  <a:srgbClr val="000000"/>
                </a:solidFill>
                <a:effectLst/>
                <a:uLnTx/>
                <a:uFillTx/>
                <a:latin typeface="Huawei Sans" panose="020C0503030203020204" pitchFamily="34" charset="0"/>
                <a:ea typeface="微软雅黑" panose="020B0503020204020204" pitchFamily="34" charset="-122"/>
                <a:cs typeface="+mn-ea"/>
                <a:sym typeface="+mn-lt"/>
              </a:endParaRPr>
            </a:p>
          </p:txBody>
        </p:sp>
        <p:sp>
          <p:nvSpPr>
            <p:cNvPr id="82" name="文本框 1">
              <a:extLst>
                <a:ext uri="{FF2B5EF4-FFF2-40B4-BE49-F238E27FC236}">
                  <a16:creationId xmlns:a16="http://schemas.microsoft.com/office/drawing/2014/main" id="{E5CF45B3-F5C9-4559-A337-1DE407FBBA88}"/>
                </a:ext>
              </a:extLst>
            </p:cNvPr>
            <p:cNvSpPr txBox="1">
              <a:spLocks noChangeArrowheads="1"/>
            </p:cNvSpPr>
            <p:nvPr/>
          </p:nvSpPr>
          <p:spPr bwMode="auto">
            <a:xfrm>
              <a:off x="6709085" y="1815803"/>
              <a:ext cx="1604927" cy="338554"/>
            </a:xfrm>
            <a:prstGeom prst="rect">
              <a:avLst/>
            </a:prstGeom>
            <a:noFill/>
            <a:ln w="9525">
              <a:noFill/>
              <a:miter lim="800000"/>
              <a:headEnd/>
              <a:tailEnd/>
            </a:ln>
          </p:spPr>
          <p:txBody>
            <a:bodyPr wrap="none">
              <a:noAutofit/>
            </a:bodyPr>
            <a:lstStyle/>
            <a:p>
              <a:pPr fontAlgn="auto">
                <a:spcBef>
                  <a:spcPts val="0"/>
                </a:spcBef>
                <a:spcAft>
                  <a:spcPts val="0"/>
                </a:spcAft>
                <a:defRPr/>
              </a:pPr>
              <a:r>
                <a:rPr sz="1600" b="0" u="none" dirty="0">
                  <a:solidFill>
                    <a:srgbClr val="000000"/>
                  </a:solidFill>
                  <a:latin typeface="Huawei Sans" panose="020C0503030203020204" pitchFamily="34" charset="0"/>
                </a:rPr>
                <a:t>Flume monitoring metrics</a:t>
              </a:r>
            </a:p>
          </p:txBody>
        </p:sp>
        <p:sp>
          <p:nvSpPr>
            <p:cNvPr id="83" name="TextBox 39">
              <a:extLst>
                <a:ext uri="{FF2B5EF4-FFF2-40B4-BE49-F238E27FC236}">
                  <a16:creationId xmlns:a16="http://schemas.microsoft.com/office/drawing/2014/main" id="{F05AD753-0374-4D2F-85D8-EA86EC743917}"/>
                </a:ext>
              </a:extLst>
            </p:cNvPr>
            <p:cNvSpPr txBox="1"/>
            <p:nvPr/>
          </p:nvSpPr>
          <p:spPr bwMode="auto">
            <a:xfrm>
              <a:off x="2379127" y="3430724"/>
              <a:ext cx="509690" cy="285614"/>
            </a:xfrm>
            <a:prstGeom prst="rect">
              <a:avLst/>
            </a:prstGeom>
            <a:noFill/>
            <a:ln w="9525">
              <a:noFill/>
              <a:miter lim="800000"/>
              <a:headEnd/>
              <a:tailEnd/>
            </a:ln>
          </p:spPr>
          <p:txBody>
            <a:bodyPr wrap="none" lIns="99980" tIns="49986" rIns="99980" bIns="49986">
              <a:noAutofit/>
            </a:bodyPr>
            <a:lstStyle/>
            <a:p>
              <a:pPr algn="ctr" defTabSz="1001649">
                <a:spcBef>
                  <a:spcPts val="0"/>
                </a:spcBef>
                <a:spcAft>
                  <a:spcPts val="0"/>
                </a:spcAft>
                <a:defRPr/>
              </a:pPr>
              <a:r>
                <a:rPr sz="1200" b="0" u="none" dirty="0">
                  <a:solidFill>
                    <a:srgbClr val="000000"/>
                  </a:solidFill>
                  <a:latin typeface="Huawei Sans" panose="020C0503030203020204" pitchFamily="34" charset="0"/>
                </a:rPr>
                <a:t>Application</a:t>
              </a:r>
            </a:p>
          </p:txBody>
        </p:sp>
      </p:grpSp>
    </p:spTree>
    <p:extLst>
      <p:ext uri="{BB962C8B-B14F-4D97-AF65-F5344CB8AC3E}">
        <p14:creationId xmlns:p14="http://schemas.microsoft.com/office/powerpoint/2010/main" val="3736610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1887" y="1822786"/>
            <a:ext cx="11131808"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VZ</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7240450"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Transmission Reliability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36" name="Text Placeholder 30">
            <a:extLst>
              <a:ext uri="{FF2B5EF4-FFF2-40B4-BE49-F238E27FC236}">
                <a16:creationId xmlns:a16="http://schemas.microsoft.com/office/drawing/2014/main" id="{D05488A2-25F2-44FD-A541-594DD42757BC}"/>
              </a:ext>
            </a:extLst>
          </p:cNvPr>
          <p:cNvSpPr txBox="1">
            <a:spLocks/>
          </p:cNvSpPr>
          <p:nvPr/>
        </p:nvSpPr>
        <p:spPr>
          <a:xfrm>
            <a:off x="486637" y="2190019"/>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a:latin typeface="Huawei Sans" panose="020C0503030203020204" pitchFamily="34" charset="0"/>
              </a:rPr>
              <a:t>During data transmission, Flume uses the transaction management mechanism to ensure data completeness and keeps transmission reliable. In addition, if the data is cached in the file channel, data will not be lost when the process or agent is restarted.</a:t>
            </a:r>
            <a:endParaRPr lang="en-US" altLang="zh-CN" sz="2000">
              <a:latin typeface="Huawei Sans" panose="020C0503030203020204" pitchFamily="34" charset="0"/>
              <a:sym typeface="Microsoft YaHei" panose="020B0503020204020204" pitchFamily="34" charset="-122"/>
            </a:endParaRPr>
          </a:p>
          <a:p>
            <a:pPr marL="0" indent="0">
              <a:buFont typeface="Arial" panose="020B0604020202020204" pitchFamily="34" charset="0"/>
              <a:buNone/>
            </a:pPr>
            <a:endParaRPr lang="en-US" altLang="zh-CN" sz="2000" dirty="0">
              <a:latin typeface="Huawei Sans" panose="020C0503030203020204" pitchFamily="34" charset="0"/>
              <a:sym typeface="Microsoft YaHei" panose="020B0503020204020204" pitchFamily="34" charset="-122"/>
            </a:endParaRPr>
          </a:p>
        </p:txBody>
      </p:sp>
      <p:grpSp>
        <p:nvGrpSpPr>
          <p:cNvPr id="37" name="组合 30">
            <a:extLst>
              <a:ext uri="{FF2B5EF4-FFF2-40B4-BE49-F238E27FC236}">
                <a16:creationId xmlns:a16="http://schemas.microsoft.com/office/drawing/2014/main" id="{C554114A-43D6-4557-95AF-25305AA5FC52}"/>
              </a:ext>
            </a:extLst>
          </p:cNvPr>
          <p:cNvGrpSpPr/>
          <p:nvPr/>
        </p:nvGrpSpPr>
        <p:grpSpPr>
          <a:xfrm>
            <a:off x="1779644" y="3196385"/>
            <a:ext cx="8396294" cy="2940196"/>
            <a:chOff x="4711890" y="5894183"/>
            <a:chExt cx="16361980" cy="5881073"/>
          </a:xfrm>
        </p:grpSpPr>
        <p:cxnSp>
          <p:nvCxnSpPr>
            <p:cNvPr id="38" name="直接连接符 31">
              <a:extLst>
                <a:ext uri="{FF2B5EF4-FFF2-40B4-BE49-F238E27FC236}">
                  <a16:creationId xmlns:a16="http://schemas.microsoft.com/office/drawing/2014/main" id="{84D4B037-E5EB-4E63-B9BD-61AAB315332E}"/>
                </a:ext>
              </a:extLst>
            </p:cNvPr>
            <p:cNvCxnSpPr/>
            <p:nvPr/>
          </p:nvCxnSpPr>
          <p:spPr bwMode="auto">
            <a:xfrm>
              <a:off x="5959491" y="6909056"/>
              <a:ext cx="0" cy="4866200"/>
            </a:xfrm>
            <a:prstGeom prst="line">
              <a:avLst/>
            </a:prstGeom>
            <a:noFill/>
            <a:ln w="28575">
              <a:solidFill>
                <a:srgbClr val="737373"/>
              </a:solidFill>
            </a:ln>
            <a:effectLst/>
          </p:spPr>
        </p:cxnSp>
        <p:cxnSp>
          <p:nvCxnSpPr>
            <p:cNvPr id="39" name="直接连接符 32">
              <a:extLst>
                <a:ext uri="{FF2B5EF4-FFF2-40B4-BE49-F238E27FC236}">
                  <a16:creationId xmlns:a16="http://schemas.microsoft.com/office/drawing/2014/main" id="{8A6F0E3D-EAAA-45AE-BD4B-3B18A5665DF4}"/>
                </a:ext>
              </a:extLst>
            </p:cNvPr>
            <p:cNvCxnSpPr/>
            <p:nvPr/>
          </p:nvCxnSpPr>
          <p:spPr bwMode="auto">
            <a:xfrm>
              <a:off x="9919845" y="6909056"/>
              <a:ext cx="0" cy="4866200"/>
            </a:xfrm>
            <a:prstGeom prst="line">
              <a:avLst/>
            </a:prstGeom>
            <a:noFill/>
            <a:ln w="28575">
              <a:solidFill>
                <a:srgbClr val="737373"/>
              </a:solidFill>
            </a:ln>
            <a:effectLst/>
          </p:spPr>
        </p:cxnSp>
        <p:cxnSp>
          <p:nvCxnSpPr>
            <p:cNvPr id="40" name="直接连接符 34">
              <a:extLst>
                <a:ext uri="{FF2B5EF4-FFF2-40B4-BE49-F238E27FC236}">
                  <a16:creationId xmlns:a16="http://schemas.microsoft.com/office/drawing/2014/main" id="{44C28C2F-8474-48E3-9463-E43E9D0B2E47}"/>
                </a:ext>
              </a:extLst>
            </p:cNvPr>
            <p:cNvCxnSpPr/>
            <p:nvPr/>
          </p:nvCxnSpPr>
          <p:spPr bwMode="auto">
            <a:xfrm>
              <a:off x="15644788" y="6909056"/>
              <a:ext cx="0" cy="4866200"/>
            </a:xfrm>
            <a:prstGeom prst="line">
              <a:avLst/>
            </a:prstGeom>
            <a:noFill/>
            <a:ln w="28575">
              <a:solidFill>
                <a:srgbClr val="737373"/>
              </a:solidFill>
            </a:ln>
            <a:effectLst/>
          </p:spPr>
        </p:cxnSp>
        <p:cxnSp>
          <p:nvCxnSpPr>
            <p:cNvPr id="41" name="直接连接符 36">
              <a:extLst>
                <a:ext uri="{FF2B5EF4-FFF2-40B4-BE49-F238E27FC236}">
                  <a16:creationId xmlns:a16="http://schemas.microsoft.com/office/drawing/2014/main" id="{36667D1E-D954-4B58-A65A-6E993F5B8899}"/>
                </a:ext>
              </a:extLst>
            </p:cNvPr>
            <p:cNvCxnSpPr/>
            <p:nvPr/>
          </p:nvCxnSpPr>
          <p:spPr bwMode="auto">
            <a:xfrm>
              <a:off x="19833416" y="6909056"/>
              <a:ext cx="0" cy="4866200"/>
            </a:xfrm>
            <a:prstGeom prst="line">
              <a:avLst/>
            </a:prstGeom>
            <a:noFill/>
            <a:ln w="28575">
              <a:solidFill>
                <a:srgbClr val="737373"/>
              </a:solidFill>
            </a:ln>
            <a:effectLst/>
          </p:spPr>
        </p:cxnSp>
        <p:cxnSp>
          <p:nvCxnSpPr>
            <p:cNvPr id="42" name="直接箭头连接符 37">
              <a:extLst>
                <a:ext uri="{FF2B5EF4-FFF2-40B4-BE49-F238E27FC236}">
                  <a16:creationId xmlns:a16="http://schemas.microsoft.com/office/drawing/2014/main" id="{1CD5A046-5725-47CA-BFEF-F04D72C7E9E3}"/>
                </a:ext>
              </a:extLst>
            </p:cNvPr>
            <p:cNvCxnSpPr/>
            <p:nvPr/>
          </p:nvCxnSpPr>
          <p:spPr bwMode="auto">
            <a:xfrm>
              <a:off x="5959490" y="7775269"/>
              <a:ext cx="3960354" cy="0"/>
            </a:xfrm>
            <a:prstGeom prst="straightConnector1">
              <a:avLst/>
            </a:prstGeom>
            <a:noFill/>
            <a:ln w="19050">
              <a:solidFill>
                <a:srgbClr val="0899D7"/>
              </a:solidFill>
              <a:headEnd type="none" w="med" len="med"/>
              <a:tailEnd type="triangle" w="lg" len="lg"/>
            </a:ln>
            <a:effectLst/>
          </p:spPr>
        </p:cxnSp>
        <p:cxnSp>
          <p:nvCxnSpPr>
            <p:cNvPr id="43" name="直接箭头连接符 38">
              <a:extLst>
                <a:ext uri="{FF2B5EF4-FFF2-40B4-BE49-F238E27FC236}">
                  <a16:creationId xmlns:a16="http://schemas.microsoft.com/office/drawing/2014/main" id="{F5263E5F-CD25-4194-8ACA-A52C4AA79ED2}"/>
                </a:ext>
              </a:extLst>
            </p:cNvPr>
            <p:cNvCxnSpPr/>
            <p:nvPr/>
          </p:nvCxnSpPr>
          <p:spPr bwMode="auto">
            <a:xfrm>
              <a:off x="5959490" y="8594594"/>
              <a:ext cx="3960355" cy="0"/>
            </a:xfrm>
            <a:prstGeom prst="straightConnector1">
              <a:avLst/>
            </a:prstGeom>
            <a:noFill/>
            <a:ln w="19050">
              <a:solidFill>
                <a:srgbClr val="0899D7"/>
              </a:solidFill>
              <a:headEnd type="none" w="med" len="med"/>
              <a:tailEnd type="triangle" w="lg" len="lg"/>
            </a:ln>
            <a:effectLst/>
          </p:spPr>
        </p:cxnSp>
        <p:cxnSp>
          <p:nvCxnSpPr>
            <p:cNvPr id="44" name="直接箭头连接符 39">
              <a:extLst>
                <a:ext uri="{FF2B5EF4-FFF2-40B4-BE49-F238E27FC236}">
                  <a16:creationId xmlns:a16="http://schemas.microsoft.com/office/drawing/2014/main" id="{C7C6CEBF-953A-401E-BABA-BE93D4F92DF6}"/>
                </a:ext>
              </a:extLst>
            </p:cNvPr>
            <p:cNvCxnSpPr/>
            <p:nvPr/>
          </p:nvCxnSpPr>
          <p:spPr bwMode="auto">
            <a:xfrm>
              <a:off x="9919845" y="8898481"/>
              <a:ext cx="5724943" cy="0"/>
            </a:xfrm>
            <a:prstGeom prst="straightConnector1">
              <a:avLst/>
            </a:prstGeom>
            <a:noFill/>
            <a:ln w="19050">
              <a:solidFill>
                <a:srgbClr val="0899D7"/>
              </a:solidFill>
              <a:headEnd type="none" w="med" len="med"/>
              <a:tailEnd type="triangle" w="lg" len="lg"/>
            </a:ln>
            <a:effectLst/>
          </p:spPr>
        </p:cxnSp>
        <p:cxnSp>
          <p:nvCxnSpPr>
            <p:cNvPr id="45" name="直接箭头连接符 40">
              <a:extLst>
                <a:ext uri="{FF2B5EF4-FFF2-40B4-BE49-F238E27FC236}">
                  <a16:creationId xmlns:a16="http://schemas.microsoft.com/office/drawing/2014/main" id="{340C8D73-F724-456D-90A0-53E08EC76F4D}"/>
                </a:ext>
              </a:extLst>
            </p:cNvPr>
            <p:cNvCxnSpPr/>
            <p:nvPr/>
          </p:nvCxnSpPr>
          <p:spPr bwMode="auto">
            <a:xfrm flipH="1">
              <a:off x="15644788" y="9222306"/>
              <a:ext cx="4197764" cy="5993"/>
            </a:xfrm>
            <a:prstGeom prst="straightConnector1">
              <a:avLst/>
            </a:prstGeom>
            <a:noFill/>
            <a:ln w="19050">
              <a:solidFill>
                <a:srgbClr val="0899D7"/>
              </a:solidFill>
              <a:headEnd type="none" w="med" len="med"/>
              <a:tailEnd type="triangle" w="lg" len="lg"/>
            </a:ln>
            <a:effectLst/>
          </p:spPr>
        </p:cxnSp>
        <p:cxnSp>
          <p:nvCxnSpPr>
            <p:cNvPr id="71" name="直接箭头连接符 41">
              <a:extLst>
                <a:ext uri="{FF2B5EF4-FFF2-40B4-BE49-F238E27FC236}">
                  <a16:creationId xmlns:a16="http://schemas.microsoft.com/office/drawing/2014/main" id="{1734D671-54AB-497D-961F-AA58BEA5D014}"/>
                </a:ext>
              </a:extLst>
            </p:cNvPr>
            <p:cNvCxnSpPr/>
            <p:nvPr/>
          </p:nvCxnSpPr>
          <p:spPr bwMode="auto">
            <a:xfrm>
              <a:off x="15642285" y="10199364"/>
              <a:ext cx="4185234" cy="0"/>
            </a:xfrm>
            <a:prstGeom prst="straightConnector1">
              <a:avLst/>
            </a:prstGeom>
            <a:noFill/>
            <a:ln w="19050">
              <a:solidFill>
                <a:srgbClr val="0899D7"/>
              </a:solidFill>
              <a:headEnd type="none" w="med" len="med"/>
              <a:tailEnd type="triangle" w="lg" len="lg"/>
            </a:ln>
            <a:effectLst/>
          </p:spPr>
        </p:cxnSp>
        <p:cxnSp>
          <p:nvCxnSpPr>
            <p:cNvPr id="72" name="直接箭头连接符 42">
              <a:extLst>
                <a:ext uri="{FF2B5EF4-FFF2-40B4-BE49-F238E27FC236}">
                  <a16:creationId xmlns:a16="http://schemas.microsoft.com/office/drawing/2014/main" id="{2BD970BD-F706-4F6C-8F9C-5C6FBFE3D5B4}"/>
                </a:ext>
              </a:extLst>
            </p:cNvPr>
            <p:cNvCxnSpPr/>
            <p:nvPr/>
          </p:nvCxnSpPr>
          <p:spPr bwMode="auto">
            <a:xfrm>
              <a:off x="15644788" y="11123048"/>
              <a:ext cx="4188628" cy="0"/>
            </a:xfrm>
            <a:prstGeom prst="straightConnector1">
              <a:avLst/>
            </a:prstGeom>
            <a:noFill/>
            <a:ln w="19050">
              <a:solidFill>
                <a:srgbClr val="0899D7"/>
              </a:solidFill>
              <a:headEnd type="none" w="med" len="med"/>
              <a:tailEnd type="triangle" w="lg" len="lg"/>
            </a:ln>
            <a:effectLst/>
          </p:spPr>
        </p:cxnSp>
        <p:sp>
          <p:nvSpPr>
            <p:cNvPr id="73" name="TextBox 52">
              <a:extLst>
                <a:ext uri="{FF2B5EF4-FFF2-40B4-BE49-F238E27FC236}">
                  <a16:creationId xmlns:a16="http://schemas.microsoft.com/office/drawing/2014/main" id="{BE22E7BD-77AD-4BC0-AE97-DE2F43311862}"/>
                </a:ext>
              </a:extLst>
            </p:cNvPr>
            <p:cNvSpPr txBox="1"/>
            <p:nvPr/>
          </p:nvSpPr>
          <p:spPr bwMode="auto">
            <a:xfrm>
              <a:off x="6984683" y="7144042"/>
              <a:ext cx="1909975" cy="677186"/>
            </a:xfrm>
            <a:prstGeom prst="rect">
              <a:avLst/>
            </a:prstGeom>
            <a:noFill/>
          </p:spPr>
          <p:txBody>
            <a:bodyPr wrap="none" anchor="ctr">
              <a:noAutofit/>
            </a:bodyPr>
            <a:lstStyle/>
            <a:p>
              <a:pPr algn="ctr" eaLnBrk="1" fontAlgn="ctr" hangingPunct="1">
                <a:defRPr/>
              </a:pPr>
              <a:r>
                <a:rPr sz="1600" b="0" u="none" dirty="0">
                  <a:latin typeface="Huawei Sans" panose="020C0503030203020204" pitchFamily="34" charset="0"/>
                </a:rPr>
                <a:t>Start</a:t>
              </a:r>
            </a:p>
          </p:txBody>
        </p:sp>
        <p:sp>
          <p:nvSpPr>
            <p:cNvPr id="74" name="TextBox 53">
              <a:extLst>
                <a:ext uri="{FF2B5EF4-FFF2-40B4-BE49-F238E27FC236}">
                  <a16:creationId xmlns:a16="http://schemas.microsoft.com/office/drawing/2014/main" id="{13C1F0B7-0E06-4584-AC98-43C54F19970F}"/>
                </a:ext>
              </a:extLst>
            </p:cNvPr>
            <p:cNvSpPr txBox="1"/>
            <p:nvPr/>
          </p:nvSpPr>
          <p:spPr bwMode="auto">
            <a:xfrm>
              <a:off x="6777039" y="7917407"/>
              <a:ext cx="2325265" cy="677186"/>
            </a:xfrm>
            <a:prstGeom prst="rect">
              <a:avLst/>
            </a:prstGeom>
            <a:noFill/>
          </p:spPr>
          <p:txBody>
            <a:bodyPr wrap="none" anchor="ctr">
              <a:noAutofit/>
            </a:bodyPr>
            <a:lstStyle/>
            <a:p>
              <a:pPr algn="ctr" eaLnBrk="1" fontAlgn="ctr" hangingPunct="1">
                <a:defRPr/>
              </a:pPr>
              <a:r>
                <a:rPr sz="1600" b="0" u="none" dirty="0">
                  <a:latin typeface="Huawei Sans" panose="020C0503030203020204" pitchFamily="34" charset="0"/>
                </a:rPr>
                <a:t>Put events</a:t>
              </a:r>
            </a:p>
          </p:txBody>
        </p:sp>
        <p:sp>
          <p:nvSpPr>
            <p:cNvPr id="75" name="TextBox 54">
              <a:extLst>
                <a:ext uri="{FF2B5EF4-FFF2-40B4-BE49-F238E27FC236}">
                  <a16:creationId xmlns:a16="http://schemas.microsoft.com/office/drawing/2014/main" id="{1E7E30AE-FEC4-4916-9AA0-5FE4EBE3057E}"/>
                </a:ext>
              </a:extLst>
            </p:cNvPr>
            <p:cNvSpPr txBox="1"/>
            <p:nvPr/>
          </p:nvSpPr>
          <p:spPr bwMode="auto">
            <a:xfrm>
              <a:off x="11518882" y="8253072"/>
              <a:ext cx="2613839" cy="677186"/>
            </a:xfrm>
            <a:prstGeom prst="rect">
              <a:avLst/>
            </a:prstGeom>
            <a:noFill/>
          </p:spPr>
          <p:txBody>
            <a:bodyPr wrap="none" anchor="ctr">
              <a:noAutofit/>
            </a:bodyPr>
            <a:lstStyle/>
            <a:p>
              <a:pPr algn="ctr" eaLnBrk="1" fontAlgn="ctr" hangingPunct="1">
                <a:defRPr/>
              </a:pPr>
              <a:r>
                <a:rPr sz="1600" b="0" u="none" dirty="0">
                  <a:latin typeface="Huawei Sans" panose="020C0503030203020204" pitchFamily="34" charset="0"/>
                </a:rPr>
                <a:t>Send events</a:t>
              </a:r>
            </a:p>
          </p:txBody>
        </p:sp>
        <p:sp>
          <p:nvSpPr>
            <p:cNvPr id="76" name="TextBox 55">
              <a:extLst>
                <a:ext uri="{FF2B5EF4-FFF2-40B4-BE49-F238E27FC236}">
                  <a16:creationId xmlns:a16="http://schemas.microsoft.com/office/drawing/2014/main" id="{2B39E10B-3C55-498D-A005-ECE922CFCDF0}"/>
                </a:ext>
              </a:extLst>
            </p:cNvPr>
            <p:cNvSpPr txBox="1"/>
            <p:nvPr/>
          </p:nvSpPr>
          <p:spPr bwMode="auto">
            <a:xfrm>
              <a:off x="16485441" y="9466463"/>
              <a:ext cx="2594600" cy="1169685"/>
            </a:xfrm>
            <a:prstGeom prst="rect">
              <a:avLst/>
            </a:prstGeom>
            <a:noFill/>
          </p:spPr>
          <p:txBody>
            <a:bodyPr wrap="none" anchor="ctr">
              <a:noAutofit/>
            </a:bodyPr>
            <a:lstStyle/>
            <a:p>
              <a:pPr algn="ctr" fontAlgn="ctr">
                <a:defRPr/>
              </a:pPr>
              <a:r>
                <a:rPr sz="1600" b="0" u="none" dirty="0">
                  <a:latin typeface="Huawei Sans" panose="020C0503030203020204" pitchFamily="34" charset="0"/>
                </a:rPr>
                <a:t>Take events</a:t>
              </a:r>
            </a:p>
            <a:p>
              <a:pPr algn="ctr" eaLnBrk="1" fontAlgn="ctr" hangingPunct="1">
                <a:defRPr/>
              </a:pPr>
              <a:endParaRPr lang="en-US" altLang="zh-CN"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p:txBody>
        </p:sp>
        <p:sp>
          <p:nvSpPr>
            <p:cNvPr id="77" name="TextBox 56">
              <a:extLst>
                <a:ext uri="{FF2B5EF4-FFF2-40B4-BE49-F238E27FC236}">
                  <a16:creationId xmlns:a16="http://schemas.microsoft.com/office/drawing/2014/main" id="{0F68AD6F-5853-4D4E-9E87-C128B3C84154}"/>
                </a:ext>
              </a:extLst>
            </p:cNvPr>
            <p:cNvSpPr txBox="1"/>
            <p:nvPr/>
          </p:nvSpPr>
          <p:spPr bwMode="auto">
            <a:xfrm>
              <a:off x="16886133" y="8598494"/>
              <a:ext cx="1876371" cy="677186"/>
            </a:xfrm>
            <a:prstGeom prst="rect">
              <a:avLst/>
            </a:prstGeom>
            <a:noFill/>
          </p:spPr>
          <p:txBody>
            <a:bodyPr wrap="none" anchor="ctr">
              <a:noAutofit/>
            </a:bodyPr>
            <a:lstStyle/>
            <a:p>
              <a:pPr algn="ctr" fontAlgn="ctr">
                <a:defRPr/>
              </a:pPr>
              <a:r>
                <a:rPr sz="1600" b="0" u="none" dirty="0">
                  <a:latin typeface="Huawei Sans" panose="020C0503030203020204" pitchFamily="34" charset="0"/>
                </a:rPr>
                <a:t>Start</a:t>
              </a:r>
            </a:p>
          </p:txBody>
        </p:sp>
        <p:sp>
          <p:nvSpPr>
            <p:cNvPr id="78" name="TextBox 57">
              <a:extLst>
                <a:ext uri="{FF2B5EF4-FFF2-40B4-BE49-F238E27FC236}">
                  <a16:creationId xmlns:a16="http://schemas.microsoft.com/office/drawing/2014/main" id="{8EDAD2EF-6AF8-4CDC-81A3-54CF8232D752}"/>
                </a:ext>
              </a:extLst>
            </p:cNvPr>
            <p:cNvSpPr txBox="1"/>
            <p:nvPr/>
          </p:nvSpPr>
          <p:spPr bwMode="auto">
            <a:xfrm>
              <a:off x="16938919" y="10494022"/>
              <a:ext cx="1600369" cy="677186"/>
            </a:xfrm>
            <a:prstGeom prst="rect">
              <a:avLst/>
            </a:prstGeom>
            <a:noFill/>
          </p:spPr>
          <p:txBody>
            <a:bodyPr wrap="none" anchor="ctr">
              <a:noAutofit/>
            </a:bodyPr>
            <a:lstStyle/>
            <a:p>
              <a:pPr algn="ctr" eaLnBrk="1" fontAlgn="ctr" hangingPunct="1">
                <a:defRPr/>
              </a:pPr>
              <a:r>
                <a:rPr sz="1600" b="0" u="none" dirty="0">
                  <a:latin typeface="Huawei Sans" panose="020C0503030203020204" pitchFamily="34" charset="0"/>
                </a:rPr>
                <a:t>End</a:t>
              </a:r>
              <a:endParaRPr lang="en-US" altLang="zh-CN" sz="1600" dirty="0">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p:txBody>
        </p:sp>
        <p:grpSp>
          <p:nvGrpSpPr>
            <p:cNvPr id="79" name="组合 51">
              <a:extLst>
                <a:ext uri="{FF2B5EF4-FFF2-40B4-BE49-F238E27FC236}">
                  <a16:creationId xmlns:a16="http://schemas.microsoft.com/office/drawing/2014/main" id="{04ADF491-5A80-487D-A672-7476AA798D3A}"/>
                </a:ext>
              </a:extLst>
            </p:cNvPr>
            <p:cNvGrpSpPr/>
            <p:nvPr/>
          </p:nvGrpSpPr>
          <p:grpSpPr>
            <a:xfrm>
              <a:off x="4711890" y="5894183"/>
              <a:ext cx="2487696" cy="1065596"/>
              <a:chOff x="5292291" y="8439621"/>
              <a:chExt cx="2487696" cy="1065596"/>
            </a:xfrm>
          </p:grpSpPr>
          <p:sp>
            <p:nvSpPr>
              <p:cNvPr id="89" name="圆角矩形 76">
                <a:extLst>
                  <a:ext uri="{FF2B5EF4-FFF2-40B4-BE49-F238E27FC236}">
                    <a16:creationId xmlns:a16="http://schemas.microsoft.com/office/drawing/2014/main" id="{727AD83D-F580-4609-93A4-EDD740F1F202}"/>
                  </a:ext>
                </a:extLst>
              </p:cNvPr>
              <p:cNvSpPr>
                <a:spLocks noChangeArrowheads="1"/>
              </p:cNvSpPr>
              <p:nvPr/>
            </p:nvSpPr>
            <p:spPr bwMode="auto">
              <a:xfrm>
                <a:off x="5292291" y="8439621"/>
                <a:ext cx="2487696" cy="1065596"/>
              </a:xfrm>
              <a:prstGeom prst="roundRect">
                <a:avLst>
                  <a:gd name="adj" fmla="val 9516"/>
                </a:avLst>
              </a:prstGeom>
              <a:solidFill>
                <a:srgbClr val="30B5C5"/>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dirty="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90" name="矩形 87">
                <a:extLst>
                  <a:ext uri="{FF2B5EF4-FFF2-40B4-BE49-F238E27FC236}">
                    <a16:creationId xmlns:a16="http://schemas.microsoft.com/office/drawing/2014/main" id="{127D785B-A9CE-4807-A59E-76907D94FA09}"/>
                  </a:ext>
                </a:extLst>
              </p:cNvPr>
              <p:cNvSpPr/>
              <p:nvPr/>
            </p:nvSpPr>
            <p:spPr>
              <a:xfrm>
                <a:off x="5764686" y="8607491"/>
                <a:ext cx="1542909" cy="646403"/>
              </a:xfrm>
              <a:prstGeom prst="rect">
                <a:avLst/>
              </a:prstGeom>
            </p:spPr>
            <p:txBody>
              <a:bodyPr wrap="none">
                <a:noAutofit/>
              </a:bodyPr>
              <a:lstStyle/>
              <a:p>
                <a:pPr algn="ctr" fontAlgn="t">
                  <a:defRPr/>
                </a:pPr>
                <a:r>
                  <a:rPr sz="1500" b="0" u="none" dirty="0">
                    <a:solidFill>
                      <a:prstClr val="white"/>
                    </a:solidFill>
                    <a:latin typeface="Huawei Sans" panose="020C0503030203020204" pitchFamily="34" charset="0"/>
                  </a:rPr>
                  <a:t>Source</a:t>
                </a:r>
                <a:endParaRPr lang="en-US" altLang="zh-CN" sz="1500" dirty="0">
                  <a:solidFill>
                    <a:prstClr val="white"/>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p:txBody>
          </p:sp>
        </p:grpSp>
        <p:grpSp>
          <p:nvGrpSpPr>
            <p:cNvPr id="80" name="组合 52">
              <a:extLst>
                <a:ext uri="{FF2B5EF4-FFF2-40B4-BE49-F238E27FC236}">
                  <a16:creationId xmlns:a16="http://schemas.microsoft.com/office/drawing/2014/main" id="{A3D48E23-56BD-4EF5-B353-77F0EF0C5951}"/>
                </a:ext>
              </a:extLst>
            </p:cNvPr>
            <p:cNvGrpSpPr/>
            <p:nvPr/>
          </p:nvGrpSpPr>
          <p:grpSpPr>
            <a:xfrm>
              <a:off x="8697500" y="5894183"/>
              <a:ext cx="2487696" cy="1065596"/>
              <a:chOff x="9743492" y="8451020"/>
              <a:chExt cx="2487696" cy="1065596"/>
            </a:xfrm>
          </p:grpSpPr>
          <p:sp>
            <p:nvSpPr>
              <p:cNvPr id="87" name="圆角矩形 76">
                <a:extLst>
                  <a:ext uri="{FF2B5EF4-FFF2-40B4-BE49-F238E27FC236}">
                    <a16:creationId xmlns:a16="http://schemas.microsoft.com/office/drawing/2014/main" id="{6CE3EBFD-2888-4893-839D-2860EFB570D7}"/>
                  </a:ext>
                </a:extLst>
              </p:cNvPr>
              <p:cNvSpPr>
                <a:spLocks noChangeArrowheads="1"/>
              </p:cNvSpPr>
              <p:nvPr/>
            </p:nvSpPr>
            <p:spPr bwMode="auto">
              <a:xfrm>
                <a:off x="9743492" y="8451020"/>
                <a:ext cx="2487696" cy="1065596"/>
              </a:xfrm>
              <a:prstGeom prst="roundRect">
                <a:avLst>
                  <a:gd name="adj" fmla="val 9516"/>
                </a:avLst>
              </a:prstGeom>
              <a:solidFill>
                <a:srgbClr val="30B5C5"/>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88" name="矩形 85">
                <a:extLst>
                  <a:ext uri="{FF2B5EF4-FFF2-40B4-BE49-F238E27FC236}">
                    <a16:creationId xmlns:a16="http://schemas.microsoft.com/office/drawing/2014/main" id="{A186CE10-E178-4665-9232-B6DF2DC6FC2F}"/>
                  </a:ext>
                </a:extLst>
              </p:cNvPr>
              <p:cNvSpPr/>
              <p:nvPr/>
            </p:nvSpPr>
            <p:spPr>
              <a:xfrm>
                <a:off x="10089234" y="8618890"/>
                <a:ext cx="1796214" cy="646405"/>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Channel</a:t>
                </a:r>
                <a:endParaRPr lang="en-US" altLang="zh-CN" sz="1500" dirty="0">
                  <a:solidFill>
                    <a:prstClr val="white"/>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p:txBody>
          </p:sp>
        </p:grpSp>
        <p:grpSp>
          <p:nvGrpSpPr>
            <p:cNvPr id="81" name="组合 53">
              <a:extLst>
                <a:ext uri="{FF2B5EF4-FFF2-40B4-BE49-F238E27FC236}">
                  <a16:creationId xmlns:a16="http://schemas.microsoft.com/office/drawing/2014/main" id="{A0CC3E33-81A8-4D73-AF71-511A3A4221B3}"/>
                </a:ext>
              </a:extLst>
            </p:cNvPr>
            <p:cNvGrpSpPr/>
            <p:nvPr/>
          </p:nvGrpSpPr>
          <p:grpSpPr>
            <a:xfrm>
              <a:off x="14398437" y="5894183"/>
              <a:ext cx="2487696" cy="1065596"/>
              <a:chOff x="5292291" y="8439621"/>
              <a:chExt cx="2487696" cy="1065596"/>
            </a:xfrm>
          </p:grpSpPr>
          <p:sp>
            <p:nvSpPr>
              <p:cNvPr id="85" name="圆角矩形 76">
                <a:extLst>
                  <a:ext uri="{FF2B5EF4-FFF2-40B4-BE49-F238E27FC236}">
                    <a16:creationId xmlns:a16="http://schemas.microsoft.com/office/drawing/2014/main" id="{DBBB53D5-57C7-493F-880F-ECB3E6480128}"/>
                  </a:ext>
                </a:extLst>
              </p:cNvPr>
              <p:cNvSpPr>
                <a:spLocks noChangeArrowheads="1"/>
              </p:cNvSpPr>
              <p:nvPr/>
            </p:nvSpPr>
            <p:spPr bwMode="auto">
              <a:xfrm>
                <a:off x="5292291" y="8439621"/>
                <a:ext cx="2487696" cy="1065596"/>
              </a:xfrm>
              <a:prstGeom prst="roundRect">
                <a:avLst>
                  <a:gd name="adj" fmla="val 9516"/>
                </a:avLst>
              </a:prstGeom>
              <a:solidFill>
                <a:srgbClr val="45C1A4"/>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86" name="矩形 58">
                <a:extLst>
                  <a:ext uri="{FF2B5EF4-FFF2-40B4-BE49-F238E27FC236}">
                    <a16:creationId xmlns:a16="http://schemas.microsoft.com/office/drawing/2014/main" id="{B7ACC33B-BC68-42BC-AAEE-470AE777C432}"/>
                  </a:ext>
                </a:extLst>
              </p:cNvPr>
              <p:cNvSpPr/>
              <p:nvPr/>
            </p:nvSpPr>
            <p:spPr>
              <a:xfrm>
                <a:off x="5638033" y="8607491"/>
                <a:ext cx="1796214" cy="646405"/>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Channel</a:t>
                </a:r>
                <a:endParaRPr lang="en-US" altLang="zh-CN" sz="1500" dirty="0">
                  <a:solidFill>
                    <a:prstClr val="white"/>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p:txBody>
          </p:sp>
        </p:grpSp>
        <p:grpSp>
          <p:nvGrpSpPr>
            <p:cNvPr id="82" name="组合 54">
              <a:extLst>
                <a:ext uri="{FF2B5EF4-FFF2-40B4-BE49-F238E27FC236}">
                  <a16:creationId xmlns:a16="http://schemas.microsoft.com/office/drawing/2014/main" id="{0089FC62-8FB5-4F6C-BC5E-6189EF3A232B}"/>
                </a:ext>
              </a:extLst>
            </p:cNvPr>
            <p:cNvGrpSpPr/>
            <p:nvPr/>
          </p:nvGrpSpPr>
          <p:grpSpPr>
            <a:xfrm>
              <a:off x="18586174" y="5894183"/>
              <a:ext cx="2487696" cy="1065596"/>
              <a:chOff x="9743492" y="8451020"/>
              <a:chExt cx="2487696" cy="1065596"/>
            </a:xfrm>
          </p:grpSpPr>
          <p:sp>
            <p:nvSpPr>
              <p:cNvPr id="83" name="圆角矩形 76">
                <a:extLst>
                  <a:ext uri="{FF2B5EF4-FFF2-40B4-BE49-F238E27FC236}">
                    <a16:creationId xmlns:a16="http://schemas.microsoft.com/office/drawing/2014/main" id="{C924D374-1367-4DD2-A05F-0E46D739580F}"/>
                  </a:ext>
                </a:extLst>
              </p:cNvPr>
              <p:cNvSpPr>
                <a:spLocks noChangeArrowheads="1"/>
              </p:cNvSpPr>
              <p:nvPr/>
            </p:nvSpPr>
            <p:spPr bwMode="auto">
              <a:xfrm>
                <a:off x="9743492" y="8451020"/>
                <a:ext cx="2487696" cy="1065596"/>
              </a:xfrm>
              <a:prstGeom prst="roundRect">
                <a:avLst>
                  <a:gd name="adj" fmla="val 9516"/>
                </a:avLst>
              </a:prstGeom>
              <a:solidFill>
                <a:srgbClr val="45C1A4"/>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84" name="矩形 56">
                <a:extLst>
                  <a:ext uri="{FF2B5EF4-FFF2-40B4-BE49-F238E27FC236}">
                    <a16:creationId xmlns:a16="http://schemas.microsoft.com/office/drawing/2014/main" id="{0A2B2006-C59C-439A-933B-B9642C143272}"/>
                  </a:ext>
                </a:extLst>
              </p:cNvPr>
              <p:cNvSpPr/>
              <p:nvPr/>
            </p:nvSpPr>
            <p:spPr>
              <a:xfrm>
                <a:off x="10437124" y="8618890"/>
                <a:ext cx="1100431" cy="646405"/>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Sink</a:t>
                </a:r>
                <a:endParaRPr lang="en-US" altLang="zh-CN" sz="1500" dirty="0">
                  <a:solidFill>
                    <a:prstClr val="white"/>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p:txBody>
          </p:sp>
        </p:grpSp>
      </p:grpSp>
    </p:spTree>
    <p:extLst>
      <p:ext uri="{BB962C8B-B14F-4D97-AF65-F5344CB8AC3E}">
        <p14:creationId xmlns:p14="http://schemas.microsoft.com/office/powerpoint/2010/main" val="2358214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927" y="1879360"/>
            <a:ext cx="11131808"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7240450"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Failover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46" name="Text Placeholder 26">
            <a:extLst>
              <a:ext uri="{FF2B5EF4-FFF2-40B4-BE49-F238E27FC236}">
                <a16:creationId xmlns:a16="http://schemas.microsoft.com/office/drawing/2014/main" id="{AC2E2670-ED03-4C20-B034-37DD973614CF}"/>
              </a:ext>
            </a:extLst>
          </p:cNvPr>
          <p:cNvSpPr txBox="1">
            <a:spLocks/>
          </p:cNvSpPr>
          <p:nvPr/>
        </p:nvSpPr>
        <p:spPr>
          <a:xfrm>
            <a:off x="617280" y="2225336"/>
            <a:ext cx="11131808" cy="370222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u="none" dirty="0">
                <a:latin typeface="Huawei Sans" panose="020C0503030203020204" pitchFamily="34" charset="0"/>
              </a:rPr>
              <a:t>Data can be automatically switched to another channel for transmission when the next-hop Flume agent is faulty or data receiving is abnormal during Flume data transmission.</a:t>
            </a:r>
          </a:p>
          <a:p>
            <a:endParaRPr lang="en-US" altLang="zh-CN" dirty="0">
              <a:latin typeface="Huawei Sans" panose="020C0503030203020204" pitchFamily="34" charset="0"/>
              <a:sym typeface="Microsoft YaHei" panose="020B0503020204020204" pitchFamily="34" charset="-122"/>
            </a:endParaRPr>
          </a:p>
        </p:txBody>
      </p:sp>
      <p:grpSp>
        <p:nvGrpSpPr>
          <p:cNvPr id="118" name="组合 33">
            <a:extLst>
              <a:ext uri="{FF2B5EF4-FFF2-40B4-BE49-F238E27FC236}">
                <a16:creationId xmlns:a16="http://schemas.microsoft.com/office/drawing/2014/main" id="{1E13FBF1-C10B-46E8-B7CE-C852E277487D}"/>
              </a:ext>
            </a:extLst>
          </p:cNvPr>
          <p:cNvGrpSpPr/>
          <p:nvPr/>
        </p:nvGrpSpPr>
        <p:grpSpPr>
          <a:xfrm>
            <a:off x="1524000" y="3585882"/>
            <a:ext cx="8814070" cy="2327107"/>
            <a:chOff x="3119786" y="4453608"/>
            <a:chExt cx="17137904" cy="7229722"/>
          </a:xfrm>
        </p:grpSpPr>
        <p:sp>
          <p:nvSpPr>
            <p:cNvPr id="119" name="圆柱形 120">
              <a:extLst>
                <a:ext uri="{FF2B5EF4-FFF2-40B4-BE49-F238E27FC236}">
                  <a16:creationId xmlns:a16="http://schemas.microsoft.com/office/drawing/2014/main" id="{E4758AA4-2B0E-49C6-8E8B-46AA3FDA3325}"/>
                </a:ext>
              </a:extLst>
            </p:cNvPr>
            <p:cNvSpPr/>
            <p:nvPr/>
          </p:nvSpPr>
          <p:spPr bwMode="auto">
            <a:xfrm>
              <a:off x="3119786" y="7463294"/>
              <a:ext cx="1944215" cy="1210352"/>
            </a:xfrm>
            <a:prstGeom prst="can">
              <a:avLst/>
            </a:prstGeom>
            <a:solidFill>
              <a:srgbClr val="F28944"/>
            </a:solidFill>
            <a:ln>
              <a:solidFill>
                <a:schemeClr val="bg1"/>
              </a:solidFill>
            </a:ln>
            <a:effectLst/>
          </p:spPr>
          <p:txBody>
            <a:bodyPr anchor="ctr">
              <a:noAutofit/>
            </a:bodyPr>
            <a:lstStyle/>
            <a:p>
              <a:pPr algn="ctr" eaLnBrk="1" hangingPunct="1">
                <a:buClr>
                  <a:srgbClr val="CC9900"/>
                </a:buClr>
                <a:defRPr/>
              </a:pPr>
              <a:r>
                <a:rPr sz="1500" b="0" u="none" dirty="0">
                  <a:solidFill>
                    <a:schemeClr val="bg1"/>
                  </a:solidFill>
                  <a:latin typeface="Huawei Sans" panose="020C0503030203020204" pitchFamily="34" charset="0"/>
                </a:rPr>
                <a:t>Log</a:t>
              </a:r>
              <a:endParaRPr lang="zh-CN" altLang="en-US" sz="1500" dirty="0">
                <a:solidFill>
                  <a:schemeClr val="bg1"/>
                </a:solidFill>
                <a:latin typeface="Huawei Sans" panose="020C0503030203020204" pitchFamily="34" charset="0"/>
                <a:ea typeface="Microsoft YaHei" panose="020B0503020204020204" pitchFamily="34" charset="-122"/>
                <a:cs typeface="Huawei Sans" panose="020C0503030203020204" pitchFamily="34" charset="0"/>
                <a:sym typeface="Microsoft YaHei" panose="020B0503020204020204" pitchFamily="34" charset="-122"/>
              </a:endParaRPr>
            </a:p>
          </p:txBody>
        </p:sp>
        <p:grpSp>
          <p:nvGrpSpPr>
            <p:cNvPr id="120" name="组合 65">
              <a:extLst>
                <a:ext uri="{FF2B5EF4-FFF2-40B4-BE49-F238E27FC236}">
                  <a16:creationId xmlns:a16="http://schemas.microsoft.com/office/drawing/2014/main" id="{EC018B10-AE37-4198-8882-776D39821976}"/>
                </a:ext>
              </a:extLst>
            </p:cNvPr>
            <p:cNvGrpSpPr/>
            <p:nvPr/>
          </p:nvGrpSpPr>
          <p:grpSpPr>
            <a:xfrm>
              <a:off x="5672613" y="5656201"/>
              <a:ext cx="5152029" cy="4824536"/>
              <a:chOff x="4880524" y="5656201"/>
              <a:chExt cx="5152029" cy="4824536"/>
            </a:xfrm>
          </p:grpSpPr>
          <p:sp>
            <p:nvSpPr>
              <p:cNvPr id="165" name="圆角矩形 110">
                <a:extLst>
                  <a:ext uri="{FF2B5EF4-FFF2-40B4-BE49-F238E27FC236}">
                    <a16:creationId xmlns:a16="http://schemas.microsoft.com/office/drawing/2014/main" id="{095F0704-1BA5-49A9-BD6E-0B66E9023F34}"/>
                  </a:ext>
                </a:extLst>
              </p:cNvPr>
              <p:cNvSpPr/>
              <p:nvPr/>
            </p:nvSpPr>
            <p:spPr>
              <a:xfrm>
                <a:off x="4880524" y="5656201"/>
                <a:ext cx="5152029" cy="4824536"/>
              </a:xfrm>
              <a:prstGeom prst="roundRect">
                <a:avLst>
                  <a:gd name="adj" fmla="val 2407"/>
                </a:avLst>
              </a:prstGeom>
              <a:no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hangingPunct="0"/>
                <a:endParaRPr lang="zh-CN" altLang="en-US" sz="500" b="1" dirty="0">
                  <a:latin typeface="Huawei Sans" panose="020C0503030203020204" pitchFamily="34" charset="0"/>
                  <a:ea typeface="Microsoft YaHei" panose="020B0503020204020204" pitchFamily="34" charset="-122"/>
                  <a:sym typeface="Microsoft YaHei" panose="020B0503020204020204" pitchFamily="34" charset="-122"/>
                </a:endParaRPr>
              </a:p>
            </p:txBody>
          </p:sp>
          <p:grpSp>
            <p:nvGrpSpPr>
              <p:cNvPr id="166" name="组合 111">
                <a:extLst>
                  <a:ext uri="{FF2B5EF4-FFF2-40B4-BE49-F238E27FC236}">
                    <a16:creationId xmlns:a16="http://schemas.microsoft.com/office/drawing/2014/main" id="{F1361C32-42C2-440A-BFD9-53F138E45AE8}"/>
                  </a:ext>
                </a:extLst>
              </p:cNvPr>
              <p:cNvGrpSpPr/>
              <p:nvPr/>
            </p:nvGrpSpPr>
            <p:grpSpPr>
              <a:xfrm>
                <a:off x="5224330" y="6023688"/>
                <a:ext cx="4464417" cy="4089563"/>
                <a:chOff x="5218945" y="6023688"/>
                <a:chExt cx="4464417" cy="4089563"/>
              </a:xfrm>
            </p:grpSpPr>
            <p:sp>
              <p:nvSpPr>
                <p:cNvPr id="167" name="圆角矩形 76">
                  <a:extLst>
                    <a:ext uri="{FF2B5EF4-FFF2-40B4-BE49-F238E27FC236}">
                      <a16:creationId xmlns:a16="http://schemas.microsoft.com/office/drawing/2014/main" id="{A4142182-5037-4C7A-8858-5C6ABB3E3807}"/>
                    </a:ext>
                  </a:extLst>
                </p:cNvPr>
                <p:cNvSpPr>
                  <a:spLocks noChangeArrowheads="1"/>
                </p:cNvSpPr>
                <p:nvPr/>
              </p:nvSpPr>
              <p:spPr bwMode="auto">
                <a:xfrm>
                  <a:off x="5218945" y="6023688"/>
                  <a:ext cx="1853270" cy="1065596"/>
                </a:xfrm>
                <a:prstGeom prst="roundRect">
                  <a:avLst>
                    <a:gd name="adj" fmla="val 9516"/>
                  </a:avLst>
                </a:prstGeom>
                <a:solidFill>
                  <a:srgbClr val="45C1A4"/>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68" name="矩形 113">
                  <a:extLst>
                    <a:ext uri="{FF2B5EF4-FFF2-40B4-BE49-F238E27FC236}">
                      <a16:creationId xmlns:a16="http://schemas.microsoft.com/office/drawing/2014/main" id="{8D4081A9-489A-4DE2-A9F1-E3623669C41D}"/>
                    </a:ext>
                  </a:extLst>
                </p:cNvPr>
                <p:cNvSpPr/>
                <p:nvPr/>
              </p:nvSpPr>
              <p:spPr>
                <a:xfrm>
                  <a:off x="5374125" y="6209143"/>
                  <a:ext cx="1542909" cy="646405"/>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Source</a:t>
                  </a:r>
                </a:p>
              </p:txBody>
            </p:sp>
            <p:sp>
              <p:nvSpPr>
                <p:cNvPr id="169" name="圆角矩形 76">
                  <a:extLst>
                    <a:ext uri="{FF2B5EF4-FFF2-40B4-BE49-F238E27FC236}">
                      <a16:creationId xmlns:a16="http://schemas.microsoft.com/office/drawing/2014/main" id="{DDA24986-FFEF-439B-979B-77D776E892D7}"/>
                    </a:ext>
                  </a:extLst>
                </p:cNvPr>
                <p:cNvSpPr>
                  <a:spLocks noChangeArrowheads="1"/>
                </p:cNvSpPr>
                <p:nvPr/>
              </p:nvSpPr>
              <p:spPr bwMode="auto">
                <a:xfrm>
                  <a:off x="5218945" y="8039543"/>
                  <a:ext cx="1853270" cy="1065596"/>
                </a:xfrm>
                <a:prstGeom prst="roundRect">
                  <a:avLst>
                    <a:gd name="adj" fmla="val 9516"/>
                  </a:avLst>
                </a:prstGeom>
                <a:solidFill>
                  <a:srgbClr val="30B5C5"/>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70" name="矩形 115">
                  <a:extLst>
                    <a:ext uri="{FF2B5EF4-FFF2-40B4-BE49-F238E27FC236}">
                      <a16:creationId xmlns:a16="http://schemas.microsoft.com/office/drawing/2014/main" id="{ED5D0FFA-D7FC-4289-8E2B-A893FD8548BC}"/>
                    </a:ext>
                  </a:extLst>
                </p:cNvPr>
                <p:cNvSpPr/>
                <p:nvPr/>
              </p:nvSpPr>
              <p:spPr>
                <a:xfrm>
                  <a:off x="5247474" y="8224999"/>
                  <a:ext cx="1796214" cy="646405"/>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Channel</a:t>
                  </a:r>
                </a:p>
              </p:txBody>
            </p:sp>
            <p:sp>
              <p:nvSpPr>
                <p:cNvPr id="171" name="圆角矩形 76">
                  <a:extLst>
                    <a:ext uri="{FF2B5EF4-FFF2-40B4-BE49-F238E27FC236}">
                      <a16:creationId xmlns:a16="http://schemas.microsoft.com/office/drawing/2014/main" id="{BD50C64F-6C1E-405F-BECF-2A26BBB31A41}"/>
                    </a:ext>
                  </a:extLst>
                </p:cNvPr>
                <p:cNvSpPr>
                  <a:spLocks noChangeArrowheads="1"/>
                </p:cNvSpPr>
                <p:nvPr/>
              </p:nvSpPr>
              <p:spPr bwMode="auto">
                <a:xfrm>
                  <a:off x="7955247" y="7031431"/>
                  <a:ext cx="1728115" cy="1065596"/>
                </a:xfrm>
                <a:prstGeom prst="roundRect">
                  <a:avLst>
                    <a:gd name="adj" fmla="val 9516"/>
                  </a:avLst>
                </a:prstGeom>
                <a:solidFill>
                  <a:srgbClr val="737373"/>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72" name="矩形 117">
                  <a:extLst>
                    <a:ext uri="{FF2B5EF4-FFF2-40B4-BE49-F238E27FC236}">
                      <a16:creationId xmlns:a16="http://schemas.microsoft.com/office/drawing/2014/main" id="{0C449714-033E-47DE-8F63-A97A14F1319A}"/>
                    </a:ext>
                  </a:extLst>
                </p:cNvPr>
                <p:cNvSpPr/>
                <p:nvPr/>
              </p:nvSpPr>
              <p:spPr>
                <a:xfrm>
                  <a:off x="8249852" y="7216886"/>
                  <a:ext cx="1138908" cy="646405"/>
                </a:xfrm>
                <a:prstGeom prst="rect">
                  <a:avLst/>
                </a:prstGeom>
                <a:noFill/>
              </p:spPr>
              <p:txBody>
                <a:bodyPr wrap="none">
                  <a:noAutofit/>
                </a:bodyPr>
                <a:lstStyle/>
                <a:p>
                  <a:pPr lvl="0" algn="ctr" fontAlgn="t">
                    <a:defRPr/>
                  </a:pPr>
                  <a:r>
                    <a:rPr sz="1500" b="0" u="none" dirty="0">
                      <a:solidFill>
                        <a:prstClr val="white"/>
                      </a:solidFill>
                      <a:latin typeface="Huawei Sans" panose="020C0503030203020204" pitchFamily="34" charset="0"/>
                    </a:rPr>
                    <a:t>Sink</a:t>
                  </a:r>
                </a:p>
              </p:txBody>
            </p:sp>
            <p:sp>
              <p:nvSpPr>
                <p:cNvPr id="173" name="圆角矩形 76">
                  <a:extLst>
                    <a:ext uri="{FF2B5EF4-FFF2-40B4-BE49-F238E27FC236}">
                      <a16:creationId xmlns:a16="http://schemas.microsoft.com/office/drawing/2014/main" id="{E25A90FB-5157-417B-9C80-96F65A95122C}"/>
                    </a:ext>
                  </a:extLst>
                </p:cNvPr>
                <p:cNvSpPr>
                  <a:spLocks noChangeArrowheads="1"/>
                </p:cNvSpPr>
                <p:nvPr/>
              </p:nvSpPr>
              <p:spPr bwMode="auto">
                <a:xfrm>
                  <a:off x="7955247" y="9047655"/>
                  <a:ext cx="1728115" cy="1065596"/>
                </a:xfrm>
                <a:prstGeom prst="roundRect">
                  <a:avLst>
                    <a:gd name="adj" fmla="val 9516"/>
                  </a:avLst>
                </a:prstGeom>
                <a:solidFill>
                  <a:srgbClr val="737373"/>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74" name="矩形 119">
                  <a:extLst>
                    <a:ext uri="{FF2B5EF4-FFF2-40B4-BE49-F238E27FC236}">
                      <a16:creationId xmlns:a16="http://schemas.microsoft.com/office/drawing/2014/main" id="{AB17422A-C008-411C-B6E3-1D0F4E1FA6B6}"/>
                    </a:ext>
                  </a:extLst>
                </p:cNvPr>
                <p:cNvSpPr/>
                <p:nvPr/>
              </p:nvSpPr>
              <p:spPr>
                <a:xfrm>
                  <a:off x="8249852" y="9233109"/>
                  <a:ext cx="1138908" cy="646405"/>
                </a:xfrm>
                <a:prstGeom prst="rect">
                  <a:avLst/>
                </a:prstGeom>
                <a:noFill/>
              </p:spPr>
              <p:txBody>
                <a:bodyPr wrap="none">
                  <a:noAutofit/>
                </a:bodyPr>
                <a:lstStyle/>
                <a:p>
                  <a:pPr lvl="0" algn="ctr" fontAlgn="t">
                    <a:defRPr/>
                  </a:pPr>
                  <a:r>
                    <a:rPr sz="1500" b="0" u="none" dirty="0">
                      <a:solidFill>
                        <a:prstClr val="white"/>
                      </a:solidFill>
                      <a:latin typeface="Huawei Sans" panose="020C0503030203020204" pitchFamily="34" charset="0"/>
                    </a:rPr>
                    <a:t>Sink</a:t>
                  </a:r>
                </a:p>
              </p:txBody>
            </p:sp>
          </p:grpSp>
        </p:grpSp>
        <p:grpSp>
          <p:nvGrpSpPr>
            <p:cNvPr id="121" name="组合 66">
              <a:extLst>
                <a:ext uri="{FF2B5EF4-FFF2-40B4-BE49-F238E27FC236}">
                  <a16:creationId xmlns:a16="http://schemas.microsoft.com/office/drawing/2014/main" id="{C1279847-2C6B-4414-A116-13774CBD171C}"/>
                </a:ext>
              </a:extLst>
            </p:cNvPr>
            <p:cNvGrpSpPr/>
            <p:nvPr/>
          </p:nvGrpSpPr>
          <p:grpSpPr>
            <a:xfrm>
              <a:off x="11867861" y="4453608"/>
              <a:ext cx="5941557" cy="3413298"/>
              <a:chOff x="11867861" y="4453608"/>
              <a:chExt cx="5941557" cy="3413298"/>
            </a:xfrm>
          </p:grpSpPr>
          <p:sp>
            <p:nvSpPr>
              <p:cNvPr id="153" name="圆角矩形 98">
                <a:extLst>
                  <a:ext uri="{FF2B5EF4-FFF2-40B4-BE49-F238E27FC236}">
                    <a16:creationId xmlns:a16="http://schemas.microsoft.com/office/drawing/2014/main" id="{F1E00EE5-0C94-4468-BC1A-9F96911FF842}"/>
                  </a:ext>
                </a:extLst>
              </p:cNvPr>
              <p:cNvSpPr/>
              <p:nvPr/>
            </p:nvSpPr>
            <p:spPr>
              <a:xfrm>
                <a:off x="11867861" y="4453608"/>
                <a:ext cx="5941557" cy="3413298"/>
              </a:xfrm>
              <a:prstGeom prst="roundRect">
                <a:avLst>
                  <a:gd name="adj" fmla="val 2407"/>
                </a:avLst>
              </a:prstGeom>
              <a:no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hangingPunct="0"/>
                <a:endParaRPr lang="zh-CN" altLang="en-US" sz="500" b="1" dirty="0">
                  <a:latin typeface="Huawei Sans" panose="020C0503030203020204" pitchFamily="34" charset="0"/>
                  <a:ea typeface="Microsoft YaHei" panose="020B0503020204020204" pitchFamily="34" charset="-122"/>
                  <a:sym typeface="Microsoft YaHei" panose="020B0503020204020204" pitchFamily="34" charset="-122"/>
                </a:endParaRPr>
              </a:p>
            </p:txBody>
          </p:sp>
          <p:grpSp>
            <p:nvGrpSpPr>
              <p:cNvPr id="154" name="组合 99">
                <a:extLst>
                  <a:ext uri="{FF2B5EF4-FFF2-40B4-BE49-F238E27FC236}">
                    <a16:creationId xmlns:a16="http://schemas.microsoft.com/office/drawing/2014/main" id="{9C0B5E6B-B3FD-4BC8-8C12-B324695E0E78}"/>
                  </a:ext>
                </a:extLst>
              </p:cNvPr>
              <p:cNvGrpSpPr/>
              <p:nvPr/>
            </p:nvGrpSpPr>
            <p:grpSpPr>
              <a:xfrm>
                <a:off x="12606431" y="4801653"/>
                <a:ext cx="4464415" cy="2717209"/>
                <a:chOff x="13044173" y="4919149"/>
                <a:chExt cx="4464415" cy="2717209"/>
              </a:xfrm>
            </p:grpSpPr>
            <p:grpSp>
              <p:nvGrpSpPr>
                <p:cNvPr id="155" name="组合 100">
                  <a:extLst>
                    <a:ext uri="{FF2B5EF4-FFF2-40B4-BE49-F238E27FC236}">
                      <a16:creationId xmlns:a16="http://schemas.microsoft.com/office/drawing/2014/main" id="{29856676-DD9C-4C31-9896-FC01645FD785}"/>
                    </a:ext>
                  </a:extLst>
                </p:cNvPr>
                <p:cNvGrpSpPr/>
                <p:nvPr/>
              </p:nvGrpSpPr>
              <p:grpSpPr>
                <a:xfrm>
                  <a:off x="14349746" y="6570762"/>
                  <a:ext cx="1853270" cy="1065596"/>
                  <a:chOff x="13044173" y="6935004"/>
                  <a:chExt cx="1853270" cy="1065596"/>
                </a:xfrm>
              </p:grpSpPr>
              <p:sp>
                <p:nvSpPr>
                  <p:cNvPr id="163" name="圆角矩形 76">
                    <a:extLst>
                      <a:ext uri="{FF2B5EF4-FFF2-40B4-BE49-F238E27FC236}">
                        <a16:creationId xmlns:a16="http://schemas.microsoft.com/office/drawing/2014/main" id="{3A23B2D3-2469-47E2-AAE5-D6CD601CA399}"/>
                      </a:ext>
                    </a:extLst>
                  </p:cNvPr>
                  <p:cNvSpPr>
                    <a:spLocks noChangeArrowheads="1"/>
                  </p:cNvSpPr>
                  <p:nvPr/>
                </p:nvSpPr>
                <p:spPr bwMode="auto">
                  <a:xfrm>
                    <a:off x="13044173" y="6935004"/>
                    <a:ext cx="1853270" cy="1065596"/>
                  </a:xfrm>
                  <a:prstGeom prst="roundRect">
                    <a:avLst>
                      <a:gd name="adj" fmla="val 9516"/>
                    </a:avLst>
                  </a:prstGeom>
                  <a:solidFill>
                    <a:srgbClr val="30B5C5"/>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64" name="矩形 109">
                    <a:extLst>
                      <a:ext uri="{FF2B5EF4-FFF2-40B4-BE49-F238E27FC236}">
                        <a16:creationId xmlns:a16="http://schemas.microsoft.com/office/drawing/2014/main" id="{2A2C0366-0CD5-4DC7-AB7A-D2D1DAF1420F}"/>
                      </a:ext>
                    </a:extLst>
                  </p:cNvPr>
                  <p:cNvSpPr/>
                  <p:nvPr/>
                </p:nvSpPr>
                <p:spPr>
                  <a:xfrm>
                    <a:off x="13072702" y="7120459"/>
                    <a:ext cx="1796213" cy="646404"/>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Channel</a:t>
                    </a:r>
                  </a:p>
                </p:txBody>
              </p:sp>
            </p:grpSp>
            <p:grpSp>
              <p:nvGrpSpPr>
                <p:cNvPr id="156" name="组合 101">
                  <a:extLst>
                    <a:ext uri="{FF2B5EF4-FFF2-40B4-BE49-F238E27FC236}">
                      <a16:creationId xmlns:a16="http://schemas.microsoft.com/office/drawing/2014/main" id="{730178BA-6DE9-408B-9885-369ADC7096FC}"/>
                    </a:ext>
                  </a:extLst>
                </p:cNvPr>
                <p:cNvGrpSpPr/>
                <p:nvPr/>
              </p:nvGrpSpPr>
              <p:grpSpPr>
                <a:xfrm>
                  <a:off x="13044173" y="4919149"/>
                  <a:ext cx="4464415" cy="1065596"/>
                  <a:chOff x="13044173" y="4919149"/>
                  <a:chExt cx="4464415" cy="1065596"/>
                </a:xfrm>
              </p:grpSpPr>
              <p:grpSp>
                <p:nvGrpSpPr>
                  <p:cNvPr id="157" name="组合 102">
                    <a:extLst>
                      <a:ext uri="{FF2B5EF4-FFF2-40B4-BE49-F238E27FC236}">
                        <a16:creationId xmlns:a16="http://schemas.microsoft.com/office/drawing/2014/main" id="{155E0C2D-156C-4C31-8687-DDC8E130C932}"/>
                      </a:ext>
                    </a:extLst>
                  </p:cNvPr>
                  <p:cNvGrpSpPr/>
                  <p:nvPr/>
                </p:nvGrpSpPr>
                <p:grpSpPr>
                  <a:xfrm>
                    <a:off x="13044173" y="4919149"/>
                    <a:ext cx="1853270" cy="1065596"/>
                    <a:chOff x="13044173" y="4919149"/>
                    <a:chExt cx="1853270" cy="1065596"/>
                  </a:xfrm>
                </p:grpSpPr>
                <p:sp>
                  <p:nvSpPr>
                    <p:cNvPr id="161" name="圆角矩形 76">
                      <a:extLst>
                        <a:ext uri="{FF2B5EF4-FFF2-40B4-BE49-F238E27FC236}">
                          <a16:creationId xmlns:a16="http://schemas.microsoft.com/office/drawing/2014/main" id="{3B8F51E9-B706-4ECF-B99A-EFCD56098524}"/>
                        </a:ext>
                      </a:extLst>
                    </p:cNvPr>
                    <p:cNvSpPr>
                      <a:spLocks noChangeArrowheads="1"/>
                    </p:cNvSpPr>
                    <p:nvPr/>
                  </p:nvSpPr>
                  <p:spPr bwMode="auto">
                    <a:xfrm>
                      <a:off x="13044173" y="4919149"/>
                      <a:ext cx="1853270" cy="1065596"/>
                    </a:xfrm>
                    <a:prstGeom prst="roundRect">
                      <a:avLst>
                        <a:gd name="adj" fmla="val 9516"/>
                      </a:avLst>
                    </a:prstGeom>
                    <a:solidFill>
                      <a:srgbClr val="45C1A4"/>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62" name="矩形 107">
                      <a:extLst>
                        <a:ext uri="{FF2B5EF4-FFF2-40B4-BE49-F238E27FC236}">
                          <a16:creationId xmlns:a16="http://schemas.microsoft.com/office/drawing/2014/main" id="{832B01CA-BD37-4D04-AE76-3865217A652F}"/>
                        </a:ext>
                      </a:extLst>
                    </p:cNvPr>
                    <p:cNvSpPr/>
                    <p:nvPr/>
                  </p:nvSpPr>
                  <p:spPr>
                    <a:xfrm>
                      <a:off x="13199355" y="5104604"/>
                      <a:ext cx="1542908" cy="646404"/>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Source</a:t>
                      </a:r>
                    </a:p>
                  </p:txBody>
                </p:sp>
              </p:grpSp>
              <p:grpSp>
                <p:nvGrpSpPr>
                  <p:cNvPr id="158" name="组合 103">
                    <a:extLst>
                      <a:ext uri="{FF2B5EF4-FFF2-40B4-BE49-F238E27FC236}">
                        <a16:creationId xmlns:a16="http://schemas.microsoft.com/office/drawing/2014/main" id="{462521EA-BBE3-4087-A8A2-AE75D77F49A1}"/>
                      </a:ext>
                    </a:extLst>
                  </p:cNvPr>
                  <p:cNvGrpSpPr/>
                  <p:nvPr/>
                </p:nvGrpSpPr>
                <p:grpSpPr>
                  <a:xfrm>
                    <a:off x="15780475" y="4919149"/>
                    <a:ext cx="1728113" cy="1065596"/>
                    <a:chOff x="15780475" y="4919149"/>
                    <a:chExt cx="1728113" cy="1065596"/>
                  </a:xfrm>
                </p:grpSpPr>
                <p:sp>
                  <p:nvSpPr>
                    <p:cNvPr id="159" name="圆角矩形 76">
                      <a:extLst>
                        <a:ext uri="{FF2B5EF4-FFF2-40B4-BE49-F238E27FC236}">
                          <a16:creationId xmlns:a16="http://schemas.microsoft.com/office/drawing/2014/main" id="{54EC6CF0-842A-4B8E-A2C0-D8CA62679144}"/>
                        </a:ext>
                      </a:extLst>
                    </p:cNvPr>
                    <p:cNvSpPr>
                      <a:spLocks noChangeArrowheads="1"/>
                    </p:cNvSpPr>
                    <p:nvPr/>
                  </p:nvSpPr>
                  <p:spPr bwMode="auto">
                    <a:xfrm>
                      <a:off x="15780475" y="4919149"/>
                      <a:ext cx="1728113" cy="1065596"/>
                    </a:xfrm>
                    <a:prstGeom prst="roundRect">
                      <a:avLst>
                        <a:gd name="adj" fmla="val 9516"/>
                      </a:avLst>
                    </a:prstGeom>
                    <a:solidFill>
                      <a:srgbClr val="737373"/>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60" name="矩形 105">
                      <a:extLst>
                        <a:ext uri="{FF2B5EF4-FFF2-40B4-BE49-F238E27FC236}">
                          <a16:creationId xmlns:a16="http://schemas.microsoft.com/office/drawing/2014/main" id="{4764B6B0-0FAC-46EF-BF1C-09A1DF7EFB3C}"/>
                        </a:ext>
                      </a:extLst>
                    </p:cNvPr>
                    <p:cNvSpPr/>
                    <p:nvPr/>
                  </p:nvSpPr>
                  <p:spPr>
                    <a:xfrm>
                      <a:off x="16075081" y="5104604"/>
                      <a:ext cx="1138908" cy="646404"/>
                    </a:xfrm>
                    <a:prstGeom prst="rect">
                      <a:avLst/>
                    </a:prstGeom>
                    <a:noFill/>
                  </p:spPr>
                  <p:txBody>
                    <a:bodyPr wrap="none">
                      <a:noAutofit/>
                    </a:bodyPr>
                    <a:lstStyle/>
                    <a:p>
                      <a:pPr lvl="0" algn="ctr" fontAlgn="t">
                        <a:defRPr/>
                      </a:pPr>
                      <a:r>
                        <a:rPr sz="1500" b="0" u="none" dirty="0">
                          <a:solidFill>
                            <a:prstClr val="white"/>
                          </a:solidFill>
                          <a:latin typeface="Huawei Sans" panose="020C0503030203020204" pitchFamily="34" charset="0"/>
                        </a:rPr>
                        <a:t>Sink</a:t>
                      </a:r>
                    </a:p>
                  </p:txBody>
                </p:sp>
              </p:grpSp>
            </p:grpSp>
          </p:grpSp>
        </p:grpSp>
        <p:grpSp>
          <p:nvGrpSpPr>
            <p:cNvPr id="122" name="组合 67">
              <a:extLst>
                <a:ext uri="{FF2B5EF4-FFF2-40B4-BE49-F238E27FC236}">
                  <a16:creationId xmlns:a16="http://schemas.microsoft.com/office/drawing/2014/main" id="{985C67CD-B62A-4330-94F8-6CF90A2F6BA9}"/>
                </a:ext>
              </a:extLst>
            </p:cNvPr>
            <p:cNvGrpSpPr/>
            <p:nvPr/>
          </p:nvGrpSpPr>
          <p:grpSpPr>
            <a:xfrm>
              <a:off x="11867861" y="8270032"/>
              <a:ext cx="5941557" cy="3413298"/>
              <a:chOff x="11867861" y="8149421"/>
              <a:chExt cx="5941557" cy="3413298"/>
            </a:xfrm>
          </p:grpSpPr>
          <p:sp>
            <p:nvSpPr>
              <p:cNvPr id="141" name="圆角矩形 86">
                <a:extLst>
                  <a:ext uri="{FF2B5EF4-FFF2-40B4-BE49-F238E27FC236}">
                    <a16:creationId xmlns:a16="http://schemas.microsoft.com/office/drawing/2014/main" id="{0BA82BB0-CC3F-4AF5-9893-F94FEE53B37B}"/>
                  </a:ext>
                </a:extLst>
              </p:cNvPr>
              <p:cNvSpPr/>
              <p:nvPr/>
            </p:nvSpPr>
            <p:spPr>
              <a:xfrm>
                <a:off x="11867861" y="8149421"/>
                <a:ext cx="5941557" cy="3413298"/>
              </a:xfrm>
              <a:prstGeom prst="roundRect">
                <a:avLst>
                  <a:gd name="adj" fmla="val 2407"/>
                </a:avLst>
              </a:prstGeom>
              <a:no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hangingPunct="0"/>
                <a:endParaRPr lang="zh-CN" altLang="en-US" sz="500" b="1" dirty="0">
                  <a:latin typeface="Huawei Sans" panose="020C0503030203020204" pitchFamily="34" charset="0"/>
                  <a:ea typeface="Microsoft YaHei" panose="020B0503020204020204" pitchFamily="34" charset="-122"/>
                  <a:sym typeface="Microsoft YaHei" panose="020B0503020204020204" pitchFamily="34" charset="-122"/>
                </a:endParaRPr>
              </a:p>
            </p:txBody>
          </p:sp>
          <p:grpSp>
            <p:nvGrpSpPr>
              <p:cNvPr id="142" name="组合 87">
                <a:extLst>
                  <a:ext uri="{FF2B5EF4-FFF2-40B4-BE49-F238E27FC236}">
                    <a16:creationId xmlns:a16="http://schemas.microsoft.com/office/drawing/2014/main" id="{0BC5CF17-6809-42A1-8CA9-40C937B269DE}"/>
                  </a:ext>
                </a:extLst>
              </p:cNvPr>
              <p:cNvGrpSpPr/>
              <p:nvPr/>
            </p:nvGrpSpPr>
            <p:grpSpPr>
              <a:xfrm>
                <a:off x="12606431" y="8497466"/>
                <a:ext cx="4464417" cy="2717209"/>
                <a:chOff x="13044173" y="4919149"/>
                <a:chExt cx="4464417" cy="2717209"/>
              </a:xfrm>
            </p:grpSpPr>
            <p:grpSp>
              <p:nvGrpSpPr>
                <p:cNvPr id="143" name="组合 88">
                  <a:extLst>
                    <a:ext uri="{FF2B5EF4-FFF2-40B4-BE49-F238E27FC236}">
                      <a16:creationId xmlns:a16="http://schemas.microsoft.com/office/drawing/2014/main" id="{0E5D480C-A908-4833-8754-9BF5BBB5078E}"/>
                    </a:ext>
                  </a:extLst>
                </p:cNvPr>
                <p:cNvGrpSpPr/>
                <p:nvPr/>
              </p:nvGrpSpPr>
              <p:grpSpPr>
                <a:xfrm>
                  <a:off x="14349746" y="6570762"/>
                  <a:ext cx="1853270" cy="1065596"/>
                  <a:chOff x="13044173" y="6935004"/>
                  <a:chExt cx="1853270" cy="1065596"/>
                </a:xfrm>
              </p:grpSpPr>
              <p:sp>
                <p:nvSpPr>
                  <p:cNvPr id="151" name="圆角矩形 76">
                    <a:extLst>
                      <a:ext uri="{FF2B5EF4-FFF2-40B4-BE49-F238E27FC236}">
                        <a16:creationId xmlns:a16="http://schemas.microsoft.com/office/drawing/2014/main" id="{EFD249BC-B123-4C1B-A91A-CF1396FB2C22}"/>
                      </a:ext>
                    </a:extLst>
                  </p:cNvPr>
                  <p:cNvSpPr>
                    <a:spLocks noChangeArrowheads="1"/>
                  </p:cNvSpPr>
                  <p:nvPr/>
                </p:nvSpPr>
                <p:spPr bwMode="auto">
                  <a:xfrm>
                    <a:off x="13044173" y="6935004"/>
                    <a:ext cx="1853270" cy="1065596"/>
                  </a:xfrm>
                  <a:prstGeom prst="roundRect">
                    <a:avLst>
                      <a:gd name="adj" fmla="val 9516"/>
                    </a:avLst>
                  </a:prstGeom>
                  <a:solidFill>
                    <a:srgbClr val="30B5C5"/>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52" name="矩形 97">
                    <a:extLst>
                      <a:ext uri="{FF2B5EF4-FFF2-40B4-BE49-F238E27FC236}">
                        <a16:creationId xmlns:a16="http://schemas.microsoft.com/office/drawing/2014/main" id="{1354C809-29BE-48B3-8532-070A140418B6}"/>
                      </a:ext>
                    </a:extLst>
                  </p:cNvPr>
                  <p:cNvSpPr/>
                  <p:nvPr/>
                </p:nvSpPr>
                <p:spPr>
                  <a:xfrm>
                    <a:off x="13072702" y="7120459"/>
                    <a:ext cx="1796213" cy="646404"/>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Channel</a:t>
                    </a:r>
                  </a:p>
                </p:txBody>
              </p:sp>
            </p:grpSp>
            <p:grpSp>
              <p:nvGrpSpPr>
                <p:cNvPr id="144" name="组合 89">
                  <a:extLst>
                    <a:ext uri="{FF2B5EF4-FFF2-40B4-BE49-F238E27FC236}">
                      <a16:creationId xmlns:a16="http://schemas.microsoft.com/office/drawing/2014/main" id="{C3AC9A14-5AC6-4711-9A6F-F97971BCED9E}"/>
                    </a:ext>
                  </a:extLst>
                </p:cNvPr>
                <p:cNvGrpSpPr/>
                <p:nvPr/>
              </p:nvGrpSpPr>
              <p:grpSpPr>
                <a:xfrm>
                  <a:off x="13044173" y="4919149"/>
                  <a:ext cx="4464417" cy="1065596"/>
                  <a:chOff x="13044173" y="4919149"/>
                  <a:chExt cx="4464417" cy="1065596"/>
                </a:xfrm>
              </p:grpSpPr>
              <p:grpSp>
                <p:nvGrpSpPr>
                  <p:cNvPr id="145" name="组合 90">
                    <a:extLst>
                      <a:ext uri="{FF2B5EF4-FFF2-40B4-BE49-F238E27FC236}">
                        <a16:creationId xmlns:a16="http://schemas.microsoft.com/office/drawing/2014/main" id="{B28401CE-6958-4D8D-B31C-B43D1F41A486}"/>
                      </a:ext>
                    </a:extLst>
                  </p:cNvPr>
                  <p:cNvGrpSpPr/>
                  <p:nvPr/>
                </p:nvGrpSpPr>
                <p:grpSpPr>
                  <a:xfrm>
                    <a:off x="13044173" y="4919149"/>
                    <a:ext cx="1853270" cy="1065596"/>
                    <a:chOff x="13044173" y="4919149"/>
                    <a:chExt cx="1853270" cy="1065596"/>
                  </a:xfrm>
                </p:grpSpPr>
                <p:sp>
                  <p:nvSpPr>
                    <p:cNvPr id="149" name="圆角矩形 76">
                      <a:extLst>
                        <a:ext uri="{FF2B5EF4-FFF2-40B4-BE49-F238E27FC236}">
                          <a16:creationId xmlns:a16="http://schemas.microsoft.com/office/drawing/2014/main" id="{69B35C75-664E-4F68-BB60-B81DC426961B}"/>
                        </a:ext>
                      </a:extLst>
                    </p:cNvPr>
                    <p:cNvSpPr>
                      <a:spLocks noChangeArrowheads="1"/>
                    </p:cNvSpPr>
                    <p:nvPr/>
                  </p:nvSpPr>
                  <p:spPr bwMode="auto">
                    <a:xfrm>
                      <a:off x="13044173" y="4919149"/>
                      <a:ext cx="1853270" cy="1065596"/>
                    </a:xfrm>
                    <a:prstGeom prst="roundRect">
                      <a:avLst>
                        <a:gd name="adj" fmla="val 9516"/>
                      </a:avLst>
                    </a:prstGeom>
                    <a:solidFill>
                      <a:srgbClr val="45C1A4"/>
                    </a:solidFill>
                    <a:ln w="9525">
                      <a:noFill/>
                      <a:round/>
                      <a:headEnd/>
                      <a:tailEnd/>
                    </a:ln>
                  </p:spPr>
                  <p:txBody>
                    <a:bodyPr anchor="ctr">
                      <a:noAutofit/>
                    </a:bodyPr>
                    <a:lstStyle/>
                    <a:p>
                      <a:pPr algn="ctr">
                        <a:buClr>
                          <a:srgbClr val="CC9900"/>
                        </a:buClr>
                        <a:buFont typeface="Wingdings" panose="05000000000000000000" pitchFamily="2" charset="2"/>
                        <a:buChar char="n"/>
                      </a:pPr>
                      <a:endParaRPr lang="zh-CN" altLang="en-US">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50" name="矩形 95">
                      <a:extLst>
                        <a:ext uri="{FF2B5EF4-FFF2-40B4-BE49-F238E27FC236}">
                          <a16:creationId xmlns:a16="http://schemas.microsoft.com/office/drawing/2014/main" id="{0961AAC7-567B-4FAF-A1B7-D5E8E2D9090D}"/>
                        </a:ext>
                      </a:extLst>
                    </p:cNvPr>
                    <p:cNvSpPr/>
                    <p:nvPr/>
                  </p:nvSpPr>
                  <p:spPr>
                    <a:xfrm>
                      <a:off x="13199355" y="5104604"/>
                      <a:ext cx="1542908" cy="646404"/>
                    </a:xfrm>
                    <a:prstGeom prst="rect">
                      <a:avLst/>
                    </a:prstGeom>
                  </p:spPr>
                  <p:txBody>
                    <a:bodyPr wrap="none">
                      <a:noAutofit/>
                    </a:bodyPr>
                    <a:lstStyle/>
                    <a:p>
                      <a:pPr lvl="0" algn="ctr" fontAlgn="t">
                        <a:defRPr/>
                      </a:pPr>
                      <a:r>
                        <a:rPr sz="1500" b="0" u="none" dirty="0">
                          <a:solidFill>
                            <a:prstClr val="white"/>
                          </a:solidFill>
                          <a:latin typeface="Huawei Sans" panose="020C0503030203020204" pitchFamily="34" charset="0"/>
                        </a:rPr>
                        <a:t>Source</a:t>
                      </a:r>
                    </a:p>
                  </p:txBody>
                </p:sp>
              </p:grpSp>
              <p:grpSp>
                <p:nvGrpSpPr>
                  <p:cNvPr id="146" name="组合 91">
                    <a:extLst>
                      <a:ext uri="{FF2B5EF4-FFF2-40B4-BE49-F238E27FC236}">
                        <a16:creationId xmlns:a16="http://schemas.microsoft.com/office/drawing/2014/main" id="{9BC483B3-D0A7-42FB-8A5B-46FF199D3635}"/>
                      </a:ext>
                    </a:extLst>
                  </p:cNvPr>
                  <p:cNvGrpSpPr/>
                  <p:nvPr/>
                </p:nvGrpSpPr>
                <p:grpSpPr>
                  <a:xfrm>
                    <a:off x="15780475" y="4919149"/>
                    <a:ext cx="1728115" cy="1065596"/>
                    <a:chOff x="15780475" y="4919149"/>
                    <a:chExt cx="1728115" cy="1065596"/>
                  </a:xfrm>
                </p:grpSpPr>
                <p:sp>
                  <p:nvSpPr>
                    <p:cNvPr id="147" name="圆角矩形 76">
                      <a:extLst>
                        <a:ext uri="{FF2B5EF4-FFF2-40B4-BE49-F238E27FC236}">
                          <a16:creationId xmlns:a16="http://schemas.microsoft.com/office/drawing/2014/main" id="{268B8C19-AE0A-4B63-AB19-3D86A6B028DB}"/>
                        </a:ext>
                      </a:extLst>
                    </p:cNvPr>
                    <p:cNvSpPr>
                      <a:spLocks noChangeArrowheads="1"/>
                    </p:cNvSpPr>
                    <p:nvPr/>
                  </p:nvSpPr>
                  <p:spPr bwMode="auto">
                    <a:xfrm>
                      <a:off x="15780475" y="4919149"/>
                      <a:ext cx="1728115" cy="1065596"/>
                    </a:xfrm>
                    <a:prstGeom prst="roundRect">
                      <a:avLst>
                        <a:gd name="adj" fmla="val 9516"/>
                      </a:avLst>
                    </a:prstGeom>
                    <a:solidFill>
                      <a:srgbClr val="737373"/>
                    </a:solidFill>
                    <a:ln w="9525">
                      <a:noFill/>
                      <a:round/>
                      <a:headEnd/>
                      <a:tailEnd/>
                    </a:ln>
                  </p:spPr>
                  <p:txBody>
                    <a:bodyPr anchor="ctr">
                      <a:noAutofit/>
                    </a:bodyPr>
                    <a:lstStyle>
                      <a:lvl1pPr>
                        <a:defRPr sz="1000">
                          <a:solidFill>
                            <a:schemeClr val="tx1"/>
                          </a:solidFill>
                          <a:latin typeface="Arial" pitchFamily="34" charset="0"/>
                          <a:ea typeface="宋体" panose="02010600030101010101" pitchFamily="2" charset="-122"/>
                        </a:defRPr>
                      </a:lvl1pPr>
                      <a:lvl2pPr marL="742950" indent="-285750">
                        <a:defRPr sz="1000">
                          <a:solidFill>
                            <a:schemeClr val="tx1"/>
                          </a:solidFill>
                          <a:latin typeface="Arial" pitchFamily="34" charset="0"/>
                          <a:ea typeface="宋体" panose="02010600030101010101" pitchFamily="2" charset="-122"/>
                        </a:defRPr>
                      </a:lvl2pPr>
                      <a:lvl3pPr marL="1143000" indent="-228600">
                        <a:defRPr sz="1000">
                          <a:solidFill>
                            <a:schemeClr val="tx1"/>
                          </a:solidFill>
                          <a:latin typeface="Arial" pitchFamily="34" charset="0"/>
                          <a:ea typeface="宋体" panose="02010600030101010101" pitchFamily="2" charset="-122"/>
                        </a:defRPr>
                      </a:lvl3pPr>
                      <a:lvl4pPr marL="1600200" indent="-228600">
                        <a:defRPr sz="1000">
                          <a:solidFill>
                            <a:schemeClr val="tx1"/>
                          </a:solidFill>
                          <a:latin typeface="Arial" pitchFamily="34" charset="0"/>
                          <a:ea typeface="宋体" panose="02010600030101010101" pitchFamily="2" charset="-122"/>
                        </a:defRPr>
                      </a:lvl4pPr>
                      <a:lvl5pPr marL="2057400" indent="-228600">
                        <a:defRPr sz="1000">
                          <a:solidFill>
                            <a:schemeClr val="tx1"/>
                          </a:solidFill>
                          <a:latin typeface="Arial"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itchFamily="34" charset="0"/>
                          <a:ea typeface="宋体" panose="02010600030101010101" pitchFamily="2" charset="-122"/>
                        </a:defRPr>
                      </a:lvl9pPr>
                    </a:lstStyle>
                    <a:p>
                      <a:pPr algn="ctr" eaLnBrk="1" hangingPunct="1">
                        <a:buClr>
                          <a:srgbClr val="CC9900"/>
                        </a:buClr>
                        <a:buFont typeface="Wingdings" panose="05000000000000000000" pitchFamily="2" charset="2"/>
                        <a:buChar char="n"/>
                      </a:pPr>
                      <a:endParaRPr lang="zh-CN" altLang="en-US" sz="180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48" name="矩形 93">
                      <a:extLst>
                        <a:ext uri="{FF2B5EF4-FFF2-40B4-BE49-F238E27FC236}">
                          <a16:creationId xmlns:a16="http://schemas.microsoft.com/office/drawing/2014/main" id="{D864DCA0-7F3D-4159-B0AF-CF8800F2C2A5}"/>
                        </a:ext>
                      </a:extLst>
                    </p:cNvPr>
                    <p:cNvSpPr/>
                    <p:nvPr/>
                  </p:nvSpPr>
                  <p:spPr>
                    <a:xfrm>
                      <a:off x="16075081" y="5104604"/>
                      <a:ext cx="1138908" cy="646404"/>
                    </a:xfrm>
                    <a:prstGeom prst="rect">
                      <a:avLst/>
                    </a:prstGeom>
                    <a:noFill/>
                  </p:spPr>
                  <p:txBody>
                    <a:bodyPr wrap="none">
                      <a:noAutofit/>
                    </a:bodyPr>
                    <a:lstStyle/>
                    <a:p>
                      <a:pPr lvl="0" algn="ctr" fontAlgn="t">
                        <a:defRPr/>
                      </a:pPr>
                      <a:r>
                        <a:rPr sz="1500" b="0" u="none" dirty="0">
                          <a:solidFill>
                            <a:prstClr val="white"/>
                          </a:solidFill>
                          <a:latin typeface="Huawei Sans" panose="020C0503030203020204" pitchFamily="34" charset="0"/>
                        </a:rPr>
                        <a:t>Sink</a:t>
                      </a:r>
                    </a:p>
                  </p:txBody>
                </p:sp>
              </p:grpSp>
            </p:grpSp>
          </p:grpSp>
        </p:grpSp>
        <p:grpSp>
          <p:nvGrpSpPr>
            <p:cNvPr id="123" name="组合 68">
              <a:extLst>
                <a:ext uri="{FF2B5EF4-FFF2-40B4-BE49-F238E27FC236}">
                  <a16:creationId xmlns:a16="http://schemas.microsoft.com/office/drawing/2014/main" id="{625482FB-8D9F-4503-842A-1B7D2D76E043}"/>
                </a:ext>
              </a:extLst>
            </p:cNvPr>
            <p:cNvGrpSpPr/>
            <p:nvPr/>
          </p:nvGrpSpPr>
          <p:grpSpPr>
            <a:xfrm>
              <a:off x="18313474" y="5555082"/>
              <a:ext cx="1944216" cy="1210351"/>
              <a:chOff x="2556519" y="6959423"/>
              <a:chExt cx="1944216" cy="1210351"/>
            </a:xfrm>
          </p:grpSpPr>
          <p:sp>
            <p:nvSpPr>
              <p:cNvPr id="139" name="圆柱形 84">
                <a:extLst>
                  <a:ext uri="{FF2B5EF4-FFF2-40B4-BE49-F238E27FC236}">
                    <a16:creationId xmlns:a16="http://schemas.microsoft.com/office/drawing/2014/main" id="{7B2910E7-544E-45BC-884E-961587CDAB65}"/>
                  </a:ext>
                </a:extLst>
              </p:cNvPr>
              <p:cNvSpPr/>
              <p:nvPr/>
            </p:nvSpPr>
            <p:spPr bwMode="auto">
              <a:xfrm>
                <a:off x="2556519" y="6959423"/>
                <a:ext cx="1944216" cy="1210351"/>
              </a:xfrm>
              <a:prstGeom prst="can">
                <a:avLst/>
              </a:prstGeom>
              <a:solidFill>
                <a:srgbClr val="F28944"/>
              </a:solidFill>
              <a:ln>
                <a:solidFill>
                  <a:schemeClr val="bg1"/>
                </a:solidFill>
              </a:ln>
              <a:effectLst/>
            </p:spPr>
            <p:txBody>
              <a:bodyPr anchor="ctr">
                <a:noAutofit/>
              </a:bodyPr>
              <a:lstStyle/>
              <a:p>
                <a:pPr algn="ctr" eaLnBrk="1" hangingPunct="1">
                  <a:buClr>
                    <a:srgbClr val="CC9900"/>
                  </a:buClr>
                  <a:buFont typeface="Wingdings" pitchFamily="2" charset="2"/>
                  <a:buChar char="n"/>
                  <a:defRPr/>
                </a:pPr>
                <a:endParaRPr lang="zh-CN" altLang="en-US" sz="1800" dirty="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40" name="矩形 85">
                <a:extLst>
                  <a:ext uri="{FF2B5EF4-FFF2-40B4-BE49-F238E27FC236}">
                    <a16:creationId xmlns:a16="http://schemas.microsoft.com/office/drawing/2014/main" id="{703B1E32-13E2-47B8-8086-E08AE3F70776}"/>
                  </a:ext>
                </a:extLst>
              </p:cNvPr>
              <p:cNvSpPr/>
              <p:nvPr/>
            </p:nvSpPr>
            <p:spPr>
              <a:xfrm>
                <a:off x="2844534" y="7419736"/>
                <a:ext cx="1369751" cy="646404"/>
              </a:xfrm>
              <a:prstGeom prst="rect">
                <a:avLst/>
              </a:prstGeom>
            </p:spPr>
            <p:txBody>
              <a:bodyPr wrap="square">
                <a:noAutofit/>
              </a:bodyPr>
              <a:lstStyle/>
              <a:p>
                <a:pPr lvl="0" algn="ctr" fontAlgn="t">
                  <a:defRPr/>
                </a:pPr>
                <a:r>
                  <a:rPr sz="1500" b="0" u="none" dirty="0">
                    <a:solidFill>
                      <a:prstClr val="white"/>
                    </a:solidFill>
                    <a:latin typeface="Huawei Sans" panose="020C0503030203020204" pitchFamily="34" charset="0"/>
                  </a:rPr>
                  <a:t>HDFS </a:t>
                </a:r>
              </a:p>
            </p:txBody>
          </p:sp>
        </p:grpSp>
        <p:grpSp>
          <p:nvGrpSpPr>
            <p:cNvPr id="124" name="组合 69">
              <a:extLst>
                <a:ext uri="{FF2B5EF4-FFF2-40B4-BE49-F238E27FC236}">
                  <a16:creationId xmlns:a16="http://schemas.microsoft.com/office/drawing/2014/main" id="{F0EEDB22-1C39-48CB-B4CC-EBB8422585D8}"/>
                </a:ext>
              </a:extLst>
            </p:cNvPr>
            <p:cNvGrpSpPr/>
            <p:nvPr/>
          </p:nvGrpSpPr>
          <p:grpSpPr>
            <a:xfrm>
              <a:off x="18313474" y="9371506"/>
              <a:ext cx="1944216" cy="1210351"/>
              <a:chOff x="2556519" y="6959423"/>
              <a:chExt cx="1944216" cy="1210351"/>
            </a:xfrm>
          </p:grpSpPr>
          <p:sp>
            <p:nvSpPr>
              <p:cNvPr id="137" name="圆柱形 82">
                <a:extLst>
                  <a:ext uri="{FF2B5EF4-FFF2-40B4-BE49-F238E27FC236}">
                    <a16:creationId xmlns:a16="http://schemas.microsoft.com/office/drawing/2014/main" id="{236C8238-1D32-4A2C-964C-E9773E9A4C1E}"/>
                  </a:ext>
                </a:extLst>
              </p:cNvPr>
              <p:cNvSpPr/>
              <p:nvPr/>
            </p:nvSpPr>
            <p:spPr bwMode="auto">
              <a:xfrm>
                <a:off x="2556519" y="6959423"/>
                <a:ext cx="1944216" cy="1210351"/>
              </a:xfrm>
              <a:prstGeom prst="can">
                <a:avLst/>
              </a:prstGeom>
              <a:solidFill>
                <a:srgbClr val="F28944"/>
              </a:solidFill>
              <a:ln>
                <a:solidFill>
                  <a:schemeClr val="bg1"/>
                </a:solidFill>
              </a:ln>
              <a:effectLst/>
            </p:spPr>
            <p:txBody>
              <a:bodyPr anchor="ctr">
                <a:noAutofit/>
              </a:bodyPr>
              <a:lstStyle/>
              <a:p>
                <a:pPr algn="ctr" eaLnBrk="1" hangingPunct="1">
                  <a:buClr>
                    <a:srgbClr val="CC9900"/>
                  </a:buClr>
                  <a:buFont typeface="Wingdings" pitchFamily="2" charset="2"/>
                  <a:buChar char="n"/>
                  <a:defRPr/>
                </a:pPr>
                <a:endParaRPr lang="zh-CN" altLang="en-US" sz="1800" dirty="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138" name="矩形 83">
                <a:extLst>
                  <a:ext uri="{FF2B5EF4-FFF2-40B4-BE49-F238E27FC236}">
                    <a16:creationId xmlns:a16="http://schemas.microsoft.com/office/drawing/2014/main" id="{9768286D-E4A7-4394-A4DD-B4E5DECBCD2D}"/>
                  </a:ext>
                </a:extLst>
              </p:cNvPr>
              <p:cNvSpPr/>
              <p:nvPr/>
            </p:nvSpPr>
            <p:spPr>
              <a:xfrm>
                <a:off x="2844532" y="7419736"/>
                <a:ext cx="1369753" cy="646404"/>
              </a:xfrm>
              <a:prstGeom prst="rect">
                <a:avLst/>
              </a:prstGeom>
            </p:spPr>
            <p:txBody>
              <a:bodyPr wrap="square">
                <a:noAutofit/>
              </a:bodyPr>
              <a:lstStyle/>
              <a:p>
                <a:pPr lvl="0" algn="ctr" fontAlgn="t">
                  <a:defRPr/>
                </a:pPr>
                <a:r>
                  <a:rPr sz="1500" b="0" u="none" dirty="0">
                    <a:solidFill>
                      <a:prstClr val="white"/>
                    </a:solidFill>
                    <a:latin typeface="Huawei Sans" panose="020C0503030203020204" pitchFamily="34" charset="0"/>
                  </a:rPr>
                  <a:t>HDFS </a:t>
                </a:r>
              </a:p>
            </p:txBody>
          </p:sp>
        </p:grpSp>
        <p:cxnSp>
          <p:nvCxnSpPr>
            <p:cNvPr id="125" name="直接箭头连接符 70">
              <a:extLst>
                <a:ext uri="{FF2B5EF4-FFF2-40B4-BE49-F238E27FC236}">
                  <a16:creationId xmlns:a16="http://schemas.microsoft.com/office/drawing/2014/main" id="{52EDA221-0D7A-4FC3-87D4-9D195C825902}"/>
                </a:ext>
              </a:extLst>
            </p:cNvPr>
            <p:cNvCxnSpPr>
              <a:stCxn id="119" idx="4"/>
              <a:endCxn id="167" idx="1"/>
            </p:cNvCxnSpPr>
            <p:nvPr/>
          </p:nvCxnSpPr>
          <p:spPr>
            <a:xfrm flipV="1">
              <a:off x="5064002" y="6556486"/>
              <a:ext cx="952417" cy="1511984"/>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6" name="直接箭头连接符 71">
              <a:extLst>
                <a:ext uri="{FF2B5EF4-FFF2-40B4-BE49-F238E27FC236}">
                  <a16:creationId xmlns:a16="http://schemas.microsoft.com/office/drawing/2014/main" id="{65EDC7CB-5FBA-470D-A3A6-E9FCF1C1F467}"/>
                </a:ext>
              </a:extLst>
            </p:cNvPr>
            <p:cNvCxnSpPr>
              <a:stCxn id="167" idx="2"/>
              <a:endCxn id="169" idx="0"/>
            </p:cNvCxnSpPr>
            <p:nvPr/>
          </p:nvCxnSpPr>
          <p:spPr>
            <a:xfrm>
              <a:off x="6943054" y="7089284"/>
              <a:ext cx="0" cy="950259"/>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7" name="直接箭头连接符 72">
              <a:extLst>
                <a:ext uri="{FF2B5EF4-FFF2-40B4-BE49-F238E27FC236}">
                  <a16:creationId xmlns:a16="http://schemas.microsoft.com/office/drawing/2014/main" id="{7F2411E1-B838-42EE-9340-7B71FF2F8578}"/>
                </a:ext>
              </a:extLst>
            </p:cNvPr>
            <p:cNvCxnSpPr>
              <a:endCxn id="171" idx="1"/>
            </p:cNvCxnSpPr>
            <p:nvPr/>
          </p:nvCxnSpPr>
          <p:spPr>
            <a:xfrm flipV="1">
              <a:off x="7869689" y="7564229"/>
              <a:ext cx="883032" cy="1053848"/>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8" name="直接箭头连接符 73">
              <a:extLst>
                <a:ext uri="{FF2B5EF4-FFF2-40B4-BE49-F238E27FC236}">
                  <a16:creationId xmlns:a16="http://schemas.microsoft.com/office/drawing/2014/main" id="{D5176855-565F-4AC5-915E-CBE474977385}"/>
                </a:ext>
              </a:extLst>
            </p:cNvPr>
            <p:cNvCxnSpPr>
              <a:stCxn id="169" idx="3"/>
              <a:endCxn id="173" idx="1"/>
            </p:cNvCxnSpPr>
            <p:nvPr/>
          </p:nvCxnSpPr>
          <p:spPr>
            <a:xfrm>
              <a:off x="7869689" y="8572341"/>
              <a:ext cx="883032" cy="1008112"/>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29" name="直接箭头连接符 74">
              <a:extLst>
                <a:ext uri="{FF2B5EF4-FFF2-40B4-BE49-F238E27FC236}">
                  <a16:creationId xmlns:a16="http://schemas.microsoft.com/office/drawing/2014/main" id="{86E731FB-59D5-46F5-8124-FEF4186FB306}"/>
                </a:ext>
              </a:extLst>
            </p:cNvPr>
            <p:cNvCxnSpPr>
              <a:stCxn id="171" idx="3"/>
              <a:endCxn id="161" idx="1"/>
            </p:cNvCxnSpPr>
            <p:nvPr/>
          </p:nvCxnSpPr>
          <p:spPr>
            <a:xfrm flipV="1">
              <a:off x="10480836" y="5334451"/>
              <a:ext cx="2125595" cy="2229778"/>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0" name="直接箭头连接符 75">
              <a:extLst>
                <a:ext uri="{FF2B5EF4-FFF2-40B4-BE49-F238E27FC236}">
                  <a16:creationId xmlns:a16="http://schemas.microsoft.com/office/drawing/2014/main" id="{246FE8C4-3043-4145-9AA4-D2B39C5E0493}"/>
                </a:ext>
              </a:extLst>
            </p:cNvPr>
            <p:cNvCxnSpPr>
              <a:stCxn id="161" idx="2"/>
            </p:cNvCxnSpPr>
            <p:nvPr/>
          </p:nvCxnSpPr>
          <p:spPr>
            <a:xfrm>
              <a:off x="13533066" y="5867249"/>
              <a:ext cx="1180008" cy="586017"/>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1" name="直接箭头连接符 76">
              <a:extLst>
                <a:ext uri="{FF2B5EF4-FFF2-40B4-BE49-F238E27FC236}">
                  <a16:creationId xmlns:a16="http://schemas.microsoft.com/office/drawing/2014/main" id="{5C5AF3B2-D5F3-4A34-821C-0B5492CC846F}"/>
                </a:ext>
              </a:extLst>
            </p:cNvPr>
            <p:cNvCxnSpPr>
              <a:stCxn id="163" idx="0"/>
              <a:endCxn id="159" idx="2"/>
            </p:cNvCxnSpPr>
            <p:nvPr/>
          </p:nvCxnSpPr>
          <p:spPr>
            <a:xfrm flipV="1">
              <a:off x="14838639" y="5867249"/>
              <a:ext cx="1368152" cy="586017"/>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2" name="直接箭头连接符 77">
              <a:extLst>
                <a:ext uri="{FF2B5EF4-FFF2-40B4-BE49-F238E27FC236}">
                  <a16:creationId xmlns:a16="http://schemas.microsoft.com/office/drawing/2014/main" id="{97F654EA-52F9-431F-B1BD-B5971EFEF37F}"/>
                </a:ext>
              </a:extLst>
            </p:cNvPr>
            <p:cNvCxnSpPr>
              <a:stCxn id="149" idx="2"/>
              <a:endCxn id="151" idx="0"/>
            </p:cNvCxnSpPr>
            <p:nvPr/>
          </p:nvCxnSpPr>
          <p:spPr>
            <a:xfrm>
              <a:off x="13533066" y="9683673"/>
              <a:ext cx="1305573" cy="586017"/>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3" name="直接箭头连接符 78">
              <a:extLst>
                <a:ext uri="{FF2B5EF4-FFF2-40B4-BE49-F238E27FC236}">
                  <a16:creationId xmlns:a16="http://schemas.microsoft.com/office/drawing/2014/main" id="{2D00AA0D-564C-471E-AFD6-19D8EDA2108E}"/>
                </a:ext>
              </a:extLst>
            </p:cNvPr>
            <p:cNvCxnSpPr>
              <a:stCxn id="151" idx="0"/>
              <a:endCxn id="147" idx="2"/>
            </p:cNvCxnSpPr>
            <p:nvPr/>
          </p:nvCxnSpPr>
          <p:spPr>
            <a:xfrm flipV="1">
              <a:off x="14838639" y="9683673"/>
              <a:ext cx="1368152" cy="586017"/>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4" name="直接箭头连接符 79">
              <a:extLst>
                <a:ext uri="{FF2B5EF4-FFF2-40B4-BE49-F238E27FC236}">
                  <a16:creationId xmlns:a16="http://schemas.microsoft.com/office/drawing/2014/main" id="{97666DE5-8347-49B5-8F86-1518DC4444A8}"/>
                </a:ext>
              </a:extLst>
            </p:cNvPr>
            <p:cNvCxnSpPr>
              <a:stCxn id="173" idx="3"/>
              <a:endCxn id="149" idx="1"/>
            </p:cNvCxnSpPr>
            <p:nvPr/>
          </p:nvCxnSpPr>
          <p:spPr>
            <a:xfrm flipV="1">
              <a:off x="10480836" y="9150875"/>
              <a:ext cx="2125595" cy="429578"/>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5" name="直接箭头连接符 80">
              <a:extLst>
                <a:ext uri="{FF2B5EF4-FFF2-40B4-BE49-F238E27FC236}">
                  <a16:creationId xmlns:a16="http://schemas.microsoft.com/office/drawing/2014/main" id="{F29803B2-5D67-469A-A7BD-E4C8AE5FAC3E}"/>
                </a:ext>
              </a:extLst>
            </p:cNvPr>
            <p:cNvCxnSpPr>
              <a:stCxn id="159" idx="3"/>
              <a:endCxn id="139" idx="2"/>
            </p:cNvCxnSpPr>
            <p:nvPr/>
          </p:nvCxnSpPr>
          <p:spPr>
            <a:xfrm>
              <a:off x="17070848" y="5334451"/>
              <a:ext cx="1242626" cy="825807"/>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36" name="直接箭头连接符 81">
              <a:extLst>
                <a:ext uri="{FF2B5EF4-FFF2-40B4-BE49-F238E27FC236}">
                  <a16:creationId xmlns:a16="http://schemas.microsoft.com/office/drawing/2014/main" id="{F859CBFE-6902-41D1-9D70-B7882EF37AF9}"/>
                </a:ext>
              </a:extLst>
            </p:cNvPr>
            <p:cNvCxnSpPr>
              <a:stCxn id="147" idx="3"/>
              <a:endCxn id="137" idx="2"/>
            </p:cNvCxnSpPr>
            <p:nvPr/>
          </p:nvCxnSpPr>
          <p:spPr>
            <a:xfrm>
              <a:off x="17070848" y="9150875"/>
              <a:ext cx="1242626" cy="825807"/>
            </a:xfrm>
            <a:prstGeom prst="straightConnector1">
              <a:avLst/>
            </a:prstGeom>
            <a:ln w="28575">
              <a:solidFill>
                <a:srgbClr val="737373"/>
              </a:solidFill>
              <a:tailEnd type="triangle"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66538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Effect transition="in" filter="randombar(horizontal)">
                                      <p:cBhvr>
                                        <p:cTn id="7"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927" y="1879360"/>
            <a:ext cx="11131808"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3012"/>
            <a:ext cx="7240450" cy="461665"/>
          </a:xfrm>
          <a:prstGeom prst="rect">
            <a:avLst/>
          </a:prstGeom>
          <a:noFill/>
        </p:spPr>
        <p:txBody>
          <a:bodyPr wrap="square" rtlCol="0">
            <a:spAutoFit/>
          </a:bodyPr>
          <a:lstStyle/>
          <a:p>
            <a:r>
              <a:rPr lang="en-US" sz="2400" b="1" u="none" dirty="0">
                <a:solidFill>
                  <a:schemeClr val="bg1"/>
                </a:solidFill>
                <a:latin typeface="Huawei Sans" panose="020C0503030203020204" pitchFamily="34" charset="0"/>
              </a:rPr>
              <a:t>Data Filtering During Transmission</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36" name="Text Placeholder 29">
            <a:extLst>
              <a:ext uri="{FF2B5EF4-FFF2-40B4-BE49-F238E27FC236}">
                <a16:creationId xmlns:a16="http://schemas.microsoft.com/office/drawing/2014/main" id="{6AC3A670-B773-43DA-A70D-AEB2D8BB5024}"/>
              </a:ext>
            </a:extLst>
          </p:cNvPr>
          <p:cNvSpPr txBox="1">
            <a:spLocks/>
          </p:cNvSpPr>
          <p:nvPr/>
        </p:nvSpPr>
        <p:spPr>
          <a:xfrm>
            <a:off x="327093" y="2095403"/>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Huawei Sans" panose="020C0503030203020204" pitchFamily="34" charset="0"/>
              </a:rPr>
              <a:t>During data transmission, Flume roughly filters and cleans data and deletes unnecessary data. If the data to be filtered is complex, users need to develop filter plugins based on their data characteristics.</a:t>
            </a:r>
            <a:endParaRPr lang="en-US" altLang="zh-CN" dirty="0">
              <a:latin typeface="Huawei Sans" panose="020C0503030203020204" pitchFamily="34" charset="0"/>
              <a:sym typeface="Microsoft YaHei" panose="020B0503020204020204" pitchFamily="34" charset="-122"/>
            </a:endParaRPr>
          </a:p>
        </p:txBody>
      </p:sp>
      <p:pic>
        <p:nvPicPr>
          <p:cNvPr id="7" name="Picture 6">
            <a:extLst>
              <a:ext uri="{FF2B5EF4-FFF2-40B4-BE49-F238E27FC236}">
                <a16:creationId xmlns:a16="http://schemas.microsoft.com/office/drawing/2014/main" id="{C7330252-7DC4-446F-BFCF-4AC09A03BB6D}"/>
              </a:ext>
            </a:extLst>
          </p:cNvPr>
          <p:cNvPicPr>
            <a:picLocks noChangeAspect="1"/>
          </p:cNvPicPr>
          <p:nvPr/>
        </p:nvPicPr>
        <p:blipFill>
          <a:blip r:embed="rId3"/>
          <a:stretch>
            <a:fillRect/>
          </a:stretch>
        </p:blipFill>
        <p:spPr>
          <a:xfrm>
            <a:off x="2262138" y="3834484"/>
            <a:ext cx="6846003" cy="2177856"/>
          </a:xfrm>
          <a:prstGeom prst="rect">
            <a:avLst/>
          </a:prstGeom>
        </p:spPr>
      </p:pic>
    </p:spTree>
    <p:extLst>
      <p:ext uri="{BB962C8B-B14F-4D97-AF65-F5344CB8AC3E}">
        <p14:creationId xmlns:p14="http://schemas.microsoft.com/office/powerpoint/2010/main" val="2121557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54032"/>
            <a:ext cx="4222539" cy="1747017"/>
          </a:xfrm>
          <a:prstGeom prst="rect">
            <a:avLst/>
          </a:prstGeom>
        </p:spPr>
        <p:txBody>
          <a:bodyPr wrap="square">
            <a:spAutoFit/>
          </a:bodyPr>
          <a:lstStyle/>
          <a:p>
            <a:r>
              <a:rPr lang="en-US" dirty="0">
                <a:solidFill>
                  <a:schemeClr val="bg1">
                    <a:lumMod val="50000"/>
                  </a:schemeClr>
                </a:solidFill>
                <a:latin typeface="Huawei Sans" panose="020C0503030203020204" pitchFamily="34" charset="0"/>
              </a:rPr>
              <a:t>Flume: Massive Log Aggregation</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r>
              <a:rPr lang="en-US" b="1" u="none" dirty="0">
                <a:latin typeface="Huawei Sans" panose="020C0503030203020204" pitchFamily="34" charset="0"/>
              </a:rPr>
              <a:t>Kafka: Distributed Messaging System</a:t>
            </a:r>
            <a:endParaRPr lang="en-US" altLang="zh-CN" b="1" dirty="0">
              <a:latin typeface="Huawei Sans" panose="020C0503030203020204" pitchFamily="34" charset="0"/>
              <a:sym typeface="Huawei Sans" panose="020C0503030203020204" pitchFamily="34" charset="0"/>
            </a:endParaRPr>
          </a:p>
          <a:p>
            <a:pPr lvl="1">
              <a:buSzPct val="60000"/>
              <a:buFont typeface="Wingdings" panose="05000000000000000000" pitchFamily="2" charset="2"/>
              <a:buChar char="n"/>
            </a:pPr>
            <a:r>
              <a:rPr lang="en-US" b="0" u="none" dirty="0">
                <a:solidFill>
                  <a:srgbClr val="151515"/>
                </a:solidFill>
                <a:latin typeface="Huawei Sans" panose="020C0503030203020204" pitchFamily="34" charset="0"/>
              </a:rPr>
              <a:t>Overview</a:t>
            </a: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Architecture and Functions</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Data Management</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78582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4" name="TextBox 3">
            <a:extLst>
              <a:ext uri="{FF2B5EF4-FFF2-40B4-BE49-F238E27FC236}">
                <a16:creationId xmlns:a16="http://schemas.microsoft.com/office/drawing/2014/main" id="{9F3DA849-B968-48E3-9FB5-325904D8E98D}"/>
              </a:ext>
            </a:extLst>
          </p:cNvPr>
          <p:cNvSpPr txBox="1"/>
          <p:nvPr/>
        </p:nvSpPr>
        <p:spPr>
          <a:xfrm>
            <a:off x="1299882" y="2357211"/>
            <a:ext cx="5378824" cy="369332"/>
          </a:xfrm>
          <a:prstGeom prst="rect">
            <a:avLst/>
          </a:prstGeom>
          <a:noFill/>
        </p:spPr>
        <p:txBody>
          <a:bodyPr wrap="square" rtlCol="0">
            <a:spAutoFit/>
          </a:bodyPr>
          <a:lstStyle/>
          <a:p>
            <a:r>
              <a:rPr lang="en-US" dirty="0"/>
              <a:t>Kafka overview:</a:t>
            </a:r>
          </a:p>
        </p:txBody>
      </p:sp>
      <p:pic>
        <p:nvPicPr>
          <p:cNvPr id="9" name="Picture 8">
            <a:extLst>
              <a:ext uri="{FF2B5EF4-FFF2-40B4-BE49-F238E27FC236}">
                <a16:creationId xmlns:a16="http://schemas.microsoft.com/office/drawing/2014/main" id="{AEE93207-E5FF-4246-9ACE-E7DEECE574E2}"/>
              </a:ext>
            </a:extLst>
          </p:cNvPr>
          <p:cNvPicPr>
            <a:picLocks noChangeAspect="1"/>
          </p:cNvPicPr>
          <p:nvPr/>
        </p:nvPicPr>
        <p:blipFill>
          <a:blip r:embed="rId3"/>
          <a:stretch>
            <a:fillRect/>
          </a:stretch>
        </p:blipFill>
        <p:spPr>
          <a:xfrm>
            <a:off x="2626659" y="2646243"/>
            <a:ext cx="7862700" cy="2857912"/>
          </a:xfrm>
          <a:prstGeom prst="rect">
            <a:avLst/>
          </a:prstGeom>
        </p:spPr>
      </p:pic>
    </p:spTree>
    <p:extLst>
      <p:ext uri="{BB962C8B-B14F-4D97-AF65-F5344CB8AC3E}">
        <p14:creationId xmlns:p14="http://schemas.microsoft.com/office/powerpoint/2010/main" val="3409246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44948" y="1693453"/>
            <a:ext cx="11140282" cy="4377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Text Placeholder 5">
            <a:extLst>
              <a:ext uri="{FF2B5EF4-FFF2-40B4-BE49-F238E27FC236}">
                <a16:creationId xmlns:a16="http://schemas.microsoft.com/office/drawing/2014/main" id="{CA0949E5-EBCE-4301-AE45-7EA41C3D3141}"/>
              </a:ext>
            </a:extLst>
          </p:cNvPr>
          <p:cNvSpPr txBox="1">
            <a:spLocks/>
          </p:cNvSpPr>
          <p:nvPr/>
        </p:nvSpPr>
        <p:spPr>
          <a:xfrm>
            <a:off x="844947" y="2455565"/>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Huawei Sans" panose="020C0503030203020204" pitchFamily="34" charset="0"/>
              </a:rPr>
              <a:t>Kafka can persist messages in a time complexity ,and can maintain data access performance in constant time even in the face of terabytes of data.</a:t>
            </a:r>
          </a:p>
          <a:p>
            <a:r>
              <a:rPr lang="en-US" sz="1600" dirty="0">
                <a:latin typeface="Huawei Sans" panose="020C0503030203020204" pitchFamily="34" charset="0"/>
              </a:rPr>
              <a:t>Kafka provides high throughput. Even on cheap commercial machines, a single-node system can transmit 100,000 messages per second.</a:t>
            </a:r>
          </a:p>
          <a:p>
            <a:r>
              <a:rPr lang="en-US" sz="1600" dirty="0">
                <a:latin typeface="Huawei Sans" panose="020C0503030203020204" pitchFamily="34" charset="0"/>
              </a:rPr>
              <a:t>Kafka supports message partitioning and distributed consumption, and ensures that messages are transmitted in sequence in each partition.</a:t>
            </a:r>
          </a:p>
          <a:p>
            <a:r>
              <a:rPr lang="en-US" sz="1600" dirty="0">
                <a:latin typeface="Huawei Sans" panose="020C0503030203020204" pitchFamily="34" charset="0"/>
              </a:rPr>
              <a:t>Kafka supports offline and real-time data processing.</a:t>
            </a:r>
          </a:p>
          <a:p>
            <a:r>
              <a:rPr lang="en-US" sz="1600" dirty="0">
                <a:latin typeface="Huawei Sans" panose="020C0503030203020204" pitchFamily="34" charset="0"/>
              </a:rPr>
              <a:t>Kafka supports online horizontal scale-out.</a:t>
            </a:r>
            <a:endParaRPr lang="en-US" altLang="zh-CN" sz="1800" dirty="0">
              <a:latin typeface="Huawei Sans" panose="020C0503030203020204" pitchFamily="34" charset="0"/>
              <a:sym typeface="Huawei Sans" panose="020C0503030203020204" pitchFamily="34" charset="0"/>
            </a:endParaRPr>
          </a:p>
        </p:txBody>
      </p:sp>
    </p:spTree>
    <p:extLst>
      <p:ext uri="{BB962C8B-B14F-4D97-AF65-F5344CB8AC3E}">
        <p14:creationId xmlns:p14="http://schemas.microsoft.com/office/powerpoint/2010/main" val="2846329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54032"/>
            <a:ext cx="4222539" cy="1747017"/>
          </a:xfrm>
          <a:prstGeom prst="rect">
            <a:avLst/>
          </a:prstGeom>
        </p:spPr>
        <p:txBody>
          <a:bodyPr wrap="square">
            <a:spAutoFit/>
          </a:bodyPr>
          <a:lstStyle/>
          <a:p>
            <a:r>
              <a:rPr lang="en-US" dirty="0">
                <a:solidFill>
                  <a:schemeClr val="bg1">
                    <a:lumMod val="50000"/>
                  </a:schemeClr>
                </a:solidFill>
                <a:latin typeface="Huawei Sans" panose="020C0503030203020204" pitchFamily="34" charset="0"/>
              </a:rPr>
              <a:t>Flume: Massive Log Aggregation</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r>
              <a:rPr lang="en-US" b="1" u="none" dirty="0">
                <a:latin typeface="Huawei Sans" panose="020C0503030203020204" pitchFamily="34" charset="0"/>
              </a:rPr>
              <a:t>Kafka: Distributed Messaging System</a:t>
            </a:r>
            <a:endParaRPr lang="en-US" altLang="zh-CN" b="1" dirty="0">
              <a:latin typeface="Huawei Sans" panose="020C0503030203020204" pitchFamily="34" charset="0"/>
              <a:sym typeface="Huawei Sans" panose="020C0503030203020204" pitchFamily="34" charset="0"/>
            </a:endParaRPr>
          </a:p>
          <a:p>
            <a:pPr lvl="1">
              <a:buSzPct val="60000"/>
              <a:buFont typeface="Wingdings" panose="05000000000000000000" pitchFamily="2" charset="2"/>
              <a:buChar char="n"/>
            </a:pPr>
            <a:r>
              <a:rPr lang="en-US" dirty="0">
                <a:solidFill>
                  <a:schemeClr val="bg1">
                    <a:lumMod val="50000"/>
                  </a:schemeClr>
                </a:solidFill>
                <a:latin typeface="Huawei Sans" panose="020C0503030203020204" pitchFamily="34" charset="0"/>
              </a:rPr>
              <a:t>Overview</a:t>
            </a:r>
          </a:p>
          <a:p>
            <a:pPr lvl="1">
              <a:buSzPct val="50000"/>
              <a:buFont typeface="Wingdings" panose="05000000000000000000" pitchFamily="2" charset="2"/>
              <a:buChar char="p"/>
            </a:pPr>
            <a:r>
              <a:rPr lang="en-US" dirty="0">
                <a:solidFill>
                  <a:srgbClr val="151515"/>
                </a:solidFill>
                <a:latin typeface="Huawei Sans" panose="020C0503030203020204" pitchFamily="34" charset="0"/>
              </a:rPr>
              <a:t>Architecture and Functions</a:t>
            </a:r>
            <a:endParaRPr lang="en-US" altLang="zh-CN" dirty="0">
              <a:solidFill>
                <a:srgbClr val="151515"/>
              </a:solidFill>
              <a:latin typeface="Huawei Sans" panose="020C0503030203020204" pitchFamily="34" charset="0"/>
              <a:sym typeface="Huawei Sans" panose="020C0503030203020204" pitchFamily="34" charset="0"/>
            </a:endParaRPr>
          </a:p>
          <a:p>
            <a:pPr lvl="1">
              <a:buSzPct val="50000"/>
              <a:buFont typeface="Wingdings" panose="05000000000000000000" pitchFamily="2" charset="2"/>
              <a:buChar char="p"/>
            </a:pPr>
            <a:r>
              <a:rPr lang="en-US" b="0" u="none" dirty="0">
                <a:solidFill>
                  <a:schemeClr val="bg1">
                    <a:lumMod val="50000"/>
                  </a:schemeClr>
                </a:solidFill>
                <a:latin typeface="Huawei Sans" panose="020C0503030203020204" pitchFamily="34" charset="0"/>
              </a:rPr>
              <a:t>Data Management</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683587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grpSp>
        <p:nvGrpSpPr>
          <p:cNvPr id="13" name="组合 4">
            <a:extLst>
              <a:ext uri="{FF2B5EF4-FFF2-40B4-BE49-F238E27FC236}">
                <a16:creationId xmlns:a16="http://schemas.microsoft.com/office/drawing/2014/main" id="{7FF99C90-2DC6-46A1-BFE9-6B29CF3770C1}"/>
              </a:ext>
            </a:extLst>
          </p:cNvPr>
          <p:cNvGrpSpPr/>
          <p:nvPr/>
        </p:nvGrpSpPr>
        <p:grpSpPr>
          <a:xfrm>
            <a:off x="1843165" y="2720119"/>
            <a:ext cx="8505669" cy="2853905"/>
            <a:chOff x="3017580" y="3429217"/>
            <a:chExt cx="18222002" cy="8138945"/>
          </a:xfrm>
        </p:grpSpPr>
        <p:grpSp>
          <p:nvGrpSpPr>
            <p:cNvPr id="15" name="组合 5">
              <a:extLst>
                <a:ext uri="{FF2B5EF4-FFF2-40B4-BE49-F238E27FC236}">
                  <a16:creationId xmlns:a16="http://schemas.microsoft.com/office/drawing/2014/main" id="{1009FC63-6A21-4D49-9078-9B5D542F5B0D}"/>
                </a:ext>
              </a:extLst>
            </p:cNvPr>
            <p:cNvGrpSpPr/>
            <p:nvPr/>
          </p:nvGrpSpPr>
          <p:grpSpPr>
            <a:xfrm>
              <a:off x="8710432" y="5122377"/>
              <a:ext cx="10980414" cy="1252984"/>
              <a:chOff x="8710432" y="5402037"/>
              <a:chExt cx="10980414" cy="973324"/>
            </a:xfrm>
          </p:grpSpPr>
          <p:cxnSp>
            <p:nvCxnSpPr>
              <p:cNvPr id="95" name="直接连接符 84">
                <a:extLst>
                  <a:ext uri="{FF2B5EF4-FFF2-40B4-BE49-F238E27FC236}">
                    <a16:creationId xmlns:a16="http://schemas.microsoft.com/office/drawing/2014/main" id="{BBAC6EA7-C996-4112-AF1F-619E0638DEDD}"/>
                  </a:ext>
                </a:extLst>
              </p:cNvPr>
              <p:cNvCxnSpPr/>
              <p:nvPr/>
            </p:nvCxnSpPr>
            <p:spPr>
              <a:xfrm>
                <a:off x="8710432" y="5402037"/>
                <a:ext cx="0" cy="973324"/>
              </a:xfrm>
              <a:prstGeom prst="line">
                <a:avLst/>
              </a:prstGeom>
              <a:ln w="2857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6" name="直接连接符 85">
                <a:extLst>
                  <a:ext uri="{FF2B5EF4-FFF2-40B4-BE49-F238E27FC236}">
                    <a16:creationId xmlns:a16="http://schemas.microsoft.com/office/drawing/2014/main" id="{48F16F20-317E-4A1D-8739-6524AA9D3A33}"/>
                  </a:ext>
                </a:extLst>
              </p:cNvPr>
              <p:cNvCxnSpPr/>
              <p:nvPr/>
            </p:nvCxnSpPr>
            <p:spPr>
              <a:xfrm>
                <a:off x="8710432" y="5402037"/>
                <a:ext cx="10980414"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7" name="直接连接符 86">
                <a:extLst>
                  <a:ext uri="{FF2B5EF4-FFF2-40B4-BE49-F238E27FC236}">
                    <a16:creationId xmlns:a16="http://schemas.microsoft.com/office/drawing/2014/main" id="{E4F36F3D-8FEE-471A-B068-89C7625C9C47}"/>
                  </a:ext>
                </a:extLst>
              </p:cNvPr>
              <p:cNvCxnSpPr/>
              <p:nvPr/>
            </p:nvCxnSpPr>
            <p:spPr>
              <a:xfrm>
                <a:off x="19690846" y="5402037"/>
                <a:ext cx="0" cy="649946"/>
              </a:xfrm>
              <a:prstGeom prst="line">
                <a:avLst/>
              </a:prstGeom>
              <a:ln w="28575">
                <a:solidFill>
                  <a:schemeClr val="bg1">
                    <a:lumMod val="75000"/>
                  </a:schemeClr>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16" name="组合 6">
              <a:extLst>
                <a:ext uri="{FF2B5EF4-FFF2-40B4-BE49-F238E27FC236}">
                  <a16:creationId xmlns:a16="http://schemas.microsoft.com/office/drawing/2014/main" id="{316B4A72-CB83-4416-B9AC-D0D55D35E9C5}"/>
                </a:ext>
              </a:extLst>
            </p:cNvPr>
            <p:cNvGrpSpPr/>
            <p:nvPr/>
          </p:nvGrpSpPr>
          <p:grpSpPr>
            <a:xfrm>
              <a:off x="12261120" y="5402036"/>
              <a:ext cx="7742445" cy="989922"/>
              <a:chOff x="8710432" y="5402037"/>
              <a:chExt cx="10980414" cy="973324"/>
            </a:xfrm>
          </p:grpSpPr>
          <p:cxnSp>
            <p:nvCxnSpPr>
              <p:cNvPr id="92" name="直接连接符 81">
                <a:extLst>
                  <a:ext uri="{FF2B5EF4-FFF2-40B4-BE49-F238E27FC236}">
                    <a16:creationId xmlns:a16="http://schemas.microsoft.com/office/drawing/2014/main" id="{C0E7597C-257B-4E21-B622-8F8B49A10FD7}"/>
                  </a:ext>
                </a:extLst>
              </p:cNvPr>
              <p:cNvCxnSpPr/>
              <p:nvPr/>
            </p:nvCxnSpPr>
            <p:spPr>
              <a:xfrm>
                <a:off x="8710432" y="5402037"/>
                <a:ext cx="0" cy="973324"/>
              </a:xfrm>
              <a:prstGeom prst="line">
                <a:avLst/>
              </a:prstGeom>
              <a:ln w="2857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3" name="直接连接符 82">
                <a:extLst>
                  <a:ext uri="{FF2B5EF4-FFF2-40B4-BE49-F238E27FC236}">
                    <a16:creationId xmlns:a16="http://schemas.microsoft.com/office/drawing/2014/main" id="{2BC52D69-896C-430E-8098-D79E271995A2}"/>
                  </a:ext>
                </a:extLst>
              </p:cNvPr>
              <p:cNvCxnSpPr/>
              <p:nvPr/>
            </p:nvCxnSpPr>
            <p:spPr>
              <a:xfrm>
                <a:off x="8710432" y="5402037"/>
                <a:ext cx="10980414"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4" name="直接连接符 83">
                <a:extLst>
                  <a:ext uri="{FF2B5EF4-FFF2-40B4-BE49-F238E27FC236}">
                    <a16:creationId xmlns:a16="http://schemas.microsoft.com/office/drawing/2014/main" id="{67C4C0E3-0BE9-45DF-A728-F5936AC0A294}"/>
                  </a:ext>
                </a:extLst>
              </p:cNvPr>
              <p:cNvCxnSpPr/>
              <p:nvPr/>
            </p:nvCxnSpPr>
            <p:spPr>
              <a:xfrm>
                <a:off x="19690846" y="5402037"/>
                <a:ext cx="0" cy="547692"/>
              </a:xfrm>
              <a:prstGeom prst="line">
                <a:avLst/>
              </a:prstGeom>
              <a:ln w="28575">
                <a:solidFill>
                  <a:schemeClr val="bg1">
                    <a:lumMod val="75000"/>
                  </a:schemeClr>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17" name="组合 7">
              <a:extLst>
                <a:ext uri="{FF2B5EF4-FFF2-40B4-BE49-F238E27FC236}">
                  <a16:creationId xmlns:a16="http://schemas.microsoft.com/office/drawing/2014/main" id="{342CC488-0ECD-49D4-9369-AB17F689CB2A}"/>
                </a:ext>
              </a:extLst>
            </p:cNvPr>
            <p:cNvGrpSpPr/>
            <p:nvPr/>
          </p:nvGrpSpPr>
          <p:grpSpPr>
            <a:xfrm>
              <a:off x="15827613" y="5561218"/>
              <a:ext cx="4502085" cy="808378"/>
              <a:chOff x="8710432" y="5402037"/>
              <a:chExt cx="10980414" cy="973324"/>
            </a:xfrm>
          </p:grpSpPr>
          <p:cxnSp>
            <p:nvCxnSpPr>
              <p:cNvPr id="89" name="直接连接符 78">
                <a:extLst>
                  <a:ext uri="{FF2B5EF4-FFF2-40B4-BE49-F238E27FC236}">
                    <a16:creationId xmlns:a16="http://schemas.microsoft.com/office/drawing/2014/main" id="{A632C80D-D7D3-4E20-8FBD-800238785C37}"/>
                  </a:ext>
                </a:extLst>
              </p:cNvPr>
              <p:cNvCxnSpPr/>
              <p:nvPr/>
            </p:nvCxnSpPr>
            <p:spPr>
              <a:xfrm>
                <a:off x="8710432" y="5402037"/>
                <a:ext cx="0" cy="973324"/>
              </a:xfrm>
              <a:prstGeom prst="line">
                <a:avLst/>
              </a:prstGeom>
              <a:ln w="2857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0" name="直接连接符 79">
                <a:extLst>
                  <a:ext uri="{FF2B5EF4-FFF2-40B4-BE49-F238E27FC236}">
                    <a16:creationId xmlns:a16="http://schemas.microsoft.com/office/drawing/2014/main" id="{7045FA6C-0EFD-4B48-AE1E-CC2E5D37A2D8}"/>
                  </a:ext>
                </a:extLst>
              </p:cNvPr>
              <p:cNvCxnSpPr/>
              <p:nvPr/>
            </p:nvCxnSpPr>
            <p:spPr>
              <a:xfrm>
                <a:off x="8710432" y="5402037"/>
                <a:ext cx="10980414"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1" name="直接连接符 80">
                <a:extLst>
                  <a:ext uri="{FF2B5EF4-FFF2-40B4-BE49-F238E27FC236}">
                    <a16:creationId xmlns:a16="http://schemas.microsoft.com/office/drawing/2014/main" id="{EDD32A6F-A633-4368-BBFA-A5F0521D979F}"/>
                  </a:ext>
                </a:extLst>
              </p:cNvPr>
              <p:cNvCxnSpPr/>
              <p:nvPr/>
            </p:nvCxnSpPr>
            <p:spPr>
              <a:xfrm>
                <a:off x="19690846" y="5403820"/>
                <a:ext cx="0" cy="520148"/>
              </a:xfrm>
              <a:prstGeom prst="line">
                <a:avLst/>
              </a:prstGeom>
              <a:ln w="28575">
                <a:solidFill>
                  <a:schemeClr val="bg1">
                    <a:lumMod val="75000"/>
                  </a:schemeClr>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grpSp>
        <p:cxnSp>
          <p:nvCxnSpPr>
            <p:cNvPr id="18" name="直接箭头连接符 8">
              <a:extLst>
                <a:ext uri="{FF2B5EF4-FFF2-40B4-BE49-F238E27FC236}">
                  <a16:creationId xmlns:a16="http://schemas.microsoft.com/office/drawing/2014/main" id="{DC9F8749-EE70-45C5-8300-3066DB8D5AED}"/>
                </a:ext>
              </a:extLst>
            </p:cNvPr>
            <p:cNvCxnSpPr/>
            <p:nvPr/>
          </p:nvCxnSpPr>
          <p:spPr bwMode="auto">
            <a:xfrm flipV="1">
              <a:off x="7711825" y="7533938"/>
              <a:ext cx="998607" cy="1737997"/>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sp>
          <p:nvSpPr>
            <p:cNvPr id="19" name="圆角矩形 9">
              <a:extLst>
                <a:ext uri="{FF2B5EF4-FFF2-40B4-BE49-F238E27FC236}">
                  <a16:creationId xmlns:a16="http://schemas.microsoft.com/office/drawing/2014/main" id="{629875F9-EA6D-4058-A6D4-76384BA0F3BC}"/>
                </a:ext>
              </a:extLst>
            </p:cNvPr>
            <p:cNvSpPr/>
            <p:nvPr/>
          </p:nvSpPr>
          <p:spPr bwMode="auto">
            <a:xfrm>
              <a:off x="6621958" y="3429217"/>
              <a:ext cx="2088474" cy="1152261"/>
            </a:xfrm>
            <a:prstGeom prst="roundRect">
              <a:avLst/>
            </a:prstGeom>
            <a:solidFill>
              <a:srgbClr val="62B23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0" name="文本框 10">
              <a:extLst>
                <a:ext uri="{FF2B5EF4-FFF2-40B4-BE49-F238E27FC236}">
                  <a16:creationId xmlns:a16="http://schemas.microsoft.com/office/drawing/2014/main" id="{563B6A8C-F128-4A4D-BE1B-FAE6D94D14B2}"/>
                </a:ext>
              </a:extLst>
            </p:cNvPr>
            <p:cNvSpPr txBox="1"/>
            <p:nvPr/>
          </p:nvSpPr>
          <p:spPr bwMode="auto">
            <a:xfrm>
              <a:off x="6667476" y="3688919"/>
              <a:ext cx="1997441"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Front End</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1" name="圆角矩形 11">
              <a:extLst>
                <a:ext uri="{FF2B5EF4-FFF2-40B4-BE49-F238E27FC236}">
                  <a16:creationId xmlns:a16="http://schemas.microsoft.com/office/drawing/2014/main" id="{DD449212-70F2-428D-97B3-A3301975EE02}"/>
                </a:ext>
              </a:extLst>
            </p:cNvPr>
            <p:cNvSpPr/>
            <p:nvPr/>
          </p:nvSpPr>
          <p:spPr bwMode="auto">
            <a:xfrm>
              <a:off x="9703233" y="3429217"/>
              <a:ext cx="2088474" cy="1152261"/>
            </a:xfrm>
            <a:prstGeom prst="roundRect">
              <a:avLst/>
            </a:prstGeom>
            <a:solidFill>
              <a:srgbClr val="62B23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2" name="文本框 12">
              <a:extLst>
                <a:ext uri="{FF2B5EF4-FFF2-40B4-BE49-F238E27FC236}">
                  <a16:creationId xmlns:a16="http://schemas.microsoft.com/office/drawing/2014/main" id="{3E3229D6-CDD4-436A-A5EC-18E1634179A4}"/>
                </a:ext>
              </a:extLst>
            </p:cNvPr>
            <p:cNvSpPr txBox="1"/>
            <p:nvPr/>
          </p:nvSpPr>
          <p:spPr bwMode="auto">
            <a:xfrm>
              <a:off x="9748750" y="3688919"/>
              <a:ext cx="1997441"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Front End</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3" name="圆角矩形 13">
              <a:extLst>
                <a:ext uri="{FF2B5EF4-FFF2-40B4-BE49-F238E27FC236}">
                  <a16:creationId xmlns:a16="http://schemas.microsoft.com/office/drawing/2014/main" id="{DC1DACF0-B282-49BF-B1B8-DC5794636796}"/>
                </a:ext>
              </a:extLst>
            </p:cNvPr>
            <p:cNvSpPr/>
            <p:nvPr/>
          </p:nvSpPr>
          <p:spPr bwMode="auto">
            <a:xfrm>
              <a:off x="12784508" y="3429217"/>
              <a:ext cx="2088474" cy="1152261"/>
            </a:xfrm>
            <a:prstGeom prst="roundRect">
              <a:avLst/>
            </a:prstGeom>
            <a:solidFill>
              <a:srgbClr val="62B23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4" name="文本框 14">
              <a:extLst>
                <a:ext uri="{FF2B5EF4-FFF2-40B4-BE49-F238E27FC236}">
                  <a16:creationId xmlns:a16="http://schemas.microsoft.com/office/drawing/2014/main" id="{15DFCA3A-E1DD-4BF9-9A1D-27A83C331578}"/>
                </a:ext>
              </a:extLst>
            </p:cNvPr>
            <p:cNvSpPr txBox="1"/>
            <p:nvPr/>
          </p:nvSpPr>
          <p:spPr bwMode="auto">
            <a:xfrm>
              <a:off x="12830027" y="3688919"/>
              <a:ext cx="1997441" cy="632857"/>
            </a:xfrm>
            <a:prstGeom prst="rect">
              <a:avLst/>
            </a:prstGeom>
            <a:solidFill>
              <a:srgbClr val="62B230"/>
            </a:solid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Front End</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6" name="圆角矩形 15">
              <a:extLst>
                <a:ext uri="{FF2B5EF4-FFF2-40B4-BE49-F238E27FC236}">
                  <a16:creationId xmlns:a16="http://schemas.microsoft.com/office/drawing/2014/main" id="{FD15AAB7-E4EC-4943-BAB6-396F0F570F02}"/>
                </a:ext>
              </a:extLst>
            </p:cNvPr>
            <p:cNvSpPr/>
            <p:nvPr/>
          </p:nvSpPr>
          <p:spPr bwMode="auto">
            <a:xfrm>
              <a:off x="15865782" y="3429217"/>
              <a:ext cx="2088474" cy="1152261"/>
            </a:xfrm>
            <a:prstGeom prst="roundRect">
              <a:avLst/>
            </a:prstGeom>
            <a:solidFill>
              <a:srgbClr val="62B23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7" name="文本框 16">
              <a:extLst>
                <a:ext uri="{FF2B5EF4-FFF2-40B4-BE49-F238E27FC236}">
                  <a16:creationId xmlns:a16="http://schemas.microsoft.com/office/drawing/2014/main" id="{95BCF66D-316B-4D3A-804E-366BE529B5BF}"/>
                </a:ext>
              </a:extLst>
            </p:cNvPr>
            <p:cNvSpPr txBox="1"/>
            <p:nvPr/>
          </p:nvSpPr>
          <p:spPr bwMode="auto">
            <a:xfrm>
              <a:off x="16138954" y="3688919"/>
              <a:ext cx="1542136"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Service</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8" name="圆角矩形 17">
              <a:extLst>
                <a:ext uri="{FF2B5EF4-FFF2-40B4-BE49-F238E27FC236}">
                  <a16:creationId xmlns:a16="http://schemas.microsoft.com/office/drawing/2014/main" id="{17135DED-0EF9-4ED0-95AD-ED40B3AA9CD8}"/>
                </a:ext>
              </a:extLst>
            </p:cNvPr>
            <p:cNvSpPr/>
            <p:nvPr/>
          </p:nvSpPr>
          <p:spPr bwMode="auto">
            <a:xfrm>
              <a:off x="6621958" y="9162915"/>
              <a:ext cx="2088474" cy="1531601"/>
            </a:xfrm>
            <a:prstGeom prst="roundRect">
              <a:avLst/>
            </a:prstGeom>
            <a:solidFill>
              <a:srgbClr val="ED6D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9" name="圆角矩形 18">
              <a:extLst>
                <a:ext uri="{FF2B5EF4-FFF2-40B4-BE49-F238E27FC236}">
                  <a16:creationId xmlns:a16="http://schemas.microsoft.com/office/drawing/2014/main" id="{A36C5BF1-8CAC-4CC1-BF13-004A61866FD5}"/>
                </a:ext>
              </a:extLst>
            </p:cNvPr>
            <p:cNvSpPr/>
            <p:nvPr/>
          </p:nvSpPr>
          <p:spPr bwMode="auto">
            <a:xfrm>
              <a:off x="12788242" y="9162915"/>
              <a:ext cx="2088474" cy="1686948"/>
            </a:xfrm>
            <a:prstGeom prst="roundRect">
              <a:avLst/>
            </a:prstGeom>
            <a:solidFill>
              <a:srgbClr val="ED6D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nvGrpSpPr>
            <p:cNvPr id="30" name="组合 19">
              <a:extLst>
                <a:ext uri="{FF2B5EF4-FFF2-40B4-BE49-F238E27FC236}">
                  <a16:creationId xmlns:a16="http://schemas.microsoft.com/office/drawing/2014/main" id="{7C047FB3-33DB-43AA-AFBA-D0587F7A5ADF}"/>
                </a:ext>
              </a:extLst>
            </p:cNvPr>
            <p:cNvGrpSpPr/>
            <p:nvPr/>
          </p:nvGrpSpPr>
          <p:grpSpPr>
            <a:xfrm>
              <a:off x="7607846" y="6381777"/>
              <a:ext cx="2088474" cy="1152261"/>
              <a:chOff x="7287684" y="6028106"/>
              <a:chExt cx="2088474" cy="1152261"/>
            </a:xfrm>
          </p:grpSpPr>
          <p:sp>
            <p:nvSpPr>
              <p:cNvPr id="87" name="圆角矩形 76">
                <a:extLst>
                  <a:ext uri="{FF2B5EF4-FFF2-40B4-BE49-F238E27FC236}">
                    <a16:creationId xmlns:a16="http://schemas.microsoft.com/office/drawing/2014/main" id="{A06C1F14-5022-4B53-AC32-3B064916667D}"/>
                  </a:ext>
                </a:extLst>
              </p:cNvPr>
              <p:cNvSpPr/>
              <p:nvPr/>
            </p:nvSpPr>
            <p:spPr bwMode="auto">
              <a:xfrm>
                <a:off x="7287684" y="6028106"/>
                <a:ext cx="2088474" cy="1152261"/>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8" name="文本框 77">
                <a:extLst>
                  <a:ext uri="{FF2B5EF4-FFF2-40B4-BE49-F238E27FC236}">
                    <a16:creationId xmlns:a16="http://schemas.microsoft.com/office/drawing/2014/main" id="{AE103DEE-FD57-4172-B916-9BF039C69D37}"/>
                  </a:ext>
                </a:extLst>
              </p:cNvPr>
              <p:cNvSpPr txBox="1"/>
              <p:nvPr/>
            </p:nvSpPr>
            <p:spPr bwMode="auto">
              <a:xfrm>
                <a:off x="7594520" y="6287810"/>
                <a:ext cx="1474803"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Broker</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31" name="组合 20">
              <a:extLst>
                <a:ext uri="{FF2B5EF4-FFF2-40B4-BE49-F238E27FC236}">
                  <a16:creationId xmlns:a16="http://schemas.microsoft.com/office/drawing/2014/main" id="{933BBC88-9D00-49E7-82AD-256A33F1FFDA}"/>
                </a:ext>
              </a:extLst>
            </p:cNvPr>
            <p:cNvGrpSpPr/>
            <p:nvPr/>
          </p:nvGrpSpPr>
          <p:grpSpPr>
            <a:xfrm>
              <a:off x="11216884" y="6381777"/>
              <a:ext cx="2088474" cy="1152261"/>
              <a:chOff x="10896722" y="6028106"/>
              <a:chExt cx="2088474" cy="1152261"/>
            </a:xfrm>
          </p:grpSpPr>
          <p:sp>
            <p:nvSpPr>
              <p:cNvPr id="85" name="圆角矩形 74">
                <a:extLst>
                  <a:ext uri="{FF2B5EF4-FFF2-40B4-BE49-F238E27FC236}">
                    <a16:creationId xmlns:a16="http://schemas.microsoft.com/office/drawing/2014/main" id="{9C8B01F8-351E-44DA-BADF-9A0E27AA5C9D}"/>
                  </a:ext>
                </a:extLst>
              </p:cNvPr>
              <p:cNvSpPr/>
              <p:nvPr/>
            </p:nvSpPr>
            <p:spPr bwMode="auto">
              <a:xfrm>
                <a:off x="10896722" y="6028106"/>
                <a:ext cx="2088474" cy="1152261"/>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6" name="文本框 75">
                <a:extLst>
                  <a:ext uri="{FF2B5EF4-FFF2-40B4-BE49-F238E27FC236}">
                    <a16:creationId xmlns:a16="http://schemas.microsoft.com/office/drawing/2014/main" id="{9D4F9AE4-A3AF-47FA-ACC0-D43AB7568BEC}"/>
                  </a:ext>
                </a:extLst>
              </p:cNvPr>
              <p:cNvSpPr txBox="1"/>
              <p:nvPr/>
            </p:nvSpPr>
            <p:spPr bwMode="auto">
              <a:xfrm>
                <a:off x="11203558" y="6287810"/>
                <a:ext cx="1474803" cy="632857"/>
              </a:xfrm>
              <a:prstGeom prst="rect">
                <a:avLst/>
              </a:prstGeom>
              <a:solidFill>
                <a:srgbClr val="30B5C5"/>
              </a:solid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Broker</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32" name="组合 21">
              <a:extLst>
                <a:ext uri="{FF2B5EF4-FFF2-40B4-BE49-F238E27FC236}">
                  <a16:creationId xmlns:a16="http://schemas.microsoft.com/office/drawing/2014/main" id="{12CC3396-4388-41AD-8B69-D0DC79830B65}"/>
                </a:ext>
              </a:extLst>
            </p:cNvPr>
            <p:cNvGrpSpPr/>
            <p:nvPr/>
          </p:nvGrpSpPr>
          <p:grpSpPr>
            <a:xfrm>
              <a:off x="14879895" y="6381777"/>
              <a:ext cx="2088474" cy="1152261"/>
              <a:chOff x="14559733" y="6028106"/>
              <a:chExt cx="2088474" cy="1152261"/>
            </a:xfrm>
          </p:grpSpPr>
          <p:sp>
            <p:nvSpPr>
              <p:cNvPr id="83" name="圆角矩形 72">
                <a:extLst>
                  <a:ext uri="{FF2B5EF4-FFF2-40B4-BE49-F238E27FC236}">
                    <a16:creationId xmlns:a16="http://schemas.microsoft.com/office/drawing/2014/main" id="{F5964078-0B09-489B-8E55-34251EA1BC7A}"/>
                  </a:ext>
                </a:extLst>
              </p:cNvPr>
              <p:cNvSpPr/>
              <p:nvPr/>
            </p:nvSpPr>
            <p:spPr bwMode="auto">
              <a:xfrm>
                <a:off x="14559733" y="6028106"/>
                <a:ext cx="2088474" cy="1152261"/>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4" name="文本框 73">
                <a:extLst>
                  <a:ext uri="{FF2B5EF4-FFF2-40B4-BE49-F238E27FC236}">
                    <a16:creationId xmlns:a16="http://schemas.microsoft.com/office/drawing/2014/main" id="{DEFF458B-3C0D-4F3A-84F1-43E46B62AE22}"/>
                  </a:ext>
                </a:extLst>
              </p:cNvPr>
              <p:cNvSpPr txBox="1"/>
              <p:nvPr/>
            </p:nvSpPr>
            <p:spPr bwMode="auto">
              <a:xfrm>
                <a:off x="14866569" y="6287810"/>
                <a:ext cx="1474803"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Broker</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cxnSp>
          <p:nvCxnSpPr>
            <p:cNvPr id="33" name="直接箭头连接符 22">
              <a:extLst>
                <a:ext uri="{FF2B5EF4-FFF2-40B4-BE49-F238E27FC236}">
                  <a16:creationId xmlns:a16="http://schemas.microsoft.com/office/drawing/2014/main" id="{2C819691-E97B-4696-B8EE-8032C1BACA0A}"/>
                </a:ext>
              </a:extLst>
            </p:cNvPr>
            <p:cNvCxnSpPr>
              <a:endCxn id="87" idx="0"/>
            </p:cNvCxnSpPr>
            <p:nvPr/>
          </p:nvCxnSpPr>
          <p:spPr bwMode="auto">
            <a:xfrm>
              <a:off x="7666196" y="4581480"/>
              <a:ext cx="985887" cy="1800297"/>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cxnSp>
          <p:nvCxnSpPr>
            <p:cNvPr id="34" name="直接箭头连接符 23">
              <a:extLst>
                <a:ext uri="{FF2B5EF4-FFF2-40B4-BE49-F238E27FC236}">
                  <a16:creationId xmlns:a16="http://schemas.microsoft.com/office/drawing/2014/main" id="{F50E5A9C-043A-47C0-81A2-0FD5B4777E5A}"/>
                </a:ext>
              </a:extLst>
            </p:cNvPr>
            <p:cNvCxnSpPr>
              <a:stCxn id="21" idx="2"/>
            </p:cNvCxnSpPr>
            <p:nvPr/>
          </p:nvCxnSpPr>
          <p:spPr bwMode="auto">
            <a:xfrm>
              <a:off x="10747470" y="4581478"/>
              <a:ext cx="1455301" cy="1812010"/>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cxnSp>
          <p:nvCxnSpPr>
            <p:cNvPr id="35" name="直接箭头连接符 24">
              <a:extLst>
                <a:ext uri="{FF2B5EF4-FFF2-40B4-BE49-F238E27FC236}">
                  <a16:creationId xmlns:a16="http://schemas.microsoft.com/office/drawing/2014/main" id="{150A03A9-1428-4945-90C1-E4CFD69861EF}"/>
                </a:ext>
              </a:extLst>
            </p:cNvPr>
            <p:cNvCxnSpPr>
              <a:endCxn id="83" idx="0"/>
            </p:cNvCxnSpPr>
            <p:nvPr/>
          </p:nvCxnSpPr>
          <p:spPr bwMode="auto">
            <a:xfrm flipH="1">
              <a:off x="15924132" y="4571665"/>
              <a:ext cx="951596" cy="1810112"/>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cxnSp>
          <p:nvCxnSpPr>
            <p:cNvPr id="36" name="直接箭头连接符 25">
              <a:extLst>
                <a:ext uri="{FF2B5EF4-FFF2-40B4-BE49-F238E27FC236}">
                  <a16:creationId xmlns:a16="http://schemas.microsoft.com/office/drawing/2014/main" id="{DBE7C5C4-9D3E-4223-BD6A-00C1811FF4CD}"/>
                </a:ext>
              </a:extLst>
            </p:cNvPr>
            <p:cNvCxnSpPr/>
            <p:nvPr/>
          </p:nvCxnSpPr>
          <p:spPr bwMode="auto">
            <a:xfrm flipH="1">
              <a:off x="12382599" y="4581478"/>
              <a:ext cx="1449879" cy="1833708"/>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cxnSp>
          <p:nvCxnSpPr>
            <p:cNvPr id="37" name="直接箭头连接符 26">
              <a:extLst>
                <a:ext uri="{FF2B5EF4-FFF2-40B4-BE49-F238E27FC236}">
                  <a16:creationId xmlns:a16="http://schemas.microsoft.com/office/drawing/2014/main" id="{4F856A8B-554A-454F-9716-13A3AEBEF33E}"/>
                </a:ext>
              </a:extLst>
            </p:cNvPr>
            <p:cNvCxnSpPr>
              <a:endCxn id="85" idx="2"/>
            </p:cNvCxnSpPr>
            <p:nvPr/>
          </p:nvCxnSpPr>
          <p:spPr bwMode="auto">
            <a:xfrm flipV="1">
              <a:off x="10582398" y="7534038"/>
              <a:ext cx="1678723" cy="1737897"/>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cxnSp>
          <p:nvCxnSpPr>
            <p:cNvPr id="38" name="直接箭头连接符 27">
              <a:extLst>
                <a:ext uri="{FF2B5EF4-FFF2-40B4-BE49-F238E27FC236}">
                  <a16:creationId xmlns:a16="http://schemas.microsoft.com/office/drawing/2014/main" id="{E430EA79-A76E-4358-A63C-241F7C37E1AA}"/>
                </a:ext>
              </a:extLst>
            </p:cNvPr>
            <p:cNvCxnSpPr>
              <a:cxnSpLocks/>
              <a:stCxn id="52" idx="0"/>
              <a:endCxn id="83" idx="2"/>
            </p:cNvCxnSpPr>
            <p:nvPr/>
          </p:nvCxnSpPr>
          <p:spPr bwMode="auto">
            <a:xfrm flipH="1" flipV="1">
              <a:off x="15924131" y="7534037"/>
              <a:ext cx="1005848" cy="1628881"/>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cxnSp>
          <p:nvCxnSpPr>
            <p:cNvPr id="39" name="直接箭头连接符 28">
              <a:extLst>
                <a:ext uri="{FF2B5EF4-FFF2-40B4-BE49-F238E27FC236}">
                  <a16:creationId xmlns:a16="http://schemas.microsoft.com/office/drawing/2014/main" id="{B2B5B9A8-765E-455E-869C-A0B4107E2A32}"/>
                </a:ext>
              </a:extLst>
            </p:cNvPr>
            <p:cNvCxnSpPr>
              <a:cxnSpLocks/>
              <a:stCxn id="29" idx="0"/>
            </p:cNvCxnSpPr>
            <p:nvPr/>
          </p:nvCxnSpPr>
          <p:spPr bwMode="auto">
            <a:xfrm flipH="1" flipV="1">
              <a:off x="12382599" y="7533940"/>
              <a:ext cx="1449880" cy="1628975"/>
            </a:xfrm>
            <a:prstGeom prst="straightConnector1">
              <a:avLst/>
            </a:prstGeom>
            <a:solidFill>
              <a:schemeClr val="accent1"/>
            </a:solidFill>
            <a:ln w="28575" cap="flat" cmpd="sng" algn="ctr">
              <a:solidFill>
                <a:srgbClr val="0498D7"/>
              </a:solidFill>
              <a:prstDash val="solid"/>
              <a:round/>
              <a:headEnd type="none" w="med" len="med"/>
              <a:tailEnd type="triangle" w="lg" len="lg"/>
            </a:ln>
            <a:effectLst/>
          </p:spPr>
        </p:cxnSp>
        <p:sp>
          <p:nvSpPr>
            <p:cNvPr id="40" name="文本框 29">
              <a:extLst>
                <a:ext uri="{FF2B5EF4-FFF2-40B4-BE49-F238E27FC236}">
                  <a16:creationId xmlns:a16="http://schemas.microsoft.com/office/drawing/2014/main" id="{6A1E1BE7-C51B-45D6-8566-249D559819E1}"/>
                </a:ext>
              </a:extLst>
            </p:cNvPr>
            <p:cNvSpPr txBox="1"/>
            <p:nvPr/>
          </p:nvSpPr>
          <p:spPr bwMode="auto">
            <a:xfrm>
              <a:off x="3142628" y="3581527"/>
              <a:ext cx="2269983"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Producer</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1" name="文本框 30">
              <a:extLst>
                <a:ext uri="{FF2B5EF4-FFF2-40B4-BE49-F238E27FC236}">
                  <a16:creationId xmlns:a16="http://schemas.microsoft.com/office/drawing/2014/main" id="{78534975-40EB-400B-B82F-5125D8327700}"/>
                </a:ext>
              </a:extLst>
            </p:cNvPr>
            <p:cNvSpPr txBox="1"/>
            <p:nvPr/>
          </p:nvSpPr>
          <p:spPr bwMode="auto">
            <a:xfrm>
              <a:off x="3476093" y="6534922"/>
              <a:ext cx="1603057"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Kafka</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2" name="文本框 31">
              <a:extLst>
                <a:ext uri="{FF2B5EF4-FFF2-40B4-BE49-F238E27FC236}">
                  <a16:creationId xmlns:a16="http://schemas.microsoft.com/office/drawing/2014/main" id="{D8602FD2-33A0-4E57-80F2-F940901231A8}"/>
                </a:ext>
              </a:extLst>
            </p:cNvPr>
            <p:cNvSpPr txBox="1"/>
            <p:nvPr/>
          </p:nvSpPr>
          <p:spPr bwMode="auto">
            <a:xfrm>
              <a:off x="3017580" y="9343235"/>
              <a:ext cx="2520082"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Consumer</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3" name="文本框 32">
              <a:extLst>
                <a:ext uri="{FF2B5EF4-FFF2-40B4-BE49-F238E27FC236}">
                  <a16:creationId xmlns:a16="http://schemas.microsoft.com/office/drawing/2014/main" id="{051FBDF0-429E-4720-B3CF-F7E7273E8533}"/>
                </a:ext>
              </a:extLst>
            </p:cNvPr>
            <p:cNvSpPr txBox="1"/>
            <p:nvPr/>
          </p:nvSpPr>
          <p:spPr bwMode="auto">
            <a:xfrm>
              <a:off x="7002927" y="8037962"/>
              <a:ext cx="1019496"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Pull</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4" name="文本框 33">
              <a:extLst>
                <a:ext uri="{FF2B5EF4-FFF2-40B4-BE49-F238E27FC236}">
                  <a16:creationId xmlns:a16="http://schemas.microsoft.com/office/drawing/2014/main" id="{B0D3B0EA-AEDC-4046-99AC-CDDCE6F9B39A}"/>
                </a:ext>
              </a:extLst>
            </p:cNvPr>
            <p:cNvSpPr txBox="1"/>
            <p:nvPr/>
          </p:nvSpPr>
          <p:spPr bwMode="auto">
            <a:xfrm>
              <a:off x="10243288" y="8037962"/>
              <a:ext cx="1019496"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Pull</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5" name="文本框 34">
              <a:extLst>
                <a:ext uri="{FF2B5EF4-FFF2-40B4-BE49-F238E27FC236}">
                  <a16:creationId xmlns:a16="http://schemas.microsoft.com/office/drawing/2014/main" id="{A3F1DCF7-BBFB-4406-AA99-F1B7CF855CF6}"/>
                </a:ext>
              </a:extLst>
            </p:cNvPr>
            <p:cNvSpPr txBox="1"/>
            <p:nvPr/>
          </p:nvSpPr>
          <p:spPr bwMode="auto">
            <a:xfrm>
              <a:off x="13454323" y="8037962"/>
              <a:ext cx="1019496"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Pull</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6" name="文本框 35">
              <a:extLst>
                <a:ext uri="{FF2B5EF4-FFF2-40B4-BE49-F238E27FC236}">
                  <a16:creationId xmlns:a16="http://schemas.microsoft.com/office/drawing/2014/main" id="{B148BB60-F3CB-4295-9E2A-D0E240F51A0A}"/>
                </a:ext>
              </a:extLst>
            </p:cNvPr>
            <p:cNvSpPr txBox="1"/>
            <p:nvPr/>
          </p:nvSpPr>
          <p:spPr bwMode="auto">
            <a:xfrm>
              <a:off x="16526751" y="8037962"/>
              <a:ext cx="1019496"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Pull</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7" name="文本框 36">
              <a:extLst>
                <a:ext uri="{FF2B5EF4-FFF2-40B4-BE49-F238E27FC236}">
                  <a16:creationId xmlns:a16="http://schemas.microsoft.com/office/drawing/2014/main" id="{2593CC0A-A99A-45B6-8450-C0FC00BAD999}"/>
                </a:ext>
              </a:extLst>
            </p:cNvPr>
            <p:cNvSpPr txBox="1"/>
            <p:nvPr/>
          </p:nvSpPr>
          <p:spPr bwMode="auto">
            <a:xfrm>
              <a:off x="6837198" y="5085633"/>
              <a:ext cx="1183021"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Push</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8" name="文本框 37">
              <a:extLst>
                <a:ext uri="{FF2B5EF4-FFF2-40B4-BE49-F238E27FC236}">
                  <a16:creationId xmlns:a16="http://schemas.microsoft.com/office/drawing/2014/main" id="{F7C3BB22-A14C-46E7-9BAB-CB9E576EDCBF}"/>
                </a:ext>
              </a:extLst>
            </p:cNvPr>
            <p:cNvSpPr txBox="1"/>
            <p:nvPr/>
          </p:nvSpPr>
          <p:spPr bwMode="auto">
            <a:xfrm>
              <a:off x="10077557" y="5085633"/>
              <a:ext cx="1183021"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Push</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9" name="文本框 38">
              <a:extLst>
                <a:ext uri="{FF2B5EF4-FFF2-40B4-BE49-F238E27FC236}">
                  <a16:creationId xmlns:a16="http://schemas.microsoft.com/office/drawing/2014/main" id="{D3ACB704-70E0-4F2C-873B-74A4E8B2B55F}"/>
                </a:ext>
              </a:extLst>
            </p:cNvPr>
            <p:cNvSpPr txBox="1"/>
            <p:nvPr/>
          </p:nvSpPr>
          <p:spPr bwMode="auto">
            <a:xfrm>
              <a:off x="13288592" y="5085633"/>
              <a:ext cx="1183021"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Push</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0" name="文本框 39">
              <a:extLst>
                <a:ext uri="{FF2B5EF4-FFF2-40B4-BE49-F238E27FC236}">
                  <a16:creationId xmlns:a16="http://schemas.microsoft.com/office/drawing/2014/main" id="{2FEA7494-F6E6-4CA7-B24F-9EA87DEA640E}"/>
                </a:ext>
              </a:extLst>
            </p:cNvPr>
            <p:cNvSpPr txBox="1"/>
            <p:nvPr/>
          </p:nvSpPr>
          <p:spPr bwMode="auto">
            <a:xfrm>
              <a:off x="16528953" y="5085633"/>
              <a:ext cx="1183021"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Push</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1" name="圆角矩形 40">
              <a:extLst>
                <a:ext uri="{FF2B5EF4-FFF2-40B4-BE49-F238E27FC236}">
                  <a16:creationId xmlns:a16="http://schemas.microsoft.com/office/drawing/2014/main" id="{ADB08B67-0F03-49BF-97B2-E47512B2E46E}"/>
                </a:ext>
              </a:extLst>
            </p:cNvPr>
            <p:cNvSpPr/>
            <p:nvPr/>
          </p:nvSpPr>
          <p:spPr bwMode="auto">
            <a:xfrm>
              <a:off x="9673788" y="9199913"/>
              <a:ext cx="2088474" cy="1626480"/>
            </a:xfrm>
            <a:prstGeom prst="roundRect">
              <a:avLst/>
            </a:prstGeom>
            <a:solidFill>
              <a:srgbClr val="ED6D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2" name="圆角矩形 41">
              <a:extLst>
                <a:ext uri="{FF2B5EF4-FFF2-40B4-BE49-F238E27FC236}">
                  <a16:creationId xmlns:a16="http://schemas.microsoft.com/office/drawing/2014/main" id="{9684CB23-0306-4544-9BB8-490B97D6AA1D}"/>
                </a:ext>
              </a:extLst>
            </p:cNvPr>
            <p:cNvSpPr/>
            <p:nvPr/>
          </p:nvSpPr>
          <p:spPr bwMode="auto">
            <a:xfrm>
              <a:off x="15885743" y="9162918"/>
              <a:ext cx="2088474" cy="1731332"/>
            </a:xfrm>
            <a:prstGeom prst="roundRect">
              <a:avLst/>
            </a:prstGeom>
            <a:solidFill>
              <a:srgbClr val="ED6D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3" name="文本框 42">
              <a:extLst>
                <a:ext uri="{FF2B5EF4-FFF2-40B4-BE49-F238E27FC236}">
                  <a16:creationId xmlns:a16="http://schemas.microsoft.com/office/drawing/2014/main" id="{622E798D-1061-439E-A7C6-41DE207335F8}"/>
                </a:ext>
              </a:extLst>
            </p:cNvPr>
            <p:cNvSpPr txBox="1"/>
            <p:nvPr/>
          </p:nvSpPr>
          <p:spPr bwMode="auto">
            <a:xfrm>
              <a:off x="6814974" y="9207154"/>
              <a:ext cx="1707268" cy="141738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Hadoop</a:t>
              </a:r>
            </a:p>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Cluster</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4" name="文本框 43">
              <a:extLst>
                <a:ext uri="{FF2B5EF4-FFF2-40B4-BE49-F238E27FC236}">
                  <a16:creationId xmlns:a16="http://schemas.microsoft.com/office/drawing/2014/main" id="{E9899791-8AA8-4576-BF8E-E5F1BC4B0CA6}"/>
                </a:ext>
              </a:extLst>
            </p:cNvPr>
            <p:cNvSpPr txBox="1"/>
            <p:nvPr/>
          </p:nvSpPr>
          <p:spPr bwMode="auto">
            <a:xfrm>
              <a:off x="13061413" y="9207154"/>
              <a:ext cx="1542135" cy="136721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Other</a:t>
              </a:r>
            </a:p>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Service</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5" name="文本框 44">
              <a:extLst>
                <a:ext uri="{FF2B5EF4-FFF2-40B4-BE49-F238E27FC236}">
                  <a16:creationId xmlns:a16="http://schemas.microsoft.com/office/drawing/2014/main" id="{77E3385D-9DB4-4245-8B7E-504EC380CC30}"/>
                </a:ext>
              </a:extLst>
            </p:cNvPr>
            <p:cNvSpPr txBox="1"/>
            <p:nvPr/>
          </p:nvSpPr>
          <p:spPr bwMode="auto">
            <a:xfrm>
              <a:off x="9635186" y="9207153"/>
              <a:ext cx="2228300" cy="1560405"/>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Real-time</a:t>
              </a:r>
            </a:p>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Monitoring</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6" name="文本框 45">
              <a:extLst>
                <a:ext uri="{FF2B5EF4-FFF2-40B4-BE49-F238E27FC236}">
                  <a16:creationId xmlns:a16="http://schemas.microsoft.com/office/drawing/2014/main" id="{0C859185-8D68-4218-8CE3-08A2E0719037}"/>
                </a:ext>
              </a:extLst>
            </p:cNvPr>
            <p:cNvSpPr txBox="1"/>
            <p:nvPr/>
          </p:nvSpPr>
          <p:spPr bwMode="auto">
            <a:xfrm>
              <a:off x="15865444" y="9207156"/>
              <a:ext cx="2247538" cy="1755709"/>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lang="en-US" sz="1400" b="0" u="none" dirty="0">
                  <a:solidFill>
                    <a:prstClr val="white"/>
                  </a:solidFill>
                  <a:latin typeface="Huawei Sans" panose="020C0503030203020204" pitchFamily="34" charset="0"/>
                </a:rPr>
                <a:t>Da</a:t>
              </a:r>
              <a:r>
                <a:rPr sz="1400" b="0" u="none" dirty="0">
                  <a:solidFill>
                    <a:prstClr val="white"/>
                  </a:solidFill>
                  <a:latin typeface="Huawei Sans" panose="020C0503030203020204" pitchFamily="34" charset="0"/>
                </a:rPr>
                <a:t>ta</a:t>
              </a:r>
            </a:p>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Warehouse</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nvGrpSpPr>
            <p:cNvPr id="57" name="组合 46">
              <a:extLst>
                <a:ext uri="{FF2B5EF4-FFF2-40B4-BE49-F238E27FC236}">
                  <a16:creationId xmlns:a16="http://schemas.microsoft.com/office/drawing/2014/main" id="{621096AB-F93D-40E3-BC8B-48BBE0249CB1}"/>
                </a:ext>
              </a:extLst>
            </p:cNvPr>
            <p:cNvGrpSpPr/>
            <p:nvPr/>
          </p:nvGrpSpPr>
          <p:grpSpPr>
            <a:xfrm>
              <a:off x="18143238" y="5949729"/>
              <a:ext cx="3096344" cy="1577893"/>
              <a:chOff x="17881426" y="5562650"/>
              <a:chExt cx="3096344" cy="1577893"/>
            </a:xfrm>
          </p:grpSpPr>
          <p:grpSp>
            <p:nvGrpSpPr>
              <p:cNvPr id="74" name="组合 63">
                <a:extLst>
                  <a:ext uri="{FF2B5EF4-FFF2-40B4-BE49-F238E27FC236}">
                    <a16:creationId xmlns:a16="http://schemas.microsoft.com/office/drawing/2014/main" id="{EC0C57B6-16CE-43BA-A6EB-72CE6B8BAC0E}"/>
                  </a:ext>
                </a:extLst>
              </p:cNvPr>
              <p:cNvGrpSpPr/>
              <p:nvPr/>
            </p:nvGrpSpPr>
            <p:grpSpPr>
              <a:xfrm>
                <a:off x="17881426" y="5988282"/>
                <a:ext cx="2665423" cy="1152261"/>
                <a:chOff x="17881426" y="5988282"/>
                <a:chExt cx="2665423" cy="1152261"/>
              </a:xfrm>
            </p:grpSpPr>
            <p:sp>
              <p:nvSpPr>
                <p:cNvPr id="81" name="圆角矩形 70">
                  <a:extLst>
                    <a:ext uri="{FF2B5EF4-FFF2-40B4-BE49-F238E27FC236}">
                      <a16:creationId xmlns:a16="http://schemas.microsoft.com/office/drawing/2014/main" id="{68D5055F-4228-40E0-ADC9-BB7EDB3635CA}"/>
                    </a:ext>
                  </a:extLst>
                </p:cNvPr>
                <p:cNvSpPr/>
                <p:nvPr/>
              </p:nvSpPr>
              <p:spPr bwMode="auto">
                <a:xfrm>
                  <a:off x="17881426" y="5988282"/>
                  <a:ext cx="2665423" cy="1152261"/>
                </a:xfrm>
                <a:prstGeom prst="roundRect">
                  <a:avLst/>
                </a:prstGeom>
                <a:solidFill>
                  <a:srgbClr val="94DAE2"/>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2" name="文本框 71">
                  <a:extLst>
                    <a:ext uri="{FF2B5EF4-FFF2-40B4-BE49-F238E27FC236}">
                      <a16:creationId xmlns:a16="http://schemas.microsoft.com/office/drawing/2014/main" id="{CB52F381-9781-4443-A57B-F669A6BCD554}"/>
                    </a:ext>
                  </a:extLst>
                </p:cNvPr>
                <p:cNvSpPr txBox="1"/>
                <p:nvPr/>
              </p:nvSpPr>
              <p:spPr bwMode="auto">
                <a:xfrm>
                  <a:off x="18080747" y="6247986"/>
                  <a:ext cx="2266777"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Zoo Keeper</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75" name="组合 64">
                <a:extLst>
                  <a:ext uri="{FF2B5EF4-FFF2-40B4-BE49-F238E27FC236}">
                    <a16:creationId xmlns:a16="http://schemas.microsoft.com/office/drawing/2014/main" id="{77BF75D8-BCB6-4843-A7F7-ADDAD977CA77}"/>
                  </a:ext>
                </a:extLst>
              </p:cNvPr>
              <p:cNvGrpSpPr/>
              <p:nvPr/>
            </p:nvGrpSpPr>
            <p:grpSpPr>
              <a:xfrm>
                <a:off x="18096323" y="5778541"/>
                <a:ext cx="2665423" cy="1152261"/>
                <a:chOff x="17881426" y="5988282"/>
                <a:chExt cx="2665423" cy="1152261"/>
              </a:xfrm>
            </p:grpSpPr>
            <p:sp>
              <p:nvSpPr>
                <p:cNvPr id="79" name="圆角矩形 68">
                  <a:extLst>
                    <a:ext uri="{FF2B5EF4-FFF2-40B4-BE49-F238E27FC236}">
                      <a16:creationId xmlns:a16="http://schemas.microsoft.com/office/drawing/2014/main" id="{E1D2990F-F436-45FB-B38C-3C9C1B460F1F}"/>
                    </a:ext>
                  </a:extLst>
                </p:cNvPr>
                <p:cNvSpPr/>
                <p:nvPr/>
              </p:nvSpPr>
              <p:spPr bwMode="auto">
                <a:xfrm>
                  <a:off x="17881426" y="5988282"/>
                  <a:ext cx="2665423" cy="1152261"/>
                </a:xfrm>
                <a:prstGeom prst="roundRect">
                  <a:avLst/>
                </a:prstGeom>
                <a:solidFill>
                  <a:srgbClr val="94DAE2"/>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0" name="文本框 69">
                  <a:extLst>
                    <a:ext uri="{FF2B5EF4-FFF2-40B4-BE49-F238E27FC236}">
                      <a16:creationId xmlns:a16="http://schemas.microsoft.com/office/drawing/2014/main" id="{E97ADD15-2818-44E9-8979-7C4AC5AD1C48}"/>
                    </a:ext>
                  </a:extLst>
                </p:cNvPr>
                <p:cNvSpPr txBox="1"/>
                <p:nvPr/>
              </p:nvSpPr>
              <p:spPr bwMode="auto">
                <a:xfrm>
                  <a:off x="18080747" y="6247986"/>
                  <a:ext cx="2266777"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Zoo Keeper</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76" name="组合 65">
                <a:extLst>
                  <a:ext uri="{FF2B5EF4-FFF2-40B4-BE49-F238E27FC236}">
                    <a16:creationId xmlns:a16="http://schemas.microsoft.com/office/drawing/2014/main" id="{52604AB8-68DA-4553-90C6-9FE6DAC5560C}"/>
                  </a:ext>
                </a:extLst>
              </p:cNvPr>
              <p:cNvGrpSpPr/>
              <p:nvPr/>
            </p:nvGrpSpPr>
            <p:grpSpPr>
              <a:xfrm>
                <a:off x="18312347" y="5562650"/>
                <a:ext cx="2665423" cy="1152261"/>
                <a:chOff x="17881426" y="5988282"/>
                <a:chExt cx="2665423" cy="1152261"/>
              </a:xfrm>
            </p:grpSpPr>
            <p:sp>
              <p:nvSpPr>
                <p:cNvPr id="77" name="圆角矩形 66">
                  <a:extLst>
                    <a:ext uri="{FF2B5EF4-FFF2-40B4-BE49-F238E27FC236}">
                      <a16:creationId xmlns:a16="http://schemas.microsoft.com/office/drawing/2014/main" id="{4A57D850-6197-48AB-9E7B-A7A67284EE2B}"/>
                    </a:ext>
                  </a:extLst>
                </p:cNvPr>
                <p:cNvSpPr/>
                <p:nvPr/>
              </p:nvSpPr>
              <p:spPr bwMode="auto">
                <a:xfrm>
                  <a:off x="17881426" y="5988282"/>
                  <a:ext cx="2665423" cy="1152261"/>
                </a:xfrm>
                <a:prstGeom prst="roundRect">
                  <a:avLst/>
                </a:prstGeom>
                <a:solidFill>
                  <a:srgbClr val="94DAE2"/>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8" name="文本框 67">
                  <a:extLst>
                    <a:ext uri="{FF2B5EF4-FFF2-40B4-BE49-F238E27FC236}">
                      <a16:creationId xmlns:a16="http://schemas.microsoft.com/office/drawing/2014/main" id="{DB4A5D41-7BE3-411A-8F9A-3BA0FB2B9B57}"/>
                    </a:ext>
                  </a:extLst>
                </p:cNvPr>
                <p:cNvSpPr txBox="1"/>
                <p:nvPr/>
              </p:nvSpPr>
              <p:spPr bwMode="auto">
                <a:xfrm>
                  <a:off x="18088764" y="6248008"/>
                  <a:ext cx="2250745"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err="1">
                      <a:solidFill>
                        <a:prstClr val="black"/>
                      </a:solidFill>
                      <a:latin typeface="Huawei Sans" panose="020C0503030203020204" pitchFamily="34" charset="0"/>
                    </a:rPr>
                    <a:t>ZooKeeper</a:t>
                  </a:r>
                  <a:endParaRPr lang="zh-CN" altLang="en-US" sz="1400" b="1" dirty="0">
                    <a:solidFill>
                      <a:prstClr val="black"/>
                    </a:solidFill>
                    <a:latin typeface="Huawei Sans" panose="020C0503030203020204" pitchFamily="34" charset="0"/>
                    <a:cs typeface="Arial" panose="020B0604020202020204" pitchFamily="34" charset="0"/>
                    <a:sym typeface="Huawei Sans" panose="020C0503030203020204" pitchFamily="34" charset="0"/>
                  </a:endParaRPr>
                </a:p>
              </p:txBody>
            </p:sp>
          </p:grpSp>
        </p:grpSp>
        <p:grpSp>
          <p:nvGrpSpPr>
            <p:cNvPr id="58" name="组合 47">
              <a:extLst>
                <a:ext uri="{FF2B5EF4-FFF2-40B4-BE49-F238E27FC236}">
                  <a16:creationId xmlns:a16="http://schemas.microsoft.com/office/drawing/2014/main" id="{D296BD3B-F854-4E5B-86F6-83114854F669}"/>
                </a:ext>
              </a:extLst>
            </p:cNvPr>
            <p:cNvGrpSpPr/>
            <p:nvPr/>
          </p:nvGrpSpPr>
          <p:grpSpPr>
            <a:xfrm flipV="1">
              <a:off x="7656290" y="7534038"/>
              <a:ext cx="12034556" cy="4034124"/>
              <a:chOff x="8710432" y="5402037"/>
              <a:chExt cx="12034556" cy="3133727"/>
            </a:xfrm>
          </p:grpSpPr>
          <p:cxnSp>
            <p:nvCxnSpPr>
              <p:cNvPr id="71" name="直接连接符 60">
                <a:extLst>
                  <a:ext uri="{FF2B5EF4-FFF2-40B4-BE49-F238E27FC236}">
                    <a16:creationId xmlns:a16="http://schemas.microsoft.com/office/drawing/2014/main" id="{E553CA29-ECB1-49D2-A385-B6B606375067}"/>
                  </a:ext>
                </a:extLst>
              </p:cNvPr>
              <p:cNvCxnSpPr/>
              <p:nvPr/>
            </p:nvCxnSpPr>
            <p:spPr>
              <a:xfrm>
                <a:off x="8710432" y="5402037"/>
                <a:ext cx="0" cy="973324"/>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直接连接符 61">
                <a:extLst>
                  <a:ext uri="{FF2B5EF4-FFF2-40B4-BE49-F238E27FC236}">
                    <a16:creationId xmlns:a16="http://schemas.microsoft.com/office/drawing/2014/main" id="{B24C56A2-B80C-463D-B913-3D4073FFF0B9}"/>
                  </a:ext>
                </a:extLst>
              </p:cNvPr>
              <p:cNvCxnSpPr/>
              <p:nvPr/>
            </p:nvCxnSpPr>
            <p:spPr>
              <a:xfrm flipV="1">
                <a:off x="8710432" y="5402037"/>
                <a:ext cx="12034556"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3" name="直接连接符 62">
                <a:extLst>
                  <a:ext uri="{FF2B5EF4-FFF2-40B4-BE49-F238E27FC236}">
                    <a16:creationId xmlns:a16="http://schemas.microsoft.com/office/drawing/2014/main" id="{73158DAD-1BCF-4DF0-B717-4E80B39F3024}"/>
                  </a:ext>
                </a:extLst>
              </p:cNvPr>
              <p:cNvCxnSpPr/>
              <p:nvPr/>
            </p:nvCxnSpPr>
            <p:spPr>
              <a:xfrm>
                <a:off x="20744988" y="5402037"/>
                <a:ext cx="0" cy="3133727"/>
              </a:xfrm>
              <a:prstGeom prst="line">
                <a:avLst/>
              </a:prstGeom>
              <a:ln w="28575">
                <a:solidFill>
                  <a:schemeClr val="bg1">
                    <a:lumMod val="75000"/>
                  </a:schemeClr>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59" name="组合 48">
              <a:extLst>
                <a:ext uri="{FF2B5EF4-FFF2-40B4-BE49-F238E27FC236}">
                  <a16:creationId xmlns:a16="http://schemas.microsoft.com/office/drawing/2014/main" id="{6087A2E7-6121-45F1-A6DB-1601825B72C3}"/>
                </a:ext>
              </a:extLst>
            </p:cNvPr>
            <p:cNvGrpSpPr/>
            <p:nvPr/>
          </p:nvGrpSpPr>
          <p:grpSpPr>
            <a:xfrm flipV="1">
              <a:off x="10680626" y="7525918"/>
              <a:ext cx="9255124" cy="3689363"/>
              <a:chOff x="8710432" y="5488650"/>
              <a:chExt cx="9255124" cy="3431210"/>
            </a:xfrm>
          </p:grpSpPr>
          <p:cxnSp>
            <p:nvCxnSpPr>
              <p:cNvPr id="68" name="直接连接符 57">
                <a:extLst>
                  <a:ext uri="{FF2B5EF4-FFF2-40B4-BE49-F238E27FC236}">
                    <a16:creationId xmlns:a16="http://schemas.microsoft.com/office/drawing/2014/main" id="{6DEE55FF-F51C-4E28-8EB2-C9D50CCF5A54}"/>
                  </a:ext>
                </a:extLst>
              </p:cNvPr>
              <p:cNvCxnSpPr/>
              <p:nvPr/>
            </p:nvCxnSpPr>
            <p:spPr>
              <a:xfrm>
                <a:off x="8710432" y="5488650"/>
                <a:ext cx="0" cy="837025"/>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9" name="直接连接符 58">
                <a:extLst>
                  <a:ext uri="{FF2B5EF4-FFF2-40B4-BE49-F238E27FC236}">
                    <a16:creationId xmlns:a16="http://schemas.microsoft.com/office/drawing/2014/main" id="{D2256F2A-A31F-406C-999F-B6E301817CFF}"/>
                  </a:ext>
                </a:extLst>
              </p:cNvPr>
              <p:cNvCxnSpPr/>
              <p:nvPr/>
            </p:nvCxnSpPr>
            <p:spPr>
              <a:xfrm flipV="1">
                <a:off x="8710432" y="5522139"/>
                <a:ext cx="9252000"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直接连接符 59">
                <a:extLst>
                  <a:ext uri="{FF2B5EF4-FFF2-40B4-BE49-F238E27FC236}">
                    <a16:creationId xmlns:a16="http://schemas.microsoft.com/office/drawing/2014/main" id="{78506E96-27AB-46AF-B714-17EFF79D0F61}"/>
                  </a:ext>
                </a:extLst>
              </p:cNvPr>
              <p:cNvCxnSpPr/>
              <p:nvPr/>
            </p:nvCxnSpPr>
            <p:spPr>
              <a:xfrm flipH="1">
                <a:off x="17965556" y="5488650"/>
                <a:ext cx="0" cy="3431210"/>
              </a:xfrm>
              <a:prstGeom prst="line">
                <a:avLst/>
              </a:prstGeom>
              <a:ln w="28575">
                <a:solidFill>
                  <a:schemeClr val="bg1">
                    <a:lumMod val="75000"/>
                  </a:schemeClr>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60" name="组合 49">
              <a:extLst>
                <a:ext uri="{FF2B5EF4-FFF2-40B4-BE49-F238E27FC236}">
                  <a16:creationId xmlns:a16="http://schemas.microsoft.com/office/drawing/2014/main" id="{589477F7-367F-4F0C-B821-715D9F391045}"/>
                </a:ext>
              </a:extLst>
            </p:cNvPr>
            <p:cNvGrpSpPr/>
            <p:nvPr/>
          </p:nvGrpSpPr>
          <p:grpSpPr>
            <a:xfrm flipV="1">
              <a:off x="13776970" y="7506866"/>
              <a:ext cx="6355754" cy="3456384"/>
              <a:chOff x="11609802" y="5705327"/>
              <a:chExt cx="6355754" cy="3214533"/>
            </a:xfrm>
          </p:grpSpPr>
          <p:cxnSp>
            <p:nvCxnSpPr>
              <p:cNvPr id="65" name="直接连接符 54">
                <a:extLst>
                  <a:ext uri="{FF2B5EF4-FFF2-40B4-BE49-F238E27FC236}">
                    <a16:creationId xmlns:a16="http://schemas.microsoft.com/office/drawing/2014/main" id="{502BB74B-F5C8-49B3-BEDD-48268C0AEB14}"/>
                  </a:ext>
                </a:extLst>
              </p:cNvPr>
              <p:cNvCxnSpPr/>
              <p:nvPr/>
            </p:nvCxnSpPr>
            <p:spPr>
              <a:xfrm>
                <a:off x="11609802" y="5705394"/>
                <a:ext cx="0" cy="602658"/>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6" name="直接连接符 55">
                <a:extLst>
                  <a:ext uri="{FF2B5EF4-FFF2-40B4-BE49-F238E27FC236}">
                    <a16:creationId xmlns:a16="http://schemas.microsoft.com/office/drawing/2014/main" id="{BA95ACCF-AA67-4F47-9C71-3DAD5178C09D}"/>
                  </a:ext>
                </a:extLst>
              </p:cNvPr>
              <p:cNvCxnSpPr/>
              <p:nvPr/>
            </p:nvCxnSpPr>
            <p:spPr>
              <a:xfrm flipV="1">
                <a:off x="11610402" y="5705327"/>
                <a:ext cx="6336000"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7" name="直接连接符 56">
                <a:extLst>
                  <a:ext uri="{FF2B5EF4-FFF2-40B4-BE49-F238E27FC236}">
                    <a16:creationId xmlns:a16="http://schemas.microsoft.com/office/drawing/2014/main" id="{59A7FF02-BF6A-4D8B-962D-081C953DFAAD}"/>
                  </a:ext>
                </a:extLst>
              </p:cNvPr>
              <p:cNvCxnSpPr/>
              <p:nvPr/>
            </p:nvCxnSpPr>
            <p:spPr>
              <a:xfrm flipH="1">
                <a:off x="17965556" y="5705684"/>
                <a:ext cx="0" cy="3214176"/>
              </a:xfrm>
              <a:prstGeom prst="line">
                <a:avLst/>
              </a:prstGeom>
              <a:ln w="28575">
                <a:solidFill>
                  <a:schemeClr val="bg1">
                    <a:lumMod val="75000"/>
                  </a:schemeClr>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grpSp>
        <p:grpSp>
          <p:nvGrpSpPr>
            <p:cNvPr id="61" name="组合 50">
              <a:extLst>
                <a:ext uri="{FF2B5EF4-FFF2-40B4-BE49-F238E27FC236}">
                  <a16:creationId xmlns:a16="http://schemas.microsoft.com/office/drawing/2014/main" id="{791A10DF-0CA7-4C49-8EE1-6A57612DE975}"/>
                </a:ext>
              </a:extLst>
            </p:cNvPr>
            <p:cNvGrpSpPr/>
            <p:nvPr/>
          </p:nvGrpSpPr>
          <p:grpSpPr>
            <a:xfrm flipV="1">
              <a:off x="17017330" y="7507250"/>
              <a:ext cx="3348704" cy="3240000"/>
              <a:chOff x="14634138" y="5571368"/>
              <a:chExt cx="3348704" cy="3013290"/>
            </a:xfrm>
          </p:grpSpPr>
          <p:cxnSp>
            <p:nvCxnSpPr>
              <p:cNvPr id="62" name="直接连接符 51">
                <a:extLst>
                  <a:ext uri="{FF2B5EF4-FFF2-40B4-BE49-F238E27FC236}">
                    <a16:creationId xmlns:a16="http://schemas.microsoft.com/office/drawing/2014/main" id="{D56749B0-B4DE-4154-B5A6-9A5CACB620CA}"/>
                  </a:ext>
                </a:extLst>
              </p:cNvPr>
              <p:cNvCxnSpPr/>
              <p:nvPr/>
            </p:nvCxnSpPr>
            <p:spPr>
              <a:xfrm>
                <a:off x="14634138" y="5571390"/>
                <a:ext cx="0" cy="435253"/>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3" name="直接连接符 52">
                <a:extLst>
                  <a:ext uri="{FF2B5EF4-FFF2-40B4-BE49-F238E27FC236}">
                    <a16:creationId xmlns:a16="http://schemas.microsoft.com/office/drawing/2014/main" id="{954186D9-3CD6-448F-A012-934E091E3AF0}"/>
                  </a:ext>
                </a:extLst>
              </p:cNvPr>
              <p:cNvCxnSpPr/>
              <p:nvPr/>
            </p:nvCxnSpPr>
            <p:spPr>
              <a:xfrm flipV="1">
                <a:off x="14634842" y="5571390"/>
                <a:ext cx="3348000"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直接连接符 53">
                <a:extLst>
                  <a:ext uri="{FF2B5EF4-FFF2-40B4-BE49-F238E27FC236}">
                    <a16:creationId xmlns:a16="http://schemas.microsoft.com/office/drawing/2014/main" id="{407B2666-5E2C-454C-951D-DC0C30004EF4}"/>
                  </a:ext>
                </a:extLst>
              </p:cNvPr>
              <p:cNvCxnSpPr/>
              <p:nvPr/>
            </p:nvCxnSpPr>
            <p:spPr>
              <a:xfrm flipH="1">
                <a:off x="17965556" y="5571368"/>
                <a:ext cx="0" cy="3013290"/>
              </a:xfrm>
              <a:prstGeom prst="line">
                <a:avLst/>
              </a:prstGeom>
              <a:ln w="28575">
                <a:solidFill>
                  <a:schemeClr val="bg1">
                    <a:lumMod val="75000"/>
                  </a:schemeClr>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grpSp>
      </p:grpSp>
      <p:sp>
        <p:nvSpPr>
          <p:cNvPr id="3" name="TextBox 2">
            <a:extLst>
              <a:ext uri="{FF2B5EF4-FFF2-40B4-BE49-F238E27FC236}">
                <a16:creationId xmlns:a16="http://schemas.microsoft.com/office/drawing/2014/main" id="{DE510CA0-D8DB-4A27-B9AC-B8206A339EAA}"/>
              </a:ext>
            </a:extLst>
          </p:cNvPr>
          <p:cNvSpPr txBox="1"/>
          <p:nvPr/>
        </p:nvSpPr>
        <p:spPr>
          <a:xfrm>
            <a:off x="2805465" y="1118340"/>
            <a:ext cx="2864972" cy="461665"/>
          </a:xfrm>
          <a:prstGeom prst="rect">
            <a:avLst/>
          </a:prstGeom>
          <a:noFill/>
        </p:spPr>
        <p:txBody>
          <a:bodyPr wrap="square" rtlCol="0">
            <a:spAutoFit/>
          </a:bodyPr>
          <a:lstStyle/>
          <a:p>
            <a:r>
              <a:rPr lang="en-US" sz="2400" b="1" dirty="0">
                <a:solidFill>
                  <a:schemeClr val="bg1"/>
                </a:solidFill>
              </a:rPr>
              <a:t>Kafka topology </a:t>
            </a:r>
          </a:p>
        </p:txBody>
      </p:sp>
    </p:spTree>
    <p:extLst>
      <p:ext uri="{BB962C8B-B14F-4D97-AF65-F5344CB8AC3E}">
        <p14:creationId xmlns:p14="http://schemas.microsoft.com/office/powerpoint/2010/main" val="357610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graphicFrame>
        <p:nvGraphicFramePr>
          <p:cNvPr id="13" name="图示 2">
            <a:extLst>
              <a:ext uri="{FF2B5EF4-FFF2-40B4-BE49-F238E27FC236}">
                <a16:creationId xmlns:a16="http://schemas.microsoft.com/office/drawing/2014/main" id="{EF76CB18-60FE-43AC-B405-D772F708DAAD}"/>
              </a:ext>
            </a:extLst>
          </p:cNvPr>
          <p:cNvGraphicFramePr/>
          <p:nvPr>
            <p:extLst>
              <p:ext uri="{D42A27DB-BD31-4B8C-83A1-F6EECF244321}">
                <p14:modId xmlns:p14="http://schemas.microsoft.com/office/powerpoint/2010/main" val="3311395811"/>
              </p:ext>
            </p:extLst>
          </p:nvPr>
        </p:nvGraphicFramePr>
        <p:xfrm>
          <a:off x="2079811" y="2432274"/>
          <a:ext cx="8402537" cy="32650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051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文本占位符 4">
            <a:extLst>
              <a:ext uri="{FF2B5EF4-FFF2-40B4-BE49-F238E27FC236}">
                <a16:creationId xmlns:a16="http://schemas.microsoft.com/office/drawing/2014/main" id="{E473DF72-A40E-4416-8F42-8D8F972EBF0A}"/>
              </a:ext>
            </a:extLst>
          </p:cNvPr>
          <p:cNvSpPr txBox="1">
            <a:spLocks/>
          </p:cNvSpPr>
          <p:nvPr/>
        </p:nvSpPr>
        <p:spPr>
          <a:xfrm>
            <a:off x="608806" y="2059169"/>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30000"/>
              </a:lnSpc>
            </a:pPr>
            <a:r>
              <a:rPr lang="en-US" sz="2000" dirty="0">
                <a:latin typeface="Huawei Sans" panose="020C0503030203020204" pitchFamily="34" charset="0"/>
              </a:rPr>
              <a:t>Each message published to Kafka belongs to a category, which is called a topic. A topic can also be interpreted as a message queue. For example, weather can be regarded as a topic (queue) that stores daily temperature information.</a:t>
            </a:r>
          </a:p>
          <a:p>
            <a:pPr>
              <a:lnSpc>
                <a:spcPct val="130000"/>
              </a:lnSpc>
            </a:pPr>
            <a:endParaRPr lang="en-US" altLang="zh-CN" sz="2000" dirty="0">
              <a:latin typeface="Huawei Sans" panose="020C0503030203020204" pitchFamily="34" charset="0"/>
            </a:endParaRPr>
          </a:p>
        </p:txBody>
      </p:sp>
      <p:grpSp>
        <p:nvGrpSpPr>
          <p:cNvPr id="15" name="组合 5">
            <a:extLst>
              <a:ext uri="{FF2B5EF4-FFF2-40B4-BE49-F238E27FC236}">
                <a16:creationId xmlns:a16="http://schemas.microsoft.com/office/drawing/2014/main" id="{0FD1544A-3052-42EB-B827-CCC66A0AAD84}"/>
              </a:ext>
            </a:extLst>
          </p:cNvPr>
          <p:cNvGrpSpPr/>
          <p:nvPr/>
        </p:nvGrpSpPr>
        <p:grpSpPr>
          <a:xfrm>
            <a:off x="2245956" y="3504857"/>
            <a:ext cx="9002284" cy="1727394"/>
            <a:chOff x="1303165" y="2210457"/>
            <a:chExt cx="12520071" cy="3662975"/>
          </a:xfrm>
        </p:grpSpPr>
        <p:sp>
          <p:nvSpPr>
            <p:cNvPr id="16" name="矩形 6">
              <a:extLst>
                <a:ext uri="{FF2B5EF4-FFF2-40B4-BE49-F238E27FC236}">
                  <a16:creationId xmlns:a16="http://schemas.microsoft.com/office/drawing/2014/main" id="{4B8D19C4-9038-401C-8C47-23D79E6E0E65}"/>
                </a:ext>
              </a:extLst>
            </p:cNvPr>
            <p:cNvSpPr/>
            <p:nvPr/>
          </p:nvSpPr>
          <p:spPr>
            <a:xfrm>
              <a:off x="3673366"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17" name="矩形 7">
              <a:extLst>
                <a:ext uri="{FF2B5EF4-FFF2-40B4-BE49-F238E27FC236}">
                  <a16:creationId xmlns:a16="http://schemas.microsoft.com/office/drawing/2014/main" id="{A1C51A09-1D99-4053-A91E-9398DB8E07A9}"/>
                </a:ext>
              </a:extLst>
            </p:cNvPr>
            <p:cNvSpPr/>
            <p:nvPr/>
          </p:nvSpPr>
          <p:spPr>
            <a:xfrm>
              <a:off x="4162097"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18" name="矩形 8">
              <a:extLst>
                <a:ext uri="{FF2B5EF4-FFF2-40B4-BE49-F238E27FC236}">
                  <a16:creationId xmlns:a16="http://schemas.microsoft.com/office/drawing/2014/main" id="{7AD4B442-1C78-4C16-BDCC-6E1F48FE75BC}"/>
                </a:ext>
              </a:extLst>
            </p:cNvPr>
            <p:cNvSpPr/>
            <p:nvPr/>
          </p:nvSpPr>
          <p:spPr>
            <a:xfrm>
              <a:off x="4650828"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19" name="矩形 9">
              <a:extLst>
                <a:ext uri="{FF2B5EF4-FFF2-40B4-BE49-F238E27FC236}">
                  <a16:creationId xmlns:a16="http://schemas.microsoft.com/office/drawing/2014/main" id="{B5E971F7-0936-4508-A29E-C4879467D6AF}"/>
                </a:ext>
              </a:extLst>
            </p:cNvPr>
            <p:cNvSpPr/>
            <p:nvPr/>
          </p:nvSpPr>
          <p:spPr>
            <a:xfrm>
              <a:off x="5139559"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20" name="矩形 10">
              <a:extLst>
                <a:ext uri="{FF2B5EF4-FFF2-40B4-BE49-F238E27FC236}">
                  <a16:creationId xmlns:a16="http://schemas.microsoft.com/office/drawing/2014/main" id="{38D876C9-924E-4B6E-9952-B2A839D2D546}"/>
                </a:ext>
              </a:extLst>
            </p:cNvPr>
            <p:cNvSpPr/>
            <p:nvPr/>
          </p:nvSpPr>
          <p:spPr>
            <a:xfrm>
              <a:off x="5628290"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21" name="矩形 11">
              <a:extLst>
                <a:ext uri="{FF2B5EF4-FFF2-40B4-BE49-F238E27FC236}">
                  <a16:creationId xmlns:a16="http://schemas.microsoft.com/office/drawing/2014/main" id="{EAD81E0E-47CA-4FA3-A529-BFEA55661C01}"/>
                </a:ext>
              </a:extLst>
            </p:cNvPr>
            <p:cNvSpPr/>
            <p:nvPr/>
          </p:nvSpPr>
          <p:spPr>
            <a:xfrm>
              <a:off x="6117021"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22" name="矩形 12">
              <a:extLst>
                <a:ext uri="{FF2B5EF4-FFF2-40B4-BE49-F238E27FC236}">
                  <a16:creationId xmlns:a16="http://schemas.microsoft.com/office/drawing/2014/main" id="{5794B356-4445-4BF3-B04B-E0A33640462F}"/>
                </a:ext>
              </a:extLst>
            </p:cNvPr>
            <p:cNvSpPr/>
            <p:nvPr/>
          </p:nvSpPr>
          <p:spPr>
            <a:xfrm>
              <a:off x="6605752"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23" name="矩形 13">
              <a:extLst>
                <a:ext uri="{FF2B5EF4-FFF2-40B4-BE49-F238E27FC236}">
                  <a16:creationId xmlns:a16="http://schemas.microsoft.com/office/drawing/2014/main" id="{C1B44464-ECD0-4FC1-B920-29163E258940}"/>
                </a:ext>
              </a:extLst>
            </p:cNvPr>
            <p:cNvSpPr/>
            <p:nvPr/>
          </p:nvSpPr>
          <p:spPr>
            <a:xfrm>
              <a:off x="7094483"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24" name="矩形 14">
              <a:extLst>
                <a:ext uri="{FF2B5EF4-FFF2-40B4-BE49-F238E27FC236}">
                  <a16:creationId xmlns:a16="http://schemas.microsoft.com/office/drawing/2014/main" id="{545AD537-4378-4BCF-AC06-20BD3A42C252}"/>
                </a:ext>
              </a:extLst>
            </p:cNvPr>
            <p:cNvSpPr/>
            <p:nvPr/>
          </p:nvSpPr>
          <p:spPr>
            <a:xfrm>
              <a:off x="7583214" y="4131127"/>
              <a:ext cx="488731" cy="457200"/>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endParaRPr>
            </a:p>
          </p:txBody>
        </p:sp>
        <p:sp>
          <p:nvSpPr>
            <p:cNvPr id="26" name="矩形 15">
              <a:extLst>
                <a:ext uri="{FF2B5EF4-FFF2-40B4-BE49-F238E27FC236}">
                  <a16:creationId xmlns:a16="http://schemas.microsoft.com/office/drawing/2014/main" id="{9DDCD5DC-8022-4722-B065-6F8A1EE10EAA}"/>
                </a:ext>
              </a:extLst>
            </p:cNvPr>
            <p:cNvSpPr/>
            <p:nvPr/>
          </p:nvSpPr>
          <p:spPr>
            <a:xfrm>
              <a:off x="8095592" y="3909848"/>
              <a:ext cx="930168" cy="820088"/>
            </a:xfrm>
            <a:prstGeom prst="rect">
              <a:avLst/>
            </a:prstGeom>
            <a:solidFill>
              <a:srgbClr val="30B5C5"/>
            </a:solid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latin typeface="Huawei Sans" panose="020C0503030203020204" pitchFamily="34" charset="0"/>
                </a:rPr>
                <a:t>new</a:t>
              </a:r>
              <a:endParaRPr lang="zh-CN" altLang="en-US" dirty="0">
                <a:latin typeface="Huawei Sans" panose="020C0503030203020204" pitchFamily="34" charset="0"/>
              </a:endParaRPr>
            </a:p>
          </p:txBody>
        </p:sp>
        <p:cxnSp>
          <p:nvCxnSpPr>
            <p:cNvPr id="27" name="直接箭头连接符 16">
              <a:extLst>
                <a:ext uri="{FF2B5EF4-FFF2-40B4-BE49-F238E27FC236}">
                  <a16:creationId xmlns:a16="http://schemas.microsoft.com/office/drawing/2014/main" id="{AB6545CB-7D84-461B-BE12-0006904C1036}"/>
                </a:ext>
              </a:extLst>
            </p:cNvPr>
            <p:cNvCxnSpPr>
              <a:cxnSpLocks/>
            </p:cNvCxnSpPr>
            <p:nvPr/>
          </p:nvCxnSpPr>
          <p:spPr>
            <a:xfrm>
              <a:off x="4903076" y="2854119"/>
              <a:ext cx="0" cy="1277008"/>
            </a:xfrm>
            <a:prstGeom prst="straightConnector1">
              <a:avLst/>
            </a:prstGeom>
            <a:ln>
              <a:solidFill>
                <a:srgbClr val="30B5C5"/>
              </a:solidFill>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17">
              <a:extLst>
                <a:ext uri="{FF2B5EF4-FFF2-40B4-BE49-F238E27FC236}">
                  <a16:creationId xmlns:a16="http://schemas.microsoft.com/office/drawing/2014/main" id="{B88441D0-7396-47F3-A311-DDAEB7AF14C2}"/>
                </a:ext>
              </a:extLst>
            </p:cNvPr>
            <p:cNvCxnSpPr>
              <a:cxnSpLocks/>
            </p:cNvCxnSpPr>
            <p:nvPr/>
          </p:nvCxnSpPr>
          <p:spPr>
            <a:xfrm>
              <a:off x="6355323" y="2380593"/>
              <a:ext cx="1" cy="1750534"/>
            </a:xfrm>
            <a:prstGeom prst="straightConnector1">
              <a:avLst/>
            </a:prstGeom>
            <a:ln>
              <a:solidFill>
                <a:srgbClr val="30B5C5"/>
              </a:solidFill>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18">
              <a:extLst>
                <a:ext uri="{FF2B5EF4-FFF2-40B4-BE49-F238E27FC236}">
                  <a16:creationId xmlns:a16="http://schemas.microsoft.com/office/drawing/2014/main" id="{4A6E95A9-65C1-4B7B-8D50-73D48CBA8EF2}"/>
                </a:ext>
              </a:extLst>
            </p:cNvPr>
            <p:cNvCxnSpPr/>
            <p:nvPr/>
          </p:nvCxnSpPr>
          <p:spPr>
            <a:xfrm flipH="1">
              <a:off x="4051738" y="2854119"/>
              <a:ext cx="851338" cy="0"/>
            </a:xfrm>
            <a:prstGeom prst="line">
              <a:avLst/>
            </a:prstGeom>
            <a:ln>
              <a:solidFill>
                <a:srgbClr val="30B5C5"/>
              </a:solidFill>
            </a:ln>
          </p:spPr>
          <p:style>
            <a:lnRef idx="1">
              <a:schemeClr val="accent1"/>
            </a:lnRef>
            <a:fillRef idx="0">
              <a:schemeClr val="accent1"/>
            </a:fillRef>
            <a:effectRef idx="0">
              <a:schemeClr val="accent1"/>
            </a:effectRef>
            <a:fontRef idx="minor">
              <a:schemeClr val="tx1"/>
            </a:fontRef>
          </p:style>
        </p:cxnSp>
        <p:cxnSp>
          <p:nvCxnSpPr>
            <p:cNvPr id="30" name="直接连接符 19">
              <a:extLst>
                <a:ext uri="{FF2B5EF4-FFF2-40B4-BE49-F238E27FC236}">
                  <a16:creationId xmlns:a16="http://schemas.microsoft.com/office/drawing/2014/main" id="{E2D183F1-DD04-4CF3-A9B6-BB4213989E1E}"/>
                </a:ext>
              </a:extLst>
            </p:cNvPr>
            <p:cNvCxnSpPr>
              <a:cxnSpLocks/>
            </p:cNvCxnSpPr>
            <p:nvPr/>
          </p:nvCxnSpPr>
          <p:spPr>
            <a:xfrm flipH="1" flipV="1">
              <a:off x="4042946" y="2380593"/>
              <a:ext cx="2309648" cy="16326"/>
            </a:xfrm>
            <a:prstGeom prst="line">
              <a:avLst/>
            </a:prstGeom>
            <a:ln>
              <a:solidFill>
                <a:srgbClr val="30B5C5"/>
              </a:solidFill>
            </a:ln>
          </p:spPr>
          <p:style>
            <a:lnRef idx="1">
              <a:schemeClr val="accent1"/>
            </a:lnRef>
            <a:fillRef idx="0">
              <a:schemeClr val="accent1"/>
            </a:fillRef>
            <a:effectRef idx="0">
              <a:schemeClr val="accent1"/>
            </a:effectRef>
            <a:fontRef idx="minor">
              <a:schemeClr val="tx1"/>
            </a:fontRef>
          </p:style>
        </p:cxnSp>
        <p:sp>
          <p:nvSpPr>
            <p:cNvPr id="31" name="文本框 20">
              <a:extLst>
                <a:ext uri="{FF2B5EF4-FFF2-40B4-BE49-F238E27FC236}">
                  <a16:creationId xmlns:a16="http://schemas.microsoft.com/office/drawing/2014/main" id="{696542BE-034B-44A3-88CC-14EEBAFC0DC1}"/>
                </a:ext>
              </a:extLst>
            </p:cNvPr>
            <p:cNvSpPr txBox="1"/>
            <p:nvPr/>
          </p:nvSpPr>
          <p:spPr>
            <a:xfrm>
              <a:off x="2129417" y="2210457"/>
              <a:ext cx="1922321" cy="338554"/>
            </a:xfrm>
            <a:prstGeom prst="rect">
              <a:avLst/>
            </a:prstGeom>
            <a:noFill/>
          </p:spPr>
          <p:txBody>
            <a:bodyPr wrap="none" rtlCol="0">
              <a:noAutofit/>
            </a:bodyPr>
            <a:lstStyle/>
            <a:p>
              <a:r>
                <a:rPr sz="1600" b="0" u="none" dirty="0">
                  <a:latin typeface="Huawei Sans" panose="020C0503030203020204" pitchFamily="34" charset="0"/>
                </a:rPr>
                <a:t>Consumer group 1</a:t>
              </a:r>
              <a:endParaRPr lang="zh-CN" altLang="en-US" sz="1600" dirty="0">
                <a:latin typeface="Huawei Sans" panose="020C0503030203020204" pitchFamily="34" charset="0"/>
              </a:endParaRPr>
            </a:p>
          </p:txBody>
        </p:sp>
        <p:sp>
          <p:nvSpPr>
            <p:cNvPr id="32" name="文本框 21">
              <a:extLst>
                <a:ext uri="{FF2B5EF4-FFF2-40B4-BE49-F238E27FC236}">
                  <a16:creationId xmlns:a16="http://schemas.microsoft.com/office/drawing/2014/main" id="{992E0E65-66B9-48E9-B693-6637D0A0DAE2}"/>
                </a:ext>
              </a:extLst>
            </p:cNvPr>
            <p:cNvSpPr txBox="1"/>
            <p:nvPr/>
          </p:nvSpPr>
          <p:spPr>
            <a:xfrm>
              <a:off x="2153601" y="2710794"/>
              <a:ext cx="1922321" cy="338554"/>
            </a:xfrm>
            <a:prstGeom prst="rect">
              <a:avLst/>
            </a:prstGeom>
            <a:noFill/>
          </p:spPr>
          <p:txBody>
            <a:bodyPr wrap="none" rtlCol="0">
              <a:noAutofit/>
            </a:bodyPr>
            <a:lstStyle/>
            <a:p>
              <a:r>
                <a:rPr sz="1600" b="0" u="none" dirty="0">
                  <a:latin typeface="Huawei Sans" panose="020C0503030203020204" pitchFamily="34" charset="0"/>
                </a:rPr>
                <a:t>Consumer group 2</a:t>
              </a:r>
              <a:endParaRPr lang="zh-CN" altLang="en-US" sz="1600" dirty="0">
                <a:latin typeface="Huawei Sans" panose="020C0503030203020204" pitchFamily="34" charset="0"/>
              </a:endParaRPr>
            </a:p>
          </p:txBody>
        </p:sp>
        <p:sp>
          <p:nvSpPr>
            <p:cNvPr id="33" name="文本框 22">
              <a:extLst>
                <a:ext uri="{FF2B5EF4-FFF2-40B4-BE49-F238E27FC236}">
                  <a16:creationId xmlns:a16="http://schemas.microsoft.com/office/drawing/2014/main" id="{26974701-4B26-423B-B3F2-A14CDA0F4A33}"/>
                </a:ext>
              </a:extLst>
            </p:cNvPr>
            <p:cNvSpPr txBox="1"/>
            <p:nvPr/>
          </p:nvSpPr>
          <p:spPr>
            <a:xfrm>
              <a:off x="1303165" y="3165802"/>
              <a:ext cx="3385863" cy="338554"/>
            </a:xfrm>
            <a:prstGeom prst="rect">
              <a:avLst/>
            </a:prstGeom>
            <a:noFill/>
          </p:spPr>
          <p:txBody>
            <a:bodyPr wrap="none" rtlCol="0">
              <a:noAutofit/>
            </a:bodyPr>
            <a:lstStyle/>
            <a:p>
              <a:pPr algn="ctr"/>
              <a:r>
                <a:rPr sz="1600" b="0" u="none" dirty="0">
                  <a:latin typeface="Huawei Sans" panose="020C0503030203020204" pitchFamily="34" charset="0"/>
                </a:rPr>
                <a:t>Kafka prunes according to time and size.</a:t>
              </a:r>
            </a:p>
          </p:txBody>
        </p:sp>
        <p:cxnSp>
          <p:nvCxnSpPr>
            <p:cNvPr id="34" name="直接连接符 23">
              <a:extLst>
                <a:ext uri="{FF2B5EF4-FFF2-40B4-BE49-F238E27FC236}">
                  <a16:creationId xmlns:a16="http://schemas.microsoft.com/office/drawing/2014/main" id="{AD2EE20F-A468-4C1B-970A-C8937583A304}"/>
                </a:ext>
              </a:extLst>
            </p:cNvPr>
            <p:cNvCxnSpPr/>
            <p:nvPr/>
          </p:nvCxnSpPr>
          <p:spPr>
            <a:xfrm>
              <a:off x="3022687" y="3479365"/>
              <a:ext cx="0" cy="332169"/>
            </a:xfrm>
            <a:prstGeom prst="line">
              <a:avLst/>
            </a:prstGeom>
            <a:ln>
              <a:solidFill>
                <a:srgbClr val="30B5C5"/>
              </a:solidFill>
            </a:ln>
          </p:spPr>
          <p:style>
            <a:lnRef idx="1">
              <a:schemeClr val="accent1"/>
            </a:lnRef>
            <a:fillRef idx="0">
              <a:schemeClr val="accent1"/>
            </a:fillRef>
            <a:effectRef idx="0">
              <a:schemeClr val="accent1"/>
            </a:effectRef>
            <a:fontRef idx="minor">
              <a:schemeClr val="tx1"/>
            </a:fontRef>
          </p:style>
        </p:cxnSp>
        <p:sp>
          <p:nvSpPr>
            <p:cNvPr id="35" name="右大括号 24">
              <a:extLst>
                <a:ext uri="{FF2B5EF4-FFF2-40B4-BE49-F238E27FC236}">
                  <a16:creationId xmlns:a16="http://schemas.microsoft.com/office/drawing/2014/main" id="{EAA2D6F4-8BF1-4FF9-A956-4485B732343D}"/>
                </a:ext>
              </a:extLst>
            </p:cNvPr>
            <p:cNvSpPr/>
            <p:nvPr/>
          </p:nvSpPr>
          <p:spPr>
            <a:xfrm rot="16200000">
              <a:off x="2801976" y="3492639"/>
              <a:ext cx="441423" cy="102762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zh-CN" altLang="en-US">
                <a:latin typeface="Huawei Sans" panose="020C0503030203020204" pitchFamily="34" charset="0"/>
              </a:endParaRPr>
            </a:p>
          </p:txBody>
        </p:sp>
        <p:sp>
          <p:nvSpPr>
            <p:cNvPr id="36" name="文本框 25">
              <a:extLst>
                <a:ext uri="{FF2B5EF4-FFF2-40B4-BE49-F238E27FC236}">
                  <a16:creationId xmlns:a16="http://schemas.microsoft.com/office/drawing/2014/main" id="{307A1084-CC79-4BBE-B8FF-12D3DF45BE95}"/>
                </a:ext>
              </a:extLst>
            </p:cNvPr>
            <p:cNvSpPr txBox="1"/>
            <p:nvPr/>
          </p:nvSpPr>
          <p:spPr>
            <a:xfrm>
              <a:off x="2682982" y="4195744"/>
              <a:ext cx="877163" cy="369332"/>
            </a:xfrm>
            <a:prstGeom prst="rect">
              <a:avLst/>
            </a:prstGeom>
            <a:noFill/>
          </p:spPr>
          <p:txBody>
            <a:bodyPr wrap="none" rtlCol="0">
              <a:noAutofit/>
            </a:bodyPr>
            <a:lstStyle/>
            <a:p>
              <a:r>
                <a:rPr b="0" u="none" dirty="0">
                  <a:latin typeface="Huawei Sans" panose="020C0503030203020204" pitchFamily="34" charset="0"/>
                </a:rPr>
                <a:t>...</a:t>
              </a:r>
            </a:p>
          </p:txBody>
        </p:sp>
        <p:sp>
          <p:nvSpPr>
            <p:cNvPr id="37" name="文本框 26">
              <a:extLst>
                <a:ext uri="{FF2B5EF4-FFF2-40B4-BE49-F238E27FC236}">
                  <a16:creationId xmlns:a16="http://schemas.microsoft.com/office/drawing/2014/main" id="{AC6981EE-9020-4145-8BB6-7B5F4B2347A0}"/>
                </a:ext>
              </a:extLst>
            </p:cNvPr>
            <p:cNvSpPr txBox="1"/>
            <p:nvPr/>
          </p:nvSpPr>
          <p:spPr>
            <a:xfrm>
              <a:off x="2668671" y="4908081"/>
              <a:ext cx="1249060" cy="338554"/>
            </a:xfrm>
            <a:prstGeom prst="rect">
              <a:avLst/>
            </a:prstGeom>
            <a:noFill/>
          </p:spPr>
          <p:txBody>
            <a:bodyPr wrap="none" rtlCol="0">
              <a:noAutofit/>
            </a:bodyPr>
            <a:lstStyle/>
            <a:p>
              <a:r>
                <a:rPr sz="1600" b="0" u="none" dirty="0">
                  <a:latin typeface="Huawei Sans" panose="020C0503030203020204" pitchFamily="34" charset="0"/>
                </a:rPr>
                <a:t>Older </a:t>
              </a:r>
              <a:r>
                <a:rPr sz="1600" b="0" u="none" dirty="0" err="1">
                  <a:latin typeface="Huawei Sans" panose="020C0503030203020204" pitchFamily="34" charset="0"/>
                </a:rPr>
                <a:t>msgs</a:t>
              </a:r>
              <a:endParaRPr lang="zh-CN" altLang="en-US" sz="1600" dirty="0">
                <a:latin typeface="Huawei Sans" panose="020C0503030203020204" pitchFamily="34" charset="0"/>
              </a:endParaRPr>
            </a:p>
          </p:txBody>
        </p:sp>
        <p:sp>
          <p:nvSpPr>
            <p:cNvPr id="38" name="文本框 27">
              <a:extLst>
                <a:ext uri="{FF2B5EF4-FFF2-40B4-BE49-F238E27FC236}">
                  <a16:creationId xmlns:a16="http://schemas.microsoft.com/office/drawing/2014/main" id="{94C2DEEA-4505-4081-AA38-F484D46CAD6F}"/>
                </a:ext>
              </a:extLst>
            </p:cNvPr>
            <p:cNvSpPr txBox="1"/>
            <p:nvPr/>
          </p:nvSpPr>
          <p:spPr>
            <a:xfrm>
              <a:off x="6475897" y="2401343"/>
              <a:ext cx="3550972" cy="338554"/>
            </a:xfrm>
            <a:prstGeom prst="rect">
              <a:avLst/>
            </a:prstGeom>
            <a:noFill/>
          </p:spPr>
          <p:txBody>
            <a:bodyPr wrap="none" rtlCol="0">
              <a:noAutofit/>
            </a:bodyPr>
            <a:lstStyle/>
            <a:p>
              <a:r>
                <a:rPr sz="1600" b="0" u="none" dirty="0">
                  <a:latin typeface="Huawei Sans" panose="020C0503030203020204" pitchFamily="34" charset="0"/>
                </a:rPr>
                <a:t>Consumers use offset to record the reading position.</a:t>
              </a:r>
            </a:p>
          </p:txBody>
        </p:sp>
        <p:sp>
          <p:nvSpPr>
            <p:cNvPr id="39" name="文本框 28">
              <a:extLst>
                <a:ext uri="{FF2B5EF4-FFF2-40B4-BE49-F238E27FC236}">
                  <a16:creationId xmlns:a16="http://schemas.microsoft.com/office/drawing/2014/main" id="{38FFB45C-0C47-49C5-B1C0-BEC6E5720F48}"/>
                </a:ext>
              </a:extLst>
            </p:cNvPr>
            <p:cNvSpPr txBox="1"/>
            <p:nvPr/>
          </p:nvSpPr>
          <p:spPr>
            <a:xfrm>
              <a:off x="6933839" y="4919387"/>
              <a:ext cx="1340432" cy="338554"/>
            </a:xfrm>
            <a:prstGeom prst="rect">
              <a:avLst/>
            </a:prstGeom>
            <a:noFill/>
          </p:spPr>
          <p:txBody>
            <a:bodyPr wrap="none" rtlCol="0">
              <a:noAutofit/>
            </a:bodyPr>
            <a:lstStyle/>
            <a:p>
              <a:r>
                <a:rPr sz="1600" b="0" u="none" dirty="0">
                  <a:latin typeface="Huawei Sans" panose="020C0503030203020204" pitchFamily="34" charset="0"/>
                </a:rPr>
                <a:t>Newer </a:t>
              </a:r>
              <a:r>
                <a:rPr sz="1600" b="0" u="none" dirty="0" err="1">
                  <a:latin typeface="Huawei Sans" panose="020C0503030203020204" pitchFamily="34" charset="0"/>
                </a:rPr>
                <a:t>msgs</a:t>
              </a:r>
              <a:endParaRPr lang="zh-CN" altLang="en-US" sz="1600" dirty="0">
                <a:latin typeface="Huawei Sans" panose="020C0503030203020204" pitchFamily="34" charset="0"/>
              </a:endParaRPr>
            </a:p>
          </p:txBody>
        </p:sp>
        <p:cxnSp>
          <p:nvCxnSpPr>
            <p:cNvPr id="40" name="直接箭头连接符 29">
              <a:extLst>
                <a:ext uri="{FF2B5EF4-FFF2-40B4-BE49-F238E27FC236}">
                  <a16:creationId xmlns:a16="http://schemas.microsoft.com/office/drawing/2014/main" id="{C70724AC-6C23-4A29-8909-98A467C9B55D}"/>
                </a:ext>
              </a:extLst>
            </p:cNvPr>
            <p:cNvCxnSpPr>
              <a:cxnSpLocks/>
            </p:cNvCxnSpPr>
            <p:nvPr/>
          </p:nvCxnSpPr>
          <p:spPr>
            <a:xfrm flipH="1">
              <a:off x="9025760" y="4304267"/>
              <a:ext cx="1001109" cy="0"/>
            </a:xfrm>
            <a:prstGeom prst="straightConnector1">
              <a:avLst/>
            </a:prstGeom>
            <a:ln>
              <a:solidFill>
                <a:srgbClr val="30B5C5"/>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连接符 30">
              <a:extLst>
                <a:ext uri="{FF2B5EF4-FFF2-40B4-BE49-F238E27FC236}">
                  <a16:creationId xmlns:a16="http://schemas.microsoft.com/office/drawing/2014/main" id="{9B547B92-4231-4D7E-AFA4-4815E9B0002B}"/>
                </a:ext>
              </a:extLst>
            </p:cNvPr>
            <p:cNvCxnSpPr/>
            <p:nvPr/>
          </p:nvCxnSpPr>
          <p:spPr>
            <a:xfrm>
              <a:off x="10026869" y="4300586"/>
              <a:ext cx="0" cy="588189"/>
            </a:xfrm>
            <a:prstGeom prst="line">
              <a:avLst/>
            </a:prstGeom>
          </p:spPr>
          <p:style>
            <a:lnRef idx="1">
              <a:schemeClr val="accent1"/>
            </a:lnRef>
            <a:fillRef idx="0">
              <a:schemeClr val="accent1"/>
            </a:fillRef>
            <a:effectRef idx="0">
              <a:schemeClr val="accent1"/>
            </a:effectRef>
            <a:fontRef idx="minor">
              <a:schemeClr val="tx1"/>
            </a:fontRef>
          </p:style>
        </p:cxnSp>
        <p:sp>
          <p:nvSpPr>
            <p:cNvPr id="42" name="文本框 31">
              <a:extLst>
                <a:ext uri="{FF2B5EF4-FFF2-40B4-BE49-F238E27FC236}">
                  <a16:creationId xmlns:a16="http://schemas.microsoft.com/office/drawing/2014/main" id="{1A20CAD9-1A25-4215-9E4F-3A401699BFDD}"/>
                </a:ext>
              </a:extLst>
            </p:cNvPr>
            <p:cNvSpPr txBox="1"/>
            <p:nvPr/>
          </p:nvSpPr>
          <p:spPr>
            <a:xfrm>
              <a:off x="9144836" y="4919326"/>
              <a:ext cx="1764065" cy="954106"/>
            </a:xfrm>
            <a:prstGeom prst="rect">
              <a:avLst/>
            </a:prstGeom>
            <a:noFill/>
          </p:spPr>
          <p:txBody>
            <a:bodyPr wrap="square" rtlCol="0">
              <a:noAutofit/>
            </a:bodyPr>
            <a:lstStyle/>
            <a:p>
              <a:pPr algn="ctr"/>
              <a:r>
                <a:rPr sz="1400" b="0" u="none" dirty="0">
                  <a:latin typeface="Huawei Sans" panose="020C0503030203020204" pitchFamily="34" charset="0"/>
                </a:rPr>
                <a:t>Producer 1</a:t>
              </a:r>
            </a:p>
            <a:p>
              <a:pPr algn="ctr"/>
              <a:r>
                <a:rPr sz="1400" b="0" u="none" dirty="0">
                  <a:latin typeface="Huawei Sans" panose="020C0503030203020204" pitchFamily="34" charset="0"/>
                </a:rPr>
                <a:t>Producer 2</a:t>
              </a:r>
            </a:p>
            <a:p>
              <a:pPr algn="ctr"/>
              <a:r>
                <a:rPr sz="1400" b="0" u="none" dirty="0">
                  <a:latin typeface="Huawei Sans" panose="020C0503030203020204" pitchFamily="34" charset="0"/>
                </a:rPr>
                <a:t>...</a:t>
              </a:r>
            </a:p>
            <a:p>
              <a:pPr algn="ctr"/>
              <a:r>
                <a:rPr sz="1400" b="0" u="none" dirty="0">
                  <a:latin typeface="Huawei Sans" panose="020C0503030203020204" pitchFamily="34" charset="0"/>
                </a:rPr>
                <a:t>Producer n</a:t>
              </a:r>
              <a:endParaRPr lang="zh-CN" altLang="en-US" sz="1400" dirty="0">
                <a:latin typeface="Huawei Sans" panose="020C0503030203020204" pitchFamily="34" charset="0"/>
              </a:endParaRPr>
            </a:p>
          </p:txBody>
        </p:sp>
        <p:sp>
          <p:nvSpPr>
            <p:cNvPr id="43" name="文本框 32">
              <a:extLst>
                <a:ext uri="{FF2B5EF4-FFF2-40B4-BE49-F238E27FC236}">
                  <a16:creationId xmlns:a16="http://schemas.microsoft.com/office/drawing/2014/main" id="{8E2BA46E-34A3-4596-ADF9-AD2864620D03}"/>
                </a:ext>
              </a:extLst>
            </p:cNvPr>
            <p:cNvSpPr txBox="1"/>
            <p:nvPr/>
          </p:nvSpPr>
          <p:spPr>
            <a:xfrm>
              <a:off x="10722996" y="5227099"/>
              <a:ext cx="3100240" cy="338554"/>
            </a:xfrm>
            <a:prstGeom prst="rect">
              <a:avLst/>
            </a:prstGeom>
            <a:noFill/>
          </p:spPr>
          <p:txBody>
            <a:bodyPr wrap="square" rtlCol="0">
              <a:noAutofit/>
            </a:bodyPr>
            <a:lstStyle/>
            <a:p>
              <a:pPr algn="ctr"/>
              <a:r>
                <a:rPr sz="1400" b="0" u="none" dirty="0">
                  <a:latin typeface="Huawei Sans" panose="020C0503030203020204" pitchFamily="34" charset="0"/>
                </a:rPr>
                <a:t>Producers always append messages to the end of a queue.</a:t>
              </a:r>
            </a:p>
          </p:txBody>
        </p:sp>
      </p:grpSp>
    </p:spTree>
    <p:extLst>
      <p:ext uri="{BB962C8B-B14F-4D97-AF65-F5344CB8AC3E}">
        <p14:creationId xmlns:p14="http://schemas.microsoft.com/office/powerpoint/2010/main" val="67790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TextBox 12">
            <a:extLst>
              <a:ext uri="{FF2B5EF4-FFF2-40B4-BE49-F238E27FC236}">
                <a16:creationId xmlns:a16="http://schemas.microsoft.com/office/drawing/2014/main" id="{16C4BB2C-C641-4EAB-99A3-98A3203F0400}"/>
              </a:ext>
            </a:extLst>
          </p:cNvPr>
          <p:cNvSpPr txBox="1"/>
          <p:nvPr/>
        </p:nvSpPr>
        <p:spPr>
          <a:xfrm>
            <a:off x="762000" y="2095403"/>
            <a:ext cx="10487692" cy="923330"/>
          </a:xfrm>
          <a:prstGeom prst="rect">
            <a:avLst/>
          </a:prstGeom>
          <a:noFill/>
        </p:spPr>
        <p:txBody>
          <a:bodyPr wrap="square">
            <a:spAutoFit/>
          </a:bodyPr>
          <a:lstStyle/>
          <a:p>
            <a:r>
              <a:rPr lang="en-US" sz="1800" b="0" u="none" dirty="0">
                <a:latin typeface="Huawei Sans" panose="020C0503030203020204" pitchFamily="34" charset="0"/>
              </a:rPr>
              <a:t>To improve the throughput of Kafka, each topic is physically divided into one or more partitions. Each partition is an ordered and immutable sequence of messages. Each partition physically corresponds to a directory for storing all messages and index files of the partition.</a:t>
            </a:r>
            <a:endParaRPr lang="en-US" altLang="zh-CN" sz="1800" dirty="0">
              <a:latin typeface="Huawei Sans" panose="020C0503030203020204" pitchFamily="34" charset="0"/>
              <a:sym typeface="Huawei Sans" panose="020C0503030203020204" pitchFamily="34" charset="0"/>
            </a:endParaRPr>
          </a:p>
        </p:txBody>
      </p:sp>
      <p:grpSp>
        <p:nvGrpSpPr>
          <p:cNvPr id="15" name="组合 5">
            <a:extLst>
              <a:ext uri="{FF2B5EF4-FFF2-40B4-BE49-F238E27FC236}">
                <a16:creationId xmlns:a16="http://schemas.microsoft.com/office/drawing/2014/main" id="{9E63997D-1BEF-492C-B489-AE77836C944F}"/>
              </a:ext>
            </a:extLst>
          </p:cNvPr>
          <p:cNvGrpSpPr/>
          <p:nvPr/>
        </p:nvGrpSpPr>
        <p:grpSpPr>
          <a:xfrm>
            <a:off x="2858062" y="3130567"/>
            <a:ext cx="5396706" cy="568189"/>
            <a:chOff x="753707" y="2910783"/>
            <a:chExt cx="5396707" cy="568189"/>
          </a:xfrm>
        </p:grpSpPr>
        <p:grpSp>
          <p:nvGrpSpPr>
            <p:cNvPr id="16" name="组合 89">
              <a:extLst>
                <a:ext uri="{FF2B5EF4-FFF2-40B4-BE49-F238E27FC236}">
                  <a16:creationId xmlns:a16="http://schemas.microsoft.com/office/drawing/2014/main" id="{AB87205D-F39D-4141-AC4A-16584AB3BB4D}"/>
                </a:ext>
              </a:extLst>
            </p:cNvPr>
            <p:cNvGrpSpPr/>
            <p:nvPr/>
          </p:nvGrpSpPr>
          <p:grpSpPr>
            <a:xfrm>
              <a:off x="1785486" y="2910783"/>
              <a:ext cx="4364928" cy="568189"/>
              <a:chOff x="1785486" y="2910783"/>
              <a:chExt cx="4364928" cy="568189"/>
            </a:xfrm>
          </p:grpSpPr>
          <p:sp>
            <p:nvSpPr>
              <p:cNvPr id="18" name="矩形 91">
                <a:extLst>
                  <a:ext uri="{FF2B5EF4-FFF2-40B4-BE49-F238E27FC236}">
                    <a16:creationId xmlns:a16="http://schemas.microsoft.com/office/drawing/2014/main" id="{2ED71EB3-42AB-4526-85ED-B416DF85B1AE}"/>
                  </a:ext>
                </a:extLst>
              </p:cNvPr>
              <p:cNvSpPr/>
              <p:nvPr/>
            </p:nvSpPr>
            <p:spPr bwMode="auto">
              <a:xfrm>
                <a:off x="1785486"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9" name="矩形 92">
                <a:extLst>
                  <a:ext uri="{FF2B5EF4-FFF2-40B4-BE49-F238E27FC236}">
                    <a16:creationId xmlns:a16="http://schemas.microsoft.com/office/drawing/2014/main" id="{18208370-2FF3-495D-8B40-BDB1F4D39352}"/>
                  </a:ext>
                </a:extLst>
              </p:cNvPr>
              <p:cNvSpPr/>
              <p:nvPr/>
            </p:nvSpPr>
            <p:spPr bwMode="auto">
              <a:xfrm>
                <a:off x="1785486"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20" name="文本框 93">
                <a:extLst>
                  <a:ext uri="{FF2B5EF4-FFF2-40B4-BE49-F238E27FC236}">
                    <a16:creationId xmlns:a16="http://schemas.microsoft.com/office/drawing/2014/main" id="{1CF3F430-E62C-4134-A3FE-AC4CB6EFE778}"/>
                  </a:ext>
                </a:extLst>
              </p:cNvPr>
              <p:cNvSpPr txBox="1"/>
              <p:nvPr/>
            </p:nvSpPr>
            <p:spPr bwMode="auto">
              <a:xfrm>
                <a:off x="1797856"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0</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1" name="矩形 94">
                <a:extLst>
                  <a:ext uri="{FF2B5EF4-FFF2-40B4-BE49-F238E27FC236}">
                    <a16:creationId xmlns:a16="http://schemas.microsoft.com/office/drawing/2014/main" id="{7DBC1B75-0BF7-442C-97AF-63C56D62CD17}"/>
                  </a:ext>
                </a:extLst>
              </p:cNvPr>
              <p:cNvSpPr/>
              <p:nvPr/>
            </p:nvSpPr>
            <p:spPr bwMode="auto">
              <a:xfrm>
                <a:off x="5446979"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22" name="矩形 95">
                <a:extLst>
                  <a:ext uri="{FF2B5EF4-FFF2-40B4-BE49-F238E27FC236}">
                    <a16:creationId xmlns:a16="http://schemas.microsoft.com/office/drawing/2014/main" id="{2DEEB8B1-D8EC-46D9-AA17-E96BEE40AEAC}"/>
                  </a:ext>
                </a:extLst>
              </p:cNvPr>
              <p:cNvSpPr/>
              <p:nvPr/>
            </p:nvSpPr>
            <p:spPr bwMode="auto">
              <a:xfrm>
                <a:off x="5446979"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23" name="文本框 96">
                <a:extLst>
                  <a:ext uri="{FF2B5EF4-FFF2-40B4-BE49-F238E27FC236}">
                    <a16:creationId xmlns:a16="http://schemas.microsoft.com/office/drawing/2014/main" id="{051D937D-FC9B-45D3-8BC4-36CBFF362116}"/>
                  </a:ext>
                </a:extLst>
              </p:cNvPr>
              <p:cNvSpPr txBox="1"/>
              <p:nvPr/>
            </p:nvSpPr>
            <p:spPr bwMode="auto">
              <a:xfrm>
                <a:off x="5408852" y="3036681"/>
                <a:ext cx="40389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11</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4" name="矩形 97">
                <a:extLst>
                  <a:ext uri="{FF2B5EF4-FFF2-40B4-BE49-F238E27FC236}">
                    <a16:creationId xmlns:a16="http://schemas.microsoft.com/office/drawing/2014/main" id="{6208FB84-BBAA-4CA0-A0EC-193EDC6682C0}"/>
                  </a:ext>
                </a:extLst>
              </p:cNvPr>
              <p:cNvSpPr/>
              <p:nvPr/>
            </p:nvSpPr>
            <p:spPr bwMode="auto">
              <a:xfrm>
                <a:off x="2118349"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26" name="矩形 98">
                <a:extLst>
                  <a:ext uri="{FF2B5EF4-FFF2-40B4-BE49-F238E27FC236}">
                    <a16:creationId xmlns:a16="http://schemas.microsoft.com/office/drawing/2014/main" id="{3FE23B85-BAF1-4778-B62A-0B1AB61497D6}"/>
                  </a:ext>
                </a:extLst>
              </p:cNvPr>
              <p:cNvSpPr/>
              <p:nvPr/>
            </p:nvSpPr>
            <p:spPr bwMode="auto">
              <a:xfrm>
                <a:off x="2118349"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27" name="文本框 99">
                <a:extLst>
                  <a:ext uri="{FF2B5EF4-FFF2-40B4-BE49-F238E27FC236}">
                    <a16:creationId xmlns:a16="http://schemas.microsoft.com/office/drawing/2014/main" id="{F905C40E-A917-4A5F-A3B7-8AD806F8660D}"/>
                  </a:ext>
                </a:extLst>
              </p:cNvPr>
              <p:cNvSpPr txBox="1"/>
              <p:nvPr/>
            </p:nvSpPr>
            <p:spPr bwMode="auto">
              <a:xfrm>
                <a:off x="2130718"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8" name="矩形 100">
                <a:extLst>
                  <a:ext uri="{FF2B5EF4-FFF2-40B4-BE49-F238E27FC236}">
                    <a16:creationId xmlns:a16="http://schemas.microsoft.com/office/drawing/2014/main" id="{5E7AA25F-4C35-4D9C-99C6-F88ED9366030}"/>
                  </a:ext>
                </a:extLst>
              </p:cNvPr>
              <p:cNvSpPr/>
              <p:nvPr/>
            </p:nvSpPr>
            <p:spPr bwMode="auto">
              <a:xfrm>
                <a:off x="2451212"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29" name="矩形 101">
                <a:extLst>
                  <a:ext uri="{FF2B5EF4-FFF2-40B4-BE49-F238E27FC236}">
                    <a16:creationId xmlns:a16="http://schemas.microsoft.com/office/drawing/2014/main" id="{E0D5D397-34B7-4134-A760-56FC0292DC99}"/>
                  </a:ext>
                </a:extLst>
              </p:cNvPr>
              <p:cNvSpPr/>
              <p:nvPr/>
            </p:nvSpPr>
            <p:spPr bwMode="auto">
              <a:xfrm>
                <a:off x="2451212"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30" name="文本框 102">
                <a:extLst>
                  <a:ext uri="{FF2B5EF4-FFF2-40B4-BE49-F238E27FC236}">
                    <a16:creationId xmlns:a16="http://schemas.microsoft.com/office/drawing/2014/main" id="{CEAF875B-DAA1-414E-BF8E-ED8BFB264CA0}"/>
                  </a:ext>
                </a:extLst>
              </p:cNvPr>
              <p:cNvSpPr txBox="1"/>
              <p:nvPr/>
            </p:nvSpPr>
            <p:spPr bwMode="auto">
              <a:xfrm>
                <a:off x="2457969" y="3036681"/>
                <a:ext cx="314124"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2</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1" name="矩形 103">
                <a:extLst>
                  <a:ext uri="{FF2B5EF4-FFF2-40B4-BE49-F238E27FC236}">
                    <a16:creationId xmlns:a16="http://schemas.microsoft.com/office/drawing/2014/main" id="{BF6A2EE3-95C9-4B82-BDF1-05411774844F}"/>
                  </a:ext>
                </a:extLst>
              </p:cNvPr>
              <p:cNvSpPr/>
              <p:nvPr/>
            </p:nvSpPr>
            <p:spPr bwMode="auto">
              <a:xfrm>
                <a:off x="2784075"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32" name="矩形 104">
                <a:extLst>
                  <a:ext uri="{FF2B5EF4-FFF2-40B4-BE49-F238E27FC236}">
                    <a16:creationId xmlns:a16="http://schemas.microsoft.com/office/drawing/2014/main" id="{6A046021-6A55-445A-8805-B42EB301F46B}"/>
                  </a:ext>
                </a:extLst>
              </p:cNvPr>
              <p:cNvSpPr/>
              <p:nvPr/>
            </p:nvSpPr>
            <p:spPr bwMode="auto">
              <a:xfrm>
                <a:off x="2784075"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33" name="文本框 105">
                <a:extLst>
                  <a:ext uri="{FF2B5EF4-FFF2-40B4-BE49-F238E27FC236}">
                    <a16:creationId xmlns:a16="http://schemas.microsoft.com/office/drawing/2014/main" id="{32AB4FC5-A742-4116-926D-ED5D39402711}"/>
                  </a:ext>
                </a:extLst>
              </p:cNvPr>
              <p:cNvSpPr txBox="1"/>
              <p:nvPr/>
            </p:nvSpPr>
            <p:spPr bwMode="auto">
              <a:xfrm>
                <a:off x="2796443"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3</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4" name="矩形 106">
                <a:extLst>
                  <a:ext uri="{FF2B5EF4-FFF2-40B4-BE49-F238E27FC236}">
                    <a16:creationId xmlns:a16="http://schemas.microsoft.com/office/drawing/2014/main" id="{D676CACA-EEF5-42F3-88CC-4A3EDFEB1932}"/>
                  </a:ext>
                </a:extLst>
              </p:cNvPr>
              <p:cNvSpPr/>
              <p:nvPr/>
            </p:nvSpPr>
            <p:spPr bwMode="auto">
              <a:xfrm>
                <a:off x="3116938"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35" name="矩形 107">
                <a:extLst>
                  <a:ext uri="{FF2B5EF4-FFF2-40B4-BE49-F238E27FC236}">
                    <a16:creationId xmlns:a16="http://schemas.microsoft.com/office/drawing/2014/main" id="{F59DF6EB-E478-4763-B24E-9F371D47EB32}"/>
                  </a:ext>
                </a:extLst>
              </p:cNvPr>
              <p:cNvSpPr/>
              <p:nvPr/>
            </p:nvSpPr>
            <p:spPr bwMode="auto">
              <a:xfrm>
                <a:off x="3116938"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36" name="文本框 108">
                <a:extLst>
                  <a:ext uri="{FF2B5EF4-FFF2-40B4-BE49-F238E27FC236}">
                    <a16:creationId xmlns:a16="http://schemas.microsoft.com/office/drawing/2014/main" id="{A30FF013-1FF2-43D0-B272-868FB3EF7F96}"/>
                  </a:ext>
                </a:extLst>
              </p:cNvPr>
              <p:cNvSpPr txBox="1"/>
              <p:nvPr/>
            </p:nvSpPr>
            <p:spPr bwMode="auto">
              <a:xfrm>
                <a:off x="3129307" y="3036681"/>
                <a:ext cx="302901" cy="316392"/>
              </a:xfrm>
              <a:prstGeom prst="rect">
                <a:avLst/>
              </a:prstGeom>
              <a:solidFill>
                <a:srgbClr val="56C4D2"/>
              </a:solid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4</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7" name="矩形 109">
                <a:extLst>
                  <a:ext uri="{FF2B5EF4-FFF2-40B4-BE49-F238E27FC236}">
                    <a16:creationId xmlns:a16="http://schemas.microsoft.com/office/drawing/2014/main" id="{FCE5950D-5CB4-4B5B-90E4-5D3A3E0BD6E2}"/>
                  </a:ext>
                </a:extLst>
              </p:cNvPr>
              <p:cNvSpPr/>
              <p:nvPr/>
            </p:nvSpPr>
            <p:spPr bwMode="auto">
              <a:xfrm>
                <a:off x="3449801"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38" name="矩形 110">
                <a:extLst>
                  <a:ext uri="{FF2B5EF4-FFF2-40B4-BE49-F238E27FC236}">
                    <a16:creationId xmlns:a16="http://schemas.microsoft.com/office/drawing/2014/main" id="{B2A204F2-D1E3-4C68-B20D-F01F1240A0F0}"/>
                  </a:ext>
                </a:extLst>
              </p:cNvPr>
              <p:cNvSpPr/>
              <p:nvPr/>
            </p:nvSpPr>
            <p:spPr bwMode="auto">
              <a:xfrm>
                <a:off x="3449801"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39" name="文本框 111">
                <a:extLst>
                  <a:ext uri="{FF2B5EF4-FFF2-40B4-BE49-F238E27FC236}">
                    <a16:creationId xmlns:a16="http://schemas.microsoft.com/office/drawing/2014/main" id="{30CD1982-57D3-4DD4-9382-F5305FAB8072}"/>
                  </a:ext>
                </a:extLst>
              </p:cNvPr>
              <p:cNvSpPr txBox="1"/>
              <p:nvPr/>
            </p:nvSpPr>
            <p:spPr bwMode="auto">
              <a:xfrm>
                <a:off x="3462170"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5</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0" name="矩形 112">
                <a:extLst>
                  <a:ext uri="{FF2B5EF4-FFF2-40B4-BE49-F238E27FC236}">
                    <a16:creationId xmlns:a16="http://schemas.microsoft.com/office/drawing/2014/main" id="{160FA007-3715-4A0A-9369-069923E32B25}"/>
                  </a:ext>
                </a:extLst>
              </p:cNvPr>
              <p:cNvSpPr/>
              <p:nvPr/>
            </p:nvSpPr>
            <p:spPr bwMode="auto">
              <a:xfrm>
                <a:off x="3782664"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41" name="矩形 113">
                <a:extLst>
                  <a:ext uri="{FF2B5EF4-FFF2-40B4-BE49-F238E27FC236}">
                    <a16:creationId xmlns:a16="http://schemas.microsoft.com/office/drawing/2014/main" id="{D225EB1A-FA16-41DD-9943-49561124018B}"/>
                  </a:ext>
                </a:extLst>
              </p:cNvPr>
              <p:cNvSpPr/>
              <p:nvPr/>
            </p:nvSpPr>
            <p:spPr bwMode="auto">
              <a:xfrm>
                <a:off x="3782664"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42" name="文本框 114">
                <a:extLst>
                  <a:ext uri="{FF2B5EF4-FFF2-40B4-BE49-F238E27FC236}">
                    <a16:creationId xmlns:a16="http://schemas.microsoft.com/office/drawing/2014/main" id="{9D5E066F-52B1-4B4F-9149-39E7A1E07213}"/>
                  </a:ext>
                </a:extLst>
              </p:cNvPr>
              <p:cNvSpPr txBox="1"/>
              <p:nvPr/>
            </p:nvSpPr>
            <p:spPr bwMode="auto">
              <a:xfrm>
                <a:off x="3795033"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6</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3" name="矩形 115">
                <a:extLst>
                  <a:ext uri="{FF2B5EF4-FFF2-40B4-BE49-F238E27FC236}">
                    <a16:creationId xmlns:a16="http://schemas.microsoft.com/office/drawing/2014/main" id="{C4B3B499-92CA-4DF3-B57D-8D022B26DC8F}"/>
                  </a:ext>
                </a:extLst>
              </p:cNvPr>
              <p:cNvSpPr/>
              <p:nvPr/>
            </p:nvSpPr>
            <p:spPr bwMode="auto">
              <a:xfrm>
                <a:off x="4115527"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44" name="矩形 116">
                <a:extLst>
                  <a:ext uri="{FF2B5EF4-FFF2-40B4-BE49-F238E27FC236}">
                    <a16:creationId xmlns:a16="http://schemas.microsoft.com/office/drawing/2014/main" id="{3E59821D-B345-4B24-BA3B-7D59D732802D}"/>
                  </a:ext>
                </a:extLst>
              </p:cNvPr>
              <p:cNvSpPr/>
              <p:nvPr/>
            </p:nvSpPr>
            <p:spPr bwMode="auto">
              <a:xfrm>
                <a:off x="4115527"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45" name="文本框 117">
                <a:extLst>
                  <a:ext uri="{FF2B5EF4-FFF2-40B4-BE49-F238E27FC236}">
                    <a16:creationId xmlns:a16="http://schemas.microsoft.com/office/drawing/2014/main" id="{9B985201-7C73-4028-92F1-8CDF2BC13E4B}"/>
                  </a:ext>
                </a:extLst>
              </p:cNvPr>
              <p:cNvSpPr txBox="1"/>
              <p:nvPr/>
            </p:nvSpPr>
            <p:spPr bwMode="auto">
              <a:xfrm>
                <a:off x="4127895"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7</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6" name="矩形 118">
                <a:extLst>
                  <a:ext uri="{FF2B5EF4-FFF2-40B4-BE49-F238E27FC236}">
                    <a16:creationId xmlns:a16="http://schemas.microsoft.com/office/drawing/2014/main" id="{A7B6D1AB-5BE8-4CBD-BF6D-96B8378DAFAA}"/>
                  </a:ext>
                </a:extLst>
              </p:cNvPr>
              <p:cNvSpPr/>
              <p:nvPr/>
            </p:nvSpPr>
            <p:spPr bwMode="auto">
              <a:xfrm>
                <a:off x="4448390"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47" name="矩形 119">
                <a:extLst>
                  <a:ext uri="{FF2B5EF4-FFF2-40B4-BE49-F238E27FC236}">
                    <a16:creationId xmlns:a16="http://schemas.microsoft.com/office/drawing/2014/main" id="{4914FA5A-61EC-4D98-B9EB-529F08733805}"/>
                  </a:ext>
                </a:extLst>
              </p:cNvPr>
              <p:cNvSpPr/>
              <p:nvPr/>
            </p:nvSpPr>
            <p:spPr bwMode="auto">
              <a:xfrm>
                <a:off x="4448390"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48" name="文本框 120">
                <a:extLst>
                  <a:ext uri="{FF2B5EF4-FFF2-40B4-BE49-F238E27FC236}">
                    <a16:creationId xmlns:a16="http://schemas.microsoft.com/office/drawing/2014/main" id="{383191A2-D2D3-43F5-8695-423761350A1C}"/>
                  </a:ext>
                </a:extLst>
              </p:cNvPr>
              <p:cNvSpPr txBox="1"/>
              <p:nvPr/>
            </p:nvSpPr>
            <p:spPr bwMode="auto">
              <a:xfrm>
                <a:off x="4460758"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8</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9" name="矩形 121">
                <a:extLst>
                  <a:ext uri="{FF2B5EF4-FFF2-40B4-BE49-F238E27FC236}">
                    <a16:creationId xmlns:a16="http://schemas.microsoft.com/office/drawing/2014/main" id="{B616A67B-1168-4732-9543-DF8C1FBCEE1D}"/>
                  </a:ext>
                </a:extLst>
              </p:cNvPr>
              <p:cNvSpPr/>
              <p:nvPr/>
            </p:nvSpPr>
            <p:spPr bwMode="auto">
              <a:xfrm>
                <a:off x="4781253"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50" name="矩形 122">
                <a:extLst>
                  <a:ext uri="{FF2B5EF4-FFF2-40B4-BE49-F238E27FC236}">
                    <a16:creationId xmlns:a16="http://schemas.microsoft.com/office/drawing/2014/main" id="{F166AAA6-FC53-4662-972B-830CA92C803A}"/>
                  </a:ext>
                </a:extLst>
              </p:cNvPr>
              <p:cNvSpPr/>
              <p:nvPr/>
            </p:nvSpPr>
            <p:spPr bwMode="auto">
              <a:xfrm>
                <a:off x="4781253"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51" name="文本框 123">
                <a:extLst>
                  <a:ext uri="{FF2B5EF4-FFF2-40B4-BE49-F238E27FC236}">
                    <a16:creationId xmlns:a16="http://schemas.microsoft.com/office/drawing/2014/main" id="{177E5FF5-AE85-410C-8777-3817F8B1422F}"/>
                  </a:ext>
                </a:extLst>
              </p:cNvPr>
              <p:cNvSpPr txBox="1"/>
              <p:nvPr/>
            </p:nvSpPr>
            <p:spPr bwMode="auto">
              <a:xfrm>
                <a:off x="4793622"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9</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2" name="矩形 124">
                <a:extLst>
                  <a:ext uri="{FF2B5EF4-FFF2-40B4-BE49-F238E27FC236}">
                    <a16:creationId xmlns:a16="http://schemas.microsoft.com/office/drawing/2014/main" id="{31FD74CC-345E-494D-B1D6-336BDC54E504}"/>
                  </a:ext>
                </a:extLst>
              </p:cNvPr>
              <p:cNvSpPr/>
              <p:nvPr/>
            </p:nvSpPr>
            <p:spPr bwMode="auto">
              <a:xfrm>
                <a:off x="5114116"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53" name="矩形 125">
                <a:extLst>
                  <a:ext uri="{FF2B5EF4-FFF2-40B4-BE49-F238E27FC236}">
                    <a16:creationId xmlns:a16="http://schemas.microsoft.com/office/drawing/2014/main" id="{37737B2B-82D4-4037-AED5-359E6D3B6884}"/>
                  </a:ext>
                </a:extLst>
              </p:cNvPr>
              <p:cNvSpPr/>
              <p:nvPr/>
            </p:nvSpPr>
            <p:spPr bwMode="auto">
              <a:xfrm>
                <a:off x="5114116"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54" name="文本框 126">
                <a:extLst>
                  <a:ext uri="{FF2B5EF4-FFF2-40B4-BE49-F238E27FC236}">
                    <a16:creationId xmlns:a16="http://schemas.microsoft.com/office/drawing/2014/main" id="{A7B88F37-C854-4575-B6AD-E19B67965D7C}"/>
                  </a:ext>
                </a:extLst>
              </p:cNvPr>
              <p:cNvSpPr txBox="1"/>
              <p:nvPr/>
            </p:nvSpPr>
            <p:spPr bwMode="auto">
              <a:xfrm>
                <a:off x="5063122" y="3036681"/>
                <a:ext cx="429628" cy="316392"/>
              </a:xfrm>
              <a:prstGeom prst="rect">
                <a:avLst/>
              </a:prstGeom>
              <a:noFill/>
              <a:ln w="9525">
                <a:noFill/>
                <a:miter lim="800000"/>
                <a:headEnd/>
                <a:tailEnd/>
              </a:ln>
            </p:spPr>
            <p:txBody>
              <a:bodyPr wrap="squar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10</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5" name="矩形 127">
                <a:extLst>
                  <a:ext uri="{FF2B5EF4-FFF2-40B4-BE49-F238E27FC236}">
                    <a16:creationId xmlns:a16="http://schemas.microsoft.com/office/drawing/2014/main" id="{D183DAE8-EE34-4487-A1FB-55D025769436}"/>
                  </a:ext>
                </a:extLst>
              </p:cNvPr>
              <p:cNvSpPr/>
              <p:nvPr/>
            </p:nvSpPr>
            <p:spPr bwMode="auto">
              <a:xfrm>
                <a:off x="5779838" y="2910783"/>
                <a:ext cx="327638" cy="568189"/>
              </a:xfrm>
              <a:prstGeom prst="rect">
                <a:avLst/>
              </a:prstGeom>
              <a:solidFill>
                <a:srgbClr val="0498D7">
                  <a:alpha val="28000"/>
                </a:srgbClr>
              </a:solidFill>
              <a:ln w="6350" cap="flat" cmpd="sng" algn="ctr">
                <a:solidFill>
                  <a:schemeClr val="bg1"/>
                </a:solidFill>
                <a:prstDash val="lg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56" name="矩形 128">
                <a:extLst>
                  <a:ext uri="{FF2B5EF4-FFF2-40B4-BE49-F238E27FC236}">
                    <a16:creationId xmlns:a16="http://schemas.microsoft.com/office/drawing/2014/main" id="{AB53AA59-9816-491B-AB2B-27133C51ACE3}"/>
                  </a:ext>
                </a:extLst>
              </p:cNvPr>
              <p:cNvSpPr/>
              <p:nvPr/>
            </p:nvSpPr>
            <p:spPr bwMode="auto">
              <a:xfrm>
                <a:off x="5779838"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57" name="文本框 129">
                <a:extLst>
                  <a:ext uri="{FF2B5EF4-FFF2-40B4-BE49-F238E27FC236}">
                    <a16:creationId xmlns:a16="http://schemas.microsoft.com/office/drawing/2014/main" id="{A682B32F-B6B5-49FA-834D-F208F757B648}"/>
                  </a:ext>
                </a:extLst>
              </p:cNvPr>
              <p:cNvSpPr txBox="1"/>
              <p:nvPr/>
            </p:nvSpPr>
            <p:spPr bwMode="auto">
              <a:xfrm>
                <a:off x="5736904" y="3036681"/>
                <a:ext cx="413510"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12</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sp>
          <p:nvSpPr>
            <p:cNvPr id="17" name="文本框 90">
              <a:extLst>
                <a:ext uri="{FF2B5EF4-FFF2-40B4-BE49-F238E27FC236}">
                  <a16:creationId xmlns:a16="http://schemas.microsoft.com/office/drawing/2014/main" id="{DC733BD7-A152-440F-AC48-847676A8E394}"/>
                </a:ext>
              </a:extLst>
            </p:cNvPr>
            <p:cNvSpPr txBox="1"/>
            <p:nvPr/>
          </p:nvSpPr>
          <p:spPr bwMode="auto">
            <a:xfrm>
              <a:off x="753707" y="3036681"/>
              <a:ext cx="106112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Partition 0</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58" name="组合 6">
            <a:extLst>
              <a:ext uri="{FF2B5EF4-FFF2-40B4-BE49-F238E27FC236}">
                <a16:creationId xmlns:a16="http://schemas.microsoft.com/office/drawing/2014/main" id="{26E76C80-F9B8-47DA-97DE-8BFAB32F42E1}"/>
              </a:ext>
            </a:extLst>
          </p:cNvPr>
          <p:cNvGrpSpPr/>
          <p:nvPr/>
        </p:nvGrpSpPr>
        <p:grpSpPr>
          <a:xfrm>
            <a:off x="2841519" y="4037748"/>
            <a:ext cx="4371726" cy="568189"/>
            <a:chOff x="737164" y="3940931"/>
            <a:chExt cx="4371727" cy="568189"/>
          </a:xfrm>
        </p:grpSpPr>
        <p:grpSp>
          <p:nvGrpSpPr>
            <p:cNvPr id="59" name="组合 57">
              <a:extLst>
                <a:ext uri="{FF2B5EF4-FFF2-40B4-BE49-F238E27FC236}">
                  <a16:creationId xmlns:a16="http://schemas.microsoft.com/office/drawing/2014/main" id="{4572387E-EE72-44CB-81CE-0C113D82C037}"/>
                </a:ext>
              </a:extLst>
            </p:cNvPr>
            <p:cNvGrpSpPr/>
            <p:nvPr/>
          </p:nvGrpSpPr>
          <p:grpSpPr>
            <a:xfrm>
              <a:off x="1785486" y="3940931"/>
              <a:ext cx="3323405" cy="568189"/>
              <a:chOff x="1937886" y="3940931"/>
              <a:chExt cx="3323405" cy="568189"/>
            </a:xfrm>
          </p:grpSpPr>
          <p:sp>
            <p:nvSpPr>
              <p:cNvPr id="61" name="矩形 59">
                <a:extLst>
                  <a:ext uri="{FF2B5EF4-FFF2-40B4-BE49-F238E27FC236}">
                    <a16:creationId xmlns:a16="http://schemas.microsoft.com/office/drawing/2014/main" id="{E55501D9-820B-45B4-81A3-763D1BE5152A}"/>
                  </a:ext>
                </a:extLst>
              </p:cNvPr>
              <p:cNvSpPr/>
              <p:nvPr/>
            </p:nvSpPr>
            <p:spPr bwMode="auto">
              <a:xfrm>
                <a:off x="1937886"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62" name="矩形 60">
                <a:extLst>
                  <a:ext uri="{FF2B5EF4-FFF2-40B4-BE49-F238E27FC236}">
                    <a16:creationId xmlns:a16="http://schemas.microsoft.com/office/drawing/2014/main" id="{CD99CD44-21B6-4403-99A0-D37B1991F06D}"/>
                  </a:ext>
                </a:extLst>
              </p:cNvPr>
              <p:cNvSpPr/>
              <p:nvPr/>
            </p:nvSpPr>
            <p:spPr bwMode="auto">
              <a:xfrm>
                <a:off x="1937886"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63" name="文本框 61">
                <a:extLst>
                  <a:ext uri="{FF2B5EF4-FFF2-40B4-BE49-F238E27FC236}">
                    <a16:creationId xmlns:a16="http://schemas.microsoft.com/office/drawing/2014/main" id="{6CBBE77C-5551-4452-8448-BF83C0F66C32}"/>
                  </a:ext>
                </a:extLst>
              </p:cNvPr>
              <p:cNvSpPr txBox="1"/>
              <p:nvPr/>
            </p:nvSpPr>
            <p:spPr bwMode="auto">
              <a:xfrm>
                <a:off x="1950256" y="4066829"/>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0</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64" name="矩形 62">
                <a:extLst>
                  <a:ext uri="{FF2B5EF4-FFF2-40B4-BE49-F238E27FC236}">
                    <a16:creationId xmlns:a16="http://schemas.microsoft.com/office/drawing/2014/main" id="{27B87603-AE93-4AF9-8440-94200CC31AD5}"/>
                  </a:ext>
                </a:extLst>
              </p:cNvPr>
              <p:cNvSpPr/>
              <p:nvPr/>
            </p:nvSpPr>
            <p:spPr bwMode="auto">
              <a:xfrm>
                <a:off x="2270749"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65" name="矩形 63">
                <a:extLst>
                  <a:ext uri="{FF2B5EF4-FFF2-40B4-BE49-F238E27FC236}">
                    <a16:creationId xmlns:a16="http://schemas.microsoft.com/office/drawing/2014/main" id="{42D2EC69-2F4F-4F3A-BBF8-FA3C02A2231B}"/>
                  </a:ext>
                </a:extLst>
              </p:cNvPr>
              <p:cNvSpPr/>
              <p:nvPr/>
            </p:nvSpPr>
            <p:spPr bwMode="auto">
              <a:xfrm>
                <a:off x="2270749"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66" name="文本框 64">
                <a:extLst>
                  <a:ext uri="{FF2B5EF4-FFF2-40B4-BE49-F238E27FC236}">
                    <a16:creationId xmlns:a16="http://schemas.microsoft.com/office/drawing/2014/main" id="{8838D9F0-EFDD-43B9-8ADE-5329D9975E51}"/>
                  </a:ext>
                </a:extLst>
              </p:cNvPr>
              <p:cNvSpPr txBox="1"/>
              <p:nvPr/>
            </p:nvSpPr>
            <p:spPr bwMode="auto">
              <a:xfrm>
                <a:off x="2283117" y="4066829"/>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67" name="矩形 65">
                <a:extLst>
                  <a:ext uri="{FF2B5EF4-FFF2-40B4-BE49-F238E27FC236}">
                    <a16:creationId xmlns:a16="http://schemas.microsoft.com/office/drawing/2014/main" id="{7664894E-584C-4B08-AD3C-0391A4F7F328}"/>
                  </a:ext>
                </a:extLst>
              </p:cNvPr>
              <p:cNvSpPr/>
              <p:nvPr/>
            </p:nvSpPr>
            <p:spPr bwMode="auto">
              <a:xfrm>
                <a:off x="2603612"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68" name="矩形 66">
                <a:extLst>
                  <a:ext uri="{FF2B5EF4-FFF2-40B4-BE49-F238E27FC236}">
                    <a16:creationId xmlns:a16="http://schemas.microsoft.com/office/drawing/2014/main" id="{F4626787-2ACB-457B-BCEA-A1D654CB6188}"/>
                  </a:ext>
                </a:extLst>
              </p:cNvPr>
              <p:cNvSpPr/>
              <p:nvPr/>
            </p:nvSpPr>
            <p:spPr bwMode="auto">
              <a:xfrm>
                <a:off x="2603612"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69" name="文本框 67">
                <a:extLst>
                  <a:ext uri="{FF2B5EF4-FFF2-40B4-BE49-F238E27FC236}">
                    <a16:creationId xmlns:a16="http://schemas.microsoft.com/office/drawing/2014/main" id="{C143C04F-7B29-4285-B80A-C7FBE00A6463}"/>
                  </a:ext>
                </a:extLst>
              </p:cNvPr>
              <p:cNvSpPr txBox="1"/>
              <p:nvPr/>
            </p:nvSpPr>
            <p:spPr bwMode="auto">
              <a:xfrm>
                <a:off x="2610369" y="4066829"/>
                <a:ext cx="314124"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2</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0" name="矩形 68">
                <a:extLst>
                  <a:ext uri="{FF2B5EF4-FFF2-40B4-BE49-F238E27FC236}">
                    <a16:creationId xmlns:a16="http://schemas.microsoft.com/office/drawing/2014/main" id="{AD3AC969-EB57-4B56-ABBD-07EDD54EEAF0}"/>
                  </a:ext>
                </a:extLst>
              </p:cNvPr>
              <p:cNvSpPr/>
              <p:nvPr/>
            </p:nvSpPr>
            <p:spPr bwMode="auto">
              <a:xfrm>
                <a:off x="2936475"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dirty="0">
                  <a:solidFill>
                    <a:prstClr val="black"/>
                  </a:solidFill>
                  <a:latin typeface="Huawei Sans" panose="020C0503030203020204" pitchFamily="34" charset="0"/>
                  <a:sym typeface="Huawei Sans" panose="020C0503030203020204" pitchFamily="34" charset="0"/>
                </a:endParaRPr>
              </a:p>
            </p:txBody>
          </p:sp>
          <p:sp>
            <p:nvSpPr>
              <p:cNvPr id="71" name="矩形 69">
                <a:extLst>
                  <a:ext uri="{FF2B5EF4-FFF2-40B4-BE49-F238E27FC236}">
                    <a16:creationId xmlns:a16="http://schemas.microsoft.com/office/drawing/2014/main" id="{4A862B75-4A86-481D-97F4-3FA6DC239AC7}"/>
                  </a:ext>
                </a:extLst>
              </p:cNvPr>
              <p:cNvSpPr/>
              <p:nvPr/>
            </p:nvSpPr>
            <p:spPr bwMode="auto">
              <a:xfrm>
                <a:off x="2936475"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72" name="文本框 70">
                <a:extLst>
                  <a:ext uri="{FF2B5EF4-FFF2-40B4-BE49-F238E27FC236}">
                    <a16:creationId xmlns:a16="http://schemas.microsoft.com/office/drawing/2014/main" id="{30D613D6-0B87-42EA-91C7-75ED35C325EA}"/>
                  </a:ext>
                </a:extLst>
              </p:cNvPr>
              <p:cNvSpPr txBox="1"/>
              <p:nvPr/>
            </p:nvSpPr>
            <p:spPr bwMode="auto">
              <a:xfrm>
                <a:off x="2948844" y="4066829"/>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3</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3" name="矩形 71">
                <a:extLst>
                  <a:ext uri="{FF2B5EF4-FFF2-40B4-BE49-F238E27FC236}">
                    <a16:creationId xmlns:a16="http://schemas.microsoft.com/office/drawing/2014/main" id="{98363D20-7D21-4272-ABD1-BD11B64F3A36}"/>
                  </a:ext>
                </a:extLst>
              </p:cNvPr>
              <p:cNvSpPr/>
              <p:nvPr/>
            </p:nvSpPr>
            <p:spPr bwMode="auto">
              <a:xfrm>
                <a:off x="3269338"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74" name="矩形 72">
                <a:extLst>
                  <a:ext uri="{FF2B5EF4-FFF2-40B4-BE49-F238E27FC236}">
                    <a16:creationId xmlns:a16="http://schemas.microsoft.com/office/drawing/2014/main" id="{A6F3711B-BAC6-4B6E-82D6-BB3EB9070A35}"/>
                  </a:ext>
                </a:extLst>
              </p:cNvPr>
              <p:cNvSpPr/>
              <p:nvPr/>
            </p:nvSpPr>
            <p:spPr bwMode="auto">
              <a:xfrm>
                <a:off x="3269338"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75" name="文本框 73">
                <a:extLst>
                  <a:ext uri="{FF2B5EF4-FFF2-40B4-BE49-F238E27FC236}">
                    <a16:creationId xmlns:a16="http://schemas.microsoft.com/office/drawing/2014/main" id="{75B05081-72ED-43F5-BAE5-14AF47E22440}"/>
                  </a:ext>
                </a:extLst>
              </p:cNvPr>
              <p:cNvSpPr txBox="1"/>
              <p:nvPr/>
            </p:nvSpPr>
            <p:spPr bwMode="auto">
              <a:xfrm>
                <a:off x="3281708" y="4066829"/>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4</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6" name="矩形 74">
                <a:extLst>
                  <a:ext uri="{FF2B5EF4-FFF2-40B4-BE49-F238E27FC236}">
                    <a16:creationId xmlns:a16="http://schemas.microsoft.com/office/drawing/2014/main" id="{FE71ECE2-5EAF-41FF-A4F8-1E650A30EFB1}"/>
                  </a:ext>
                </a:extLst>
              </p:cNvPr>
              <p:cNvSpPr/>
              <p:nvPr/>
            </p:nvSpPr>
            <p:spPr bwMode="auto">
              <a:xfrm>
                <a:off x="3602201"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77" name="矩形 75">
                <a:extLst>
                  <a:ext uri="{FF2B5EF4-FFF2-40B4-BE49-F238E27FC236}">
                    <a16:creationId xmlns:a16="http://schemas.microsoft.com/office/drawing/2014/main" id="{FFA3EEA0-9D5C-422C-BAB3-C586CA28B914}"/>
                  </a:ext>
                </a:extLst>
              </p:cNvPr>
              <p:cNvSpPr/>
              <p:nvPr/>
            </p:nvSpPr>
            <p:spPr bwMode="auto">
              <a:xfrm>
                <a:off x="3602201"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78" name="文本框 76">
                <a:extLst>
                  <a:ext uri="{FF2B5EF4-FFF2-40B4-BE49-F238E27FC236}">
                    <a16:creationId xmlns:a16="http://schemas.microsoft.com/office/drawing/2014/main" id="{F8154678-020A-42AC-AB31-0C525AEE4ABC}"/>
                  </a:ext>
                </a:extLst>
              </p:cNvPr>
              <p:cNvSpPr txBox="1"/>
              <p:nvPr/>
            </p:nvSpPr>
            <p:spPr bwMode="auto">
              <a:xfrm>
                <a:off x="3614570" y="4066829"/>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5</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9" name="矩形 77">
                <a:extLst>
                  <a:ext uri="{FF2B5EF4-FFF2-40B4-BE49-F238E27FC236}">
                    <a16:creationId xmlns:a16="http://schemas.microsoft.com/office/drawing/2014/main" id="{63FF5A8C-5C87-41E2-8CB6-CC7257FC1E05}"/>
                  </a:ext>
                </a:extLst>
              </p:cNvPr>
              <p:cNvSpPr/>
              <p:nvPr/>
            </p:nvSpPr>
            <p:spPr bwMode="auto">
              <a:xfrm>
                <a:off x="3935064"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80" name="矩形 78">
                <a:extLst>
                  <a:ext uri="{FF2B5EF4-FFF2-40B4-BE49-F238E27FC236}">
                    <a16:creationId xmlns:a16="http://schemas.microsoft.com/office/drawing/2014/main" id="{F4369264-5B19-4790-98F6-A1D103DC64A5}"/>
                  </a:ext>
                </a:extLst>
              </p:cNvPr>
              <p:cNvSpPr/>
              <p:nvPr/>
            </p:nvSpPr>
            <p:spPr bwMode="auto">
              <a:xfrm>
                <a:off x="3935064"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81" name="文本框 79">
                <a:extLst>
                  <a:ext uri="{FF2B5EF4-FFF2-40B4-BE49-F238E27FC236}">
                    <a16:creationId xmlns:a16="http://schemas.microsoft.com/office/drawing/2014/main" id="{96BF75E7-347C-4E69-AAFA-541DEDC87CD8}"/>
                  </a:ext>
                </a:extLst>
              </p:cNvPr>
              <p:cNvSpPr txBox="1"/>
              <p:nvPr/>
            </p:nvSpPr>
            <p:spPr bwMode="auto">
              <a:xfrm>
                <a:off x="3947432" y="4066829"/>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6</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2" name="矩形 80">
                <a:extLst>
                  <a:ext uri="{FF2B5EF4-FFF2-40B4-BE49-F238E27FC236}">
                    <a16:creationId xmlns:a16="http://schemas.microsoft.com/office/drawing/2014/main" id="{4458A284-3F24-4680-92A1-84D8B2632497}"/>
                  </a:ext>
                </a:extLst>
              </p:cNvPr>
              <p:cNvSpPr/>
              <p:nvPr/>
            </p:nvSpPr>
            <p:spPr bwMode="auto">
              <a:xfrm>
                <a:off x="4267927"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83" name="矩形 81">
                <a:extLst>
                  <a:ext uri="{FF2B5EF4-FFF2-40B4-BE49-F238E27FC236}">
                    <a16:creationId xmlns:a16="http://schemas.microsoft.com/office/drawing/2014/main" id="{2DEF00D5-C9DA-49E1-9E7F-34DA2BD9AB34}"/>
                  </a:ext>
                </a:extLst>
              </p:cNvPr>
              <p:cNvSpPr/>
              <p:nvPr/>
            </p:nvSpPr>
            <p:spPr bwMode="auto">
              <a:xfrm>
                <a:off x="4267927"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84" name="文本框 82">
                <a:extLst>
                  <a:ext uri="{FF2B5EF4-FFF2-40B4-BE49-F238E27FC236}">
                    <a16:creationId xmlns:a16="http://schemas.microsoft.com/office/drawing/2014/main" id="{08DDB002-5693-4B20-80AF-40E44164BACE}"/>
                  </a:ext>
                </a:extLst>
              </p:cNvPr>
              <p:cNvSpPr txBox="1"/>
              <p:nvPr/>
            </p:nvSpPr>
            <p:spPr bwMode="auto">
              <a:xfrm>
                <a:off x="4280295" y="4066829"/>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7</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5" name="矩形 83">
                <a:extLst>
                  <a:ext uri="{FF2B5EF4-FFF2-40B4-BE49-F238E27FC236}">
                    <a16:creationId xmlns:a16="http://schemas.microsoft.com/office/drawing/2014/main" id="{9E875650-C03D-456A-ACDA-D9728131F704}"/>
                  </a:ext>
                </a:extLst>
              </p:cNvPr>
              <p:cNvSpPr/>
              <p:nvPr/>
            </p:nvSpPr>
            <p:spPr bwMode="auto">
              <a:xfrm>
                <a:off x="4600790" y="3940931"/>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86" name="矩形 84">
                <a:extLst>
                  <a:ext uri="{FF2B5EF4-FFF2-40B4-BE49-F238E27FC236}">
                    <a16:creationId xmlns:a16="http://schemas.microsoft.com/office/drawing/2014/main" id="{E872B44D-3D0B-44FA-8F08-620AF6C3E802}"/>
                  </a:ext>
                </a:extLst>
              </p:cNvPr>
              <p:cNvSpPr/>
              <p:nvPr/>
            </p:nvSpPr>
            <p:spPr bwMode="auto">
              <a:xfrm>
                <a:off x="4600790"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87" name="文本框 85">
                <a:extLst>
                  <a:ext uri="{FF2B5EF4-FFF2-40B4-BE49-F238E27FC236}">
                    <a16:creationId xmlns:a16="http://schemas.microsoft.com/office/drawing/2014/main" id="{FE2C364C-125F-473C-BC4F-EF748DEBD96D}"/>
                  </a:ext>
                </a:extLst>
              </p:cNvPr>
              <p:cNvSpPr txBox="1"/>
              <p:nvPr/>
            </p:nvSpPr>
            <p:spPr bwMode="auto">
              <a:xfrm>
                <a:off x="4613158" y="4066829"/>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8</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8" name="矩形 86">
                <a:extLst>
                  <a:ext uri="{FF2B5EF4-FFF2-40B4-BE49-F238E27FC236}">
                    <a16:creationId xmlns:a16="http://schemas.microsoft.com/office/drawing/2014/main" id="{B1B59A1F-AE71-4267-A89C-D5F4D187BC6B}"/>
                  </a:ext>
                </a:extLst>
              </p:cNvPr>
              <p:cNvSpPr/>
              <p:nvPr/>
            </p:nvSpPr>
            <p:spPr bwMode="auto">
              <a:xfrm>
                <a:off x="4933653" y="3940931"/>
                <a:ext cx="327638" cy="568189"/>
              </a:xfrm>
              <a:prstGeom prst="rect">
                <a:avLst/>
              </a:prstGeom>
              <a:solidFill>
                <a:srgbClr val="0498D7">
                  <a:alpha val="28000"/>
                </a:srgbClr>
              </a:solidFill>
              <a:ln w="12700" cap="flat" cmpd="sng" algn="ctr">
                <a:solidFill>
                  <a:schemeClr val="bg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89" name="矩形 87">
                <a:extLst>
                  <a:ext uri="{FF2B5EF4-FFF2-40B4-BE49-F238E27FC236}">
                    <a16:creationId xmlns:a16="http://schemas.microsoft.com/office/drawing/2014/main" id="{4F479DBC-6E75-4CE5-B24A-3C65535D2C42}"/>
                  </a:ext>
                </a:extLst>
              </p:cNvPr>
              <p:cNvSpPr/>
              <p:nvPr/>
            </p:nvSpPr>
            <p:spPr bwMode="auto">
              <a:xfrm>
                <a:off x="4933653" y="4463401"/>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90" name="文本框 88">
                <a:extLst>
                  <a:ext uri="{FF2B5EF4-FFF2-40B4-BE49-F238E27FC236}">
                    <a16:creationId xmlns:a16="http://schemas.microsoft.com/office/drawing/2014/main" id="{6ED9433D-DE86-4F91-82AE-F5C50215F39D}"/>
                  </a:ext>
                </a:extLst>
              </p:cNvPr>
              <p:cNvSpPr txBox="1"/>
              <p:nvPr/>
            </p:nvSpPr>
            <p:spPr bwMode="auto">
              <a:xfrm>
                <a:off x="4946022" y="4066829"/>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9</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sp>
          <p:nvSpPr>
            <p:cNvPr id="60" name="文本框 58">
              <a:extLst>
                <a:ext uri="{FF2B5EF4-FFF2-40B4-BE49-F238E27FC236}">
                  <a16:creationId xmlns:a16="http://schemas.microsoft.com/office/drawing/2014/main" id="{476D3ACC-C192-4B9A-862E-8906B84221AA}"/>
                </a:ext>
              </a:extLst>
            </p:cNvPr>
            <p:cNvSpPr txBox="1"/>
            <p:nvPr/>
          </p:nvSpPr>
          <p:spPr bwMode="auto">
            <a:xfrm>
              <a:off x="737164" y="4066829"/>
              <a:ext cx="1094209"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Partition 1</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91" name="组合 7">
            <a:extLst>
              <a:ext uri="{FF2B5EF4-FFF2-40B4-BE49-F238E27FC236}">
                <a16:creationId xmlns:a16="http://schemas.microsoft.com/office/drawing/2014/main" id="{67FB9FE9-987B-4CD3-BFB0-BD426F1AEE96}"/>
              </a:ext>
            </a:extLst>
          </p:cNvPr>
          <p:cNvGrpSpPr/>
          <p:nvPr/>
        </p:nvGrpSpPr>
        <p:grpSpPr>
          <a:xfrm>
            <a:off x="2858063" y="4944928"/>
            <a:ext cx="5396705" cy="568189"/>
            <a:chOff x="753708" y="2910783"/>
            <a:chExt cx="5396706" cy="568189"/>
          </a:xfrm>
        </p:grpSpPr>
        <p:grpSp>
          <p:nvGrpSpPr>
            <p:cNvPr id="92" name="组合 16">
              <a:extLst>
                <a:ext uri="{FF2B5EF4-FFF2-40B4-BE49-F238E27FC236}">
                  <a16:creationId xmlns:a16="http://schemas.microsoft.com/office/drawing/2014/main" id="{F46618EE-1E0D-4A3F-9147-E42D88380F6A}"/>
                </a:ext>
              </a:extLst>
            </p:cNvPr>
            <p:cNvGrpSpPr/>
            <p:nvPr/>
          </p:nvGrpSpPr>
          <p:grpSpPr>
            <a:xfrm>
              <a:off x="1785486" y="2910783"/>
              <a:ext cx="4364928" cy="568189"/>
              <a:chOff x="1785486" y="2910783"/>
              <a:chExt cx="4364928" cy="568189"/>
            </a:xfrm>
          </p:grpSpPr>
          <p:sp>
            <p:nvSpPr>
              <p:cNvPr id="94" name="矩形 18">
                <a:extLst>
                  <a:ext uri="{FF2B5EF4-FFF2-40B4-BE49-F238E27FC236}">
                    <a16:creationId xmlns:a16="http://schemas.microsoft.com/office/drawing/2014/main" id="{7A48EFCE-6E66-4CCD-AF09-C0D5B386D79F}"/>
                  </a:ext>
                </a:extLst>
              </p:cNvPr>
              <p:cNvSpPr/>
              <p:nvPr/>
            </p:nvSpPr>
            <p:spPr bwMode="auto">
              <a:xfrm>
                <a:off x="1785486"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95" name="矩形 19">
                <a:extLst>
                  <a:ext uri="{FF2B5EF4-FFF2-40B4-BE49-F238E27FC236}">
                    <a16:creationId xmlns:a16="http://schemas.microsoft.com/office/drawing/2014/main" id="{04AA77E9-9E61-4395-B49F-FE397BDC4B4B}"/>
                  </a:ext>
                </a:extLst>
              </p:cNvPr>
              <p:cNvSpPr/>
              <p:nvPr/>
            </p:nvSpPr>
            <p:spPr bwMode="auto">
              <a:xfrm>
                <a:off x="1785486"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96" name="文本框 20">
                <a:extLst>
                  <a:ext uri="{FF2B5EF4-FFF2-40B4-BE49-F238E27FC236}">
                    <a16:creationId xmlns:a16="http://schemas.microsoft.com/office/drawing/2014/main" id="{A7B6390E-10DE-45B4-8E3D-F26A4CB02086}"/>
                  </a:ext>
                </a:extLst>
              </p:cNvPr>
              <p:cNvSpPr txBox="1"/>
              <p:nvPr/>
            </p:nvSpPr>
            <p:spPr bwMode="auto">
              <a:xfrm>
                <a:off x="1797856"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0</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97" name="矩形 21">
                <a:extLst>
                  <a:ext uri="{FF2B5EF4-FFF2-40B4-BE49-F238E27FC236}">
                    <a16:creationId xmlns:a16="http://schemas.microsoft.com/office/drawing/2014/main" id="{106980D3-89EA-49FF-AC89-7C06E16235F4}"/>
                  </a:ext>
                </a:extLst>
              </p:cNvPr>
              <p:cNvSpPr/>
              <p:nvPr/>
            </p:nvSpPr>
            <p:spPr bwMode="auto">
              <a:xfrm>
                <a:off x="5446979"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98" name="矩形 22">
                <a:extLst>
                  <a:ext uri="{FF2B5EF4-FFF2-40B4-BE49-F238E27FC236}">
                    <a16:creationId xmlns:a16="http://schemas.microsoft.com/office/drawing/2014/main" id="{B0293A2E-CCD3-4A12-9C80-09236A5414E0}"/>
                  </a:ext>
                </a:extLst>
              </p:cNvPr>
              <p:cNvSpPr/>
              <p:nvPr/>
            </p:nvSpPr>
            <p:spPr bwMode="auto">
              <a:xfrm>
                <a:off x="5446979"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99" name="文本框 23">
                <a:extLst>
                  <a:ext uri="{FF2B5EF4-FFF2-40B4-BE49-F238E27FC236}">
                    <a16:creationId xmlns:a16="http://schemas.microsoft.com/office/drawing/2014/main" id="{BD0945C4-E5CA-42BA-8189-4833DF979A49}"/>
                  </a:ext>
                </a:extLst>
              </p:cNvPr>
              <p:cNvSpPr txBox="1"/>
              <p:nvPr/>
            </p:nvSpPr>
            <p:spPr bwMode="auto">
              <a:xfrm>
                <a:off x="5408852" y="3036681"/>
                <a:ext cx="40389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11</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00" name="矩形 24">
                <a:extLst>
                  <a:ext uri="{FF2B5EF4-FFF2-40B4-BE49-F238E27FC236}">
                    <a16:creationId xmlns:a16="http://schemas.microsoft.com/office/drawing/2014/main" id="{7ED9E9E0-E0A2-4F0D-9D31-C81DA1974FC4}"/>
                  </a:ext>
                </a:extLst>
              </p:cNvPr>
              <p:cNvSpPr/>
              <p:nvPr/>
            </p:nvSpPr>
            <p:spPr bwMode="auto">
              <a:xfrm>
                <a:off x="2118349"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01" name="矩形 25">
                <a:extLst>
                  <a:ext uri="{FF2B5EF4-FFF2-40B4-BE49-F238E27FC236}">
                    <a16:creationId xmlns:a16="http://schemas.microsoft.com/office/drawing/2014/main" id="{0907BB5C-6D78-4966-8FE2-4F5DD2823561}"/>
                  </a:ext>
                </a:extLst>
              </p:cNvPr>
              <p:cNvSpPr/>
              <p:nvPr/>
            </p:nvSpPr>
            <p:spPr bwMode="auto">
              <a:xfrm>
                <a:off x="2118349"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02" name="文本框 26">
                <a:extLst>
                  <a:ext uri="{FF2B5EF4-FFF2-40B4-BE49-F238E27FC236}">
                    <a16:creationId xmlns:a16="http://schemas.microsoft.com/office/drawing/2014/main" id="{7217E012-5C10-46ED-AE1B-9B0816EC53C1}"/>
                  </a:ext>
                </a:extLst>
              </p:cNvPr>
              <p:cNvSpPr txBox="1"/>
              <p:nvPr/>
            </p:nvSpPr>
            <p:spPr bwMode="auto">
              <a:xfrm>
                <a:off x="2130718"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03" name="矩形 27">
                <a:extLst>
                  <a:ext uri="{FF2B5EF4-FFF2-40B4-BE49-F238E27FC236}">
                    <a16:creationId xmlns:a16="http://schemas.microsoft.com/office/drawing/2014/main" id="{873FF51B-7D97-4731-9A9D-EB9F2FF4C7E0}"/>
                  </a:ext>
                </a:extLst>
              </p:cNvPr>
              <p:cNvSpPr/>
              <p:nvPr/>
            </p:nvSpPr>
            <p:spPr bwMode="auto">
              <a:xfrm>
                <a:off x="2451212"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04" name="矩形 28">
                <a:extLst>
                  <a:ext uri="{FF2B5EF4-FFF2-40B4-BE49-F238E27FC236}">
                    <a16:creationId xmlns:a16="http://schemas.microsoft.com/office/drawing/2014/main" id="{D3883117-0D74-4C08-BAC6-1847E56A92D7}"/>
                  </a:ext>
                </a:extLst>
              </p:cNvPr>
              <p:cNvSpPr/>
              <p:nvPr/>
            </p:nvSpPr>
            <p:spPr bwMode="auto">
              <a:xfrm>
                <a:off x="2451212"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05" name="文本框 29">
                <a:extLst>
                  <a:ext uri="{FF2B5EF4-FFF2-40B4-BE49-F238E27FC236}">
                    <a16:creationId xmlns:a16="http://schemas.microsoft.com/office/drawing/2014/main" id="{B11B7B17-7E81-4AD2-8165-0D49C7F92E6C}"/>
                  </a:ext>
                </a:extLst>
              </p:cNvPr>
              <p:cNvSpPr txBox="1"/>
              <p:nvPr/>
            </p:nvSpPr>
            <p:spPr bwMode="auto">
              <a:xfrm>
                <a:off x="2457969" y="3036681"/>
                <a:ext cx="314124"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2</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06" name="矩形 30">
                <a:extLst>
                  <a:ext uri="{FF2B5EF4-FFF2-40B4-BE49-F238E27FC236}">
                    <a16:creationId xmlns:a16="http://schemas.microsoft.com/office/drawing/2014/main" id="{F711930A-4D41-4EEB-8B15-E54AF64F6201}"/>
                  </a:ext>
                </a:extLst>
              </p:cNvPr>
              <p:cNvSpPr/>
              <p:nvPr/>
            </p:nvSpPr>
            <p:spPr bwMode="auto">
              <a:xfrm>
                <a:off x="2784075"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07" name="矩形 31">
                <a:extLst>
                  <a:ext uri="{FF2B5EF4-FFF2-40B4-BE49-F238E27FC236}">
                    <a16:creationId xmlns:a16="http://schemas.microsoft.com/office/drawing/2014/main" id="{E3E85481-AA94-4414-8585-67BDEE3052E7}"/>
                  </a:ext>
                </a:extLst>
              </p:cNvPr>
              <p:cNvSpPr/>
              <p:nvPr/>
            </p:nvSpPr>
            <p:spPr bwMode="auto">
              <a:xfrm>
                <a:off x="2784075"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08" name="文本框 32">
                <a:extLst>
                  <a:ext uri="{FF2B5EF4-FFF2-40B4-BE49-F238E27FC236}">
                    <a16:creationId xmlns:a16="http://schemas.microsoft.com/office/drawing/2014/main" id="{A4F158CF-0CFE-41FB-BA03-3E8F0DD785BE}"/>
                  </a:ext>
                </a:extLst>
              </p:cNvPr>
              <p:cNvSpPr txBox="1"/>
              <p:nvPr/>
            </p:nvSpPr>
            <p:spPr bwMode="auto">
              <a:xfrm>
                <a:off x="2796443"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3</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09" name="矩形 33">
                <a:extLst>
                  <a:ext uri="{FF2B5EF4-FFF2-40B4-BE49-F238E27FC236}">
                    <a16:creationId xmlns:a16="http://schemas.microsoft.com/office/drawing/2014/main" id="{8B1778AE-D724-485A-B986-38187312683C}"/>
                  </a:ext>
                </a:extLst>
              </p:cNvPr>
              <p:cNvSpPr/>
              <p:nvPr/>
            </p:nvSpPr>
            <p:spPr bwMode="auto">
              <a:xfrm>
                <a:off x="3116938"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10" name="矩形 34">
                <a:extLst>
                  <a:ext uri="{FF2B5EF4-FFF2-40B4-BE49-F238E27FC236}">
                    <a16:creationId xmlns:a16="http://schemas.microsoft.com/office/drawing/2014/main" id="{DF367C17-D7A9-43D1-84D3-6874D41EED56}"/>
                  </a:ext>
                </a:extLst>
              </p:cNvPr>
              <p:cNvSpPr/>
              <p:nvPr/>
            </p:nvSpPr>
            <p:spPr bwMode="auto">
              <a:xfrm>
                <a:off x="3116938"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11" name="文本框 35">
                <a:extLst>
                  <a:ext uri="{FF2B5EF4-FFF2-40B4-BE49-F238E27FC236}">
                    <a16:creationId xmlns:a16="http://schemas.microsoft.com/office/drawing/2014/main" id="{BB0B5D17-83DC-4317-8044-7566314897AB}"/>
                  </a:ext>
                </a:extLst>
              </p:cNvPr>
              <p:cNvSpPr txBox="1"/>
              <p:nvPr/>
            </p:nvSpPr>
            <p:spPr bwMode="auto">
              <a:xfrm>
                <a:off x="3129307"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4</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12" name="矩形 36">
                <a:extLst>
                  <a:ext uri="{FF2B5EF4-FFF2-40B4-BE49-F238E27FC236}">
                    <a16:creationId xmlns:a16="http://schemas.microsoft.com/office/drawing/2014/main" id="{224C2574-1042-4F83-BCFE-8A6FE3F0DA72}"/>
                  </a:ext>
                </a:extLst>
              </p:cNvPr>
              <p:cNvSpPr/>
              <p:nvPr/>
            </p:nvSpPr>
            <p:spPr bwMode="auto">
              <a:xfrm>
                <a:off x="3449801"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13" name="矩形 37">
                <a:extLst>
                  <a:ext uri="{FF2B5EF4-FFF2-40B4-BE49-F238E27FC236}">
                    <a16:creationId xmlns:a16="http://schemas.microsoft.com/office/drawing/2014/main" id="{0F47910F-A4D1-43A2-A3E0-A0DB9C5DC57B}"/>
                  </a:ext>
                </a:extLst>
              </p:cNvPr>
              <p:cNvSpPr/>
              <p:nvPr/>
            </p:nvSpPr>
            <p:spPr bwMode="auto">
              <a:xfrm>
                <a:off x="3449801"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14" name="文本框 38">
                <a:extLst>
                  <a:ext uri="{FF2B5EF4-FFF2-40B4-BE49-F238E27FC236}">
                    <a16:creationId xmlns:a16="http://schemas.microsoft.com/office/drawing/2014/main" id="{12355A8F-56E0-4125-9442-BA7331F91334}"/>
                  </a:ext>
                </a:extLst>
              </p:cNvPr>
              <p:cNvSpPr txBox="1"/>
              <p:nvPr/>
            </p:nvSpPr>
            <p:spPr bwMode="auto">
              <a:xfrm>
                <a:off x="3462170"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5</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15" name="矩形 39">
                <a:extLst>
                  <a:ext uri="{FF2B5EF4-FFF2-40B4-BE49-F238E27FC236}">
                    <a16:creationId xmlns:a16="http://schemas.microsoft.com/office/drawing/2014/main" id="{156F0392-92BF-4520-AEA4-2AE5D8461A0B}"/>
                  </a:ext>
                </a:extLst>
              </p:cNvPr>
              <p:cNvSpPr/>
              <p:nvPr/>
            </p:nvSpPr>
            <p:spPr bwMode="auto">
              <a:xfrm>
                <a:off x="3782664"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16" name="矩形 40">
                <a:extLst>
                  <a:ext uri="{FF2B5EF4-FFF2-40B4-BE49-F238E27FC236}">
                    <a16:creationId xmlns:a16="http://schemas.microsoft.com/office/drawing/2014/main" id="{EA51DA00-E2DE-467E-92C1-C1173B993620}"/>
                  </a:ext>
                </a:extLst>
              </p:cNvPr>
              <p:cNvSpPr/>
              <p:nvPr/>
            </p:nvSpPr>
            <p:spPr bwMode="auto">
              <a:xfrm>
                <a:off x="3782664"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17" name="文本框 41">
                <a:extLst>
                  <a:ext uri="{FF2B5EF4-FFF2-40B4-BE49-F238E27FC236}">
                    <a16:creationId xmlns:a16="http://schemas.microsoft.com/office/drawing/2014/main" id="{00C9F290-2E30-42C6-A96A-B432968E8FB3}"/>
                  </a:ext>
                </a:extLst>
              </p:cNvPr>
              <p:cNvSpPr txBox="1"/>
              <p:nvPr/>
            </p:nvSpPr>
            <p:spPr bwMode="auto">
              <a:xfrm>
                <a:off x="3795033"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6</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18" name="矩形 42">
                <a:extLst>
                  <a:ext uri="{FF2B5EF4-FFF2-40B4-BE49-F238E27FC236}">
                    <a16:creationId xmlns:a16="http://schemas.microsoft.com/office/drawing/2014/main" id="{0A8D9B96-AB25-4D7E-9814-9A0EFBC9152C}"/>
                  </a:ext>
                </a:extLst>
              </p:cNvPr>
              <p:cNvSpPr/>
              <p:nvPr/>
            </p:nvSpPr>
            <p:spPr bwMode="auto">
              <a:xfrm>
                <a:off x="4115527"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19" name="矩形 43">
                <a:extLst>
                  <a:ext uri="{FF2B5EF4-FFF2-40B4-BE49-F238E27FC236}">
                    <a16:creationId xmlns:a16="http://schemas.microsoft.com/office/drawing/2014/main" id="{2C964C05-6410-4AEC-8009-2540281AF0C4}"/>
                  </a:ext>
                </a:extLst>
              </p:cNvPr>
              <p:cNvSpPr/>
              <p:nvPr/>
            </p:nvSpPr>
            <p:spPr bwMode="auto">
              <a:xfrm>
                <a:off x="4115527"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20" name="文本框 44">
                <a:extLst>
                  <a:ext uri="{FF2B5EF4-FFF2-40B4-BE49-F238E27FC236}">
                    <a16:creationId xmlns:a16="http://schemas.microsoft.com/office/drawing/2014/main" id="{31147D4A-489C-46CC-950A-E98858449B77}"/>
                  </a:ext>
                </a:extLst>
              </p:cNvPr>
              <p:cNvSpPr txBox="1"/>
              <p:nvPr/>
            </p:nvSpPr>
            <p:spPr bwMode="auto">
              <a:xfrm>
                <a:off x="4127895"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7</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21" name="矩形 45">
                <a:extLst>
                  <a:ext uri="{FF2B5EF4-FFF2-40B4-BE49-F238E27FC236}">
                    <a16:creationId xmlns:a16="http://schemas.microsoft.com/office/drawing/2014/main" id="{7D0794CC-0A21-4F88-8FB6-ACB395AF4233}"/>
                  </a:ext>
                </a:extLst>
              </p:cNvPr>
              <p:cNvSpPr/>
              <p:nvPr/>
            </p:nvSpPr>
            <p:spPr bwMode="auto">
              <a:xfrm>
                <a:off x="4448390"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22" name="矩形 46">
                <a:extLst>
                  <a:ext uri="{FF2B5EF4-FFF2-40B4-BE49-F238E27FC236}">
                    <a16:creationId xmlns:a16="http://schemas.microsoft.com/office/drawing/2014/main" id="{5DBB9829-932F-424A-A7F9-1BFF838DF51A}"/>
                  </a:ext>
                </a:extLst>
              </p:cNvPr>
              <p:cNvSpPr/>
              <p:nvPr/>
            </p:nvSpPr>
            <p:spPr bwMode="auto">
              <a:xfrm>
                <a:off x="4448390"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23" name="文本框 47">
                <a:extLst>
                  <a:ext uri="{FF2B5EF4-FFF2-40B4-BE49-F238E27FC236}">
                    <a16:creationId xmlns:a16="http://schemas.microsoft.com/office/drawing/2014/main" id="{FBD6F149-FCE5-4923-B612-E1E5BE6D6BE4}"/>
                  </a:ext>
                </a:extLst>
              </p:cNvPr>
              <p:cNvSpPr txBox="1"/>
              <p:nvPr/>
            </p:nvSpPr>
            <p:spPr bwMode="auto">
              <a:xfrm>
                <a:off x="4460758"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8</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24" name="矩形 48">
                <a:extLst>
                  <a:ext uri="{FF2B5EF4-FFF2-40B4-BE49-F238E27FC236}">
                    <a16:creationId xmlns:a16="http://schemas.microsoft.com/office/drawing/2014/main" id="{22869F0F-A6DA-414B-AB75-B14C36EC33FA}"/>
                  </a:ext>
                </a:extLst>
              </p:cNvPr>
              <p:cNvSpPr/>
              <p:nvPr/>
            </p:nvSpPr>
            <p:spPr bwMode="auto">
              <a:xfrm>
                <a:off x="4781253"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25" name="矩形 49">
                <a:extLst>
                  <a:ext uri="{FF2B5EF4-FFF2-40B4-BE49-F238E27FC236}">
                    <a16:creationId xmlns:a16="http://schemas.microsoft.com/office/drawing/2014/main" id="{75ACD69F-918A-4C83-93F2-D125046CA809}"/>
                  </a:ext>
                </a:extLst>
              </p:cNvPr>
              <p:cNvSpPr/>
              <p:nvPr/>
            </p:nvSpPr>
            <p:spPr bwMode="auto">
              <a:xfrm>
                <a:off x="4781253"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26" name="文本框 50">
                <a:extLst>
                  <a:ext uri="{FF2B5EF4-FFF2-40B4-BE49-F238E27FC236}">
                    <a16:creationId xmlns:a16="http://schemas.microsoft.com/office/drawing/2014/main" id="{496B5C2C-C060-45F0-A164-3B4CD77EA259}"/>
                  </a:ext>
                </a:extLst>
              </p:cNvPr>
              <p:cNvSpPr txBox="1"/>
              <p:nvPr/>
            </p:nvSpPr>
            <p:spPr bwMode="auto">
              <a:xfrm>
                <a:off x="4793622"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9</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27" name="矩形 51">
                <a:extLst>
                  <a:ext uri="{FF2B5EF4-FFF2-40B4-BE49-F238E27FC236}">
                    <a16:creationId xmlns:a16="http://schemas.microsoft.com/office/drawing/2014/main" id="{0796D3BB-06DB-4F6A-9195-A30AA7D8EF9E}"/>
                  </a:ext>
                </a:extLst>
              </p:cNvPr>
              <p:cNvSpPr/>
              <p:nvPr/>
            </p:nvSpPr>
            <p:spPr bwMode="auto">
              <a:xfrm>
                <a:off x="5114116"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28" name="矩形 52">
                <a:extLst>
                  <a:ext uri="{FF2B5EF4-FFF2-40B4-BE49-F238E27FC236}">
                    <a16:creationId xmlns:a16="http://schemas.microsoft.com/office/drawing/2014/main" id="{16284342-4A56-47EE-A794-037C2D5E0932}"/>
                  </a:ext>
                </a:extLst>
              </p:cNvPr>
              <p:cNvSpPr/>
              <p:nvPr/>
            </p:nvSpPr>
            <p:spPr bwMode="auto">
              <a:xfrm>
                <a:off x="5114116"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29" name="文本框 53">
                <a:extLst>
                  <a:ext uri="{FF2B5EF4-FFF2-40B4-BE49-F238E27FC236}">
                    <a16:creationId xmlns:a16="http://schemas.microsoft.com/office/drawing/2014/main" id="{3CDE471C-3E5D-4250-9422-A9E21CF7FECA}"/>
                  </a:ext>
                </a:extLst>
              </p:cNvPr>
              <p:cNvSpPr txBox="1"/>
              <p:nvPr/>
            </p:nvSpPr>
            <p:spPr bwMode="auto">
              <a:xfrm>
                <a:off x="5063122" y="3036681"/>
                <a:ext cx="429628" cy="316392"/>
              </a:xfrm>
              <a:prstGeom prst="rect">
                <a:avLst/>
              </a:prstGeom>
              <a:noFill/>
              <a:ln w="9525">
                <a:noFill/>
                <a:miter lim="800000"/>
                <a:headEnd/>
                <a:tailEnd/>
              </a:ln>
            </p:spPr>
            <p:txBody>
              <a:bodyPr wrap="squar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10</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30" name="矩形 54">
                <a:extLst>
                  <a:ext uri="{FF2B5EF4-FFF2-40B4-BE49-F238E27FC236}">
                    <a16:creationId xmlns:a16="http://schemas.microsoft.com/office/drawing/2014/main" id="{43044825-0BA3-4CC5-BA69-A4EF9AE1022D}"/>
                  </a:ext>
                </a:extLst>
              </p:cNvPr>
              <p:cNvSpPr/>
              <p:nvPr/>
            </p:nvSpPr>
            <p:spPr bwMode="auto">
              <a:xfrm>
                <a:off x="5779838" y="2910783"/>
                <a:ext cx="327638" cy="568189"/>
              </a:xfrm>
              <a:prstGeom prst="rect">
                <a:avLst/>
              </a:prstGeom>
              <a:solidFill>
                <a:srgbClr val="0498D7">
                  <a:alpha val="28000"/>
                </a:srgbClr>
              </a:solidFill>
              <a:ln w="12700" cap="flat" cmpd="sng" algn="ctr">
                <a:solidFill>
                  <a:schemeClr val="bg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31" name="矩形 55">
                <a:extLst>
                  <a:ext uri="{FF2B5EF4-FFF2-40B4-BE49-F238E27FC236}">
                    <a16:creationId xmlns:a16="http://schemas.microsoft.com/office/drawing/2014/main" id="{5601D907-6DF5-451D-A7F5-8CEAC5A438A8}"/>
                  </a:ext>
                </a:extLst>
              </p:cNvPr>
              <p:cNvSpPr/>
              <p:nvPr/>
            </p:nvSpPr>
            <p:spPr bwMode="auto">
              <a:xfrm>
                <a:off x="5779838"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b="1">
                  <a:solidFill>
                    <a:prstClr val="black"/>
                  </a:solidFill>
                  <a:latin typeface="Huawei Sans" panose="020C0503030203020204" pitchFamily="34" charset="0"/>
                  <a:sym typeface="Huawei Sans" panose="020C0503030203020204" pitchFamily="34" charset="0"/>
                </a:endParaRPr>
              </a:p>
            </p:txBody>
          </p:sp>
          <p:sp>
            <p:nvSpPr>
              <p:cNvPr id="132" name="文本框 56">
                <a:extLst>
                  <a:ext uri="{FF2B5EF4-FFF2-40B4-BE49-F238E27FC236}">
                    <a16:creationId xmlns:a16="http://schemas.microsoft.com/office/drawing/2014/main" id="{293E70D0-72A8-43B8-ACC6-86EBA2E46C3D}"/>
                  </a:ext>
                </a:extLst>
              </p:cNvPr>
              <p:cNvSpPr txBox="1"/>
              <p:nvPr/>
            </p:nvSpPr>
            <p:spPr bwMode="auto">
              <a:xfrm>
                <a:off x="5736904" y="3036681"/>
                <a:ext cx="413510"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white"/>
                    </a:solidFill>
                    <a:latin typeface="Huawei Sans" panose="020C0503030203020204" pitchFamily="34" charset="0"/>
                  </a:rPr>
                  <a:t>12</a:t>
                </a:r>
                <a:endParaRPr lang="zh-CN" altLang="en-US" sz="1400" b="1"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sp>
          <p:nvSpPr>
            <p:cNvPr id="93" name="文本框 17">
              <a:extLst>
                <a:ext uri="{FF2B5EF4-FFF2-40B4-BE49-F238E27FC236}">
                  <a16:creationId xmlns:a16="http://schemas.microsoft.com/office/drawing/2014/main" id="{A30A6531-ECFC-49F4-A346-00F5F8359F32}"/>
                </a:ext>
              </a:extLst>
            </p:cNvPr>
            <p:cNvSpPr txBox="1"/>
            <p:nvPr/>
          </p:nvSpPr>
          <p:spPr bwMode="auto">
            <a:xfrm>
              <a:off x="753708" y="3036681"/>
              <a:ext cx="106112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Partition 2</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133" name="组合 8">
            <a:extLst>
              <a:ext uri="{FF2B5EF4-FFF2-40B4-BE49-F238E27FC236}">
                <a16:creationId xmlns:a16="http://schemas.microsoft.com/office/drawing/2014/main" id="{A89F1B3A-EF31-4134-92FD-613B15EB6315}"/>
              </a:ext>
            </a:extLst>
          </p:cNvPr>
          <p:cNvGrpSpPr/>
          <p:nvPr/>
        </p:nvGrpSpPr>
        <p:grpSpPr>
          <a:xfrm>
            <a:off x="2437494" y="5627633"/>
            <a:ext cx="6755290" cy="316392"/>
            <a:chOff x="416571" y="5497104"/>
            <a:chExt cx="6755292" cy="316392"/>
          </a:xfrm>
        </p:grpSpPr>
        <p:cxnSp>
          <p:nvCxnSpPr>
            <p:cNvPr id="134" name="直接箭头连接符 13">
              <a:extLst>
                <a:ext uri="{FF2B5EF4-FFF2-40B4-BE49-F238E27FC236}">
                  <a16:creationId xmlns:a16="http://schemas.microsoft.com/office/drawing/2014/main" id="{95792FB6-6A68-4903-AB8A-B8342498C85A}"/>
                </a:ext>
              </a:extLst>
            </p:cNvPr>
            <p:cNvCxnSpPr/>
            <p:nvPr/>
          </p:nvCxnSpPr>
          <p:spPr bwMode="auto">
            <a:xfrm>
              <a:off x="935652" y="5655300"/>
              <a:ext cx="5652572" cy="0"/>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sp>
          <p:nvSpPr>
            <p:cNvPr id="135" name="文本框 14">
              <a:extLst>
                <a:ext uri="{FF2B5EF4-FFF2-40B4-BE49-F238E27FC236}">
                  <a16:creationId xmlns:a16="http://schemas.microsoft.com/office/drawing/2014/main" id="{5D21F01C-0432-4801-96AF-3F67CAE8B3D5}"/>
                </a:ext>
              </a:extLst>
            </p:cNvPr>
            <p:cNvSpPr txBox="1"/>
            <p:nvPr/>
          </p:nvSpPr>
          <p:spPr bwMode="auto">
            <a:xfrm>
              <a:off x="416571" y="5497104"/>
              <a:ext cx="511293"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Old</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136" name="文本框 15">
              <a:extLst>
                <a:ext uri="{FF2B5EF4-FFF2-40B4-BE49-F238E27FC236}">
                  <a16:creationId xmlns:a16="http://schemas.microsoft.com/office/drawing/2014/main" id="{D61255AD-56BB-4E46-A47B-2D74D71A9D74}"/>
                </a:ext>
              </a:extLst>
            </p:cNvPr>
            <p:cNvSpPr txBox="1"/>
            <p:nvPr/>
          </p:nvSpPr>
          <p:spPr bwMode="auto">
            <a:xfrm>
              <a:off x="6596450" y="5497104"/>
              <a:ext cx="575413"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srgbClr val="505050"/>
                  </a:solidFill>
                  <a:latin typeface="Huawei Sans" panose="020C0503030203020204" pitchFamily="34" charset="0"/>
                </a:rPr>
                <a:t>New</a:t>
              </a:r>
              <a:endParaRPr lang="zh-CN" altLang="en-US" sz="14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grpSp>
      <p:sp>
        <p:nvSpPr>
          <p:cNvPr id="137" name="文本框 9">
            <a:extLst>
              <a:ext uri="{FF2B5EF4-FFF2-40B4-BE49-F238E27FC236}">
                <a16:creationId xmlns:a16="http://schemas.microsoft.com/office/drawing/2014/main" id="{55E1BBE7-0EBF-42D3-B743-5A37260CD187}"/>
              </a:ext>
            </a:extLst>
          </p:cNvPr>
          <p:cNvSpPr txBox="1"/>
          <p:nvPr/>
        </p:nvSpPr>
        <p:spPr bwMode="auto">
          <a:xfrm>
            <a:off x="9329631" y="4138562"/>
            <a:ext cx="875174" cy="37794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Writes</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cxnSp>
        <p:nvCxnSpPr>
          <p:cNvPr id="138" name="直接箭头连接符 10">
            <a:extLst>
              <a:ext uri="{FF2B5EF4-FFF2-40B4-BE49-F238E27FC236}">
                <a16:creationId xmlns:a16="http://schemas.microsoft.com/office/drawing/2014/main" id="{0541FFAD-2A7B-4101-B832-89E39E8740CE}"/>
              </a:ext>
            </a:extLst>
          </p:cNvPr>
          <p:cNvCxnSpPr>
            <a:stCxn id="137" idx="1"/>
            <a:endCxn id="57" idx="3"/>
          </p:cNvCxnSpPr>
          <p:nvPr/>
        </p:nvCxnSpPr>
        <p:spPr bwMode="auto">
          <a:xfrm flipH="1" flipV="1">
            <a:off x="8254768" y="3414661"/>
            <a:ext cx="1074863" cy="912875"/>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cxnSp>
        <p:nvCxnSpPr>
          <p:cNvPr id="139" name="直接箭头连接符 11">
            <a:extLst>
              <a:ext uri="{FF2B5EF4-FFF2-40B4-BE49-F238E27FC236}">
                <a16:creationId xmlns:a16="http://schemas.microsoft.com/office/drawing/2014/main" id="{AAC790E0-D6F4-4968-80BC-BE1E4E35DB2F}"/>
              </a:ext>
            </a:extLst>
          </p:cNvPr>
          <p:cNvCxnSpPr>
            <a:stCxn id="137" idx="1"/>
            <a:endCxn id="132" idx="3"/>
          </p:cNvCxnSpPr>
          <p:nvPr/>
        </p:nvCxnSpPr>
        <p:spPr bwMode="auto">
          <a:xfrm flipH="1">
            <a:off x="8254768" y="4327536"/>
            <a:ext cx="1074863" cy="901486"/>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cxnSp>
        <p:nvCxnSpPr>
          <p:cNvPr id="140" name="直接箭头连接符 12">
            <a:extLst>
              <a:ext uri="{FF2B5EF4-FFF2-40B4-BE49-F238E27FC236}">
                <a16:creationId xmlns:a16="http://schemas.microsoft.com/office/drawing/2014/main" id="{3D51E3EA-8814-4E4D-871E-7B27B7484F50}"/>
              </a:ext>
            </a:extLst>
          </p:cNvPr>
          <p:cNvCxnSpPr>
            <a:stCxn id="137" idx="1"/>
            <a:endCxn id="90" idx="3"/>
          </p:cNvCxnSpPr>
          <p:nvPr/>
        </p:nvCxnSpPr>
        <p:spPr bwMode="auto">
          <a:xfrm flipH="1" flipV="1">
            <a:off x="7200877" y="4321842"/>
            <a:ext cx="2128754" cy="5694"/>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spTree>
    <p:extLst>
      <p:ext uri="{BB962C8B-B14F-4D97-AF65-F5344CB8AC3E}">
        <p14:creationId xmlns:p14="http://schemas.microsoft.com/office/powerpoint/2010/main" val="40327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00130"/>
            <a:ext cx="10812720" cy="4700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标题 1">
            <a:extLst>
              <a:ext uri="{FF2B5EF4-FFF2-40B4-BE49-F238E27FC236}">
                <a16:creationId xmlns:a16="http://schemas.microsoft.com/office/drawing/2014/main" id="{99E37900-BFB2-4D2B-B0D2-49AB5FDE34B1}"/>
              </a:ext>
            </a:extLst>
          </p:cNvPr>
          <p:cNvSpPr txBox="1">
            <a:spLocks/>
          </p:cNvSpPr>
          <p:nvPr/>
        </p:nvSpPr>
        <p:spPr>
          <a:xfrm>
            <a:off x="3023949" y="643331"/>
            <a:ext cx="10905465" cy="86476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chemeClr val="bg1"/>
                </a:solidFill>
                <a:latin typeface="Huawei Sans" panose="020C0503030203020204" pitchFamily="34" charset="0"/>
              </a:rPr>
              <a:t>Consumer Groups</a:t>
            </a:r>
            <a:endParaRPr lang="en-US" altLang="zh-CN" dirty="0">
              <a:solidFill>
                <a:schemeClr val="bg1"/>
              </a:solidFill>
              <a:latin typeface="Huawei Sans" panose="020C0503030203020204" pitchFamily="34" charset="0"/>
              <a:sym typeface="Huawei Sans" panose="020C0503030203020204" pitchFamily="34" charset="0"/>
            </a:endParaRPr>
          </a:p>
        </p:txBody>
      </p:sp>
      <p:sp>
        <p:nvSpPr>
          <p:cNvPr id="15" name="文本占位符 2">
            <a:extLst>
              <a:ext uri="{FF2B5EF4-FFF2-40B4-BE49-F238E27FC236}">
                <a16:creationId xmlns:a16="http://schemas.microsoft.com/office/drawing/2014/main" id="{CA2D634A-E501-4E2F-8A86-5736B40055F3}"/>
              </a:ext>
            </a:extLst>
          </p:cNvPr>
          <p:cNvSpPr txBox="1">
            <a:spLocks/>
          </p:cNvSpPr>
          <p:nvPr/>
        </p:nvSpPr>
        <p:spPr>
          <a:xfrm>
            <a:off x="843622" y="2169768"/>
            <a:ext cx="10905466" cy="37577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Huawei Sans" panose="020C0503030203020204" pitchFamily="34" charset="0"/>
              </a:rPr>
              <a:t>Each consumer belongs to a consumer group. Each message can be consumed by multiple consumer groups but only one consumer in a consumer group. That is, data is shared between groups, but exclusive within a group.</a:t>
            </a:r>
            <a:endParaRPr lang="en-US" altLang="zh-CN" dirty="0">
              <a:latin typeface="Huawei Sans" panose="020C0503030203020204" pitchFamily="34" charset="0"/>
              <a:sym typeface="Huawei Sans" panose="020C0503030203020204" pitchFamily="34" charset="0"/>
            </a:endParaRPr>
          </a:p>
          <a:p>
            <a:endParaRPr lang="en-US" altLang="zh-CN" dirty="0">
              <a:latin typeface="Huawei Sans" panose="020C0503030203020204" pitchFamily="34" charset="0"/>
              <a:sym typeface="Huawei Sans" panose="020C0503030203020204" pitchFamily="34" charset="0"/>
            </a:endParaRPr>
          </a:p>
        </p:txBody>
      </p:sp>
      <p:grpSp>
        <p:nvGrpSpPr>
          <p:cNvPr id="16" name="组合 4">
            <a:extLst>
              <a:ext uri="{FF2B5EF4-FFF2-40B4-BE49-F238E27FC236}">
                <a16:creationId xmlns:a16="http://schemas.microsoft.com/office/drawing/2014/main" id="{BA01C39F-B057-4067-BDB6-72A4F7B11763}"/>
              </a:ext>
            </a:extLst>
          </p:cNvPr>
          <p:cNvGrpSpPr/>
          <p:nvPr/>
        </p:nvGrpSpPr>
        <p:grpSpPr>
          <a:xfrm>
            <a:off x="2871537" y="3428999"/>
            <a:ext cx="6886564" cy="2608563"/>
            <a:chOff x="5060385" y="4770321"/>
            <a:chExt cx="14264819" cy="6769051"/>
          </a:xfrm>
        </p:grpSpPr>
        <p:sp>
          <p:nvSpPr>
            <p:cNvPr id="17" name="矩形 5">
              <a:extLst>
                <a:ext uri="{FF2B5EF4-FFF2-40B4-BE49-F238E27FC236}">
                  <a16:creationId xmlns:a16="http://schemas.microsoft.com/office/drawing/2014/main" id="{C2979948-499C-4A29-8623-ECA7FF4CFCC1}"/>
                </a:ext>
              </a:extLst>
            </p:cNvPr>
            <p:cNvSpPr/>
            <p:nvPr/>
          </p:nvSpPr>
          <p:spPr bwMode="auto">
            <a:xfrm>
              <a:off x="5819349" y="4770321"/>
              <a:ext cx="12746891" cy="4032913"/>
            </a:xfrm>
            <a:prstGeom prst="rect">
              <a:avLst/>
            </a:prstGeom>
            <a:noFill/>
            <a:ln w="9525" cap="flat" cmpd="sng" algn="ctr">
              <a:solidFill>
                <a:srgbClr val="56C4D2"/>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18" name="矩形 6">
              <a:extLst>
                <a:ext uri="{FF2B5EF4-FFF2-40B4-BE49-F238E27FC236}">
                  <a16:creationId xmlns:a16="http://schemas.microsoft.com/office/drawing/2014/main" id="{CE7F817B-0C9A-4CB7-8087-CCE1B1044907}"/>
                </a:ext>
              </a:extLst>
            </p:cNvPr>
            <p:cNvSpPr/>
            <p:nvPr/>
          </p:nvSpPr>
          <p:spPr bwMode="auto">
            <a:xfrm>
              <a:off x="6784661" y="5791225"/>
              <a:ext cx="4549462" cy="2513699"/>
            </a:xfrm>
            <a:prstGeom prst="rect">
              <a:avLst/>
            </a:prstGeom>
            <a:solidFill>
              <a:srgbClr val="BEE9EE"/>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grpSp>
          <p:nvGrpSpPr>
            <p:cNvPr id="19" name="组合 7">
              <a:extLst>
                <a:ext uri="{FF2B5EF4-FFF2-40B4-BE49-F238E27FC236}">
                  <a16:creationId xmlns:a16="http://schemas.microsoft.com/office/drawing/2014/main" id="{C4267676-B7B0-4345-97C2-3A8144333699}"/>
                </a:ext>
              </a:extLst>
            </p:cNvPr>
            <p:cNvGrpSpPr/>
            <p:nvPr/>
          </p:nvGrpSpPr>
          <p:grpSpPr>
            <a:xfrm>
              <a:off x="7139204" y="6733828"/>
              <a:ext cx="3840378" cy="1233451"/>
              <a:chOff x="2123728" y="3245660"/>
              <a:chExt cx="1919967" cy="616654"/>
            </a:xfrm>
          </p:grpSpPr>
          <p:grpSp>
            <p:nvGrpSpPr>
              <p:cNvPr id="64" name="组合 51">
                <a:extLst>
                  <a:ext uri="{FF2B5EF4-FFF2-40B4-BE49-F238E27FC236}">
                    <a16:creationId xmlns:a16="http://schemas.microsoft.com/office/drawing/2014/main" id="{14CD3F51-89AF-465A-B1FB-75694991BEDA}"/>
                  </a:ext>
                </a:extLst>
              </p:cNvPr>
              <p:cNvGrpSpPr/>
              <p:nvPr/>
            </p:nvGrpSpPr>
            <p:grpSpPr>
              <a:xfrm>
                <a:off x="2123728" y="3245660"/>
                <a:ext cx="792088" cy="616654"/>
                <a:chOff x="2123728" y="2994660"/>
                <a:chExt cx="792088" cy="616654"/>
              </a:xfrm>
            </p:grpSpPr>
            <p:sp>
              <p:nvSpPr>
                <p:cNvPr id="68" name="圆角矩形 55">
                  <a:extLst>
                    <a:ext uri="{FF2B5EF4-FFF2-40B4-BE49-F238E27FC236}">
                      <a16:creationId xmlns:a16="http://schemas.microsoft.com/office/drawing/2014/main" id="{952C9927-89EC-4927-BB1C-28257F131DC3}"/>
                    </a:ext>
                  </a:extLst>
                </p:cNvPr>
                <p:cNvSpPr/>
                <p:nvPr/>
              </p:nvSpPr>
              <p:spPr bwMode="auto">
                <a:xfrm>
                  <a:off x="2123728" y="2994660"/>
                  <a:ext cx="792088" cy="616654"/>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69" name="文本框 56">
                  <a:extLst>
                    <a:ext uri="{FF2B5EF4-FFF2-40B4-BE49-F238E27FC236}">
                      <a16:creationId xmlns:a16="http://schemas.microsoft.com/office/drawing/2014/main" id="{5F76FAA7-7D78-4EEB-A737-41023F4F0F29}"/>
                    </a:ext>
                  </a:extLst>
                </p:cNvPr>
                <p:cNvSpPr txBox="1"/>
                <p:nvPr/>
              </p:nvSpPr>
              <p:spPr bwMode="auto">
                <a:xfrm>
                  <a:off x="2302598" y="3129402"/>
                  <a:ext cx="434348"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P0</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65" name="组合 52">
                <a:extLst>
                  <a:ext uri="{FF2B5EF4-FFF2-40B4-BE49-F238E27FC236}">
                    <a16:creationId xmlns:a16="http://schemas.microsoft.com/office/drawing/2014/main" id="{FF52811B-95C0-4CB8-8655-478C89358B91}"/>
                  </a:ext>
                </a:extLst>
              </p:cNvPr>
              <p:cNvGrpSpPr/>
              <p:nvPr/>
            </p:nvGrpSpPr>
            <p:grpSpPr>
              <a:xfrm>
                <a:off x="3251607" y="3245660"/>
                <a:ext cx="792088" cy="616654"/>
                <a:chOff x="2123728" y="2994660"/>
                <a:chExt cx="792088" cy="616654"/>
              </a:xfrm>
            </p:grpSpPr>
            <p:sp>
              <p:nvSpPr>
                <p:cNvPr id="66" name="圆角矩形 53">
                  <a:extLst>
                    <a:ext uri="{FF2B5EF4-FFF2-40B4-BE49-F238E27FC236}">
                      <a16:creationId xmlns:a16="http://schemas.microsoft.com/office/drawing/2014/main" id="{2C6723DE-3201-4E0B-953E-40EFEEAE5E1D}"/>
                    </a:ext>
                  </a:extLst>
                </p:cNvPr>
                <p:cNvSpPr/>
                <p:nvPr/>
              </p:nvSpPr>
              <p:spPr bwMode="auto">
                <a:xfrm>
                  <a:off x="2123728" y="2994660"/>
                  <a:ext cx="792088" cy="616654"/>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67" name="文本框 54">
                  <a:extLst>
                    <a:ext uri="{FF2B5EF4-FFF2-40B4-BE49-F238E27FC236}">
                      <a16:creationId xmlns:a16="http://schemas.microsoft.com/office/drawing/2014/main" id="{E6B2C999-8B72-4DA4-A169-72ABE9DE4EB9}"/>
                    </a:ext>
                  </a:extLst>
                </p:cNvPr>
                <p:cNvSpPr txBox="1"/>
                <p:nvPr/>
              </p:nvSpPr>
              <p:spPr bwMode="auto">
                <a:xfrm>
                  <a:off x="2302598" y="3129402"/>
                  <a:ext cx="434348"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P3</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sp>
          <p:nvSpPr>
            <p:cNvPr id="20" name="文本框 8">
              <a:extLst>
                <a:ext uri="{FF2B5EF4-FFF2-40B4-BE49-F238E27FC236}">
                  <a16:creationId xmlns:a16="http://schemas.microsoft.com/office/drawing/2014/main" id="{8160DF69-C931-4AEB-A61A-FA43ACA3A43D}"/>
                </a:ext>
              </a:extLst>
            </p:cNvPr>
            <p:cNvSpPr txBox="1"/>
            <p:nvPr/>
          </p:nvSpPr>
          <p:spPr bwMode="auto">
            <a:xfrm>
              <a:off x="7951658" y="5916718"/>
              <a:ext cx="2215476"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Server 1</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1" name="矩形 9">
              <a:extLst>
                <a:ext uri="{FF2B5EF4-FFF2-40B4-BE49-F238E27FC236}">
                  <a16:creationId xmlns:a16="http://schemas.microsoft.com/office/drawing/2014/main" id="{E0184673-9F7E-4FCD-87CC-B1E45D4A1749}"/>
                </a:ext>
              </a:extLst>
            </p:cNvPr>
            <p:cNvSpPr/>
            <p:nvPr/>
          </p:nvSpPr>
          <p:spPr bwMode="auto">
            <a:xfrm>
              <a:off x="13062515" y="5791225"/>
              <a:ext cx="4549462" cy="2513699"/>
            </a:xfrm>
            <a:prstGeom prst="rect">
              <a:avLst/>
            </a:prstGeom>
            <a:solidFill>
              <a:srgbClr val="BEE9EE"/>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grpSp>
          <p:nvGrpSpPr>
            <p:cNvPr id="22" name="组合 10">
              <a:extLst>
                <a:ext uri="{FF2B5EF4-FFF2-40B4-BE49-F238E27FC236}">
                  <a16:creationId xmlns:a16="http://schemas.microsoft.com/office/drawing/2014/main" id="{DF216C30-05FA-478E-BA40-E889A3A4807A}"/>
                </a:ext>
              </a:extLst>
            </p:cNvPr>
            <p:cNvGrpSpPr/>
            <p:nvPr/>
          </p:nvGrpSpPr>
          <p:grpSpPr>
            <a:xfrm>
              <a:off x="13417058" y="6733828"/>
              <a:ext cx="3840378" cy="1233451"/>
              <a:chOff x="5262292" y="3237615"/>
              <a:chExt cx="1919967" cy="616654"/>
            </a:xfrm>
          </p:grpSpPr>
          <p:grpSp>
            <p:nvGrpSpPr>
              <p:cNvPr id="58" name="组合 45">
                <a:extLst>
                  <a:ext uri="{FF2B5EF4-FFF2-40B4-BE49-F238E27FC236}">
                    <a16:creationId xmlns:a16="http://schemas.microsoft.com/office/drawing/2014/main" id="{D3892AA7-3E6E-4097-934B-845FAE48DFFE}"/>
                  </a:ext>
                </a:extLst>
              </p:cNvPr>
              <p:cNvGrpSpPr/>
              <p:nvPr/>
            </p:nvGrpSpPr>
            <p:grpSpPr>
              <a:xfrm>
                <a:off x="5262292" y="3237615"/>
                <a:ext cx="792088" cy="616654"/>
                <a:chOff x="2123728" y="2994660"/>
                <a:chExt cx="792088" cy="616654"/>
              </a:xfrm>
            </p:grpSpPr>
            <p:sp>
              <p:nvSpPr>
                <p:cNvPr id="62" name="圆角矩形 49">
                  <a:extLst>
                    <a:ext uri="{FF2B5EF4-FFF2-40B4-BE49-F238E27FC236}">
                      <a16:creationId xmlns:a16="http://schemas.microsoft.com/office/drawing/2014/main" id="{20DB016A-B154-4F3C-BE59-09887367DAA8}"/>
                    </a:ext>
                  </a:extLst>
                </p:cNvPr>
                <p:cNvSpPr/>
                <p:nvPr/>
              </p:nvSpPr>
              <p:spPr bwMode="auto">
                <a:xfrm>
                  <a:off x="2123728" y="2994660"/>
                  <a:ext cx="792088" cy="616654"/>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63" name="文本框 50">
                  <a:extLst>
                    <a:ext uri="{FF2B5EF4-FFF2-40B4-BE49-F238E27FC236}">
                      <a16:creationId xmlns:a16="http://schemas.microsoft.com/office/drawing/2014/main" id="{7D0E2159-6C20-4539-8F9B-7BAA9D0D5BFF}"/>
                    </a:ext>
                  </a:extLst>
                </p:cNvPr>
                <p:cNvSpPr txBox="1"/>
                <p:nvPr/>
              </p:nvSpPr>
              <p:spPr bwMode="auto">
                <a:xfrm>
                  <a:off x="2302598" y="3129402"/>
                  <a:ext cx="434348"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P1</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59" name="组合 46">
                <a:extLst>
                  <a:ext uri="{FF2B5EF4-FFF2-40B4-BE49-F238E27FC236}">
                    <a16:creationId xmlns:a16="http://schemas.microsoft.com/office/drawing/2014/main" id="{74B580E1-8C7E-4BD3-BD98-BF0F03700F09}"/>
                  </a:ext>
                </a:extLst>
              </p:cNvPr>
              <p:cNvGrpSpPr/>
              <p:nvPr/>
            </p:nvGrpSpPr>
            <p:grpSpPr>
              <a:xfrm>
                <a:off x="6390171" y="3237615"/>
                <a:ext cx="792088" cy="616654"/>
                <a:chOff x="2123728" y="2994660"/>
                <a:chExt cx="792088" cy="616654"/>
              </a:xfrm>
            </p:grpSpPr>
            <p:sp>
              <p:nvSpPr>
                <p:cNvPr id="60" name="圆角矩形 47">
                  <a:extLst>
                    <a:ext uri="{FF2B5EF4-FFF2-40B4-BE49-F238E27FC236}">
                      <a16:creationId xmlns:a16="http://schemas.microsoft.com/office/drawing/2014/main" id="{439E6317-4F8A-48AF-9EB8-5AAA2E40FEF9}"/>
                    </a:ext>
                  </a:extLst>
                </p:cNvPr>
                <p:cNvSpPr/>
                <p:nvPr/>
              </p:nvSpPr>
              <p:spPr bwMode="auto">
                <a:xfrm>
                  <a:off x="2123728" y="2994660"/>
                  <a:ext cx="792088" cy="616654"/>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61" name="文本框 48">
                  <a:extLst>
                    <a:ext uri="{FF2B5EF4-FFF2-40B4-BE49-F238E27FC236}">
                      <a16:creationId xmlns:a16="http://schemas.microsoft.com/office/drawing/2014/main" id="{8EBB20DF-D644-4336-8670-3A3C6A8B6CFB}"/>
                    </a:ext>
                  </a:extLst>
                </p:cNvPr>
                <p:cNvSpPr txBox="1"/>
                <p:nvPr/>
              </p:nvSpPr>
              <p:spPr bwMode="auto">
                <a:xfrm>
                  <a:off x="2302598" y="3129402"/>
                  <a:ext cx="434349"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P2</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sp>
          <p:nvSpPr>
            <p:cNvPr id="23" name="文本框 11">
              <a:extLst>
                <a:ext uri="{FF2B5EF4-FFF2-40B4-BE49-F238E27FC236}">
                  <a16:creationId xmlns:a16="http://schemas.microsoft.com/office/drawing/2014/main" id="{E737B39C-02C8-4864-8CBD-DDAB009D4FE0}"/>
                </a:ext>
              </a:extLst>
            </p:cNvPr>
            <p:cNvSpPr txBox="1"/>
            <p:nvPr/>
          </p:nvSpPr>
          <p:spPr bwMode="auto">
            <a:xfrm>
              <a:off x="14229510" y="5916718"/>
              <a:ext cx="2215474"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Server 2</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4" name="文本框 12">
              <a:extLst>
                <a:ext uri="{FF2B5EF4-FFF2-40B4-BE49-F238E27FC236}">
                  <a16:creationId xmlns:a16="http://schemas.microsoft.com/office/drawing/2014/main" id="{0526C35C-F83D-4DF5-A7D2-86C2CAFDABBA}"/>
                </a:ext>
              </a:extLst>
            </p:cNvPr>
            <p:cNvSpPr txBox="1"/>
            <p:nvPr/>
          </p:nvSpPr>
          <p:spPr bwMode="auto">
            <a:xfrm>
              <a:off x="10490281" y="4911009"/>
              <a:ext cx="3405040"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Kafka Cluster</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6" name="矩形 13">
              <a:extLst>
                <a:ext uri="{FF2B5EF4-FFF2-40B4-BE49-F238E27FC236}">
                  <a16:creationId xmlns:a16="http://schemas.microsoft.com/office/drawing/2014/main" id="{00E2C54C-55C7-47A9-B99D-4B63903D75D7}"/>
                </a:ext>
              </a:extLst>
            </p:cNvPr>
            <p:cNvSpPr/>
            <p:nvPr/>
          </p:nvSpPr>
          <p:spPr bwMode="auto">
            <a:xfrm>
              <a:off x="5060385" y="9403883"/>
              <a:ext cx="4549463" cy="2126210"/>
            </a:xfrm>
            <a:prstGeom prst="rect">
              <a:avLst/>
            </a:prstGeom>
            <a:solidFill>
              <a:srgbClr val="BEE9EE"/>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grpSp>
          <p:nvGrpSpPr>
            <p:cNvPr id="27" name="组合 14">
              <a:extLst>
                <a:ext uri="{FF2B5EF4-FFF2-40B4-BE49-F238E27FC236}">
                  <a16:creationId xmlns:a16="http://schemas.microsoft.com/office/drawing/2014/main" id="{3AE1F21F-D4B9-4B93-BDC7-134B52D4FA34}"/>
                </a:ext>
              </a:extLst>
            </p:cNvPr>
            <p:cNvGrpSpPr/>
            <p:nvPr/>
          </p:nvGrpSpPr>
          <p:grpSpPr>
            <a:xfrm>
              <a:off x="5414928" y="9595098"/>
              <a:ext cx="3840379" cy="1233451"/>
              <a:chOff x="2123728" y="3245660"/>
              <a:chExt cx="1919967" cy="616654"/>
            </a:xfrm>
          </p:grpSpPr>
          <p:grpSp>
            <p:nvGrpSpPr>
              <p:cNvPr id="52" name="组合 39">
                <a:extLst>
                  <a:ext uri="{FF2B5EF4-FFF2-40B4-BE49-F238E27FC236}">
                    <a16:creationId xmlns:a16="http://schemas.microsoft.com/office/drawing/2014/main" id="{E50280CE-38A5-43B7-ACDE-AE16CCE876DB}"/>
                  </a:ext>
                </a:extLst>
              </p:cNvPr>
              <p:cNvGrpSpPr/>
              <p:nvPr/>
            </p:nvGrpSpPr>
            <p:grpSpPr>
              <a:xfrm>
                <a:off x="2123728" y="3245660"/>
                <a:ext cx="792088" cy="616654"/>
                <a:chOff x="2123728" y="2994660"/>
                <a:chExt cx="792088" cy="616654"/>
              </a:xfrm>
            </p:grpSpPr>
            <p:sp>
              <p:nvSpPr>
                <p:cNvPr id="56" name="圆角矩形 43">
                  <a:extLst>
                    <a:ext uri="{FF2B5EF4-FFF2-40B4-BE49-F238E27FC236}">
                      <a16:creationId xmlns:a16="http://schemas.microsoft.com/office/drawing/2014/main" id="{202BF308-8ED6-4C6C-898F-B5A1BAE3942F}"/>
                    </a:ext>
                  </a:extLst>
                </p:cNvPr>
                <p:cNvSpPr/>
                <p:nvPr/>
              </p:nvSpPr>
              <p:spPr bwMode="auto">
                <a:xfrm>
                  <a:off x="2123728" y="2994660"/>
                  <a:ext cx="792088" cy="616654"/>
                </a:xfrm>
                <a:prstGeom prst="roundRect">
                  <a:avLst/>
                </a:prstGeom>
                <a:solidFill>
                  <a:srgbClr val="81C1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57" name="文本框 44">
                  <a:extLst>
                    <a:ext uri="{FF2B5EF4-FFF2-40B4-BE49-F238E27FC236}">
                      <a16:creationId xmlns:a16="http://schemas.microsoft.com/office/drawing/2014/main" id="{198BB781-6E9F-40BB-8782-76127860F54F}"/>
                    </a:ext>
                  </a:extLst>
                </p:cNvPr>
                <p:cNvSpPr txBox="1"/>
                <p:nvPr/>
              </p:nvSpPr>
              <p:spPr bwMode="auto">
                <a:xfrm>
                  <a:off x="2298591" y="3129402"/>
                  <a:ext cx="442363"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C1</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53" name="组合 40">
                <a:extLst>
                  <a:ext uri="{FF2B5EF4-FFF2-40B4-BE49-F238E27FC236}">
                    <a16:creationId xmlns:a16="http://schemas.microsoft.com/office/drawing/2014/main" id="{EBF1D2AA-8827-428C-994B-148AA07CE4DB}"/>
                  </a:ext>
                </a:extLst>
              </p:cNvPr>
              <p:cNvGrpSpPr/>
              <p:nvPr/>
            </p:nvGrpSpPr>
            <p:grpSpPr>
              <a:xfrm>
                <a:off x="3251607" y="3245660"/>
                <a:ext cx="792088" cy="616654"/>
                <a:chOff x="2123728" y="2994660"/>
                <a:chExt cx="792088" cy="616654"/>
              </a:xfrm>
            </p:grpSpPr>
            <p:sp>
              <p:nvSpPr>
                <p:cNvPr id="54" name="圆角矩形 41">
                  <a:extLst>
                    <a:ext uri="{FF2B5EF4-FFF2-40B4-BE49-F238E27FC236}">
                      <a16:creationId xmlns:a16="http://schemas.microsoft.com/office/drawing/2014/main" id="{D4E03012-E838-4683-BCA4-596143068E10}"/>
                    </a:ext>
                  </a:extLst>
                </p:cNvPr>
                <p:cNvSpPr/>
                <p:nvPr/>
              </p:nvSpPr>
              <p:spPr bwMode="auto">
                <a:xfrm>
                  <a:off x="2123728" y="2994660"/>
                  <a:ext cx="792088" cy="616654"/>
                </a:xfrm>
                <a:prstGeom prst="roundRect">
                  <a:avLst/>
                </a:prstGeom>
                <a:solidFill>
                  <a:srgbClr val="81C1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55" name="文本框 42">
                  <a:extLst>
                    <a:ext uri="{FF2B5EF4-FFF2-40B4-BE49-F238E27FC236}">
                      <a16:creationId xmlns:a16="http://schemas.microsoft.com/office/drawing/2014/main" id="{571D98F7-598C-43C9-A07A-CB6EE9CCD3C7}"/>
                    </a:ext>
                  </a:extLst>
                </p:cNvPr>
                <p:cNvSpPr txBox="1"/>
                <p:nvPr/>
              </p:nvSpPr>
              <p:spPr bwMode="auto">
                <a:xfrm>
                  <a:off x="2298591" y="3129402"/>
                  <a:ext cx="442363"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C2</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sp>
          <p:nvSpPr>
            <p:cNvPr id="28" name="文本框 15">
              <a:extLst>
                <a:ext uri="{FF2B5EF4-FFF2-40B4-BE49-F238E27FC236}">
                  <a16:creationId xmlns:a16="http://schemas.microsoft.com/office/drawing/2014/main" id="{5F844E3F-92F6-405F-9BD3-4321DA2335FB}"/>
                </a:ext>
              </a:extLst>
            </p:cNvPr>
            <p:cNvSpPr txBox="1"/>
            <p:nvPr/>
          </p:nvSpPr>
          <p:spPr bwMode="auto">
            <a:xfrm>
              <a:off x="5376090" y="10844952"/>
              <a:ext cx="3918061" cy="69442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srgbClr val="505050"/>
                  </a:solidFill>
                  <a:latin typeface="Huawei Sans" panose="020C0503030203020204" pitchFamily="34" charset="0"/>
                </a:rPr>
                <a:t>Consumer group A</a:t>
              </a:r>
              <a:endParaRPr lang="zh-CN" altLang="en-US" sz="1600"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9" name="矩形 16">
              <a:extLst>
                <a:ext uri="{FF2B5EF4-FFF2-40B4-BE49-F238E27FC236}">
                  <a16:creationId xmlns:a16="http://schemas.microsoft.com/office/drawing/2014/main" id="{3AA2CC3B-28E3-4839-BDEB-80B57E51F6F5}"/>
                </a:ext>
              </a:extLst>
            </p:cNvPr>
            <p:cNvSpPr/>
            <p:nvPr/>
          </p:nvSpPr>
          <p:spPr bwMode="auto">
            <a:xfrm>
              <a:off x="10651100" y="9403883"/>
              <a:ext cx="8674104" cy="2126210"/>
            </a:xfrm>
            <a:prstGeom prst="rect">
              <a:avLst/>
            </a:prstGeom>
            <a:solidFill>
              <a:srgbClr val="BEE9EE"/>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30" name="文本框 17">
              <a:extLst>
                <a:ext uri="{FF2B5EF4-FFF2-40B4-BE49-F238E27FC236}">
                  <a16:creationId xmlns:a16="http://schemas.microsoft.com/office/drawing/2014/main" id="{0E7753CA-4C18-4500-B2D8-6CD720795ADD}"/>
                </a:ext>
              </a:extLst>
            </p:cNvPr>
            <p:cNvSpPr txBox="1"/>
            <p:nvPr/>
          </p:nvSpPr>
          <p:spPr bwMode="auto">
            <a:xfrm>
              <a:off x="13040347" y="10844952"/>
              <a:ext cx="3895617" cy="69442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srgbClr val="505050"/>
                  </a:solidFill>
                  <a:latin typeface="Huawei Sans" panose="020C0503030203020204" pitchFamily="34" charset="0"/>
                </a:rPr>
                <a:t>Consumer group B</a:t>
              </a:r>
              <a:endParaRPr lang="zh-CN" altLang="en-US" sz="1600"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grpSp>
          <p:nvGrpSpPr>
            <p:cNvPr id="31" name="组合 18">
              <a:extLst>
                <a:ext uri="{FF2B5EF4-FFF2-40B4-BE49-F238E27FC236}">
                  <a16:creationId xmlns:a16="http://schemas.microsoft.com/office/drawing/2014/main" id="{98BB9C2B-F3F6-4D0B-A55F-B8741F2E08A4}"/>
                </a:ext>
              </a:extLst>
            </p:cNvPr>
            <p:cNvGrpSpPr/>
            <p:nvPr/>
          </p:nvGrpSpPr>
          <p:grpSpPr>
            <a:xfrm>
              <a:off x="11351327" y="9595262"/>
              <a:ext cx="7273650" cy="1233451"/>
              <a:chOff x="4716016" y="4934657"/>
              <a:chExt cx="3636404" cy="616654"/>
            </a:xfrm>
          </p:grpSpPr>
          <p:grpSp>
            <p:nvGrpSpPr>
              <p:cNvPr id="40" name="组合 27">
                <a:extLst>
                  <a:ext uri="{FF2B5EF4-FFF2-40B4-BE49-F238E27FC236}">
                    <a16:creationId xmlns:a16="http://schemas.microsoft.com/office/drawing/2014/main" id="{033272BA-6420-4D8D-B0D2-A9EC7BA36CBE}"/>
                  </a:ext>
                </a:extLst>
              </p:cNvPr>
              <p:cNvGrpSpPr/>
              <p:nvPr/>
            </p:nvGrpSpPr>
            <p:grpSpPr>
              <a:xfrm>
                <a:off x="4716016" y="4934657"/>
                <a:ext cx="792088" cy="616654"/>
                <a:chOff x="2123728" y="2994660"/>
                <a:chExt cx="792088" cy="616654"/>
              </a:xfrm>
            </p:grpSpPr>
            <p:sp>
              <p:nvSpPr>
                <p:cNvPr id="50" name="圆角矩形 37">
                  <a:extLst>
                    <a:ext uri="{FF2B5EF4-FFF2-40B4-BE49-F238E27FC236}">
                      <a16:creationId xmlns:a16="http://schemas.microsoft.com/office/drawing/2014/main" id="{D1B8B096-FC46-4D14-A21F-B15CA5634D2D}"/>
                    </a:ext>
                  </a:extLst>
                </p:cNvPr>
                <p:cNvSpPr/>
                <p:nvPr/>
              </p:nvSpPr>
              <p:spPr bwMode="auto">
                <a:xfrm>
                  <a:off x="2123728" y="2994660"/>
                  <a:ext cx="792088" cy="616654"/>
                </a:xfrm>
                <a:prstGeom prst="roundRect">
                  <a:avLst/>
                </a:prstGeom>
                <a:solidFill>
                  <a:srgbClr val="81C1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51" name="文本框 38">
                  <a:extLst>
                    <a:ext uri="{FF2B5EF4-FFF2-40B4-BE49-F238E27FC236}">
                      <a16:creationId xmlns:a16="http://schemas.microsoft.com/office/drawing/2014/main" id="{48575C97-6467-490F-89A7-E432752BDD64}"/>
                    </a:ext>
                  </a:extLst>
                </p:cNvPr>
                <p:cNvSpPr txBox="1"/>
                <p:nvPr/>
              </p:nvSpPr>
              <p:spPr bwMode="auto">
                <a:xfrm>
                  <a:off x="2298591" y="3129402"/>
                  <a:ext cx="442363"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C3</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41" name="组合 28">
                <a:extLst>
                  <a:ext uri="{FF2B5EF4-FFF2-40B4-BE49-F238E27FC236}">
                    <a16:creationId xmlns:a16="http://schemas.microsoft.com/office/drawing/2014/main" id="{320014B5-BBB8-46B2-84C1-63845A54EB96}"/>
                  </a:ext>
                </a:extLst>
              </p:cNvPr>
              <p:cNvGrpSpPr/>
              <p:nvPr/>
            </p:nvGrpSpPr>
            <p:grpSpPr>
              <a:xfrm>
                <a:off x="5664121" y="4934657"/>
                <a:ext cx="792088" cy="616654"/>
                <a:chOff x="2123728" y="2994660"/>
                <a:chExt cx="792088" cy="616654"/>
              </a:xfrm>
            </p:grpSpPr>
            <p:sp>
              <p:nvSpPr>
                <p:cNvPr id="48" name="圆角矩形 35">
                  <a:extLst>
                    <a:ext uri="{FF2B5EF4-FFF2-40B4-BE49-F238E27FC236}">
                      <a16:creationId xmlns:a16="http://schemas.microsoft.com/office/drawing/2014/main" id="{03E68CEF-5723-4669-A5FB-41B3455CEB7D}"/>
                    </a:ext>
                  </a:extLst>
                </p:cNvPr>
                <p:cNvSpPr/>
                <p:nvPr/>
              </p:nvSpPr>
              <p:spPr bwMode="auto">
                <a:xfrm>
                  <a:off x="2123728" y="2994660"/>
                  <a:ext cx="792088" cy="616654"/>
                </a:xfrm>
                <a:prstGeom prst="roundRect">
                  <a:avLst/>
                </a:prstGeom>
                <a:solidFill>
                  <a:srgbClr val="81C1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49" name="文本框 36">
                  <a:extLst>
                    <a:ext uri="{FF2B5EF4-FFF2-40B4-BE49-F238E27FC236}">
                      <a16:creationId xmlns:a16="http://schemas.microsoft.com/office/drawing/2014/main" id="{2010C72D-D964-4E42-A402-5CBD86494167}"/>
                    </a:ext>
                  </a:extLst>
                </p:cNvPr>
                <p:cNvSpPr txBox="1"/>
                <p:nvPr/>
              </p:nvSpPr>
              <p:spPr bwMode="auto">
                <a:xfrm>
                  <a:off x="2298591" y="3129402"/>
                  <a:ext cx="442363"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C4</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42" name="组合 29">
                <a:extLst>
                  <a:ext uri="{FF2B5EF4-FFF2-40B4-BE49-F238E27FC236}">
                    <a16:creationId xmlns:a16="http://schemas.microsoft.com/office/drawing/2014/main" id="{B5B8F29D-7009-40B7-87A7-884C64DA1E62}"/>
                  </a:ext>
                </a:extLst>
              </p:cNvPr>
              <p:cNvGrpSpPr/>
              <p:nvPr/>
            </p:nvGrpSpPr>
            <p:grpSpPr>
              <a:xfrm>
                <a:off x="6612226" y="4934657"/>
                <a:ext cx="792088" cy="616654"/>
                <a:chOff x="2123728" y="2994660"/>
                <a:chExt cx="792088" cy="616654"/>
              </a:xfrm>
            </p:grpSpPr>
            <p:sp>
              <p:nvSpPr>
                <p:cNvPr id="46" name="圆角矩形 33">
                  <a:extLst>
                    <a:ext uri="{FF2B5EF4-FFF2-40B4-BE49-F238E27FC236}">
                      <a16:creationId xmlns:a16="http://schemas.microsoft.com/office/drawing/2014/main" id="{F0E01519-751A-4DA9-BBB5-7B3D88280306}"/>
                    </a:ext>
                  </a:extLst>
                </p:cNvPr>
                <p:cNvSpPr/>
                <p:nvPr/>
              </p:nvSpPr>
              <p:spPr bwMode="auto">
                <a:xfrm>
                  <a:off x="2123728" y="2994660"/>
                  <a:ext cx="792088" cy="616654"/>
                </a:xfrm>
                <a:prstGeom prst="roundRect">
                  <a:avLst/>
                </a:prstGeom>
                <a:solidFill>
                  <a:srgbClr val="81C1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47" name="文本框 34">
                  <a:extLst>
                    <a:ext uri="{FF2B5EF4-FFF2-40B4-BE49-F238E27FC236}">
                      <a16:creationId xmlns:a16="http://schemas.microsoft.com/office/drawing/2014/main" id="{F7A8668A-C711-471C-B9CE-19215C4455EF}"/>
                    </a:ext>
                  </a:extLst>
                </p:cNvPr>
                <p:cNvSpPr txBox="1"/>
                <p:nvPr/>
              </p:nvSpPr>
              <p:spPr bwMode="auto">
                <a:xfrm>
                  <a:off x="2298591" y="3129402"/>
                  <a:ext cx="442363"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C5</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nvGrpSpPr>
              <p:cNvPr id="43" name="组合 30">
                <a:extLst>
                  <a:ext uri="{FF2B5EF4-FFF2-40B4-BE49-F238E27FC236}">
                    <a16:creationId xmlns:a16="http://schemas.microsoft.com/office/drawing/2014/main" id="{018598E1-AE67-4C50-A1CF-4D657F790DDD}"/>
                  </a:ext>
                </a:extLst>
              </p:cNvPr>
              <p:cNvGrpSpPr/>
              <p:nvPr/>
            </p:nvGrpSpPr>
            <p:grpSpPr>
              <a:xfrm>
                <a:off x="7560332" y="4934657"/>
                <a:ext cx="792088" cy="616654"/>
                <a:chOff x="2123728" y="2994660"/>
                <a:chExt cx="792088" cy="616654"/>
              </a:xfrm>
            </p:grpSpPr>
            <p:sp>
              <p:nvSpPr>
                <p:cNvPr id="44" name="圆角矩形 31">
                  <a:extLst>
                    <a:ext uri="{FF2B5EF4-FFF2-40B4-BE49-F238E27FC236}">
                      <a16:creationId xmlns:a16="http://schemas.microsoft.com/office/drawing/2014/main" id="{C308BEAF-6D5D-45E5-B0A5-0F7412108ACB}"/>
                    </a:ext>
                  </a:extLst>
                </p:cNvPr>
                <p:cNvSpPr/>
                <p:nvPr/>
              </p:nvSpPr>
              <p:spPr bwMode="auto">
                <a:xfrm>
                  <a:off x="2123728" y="2994660"/>
                  <a:ext cx="792088" cy="616654"/>
                </a:xfrm>
                <a:prstGeom prst="roundRect">
                  <a:avLst/>
                </a:prstGeom>
                <a:solidFill>
                  <a:srgbClr val="81C15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45" name="文本框 32">
                  <a:extLst>
                    <a:ext uri="{FF2B5EF4-FFF2-40B4-BE49-F238E27FC236}">
                      <a16:creationId xmlns:a16="http://schemas.microsoft.com/office/drawing/2014/main" id="{54B441C9-E3DB-4E89-9C7B-88218ADC8E50}"/>
                    </a:ext>
                  </a:extLst>
                </p:cNvPr>
                <p:cNvSpPr txBox="1"/>
                <p:nvPr/>
              </p:nvSpPr>
              <p:spPr bwMode="auto">
                <a:xfrm>
                  <a:off x="2298591" y="3129402"/>
                  <a:ext cx="442363" cy="347170"/>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600" b="0" u="none" dirty="0">
                      <a:solidFill>
                        <a:prstClr val="white"/>
                      </a:solidFill>
                      <a:latin typeface="Huawei Sans" panose="020C0503030203020204" pitchFamily="34" charset="0"/>
                    </a:rPr>
                    <a:t>C6</a:t>
                  </a:r>
                  <a:endParaRPr lang="zh-CN" altLang="en-US" sz="16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grpSp>
        <p:cxnSp>
          <p:nvCxnSpPr>
            <p:cNvPr id="32" name="直接箭头连接符 19">
              <a:extLst>
                <a:ext uri="{FF2B5EF4-FFF2-40B4-BE49-F238E27FC236}">
                  <a16:creationId xmlns:a16="http://schemas.microsoft.com/office/drawing/2014/main" id="{2F6B2155-4400-49AA-A9EA-000BA8E7D25F}"/>
                </a:ext>
              </a:extLst>
            </p:cNvPr>
            <p:cNvCxnSpPr/>
            <p:nvPr/>
          </p:nvCxnSpPr>
          <p:spPr bwMode="auto">
            <a:xfrm flipH="1">
              <a:off x="6207108" y="7995918"/>
              <a:ext cx="1724276" cy="1521678"/>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cxnSp>
          <p:nvCxnSpPr>
            <p:cNvPr id="33" name="直接箭头连接符 20">
              <a:extLst>
                <a:ext uri="{FF2B5EF4-FFF2-40B4-BE49-F238E27FC236}">
                  <a16:creationId xmlns:a16="http://schemas.microsoft.com/office/drawing/2014/main" id="{F5D1E160-F7D6-49A7-9147-B0032C8C890B}"/>
                </a:ext>
              </a:extLst>
            </p:cNvPr>
            <p:cNvCxnSpPr/>
            <p:nvPr/>
          </p:nvCxnSpPr>
          <p:spPr bwMode="auto">
            <a:xfrm>
              <a:off x="7931383" y="7995918"/>
              <a:ext cx="4212124" cy="1521842"/>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cxnSp>
          <p:nvCxnSpPr>
            <p:cNvPr id="34" name="直接箭头连接符 21">
              <a:extLst>
                <a:ext uri="{FF2B5EF4-FFF2-40B4-BE49-F238E27FC236}">
                  <a16:creationId xmlns:a16="http://schemas.microsoft.com/office/drawing/2014/main" id="{C5E577A5-FCD8-4AFD-B43E-6DDEED3A106F}"/>
                </a:ext>
              </a:extLst>
            </p:cNvPr>
            <p:cNvCxnSpPr/>
            <p:nvPr/>
          </p:nvCxnSpPr>
          <p:spPr bwMode="auto">
            <a:xfrm flipH="1">
              <a:off x="6207108" y="7995918"/>
              <a:ext cx="3980295" cy="1521678"/>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cxnSp>
          <p:nvCxnSpPr>
            <p:cNvPr id="35" name="直接箭头连接符 22">
              <a:extLst>
                <a:ext uri="{FF2B5EF4-FFF2-40B4-BE49-F238E27FC236}">
                  <a16:creationId xmlns:a16="http://schemas.microsoft.com/office/drawing/2014/main" id="{19562E60-8E60-4324-BBC2-C79B6CBB542E}"/>
                </a:ext>
              </a:extLst>
            </p:cNvPr>
            <p:cNvCxnSpPr/>
            <p:nvPr/>
          </p:nvCxnSpPr>
          <p:spPr bwMode="auto">
            <a:xfrm>
              <a:off x="10187402" y="7995918"/>
              <a:ext cx="3852534" cy="1521842"/>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cxnSp>
          <p:nvCxnSpPr>
            <p:cNvPr id="36" name="直接箭头连接符 23">
              <a:extLst>
                <a:ext uri="{FF2B5EF4-FFF2-40B4-BE49-F238E27FC236}">
                  <a16:creationId xmlns:a16="http://schemas.microsoft.com/office/drawing/2014/main" id="{CFA5CBA8-2202-49A8-A0FA-E61A2AB8AD0E}"/>
                </a:ext>
              </a:extLst>
            </p:cNvPr>
            <p:cNvCxnSpPr/>
            <p:nvPr/>
          </p:nvCxnSpPr>
          <p:spPr bwMode="auto">
            <a:xfrm flipH="1">
              <a:off x="8463127" y="7995918"/>
              <a:ext cx="5746111" cy="1521678"/>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cxnSp>
          <p:nvCxnSpPr>
            <p:cNvPr id="37" name="直接箭头连接符 24">
              <a:extLst>
                <a:ext uri="{FF2B5EF4-FFF2-40B4-BE49-F238E27FC236}">
                  <a16:creationId xmlns:a16="http://schemas.microsoft.com/office/drawing/2014/main" id="{25350227-189F-4106-A492-0EECE3673E51}"/>
                </a:ext>
              </a:extLst>
            </p:cNvPr>
            <p:cNvCxnSpPr/>
            <p:nvPr/>
          </p:nvCxnSpPr>
          <p:spPr bwMode="auto">
            <a:xfrm flipH="1">
              <a:off x="8463127" y="7995918"/>
              <a:ext cx="8002130" cy="1521678"/>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cxnSp>
          <p:nvCxnSpPr>
            <p:cNvPr id="38" name="直接箭头连接符 25">
              <a:extLst>
                <a:ext uri="{FF2B5EF4-FFF2-40B4-BE49-F238E27FC236}">
                  <a16:creationId xmlns:a16="http://schemas.microsoft.com/office/drawing/2014/main" id="{9E2FF915-6393-46DA-AA06-52999B8565A0}"/>
                </a:ext>
              </a:extLst>
            </p:cNvPr>
            <p:cNvCxnSpPr/>
            <p:nvPr/>
          </p:nvCxnSpPr>
          <p:spPr bwMode="auto">
            <a:xfrm>
              <a:off x="14209238" y="7995918"/>
              <a:ext cx="1727128" cy="1521842"/>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cxnSp>
          <p:nvCxnSpPr>
            <p:cNvPr id="39" name="直接箭头连接符 26">
              <a:extLst>
                <a:ext uri="{FF2B5EF4-FFF2-40B4-BE49-F238E27FC236}">
                  <a16:creationId xmlns:a16="http://schemas.microsoft.com/office/drawing/2014/main" id="{973A134B-82E3-4DDA-B486-8D11339016CF}"/>
                </a:ext>
              </a:extLst>
            </p:cNvPr>
            <p:cNvCxnSpPr/>
            <p:nvPr/>
          </p:nvCxnSpPr>
          <p:spPr bwMode="auto">
            <a:xfrm>
              <a:off x="16465257" y="7995918"/>
              <a:ext cx="1367540" cy="1521842"/>
            </a:xfrm>
            <a:prstGeom prst="straightConnector1">
              <a:avLst/>
            </a:prstGeom>
            <a:solidFill>
              <a:schemeClr val="accent1"/>
            </a:solidFill>
            <a:ln w="28575" cap="flat" cmpd="sng" algn="ctr">
              <a:solidFill>
                <a:schemeClr val="bg1">
                  <a:lumMod val="65000"/>
                </a:schemeClr>
              </a:solidFill>
              <a:prstDash val="solid"/>
              <a:round/>
              <a:headEnd type="none" w="med" len="med"/>
              <a:tailEnd type="triangle" w="lg" len="lg"/>
            </a:ln>
            <a:effectLst/>
          </p:spPr>
        </p:cxnSp>
      </p:grpSp>
    </p:spTree>
    <p:extLst>
      <p:ext uri="{BB962C8B-B14F-4D97-AF65-F5344CB8AC3E}">
        <p14:creationId xmlns:p14="http://schemas.microsoft.com/office/powerpoint/2010/main" val="76168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标题 1">
            <a:extLst>
              <a:ext uri="{FF2B5EF4-FFF2-40B4-BE49-F238E27FC236}">
                <a16:creationId xmlns:a16="http://schemas.microsoft.com/office/drawing/2014/main" id="{83210ACD-9C1A-4D40-B6E3-BDCB735F372B}"/>
              </a:ext>
            </a:extLst>
          </p:cNvPr>
          <p:cNvSpPr txBox="1">
            <a:spLocks/>
          </p:cNvSpPr>
          <p:nvPr/>
        </p:nvSpPr>
        <p:spPr>
          <a:xfrm>
            <a:off x="2798944" y="104386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latin typeface="Huawei Sans" panose="020C0503030203020204" pitchFamily="34" charset="0"/>
              </a:rPr>
              <a:t>Other Important Concepts</a:t>
            </a:r>
            <a:endParaRPr lang="en-US" altLang="zh-CN" sz="2400" b="1" dirty="0">
              <a:solidFill>
                <a:schemeClr val="bg1"/>
              </a:solidFill>
              <a:latin typeface="Huawei Sans" panose="020C0503030203020204" pitchFamily="34" charset="0"/>
              <a:sym typeface="Huawei Sans" panose="020C0503030203020204" pitchFamily="34" charset="0"/>
            </a:endParaRPr>
          </a:p>
        </p:txBody>
      </p:sp>
      <p:sp>
        <p:nvSpPr>
          <p:cNvPr id="15" name="文本占位符 2">
            <a:extLst>
              <a:ext uri="{FF2B5EF4-FFF2-40B4-BE49-F238E27FC236}">
                <a16:creationId xmlns:a16="http://schemas.microsoft.com/office/drawing/2014/main" id="{891DDA5F-B695-48CA-951F-2A9E8D8AEFA4}"/>
              </a:ext>
            </a:extLst>
          </p:cNvPr>
          <p:cNvSpPr txBox="1">
            <a:spLocks/>
          </p:cNvSpPr>
          <p:nvPr/>
        </p:nvSpPr>
        <p:spPr>
          <a:xfrm>
            <a:off x="762000" y="2179656"/>
            <a:ext cx="10987088" cy="37478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Huawei Sans" panose="020C0503030203020204" pitchFamily="34" charset="0"/>
              </a:rPr>
              <a:t>Replica:</a:t>
            </a:r>
            <a:endParaRPr lang="en-US" altLang="zh-CN" dirty="0">
              <a:latin typeface="Huawei Sans" panose="020C0503030203020204" pitchFamily="34" charset="0"/>
              <a:sym typeface="Huawei Sans" panose="020C0503030203020204" pitchFamily="34" charset="0"/>
            </a:endParaRPr>
          </a:p>
          <a:p>
            <a:pPr lvl="1"/>
            <a:r>
              <a:rPr lang="en-US" dirty="0">
                <a:latin typeface="Huawei Sans" panose="020C0503030203020204" pitchFamily="34" charset="0"/>
              </a:rPr>
              <a:t>Refers to a replica of a partition, which guarantees high availability of partitions.</a:t>
            </a:r>
            <a:endParaRPr lang="en-US" altLang="zh-CN" dirty="0">
              <a:latin typeface="Huawei Sans" panose="020C0503030203020204" pitchFamily="34" charset="0"/>
              <a:sym typeface="Huawei Sans" panose="020C0503030203020204" pitchFamily="34" charset="0"/>
            </a:endParaRPr>
          </a:p>
          <a:p>
            <a:r>
              <a:rPr lang="en-US" dirty="0">
                <a:latin typeface="Huawei Sans" panose="020C0503030203020204" pitchFamily="34" charset="0"/>
              </a:rPr>
              <a:t>Leader:</a:t>
            </a:r>
            <a:endParaRPr lang="en-US" altLang="zh-CN" dirty="0">
              <a:latin typeface="Huawei Sans" panose="020C0503030203020204" pitchFamily="34" charset="0"/>
              <a:sym typeface="Huawei Sans" panose="020C0503030203020204" pitchFamily="34" charset="0"/>
            </a:endParaRPr>
          </a:p>
          <a:p>
            <a:pPr lvl="1"/>
            <a:r>
              <a:rPr lang="en-US" dirty="0">
                <a:latin typeface="Huawei Sans" panose="020C0503030203020204" pitchFamily="34" charset="0"/>
              </a:rPr>
              <a:t>A role in a replica. Producers and consumers only interact with the leader.</a:t>
            </a:r>
            <a:endParaRPr lang="en-US" altLang="zh-CN" dirty="0">
              <a:latin typeface="Huawei Sans" panose="020C0503030203020204" pitchFamily="34" charset="0"/>
              <a:sym typeface="Huawei Sans" panose="020C0503030203020204" pitchFamily="34" charset="0"/>
            </a:endParaRPr>
          </a:p>
          <a:p>
            <a:r>
              <a:rPr lang="en-US" dirty="0">
                <a:latin typeface="Huawei Sans" panose="020C0503030203020204" pitchFamily="34" charset="0"/>
              </a:rPr>
              <a:t>Follower:</a:t>
            </a:r>
            <a:endParaRPr lang="en-US" altLang="zh-CN" dirty="0">
              <a:latin typeface="Huawei Sans" panose="020C0503030203020204" pitchFamily="34" charset="0"/>
              <a:sym typeface="Huawei Sans" panose="020C0503030203020204" pitchFamily="34" charset="0"/>
            </a:endParaRPr>
          </a:p>
          <a:p>
            <a:pPr lvl="1"/>
            <a:r>
              <a:rPr lang="en-US" dirty="0">
                <a:latin typeface="Huawei Sans" panose="020C0503030203020204" pitchFamily="34" charset="0"/>
              </a:rPr>
              <a:t>A role in a replica, which replicates data from the leader.</a:t>
            </a:r>
            <a:endParaRPr lang="en-US" altLang="zh-CN" dirty="0">
              <a:latin typeface="Huawei Sans" panose="020C0503030203020204" pitchFamily="34" charset="0"/>
              <a:sym typeface="Huawei Sans" panose="020C0503030203020204" pitchFamily="34" charset="0"/>
            </a:endParaRPr>
          </a:p>
          <a:p>
            <a:r>
              <a:rPr lang="en-US" dirty="0">
                <a:latin typeface="Huawei Sans" panose="020C0503030203020204" pitchFamily="34" charset="0"/>
              </a:rPr>
              <a:t>Controller:</a:t>
            </a:r>
            <a:endParaRPr lang="en-US" altLang="zh-CN" dirty="0">
              <a:latin typeface="Huawei Sans" panose="020C0503030203020204" pitchFamily="34" charset="0"/>
              <a:sym typeface="Huawei Sans" panose="020C0503030203020204" pitchFamily="34" charset="0"/>
            </a:endParaRPr>
          </a:p>
          <a:p>
            <a:pPr lvl="1"/>
            <a:r>
              <a:rPr lang="en-US" dirty="0">
                <a:latin typeface="Huawei Sans" panose="020C0503030203020204" pitchFamily="34" charset="0"/>
              </a:rPr>
              <a:t>A server in a Kafka cluster, which is used for leader election and failovers.</a:t>
            </a:r>
          </a:p>
          <a:p>
            <a:endParaRPr lang="en-US" altLang="zh-CN" dirty="0">
              <a:latin typeface="Huawei Sans" panose="020C0503030203020204" pitchFamily="34" charset="0"/>
              <a:sym typeface="Huawei Sans" panose="020C0503030203020204" pitchFamily="34" charset="0"/>
            </a:endParaRPr>
          </a:p>
        </p:txBody>
      </p:sp>
    </p:spTree>
    <p:extLst>
      <p:ext uri="{BB962C8B-B14F-4D97-AF65-F5344CB8AC3E}">
        <p14:creationId xmlns:p14="http://schemas.microsoft.com/office/powerpoint/2010/main" val="2886713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1557" y="182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TextBox 12">
            <a:extLst>
              <a:ext uri="{FF2B5EF4-FFF2-40B4-BE49-F238E27FC236}">
                <a16:creationId xmlns:a16="http://schemas.microsoft.com/office/drawing/2014/main" id="{ADCFF6E5-102F-4997-8E24-A1F84BCACB7F}"/>
              </a:ext>
            </a:extLst>
          </p:cNvPr>
          <p:cNvSpPr txBox="1"/>
          <p:nvPr/>
        </p:nvSpPr>
        <p:spPr>
          <a:xfrm>
            <a:off x="2527073" y="902162"/>
            <a:ext cx="6096000" cy="461665"/>
          </a:xfrm>
          <a:prstGeom prst="rect">
            <a:avLst/>
          </a:prstGeom>
          <a:noFill/>
        </p:spPr>
        <p:txBody>
          <a:bodyPr wrap="square">
            <a:spAutoFit/>
          </a:bodyPr>
          <a:lstStyle/>
          <a:p>
            <a:r>
              <a:rPr lang="en-US" sz="2400" b="1" u="none" dirty="0">
                <a:solidFill>
                  <a:schemeClr val="bg1"/>
                </a:solidFill>
                <a:latin typeface="Huawei Sans" panose="020C0503030203020204" pitchFamily="34" charset="0"/>
              </a:rPr>
              <a:t>Partition Replica</a:t>
            </a:r>
            <a:endParaRPr lang="en-US" sz="2400" b="1" dirty="0">
              <a:solidFill>
                <a:schemeClr val="bg1"/>
              </a:solidFill>
            </a:endParaRPr>
          </a:p>
        </p:txBody>
      </p:sp>
      <p:sp>
        <p:nvSpPr>
          <p:cNvPr id="15" name="文本占位符 3">
            <a:extLst>
              <a:ext uri="{FF2B5EF4-FFF2-40B4-BE49-F238E27FC236}">
                <a16:creationId xmlns:a16="http://schemas.microsoft.com/office/drawing/2014/main" id="{B4E7715C-F274-4684-8B28-7EFE3A1B2C2D}"/>
              </a:ext>
            </a:extLst>
          </p:cNvPr>
          <p:cNvSpPr txBox="1">
            <a:spLocks/>
          </p:cNvSpPr>
          <p:nvPr/>
        </p:nvSpPr>
        <p:spPr>
          <a:xfrm>
            <a:off x="524786" y="2281068"/>
            <a:ext cx="11754151" cy="295346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Huawei Sans" panose="020C0503030203020204" pitchFamily="34" charset="0"/>
              </a:rPr>
              <a:t>Each partition has one or more replications, which are distributed on different brokers of the cluster to improve availability</a:t>
            </a:r>
            <a:endParaRPr lang="en-US" altLang="zh-CN" sz="1800" dirty="0">
              <a:latin typeface="Huawei Sans" panose="020C0503030203020204" pitchFamily="34" charset="0"/>
            </a:endParaRPr>
          </a:p>
        </p:txBody>
      </p:sp>
      <p:grpSp>
        <p:nvGrpSpPr>
          <p:cNvPr id="16" name="组合 4">
            <a:extLst>
              <a:ext uri="{FF2B5EF4-FFF2-40B4-BE49-F238E27FC236}">
                <a16:creationId xmlns:a16="http://schemas.microsoft.com/office/drawing/2014/main" id="{3762A567-41CE-485A-A4DB-27293F00C32C}"/>
              </a:ext>
            </a:extLst>
          </p:cNvPr>
          <p:cNvGrpSpPr/>
          <p:nvPr/>
        </p:nvGrpSpPr>
        <p:grpSpPr>
          <a:xfrm>
            <a:off x="2062353" y="3429000"/>
            <a:ext cx="8509394" cy="2493604"/>
            <a:chOff x="3910916" y="3066108"/>
            <a:chExt cx="16563757" cy="8083949"/>
          </a:xfrm>
        </p:grpSpPr>
        <p:sp>
          <p:nvSpPr>
            <p:cNvPr id="17" name="矩形 5">
              <a:extLst>
                <a:ext uri="{FF2B5EF4-FFF2-40B4-BE49-F238E27FC236}">
                  <a16:creationId xmlns:a16="http://schemas.microsoft.com/office/drawing/2014/main" id="{2E65532F-2DE3-4DEB-9220-04D1F78795C0}"/>
                </a:ext>
              </a:extLst>
            </p:cNvPr>
            <p:cNvSpPr/>
            <p:nvPr/>
          </p:nvSpPr>
          <p:spPr bwMode="auto">
            <a:xfrm>
              <a:off x="3910916" y="3474419"/>
              <a:ext cx="16563757" cy="7675638"/>
            </a:xfrm>
            <a:prstGeom prst="rect">
              <a:avLst/>
            </a:prstGeom>
            <a:noFill/>
            <a:ln w="38100" cap="flat" cmpd="sng" algn="ctr">
              <a:solidFill>
                <a:srgbClr val="94DAE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18" name="圆角矩形 6">
              <a:extLst>
                <a:ext uri="{FF2B5EF4-FFF2-40B4-BE49-F238E27FC236}">
                  <a16:creationId xmlns:a16="http://schemas.microsoft.com/office/drawing/2014/main" id="{C88073F1-FD6C-4154-96D6-1ECC0D38E43D}"/>
                </a:ext>
              </a:extLst>
            </p:cNvPr>
            <p:cNvSpPr/>
            <p:nvPr/>
          </p:nvSpPr>
          <p:spPr bwMode="auto">
            <a:xfrm>
              <a:off x="4406459" y="4506435"/>
              <a:ext cx="2664604" cy="4465012"/>
            </a:xfrm>
            <a:prstGeom prst="roundRect">
              <a:avLst>
                <a:gd name="adj" fmla="val 3083"/>
              </a:avLst>
            </a:prstGeom>
            <a:solidFill>
              <a:schemeClr val="bg1"/>
            </a:solidFill>
            <a:ln w="3810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19" name="圆角矩形 7">
              <a:extLst>
                <a:ext uri="{FF2B5EF4-FFF2-40B4-BE49-F238E27FC236}">
                  <a16:creationId xmlns:a16="http://schemas.microsoft.com/office/drawing/2014/main" id="{293EB5C6-0E8B-42F7-A1DA-2A10E129F81D}"/>
                </a:ext>
              </a:extLst>
            </p:cNvPr>
            <p:cNvSpPr/>
            <p:nvPr/>
          </p:nvSpPr>
          <p:spPr bwMode="auto">
            <a:xfrm>
              <a:off x="4617970" y="5832212"/>
              <a:ext cx="2241588" cy="1031003"/>
            </a:xfrm>
            <a:prstGeom prst="roundRect">
              <a:avLst/>
            </a:prstGeom>
            <a:solidFill>
              <a:srgbClr val="45C1A4"/>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20" name="文本框 8">
              <a:extLst>
                <a:ext uri="{FF2B5EF4-FFF2-40B4-BE49-F238E27FC236}">
                  <a16:creationId xmlns:a16="http://schemas.microsoft.com/office/drawing/2014/main" id="{77F6E79F-528E-4794-8902-28A6BC6DBB27}"/>
                </a:ext>
              </a:extLst>
            </p:cNvPr>
            <p:cNvSpPr txBox="1"/>
            <p:nvPr/>
          </p:nvSpPr>
          <p:spPr bwMode="auto">
            <a:xfrm>
              <a:off x="4663095" y="5973116"/>
              <a:ext cx="2151349"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Partition-0</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1" name="圆角矩形 9">
              <a:extLst>
                <a:ext uri="{FF2B5EF4-FFF2-40B4-BE49-F238E27FC236}">
                  <a16:creationId xmlns:a16="http://schemas.microsoft.com/office/drawing/2014/main" id="{D69774E4-554B-4E8E-BC8A-4225DC24FA4A}"/>
                </a:ext>
              </a:extLst>
            </p:cNvPr>
            <p:cNvSpPr/>
            <p:nvPr/>
          </p:nvSpPr>
          <p:spPr bwMode="auto">
            <a:xfrm>
              <a:off x="4617968" y="7527800"/>
              <a:ext cx="2241586" cy="1031003"/>
            </a:xfrm>
            <a:prstGeom prst="roundRect">
              <a:avLst/>
            </a:prstGeom>
            <a:solidFill>
              <a:srgbClr val="F28944"/>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22" name="文本框 10">
              <a:extLst>
                <a:ext uri="{FF2B5EF4-FFF2-40B4-BE49-F238E27FC236}">
                  <a16:creationId xmlns:a16="http://schemas.microsoft.com/office/drawing/2014/main" id="{0E7AF33A-FB57-4571-A1A5-A1490F168A02}"/>
                </a:ext>
              </a:extLst>
            </p:cNvPr>
            <p:cNvSpPr txBox="1"/>
            <p:nvPr/>
          </p:nvSpPr>
          <p:spPr bwMode="auto">
            <a:xfrm>
              <a:off x="4663091" y="7668705"/>
              <a:ext cx="2151347"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Partition-3</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3" name="文本框 11">
              <a:extLst>
                <a:ext uri="{FF2B5EF4-FFF2-40B4-BE49-F238E27FC236}">
                  <a16:creationId xmlns:a16="http://schemas.microsoft.com/office/drawing/2014/main" id="{ACD0CD51-33CB-4975-A511-244564285341}"/>
                </a:ext>
              </a:extLst>
            </p:cNvPr>
            <p:cNvSpPr txBox="1"/>
            <p:nvPr/>
          </p:nvSpPr>
          <p:spPr bwMode="auto">
            <a:xfrm>
              <a:off x="4772616" y="4846596"/>
              <a:ext cx="1932290"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black">
                      <a:lumMod val="85000"/>
                      <a:lumOff val="15000"/>
                    </a:prstClr>
                  </a:solidFill>
                  <a:latin typeface="Huawei Sans" panose="020C0503030203020204" pitchFamily="34" charset="0"/>
                </a:rPr>
                <a:t>Broker 1</a:t>
              </a:r>
              <a:endParaRPr lang="zh-CN" altLang="en-US" sz="1400" b="1" dirty="0">
                <a:solidFill>
                  <a:prstClr val="black">
                    <a:lumMod val="85000"/>
                    <a:lumOff val="15000"/>
                  </a:prstClr>
                </a:solidFill>
                <a:latin typeface="Huawei Sans" panose="020C0503030203020204" pitchFamily="34" charset="0"/>
                <a:cs typeface="Arial" panose="020B0604020202020204" pitchFamily="34" charset="0"/>
                <a:sym typeface="Huawei Sans" panose="020C0503030203020204" pitchFamily="34" charset="0"/>
              </a:endParaRPr>
            </a:p>
          </p:txBody>
        </p:sp>
        <p:cxnSp>
          <p:nvCxnSpPr>
            <p:cNvPr id="24" name="直接箭头连接符 12">
              <a:extLst>
                <a:ext uri="{FF2B5EF4-FFF2-40B4-BE49-F238E27FC236}">
                  <a16:creationId xmlns:a16="http://schemas.microsoft.com/office/drawing/2014/main" id="{FCB056DA-744F-40F2-93BE-A98312B46968}"/>
                </a:ext>
              </a:extLst>
            </p:cNvPr>
            <p:cNvCxnSpPr/>
            <p:nvPr/>
          </p:nvCxnSpPr>
          <p:spPr bwMode="auto">
            <a:xfrm>
              <a:off x="5738761" y="3066108"/>
              <a:ext cx="0" cy="1440327"/>
            </a:xfrm>
            <a:prstGeom prst="straightConnector1">
              <a:avLst/>
            </a:prstGeom>
            <a:solidFill>
              <a:schemeClr val="accent1"/>
            </a:solidFill>
            <a:ln w="28575" cap="flat" cmpd="sng" algn="ctr">
              <a:solidFill>
                <a:srgbClr val="45C1A4"/>
              </a:solidFill>
              <a:prstDash val="solid"/>
              <a:round/>
              <a:headEnd type="none" w="med" len="med"/>
              <a:tailEnd type="triangle" w="lg" len="lg"/>
            </a:ln>
            <a:effectLst/>
          </p:spPr>
        </p:cxnSp>
        <p:sp>
          <p:nvSpPr>
            <p:cNvPr id="26" name="圆角矩形 13">
              <a:extLst>
                <a:ext uri="{FF2B5EF4-FFF2-40B4-BE49-F238E27FC236}">
                  <a16:creationId xmlns:a16="http://schemas.microsoft.com/office/drawing/2014/main" id="{83B05436-8009-4526-BDA7-58DD375D13C1}"/>
                </a:ext>
              </a:extLst>
            </p:cNvPr>
            <p:cNvSpPr/>
            <p:nvPr/>
          </p:nvSpPr>
          <p:spPr bwMode="auto">
            <a:xfrm>
              <a:off x="8393741" y="4506435"/>
              <a:ext cx="2664604" cy="4465012"/>
            </a:xfrm>
            <a:prstGeom prst="roundRect">
              <a:avLst>
                <a:gd name="adj" fmla="val 3083"/>
              </a:avLst>
            </a:prstGeom>
            <a:solidFill>
              <a:schemeClr val="bg1"/>
            </a:solidFill>
            <a:ln w="3810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27" name="圆角矩形 14">
              <a:extLst>
                <a:ext uri="{FF2B5EF4-FFF2-40B4-BE49-F238E27FC236}">
                  <a16:creationId xmlns:a16="http://schemas.microsoft.com/office/drawing/2014/main" id="{6EE2B493-9560-4BF5-A2D7-D8224D278EE1}"/>
                </a:ext>
              </a:extLst>
            </p:cNvPr>
            <p:cNvSpPr/>
            <p:nvPr/>
          </p:nvSpPr>
          <p:spPr bwMode="auto">
            <a:xfrm>
              <a:off x="8605250" y="5832212"/>
              <a:ext cx="2241586" cy="1031003"/>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28" name="文本框 15">
              <a:extLst>
                <a:ext uri="{FF2B5EF4-FFF2-40B4-BE49-F238E27FC236}">
                  <a16:creationId xmlns:a16="http://schemas.microsoft.com/office/drawing/2014/main" id="{ADAB562D-F276-4548-996A-9395DE552C04}"/>
                </a:ext>
              </a:extLst>
            </p:cNvPr>
            <p:cNvSpPr txBox="1"/>
            <p:nvPr/>
          </p:nvSpPr>
          <p:spPr bwMode="auto">
            <a:xfrm>
              <a:off x="8650373" y="5973116"/>
              <a:ext cx="2151349"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Partition-1</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9" name="圆角矩形 16">
              <a:extLst>
                <a:ext uri="{FF2B5EF4-FFF2-40B4-BE49-F238E27FC236}">
                  <a16:creationId xmlns:a16="http://schemas.microsoft.com/office/drawing/2014/main" id="{AC5D9F04-1F6D-465E-9DCD-A2CB2B59E473}"/>
                </a:ext>
              </a:extLst>
            </p:cNvPr>
            <p:cNvSpPr/>
            <p:nvPr/>
          </p:nvSpPr>
          <p:spPr bwMode="auto">
            <a:xfrm>
              <a:off x="8605250" y="7527800"/>
              <a:ext cx="2241586" cy="1031003"/>
            </a:xfrm>
            <a:prstGeom prst="roundRect">
              <a:avLst/>
            </a:prstGeom>
            <a:solidFill>
              <a:srgbClr val="45C1A4"/>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30" name="文本框 17">
              <a:extLst>
                <a:ext uri="{FF2B5EF4-FFF2-40B4-BE49-F238E27FC236}">
                  <a16:creationId xmlns:a16="http://schemas.microsoft.com/office/drawing/2014/main" id="{45DF5206-01EC-4A7E-9517-B3E94AFEBBC7}"/>
                </a:ext>
              </a:extLst>
            </p:cNvPr>
            <p:cNvSpPr txBox="1"/>
            <p:nvPr/>
          </p:nvSpPr>
          <p:spPr bwMode="auto">
            <a:xfrm>
              <a:off x="8650373" y="7668705"/>
              <a:ext cx="2151349"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Partition-0</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1" name="文本框 18">
              <a:extLst>
                <a:ext uri="{FF2B5EF4-FFF2-40B4-BE49-F238E27FC236}">
                  <a16:creationId xmlns:a16="http://schemas.microsoft.com/office/drawing/2014/main" id="{2DDC0B58-3DE6-4CEB-A4BE-652B577A44FE}"/>
                </a:ext>
              </a:extLst>
            </p:cNvPr>
            <p:cNvSpPr txBox="1"/>
            <p:nvPr/>
          </p:nvSpPr>
          <p:spPr bwMode="auto">
            <a:xfrm>
              <a:off x="8789849" y="4846596"/>
              <a:ext cx="1872393"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black">
                      <a:lumMod val="85000"/>
                      <a:lumOff val="15000"/>
                    </a:prstClr>
                  </a:solidFill>
                  <a:latin typeface="Huawei Sans" panose="020C0503030203020204" pitchFamily="34" charset="0"/>
                </a:rPr>
                <a:t>Broker 2</a:t>
              </a:r>
              <a:endParaRPr lang="zh-CN" altLang="en-US" sz="1400" b="1" dirty="0">
                <a:solidFill>
                  <a:prstClr val="black">
                    <a:lumMod val="85000"/>
                    <a:lumOff val="15000"/>
                  </a:prstClr>
                </a:solidFill>
                <a:latin typeface="Huawei Sans" panose="020C0503030203020204" pitchFamily="34" charset="0"/>
                <a:cs typeface="Arial" panose="020B0604020202020204" pitchFamily="34" charset="0"/>
                <a:sym typeface="Huawei Sans" panose="020C0503030203020204" pitchFamily="34" charset="0"/>
              </a:endParaRPr>
            </a:p>
          </p:txBody>
        </p:sp>
        <p:cxnSp>
          <p:nvCxnSpPr>
            <p:cNvPr id="32" name="直接箭头连接符 19">
              <a:extLst>
                <a:ext uri="{FF2B5EF4-FFF2-40B4-BE49-F238E27FC236}">
                  <a16:creationId xmlns:a16="http://schemas.microsoft.com/office/drawing/2014/main" id="{A66FEE5E-27CB-479F-BE08-E93A88706BB7}"/>
                </a:ext>
              </a:extLst>
            </p:cNvPr>
            <p:cNvCxnSpPr/>
            <p:nvPr/>
          </p:nvCxnSpPr>
          <p:spPr bwMode="auto">
            <a:xfrm>
              <a:off x="9726043" y="3066108"/>
              <a:ext cx="0" cy="1440327"/>
            </a:xfrm>
            <a:prstGeom prst="straightConnector1">
              <a:avLst/>
            </a:prstGeom>
            <a:solidFill>
              <a:schemeClr val="accent1"/>
            </a:solidFill>
            <a:ln w="28575" cap="flat" cmpd="sng" algn="ctr">
              <a:solidFill>
                <a:srgbClr val="45C1A4"/>
              </a:solidFill>
              <a:prstDash val="solid"/>
              <a:round/>
              <a:headEnd type="none" w="med" len="med"/>
              <a:tailEnd type="triangle" w="lg" len="lg"/>
            </a:ln>
            <a:effectLst/>
          </p:spPr>
        </p:cxnSp>
        <p:sp>
          <p:nvSpPr>
            <p:cNvPr id="33" name="圆角矩形 20">
              <a:extLst>
                <a:ext uri="{FF2B5EF4-FFF2-40B4-BE49-F238E27FC236}">
                  <a16:creationId xmlns:a16="http://schemas.microsoft.com/office/drawing/2014/main" id="{29CB19CB-1ED1-4613-AAAD-627E5E9656D1}"/>
                </a:ext>
              </a:extLst>
            </p:cNvPr>
            <p:cNvSpPr/>
            <p:nvPr/>
          </p:nvSpPr>
          <p:spPr bwMode="auto">
            <a:xfrm>
              <a:off x="12381023" y="4506435"/>
              <a:ext cx="2664604" cy="4465012"/>
            </a:xfrm>
            <a:prstGeom prst="roundRect">
              <a:avLst>
                <a:gd name="adj" fmla="val 3083"/>
              </a:avLst>
            </a:prstGeom>
            <a:solidFill>
              <a:schemeClr val="bg1"/>
            </a:solidFill>
            <a:ln w="3810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34" name="圆角矩形 21">
              <a:extLst>
                <a:ext uri="{FF2B5EF4-FFF2-40B4-BE49-F238E27FC236}">
                  <a16:creationId xmlns:a16="http://schemas.microsoft.com/office/drawing/2014/main" id="{5530622A-C27E-449F-A0B0-045719EA5FC0}"/>
                </a:ext>
              </a:extLst>
            </p:cNvPr>
            <p:cNvSpPr/>
            <p:nvPr/>
          </p:nvSpPr>
          <p:spPr bwMode="auto">
            <a:xfrm>
              <a:off x="12592532" y="5832212"/>
              <a:ext cx="2241586" cy="1031003"/>
            </a:xfrm>
            <a:prstGeom prst="roundRect">
              <a:avLst/>
            </a:prstGeom>
            <a:solidFill>
              <a:srgbClr val="73737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35" name="文本框 22">
              <a:extLst>
                <a:ext uri="{FF2B5EF4-FFF2-40B4-BE49-F238E27FC236}">
                  <a16:creationId xmlns:a16="http://schemas.microsoft.com/office/drawing/2014/main" id="{F374A001-4D86-4E0E-AE4B-843550EAD81A}"/>
                </a:ext>
              </a:extLst>
            </p:cNvPr>
            <p:cNvSpPr txBox="1"/>
            <p:nvPr/>
          </p:nvSpPr>
          <p:spPr bwMode="auto">
            <a:xfrm>
              <a:off x="12637654" y="5973116"/>
              <a:ext cx="2151347"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Partition-2</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6" name="圆角矩形 23">
              <a:extLst>
                <a:ext uri="{FF2B5EF4-FFF2-40B4-BE49-F238E27FC236}">
                  <a16:creationId xmlns:a16="http://schemas.microsoft.com/office/drawing/2014/main" id="{C832A3C4-C1AE-4978-AD6C-741546E0549A}"/>
                </a:ext>
              </a:extLst>
            </p:cNvPr>
            <p:cNvSpPr/>
            <p:nvPr/>
          </p:nvSpPr>
          <p:spPr bwMode="auto">
            <a:xfrm>
              <a:off x="12592532" y="7527800"/>
              <a:ext cx="2241586" cy="1031003"/>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37" name="文本框 24">
              <a:extLst>
                <a:ext uri="{FF2B5EF4-FFF2-40B4-BE49-F238E27FC236}">
                  <a16:creationId xmlns:a16="http://schemas.microsoft.com/office/drawing/2014/main" id="{EAE40140-B186-453C-9A30-9FCBE9EA68F8}"/>
                </a:ext>
              </a:extLst>
            </p:cNvPr>
            <p:cNvSpPr txBox="1"/>
            <p:nvPr/>
          </p:nvSpPr>
          <p:spPr bwMode="auto">
            <a:xfrm>
              <a:off x="12637654" y="7668705"/>
              <a:ext cx="2151349"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Partition-1</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8" name="文本框 25">
              <a:extLst>
                <a:ext uri="{FF2B5EF4-FFF2-40B4-BE49-F238E27FC236}">
                  <a16:creationId xmlns:a16="http://schemas.microsoft.com/office/drawing/2014/main" id="{2F4EFF13-A0D1-462D-A464-F844B35CF931}"/>
                </a:ext>
              </a:extLst>
            </p:cNvPr>
            <p:cNvSpPr txBox="1"/>
            <p:nvPr/>
          </p:nvSpPr>
          <p:spPr bwMode="auto">
            <a:xfrm>
              <a:off x="12777128" y="4846596"/>
              <a:ext cx="1872393"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black">
                      <a:lumMod val="85000"/>
                      <a:lumOff val="15000"/>
                    </a:prstClr>
                  </a:solidFill>
                  <a:latin typeface="Huawei Sans" panose="020C0503030203020204" pitchFamily="34" charset="0"/>
                </a:rPr>
                <a:t>Broker 3</a:t>
              </a:r>
              <a:endParaRPr lang="zh-CN" altLang="en-US" sz="1400" b="1" dirty="0">
                <a:solidFill>
                  <a:prstClr val="black">
                    <a:lumMod val="85000"/>
                    <a:lumOff val="15000"/>
                  </a:prstClr>
                </a:solidFill>
                <a:latin typeface="Huawei Sans" panose="020C0503030203020204" pitchFamily="34" charset="0"/>
                <a:cs typeface="Arial" panose="020B0604020202020204" pitchFamily="34" charset="0"/>
                <a:sym typeface="Huawei Sans" panose="020C0503030203020204" pitchFamily="34" charset="0"/>
              </a:endParaRPr>
            </a:p>
          </p:txBody>
        </p:sp>
        <p:cxnSp>
          <p:nvCxnSpPr>
            <p:cNvPr id="39" name="直接箭头连接符 26">
              <a:extLst>
                <a:ext uri="{FF2B5EF4-FFF2-40B4-BE49-F238E27FC236}">
                  <a16:creationId xmlns:a16="http://schemas.microsoft.com/office/drawing/2014/main" id="{3BC92182-DF28-4CAA-9C50-31E0CFCD941D}"/>
                </a:ext>
              </a:extLst>
            </p:cNvPr>
            <p:cNvCxnSpPr/>
            <p:nvPr/>
          </p:nvCxnSpPr>
          <p:spPr bwMode="auto">
            <a:xfrm>
              <a:off x="13713325" y="3066108"/>
              <a:ext cx="0" cy="1440327"/>
            </a:xfrm>
            <a:prstGeom prst="straightConnector1">
              <a:avLst/>
            </a:prstGeom>
            <a:solidFill>
              <a:schemeClr val="accent1"/>
            </a:solidFill>
            <a:ln w="28575" cap="flat" cmpd="sng" algn="ctr">
              <a:solidFill>
                <a:srgbClr val="45C1A4"/>
              </a:solidFill>
              <a:prstDash val="solid"/>
              <a:round/>
              <a:headEnd type="none" w="med" len="med"/>
              <a:tailEnd type="triangle" w="lg" len="lg"/>
            </a:ln>
            <a:effectLst/>
          </p:spPr>
        </p:cxnSp>
        <p:sp>
          <p:nvSpPr>
            <p:cNvPr id="40" name="圆角矩形 27">
              <a:extLst>
                <a:ext uri="{FF2B5EF4-FFF2-40B4-BE49-F238E27FC236}">
                  <a16:creationId xmlns:a16="http://schemas.microsoft.com/office/drawing/2014/main" id="{4A20586F-7A17-41D5-990D-E992D11403AB}"/>
                </a:ext>
              </a:extLst>
            </p:cNvPr>
            <p:cNvSpPr/>
            <p:nvPr/>
          </p:nvSpPr>
          <p:spPr bwMode="auto">
            <a:xfrm>
              <a:off x="16368305" y="4506435"/>
              <a:ext cx="2664604" cy="4465012"/>
            </a:xfrm>
            <a:prstGeom prst="roundRect">
              <a:avLst>
                <a:gd name="adj" fmla="val 2368"/>
              </a:avLst>
            </a:prstGeom>
            <a:solidFill>
              <a:schemeClr val="bg1"/>
            </a:solidFill>
            <a:ln w="3810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41" name="圆角矩形 28">
              <a:extLst>
                <a:ext uri="{FF2B5EF4-FFF2-40B4-BE49-F238E27FC236}">
                  <a16:creationId xmlns:a16="http://schemas.microsoft.com/office/drawing/2014/main" id="{1BB70C2A-388D-41BD-9EDF-F2B3C37EB358}"/>
                </a:ext>
              </a:extLst>
            </p:cNvPr>
            <p:cNvSpPr/>
            <p:nvPr/>
          </p:nvSpPr>
          <p:spPr bwMode="auto">
            <a:xfrm>
              <a:off x="16579814" y="5832212"/>
              <a:ext cx="2241586" cy="1031003"/>
            </a:xfrm>
            <a:prstGeom prst="roundRect">
              <a:avLst/>
            </a:prstGeom>
            <a:solidFill>
              <a:srgbClr val="F28944"/>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42" name="文本框 29">
              <a:extLst>
                <a:ext uri="{FF2B5EF4-FFF2-40B4-BE49-F238E27FC236}">
                  <a16:creationId xmlns:a16="http://schemas.microsoft.com/office/drawing/2014/main" id="{60681F1E-73AB-4371-8E32-58B23F52EF16}"/>
                </a:ext>
              </a:extLst>
            </p:cNvPr>
            <p:cNvSpPr txBox="1"/>
            <p:nvPr/>
          </p:nvSpPr>
          <p:spPr bwMode="auto">
            <a:xfrm>
              <a:off x="16624935" y="5973116"/>
              <a:ext cx="2151347"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Partition-3</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3" name="圆角矩形 30">
              <a:extLst>
                <a:ext uri="{FF2B5EF4-FFF2-40B4-BE49-F238E27FC236}">
                  <a16:creationId xmlns:a16="http://schemas.microsoft.com/office/drawing/2014/main" id="{582D8190-E575-4041-8930-181805608504}"/>
                </a:ext>
              </a:extLst>
            </p:cNvPr>
            <p:cNvSpPr/>
            <p:nvPr/>
          </p:nvSpPr>
          <p:spPr bwMode="auto">
            <a:xfrm>
              <a:off x="16579814" y="7527800"/>
              <a:ext cx="2241586" cy="1031003"/>
            </a:xfrm>
            <a:prstGeom prst="roundRect">
              <a:avLst/>
            </a:prstGeom>
            <a:solidFill>
              <a:srgbClr val="73737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44" name="文本框 31">
              <a:extLst>
                <a:ext uri="{FF2B5EF4-FFF2-40B4-BE49-F238E27FC236}">
                  <a16:creationId xmlns:a16="http://schemas.microsoft.com/office/drawing/2014/main" id="{ED3B4C94-4C2E-44A6-9762-485965B4DBC1}"/>
                </a:ext>
              </a:extLst>
            </p:cNvPr>
            <p:cNvSpPr txBox="1"/>
            <p:nvPr/>
          </p:nvSpPr>
          <p:spPr bwMode="auto">
            <a:xfrm>
              <a:off x="16624935" y="7668705"/>
              <a:ext cx="2151347"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Partition-2</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5" name="文本框 32">
              <a:extLst>
                <a:ext uri="{FF2B5EF4-FFF2-40B4-BE49-F238E27FC236}">
                  <a16:creationId xmlns:a16="http://schemas.microsoft.com/office/drawing/2014/main" id="{4EFD5A80-1478-4BAC-9F97-18DF9CBAFB0A}"/>
                </a:ext>
              </a:extLst>
            </p:cNvPr>
            <p:cNvSpPr txBox="1"/>
            <p:nvPr/>
          </p:nvSpPr>
          <p:spPr bwMode="auto">
            <a:xfrm>
              <a:off x="16764412" y="4846596"/>
              <a:ext cx="1872393"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1" u="none" dirty="0">
                  <a:solidFill>
                    <a:prstClr val="black">
                      <a:lumMod val="85000"/>
                      <a:lumOff val="15000"/>
                    </a:prstClr>
                  </a:solidFill>
                  <a:latin typeface="Huawei Sans" panose="020C0503030203020204" pitchFamily="34" charset="0"/>
                </a:rPr>
                <a:t>Broker 4</a:t>
              </a:r>
              <a:endParaRPr lang="zh-CN" altLang="en-US" sz="1400" b="1" dirty="0">
                <a:solidFill>
                  <a:prstClr val="black">
                    <a:lumMod val="85000"/>
                    <a:lumOff val="15000"/>
                  </a:prstClr>
                </a:solidFill>
                <a:latin typeface="Huawei Sans" panose="020C0503030203020204" pitchFamily="34" charset="0"/>
                <a:cs typeface="Arial" panose="020B0604020202020204" pitchFamily="34" charset="0"/>
                <a:sym typeface="Huawei Sans" panose="020C0503030203020204" pitchFamily="34" charset="0"/>
              </a:endParaRPr>
            </a:p>
          </p:txBody>
        </p:sp>
        <p:cxnSp>
          <p:nvCxnSpPr>
            <p:cNvPr id="46" name="直接箭头连接符 33">
              <a:extLst>
                <a:ext uri="{FF2B5EF4-FFF2-40B4-BE49-F238E27FC236}">
                  <a16:creationId xmlns:a16="http://schemas.microsoft.com/office/drawing/2014/main" id="{DE73AD23-CCA9-422A-9EBA-C24DE5AAF3F3}"/>
                </a:ext>
              </a:extLst>
            </p:cNvPr>
            <p:cNvCxnSpPr/>
            <p:nvPr/>
          </p:nvCxnSpPr>
          <p:spPr bwMode="auto">
            <a:xfrm>
              <a:off x="17700607" y="3066108"/>
              <a:ext cx="0" cy="1440327"/>
            </a:xfrm>
            <a:prstGeom prst="straightConnector1">
              <a:avLst/>
            </a:prstGeom>
            <a:solidFill>
              <a:schemeClr val="accent1"/>
            </a:solidFill>
            <a:ln w="28575" cap="flat" cmpd="sng" algn="ctr">
              <a:solidFill>
                <a:srgbClr val="45C1A4"/>
              </a:solidFill>
              <a:prstDash val="solid"/>
              <a:round/>
              <a:headEnd type="none" w="med" len="med"/>
              <a:tailEnd type="triangle" w="lg" len="lg"/>
            </a:ln>
            <a:effectLst/>
          </p:spPr>
        </p:cxnSp>
        <p:sp>
          <p:nvSpPr>
            <p:cNvPr id="47" name="文本框 34">
              <a:extLst>
                <a:ext uri="{FF2B5EF4-FFF2-40B4-BE49-F238E27FC236}">
                  <a16:creationId xmlns:a16="http://schemas.microsoft.com/office/drawing/2014/main" id="{E6AB4655-BB67-48D6-8491-E5F38257CFD0}"/>
                </a:ext>
              </a:extLst>
            </p:cNvPr>
            <p:cNvSpPr txBox="1"/>
            <p:nvPr/>
          </p:nvSpPr>
          <p:spPr bwMode="auto">
            <a:xfrm>
              <a:off x="9810064" y="3230364"/>
              <a:ext cx="3741712" cy="817545"/>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2000" b="1" u="none" dirty="0">
                  <a:solidFill>
                    <a:srgbClr val="505050"/>
                  </a:solidFill>
                  <a:latin typeface="Huawei Sans" panose="020C0503030203020204" pitchFamily="34" charset="0"/>
                </a:rPr>
                <a:t>Kafka Cluster</a:t>
              </a:r>
              <a:endParaRPr lang="zh-CN" altLang="en-US" sz="2000"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cxnSp>
          <p:nvCxnSpPr>
            <p:cNvPr id="48" name="肘形连接符 35">
              <a:extLst>
                <a:ext uri="{FF2B5EF4-FFF2-40B4-BE49-F238E27FC236}">
                  <a16:creationId xmlns:a16="http://schemas.microsoft.com/office/drawing/2014/main" id="{5F7AA1BB-3A6E-4FB3-B842-45EF29F3777D}"/>
                </a:ext>
              </a:extLst>
            </p:cNvPr>
            <p:cNvCxnSpPr>
              <a:stCxn id="41" idx="3"/>
              <a:endCxn id="21" idx="2"/>
            </p:cNvCxnSpPr>
            <p:nvPr/>
          </p:nvCxnSpPr>
          <p:spPr bwMode="auto">
            <a:xfrm flipH="1">
              <a:off x="5738762" y="6347714"/>
              <a:ext cx="13082638" cy="2211090"/>
            </a:xfrm>
            <a:prstGeom prst="bentConnector4">
              <a:avLst>
                <a:gd name="adj1" fmla="val -6721"/>
                <a:gd name="adj2" fmla="val 184189"/>
              </a:avLst>
            </a:prstGeom>
            <a:solidFill>
              <a:schemeClr val="accent1"/>
            </a:solidFill>
            <a:ln w="28575" cap="flat" cmpd="sng" algn="ctr">
              <a:solidFill>
                <a:srgbClr val="56C4D2"/>
              </a:solidFill>
              <a:prstDash val="solid"/>
              <a:round/>
              <a:headEnd type="none" w="med" len="med"/>
              <a:tailEnd type="triangle" w="lg" len="lg"/>
            </a:ln>
            <a:effectLst/>
          </p:spPr>
        </p:cxnSp>
        <p:cxnSp>
          <p:nvCxnSpPr>
            <p:cNvPr id="49" name="直接箭头连接符 36">
              <a:extLst>
                <a:ext uri="{FF2B5EF4-FFF2-40B4-BE49-F238E27FC236}">
                  <a16:creationId xmlns:a16="http://schemas.microsoft.com/office/drawing/2014/main" id="{9496FEC9-FC7E-4BDD-95C9-DD2E0BABE9B0}"/>
                </a:ext>
              </a:extLst>
            </p:cNvPr>
            <p:cNvCxnSpPr/>
            <p:nvPr/>
          </p:nvCxnSpPr>
          <p:spPr bwMode="auto">
            <a:xfrm>
              <a:off x="6860678" y="6347689"/>
              <a:ext cx="1693464" cy="1669203"/>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cxnSp>
          <p:nvCxnSpPr>
            <p:cNvPr id="50" name="直接箭头连接符 37">
              <a:extLst>
                <a:ext uri="{FF2B5EF4-FFF2-40B4-BE49-F238E27FC236}">
                  <a16:creationId xmlns:a16="http://schemas.microsoft.com/office/drawing/2014/main" id="{47CB6F98-814F-49F0-B336-E075A0371E25}"/>
                </a:ext>
              </a:extLst>
            </p:cNvPr>
            <p:cNvCxnSpPr/>
            <p:nvPr/>
          </p:nvCxnSpPr>
          <p:spPr bwMode="auto">
            <a:xfrm>
              <a:off x="10854655" y="6347689"/>
              <a:ext cx="1693464" cy="1669203"/>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cxnSp>
          <p:nvCxnSpPr>
            <p:cNvPr id="51" name="直接箭头连接符 38">
              <a:extLst>
                <a:ext uri="{FF2B5EF4-FFF2-40B4-BE49-F238E27FC236}">
                  <a16:creationId xmlns:a16="http://schemas.microsoft.com/office/drawing/2014/main" id="{D416B22A-1959-495E-91BC-6B0F9A35E140}"/>
                </a:ext>
              </a:extLst>
            </p:cNvPr>
            <p:cNvCxnSpPr/>
            <p:nvPr/>
          </p:nvCxnSpPr>
          <p:spPr bwMode="auto">
            <a:xfrm>
              <a:off x="14834834" y="6347689"/>
              <a:ext cx="1693464" cy="1669203"/>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grpSp>
    </p:spTree>
    <p:extLst>
      <p:ext uri="{BB962C8B-B14F-4D97-AF65-F5344CB8AC3E}">
        <p14:creationId xmlns:p14="http://schemas.microsoft.com/office/powerpoint/2010/main" val="3981614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文本占位符 3">
            <a:extLst>
              <a:ext uri="{FF2B5EF4-FFF2-40B4-BE49-F238E27FC236}">
                <a16:creationId xmlns:a16="http://schemas.microsoft.com/office/drawing/2014/main" id="{FCA2A352-25FB-4FF9-ADCE-DDB5BCBFBD07}"/>
              </a:ext>
            </a:extLst>
          </p:cNvPr>
          <p:cNvSpPr txBox="1">
            <a:spLocks/>
          </p:cNvSpPr>
          <p:nvPr/>
        </p:nvSpPr>
        <p:spPr>
          <a:xfrm>
            <a:off x="617279" y="2179657"/>
            <a:ext cx="10676363" cy="32764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Huawei Sans" panose="020C0503030203020204" pitchFamily="34" charset="0"/>
              </a:rPr>
              <a:t>The Kafka partition replica (follower) pulls stored messages below the high watermark from the leader to the local logs.</a:t>
            </a:r>
          </a:p>
          <a:p>
            <a:endParaRPr lang="en-US" altLang="zh-CN" sz="2000" dirty="0">
              <a:latin typeface="Huawei Sans" panose="020C0503030203020204" pitchFamily="34" charset="0"/>
            </a:endParaRPr>
          </a:p>
        </p:txBody>
      </p:sp>
      <p:grpSp>
        <p:nvGrpSpPr>
          <p:cNvPr id="15" name="组合 4">
            <a:extLst>
              <a:ext uri="{FF2B5EF4-FFF2-40B4-BE49-F238E27FC236}">
                <a16:creationId xmlns:a16="http://schemas.microsoft.com/office/drawing/2014/main" id="{84C75BE6-1FF2-475B-A148-015F9FBAB2FA}"/>
              </a:ext>
            </a:extLst>
          </p:cNvPr>
          <p:cNvGrpSpPr/>
          <p:nvPr/>
        </p:nvGrpSpPr>
        <p:grpSpPr>
          <a:xfrm>
            <a:off x="2405240" y="3153220"/>
            <a:ext cx="8152890" cy="2588361"/>
            <a:chOff x="4610081" y="3532786"/>
            <a:chExt cx="15683457" cy="7703281"/>
          </a:xfrm>
        </p:grpSpPr>
        <p:sp>
          <p:nvSpPr>
            <p:cNvPr id="16" name="矩形 5">
              <a:extLst>
                <a:ext uri="{FF2B5EF4-FFF2-40B4-BE49-F238E27FC236}">
                  <a16:creationId xmlns:a16="http://schemas.microsoft.com/office/drawing/2014/main" id="{3967F3C3-6C27-44F8-8F9F-F5CF41E69434}"/>
                </a:ext>
              </a:extLst>
            </p:cNvPr>
            <p:cNvSpPr/>
            <p:nvPr/>
          </p:nvSpPr>
          <p:spPr bwMode="auto">
            <a:xfrm>
              <a:off x="4610081" y="4877148"/>
              <a:ext cx="7797810" cy="4373006"/>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17" name="矩形 6">
              <a:extLst>
                <a:ext uri="{FF2B5EF4-FFF2-40B4-BE49-F238E27FC236}">
                  <a16:creationId xmlns:a16="http://schemas.microsoft.com/office/drawing/2014/main" id="{9FC37FD2-45CE-4192-92EB-357EE8C064D7}"/>
                </a:ext>
              </a:extLst>
            </p:cNvPr>
            <p:cNvSpPr/>
            <p:nvPr/>
          </p:nvSpPr>
          <p:spPr bwMode="auto">
            <a:xfrm>
              <a:off x="13572730" y="4877148"/>
              <a:ext cx="6111231" cy="4373006"/>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1000">
                <a:solidFill>
                  <a:prstClr val="black"/>
                </a:solidFill>
                <a:latin typeface="Huawei Sans" panose="020C0503030203020204" pitchFamily="34" charset="0"/>
                <a:sym typeface="Huawei Sans" panose="020C0503030203020204" pitchFamily="34" charset="0"/>
              </a:endParaRPr>
            </a:p>
          </p:txBody>
        </p:sp>
        <p:sp>
          <p:nvSpPr>
            <p:cNvPr id="18" name="文本框 7">
              <a:extLst>
                <a:ext uri="{FF2B5EF4-FFF2-40B4-BE49-F238E27FC236}">
                  <a16:creationId xmlns:a16="http://schemas.microsoft.com/office/drawing/2014/main" id="{8FE647D9-4942-4CDA-8DE8-D9DC651CA463}"/>
                </a:ext>
              </a:extLst>
            </p:cNvPr>
            <p:cNvSpPr txBox="1"/>
            <p:nvPr/>
          </p:nvSpPr>
          <p:spPr bwMode="auto">
            <a:xfrm>
              <a:off x="6413898" y="8417263"/>
              <a:ext cx="4272174"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Leader partition</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grpSp>
          <p:nvGrpSpPr>
            <p:cNvPr id="19" name="组合 8">
              <a:extLst>
                <a:ext uri="{FF2B5EF4-FFF2-40B4-BE49-F238E27FC236}">
                  <a16:creationId xmlns:a16="http://schemas.microsoft.com/office/drawing/2014/main" id="{6EF0D9D7-62A2-451C-B66C-3DF8DFA4E293}"/>
                </a:ext>
              </a:extLst>
            </p:cNvPr>
            <p:cNvGrpSpPr/>
            <p:nvPr/>
          </p:nvGrpSpPr>
          <p:grpSpPr>
            <a:xfrm>
              <a:off x="5258537" y="5891052"/>
              <a:ext cx="6749583" cy="1136509"/>
              <a:chOff x="2118349" y="2910783"/>
              <a:chExt cx="3374401" cy="568189"/>
            </a:xfrm>
          </p:grpSpPr>
          <p:sp>
            <p:nvSpPr>
              <p:cNvPr id="62" name="矩形 50">
                <a:extLst>
                  <a:ext uri="{FF2B5EF4-FFF2-40B4-BE49-F238E27FC236}">
                    <a16:creationId xmlns:a16="http://schemas.microsoft.com/office/drawing/2014/main" id="{97CCF20C-129A-413C-A7FD-81243B9734D0}"/>
                  </a:ext>
                </a:extLst>
              </p:cNvPr>
              <p:cNvSpPr/>
              <p:nvPr/>
            </p:nvSpPr>
            <p:spPr bwMode="auto">
              <a:xfrm>
                <a:off x="2118349"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63" name="矩形 51">
                <a:extLst>
                  <a:ext uri="{FF2B5EF4-FFF2-40B4-BE49-F238E27FC236}">
                    <a16:creationId xmlns:a16="http://schemas.microsoft.com/office/drawing/2014/main" id="{C0CBEDFE-65E9-47E2-B1E0-33506DECEE36}"/>
                  </a:ext>
                </a:extLst>
              </p:cNvPr>
              <p:cNvSpPr/>
              <p:nvPr/>
            </p:nvSpPr>
            <p:spPr bwMode="auto">
              <a:xfrm>
                <a:off x="2118349"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64" name="文本框 52">
                <a:extLst>
                  <a:ext uri="{FF2B5EF4-FFF2-40B4-BE49-F238E27FC236}">
                    <a16:creationId xmlns:a16="http://schemas.microsoft.com/office/drawing/2014/main" id="{E525B6F0-F0D0-4DD5-84BF-9968089DCB0C}"/>
                  </a:ext>
                </a:extLst>
              </p:cNvPr>
              <p:cNvSpPr txBox="1"/>
              <p:nvPr/>
            </p:nvSpPr>
            <p:spPr bwMode="auto">
              <a:xfrm>
                <a:off x="2130718"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1</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65" name="矩形 53">
                <a:extLst>
                  <a:ext uri="{FF2B5EF4-FFF2-40B4-BE49-F238E27FC236}">
                    <a16:creationId xmlns:a16="http://schemas.microsoft.com/office/drawing/2014/main" id="{88F86C22-ED54-45F7-8257-3924A6376243}"/>
                  </a:ext>
                </a:extLst>
              </p:cNvPr>
              <p:cNvSpPr/>
              <p:nvPr/>
            </p:nvSpPr>
            <p:spPr bwMode="auto">
              <a:xfrm>
                <a:off x="2451212"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66" name="矩形 54">
                <a:extLst>
                  <a:ext uri="{FF2B5EF4-FFF2-40B4-BE49-F238E27FC236}">
                    <a16:creationId xmlns:a16="http://schemas.microsoft.com/office/drawing/2014/main" id="{73DEA796-9E09-4349-901D-D065E7DD8E77}"/>
                  </a:ext>
                </a:extLst>
              </p:cNvPr>
              <p:cNvSpPr/>
              <p:nvPr/>
            </p:nvSpPr>
            <p:spPr bwMode="auto">
              <a:xfrm>
                <a:off x="2451212"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67" name="文本框 55">
                <a:extLst>
                  <a:ext uri="{FF2B5EF4-FFF2-40B4-BE49-F238E27FC236}">
                    <a16:creationId xmlns:a16="http://schemas.microsoft.com/office/drawing/2014/main" id="{1FB0F949-1266-4BF8-A1ED-97D85799721E}"/>
                  </a:ext>
                </a:extLst>
              </p:cNvPr>
              <p:cNvSpPr txBox="1"/>
              <p:nvPr/>
            </p:nvSpPr>
            <p:spPr bwMode="auto">
              <a:xfrm>
                <a:off x="2457970" y="3036681"/>
                <a:ext cx="314124"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2</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68" name="矩形 56">
                <a:extLst>
                  <a:ext uri="{FF2B5EF4-FFF2-40B4-BE49-F238E27FC236}">
                    <a16:creationId xmlns:a16="http://schemas.microsoft.com/office/drawing/2014/main" id="{96AD4395-A08F-4921-B14F-70D956637681}"/>
                  </a:ext>
                </a:extLst>
              </p:cNvPr>
              <p:cNvSpPr/>
              <p:nvPr/>
            </p:nvSpPr>
            <p:spPr bwMode="auto">
              <a:xfrm>
                <a:off x="2784075"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69" name="矩形 57">
                <a:extLst>
                  <a:ext uri="{FF2B5EF4-FFF2-40B4-BE49-F238E27FC236}">
                    <a16:creationId xmlns:a16="http://schemas.microsoft.com/office/drawing/2014/main" id="{2D381EEE-1C82-4F26-B02D-7FD1C7DDA3C1}"/>
                  </a:ext>
                </a:extLst>
              </p:cNvPr>
              <p:cNvSpPr/>
              <p:nvPr/>
            </p:nvSpPr>
            <p:spPr bwMode="auto">
              <a:xfrm>
                <a:off x="2784075"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70" name="文本框 58">
                <a:extLst>
                  <a:ext uri="{FF2B5EF4-FFF2-40B4-BE49-F238E27FC236}">
                    <a16:creationId xmlns:a16="http://schemas.microsoft.com/office/drawing/2014/main" id="{7592EE02-9E56-44B0-A41F-28746D3A5A72}"/>
                  </a:ext>
                </a:extLst>
              </p:cNvPr>
              <p:cNvSpPr txBox="1"/>
              <p:nvPr/>
            </p:nvSpPr>
            <p:spPr bwMode="auto">
              <a:xfrm>
                <a:off x="2796443"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3</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1" name="矩形 59">
                <a:extLst>
                  <a:ext uri="{FF2B5EF4-FFF2-40B4-BE49-F238E27FC236}">
                    <a16:creationId xmlns:a16="http://schemas.microsoft.com/office/drawing/2014/main" id="{B14FAA8D-86DB-47A2-8A1F-076DDBD80D5E}"/>
                  </a:ext>
                </a:extLst>
              </p:cNvPr>
              <p:cNvSpPr/>
              <p:nvPr/>
            </p:nvSpPr>
            <p:spPr bwMode="auto">
              <a:xfrm>
                <a:off x="3116938"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72" name="矩形 60">
                <a:extLst>
                  <a:ext uri="{FF2B5EF4-FFF2-40B4-BE49-F238E27FC236}">
                    <a16:creationId xmlns:a16="http://schemas.microsoft.com/office/drawing/2014/main" id="{5E6CCFE7-5628-4B72-9DE4-4895B37C0A41}"/>
                  </a:ext>
                </a:extLst>
              </p:cNvPr>
              <p:cNvSpPr/>
              <p:nvPr/>
            </p:nvSpPr>
            <p:spPr bwMode="auto">
              <a:xfrm>
                <a:off x="3116938"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73" name="文本框 61">
                <a:extLst>
                  <a:ext uri="{FF2B5EF4-FFF2-40B4-BE49-F238E27FC236}">
                    <a16:creationId xmlns:a16="http://schemas.microsoft.com/office/drawing/2014/main" id="{32332618-B5AF-4B41-A2C6-5A4F8D68165F}"/>
                  </a:ext>
                </a:extLst>
              </p:cNvPr>
              <p:cNvSpPr txBox="1"/>
              <p:nvPr/>
            </p:nvSpPr>
            <p:spPr bwMode="auto">
              <a:xfrm>
                <a:off x="3129307"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4</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4" name="矩形 62">
                <a:extLst>
                  <a:ext uri="{FF2B5EF4-FFF2-40B4-BE49-F238E27FC236}">
                    <a16:creationId xmlns:a16="http://schemas.microsoft.com/office/drawing/2014/main" id="{A369D55F-FD75-41C2-9709-6B2343CFBF2A}"/>
                  </a:ext>
                </a:extLst>
              </p:cNvPr>
              <p:cNvSpPr/>
              <p:nvPr/>
            </p:nvSpPr>
            <p:spPr bwMode="auto">
              <a:xfrm>
                <a:off x="3449801"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75" name="矩形 63">
                <a:extLst>
                  <a:ext uri="{FF2B5EF4-FFF2-40B4-BE49-F238E27FC236}">
                    <a16:creationId xmlns:a16="http://schemas.microsoft.com/office/drawing/2014/main" id="{95AFAD32-A43E-43B2-A58E-5F2E6F5AF015}"/>
                  </a:ext>
                </a:extLst>
              </p:cNvPr>
              <p:cNvSpPr/>
              <p:nvPr/>
            </p:nvSpPr>
            <p:spPr bwMode="auto">
              <a:xfrm>
                <a:off x="3449801"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76" name="文本框 64">
                <a:extLst>
                  <a:ext uri="{FF2B5EF4-FFF2-40B4-BE49-F238E27FC236}">
                    <a16:creationId xmlns:a16="http://schemas.microsoft.com/office/drawing/2014/main" id="{7AEDB11F-9660-4DBC-A643-03CABD24CF62}"/>
                  </a:ext>
                </a:extLst>
              </p:cNvPr>
              <p:cNvSpPr txBox="1"/>
              <p:nvPr/>
            </p:nvSpPr>
            <p:spPr bwMode="auto">
              <a:xfrm>
                <a:off x="3462170"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5</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77" name="矩形 65">
                <a:extLst>
                  <a:ext uri="{FF2B5EF4-FFF2-40B4-BE49-F238E27FC236}">
                    <a16:creationId xmlns:a16="http://schemas.microsoft.com/office/drawing/2014/main" id="{42CB74FA-1594-4D8F-B057-03A9CF8F497F}"/>
                  </a:ext>
                </a:extLst>
              </p:cNvPr>
              <p:cNvSpPr/>
              <p:nvPr/>
            </p:nvSpPr>
            <p:spPr bwMode="auto">
              <a:xfrm>
                <a:off x="3782664"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78" name="矩形 66">
                <a:extLst>
                  <a:ext uri="{FF2B5EF4-FFF2-40B4-BE49-F238E27FC236}">
                    <a16:creationId xmlns:a16="http://schemas.microsoft.com/office/drawing/2014/main" id="{A1D9ABC6-153F-496E-8EF2-D23441B3412B}"/>
                  </a:ext>
                </a:extLst>
              </p:cNvPr>
              <p:cNvSpPr/>
              <p:nvPr/>
            </p:nvSpPr>
            <p:spPr bwMode="auto">
              <a:xfrm>
                <a:off x="3782664"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79" name="文本框 67">
                <a:extLst>
                  <a:ext uri="{FF2B5EF4-FFF2-40B4-BE49-F238E27FC236}">
                    <a16:creationId xmlns:a16="http://schemas.microsoft.com/office/drawing/2014/main" id="{60233B69-DDF0-42E6-9257-18048473157D}"/>
                  </a:ext>
                </a:extLst>
              </p:cNvPr>
              <p:cNvSpPr txBox="1"/>
              <p:nvPr/>
            </p:nvSpPr>
            <p:spPr bwMode="auto">
              <a:xfrm>
                <a:off x="3795032"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6</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0" name="矩形 68">
                <a:extLst>
                  <a:ext uri="{FF2B5EF4-FFF2-40B4-BE49-F238E27FC236}">
                    <a16:creationId xmlns:a16="http://schemas.microsoft.com/office/drawing/2014/main" id="{D1FE8D97-7DDA-47AE-8A4C-0D9187D1075A}"/>
                  </a:ext>
                </a:extLst>
              </p:cNvPr>
              <p:cNvSpPr/>
              <p:nvPr/>
            </p:nvSpPr>
            <p:spPr bwMode="auto">
              <a:xfrm>
                <a:off x="4115527"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81" name="矩形 69">
                <a:extLst>
                  <a:ext uri="{FF2B5EF4-FFF2-40B4-BE49-F238E27FC236}">
                    <a16:creationId xmlns:a16="http://schemas.microsoft.com/office/drawing/2014/main" id="{C969FF46-A636-41E1-ABAC-950507A5C63B}"/>
                  </a:ext>
                </a:extLst>
              </p:cNvPr>
              <p:cNvSpPr/>
              <p:nvPr/>
            </p:nvSpPr>
            <p:spPr bwMode="auto">
              <a:xfrm>
                <a:off x="4115527"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82" name="文本框 70">
                <a:extLst>
                  <a:ext uri="{FF2B5EF4-FFF2-40B4-BE49-F238E27FC236}">
                    <a16:creationId xmlns:a16="http://schemas.microsoft.com/office/drawing/2014/main" id="{D0E21367-200A-4800-9B32-3E5A3CCD27B0}"/>
                  </a:ext>
                </a:extLst>
              </p:cNvPr>
              <p:cNvSpPr txBox="1"/>
              <p:nvPr/>
            </p:nvSpPr>
            <p:spPr bwMode="auto">
              <a:xfrm>
                <a:off x="4127895"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7</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3" name="矩形 71">
                <a:extLst>
                  <a:ext uri="{FF2B5EF4-FFF2-40B4-BE49-F238E27FC236}">
                    <a16:creationId xmlns:a16="http://schemas.microsoft.com/office/drawing/2014/main" id="{F90DAD90-9EE7-40C4-829A-9069D3330ACD}"/>
                  </a:ext>
                </a:extLst>
              </p:cNvPr>
              <p:cNvSpPr/>
              <p:nvPr/>
            </p:nvSpPr>
            <p:spPr bwMode="auto">
              <a:xfrm>
                <a:off x="4448390" y="2910783"/>
                <a:ext cx="327638" cy="568189"/>
              </a:xfrm>
              <a:prstGeom prst="rect">
                <a:avLst/>
              </a:prstGeom>
              <a:noFill/>
              <a:ln w="19050" cap="flat" cmpd="sng" algn="ctr">
                <a:solidFill>
                  <a:srgbClr val="56C4D2"/>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84" name="文本框 72">
                <a:extLst>
                  <a:ext uri="{FF2B5EF4-FFF2-40B4-BE49-F238E27FC236}">
                    <a16:creationId xmlns:a16="http://schemas.microsoft.com/office/drawing/2014/main" id="{F36D38BB-2742-4F46-8BEC-479FC3B3712E}"/>
                  </a:ext>
                </a:extLst>
              </p:cNvPr>
              <p:cNvSpPr txBox="1"/>
              <p:nvPr/>
            </p:nvSpPr>
            <p:spPr bwMode="auto">
              <a:xfrm>
                <a:off x="4460758"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5B9BD5"/>
                    </a:solidFill>
                    <a:latin typeface="Huawei Sans" panose="020C0503030203020204" pitchFamily="34" charset="0"/>
                  </a:rPr>
                  <a:t>8</a:t>
                </a:r>
                <a:endParaRPr lang="zh-CN" altLang="en-US" sz="1400" dirty="0">
                  <a:solidFill>
                    <a:srgbClr val="5B9BD5"/>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5" name="矩形 73">
                <a:extLst>
                  <a:ext uri="{FF2B5EF4-FFF2-40B4-BE49-F238E27FC236}">
                    <a16:creationId xmlns:a16="http://schemas.microsoft.com/office/drawing/2014/main" id="{4DA8E1DD-77B0-4A24-A7FE-53E6F68DE01D}"/>
                  </a:ext>
                </a:extLst>
              </p:cNvPr>
              <p:cNvSpPr/>
              <p:nvPr/>
            </p:nvSpPr>
            <p:spPr bwMode="auto">
              <a:xfrm>
                <a:off x="4781253" y="2910783"/>
                <a:ext cx="327638" cy="568189"/>
              </a:xfrm>
              <a:prstGeom prst="rect">
                <a:avLst/>
              </a:prstGeom>
              <a:noFill/>
              <a:ln w="19050" cap="flat" cmpd="sng" algn="ctr">
                <a:solidFill>
                  <a:srgbClr val="56C4D2"/>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86" name="文本框 74">
                <a:extLst>
                  <a:ext uri="{FF2B5EF4-FFF2-40B4-BE49-F238E27FC236}">
                    <a16:creationId xmlns:a16="http://schemas.microsoft.com/office/drawing/2014/main" id="{57DD1679-FDA5-4ECF-8CD7-9D9135ED37A3}"/>
                  </a:ext>
                </a:extLst>
              </p:cNvPr>
              <p:cNvSpPr txBox="1"/>
              <p:nvPr/>
            </p:nvSpPr>
            <p:spPr bwMode="auto">
              <a:xfrm>
                <a:off x="4793622"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5B9BD5"/>
                    </a:solidFill>
                    <a:latin typeface="Huawei Sans" panose="020C0503030203020204" pitchFamily="34" charset="0"/>
                  </a:rPr>
                  <a:t>9</a:t>
                </a:r>
                <a:endParaRPr lang="zh-CN" altLang="en-US" sz="1400" dirty="0">
                  <a:solidFill>
                    <a:srgbClr val="5B9BD5"/>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87" name="矩形 75">
                <a:extLst>
                  <a:ext uri="{FF2B5EF4-FFF2-40B4-BE49-F238E27FC236}">
                    <a16:creationId xmlns:a16="http://schemas.microsoft.com/office/drawing/2014/main" id="{A6212535-8EE4-4780-8852-3194F7845AE4}"/>
                  </a:ext>
                </a:extLst>
              </p:cNvPr>
              <p:cNvSpPr/>
              <p:nvPr/>
            </p:nvSpPr>
            <p:spPr bwMode="auto">
              <a:xfrm>
                <a:off x="5114116" y="2910783"/>
                <a:ext cx="327638" cy="568189"/>
              </a:xfrm>
              <a:prstGeom prst="rect">
                <a:avLst/>
              </a:prstGeom>
              <a:noFill/>
              <a:ln w="19050" cap="flat" cmpd="sng" algn="ctr">
                <a:solidFill>
                  <a:srgbClr val="56C4D2"/>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88" name="文本框 76">
                <a:extLst>
                  <a:ext uri="{FF2B5EF4-FFF2-40B4-BE49-F238E27FC236}">
                    <a16:creationId xmlns:a16="http://schemas.microsoft.com/office/drawing/2014/main" id="{56AC3CE9-C388-4AC8-91CE-F930151BB188}"/>
                  </a:ext>
                </a:extLst>
              </p:cNvPr>
              <p:cNvSpPr txBox="1"/>
              <p:nvPr/>
            </p:nvSpPr>
            <p:spPr bwMode="auto">
              <a:xfrm>
                <a:off x="5063122" y="3036681"/>
                <a:ext cx="429628" cy="316392"/>
              </a:xfrm>
              <a:prstGeom prst="rect">
                <a:avLst/>
              </a:prstGeom>
              <a:noFill/>
              <a:ln w="9525">
                <a:noFill/>
                <a:miter lim="800000"/>
                <a:headEnd/>
                <a:tailEnd/>
              </a:ln>
            </p:spPr>
            <p:txBody>
              <a:bodyPr wrap="square" lIns="99980" tIns="49986" rIns="99980" bIns="49986" rtlCol="0">
                <a:noAutofit/>
              </a:bodyPr>
              <a:lstStyle/>
              <a:p>
                <a:pPr algn="ctr" defTabSz="1001549" eaLnBrk="0" fontAlgn="t" hangingPunct="0">
                  <a:spcBef>
                    <a:spcPct val="0"/>
                  </a:spcBef>
                  <a:spcAft>
                    <a:spcPct val="0"/>
                  </a:spcAft>
                </a:pPr>
                <a:r>
                  <a:rPr sz="1400" b="0" u="none" dirty="0">
                    <a:solidFill>
                      <a:srgbClr val="5B9BD5"/>
                    </a:solidFill>
                    <a:latin typeface="Huawei Sans" panose="020C0503030203020204" pitchFamily="34" charset="0"/>
                  </a:rPr>
                  <a:t>10</a:t>
                </a:r>
                <a:endParaRPr lang="zh-CN" altLang="en-US" sz="1400" dirty="0">
                  <a:solidFill>
                    <a:srgbClr val="5B9BD5"/>
                  </a:solidFill>
                  <a:latin typeface="Huawei Sans" panose="020C0503030203020204" pitchFamily="34" charset="0"/>
                  <a:cs typeface="Arial" panose="020B0604020202020204" pitchFamily="34" charset="0"/>
                  <a:sym typeface="Huawei Sans" panose="020C0503030203020204" pitchFamily="34" charset="0"/>
                </a:endParaRPr>
              </a:p>
            </p:txBody>
          </p:sp>
        </p:grpSp>
        <p:cxnSp>
          <p:nvCxnSpPr>
            <p:cNvPr id="20" name="直接箭头连接符 9">
              <a:extLst>
                <a:ext uri="{FF2B5EF4-FFF2-40B4-BE49-F238E27FC236}">
                  <a16:creationId xmlns:a16="http://schemas.microsoft.com/office/drawing/2014/main" id="{FED5B99B-2E50-4C0A-8E2F-82638B7BC790}"/>
                </a:ext>
              </a:extLst>
            </p:cNvPr>
            <p:cNvCxnSpPr/>
            <p:nvPr/>
          </p:nvCxnSpPr>
          <p:spPr bwMode="auto">
            <a:xfrm>
              <a:off x="5352456" y="7418388"/>
              <a:ext cx="5976691" cy="0"/>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sp>
          <p:nvSpPr>
            <p:cNvPr id="21" name="文本框 10">
              <a:extLst>
                <a:ext uri="{FF2B5EF4-FFF2-40B4-BE49-F238E27FC236}">
                  <a16:creationId xmlns:a16="http://schemas.microsoft.com/office/drawing/2014/main" id="{F5F8BB79-86FF-4975-A41D-F55C69822D89}"/>
                </a:ext>
              </a:extLst>
            </p:cNvPr>
            <p:cNvSpPr txBox="1"/>
            <p:nvPr/>
          </p:nvSpPr>
          <p:spPr bwMode="auto">
            <a:xfrm>
              <a:off x="5137488" y="7551527"/>
              <a:ext cx="916892"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0498D7"/>
                  </a:solidFill>
                  <a:latin typeface="Huawei Sans" panose="020C0503030203020204" pitchFamily="34" charset="0"/>
                </a:rPr>
                <a:t>Old</a:t>
              </a:r>
              <a:endParaRPr lang="zh-CN" altLang="en-US" sz="1400" dirty="0">
                <a:solidFill>
                  <a:srgbClr val="0498D7"/>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2" name="文本框 11">
              <a:extLst>
                <a:ext uri="{FF2B5EF4-FFF2-40B4-BE49-F238E27FC236}">
                  <a16:creationId xmlns:a16="http://schemas.microsoft.com/office/drawing/2014/main" id="{BB53A82C-BB61-42FC-B987-078272B05191}"/>
                </a:ext>
              </a:extLst>
            </p:cNvPr>
            <p:cNvSpPr txBox="1"/>
            <p:nvPr/>
          </p:nvSpPr>
          <p:spPr bwMode="auto">
            <a:xfrm>
              <a:off x="10528214" y="7479510"/>
              <a:ext cx="1083623"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0498D7"/>
                  </a:solidFill>
                  <a:latin typeface="Huawei Sans" panose="020C0503030203020204" pitchFamily="34" charset="0"/>
                </a:rPr>
                <a:t>New</a:t>
              </a:r>
              <a:endParaRPr lang="zh-CN" altLang="en-US" sz="1400" dirty="0">
                <a:solidFill>
                  <a:srgbClr val="0498D7"/>
                </a:solidFill>
                <a:latin typeface="Huawei Sans" panose="020C0503030203020204" pitchFamily="34" charset="0"/>
                <a:cs typeface="Arial" panose="020B0604020202020204" pitchFamily="34" charset="0"/>
                <a:sym typeface="Huawei Sans" panose="020C0503030203020204" pitchFamily="34" charset="0"/>
              </a:endParaRPr>
            </a:p>
          </p:txBody>
        </p:sp>
        <p:grpSp>
          <p:nvGrpSpPr>
            <p:cNvPr id="23" name="组合 12">
              <a:extLst>
                <a:ext uri="{FF2B5EF4-FFF2-40B4-BE49-F238E27FC236}">
                  <a16:creationId xmlns:a16="http://schemas.microsoft.com/office/drawing/2014/main" id="{39EA2EE7-9EEA-4B54-A1B8-86D89CF14659}"/>
                </a:ext>
              </a:extLst>
            </p:cNvPr>
            <p:cNvGrpSpPr/>
            <p:nvPr/>
          </p:nvGrpSpPr>
          <p:grpSpPr>
            <a:xfrm>
              <a:off x="14271239" y="5891052"/>
              <a:ext cx="4650169" cy="1136509"/>
              <a:chOff x="2118349" y="2910783"/>
              <a:chExt cx="2324816" cy="568189"/>
            </a:xfrm>
          </p:grpSpPr>
          <p:sp>
            <p:nvSpPr>
              <p:cNvPr id="41" name="矩形 29">
                <a:extLst>
                  <a:ext uri="{FF2B5EF4-FFF2-40B4-BE49-F238E27FC236}">
                    <a16:creationId xmlns:a16="http://schemas.microsoft.com/office/drawing/2014/main" id="{466FD1FB-B027-456E-8EC3-2E5A60579D99}"/>
                  </a:ext>
                </a:extLst>
              </p:cNvPr>
              <p:cNvSpPr/>
              <p:nvPr/>
            </p:nvSpPr>
            <p:spPr bwMode="auto">
              <a:xfrm>
                <a:off x="2118349"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42" name="矩形 30">
                <a:extLst>
                  <a:ext uri="{FF2B5EF4-FFF2-40B4-BE49-F238E27FC236}">
                    <a16:creationId xmlns:a16="http://schemas.microsoft.com/office/drawing/2014/main" id="{4B9C53CA-C508-4689-B762-32DE3810BF40}"/>
                  </a:ext>
                </a:extLst>
              </p:cNvPr>
              <p:cNvSpPr/>
              <p:nvPr/>
            </p:nvSpPr>
            <p:spPr bwMode="auto">
              <a:xfrm>
                <a:off x="2118349"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43" name="文本框 31">
                <a:extLst>
                  <a:ext uri="{FF2B5EF4-FFF2-40B4-BE49-F238E27FC236}">
                    <a16:creationId xmlns:a16="http://schemas.microsoft.com/office/drawing/2014/main" id="{934D3B27-656A-4D1A-AA99-1F0540A944C2}"/>
                  </a:ext>
                </a:extLst>
              </p:cNvPr>
              <p:cNvSpPr txBox="1"/>
              <p:nvPr/>
            </p:nvSpPr>
            <p:spPr bwMode="auto">
              <a:xfrm>
                <a:off x="2130718"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1</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4" name="矩形 32">
                <a:extLst>
                  <a:ext uri="{FF2B5EF4-FFF2-40B4-BE49-F238E27FC236}">
                    <a16:creationId xmlns:a16="http://schemas.microsoft.com/office/drawing/2014/main" id="{5DC302EB-D763-4B22-BD29-81ED2CEA3493}"/>
                  </a:ext>
                </a:extLst>
              </p:cNvPr>
              <p:cNvSpPr/>
              <p:nvPr/>
            </p:nvSpPr>
            <p:spPr bwMode="auto">
              <a:xfrm>
                <a:off x="2451212" y="2910783"/>
                <a:ext cx="327638" cy="568189"/>
              </a:xfrm>
              <a:prstGeom prst="rect">
                <a:avLst/>
              </a:prstGeom>
              <a:solidFill>
                <a:srgbClr val="56C4D2"/>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45" name="矩形 33">
                <a:extLst>
                  <a:ext uri="{FF2B5EF4-FFF2-40B4-BE49-F238E27FC236}">
                    <a16:creationId xmlns:a16="http://schemas.microsoft.com/office/drawing/2014/main" id="{EA876EBC-64EB-471D-BE4B-D29593051791}"/>
                  </a:ext>
                </a:extLst>
              </p:cNvPr>
              <p:cNvSpPr/>
              <p:nvPr/>
            </p:nvSpPr>
            <p:spPr bwMode="auto">
              <a:xfrm>
                <a:off x="2451212"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46" name="文本框 34">
                <a:extLst>
                  <a:ext uri="{FF2B5EF4-FFF2-40B4-BE49-F238E27FC236}">
                    <a16:creationId xmlns:a16="http://schemas.microsoft.com/office/drawing/2014/main" id="{6460DA86-8BD3-4E59-A1EC-AB38A882F38B}"/>
                  </a:ext>
                </a:extLst>
              </p:cNvPr>
              <p:cNvSpPr txBox="1"/>
              <p:nvPr/>
            </p:nvSpPr>
            <p:spPr bwMode="auto">
              <a:xfrm>
                <a:off x="2457969" y="3036681"/>
                <a:ext cx="314124"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2</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7" name="矩形 35">
                <a:extLst>
                  <a:ext uri="{FF2B5EF4-FFF2-40B4-BE49-F238E27FC236}">
                    <a16:creationId xmlns:a16="http://schemas.microsoft.com/office/drawing/2014/main" id="{B4CCDE30-295E-4CE2-8D02-95268F38B2A5}"/>
                  </a:ext>
                </a:extLst>
              </p:cNvPr>
              <p:cNvSpPr/>
              <p:nvPr/>
            </p:nvSpPr>
            <p:spPr bwMode="auto">
              <a:xfrm>
                <a:off x="2784075"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48" name="矩形 36">
                <a:extLst>
                  <a:ext uri="{FF2B5EF4-FFF2-40B4-BE49-F238E27FC236}">
                    <a16:creationId xmlns:a16="http://schemas.microsoft.com/office/drawing/2014/main" id="{92990C5F-AD0A-424A-8CFD-1C05ACAB25D5}"/>
                  </a:ext>
                </a:extLst>
              </p:cNvPr>
              <p:cNvSpPr/>
              <p:nvPr/>
            </p:nvSpPr>
            <p:spPr bwMode="auto">
              <a:xfrm>
                <a:off x="2784075"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49" name="文本框 37">
                <a:extLst>
                  <a:ext uri="{FF2B5EF4-FFF2-40B4-BE49-F238E27FC236}">
                    <a16:creationId xmlns:a16="http://schemas.microsoft.com/office/drawing/2014/main" id="{033A80EF-CFCC-4A08-A6E0-30E1BD9263FD}"/>
                  </a:ext>
                </a:extLst>
              </p:cNvPr>
              <p:cNvSpPr txBox="1"/>
              <p:nvPr/>
            </p:nvSpPr>
            <p:spPr bwMode="auto">
              <a:xfrm>
                <a:off x="2796444"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3</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0" name="矩形 38">
                <a:extLst>
                  <a:ext uri="{FF2B5EF4-FFF2-40B4-BE49-F238E27FC236}">
                    <a16:creationId xmlns:a16="http://schemas.microsoft.com/office/drawing/2014/main" id="{B7DFFD9D-9E0C-41F5-A2A4-CA45E41BAE82}"/>
                  </a:ext>
                </a:extLst>
              </p:cNvPr>
              <p:cNvSpPr/>
              <p:nvPr/>
            </p:nvSpPr>
            <p:spPr bwMode="auto">
              <a:xfrm>
                <a:off x="3116938"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51" name="矩形 39">
                <a:extLst>
                  <a:ext uri="{FF2B5EF4-FFF2-40B4-BE49-F238E27FC236}">
                    <a16:creationId xmlns:a16="http://schemas.microsoft.com/office/drawing/2014/main" id="{FA8A54EE-00FD-4CF7-B326-1A624D82054F}"/>
                  </a:ext>
                </a:extLst>
              </p:cNvPr>
              <p:cNvSpPr/>
              <p:nvPr/>
            </p:nvSpPr>
            <p:spPr bwMode="auto">
              <a:xfrm>
                <a:off x="3116938"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52" name="文本框 40">
                <a:extLst>
                  <a:ext uri="{FF2B5EF4-FFF2-40B4-BE49-F238E27FC236}">
                    <a16:creationId xmlns:a16="http://schemas.microsoft.com/office/drawing/2014/main" id="{AD22D091-2B88-413B-B3DB-6A97C90BD393}"/>
                  </a:ext>
                </a:extLst>
              </p:cNvPr>
              <p:cNvSpPr txBox="1"/>
              <p:nvPr/>
            </p:nvSpPr>
            <p:spPr bwMode="auto">
              <a:xfrm>
                <a:off x="3129308" y="3036681"/>
                <a:ext cx="302901"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4</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3" name="矩形 41">
                <a:extLst>
                  <a:ext uri="{FF2B5EF4-FFF2-40B4-BE49-F238E27FC236}">
                    <a16:creationId xmlns:a16="http://schemas.microsoft.com/office/drawing/2014/main" id="{1E4B4BC2-5988-48B7-8356-ED5E6423D1D6}"/>
                  </a:ext>
                </a:extLst>
              </p:cNvPr>
              <p:cNvSpPr/>
              <p:nvPr/>
            </p:nvSpPr>
            <p:spPr bwMode="auto">
              <a:xfrm>
                <a:off x="3449801"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54" name="矩形 42">
                <a:extLst>
                  <a:ext uri="{FF2B5EF4-FFF2-40B4-BE49-F238E27FC236}">
                    <a16:creationId xmlns:a16="http://schemas.microsoft.com/office/drawing/2014/main" id="{187AF4E7-630A-4A89-898E-049A1042776C}"/>
                  </a:ext>
                </a:extLst>
              </p:cNvPr>
              <p:cNvSpPr/>
              <p:nvPr/>
            </p:nvSpPr>
            <p:spPr bwMode="auto">
              <a:xfrm>
                <a:off x="3449801"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55" name="文本框 43">
                <a:extLst>
                  <a:ext uri="{FF2B5EF4-FFF2-40B4-BE49-F238E27FC236}">
                    <a16:creationId xmlns:a16="http://schemas.microsoft.com/office/drawing/2014/main" id="{363B85CE-6A01-45DC-9F22-BE1AEF0B2863}"/>
                  </a:ext>
                </a:extLst>
              </p:cNvPr>
              <p:cNvSpPr txBox="1"/>
              <p:nvPr/>
            </p:nvSpPr>
            <p:spPr bwMode="auto">
              <a:xfrm>
                <a:off x="3462169"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5</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6" name="矩形 44">
                <a:extLst>
                  <a:ext uri="{FF2B5EF4-FFF2-40B4-BE49-F238E27FC236}">
                    <a16:creationId xmlns:a16="http://schemas.microsoft.com/office/drawing/2014/main" id="{E7ADB04A-266E-456C-AA5C-D6C1318F1E91}"/>
                  </a:ext>
                </a:extLst>
              </p:cNvPr>
              <p:cNvSpPr/>
              <p:nvPr/>
            </p:nvSpPr>
            <p:spPr bwMode="auto">
              <a:xfrm>
                <a:off x="3782664"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57" name="矩形 45">
                <a:extLst>
                  <a:ext uri="{FF2B5EF4-FFF2-40B4-BE49-F238E27FC236}">
                    <a16:creationId xmlns:a16="http://schemas.microsoft.com/office/drawing/2014/main" id="{901A4F7C-8626-4E94-BB3D-E41CC09C4C76}"/>
                  </a:ext>
                </a:extLst>
              </p:cNvPr>
              <p:cNvSpPr/>
              <p:nvPr/>
            </p:nvSpPr>
            <p:spPr bwMode="auto">
              <a:xfrm>
                <a:off x="3782664"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58" name="文本框 46">
                <a:extLst>
                  <a:ext uri="{FF2B5EF4-FFF2-40B4-BE49-F238E27FC236}">
                    <a16:creationId xmlns:a16="http://schemas.microsoft.com/office/drawing/2014/main" id="{DEF1FECA-A214-447B-98DA-968E9E513BAF}"/>
                  </a:ext>
                </a:extLst>
              </p:cNvPr>
              <p:cNvSpPr txBox="1"/>
              <p:nvPr/>
            </p:nvSpPr>
            <p:spPr bwMode="auto">
              <a:xfrm>
                <a:off x="3795032"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6</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59" name="矩形 47">
                <a:extLst>
                  <a:ext uri="{FF2B5EF4-FFF2-40B4-BE49-F238E27FC236}">
                    <a16:creationId xmlns:a16="http://schemas.microsoft.com/office/drawing/2014/main" id="{66D8AE26-49B0-4EF2-AE5F-932500DB69F4}"/>
                  </a:ext>
                </a:extLst>
              </p:cNvPr>
              <p:cNvSpPr/>
              <p:nvPr/>
            </p:nvSpPr>
            <p:spPr bwMode="auto">
              <a:xfrm>
                <a:off x="4115527" y="2910783"/>
                <a:ext cx="327638" cy="568189"/>
              </a:xfrm>
              <a:prstGeom prst="rect">
                <a:avLst/>
              </a:prstGeom>
              <a:solidFill>
                <a:srgbClr val="56C4D2"/>
              </a:solidFill>
              <a:ln w="6350"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60" name="矩形 48">
                <a:extLst>
                  <a:ext uri="{FF2B5EF4-FFF2-40B4-BE49-F238E27FC236}">
                    <a16:creationId xmlns:a16="http://schemas.microsoft.com/office/drawing/2014/main" id="{3213553D-AC0C-4FD3-BFF5-67C832B525B4}"/>
                  </a:ext>
                </a:extLst>
              </p:cNvPr>
              <p:cNvSpPr/>
              <p:nvPr/>
            </p:nvSpPr>
            <p:spPr bwMode="auto">
              <a:xfrm>
                <a:off x="4115527" y="3433253"/>
                <a:ext cx="327638" cy="45719"/>
              </a:xfrm>
              <a:prstGeom prst="rect">
                <a:avLst/>
              </a:prstGeom>
              <a:solidFill>
                <a:schemeClr val="bg1">
                  <a:alpha val="7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t">
                  <a:spcBef>
                    <a:spcPct val="0"/>
                  </a:spcBef>
                  <a:spcAft>
                    <a:spcPct val="0"/>
                  </a:spcAft>
                </a:pPr>
                <a:endParaRPr lang="zh-CN" altLang="en-US" sz="800">
                  <a:solidFill>
                    <a:prstClr val="black"/>
                  </a:solidFill>
                  <a:latin typeface="Huawei Sans" panose="020C0503030203020204" pitchFamily="34" charset="0"/>
                  <a:sym typeface="Huawei Sans" panose="020C0503030203020204" pitchFamily="34" charset="0"/>
                </a:endParaRPr>
              </a:p>
            </p:txBody>
          </p:sp>
          <p:sp>
            <p:nvSpPr>
              <p:cNvPr id="61" name="文本框 49">
                <a:extLst>
                  <a:ext uri="{FF2B5EF4-FFF2-40B4-BE49-F238E27FC236}">
                    <a16:creationId xmlns:a16="http://schemas.microsoft.com/office/drawing/2014/main" id="{96F3456E-B16C-43AD-9D46-2F8E6B1B5A31}"/>
                  </a:ext>
                </a:extLst>
              </p:cNvPr>
              <p:cNvSpPr txBox="1"/>
              <p:nvPr/>
            </p:nvSpPr>
            <p:spPr bwMode="auto">
              <a:xfrm>
                <a:off x="4127895" y="3036681"/>
                <a:ext cx="302902" cy="316392"/>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prstClr val="white"/>
                    </a:solidFill>
                    <a:latin typeface="Huawei Sans" panose="020C0503030203020204" pitchFamily="34" charset="0"/>
                  </a:rPr>
                  <a:t>7</a:t>
                </a:r>
                <a:endParaRPr lang="zh-CN" altLang="en-US" sz="1400" dirty="0">
                  <a:solidFill>
                    <a:prstClr val="white"/>
                  </a:solidFill>
                  <a:latin typeface="Huawei Sans" panose="020C0503030203020204" pitchFamily="34" charset="0"/>
                  <a:cs typeface="Arial" panose="020B0604020202020204" pitchFamily="34" charset="0"/>
                  <a:sym typeface="Huawei Sans" panose="020C0503030203020204" pitchFamily="34" charset="0"/>
                </a:endParaRPr>
              </a:p>
            </p:txBody>
          </p:sp>
        </p:grpSp>
        <p:cxnSp>
          <p:nvCxnSpPr>
            <p:cNvPr id="24" name="直接箭头连接符 13">
              <a:extLst>
                <a:ext uri="{FF2B5EF4-FFF2-40B4-BE49-F238E27FC236}">
                  <a16:creationId xmlns:a16="http://schemas.microsoft.com/office/drawing/2014/main" id="{DFC04EA0-FF3C-4E41-9F32-268C592D82C6}"/>
                </a:ext>
              </a:extLst>
            </p:cNvPr>
            <p:cNvCxnSpPr/>
            <p:nvPr/>
          </p:nvCxnSpPr>
          <p:spPr bwMode="auto">
            <a:xfrm>
              <a:off x="14436073" y="7418388"/>
              <a:ext cx="4320500" cy="0"/>
            </a:xfrm>
            <a:prstGeom prst="straightConnector1">
              <a:avLst/>
            </a:prstGeom>
            <a:solidFill>
              <a:schemeClr val="accent1"/>
            </a:solidFill>
            <a:ln w="28575" cap="flat" cmpd="sng" algn="ctr">
              <a:solidFill>
                <a:srgbClr val="56C4D2"/>
              </a:solidFill>
              <a:prstDash val="solid"/>
              <a:round/>
              <a:headEnd type="none" w="med" len="med"/>
              <a:tailEnd type="triangle" w="lg" len="lg"/>
            </a:ln>
            <a:effectLst/>
          </p:spPr>
        </p:cxnSp>
        <p:grpSp>
          <p:nvGrpSpPr>
            <p:cNvPr id="26" name="组合 14">
              <a:extLst>
                <a:ext uri="{FF2B5EF4-FFF2-40B4-BE49-F238E27FC236}">
                  <a16:creationId xmlns:a16="http://schemas.microsoft.com/office/drawing/2014/main" id="{5B59E6D1-9E09-4D15-BD2C-BD7C55B757D2}"/>
                </a:ext>
              </a:extLst>
            </p:cNvPr>
            <p:cNvGrpSpPr/>
            <p:nvPr/>
          </p:nvGrpSpPr>
          <p:grpSpPr>
            <a:xfrm>
              <a:off x="14346412" y="7479511"/>
              <a:ext cx="4500633" cy="704874"/>
              <a:chOff x="14217207" y="7238404"/>
              <a:chExt cx="4500633" cy="704874"/>
            </a:xfrm>
          </p:grpSpPr>
          <p:sp>
            <p:nvSpPr>
              <p:cNvPr id="39" name="文本框 27">
                <a:extLst>
                  <a:ext uri="{FF2B5EF4-FFF2-40B4-BE49-F238E27FC236}">
                    <a16:creationId xmlns:a16="http://schemas.microsoft.com/office/drawing/2014/main" id="{1BFA86E4-344C-4520-933B-39E5D7C3032E}"/>
                  </a:ext>
                </a:extLst>
              </p:cNvPr>
              <p:cNvSpPr txBox="1"/>
              <p:nvPr/>
            </p:nvSpPr>
            <p:spPr bwMode="auto">
              <a:xfrm>
                <a:off x="14217207" y="7310420"/>
                <a:ext cx="916892" cy="632858"/>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0498D7"/>
                    </a:solidFill>
                    <a:latin typeface="Huawei Sans" panose="020C0503030203020204" pitchFamily="34" charset="0"/>
                  </a:rPr>
                  <a:t>Old</a:t>
                </a:r>
                <a:endParaRPr lang="zh-CN" altLang="en-US" sz="1400" dirty="0">
                  <a:solidFill>
                    <a:srgbClr val="0498D7"/>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40" name="文本框 28">
                <a:extLst>
                  <a:ext uri="{FF2B5EF4-FFF2-40B4-BE49-F238E27FC236}">
                    <a16:creationId xmlns:a16="http://schemas.microsoft.com/office/drawing/2014/main" id="{168BD902-6F0F-4B7C-91B1-B8E5E5ACFAF3}"/>
                  </a:ext>
                </a:extLst>
              </p:cNvPr>
              <p:cNvSpPr txBox="1"/>
              <p:nvPr/>
            </p:nvSpPr>
            <p:spPr bwMode="auto">
              <a:xfrm>
                <a:off x="17634217" y="7238404"/>
                <a:ext cx="1083623" cy="632858"/>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0498D7"/>
                    </a:solidFill>
                    <a:latin typeface="Huawei Sans" panose="020C0503030203020204" pitchFamily="34" charset="0"/>
                  </a:rPr>
                  <a:t>New</a:t>
                </a:r>
                <a:endParaRPr lang="zh-CN" altLang="en-US" sz="1400" dirty="0">
                  <a:solidFill>
                    <a:srgbClr val="0498D7"/>
                  </a:solidFill>
                  <a:latin typeface="Huawei Sans" panose="020C0503030203020204" pitchFamily="34" charset="0"/>
                  <a:cs typeface="Arial" panose="020B0604020202020204" pitchFamily="34" charset="0"/>
                  <a:sym typeface="Huawei Sans" panose="020C0503030203020204" pitchFamily="34" charset="0"/>
                </a:endParaRPr>
              </a:p>
            </p:txBody>
          </p:sp>
        </p:grpSp>
        <p:sp>
          <p:nvSpPr>
            <p:cNvPr id="27" name="文本框 15">
              <a:extLst>
                <a:ext uri="{FF2B5EF4-FFF2-40B4-BE49-F238E27FC236}">
                  <a16:creationId xmlns:a16="http://schemas.microsoft.com/office/drawing/2014/main" id="{DCE3A963-3A3F-4406-AB55-D753E92565E9}"/>
                </a:ext>
              </a:extLst>
            </p:cNvPr>
            <p:cNvSpPr txBox="1"/>
            <p:nvPr/>
          </p:nvSpPr>
          <p:spPr bwMode="auto">
            <a:xfrm>
              <a:off x="14241754" y="8417263"/>
              <a:ext cx="4709139"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Follower partition</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8" name="文本框 16">
              <a:extLst>
                <a:ext uri="{FF2B5EF4-FFF2-40B4-BE49-F238E27FC236}">
                  <a16:creationId xmlns:a16="http://schemas.microsoft.com/office/drawing/2014/main" id="{66C823A0-2328-4F6D-B4B4-86A2E5C13989}"/>
                </a:ext>
              </a:extLst>
            </p:cNvPr>
            <p:cNvSpPr txBox="1"/>
            <p:nvPr/>
          </p:nvSpPr>
          <p:spPr bwMode="auto">
            <a:xfrm>
              <a:off x="13834094" y="4997429"/>
              <a:ext cx="5524455" cy="755981"/>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Replica fetcher thread</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29" name="文本框 17">
              <a:extLst>
                <a:ext uri="{FF2B5EF4-FFF2-40B4-BE49-F238E27FC236}">
                  <a16:creationId xmlns:a16="http://schemas.microsoft.com/office/drawing/2014/main" id="{B8840BC0-0ACC-4A12-A0C6-080EE57C9E43}"/>
                </a:ext>
              </a:extLst>
            </p:cNvPr>
            <p:cNvSpPr txBox="1"/>
            <p:nvPr/>
          </p:nvSpPr>
          <p:spPr bwMode="auto">
            <a:xfrm>
              <a:off x="8350862" y="3532786"/>
              <a:ext cx="9188221" cy="813180"/>
            </a:xfrm>
            <a:prstGeom prst="rect">
              <a:avLst/>
            </a:prstGeom>
            <a:noFill/>
            <a:ln w="9525">
              <a:noFill/>
              <a:miter lim="800000"/>
              <a:headEnd/>
              <a:tailEnd/>
            </a:ln>
          </p:spPr>
          <p:txBody>
            <a:bodyPr wrap="square" lIns="99980" tIns="49986" rIns="99980" bIns="49986" rtlCol="0">
              <a:noAutofit/>
            </a:bodyPr>
            <a:lstStyle/>
            <a:p>
              <a:pPr algn="ctr" defTabSz="1001549" eaLnBrk="0" fontAlgn="t" hangingPunct="0">
                <a:spcBef>
                  <a:spcPct val="0"/>
                </a:spcBef>
                <a:spcAft>
                  <a:spcPct val="0"/>
                </a:spcAft>
              </a:pPr>
              <a:r>
                <a:rPr b="1" u="none" dirty="0">
                  <a:solidFill>
                    <a:srgbClr val="505050"/>
                  </a:solidFill>
                  <a:latin typeface="Huawei Sans" panose="020C0503030203020204" pitchFamily="34" charset="0"/>
                </a:rPr>
                <a:t>Followers pulling data from leaders</a:t>
              </a:r>
              <a:endParaRPr lang="zh-CN" altLang="en-US" b="1"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cxnSp>
          <p:nvCxnSpPr>
            <p:cNvPr id="30" name="直接箭头连接符 18">
              <a:extLst>
                <a:ext uri="{FF2B5EF4-FFF2-40B4-BE49-F238E27FC236}">
                  <a16:creationId xmlns:a16="http://schemas.microsoft.com/office/drawing/2014/main" id="{4A337D88-4B22-43A6-97EB-E8995FE10493}"/>
                </a:ext>
              </a:extLst>
            </p:cNvPr>
            <p:cNvCxnSpPr>
              <a:stCxn id="88" idx="3"/>
            </p:cNvCxnSpPr>
            <p:nvPr/>
          </p:nvCxnSpPr>
          <p:spPr bwMode="auto">
            <a:xfrm>
              <a:off x="12008119" y="6459306"/>
              <a:ext cx="1564611" cy="4231177"/>
            </a:xfrm>
            <a:prstGeom prst="straightConnector1">
              <a:avLst/>
            </a:prstGeom>
            <a:solidFill>
              <a:schemeClr val="accent1"/>
            </a:solidFill>
            <a:ln w="28575" cap="flat" cmpd="sng" algn="ctr">
              <a:solidFill>
                <a:srgbClr val="56C4D2"/>
              </a:solidFill>
              <a:prstDash val="solid"/>
              <a:round/>
              <a:headEnd type="triangle" w="lg" len="lg"/>
              <a:tailEnd type="triangle" w="lg" len="lg"/>
            </a:ln>
            <a:effectLst/>
          </p:spPr>
        </p:cxnSp>
        <p:sp>
          <p:nvSpPr>
            <p:cNvPr id="31" name="文本框 19">
              <a:extLst>
                <a:ext uri="{FF2B5EF4-FFF2-40B4-BE49-F238E27FC236}">
                  <a16:creationId xmlns:a16="http://schemas.microsoft.com/office/drawing/2014/main" id="{AE5B28A1-E646-45B6-9F56-E9C3B7FC1526}"/>
                </a:ext>
              </a:extLst>
            </p:cNvPr>
            <p:cNvSpPr txBox="1"/>
            <p:nvPr/>
          </p:nvSpPr>
          <p:spPr bwMode="auto">
            <a:xfrm>
              <a:off x="12282507" y="7055749"/>
              <a:ext cx="1385024"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505050"/>
                  </a:solidFill>
                  <a:latin typeface="Huawei Sans" panose="020C0503030203020204" pitchFamily="34" charset="0"/>
                </a:rPr>
                <a:t>Writes</a:t>
              </a:r>
              <a:endParaRPr lang="zh-CN" altLang="en-US" sz="1400"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2" name="文本框 20">
              <a:extLst>
                <a:ext uri="{FF2B5EF4-FFF2-40B4-BE49-F238E27FC236}">
                  <a16:creationId xmlns:a16="http://schemas.microsoft.com/office/drawing/2014/main" id="{0E0C01A2-BF9A-4A51-8AEA-968409A73A77}"/>
                </a:ext>
              </a:extLst>
            </p:cNvPr>
            <p:cNvSpPr txBox="1"/>
            <p:nvPr/>
          </p:nvSpPr>
          <p:spPr bwMode="auto">
            <a:xfrm>
              <a:off x="12193149" y="9307066"/>
              <a:ext cx="955369"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505050"/>
                  </a:solidFill>
                  <a:latin typeface="Huawei Sans" panose="020C0503030203020204" pitchFamily="34" charset="0"/>
                </a:rPr>
                <a:t>ACK</a:t>
              </a:r>
              <a:endParaRPr lang="zh-CN" altLang="en-US" sz="1400"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sp>
          <p:nvSpPr>
            <p:cNvPr id="33" name="文本框 21">
              <a:extLst>
                <a:ext uri="{FF2B5EF4-FFF2-40B4-BE49-F238E27FC236}">
                  <a16:creationId xmlns:a16="http://schemas.microsoft.com/office/drawing/2014/main" id="{2C68C8E8-4995-48A4-B7A1-4DC009722BF8}"/>
                </a:ext>
              </a:extLst>
            </p:cNvPr>
            <p:cNvSpPr txBox="1"/>
            <p:nvPr/>
          </p:nvSpPr>
          <p:spPr bwMode="auto">
            <a:xfrm>
              <a:off x="12698477" y="10603210"/>
              <a:ext cx="1856363" cy="632857"/>
            </a:xfrm>
            <a:prstGeom prst="rect">
              <a:avLst/>
            </a:prstGeom>
            <a:noFill/>
            <a:ln w="9525">
              <a:noFill/>
              <a:miter lim="800000"/>
              <a:headEnd/>
              <a:tailEnd/>
            </a:ln>
          </p:spPr>
          <p:txBody>
            <a:bodyPr wrap="none" lIns="99980" tIns="49986" rIns="99980" bIns="49986" rtlCol="0">
              <a:noAutofit/>
            </a:bodyPr>
            <a:lstStyle/>
            <a:p>
              <a:pPr algn="ctr" defTabSz="1001549" eaLnBrk="0" fontAlgn="t" hangingPunct="0">
                <a:spcBef>
                  <a:spcPct val="0"/>
                </a:spcBef>
                <a:spcAft>
                  <a:spcPct val="0"/>
                </a:spcAft>
              </a:pPr>
              <a:r>
                <a:rPr sz="1400" b="0" u="none" dirty="0">
                  <a:solidFill>
                    <a:srgbClr val="505050"/>
                  </a:solidFill>
                  <a:latin typeface="Huawei Sans" panose="020C0503030203020204" pitchFamily="34" charset="0"/>
                </a:rPr>
                <a:t>Producer</a:t>
              </a:r>
              <a:endParaRPr lang="zh-CN" altLang="en-US" sz="1400" dirty="0">
                <a:solidFill>
                  <a:srgbClr val="505050"/>
                </a:solidFill>
                <a:latin typeface="Huawei Sans" panose="020C0503030203020204" pitchFamily="34" charset="0"/>
                <a:cs typeface="Arial" panose="020B0604020202020204" pitchFamily="34" charset="0"/>
                <a:sym typeface="Huawei Sans" panose="020C0503030203020204" pitchFamily="34" charset="0"/>
              </a:endParaRPr>
            </a:p>
          </p:txBody>
        </p:sp>
        <p:grpSp>
          <p:nvGrpSpPr>
            <p:cNvPr id="34" name="组合 22">
              <a:extLst>
                <a:ext uri="{FF2B5EF4-FFF2-40B4-BE49-F238E27FC236}">
                  <a16:creationId xmlns:a16="http://schemas.microsoft.com/office/drawing/2014/main" id="{A43761BB-BE0D-4662-9E0C-42BCE8F55DB9}"/>
                </a:ext>
              </a:extLst>
            </p:cNvPr>
            <p:cNvGrpSpPr/>
            <p:nvPr/>
          </p:nvGrpSpPr>
          <p:grpSpPr>
            <a:xfrm>
              <a:off x="10248578" y="4651629"/>
              <a:ext cx="10044960" cy="1800200"/>
              <a:chOff x="10248578" y="4410522"/>
              <a:chExt cx="10044960" cy="1800200"/>
            </a:xfrm>
          </p:grpSpPr>
          <p:cxnSp>
            <p:nvCxnSpPr>
              <p:cNvPr id="35" name="直接连接符 23">
                <a:extLst>
                  <a:ext uri="{FF2B5EF4-FFF2-40B4-BE49-F238E27FC236}">
                    <a16:creationId xmlns:a16="http://schemas.microsoft.com/office/drawing/2014/main" id="{504DE5EC-0DA3-4F0E-A330-6F8FD384578F}"/>
                  </a:ext>
                </a:extLst>
              </p:cNvPr>
              <p:cNvCxnSpPr/>
              <p:nvPr/>
            </p:nvCxnSpPr>
            <p:spPr>
              <a:xfrm flipH="1" flipV="1">
                <a:off x="18889538" y="6210722"/>
                <a:ext cx="1404000" cy="0"/>
              </a:xfrm>
              <a:prstGeom prst="line">
                <a:avLst/>
              </a:prstGeom>
              <a:ln w="28575">
                <a:solidFill>
                  <a:schemeClr val="bg1">
                    <a:lumMod val="50000"/>
                  </a:schemeClr>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6" name="直接连接符 24">
                <a:extLst>
                  <a:ext uri="{FF2B5EF4-FFF2-40B4-BE49-F238E27FC236}">
                    <a16:creationId xmlns:a16="http://schemas.microsoft.com/office/drawing/2014/main" id="{E7C779F6-E2CE-4F01-9A73-AC8011576171}"/>
                  </a:ext>
                </a:extLst>
              </p:cNvPr>
              <p:cNvCxnSpPr/>
              <p:nvPr/>
            </p:nvCxnSpPr>
            <p:spPr>
              <a:xfrm flipV="1">
                <a:off x="10248578" y="4410522"/>
                <a:ext cx="0" cy="1239424"/>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25">
                <a:extLst>
                  <a:ext uri="{FF2B5EF4-FFF2-40B4-BE49-F238E27FC236}">
                    <a16:creationId xmlns:a16="http://schemas.microsoft.com/office/drawing/2014/main" id="{F2BFC2D7-534D-4301-A3CC-2E56C4650367}"/>
                  </a:ext>
                </a:extLst>
              </p:cNvPr>
              <p:cNvCxnSpPr/>
              <p:nvPr/>
            </p:nvCxnSpPr>
            <p:spPr>
              <a:xfrm>
                <a:off x="10248578" y="4410522"/>
                <a:ext cx="10031229"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26">
                <a:extLst>
                  <a:ext uri="{FF2B5EF4-FFF2-40B4-BE49-F238E27FC236}">
                    <a16:creationId xmlns:a16="http://schemas.microsoft.com/office/drawing/2014/main" id="{6D349FC0-C4DD-471B-A173-5D93BCF622BD}"/>
                  </a:ext>
                </a:extLst>
              </p:cNvPr>
              <p:cNvCxnSpPr/>
              <p:nvPr/>
            </p:nvCxnSpPr>
            <p:spPr>
              <a:xfrm>
                <a:off x="20291598" y="4410522"/>
                <a:ext cx="0" cy="180020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89" name="TextBox 88">
            <a:extLst>
              <a:ext uri="{FF2B5EF4-FFF2-40B4-BE49-F238E27FC236}">
                <a16:creationId xmlns:a16="http://schemas.microsoft.com/office/drawing/2014/main" id="{8FAE3B13-BF76-442A-880C-11171194B0BA}"/>
              </a:ext>
            </a:extLst>
          </p:cNvPr>
          <p:cNvSpPr txBox="1"/>
          <p:nvPr/>
        </p:nvSpPr>
        <p:spPr>
          <a:xfrm>
            <a:off x="2527073" y="902162"/>
            <a:ext cx="6096000" cy="461665"/>
          </a:xfrm>
          <a:prstGeom prst="rect">
            <a:avLst/>
          </a:prstGeom>
          <a:noFill/>
        </p:spPr>
        <p:txBody>
          <a:bodyPr wrap="square">
            <a:spAutoFit/>
          </a:bodyPr>
          <a:lstStyle/>
          <a:p>
            <a:r>
              <a:rPr lang="en-US" sz="2400" b="1" u="none" dirty="0">
                <a:solidFill>
                  <a:schemeClr val="bg1"/>
                </a:solidFill>
                <a:latin typeface="Huawei Sans" panose="020C0503030203020204" pitchFamily="34" charset="0"/>
              </a:rPr>
              <a:t>Partition Replica</a:t>
            </a:r>
            <a:endParaRPr lang="en-US" sz="2400" b="1" dirty="0">
              <a:solidFill>
                <a:schemeClr val="bg1"/>
              </a:solidFill>
            </a:endParaRPr>
          </a:p>
        </p:txBody>
      </p:sp>
    </p:spTree>
    <p:extLst>
      <p:ext uri="{BB962C8B-B14F-4D97-AF65-F5344CB8AC3E}">
        <p14:creationId xmlns:p14="http://schemas.microsoft.com/office/powerpoint/2010/main" val="114625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3" name="TextBox 12">
            <a:extLst>
              <a:ext uri="{FF2B5EF4-FFF2-40B4-BE49-F238E27FC236}">
                <a16:creationId xmlns:a16="http://schemas.microsoft.com/office/drawing/2014/main" id="{1A568B63-D85C-4238-8913-D3A84272F64D}"/>
              </a:ext>
            </a:extLst>
          </p:cNvPr>
          <p:cNvSpPr txBox="1"/>
          <p:nvPr/>
        </p:nvSpPr>
        <p:spPr>
          <a:xfrm>
            <a:off x="1246775" y="2477620"/>
            <a:ext cx="10183225" cy="2862322"/>
          </a:xfrm>
          <a:prstGeom prst="rect">
            <a:avLst/>
          </a:prstGeom>
          <a:noFill/>
        </p:spPr>
        <p:txBody>
          <a:bodyPr wrap="square">
            <a:spAutoFit/>
          </a:bodyPr>
          <a:lstStyle/>
          <a:p>
            <a:r>
              <a:rPr lang="en-US" b="0" u="none" dirty="0">
                <a:latin typeface="Huawei Sans" panose="020C0503030203020204" pitchFamily="34" charset="0"/>
              </a:rPr>
              <a:t>In Kafka, each partition of a topic is sub-divided into segments, making it easier for periodical clearing or deletion of consumed files to free up space.</a:t>
            </a:r>
          </a:p>
          <a:p>
            <a:endParaRPr lang="en-US" altLang="zh-CN" dirty="0">
              <a:latin typeface="Huawei Sans" panose="020C0503030203020204" pitchFamily="34" charset="0"/>
              <a:sym typeface="Huawei Sans" panose="020C0503030203020204" pitchFamily="34" charset="0"/>
            </a:endParaRPr>
          </a:p>
          <a:p>
            <a:endParaRPr lang="en-US" altLang="zh-CN" dirty="0">
              <a:latin typeface="Huawei Sans" panose="020C0503030203020204" pitchFamily="34" charset="0"/>
              <a:sym typeface="Huawei Sans" panose="020C0503030203020204" pitchFamily="34" charset="0"/>
            </a:endParaRPr>
          </a:p>
          <a:p>
            <a:endParaRPr lang="en-US" altLang="zh-CN" b="1" dirty="0">
              <a:latin typeface="Huawei Sans" panose="020C0503030203020204" pitchFamily="34" charset="0"/>
              <a:sym typeface="Huawei Sans" panose="020C0503030203020204" pitchFamily="34" charset="0"/>
            </a:endParaRPr>
          </a:p>
          <a:p>
            <a:endParaRPr lang="en-US" altLang="zh-CN" dirty="0">
              <a:latin typeface="Huawei Sans" panose="020C0503030203020204" pitchFamily="34" charset="0"/>
              <a:sym typeface="Huawei Sans" panose="020C0503030203020204" pitchFamily="34" charset="0"/>
            </a:endParaRPr>
          </a:p>
          <a:p>
            <a:pPr marL="342900" indent="-342900">
              <a:buClr>
                <a:schemeClr val="tx1"/>
              </a:buClr>
            </a:pPr>
            <a:r>
              <a:rPr lang="en-US" sz="1800" b="0" u="none" dirty="0">
                <a:latin typeface="Huawei Sans" panose="020C0503030203020204" pitchFamily="34" charset="0"/>
              </a:rPr>
              <a:t>For traditional message queues, messages that have been consumed are deleted. However, the Kafka cluster retains all messages regardless of whether they have been consumed. Due to disk restrictions, it is impossible to permanently retain all data (actually unnecessary). Therefore, Kafka needs to process old data.</a:t>
            </a:r>
            <a:endParaRPr lang="en-US" altLang="zh-CN" sz="1800" dirty="0">
              <a:latin typeface="Huawei Sans" panose="020C0503030203020204" pitchFamily="34" charset="0"/>
              <a:sym typeface="Huawei Sans" panose="020C0503030203020204" pitchFamily="34" charset="0"/>
            </a:endParaRPr>
          </a:p>
        </p:txBody>
      </p:sp>
      <p:pic>
        <p:nvPicPr>
          <p:cNvPr id="15" name="图片 3">
            <a:extLst>
              <a:ext uri="{FF2B5EF4-FFF2-40B4-BE49-F238E27FC236}">
                <a16:creationId xmlns:a16="http://schemas.microsoft.com/office/drawing/2014/main" id="{905A4010-CB00-43AD-BF9C-D6423FD9BA4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34365" y="3251700"/>
            <a:ext cx="7578550" cy="511149"/>
          </a:xfrm>
          <a:prstGeom prst="rect">
            <a:avLst/>
          </a:prstGeom>
          <a:noFill/>
          <a:ln w="12700">
            <a:solidFill>
              <a:schemeClr val="bg1">
                <a:lumMod val="85000"/>
              </a:schemeClr>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3843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7987" y="14648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4" name="TextBox 3">
            <a:extLst>
              <a:ext uri="{FF2B5EF4-FFF2-40B4-BE49-F238E27FC236}">
                <a16:creationId xmlns:a16="http://schemas.microsoft.com/office/drawing/2014/main" id="{7DD12585-BCB7-472F-AB70-C2B090256B6B}"/>
              </a:ext>
            </a:extLst>
          </p:cNvPr>
          <p:cNvSpPr txBox="1"/>
          <p:nvPr/>
        </p:nvSpPr>
        <p:spPr>
          <a:xfrm>
            <a:off x="2241438" y="1967491"/>
            <a:ext cx="7965818" cy="646331"/>
          </a:xfrm>
          <a:prstGeom prst="rect">
            <a:avLst/>
          </a:prstGeom>
          <a:noFill/>
        </p:spPr>
        <p:txBody>
          <a:bodyPr wrap="square" rtlCol="0">
            <a:spAutoFit/>
          </a:bodyPr>
          <a:lstStyle/>
          <a:p>
            <a:r>
              <a:rPr lang="en-US" b="0" u="none" dirty="0">
                <a:latin typeface="Huawei Sans" panose="020C0503030203020204" pitchFamily="34" charset="0"/>
              </a:rPr>
              <a:t>Log cleanup policies: </a:t>
            </a:r>
            <a:r>
              <a:rPr lang="en-US" b="1" u="none" dirty="0">
                <a:latin typeface="Huawei Sans" panose="020C0503030203020204" pitchFamily="34" charset="0"/>
              </a:rPr>
              <a:t>delete</a:t>
            </a:r>
            <a:r>
              <a:rPr lang="en-US" b="0" u="none" dirty="0">
                <a:latin typeface="Huawei Sans" panose="020C0503030203020204" pitchFamily="34" charset="0"/>
              </a:rPr>
              <a:t> and </a:t>
            </a:r>
            <a:r>
              <a:rPr lang="en-US" b="1" u="none" dirty="0">
                <a:latin typeface="Huawei Sans" panose="020C0503030203020204" pitchFamily="34" charset="0"/>
              </a:rPr>
              <a:t>compact</a:t>
            </a:r>
            <a:endParaRPr lang="en-US" altLang="zh-CN" dirty="0">
              <a:latin typeface="Huawei Sans" panose="020C0503030203020204" pitchFamily="34" charset="0"/>
              <a:sym typeface="Huawei Sans" panose="020C0503030203020204" pitchFamily="34" charset="0"/>
            </a:endParaRPr>
          </a:p>
          <a:p>
            <a:r>
              <a:rPr lang="en-US" b="0" u="none" dirty="0">
                <a:latin typeface="Huawei Sans" panose="020C0503030203020204" pitchFamily="34" charset="0"/>
              </a:rPr>
              <a:t>Threshold for deleting logs: retention time limit and size of all logs in a partition</a:t>
            </a:r>
            <a:endParaRPr lang="en-US" altLang="zh-CN" dirty="0">
              <a:latin typeface="Huawei Sans" panose="020C0503030203020204" pitchFamily="34" charset="0"/>
              <a:sym typeface="Huawei Sans" panose="020C0503030203020204" pitchFamily="34" charset="0"/>
            </a:endParaRPr>
          </a:p>
        </p:txBody>
      </p:sp>
      <p:grpSp>
        <p:nvGrpSpPr>
          <p:cNvPr id="15" name="组合 4">
            <a:extLst>
              <a:ext uri="{FF2B5EF4-FFF2-40B4-BE49-F238E27FC236}">
                <a16:creationId xmlns:a16="http://schemas.microsoft.com/office/drawing/2014/main" id="{652470B6-15B9-44C8-80CC-7448F4935656}"/>
              </a:ext>
            </a:extLst>
          </p:cNvPr>
          <p:cNvGrpSpPr/>
          <p:nvPr/>
        </p:nvGrpSpPr>
        <p:grpSpPr>
          <a:xfrm>
            <a:off x="2180407" y="3143292"/>
            <a:ext cx="7354492" cy="2139022"/>
            <a:chOff x="2205309" y="1699048"/>
            <a:chExt cx="6875302" cy="3583266"/>
          </a:xfrm>
        </p:grpSpPr>
        <p:sp>
          <p:nvSpPr>
            <p:cNvPr id="16" name="矩形 5">
              <a:extLst>
                <a:ext uri="{FF2B5EF4-FFF2-40B4-BE49-F238E27FC236}">
                  <a16:creationId xmlns:a16="http://schemas.microsoft.com/office/drawing/2014/main" id="{2A975F1E-AF6D-4DA2-A759-FD0F45AF7DE2}"/>
                </a:ext>
              </a:extLst>
            </p:cNvPr>
            <p:cNvSpPr/>
            <p:nvPr/>
          </p:nvSpPr>
          <p:spPr>
            <a:xfrm>
              <a:off x="3049738" y="172369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0</a:t>
              </a:r>
              <a:endParaRPr lang="zh-CN" altLang="en-US" sz="1400" dirty="0">
                <a:solidFill>
                  <a:schemeClr val="tx1"/>
                </a:solidFill>
                <a:latin typeface="Huawei Sans" panose="020C0503030203020204" pitchFamily="34" charset="0"/>
              </a:endParaRPr>
            </a:p>
          </p:txBody>
        </p:sp>
        <p:sp>
          <p:nvSpPr>
            <p:cNvPr id="17" name="矩形 6">
              <a:extLst>
                <a:ext uri="{FF2B5EF4-FFF2-40B4-BE49-F238E27FC236}">
                  <a16:creationId xmlns:a16="http://schemas.microsoft.com/office/drawing/2014/main" id="{1D1EF4CC-2834-4A37-9E7F-BE3CCDD78A1B}"/>
                </a:ext>
              </a:extLst>
            </p:cNvPr>
            <p:cNvSpPr/>
            <p:nvPr/>
          </p:nvSpPr>
          <p:spPr>
            <a:xfrm>
              <a:off x="3451859" y="1721749"/>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1</a:t>
              </a:r>
              <a:endParaRPr lang="zh-CN" altLang="en-US" sz="1400" dirty="0">
                <a:solidFill>
                  <a:schemeClr val="tx1"/>
                </a:solidFill>
                <a:latin typeface="Huawei Sans" panose="020C0503030203020204" pitchFamily="34" charset="0"/>
              </a:endParaRPr>
            </a:p>
          </p:txBody>
        </p:sp>
        <p:sp>
          <p:nvSpPr>
            <p:cNvPr id="18" name="矩形 7">
              <a:extLst>
                <a:ext uri="{FF2B5EF4-FFF2-40B4-BE49-F238E27FC236}">
                  <a16:creationId xmlns:a16="http://schemas.microsoft.com/office/drawing/2014/main" id="{D0FEFD02-8DAD-4C16-8E22-3F6CAFBFF077}"/>
                </a:ext>
              </a:extLst>
            </p:cNvPr>
            <p:cNvSpPr/>
            <p:nvPr/>
          </p:nvSpPr>
          <p:spPr>
            <a:xfrm>
              <a:off x="3855719" y="1721749"/>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2</a:t>
              </a:r>
              <a:endParaRPr lang="zh-CN" altLang="en-US" sz="1400" dirty="0">
                <a:solidFill>
                  <a:schemeClr val="tx1"/>
                </a:solidFill>
                <a:latin typeface="Huawei Sans" panose="020C0503030203020204" pitchFamily="34" charset="0"/>
              </a:endParaRPr>
            </a:p>
          </p:txBody>
        </p:sp>
        <p:sp>
          <p:nvSpPr>
            <p:cNvPr id="19" name="矩形 8">
              <a:extLst>
                <a:ext uri="{FF2B5EF4-FFF2-40B4-BE49-F238E27FC236}">
                  <a16:creationId xmlns:a16="http://schemas.microsoft.com/office/drawing/2014/main" id="{BEC8951A-4BC4-4D4C-A62F-55C0C23789D3}"/>
                </a:ext>
              </a:extLst>
            </p:cNvPr>
            <p:cNvSpPr/>
            <p:nvPr/>
          </p:nvSpPr>
          <p:spPr>
            <a:xfrm>
              <a:off x="4263721" y="1721749"/>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3</a:t>
              </a:r>
              <a:endParaRPr lang="zh-CN" altLang="en-US" sz="1400" dirty="0">
                <a:solidFill>
                  <a:schemeClr val="tx1"/>
                </a:solidFill>
                <a:latin typeface="Huawei Sans" panose="020C0503030203020204" pitchFamily="34" charset="0"/>
              </a:endParaRPr>
            </a:p>
          </p:txBody>
        </p:sp>
        <p:sp>
          <p:nvSpPr>
            <p:cNvPr id="20" name="矩形 9">
              <a:extLst>
                <a:ext uri="{FF2B5EF4-FFF2-40B4-BE49-F238E27FC236}">
                  <a16:creationId xmlns:a16="http://schemas.microsoft.com/office/drawing/2014/main" id="{0281E2B6-8F7A-4712-80A0-3A8D3B4B0798}"/>
                </a:ext>
              </a:extLst>
            </p:cNvPr>
            <p:cNvSpPr/>
            <p:nvPr/>
          </p:nvSpPr>
          <p:spPr>
            <a:xfrm>
              <a:off x="4665842" y="172369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4</a:t>
              </a:r>
              <a:endParaRPr lang="zh-CN" altLang="en-US" sz="1400" dirty="0">
                <a:solidFill>
                  <a:schemeClr val="tx1"/>
                </a:solidFill>
                <a:latin typeface="Huawei Sans" panose="020C0503030203020204" pitchFamily="34" charset="0"/>
              </a:endParaRPr>
            </a:p>
          </p:txBody>
        </p:sp>
        <p:sp>
          <p:nvSpPr>
            <p:cNvPr id="21" name="矩形 10">
              <a:extLst>
                <a:ext uri="{FF2B5EF4-FFF2-40B4-BE49-F238E27FC236}">
                  <a16:creationId xmlns:a16="http://schemas.microsoft.com/office/drawing/2014/main" id="{7C07F9E1-A83C-4819-B110-A4A77B356240}"/>
                </a:ext>
              </a:extLst>
            </p:cNvPr>
            <p:cNvSpPr/>
            <p:nvPr/>
          </p:nvSpPr>
          <p:spPr>
            <a:xfrm>
              <a:off x="5067963" y="172369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5</a:t>
              </a:r>
              <a:endParaRPr lang="zh-CN" altLang="en-US" sz="1400" dirty="0">
                <a:solidFill>
                  <a:schemeClr val="tx1"/>
                </a:solidFill>
                <a:latin typeface="Huawei Sans" panose="020C0503030203020204" pitchFamily="34" charset="0"/>
              </a:endParaRPr>
            </a:p>
          </p:txBody>
        </p:sp>
        <p:sp>
          <p:nvSpPr>
            <p:cNvPr id="22" name="矩形 11">
              <a:extLst>
                <a:ext uri="{FF2B5EF4-FFF2-40B4-BE49-F238E27FC236}">
                  <a16:creationId xmlns:a16="http://schemas.microsoft.com/office/drawing/2014/main" id="{FC12CEF0-8C37-4540-AA9A-CB5660D7BED9}"/>
                </a:ext>
              </a:extLst>
            </p:cNvPr>
            <p:cNvSpPr/>
            <p:nvPr/>
          </p:nvSpPr>
          <p:spPr>
            <a:xfrm>
              <a:off x="5470084" y="172369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6</a:t>
              </a:r>
              <a:endParaRPr lang="zh-CN" altLang="en-US" sz="1400" dirty="0">
                <a:solidFill>
                  <a:schemeClr val="tx1"/>
                </a:solidFill>
                <a:latin typeface="Huawei Sans" panose="020C0503030203020204" pitchFamily="34" charset="0"/>
              </a:endParaRPr>
            </a:p>
          </p:txBody>
        </p:sp>
        <p:sp>
          <p:nvSpPr>
            <p:cNvPr id="23" name="矩形 12">
              <a:extLst>
                <a:ext uri="{FF2B5EF4-FFF2-40B4-BE49-F238E27FC236}">
                  <a16:creationId xmlns:a16="http://schemas.microsoft.com/office/drawing/2014/main" id="{155E7F3E-72A4-4F4E-A927-7DAEA4182BA9}"/>
                </a:ext>
              </a:extLst>
            </p:cNvPr>
            <p:cNvSpPr/>
            <p:nvPr/>
          </p:nvSpPr>
          <p:spPr>
            <a:xfrm>
              <a:off x="5870880" y="172369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7</a:t>
              </a:r>
              <a:endParaRPr lang="zh-CN" altLang="en-US" sz="1400" dirty="0">
                <a:solidFill>
                  <a:schemeClr val="tx1"/>
                </a:solidFill>
                <a:latin typeface="Huawei Sans" panose="020C0503030203020204" pitchFamily="34" charset="0"/>
              </a:endParaRPr>
            </a:p>
          </p:txBody>
        </p:sp>
        <p:sp>
          <p:nvSpPr>
            <p:cNvPr id="24" name="矩形 13">
              <a:extLst>
                <a:ext uri="{FF2B5EF4-FFF2-40B4-BE49-F238E27FC236}">
                  <a16:creationId xmlns:a16="http://schemas.microsoft.com/office/drawing/2014/main" id="{17E1C4FE-EA22-4811-81BF-160BD8567081}"/>
                </a:ext>
              </a:extLst>
            </p:cNvPr>
            <p:cNvSpPr/>
            <p:nvPr/>
          </p:nvSpPr>
          <p:spPr>
            <a:xfrm>
              <a:off x="6273001" y="172369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8</a:t>
              </a:r>
              <a:endParaRPr lang="zh-CN" altLang="en-US" sz="1400" dirty="0">
                <a:solidFill>
                  <a:schemeClr val="tx1"/>
                </a:solidFill>
                <a:latin typeface="Huawei Sans" panose="020C0503030203020204" pitchFamily="34" charset="0"/>
              </a:endParaRPr>
            </a:p>
          </p:txBody>
        </p:sp>
        <p:sp>
          <p:nvSpPr>
            <p:cNvPr id="26" name="矩形 14">
              <a:extLst>
                <a:ext uri="{FF2B5EF4-FFF2-40B4-BE49-F238E27FC236}">
                  <a16:creationId xmlns:a16="http://schemas.microsoft.com/office/drawing/2014/main" id="{2A45BC94-B0D5-4198-8A69-7B92AFC91913}"/>
                </a:ext>
              </a:extLst>
            </p:cNvPr>
            <p:cNvSpPr/>
            <p:nvPr/>
          </p:nvSpPr>
          <p:spPr>
            <a:xfrm>
              <a:off x="6673797" y="1723694"/>
              <a:ext cx="450020"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9</a:t>
              </a:r>
              <a:endParaRPr lang="zh-CN" altLang="en-US" sz="1400" dirty="0">
                <a:solidFill>
                  <a:schemeClr val="tx1"/>
                </a:solidFill>
                <a:latin typeface="Huawei Sans" panose="020C0503030203020204" pitchFamily="34" charset="0"/>
              </a:endParaRPr>
            </a:p>
          </p:txBody>
        </p:sp>
        <p:sp>
          <p:nvSpPr>
            <p:cNvPr id="27" name="矩形 15">
              <a:extLst>
                <a:ext uri="{FF2B5EF4-FFF2-40B4-BE49-F238E27FC236}">
                  <a16:creationId xmlns:a16="http://schemas.microsoft.com/office/drawing/2014/main" id="{576083C8-768F-4CA7-879E-D9FBCEBED269}"/>
                </a:ext>
              </a:extLst>
            </p:cNvPr>
            <p:cNvSpPr/>
            <p:nvPr/>
          </p:nvSpPr>
          <p:spPr>
            <a:xfrm>
              <a:off x="7123817" y="1723694"/>
              <a:ext cx="512169" cy="321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10</a:t>
              </a:r>
              <a:endParaRPr lang="zh-CN" altLang="en-US" sz="1400" dirty="0">
                <a:solidFill>
                  <a:schemeClr val="tx1"/>
                </a:solidFill>
                <a:latin typeface="Huawei Sans" panose="020C0503030203020204" pitchFamily="34" charset="0"/>
              </a:endParaRPr>
            </a:p>
          </p:txBody>
        </p:sp>
        <p:sp>
          <p:nvSpPr>
            <p:cNvPr id="28" name="矩形 16">
              <a:extLst>
                <a:ext uri="{FF2B5EF4-FFF2-40B4-BE49-F238E27FC236}">
                  <a16:creationId xmlns:a16="http://schemas.microsoft.com/office/drawing/2014/main" id="{6D70CD46-0105-44BD-8A26-70E2422993AD}"/>
                </a:ext>
              </a:extLst>
            </p:cNvPr>
            <p:cNvSpPr/>
            <p:nvPr/>
          </p:nvSpPr>
          <p:spPr>
            <a:xfrm>
              <a:off x="3049738" y="204762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K1</a:t>
              </a:r>
              <a:endParaRPr lang="zh-CN" altLang="en-US" sz="1400" dirty="0">
                <a:solidFill>
                  <a:schemeClr val="tx1"/>
                </a:solidFill>
                <a:latin typeface="Huawei Sans" panose="020C0503030203020204" pitchFamily="34" charset="0"/>
              </a:endParaRPr>
            </a:p>
          </p:txBody>
        </p:sp>
        <p:sp>
          <p:nvSpPr>
            <p:cNvPr id="29" name="矩形 17">
              <a:extLst>
                <a:ext uri="{FF2B5EF4-FFF2-40B4-BE49-F238E27FC236}">
                  <a16:creationId xmlns:a16="http://schemas.microsoft.com/office/drawing/2014/main" id="{AE52F2A6-266E-490E-9C53-6FEB896E744B}"/>
                </a:ext>
              </a:extLst>
            </p:cNvPr>
            <p:cNvSpPr/>
            <p:nvPr/>
          </p:nvSpPr>
          <p:spPr>
            <a:xfrm>
              <a:off x="3451859" y="2045679"/>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K2</a:t>
              </a:r>
              <a:endParaRPr lang="zh-CN" altLang="en-US" sz="1400" dirty="0">
                <a:solidFill>
                  <a:schemeClr val="tx1"/>
                </a:solidFill>
                <a:latin typeface="Huawei Sans" panose="020C0503030203020204" pitchFamily="34" charset="0"/>
              </a:endParaRPr>
            </a:p>
          </p:txBody>
        </p:sp>
        <p:sp>
          <p:nvSpPr>
            <p:cNvPr id="30" name="矩形 18">
              <a:extLst>
                <a:ext uri="{FF2B5EF4-FFF2-40B4-BE49-F238E27FC236}">
                  <a16:creationId xmlns:a16="http://schemas.microsoft.com/office/drawing/2014/main" id="{79931565-68FC-49DD-973D-EC05065574B8}"/>
                </a:ext>
              </a:extLst>
            </p:cNvPr>
            <p:cNvSpPr/>
            <p:nvPr/>
          </p:nvSpPr>
          <p:spPr>
            <a:xfrm>
              <a:off x="3855719" y="2045679"/>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K1</a:t>
              </a:r>
              <a:endParaRPr lang="zh-CN" altLang="en-US" sz="1400" dirty="0">
                <a:solidFill>
                  <a:schemeClr val="tx1"/>
                </a:solidFill>
                <a:latin typeface="Huawei Sans" panose="020C0503030203020204" pitchFamily="34" charset="0"/>
              </a:endParaRPr>
            </a:p>
          </p:txBody>
        </p:sp>
        <p:sp>
          <p:nvSpPr>
            <p:cNvPr id="31" name="矩形 19">
              <a:extLst>
                <a:ext uri="{FF2B5EF4-FFF2-40B4-BE49-F238E27FC236}">
                  <a16:creationId xmlns:a16="http://schemas.microsoft.com/office/drawing/2014/main" id="{38ECF58C-77BA-4CC9-9A67-2659FF947422}"/>
                </a:ext>
              </a:extLst>
            </p:cNvPr>
            <p:cNvSpPr/>
            <p:nvPr/>
          </p:nvSpPr>
          <p:spPr>
            <a:xfrm>
              <a:off x="4263721" y="2045679"/>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K1</a:t>
              </a:r>
              <a:endParaRPr lang="zh-CN" altLang="en-US" sz="1400" dirty="0">
                <a:solidFill>
                  <a:schemeClr val="tx1"/>
                </a:solidFill>
                <a:latin typeface="Huawei Sans" panose="020C0503030203020204" pitchFamily="34" charset="0"/>
              </a:endParaRPr>
            </a:p>
          </p:txBody>
        </p:sp>
        <p:sp>
          <p:nvSpPr>
            <p:cNvPr id="32" name="矩形 20">
              <a:extLst>
                <a:ext uri="{FF2B5EF4-FFF2-40B4-BE49-F238E27FC236}">
                  <a16:creationId xmlns:a16="http://schemas.microsoft.com/office/drawing/2014/main" id="{E85E3BF5-6119-4847-A48F-AF6EA82EB505}"/>
                </a:ext>
              </a:extLst>
            </p:cNvPr>
            <p:cNvSpPr/>
            <p:nvPr/>
          </p:nvSpPr>
          <p:spPr>
            <a:xfrm>
              <a:off x="4665842" y="204762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K3</a:t>
              </a:r>
              <a:endParaRPr lang="zh-CN" altLang="en-US" sz="1400" dirty="0">
                <a:solidFill>
                  <a:schemeClr val="tx1"/>
                </a:solidFill>
                <a:latin typeface="Huawei Sans" panose="020C0503030203020204" pitchFamily="34" charset="0"/>
              </a:endParaRPr>
            </a:p>
          </p:txBody>
        </p:sp>
        <p:sp>
          <p:nvSpPr>
            <p:cNvPr id="33" name="矩形 21">
              <a:extLst>
                <a:ext uri="{FF2B5EF4-FFF2-40B4-BE49-F238E27FC236}">
                  <a16:creationId xmlns:a16="http://schemas.microsoft.com/office/drawing/2014/main" id="{D50B0455-53BB-46BE-B8B0-6AF189BDB986}"/>
                </a:ext>
              </a:extLst>
            </p:cNvPr>
            <p:cNvSpPr/>
            <p:nvPr/>
          </p:nvSpPr>
          <p:spPr>
            <a:xfrm>
              <a:off x="5067963" y="204762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K2</a:t>
              </a:r>
              <a:endParaRPr lang="zh-CN" altLang="en-US" sz="1400" dirty="0">
                <a:solidFill>
                  <a:schemeClr val="tx1"/>
                </a:solidFill>
                <a:latin typeface="Huawei Sans" panose="020C0503030203020204" pitchFamily="34" charset="0"/>
              </a:endParaRPr>
            </a:p>
          </p:txBody>
        </p:sp>
        <p:sp>
          <p:nvSpPr>
            <p:cNvPr id="34" name="矩形 22">
              <a:extLst>
                <a:ext uri="{FF2B5EF4-FFF2-40B4-BE49-F238E27FC236}">
                  <a16:creationId xmlns:a16="http://schemas.microsoft.com/office/drawing/2014/main" id="{EAC45D06-8E60-482A-9CB2-188FE6E92D1C}"/>
                </a:ext>
              </a:extLst>
            </p:cNvPr>
            <p:cNvSpPr/>
            <p:nvPr/>
          </p:nvSpPr>
          <p:spPr>
            <a:xfrm>
              <a:off x="5470084" y="204762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K4</a:t>
              </a:r>
              <a:endParaRPr lang="zh-CN" altLang="en-US" sz="1400" dirty="0">
                <a:solidFill>
                  <a:schemeClr val="tx1"/>
                </a:solidFill>
                <a:latin typeface="Huawei Sans" panose="020C0503030203020204" pitchFamily="34" charset="0"/>
              </a:endParaRPr>
            </a:p>
          </p:txBody>
        </p:sp>
        <p:sp>
          <p:nvSpPr>
            <p:cNvPr id="35" name="矩形 23">
              <a:extLst>
                <a:ext uri="{FF2B5EF4-FFF2-40B4-BE49-F238E27FC236}">
                  <a16:creationId xmlns:a16="http://schemas.microsoft.com/office/drawing/2014/main" id="{FEB59665-D7CF-4870-8D32-6347EF12C81B}"/>
                </a:ext>
              </a:extLst>
            </p:cNvPr>
            <p:cNvSpPr/>
            <p:nvPr/>
          </p:nvSpPr>
          <p:spPr>
            <a:xfrm>
              <a:off x="5870880" y="204762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K5</a:t>
              </a:r>
              <a:endParaRPr lang="zh-CN" altLang="en-US" sz="1400" dirty="0">
                <a:solidFill>
                  <a:schemeClr val="tx1"/>
                </a:solidFill>
                <a:latin typeface="Huawei Sans" panose="020C0503030203020204" pitchFamily="34" charset="0"/>
              </a:endParaRPr>
            </a:p>
          </p:txBody>
        </p:sp>
        <p:sp>
          <p:nvSpPr>
            <p:cNvPr id="36" name="矩形 24">
              <a:extLst>
                <a:ext uri="{FF2B5EF4-FFF2-40B4-BE49-F238E27FC236}">
                  <a16:creationId xmlns:a16="http://schemas.microsoft.com/office/drawing/2014/main" id="{58BDA89E-185E-4D77-88AF-453BA21109AE}"/>
                </a:ext>
              </a:extLst>
            </p:cNvPr>
            <p:cNvSpPr/>
            <p:nvPr/>
          </p:nvSpPr>
          <p:spPr>
            <a:xfrm>
              <a:off x="6273001" y="2047624"/>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K5</a:t>
              </a:r>
              <a:endParaRPr lang="zh-CN" altLang="en-US" sz="1400" dirty="0">
                <a:solidFill>
                  <a:schemeClr val="tx1"/>
                </a:solidFill>
                <a:latin typeface="Huawei Sans" panose="020C0503030203020204" pitchFamily="34" charset="0"/>
              </a:endParaRPr>
            </a:p>
          </p:txBody>
        </p:sp>
        <p:sp>
          <p:nvSpPr>
            <p:cNvPr id="37" name="矩形 25">
              <a:extLst>
                <a:ext uri="{FF2B5EF4-FFF2-40B4-BE49-F238E27FC236}">
                  <a16:creationId xmlns:a16="http://schemas.microsoft.com/office/drawing/2014/main" id="{50975A68-BBF0-490D-999A-B84DB6AAEA7F}"/>
                </a:ext>
              </a:extLst>
            </p:cNvPr>
            <p:cNvSpPr/>
            <p:nvPr/>
          </p:nvSpPr>
          <p:spPr>
            <a:xfrm>
              <a:off x="6673797" y="2047624"/>
              <a:ext cx="450020"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200" b="0" u="none" dirty="0">
                  <a:solidFill>
                    <a:schemeClr val="tx1"/>
                  </a:solidFill>
                  <a:latin typeface="Huawei Sans" panose="020C0503030203020204" pitchFamily="34" charset="0"/>
                </a:rPr>
                <a:t>K2</a:t>
              </a:r>
              <a:endParaRPr lang="zh-CN" altLang="en-US" sz="1200" dirty="0">
                <a:solidFill>
                  <a:schemeClr val="tx1"/>
                </a:solidFill>
                <a:latin typeface="Huawei Sans" panose="020C0503030203020204" pitchFamily="34" charset="0"/>
              </a:endParaRPr>
            </a:p>
          </p:txBody>
        </p:sp>
        <p:sp>
          <p:nvSpPr>
            <p:cNvPr id="38" name="矩形 26">
              <a:extLst>
                <a:ext uri="{FF2B5EF4-FFF2-40B4-BE49-F238E27FC236}">
                  <a16:creationId xmlns:a16="http://schemas.microsoft.com/office/drawing/2014/main" id="{6BE0F36A-65FD-47F7-8A5F-E7BB00E11B34}"/>
                </a:ext>
              </a:extLst>
            </p:cNvPr>
            <p:cNvSpPr/>
            <p:nvPr/>
          </p:nvSpPr>
          <p:spPr>
            <a:xfrm>
              <a:off x="7123817" y="2047624"/>
              <a:ext cx="512169"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K6</a:t>
              </a:r>
              <a:endParaRPr lang="zh-CN" altLang="en-US" sz="1400" dirty="0">
                <a:solidFill>
                  <a:schemeClr val="tx1"/>
                </a:solidFill>
                <a:latin typeface="Huawei Sans" panose="020C0503030203020204" pitchFamily="34" charset="0"/>
              </a:endParaRPr>
            </a:p>
          </p:txBody>
        </p:sp>
        <p:sp>
          <p:nvSpPr>
            <p:cNvPr id="39" name="矩形 27">
              <a:extLst>
                <a:ext uri="{FF2B5EF4-FFF2-40B4-BE49-F238E27FC236}">
                  <a16:creationId xmlns:a16="http://schemas.microsoft.com/office/drawing/2014/main" id="{5D3CADCD-33A6-44C5-ADB5-81250B7A7EA5}"/>
                </a:ext>
              </a:extLst>
            </p:cNvPr>
            <p:cNvSpPr/>
            <p:nvPr/>
          </p:nvSpPr>
          <p:spPr>
            <a:xfrm>
              <a:off x="3049738" y="2371554"/>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V1</a:t>
              </a:r>
              <a:endParaRPr lang="zh-CN" altLang="en-US" sz="1400" dirty="0">
                <a:solidFill>
                  <a:schemeClr val="tx1"/>
                </a:solidFill>
                <a:latin typeface="Huawei Sans" panose="020C0503030203020204" pitchFamily="34" charset="0"/>
              </a:endParaRPr>
            </a:p>
          </p:txBody>
        </p:sp>
        <p:sp>
          <p:nvSpPr>
            <p:cNvPr id="40" name="矩形 28">
              <a:extLst>
                <a:ext uri="{FF2B5EF4-FFF2-40B4-BE49-F238E27FC236}">
                  <a16:creationId xmlns:a16="http://schemas.microsoft.com/office/drawing/2014/main" id="{C5AB22C6-2B96-4167-A178-B18288731A5E}"/>
                </a:ext>
              </a:extLst>
            </p:cNvPr>
            <p:cNvSpPr/>
            <p:nvPr/>
          </p:nvSpPr>
          <p:spPr>
            <a:xfrm>
              <a:off x="3451859" y="2369609"/>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V2</a:t>
              </a:r>
              <a:endParaRPr lang="zh-CN" altLang="en-US" sz="1400" dirty="0">
                <a:solidFill>
                  <a:schemeClr val="tx1"/>
                </a:solidFill>
                <a:latin typeface="Huawei Sans" panose="020C0503030203020204" pitchFamily="34" charset="0"/>
              </a:endParaRPr>
            </a:p>
          </p:txBody>
        </p:sp>
        <p:sp>
          <p:nvSpPr>
            <p:cNvPr id="41" name="矩形 29">
              <a:extLst>
                <a:ext uri="{FF2B5EF4-FFF2-40B4-BE49-F238E27FC236}">
                  <a16:creationId xmlns:a16="http://schemas.microsoft.com/office/drawing/2014/main" id="{64BAE76A-E09B-4296-B1A8-6DBD1B557AB4}"/>
                </a:ext>
              </a:extLst>
            </p:cNvPr>
            <p:cNvSpPr/>
            <p:nvPr/>
          </p:nvSpPr>
          <p:spPr>
            <a:xfrm>
              <a:off x="3855719" y="2369609"/>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V3</a:t>
              </a:r>
              <a:endParaRPr lang="zh-CN" altLang="en-US" sz="1400" dirty="0">
                <a:solidFill>
                  <a:schemeClr val="tx1"/>
                </a:solidFill>
                <a:latin typeface="Huawei Sans" panose="020C0503030203020204" pitchFamily="34" charset="0"/>
              </a:endParaRPr>
            </a:p>
          </p:txBody>
        </p:sp>
        <p:sp>
          <p:nvSpPr>
            <p:cNvPr id="42" name="矩形 30">
              <a:extLst>
                <a:ext uri="{FF2B5EF4-FFF2-40B4-BE49-F238E27FC236}">
                  <a16:creationId xmlns:a16="http://schemas.microsoft.com/office/drawing/2014/main" id="{91C185C1-BFCF-45FB-8A66-8BAC1A1A46E3}"/>
                </a:ext>
              </a:extLst>
            </p:cNvPr>
            <p:cNvSpPr/>
            <p:nvPr/>
          </p:nvSpPr>
          <p:spPr>
            <a:xfrm>
              <a:off x="4263721" y="2369609"/>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V4</a:t>
              </a:r>
              <a:endParaRPr lang="zh-CN" altLang="en-US" sz="1400" dirty="0">
                <a:solidFill>
                  <a:schemeClr val="tx1"/>
                </a:solidFill>
                <a:latin typeface="Huawei Sans" panose="020C0503030203020204" pitchFamily="34" charset="0"/>
              </a:endParaRPr>
            </a:p>
          </p:txBody>
        </p:sp>
        <p:sp>
          <p:nvSpPr>
            <p:cNvPr id="43" name="矩形 31">
              <a:extLst>
                <a:ext uri="{FF2B5EF4-FFF2-40B4-BE49-F238E27FC236}">
                  <a16:creationId xmlns:a16="http://schemas.microsoft.com/office/drawing/2014/main" id="{365EC651-F8F6-4C12-AEE9-1DAA438A5B7F}"/>
                </a:ext>
              </a:extLst>
            </p:cNvPr>
            <p:cNvSpPr/>
            <p:nvPr/>
          </p:nvSpPr>
          <p:spPr>
            <a:xfrm>
              <a:off x="4665842" y="2371554"/>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V5</a:t>
              </a:r>
              <a:endParaRPr lang="zh-CN" altLang="en-US" sz="1400" dirty="0">
                <a:solidFill>
                  <a:schemeClr val="tx1"/>
                </a:solidFill>
                <a:latin typeface="Huawei Sans" panose="020C0503030203020204" pitchFamily="34" charset="0"/>
              </a:endParaRPr>
            </a:p>
          </p:txBody>
        </p:sp>
        <p:sp>
          <p:nvSpPr>
            <p:cNvPr id="44" name="矩形 32">
              <a:extLst>
                <a:ext uri="{FF2B5EF4-FFF2-40B4-BE49-F238E27FC236}">
                  <a16:creationId xmlns:a16="http://schemas.microsoft.com/office/drawing/2014/main" id="{9675E6EF-F0C9-4F8F-903D-A10FF46D6F01}"/>
                </a:ext>
              </a:extLst>
            </p:cNvPr>
            <p:cNvSpPr/>
            <p:nvPr/>
          </p:nvSpPr>
          <p:spPr>
            <a:xfrm>
              <a:off x="5067963" y="2371554"/>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V6</a:t>
              </a:r>
              <a:endParaRPr lang="zh-CN" altLang="en-US" sz="1400" dirty="0">
                <a:solidFill>
                  <a:schemeClr val="tx1"/>
                </a:solidFill>
                <a:latin typeface="Huawei Sans" panose="020C0503030203020204" pitchFamily="34" charset="0"/>
              </a:endParaRPr>
            </a:p>
          </p:txBody>
        </p:sp>
        <p:sp>
          <p:nvSpPr>
            <p:cNvPr id="45" name="矩形 33">
              <a:extLst>
                <a:ext uri="{FF2B5EF4-FFF2-40B4-BE49-F238E27FC236}">
                  <a16:creationId xmlns:a16="http://schemas.microsoft.com/office/drawing/2014/main" id="{49B7877E-D900-4972-A0BF-9F12D1956C04}"/>
                </a:ext>
              </a:extLst>
            </p:cNvPr>
            <p:cNvSpPr/>
            <p:nvPr/>
          </p:nvSpPr>
          <p:spPr>
            <a:xfrm>
              <a:off x="5470084" y="2371554"/>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V7</a:t>
              </a:r>
              <a:endParaRPr lang="zh-CN" altLang="en-US" sz="1400" dirty="0">
                <a:solidFill>
                  <a:schemeClr val="tx1"/>
                </a:solidFill>
                <a:latin typeface="Huawei Sans" panose="020C0503030203020204" pitchFamily="34" charset="0"/>
              </a:endParaRPr>
            </a:p>
          </p:txBody>
        </p:sp>
        <p:sp>
          <p:nvSpPr>
            <p:cNvPr id="46" name="矩形 34">
              <a:extLst>
                <a:ext uri="{FF2B5EF4-FFF2-40B4-BE49-F238E27FC236}">
                  <a16:creationId xmlns:a16="http://schemas.microsoft.com/office/drawing/2014/main" id="{E7B90A8D-7DA3-47B2-BBBB-F8C1CBE3271E}"/>
                </a:ext>
              </a:extLst>
            </p:cNvPr>
            <p:cNvSpPr/>
            <p:nvPr/>
          </p:nvSpPr>
          <p:spPr>
            <a:xfrm>
              <a:off x="5870880" y="2371554"/>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V8</a:t>
              </a:r>
              <a:endParaRPr lang="zh-CN" altLang="en-US" sz="1400" dirty="0">
                <a:solidFill>
                  <a:schemeClr val="tx1"/>
                </a:solidFill>
                <a:latin typeface="Huawei Sans" panose="020C0503030203020204" pitchFamily="34" charset="0"/>
              </a:endParaRPr>
            </a:p>
          </p:txBody>
        </p:sp>
        <p:sp>
          <p:nvSpPr>
            <p:cNvPr id="47" name="矩形 35">
              <a:extLst>
                <a:ext uri="{FF2B5EF4-FFF2-40B4-BE49-F238E27FC236}">
                  <a16:creationId xmlns:a16="http://schemas.microsoft.com/office/drawing/2014/main" id="{7AADE542-2208-4E81-AC2C-0AD720F89BF5}"/>
                </a:ext>
              </a:extLst>
            </p:cNvPr>
            <p:cNvSpPr/>
            <p:nvPr/>
          </p:nvSpPr>
          <p:spPr>
            <a:xfrm>
              <a:off x="6273001" y="2371554"/>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V9</a:t>
              </a:r>
              <a:endParaRPr lang="zh-CN" altLang="en-US" sz="1400" dirty="0">
                <a:solidFill>
                  <a:schemeClr val="tx1"/>
                </a:solidFill>
                <a:latin typeface="Huawei Sans" panose="020C0503030203020204" pitchFamily="34" charset="0"/>
              </a:endParaRPr>
            </a:p>
          </p:txBody>
        </p:sp>
        <p:sp>
          <p:nvSpPr>
            <p:cNvPr id="48" name="矩形 36">
              <a:extLst>
                <a:ext uri="{FF2B5EF4-FFF2-40B4-BE49-F238E27FC236}">
                  <a16:creationId xmlns:a16="http://schemas.microsoft.com/office/drawing/2014/main" id="{C29D714E-B176-4CB9-9D1A-CB5C1968D550}"/>
                </a:ext>
              </a:extLst>
            </p:cNvPr>
            <p:cNvSpPr/>
            <p:nvPr/>
          </p:nvSpPr>
          <p:spPr>
            <a:xfrm>
              <a:off x="6673796" y="2371554"/>
              <a:ext cx="4500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200" b="0" u="none" dirty="0">
                  <a:solidFill>
                    <a:schemeClr val="tx1"/>
                  </a:solidFill>
                  <a:latin typeface="Huawei Sans" panose="020C0503030203020204" pitchFamily="34" charset="0"/>
                </a:rPr>
                <a:t>V10</a:t>
              </a:r>
              <a:endParaRPr lang="zh-CN" altLang="en-US" sz="1200" dirty="0">
                <a:solidFill>
                  <a:schemeClr val="tx1"/>
                </a:solidFill>
                <a:latin typeface="Huawei Sans" panose="020C0503030203020204" pitchFamily="34" charset="0"/>
              </a:endParaRPr>
            </a:p>
          </p:txBody>
        </p:sp>
        <p:sp>
          <p:nvSpPr>
            <p:cNvPr id="49" name="矩形 37">
              <a:extLst>
                <a:ext uri="{FF2B5EF4-FFF2-40B4-BE49-F238E27FC236}">
                  <a16:creationId xmlns:a16="http://schemas.microsoft.com/office/drawing/2014/main" id="{C2C66345-EC50-43A8-9435-E15025F7FEDE}"/>
                </a:ext>
              </a:extLst>
            </p:cNvPr>
            <p:cNvSpPr/>
            <p:nvPr/>
          </p:nvSpPr>
          <p:spPr>
            <a:xfrm>
              <a:off x="7123817" y="2371554"/>
              <a:ext cx="512169"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200" b="0" u="none" dirty="0">
                  <a:solidFill>
                    <a:schemeClr val="tx1"/>
                  </a:solidFill>
                  <a:latin typeface="Huawei Sans" panose="020C0503030203020204" pitchFamily="34" charset="0"/>
                </a:rPr>
                <a:t>V11</a:t>
              </a:r>
              <a:endParaRPr lang="zh-CN" altLang="en-US" sz="1200" dirty="0">
                <a:solidFill>
                  <a:schemeClr val="tx1"/>
                </a:solidFill>
                <a:latin typeface="Huawei Sans" panose="020C0503030203020204" pitchFamily="34" charset="0"/>
              </a:endParaRPr>
            </a:p>
          </p:txBody>
        </p:sp>
        <p:sp>
          <p:nvSpPr>
            <p:cNvPr id="50" name="矩形 38">
              <a:extLst>
                <a:ext uri="{FF2B5EF4-FFF2-40B4-BE49-F238E27FC236}">
                  <a16:creationId xmlns:a16="http://schemas.microsoft.com/office/drawing/2014/main" id="{EAE9CE1A-544C-421E-810F-82F5A6753D19}"/>
                </a:ext>
              </a:extLst>
            </p:cNvPr>
            <p:cNvSpPr/>
            <p:nvPr/>
          </p:nvSpPr>
          <p:spPr>
            <a:xfrm>
              <a:off x="3876714" y="4058146"/>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3</a:t>
              </a:r>
              <a:endParaRPr lang="zh-CN" altLang="en-US" sz="1400" dirty="0">
                <a:solidFill>
                  <a:schemeClr val="tx1"/>
                </a:solidFill>
                <a:latin typeface="Huawei Sans" panose="020C0503030203020204" pitchFamily="34" charset="0"/>
              </a:endParaRPr>
            </a:p>
          </p:txBody>
        </p:sp>
        <p:sp>
          <p:nvSpPr>
            <p:cNvPr id="51" name="矩形 39">
              <a:extLst>
                <a:ext uri="{FF2B5EF4-FFF2-40B4-BE49-F238E27FC236}">
                  <a16:creationId xmlns:a16="http://schemas.microsoft.com/office/drawing/2014/main" id="{598FC535-ECBF-4F76-8AE6-036D84549ABD}"/>
                </a:ext>
              </a:extLst>
            </p:cNvPr>
            <p:cNvSpPr/>
            <p:nvPr/>
          </p:nvSpPr>
          <p:spPr>
            <a:xfrm>
              <a:off x="4278835" y="4056201"/>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4</a:t>
              </a:r>
              <a:endParaRPr lang="zh-CN" altLang="en-US" sz="1400" dirty="0">
                <a:solidFill>
                  <a:schemeClr val="tx1"/>
                </a:solidFill>
                <a:latin typeface="Huawei Sans" panose="020C0503030203020204" pitchFamily="34" charset="0"/>
              </a:endParaRPr>
            </a:p>
          </p:txBody>
        </p:sp>
        <p:sp>
          <p:nvSpPr>
            <p:cNvPr id="52" name="矩形 40">
              <a:extLst>
                <a:ext uri="{FF2B5EF4-FFF2-40B4-BE49-F238E27FC236}">
                  <a16:creationId xmlns:a16="http://schemas.microsoft.com/office/drawing/2014/main" id="{09964110-ABD9-4E57-81C5-2D5348358E5C}"/>
                </a:ext>
              </a:extLst>
            </p:cNvPr>
            <p:cNvSpPr/>
            <p:nvPr/>
          </p:nvSpPr>
          <p:spPr>
            <a:xfrm>
              <a:off x="4682695" y="4056201"/>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6</a:t>
              </a:r>
              <a:endParaRPr lang="zh-CN" altLang="en-US" sz="1400" dirty="0">
                <a:solidFill>
                  <a:schemeClr val="tx1"/>
                </a:solidFill>
                <a:latin typeface="Huawei Sans" panose="020C0503030203020204" pitchFamily="34" charset="0"/>
              </a:endParaRPr>
            </a:p>
          </p:txBody>
        </p:sp>
        <p:sp>
          <p:nvSpPr>
            <p:cNvPr id="53" name="矩形 41">
              <a:extLst>
                <a:ext uri="{FF2B5EF4-FFF2-40B4-BE49-F238E27FC236}">
                  <a16:creationId xmlns:a16="http://schemas.microsoft.com/office/drawing/2014/main" id="{701F1868-82EB-420D-86C7-0E7C0E1D40CC}"/>
                </a:ext>
              </a:extLst>
            </p:cNvPr>
            <p:cNvSpPr/>
            <p:nvPr/>
          </p:nvSpPr>
          <p:spPr>
            <a:xfrm>
              <a:off x="5090697" y="4056201"/>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8</a:t>
              </a:r>
              <a:endParaRPr lang="zh-CN" altLang="en-US" sz="1400" dirty="0">
                <a:solidFill>
                  <a:schemeClr val="tx1"/>
                </a:solidFill>
                <a:latin typeface="Huawei Sans" panose="020C0503030203020204" pitchFamily="34" charset="0"/>
              </a:endParaRPr>
            </a:p>
          </p:txBody>
        </p:sp>
        <p:sp>
          <p:nvSpPr>
            <p:cNvPr id="54" name="矩形 42">
              <a:extLst>
                <a:ext uri="{FF2B5EF4-FFF2-40B4-BE49-F238E27FC236}">
                  <a16:creationId xmlns:a16="http://schemas.microsoft.com/office/drawing/2014/main" id="{B4ADA35C-667E-4666-AED0-B79395261E16}"/>
                </a:ext>
              </a:extLst>
            </p:cNvPr>
            <p:cNvSpPr/>
            <p:nvPr/>
          </p:nvSpPr>
          <p:spPr>
            <a:xfrm>
              <a:off x="5492818" y="4058146"/>
              <a:ext cx="468945"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9</a:t>
              </a:r>
              <a:endParaRPr lang="zh-CN" altLang="en-US" sz="1400" dirty="0">
                <a:solidFill>
                  <a:schemeClr val="tx1"/>
                </a:solidFill>
                <a:latin typeface="Huawei Sans" panose="020C0503030203020204" pitchFamily="34" charset="0"/>
              </a:endParaRPr>
            </a:p>
          </p:txBody>
        </p:sp>
        <p:sp>
          <p:nvSpPr>
            <p:cNvPr id="55" name="矩形 43">
              <a:extLst>
                <a:ext uri="{FF2B5EF4-FFF2-40B4-BE49-F238E27FC236}">
                  <a16:creationId xmlns:a16="http://schemas.microsoft.com/office/drawing/2014/main" id="{D6C43DEF-832B-4938-AD1F-4A76FC0646DF}"/>
                </a:ext>
              </a:extLst>
            </p:cNvPr>
            <p:cNvSpPr/>
            <p:nvPr/>
          </p:nvSpPr>
          <p:spPr>
            <a:xfrm>
              <a:off x="5961763" y="4058146"/>
              <a:ext cx="43410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10</a:t>
              </a:r>
              <a:endParaRPr lang="zh-CN" altLang="en-US" sz="1400" dirty="0">
                <a:solidFill>
                  <a:schemeClr val="tx1"/>
                </a:solidFill>
                <a:latin typeface="Huawei Sans" panose="020C0503030203020204" pitchFamily="34" charset="0"/>
              </a:endParaRPr>
            </a:p>
          </p:txBody>
        </p:sp>
        <p:sp>
          <p:nvSpPr>
            <p:cNvPr id="56" name="矩形 44">
              <a:extLst>
                <a:ext uri="{FF2B5EF4-FFF2-40B4-BE49-F238E27FC236}">
                  <a16:creationId xmlns:a16="http://schemas.microsoft.com/office/drawing/2014/main" id="{B7D6E756-D1D1-44DD-A564-33070D8154B4}"/>
                </a:ext>
              </a:extLst>
            </p:cNvPr>
            <p:cNvSpPr/>
            <p:nvPr/>
          </p:nvSpPr>
          <p:spPr>
            <a:xfrm>
              <a:off x="3876714" y="4382076"/>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K1</a:t>
              </a:r>
              <a:endParaRPr lang="zh-CN" altLang="en-US" sz="1400" dirty="0">
                <a:solidFill>
                  <a:schemeClr val="tx1"/>
                </a:solidFill>
                <a:latin typeface="Huawei Sans" panose="020C0503030203020204" pitchFamily="34" charset="0"/>
              </a:endParaRPr>
            </a:p>
          </p:txBody>
        </p:sp>
        <p:sp>
          <p:nvSpPr>
            <p:cNvPr id="57" name="矩形 45">
              <a:extLst>
                <a:ext uri="{FF2B5EF4-FFF2-40B4-BE49-F238E27FC236}">
                  <a16:creationId xmlns:a16="http://schemas.microsoft.com/office/drawing/2014/main" id="{AB5C8FA2-097C-484B-B84E-425178CE70E2}"/>
                </a:ext>
              </a:extLst>
            </p:cNvPr>
            <p:cNvSpPr/>
            <p:nvPr/>
          </p:nvSpPr>
          <p:spPr>
            <a:xfrm>
              <a:off x="4278835" y="4380131"/>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K3</a:t>
              </a:r>
              <a:endParaRPr lang="zh-CN" altLang="en-US" sz="1400" dirty="0">
                <a:solidFill>
                  <a:schemeClr val="tx1"/>
                </a:solidFill>
                <a:latin typeface="Huawei Sans" panose="020C0503030203020204" pitchFamily="34" charset="0"/>
              </a:endParaRPr>
            </a:p>
          </p:txBody>
        </p:sp>
        <p:sp>
          <p:nvSpPr>
            <p:cNvPr id="58" name="矩形 46">
              <a:extLst>
                <a:ext uri="{FF2B5EF4-FFF2-40B4-BE49-F238E27FC236}">
                  <a16:creationId xmlns:a16="http://schemas.microsoft.com/office/drawing/2014/main" id="{B9FFAD91-E5E4-4204-A991-EB66514A2E88}"/>
                </a:ext>
              </a:extLst>
            </p:cNvPr>
            <p:cNvSpPr/>
            <p:nvPr/>
          </p:nvSpPr>
          <p:spPr>
            <a:xfrm>
              <a:off x="4682695" y="4380131"/>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K4</a:t>
              </a:r>
              <a:endParaRPr lang="zh-CN" altLang="en-US" sz="1400" dirty="0">
                <a:solidFill>
                  <a:schemeClr val="tx1"/>
                </a:solidFill>
                <a:latin typeface="Huawei Sans" panose="020C0503030203020204" pitchFamily="34" charset="0"/>
              </a:endParaRPr>
            </a:p>
          </p:txBody>
        </p:sp>
        <p:sp>
          <p:nvSpPr>
            <p:cNvPr id="59" name="矩形 47">
              <a:extLst>
                <a:ext uri="{FF2B5EF4-FFF2-40B4-BE49-F238E27FC236}">
                  <a16:creationId xmlns:a16="http://schemas.microsoft.com/office/drawing/2014/main" id="{DD2BE200-E7BC-460A-B27F-6401694C7DD7}"/>
                </a:ext>
              </a:extLst>
            </p:cNvPr>
            <p:cNvSpPr/>
            <p:nvPr/>
          </p:nvSpPr>
          <p:spPr>
            <a:xfrm>
              <a:off x="5090697" y="4380131"/>
              <a:ext cx="40212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K5</a:t>
              </a:r>
              <a:endParaRPr lang="zh-CN" altLang="en-US" sz="1400" dirty="0">
                <a:solidFill>
                  <a:schemeClr val="tx1"/>
                </a:solidFill>
                <a:latin typeface="Huawei Sans" panose="020C0503030203020204" pitchFamily="34" charset="0"/>
              </a:endParaRPr>
            </a:p>
          </p:txBody>
        </p:sp>
        <p:sp>
          <p:nvSpPr>
            <p:cNvPr id="60" name="矩形 48">
              <a:extLst>
                <a:ext uri="{FF2B5EF4-FFF2-40B4-BE49-F238E27FC236}">
                  <a16:creationId xmlns:a16="http://schemas.microsoft.com/office/drawing/2014/main" id="{CEF85EE9-B3D5-40BC-AFFB-0D2097BD3DCB}"/>
                </a:ext>
              </a:extLst>
            </p:cNvPr>
            <p:cNvSpPr/>
            <p:nvPr/>
          </p:nvSpPr>
          <p:spPr>
            <a:xfrm>
              <a:off x="5492818" y="4382076"/>
              <a:ext cx="468945"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K2</a:t>
              </a:r>
              <a:endParaRPr lang="zh-CN" altLang="en-US" sz="1400" dirty="0">
                <a:solidFill>
                  <a:schemeClr val="tx1"/>
                </a:solidFill>
                <a:latin typeface="Huawei Sans" panose="020C0503030203020204" pitchFamily="34" charset="0"/>
              </a:endParaRPr>
            </a:p>
          </p:txBody>
        </p:sp>
        <p:sp>
          <p:nvSpPr>
            <p:cNvPr id="61" name="矩形 49">
              <a:extLst>
                <a:ext uri="{FF2B5EF4-FFF2-40B4-BE49-F238E27FC236}">
                  <a16:creationId xmlns:a16="http://schemas.microsoft.com/office/drawing/2014/main" id="{F70DBBDF-5B1E-4403-99B3-5D25AADBF02B}"/>
                </a:ext>
              </a:extLst>
            </p:cNvPr>
            <p:cNvSpPr/>
            <p:nvPr/>
          </p:nvSpPr>
          <p:spPr>
            <a:xfrm>
              <a:off x="5961763" y="4380131"/>
              <a:ext cx="434101" cy="3239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K6</a:t>
              </a:r>
              <a:endParaRPr lang="zh-CN" altLang="en-US" sz="1400" dirty="0">
                <a:solidFill>
                  <a:schemeClr val="tx1"/>
                </a:solidFill>
                <a:latin typeface="Huawei Sans" panose="020C0503030203020204" pitchFamily="34" charset="0"/>
              </a:endParaRPr>
            </a:p>
          </p:txBody>
        </p:sp>
        <p:sp>
          <p:nvSpPr>
            <p:cNvPr id="62" name="矩形 50">
              <a:extLst>
                <a:ext uri="{FF2B5EF4-FFF2-40B4-BE49-F238E27FC236}">
                  <a16:creationId xmlns:a16="http://schemas.microsoft.com/office/drawing/2014/main" id="{AF542181-6E6E-435C-A3D3-CC8DE7A3E2CA}"/>
                </a:ext>
              </a:extLst>
            </p:cNvPr>
            <p:cNvSpPr/>
            <p:nvPr/>
          </p:nvSpPr>
          <p:spPr>
            <a:xfrm>
              <a:off x="3876714" y="4706006"/>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V4</a:t>
              </a:r>
              <a:endParaRPr lang="zh-CN" altLang="en-US" sz="1400" dirty="0">
                <a:solidFill>
                  <a:schemeClr val="tx1"/>
                </a:solidFill>
                <a:latin typeface="Huawei Sans" panose="020C0503030203020204" pitchFamily="34" charset="0"/>
              </a:endParaRPr>
            </a:p>
          </p:txBody>
        </p:sp>
        <p:sp>
          <p:nvSpPr>
            <p:cNvPr id="63" name="矩形 51">
              <a:extLst>
                <a:ext uri="{FF2B5EF4-FFF2-40B4-BE49-F238E27FC236}">
                  <a16:creationId xmlns:a16="http://schemas.microsoft.com/office/drawing/2014/main" id="{FF26DEC8-A3DA-4283-A78D-1575C3A36D6C}"/>
                </a:ext>
              </a:extLst>
            </p:cNvPr>
            <p:cNvSpPr/>
            <p:nvPr/>
          </p:nvSpPr>
          <p:spPr>
            <a:xfrm>
              <a:off x="4278835" y="4704061"/>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V5</a:t>
              </a:r>
              <a:endParaRPr lang="zh-CN" altLang="en-US" sz="1400" dirty="0">
                <a:solidFill>
                  <a:schemeClr val="tx1"/>
                </a:solidFill>
                <a:latin typeface="Huawei Sans" panose="020C0503030203020204" pitchFamily="34" charset="0"/>
              </a:endParaRPr>
            </a:p>
          </p:txBody>
        </p:sp>
        <p:sp>
          <p:nvSpPr>
            <p:cNvPr id="64" name="矩形 52">
              <a:extLst>
                <a:ext uri="{FF2B5EF4-FFF2-40B4-BE49-F238E27FC236}">
                  <a16:creationId xmlns:a16="http://schemas.microsoft.com/office/drawing/2014/main" id="{3AB49CDF-9D3C-4D14-A359-55D15FA5B607}"/>
                </a:ext>
              </a:extLst>
            </p:cNvPr>
            <p:cNvSpPr/>
            <p:nvPr/>
          </p:nvSpPr>
          <p:spPr>
            <a:xfrm>
              <a:off x="4682695" y="4704061"/>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V7</a:t>
              </a:r>
              <a:endParaRPr lang="zh-CN" altLang="en-US" sz="1400" dirty="0">
                <a:solidFill>
                  <a:schemeClr val="tx1"/>
                </a:solidFill>
                <a:latin typeface="Huawei Sans" panose="020C0503030203020204" pitchFamily="34" charset="0"/>
              </a:endParaRPr>
            </a:p>
          </p:txBody>
        </p:sp>
        <p:sp>
          <p:nvSpPr>
            <p:cNvPr id="65" name="矩形 53">
              <a:extLst>
                <a:ext uri="{FF2B5EF4-FFF2-40B4-BE49-F238E27FC236}">
                  <a16:creationId xmlns:a16="http://schemas.microsoft.com/office/drawing/2014/main" id="{D9C8B6DF-2DFF-47A4-B1B4-909D4416A2CD}"/>
                </a:ext>
              </a:extLst>
            </p:cNvPr>
            <p:cNvSpPr/>
            <p:nvPr/>
          </p:nvSpPr>
          <p:spPr>
            <a:xfrm>
              <a:off x="5090697" y="4704061"/>
              <a:ext cx="40212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400" b="0" u="none" dirty="0">
                  <a:solidFill>
                    <a:schemeClr val="tx1"/>
                  </a:solidFill>
                  <a:latin typeface="Huawei Sans" panose="020C0503030203020204" pitchFamily="34" charset="0"/>
                </a:rPr>
                <a:t>V9</a:t>
              </a:r>
              <a:endParaRPr lang="zh-CN" altLang="en-US" sz="1400" dirty="0">
                <a:solidFill>
                  <a:schemeClr val="tx1"/>
                </a:solidFill>
                <a:latin typeface="Huawei Sans" panose="020C0503030203020204" pitchFamily="34" charset="0"/>
              </a:endParaRPr>
            </a:p>
          </p:txBody>
        </p:sp>
        <p:sp>
          <p:nvSpPr>
            <p:cNvPr id="66" name="矩形 54">
              <a:extLst>
                <a:ext uri="{FF2B5EF4-FFF2-40B4-BE49-F238E27FC236}">
                  <a16:creationId xmlns:a16="http://schemas.microsoft.com/office/drawing/2014/main" id="{8DF865B1-DE4F-445D-B7D9-DFD10616DDDF}"/>
                </a:ext>
              </a:extLst>
            </p:cNvPr>
            <p:cNvSpPr/>
            <p:nvPr/>
          </p:nvSpPr>
          <p:spPr>
            <a:xfrm>
              <a:off x="5492818" y="4706006"/>
              <a:ext cx="468945"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200" b="0" u="none" dirty="0">
                  <a:solidFill>
                    <a:schemeClr val="tx1"/>
                  </a:solidFill>
                  <a:latin typeface="Huawei Sans" panose="020C0503030203020204" pitchFamily="34" charset="0"/>
                </a:rPr>
                <a:t>V10</a:t>
              </a:r>
              <a:endParaRPr lang="zh-CN" altLang="en-US" sz="1200" dirty="0">
                <a:solidFill>
                  <a:schemeClr val="tx1"/>
                </a:solidFill>
                <a:latin typeface="Huawei Sans" panose="020C0503030203020204" pitchFamily="34" charset="0"/>
              </a:endParaRPr>
            </a:p>
          </p:txBody>
        </p:sp>
        <p:sp>
          <p:nvSpPr>
            <p:cNvPr id="67" name="矩形 55">
              <a:extLst>
                <a:ext uri="{FF2B5EF4-FFF2-40B4-BE49-F238E27FC236}">
                  <a16:creationId xmlns:a16="http://schemas.microsoft.com/office/drawing/2014/main" id="{B5834D93-CBDC-4641-A62D-67794E6B331E}"/>
                </a:ext>
              </a:extLst>
            </p:cNvPr>
            <p:cNvSpPr/>
            <p:nvPr/>
          </p:nvSpPr>
          <p:spPr>
            <a:xfrm>
              <a:off x="5961763" y="4706006"/>
              <a:ext cx="434101" cy="57630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sz="1200" b="0" u="none" dirty="0">
                  <a:solidFill>
                    <a:schemeClr val="tx1"/>
                  </a:solidFill>
                  <a:latin typeface="Huawei Sans" panose="020C0503030203020204" pitchFamily="34" charset="0"/>
                </a:rPr>
                <a:t>V11</a:t>
              </a:r>
              <a:endParaRPr lang="zh-CN" altLang="en-US" sz="1200" dirty="0">
                <a:solidFill>
                  <a:schemeClr val="tx1"/>
                </a:solidFill>
                <a:latin typeface="Huawei Sans" panose="020C0503030203020204" pitchFamily="34" charset="0"/>
              </a:endParaRPr>
            </a:p>
          </p:txBody>
        </p:sp>
        <p:sp>
          <p:nvSpPr>
            <p:cNvPr id="68" name="文本框 56">
              <a:extLst>
                <a:ext uri="{FF2B5EF4-FFF2-40B4-BE49-F238E27FC236}">
                  <a16:creationId xmlns:a16="http://schemas.microsoft.com/office/drawing/2014/main" id="{0CDDCCA8-E9B8-4365-9286-6A5E0C2314A9}"/>
                </a:ext>
              </a:extLst>
            </p:cNvPr>
            <p:cNvSpPr txBox="1"/>
            <p:nvPr/>
          </p:nvSpPr>
          <p:spPr>
            <a:xfrm>
              <a:off x="2205309" y="1699048"/>
              <a:ext cx="829073" cy="369332"/>
            </a:xfrm>
            <a:prstGeom prst="rect">
              <a:avLst/>
            </a:prstGeom>
            <a:noFill/>
          </p:spPr>
          <p:txBody>
            <a:bodyPr wrap="none" rtlCol="0">
              <a:noAutofit/>
            </a:bodyPr>
            <a:lstStyle/>
            <a:p>
              <a:r>
                <a:rPr b="0" u="none" dirty="0">
                  <a:latin typeface="Huawei Sans" panose="020C0503030203020204" pitchFamily="34" charset="0"/>
                </a:rPr>
                <a:t>Offset</a:t>
              </a:r>
              <a:endParaRPr lang="zh-CN" altLang="en-US" dirty="0">
                <a:latin typeface="Huawei Sans" panose="020C0503030203020204" pitchFamily="34" charset="0"/>
              </a:endParaRPr>
            </a:p>
          </p:txBody>
        </p:sp>
        <p:sp>
          <p:nvSpPr>
            <p:cNvPr id="69" name="文本框 57">
              <a:extLst>
                <a:ext uri="{FF2B5EF4-FFF2-40B4-BE49-F238E27FC236}">
                  <a16:creationId xmlns:a16="http://schemas.microsoft.com/office/drawing/2014/main" id="{80EE8B1C-3336-437D-9791-7267061D8AC1}"/>
                </a:ext>
              </a:extLst>
            </p:cNvPr>
            <p:cNvSpPr txBox="1"/>
            <p:nvPr/>
          </p:nvSpPr>
          <p:spPr>
            <a:xfrm>
              <a:off x="2392060" y="2032291"/>
              <a:ext cx="561372" cy="369332"/>
            </a:xfrm>
            <a:prstGeom prst="rect">
              <a:avLst/>
            </a:prstGeom>
            <a:noFill/>
          </p:spPr>
          <p:txBody>
            <a:bodyPr wrap="none" rtlCol="0">
              <a:noAutofit/>
            </a:bodyPr>
            <a:lstStyle/>
            <a:p>
              <a:r>
                <a:rPr b="0" u="none" dirty="0">
                  <a:latin typeface="Huawei Sans" panose="020C0503030203020204" pitchFamily="34" charset="0"/>
                </a:rPr>
                <a:t>Key</a:t>
              </a:r>
              <a:endParaRPr lang="zh-CN" altLang="en-US" dirty="0">
                <a:latin typeface="Huawei Sans" panose="020C0503030203020204" pitchFamily="34" charset="0"/>
              </a:endParaRPr>
            </a:p>
          </p:txBody>
        </p:sp>
        <p:sp>
          <p:nvSpPr>
            <p:cNvPr id="70" name="文本框 58">
              <a:extLst>
                <a:ext uri="{FF2B5EF4-FFF2-40B4-BE49-F238E27FC236}">
                  <a16:creationId xmlns:a16="http://schemas.microsoft.com/office/drawing/2014/main" id="{B93C86A3-A686-4837-9F57-D41F7184CBB2}"/>
                </a:ext>
              </a:extLst>
            </p:cNvPr>
            <p:cNvSpPr txBox="1"/>
            <p:nvPr/>
          </p:nvSpPr>
          <p:spPr>
            <a:xfrm>
              <a:off x="2289285" y="2453269"/>
              <a:ext cx="777777" cy="369332"/>
            </a:xfrm>
            <a:prstGeom prst="rect">
              <a:avLst/>
            </a:prstGeom>
            <a:noFill/>
          </p:spPr>
          <p:txBody>
            <a:bodyPr wrap="none" rtlCol="0">
              <a:noAutofit/>
            </a:bodyPr>
            <a:lstStyle/>
            <a:p>
              <a:r>
                <a:rPr b="0" u="none" dirty="0">
                  <a:latin typeface="Huawei Sans" panose="020C0503030203020204" pitchFamily="34" charset="0"/>
                </a:rPr>
                <a:t>Value</a:t>
              </a:r>
              <a:endParaRPr lang="zh-CN" altLang="en-US" dirty="0">
                <a:latin typeface="Huawei Sans" panose="020C0503030203020204" pitchFamily="34" charset="0"/>
              </a:endParaRPr>
            </a:p>
          </p:txBody>
        </p:sp>
        <p:sp>
          <p:nvSpPr>
            <p:cNvPr id="71" name="文本框 59">
              <a:extLst>
                <a:ext uri="{FF2B5EF4-FFF2-40B4-BE49-F238E27FC236}">
                  <a16:creationId xmlns:a16="http://schemas.microsoft.com/office/drawing/2014/main" id="{0AB6AF24-E2B2-44A5-A382-FCF597ED8512}"/>
                </a:ext>
              </a:extLst>
            </p:cNvPr>
            <p:cNvSpPr txBox="1"/>
            <p:nvPr/>
          </p:nvSpPr>
          <p:spPr>
            <a:xfrm>
              <a:off x="7635985" y="1861013"/>
              <a:ext cx="1444626" cy="923330"/>
            </a:xfrm>
            <a:prstGeom prst="rect">
              <a:avLst/>
            </a:prstGeom>
            <a:noFill/>
          </p:spPr>
          <p:txBody>
            <a:bodyPr wrap="none" rtlCol="0">
              <a:noAutofit/>
            </a:bodyPr>
            <a:lstStyle/>
            <a:p>
              <a:r>
                <a:rPr b="0" u="none" dirty="0">
                  <a:latin typeface="Huawei Sans" panose="020C0503030203020204" pitchFamily="34" charset="0"/>
                </a:rPr>
                <a:t>Log</a:t>
              </a:r>
            </a:p>
            <a:p>
              <a:r>
                <a:rPr b="0" u="none" dirty="0">
                  <a:latin typeface="Huawei Sans" panose="020C0503030203020204" pitchFamily="34" charset="0"/>
                </a:rPr>
                <a:t>Before</a:t>
              </a:r>
            </a:p>
            <a:p>
              <a:r>
                <a:rPr b="0" u="none" dirty="0">
                  <a:latin typeface="Huawei Sans" panose="020C0503030203020204" pitchFamily="34" charset="0"/>
                </a:rPr>
                <a:t>Compaction</a:t>
              </a:r>
              <a:endParaRPr lang="zh-CN" altLang="en-US" dirty="0">
                <a:latin typeface="Huawei Sans" panose="020C0503030203020204" pitchFamily="34" charset="0"/>
              </a:endParaRPr>
            </a:p>
          </p:txBody>
        </p:sp>
        <p:sp>
          <p:nvSpPr>
            <p:cNvPr id="72" name="文本框 60">
              <a:extLst>
                <a:ext uri="{FF2B5EF4-FFF2-40B4-BE49-F238E27FC236}">
                  <a16:creationId xmlns:a16="http://schemas.microsoft.com/office/drawing/2014/main" id="{71B5DCA2-F557-4803-9D89-8CB21D2F1593}"/>
                </a:ext>
              </a:extLst>
            </p:cNvPr>
            <p:cNvSpPr txBox="1"/>
            <p:nvPr/>
          </p:nvSpPr>
          <p:spPr>
            <a:xfrm>
              <a:off x="3015344" y="4778382"/>
              <a:ext cx="875561" cy="369332"/>
            </a:xfrm>
            <a:prstGeom prst="rect">
              <a:avLst/>
            </a:prstGeom>
            <a:noFill/>
          </p:spPr>
          <p:txBody>
            <a:bodyPr wrap="none" rtlCol="0">
              <a:noAutofit/>
            </a:bodyPr>
            <a:lstStyle/>
            <a:p>
              <a:r>
                <a:rPr b="0" u="none" dirty="0">
                  <a:latin typeface="Huawei Sans" panose="020C0503030203020204" pitchFamily="34" charset="0"/>
                </a:rPr>
                <a:t>Values</a:t>
              </a:r>
              <a:endParaRPr lang="zh-CN" altLang="en-US" dirty="0">
                <a:latin typeface="Huawei Sans" panose="020C0503030203020204" pitchFamily="34" charset="0"/>
              </a:endParaRPr>
            </a:p>
          </p:txBody>
        </p:sp>
        <p:sp>
          <p:nvSpPr>
            <p:cNvPr id="73" name="文本框 61">
              <a:extLst>
                <a:ext uri="{FF2B5EF4-FFF2-40B4-BE49-F238E27FC236}">
                  <a16:creationId xmlns:a16="http://schemas.microsoft.com/office/drawing/2014/main" id="{D4500D92-EADC-4CA8-A3C4-F81B7000A4B3}"/>
                </a:ext>
              </a:extLst>
            </p:cNvPr>
            <p:cNvSpPr txBox="1"/>
            <p:nvPr/>
          </p:nvSpPr>
          <p:spPr>
            <a:xfrm>
              <a:off x="3091891" y="4274450"/>
              <a:ext cx="659155" cy="369332"/>
            </a:xfrm>
            <a:prstGeom prst="rect">
              <a:avLst/>
            </a:prstGeom>
            <a:noFill/>
          </p:spPr>
          <p:txBody>
            <a:bodyPr wrap="none" rtlCol="0">
              <a:noAutofit/>
            </a:bodyPr>
            <a:lstStyle/>
            <a:p>
              <a:r>
                <a:rPr b="0" u="none" dirty="0">
                  <a:latin typeface="Huawei Sans" panose="020C0503030203020204" pitchFamily="34" charset="0"/>
                </a:rPr>
                <a:t>Keys</a:t>
              </a:r>
              <a:endParaRPr lang="zh-CN" altLang="en-US" dirty="0">
                <a:latin typeface="Huawei Sans" panose="020C0503030203020204" pitchFamily="34" charset="0"/>
              </a:endParaRPr>
            </a:p>
          </p:txBody>
        </p:sp>
        <p:sp>
          <p:nvSpPr>
            <p:cNvPr id="74" name="文本框 62">
              <a:extLst>
                <a:ext uri="{FF2B5EF4-FFF2-40B4-BE49-F238E27FC236}">
                  <a16:creationId xmlns:a16="http://schemas.microsoft.com/office/drawing/2014/main" id="{72DD5BD3-17C2-47ED-9A80-E676E9D5F483}"/>
                </a:ext>
              </a:extLst>
            </p:cNvPr>
            <p:cNvSpPr txBox="1"/>
            <p:nvPr/>
          </p:nvSpPr>
          <p:spPr>
            <a:xfrm>
              <a:off x="6474061" y="4182117"/>
              <a:ext cx="1444626" cy="923330"/>
            </a:xfrm>
            <a:prstGeom prst="rect">
              <a:avLst/>
            </a:prstGeom>
            <a:noFill/>
          </p:spPr>
          <p:txBody>
            <a:bodyPr wrap="none" rtlCol="0">
              <a:noAutofit/>
            </a:bodyPr>
            <a:lstStyle/>
            <a:p>
              <a:r>
                <a:rPr b="0" u="none" dirty="0">
                  <a:latin typeface="Huawei Sans" panose="020C0503030203020204" pitchFamily="34" charset="0"/>
                </a:rPr>
                <a:t>Log</a:t>
              </a:r>
            </a:p>
            <a:p>
              <a:r>
                <a:rPr b="0" u="none" dirty="0">
                  <a:latin typeface="Huawei Sans" panose="020C0503030203020204" pitchFamily="34" charset="0"/>
                </a:rPr>
                <a:t>After</a:t>
              </a:r>
            </a:p>
            <a:p>
              <a:r>
                <a:rPr b="0" u="none" dirty="0">
                  <a:latin typeface="Huawei Sans" panose="020C0503030203020204" pitchFamily="34" charset="0"/>
                </a:rPr>
                <a:t>Compaction</a:t>
              </a:r>
              <a:endParaRPr lang="zh-CN" altLang="en-US" dirty="0">
                <a:latin typeface="Huawei Sans" panose="020C0503030203020204" pitchFamily="34" charset="0"/>
              </a:endParaRPr>
            </a:p>
          </p:txBody>
        </p:sp>
        <p:sp>
          <p:nvSpPr>
            <p:cNvPr id="75" name="文本框 63">
              <a:extLst>
                <a:ext uri="{FF2B5EF4-FFF2-40B4-BE49-F238E27FC236}">
                  <a16:creationId xmlns:a16="http://schemas.microsoft.com/office/drawing/2014/main" id="{EB1A69B4-B7BA-4543-8EDF-600820499DD1}"/>
                </a:ext>
              </a:extLst>
            </p:cNvPr>
            <p:cNvSpPr txBox="1"/>
            <p:nvPr/>
          </p:nvSpPr>
          <p:spPr>
            <a:xfrm>
              <a:off x="4426254" y="3454684"/>
              <a:ext cx="1444626" cy="369332"/>
            </a:xfrm>
            <a:prstGeom prst="rect">
              <a:avLst/>
            </a:prstGeom>
            <a:noFill/>
          </p:spPr>
          <p:txBody>
            <a:bodyPr wrap="none" rtlCol="0">
              <a:noAutofit/>
            </a:bodyPr>
            <a:lstStyle/>
            <a:p>
              <a:r>
                <a:rPr b="0" u="none" dirty="0">
                  <a:latin typeface="Huawei Sans" panose="020C0503030203020204" pitchFamily="34" charset="0"/>
                </a:rPr>
                <a:t>Compaction</a:t>
              </a:r>
              <a:endParaRPr lang="zh-CN" altLang="en-US" dirty="0">
                <a:latin typeface="Huawei Sans" panose="020C0503030203020204" pitchFamily="34" charset="0"/>
              </a:endParaRPr>
            </a:p>
          </p:txBody>
        </p:sp>
        <p:cxnSp>
          <p:nvCxnSpPr>
            <p:cNvPr id="76" name="直接箭头连接符 64">
              <a:extLst>
                <a:ext uri="{FF2B5EF4-FFF2-40B4-BE49-F238E27FC236}">
                  <a16:creationId xmlns:a16="http://schemas.microsoft.com/office/drawing/2014/main" id="{BA23B17F-DFF6-4DA0-9C40-086A536DD2B1}"/>
                </a:ext>
              </a:extLst>
            </p:cNvPr>
            <p:cNvCxnSpPr>
              <a:stCxn id="42" idx="2"/>
              <a:endCxn id="50" idx="0"/>
            </p:cNvCxnSpPr>
            <p:nvPr/>
          </p:nvCxnSpPr>
          <p:spPr>
            <a:xfrm flipH="1">
              <a:off x="4077775" y="2945917"/>
              <a:ext cx="387007" cy="1112229"/>
            </a:xfrm>
            <a:prstGeom prst="straightConnector1">
              <a:avLst/>
            </a:prstGeom>
            <a:ln>
              <a:prstDash val="dash"/>
              <a:tailEnd type="triangle"/>
            </a:ln>
          </p:spPr>
          <p:style>
            <a:lnRef idx="1">
              <a:schemeClr val="dk1"/>
            </a:lnRef>
            <a:fillRef idx="0">
              <a:schemeClr val="dk1"/>
            </a:fillRef>
            <a:effectRef idx="0">
              <a:schemeClr val="dk1"/>
            </a:effectRef>
            <a:fontRef idx="minor">
              <a:schemeClr val="tx1"/>
            </a:fontRef>
          </p:style>
        </p:cxnSp>
        <p:cxnSp>
          <p:nvCxnSpPr>
            <p:cNvPr id="77" name="直接箭头连接符 65">
              <a:extLst>
                <a:ext uri="{FF2B5EF4-FFF2-40B4-BE49-F238E27FC236}">
                  <a16:creationId xmlns:a16="http://schemas.microsoft.com/office/drawing/2014/main" id="{DCDA449D-57B1-42B8-A1E7-6F3FB2D0947D}"/>
                </a:ext>
              </a:extLst>
            </p:cNvPr>
            <p:cNvCxnSpPr>
              <a:cxnSpLocks/>
              <a:endCxn id="51" idx="0"/>
            </p:cNvCxnSpPr>
            <p:nvPr/>
          </p:nvCxnSpPr>
          <p:spPr>
            <a:xfrm flipH="1">
              <a:off x="4479896" y="2989844"/>
              <a:ext cx="438014" cy="1066357"/>
            </a:xfrm>
            <a:prstGeom prst="straightConnector1">
              <a:avLst/>
            </a:prstGeom>
            <a:ln>
              <a:prstDash val="dash"/>
              <a:tailEnd type="triangle"/>
            </a:ln>
          </p:spPr>
          <p:style>
            <a:lnRef idx="1">
              <a:schemeClr val="dk1"/>
            </a:lnRef>
            <a:fillRef idx="0">
              <a:schemeClr val="dk1"/>
            </a:fillRef>
            <a:effectRef idx="0">
              <a:schemeClr val="dk1"/>
            </a:effectRef>
            <a:fontRef idx="minor">
              <a:schemeClr val="tx1"/>
            </a:fontRef>
          </p:style>
        </p:cxnSp>
        <p:cxnSp>
          <p:nvCxnSpPr>
            <p:cNvPr id="78" name="直接箭头连接符 66">
              <a:extLst>
                <a:ext uri="{FF2B5EF4-FFF2-40B4-BE49-F238E27FC236}">
                  <a16:creationId xmlns:a16="http://schemas.microsoft.com/office/drawing/2014/main" id="{BBDE634F-6D7B-42D9-85D6-225E093434F4}"/>
                </a:ext>
              </a:extLst>
            </p:cNvPr>
            <p:cNvCxnSpPr>
              <a:cxnSpLocks/>
              <a:stCxn id="45" idx="2"/>
            </p:cNvCxnSpPr>
            <p:nvPr/>
          </p:nvCxnSpPr>
          <p:spPr>
            <a:xfrm flipH="1">
              <a:off x="4925749" y="2947862"/>
              <a:ext cx="745396" cy="1087347"/>
            </a:xfrm>
            <a:prstGeom prst="straightConnector1">
              <a:avLst/>
            </a:prstGeom>
            <a:ln>
              <a:prstDash val="dash"/>
              <a:tailEnd type="triangle"/>
            </a:ln>
          </p:spPr>
          <p:style>
            <a:lnRef idx="1">
              <a:schemeClr val="dk1"/>
            </a:lnRef>
            <a:fillRef idx="0">
              <a:schemeClr val="dk1"/>
            </a:fillRef>
            <a:effectRef idx="0">
              <a:schemeClr val="dk1"/>
            </a:effectRef>
            <a:fontRef idx="minor">
              <a:schemeClr val="tx1"/>
            </a:fontRef>
          </p:style>
        </p:cxnSp>
        <p:cxnSp>
          <p:nvCxnSpPr>
            <p:cNvPr id="79" name="直接箭头连接符 67">
              <a:extLst>
                <a:ext uri="{FF2B5EF4-FFF2-40B4-BE49-F238E27FC236}">
                  <a16:creationId xmlns:a16="http://schemas.microsoft.com/office/drawing/2014/main" id="{C2B8D3D4-4826-4759-AEC8-7C40B158882F}"/>
                </a:ext>
              </a:extLst>
            </p:cNvPr>
            <p:cNvCxnSpPr>
              <a:cxnSpLocks/>
              <a:stCxn id="47" idx="2"/>
            </p:cNvCxnSpPr>
            <p:nvPr/>
          </p:nvCxnSpPr>
          <p:spPr>
            <a:xfrm flipH="1">
              <a:off x="5368334" y="2947862"/>
              <a:ext cx="1105728" cy="1087347"/>
            </a:xfrm>
            <a:prstGeom prst="straightConnector1">
              <a:avLst/>
            </a:prstGeom>
            <a:ln>
              <a:prstDash val="dash"/>
              <a:tailEnd type="triangle"/>
            </a:ln>
          </p:spPr>
          <p:style>
            <a:lnRef idx="1">
              <a:schemeClr val="dk1"/>
            </a:lnRef>
            <a:fillRef idx="0">
              <a:schemeClr val="dk1"/>
            </a:fillRef>
            <a:effectRef idx="0">
              <a:schemeClr val="dk1"/>
            </a:effectRef>
            <a:fontRef idx="minor">
              <a:schemeClr val="tx1"/>
            </a:fontRef>
          </p:style>
        </p:cxnSp>
        <p:cxnSp>
          <p:nvCxnSpPr>
            <p:cNvPr id="80" name="直接箭头连接符 68">
              <a:extLst>
                <a:ext uri="{FF2B5EF4-FFF2-40B4-BE49-F238E27FC236}">
                  <a16:creationId xmlns:a16="http://schemas.microsoft.com/office/drawing/2014/main" id="{4E6D0C44-2022-4F48-92CA-487592462605}"/>
                </a:ext>
              </a:extLst>
            </p:cNvPr>
            <p:cNvCxnSpPr>
              <a:cxnSpLocks/>
            </p:cNvCxnSpPr>
            <p:nvPr/>
          </p:nvCxnSpPr>
          <p:spPr>
            <a:xfrm flipH="1">
              <a:off x="5744196" y="2965200"/>
              <a:ext cx="1105728" cy="1087347"/>
            </a:xfrm>
            <a:prstGeom prst="straightConnector1">
              <a:avLst/>
            </a:prstGeom>
            <a:ln>
              <a:prstDash val="dash"/>
              <a:tailEnd type="triangle"/>
            </a:ln>
          </p:spPr>
          <p:style>
            <a:lnRef idx="1">
              <a:schemeClr val="dk1"/>
            </a:lnRef>
            <a:fillRef idx="0">
              <a:schemeClr val="dk1"/>
            </a:fillRef>
            <a:effectRef idx="0">
              <a:schemeClr val="dk1"/>
            </a:effectRef>
            <a:fontRef idx="minor">
              <a:schemeClr val="tx1"/>
            </a:fontRef>
          </p:style>
        </p:cxnSp>
        <p:cxnSp>
          <p:nvCxnSpPr>
            <p:cNvPr id="81" name="直接箭头连接符 69">
              <a:extLst>
                <a:ext uri="{FF2B5EF4-FFF2-40B4-BE49-F238E27FC236}">
                  <a16:creationId xmlns:a16="http://schemas.microsoft.com/office/drawing/2014/main" id="{EF8BB389-3445-4837-A0D7-008D0EE7397B}"/>
                </a:ext>
              </a:extLst>
            </p:cNvPr>
            <p:cNvCxnSpPr>
              <a:cxnSpLocks/>
            </p:cNvCxnSpPr>
            <p:nvPr/>
          </p:nvCxnSpPr>
          <p:spPr>
            <a:xfrm flipH="1">
              <a:off x="6168361" y="2979348"/>
              <a:ext cx="1105728" cy="1087347"/>
            </a:xfrm>
            <a:prstGeom prst="straightConnector1">
              <a:avLst/>
            </a:prstGeom>
            <a:ln>
              <a:prstDash val="dash"/>
              <a:tailEnd type="triangle"/>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503543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54032"/>
            <a:ext cx="4222539" cy="1747017"/>
          </a:xfrm>
          <a:prstGeom prst="rect">
            <a:avLst/>
          </a:prstGeom>
        </p:spPr>
        <p:txBody>
          <a:bodyPr wrap="square">
            <a:spAutoFit/>
          </a:bodyPr>
          <a:lstStyle/>
          <a:p>
            <a:r>
              <a:rPr lang="en-US" dirty="0">
                <a:solidFill>
                  <a:schemeClr val="bg1">
                    <a:lumMod val="50000"/>
                  </a:schemeClr>
                </a:solidFill>
                <a:latin typeface="Huawei Sans" panose="020C0503030203020204" pitchFamily="34" charset="0"/>
              </a:rPr>
              <a:t>Flume: Massive Log Aggregation</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r>
              <a:rPr lang="en-US" b="1" u="none" dirty="0">
                <a:latin typeface="Huawei Sans" panose="020C0503030203020204" pitchFamily="34" charset="0"/>
              </a:rPr>
              <a:t>Kafka: Distributed Messaging System</a:t>
            </a:r>
            <a:endParaRPr lang="en-US" altLang="zh-CN" b="1" dirty="0">
              <a:latin typeface="Huawei Sans" panose="020C0503030203020204" pitchFamily="34" charset="0"/>
              <a:sym typeface="Huawei Sans" panose="020C0503030203020204" pitchFamily="34" charset="0"/>
            </a:endParaRPr>
          </a:p>
          <a:p>
            <a:pPr lvl="1">
              <a:buSzPct val="60000"/>
              <a:buFont typeface="Wingdings" panose="05000000000000000000" pitchFamily="2" charset="2"/>
              <a:buChar char="n"/>
            </a:pPr>
            <a:r>
              <a:rPr lang="en-US" dirty="0">
                <a:solidFill>
                  <a:schemeClr val="bg1">
                    <a:lumMod val="50000"/>
                  </a:schemeClr>
                </a:solidFill>
                <a:latin typeface="Huawei Sans" panose="020C0503030203020204" pitchFamily="34" charset="0"/>
              </a:rPr>
              <a:t>Overview</a:t>
            </a:r>
          </a:p>
          <a:p>
            <a:pPr lvl="1">
              <a:buSzPct val="50000"/>
              <a:buFont typeface="Wingdings" panose="05000000000000000000" pitchFamily="2" charset="2"/>
              <a:buChar char="p"/>
            </a:pPr>
            <a:r>
              <a:rPr lang="en-US" dirty="0">
                <a:solidFill>
                  <a:schemeClr val="bg1">
                    <a:lumMod val="50000"/>
                  </a:schemeClr>
                </a:solidFill>
                <a:latin typeface="Huawei Sans" panose="020C0503030203020204" pitchFamily="34" charset="0"/>
              </a:rPr>
              <a:t>Architecture and Functions</a:t>
            </a:r>
            <a:endParaRPr lang="en-US" altLang="zh-CN" dirty="0">
              <a:solidFill>
                <a:schemeClr val="bg1">
                  <a:lumMod val="50000"/>
                </a:schemeClr>
              </a:solidFill>
              <a:latin typeface="Huawei Sans" panose="020C0503030203020204" pitchFamily="34" charset="0"/>
              <a:sym typeface="Huawei Sans" panose="020C0503030203020204" pitchFamily="34" charset="0"/>
            </a:endParaRPr>
          </a:p>
          <a:p>
            <a:pPr lvl="1">
              <a:buSzPct val="50000"/>
              <a:buFont typeface="Wingdings" panose="05000000000000000000" pitchFamily="2" charset="2"/>
              <a:buChar char="p"/>
            </a:pPr>
            <a:r>
              <a:rPr lang="en-US" dirty="0">
                <a:solidFill>
                  <a:srgbClr val="151515"/>
                </a:solidFill>
                <a:latin typeface="Huawei Sans" panose="020C0503030203020204" pitchFamily="34" charset="0"/>
              </a:rPr>
              <a:t>Data Management</a:t>
            </a:r>
            <a:endParaRPr lang="en-US" altLang="zh-CN" dirty="0">
              <a:solidFill>
                <a:srgbClr val="151515"/>
              </a:solidFill>
              <a:latin typeface="Huawei Sans" panose="020C0503030203020204" pitchFamily="34" charset="0"/>
              <a:sym typeface="Huawei Sans" panose="020C0503030203020204" pitchFamily="34"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8509586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pic>
        <p:nvPicPr>
          <p:cNvPr id="4" name="Picture 3">
            <a:extLst>
              <a:ext uri="{FF2B5EF4-FFF2-40B4-BE49-F238E27FC236}">
                <a16:creationId xmlns:a16="http://schemas.microsoft.com/office/drawing/2014/main" id="{0BA5E83C-266F-471B-8C10-C944C058CACF}"/>
              </a:ext>
            </a:extLst>
          </p:cNvPr>
          <p:cNvPicPr>
            <a:picLocks noChangeAspect="1"/>
          </p:cNvPicPr>
          <p:nvPr/>
        </p:nvPicPr>
        <p:blipFill>
          <a:blip r:embed="rId3"/>
          <a:stretch>
            <a:fillRect/>
          </a:stretch>
        </p:blipFill>
        <p:spPr>
          <a:xfrm>
            <a:off x="2822807" y="2871502"/>
            <a:ext cx="7031159" cy="290043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7" name="TextBox 6">
            <a:extLst>
              <a:ext uri="{FF2B5EF4-FFF2-40B4-BE49-F238E27FC236}">
                <a16:creationId xmlns:a16="http://schemas.microsoft.com/office/drawing/2014/main" id="{F07FB168-5274-414F-B791-282CC5D75C60}"/>
              </a:ext>
            </a:extLst>
          </p:cNvPr>
          <p:cNvSpPr txBox="1"/>
          <p:nvPr/>
        </p:nvSpPr>
        <p:spPr>
          <a:xfrm>
            <a:off x="2721935" y="2095403"/>
            <a:ext cx="3136605" cy="400110"/>
          </a:xfrm>
          <a:prstGeom prst="rect">
            <a:avLst/>
          </a:prstGeom>
          <a:noFill/>
        </p:spPr>
        <p:txBody>
          <a:bodyPr wrap="square" rtlCol="0">
            <a:spAutoFit/>
          </a:bodyPr>
          <a:lstStyle/>
          <a:p>
            <a:r>
              <a:rPr lang="en-US" sz="2000" b="1" dirty="0"/>
              <a:t>Write data by producer</a:t>
            </a:r>
          </a:p>
        </p:txBody>
      </p:sp>
    </p:spTree>
    <p:extLst>
      <p:ext uri="{BB962C8B-B14F-4D97-AF65-F5344CB8AC3E}">
        <p14:creationId xmlns:p14="http://schemas.microsoft.com/office/powerpoint/2010/main" val="2942001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94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 Placeholder 32">
            <a:extLst>
              <a:ext uri="{FF2B5EF4-FFF2-40B4-BE49-F238E27FC236}">
                <a16:creationId xmlns:a16="http://schemas.microsoft.com/office/drawing/2014/main" id="{6F43ED4A-4387-40AF-A986-7289B3262491}"/>
              </a:ext>
            </a:extLst>
          </p:cNvPr>
          <p:cNvSpPr txBox="1">
            <a:spLocks/>
          </p:cNvSpPr>
          <p:nvPr/>
        </p:nvSpPr>
        <p:spPr>
          <a:xfrm>
            <a:off x="608806" y="212593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pic>
        <p:nvPicPr>
          <p:cNvPr id="9" name="Picture 8">
            <a:extLst>
              <a:ext uri="{FF2B5EF4-FFF2-40B4-BE49-F238E27FC236}">
                <a16:creationId xmlns:a16="http://schemas.microsoft.com/office/drawing/2014/main" id="{8C8B0F59-BB3D-4BE4-A77F-61EE84CD8B00}"/>
              </a:ext>
            </a:extLst>
          </p:cNvPr>
          <p:cNvPicPr>
            <a:picLocks noChangeAspect="1"/>
          </p:cNvPicPr>
          <p:nvPr/>
        </p:nvPicPr>
        <p:blipFill>
          <a:blip r:embed="rId3"/>
          <a:stretch>
            <a:fillRect/>
          </a:stretch>
        </p:blipFill>
        <p:spPr>
          <a:xfrm>
            <a:off x="4412511" y="2208193"/>
            <a:ext cx="6826876" cy="3352975"/>
          </a:xfrm>
          <a:prstGeom prst="rect">
            <a:avLst/>
          </a:prstGeom>
        </p:spPr>
      </p:pic>
      <p:sp>
        <p:nvSpPr>
          <p:cNvPr id="13" name="TextBox 12">
            <a:extLst>
              <a:ext uri="{FF2B5EF4-FFF2-40B4-BE49-F238E27FC236}">
                <a16:creationId xmlns:a16="http://schemas.microsoft.com/office/drawing/2014/main" id="{7EC262F6-B675-4EE4-81A8-C21F10044D4D}"/>
              </a:ext>
            </a:extLst>
          </p:cNvPr>
          <p:cNvSpPr txBox="1"/>
          <p:nvPr/>
        </p:nvSpPr>
        <p:spPr>
          <a:xfrm>
            <a:off x="1153149" y="2902688"/>
            <a:ext cx="2787080" cy="677108"/>
          </a:xfrm>
          <a:prstGeom prst="rect">
            <a:avLst/>
          </a:prstGeom>
          <a:noFill/>
        </p:spPr>
        <p:txBody>
          <a:bodyPr wrap="square" rtlCol="0">
            <a:spAutoFit/>
          </a:bodyPr>
          <a:lstStyle/>
          <a:p>
            <a:pPr algn="ctr"/>
            <a:r>
              <a:rPr lang="en-US" b="1" dirty="0"/>
              <a:t>Read </a:t>
            </a:r>
            <a:r>
              <a:rPr lang="en-US" sz="2000" b="1" dirty="0"/>
              <a:t>data</a:t>
            </a:r>
            <a:r>
              <a:rPr lang="en-US" b="1" dirty="0"/>
              <a:t> by the consumer</a:t>
            </a:r>
          </a:p>
        </p:txBody>
      </p:sp>
    </p:spTree>
    <p:extLst>
      <p:ext uri="{BB962C8B-B14F-4D97-AF65-F5344CB8AC3E}">
        <p14:creationId xmlns:p14="http://schemas.microsoft.com/office/powerpoint/2010/main" val="259268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1015663"/>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Summary:</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F4A9E8B-5FC5-4CD8-9C26-6C7793B05F1B}"/>
              </a:ext>
            </a:extLst>
          </p:cNvPr>
          <p:cNvSpPr txBox="1"/>
          <p:nvPr/>
        </p:nvSpPr>
        <p:spPr>
          <a:xfrm>
            <a:off x="2098704" y="2339163"/>
            <a:ext cx="6877833" cy="2862322"/>
          </a:xfrm>
          <a:prstGeom prst="rect">
            <a:avLst/>
          </a:prstGeom>
          <a:noFill/>
        </p:spPr>
        <p:txBody>
          <a:bodyPr wrap="square">
            <a:spAutoFit/>
          </a:bodyPr>
          <a:lstStyle/>
          <a:p>
            <a:r>
              <a:rPr lang="en-US" sz="2000" b="0" u="none" dirty="0">
                <a:latin typeface="Huawei Sans" panose="020C0503030203020204" pitchFamily="34" charset="0"/>
              </a:rPr>
              <a:t>Flume is a streaming log collection tool that roughly processes data and writes the data to data receivers. It collects data from local</a:t>
            </a:r>
            <a:r>
              <a:rPr lang="ar-EG" sz="2000" b="0" u="none" dirty="0">
                <a:latin typeface="Huawei Sans" panose="020C0503030203020204" pitchFamily="34" charset="0"/>
              </a:rPr>
              <a:t> </a:t>
            </a:r>
            <a:r>
              <a:rPr lang="en-US" sz="2000" dirty="0">
                <a:latin typeface="Huawei Sans" panose="020C0503030203020204" pitchFamily="34" charset="0"/>
              </a:rPr>
              <a:t>files </a:t>
            </a:r>
            <a:r>
              <a:rPr lang="en-US" sz="2000" b="0" u="none" dirty="0">
                <a:latin typeface="Huawei Sans" panose="020C0503030203020204" pitchFamily="34" charset="0"/>
              </a:rPr>
              <a:t>, real-time logs , Thrift, Avro, Syslog, Kafka, and other data sources.</a:t>
            </a:r>
          </a:p>
          <a:p>
            <a:r>
              <a:rPr lang="en-US" sz="2000" b="0" i="0" dirty="0">
                <a:solidFill>
                  <a:srgbClr val="374151"/>
                </a:solidFill>
                <a:effectLst/>
                <a:latin typeface="Söhne"/>
              </a:rPr>
              <a:t>Kafka, is a distributed streaming platform designed for high-throughput, fault-tolerant, and real-time data streaming. It acts as a distributed publish-subscribe messaging system.</a:t>
            </a:r>
            <a:endParaRPr lang="en-US" sz="2000" b="0" u="none" dirty="0">
              <a:latin typeface="Huawei Sans" panose="020C0503030203020204" pitchFamily="34" charset="0"/>
            </a:endParaRPr>
          </a:p>
          <a:p>
            <a:endParaRPr lang="en-US" sz="2000" b="0" u="none" dirty="0">
              <a:latin typeface="Huawei Sans" panose="020C0503030203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81016" y="1356245"/>
            <a:ext cx="9871077" cy="444392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3794</TotalTime>
  <Words>2134</Words>
  <Application>Microsoft Office PowerPoint</Application>
  <PresentationFormat>Widescreen</PresentationFormat>
  <Paragraphs>539</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Huawei Sans</vt:lpstr>
      <vt:lpstr>Söhne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27</cp:revision>
  <dcterms:created xsi:type="dcterms:W3CDTF">2023-04-29T09:08:23Z</dcterms:created>
  <dcterms:modified xsi:type="dcterms:W3CDTF">2023-09-04T23:36:30Z</dcterms:modified>
</cp:coreProperties>
</file>