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12" r:id="rId3"/>
    <p:sldId id="346" r:id="rId4"/>
    <p:sldId id="261" r:id="rId5"/>
    <p:sldId id="313" r:id="rId6"/>
    <p:sldId id="314" r:id="rId7"/>
    <p:sldId id="315" r:id="rId8"/>
    <p:sldId id="316" r:id="rId9"/>
    <p:sldId id="317" r:id="rId10"/>
    <p:sldId id="318" r:id="rId11"/>
    <p:sldId id="319" r:id="rId12"/>
    <p:sldId id="320" r:id="rId13"/>
    <p:sldId id="321" r:id="rId14"/>
    <p:sldId id="322" r:id="rId15"/>
    <p:sldId id="323" r:id="rId16"/>
    <p:sldId id="324" r:id="rId17"/>
    <p:sldId id="325" r:id="rId18"/>
    <p:sldId id="326" r:id="rId19"/>
    <p:sldId id="349" r:id="rId20"/>
    <p:sldId id="327" r:id="rId21"/>
    <p:sldId id="328" r:id="rId22"/>
    <p:sldId id="329" r:id="rId23"/>
    <p:sldId id="330" r:id="rId24"/>
    <p:sldId id="331" r:id="rId25"/>
    <p:sldId id="332" r:id="rId26"/>
    <p:sldId id="333" r:id="rId27"/>
    <p:sldId id="334" r:id="rId28"/>
    <p:sldId id="335" r:id="rId29"/>
    <p:sldId id="336" r:id="rId30"/>
    <p:sldId id="337" r:id="rId31"/>
    <p:sldId id="338" r:id="rId32"/>
    <p:sldId id="339" r:id="rId33"/>
    <p:sldId id="340" r:id="rId34"/>
    <p:sldId id="341" r:id="rId35"/>
    <p:sldId id="342" r:id="rId36"/>
    <p:sldId id="343" r:id="rId37"/>
    <p:sldId id="344" r:id="rId38"/>
    <p:sldId id="345" r:id="rId39"/>
    <p:sldId id="347" r:id="rId40"/>
    <p:sldId id="348" r:id="rId41"/>
    <p:sldId id="30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9/19/2022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9/19/2022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9/19/2022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9/19/2022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9/19/2022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9/19/2022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1.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70314"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354257"/>
            <a:ext cx="8303300" cy="1972334"/>
          </a:xfrm>
          <a:prstGeom prst="rect">
            <a:avLst/>
          </a:prstGeom>
        </p:spPr>
      </p:pic>
      <p:pic>
        <p:nvPicPr>
          <p:cNvPr id="13" name="Picture 12"/>
          <p:cNvPicPr>
            <a:picLocks noChangeAspect="1"/>
          </p:cNvPicPr>
          <p:nvPr/>
        </p:nvPicPr>
        <p:blipFill>
          <a:blip r:embed="rId6"/>
          <a:stretch>
            <a:fillRect/>
          </a:stretch>
        </p:blipFill>
        <p:spPr>
          <a:xfrm>
            <a:off x="5133703" y="3125529"/>
            <a:ext cx="7182475" cy="1708132"/>
          </a:xfrm>
          <a:prstGeom prst="rect">
            <a:avLst/>
          </a:prstGeom>
        </p:spPr>
      </p:pic>
      <p:sp>
        <p:nvSpPr>
          <p:cNvPr id="14" name="TextBox 13"/>
          <p:cNvSpPr txBox="1"/>
          <p:nvPr/>
        </p:nvSpPr>
        <p:spPr>
          <a:xfrm>
            <a:off x="148828" y="647927"/>
            <a:ext cx="7806451" cy="1754326"/>
          </a:xfrm>
          <a:prstGeom prst="rect">
            <a:avLst/>
          </a:prstGeom>
          <a:noFill/>
        </p:spPr>
        <p:txBody>
          <a:bodyPr wrap="square" rtlCol="0">
            <a:spAutoFit/>
          </a:bodyPr>
          <a:lstStyle/>
          <a:p>
            <a:r>
              <a:rPr lang="en-US" sz="3600" b="1" dirty="0" smtClean="0">
                <a:solidFill>
                  <a:schemeClr val="bg1"/>
                </a:solidFill>
                <a:latin typeface="Tajawal Medium" panose="00000600000000000000" pitchFamily="2" charset="-78"/>
                <a:cs typeface="Tajawal Medium" panose="00000600000000000000" pitchFamily="2" charset="-78"/>
              </a:rPr>
              <a:t>E-Commerce </a:t>
            </a:r>
            <a:endParaRPr lang="en-US" sz="3600" b="1" dirty="0">
              <a:solidFill>
                <a:schemeClr val="bg1"/>
              </a:solidFill>
              <a:latin typeface="Tajawal Medium" panose="00000600000000000000" pitchFamily="2" charset="-78"/>
              <a:cs typeface="Tajawal Medium" panose="00000600000000000000" pitchFamily="2" charset="-78"/>
            </a:endParaRPr>
          </a:p>
          <a:p>
            <a:r>
              <a:rPr lang="en-US" sz="3600" b="1" dirty="0">
                <a:solidFill>
                  <a:srgbClr val="FFFF00"/>
                </a:solidFill>
                <a:latin typeface="Tajawal Medium" panose="00000600000000000000" pitchFamily="2" charset="-78"/>
                <a:cs typeface="Tajawal Medium" panose="00000600000000000000" pitchFamily="2" charset="-78"/>
              </a:rPr>
              <a:t>Prepared by Dr. Adam Yagoub</a:t>
            </a:r>
          </a:p>
          <a:p>
            <a:r>
              <a:rPr lang="en-US" sz="3600" b="1" dirty="0" smtClean="0">
                <a:solidFill>
                  <a:srgbClr val="FF9518"/>
                </a:solidFill>
                <a:latin typeface="Tajawal Medium" panose="00000600000000000000" pitchFamily="2" charset="-78"/>
                <a:cs typeface="Tajawal Medium" panose="00000600000000000000" pitchFamily="2" charset="-78"/>
              </a:rPr>
              <a:t>Lecture 3</a:t>
            </a:r>
            <a:endParaRPr lang="en-US" sz="36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5551068" y="3303069"/>
            <a:ext cx="6640932" cy="1040285"/>
          </a:xfrm>
          <a:prstGeom prst="rect">
            <a:avLst/>
          </a:prstGeom>
          <a:noFill/>
        </p:spPr>
        <p:txBody>
          <a:bodyPr wrap="square" rtlCol="0">
            <a:spAutoFit/>
          </a:bodyPr>
          <a:lstStyle/>
          <a:p>
            <a:r>
              <a:rPr lang="en-US" sz="3200" b="1" dirty="0" smtClean="0">
                <a:solidFill>
                  <a:srgbClr val="FFFF00"/>
                </a:solidFill>
                <a:latin typeface="Tajawal Medium" panose="00000600000000000000" pitchFamily="2" charset="-78"/>
                <a:cs typeface="Tajawal Medium" panose="00000600000000000000" pitchFamily="2" charset="-78"/>
              </a:rPr>
              <a:t>MGM212</a:t>
            </a:r>
            <a:endParaRPr lang="en-US" sz="3200" b="1" dirty="0">
              <a:solidFill>
                <a:srgbClr val="FFFF00"/>
              </a:solidFill>
              <a:latin typeface="Tajawal Medium" panose="00000600000000000000" pitchFamily="2" charset="-78"/>
              <a:cs typeface="Tajawal Medium" panose="00000600000000000000" pitchFamily="2" charset="-78"/>
            </a:endParaRPr>
          </a:p>
          <a:p>
            <a:pPr>
              <a:lnSpc>
                <a:spcPct val="90000"/>
              </a:lnSpc>
              <a:spcBef>
                <a:spcPct val="0"/>
              </a:spcBef>
            </a:pPr>
            <a:r>
              <a:rPr lang="en-US" sz="3200" b="1" dirty="0">
                <a:solidFill>
                  <a:srgbClr val="FFFF00"/>
                </a:solidFill>
                <a:latin typeface="Tajawal Medium" panose="00000600000000000000" pitchFamily="2" charset="-78"/>
                <a:cs typeface="Tajawal Medium" panose="00000600000000000000" pitchFamily="2" charset="-78"/>
              </a:rPr>
              <a:t>E-business infrastructure</a:t>
            </a:r>
            <a:endParaRPr lang="ar-SA" sz="32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82587" y="1928044"/>
            <a:ext cx="11038114" cy="4628450"/>
          </a:xfrm>
        </p:spPr>
        <p:txBody>
          <a:bodyPr>
            <a:normAutofit fontScale="92500" lnSpcReduction="20000"/>
          </a:bodyPr>
          <a:lstStyle/>
          <a:p>
            <a:pPr marL="0" indent="0">
              <a:buNone/>
            </a:pPr>
            <a:r>
              <a:rPr lang="en-US" b="1" dirty="0"/>
              <a:t>Lecture 1: Introduction to e-business and e-commerce.</a:t>
            </a:r>
          </a:p>
          <a:p>
            <a:pPr marL="0" indent="0">
              <a:buNone/>
            </a:pPr>
            <a:r>
              <a:rPr lang="en-US" b="1" dirty="0"/>
              <a:t>Lecture 2: E-commerce fundamentals.</a:t>
            </a:r>
          </a:p>
          <a:p>
            <a:pPr marL="0" indent="0">
              <a:buNone/>
            </a:pPr>
            <a:r>
              <a:rPr lang="en-US" b="1" dirty="0">
                <a:solidFill>
                  <a:srgbClr val="00B050"/>
                </a:solidFill>
              </a:rPr>
              <a:t>Lecture 3: E-business infrastructure.</a:t>
            </a:r>
            <a:endParaRPr lang="ar-SA" b="1" dirty="0">
              <a:solidFill>
                <a:srgbClr val="00B050"/>
              </a:solidFill>
            </a:endParaRPr>
          </a:p>
          <a:p>
            <a:pPr marL="0" indent="0">
              <a:buNone/>
            </a:pPr>
            <a:r>
              <a:rPr lang="en-US" b="1" dirty="0"/>
              <a:t>Lecture 4: - E-environment.</a:t>
            </a:r>
          </a:p>
          <a:p>
            <a:pPr marL="0" indent="0">
              <a:buNone/>
            </a:pPr>
            <a:r>
              <a:rPr lang="en-US" b="1" dirty="0"/>
              <a:t>Lecture 5: E-business strategy</a:t>
            </a:r>
          </a:p>
          <a:p>
            <a:pPr marL="0" indent="0">
              <a:buNone/>
            </a:pPr>
            <a:r>
              <a:rPr lang="en-US" b="1" dirty="0"/>
              <a:t>Lecture 6: E-procurement.</a:t>
            </a:r>
          </a:p>
          <a:p>
            <a:pPr marL="0" indent="0">
              <a:buNone/>
            </a:pPr>
            <a:r>
              <a:rPr lang="en-US" b="1" dirty="0"/>
              <a:t>Lecture 7: E-marketing.</a:t>
            </a:r>
          </a:p>
          <a:p>
            <a:pPr marL="0" indent="0">
              <a:buNone/>
            </a:pPr>
            <a:r>
              <a:rPr lang="en-US" b="1" dirty="0"/>
              <a:t>Lecture 8: Customer relationship management.</a:t>
            </a:r>
          </a:p>
          <a:p>
            <a:pPr marL="0" indent="0">
              <a:buNone/>
            </a:pPr>
            <a:r>
              <a:rPr lang="en-US" b="1" dirty="0"/>
              <a:t>Lecture 9: Analysis and design.</a:t>
            </a:r>
          </a:p>
          <a:p>
            <a:pPr marL="0" indent="0">
              <a:buNone/>
            </a:pPr>
            <a:r>
              <a:rPr lang="en-US" b="1" dirty="0"/>
              <a:t>Lecture 10: Implementation and maintenance.</a:t>
            </a:r>
          </a:p>
          <a:p>
            <a:pPr marL="0" indent="0">
              <a:buNone/>
            </a:pPr>
            <a:r>
              <a:rPr lang="en-US" b="1" dirty="0" smtClean="0"/>
              <a:t> </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sp>
        <p:nvSpPr>
          <p:cNvPr id="7" name="Rectangle 6"/>
          <p:cNvSpPr/>
          <p:nvPr/>
        </p:nvSpPr>
        <p:spPr>
          <a:xfrm>
            <a:off x="4367233" y="633718"/>
            <a:ext cx="3722494" cy="769441"/>
          </a:xfrm>
          <a:prstGeom prst="rect">
            <a:avLst/>
          </a:prstGeom>
        </p:spPr>
        <p:txBody>
          <a:bodyPr wrap="none">
            <a:spAutoFit/>
          </a:bodyPr>
          <a:lstStyle/>
          <a:p>
            <a:r>
              <a:rPr lang="en-US" sz="4400" dirty="0" smtClean="0">
                <a:solidFill>
                  <a:srgbClr val="FFFF00"/>
                </a:solidFill>
              </a:rPr>
              <a:t>Course </a:t>
            </a:r>
            <a:r>
              <a:rPr lang="en-US" sz="4400" dirty="0">
                <a:solidFill>
                  <a:srgbClr val="FFFF00"/>
                </a:solidFill>
              </a:rPr>
              <a:t>Outline </a:t>
            </a:r>
          </a:p>
        </p:txBody>
      </p:sp>
      <p:pic>
        <p:nvPicPr>
          <p:cNvPr id="8" name="Picture 7"/>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p:nvPicPr>
        <p:blipFill>
          <a:blip r:embed="rId4"/>
          <a:stretch>
            <a:fillRect/>
          </a:stretch>
        </p:blipFill>
        <p:spPr>
          <a:xfrm>
            <a:off x="2022776" y="6454075"/>
            <a:ext cx="9902229" cy="204838"/>
          </a:xfrm>
          <a:prstGeom prst="rect">
            <a:avLst/>
          </a:prstGeom>
        </p:spPr>
      </p:pic>
    </p:spTree>
    <p:extLst>
      <p:ext uri="{BB962C8B-B14F-4D97-AF65-F5344CB8AC3E}">
        <p14:creationId xmlns:p14="http://schemas.microsoft.com/office/powerpoint/2010/main" val="31354902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69317"/>
            <a:ext cx="10823987" cy="4351338"/>
          </a:xfrm>
        </p:spPr>
        <p:txBody>
          <a:bodyPr>
            <a:normAutofit/>
          </a:bodyPr>
          <a:lstStyle/>
          <a:p>
            <a:pPr marL="0" indent="0">
              <a:buNone/>
            </a:pPr>
            <a:r>
              <a:rPr lang="en-US" dirty="0" smtClean="0"/>
              <a:t>1. Introduction</a:t>
            </a:r>
            <a:r>
              <a:rPr lang="en-US" dirty="0"/>
              <a:t>.</a:t>
            </a:r>
          </a:p>
          <a:p>
            <a:pPr marL="0" indent="0">
              <a:buNone/>
            </a:pPr>
            <a:r>
              <a:rPr lang="en-US" dirty="0"/>
              <a:t>- E-business infrastructure.</a:t>
            </a:r>
          </a:p>
          <a:p>
            <a:pPr marL="0" indent="0">
              <a:buNone/>
            </a:pPr>
            <a:r>
              <a:rPr lang="en-US" dirty="0"/>
              <a:t>- E-business infrastructure components. </a:t>
            </a:r>
          </a:p>
          <a:p>
            <a:pPr marL="0" indent="0">
              <a:buNone/>
            </a:pPr>
            <a:r>
              <a:rPr lang="en-US" dirty="0"/>
              <a:t>2. Internet technology.</a:t>
            </a:r>
          </a:p>
          <a:p>
            <a:pPr marL="0" indent="0">
              <a:buNone/>
            </a:pPr>
            <a:r>
              <a:rPr lang="en-US" dirty="0"/>
              <a:t>- Hosting of web sites and e-business services.</a:t>
            </a:r>
          </a:p>
          <a:p>
            <a:pPr marL="0" indent="0">
              <a:buNone/>
            </a:pPr>
            <a:r>
              <a:rPr lang="en-US" dirty="0" smtClean="0"/>
              <a:t>-</a:t>
            </a:r>
            <a:r>
              <a:rPr lang="en-US" dirty="0"/>
              <a:t> </a:t>
            </a:r>
            <a:r>
              <a:rPr lang="en-US" dirty="0" smtClean="0"/>
              <a:t>The </a:t>
            </a:r>
            <a:r>
              <a:rPr lang="en-US" dirty="0"/>
              <a:t>Internet timeline.</a:t>
            </a:r>
          </a:p>
          <a:p>
            <a:pPr marL="0" indent="0">
              <a:buNone/>
            </a:pPr>
            <a:r>
              <a:rPr lang="en-US" dirty="0"/>
              <a:t>3. Web technology.</a:t>
            </a:r>
          </a:p>
          <a:p>
            <a:pPr marL="0" indent="0">
              <a:buNone/>
            </a:pPr>
            <a:r>
              <a:rPr lang="en-US" dirty="0"/>
              <a:t>4. Managing e-business infrastructure.</a:t>
            </a:r>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Outline </a:t>
            </a:r>
            <a:endParaRPr lang="en-US" sz="4000" dirty="0">
              <a:solidFill>
                <a:srgbClr val="FFFF00"/>
              </a:solidFill>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2</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483246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4759" y="2204822"/>
            <a:ext cx="10706301" cy="3351018"/>
          </a:xfrm>
        </p:spPr>
        <p:txBody>
          <a:bodyPr>
            <a:normAutofit/>
          </a:bodyPr>
          <a:lstStyle/>
          <a:p>
            <a:pPr marL="0" indent="0" algn="just">
              <a:buNone/>
            </a:pPr>
            <a:r>
              <a:rPr lang="en-US" b="1" dirty="0"/>
              <a:t>After completing this chapter the </a:t>
            </a:r>
            <a:r>
              <a:rPr lang="en-US" b="1" dirty="0" smtClean="0"/>
              <a:t>student </a:t>
            </a:r>
            <a:r>
              <a:rPr lang="en-US" b="1" dirty="0"/>
              <a:t>should be able to</a:t>
            </a:r>
            <a:r>
              <a:rPr lang="en-US" b="1" dirty="0" smtClean="0"/>
              <a:t>:</a:t>
            </a:r>
          </a:p>
          <a:p>
            <a:pPr marL="0" indent="0" algn="just">
              <a:buNone/>
            </a:pPr>
            <a:r>
              <a:rPr lang="en-US" dirty="0" smtClean="0"/>
              <a:t>1</a:t>
            </a:r>
            <a:r>
              <a:rPr lang="en-US" dirty="0"/>
              <a:t>. Outline the hardware and software technologies used to build an e-business infrastructure within an organization and with its partners</a:t>
            </a:r>
          </a:p>
          <a:p>
            <a:pPr marL="0" indent="0" algn="just">
              <a:buNone/>
            </a:pPr>
            <a:r>
              <a:rPr lang="en-US" dirty="0"/>
              <a:t>2. Outline the hardware and software requirements necessary to enable employee access to the Internet and hosting of e-commerce services.</a:t>
            </a:r>
            <a:endParaRPr lang="en-US" b="1" dirty="0"/>
          </a:p>
        </p:txBody>
      </p:sp>
      <p:pic>
        <p:nvPicPr>
          <p:cNvPr id="4" name="Picture 3"/>
          <p:cNvPicPr>
            <a:picLocks noChangeAspect="1"/>
          </p:cNvPicPr>
          <p:nvPr/>
        </p:nvPicPr>
        <p:blipFill>
          <a:blip r:embed="rId2"/>
          <a:stretch>
            <a:fillRect/>
          </a:stretch>
        </p:blipFill>
        <p:spPr>
          <a:xfrm>
            <a:off x="180061" y="213339"/>
            <a:ext cx="11615699"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2037222" y="6502766"/>
            <a:ext cx="9902229" cy="204838"/>
          </a:xfrm>
          <a:prstGeom prst="rect">
            <a:avLst/>
          </a:prstGeom>
        </p:spPr>
      </p:pic>
      <p:sp>
        <p:nvSpPr>
          <p:cNvPr id="10" name="Rectangle 9"/>
          <p:cNvSpPr/>
          <p:nvPr/>
        </p:nvSpPr>
        <p:spPr>
          <a:xfrm>
            <a:off x="3853543" y="664496"/>
            <a:ext cx="4519748" cy="707886"/>
          </a:xfrm>
          <a:prstGeom prst="rect">
            <a:avLst/>
          </a:prstGeom>
        </p:spPr>
        <p:txBody>
          <a:bodyPr wrap="square">
            <a:spAutoFit/>
          </a:bodyPr>
          <a:lstStyle/>
          <a:p>
            <a:r>
              <a:rPr lang="en-US" sz="4000" dirty="0" smtClean="0">
                <a:solidFill>
                  <a:srgbClr val="FFFF00"/>
                </a:solidFill>
              </a:rPr>
              <a:t>Lecture Outcomes </a:t>
            </a:r>
            <a:endParaRPr lang="en-US" sz="4000" dirty="0">
              <a:solidFill>
                <a:srgbClr val="FFFF00"/>
              </a:solidFill>
            </a:endParaRPr>
          </a:p>
        </p:txBody>
      </p:sp>
    </p:spTree>
    <p:extLst>
      <p:ext uri="{BB962C8B-B14F-4D97-AF65-F5344CB8AC3E}">
        <p14:creationId xmlns:p14="http://schemas.microsoft.com/office/powerpoint/2010/main" val="8399425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smtClean="0">
                <a:solidFill>
                  <a:srgbClr val="FF0000"/>
                </a:solidFill>
              </a:rPr>
              <a:t>1. Introduction:</a:t>
            </a:r>
          </a:p>
          <a:p>
            <a:pPr marL="0" indent="0" algn="just">
              <a:buNone/>
            </a:pPr>
            <a:r>
              <a:rPr lang="en-US" dirty="0" smtClean="0"/>
              <a:t>Defining </a:t>
            </a:r>
            <a:r>
              <a:rPr lang="en-US" dirty="0"/>
              <a:t>an adequate technology infrastructure is vital to all companies adopting e-business. The infrastructure directly affects the quality of service experienced by users of the systems in terms of speed and responsiveness. The e-business services provided through a standardized infrastructure also determine the capability of an organization to compete through differentiating itself in the marketplace. </a:t>
            </a:r>
            <a:r>
              <a:rPr lang="en-US" b="1" dirty="0">
                <a:solidFill>
                  <a:srgbClr val="FF0000"/>
                </a:solidFill>
              </a:rPr>
              <a:t>Mcafee and </a:t>
            </a:r>
            <a:r>
              <a:rPr lang="en-US" b="1" dirty="0" smtClean="0">
                <a:solidFill>
                  <a:srgbClr val="FF0000"/>
                </a:solidFill>
              </a:rPr>
              <a:t>Brynjolfsson</a:t>
            </a:r>
            <a:r>
              <a:rPr lang="en-US" b="1" dirty="0">
                <a:solidFill>
                  <a:srgbClr val="FF0000"/>
                </a:solidFill>
              </a:rPr>
              <a:t> </a:t>
            </a:r>
            <a:r>
              <a:rPr lang="en-US" dirty="0" smtClean="0"/>
              <a:t>suggest </a:t>
            </a:r>
            <a:r>
              <a:rPr lang="en-US" dirty="0"/>
              <a:t>that to use digital technology to support competition the mantra for the CEO should be: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3108653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137" y="1982379"/>
            <a:ext cx="10515600" cy="4351338"/>
          </a:xfrm>
        </p:spPr>
        <p:txBody>
          <a:bodyPr>
            <a:normAutofit/>
          </a:bodyPr>
          <a:lstStyle/>
          <a:p>
            <a:pPr marL="0" indent="0" algn="just">
              <a:buNone/>
            </a:pPr>
            <a:r>
              <a:rPr lang="en-US" dirty="0" smtClean="0">
                <a:solidFill>
                  <a:srgbClr val="FF0000"/>
                </a:solidFill>
              </a:rPr>
              <a:t>- E-business </a:t>
            </a:r>
            <a:r>
              <a:rPr lang="en-US" dirty="0">
                <a:solidFill>
                  <a:srgbClr val="FF0000"/>
                </a:solidFill>
              </a:rPr>
              <a:t>infrastructure </a:t>
            </a:r>
          </a:p>
          <a:p>
            <a:pPr marL="0" indent="0" algn="just">
              <a:buNone/>
            </a:pPr>
            <a:r>
              <a:rPr lang="en-US" dirty="0"/>
              <a:t>refers to the combination of hardware such as servers and client PCs in an organization, the network used to link this hardware and the software applications used to deliver services to workers within the e-business and also to its partners and customers. Infrastructure also includes the architecture of the networks, hardware and software and where it is located.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397765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137" y="1969317"/>
            <a:ext cx="10515600" cy="4351338"/>
          </a:xfrm>
        </p:spPr>
        <p:txBody>
          <a:bodyPr/>
          <a:lstStyle/>
          <a:p>
            <a:pPr marL="0" indent="0" algn="just">
              <a:buNone/>
            </a:pPr>
            <a:r>
              <a:rPr lang="en-US" dirty="0" smtClean="0"/>
              <a:t>Finally, infrastructure </a:t>
            </a:r>
            <a:r>
              <a:rPr lang="en-US" dirty="0"/>
              <a:t>can also be considered to include the methods for publishing data and documents accessed through e-business applications. A key decision with managing this infrastructure is which elements are located within the company and which are managed externally as third-party managed applications, data servers and networks.</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3572296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E-business </a:t>
            </a:r>
            <a:r>
              <a:rPr lang="en-US" dirty="0">
                <a:solidFill>
                  <a:srgbClr val="FF0000"/>
                </a:solidFill>
              </a:rPr>
              <a:t>infrastructure components</a:t>
            </a:r>
          </a:p>
          <a:p>
            <a:pPr marL="0" indent="0" algn="just">
              <a:buNone/>
            </a:pPr>
            <a:r>
              <a:rPr lang="en-US" dirty="0"/>
              <a:t>Figure 3.1 summarizes how the different components of e-business architecture which need to be managed relate to each other. The different components can be conceived of as different layers with defined interfaces between each layer. The different layers can best be understood in relation to a typical task performed by a user of an e-business system.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772654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81498" y="1632857"/>
            <a:ext cx="8216536" cy="4898572"/>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715507" y="6530759"/>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78903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72885" y="1982379"/>
            <a:ext cx="10515600" cy="4351338"/>
          </a:xfrm>
        </p:spPr>
        <p:txBody>
          <a:bodyPr>
            <a:normAutofit/>
          </a:bodyPr>
          <a:lstStyle/>
          <a:p>
            <a:pPr marL="0" indent="0" algn="just">
              <a:buNone/>
            </a:pPr>
            <a:r>
              <a:rPr lang="en-US" dirty="0"/>
              <a:t>For example, an employee who needs to book a holiday will access a specific human resources application or program that has been created to enable the holiday to be booked (Level I in Figure 3.1). This application will enable a holiday request to be entered and will forward the application to their manager and human resources department for approval. To access the application, the employee will use a web browser such as Microsoft Internet </a:t>
            </a:r>
            <a:r>
              <a:rPr lang="en-US" dirty="0" smtClean="0"/>
              <a:t>Explorer,</a:t>
            </a:r>
            <a:r>
              <a:rPr lang="en-US" dirty="0"/>
              <a:t> </a:t>
            </a:r>
            <a:r>
              <a:rPr lang="en-US" dirty="0" smtClean="0"/>
              <a:t>Mozilla </a:t>
            </a:r>
            <a:r>
              <a:rPr lang="en-US" dirty="0"/>
              <a:t>Firefox or Google Chrome using an operating system such as Microsoft Windows XP or Apple OS X (Level II in Figure 3.1).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0101589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This systems software will then request transfer of the information about the holiday request across a network or transport layer (Level III in Figure 3.1</a:t>
            </a:r>
            <a:r>
              <a:rPr lang="en-US" dirty="0" smtClean="0"/>
              <a:t>). The </a:t>
            </a:r>
            <a:r>
              <a:rPr lang="en-US" dirty="0"/>
              <a:t>information will then be stored in computer memory (RAM) or in </a:t>
            </a:r>
            <a:r>
              <a:rPr lang="en-US" dirty="0" smtClean="0"/>
              <a:t>long-term </a:t>
            </a:r>
            <a:r>
              <a:rPr lang="en-US" dirty="0"/>
              <a:t>magnetic storage on a web server (Level IV in Figure 3.1). The information itself which makes up the web pages or content viewed by the employee and the data about their holiday request are shown as a separate layer (Level V in Figure 3.1), although it could be argued that this is the first or second level in an e-business architecture.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1407915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b="1" dirty="0">
                <a:solidFill>
                  <a:srgbClr val="FF0000"/>
                </a:solidFill>
              </a:rPr>
              <a:t>2. Internet </a:t>
            </a:r>
            <a:r>
              <a:rPr lang="en-US" b="1" dirty="0" smtClean="0">
                <a:solidFill>
                  <a:srgbClr val="FF0000"/>
                </a:solidFill>
              </a:rPr>
              <a:t>technology:</a:t>
            </a:r>
          </a:p>
          <a:p>
            <a:pPr marL="0" indent="0" algn="just">
              <a:buNone/>
            </a:pPr>
            <a:r>
              <a:rPr lang="en-US" dirty="0"/>
              <a:t>As you will know, the </a:t>
            </a:r>
            <a:r>
              <a:rPr lang="en-US" dirty="0">
                <a:solidFill>
                  <a:srgbClr val="FF0000"/>
                </a:solidFill>
              </a:rPr>
              <a:t>Internet</a:t>
            </a:r>
            <a:r>
              <a:rPr lang="en-US" dirty="0"/>
              <a:t> enables communication between millions of connected computers worldwide, but how does the seamless transfer of data happen? Requests for information are transmitted from client computers and mobile devices whose users request services to server computers that hold information and host business applications that deliver the services in response to requests. Thus, the Internet is a large-scale </a:t>
            </a:r>
            <a:r>
              <a:rPr lang="en-US" dirty="0">
                <a:solidFill>
                  <a:srgbClr val="FF0000"/>
                </a:solidFill>
              </a:rPr>
              <a:t>client/server</a:t>
            </a:r>
            <a:r>
              <a:rPr lang="en-US" dirty="0"/>
              <a:t> system.</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51300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012" y="1995442"/>
            <a:ext cx="10515600" cy="4351338"/>
          </a:xfrm>
        </p:spPr>
        <p:txBody>
          <a:bodyPr/>
          <a:lstStyle/>
          <a:p>
            <a:pPr marL="0" indent="0" algn="just">
              <a:buNone/>
            </a:pPr>
            <a:r>
              <a:rPr lang="en-US" dirty="0"/>
              <a:t>Figure 3.2 shows how the client computers within homes and businesses are connected to the Internet via local Internet service providers (ISPs) which, in turn, are linked to larger ISPs with connection to the major national and international infrastructure or backbones which are managed by </a:t>
            </a:r>
            <a:r>
              <a:rPr lang="en-US" dirty="0" smtClean="0"/>
              <a:t>commercial.</a:t>
            </a: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13294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142309" y="1593670"/>
            <a:ext cx="7602582" cy="5081450"/>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715507" y="6530759"/>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624120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6834" y="1982379"/>
            <a:ext cx="10570029" cy="4351338"/>
          </a:xfrm>
        </p:spPr>
        <p:txBody>
          <a:bodyPr/>
          <a:lstStyle/>
          <a:p>
            <a:pPr marL="0" indent="0" algn="just">
              <a:buNone/>
            </a:pPr>
            <a:r>
              <a:rPr lang="en-US" dirty="0"/>
              <a:t>Globally, there are many submarine cables which form the backbone between countries, which are susceptible to damage, for example in January 2008 a ship’s anchor severed a cable in the Mediterranean resulting in a dramatic slowdown in Internet access for people in India, Sri Lanka, Pakistan and the Middle East.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6346229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Hosting </a:t>
            </a:r>
            <a:r>
              <a:rPr lang="en-US" dirty="0">
                <a:solidFill>
                  <a:srgbClr val="FF0000"/>
                </a:solidFill>
              </a:rPr>
              <a:t>of web sites and e-business </a:t>
            </a:r>
            <a:r>
              <a:rPr lang="en-US" dirty="0" smtClean="0">
                <a:solidFill>
                  <a:srgbClr val="FF0000"/>
                </a:solidFill>
              </a:rPr>
              <a:t>services:</a:t>
            </a:r>
            <a:endParaRPr lang="en-US" dirty="0">
              <a:solidFill>
                <a:srgbClr val="FF0000"/>
              </a:solidFill>
            </a:endParaRPr>
          </a:p>
          <a:p>
            <a:pPr marL="0" indent="0" algn="just">
              <a:buNone/>
            </a:pPr>
            <a:r>
              <a:rPr lang="en-US" dirty="0"/>
              <a:t>While it is possible for companies to manage their own services by setting up web servers within their own company offices, or to use their ISP, it is common practice to use a specialist </a:t>
            </a:r>
            <a:r>
              <a:rPr lang="en-US" dirty="0">
                <a:solidFill>
                  <a:srgbClr val="FF0000"/>
                </a:solidFill>
              </a:rPr>
              <a:t>hosting provider </a:t>
            </a:r>
            <a:r>
              <a:rPr lang="en-US" dirty="0"/>
              <a:t>to manage this service. For example, Rackspace (Figure 3.3) describe itself as ‘Europe’s fastest growing hosting company’. Since 2001 Rackspace has been hosting and supporting mission critical web sites, Internet applications, e-mail servers, security and storage services for over 4,000 customers. Rackspace also has US offices.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953705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idx="1"/>
          </p:nvPr>
        </p:nvPicPr>
        <p:blipFill>
          <a:blip r:embed="rId2"/>
          <a:stretch>
            <a:fillRect/>
          </a:stretch>
        </p:blipFill>
        <p:spPr>
          <a:xfrm>
            <a:off x="2560319" y="1567544"/>
            <a:ext cx="7302138" cy="5042262"/>
          </a:xfrm>
          <a:prstGeom prst="rect">
            <a:avLst/>
          </a:prstGeom>
        </p:spPr>
      </p:pic>
      <p:pic>
        <p:nvPicPr>
          <p:cNvPr id="4" name="Picture 3"/>
          <p:cNvPicPr>
            <a:picLocks noChangeAspect="1"/>
          </p:cNvPicPr>
          <p:nvPr/>
        </p:nvPicPr>
        <p:blipFill>
          <a:blip r:embed="rId3"/>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4"/>
          <a:stretch>
            <a:fillRect/>
          </a:stretch>
        </p:blipFill>
        <p:spPr>
          <a:xfrm>
            <a:off x="-108036" y="2204822"/>
            <a:ext cx="238650" cy="2709534"/>
          </a:xfrm>
          <a:prstGeom prst="rect">
            <a:avLst/>
          </a:prstGeom>
        </p:spPr>
      </p:pic>
      <p:pic>
        <p:nvPicPr>
          <p:cNvPr id="8" name="Picture 7"/>
          <p:cNvPicPr>
            <a:picLocks noChangeAspect="1"/>
          </p:cNvPicPr>
          <p:nvPr/>
        </p:nvPicPr>
        <p:blipFill>
          <a:blip r:embed="rId5"/>
          <a:stretch>
            <a:fillRect/>
          </a:stretch>
        </p:blipFill>
        <p:spPr>
          <a:xfrm>
            <a:off x="1715507" y="6530759"/>
            <a:ext cx="9902229" cy="204838"/>
          </a:xfrm>
          <a:prstGeom prst="rect">
            <a:avLst/>
          </a:prstGeom>
        </p:spPr>
      </p:pic>
      <p:pic>
        <p:nvPicPr>
          <p:cNvPr id="9" name="Picture 8"/>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536029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The </a:t>
            </a:r>
            <a:r>
              <a:rPr lang="en-US" dirty="0">
                <a:solidFill>
                  <a:srgbClr val="FF0000"/>
                </a:solidFill>
              </a:rPr>
              <a:t>Internet </a:t>
            </a:r>
            <a:r>
              <a:rPr lang="en-US" dirty="0" smtClean="0">
                <a:solidFill>
                  <a:srgbClr val="FF0000"/>
                </a:solidFill>
              </a:rPr>
              <a:t>timeline:</a:t>
            </a:r>
            <a:endParaRPr lang="en-US" dirty="0">
              <a:solidFill>
                <a:srgbClr val="FF0000"/>
              </a:solidFill>
            </a:endParaRPr>
          </a:p>
          <a:p>
            <a:pPr marL="0" indent="0" algn="just">
              <a:buNone/>
            </a:pPr>
            <a:r>
              <a:rPr lang="en-US" dirty="0"/>
              <a:t>The Internet is only the latest of a series of developments in the way that the human race has used technology to disseminate information. </a:t>
            </a:r>
            <a:r>
              <a:rPr lang="en-US" b="1" dirty="0">
                <a:solidFill>
                  <a:srgbClr val="FF0000"/>
                </a:solidFill>
              </a:rPr>
              <a:t>Kampas</a:t>
            </a:r>
            <a:r>
              <a:rPr lang="en-US" dirty="0"/>
              <a:t> </a:t>
            </a:r>
            <a:r>
              <a:rPr lang="en-US" dirty="0" smtClean="0"/>
              <a:t>identifies </a:t>
            </a:r>
            <a:r>
              <a:rPr lang="en-US" dirty="0"/>
              <a:t>ten stages that are part of five </a:t>
            </a:r>
            <a:r>
              <a:rPr lang="en-US" dirty="0" smtClean="0"/>
              <a:t>‘mega waves’ </a:t>
            </a:r>
            <a:r>
              <a:rPr lang="en-US" dirty="0"/>
              <a:t>of change. The first six stages are summarized in Table 3.2. It is evident that many of the major advances in the use of information have happened within the last hundred years. This indicates that the difficulty of managing technological change is likely to continue. Kampas goes on to speculate on the impact of access to lower-cost, higher-bandwidth technologies.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422951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946366" y="1561928"/>
            <a:ext cx="8386354" cy="4878061"/>
          </a:xfrm>
          <a:prstGeom prst="rect">
            <a:avLst/>
          </a:prstGeom>
        </p:spPr>
      </p:pic>
      <p:pic>
        <p:nvPicPr>
          <p:cNvPr id="5" name="Picture 4"/>
          <p:cNvPicPr>
            <a:picLocks noChangeAspect="1"/>
          </p:cNvPicPr>
          <p:nvPr/>
        </p:nvPicPr>
        <p:blipFill>
          <a:blip r:embed="rId3"/>
          <a:stretch>
            <a:fillRect/>
          </a:stretch>
        </p:blipFill>
        <p:spPr>
          <a:xfrm>
            <a:off x="180061" y="213339"/>
            <a:ext cx="11472007" cy="1610200"/>
          </a:xfrm>
          <a:prstGeom prst="rect">
            <a:avLst/>
          </a:prstGeom>
        </p:spPr>
      </p:pic>
      <p:sp>
        <p:nvSpPr>
          <p:cNvPr id="6" name="Rectangle 5"/>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7" name="TextBox 6"/>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8" name="Picture 7"/>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1715507" y="6530759"/>
            <a:ext cx="9902229" cy="204838"/>
          </a:xfrm>
          <a:prstGeom prst="rect">
            <a:avLst/>
          </a:prstGeom>
        </p:spPr>
      </p:pic>
      <p:pic>
        <p:nvPicPr>
          <p:cNvPr id="10" name="Picture 9"/>
          <p:cNvPicPr>
            <a:picLocks noChangeAspect="1"/>
          </p:cNvPicPr>
          <p:nvPr/>
        </p:nvPicPr>
        <p:blipFill>
          <a:blip r:embed="rId4"/>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166071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Intranet </a:t>
            </a:r>
            <a:r>
              <a:rPr lang="en-US" dirty="0">
                <a:solidFill>
                  <a:srgbClr val="FF0000"/>
                </a:solidFill>
              </a:rPr>
              <a:t>applications</a:t>
            </a:r>
          </a:p>
          <a:p>
            <a:pPr marL="0" indent="0" algn="just">
              <a:buNone/>
            </a:pPr>
            <a:r>
              <a:rPr lang="en-US" dirty="0"/>
              <a:t>Intranets are used extensively for supporting sell-side e-commerce from within the marketing function. They are also used to support core supply-chain management activities as described in the next section on extranets. A marketing intranet has the following advantages: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0967046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1568"/>
            <a:ext cx="10515600" cy="4351338"/>
          </a:xfrm>
        </p:spPr>
        <p:txBody>
          <a:bodyPr/>
          <a:lstStyle/>
          <a:p>
            <a:pPr marL="0" indent="0" algn="just">
              <a:buNone/>
            </a:pPr>
            <a:r>
              <a:rPr lang="en-US" dirty="0"/>
              <a:t>- Reduced product lifecycles – as information on product development and marketing campaigns is rationalized we can get products to market faster.</a:t>
            </a:r>
          </a:p>
          <a:p>
            <a:pPr marL="0" indent="0" algn="just">
              <a:buNone/>
            </a:pPr>
            <a:r>
              <a:rPr lang="en-US" dirty="0"/>
              <a:t>- Reduced costs through higher productivity, and savings on hard copy.</a:t>
            </a:r>
          </a:p>
          <a:p>
            <a:pPr marL="0" indent="0" algn="just">
              <a:buNone/>
            </a:pPr>
            <a:r>
              <a:rPr lang="en-US" dirty="0"/>
              <a:t>- Better customer service – responsive and personalized support with staff accessing customers over the web.</a:t>
            </a:r>
          </a:p>
          <a:p>
            <a:pPr marL="0" indent="0" algn="just">
              <a:buNone/>
            </a:pPr>
            <a:r>
              <a:rPr lang="en-US" dirty="0"/>
              <a:t>- Distribution of information through remote offices nationally or globally.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720787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96389" y="1825625"/>
            <a:ext cx="10933611" cy="4351338"/>
          </a:xfrm>
        </p:spPr>
        <p:txBody>
          <a:bodyPr>
            <a:normAutofit lnSpcReduction="10000"/>
          </a:bodyPr>
          <a:lstStyle/>
          <a:p>
            <a:pPr marL="0" indent="0" algn="just">
              <a:buNone/>
            </a:pPr>
            <a:r>
              <a:rPr lang="en-US" b="1" dirty="0"/>
              <a:t>Intranets are also used for internal marketing communications since they can include the following types of information:</a:t>
            </a:r>
          </a:p>
          <a:p>
            <a:pPr marL="0" indent="0" algn="just">
              <a:buNone/>
            </a:pPr>
            <a:r>
              <a:rPr lang="en-US" dirty="0"/>
              <a:t>- Staff phone directories;</a:t>
            </a:r>
          </a:p>
          <a:p>
            <a:pPr marL="0" indent="0" algn="just">
              <a:buNone/>
            </a:pPr>
            <a:r>
              <a:rPr lang="en-US" dirty="0"/>
              <a:t>- Staff procedures or quality manuals;</a:t>
            </a:r>
          </a:p>
          <a:p>
            <a:pPr marL="0" indent="0" algn="just">
              <a:buNone/>
            </a:pPr>
            <a:r>
              <a:rPr lang="en-US" dirty="0"/>
              <a:t>- Information for agents such as product specifications, current list and discounted prices, competitor information, factory schedules, and stocking levels, all of which normally have to be updated frequently and can be costly;</a:t>
            </a:r>
          </a:p>
          <a:p>
            <a:pPr marL="0" indent="0" algn="just">
              <a:buNone/>
            </a:pPr>
            <a:r>
              <a:rPr lang="en-US" dirty="0"/>
              <a:t>- Staff bulletin or newsletter;</a:t>
            </a:r>
          </a:p>
          <a:p>
            <a:pPr marL="0" indent="0" algn="just">
              <a:buNone/>
            </a:pPr>
            <a:r>
              <a:rPr lang="en-US" dirty="0"/>
              <a:t>- Training courses.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274582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21568"/>
            <a:ext cx="10515600" cy="4351338"/>
          </a:xfrm>
        </p:spPr>
        <p:txBody>
          <a:bodyPr/>
          <a:lstStyle/>
          <a:p>
            <a:pPr marL="0" indent="0" algn="just">
              <a:buNone/>
            </a:pPr>
            <a:r>
              <a:rPr lang="en-US" dirty="0" smtClean="0">
                <a:solidFill>
                  <a:srgbClr val="FF0000"/>
                </a:solidFill>
              </a:rPr>
              <a:t>- Extranet </a:t>
            </a:r>
            <a:r>
              <a:rPr lang="en-US" dirty="0">
                <a:solidFill>
                  <a:srgbClr val="FF0000"/>
                </a:solidFill>
              </a:rPr>
              <a:t>applications</a:t>
            </a:r>
          </a:p>
          <a:p>
            <a:pPr marL="0" indent="0" algn="just">
              <a:buNone/>
            </a:pPr>
            <a:r>
              <a:rPr lang="en-US" dirty="0"/>
              <a:t>Although an extranet may sound complex, from a user point of view it is straightforward. If you have bought a book or CD online and have been issued with a username and password to access your account, then you have used an extranet. This is a consumer extranet. Extranets are also used to provide online services which are restricted to business customers.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828082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marL="0" indent="0" algn="just">
              <a:buNone/>
            </a:pPr>
            <a:r>
              <a:rPr lang="en-US" b="1" dirty="0"/>
              <a:t>Vlosky et al. (2000) refer to these business benefits of an extranet:</a:t>
            </a:r>
          </a:p>
          <a:p>
            <a:pPr marL="0" indent="0" algn="just">
              <a:buNone/>
            </a:pPr>
            <a:r>
              <a:rPr lang="en-US" dirty="0" smtClean="0"/>
              <a:t>1. Information </a:t>
            </a:r>
            <a:r>
              <a:rPr lang="en-US" dirty="0"/>
              <a:t>sharing in secure environment. Information needed to support business through a range of business partners can be shared using an extranet</a:t>
            </a:r>
            <a:r>
              <a:rPr lang="en-US" dirty="0" smtClean="0"/>
              <a:t>.</a:t>
            </a:r>
            <a:endParaRPr lang="en-US" dirty="0"/>
          </a:p>
          <a:p>
            <a:pPr marL="0" indent="0" algn="just">
              <a:buNone/>
            </a:pPr>
            <a:r>
              <a:rPr lang="en-US" dirty="0" smtClean="0"/>
              <a:t>2. </a:t>
            </a:r>
            <a:r>
              <a:rPr lang="en-US" dirty="0"/>
              <a:t>Cost reduction. Operating processes can be made more efficient through an extranet.</a:t>
            </a:r>
          </a:p>
          <a:p>
            <a:pPr marL="0" indent="0" algn="just">
              <a:buNone/>
            </a:pPr>
            <a:r>
              <a:rPr lang="en-US" dirty="0" smtClean="0"/>
              <a:t>3. </a:t>
            </a:r>
            <a:r>
              <a:rPr lang="en-US" dirty="0"/>
              <a:t>Order processing and distribution. The authors refer to an ‘electronic integration effect’.</a:t>
            </a:r>
          </a:p>
          <a:p>
            <a:pPr marL="0" indent="0" algn="just">
              <a:buNone/>
            </a:pPr>
            <a:r>
              <a:rPr lang="en-US" dirty="0" smtClean="0"/>
              <a:t>4. </a:t>
            </a:r>
            <a:r>
              <a:rPr lang="en-US" dirty="0"/>
              <a:t>Customer service. Improving levels of service is one of the main benefits of the Premier Dell.com extranet described above although it also has the other benefits listed above.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6787225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Firewalls</a:t>
            </a:r>
            <a:endParaRPr lang="en-US" dirty="0">
              <a:solidFill>
                <a:srgbClr val="FF0000"/>
              </a:solidFill>
            </a:endParaRPr>
          </a:p>
          <a:p>
            <a:pPr marL="0" indent="0" algn="just">
              <a:buNone/>
            </a:pPr>
            <a:r>
              <a:rPr lang="en-US" dirty="0"/>
              <a:t>Firewalls are necessary when creating an intranet or extranet to ensure that outside access to confidential information does not occur. Firewalls are usually created as software mounted on a separate server at the point where the company is connected to the Internet. Firewall software can then be configured to only accept links from trusted domains representing other offices in the company. A firewall has implications for e-marketing since staff accessing a web site from work may not be able to access some content such as graphics plugins.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0995516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2379"/>
            <a:ext cx="10515600" cy="4351338"/>
          </a:xfrm>
        </p:spPr>
        <p:txBody>
          <a:bodyPr/>
          <a:lstStyle/>
          <a:p>
            <a:pPr marL="0" indent="0" algn="just">
              <a:buNone/>
            </a:pPr>
            <a:r>
              <a:rPr lang="en-US" dirty="0" smtClean="0">
                <a:solidFill>
                  <a:srgbClr val="FF0000"/>
                </a:solidFill>
              </a:rPr>
              <a:t>- Encouraging </a:t>
            </a:r>
            <a:r>
              <a:rPr lang="en-US" dirty="0">
                <a:solidFill>
                  <a:srgbClr val="FF0000"/>
                </a:solidFill>
              </a:rPr>
              <a:t>use of intranets and extranets</a:t>
            </a:r>
          </a:p>
          <a:p>
            <a:pPr marL="0" indent="0" algn="just">
              <a:buNone/>
            </a:pPr>
            <a:r>
              <a:rPr lang="en-US" dirty="0"/>
              <a:t>Although intranets and extranets have many benefits for the business, they often represent a change to existing methods of working for business people. As such, encouraging their usage is often a challenge. In many ways, this challenge is similar to encouraging customers to use open-access web sites.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9569614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1969316"/>
            <a:ext cx="10693359" cy="4351338"/>
          </a:xfrm>
        </p:spPr>
        <p:txBody>
          <a:bodyPr/>
          <a:lstStyle/>
          <a:p>
            <a:pPr marL="0" indent="0">
              <a:buNone/>
            </a:pPr>
            <a:r>
              <a:rPr lang="en-US" b="1" dirty="0">
                <a:solidFill>
                  <a:srgbClr val="FF0000"/>
                </a:solidFill>
              </a:rPr>
              <a:t>3. Web technology:</a:t>
            </a:r>
          </a:p>
          <a:p>
            <a:pPr marL="0" indent="0">
              <a:buNone/>
            </a:pPr>
            <a:r>
              <a:rPr lang="en-US" dirty="0"/>
              <a:t>The World Wide Web, or ‘web’ for short, has proved so successful since it provides a standard method for exchanging and publishing information on the Internet. </a:t>
            </a:r>
            <a:endParaRPr lang="en-US" dirty="0" smtClean="0"/>
          </a:p>
          <a:p>
            <a:pPr marL="0" indent="0">
              <a:buNone/>
            </a:pPr>
            <a:r>
              <a:rPr lang="en-US" b="1" dirty="0" smtClean="0">
                <a:solidFill>
                  <a:srgbClr val="FF0000"/>
                </a:solidFill>
              </a:rPr>
              <a:t>- Web </a:t>
            </a:r>
            <a:r>
              <a:rPr lang="en-US" b="1" dirty="0">
                <a:solidFill>
                  <a:srgbClr val="FF0000"/>
                </a:solidFill>
              </a:rPr>
              <a:t>browsers and servers</a:t>
            </a:r>
          </a:p>
          <a:p>
            <a:pPr marL="0" indent="0">
              <a:buNone/>
            </a:pPr>
            <a:r>
              <a:rPr lang="en-US" dirty="0"/>
              <a:t>Web browsers are software such as Microsoft Internet Explorer and Mozilla Firefox which we use to access the information on </a:t>
            </a:r>
            <a:r>
              <a:rPr lang="en-US" dirty="0" err="1"/>
              <a:t>theWWWthat</a:t>
            </a:r>
            <a:r>
              <a:rPr lang="en-US" dirty="0"/>
              <a:t> is stored on web servers.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900687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30128"/>
            <a:ext cx="10515600" cy="4351338"/>
          </a:xfrm>
        </p:spPr>
        <p:txBody>
          <a:bodyPr/>
          <a:lstStyle/>
          <a:p>
            <a:pPr marL="0" indent="0" algn="just">
              <a:buNone/>
            </a:pPr>
            <a:r>
              <a:rPr lang="en-US" dirty="0" smtClean="0">
                <a:solidFill>
                  <a:srgbClr val="FF0000"/>
                </a:solidFill>
              </a:rPr>
              <a:t>- Web </a:t>
            </a:r>
            <a:r>
              <a:rPr lang="en-US" dirty="0">
                <a:solidFill>
                  <a:srgbClr val="FF0000"/>
                </a:solidFill>
              </a:rPr>
              <a:t>servers </a:t>
            </a:r>
            <a:endParaRPr lang="en-US" dirty="0" smtClean="0">
              <a:solidFill>
                <a:srgbClr val="FF0000"/>
              </a:solidFill>
            </a:endParaRPr>
          </a:p>
          <a:p>
            <a:pPr marL="0" indent="0" algn="just">
              <a:buNone/>
            </a:pPr>
            <a:r>
              <a:rPr lang="en-US" dirty="0"/>
              <a:t>Web servers </a:t>
            </a:r>
            <a:r>
              <a:rPr lang="en-US" dirty="0" smtClean="0"/>
              <a:t>are </a:t>
            </a:r>
            <a:r>
              <a:rPr lang="en-US" dirty="0"/>
              <a:t>used to store, manage and supply the information on the WWW. The main web browsers are Microsoft Internet Explorer and Mozilla Firefox with the Apple Safari browser and Google Chrome having relatively small market share. Browsers display the text and graphics accessed from web sites and provide the interactions.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894624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3" y="2060757"/>
            <a:ext cx="10628045" cy="4351338"/>
          </a:xfrm>
        </p:spPr>
        <p:txBody>
          <a:bodyPr/>
          <a:lstStyle/>
          <a:p>
            <a:pPr marL="0" indent="0" algn="just">
              <a:buNone/>
            </a:pPr>
            <a:r>
              <a:rPr lang="en-US" b="1" dirty="0">
                <a:solidFill>
                  <a:srgbClr val="FF0000"/>
                </a:solidFill>
              </a:rPr>
              <a:t>4. Managing e-business infrastructure:</a:t>
            </a:r>
          </a:p>
          <a:p>
            <a:pPr marL="0" indent="0" algn="just">
              <a:buNone/>
            </a:pPr>
            <a:r>
              <a:rPr lang="en-US" dirty="0"/>
              <a:t>As explained at the start of the chapter, e-business infrastructure comprises the hardware, software, content and data used to deliver e-business services to employees, customers and partners. In this part of the chapter we look at the management of e-business infrastructure by reviewing different perspectives on the infrastructure. These are: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2745169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074" y="1969316"/>
            <a:ext cx="10515600" cy="4351338"/>
          </a:xfrm>
        </p:spPr>
        <p:txBody>
          <a:bodyPr/>
          <a:lstStyle/>
          <a:p>
            <a:pPr marL="0" indent="0" algn="just">
              <a:buNone/>
            </a:pPr>
            <a:r>
              <a:rPr lang="en-US" dirty="0" smtClean="0"/>
              <a:t>1. Hardware </a:t>
            </a:r>
            <a:r>
              <a:rPr lang="en-US" dirty="0"/>
              <a:t>and systems software infrastructure. This refers mainly to the hardware and network infrastructure discussed in the previous sections. It includes the provision of clients, servers, network services and also systems software such as operating systems and browsers (Layers II, III and IV in Figure 3.1</a:t>
            </a:r>
            <a:r>
              <a:rPr lang="en-US" dirty="0" smtClean="0"/>
              <a:t>).</a:t>
            </a:r>
          </a:p>
          <a:p>
            <a:pPr marL="0" indent="0" algn="just">
              <a:buNone/>
            </a:pPr>
            <a:r>
              <a:rPr lang="en-US" dirty="0" smtClean="0"/>
              <a:t>2. Applications </a:t>
            </a:r>
            <a:r>
              <a:rPr lang="en-US" dirty="0"/>
              <a:t>infrastructure. This refers to the applications software used to deliver services to employees, customers and other partners (Layer I in Figure 3.1).</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8549515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smtClean="0">
                <a:solidFill>
                  <a:srgbClr val="FF0000"/>
                </a:solidFill>
              </a:rPr>
              <a:t>- Managing </a:t>
            </a:r>
            <a:r>
              <a:rPr lang="en-US" dirty="0">
                <a:solidFill>
                  <a:srgbClr val="FF0000"/>
                </a:solidFill>
              </a:rPr>
              <a:t>hardware and systems software infrastructure:</a:t>
            </a:r>
          </a:p>
          <a:p>
            <a:pPr marL="0" indent="0" algn="just">
              <a:buNone/>
            </a:pPr>
            <a:r>
              <a:rPr lang="en-US" dirty="0"/>
              <a:t>Management of the technology infrastructure requires decisions on Layers II, III and IV in Figure 3.1.</a:t>
            </a:r>
          </a:p>
          <a:p>
            <a:pPr marL="0" indent="0" algn="just">
              <a:buNone/>
            </a:pPr>
            <a:r>
              <a:rPr lang="en-US" dirty="0">
                <a:solidFill>
                  <a:srgbClr val="FF0000"/>
                </a:solidFill>
              </a:rPr>
              <a:t>Layer II – Systems software</a:t>
            </a:r>
          </a:p>
          <a:p>
            <a:pPr marL="0" indent="0" algn="just">
              <a:buNone/>
            </a:pPr>
            <a:r>
              <a:rPr lang="en-US" dirty="0"/>
              <a:t>The key management decision is standardization throughout the organization. Standardization leads to reduced numbers of contacts for support and maintenance and can reduce purchase prices through multi-user licences.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158257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47693"/>
            <a:ext cx="10515600" cy="4351338"/>
          </a:xfrm>
        </p:spPr>
        <p:txBody>
          <a:bodyPr/>
          <a:lstStyle/>
          <a:p>
            <a:pPr marL="0" indent="0" algn="just">
              <a:buNone/>
            </a:pPr>
            <a:r>
              <a:rPr lang="en-US" dirty="0" smtClean="0">
                <a:solidFill>
                  <a:srgbClr val="FF0000"/>
                </a:solidFill>
              </a:rPr>
              <a:t>- Layer </a:t>
            </a:r>
            <a:r>
              <a:rPr lang="en-US" dirty="0">
                <a:solidFill>
                  <a:srgbClr val="FF0000"/>
                </a:solidFill>
              </a:rPr>
              <a:t>III – Transport or network</a:t>
            </a:r>
          </a:p>
          <a:p>
            <a:pPr marL="0" indent="0" algn="just">
              <a:buNone/>
            </a:pPr>
            <a:r>
              <a:rPr lang="en-US" dirty="0"/>
              <a:t>Decisions on the network will be based on the internal company network, which for the e-business will be an intranet, and for the external network either an extranet or VPN or links to the public Internet.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2790445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011" y="1988095"/>
            <a:ext cx="10515600" cy="4351338"/>
          </a:xfrm>
        </p:spPr>
        <p:txBody>
          <a:bodyPr/>
          <a:lstStyle/>
          <a:p>
            <a:pPr marL="0" indent="0" algn="just">
              <a:buNone/>
            </a:pPr>
            <a:r>
              <a:rPr lang="en-US" dirty="0" smtClean="0">
                <a:solidFill>
                  <a:srgbClr val="FF0000"/>
                </a:solidFill>
              </a:rPr>
              <a:t>- Layer </a:t>
            </a:r>
            <a:r>
              <a:rPr lang="en-US" dirty="0">
                <a:solidFill>
                  <a:srgbClr val="FF0000"/>
                </a:solidFill>
              </a:rPr>
              <a:t>IV – Storage</a:t>
            </a:r>
          </a:p>
          <a:p>
            <a:pPr marL="0" indent="0" algn="just">
              <a:buNone/>
            </a:pPr>
            <a:r>
              <a:rPr lang="en-US" dirty="0"/>
              <a:t>The decision on storage is similar to that for the transport layer. Storage can be managed internally or externally. This is not an either–or choice. For example, intranet and extranet are commonly managed internally while Internet storage such as the corporate web site is commonly managed externally or at an application service provider. However, intranets and extranets can also be managed externally.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00571561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982379"/>
            <a:ext cx="10515600" cy="4351338"/>
          </a:xfrm>
        </p:spPr>
        <p:txBody>
          <a:bodyPr/>
          <a:lstStyle/>
          <a:p>
            <a:pPr marL="0" indent="0" algn="just">
              <a:buNone/>
            </a:pPr>
            <a:r>
              <a:rPr lang="en-US" b="1" dirty="0" smtClean="0">
                <a:solidFill>
                  <a:srgbClr val="FF0000"/>
                </a:solidFill>
              </a:rPr>
              <a:t>- Managing </a:t>
            </a:r>
            <a:r>
              <a:rPr lang="en-US" b="1" dirty="0">
                <a:solidFill>
                  <a:srgbClr val="FF0000"/>
                </a:solidFill>
              </a:rPr>
              <a:t>Internet service and hosting </a:t>
            </a:r>
            <a:r>
              <a:rPr lang="en-US" b="1" dirty="0" smtClean="0">
                <a:solidFill>
                  <a:srgbClr val="FF0000"/>
                </a:solidFill>
              </a:rPr>
              <a:t>providers:</a:t>
            </a:r>
            <a:endParaRPr lang="en-US" b="1" dirty="0">
              <a:solidFill>
                <a:srgbClr val="FF0000"/>
              </a:solidFill>
            </a:endParaRPr>
          </a:p>
          <a:p>
            <a:pPr marL="0" indent="0" algn="just">
              <a:buNone/>
            </a:pPr>
            <a:r>
              <a:rPr lang="en-US" dirty="0"/>
              <a:t>Service providers who provide access to the Internet for consumers or businesses are usually referred to as ‘ISPs’ or ‘Internet service providers’. ISPs may also host the web sites which publish a company’s web site content. But many organizations will turn to a separate hosting provider to manage the company’s web site and other e-business services accessed by customers and partners such as extranets, so it is important to select an appropriate hosting provider.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18936025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12074" y="1995442"/>
            <a:ext cx="10515600" cy="4351338"/>
          </a:xfrm>
        </p:spPr>
        <p:txBody>
          <a:bodyPr/>
          <a:lstStyle/>
          <a:p>
            <a:pPr marL="0" indent="0" algn="just">
              <a:buNone/>
            </a:pPr>
            <a:r>
              <a:rPr lang="en-US" dirty="0" smtClean="0">
                <a:solidFill>
                  <a:srgbClr val="FF0000"/>
                </a:solidFill>
              </a:rPr>
              <a:t>- ISP </a:t>
            </a:r>
            <a:r>
              <a:rPr lang="en-US" dirty="0">
                <a:solidFill>
                  <a:srgbClr val="FF0000"/>
                </a:solidFill>
              </a:rPr>
              <a:t>connection methods</a:t>
            </a:r>
          </a:p>
          <a:p>
            <a:pPr marL="0" indent="0" algn="just">
              <a:buNone/>
            </a:pPr>
            <a:r>
              <a:rPr lang="en-US" dirty="0"/>
              <a:t>Figure 3.2 shows the way in which companies or home users connect to the Internet. The diagram is greatly simplified in that there are several tiers of ISPs. A user may connect to one ISP which will then transfer the request to another ISP which is connected to the main Internet backbone.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049710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9822" y="2021568"/>
            <a:ext cx="10515600" cy="4351338"/>
          </a:xfrm>
        </p:spPr>
        <p:txBody>
          <a:bodyPr/>
          <a:lstStyle/>
          <a:p>
            <a:pPr marL="0" indent="0" algn="just">
              <a:buNone/>
            </a:pPr>
            <a:r>
              <a:rPr lang="en-US" dirty="0" smtClean="0">
                <a:solidFill>
                  <a:srgbClr val="FF0000"/>
                </a:solidFill>
              </a:rPr>
              <a:t>- Issues </a:t>
            </a:r>
            <a:r>
              <a:rPr lang="en-US" dirty="0">
                <a:solidFill>
                  <a:srgbClr val="FF0000"/>
                </a:solidFill>
              </a:rPr>
              <a:t>in management of ISP and hosting relationships</a:t>
            </a:r>
          </a:p>
          <a:p>
            <a:pPr marL="0" indent="0" algn="just">
              <a:buNone/>
            </a:pPr>
            <a:r>
              <a:rPr lang="en-US" dirty="0"/>
              <a:t>The primary issue for businesses in managing ISPs and hosting providers is to ensure a satisfactory service quality at a reasonable price. As the customers and partners of organizations become more dependent on their web services, it is important that downtime be minimized.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31407851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5949" y="1995442"/>
            <a:ext cx="10515600" cy="4351338"/>
          </a:xfrm>
        </p:spPr>
        <p:txBody>
          <a:bodyPr/>
          <a:lstStyle/>
          <a:p>
            <a:pPr marL="0" indent="0" algn="just">
              <a:buNone/>
            </a:pPr>
            <a:r>
              <a:rPr lang="en-US" dirty="0" smtClean="0">
                <a:solidFill>
                  <a:srgbClr val="FF0000"/>
                </a:solidFill>
              </a:rPr>
              <a:t>- Speed </a:t>
            </a:r>
            <a:r>
              <a:rPr lang="en-US" dirty="0">
                <a:solidFill>
                  <a:srgbClr val="FF0000"/>
                </a:solidFill>
              </a:rPr>
              <a:t>of access</a:t>
            </a:r>
          </a:p>
          <a:p>
            <a:pPr marL="0" indent="0" algn="just">
              <a:buNone/>
            </a:pPr>
            <a:r>
              <a:rPr lang="en-US" dirty="0"/>
              <a:t>A site or e-business service fails if it fails to deliver an acceptable download speed for users. In the broadband world this is still important as e-business applications become more complex and sites integrate more rich media such as audio and video.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88514241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25137" y="1995442"/>
            <a:ext cx="10515600" cy="4351338"/>
          </a:xfrm>
        </p:spPr>
        <p:txBody>
          <a:bodyPr/>
          <a:lstStyle/>
          <a:p>
            <a:pPr marL="0" indent="0" algn="just">
              <a:buNone/>
            </a:pPr>
            <a:r>
              <a:rPr lang="en-US" dirty="0" smtClean="0">
                <a:solidFill>
                  <a:srgbClr val="FF0000"/>
                </a:solidFill>
              </a:rPr>
              <a:t>- Availability</a:t>
            </a:r>
            <a:endParaRPr lang="en-US" dirty="0">
              <a:solidFill>
                <a:srgbClr val="FF0000"/>
              </a:solidFill>
            </a:endParaRPr>
          </a:p>
          <a:p>
            <a:pPr marL="0" indent="0" algn="just">
              <a:buNone/>
            </a:pPr>
            <a:r>
              <a:rPr lang="en-US" dirty="0"/>
              <a:t>The availability of a web site is an indication of how easy it is for a user to connect to it. In theory this figure should be 100 per cent, but sometimes, for technical reasons such as failures in the server hardware or upgrades to software, the figure can drop substantially below this.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97184621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982379"/>
            <a:ext cx="10515600" cy="4351338"/>
          </a:xfrm>
        </p:spPr>
        <p:txBody>
          <a:bodyPr/>
          <a:lstStyle/>
          <a:p>
            <a:pPr marL="0" indent="0" algn="just">
              <a:buNone/>
            </a:pPr>
            <a:r>
              <a:rPr lang="en-US" dirty="0" smtClean="0">
                <a:solidFill>
                  <a:srgbClr val="FF0000"/>
                </a:solidFill>
              </a:rPr>
              <a:t>- Service-level </a:t>
            </a:r>
            <a:r>
              <a:rPr lang="en-US" dirty="0">
                <a:solidFill>
                  <a:srgbClr val="FF0000"/>
                </a:solidFill>
              </a:rPr>
              <a:t>agreements</a:t>
            </a:r>
          </a:p>
          <a:p>
            <a:pPr marL="0" indent="0" algn="just">
              <a:buNone/>
            </a:pPr>
            <a:r>
              <a:rPr lang="en-US" dirty="0"/>
              <a:t>To ensure the best speed and availability a company should check  the service-level agreements (SLAs) carefully when outsourcing web site hosting services.</a:t>
            </a:r>
          </a:p>
          <a:p>
            <a:pPr marL="0" indent="0" algn="just">
              <a:buNone/>
            </a:pPr>
            <a:r>
              <a:rPr lang="en-US" dirty="0" smtClean="0">
                <a:solidFill>
                  <a:srgbClr val="FF0000"/>
                </a:solidFill>
              </a:rPr>
              <a:t>- Security</a:t>
            </a:r>
            <a:endParaRPr lang="en-US" dirty="0">
              <a:solidFill>
                <a:srgbClr val="FF0000"/>
              </a:solidFill>
            </a:endParaRPr>
          </a:p>
          <a:p>
            <a:pPr marL="0" indent="0" algn="just">
              <a:buNone/>
            </a:pPr>
            <a:r>
              <a:rPr lang="en-US" dirty="0"/>
              <a:t>Security is another important issue in service quality. How to control security was referred to in the earlier section on firewalls and is considered in detail in the Focus on security design.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40804279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85949" y="1995442"/>
            <a:ext cx="10515600" cy="4351338"/>
          </a:xfrm>
        </p:spPr>
        <p:txBody>
          <a:bodyPr/>
          <a:lstStyle/>
          <a:p>
            <a:pPr marL="0" indent="0" algn="just">
              <a:buNone/>
            </a:pPr>
            <a:r>
              <a:rPr lang="en-US" b="1" dirty="0">
                <a:solidFill>
                  <a:srgbClr val="FF0000"/>
                </a:solidFill>
              </a:rPr>
              <a:t>Managing e-business applications </a:t>
            </a:r>
            <a:r>
              <a:rPr lang="en-US" b="1" dirty="0" smtClean="0">
                <a:solidFill>
                  <a:srgbClr val="FF0000"/>
                </a:solidFill>
              </a:rPr>
              <a:t>infrastructure:</a:t>
            </a:r>
            <a:endParaRPr lang="en-US" b="1" dirty="0">
              <a:solidFill>
                <a:srgbClr val="FF0000"/>
              </a:solidFill>
            </a:endParaRPr>
          </a:p>
          <a:p>
            <a:pPr marL="0" indent="0" algn="just">
              <a:buNone/>
            </a:pPr>
            <a:r>
              <a:rPr lang="en-US" dirty="0"/>
              <a:t>Management of the e-business applications infrastructure concerns delivering the right applications to all users of e-business services. The issue involved is one that has long been a concern of IS managers, namely to deliver access to integrated applications and data that are available across the whole company.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Rectangle 4"/>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4"/>
          <a:stretch>
            <a:fillRect/>
          </a:stretch>
        </p:blipFill>
        <p:spPr>
          <a:xfrm>
            <a:off x="1715507" y="6530759"/>
            <a:ext cx="9902229" cy="204838"/>
          </a:xfrm>
          <a:prstGeom prst="rect">
            <a:avLst/>
          </a:prstGeom>
        </p:spPr>
      </p:pic>
      <p:pic>
        <p:nvPicPr>
          <p:cNvPr id="9" name="Picture 8"/>
          <p:cNvPicPr>
            <a:picLocks noChangeAspect="1"/>
          </p:cNvPicPr>
          <p:nvPr/>
        </p:nvPicPr>
        <p:blipFill>
          <a:blip r:embed="rId3"/>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7176657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3718" y="1823538"/>
            <a:ext cx="5812971" cy="4353425"/>
          </a:xfrm>
        </p:spPr>
        <p:txBody>
          <a:bodyPr>
            <a:normAutofit/>
          </a:bodyPr>
          <a:lstStyle/>
          <a:p>
            <a:pPr marL="0" indent="0">
              <a:buNone/>
            </a:pPr>
            <a:r>
              <a:rPr lang="en-US" b="1" dirty="0" smtClean="0"/>
              <a:t>References: </a:t>
            </a:r>
          </a:p>
          <a:p>
            <a:pPr marL="0" indent="0">
              <a:buNone/>
            </a:pPr>
            <a:r>
              <a:rPr lang="en-US" dirty="0" smtClean="0"/>
              <a:t>E-Business </a:t>
            </a:r>
            <a:r>
              <a:rPr lang="en-US" dirty="0"/>
              <a:t>and E-Commerce </a:t>
            </a:r>
            <a:r>
              <a:rPr lang="en-US" dirty="0" smtClean="0"/>
              <a:t>Management </a:t>
            </a:r>
            <a:r>
              <a:rPr lang="en-US" dirty="0"/>
              <a:t>: strategy, implementation and practice, fourth </a:t>
            </a:r>
            <a:r>
              <a:rPr lang="en-US" dirty="0" smtClean="0"/>
              <a:t>edition</a:t>
            </a:r>
            <a:r>
              <a:rPr lang="en-US" dirty="0"/>
              <a:t>.</a:t>
            </a:r>
            <a:endParaRPr lang="en-US" dirty="0" smtClean="0"/>
          </a:p>
          <a:p>
            <a:pPr marL="0" indent="0">
              <a:buNone/>
            </a:pPr>
            <a:r>
              <a:rPr lang="en-US" dirty="0" smtClean="0"/>
              <a:t>By</a:t>
            </a:r>
            <a:r>
              <a:rPr lang="en-US" dirty="0"/>
              <a:t>: </a:t>
            </a:r>
            <a:r>
              <a:rPr lang="en-US" dirty="0" err="1" smtClean="0"/>
              <a:t>dave</a:t>
            </a:r>
            <a:r>
              <a:rPr lang="en-US" dirty="0" smtClean="0"/>
              <a:t> </a:t>
            </a:r>
            <a:r>
              <a:rPr lang="en-US" dirty="0" err="1"/>
              <a:t>chaffey</a:t>
            </a:r>
            <a:r>
              <a:rPr lang="en-US" dirty="0"/>
              <a:t>.</a:t>
            </a:r>
          </a:p>
          <a:p>
            <a:pPr marL="0" indent="0">
              <a:buNone/>
            </a:pPr>
            <a:endParaRPr lang="en-US" dirty="0"/>
          </a:p>
          <a:p>
            <a:pPr marL="0" indent="0">
              <a:buNone/>
            </a:pPr>
            <a:endParaRPr lang="en-US" dirty="0"/>
          </a:p>
          <a:p>
            <a:pPr marL="0" indent="0">
              <a:buNone/>
            </a:pPr>
            <a:r>
              <a:rPr lang="en-US" b="1" dirty="0" smtClean="0"/>
              <a:t>Chapter 3</a:t>
            </a:r>
            <a:endParaRPr lang="en-US" b="1"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smtClean="0">
                <a:solidFill>
                  <a:srgbClr val="FF0000"/>
                </a:solidFill>
                <a:latin typeface="Tajawal Medium" panose="00000600000000000000" pitchFamily="2" charset="-78"/>
                <a:cs typeface="Tajawal Medium" panose="00000600000000000000" pitchFamily="2" charset="-78"/>
              </a:rPr>
              <a:t>Lecture 3</a:t>
            </a:r>
          </a:p>
        </p:txBody>
      </p:sp>
      <p:pic>
        <p:nvPicPr>
          <p:cNvPr id="7" name="Picture 6"/>
          <p:cNvPicPr>
            <a:picLocks noChangeAspect="1"/>
          </p:cNvPicPr>
          <p:nvPr/>
        </p:nvPicPr>
        <p:blipFill>
          <a:blip r:embed="rId3"/>
          <a:stretch>
            <a:fillRect/>
          </a:stretch>
        </p:blipFill>
        <p:spPr>
          <a:xfrm>
            <a:off x="-108036" y="2204822"/>
            <a:ext cx="238650" cy="2709534"/>
          </a:xfrm>
          <a:prstGeom prst="rect">
            <a:avLst/>
          </a:prstGeom>
        </p:spPr>
      </p:pic>
      <p:pic>
        <p:nvPicPr>
          <p:cNvPr id="8" name="Picture 7"/>
          <p:cNvPicPr>
            <a:picLocks noChangeAspect="1"/>
          </p:cNvPicPr>
          <p:nvPr/>
        </p:nvPicPr>
        <p:blipFill>
          <a:blip r:embed="rId3"/>
          <a:stretch>
            <a:fillRect/>
          </a:stretch>
        </p:blipFill>
        <p:spPr>
          <a:xfrm>
            <a:off x="12072675" y="2204822"/>
            <a:ext cx="238650" cy="2709534"/>
          </a:xfrm>
          <a:prstGeom prst="rect">
            <a:avLst/>
          </a:prstGeom>
        </p:spPr>
      </p:pic>
      <p:pic>
        <p:nvPicPr>
          <p:cNvPr id="9" name="Picture 8"/>
          <p:cNvPicPr>
            <a:picLocks noChangeAspect="1"/>
          </p:cNvPicPr>
          <p:nvPr/>
        </p:nvPicPr>
        <p:blipFill>
          <a:blip r:embed="rId4"/>
          <a:stretch>
            <a:fillRect/>
          </a:stretch>
        </p:blipFill>
        <p:spPr>
          <a:xfrm>
            <a:off x="1715507" y="6530759"/>
            <a:ext cx="9902229" cy="204838"/>
          </a:xfrm>
          <a:prstGeom prst="rect">
            <a:avLst/>
          </a:prstGeom>
        </p:spPr>
      </p:pic>
      <p:pic>
        <p:nvPicPr>
          <p:cNvPr id="2" name="Picture 1"/>
          <p:cNvPicPr>
            <a:picLocks noChangeAspect="1"/>
          </p:cNvPicPr>
          <p:nvPr/>
        </p:nvPicPr>
        <p:blipFill>
          <a:blip r:embed="rId5"/>
          <a:stretch>
            <a:fillRect/>
          </a:stretch>
        </p:blipFill>
        <p:spPr>
          <a:xfrm>
            <a:off x="6453051" y="1567543"/>
            <a:ext cx="5048323" cy="4987399"/>
          </a:xfrm>
          <a:prstGeom prst="rect">
            <a:avLst/>
          </a:prstGeom>
        </p:spPr>
      </p:pic>
      <p:sp>
        <p:nvSpPr>
          <p:cNvPr id="10" name="Rectangle 9"/>
          <p:cNvSpPr/>
          <p:nvPr/>
        </p:nvSpPr>
        <p:spPr>
          <a:xfrm>
            <a:off x="3161211" y="695273"/>
            <a:ext cx="7996646" cy="646331"/>
          </a:xfrm>
          <a:prstGeom prst="rect">
            <a:avLst/>
          </a:prstGeom>
        </p:spPr>
        <p:txBody>
          <a:bodyPr wrap="square">
            <a:spAutoFit/>
          </a:bodyPr>
          <a:lstStyle/>
          <a:p>
            <a:pPr>
              <a:lnSpc>
                <a:spcPct val="90000"/>
              </a:lnSpc>
              <a:spcBef>
                <a:spcPct val="0"/>
              </a:spcBef>
            </a:pPr>
            <a:r>
              <a:rPr lang="en-US" sz="4000" b="1" dirty="0">
                <a:solidFill>
                  <a:srgbClr val="FFFF00"/>
                </a:solidFill>
                <a:latin typeface="Tajawal Medium" panose="00000600000000000000" pitchFamily="2" charset="-78"/>
                <a:cs typeface="Tajawal Medium" panose="00000600000000000000" pitchFamily="2" charset="-78"/>
              </a:rPr>
              <a:t>E-business infrastructure</a:t>
            </a:r>
            <a:endParaRPr lang="ar-SA" sz="4000" b="1" dirty="0">
              <a:solidFill>
                <a:srgbClr val="FFFF0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32803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2827</TotalTime>
  <Words>2628</Words>
  <Application>Microsoft Office PowerPoint</Application>
  <PresentationFormat>Widescreen</PresentationFormat>
  <Paragraphs>187</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Maher</cp:lastModifiedBy>
  <cp:revision>141</cp:revision>
  <dcterms:created xsi:type="dcterms:W3CDTF">2021-08-03T13:03:26Z</dcterms:created>
  <dcterms:modified xsi:type="dcterms:W3CDTF">2022-09-20T03:09:21Z</dcterms:modified>
</cp:coreProperties>
</file>