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Layouts/slideLayout27.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42.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notesSlides/notesSlide1.xml" ContentType="application/vnd.openxmlformats-officedocument.presentationml.notesSlide+xml"/>
  <Override PartName="/ppt/slideLayouts/slideLayout43.xml" ContentType="application/vnd.openxmlformats-officedocument.presentationml.slideLayout+xml"/>
  <Override PartName="/ppt/notesSlides/notesSlide2.xml" ContentType="application/vnd.openxmlformats-officedocument.presentationml.notesSlide+xml"/>
  <Override PartName="/ppt/slideLayouts/slideLayout41.xml" ContentType="application/vnd.openxmlformats-officedocument.presentationml.slideLayout+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theme/theme4.xml" ContentType="application/vnd.openxmlformats-officedocument.theme+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2.xml" ContentType="application/vnd.openxmlformats-officedocument.presentationml.tags+xml"/>
  <Override PartName="/ppt/tags/tag3.xml" ContentType="application/vnd.openxmlformats-officedocument.presentationml.tags+xml"/>
  <Override PartName="/docProps/app.xml" ContentType="application/vnd.openxmlformats-officedocument.extended-properties+xml"/>
  <Override PartName="/docProps/core.xml" ContentType="application/vnd.openxmlformats-package.core-properties+xml"/>
  <Override PartName="/ppt/tags/tag1.xml" ContentType="application/vnd.openxmlformats-officedocument.presentationml.tag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97" r:id="rId2"/>
    <p:sldMasterId id="2147483737" r:id="rId3"/>
  </p:sldMasterIdLst>
  <p:notesMasterIdLst>
    <p:notesMasterId r:id="rId46"/>
  </p:notesMasterIdLst>
  <p:sldIdLst>
    <p:sldId id="498" r:id="rId4"/>
    <p:sldId id="481" r:id="rId5"/>
    <p:sldId id="256" r:id="rId6"/>
    <p:sldId id="600" r:id="rId7"/>
    <p:sldId id="504" r:id="rId8"/>
    <p:sldId id="545" r:id="rId9"/>
    <p:sldId id="552" r:id="rId10"/>
    <p:sldId id="551" r:id="rId11"/>
    <p:sldId id="546" r:id="rId12"/>
    <p:sldId id="562" r:id="rId13"/>
    <p:sldId id="565" r:id="rId14"/>
    <p:sldId id="548" r:id="rId15"/>
    <p:sldId id="549" r:id="rId16"/>
    <p:sldId id="555" r:id="rId17"/>
    <p:sldId id="547" r:id="rId18"/>
    <p:sldId id="556" r:id="rId19"/>
    <p:sldId id="557" r:id="rId20"/>
    <p:sldId id="554" r:id="rId21"/>
    <p:sldId id="553" r:id="rId22"/>
    <p:sldId id="559" r:id="rId23"/>
    <p:sldId id="364" r:id="rId24"/>
    <p:sldId id="560" r:id="rId25"/>
    <p:sldId id="550" r:id="rId26"/>
    <p:sldId id="558" r:id="rId27"/>
    <p:sldId id="568" r:id="rId28"/>
    <p:sldId id="583" r:id="rId29"/>
    <p:sldId id="577" r:id="rId30"/>
    <p:sldId id="576" r:id="rId31"/>
    <p:sldId id="578" r:id="rId32"/>
    <p:sldId id="581" r:id="rId33"/>
    <p:sldId id="584" r:id="rId34"/>
    <p:sldId id="585" r:id="rId35"/>
    <p:sldId id="592" r:id="rId36"/>
    <p:sldId id="587" r:id="rId37"/>
    <p:sldId id="588" r:id="rId38"/>
    <p:sldId id="589" r:id="rId39"/>
    <p:sldId id="590" r:id="rId40"/>
    <p:sldId id="593" r:id="rId41"/>
    <p:sldId id="596" r:id="rId42"/>
    <p:sldId id="599" r:id="rId43"/>
    <p:sldId id="544" r:id="rId44"/>
    <p:sldId id="293" r:id="rId45"/>
  </p:sldIdLst>
  <p:sldSz cx="12192000" cy="6858000"/>
  <p:notesSz cx="6858000" cy="9144000"/>
  <p:embeddedFontLst>
    <p:embeddedFont>
      <p:font typeface="Alexandria" pitchFamily="2" charset="-78"/>
      <p:regular r:id="rId47"/>
      <p:bold r:id="rId48"/>
    </p:embeddedFont>
    <p:embeddedFont>
      <p:font typeface="Helvetica" panose="020B0604020202020204" pitchFamily="34" charset="0"/>
      <p:regular r:id="rId49"/>
      <p:bold r:id="rId50"/>
      <p:italic r:id="rId51"/>
      <p:boldItalic r:id="rId52"/>
    </p:embeddedFont>
    <p:embeddedFont>
      <p:font typeface="Tajawal Medium" panose="00000600000000000000" charset="-78"/>
      <p:regular r:id="rId53"/>
      <p:bold r:id="rId5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92" roundtripDataSignature="AMtx7mgx5kY1Q5fVOU4SuxbmhJ4f9VuoWA=="/>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P" initials="H" lastIdx="1" clrIdx="0">
    <p:extLst>
      <p:ext uri="{19B8F6BF-5375-455C-9EA6-DF929625EA0E}">
        <p15:presenceInfo xmlns:p15="http://schemas.microsoft.com/office/powerpoint/2012/main" userId="HP"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E3210"/>
    <a:srgbClr val="7D4B01"/>
    <a:srgbClr val="7E6000"/>
    <a:srgbClr val="604900"/>
    <a:srgbClr val="4E3226"/>
    <a:srgbClr val="3A2A34"/>
    <a:srgbClr val="990099"/>
    <a:srgbClr val="A50021"/>
    <a:srgbClr val="4A206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938" autoAdjust="0"/>
    <p:restoredTop sz="94602" autoAdjust="0"/>
  </p:normalViewPr>
  <p:slideViewPr>
    <p:cSldViewPr>
      <p:cViewPr varScale="1">
        <p:scale>
          <a:sx n="56" d="100"/>
          <a:sy n="56" d="100"/>
        </p:scale>
        <p:origin x="804" y="5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1528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font" Target="fonts/font1.fntdata"/><Relationship Id="rId50" Type="http://schemas.openxmlformats.org/officeDocument/2006/relationships/font" Target="fonts/font4.fntdata"/><Relationship Id="rId97" Type="http://schemas.openxmlformats.org/officeDocument/2006/relationships/tableStyles" Target="tableStyles.xml"/><Relationship Id="rId7" Type="http://schemas.openxmlformats.org/officeDocument/2006/relationships/slide" Target="slides/slide4.xml"/><Relationship Id="rId92" Type="http://customschemas.google.com/relationships/presentationmetadata" Target="metadata"/><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font" Target="fonts/font7.fntdata"/><Relationship Id="rId5" Type="http://schemas.openxmlformats.org/officeDocument/2006/relationships/slide" Target="slides/slide2.xml"/><Relationship Id="rId95" Type="http://schemas.openxmlformats.org/officeDocument/2006/relationships/viewProps" Target="viewProps.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font" Target="fonts/font2.fntdata"/><Relationship Id="rId100" Type="http://schemas.openxmlformats.org/officeDocument/2006/relationships/customXml" Target="../customXml/item3.xml"/><Relationship Id="rId8" Type="http://schemas.openxmlformats.org/officeDocument/2006/relationships/slide" Target="slides/slide5.xml"/><Relationship Id="rId51" Type="http://schemas.openxmlformats.org/officeDocument/2006/relationships/font" Target="fonts/font5.fntdata"/><Relationship Id="rId93" Type="http://schemas.openxmlformats.org/officeDocument/2006/relationships/commentAuthors" Target="commentAuthors.xml"/><Relationship Id="rId98" Type="http://schemas.openxmlformats.org/officeDocument/2006/relationships/customXml" Target="../customXml/item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notesMaster" Target="notesMasters/notesMaster1.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font" Target="fonts/font8.fntdata"/><Relationship Id="rId9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font" Target="fonts/font3.fntdata"/><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font" Target="fonts/font6.fntdata"/><Relationship Id="rId94" Type="http://schemas.openxmlformats.org/officeDocument/2006/relationships/presProps" Target="presProps.xml"/><Relationship Id="rId99" Type="http://schemas.openxmlformats.org/officeDocument/2006/relationships/customXml" Target="../customXml/item2.xml"/><Relationship Id="rId4" Type="http://schemas.openxmlformats.org/officeDocument/2006/relationships/slide" Target="slides/slide1.xml"/><Relationship Id="rId9"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US" sz="1200" smtClean="0">
                <a:solidFill>
                  <a:schemeClr val="dk1"/>
                </a:solidFill>
                <a:ea typeface="Calibri"/>
                <a:sym typeface="Calibri"/>
              </a:rPr>
              <a:pPr algn="r"/>
              <a:t>‹#›</a:t>
            </a:fld>
            <a:endParaRPr lang="en-US" sz="1200" dirty="0">
              <a:solidFill>
                <a:schemeClr val="dk1"/>
              </a:solidFill>
              <a:ea typeface="Calibri"/>
              <a:sym typeface="Calibri"/>
            </a:endParaRPr>
          </a:p>
        </p:txBody>
      </p:sp>
    </p:spTree>
    <p:extLst>
      <p:ext uri="{BB962C8B-B14F-4D97-AF65-F5344CB8AC3E}">
        <p14:creationId xmlns:p14="http://schemas.microsoft.com/office/powerpoint/2010/main" val="2794411169"/>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lexandria" pitchFamily="2" charset="-78"/>
              <a:cs typeface="Alexandria" pitchFamily="2" charset="-78"/>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Alexandria" pitchFamily="2" charset="-78"/>
                <a:ea typeface="+mn-ea"/>
                <a:cs typeface="Alexandria" pitchFamily="2" charset="-78"/>
                <a:sym typeface="Arial"/>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p:txBody>
      </p:sp>
    </p:spTree>
    <p:extLst>
      <p:ext uri="{BB962C8B-B14F-4D97-AF65-F5344CB8AC3E}">
        <p14:creationId xmlns:p14="http://schemas.microsoft.com/office/powerpoint/2010/main" val="7966175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lexandria" pitchFamily="2" charset="-78"/>
              <a:cs typeface="Alexandria" pitchFamily="2" charset="-78"/>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Alexandria" pitchFamily="2" charset="-78"/>
                <a:ea typeface="+mn-ea"/>
                <a:cs typeface="Alexandria" pitchFamily="2" charset="-78"/>
                <a:sym typeface="Arial"/>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590736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Master" Target="../slideMasters/slideMaster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mc:AlternateContent xmlns:mc="http://schemas.openxmlformats.org/markup-compatibility/2006" xmlns:p14="http://schemas.microsoft.com/office/powerpoint/2010/main">
    <mc:Choice Requires="p14">
      <p:transition p14:dur="0" advTm="22088"/>
    </mc:Choice>
    <mc:Fallback xmlns="">
      <p:transition advTm="220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mc:AlternateContent xmlns:mc="http://schemas.openxmlformats.org/markup-compatibility/2006" xmlns:p14="http://schemas.microsoft.com/office/powerpoint/2010/main">
    <mc:Choice Requires="p14">
      <p:transition p14:dur="0" advTm="22088"/>
    </mc:Choice>
    <mc:Fallback xmlns="">
      <p:transition advTm="220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p14:dur="0" advTm="22088"/>
    </mc:Choice>
    <mc:Fallback xmlns="">
      <p:transition advTm="22088"/>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latin typeface="Alexandria" pitchFamily="2" charset="-78"/>
                <a:cs typeface="Alexandria" pitchFamily="2" charset="-78"/>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dirty="0"/>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p14:dur="0" advTm="22088"/>
    </mc:Choice>
    <mc:Fallback xmlns="">
      <p:transition advTm="22088"/>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p14:dur="0" advTm="22088"/>
    </mc:Choice>
    <mc:Fallback xmlns="">
      <p:transition advTm="22088"/>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dirty="0"/>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dirty="0"/>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p14:dur="0" advTm="22088"/>
    </mc:Choice>
    <mc:Fallback xmlns="">
      <p:transition advTm="22088"/>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atin typeface="Alexandria" pitchFamily="2" charset="-78"/>
                <a:cs typeface="Alexandria" pitchFamily="2" charset="-78"/>
              </a:defRPr>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dirty="0"/>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dirty="0"/>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p14:dur="0" advTm="22088"/>
    </mc:Choice>
    <mc:Fallback xmlns="">
      <p:transition advTm="22088"/>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dirty="0"/>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p14:dur="0" advTm="22088"/>
    </mc:Choice>
    <mc:Fallback xmlns="">
      <p:transition advTm="22088"/>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p14:dur="0" advTm="22088"/>
    </mc:Choice>
    <mc:Fallback xmlns="">
      <p:transition advTm="22088"/>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p14:dur="0" advTm="22088"/>
    </mc:Choice>
    <mc:Fallback xmlns="">
      <p:transition advTm="22088"/>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0" y="200177"/>
            <a:ext cx="12192000" cy="775778"/>
          </a:xfrm>
          <a:prstGeom prst="rect">
            <a:avLst/>
          </a:prstGeom>
        </p:spPr>
        <p:txBody>
          <a:bodyPr vert="horz" lIns="91440" tIns="45720" rIns="91440" bIns="45720" rtlCol="0" anchor="ctr">
            <a:normAutofit/>
          </a:bodyPr>
          <a:lstStyle>
            <a:lvl1pPr algn="ctr">
              <a:defRPr sz="3600" b="1">
                <a:solidFill>
                  <a:schemeClr val="tx1">
                    <a:lumMod val="65000"/>
                    <a:lumOff val="35000"/>
                  </a:schemeClr>
                </a:solidFill>
                <a:latin typeface="Alexandria" pitchFamily="2" charset="-78"/>
                <a:cs typeface="Alexandria" pitchFamily="2" charset="-78"/>
              </a:defRPr>
            </a:lvl1pPr>
          </a:lstStyle>
          <a:p>
            <a:r>
              <a:rPr lang="en-US" dirty="0"/>
              <a:t>Click to edit Master title style</a:t>
            </a:r>
          </a:p>
        </p:txBody>
      </p:sp>
      <p:sp>
        <p:nvSpPr>
          <p:cNvPr id="8" name="Rectangle 6">
            <a:extLst>
              <a:ext uri="{FF2B5EF4-FFF2-40B4-BE49-F238E27FC236}">
                <a16:creationId xmlns:a16="http://schemas.microsoft.com/office/drawing/2014/main" id="{55674156-3125-48CE-B7AD-16F5FF6CA05A}"/>
              </a:ext>
            </a:extLst>
          </p:cNvPr>
          <p:cNvSpPr/>
          <p:nvPr userDrawn="1"/>
        </p:nvSpPr>
        <p:spPr>
          <a:xfrm>
            <a:off x="0" y="6597352"/>
            <a:ext cx="12192000" cy="26064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dirty="0">
              <a:latin typeface="Alexandria" pitchFamily="2" charset="-78"/>
            </a:endParaRPr>
          </a:p>
        </p:txBody>
      </p:sp>
      <p:sp>
        <p:nvSpPr>
          <p:cNvPr id="10" name="텍스트 개체 틀 2">
            <a:extLst>
              <a:ext uri="{FF2B5EF4-FFF2-40B4-BE49-F238E27FC236}">
                <a16:creationId xmlns:a16="http://schemas.microsoft.com/office/drawing/2014/main" id="{BEA53C6E-B822-48C1-AE43-123E9E431F64}"/>
              </a:ext>
            </a:extLst>
          </p:cNvPr>
          <p:cNvSpPr>
            <a:spLocks noGrp="1"/>
          </p:cNvSpPr>
          <p:nvPr>
            <p:ph type="body" sz="quarter" idx="41" hasCustomPrompt="1"/>
          </p:nvPr>
        </p:nvSpPr>
        <p:spPr>
          <a:xfrm>
            <a:off x="0" y="1005383"/>
            <a:ext cx="12192000" cy="419379"/>
          </a:xfrm>
          <a:prstGeom prst="rect">
            <a:avLst/>
          </a:prstGeom>
        </p:spPr>
        <p:txBody>
          <a:bodyPr anchor="ctr"/>
          <a:lstStyle>
            <a:lvl1pPr marL="0" marR="0" indent="0" algn="ctr" defTabSz="685800" rtl="0" eaLnBrk="1" fontAlgn="auto" latinLnBrk="1" hangingPunct="1">
              <a:lnSpc>
                <a:spcPct val="90000"/>
              </a:lnSpc>
              <a:spcBef>
                <a:spcPts val="750"/>
              </a:spcBef>
              <a:spcAft>
                <a:spcPts val="0"/>
              </a:spcAft>
              <a:buClrTx/>
              <a:buSzTx/>
              <a:buFontTx/>
              <a:buNone/>
              <a:tabLst/>
              <a:defRPr sz="1800" b="0">
                <a:solidFill>
                  <a:schemeClr val="tx1">
                    <a:lumMod val="65000"/>
                    <a:lumOff val="35000"/>
                  </a:schemeClr>
                </a:solidFill>
                <a:latin typeface="Alexandria" pitchFamily="2" charset="-78"/>
                <a:cs typeface="Alexandria" pitchFamily="2" charset="-78"/>
              </a:defRPr>
            </a:lvl1pPr>
          </a:lstStyle>
          <a:p>
            <a:pPr marL="0" marR="0" lvl="0" indent="0" algn="ctr" defTabSz="685800" rtl="0" eaLnBrk="1" fontAlgn="auto" latinLnBrk="1" hangingPunct="1">
              <a:lnSpc>
                <a:spcPct val="90000"/>
              </a:lnSpc>
              <a:spcBef>
                <a:spcPts val="750"/>
              </a:spcBef>
              <a:spcAft>
                <a:spcPts val="0"/>
              </a:spcAft>
              <a:buClrTx/>
              <a:buSzTx/>
              <a:buFontTx/>
              <a:buNone/>
              <a:tabLst/>
              <a:defRPr/>
            </a:pPr>
            <a:r>
              <a:rPr lang="en-US" altLang="ko-KR" dirty="0"/>
              <a:t>Subtitle in this line</a:t>
            </a:r>
            <a:endParaRPr lang="ko-KR" altLang="en-US" dirty="0"/>
          </a:p>
        </p:txBody>
      </p:sp>
    </p:spTree>
    <p:extLst>
      <p:ext uri="{BB962C8B-B14F-4D97-AF65-F5344CB8AC3E}">
        <p14:creationId xmlns:p14="http://schemas.microsoft.com/office/powerpoint/2010/main" val="191676458"/>
      </p:ext>
    </p:extLst>
  </p:cSld>
  <p:clrMapOvr>
    <a:masterClrMapping/>
  </p:clrMapOvr>
  <mc:AlternateContent xmlns:mc="http://schemas.openxmlformats.org/markup-compatibility/2006" xmlns:p14="http://schemas.microsoft.com/office/powerpoint/2010/main">
    <mc:Choice Requires="p14">
      <p:transition p14:dur="0" advTm="22088"/>
    </mc:Choice>
    <mc:Fallback xmlns="">
      <p:transition advTm="22088"/>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6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861732218"/>
      </p:ext>
    </p:extLst>
  </p:cSld>
  <p:clrMapOvr>
    <a:masterClrMapping/>
  </p:clrMapOvr>
  <mc:AlternateContent xmlns:mc="http://schemas.openxmlformats.org/markup-compatibility/2006" xmlns:p14="http://schemas.microsoft.com/office/powerpoint/2010/main">
    <mc:Choice Requires="p14">
      <p:transition p14:dur="0" advTm="22088"/>
    </mc:Choice>
    <mc:Fallback xmlns="">
      <p:transition advTm="22088"/>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1_Images &amp; Contents Layout">
    <p:spTree>
      <p:nvGrpSpPr>
        <p:cNvPr id="1" name=""/>
        <p:cNvGrpSpPr/>
        <p:nvPr/>
      </p:nvGrpSpPr>
      <p:grpSpPr>
        <a:xfrm>
          <a:off x="0" y="0"/>
          <a:ext cx="0" cy="0"/>
          <a:chOff x="0" y="0"/>
          <a:chExt cx="0" cy="0"/>
        </a:xfrm>
      </p:grpSpPr>
      <p:sp>
        <p:nvSpPr>
          <p:cNvPr id="22" name="직사각형 21">
            <a:extLst>
              <a:ext uri="{FF2B5EF4-FFF2-40B4-BE49-F238E27FC236}">
                <a16:creationId xmlns:a16="http://schemas.microsoft.com/office/drawing/2014/main" id="{C0AD03F6-15F2-4D54-8634-F2FD4B876D5D}"/>
              </a:ext>
            </a:extLst>
          </p:cNvPr>
          <p:cNvSpPr/>
          <p:nvPr userDrawn="1"/>
        </p:nvSpPr>
        <p:spPr>
          <a:xfrm>
            <a:off x="0" y="1894646"/>
            <a:ext cx="12191999" cy="30687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sp>
        <p:nvSpPr>
          <p:cNvPr id="35" name="Picture Placeholder 34">
            <a:extLst>
              <a:ext uri="{FF2B5EF4-FFF2-40B4-BE49-F238E27FC236}">
                <a16:creationId xmlns:a16="http://schemas.microsoft.com/office/drawing/2014/main" id="{A60AF8CF-91F6-47AF-9506-4473DAA9AA63}"/>
              </a:ext>
            </a:extLst>
          </p:cNvPr>
          <p:cNvSpPr>
            <a:spLocks noGrp="1"/>
          </p:cNvSpPr>
          <p:nvPr>
            <p:ph type="pic" idx="12" hasCustomPrompt="1"/>
          </p:nvPr>
        </p:nvSpPr>
        <p:spPr>
          <a:xfrm>
            <a:off x="472612" y="504855"/>
            <a:ext cx="6441943" cy="5959540"/>
          </a:xfrm>
          <a:custGeom>
            <a:avLst/>
            <a:gdLst>
              <a:gd name="connsiteX0" fmla="*/ 3930341 w 6441943"/>
              <a:gd name="connsiteY0" fmla="*/ 5551462 h 5959540"/>
              <a:gd name="connsiteX1" fmla="*/ 3930470 w 6441943"/>
              <a:gd name="connsiteY1" fmla="*/ 5553792 h 5959540"/>
              <a:gd name="connsiteX2" fmla="*/ 3930728 w 6441943"/>
              <a:gd name="connsiteY2" fmla="*/ 5581396 h 5959540"/>
              <a:gd name="connsiteX3" fmla="*/ 3101215 w 6441943"/>
              <a:gd name="connsiteY3" fmla="*/ 5522950 h 5959540"/>
              <a:gd name="connsiteX4" fmla="*/ 3096254 w 6441943"/>
              <a:gd name="connsiteY4" fmla="*/ 5540606 h 5959540"/>
              <a:gd name="connsiteX5" fmla="*/ 3100089 w 6441943"/>
              <a:gd name="connsiteY5" fmla="*/ 5529112 h 5959540"/>
              <a:gd name="connsiteX6" fmla="*/ 3179633 w 6441943"/>
              <a:gd name="connsiteY6" fmla="*/ 5436354 h 5959540"/>
              <a:gd name="connsiteX7" fmla="*/ 3179855 w 6441943"/>
              <a:gd name="connsiteY7" fmla="*/ 5457522 h 5959540"/>
              <a:gd name="connsiteX8" fmla="*/ 3179738 w 6441943"/>
              <a:gd name="connsiteY8" fmla="*/ 5446344 h 5959540"/>
              <a:gd name="connsiteX9" fmla="*/ 3798364 w 6441943"/>
              <a:gd name="connsiteY9" fmla="*/ 5116122 h 5959540"/>
              <a:gd name="connsiteX10" fmla="*/ 3835318 w 6441943"/>
              <a:gd name="connsiteY10" fmla="*/ 5181705 h 5959540"/>
              <a:gd name="connsiteX11" fmla="*/ 3838161 w 6441943"/>
              <a:gd name="connsiteY11" fmla="*/ 5187944 h 5959540"/>
              <a:gd name="connsiteX12" fmla="*/ 3772668 w 6441943"/>
              <a:gd name="connsiteY12" fmla="*/ 5021018 h 5959540"/>
              <a:gd name="connsiteX13" fmla="*/ 3772670 w 6441943"/>
              <a:gd name="connsiteY13" fmla="*/ 5021035 h 5959540"/>
              <a:gd name="connsiteX14" fmla="*/ 3772673 w 6441943"/>
              <a:gd name="connsiteY14" fmla="*/ 5021047 h 5959540"/>
              <a:gd name="connsiteX15" fmla="*/ 3772670 w 6441943"/>
              <a:gd name="connsiteY15" fmla="*/ 5021034 h 5959540"/>
              <a:gd name="connsiteX16" fmla="*/ 3761032 w 6441943"/>
              <a:gd name="connsiteY16" fmla="*/ 4843434 h 5959540"/>
              <a:gd name="connsiteX17" fmla="*/ 3760631 w 6441943"/>
              <a:gd name="connsiteY17" fmla="*/ 4854130 h 5959540"/>
              <a:gd name="connsiteX18" fmla="*/ 3761287 w 6441943"/>
              <a:gd name="connsiteY18" fmla="*/ 4871798 h 5959540"/>
              <a:gd name="connsiteX19" fmla="*/ 3384337 w 6441943"/>
              <a:gd name="connsiteY19" fmla="*/ 3767524 h 5959540"/>
              <a:gd name="connsiteX20" fmla="*/ 3346103 w 6441943"/>
              <a:gd name="connsiteY20" fmla="*/ 3782585 h 5959540"/>
              <a:gd name="connsiteX21" fmla="*/ 3160723 w 6441943"/>
              <a:gd name="connsiteY21" fmla="*/ 3891497 h 5959540"/>
              <a:gd name="connsiteX22" fmla="*/ 2789975 w 6441943"/>
              <a:gd name="connsiteY22" fmla="*/ 4375909 h 5959540"/>
              <a:gd name="connsiteX23" fmla="*/ 2780135 w 6441943"/>
              <a:gd name="connsiteY23" fmla="*/ 4386371 h 5959540"/>
              <a:gd name="connsiteX24" fmla="*/ 2777987 w 6441943"/>
              <a:gd name="connsiteY24" fmla="*/ 4376117 h 5959540"/>
              <a:gd name="connsiteX25" fmla="*/ 2780259 w 6441943"/>
              <a:gd name="connsiteY25" fmla="*/ 4386964 h 5959540"/>
              <a:gd name="connsiteX26" fmla="*/ 2813776 w 6441943"/>
              <a:gd name="connsiteY26" fmla="*/ 4528044 h 5959540"/>
              <a:gd name="connsiteX27" fmla="*/ 2780260 w 6441943"/>
              <a:gd name="connsiteY27" fmla="*/ 4386966 h 5959540"/>
              <a:gd name="connsiteX28" fmla="*/ 2780140 w 6441943"/>
              <a:gd name="connsiteY28" fmla="*/ 4386393 h 5959540"/>
              <a:gd name="connsiteX29" fmla="*/ 2780260 w 6441943"/>
              <a:gd name="connsiteY29" fmla="*/ 4386964 h 5959540"/>
              <a:gd name="connsiteX30" fmla="*/ 2827406 w 6441943"/>
              <a:gd name="connsiteY30" fmla="*/ 4585415 h 5959540"/>
              <a:gd name="connsiteX31" fmla="*/ 2980344 w 6441943"/>
              <a:gd name="connsiteY31" fmla="*/ 4916780 h 5959540"/>
              <a:gd name="connsiteX32" fmla="*/ 3179627 w 6441943"/>
              <a:gd name="connsiteY32" fmla="*/ 5435843 h 5959540"/>
              <a:gd name="connsiteX33" fmla="*/ 3179738 w 6441943"/>
              <a:gd name="connsiteY33" fmla="*/ 5446344 h 5959540"/>
              <a:gd name="connsiteX34" fmla="*/ 3179858 w 6441943"/>
              <a:gd name="connsiteY34" fmla="*/ 5457884 h 5959540"/>
              <a:gd name="connsiteX35" fmla="*/ 3177050 w 6441943"/>
              <a:gd name="connsiteY35" fmla="*/ 5492431 h 5959540"/>
              <a:gd name="connsiteX36" fmla="*/ 2859847 w 6441943"/>
              <a:gd name="connsiteY36" fmla="*/ 5869169 h 5959540"/>
              <a:gd name="connsiteX37" fmla="*/ 2850578 w 6441943"/>
              <a:gd name="connsiteY37" fmla="*/ 5871485 h 5959540"/>
              <a:gd name="connsiteX38" fmla="*/ 2723128 w 6441943"/>
              <a:gd name="connsiteY38" fmla="*/ 5887707 h 5959540"/>
              <a:gd name="connsiteX39" fmla="*/ 2723137 w 6441943"/>
              <a:gd name="connsiteY39" fmla="*/ 5887707 h 5959540"/>
              <a:gd name="connsiteX40" fmla="*/ 2730081 w 6441943"/>
              <a:gd name="connsiteY40" fmla="*/ 5887707 h 5959540"/>
              <a:gd name="connsiteX41" fmla="*/ 3527214 w 6441943"/>
              <a:gd name="connsiteY41" fmla="*/ 5883072 h 5959540"/>
              <a:gd name="connsiteX42" fmla="*/ 3860898 w 6441943"/>
              <a:gd name="connsiteY42" fmla="*/ 5593415 h 5959540"/>
              <a:gd name="connsiteX43" fmla="*/ 3861133 w 6441943"/>
              <a:gd name="connsiteY43" fmla="*/ 5581911 h 5959540"/>
              <a:gd name="connsiteX44" fmla="*/ 3861133 w 6441943"/>
              <a:gd name="connsiteY44" fmla="*/ 5581912 h 5959540"/>
              <a:gd name="connsiteX45" fmla="*/ 3861134 w 6441943"/>
              <a:gd name="connsiteY45" fmla="*/ 5581911 h 5959540"/>
              <a:gd name="connsiteX46" fmla="*/ 3738082 w 6441943"/>
              <a:gd name="connsiteY46" fmla="*/ 5153139 h 5959540"/>
              <a:gd name="connsiteX47" fmla="*/ 3732433 w 6441943"/>
              <a:gd name="connsiteY47" fmla="*/ 5140760 h 5959540"/>
              <a:gd name="connsiteX48" fmla="*/ 3732384 w 6441943"/>
              <a:gd name="connsiteY48" fmla="*/ 5140652 h 5959540"/>
              <a:gd name="connsiteX49" fmla="*/ 3731127 w 6441943"/>
              <a:gd name="connsiteY49" fmla="*/ 5137087 h 5959540"/>
              <a:gd name="connsiteX50" fmla="*/ 3731128 w 6441943"/>
              <a:gd name="connsiteY50" fmla="*/ 5137089 h 5959540"/>
              <a:gd name="connsiteX51" fmla="*/ 3721174 w 6441943"/>
              <a:gd name="connsiteY51" fmla="*/ 5108858 h 5959540"/>
              <a:gd name="connsiteX52" fmla="*/ 3720583 w 6441943"/>
              <a:gd name="connsiteY52" fmla="*/ 5106469 h 5959540"/>
              <a:gd name="connsiteX53" fmla="*/ 3720154 w 6441943"/>
              <a:gd name="connsiteY53" fmla="*/ 5104735 h 5959540"/>
              <a:gd name="connsiteX54" fmla="*/ 3720155 w 6441943"/>
              <a:gd name="connsiteY54" fmla="*/ 5104739 h 5959540"/>
              <a:gd name="connsiteX55" fmla="*/ 3708063 w 6441943"/>
              <a:gd name="connsiteY55" fmla="*/ 5055829 h 5959540"/>
              <a:gd name="connsiteX56" fmla="*/ 3696662 w 6441943"/>
              <a:gd name="connsiteY56" fmla="*/ 4979636 h 5959540"/>
              <a:gd name="connsiteX57" fmla="*/ 3691720 w 6441943"/>
              <a:gd name="connsiteY57" fmla="*/ 4897282 h 5959540"/>
              <a:gd name="connsiteX58" fmla="*/ 3691720 w 6441943"/>
              <a:gd name="connsiteY58" fmla="*/ 4897290 h 5959540"/>
              <a:gd name="connsiteX59" fmla="*/ 3691169 w 6441943"/>
              <a:gd name="connsiteY59" fmla="*/ 4888099 h 5959540"/>
              <a:gd name="connsiteX60" fmla="*/ 3690584 w 6441943"/>
              <a:gd name="connsiteY60" fmla="*/ 4878351 h 5959540"/>
              <a:gd name="connsiteX61" fmla="*/ 3693440 w 6441943"/>
              <a:gd name="connsiteY61" fmla="*/ 4750059 h 5959540"/>
              <a:gd name="connsiteX62" fmla="*/ 3693439 w 6441943"/>
              <a:gd name="connsiteY62" fmla="*/ 4750071 h 5959540"/>
              <a:gd name="connsiteX63" fmla="*/ 3693440 w 6441943"/>
              <a:gd name="connsiteY63" fmla="*/ 4750058 h 5959540"/>
              <a:gd name="connsiteX64" fmla="*/ 3693440 w 6441943"/>
              <a:gd name="connsiteY64" fmla="*/ 4750048 h 5959540"/>
              <a:gd name="connsiteX65" fmla="*/ 3740401 w 6441943"/>
              <a:gd name="connsiteY65" fmla="*/ 4404670 h 5959540"/>
              <a:gd name="connsiteX66" fmla="*/ 3740571 w 6441943"/>
              <a:gd name="connsiteY66" fmla="*/ 4404435 h 5959540"/>
              <a:gd name="connsiteX67" fmla="*/ 3706071 w 6441943"/>
              <a:gd name="connsiteY67" fmla="*/ 4362586 h 5959540"/>
              <a:gd name="connsiteX68" fmla="*/ 3422570 w 6441943"/>
              <a:gd name="connsiteY68" fmla="*/ 3821979 h 5959540"/>
              <a:gd name="connsiteX69" fmla="*/ 3384337 w 6441943"/>
              <a:gd name="connsiteY69" fmla="*/ 3767524 h 5959540"/>
              <a:gd name="connsiteX70" fmla="*/ 2542383 w 6441943"/>
              <a:gd name="connsiteY70" fmla="*/ 3241413 h 5959540"/>
              <a:gd name="connsiteX71" fmla="*/ 2512260 w 6441943"/>
              <a:gd name="connsiteY71" fmla="*/ 3280805 h 5959540"/>
              <a:gd name="connsiteX72" fmla="*/ 2712294 w 6441943"/>
              <a:gd name="connsiteY72" fmla="*/ 4403775 h 5959540"/>
              <a:gd name="connsiteX73" fmla="*/ 2720978 w 6441943"/>
              <a:gd name="connsiteY73" fmla="*/ 4440058 h 5959540"/>
              <a:gd name="connsiteX74" fmla="*/ 2776921 w 6441943"/>
              <a:gd name="connsiteY74" fmla="*/ 4371033 h 5959540"/>
              <a:gd name="connsiteX75" fmla="*/ 2735259 w 6441943"/>
              <a:gd name="connsiteY75" fmla="*/ 4172222 h 5959540"/>
              <a:gd name="connsiteX76" fmla="*/ 2581778 w 6441943"/>
              <a:gd name="connsiteY76" fmla="*/ 3271536 h 5959540"/>
              <a:gd name="connsiteX77" fmla="*/ 2542383 w 6441943"/>
              <a:gd name="connsiteY77" fmla="*/ 3241413 h 5959540"/>
              <a:gd name="connsiteX78" fmla="*/ 2168787 w 6441943"/>
              <a:gd name="connsiteY78" fmla="*/ 3080089 h 5959540"/>
              <a:gd name="connsiteX79" fmla="*/ 2101741 w 6441943"/>
              <a:gd name="connsiteY79" fmla="*/ 3124488 h 5959540"/>
              <a:gd name="connsiteX80" fmla="*/ 1992831 w 6441943"/>
              <a:gd name="connsiteY80" fmla="*/ 3386337 h 5959540"/>
              <a:gd name="connsiteX81" fmla="*/ 1819037 w 6441943"/>
              <a:gd name="connsiteY81" fmla="*/ 3520738 h 5959540"/>
              <a:gd name="connsiteX82" fmla="*/ 1814402 w 6441943"/>
              <a:gd name="connsiteY82" fmla="*/ 3652819 h 5959540"/>
              <a:gd name="connsiteX83" fmla="*/ 1888554 w 6441943"/>
              <a:gd name="connsiteY83" fmla="*/ 3669041 h 5959540"/>
              <a:gd name="connsiteX84" fmla="*/ 1939533 w 6441943"/>
              <a:gd name="connsiteY84" fmla="*/ 3722337 h 5959540"/>
              <a:gd name="connsiteX85" fmla="*/ 2009051 w 6441943"/>
              <a:gd name="connsiteY85" fmla="*/ 3710752 h 5959540"/>
              <a:gd name="connsiteX86" fmla="*/ 2108693 w 6441943"/>
              <a:gd name="connsiteY86" fmla="*/ 3622696 h 5959540"/>
              <a:gd name="connsiteX87" fmla="*/ 2166623 w 6441943"/>
              <a:gd name="connsiteY87" fmla="*/ 3564764 h 5959540"/>
              <a:gd name="connsiteX88" fmla="*/ 2217603 w 6441943"/>
              <a:gd name="connsiteY88" fmla="*/ 3476709 h 5959540"/>
              <a:gd name="connsiteX89" fmla="*/ 2419204 w 6441943"/>
              <a:gd name="connsiteY89" fmla="*/ 3326089 h 5959540"/>
              <a:gd name="connsiteX90" fmla="*/ 2210652 w 6441943"/>
              <a:gd name="connsiteY90" fmla="*/ 3112903 h 5959540"/>
              <a:gd name="connsiteX91" fmla="*/ 2168787 w 6441943"/>
              <a:gd name="connsiteY91" fmla="*/ 3080089 h 5959540"/>
              <a:gd name="connsiteX92" fmla="*/ 4736448 w 6441943"/>
              <a:gd name="connsiteY92" fmla="*/ 2146033 h 5959540"/>
              <a:gd name="connsiteX93" fmla="*/ 4759619 w 6441943"/>
              <a:gd name="connsiteY93" fmla="*/ 2155880 h 5959540"/>
              <a:gd name="connsiteX94" fmla="*/ 4766572 w 6441943"/>
              <a:gd name="connsiteY94" fmla="*/ 2255523 h 5959540"/>
              <a:gd name="connsiteX95" fmla="*/ 4422563 w 6441943"/>
              <a:gd name="connsiteY95" fmla="*/ 2763414 h 5959540"/>
              <a:gd name="connsiteX96" fmla="*/ 4399870 w 6441943"/>
              <a:gd name="connsiteY96" fmla="*/ 2748805 h 5959540"/>
              <a:gd name="connsiteX97" fmla="*/ 4361056 w 6441943"/>
              <a:gd name="connsiteY97" fmla="*/ 2693480 h 5959540"/>
              <a:gd name="connsiteX98" fmla="*/ 4298489 w 6441943"/>
              <a:gd name="connsiteY98" fmla="*/ 2605425 h 5959540"/>
              <a:gd name="connsiteX99" fmla="*/ 4236902 w 6441943"/>
              <a:gd name="connsiteY99" fmla="*/ 2622045 h 5959540"/>
              <a:gd name="connsiteX100" fmla="*/ 4205003 w 6441943"/>
              <a:gd name="connsiteY100" fmla="*/ 2639946 h 5959540"/>
              <a:gd name="connsiteX101" fmla="*/ 4213619 w 6441943"/>
              <a:gd name="connsiteY101" fmla="*/ 2615853 h 5959540"/>
              <a:gd name="connsiteX102" fmla="*/ 4233606 w 6441943"/>
              <a:gd name="connsiteY102" fmla="*/ 2591522 h 5959540"/>
              <a:gd name="connsiteX103" fmla="*/ 4678517 w 6441943"/>
              <a:gd name="connsiteY103" fmla="*/ 2167467 h 5959540"/>
              <a:gd name="connsiteX104" fmla="*/ 4736448 w 6441943"/>
              <a:gd name="connsiteY104" fmla="*/ 2146033 h 5959540"/>
              <a:gd name="connsiteX105" fmla="*/ 2679023 w 6441943"/>
              <a:gd name="connsiteY105" fmla="*/ 1316748 h 5959540"/>
              <a:gd name="connsiteX106" fmla="*/ 2660196 w 6441943"/>
              <a:gd name="connsiteY106" fmla="*/ 1335577 h 5959540"/>
              <a:gd name="connsiteX107" fmla="*/ 2599948 w 6441943"/>
              <a:gd name="connsiteY107" fmla="*/ 1592789 h 5959540"/>
              <a:gd name="connsiteX108" fmla="*/ 2727395 w 6441943"/>
              <a:gd name="connsiteY108" fmla="*/ 1942694 h 5959540"/>
              <a:gd name="connsiteX109" fmla="*/ 2796913 w 6441943"/>
              <a:gd name="connsiteY109" fmla="*/ 2220763 h 5959540"/>
              <a:gd name="connsiteX110" fmla="*/ 2831673 w 6441943"/>
              <a:gd name="connsiteY110" fmla="*/ 2255521 h 5959540"/>
              <a:gd name="connsiteX111" fmla="*/ 2866430 w 6441943"/>
              <a:gd name="connsiteY111" fmla="*/ 2223079 h 5959540"/>
              <a:gd name="connsiteX112" fmla="*/ 2787644 w 6441943"/>
              <a:gd name="connsiteY112" fmla="*/ 1905618 h 5959540"/>
              <a:gd name="connsiteX113" fmla="*/ 2669465 w 6441943"/>
              <a:gd name="connsiteY113" fmla="*/ 1588155 h 5959540"/>
              <a:gd name="connsiteX114" fmla="*/ 2725077 w 6441943"/>
              <a:gd name="connsiteY114" fmla="*/ 1363383 h 5959540"/>
              <a:gd name="connsiteX115" fmla="*/ 2706541 w 6441943"/>
              <a:gd name="connsiteY115" fmla="*/ 1317039 h 5959540"/>
              <a:gd name="connsiteX116" fmla="*/ 2679023 w 6441943"/>
              <a:gd name="connsiteY116" fmla="*/ 1316748 h 5959540"/>
              <a:gd name="connsiteX117" fmla="*/ 3661900 w 6441943"/>
              <a:gd name="connsiteY117" fmla="*/ 43514 h 5959540"/>
              <a:gd name="connsiteX118" fmla="*/ 3700637 w 6441943"/>
              <a:gd name="connsiteY118" fmla="*/ 51823 h 5959540"/>
              <a:gd name="connsiteX119" fmla="*/ 3967122 w 6441943"/>
              <a:gd name="connsiteY119" fmla="*/ 290498 h 5959540"/>
              <a:gd name="connsiteX120" fmla="*/ 3955534 w 6441943"/>
              <a:gd name="connsiteY120" fmla="*/ 436486 h 5959540"/>
              <a:gd name="connsiteX121" fmla="*/ 3917409 w 6441943"/>
              <a:gd name="connsiteY121" fmla="*/ 423225 h 5959540"/>
              <a:gd name="connsiteX122" fmla="*/ 3915737 w 6441943"/>
              <a:gd name="connsiteY122" fmla="*/ 421250 h 5959540"/>
              <a:gd name="connsiteX123" fmla="*/ 3559208 w 6441943"/>
              <a:gd name="connsiteY123" fmla="*/ 129965 h 5959540"/>
              <a:gd name="connsiteX124" fmla="*/ 3496142 w 6441943"/>
              <a:gd name="connsiteY124" fmla="*/ 100266 h 5959540"/>
              <a:gd name="connsiteX125" fmla="*/ 3547157 w 6441943"/>
              <a:gd name="connsiteY125" fmla="*/ 71375 h 5959540"/>
              <a:gd name="connsiteX126" fmla="*/ 3661900 w 6441943"/>
              <a:gd name="connsiteY126" fmla="*/ 43514 h 5959540"/>
              <a:gd name="connsiteX127" fmla="*/ 3052075 w 6441943"/>
              <a:gd name="connsiteY127" fmla="*/ 570 h 5959540"/>
              <a:gd name="connsiteX128" fmla="*/ 3058764 w 6441943"/>
              <a:gd name="connsiteY128" fmla="*/ 841 h 5959540"/>
              <a:gd name="connsiteX129" fmla="*/ 3410334 w 6441943"/>
              <a:gd name="connsiteY129" fmla="*/ 59859 h 5959540"/>
              <a:gd name="connsiteX130" fmla="*/ 3496142 w 6441943"/>
              <a:gd name="connsiteY130" fmla="*/ 100266 h 5959540"/>
              <a:gd name="connsiteX131" fmla="*/ 3492399 w 6441943"/>
              <a:gd name="connsiteY131" fmla="*/ 102386 h 5959540"/>
              <a:gd name="connsiteX132" fmla="*/ 3429521 w 6441943"/>
              <a:gd name="connsiteY132" fmla="*/ 149148 h 5959540"/>
              <a:gd name="connsiteX133" fmla="*/ 3290487 w 6441943"/>
              <a:gd name="connsiteY133" fmla="*/ 283548 h 5959540"/>
              <a:gd name="connsiteX134" fmla="*/ 3306706 w 6441943"/>
              <a:gd name="connsiteY134" fmla="*/ 325258 h 5959540"/>
              <a:gd name="connsiteX135" fmla="*/ 3302072 w 6441943"/>
              <a:gd name="connsiteY135" fmla="*/ 366969 h 5959540"/>
              <a:gd name="connsiteX136" fmla="*/ 3248776 w 6441943"/>
              <a:gd name="connsiteY136" fmla="*/ 441121 h 5959540"/>
              <a:gd name="connsiteX137" fmla="*/ 3202431 w 6441943"/>
              <a:gd name="connsiteY137" fmla="*/ 448071 h 5959540"/>
              <a:gd name="connsiteX138" fmla="*/ 3163037 w 6441943"/>
              <a:gd name="connsiteY138" fmla="*/ 420264 h 5959540"/>
              <a:gd name="connsiteX139" fmla="*/ 3112058 w 6441943"/>
              <a:gd name="connsiteY139" fmla="*/ 431852 h 5959540"/>
              <a:gd name="connsiteX140" fmla="*/ 3024002 w 6441943"/>
              <a:gd name="connsiteY140" fmla="*/ 554664 h 5959540"/>
              <a:gd name="connsiteX141" fmla="*/ 2961438 w 6441943"/>
              <a:gd name="connsiteY141" fmla="*/ 594059 h 5959540"/>
              <a:gd name="connsiteX142" fmla="*/ 2609215 w 6441943"/>
              <a:gd name="connsiteY142" fmla="*/ 992625 h 5959540"/>
              <a:gd name="connsiteX143" fmla="*/ 2928997 w 6441943"/>
              <a:gd name="connsiteY143" fmla="*/ 1321673 h 5959540"/>
              <a:gd name="connsiteX144" fmla="*/ 3315975 w 6441943"/>
              <a:gd name="connsiteY144" fmla="*/ 992625 h 5959540"/>
              <a:gd name="connsiteX145" fmla="*/ 3253411 w 6441943"/>
              <a:gd name="connsiteY145" fmla="*/ 749313 h 5959540"/>
              <a:gd name="connsiteX146" fmla="*/ 3248776 w 6441943"/>
              <a:gd name="connsiteY146" fmla="*/ 698333 h 5959540"/>
              <a:gd name="connsiteX147" fmla="*/ 3334513 w 6441943"/>
              <a:gd name="connsiteY147" fmla="*/ 605644 h 5959540"/>
              <a:gd name="connsiteX148" fmla="*/ 3334513 w 6441943"/>
              <a:gd name="connsiteY148" fmla="*/ 559299 h 5959540"/>
              <a:gd name="connsiteX149" fmla="*/ 3304390 w 6441943"/>
              <a:gd name="connsiteY149" fmla="*/ 519907 h 5959540"/>
              <a:gd name="connsiteX150" fmla="*/ 3373907 w 6441943"/>
              <a:gd name="connsiteY150" fmla="*/ 434168 h 5959540"/>
              <a:gd name="connsiteX151" fmla="*/ 3415618 w 6441943"/>
              <a:gd name="connsiteY151" fmla="*/ 415630 h 5959540"/>
              <a:gd name="connsiteX152" fmla="*/ 3457328 w 6441943"/>
              <a:gd name="connsiteY152" fmla="*/ 445755 h 5959540"/>
              <a:gd name="connsiteX153" fmla="*/ 3508307 w 6441943"/>
              <a:gd name="connsiteY153" fmla="*/ 417948 h 5959540"/>
              <a:gd name="connsiteX154" fmla="*/ 3744666 w 6441943"/>
              <a:gd name="connsiteY154" fmla="*/ 271960 h 5959540"/>
              <a:gd name="connsiteX155" fmla="*/ 3902239 w 6441943"/>
              <a:gd name="connsiteY155" fmla="*/ 417948 h 5959540"/>
              <a:gd name="connsiteX156" fmla="*/ 3917409 w 6441943"/>
              <a:gd name="connsiteY156" fmla="*/ 423225 h 5959540"/>
              <a:gd name="connsiteX157" fmla="*/ 3928155 w 6441943"/>
              <a:gd name="connsiteY157" fmla="*/ 435919 h 5959540"/>
              <a:gd name="connsiteX158" fmla="*/ 3932365 w 6441943"/>
              <a:gd name="connsiteY158" fmla="*/ 441118 h 5959540"/>
              <a:gd name="connsiteX159" fmla="*/ 4226656 w 6441943"/>
              <a:gd name="connsiteY159" fmla="*/ 772485 h 5959540"/>
              <a:gd name="connsiteX160" fmla="*/ 4307758 w 6441943"/>
              <a:gd name="connsiteY160" fmla="*/ 1043602 h 5959540"/>
              <a:gd name="connsiteX161" fmla="*/ 4284586 w 6441943"/>
              <a:gd name="connsiteY161" fmla="*/ 1326305 h 5959540"/>
              <a:gd name="connsiteX162" fmla="*/ 4238241 w 6441943"/>
              <a:gd name="connsiteY162" fmla="*/ 1133975 h 5959540"/>
              <a:gd name="connsiteX163" fmla="*/ 4164089 w 6441943"/>
              <a:gd name="connsiteY163" fmla="*/ 1326305 h 5959540"/>
              <a:gd name="connsiteX164" fmla="*/ 4113110 w 6441943"/>
              <a:gd name="connsiteY164" fmla="*/ 1226665 h 5959540"/>
              <a:gd name="connsiteX165" fmla="*/ 4055180 w 6441943"/>
              <a:gd name="connsiteY165" fmla="*/ 1388872 h 5959540"/>
              <a:gd name="connsiteX166" fmla="*/ 4038958 w 6441943"/>
              <a:gd name="connsiteY166" fmla="*/ 1300817 h 5959540"/>
              <a:gd name="connsiteX167" fmla="*/ 3779426 w 6441943"/>
              <a:gd name="connsiteY167" fmla="*/ 1574252 h 5959540"/>
              <a:gd name="connsiteX168" fmla="*/ 3682102 w 6441943"/>
              <a:gd name="connsiteY168" fmla="*/ 1655354 h 5959540"/>
              <a:gd name="connsiteX169" fmla="*/ 3665882 w 6441943"/>
              <a:gd name="connsiteY169" fmla="*/ 1921839 h 5959540"/>
              <a:gd name="connsiteX170" fmla="*/ 3626488 w 6441943"/>
              <a:gd name="connsiteY170" fmla="*/ 1991356 h 5959540"/>
              <a:gd name="connsiteX171" fmla="*/ 3515260 w 6441943"/>
              <a:gd name="connsiteY171" fmla="*/ 2002941 h 5959540"/>
              <a:gd name="connsiteX172" fmla="*/ 3487453 w 6441943"/>
              <a:gd name="connsiteY172" fmla="*/ 2077093 h 5959540"/>
              <a:gd name="connsiteX173" fmla="*/ 3417936 w 6441943"/>
              <a:gd name="connsiteY173" fmla="*/ 2088680 h 5959540"/>
              <a:gd name="connsiteX174" fmla="*/ 3387813 w 6441943"/>
              <a:gd name="connsiteY174" fmla="*/ 2146610 h 5959540"/>
              <a:gd name="connsiteX175" fmla="*/ 3306708 w 6441943"/>
              <a:gd name="connsiteY175" fmla="*/ 2141976 h 5959540"/>
              <a:gd name="connsiteX176" fmla="*/ 3288170 w 6441943"/>
              <a:gd name="connsiteY176" fmla="*/ 2211493 h 5959540"/>
              <a:gd name="connsiteX177" fmla="*/ 3144501 w 6441943"/>
              <a:gd name="connsiteY177" fmla="*/ 2223080 h 5959540"/>
              <a:gd name="connsiteX178" fmla="*/ 3051811 w 6441943"/>
              <a:gd name="connsiteY178" fmla="*/ 2169783 h 5959540"/>
              <a:gd name="connsiteX179" fmla="*/ 2959121 w 6441943"/>
              <a:gd name="connsiteY179" fmla="*/ 2313452 h 5959540"/>
              <a:gd name="connsiteX180" fmla="*/ 3040226 w 6441943"/>
              <a:gd name="connsiteY180" fmla="*/ 2445536 h 5959540"/>
              <a:gd name="connsiteX181" fmla="*/ 3241825 w 6441943"/>
              <a:gd name="connsiteY181" fmla="*/ 2614694 h 5959540"/>
              <a:gd name="connsiteX182" fmla="*/ 3276585 w 6441943"/>
              <a:gd name="connsiteY182" fmla="*/ 2656404 h 5959540"/>
              <a:gd name="connsiteX183" fmla="*/ 3531482 w 6441943"/>
              <a:gd name="connsiteY183" fmla="*/ 2563714 h 5959540"/>
              <a:gd name="connsiteX184" fmla="*/ 3967124 w 6441943"/>
              <a:gd name="connsiteY184" fmla="*/ 2869591 h 5959540"/>
              <a:gd name="connsiteX185" fmla="*/ 4006516 w 6441943"/>
              <a:gd name="connsiteY185" fmla="*/ 2869591 h 5959540"/>
              <a:gd name="connsiteX186" fmla="*/ 4175677 w 6441943"/>
              <a:gd name="connsiteY186" fmla="*/ 2656404 h 5959540"/>
              <a:gd name="connsiteX187" fmla="*/ 4205003 w 6441943"/>
              <a:gd name="connsiteY187" fmla="*/ 2639946 h 5959540"/>
              <a:gd name="connsiteX188" fmla="*/ 4201345 w 6441943"/>
              <a:gd name="connsiteY188" fmla="*/ 2650177 h 5959540"/>
              <a:gd name="connsiteX189" fmla="*/ 4198846 w 6441943"/>
              <a:gd name="connsiteY189" fmla="*/ 2702749 h 5959540"/>
              <a:gd name="connsiteX190" fmla="*/ 4187261 w 6441943"/>
              <a:gd name="connsiteY190" fmla="*/ 2848737 h 5959540"/>
              <a:gd name="connsiteX191" fmla="*/ 4082983 w 6441943"/>
              <a:gd name="connsiteY191" fmla="*/ 2969234 h 5959540"/>
              <a:gd name="connsiteX192" fmla="*/ 4078349 w 6441943"/>
              <a:gd name="connsiteY192" fmla="*/ 3092046 h 5959540"/>
              <a:gd name="connsiteX193" fmla="*/ 4117743 w 6441943"/>
              <a:gd name="connsiteY193" fmla="*/ 3138391 h 5959540"/>
              <a:gd name="connsiteX194" fmla="*/ 4226653 w 6441943"/>
              <a:gd name="connsiteY194" fmla="*/ 3052654 h 5959540"/>
              <a:gd name="connsiteX195" fmla="*/ 4422563 w 6441943"/>
              <a:gd name="connsiteY195" fmla="*/ 2763414 h 5959540"/>
              <a:gd name="connsiteX196" fmla="*/ 4428835 w 6441943"/>
              <a:gd name="connsiteY196" fmla="*/ 2767452 h 5959540"/>
              <a:gd name="connsiteX197" fmla="*/ 4442159 w 6441943"/>
              <a:gd name="connsiteY197" fmla="*/ 2774585 h 5959540"/>
              <a:gd name="connsiteX198" fmla="*/ 4446793 w 6441943"/>
              <a:gd name="connsiteY198" fmla="*/ 2874225 h 5959540"/>
              <a:gd name="connsiteX199" fmla="*/ 4463015 w 6441943"/>
              <a:gd name="connsiteY199" fmla="*/ 2950695 h 5959540"/>
              <a:gd name="connsiteX200" fmla="*/ 4493138 w 6441943"/>
              <a:gd name="connsiteY200" fmla="*/ 3036432 h 5959540"/>
              <a:gd name="connsiteX201" fmla="*/ 4428255 w 6441943"/>
              <a:gd name="connsiteY201" fmla="*/ 3145344 h 5959540"/>
              <a:gd name="connsiteX202" fmla="*/ 4312393 w 6441943"/>
              <a:gd name="connsiteY202" fmla="*/ 3307551 h 5959540"/>
              <a:gd name="connsiteX203" fmla="*/ 4887070 w 6441943"/>
              <a:gd name="connsiteY203" fmla="*/ 3949429 h 5959540"/>
              <a:gd name="connsiteX204" fmla="*/ 4914877 w 6441943"/>
              <a:gd name="connsiteY204" fmla="*/ 4141759 h 5959540"/>
              <a:gd name="connsiteX205" fmla="*/ 4845359 w 6441943"/>
              <a:gd name="connsiteY205" fmla="*/ 4598258 h 5959540"/>
              <a:gd name="connsiteX206" fmla="*/ 5095622 w 6441943"/>
              <a:gd name="connsiteY206" fmla="*/ 4938892 h 5959540"/>
              <a:gd name="connsiteX207" fmla="*/ 5230022 w 6441943"/>
              <a:gd name="connsiteY207" fmla="*/ 4874009 h 5959540"/>
              <a:gd name="connsiteX208" fmla="*/ 5408451 w 6441943"/>
              <a:gd name="connsiteY208" fmla="*/ 4890228 h 5959540"/>
              <a:gd name="connsiteX209" fmla="*/ 5658714 w 6441943"/>
              <a:gd name="connsiteY209" fmla="*/ 4836933 h 5959540"/>
              <a:gd name="connsiteX210" fmla="*/ 5793114 w 6441943"/>
              <a:gd name="connsiteY210" fmla="*/ 4853155 h 5959540"/>
              <a:gd name="connsiteX211" fmla="*/ 5742135 w 6441943"/>
              <a:gd name="connsiteY211" fmla="*/ 4992190 h 5959540"/>
              <a:gd name="connsiteX212" fmla="*/ 5943734 w 6441943"/>
              <a:gd name="connsiteY212" fmla="*/ 4938892 h 5959540"/>
              <a:gd name="connsiteX213" fmla="*/ 6249610 w 6441943"/>
              <a:gd name="connsiteY213" fmla="*/ 4834614 h 5959540"/>
              <a:gd name="connsiteX214" fmla="*/ 6358521 w 6441943"/>
              <a:gd name="connsiteY214" fmla="*/ 4920354 h 5959540"/>
              <a:gd name="connsiteX215" fmla="*/ 6377059 w 6441943"/>
              <a:gd name="connsiteY215" fmla="*/ 4927304 h 5959540"/>
              <a:gd name="connsiteX216" fmla="*/ 6388645 w 6441943"/>
              <a:gd name="connsiteY216" fmla="*/ 4943526 h 5959540"/>
              <a:gd name="connsiteX217" fmla="*/ 6381694 w 6441943"/>
              <a:gd name="connsiteY217" fmla="*/ 4982918 h 5959540"/>
              <a:gd name="connsiteX218" fmla="*/ 6416451 w 6441943"/>
              <a:gd name="connsiteY218" fmla="*/ 5001456 h 5959540"/>
              <a:gd name="connsiteX219" fmla="*/ 6428039 w 6441943"/>
              <a:gd name="connsiteY219" fmla="*/ 5019994 h 5959540"/>
              <a:gd name="connsiteX220" fmla="*/ 6416451 w 6441943"/>
              <a:gd name="connsiteY220" fmla="*/ 5077926 h 5959540"/>
              <a:gd name="connsiteX221" fmla="*/ 6428039 w 6441943"/>
              <a:gd name="connsiteY221" fmla="*/ 5105733 h 5959540"/>
              <a:gd name="connsiteX222" fmla="*/ 6441943 w 6441943"/>
              <a:gd name="connsiteY222" fmla="*/ 5168298 h 5959540"/>
              <a:gd name="connsiteX223" fmla="*/ 6423405 w 6441943"/>
              <a:gd name="connsiteY223" fmla="*/ 5198423 h 5959540"/>
              <a:gd name="connsiteX224" fmla="*/ 6423405 w 6441943"/>
              <a:gd name="connsiteY224" fmla="*/ 5240133 h 5959540"/>
              <a:gd name="connsiteX225" fmla="*/ 6381694 w 6441943"/>
              <a:gd name="connsiteY225" fmla="*/ 5267940 h 5959540"/>
              <a:gd name="connsiteX226" fmla="*/ 6177777 w 6441943"/>
              <a:gd name="connsiteY226" fmla="*/ 5402341 h 5959540"/>
              <a:gd name="connsiteX227" fmla="*/ 5906658 w 6441943"/>
              <a:gd name="connsiteY227" fmla="*/ 5536741 h 5959540"/>
              <a:gd name="connsiteX228" fmla="*/ 5408451 w 6441943"/>
              <a:gd name="connsiteY228" fmla="*/ 5733708 h 5959540"/>
              <a:gd name="connsiteX229" fmla="*/ 5079402 w 6441943"/>
              <a:gd name="connsiteY229" fmla="*/ 5895915 h 5959540"/>
              <a:gd name="connsiteX230" fmla="*/ 4870850 w 6441943"/>
              <a:gd name="connsiteY230" fmla="*/ 5694314 h 5959540"/>
              <a:gd name="connsiteX231" fmla="*/ 4748035 w 6441943"/>
              <a:gd name="connsiteY231" fmla="*/ 5620162 h 5959540"/>
              <a:gd name="connsiteX232" fmla="*/ 4666933 w 6441943"/>
              <a:gd name="connsiteY232" fmla="*/ 5701264 h 5959540"/>
              <a:gd name="connsiteX233" fmla="*/ 4372641 w 6441943"/>
              <a:gd name="connsiteY233" fmla="*/ 5752243 h 5959540"/>
              <a:gd name="connsiteX234" fmla="*/ 4284586 w 6441943"/>
              <a:gd name="connsiteY234" fmla="*/ 5381484 h 5959540"/>
              <a:gd name="connsiteX235" fmla="*/ 3913827 w 6441943"/>
              <a:gd name="connsiteY235" fmla="*/ 4582036 h 5959540"/>
              <a:gd name="connsiteX236" fmla="*/ 3803568 w 6441943"/>
              <a:gd name="connsiteY236" fmla="*/ 4480852 h 5959540"/>
              <a:gd name="connsiteX237" fmla="*/ 3800007 w 6441943"/>
              <a:gd name="connsiteY237" fmla="*/ 4476532 h 5959540"/>
              <a:gd name="connsiteX238" fmla="*/ 3780527 w 6441943"/>
              <a:gd name="connsiteY238" fmla="*/ 4590443 h 5959540"/>
              <a:gd name="connsiteX239" fmla="*/ 3780525 w 6441943"/>
              <a:gd name="connsiteY239" fmla="*/ 4590467 h 5959540"/>
              <a:gd name="connsiteX240" fmla="*/ 3765094 w 6441943"/>
              <a:gd name="connsiteY240" fmla="*/ 4735131 h 5959540"/>
              <a:gd name="connsiteX241" fmla="*/ 3765092 w 6441943"/>
              <a:gd name="connsiteY241" fmla="*/ 4735183 h 5959540"/>
              <a:gd name="connsiteX242" fmla="*/ 3765094 w 6441943"/>
              <a:gd name="connsiteY242" fmla="*/ 4735132 h 5959540"/>
              <a:gd name="connsiteX243" fmla="*/ 3765902 w 6441943"/>
              <a:gd name="connsiteY243" fmla="*/ 4727558 h 5959540"/>
              <a:gd name="connsiteX244" fmla="*/ 3763880 w 6441943"/>
              <a:gd name="connsiteY244" fmla="*/ 4767502 h 5959540"/>
              <a:gd name="connsiteX245" fmla="*/ 3761087 w 6441943"/>
              <a:gd name="connsiteY245" fmla="*/ 4841968 h 5959540"/>
              <a:gd name="connsiteX246" fmla="*/ 3761604 w 6441943"/>
              <a:gd name="connsiteY246" fmla="*/ 4880319 h 5959540"/>
              <a:gd name="connsiteX247" fmla="*/ 3764152 w 6441943"/>
              <a:gd name="connsiteY247" fmla="*/ 4948933 h 5959540"/>
              <a:gd name="connsiteX248" fmla="*/ 3765139 w 6441943"/>
              <a:gd name="connsiteY248" fmla="*/ 4957284 h 5959540"/>
              <a:gd name="connsiteX249" fmla="*/ 3763636 w 6441943"/>
              <a:gd name="connsiteY249" fmla="*/ 4934981 h 5959540"/>
              <a:gd name="connsiteX250" fmla="*/ 3766230 w 6441943"/>
              <a:gd name="connsiteY250" fmla="*/ 4966518 h 5959540"/>
              <a:gd name="connsiteX251" fmla="*/ 3771090 w 6441943"/>
              <a:gd name="connsiteY251" fmla="*/ 5007656 h 5959540"/>
              <a:gd name="connsiteX252" fmla="*/ 3774769 w 6441943"/>
              <a:gd name="connsiteY252" fmla="*/ 5031180 h 5959540"/>
              <a:gd name="connsiteX253" fmla="*/ 3781007 w 6441943"/>
              <a:gd name="connsiteY253" fmla="*/ 5061338 h 5959540"/>
              <a:gd name="connsiteX254" fmla="*/ 3784037 w 6441943"/>
              <a:gd name="connsiteY254" fmla="*/ 5074110 h 5959540"/>
              <a:gd name="connsiteX255" fmla="*/ 3782356 w 6441943"/>
              <a:gd name="connsiteY255" fmla="*/ 5067859 h 5959540"/>
              <a:gd name="connsiteX256" fmla="*/ 3783197 w 6441943"/>
              <a:gd name="connsiteY256" fmla="*/ 5071928 h 5959540"/>
              <a:gd name="connsiteX257" fmla="*/ 3790925 w 6441943"/>
              <a:gd name="connsiteY257" fmla="*/ 5097158 h 5959540"/>
              <a:gd name="connsiteX258" fmla="*/ 3792279 w 6441943"/>
              <a:gd name="connsiteY258" fmla="*/ 5101288 h 5959540"/>
              <a:gd name="connsiteX259" fmla="*/ 3791572 w 6441943"/>
              <a:gd name="connsiteY259" fmla="*/ 5099273 h 5959540"/>
              <a:gd name="connsiteX260" fmla="*/ 3792746 w 6441943"/>
              <a:gd name="connsiteY260" fmla="*/ 5103106 h 5959540"/>
              <a:gd name="connsiteX261" fmla="*/ 3798331 w 6441943"/>
              <a:gd name="connsiteY261" fmla="*/ 5116063 h 5959540"/>
              <a:gd name="connsiteX262" fmla="*/ 3798364 w 6441943"/>
              <a:gd name="connsiteY262" fmla="*/ 5116122 h 5959540"/>
              <a:gd name="connsiteX263" fmla="*/ 3798347 w 6441943"/>
              <a:gd name="connsiteY263" fmla="*/ 5116093 h 5959540"/>
              <a:gd name="connsiteX264" fmla="*/ 3841530 w 6441943"/>
              <a:gd name="connsiteY264" fmla="*/ 5195336 h 5959540"/>
              <a:gd name="connsiteX265" fmla="*/ 3838161 w 6441943"/>
              <a:gd name="connsiteY265" fmla="*/ 5187944 h 5959540"/>
              <a:gd name="connsiteX266" fmla="*/ 3840723 w 6441943"/>
              <a:gd name="connsiteY266" fmla="*/ 5192568 h 5959540"/>
              <a:gd name="connsiteX267" fmla="*/ 3843401 w 6441943"/>
              <a:gd name="connsiteY267" fmla="*/ 5198769 h 5959540"/>
              <a:gd name="connsiteX268" fmla="*/ 3845921 w 6441943"/>
              <a:gd name="connsiteY268" fmla="*/ 5203395 h 5959540"/>
              <a:gd name="connsiteX269" fmla="*/ 3852185 w 6441943"/>
              <a:gd name="connsiteY269" fmla="*/ 5218716 h 5959540"/>
              <a:gd name="connsiteX270" fmla="*/ 3864731 w 6441943"/>
              <a:gd name="connsiteY270" fmla="*/ 5246247 h 5959540"/>
              <a:gd name="connsiteX271" fmla="*/ 3867285 w 6441943"/>
              <a:gd name="connsiteY271" fmla="*/ 5254086 h 5959540"/>
              <a:gd name="connsiteX272" fmla="*/ 3855237 w 6441943"/>
              <a:gd name="connsiteY272" fmla="*/ 5226182 h 5959540"/>
              <a:gd name="connsiteX273" fmla="*/ 3869801 w 6441943"/>
              <a:gd name="connsiteY273" fmla="*/ 5261806 h 5959540"/>
              <a:gd name="connsiteX274" fmla="*/ 3867285 w 6441943"/>
              <a:gd name="connsiteY274" fmla="*/ 5254086 h 5959540"/>
              <a:gd name="connsiteX275" fmla="*/ 3873002 w 6441943"/>
              <a:gd name="connsiteY275" fmla="*/ 5267325 h 5959540"/>
              <a:gd name="connsiteX276" fmla="*/ 3876971 w 6441943"/>
              <a:gd name="connsiteY276" fmla="*/ 5279345 h 5959540"/>
              <a:gd name="connsiteX277" fmla="*/ 3880558 w 6441943"/>
              <a:gd name="connsiteY277" fmla="*/ 5288119 h 5959540"/>
              <a:gd name="connsiteX278" fmla="*/ 3887016 w 6441943"/>
              <a:gd name="connsiteY278" fmla="*/ 5309765 h 5959540"/>
              <a:gd name="connsiteX279" fmla="*/ 3896534 w 6441943"/>
              <a:gd name="connsiteY279" fmla="*/ 5338590 h 5959540"/>
              <a:gd name="connsiteX280" fmla="*/ 3900713 w 6441943"/>
              <a:gd name="connsiteY280" fmla="*/ 5355679 h 5959540"/>
              <a:gd name="connsiteX281" fmla="*/ 3904278 w 6441943"/>
              <a:gd name="connsiteY281" fmla="*/ 5367630 h 5959540"/>
              <a:gd name="connsiteX282" fmla="*/ 3907819 w 6441943"/>
              <a:gd name="connsiteY282" fmla="*/ 5384732 h 5959540"/>
              <a:gd name="connsiteX283" fmla="*/ 3912682 w 6441943"/>
              <a:gd name="connsiteY283" fmla="*/ 5404615 h 5959540"/>
              <a:gd name="connsiteX284" fmla="*/ 3916297 w 6441943"/>
              <a:gd name="connsiteY284" fmla="*/ 5425687 h 5959540"/>
              <a:gd name="connsiteX285" fmla="*/ 3919119 w 6441943"/>
              <a:gd name="connsiteY285" fmla="*/ 5439319 h 5959540"/>
              <a:gd name="connsiteX286" fmla="*/ 3920656 w 6441943"/>
              <a:gd name="connsiteY286" fmla="*/ 5451099 h 5959540"/>
              <a:gd name="connsiteX287" fmla="*/ 3922811 w 6441943"/>
              <a:gd name="connsiteY287" fmla="*/ 5463655 h 5959540"/>
              <a:gd name="connsiteX288" fmla="*/ 3923396 w 6441943"/>
              <a:gd name="connsiteY288" fmla="*/ 5469029 h 5959540"/>
              <a:gd name="connsiteX289" fmla="*/ 3922100 w 6441943"/>
              <a:gd name="connsiteY289" fmla="*/ 5462160 h 5959540"/>
              <a:gd name="connsiteX290" fmla="*/ 3925391 w 6441943"/>
              <a:gd name="connsiteY290" fmla="*/ 5487370 h 5959540"/>
              <a:gd name="connsiteX291" fmla="*/ 3923396 w 6441943"/>
              <a:gd name="connsiteY291" fmla="*/ 5469029 h 5959540"/>
              <a:gd name="connsiteX292" fmla="*/ 3923846 w 6441943"/>
              <a:gd name="connsiteY292" fmla="*/ 5471418 h 5959540"/>
              <a:gd name="connsiteX293" fmla="*/ 3925984 w 6441943"/>
              <a:gd name="connsiteY293" fmla="*/ 5491912 h 5959540"/>
              <a:gd name="connsiteX294" fmla="*/ 3927116 w 6441943"/>
              <a:gd name="connsiteY294" fmla="*/ 5500582 h 5959540"/>
              <a:gd name="connsiteX295" fmla="*/ 3927510 w 6441943"/>
              <a:gd name="connsiteY295" fmla="*/ 5506529 h 5959540"/>
              <a:gd name="connsiteX296" fmla="*/ 3928283 w 6441943"/>
              <a:gd name="connsiteY296" fmla="*/ 5513946 h 5959540"/>
              <a:gd name="connsiteX297" fmla="*/ 3927561 w 6441943"/>
              <a:gd name="connsiteY297" fmla="*/ 5507308 h 5959540"/>
              <a:gd name="connsiteX298" fmla="*/ 3929661 w 6441943"/>
              <a:gd name="connsiteY298" fmla="*/ 5539050 h 5959540"/>
              <a:gd name="connsiteX299" fmla="*/ 3928286 w 6441943"/>
              <a:gd name="connsiteY299" fmla="*/ 5513976 h 5959540"/>
              <a:gd name="connsiteX300" fmla="*/ 3930307 w 6441943"/>
              <a:gd name="connsiteY300" fmla="*/ 5548810 h 5959540"/>
              <a:gd name="connsiteX301" fmla="*/ 3930341 w 6441943"/>
              <a:gd name="connsiteY301" fmla="*/ 5551457 h 5959540"/>
              <a:gd name="connsiteX302" fmla="*/ 3930341 w 6441943"/>
              <a:gd name="connsiteY302" fmla="*/ 5551462 h 5959540"/>
              <a:gd name="connsiteX303" fmla="*/ 3930341 w 6441943"/>
              <a:gd name="connsiteY303" fmla="*/ 5551461 h 5959540"/>
              <a:gd name="connsiteX304" fmla="*/ 3930728 w 6441943"/>
              <a:gd name="connsiteY304" fmla="*/ 5581396 h 5959540"/>
              <a:gd name="connsiteX305" fmla="*/ 3930415 w 6441943"/>
              <a:gd name="connsiteY305" fmla="*/ 5595734 h 5959540"/>
              <a:gd name="connsiteX306" fmla="*/ 3531849 w 6441943"/>
              <a:gd name="connsiteY306" fmla="*/ 5952590 h 5959540"/>
              <a:gd name="connsiteX307" fmla="*/ 3527214 w 6441943"/>
              <a:gd name="connsiteY307" fmla="*/ 5952590 h 5959540"/>
              <a:gd name="connsiteX308" fmla="*/ 2732397 w 6441943"/>
              <a:gd name="connsiteY308" fmla="*/ 5959540 h 5959540"/>
              <a:gd name="connsiteX309" fmla="*/ 2579459 w 6441943"/>
              <a:gd name="connsiteY309" fmla="*/ 5906245 h 5959540"/>
              <a:gd name="connsiteX310" fmla="*/ 2597129 w 6441943"/>
              <a:gd name="connsiteY310" fmla="*/ 5859320 h 5959540"/>
              <a:gd name="connsiteX311" fmla="*/ 2603445 w 6441943"/>
              <a:gd name="connsiteY311" fmla="*/ 5855368 h 5959540"/>
              <a:gd name="connsiteX312" fmla="*/ 2607725 w 6441943"/>
              <a:gd name="connsiteY312" fmla="*/ 5850306 h 5959540"/>
              <a:gd name="connsiteX313" fmla="*/ 2644327 w 6441943"/>
              <a:gd name="connsiteY313" fmla="*/ 5829784 h 5959540"/>
              <a:gd name="connsiteX314" fmla="*/ 2644342 w 6441943"/>
              <a:gd name="connsiteY314" fmla="*/ 5829774 h 5959540"/>
              <a:gd name="connsiteX315" fmla="*/ 2648977 w 6441943"/>
              <a:gd name="connsiteY315" fmla="*/ 5827458 h 5959540"/>
              <a:gd name="connsiteX316" fmla="*/ 2838991 w 6441943"/>
              <a:gd name="connsiteY316" fmla="*/ 5804286 h 5959540"/>
              <a:gd name="connsiteX317" fmla="*/ 2924459 w 6441943"/>
              <a:gd name="connsiteY317" fmla="*/ 5760242 h 5959540"/>
              <a:gd name="connsiteX318" fmla="*/ 2939190 w 6441943"/>
              <a:gd name="connsiteY318" fmla="*/ 5750127 h 5959540"/>
              <a:gd name="connsiteX319" fmla="*/ 2928157 w 6441943"/>
              <a:gd name="connsiteY319" fmla="*/ 5758336 h 5959540"/>
              <a:gd name="connsiteX320" fmla="*/ 2933138 w 6441943"/>
              <a:gd name="connsiteY320" fmla="*/ 5755769 h 5959540"/>
              <a:gd name="connsiteX321" fmla="*/ 2945690 w 6441943"/>
              <a:gd name="connsiteY321" fmla="*/ 5745664 h 5959540"/>
              <a:gd name="connsiteX322" fmla="*/ 2939190 w 6441943"/>
              <a:gd name="connsiteY322" fmla="*/ 5750127 h 5959540"/>
              <a:gd name="connsiteX323" fmla="*/ 2951805 w 6441943"/>
              <a:gd name="connsiteY323" fmla="*/ 5740741 h 5959540"/>
              <a:gd name="connsiteX324" fmla="*/ 2991960 w 6441943"/>
              <a:gd name="connsiteY324" fmla="*/ 5708411 h 5959540"/>
              <a:gd name="connsiteX325" fmla="*/ 2999083 w 6441943"/>
              <a:gd name="connsiteY325" fmla="*/ 5701683 h 5959540"/>
              <a:gd name="connsiteX326" fmla="*/ 2995389 w 6441943"/>
              <a:gd name="connsiteY326" fmla="*/ 5705651 h 5959540"/>
              <a:gd name="connsiteX327" fmla="*/ 3002574 w 6441943"/>
              <a:gd name="connsiteY327" fmla="*/ 5699865 h 5959540"/>
              <a:gd name="connsiteX328" fmla="*/ 3007940 w 6441943"/>
              <a:gd name="connsiteY328" fmla="*/ 5693316 h 5959540"/>
              <a:gd name="connsiteX329" fmla="*/ 2999083 w 6441943"/>
              <a:gd name="connsiteY329" fmla="*/ 5701683 h 5959540"/>
              <a:gd name="connsiteX330" fmla="*/ 3015770 w 6441943"/>
              <a:gd name="connsiteY330" fmla="*/ 5683760 h 5959540"/>
              <a:gd name="connsiteX331" fmla="*/ 3043765 w 6441943"/>
              <a:gd name="connsiteY331" fmla="*/ 5649590 h 5959540"/>
              <a:gd name="connsiteX332" fmla="*/ 3058504 w 6441943"/>
              <a:gd name="connsiteY332" fmla="*/ 5626794 h 5959540"/>
              <a:gd name="connsiteX333" fmla="*/ 3076362 w 6441943"/>
              <a:gd name="connsiteY333" fmla="*/ 5593489 h 5959540"/>
              <a:gd name="connsiteX334" fmla="*/ 3085707 w 6441943"/>
              <a:gd name="connsiteY334" fmla="*/ 5572196 h 5959540"/>
              <a:gd name="connsiteX335" fmla="*/ 3079581 w 6441943"/>
              <a:gd name="connsiteY335" fmla="*/ 5587486 h 5959540"/>
              <a:gd name="connsiteX336" fmla="*/ 3082303 w 6441943"/>
              <a:gd name="connsiteY336" fmla="*/ 5582409 h 5959540"/>
              <a:gd name="connsiteX337" fmla="*/ 3085724 w 6441943"/>
              <a:gd name="connsiteY337" fmla="*/ 5572159 h 5959540"/>
              <a:gd name="connsiteX338" fmla="*/ 3085707 w 6441943"/>
              <a:gd name="connsiteY338" fmla="*/ 5572196 h 5959540"/>
              <a:gd name="connsiteX339" fmla="*/ 3085731 w 6441943"/>
              <a:gd name="connsiteY339" fmla="*/ 5572137 h 5959540"/>
              <a:gd name="connsiteX340" fmla="*/ 3094935 w 6441943"/>
              <a:gd name="connsiteY340" fmla="*/ 5544559 h 5959540"/>
              <a:gd name="connsiteX341" fmla="*/ 3107378 w 6441943"/>
              <a:gd name="connsiteY341" fmla="*/ 5488445 h 5959540"/>
              <a:gd name="connsiteX342" fmla="*/ 3106519 w 6441943"/>
              <a:gd name="connsiteY342" fmla="*/ 5493901 h 5959540"/>
              <a:gd name="connsiteX343" fmla="*/ 3108152 w 6441943"/>
              <a:gd name="connsiteY343" fmla="*/ 5484955 h 5959540"/>
              <a:gd name="connsiteX344" fmla="*/ 3107378 w 6441943"/>
              <a:gd name="connsiteY344" fmla="*/ 5488445 h 5959540"/>
              <a:gd name="connsiteX345" fmla="*/ 3108324 w 6441943"/>
              <a:gd name="connsiteY345" fmla="*/ 5482442 h 5959540"/>
              <a:gd name="connsiteX346" fmla="*/ 3110246 w 6441943"/>
              <a:gd name="connsiteY346" fmla="*/ 5454019 h 5959540"/>
              <a:gd name="connsiteX347" fmla="*/ 3110110 w 6441943"/>
              <a:gd name="connsiteY347" fmla="*/ 5440477 h 5959540"/>
              <a:gd name="connsiteX348" fmla="*/ 3110110 w 6441943"/>
              <a:gd name="connsiteY348" fmla="*/ 5438161 h 5959540"/>
              <a:gd name="connsiteX349" fmla="*/ 3110110 w 6441943"/>
              <a:gd name="connsiteY349" fmla="*/ 5435843 h 5959540"/>
              <a:gd name="connsiteX350" fmla="*/ 2924730 w 6441943"/>
              <a:gd name="connsiteY350" fmla="*/ 4960809 h 5959540"/>
              <a:gd name="connsiteX351" fmla="*/ 2922412 w 6441943"/>
              <a:gd name="connsiteY351" fmla="*/ 4958490 h 5959540"/>
              <a:gd name="connsiteX352" fmla="*/ 2760204 w 6441943"/>
              <a:gd name="connsiteY352" fmla="*/ 4603953 h 5959540"/>
              <a:gd name="connsiteX353" fmla="*/ 2722191 w 6441943"/>
              <a:gd name="connsiteY353" fmla="*/ 4445126 h 5959540"/>
              <a:gd name="connsiteX354" fmla="*/ 2698632 w 6441943"/>
              <a:gd name="connsiteY354" fmla="*/ 4468138 h 5959540"/>
              <a:gd name="connsiteX355" fmla="*/ 2627756 w 6441943"/>
              <a:gd name="connsiteY355" fmla="*/ 4524104 h 5959540"/>
              <a:gd name="connsiteX356" fmla="*/ 2565190 w 6441943"/>
              <a:gd name="connsiteY356" fmla="*/ 4679360 h 5959540"/>
              <a:gd name="connsiteX357" fmla="*/ 2542017 w 6441943"/>
              <a:gd name="connsiteY357" fmla="*/ 4904132 h 5959540"/>
              <a:gd name="connsiteX358" fmla="*/ 2518845 w 6441943"/>
              <a:gd name="connsiteY358" fmla="*/ 5066339 h 5959540"/>
              <a:gd name="connsiteX359" fmla="*/ 2495672 w 6441943"/>
              <a:gd name="connsiteY359" fmla="*/ 5198423 h 5959540"/>
              <a:gd name="connsiteX360" fmla="*/ 2442377 w 6441943"/>
              <a:gd name="connsiteY360" fmla="*/ 5237815 h 5959540"/>
              <a:gd name="connsiteX361" fmla="*/ 2402982 w 6441943"/>
              <a:gd name="connsiteY361" fmla="*/ 5400022 h 5959540"/>
              <a:gd name="connsiteX362" fmla="*/ 2270901 w 6441943"/>
              <a:gd name="connsiteY362" fmla="*/ 5439417 h 5959540"/>
              <a:gd name="connsiteX363" fmla="*/ 2148085 w 6441943"/>
              <a:gd name="connsiteY363" fmla="*/ 5492712 h 5959540"/>
              <a:gd name="connsiteX364" fmla="*/ 1969659 w 6441943"/>
              <a:gd name="connsiteY364" fmla="*/ 5631747 h 5959540"/>
              <a:gd name="connsiteX365" fmla="*/ 1730981 w 6441943"/>
              <a:gd name="connsiteY365" fmla="*/ 5800907 h 5959540"/>
              <a:gd name="connsiteX366" fmla="*/ 827256 w 6441943"/>
              <a:gd name="connsiteY366" fmla="*/ 5893597 h 5959540"/>
              <a:gd name="connsiteX367" fmla="*/ 340634 w 6441943"/>
              <a:gd name="connsiteY367" fmla="*/ 5274893 h 5959540"/>
              <a:gd name="connsiteX368" fmla="*/ 148304 w 6441943"/>
              <a:gd name="connsiteY368" fmla="*/ 5298066 h 5959540"/>
              <a:gd name="connsiteX369" fmla="*/ 62564 w 6441943"/>
              <a:gd name="connsiteY369" fmla="*/ 4850836 h 5959540"/>
              <a:gd name="connsiteX370" fmla="*/ 139035 w 6441943"/>
              <a:gd name="connsiteY370" fmla="*/ 4341042 h 5959540"/>
              <a:gd name="connsiteX371" fmla="*/ 6951 w 6441943"/>
              <a:gd name="connsiteY371" fmla="*/ 4579717 h 5959540"/>
              <a:gd name="connsiteX372" fmla="*/ 122813 w 6441943"/>
              <a:gd name="connsiteY372" fmla="*/ 4109318 h 5959540"/>
              <a:gd name="connsiteX373" fmla="*/ 0 w 6441943"/>
              <a:gd name="connsiteY373" fmla="*/ 4287745 h 5959540"/>
              <a:gd name="connsiteX374" fmla="*/ 76468 w 6441943"/>
              <a:gd name="connsiteY374" fmla="*/ 3738559 h 5959540"/>
              <a:gd name="connsiteX375" fmla="*/ 139035 w 6441943"/>
              <a:gd name="connsiteY375" fmla="*/ 3390972 h 5959540"/>
              <a:gd name="connsiteX376" fmla="*/ 23173 w 6441943"/>
              <a:gd name="connsiteY376" fmla="*/ 3499881 h 5959540"/>
              <a:gd name="connsiteX377" fmla="*/ 308193 w 6441943"/>
              <a:gd name="connsiteY377" fmla="*/ 2811661 h 5959540"/>
              <a:gd name="connsiteX378" fmla="*/ 203918 w 6441943"/>
              <a:gd name="connsiteY378" fmla="*/ 2839468 h 5959540"/>
              <a:gd name="connsiteX379" fmla="*/ 495891 w 6441943"/>
              <a:gd name="connsiteY379" fmla="*/ 2582252 h 5959540"/>
              <a:gd name="connsiteX380" fmla="*/ 780911 w 6441943"/>
              <a:gd name="connsiteY380" fmla="*/ 2102584 h 5959540"/>
              <a:gd name="connsiteX381" fmla="*/ 1035808 w 6441943"/>
              <a:gd name="connsiteY381" fmla="*/ 1646085 h 5959540"/>
              <a:gd name="connsiteX382" fmla="*/ 1622072 w 6441943"/>
              <a:gd name="connsiteY382" fmla="*/ 1235934 h 5959540"/>
              <a:gd name="connsiteX383" fmla="*/ 2039176 w 6441943"/>
              <a:gd name="connsiteY383" fmla="*/ 974084 h 5959540"/>
              <a:gd name="connsiteX384" fmla="*/ 3052075 w 6441943"/>
              <a:gd name="connsiteY384" fmla="*/ 570 h 5959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Lst>
            <a:rect l="l" t="t" r="r" b="b"/>
            <a:pathLst>
              <a:path w="6441943" h="5959540">
                <a:moveTo>
                  <a:pt x="3930341" y="5551462"/>
                </a:moveTo>
                <a:lnTo>
                  <a:pt x="3930470" y="5553792"/>
                </a:lnTo>
                <a:cubicBezTo>
                  <a:pt x="3930801" y="5565128"/>
                  <a:pt x="3930811" y="5574426"/>
                  <a:pt x="3930728" y="5581396"/>
                </a:cubicBezTo>
                <a:close/>
                <a:moveTo>
                  <a:pt x="3101215" y="5522950"/>
                </a:moveTo>
                <a:lnTo>
                  <a:pt x="3096254" y="5540606"/>
                </a:lnTo>
                <a:lnTo>
                  <a:pt x="3100089" y="5529112"/>
                </a:lnTo>
                <a:close/>
                <a:moveTo>
                  <a:pt x="3179633" y="5436354"/>
                </a:moveTo>
                <a:lnTo>
                  <a:pt x="3179855" y="5457522"/>
                </a:lnTo>
                <a:lnTo>
                  <a:pt x="3179738" y="5446344"/>
                </a:lnTo>
                <a:close/>
                <a:moveTo>
                  <a:pt x="3798364" y="5116122"/>
                </a:moveTo>
                <a:lnTo>
                  <a:pt x="3835318" y="5181705"/>
                </a:lnTo>
                <a:lnTo>
                  <a:pt x="3838161" y="5187944"/>
                </a:lnTo>
                <a:close/>
                <a:moveTo>
                  <a:pt x="3772668" y="5021018"/>
                </a:moveTo>
                <a:lnTo>
                  <a:pt x="3772670" y="5021035"/>
                </a:lnTo>
                <a:lnTo>
                  <a:pt x="3772673" y="5021047"/>
                </a:lnTo>
                <a:lnTo>
                  <a:pt x="3772670" y="5021034"/>
                </a:lnTo>
                <a:close/>
                <a:moveTo>
                  <a:pt x="3761032" y="4843434"/>
                </a:moveTo>
                <a:lnTo>
                  <a:pt x="3760631" y="4854130"/>
                </a:lnTo>
                <a:lnTo>
                  <a:pt x="3761287" y="4871798"/>
                </a:lnTo>
                <a:close/>
                <a:moveTo>
                  <a:pt x="3384337" y="3767524"/>
                </a:moveTo>
                <a:cubicBezTo>
                  <a:pt x="3365220" y="3769262"/>
                  <a:pt x="3346103" y="3782585"/>
                  <a:pt x="3346103" y="3782585"/>
                </a:cubicBezTo>
                <a:cubicBezTo>
                  <a:pt x="3269632" y="3759413"/>
                  <a:pt x="3160723" y="3891497"/>
                  <a:pt x="3160723" y="3891497"/>
                </a:cubicBezTo>
                <a:cubicBezTo>
                  <a:pt x="2998516" y="4130753"/>
                  <a:pt x="2876227" y="4281745"/>
                  <a:pt x="2789975" y="4375909"/>
                </a:cubicBezTo>
                <a:lnTo>
                  <a:pt x="2780135" y="4386371"/>
                </a:lnTo>
                <a:lnTo>
                  <a:pt x="2777987" y="4376117"/>
                </a:lnTo>
                <a:lnTo>
                  <a:pt x="2780259" y="4386964"/>
                </a:lnTo>
                <a:lnTo>
                  <a:pt x="2813776" y="4528044"/>
                </a:lnTo>
                <a:lnTo>
                  <a:pt x="2780260" y="4386966"/>
                </a:lnTo>
                <a:lnTo>
                  <a:pt x="2780140" y="4386393"/>
                </a:lnTo>
                <a:lnTo>
                  <a:pt x="2780260" y="4386964"/>
                </a:lnTo>
                <a:cubicBezTo>
                  <a:pt x="2795688" y="4456554"/>
                  <a:pt x="2811475" y="4523428"/>
                  <a:pt x="2827406" y="4585415"/>
                </a:cubicBezTo>
                <a:cubicBezTo>
                  <a:pt x="2827406" y="4585415"/>
                  <a:pt x="2887654" y="4784698"/>
                  <a:pt x="2980344" y="4916780"/>
                </a:cubicBezTo>
                <a:cubicBezTo>
                  <a:pt x="2996564" y="4937636"/>
                  <a:pt x="3186578" y="5183264"/>
                  <a:pt x="3179627" y="5435843"/>
                </a:cubicBezTo>
                <a:lnTo>
                  <a:pt x="3179738" y="5446344"/>
                </a:lnTo>
                <a:lnTo>
                  <a:pt x="3179858" y="5457884"/>
                </a:lnTo>
                <a:lnTo>
                  <a:pt x="3177050" y="5492431"/>
                </a:lnTo>
                <a:cubicBezTo>
                  <a:pt x="3165083" y="5587080"/>
                  <a:pt x="3108227" y="5771590"/>
                  <a:pt x="2859847" y="5869169"/>
                </a:cubicBezTo>
                <a:lnTo>
                  <a:pt x="2850578" y="5871485"/>
                </a:lnTo>
                <a:lnTo>
                  <a:pt x="2723128" y="5887707"/>
                </a:lnTo>
                <a:lnTo>
                  <a:pt x="2723137" y="5887707"/>
                </a:lnTo>
                <a:lnTo>
                  <a:pt x="2730081" y="5887707"/>
                </a:lnTo>
                <a:lnTo>
                  <a:pt x="3527214" y="5883072"/>
                </a:lnTo>
                <a:cubicBezTo>
                  <a:pt x="3557337" y="5878438"/>
                  <a:pt x="3860898" y="5834409"/>
                  <a:pt x="3860898" y="5593415"/>
                </a:cubicBezTo>
                <a:lnTo>
                  <a:pt x="3861133" y="5581911"/>
                </a:lnTo>
                <a:lnTo>
                  <a:pt x="3861133" y="5581912"/>
                </a:lnTo>
                <a:lnTo>
                  <a:pt x="3861134" y="5581911"/>
                </a:lnTo>
                <a:cubicBezTo>
                  <a:pt x="3861513" y="5533312"/>
                  <a:pt x="3855683" y="5339677"/>
                  <a:pt x="3738082" y="5153139"/>
                </a:cubicBezTo>
                <a:lnTo>
                  <a:pt x="3732433" y="5140760"/>
                </a:lnTo>
                <a:lnTo>
                  <a:pt x="3732384" y="5140652"/>
                </a:lnTo>
                <a:lnTo>
                  <a:pt x="3731127" y="5137087"/>
                </a:lnTo>
                <a:lnTo>
                  <a:pt x="3731128" y="5137089"/>
                </a:lnTo>
                <a:lnTo>
                  <a:pt x="3721174" y="5108858"/>
                </a:lnTo>
                <a:lnTo>
                  <a:pt x="3720583" y="5106469"/>
                </a:lnTo>
                <a:lnTo>
                  <a:pt x="3720154" y="5104735"/>
                </a:lnTo>
                <a:lnTo>
                  <a:pt x="3720155" y="5104739"/>
                </a:lnTo>
                <a:lnTo>
                  <a:pt x="3708063" y="5055829"/>
                </a:lnTo>
                <a:cubicBezTo>
                  <a:pt x="3703777" y="5034399"/>
                  <a:pt x="3699776" y="5009108"/>
                  <a:pt x="3696662" y="4979636"/>
                </a:cubicBezTo>
                <a:lnTo>
                  <a:pt x="3691720" y="4897282"/>
                </a:lnTo>
                <a:lnTo>
                  <a:pt x="3691720" y="4897290"/>
                </a:lnTo>
                <a:lnTo>
                  <a:pt x="3691169" y="4888099"/>
                </a:lnTo>
                <a:lnTo>
                  <a:pt x="3690584" y="4878351"/>
                </a:lnTo>
                <a:lnTo>
                  <a:pt x="3693440" y="4750059"/>
                </a:lnTo>
                <a:lnTo>
                  <a:pt x="3693439" y="4750071"/>
                </a:lnTo>
                <a:lnTo>
                  <a:pt x="3693440" y="4750058"/>
                </a:lnTo>
                <a:lnTo>
                  <a:pt x="3693440" y="4750048"/>
                </a:lnTo>
                <a:cubicBezTo>
                  <a:pt x="3699125" y="4655077"/>
                  <a:pt x="3713173" y="4540808"/>
                  <a:pt x="3740401" y="4404670"/>
                </a:cubicBezTo>
                <a:lnTo>
                  <a:pt x="3740571" y="4404435"/>
                </a:lnTo>
                <a:lnTo>
                  <a:pt x="3706071" y="4362586"/>
                </a:lnTo>
                <a:cubicBezTo>
                  <a:pt x="3524240" y="4115257"/>
                  <a:pt x="3422570" y="3821979"/>
                  <a:pt x="3422570" y="3821979"/>
                </a:cubicBezTo>
                <a:cubicBezTo>
                  <a:pt x="3422570" y="3775635"/>
                  <a:pt x="3403453" y="3765786"/>
                  <a:pt x="3384337" y="3767524"/>
                </a:cubicBezTo>
                <a:close/>
                <a:moveTo>
                  <a:pt x="2542383" y="3241413"/>
                </a:moveTo>
                <a:cubicBezTo>
                  <a:pt x="2523845" y="3243729"/>
                  <a:pt x="2509942" y="3262267"/>
                  <a:pt x="2512260" y="3280805"/>
                </a:cubicBezTo>
                <a:cubicBezTo>
                  <a:pt x="2512260" y="3288915"/>
                  <a:pt x="2602741" y="3912654"/>
                  <a:pt x="2712294" y="4403775"/>
                </a:cubicBezTo>
                <a:lnTo>
                  <a:pt x="2720978" y="4440058"/>
                </a:lnTo>
                <a:lnTo>
                  <a:pt x="2776921" y="4371033"/>
                </a:lnTo>
                <a:lnTo>
                  <a:pt x="2735259" y="4172222"/>
                </a:lnTo>
                <a:cubicBezTo>
                  <a:pt x="2648253" y="3735131"/>
                  <a:pt x="2581778" y="3278488"/>
                  <a:pt x="2581778" y="3271536"/>
                </a:cubicBezTo>
                <a:cubicBezTo>
                  <a:pt x="2579459" y="3252998"/>
                  <a:pt x="2560921" y="3239095"/>
                  <a:pt x="2542383" y="3241413"/>
                </a:cubicBezTo>
                <a:close/>
                <a:moveTo>
                  <a:pt x="2168787" y="3080089"/>
                </a:moveTo>
                <a:cubicBezTo>
                  <a:pt x="2151815" y="3079410"/>
                  <a:pt x="2129548" y="3089729"/>
                  <a:pt x="2101741" y="3124488"/>
                </a:cubicBezTo>
                <a:cubicBezTo>
                  <a:pt x="2101741" y="3124488"/>
                  <a:pt x="2057714" y="3316820"/>
                  <a:pt x="1992831" y="3386337"/>
                </a:cubicBezTo>
                <a:cubicBezTo>
                  <a:pt x="1992831" y="3386337"/>
                  <a:pt x="1951121" y="3474393"/>
                  <a:pt x="1819037" y="3520738"/>
                </a:cubicBezTo>
                <a:lnTo>
                  <a:pt x="1814402" y="3652819"/>
                </a:lnTo>
                <a:lnTo>
                  <a:pt x="1888554" y="3669041"/>
                </a:lnTo>
                <a:lnTo>
                  <a:pt x="1939533" y="3722337"/>
                </a:lnTo>
                <a:cubicBezTo>
                  <a:pt x="1939533" y="3722337"/>
                  <a:pt x="1981244" y="3757097"/>
                  <a:pt x="2009051" y="3710752"/>
                </a:cubicBezTo>
                <a:cubicBezTo>
                  <a:pt x="2009051" y="3710752"/>
                  <a:pt x="2009051" y="3615743"/>
                  <a:pt x="2108693" y="3622696"/>
                </a:cubicBezTo>
                <a:cubicBezTo>
                  <a:pt x="2108693" y="3622696"/>
                  <a:pt x="2161989" y="3629647"/>
                  <a:pt x="2166623" y="3564764"/>
                </a:cubicBezTo>
                <a:cubicBezTo>
                  <a:pt x="2166623" y="3564764"/>
                  <a:pt x="2159673" y="3523054"/>
                  <a:pt x="2217603" y="3476709"/>
                </a:cubicBezTo>
                <a:lnTo>
                  <a:pt x="2419204" y="3326089"/>
                </a:lnTo>
                <a:cubicBezTo>
                  <a:pt x="2419204" y="3326089"/>
                  <a:pt x="2215287" y="3159247"/>
                  <a:pt x="2210652" y="3112903"/>
                </a:cubicBezTo>
                <a:cubicBezTo>
                  <a:pt x="2210652" y="3112903"/>
                  <a:pt x="2197074" y="3081221"/>
                  <a:pt x="2168787" y="3080089"/>
                </a:cubicBezTo>
                <a:close/>
                <a:moveTo>
                  <a:pt x="4736448" y="2146033"/>
                </a:moveTo>
                <a:cubicBezTo>
                  <a:pt x="4750930" y="2148349"/>
                  <a:pt x="4759619" y="2155880"/>
                  <a:pt x="4759619" y="2155880"/>
                </a:cubicBezTo>
                <a:cubicBezTo>
                  <a:pt x="4824502" y="2197591"/>
                  <a:pt x="4766572" y="2255523"/>
                  <a:pt x="4766572" y="2255523"/>
                </a:cubicBezTo>
                <a:lnTo>
                  <a:pt x="4422563" y="2763414"/>
                </a:lnTo>
                <a:lnTo>
                  <a:pt x="4399870" y="2748805"/>
                </a:lnTo>
                <a:cubicBezTo>
                  <a:pt x="4379015" y="2733453"/>
                  <a:pt x="4358739" y="2713177"/>
                  <a:pt x="4361056" y="2693480"/>
                </a:cubicBezTo>
                <a:cubicBezTo>
                  <a:pt x="4361056" y="2693480"/>
                  <a:pt x="4395814" y="2593840"/>
                  <a:pt x="4298489" y="2605425"/>
                </a:cubicBezTo>
                <a:cubicBezTo>
                  <a:pt x="4298489" y="2605425"/>
                  <a:pt x="4285455" y="2598909"/>
                  <a:pt x="4236902" y="2622045"/>
                </a:cubicBezTo>
                <a:lnTo>
                  <a:pt x="4205003" y="2639946"/>
                </a:lnTo>
                <a:lnTo>
                  <a:pt x="4213619" y="2615853"/>
                </a:lnTo>
                <a:cubicBezTo>
                  <a:pt x="4223178" y="2598474"/>
                  <a:pt x="4233606" y="2591522"/>
                  <a:pt x="4233606" y="2591522"/>
                </a:cubicBezTo>
                <a:lnTo>
                  <a:pt x="4678517" y="2167467"/>
                </a:lnTo>
                <a:cubicBezTo>
                  <a:pt x="4701690" y="2146612"/>
                  <a:pt x="4721965" y="2143716"/>
                  <a:pt x="4736448" y="2146033"/>
                </a:cubicBezTo>
                <a:close/>
                <a:moveTo>
                  <a:pt x="2679023" y="1316748"/>
                </a:moveTo>
                <a:cubicBezTo>
                  <a:pt x="2670623" y="1319935"/>
                  <a:pt x="2663672" y="1326308"/>
                  <a:pt x="2660196" y="1335577"/>
                </a:cubicBezTo>
                <a:cubicBezTo>
                  <a:pt x="2657878" y="1342527"/>
                  <a:pt x="2595313" y="1488515"/>
                  <a:pt x="2599948" y="1592789"/>
                </a:cubicBezTo>
                <a:cubicBezTo>
                  <a:pt x="2599948" y="1599742"/>
                  <a:pt x="2616167" y="1785122"/>
                  <a:pt x="2727395" y="1942694"/>
                </a:cubicBezTo>
                <a:cubicBezTo>
                  <a:pt x="2729714" y="1942694"/>
                  <a:pt x="2801547" y="2063191"/>
                  <a:pt x="2796913" y="2220763"/>
                </a:cubicBezTo>
                <a:cubicBezTo>
                  <a:pt x="2796913" y="2239301"/>
                  <a:pt x="2810816" y="2255521"/>
                  <a:pt x="2831673" y="2255521"/>
                </a:cubicBezTo>
                <a:cubicBezTo>
                  <a:pt x="2850210" y="2255521"/>
                  <a:pt x="2866430" y="2241617"/>
                  <a:pt x="2866430" y="2223079"/>
                </a:cubicBezTo>
                <a:cubicBezTo>
                  <a:pt x="2871064" y="2044653"/>
                  <a:pt x="2792278" y="1912569"/>
                  <a:pt x="2787644" y="1905618"/>
                </a:cubicBezTo>
                <a:cubicBezTo>
                  <a:pt x="2685685" y="1761949"/>
                  <a:pt x="2669465" y="1588155"/>
                  <a:pt x="2669465" y="1588155"/>
                </a:cubicBezTo>
                <a:cubicBezTo>
                  <a:pt x="2667147" y="1500100"/>
                  <a:pt x="2725077" y="1365699"/>
                  <a:pt x="2725077" y="1363383"/>
                </a:cubicBezTo>
                <a:cubicBezTo>
                  <a:pt x="2732030" y="1344845"/>
                  <a:pt x="2725077" y="1323989"/>
                  <a:pt x="2706541" y="1317039"/>
                </a:cubicBezTo>
                <a:cubicBezTo>
                  <a:pt x="2697272" y="1313562"/>
                  <a:pt x="2687424" y="1313562"/>
                  <a:pt x="2679023" y="1316748"/>
                </a:cubicBezTo>
                <a:close/>
                <a:moveTo>
                  <a:pt x="3661900" y="43514"/>
                </a:moveTo>
                <a:cubicBezTo>
                  <a:pt x="3687603" y="44654"/>
                  <a:pt x="3700637" y="51823"/>
                  <a:pt x="3700637" y="51823"/>
                </a:cubicBezTo>
                <a:cubicBezTo>
                  <a:pt x="3916142" y="151464"/>
                  <a:pt x="3967122" y="290498"/>
                  <a:pt x="3967122" y="290498"/>
                </a:cubicBezTo>
                <a:lnTo>
                  <a:pt x="3955534" y="436486"/>
                </a:lnTo>
                <a:lnTo>
                  <a:pt x="3917409" y="423225"/>
                </a:lnTo>
                <a:lnTo>
                  <a:pt x="3915737" y="421250"/>
                </a:lnTo>
                <a:cubicBezTo>
                  <a:pt x="3871963" y="370741"/>
                  <a:pt x="3744044" y="234060"/>
                  <a:pt x="3559208" y="129965"/>
                </a:cubicBezTo>
                <a:lnTo>
                  <a:pt x="3496142" y="100266"/>
                </a:lnTo>
                <a:lnTo>
                  <a:pt x="3547157" y="71375"/>
                </a:lnTo>
                <a:cubicBezTo>
                  <a:pt x="3597828" y="47261"/>
                  <a:pt x="3636198" y="42373"/>
                  <a:pt x="3661900" y="43514"/>
                </a:cubicBezTo>
                <a:close/>
                <a:moveTo>
                  <a:pt x="3052075" y="570"/>
                </a:moveTo>
                <a:cubicBezTo>
                  <a:pt x="3056474" y="660"/>
                  <a:pt x="3058764" y="841"/>
                  <a:pt x="3058764" y="841"/>
                </a:cubicBezTo>
                <a:cubicBezTo>
                  <a:pt x="3186213" y="-4952"/>
                  <a:pt x="3304537" y="19669"/>
                  <a:pt x="3410334" y="59859"/>
                </a:cubicBezTo>
                <a:lnTo>
                  <a:pt x="3496142" y="100266"/>
                </a:lnTo>
                <a:lnTo>
                  <a:pt x="3492399" y="102386"/>
                </a:lnTo>
                <a:cubicBezTo>
                  <a:pt x="3472788" y="115186"/>
                  <a:pt x="3451825" y="130610"/>
                  <a:pt x="3429521" y="149148"/>
                </a:cubicBezTo>
                <a:lnTo>
                  <a:pt x="3290487" y="283548"/>
                </a:lnTo>
                <a:lnTo>
                  <a:pt x="3306706" y="325258"/>
                </a:lnTo>
                <a:lnTo>
                  <a:pt x="3302072" y="366969"/>
                </a:lnTo>
                <a:lnTo>
                  <a:pt x="3248776" y="441121"/>
                </a:lnTo>
                <a:lnTo>
                  <a:pt x="3202431" y="448071"/>
                </a:lnTo>
                <a:lnTo>
                  <a:pt x="3163037" y="420264"/>
                </a:lnTo>
                <a:cubicBezTo>
                  <a:pt x="3163037" y="420264"/>
                  <a:pt x="3135230" y="401726"/>
                  <a:pt x="3112058" y="431852"/>
                </a:cubicBezTo>
                <a:lnTo>
                  <a:pt x="3024002" y="554664"/>
                </a:lnTo>
                <a:cubicBezTo>
                  <a:pt x="3024002" y="554664"/>
                  <a:pt x="3012417" y="589424"/>
                  <a:pt x="2961438" y="594059"/>
                </a:cubicBezTo>
                <a:cubicBezTo>
                  <a:pt x="2961438" y="594059"/>
                  <a:pt x="2595314" y="589424"/>
                  <a:pt x="2609215" y="992625"/>
                </a:cubicBezTo>
                <a:cubicBezTo>
                  <a:pt x="2609215" y="992625"/>
                  <a:pt x="2604583" y="1298501"/>
                  <a:pt x="2928997" y="1321673"/>
                </a:cubicBezTo>
                <a:cubicBezTo>
                  <a:pt x="2928997" y="1321673"/>
                  <a:pt x="3281218" y="1328624"/>
                  <a:pt x="3315975" y="992625"/>
                </a:cubicBezTo>
                <a:cubicBezTo>
                  <a:pt x="3315975" y="992625"/>
                  <a:pt x="3339147" y="846637"/>
                  <a:pt x="3253411" y="749313"/>
                </a:cubicBezTo>
                <a:cubicBezTo>
                  <a:pt x="3253411" y="749313"/>
                  <a:pt x="3225604" y="719190"/>
                  <a:pt x="3248776" y="698333"/>
                </a:cubicBezTo>
                <a:lnTo>
                  <a:pt x="3334513" y="605644"/>
                </a:lnTo>
                <a:cubicBezTo>
                  <a:pt x="3334513" y="605644"/>
                  <a:pt x="3350735" y="594059"/>
                  <a:pt x="3334513" y="559299"/>
                </a:cubicBezTo>
                <a:lnTo>
                  <a:pt x="3304390" y="519907"/>
                </a:lnTo>
                <a:lnTo>
                  <a:pt x="3373907" y="434168"/>
                </a:lnTo>
                <a:lnTo>
                  <a:pt x="3415618" y="415630"/>
                </a:lnTo>
                <a:lnTo>
                  <a:pt x="3457328" y="445755"/>
                </a:lnTo>
                <a:cubicBezTo>
                  <a:pt x="3457328" y="445755"/>
                  <a:pt x="3441106" y="457340"/>
                  <a:pt x="3508307" y="417948"/>
                </a:cubicBezTo>
                <a:lnTo>
                  <a:pt x="3744666" y="271960"/>
                </a:lnTo>
                <a:lnTo>
                  <a:pt x="3902239" y="417948"/>
                </a:lnTo>
                <a:lnTo>
                  <a:pt x="3917409" y="423225"/>
                </a:lnTo>
                <a:lnTo>
                  <a:pt x="3928155" y="435919"/>
                </a:lnTo>
                <a:cubicBezTo>
                  <a:pt x="3930944" y="439308"/>
                  <a:pt x="3932365" y="441118"/>
                  <a:pt x="3932365" y="441118"/>
                </a:cubicBezTo>
                <a:cubicBezTo>
                  <a:pt x="4034323" y="429533"/>
                  <a:pt x="4226656" y="772485"/>
                  <a:pt x="4226656" y="772485"/>
                </a:cubicBezTo>
                <a:cubicBezTo>
                  <a:pt x="4273001" y="839684"/>
                  <a:pt x="4307758" y="1043602"/>
                  <a:pt x="4307758" y="1043602"/>
                </a:cubicBezTo>
                <a:cubicBezTo>
                  <a:pt x="4349469" y="1194224"/>
                  <a:pt x="4284586" y="1326305"/>
                  <a:pt x="4284586" y="1326305"/>
                </a:cubicBezTo>
                <a:cubicBezTo>
                  <a:pt x="4335565" y="1117754"/>
                  <a:pt x="4238241" y="1133975"/>
                  <a:pt x="4238241" y="1133975"/>
                </a:cubicBezTo>
                <a:cubicBezTo>
                  <a:pt x="4240560" y="1215078"/>
                  <a:pt x="4164089" y="1326305"/>
                  <a:pt x="4164089" y="1326305"/>
                </a:cubicBezTo>
                <a:cubicBezTo>
                  <a:pt x="4171042" y="1233616"/>
                  <a:pt x="4113110" y="1226665"/>
                  <a:pt x="4113110" y="1226665"/>
                </a:cubicBezTo>
                <a:cubicBezTo>
                  <a:pt x="4113110" y="1349478"/>
                  <a:pt x="4055180" y="1388872"/>
                  <a:pt x="4055180" y="1388872"/>
                </a:cubicBezTo>
                <a:cubicBezTo>
                  <a:pt x="4085303" y="1323990"/>
                  <a:pt x="4038958" y="1300817"/>
                  <a:pt x="4038958" y="1300817"/>
                </a:cubicBezTo>
                <a:cubicBezTo>
                  <a:pt x="3981028" y="1453755"/>
                  <a:pt x="3779426" y="1574252"/>
                  <a:pt x="3779426" y="1574252"/>
                </a:cubicBezTo>
                <a:cubicBezTo>
                  <a:pt x="3712227" y="1615962"/>
                  <a:pt x="3682102" y="1655354"/>
                  <a:pt x="3682102" y="1655354"/>
                </a:cubicBezTo>
                <a:cubicBezTo>
                  <a:pt x="3647345" y="1713287"/>
                  <a:pt x="3665882" y="1921839"/>
                  <a:pt x="3665882" y="1921839"/>
                </a:cubicBezTo>
                <a:cubicBezTo>
                  <a:pt x="3668199" y="1995991"/>
                  <a:pt x="3626488" y="1991356"/>
                  <a:pt x="3626488" y="1991356"/>
                </a:cubicBezTo>
                <a:lnTo>
                  <a:pt x="3515260" y="2002941"/>
                </a:lnTo>
                <a:cubicBezTo>
                  <a:pt x="3510626" y="2088680"/>
                  <a:pt x="3487453" y="2077093"/>
                  <a:pt x="3487453" y="2077093"/>
                </a:cubicBezTo>
                <a:cubicBezTo>
                  <a:pt x="3429523" y="2060873"/>
                  <a:pt x="3417936" y="2088680"/>
                  <a:pt x="3417936" y="2088680"/>
                </a:cubicBezTo>
                <a:cubicBezTo>
                  <a:pt x="3417936" y="2135025"/>
                  <a:pt x="3387813" y="2146610"/>
                  <a:pt x="3387813" y="2146610"/>
                </a:cubicBezTo>
                <a:cubicBezTo>
                  <a:pt x="3346103" y="2165148"/>
                  <a:pt x="3306708" y="2141976"/>
                  <a:pt x="3306708" y="2141976"/>
                </a:cubicBezTo>
                <a:cubicBezTo>
                  <a:pt x="3295123" y="2172101"/>
                  <a:pt x="3288170" y="2211493"/>
                  <a:pt x="3288170" y="2211493"/>
                </a:cubicBezTo>
                <a:cubicBezTo>
                  <a:pt x="3230240" y="2304183"/>
                  <a:pt x="3144501" y="2223080"/>
                  <a:pt x="3144501" y="2223080"/>
                </a:cubicBezTo>
                <a:cubicBezTo>
                  <a:pt x="3109744" y="2162832"/>
                  <a:pt x="3051811" y="2169783"/>
                  <a:pt x="3051811" y="2169783"/>
                </a:cubicBezTo>
                <a:cubicBezTo>
                  <a:pt x="2942902" y="2190639"/>
                  <a:pt x="2959121" y="2313452"/>
                  <a:pt x="2959121" y="2313452"/>
                </a:cubicBezTo>
                <a:cubicBezTo>
                  <a:pt x="2959121" y="2429314"/>
                  <a:pt x="3040226" y="2445536"/>
                  <a:pt x="3040226" y="2445536"/>
                </a:cubicBezTo>
                <a:lnTo>
                  <a:pt x="3241825" y="2614694"/>
                </a:lnTo>
                <a:lnTo>
                  <a:pt x="3276585" y="2656404"/>
                </a:lnTo>
                <a:cubicBezTo>
                  <a:pt x="3410985" y="2540542"/>
                  <a:pt x="3531482" y="2563714"/>
                  <a:pt x="3531482" y="2563714"/>
                </a:cubicBezTo>
                <a:cubicBezTo>
                  <a:pt x="3867482" y="2596156"/>
                  <a:pt x="3967124" y="2869591"/>
                  <a:pt x="3967124" y="2869591"/>
                </a:cubicBezTo>
                <a:lnTo>
                  <a:pt x="4006516" y="2869591"/>
                </a:lnTo>
                <a:cubicBezTo>
                  <a:pt x="4041276" y="2783854"/>
                  <a:pt x="4175677" y="2656404"/>
                  <a:pt x="4175677" y="2656404"/>
                </a:cubicBezTo>
                <a:lnTo>
                  <a:pt x="4205003" y="2639946"/>
                </a:lnTo>
                <a:lnTo>
                  <a:pt x="4201345" y="2650177"/>
                </a:lnTo>
                <a:cubicBezTo>
                  <a:pt x="4198412" y="2664515"/>
                  <a:pt x="4197108" y="2681894"/>
                  <a:pt x="4198846" y="2702749"/>
                </a:cubicBezTo>
                <a:cubicBezTo>
                  <a:pt x="4198846" y="2702749"/>
                  <a:pt x="4240556" y="2783854"/>
                  <a:pt x="4187261" y="2848737"/>
                </a:cubicBezTo>
                <a:lnTo>
                  <a:pt x="4082983" y="2969234"/>
                </a:lnTo>
                <a:cubicBezTo>
                  <a:pt x="4082983" y="2969234"/>
                  <a:pt x="4036638" y="3031798"/>
                  <a:pt x="4078349" y="3092046"/>
                </a:cubicBezTo>
                <a:lnTo>
                  <a:pt x="4117743" y="3138391"/>
                </a:lnTo>
                <a:cubicBezTo>
                  <a:pt x="4117743" y="3138391"/>
                  <a:pt x="4147866" y="3177786"/>
                  <a:pt x="4226653" y="3052654"/>
                </a:cubicBezTo>
                <a:lnTo>
                  <a:pt x="4422563" y="2763414"/>
                </a:lnTo>
                <a:lnTo>
                  <a:pt x="4428835" y="2767452"/>
                </a:lnTo>
                <a:cubicBezTo>
                  <a:pt x="4436801" y="2771978"/>
                  <a:pt x="4442159" y="2774585"/>
                  <a:pt x="4442159" y="2774585"/>
                </a:cubicBezTo>
                <a:cubicBezTo>
                  <a:pt x="4488504" y="2774585"/>
                  <a:pt x="4446793" y="2874225"/>
                  <a:pt x="4446793" y="2874225"/>
                </a:cubicBezTo>
                <a:cubicBezTo>
                  <a:pt x="4432890" y="2904350"/>
                  <a:pt x="4463015" y="2950695"/>
                  <a:pt x="4463015" y="2950695"/>
                </a:cubicBezTo>
                <a:cubicBezTo>
                  <a:pt x="4527898" y="2978502"/>
                  <a:pt x="4493138" y="3036432"/>
                  <a:pt x="4493138" y="3036432"/>
                </a:cubicBezTo>
                <a:cubicBezTo>
                  <a:pt x="4446793" y="3071192"/>
                  <a:pt x="4428255" y="3145344"/>
                  <a:pt x="4428255" y="3145344"/>
                </a:cubicBezTo>
                <a:cubicBezTo>
                  <a:pt x="4386545" y="3265841"/>
                  <a:pt x="4312393" y="3307551"/>
                  <a:pt x="4312393" y="3307551"/>
                </a:cubicBezTo>
                <a:cubicBezTo>
                  <a:pt x="4578877" y="3516103"/>
                  <a:pt x="4887070" y="3949429"/>
                  <a:pt x="4887070" y="3949429"/>
                </a:cubicBezTo>
                <a:cubicBezTo>
                  <a:pt x="4907926" y="4056020"/>
                  <a:pt x="4914877" y="4141759"/>
                  <a:pt x="4914877" y="4141759"/>
                </a:cubicBezTo>
                <a:cubicBezTo>
                  <a:pt x="4910242" y="4382753"/>
                  <a:pt x="4845359" y="4598258"/>
                  <a:pt x="4845359" y="4598258"/>
                </a:cubicBezTo>
                <a:cubicBezTo>
                  <a:pt x="4898657" y="4776685"/>
                  <a:pt x="5095622" y="4938892"/>
                  <a:pt x="5095622" y="4938892"/>
                </a:cubicBezTo>
                <a:cubicBezTo>
                  <a:pt x="5160505" y="4880959"/>
                  <a:pt x="5230022" y="4874009"/>
                  <a:pt x="5230022" y="4874009"/>
                </a:cubicBezTo>
                <a:cubicBezTo>
                  <a:pt x="5320396" y="4885594"/>
                  <a:pt x="5408451" y="4890228"/>
                  <a:pt x="5408451" y="4890228"/>
                </a:cubicBezTo>
                <a:cubicBezTo>
                  <a:pt x="5554436" y="4899500"/>
                  <a:pt x="5658714" y="4836933"/>
                  <a:pt x="5658714" y="4836933"/>
                </a:cubicBezTo>
                <a:cubicBezTo>
                  <a:pt x="5765307" y="4776685"/>
                  <a:pt x="5793114" y="4853155"/>
                  <a:pt x="5793114" y="4853155"/>
                </a:cubicBezTo>
                <a:cubicBezTo>
                  <a:pt x="5816286" y="4911085"/>
                  <a:pt x="5742135" y="4992190"/>
                  <a:pt x="5742135" y="4992190"/>
                </a:cubicBezTo>
                <a:cubicBezTo>
                  <a:pt x="5832506" y="4989871"/>
                  <a:pt x="5943734" y="4938892"/>
                  <a:pt x="5943734" y="4938892"/>
                </a:cubicBezTo>
                <a:cubicBezTo>
                  <a:pt x="6048011" y="4864740"/>
                  <a:pt x="6249610" y="4834614"/>
                  <a:pt x="6249610" y="4834614"/>
                </a:cubicBezTo>
                <a:cubicBezTo>
                  <a:pt x="6377059" y="4799857"/>
                  <a:pt x="6358521" y="4920354"/>
                  <a:pt x="6358521" y="4920354"/>
                </a:cubicBezTo>
                <a:lnTo>
                  <a:pt x="6377059" y="4927304"/>
                </a:lnTo>
                <a:lnTo>
                  <a:pt x="6388645" y="4943526"/>
                </a:lnTo>
                <a:lnTo>
                  <a:pt x="6381694" y="4982918"/>
                </a:lnTo>
                <a:lnTo>
                  <a:pt x="6416451" y="5001456"/>
                </a:lnTo>
                <a:lnTo>
                  <a:pt x="6428039" y="5019994"/>
                </a:lnTo>
                <a:lnTo>
                  <a:pt x="6416451" y="5077926"/>
                </a:lnTo>
                <a:lnTo>
                  <a:pt x="6428039" y="5105733"/>
                </a:lnTo>
                <a:lnTo>
                  <a:pt x="6441943" y="5168298"/>
                </a:lnTo>
                <a:lnTo>
                  <a:pt x="6423405" y="5198423"/>
                </a:lnTo>
                <a:lnTo>
                  <a:pt x="6423405" y="5240133"/>
                </a:lnTo>
                <a:lnTo>
                  <a:pt x="6381694" y="5267940"/>
                </a:lnTo>
                <a:cubicBezTo>
                  <a:pt x="6316811" y="5291113"/>
                  <a:pt x="6177777" y="5402341"/>
                  <a:pt x="6177777" y="5402341"/>
                </a:cubicBezTo>
                <a:cubicBezTo>
                  <a:pt x="6075818" y="5513568"/>
                  <a:pt x="5906658" y="5536741"/>
                  <a:pt x="5906658" y="5536741"/>
                </a:cubicBezTo>
                <a:cubicBezTo>
                  <a:pt x="5605416" y="5578451"/>
                  <a:pt x="5408451" y="5733708"/>
                  <a:pt x="5408451" y="5733708"/>
                </a:cubicBezTo>
                <a:cubicBezTo>
                  <a:pt x="5223072" y="5937623"/>
                  <a:pt x="5079402" y="5895915"/>
                  <a:pt x="5079402" y="5895915"/>
                </a:cubicBezTo>
                <a:cubicBezTo>
                  <a:pt x="4928780" y="5898231"/>
                  <a:pt x="4870850" y="5694314"/>
                  <a:pt x="4870850" y="5694314"/>
                </a:cubicBezTo>
                <a:cubicBezTo>
                  <a:pt x="4856947" y="5546010"/>
                  <a:pt x="4748035" y="5620162"/>
                  <a:pt x="4748035" y="5620162"/>
                </a:cubicBezTo>
                <a:lnTo>
                  <a:pt x="4666933" y="5701264"/>
                </a:lnTo>
                <a:cubicBezTo>
                  <a:pt x="4534848" y="5851886"/>
                  <a:pt x="4372641" y="5752243"/>
                  <a:pt x="4372641" y="5752243"/>
                </a:cubicBezTo>
                <a:cubicBezTo>
                  <a:pt x="4254463" y="5682726"/>
                  <a:pt x="4284586" y="5381484"/>
                  <a:pt x="4284586" y="5381484"/>
                </a:cubicBezTo>
                <a:cubicBezTo>
                  <a:pt x="4191896" y="4994506"/>
                  <a:pt x="3913827" y="4582036"/>
                  <a:pt x="3913827" y="4582036"/>
                </a:cubicBezTo>
                <a:cubicBezTo>
                  <a:pt x="3875013" y="4552202"/>
                  <a:pt x="3838227" y="4517950"/>
                  <a:pt x="3803568" y="4480852"/>
                </a:cubicBezTo>
                <a:lnTo>
                  <a:pt x="3800007" y="4476532"/>
                </a:lnTo>
                <a:lnTo>
                  <a:pt x="3780527" y="4590443"/>
                </a:lnTo>
                <a:lnTo>
                  <a:pt x="3780525" y="4590467"/>
                </a:lnTo>
                <a:lnTo>
                  <a:pt x="3765094" y="4735131"/>
                </a:lnTo>
                <a:lnTo>
                  <a:pt x="3765092" y="4735183"/>
                </a:lnTo>
                <a:lnTo>
                  <a:pt x="3765094" y="4735132"/>
                </a:lnTo>
                <a:lnTo>
                  <a:pt x="3765902" y="4727558"/>
                </a:lnTo>
                <a:lnTo>
                  <a:pt x="3763880" y="4767502"/>
                </a:lnTo>
                <a:lnTo>
                  <a:pt x="3761087" y="4841968"/>
                </a:lnTo>
                <a:lnTo>
                  <a:pt x="3761604" y="4880319"/>
                </a:lnTo>
                <a:lnTo>
                  <a:pt x="3764152" y="4948933"/>
                </a:lnTo>
                <a:lnTo>
                  <a:pt x="3765139" y="4957284"/>
                </a:lnTo>
                <a:lnTo>
                  <a:pt x="3763636" y="4934981"/>
                </a:lnTo>
                <a:lnTo>
                  <a:pt x="3766230" y="4966518"/>
                </a:lnTo>
                <a:lnTo>
                  <a:pt x="3771090" y="5007656"/>
                </a:lnTo>
                <a:lnTo>
                  <a:pt x="3774769" y="5031180"/>
                </a:lnTo>
                <a:lnTo>
                  <a:pt x="3781007" y="5061338"/>
                </a:lnTo>
                <a:lnTo>
                  <a:pt x="3784037" y="5074110"/>
                </a:lnTo>
                <a:lnTo>
                  <a:pt x="3782356" y="5067859"/>
                </a:lnTo>
                <a:lnTo>
                  <a:pt x="3783197" y="5071928"/>
                </a:lnTo>
                <a:lnTo>
                  <a:pt x="3790925" y="5097158"/>
                </a:lnTo>
                <a:lnTo>
                  <a:pt x="3792279" y="5101288"/>
                </a:lnTo>
                <a:lnTo>
                  <a:pt x="3791572" y="5099273"/>
                </a:lnTo>
                <a:lnTo>
                  <a:pt x="3792746" y="5103106"/>
                </a:lnTo>
                <a:cubicBezTo>
                  <a:pt x="3795435" y="5110379"/>
                  <a:pt x="3797462" y="5114615"/>
                  <a:pt x="3798331" y="5116063"/>
                </a:cubicBezTo>
                <a:lnTo>
                  <a:pt x="3798364" y="5116122"/>
                </a:lnTo>
                <a:lnTo>
                  <a:pt x="3798347" y="5116093"/>
                </a:lnTo>
                <a:lnTo>
                  <a:pt x="3841530" y="5195336"/>
                </a:lnTo>
                <a:lnTo>
                  <a:pt x="3838161" y="5187944"/>
                </a:lnTo>
                <a:lnTo>
                  <a:pt x="3840723" y="5192568"/>
                </a:lnTo>
                <a:lnTo>
                  <a:pt x="3843401" y="5198769"/>
                </a:lnTo>
                <a:lnTo>
                  <a:pt x="3845921" y="5203395"/>
                </a:lnTo>
                <a:lnTo>
                  <a:pt x="3852185" y="5218716"/>
                </a:lnTo>
                <a:lnTo>
                  <a:pt x="3864731" y="5246247"/>
                </a:lnTo>
                <a:lnTo>
                  <a:pt x="3867285" y="5254086"/>
                </a:lnTo>
                <a:lnTo>
                  <a:pt x="3855237" y="5226182"/>
                </a:lnTo>
                <a:lnTo>
                  <a:pt x="3869801" y="5261806"/>
                </a:lnTo>
                <a:lnTo>
                  <a:pt x="3867285" y="5254086"/>
                </a:lnTo>
                <a:lnTo>
                  <a:pt x="3873002" y="5267325"/>
                </a:lnTo>
                <a:lnTo>
                  <a:pt x="3876971" y="5279345"/>
                </a:lnTo>
                <a:lnTo>
                  <a:pt x="3880558" y="5288119"/>
                </a:lnTo>
                <a:lnTo>
                  <a:pt x="3887016" y="5309765"/>
                </a:lnTo>
                <a:lnTo>
                  <a:pt x="3896534" y="5338590"/>
                </a:lnTo>
                <a:lnTo>
                  <a:pt x="3900713" y="5355679"/>
                </a:lnTo>
                <a:lnTo>
                  <a:pt x="3904278" y="5367630"/>
                </a:lnTo>
                <a:lnTo>
                  <a:pt x="3907819" y="5384732"/>
                </a:lnTo>
                <a:lnTo>
                  <a:pt x="3912682" y="5404615"/>
                </a:lnTo>
                <a:lnTo>
                  <a:pt x="3916297" y="5425687"/>
                </a:lnTo>
                <a:lnTo>
                  <a:pt x="3919119" y="5439319"/>
                </a:lnTo>
                <a:lnTo>
                  <a:pt x="3920656" y="5451099"/>
                </a:lnTo>
                <a:lnTo>
                  <a:pt x="3922811" y="5463655"/>
                </a:lnTo>
                <a:lnTo>
                  <a:pt x="3923396" y="5469029"/>
                </a:lnTo>
                <a:lnTo>
                  <a:pt x="3922100" y="5462160"/>
                </a:lnTo>
                <a:lnTo>
                  <a:pt x="3925391" y="5487370"/>
                </a:lnTo>
                <a:lnTo>
                  <a:pt x="3923396" y="5469029"/>
                </a:lnTo>
                <a:lnTo>
                  <a:pt x="3923846" y="5471418"/>
                </a:lnTo>
                <a:lnTo>
                  <a:pt x="3925984" y="5491912"/>
                </a:lnTo>
                <a:lnTo>
                  <a:pt x="3927116" y="5500582"/>
                </a:lnTo>
                <a:lnTo>
                  <a:pt x="3927510" y="5506529"/>
                </a:lnTo>
                <a:lnTo>
                  <a:pt x="3928283" y="5513946"/>
                </a:lnTo>
                <a:lnTo>
                  <a:pt x="3927561" y="5507308"/>
                </a:lnTo>
                <a:lnTo>
                  <a:pt x="3929661" y="5539050"/>
                </a:lnTo>
                <a:lnTo>
                  <a:pt x="3928286" y="5513976"/>
                </a:lnTo>
                <a:lnTo>
                  <a:pt x="3930307" y="5548810"/>
                </a:lnTo>
                <a:lnTo>
                  <a:pt x="3930341" y="5551457"/>
                </a:lnTo>
                <a:lnTo>
                  <a:pt x="3930341" y="5551462"/>
                </a:lnTo>
                <a:lnTo>
                  <a:pt x="3930341" y="5551461"/>
                </a:lnTo>
                <a:lnTo>
                  <a:pt x="3930728" y="5581396"/>
                </a:lnTo>
                <a:cubicBezTo>
                  <a:pt x="3930633" y="5589361"/>
                  <a:pt x="3930415" y="5594286"/>
                  <a:pt x="3930415" y="5595734"/>
                </a:cubicBezTo>
                <a:cubicBezTo>
                  <a:pt x="3930415" y="5841362"/>
                  <a:pt x="3670884" y="5936368"/>
                  <a:pt x="3531849" y="5952590"/>
                </a:cubicBezTo>
                <a:lnTo>
                  <a:pt x="3527214" y="5952590"/>
                </a:lnTo>
                <a:lnTo>
                  <a:pt x="2732397" y="5959540"/>
                </a:lnTo>
                <a:cubicBezTo>
                  <a:pt x="2642026" y="5957224"/>
                  <a:pt x="2588728" y="5947955"/>
                  <a:pt x="2579459" y="5906245"/>
                </a:cubicBezTo>
                <a:cubicBezTo>
                  <a:pt x="2575984" y="5887707"/>
                  <a:pt x="2584095" y="5872066"/>
                  <a:pt x="2597129" y="5859320"/>
                </a:cubicBezTo>
                <a:lnTo>
                  <a:pt x="2603445" y="5855368"/>
                </a:lnTo>
                <a:lnTo>
                  <a:pt x="2607725" y="5850306"/>
                </a:lnTo>
                <a:lnTo>
                  <a:pt x="2644327" y="5829784"/>
                </a:lnTo>
                <a:lnTo>
                  <a:pt x="2644342" y="5829774"/>
                </a:lnTo>
                <a:lnTo>
                  <a:pt x="2648977" y="5827458"/>
                </a:lnTo>
                <a:lnTo>
                  <a:pt x="2838991" y="5804286"/>
                </a:lnTo>
                <a:lnTo>
                  <a:pt x="2924459" y="5760242"/>
                </a:lnTo>
                <a:lnTo>
                  <a:pt x="2939190" y="5750127"/>
                </a:lnTo>
                <a:lnTo>
                  <a:pt x="2928157" y="5758336"/>
                </a:lnTo>
                <a:lnTo>
                  <a:pt x="2933138" y="5755769"/>
                </a:lnTo>
                <a:lnTo>
                  <a:pt x="2945690" y="5745664"/>
                </a:lnTo>
                <a:lnTo>
                  <a:pt x="2939190" y="5750127"/>
                </a:lnTo>
                <a:lnTo>
                  <a:pt x="2951805" y="5740741"/>
                </a:lnTo>
                <a:lnTo>
                  <a:pt x="2991960" y="5708411"/>
                </a:lnTo>
                <a:lnTo>
                  <a:pt x="2999083" y="5701683"/>
                </a:lnTo>
                <a:lnTo>
                  <a:pt x="2995389" y="5705651"/>
                </a:lnTo>
                <a:lnTo>
                  <a:pt x="3002574" y="5699865"/>
                </a:lnTo>
                <a:lnTo>
                  <a:pt x="3007940" y="5693316"/>
                </a:lnTo>
                <a:lnTo>
                  <a:pt x="2999083" y="5701683"/>
                </a:lnTo>
                <a:lnTo>
                  <a:pt x="3015770" y="5683760"/>
                </a:lnTo>
                <a:lnTo>
                  <a:pt x="3043765" y="5649590"/>
                </a:lnTo>
                <a:lnTo>
                  <a:pt x="3058504" y="5626794"/>
                </a:lnTo>
                <a:lnTo>
                  <a:pt x="3076362" y="5593489"/>
                </a:lnTo>
                <a:lnTo>
                  <a:pt x="3085707" y="5572196"/>
                </a:lnTo>
                <a:lnTo>
                  <a:pt x="3079581" y="5587486"/>
                </a:lnTo>
                <a:lnTo>
                  <a:pt x="3082303" y="5582409"/>
                </a:lnTo>
                <a:lnTo>
                  <a:pt x="3085724" y="5572159"/>
                </a:lnTo>
                <a:lnTo>
                  <a:pt x="3085707" y="5572196"/>
                </a:lnTo>
                <a:lnTo>
                  <a:pt x="3085731" y="5572137"/>
                </a:lnTo>
                <a:lnTo>
                  <a:pt x="3094935" y="5544559"/>
                </a:lnTo>
                <a:lnTo>
                  <a:pt x="3107378" y="5488445"/>
                </a:lnTo>
                <a:lnTo>
                  <a:pt x="3106519" y="5493901"/>
                </a:lnTo>
                <a:lnTo>
                  <a:pt x="3108152" y="5484955"/>
                </a:lnTo>
                <a:lnTo>
                  <a:pt x="3107378" y="5488445"/>
                </a:lnTo>
                <a:lnTo>
                  <a:pt x="3108324" y="5482442"/>
                </a:lnTo>
                <a:lnTo>
                  <a:pt x="3110246" y="5454019"/>
                </a:lnTo>
                <a:cubicBezTo>
                  <a:pt x="3110364" y="5446379"/>
                  <a:pt x="3110110" y="5441636"/>
                  <a:pt x="3110110" y="5440477"/>
                </a:cubicBezTo>
                <a:lnTo>
                  <a:pt x="3110110" y="5438161"/>
                </a:lnTo>
                <a:lnTo>
                  <a:pt x="3110110" y="5435843"/>
                </a:lnTo>
                <a:cubicBezTo>
                  <a:pt x="3117060" y="5204118"/>
                  <a:pt x="2927046" y="4963125"/>
                  <a:pt x="2924730" y="4960809"/>
                </a:cubicBezTo>
                <a:lnTo>
                  <a:pt x="2922412" y="4958490"/>
                </a:lnTo>
                <a:cubicBezTo>
                  <a:pt x="2822771" y="4817139"/>
                  <a:pt x="2762523" y="4613222"/>
                  <a:pt x="2760204" y="4603953"/>
                </a:cubicBezTo>
                <a:lnTo>
                  <a:pt x="2722191" y="4445126"/>
                </a:lnTo>
                <a:lnTo>
                  <a:pt x="2698632" y="4468138"/>
                </a:lnTo>
                <a:cubicBezTo>
                  <a:pt x="2650567" y="4512048"/>
                  <a:pt x="2627756" y="4524104"/>
                  <a:pt x="2627756" y="4524104"/>
                </a:cubicBezTo>
                <a:cubicBezTo>
                  <a:pt x="2542017" y="4563498"/>
                  <a:pt x="2565190" y="4679360"/>
                  <a:pt x="2565190" y="4679360"/>
                </a:cubicBezTo>
                <a:cubicBezTo>
                  <a:pt x="2604584" y="4880959"/>
                  <a:pt x="2542017" y="4904132"/>
                  <a:pt x="2542017" y="4904132"/>
                </a:cubicBezTo>
                <a:cubicBezTo>
                  <a:pt x="2465549" y="4943526"/>
                  <a:pt x="2518845" y="5066339"/>
                  <a:pt x="2518845" y="5066339"/>
                </a:cubicBezTo>
                <a:cubicBezTo>
                  <a:pt x="2588362" y="5205376"/>
                  <a:pt x="2495672" y="5198423"/>
                  <a:pt x="2495672" y="5198423"/>
                </a:cubicBezTo>
                <a:lnTo>
                  <a:pt x="2442377" y="5237815"/>
                </a:lnTo>
                <a:lnTo>
                  <a:pt x="2402982" y="5400022"/>
                </a:lnTo>
                <a:lnTo>
                  <a:pt x="2270901" y="5439417"/>
                </a:lnTo>
                <a:lnTo>
                  <a:pt x="2148085" y="5492712"/>
                </a:lnTo>
                <a:cubicBezTo>
                  <a:pt x="2016004" y="5654919"/>
                  <a:pt x="1969659" y="5631747"/>
                  <a:pt x="1969659" y="5631747"/>
                </a:cubicBezTo>
                <a:cubicBezTo>
                  <a:pt x="1916361" y="5715170"/>
                  <a:pt x="1730981" y="5800907"/>
                  <a:pt x="1730981" y="5800907"/>
                </a:cubicBezTo>
                <a:cubicBezTo>
                  <a:pt x="1422789" y="5932989"/>
                  <a:pt x="827256" y="5893597"/>
                  <a:pt x="827256" y="5893597"/>
                </a:cubicBezTo>
                <a:cubicBezTo>
                  <a:pt x="287339" y="5777734"/>
                  <a:pt x="340634" y="5274893"/>
                  <a:pt x="340634" y="5274893"/>
                </a:cubicBezTo>
                <a:lnTo>
                  <a:pt x="148304" y="5298066"/>
                </a:lnTo>
                <a:cubicBezTo>
                  <a:pt x="139035" y="5075608"/>
                  <a:pt x="62564" y="4850836"/>
                  <a:pt x="62564" y="4850836"/>
                </a:cubicBezTo>
                <a:cubicBezTo>
                  <a:pt x="139035" y="4741925"/>
                  <a:pt x="139035" y="4341042"/>
                  <a:pt x="139035" y="4341042"/>
                </a:cubicBezTo>
                <a:cubicBezTo>
                  <a:pt x="46345" y="4371165"/>
                  <a:pt x="6951" y="4579717"/>
                  <a:pt x="6951" y="4579717"/>
                </a:cubicBezTo>
                <a:cubicBezTo>
                  <a:pt x="-9269" y="4440683"/>
                  <a:pt x="122813" y="4109318"/>
                  <a:pt x="122813" y="4109318"/>
                </a:cubicBezTo>
                <a:cubicBezTo>
                  <a:pt x="62564" y="4257622"/>
                  <a:pt x="0" y="4287745"/>
                  <a:pt x="0" y="4287745"/>
                </a:cubicBezTo>
                <a:cubicBezTo>
                  <a:pt x="99641" y="4000406"/>
                  <a:pt x="76468" y="3738559"/>
                  <a:pt x="76468" y="3738559"/>
                </a:cubicBezTo>
                <a:cubicBezTo>
                  <a:pt x="62564" y="3536957"/>
                  <a:pt x="139035" y="3390972"/>
                  <a:pt x="139035" y="3390972"/>
                </a:cubicBezTo>
                <a:cubicBezTo>
                  <a:pt x="92690" y="3400241"/>
                  <a:pt x="23173" y="3499881"/>
                  <a:pt x="23173" y="3499881"/>
                </a:cubicBezTo>
                <a:cubicBezTo>
                  <a:pt x="69518" y="3159247"/>
                  <a:pt x="308193" y="2811661"/>
                  <a:pt x="308193" y="2811661"/>
                </a:cubicBezTo>
                <a:cubicBezTo>
                  <a:pt x="252579" y="2811661"/>
                  <a:pt x="220137" y="2827880"/>
                  <a:pt x="203918" y="2839468"/>
                </a:cubicBezTo>
                <a:lnTo>
                  <a:pt x="495891" y="2582252"/>
                </a:lnTo>
                <a:cubicBezTo>
                  <a:pt x="665048" y="2433949"/>
                  <a:pt x="780911" y="2102584"/>
                  <a:pt x="780911" y="2102584"/>
                </a:cubicBezTo>
                <a:cubicBezTo>
                  <a:pt x="880553" y="1847687"/>
                  <a:pt x="1035808" y="1646085"/>
                  <a:pt x="1035808" y="1646085"/>
                </a:cubicBezTo>
                <a:cubicBezTo>
                  <a:pt x="1290705" y="1305452"/>
                  <a:pt x="1622072" y="1235934"/>
                  <a:pt x="1622072" y="1235934"/>
                </a:cubicBezTo>
                <a:cubicBezTo>
                  <a:pt x="2022954" y="1106168"/>
                  <a:pt x="2039176" y="974084"/>
                  <a:pt x="2039176" y="974084"/>
                </a:cubicBezTo>
                <a:cubicBezTo>
                  <a:pt x="2445418" y="18221"/>
                  <a:pt x="2986079" y="-788"/>
                  <a:pt x="3052075" y="570"/>
                </a:cubicBezTo>
                <a:close/>
              </a:path>
            </a:pathLst>
          </a:custGeom>
          <a:solidFill>
            <a:schemeClr val="bg1">
              <a:lumMod val="95000"/>
            </a:schemeClr>
          </a:solidFill>
        </p:spPr>
        <p:txBody>
          <a:bodyPr wrap="square" anchor="ctr">
            <a:noAutofit/>
          </a:bodyPr>
          <a:lstStyle>
            <a:lvl1pPr marL="0" indent="0" algn="ctr">
              <a:buNone/>
              <a:defRPr sz="1200">
                <a:latin typeface="Alexandria" pitchFamily="2" charset="-78"/>
                <a:cs typeface="Alexandria" pitchFamily="2" charset="-78"/>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Freeform: Shape 8">
            <a:extLst>
              <a:ext uri="{FF2B5EF4-FFF2-40B4-BE49-F238E27FC236}">
                <a16:creationId xmlns:a16="http://schemas.microsoft.com/office/drawing/2014/main" id="{191D611D-C3B2-4C58-878D-5AC2D7575591}"/>
              </a:ext>
            </a:extLst>
          </p:cNvPr>
          <p:cNvSpPr/>
          <p:nvPr/>
        </p:nvSpPr>
        <p:spPr>
          <a:xfrm>
            <a:off x="2337312" y="3415880"/>
            <a:ext cx="46345" cy="46345"/>
          </a:xfrm>
          <a:custGeom>
            <a:avLst/>
            <a:gdLst>
              <a:gd name="connsiteX0" fmla="*/ 7144 w 19050"/>
              <a:gd name="connsiteY0" fmla="*/ 11906 h 19050"/>
              <a:gd name="connsiteX1" fmla="*/ 11906 w 19050"/>
              <a:gd name="connsiteY1" fmla="*/ 7144 h 19050"/>
              <a:gd name="connsiteX2" fmla="*/ 7144 w 19050"/>
              <a:gd name="connsiteY2" fmla="*/ 11906 h 19050"/>
            </a:gdLst>
            <a:ahLst/>
            <a:cxnLst>
              <a:cxn ang="0">
                <a:pos x="connsiteX0" y="connsiteY0"/>
              </a:cxn>
              <a:cxn ang="0">
                <a:pos x="connsiteX1" y="connsiteY1"/>
              </a:cxn>
              <a:cxn ang="0">
                <a:pos x="connsiteX2" y="connsiteY2"/>
              </a:cxn>
            </a:cxnLst>
            <a:rect l="l" t="t" r="r" b="b"/>
            <a:pathLst>
              <a:path w="19050" h="19050">
                <a:moveTo>
                  <a:pt x="7144" y="11906"/>
                </a:moveTo>
                <a:lnTo>
                  <a:pt x="11906" y="7144"/>
                </a:lnTo>
                <a:cubicBezTo>
                  <a:pt x="9049" y="10001"/>
                  <a:pt x="7144" y="11906"/>
                  <a:pt x="7144" y="11906"/>
                </a:cubicBezTo>
                <a:close/>
              </a:path>
            </a:pathLst>
          </a:custGeom>
          <a:solidFill>
            <a:srgbClr val="A38072"/>
          </a:solidFill>
          <a:ln w="9525" cap="flat">
            <a:noFill/>
            <a:prstDash val="solid"/>
            <a:miter/>
          </a:ln>
        </p:spPr>
        <p:txBody>
          <a:bodyPr rtlCol="0" anchor="ctr"/>
          <a:lstStyle/>
          <a:p>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140363685"/>
      </p:ext>
    </p:extLst>
  </p:cSld>
  <p:clrMapOvr>
    <a:masterClrMapping/>
  </p:clrMapOvr>
  <mc:AlternateContent xmlns:mc="http://schemas.openxmlformats.org/markup-compatibility/2006" xmlns:p14="http://schemas.microsoft.com/office/powerpoint/2010/main">
    <mc:Choice Requires="p14">
      <p:transition p14:dur="0" advTm="22088"/>
    </mc:Choice>
    <mc:Fallback xmlns="">
      <p:transition advTm="22088"/>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Agenda Layout">
    <p:spTree>
      <p:nvGrpSpPr>
        <p:cNvPr id="1" name=""/>
        <p:cNvGrpSpPr/>
        <p:nvPr/>
      </p:nvGrpSpPr>
      <p:grpSpPr>
        <a:xfrm>
          <a:off x="0" y="0"/>
          <a:ext cx="0" cy="0"/>
          <a:chOff x="0" y="0"/>
          <a:chExt cx="0" cy="0"/>
        </a:xfrm>
      </p:grpSpPr>
      <p:sp>
        <p:nvSpPr>
          <p:cNvPr id="2" name="Rectangle 1"/>
          <p:cNvSpPr/>
          <p:nvPr userDrawn="1"/>
        </p:nvSpPr>
        <p:spPr>
          <a:xfrm>
            <a:off x="1639911" y="1267846"/>
            <a:ext cx="10024708" cy="5137485"/>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grpSp>
        <p:nvGrpSpPr>
          <p:cNvPr id="3" name="Group 2"/>
          <p:cNvGrpSpPr/>
          <p:nvPr userDrawn="1"/>
        </p:nvGrpSpPr>
        <p:grpSpPr>
          <a:xfrm>
            <a:off x="711" y="448675"/>
            <a:ext cx="3118959" cy="6244688"/>
            <a:chOff x="0" y="113767"/>
            <a:chExt cx="2339219" cy="4683516"/>
          </a:xfrm>
        </p:grpSpPr>
        <p:pic>
          <p:nvPicPr>
            <p:cNvPr id="4" name="Picture 3" descr="E:\002-KIMS BUSINESS\007-02-Fullslidesppt-Contents\20161219\02-abs\flower-item0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584" y="113767"/>
              <a:ext cx="940763" cy="93101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E:\002-KIMS BUSINESS\007-02-Fullslidesppt-Contents\20161219\02-abs\flower-item0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82424" y="1044781"/>
              <a:ext cx="732759" cy="70708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E:\002-KIMS BUSINESS\007-02-Fullslidesppt-Contents\20161219\02-abs\flower-item0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9685" y="158580"/>
              <a:ext cx="1180496" cy="113913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E:\002-KIMS BUSINESS\007-02-Fullslidesppt-Contents\20161219\02-abs\flower-item01.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82972" y="1510888"/>
              <a:ext cx="499452" cy="48195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E:\002-KIMS BUSINESS\007-02-Fullslidesppt-Contents\20161219\02-abs\flower-item01.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282424" y="1992839"/>
              <a:ext cx="369083" cy="35615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3" descr="E:\002-KIMS BUSINESS\007-02-Fullslidesppt-Contents\20161219\02-abs\flower-item02.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691147" y="656354"/>
              <a:ext cx="648072" cy="64135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descr="E:\002-KIMS BUSINESS\007-02-Fullslidesppt-Contents\20161219\02-abs\flower-item02.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58936" y="1941171"/>
              <a:ext cx="648072" cy="64135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3" descr="E:\002-KIMS BUSINESS\007-02-Fullslidesppt-Contents\20161219\02-abs\flower-item02.png"/>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50000"/>
            <a:stretch/>
          </p:blipFill>
          <p:spPr bwMode="auto">
            <a:xfrm>
              <a:off x="0" y="1086108"/>
              <a:ext cx="324036" cy="641357"/>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3" descr="E:\002-KIMS BUSINESS\007-02-Fullslidesppt-Contents\20161219\02-abs\flower-item02.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50987" y="4155926"/>
              <a:ext cx="648072" cy="64135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625340214"/>
      </p:ext>
    </p:extLst>
  </p:cSld>
  <p:clrMapOvr>
    <a:masterClrMapping/>
  </p:clrMapOvr>
  <mc:AlternateContent xmlns:mc="http://schemas.openxmlformats.org/markup-compatibility/2006" xmlns:p14="http://schemas.microsoft.com/office/powerpoint/2010/main">
    <mc:Choice Requires="p14">
      <p:transition p14:dur="0" advTm="22088"/>
    </mc:Choice>
    <mc:Fallback xmlns="">
      <p:transition advTm="22088"/>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Basic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accent1"/>
                </a:solidFill>
                <a:latin typeface="Alexandria" pitchFamily="2" charset="-78"/>
                <a:cs typeface="Alexandria" pitchFamily="2" charset="-78"/>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accent1"/>
                </a:solidFill>
                <a:latin typeface="Alexandria" pitchFamily="2" charset="-78"/>
                <a:cs typeface="Alexandria" pitchFamily="2" charset="-78"/>
              </a:defRPr>
            </a:lvl1pPr>
          </a:lstStyle>
          <a:p>
            <a:pPr lvl="0"/>
            <a:r>
              <a:rPr lang="en-US" altLang="ko-KR" dirty="0"/>
              <a:t>Insert the title of your subtitle Here</a:t>
            </a:r>
          </a:p>
        </p:txBody>
      </p:sp>
    </p:spTree>
    <p:extLst>
      <p:ext uri="{BB962C8B-B14F-4D97-AF65-F5344CB8AC3E}">
        <p14:creationId xmlns:p14="http://schemas.microsoft.com/office/powerpoint/2010/main" val="1052359920"/>
      </p:ext>
    </p:extLst>
  </p:cSld>
  <p:clrMapOvr>
    <a:masterClrMapping/>
  </p:clrMapOvr>
  <mc:AlternateContent xmlns:mc="http://schemas.openxmlformats.org/markup-compatibility/2006" xmlns:p14="http://schemas.microsoft.com/office/powerpoint/2010/main">
    <mc:Choice Requires="p14">
      <p:transition p14:dur="0" advTm="22088"/>
    </mc:Choice>
    <mc:Fallback xmlns="">
      <p:transition advTm="22088"/>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accent1"/>
                </a:solidFill>
                <a:latin typeface="Alexandria" pitchFamily="2" charset="-78"/>
                <a:cs typeface="Alexandria" pitchFamily="2" charset="-78"/>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accent1"/>
                </a:solidFill>
                <a:latin typeface="Alexandria" pitchFamily="2" charset="-78"/>
                <a:cs typeface="Alexandria" pitchFamily="2" charset="-78"/>
              </a:defRPr>
            </a:lvl1pPr>
          </a:lstStyle>
          <a:p>
            <a:pPr lvl="0"/>
            <a:r>
              <a:rPr lang="en-US" altLang="ko-KR" dirty="0"/>
              <a:t>Insert the title of your subtitle Here</a:t>
            </a:r>
          </a:p>
        </p:txBody>
      </p:sp>
    </p:spTree>
    <p:extLst>
      <p:ext uri="{BB962C8B-B14F-4D97-AF65-F5344CB8AC3E}">
        <p14:creationId xmlns:p14="http://schemas.microsoft.com/office/powerpoint/2010/main" val="105030875"/>
      </p:ext>
    </p:extLst>
  </p:cSld>
  <p:clrMapOvr>
    <a:masterClrMapping/>
  </p:clrMapOvr>
  <mc:AlternateContent xmlns:mc="http://schemas.openxmlformats.org/markup-compatibility/2006" xmlns:p14="http://schemas.microsoft.com/office/powerpoint/2010/main">
    <mc:Choice Requires="p14">
      <p:transition p14:dur="0" advTm="22088"/>
    </mc:Choice>
    <mc:Fallback xmlns="">
      <p:transition advTm="22088"/>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4" name="Rectangle 3"/>
          <p:cNvSpPr/>
          <p:nvPr userDrawn="1"/>
        </p:nvSpPr>
        <p:spPr>
          <a:xfrm>
            <a:off x="719403" y="1572287"/>
            <a:ext cx="2784309" cy="307234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14" name="Rectangle 13"/>
          <p:cNvSpPr/>
          <p:nvPr userDrawn="1"/>
        </p:nvSpPr>
        <p:spPr>
          <a:xfrm>
            <a:off x="4501919" y="1572287"/>
            <a:ext cx="2784309" cy="307234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15" name="Rectangle 14"/>
          <p:cNvSpPr/>
          <p:nvPr userDrawn="1"/>
        </p:nvSpPr>
        <p:spPr>
          <a:xfrm>
            <a:off x="8284435" y="1572287"/>
            <a:ext cx="2784309" cy="3072341"/>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5"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accent1"/>
                </a:solidFill>
                <a:latin typeface="Alexandria" pitchFamily="2" charset="-78"/>
                <a:cs typeface="Alexandria" pitchFamily="2" charset="-78"/>
              </a:defRPr>
            </a:lvl1pPr>
          </a:lstStyle>
          <a:p>
            <a:pPr lvl="0"/>
            <a:r>
              <a:rPr lang="en-US" altLang="ko-KR" dirty="0"/>
              <a:t>IMAGES &amp; CONTENTS</a:t>
            </a:r>
          </a:p>
        </p:txBody>
      </p:sp>
      <p:sp>
        <p:nvSpPr>
          <p:cNvPr id="6"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accent1"/>
                </a:solidFill>
                <a:latin typeface="Alexandria" pitchFamily="2" charset="-78"/>
                <a:cs typeface="Alexandria" pitchFamily="2" charset="-78"/>
              </a:defRPr>
            </a:lvl1pPr>
          </a:lstStyle>
          <a:p>
            <a:pPr lvl="0"/>
            <a:r>
              <a:rPr lang="en-US" altLang="ko-KR" dirty="0"/>
              <a:t>Insert the title of your subtitle Here</a:t>
            </a:r>
          </a:p>
        </p:txBody>
      </p:sp>
      <p:sp>
        <p:nvSpPr>
          <p:cNvPr id="9" name="Picture Placeholder 2"/>
          <p:cNvSpPr>
            <a:spLocks noGrp="1"/>
          </p:cNvSpPr>
          <p:nvPr>
            <p:ph type="pic" idx="1" hasCustomPrompt="1"/>
          </p:nvPr>
        </p:nvSpPr>
        <p:spPr>
          <a:xfrm>
            <a:off x="868330" y="1700808"/>
            <a:ext cx="2885909" cy="307234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2" name="Picture Placeholder 2"/>
          <p:cNvSpPr>
            <a:spLocks noGrp="1"/>
          </p:cNvSpPr>
          <p:nvPr>
            <p:ph type="pic" idx="12" hasCustomPrompt="1"/>
          </p:nvPr>
        </p:nvSpPr>
        <p:spPr>
          <a:xfrm>
            <a:off x="4647754" y="1700808"/>
            <a:ext cx="2885909" cy="307234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3" name="Picture Placeholder 2"/>
          <p:cNvSpPr>
            <a:spLocks noGrp="1"/>
          </p:cNvSpPr>
          <p:nvPr>
            <p:ph type="pic" idx="13" hasCustomPrompt="1"/>
          </p:nvPr>
        </p:nvSpPr>
        <p:spPr>
          <a:xfrm>
            <a:off x="8427178" y="1700808"/>
            <a:ext cx="2885909" cy="307234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156050148"/>
      </p:ext>
    </p:extLst>
  </p:cSld>
  <p:clrMapOvr>
    <a:masterClrMapping/>
  </p:clrMapOvr>
  <mc:AlternateContent xmlns:mc="http://schemas.openxmlformats.org/markup-compatibility/2006" xmlns:p14="http://schemas.microsoft.com/office/powerpoint/2010/main">
    <mc:Choice Requires="p14">
      <p:transition p14:dur="0" advTm="22088"/>
    </mc:Choice>
    <mc:Fallback xmlns="">
      <p:transition advTm="22088"/>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3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5"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accent1"/>
                </a:solidFill>
                <a:latin typeface="Alexandria" pitchFamily="2" charset="-78"/>
                <a:cs typeface="Alexandria" pitchFamily="2" charset="-78"/>
              </a:defRPr>
            </a:lvl1pPr>
          </a:lstStyle>
          <a:p>
            <a:pPr lvl="0"/>
            <a:r>
              <a:rPr lang="en-US" altLang="ko-KR" dirty="0"/>
              <a:t>IMAGES &amp; CONTENTS</a:t>
            </a:r>
          </a:p>
        </p:txBody>
      </p:sp>
      <p:sp>
        <p:nvSpPr>
          <p:cNvPr id="6"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accent1"/>
                </a:solidFill>
                <a:latin typeface="Alexandria" pitchFamily="2" charset="-78"/>
                <a:cs typeface="Alexandria" pitchFamily="2" charset="-78"/>
              </a:defRPr>
            </a:lvl1pPr>
          </a:lstStyle>
          <a:p>
            <a:pPr lvl="0"/>
            <a:r>
              <a:rPr lang="en-US" altLang="ko-KR" dirty="0"/>
              <a:t>Insert the title of your subtitle Here</a:t>
            </a:r>
          </a:p>
        </p:txBody>
      </p:sp>
      <p:pic>
        <p:nvPicPr>
          <p:cNvPr id="12291" name="Picture 3" descr="D:\Fullppt\005-PNG이미지\탭.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rot="16200000">
            <a:off x="540593" y="2551692"/>
            <a:ext cx="3429959" cy="4224469"/>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D:\Fullppt\005-PNG이미지\핸드폰2.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95734" y="2880577"/>
            <a:ext cx="3072341" cy="3720547"/>
          </a:xfrm>
          <a:prstGeom prst="rect">
            <a:avLst/>
          </a:prstGeom>
          <a:noFill/>
          <a:extLst>
            <a:ext uri="{909E8E84-426E-40DD-AFC4-6F175D3DCCD1}">
              <a14:hiddenFill xmlns:a14="http://schemas.microsoft.com/office/drawing/2010/main">
                <a:solidFill>
                  <a:srgbClr val="FFFFFF"/>
                </a:solidFill>
              </a14:hiddenFill>
            </a:ext>
          </a:extLst>
        </p:spPr>
      </p:pic>
      <p:sp>
        <p:nvSpPr>
          <p:cNvPr id="9" name="Picture Placeholder 2"/>
          <p:cNvSpPr>
            <a:spLocks noGrp="1"/>
          </p:cNvSpPr>
          <p:nvPr>
            <p:ph type="pic" idx="1" hasCustomPrompt="1"/>
          </p:nvPr>
        </p:nvSpPr>
        <p:spPr>
          <a:xfrm>
            <a:off x="4463820" y="3043177"/>
            <a:ext cx="1759459" cy="27245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0" name="Picture Placeholder 2"/>
          <p:cNvSpPr>
            <a:spLocks noGrp="1"/>
          </p:cNvSpPr>
          <p:nvPr>
            <p:ph type="pic" idx="12" hasCustomPrompt="1"/>
          </p:nvPr>
        </p:nvSpPr>
        <p:spPr>
          <a:xfrm>
            <a:off x="564872" y="3429001"/>
            <a:ext cx="3130861" cy="2335995"/>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523191576"/>
      </p:ext>
    </p:extLst>
  </p:cSld>
  <p:clrMapOvr>
    <a:masterClrMapping/>
  </p:clrMapOvr>
  <mc:AlternateContent xmlns:mc="http://schemas.openxmlformats.org/markup-compatibility/2006" xmlns:p14="http://schemas.microsoft.com/office/powerpoint/2010/main">
    <mc:Choice Requires="p14">
      <p:transition p14:dur="0" advTm="22088"/>
    </mc:Choice>
    <mc:Fallback xmlns="">
      <p:transition advTm="22088"/>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4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5"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accent1"/>
                </a:solidFill>
                <a:latin typeface="Alexandria" pitchFamily="2" charset="-78"/>
                <a:cs typeface="Alexandria" pitchFamily="2" charset="-78"/>
              </a:defRPr>
            </a:lvl1pPr>
          </a:lstStyle>
          <a:p>
            <a:pPr lvl="0"/>
            <a:r>
              <a:rPr lang="en-US" altLang="ko-KR" dirty="0"/>
              <a:t>IMAGES &amp; CONTENTS</a:t>
            </a:r>
          </a:p>
        </p:txBody>
      </p:sp>
      <p:sp>
        <p:nvSpPr>
          <p:cNvPr id="6"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accent1"/>
                </a:solidFill>
                <a:latin typeface="Alexandria" pitchFamily="2" charset="-78"/>
                <a:cs typeface="Alexandria" pitchFamily="2" charset="-78"/>
              </a:defRPr>
            </a:lvl1pPr>
          </a:lstStyle>
          <a:p>
            <a:pPr lvl="0"/>
            <a:r>
              <a:rPr lang="en-US" altLang="ko-KR" dirty="0"/>
              <a:t>Insert the title of your subtitle Here</a:t>
            </a:r>
          </a:p>
        </p:txBody>
      </p:sp>
      <p:pic>
        <p:nvPicPr>
          <p:cNvPr id="8" name="Picture 2" descr="D:\Fullppt\PNG이미지\핸드폰2.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119669" y="1988840"/>
            <a:ext cx="3744416" cy="4534413"/>
          </a:xfrm>
          <a:prstGeom prst="rect">
            <a:avLst/>
          </a:prstGeom>
          <a:noFill/>
          <a:extLst>
            <a:ext uri="{909E8E84-426E-40DD-AFC4-6F175D3DCCD1}">
              <a14:hiddenFill xmlns:a14="http://schemas.microsoft.com/office/drawing/2010/main">
                <a:solidFill>
                  <a:srgbClr val="FFFFFF"/>
                </a:solidFill>
              </a14:hiddenFill>
            </a:ext>
          </a:extLst>
        </p:spPr>
      </p:pic>
      <p:sp>
        <p:nvSpPr>
          <p:cNvPr id="9" name="Picture Placeholder 2"/>
          <p:cNvSpPr>
            <a:spLocks noGrp="1"/>
          </p:cNvSpPr>
          <p:nvPr>
            <p:ph type="pic" idx="1" hasCustomPrompt="1"/>
          </p:nvPr>
        </p:nvSpPr>
        <p:spPr>
          <a:xfrm>
            <a:off x="4049949" y="2173037"/>
            <a:ext cx="2159479" cy="333573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4005837630"/>
      </p:ext>
    </p:extLst>
  </p:cSld>
  <p:clrMapOvr>
    <a:masterClrMapping/>
  </p:clrMapOvr>
  <mc:AlternateContent xmlns:mc="http://schemas.openxmlformats.org/markup-compatibility/2006" xmlns:p14="http://schemas.microsoft.com/office/powerpoint/2010/main">
    <mc:Choice Requires="p14">
      <p:transition p14:dur="0" advTm="22088"/>
    </mc:Choice>
    <mc:Fallback xmlns="">
      <p:transition advTm="22088"/>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5_Basic Layout">
    <p:spTree>
      <p:nvGrpSpPr>
        <p:cNvPr id="1" name=""/>
        <p:cNvGrpSpPr/>
        <p:nvPr/>
      </p:nvGrpSpPr>
      <p:grpSpPr>
        <a:xfrm>
          <a:off x="0" y="0"/>
          <a:ext cx="0" cy="0"/>
          <a:chOff x="0" y="0"/>
          <a:chExt cx="0" cy="0"/>
        </a:xfrm>
      </p:grpSpPr>
      <p:sp>
        <p:nvSpPr>
          <p:cNvPr id="7" name="Picture Placeholder 2"/>
          <p:cNvSpPr>
            <a:spLocks noGrp="1"/>
          </p:cNvSpPr>
          <p:nvPr>
            <p:ph type="pic" idx="1" hasCustomPrompt="1"/>
          </p:nvPr>
        </p:nvSpPr>
        <p:spPr>
          <a:xfrm>
            <a:off x="0" y="0"/>
            <a:ext cx="12192000" cy="6858000"/>
          </a:xfrm>
          <a:prstGeom prst="rect">
            <a:avLst/>
          </a:prstGeom>
          <a:solidFill>
            <a:schemeClr val="bg1">
              <a:lumMod val="95000"/>
            </a:schemeClr>
          </a:solidFill>
        </p:spPr>
        <p:txBody>
          <a:bodyPr lIns="648000" anchor="ctr"/>
          <a:lstStyle>
            <a:lvl1pPr marL="0" indent="0" algn="l">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1714945368"/>
      </p:ext>
    </p:extLst>
  </p:cSld>
  <p:clrMapOvr>
    <a:masterClrMapping/>
  </p:clrMapOvr>
  <mc:AlternateContent xmlns:mc="http://schemas.openxmlformats.org/markup-compatibility/2006" xmlns:p14="http://schemas.microsoft.com/office/powerpoint/2010/main">
    <mc:Choice Requires="p14">
      <p:transition p14:dur="0" advTm="22088"/>
    </mc:Choice>
    <mc:Fallback xmlns="">
      <p:transition advTm="22088"/>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6_Basic Layout">
    <p:spTree>
      <p:nvGrpSpPr>
        <p:cNvPr id="1" name=""/>
        <p:cNvGrpSpPr/>
        <p:nvPr/>
      </p:nvGrpSpPr>
      <p:grpSpPr>
        <a:xfrm>
          <a:off x="0" y="0"/>
          <a:ext cx="0" cy="0"/>
          <a:chOff x="0" y="0"/>
          <a:chExt cx="0" cy="0"/>
        </a:xfrm>
      </p:grpSpPr>
      <p:sp>
        <p:nvSpPr>
          <p:cNvPr id="2" name="Rectangle 1"/>
          <p:cNvSpPr/>
          <p:nvPr userDrawn="1"/>
        </p:nvSpPr>
        <p:spPr>
          <a:xfrm>
            <a:off x="-1891"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7" name="Picture Placeholder 2"/>
          <p:cNvSpPr>
            <a:spLocks noGrp="1"/>
          </p:cNvSpPr>
          <p:nvPr>
            <p:ph type="pic" idx="1" hasCustomPrompt="1"/>
          </p:nvPr>
        </p:nvSpPr>
        <p:spPr>
          <a:xfrm>
            <a:off x="0" y="0"/>
            <a:ext cx="6096000" cy="685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1013895694"/>
      </p:ext>
    </p:extLst>
  </p:cSld>
  <p:clrMapOvr>
    <a:masterClrMapping/>
  </p:clrMapOvr>
  <mc:AlternateContent xmlns:mc="http://schemas.openxmlformats.org/markup-compatibility/2006" xmlns:p14="http://schemas.microsoft.com/office/powerpoint/2010/main">
    <mc:Choice Requires="p14">
      <p:transition p14:dur="0" advTm="22088"/>
    </mc:Choice>
    <mc:Fallback xmlns="">
      <p:transition advTm="22088"/>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7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7"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446550293"/>
      </p:ext>
    </p:extLst>
  </p:cSld>
  <p:clrMapOvr>
    <a:masterClrMapping/>
  </p:clrMapOvr>
  <mc:AlternateContent xmlns:mc="http://schemas.openxmlformats.org/markup-compatibility/2006" xmlns:p14="http://schemas.microsoft.com/office/powerpoint/2010/main">
    <mc:Choice Requires="p14">
      <p:transition p14:dur="0" advTm="22088"/>
    </mc:Choice>
    <mc:Fallback xmlns="">
      <p:transition advTm="22088"/>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9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8" name="Picture Placeholder 2"/>
          <p:cNvSpPr>
            <a:spLocks noGrp="1"/>
          </p:cNvSpPr>
          <p:nvPr>
            <p:ph type="pic" idx="12" hasCustomPrompt="1"/>
          </p:nvPr>
        </p:nvSpPr>
        <p:spPr>
          <a:xfrm>
            <a:off x="0" y="2028911"/>
            <a:ext cx="12192000" cy="2800179"/>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3" name="Rectangle 2"/>
          <p:cNvSpPr/>
          <p:nvPr userDrawn="1"/>
        </p:nvSpPr>
        <p:spPr>
          <a:xfrm>
            <a:off x="0" y="4828032"/>
            <a:ext cx="6096000" cy="202996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1867" dirty="0">
              <a:latin typeface="Alexandria" pitchFamily="2" charset="-78"/>
            </a:endParaRPr>
          </a:p>
        </p:txBody>
      </p:sp>
      <p:sp>
        <p:nvSpPr>
          <p:cNvPr id="9" name="Rectangle 8"/>
          <p:cNvSpPr/>
          <p:nvPr userDrawn="1"/>
        </p:nvSpPr>
        <p:spPr>
          <a:xfrm>
            <a:off x="6096000" y="0"/>
            <a:ext cx="6096000" cy="20299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1867" dirty="0">
              <a:latin typeface="Alexandria" pitchFamily="2" charset="-78"/>
            </a:endParaRPr>
          </a:p>
        </p:txBody>
      </p:sp>
    </p:spTree>
    <p:extLst>
      <p:ext uri="{BB962C8B-B14F-4D97-AF65-F5344CB8AC3E}">
        <p14:creationId xmlns:p14="http://schemas.microsoft.com/office/powerpoint/2010/main" val="2899970293"/>
      </p:ext>
    </p:extLst>
  </p:cSld>
  <p:clrMapOvr>
    <a:masterClrMapping/>
  </p:clrMapOvr>
  <mc:AlternateContent xmlns:mc="http://schemas.openxmlformats.org/markup-compatibility/2006" xmlns:p14="http://schemas.microsoft.com/office/powerpoint/2010/main">
    <mc:Choice Requires="p14">
      <p:transition p14:dur="0" advTm="22088"/>
    </mc:Choice>
    <mc:Fallback xmlns="">
      <p:transition advTm="22088"/>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8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7" name="Picture Placeholder 2"/>
          <p:cNvSpPr>
            <a:spLocks noGrp="1"/>
          </p:cNvSpPr>
          <p:nvPr>
            <p:ph type="pic" idx="12" hasCustomPrompt="1"/>
          </p:nvPr>
        </p:nvSpPr>
        <p:spPr>
          <a:xfrm>
            <a:off x="335360" y="270401"/>
            <a:ext cx="4079776" cy="4128459"/>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3" hasCustomPrompt="1"/>
          </p:nvPr>
        </p:nvSpPr>
        <p:spPr>
          <a:xfrm>
            <a:off x="4493079" y="270401"/>
            <a:ext cx="1874127" cy="2016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Picture Placeholder 2"/>
          <p:cNvSpPr>
            <a:spLocks noGrp="1"/>
          </p:cNvSpPr>
          <p:nvPr>
            <p:ph type="pic" idx="14" hasCustomPrompt="1"/>
          </p:nvPr>
        </p:nvSpPr>
        <p:spPr>
          <a:xfrm>
            <a:off x="4493079" y="2382860"/>
            <a:ext cx="1874127" cy="2016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0" name="Picture Placeholder 2"/>
          <p:cNvSpPr>
            <a:spLocks noGrp="1"/>
          </p:cNvSpPr>
          <p:nvPr>
            <p:ph type="pic" idx="15" hasCustomPrompt="1"/>
          </p:nvPr>
        </p:nvSpPr>
        <p:spPr>
          <a:xfrm>
            <a:off x="335361" y="4494871"/>
            <a:ext cx="1874127" cy="2016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1" name="Picture Placeholder 2"/>
          <p:cNvSpPr>
            <a:spLocks noGrp="1"/>
          </p:cNvSpPr>
          <p:nvPr>
            <p:ph type="pic" idx="16" hasCustomPrompt="1"/>
          </p:nvPr>
        </p:nvSpPr>
        <p:spPr>
          <a:xfrm>
            <a:off x="2334757" y="4494871"/>
            <a:ext cx="4032448" cy="2016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190369767"/>
      </p:ext>
    </p:extLst>
  </p:cSld>
  <p:clrMapOvr>
    <a:masterClrMapping/>
  </p:clrMapOvr>
  <mc:AlternateContent xmlns:mc="http://schemas.openxmlformats.org/markup-compatibility/2006" xmlns:p14="http://schemas.microsoft.com/office/powerpoint/2010/main">
    <mc:Choice Requires="p14">
      <p:transition p14:dur="0" advTm="22088"/>
    </mc:Choice>
    <mc:Fallback xmlns="">
      <p:transition advTm="22088"/>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shapes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9"/>
            <a:ext cx="11573197" cy="724247"/>
          </a:xfrm>
          <a:prstGeom prst="rect">
            <a:avLst/>
          </a:prstGeom>
        </p:spPr>
        <p:txBody>
          <a:bodyPr anchor="ctr"/>
          <a:lstStyle>
            <a:lvl1pPr marL="0" indent="0" algn="ctr">
              <a:buNone/>
              <a:defRPr sz="5400" b="0" baseline="0">
                <a:solidFill>
                  <a:schemeClr val="tx1">
                    <a:lumMod val="85000"/>
                    <a:lumOff val="15000"/>
                  </a:schemeClr>
                </a:solidFill>
                <a:latin typeface="Alexandria" pitchFamily="2" charset="-78"/>
                <a:cs typeface="Alexandria" pitchFamily="2" charset="-78"/>
              </a:defRPr>
            </a:lvl1pPr>
          </a:lstStyle>
          <a:p>
            <a:r>
              <a:rPr lang="en-US" altLang="ko-KR" dirty="0"/>
              <a:t>Fully Editable Shapes</a:t>
            </a:r>
          </a:p>
        </p:txBody>
      </p:sp>
    </p:spTree>
    <p:extLst>
      <p:ext uri="{BB962C8B-B14F-4D97-AF65-F5344CB8AC3E}">
        <p14:creationId xmlns:p14="http://schemas.microsoft.com/office/powerpoint/2010/main" val="1584715845"/>
      </p:ext>
    </p:extLst>
  </p:cSld>
  <p:clrMapOvr>
    <a:masterClrMapping/>
  </p:clrMapOvr>
  <mc:AlternateContent xmlns:mc="http://schemas.openxmlformats.org/markup-compatibility/2006" xmlns:p14="http://schemas.microsoft.com/office/powerpoint/2010/main">
    <mc:Choice Requires="p14">
      <p:transition p14:dur="0" advTm="22088"/>
    </mc:Choice>
    <mc:Fallback xmlns="">
      <p:transition advTm="22088"/>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accent1"/>
                </a:solidFill>
                <a:latin typeface="Alexandria" pitchFamily="2" charset="-78"/>
                <a:cs typeface="Alexandria" pitchFamily="2" charset="-78"/>
              </a:defRPr>
            </a:lvl1pPr>
          </a:lstStyle>
          <a:p>
            <a:pPr lvl="0"/>
            <a:r>
              <a:rPr lang="en-US" altLang="ko-KR" dirty="0"/>
              <a:t>ICON SETS LAYOUT</a:t>
            </a:r>
          </a:p>
        </p:txBody>
      </p:sp>
      <p:sp>
        <p:nvSpPr>
          <p:cNvPr id="11" name="Rounded Rectangle 10"/>
          <p:cNvSpPr/>
          <p:nvPr userDrawn="1"/>
        </p:nvSpPr>
        <p:spPr>
          <a:xfrm>
            <a:off x="472011" y="1508786"/>
            <a:ext cx="3799787" cy="486556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17" name="Rounded Rectangle 16"/>
          <p:cNvSpPr/>
          <p:nvPr userDrawn="1"/>
        </p:nvSpPr>
        <p:spPr>
          <a:xfrm>
            <a:off x="709243" y="1796667"/>
            <a:ext cx="144693" cy="4320631"/>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solidFill>
                <a:schemeClr val="bg1"/>
              </a:solidFill>
              <a:latin typeface="Alexandria" pitchFamily="2" charset="-78"/>
            </a:endParaRPr>
          </a:p>
        </p:txBody>
      </p:sp>
      <p:sp>
        <p:nvSpPr>
          <p:cNvPr id="18" name="Half Frame 17"/>
          <p:cNvSpPr/>
          <p:nvPr userDrawn="1"/>
        </p:nvSpPr>
        <p:spPr>
          <a:xfrm rot="5400000">
            <a:off x="3456857" y="1650935"/>
            <a:ext cx="669775" cy="669775"/>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solidFill>
                <a:schemeClr val="tx1"/>
              </a:solidFill>
              <a:latin typeface="Alexandria" pitchFamily="2" charset="-78"/>
            </a:endParaRPr>
          </a:p>
        </p:txBody>
      </p:sp>
    </p:spTree>
    <p:extLst>
      <p:ext uri="{BB962C8B-B14F-4D97-AF65-F5344CB8AC3E}">
        <p14:creationId xmlns:p14="http://schemas.microsoft.com/office/powerpoint/2010/main" val="3053004707"/>
      </p:ext>
    </p:extLst>
  </p:cSld>
  <p:clrMapOvr>
    <a:masterClrMapping/>
  </p:clrMapOvr>
  <mc:AlternateContent xmlns:mc="http://schemas.openxmlformats.org/markup-compatibility/2006" xmlns:p14="http://schemas.microsoft.com/office/powerpoint/2010/main">
    <mc:Choice Requires="p14">
      <p:transition p14:dur="0" advTm="22088"/>
    </mc:Choice>
    <mc:Fallback xmlns="">
      <p:transition advTm="22088"/>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Agenda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956785966"/>
      </p:ext>
    </p:extLst>
  </p:cSld>
  <p:clrMapOvr>
    <a:masterClrMapping/>
  </p:clrMapOvr>
  <mc:AlternateContent xmlns:mc="http://schemas.openxmlformats.org/markup-compatibility/2006" xmlns:p14="http://schemas.microsoft.com/office/powerpoint/2010/main">
    <mc:Choice Requires="p14">
      <p:transition p14:dur="0" advTm="22088"/>
    </mc:Choice>
    <mc:Fallback xmlns="">
      <p:transition advTm="22088"/>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5_Images and Contents Layout">
    <p:spTree>
      <p:nvGrpSpPr>
        <p:cNvPr id="1" name=""/>
        <p:cNvGrpSpPr/>
        <p:nvPr/>
      </p:nvGrpSpPr>
      <p:grpSpPr>
        <a:xfrm>
          <a:off x="0" y="0"/>
          <a:ext cx="0" cy="0"/>
          <a:chOff x="0" y="0"/>
          <a:chExt cx="0" cy="0"/>
        </a:xfrm>
      </p:grpSpPr>
      <p:sp>
        <p:nvSpPr>
          <p:cNvPr id="3" name="Rectangle 2"/>
          <p:cNvSpPr/>
          <p:nvPr userDrawn="1"/>
        </p:nvSpPr>
        <p:spPr>
          <a:xfrm>
            <a:off x="1" y="4060923"/>
            <a:ext cx="12204700" cy="2797076"/>
          </a:xfrm>
          <a:custGeom>
            <a:avLst/>
            <a:gdLst>
              <a:gd name="connsiteX0" fmla="*/ 0 w 9144000"/>
              <a:gd name="connsiteY0" fmla="*/ 0 h 1059582"/>
              <a:gd name="connsiteX1" fmla="*/ 9144000 w 9144000"/>
              <a:gd name="connsiteY1" fmla="*/ 0 h 1059582"/>
              <a:gd name="connsiteX2" fmla="*/ 9144000 w 9144000"/>
              <a:gd name="connsiteY2" fmla="*/ 1059582 h 1059582"/>
              <a:gd name="connsiteX3" fmla="*/ 0 w 9144000"/>
              <a:gd name="connsiteY3" fmla="*/ 1059582 h 1059582"/>
              <a:gd name="connsiteX4" fmla="*/ 0 w 9144000"/>
              <a:gd name="connsiteY4" fmla="*/ 0 h 1059582"/>
              <a:gd name="connsiteX0" fmla="*/ 0 w 9153525"/>
              <a:gd name="connsiteY0" fmla="*/ 1038225 h 2097807"/>
              <a:gd name="connsiteX1" fmla="*/ 9153525 w 9153525"/>
              <a:gd name="connsiteY1" fmla="*/ 0 h 2097807"/>
              <a:gd name="connsiteX2" fmla="*/ 9144000 w 9153525"/>
              <a:gd name="connsiteY2" fmla="*/ 2097807 h 2097807"/>
              <a:gd name="connsiteX3" fmla="*/ 0 w 9153525"/>
              <a:gd name="connsiteY3" fmla="*/ 2097807 h 2097807"/>
              <a:gd name="connsiteX4" fmla="*/ 0 w 9153525"/>
              <a:gd name="connsiteY4" fmla="*/ 1038225 h 2097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3525" h="2097807">
                <a:moveTo>
                  <a:pt x="0" y="1038225"/>
                </a:moveTo>
                <a:lnTo>
                  <a:pt x="9153525" y="0"/>
                </a:lnTo>
                <a:lnTo>
                  <a:pt x="9144000" y="2097807"/>
                </a:lnTo>
                <a:lnTo>
                  <a:pt x="0" y="2097807"/>
                </a:lnTo>
                <a:lnTo>
                  <a:pt x="0" y="103822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10"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bg1"/>
                </a:solidFill>
                <a:latin typeface="Alexandria" pitchFamily="2" charset="-78"/>
                <a:cs typeface="Alexandria" pitchFamily="2" charset="-78"/>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bg1"/>
                </a:solidFill>
                <a:latin typeface="Alexandria" pitchFamily="2" charset="-78"/>
                <a:cs typeface="Alexandria" pitchFamily="2" charset="-78"/>
              </a:defRPr>
            </a:lvl1pPr>
          </a:lstStyle>
          <a:p>
            <a:pPr lvl="0"/>
            <a:r>
              <a:rPr lang="en-US" altLang="ko-KR" dirty="0"/>
              <a:t>Insert the title of your subtitle Here</a:t>
            </a:r>
          </a:p>
        </p:txBody>
      </p:sp>
      <p:pic>
        <p:nvPicPr>
          <p:cNvPr id="5" name="Picture 2" descr="D:\KBM-정애\014-Fullppt\PNG이미지\모니터.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15414" y="1619125"/>
            <a:ext cx="5088565" cy="4882216"/>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2" hasCustomPrompt="1"/>
          </p:nvPr>
        </p:nvSpPr>
        <p:spPr>
          <a:xfrm>
            <a:off x="1028214" y="1833032"/>
            <a:ext cx="4607380" cy="3098392"/>
          </a:xfrm>
          <a:prstGeom prst="rect">
            <a:avLst/>
          </a:prstGeom>
          <a:solidFill>
            <a:schemeClr val="bg1">
              <a:lumMod val="95000"/>
            </a:schemeClr>
          </a:solidFill>
        </p:spPr>
        <p:txBody>
          <a:bodyPr anchor="ctr"/>
          <a:lstStyle>
            <a:lvl1pPr marL="0" indent="0" algn="ctr">
              <a:buNone/>
              <a:defRPr sz="1600" strike="noStrike"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597228664"/>
      </p:ext>
    </p:extLst>
  </p:cSld>
  <p:clrMapOvr>
    <a:masterClrMapping/>
  </p:clrMapOvr>
  <mc:AlternateContent xmlns:mc="http://schemas.openxmlformats.org/markup-compatibility/2006" xmlns:p14="http://schemas.microsoft.com/office/powerpoint/2010/main">
    <mc:Choice Requires="p14">
      <p:transition p14:dur="0" advTm="22088"/>
    </mc:Choice>
    <mc:Fallback xmlns="">
      <p:transition advTm="22088"/>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End Slide Layout">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95901" y="848277"/>
            <a:ext cx="6206964" cy="5269023"/>
          </a:xfrm>
          <a:prstGeom prst="rect">
            <a:avLst/>
          </a:prstGeom>
        </p:spPr>
      </p:pic>
      <p:sp>
        <p:nvSpPr>
          <p:cNvPr id="10" name="Text Placeholder 9"/>
          <p:cNvSpPr>
            <a:spLocks noGrp="1"/>
          </p:cNvSpPr>
          <p:nvPr>
            <p:ph type="body" sz="quarter" idx="10" hasCustomPrompt="1"/>
          </p:nvPr>
        </p:nvSpPr>
        <p:spPr>
          <a:xfrm>
            <a:off x="0" y="2948947"/>
            <a:ext cx="12192000" cy="768084"/>
          </a:xfrm>
          <a:prstGeom prst="rect">
            <a:avLst/>
          </a:prstGeom>
        </p:spPr>
        <p:txBody>
          <a:bodyPr anchor="ctr"/>
          <a:lstStyle>
            <a:lvl1pPr marL="0" indent="0" algn="ctr">
              <a:buNone/>
              <a:defRPr sz="4800" b="0" baseline="0">
                <a:solidFill>
                  <a:schemeClr val="bg1"/>
                </a:solidFill>
                <a:latin typeface="Alexandria" pitchFamily="2" charset="-78"/>
                <a:cs typeface="Alexandria" pitchFamily="2" charset="-78"/>
              </a:defRPr>
            </a:lvl1pPr>
          </a:lstStyle>
          <a:p>
            <a:pPr lvl="0"/>
            <a:r>
              <a:rPr lang="en-US" altLang="ko-KR" dirty="0"/>
              <a:t>Thank you</a:t>
            </a:r>
          </a:p>
        </p:txBody>
      </p:sp>
      <p:sp>
        <p:nvSpPr>
          <p:cNvPr id="11" name="Text Placeholder 9"/>
          <p:cNvSpPr>
            <a:spLocks noGrp="1"/>
          </p:cNvSpPr>
          <p:nvPr>
            <p:ph type="body" sz="quarter" idx="11" hasCustomPrompt="1"/>
          </p:nvPr>
        </p:nvSpPr>
        <p:spPr>
          <a:xfrm>
            <a:off x="-197" y="3717032"/>
            <a:ext cx="12192000" cy="384043"/>
          </a:xfrm>
          <a:prstGeom prst="rect">
            <a:avLst/>
          </a:prstGeom>
        </p:spPr>
        <p:txBody>
          <a:bodyPr anchor="ctr"/>
          <a:lstStyle>
            <a:lvl1pPr marL="0" indent="0" algn="ctr">
              <a:buNone/>
              <a:defRPr sz="1867" b="0" baseline="0">
                <a:solidFill>
                  <a:schemeClr val="bg1"/>
                </a:solidFill>
                <a:latin typeface="Alexandria" pitchFamily="2" charset="-78"/>
                <a:cs typeface="Alexandria" pitchFamily="2" charset="-78"/>
              </a:defRPr>
            </a:lvl1pPr>
          </a:lstStyle>
          <a:p>
            <a:pPr lvl="0"/>
            <a:r>
              <a:rPr lang="en-US" altLang="ko-KR" dirty="0"/>
              <a:t>Insert the title of your subtitle Here</a:t>
            </a:r>
          </a:p>
        </p:txBody>
      </p:sp>
    </p:spTree>
    <p:extLst>
      <p:ext uri="{BB962C8B-B14F-4D97-AF65-F5344CB8AC3E}">
        <p14:creationId xmlns:p14="http://schemas.microsoft.com/office/powerpoint/2010/main" val="704689023"/>
      </p:ext>
    </p:extLst>
  </p:cSld>
  <p:clrMapOvr>
    <a:masterClrMapping/>
  </p:clrMapOvr>
  <mc:AlternateContent xmlns:mc="http://schemas.openxmlformats.org/markup-compatibility/2006" xmlns:p14="http://schemas.microsoft.com/office/powerpoint/2010/main">
    <mc:Choice Requires="p14">
      <p:transition p14:dur="0" advTm="22088"/>
    </mc:Choice>
    <mc:Fallback xmlns="">
      <p:transition advTm="22088"/>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5/27/2024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997822877"/>
      </p:ext>
    </p:extLst>
  </p:cSld>
  <p:clrMapOvr>
    <a:masterClrMapping/>
  </p:clrMapOvr>
  <mc:AlternateContent xmlns:mc="http://schemas.openxmlformats.org/markup-compatibility/2006" xmlns:p14="http://schemas.microsoft.com/office/powerpoint/2010/main">
    <mc:Choice Requires="p14">
      <p:transition p14:dur="0" advTm="22088"/>
    </mc:Choice>
    <mc:Fallback xmlns="">
      <p:transition advTm="22088"/>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5/27/2024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358606415"/>
      </p:ext>
    </p:extLst>
  </p:cSld>
  <p:clrMapOvr>
    <a:masterClrMapping/>
  </p:clrMapOvr>
  <mc:AlternateContent xmlns:mc="http://schemas.openxmlformats.org/markup-compatibility/2006" xmlns:p14="http://schemas.microsoft.com/office/powerpoint/2010/main">
    <mc:Choice Requires="p14">
      <p:transition p14:dur="0" advTm="22088"/>
    </mc:Choice>
    <mc:Fallback xmlns="">
      <p:transition advTm="22088"/>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5/27/2024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754989029"/>
      </p:ext>
    </p:extLst>
  </p:cSld>
  <p:clrMapOvr>
    <a:masterClrMapping/>
  </p:clrMapOvr>
  <mc:AlternateContent xmlns:mc="http://schemas.openxmlformats.org/markup-compatibility/2006" xmlns:p14="http://schemas.microsoft.com/office/powerpoint/2010/main">
    <mc:Choice Requires="p14">
      <p:transition p14:dur="0" advTm="22088"/>
    </mc:Choice>
    <mc:Fallback xmlns="">
      <p:transition advTm="22088"/>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5/27/2024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919225882"/>
      </p:ext>
    </p:extLst>
  </p:cSld>
  <p:clrMapOvr>
    <a:masterClrMapping/>
  </p:clrMapOvr>
  <mc:AlternateContent xmlns:mc="http://schemas.openxmlformats.org/markup-compatibility/2006" xmlns:p14="http://schemas.microsoft.com/office/powerpoint/2010/main">
    <mc:Choice Requires="p14">
      <p:transition p14:dur="0" advTm="22088"/>
    </mc:Choice>
    <mc:Fallback xmlns="">
      <p:transition advTm="22088"/>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5/27/2024</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985546063"/>
      </p:ext>
    </p:extLst>
  </p:cSld>
  <p:clrMapOvr>
    <a:masterClrMapping/>
  </p:clrMapOvr>
  <mc:AlternateContent xmlns:mc="http://schemas.openxmlformats.org/markup-compatibility/2006" xmlns:p14="http://schemas.microsoft.com/office/powerpoint/2010/main">
    <mc:Choice Requires="p14">
      <p:transition p14:dur="0" advTm="22088"/>
    </mc:Choice>
    <mc:Fallback xmlns="">
      <p:transition advTm="22088"/>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5/27/2024</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233263096"/>
      </p:ext>
    </p:extLst>
  </p:cSld>
  <p:clrMapOvr>
    <a:masterClrMapping/>
  </p:clrMapOvr>
  <mc:AlternateContent xmlns:mc="http://schemas.openxmlformats.org/markup-compatibility/2006" xmlns:p14="http://schemas.microsoft.com/office/powerpoint/2010/main">
    <mc:Choice Requires="p14">
      <p:transition p14:dur="0" advTm="22088"/>
    </mc:Choice>
    <mc:Fallback xmlns="">
      <p:transition advTm="22088"/>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5/27/2024</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25668622"/>
      </p:ext>
    </p:extLst>
  </p:cSld>
  <p:clrMapOvr>
    <a:masterClrMapping/>
  </p:clrMapOvr>
  <mc:AlternateContent xmlns:mc="http://schemas.openxmlformats.org/markup-compatibility/2006" xmlns:p14="http://schemas.microsoft.com/office/powerpoint/2010/main">
    <mc:Choice Requires="p14">
      <p:transition p14:dur="0" advTm="22088"/>
    </mc:Choice>
    <mc:Fallback xmlns="">
      <p:transition advTm="22088"/>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5/27/2024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292404122"/>
      </p:ext>
    </p:extLst>
  </p:cSld>
  <p:clrMapOvr>
    <a:masterClrMapping/>
  </p:clrMapOvr>
  <mc:AlternateContent xmlns:mc="http://schemas.openxmlformats.org/markup-compatibility/2006" xmlns:p14="http://schemas.microsoft.com/office/powerpoint/2010/main">
    <mc:Choice Requires="p14">
      <p:transition p14:dur="0" advTm="22088"/>
    </mc:Choice>
    <mc:Fallback xmlns="">
      <p:transition advTm="22088"/>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5/27/2024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392974808"/>
      </p:ext>
    </p:extLst>
  </p:cSld>
  <p:clrMapOvr>
    <a:masterClrMapping/>
  </p:clrMapOvr>
  <mc:AlternateContent xmlns:mc="http://schemas.openxmlformats.org/markup-compatibility/2006" xmlns:p14="http://schemas.microsoft.com/office/powerpoint/2010/main">
    <mc:Choice Requires="p14">
      <p:transition p14:dur="0" advTm="22088"/>
    </mc:Choice>
    <mc:Fallback xmlns="">
      <p:transition advTm="22088"/>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5/27/2024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422469066"/>
      </p:ext>
    </p:extLst>
  </p:cSld>
  <p:clrMapOvr>
    <a:masterClrMapping/>
  </p:clrMapOvr>
  <mc:AlternateContent xmlns:mc="http://schemas.openxmlformats.org/markup-compatibility/2006" xmlns:p14="http://schemas.microsoft.com/office/powerpoint/2010/main">
    <mc:Choice Requires="p14">
      <p:transition p14:dur="0" advTm="22088"/>
    </mc:Choice>
    <mc:Fallback xmlns="">
      <p:transition advTm="22088"/>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5/27/2024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907273494"/>
      </p:ext>
    </p:extLst>
  </p:cSld>
  <p:clrMapOvr>
    <a:masterClrMapping/>
  </p:clrMapOvr>
  <mc:AlternateContent xmlns:mc="http://schemas.openxmlformats.org/markup-compatibility/2006" xmlns:p14="http://schemas.microsoft.com/office/powerpoint/2010/main">
    <mc:Choice Requires="p14">
      <p:transition p14:dur="0" advTm="22088"/>
    </mc:Choice>
    <mc:Fallback xmlns="">
      <p:transition advTm="22088"/>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312851275"/>
      </p:ext>
    </p:extLst>
  </p:cSld>
  <p:clrMapOvr>
    <a:masterClrMapping/>
  </p:clrMapOvr>
  <mc:AlternateContent xmlns:mc="http://schemas.openxmlformats.org/markup-compatibility/2006" xmlns:p14="http://schemas.microsoft.com/office/powerpoint/2010/main">
    <mc:Choice Requires="p14">
      <p:transition p14:dur="0" advTm="22088"/>
    </mc:Choice>
    <mc:Fallback xmlns="">
      <p:transition advTm="22088"/>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0699076"/>
      </p:ext>
    </p:extLst>
  </p:cSld>
  <p:clrMapOvr>
    <a:masterClrMapping/>
  </p:clrMapOvr>
  <mc:AlternateContent xmlns:mc="http://schemas.openxmlformats.org/markup-compatibility/2006" xmlns:p14="http://schemas.microsoft.com/office/powerpoint/2010/main">
    <mc:Choice Requires="p14">
      <p:transition p14:dur="0" advTm="22088"/>
    </mc:Choice>
    <mc:Fallback xmlns="">
      <p:transition advTm="220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310923211"/>
      </p:ext>
    </p:extLst>
  </p:cSld>
  <p:clrMapOvr>
    <a:masterClrMapping/>
  </p:clrMapOvr>
  <mc:AlternateContent xmlns:mc="http://schemas.openxmlformats.org/markup-compatibility/2006" xmlns:p14="http://schemas.microsoft.com/office/powerpoint/2010/main">
    <mc:Choice Requires="p14">
      <p:transition p14:dur="0" advTm="22088"/>
    </mc:Choice>
    <mc:Fallback xmlns="">
      <p:transition advTm="220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image" Target="../media/image1.pn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theme" Target="../theme/theme2.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2" Type="http://schemas.openxmlformats.org/officeDocument/2006/relationships/slideLayout" Target="../slideLayouts/slideLayout31.xml"/><Relationship Id="rId16" Type="http://schemas.openxmlformats.org/officeDocument/2006/relationships/image" Target="../media/image13.png"/><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5" Type="http://schemas.openxmlformats.org/officeDocument/2006/relationships/theme" Target="../theme/theme3.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Alexandria" pitchFamily="2" charset="-78"/>
                <a:ea typeface="Alexandria" pitchFamily="2" charset="-78"/>
                <a:cs typeface="Alexandria" pitchFamily="2" charset="-78"/>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dirty="0"/>
          </a:p>
        </p:txBody>
      </p:sp>
    </p:spTree>
  </p:cSld>
  <p:clrMap bg1="lt1" tx1="dk1" bg2="dk2" tx2="lt2" accent1="accent1" accent2="accent2" accent3="accent3" accent4="accent4" accent5="accent5" accent6="accent6" hlink="hlink" folHlink="folHlink"/>
  <p:sldLayoutIdLst>
    <p:sldLayoutId id="2147483651" r:id="rId1"/>
    <p:sldLayoutId id="2147483656" r:id="rId2"/>
    <p:sldLayoutId id="2147483657" r:id="rId3"/>
    <p:sldLayoutId id="2147483658" r:id="rId4"/>
    <p:sldLayoutId id="2147483659" r:id="rId5"/>
    <p:sldLayoutId id="2147483660" r:id="rId6"/>
    <p:sldLayoutId id="2147483663" r:id="rId7"/>
    <p:sldLayoutId id="2147483664" r:id="rId8"/>
    <p:sldLayoutId id="2147483665" r:id="rId9"/>
    <p:sldLayoutId id="2147483666" r:id="rId10"/>
    <p:sldLayoutId id="2147483693" r:id="rId11"/>
    <p:sldLayoutId id="2147483733" r:id="rId12"/>
    <p:sldLayoutId id="2147483736" r:id="rId13"/>
  </p:sldLayoutIdLst>
  <mc:AlternateContent xmlns:mc="http://schemas.openxmlformats.org/markup-compatibility/2006" xmlns:p14="http://schemas.microsoft.com/office/powerpoint/2010/main">
    <mc:Choice Requires="p14">
      <p:transition p14:dur="0" advTm="22088"/>
    </mc:Choice>
    <mc:Fallback xmlns="">
      <p:transition advTm="22088"/>
    </mc:Fallback>
  </mc:AlternateConten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68717781"/>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 id="2147483709" r:id="rId12"/>
    <p:sldLayoutId id="2147483710" r:id="rId13"/>
    <p:sldLayoutId id="2147483711" r:id="rId14"/>
    <p:sldLayoutId id="2147483712" r:id="rId15"/>
    <p:sldLayoutId id="2147483713" r:id="rId16"/>
  </p:sldLayoutIdLst>
  <mc:AlternateContent xmlns:mc="http://schemas.openxmlformats.org/markup-compatibility/2006" xmlns:p14="http://schemas.microsoft.com/office/powerpoint/2010/main">
    <mc:Choice Requires="p14">
      <p:transition p14:dur="0" advTm="22088"/>
    </mc:Choice>
    <mc:Fallback xmlns="">
      <p:transition advTm="22088"/>
    </mc:Fallback>
  </mc:AlternateConten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5/27/2024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736544917"/>
      </p:ext>
    </p:extLst>
  </p:cSld>
  <p:clrMap bg1="lt1" tx1="dk1" bg2="lt2" tx2="dk2" accent1="accent1" accent2="accent2" accent3="accent3" accent4="accent4" accent5="accent5" accent6="accent6" hlink="hlink" folHlink="folHlink"/>
  <p:sldLayoutIdLst>
    <p:sldLayoutId id="2147483738" r:id="rId1"/>
    <p:sldLayoutId id="2147483739" r:id="rId2"/>
    <p:sldLayoutId id="2147483740" r:id="rId3"/>
    <p:sldLayoutId id="2147483741" r:id="rId4"/>
    <p:sldLayoutId id="2147483742" r:id="rId5"/>
    <p:sldLayoutId id="2147483743" r:id="rId6"/>
    <p:sldLayoutId id="2147483744" r:id="rId7"/>
    <p:sldLayoutId id="2147483745" r:id="rId8"/>
    <p:sldLayoutId id="2147483746" r:id="rId9"/>
    <p:sldLayoutId id="2147483747" r:id="rId10"/>
    <p:sldLayoutId id="2147483748" r:id="rId11"/>
    <p:sldLayoutId id="2147483749" r:id="rId12"/>
    <p:sldLayoutId id="2147483750" r:id="rId13"/>
    <p:sldLayoutId id="2147483751" r:id="rId14"/>
  </p:sldLayoutIdLst>
  <mc:AlternateContent xmlns:mc="http://schemas.openxmlformats.org/markup-compatibility/2006" xmlns:p14="http://schemas.microsoft.com/office/powerpoint/2010/main">
    <mc:Choice Requires="p14">
      <p:transition p14:dur="0" advTm="22088"/>
    </mc:Choice>
    <mc:Fallback xmlns="">
      <p:transition advTm="22088"/>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41.xml"/><Relationship Id="rId4" Type="http://schemas.openxmlformats.org/officeDocument/2006/relationships/image" Target="../media/image15.png"/></Relationships>
</file>

<file path=ppt/slides/_rels/slide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xml"/><Relationship Id="rId1" Type="http://schemas.openxmlformats.org/officeDocument/2006/relationships/slideLayout" Target="../slideLayouts/slideLayout42.xml"/><Relationship Id="rId4" Type="http://schemas.openxmlformats.org/officeDocument/2006/relationships/image" Target="../media/image15.png"/></Relationships>
</file>

<file path=ppt/slides/_rels/slide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0.xml"/></Relationships>
</file>

<file path=ppt/slides/_rels/slide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0.xml"/></Relationships>
</file>

<file path=ppt/slides/_rels/slide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slideLayout" Target="../slideLayouts/slideLayout13.xml"/><Relationship Id="rId1" Type="http://schemas.openxmlformats.org/officeDocument/2006/relationships/tags" Target="../tags/tag1.xml"/><Relationship Id="rId5" Type="http://schemas.openxmlformats.org/officeDocument/2006/relationships/image" Target="../media/image15.png"/><Relationship Id="rId4" Type="http://schemas.openxmlformats.org/officeDocument/2006/relationships/image" Target="../media/image18.svg"/></Relationships>
</file>

<file path=ppt/slides/_rels/slide2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1.xml"/></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15.png"/></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3.xml"/><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63985" y="0"/>
            <a:ext cx="6143241" cy="66421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30" name="TextBox 29"/>
          <p:cNvSpPr txBox="1"/>
          <p:nvPr/>
        </p:nvSpPr>
        <p:spPr>
          <a:xfrm>
            <a:off x="329269" y="3910064"/>
            <a:ext cx="4686612"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2D3956"/>
                </a:solidFill>
                <a:effectLst/>
                <a:uLnTx/>
                <a:uFillTx/>
                <a:latin typeface="Tajawal Medium"/>
                <a:ea typeface="Tajawal Medium"/>
                <a:cs typeface="Tajawal Medium"/>
                <a:sym typeface="Tajawal Medium"/>
              </a:rPr>
              <a:t>Prepared by </a:t>
            </a:r>
            <a:r>
              <a:rPr kumimoji="0" lang="en-US" sz="2400" b="1" i="0" u="none" strike="noStrike" kern="0" cap="none" spc="0" normalizeH="0" baseline="0" noProof="0" dirty="0">
                <a:ln>
                  <a:noFill/>
                </a:ln>
                <a:solidFill>
                  <a:srgbClr val="2D3956"/>
                </a:solidFill>
                <a:effectLst/>
                <a:uLnTx/>
                <a:uFillTx/>
                <a:latin typeface="Tajawal Medium"/>
                <a:ea typeface="Tajawal Medium"/>
                <a:cs typeface="Tajawal Medium"/>
                <a:sym typeface="Tajawal Medium"/>
              </a:rPr>
              <a:t>Dr.Warda Mahmoud Abu Kloub </a:t>
            </a:r>
            <a:endParaRPr kumimoji="0" lang="en-US"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31" name="TextBox 30"/>
          <p:cNvSpPr txBox="1"/>
          <p:nvPr/>
        </p:nvSpPr>
        <p:spPr>
          <a:xfrm>
            <a:off x="329268" y="2446076"/>
            <a:ext cx="5190668"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Contemporary Educational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Leadership</a:t>
            </a:r>
          </a:p>
        </p:txBody>
      </p:sp>
      <p:sp>
        <p:nvSpPr>
          <p:cNvPr id="34" name="Rectangle: Rounded Corners 33"/>
          <p:cNvSpPr/>
          <p:nvPr/>
        </p:nvSpPr>
        <p:spPr>
          <a:xfrm>
            <a:off x="1058949" y="597111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Lecture </a:t>
            </a:r>
            <a:r>
              <a:rPr kumimoji="0" lang="ar-AE"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8</a:t>
            </a:r>
            <a:endParaRPr kumimoji="0" lang="en-US"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endParaRPr>
          </a:p>
        </p:txBody>
      </p:sp>
      <p:sp>
        <p:nvSpPr>
          <p:cNvPr id="46" name="TextBox 45"/>
          <p:cNvSpPr txBox="1"/>
          <p:nvPr/>
        </p:nvSpPr>
        <p:spPr>
          <a:xfrm>
            <a:off x="2287236" y="5128229"/>
            <a:ext cx="108420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ELD711</a:t>
            </a:r>
          </a:p>
        </p:txBody>
      </p:sp>
      <p:sp>
        <p:nvSpPr>
          <p:cNvPr id="14" name="Oval 13"/>
          <p:cNvSpPr/>
          <p:nvPr/>
        </p:nvSpPr>
        <p:spPr>
          <a:xfrm>
            <a:off x="6096000" y="133157"/>
            <a:ext cx="6470051" cy="625569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pic>
        <p:nvPicPr>
          <p:cNvPr id="4"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4774" y="5127"/>
            <a:ext cx="2954655" cy="1379622"/>
          </a:xfrm>
          <a:prstGeom prst="rect">
            <a:avLst/>
          </a:prstGeom>
        </p:spPr>
      </p:pic>
      <p:sp>
        <p:nvSpPr>
          <p:cNvPr id="6" name="TextBox 5">
            <a:extLst>
              <a:ext uri="{FF2B5EF4-FFF2-40B4-BE49-F238E27FC236}">
                <a16:creationId xmlns:a16="http://schemas.microsoft.com/office/drawing/2014/main" id="{FD09AEA3-4AF4-F4CA-3015-45040503F65F}"/>
              </a:ext>
            </a:extLst>
          </p:cNvPr>
          <p:cNvSpPr txBox="1"/>
          <p:nvPr/>
        </p:nvSpPr>
        <p:spPr>
          <a:xfrm>
            <a:off x="0" y="1507277"/>
            <a:ext cx="6096000" cy="492443"/>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2600" b="1" i="0" u="none" strike="noStrike" kern="0" cap="none" spc="0" normalizeH="0" baseline="0" noProof="0" dirty="0">
                <a:ln>
                  <a:noFill/>
                </a:ln>
                <a:solidFill>
                  <a:srgbClr val="44546A"/>
                </a:solidFill>
                <a:effectLst/>
                <a:uLnTx/>
                <a:uFillTx/>
                <a:latin typeface="Alexandria" pitchFamily="2" charset="-78"/>
                <a:cs typeface="Alexandria" pitchFamily="2" charset="-78"/>
                <a:sym typeface="Arial"/>
              </a:rPr>
              <a:t>اتجاهات معاصرة في القيادة التربوية</a:t>
            </a:r>
            <a:endParaRPr kumimoji="0" lang="en-GB" sz="2600" b="1" i="0" u="none" strike="noStrike" kern="0" cap="none" spc="0" normalizeH="0" baseline="0" noProof="0" dirty="0">
              <a:ln>
                <a:noFill/>
              </a:ln>
              <a:solidFill>
                <a:srgbClr val="44546A"/>
              </a:solidFill>
              <a:effectLst/>
              <a:uLnTx/>
              <a:uFillTx/>
              <a:latin typeface="Alexandria" pitchFamily="2" charset="-78"/>
              <a:cs typeface="Alexandria" pitchFamily="2" charset="-78"/>
              <a:sym typeface="Arial"/>
            </a:endParaRPr>
          </a:p>
        </p:txBody>
      </p:sp>
    </p:spTree>
    <p:extLst>
      <p:ext uri="{BB962C8B-B14F-4D97-AF65-F5344CB8AC3E}">
        <p14:creationId xmlns:p14="http://schemas.microsoft.com/office/powerpoint/2010/main" val="166072809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p:cNvSpPr/>
          <p:nvPr/>
        </p:nvSpPr>
        <p:spPr>
          <a:xfrm flipV="1">
            <a:off x="-57811" y="-43542"/>
            <a:ext cx="12307621" cy="6841752"/>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032104" y="3441576"/>
            <a:ext cx="3012364"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المساءلة والتقييم </a:t>
            </a:r>
            <a:endPar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
        <p:nvSpPr>
          <p:cNvPr id="10" name="Rectangle: Rounded Corners 9"/>
          <p:cNvSpPr/>
          <p:nvPr/>
        </p:nvSpPr>
        <p:spPr>
          <a:xfrm>
            <a:off x="6281699" y="587096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Lecture </a:t>
            </a:r>
            <a:r>
              <a:rPr kumimoji="0" lang="ar-AE"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8</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p:txBody>
      </p:sp>
      <p:pic>
        <p:nvPicPr>
          <p:cNvPr id="6"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Google Shape;126;p2">
            <a:extLst>
              <a:ext uri="{FF2B5EF4-FFF2-40B4-BE49-F238E27FC236}">
                <a16:creationId xmlns:a16="http://schemas.microsoft.com/office/drawing/2014/main" id="{B342DA4D-CC4E-2EBB-6ED0-38D5A370E77E}"/>
              </a:ext>
            </a:extLst>
          </p:cNvPr>
          <p:cNvSpPr txBox="1"/>
          <p:nvPr/>
        </p:nvSpPr>
        <p:spPr>
          <a:xfrm>
            <a:off x="-240704" y="5240005"/>
            <a:ext cx="4318990" cy="461624"/>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srgbClr val="00B0F0"/>
                </a:solidFill>
                <a:effectLst/>
                <a:uLnTx/>
                <a:uFillTx/>
                <a:latin typeface="Tajawal Medium"/>
                <a:ea typeface="Tajawal Medium"/>
                <a:cs typeface="Tajawal Medium"/>
                <a:sym typeface="Tajawal Medium"/>
              </a:rPr>
              <a:t>إعداد: د. وردة محمود كلوب</a:t>
            </a:r>
            <a:endParaRPr kumimoji="0" sz="2400" b="0"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endParaRPr>
          </a:p>
        </p:txBody>
      </p:sp>
      <p:sp>
        <p:nvSpPr>
          <p:cNvPr id="3" name="Freeform: Shape 94">
            <a:extLst>
              <a:ext uri="{FF2B5EF4-FFF2-40B4-BE49-F238E27FC236}">
                <a16:creationId xmlns:a16="http://schemas.microsoft.com/office/drawing/2014/main" id="{DB763A7F-EE47-855C-CA4C-7162A73B9813}"/>
              </a:ext>
            </a:extLst>
          </p:cNvPr>
          <p:cNvSpPr/>
          <p:nvPr/>
        </p:nvSpPr>
        <p:spPr>
          <a:xfrm>
            <a:off x="6228056" y="2211309"/>
            <a:ext cx="5748044" cy="3816424"/>
          </a:xfrm>
          <a:custGeom>
            <a:avLst/>
            <a:gdLst>
              <a:gd name="connsiteX0" fmla="*/ 3877491 w 3952875"/>
              <a:gd name="connsiteY0" fmla="*/ 3295792 h 4095750"/>
              <a:gd name="connsiteX1" fmla="*/ 3034528 w 3952875"/>
              <a:gd name="connsiteY1" fmla="*/ 2520458 h 4095750"/>
              <a:gd name="connsiteX2" fmla="*/ 2997381 w 3952875"/>
              <a:gd name="connsiteY2" fmla="*/ 2485215 h 4095750"/>
              <a:gd name="connsiteX3" fmla="*/ 3021193 w 3952875"/>
              <a:gd name="connsiteY3" fmla="*/ 2444258 h 4095750"/>
              <a:gd name="connsiteX4" fmla="*/ 3215503 w 3952875"/>
              <a:gd name="connsiteY4" fmla="*/ 1302210 h 4095750"/>
              <a:gd name="connsiteX5" fmla="*/ 1768656 w 3952875"/>
              <a:gd name="connsiteY5" fmla="*/ 4905 h 4095750"/>
              <a:gd name="connsiteX6" fmla="*/ 217986 w 3952875"/>
              <a:gd name="connsiteY6" fmla="*/ 810720 h 4095750"/>
              <a:gd name="connsiteX7" fmla="*/ 78921 w 3952875"/>
              <a:gd name="connsiteY7" fmla="*/ 1110757 h 4095750"/>
              <a:gd name="connsiteX8" fmla="*/ 325618 w 3952875"/>
              <a:gd name="connsiteY8" fmla="*/ 2589037 h 4095750"/>
              <a:gd name="connsiteX9" fmla="*/ 1662928 w 3952875"/>
              <a:gd name="connsiteY9" fmla="*/ 3242452 h 4095750"/>
              <a:gd name="connsiteX10" fmla="*/ 2351586 w 3952875"/>
              <a:gd name="connsiteY10" fmla="*/ 3085290 h 4095750"/>
              <a:gd name="connsiteX11" fmla="*/ 2367778 w 3952875"/>
              <a:gd name="connsiteY11" fmla="*/ 3106245 h 4095750"/>
              <a:gd name="connsiteX12" fmla="*/ 3026908 w 3952875"/>
              <a:gd name="connsiteY12" fmla="*/ 4010167 h 4095750"/>
              <a:gd name="connsiteX13" fmla="*/ 3383143 w 3952875"/>
              <a:gd name="connsiteY13" fmla="*/ 4050173 h 4095750"/>
              <a:gd name="connsiteX14" fmla="*/ 3854631 w 3952875"/>
              <a:gd name="connsiteY14" fmla="*/ 3633930 h 4095750"/>
              <a:gd name="connsiteX15" fmla="*/ 3892731 w 3952875"/>
              <a:gd name="connsiteY15" fmla="*/ 3592020 h 4095750"/>
              <a:gd name="connsiteX16" fmla="*/ 3957501 w 3952875"/>
              <a:gd name="connsiteY16" fmla="*/ 3442477 h 4095750"/>
              <a:gd name="connsiteX17" fmla="*/ 3877491 w 3952875"/>
              <a:gd name="connsiteY17" fmla="*/ 3295792 h 4095750"/>
              <a:gd name="connsiteX18" fmla="*/ 1598158 w 3952875"/>
              <a:gd name="connsiteY18" fmla="*/ 3039570 h 4095750"/>
              <a:gd name="connsiteX19" fmla="*/ 194173 w 3952875"/>
              <a:gd name="connsiteY19" fmla="*/ 1613677 h 4095750"/>
              <a:gd name="connsiteX20" fmla="*/ 1625781 w 3952875"/>
              <a:gd name="connsiteY20" fmla="*/ 206835 h 4095750"/>
              <a:gd name="connsiteX21" fmla="*/ 3028813 w 3952875"/>
              <a:gd name="connsiteY21" fmla="*/ 1634632 h 4095750"/>
              <a:gd name="connsiteX22" fmla="*/ 1598158 w 3952875"/>
              <a:gd name="connsiteY22" fmla="*/ 3039570 h 4095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952875" h="4095750">
                <a:moveTo>
                  <a:pt x="3877491" y="3295792"/>
                </a:moveTo>
                <a:cubicBezTo>
                  <a:pt x="3595551" y="3038617"/>
                  <a:pt x="3315516" y="2778585"/>
                  <a:pt x="3034528" y="2520458"/>
                </a:cubicBezTo>
                <a:cubicBezTo>
                  <a:pt x="3022146" y="2509027"/>
                  <a:pt x="3009763" y="2496645"/>
                  <a:pt x="2997381" y="2485215"/>
                </a:cubicBezTo>
                <a:cubicBezTo>
                  <a:pt x="3006906" y="2469023"/>
                  <a:pt x="3013574" y="2456640"/>
                  <a:pt x="3021193" y="2444258"/>
                </a:cubicBezTo>
                <a:cubicBezTo>
                  <a:pt x="3227886" y="2088022"/>
                  <a:pt x="3294561" y="1706070"/>
                  <a:pt x="3215503" y="1302210"/>
                </a:cubicBezTo>
                <a:cubicBezTo>
                  <a:pt x="3077391" y="597360"/>
                  <a:pt x="2480174" y="53482"/>
                  <a:pt x="1768656" y="4905"/>
                </a:cubicBezTo>
                <a:cubicBezTo>
                  <a:pt x="1094286" y="-40815"/>
                  <a:pt x="574221" y="233505"/>
                  <a:pt x="217986" y="810720"/>
                </a:cubicBezTo>
                <a:cubicBezTo>
                  <a:pt x="196078" y="846915"/>
                  <a:pt x="104638" y="1035510"/>
                  <a:pt x="78921" y="1110757"/>
                </a:cubicBezTo>
                <a:cubicBezTo>
                  <a:pt x="-76337" y="1647967"/>
                  <a:pt x="-6804" y="2144220"/>
                  <a:pt x="325618" y="2589037"/>
                </a:cubicBezTo>
                <a:cubicBezTo>
                  <a:pt x="657088" y="3031950"/>
                  <a:pt x="1113336" y="3237690"/>
                  <a:pt x="1662928" y="3242452"/>
                </a:cubicBezTo>
                <a:cubicBezTo>
                  <a:pt x="1761036" y="3242452"/>
                  <a:pt x="2142036" y="3175777"/>
                  <a:pt x="2351586" y="3085290"/>
                </a:cubicBezTo>
                <a:cubicBezTo>
                  <a:pt x="2352538" y="3086242"/>
                  <a:pt x="2360158" y="3095767"/>
                  <a:pt x="2367778" y="3106245"/>
                </a:cubicBezTo>
                <a:cubicBezTo>
                  <a:pt x="2587806" y="3407235"/>
                  <a:pt x="2806881" y="3709177"/>
                  <a:pt x="3026908" y="4010167"/>
                </a:cubicBezTo>
                <a:cubicBezTo>
                  <a:pt x="3101203" y="4111133"/>
                  <a:pt x="3289799" y="4132087"/>
                  <a:pt x="3383143" y="4050173"/>
                </a:cubicBezTo>
                <a:cubicBezTo>
                  <a:pt x="3540306" y="3912060"/>
                  <a:pt x="3697468" y="3772995"/>
                  <a:pt x="3854631" y="3633930"/>
                </a:cubicBezTo>
                <a:cubicBezTo>
                  <a:pt x="3868918" y="3621548"/>
                  <a:pt x="3881301" y="3607260"/>
                  <a:pt x="3892731" y="3592020"/>
                </a:cubicBezTo>
                <a:cubicBezTo>
                  <a:pt x="3932736" y="3538680"/>
                  <a:pt x="3952738" y="3503437"/>
                  <a:pt x="3957501" y="3442477"/>
                </a:cubicBezTo>
                <a:cubicBezTo>
                  <a:pt x="3959406" y="3398662"/>
                  <a:pt x="3910828" y="3326273"/>
                  <a:pt x="3877491" y="3295792"/>
                </a:cubicBezTo>
                <a:close/>
                <a:moveTo>
                  <a:pt x="1598158" y="3039570"/>
                </a:moveTo>
                <a:cubicBezTo>
                  <a:pt x="811393" y="3026235"/>
                  <a:pt x="181791" y="2387108"/>
                  <a:pt x="194173" y="1613677"/>
                </a:cubicBezTo>
                <a:cubicBezTo>
                  <a:pt x="206556" y="821197"/>
                  <a:pt x="845683" y="193500"/>
                  <a:pt x="1625781" y="206835"/>
                </a:cubicBezTo>
                <a:cubicBezTo>
                  <a:pt x="2411593" y="220170"/>
                  <a:pt x="3040243" y="860250"/>
                  <a:pt x="3028813" y="1634632"/>
                </a:cubicBezTo>
                <a:cubicBezTo>
                  <a:pt x="3016431" y="2420445"/>
                  <a:pt x="2373493" y="3052905"/>
                  <a:pt x="1598158" y="3039570"/>
                </a:cubicBezTo>
                <a:close/>
              </a:path>
            </a:pathLst>
          </a:custGeom>
          <a:solidFill>
            <a:schemeClr val="bg2"/>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972843"/>
            <a:ext cx="8417320" cy="4524315"/>
          </a:xfrm>
          <a:prstGeom prst="rect">
            <a:avLst/>
          </a:prstGeom>
          <a:noFill/>
        </p:spPr>
        <p:txBody>
          <a:bodyPr wrap="square" rtlCol="0">
            <a:spAutoFit/>
          </a:bodyPr>
          <a:lstStyle/>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a:t>
            </a: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المساءلة- مفهوم المساءلة التربوية</a:t>
            </a:r>
            <a:endPar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مبررات المسالة وأنواعها وشروطها</a:t>
            </a:r>
            <a:endPar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خصائص وسمات المساءلة التربوية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فوائد وأضرار المساءلة</a:t>
            </a:r>
            <a:endPar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العلاقة بين المساءلة التربوية والجودة الشاملة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دور القائد في نشر ثقافة المساءلة التربوية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المساءلة الذكية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مغزى كلمة "ذكية"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معايير المساءلة الذكية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المساءلة وسيلة وليست هدف</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هل أنت مع أم ضد المساءلة</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الثامنة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المساءلة التربوية- المساءلة الذكية</a:t>
            </a:r>
            <a:endPar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264980" y="1876281"/>
            <a:ext cx="8670553" cy="4605556"/>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التقويم التربوي </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التقييم التربوي </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القياس والاختبار</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الفرق بین التدريس والتقویم والتقییم في العملیة التعلیمیة</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مبادئ التقييم</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أهمية التقييم وفوائده في التعليم</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أنواع التقييم في التعليم</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أدوات وأساليب التقييم</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endParaRPr kumimoji="0" lang="ko-KR" altLang="en-US"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025" y="-46009"/>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الثامنة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التقييم - التقويم</a:t>
            </a:r>
          </a:p>
        </p:txBody>
      </p:sp>
    </p:spTree>
    <p:extLst>
      <p:ext uri="{BB962C8B-B14F-4D97-AF65-F5344CB8AC3E}">
        <p14:creationId xmlns:p14="http://schemas.microsoft.com/office/powerpoint/2010/main" val="886129927"/>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7DE80A0B-0D69-46E0-B1A7-4E7647C15A57}"/>
              </a:ext>
            </a:extLst>
          </p:cNvPr>
          <p:cNvSpPr txBox="1"/>
          <p:nvPr/>
        </p:nvSpPr>
        <p:spPr>
          <a:xfrm>
            <a:off x="251620" y="337480"/>
            <a:ext cx="11521280" cy="6298455"/>
          </a:xfrm>
          <a:prstGeom prst="rect">
            <a:avLst/>
          </a:prstGeom>
          <a:noFill/>
        </p:spPr>
        <p:txBody>
          <a:bodyPr wrap="square">
            <a:spAutoFit/>
          </a:bodyPr>
          <a:lstStyle/>
          <a:p>
            <a:pPr algn="ctr" rtl="1">
              <a:lnSpc>
                <a:spcPct val="150000"/>
              </a:lnSpc>
            </a:pPr>
            <a:r>
              <a:rPr lang="ar-JO" sz="2400" b="1" dirty="0">
                <a:solidFill>
                  <a:schemeClr val="tx1"/>
                </a:solidFill>
                <a:latin typeface="Alexandria" pitchFamily="2" charset="-78"/>
                <a:cs typeface="Alexandria" pitchFamily="2" charset="-78"/>
              </a:rPr>
              <a:t>مقدمة</a:t>
            </a:r>
            <a:endParaRPr lang="en-US" sz="2400" b="1" dirty="0">
              <a:solidFill>
                <a:schemeClr val="tx1"/>
              </a:solidFill>
              <a:latin typeface="Alexandria" pitchFamily="2" charset="-78"/>
              <a:cs typeface="Alexandria" pitchFamily="2" charset="-78"/>
            </a:endParaRPr>
          </a:p>
          <a:p>
            <a:pPr algn="ctr" rtl="1">
              <a:lnSpc>
                <a:spcPct val="150000"/>
              </a:lnSpc>
            </a:pPr>
            <a:endParaRPr lang="ar-JO" sz="1900" b="1" dirty="0">
              <a:solidFill>
                <a:schemeClr val="tx1"/>
              </a:solidFill>
              <a:latin typeface="Alexandria" pitchFamily="2" charset="-78"/>
              <a:cs typeface="Alexandria" pitchFamily="2" charset="-78"/>
            </a:endParaRPr>
          </a:p>
          <a:p>
            <a:pPr algn="just" rtl="1">
              <a:lnSpc>
                <a:spcPct val="150000"/>
              </a:lnSpc>
            </a:pPr>
            <a:r>
              <a:rPr lang="ar-JO" sz="1900" dirty="0">
                <a:solidFill>
                  <a:schemeClr val="tx1"/>
                </a:solidFill>
                <a:latin typeface="Alexandria" pitchFamily="2" charset="-78"/>
                <a:cs typeface="Alexandria" pitchFamily="2" charset="-78"/>
              </a:rPr>
              <a:t>         تحظى </a:t>
            </a:r>
            <a:r>
              <a:rPr lang="ar-SA" sz="1900" dirty="0">
                <a:solidFill>
                  <a:schemeClr val="tx1"/>
                </a:solidFill>
                <a:latin typeface="Alexandria" pitchFamily="2" charset="-78"/>
                <a:cs typeface="Alexandria" pitchFamily="2" charset="-78"/>
              </a:rPr>
              <a:t>المساءلة </a:t>
            </a:r>
            <a:r>
              <a:rPr lang="ar-JO" sz="1900" dirty="0">
                <a:solidFill>
                  <a:schemeClr val="tx1"/>
                </a:solidFill>
                <a:latin typeface="Alexandria" pitchFamily="2" charset="-78"/>
                <a:cs typeface="Alexandria" pitchFamily="2" charset="-78"/>
              </a:rPr>
              <a:t>باهتمام </a:t>
            </a:r>
            <a:r>
              <a:rPr lang="ar-SA" sz="1900" dirty="0">
                <a:solidFill>
                  <a:schemeClr val="tx1"/>
                </a:solidFill>
                <a:latin typeface="Alexandria" pitchFamily="2" charset="-78"/>
                <a:cs typeface="Alexandria" pitchFamily="2" charset="-78"/>
              </a:rPr>
              <a:t>متزايد</a:t>
            </a:r>
            <a:r>
              <a:rPr lang="ar-JO" sz="1900" dirty="0">
                <a:solidFill>
                  <a:schemeClr val="tx1"/>
                </a:solidFill>
                <a:latin typeface="Alexandria" pitchFamily="2" charset="-78"/>
                <a:cs typeface="Alexandria" pitchFamily="2" charset="-78"/>
              </a:rPr>
              <a:t>ٍ</a:t>
            </a:r>
            <a:r>
              <a:rPr lang="ar-SA" sz="1900" dirty="0">
                <a:solidFill>
                  <a:schemeClr val="tx1"/>
                </a:solidFill>
                <a:latin typeface="Alexandria" pitchFamily="2" charset="-78"/>
                <a:cs typeface="Alexandria" pitchFamily="2" charset="-78"/>
              </a:rPr>
              <a:t> من قبل العديد الباحثين </a:t>
            </a:r>
            <a:r>
              <a:rPr lang="ar-JO" sz="1900" dirty="0">
                <a:solidFill>
                  <a:schemeClr val="tx1"/>
                </a:solidFill>
                <a:latin typeface="Alexandria" pitchFamily="2" charset="-78"/>
                <a:cs typeface="Alexandria" pitchFamily="2" charset="-78"/>
              </a:rPr>
              <a:t>والإداريين</a:t>
            </a:r>
            <a:r>
              <a:rPr lang="ar-SA" sz="1900" dirty="0">
                <a:solidFill>
                  <a:schemeClr val="tx1"/>
                </a:solidFill>
                <a:latin typeface="Alexandria" pitchFamily="2" charset="-78"/>
                <a:cs typeface="Alexandria" pitchFamily="2" charset="-78"/>
              </a:rPr>
              <a:t>، حيث </a:t>
            </a:r>
            <a:r>
              <a:rPr lang="ar-JO" sz="1900" dirty="0">
                <a:solidFill>
                  <a:schemeClr val="tx1"/>
                </a:solidFill>
                <a:latin typeface="Alexandria" pitchFamily="2" charset="-78"/>
                <a:cs typeface="Alexandria" pitchFamily="2" charset="-78"/>
              </a:rPr>
              <a:t>يتم </a:t>
            </a:r>
            <a:r>
              <a:rPr lang="ar-SA" sz="1900" dirty="0">
                <a:solidFill>
                  <a:schemeClr val="tx1"/>
                </a:solidFill>
                <a:latin typeface="Alexandria" pitchFamily="2" charset="-78"/>
                <a:cs typeface="Alexandria" pitchFamily="2" charset="-78"/>
              </a:rPr>
              <a:t>نشر </a:t>
            </a:r>
            <a:r>
              <a:rPr lang="ar-JO" sz="1900" dirty="0">
                <a:solidFill>
                  <a:schemeClr val="tx1"/>
                </a:solidFill>
                <a:latin typeface="Alexandria" pitchFamily="2" charset="-78"/>
                <a:cs typeface="Alexandria" pitchFamily="2" charset="-78"/>
              </a:rPr>
              <a:t>العديد</a:t>
            </a:r>
            <a:r>
              <a:rPr lang="ar-SA" sz="1900" dirty="0">
                <a:solidFill>
                  <a:schemeClr val="tx1"/>
                </a:solidFill>
                <a:latin typeface="Alexandria" pitchFamily="2" charset="-78"/>
                <a:cs typeface="Alexandria" pitchFamily="2" charset="-78"/>
              </a:rPr>
              <a:t> من الأبحاث </a:t>
            </a:r>
            <a:r>
              <a:rPr lang="ar-JO" sz="1900" dirty="0">
                <a:solidFill>
                  <a:schemeClr val="tx1"/>
                </a:solidFill>
                <a:latin typeface="Alexandria" pitchFamily="2" charset="-78"/>
                <a:cs typeface="Alexandria" pitchFamily="2" charset="-78"/>
              </a:rPr>
              <a:t>والدراسات والكتب المتعلقة بمواضيع </a:t>
            </a:r>
            <a:r>
              <a:rPr lang="ar-SA" sz="1900" dirty="0">
                <a:solidFill>
                  <a:schemeClr val="tx1"/>
                </a:solidFill>
                <a:latin typeface="Alexandria" pitchFamily="2" charset="-78"/>
                <a:cs typeface="Alexandria" pitchFamily="2" charset="-78"/>
              </a:rPr>
              <a:t>المساءلة</a:t>
            </a:r>
            <a:r>
              <a:rPr lang="ar-JO" sz="1900" dirty="0">
                <a:solidFill>
                  <a:schemeClr val="tx1"/>
                </a:solidFill>
                <a:latin typeface="Alexandria" pitchFamily="2" charset="-78"/>
                <a:cs typeface="Alexandria" pitchFamily="2" charset="-78"/>
              </a:rPr>
              <a:t>، والمفاهيم الأخرى المتعلقة بها </a:t>
            </a:r>
            <a:r>
              <a:rPr lang="ar-SA" sz="1900" dirty="0">
                <a:solidFill>
                  <a:schemeClr val="tx1"/>
                </a:solidFill>
                <a:latin typeface="Alexandria" pitchFamily="2" charset="-78"/>
                <a:cs typeface="Alexandria" pitchFamily="2" charset="-78"/>
              </a:rPr>
              <a:t>مثل الرقابة والمحاسبة والمتابعة والتقويم في النظام التربوي</a:t>
            </a:r>
            <a:r>
              <a:rPr lang="ar-JO" sz="1900" dirty="0">
                <a:solidFill>
                  <a:schemeClr val="tx1"/>
                </a:solidFill>
                <a:latin typeface="Alexandria" pitchFamily="2" charset="-78"/>
                <a:cs typeface="Alexandria" pitchFamily="2" charset="-78"/>
              </a:rPr>
              <a:t>.</a:t>
            </a:r>
          </a:p>
          <a:p>
            <a:pPr algn="just" rtl="1">
              <a:lnSpc>
                <a:spcPct val="150000"/>
              </a:lnSpc>
            </a:pPr>
            <a:r>
              <a:rPr lang="ar-JO" sz="1900" dirty="0">
                <a:solidFill>
                  <a:schemeClr val="tx1"/>
                </a:solidFill>
                <a:latin typeface="Alexandria" pitchFamily="2" charset="-78"/>
                <a:cs typeface="Alexandria" pitchFamily="2" charset="-78"/>
              </a:rPr>
              <a:t> تبرز المساءلة التربوية في الجانب التطبيقي في مجال الأنظمة التربوية فهي تساعد على الإنجاز المنضبط وصنع القرارات التي تتسم بالمصداقية والعملية، وتسهم في متابعة فاعلية وكفاية النظام التربوي، لذلك فإن الاتجـاه نحـو مأسسة المساءلة التربوية أصبح أمراً ضرورياً، أي جعلها مكوناً وجـزءاً رئيسـاً فـي الـنظم التربوية، بحيث تمارس كل وحدة بعد المساءلة فيها لكي تكون الحصيلة النهائية مساءلة ممثّلـة وشاملة للنظام بأكمله، مما يعطي المسؤول عن النظام المقدرة على استبصار حقيقـي لفاعليـة وكفاية أداء نظامه، فالقيادة المتمكنة والواعية تفرض احترام شخصيتها داخل النظام، فتكون عملية المساءلة مقبولة من قبل العاملين، دون حاجة إلى تفعيل قوة السلطة في النظام من أجل دفع العاملين وحفزهم على العمل بأقصى طاقاتهم الممكنة، إذ تكون علاقـة العـاملين بقادتهم علاقة تقدير واحترام وثقة، متطلعين للإفادة من خبراتهم والتأسي بمسلكهم الذي يعيشه قادتهم (الطويل، 1999).</a:t>
            </a:r>
            <a:endParaRPr lang="ar-JO" sz="1900" i="0" dirty="0">
              <a:solidFill>
                <a:schemeClr val="tx1"/>
              </a:solidFill>
              <a:effectLst/>
              <a:latin typeface="Tajawal"/>
              <a:cs typeface="Alexandria" pitchFamily="2" charset="-78"/>
            </a:endParaRPr>
          </a:p>
        </p:txBody>
      </p:sp>
      <p:pic>
        <p:nvPicPr>
          <p:cNvPr id="2" name="Graphic 21">
            <a:extLst>
              <a:ext uri="{FF2B5EF4-FFF2-40B4-BE49-F238E27FC236}">
                <a16:creationId xmlns:a16="http://schemas.microsoft.com/office/drawing/2014/main" id="{214E3CF8-4B2D-9CED-CE32-2119E9B4274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025" y="-46009"/>
            <a:ext cx="2305141" cy="1076343"/>
          </a:xfrm>
          <a:prstGeom prst="rect">
            <a:avLst/>
          </a:prstGeom>
        </p:spPr>
      </p:pic>
    </p:spTree>
    <p:extLst>
      <p:ext uri="{BB962C8B-B14F-4D97-AF65-F5344CB8AC3E}">
        <p14:creationId xmlns:p14="http://schemas.microsoft.com/office/powerpoint/2010/main" val="672314489"/>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DE80A0B-0D69-46E0-B1A7-4E7647C15A57}"/>
              </a:ext>
            </a:extLst>
          </p:cNvPr>
          <p:cNvSpPr txBox="1"/>
          <p:nvPr/>
        </p:nvSpPr>
        <p:spPr>
          <a:xfrm>
            <a:off x="511588" y="811448"/>
            <a:ext cx="11521280" cy="5862502"/>
          </a:xfrm>
          <a:prstGeom prst="rect">
            <a:avLst/>
          </a:prstGeom>
          <a:noFill/>
        </p:spPr>
        <p:txBody>
          <a:bodyPr wrap="square">
            <a:spAutoFit/>
          </a:bodyPr>
          <a:lstStyle/>
          <a:p>
            <a:pPr algn="just" rtl="1">
              <a:lnSpc>
                <a:spcPct val="150000"/>
              </a:lnSpc>
            </a:pPr>
            <a:r>
              <a:rPr lang="ar-JO" sz="1800" b="1" dirty="0">
                <a:latin typeface="Alexandria" pitchFamily="2" charset="-78"/>
                <a:cs typeface="Alexandria" pitchFamily="2" charset="-78"/>
              </a:rPr>
              <a:t>المساءلة</a:t>
            </a:r>
            <a:r>
              <a:rPr lang="ar-JO" sz="1800" dirty="0">
                <a:latin typeface="Alexandria" pitchFamily="2" charset="-78"/>
                <a:cs typeface="Alexandria" pitchFamily="2" charset="-78"/>
              </a:rPr>
              <a:t> : قيام الرئيس بمساءلة المرؤوس على ما يقوم بأدائه من أعمال، وإشعاره بمسـتوى هـذا الأداء، وتشمل شرحاً وتفسيراً لماذا حدث الفشل، وما يتوجب فعله، لتصحيح مثل هذا الموقـف .</a:t>
            </a:r>
          </a:p>
          <a:p>
            <a:pPr algn="just" rtl="1">
              <a:lnSpc>
                <a:spcPct val="150000"/>
              </a:lnSpc>
            </a:pPr>
            <a:r>
              <a:rPr lang="ar-JO" sz="1800" b="1" dirty="0">
                <a:latin typeface="Alexandria" pitchFamily="2" charset="-78"/>
                <a:cs typeface="Alexandria" pitchFamily="2" charset="-78"/>
              </a:rPr>
              <a:t>نظام المساءلة </a:t>
            </a:r>
            <a:r>
              <a:rPr lang="ar-JO" sz="1800" dirty="0">
                <a:latin typeface="Alexandria" pitchFamily="2" charset="-78"/>
                <a:cs typeface="Alexandria" pitchFamily="2" charset="-78"/>
              </a:rPr>
              <a:t>: العلاقة التعاقدية بين الرؤساء والمرؤوسين، وما يقدّمه هؤلاء المرؤوسون من إجابات على أسئلة، أو استفسارات الرؤساء، لتبرير فشلهم أو تصوّرهم في أداء أدوارهم، وما يمارسـه هؤلاء المسؤولون من إجراءات وعقوبات بحق المقصّرين (المحمود،1999). ويتضمن مفهوم المساءلة مسؤولية اختيار مجريات عمل يمكن أن تضـمن مخرجـات تربوية مرغوب فيها في فترة زمنية معينة، وضمن سياسات ومصادر متفق عليها، كما يتضـمّن وجود شواهد دالّة على درجة تحقق ذلك (الطويل، 1999)</a:t>
            </a:r>
          </a:p>
          <a:p>
            <a:pPr algn="just" rtl="1">
              <a:lnSpc>
                <a:spcPct val="150000"/>
              </a:lnSpc>
            </a:pPr>
            <a:r>
              <a:rPr lang="ar-JO" sz="1800" b="1" dirty="0">
                <a:latin typeface="Alexandria" pitchFamily="2" charset="-78"/>
                <a:cs typeface="Alexandria" pitchFamily="2" charset="-78"/>
              </a:rPr>
              <a:t>مفهوم المساءلة التربوية </a:t>
            </a:r>
            <a:r>
              <a:rPr lang="ar-JO" sz="1800" dirty="0">
                <a:latin typeface="Alexandria" pitchFamily="2" charset="-78"/>
                <a:cs typeface="Alexandria" pitchFamily="2" charset="-78"/>
              </a:rPr>
              <a:t>يشير إلـى التـزام المؤسسات التربوية بتقديم كشف حساب عن طبيعة ممارساتها للواجبات المنوطة بها؛ بهدف رفع كفـاءة وفعالية هذه المؤسسات ، فيمكن القول أن المقصود بالمساءلة التربوية هي " التزام العاملين في مؤسسات التربية والتعليم بتقديم إجابات أو تفسيرات عما يقدمونه من نتاجات الـتعلم"(الكيلاني، 1997)</a:t>
            </a:r>
          </a:p>
          <a:p>
            <a:pPr algn="just" rtl="1">
              <a:lnSpc>
                <a:spcPct val="150000"/>
              </a:lnSpc>
            </a:pPr>
            <a:r>
              <a:rPr lang="ar-JO" sz="1800" dirty="0">
                <a:latin typeface="Alexandria" pitchFamily="2" charset="-78"/>
                <a:cs typeface="Alexandria" pitchFamily="2" charset="-78"/>
              </a:rPr>
              <a:t>كما عرفت المساءلة التربوية بأنها: وصف ناتج العملية التربوية يتم من خلالها تقييم برنامج تعليمي محدد من حيث فعاليته وكفاءته في تحقيق تعلـم الطالـب، ويعـد التربويون مسؤولين عن فشل أو نجاح البرنامج التعليمي ( بطاح ،2006) </a:t>
            </a:r>
          </a:p>
        </p:txBody>
      </p:sp>
      <p:sp>
        <p:nvSpPr>
          <p:cNvPr id="10" name="TextBox 9">
            <a:extLst>
              <a:ext uri="{FF2B5EF4-FFF2-40B4-BE49-F238E27FC236}">
                <a16:creationId xmlns:a16="http://schemas.microsoft.com/office/drawing/2014/main" id="{96978A9B-64A7-41DA-85DD-1A6D93D05500}"/>
              </a:ext>
            </a:extLst>
          </p:cNvPr>
          <p:cNvSpPr txBox="1"/>
          <p:nvPr/>
        </p:nvSpPr>
        <p:spPr>
          <a:xfrm>
            <a:off x="3744305" y="292107"/>
            <a:ext cx="6141720" cy="400110"/>
          </a:xfrm>
          <a:prstGeom prst="rect">
            <a:avLst/>
          </a:prstGeom>
          <a:noFill/>
        </p:spPr>
        <p:txBody>
          <a:bodyPr wrap="square">
            <a:spAutoFit/>
          </a:bodyPr>
          <a:lstStyle/>
          <a:p>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المساءلة والمساءلة التربوية </a:t>
            </a:r>
            <a:endParaRPr lang="ar-JO" dirty="0">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8984751D-A2C8-9286-BEB4-B6A768FD3A2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025" y="-46009"/>
            <a:ext cx="2305141" cy="1076343"/>
          </a:xfrm>
          <a:prstGeom prst="rect">
            <a:avLst/>
          </a:prstGeom>
        </p:spPr>
      </p:pic>
    </p:spTree>
    <p:extLst>
      <p:ext uri="{BB962C8B-B14F-4D97-AF65-F5344CB8AC3E}">
        <p14:creationId xmlns:p14="http://schemas.microsoft.com/office/powerpoint/2010/main" val="361235010"/>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DE80A0B-0D69-46E0-B1A7-4E7647C15A57}"/>
              </a:ext>
            </a:extLst>
          </p:cNvPr>
          <p:cNvSpPr txBox="1"/>
          <p:nvPr/>
        </p:nvSpPr>
        <p:spPr>
          <a:xfrm>
            <a:off x="251620" y="215900"/>
            <a:ext cx="11521280" cy="6428042"/>
          </a:xfrm>
          <a:prstGeom prst="rect">
            <a:avLst/>
          </a:prstGeom>
          <a:noFill/>
        </p:spPr>
        <p:txBody>
          <a:bodyPr wrap="square">
            <a:spAutoFit/>
          </a:bodyPr>
          <a:lstStyle/>
          <a:p>
            <a:pPr algn="ctr" rtl="1">
              <a:lnSpc>
                <a:spcPct val="200000"/>
              </a:lnSpc>
            </a:pPr>
            <a:r>
              <a:rPr lang="ar-JO" sz="2400" b="1" dirty="0">
                <a:solidFill>
                  <a:schemeClr val="tx1"/>
                </a:solidFill>
                <a:latin typeface="Alexandria" pitchFamily="2" charset="-78"/>
                <a:cs typeface="Alexandria" pitchFamily="2" charset="-78"/>
              </a:rPr>
              <a:t>مبررات المساءلة</a:t>
            </a:r>
          </a:p>
          <a:p>
            <a:pPr algn="just" rtl="1">
              <a:lnSpc>
                <a:spcPct val="200000"/>
              </a:lnSpc>
            </a:pPr>
            <a:r>
              <a:rPr lang="en-US" sz="1800" dirty="0">
                <a:solidFill>
                  <a:schemeClr val="tx1"/>
                </a:solidFill>
                <a:latin typeface="Alexandria" pitchFamily="2" charset="-78"/>
                <a:cs typeface="Alexandria" pitchFamily="2" charset="-78"/>
              </a:rPr>
              <a:t>     </a:t>
            </a:r>
            <a:r>
              <a:rPr lang="ar-JO" sz="1800" dirty="0">
                <a:solidFill>
                  <a:schemeClr val="tx1"/>
                </a:solidFill>
                <a:latin typeface="Alexandria" pitchFamily="2" charset="-78"/>
                <a:cs typeface="Alexandria" pitchFamily="2" charset="-78"/>
              </a:rPr>
              <a:t>يرى كروكس (2003 </a:t>
            </a:r>
            <a:r>
              <a:rPr lang="en-US" sz="1800" dirty="0">
                <a:solidFill>
                  <a:schemeClr val="tx1"/>
                </a:solidFill>
                <a:latin typeface="Alexandria" pitchFamily="2" charset="-78"/>
                <a:cs typeface="Alexandria" pitchFamily="2" charset="-78"/>
              </a:rPr>
              <a:t> </a:t>
            </a:r>
            <a:r>
              <a:rPr lang="en-GB" sz="1800" dirty="0">
                <a:solidFill>
                  <a:schemeClr val="tx1"/>
                </a:solidFill>
                <a:latin typeface="Alexandria" pitchFamily="2" charset="-78"/>
                <a:cs typeface="Alexandria" pitchFamily="2" charset="-78"/>
              </a:rPr>
              <a:t>Crooks ( </a:t>
            </a:r>
            <a:r>
              <a:rPr lang="ar-JO" sz="1800" dirty="0">
                <a:solidFill>
                  <a:schemeClr val="tx1"/>
                </a:solidFill>
                <a:latin typeface="Alexandria" pitchFamily="2" charset="-78"/>
                <a:cs typeface="Alexandria" pitchFamily="2" charset="-78"/>
              </a:rPr>
              <a:t>أن مبررات المساءلة التربوية ومنطلقاتها وأسـبابها بشكل عام يمكن أن تلخّص في نقاط معدودة، بصرف النظر عن نوعية المساءلة :</a:t>
            </a:r>
          </a:p>
          <a:p>
            <a:pPr algn="just" rtl="1">
              <a:lnSpc>
                <a:spcPct val="150000"/>
              </a:lnSpc>
            </a:pPr>
            <a:r>
              <a:rPr lang="ar-JO" sz="1800" b="1" dirty="0">
                <a:solidFill>
                  <a:schemeClr val="tx1"/>
                </a:solidFill>
                <a:latin typeface="Alexandria" pitchFamily="2" charset="-78"/>
                <a:cs typeface="Alexandria" pitchFamily="2" charset="-78"/>
              </a:rPr>
              <a:t>.</a:t>
            </a:r>
            <a:r>
              <a:rPr lang="ar-JO" sz="1800" dirty="0">
                <a:solidFill>
                  <a:schemeClr val="tx1"/>
                </a:solidFill>
                <a:latin typeface="Alexandria" pitchFamily="2" charset="-78"/>
                <a:cs typeface="Alexandria" pitchFamily="2" charset="-78"/>
              </a:rPr>
              <a:t>1 هناك من يعتقد أن الكثير من المدارس والمعلمين لا يؤدّون عملهم بشـكل مناسـب إلا إذا خضعوا لمراقبة وتوجيه شديدين.</a:t>
            </a:r>
          </a:p>
          <a:p>
            <a:pPr algn="just" rtl="1">
              <a:lnSpc>
                <a:spcPct val="150000"/>
              </a:lnSpc>
            </a:pPr>
            <a:r>
              <a:rPr lang="ar-JO" sz="1800" dirty="0">
                <a:solidFill>
                  <a:schemeClr val="tx1"/>
                </a:solidFill>
                <a:latin typeface="Alexandria" pitchFamily="2" charset="-78"/>
                <a:cs typeface="Alexandria" pitchFamily="2" charset="-78"/>
              </a:rPr>
              <a:t>.2 هناك اعتقاد آخر يرى أن قلة من المدارس فقط هي التي تؤدي عملها بشكل ضعيف .</a:t>
            </a:r>
          </a:p>
          <a:p>
            <a:pPr algn="just" rtl="1">
              <a:lnSpc>
                <a:spcPct val="200000"/>
              </a:lnSpc>
            </a:pPr>
            <a:r>
              <a:rPr lang="ar-JO" sz="1800" dirty="0">
                <a:solidFill>
                  <a:schemeClr val="tx1"/>
                </a:solidFill>
                <a:latin typeface="Alexandria" pitchFamily="2" charset="-78"/>
                <a:cs typeface="Alexandria" pitchFamily="2" charset="-78"/>
              </a:rPr>
              <a:t>.3 هناك اعتقاد آخر يعتقد بأن المدارس والمعلمين بصورة عامة مهنيون ويمتلكون نوايا طيبة تجاه عملهم ، لكنه من المفيد لهم أن يتلقوا توجيهاً خارجياً واضحاً حيال الأهـداف التـي ينبغي أن يعملوا على تحقيقها.</a:t>
            </a:r>
          </a:p>
          <a:p>
            <a:pPr algn="just" rtl="1">
              <a:lnSpc>
                <a:spcPct val="200000"/>
              </a:lnSpc>
            </a:pPr>
            <a:r>
              <a:rPr lang="ar-JO" sz="1800" dirty="0">
                <a:solidFill>
                  <a:schemeClr val="tx1"/>
                </a:solidFill>
                <a:latin typeface="Alexandria" pitchFamily="2" charset="-78"/>
                <a:cs typeface="Alexandria" pitchFamily="2" charset="-78"/>
              </a:rPr>
              <a:t>.4 هناك من يرى بأن المدارس والمعلمين سيجدون فائدة لهم من خلال توافر مصدر نظامي لتغذية عكسية حول أدائهم على معرفة جيدة.(حويل،2012)</a:t>
            </a:r>
            <a:endParaRPr lang="ar-AE" sz="1800" dirty="0">
              <a:solidFill>
                <a:schemeClr val="tx1"/>
              </a:solidFill>
              <a:latin typeface="Alexandria" pitchFamily="2" charset="-78"/>
              <a:cs typeface="Alexandria" pitchFamily="2" charset="-78"/>
            </a:endParaRPr>
          </a:p>
          <a:p>
            <a:pPr algn="just" rtl="1">
              <a:lnSpc>
                <a:spcPct val="200000"/>
              </a:lnSpc>
            </a:pPr>
            <a:r>
              <a:rPr lang="ar-JO" sz="1800" i="0" u="sng" dirty="0">
                <a:solidFill>
                  <a:schemeClr val="tx1"/>
                </a:solidFill>
                <a:effectLst/>
                <a:latin typeface="Tajawal"/>
                <a:cs typeface="Alexandria" pitchFamily="2" charset="-78"/>
              </a:rPr>
              <a:t>المتأمل لهذه المبررات يرى أنها تتراوح بين غياب الثقة، والرؤية البوليسية للمسـاءلة،</a:t>
            </a:r>
            <a:r>
              <a:rPr lang="ar-AE" sz="1800" i="0" u="sng" dirty="0">
                <a:solidFill>
                  <a:schemeClr val="tx1"/>
                </a:solidFill>
                <a:effectLst/>
                <a:latin typeface="Tajawal"/>
                <a:cs typeface="Alexandria" pitchFamily="2" charset="-78"/>
              </a:rPr>
              <a:t> </a:t>
            </a:r>
            <a:r>
              <a:rPr lang="ar-JO" sz="1800" i="0" u="sng" dirty="0">
                <a:solidFill>
                  <a:schemeClr val="tx1"/>
                </a:solidFill>
                <a:effectLst/>
                <a:latin typeface="Tajawal"/>
                <a:cs typeface="Alexandria" pitchFamily="2" charset="-78"/>
              </a:rPr>
              <a:t>إلى رؤية قائمة على روح الزمالة والتحسين التدريجي لـلأداء </a:t>
            </a:r>
            <a:r>
              <a:rPr lang="ar-AE" sz="1800" i="0" dirty="0">
                <a:solidFill>
                  <a:schemeClr val="tx1"/>
                </a:solidFill>
                <a:effectLst/>
                <a:latin typeface="Tajawal"/>
                <a:cs typeface="Alexandria" pitchFamily="2" charset="-78"/>
              </a:rPr>
              <a:t>.</a:t>
            </a:r>
            <a:endParaRPr lang="ar-JO" sz="1800" i="0" dirty="0">
              <a:solidFill>
                <a:schemeClr val="tx1"/>
              </a:solidFill>
              <a:effectLst/>
              <a:latin typeface="Tajawal"/>
              <a:cs typeface="Alexandria" pitchFamily="2" charset="-78"/>
            </a:endParaRPr>
          </a:p>
        </p:txBody>
      </p:sp>
      <p:pic>
        <p:nvPicPr>
          <p:cNvPr id="4" name="Graphic 21">
            <a:extLst>
              <a:ext uri="{FF2B5EF4-FFF2-40B4-BE49-F238E27FC236}">
                <a16:creationId xmlns:a16="http://schemas.microsoft.com/office/drawing/2014/main" id="{B35C54AC-4436-89B2-6BDF-94C70DE9FCF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025" y="-46009"/>
            <a:ext cx="2305141" cy="1076343"/>
          </a:xfrm>
          <a:prstGeom prst="rect">
            <a:avLst/>
          </a:prstGeom>
        </p:spPr>
      </p:pic>
    </p:spTree>
    <p:extLst>
      <p:ext uri="{BB962C8B-B14F-4D97-AF65-F5344CB8AC3E}">
        <p14:creationId xmlns:p14="http://schemas.microsoft.com/office/powerpoint/2010/main" val="2388177522"/>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93BC6EEA-C974-4AE1-BBD4-716186D55A14}"/>
              </a:ext>
            </a:extLst>
          </p:cNvPr>
          <p:cNvSpPr txBox="1"/>
          <p:nvPr/>
        </p:nvSpPr>
        <p:spPr>
          <a:xfrm>
            <a:off x="2927648" y="403453"/>
            <a:ext cx="6143946" cy="579967"/>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شروط المساءلة</a:t>
            </a:r>
          </a:p>
        </p:txBody>
      </p:sp>
      <p:sp>
        <p:nvSpPr>
          <p:cNvPr id="7" name="TextBox 6">
            <a:extLst>
              <a:ext uri="{FF2B5EF4-FFF2-40B4-BE49-F238E27FC236}">
                <a16:creationId xmlns:a16="http://schemas.microsoft.com/office/drawing/2014/main" id="{7DE80A0B-0D69-46E0-B1A7-4E7647C15A57}"/>
              </a:ext>
            </a:extLst>
          </p:cNvPr>
          <p:cNvSpPr txBox="1"/>
          <p:nvPr/>
        </p:nvSpPr>
        <p:spPr>
          <a:xfrm>
            <a:off x="454820" y="1427335"/>
            <a:ext cx="11114880" cy="4656916"/>
          </a:xfrm>
          <a:prstGeom prst="rect">
            <a:avLst/>
          </a:prstGeom>
          <a:noFill/>
        </p:spPr>
        <p:txBody>
          <a:bodyPr wrap="square">
            <a:spAutoFit/>
          </a:bodyPr>
          <a:lstStyle/>
          <a:p>
            <a:pPr algn="just" rtl="1">
              <a:lnSpc>
                <a:spcPct val="150000"/>
              </a:lnSpc>
            </a:pPr>
            <a:r>
              <a:rPr lang="ar-JO" sz="2000" dirty="0">
                <a:latin typeface="Alexandria" pitchFamily="2" charset="-78"/>
                <a:cs typeface="Alexandria" pitchFamily="2" charset="-78"/>
              </a:rPr>
              <a:t>• تتطلّب المساءلة </a:t>
            </a:r>
            <a:r>
              <a:rPr lang="ar-JO" sz="2000" b="1" dirty="0">
                <a:latin typeface="Alexandria" pitchFamily="2" charset="-78"/>
                <a:cs typeface="Alexandria" pitchFamily="2" charset="-78"/>
              </a:rPr>
              <a:t>انضباطاً راشداً ومسؤولاَ من طرفي المساءلة </a:t>
            </a:r>
            <a:r>
              <a:rPr lang="ar-JO" sz="2000" dirty="0">
                <a:latin typeface="Alexandria" pitchFamily="2" charset="-78"/>
                <a:cs typeface="Alexandria" pitchFamily="2" charset="-78"/>
              </a:rPr>
              <a:t>المدير والمعلم، خاصة وأنها تتم وجهاً لوجه في معظم الأحيان، وهذا يتطلّب أن تتم المساءلة بعيداً عن التوتر والتهور والغضب. </a:t>
            </a:r>
          </a:p>
          <a:p>
            <a:pPr algn="just" rtl="1">
              <a:lnSpc>
                <a:spcPct val="150000"/>
              </a:lnSpc>
            </a:pPr>
            <a:r>
              <a:rPr lang="ar-JO" sz="2000" dirty="0">
                <a:latin typeface="Alexandria" pitchFamily="2" charset="-78"/>
                <a:cs typeface="Alexandria" pitchFamily="2" charset="-78"/>
              </a:rPr>
              <a:t>• تقتضي المساءلة </a:t>
            </a:r>
            <a:r>
              <a:rPr lang="ar-JO" sz="2000" b="1" dirty="0">
                <a:latin typeface="Alexandria" pitchFamily="2" charset="-78"/>
                <a:cs typeface="Alexandria" pitchFamily="2" charset="-78"/>
              </a:rPr>
              <a:t>الأمانة والصدق </a:t>
            </a:r>
            <a:r>
              <a:rPr lang="ar-JO" sz="2000" dirty="0">
                <a:latin typeface="Alexandria" pitchFamily="2" charset="-78"/>
                <a:cs typeface="Alexandria" pitchFamily="2" charset="-78"/>
              </a:rPr>
              <a:t>فيما يُنفذ من أعمال وما يُواجه من مواقف، وأهمها الصدق في مواجهة الذات. </a:t>
            </a:r>
          </a:p>
          <a:p>
            <a:pPr algn="just" rtl="1">
              <a:lnSpc>
                <a:spcPct val="150000"/>
              </a:lnSpc>
            </a:pPr>
            <a:r>
              <a:rPr lang="ar-JO" sz="2000" dirty="0">
                <a:latin typeface="Alexandria" pitchFamily="2" charset="-78"/>
                <a:cs typeface="Alexandria" pitchFamily="2" charset="-78"/>
              </a:rPr>
              <a:t>• تستلزم المساءلة </a:t>
            </a:r>
            <a:r>
              <a:rPr lang="ar-JO" sz="2000" b="1" dirty="0">
                <a:latin typeface="Alexandria" pitchFamily="2" charset="-78"/>
                <a:cs typeface="Alexandria" pitchFamily="2" charset="-78"/>
              </a:rPr>
              <a:t>شجاعة الاستعداد </a:t>
            </a:r>
            <a:r>
              <a:rPr lang="ar-JO" sz="2000" dirty="0">
                <a:latin typeface="Alexandria" pitchFamily="2" charset="-78"/>
                <a:cs typeface="Alexandria" pitchFamily="2" charset="-78"/>
              </a:rPr>
              <a:t>لتنفيذ المساءلة وقبولها، </a:t>
            </a:r>
            <a:r>
              <a:rPr lang="ar-JO" sz="2000" b="1" dirty="0">
                <a:latin typeface="Alexandria" pitchFamily="2" charset="-78"/>
                <a:cs typeface="Alexandria" pitchFamily="2" charset="-78"/>
              </a:rPr>
              <a:t>وشجاعة الالتزام </a:t>
            </a:r>
            <a:r>
              <a:rPr lang="ar-JO" sz="2000" dirty="0">
                <a:latin typeface="Alexandria" pitchFamily="2" charset="-78"/>
                <a:cs typeface="Alexandria" pitchFamily="2" charset="-78"/>
              </a:rPr>
              <a:t>بأصول المواجهة من قبل الطرفين، فهي التزام بالعدل وقول الحق، والعدل يمنح العاملين الثقة، وينزع من نفوسهم مخاوف الخطر والتهديد، لتحل محلها مشاعر الاطمئنان والهدوء والثقة بالنفس.</a:t>
            </a:r>
          </a:p>
          <a:p>
            <a:pPr algn="just" rtl="1">
              <a:lnSpc>
                <a:spcPct val="150000"/>
              </a:lnSpc>
            </a:pPr>
            <a:r>
              <a:rPr lang="ar-JO" sz="2000" dirty="0">
                <a:latin typeface="Alexandria" pitchFamily="2" charset="-78"/>
                <a:cs typeface="Alexandria" pitchFamily="2" charset="-78"/>
              </a:rPr>
              <a:t> • </a:t>
            </a:r>
            <a:r>
              <a:rPr lang="ar-JO" sz="2000" b="1" dirty="0">
                <a:latin typeface="Alexandria" pitchFamily="2" charset="-78"/>
                <a:cs typeface="Alexandria" pitchFamily="2" charset="-78"/>
              </a:rPr>
              <a:t>تتطلّب المساءلة جهداً ذهنياً وعقلاً نشطاً</a:t>
            </a:r>
            <a:r>
              <a:rPr lang="ar-JO" sz="2000" dirty="0">
                <a:latin typeface="Alexandria" pitchFamily="2" charset="-78"/>
                <a:cs typeface="Alexandria" pitchFamily="2" charset="-78"/>
              </a:rPr>
              <a:t>، ذلك أنها ليست عملية عشوائية، بل هي عمل مخطط ومقصود ومعروف للطرفين يستلزم تفكيراً تأملياً، ومراجعة مستمرة للأداء، وتحسيناً متواصلاً للنتائج (طرخان، 2006)</a:t>
            </a:r>
            <a:endParaRPr lang="ar-JO" sz="2000" i="0" dirty="0">
              <a:solidFill>
                <a:schemeClr val="tx1"/>
              </a:solidFill>
              <a:effectLst/>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7FBDE50C-4F57-BF4A-EE2C-08BD2A4E0E2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025" y="-46009"/>
            <a:ext cx="2305141" cy="1076343"/>
          </a:xfrm>
          <a:prstGeom prst="rect">
            <a:avLst/>
          </a:prstGeom>
        </p:spPr>
      </p:pic>
    </p:spTree>
    <p:extLst>
      <p:ext uri="{BB962C8B-B14F-4D97-AF65-F5344CB8AC3E}">
        <p14:creationId xmlns:p14="http://schemas.microsoft.com/office/powerpoint/2010/main" val="3547890749"/>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DE80A0B-0D69-46E0-B1A7-4E7647C15A57}"/>
              </a:ext>
            </a:extLst>
          </p:cNvPr>
          <p:cNvSpPr txBox="1"/>
          <p:nvPr/>
        </p:nvSpPr>
        <p:spPr>
          <a:xfrm>
            <a:off x="119336" y="767269"/>
            <a:ext cx="11877494" cy="5862502"/>
          </a:xfrm>
          <a:prstGeom prst="rect">
            <a:avLst/>
          </a:prstGeom>
          <a:noFill/>
        </p:spPr>
        <p:txBody>
          <a:bodyPr wrap="square">
            <a:spAutoFit/>
          </a:bodyPr>
          <a:lstStyle/>
          <a:p>
            <a:pPr algn="just" rtl="1">
              <a:lnSpc>
                <a:spcPct val="150000"/>
              </a:lnSpc>
            </a:pPr>
            <a:r>
              <a:rPr lang="ar-JO" sz="1800" dirty="0">
                <a:latin typeface="Alexandria" pitchFamily="2" charset="-78"/>
                <a:cs typeface="Alexandria" pitchFamily="2" charset="-78"/>
              </a:rPr>
              <a:t>           </a:t>
            </a:r>
            <a:r>
              <a:rPr lang="en-GB" sz="1800" dirty="0">
                <a:latin typeface="Alexandria" pitchFamily="2" charset="-78"/>
                <a:cs typeface="Alexandria" pitchFamily="2" charset="-78"/>
              </a:rPr>
              <a:t>   </a:t>
            </a:r>
            <a:r>
              <a:rPr lang="ar-JO" sz="1800" dirty="0">
                <a:latin typeface="Alexandria" pitchFamily="2" charset="-78"/>
                <a:cs typeface="Alexandria" pitchFamily="2" charset="-78"/>
              </a:rPr>
              <a:t> إن الرؤية التربوية للمساءلة متباينة  لاختلاف السياقات التي تتم المساءلة فيها، ولذلك فقـد ميّزت هاموند (1991 </a:t>
            </a:r>
            <a:r>
              <a:rPr lang="en-GB" sz="1800" dirty="0">
                <a:latin typeface="Alexandria" pitchFamily="2" charset="-78"/>
                <a:cs typeface="Alexandria" pitchFamily="2" charset="-78"/>
              </a:rPr>
              <a:t>Hammond  (   </a:t>
            </a:r>
            <a:r>
              <a:rPr lang="ar-JO" sz="1800" dirty="0">
                <a:latin typeface="Alexandria" pitchFamily="2" charset="-78"/>
                <a:cs typeface="Alexandria" pitchFamily="2" charset="-78"/>
              </a:rPr>
              <a:t>  بين </a:t>
            </a:r>
            <a:r>
              <a:rPr lang="ar-JO" sz="1800" u="sng" dirty="0">
                <a:latin typeface="Alexandria" pitchFamily="2" charset="-78"/>
                <a:cs typeface="Alexandria" pitchFamily="2" charset="-78"/>
              </a:rPr>
              <a:t>خمسة أنواع من المساءلة التربوية</a:t>
            </a:r>
            <a:r>
              <a:rPr lang="ar-JO" sz="1800" dirty="0">
                <a:latin typeface="Alexandria" pitchFamily="2" charset="-78"/>
                <a:cs typeface="Alexandria" pitchFamily="2" charset="-78"/>
              </a:rPr>
              <a:t>، يمكن إيجازها في ما يأتي : </a:t>
            </a:r>
          </a:p>
          <a:p>
            <a:pPr algn="just" rtl="1">
              <a:lnSpc>
                <a:spcPct val="150000"/>
              </a:lnSpc>
            </a:pPr>
            <a:r>
              <a:rPr lang="ar-JO" sz="1800" b="1" dirty="0">
                <a:latin typeface="Alexandria" pitchFamily="2" charset="-78"/>
                <a:cs typeface="Alexandria" pitchFamily="2" charset="-78"/>
              </a:rPr>
              <a:t>أولاً : المساءلة السياسية </a:t>
            </a:r>
            <a:r>
              <a:rPr lang="ar-JO" sz="1800" dirty="0">
                <a:latin typeface="Alexandria" pitchFamily="2" charset="-78"/>
                <a:cs typeface="Alexandria" pitchFamily="2" charset="-78"/>
              </a:rPr>
              <a:t>: تُعد المؤسسات التربوية مؤسسات في مجتمع ديمقراطي مسؤولة عن تنفيذ سياسات عامة، وعرضها على المجتمع والمؤسسات التشريعية للتأكد مـن التنفيـذ، وهـذه مساءلة يقوم بها المشرّعون، وأعضاء مجالس إدارات المدارس، ومؤسسات المجتمع المحلي. </a:t>
            </a:r>
            <a:endParaRPr lang="ar-AE" sz="1800" dirty="0">
              <a:latin typeface="Alexandria" pitchFamily="2" charset="-78"/>
              <a:cs typeface="Alexandria" pitchFamily="2" charset="-78"/>
            </a:endParaRPr>
          </a:p>
          <a:p>
            <a:pPr algn="just" rtl="1">
              <a:lnSpc>
                <a:spcPct val="150000"/>
              </a:lnSpc>
            </a:pPr>
            <a:r>
              <a:rPr lang="ar-JO" sz="1800" b="1" dirty="0">
                <a:latin typeface="Alexandria" pitchFamily="2" charset="-78"/>
                <a:cs typeface="Alexandria" pitchFamily="2" charset="-78"/>
              </a:rPr>
              <a:t>ثانياً : المساءلة القانونية </a:t>
            </a:r>
            <a:r>
              <a:rPr lang="ar-JO" sz="1800" dirty="0">
                <a:latin typeface="Alexandria" pitchFamily="2" charset="-78"/>
                <a:cs typeface="Alexandria" pitchFamily="2" charset="-78"/>
              </a:rPr>
              <a:t>: لدى المدارس التزامات قانونية معينة وللمواطنين الحـق فـي رفـع قضايا ضد المؤسسات التربوية واللجوء للمحاكم في قضايا مختلفة مثل ممارسة التمييز، أو مشكلات التعليم الخاص. </a:t>
            </a:r>
          </a:p>
          <a:p>
            <a:pPr algn="just" rtl="1">
              <a:lnSpc>
                <a:spcPct val="150000"/>
              </a:lnSpc>
            </a:pPr>
            <a:r>
              <a:rPr lang="ar-JO" sz="1800" b="1" dirty="0">
                <a:latin typeface="Alexandria" pitchFamily="2" charset="-78"/>
                <a:cs typeface="Alexandria" pitchFamily="2" charset="-78"/>
              </a:rPr>
              <a:t>ثالثاً : المساءلة البيروقراطية </a:t>
            </a:r>
            <a:r>
              <a:rPr lang="ar-JO" sz="1800" dirty="0">
                <a:latin typeface="Alexandria" pitchFamily="2" charset="-78"/>
                <a:cs typeface="Alexandria" pitchFamily="2" charset="-78"/>
              </a:rPr>
              <a:t>: تتركز حول مدى الالتزام بالتعليمات الإدارية التي ينبغـي على المربيين أن يتبعوها، إن إصدار الأنظمة والقواعد ومتابعة تنفيـذها يقنـع المجتمـع بـأنّ المؤسسات التربوية ملتزمة بالتعليمات الإدارية. </a:t>
            </a:r>
          </a:p>
          <a:p>
            <a:pPr algn="just" rtl="1">
              <a:lnSpc>
                <a:spcPct val="150000"/>
              </a:lnSpc>
            </a:pPr>
            <a:r>
              <a:rPr lang="ar-JO" sz="1800" b="1" dirty="0">
                <a:latin typeface="Alexandria" pitchFamily="2" charset="-78"/>
                <a:cs typeface="Alexandria" pitchFamily="2" charset="-78"/>
              </a:rPr>
              <a:t>رابعاً : المساءلة المهنية </a:t>
            </a:r>
            <a:r>
              <a:rPr lang="ar-JO" sz="1800" dirty="0">
                <a:latin typeface="Alexandria" pitchFamily="2" charset="-78"/>
                <a:cs typeface="Alexandria" pitchFamily="2" charset="-78"/>
              </a:rPr>
              <a:t>: تركز على الممارسات التعليمية، وتطالب دائماً بإتبـاع "أفضـل الممارسات" استناداً إلى نتائج البحوث العلمية. وهذا يقتضي توفير تدريب جيد للعاملين، وتحديث معارفهم، وتعزيز انتمائهم. </a:t>
            </a:r>
          </a:p>
          <a:p>
            <a:pPr algn="just" rtl="1">
              <a:lnSpc>
                <a:spcPct val="150000"/>
              </a:lnSpc>
            </a:pPr>
            <a:r>
              <a:rPr lang="ar-JO" sz="1800" b="1" dirty="0">
                <a:latin typeface="Alexandria" pitchFamily="2" charset="-78"/>
                <a:cs typeface="Alexandria" pitchFamily="2" charset="-78"/>
              </a:rPr>
              <a:t>خامساً : المساءلة القائمة على منطق السوق </a:t>
            </a:r>
            <a:r>
              <a:rPr lang="ar-JO" sz="1800" dirty="0">
                <a:latin typeface="Alexandria" pitchFamily="2" charset="-78"/>
                <a:cs typeface="Alexandria" pitchFamily="2" charset="-78"/>
              </a:rPr>
              <a:t>: هناك من يرى أن واجب المدارس أن تعمل على إرضاء مطالب المستهلك في سوق تنافسية. ووفق نموذج السوق إما أن تعطي المدارس الأبنـاء ما يرغب الأهل، أو يسحبوا أبناءهم منها، ما يعني إغلاق المدرسة في نهاية الأمر.</a:t>
            </a:r>
            <a:r>
              <a:rPr lang="ar-JO" sz="1800" dirty="0">
                <a:solidFill>
                  <a:schemeClr val="tx1"/>
                </a:solidFill>
                <a:latin typeface="Alexandria" pitchFamily="2" charset="-78"/>
                <a:cs typeface="Alexandria" pitchFamily="2" charset="-78"/>
              </a:rPr>
              <a:t>.(حويل،2012)</a:t>
            </a:r>
            <a:endParaRPr lang="ar-JO" sz="1800" dirty="0">
              <a:solidFill>
                <a:schemeClr val="tx1"/>
              </a:solidFill>
              <a:latin typeface="Tajawal"/>
              <a:cs typeface="Alexandria" pitchFamily="2" charset="-78"/>
            </a:endParaRPr>
          </a:p>
        </p:txBody>
      </p:sp>
      <p:sp>
        <p:nvSpPr>
          <p:cNvPr id="10" name="TextBox 9">
            <a:extLst>
              <a:ext uri="{FF2B5EF4-FFF2-40B4-BE49-F238E27FC236}">
                <a16:creationId xmlns:a16="http://schemas.microsoft.com/office/drawing/2014/main" id="{C8C75844-35B6-4D46-B088-066FC7ED31DD}"/>
              </a:ext>
            </a:extLst>
          </p:cNvPr>
          <p:cNvSpPr txBox="1"/>
          <p:nvPr/>
        </p:nvSpPr>
        <p:spPr>
          <a:xfrm>
            <a:off x="3071664" y="172620"/>
            <a:ext cx="4345036" cy="461665"/>
          </a:xfrm>
          <a:prstGeom prst="rect">
            <a:avLst/>
          </a:prstGeom>
          <a:noFill/>
        </p:spPr>
        <p:txBody>
          <a:bodyPr wrap="square">
            <a:spAutoFit/>
          </a:bodyPr>
          <a:lstStyle/>
          <a:p>
            <a:r>
              <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أنواع المساءلة التربوية </a:t>
            </a:r>
            <a:endParaRPr lang="en-GB" sz="2400" b="1"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BB41E2FF-C32D-BFD2-9AD7-A40105B8625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025" y="-46009"/>
            <a:ext cx="2305141" cy="1076343"/>
          </a:xfrm>
          <a:prstGeom prst="rect">
            <a:avLst/>
          </a:prstGeom>
        </p:spPr>
      </p:pic>
    </p:spTree>
    <p:extLst>
      <p:ext uri="{BB962C8B-B14F-4D97-AF65-F5344CB8AC3E}">
        <p14:creationId xmlns:p14="http://schemas.microsoft.com/office/powerpoint/2010/main" val="1308792224"/>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6" name="Group 366">
            <a:extLst>
              <a:ext uri="{FF2B5EF4-FFF2-40B4-BE49-F238E27FC236}">
                <a16:creationId xmlns:a16="http://schemas.microsoft.com/office/drawing/2014/main" id="{777E476B-7A26-42A9-AABF-AEA812265F9A}"/>
              </a:ext>
            </a:extLst>
          </p:cNvPr>
          <p:cNvGrpSpPr/>
          <p:nvPr/>
        </p:nvGrpSpPr>
        <p:grpSpPr>
          <a:xfrm>
            <a:off x="2920001" y="1515068"/>
            <a:ext cx="6632383" cy="4252957"/>
            <a:chOff x="683568" y="2533698"/>
            <a:chExt cx="4587308" cy="3408853"/>
          </a:xfrm>
          <a:gradFill>
            <a:gsLst>
              <a:gs pos="100000">
                <a:srgbClr val="4E3226">
                  <a:alpha val="0"/>
                </a:srgbClr>
              </a:gs>
              <a:gs pos="0">
                <a:srgbClr val="6E3210"/>
              </a:gs>
              <a:gs pos="21000">
                <a:schemeClr val="tx2">
                  <a:lumMod val="90000"/>
                </a:schemeClr>
              </a:gs>
              <a:gs pos="63000">
                <a:srgbClr val="6E3210">
                  <a:alpha val="0"/>
                </a:srgbClr>
              </a:gs>
            </a:gsLst>
            <a:lin ang="5400000" scaled="0"/>
          </a:gradFill>
        </p:grpSpPr>
        <p:grpSp>
          <p:nvGrpSpPr>
            <p:cNvPr id="7" name="Group 368">
              <a:extLst>
                <a:ext uri="{FF2B5EF4-FFF2-40B4-BE49-F238E27FC236}">
                  <a16:creationId xmlns:a16="http://schemas.microsoft.com/office/drawing/2014/main" id="{B461A69B-DF15-4943-B265-7C29FF6033F9}"/>
                </a:ext>
              </a:extLst>
            </p:cNvPr>
            <p:cNvGrpSpPr/>
            <p:nvPr/>
          </p:nvGrpSpPr>
          <p:grpSpPr>
            <a:xfrm>
              <a:off x="683568" y="3263960"/>
              <a:ext cx="1788318" cy="1406401"/>
              <a:chOff x="971600" y="1733231"/>
              <a:chExt cx="1710000" cy="1440000"/>
            </a:xfrm>
            <a:grpFill/>
          </p:grpSpPr>
          <p:sp>
            <p:nvSpPr>
              <p:cNvPr id="15" name="Hexagon 14">
                <a:extLst>
                  <a:ext uri="{FF2B5EF4-FFF2-40B4-BE49-F238E27FC236}">
                    <a16:creationId xmlns:a16="http://schemas.microsoft.com/office/drawing/2014/main" id="{F8AD36D8-7311-4C26-BCB9-7048F951AD95}"/>
                  </a:ext>
                </a:extLst>
              </p:cNvPr>
              <p:cNvSpPr/>
              <p:nvPr/>
            </p:nvSpPr>
            <p:spPr>
              <a:xfrm>
                <a:off x="971600" y="1733231"/>
                <a:ext cx="1620000" cy="1440000"/>
              </a:xfrm>
              <a:prstGeom prst="hexagon">
                <a:avLst/>
              </a:prstGeom>
              <a:solidFill>
                <a:srgbClr val="00B0F0"/>
              </a:solidFill>
              <a:ln>
                <a:solidFill>
                  <a:srgbClr val="4E3226"/>
                </a:solidFill>
              </a:ln>
            </p:spPr>
            <p:style>
              <a:lnRef idx="2">
                <a:schemeClr val="accent6">
                  <a:shade val="50000"/>
                </a:schemeClr>
              </a:lnRef>
              <a:fillRef idx="1">
                <a:schemeClr val="accent6"/>
              </a:fillRef>
              <a:effectRef idx="0">
                <a:schemeClr val="accent6"/>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000" b="1" dirty="0">
                  <a:latin typeface="Alexandria" pitchFamily="2" charset="-78"/>
                </a:endParaRPr>
              </a:p>
            </p:txBody>
          </p:sp>
          <p:sp>
            <p:nvSpPr>
              <p:cNvPr id="16" name="Hexagon 15">
                <a:extLst>
                  <a:ext uri="{FF2B5EF4-FFF2-40B4-BE49-F238E27FC236}">
                    <a16:creationId xmlns:a16="http://schemas.microsoft.com/office/drawing/2014/main" id="{20D77D02-FB1A-4125-BB30-BD86A9DFBB8F}"/>
                  </a:ext>
                </a:extLst>
              </p:cNvPr>
              <p:cNvSpPr/>
              <p:nvPr/>
            </p:nvSpPr>
            <p:spPr>
              <a:xfrm>
                <a:off x="1061600" y="1805231"/>
                <a:ext cx="1620000" cy="1296000"/>
              </a:xfrm>
              <a:prstGeom prst="hexagon">
                <a:avLst/>
              </a:prstGeom>
              <a:noFill/>
              <a:ln>
                <a:solidFill>
                  <a:srgbClr val="4E3226"/>
                </a:solidFill>
              </a:ln>
            </p:spPr>
            <p:style>
              <a:lnRef idx="2">
                <a:schemeClr val="accent6">
                  <a:shade val="50000"/>
                </a:schemeClr>
              </a:lnRef>
              <a:fillRef idx="1">
                <a:schemeClr val="accent6"/>
              </a:fillRef>
              <a:effectRef idx="0">
                <a:schemeClr val="accent6"/>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ar-JO" altLang="ko-KR" sz="2000" b="1" dirty="0">
                    <a:solidFill>
                      <a:srgbClr val="4E3226"/>
                    </a:solidFill>
                    <a:latin typeface="Alexandria" pitchFamily="2" charset="-78"/>
                    <a:cs typeface="Alexandria" pitchFamily="2" charset="-78"/>
                  </a:rPr>
                  <a:t>حرية المشاركة</a:t>
                </a:r>
                <a:endParaRPr lang="ko-KR" altLang="en-US" sz="2000" b="1" dirty="0">
                  <a:solidFill>
                    <a:srgbClr val="4E3226"/>
                  </a:solidFill>
                  <a:latin typeface="Alexandria" pitchFamily="2" charset="-78"/>
                </a:endParaRPr>
              </a:p>
            </p:txBody>
          </p:sp>
        </p:grpSp>
        <p:grpSp>
          <p:nvGrpSpPr>
            <p:cNvPr id="8" name="Group 370">
              <a:extLst>
                <a:ext uri="{FF2B5EF4-FFF2-40B4-BE49-F238E27FC236}">
                  <a16:creationId xmlns:a16="http://schemas.microsoft.com/office/drawing/2014/main" id="{D60BB3BB-FC54-46E9-8E2F-871A28438CDF}"/>
                </a:ext>
              </a:extLst>
            </p:cNvPr>
            <p:cNvGrpSpPr/>
            <p:nvPr/>
          </p:nvGrpSpPr>
          <p:grpSpPr>
            <a:xfrm>
              <a:off x="2104722" y="2533698"/>
              <a:ext cx="1694196" cy="1406401"/>
              <a:chOff x="971600" y="1733231"/>
              <a:chExt cx="1620000" cy="1440000"/>
            </a:xfrm>
            <a:grpFill/>
          </p:grpSpPr>
          <p:sp>
            <p:nvSpPr>
              <p:cNvPr id="13" name="Hexagon 12">
                <a:extLst>
                  <a:ext uri="{FF2B5EF4-FFF2-40B4-BE49-F238E27FC236}">
                    <a16:creationId xmlns:a16="http://schemas.microsoft.com/office/drawing/2014/main" id="{B6BAB71D-C97E-468B-85DC-83113274F096}"/>
                  </a:ext>
                </a:extLst>
              </p:cNvPr>
              <p:cNvSpPr/>
              <p:nvPr/>
            </p:nvSpPr>
            <p:spPr>
              <a:xfrm>
                <a:off x="971600" y="1733231"/>
                <a:ext cx="1620000" cy="1440000"/>
              </a:xfrm>
              <a:prstGeom prst="hexagon">
                <a:avLst/>
              </a:prstGeom>
              <a:noFill/>
              <a:ln>
                <a:solidFill>
                  <a:srgbClr val="4E3226"/>
                </a:solidFill>
              </a:ln>
            </p:spPr>
            <p:style>
              <a:lnRef idx="2">
                <a:schemeClr val="accent6">
                  <a:shade val="50000"/>
                </a:schemeClr>
              </a:lnRef>
              <a:fillRef idx="1">
                <a:schemeClr val="accent6"/>
              </a:fillRef>
              <a:effectRef idx="0">
                <a:schemeClr val="accent6"/>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000" b="1" dirty="0">
                  <a:latin typeface="Alexandria" pitchFamily="2" charset="-78"/>
                </a:endParaRPr>
              </a:p>
            </p:txBody>
          </p:sp>
          <p:sp>
            <p:nvSpPr>
              <p:cNvPr id="14" name="Hexagon 13">
                <a:extLst>
                  <a:ext uri="{FF2B5EF4-FFF2-40B4-BE49-F238E27FC236}">
                    <a16:creationId xmlns:a16="http://schemas.microsoft.com/office/drawing/2014/main" id="{B9715C99-7CB4-4057-BED2-92EAB34182EA}"/>
                  </a:ext>
                </a:extLst>
              </p:cNvPr>
              <p:cNvSpPr/>
              <p:nvPr/>
            </p:nvSpPr>
            <p:spPr>
              <a:xfrm>
                <a:off x="1061600" y="1805231"/>
                <a:ext cx="1530000" cy="1296000"/>
              </a:xfrm>
              <a:prstGeom prst="hexagon">
                <a:avLst/>
              </a:prstGeom>
              <a:solidFill>
                <a:srgbClr val="00B0F0"/>
              </a:solidFill>
              <a:ln>
                <a:solidFill>
                  <a:srgbClr val="4E3226"/>
                </a:solidFill>
              </a:ln>
            </p:spPr>
            <p:style>
              <a:lnRef idx="2">
                <a:schemeClr val="accent6">
                  <a:shade val="50000"/>
                </a:schemeClr>
              </a:lnRef>
              <a:fillRef idx="1">
                <a:schemeClr val="accent6"/>
              </a:fillRef>
              <a:effectRef idx="0">
                <a:schemeClr val="accent6"/>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ar-JO" altLang="ko-KR" sz="2000" b="1" dirty="0">
                    <a:solidFill>
                      <a:srgbClr val="4E3226"/>
                    </a:solidFill>
                    <a:latin typeface="Alexandria" pitchFamily="2" charset="-78"/>
                    <a:cs typeface="Alexandria" pitchFamily="2" charset="-78"/>
                  </a:rPr>
                  <a:t>الشمولية</a:t>
                </a:r>
                <a:endParaRPr lang="ko-KR" altLang="en-US" sz="2000" b="1" dirty="0">
                  <a:solidFill>
                    <a:srgbClr val="4E3226"/>
                  </a:solidFill>
                  <a:latin typeface="Alexandria" pitchFamily="2" charset="-78"/>
                </a:endParaRPr>
              </a:p>
            </p:txBody>
          </p:sp>
        </p:grpSp>
        <p:sp>
          <p:nvSpPr>
            <p:cNvPr id="12" name="Hexagon 11">
              <a:extLst>
                <a:ext uri="{FF2B5EF4-FFF2-40B4-BE49-F238E27FC236}">
                  <a16:creationId xmlns:a16="http://schemas.microsoft.com/office/drawing/2014/main" id="{40CAADA2-2C73-40A5-B8F9-EB0CDECA31F3}"/>
                </a:ext>
              </a:extLst>
            </p:cNvPr>
            <p:cNvSpPr/>
            <p:nvPr/>
          </p:nvSpPr>
          <p:spPr>
            <a:xfrm>
              <a:off x="3430908" y="4676790"/>
              <a:ext cx="1839968" cy="1265761"/>
            </a:xfrm>
            <a:prstGeom prst="hexagon">
              <a:avLst/>
            </a:prstGeom>
            <a:solidFill>
              <a:srgbClr val="00B0F0"/>
            </a:solidFill>
            <a:ln>
              <a:solidFill>
                <a:srgbClr val="4E3226"/>
              </a:solidFill>
            </a:ln>
          </p:spPr>
          <p:style>
            <a:lnRef idx="2">
              <a:schemeClr val="accent6">
                <a:shade val="50000"/>
              </a:schemeClr>
            </a:lnRef>
            <a:fillRef idx="1">
              <a:schemeClr val="accent6"/>
            </a:fillRef>
            <a:effectRef idx="0">
              <a:schemeClr val="accent6"/>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ar-JO" altLang="ko-KR" sz="2000" b="1" dirty="0">
                  <a:solidFill>
                    <a:srgbClr val="4E3226"/>
                  </a:solidFill>
                  <a:latin typeface="Alexandria" pitchFamily="2" charset="-78"/>
                  <a:cs typeface="Alexandria" pitchFamily="2" charset="-78"/>
                </a:rPr>
                <a:t>الاستمرارية</a:t>
              </a:r>
              <a:endParaRPr lang="ko-KR" altLang="en-US" sz="2000" b="1" dirty="0">
                <a:solidFill>
                  <a:srgbClr val="4E3226"/>
                </a:solidFill>
                <a:latin typeface="Alexandria" pitchFamily="2" charset="-78"/>
              </a:endParaRPr>
            </a:p>
          </p:txBody>
        </p:sp>
        <p:sp>
          <p:nvSpPr>
            <p:cNvPr id="10" name="Hexagon 9">
              <a:extLst>
                <a:ext uri="{FF2B5EF4-FFF2-40B4-BE49-F238E27FC236}">
                  <a16:creationId xmlns:a16="http://schemas.microsoft.com/office/drawing/2014/main" id="{B54FF0EE-7D08-4CAB-A918-E33EA2CB15B6}"/>
                </a:ext>
              </a:extLst>
            </p:cNvPr>
            <p:cNvSpPr/>
            <p:nvPr/>
          </p:nvSpPr>
          <p:spPr>
            <a:xfrm>
              <a:off x="3430908" y="3213298"/>
              <a:ext cx="1820024" cy="1406401"/>
            </a:xfrm>
            <a:prstGeom prst="hexagon">
              <a:avLst/>
            </a:prstGeom>
            <a:solidFill>
              <a:srgbClr val="00B0F0"/>
            </a:solidFill>
            <a:ln>
              <a:solidFill>
                <a:srgbClr val="4E3226"/>
              </a:solidFill>
            </a:ln>
          </p:spPr>
          <p:style>
            <a:lnRef idx="2">
              <a:schemeClr val="accent6">
                <a:shade val="50000"/>
              </a:schemeClr>
            </a:lnRef>
            <a:fillRef idx="1">
              <a:schemeClr val="accent6"/>
            </a:fillRef>
            <a:effectRef idx="0">
              <a:schemeClr val="accent6"/>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ar-JO" altLang="ko-KR" sz="2000" b="1" dirty="0">
                  <a:solidFill>
                    <a:srgbClr val="4E3226"/>
                  </a:solidFill>
                  <a:latin typeface="Alexandria" pitchFamily="2" charset="-78"/>
                  <a:cs typeface="Alexandria" pitchFamily="2" charset="-78"/>
                </a:rPr>
                <a:t>الصدق والموضوعية</a:t>
              </a:r>
              <a:endParaRPr lang="ko-KR" altLang="en-US" sz="2000" b="1" dirty="0">
                <a:solidFill>
                  <a:srgbClr val="4E3226"/>
                </a:solidFill>
                <a:latin typeface="Alexandria" pitchFamily="2" charset="-78"/>
              </a:endParaRPr>
            </a:p>
          </p:txBody>
        </p:sp>
      </p:grpSp>
      <p:sp>
        <p:nvSpPr>
          <p:cNvPr id="17" name="Hexagon 16">
            <a:extLst>
              <a:ext uri="{FF2B5EF4-FFF2-40B4-BE49-F238E27FC236}">
                <a16:creationId xmlns:a16="http://schemas.microsoft.com/office/drawing/2014/main" id="{04F8A2C3-24A5-446E-AF0E-5F3B8B3F87B6}"/>
              </a:ext>
            </a:extLst>
          </p:cNvPr>
          <p:cNvSpPr/>
          <p:nvPr/>
        </p:nvSpPr>
        <p:spPr>
          <a:xfrm>
            <a:off x="4974722" y="3181991"/>
            <a:ext cx="2312182" cy="1728289"/>
          </a:xfrm>
          <a:prstGeom prst="hexagon">
            <a:avLst/>
          </a:prstGeom>
          <a:solidFill>
            <a:srgbClr val="00B0F0"/>
          </a:solidFill>
          <a:ln>
            <a:solidFill>
              <a:srgbClr val="4E3226"/>
            </a:solidFill>
          </a:ln>
        </p:spPr>
        <p:style>
          <a:lnRef idx="2">
            <a:schemeClr val="accent6">
              <a:shade val="50000"/>
            </a:schemeClr>
          </a:lnRef>
          <a:fillRef idx="1">
            <a:schemeClr val="accent6"/>
          </a:fillRef>
          <a:effectRef idx="0">
            <a:schemeClr val="accent6"/>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ar-JO" altLang="ko-KR" sz="2000" b="1" dirty="0">
                <a:solidFill>
                  <a:srgbClr val="4E3226"/>
                </a:solidFill>
                <a:latin typeface="Alexandria" pitchFamily="2" charset="-78"/>
                <a:cs typeface="Alexandria" pitchFamily="2" charset="-78"/>
              </a:rPr>
              <a:t>وضوح المعايير</a:t>
            </a:r>
            <a:endParaRPr lang="ko-KR" altLang="en-US" sz="2000" b="1" dirty="0">
              <a:solidFill>
                <a:srgbClr val="4E3226"/>
              </a:solidFill>
              <a:latin typeface="Alexandria" pitchFamily="2" charset="-78"/>
            </a:endParaRPr>
          </a:p>
        </p:txBody>
      </p:sp>
      <p:sp>
        <p:nvSpPr>
          <p:cNvPr id="19" name="TextBox 18">
            <a:extLst>
              <a:ext uri="{FF2B5EF4-FFF2-40B4-BE49-F238E27FC236}">
                <a16:creationId xmlns:a16="http://schemas.microsoft.com/office/drawing/2014/main" id="{365847FA-0C4A-466A-883D-624B1A649A3D}"/>
              </a:ext>
            </a:extLst>
          </p:cNvPr>
          <p:cNvSpPr txBox="1"/>
          <p:nvPr/>
        </p:nvSpPr>
        <p:spPr>
          <a:xfrm>
            <a:off x="3181701" y="550218"/>
            <a:ext cx="6029325" cy="584775"/>
          </a:xfrm>
          <a:prstGeom prst="rect">
            <a:avLst/>
          </a:prstGeom>
          <a:noFill/>
        </p:spPr>
        <p:txBody>
          <a:bodyPr wrap="square">
            <a:spAutoFit/>
          </a:bodyPr>
          <a:lstStyle/>
          <a:p>
            <a:r>
              <a:rPr kumimoji="0" lang="ar-JO" sz="32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rPr>
              <a:t>سمات المساءلة التربوية</a:t>
            </a:r>
            <a:endParaRPr lang="ar-JO" sz="3200" dirty="0">
              <a:solidFill>
                <a:schemeClr val="tx1"/>
              </a:solidFill>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1F67E1C0-D8E7-30ED-0E29-0BA4A93F87D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025" y="-46009"/>
            <a:ext cx="2305141" cy="1076343"/>
          </a:xfrm>
          <a:prstGeom prst="rect">
            <a:avLst/>
          </a:prstGeom>
        </p:spPr>
      </p:pic>
    </p:spTree>
    <p:extLst>
      <p:ext uri="{BB962C8B-B14F-4D97-AF65-F5344CB8AC3E}">
        <p14:creationId xmlns:p14="http://schemas.microsoft.com/office/powerpoint/2010/main" val="2355411472"/>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6" name="Group 11">
            <a:extLst>
              <a:ext uri="{FF2B5EF4-FFF2-40B4-BE49-F238E27FC236}">
                <a16:creationId xmlns:a16="http://schemas.microsoft.com/office/drawing/2014/main" id="{F313357A-A4D5-47A2-914B-2099D7B007DD}"/>
              </a:ext>
            </a:extLst>
          </p:cNvPr>
          <p:cNvGrpSpPr/>
          <p:nvPr/>
        </p:nvGrpSpPr>
        <p:grpSpPr>
          <a:xfrm>
            <a:off x="536683" y="1213724"/>
            <a:ext cx="7143494" cy="5115392"/>
            <a:chOff x="-638072" y="1001820"/>
            <a:chExt cx="3988064" cy="3679169"/>
          </a:xfrm>
          <a:noFill/>
        </p:grpSpPr>
        <p:sp>
          <p:nvSpPr>
            <p:cNvPr id="8" name="Oval 2">
              <a:extLst>
                <a:ext uri="{FF2B5EF4-FFF2-40B4-BE49-F238E27FC236}">
                  <a16:creationId xmlns:a16="http://schemas.microsoft.com/office/drawing/2014/main" id="{33E39623-7E5B-4771-814E-AEEBDD3ACFDA}"/>
                </a:ext>
              </a:extLst>
            </p:cNvPr>
            <p:cNvSpPr/>
            <p:nvPr/>
          </p:nvSpPr>
          <p:spPr>
            <a:xfrm rot="21043915">
              <a:off x="-638072" y="1225592"/>
              <a:ext cx="1733635" cy="1812762"/>
            </a:xfrm>
            <a:custGeom>
              <a:avLst/>
              <a:gdLst/>
              <a:ahLst/>
              <a:cxnLst/>
              <a:rect l="l" t="t" r="r" b="b"/>
              <a:pathLst>
                <a:path w="2160240" h="2160240">
                  <a:moveTo>
                    <a:pt x="958200" y="0"/>
                  </a:moveTo>
                  <a:lnTo>
                    <a:pt x="1202040" y="0"/>
                  </a:lnTo>
                  <a:cubicBezTo>
                    <a:pt x="1254012" y="0"/>
                    <a:pt x="1296144" y="42132"/>
                    <a:pt x="1296144" y="94104"/>
                  </a:cubicBezTo>
                  <a:lnTo>
                    <a:pt x="1296144" y="190279"/>
                  </a:lnTo>
                  <a:cubicBezTo>
                    <a:pt x="1389361" y="212582"/>
                    <a:pt x="1477009" y="249172"/>
                    <a:pt x="1555776" y="298961"/>
                  </a:cubicBezTo>
                  <a:lnTo>
                    <a:pt x="1596168" y="258568"/>
                  </a:lnTo>
                  <a:cubicBezTo>
                    <a:pt x="1642655" y="212081"/>
                    <a:pt x="1718026" y="212081"/>
                    <a:pt x="1764513" y="258568"/>
                  </a:cubicBezTo>
                  <a:lnTo>
                    <a:pt x="1901672" y="395727"/>
                  </a:lnTo>
                  <a:cubicBezTo>
                    <a:pt x="1948159" y="442214"/>
                    <a:pt x="1948159" y="517585"/>
                    <a:pt x="1901672" y="564072"/>
                  </a:cubicBezTo>
                  <a:lnTo>
                    <a:pt x="1860814" y="604931"/>
                  </a:lnTo>
                  <a:cubicBezTo>
                    <a:pt x="1910096" y="683590"/>
                    <a:pt x="1946147" y="771046"/>
                    <a:pt x="1967819" y="864096"/>
                  </a:cubicBezTo>
                  <a:lnTo>
                    <a:pt x="2066136" y="864096"/>
                  </a:lnTo>
                  <a:cubicBezTo>
                    <a:pt x="2118108" y="864096"/>
                    <a:pt x="2160240" y="906228"/>
                    <a:pt x="2160240" y="958200"/>
                  </a:cubicBezTo>
                  <a:lnTo>
                    <a:pt x="2160240" y="1202040"/>
                  </a:lnTo>
                  <a:cubicBezTo>
                    <a:pt x="2160240" y="1254012"/>
                    <a:pt x="2118108" y="1296144"/>
                    <a:pt x="2066136" y="1296144"/>
                  </a:cubicBezTo>
                  <a:lnTo>
                    <a:pt x="1967819" y="1296144"/>
                  </a:lnTo>
                  <a:cubicBezTo>
                    <a:pt x="1946147" y="1389194"/>
                    <a:pt x="1910096" y="1476650"/>
                    <a:pt x="1860814" y="1555310"/>
                  </a:cubicBezTo>
                  <a:lnTo>
                    <a:pt x="1908650" y="1603146"/>
                  </a:lnTo>
                  <a:cubicBezTo>
                    <a:pt x="1957242" y="1651738"/>
                    <a:pt x="1957242" y="1730519"/>
                    <a:pt x="1908650" y="1779111"/>
                  </a:cubicBezTo>
                  <a:lnTo>
                    <a:pt x="1779111" y="1908650"/>
                  </a:lnTo>
                  <a:cubicBezTo>
                    <a:pt x="1730519" y="1957242"/>
                    <a:pt x="1651738" y="1957242"/>
                    <a:pt x="1603146" y="1908650"/>
                  </a:cubicBezTo>
                  <a:lnTo>
                    <a:pt x="1555776" y="1861280"/>
                  </a:lnTo>
                  <a:cubicBezTo>
                    <a:pt x="1477009" y="1911069"/>
                    <a:pt x="1389361" y="1947658"/>
                    <a:pt x="1296144" y="1969961"/>
                  </a:cubicBezTo>
                  <a:lnTo>
                    <a:pt x="1296144" y="2066136"/>
                  </a:lnTo>
                  <a:cubicBezTo>
                    <a:pt x="1296144" y="2118108"/>
                    <a:pt x="1254012" y="2160240"/>
                    <a:pt x="1202040" y="2160240"/>
                  </a:cubicBezTo>
                  <a:lnTo>
                    <a:pt x="958200" y="2160240"/>
                  </a:lnTo>
                  <a:cubicBezTo>
                    <a:pt x="906228" y="2160240"/>
                    <a:pt x="864096" y="2118108"/>
                    <a:pt x="864096" y="2066136"/>
                  </a:cubicBezTo>
                  <a:lnTo>
                    <a:pt x="864096" y="1969961"/>
                  </a:lnTo>
                  <a:cubicBezTo>
                    <a:pt x="770879" y="1947658"/>
                    <a:pt x="683232" y="1911069"/>
                    <a:pt x="604465" y="1861280"/>
                  </a:cubicBezTo>
                  <a:lnTo>
                    <a:pt x="564072" y="1901672"/>
                  </a:lnTo>
                  <a:cubicBezTo>
                    <a:pt x="517585" y="1948160"/>
                    <a:pt x="442214" y="1948160"/>
                    <a:pt x="395727" y="1901672"/>
                  </a:cubicBezTo>
                  <a:lnTo>
                    <a:pt x="258568" y="1764513"/>
                  </a:lnTo>
                  <a:cubicBezTo>
                    <a:pt x="212081" y="1718026"/>
                    <a:pt x="212081" y="1642655"/>
                    <a:pt x="258568" y="1596168"/>
                  </a:cubicBezTo>
                  <a:lnTo>
                    <a:pt x="299427" y="1555310"/>
                  </a:lnTo>
                  <a:cubicBezTo>
                    <a:pt x="250144" y="1476650"/>
                    <a:pt x="214093" y="1389194"/>
                    <a:pt x="192421" y="1296144"/>
                  </a:cubicBezTo>
                  <a:lnTo>
                    <a:pt x="94104" y="1296144"/>
                  </a:lnTo>
                  <a:cubicBezTo>
                    <a:pt x="42132" y="1296144"/>
                    <a:pt x="0" y="1254012"/>
                    <a:pt x="0" y="1202040"/>
                  </a:cubicBezTo>
                  <a:lnTo>
                    <a:pt x="0" y="958200"/>
                  </a:lnTo>
                  <a:cubicBezTo>
                    <a:pt x="0" y="906228"/>
                    <a:pt x="42132" y="864096"/>
                    <a:pt x="94104" y="864096"/>
                  </a:cubicBezTo>
                  <a:lnTo>
                    <a:pt x="192421" y="864096"/>
                  </a:lnTo>
                  <a:cubicBezTo>
                    <a:pt x="214093" y="771046"/>
                    <a:pt x="250144" y="683590"/>
                    <a:pt x="299426" y="604931"/>
                  </a:cubicBezTo>
                  <a:lnTo>
                    <a:pt x="251590" y="557095"/>
                  </a:lnTo>
                  <a:cubicBezTo>
                    <a:pt x="202999" y="508503"/>
                    <a:pt x="202999" y="429721"/>
                    <a:pt x="251590" y="381130"/>
                  </a:cubicBezTo>
                  <a:lnTo>
                    <a:pt x="381130" y="251591"/>
                  </a:lnTo>
                  <a:cubicBezTo>
                    <a:pt x="429721" y="202999"/>
                    <a:pt x="508503" y="202999"/>
                    <a:pt x="557095" y="251591"/>
                  </a:cubicBezTo>
                  <a:lnTo>
                    <a:pt x="604465" y="298961"/>
                  </a:lnTo>
                  <a:cubicBezTo>
                    <a:pt x="683232" y="249172"/>
                    <a:pt x="770879" y="212582"/>
                    <a:pt x="864096" y="190279"/>
                  </a:cubicBezTo>
                  <a:lnTo>
                    <a:pt x="864096" y="94104"/>
                  </a:lnTo>
                  <a:cubicBezTo>
                    <a:pt x="864096" y="42132"/>
                    <a:pt x="906228" y="0"/>
                    <a:pt x="958200" y="0"/>
                  </a:cubicBezTo>
                  <a:close/>
                </a:path>
              </a:pathLst>
            </a:custGeom>
            <a:grp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ar-JO" altLang="ko-KR" sz="2000" b="1" dirty="0">
                  <a:solidFill>
                    <a:schemeClr val="tx1"/>
                  </a:solidFill>
                  <a:latin typeface="Alexandria" pitchFamily="2" charset="-78"/>
                  <a:cs typeface="Alexandria" pitchFamily="2" charset="-78"/>
                </a:rPr>
                <a:t>المساءلة كضمان</a:t>
              </a:r>
              <a:endParaRPr lang="ar-AE" altLang="ko-KR" sz="2000" b="1" dirty="0">
                <a:solidFill>
                  <a:schemeClr val="tx1"/>
                </a:solidFill>
                <a:latin typeface="Alexandria" pitchFamily="2" charset="-78"/>
                <a:cs typeface="Alexandria" pitchFamily="2" charset="-78"/>
              </a:endParaRPr>
            </a:p>
            <a:p>
              <a:pPr algn="ctr">
                <a:lnSpc>
                  <a:spcPct val="150000"/>
                </a:lnSpc>
              </a:pPr>
              <a:r>
                <a:rPr lang="ar-AE" altLang="ko-KR" sz="2000" b="1" dirty="0">
                  <a:solidFill>
                    <a:schemeClr val="tx1"/>
                  </a:solidFill>
                  <a:latin typeface="Alexandria" pitchFamily="2" charset="-78"/>
                  <a:cs typeface="Alexandria" pitchFamily="2" charset="-78"/>
                </a:rPr>
                <a:t>فاعلية</a:t>
              </a:r>
              <a:endParaRPr lang="ko-KR" altLang="en-US" sz="2000" b="1" dirty="0">
                <a:solidFill>
                  <a:schemeClr val="tx1"/>
                </a:solidFill>
                <a:latin typeface="Alexandria" pitchFamily="2" charset="-78"/>
              </a:endParaRPr>
            </a:p>
          </p:txBody>
        </p:sp>
        <p:sp>
          <p:nvSpPr>
            <p:cNvPr id="9" name="Oval 2">
              <a:extLst>
                <a:ext uri="{FF2B5EF4-FFF2-40B4-BE49-F238E27FC236}">
                  <a16:creationId xmlns:a16="http://schemas.microsoft.com/office/drawing/2014/main" id="{8B1D5B17-188A-45AA-801C-785D29028BC3}"/>
                </a:ext>
              </a:extLst>
            </p:cNvPr>
            <p:cNvSpPr/>
            <p:nvPr/>
          </p:nvSpPr>
          <p:spPr>
            <a:xfrm rot="20351733">
              <a:off x="1557182" y="1001820"/>
              <a:ext cx="1792810" cy="1725026"/>
            </a:xfrm>
            <a:custGeom>
              <a:avLst/>
              <a:gdLst/>
              <a:ahLst/>
              <a:cxnLst/>
              <a:rect l="l" t="t" r="r" b="b"/>
              <a:pathLst>
                <a:path w="2160240" h="2160240">
                  <a:moveTo>
                    <a:pt x="958200" y="0"/>
                  </a:moveTo>
                  <a:lnTo>
                    <a:pt x="1202040" y="0"/>
                  </a:lnTo>
                  <a:cubicBezTo>
                    <a:pt x="1254012" y="0"/>
                    <a:pt x="1296144" y="42132"/>
                    <a:pt x="1296144" y="94104"/>
                  </a:cubicBezTo>
                  <a:lnTo>
                    <a:pt x="1296144" y="190279"/>
                  </a:lnTo>
                  <a:cubicBezTo>
                    <a:pt x="1389361" y="212582"/>
                    <a:pt x="1477009" y="249172"/>
                    <a:pt x="1555776" y="298961"/>
                  </a:cubicBezTo>
                  <a:lnTo>
                    <a:pt x="1596168" y="258568"/>
                  </a:lnTo>
                  <a:cubicBezTo>
                    <a:pt x="1642655" y="212081"/>
                    <a:pt x="1718026" y="212081"/>
                    <a:pt x="1764513" y="258568"/>
                  </a:cubicBezTo>
                  <a:lnTo>
                    <a:pt x="1901672" y="395727"/>
                  </a:lnTo>
                  <a:cubicBezTo>
                    <a:pt x="1948159" y="442214"/>
                    <a:pt x="1948159" y="517585"/>
                    <a:pt x="1901672" y="564072"/>
                  </a:cubicBezTo>
                  <a:lnTo>
                    <a:pt x="1860814" y="604931"/>
                  </a:lnTo>
                  <a:cubicBezTo>
                    <a:pt x="1910096" y="683590"/>
                    <a:pt x="1946147" y="771046"/>
                    <a:pt x="1967819" y="864096"/>
                  </a:cubicBezTo>
                  <a:lnTo>
                    <a:pt x="2066136" y="864096"/>
                  </a:lnTo>
                  <a:cubicBezTo>
                    <a:pt x="2118108" y="864096"/>
                    <a:pt x="2160240" y="906228"/>
                    <a:pt x="2160240" y="958200"/>
                  </a:cubicBezTo>
                  <a:lnTo>
                    <a:pt x="2160240" y="1202040"/>
                  </a:lnTo>
                  <a:cubicBezTo>
                    <a:pt x="2160240" y="1254012"/>
                    <a:pt x="2118108" y="1296144"/>
                    <a:pt x="2066136" y="1296144"/>
                  </a:cubicBezTo>
                  <a:lnTo>
                    <a:pt x="1967819" y="1296144"/>
                  </a:lnTo>
                  <a:cubicBezTo>
                    <a:pt x="1946147" y="1389194"/>
                    <a:pt x="1910096" y="1476650"/>
                    <a:pt x="1860814" y="1555310"/>
                  </a:cubicBezTo>
                  <a:lnTo>
                    <a:pt x="1908650" y="1603146"/>
                  </a:lnTo>
                  <a:cubicBezTo>
                    <a:pt x="1957242" y="1651738"/>
                    <a:pt x="1957242" y="1730519"/>
                    <a:pt x="1908650" y="1779111"/>
                  </a:cubicBezTo>
                  <a:lnTo>
                    <a:pt x="1779111" y="1908650"/>
                  </a:lnTo>
                  <a:cubicBezTo>
                    <a:pt x="1730519" y="1957242"/>
                    <a:pt x="1651738" y="1957242"/>
                    <a:pt x="1603146" y="1908650"/>
                  </a:cubicBezTo>
                  <a:lnTo>
                    <a:pt x="1555776" y="1861280"/>
                  </a:lnTo>
                  <a:cubicBezTo>
                    <a:pt x="1477009" y="1911069"/>
                    <a:pt x="1389361" y="1947658"/>
                    <a:pt x="1296144" y="1969961"/>
                  </a:cubicBezTo>
                  <a:lnTo>
                    <a:pt x="1296144" y="2066136"/>
                  </a:lnTo>
                  <a:cubicBezTo>
                    <a:pt x="1296144" y="2118108"/>
                    <a:pt x="1254012" y="2160240"/>
                    <a:pt x="1202040" y="2160240"/>
                  </a:cubicBezTo>
                  <a:lnTo>
                    <a:pt x="958200" y="2160240"/>
                  </a:lnTo>
                  <a:cubicBezTo>
                    <a:pt x="906228" y="2160240"/>
                    <a:pt x="864096" y="2118108"/>
                    <a:pt x="864096" y="2066136"/>
                  </a:cubicBezTo>
                  <a:lnTo>
                    <a:pt x="864096" y="1969961"/>
                  </a:lnTo>
                  <a:cubicBezTo>
                    <a:pt x="770879" y="1947658"/>
                    <a:pt x="683232" y="1911069"/>
                    <a:pt x="604465" y="1861280"/>
                  </a:cubicBezTo>
                  <a:lnTo>
                    <a:pt x="564072" y="1901672"/>
                  </a:lnTo>
                  <a:cubicBezTo>
                    <a:pt x="517585" y="1948160"/>
                    <a:pt x="442214" y="1948160"/>
                    <a:pt x="395727" y="1901672"/>
                  </a:cubicBezTo>
                  <a:lnTo>
                    <a:pt x="258568" y="1764513"/>
                  </a:lnTo>
                  <a:cubicBezTo>
                    <a:pt x="212081" y="1718026"/>
                    <a:pt x="212081" y="1642655"/>
                    <a:pt x="258568" y="1596168"/>
                  </a:cubicBezTo>
                  <a:lnTo>
                    <a:pt x="299427" y="1555310"/>
                  </a:lnTo>
                  <a:cubicBezTo>
                    <a:pt x="250144" y="1476650"/>
                    <a:pt x="214093" y="1389194"/>
                    <a:pt x="192421" y="1296144"/>
                  </a:cubicBezTo>
                  <a:lnTo>
                    <a:pt x="94104" y="1296144"/>
                  </a:lnTo>
                  <a:cubicBezTo>
                    <a:pt x="42132" y="1296144"/>
                    <a:pt x="0" y="1254012"/>
                    <a:pt x="0" y="1202040"/>
                  </a:cubicBezTo>
                  <a:lnTo>
                    <a:pt x="0" y="958200"/>
                  </a:lnTo>
                  <a:cubicBezTo>
                    <a:pt x="0" y="906228"/>
                    <a:pt x="42132" y="864096"/>
                    <a:pt x="94104" y="864096"/>
                  </a:cubicBezTo>
                  <a:lnTo>
                    <a:pt x="192421" y="864096"/>
                  </a:lnTo>
                  <a:cubicBezTo>
                    <a:pt x="214093" y="771046"/>
                    <a:pt x="250144" y="683590"/>
                    <a:pt x="299426" y="604931"/>
                  </a:cubicBezTo>
                  <a:lnTo>
                    <a:pt x="251590" y="557095"/>
                  </a:lnTo>
                  <a:cubicBezTo>
                    <a:pt x="202999" y="508503"/>
                    <a:pt x="202999" y="429721"/>
                    <a:pt x="251590" y="381130"/>
                  </a:cubicBezTo>
                  <a:lnTo>
                    <a:pt x="381130" y="251591"/>
                  </a:lnTo>
                  <a:cubicBezTo>
                    <a:pt x="429721" y="202999"/>
                    <a:pt x="508503" y="202999"/>
                    <a:pt x="557095" y="251591"/>
                  </a:cubicBezTo>
                  <a:lnTo>
                    <a:pt x="604465" y="298961"/>
                  </a:lnTo>
                  <a:cubicBezTo>
                    <a:pt x="683232" y="249172"/>
                    <a:pt x="770879" y="212582"/>
                    <a:pt x="864096" y="190279"/>
                  </a:cubicBezTo>
                  <a:lnTo>
                    <a:pt x="864096" y="94104"/>
                  </a:lnTo>
                  <a:cubicBezTo>
                    <a:pt x="864096" y="42132"/>
                    <a:pt x="906228" y="0"/>
                    <a:pt x="958200" y="0"/>
                  </a:cubicBezTo>
                  <a:close/>
                </a:path>
              </a:pathLst>
            </a:custGeom>
            <a:no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00" dirty="0">
                <a:latin typeface="Alexandria" pitchFamily="2" charset="-78"/>
              </a:endParaRPr>
            </a:p>
          </p:txBody>
        </p:sp>
        <p:sp>
          <p:nvSpPr>
            <p:cNvPr id="13" name="Oval 2">
              <a:extLst>
                <a:ext uri="{FF2B5EF4-FFF2-40B4-BE49-F238E27FC236}">
                  <a16:creationId xmlns:a16="http://schemas.microsoft.com/office/drawing/2014/main" id="{147A662F-9EB4-4763-A7FF-BD3E26D05CDA}"/>
                </a:ext>
              </a:extLst>
            </p:cNvPr>
            <p:cNvSpPr/>
            <p:nvPr/>
          </p:nvSpPr>
          <p:spPr>
            <a:xfrm rot="21043915">
              <a:off x="-12674" y="2848549"/>
              <a:ext cx="2705305" cy="1832440"/>
            </a:xfrm>
            <a:custGeom>
              <a:avLst/>
              <a:gdLst/>
              <a:ahLst/>
              <a:cxnLst/>
              <a:rect l="l" t="t" r="r" b="b"/>
              <a:pathLst>
                <a:path w="2160240" h="2160240">
                  <a:moveTo>
                    <a:pt x="958200" y="0"/>
                  </a:moveTo>
                  <a:lnTo>
                    <a:pt x="1202040" y="0"/>
                  </a:lnTo>
                  <a:cubicBezTo>
                    <a:pt x="1254012" y="0"/>
                    <a:pt x="1296144" y="42132"/>
                    <a:pt x="1296144" y="94104"/>
                  </a:cubicBezTo>
                  <a:lnTo>
                    <a:pt x="1296144" y="190279"/>
                  </a:lnTo>
                  <a:cubicBezTo>
                    <a:pt x="1389361" y="212582"/>
                    <a:pt x="1477009" y="249172"/>
                    <a:pt x="1555776" y="298961"/>
                  </a:cubicBezTo>
                  <a:lnTo>
                    <a:pt x="1596168" y="258568"/>
                  </a:lnTo>
                  <a:cubicBezTo>
                    <a:pt x="1642655" y="212081"/>
                    <a:pt x="1718026" y="212081"/>
                    <a:pt x="1764513" y="258568"/>
                  </a:cubicBezTo>
                  <a:lnTo>
                    <a:pt x="1901672" y="395727"/>
                  </a:lnTo>
                  <a:cubicBezTo>
                    <a:pt x="1948159" y="442214"/>
                    <a:pt x="1948159" y="517585"/>
                    <a:pt x="1901672" y="564072"/>
                  </a:cubicBezTo>
                  <a:lnTo>
                    <a:pt x="1860814" y="604931"/>
                  </a:lnTo>
                  <a:cubicBezTo>
                    <a:pt x="1910096" y="683590"/>
                    <a:pt x="1946147" y="771046"/>
                    <a:pt x="1967819" y="864096"/>
                  </a:cubicBezTo>
                  <a:lnTo>
                    <a:pt x="2066136" y="864096"/>
                  </a:lnTo>
                  <a:cubicBezTo>
                    <a:pt x="2118108" y="864096"/>
                    <a:pt x="2160240" y="906228"/>
                    <a:pt x="2160240" y="958200"/>
                  </a:cubicBezTo>
                  <a:lnTo>
                    <a:pt x="2160240" y="1202040"/>
                  </a:lnTo>
                  <a:cubicBezTo>
                    <a:pt x="2160240" y="1254012"/>
                    <a:pt x="2118108" y="1296144"/>
                    <a:pt x="2066136" y="1296144"/>
                  </a:cubicBezTo>
                  <a:lnTo>
                    <a:pt x="1967819" y="1296144"/>
                  </a:lnTo>
                  <a:cubicBezTo>
                    <a:pt x="1946147" y="1389194"/>
                    <a:pt x="1910096" y="1476650"/>
                    <a:pt x="1860814" y="1555310"/>
                  </a:cubicBezTo>
                  <a:lnTo>
                    <a:pt x="1908650" y="1603146"/>
                  </a:lnTo>
                  <a:cubicBezTo>
                    <a:pt x="1957242" y="1651738"/>
                    <a:pt x="1957242" y="1730519"/>
                    <a:pt x="1908650" y="1779111"/>
                  </a:cubicBezTo>
                  <a:lnTo>
                    <a:pt x="1779111" y="1908650"/>
                  </a:lnTo>
                  <a:cubicBezTo>
                    <a:pt x="1730519" y="1957242"/>
                    <a:pt x="1651738" y="1957242"/>
                    <a:pt x="1603146" y="1908650"/>
                  </a:cubicBezTo>
                  <a:lnTo>
                    <a:pt x="1555776" y="1861280"/>
                  </a:lnTo>
                  <a:cubicBezTo>
                    <a:pt x="1477009" y="1911069"/>
                    <a:pt x="1389361" y="1947658"/>
                    <a:pt x="1296144" y="1969961"/>
                  </a:cubicBezTo>
                  <a:lnTo>
                    <a:pt x="1296144" y="2066136"/>
                  </a:lnTo>
                  <a:cubicBezTo>
                    <a:pt x="1296144" y="2118108"/>
                    <a:pt x="1254012" y="2160240"/>
                    <a:pt x="1202040" y="2160240"/>
                  </a:cubicBezTo>
                  <a:lnTo>
                    <a:pt x="958200" y="2160240"/>
                  </a:lnTo>
                  <a:cubicBezTo>
                    <a:pt x="906228" y="2160240"/>
                    <a:pt x="864096" y="2118108"/>
                    <a:pt x="864096" y="2066136"/>
                  </a:cubicBezTo>
                  <a:lnTo>
                    <a:pt x="864096" y="1969961"/>
                  </a:lnTo>
                  <a:cubicBezTo>
                    <a:pt x="770879" y="1947658"/>
                    <a:pt x="683232" y="1911069"/>
                    <a:pt x="604465" y="1861280"/>
                  </a:cubicBezTo>
                  <a:lnTo>
                    <a:pt x="564072" y="1901672"/>
                  </a:lnTo>
                  <a:cubicBezTo>
                    <a:pt x="517585" y="1948160"/>
                    <a:pt x="442214" y="1948160"/>
                    <a:pt x="395727" y="1901672"/>
                  </a:cubicBezTo>
                  <a:lnTo>
                    <a:pt x="258568" y="1764513"/>
                  </a:lnTo>
                  <a:cubicBezTo>
                    <a:pt x="212081" y="1718026"/>
                    <a:pt x="212081" y="1642655"/>
                    <a:pt x="258568" y="1596168"/>
                  </a:cubicBezTo>
                  <a:lnTo>
                    <a:pt x="299427" y="1555310"/>
                  </a:lnTo>
                  <a:cubicBezTo>
                    <a:pt x="250144" y="1476650"/>
                    <a:pt x="214093" y="1389194"/>
                    <a:pt x="192421" y="1296144"/>
                  </a:cubicBezTo>
                  <a:lnTo>
                    <a:pt x="94104" y="1296144"/>
                  </a:lnTo>
                  <a:cubicBezTo>
                    <a:pt x="42132" y="1296144"/>
                    <a:pt x="0" y="1254012"/>
                    <a:pt x="0" y="1202040"/>
                  </a:cubicBezTo>
                  <a:lnTo>
                    <a:pt x="0" y="958200"/>
                  </a:lnTo>
                  <a:cubicBezTo>
                    <a:pt x="0" y="906228"/>
                    <a:pt x="42132" y="864096"/>
                    <a:pt x="94104" y="864096"/>
                  </a:cubicBezTo>
                  <a:lnTo>
                    <a:pt x="192421" y="864096"/>
                  </a:lnTo>
                  <a:cubicBezTo>
                    <a:pt x="214093" y="771046"/>
                    <a:pt x="250144" y="683590"/>
                    <a:pt x="299426" y="604931"/>
                  </a:cubicBezTo>
                  <a:lnTo>
                    <a:pt x="251590" y="557095"/>
                  </a:lnTo>
                  <a:cubicBezTo>
                    <a:pt x="202999" y="508503"/>
                    <a:pt x="202999" y="429721"/>
                    <a:pt x="251590" y="381130"/>
                  </a:cubicBezTo>
                  <a:lnTo>
                    <a:pt x="381130" y="251591"/>
                  </a:lnTo>
                  <a:cubicBezTo>
                    <a:pt x="429721" y="202999"/>
                    <a:pt x="508503" y="202999"/>
                    <a:pt x="557095" y="251591"/>
                  </a:cubicBezTo>
                  <a:lnTo>
                    <a:pt x="604465" y="298961"/>
                  </a:lnTo>
                  <a:cubicBezTo>
                    <a:pt x="683232" y="249172"/>
                    <a:pt x="770879" y="212582"/>
                    <a:pt x="864096" y="190279"/>
                  </a:cubicBezTo>
                  <a:lnTo>
                    <a:pt x="864096" y="94104"/>
                  </a:lnTo>
                  <a:cubicBezTo>
                    <a:pt x="864096" y="42132"/>
                    <a:pt x="906228" y="0"/>
                    <a:pt x="958200" y="0"/>
                  </a:cubicBezTo>
                  <a:close/>
                </a:path>
              </a:pathLst>
            </a:custGeom>
            <a:grp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ar-JO" altLang="ko-KR" sz="2000" b="1" dirty="0">
                  <a:solidFill>
                    <a:schemeClr val="tx1"/>
                  </a:solidFill>
                  <a:latin typeface="Alexandria" pitchFamily="2" charset="-78"/>
                  <a:cs typeface="Alexandria" pitchFamily="2" charset="-78"/>
                </a:rPr>
                <a:t>المساءلة كعملية </a:t>
              </a:r>
              <a:endParaRPr lang="ar-AE" altLang="ko-KR" sz="2000" b="1" dirty="0">
                <a:solidFill>
                  <a:schemeClr val="tx1"/>
                </a:solidFill>
                <a:latin typeface="Alexandria" pitchFamily="2" charset="-78"/>
                <a:cs typeface="Alexandria" pitchFamily="2" charset="-78"/>
              </a:endParaRPr>
            </a:p>
            <a:p>
              <a:pPr algn="ctr">
                <a:lnSpc>
                  <a:spcPct val="150000"/>
                </a:lnSpc>
              </a:pPr>
              <a:r>
                <a:rPr lang="ar-JO" altLang="ko-KR" sz="2000" b="1" dirty="0">
                  <a:solidFill>
                    <a:schemeClr val="tx1"/>
                  </a:solidFill>
                  <a:latin typeface="Alexandria" pitchFamily="2" charset="-78"/>
                  <a:cs typeface="Alexandria" pitchFamily="2" charset="-78"/>
                </a:rPr>
                <a:t>للتحسين المستمر</a:t>
              </a:r>
              <a:endParaRPr lang="ko-KR" altLang="en-US" sz="2000" b="1" dirty="0">
                <a:solidFill>
                  <a:schemeClr val="tx1"/>
                </a:solidFill>
                <a:latin typeface="Alexandria" pitchFamily="2" charset="-78"/>
              </a:endParaRPr>
            </a:p>
          </p:txBody>
        </p:sp>
      </p:grpSp>
      <p:sp>
        <p:nvSpPr>
          <p:cNvPr id="2" name="Title 1">
            <a:extLst>
              <a:ext uri="{FF2B5EF4-FFF2-40B4-BE49-F238E27FC236}">
                <a16:creationId xmlns:a16="http://schemas.microsoft.com/office/drawing/2014/main" id="{FD63C803-5334-4CE0-A2E7-ED1D75401EDC}"/>
              </a:ext>
            </a:extLst>
          </p:cNvPr>
          <p:cNvSpPr>
            <a:spLocks noGrp="1"/>
          </p:cNvSpPr>
          <p:nvPr>
            <p:ph type="title"/>
          </p:nvPr>
        </p:nvSpPr>
        <p:spPr/>
        <p:txBody>
          <a:bodyPr>
            <a:normAutofit/>
          </a:bodyPr>
          <a:lstStyle/>
          <a:p>
            <a:r>
              <a:rPr lang="ar-JO" sz="2800" dirty="0">
                <a:solidFill>
                  <a:schemeClr val="tx1"/>
                </a:solidFill>
              </a:rPr>
              <a:t>أهداف المساءلة</a:t>
            </a:r>
            <a:endParaRPr lang="en-GB" sz="2800" dirty="0">
              <a:solidFill>
                <a:schemeClr val="tx1"/>
              </a:solidFill>
            </a:endParaRPr>
          </a:p>
        </p:txBody>
      </p:sp>
      <p:pic>
        <p:nvPicPr>
          <p:cNvPr id="3" name="Graphic 21">
            <a:extLst>
              <a:ext uri="{FF2B5EF4-FFF2-40B4-BE49-F238E27FC236}">
                <a16:creationId xmlns:a16="http://schemas.microsoft.com/office/drawing/2014/main" id="{9E98AEB1-A559-3773-14B9-0878F5392B1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025" y="-46009"/>
            <a:ext cx="2305141" cy="1076343"/>
          </a:xfrm>
          <a:prstGeom prst="rect">
            <a:avLst/>
          </a:prstGeom>
        </p:spPr>
      </p:pic>
      <p:sp>
        <p:nvSpPr>
          <p:cNvPr id="5" name="TextBox 4">
            <a:extLst>
              <a:ext uri="{FF2B5EF4-FFF2-40B4-BE49-F238E27FC236}">
                <a16:creationId xmlns:a16="http://schemas.microsoft.com/office/drawing/2014/main" id="{7837DDE6-A0D2-9886-4473-F6826B881321}"/>
              </a:ext>
            </a:extLst>
          </p:cNvPr>
          <p:cNvSpPr txBox="1"/>
          <p:nvPr/>
        </p:nvSpPr>
        <p:spPr>
          <a:xfrm rot="20378227">
            <a:off x="3029859" y="1947603"/>
            <a:ext cx="6097904" cy="963597"/>
          </a:xfrm>
          <a:prstGeom prst="rect">
            <a:avLst/>
          </a:prstGeom>
          <a:noFill/>
        </p:spPr>
        <p:txBody>
          <a:bodyPr wrap="square">
            <a:spAutoFit/>
          </a:bodyPr>
          <a:lstStyle/>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ar-JO" altLang="ko-KR"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المساءلة كوسيلة </a:t>
            </a: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ar-JO" altLang="ko-KR"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للرقابة والتحكم</a:t>
            </a:r>
            <a:endParaRPr kumimoji="0" lang="ko-KR" altLang="en-US"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11" name="TextBox 10">
            <a:extLst>
              <a:ext uri="{FF2B5EF4-FFF2-40B4-BE49-F238E27FC236}">
                <a16:creationId xmlns:a16="http://schemas.microsoft.com/office/drawing/2014/main" id="{346ECC6E-2A75-FE91-577F-03DA59A44E15}"/>
              </a:ext>
            </a:extLst>
          </p:cNvPr>
          <p:cNvSpPr txBox="1"/>
          <p:nvPr/>
        </p:nvSpPr>
        <p:spPr>
          <a:xfrm>
            <a:off x="7839928" y="1187291"/>
            <a:ext cx="3778104" cy="5580246"/>
          </a:xfrm>
          <a:prstGeom prst="rect">
            <a:avLst/>
          </a:prstGeom>
          <a:noFill/>
        </p:spPr>
        <p:txBody>
          <a:bodyPr wrap="square">
            <a:spAutoFit/>
          </a:bodyPr>
          <a:lstStyle/>
          <a:p>
            <a:pPr algn="just" rtl="1">
              <a:lnSpc>
                <a:spcPct val="150000"/>
              </a:lnSpc>
            </a:pPr>
            <a:r>
              <a:rPr lang="ar-JO" sz="2000" dirty="0">
                <a:latin typeface="Alexandria" pitchFamily="2" charset="-78"/>
                <a:cs typeface="Alexandria" pitchFamily="2" charset="-78"/>
              </a:rPr>
              <a:t>المساءلة التربوية الإيجابية تساعد على الإنجاز المنضبط وصنع القرارات</a:t>
            </a:r>
            <a:r>
              <a:rPr lang="ar-AE" sz="2000" dirty="0">
                <a:latin typeface="Alexandria" pitchFamily="2" charset="-78"/>
                <a:cs typeface="Alexandria" pitchFamily="2" charset="-78"/>
              </a:rPr>
              <a:t> </a:t>
            </a:r>
            <a:r>
              <a:rPr lang="ar-JO" sz="2000" dirty="0">
                <a:latin typeface="Alexandria" pitchFamily="2" charset="-78"/>
                <a:cs typeface="Alexandria" pitchFamily="2" charset="-78"/>
              </a:rPr>
              <a:t>التي تتسم بالمصداقية والعملية،  </a:t>
            </a:r>
            <a:r>
              <a:rPr lang="ar-AE" sz="2000" dirty="0">
                <a:latin typeface="Alexandria" pitchFamily="2" charset="-78"/>
                <a:cs typeface="Alexandria" pitchFamily="2" charset="-78"/>
              </a:rPr>
              <a:t>وتعد وسيلة للرقابة والتحكم في الأداء </a:t>
            </a:r>
            <a:r>
              <a:rPr lang="ar-JO" sz="2000" dirty="0">
                <a:latin typeface="Alexandria" pitchFamily="2" charset="-78"/>
                <a:cs typeface="Alexandria" pitchFamily="2" charset="-78"/>
              </a:rPr>
              <a:t>وتسهم في متابعة </a:t>
            </a:r>
            <a:r>
              <a:rPr lang="ar-AE" sz="2000" dirty="0">
                <a:latin typeface="Alexandria" pitchFamily="2" charset="-78"/>
                <a:cs typeface="Alexandria" pitchFamily="2" charset="-78"/>
              </a:rPr>
              <a:t>وضمان </a:t>
            </a:r>
            <a:r>
              <a:rPr lang="ar-JO" sz="2000" dirty="0">
                <a:latin typeface="Alexandria" pitchFamily="2" charset="-78"/>
                <a:cs typeface="Alexandria" pitchFamily="2" charset="-78"/>
              </a:rPr>
              <a:t>فاعلية وكفا</a:t>
            </a:r>
            <a:r>
              <a:rPr lang="ar-AE" sz="2000" dirty="0">
                <a:latin typeface="Alexandria" pitchFamily="2" charset="-78"/>
                <a:cs typeface="Alexandria" pitchFamily="2" charset="-78"/>
              </a:rPr>
              <a:t>ءة</a:t>
            </a:r>
            <a:r>
              <a:rPr lang="ar-JO" sz="2000" dirty="0">
                <a:latin typeface="Alexandria" pitchFamily="2" charset="-78"/>
                <a:cs typeface="Alexandria" pitchFamily="2" charset="-78"/>
              </a:rPr>
              <a:t> النظام التربوي، إذ تكون علاقـة العـاملين بقادتهم علاقة تقدير واحترام وثقة وإعجاب، متطلعين للإفادة من خبراتهم والتأسي بمسلكهم الذي يعيشه قادتهم</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417164703"/>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DE80A0B-0D69-46E0-B1A7-4E7647C15A57}"/>
              </a:ext>
            </a:extLst>
          </p:cNvPr>
          <p:cNvSpPr txBox="1"/>
          <p:nvPr/>
        </p:nvSpPr>
        <p:spPr>
          <a:xfrm>
            <a:off x="335360" y="186076"/>
            <a:ext cx="11521280" cy="6226576"/>
          </a:xfrm>
          <a:prstGeom prst="rect">
            <a:avLst/>
          </a:prstGeom>
          <a:noFill/>
        </p:spPr>
        <p:txBody>
          <a:bodyPr wrap="square">
            <a:spAutoFit/>
          </a:bodyPr>
          <a:lstStyle/>
          <a:p>
            <a:pPr algn="ctr" rtl="1">
              <a:lnSpc>
                <a:spcPct val="150000"/>
              </a:lnSpc>
            </a:pPr>
            <a:r>
              <a:rPr lang="ar-JO" sz="2400" b="1" dirty="0">
                <a:latin typeface="Alexandria" pitchFamily="2" charset="-78"/>
                <a:cs typeface="Alexandria" pitchFamily="2" charset="-78"/>
              </a:rPr>
              <a:t>فوائد المساءلة التربوية</a:t>
            </a:r>
            <a:endParaRPr lang="ar-AE" sz="2400" b="1" dirty="0">
              <a:latin typeface="Alexandria" pitchFamily="2" charset="-78"/>
              <a:cs typeface="Alexandria" pitchFamily="2" charset="-78"/>
            </a:endParaRPr>
          </a:p>
          <a:p>
            <a:pPr algn="ctr" rtl="1">
              <a:lnSpc>
                <a:spcPct val="150000"/>
              </a:lnSpc>
            </a:pPr>
            <a:endParaRPr lang="ar-JO" sz="2400" b="1" dirty="0">
              <a:latin typeface="Alexandria" pitchFamily="2" charset="-78"/>
              <a:cs typeface="Alexandria" pitchFamily="2" charset="-78"/>
            </a:endParaRPr>
          </a:p>
          <a:p>
            <a:pPr algn="just" rtl="1">
              <a:lnSpc>
                <a:spcPct val="150000"/>
              </a:lnSpc>
            </a:pPr>
            <a:r>
              <a:rPr lang="ar-AE" sz="2000" dirty="0">
                <a:latin typeface="Alexandria" pitchFamily="2" charset="-78"/>
                <a:cs typeface="Alexandria" pitchFamily="2" charset="-78"/>
              </a:rPr>
              <a:t>     </a:t>
            </a:r>
            <a:r>
              <a:rPr lang="ar-JO" sz="2000" dirty="0">
                <a:latin typeface="Alexandria" pitchFamily="2" charset="-78"/>
                <a:cs typeface="Alexandria" pitchFamily="2" charset="-78"/>
              </a:rPr>
              <a:t> إن الممارسة الإيجابية الفعالة للمساءلة التربوية تنطوي على فوائد عدة، يمكن إيجازها في ما يـأتي : </a:t>
            </a:r>
          </a:p>
          <a:p>
            <a:pPr algn="just" rtl="1">
              <a:lnSpc>
                <a:spcPct val="150000"/>
              </a:lnSpc>
            </a:pPr>
            <a:r>
              <a:rPr lang="en-GB" sz="2000" dirty="0">
                <a:latin typeface="Alexandria" pitchFamily="2" charset="-78"/>
                <a:cs typeface="Alexandria" pitchFamily="2" charset="-78"/>
              </a:rPr>
              <a:t>.1 </a:t>
            </a:r>
            <a:r>
              <a:rPr lang="ar-JO" sz="2000" dirty="0">
                <a:latin typeface="Alexandria" pitchFamily="2" charset="-78"/>
                <a:cs typeface="Alexandria" pitchFamily="2" charset="-78"/>
              </a:rPr>
              <a:t>عن طريق المساءلة تتركز الطاقة الكلية للمؤسسة التربوية على أهدافها الإستراتيجية. </a:t>
            </a:r>
          </a:p>
          <a:p>
            <a:pPr algn="just" rtl="1">
              <a:lnSpc>
                <a:spcPct val="150000"/>
              </a:lnSpc>
            </a:pPr>
            <a:r>
              <a:rPr lang="ar-JO" sz="2000" dirty="0">
                <a:latin typeface="Alexandria" pitchFamily="2" charset="-78"/>
                <a:cs typeface="Alexandria" pitchFamily="2" charset="-78"/>
              </a:rPr>
              <a:t>.2 تؤدي إلى تنسيق جهود الفرق والأفراد في المؤسسة التربوية.</a:t>
            </a:r>
          </a:p>
          <a:p>
            <a:pPr algn="just" rtl="1">
              <a:lnSpc>
                <a:spcPct val="150000"/>
              </a:lnSpc>
            </a:pPr>
            <a:r>
              <a:rPr lang="ar-JO" sz="2000" dirty="0">
                <a:latin typeface="Alexandria" pitchFamily="2" charset="-78"/>
                <a:cs typeface="Alexandria" pitchFamily="2" charset="-78"/>
              </a:rPr>
              <a:t> .3 تحدد الفجوات في الأداء وتعمل على إصلاحها. </a:t>
            </a:r>
          </a:p>
          <a:p>
            <a:pPr algn="just" rtl="1">
              <a:lnSpc>
                <a:spcPct val="150000"/>
              </a:lnSpc>
            </a:pPr>
            <a:r>
              <a:rPr lang="ar-JO" sz="2000" dirty="0">
                <a:latin typeface="Alexandria" pitchFamily="2" charset="-78"/>
                <a:cs typeface="Alexandria" pitchFamily="2" charset="-78"/>
              </a:rPr>
              <a:t>.4 تعزّز أشكال الدعم والشراكة فيما بين أفراد المجتمع التربوي.</a:t>
            </a:r>
          </a:p>
          <a:p>
            <a:pPr algn="just" rtl="1">
              <a:lnSpc>
                <a:spcPct val="150000"/>
              </a:lnSpc>
            </a:pPr>
            <a:r>
              <a:rPr lang="ar-JO" sz="2000" dirty="0">
                <a:latin typeface="Alexandria" pitchFamily="2" charset="-78"/>
                <a:cs typeface="Alexandria" pitchFamily="2" charset="-78"/>
              </a:rPr>
              <a:t> .5 تقدّم للعاملين في المؤسسة التربوية صورة واضحة عن النتـائج المتوقعـة والمرغوبـة لأعمالهم.</a:t>
            </a:r>
          </a:p>
          <a:p>
            <a:pPr algn="just" rtl="1">
              <a:lnSpc>
                <a:spcPct val="150000"/>
              </a:lnSpc>
            </a:pPr>
            <a:r>
              <a:rPr lang="ar-JO" sz="2000" dirty="0">
                <a:latin typeface="Alexandria" pitchFamily="2" charset="-78"/>
                <a:cs typeface="Alexandria" pitchFamily="2" charset="-78"/>
              </a:rPr>
              <a:t> .6 تدعم التفكير الاستراتيجي على مستوى الأفراد والجماعات. </a:t>
            </a:r>
          </a:p>
          <a:p>
            <a:pPr algn="just" rtl="1">
              <a:lnSpc>
                <a:spcPct val="150000"/>
              </a:lnSpc>
            </a:pPr>
            <a:r>
              <a:rPr lang="ar-JO" sz="2000" dirty="0">
                <a:latin typeface="Alexandria" pitchFamily="2" charset="-78"/>
                <a:cs typeface="Alexandria" pitchFamily="2" charset="-78"/>
              </a:rPr>
              <a:t>.7 تعزّز العلاقات الرشيدة بين المديرين والعاملين، من حيث معرفة كل طـرف بالتزاماتـه وواجباته، والدعم المطلوب، وصولاً إلى نجاح المؤسسة التربوية في تحقيق أهدافها. </a:t>
            </a:r>
          </a:p>
          <a:p>
            <a:pPr algn="just" rtl="1">
              <a:lnSpc>
                <a:spcPct val="150000"/>
              </a:lnSpc>
            </a:pPr>
            <a:r>
              <a:rPr lang="ar-JO" sz="2000" dirty="0">
                <a:latin typeface="Alexandria" pitchFamily="2" charset="-78"/>
                <a:cs typeface="Alexandria" pitchFamily="2" charset="-78"/>
              </a:rPr>
              <a:t>.8 تجعل التركيز الأكبر على نواتج تعلم الطلبة. </a:t>
            </a:r>
          </a:p>
          <a:p>
            <a:pPr algn="just" rtl="1">
              <a:lnSpc>
                <a:spcPct val="150000"/>
              </a:lnSpc>
            </a:pPr>
            <a:r>
              <a:rPr lang="ar-JO" sz="2000" dirty="0">
                <a:latin typeface="Alexandria" pitchFamily="2" charset="-78"/>
                <a:cs typeface="Alexandria" pitchFamily="2" charset="-78"/>
              </a:rPr>
              <a:t>.9 تعطي دافعية أكبر لتطوير المناهج (أبوحمدة،2008).</a:t>
            </a:r>
            <a:endParaRPr lang="ar-JO" sz="2000" i="0" dirty="0">
              <a:solidFill>
                <a:schemeClr val="tx1"/>
              </a:solidFill>
              <a:effectLst/>
              <a:latin typeface="Tajawal"/>
              <a:cs typeface="Alexandria" pitchFamily="2" charset="-78"/>
            </a:endParaRPr>
          </a:p>
        </p:txBody>
      </p:sp>
      <p:pic>
        <p:nvPicPr>
          <p:cNvPr id="4" name="Graphic 21">
            <a:extLst>
              <a:ext uri="{FF2B5EF4-FFF2-40B4-BE49-F238E27FC236}">
                <a16:creationId xmlns:a16="http://schemas.microsoft.com/office/drawing/2014/main" id="{D290C5DB-6005-6D94-DA1B-0029EAEDDEF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025" y="-46009"/>
            <a:ext cx="2305141" cy="1076343"/>
          </a:xfrm>
          <a:prstGeom prst="rect">
            <a:avLst/>
          </a:prstGeom>
        </p:spPr>
      </p:pic>
    </p:spTree>
    <p:extLst>
      <p:ext uri="{BB962C8B-B14F-4D97-AF65-F5344CB8AC3E}">
        <p14:creationId xmlns:p14="http://schemas.microsoft.com/office/powerpoint/2010/main" val="1986634517"/>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DE80A0B-0D69-46E0-B1A7-4E7647C15A57}"/>
              </a:ext>
            </a:extLst>
          </p:cNvPr>
          <p:cNvSpPr txBox="1"/>
          <p:nvPr/>
        </p:nvSpPr>
        <p:spPr>
          <a:xfrm>
            <a:off x="191344" y="645722"/>
            <a:ext cx="11784756" cy="5764911"/>
          </a:xfrm>
          <a:prstGeom prst="rect">
            <a:avLst/>
          </a:prstGeom>
          <a:noFill/>
        </p:spPr>
        <p:txBody>
          <a:bodyPr wrap="square">
            <a:spAutoFit/>
          </a:bodyPr>
          <a:lstStyle/>
          <a:p>
            <a:pPr algn="ctr" rtl="1">
              <a:lnSpc>
                <a:spcPct val="150000"/>
              </a:lnSpc>
            </a:pPr>
            <a:r>
              <a:rPr lang="ar-JO" sz="2400" b="1" dirty="0">
                <a:solidFill>
                  <a:schemeClr val="tx1"/>
                </a:solidFill>
                <a:latin typeface="Alexandria" pitchFamily="2" charset="-78"/>
                <a:cs typeface="Alexandria" pitchFamily="2" charset="-78"/>
              </a:rPr>
              <a:t>الآثار السلبية للمساءلة التربوية</a:t>
            </a:r>
            <a:endParaRPr lang="ar-AE" sz="2400" b="1" dirty="0">
              <a:solidFill>
                <a:schemeClr val="tx1"/>
              </a:solidFill>
              <a:latin typeface="Alexandria" pitchFamily="2" charset="-78"/>
              <a:cs typeface="Alexandria" pitchFamily="2" charset="-78"/>
            </a:endParaRPr>
          </a:p>
          <a:p>
            <a:pPr algn="ctr" rtl="1">
              <a:lnSpc>
                <a:spcPct val="150000"/>
              </a:lnSpc>
            </a:pPr>
            <a:endParaRPr lang="ar-JO" sz="2400" b="1" dirty="0">
              <a:solidFill>
                <a:schemeClr val="tx1"/>
              </a:solidFill>
              <a:latin typeface="Alexandria" pitchFamily="2" charset="-78"/>
              <a:cs typeface="Alexandria" pitchFamily="2" charset="-78"/>
            </a:endParaRPr>
          </a:p>
          <a:p>
            <a:pPr algn="just" rtl="1">
              <a:lnSpc>
                <a:spcPct val="150000"/>
              </a:lnSpc>
            </a:pPr>
            <a:r>
              <a:rPr lang="ar-JO" sz="2000" dirty="0">
                <a:solidFill>
                  <a:schemeClr val="tx1"/>
                </a:solidFill>
                <a:latin typeface="Alexandria" pitchFamily="2" charset="-78"/>
                <a:cs typeface="Alexandria" pitchFamily="2" charset="-78"/>
              </a:rPr>
              <a:t>        يرى البعض أن المساءلة أمر سلبي فيواجهها بالرفض والسخط، إذ يرى فيها تهديداً لأمنه وانتقاصاً لكرامته، ومن سـلبياتها كما يشير بوفنيس (2003 </a:t>
            </a:r>
            <a:r>
              <a:rPr lang="en-GB" sz="2000" dirty="0" err="1">
                <a:solidFill>
                  <a:schemeClr val="tx1"/>
                </a:solidFill>
                <a:latin typeface="Alexandria" pitchFamily="2" charset="-78"/>
                <a:cs typeface="Alexandria" pitchFamily="2" charset="-78"/>
              </a:rPr>
              <a:t>Bovens</a:t>
            </a:r>
            <a:r>
              <a:rPr lang="en-GB" sz="2000" dirty="0">
                <a:solidFill>
                  <a:schemeClr val="tx1"/>
                </a:solidFill>
                <a:latin typeface="Alexandria" pitchFamily="2" charset="-78"/>
                <a:cs typeface="Alexandria" pitchFamily="2" charset="-78"/>
              </a:rPr>
              <a:t> (</a:t>
            </a:r>
            <a:r>
              <a:rPr lang="ar-JO" sz="2000" dirty="0">
                <a:solidFill>
                  <a:schemeClr val="tx1"/>
                </a:solidFill>
                <a:latin typeface="Alexandria" pitchFamily="2" charset="-78"/>
                <a:cs typeface="Alexandria" pitchFamily="2" charset="-78"/>
              </a:rPr>
              <a:t> أنّها:</a:t>
            </a:r>
          </a:p>
          <a:p>
            <a:pPr marL="285750" indent="-285750" algn="just" rtl="1">
              <a:lnSpc>
                <a:spcPct val="150000"/>
              </a:lnSpc>
              <a:buFont typeface="Arial" panose="020B0604020202020204" pitchFamily="34" charset="0"/>
              <a:buChar char="•"/>
            </a:pPr>
            <a:r>
              <a:rPr lang="ar-JO" sz="2000" dirty="0">
                <a:solidFill>
                  <a:schemeClr val="tx1"/>
                </a:solidFill>
                <a:latin typeface="Alexandria" pitchFamily="2" charset="-78"/>
                <a:cs typeface="Alexandria" pitchFamily="2" charset="-78"/>
              </a:rPr>
              <a:t>تجعل المعلمين قلقين على طريقة تقييمهم.</a:t>
            </a:r>
          </a:p>
          <a:p>
            <a:pPr marL="285750" indent="-285750" algn="just" rtl="1">
              <a:lnSpc>
                <a:spcPct val="150000"/>
              </a:lnSpc>
              <a:buFont typeface="Arial" panose="020B0604020202020204" pitchFamily="34" charset="0"/>
              <a:buChar char="•"/>
            </a:pPr>
            <a:r>
              <a:rPr lang="ar-JO" sz="2000" dirty="0">
                <a:solidFill>
                  <a:schemeClr val="tx1"/>
                </a:solidFill>
                <a:latin typeface="Alexandria" pitchFamily="2" charset="-78"/>
                <a:cs typeface="Alexandria" pitchFamily="2" charset="-78"/>
              </a:rPr>
              <a:t>تزيد الضغط النفسي الحاصل على التربويين لتحسين مستوى الطلبة.</a:t>
            </a:r>
          </a:p>
          <a:p>
            <a:pPr marL="285750" indent="-285750" algn="just" rtl="1">
              <a:lnSpc>
                <a:spcPct val="150000"/>
              </a:lnSpc>
              <a:buFont typeface="Arial" panose="020B0604020202020204" pitchFamily="34" charset="0"/>
              <a:buChar char="•"/>
            </a:pPr>
            <a:r>
              <a:rPr lang="ar-JO" sz="2000" dirty="0">
                <a:solidFill>
                  <a:schemeClr val="tx1"/>
                </a:solidFill>
                <a:latin typeface="Alexandria" pitchFamily="2" charset="-78"/>
                <a:cs typeface="Alexandria" pitchFamily="2" charset="-78"/>
              </a:rPr>
              <a:t>تُشعر التربويين بأن عليهم النجاح مع كل طالب، مع أن هناك عوامل وسـيطة كثيـرة</a:t>
            </a:r>
          </a:p>
          <a:p>
            <a:pPr marL="285750" indent="-285750" algn="just" rtl="1">
              <a:lnSpc>
                <a:spcPct val="150000"/>
              </a:lnSpc>
              <a:buFont typeface="Arial" panose="020B0604020202020204" pitchFamily="34" charset="0"/>
              <a:buChar char="•"/>
            </a:pPr>
            <a:r>
              <a:rPr lang="ar-JO" sz="2000" dirty="0">
                <a:solidFill>
                  <a:schemeClr val="tx1"/>
                </a:solidFill>
                <a:latin typeface="Alexandria" pitchFamily="2" charset="-78"/>
                <a:cs typeface="Alexandria" pitchFamily="2" charset="-78"/>
              </a:rPr>
              <a:t>تؤثر في كفاءة الطلبة إذ لا يمكن التحكم فيها.</a:t>
            </a:r>
          </a:p>
          <a:p>
            <a:pPr marL="285750" indent="-285750" algn="just" rtl="1">
              <a:lnSpc>
                <a:spcPct val="150000"/>
              </a:lnSpc>
              <a:buFont typeface="Arial" panose="020B0604020202020204" pitchFamily="34" charset="0"/>
              <a:buChar char="•"/>
            </a:pPr>
            <a:r>
              <a:rPr lang="ar-JO" sz="2000" dirty="0">
                <a:solidFill>
                  <a:schemeClr val="tx1"/>
                </a:solidFill>
                <a:latin typeface="Alexandria" pitchFamily="2" charset="-78"/>
                <a:cs typeface="Alexandria" pitchFamily="2" charset="-78"/>
              </a:rPr>
              <a:t>تُوجد عصبية لدى بعض التربويين لشعورهم بأنهم دائماً تحـت المجهـر، وخاضـعين للمساءلة.</a:t>
            </a:r>
          </a:p>
          <a:p>
            <a:pPr marL="285750" indent="-285750" algn="just" rtl="1">
              <a:lnSpc>
                <a:spcPct val="150000"/>
              </a:lnSpc>
              <a:buFont typeface="Arial" panose="020B0604020202020204" pitchFamily="34" charset="0"/>
              <a:buChar char="•"/>
            </a:pPr>
            <a:r>
              <a:rPr lang="ar-JO" sz="2000" dirty="0">
                <a:solidFill>
                  <a:schemeClr val="tx1"/>
                </a:solidFill>
                <a:latin typeface="Alexandria" pitchFamily="2" charset="-78"/>
                <a:cs typeface="Alexandria" pitchFamily="2" charset="-78"/>
              </a:rPr>
              <a:t>تُهمل الفروق الفردية بين الطلبة الذين لم يتم تأسيسهم بشكل جيد ، ولا تنظر إلى تقدمهم.</a:t>
            </a:r>
          </a:p>
          <a:p>
            <a:pPr marL="285750" indent="-285750" algn="just" rtl="1">
              <a:lnSpc>
                <a:spcPct val="150000"/>
              </a:lnSpc>
              <a:buFont typeface="Arial" panose="020B0604020202020204" pitchFamily="34" charset="0"/>
              <a:buChar char="•"/>
            </a:pPr>
            <a:r>
              <a:rPr lang="ar-JO" sz="2000" dirty="0">
                <a:solidFill>
                  <a:schemeClr val="tx1"/>
                </a:solidFill>
                <a:latin typeface="Alexandria" pitchFamily="2" charset="-78"/>
                <a:cs typeface="Alexandria" pitchFamily="2" charset="-78"/>
              </a:rPr>
              <a:t>صعوبة تحديد المسؤول عن النتاجات التربوية .</a:t>
            </a:r>
          </a:p>
          <a:p>
            <a:pPr marL="285750" indent="-285750" algn="just" rtl="1">
              <a:lnSpc>
                <a:spcPct val="150000"/>
              </a:lnSpc>
              <a:buFont typeface="Arial" panose="020B0604020202020204" pitchFamily="34" charset="0"/>
              <a:buChar char="•"/>
            </a:pPr>
            <a:r>
              <a:rPr lang="ar-JO" sz="2000" dirty="0">
                <a:solidFill>
                  <a:schemeClr val="tx1"/>
                </a:solidFill>
                <a:latin typeface="Alexandria" pitchFamily="2" charset="-78"/>
                <a:cs typeface="Alexandria" pitchFamily="2" charset="-78"/>
              </a:rPr>
              <a:t>صعوبة قياس المخرجات التربوية.</a:t>
            </a:r>
            <a:endParaRPr lang="ar-JO" sz="2000" i="0" dirty="0">
              <a:solidFill>
                <a:schemeClr val="tx1"/>
              </a:solidFill>
              <a:effectLst/>
              <a:latin typeface="Tajawal"/>
              <a:cs typeface="Alexandria" pitchFamily="2" charset="-78"/>
            </a:endParaRPr>
          </a:p>
        </p:txBody>
      </p:sp>
      <p:pic>
        <p:nvPicPr>
          <p:cNvPr id="2" name="Graphic 21">
            <a:extLst>
              <a:ext uri="{FF2B5EF4-FFF2-40B4-BE49-F238E27FC236}">
                <a16:creationId xmlns:a16="http://schemas.microsoft.com/office/drawing/2014/main" id="{D356F995-F330-28AE-B774-FF38EFE0032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025" y="-46009"/>
            <a:ext cx="2305141" cy="1076343"/>
          </a:xfrm>
          <a:prstGeom prst="rect">
            <a:avLst/>
          </a:prstGeom>
        </p:spPr>
      </p:pic>
    </p:spTree>
    <p:extLst>
      <p:ext uri="{BB962C8B-B14F-4D97-AF65-F5344CB8AC3E}">
        <p14:creationId xmlns:p14="http://schemas.microsoft.com/office/powerpoint/2010/main" val="2710773119"/>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DE80A0B-0D69-46E0-B1A7-4E7647C15A57}"/>
              </a:ext>
            </a:extLst>
          </p:cNvPr>
          <p:cNvSpPr txBox="1"/>
          <p:nvPr/>
        </p:nvSpPr>
        <p:spPr>
          <a:xfrm>
            <a:off x="508478" y="222433"/>
            <a:ext cx="11061222" cy="6421630"/>
          </a:xfrm>
          <a:prstGeom prst="rect">
            <a:avLst/>
          </a:prstGeom>
          <a:noFill/>
        </p:spPr>
        <p:txBody>
          <a:bodyPr wrap="square">
            <a:spAutoFit/>
          </a:bodyPr>
          <a:lstStyle/>
          <a:p>
            <a:pPr algn="ctr" rtl="1">
              <a:lnSpc>
                <a:spcPct val="150000"/>
              </a:lnSpc>
            </a:pPr>
            <a:r>
              <a:rPr lang="ar-JO" sz="2000" b="1" dirty="0">
                <a:latin typeface="Alexandria" pitchFamily="2" charset="-78"/>
                <a:cs typeface="Alexandria" pitchFamily="2" charset="-78"/>
              </a:rPr>
              <a:t>العلاقة بين المساءلة التربوية والجودة الشاملة</a:t>
            </a:r>
          </a:p>
          <a:p>
            <a:pPr algn="ctr" rtl="1">
              <a:lnSpc>
                <a:spcPct val="150000"/>
              </a:lnSpc>
            </a:pPr>
            <a:endParaRPr lang="ar-JO" sz="1600" b="1" dirty="0">
              <a:latin typeface="Alexandria" pitchFamily="2" charset="-78"/>
              <a:cs typeface="Alexandria" pitchFamily="2" charset="-78"/>
            </a:endParaRPr>
          </a:p>
          <a:p>
            <a:pPr algn="just" rtl="1">
              <a:lnSpc>
                <a:spcPct val="150000"/>
              </a:lnSpc>
            </a:pPr>
            <a:r>
              <a:rPr lang="ar-JO" sz="1600" dirty="0">
                <a:latin typeface="Alexandria" pitchFamily="2" charset="-78"/>
                <a:cs typeface="Alexandria" pitchFamily="2" charset="-78"/>
              </a:rPr>
              <a:t>          من أجل توضيح العلاقات القائمة بين المساءلة التربويـة والجـودة الشـاملة، لا بدّ من توضيح المفهومين أولًا، يعـرف طرخان (2006) </a:t>
            </a:r>
            <a:r>
              <a:rPr lang="ar-JO" sz="1600" b="1" dirty="0">
                <a:latin typeface="Alexandria" pitchFamily="2" charset="-78"/>
                <a:cs typeface="Alexandria" pitchFamily="2" charset="-78"/>
              </a:rPr>
              <a:t>الجودة الشاملة </a:t>
            </a:r>
            <a:r>
              <a:rPr lang="ar-JO" sz="1600" dirty="0">
                <a:latin typeface="Alexandria" pitchFamily="2" charset="-78"/>
                <a:cs typeface="Alexandria" pitchFamily="2" charset="-78"/>
              </a:rPr>
              <a:t>بأنها "منحى نظامي يقوم على بناء الجودة في مكونات النظـام نفسه، أي مدخلاته وعملياته ومخرجاته، لكي يضمن أن الموارد تنفق وتوجـه وفـق الخطـط والمعايير ومؤشرات الأداء المتفق عليها بهدف تحقيق المزيد من التحسين وبصـورة مسـتمرة، لإنجاز أهداف ذات قيمة عالية". كما يرى </a:t>
            </a:r>
            <a:r>
              <a:rPr lang="ar-JO" sz="1600" b="1" dirty="0">
                <a:latin typeface="Alexandria" pitchFamily="2" charset="-78"/>
                <a:cs typeface="Alexandria" pitchFamily="2" charset="-78"/>
              </a:rPr>
              <a:t>المساءلة</a:t>
            </a:r>
            <a:r>
              <a:rPr lang="ar-JO" sz="1600" dirty="0">
                <a:latin typeface="Alexandria" pitchFamily="2" charset="-78"/>
                <a:cs typeface="Alexandria" pitchFamily="2" charset="-78"/>
              </a:rPr>
              <a:t> بأنها " عملية ذات إجراءات معينة لتخطيط وتنفيذ ومراجعة الأداء المدرسي وتحسينه، ترتكز إلى الاستخدام الماهر لأسـاليب الاستقصـاء والتفكير التأملي والمراجعة المستمرة وجمع الأدلة وتحليلها وتقديم التغذية العكسية". ومن هنـا فإن </a:t>
            </a:r>
            <a:r>
              <a:rPr lang="ar-JO" sz="1600" u="sng" dirty="0">
                <a:latin typeface="Alexandria" pitchFamily="2" charset="-78"/>
                <a:cs typeface="Alexandria" pitchFamily="2" charset="-78"/>
              </a:rPr>
              <a:t>المساءلة الإيجابية البناءة ركيزة من ركائز الجودة الشاملة في التعليم المدرسي</a:t>
            </a:r>
            <a:r>
              <a:rPr lang="ar-JO" sz="1600" dirty="0">
                <a:latin typeface="Alexandria" pitchFamily="2" charset="-78"/>
                <a:cs typeface="Alexandria" pitchFamily="2" charset="-78"/>
              </a:rPr>
              <a:t>. ويمكن القول بإيجاز شديد أن </a:t>
            </a:r>
            <a:r>
              <a:rPr lang="ar-JO" sz="1600" u="sng" dirty="0">
                <a:latin typeface="Alexandria" pitchFamily="2" charset="-78"/>
                <a:cs typeface="Alexandria" pitchFamily="2" charset="-78"/>
              </a:rPr>
              <a:t>الجودة الشاملة هدف تسعى إليه المؤسسة التعليمية</a:t>
            </a:r>
            <a:r>
              <a:rPr lang="ar-JO" sz="1600" dirty="0">
                <a:latin typeface="Alexandria" pitchFamily="2" charset="-78"/>
                <a:cs typeface="Alexandria" pitchFamily="2" charset="-78"/>
              </a:rPr>
              <a:t>، وهو في الوقت ذاته طريقة منظمة لتطوير ثقافة مؤسسية قائمة على تحسين الجودة بشكل متواصل، أمـا </a:t>
            </a:r>
            <a:r>
              <a:rPr lang="ar-JO" sz="1600" b="1" dirty="0">
                <a:latin typeface="Alexandria" pitchFamily="2" charset="-78"/>
                <a:cs typeface="Alexandria" pitchFamily="2" charset="-78"/>
              </a:rPr>
              <a:t>المساءلة فهي المنحى الذي يُعتمد من أجل التأكد من تحقق ضمان الجودة</a:t>
            </a:r>
            <a:r>
              <a:rPr lang="ar-JO" sz="1600" dirty="0">
                <a:latin typeface="Alexandria" pitchFamily="2" charset="-78"/>
                <a:cs typeface="Alexandria" pitchFamily="2" charset="-78"/>
              </a:rPr>
              <a:t>. </a:t>
            </a:r>
            <a:r>
              <a:rPr lang="ar-JO" sz="1600" u="sng" dirty="0">
                <a:latin typeface="Alexandria" pitchFamily="2" charset="-78"/>
                <a:cs typeface="Alexandria" pitchFamily="2" charset="-78"/>
              </a:rPr>
              <a:t>فالارتباط الإيجابي </a:t>
            </a:r>
            <a:r>
              <a:rPr lang="ar-JO" sz="1600" dirty="0">
                <a:latin typeface="Alexandria" pitchFamily="2" charset="-78"/>
                <a:cs typeface="Alexandria" pitchFamily="2" charset="-78"/>
              </a:rPr>
              <a:t>بين المساءلة التربوية والجودة الشاملة ربما يعود إلى عدد من الأسباب، يأتي في مقدمتها </a:t>
            </a:r>
            <a:r>
              <a:rPr lang="ar-JO" sz="1600" b="1" dirty="0">
                <a:latin typeface="Alexandria" pitchFamily="2" charset="-78"/>
                <a:cs typeface="Alexandria" pitchFamily="2" charset="-78"/>
              </a:rPr>
              <a:t>أنّ تحقيـق مواصـفات المسـاءلة التربويـة ومعاييرها والتأكد من توافرها، والوصول فيها إلى درجة عالية، يؤدي إلى النهـوض بعناصـر العملية التعليمية بأكملها(تحقيق الجودة) </a:t>
            </a:r>
            <a:r>
              <a:rPr lang="ar-JO" sz="1600" dirty="0">
                <a:latin typeface="Alexandria" pitchFamily="2" charset="-78"/>
                <a:cs typeface="Alexandria" pitchFamily="2" charset="-78"/>
              </a:rPr>
              <a:t>، </a:t>
            </a:r>
            <a:r>
              <a:rPr lang="ar-JO" sz="1600" u="sng" dirty="0">
                <a:latin typeface="Alexandria" pitchFamily="2" charset="-78"/>
                <a:cs typeface="Alexandria" pitchFamily="2" charset="-78"/>
              </a:rPr>
              <a:t>فيصبح أداء المعلم أكثر فاعلية، وبالتالي يؤثر ذلك إيجاباً في إنجـازات الطلبة، ويترافق مع ذلك استثمار أفضل لمرافق المدرسة وإمكاناتها</a:t>
            </a:r>
            <a:r>
              <a:rPr lang="ar-JO" sz="1600" dirty="0">
                <a:latin typeface="Alexandria" pitchFamily="2" charset="-78"/>
                <a:cs typeface="Alexandria" pitchFamily="2" charset="-78"/>
              </a:rPr>
              <a:t>، كما أنّ عمل مدير المدرسة يتضح بصورة أفضل نحو التحسين والتطوير، ويتقلص دور الرقابة، ويصب ذلك كله في مسار الجودة الشاملة في التعليم.</a:t>
            </a:r>
            <a:r>
              <a:rPr lang="ar-JO" sz="1600" dirty="0">
                <a:solidFill>
                  <a:schemeClr val="tx1"/>
                </a:solidFill>
                <a:latin typeface="Alexandria" pitchFamily="2" charset="-78"/>
                <a:cs typeface="Alexandria" pitchFamily="2" charset="-78"/>
              </a:rPr>
              <a:t> .(حويل،2012)</a:t>
            </a:r>
            <a:endParaRPr lang="ar-JO" sz="1600" dirty="0">
              <a:solidFill>
                <a:schemeClr val="tx1"/>
              </a:solidFill>
              <a:latin typeface="Tajawal"/>
              <a:cs typeface="Alexandria" pitchFamily="2" charset="-78"/>
            </a:endParaRPr>
          </a:p>
          <a:p>
            <a:pPr algn="just" rtl="1">
              <a:lnSpc>
                <a:spcPct val="150000"/>
              </a:lnSpc>
            </a:pPr>
            <a:endParaRPr lang="ar-JO" sz="1600" i="0" dirty="0">
              <a:solidFill>
                <a:schemeClr val="tx1"/>
              </a:solidFill>
              <a:effectLst/>
              <a:latin typeface="Tajawal"/>
              <a:cs typeface="Alexandria" pitchFamily="2" charset="-78"/>
            </a:endParaRPr>
          </a:p>
        </p:txBody>
      </p:sp>
      <p:pic>
        <p:nvPicPr>
          <p:cNvPr id="4" name="Graphic 21">
            <a:extLst>
              <a:ext uri="{FF2B5EF4-FFF2-40B4-BE49-F238E27FC236}">
                <a16:creationId xmlns:a16="http://schemas.microsoft.com/office/drawing/2014/main" id="{8779A7B6-A230-D144-7B11-19345FB0873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025" y="-46009"/>
            <a:ext cx="2305141" cy="1076343"/>
          </a:xfrm>
          <a:prstGeom prst="rect">
            <a:avLst/>
          </a:prstGeom>
        </p:spPr>
      </p:pic>
    </p:spTree>
    <p:extLst>
      <p:ext uri="{BB962C8B-B14F-4D97-AF65-F5344CB8AC3E}">
        <p14:creationId xmlns:p14="http://schemas.microsoft.com/office/powerpoint/2010/main" val="1256623888"/>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36DA84C-BEF2-4671-A6B3-FBFB5E6F721A}"/>
              </a:ext>
            </a:extLst>
          </p:cNvPr>
          <p:cNvSpPr txBox="1"/>
          <p:nvPr/>
        </p:nvSpPr>
        <p:spPr>
          <a:xfrm>
            <a:off x="728943" y="753199"/>
            <a:ext cx="10514260" cy="5724003"/>
          </a:xfrm>
          <a:prstGeom prst="rect">
            <a:avLst/>
          </a:prstGeom>
          <a:noFill/>
        </p:spPr>
        <p:txBody>
          <a:bodyPr wrap="square">
            <a:spAutoFit/>
          </a:bodyPr>
          <a:lstStyle/>
          <a:p>
            <a:pPr algn="just" rtl="1"/>
            <a:endParaRPr lang="ar-JO" sz="1800" dirty="0">
              <a:latin typeface="Alexandria" pitchFamily="2" charset="-78"/>
              <a:cs typeface="Alexandria" pitchFamily="2" charset="-78"/>
            </a:endParaRPr>
          </a:p>
          <a:p>
            <a:pPr algn="just" rtl="1">
              <a:lnSpc>
                <a:spcPct val="150000"/>
              </a:lnSpc>
            </a:pPr>
            <a:r>
              <a:rPr lang="ar-JO" sz="1800" dirty="0">
                <a:latin typeface="Alexandria" pitchFamily="2" charset="-78"/>
                <a:cs typeface="Alexandria" pitchFamily="2" charset="-78"/>
              </a:rPr>
              <a:t>        تأتي أهمية ممارسـة مـدير المدرسة لمفهوم المساءلة في إدارته للنظام المدرسي بوصفه مسؤولاً وقائدَا وقدوةً حسنةً لجميع العاملين بالمدرسة وانطلاقاً من ذلـك تقع على عاتقه مساءلة معلميه وطلابه. </a:t>
            </a:r>
          </a:p>
          <a:p>
            <a:pPr algn="just" rtl="1">
              <a:lnSpc>
                <a:spcPct val="150000"/>
              </a:lnSpc>
            </a:pPr>
            <a:r>
              <a:rPr lang="ar-JO" sz="1800" dirty="0">
                <a:latin typeface="Alexandria" pitchFamily="2" charset="-78"/>
                <a:cs typeface="Alexandria" pitchFamily="2" charset="-78"/>
              </a:rPr>
              <a:t>وتتحدّد ممارسة المدير للمساءلة وفقاً لمس</a:t>
            </a:r>
            <a:r>
              <a:rPr lang="ar-AE" sz="1800" dirty="0">
                <a:latin typeface="Alexandria" pitchFamily="2" charset="-78"/>
                <a:cs typeface="Alexandria" pitchFamily="2" charset="-78"/>
              </a:rPr>
              <a:t>ؤ</a:t>
            </a:r>
            <a:r>
              <a:rPr lang="ar-JO" sz="1800" dirty="0">
                <a:latin typeface="Alexandria" pitchFamily="2" charset="-78"/>
                <a:cs typeface="Alexandria" pitchFamily="2" charset="-78"/>
              </a:rPr>
              <a:t>ولياته المتعـددة والمختلفة سواء في الجوانب الإدارية أو الجوانب المهنية. ففي الجوانب الإدارية يقوم مدير المدرسة بالعديد من الأدوار في مساءلة المعلمـين، فهـو يقدّر التزام المعلمين للاجتماعات والمجالس التي ينظمها في المدرسة، ويشجع مشاركة المعلمـين في الإشراف اليومي على الطلبة، ويحقق في سوء استغلال المعلمين لوقـت العمـل الرسـمي، ويؤنّب المعلمين على عدم انصياعهم لتعليمات وأوامر المدير، ويعالج فتور دافعيـة العمـل لـدى المعلمين، ويراجع المعلمين لعدم انتظامهم في الحضور للعمل في المواعيـد المحـددة، ويحاسـب المعلمين على تفشي روح اللامبالاة، ويعاقب المعلمين على إفشاء سرية مكاتبات وقرارات الإدارة العليا، ويحقق في عدم تقيد المعلمين باللوائح والأنظمة والتعليمات المدرسية، ويحفّز المعلمين على عدم خروجهم من المدرسة قبل الموعد المحدد، ويحارب المحسوبية والرشوة داخل المدرسة، ويحقـق فـي استخدام المعلمين للعقاب البدني مع الطلبة، ويحـارب ظـاهرة التسـرب داخـل المدرسـة (الطويل، 1999). </a:t>
            </a:r>
            <a:endParaRPr lang="en-GB" sz="1800"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6CA1D8A7-B9CF-447A-9961-8E67FB755DD5}"/>
              </a:ext>
            </a:extLst>
          </p:cNvPr>
          <p:cNvSpPr txBox="1"/>
          <p:nvPr/>
        </p:nvSpPr>
        <p:spPr>
          <a:xfrm>
            <a:off x="1415480" y="404664"/>
            <a:ext cx="7729376" cy="461665"/>
          </a:xfrm>
          <a:prstGeom prst="rect">
            <a:avLst/>
          </a:prstGeom>
          <a:noFill/>
        </p:spPr>
        <p:txBody>
          <a:bodyPr wrap="square">
            <a:spAutoFit/>
          </a:bodyPr>
          <a:lstStyle/>
          <a:p>
            <a:pPr algn="ctr"/>
            <a:r>
              <a:rPr lang="ar-JO" sz="2400" b="1" dirty="0">
                <a:latin typeface="Alexandria" pitchFamily="2" charset="-78"/>
                <a:cs typeface="Alexandria" pitchFamily="2" charset="-78"/>
              </a:rPr>
              <a:t>دور القائد في نشر ثقافة المساءلة التربوية </a:t>
            </a:r>
          </a:p>
        </p:txBody>
      </p:sp>
    </p:spTree>
    <p:extLst>
      <p:ext uri="{BB962C8B-B14F-4D97-AF65-F5344CB8AC3E}">
        <p14:creationId xmlns:p14="http://schemas.microsoft.com/office/powerpoint/2010/main" val="1773796566"/>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DE80A0B-0D69-46E0-B1A7-4E7647C15A57}"/>
              </a:ext>
            </a:extLst>
          </p:cNvPr>
          <p:cNvSpPr txBox="1"/>
          <p:nvPr/>
        </p:nvSpPr>
        <p:spPr>
          <a:xfrm>
            <a:off x="454820" y="1035415"/>
            <a:ext cx="11521280" cy="5580246"/>
          </a:xfrm>
          <a:prstGeom prst="rect">
            <a:avLst/>
          </a:prstGeom>
          <a:noFill/>
        </p:spPr>
        <p:txBody>
          <a:bodyPr wrap="square">
            <a:spAutoFit/>
          </a:bodyPr>
          <a:lstStyle/>
          <a:p>
            <a:pPr algn="just" rtl="1">
              <a:lnSpc>
                <a:spcPct val="150000"/>
              </a:lnSpc>
            </a:pPr>
            <a:r>
              <a:rPr lang="ar-JO" sz="2000" dirty="0">
                <a:latin typeface="Alexandria" pitchFamily="2" charset="-78"/>
                <a:cs typeface="Alexandria" pitchFamily="2" charset="-78"/>
              </a:rPr>
              <a:t>وفي </a:t>
            </a:r>
            <a:r>
              <a:rPr lang="ar-JO" sz="2000" b="1" dirty="0">
                <a:latin typeface="Alexandria" pitchFamily="2" charset="-78"/>
                <a:cs typeface="Alexandria" pitchFamily="2" charset="-78"/>
              </a:rPr>
              <a:t>الجوانب الفنية </a:t>
            </a:r>
            <a:r>
              <a:rPr lang="ar-JO" sz="2000" dirty="0">
                <a:latin typeface="Alexandria" pitchFamily="2" charset="-78"/>
                <a:cs typeface="Alexandria" pitchFamily="2" charset="-78"/>
              </a:rPr>
              <a:t>يقوم مدير المدرسة بالعديد من الأدوار في مسـاءلة المعلمـين، فهـو : يلفت نظر المعلمين على ضعفهم في تخطيط الدروس، ويؤنب المعلمين على تقصيرهم في إدارة الصف وتنظيمـه بشـكل فعال، وينبّه المعلمين لبدء الحصة الدراسية بنشاط تمهيدي مناسب، ويحاسـب المعلمـين علـى قصورهم في دراسة وتحليل المناهج والكتب المقررة، ويحث المعلمين على تنمية قدراتهم في حل المشكلات، ويحاسب المعلمين على عدم التزامهم بتسلسل خطوات سير الموقف التعليمي، ويشجع المعلمين للربط بين المعلومات السابقة وموضوع الدرس الجديد، ويكافئ المعلمين على تحقـيقهم للأهداف المحددة، ويحفز المعلمين على استخدامهم لوسائل تعزيز ايجابية فـي عمليـة الـتعلم، ويحاسب المعلمين على إهمالهم في إعداد الاختبارات والتدريبات المتنوعة، ويعزز دور المعلمين الذين يستفيدون من تحليل نتائج التقويم، ويُثمّن دور المعلمين الذين يقومون ببحوث إجرائية لتطوير المنهاج، ويشجع المعلمين على استخدام أساليب تقويم مناسبة ومتنوعة، ويحفز المعلمين لمراعاتهم للفروق الفردية في تنفيذ المنهاج، ويقدِّر تقبل المعلمين للنقد والتعامل معـه بإيجابيـة، ويحاسـب المعلمين على سلوكهم التي لا تنسجم مع قيم المدرسة (أبو الوفا، 2008).</a:t>
            </a:r>
            <a:endParaRPr lang="ar-JO" sz="2000" i="0" dirty="0">
              <a:solidFill>
                <a:schemeClr val="tx1"/>
              </a:solidFill>
              <a:effectLst/>
              <a:latin typeface="Tajawal"/>
              <a:cs typeface="Alexandria" pitchFamily="2" charset="-78"/>
            </a:endParaRPr>
          </a:p>
        </p:txBody>
      </p:sp>
      <p:sp>
        <p:nvSpPr>
          <p:cNvPr id="10" name="TextBox 9">
            <a:extLst>
              <a:ext uri="{FF2B5EF4-FFF2-40B4-BE49-F238E27FC236}">
                <a16:creationId xmlns:a16="http://schemas.microsoft.com/office/drawing/2014/main" id="{EFC03204-F0B1-45E5-BA55-93C2670CCCC2}"/>
              </a:ext>
            </a:extLst>
          </p:cNvPr>
          <p:cNvSpPr txBox="1"/>
          <p:nvPr/>
        </p:nvSpPr>
        <p:spPr>
          <a:xfrm>
            <a:off x="1199456" y="261329"/>
            <a:ext cx="8184541"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دور القائد في نشر ثقافة المساءلة التربوية </a:t>
            </a:r>
          </a:p>
        </p:txBody>
      </p:sp>
      <p:pic>
        <p:nvPicPr>
          <p:cNvPr id="4" name="Graphic 21">
            <a:extLst>
              <a:ext uri="{FF2B5EF4-FFF2-40B4-BE49-F238E27FC236}">
                <a16:creationId xmlns:a16="http://schemas.microsoft.com/office/drawing/2014/main" id="{643E5631-6699-FF9E-BF0D-E29B525A76D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025" y="-46009"/>
            <a:ext cx="2305141" cy="1076343"/>
          </a:xfrm>
          <a:prstGeom prst="rect">
            <a:avLst/>
          </a:prstGeom>
        </p:spPr>
      </p:pic>
    </p:spTree>
    <p:extLst>
      <p:ext uri="{BB962C8B-B14F-4D97-AF65-F5344CB8AC3E}">
        <p14:creationId xmlns:p14="http://schemas.microsoft.com/office/powerpoint/2010/main" val="1384549187"/>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DE80A0B-0D69-46E0-B1A7-4E7647C15A57}"/>
              </a:ext>
            </a:extLst>
          </p:cNvPr>
          <p:cNvSpPr txBox="1"/>
          <p:nvPr/>
        </p:nvSpPr>
        <p:spPr>
          <a:xfrm>
            <a:off x="196755" y="784640"/>
            <a:ext cx="11737304" cy="5862502"/>
          </a:xfrm>
          <a:prstGeom prst="rect">
            <a:avLst/>
          </a:prstGeom>
          <a:noFill/>
        </p:spPr>
        <p:txBody>
          <a:bodyPr wrap="square">
            <a:spAutoFit/>
          </a:bodyPr>
          <a:lstStyle/>
          <a:p>
            <a:pPr algn="just" rtl="1">
              <a:lnSpc>
                <a:spcPct val="150000"/>
              </a:lnSpc>
            </a:pPr>
            <a:r>
              <a:rPr lang="ar-JO" sz="1800" dirty="0">
                <a:latin typeface="Alexandria" pitchFamily="2" charset="-78"/>
                <a:cs typeface="Alexandria" pitchFamily="2" charset="-78"/>
              </a:rPr>
              <a:t>من أبرز مهمات القيادة المدرسية بهذا الشأن ما يأتي :</a:t>
            </a:r>
          </a:p>
          <a:p>
            <a:pPr algn="just" rtl="1">
              <a:lnSpc>
                <a:spcPct val="150000"/>
              </a:lnSpc>
            </a:pPr>
            <a:r>
              <a:rPr lang="ar-JO" sz="1800" dirty="0">
                <a:latin typeface="Alexandria" pitchFamily="2" charset="-78"/>
                <a:cs typeface="Alexandria" pitchFamily="2" charset="-78"/>
              </a:rPr>
              <a:t>.1 </a:t>
            </a:r>
            <a:r>
              <a:rPr lang="ar-JO" sz="1800" b="1" dirty="0">
                <a:latin typeface="Alexandria" pitchFamily="2" charset="-78"/>
                <a:cs typeface="Alexandria" pitchFamily="2" charset="-78"/>
              </a:rPr>
              <a:t>ينبغي على القيادة المدرسية أن تقود العاملين في عملية البحث عن أفضل الاسـتراتيجيات التعليمية التي من شأنها أن تستجيب للتوقعات الجديدة</a:t>
            </a:r>
            <a:r>
              <a:rPr lang="ar-JO" sz="1800" dirty="0">
                <a:latin typeface="Alexandria" pitchFamily="2" charset="-78"/>
                <a:cs typeface="Alexandria" pitchFamily="2" charset="-78"/>
              </a:rPr>
              <a:t>. </a:t>
            </a:r>
          </a:p>
          <a:p>
            <a:pPr algn="just" rtl="1">
              <a:lnSpc>
                <a:spcPct val="150000"/>
              </a:lnSpc>
            </a:pPr>
            <a:r>
              <a:rPr lang="ar-JO" sz="1800" dirty="0">
                <a:latin typeface="Alexandria" pitchFamily="2" charset="-78"/>
                <a:cs typeface="Alexandria" pitchFamily="2" charset="-78"/>
              </a:rPr>
              <a:t>وتقتـرح ليتـل (2001 </a:t>
            </a:r>
            <a:r>
              <a:rPr lang="en-GB" sz="1800" dirty="0">
                <a:latin typeface="Alexandria" pitchFamily="2" charset="-78"/>
                <a:cs typeface="Alexandria" pitchFamily="2" charset="-78"/>
              </a:rPr>
              <a:t>Little (</a:t>
            </a:r>
            <a:r>
              <a:rPr lang="ar-JO" sz="1800" dirty="0">
                <a:latin typeface="Alexandria" pitchFamily="2" charset="-78"/>
                <a:cs typeface="Alexandria" pitchFamily="2" charset="-78"/>
              </a:rPr>
              <a:t> </a:t>
            </a:r>
            <a:r>
              <a:rPr lang="ar-JO" sz="1800" b="1" dirty="0">
                <a:latin typeface="Alexandria" pitchFamily="2" charset="-78"/>
                <a:cs typeface="Alexandria" pitchFamily="2" charset="-78"/>
              </a:rPr>
              <a:t>موجهات خمسة لتنشيط عمليات تعلم المعلمين </a:t>
            </a:r>
            <a:r>
              <a:rPr lang="ar-JO" sz="1800" dirty="0">
                <a:latin typeface="Alexandria" pitchFamily="2" charset="-78"/>
                <a:cs typeface="Alexandria" pitchFamily="2" charset="-78"/>
              </a:rPr>
              <a:t>في سبيل تحسين أدائهم التعليمي والاستجابة للتوقعات، وبالتالي إعدادهم لتقبل المساءلة بثقة واقتدار. وتتمثـل هـذه الموجهـات فـي النصائح الآتية :</a:t>
            </a:r>
          </a:p>
          <a:p>
            <a:pPr algn="just" rtl="1">
              <a:lnSpc>
                <a:spcPct val="150000"/>
              </a:lnSpc>
            </a:pPr>
            <a:r>
              <a:rPr lang="ar-JO" sz="1800" dirty="0">
                <a:latin typeface="Alexandria" pitchFamily="2" charset="-78"/>
                <a:cs typeface="Alexandria" pitchFamily="2" charset="-78"/>
              </a:rPr>
              <a:t>• اجعل الاستقصاء الجماعي لتعلم الطلبة بؤرة التنمية المهنية للمعلمين.</a:t>
            </a:r>
          </a:p>
          <a:p>
            <a:pPr algn="just" rtl="1">
              <a:lnSpc>
                <a:spcPct val="150000"/>
              </a:lnSpc>
            </a:pPr>
            <a:r>
              <a:rPr lang="ar-JO" sz="1800" dirty="0">
                <a:latin typeface="Alexandria" pitchFamily="2" charset="-78"/>
                <a:cs typeface="Alexandria" pitchFamily="2" charset="-78"/>
              </a:rPr>
              <a:t>• نظّم العمل اليومي بما يدعم تعلم المعلمين.</a:t>
            </a:r>
          </a:p>
          <a:p>
            <a:pPr algn="just" rtl="1">
              <a:lnSpc>
                <a:spcPct val="150000"/>
              </a:lnSpc>
            </a:pPr>
            <a:r>
              <a:rPr lang="ar-JO" sz="1800" dirty="0">
                <a:latin typeface="Alexandria" pitchFamily="2" charset="-78"/>
                <a:cs typeface="Alexandria" pitchFamily="2" charset="-78"/>
              </a:rPr>
              <a:t>• طوّر طرقاً بديلة لتعلم المعلمين.</a:t>
            </a:r>
          </a:p>
          <a:p>
            <a:pPr algn="just" rtl="1">
              <a:lnSpc>
                <a:spcPct val="150000"/>
              </a:lnSpc>
            </a:pPr>
            <a:r>
              <a:rPr lang="ar-JO" sz="1800" dirty="0">
                <a:latin typeface="Alexandria" pitchFamily="2" charset="-78"/>
                <a:cs typeface="Alexandria" pitchFamily="2" charset="-78"/>
              </a:rPr>
              <a:t>• قدّم تغذية عكسية حول تعلم الطلبة.</a:t>
            </a:r>
          </a:p>
          <a:p>
            <a:pPr algn="just" rtl="1">
              <a:lnSpc>
                <a:spcPct val="150000"/>
              </a:lnSpc>
            </a:pPr>
            <a:r>
              <a:rPr lang="ar-JO" sz="1800" dirty="0">
                <a:latin typeface="Alexandria" pitchFamily="2" charset="-78"/>
                <a:cs typeface="Alexandria" pitchFamily="2" charset="-78"/>
              </a:rPr>
              <a:t>• طوّر منظومة قيّمية وأخلاقية تدعم تعلم المعلمين.</a:t>
            </a:r>
          </a:p>
          <a:p>
            <a:pPr algn="just" rtl="1">
              <a:lnSpc>
                <a:spcPct val="150000"/>
              </a:lnSpc>
            </a:pPr>
            <a:r>
              <a:rPr lang="ar-JO" sz="1800" dirty="0">
                <a:latin typeface="Alexandria" pitchFamily="2" charset="-78"/>
                <a:cs typeface="Alexandria" pitchFamily="2" charset="-78"/>
              </a:rPr>
              <a:t>.</a:t>
            </a:r>
            <a:r>
              <a:rPr lang="ar-JO" sz="1800" b="1" dirty="0">
                <a:latin typeface="Alexandria" pitchFamily="2" charset="-78"/>
                <a:cs typeface="Alexandria" pitchFamily="2" charset="-78"/>
              </a:rPr>
              <a:t>2 على المديرين أن ينظموا الموارد على اختلاف أنواعها بمـا يلبـّي الاسـتجابة لمنحـى المساءلة القائمة على المعايير.</a:t>
            </a:r>
          </a:p>
          <a:p>
            <a:pPr algn="just" rtl="1">
              <a:lnSpc>
                <a:spcPct val="150000"/>
              </a:lnSpc>
            </a:pPr>
            <a:r>
              <a:rPr lang="ar-JO" sz="1800" b="1" dirty="0">
                <a:latin typeface="Alexandria" pitchFamily="2" charset="-78"/>
                <a:cs typeface="Alexandria" pitchFamily="2" charset="-78"/>
              </a:rPr>
              <a:t>.3 على المديرين أن يكونوا قادة مدركين للمعايير بطريقة إيجابية، وفي الوقت ذاته لا بدّ من المحافظة على قيم المدرسة وثقافتها. </a:t>
            </a:r>
            <a:r>
              <a:rPr lang="ar-JO" sz="1800" dirty="0">
                <a:latin typeface="Alexandria" pitchFamily="2" charset="-78"/>
                <a:cs typeface="Alexandria" pitchFamily="2" charset="-78"/>
              </a:rPr>
              <a:t>(طرخان،2006)</a:t>
            </a:r>
            <a:endParaRPr lang="ar-JO" sz="1800" b="1" i="0" dirty="0">
              <a:solidFill>
                <a:schemeClr val="tx1"/>
              </a:solidFill>
              <a:effectLst/>
              <a:latin typeface="Tajawal"/>
              <a:cs typeface="Alexandria" pitchFamily="2" charset="-78"/>
            </a:endParaRPr>
          </a:p>
        </p:txBody>
      </p:sp>
      <p:sp>
        <p:nvSpPr>
          <p:cNvPr id="10" name="TextBox 9">
            <a:extLst>
              <a:ext uri="{FF2B5EF4-FFF2-40B4-BE49-F238E27FC236}">
                <a16:creationId xmlns:a16="http://schemas.microsoft.com/office/drawing/2014/main" id="{4E09BA74-EFCE-4290-B16B-8B56696934B6}"/>
              </a:ext>
            </a:extLst>
          </p:cNvPr>
          <p:cNvSpPr txBox="1"/>
          <p:nvPr/>
        </p:nvSpPr>
        <p:spPr>
          <a:xfrm>
            <a:off x="767408" y="403453"/>
            <a:ext cx="8544581"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دور القائد في نشر ثقافة المساءلة التربوية </a:t>
            </a:r>
          </a:p>
        </p:txBody>
      </p:sp>
      <p:pic>
        <p:nvPicPr>
          <p:cNvPr id="4" name="Graphic 21">
            <a:extLst>
              <a:ext uri="{FF2B5EF4-FFF2-40B4-BE49-F238E27FC236}">
                <a16:creationId xmlns:a16="http://schemas.microsoft.com/office/drawing/2014/main" id="{38A48D57-C28D-326E-3F12-8E884105C1C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025" y="-46009"/>
            <a:ext cx="2305141" cy="1076343"/>
          </a:xfrm>
          <a:prstGeom prst="rect">
            <a:avLst/>
          </a:prstGeom>
        </p:spPr>
      </p:pic>
    </p:spTree>
    <p:extLst>
      <p:ext uri="{BB962C8B-B14F-4D97-AF65-F5344CB8AC3E}">
        <p14:creationId xmlns:p14="http://schemas.microsoft.com/office/powerpoint/2010/main" val="2113012962"/>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DE80A0B-0D69-46E0-B1A7-4E7647C15A57}"/>
              </a:ext>
            </a:extLst>
          </p:cNvPr>
          <p:cNvSpPr txBox="1"/>
          <p:nvPr/>
        </p:nvSpPr>
        <p:spPr>
          <a:xfrm>
            <a:off x="291585" y="833566"/>
            <a:ext cx="11693625" cy="6041910"/>
          </a:xfrm>
          <a:prstGeom prst="rect">
            <a:avLst/>
          </a:prstGeom>
          <a:noFill/>
        </p:spPr>
        <p:txBody>
          <a:bodyPr wrap="square">
            <a:spAutoFit/>
          </a:bodyPr>
          <a:lstStyle/>
          <a:p>
            <a:pPr algn="just" rtl="1">
              <a:lnSpc>
                <a:spcPct val="150000"/>
              </a:lnSpc>
            </a:pPr>
            <a:r>
              <a:rPr lang="ar-JO" sz="2000" dirty="0">
                <a:solidFill>
                  <a:schemeClr val="tx1"/>
                </a:solidFill>
                <a:latin typeface="Alexandria" pitchFamily="2" charset="-78"/>
                <a:cs typeface="Alexandria" pitchFamily="2" charset="-78"/>
              </a:rPr>
              <a:t>           إن الذكاء في المساءلة </a:t>
            </a:r>
            <a:r>
              <a:rPr lang="ar-JO" sz="2000" b="1" dirty="0">
                <a:solidFill>
                  <a:schemeClr val="tx1"/>
                </a:solidFill>
                <a:latin typeface="Alexandria" pitchFamily="2" charset="-78"/>
                <a:cs typeface="Alexandria" pitchFamily="2" charset="-78"/>
              </a:rPr>
              <a:t> يتعلق بالمهارة العالية في تنظـيم القـدرات والطاقات الجماعية </a:t>
            </a:r>
            <a:r>
              <a:rPr lang="ar-JO" sz="2000" dirty="0">
                <a:solidFill>
                  <a:schemeClr val="tx1"/>
                </a:solidFill>
                <a:latin typeface="Alexandria" pitchFamily="2" charset="-78"/>
                <a:cs typeface="Alexandria" pitchFamily="2" charset="-78"/>
              </a:rPr>
              <a:t>التي تستطيع المدرسة أن تطورها لزيادة فعاليتها إلى أقصى حد ممكن، وهو </a:t>
            </a:r>
            <a:r>
              <a:rPr lang="ar-JO" sz="2000" b="1" dirty="0">
                <a:solidFill>
                  <a:schemeClr val="tx1"/>
                </a:solidFill>
                <a:latin typeface="Alexandria" pitchFamily="2" charset="-78"/>
                <a:cs typeface="Alexandria" pitchFamily="2" charset="-78"/>
              </a:rPr>
              <a:t>ذكاء قائم على استخدام الحكمة والبصيرة والخبرة والمعرفة والمهارات الاجتماعية </a:t>
            </a:r>
            <a:r>
              <a:rPr lang="ar-JO" sz="2000" dirty="0">
                <a:solidFill>
                  <a:schemeClr val="tx1"/>
                </a:solidFill>
                <a:latin typeface="Alexandria" pitchFamily="2" charset="-78"/>
                <a:cs typeface="Alexandria" pitchFamily="2" charset="-78"/>
              </a:rPr>
              <a:t>لتحسين التعليم والتعلم، وتحقيق أهداف المدرسة وغايات المجتمع. </a:t>
            </a:r>
          </a:p>
          <a:p>
            <a:pPr algn="just" rtl="1">
              <a:lnSpc>
                <a:spcPct val="150000"/>
              </a:lnSpc>
            </a:pPr>
            <a:endParaRPr lang="ar-JO" sz="2000" dirty="0">
              <a:solidFill>
                <a:schemeClr val="tx1"/>
              </a:solidFill>
              <a:latin typeface="Alexandria" pitchFamily="2" charset="-78"/>
              <a:cs typeface="Alexandria" pitchFamily="2" charset="-78"/>
            </a:endParaRPr>
          </a:p>
          <a:p>
            <a:pPr algn="just" rtl="1">
              <a:lnSpc>
                <a:spcPct val="150000"/>
              </a:lnSpc>
            </a:pPr>
            <a:endParaRPr lang="ar-JO" sz="2000" dirty="0">
              <a:solidFill>
                <a:schemeClr val="tx1"/>
              </a:solidFill>
              <a:latin typeface="Alexandria" pitchFamily="2" charset="-78"/>
              <a:cs typeface="Alexandria" pitchFamily="2" charset="-78"/>
            </a:endParaRPr>
          </a:p>
          <a:p>
            <a:pPr algn="just" rtl="1">
              <a:lnSpc>
                <a:spcPct val="150000"/>
              </a:lnSpc>
            </a:pPr>
            <a:endParaRPr lang="ar-JO" sz="2000" dirty="0">
              <a:solidFill>
                <a:schemeClr val="tx1"/>
              </a:solidFill>
              <a:latin typeface="Alexandria" pitchFamily="2" charset="-78"/>
              <a:cs typeface="Alexandria" pitchFamily="2" charset="-78"/>
            </a:endParaRPr>
          </a:p>
          <a:p>
            <a:pPr algn="just" rtl="1">
              <a:lnSpc>
                <a:spcPct val="150000"/>
              </a:lnSpc>
            </a:pPr>
            <a:endParaRPr lang="ar-JO" sz="2000" dirty="0">
              <a:solidFill>
                <a:schemeClr val="tx1"/>
              </a:solidFill>
              <a:latin typeface="Alexandria" pitchFamily="2" charset="-78"/>
              <a:cs typeface="Alexandria" pitchFamily="2" charset="-78"/>
            </a:endParaRPr>
          </a:p>
          <a:p>
            <a:pPr algn="just" rtl="1">
              <a:lnSpc>
                <a:spcPct val="150000"/>
              </a:lnSpc>
            </a:pPr>
            <a:endParaRPr lang="ar-JO" sz="2000" dirty="0">
              <a:solidFill>
                <a:schemeClr val="tx1"/>
              </a:solidFill>
              <a:latin typeface="Alexandria" pitchFamily="2" charset="-78"/>
              <a:cs typeface="Alexandria" pitchFamily="2" charset="-78"/>
            </a:endParaRPr>
          </a:p>
          <a:p>
            <a:pPr algn="just" rtl="1">
              <a:lnSpc>
                <a:spcPct val="150000"/>
              </a:lnSpc>
            </a:pPr>
            <a:r>
              <a:rPr lang="ar-JO" sz="2000" dirty="0">
                <a:solidFill>
                  <a:schemeClr val="tx1"/>
                </a:solidFill>
                <a:latin typeface="Alexandria" pitchFamily="2" charset="-78"/>
                <a:cs typeface="Alexandria" pitchFamily="2" charset="-78"/>
              </a:rPr>
              <a:t>إن </a:t>
            </a:r>
            <a:r>
              <a:rPr lang="ar-JO" sz="2000" b="1" dirty="0">
                <a:solidFill>
                  <a:schemeClr val="tx1"/>
                </a:solidFill>
                <a:latin typeface="Alexandria" pitchFamily="2" charset="-78"/>
                <a:cs typeface="Alexandria" pitchFamily="2" charset="-78"/>
              </a:rPr>
              <a:t>المساءلة الذكية </a:t>
            </a:r>
            <a:r>
              <a:rPr lang="ar-JO" sz="2000" dirty="0">
                <a:solidFill>
                  <a:schemeClr val="tx1"/>
                </a:solidFill>
                <a:latin typeface="Alexandria" pitchFamily="2" charset="-78"/>
                <a:cs typeface="Alexandria" pitchFamily="2" charset="-78"/>
              </a:rPr>
              <a:t>عبارة عن نظام مهني إنسـاني لتقـويم الأداء المؤسسـي وتحسينه باستمرار، ويقوم على </a:t>
            </a:r>
            <a:r>
              <a:rPr lang="ar-JO" sz="2000" b="1" dirty="0">
                <a:solidFill>
                  <a:schemeClr val="tx1"/>
                </a:solidFill>
                <a:latin typeface="Alexandria" pitchFamily="2" charset="-78"/>
                <a:cs typeface="Alexandria" pitchFamily="2" charset="-78"/>
              </a:rPr>
              <a:t>الثقة بالعاملين </a:t>
            </a:r>
            <a:r>
              <a:rPr lang="ar-JO" sz="2000" dirty="0">
                <a:solidFill>
                  <a:schemeClr val="tx1"/>
                </a:solidFill>
                <a:latin typeface="Alexandria" pitchFamily="2" charset="-78"/>
                <a:cs typeface="Alexandria" pitchFamily="2" charset="-78"/>
              </a:rPr>
              <a:t>ومعارفهم وخبراتهم ومهاراتهم، وعلـى تعميـق إحساسهم بالمسؤولية الذاتية والجماعية تجاه عملهم حيال أداءهم لتحقيق الأهداف المشتركة للمؤسسة.(حويل،2012)</a:t>
            </a:r>
            <a:endParaRPr lang="ar-JO" sz="2000" dirty="0">
              <a:solidFill>
                <a:schemeClr val="tx1"/>
              </a:solidFill>
              <a:latin typeface="Tajawal"/>
              <a:cs typeface="Alexandria" pitchFamily="2" charset="-78"/>
            </a:endParaRPr>
          </a:p>
          <a:p>
            <a:pPr algn="just" rtl="1">
              <a:lnSpc>
                <a:spcPct val="150000"/>
              </a:lnSpc>
            </a:pPr>
            <a:endParaRPr lang="ar-JO" sz="2000" i="0" dirty="0">
              <a:solidFill>
                <a:schemeClr val="tx1"/>
              </a:solidFill>
              <a:effectLst/>
              <a:latin typeface="Tajawal"/>
              <a:cs typeface="Alexandria" pitchFamily="2" charset="-78"/>
            </a:endParaRPr>
          </a:p>
        </p:txBody>
      </p:sp>
      <p:sp>
        <p:nvSpPr>
          <p:cNvPr id="11" name="TextBox 10">
            <a:extLst>
              <a:ext uri="{FF2B5EF4-FFF2-40B4-BE49-F238E27FC236}">
                <a16:creationId xmlns:a16="http://schemas.microsoft.com/office/drawing/2014/main" id="{C2DD2096-91B3-47D8-AC3B-E5B9F82FAC4E}"/>
              </a:ext>
            </a:extLst>
          </p:cNvPr>
          <p:cNvSpPr txBox="1"/>
          <p:nvPr/>
        </p:nvSpPr>
        <p:spPr>
          <a:xfrm>
            <a:off x="335360" y="2889080"/>
            <a:ext cx="11521279" cy="2343655"/>
          </a:xfrm>
          <a:prstGeom prst="rect">
            <a:avLst/>
          </a:prstGeom>
          <a:noFill/>
        </p:spPr>
        <p:txBody>
          <a:bodyPr wrap="square">
            <a:spAutoFit/>
          </a:bodyPr>
          <a:lstStyle/>
          <a:p>
            <a:pPr algn="r" rtl="1">
              <a:lnSpc>
                <a:spcPct val="150000"/>
              </a:lnSpc>
            </a:pPr>
            <a:r>
              <a:rPr lang="ar-JO" sz="2000" b="1" dirty="0">
                <a:latin typeface="Alexandria" pitchFamily="2" charset="-78"/>
                <a:cs typeface="Alexandria" pitchFamily="2" charset="-78"/>
              </a:rPr>
              <a:t>المساءلة الذكية </a:t>
            </a:r>
            <a:r>
              <a:rPr lang="en-GB" sz="2000" dirty="0">
                <a:latin typeface="Alexandria" pitchFamily="2" charset="-78"/>
                <a:cs typeface="Alexandria" pitchFamily="2" charset="-78"/>
              </a:rPr>
              <a:t>Accountability Intelligent </a:t>
            </a:r>
            <a:r>
              <a:rPr lang="ar-JO" sz="2000" dirty="0">
                <a:latin typeface="Alexandria" pitchFamily="2" charset="-78"/>
                <a:cs typeface="Alexandria" pitchFamily="2" charset="-78"/>
              </a:rPr>
              <a:t>: "هي إطار عمل لضمان فعالية المدارس وكفاءتها تجاه الصالح العام، بحيث تعمل على أكمل وجه لتنمية طلبتها، وتستخدم مجموعة غنية من البيانات التي تعطي التعبير الكامل لنقاط قوة المدرسة وضعفها في تحقيق إمكانات هؤلاء الطلبة، ومستويات الرصد الخارجية الملائمة لحالة التنمية في كل مدرسة على حدى"(</a:t>
            </a:r>
            <a:r>
              <a:rPr lang="en-GB" sz="2000" dirty="0">
                <a:latin typeface="Alexandria" pitchFamily="2" charset="-78"/>
                <a:cs typeface="Alexandria" pitchFamily="2" charset="-78"/>
              </a:rPr>
              <a:t> 2009, </a:t>
            </a:r>
            <a:r>
              <a:rPr lang="en-GB" sz="2000" dirty="0" err="1">
                <a:latin typeface="Alexandria" pitchFamily="2" charset="-78"/>
                <a:cs typeface="Alexandria" pitchFamily="2" charset="-78"/>
              </a:rPr>
              <a:t>Dunford</a:t>
            </a:r>
            <a:r>
              <a:rPr lang="ar-JO" sz="2000" dirty="0">
                <a:latin typeface="Alexandria" pitchFamily="2" charset="-78"/>
                <a:cs typeface="Alexandria" pitchFamily="2" charset="-78"/>
              </a:rPr>
              <a:t>)</a:t>
            </a:r>
          </a:p>
          <a:p>
            <a:pPr algn="r" rtl="1">
              <a:lnSpc>
                <a:spcPct val="150000"/>
              </a:lnSpc>
            </a:pPr>
            <a:endParaRPr lang="en-GB" sz="2000" dirty="0">
              <a:latin typeface="Alexandria" pitchFamily="2" charset="-78"/>
              <a:cs typeface="Alexandria" pitchFamily="2" charset="-78"/>
            </a:endParaRPr>
          </a:p>
        </p:txBody>
      </p:sp>
      <p:sp>
        <p:nvSpPr>
          <p:cNvPr id="4" name="Rectangle 3"/>
          <p:cNvSpPr/>
          <p:nvPr/>
        </p:nvSpPr>
        <p:spPr>
          <a:xfrm>
            <a:off x="3935760" y="237377"/>
            <a:ext cx="3725700" cy="584775"/>
          </a:xfrm>
          <a:prstGeom prst="rect">
            <a:avLst/>
          </a:prstGeom>
        </p:spPr>
        <p:txBody>
          <a:bodyPr wrap="none">
            <a:spAutoFit/>
          </a:bodyPr>
          <a:lstStyle/>
          <a:p>
            <a:r>
              <a:rPr lang="ar-JO" sz="3200" dirty="0">
                <a:latin typeface="Alexandria" pitchFamily="2" charset="-78"/>
                <a:cs typeface="Alexandria" pitchFamily="2" charset="-78"/>
              </a:rPr>
              <a:t>مغزى كلمة «ذكية»</a:t>
            </a:r>
            <a:endParaRPr lang="en-GB" sz="3200"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3BAF7408-8DBB-6B0E-2E62-38B6E6C8799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025" y="-46009"/>
            <a:ext cx="2305141" cy="1076343"/>
          </a:xfrm>
          <a:prstGeom prst="rect">
            <a:avLst/>
          </a:prstGeom>
        </p:spPr>
      </p:pic>
    </p:spTree>
    <p:extLst>
      <p:ext uri="{BB962C8B-B14F-4D97-AF65-F5344CB8AC3E}">
        <p14:creationId xmlns:p14="http://schemas.microsoft.com/office/powerpoint/2010/main" val="1120575642"/>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DE80A0B-0D69-46E0-B1A7-4E7647C15A57}"/>
              </a:ext>
            </a:extLst>
          </p:cNvPr>
          <p:cNvSpPr txBox="1"/>
          <p:nvPr/>
        </p:nvSpPr>
        <p:spPr>
          <a:xfrm>
            <a:off x="335360" y="1024345"/>
            <a:ext cx="11521280" cy="5031506"/>
          </a:xfrm>
          <a:prstGeom prst="rect">
            <a:avLst/>
          </a:prstGeom>
          <a:noFill/>
        </p:spPr>
        <p:txBody>
          <a:bodyPr wrap="square">
            <a:spAutoFit/>
          </a:bodyPr>
          <a:lstStyle/>
          <a:p>
            <a:pPr algn="just" rtl="1">
              <a:lnSpc>
                <a:spcPct val="150000"/>
              </a:lnSpc>
            </a:pPr>
            <a:r>
              <a:rPr lang="ar-JO" sz="1800" dirty="0">
                <a:latin typeface="Alexandria" pitchFamily="2" charset="-78"/>
                <a:cs typeface="Alexandria" pitchFamily="2" charset="-78"/>
              </a:rPr>
              <a:t>       إن المتأمل لمبررات وجود المساءلة في النظم التربوية يرى أنها تتراوح بين غياب الثقة، والرؤية البوليسية للمسـاءلة، إلى رؤية قائمة على روح الزمالة والتحسين التدريجي لـلأداء المدرسـي، ويتبنـى كـروكس (2003 </a:t>
            </a:r>
            <a:r>
              <a:rPr lang="en-GB" sz="1800" dirty="0">
                <a:latin typeface="Alexandria" pitchFamily="2" charset="-78"/>
                <a:cs typeface="Alexandria" pitchFamily="2" charset="-78"/>
              </a:rPr>
              <a:t>Crooks (</a:t>
            </a:r>
            <a:r>
              <a:rPr lang="ar-JO" sz="1800" dirty="0">
                <a:latin typeface="Alexandria" pitchFamily="2" charset="-78"/>
                <a:cs typeface="Alexandria" pitchFamily="2" charset="-78"/>
              </a:rPr>
              <a:t> مفهوم "المساءلة الذكية"، ويقترح له ستة </a:t>
            </a:r>
            <a:r>
              <a:rPr lang="ar-JO" sz="1800" b="1" dirty="0">
                <a:latin typeface="Alexandria" pitchFamily="2" charset="-78"/>
                <a:cs typeface="Alexandria" pitchFamily="2" charset="-78"/>
              </a:rPr>
              <a:t>معايير (شروط) </a:t>
            </a:r>
            <a:r>
              <a:rPr lang="ar-JO" sz="1800" dirty="0">
                <a:latin typeface="Alexandria" pitchFamily="2" charset="-78"/>
                <a:cs typeface="Alexandria" pitchFamily="2" charset="-78"/>
              </a:rPr>
              <a:t>ينبغي توافرها في هذا الشكل من أشكال المساءلة حتى تتحقق </a:t>
            </a:r>
            <a:r>
              <a:rPr lang="ar-JO" sz="1800" b="1" dirty="0">
                <a:latin typeface="Alexandria" pitchFamily="2" charset="-78"/>
                <a:cs typeface="Alexandria" pitchFamily="2" charset="-78"/>
              </a:rPr>
              <a:t>المساءلة الذكية </a:t>
            </a:r>
            <a:r>
              <a:rPr lang="ar-JO" sz="1800" dirty="0">
                <a:latin typeface="Alexandria" pitchFamily="2" charset="-78"/>
                <a:cs typeface="Alexandria" pitchFamily="2" charset="-78"/>
              </a:rPr>
              <a:t>وهذه المعايير هي :</a:t>
            </a:r>
          </a:p>
          <a:p>
            <a:pPr algn="just" rtl="1">
              <a:lnSpc>
                <a:spcPct val="150000"/>
              </a:lnSpc>
            </a:pPr>
            <a:r>
              <a:rPr lang="ar-JO" sz="1800" dirty="0">
                <a:latin typeface="Alexandria" pitchFamily="2" charset="-78"/>
                <a:cs typeface="Alexandria" pitchFamily="2" charset="-78"/>
              </a:rPr>
              <a:t> .1 أن تحافظ على الثقة وتعززها بين المشاركين الأساسيين في عملية المساءلة فـي وقـت تشهد المجتمعات تآكلاً في الثقة بين المسؤولين والعاملين. </a:t>
            </a:r>
          </a:p>
          <a:p>
            <a:pPr algn="just" rtl="1">
              <a:lnSpc>
                <a:spcPct val="150000"/>
              </a:lnSpc>
            </a:pPr>
            <a:r>
              <a:rPr lang="ar-JO" sz="1800" dirty="0">
                <a:latin typeface="Alexandria" pitchFamily="2" charset="-78"/>
                <a:cs typeface="Alexandria" pitchFamily="2" charset="-78"/>
              </a:rPr>
              <a:t>.2 أن تجعل العاملين ينخرطون في العمل، وتوفر لهم إحساساً قويـاً بالمسـؤولية المهنيـة وتثير فيهم روح المبادرة. </a:t>
            </a:r>
          </a:p>
          <a:p>
            <a:pPr algn="just" rtl="1">
              <a:lnSpc>
                <a:spcPct val="150000"/>
              </a:lnSpc>
            </a:pPr>
            <a:r>
              <a:rPr lang="ar-JO" sz="1800" dirty="0">
                <a:latin typeface="Alexandria" pitchFamily="2" charset="-78"/>
                <a:cs typeface="Alexandria" pitchFamily="2" charset="-78"/>
              </a:rPr>
              <a:t>.3 أن تشجع العاملين على الاستجابات العميقة والقيّمة، بدلاً من الاستجابات السطحية. </a:t>
            </a:r>
          </a:p>
          <a:p>
            <a:pPr algn="just" rtl="1">
              <a:lnSpc>
                <a:spcPct val="150000"/>
              </a:lnSpc>
            </a:pPr>
            <a:r>
              <a:rPr lang="ar-JO" sz="1800" dirty="0">
                <a:latin typeface="Alexandria" pitchFamily="2" charset="-78"/>
                <a:cs typeface="Alexandria" pitchFamily="2" charset="-78"/>
              </a:rPr>
              <a:t>.4 أن تحسن الفهم والممارسة لمؤشرات الأداء . </a:t>
            </a:r>
          </a:p>
          <a:p>
            <a:pPr algn="just" rtl="1">
              <a:lnSpc>
                <a:spcPct val="150000"/>
              </a:lnSpc>
            </a:pPr>
            <a:r>
              <a:rPr lang="ar-JO" sz="1800" dirty="0">
                <a:latin typeface="Alexandria" pitchFamily="2" charset="-78"/>
                <a:cs typeface="Alexandria" pitchFamily="2" charset="-78"/>
              </a:rPr>
              <a:t>.5 أن توفر تغذية عكسية فعّالة، وتعمق البصيرة بالأداء وتدعم القرارات حول نقاط القـوة ونقاط الضعف في العمل. </a:t>
            </a:r>
          </a:p>
          <a:p>
            <a:pPr algn="just" rtl="1">
              <a:lnSpc>
                <a:spcPct val="150000"/>
              </a:lnSpc>
            </a:pPr>
            <a:r>
              <a:rPr lang="ar-JO" sz="1800" dirty="0">
                <a:latin typeface="Alexandria" pitchFamily="2" charset="-78"/>
                <a:cs typeface="Alexandria" pitchFamily="2" charset="-78"/>
              </a:rPr>
              <a:t>.6 أن تجعل معظم المشاركين أكثر حماساً وأعلى دافعيةً في عملهم ، الأمر الـذي يعنـي أن المساءلة الذكية بحد ذاتها ينبغي أن تنطوي على قدرة عالية على زيادة دافعية العـاملين لا على إحباطهم . </a:t>
            </a:r>
            <a:endParaRPr lang="ar-JO" sz="1800" i="0" dirty="0">
              <a:solidFill>
                <a:schemeClr val="tx1"/>
              </a:solidFill>
              <a:effectLst/>
              <a:latin typeface="Tajawal"/>
              <a:cs typeface="Alexandria" pitchFamily="2" charset="-78"/>
            </a:endParaRPr>
          </a:p>
        </p:txBody>
      </p:sp>
      <p:sp>
        <p:nvSpPr>
          <p:cNvPr id="10" name="TextBox 9">
            <a:extLst>
              <a:ext uri="{FF2B5EF4-FFF2-40B4-BE49-F238E27FC236}">
                <a16:creationId xmlns:a16="http://schemas.microsoft.com/office/drawing/2014/main" id="{7B8EBBAC-A47F-4B8B-892A-6FBEA90957EB}"/>
              </a:ext>
            </a:extLst>
          </p:cNvPr>
          <p:cNvSpPr txBox="1"/>
          <p:nvPr/>
        </p:nvSpPr>
        <p:spPr>
          <a:xfrm>
            <a:off x="3024027" y="251216"/>
            <a:ext cx="6143946" cy="579967"/>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شروط ومعايير المساءلة الذكية</a:t>
            </a:r>
          </a:p>
        </p:txBody>
      </p:sp>
      <p:pic>
        <p:nvPicPr>
          <p:cNvPr id="4" name="Graphic 21">
            <a:extLst>
              <a:ext uri="{FF2B5EF4-FFF2-40B4-BE49-F238E27FC236}">
                <a16:creationId xmlns:a16="http://schemas.microsoft.com/office/drawing/2014/main" id="{BE8F5B6D-8C8D-85BA-1447-E48A05D7836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025" y="-46009"/>
            <a:ext cx="2305141" cy="1076343"/>
          </a:xfrm>
          <a:prstGeom prst="rect">
            <a:avLst/>
          </a:prstGeom>
        </p:spPr>
      </p:pic>
    </p:spTree>
    <p:extLst>
      <p:ext uri="{BB962C8B-B14F-4D97-AF65-F5344CB8AC3E}">
        <p14:creationId xmlns:p14="http://schemas.microsoft.com/office/powerpoint/2010/main" val="3761964177"/>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DE80A0B-0D69-46E0-B1A7-4E7647C15A57}"/>
              </a:ext>
            </a:extLst>
          </p:cNvPr>
          <p:cNvSpPr txBox="1"/>
          <p:nvPr/>
        </p:nvSpPr>
        <p:spPr>
          <a:xfrm>
            <a:off x="273487" y="740288"/>
            <a:ext cx="11521280" cy="6040884"/>
          </a:xfrm>
          <a:prstGeom prst="rect">
            <a:avLst/>
          </a:prstGeom>
          <a:noFill/>
        </p:spPr>
        <p:txBody>
          <a:bodyPr wrap="square">
            <a:spAutoFit/>
          </a:bodyPr>
          <a:lstStyle/>
          <a:p>
            <a:pPr algn="just" rtl="1">
              <a:lnSpc>
                <a:spcPct val="150000"/>
              </a:lnSpc>
            </a:pPr>
            <a:r>
              <a:rPr lang="ar-JO" sz="2000" dirty="0">
                <a:latin typeface="Alexandria" pitchFamily="2" charset="-78"/>
                <a:cs typeface="Alexandria" pitchFamily="2" charset="-78"/>
              </a:rPr>
              <a:t>     تتركز المساءلة الذكية حول تطوير الذات وتعني أخذ المبادرة لفهم وتقويم العمل الذي يقوم به الطالب، وكذلك هي أسلوب للتعلم من أجل استعمال الموارد بطريقة أكثر انتاجية وفاعلية، ومن المعايير لتكون المساءلة ذكية تهتم بتحسين نوعية التعليم (الطويل، 2019): </a:t>
            </a:r>
          </a:p>
          <a:p>
            <a:pPr algn="just" rtl="1">
              <a:lnSpc>
                <a:spcPct val="150000"/>
              </a:lnSpc>
            </a:pPr>
            <a:endParaRPr lang="ar-JO" sz="2000" dirty="0">
              <a:latin typeface="Alexandria" pitchFamily="2" charset="-78"/>
              <a:cs typeface="Alexandria" pitchFamily="2" charset="-78"/>
            </a:endParaRPr>
          </a:p>
          <a:p>
            <a:pPr algn="just" rtl="1">
              <a:lnSpc>
                <a:spcPct val="150000"/>
              </a:lnSpc>
            </a:pPr>
            <a:r>
              <a:rPr lang="ar-JO" sz="2000" dirty="0">
                <a:latin typeface="Alexandria" pitchFamily="2" charset="-78"/>
                <a:cs typeface="Alexandria" pitchFamily="2" charset="-78"/>
              </a:rPr>
              <a:t>.1</a:t>
            </a:r>
            <a:r>
              <a:rPr lang="ar-JO" sz="2000" b="1" dirty="0">
                <a:latin typeface="Alexandria" pitchFamily="2" charset="-78"/>
                <a:cs typeface="Alexandria" pitchFamily="2" charset="-78"/>
              </a:rPr>
              <a:t> المشاركة والمسؤولية</a:t>
            </a:r>
            <a:r>
              <a:rPr lang="ar-JO" sz="2000" dirty="0">
                <a:latin typeface="Alexandria" pitchFamily="2" charset="-78"/>
                <a:cs typeface="Alexandria" pitchFamily="2" charset="-78"/>
              </a:rPr>
              <a:t>: تشمل المساءلة الذكية المشاركين في العملية جميعهم وتنمي شعورًا قويًا بالمسؤولية المهنية والمبادرة مما يسهم في تعزيز الثقة، ومثال على ذلك مشاركة الطلبة الأنشطة في التقويم الذاتي. </a:t>
            </a:r>
          </a:p>
          <a:p>
            <a:pPr algn="just" rtl="1">
              <a:lnSpc>
                <a:spcPct val="150000"/>
              </a:lnSpc>
            </a:pPr>
            <a:r>
              <a:rPr lang="ar-JO" sz="2000" dirty="0">
                <a:latin typeface="Alexandria" pitchFamily="2" charset="-78"/>
                <a:cs typeface="Alexandria" pitchFamily="2" charset="-78"/>
              </a:rPr>
              <a:t>.2 </a:t>
            </a:r>
            <a:r>
              <a:rPr lang="ar-JO" sz="2000" b="1" dirty="0">
                <a:latin typeface="Alexandria" pitchFamily="2" charset="-78"/>
                <a:cs typeface="Alexandria" pitchFamily="2" charset="-78"/>
              </a:rPr>
              <a:t>الاهتمام بجودة التعليم</a:t>
            </a:r>
            <a:r>
              <a:rPr lang="ar-JO" sz="2000" dirty="0">
                <a:latin typeface="Alexandria" pitchFamily="2" charset="-78"/>
                <a:cs typeface="Alexandria" pitchFamily="2" charset="-78"/>
              </a:rPr>
              <a:t>: تعزز المساءلة الذكية التعليم العميق وعالي الجودة في المجال الذي ينبغي تقييمه وهذا الناتج يكون حصيلة قياس الناتج على المدى الطويل وتقديم طرق استراتيجية ومواصفات محددة من الاختبارات لتحقيق نتائج جيدة على مقياس معين. </a:t>
            </a:r>
          </a:p>
          <a:p>
            <a:pPr algn="just" rtl="1">
              <a:lnSpc>
                <a:spcPct val="150000"/>
              </a:lnSpc>
            </a:pPr>
            <a:r>
              <a:rPr lang="ar-JO" sz="2000" dirty="0">
                <a:latin typeface="Alexandria" pitchFamily="2" charset="-78"/>
                <a:cs typeface="Alexandria" pitchFamily="2" charset="-78"/>
              </a:rPr>
              <a:t>.3 </a:t>
            </a:r>
            <a:r>
              <a:rPr lang="ar-JO" sz="2000" b="1" dirty="0">
                <a:latin typeface="Alexandria" pitchFamily="2" charset="-78"/>
                <a:cs typeface="Alexandria" pitchFamily="2" charset="-78"/>
              </a:rPr>
              <a:t>التقويم الشامل وتنويع مؤشرات الأداء</a:t>
            </a:r>
            <a:r>
              <a:rPr lang="ar-JO" sz="2000" dirty="0">
                <a:latin typeface="Alexandria" pitchFamily="2" charset="-78"/>
                <a:cs typeface="Alexandria" pitchFamily="2" charset="-78"/>
              </a:rPr>
              <a:t>: تقدم المساءلة الذكية مؤشرات متنوعة عن الأداء وتعمل على مستويات عدة مثل المهام الفردية أو المهام الجماعية حيث تهدف تقييم الأداء في مجال معين، ليتم وضع عدة قرارات بناءً عليها مثل تطوير مهارات التعلم والمواقف والتربية الوطنية.</a:t>
            </a:r>
            <a:endParaRPr lang="ar-JO" sz="2000" i="0" dirty="0">
              <a:solidFill>
                <a:schemeClr val="tx1"/>
              </a:solidFill>
              <a:effectLst/>
              <a:latin typeface="Tajawal"/>
              <a:cs typeface="Alexandria" pitchFamily="2" charset="-78"/>
            </a:endParaRPr>
          </a:p>
        </p:txBody>
      </p:sp>
      <p:sp>
        <p:nvSpPr>
          <p:cNvPr id="10" name="TextBox 9">
            <a:extLst>
              <a:ext uri="{FF2B5EF4-FFF2-40B4-BE49-F238E27FC236}">
                <a16:creationId xmlns:a16="http://schemas.microsoft.com/office/drawing/2014/main" id="{965118FD-254A-4079-8AFB-AF9BE55722EA}"/>
              </a:ext>
            </a:extLst>
          </p:cNvPr>
          <p:cNvSpPr txBox="1"/>
          <p:nvPr/>
        </p:nvSpPr>
        <p:spPr>
          <a:xfrm>
            <a:off x="3575720" y="261329"/>
            <a:ext cx="3960440"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معايير المساءلة الذكية</a:t>
            </a:r>
            <a:endParaRPr kumimoji="0" lang="ar-JO" sz="1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pic>
        <p:nvPicPr>
          <p:cNvPr id="4" name="Graphic 21">
            <a:extLst>
              <a:ext uri="{FF2B5EF4-FFF2-40B4-BE49-F238E27FC236}">
                <a16:creationId xmlns:a16="http://schemas.microsoft.com/office/drawing/2014/main" id="{ACC0E308-9123-BE1B-5259-3E18EB32F46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025" y="-46009"/>
            <a:ext cx="2305141" cy="1076343"/>
          </a:xfrm>
          <a:prstGeom prst="rect">
            <a:avLst/>
          </a:prstGeom>
        </p:spPr>
      </p:pic>
    </p:spTree>
    <p:extLst>
      <p:ext uri="{BB962C8B-B14F-4D97-AF65-F5344CB8AC3E}">
        <p14:creationId xmlns:p14="http://schemas.microsoft.com/office/powerpoint/2010/main" val="2271975396"/>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7E3EA2A2-DE5A-4292-AA15-56E18B229C48}"/>
              </a:ext>
            </a:extLst>
          </p:cNvPr>
          <p:cNvSpPr txBox="1">
            <a:spLocks/>
          </p:cNvSpPr>
          <p:nvPr/>
        </p:nvSpPr>
        <p:spPr>
          <a:xfrm>
            <a:off x="263352" y="485116"/>
            <a:ext cx="11089232" cy="3087900"/>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rtl="1"/>
            <a:r>
              <a:rPr lang="ar-JO" sz="2800" b="1" dirty="0">
                <a:solidFill>
                  <a:schemeClr val="tx1"/>
                </a:solidFill>
                <a:latin typeface="Alexandria" pitchFamily="2" charset="-78"/>
                <a:cs typeface="Alexandria" pitchFamily="2" charset="-78"/>
              </a:rPr>
              <a:t>فكّر معي الآن: </a:t>
            </a:r>
          </a:p>
          <a:p>
            <a:pPr algn="ctr" rtl="1"/>
            <a:r>
              <a:rPr lang="ar-JO" sz="2800" b="1" u="sng" dirty="0">
                <a:solidFill>
                  <a:schemeClr val="tx1"/>
                </a:solidFill>
                <a:latin typeface="Alexandria" pitchFamily="2" charset="-78"/>
                <a:cs typeface="Alexandria" pitchFamily="2" charset="-78"/>
              </a:rPr>
              <a:t>ماذا تعني الجملة الآتية</a:t>
            </a:r>
          </a:p>
          <a:p>
            <a:pPr algn="ctr" rtl="1"/>
            <a:endParaRPr lang="en-GB" sz="2800" u="sng" dirty="0">
              <a:solidFill>
                <a:schemeClr val="tx1"/>
              </a:solidFill>
              <a:latin typeface="Alexandria" pitchFamily="2" charset="-78"/>
              <a:cs typeface="Alexandria" pitchFamily="2" charset="-78"/>
            </a:endParaRPr>
          </a:p>
        </p:txBody>
      </p:sp>
      <p:pic>
        <p:nvPicPr>
          <p:cNvPr id="5" name="Graphic 4" descr="Group brainstorm">
            <a:extLst>
              <a:ext uri="{FF2B5EF4-FFF2-40B4-BE49-F238E27FC236}">
                <a16:creationId xmlns:a16="http://schemas.microsoft.com/office/drawing/2014/main" id="{C754B116-FCB7-48EF-992E-8B112501D6B4}"/>
              </a:ext>
            </a:extLst>
          </p:cNvPr>
          <p:cNvPicPr>
            <a:picLocks noChangeAspect="1"/>
          </p:cNvPicPr>
          <p:nvPr/>
        </p:nvPicPr>
        <p:blipFill>
          <a:blip r:embed="rId3">
            <a:duotone>
              <a:prstClr val="black"/>
              <a:schemeClr val="accent5">
                <a:tint val="45000"/>
                <a:satMod val="400000"/>
              </a:schemeClr>
            </a:duotone>
            <a:extLst>
              <a:ext uri="{96DAC541-7B7A-43D3-8B79-37D633B846F1}">
                <asvg:svgBlip xmlns:asvg="http://schemas.microsoft.com/office/drawing/2016/SVG/main" r:embed="rId4"/>
              </a:ext>
            </a:extLst>
          </a:blip>
          <a:stretch>
            <a:fillRect/>
          </a:stretch>
        </p:blipFill>
        <p:spPr>
          <a:xfrm>
            <a:off x="5231904" y="1748722"/>
            <a:ext cx="1296144" cy="1301074"/>
          </a:xfrm>
          <a:prstGeom prst="rect">
            <a:avLst/>
          </a:prstGeom>
        </p:spPr>
      </p:pic>
      <p:sp>
        <p:nvSpPr>
          <p:cNvPr id="6" name="TextBox 5">
            <a:extLst>
              <a:ext uri="{FF2B5EF4-FFF2-40B4-BE49-F238E27FC236}">
                <a16:creationId xmlns:a16="http://schemas.microsoft.com/office/drawing/2014/main" id="{A143FE1D-D3EE-4EDD-8938-3DF7239F7E81}"/>
              </a:ext>
            </a:extLst>
          </p:cNvPr>
          <p:cNvSpPr txBox="1"/>
          <p:nvPr/>
        </p:nvSpPr>
        <p:spPr>
          <a:xfrm>
            <a:off x="2423592" y="3465095"/>
            <a:ext cx="6912768" cy="1958485"/>
          </a:xfrm>
          <a:prstGeom prst="rect">
            <a:avLst/>
          </a:prstGeom>
          <a:noFill/>
        </p:spPr>
        <p:txBody>
          <a:bodyPr wrap="square">
            <a:spAutoFit/>
          </a:bodyPr>
          <a:lstStyle/>
          <a:p>
            <a:pPr algn="ctr">
              <a:lnSpc>
                <a:spcPct val="150000"/>
              </a:lnSpc>
            </a:pPr>
            <a:r>
              <a:rPr kumimoji="0" lang="ar-JO" sz="2800" b="0" i="0" strike="noStrike" kern="0" cap="none" spc="0" normalizeH="0" baseline="0" noProof="0" dirty="0">
                <a:ln>
                  <a:noFill/>
                </a:ln>
                <a:solidFill>
                  <a:schemeClr val="tx1"/>
                </a:solidFill>
                <a:effectLst/>
                <a:uLnTx/>
                <a:uFillTx/>
                <a:latin typeface="Alexandria" pitchFamily="2" charset="-78"/>
                <a:cs typeface="Alexandria" pitchFamily="2" charset="-78"/>
                <a:sym typeface="Arial"/>
              </a:rPr>
              <a:t>إنّ المساءلة وسيلة لبلوغ غاية معينة وليست في حدِّ ذاتها هدفًا تسعى إليه النُظم التعليمية</a:t>
            </a:r>
            <a:endParaRPr lang="ar-JO" sz="2800" dirty="0">
              <a:solidFill>
                <a:schemeClr val="tx1"/>
              </a:solidFill>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B87D3714-26D1-C4D6-2A6D-522905906B1A}"/>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025" y="-46009"/>
            <a:ext cx="2305141" cy="1076343"/>
          </a:xfrm>
          <a:prstGeom prst="rect">
            <a:avLst/>
          </a:prstGeom>
        </p:spPr>
      </p:pic>
    </p:spTree>
    <p:custDataLst>
      <p:tags r:id="rId1"/>
    </p:custDataLst>
    <p:extLst>
      <p:ext uri="{BB962C8B-B14F-4D97-AF65-F5344CB8AC3E}">
        <p14:creationId xmlns:p14="http://schemas.microsoft.com/office/powerpoint/2010/main" val="440702496"/>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DE80A0B-0D69-46E0-B1A7-4E7647C15A57}"/>
              </a:ext>
            </a:extLst>
          </p:cNvPr>
          <p:cNvSpPr txBox="1"/>
          <p:nvPr/>
        </p:nvSpPr>
        <p:spPr>
          <a:xfrm>
            <a:off x="407369" y="836712"/>
            <a:ext cx="11233248" cy="5580246"/>
          </a:xfrm>
          <a:prstGeom prst="rect">
            <a:avLst/>
          </a:prstGeom>
          <a:noFill/>
        </p:spPr>
        <p:txBody>
          <a:bodyPr wrap="square">
            <a:spAutoFit/>
          </a:bodyPr>
          <a:lstStyle/>
          <a:p>
            <a:pPr algn="just" rtl="1">
              <a:lnSpc>
                <a:spcPct val="150000"/>
              </a:lnSpc>
            </a:pPr>
            <a:r>
              <a:rPr lang="ar-JO" sz="2000" dirty="0">
                <a:latin typeface="Alexandria" pitchFamily="2" charset="-78"/>
                <a:cs typeface="Alexandria" pitchFamily="2" charset="-78"/>
              </a:rPr>
              <a:t>         إن المساءلة تمثل أداةً من أدوات تطوير التعليم وتعد ركيزةً أساسيةً في تطوير وتحسين الإدارات المدرسية من خلال إسهاماتها في تقليل التسيب والترهل الإداري في مؤسسات التعليم .</a:t>
            </a:r>
          </a:p>
          <a:p>
            <a:pPr algn="just" rtl="1">
              <a:lnSpc>
                <a:spcPct val="150000"/>
              </a:lnSpc>
            </a:pPr>
            <a:r>
              <a:rPr lang="ar-JO" sz="2000" dirty="0">
                <a:latin typeface="Alexandria" pitchFamily="2" charset="-78"/>
                <a:cs typeface="Alexandria" pitchFamily="2" charset="-78"/>
              </a:rPr>
              <a:t>        ويستعرض التقرير العالمي لرصد التعليم 2017 / 2018 البيّنات والمعطيات العالمية بشأن الآليات المترابطة غالباً التي تُستخدم في مساءلة الأطراف الفاعلة الرئيسية المعنية بالتعليم، وفعاليتها في تحقيق التنمية المستدامة، والبيئات الداعمة اللازمة لتمكين الأطراف الفاعلة من الوفاء بمسؤولياتهم الفردية.</a:t>
            </a:r>
            <a:endParaRPr lang="ar-JO" sz="2000" i="0" dirty="0">
              <a:solidFill>
                <a:schemeClr val="tx1"/>
              </a:solidFill>
              <a:effectLst/>
              <a:latin typeface="Tajawal"/>
              <a:cs typeface="Alexandria" pitchFamily="2" charset="-78"/>
            </a:endParaRPr>
          </a:p>
          <a:p>
            <a:pPr algn="just" rtl="1">
              <a:lnSpc>
                <a:spcPct val="150000"/>
              </a:lnSpc>
            </a:pPr>
            <a:r>
              <a:rPr lang="ar-JO" sz="2000" dirty="0">
                <a:latin typeface="Alexandria" pitchFamily="2" charset="-78"/>
                <a:cs typeface="Alexandria" pitchFamily="2" charset="-78"/>
              </a:rPr>
              <a:t>إن المساءلة وسيلة لبلوغ غاية معينة – أي أداة لتحقيق غايات الهدف للتنمية المستدامة – وليست في حد ذاتها هدفاً تسعى إليه النُظم التعليمية ولكن إذا أرُيد للمساءلة أن تساهم في توفير نُظم تعليمية أكثر شمولاً وإنصافاً وذات جودة عالية، فإن من الضروري اعتماد نهوج مرنة قادرة على استخدام المعلومات المتاحة استخداماً موزوناً وحكيماً. وقد تكون آليات المساءلة فعالة في بعض السياقات وفي بعض الجوانب التعليمية، وقد تكون ضارة في سياقات وجوانب أخرى.</a:t>
            </a:r>
          </a:p>
          <a:p>
            <a:pPr algn="just" rtl="1">
              <a:lnSpc>
                <a:spcPct val="150000"/>
              </a:lnSpc>
            </a:pPr>
            <a:endParaRPr lang="ar-JO" sz="2000" dirty="0">
              <a:latin typeface="Alexandria" pitchFamily="2" charset="-78"/>
              <a:cs typeface="Alexandria" pitchFamily="2" charset="-78"/>
            </a:endParaRPr>
          </a:p>
        </p:txBody>
      </p:sp>
      <p:sp>
        <p:nvSpPr>
          <p:cNvPr id="10" name="TextBox 9">
            <a:extLst>
              <a:ext uri="{FF2B5EF4-FFF2-40B4-BE49-F238E27FC236}">
                <a16:creationId xmlns:a16="http://schemas.microsoft.com/office/drawing/2014/main" id="{D40EBC60-0F8F-4416-B0EF-51032FFACC95}"/>
              </a:ext>
            </a:extLst>
          </p:cNvPr>
          <p:cNvSpPr txBox="1"/>
          <p:nvPr/>
        </p:nvSpPr>
        <p:spPr>
          <a:xfrm>
            <a:off x="2567608" y="191993"/>
            <a:ext cx="6336704" cy="461665"/>
          </a:xfrm>
          <a:prstGeom prst="rect">
            <a:avLst/>
          </a:prstGeom>
          <a:noFill/>
        </p:spPr>
        <p:txBody>
          <a:bodyPr wrap="square">
            <a:spAutoFit/>
          </a:bodyPr>
          <a:lstStyle/>
          <a:p>
            <a:r>
              <a:rPr lang="ar-JO" sz="2400" b="1" dirty="0">
                <a:latin typeface="Alexandria" pitchFamily="2" charset="-78"/>
                <a:cs typeface="Alexandria" pitchFamily="2" charset="-78"/>
              </a:rPr>
              <a:t>المساءلة وسيلة </a:t>
            </a:r>
            <a:r>
              <a:rPr lang="ar-AE" sz="2400" b="1" dirty="0">
                <a:latin typeface="Alexandria" pitchFamily="2" charset="-78"/>
                <a:cs typeface="Alexandria" pitchFamily="2" charset="-78"/>
              </a:rPr>
              <a:t>وليست </a:t>
            </a:r>
            <a:r>
              <a:rPr lang="ar-JO" sz="2400" b="1" dirty="0">
                <a:latin typeface="Alexandria" pitchFamily="2" charset="-78"/>
                <a:cs typeface="Alexandria" pitchFamily="2" charset="-78"/>
              </a:rPr>
              <a:t>غاية </a:t>
            </a:r>
            <a:r>
              <a:rPr lang="ar-AE" sz="2400" b="1" dirty="0">
                <a:latin typeface="Alexandria" pitchFamily="2" charset="-78"/>
                <a:cs typeface="Alexandria" pitchFamily="2" charset="-78"/>
              </a:rPr>
              <a:t>(</a:t>
            </a:r>
            <a:r>
              <a:rPr lang="ar-JO" sz="2400" b="1" dirty="0">
                <a:latin typeface="Alexandria" pitchFamily="2" charset="-78"/>
                <a:cs typeface="Alexandria" pitchFamily="2" charset="-78"/>
              </a:rPr>
              <a:t>هدفًا </a:t>
            </a:r>
            <a:r>
              <a:rPr lang="ar-AE" sz="2400" b="1" dirty="0">
                <a:latin typeface="Alexandria" pitchFamily="2" charset="-78"/>
                <a:cs typeface="Alexandria" pitchFamily="2" charset="-78"/>
              </a:rPr>
              <a:t>)</a:t>
            </a:r>
            <a:endParaRPr lang="ar-JO" sz="2400" b="1" dirty="0">
              <a:latin typeface="Alexandria" pitchFamily="2" charset="-78"/>
              <a:cs typeface="Alexandria" pitchFamily="2" charset="-78"/>
            </a:endParaRPr>
          </a:p>
        </p:txBody>
      </p:sp>
      <p:sp>
        <p:nvSpPr>
          <p:cNvPr id="4" name="Rectangle 3"/>
          <p:cNvSpPr/>
          <p:nvPr/>
        </p:nvSpPr>
        <p:spPr>
          <a:xfrm>
            <a:off x="551384" y="6366033"/>
            <a:ext cx="4447051" cy="307777"/>
          </a:xfrm>
          <a:prstGeom prst="rect">
            <a:avLst/>
          </a:prstGeom>
        </p:spPr>
        <p:txBody>
          <a:bodyPr wrap="none">
            <a:spAutoFit/>
          </a:bodyPr>
          <a:lstStyle/>
          <a:p>
            <a:r>
              <a:rPr lang="en-GB" dirty="0">
                <a:latin typeface="Alexandria" pitchFamily="2" charset="-78"/>
                <a:cs typeface="Alexandria" pitchFamily="2" charset="-78"/>
              </a:rPr>
              <a:t>.unesco.org/</a:t>
            </a:r>
            <a:r>
              <a:rPr lang="en-GB" dirty="0" err="1">
                <a:latin typeface="Alexandria" pitchFamily="2" charset="-78"/>
                <a:cs typeface="Alexandria" pitchFamily="2" charset="-78"/>
              </a:rPr>
              <a:t>ar</a:t>
            </a:r>
            <a:r>
              <a:rPr lang="en-GB" dirty="0">
                <a:latin typeface="Alexandria" pitchFamily="2" charset="-78"/>
                <a:cs typeface="Alexandria" pitchFamily="2" charset="-78"/>
              </a:rPr>
              <a:t>/chapter/</a:t>
            </a:r>
            <a:r>
              <a:rPr lang="ar-JO" dirty="0">
                <a:latin typeface="Alexandria" pitchFamily="2" charset="-78"/>
                <a:cs typeface="Alexandria" pitchFamily="2" charset="-78"/>
              </a:rPr>
              <a:t>المساءلة-في-مجال-التعليم</a:t>
            </a:r>
            <a:endParaRPr lang="en-GB"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74733B72-1C78-AF8A-0DD1-914AE2A5EC5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025" y="-46009"/>
            <a:ext cx="2305141" cy="1076343"/>
          </a:xfrm>
          <a:prstGeom prst="rect">
            <a:avLst/>
          </a:prstGeom>
        </p:spPr>
      </p:pic>
    </p:spTree>
    <p:extLst>
      <p:ext uri="{BB962C8B-B14F-4D97-AF65-F5344CB8AC3E}">
        <p14:creationId xmlns:p14="http://schemas.microsoft.com/office/powerpoint/2010/main" val="19495153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DE80A0B-0D69-46E0-B1A7-4E7647C15A57}"/>
              </a:ext>
            </a:extLst>
          </p:cNvPr>
          <p:cNvSpPr txBox="1"/>
          <p:nvPr/>
        </p:nvSpPr>
        <p:spPr>
          <a:xfrm>
            <a:off x="487449" y="908720"/>
            <a:ext cx="11521280" cy="5447004"/>
          </a:xfrm>
          <a:prstGeom prst="rect">
            <a:avLst/>
          </a:prstGeom>
          <a:noFill/>
        </p:spPr>
        <p:txBody>
          <a:bodyPr wrap="square">
            <a:spAutoFit/>
          </a:bodyPr>
          <a:lstStyle/>
          <a:p>
            <a:pPr algn="just" rtl="1">
              <a:lnSpc>
                <a:spcPct val="150000"/>
              </a:lnSpc>
            </a:pPr>
            <a:r>
              <a:rPr lang="ar-JO" sz="1800" dirty="0">
                <a:latin typeface="Alexandria" pitchFamily="2" charset="-78"/>
                <a:cs typeface="Alexandria" pitchFamily="2" charset="-78"/>
              </a:rPr>
              <a:t>            إن سلبيات المساءلة التربوية وإشكاليات تطبيقها يجب ألاّ تعفي التربويين من تبنيها وتطبيقها في الميدان التربوي إذ أن </a:t>
            </a:r>
            <a:r>
              <a:rPr lang="ar-JO" sz="1800" b="1" dirty="0">
                <a:latin typeface="Alexandria" pitchFamily="2" charset="-78"/>
                <a:cs typeface="Alexandria" pitchFamily="2" charset="-78"/>
              </a:rPr>
              <a:t>ما يترتب عليها من فوائد أكبـر بكثير مما يمكن أن يترتب عليها من سلبيات</a:t>
            </a:r>
            <a:r>
              <a:rPr lang="ar-JO" sz="1800" dirty="0">
                <a:latin typeface="Alexandria" pitchFamily="2" charset="-78"/>
                <a:cs typeface="Alexandria" pitchFamily="2" charset="-78"/>
              </a:rPr>
              <a:t>، لذا يجب بذل قصارى الجهود لتجنب مثـل هذه السلبيات، وإن كان يجب أن التأكيد بأن المسألة التربوية يمكن أن تفشل أحيانًا إذا لم يتم التعامل مع أوضاع تكون فيها الأدوار والتوقعات واضحة، وتكون التغذية العكسية فيها متوفرة ومتصـلة، وتكون فيها أنظمة المساءلة ذاتها خاضعة للمراجعة والتدقيق.(بطاح، 2006). وبما أن المساءلة التربوية الإيجابية </a:t>
            </a:r>
            <a:r>
              <a:rPr lang="ar-JO" sz="1800" b="1" dirty="0">
                <a:latin typeface="Alexandria" pitchFamily="2" charset="-78"/>
                <a:cs typeface="Alexandria" pitchFamily="2" charset="-78"/>
              </a:rPr>
              <a:t>تساعد على الإنجاز المنضبط وصنع القرارات التي تتسم بالمصداقية والعملية</a:t>
            </a:r>
            <a:r>
              <a:rPr lang="ar-JO" sz="1800" dirty="0">
                <a:latin typeface="Alexandria" pitchFamily="2" charset="-78"/>
                <a:cs typeface="Alexandria" pitchFamily="2" charset="-78"/>
              </a:rPr>
              <a:t>، </a:t>
            </a:r>
            <a:r>
              <a:rPr lang="ar-JO" sz="1800" b="1" dirty="0">
                <a:latin typeface="Alexandria" pitchFamily="2" charset="-78"/>
                <a:cs typeface="Alexandria" pitchFamily="2" charset="-78"/>
              </a:rPr>
              <a:t>وتسهم في متابعة فاعلية وكفاية النظام التربوي</a:t>
            </a:r>
            <a:r>
              <a:rPr lang="ar-JO" sz="1800" dirty="0">
                <a:latin typeface="Alexandria" pitchFamily="2" charset="-78"/>
                <a:cs typeface="Alexandria" pitchFamily="2" charset="-78"/>
              </a:rPr>
              <a:t>، فإن الاتجـاه نحـو مأسسة المساءلة التربوية أصبح أمراً ضرورياً، أي جعلها </a:t>
            </a:r>
            <a:r>
              <a:rPr lang="ar-JO" sz="1800" b="1" dirty="0">
                <a:latin typeface="Alexandria" pitchFamily="2" charset="-78"/>
                <a:cs typeface="Alexandria" pitchFamily="2" charset="-78"/>
              </a:rPr>
              <a:t>مكوناً وجـزءاً رئيسـاً فـي الـنظم التربوية</a:t>
            </a:r>
            <a:r>
              <a:rPr lang="ar-JO" sz="1800" dirty="0">
                <a:latin typeface="Alexandria" pitchFamily="2" charset="-78"/>
                <a:cs typeface="Alexandria" pitchFamily="2" charset="-78"/>
              </a:rPr>
              <a:t>، بحيث تمارس كل وحدة بعد المساءلة فيها لكي تكون الحصيلة النهائية مساءلة ممثلـة وشاملة للنظام بأكمله، مما يعطي المسؤول عن النظام </a:t>
            </a:r>
            <a:r>
              <a:rPr lang="ar-JO" sz="1800" b="1" dirty="0">
                <a:latin typeface="Alexandria" pitchFamily="2" charset="-78"/>
                <a:cs typeface="Alexandria" pitchFamily="2" charset="-78"/>
              </a:rPr>
              <a:t>المقدرة على استبصار حقيقـي لفاعليـة وكفاية أداء نظامه</a:t>
            </a:r>
            <a:r>
              <a:rPr lang="ar-JO" sz="1800" dirty="0">
                <a:latin typeface="Alexandria" pitchFamily="2" charset="-78"/>
                <a:cs typeface="Alexandria" pitchFamily="2" charset="-78"/>
              </a:rPr>
              <a:t>، فالقيادة المتمكنة والواعية والمسؤولة تفرض احترام إرادتها وشخصيتها داخل النظام، فتأتي مساءلتها مقبولة من العاملين فيه دون حاجة إلى تفعيل قوة البعد القانوني في النظام من أجل دفع العاملين وحفزهم على العمل بأقصى طاقاتهم الممكنة، إذ تكون علاقـة العـاملين بقادتهم علاقة تقدير واحترام وثقة وإعجاب، متطلعين للإفادة من خبراتهم والتأسي بمسلكهم الذي يعيشه قادتهم (الطويل، 1999).</a:t>
            </a:r>
            <a:endParaRPr lang="ar-JO" sz="1800" i="0" dirty="0">
              <a:solidFill>
                <a:schemeClr val="tx1"/>
              </a:solidFill>
              <a:effectLst/>
              <a:latin typeface="Tajawal"/>
              <a:cs typeface="Alexandria" pitchFamily="2" charset="-78"/>
            </a:endParaRPr>
          </a:p>
        </p:txBody>
      </p:sp>
      <p:sp>
        <p:nvSpPr>
          <p:cNvPr id="10" name="TextBox 9">
            <a:extLst>
              <a:ext uri="{FF2B5EF4-FFF2-40B4-BE49-F238E27FC236}">
                <a16:creationId xmlns:a16="http://schemas.microsoft.com/office/drawing/2014/main" id="{36C7BAB4-9AEC-4C3F-9B66-1823BACF0443}"/>
              </a:ext>
            </a:extLst>
          </p:cNvPr>
          <p:cNvSpPr txBox="1"/>
          <p:nvPr/>
        </p:nvSpPr>
        <p:spPr>
          <a:xfrm>
            <a:off x="3024027" y="202178"/>
            <a:ext cx="6143946" cy="579967"/>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
                <a:srgbClr val="000000"/>
              </a:buClr>
              <a:buSzTx/>
              <a:buFont typeface="Arial"/>
              <a:buNone/>
              <a:tabLst/>
              <a:defRPr/>
            </a:pPr>
            <a:r>
              <a:rPr lang="ar-JO" sz="2400" b="1" dirty="0">
                <a:latin typeface="Alexandria" pitchFamily="2" charset="-78"/>
                <a:cs typeface="Alexandria" pitchFamily="2" charset="-78"/>
              </a:rPr>
              <a:t>هل أنت مع ا</a:t>
            </a:r>
            <a:r>
              <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لمساءلة أم ضدها؟</a:t>
            </a:r>
          </a:p>
        </p:txBody>
      </p:sp>
      <p:pic>
        <p:nvPicPr>
          <p:cNvPr id="4" name="Graphic 21">
            <a:extLst>
              <a:ext uri="{FF2B5EF4-FFF2-40B4-BE49-F238E27FC236}">
                <a16:creationId xmlns:a16="http://schemas.microsoft.com/office/drawing/2014/main" id="{FCD1771A-9AA9-946C-18A4-6E0EB82563E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025" y="-46009"/>
            <a:ext cx="2305141" cy="1076343"/>
          </a:xfrm>
          <a:prstGeom prst="rect">
            <a:avLst/>
          </a:prstGeom>
        </p:spPr>
      </p:pic>
    </p:spTree>
    <p:extLst>
      <p:ext uri="{BB962C8B-B14F-4D97-AF65-F5344CB8AC3E}">
        <p14:creationId xmlns:p14="http://schemas.microsoft.com/office/powerpoint/2010/main" val="1047793880"/>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DE80A0B-0D69-46E0-B1A7-4E7647C15A57}"/>
              </a:ext>
            </a:extLst>
          </p:cNvPr>
          <p:cNvSpPr txBox="1"/>
          <p:nvPr/>
        </p:nvSpPr>
        <p:spPr>
          <a:xfrm>
            <a:off x="623392" y="476672"/>
            <a:ext cx="10225136" cy="6677854"/>
          </a:xfrm>
          <a:prstGeom prst="rect">
            <a:avLst/>
          </a:prstGeom>
          <a:noFill/>
        </p:spPr>
        <p:txBody>
          <a:bodyPr wrap="square">
            <a:spAutoFit/>
          </a:bodyPr>
          <a:lstStyle/>
          <a:p>
            <a:pPr algn="ctr" rtl="1">
              <a:lnSpc>
                <a:spcPct val="150000"/>
              </a:lnSpc>
            </a:pPr>
            <a:r>
              <a:rPr lang="ar-JO" sz="2400" dirty="0">
                <a:latin typeface="Alexandria" pitchFamily="2" charset="-78"/>
                <a:cs typeface="Alexandria" pitchFamily="2" charset="-78"/>
              </a:rPr>
              <a:t>        </a:t>
            </a:r>
            <a:r>
              <a:rPr lang="ar-JO" sz="2400" b="1" dirty="0">
                <a:latin typeface="Alexandria" pitchFamily="2" charset="-78"/>
                <a:cs typeface="Alexandria" pitchFamily="2" charset="-78"/>
              </a:rPr>
              <a:t>خاتمة</a:t>
            </a:r>
          </a:p>
          <a:p>
            <a:pPr algn="just" rtl="1">
              <a:lnSpc>
                <a:spcPct val="150000"/>
              </a:lnSpc>
            </a:pPr>
            <a:r>
              <a:rPr lang="ar-JO" sz="2400" dirty="0">
                <a:latin typeface="Alexandria" pitchFamily="2" charset="-78"/>
                <a:cs typeface="Alexandria" pitchFamily="2" charset="-78"/>
              </a:rPr>
              <a:t>         تمثل المساءلة وسيلةً في غاية الأهمية لتحسين النُظم التربوية ولتحقيق غايات التنمية المستدامة وليست في حد ذاتها هدفاً تسعى إليه النُظم التعليمية. </a:t>
            </a:r>
          </a:p>
          <a:p>
            <a:pPr algn="just" rtl="1">
              <a:lnSpc>
                <a:spcPct val="150000"/>
              </a:lnSpc>
            </a:pPr>
            <a:r>
              <a:rPr lang="ar-JO" sz="2400" dirty="0">
                <a:latin typeface="Alexandria" pitchFamily="2" charset="-78"/>
                <a:cs typeface="Alexandria" pitchFamily="2" charset="-78"/>
              </a:rPr>
              <a:t>          المساءلة التربوية الإيجابية تساعد على الإنجاز المنضبط وصنع القرارات التي تتسم بالمصداقية والعملية، وتسهم في متابعة فاعلية وكفاية النظام التربوي.</a:t>
            </a:r>
          </a:p>
          <a:p>
            <a:pPr algn="just" rtl="1">
              <a:lnSpc>
                <a:spcPct val="150000"/>
              </a:lnSpc>
            </a:pPr>
            <a:r>
              <a:rPr lang="ar-JO" sz="2400" dirty="0">
                <a:latin typeface="Alexandria" pitchFamily="2" charset="-78"/>
                <a:cs typeface="Alexandria" pitchFamily="2" charset="-78"/>
              </a:rPr>
              <a:t>        إن المساءلة الذكية تمثّل أداة من أدوات تطوير التعليم وتعدّ ركيزة أساسية في تطوير وتحسين الإدارات المدرسية من خلال إسهاماتها في تقليل التسيب والترهل الإداري في مؤسسات التعليم لذلك ارتبط القياس والتقويم ارتباطًا تامًا بالمساءلة. </a:t>
            </a:r>
            <a:endParaRPr lang="ar-JO" sz="2400" i="0" dirty="0">
              <a:solidFill>
                <a:schemeClr val="tx1"/>
              </a:solidFill>
              <a:effectLst/>
              <a:latin typeface="Tajawal"/>
              <a:cs typeface="Alexandria" pitchFamily="2" charset="-78"/>
            </a:endParaRPr>
          </a:p>
          <a:p>
            <a:pPr algn="just" rtl="1">
              <a:lnSpc>
                <a:spcPct val="150000"/>
              </a:lnSpc>
            </a:pPr>
            <a:endParaRPr lang="ar-JO" sz="2400" i="0" dirty="0">
              <a:solidFill>
                <a:schemeClr val="tx1"/>
              </a:solidFill>
              <a:effectLst/>
              <a:latin typeface="Tajawal"/>
              <a:cs typeface="Alexandria" pitchFamily="2" charset="-78"/>
            </a:endParaRPr>
          </a:p>
        </p:txBody>
      </p:sp>
      <p:pic>
        <p:nvPicPr>
          <p:cNvPr id="4" name="Graphic 21">
            <a:extLst>
              <a:ext uri="{FF2B5EF4-FFF2-40B4-BE49-F238E27FC236}">
                <a16:creationId xmlns:a16="http://schemas.microsoft.com/office/drawing/2014/main" id="{7A17DA00-A5CF-B77E-68E9-601D1D8328C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025" y="-46009"/>
            <a:ext cx="2305141" cy="1076343"/>
          </a:xfrm>
          <a:prstGeom prst="rect">
            <a:avLst/>
          </a:prstGeom>
        </p:spPr>
      </p:pic>
    </p:spTree>
    <p:extLst>
      <p:ext uri="{BB962C8B-B14F-4D97-AF65-F5344CB8AC3E}">
        <p14:creationId xmlns:p14="http://schemas.microsoft.com/office/powerpoint/2010/main" val="394844398"/>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DE80A0B-0D69-46E0-B1A7-4E7647C15A57}"/>
              </a:ext>
            </a:extLst>
          </p:cNvPr>
          <p:cNvSpPr txBox="1"/>
          <p:nvPr/>
        </p:nvSpPr>
        <p:spPr>
          <a:xfrm>
            <a:off x="119336" y="335845"/>
            <a:ext cx="11860268" cy="6278001"/>
          </a:xfrm>
          <a:prstGeom prst="rect">
            <a:avLst/>
          </a:prstGeom>
          <a:noFill/>
        </p:spPr>
        <p:txBody>
          <a:bodyPr wrap="square">
            <a:spAutoFit/>
          </a:bodyPr>
          <a:lstStyle/>
          <a:p>
            <a:pPr algn="ctr" rtl="1">
              <a:lnSpc>
                <a:spcPct val="150000"/>
              </a:lnSpc>
            </a:pPr>
            <a:r>
              <a:rPr lang="ar-JO" sz="1800" dirty="0">
                <a:latin typeface="Alexandria" pitchFamily="2" charset="-78"/>
                <a:cs typeface="Alexandria" pitchFamily="2" charset="-78"/>
              </a:rPr>
              <a:t>         </a:t>
            </a:r>
            <a:r>
              <a:rPr lang="ar-JO" sz="1800" b="1" dirty="0">
                <a:latin typeface="Alexandria" pitchFamily="2" charset="-78"/>
                <a:cs typeface="Alexandria" pitchFamily="2" charset="-78"/>
              </a:rPr>
              <a:t>مقدمة</a:t>
            </a:r>
            <a:r>
              <a:rPr lang="ar-JO" sz="1800" dirty="0">
                <a:latin typeface="Alexandria" pitchFamily="2" charset="-78"/>
                <a:cs typeface="Alexandria" pitchFamily="2" charset="-78"/>
              </a:rPr>
              <a:t> </a:t>
            </a:r>
          </a:p>
          <a:p>
            <a:pPr algn="just" rtl="1">
              <a:lnSpc>
                <a:spcPct val="150000"/>
              </a:lnSpc>
            </a:pPr>
            <a:r>
              <a:rPr lang="ar-JO" sz="1800" dirty="0">
                <a:latin typeface="Alexandria" pitchFamily="2" charset="-78"/>
                <a:cs typeface="Alexandria" pitchFamily="2" charset="-78"/>
              </a:rPr>
              <a:t>          يعتبر التقويم التربوي بعدًا مهما للإدارات والقيادات التربوية وهو</a:t>
            </a:r>
            <a:r>
              <a:rPr lang="ar-AE" sz="1800" dirty="0">
                <a:latin typeface="Alexandria" pitchFamily="2" charset="-78"/>
                <a:cs typeface="Alexandria" pitchFamily="2" charset="-78"/>
              </a:rPr>
              <a:t> </a:t>
            </a:r>
            <a:r>
              <a:rPr lang="ar-JO" sz="1800" dirty="0">
                <a:latin typeface="Alexandria" pitchFamily="2" charset="-78"/>
                <a:cs typeface="Alexandria" pitchFamily="2" charset="-78"/>
              </a:rPr>
              <a:t>عملية مقصودة ومطلوبة يقوم من خلالها المعنيون للتأكد من نوعية المنهج وجودته وباقي جوانب العملية التعليمية وذلك بهدف التحسين، والتطوير </a:t>
            </a:r>
            <a:r>
              <a:rPr lang="ar-JO" sz="1800" b="1" dirty="0">
                <a:latin typeface="Alexandria" pitchFamily="2" charset="-78"/>
                <a:cs typeface="Alexandria" pitchFamily="2" charset="-78"/>
              </a:rPr>
              <a:t>وعملية التقويم تكشف لنا عن مدى حسن سير العملية التعليمية</a:t>
            </a:r>
            <a:r>
              <a:rPr lang="ar-JO" sz="1800" dirty="0">
                <a:latin typeface="Alexandria" pitchFamily="2" charset="-78"/>
                <a:cs typeface="Alexandria" pitchFamily="2" charset="-78"/>
              </a:rPr>
              <a:t>، كما أنها تمدنا بمؤشرات عن </a:t>
            </a:r>
            <a:r>
              <a:rPr lang="ar-JO" sz="1800" b="1" dirty="0">
                <a:latin typeface="Alexandria" pitchFamily="2" charset="-78"/>
                <a:cs typeface="Alexandria" pitchFamily="2" charset="-78"/>
              </a:rPr>
              <a:t>مدى إمكانية هذا التحسين </a:t>
            </a:r>
            <a:r>
              <a:rPr lang="ar-JO" sz="1800" dirty="0">
                <a:latin typeface="Alexandria" pitchFamily="2" charset="-78"/>
                <a:cs typeface="Alexandria" pitchFamily="2" charset="-78"/>
              </a:rPr>
              <a:t>ومن ثمة يعتبر التقويم التربوي وتطوير أساليبه واحدا من </a:t>
            </a:r>
            <a:r>
              <a:rPr lang="ar-JO" sz="1800" b="1" dirty="0">
                <a:latin typeface="Alexandria" pitchFamily="2" charset="-78"/>
                <a:cs typeface="Alexandria" pitchFamily="2" charset="-78"/>
              </a:rPr>
              <a:t>المداخل الأساسية لتطوير التعليم </a:t>
            </a:r>
            <a:r>
              <a:rPr lang="ar-JO" sz="1800" dirty="0">
                <a:latin typeface="Alexandria" pitchFamily="2" charset="-78"/>
                <a:cs typeface="Alexandria" pitchFamily="2" charset="-78"/>
              </a:rPr>
              <a:t>فهو</a:t>
            </a:r>
            <a:r>
              <a:rPr lang="ar-AE" sz="1800" dirty="0">
                <a:latin typeface="Alexandria" pitchFamily="2" charset="-78"/>
                <a:cs typeface="Alexandria" pitchFamily="2" charset="-78"/>
              </a:rPr>
              <a:t> </a:t>
            </a:r>
            <a:r>
              <a:rPr lang="ar-JO" sz="1800" dirty="0">
                <a:latin typeface="Alexandria" pitchFamily="2" charset="-78"/>
                <a:cs typeface="Alexandria" pitchFamily="2" charset="-78"/>
              </a:rPr>
              <a:t>الأسلوب العلمي الذي يتم من خلاله تشخيص دقيق للعملية التعليمية وتعديل مسارها فهو جزء مكمل للعملية التعليمية وأحد المؤشرات الهامة للتعرف على مدى كفاءة المناهج وطرق التدريس وكفاءة العمليات التعليمية.</a:t>
            </a:r>
          </a:p>
          <a:p>
            <a:pPr algn="just" rtl="1">
              <a:lnSpc>
                <a:spcPct val="150000"/>
              </a:lnSpc>
            </a:pPr>
            <a:r>
              <a:rPr lang="ar-AE" sz="1800" dirty="0">
                <a:latin typeface="Alexandria" pitchFamily="2" charset="-78"/>
                <a:cs typeface="Alexandria" pitchFamily="2" charset="-78"/>
              </a:rPr>
              <a:t>         </a:t>
            </a:r>
            <a:r>
              <a:rPr lang="ar-JO" sz="1800" dirty="0">
                <a:latin typeface="Alexandria" pitchFamily="2" charset="-78"/>
                <a:cs typeface="Alexandria" pitchFamily="2" charset="-78"/>
              </a:rPr>
              <a:t>أدّت جهود العلماء والمختصين والباحثين في الآونة الأخيرة إلى تطوير القياس والتقويم، قد عرفت المنظومة التربوية إصلاحات وتحولات عديدة شملت مختلف الأصعدة، وذلك للتكيف مع المتغيرات الحاصلة في العالم من هيمنة للتكتلات السياسية وظاهرة عولمة الاقتصاد وانفتاح السوق والانفجار المعرفي والتقني إضافة لظاهرة العولمة ،كل هذه العوامل جعلت وزارة التربية تعمل على تطبيق مشروع الإصلاحات وفقًا للتغيرات الحاصلة وذلك من أجل تحقيق تعليم نوعي هادف ، إلاّ أنّ هذه العملية حتى تكون ممنهجة وبشكل تعليمي يراعي كل أطراف العملية التعليمية- التعلمية ،لا بدّ من معرفة النقائص لسد الثغرات وهذا لا يكون إلاّ بالاستناد على عمليتي التقييم والتقويم حتى نتمكن من الحصول على أهداف تسعى إلى تحقيق نموذج تعليمي فعال يركز على"المعلم، والمتعلم، والمعرفة". </a:t>
            </a:r>
          </a:p>
          <a:p>
            <a:pPr algn="just" rtl="1">
              <a:lnSpc>
                <a:spcPct val="150000"/>
              </a:lnSpc>
            </a:pPr>
            <a:r>
              <a:rPr lang="ar-JO" sz="1800" dirty="0">
                <a:latin typeface="Alexandria" pitchFamily="2" charset="-78"/>
                <a:cs typeface="Alexandria" pitchFamily="2" charset="-78"/>
              </a:rPr>
              <a:t>(بن سعد ورماضنية،2015 )</a:t>
            </a:r>
          </a:p>
        </p:txBody>
      </p:sp>
      <p:sp>
        <p:nvSpPr>
          <p:cNvPr id="10" name="TextBox 9">
            <a:extLst>
              <a:ext uri="{FF2B5EF4-FFF2-40B4-BE49-F238E27FC236}">
                <a16:creationId xmlns:a16="http://schemas.microsoft.com/office/drawing/2014/main" id="{1955B221-2160-4078-A21E-C2B9FF2C852C}"/>
              </a:ext>
            </a:extLst>
          </p:cNvPr>
          <p:cNvSpPr txBox="1"/>
          <p:nvPr/>
        </p:nvSpPr>
        <p:spPr>
          <a:xfrm>
            <a:off x="4079776" y="19472"/>
            <a:ext cx="5940660" cy="430887"/>
          </a:xfrm>
          <a:prstGeom prst="rect">
            <a:avLst/>
          </a:prstGeom>
          <a:noFill/>
        </p:spPr>
        <p:txBody>
          <a:bodyPr wrap="square">
            <a:spAutoFit/>
          </a:bodyPr>
          <a:lstStyle/>
          <a:p>
            <a:r>
              <a:rPr kumimoji="0" lang="ar-JO"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JO" sz="22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التقييم والتقويم</a:t>
            </a:r>
            <a:r>
              <a:rPr kumimoji="0" lang="ar-JO" sz="2200" b="1" i="0" u="none" strike="noStrike" kern="0" cap="none" spc="0" normalizeH="0" noProof="0" dirty="0">
                <a:ln>
                  <a:noFill/>
                </a:ln>
                <a:solidFill>
                  <a:srgbClr val="000000"/>
                </a:solidFill>
                <a:effectLst/>
                <a:uLnTx/>
                <a:uFillTx/>
                <a:latin typeface="Alexandria" pitchFamily="2" charset="-78"/>
                <a:cs typeface="Alexandria" pitchFamily="2" charset="-78"/>
                <a:sym typeface="Arial"/>
              </a:rPr>
              <a:t> </a:t>
            </a:r>
            <a:r>
              <a:rPr kumimoji="0" lang="ar-JO" sz="22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التربوي</a:t>
            </a:r>
            <a:r>
              <a:rPr kumimoji="0" lang="ar-JO"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endParaRPr lang="ar-JO" sz="2200"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7A021761-CACB-7062-7960-1D8F5705862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025" y="-46009"/>
            <a:ext cx="2305141" cy="1076343"/>
          </a:xfrm>
          <a:prstGeom prst="rect">
            <a:avLst/>
          </a:prstGeom>
        </p:spPr>
      </p:pic>
    </p:spTree>
    <p:extLst>
      <p:ext uri="{BB962C8B-B14F-4D97-AF65-F5344CB8AC3E}">
        <p14:creationId xmlns:p14="http://schemas.microsoft.com/office/powerpoint/2010/main" val="3491691082"/>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1955B221-2160-4078-A21E-C2B9FF2C852C}"/>
              </a:ext>
            </a:extLst>
          </p:cNvPr>
          <p:cNvSpPr txBox="1"/>
          <p:nvPr/>
        </p:nvSpPr>
        <p:spPr>
          <a:xfrm>
            <a:off x="4367808" y="261329"/>
            <a:ext cx="4120015" cy="461665"/>
          </a:xfrm>
          <a:prstGeom prst="rect">
            <a:avLst/>
          </a:prstGeom>
          <a:noFill/>
        </p:spPr>
        <p:txBody>
          <a:bodyPr wrap="square">
            <a:spAutoFit/>
          </a:bodyPr>
          <a:lstStyle/>
          <a:p>
            <a:r>
              <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التقويم التربوي</a:t>
            </a:r>
            <a:r>
              <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endParaRPr lang="ar-JO"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482B5800-EB99-4A99-A634-F2967C978C63}"/>
              </a:ext>
            </a:extLst>
          </p:cNvPr>
          <p:cNvSpPr txBox="1"/>
          <p:nvPr/>
        </p:nvSpPr>
        <p:spPr>
          <a:xfrm>
            <a:off x="316487" y="770255"/>
            <a:ext cx="11468145" cy="5861541"/>
          </a:xfrm>
          <a:prstGeom prst="rect">
            <a:avLst/>
          </a:prstGeom>
          <a:noFill/>
        </p:spPr>
        <p:txBody>
          <a:bodyPr wrap="square">
            <a:spAutoFit/>
          </a:bodyPr>
          <a:lstStyle/>
          <a:p>
            <a:pPr algn="just" rtl="1"/>
            <a:r>
              <a:rPr lang="ar-JO" sz="1800" b="0" i="0" dirty="0">
                <a:solidFill>
                  <a:schemeClr val="tx1"/>
                </a:solidFill>
                <a:effectLst/>
                <a:latin typeface="Droid Sans"/>
                <a:cs typeface="Alexandria" pitchFamily="2" charset="-78"/>
              </a:rPr>
              <a:t>       يعبّر التقويم عن </a:t>
            </a:r>
            <a:r>
              <a:rPr lang="ar-JO" sz="1800" b="0" i="0" strike="noStrike" dirty="0">
                <a:solidFill>
                  <a:schemeClr val="tx1"/>
                </a:solidFill>
                <a:effectLst/>
                <a:latin typeface="Droid Sans"/>
                <a:cs typeface="Alexandria" pitchFamily="2" charset="-78"/>
              </a:rPr>
              <a:t>استخدام</a:t>
            </a:r>
            <a:r>
              <a:rPr lang="ar-JO" sz="1800" b="0" i="0" dirty="0">
                <a:solidFill>
                  <a:schemeClr val="tx1"/>
                </a:solidFill>
                <a:effectLst/>
                <a:latin typeface="Droid Sans"/>
                <a:cs typeface="Alexandria" pitchFamily="2" charset="-78"/>
              </a:rPr>
              <a:t> البيانات المجمعة من القياس الذي قام به التقييم بغرض الإصلاح، ويستخدم للربط بين الأهداف التعليمية الموضوعة وما تعلمه الطالب بالفعل. إذًا فعملية التقويم تبدأ من خلال تحليل هذه البيانات لتحديد  المعرفة التي حصلها الطالب وما استوعبه وفهمه ومقارنة نتيجة الاختبار التي تقيس أداءه الدراسي وتقدّمه بنتائج الطلبة الآخرين. </a:t>
            </a:r>
          </a:p>
          <a:p>
            <a:pPr algn="just" rtl="1"/>
            <a:r>
              <a:rPr lang="ar-JO" sz="1800" b="0" i="0" dirty="0">
                <a:solidFill>
                  <a:schemeClr val="tx1"/>
                </a:solidFill>
                <a:effectLst/>
                <a:latin typeface="Droid Sans"/>
                <a:cs typeface="Alexandria" pitchFamily="2" charset="-78"/>
              </a:rPr>
              <a:t>       </a:t>
            </a:r>
          </a:p>
          <a:p>
            <a:pPr algn="just" rtl="1"/>
            <a:r>
              <a:rPr lang="ar-JO" sz="1800" b="0" i="0" dirty="0">
                <a:solidFill>
                  <a:schemeClr val="tx1"/>
                </a:solidFill>
                <a:effectLst/>
                <a:latin typeface="Droid Sans"/>
                <a:cs typeface="Alexandria" pitchFamily="2" charset="-78"/>
              </a:rPr>
              <a:t>ويرتبط مصطلح </a:t>
            </a:r>
            <a:r>
              <a:rPr lang="ar-JO" sz="1800" b="0" i="0" u="sng" dirty="0">
                <a:solidFill>
                  <a:schemeClr val="tx1"/>
                </a:solidFill>
                <a:effectLst/>
                <a:latin typeface="Droid Sans"/>
                <a:cs typeface="Alexandria" pitchFamily="2" charset="-78"/>
              </a:rPr>
              <a:t>التقويم</a:t>
            </a:r>
            <a:r>
              <a:rPr lang="ar-JO" sz="1800" b="0" i="0" dirty="0">
                <a:solidFill>
                  <a:schemeClr val="tx1"/>
                </a:solidFill>
                <a:effectLst/>
                <a:latin typeface="Droid Sans"/>
                <a:cs typeface="Alexandria" pitchFamily="2" charset="-78"/>
              </a:rPr>
              <a:t> من الناحية التربوية ارتباطًا كبيرًا بمعنى </a:t>
            </a:r>
            <a:r>
              <a:rPr lang="ar-JO" sz="1800" b="0" i="0" u="sng" dirty="0">
                <a:solidFill>
                  <a:schemeClr val="tx1"/>
                </a:solidFill>
                <a:effectLst/>
                <a:latin typeface="Droid Sans"/>
                <a:cs typeface="Alexandria" pitchFamily="2" charset="-78"/>
              </a:rPr>
              <a:t>التعديل والإصلاح والاستقامة</a:t>
            </a:r>
            <a:r>
              <a:rPr lang="ar-JO" sz="1800" b="0" i="0" dirty="0">
                <a:solidFill>
                  <a:schemeClr val="tx1"/>
                </a:solidFill>
                <a:effectLst/>
                <a:latin typeface="Droid Sans"/>
                <a:cs typeface="Alexandria" pitchFamily="2" charset="-78"/>
              </a:rPr>
              <a:t>، فهو بيان قيمة عملية التقييم ومدى تحقيق الأهداف ومعرفة نقاط القوة والعمل على تعزيزها ومعرفة جوانب الضعف وعمل استراتيجيات لعلاجها. فتقويم الشيء لغويًا يعني تعديل مساره إلى الجهة المرادة، أي إصلاح نقاط الخلل والاعوجاج وتعديلها. والتقويم من الناحية التربوية لا يقتصر على الحكم على قيمة الأشياء فقط، بل إنه يتجاوز ذلك لاتخاذ القرارات كذلك فهو عملية تشخيصية علاجية ووقائية.</a:t>
            </a:r>
            <a:r>
              <a:rPr lang="ar-JO" sz="1800" dirty="0">
                <a:solidFill>
                  <a:schemeClr val="tx1"/>
                </a:solidFill>
                <a:latin typeface="Droid Sans"/>
                <a:cs typeface="Alexandria" pitchFamily="2" charset="-78"/>
              </a:rPr>
              <a:t>(بن سعد ورماضنية،2015)</a:t>
            </a:r>
          </a:p>
          <a:p>
            <a:pPr algn="just" rtl="1"/>
            <a:endParaRPr lang="ar-JO" sz="1800" b="0" i="0" dirty="0">
              <a:solidFill>
                <a:schemeClr val="tx1"/>
              </a:solidFill>
              <a:effectLst/>
              <a:latin typeface="Droid Sans"/>
              <a:cs typeface="Alexandria" pitchFamily="2" charset="-78"/>
            </a:endParaRPr>
          </a:p>
          <a:p>
            <a:pPr algn="just" rtl="1"/>
            <a:r>
              <a:rPr lang="ar-JO" sz="1800" b="1" i="0" dirty="0">
                <a:solidFill>
                  <a:schemeClr val="tx1"/>
                </a:solidFill>
                <a:effectLst/>
                <a:latin typeface="Helvetica" panose="020B0604020202020204" pitchFamily="34" charset="0"/>
                <a:cs typeface="Alexandria" pitchFamily="2" charset="-78"/>
              </a:rPr>
              <a:t>الفرق</a:t>
            </a:r>
            <a:r>
              <a:rPr lang="ar-JO" sz="1800" b="0" i="0" dirty="0">
                <a:solidFill>
                  <a:schemeClr val="tx1"/>
                </a:solidFill>
                <a:effectLst/>
                <a:latin typeface="Helvetica" panose="020B0604020202020204" pitchFamily="34" charset="0"/>
                <a:cs typeface="Alexandria" pitchFamily="2" charset="-78"/>
              </a:rPr>
              <a:t> </a:t>
            </a:r>
            <a:r>
              <a:rPr lang="ar-JO" sz="1800" b="1" i="0" dirty="0">
                <a:solidFill>
                  <a:schemeClr val="tx1"/>
                </a:solidFill>
                <a:effectLst/>
                <a:latin typeface="Helvetica" panose="020B0604020202020204" pitchFamily="34" charset="0"/>
                <a:cs typeface="Alexandria" pitchFamily="2" charset="-78"/>
              </a:rPr>
              <a:t>بین</a:t>
            </a:r>
            <a:r>
              <a:rPr lang="ar-JO" sz="1800" b="0" i="0" dirty="0">
                <a:solidFill>
                  <a:schemeClr val="tx1"/>
                </a:solidFill>
                <a:effectLst/>
                <a:latin typeface="Helvetica" panose="020B0604020202020204" pitchFamily="34" charset="0"/>
                <a:cs typeface="Alexandria" pitchFamily="2" charset="-78"/>
              </a:rPr>
              <a:t> </a:t>
            </a:r>
            <a:r>
              <a:rPr lang="ar-JO" sz="1800" b="1" i="0" dirty="0">
                <a:solidFill>
                  <a:schemeClr val="tx1"/>
                </a:solidFill>
                <a:effectLst/>
                <a:latin typeface="Helvetica" panose="020B0604020202020204" pitchFamily="34" charset="0"/>
                <a:cs typeface="Alexandria" pitchFamily="2" charset="-78"/>
              </a:rPr>
              <a:t>التقویم</a:t>
            </a:r>
            <a:r>
              <a:rPr lang="ar-JO" sz="1800" b="0" i="0" dirty="0">
                <a:solidFill>
                  <a:schemeClr val="tx1"/>
                </a:solidFill>
                <a:effectLst/>
                <a:latin typeface="Helvetica" panose="020B0604020202020204" pitchFamily="34" charset="0"/>
                <a:cs typeface="Alexandria" pitchFamily="2" charset="-78"/>
              </a:rPr>
              <a:t> </a:t>
            </a:r>
            <a:r>
              <a:rPr lang="ar-JO" sz="1800" b="1" i="0" dirty="0">
                <a:solidFill>
                  <a:schemeClr val="tx1"/>
                </a:solidFill>
                <a:effectLst/>
                <a:latin typeface="Helvetica" panose="020B0604020202020204" pitchFamily="34" charset="0"/>
                <a:cs typeface="Alexandria" pitchFamily="2" charset="-78"/>
              </a:rPr>
              <a:t>التربوي</a:t>
            </a:r>
            <a:r>
              <a:rPr lang="ar-JO" sz="1800" b="0" i="0" dirty="0">
                <a:solidFill>
                  <a:schemeClr val="tx1"/>
                </a:solidFill>
                <a:effectLst/>
                <a:latin typeface="Helvetica" panose="020B0604020202020204" pitchFamily="34" charset="0"/>
                <a:cs typeface="Alexandria" pitchFamily="2" charset="-78"/>
              </a:rPr>
              <a:t> </a:t>
            </a:r>
            <a:r>
              <a:rPr lang="ar-JO" sz="1800" b="1" i="0" dirty="0">
                <a:solidFill>
                  <a:schemeClr val="tx1"/>
                </a:solidFill>
                <a:effectLst/>
                <a:latin typeface="Helvetica" panose="020B0604020202020204" pitchFamily="34" charset="0"/>
                <a:cs typeface="Alexandria" pitchFamily="2" charset="-78"/>
              </a:rPr>
              <a:t>والتقویم</a:t>
            </a:r>
            <a:r>
              <a:rPr lang="ar-JO" sz="1800" b="0" i="0" dirty="0">
                <a:solidFill>
                  <a:schemeClr val="tx1"/>
                </a:solidFill>
                <a:effectLst/>
                <a:latin typeface="Helvetica" panose="020B0604020202020204" pitchFamily="34" charset="0"/>
                <a:cs typeface="Alexandria" pitchFamily="2" charset="-78"/>
              </a:rPr>
              <a:t> </a:t>
            </a:r>
            <a:r>
              <a:rPr lang="ar-JO" sz="1800" b="1" i="0" dirty="0">
                <a:solidFill>
                  <a:schemeClr val="tx1"/>
                </a:solidFill>
                <a:effectLst/>
                <a:latin typeface="Helvetica" panose="020B0604020202020204" pitchFamily="34" charset="0"/>
                <a:cs typeface="Alexandria" pitchFamily="2" charset="-78"/>
              </a:rPr>
              <a:t>التعلیمي</a:t>
            </a:r>
            <a:endParaRPr lang="ar-AE" sz="1800" b="1" i="0" dirty="0">
              <a:solidFill>
                <a:schemeClr val="tx1"/>
              </a:solidFill>
              <a:effectLst/>
              <a:latin typeface="Helvetica" panose="020B0604020202020204" pitchFamily="34" charset="0"/>
              <a:cs typeface="Alexandria" pitchFamily="2" charset="-78"/>
            </a:endParaRPr>
          </a:p>
          <a:p>
            <a:pPr algn="just" rtl="1"/>
            <a:endParaRPr lang="ar-JO" sz="1800" b="0" i="0" dirty="0">
              <a:solidFill>
                <a:schemeClr val="tx1"/>
              </a:solidFill>
              <a:effectLst/>
              <a:latin typeface="Droid Sans"/>
              <a:cs typeface="Alexandria" pitchFamily="2" charset="-78"/>
            </a:endParaRPr>
          </a:p>
          <a:p>
            <a:pPr algn="just" rtl="1">
              <a:buFont typeface="Arial" panose="020B0604020202020204" pitchFamily="34" charset="0"/>
              <a:buChar char="•"/>
            </a:pPr>
            <a:r>
              <a:rPr lang="ar-JO" sz="1800" b="1" i="0" strike="noStrike" dirty="0">
                <a:solidFill>
                  <a:schemeClr val="tx1"/>
                </a:solidFill>
                <a:effectLst/>
                <a:latin typeface="Droid Sans"/>
                <a:cs typeface="Alexandria" pitchFamily="2" charset="-78"/>
              </a:rPr>
              <a:t>التقويم التربوي</a:t>
            </a:r>
            <a:r>
              <a:rPr lang="ar-JO" sz="1800" b="0" i="0" dirty="0">
                <a:solidFill>
                  <a:schemeClr val="tx1"/>
                </a:solidFill>
                <a:effectLst/>
                <a:latin typeface="Droid Sans"/>
                <a:cs typeface="Alexandria" pitchFamily="2" charset="-78"/>
              </a:rPr>
              <a:t> مصطلح أكثر شمولية واتساعًا، فهو يتضمن المؤسسات التعليمية والمجتمعية بأكملها ويشمل جوانب كثيرة، منها التقويم التعليمي نفسه.</a:t>
            </a:r>
            <a:r>
              <a:rPr lang="ar-JO" sz="1800" dirty="0">
                <a:solidFill>
                  <a:schemeClr val="tx1"/>
                </a:solidFill>
                <a:latin typeface="Droid Sans"/>
                <a:cs typeface="Alexandria" pitchFamily="2" charset="-78"/>
              </a:rPr>
              <a:t> بينما </a:t>
            </a:r>
            <a:r>
              <a:rPr lang="ar-JO" sz="1800" b="1" i="0" dirty="0">
                <a:solidFill>
                  <a:schemeClr val="tx1"/>
                </a:solidFill>
                <a:effectLst/>
                <a:latin typeface="Droid Sans"/>
                <a:cs typeface="Alexandria" pitchFamily="2" charset="-78"/>
              </a:rPr>
              <a:t>التقويم التعليمي </a:t>
            </a:r>
            <a:r>
              <a:rPr lang="ar-JO" sz="1800" b="0" i="0" dirty="0">
                <a:solidFill>
                  <a:schemeClr val="tx1"/>
                </a:solidFill>
                <a:effectLst/>
                <a:latin typeface="Droid Sans"/>
                <a:cs typeface="Alexandria" pitchFamily="2" charset="-78"/>
              </a:rPr>
              <a:t>يتعلق بالتعليم فقط، ويشمل :</a:t>
            </a:r>
          </a:p>
          <a:p>
            <a:pPr algn="just" rtl="1">
              <a:lnSpc>
                <a:spcPct val="150000"/>
              </a:lnSpc>
              <a:buFont typeface="+mj-lt"/>
              <a:buAutoNum type="arabicPeriod"/>
            </a:pPr>
            <a:r>
              <a:rPr lang="ar-JO" sz="1800" b="0" i="0" dirty="0">
                <a:solidFill>
                  <a:schemeClr val="tx1"/>
                </a:solidFill>
                <a:effectLst/>
                <a:latin typeface="Droid Sans"/>
                <a:cs typeface="Alexandria" pitchFamily="2" charset="-78"/>
              </a:rPr>
              <a:t>الهدف من التقويم</a:t>
            </a:r>
          </a:p>
          <a:p>
            <a:pPr algn="just" rtl="1">
              <a:lnSpc>
                <a:spcPct val="150000"/>
              </a:lnSpc>
              <a:buFont typeface="+mj-lt"/>
              <a:buAutoNum type="arabicPeriod"/>
            </a:pPr>
            <a:r>
              <a:rPr lang="ar-JO" sz="1800" b="0" i="0" dirty="0">
                <a:solidFill>
                  <a:srgbClr val="333333"/>
                </a:solidFill>
                <a:effectLst/>
                <a:latin typeface="Droid Sans"/>
                <a:cs typeface="Alexandria" pitchFamily="2" charset="-78"/>
              </a:rPr>
              <a:t>أهمية التقويم</a:t>
            </a:r>
          </a:p>
          <a:p>
            <a:pPr algn="just" rtl="1">
              <a:lnSpc>
                <a:spcPct val="150000"/>
              </a:lnSpc>
              <a:buFont typeface="+mj-lt"/>
              <a:buAutoNum type="arabicPeriod"/>
            </a:pPr>
            <a:r>
              <a:rPr lang="ar-JO" sz="1800" b="0" i="0" dirty="0">
                <a:solidFill>
                  <a:srgbClr val="333333"/>
                </a:solidFill>
                <a:effectLst/>
                <a:latin typeface="Droid Sans"/>
                <a:cs typeface="Alexandria" pitchFamily="2" charset="-78"/>
              </a:rPr>
              <a:t>الأسلوب والإجراء المتبع</a:t>
            </a:r>
          </a:p>
          <a:p>
            <a:pPr algn="just" rtl="1">
              <a:lnSpc>
                <a:spcPct val="150000"/>
              </a:lnSpc>
              <a:buFont typeface="+mj-lt"/>
              <a:buAutoNum type="arabicPeriod"/>
            </a:pPr>
            <a:r>
              <a:rPr lang="ar-JO" sz="1800" b="0" i="0" dirty="0">
                <a:solidFill>
                  <a:srgbClr val="333333"/>
                </a:solidFill>
                <a:effectLst/>
                <a:latin typeface="Droid Sans"/>
                <a:cs typeface="Alexandria" pitchFamily="2" charset="-78"/>
              </a:rPr>
              <a:t>الوسائل والنظم المختلفة</a:t>
            </a:r>
            <a:r>
              <a:rPr lang="en-GB" sz="1800" dirty="0">
                <a:solidFill>
                  <a:srgbClr val="333333"/>
                </a:solidFill>
                <a:latin typeface="Droid Sans"/>
                <a:cs typeface="Alexandria" pitchFamily="2" charset="-78"/>
              </a:rPr>
              <a:t>.</a:t>
            </a:r>
            <a:endParaRPr lang="ar-JO" sz="1800" b="0" i="0" dirty="0">
              <a:solidFill>
                <a:srgbClr val="333333"/>
              </a:solidFill>
              <a:effectLst/>
              <a:latin typeface="Droid Sans"/>
              <a:cs typeface="Alexandria" pitchFamily="2" charset="-78"/>
            </a:endParaRPr>
          </a:p>
        </p:txBody>
      </p:sp>
      <p:pic>
        <p:nvPicPr>
          <p:cNvPr id="3" name="Graphic 21">
            <a:extLst>
              <a:ext uri="{FF2B5EF4-FFF2-40B4-BE49-F238E27FC236}">
                <a16:creationId xmlns:a16="http://schemas.microsoft.com/office/drawing/2014/main" id="{2E6F527F-4223-55F3-A4E3-65B14628DE1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025" y="-46009"/>
            <a:ext cx="2305141" cy="1076343"/>
          </a:xfrm>
          <a:prstGeom prst="rect">
            <a:avLst/>
          </a:prstGeom>
        </p:spPr>
      </p:pic>
    </p:spTree>
    <p:extLst>
      <p:ext uri="{BB962C8B-B14F-4D97-AF65-F5344CB8AC3E}">
        <p14:creationId xmlns:p14="http://schemas.microsoft.com/office/powerpoint/2010/main" val="1458774596"/>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1955B221-2160-4078-A21E-C2B9FF2C852C}"/>
              </a:ext>
            </a:extLst>
          </p:cNvPr>
          <p:cNvSpPr txBox="1"/>
          <p:nvPr/>
        </p:nvSpPr>
        <p:spPr>
          <a:xfrm>
            <a:off x="3935760" y="261329"/>
            <a:ext cx="3816424" cy="461665"/>
          </a:xfrm>
          <a:prstGeom prst="rect">
            <a:avLst/>
          </a:prstGeom>
          <a:noFill/>
        </p:spPr>
        <p:txBody>
          <a:bodyPr wrap="square">
            <a:spAutoFit/>
          </a:bodyPr>
          <a:lstStyle/>
          <a:p>
            <a:r>
              <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القياس والاختبار</a:t>
            </a:r>
            <a:endParaRPr lang="ar-JO" dirty="0">
              <a:latin typeface="Alexandria" pitchFamily="2" charset="-78"/>
              <a:cs typeface="Alexandria" pitchFamily="2" charset="-78"/>
            </a:endParaRPr>
          </a:p>
        </p:txBody>
      </p:sp>
      <p:sp>
        <p:nvSpPr>
          <p:cNvPr id="4" name="Rectangle 3"/>
          <p:cNvSpPr/>
          <p:nvPr/>
        </p:nvSpPr>
        <p:spPr>
          <a:xfrm>
            <a:off x="280565" y="6488211"/>
            <a:ext cx="2156360" cy="307777"/>
          </a:xfrm>
          <a:prstGeom prst="rect">
            <a:avLst/>
          </a:prstGeom>
        </p:spPr>
        <p:txBody>
          <a:bodyPr wrap="none">
            <a:spAutoFit/>
          </a:bodyPr>
          <a:lstStyle/>
          <a:p>
            <a:r>
              <a:rPr lang="en-GB" dirty="0">
                <a:latin typeface="Alexandria" pitchFamily="2" charset="-78"/>
                <a:cs typeface="Alexandria" pitchFamily="2" charset="-78"/>
              </a:rPr>
              <a:t>https://mobt3ath.com</a:t>
            </a:r>
          </a:p>
        </p:txBody>
      </p:sp>
      <p:sp>
        <p:nvSpPr>
          <p:cNvPr id="8" name="TextBox 7">
            <a:extLst>
              <a:ext uri="{FF2B5EF4-FFF2-40B4-BE49-F238E27FC236}">
                <a16:creationId xmlns:a16="http://schemas.microsoft.com/office/drawing/2014/main" id="{7DE80A0B-0D69-46E0-B1A7-4E7647C15A57}"/>
              </a:ext>
            </a:extLst>
          </p:cNvPr>
          <p:cNvSpPr txBox="1"/>
          <p:nvPr/>
        </p:nvSpPr>
        <p:spPr>
          <a:xfrm>
            <a:off x="335360" y="911416"/>
            <a:ext cx="11521280" cy="5580246"/>
          </a:xfrm>
          <a:prstGeom prst="rect">
            <a:avLst/>
          </a:prstGeom>
          <a:noFill/>
        </p:spPr>
        <p:txBody>
          <a:bodyPr wrap="square">
            <a:spAutoFit/>
          </a:bodyPr>
          <a:lstStyle/>
          <a:p>
            <a:pPr algn="just" rtl="1">
              <a:lnSpc>
                <a:spcPct val="150000"/>
              </a:lnSpc>
            </a:pPr>
            <a:r>
              <a:rPr lang="ar-JO" sz="2000" b="1" dirty="0">
                <a:latin typeface="Alexandria" pitchFamily="2" charset="-78"/>
                <a:cs typeface="Alexandria" pitchFamily="2" charset="-78"/>
              </a:rPr>
              <a:t>مفهوم</a:t>
            </a:r>
            <a:r>
              <a:rPr lang="ar-JO" sz="2000" dirty="0">
                <a:latin typeface="Alexandria" pitchFamily="2" charset="-78"/>
                <a:cs typeface="Alexandria" pitchFamily="2" charset="-78"/>
              </a:rPr>
              <a:t> </a:t>
            </a:r>
            <a:r>
              <a:rPr lang="ar-JO" sz="2000" b="1" dirty="0">
                <a:latin typeface="Alexandria" pitchFamily="2" charset="-78"/>
                <a:cs typeface="Alexandria" pitchFamily="2" charset="-78"/>
              </a:rPr>
              <a:t>القياس</a:t>
            </a:r>
            <a:r>
              <a:rPr lang="ar-JO" sz="2000" dirty="0">
                <a:latin typeface="Alexandria" pitchFamily="2" charset="-78"/>
                <a:cs typeface="Alexandria" pitchFamily="2" charset="-78"/>
              </a:rPr>
              <a:t> </a:t>
            </a:r>
            <a:r>
              <a:rPr lang="en-GB" sz="2000" dirty="0">
                <a:latin typeface="Alexandria" pitchFamily="2" charset="-78"/>
                <a:cs typeface="Alexandria" pitchFamily="2" charset="-78"/>
              </a:rPr>
              <a:t> Measurement: </a:t>
            </a:r>
            <a:r>
              <a:rPr lang="ar-AE" sz="2000" dirty="0">
                <a:latin typeface="Alexandria" pitchFamily="2" charset="-78"/>
                <a:cs typeface="Alexandria" pitchFamily="2" charset="-78"/>
              </a:rPr>
              <a:t>:</a:t>
            </a:r>
          </a:p>
          <a:p>
            <a:pPr algn="just" rtl="1">
              <a:lnSpc>
                <a:spcPct val="150000"/>
              </a:lnSpc>
            </a:pPr>
            <a:r>
              <a:rPr lang="ar-JO" sz="2000" dirty="0">
                <a:latin typeface="Alexandria" pitchFamily="2" charset="-78"/>
                <a:cs typeface="Alexandria" pitchFamily="2" charset="-78"/>
              </a:rPr>
              <a:t>يعرف جيلفورد</a:t>
            </a:r>
            <a:r>
              <a:rPr lang="en-GB" sz="2000" dirty="0">
                <a:latin typeface="Alexandria" pitchFamily="2" charset="-78"/>
                <a:cs typeface="Alexandria" pitchFamily="2" charset="-78"/>
              </a:rPr>
              <a:t> </a:t>
            </a:r>
            <a:r>
              <a:rPr lang="en-GB" sz="2000" dirty="0" err="1">
                <a:latin typeface="Alexandria" pitchFamily="2" charset="-78"/>
                <a:cs typeface="Alexandria" pitchFamily="2" charset="-78"/>
              </a:rPr>
              <a:t>Guhlford</a:t>
            </a:r>
            <a:r>
              <a:rPr lang="en-GB" sz="2000" dirty="0">
                <a:latin typeface="Alexandria" pitchFamily="2" charset="-78"/>
                <a:cs typeface="Alexandria" pitchFamily="2" charset="-78"/>
              </a:rPr>
              <a:t> </a:t>
            </a:r>
            <a:r>
              <a:rPr lang="ar-JO" sz="2000" dirty="0">
                <a:latin typeface="Alexandria" pitchFamily="2" charset="-78"/>
                <a:cs typeface="Alexandria" pitchFamily="2" charset="-78"/>
              </a:rPr>
              <a:t>القياس بأنه " وصف البيانات المتعلقة بخصائص الأشياء باستخدام الأعداد أو الجوانب الكمية في وصف سمات أو خصائص الأفراد. فهو عبارة عن عملية منهجية كمية تسعى لجمع البيانات والقيام بقياسها إما بالدرجات المئوية  أو المبدئية أو المعيارية، و ذلك من أجل الحصول على نتائج حقيقية ومحاكية للواقع .</a:t>
            </a:r>
            <a:endParaRPr lang="en-GB" sz="2000" dirty="0">
              <a:latin typeface="Alexandria" pitchFamily="2" charset="-78"/>
              <a:cs typeface="Alexandria" pitchFamily="2" charset="-78"/>
            </a:endParaRPr>
          </a:p>
          <a:p>
            <a:pPr algn="r">
              <a:lnSpc>
                <a:spcPct val="150000"/>
              </a:lnSpc>
            </a:pPr>
            <a:r>
              <a:rPr lang="en-GB" sz="2000" dirty="0">
                <a:latin typeface="Alexandria" pitchFamily="2" charset="-78"/>
                <a:cs typeface="Alexandria" pitchFamily="2" charset="-78"/>
              </a:rPr>
              <a:t>Test: </a:t>
            </a:r>
            <a:r>
              <a:rPr lang="ar-JO" sz="2000" b="1" dirty="0">
                <a:latin typeface="Alexandria" pitchFamily="2" charset="-78"/>
                <a:cs typeface="Alexandria" pitchFamily="2" charset="-78"/>
              </a:rPr>
              <a:t>مفهومالاختبار</a:t>
            </a:r>
            <a:r>
              <a:rPr lang="ar-JO" sz="2000" dirty="0">
                <a:latin typeface="Alexandria" pitchFamily="2" charset="-78"/>
                <a:cs typeface="Alexandria" pitchFamily="2" charset="-78"/>
              </a:rPr>
              <a:t> </a:t>
            </a:r>
            <a:r>
              <a:rPr lang="ar-AE" sz="2000" dirty="0">
                <a:latin typeface="Alexandria" pitchFamily="2" charset="-78"/>
                <a:cs typeface="Alexandria" pitchFamily="2" charset="-78"/>
              </a:rPr>
              <a:t>:</a:t>
            </a:r>
          </a:p>
          <a:p>
            <a:pPr algn="just" rtl="1">
              <a:lnSpc>
                <a:spcPct val="150000"/>
              </a:lnSpc>
            </a:pPr>
            <a:r>
              <a:rPr lang="ar-AE" sz="2000" dirty="0">
                <a:latin typeface="Alexandria" pitchFamily="2" charset="-78"/>
                <a:cs typeface="Alexandria" pitchFamily="2" charset="-78"/>
              </a:rPr>
              <a:t>هو</a:t>
            </a:r>
            <a:r>
              <a:rPr lang="ar-JO" sz="2000" dirty="0">
                <a:latin typeface="Alexandria" pitchFamily="2" charset="-78"/>
                <a:cs typeface="Alexandria" pitchFamily="2" charset="-78"/>
              </a:rPr>
              <a:t> " مجموعة من الأسئلة أو المهام التي يطلب من المتعلم الاستجابة لها (شفهيًا أو أدائيًا أو تحريريًا)  . ويرى شيز </a:t>
            </a:r>
            <a:r>
              <a:rPr lang="en-GB" sz="2000" dirty="0">
                <a:latin typeface="Alexandria" pitchFamily="2" charset="-78"/>
                <a:cs typeface="Alexandria" pitchFamily="2" charset="-78"/>
              </a:rPr>
              <a:t> Chase </a:t>
            </a:r>
            <a:r>
              <a:rPr lang="ar-JO" sz="2000" dirty="0">
                <a:latin typeface="Alexandria" pitchFamily="2" charset="-78"/>
                <a:cs typeface="Alexandria" pitchFamily="2" charset="-78"/>
              </a:rPr>
              <a:t>أن الاختبار يمكن تعريفه بأنه: إجراء منظّم لموازنة أداء الطالب بمستوى أداء محدد مسبقًا. الإختبار : هو عبارة عن عملية يتم من خلالها اختبار قدرات  الطالب أو المدرس وتتم بعدة طرق إما شفوية أو كتابية أو بشكل تحريري أو عملي .</a:t>
            </a:r>
          </a:p>
          <a:p>
            <a:pPr algn="just" rtl="1">
              <a:lnSpc>
                <a:spcPct val="150000"/>
              </a:lnSpc>
            </a:pPr>
            <a:r>
              <a:rPr lang="ar-JO" sz="2000" dirty="0">
                <a:latin typeface="Alexandria" pitchFamily="2" charset="-78"/>
                <a:cs typeface="Alexandria" pitchFamily="2" charset="-78"/>
              </a:rPr>
              <a:t>أما عن </a:t>
            </a:r>
            <a:r>
              <a:rPr lang="ar-JO" sz="2000" b="1" dirty="0">
                <a:latin typeface="Alexandria" pitchFamily="2" charset="-78"/>
                <a:cs typeface="Alexandria" pitchFamily="2" charset="-78"/>
              </a:rPr>
              <a:t>علاقة الاختبارات بالقياس: </a:t>
            </a:r>
            <a:r>
              <a:rPr lang="ar-JO" sz="2000" dirty="0">
                <a:latin typeface="Alexandria" pitchFamily="2" charset="-78"/>
                <a:cs typeface="Alexandria" pitchFamily="2" charset="-78"/>
              </a:rPr>
              <a:t>الاختبارات هي أدوات قياس َتستخدم للغرض التي أعدّت وصمّمت من أجله، وذلك للحصول على درجات يمكن تفسيرها تفسيًرا علميًا في ضوء إطار مرجعي مناسب.</a:t>
            </a:r>
          </a:p>
        </p:txBody>
      </p:sp>
      <p:pic>
        <p:nvPicPr>
          <p:cNvPr id="3" name="Graphic 21">
            <a:extLst>
              <a:ext uri="{FF2B5EF4-FFF2-40B4-BE49-F238E27FC236}">
                <a16:creationId xmlns:a16="http://schemas.microsoft.com/office/drawing/2014/main" id="{2401FE2F-C61A-CD33-138C-EC871D1DCE1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025" y="-46009"/>
            <a:ext cx="2305141" cy="1076343"/>
          </a:xfrm>
          <a:prstGeom prst="rect">
            <a:avLst/>
          </a:prstGeom>
        </p:spPr>
      </p:pic>
    </p:spTree>
    <p:extLst>
      <p:ext uri="{BB962C8B-B14F-4D97-AF65-F5344CB8AC3E}">
        <p14:creationId xmlns:p14="http://schemas.microsoft.com/office/powerpoint/2010/main" val="2818245152"/>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42;p3">
            <a:extLst>
              <a:ext uri="{FF2B5EF4-FFF2-40B4-BE49-F238E27FC236}">
                <a16:creationId xmlns:a16="http://schemas.microsoft.com/office/drawing/2014/main" id="{F058D297-6B67-402E-A911-8A02CA9072F3}"/>
              </a:ext>
            </a:extLst>
          </p:cNvPr>
          <p:cNvSpPr/>
          <p:nvPr/>
        </p:nvSpPr>
        <p:spPr>
          <a:xfrm>
            <a:off x="2271901" y="369340"/>
            <a:ext cx="7992888" cy="79864"/>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0" name="TextBox 9">
            <a:extLst>
              <a:ext uri="{FF2B5EF4-FFF2-40B4-BE49-F238E27FC236}">
                <a16:creationId xmlns:a16="http://schemas.microsoft.com/office/drawing/2014/main" id="{1955B221-2160-4078-A21E-C2B9FF2C852C}"/>
              </a:ext>
            </a:extLst>
          </p:cNvPr>
          <p:cNvSpPr txBox="1"/>
          <p:nvPr/>
        </p:nvSpPr>
        <p:spPr>
          <a:xfrm>
            <a:off x="2711624" y="240344"/>
            <a:ext cx="5609033" cy="461665"/>
          </a:xfrm>
          <a:prstGeom prst="rect">
            <a:avLst/>
          </a:prstGeom>
          <a:noFill/>
        </p:spPr>
        <p:txBody>
          <a:bodyPr wrap="square">
            <a:spAutoFit/>
          </a:bodyPr>
          <a:lstStyle/>
          <a:p>
            <a:r>
              <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مفهوم التقويم والتقييم التربوي </a:t>
            </a:r>
            <a:endParaRPr lang="ar-JO" sz="2400" b="1" dirty="0">
              <a:latin typeface="Alexandria" pitchFamily="2" charset="-78"/>
              <a:cs typeface="Alexandria" pitchFamily="2" charset="-78"/>
            </a:endParaRPr>
          </a:p>
        </p:txBody>
      </p:sp>
      <p:sp>
        <p:nvSpPr>
          <p:cNvPr id="4" name="Rectangle 3"/>
          <p:cNvSpPr/>
          <p:nvPr/>
        </p:nvSpPr>
        <p:spPr>
          <a:xfrm>
            <a:off x="172344" y="6438900"/>
            <a:ext cx="2755303" cy="307777"/>
          </a:xfrm>
          <a:prstGeom prst="rect">
            <a:avLst/>
          </a:prstGeom>
        </p:spPr>
        <p:txBody>
          <a:bodyPr wrap="square">
            <a:spAutoFit/>
          </a:bodyPr>
          <a:lstStyle/>
          <a:p>
            <a:r>
              <a:rPr lang="en-GB" dirty="0">
                <a:latin typeface="Alexandria" pitchFamily="2" charset="-78"/>
                <a:cs typeface="Alexandria" pitchFamily="2" charset="-78"/>
              </a:rPr>
              <a:t>https://mobt3ath.com</a:t>
            </a:r>
          </a:p>
        </p:txBody>
      </p:sp>
      <p:sp>
        <p:nvSpPr>
          <p:cNvPr id="9" name="TextBox 8">
            <a:extLst>
              <a:ext uri="{FF2B5EF4-FFF2-40B4-BE49-F238E27FC236}">
                <a16:creationId xmlns:a16="http://schemas.microsoft.com/office/drawing/2014/main" id="{7DE80A0B-0D69-46E0-B1A7-4E7647C15A57}"/>
              </a:ext>
            </a:extLst>
          </p:cNvPr>
          <p:cNvSpPr txBox="1"/>
          <p:nvPr/>
        </p:nvSpPr>
        <p:spPr>
          <a:xfrm>
            <a:off x="635747" y="1009787"/>
            <a:ext cx="11265195" cy="5324535"/>
          </a:xfrm>
          <a:prstGeom prst="rect">
            <a:avLst/>
          </a:prstGeom>
          <a:noFill/>
        </p:spPr>
        <p:txBody>
          <a:bodyPr wrap="square">
            <a:spAutoFit/>
          </a:bodyPr>
          <a:lstStyle/>
          <a:p>
            <a:pPr algn="just" rtl="1"/>
            <a:r>
              <a:rPr lang="ar-JO" sz="2000" b="1" dirty="0">
                <a:latin typeface="Alexandria" pitchFamily="2" charset="-78"/>
                <a:cs typeface="Alexandria" pitchFamily="2" charset="-78"/>
              </a:rPr>
              <a:t>مفهوم التقويم: </a:t>
            </a:r>
            <a:r>
              <a:rPr lang="ar-JO" sz="2000" dirty="0">
                <a:latin typeface="Alexandria" pitchFamily="2" charset="-78"/>
                <a:cs typeface="Alexandria" pitchFamily="2" charset="-78"/>
              </a:rPr>
              <a:t>" عملية ديناميكية مستمرة، تتضمن إصدار حكم معين، يتم في ضوئه </a:t>
            </a:r>
            <a:r>
              <a:rPr lang="ar-JO" sz="2000" b="1" dirty="0">
                <a:latin typeface="Alexandria" pitchFamily="2" charset="-78"/>
                <a:cs typeface="Alexandria" pitchFamily="2" charset="-78"/>
              </a:rPr>
              <a:t>التطوير والتحسين</a:t>
            </a:r>
            <a:r>
              <a:rPr lang="ar-JO" sz="2000" dirty="0">
                <a:latin typeface="Alexandria" pitchFamily="2" charset="-78"/>
                <a:cs typeface="Alexandria" pitchFamily="2" charset="-78"/>
              </a:rPr>
              <a:t>". كما عرف التقويم بأنه : عملية منهجية يتم من خلالها جمع البيانات </a:t>
            </a:r>
            <a:r>
              <a:rPr lang="ar-JO" sz="2000" b="1" dirty="0">
                <a:latin typeface="Alexandria" pitchFamily="2" charset="-78"/>
                <a:cs typeface="Alexandria" pitchFamily="2" charset="-78"/>
              </a:rPr>
              <a:t>والقيام بتقويمها والعمل على إصلاحها</a:t>
            </a:r>
            <a:r>
              <a:rPr lang="ar-JO" sz="2000" dirty="0">
                <a:latin typeface="Alexandria" pitchFamily="2" charset="-78"/>
                <a:cs typeface="Alexandria" pitchFamily="2" charset="-78"/>
              </a:rPr>
              <a:t>، من خلال الربط ما بين الأهداف التي تسعى إليها العملية التدريسية وبين الجهود المبذولة من قبل الطالب  وما تم تحقيقه من العملية التدريسية .</a:t>
            </a:r>
            <a:endParaRPr lang="ar-AE" sz="2000" dirty="0">
              <a:latin typeface="Alexandria" pitchFamily="2" charset="-78"/>
              <a:cs typeface="Alexandria" pitchFamily="2" charset="-78"/>
            </a:endParaRPr>
          </a:p>
          <a:p>
            <a:pPr algn="just" rtl="1"/>
            <a:endParaRPr lang="ar-JO" sz="2000" dirty="0">
              <a:latin typeface="Alexandria" pitchFamily="2" charset="-78"/>
              <a:cs typeface="Alexandria" pitchFamily="2" charset="-78"/>
            </a:endParaRPr>
          </a:p>
          <a:p>
            <a:pPr algn="just" rtl="1"/>
            <a:r>
              <a:rPr lang="ar-JO" sz="2000" dirty="0">
                <a:latin typeface="Alexandria" pitchFamily="2" charset="-78"/>
                <a:cs typeface="Alexandria" pitchFamily="2" charset="-78"/>
              </a:rPr>
              <a:t> </a:t>
            </a:r>
            <a:r>
              <a:rPr lang="ar-JO" sz="2000" b="1" dirty="0">
                <a:latin typeface="Alexandria" pitchFamily="2" charset="-78"/>
                <a:cs typeface="Alexandria" pitchFamily="2" charset="-78"/>
              </a:rPr>
              <a:t>مفهوم التقييم </a:t>
            </a:r>
            <a:r>
              <a:rPr lang="en-GB" sz="2000" dirty="0">
                <a:latin typeface="Alexandria" pitchFamily="2" charset="-78"/>
                <a:cs typeface="Alexandria" pitchFamily="2" charset="-78"/>
              </a:rPr>
              <a:t>: </a:t>
            </a:r>
            <a:r>
              <a:rPr lang="ar-JO" sz="2000" dirty="0">
                <a:latin typeface="Alexandria" pitchFamily="2" charset="-78"/>
                <a:cs typeface="Alexandria" pitchFamily="2" charset="-78"/>
              </a:rPr>
              <a:t> هو" </a:t>
            </a:r>
            <a:r>
              <a:rPr lang="ar-JO" sz="2000" b="1" dirty="0">
                <a:latin typeface="Alexandria" pitchFamily="2" charset="-78"/>
                <a:cs typeface="Alexandria" pitchFamily="2" charset="-78"/>
              </a:rPr>
              <a:t>تقدير قيمة </a:t>
            </a:r>
            <a:r>
              <a:rPr lang="ar-JO" sz="2000" dirty="0">
                <a:latin typeface="Alexandria" pitchFamily="2" charset="-78"/>
                <a:cs typeface="Alexandria" pitchFamily="2" charset="-78"/>
              </a:rPr>
              <a:t>أي عنصر من عناصر المنظومة التربوية، </a:t>
            </a:r>
            <a:r>
              <a:rPr lang="ar-JO" sz="2000" b="1" dirty="0">
                <a:latin typeface="Alexandria" pitchFamily="2" charset="-78"/>
                <a:cs typeface="Alexandria" pitchFamily="2" charset="-78"/>
              </a:rPr>
              <a:t>وإصدار الحكم </a:t>
            </a:r>
            <a:r>
              <a:rPr lang="ar-JO" sz="2000" dirty="0">
                <a:latin typeface="Alexandria" pitchFamily="2" charset="-78"/>
                <a:cs typeface="Alexandria" pitchFamily="2" charset="-78"/>
              </a:rPr>
              <a:t>على مدى جودة تلك العناصر".وقد يشار إلى التقييم بأنه " </a:t>
            </a:r>
            <a:r>
              <a:rPr lang="ar-JO" sz="2000" b="1" dirty="0">
                <a:latin typeface="Alexandria" pitchFamily="2" charset="-78"/>
                <a:cs typeface="Alexandria" pitchFamily="2" charset="-78"/>
              </a:rPr>
              <a:t>تثمين قيمة الشيء، أو مستوى الإتقان تعليميًا لبرنامجًا ما </a:t>
            </a:r>
            <a:r>
              <a:rPr lang="ar-JO" sz="2000" dirty="0">
                <a:latin typeface="Alexandria" pitchFamily="2" charset="-78"/>
                <a:cs typeface="Alexandria" pitchFamily="2" charset="-78"/>
              </a:rPr>
              <a:t>«. وهو عبارة عن العملية المنهجية التي يتم من خلالها تقييم الطالب أو المدرس من خلال إجراء مجموعة من الإختبارات والإمتحانات الشفهية والكتابية، وفي نهاية الإمتحانات يتم تقييم الطالب أو المدرس وفقاً لمعايير محددة تكون على الشكل التالي : ممتاز ، جيد جداً ، جيد ، ضعيف.  </a:t>
            </a:r>
          </a:p>
          <a:p>
            <a:pPr algn="just" rtl="1"/>
            <a:endParaRPr lang="ar-JO" sz="2000" dirty="0">
              <a:latin typeface="Alexandria" pitchFamily="2" charset="-78"/>
              <a:cs typeface="Alexandria" pitchFamily="2" charset="-78"/>
            </a:endParaRPr>
          </a:p>
          <a:p>
            <a:pPr algn="just" rtl="1"/>
            <a:r>
              <a:rPr lang="ar-JO" sz="2000" b="1" u="sng" dirty="0">
                <a:latin typeface="Alexandria" pitchFamily="2" charset="-78"/>
                <a:cs typeface="Alexandria" pitchFamily="2" charset="-78"/>
              </a:rPr>
              <a:t>العلاقة بين التقويم والتقييم والقياس</a:t>
            </a:r>
            <a:r>
              <a:rPr lang="ar-JO" sz="2000" dirty="0">
                <a:latin typeface="Alexandria" pitchFamily="2" charset="-78"/>
                <a:cs typeface="Alexandria" pitchFamily="2" charset="-78"/>
              </a:rPr>
              <a:t>: هي علاقة تكاملية فنجاح عملية التعليم تكمن بمدى تقدم الطالب وإحرازه لمستويات متقدمة في العملية التعليمية، ففي حال عدم وجود لعملية القياس والتقييم في العملية التربوية لا نستطيع معرفة الإنجازات والتطورات في مستوى الطالب. لذلك تعتبر عملية القياس خطوة تمهيدية لعملية التقييم، والتقييم يكون عبارة عن خطوة متقدمة لتقويم الطلبة ودفعهم للأمام من أجل مساعدتهم في تحقيق أهدافهم المرجوة .</a:t>
            </a:r>
          </a:p>
        </p:txBody>
      </p:sp>
      <p:pic>
        <p:nvPicPr>
          <p:cNvPr id="2" name="Graphic 21">
            <a:extLst>
              <a:ext uri="{FF2B5EF4-FFF2-40B4-BE49-F238E27FC236}">
                <a16:creationId xmlns:a16="http://schemas.microsoft.com/office/drawing/2014/main" id="{531CF125-5BA9-EFDF-ABB1-752976509E4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025" y="-46009"/>
            <a:ext cx="2305141" cy="1076343"/>
          </a:xfrm>
          <a:prstGeom prst="rect">
            <a:avLst/>
          </a:prstGeom>
        </p:spPr>
      </p:pic>
    </p:spTree>
    <p:extLst>
      <p:ext uri="{BB962C8B-B14F-4D97-AF65-F5344CB8AC3E}">
        <p14:creationId xmlns:p14="http://schemas.microsoft.com/office/powerpoint/2010/main" val="1717802632"/>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02F2C1B-252A-419A-98FA-984CF6F87037}"/>
              </a:ext>
            </a:extLst>
          </p:cNvPr>
          <p:cNvPicPr>
            <a:picLocks noChangeAspect="1"/>
          </p:cNvPicPr>
          <p:nvPr/>
        </p:nvPicPr>
        <p:blipFill>
          <a:blip r:embed="rId2">
            <a:duotone>
              <a:schemeClr val="accent5">
                <a:shade val="45000"/>
                <a:satMod val="135000"/>
              </a:schemeClr>
              <a:prstClr val="white"/>
            </a:duotone>
          </a:blip>
          <a:stretch>
            <a:fillRect/>
          </a:stretch>
        </p:blipFill>
        <p:spPr>
          <a:xfrm>
            <a:off x="2567608" y="1575208"/>
            <a:ext cx="6408712" cy="447675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6" name="Oval 5">
            <a:extLst>
              <a:ext uri="{FF2B5EF4-FFF2-40B4-BE49-F238E27FC236}">
                <a16:creationId xmlns:a16="http://schemas.microsoft.com/office/drawing/2014/main" id="{A75A4D25-D662-4327-B73D-AFCB6ADAA524}"/>
              </a:ext>
            </a:extLst>
          </p:cNvPr>
          <p:cNvSpPr/>
          <p:nvPr/>
        </p:nvSpPr>
        <p:spPr>
          <a:xfrm>
            <a:off x="4799856" y="3933056"/>
            <a:ext cx="586614" cy="546829"/>
          </a:xfrm>
          <a:prstGeom prst="ellipse">
            <a:avLst/>
          </a:prstGeom>
          <a:solidFill>
            <a:srgbClr val="00B0F0">
              <a:alpha val="5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dirty="0">
              <a:latin typeface="Alexandria" pitchFamily="2" charset="-78"/>
            </a:endParaRPr>
          </a:p>
        </p:txBody>
      </p:sp>
      <p:pic>
        <p:nvPicPr>
          <p:cNvPr id="3" name="Graphic 21">
            <a:extLst>
              <a:ext uri="{FF2B5EF4-FFF2-40B4-BE49-F238E27FC236}">
                <a16:creationId xmlns:a16="http://schemas.microsoft.com/office/drawing/2014/main" id="{89271526-679B-3717-DA94-C9002529238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025" y="-46009"/>
            <a:ext cx="2305141" cy="1076343"/>
          </a:xfrm>
          <a:prstGeom prst="rect">
            <a:avLst/>
          </a:prstGeom>
        </p:spPr>
      </p:pic>
    </p:spTree>
    <p:extLst>
      <p:ext uri="{BB962C8B-B14F-4D97-AF65-F5344CB8AC3E}">
        <p14:creationId xmlns:p14="http://schemas.microsoft.com/office/powerpoint/2010/main" val="3328044014"/>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7DE80A0B-0D69-46E0-B1A7-4E7647C15A57}"/>
              </a:ext>
            </a:extLst>
          </p:cNvPr>
          <p:cNvSpPr txBox="1"/>
          <p:nvPr/>
        </p:nvSpPr>
        <p:spPr>
          <a:xfrm>
            <a:off x="335360" y="834372"/>
            <a:ext cx="11521280" cy="6349687"/>
          </a:xfrm>
          <a:prstGeom prst="rect">
            <a:avLst/>
          </a:prstGeom>
          <a:noFill/>
        </p:spPr>
        <p:txBody>
          <a:bodyPr wrap="square">
            <a:spAutoFit/>
          </a:bodyPr>
          <a:lstStyle/>
          <a:p>
            <a:pPr algn="r"/>
            <a:r>
              <a:rPr lang="ar-JO" sz="2000" dirty="0">
                <a:latin typeface="Alexandria" pitchFamily="2" charset="-78"/>
                <a:cs typeface="Alexandria" pitchFamily="2" charset="-78"/>
              </a:rPr>
              <a:t> </a:t>
            </a:r>
            <a:r>
              <a:rPr lang="ar-JO" sz="2000" b="1" i="0" dirty="0">
                <a:solidFill>
                  <a:srgbClr val="333333"/>
                </a:solidFill>
                <a:effectLst/>
                <a:latin typeface="Helvetica" panose="020B0604020202020204" pitchFamily="34" charset="0"/>
                <a:cs typeface="Alexandria" pitchFamily="2" charset="-78"/>
              </a:rPr>
              <a:t>الفرق بین التقویم والتقییم في العملیة التعلیمیة</a:t>
            </a:r>
            <a:endParaRPr lang="ar-JO" sz="2000" b="0" i="0" dirty="0">
              <a:solidFill>
                <a:srgbClr val="333333"/>
              </a:solidFill>
              <a:effectLst/>
              <a:latin typeface="Helvetica" panose="020B0604020202020204" pitchFamily="34" charset="0"/>
              <a:cs typeface="Alexandria" pitchFamily="2" charset="-78"/>
            </a:endParaRPr>
          </a:p>
          <a:p>
            <a:pPr algn="r"/>
            <a:r>
              <a:rPr lang="ar-JO" sz="2000" b="0" i="0" dirty="0">
                <a:solidFill>
                  <a:srgbClr val="3A2A34"/>
                </a:solidFill>
                <a:effectLst/>
                <a:latin typeface="Droid Sans"/>
                <a:cs typeface="Alexandria" pitchFamily="2" charset="-78"/>
              </a:rPr>
              <a:t>يكمن الفرق </a:t>
            </a:r>
            <a:r>
              <a:rPr lang="ar-JO" sz="2000" b="0" i="0" u="none" strike="noStrike" dirty="0">
                <a:solidFill>
                  <a:srgbClr val="3A2A34"/>
                </a:solidFill>
                <a:effectLst/>
                <a:latin typeface="Droid Sans"/>
                <a:cs typeface="Alexandria" pitchFamily="2" charset="-78"/>
              </a:rPr>
              <a:t>الأساسي</a:t>
            </a:r>
            <a:r>
              <a:rPr lang="ar-JO" sz="2000" b="0" i="0" dirty="0">
                <a:solidFill>
                  <a:srgbClr val="3A2A34"/>
                </a:solidFill>
                <a:effectLst/>
                <a:latin typeface="Droid Sans"/>
                <a:cs typeface="Alexandria" pitchFamily="2" charset="-78"/>
              </a:rPr>
              <a:t> بين التقويم والتقييم في العملية التعليمية في الهدف من استخدامهما</a:t>
            </a:r>
            <a:r>
              <a:rPr lang="ar-JO" sz="2000" b="1" i="0" dirty="0">
                <a:solidFill>
                  <a:srgbClr val="3A2A34"/>
                </a:solidFill>
                <a:effectLst/>
                <a:latin typeface="Droid Sans"/>
                <a:cs typeface="Alexandria" pitchFamily="2" charset="-78"/>
              </a:rPr>
              <a:t>. </a:t>
            </a:r>
            <a:r>
              <a:rPr lang="ar-JO" sz="2000" i="0" dirty="0">
                <a:solidFill>
                  <a:srgbClr val="3A2A34"/>
                </a:solidFill>
                <a:effectLst/>
                <a:latin typeface="Droid Sans"/>
                <a:cs typeface="Alexandria" pitchFamily="2" charset="-78"/>
              </a:rPr>
              <a:t>فالتقييم يستهدف تحديد الاستراتيجية التعليمية، بينما يستخدم التقويم في فهم أداء الطلبة وتطوير معرفتهم وسلوكياتهم.</a:t>
            </a:r>
          </a:p>
          <a:p>
            <a:pPr algn="r"/>
            <a:r>
              <a:rPr lang="ar-JO" sz="2000" i="0" dirty="0">
                <a:solidFill>
                  <a:srgbClr val="333333"/>
                </a:solidFill>
                <a:effectLst/>
                <a:latin typeface="Droid Sans"/>
                <a:cs typeface="Alexandria" pitchFamily="2" charset="-78"/>
              </a:rPr>
              <a:t> </a:t>
            </a:r>
          </a:p>
          <a:p>
            <a:pPr algn="r"/>
            <a:r>
              <a:rPr lang="ar-JO" sz="2000" b="1" i="0" dirty="0">
                <a:solidFill>
                  <a:srgbClr val="333333"/>
                </a:solidFill>
                <a:effectLst/>
                <a:latin typeface="Helvetica" panose="020B0604020202020204" pitchFamily="34" charset="0"/>
                <a:cs typeface="Alexandria" pitchFamily="2" charset="-78"/>
              </a:rPr>
              <a:t> الفرق بین التقویم والتقییم في التدریس</a:t>
            </a:r>
            <a:endParaRPr lang="ar-JO" sz="2000" b="0" i="0" dirty="0">
              <a:solidFill>
                <a:srgbClr val="333333"/>
              </a:solidFill>
              <a:effectLst/>
              <a:latin typeface="Helvetica" panose="020B0604020202020204" pitchFamily="34" charset="0"/>
              <a:cs typeface="Alexandria" pitchFamily="2" charset="-78"/>
            </a:endParaRPr>
          </a:p>
          <a:p>
            <a:pPr algn="r"/>
            <a:r>
              <a:rPr lang="ar-JO" sz="2000" b="0" i="0" dirty="0">
                <a:solidFill>
                  <a:srgbClr val="333333"/>
                </a:solidFill>
                <a:effectLst/>
                <a:latin typeface="Droid Sans"/>
                <a:cs typeface="Alexandria" pitchFamily="2" charset="-78"/>
              </a:rPr>
              <a:t>إن التقييم والتقويم في العملية التدريسية متلازمان يُكمِّل أحدُهما الآخرَ</a:t>
            </a:r>
            <a:r>
              <a:rPr lang="ar-AE" sz="2000" b="0" i="0" dirty="0">
                <a:solidFill>
                  <a:srgbClr val="333333"/>
                </a:solidFill>
                <a:effectLst/>
                <a:latin typeface="Droid Sans"/>
                <a:cs typeface="Alexandria" pitchFamily="2" charset="-78"/>
              </a:rPr>
              <a:t>، ولكن </a:t>
            </a:r>
            <a:r>
              <a:rPr lang="ar-JO" sz="2000" b="0" i="0" dirty="0">
                <a:solidFill>
                  <a:srgbClr val="333333"/>
                </a:solidFill>
                <a:effectLst/>
                <a:latin typeface="Droid Sans"/>
                <a:cs typeface="Alexandria" pitchFamily="2" charset="-78"/>
              </a:rPr>
              <a:t>الفرق الأساسي بين التقييم والتقويم هو أنك </a:t>
            </a:r>
            <a:r>
              <a:rPr lang="ar-JO" sz="2000" b="0" i="0" u="sng" dirty="0">
                <a:solidFill>
                  <a:srgbClr val="333333"/>
                </a:solidFill>
                <a:effectLst/>
                <a:latin typeface="Droid Sans"/>
                <a:cs typeface="Alexandria" pitchFamily="2" charset="-78"/>
              </a:rPr>
              <a:t>عندما تقوم بتقييم الطالب فإنك تنظر إلى </a:t>
            </a:r>
            <a:r>
              <a:rPr lang="ar-JO" sz="2000" u="sng" dirty="0">
                <a:solidFill>
                  <a:srgbClr val="333333"/>
                </a:solidFill>
                <a:latin typeface="Droid Sans"/>
                <a:cs typeface="Alexandria" pitchFamily="2" charset="-78"/>
              </a:rPr>
              <a:t>ال</a:t>
            </a:r>
            <a:r>
              <a:rPr lang="ar-JO" sz="2000" b="0" i="0" u="sng" dirty="0">
                <a:solidFill>
                  <a:srgbClr val="333333"/>
                </a:solidFill>
                <a:effectLst/>
                <a:latin typeface="Droid Sans"/>
                <a:cs typeface="Alexandria" pitchFamily="2" charset="-78"/>
              </a:rPr>
              <a:t>أداء</a:t>
            </a:r>
            <a:r>
              <a:rPr lang="ar-JO" sz="2000" b="0" i="0" dirty="0">
                <a:solidFill>
                  <a:srgbClr val="333333"/>
                </a:solidFill>
                <a:effectLst/>
                <a:latin typeface="Droid Sans"/>
                <a:cs typeface="Alexandria" pitchFamily="2" charset="-78"/>
              </a:rPr>
              <a:t>، في حين أنك تنظر إلى </a:t>
            </a:r>
            <a:r>
              <a:rPr lang="ar-JO" sz="2000" b="0" i="0" u="sng" dirty="0">
                <a:solidFill>
                  <a:srgbClr val="333333"/>
                </a:solidFill>
                <a:effectLst/>
                <a:latin typeface="Droid Sans"/>
                <a:cs typeface="Alexandria" pitchFamily="2" charset="-78"/>
              </a:rPr>
              <a:t>الهدف المرجو والمحقق بالفعل عندما تريد تقويم </a:t>
            </a:r>
            <a:r>
              <a:rPr lang="ar-JO" sz="2000" b="0" i="0" dirty="0">
                <a:solidFill>
                  <a:srgbClr val="333333"/>
                </a:solidFill>
                <a:effectLst/>
                <a:latin typeface="Droid Sans"/>
                <a:cs typeface="Alexandria" pitchFamily="2" charset="-78"/>
              </a:rPr>
              <a:t>الطالب. ويظهر هذا في الفرق بین استراتیجیات التدریس واستراتیجیات التقویم. </a:t>
            </a:r>
          </a:p>
          <a:p>
            <a:pPr algn="r"/>
            <a:r>
              <a:rPr lang="ar-JO" sz="2000" b="0" i="0" dirty="0">
                <a:solidFill>
                  <a:srgbClr val="333333"/>
                </a:solidFill>
                <a:effectLst/>
                <a:latin typeface="Droid Sans"/>
                <a:cs typeface="Alexandria" pitchFamily="2" charset="-78"/>
              </a:rPr>
              <a:t> </a:t>
            </a:r>
          </a:p>
          <a:p>
            <a:pPr algn="just" rtl="1"/>
            <a:r>
              <a:rPr lang="ar-JO" sz="2000" b="0" i="0" dirty="0">
                <a:solidFill>
                  <a:srgbClr val="333333"/>
                </a:solidFill>
                <a:effectLst/>
                <a:latin typeface="Droid Sans"/>
                <a:cs typeface="Alexandria" pitchFamily="2" charset="-78"/>
              </a:rPr>
              <a:t>ويمكن استخدام مصطلح التقويم في تحديد كفاءة وجودة المنهج التدريسي، ويشمل هذا بالطبع الوسائل التدريسية التي يستخدمها المدرس. ويتم هذا عن طريق جمع بيانات وتقييم أداء الطلبة بالتوازي مع النظر في الأساليب التدريسية المستخدمة. وعادة ما يستخدم التقييم التكويني في التقويم التدريسي. </a:t>
            </a:r>
            <a:r>
              <a:rPr lang="ar-JO" sz="2000" u="sng" dirty="0">
                <a:latin typeface="Alexandria" pitchFamily="2" charset="-78"/>
                <a:cs typeface="Alexandria" pitchFamily="2" charset="-78"/>
              </a:rPr>
              <a:t>ويشمل التقويم بصورة ضمنية على عمليات التقييم، والقياس، والاختبار</a:t>
            </a:r>
            <a:r>
              <a:rPr lang="ar-JO" sz="2000" dirty="0">
                <a:latin typeface="Alexandria" pitchFamily="2" charset="-78"/>
                <a:cs typeface="Alexandria" pitchFamily="2" charset="-78"/>
              </a:rPr>
              <a:t>، وقد استخدم مصطلح التقييم في الماضي للدلالة على معنى التقويم وفي هذا الاستخدام خطأ؛ لأن التقييم يدل على نسب قيمة الرقم الناتج من عملية القياس إلى معيار معين دون تصحيح أو تعديل ما أعوج منه، بخلاف التقويم الذي يعنى بهذا التصحيح.</a:t>
            </a:r>
          </a:p>
          <a:p>
            <a:pPr algn="just" rtl="1"/>
            <a:r>
              <a:rPr lang="ar-JO" sz="2000" dirty="0">
                <a:latin typeface="Alexandria" pitchFamily="2" charset="-78"/>
                <a:cs typeface="Alexandria" pitchFamily="2" charset="-78"/>
              </a:rPr>
              <a:t> (بن سعد ورماضنية،2015)</a:t>
            </a:r>
          </a:p>
          <a:p>
            <a:pPr algn="r" rtl="1">
              <a:lnSpc>
                <a:spcPct val="150000"/>
              </a:lnSpc>
            </a:pPr>
            <a:endParaRPr lang="ar-JO" sz="2000" dirty="0">
              <a:latin typeface="Alexandria" pitchFamily="2" charset="-78"/>
              <a:cs typeface="Alexandria" pitchFamily="2" charset="-78"/>
            </a:endParaRPr>
          </a:p>
        </p:txBody>
      </p:sp>
      <p:sp>
        <p:nvSpPr>
          <p:cNvPr id="5" name="Rectangle 4"/>
          <p:cNvSpPr/>
          <p:nvPr/>
        </p:nvSpPr>
        <p:spPr>
          <a:xfrm>
            <a:off x="335360" y="6465570"/>
            <a:ext cx="6110968" cy="307777"/>
          </a:xfrm>
          <a:prstGeom prst="rect">
            <a:avLst/>
          </a:prstGeom>
        </p:spPr>
        <p:txBody>
          <a:bodyPr wrap="none">
            <a:spAutoFit/>
          </a:bodyPr>
          <a:lstStyle/>
          <a:p>
            <a:r>
              <a:rPr lang="en-GB" dirty="0">
                <a:solidFill>
                  <a:srgbClr val="333333"/>
                </a:solidFill>
                <a:latin typeface="Droid Sans"/>
                <a:cs typeface="Alexandria" pitchFamily="2" charset="-78"/>
              </a:rPr>
              <a:t>arblog.qorrectassess.com/difference-assessment-evaluation-measurement</a:t>
            </a:r>
            <a:endParaRPr lang="en-GB" dirty="0">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1FFB7FD2-5CC5-E261-FAA4-9E0B85775A1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025" y="-46009"/>
            <a:ext cx="2305141" cy="1076343"/>
          </a:xfrm>
          <a:prstGeom prst="rect">
            <a:avLst/>
          </a:prstGeom>
        </p:spPr>
      </p:pic>
      <p:sp>
        <p:nvSpPr>
          <p:cNvPr id="4" name="Rectangle 3">
            <a:extLst>
              <a:ext uri="{FF2B5EF4-FFF2-40B4-BE49-F238E27FC236}">
                <a16:creationId xmlns:a16="http://schemas.microsoft.com/office/drawing/2014/main" id="{F7ABCEDF-AF3F-3F9D-F97F-118502561665}"/>
              </a:ext>
            </a:extLst>
          </p:cNvPr>
          <p:cNvSpPr/>
          <p:nvPr/>
        </p:nvSpPr>
        <p:spPr>
          <a:xfrm>
            <a:off x="4597653" y="19472"/>
            <a:ext cx="2651688" cy="461665"/>
          </a:xfrm>
          <a:prstGeom prst="rect">
            <a:avLst/>
          </a:prstGeom>
        </p:spPr>
        <p:txBody>
          <a:bodyPr wrap="none">
            <a:spAutoFit/>
          </a:bodyPr>
          <a:lstStyle/>
          <a:p>
            <a:pPr lvl="0" algn="ctr" rtl="1"/>
            <a:r>
              <a:rPr lang="ar-JO" sz="2400" b="1" dirty="0">
                <a:solidFill>
                  <a:srgbClr val="333333"/>
                </a:solidFill>
                <a:latin typeface="Helvetica" panose="020B0604020202020204" pitchFamily="34" charset="0"/>
                <a:cs typeface="Alexandria" pitchFamily="2" charset="-78"/>
              </a:rPr>
              <a:t>التقييم </a:t>
            </a:r>
            <a:r>
              <a:rPr lang="ar-AE" sz="2400" b="1" dirty="0">
                <a:solidFill>
                  <a:srgbClr val="333333"/>
                </a:solidFill>
                <a:latin typeface="Helvetica" panose="020B0604020202020204" pitchFamily="34" charset="0"/>
                <a:cs typeface="Alexandria" pitchFamily="2" charset="-78"/>
              </a:rPr>
              <a:t>- التقويم</a:t>
            </a:r>
            <a:endParaRPr lang="ar-JO" sz="2400" dirty="0">
              <a:solidFill>
                <a:srgbClr val="333333"/>
              </a:solidFill>
              <a:latin typeface="Helvetica" panose="020B0604020202020204" pitchFamily="34" charset="0"/>
              <a:cs typeface="Alexandria" pitchFamily="2" charset="-78"/>
            </a:endParaRPr>
          </a:p>
        </p:txBody>
      </p:sp>
    </p:spTree>
    <p:extLst>
      <p:ext uri="{BB962C8B-B14F-4D97-AF65-F5344CB8AC3E}">
        <p14:creationId xmlns:p14="http://schemas.microsoft.com/office/powerpoint/2010/main" val="4277540387"/>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3AD518A-B861-4AEB-8E39-7EBA3705443C}"/>
              </a:ext>
            </a:extLst>
          </p:cNvPr>
          <p:cNvSpPr txBox="1"/>
          <p:nvPr/>
        </p:nvSpPr>
        <p:spPr>
          <a:xfrm>
            <a:off x="371364" y="312388"/>
            <a:ext cx="11449272" cy="6247864"/>
          </a:xfrm>
          <a:prstGeom prst="rect">
            <a:avLst/>
          </a:prstGeom>
          <a:noFill/>
        </p:spPr>
        <p:txBody>
          <a:bodyPr wrap="square">
            <a:spAutoFit/>
          </a:bodyPr>
          <a:lstStyle/>
          <a:p>
            <a:pPr algn="ctr" rtl="1"/>
            <a:r>
              <a:rPr lang="ar-JO" sz="2000" b="1" i="0" dirty="0">
                <a:solidFill>
                  <a:srgbClr val="333333"/>
                </a:solidFill>
                <a:effectLst/>
                <a:latin typeface="Helvetica" panose="020B0604020202020204" pitchFamily="34" charset="0"/>
                <a:cs typeface="Alexandria" pitchFamily="2" charset="-78"/>
              </a:rPr>
              <a:t>أهمية التقييم في التعليم</a:t>
            </a:r>
            <a:endParaRPr lang="ar-AE" sz="2000" b="1" i="0" dirty="0">
              <a:solidFill>
                <a:srgbClr val="333333"/>
              </a:solidFill>
              <a:effectLst/>
              <a:latin typeface="Helvetica" panose="020B0604020202020204" pitchFamily="34" charset="0"/>
              <a:cs typeface="Alexandria" pitchFamily="2" charset="-78"/>
            </a:endParaRPr>
          </a:p>
          <a:p>
            <a:pPr algn="ctr" rtl="1"/>
            <a:endParaRPr lang="ar-JO" sz="2000" b="0" i="0" dirty="0">
              <a:solidFill>
                <a:srgbClr val="333333"/>
              </a:solidFill>
              <a:effectLst/>
              <a:latin typeface="Helvetica" panose="020B0604020202020204" pitchFamily="34" charset="0"/>
              <a:cs typeface="Alexandria" pitchFamily="2" charset="-78"/>
            </a:endParaRPr>
          </a:p>
          <a:p>
            <a:pPr algn="just" rtl="1"/>
            <a:r>
              <a:rPr lang="ar-JO" sz="2000" b="0" i="0" dirty="0">
                <a:solidFill>
                  <a:srgbClr val="333333"/>
                </a:solidFill>
                <a:effectLst/>
                <a:latin typeface="Droid Sans"/>
                <a:cs typeface="Alexandria" pitchFamily="2" charset="-78"/>
              </a:rPr>
              <a:t>ينظر إلى التقييم في التعليم باعتباره العملية التي تساعد المتعلمين في بلوغ الأغراض التعليمية المحددة، وذلك لما يسهم به من:</a:t>
            </a:r>
          </a:p>
          <a:p>
            <a:pPr algn="just" rtl="1"/>
            <a:r>
              <a:rPr lang="ar-JO" sz="2000" b="1" i="0" dirty="0">
                <a:solidFill>
                  <a:srgbClr val="333333"/>
                </a:solidFill>
                <a:effectLst/>
                <a:latin typeface="Helvetica" panose="020B0604020202020204" pitchFamily="34" charset="0"/>
                <a:cs typeface="Alexandria" pitchFamily="2" charset="-78"/>
              </a:rPr>
              <a:t>- معرفة الاحتياجات التعليمية والتنموية للمتعلم</a:t>
            </a:r>
            <a:endParaRPr lang="ar-JO" sz="2000" b="0" i="0" dirty="0">
              <a:solidFill>
                <a:srgbClr val="333333"/>
              </a:solidFill>
              <a:effectLst/>
              <a:latin typeface="Helvetica" panose="020B0604020202020204" pitchFamily="34" charset="0"/>
              <a:cs typeface="Alexandria" pitchFamily="2" charset="-78"/>
            </a:endParaRPr>
          </a:p>
          <a:p>
            <a:pPr algn="just" rtl="1"/>
            <a:r>
              <a:rPr lang="ar-JO" sz="2000" b="0" i="0" dirty="0">
                <a:solidFill>
                  <a:srgbClr val="333333"/>
                </a:solidFill>
                <a:effectLst/>
                <a:latin typeface="Droid Sans"/>
                <a:cs typeface="Alexandria" pitchFamily="2" charset="-78"/>
              </a:rPr>
              <a:t>توظيف النتائج التي يسفر عنها التقييم في التعليم لتحديد المستوى المعرفي والمهاري المفترض من المتعلم بمرحلة تعليمية ما.</a:t>
            </a:r>
          </a:p>
          <a:p>
            <a:pPr algn="just" rtl="1"/>
            <a:r>
              <a:rPr lang="ar-JO" sz="2000" b="0" i="0" dirty="0">
                <a:solidFill>
                  <a:srgbClr val="333333"/>
                </a:solidFill>
                <a:effectLst/>
                <a:latin typeface="Droid Sans"/>
                <a:cs typeface="Alexandria" pitchFamily="2" charset="-78"/>
              </a:rPr>
              <a:t>ثم تحديد ما يمتلكه المتعلم بالفعل من هذا المستوىن وتحديد كذلك ما لا يمتلكه، وما هي الكيفية المناسبة حتى يكتسب المتعلم المعرفة والمهارة التي ما زال يحتاج إليها.</a:t>
            </a:r>
          </a:p>
          <a:p>
            <a:pPr algn="just" rtl="1"/>
            <a:endParaRPr lang="ar-JO" sz="2000" b="1" i="0" dirty="0">
              <a:solidFill>
                <a:srgbClr val="333333"/>
              </a:solidFill>
              <a:effectLst/>
              <a:latin typeface="Helvetica" panose="020B0604020202020204" pitchFamily="34" charset="0"/>
              <a:cs typeface="Alexandria" pitchFamily="2" charset="-78"/>
            </a:endParaRPr>
          </a:p>
          <a:p>
            <a:pPr algn="just" rtl="1"/>
            <a:r>
              <a:rPr lang="ar-JO" sz="2000" b="1" i="0" dirty="0">
                <a:solidFill>
                  <a:srgbClr val="333333"/>
                </a:solidFill>
                <a:effectLst/>
                <a:latin typeface="Helvetica" panose="020B0604020202020204" pitchFamily="34" charset="0"/>
                <a:cs typeface="Alexandria" pitchFamily="2" charset="-78"/>
              </a:rPr>
              <a:t>- صياغة الأغراض التعليمية</a:t>
            </a:r>
            <a:endParaRPr lang="ar-JO" sz="2000" b="0" i="0" dirty="0">
              <a:solidFill>
                <a:srgbClr val="333333"/>
              </a:solidFill>
              <a:effectLst/>
              <a:latin typeface="Helvetica" panose="020B0604020202020204" pitchFamily="34" charset="0"/>
              <a:cs typeface="Alexandria" pitchFamily="2" charset="-78"/>
            </a:endParaRPr>
          </a:p>
          <a:p>
            <a:pPr algn="just" rtl="1"/>
            <a:r>
              <a:rPr lang="ar-JO" sz="2000" b="0" i="0" dirty="0">
                <a:solidFill>
                  <a:srgbClr val="333333"/>
                </a:solidFill>
                <a:effectLst/>
                <a:latin typeface="Droid Sans"/>
                <a:cs typeface="Alexandria" pitchFamily="2" charset="-78"/>
              </a:rPr>
              <a:t>بالاعتماد على نتائج التقييم في التعليم، يمكن تحديد المعرفة والمهارات التي يتعين توفيرها للطلاب في الخطوات والمراحل التعليمية اللاحقة. ومن ثم يمكن صياغة </a:t>
            </a:r>
            <a:r>
              <a:rPr lang="ar-JO" sz="2000" b="0" i="0" dirty="0">
                <a:solidFill>
                  <a:srgbClr val="3A2A34"/>
                </a:solidFill>
                <a:effectLst/>
                <a:latin typeface="Droid Sans"/>
                <a:cs typeface="Alexandria" pitchFamily="2" charset="-78"/>
              </a:rPr>
              <a:t>الأهداف التعليمية بناء على تلك المعارف والمهارات، وحتى يمكن التعديل في الأهداف المحددة سلفًا في ضوء ما أسفرت عنه نتائج </a:t>
            </a:r>
            <a:r>
              <a:rPr lang="ar-JO" sz="2000" b="0" i="0" u="none" strike="noStrike" dirty="0">
                <a:solidFill>
                  <a:srgbClr val="3A2A34"/>
                </a:solidFill>
                <a:effectLst/>
                <a:latin typeface="Droid Sans"/>
                <a:cs typeface="Alexandria" pitchFamily="2" charset="-78"/>
              </a:rPr>
              <a:t>التقييم.</a:t>
            </a:r>
            <a:endParaRPr lang="ar-JO" sz="2000" b="0" i="0" dirty="0">
              <a:solidFill>
                <a:srgbClr val="3A2A34"/>
              </a:solidFill>
              <a:effectLst/>
              <a:latin typeface="Droid Sans"/>
              <a:cs typeface="Alexandria" pitchFamily="2" charset="-78"/>
            </a:endParaRPr>
          </a:p>
          <a:p>
            <a:pPr algn="just" rtl="1"/>
            <a:endParaRPr lang="ar-JO" sz="2000" b="1" i="0" dirty="0">
              <a:solidFill>
                <a:srgbClr val="3A2A34"/>
              </a:solidFill>
              <a:effectLst/>
              <a:latin typeface="Helvetica" panose="020B0604020202020204" pitchFamily="34" charset="0"/>
              <a:cs typeface="Alexandria" pitchFamily="2" charset="-78"/>
            </a:endParaRPr>
          </a:p>
          <a:p>
            <a:pPr algn="just" rtl="1"/>
            <a:r>
              <a:rPr lang="ar-JO" sz="2000" b="1" i="0" dirty="0">
                <a:solidFill>
                  <a:srgbClr val="3A2A34"/>
                </a:solidFill>
                <a:effectLst/>
                <a:latin typeface="Helvetica" panose="020B0604020202020204" pitchFamily="34" charset="0"/>
                <a:cs typeface="Alexandria" pitchFamily="2" charset="-78"/>
              </a:rPr>
              <a:t>- إمداد المتعلّم بتغذية راجعة بناءة حول مستواه</a:t>
            </a:r>
            <a:endParaRPr lang="ar-JO" sz="2000" b="0" i="0" dirty="0">
              <a:solidFill>
                <a:srgbClr val="3A2A34"/>
              </a:solidFill>
              <a:effectLst/>
              <a:latin typeface="Helvetica" panose="020B0604020202020204" pitchFamily="34" charset="0"/>
              <a:cs typeface="Alexandria" pitchFamily="2" charset="-78"/>
            </a:endParaRPr>
          </a:p>
          <a:p>
            <a:pPr algn="just" rtl="1"/>
            <a:r>
              <a:rPr lang="ar-JO" sz="2000" b="0" i="0" dirty="0">
                <a:solidFill>
                  <a:srgbClr val="3A2A34"/>
                </a:solidFill>
                <a:effectLst/>
                <a:latin typeface="Droid Sans"/>
                <a:cs typeface="Alexandria" pitchFamily="2" charset="-78"/>
              </a:rPr>
              <a:t>تستخدم </a:t>
            </a:r>
            <a:r>
              <a:rPr lang="ar-JO" sz="2000" b="0" i="0" u="none" strike="noStrike" dirty="0">
                <a:solidFill>
                  <a:srgbClr val="3A2A34"/>
                </a:solidFill>
                <a:effectLst/>
                <a:latin typeface="Droid Sans"/>
                <a:cs typeface="Alexandria" pitchFamily="2" charset="-78"/>
              </a:rPr>
              <a:t>الأنواع المختلفة من التقييم</a:t>
            </a:r>
            <a:r>
              <a:rPr lang="ar-JO" sz="2000" b="0" i="0" dirty="0">
                <a:solidFill>
                  <a:srgbClr val="3A2A34"/>
                </a:solidFill>
                <a:effectLst/>
                <a:latin typeface="Droid Sans"/>
                <a:cs typeface="Alexandria" pitchFamily="2" charset="-78"/>
              </a:rPr>
              <a:t> لتحديد المشكلات التي يعاني منها المتعلم، وبيان ما نجح في اكتسابه وإتقانه</a:t>
            </a:r>
            <a:r>
              <a:rPr lang="ar-JO" sz="2000" b="0" i="0" dirty="0">
                <a:solidFill>
                  <a:srgbClr val="333333"/>
                </a:solidFill>
                <a:effectLst/>
                <a:latin typeface="Droid Sans"/>
                <a:cs typeface="Alexandria" pitchFamily="2" charset="-78"/>
              </a:rPr>
              <a:t>، وأيضًا ما استعصى عليه. وعند معرفة المتعلم بذلك، يستطيع الوقوف على نقاط القوة والضعف في تحصيله.</a:t>
            </a:r>
          </a:p>
        </p:txBody>
      </p:sp>
      <p:sp>
        <p:nvSpPr>
          <p:cNvPr id="3" name="Rectangle 2"/>
          <p:cNvSpPr/>
          <p:nvPr/>
        </p:nvSpPr>
        <p:spPr>
          <a:xfrm>
            <a:off x="479376" y="6438900"/>
            <a:ext cx="5444119" cy="307777"/>
          </a:xfrm>
          <a:prstGeom prst="rect">
            <a:avLst/>
          </a:prstGeom>
        </p:spPr>
        <p:txBody>
          <a:bodyPr wrap="none">
            <a:spAutoFit/>
          </a:bodyPr>
          <a:lstStyle/>
          <a:p>
            <a:r>
              <a:rPr lang="en-GB" dirty="0">
                <a:latin typeface="Alexandria" pitchFamily="2" charset="-78"/>
                <a:cs typeface="Alexandria" pitchFamily="2" charset="-78"/>
              </a:rPr>
              <a:t>https://arblog.qorrectassess.com/assessment-in-education/</a:t>
            </a:r>
          </a:p>
        </p:txBody>
      </p:sp>
      <p:pic>
        <p:nvPicPr>
          <p:cNvPr id="4" name="Graphic 21">
            <a:extLst>
              <a:ext uri="{FF2B5EF4-FFF2-40B4-BE49-F238E27FC236}">
                <a16:creationId xmlns:a16="http://schemas.microsoft.com/office/drawing/2014/main" id="{CCCF4624-D28A-72B2-3BF9-1B4199DB24F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025" y="-46009"/>
            <a:ext cx="2305141" cy="1076343"/>
          </a:xfrm>
          <a:prstGeom prst="rect">
            <a:avLst/>
          </a:prstGeom>
        </p:spPr>
      </p:pic>
    </p:spTree>
    <p:extLst>
      <p:ext uri="{BB962C8B-B14F-4D97-AF65-F5344CB8AC3E}">
        <p14:creationId xmlns:p14="http://schemas.microsoft.com/office/powerpoint/2010/main" val="212739865"/>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D464841-7A12-4187-BAB8-DEA1FF7ACCAF}"/>
              </a:ext>
            </a:extLst>
          </p:cNvPr>
          <p:cNvSpPr txBox="1"/>
          <p:nvPr/>
        </p:nvSpPr>
        <p:spPr>
          <a:xfrm>
            <a:off x="335360" y="757428"/>
            <a:ext cx="11626694" cy="5580246"/>
          </a:xfrm>
          <a:prstGeom prst="rect">
            <a:avLst/>
          </a:prstGeom>
          <a:noFill/>
        </p:spPr>
        <p:txBody>
          <a:bodyPr wrap="square">
            <a:spAutoFit/>
          </a:bodyPr>
          <a:lstStyle/>
          <a:p>
            <a:pPr algn="r">
              <a:lnSpc>
                <a:spcPct val="150000"/>
              </a:lnSpc>
            </a:pPr>
            <a:r>
              <a:rPr lang="ar-JO" sz="2000" b="1" i="0" dirty="0">
                <a:solidFill>
                  <a:srgbClr val="333333"/>
                </a:solidFill>
                <a:effectLst/>
                <a:latin typeface="Helvetica" panose="020B0604020202020204" pitchFamily="34" charset="0"/>
                <a:cs typeface="Alexandria" pitchFamily="2" charset="-78"/>
              </a:rPr>
              <a:t>- تزويد أولياء الأمور ببيان موضوعي ومفصل عن مستوى أبنائهم الأكاديمي</a:t>
            </a:r>
            <a:endParaRPr lang="ar-JO" sz="2000" b="0" i="0" dirty="0">
              <a:solidFill>
                <a:srgbClr val="333333"/>
              </a:solidFill>
              <a:effectLst/>
              <a:latin typeface="Helvetica" panose="020B0604020202020204" pitchFamily="34" charset="0"/>
              <a:cs typeface="Alexandria" pitchFamily="2" charset="-78"/>
            </a:endParaRPr>
          </a:p>
          <a:p>
            <a:pPr algn="r">
              <a:lnSpc>
                <a:spcPct val="150000"/>
              </a:lnSpc>
            </a:pPr>
            <a:r>
              <a:rPr lang="ar-JO" sz="2000" b="0" i="0" dirty="0">
                <a:solidFill>
                  <a:srgbClr val="333333"/>
                </a:solidFill>
                <a:effectLst/>
                <a:latin typeface="Droid Sans"/>
                <a:cs typeface="Alexandria" pitchFamily="2" charset="-78"/>
              </a:rPr>
              <a:t>إن التقييم الشامل يعطي صورة كاملة عن مستوى تحصيل الطالب، فيكشف عن مدى تطوره من عدمه، وعن الأجزاء التي تطور فيها، والأخرى التي عانى في فهمها.</a:t>
            </a:r>
          </a:p>
          <a:p>
            <a:pPr algn="r">
              <a:lnSpc>
                <a:spcPct val="150000"/>
              </a:lnSpc>
            </a:pPr>
            <a:endParaRPr lang="ar-JO" sz="2000" b="1" i="0" dirty="0">
              <a:solidFill>
                <a:srgbClr val="333333"/>
              </a:solidFill>
              <a:effectLst/>
              <a:latin typeface="Helvetica" panose="020B0604020202020204" pitchFamily="34" charset="0"/>
              <a:cs typeface="Alexandria" pitchFamily="2" charset="-78"/>
            </a:endParaRPr>
          </a:p>
          <a:p>
            <a:pPr algn="r">
              <a:lnSpc>
                <a:spcPct val="150000"/>
              </a:lnSpc>
            </a:pPr>
            <a:r>
              <a:rPr lang="ar-JO" sz="2000" b="1" i="0" dirty="0">
                <a:solidFill>
                  <a:srgbClr val="333333"/>
                </a:solidFill>
                <a:effectLst/>
                <a:latin typeface="Helvetica" panose="020B0604020202020204" pitchFamily="34" charset="0"/>
                <a:cs typeface="Alexandria" pitchFamily="2" charset="-78"/>
              </a:rPr>
              <a:t>- صياغة وتطوير المقررات التعليمية في مراحل التعليم اللاحقة</a:t>
            </a:r>
            <a:endParaRPr lang="ar-JO" sz="2000" b="0" i="0" dirty="0">
              <a:solidFill>
                <a:srgbClr val="333333"/>
              </a:solidFill>
              <a:effectLst/>
              <a:latin typeface="Helvetica" panose="020B0604020202020204" pitchFamily="34" charset="0"/>
              <a:cs typeface="Alexandria" pitchFamily="2" charset="-78"/>
            </a:endParaRPr>
          </a:p>
          <a:p>
            <a:pPr algn="r">
              <a:lnSpc>
                <a:spcPct val="150000"/>
              </a:lnSpc>
            </a:pPr>
            <a:r>
              <a:rPr lang="ar-JO" sz="2000" b="0" i="0" dirty="0">
                <a:solidFill>
                  <a:srgbClr val="3A2A34"/>
                </a:solidFill>
                <a:effectLst/>
                <a:latin typeface="Droid Sans"/>
                <a:cs typeface="Alexandria" pitchFamily="2" charset="-78"/>
              </a:rPr>
              <a:t>المعرفة عملية تراكمية، وهو أمر يجب وضعه بعين الاعتبار عند وضع المناهج التعليمية، فينبغي تجزئة تلك المعرفة بما يتناسب مع الطور العقلي والنموي للمتعلم في مرحلة تعليمية.وبالتالي يمكن صياغة مقررات تعليمية تتلاءم مع مستوى المتعلمين، وتوفر </a:t>
            </a:r>
            <a:r>
              <a:rPr lang="ar-AE" sz="2000" b="0" i="0" dirty="0">
                <a:solidFill>
                  <a:srgbClr val="3A2A34"/>
                </a:solidFill>
                <a:effectLst/>
                <a:latin typeface="Droid Sans"/>
                <a:cs typeface="Alexandria" pitchFamily="2" charset="-78"/>
              </a:rPr>
              <a:t> لهم احتياجاتهم.</a:t>
            </a:r>
            <a:endParaRPr lang="ar-JO" sz="2000" b="0" i="0" dirty="0">
              <a:solidFill>
                <a:srgbClr val="3A2A34"/>
              </a:solidFill>
              <a:effectLst/>
              <a:latin typeface="Droid Sans"/>
              <a:cs typeface="Alexandria" pitchFamily="2" charset="-78"/>
            </a:endParaRPr>
          </a:p>
          <a:p>
            <a:pPr algn="r">
              <a:lnSpc>
                <a:spcPct val="150000"/>
              </a:lnSpc>
            </a:pPr>
            <a:endParaRPr lang="ar-AE" sz="2000" b="1" i="0" dirty="0">
              <a:solidFill>
                <a:srgbClr val="333333"/>
              </a:solidFill>
              <a:effectLst/>
              <a:latin typeface="Helvetica" panose="020B0604020202020204" pitchFamily="34" charset="0"/>
              <a:cs typeface="Alexandria" pitchFamily="2" charset="-78"/>
            </a:endParaRPr>
          </a:p>
          <a:p>
            <a:pPr algn="r">
              <a:lnSpc>
                <a:spcPct val="150000"/>
              </a:lnSpc>
            </a:pPr>
            <a:r>
              <a:rPr lang="ar-JO" sz="2000" b="1" i="0" dirty="0">
                <a:solidFill>
                  <a:srgbClr val="333333"/>
                </a:solidFill>
                <a:effectLst/>
                <a:latin typeface="Helvetica" panose="020B0604020202020204" pitchFamily="34" charset="0"/>
                <a:cs typeface="Alexandria" pitchFamily="2" charset="-78"/>
              </a:rPr>
              <a:t>- تعزيز كفاءة الهيئات الإدارية في المؤسسات التعليمية المختلفة</a:t>
            </a:r>
            <a:endParaRPr lang="ar-JO" sz="2000" b="0" i="0" dirty="0">
              <a:solidFill>
                <a:srgbClr val="333333"/>
              </a:solidFill>
              <a:effectLst/>
              <a:latin typeface="Helvetica" panose="020B0604020202020204" pitchFamily="34" charset="0"/>
              <a:cs typeface="Alexandria" pitchFamily="2" charset="-78"/>
            </a:endParaRPr>
          </a:p>
          <a:p>
            <a:pPr algn="r">
              <a:lnSpc>
                <a:spcPct val="150000"/>
              </a:lnSpc>
            </a:pPr>
            <a:r>
              <a:rPr lang="ar-JO" sz="2000" b="0" i="0" dirty="0">
                <a:solidFill>
                  <a:srgbClr val="333333"/>
                </a:solidFill>
                <a:effectLst/>
                <a:latin typeface="Droid Sans"/>
                <a:cs typeface="Alexandria" pitchFamily="2" charset="-78"/>
              </a:rPr>
              <a:t>إن نتائج التقييم تساعدنا في الحكم على كفاءة المستوى الإداري الحالي، وكيف يمكن الحفاظ على تلك الكفاءة والاستفادة منها.</a:t>
            </a:r>
          </a:p>
        </p:txBody>
      </p:sp>
      <p:sp>
        <p:nvSpPr>
          <p:cNvPr id="4" name="Rectangle 3"/>
          <p:cNvSpPr/>
          <p:nvPr/>
        </p:nvSpPr>
        <p:spPr>
          <a:xfrm>
            <a:off x="3917978" y="19472"/>
            <a:ext cx="4011034" cy="461665"/>
          </a:xfrm>
          <a:prstGeom prst="rect">
            <a:avLst/>
          </a:prstGeom>
        </p:spPr>
        <p:txBody>
          <a:bodyPr wrap="none">
            <a:spAutoFit/>
          </a:bodyPr>
          <a:lstStyle/>
          <a:p>
            <a:pPr lvl="0" algn="ctr" rtl="1"/>
            <a:r>
              <a:rPr lang="ar-JO" sz="2400" b="1" dirty="0">
                <a:solidFill>
                  <a:srgbClr val="333333"/>
                </a:solidFill>
                <a:latin typeface="Helvetica" panose="020B0604020202020204" pitchFamily="34" charset="0"/>
                <a:cs typeface="Alexandria" pitchFamily="2" charset="-78"/>
              </a:rPr>
              <a:t>أهمية التقييم في التعليم</a:t>
            </a:r>
            <a:endParaRPr lang="ar-JO" sz="2400" dirty="0">
              <a:solidFill>
                <a:srgbClr val="333333"/>
              </a:solidFill>
              <a:latin typeface="Helvetica" panose="020B0604020202020204" pitchFamily="34" charset="0"/>
              <a:cs typeface="Alexandria" pitchFamily="2" charset="-78"/>
            </a:endParaRPr>
          </a:p>
        </p:txBody>
      </p:sp>
      <p:sp>
        <p:nvSpPr>
          <p:cNvPr id="7" name="Rectangle 6"/>
          <p:cNvSpPr/>
          <p:nvPr/>
        </p:nvSpPr>
        <p:spPr>
          <a:xfrm>
            <a:off x="479376" y="6438900"/>
            <a:ext cx="5444119" cy="307777"/>
          </a:xfrm>
          <a:prstGeom prst="rect">
            <a:avLst/>
          </a:prstGeom>
        </p:spPr>
        <p:txBody>
          <a:bodyPr wrap="none">
            <a:spAutoFit/>
          </a:bodyPr>
          <a:lstStyle/>
          <a:p>
            <a:r>
              <a:rPr lang="en-GB" dirty="0">
                <a:latin typeface="Alexandria" pitchFamily="2" charset="-78"/>
                <a:cs typeface="Alexandria" pitchFamily="2" charset="-78"/>
              </a:rPr>
              <a:t>https://arblog.qorrectassess.com/assessment-in-education/</a:t>
            </a:r>
          </a:p>
        </p:txBody>
      </p:sp>
      <p:pic>
        <p:nvPicPr>
          <p:cNvPr id="3" name="Graphic 21">
            <a:extLst>
              <a:ext uri="{FF2B5EF4-FFF2-40B4-BE49-F238E27FC236}">
                <a16:creationId xmlns:a16="http://schemas.microsoft.com/office/drawing/2014/main" id="{0BB1C070-22AB-8BC3-D5AA-0A5E517088A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025" y="-46009"/>
            <a:ext cx="2305141" cy="1076343"/>
          </a:xfrm>
          <a:prstGeom prst="rect">
            <a:avLst/>
          </a:prstGeom>
        </p:spPr>
      </p:pic>
    </p:spTree>
    <p:extLst>
      <p:ext uri="{BB962C8B-B14F-4D97-AF65-F5344CB8AC3E}">
        <p14:creationId xmlns:p14="http://schemas.microsoft.com/office/powerpoint/2010/main" val="561860937"/>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C853054-B371-4F4F-9945-2383859EEFFE}"/>
              </a:ext>
            </a:extLst>
          </p:cNvPr>
          <p:cNvSpPr txBox="1"/>
          <p:nvPr/>
        </p:nvSpPr>
        <p:spPr>
          <a:xfrm>
            <a:off x="551384" y="620688"/>
            <a:ext cx="10009112" cy="5108193"/>
          </a:xfrm>
          <a:prstGeom prst="rect">
            <a:avLst/>
          </a:prstGeom>
          <a:noFill/>
        </p:spPr>
        <p:txBody>
          <a:bodyPr wrap="square">
            <a:spAutoFit/>
          </a:bodyPr>
          <a:lstStyle/>
          <a:p>
            <a:pPr algn="ctr" rtl="1">
              <a:lnSpc>
                <a:spcPct val="150000"/>
              </a:lnSpc>
            </a:pPr>
            <a:r>
              <a:rPr lang="ar-JO" sz="2800" b="1" i="0" dirty="0">
                <a:solidFill>
                  <a:srgbClr val="333333"/>
                </a:solidFill>
                <a:effectLst/>
                <a:latin typeface="Helvetica" panose="020B0604020202020204" pitchFamily="34" charset="0"/>
                <a:cs typeface="Alexandria" pitchFamily="2" charset="-78"/>
              </a:rPr>
              <a:t>فوائد التقييم التربوي في نظام التعليم العالي</a:t>
            </a:r>
          </a:p>
          <a:p>
            <a:pPr algn="r" rtl="1">
              <a:lnSpc>
                <a:spcPct val="150000"/>
              </a:lnSpc>
            </a:pPr>
            <a:endParaRPr lang="ar-JO" sz="2400" i="0" dirty="0">
              <a:solidFill>
                <a:srgbClr val="333333"/>
              </a:solidFill>
              <a:effectLst/>
              <a:latin typeface="Helvetica" panose="020B0604020202020204" pitchFamily="34" charset="0"/>
              <a:cs typeface="Alexandria" pitchFamily="2" charset="-78"/>
            </a:endParaRPr>
          </a:p>
          <a:p>
            <a:pPr algn="r" rtl="1">
              <a:lnSpc>
                <a:spcPct val="150000"/>
              </a:lnSpc>
              <a:buFont typeface="+mj-lt"/>
              <a:buAutoNum type="arabicPeriod"/>
            </a:pPr>
            <a:r>
              <a:rPr lang="ar-JO" sz="2400" i="0" dirty="0">
                <a:solidFill>
                  <a:srgbClr val="333333"/>
                </a:solidFill>
                <a:effectLst/>
                <a:latin typeface="Droid Sans"/>
                <a:cs typeface="Alexandria" pitchFamily="2" charset="-78"/>
              </a:rPr>
              <a:t>تحديد أهداف التعلّم. </a:t>
            </a:r>
          </a:p>
          <a:p>
            <a:pPr algn="r" rtl="1">
              <a:lnSpc>
                <a:spcPct val="150000"/>
              </a:lnSpc>
              <a:buFont typeface="+mj-lt"/>
              <a:buAutoNum type="arabicPeriod"/>
            </a:pPr>
            <a:r>
              <a:rPr lang="ar-JO" sz="2400" i="0" dirty="0">
                <a:solidFill>
                  <a:srgbClr val="333333"/>
                </a:solidFill>
                <a:effectLst/>
                <a:latin typeface="Droid Sans"/>
                <a:cs typeface="Alexandria" pitchFamily="2" charset="-78"/>
              </a:rPr>
              <a:t>مراقبة تقدّم الطلبة بعناية .</a:t>
            </a:r>
          </a:p>
          <a:p>
            <a:pPr algn="r" rtl="1">
              <a:lnSpc>
                <a:spcPct val="150000"/>
              </a:lnSpc>
              <a:buFont typeface="+mj-lt"/>
              <a:buAutoNum type="arabicPeriod"/>
            </a:pPr>
            <a:r>
              <a:rPr lang="ar-JO" sz="2400" i="0" dirty="0">
                <a:solidFill>
                  <a:srgbClr val="333333"/>
                </a:solidFill>
                <a:effectLst/>
                <a:latin typeface="Droid Sans"/>
                <a:cs typeface="Alexandria" pitchFamily="2" charset="-78"/>
              </a:rPr>
              <a:t>تحسين درجات الطلبة. </a:t>
            </a:r>
          </a:p>
          <a:p>
            <a:pPr algn="r" rtl="1">
              <a:lnSpc>
                <a:spcPct val="150000"/>
              </a:lnSpc>
              <a:buFont typeface="+mj-lt"/>
              <a:buAutoNum type="arabicPeriod"/>
            </a:pPr>
            <a:r>
              <a:rPr lang="ar-JO" sz="2400" i="0" dirty="0">
                <a:solidFill>
                  <a:srgbClr val="333333"/>
                </a:solidFill>
                <a:effectLst/>
                <a:latin typeface="Droid Sans"/>
                <a:cs typeface="Alexandria" pitchFamily="2" charset="-78"/>
              </a:rPr>
              <a:t>يعتبر أحد أهم معززات سير العملية التعليمية بنجاح. </a:t>
            </a:r>
          </a:p>
          <a:p>
            <a:pPr algn="r" rtl="1">
              <a:lnSpc>
                <a:spcPct val="150000"/>
              </a:lnSpc>
              <a:buFont typeface="+mj-lt"/>
              <a:buAutoNum type="arabicPeriod"/>
            </a:pPr>
            <a:r>
              <a:rPr lang="ar-JO" sz="2400" dirty="0">
                <a:solidFill>
                  <a:schemeClr val="tx1"/>
                </a:solidFill>
                <a:latin typeface="Droid Sans"/>
                <a:cs typeface="Alexandria" pitchFamily="2" charset="-78"/>
              </a:rPr>
              <a:t>ي</a:t>
            </a:r>
            <a:r>
              <a:rPr lang="ar-JO" sz="2400" i="0" dirty="0">
                <a:solidFill>
                  <a:schemeClr val="tx1"/>
                </a:solidFill>
                <a:effectLst/>
                <a:latin typeface="Droid Sans"/>
                <a:cs typeface="Alexandria" pitchFamily="2" charset="-78"/>
              </a:rPr>
              <a:t>حفّز الطلبة</a:t>
            </a:r>
            <a:r>
              <a:rPr lang="ar-JO" sz="2400" dirty="0">
                <a:solidFill>
                  <a:srgbClr val="333333"/>
                </a:solidFill>
                <a:latin typeface="Droid Sans"/>
                <a:cs typeface="Alexandria" pitchFamily="2" charset="-78"/>
              </a:rPr>
              <a:t> على التفاعل.</a:t>
            </a:r>
            <a:endParaRPr lang="ar-JO" sz="2400" i="0" dirty="0">
              <a:solidFill>
                <a:schemeClr val="tx1"/>
              </a:solidFill>
              <a:effectLst/>
              <a:latin typeface="Droid Sans"/>
              <a:cs typeface="Alexandria" pitchFamily="2" charset="-78"/>
            </a:endParaRPr>
          </a:p>
          <a:p>
            <a:pPr algn="r" rtl="1">
              <a:lnSpc>
                <a:spcPct val="150000"/>
              </a:lnSpc>
              <a:buFont typeface="+mj-lt"/>
              <a:buAutoNum type="arabicPeriod"/>
            </a:pPr>
            <a:r>
              <a:rPr lang="ar-JO" sz="2400" i="0" dirty="0">
                <a:solidFill>
                  <a:schemeClr val="tx1"/>
                </a:solidFill>
                <a:effectLst/>
                <a:latin typeface="Droid Sans"/>
                <a:cs typeface="Alexandria" pitchFamily="2" charset="-78"/>
              </a:rPr>
              <a:t>  </a:t>
            </a:r>
            <a:r>
              <a:rPr lang="ar-JO" sz="2400" dirty="0">
                <a:solidFill>
                  <a:schemeClr val="tx1"/>
                </a:solidFill>
                <a:latin typeface="Droid Sans"/>
                <a:cs typeface="Alexandria" pitchFamily="2" charset="-78"/>
              </a:rPr>
              <a:t>ي</a:t>
            </a:r>
            <a:r>
              <a:rPr lang="ar-JO" sz="2400" i="0" dirty="0">
                <a:solidFill>
                  <a:schemeClr val="tx1"/>
                </a:solidFill>
                <a:effectLst/>
                <a:latin typeface="Droid Sans"/>
                <a:cs typeface="Alexandria" pitchFamily="2" charset="-78"/>
              </a:rPr>
              <a:t>حدّد أهداف التعلّم ويقيس تقدّم الطلبة</a:t>
            </a:r>
            <a:r>
              <a:rPr lang="ar-JO" sz="2400" i="0" dirty="0">
                <a:solidFill>
                  <a:srgbClr val="333333"/>
                </a:solidFill>
                <a:effectLst/>
                <a:latin typeface="Droid Sans"/>
                <a:cs typeface="Alexandria" pitchFamily="2" charset="-78"/>
              </a:rPr>
              <a:t>. </a:t>
            </a:r>
          </a:p>
          <a:p>
            <a:pPr algn="r" rtl="1">
              <a:lnSpc>
                <a:spcPct val="150000"/>
              </a:lnSpc>
              <a:buFont typeface="+mj-lt"/>
              <a:buAutoNum type="arabicPeriod"/>
            </a:pPr>
            <a:r>
              <a:rPr lang="ar-JO" sz="2400" i="0" dirty="0">
                <a:solidFill>
                  <a:srgbClr val="333333"/>
                </a:solidFill>
                <a:effectLst/>
                <a:latin typeface="Droid Sans"/>
                <a:cs typeface="Alexandria" pitchFamily="2" charset="-78"/>
              </a:rPr>
              <a:t>الوصول إلى قرارات سليمة مبنية على معلومات وبيانات مؤكدة.</a:t>
            </a:r>
            <a:r>
              <a:rPr lang="ar-JO" sz="2400" dirty="0">
                <a:solidFill>
                  <a:srgbClr val="333333"/>
                </a:solidFill>
                <a:latin typeface="Droid Sans"/>
                <a:cs typeface="Alexandria" pitchFamily="2" charset="-78"/>
              </a:rPr>
              <a:t> </a:t>
            </a:r>
            <a:endParaRPr lang="ar-JO" sz="2400" i="0" dirty="0">
              <a:solidFill>
                <a:srgbClr val="333333"/>
              </a:solidFill>
              <a:effectLst/>
              <a:latin typeface="Droid Sans"/>
              <a:cs typeface="Alexandria" pitchFamily="2" charset="-78"/>
            </a:endParaRPr>
          </a:p>
        </p:txBody>
      </p:sp>
      <p:pic>
        <p:nvPicPr>
          <p:cNvPr id="2" name="Graphic 21">
            <a:extLst>
              <a:ext uri="{FF2B5EF4-FFF2-40B4-BE49-F238E27FC236}">
                <a16:creationId xmlns:a16="http://schemas.microsoft.com/office/drawing/2014/main" id="{32A1A50B-8156-F467-88DB-3225BBEA80A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025" y="-46009"/>
            <a:ext cx="2305141" cy="1076343"/>
          </a:xfrm>
          <a:prstGeom prst="rect">
            <a:avLst/>
          </a:prstGeom>
        </p:spPr>
      </p:pic>
    </p:spTree>
    <p:extLst>
      <p:ext uri="{BB962C8B-B14F-4D97-AF65-F5344CB8AC3E}">
        <p14:creationId xmlns:p14="http://schemas.microsoft.com/office/powerpoint/2010/main" val="2278729878"/>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1955B221-2160-4078-A21E-C2B9FF2C852C}"/>
              </a:ext>
            </a:extLst>
          </p:cNvPr>
          <p:cNvSpPr txBox="1"/>
          <p:nvPr/>
        </p:nvSpPr>
        <p:spPr>
          <a:xfrm>
            <a:off x="3647728" y="73835"/>
            <a:ext cx="3880757" cy="461665"/>
          </a:xfrm>
          <a:prstGeom prst="rect">
            <a:avLst/>
          </a:prstGeom>
          <a:noFill/>
        </p:spPr>
        <p:txBody>
          <a:bodyPr wrap="square">
            <a:spAutoFit/>
          </a:bodyPr>
          <a:lstStyle/>
          <a:p>
            <a:r>
              <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مبادئ التقييم التربوي </a:t>
            </a:r>
            <a:endParaRPr lang="ar-JO" sz="2400" b="1" dirty="0">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905F3AFD-5D5E-4D06-8072-073A7EC6FCAD}"/>
              </a:ext>
            </a:extLst>
          </p:cNvPr>
          <p:cNvSpPr txBox="1"/>
          <p:nvPr/>
        </p:nvSpPr>
        <p:spPr>
          <a:xfrm>
            <a:off x="525550" y="1154381"/>
            <a:ext cx="11265715" cy="5016758"/>
          </a:xfrm>
          <a:prstGeom prst="rect">
            <a:avLst/>
          </a:prstGeom>
          <a:noFill/>
        </p:spPr>
        <p:txBody>
          <a:bodyPr wrap="square">
            <a:spAutoFit/>
          </a:bodyPr>
          <a:lstStyle/>
          <a:p>
            <a:pPr algn="r"/>
            <a:r>
              <a:rPr lang="ar-JO" sz="2000" b="1" i="0" dirty="0">
                <a:solidFill>
                  <a:srgbClr val="333333"/>
                </a:solidFill>
                <a:effectLst/>
                <a:latin typeface="Helvetica" panose="020B0604020202020204" pitchFamily="34" charset="0"/>
                <a:cs typeface="Alexandria" pitchFamily="2" charset="-78"/>
              </a:rPr>
              <a:t>أن يكون تقييما صالحًا</a:t>
            </a:r>
            <a:endParaRPr lang="ar-JO" sz="2000" b="0" i="0" dirty="0">
              <a:solidFill>
                <a:srgbClr val="333333"/>
              </a:solidFill>
              <a:effectLst/>
              <a:latin typeface="Helvetica" panose="020B0604020202020204" pitchFamily="34" charset="0"/>
              <a:cs typeface="Alexandria" pitchFamily="2" charset="-78"/>
            </a:endParaRPr>
          </a:p>
          <a:p>
            <a:pPr algn="r"/>
            <a:r>
              <a:rPr lang="ar-JO" sz="2000" b="0" i="0" dirty="0">
                <a:solidFill>
                  <a:srgbClr val="333333"/>
                </a:solidFill>
                <a:effectLst/>
                <a:latin typeface="Droid Sans"/>
                <a:cs typeface="Alexandria" pitchFamily="2" charset="-78"/>
              </a:rPr>
              <a:t>يشير مبدأ صلاحية التقييم في التعليم إلى اختيار الوسيلة التقييمية المناسبة فعلًا لقياس الهدف التعليمي وتطبيق الأداة المناسبة، حتى يمكن الاعتماد على ما تفرزه من نتائج.</a:t>
            </a:r>
          </a:p>
          <a:p>
            <a:pPr algn="r"/>
            <a:r>
              <a:rPr lang="ar-JO" sz="2000" b="1" i="0" dirty="0">
                <a:solidFill>
                  <a:srgbClr val="333333"/>
                </a:solidFill>
                <a:effectLst/>
                <a:latin typeface="Helvetica" panose="020B0604020202020204" pitchFamily="34" charset="0"/>
                <a:cs typeface="Alexandria" pitchFamily="2" charset="-78"/>
              </a:rPr>
              <a:t> أن يكون تقييمًا واضحًا</a:t>
            </a:r>
            <a:endParaRPr lang="ar-JO" sz="2000" b="0" i="0" dirty="0">
              <a:solidFill>
                <a:srgbClr val="333333"/>
              </a:solidFill>
              <a:effectLst/>
              <a:latin typeface="Helvetica" panose="020B0604020202020204" pitchFamily="34" charset="0"/>
              <a:cs typeface="Alexandria" pitchFamily="2" charset="-78"/>
            </a:endParaRPr>
          </a:p>
          <a:p>
            <a:pPr algn="r"/>
            <a:r>
              <a:rPr lang="ar-JO" sz="2000" b="0" i="0" dirty="0">
                <a:solidFill>
                  <a:srgbClr val="333333"/>
                </a:solidFill>
                <a:effectLst/>
                <a:latin typeface="Droid Sans"/>
                <a:cs typeface="Alexandria" pitchFamily="2" charset="-78"/>
              </a:rPr>
              <a:t>ليؤتي التقييم في التعليم ثماره، يجب التأكد من كونه مفهوما لجميع المتعلمين بنفس الدرجة، فالفهم غير الواضح لا شكّ سيفرز نتائج مشكوك في دقتها، وفي دقة ما ترتبه من قرارات.</a:t>
            </a:r>
          </a:p>
          <a:p>
            <a:pPr algn="r"/>
            <a:r>
              <a:rPr lang="ar-JO" sz="2000" b="1" i="0" dirty="0">
                <a:solidFill>
                  <a:srgbClr val="333333"/>
                </a:solidFill>
                <a:effectLst/>
                <a:latin typeface="Helvetica" panose="020B0604020202020204" pitchFamily="34" charset="0"/>
                <a:cs typeface="Alexandria" pitchFamily="2" charset="-78"/>
              </a:rPr>
              <a:t>أن يكون تقييمًا عادلًا </a:t>
            </a:r>
          </a:p>
          <a:p>
            <a:pPr algn="r"/>
            <a:r>
              <a:rPr lang="ar-JO" sz="2000" b="0" i="0" dirty="0">
                <a:solidFill>
                  <a:srgbClr val="333333"/>
                </a:solidFill>
                <a:effectLst/>
                <a:latin typeface="Droid Sans"/>
                <a:cs typeface="Alexandria" pitchFamily="2" charset="-78"/>
              </a:rPr>
              <a:t>تتحقق عدالة التقييم في التعليم بأن يأتي مراعيًا للفروق الفردية بين الطلبة، </a:t>
            </a:r>
            <a:r>
              <a:rPr lang="ar-JO" sz="2000" b="0" i="0" dirty="0">
                <a:solidFill>
                  <a:srgbClr val="3A2A34"/>
                </a:solidFill>
                <a:effectLst/>
                <a:latin typeface="Droid Sans"/>
                <a:cs typeface="Alexandria" pitchFamily="2" charset="-78"/>
              </a:rPr>
              <a:t>وذلك ليعطي كل طالب الفرصة في اكتشاف مواطن قوته وتدعيمها، ومعالجة نقاط قصوره وتطويرها.</a:t>
            </a:r>
          </a:p>
          <a:p>
            <a:pPr algn="r"/>
            <a:r>
              <a:rPr lang="ar-JO" sz="2000" b="1" i="0" dirty="0">
                <a:solidFill>
                  <a:srgbClr val="3A2A34"/>
                </a:solidFill>
                <a:effectLst/>
                <a:latin typeface="Helvetica" panose="020B0604020202020204" pitchFamily="34" charset="0"/>
                <a:cs typeface="Alexandria" pitchFamily="2" charset="-78"/>
              </a:rPr>
              <a:t> أن يكون تقييمًا صادقًا وموضوعيًا</a:t>
            </a:r>
          </a:p>
          <a:p>
            <a:pPr algn="r"/>
            <a:r>
              <a:rPr lang="ar-JO" sz="2000" b="0" i="0" dirty="0">
                <a:solidFill>
                  <a:srgbClr val="3A2A34"/>
                </a:solidFill>
                <a:effectLst/>
                <a:latin typeface="Droid Sans"/>
                <a:cs typeface="Alexandria" pitchFamily="2" charset="-78"/>
              </a:rPr>
              <a:t>يكون التقييم في التعليم صادقًا حين يسفر عن النتائج ذاتها، في كل مرة يجرى تطبيقه، دون تغيير في أي من عناصره أوظروفه. ويكون موضوعيًا حين يجرى في ظل </a:t>
            </a:r>
            <a:r>
              <a:rPr lang="ar-JO" sz="2000" b="0" i="0" u="none" strike="noStrike" dirty="0">
                <a:solidFill>
                  <a:srgbClr val="3A2A34"/>
                </a:solidFill>
                <a:effectLst/>
                <a:latin typeface="Droid Sans"/>
                <a:cs typeface="Alexandria" pitchFamily="2" charset="-78"/>
              </a:rPr>
              <a:t>اختبارات موحدة</a:t>
            </a:r>
            <a:r>
              <a:rPr lang="ar-JO" sz="2000" b="0" i="0" dirty="0">
                <a:solidFill>
                  <a:srgbClr val="3A2A34"/>
                </a:solidFill>
                <a:effectLst/>
                <a:latin typeface="Droid Sans"/>
                <a:cs typeface="Alexandria" pitchFamily="2" charset="-78"/>
              </a:rPr>
              <a:t> وظروف متماثلة تجري على كافة الطلبة الخاضعين له دون انحياز.</a:t>
            </a:r>
          </a:p>
          <a:p>
            <a:pPr algn="r"/>
            <a:r>
              <a:rPr lang="ar-JO" sz="2000" b="1" dirty="0">
                <a:solidFill>
                  <a:srgbClr val="333333"/>
                </a:solidFill>
                <a:latin typeface="Helvetica" panose="020B0604020202020204" pitchFamily="34" charset="0"/>
                <a:cs typeface="Alexandria" pitchFamily="2" charset="-78"/>
              </a:rPr>
              <a:t>أن ي</a:t>
            </a:r>
            <a:r>
              <a:rPr lang="ar-JO" sz="2000" b="1" i="0" dirty="0">
                <a:solidFill>
                  <a:srgbClr val="333333"/>
                </a:solidFill>
                <a:effectLst/>
                <a:latin typeface="Helvetica" panose="020B0604020202020204" pitchFamily="34" charset="0"/>
                <a:cs typeface="Alexandria" pitchFamily="2" charset="-78"/>
              </a:rPr>
              <a:t>عزز العملية التعليمية</a:t>
            </a:r>
            <a:endParaRPr lang="ar-JO" sz="2000" b="0" i="0" dirty="0">
              <a:solidFill>
                <a:srgbClr val="333333"/>
              </a:solidFill>
              <a:effectLst/>
              <a:latin typeface="Helvetica" panose="020B0604020202020204" pitchFamily="34" charset="0"/>
              <a:cs typeface="Alexandria" pitchFamily="2" charset="-78"/>
            </a:endParaRPr>
          </a:p>
          <a:p>
            <a:pPr algn="r"/>
            <a:r>
              <a:rPr lang="ar-JO" sz="2000" b="0" i="0" dirty="0">
                <a:solidFill>
                  <a:srgbClr val="333333"/>
                </a:solidFill>
                <a:effectLst/>
                <a:latin typeface="Droid Sans"/>
                <a:cs typeface="Alexandria" pitchFamily="2" charset="-78"/>
              </a:rPr>
              <a:t>يتعين أن يصمم التقييم في التعليم على النحو الذي يسمح برصد نتائجه وتفسيرها وتحويلها إلى قرارات وسياسات وآليات تعليمية تناسب المتعلمين، وتعزز من جودة التعليم الذي يحصلون عليه.</a:t>
            </a:r>
          </a:p>
        </p:txBody>
      </p:sp>
      <p:pic>
        <p:nvPicPr>
          <p:cNvPr id="3" name="Graphic 21">
            <a:extLst>
              <a:ext uri="{FF2B5EF4-FFF2-40B4-BE49-F238E27FC236}">
                <a16:creationId xmlns:a16="http://schemas.microsoft.com/office/drawing/2014/main" id="{AB62271A-FA37-B123-5CDC-7CE3B941DDD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025" y="-46009"/>
            <a:ext cx="2305141" cy="1076343"/>
          </a:xfrm>
          <a:prstGeom prst="rect">
            <a:avLst/>
          </a:prstGeom>
        </p:spPr>
      </p:pic>
    </p:spTree>
    <p:extLst>
      <p:ext uri="{BB962C8B-B14F-4D97-AF65-F5344CB8AC3E}">
        <p14:creationId xmlns:p14="http://schemas.microsoft.com/office/powerpoint/2010/main" val="923634979"/>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9AB4B48-BF30-41B6-B56E-6F383FCA2484}"/>
              </a:ext>
            </a:extLst>
          </p:cNvPr>
          <p:cNvSpPr txBox="1"/>
          <p:nvPr/>
        </p:nvSpPr>
        <p:spPr>
          <a:xfrm>
            <a:off x="3143672" y="209943"/>
            <a:ext cx="4411880" cy="461665"/>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srgbClr val="333333"/>
                </a:solidFill>
                <a:effectLst/>
                <a:uLnTx/>
                <a:uFillTx/>
                <a:latin typeface="Helvetica" panose="020B0604020202020204" pitchFamily="34" charset="0"/>
                <a:cs typeface="Alexandria" pitchFamily="2" charset="-78"/>
                <a:sym typeface="Arial"/>
              </a:rPr>
              <a:t>أنواع التقييم في التعليم</a:t>
            </a:r>
            <a:endParaRPr kumimoji="0" lang="ar-JO" sz="2400" b="0" i="0" u="none" strike="noStrike" kern="0" cap="none" spc="0" normalizeH="0" baseline="0" noProof="0" dirty="0">
              <a:ln>
                <a:noFill/>
              </a:ln>
              <a:solidFill>
                <a:srgbClr val="333333"/>
              </a:solidFill>
              <a:effectLst/>
              <a:uLnTx/>
              <a:uFillTx/>
              <a:latin typeface="Helvetica" panose="020B0604020202020204" pitchFamily="34" charset="0"/>
              <a:cs typeface="Alexandria" pitchFamily="2" charset="-78"/>
              <a:sym typeface="Arial"/>
            </a:endParaRPr>
          </a:p>
        </p:txBody>
      </p:sp>
      <p:sp>
        <p:nvSpPr>
          <p:cNvPr id="7" name="Rectangle 6"/>
          <p:cNvSpPr/>
          <p:nvPr/>
        </p:nvSpPr>
        <p:spPr>
          <a:xfrm>
            <a:off x="137784" y="6550223"/>
            <a:ext cx="8148636" cy="307777"/>
          </a:xfrm>
          <a:prstGeom prst="rect">
            <a:avLst/>
          </a:prstGeom>
        </p:spPr>
        <p:txBody>
          <a:bodyPr wrap="square">
            <a:spAutoFit/>
          </a:bodyPr>
          <a:lstStyle/>
          <a:p>
            <a:r>
              <a:rPr lang="en-GB" dirty="0">
                <a:latin typeface="Alexandria" pitchFamily="2" charset="-78"/>
                <a:cs typeface="Alexandria" pitchFamily="2" charset="-78"/>
              </a:rPr>
              <a:t>https://arblog.qorrectassess.com/problem-solving-assessment-in-education/</a:t>
            </a:r>
          </a:p>
        </p:txBody>
      </p:sp>
      <p:sp>
        <p:nvSpPr>
          <p:cNvPr id="8" name="TextBox 7">
            <a:extLst>
              <a:ext uri="{FF2B5EF4-FFF2-40B4-BE49-F238E27FC236}">
                <a16:creationId xmlns:a16="http://schemas.microsoft.com/office/drawing/2014/main" id="{2571FD5C-E5DB-4878-8A37-33BB4706EA48}"/>
              </a:ext>
            </a:extLst>
          </p:cNvPr>
          <p:cNvSpPr txBox="1"/>
          <p:nvPr/>
        </p:nvSpPr>
        <p:spPr>
          <a:xfrm>
            <a:off x="-97128" y="640104"/>
            <a:ext cx="11901592" cy="5909310"/>
          </a:xfrm>
          <a:prstGeom prst="rect">
            <a:avLst/>
          </a:prstGeom>
          <a:noFill/>
        </p:spPr>
        <p:txBody>
          <a:bodyPr wrap="square">
            <a:spAutoFit/>
          </a:bodyPr>
          <a:lstStyle/>
          <a:p>
            <a:pPr algn="r"/>
            <a:endParaRPr lang="ar-JO" sz="1800" dirty="0">
              <a:solidFill>
                <a:srgbClr val="3A2A34"/>
              </a:solidFill>
              <a:latin typeface="Droid Sans"/>
              <a:cs typeface="Alexandria" pitchFamily="2" charset="-78"/>
            </a:endParaRPr>
          </a:p>
          <a:p>
            <a:pPr algn="r"/>
            <a:r>
              <a:rPr lang="ar-JO" sz="1800" b="0" i="0" dirty="0">
                <a:solidFill>
                  <a:srgbClr val="3A2A34"/>
                </a:solidFill>
                <a:effectLst/>
                <a:latin typeface="Droid Sans"/>
                <a:cs typeface="Alexandria" pitchFamily="2" charset="-78"/>
              </a:rPr>
              <a:t>تصنف أنواع التقييم في التعليم إلى أكثر من فئة، وذلك بحسب معيار التصنيف المستخدم. وفيما يلي أبرز صور التقييم في التعليم بناء على معايير:</a:t>
            </a:r>
          </a:p>
          <a:p>
            <a:pPr algn="r"/>
            <a:r>
              <a:rPr lang="ar-JO" sz="1800" b="1" i="0" u="sng" dirty="0">
                <a:solidFill>
                  <a:srgbClr val="333333"/>
                </a:solidFill>
                <a:effectLst/>
                <a:latin typeface="Helvetica" panose="020B0604020202020204" pitchFamily="34" charset="0"/>
                <a:cs typeface="Alexandria" pitchFamily="2" charset="-78"/>
              </a:rPr>
              <a:t>1</a:t>
            </a:r>
            <a:r>
              <a:rPr lang="ar-JO" sz="1800" b="1" i="0" u="sng" dirty="0">
                <a:solidFill>
                  <a:srgbClr val="00B0F0"/>
                </a:solidFill>
                <a:effectLst/>
                <a:latin typeface="Helvetica" panose="020B0604020202020204" pitchFamily="34" charset="0"/>
                <a:cs typeface="Alexandria" pitchFamily="2" charset="-78"/>
              </a:rPr>
              <a:t>) التقييم في التعليم وفقًا لمعيار الشمولية </a:t>
            </a:r>
            <a:r>
              <a:rPr lang="ar-JO" sz="1800" b="1" u="sng" dirty="0">
                <a:solidFill>
                  <a:srgbClr val="00B0F0"/>
                </a:solidFill>
                <a:latin typeface="Helvetica" panose="020B0604020202020204" pitchFamily="34" charset="0"/>
                <a:cs typeface="Alexandria" pitchFamily="2" charset="-78"/>
              </a:rPr>
              <a:t>(يصنّف إلى)</a:t>
            </a:r>
            <a:endParaRPr lang="ar-JO" sz="1800" b="0" i="0" u="sng" dirty="0">
              <a:solidFill>
                <a:srgbClr val="00B0F0"/>
              </a:solidFill>
              <a:effectLst/>
              <a:latin typeface="Helvetica" panose="020B0604020202020204" pitchFamily="34" charset="0"/>
              <a:cs typeface="Alexandria" pitchFamily="2" charset="-78"/>
            </a:endParaRPr>
          </a:p>
          <a:p>
            <a:pPr algn="r"/>
            <a:r>
              <a:rPr lang="ar-JO" sz="1800" b="0" i="0" dirty="0">
                <a:solidFill>
                  <a:srgbClr val="333333"/>
                </a:solidFill>
                <a:effectLst/>
                <a:latin typeface="Droid Sans"/>
                <a:cs typeface="Alexandria" pitchFamily="2" charset="-78"/>
              </a:rPr>
              <a:t>ينقسم التقييم في التعليم إلى:</a:t>
            </a:r>
          </a:p>
          <a:p>
            <a:pPr algn="r"/>
            <a:r>
              <a:rPr lang="ar-JO" sz="1800" b="1" i="0" dirty="0">
                <a:solidFill>
                  <a:srgbClr val="333333"/>
                </a:solidFill>
                <a:effectLst/>
                <a:latin typeface="Helvetica" panose="020B0604020202020204" pitchFamily="34" charset="0"/>
                <a:cs typeface="Alexandria" pitchFamily="2" charset="-78"/>
              </a:rPr>
              <a:t>التقييم المكبّر</a:t>
            </a:r>
            <a:endParaRPr lang="ar-JO" sz="1800" b="0" i="0" dirty="0">
              <a:solidFill>
                <a:srgbClr val="333333"/>
              </a:solidFill>
              <a:effectLst/>
              <a:latin typeface="Helvetica" panose="020B0604020202020204" pitchFamily="34" charset="0"/>
              <a:cs typeface="Alexandria" pitchFamily="2" charset="-78"/>
            </a:endParaRPr>
          </a:p>
          <a:p>
            <a:pPr algn="r"/>
            <a:r>
              <a:rPr lang="ar-JO" sz="1800" b="0" i="0" dirty="0">
                <a:solidFill>
                  <a:srgbClr val="333333"/>
                </a:solidFill>
                <a:effectLst/>
                <a:latin typeface="Droid Sans"/>
                <a:cs typeface="Alexandria" pitchFamily="2" charset="-78"/>
              </a:rPr>
              <a:t>وهو تقييم لكافة أجزاء العملية التعليمية خلال مرحلة تعليمية ما،  وذلك بهدف الوقوف على مدى تحقق المقاصد والأهداف التعليمية للمرحلة المقصودة.</a:t>
            </a:r>
          </a:p>
          <a:p>
            <a:pPr algn="r"/>
            <a:r>
              <a:rPr lang="ar-JO" sz="1800" b="1" i="0" dirty="0">
                <a:solidFill>
                  <a:srgbClr val="333333"/>
                </a:solidFill>
                <a:effectLst/>
                <a:latin typeface="Helvetica" panose="020B0604020202020204" pitchFamily="34" charset="0"/>
                <a:cs typeface="Alexandria" pitchFamily="2" charset="-78"/>
              </a:rPr>
              <a:t>التقييم المصغر</a:t>
            </a:r>
            <a:endParaRPr lang="ar-JO" sz="1800" b="0" i="0" dirty="0">
              <a:solidFill>
                <a:srgbClr val="333333"/>
              </a:solidFill>
              <a:effectLst/>
              <a:latin typeface="Helvetica" panose="020B0604020202020204" pitchFamily="34" charset="0"/>
              <a:cs typeface="Alexandria" pitchFamily="2" charset="-78"/>
            </a:endParaRPr>
          </a:p>
          <a:p>
            <a:pPr algn="r"/>
            <a:r>
              <a:rPr lang="ar-JO" sz="1800" b="0" i="0" dirty="0">
                <a:solidFill>
                  <a:srgbClr val="333333"/>
                </a:solidFill>
                <a:effectLst/>
                <a:latin typeface="Droid Sans"/>
                <a:cs typeface="Alexandria" pitchFamily="2" charset="-78"/>
              </a:rPr>
              <a:t>وهو تقييم جزء بعينه من أجزاء العملية التعليمية، وفي حدود ضيقة ومستقلة، كتقييم منهج العلوم للصف الأول الابتدائي بشكل منفرد، ودون أي </a:t>
            </a:r>
          </a:p>
          <a:p>
            <a:pPr algn="r"/>
            <a:r>
              <a:rPr lang="ar-JO" sz="1800" b="0" i="0" dirty="0">
                <a:solidFill>
                  <a:srgbClr val="333333"/>
                </a:solidFill>
                <a:effectLst/>
                <a:latin typeface="Droid Sans"/>
                <a:cs typeface="Alexandria" pitchFamily="2" charset="-78"/>
              </a:rPr>
              <a:t>ربط بينه وبين مناهج العلوم في باقي الصفوف الدراسية.</a:t>
            </a:r>
          </a:p>
          <a:p>
            <a:pPr algn="r"/>
            <a:endParaRPr lang="ar-JO" sz="1800" b="1" i="0" u="sng" dirty="0">
              <a:solidFill>
                <a:srgbClr val="333333"/>
              </a:solidFill>
              <a:effectLst/>
              <a:latin typeface="Helvetica" panose="020B0604020202020204" pitchFamily="34" charset="0"/>
              <a:cs typeface="Alexandria" pitchFamily="2" charset="-78"/>
            </a:endParaRPr>
          </a:p>
          <a:p>
            <a:pPr algn="r"/>
            <a:r>
              <a:rPr lang="ar-JO" sz="1800" b="1" i="0" u="sng" dirty="0">
                <a:solidFill>
                  <a:srgbClr val="333333"/>
                </a:solidFill>
                <a:effectLst/>
                <a:latin typeface="Helvetica" panose="020B0604020202020204" pitchFamily="34" charset="0"/>
                <a:cs typeface="Alexandria" pitchFamily="2" charset="-78"/>
              </a:rPr>
              <a:t>2) </a:t>
            </a:r>
            <a:r>
              <a:rPr lang="ar-JO" sz="1800" b="1" i="0" u="sng" dirty="0">
                <a:solidFill>
                  <a:srgbClr val="00B0F0"/>
                </a:solidFill>
                <a:effectLst/>
                <a:latin typeface="Helvetica" panose="020B0604020202020204" pitchFamily="34" charset="0"/>
                <a:cs typeface="Alexandria" pitchFamily="2" charset="-78"/>
              </a:rPr>
              <a:t>التقييم في التعليم وفقًا لمعيار الجهة المنوطة بإجراء التقييم </a:t>
            </a:r>
            <a:r>
              <a:rPr lang="ar-JO" sz="1800" b="1" u="sng" dirty="0">
                <a:solidFill>
                  <a:srgbClr val="00B0F0"/>
                </a:solidFill>
                <a:latin typeface="Helvetica" panose="020B0604020202020204" pitchFamily="34" charset="0"/>
                <a:cs typeface="Alexandria" pitchFamily="2" charset="-78"/>
              </a:rPr>
              <a:t>(يصنّف إلى)</a:t>
            </a:r>
            <a:endParaRPr lang="ar-JO" sz="1800" b="0" i="0" u="sng" dirty="0">
              <a:solidFill>
                <a:srgbClr val="00B0F0"/>
              </a:solidFill>
              <a:effectLst/>
              <a:latin typeface="Helvetica" panose="020B0604020202020204" pitchFamily="34" charset="0"/>
              <a:cs typeface="Alexandria" pitchFamily="2" charset="-78"/>
            </a:endParaRPr>
          </a:p>
          <a:p>
            <a:pPr algn="r"/>
            <a:r>
              <a:rPr lang="ar-JO" sz="1800" b="1" i="0" dirty="0">
                <a:solidFill>
                  <a:srgbClr val="333333"/>
                </a:solidFill>
                <a:effectLst/>
                <a:latin typeface="Helvetica" panose="020B0604020202020204" pitchFamily="34" charset="0"/>
                <a:cs typeface="Alexandria" pitchFamily="2" charset="-78"/>
              </a:rPr>
              <a:t>التقييم الرسمي</a:t>
            </a:r>
            <a:endParaRPr lang="ar-JO" sz="1800" b="0" i="0" dirty="0">
              <a:solidFill>
                <a:srgbClr val="333333"/>
              </a:solidFill>
              <a:effectLst/>
              <a:latin typeface="Helvetica" panose="020B0604020202020204" pitchFamily="34" charset="0"/>
              <a:cs typeface="Alexandria" pitchFamily="2" charset="-78"/>
            </a:endParaRPr>
          </a:p>
          <a:p>
            <a:pPr algn="r"/>
            <a:r>
              <a:rPr lang="ar-JO" sz="1800" b="0" i="0" dirty="0">
                <a:solidFill>
                  <a:srgbClr val="333333"/>
                </a:solidFill>
                <a:effectLst/>
                <a:latin typeface="Droid Sans"/>
                <a:cs typeface="Alexandria" pitchFamily="2" charset="-78"/>
              </a:rPr>
              <a:t>وهو التقييم المنهجي الذي تجريه الجهات الرسمية المسؤولة عن العملية التعليمية، مثل: امتحانات الثانوية العامة في الاردن والتي تشرف عليها وزارة التربية والتعليم .</a:t>
            </a:r>
            <a:r>
              <a:rPr lang="ar-JO" sz="1800" b="1" i="0" dirty="0">
                <a:solidFill>
                  <a:srgbClr val="333333"/>
                </a:solidFill>
                <a:effectLst/>
                <a:latin typeface="Helvetica" panose="020B0604020202020204" pitchFamily="34" charset="0"/>
                <a:cs typeface="Alexandria" pitchFamily="2" charset="-78"/>
              </a:rPr>
              <a:t> </a:t>
            </a:r>
          </a:p>
          <a:p>
            <a:pPr algn="r"/>
            <a:r>
              <a:rPr lang="ar-JO" sz="1800" b="1" i="0" dirty="0">
                <a:solidFill>
                  <a:srgbClr val="333333"/>
                </a:solidFill>
                <a:effectLst/>
                <a:latin typeface="Helvetica" panose="020B0604020202020204" pitchFamily="34" charset="0"/>
                <a:cs typeface="Alexandria" pitchFamily="2" charset="-78"/>
              </a:rPr>
              <a:t>التقييم غير الرسمي</a:t>
            </a:r>
            <a:endParaRPr lang="ar-JO" sz="1800" b="0" i="0" dirty="0">
              <a:solidFill>
                <a:srgbClr val="333333"/>
              </a:solidFill>
              <a:effectLst/>
              <a:latin typeface="Helvetica" panose="020B0604020202020204" pitchFamily="34" charset="0"/>
              <a:cs typeface="Alexandria" pitchFamily="2" charset="-78"/>
            </a:endParaRPr>
          </a:p>
          <a:p>
            <a:pPr algn="r"/>
            <a:r>
              <a:rPr lang="ar-JO" sz="1800" b="0" i="0" dirty="0">
                <a:solidFill>
                  <a:srgbClr val="333333"/>
                </a:solidFill>
                <a:effectLst/>
                <a:latin typeface="Droid Sans"/>
                <a:cs typeface="Alexandria" pitchFamily="2" charset="-78"/>
              </a:rPr>
              <a:t>وهو تقييم يجرى في حدود ضيقة بعيدة عن الجهات الرسمية، كالمناقشات داخل الصف التي ينظمها المعلم، ويعتمد التقييم عبرها على آراء المعلم وخبراته في ملاحظة وتقييم مستويات طلابه.</a:t>
            </a:r>
          </a:p>
          <a:p>
            <a:pPr algn="r"/>
            <a:endParaRPr lang="ar-JO" sz="1800" b="0" i="0" dirty="0">
              <a:solidFill>
                <a:srgbClr val="333333"/>
              </a:solidFill>
              <a:effectLst/>
              <a:latin typeface="Droid Sans"/>
              <a:cs typeface="Alexandria" pitchFamily="2" charset="-78"/>
            </a:endParaRPr>
          </a:p>
        </p:txBody>
      </p:sp>
      <p:pic>
        <p:nvPicPr>
          <p:cNvPr id="3" name="Graphic 21">
            <a:extLst>
              <a:ext uri="{FF2B5EF4-FFF2-40B4-BE49-F238E27FC236}">
                <a16:creationId xmlns:a16="http://schemas.microsoft.com/office/drawing/2014/main" id="{3EBF4D4D-8252-98AB-6E59-5C0487D4D2E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025" y="-46009"/>
            <a:ext cx="2305141" cy="1076343"/>
          </a:xfrm>
          <a:prstGeom prst="rect">
            <a:avLst/>
          </a:prstGeom>
        </p:spPr>
      </p:pic>
    </p:spTree>
    <p:extLst>
      <p:ext uri="{BB962C8B-B14F-4D97-AF65-F5344CB8AC3E}">
        <p14:creationId xmlns:p14="http://schemas.microsoft.com/office/powerpoint/2010/main" val="2800296284"/>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B16936EE-A123-4848-B253-FBBD5903D3EF}"/>
              </a:ext>
            </a:extLst>
          </p:cNvPr>
          <p:cNvSpPr txBox="1"/>
          <p:nvPr/>
        </p:nvSpPr>
        <p:spPr>
          <a:xfrm>
            <a:off x="2423592" y="-12461"/>
            <a:ext cx="4771920" cy="461665"/>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srgbClr val="333333"/>
                </a:solidFill>
                <a:effectLst/>
                <a:uLnTx/>
                <a:uFillTx/>
                <a:latin typeface="Helvetica" panose="020B0604020202020204" pitchFamily="34" charset="0"/>
                <a:cs typeface="Alexandria" pitchFamily="2" charset="-78"/>
                <a:sym typeface="Arial"/>
              </a:rPr>
              <a:t>أنواع التقييم في التعليم</a:t>
            </a:r>
            <a:endParaRPr kumimoji="0" lang="ar-JO" sz="2400" b="0" i="0" u="none" strike="noStrike" kern="0" cap="none" spc="0" normalizeH="0" baseline="0" noProof="0" dirty="0">
              <a:ln>
                <a:noFill/>
              </a:ln>
              <a:solidFill>
                <a:srgbClr val="333333"/>
              </a:solidFill>
              <a:effectLst/>
              <a:uLnTx/>
              <a:uFillTx/>
              <a:latin typeface="Helvetica" panose="020B0604020202020204" pitchFamily="34" charset="0"/>
              <a:cs typeface="Alexandria" pitchFamily="2" charset="-78"/>
              <a:sym typeface="Arial"/>
            </a:endParaRPr>
          </a:p>
        </p:txBody>
      </p:sp>
      <p:sp>
        <p:nvSpPr>
          <p:cNvPr id="6" name="Rectangle 5"/>
          <p:cNvSpPr/>
          <p:nvPr/>
        </p:nvSpPr>
        <p:spPr>
          <a:xfrm>
            <a:off x="215900" y="6505439"/>
            <a:ext cx="8076628" cy="307777"/>
          </a:xfrm>
          <a:prstGeom prst="rect">
            <a:avLst/>
          </a:prstGeom>
        </p:spPr>
        <p:txBody>
          <a:bodyPr wrap="square">
            <a:spAutoFit/>
          </a:bodyPr>
          <a:lstStyle/>
          <a:p>
            <a:r>
              <a:rPr lang="en-GB" dirty="0">
                <a:latin typeface="Alexandria" pitchFamily="2" charset="-78"/>
                <a:cs typeface="Alexandria" pitchFamily="2" charset="-78"/>
              </a:rPr>
              <a:t>https://arblog.qorrectassess.com/problem-solving-assessment-in-education/</a:t>
            </a:r>
          </a:p>
        </p:txBody>
      </p:sp>
      <p:sp>
        <p:nvSpPr>
          <p:cNvPr id="7" name="TextBox 6">
            <a:extLst>
              <a:ext uri="{FF2B5EF4-FFF2-40B4-BE49-F238E27FC236}">
                <a16:creationId xmlns:a16="http://schemas.microsoft.com/office/drawing/2014/main" id="{21A49FAA-C335-4E1E-B90E-54379539C514}"/>
              </a:ext>
            </a:extLst>
          </p:cNvPr>
          <p:cNvSpPr txBox="1"/>
          <p:nvPr/>
        </p:nvSpPr>
        <p:spPr>
          <a:xfrm>
            <a:off x="366229" y="880388"/>
            <a:ext cx="11459542" cy="5355312"/>
          </a:xfrm>
          <a:prstGeom prst="rect">
            <a:avLst/>
          </a:prstGeom>
          <a:noFill/>
        </p:spPr>
        <p:txBody>
          <a:bodyPr wrap="square">
            <a:spAutoFit/>
          </a:bodyPr>
          <a:lstStyle/>
          <a:p>
            <a:pPr algn="r"/>
            <a:r>
              <a:rPr lang="ar-JO" sz="1900" b="1" i="0" u="sng" dirty="0">
                <a:solidFill>
                  <a:srgbClr val="333333"/>
                </a:solidFill>
                <a:effectLst/>
                <a:latin typeface="Helvetica" panose="020B0604020202020204" pitchFamily="34" charset="0"/>
                <a:cs typeface="Alexandria" pitchFamily="2" charset="-78"/>
              </a:rPr>
              <a:t>3) </a:t>
            </a:r>
            <a:r>
              <a:rPr lang="ar-JO" sz="1900" b="1" i="0" u="sng" dirty="0">
                <a:solidFill>
                  <a:srgbClr val="00B0F0"/>
                </a:solidFill>
                <a:effectLst/>
                <a:latin typeface="Helvetica" panose="020B0604020202020204" pitchFamily="34" charset="0"/>
                <a:cs typeface="Alexandria" pitchFamily="2" charset="-78"/>
              </a:rPr>
              <a:t>التقييم في التعليم وفقًا لتوقيت إجرائه</a:t>
            </a:r>
            <a:r>
              <a:rPr lang="ar-JO" sz="1900" b="1" u="sng" dirty="0">
                <a:solidFill>
                  <a:srgbClr val="00B0F0"/>
                </a:solidFill>
                <a:latin typeface="Helvetica" panose="020B0604020202020204" pitchFamily="34" charset="0"/>
                <a:cs typeface="Alexandria" pitchFamily="2" charset="-78"/>
              </a:rPr>
              <a:t>(يصنّف إلى)</a:t>
            </a:r>
            <a:endParaRPr lang="ar-JO" sz="1900" u="sng" dirty="0">
              <a:solidFill>
                <a:srgbClr val="00B0F0"/>
              </a:solidFill>
              <a:latin typeface="Helvetica" panose="020B0604020202020204" pitchFamily="34" charset="0"/>
              <a:cs typeface="Alexandria" pitchFamily="2" charset="-78"/>
            </a:endParaRPr>
          </a:p>
          <a:p>
            <a:pPr algn="r"/>
            <a:endParaRPr lang="ar-JO" sz="1900" b="1" i="0" dirty="0">
              <a:solidFill>
                <a:srgbClr val="333333"/>
              </a:solidFill>
              <a:effectLst/>
              <a:latin typeface="Helvetica" panose="020B0604020202020204" pitchFamily="34" charset="0"/>
              <a:cs typeface="Alexandria" pitchFamily="2" charset="-78"/>
            </a:endParaRPr>
          </a:p>
          <a:p>
            <a:pPr algn="r"/>
            <a:r>
              <a:rPr lang="ar-JO" sz="1900" b="1" i="0" dirty="0">
                <a:solidFill>
                  <a:srgbClr val="333333"/>
                </a:solidFill>
                <a:effectLst/>
                <a:latin typeface="Helvetica" panose="020B0604020202020204" pitchFamily="34" charset="0"/>
                <a:cs typeface="Alexandria" pitchFamily="2" charset="-78"/>
              </a:rPr>
              <a:t>التقييم القبلي</a:t>
            </a:r>
            <a:endParaRPr lang="ar-JO" sz="1900" b="0" i="0" dirty="0">
              <a:solidFill>
                <a:srgbClr val="333333"/>
              </a:solidFill>
              <a:effectLst/>
              <a:latin typeface="Helvetica" panose="020B0604020202020204" pitchFamily="34" charset="0"/>
              <a:cs typeface="Alexandria" pitchFamily="2" charset="-78"/>
            </a:endParaRPr>
          </a:p>
          <a:p>
            <a:pPr algn="r"/>
            <a:r>
              <a:rPr lang="ar-JO" sz="1900" b="0" i="0" dirty="0">
                <a:solidFill>
                  <a:srgbClr val="333333"/>
                </a:solidFill>
                <a:effectLst/>
                <a:latin typeface="Droid Sans"/>
                <a:cs typeface="Alexandria" pitchFamily="2" charset="-78"/>
              </a:rPr>
              <a:t>يطبق التقييم القبلي في المجالات التي تستهدف </a:t>
            </a:r>
            <a:r>
              <a:rPr lang="ar-JO" sz="1900" b="1" i="0" dirty="0">
                <a:solidFill>
                  <a:srgbClr val="333333"/>
                </a:solidFill>
                <a:effectLst/>
                <a:latin typeface="Droid Sans"/>
                <a:cs typeface="Alexandria" pitchFamily="2" charset="-78"/>
              </a:rPr>
              <a:t>تحديد مستوى المتعلم </a:t>
            </a:r>
            <a:r>
              <a:rPr lang="ar-JO" sz="1900" b="0" i="0" dirty="0">
                <a:solidFill>
                  <a:srgbClr val="333333"/>
                </a:solidFill>
                <a:effectLst/>
                <a:latin typeface="Droid Sans"/>
                <a:cs typeface="Alexandria" pitchFamily="2" charset="-78"/>
              </a:rPr>
              <a:t>بغرض البت بشأن </a:t>
            </a:r>
            <a:r>
              <a:rPr lang="ar-JO" sz="1900" b="1" i="0" dirty="0">
                <a:solidFill>
                  <a:srgbClr val="333333"/>
                </a:solidFill>
                <a:effectLst/>
                <a:latin typeface="Droid Sans"/>
                <a:cs typeface="Alexandria" pitchFamily="2" charset="-78"/>
              </a:rPr>
              <a:t>جاهزيته</a:t>
            </a:r>
            <a:r>
              <a:rPr lang="ar-JO" sz="1900" b="0" i="0" dirty="0">
                <a:solidFill>
                  <a:srgbClr val="333333"/>
                </a:solidFill>
                <a:effectLst/>
                <a:latin typeface="Droid Sans"/>
                <a:cs typeface="Alexandria" pitchFamily="2" charset="-78"/>
              </a:rPr>
              <a:t> للالتحاق بتخصص ما من عدمه، مثل: اختبارات القدرات، وكذلك تقسيم المتعلمين إلى فئات مختلفة بناءً على المعدل التحصيلي لهم، وقد يستخدمه المعلم كذلك قبل البدء في تدريس جزء ما من المقرر ليحدد ما إذا كان الطلبة يتمتعون بالحد المطلوب من الجاهزية لتعلم هذه المعرفة أو المهارة المقصودة. </a:t>
            </a:r>
          </a:p>
          <a:p>
            <a:pPr algn="r"/>
            <a:r>
              <a:rPr lang="ar-JO" sz="1900" b="1" i="0" dirty="0">
                <a:solidFill>
                  <a:srgbClr val="333333"/>
                </a:solidFill>
                <a:effectLst/>
                <a:latin typeface="Helvetica" panose="020B0604020202020204" pitchFamily="34" charset="0"/>
                <a:cs typeface="Alexandria" pitchFamily="2" charset="-78"/>
              </a:rPr>
              <a:t>التقييم البنائي</a:t>
            </a:r>
            <a:endParaRPr lang="ar-JO" sz="1900" b="0" i="0" dirty="0">
              <a:solidFill>
                <a:srgbClr val="333333"/>
              </a:solidFill>
              <a:effectLst/>
              <a:latin typeface="Helvetica" panose="020B0604020202020204" pitchFamily="34" charset="0"/>
              <a:cs typeface="Alexandria" pitchFamily="2" charset="-78"/>
            </a:endParaRPr>
          </a:p>
          <a:p>
            <a:pPr algn="r"/>
            <a:r>
              <a:rPr lang="ar-JO" sz="1900" b="0" i="0" dirty="0">
                <a:solidFill>
                  <a:srgbClr val="333333"/>
                </a:solidFill>
                <a:effectLst/>
                <a:latin typeface="Droid Sans"/>
                <a:cs typeface="Alexandria" pitchFamily="2" charset="-78"/>
              </a:rPr>
              <a:t>وهو التقييم الذي يشار إليه </a:t>
            </a:r>
            <a:r>
              <a:rPr lang="ar-JO" sz="1900" b="1" i="0" dirty="0">
                <a:solidFill>
                  <a:srgbClr val="333333"/>
                </a:solidFill>
                <a:effectLst/>
                <a:latin typeface="Droid Sans"/>
                <a:cs typeface="Alexandria" pitchFamily="2" charset="-78"/>
              </a:rPr>
              <a:t>بالتقييم المستمر</a:t>
            </a:r>
            <a:r>
              <a:rPr lang="ar-JO" sz="1900" b="0" i="0" dirty="0">
                <a:solidFill>
                  <a:srgbClr val="333333"/>
                </a:solidFill>
                <a:effectLst/>
                <a:latin typeface="Droid Sans"/>
                <a:cs typeface="Alexandria" pitchFamily="2" charset="-78"/>
              </a:rPr>
              <a:t>، نظرًا لأنه إعداده وتنفيذه يتم أثناء سير العملية التعليمية. كما تحلل نتائجه وتوظف في تعديل الخطط والممارسات التعليمية، في نفس توقيت تطبيقها.</a:t>
            </a:r>
          </a:p>
          <a:p>
            <a:pPr algn="r"/>
            <a:r>
              <a:rPr lang="ar-JO" sz="1900" b="1" i="0" dirty="0">
                <a:solidFill>
                  <a:srgbClr val="333333"/>
                </a:solidFill>
                <a:effectLst/>
                <a:latin typeface="Helvetica" panose="020B0604020202020204" pitchFamily="34" charset="0"/>
                <a:cs typeface="Alexandria" pitchFamily="2" charset="-78"/>
              </a:rPr>
              <a:t>التقييم التشخيصي</a:t>
            </a:r>
            <a:endParaRPr lang="ar-JO" sz="1900" b="0" i="0" dirty="0">
              <a:solidFill>
                <a:srgbClr val="333333"/>
              </a:solidFill>
              <a:effectLst/>
              <a:latin typeface="Helvetica" panose="020B0604020202020204" pitchFamily="34" charset="0"/>
              <a:cs typeface="Alexandria" pitchFamily="2" charset="-78"/>
            </a:endParaRPr>
          </a:p>
          <a:p>
            <a:pPr algn="r"/>
            <a:r>
              <a:rPr lang="ar-JO" sz="1900" b="0" i="0" dirty="0">
                <a:solidFill>
                  <a:srgbClr val="333333"/>
                </a:solidFill>
                <a:effectLst/>
                <a:latin typeface="Droid Sans"/>
                <a:cs typeface="Alexandria" pitchFamily="2" charset="-78"/>
              </a:rPr>
              <a:t>يمكن القول إن التقييم التشخيصي </a:t>
            </a:r>
            <a:r>
              <a:rPr lang="ar-JO" sz="1900" b="1" i="0" dirty="0">
                <a:solidFill>
                  <a:srgbClr val="333333"/>
                </a:solidFill>
                <a:effectLst/>
                <a:latin typeface="Droid Sans"/>
                <a:cs typeface="Alexandria" pitchFamily="2" charset="-78"/>
              </a:rPr>
              <a:t>يشترك مع البنائي في كونه يحدد مواطن القوة والضعف </a:t>
            </a:r>
            <a:r>
              <a:rPr lang="ar-JO" sz="1900" b="0" i="0" dirty="0">
                <a:solidFill>
                  <a:srgbClr val="333333"/>
                </a:solidFill>
                <a:effectLst/>
                <a:latin typeface="Droid Sans"/>
                <a:cs typeface="Alexandria" pitchFamily="2" charset="-78"/>
              </a:rPr>
              <a:t>في أداء الطلبة. ويكشف عما يعانوه من صعوبات في التعلم ويتوصل إلى أسبابها لكنه </a:t>
            </a:r>
            <a:r>
              <a:rPr lang="ar-JO" sz="1900" b="1" i="0" dirty="0">
                <a:solidFill>
                  <a:srgbClr val="333333"/>
                </a:solidFill>
                <a:effectLst/>
                <a:latin typeface="Droid Sans"/>
                <a:cs typeface="Alexandria" pitchFamily="2" charset="-78"/>
              </a:rPr>
              <a:t>أكثر شمولًا من التقييم البنائي</a:t>
            </a:r>
            <a:r>
              <a:rPr lang="ar-JO" sz="1900" b="0" i="0" dirty="0">
                <a:solidFill>
                  <a:srgbClr val="333333"/>
                </a:solidFill>
                <a:effectLst/>
                <a:latin typeface="Droid Sans"/>
                <a:cs typeface="Alexandria" pitchFamily="2" charset="-78"/>
              </a:rPr>
              <a:t>.</a:t>
            </a:r>
          </a:p>
          <a:p>
            <a:pPr algn="r"/>
            <a:r>
              <a:rPr lang="ar-JO" sz="1900" b="1" i="0" dirty="0">
                <a:solidFill>
                  <a:srgbClr val="333333"/>
                </a:solidFill>
                <a:effectLst/>
                <a:latin typeface="Helvetica" panose="020B0604020202020204" pitchFamily="34" charset="0"/>
                <a:cs typeface="Alexandria" pitchFamily="2" charset="-78"/>
              </a:rPr>
              <a:t>التقييم النهائي</a:t>
            </a:r>
            <a:endParaRPr lang="ar-JO" sz="1900" b="0" i="0" dirty="0">
              <a:solidFill>
                <a:srgbClr val="333333"/>
              </a:solidFill>
              <a:effectLst/>
              <a:latin typeface="Helvetica" panose="020B0604020202020204" pitchFamily="34" charset="0"/>
              <a:cs typeface="Alexandria" pitchFamily="2" charset="-78"/>
            </a:endParaRPr>
          </a:p>
          <a:p>
            <a:pPr algn="r"/>
            <a:r>
              <a:rPr lang="ar-JO" sz="1900" b="0" i="0" dirty="0">
                <a:solidFill>
                  <a:schemeClr val="tx1"/>
                </a:solidFill>
                <a:effectLst/>
                <a:latin typeface="Droid Sans"/>
                <a:cs typeface="Alexandria" pitchFamily="2" charset="-78"/>
              </a:rPr>
              <a:t>هو الشكل المتعارف عليه من أشكال التقييم في التعليم، والذي عادة ما يأخذ </a:t>
            </a:r>
            <a:r>
              <a:rPr lang="ar-JO" sz="1900" b="0" i="0" u="sng" dirty="0">
                <a:solidFill>
                  <a:schemeClr val="tx1"/>
                </a:solidFill>
                <a:effectLst/>
                <a:latin typeface="Droid Sans"/>
                <a:cs typeface="Alexandria" pitchFamily="2" charset="-78"/>
              </a:rPr>
              <a:t>صورة </a:t>
            </a:r>
            <a:r>
              <a:rPr lang="ar-JO" sz="1900" b="0" i="0" u="sng" strike="noStrike" dirty="0">
                <a:solidFill>
                  <a:schemeClr val="tx1"/>
                </a:solidFill>
                <a:effectLst/>
                <a:latin typeface="Droid Sans"/>
                <a:cs typeface="Alexandria" pitchFamily="2" charset="-78"/>
              </a:rPr>
              <a:t>الاختبارات التحصيلية</a:t>
            </a:r>
            <a:r>
              <a:rPr lang="ar-JO" sz="1900" b="0" i="0" u="sng" dirty="0">
                <a:solidFill>
                  <a:schemeClr val="tx1"/>
                </a:solidFill>
                <a:effectLst/>
                <a:latin typeface="Droid Sans"/>
                <a:cs typeface="Alexandria" pitchFamily="2" charset="-78"/>
              </a:rPr>
              <a:t> التي تعقد في </a:t>
            </a:r>
            <a:r>
              <a:rPr lang="ar-JO" sz="1900" b="1" i="0" u="sng" dirty="0">
                <a:solidFill>
                  <a:schemeClr val="tx1"/>
                </a:solidFill>
                <a:effectLst/>
                <a:latin typeface="Droid Sans"/>
                <a:cs typeface="Alexandria" pitchFamily="2" charset="-78"/>
              </a:rPr>
              <a:t>نهاية</a:t>
            </a:r>
            <a:r>
              <a:rPr lang="ar-JO" sz="1900" b="0" i="0" u="sng" dirty="0">
                <a:solidFill>
                  <a:schemeClr val="tx1"/>
                </a:solidFill>
                <a:effectLst/>
                <a:latin typeface="Droid Sans"/>
                <a:cs typeface="Alexandria" pitchFamily="2" charset="-78"/>
              </a:rPr>
              <a:t> </a:t>
            </a:r>
            <a:r>
              <a:rPr lang="ar-JO" sz="1900" b="0" i="0" dirty="0">
                <a:solidFill>
                  <a:schemeClr val="tx1"/>
                </a:solidFill>
                <a:effectLst/>
                <a:latin typeface="Droid Sans"/>
                <a:cs typeface="Alexandria" pitchFamily="2" charset="-78"/>
              </a:rPr>
              <a:t>كل سنة دراسية أو مرحلة تعليمية</a:t>
            </a:r>
            <a:r>
              <a:rPr lang="ar-JO" sz="1900" dirty="0">
                <a:solidFill>
                  <a:schemeClr val="tx1"/>
                </a:solidFill>
                <a:latin typeface="Droid Sans"/>
                <a:cs typeface="Alexandria" pitchFamily="2" charset="-78"/>
              </a:rPr>
              <a:t> </a:t>
            </a:r>
            <a:r>
              <a:rPr lang="ar-JO" sz="1900" b="0" i="0" dirty="0">
                <a:solidFill>
                  <a:schemeClr val="tx1"/>
                </a:solidFill>
                <a:effectLst/>
                <a:latin typeface="Droid Sans"/>
                <a:cs typeface="Alexandria" pitchFamily="2" charset="-78"/>
              </a:rPr>
              <a:t>وهو يمثل تقدير شامل لأداء الطالب أكاديميًا بهدف إصدار شهادات النجاح والرسوب.</a:t>
            </a:r>
          </a:p>
        </p:txBody>
      </p:sp>
      <p:pic>
        <p:nvPicPr>
          <p:cNvPr id="3" name="Graphic 21">
            <a:extLst>
              <a:ext uri="{FF2B5EF4-FFF2-40B4-BE49-F238E27FC236}">
                <a16:creationId xmlns:a16="http://schemas.microsoft.com/office/drawing/2014/main" id="{4051AEE4-623B-FB3A-0CC3-E568EDEB7B2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025" y="-46009"/>
            <a:ext cx="2305141" cy="1076343"/>
          </a:xfrm>
          <a:prstGeom prst="rect">
            <a:avLst/>
          </a:prstGeom>
        </p:spPr>
      </p:pic>
    </p:spTree>
    <p:extLst>
      <p:ext uri="{BB962C8B-B14F-4D97-AF65-F5344CB8AC3E}">
        <p14:creationId xmlns:p14="http://schemas.microsoft.com/office/powerpoint/2010/main" val="3101976702"/>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935549B-BF6E-436F-8D4C-F26B64B35B17}"/>
              </a:ext>
            </a:extLst>
          </p:cNvPr>
          <p:cNvSpPr txBox="1"/>
          <p:nvPr/>
        </p:nvSpPr>
        <p:spPr>
          <a:xfrm>
            <a:off x="215900" y="325673"/>
            <a:ext cx="11593288" cy="6309420"/>
          </a:xfrm>
          <a:prstGeom prst="rect">
            <a:avLst/>
          </a:prstGeom>
          <a:noFill/>
        </p:spPr>
        <p:txBody>
          <a:bodyPr wrap="square">
            <a:spAutoFit/>
          </a:bodyPr>
          <a:lstStyle/>
          <a:p>
            <a:pPr algn="ctr" rtl="1"/>
            <a:r>
              <a:rPr lang="ar-JO" sz="2400" b="1" i="0" dirty="0">
                <a:solidFill>
                  <a:srgbClr val="333333"/>
                </a:solidFill>
                <a:effectLst/>
                <a:latin typeface="Helvetica" panose="020B0604020202020204" pitchFamily="34" charset="0"/>
                <a:cs typeface="Alexandria" pitchFamily="2" charset="-78"/>
              </a:rPr>
              <a:t>أدوات التقييم في التعليم</a:t>
            </a:r>
            <a:endParaRPr lang="ar-AE" sz="2400" b="1" i="0" dirty="0">
              <a:solidFill>
                <a:srgbClr val="333333"/>
              </a:solidFill>
              <a:effectLst/>
              <a:latin typeface="Helvetica" panose="020B0604020202020204" pitchFamily="34" charset="0"/>
              <a:cs typeface="Alexandria" pitchFamily="2" charset="-78"/>
            </a:endParaRPr>
          </a:p>
          <a:p>
            <a:pPr algn="ctr" rtl="1"/>
            <a:endParaRPr lang="ar-JO" sz="2000" b="0" i="0" dirty="0">
              <a:solidFill>
                <a:srgbClr val="333333"/>
              </a:solidFill>
              <a:effectLst/>
              <a:latin typeface="Helvetica" panose="020B0604020202020204" pitchFamily="34" charset="0"/>
              <a:cs typeface="Alexandria" pitchFamily="2" charset="-78"/>
            </a:endParaRPr>
          </a:p>
          <a:p>
            <a:pPr algn="just" rtl="1"/>
            <a:r>
              <a:rPr lang="ar-JO" sz="2000" b="0" i="0" dirty="0">
                <a:solidFill>
                  <a:srgbClr val="333333"/>
                </a:solidFill>
                <a:effectLst/>
                <a:latin typeface="Droid Sans"/>
                <a:cs typeface="Alexandria" pitchFamily="2" charset="-78"/>
              </a:rPr>
              <a:t>تتنوّع أدوات التقييم في التعليم على النحو الذي يسهم في تحقيق الأهداف المرجوة من إجرائه، ولعلّ أبرز تلك الأدوات تتمثل في:</a:t>
            </a:r>
          </a:p>
          <a:p>
            <a:pPr algn="just" rtl="1"/>
            <a:r>
              <a:rPr lang="ar-JO" sz="2000" b="1" i="0" dirty="0">
                <a:solidFill>
                  <a:srgbClr val="333333"/>
                </a:solidFill>
                <a:effectLst/>
                <a:latin typeface="Helvetica" panose="020B0604020202020204" pitchFamily="34" charset="0"/>
                <a:cs typeface="Alexandria" pitchFamily="2" charset="-78"/>
              </a:rPr>
              <a:t>قوائم الرصد/ الشطب</a:t>
            </a:r>
            <a:r>
              <a:rPr lang="ar-AE" sz="2000" b="1" i="0" dirty="0">
                <a:solidFill>
                  <a:srgbClr val="333333"/>
                </a:solidFill>
                <a:effectLst/>
                <a:latin typeface="Helvetica" panose="020B0604020202020204" pitchFamily="34" charset="0"/>
                <a:cs typeface="Alexandria" pitchFamily="2" charset="-78"/>
              </a:rPr>
              <a:t>:</a:t>
            </a:r>
            <a:endParaRPr lang="ar-JO" sz="2000" b="0" i="0" dirty="0">
              <a:solidFill>
                <a:srgbClr val="333333"/>
              </a:solidFill>
              <a:effectLst/>
              <a:latin typeface="Helvetica" panose="020B0604020202020204" pitchFamily="34" charset="0"/>
              <a:cs typeface="Alexandria" pitchFamily="2" charset="-78"/>
            </a:endParaRPr>
          </a:p>
          <a:p>
            <a:pPr algn="just" rtl="1"/>
            <a:r>
              <a:rPr lang="ar-JO" sz="2000" b="0" i="0" dirty="0">
                <a:solidFill>
                  <a:srgbClr val="333333"/>
                </a:solidFill>
                <a:effectLst/>
                <a:latin typeface="Droid Sans"/>
                <a:cs typeface="Alexandria" pitchFamily="2" charset="-78"/>
              </a:rPr>
              <a:t>تعتبر قوائم الرصد أسهل الأدوات التقييمية وأكثرها شيوعًا، حيث يستخدمها المعلمون لرصد التصرفات التي يأتي بها الطلبة خلال أدائهم لمهمة تعليمية ما، فيجري تقييم سلوك الطلبة بمعيار يصف السلوك، على سبيل المثال: صحيح أو خاطئ.</a:t>
            </a:r>
          </a:p>
          <a:p>
            <a:pPr algn="just" rtl="1"/>
            <a:endParaRPr lang="ar-JO" sz="2000" b="1" i="0" u="sng" dirty="0">
              <a:solidFill>
                <a:srgbClr val="333333"/>
              </a:solidFill>
              <a:effectLst/>
              <a:latin typeface="Helvetica" panose="020B0604020202020204" pitchFamily="34" charset="0"/>
              <a:cs typeface="Alexandria" pitchFamily="2" charset="-78"/>
            </a:endParaRPr>
          </a:p>
          <a:p>
            <a:pPr algn="just" rtl="1"/>
            <a:r>
              <a:rPr lang="ar-JO" sz="2000" b="1" i="0" dirty="0">
                <a:solidFill>
                  <a:srgbClr val="333333"/>
                </a:solidFill>
                <a:effectLst/>
                <a:latin typeface="Helvetica" panose="020B0604020202020204" pitchFamily="34" charset="0"/>
                <a:cs typeface="Alexandria" pitchFamily="2" charset="-78"/>
              </a:rPr>
              <a:t>التقدير العددي والتقدير اللفظي</a:t>
            </a:r>
            <a:r>
              <a:rPr lang="ar-AE" sz="2000" b="1" i="0" dirty="0">
                <a:solidFill>
                  <a:srgbClr val="333333"/>
                </a:solidFill>
                <a:effectLst/>
                <a:latin typeface="Helvetica" panose="020B0604020202020204" pitchFamily="34" charset="0"/>
                <a:cs typeface="Alexandria" pitchFamily="2" charset="-78"/>
              </a:rPr>
              <a:t>:</a:t>
            </a:r>
            <a:endParaRPr lang="ar-JO" sz="2000" b="0" i="0" dirty="0">
              <a:solidFill>
                <a:srgbClr val="333333"/>
              </a:solidFill>
              <a:effectLst/>
              <a:latin typeface="Helvetica" panose="020B0604020202020204" pitchFamily="34" charset="0"/>
              <a:cs typeface="Alexandria" pitchFamily="2" charset="-78"/>
            </a:endParaRPr>
          </a:p>
          <a:p>
            <a:pPr algn="just" rtl="1"/>
            <a:r>
              <a:rPr lang="ar-JO" sz="2000" b="0" i="0" dirty="0">
                <a:solidFill>
                  <a:srgbClr val="333333"/>
                </a:solidFill>
                <a:effectLst/>
                <a:latin typeface="Droid Sans"/>
                <a:cs typeface="Alexandria" pitchFamily="2" charset="-78"/>
              </a:rPr>
              <a:t>وهي أداة تقييم يستخدمها المعلمون لرصد التصرفات التي يأتي بها الطلبة خلال أدائهم لاختبار أو مهمة تعليمية ما، بحيث يستند التقدير العددي إلى مقياس تدريجي، في حين يستند التقدير اللفظي إلى صفات لفظية، فإذا كان المعلم يقيس مهارة العمل الجماعي مثلًا مستخدمًا التقدير العددي، فهو يقيم تلك المهارة على مقياس يبدأ من 1 وينتهي إلى 5، ثم يضع لكل طالب الدرجة التي يتقن بها تلك المهارة، فقد يكون الطالب متميز في أدائها، فيكون تقييمه 5 وهكذا. أما إذا كان يقيمها باستخدام التقدير اللفظي، فقد يضع للطالب المتميز تقدير ممتاز، بينما يضع للطالب المتوسط تقدير جيد مثلًا.</a:t>
            </a:r>
          </a:p>
          <a:p>
            <a:pPr algn="just" rtl="1"/>
            <a:r>
              <a:rPr lang="ar-JO" sz="2000" b="1" i="0" dirty="0">
                <a:solidFill>
                  <a:srgbClr val="333333"/>
                </a:solidFill>
                <a:effectLst/>
                <a:latin typeface="Helvetica" panose="020B0604020202020204" pitchFamily="34" charset="0"/>
                <a:cs typeface="Alexandria" pitchFamily="2" charset="-78"/>
              </a:rPr>
              <a:t>السجل القصصي</a:t>
            </a:r>
            <a:r>
              <a:rPr lang="ar-AE" sz="2000" b="1" i="0" dirty="0">
                <a:solidFill>
                  <a:srgbClr val="333333"/>
                </a:solidFill>
                <a:effectLst/>
                <a:latin typeface="Helvetica" panose="020B0604020202020204" pitchFamily="34" charset="0"/>
                <a:cs typeface="Alexandria" pitchFamily="2" charset="-78"/>
              </a:rPr>
              <a:t>:</a:t>
            </a:r>
            <a:endParaRPr lang="ar-JO" sz="2000" b="0" i="0" dirty="0">
              <a:solidFill>
                <a:srgbClr val="333333"/>
              </a:solidFill>
              <a:effectLst/>
              <a:latin typeface="Helvetica" panose="020B0604020202020204" pitchFamily="34" charset="0"/>
              <a:cs typeface="Alexandria" pitchFamily="2" charset="-78"/>
            </a:endParaRPr>
          </a:p>
          <a:p>
            <a:pPr algn="just" rtl="1"/>
            <a:r>
              <a:rPr lang="ar-JO" sz="2000" b="0" i="0" dirty="0">
                <a:solidFill>
                  <a:srgbClr val="333333"/>
                </a:solidFill>
                <a:effectLst/>
                <a:latin typeface="Droid Sans"/>
                <a:cs typeface="Alexandria" pitchFamily="2" charset="-78"/>
              </a:rPr>
              <a:t>وهو عبارة عن سجل يدون فيه المعلم أبرز ملاحظاته حول الطالب، ولكن على شكل قصة يحدد فيها زمان ومكان وسياق كل ملاحظة دونها، وتستهدف تلك الأداة تحديد أنماط السلوك المتكررة والشائعة لدى كل طالب.</a:t>
            </a:r>
          </a:p>
        </p:txBody>
      </p:sp>
      <p:sp>
        <p:nvSpPr>
          <p:cNvPr id="4" name="Rectangle 3"/>
          <p:cNvSpPr/>
          <p:nvPr/>
        </p:nvSpPr>
        <p:spPr>
          <a:xfrm>
            <a:off x="179612" y="6419609"/>
            <a:ext cx="7284540" cy="307777"/>
          </a:xfrm>
          <a:prstGeom prst="rect">
            <a:avLst/>
          </a:prstGeom>
        </p:spPr>
        <p:txBody>
          <a:bodyPr wrap="square">
            <a:spAutoFit/>
          </a:bodyPr>
          <a:lstStyle/>
          <a:p>
            <a:r>
              <a:rPr lang="en-GB" dirty="0">
                <a:latin typeface="Alexandria" pitchFamily="2" charset="-78"/>
                <a:cs typeface="Alexandria" pitchFamily="2" charset="-78"/>
              </a:rPr>
              <a:t>https://arblog.qorrectassess.com/problem-solving-assessment-in-education/</a:t>
            </a:r>
          </a:p>
        </p:txBody>
      </p:sp>
      <p:pic>
        <p:nvPicPr>
          <p:cNvPr id="5" name="Graphic 21">
            <a:extLst>
              <a:ext uri="{FF2B5EF4-FFF2-40B4-BE49-F238E27FC236}">
                <a16:creationId xmlns:a16="http://schemas.microsoft.com/office/drawing/2014/main" id="{0D504FB0-C80D-2107-51BE-E20917E2F32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025" y="-46009"/>
            <a:ext cx="2305141" cy="1076343"/>
          </a:xfrm>
          <a:prstGeom prst="rect">
            <a:avLst/>
          </a:prstGeom>
        </p:spPr>
      </p:pic>
    </p:spTree>
    <p:extLst>
      <p:ext uri="{BB962C8B-B14F-4D97-AF65-F5344CB8AC3E}">
        <p14:creationId xmlns:p14="http://schemas.microsoft.com/office/powerpoint/2010/main" val="2568373886"/>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13F6B89-CB8F-4D91-97AB-7C2DFB622D02}"/>
              </a:ext>
            </a:extLst>
          </p:cNvPr>
          <p:cNvSpPr txBox="1"/>
          <p:nvPr/>
        </p:nvSpPr>
        <p:spPr>
          <a:xfrm>
            <a:off x="479376" y="581292"/>
            <a:ext cx="10873208" cy="5878532"/>
          </a:xfrm>
          <a:prstGeom prst="rect">
            <a:avLst/>
          </a:prstGeom>
          <a:noFill/>
        </p:spPr>
        <p:txBody>
          <a:bodyPr wrap="square">
            <a:spAutoFit/>
          </a:bodyPr>
          <a:lstStyle/>
          <a:p>
            <a:pPr algn="ctr" rtl="1"/>
            <a:r>
              <a:rPr lang="ar-JO" sz="2400" b="1" i="0" dirty="0">
                <a:solidFill>
                  <a:srgbClr val="333333"/>
                </a:solidFill>
                <a:effectLst/>
                <a:latin typeface="Alexandria" pitchFamily="2" charset="-78"/>
                <a:cs typeface="Alexandria" pitchFamily="2" charset="-78"/>
              </a:rPr>
              <a:t>أساليب التقييم (خرائط المفاهييم)</a:t>
            </a:r>
          </a:p>
          <a:p>
            <a:pPr algn="just" rtl="1"/>
            <a:endParaRPr lang="ar-JO" sz="2200" b="0" i="0" dirty="0">
              <a:solidFill>
                <a:srgbClr val="333333"/>
              </a:solidFill>
              <a:effectLst/>
              <a:latin typeface="Alexandria" pitchFamily="2" charset="-78"/>
              <a:cs typeface="Alexandria" pitchFamily="2" charset="-78"/>
            </a:endParaRPr>
          </a:p>
          <a:p>
            <a:pPr algn="just" rtl="1"/>
            <a:r>
              <a:rPr lang="ar-JO" sz="2200" b="1" i="0" dirty="0">
                <a:solidFill>
                  <a:srgbClr val="333333"/>
                </a:solidFill>
                <a:effectLst/>
                <a:latin typeface="Alexandria" pitchFamily="2" charset="-78"/>
                <a:cs typeface="Alexandria" pitchFamily="2" charset="-78"/>
              </a:rPr>
              <a:t>خرائط المفاهيم </a:t>
            </a:r>
            <a:r>
              <a:rPr lang="ar-AE" sz="2200" dirty="0">
                <a:solidFill>
                  <a:srgbClr val="333333"/>
                </a:solidFill>
                <a:latin typeface="Alexandria" pitchFamily="2" charset="-78"/>
                <a:cs typeface="Alexandria" pitchFamily="2" charset="-78"/>
              </a:rPr>
              <a:t>: تمثيل بصري للأفكار وهي </a:t>
            </a:r>
            <a:r>
              <a:rPr lang="ar-JO" sz="2200" b="0" i="0" dirty="0">
                <a:solidFill>
                  <a:srgbClr val="333333"/>
                </a:solidFill>
                <a:effectLst/>
                <a:latin typeface="Alexandria" pitchFamily="2" charset="-78"/>
                <a:cs typeface="Alexandria" pitchFamily="2" charset="-78"/>
              </a:rPr>
              <a:t>وسيلة يمكن تطبيقها في تقييم المفاهيم بدلاً من إجراء الاختبارات المعتادة، حيث يمكن من خلالها تنظيم الأفكار والمفاهيم ومساعدة الطلبة على الربط بين المفاهيم</a:t>
            </a:r>
            <a:r>
              <a:rPr lang="ar-AE" sz="2200" b="0" i="0" dirty="0">
                <a:solidFill>
                  <a:srgbClr val="333333"/>
                </a:solidFill>
                <a:effectLst/>
                <a:latin typeface="Alexandria" pitchFamily="2" charset="-78"/>
                <a:cs typeface="Alexandria" pitchFamily="2" charset="-78"/>
              </a:rPr>
              <a:t> بواسطة الخطوط والأشكال والأسهم</a:t>
            </a:r>
            <a:r>
              <a:rPr lang="ar-JO" sz="2200" b="0" i="0" dirty="0">
                <a:solidFill>
                  <a:srgbClr val="333333"/>
                </a:solidFill>
                <a:effectLst/>
                <a:latin typeface="Alexandria" pitchFamily="2" charset="-78"/>
                <a:cs typeface="Alexandria" pitchFamily="2" charset="-78"/>
              </a:rPr>
              <a:t>. </a:t>
            </a:r>
          </a:p>
          <a:p>
            <a:pPr algn="r" rtl="1"/>
            <a:endParaRPr lang="ar-JO" sz="2200" b="1" i="0" dirty="0">
              <a:solidFill>
                <a:srgbClr val="333333"/>
              </a:solidFill>
              <a:effectLst/>
              <a:latin typeface="Alexandria" pitchFamily="2" charset="-78"/>
              <a:cs typeface="Alexandria" pitchFamily="2" charset="-78"/>
            </a:endParaRPr>
          </a:p>
          <a:p>
            <a:pPr algn="r" rtl="1"/>
            <a:r>
              <a:rPr lang="ar-JO" sz="2200" b="1" i="0" dirty="0">
                <a:solidFill>
                  <a:srgbClr val="333333"/>
                </a:solidFill>
                <a:effectLst/>
                <a:latin typeface="Alexandria" pitchFamily="2" charset="-78"/>
                <a:cs typeface="Alexandria" pitchFamily="2" charset="-78"/>
              </a:rPr>
              <a:t>دور المعلم:</a:t>
            </a:r>
          </a:p>
          <a:p>
            <a:pPr algn="r" rtl="1"/>
            <a:r>
              <a:rPr lang="ar-JO" sz="2200" b="0" i="0" dirty="0">
                <a:solidFill>
                  <a:srgbClr val="333333"/>
                </a:solidFill>
                <a:effectLst/>
                <a:latin typeface="Alexandria" pitchFamily="2" charset="-78"/>
                <a:cs typeface="Alexandria" pitchFamily="2" charset="-78"/>
              </a:rPr>
              <a:t>– توجيه الطلبة إلى مصادر جمع المفاهيم واقتراح تحليل بعضها.</a:t>
            </a:r>
          </a:p>
          <a:p>
            <a:pPr algn="r" rtl="1"/>
            <a:r>
              <a:rPr lang="ar-JO" sz="2200" b="0" i="0" dirty="0">
                <a:solidFill>
                  <a:srgbClr val="333333"/>
                </a:solidFill>
                <a:effectLst/>
                <a:latin typeface="Alexandria" pitchFamily="2" charset="-78"/>
                <a:cs typeface="Alexandria" pitchFamily="2" charset="-78"/>
              </a:rPr>
              <a:t>– توجيه الطلبة إلى أفضل أسلوب تقني لعرض وترتيب خريطة المفاهيم.</a:t>
            </a:r>
          </a:p>
          <a:p>
            <a:pPr algn="r" rtl="1"/>
            <a:r>
              <a:rPr lang="ar-JO" sz="2200" b="0" i="0" dirty="0">
                <a:solidFill>
                  <a:srgbClr val="333333"/>
                </a:solidFill>
                <a:effectLst/>
                <a:latin typeface="Alexandria" pitchFamily="2" charset="-78"/>
                <a:cs typeface="Alexandria" pitchFamily="2" charset="-78"/>
              </a:rPr>
              <a:t>– التأكد من أن جميع الطلبة قد استوعبوا خطوات بناء خريطة المفاهيم.</a:t>
            </a:r>
          </a:p>
          <a:p>
            <a:pPr algn="r" rtl="1"/>
            <a:r>
              <a:rPr lang="ar-JO" sz="2200" b="0" i="0" dirty="0">
                <a:solidFill>
                  <a:srgbClr val="333333"/>
                </a:solidFill>
                <a:effectLst/>
                <a:latin typeface="Alexandria" pitchFamily="2" charset="-78"/>
                <a:cs typeface="Alexandria" pitchFamily="2" charset="-78"/>
              </a:rPr>
              <a:t>– طرح أمثلة بسيطة لخرائط المفاهيم (التي سبق وقام المعلم بإعدادها).</a:t>
            </a:r>
          </a:p>
          <a:p>
            <a:pPr algn="r" rtl="1"/>
            <a:r>
              <a:rPr lang="ar-JO" sz="2200" b="0" i="0" dirty="0">
                <a:solidFill>
                  <a:srgbClr val="333333"/>
                </a:solidFill>
                <a:effectLst/>
                <a:latin typeface="Alexandria" pitchFamily="2" charset="-78"/>
                <a:cs typeface="Alexandria" pitchFamily="2" charset="-78"/>
              </a:rPr>
              <a:t>– التدرّج في تدريب الطلبة على استخدام خريطة المفاهيم.</a:t>
            </a:r>
          </a:p>
          <a:p>
            <a:pPr algn="r" rtl="1"/>
            <a:endParaRPr lang="ar-JO" sz="2200" b="0" i="0" dirty="0">
              <a:solidFill>
                <a:srgbClr val="333333"/>
              </a:solidFill>
              <a:effectLst/>
              <a:latin typeface="Alexandria" pitchFamily="2" charset="-78"/>
              <a:cs typeface="Alexandria" pitchFamily="2" charset="-78"/>
            </a:endParaRPr>
          </a:p>
          <a:p>
            <a:pPr algn="r" rtl="1"/>
            <a:r>
              <a:rPr lang="ar-JO" sz="2200" b="1" i="0" dirty="0">
                <a:solidFill>
                  <a:srgbClr val="333333"/>
                </a:solidFill>
                <a:effectLst/>
                <a:latin typeface="Alexandria" pitchFamily="2" charset="-78"/>
                <a:cs typeface="Alexandria" pitchFamily="2" charset="-78"/>
              </a:rPr>
              <a:t>قواعد التقييم:</a:t>
            </a:r>
          </a:p>
          <a:p>
            <a:pPr algn="r" rtl="1"/>
            <a:r>
              <a:rPr lang="ar-JO" sz="2200" b="0" i="0" dirty="0">
                <a:solidFill>
                  <a:srgbClr val="333333"/>
                </a:solidFill>
                <a:effectLst/>
                <a:latin typeface="Alexandria" pitchFamily="2" charset="-78"/>
                <a:cs typeface="Alexandria" pitchFamily="2" charset="-78"/>
              </a:rPr>
              <a:t>– مفاهيم الخريطة يجب أن تكون مرتبطة بشكل مباشر بموضوع الدرس.</a:t>
            </a:r>
          </a:p>
          <a:p>
            <a:pPr algn="r" rtl="1"/>
            <a:r>
              <a:rPr lang="ar-JO" sz="2200" b="0" i="0" dirty="0">
                <a:solidFill>
                  <a:srgbClr val="333333"/>
                </a:solidFill>
                <a:effectLst/>
                <a:latin typeface="Alexandria" pitchFamily="2" charset="-78"/>
                <a:cs typeface="Alexandria" pitchFamily="2" charset="-78"/>
              </a:rPr>
              <a:t>– أن تظهر علاقات هرمية تبدأ من من العام إلى الخاص.</a:t>
            </a:r>
          </a:p>
          <a:p>
            <a:pPr algn="r" rtl="1"/>
            <a:r>
              <a:rPr lang="ar-JO" sz="2200" b="0" i="0" dirty="0">
                <a:solidFill>
                  <a:srgbClr val="333333"/>
                </a:solidFill>
                <a:effectLst/>
                <a:latin typeface="Alexandria" pitchFamily="2" charset="-78"/>
                <a:cs typeface="Alexandria" pitchFamily="2" charset="-78"/>
              </a:rPr>
              <a:t>– </a:t>
            </a:r>
            <a:r>
              <a:rPr lang="ar-JO" sz="2200" dirty="0">
                <a:solidFill>
                  <a:srgbClr val="333333"/>
                </a:solidFill>
                <a:latin typeface="Alexandria" pitchFamily="2" charset="-78"/>
                <a:cs typeface="Alexandria" pitchFamily="2" charset="-78"/>
              </a:rPr>
              <a:t>أن </a:t>
            </a:r>
            <a:r>
              <a:rPr lang="ar-JO" sz="2200" b="0" i="0" dirty="0">
                <a:solidFill>
                  <a:srgbClr val="333333"/>
                </a:solidFill>
                <a:effectLst/>
                <a:latin typeface="Alexandria" pitchFamily="2" charset="-78"/>
                <a:cs typeface="Alexandria" pitchFamily="2" charset="-78"/>
              </a:rPr>
              <a:t>تحتوي على معلومات صحيحة علميًا.</a:t>
            </a:r>
          </a:p>
        </p:txBody>
      </p:sp>
      <p:sp>
        <p:nvSpPr>
          <p:cNvPr id="7" name="Rectangle 6"/>
          <p:cNvSpPr/>
          <p:nvPr/>
        </p:nvSpPr>
        <p:spPr>
          <a:xfrm>
            <a:off x="263352" y="6459824"/>
            <a:ext cx="5338321" cy="307777"/>
          </a:xfrm>
          <a:prstGeom prst="rect">
            <a:avLst/>
          </a:prstGeom>
        </p:spPr>
        <p:txBody>
          <a:bodyPr wrap="none">
            <a:spAutoFit/>
          </a:bodyPr>
          <a:lstStyle/>
          <a:p>
            <a:r>
              <a:rPr lang="en-GB" dirty="0">
                <a:latin typeface="Alexandria" pitchFamily="2" charset="-78"/>
                <a:cs typeface="Alexandria" pitchFamily="2" charset="-78"/>
              </a:rPr>
              <a:t>https://arblog.qorrectassess.com/assessment-overview-ar/</a:t>
            </a:r>
          </a:p>
        </p:txBody>
      </p:sp>
      <p:pic>
        <p:nvPicPr>
          <p:cNvPr id="3" name="Graphic 21">
            <a:extLst>
              <a:ext uri="{FF2B5EF4-FFF2-40B4-BE49-F238E27FC236}">
                <a16:creationId xmlns:a16="http://schemas.microsoft.com/office/drawing/2014/main" id="{1BE23E03-81FD-B503-9D2B-CA4C1C59356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025" y="-46009"/>
            <a:ext cx="2305141" cy="1076343"/>
          </a:xfrm>
          <a:prstGeom prst="rect">
            <a:avLst/>
          </a:prstGeom>
        </p:spPr>
      </p:pic>
    </p:spTree>
    <p:extLst>
      <p:ext uri="{BB962C8B-B14F-4D97-AF65-F5344CB8AC3E}">
        <p14:creationId xmlns:p14="http://schemas.microsoft.com/office/powerpoint/2010/main" val="2592847722"/>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44211EE-E420-497C-9D92-752B7B8CB073}"/>
              </a:ext>
            </a:extLst>
          </p:cNvPr>
          <p:cNvSpPr txBox="1"/>
          <p:nvPr/>
        </p:nvSpPr>
        <p:spPr>
          <a:xfrm>
            <a:off x="198769" y="211960"/>
            <a:ext cx="11161240" cy="6555641"/>
          </a:xfrm>
          <a:prstGeom prst="rect">
            <a:avLst/>
          </a:prstGeom>
          <a:noFill/>
        </p:spPr>
        <p:txBody>
          <a:bodyPr wrap="square">
            <a:spAutoFit/>
          </a:bodyPr>
          <a:lstStyle/>
          <a:p>
            <a:pPr algn="ctr" rtl="1"/>
            <a:r>
              <a:rPr lang="ar-JO" sz="2400" b="1" i="0" dirty="0">
                <a:solidFill>
                  <a:srgbClr val="333333"/>
                </a:solidFill>
                <a:effectLst/>
                <a:latin typeface="Alexandria" pitchFamily="2" charset="-78"/>
                <a:cs typeface="Alexandria" pitchFamily="2" charset="-78"/>
              </a:rPr>
              <a:t>أساليب التقييم (التقييم الإبداعي)</a:t>
            </a:r>
          </a:p>
          <a:p>
            <a:pPr algn="r" rtl="1"/>
            <a:r>
              <a:rPr lang="ar-JO" sz="2200" b="0" i="0" dirty="0">
                <a:solidFill>
                  <a:srgbClr val="333333"/>
                </a:solidFill>
                <a:effectLst/>
                <a:latin typeface="Alexandria" pitchFamily="2" charset="-78"/>
                <a:cs typeface="Alexandria" pitchFamily="2" charset="-78"/>
              </a:rPr>
              <a:t> </a:t>
            </a:r>
          </a:p>
          <a:p>
            <a:pPr algn="r" rtl="1"/>
            <a:r>
              <a:rPr lang="ar-JO" sz="2200" b="0" i="0" dirty="0">
                <a:solidFill>
                  <a:srgbClr val="333333"/>
                </a:solidFill>
                <a:effectLst/>
                <a:latin typeface="Alexandria" pitchFamily="2" charset="-78"/>
                <a:cs typeface="Alexandria" pitchFamily="2" charset="-78"/>
              </a:rPr>
              <a:t>هو طريقة للتقييم مرتبطة بأساليب واستراتيجيات التعلّم غير الاعتيادية التي تقوم على تنمية  التميز ورعاية الموهبة والابتكار لدى الطالب، مثل:</a:t>
            </a:r>
            <a:endParaRPr lang="ar-JO" sz="2200" b="0" i="0" dirty="0">
              <a:solidFill>
                <a:srgbClr val="333333"/>
              </a:solidFill>
              <a:effectLst/>
              <a:latin typeface="Droid Sans"/>
              <a:cs typeface="Alexandria" pitchFamily="2" charset="-78"/>
            </a:endParaRPr>
          </a:p>
          <a:p>
            <a:pPr algn="r" rtl="1"/>
            <a:r>
              <a:rPr lang="ar-JO" sz="2200" b="0" i="0" dirty="0">
                <a:solidFill>
                  <a:srgbClr val="333333"/>
                </a:solidFill>
                <a:effectLst/>
                <a:latin typeface="Alexandria" pitchFamily="2" charset="-78"/>
                <a:cs typeface="Alexandria" pitchFamily="2" charset="-78"/>
              </a:rPr>
              <a:t>– سجلات القصاصات: وهي عبارة عن دفاتر بصفحات خالية تلصق على صفحاتها الصور وقصاصات الصحف والرسومات</a:t>
            </a:r>
            <a:endParaRPr lang="ar-JO" sz="2200" b="0" i="0" dirty="0">
              <a:solidFill>
                <a:srgbClr val="333333"/>
              </a:solidFill>
              <a:effectLst/>
              <a:latin typeface="Droid Sans"/>
              <a:cs typeface="Alexandria" pitchFamily="2" charset="-78"/>
            </a:endParaRPr>
          </a:p>
          <a:p>
            <a:pPr algn="r" rtl="1"/>
            <a:r>
              <a:rPr lang="ar-JO" sz="2200" b="0" i="0" dirty="0">
                <a:solidFill>
                  <a:srgbClr val="333333"/>
                </a:solidFill>
                <a:effectLst/>
                <a:latin typeface="Alexandria" pitchFamily="2" charset="-78"/>
                <a:cs typeface="Alexandria" pitchFamily="2" charset="-78"/>
              </a:rPr>
              <a:t>– الملفات الصوتية.</a:t>
            </a:r>
            <a:endParaRPr lang="ar-JO" sz="2200" b="0" i="0" dirty="0">
              <a:solidFill>
                <a:srgbClr val="333333"/>
              </a:solidFill>
              <a:effectLst/>
              <a:latin typeface="Droid Sans"/>
              <a:cs typeface="Alexandria" pitchFamily="2" charset="-78"/>
            </a:endParaRPr>
          </a:p>
          <a:p>
            <a:pPr algn="r" rtl="1"/>
            <a:r>
              <a:rPr lang="ar-JO" sz="2200" b="0" i="0" dirty="0">
                <a:solidFill>
                  <a:srgbClr val="333333"/>
                </a:solidFill>
                <a:effectLst/>
                <a:latin typeface="Alexandria" pitchFamily="2" charset="-78"/>
                <a:cs typeface="Alexandria" pitchFamily="2" charset="-78"/>
              </a:rPr>
              <a:t>– المواد البصرية والوسائط الإلكترونية.</a:t>
            </a:r>
            <a:endParaRPr lang="ar-JO" sz="2200" b="0" i="0" dirty="0">
              <a:solidFill>
                <a:srgbClr val="333333"/>
              </a:solidFill>
              <a:effectLst/>
              <a:latin typeface="Droid Sans"/>
              <a:cs typeface="Alexandria" pitchFamily="2" charset="-78"/>
            </a:endParaRPr>
          </a:p>
          <a:p>
            <a:pPr algn="r" rtl="1"/>
            <a:r>
              <a:rPr lang="ar-JO" sz="2200" b="1" i="0" dirty="0">
                <a:solidFill>
                  <a:srgbClr val="333333"/>
                </a:solidFill>
                <a:effectLst/>
                <a:latin typeface="Alexandria" pitchFamily="2" charset="-78"/>
                <a:cs typeface="Alexandria" pitchFamily="2" charset="-78"/>
              </a:rPr>
              <a:t>دور المعلم:</a:t>
            </a:r>
            <a:endParaRPr lang="ar-JO" sz="2200" b="1" i="0" dirty="0">
              <a:solidFill>
                <a:srgbClr val="333333"/>
              </a:solidFill>
              <a:effectLst/>
              <a:latin typeface="Helvetica" panose="020B0604020202020204" pitchFamily="34" charset="0"/>
              <a:cs typeface="Alexandria" pitchFamily="2" charset="-78"/>
            </a:endParaRPr>
          </a:p>
          <a:p>
            <a:pPr algn="r" rtl="1"/>
            <a:r>
              <a:rPr lang="ar-JO" sz="2200" b="0" i="0" dirty="0">
                <a:solidFill>
                  <a:srgbClr val="333333"/>
                </a:solidFill>
                <a:effectLst/>
                <a:latin typeface="Alexandria" pitchFamily="2" charset="-78"/>
                <a:cs typeface="Alexandria" pitchFamily="2" charset="-78"/>
              </a:rPr>
              <a:t>– يقوم المعلم باختيار الموضوع وجمع المعلومات.</a:t>
            </a:r>
            <a:endParaRPr lang="ar-JO" sz="2200" b="0" i="0" dirty="0">
              <a:solidFill>
                <a:srgbClr val="333333"/>
              </a:solidFill>
              <a:effectLst/>
              <a:latin typeface="Droid Sans"/>
              <a:cs typeface="Alexandria" pitchFamily="2" charset="-78"/>
            </a:endParaRPr>
          </a:p>
          <a:p>
            <a:pPr algn="r" rtl="1"/>
            <a:r>
              <a:rPr lang="ar-JO" sz="2200" b="0" i="0" dirty="0">
                <a:solidFill>
                  <a:srgbClr val="333333"/>
                </a:solidFill>
                <a:effectLst/>
                <a:latin typeface="Alexandria" pitchFamily="2" charset="-78"/>
                <a:cs typeface="Alexandria" pitchFamily="2" charset="-78"/>
              </a:rPr>
              <a:t>– عدم تقييد حرية الطلبة وقبول التنوع بينهم في كيفية استعراض الموضوع.</a:t>
            </a:r>
            <a:endParaRPr lang="ar-JO" sz="2200" b="0" i="0" dirty="0">
              <a:solidFill>
                <a:srgbClr val="333333"/>
              </a:solidFill>
              <a:effectLst/>
              <a:latin typeface="Droid Sans"/>
              <a:cs typeface="Alexandria" pitchFamily="2" charset="-78"/>
            </a:endParaRPr>
          </a:p>
          <a:p>
            <a:pPr algn="r" rtl="1"/>
            <a:r>
              <a:rPr lang="ar-JO" sz="2200" b="0" i="0" dirty="0">
                <a:solidFill>
                  <a:srgbClr val="333333"/>
                </a:solidFill>
                <a:effectLst/>
                <a:latin typeface="Alexandria" pitchFamily="2" charset="-78"/>
                <a:cs typeface="Alexandria" pitchFamily="2" charset="-78"/>
              </a:rPr>
              <a:t>– السعي إلى تثبيت الحقائق والمفاهيم والقواعد العلمية المتفق عليها.</a:t>
            </a:r>
            <a:endParaRPr lang="ar-JO" sz="2200" b="0" i="0" dirty="0">
              <a:solidFill>
                <a:srgbClr val="333333"/>
              </a:solidFill>
              <a:effectLst/>
              <a:latin typeface="Droid Sans"/>
              <a:cs typeface="Alexandria" pitchFamily="2" charset="-78"/>
            </a:endParaRPr>
          </a:p>
          <a:p>
            <a:pPr algn="r" rtl="1"/>
            <a:r>
              <a:rPr lang="ar-JO" sz="2200" b="0" i="0" dirty="0">
                <a:solidFill>
                  <a:srgbClr val="333333"/>
                </a:solidFill>
                <a:effectLst/>
                <a:latin typeface="Alexandria" pitchFamily="2" charset="-78"/>
                <a:cs typeface="Alexandria" pitchFamily="2" charset="-78"/>
              </a:rPr>
              <a:t>– توجيه وتقديم الدعم للطلبة لتجنب إصابتهم بالإحباط، خاصة عند استخدامهم هذا النموذج للمرة الأولى.</a:t>
            </a:r>
            <a:endParaRPr lang="ar-JO" sz="2200" b="0" i="0" dirty="0">
              <a:solidFill>
                <a:srgbClr val="333333"/>
              </a:solidFill>
              <a:effectLst/>
              <a:latin typeface="Droid Sans"/>
              <a:cs typeface="Alexandria" pitchFamily="2" charset="-78"/>
            </a:endParaRPr>
          </a:p>
          <a:p>
            <a:pPr algn="r" rtl="1"/>
            <a:r>
              <a:rPr lang="ar-JO" sz="2200" b="1" i="0" dirty="0">
                <a:solidFill>
                  <a:srgbClr val="333333"/>
                </a:solidFill>
                <a:effectLst/>
                <a:latin typeface="Alexandria" pitchFamily="2" charset="-78"/>
                <a:cs typeface="Alexandria" pitchFamily="2" charset="-78"/>
              </a:rPr>
              <a:t>قواعد التقييم:</a:t>
            </a:r>
            <a:endParaRPr lang="ar-JO" sz="2200" b="1" i="0" dirty="0">
              <a:solidFill>
                <a:srgbClr val="333333"/>
              </a:solidFill>
              <a:effectLst/>
              <a:latin typeface="Droid Sans"/>
              <a:cs typeface="Alexandria" pitchFamily="2" charset="-78"/>
            </a:endParaRPr>
          </a:p>
          <a:p>
            <a:pPr algn="r" rtl="1"/>
            <a:r>
              <a:rPr lang="ar-JO" sz="2200" b="0" i="0" dirty="0">
                <a:solidFill>
                  <a:srgbClr val="333333"/>
                </a:solidFill>
                <a:effectLst/>
                <a:latin typeface="Alexandria" pitchFamily="2" charset="-78"/>
                <a:cs typeface="Alexandria" pitchFamily="2" charset="-78"/>
              </a:rPr>
              <a:t>يسمى هذا الإسلوب بالتقييم الإبداعي ولذلك فإن باب الابتكار والإبداع فيه مفتوح للطالب بشرط أن:</a:t>
            </a:r>
            <a:endParaRPr lang="ar-JO" sz="2200" b="0" i="0" dirty="0">
              <a:solidFill>
                <a:srgbClr val="333333"/>
              </a:solidFill>
              <a:effectLst/>
              <a:latin typeface="Droid Sans"/>
              <a:cs typeface="Alexandria" pitchFamily="2" charset="-78"/>
            </a:endParaRPr>
          </a:p>
          <a:p>
            <a:pPr algn="r" rtl="1"/>
            <a:r>
              <a:rPr lang="ar-JO" sz="2200" b="0" i="0" dirty="0">
                <a:solidFill>
                  <a:srgbClr val="333333"/>
                </a:solidFill>
                <a:effectLst/>
                <a:latin typeface="Alexandria" pitchFamily="2" charset="-78"/>
                <a:cs typeface="Alexandria" pitchFamily="2" charset="-78"/>
              </a:rPr>
              <a:t>– يرتبط ما قدمه الطالب من أعمال بمحتوى الموضوع بصورة منطقية ومقبولة.</a:t>
            </a:r>
            <a:endParaRPr lang="ar-JO" sz="2200" b="0" i="0" dirty="0">
              <a:solidFill>
                <a:srgbClr val="333333"/>
              </a:solidFill>
              <a:effectLst/>
              <a:latin typeface="Droid Sans"/>
              <a:cs typeface="Alexandria" pitchFamily="2" charset="-78"/>
            </a:endParaRPr>
          </a:p>
          <a:p>
            <a:pPr algn="r" rtl="1"/>
            <a:r>
              <a:rPr lang="ar-JO" sz="2200" b="0" i="0" dirty="0">
                <a:solidFill>
                  <a:srgbClr val="333333"/>
                </a:solidFill>
                <a:effectLst/>
                <a:latin typeface="Alexandria" pitchFamily="2" charset="-78"/>
                <a:cs typeface="Alexandria" pitchFamily="2" charset="-78"/>
              </a:rPr>
              <a:t>– التفرّد وعدم التكرار.</a:t>
            </a:r>
            <a:endParaRPr lang="ar-JO" sz="2200" b="0" i="0" dirty="0">
              <a:solidFill>
                <a:srgbClr val="333333"/>
              </a:solidFill>
              <a:effectLst/>
              <a:latin typeface="Droid Sans"/>
              <a:cs typeface="Alexandria" pitchFamily="2" charset="-78"/>
            </a:endParaRPr>
          </a:p>
        </p:txBody>
      </p:sp>
      <p:sp>
        <p:nvSpPr>
          <p:cNvPr id="3" name="Rectangle 2"/>
          <p:cNvSpPr/>
          <p:nvPr/>
        </p:nvSpPr>
        <p:spPr>
          <a:xfrm>
            <a:off x="263352" y="6459824"/>
            <a:ext cx="5338321" cy="307777"/>
          </a:xfrm>
          <a:prstGeom prst="rect">
            <a:avLst/>
          </a:prstGeom>
        </p:spPr>
        <p:txBody>
          <a:bodyPr wrap="none">
            <a:spAutoFit/>
          </a:bodyPr>
          <a:lstStyle/>
          <a:p>
            <a:r>
              <a:rPr lang="en-GB" dirty="0">
                <a:latin typeface="Alexandria" pitchFamily="2" charset="-78"/>
                <a:cs typeface="Alexandria" pitchFamily="2" charset="-78"/>
              </a:rPr>
              <a:t>https://arblog.qorrectassess.com/assessment-overview-ar/</a:t>
            </a:r>
          </a:p>
        </p:txBody>
      </p:sp>
      <p:pic>
        <p:nvPicPr>
          <p:cNvPr id="7" name="Graphic 21">
            <a:extLst>
              <a:ext uri="{FF2B5EF4-FFF2-40B4-BE49-F238E27FC236}">
                <a16:creationId xmlns:a16="http://schemas.microsoft.com/office/drawing/2014/main" id="{9B527483-31F0-5DEC-327B-6044256BEA3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025" y="-46009"/>
            <a:ext cx="2305141" cy="1076343"/>
          </a:xfrm>
          <a:prstGeom prst="rect">
            <a:avLst/>
          </a:prstGeom>
        </p:spPr>
      </p:pic>
    </p:spTree>
    <p:extLst>
      <p:ext uri="{BB962C8B-B14F-4D97-AF65-F5344CB8AC3E}">
        <p14:creationId xmlns:p14="http://schemas.microsoft.com/office/powerpoint/2010/main" val="2615801965"/>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F925E3-B089-4B21-B503-62E17C024F34}"/>
              </a:ext>
            </a:extLst>
          </p:cNvPr>
          <p:cNvSpPr>
            <a:spLocks noGrp="1"/>
          </p:cNvSpPr>
          <p:nvPr>
            <p:ph type="title"/>
          </p:nvPr>
        </p:nvSpPr>
        <p:spPr/>
        <p:txBody>
          <a:bodyPr>
            <a:normAutofit/>
          </a:bodyPr>
          <a:lstStyle/>
          <a:p>
            <a:r>
              <a:rPr lang="ar-JO" sz="2800" dirty="0">
                <a:solidFill>
                  <a:schemeClr val="tx1"/>
                </a:solidFill>
              </a:rPr>
              <a:t>خاتمة</a:t>
            </a:r>
            <a:endParaRPr lang="en-GB" sz="2800" dirty="0">
              <a:solidFill>
                <a:schemeClr val="tx1"/>
              </a:solidFill>
            </a:endParaRPr>
          </a:p>
        </p:txBody>
      </p:sp>
      <p:sp>
        <p:nvSpPr>
          <p:cNvPr id="5" name="TextBox 4">
            <a:extLst>
              <a:ext uri="{FF2B5EF4-FFF2-40B4-BE49-F238E27FC236}">
                <a16:creationId xmlns:a16="http://schemas.microsoft.com/office/drawing/2014/main" id="{95934CCC-8853-4B59-88D6-4969FD1080C7}"/>
              </a:ext>
            </a:extLst>
          </p:cNvPr>
          <p:cNvSpPr txBox="1"/>
          <p:nvPr/>
        </p:nvSpPr>
        <p:spPr>
          <a:xfrm>
            <a:off x="1487488" y="1915602"/>
            <a:ext cx="8856984" cy="3353867"/>
          </a:xfrm>
          <a:prstGeom prst="rect">
            <a:avLst/>
          </a:prstGeom>
          <a:noFill/>
        </p:spPr>
        <p:txBody>
          <a:bodyPr wrap="square">
            <a:spAutoFit/>
          </a:bodyPr>
          <a:lstStyle/>
          <a:p>
            <a:pPr algn="just" rtl="1">
              <a:lnSpc>
                <a:spcPct val="150000"/>
              </a:lnSpc>
            </a:pPr>
            <a:r>
              <a:rPr lang="ar-AE" sz="2400" dirty="0">
                <a:latin typeface="Alexandria" pitchFamily="2" charset="-78"/>
                <a:cs typeface="Alexandria" pitchFamily="2" charset="-78"/>
              </a:rPr>
              <a:t>      </a:t>
            </a:r>
            <a:r>
              <a:rPr lang="ar-JO" sz="2400" dirty="0">
                <a:latin typeface="Alexandria" pitchFamily="2" charset="-78"/>
                <a:cs typeface="Alexandria" pitchFamily="2" charset="-78"/>
              </a:rPr>
              <a:t>يُعتبر التقييم أحد المكوّنات الرئيسة في المنظومة التربوية، وأحد المداخل الأساسية لتطوير التعليم، فهو يساعد المعلم والمتعلم على تطوير الأداء، ويساعد القائد على تقويم دوره في إدارة وقيادة المؤسسة التربوية، لضمان جودة العملية التربوية ونواجتها في كافة المراحل، وإكساب الطلبة العلوم والمعارف والمهارات والسلوكيات والاتجاهات الإيجابية.</a:t>
            </a:r>
          </a:p>
        </p:txBody>
      </p:sp>
      <p:pic>
        <p:nvPicPr>
          <p:cNvPr id="3" name="Graphic 21">
            <a:extLst>
              <a:ext uri="{FF2B5EF4-FFF2-40B4-BE49-F238E27FC236}">
                <a16:creationId xmlns:a16="http://schemas.microsoft.com/office/drawing/2014/main" id="{CB3BB019-EB5F-A6DA-4713-45F14E2E780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025" y="-46009"/>
            <a:ext cx="2305141" cy="1076343"/>
          </a:xfrm>
          <a:prstGeom prst="rect">
            <a:avLst/>
          </a:prstGeom>
        </p:spPr>
      </p:pic>
    </p:spTree>
    <p:extLst>
      <p:ext uri="{BB962C8B-B14F-4D97-AF65-F5344CB8AC3E}">
        <p14:creationId xmlns:p14="http://schemas.microsoft.com/office/powerpoint/2010/main" val="3083767702"/>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8" name="TextBox 7">
            <a:extLst>
              <a:ext uri="{FF2B5EF4-FFF2-40B4-BE49-F238E27FC236}">
                <a16:creationId xmlns:a16="http://schemas.microsoft.com/office/drawing/2014/main" id="{E2E79278-F348-4153-9DCB-01B859A822E4}"/>
              </a:ext>
            </a:extLst>
          </p:cNvPr>
          <p:cNvSpPr txBox="1"/>
          <p:nvPr/>
        </p:nvSpPr>
        <p:spPr>
          <a:xfrm>
            <a:off x="2282083" y="415997"/>
            <a:ext cx="6547713" cy="523220"/>
          </a:xfrm>
          <a:prstGeom prst="rect">
            <a:avLst/>
          </a:prstGeom>
          <a:noFill/>
        </p:spPr>
        <p:txBody>
          <a:bodyPr wrap="square" rtlCol="0">
            <a:spAutoFit/>
          </a:bodyPr>
          <a:lstStyle/>
          <a:p>
            <a:pPr algn="ctr"/>
            <a:r>
              <a:rPr lang="ar-JO" sz="2800" b="1" dirty="0">
                <a:latin typeface="Alexandria" pitchFamily="2" charset="-78"/>
                <a:cs typeface="Alexandria" pitchFamily="2" charset="-78"/>
              </a:rPr>
              <a:t>ملخص موضوعات المحاضرة</a:t>
            </a:r>
            <a:endParaRPr lang="ko-KR" altLang="en-US" sz="2800" b="1" dirty="0">
              <a:solidFill>
                <a:schemeClr val="bg1"/>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A143FE1D-D3EE-4EDD-8938-3DF7239F7E81}"/>
              </a:ext>
            </a:extLst>
          </p:cNvPr>
          <p:cNvSpPr txBox="1"/>
          <p:nvPr/>
        </p:nvSpPr>
        <p:spPr>
          <a:xfrm>
            <a:off x="1487488" y="1379121"/>
            <a:ext cx="9577064" cy="4893647"/>
          </a:xfrm>
          <a:prstGeom prst="rect">
            <a:avLst/>
          </a:prstGeom>
          <a:noFill/>
        </p:spPr>
        <p:txBody>
          <a:bodyPr wrap="square">
            <a:spAutoFit/>
          </a:bodyPr>
          <a:lstStyle/>
          <a:p>
            <a:pPr marL="342900" indent="-342900" algn="just" rtl="1">
              <a:buFont typeface="Arial" panose="020B0604020202020204" pitchFamily="34" charset="0"/>
              <a:buChar char="•"/>
            </a:pPr>
            <a:r>
              <a:rPr lang="ar-JO" sz="2400" dirty="0">
                <a:latin typeface="Alexandria" pitchFamily="2" charset="-78"/>
                <a:cs typeface="Alexandria" pitchFamily="2" charset="-78"/>
              </a:rPr>
              <a:t>تعتبر المساءلة الذكية أداة من أدوات تطوير التعليم وركيزة أساسية لتطوير وتحسين المؤسسات التربوية.</a:t>
            </a:r>
            <a:endParaRPr lang="ar-AE" sz="2400" dirty="0">
              <a:latin typeface="Alexandria" pitchFamily="2" charset="-78"/>
              <a:cs typeface="Alexandria" pitchFamily="2" charset="-78"/>
            </a:endParaRPr>
          </a:p>
          <a:p>
            <a:pPr marL="342900" indent="-342900" algn="just" rtl="1">
              <a:buFont typeface="Arial" panose="020B0604020202020204" pitchFamily="34" charset="0"/>
              <a:buChar char="•"/>
            </a:pPr>
            <a:endParaRPr lang="ar-JO" sz="2400" dirty="0">
              <a:latin typeface="Alexandria" pitchFamily="2" charset="-78"/>
              <a:cs typeface="Alexandria" pitchFamily="2" charset="-78"/>
            </a:endParaRPr>
          </a:p>
          <a:p>
            <a:pPr marL="342900" indent="-342900" algn="just" rtl="1">
              <a:buFont typeface="Arial" panose="020B0604020202020204" pitchFamily="34" charset="0"/>
              <a:buChar char="•"/>
            </a:pPr>
            <a:r>
              <a:rPr kumimoji="0" lang="ar-JO" sz="2400" b="0" i="0" strike="noStrike" kern="0" cap="none" spc="0" normalizeH="0" baseline="0" noProof="0" dirty="0">
                <a:ln>
                  <a:noFill/>
                </a:ln>
                <a:solidFill>
                  <a:schemeClr val="tx1"/>
                </a:solidFill>
                <a:effectLst/>
                <a:uLnTx/>
                <a:uFillTx/>
                <a:latin typeface="Alexandria" pitchFamily="2" charset="-78"/>
                <a:cs typeface="Alexandria" pitchFamily="2" charset="-78"/>
                <a:sym typeface="Arial"/>
              </a:rPr>
              <a:t>تذكر دائمًا أن المساءلة </a:t>
            </a:r>
            <a:r>
              <a:rPr kumimoji="0" lang="ar-AE" sz="2400" b="0" i="0" strike="noStrike" kern="0" cap="none" spc="0" normalizeH="0" baseline="0" noProof="0" dirty="0">
                <a:ln>
                  <a:noFill/>
                </a:ln>
                <a:solidFill>
                  <a:schemeClr val="tx1"/>
                </a:solidFill>
                <a:effectLst/>
                <a:uLnTx/>
                <a:uFillTx/>
                <a:latin typeface="Alexandria" pitchFamily="2" charset="-78"/>
                <a:cs typeface="Alexandria" pitchFamily="2" charset="-78"/>
                <a:sym typeface="Arial"/>
              </a:rPr>
              <a:t>تعد </a:t>
            </a:r>
            <a:r>
              <a:rPr kumimoji="0" lang="ar-JO" sz="2400" b="0" i="0" strike="noStrike" kern="0" cap="none" spc="0" normalizeH="0" baseline="0" noProof="0" dirty="0">
                <a:ln>
                  <a:noFill/>
                </a:ln>
                <a:solidFill>
                  <a:schemeClr val="tx1"/>
                </a:solidFill>
                <a:effectLst/>
                <a:uLnTx/>
                <a:uFillTx/>
                <a:latin typeface="Alexandria" pitchFamily="2" charset="-78"/>
                <a:cs typeface="Alexandria" pitchFamily="2" charset="-78"/>
                <a:sym typeface="Arial"/>
              </a:rPr>
              <a:t>وسيلة</a:t>
            </a:r>
            <a:r>
              <a:rPr kumimoji="0" lang="ar-AE" sz="2400" b="0" i="0" strike="noStrike" kern="0" cap="none" spc="0" normalizeH="0" baseline="0" noProof="0" dirty="0">
                <a:ln>
                  <a:noFill/>
                </a:ln>
                <a:solidFill>
                  <a:schemeClr val="tx1"/>
                </a:solidFill>
                <a:effectLst/>
                <a:uLnTx/>
                <a:uFillTx/>
                <a:latin typeface="Alexandria" pitchFamily="2" charset="-78"/>
                <a:cs typeface="Alexandria" pitchFamily="2" charset="-78"/>
                <a:sym typeface="Arial"/>
              </a:rPr>
              <a:t>ً</a:t>
            </a:r>
            <a:r>
              <a:rPr kumimoji="0" lang="ar-JO" sz="2400" b="0" i="0" strike="noStrike" kern="0" cap="none" spc="0" normalizeH="0" baseline="0" noProof="0" dirty="0">
                <a:ln>
                  <a:noFill/>
                </a:ln>
                <a:solidFill>
                  <a:schemeClr val="tx1"/>
                </a:solidFill>
                <a:effectLst/>
                <a:uLnTx/>
                <a:uFillTx/>
                <a:latin typeface="Alexandria" pitchFamily="2" charset="-78"/>
                <a:cs typeface="Alexandria" pitchFamily="2" charset="-78"/>
                <a:sym typeface="Arial"/>
              </a:rPr>
              <a:t> لبلوغ غاية معينة وليست هدفًا .</a:t>
            </a:r>
            <a:endParaRPr kumimoji="0" lang="ar-AE" sz="2400" b="0" i="0" strike="noStrike" kern="0" cap="none" spc="0" normalizeH="0" baseline="0" noProof="0" dirty="0">
              <a:ln>
                <a:noFill/>
              </a:ln>
              <a:solidFill>
                <a:schemeClr val="tx1"/>
              </a:solidFill>
              <a:effectLst/>
              <a:uLnTx/>
              <a:uFillTx/>
              <a:latin typeface="Alexandria" pitchFamily="2" charset="-78"/>
              <a:cs typeface="Alexandria" pitchFamily="2" charset="-78"/>
              <a:sym typeface="Arial"/>
            </a:endParaRPr>
          </a:p>
          <a:p>
            <a:pPr marL="342900" indent="-342900" algn="just" rtl="1">
              <a:buFont typeface="Arial" panose="020B0604020202020204" pitchFamily="34" charset="0"/>
              <a:buChar char="•"/>
            </a:pPr>
            <a:endParaRPr kumimoji="0" lang="ar-JO" sz="2400" b="0" i="0" u="sng" strike="noStrike" kern="0" cap="none" spc="0" normalizeH="0" baseline="0" noProof="0" dirty="0">
              <a:ln>
                <a:noFill/>
              </a:ln>
              <a:solidFill>
                <a:schemeClr val="tx1"/>
              </a:solidFill>
              <a:effectLst/>
              <a:uLnTx/>
              <a:uFillTx/>
              <a:latin typeface="Alexandria" pitchFamily="2" charset="-78"/>
              <a:cs typeface="Alexandria" pitchFamily="2" charset="-78"/>
              <a:sym typeface="Arial"/>
            </a:endParaRPr>
          </a:p>
          <a:p>
            <a:pPr marL="342900" indent="-342900" algn="just" rtl="1">
              <a:buFont typeface="Arial" panose="020B0604020202020204" pitchFamily="34" charset="0"/>
              <a:buChar char="•"/>
            </a:pPr>
            <a:endParaRPr lang="ar-JO" sz="2400" dirty="0">
              <a:solidFill>
                <a:srgbClr val="3A2A34"/>
              </a:solidFill>
              <a:latin typeface="Droid Sans"/>
              <a:cs typeface="Alexandria" pitchFamily="2" charset="-78"/>
            </a:endParaRPr>
          </a:p>
          <a:p>
            <a:pPr marL="342900" indent="-342900" algn="just" rtl="1">
              <a:buFont typeface="Arial" panose="020B0604020202020204" pitchFamily="34" charset="0"/>
              <a:buChar char="•"/>
            </a:pPr>
            <a:r>
              <a:rPr lang="ar-JO" sz="2400" dirty="0">
                <a:solidFill>
                  <a:srgbClr val="3A2A34"/>
                </a:solidFill>
                <a:latin typeface="Droid Sans"/>
                <a:cs typeface="Alexandria" pitchFamily="2" charset="-78"/>
              </a:rPr>
              <a:t>لا يأخذ التقييم في التعليم صورة واحدة؛ فحتى يكون التقييم فعالًا ويلبّي الأبعاد المتعددة التي يخدمها، فإنه يأخذ أكثر من صورة وذلك بحسب معيار التصنيف المستخدم .</a:t>
            </a:r>
          </a:p>
          <a:p>
            <a:pPr marL="342900" indent="-342900" algn="just" rtl="1">
              <a:buFont typeface="Arial" panose="020B0604020202020204" pitchFamily="34" charset="0"/>
              <a:buChar char="•"/>
            </a:pPr>
            <a:endParaRPr lang="ar-JO" sz="2400" dirty="0">
              <a:latin typeface="Alexandria" pitchFamily="2" charset="-78"/>
              <a:cs typeface="Alexandria" pitchFamily="2" charset="-78"/>
            </a:endParaRPr>
          </a:p>
          <a:p>
            <a:pPr marL="342900" indent="-342900" algn="just" rtl="1">
              <a:buFont typeface="Arial" panose="020B0604020202020204" pitchFamily="34" charset="0"/>
              <a:buChar char="•"/>
            </a:pPr>
            <a:r>
              <a:rPr lang="ar-JO" sz="2400" dirty="0">
                <a:latin typeface="Alexandria" pitchFamily="2" charset="-78"/>
                <a:cs typeface="Alexandria" pitchFamily="2" charset="-78"/>
              </a:rPr>
              <a:t>التقويم أكثر عمومية من التقييم، والقياس، والاختبار حيث تكشف عمليات التقويم عن مدى حسن سير العملية التعليمية، ومدى إمكانية التحسين والتطوير .</a:t>
            </a:r>
            <a:endParaRPr lang="ar-JO" sz="2400" u="sng" dirty="0">
              <a:solidFill>
                <a:schemeClr val="tx1"/>
              </a:solidFill>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39B786A5-A41C-C69B-5D54-8813D6DFF44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025" y="-46009"/>
            <a:ext cx="2305141" cy="1076343"/>
          </a:xfrm>
          <a:prstGeom prst="rect">
            <a:avLst/>
          </a:prstGeom>
        </p:spPr>
      </p:pic>
    </p:spTree>
    <p:custDataLst>
      <p:tags r:id="rId1"/>
    </p:custDataLst>
    <p:extLst>
      <p:ext uri="{BB962C8B-B14F-4D97-AF65-F5344CB8AC3E}">
        <p14:creationId xmlns:p14="http://schemas.microsoft.com/office/powerpoint/2010/main" val="284907230"/>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4" name="Google Shape;214;p8"/>
          <p:cNvSpPr/>
          <p:nvPr/>
        </p:nvSpPr>
        <p:spPr>
          <a:xfrm flipH="1">
            <a:off x="6512645" y="3153102"/>
            <a:ext cx="5679355" cy="3704899"/>
          </a:xfrm>
          <a:prstGeom prst="rtTriangle">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2" name="Rectangle 11"/>
          <p:cNvSpPr/>
          <p:nvPr/>
        </p:nvSpPr>
        <p:spPr>
          <a:xfrm>
            <a:off x="7320136" y="2183606"/>
            <a:ext cx="4655964" cy="2739211"/>
          </a:xfrm>
          <a:prstGeom prst="rect">
            <a:avLst/>
          </a:prstGeom>
        </p:spPr>
        <p:txBody>
          <a:bodyPr wrap="square">
            <a:spAutoFit/>
          </a:bodyPr>
          <a:lstStyle/>
          <a:p>
            <a:pPr algn="just" rtl="1">
              <a:lnSpc>
                <a:spcPct val="150000"/>
              </a:lnSpc>
            </a:pPr>
            <a:r>
              <a:rPr lang="ar-JO" sz="2000" dirty="0">
                <a:solidFill>
                  <a:schemeClr val="tx1"/>
                </a:solidFill>
                <a:latin typeface="Alexandria" pitchFamily="2" charset="-78"/>
                <a:cs typeface="Alexandria" pitchFamily="2" charset="-78"/>
              </a:rPr>
              <a:t>لا يمكنك التحدّث عن القيادة دون الحديث عن المسؤولية والمساءلة لذلك يجب على القائد تفويض المسؤولية للعاملين، وتوفير حرية اتخاذ القرارات، ومن ثم المساءلة عن النتائج. </a:t>
            </a:r>
          </a:p>
          <a:p>
            <a:pPr algn="just" rtl="1"/>
            <a:r>
              <a:rPr lang="ar-JO" sz="2200" dirty="0">
                <a:solidFill>
                  <a:schemeClr val="tx1"/>
                </a:solidFill>
                <a:latin typeface="Alexandria" pitchFamily="2" charset="-78"/>
                <a:cs typeface="Alexandria" pitchFamily="2" charset="-78"/>
              </a:rPr>
              <a:t>باك رودجرز</a:t>
            </a:r>
            <a:endParaRPr lang="en-GB" sz="2200" dirty="0">
              <a:solidFill>
                <a:schemeClr val="tx1"/>
              </a:solidFill>
              <a:latin typeface="Alexandria" pitchFamily="2" charset="-78"/>
              <a:cs typeface="Alexandria" pitchFamily="2" charset="-78"/>
            </a:endParaRPr>
          </a:p>
        </p:txBody>
      </p:sp>
      <p:sp>
        <p:nvSpPr>
          <p:cNvPr id="5" name="Rectangle 4"/>
          <p:cNvSpPr/>
          <p:nvPr/>
        </p:nvSpPr>
        <p:spPr>
          <a:xfrm>
            <a:off x="551384" y="2377050"/>
            <a:ext cx="3842347" cy="2862322"/>
          </a:xfrm>
          <a:prstGeom prst="rect">
            <a:avLst/>
          </a:prstGeom>
        </p:spPr>
        <p:txBody>
          <a:bodyPr wrap="square">
            <a:spAutoFit/>
          </a:bodyPr>
          <a:lstStyle/>
          <a:p>
            <a:pPr algn="just"/>
            <a:r>
              <a:rPr lang="en-GB" sz="2000" i="0" dirty="0">
                <a:solidFill>
                  <a:schemeClr val="tx1"/>
                </a:solidFill>
                <a:effectLst/>
                <a:latin typeface="Alexandria" pitchFamily="2" charset="-78"/>
                <a:cs typeface="Alexandria" pitchFamily="2" charset="-78"/>
              </a:rPr>
              <a:t>You can’t talk about leadership without talking about responsibility and accountability. A leader must delegate responsibility and provide the freedom to make decisions, and then be held accountable for the results.” Buck Rodgers </a:t>
            </a:r>
            <a:r>
              <a:rPr lang="ar-JO" sz="2000" dirty="0">
                <a:solidFill>
                  <a:schemeClr val="tx1"/>
                </a:solidFill>
                <a:latin typeface="Alexandria" pitchFamily="2" charset="-78"/>
                <a:cs typeface="Alexandria" pitchFamily="2" charset="-78"/>
              </a:rPr>
              <a:t>.</a:t>
            </a:r>
            <a:endParaRPr lang="en-GB" sz="2000" i="0" dirty="0">
              <a:solidFill>
                <a:schemeClr val="tx1"/>
              </a:solidFill>
              <a:effectLst/>
              <a:latin typeface="Alexandria" pitchFamily="2" charset="-78"/>
              <a:cs typeface="Alexandria" pitchFamily="2" charset="-78"/>
            </a:endParaRPr>
          </a:p>
        </p:txBody>
      </p:sp>
      <p:sp>
        <p:nvSpPr>
          <p:cNvPr id="15" name="TextBox 14">
            <a:extLst>
              <a:ext uri="{FF2B5EF4-FFF2-40B4-BE49-F238E27FC236}">
                <a16:creationId xmlns:a16="http://schemas.microsoft.com/office/drawing/2014/main" id="{67E44CA9-1D9D-4792-980D-9E86AA555A0E}"/>
              </a:ext>
            </a:extLst>
          </p:cNvPr>
          <p:cNvSpPr txBox="1"/>
          <p:nvPr/>
        </p:nvSpPr>
        <p:spPr>
          <a:xfrm>
            <a:off x="0" y="5792569"/>
            <a:ext cx="5530411" cy="646331"/>
          </a:xfrm>
          <a:prstGeom prst="rect">
            <a:avLst/>
          </a:prstGeom>
          <a:noFill/>
        </p:spPr>
        <p:txBody>
          <a:bodyPr wrap="square">
            <a:spAutoFit/>
          </a:bodyPr>
          <a:lstStyle/>
          <a:p>
            <a:pPr marL="0" marR="0" lvl="0" indent="0" algn="ctr" rtl="0">
              <a:spcBef>
                <a:spcPts val="0"/>
              </a:spcBef>
              <a:spcAft>
                <a:spcPts val="0"/>
              </a:spcAft>
              <a:buNone/>
            </a:pPr>
            <a:r>
              <a:rPr lang="ar-JO" sz="1800" dirty="0">
                <a:solidFill>
                  <a:schemeClr val="tx1"/>
                </a:solidFill>
                <a:latin typeface="Alexandria" pitchFamily="2" charset="-78"/>
                <a:cs typeface="Alexandria" pitchFamily="2" charset="-78"/>
                <a:sym typeface="Tajawal Medium"/>
              </a:rPr>
              <a:t>الدكتورة: وردة محمود كلوب</a:t>
            </a:r>
          </a:p>
          <a:p>
            <a:pPr marL="0" marR="0" lvl="0" indent="0" algn="ctr" rtl="0">
              <a:spcBef>
                <a:spcPts val="0"/>
              </a:spcBef>
              <a:spcAft>
                <a:spcPts val="0"/>
              </a:spcAft>
              <a:buNone/>
            </a:pPr>
            <a:r>
              <a:rPr lang="ar-JO" sz="1800" dirty="0">
                <a:solidFill>
                  <a:schemeClr val="tx1"/>
                </a:solidFill>
                <a:latin typeface="Alexandria" pitchFamily="2" charset="-78"/>
                <a:cs typeface="Alexandria" pitchFamily="2" charset="-78"/>
                <a:sym typeface="Tajawal Medium"/>
              </a:rPr>
              <a:t>اتجاهات معاصرة في القيادة التربوية</a:t>
            </a:r>
            <a:endParaRPr lang="ar-JO" sz="1800" dirty="0">
              <a:solidFill>
                <a:schemeClr val="tx1"/>
              </a:solidFill>
              <a:latin typeface="Alexandria" pitchFamily="2" charset="-78"/>
              <a:cs typeface="Alexandria" pitchFamily="2" charset="-78"/>
            </a:endParaRPr>
          </a:p>
        </p:txBody>
      </p:sp>
      <p:sp>
        <p:nvSpPr>
          <p:cNvPr id="11" name="Oval 10">
            <a:extLst>
              <a:ext uri="{FF2B5EF4-FFF2-40B4-BE49-F238E27FC236}">
                <a16:creationId xmlns:a16="http://schemas.microsoft.com/office/drawing/2014/main" id="{C0419B7F-C344-47B5-823E-8171CCAAD625}"/>
              </a:ext>
            </a:extLst>
          </p:cNvPr>
          <p:cNvSpPr/>
          <p:nvPr/>
        </p:nvSpPr>
        <p:spPr>
          <a:xfrm>
            <a:off x="2765205" y="419100"/>
            <a:ext cx="6365605" cy="1450433"/>
          </a:xfrm>
          <a:prstGeom prst="ellipse">
            <a:avLst/>
          </a:prstGeom>
          <a:ln/>
        </p:spPr>
        <p:style>
          <a:lnRef idx="2">
            <a:schemeClr val="accent5"/>
          </a:lnRef>
          <a:fillRef idx="1">
            <a:schemeClr val="lt1"/>
          </a:fillRef>
          <a:effectRef idx="0">
            <a:schemeClr val="accent5"/>
          </a:effectRef>
          <a:fontRef idx="minor">
            <a:schemeClr val="dk1"/>
          </a:fontRef>
        </p:style>
        <p:txBody>
          <a:bodyPr rtlCol="0" anchor="ctr"/>
          <a:lstStyle/>
          <a:p>
            <a:pPr algn="ctr"/>
            <a:r>
              <a:rPr lang="ar-AE" altLang="ko-KR" sz="2400" dirty="0">
                <a:solidFill>
                  <a:schemeClr val="tx1"/>
                </a:solidFill>
                <a:latin typeface="Alexandria" pitchFamily="2" charset="-78"/>
                <a:cs typeface="Alexandria" pitchFamily="2" charset="-78"/>
              </a:rPr>
              <a:t>الموضوع القادم: </a:t>
            </a:r>
            <a:r>
              <a:rPr lang="ar-JO" altLang="ko-KR" sz="2400" dirty="0">
                <a:solidFill>
                  <a:schemeClr val="tx1"/>
                </a:solidFill>
                <a:latin typeface="Alexandria" pitchFamily="2" charset="-78"/>
                <a:cs typeface="Alexandria" pitchFamily="2" charset="-78"/>
              </a:rPr>
              <a:t>الحريات الأكاديمية والأخلاقيات المهنية</a:t>
            </a:r>
          </a:p>
        </p:txBody>
      </p:sp>
      <p:pic>
        <p:nvPicPr>
          <p:cNvPr id="3" name="Graphic 21">
            <a:extLst>
              <a:ext uri="{FF2B5EF4-FFF2-40B4-BE49-F238E27FC236}">
                <a16:creationId xmlns:a16="http://schemas.microsoft.com/office/drawing/2014/main" id="{B3AADCB4-2553-FD88-8314-937ECB6FA758}"/>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025" y="-46009"/>
            <a:ext cx="2305141" cy="1076343"/>
          </a:xfrm>
          <a:prstGeom prst="rect">
            <a:avLst/>
          </a:prstGeom>
        </p:spPr>
      </p:pic>
    </p:spTree>
    <p:custDataLst>
      <p:tags r:id="rId1"/>
    </p:custDataLst>
    <p:extLst>
      <p:ext uri="{BB962C8B-B14F-4D97-AF65-F5344CB8AC3E}">
        <p14:creationId xmlns:p14="http://schemas.microsoft.com/office/powerpoint/2010/main" val="3096152603"/>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5.5|7.3"/>
</p:tagLst>
</file>

<file path=ppt/tags/tag2.xml><?xml version="1.0" encoding="utf-8"?>
<p:tagLst xmlns:a="http://schemas.openxmlformats.org/drawingml/2006/main" xmlns:r="http://schemas.openxmlformats.org/officeDocument/2006/relationships" xmlns:p="http://schemas.openxmlformats.org/presentationml/2006/main">
  <p:tag name="TIMING" val="|156.2"/>
</p:tagLst>
</file>

<file path=ppt/tags/tag3.xml><?xml version="1.0" encoding="utf-8"?>
<p:tagLst xmlns:a="http://schemas.openxmlformats.org/drawingml/2006/main" xmlns:r="http://schemas.openxmlformats.org/officeDocument/2006/relationships" xmlns:p="http://schemas.openxmlformats.org/presentationml/2006/main">
  <p:tag name="TIMING" val="|2.4|1.6|1.5"/>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ontents Slide Master">
  <a:themeElements>
    <a:clrScheme name="ALLPPT-COLOR-A12">
      <a:dk1>
        <a:sysClr val="windowText" lastClr="000000"/>
      </a:dk1>
      <a:lt1>
        <a:sysClr val="window" lastClr="FFFFFF"/>
      </a:lt1>
      <a:dk2>
        <a:srgbClr val="1F497D"/>
      </a:dk2>
      <a:lt2>
        <a:srgbClr val="EEECE1"/>
      </a:lt2>
      <a:accent1>
        <a:srgbClr val="984807"/>
      </a:accent1>
      <a:accent2>
        <a:srgbClr val="E79F05"/>
      </a:accent2>
      <a:accent3>
        <a:srgbClr val="984807"/>
      </a:accent3>
      <a:accent4>
        <a:srgbClr val="E79F05"/>
      </a:accent4>
      <a:accent5>
        <a:srgbClr val="984807"/>
      </a:accent5>
      <a:accent6>
        <a:srgbClr val="E79F05"/>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FA92C82-0994-4D01-BB6F-A849ABCE2EA2}"/>
</file>

<file path=customXml/itemProps2.xml><?xml version="1.0" encoding="utf-8"?>
<ds:datastoreItem xmlns:ds="http://schemas.openxmlformats.org/officeDocument/2006/customXml" ds:itemID="{8C50A2F3-301B-4AA4-B948-87DC8EAF71DB}"/>
</file>

<file path=customXml/itemProps3.xml><?xml version="1.0" encoding="utf-8"?>
<ds:datastoreItem xmlns:ds="http://schemas.openxmlformats.org/officeDocument/2006/customXml" ds:itemID="{C404E5EA-931A-433A-85FC-A023D12C5F0E}"/>
</file>

<file path=docProps/app.xml><?xml version="1.0" encoding="utf-8"?>
<Properties xmlns="http://schemas.openxmlformats.org/officeDocument/2006/extended-properties" xmlns:vt="http://schemas.openxmlformats.org/officeDocument/2006/docPropsVTypes">
  <TotalTime>32528</TotalTime>
  <Words>6005</Words>
  <Application>Microsoft Office PowerPoint</Application>
  <PresentationFormat>Widescreen</PresentationFormat>
  <Paragraphs>331</Paragraphs>
  <Slides>42</Slides>
  <Notes>4</Notes>
  <HiddenSlides>0</HiddenSlides>
  <MMClips>0</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42</vt:i4>
      </vt:variant>
    </vt:vector>
  </HeadingPairs>
  <TitlesOfParts>
    <vt:vector size="53" baseType="lpstr">
      <vt:lpstr>Alexandria</vt:lpstr>
      <vt:lpstr>Droid Sans</vt:lpstr>
      <vt:lpstr>Calibri Light</vt:lpstr>
      <vt:lpstr>Tajawal Medium</vt:lpstr>
      <vt:lpstr>Arial</vt:lpstr>
      <vt:lpstr>Calibri</vt:lpstr>
      <vt:lpstr>Helvetica</vt:lpstr>
      <vt:lpstr>Tajawal</vt:lpstr>
      <vt:lpstr>Office Theme</vt:lpstr>
      <vt:lpstr>Contents Slide Master</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أهداف المساءلة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خاتمة</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dr.WARDA</dc:creator>
  <cp:lastModifiedBy>HP</cp:lastModifiedBy>
  <cp:revision>648</cp:revision>
  <dcterms:created xsi:type="dcterms:W3CDTF">2023-04-29T09:08:23Z</dcterms:created>
  <dcterms:modified xsi:type="dcterms:W3CDTF">2024-05-27T09:50:15Z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