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543" r:id="rId8"/>
    <p:sldId id="271" r:id="rId9"/>
    <p:sldId id="506" r:id="rId10"/>
    <p:sldId id="544" r:id="rId11"/>
    <p:sldId id="545" r:id="rId12"/>
    <p:sldId id="546" r:id="rId13"/>
    <p:sldId id="547" r:id="rId14"/>
    <p:sldId id="548" r:id="rId15"/>
    <p:sldId id="549" r:id="rId16"/>
    <p:sldId id="550" r:id="rId17"/>
    <p:sldId id="551" r:id="rId18"/>
    <p:sldId id="552" r:id="rId19"/>
    <p:sldId id="553" r:id="rId20"/>
    <p:sldId id="554" r:id="rId21"/>
    <p:sldId id="556" r:id="rId22"/>
    <p:sldId id="557" r:id="rId23"/>
    <p:sldId id="558" r:id="rId24"/>
    <p:sldId id="559" r:id="rId25"/>
    <p:sldId id="560" r:id="rId26"/>
    <p:sldId id="561" r:id="rId27"/>
    <p:sldId id="562" r:id="rId28"/>
    <p:sldId id="563" r:id="rId29"/>
    <p:sldId id="565" r:id="rId30"/>
    <p:sldId id="566" r:id="rId31"/>
    <p:sldId id="567" r:id="rId32"/>
    <p:sldId id="568" r:id="rId33"/>
    <p:sldId id="569" r:id="rId34"/>
    <p:sldId id="570" r:id="rId35"/>
    <p:sldId id="571" r:id="rId36"/>
    <p:sldId id="572" r:id="rId37"/>
    <p:sldId id="573" r:id="rId38"/>
    <p:sldId id="575" r:id="rId39"/>
    <p:sldId id="576" r:id="rId40"/>
    <p:sldId id="577" r:id="rId41"/>
    <p:sldId id="578" r:id="rId42"/>
    <p:sldId id="502" r:id="rId43"/>
    <p:sldId id="564"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506"/>
            <p14:sldId id="544"/>
            <p14:sldId id="545"/>
            <p14:sldId id="546"/>
            <p14:sldId id="547"/>
            <p14:sldId id="548"/>
            <p14:sldId id="549"/>
            <p14:sldId id="550"/>
            <p14:sldId id="551"/>
            <p14:sldId id="552"/>
            <p14:sldId id="553"/>
            <p14:sldId id="554"/>
            <p14:sldId id="556"/>
            <p14:sldId id="557"/>
            <p14:sldId id="558"/>
            <p14:sldId id="559"/>
            <p14:sldId id="560"/>
            <p14:sldId id="561"/>
            <p14:sldId id="562"/>
            <p14:sldId id="563"/>
            <p14:sldId id="565"/>
            <p14:sldId id="566"/>
            <p14:sldId id="567"/>
            <p14:sldId id="568"/>
            <p14:sldId id="569"/>
            <p14:sldId id="570"/>
            <p14:sldId id="571"/>
            <p14:sldId id="572"/>
            <p14:sldId id="573"/>
            <p14:sldId id="575"/>
            <p14:sldId id="576"/>
            <p14:sldId id="577"/>
            <p14:sldId id="578"/>
            <p14:sldId id="502"/>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4233" autoAdjust="0"/>
  </p:normalViewPr>
  <p:slideViewPr>
    <p:cSldViewPr snapToGrid="0">
      <p:cViewPr varScale="1">
        <p:scale>
          <a:sx n="77" d="100"/>
          <a:sy n="77" d="100"/>
        </p:scale>
        <p:origin x="92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تحديد أهداف الفعالية</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دراسة الجمهور المستهدف</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تحديد المكان</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17F6AFF3-FB3E-4479-8B22-0ADFD847F01E}">
      <dgm:prSet phldrT="[نص]"/>
      <dgm:spPr/>
      <dgm:t>
        <a:bodyPr/>
        <a:lstStyle/>
        <a:p>
          <a:pPr rtl="1"/>
          <a:r>
            <a:rPr lang="ar-SA" dirty="0" smtClean="0"/>
            <a:t>إعداد الجدول الزمني</a:t>
          </a:r>
          <a:endParaRPr lang="ar-SA" dirty="0"/>
        </a:p>
      </dgm:t>
    </dgm:pt>
    <dgm:pt modelId="{38E12450-6F4A-4758-9EF8-B33F9023B9BF}" type="parTrans" cxnId="{267FB545-7400-4CE1-B943-F55623A6107C}">
      <dgm:prSet/>
      <dgm:spPr/>
      <dgm:t>
        <a:bodyPr/>
        <a:lstStyle/>
        <a:p>
          <a:pPr rtl="1"/>
          <a:endParaRPr lang="ar-SA"/>
        </a:p>
      </dgm:t>
    </dgm:pt>
    <dgm:pt modelId="{5ADA9888-72AB-480D-A2C0-3DDA1012C216}" type="sibTrans" cxnId="{267FB545-7400-4CE1-B943-F55623A6107C}">
      <dgm:prSet/>
      <dgm:spPr/>
      <dgm:t>
        <a:bodyPr/>
        <a:lstStyle/>
        <a:p>
          <a:pPr rtl="1"/>
          <a:endParaRPr lang="ar-SA"/>
        </a:p>
      </dgm:t>
    </dgm:pt>
    <dgm:pt modelId="{5EE16849-BD43-41F0-9A5F-0D9DB0936DB7}">
      <dgm:prSet phldrT="[نص]"/>
      <dgm:spPr/>
      <dgm:t>
        <a:bodyPr/>
        <a:lstStyle/>
        <a:p>
          <a:pPr rtl="1"/>
          <a:r>
            <a:rPr lang="ar-SA" dirty="0" smtClean="0"/>
            <a:t>إعداد فريق العمل</a:t>
          </a:r>
          <a:endParaRPr lang="ar-SA" dirty="0"/>
        </a:p>
      </dgm:t>
    </dgm:pt>
    <dgm:pt modelId="{D8FBB457-974B-4FB8-9402-7C9F712E504D}" type="parTrans" cxnId="{0E75F579-65B9-452B-9DAF-2C24599D20B6}">
      <dgm:prSet/>
      <dgm:spPr/>
      <dgm:t>
        <a:bodyPr/>
        <a:lstStyle/>
        <a:p>
          <a:pPr rtl="1"/>
          <a:endParaRPr lang="ar-SA"/>
        </a:p>
      </dgm:t>
    </dgm:pt>
    <dgm:pt modelId="{B70EC623-5339-4396-B7F0-CD72E485D896}" type="sibTrans" cxnId="{0E75F579-65B9-452B-9DAF-2C24599D20B6}">
      <dgm:prSet/>
      <dgm:spPr/>
      <dgm:t>
        <a:bodyPr/>
        <a:lstStyle/>
        <a:p>
          <a:pPr rtl="1"/>
          <a:endParaRPr lang="ar-SA"/>
        </a:p>
      </dgm:t>
    </dgm:pt>
    <dgm:pt modelId="{8D2511B7-54CD-4E9E-B4CE-A2423CD0FE3E}">
      <dgm:prSet phldrT="[نص]"/>
      <dgm:spPr/>
      <dgm:t>
        <a:bodyPr/>
        <a:lstStyle/>
        <a:p>
          <a:pPr rtl="1"/>
          <a:r>
            <a:rPr lang="ar-SA" dirty="0" smtClean="0"/>
            <a:t>إعداد الميزانية</a:t>
          </a:r>
          <a:endParaRPr lang="ar-SA" dirty="0"/>
        </a:p>
      </dgm:t>
    </dgm:pt>
    <dgm:pt modelId="{FF552EEB-5599-4749-925A-9262C670DB3E}" type="parTrans" cxnId="{9461E527-9ADF-4E7F-AECA-41E6C753BFE2}">
      <dgm:prSet/>
      <dgm:spPr/>
      <dgm:t>
        <a:bodyPr/>
        <a:lstStyle/>
        <a:p>
          <a:pPr rtl="1"/>
          <a:endParaRPr lang="ar-SA"/>
        </a:p>
      </dgm:t>
    </dgm:pt>
    <dgm:pt modelId="{1EEE1E10-904B-4160-A979-02BE3CC5CF76}" type="sibTrans" cxnId="{9461E527-9ADF-4E7F-AECA-41E6C753BFE2}">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6">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6">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6">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6">
        <dgm:presLayoutVars>
          <dgm:bulletEnabled val="1"/>
        </dgm:presLayoutVars>
      </dgm:prSet>
      <dgm:spPr/>
      <dgm:t>
        <a:bodyPr/>
        <a:lstStyle/>
        <a:p>
          <a:pPr rtl="1"/>
          <a:endParaRPr lang="ar-SA"/>
        </a:p>
      </dgm:t>
    </dgm:pt>
    <dgm:pt modelId="{9B6D9673-C78D-4621-8D2A-9C4F3B6267D1}" type="pres">
      <dgm:prSet presAssocID="{5EE16849-BD43-41F0-9A5F-0D9DB0936DB7}" presName="nodeFollowingNodes" presStyleLbl="node1" presStyleIdx="4" presStyleCnt="6">
        <dgm:presLayoutVars>
          <dgm:bulletEnabled val="1"/>
        </dgm:presLayoutVars>
      </dgm:prSet>
      <dgm:spPr/>
      <dgm:t>
        <a:bodyPr/>
        <a:lstStyle/>
        <a:p>
          <a:pPr rtl="1"/>
          <a:endParaRPr lang="ar-SA"/>
        </a:p>
      </dgm:t>
    </dgm:pt>
    <dgm:pt modelId="{5CCEB7A0-5535-4E77-BE2E-8ED3D90E869D}" type="pres">
      <dgm:prSet presAssocID="{8D2511B7-54CD-4E9E-B4CE-A2423CD0FE3E}" presName="nodeFollowingNodes" presStyleLbl="node1" presStyleIdx="5" presStyleCnt="6">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ECBE0E84-9218-4226-8513-0BF4E555D9DB}" type="presOf" srcId="{8D2511B7-54CD-4E9E-B4CE-A2423CD0FE3E}" destId="{5CCEB7A0-5535-4E77-BE2E-8ED3D90E869D}"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98FB08FF-A63C-407D-B0FF-E7503CB22F6B}" type="presOf" srcId="{5EE16849-BD43-41F0-9A5F-0D9DB0936DB7}" destId="{9B6D9673-C78D-4621-8D2A-9C4F3B6267D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0E75F579-65B9-452B-9DAF-2C24599D20B6}" srcId="{C11D3CE2-FA5B-412F-8F0C-A34AE5B6B256}" destId="{5EE16849-BD43-41F0-9A5F-0D9DB0936DB7}" srcOrd="4" destOrd="0" parTransId="{D8FBB457-974B-4FB8-9402-7C9F712E504D}" sibTransId="{B70EC623-5339-4396-B7F0-CD72E485D896}"/>
    <dgm:cxn modelId="{EC28C9E3-44B7-41D2-BE28-D038C4C7522F}" srcId="{C11D3CE2-FA5B-412F-8F0C-A34AE5B6B256}" destId="{73F8E068-AE05-4D1C-B9C2-614BA055545B}" srcOrd="2" destOrd="0" parTransId="{6609B155-12F3-43A2-8E8B-C98FD1E653FF}" sibTransId="{0E08B5BA-5796-49F2-9AA8-21AC3118CF7B}"/>
    <dgm:cxn modelId="{9461E527-9ADF-4E7F-AECA-41E6C753BFE2}" srcId="{C11D3CE2-FA5B-412F-8F0C-A34AE5B6B256}" destId="{8D2511B7-54CD-4E9E-B4CE-A2423CD0FE3E}" srcOrd="5" destOrd="0" parTransId="{FF552EEB-5599-4749-925A-9262C670DB3E}" sibTransId="{1EEE1E10-904B-4160-A979-02BE3CC5CF76}"/>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 modelId="{DDB6A42E-82A5-4184-A6AF-50534FF4438D}" type="presParOf" srcId="{74E7D350-C515-4AC2-894D-0DDE2B8FB828}" destId="{9B6D9673-C78D-4621-8D2A-9C4F3B6267D1}" srcOrd="5" destOrd="0" presId="urn:microsoft.com/office/officeart/2005/8/layout/cycle3"/>
    <dgm:cxn modelId="{8F9423AF-FD2D-4451-9AE0-B85D54F74AA9}" type="presParOf" srcId="{74E7D350-C515-4AC2-894D-0DDE2B8FB828}" destId="{5CCEB7A0-5535-4E77-BE2E-8ED3D90E869D}"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أهداف المنظمين</a:t>
          </a:r>
          <a:endParaRPr lang="ar-SA" sz="2800" dirty="0"/>
        </a:p>
      </dgm:t>
    </dgm:pt>
    <dgm:pt modelId="{E298EF5B-39A8-44EF-9200-C09367F5CF80}" type="parTrans" cxnId="{5707784D-9D9D-43D2-97DA-0AA37C7441E3}">
      <dgm:prSet/>
      <dgm:spPr/>
      <dgm:t>
        <a:bodyPr/>
        <a:lstStyle/>
        <a:p>
          <a:pPr rtl="1"/>
          <a:endParaRPr lang="ar-SA"/>
        </a:p>
      </dgm:t>
    </dgm:pt>
    <dgm:pt modelId="{5C175C8D-F8B2-4B63-AFF8-7309C296BF56}" type="sibTrans" cxnId="{5707784D-9D9D-43D2-97DA-0AA37C7441E3}">
      <dgm:prSet/>
      <dgm:spPr/>
      <dgm:t>
        <a:bodyPr/>
        <a:lstStyle/>
        <a:p>
          <a:pPr rtl="1"/>
          <a:endParaRPr lang="ar-SA"/>
        </a:p>
      </dgm:t>
    </dgm:pt>
    <dgm:pt modelId="{9F51E207-98C2-4539-A5B0-349A062FA239}">
      <dgm:prSet phldrT="[نص]" custT="1"/>
      <dgm:spPr/>
      <dgm:t>
        <a:bodyPr/>
        <a:lstStyle/>
        <a:p>
          <a:pPr rtl="1"/>
          <a:r>
            <a:rPr lang="ar-SA" sz="2800" dirty="0" smtClean="0"/>
            <a:t>أهداف الحضور</a:t>
          </a:r>
          <a:endParaRPr lang="ar-SA" sz="2800" dirty="0"/>
        </a:p>
      </dgm:t>
    </dgm:pt>
    <dgm:pt modelId="{C4C62DF9-CB49-45AA-824C-A1D7D661AC92}" type="parTrans" cxnId="{4F8490BF-0776-4D58-AD1A-EAA6F1E52230}">
      <dgm:prSet/>
      <dgm:spPr/>
      <dgm:t>
        <a:bodyPr/>
        <a:lstStyle/>
        <a:p>
          <a:pPr rtl="1"/>
          <a:endParaRPr lang="ar-SA"/>
        </a:p>
      </dgm:t>
    </dgm:pt>
    <dgm:pt modelId="{4F1E68F3-D801-4303-9A23-CA3275F0F6EA}" type="sibTrans" cxnId="{4F8490BF-0776-4D58-AD1A-EAA6F1E52230}">
      <dgm:prSet/>
      <dgm:spPr/>
      <dgm:t>
        <a:bodyPr/>
        <a:lstStyle/>
        <a:p>
          <a:pPr rtl="1"/>
          <a:endParaRPr lang="ar-SA"/>
        </a:p>
      </dgm:t>
    </dgm:pt>
    <dgm:pt modelId="{9320E232-BED3-459F-8092-7F1C370DD57B}">
      <dgm:prSet phldrT="[نص]" custT="1"/>
      <dgm:spPr/>
      <dgm:t>
        <a:bodyPr/>
        <a:lstStyle/>
        <a:p>
          <a:pPr rtl="1"/>
          <a:r>
            <a:rPr lang="ar-SA" sz="2800" dirty="0" smtClean="0"/>
            <a:t>أهداف الرعاة</a:t>
          </a:r>
          <a:endParaRPr lang="ar-SA" sz="2800" dirty="0"/>
        </a:p>
      </dgm:t>
    </dgm:pt>
    <dgm:pt modelId="{1650CFD7-B991-4B2D-9E9B-4D9493B5ABFF}" type="parTrans" cxnId="{DB795972-090B-456D-A2AC-BFC75E0A5044}">
      <dgm:prSet/>
      <dgm:spPr/>
      <dgm:t>
        <a:bodyPr/>
        <a:lstStyle/>
        <a:p>
          <a:pPr rtl="1"/>
          <a:endParaRPr lang="ar-SA"/>
        </a:p>
      </dgm:t>
    </dgm:pt>
    <dgm:pt modelId="{7AA39D17-68B9-4A1F-90E0-C27F2160F2CD}" type="sibTrans" cxnId="{DB795972-090B-456D-A2AC-BFC75E0A5044}">
      <dgm:prSet/>
      <dgm:spPr/>
      <dgm:t>
        <a:bodyPr/>
        <a:lstStyle/>
        <a:p>
          <a:pPr rtl="1"/>
          <a:endParaRPr lang="ar-SA"/>
        </a:p>
      </dgm:t>
    </dgm:pt>
    <dgm:pt modelId="{537B87D9-CBE0-4116-ACF0-1224C782E407}">
      <dgm:prSet phldrT="[نص]"/>
      <dgm:spPr/>
      <dgm:t>
        <a:bodyPr/>
        <a:lstStyle/>
        <a:p>
          <a:pPr rtl="1"/>
          <a:r>
            <a:rPr lang="ar-SA" dirty="0" smtClean="0"/>
            <a:t>الوصول للجمهور المستهدف، تحسين الصورة الذهنية</a:t>
          </a:r>
          <a:endParaRPr lang="ar-SA" dirty="0"/>
        </a:p>
      </dgm:t>
    </dgm:pt>
    <dgm:pt modelId="{7D367EC6-35D7-4841-B148-47A9FD0A1B6A}" type="parTrans" cxnId="{30CEE69E-4366-4E71-95B5-48604FDBE537}">
      <dgm:prSet/>
      <dgm:spPr/>
      <dgm:t>
        <a:bodyPr/>
        <a:lstStyle/>
        <a:p>
          <a:pPr rtl="1"/>
          <a:endParaRPr lang="ar-SA"/>
        </a:p>
      </dgm:t>
    </dgm:pt>
    <dgm:pt modelId="{53E8A101-6120-4121-A4A9-470FC76E6F7A}" type="sibTrans" cxnId="{30CEE69E-4366-4E71-95B5-48604FDBE537}">
      <dgm:prSet/>
      <dgm:spPr/>
      <dgm:t>
        <a:bodyPr/>
        <a:lstStyle/>
        <a:p>
          <a:pPr rtl="1"/>
          <a:endParaRPr lang="ar-SA"/>
        </a:p>
      </dgm:t>
    </dgm:pt>
    <dgm:pt modelId="{F458BF42-2AFC-4CBF-A973-78A5922E3E87}">
      <dgm:prSet/>
      <dgm:spPr/>
      <dgm:t>
        <a:bodyPr/>
        <a:lstStyle/>
        <a:p>
          <a:pPr rtl="1"/>
          <a:r>
            <a:rPr lang="ar-SA" dirty="0" smtClean="0"/>
            <a:t>الربحية، تعزيز العلامة التجارية، جمع بيانات العملاء</a:t>
          </a:r>
          <a:endParaRPr lang="ar-SA" dirty="0"/>
        </a:p>
      </dgm:t>
    </dgm:pt>
    <dgm:pt modelId="{C1871A9D-71A9-444C-941F-DEF73428EE08}" type="parTrans" cxnId="{CD318483-3EBB-41A5-9490-B4C7932BEECF}">
      <dgm:prSet/>
      <dgm:spPr/>
      <dgm:t>
        <a:bodyPr/>
        <a:lstStyle/>
        <a:p>
          <a:pPr rtl="1"/>
          <a:endParaRPr lang="ar-SA"/>
        </a:p>
      </dgm:t>
    </dgm:pt>
    <dgm:pt modelId="{66792D1D-CB0B-4978-8120-79E20C3C3F5B}" type="sibTrans" cxnId="{CD318483-3EBB-41A5-9490-B4C7932BEECF}">
      <dgm:prSet/>
      <dgm:spPr/>
      <dgm:t>
        <a:bodyPr/>
        <a:lstStyle/>
        <a:p>
          <a:pPr rtl="1"/>
          <a:endParaRPr lang="ar-SA"/>
        </a:p>
      </dgm:t>
    </dgm:pt>
    <dgm:pt modelId="{6B3EB735-0E41-4C4D-9685-8BE9BCE088DD}">
      <dgm:prSet/>
      <dgm:spPr/>
      <dgm:t>
        <a:bodyPr/>
        <a:lstStyle/>
        <a:p>
          <a:pPr rtl="1"/>
          <a:r>
            <a:rPr lang="ar-SA" dirty="0" smtClean="0"/>
            <a:t>التعلم، عقد الصفقات، الترفيه، التجربة.</a:t>
          </a:r>
          <a:endParaRPr lang="ar-SA" dirty="0"/>
        </a:p>
      </dgm:t>
    </dgm:pt>
    <dgm:pt modelId="{A7A75A5B-77B2-4245-A5AF-CD222C7E733C}" type="parTrans" cxnId="{78F6F7CB-4BC6-46F1-B935-25179D5A1C70}">
      <dgm:prSet/>
      <dgm:spPr/>
      <dgm:t>
        <a:bodyPr/>
        <a:lstStyle/>
        <a:p>
          <a:pPr rtl="1"/>
          <a:endParaRPr lang="ar-SA"/>
        </a:p>
      </dgm:t>
    </dgm:pt>
    <dgm:pt modelId="{5463E1FC-FEAC-42B4-A26D-876F1D4EE870}" type="sibTrans" cxnId="{78F6F7CB-4BC6-46F1-B935-25179D5A1C70}">
      <dgm:prSet/>
      <dgm:spPr/>
      <dgm:t>
        <a:bodyPr/>
        <a:lstStyle/>
        <a:p>
          <a:pPr rtl="1"/>
          <a:endParaRPr lang="ar-SA"/>
        </a:p>
      </dgm:t>
    </dgm:pt>
    <dgm:pt modelId="{0D9C0A99-7139-4B7F-8F2C-DD193EA9A211}" type="pres">
      <dgm:prSet presAssocID="{08D564C7-4367-42C2-A75D-48D4941784E1}" presName="Name0" presStyleCnt="0">
        <dgm:presLayoutVars>
          <dgm:dir/>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16937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165537">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167684">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31FA28-1DA0-4BAC-8D30-41A6156F8961}" type="doc">
      <dgm:prSet loTypeId="urn:microsoft.com/office/officeart/2005/8/layout/arrow2" loCatId="process" qsTypeId="urn:microsoft.com/office/officeart/2005/8/quickstyle/3d2" qsCatId="3D" csTypeId="urn:microsoft.com/office/officeart/2005/8/colors/colorful4" csCatId="colorful" phldr="1"/>
      <dgm:spPr/>
    </dgm:pt>
    <dgm:pt modelId="{6384B824-EAA6-4A7A-9F66-DE2ABDA182E0}">
      <dgm:prSet phldrT="[نص]"/>
      <dgm:spPr/>
      <dgm:t>
        <a:bodyPr/>
        <a:lstStyle/>
        <a:p>
          <a:pPr rtl="1"/>
          <a:r>
            <a:rPr lang="ar-SA" dirty="0" smtClean="0"/>
            <a:t>نموذج الأبعاد الأربعة للتقسيم</a:t>
          </a:r>
          <a:endParaRPr lang="ar-SA" dirty="0"/>
        </a:p>
      </dgm:t>
    </dgm:pt>
    <dgm:pt modelId="{97EF9F59-F1DB-4B22-AF1C-A8BDCD8ACF80}" type="parTrans" cxnId="{CC2C8FAA-373D-45BD-8F9D-7F11A99E296E}">
      <dgm:prSet/>
      <dgm:spPr/>
      <dgm:t>
        <a:bodyPr/>
        <a:lstStyle/>
        <a:p>
          <a:pPr rtl="1"/>
          <a:endParaRPr lang="ar-SA"/>
        </a:p>
      </dgm:t>
    </dgm:pt>
    <dgm:pt modelId="{966459E9-4FB1-44D2-A967-BF90C9632413}" type="sibTrans" cxnId="{CC2C8FAA-373D-45BD-8F9D-7F11A99E296E}">
      <dgm:prSet/>
      <dgm:spPr/>
      <dgm:t>
        <a:bodyPr/>
        <a:lstStyle/>
        <a:p>
          <a:pPr rtl="1"/>
          <a:endParaRPr lang="ar-SA"/>
        </a:p>
      </dgm:t>
    </dgm:pt>
    <dgm:pt modelId="{BE199537-1CF8-4004-9D12-423B0D3DB496}">
      <dgm:prSet phldrT="[نص]"/>
      <dgm:spPr/>
      <dgm:t>
        <a:bodyPr/>
        <a:lstStyle/>
        <a:p>
          <a:pPr rtl="1"/>
          <a:r>
            <a:rPr lang="ar-SA" dirty="0" smtClean="0"/>
            <a:t>مصفوفة القوة والاهتمام</a:t>
          </a:r>
          <a:endParaRPr lang="ar-SA" dirty="0"/>
        </a:p>
      </dgm:t>
    </dgm:pt>
    <dgm:pt modelId="{03511833-A5C6-4577-BBCF-CD086808B3C0}" type="parTrans" cxnId="{B993EEAF-AEED-4169-8762-D9F50F27AE0C}">
      <dgm:prSet/>
      <dgm:spPr/>
      <dgm:t>
        <a:bodyPr/>
        <a:lstStyle/>
        <a:p>
          <a:pPr rtl="1"/>
          <a:endParaRPr lang="ar-SA"/>
        </a:p>
      </dgm:t>
    </dgm:pt>
    <dgm:pt modelId="{C4489554-0731-40F1-82AB-E753471EEC7A}" type="sibTrans" cxnId="{B993EEAF-AEED-4169-8762-D9F50F27AE0C}">
      <dgm:prSet/>
      <dgm:spPr/>
      <dgm:t>
        <a:bodyPr/>
        <a:lstStyle/>
        <a:p>
          <a:pPr rtl="1"/>
          <a:endParaRPr lang="ar-SA"/>
        </a:p>
      </dgm:t>
    </dgm:pt>
    <dgm:pt modelId="{DC045652-3431-4EB2-8E5E-C9D556E701CB}">
      <dgm:prSet phldrT="[نص]"/>
      <dgm:spPr/>
      <dgm:t>
        <a:bodyPr/>
        <a:lstStyle/>
        <a:p>
          <a:pPr rtl="1"/>
          <a:r>
            <a:rPr lang="ar-SA" dirty="0" smtClean="0"/>
            <a:t>نموذج (</a:t>
          </a:r>
          <a:r>
            <a:rPr lang="en-US" dirty="0" smtClean="0"/>
            <a:t>STP</a:t>
          </a:r>
          <a:r>
            <a:rPr lang="ar-SA" dirty="0" smtClean="0"/>
            <a:t>) الاستراتيجي</a:t>
          </a:r>
          <a:endParaRPr lang="ar-SA" dirty="0"/>
        </a:p>
      </dgm:t>
    </dgm:pt>
    <dgm:pt modelId="{2DE79B96-D8E4-4407-A986-F83794E2C1D1}" type="parTrans" cxnId="{732799D9-ECB9-4539-993C-01C4815FF459}">
      <dgm:prSet/>
      <dgm:spPr/>
      <dgm:t>
        <a:bodyPr/>
        <a:lstStyle/>
        <a:p>
          <a:pPr rtl="1"/>
          <a:endParaRPr lang="ar-SA"/>
        </a:p>
      </dgm:t>
    </dgm:pt>
    <dgm:pt modelId="{633EC2F4-ECC0-4B39-8DA4-55EBB84A8894}" type="sibTrans" cxnId="{732799D9-ECB9-4539-993C-01C4815FF459}">
      <dgm:prSet/>
      <dgm:spPr/>
      <dgm:t>
        <a:bodyPr/>
        <a:lstStyle/>
        <a:p>
          <a:pPr rtl="1"/>
          <a:endParaRPr lang="ar-SA"/>
        </a:p>
      </dgm:t>
    </dgm:pt>
    <dgm:pt modelId="{992EE1F9-3AB9-4327-8647-6E517B2A224C}" type="pres">
      <dgm:prSet presAssocID="{1431FA28-1DA0-4BAC-8D30-41A6156F8961}" presName="arrowDiagram" presStyleCnt="0">
        <dgm:presLayoutVars>
          <dgm:chMax val="5"/>
          <dgm:dir/>
          <dgm:resizeHandles val="exact"/>
        </dgm:presLayoutVars>
      </dgm:prSet>
      <dgm:spPr/>
    </dgm:pt>
    <dgm:pt modelId="{D32EC840-D24B-42F6-B49D-011D3A25CC19}" type="pres">
      <dgm:prSet presAssocID="{1431FA28-1DA0-4BAC-8D30-41A6156F8961}" presName="arrow" presStyleLbl="bgShp" presStyleIdx="0" presStyleCnt="1"/>
      <dgm:spPr/>
    </dgm:pt>
    <dgm:pt modelId="{1D34B601-C67F-4446-BEB7-3018318750D3}" type="pres">
      <dgm:prSet presAssocID="{1431FA28-1DA0-4BAC-8D30-41A6156F8961}" presName="arrowDiagram3" presStyleCnt="0"/>
      <dgm:spPr/>
    </dgm:pt>
    <dgm:pt modelId="{B558B47C-DFFF-4736-9848-1C5DA337754D}" type="pres">
      <dgm:prSet presAssocID="{6384B824-EAA6-4A7A-9F66-DE2ABDA182E0}" presName="bullet3a" presStyleLbl="node1" presStyleIdx="0" presStyleCnt="3"/>
      <dgm:spPr/>
    </dgm:pt>
    <dgm:pt modelId="{42DDE792-DBC5-4AE0-997E-71FED3715907}" type="pres">
      <dgm:prSet presAssocID="{6384B824-EAA6-4A7A-9F66-DE2ABDA182E0}" presName="textBox3a" presStyleLbl="revTx" presStyleIdx="0" presStyleCnt="3">
        <dgm:presLayoutVars>
          <dgm:bulletEnabled val="1"/>
        </dgm:presLayoutVars>
      </dgm:prSet>
      <dgm:spPr/>
      <dgm:t>
        <a:bodyPr/>
        <a:lstStyle/>
        <a:p>
          <a:pPr rtl="1"/>
          <a:endParaRPr lang="ar-SA"/>
        </a:p>
      </dgm:t>
    </dgm:pt>
    <dgm:pt modelId="{A4F30F73-1F9B-4626-84C5-2EA33710AFAF}" type="pres">
      <dgm:prSet presAssocID="{BE199537-1CF8-4004-9D12-423B0D3DB496}" presName="bullet3b" presStyleLbl="node1" presStyleIdx="1" presStyleCnt="3"/>
      <dgm:spPr/>
    </dgm:pt>
    <dgm:pt modelId="{1D748FB0-A5C7-4AF5-94AB-C19C9351861D}" type="pres">
      <dgm:prSet presAssocID="{BE199537-1CF8-4004-9D12-423B0D3DB496}" presName="textBox3b" presStyleLbl="revTx" presStyleIdx="1" presStyleCnt="3">
        <dgm:presLayoutVars>
          <dgm:bulletEnabled val="1"/>
        </dgm:presLayoutVars>
      </dgm:prSet>
      <dgm:spPr/>
      <dgm:t>
        <a:bodyPr/>
        <a:lstStyle/>
        <a:p>
          <a:pPr rtl="1"/>
          <a:endParaRPr lang="ar-SA"/>
        </a:p>
      </dgm:t>
    </dgm:pt>
    <dgm:pt modelId="{DE1FB9D5-63C9-4366-98E4-BC20F5D6752A}" type="pres">
      <dgm:prSet presAssocID="{DC045652-3431-4EB2-8E5E-C9D556E701CB}" presName="bullet3c" presStyleLbl="node1" presStyleIdx="2" presStyleCnt="3"/>
      <dgm:spPr/>
    </dgm:pt>
    <dgm:pt modelId="{5F83510C-F2EB-4A60-A653-B21797D9F432}" type="pres">
      <dgm:prSet presAssocID="{DC045652-3431-4EB2-8E5E-C9D556E701CB}" presName="textBox3c" presStyleLbl="revTx" presStyleIdx="2" presStyleCnt="3">
        <dgm:presLayoutVars>
          <dgm:bulletEnabled val="1"/>
        </dgm:presLayoutVars>
      </dgm:prSet>
      <dgm:spPr/>
      <dgm:t>
        <a:bodyPr/>
        <a:lstStyle/>
        <a:p>
          <a:pPr rtl="1"/>
          <a:endParaRPr lang="ar-SA"/>
        </a:p>
      </dgm:t>
    </dgm:pt>
  </dgm:ptLst>
  <dgm:cxnLst>
    <dgm:cxn modelId="{732799D9-ECB9-4539-993C-01C4815FF459}" srcId="{1431FA28-1DA0-4BAC-8D30-41A6156F8961}" destId="{DC045652-3431-4EB2-8E5E-C9D556E701CB}" srcOrd="2" destOrd="0" parTransId="{2DE79B96-D8E4-4407-A986-F83794E2C1D1}" sibTransId="{633EC2F4-ECC0-4B39-8DA4-55EBB84A8894}"/>
    <dgm:cxn modelId="{4DBC3D9F-2997-4C05-B80C-82314DDFAA91}" type="presOf" srcId="{DC045652-3431-4EB2-8E5E-C9D556E701CB}" destId="{5F83510C-F2EB-4A60-A653-B21797D9F432}" srcOrd="0" destOrd="0" presId="urn:microsoft.com/office/officeart/2005/8/layout/arrow2"/>
    <dgm:cxn modelId="{F405A283-E69F-4504-B49B-9C83F6308B46}" type="presOf" srcId="{1431FA28-1DA0-4BAC-8D30-41A6156F8961}" destId="{992EE1F9-3AB9-4327-8647-6E517B2A224C}" srcOrd="0" destOrd="0" presId="urn:microsoft.com/office/officeart/2005/8/layout/arrow2"/>
    <dgm:cxn modelId="{0B6BD3E2-B3AF-4270-B3E9-D70DC3B46707}" type="presOf" srcId="{6384B824-EAA6-4A7A-9F66-DE2ABDA182E0}" destId="{42DDE792-DBC5-4AE0-997E-71FED3715907}" srcOrd="0" destOrd="0" presId="urn:microsoft.com/office/officeart/2005/8/layout/arrow2"/>
    <dgm:cxn modelId="{B993EEAF-AEED-4169-8762-D9F50F27AE0C}" srcId="{1431FA28-1DA0-4BAC-8D30-41A6156F8961}" destId="{BE199537-1CF8-4004-9D12-423B0D3DB496}" srcOrd="1" destOrd="0" parTransId="{03511833-A5C6-4577-BBCF-CD086808B3C0}" sibTransId="{C4489554-0731-40F1-82AB-E753471EEC7A}"/>
    <dgm:cxn modelId="{F9BE7011-0D8E-4417-8797-6DC077439186}" type="presOf" srcId="{BE199537-1CF8-4004-9D12-423B0D3DB496}" destId="{1D748FB0-A5C7-4AF5-94AB-C19C9351861D}" srcOrd="0" destOrd="0" presId="urn:microsoft.com/office/officeart/2005/8/layout/arrow2"/>
    <dgm:cxn modelId="{CC2C8FAA-373D-45BD-8F9D-7F11A99E296E}" srcId="{1431FA28-1DA0-4BAC-8D30-41A6156F8961}" destId="{6384B824-EAA6-4A7A-9F66-DE2ABDA182E0}" srcOrd="0" destOrd="0" parTransId="{97EF9F59-F1DB-4B22-AF1C-A8BDCD8ACF80}" sibTransId="{966459E9-4FB1-44D2-A967-BF90C9632413}"/>
    <dgm:cxn modelId="{EA188BE7-FCAB-4B4C-B1EC-FE819636F733}" type="presParOf" srcId="{992EE1F9-3AB9-4327-8647-6E517B2A224C}" destId="{D32EC840-D24B-42F6-B49D-011D3A25CC19}" srcOrd="0" destOrd="0" presId="urn:microsoft.com/office/officeart/2005/8/layout/arrow2"/>
    <dgm:cxn modelId="{1B2D40F7-5FA2-4F27-8223-57BBAC7010A7}" type="presParOf" srcId="{992EE1F9-3AB9-4327-8647-6E517B2A224C}" destId="{1D34B601-C67F-4446-BEB7-3018318750D3}" srcOrd="1" destOrd="0" presId="urn:microsoft.com/office/officeart/2005/8/layout/arrow2"/>
    <dgm:cxn modelId="{24034D2B-2F40-4925-B9A3-240D2148F1A1}" type="presParOf" srcId="{1D34B601-C67F-4446-BEB7-3018318750D3}" destId="{B558B47C-DFFF-4736-9848-1C5DA337754D}" srcOrd="0" destOrd="0" presId="urn:microsoft.com/office/officeart/2005/8/layout/arrow2"/>
    <dgm:cxn modelId="{7B06ACC2-39C6-4D5F-B08C-93D41E5452AE}" type="presParOf" srcId="{1D34B601-C67F-4446-BEB7-3018318750D3}" destId="{42DDE792-DBC5-4AE0-997E-71FED3715907}" srcOrd="1" destOrd="0" presId="urn:microsoft.com/office/officeart/2005/8/layout/arrow2"/>
    <dgm:cxn modelId="{8A82C4D8-FA3B-4DE3-A4DA-D59E7FC11761}" type="presParOf" srcId="{1D34B601-C67F-4446-BEB7-3018318750D3}" destId="{A4F30F73-1F9B-4626-84C5-2EA33710AFAF}" srcOrd="2" destOrd="0" presId="urn:microsoft.com/office/officeart/2005/8/layout/arrow2"/>
    <dgm:cxn modelId="{DF3DF906-6C97-4B38-BE09-54C9D5393B02}" type="presParOf" srcId="{1D34B601-C67F-4446-BEB7-3018318750D3}" destId="{1D748FB0-A5C7-4AF5-94AB-C19C9351861D}" srcOrd="3" destOrd="0" presId="urn:microsoft.com/office/officeart/2005/8/layout/arrow2"/>
    <dgm:cxn modelId="{BC44327B-1895-48D7-9E06-8A27397F9333}" type="presParOf" srcId="{1D34B601-C67F-4446-BEB7-3018318750D3}" destId="{DE1FB9D5-63C9-4366-98E4-BC20F5D6752A}" srcOrd="4" destOrd="0" presId="urn:microsoft.com/office/officeart/2005/8/layout/arrow2"/>
    <dgm:cxn modelId="{35441590-DCE4-4C8D-8960-7F0F4E83FF32}" type="presParOf" srcId="{1D34B601-C67F-4446-BEB7-3018318750D3}" destId="{5F83510C-F2EB-4A60-A653-B21797D9F432}"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التقسيم الديموغرافي</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التقسيم الجغرافي</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التقسيم النفسي</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القيّم، نمط الحياة، الاهتمامات.</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الخصائص الإحصائية (العمر، الجنس، الدخل، مستوى التعليم)</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مكان الإقامة، النطاق الحضري أو الريفي.</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5C3A3A54-4E5D-4080-A478-F9AC4A4020D0}">
      <dgm:prSet phldrT="[نص]" custT="1"/>
      <dgm:spPr/>
      <dgm:t>
        <a:bodyPr/>
        <a:lstStyle/>
        <a:p>
          <a:pPr rtl="1"/>
          <a:r>
            <a:rPr lang="ar-SA" sz="2800" dirty="0" smtClean="0"/>
            <a:t>التقسيم السلوكي</a:t>
          </a:r>
          <a:endParaRPr lang="ar-SA" sz="2800" dirty="0"/>
        </a:p>
      </dgm:t>
    </dgm:pt>
    <dgm:pt modelId="{FFA48018-7D17-4319-9512-69DE1ADB07A0}" type="parTrans" cxnId="{073FEC60-B855-4A8C-ADBD-2B041ED8134C}">
      <dgm:prSet/>
      <dgm:spPr/>
      <dgm:t>
        <a:bodyPr/>
        <a:lstStyle/>
        <a:p>
          <a:pPr rtl="1"/>
          <a:endParaRPr lang="ar-SA" sz="2800"/>
        </a:p>
      </dgm:t>
    </dgm:pt>
    <dgm:pt modelId="{6667FBCB-C0E0-4267-BCDF-9D0AEE48DEB5}" type="sibTrans" cxnId="{073FEC60-B855-4A8C-ADBD-2B041ED8134C}">
      <dgm:prSet/>
      <dgm:spPr/>
      <dgm:t>
        <a:bodyPr/>
        <a:lstStyle/>
        <a:p>
          <a:pPr rtl="1"/>
          <a:endParaRPr lang="ar-SA" sz="2800"/>
        </a:p>
      </dgm:t>
    </dgm:pt>
    <dgm:pt modelId="{35D7FBA6-A610-4A73-AD71-596DC223E517}">
      <dgm:prSet phldrT="[نص]" custT="1"/>
      <dgm:spPr/>
      <dgm:t>
        <a:bodyPr/>
        <a:lstStyle/>
        <a:p>
          <a:pPr rtl="1"/>
          <a:r>
            <a:rPr lang="ar-SA" sz="2800" dirty="0" smtClean="0"/>
            <a:t>معدل استخدام المنتج، الولاء للعلامة التجارية.</a:t>
          </a:r>
          <a:endParaRPr lang="ar-SA" sz="2800" dirty="0"/>
        </a:p>
      </dgm:t>
    </dgm:pt>
    <dgm:pt modelId="{7D66BA74-421F-416C-A4C6-595B2AF12E93}" type="parTrans" cxnId="{1116B0D9-2979-4DA6-8812-4E1B0365DAB6}">
      <dgm:prSet/>
      <dgm:spPr/>
      <dgm:t>
        <a:bodyPr/>
        <a:lstStyle/>
        <a:p>
          <a:pPr rtl="1"/>
          <a:endParaRPr lang="ar-SA" sz="2800"/>
        </a:p>
      </dgm:t>
    </dgm:pt>
    <dgm:pt modelId="{6FD4AFB1-80C7-41B9-B3A5-9C2A37F2376A}" type="sibTrans" cxnId="{1116B0D9-2979-4DA6-8812-4E1B0365DAB6}">
      <dgm:prSet/>
      <dgm:spPr/>
      <dgm:t>
        <a:bodyPr/>
        <a:lstStyle/>
        <a:p>
          <a:pPr rtl="1"/>
          <a:endParaRPr lang="ar-SA" sz="2800"/>
        </a:p>
      </dgm:t>
    </dgm:pt>
    <dgm:pt modelId="{0D9C0A99-7139-4B7F-8F2C-DD193EA9A211}" type="pres">
      <dgm:prSet presAssocID="{08D564C7-4367-42C2-A75D-48D4941784E1}" presName="Name0" presStyleCnt="0">
        <dgm:presLayoutVars>
          <dgm:dir/>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custScaleX="70149">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140109">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custScaleX="68876" custLinFactNeighborX="-5400" custLinFactNeighborY="5000">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12356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173248">
        <dgm:presLayoutVars>
          <dgm:bulletEnabled val="1"/>
        </dgm:presLayoutVars>
      </dgm:prSet>
      <dgm:spPr/>
      <dgm:t>
        <a:bodyPr/>
        <a:lstStyle/>
        <a:p>
          <a:pPr rtl="1"/>
          <a:endParaRPr lang="ar-SA"/>
        </a:p>
      </dgm:t>
    </dgm:pt>
    <dgm:pt modelId="{0F31E00D-3DCB-473A-B5D4-726506FDB1B7}" type="pres">
      <dgm:prSet presAssocID="{7AA39D17-68B9-4A1F-90E0-C27F2160F2CD}" presName="spacing" presStyleCnt="0"/>
      <dgm:spPr/>
    </dgm:pt>
    <dgm:pt modelId="{25F37C33-2188-4CD3-A0F8-07B31964B5C3}" type="pres">
      <dgm:prSet presAssocID="{5C3A3A54-4E5D-4080-A478-F9AC4A4020D0}" presName="linNode" presStyleCnt="0"/>
      <dgm:spPr/>
    </dgm:pt>
    <dgm:pt modelId="{FE62A6E3-ECFE-4958-9F91-B9905A9E73BA}" type="pres">
      <dgm:prSet presAssocID="{5C3A3A54-4E5D-4080-A478-F9AC4A4020D0}" presName="parentShp" presStyleLbl="node1" presStyleIdx="3" presStyleCnt="4" custScaleX="98527">
        <dgm:presLayoutVars>
          <dgm:bulletEnabled val="1"/>
        </dgm:presLayoutVars>
      </dgm:prSet>
      <dgm:spPr/>
      <dgm:t>
        <a:bodyPr/>
        <a:lstStyle/>
        <a:p>
          <a:pPr rtl="1"/>
          <a:endParaRPr lang="ar-SA"/>
        </a:p>
      </dgm:t>
    </dgm:pt>
    <dgm:pt modelId="{CE0231EC-1CFD-4104-9581-0B4704648560}" type="pres">
      <dgm:prSet presAssocID="{5C3A3A54-4E5D-4080-A478-F9AC4A4020D0}" presName="childShp" presStyleLbl="bgAccFollowNode1" presStyleIdx="3" presStyleCnt="4" custScaleX="169352">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6B746ECB-BED7-4E81-AD9E-F8D9AD5F0DF9}" type="presOf" srcId="{35D7FBA6-A610-4A73-AD71-596DC223E517}" destId="{CE0231EC-1CFD-4104-9581-0B4704648560}"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116B0D9-2979-4DA6-8812-4E1B0365DAB6}" srcId="{5C3A3A54-4E5D-4080-A478-F9AC4A4020D0}" destId="{35D7FBA6-A610-4A73-AD71-596DC223E517}" srcOrd="0" destOrd="0" parTransId="{7D66BA74-421F-416C-A4C6-595B2AF12E93}" sibTransId="{6FD4AFB1-80C7-41B9-B3A5-9C2A37F2376A}"/>
    <dgm:cxn modelId="{78F6F7CB-4BC6-46F1-B935-25179D5A1C70}" srcId="{9F51E207-98C2-4539-A5B0-349A062FA239}" destId="{6B3EB735-0E41-4C4D-9685-8BE9BCE088DD}" srcOrd="0" destOrd="0" parTransId="{A7A75A5B-77B2-4245-A5AF-CD222C7E733C}" sibTransId="{5463E1FC-FEAC-42B4-A26D-876F1D4EE870}"/>
    <dgm:cxn modelId="{073FEC60-B855-4A8C-ADBD-2B041ED8134C}" srcId="{08D564C7-4367-42C2-A75D-48D4941784E1}" destId="{5C3A3A54-4E5D-4080-A478-F9AC4A4020D0}" srcOrd="3" destOrd="0" parTransId="{FFA48018-7D17-4319-9512-69DE1ADB07A0}" sibTransId="{6667FBCB-C0E0-4267-BCDF-9D0AEE48DEB5}"/>
    <dgm:cxn modelId="{FEFC92EA-F2F2-4A84-8B4A-2EE05487B3A7}" type="presOf" srcId="{5C3A3A54-4E5D-4080-A478-F9AC4A4020D0}" destId="{FE62A6E3-ECFE-4958-9F91-B9905A9E73BA}" srcOrd="0" destOrd="0" presId="urn:microsoft.com/office/officeart/2005/8/layout/vList6"/>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EE1FB209-4E89-4051-95CA-9790865FB98F}" type="presParOf" srcId="{0D9C0A99-7139-4B7F-8F2C-DD193EA9A211}" destId="{0F31E00D-3DCB-473A-B5D4-726506FDB1B7}" srcOrd="5" destOrd="0" presId="urn:microsoft.com/office/officeart/2005/8/layout/vList6"/>
    <dgm:cxn modelId="{2E1FEA19-8B3E-45F3-96DA-30621AA1ADA2}" type="presParOf" srcId="{0D9C0A99-7139-4B7F-8F2C-DD193EA9A211}" destId="{25F37C33-2188-4CD3-A0F8-07B31964B5C3}" srcOrd="6" destOrd="0" presId="urn:microsoft.com/office/officeart/2005/8/layout/vList6"/>
    <dgm:cxn modelId="{D7ACC0F5-89A9-4AF5-A3E6-CC5D56B5835E}" type="presParOf" srcId="{25F37C33-2188-4CD3-A0F8-07B31964B5C3}" destId="{FE62A6E3-ECFE-4958-9F91-B9905A9E73BA}" srcOrd="0" destOrd="0" presId="urn:microsoft.com/office/officeart/2005/8/layout/vList6"/>
    <dgm:cxn modelId="{22765B0B-4A98-4AAB-902A-1B39708B2BA2}" type="presParOf" srcId="{25F37C33-2188-4CD3-A0F8-07B31964B5C3}" destId="{CE0231EC-1CFD-4104-9581-0B4704648560}"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3" csCatId="colorful" phldr="1"/>
      <dgm:spPr/>
      <dgm:t>
        <a:bodyPr/>
        <a:lstStyle/>
        <a:p>
          <a:pPr rtl="1"/>
          <a:endParaRPr lang="ar-SA"/>
        </a:p>
      </dgm:t>
    </dgm:pt>
    <dgm:pt modelId="{121E0BA8-DFD7-4D65-97A8-3ACF7D4C9A4B}">
      <dgm:prSet phldrT="[نص]" custT="1"/>
      <dgm:spPr/>
      <dgm:t>
        <a:bodyPr/>
        <a:lstStyle/>
        <a:p>
          <a:pPr rtl="1"/>
          <a:r>
            <a:rPr lang="ar-SA" sz="2800" dirty="0" smtClean="0"/>
            <a:t>لاعبون رئيسيون</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المسؤولون عن السياق</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المؤثرون</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المستهلكون الأوفياء، صغار المؤثرين.</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كبار المستثمرين والرعاة.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الجهات الحكومية والرقابية.</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5C3A3A54-4E5D-4080-A478-F9AC4A4020D0}">
      <dgm:prSet phldrT="[نص]" custT="1"/>
      <dgm:spPr/>
      <dgm:t>
        <a:bodyPr/>
        <a:lstStyle/>
        <a:p>
          <a:pPr rtl="1"/>
          <a:r>
            <a:rPr lang="ar-SA" sz="2800" dirty="0" smtClean="0"/>
            <a:t>الجمهور العام</a:t>
          </a:r>
          <a:endParaRPr lang="ar-SA" sz="2800" dirty="0"/>
        </a:p>
      </dgm:t>
    </dgm:pt>
    <dgm:pt modelId="{FFA48018-7D17-4319-9512-69DE1ADB07A0}" type="parTrans" cxnId="{073FEC60-B855-4A8C-ADBD-2B041ED8134C}">
      <dgm:prSet/>
      <dgm:spPr/>
      <dgm:t>
        <a:bodyPr/>
        <a:lstStyle/>
        <a:p>
          <a:pPr rtl="1"/>
          <a:endParaRPr lang="ar-SA" sz="2800"/>
        </a:p>
      </dgm:t>
    </dgm:pt>
    <dgm:pt modelId="{6667FBCB-C0E0-4267-BCDF-9D0AEE48DEB5}" type="sibTrans" cxnId="{073FEC60-B855-4A8C-ADBD-2B041ED8134C}">
      <dgm:prSet/>
      <dgm:spPr/>
      <dgm:t>
        <a:bodyPr/>
        <a:lstStyle/>
        <a:p>
          <a:pPr rtl="1"/>
          <a:endParaRPr lang="ar-SA" sz="2800"/>
        </a:p>
      </dgm:t>
    </dgm:pt>
    <dgm:pt modelId="{35D7FBA6-A610-4A73-AD71-596DC223E517}">
      <dgm:prSet phldrT="[نص]" custT="1"/>
      <dgm:spPr/>
      <dgm:t>
        <a:bodyPr/>
        <a:lstStyle/>
        <a:p>
          <a:pPr rtl="1"/>
          <a:r>
            <a:rPr lang="ar-SA" sz="2800" dirty="0" smtClean="0"/>
            <a:t>المتابعون العابرون.</a:t>
          </a:r>
          <a:endParaRPr lang="ar-SA" sz="2800" dirty="0"/>
        </a:p>
      </dgm:t>
    </dgm:pt>
    <dgm:pt modelId="{7D66BA74-421F-416C-A4C6-595B2AF12E93}" type="parTrans" cxnId="{1116B0D9-2979-4DA6-8812-4E1B0365DAB6}">
      <dgm:prSet/>
      <dgm:spPr/>
      <dgm:t>
        <a:bodyPr/>
        <a:lstStyle/>
        <a:p>
          <a:pPr rtl="1"/>
          <a:endParaRPr lang="ar-SA" sz="2800"/>
        </a:p>
      </dgm:t>
    </dgm:pt>
    <dgm:pt modelId="{6FD4AFB1-80C7-41B9-B3A5-9C2A37F2376A}" type="sibTrans" cxnId="{1116B0D9-2979-4DA6-8812-4E1B0365DAB6}">
      <dgm:prSet/>
      <dgm:spPr/>
      <dgm:t>
        <a:bodyPr/>
        <a:lstStyle/>
        <a:p>
          <a:pPr rtl="1"/>
          <a:endParaRPr lang="ar-SA" sz="2800"/>
        </a:p>
      </dgm:t>
    </dgm:pt>
    <dgm:pt modelId="{0D9C0A99-7139-4B7F-8F2C-DD193EA9A211}" type="pres">
      <dgm:prSet presAssocID="{08D564C7-4367-42C2-A75D-48D4941784E1}" presName="Name0" presStyleCnt="0">
        <dgm:presLayoutVars>
          <dgm:dir/>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custScaleX="100292">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140109">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custScaleX="88912" custLinFactNeighborX="-5400" custLinFactNeighborY="5000">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12356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custScaleX="121511">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173248">
        <dgm:presLayoutVars>
          <dgm:bulletEnabled val="1"/>
        </dgm:presLayoutVars>
      </dgm:prSet>
      <dgm:spPr/>
      <dgm:t>
        <a:bodyPr/>
        <a:lstStyle/>
        <a:p>
          <a:pPr rtl="1"/>
          <a:endParaRPr lang="ar-SA"/>
        </a:p>
      </dgm:t>
    </dgm:pt>
    <dgm:pt modelId="{0F31E00D-3DCB-473A-B5D4-726506FDB1B7}" type="pres">
      <dgm:prSet presAssocID="{7AA39D17-68B9-4A1F-90E0-C27F2160F2CD}" presName="spacing" presStyleCnt="0"/>
      <dgm:spPr/>
    </dgm:pt>
    <dgm:pt modelId="{25F37C33-2188-4CD3-A0F8-07B31964B5C3}" type="pres">
      <dgm:prSet presAssocID="{5C3A3A54-4E5D-4080-A478-F9AC4A4020D0}" presName="linNode" presStyleCnt="0"/>
      <dgm:spPr/>
    </dgm:pt>
    <dgm:pt modelId="{FE62A6E3-ECFE-4958-9F91-B9905A9E73BA}" type="pres">
      <dgm:prSet presAssocID="{5C3A3A54-4E5D-4080-A478-F9AC4A4020D0}" presName="parentShp" presStyleLbl="node1" presStyleIdx="3" presStyleCnt="4" custScaleX="114703">
        <dgm:presLayoutVars>
          <dgm:bulletEnabled val="1"/>
        </dgm:presLayoutVars>
      </dgm:prSet>
      <dgm:spPr/>
      <dgm:t>
        <a:bodyPr/>
        <a:lstStyle/>
        <a:p>
          <a:pPr rtl="1"/>
          <a:endParaRPr lang="ar-SA"/>
        </a:p>
      </dgm:t>
    </dgm:pt>
    <dgm:pt modelId="{CE0231EC-1CFD-4104-9581-0B4704648560}" type="pres">
      <dgm:prSet presAssocID="{5C3A3A54-4E5D-4080-A478-F9AC4A4020D0}" presName="childShp" presStyleLbl="bgAccFollowNode1" presStyleIdx="3" presStyleCnt="4" custScaleX="169352">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6B746ECB-BED7-4E81-AD9E-F8D9AD5F0DF9}" type="presOf" srcId="{35D7FBA6-A610-4A73-AD71-596DC223E517}" destId="{CE0231EC-1CFD-4104-9581-0B4704648560}"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116B0D9-2979-4DA6-8812-4E1B0365DAB6}" srcId="{5C3A3A54-4E5D-4080-A478-F9AC4A4020D0}" destId="{35D7FBA6-A610-4A73-AD71-596DC223E517}" srcOrd="0" destOrd="0" parTransId="{7D66BA74-421F-416C-A4C6-595B2AF12E93}" sibTransId="{6FD4AFB1-80C7-41B9-B3A5-9C2A37F2376A}"/>
    <dgm:cxn modelId="{78F6F7CB-4BC6-46F1-B935-25179D5A1C70}" srcId="{9F51E207-98C2-4539-A5B0-349A062FA239}" destId="{6B3EB735-0E41-4C4D-9685-8BE9BCE088DD}" srcOrd="0" destOrd="0" parTransId="{A7A75A5B-77B2-4245-A5AF-CD222C7E733C}" sibTransId="{5463E1FC-FEAC-42B4-A26D-876F1D4EE870}"/>
    <dgm:cxn modelId="{073FEC60-B855-4A8C-ADBD-2B041ED8134C}" srcId="{08D564C7-4367-42C2-A75D-48D4941784E1}" destId="{5C3A3A54-4E5D-4080-A478-F9AC4A4020D0}" srcOrd="3" destOrd="0" parTransId="{FFA48018-7D17-4319-9512-69DE1ADB07A0}" sibTransId="{6667FBCB-C0E0-4267-BCDF-9D0AEE48DEB5}"/>
    <dgm:cxn modelId="{FEFC92EA-F2F2-4A84-8B4A-2EE05487B3A7}" type="presOf" srcId="{5C3A3A54-4E5D-4080-A478-F9AC4A4020D0}" destId="{FE62A6E3-ECFE-4958-9F91-B9905A9E73BA}" srcOrd="0" destOrd="0" presId="urn:microsoft.com/office/officeart/2005/8/layout/vList6"/>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EE1FB209-4E89-4051-95CA-9790865FB98F}" type="presParOf" srcId="{0D9C0A99-7139-4B7F-8F2C-DD193EA9A211}" destId="{0F31E00D-3DCB-473A-B5D4-726506FDB1B7}" srcOrd="5" destOrd="0" presId="urn:microsoft.com/office/officeart/2005/8/layout/vList6"/>
    <dgm:cxn modelId="{2E1FEA19-8B3E-45F3-96DA-30621AA1ADA2}" type="presParOf" srcId="{0D9C0A99-7139-4B7F-8F2C-DD193EA9A211}" destId="{25F37C33-2188-4CD3-A0F8-07B31964B5C3}" srcOrd="6" destOrd="0" presId="urn:microsoft.com/office/officeart/2005/8/layout/vList6"/>
    <dgm:cxn modelId="{D7ACC0F5-89A9-4AF5-A3E6-CC5D56B5835E}" type="presParOf" srcId="{25F37C33-2188-4CD3-A0F8-07B31964B5C3}" destId="{FE62A6E3-ECFE-4958-9F91-B9905A9E73BA}" srcOrd="0" destOrd="0" presId="urn:microsoft.com/office/officeart/2005/8/layout/vList6"/>
    <dgm:cxn modelId="{22765B0B-4A98-4AAB-902A-1B39708B2BA2}" type="presParOf" srcId="{25F37C33-2188-4CD3-A0F8-07B31964B5C3}" destId="{CE0231EC-1CFD-4104-9581-0B4704648560}"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1" csCatId="colorful" phldr="1"/>
      <dgm:spPr/>
      <dgm:t>
        <a:bodyPr/>
        <a:lstStyle/>
        <a:p>
          <a:pPr rtl="1"/>
          <a:endParaRPr lang="ar-SA"/>
        </a:p>
      </dgm:t>
    </dgm:pt>
    <dgm:pt modelId="{121E0BA8-DFD7-4D65-97A8-3ACF7D4C9A4B}">
      <dgm:prSet phldrT="[نص]" custT="1"/>
      <dgm:spPr/>
      <dgm:t>
        <a:bodyPr/>
        <a:lstStyle/>
        <a:p>
          <a:pPr rtl="1"/>
          <a:r>
            <a:rPr lang="ar-SA" sz="2800" dirty="0" smtClean="0"/>
            <a:t>التقسيم</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الاستهداف</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التموضع</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كيف نريد لهذا الجمهور أن يرى الفعالية مقارنة بالمنافسين.</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تقسيم السوق الكلي إلى مجموعات صغيرة.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اختيار المجموعة الأكثر ربحية أو تأثيراً للتركيز عليها.</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0D9C0A99-7139-4B7F-8F2C-DD193EA9A211}" type="pres">
      <dgm:prSet presAssocID="{08D564C7-4367-42C2-A75D-48D4941784E1}" presName="Name0" presStyleCnt="0">
        <dgm:presLayoutVars>
          <dgm:dir/>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custScaleX="76394">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140109">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custScaleX="65129" custLinFactNeighborX="-5400" custLinFactNeighborY="5000">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12356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custScaleX="87186">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173248">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564DF15-AFBF-48BB-998B-031AD623FF4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960A24DC-1B8E-41A5-B2DB-6ABF5B407CB0}">
      <dgm:prSet phldrT="[نص]"/>
      <dgm:spPr/>
      <dgm:t>
        <a:bodyPr/>
        <a:lstStyle/>
        <a:p>
          <a:pPr rtl="1"/>
          <a:r>
            <a:rPr lang="ar-SA" dirty="0" smtClean="0"/>
            <a:t>مرحلة التخطيط والتأسيس</a:t>
          </a:r>
          <a:endParaRPr lang="ar-SA" dirty="0"/>
        </a:p>
      </dgm:t>
    </dgm:pt>
    <dgm:pt modelId="{D40948B9-0A7C-4606-98BF-8177178D8BFA}" type="parTrans" cxnId="{EFDF0643-A8DA-4308-87DD-C6DAF45E3028}">
      <dgm:prSet/>
      <dgm:spPr/>
      <dgm:t>
        <a:bodyPr/>
        <a:lstStyle/>
        <a:p>
          <a:pPr rtl="1"/>
          <a:endParaRPr lang="ar-SA"/>
        </a:p>
      </dgm:t>
    </dgm:pt>
    <dgm:pt modelId="{3F9E1EE2-468C-4147-9438-5965D186C725}" type="sibTrans" cxnId="{EFDF0643-A8DA-4308-87DD-C6DAF45E3028}">
      <dgm:prSet/>
      <dgm:spPr/>
      <dgm:t>
        <a:bodyPr/>
        <a:lstStyle/>
        <a:p>
          <a:pPr rtl="1"/>
          <a:endParaRPr lang="ar-SA"/>
        </a:p>
      </dgm:t>
    </dgm:pt>
    <dgm:pt modelId="{53CAA911-7B89-4F79-AF5D-75DE51636B1A}">
      <dgm:prSet phldrT="[نص]"/>
      <dgm:spPr/>
      <dgm:t>
        <a:bodyPr/>
        <a:lstStyle/>
        <a:p>
          <a:pPr rtl="1"/>
          <a:r>
            <a:rPr lang="ar-SA" dirty="0" smtClean="0"/>
            <a:t>مرحلة التجهيز والتعاقدات</a:t>
          </a:r>
          <a:endParaRPr lang="ar-SA" dirty="0"/>
        </a:p>
      </dgm:t>
    </dgm:pt>
    <dgm:pt modelId="{AE3DE4F8-F6D6-422E-A564-C93B3BCBD541}" type="parTrans" cxnId="{46DC8B1D-8545-44F6-A8B5-DA1B280FFC0C}">
      <dgm:prSet/>
      <dgm:spPr/>
      <dgm:t>
        <a:bodyPr/>
        <a:lstStyle/>
        <a:p>
          <a:pPr rtl="1"/>
          <a:endParaRPr lang="ar-SA"/>
        </a:p>
      </dgm:t>
    </dgm:pt>
    <dgm:pt modelId="{E75A7877-826D-47AC-A8DF-A87869DFB359}" type="sibTrans" cxnId="{46DC8B1D-8545-44F6-A8B5-DA1B280FFC0C}">
      <dgm:prSet/>
      <dgm:spPr/>
      <dgm:t>
        <a:bodyPr/>
        <a:lstStyle/>
        <a:p>
          <a:pPr rtl="1"/>
          <a:endParaRPr lang="ar-SA"/>
        </a:p>
      </dgm:t>
    </dgm:pt>
    <dgm:pt modelId="{46734A6D-8946-4243-84FC-B94832E6BD6C}">
      <dgm:prSet phldrT="[نص]"/>
      <dgm:spPr/>
      <dgm:t>
        <a:bodyPr/>
        <a:lstStyle/>
        <a:p>
          <a:pPr rtl="1"/>
          <a:r>
            <a:rPr lang="ar-SA" dirty="0" smtClean="0"/>
            <a:t>مرحلة التنفيذ والترويج</a:t>
          </a:r>
          <a:endParaRPr lang="ar-SA" dirty="0"/>
        </a:p>
      </dgm:t>
    </dgm:pt>
    <dgm:pt modelId="{D8B58773-C823-4698-98B9-FDEF647E4592}" type="parTrans" cxnId="{B400916C-AE57-46B7-A4BC-D6EACBE740AB}">
      <dgm:prSet/>
      <dgm:spPr/>
      <dgm:t>
        <a:bodyPr/>
        <a:lstStyle/>
        <a:p>
          <a:pPr rtl="1"/>
          <a:endParaRPr lang="ar-SA"/>
        </a:p>
      </dgm:t>
    </dgm:pt>
    <dgm:pt modelId="{9203AAA8-AD2A-423A-A0CF-4741120D309B}" type="sibTrans" cxnId="{B400916C-AE57-46B7-A4BC-D6EACBE740AB}">
      <dgm:prSet/>
      <dgm:spPr/>
      <dgm:t>
        <a:bodyPr/>
        <a:lstStyle/>
        <a:p>
          <a:pPr rtl="1"/>
          <a:endParaRPr lang="ar-SA"/>
        </a:p>
      </dgm:t>
    </dgm:pt>
    <dgm:pt modelId="{5A3FEDDD-AE15-43C7-8C6E-D8DFA4520E01}">
      <dgm:prSet phldrT="[نص]"/>
      <dgm:spPr/>
      <dgm:t>
        <a:bodyPr/>
        <a:lstStyle/>
        <a:p>
          <a:pPr rtl="1"/>
          <a:r>
            <a:rPr lang="ar-SA" dirty="0" smtClean="0"/>
            <a:t>مرحلة الفعالية</a:t>
          </a:r>
          <a:endParaRPr lang="ar-SA" dirty="0"/>
        </a:p>
      </dgm:t>
    </dgm:pt>
    <dgm:pt modelId="{10D20D05-B127-4538-BA11-8E2C9188B2C2}" type="parTrans" cxnId="{9A0CBD8E-8297-4996-9ACA-5B5CFF494E61}">
      <dgm:prSet/>
      <dgm:spPr/>
      <dgm:t>
        <a:bodyPr/>
        <a:lstStyle/>
        <a:p>
          <a:pPr rtl="1"/>
          <a:endParaRPr lang="ar-SA"/>
        </a:p>
      </dgm:t>
    </dgm:pt>
    <dgm:pt modelId="{01D51A25-0499-498B-99B2-10C4280A1FDD}" type="sibTrans" cxnId="{9A0CBD8E-8297-4996-9ACA-5B5CFF494E61}">
      <dgm:prSet/>
      <dgm:spPr/>
      <dgm:t>
        <a:bodyPr/>
        <a:lstStyle/>
        <a:p>
          <a:pPr rtl="1"/>
          <a:endParaRPr lang="ar-SA"/>
        </a:p>
      </dgm:t>
    </dgm:pt>
    <dgm:pt modelId="{2306F754-88BD-4100-9EC2-E3611FE4DF57}">
      <dgm:prSet phldrT="[نص]"/>
      <dgm:spPr/>
      <dgm:t>
        <a:bodyPr/>
        <a:lstStyle/>
        <a:p>
          <a:pPr rtl="1"/>
          <a:r>
            <a:rPr lang="ar-SA" dirty="0" smtClean="0"/>
            <a:t>مرحلة ما بعد الفعالية</a:t>
          </a:r>
          <a:endParaRPr lang="ar-SA" dirty="0"/>
        </a:p>
      </dgm:t>
    </dgm:pt>
    <dgm:pt modelId="{C8E9615F-8021-4AA0-A0F6-EC314F760CAB}" type="parTrans" cxnId="{9D11B442-2E13-4C59-9FD6-6F89303C6091}">
      <dgm:prSet/>
      <dgm:spPr/>
      <dgm:t>
        <a:bodyPr/>
        <a:lstStyle/>
        <a:p>
          <a:pPr rtl="1"/>
          <a:endParaRPr lang="ar-SA"/>
        </a:p>
      </dgm:t>
    </dgm:pt>
    <dgm:pt modelId="{3EDEDC45-26F0-488E-96AF-6A99405B62A9}" type="sibTrans" cxnId="{9D11B442-2E13-4C59-9FD6-6F89303C6091}">
      <dgm:prSet/>
      <dgm:spPr/>
      <dgm:t>
        <a:bodyPr/>
        <a:lstStyle/>
        <a:p>
          <a:pPr rtl="1"/>
          <a:endParaRPr lang="ar-SA"/>
        </a:p>
      </dgm:t>
    </dgm:pt>
    <dgm:pt modelId="{3214C786-DAE8-4B61-B2E2-033ADEF73446}" type="pres">
      <dgm:prSet presAssocID="{2564DF15-AFBF-48BB-998B-031AD623FF46}" presName="Name0" presStyleCnt="0">
        <dgm:presLayoutVars>
          <dgm:dir/>
          <dgm:resizeHandles val="exact"/>
        </dgm:presLayoutVars>
      </dgm:prSet>
      <dgm:spPr/>
      <dgm:t>
        <a:bodyPr/>
        <a:lstStyle/>
        <a:p>
          <a:pPr rtl="1"/>
          <a:endParaRPr lang="ar-SA"/>
        </a:p>
      </dgm:t>
    </dgm:pt>
    <dgm:pt modelId="{0BBC9218-D4CA-4619-9C9B-7E8721CB9571}" type="pres">
      <dgm:prSet presAssocID="{2564DF15-AFBF-48BB-998B-031AD623FF46}" presName="cycle" presStyleCnt="0"/>
      <dgm:spPr/>
    </dgm:pt>
    <dgm:pt modelId="{BC81AD47-44F3-4650-A0EA-DA5065472523}" type="pres">
      <dgm:prSet presAssocID="{960A24DC-1B8E-41A5-B2DB-6ABF5B407CB0}" presName="nodeFirstNode" presStyleLbl="node1" presStyleIdx="0" presStyleCnt="5">
        <dgm:presLayoutVars>
          <dgm:bulletEnabled val="1"/>
        </dgm:presLayoutVars>
      </dgm:prSet>
      <dgm:spPr/>
      <dgm:t>
        <a:bodyPr/>
        <a:lstStyle/>
        <a:p>
          <a:pPr rtl="1"/>
          <a:endParaRPr lang="ar-SA"/>
        </a:p>
      </dgm:t>
    </dgm:pt>
    <dgm:pt modelId="{6AC9D5C7-6566-4ADE-80E8-B1AD545683C5}" type="pres">
      <dgm:prSet presAssocID="{3F9E1EE2-468C-4147-9438-5965D186C725}" presName="sibTransFirstNode" presStyleLbl="bgShp" presStyleIdx="0" presStyleCnt="1"/>
      <dgm:spPr/>
      <dgm:t>
        <a:bodyPr/>
        <a:lstStyle/>
        <a:p>
          <a:pPr rtl="1"/>
          <a:endParaRPr lang="ar-SA"/>
        </a:p>
      </dgm:t>
    </dgm:pt>
    <dgm:pt modelId="{B631B618-8AFD-4AD9-B667-7A5A002F6C58}" type="pres">
      <dgm:prSet presAssocID="{53CAA911-7B89-4F79-AF5D-75DE51636B1A}" presName="nodeFollowingNodes" presStyleLbl="node1" presStyleIdx="1" presStyleCnt="5">
        <dgm:presLayoutVars>
          <dgm:bulletEnabled val="1"/>
        </dgm:presLayoutVars>
      </dgm:prSet>
      <dgm:spPr/>
      <dgm:t>
        <a:bodyPr/>
        <a:lstStyle/>
        <a:p>
          <a:pPr rtl="1"/>
          <a:endParaRPr lang="ar-SA"/>
        </a:p>
      </dgm:t>
    </dgm:pt>
    <dgm:pt modelId="{BBAD644C-6722-4051-BCD7-ABB924501409}" type="pres">
      <dgm:prSet presAssocID="{46734A6D-8946-4243-84FC-B94832E6BD6C}" presName="nodeFollowingNodes" presStyleLbl="node1" presStyleIdx="2" presStyleCnt="5">
        <dgm:presLayoutVars>
          <dgm:bulletEnabled val="1"/>
        </dgm:presLayoutVars>
      </dgm:prSet>
      <dgm:spPr/>
      <dgm:t>
        <a:bodyPr/>
        <a:lstStyle/>
        <a:p>
          <a:pPr rtl="1"/>
          <a:endParaRPr lang="ar-SA"/>
        </a:p>
      </dgm:t>
    </dgm:pt>
    <dgm:pt modelId="{C8168961-E1EC-4A81-AFD1-6D08E5B190F0}" type="pres">
      <dgm:prSet presAssocID="{5A3FEDDD-AE15-43C7-8C6E-D8DFA4520E01}" presName="nodeFollowingNodes" presStyleLbl="node1" presStyleIdx="3" presStyleCnt="5">
        <dgm:presLayoutVars>
          <dgm:bulletEnabled val="1"/>
        </dgm:presLayoutVars>
      </dgm:prSet>
      <dgm:spPr/>
      <dgm:t>
        <a:bodyPr/>
        <a:lstStyle/>
        <a:p>
          <a:pPr rtl="1"/>
          <a:endParaRPr lang="ar-SA"/>
        </a:p>
      </dgm:t>
    </dgm:pt>
    <dgm:pt modelId="{F2F91710-C12A-4F08-A62D-A181B1489979}" type="pres">
      <dgm:prSet presAssocID="{2306F754-88BD-4100-9EC2-E3611FE4DF57}" presName="nodeFollowingNodes" presStyleLbl="node1" presStyleIdx="4" presStyleCnt="5">
        <dgm:presLayoutVars>
          <dgm:bulletEnabled val="1"/>
        </dgm:presLayoutVars>
      </dgm:prSet>
      <dgm:spPr/>
      <dgm:t>
        <a:bodyPr/>
        <a:lstStyle/>
        <a:p>
          <a:pPr rtl="1"/>
          <a:endParaRPr lang="ar-SA"/>
        </a:p>
      </dgm:t>
    </dgm:pt>
  </dgm:ptLst>
  <dgm:cxnLst>
    <dgm:cxn modelId="{F45EC09E-C874-43E2-B001-26AA1A718049}" type="presOf" srcId="{2564DF15-AFBF-48BB-998B-031AD623FF46}" destId="{3214C786-DAE8-4B61-B2E2-033ADEF73446}" srcOrd="0" destOrd="0" presId="urn:microsoft.com/office/officeart/2005/8/layout/cycle3"/>
    <dgm:cxn modelId="{61855DB3-2038-4C33-904E-3655F7553FF4}" type="presOf" srcId="{2306F754-88BD-4100-9EC2-E3611FE4DF57}" destId="{F2F91710-C12A-4F08-A62D-A181B1489979}" srcOrd="0" destOrd="0" presId="urn:microsoft.com/office/officeart/2005/8/layout/cycle3"/>
    <dgm:cxn modelId="{08CFFE61-8480-4C18-BCEF-95298BB09797}" type="presOf" srcId="{5A3FEDDD-AE15-43C7-8C6E-D8DFA4520E01}" destId="{C8168961-E1EC-4A81-AFD1-6D08E5B190F0}" srcOrd="0" destOrd="0" presId="urn:microsoft.com/office/officeart/2005/8/layout/cycle3"/>
    <dgm:cxn modelId="{059811FB-5E16-4BF8-B5C3-EFFFAB5D20CA}" type="presOf" srcId="{46734A6D-8946-4243-84FC-B94832E6BD6C}" destId="{BBAD644C-6722-4051-BCD7-ABB924501409}" srcOrd="0" destOrd="0" presId="urn:microsoft.com/office/officeart/2005/8/layout/cycle3"/>
    <dgm:cxn modelId="{B400916C-AE57-46B7-A4BC-D6EACBE740AB}" srcId="{2564DF15-AFBF-48BB-998B-031AD623FF46}" destId="{46734A6D-8946-4243-84FC-B94832E6BD6C}" srcOrd="2" destOrd="0" parTransId="{D8B58773-C823-4698-98B9-FDEF647E4592}" sibTransId="{9203AAA8-AD2A-423A-A0CF-4741120D309B}"/>
    <dgm:cxn modelId="{85625936-0B8B-4513-93E0-B33558E2123E}" type="presOf" srcId="{53CAA911-7B89-4F79-AF5D-75DE51636B1A}" destId="{B631B618-8AFD-4AD9-B667-7A5A002F6C58}" srcOrd="0" destOrd="0" presId="urn:microsoft.com/office/officeart/2005/8/layout/cycle3"/>
    <dgm:cxn modelId="{9D11B442-2E13-4C59-9FD6-6F89303C6091}" srcId="{2564DF15-AFBF-48BB-998B-031AD623FF46}" destId="{2306F754-88BD-4100-9EC2-E3611FE4DF57}" srcOrd="4" destOrd="0" parTransId="{C8E9615F-8021-4AA0-A0F6-EC314F760CAB}" sibTransId="{3EDEDC45-26F0-488E-96AF-6A99405B62A9}"/>
    <dgm:cxn modelId="{EFDF0643-A8DA-4308-87DD-C6DAF45E3028}" srcId="{2564DF15-AFBF-48BB-998B-031AD623FF46}" destId="{960A24DC-1B8E-41A5-B2DB-6ABF5B407CB0}" srcOrd="0" destOrd="0" parTransId="{D40948B9-0A7C-4606-98BF-8177178D8BFA}" sibTransId="{3F9E1EE2-468C-4147-9438-5965D186C725}"/>
    <dgm:cxn modelId="{46DC8B1D-8545-44F6-A8B5-DA1B280FFC0C}" srcId="{2564DF15-AFBF-48BB-998B-031AD623FF46}" destId="{53CAA911-7B89-4F79-AF5D-75DE51636B1A}" srcOrd="1" destOrd="0" parTransId="{AE3DE4F8-F6D6-422E-A564-C93B3BCBD541}" sibTransId="{E75A7877-826D-47AC-A8DF-A87869DFB359}"/>
    <dgm:cxn modelId="{7F0B80E7-9F4B-45B0-B235-5527F2D51B47}" type="presOf" srcId="{3F9E1EE2-468C-4147-9438-5965D186C725}" destId="{6AC9D5C7-6566-4ADE-80E8-B1AD545683C5}" srcOrd="0" destOrd="0" presId="urn:microsoft.com/office/officeart/2005/8/layout/cycle3"/>
    <dgm:cxn modelId="{E65ACFFE-2864-481B-95BA-A9C4759FE572}" type="presOf" srcId="{960A24DC-1B8E-41A5-B2DB-6ABF5B407CB0}" destId="{BC81AD47-44F3-4650-A0EA-DA5065472523}" srcOrd="0" destOrd="0" presId="urn:microsoft.com/office/officeart/2005/8/layout/cycle3"/>
    <dgm:cxn modelId="{9A0CBD8E-8297-4996-9ACA-5B5CFF494E61}" srcId="{2564DF15-AFBF-48BB-998B-031AD623FF46}" destId="{5A3FEDDD-AE15-43C7-8C6E-D8DFA4520E01}" srcOrd="3" destOrd="0" parTransId="{10D20D05-B127-4538-BA11-8E2C9188B2C2}" sibTransId="{01D51A25-0499-498B-99B2-10C4280A1FDD}"/>
    <dgm:cxn modelId="{AE4ECBDB-6560-4C3C-AD05-FEE0D9C36E2E}" type="presParOf" srcId="{3214C786-DAE8-4B61-B2E2-033ADEF73446}" destId="{0BBC9218-D4CA-4619-9C9B-7E8721CB9571}" srcOrd="0" destOrd="0" presId="urn:microsoft.com/office/officeart/2005/8/layout/cycle3"/>
    <dgm:cxn modelId="{CEABE877-942D-4E31-8634-B71E377F72F4}" type="presParOf" srcId="{0BBC9218-D4CA-4619-9C9B-7E8721CB9571}" destId="{BC81AD47-44F3-4650-A0EA-DA5065472523}" srcOrd="0" destOrd="0" presId="urn:microsoft.com/office/officeart/2005/8/layout/cycle3"/>
    <dgm:cxn modelId="{511226DD-08AB-4D2B-9A50-67A859EFD375}" type="presParOf" srcId="{0BBC9218-D4CA-4619-9C9B-7E8721CB9571}" destId="{6AC9D5C7-6566-4ADE-80E8-B1AD545683C5}" srcOrd="1" destOrd="0" presId="urn:microsoft.com/office/officeart/2005/8/layout/cycle3"/>
    <dgm:cxn modelId="{BA390A9C-D638-46C8-9C7E-FA952B1BE6F3}" type="presParOf" srcId="{0BBC9218-D4CA-4619-9C9B-7E8721CB9571}" destId="{B631B618-8AFD-4AD9-B667-7A5A002F6C58}" srcOrd="2" destOrd="0" presId="urn:microsoft.com/office/officeart/2005/8/layout/cycle3"/>
    <dgm:cxn modelId="{DDDBC4A7-B4D2-4B12-8F08-21912472E8F8}" type="presParOf" srcId="{0BBC9218-D4CA-4619-9C9B-7E8721CB9571}" destId="{BBAD644C-6722-4051-BCD7-ABB924501409}" srcOrd="3" destOrd="0" presId="urn:microsoft.com/office/officeart/2005/8/layout/cycle3"/>
    <dgm:cxn modelId="{F7B5C993-107B-45C4-B632-221B635E2050}" type="presParOf" srcId="{0BBC9218-D4CA-4619-9C9B-7E8721CB9571}" destId="{C8168961-E1EC-4A81-AFD1-6D08E5B190F0}" srcOrd="4" destOrd="0" presId="urn:microsoft.com/office/officeart/2005/8/layout/cycle3"/>
    <dgm:cxn modelId="{3CB9FEEE-9A97-46ED-8B95-DDE83F502D7D}" type="presParOf" srcId="{0BBC9218-D4CA-4619-9C9B-7E8721CB9571}" destId="{F2F91710-C12A-4F08-A62D-A181B1489979}"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73741C9-9466-4863-A190-6B5245A85C56}" type="doc">
      <dgm:prSet loTypeId="urn:microsoft.com/office/officeart/2005/8/layout/vList5" loCatId="list" qsTypeId="urn:microsoft.com/office/officeart/2005/8/quickstyle/simple1" qsCatId="simple" csTypeId="urn:microsoft.com/office/officeart/2005/8/colors/colorful4" csCatId="colorful" phldr="1"/>
      <dgm:spPr/>
      <dgm:t>
        <a:bodyPr/>
        <a:lstStyle/>
        <a:p>
          <a:pPr rtl="1"/>
          <a:endParaRPr lang="ar-SA"/>
        </a:p>
      </dgm:t>
    </dgm:pt>
    <dgm:pt modelId="{8A486E01-2604-4FD8-91D1-B394BBBB053E}">
      <dgm:prSet phldrT="[نص]" custT="1"/>
      <dgm:spPr/>
      <dgm:t>
        <a:bodyPr/>
        <a:lstStyle/>
        <a:p>
          <a:pPr rtl="1"/>
          <a:r>
            <a:rPr lang="ar-SA" sz="2800" dirty="0" smtClean="0"/>
            <a:t>الأسبوع الأول</a:t>
          </a:r>
          <a:endParaRPr lang="ar-SA" sz="2800" dirty="0"/>
        </a:p>
      </dgm:t>
    </dgm:pt>
    <dgm:pt modelId="{A99A5F9A-F7A4-403D-97D2-DEEA052D9E4A}" type="parTrans" cxnId="{E1DFDB58-A86F-4FF3-9F7E-5F1EA8EB3E3E}">
      <dgm:prSet/>
      <dgm:spPr/>
      <dgm:t>
        <a:bodyPr/>
        <a:lstStyle/>
        <a:p>
          <a:pPr rtl="1"/>
          <a:endParaRPr lang="ar-SA" sz="2800"/>
        </a:p>
      </dgm:t>
    </dgm:pt>
    <dgm:pt modelId="{6B129517-0DB2-4E8B-A0B8-349BAB5D3B9D}" type="sibTrans" cxnId="{E1DFDB58-A86F-4FF3-9F7E-5F1EA8EB3E3E}">
      <dgm:prSet/>
      <dgm:spPr/>
      <dgm:t>
        <a:bodyPr/>
        <a:lstStyle/>
        <a:p>
          <a:pPr rtl="1"/>
          <a:endParaRPr lang="ar-SA" sz="2800"/>
        </a:p>
      </dgm:t>
    </dgm:pt>
    <dgm:pt modelId="{C686CC55-0D6E-4CB5-B883-6E66A4B9C5C3}">
      <dgm:prSet phldrT="[نص]" custT="1"/>
      <dgm:spPr/>
      <dgm:t>
        <a:bodyPr/>
        <a:lstStyle/>
        <a:p>
          <a:pPr rtl="1"/>
          <a:r>
            <a:rPr lang="ar-SA" sz="2800" dirty="0" smtClean="0"/>
            <a:t>التقرير الإعلامي</a:t>
          </a:r>
          <a:endParaRPr lang="ar-SA" sz="2800" dirty="0"/>
        </a:p>
      </dgm:t>
    </dgm:pt>
    <dgm:pt modelId="{1387A7A3-F556-4289-BA21-5F1B31B15094}" type="parTrans" cxnId="{E8F6304B-676D-401E-8982-DEA64153B385}">
      <dgm:prSet/>
      <dgm:spPr/>
      <dgm:t>
        <a:bodyPr/>
        <a:lstStyle/>
        <a:p>
          <a:pPr rtl="1"/>
          <a:endParaRPr lang="ar-SA" sz="2800"/>
        </a:p>
      </dgm:t>
    </dgm:pt>
    <dgm:pt modelId="{9AC6193F-723F-4F34-A340-FE8BC6F5B1EF}" type="sibTrans" cxnId="{E8F6304B-676D-401E-8982-DEA64153B385}">
      <dgm:prSet/>
      <dgm:spPr/>
      <dgm:t>
        <a:bodyPr/>
        <a:lstStyle/>
        <a:p>
          <a:pPr rtl="1"/>
          <a:endParaRPr lang="ar-SA" sz="2800"/>
        </a:p>
      </dgm:t>
    </dgm:pt>
    <dgm:pt modelId="{323F9B00-1B4C-488A-87FD-F23A6E272CEF}">
      <dgm:prSet phldrT="[نص]" custT="1"/>
      <dgm:spPr/>
      <dgm:t>
        <a:bodyPr/>
        <a:lstStyle/>
        <a:p>
          <a:pPr rtl="1"/>
          <a:r>
            <a:rPr lang="ar-SA" sz="2800" dirty="0" smtClean="0"/>
            <a:t>الأسبوع الثاني للرابع</a:t>
          </a:r>
          <a:endParaRPr lang="ar-SA" sz="2800" dirty="0"/>
        </a:p>
      </dgm:t>
    </dgm:pt>
    <dgm:pt modelId="{6AC91AB8-6156-4D6E-ACBB-0AC0812355D4}" type="parTrans" cxnId="{F6FF173C-5182-4753-ABE5-80B17157AEB9}">
      <dgm:prSet/>
      <dgm:spPr/>
      <dgm:t>
        <a:bodyPr/>
        <a:lstStyle/>
        <a:p>
          <a:pPr rtl="1"/>
          <a:endParaRPr lang="ar-SA" sz="2800"/>
        </a:p>
      </dgm:t>
    </dgm:pt>
    <dgm:pt modelId="{E68A0F8B-66CC-43A7-9CB6-47A222B56388}" type="sibTrans" cxnId="{F6FF173C-5182-4753-ABE5-80B17157AEB9}">
      <dgm:prSet/>
      <dgm:spPr/>
      <dgm:t>
        <a:bodyPr/>
        <a:lstStyle/>
        <a:p>
          <a:pPr rtl="1"/>
          <a:endParaRPr lang="ar-SA" sz="2800"/>
        </a:p>
      </dgm:t>
    </dgm:pt>
    <dgm:pt modelId="{E5D7FEFA-B052-4C4C-B5CF-7C278DDBF6EC}">
      <dgm:prSet phldrT="[نص]" custT="1"/>
      <dgm:spPr/>
      <dgm:t>
        <a:bodyPr/>
        <a:lstStyle/>
        <a:p>
          <a:pPr rtl="1"/>
          <a:r>
            <a:rPr lang="ar-SA" sz="2800" dirty="0" smtClean="0"/>
            <a:t>مرحلة تحويل العلاقات إلى صفقات</a:t>
          </a:r>
          <a:endParaRPr lang="ar-SA" sz="2800" dirty="0"/>
        </a:p>
      </dgm:t>
    </dgm:pt>
    <dgm:pt modelId="{8118FD3F-FF2E-4D61-B67D-D1A998CBA1D6}" type="parTrans" cxnId="{A9F2EAEE-C4D7-4BA8-ABC5-F2B5FB5F1EFB}">
      <dgm:prSet/>
      <dgm:spPr/>
      <dgm:t>
        <a:bodyPr/>
        <a:lstStyle/>
        <a:p>
          <a:pPr rtl="1"/>
          <a:endParaRPr lang="ar-SA" sz="2800"/>
        </a:p>
      </dgm:t>
    </dgm:pt>
    <dgm:pt modelId="{54A9376B-6708-4D8F-8DB5-7A1D73B43419}" type="sibTrans" cxnId="{A9F2EAEE-C4D7-4BA8-ABC5-F2B5FB5F1EFB}">
      <dgm:prSet/>
      <dgm:spPr/>
      <dgm:t>
        <a:bodyPr/>
        <a:lstStyle/>
        <a:p>
          <a:pPr rtl="1"/>
          <a:endParaRPr lang="ar-SA" sz="2800"/>
        </a:p>
      </dgm:t>
    </dgm:pt>
    <dgm:pt modelId="{EEFDDB2F-28CF-491E-84C5-C74F7A239EEF}">
      <dgm:prSet phldrT="[نص]" custT="1"/>
      <dgm:spPr/>
      <dgm:t>
        <a:bodyPr/>
        <a:lstStyle/>
        <a:p>
          <a:pPr rtl="1"/>
          <a:r>
            <a:rPr lang="ar-SA" sz="2800" dirty="0" smtClean="0"/>
            <a:t>الأسبوع الثالث للرابع</a:t>
          </a:r>
          <a:endParaRPr lang="ar-SA" sz="2800" dirty="0"/>
        </a:p>
      </dgm:t>
    </dgm:pt>
    <dgm:pt modelId="{F224B32D-CF9E-4693-9BBD-2622F103C525}" type="parTrans" cxnId="{6AD3C549-58BC-4B35-A50B-3553433F79C3}">
      <dgm:prSet/>
      <dgm:spPr/>
      <dgm:t>
        <a:bodyPr/>
        <a:lstStyle/>
        <a:p>
          <a:pPr rtl="1"/>
          <a:endParaRPr lang="ar-SA" sz="2800"/>
        </a:p>
      </dgm:t>
    </dgm:pt>
    <dgm:pt modelId="{208B71A0-5230-47D6-AC64-5713B3DE40BB}" type="sibTrans" cxnId="{6AD3C549-58BC-4B35-A50B-3553433F79C3}">
      <dgm:prSet/>
      <dgm:spPr/>
      <dgm:t>
        <a:bodyPr/>
        <a:lstStyle/>
        <a:p>
          <a:pPr rtl="1"/>
          <a:endParaRPr lang="ar-SA" sz="2800"/>
        </a:p>
      </dgm:t>
    </dgm:pt>
    <dgm:pt modelId="{9DFE649B-82B5-4F92-A54E-716FBBD92021}">
      <dgm:prSet phldrT="[نص]" custT="1"/>
      <dgm:spPr/>
      <dgm:t>
        <a:bodyPr/>
        <a:lstStyle/>
        <a:p>
          <a:pPr rtl="1"/>
          <a:r>
            <a:rPr lang="ar-SA" sz="2800" dirty="0" smtClean="0"/>
            <a:t>التقييم المالي والإداري والإغلاق</a:t>
          </a:r>
          <a:endParaRPr lang="ar-SA" sz="2800" dirty="0"/>
        </a:p>
      </dgm:t>
    </dgm:pt>
    <dgm:pt modelId="{99ACFD3E-9F32-4D49-96BE-760DCF49DDAE}" type="parTrans" cxnId="{19A9D0CE-0B0F-4464-873A-F9DF12B7079B}">
      <dgm:prSet/>
      <dgm:spPr/>
      <dgm:t>
        <a:bodyPr/>
        <a:lstStyle/>
        <a:p>
          <a:pPr rtl="1"/>
          <a:endParaRPr lang="ar-SA" sz="2800"/>
        </a:p>
      </dgm:t>
    </dgm:pt>
    <dgm:pt modelId="{0D695AC9-68AD-48DF-8624-D241734F6330}" type="sibTrans" cxnId="{19A9D0CE-0B0F-4464-873A-F9DF12B7079B}">
      <dgm:prSet/>
      <dgm:spPr/>
      <dgm:t>
        <a:bodyPr/>
        <a:lstStyle/>
        <a:p>
          <a:pPr rtl="1"/>
          <a:endParaRPr lang="ar-SA" sz="2800"/>
        </a:p>
      </dgm:t>
    </dgm:pt>
    <dgm:pt modelId="{CD33212A-BC48-4237-9BF5-FF30A194152C}" type="pres">
      <dgm:prSet presAssocID="{473741C9-9466-4863-A190-6B5245A85C56}" presName="Name0" presStyleCnt="0">
        <dgm:presLayoutVars>
          <dgm:dir val="rev"/>
          <dgm:animLvl val="lvl"/>
          <dgm:resizeHandles val="exact"/>
        </dgm:presLayoutVars>
      </dgm:prSet>
      <dgm:spPr/>
      <dgm:t>
        <a:bodyPr/>
        <a:lstStyle/>
        <a:p>
          <a:pPr rtl="1"/>
          <a:endParaRPr lang="ar-SA"/>
        </a:p>
      </dgm:t>
    </dgm:pt>
    <dgm:pt modelId="{B77CBDF5-FCDF-45E0-839F-887C55F5FF11}" type="pres">
      <dgm:prSet presAssocID="{8A486E01-2604-4FD8-91D1-B394BBBB053E}" presName="linNode" presStyleCnt="0"/>
      <dgm:spPr/>
      <dgm:t>
        <a:bodyPr/>
        <a:lstStyle/>
        <a:p>
          <a:pPr rtl="1"/>
          <a:endParaRPr lang="ar-SA"/>
        </a:p>
      </dgm:t>
    </dgm:pt>
    <dgm:pt modelId="{85C9DB04-0C38-4E10-9C0A-90173FEBFC5D}" type="pres">
      <dgm:prSet presAssocID="{8A486E01-2604-4FD8-91D1-B394BBBB053E}" presName="parentText" presStyleLbl="node1" presStyleIdx="0" presStyleCnt="3">
        <dgm:presLayoutVars>
          <dgm:chMax val="1"/>
          <dgm:bulletEnabled val="1"/>
        </dgm:presLayoutVars>
      </dgm:prSet>
      <dgm:spPr/>
      <dgm:t>
        <a:bodyPr/>
        <a:lstStyle/>
        <a:p>
          <a:pPr rtl="1"/>
          <a:endParaRPr lang="ar-SA"/>
        </a:p>
      </dgm:t>
    </dgm:pt>
    <dgm:pt modelId="{DEBB1DAD-3C47-4A8C-94EF-21846D6E474D}" type="pres">
      <dgm:prSet presAssocID="{8A486E01-2604-4FD8-91D1-B394BBBB053E}" presName="descendantText" presStyleLbl="alignAccFollowNode1" presStyleIdx="0" presStyleCnt="3" custLinFactNeighborY="-293">
        <dgm:presLayoutVars>
          <dgm:bulletEnabled val="1"/>
        </dgm:presLayoutVars>
      </dgm:prSet>
      <dgm:spPr/>
      <dgm:t>
        <a:bodyPr/>
        <a:lstStyle/>
        <a:p>
          <a:pPr rtl="1"/>
          <a:endParaRPr lang="ar-SA"/>
        </a:p>
      </dgm:t>
    </dgm:pt>
    <dgm:pt modelId="{B40D88AF-00C2-48A0-AA08-B9E22113EC00}" type="pres">
      <dgm:prSet presAssocID="{6B129517-0DB2-4E8B-A0B8-349BAB5D3B9D}" presName="sp" presStyleCnt="0"/>
      <dgm:spPr/>
      <dgm:t>
        <a:bodyPr/>
        <a:lstStyle/>
        <a:p>
          <a:pPr rtl="1"/>
          <a:endParaRPr lang="ar-SA"/>
        </a:p>
      </dgm:t>
    </dgm:pt>
    <dgm:pt modelId="{6D6211A2-B6A6-4D8F-9ADF-D33D419B4913}" type="pres">
      <dgm:prSet presAssocID="{323F9B00-1B4C-488A-87FD-F23A6E272CEF}" presName="linNode" presStyleCnt="0"/>
      <dgm:spPr/>
      <dgm:t>
        <a:bodyPr/>
        <a:lstStyle/>
        <a:p>
          <a:pPr rtl="1"/>
          <a:endParaRPr lang="ar-SA"/>
        </a:p>
      </dgm:t>
    </dgm:pt>
    <dgm:pt modelId="{D3645AC4-C289-4339-8AE0-D1CFC6F31D33}" type="pres">
      <dgm:prSet presAssocID="{323F9B00-1B4C-488A-87FD-F23A6E272CEF}" presName="parentText" presStyleLbl="node1" presStyleIdx="1" presStyleCnt="3">
        <dgm:presLayoutVars>
          <dgm:chMax val="1"/>
          <dgm:bulletEnabled val="1"/>
        </dgm:presLayoutVars>
      </dgm:prSet>
      <dgm:spPr/>
      <dgm:t>
        <a:bodyPr/>
        <a:lstStyle/>
        <a:p>
          <a:pPr rtl="1"/>
          <a:endParaRPr lang="ar-SA"/>
        </a:p>
      </dgm:t>
    </dgm:pt>
    <dgm:pt modelId="{0DAACE39-6698-46CF-8AF8-9A237D605D09}" type="pres">
      <dgm:prSet presAssocID="{323F9B00-1B4C-488A-87FD-F23A6E272CEF}" presName="descendantText" presStyleLbl="alignAccFollowNode1" presStyleIdx="1" presStyleCnt="3">
        <dgm:presLayoutVars>
          <dgm:bulletEnabled val="1"/>
        </dgm:presLayoutVars>
      </dgm:prSet>
      <dgm:spPr/>
      <dgm:t>
        <a:bodyPr/>
        <a:lstStyle/>
        <a:p>
          <a:pPr rtl="1"/>
          <a:endParaRPr lang="ar-SA"/>
        </a:p>
      </dgm:t>
    </dgm:pt>
    <dgm:pt modelId="{3475712E-22A7-4372-9444-98BF3C024966}" type="pres">
      <dgm:prSet presAssocID="{E68A0F8B-66CC-43A7-9CB6-47A222B56388}" presName="sp" presStyleCnt="0"/>
      <dgm:spPr/>
      <dgm:t>
        <a:bodyPr/>
        <a:lstStyle/>
        <a:p>
          <a:pPr rtl="1"/>
          <a:endParaRPr lang="ar-SA"/>
        </a:p>
      </dgm:t>
    </dgm:pt>
    <dgm:pt modelId="{F91EB959-DF83-4DE3-B123-C1C7D28B0EC5}" type="pres">
      <dgm:prSet presAssocID="{EEFDDB2F-28CF-491E-84C5-C74F7A239EEF}" presName="linNode" presStyleCnt="0"/>
      <dgm:spPr/>
      <dgm:t>
        <a:bodyPr/>
        <a:lstStyle/>
        <a:p>
          <a:pPr rtl="1"/>
          <a:endParaRPr lang="ar-SA"/>
        </a:p>
      </dgm:t>
    </dgm:pt>
    <dgm:pt modelId="{FBD50169-67FD-4D22-BA86-D54695F93A52}" type="pres">
      <dgm:prSet presAssocID="{EEFDDB2F-28CF-491E-84C5-C74F7A239EEF}" presName="parentText" presStyleLbl="node1" presStyleIdx="2" presStyleCnt="3">
        <dgm:presLayoutVars>
          <dgm:chMax val="1"/>
          <dgm:bulletEnabled val="1"/>
        </dgm:presLayoutVars>
      </dgm:prSet>
      <dgm:spPr/>
      <dgm:t>
        <a:bodyPr/>
        <a:lstStyle/>
        <a:p>
          <a:pPr rtl="1"/>
          <a:endParaRPr lang="ar-SA"/>
        </a:p>
      </dgm:t>
    </dgm:pt>
    <dgm:pt modelId="{266E5E2F-666E-4BFF-A932-8282CFD63340}" type="pres">
      <dgm:prSet presAssocID="{EEFDDB2F-28CF-491E-84C5-C74F7A239EEF}" presName="descendantText" presStyleLbl="alignAccFollowNode1" presStyleIdx="2" presStyleCnt="3">
        <dgm:presLayoutVars>
          <dgm:bulletEnabled val="1"/>
        </dgm:presLayoutVars>
      </dgm:prSet>
      <dgm:spPr/>
      <dgm:t>
        <a:bodyPr/>
        <a:lstStyle/>
        <a:p>
          <a:pPr rtl="1"/>
          <a:endParaRPr lang="ar-SA"/>
        </a:p>
      </dgm:t>
    </dgm:pt>
  </dgm:ptLst>
  <dgm:cxnLst>
    <dgm:cxn modelId="{19A9D0CE-0B0F-4464-873A-F9DF12B7079B}" srcId="{EEFDDB2F-28CF-491E-84C5-C74F7A239EEF}" destId="{9DFE649B-82B5-4F92-A54E-716FBBD92021}" srcOrd="0" destOrd="0" parTransId="{99ACFD3E-9F32-4D49-96BE-760DCF49DDAE}" sibTransId="{0D695AC9-68AD-48DF-8624-D241734F6330}"/>
    <dgm:cxn modelId="{AD4F8056-9BC2-4A17-BD70-7A1DA336EC32}" type="presOf" srcId="{473741C9-9466-4863-A190-6B5245A85C56}" destId="{CD33212A-BC48-4237-9BF5-FF30A194152C}" srcOrd="0" destOrd="0" presId="urn:microsoft.com/office/officeart/2005/8/layout/vList5"/>
    <dgm:cxn modelId="{E8F6304B-676D-401E-8982-DEA64153B385}" srcId="{8A486E01-2604-4FD8-91D1-B394BBBB053E}" destId="{C686CC55-0D6E-4CB5-B883-6E66A4B9C5C3}" srcOrd="0" destOrd="0" parTransId="{1387A7A3-F556-4289-BA21-5F1B31B15094}" sibTransId="{9AC6193F-723F-4F34-A340-FE8BC6F5B1EF}"/>
    <dgm:cxn modelId="{F6FF173C-5182-4753-ABE5-80B17157AEB9}" srcId="{473741C9-9466-4863-A190-6B5245A85C56}" destId="{323F9B00-1B4C-488A-87FD-F23A6E272CEF}" srcOrd="1" destOrd="0" parTransId="{6AC91AB8-6156-4D6E-ACBB-0AC0812355D4}" sibTransId="{E68A0F8B-66CC-43A7-9CB6-47A222B56388}"/>
    <dgm:cxn modelId="{6AD3C549-58BC-4B35-A50B-3553433F79C3}" srcId="{473741C9-9466-4863-A190-6B5245A85C56}" destId="{EEFDDB2F-28CF-491E-84C5-C74F7A239EEF}" srcOrd="2" destOrd="0" parTransId="{F224B32D-CF9E-4693-9BBD-2622F103C525}" sibTransId="{208B71A0-5230-47D6-AC64-5713B3DE40BB}"/>
    <dgm:cxn modelId="{8E1A3176-0F38-474B-A203-2469317F0B66}" type="presOf" srcId="{8A486E01-2604-4FD8-91D1-B394BBBB053E}" destId="{85C9DB04-0C38-4E10-9C0A-90173FEBFC5D}" srcOrd="0" destOrd="0" presId="urn:microsoft.com/office/officeart/2005/8/layout/vList5"/>
    <dgm:cxn modelId="{88271EEE-0522-4D5C-89D7-B400F2199626}" type="presOf" srcId="{9DFE649B-82B5-4F92-A54E-716FBBD92021}" destId="{266E5E2F-666E-4BFF-A932-8282CFD63340}" srcOrd="0" destOrd="0" presId="urn:microsoft.com/office/officeart/2005/8/layout/vList5"/>
    <dgm:cxn modelId="{0ADCD7D2-6960-42CC-BE09-24D08C245BDA}" type="presOf" srcId="{C686CC55-0D6E-4CB5-B883-6E66A4B9C5C3}" destId="{DEBB1DAD-3C47-4A8C-94EF-21846D6E474D}" srcOrd="0" destOrd="0" presId="urn:microsoft.com/office/officeart/2005/8/layout/vList5"/>
    <dgm:cxn modelId="{CBBB03D9-CB25-4F54-A852-7A2C9A00319B}" type="presOf" srcId="{E5D7FEFA-B052-4C4C-B5CF-7C278DDBF6EC}" destId="{0DAACE39-6698-46CF-8AF8-9A237D605D09}" srcOrd="0" destOrd="0" presId="urn:microsoft.com/office/officeart/2005/8/layout/vList5"/>
    <dgm:cxn modelId="{987F5A37-1E6C-471C-91E7-BBFEB081DAC8}" type="presOf" srcId="{EEFDDB2F-28CF-491E-84C5-C74F7A239EEF}" destId="{FBD50169-67FD-4D22-BA86-D54695F93A52}" srcOrd="0" destOrd="0" presId="urn:microsoft.com/office/officeart/2005/8/layout/vList5"/>
    <dgm:cxn modelId="{A9F2EAEE-C4D7-4BA8-ABC5-F2B5FB5F1EFB}" srcId="{323F9B00-1B4C-488A-87FD-F23A6E272CEF}" destId="{E5D7FEFA-B052-4C4C-B5CF-7C278DDBF6EC}" srcOrd="0" destOrd="0" parTransId="{8118FD3F-FF2E-4D61-B67D-D1A998CBA1D6}" sibTransId="{54A9376B-6708-4D8F-8DB5-7A1D73B43419}"/>
    <dgm:cxn modelId="{E1DFDB58-A86F-4FF3-9F7E-5F1EA8EB3E3E}" srcId="{473741C9-9466-4863-A190-6B5245A85C56}" destId="{8A486E01-2604-4FD8-91D1-B394BBBB053E}" srcOrd="0" destOrd="0" parTransId="{A99A5F9A-F7A4-403D-97D2-DEEA052D9E4A}" sibTransId="{6B129517-0DB2-4E8B-A0B8-349BAB5D3B9D}"/>
    <dgm:cxn modelId="{48D7A730-52AC-4415-8FA3-783B958D96EF}" type="presOf" srcId="{323F9B00-1B4C-488A-87FD-F23A6E272CEF}" destId="{D3645AC4-C289-4339-8AE0-D1CFC6F31D33}" srcOrd="0" destOrd="0" presId="urn:microsoft.com/office/officeart/2005/8/layout/vList5"/>
    <dgm:cxn modelId="{1A53296B-8E32-4EDE-9782-5D11CA13137B}" type="presParOf" srcId="{CD33212A-BC48-4237-9BF5-FF30A194152C}" destId="{B77CBDF5-FCDF-45E0-839F-887C55F5FF11}" srcOrd="0" destOrd="0" presId="urn:microsoft.com/office/officeart/2005/8/layout/vList5"/>
    <dgm:cxn modelId="{F7FFD3B6-890E-4AFA-9815-3F5BF3E8DDC1}" type="presParOf" srcId="{B77CBDF5-FCDF-45E0-839F-887C55F5FF11}" destId="{85C9DB04-0C38-4E10-9C0A-90173FEBFC5D}" srcOrd="0" destOrd="0" presId="urn:microsoft.com/office/officeart/2005/8/layout/vList5"/>
    <dgm:cxn modelId="{4DD05082-DEF0-4DFE-AFB4-077D4B123756}" type="presParOf" srcId="{B77CBDF5-FCDF-45E0-839F-887C55F5FF11}" destId="{DEBB1DAD-3C47-4A8C-94EF-21846D6E474D}" srcOrd="1" destOrd="0" presId="urn:microsoft.com/office/officeart/2005/8/layout/vList5"/>
    <dgm:cxn modelId="{9A38E6FF-E728-4DB8-9D9A-C6B0039032B9}" type="presParOf" srcId="{CD33212A-BC48-4237-9BF5-FF30A194152C}" destId="{B40D88AF-00C2-48A0-AA08-B9E22113EC00}" srcOrd="1" destOrd="0" presId="urn:microsoft.com/office/officeart/2005/8/layout/vList5"/>
    <dgm:cxn modelId="{982B6E7C-668C-4D33-ABE7-ABAD185EAE97}" type="presParOf" srcId="{CD33212A-BC48-4237-9BF5-FF30A194152C}" destId="{6D6211A2-B6A6-4D8F-9ADF-D33D419B4913}" srcOrd="2" destOrd="0" presId="urn:microsoft.com/office/officeart/2005/8/layout/vList5"/>
    <dgm:cxn modelId="{EBECA8BF-F97A-4804-80EA-C33BEB555EE1}" type="presParOf" srcId="{6D6211A2-B6A6-4D8F-9ADF-D33D419B4913}" destId="{D3645AC4-C289-4339-8AE0-D1CFC6F31D33}" srcOrd="0" destOrd="0" presId="urn:microsoft.com/office/officeart/2005/8/layout/vList5"/>
    <dgm:cxn modelId="{A40C43E9-9118-475E-936A-9854AF11F367}" type="presParOf" srcId="{6D6211A2-B6A6-4D8F-9ADF-D33D419B4913}" destId="{0DAACE39-6698-46CF-8AF8-9A237D605D09}" srcOrd="1" destOrd="0" presId="urn:microsoft.com/office/officeart/2005/8/layout/vList5"/>
    <dgm:cxn modelId="{0AE0A80C-DE59-4025-8EB4-F45ACCB7EB7A}" type="presParOf" srcId="{CD33212A-BC48-4237-9BF5-FF30A194152C}" destId="{3475712E-22A7-4372-9444-98BF3C024966}" srcOrd="3" destOrd="0" presId="urn:microsoft.com/office/officeart/2005/8/layout/vList5"/>
    <dgm:cxn modelId="{C0ACEEDB-6D01-4482-BBE4-B022C0BD244A}" type="presParOf" srcId="{CD33212A-BC48-4237-9BF5-FF30A194152C}" destId="{F91EB959-DF83-4DE3-B123-C1C7D28B0EC5}" srcOrd="4" destOrd="0" presId="urn:microsoft.com/office/officeart/2005/8/layout/vList5"/>
    <dgm:cxn modelId="{BDD4EC8F-E920-48C1-AEE9-B9E59875F762}" type="presParOf" srcId="{F91EB959-DF83-4DE3-B123-C1C7D28B0EC5}" destId="{FBD50169-67FD-4D22-BA86-D54695F93A52}" srcOrd="0" destOrd="0" presId="urn:microsoft.com/office/officeart/2005/8/layout/vList5"/>
    <dgm:cxn modelId="{28454C1B-492A-4ED9-8593-D3950067B1B7}" type="presParOf" srcId="{F91EB959-DF83-4DE3-B123-C1C7D28B0EC5}" destId="{266E5E2F-666E-4BFF-A932-8282CFD6334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1955111" y="-4276"/>
          <a:ext cx="4748967" cy="4748967"/>
        </a:xfrm>
        <a:prstGeom prst="circularArrow">
          <a:avLst>
            <a:gd name="adj1" fmla="val 5274"/>
            <a:gd name="adj2" fmla="val 312630"/>
            <a:gd name="adj3" fmla="val 14224109"/>
            <a:gd name="adj4" fmla="val 17129373"/>
            <a:gd name="adj5" fmla="val 547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424777" y="1453"/>
          <a:ext cx="1809635" cy="904817"/>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تحديد أهداف الفعالية</a:t>
          </a:r>
          <a:endParaRPr lang="ar-SA" sz="2400" kern="1200" dirty="0"/>
        </a:p>
      </dsp:txBody>
      <dsp:txXfrm>
        <a:off x="3468947" y="45623"/>
        <a:ext cx="1721295" cy="816477"/>
      </dsp:txXfrm>
    </dsp:sp>
    <dsp:sp modelId="{941453B0-24AE-49D5-AA81-5CABD6E9E121}">
      <dsp:nvSpPr>
        <dsp:cNvPr id="0" name=""/>
        <dsp:cNvSpPr/>
      </dsp:nvSpPr>
      <dsp:spPr>
        <a:xfrm>
          <a:off x="5093226" y="964733"/>
          <a:ext cx="1809635" cy="904817"/>
        </a:xfrm>
        <a:prstGeom prst="roundRect">
          <a:avLst/>
        </a:prstGeom>
        <a:solidFill>
          <a:schemeClr val="accent4">
            <a:hueOff val="1960178"/>
            <a:satOff val="-8155"/>
            <a:lumOff val="192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دراسة الجمهور المستهدف</a:t>
          </a:r>
          <a:endParaRPr lang="ar-SA" sz="2400" kern="1200" dirty="0"/>
        </a:p>
      </dsp:txBody>
      <dsp:txXfrm>
        <a:off x="5137396" y="1008903"/>
        <a:ext cx="1721295" cy="816477"/>
      </dsp:txXfrm>
    </dsp:sp>
    <dsp:sp modelId="{CE6BC1F0-AE41-4C88-A11B-A9E32B883CA1}">
      <dsp:nvSpPr>
        <dsp:cNvPr id="0" name=""/>
        <dsp:cNvSpPr/>
      </dsp:nvSpPr>
      <dsp:spPr>
        <a:xfrm>
          <a:off x="5093226" y="2891291"/>
          <a:ext cx="1809635" cy="904817"/>
        </a:xfrm>
        <a:prstGeom prst="roundRect">
          <a:avLst/>
        </a:prstGeom>
        <a:solidFill>
          <a:schemeClr val="accent4">
            <a:hueOff val="3920356"/>
            <a:satOff val="-16311"/>
            <a:lumOff val="384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تحديد المكان</a:t>
          </a:r>
          <a:endParaRPr lang="ar-SA" sz="2400" kern="1200" dirty="0"/>
        </a:p>
      </dsp:txBody>
      <dsp:txXfrm>
        <a:off x="5137396" y="2935461"/>
        <a:ext cx="1721295" cy="816477"/>
      </dsp:txXfrm>
    </dsp:sp>
    <dsp:sp modelId="{74E400CD-112A-4A19-A0BA-C1B6F2C9E033}">
      <dsp:nvSpPr>
        <dsp:cNvPr id="0" name=""/>
        <dsp:cNvSpPr/>
      </dsp:nvSpPr>
      <dsp:spPr>
        <a:xfrm>
          <a:off x="3424777" y="3854571"/>
          <a:ext cx="1809635" cy="904817"/>
        </a:xfrm>
        <a:prstGeom prst="roundRect">
          <a:avLst/>
        </a:prstGeom>
        <a:solidFill>
          <a:schemeClr val="accent4">
            <a:hueOff val="5880535"/>
            <a:satOff val="-24466"/>
            <a:lumOff val="5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إعداد الجدول الزمني</a:t>
          </a:r>
          <a:endParaRPr lang="ar-SA" sz="2400" kern="1200" dirty="0"/>
        </a:p>
      </dsp:txBody>
      <dsp:txXfrm>
        <a:off x="3468947" y="3898741"/>
        <a:ext cx="1721295" cy="816477"/>
      </dsp:txXfrm>
    </dsp:sp>
    <dsp:sp modelId="{9B6D9673-C78D-4621-8D2A-9C4F3B6267D1}">
      <dsp:nvSpPr>
        <dsp:cNvPr id="0" name=""/>
        <dsp:cNvSpPr/>
      </dsp:nvSpPr>
      <dsp:spPr>
        <a:xfrm>
          <a:off x="1756328" y="2891291"/>
          <a:ext cx="1809635" cy="904817"/>
        </a:xfrm>
        <a:prstGeom prst="roundRect">
          <a:avLst/>
        </a:prstGeom>
        <a:solidFill>
          <a:schemeClr val="accent4">
            <a:hueOff val="7840713"/>
            <a:satOff val="-32622"/>
            <a:lumOff val="768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إعداد فريق العمل</a:t>
          </a:r>
          <a:endParaRPr lang="ar-SA" sz="2400" kern="1200" dirty="0"/>
        </a:p>
      </dsp:txBody>
      <dsp:txXfrm>
        <a:off x="1800498" y="2935461"/>
        <a:ext cx="1721295" cy="816477"/>
      </dsp:txXfrm>
    </dsp:sp>
    <dsp:sp modelId="{5CCEB7A0-5535-4E77-BE2E-8ED3D90E869D}">
      <dsp:nvSpPr>
        <dsp:cNvPr id="0" name=""/>
        <dsp:cNvSpPr/>
      </dsp:nvSpPr>
      <dsp:spPr>
        <a:xfrm>
          <a:off x="1756328" y="964733"/>
          <a:ext cx="1809635" cy="904817"/>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1">
            <a:lnSpc>
              <a:spcPct val="90000"/>
            </a:lnSpc>
            <a:spcBef>
              <a:spcPct val="0"/>
            </a:spcBef>
            <a:spcAft>
              <a:spcPct val="35000"/>
            </a:spcAft>
          </a:pPr>
          <a:r>
            <a:rPr lang="ar-SA" sz="2400" kern="1200" dirty="0" smtClean="0"/>
            <a:t>إعداد الميزانية</a:t>
          </a:r>
          <a:endParaRPr lang="ar-SA" sz="2400" kern="1200" dirty="0"/>
        </a:p>
      </dsp:txBody>
      <dsp:txXfrm>
        <a:off x="1800498" y="1008903"/>
        <a:ext cx="1721295" cy="816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a:off x="2672799" y="0"/>
          <a:ext cx="6789980" cy="10566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الربحية، تعزيز العلامة التجارية، جمع بيانات العملاء</a:t>
          </a:r>
          <a:endParaRPr lang="ar-SA" sz="2800" kern="1200" dirty="0"/>
        </a:p>
      </dsp:txBody>
      <dsp:txXfrm>
        <a:off x="2672799" y="132079"/>
        <a:ext cx="6393743" cy="792474"/>
      </dsp:txXfrm>
    </dsp:sp>
    <dsp:sp modelId="{A004A02C-4D30-47A0-9967-D79F5A21C2C6}">
      <dsp:nvSpPr>
        <dsp:cNvPr id="0" name=""/>
        <dsp:cNvSpPr/>
      </dsp:nvSpPr>
      <dsp:spPr>
        <a:xfrm>
          <a:off x="236" y="0"/>
          <a:ext cx="2672563" cy="105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أهداف المنظمين</a:t>
          </a:r>
          <a:endParaRPr lang="ar-SA" sz="2800" kern="1200" dirty="0"/>
        </a:p>
      </dsp:txBody>
      <dsp:txXfrm>
        <a:off x="51817" y="51581"/>
        <a:ext cx="2569401" cy="953470"/>
      </dsp:txXfrm>
    </dsp:sp>
    <dsp:sp modelId="{04B0ED78-003E-48D5-BD5F-867170F0A394}">
      <dsp:nvSpPr>
        <dsp:cNvPr id="0" name=""/>
        <dsp:cNvSpPr/>
      </dsp:nvSpPr>
      <dsp:spPr>
        <a:xfrm>
          <a:off x="2719577" y="1162295"/>
          <a:ext cx="6737085" cy="1056632"/>
        </a:xfrm>
        <a:prstGeom prst="rightArrow">
          <a:avLst>
            <a:gd name="adj1" fmla="val 75000"/>
            <a:gd name="adj2" fmla="val 50000"/>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التعلم، عقد الصفقات، الترفيه، التجربة.</a:t>
          </a:r>
          <a:endParaRPr lang="ar-SA" sz="2800" kern="1200" dirty="0"/>
        </a:p>
      </dsp:txBody>
      <dsp:txXfrm>
        <a:off x="2719577" y="1294374"/>
        <a:ext cx="6340848" cy="792474"/>
      </dsp:txXfrm>
    </dsp:sp>
    <dsp:sp modelId="{4CC6D3E0-644D-4DB9-9992-BED75625F984}">
      <dsp:nvSpPr>
        <dsp:cNvPr id="0" name=""/>
        <dsp:cNvSpPr/>
      </dsp:nvSpPr>
      <dsp:spPr>
        <a:xfrm>
          <a:off x="6353" y="1162295"/>
          <a:ext cx="2713224" cy="1056632"/>
        </a:xfrm>
        <a:prstGeom prst="roundRect">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أهداف الحضور</a:t>
          </a:r>
          <a:endParaRPr lang="ar-SA" sz="2800" kern="1200" dirty="0"/>
        </a:p>
      </dsp:txBody>
      <dsp:txXfrm>
        <a:off x="57934" y="1213876"/>
        <a:ext cx="2610062" cy="953470"/>
      </dsp:txXfrm>
    </dsp:sp>
    <dsp:sp modelId="{85EA3213-531B-4774-A9E4-989B3C96FA85}">
      <dsp:nvSpPr>
        <dsp:cNvPr id="0" name=""/>
        <dsp:cNvSpPr/>
      </dsp:nvSpPr>
      <dsp:spPr>
        <a:xfrm>
          <a:off x="2692691" y="2324590"/>
          <a:ext cx="6768679" cy="10566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الوصول للجمهور المستهدف، تحسين الصورة الذهنية</a:t>
          </a:r>
          <a:endParaRPr lang="ar-SA" sz="2800" kern="1200" dirty="0"/>
        </a:p>
      </dsp:txBody>
      <dsp:txXfrm>
        <a:off x="2692691" y="2456669"/>
        <a:ext cx="6372442" cy="792474"/>
      </dsp:txXfrm>
    </dsp:sp>
    <dsp:sp modelId="{937A76B2-8AB0-49A9-AF94-9555071BE9D9}">
      <dsp:nvSpPr>
        <dsp:cNvPr id="0" name=""/>
        <dsp:cNvSpPr/>
      </dsp:nvSpPr>
      <dsp:spPr>
        <a:xfrm>
          <a:off x="1646" y="2324590"/>
          <a:ext cx="2691045" cy="10566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أهداف الرعاة</a:t>
          </a:r>
          <a:endParaRPr lang="ar-SA" sz="2800" kern="1200" dirty="0"/>
        </a:p>
      </dsp:txBody>
      <dsp:txXfrm>
        <a:off x="53227" y="2376171"/>
        <a:ext cx="2587883" cy="9534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2EC840-D24B-42F6-B49D-011D3A25CC19}">
      <dsp:nvSpPr>
        <dsp:cNvPr id="0" name=""/>
        <dsp:cNvSpPr/>
      </dsp:nvSpPr>
      <dsp:spPr>
        <a:xfrm>
          <a:off x="1366626" y="0"/>
          <a:ext cx="6026571" cy="3766607"/>
        </a:xfrm>
        <a:prstGeom prst="swooshArrow">
          <a:avLst>
            <a:gd name="adj1" fmla="val 25000"/>
            <a:gd name="adj2" fmla="val 25000"/>
          </a:avLst>
        </a:prstGeom>
        <a:gradFill rotWithShape="0">
          <a:gsLst>
            <a:gs pos="0">
              <a:schemeClr val="accent4">
                <a:tint val="40000"/>
                <a:hueOff val="0"/>
                <a:satOff val="0"/>
                <a:lumOff val="0"/>
                <a:alphaOff val="0"/>
                <a:satMod val="103000"/>
                <a:lumMod val="102000"/>
                <a:tint val="94000"/>
              </a:schemeClr>
            </a:gs>
            <a:gs pos="50000">
              <a:schemeClr val="accent4">
                <a:tint val="40000"/>
                <a:hueOff val="0"/>
                <a:satOff val="0"/>
                <a:lumOff val="0"/>
                <a:alphaOff val="0"/>
                <a:satMod val="110000"/>
                <a:lumMod val="100000"/>
                <a:shade val="100000"/>
              </a:schemeClr>
            </a:gs>
            <a:gs pos="100000">
              <a:schemeClr val="accent4">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B558B47C-DFFF-4736-9848-1C5DA337754D}">
      <dsp:nvSpPr>
        <dsp:cNvPr id="0" name=""/>
        <dsp:cNvSpPr/>
      </dsp:nvSpPr>
      <dsp:spPr>
        <a:xfrm>
          <a:off x="2132001" y="2599712"/>
          <a:ext cx="156690" cy="156690"/>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2DDE792-DBC5-4AE0-997E-71FED3715907}">
      <dsp:nvSpPr>
        <dsp:cNvPr id="0" name=""/>
        <dsp:cNvSpPr/>
      </dsp:nvSpPr>
      <dsp:spPr>
        <a:xfrm>
          <a:off x="2210346" y="2678057"/>
          <a:ext cx="1404191" cy="1088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027" tIns="0" rIns="0" bIns="0" numCol="1" spcCol="1270" anchor="t" anchorCtr="0">
          <a:noAutofit/>
        </a:bodyPr>
        <a:lstStyle/>
        <a:p>
          <a:pPr lvl="0" algn="l" defTabSz="1066800" rtl="1">
            <a:lnSpc>
              <a:spcPct val="90000"/>
            </a:lnSpc>
            <a:spcBef>
              <a:spcPct val="0"/>
            </a:spcBef>
            <a:spcAft>
              <a:spcPct val="35000"/>
            </a:spcAft>
          </a:pPr>
          <a:r>
            <a:rPr lang="ar-SA" sz="2400" kern="1200" dirty="0" smtClean="0"/>
            <a:t>نموذج الأبعاد الأربعة للتقسيم</a:t>
          </a:r>
          <a:endParaRPr lang="ar-SA" sz="2400" kern="1200" dirty="0"/>
        </a:p>
      </dsp:txBody>
      <dsp:txXfrm>
        <a:off x="2210346" y="2678057"/>
        <a:ext cx="1404191" cy="1088549"/>
      </dsp:txXfrm>
    </dsp:sp>
    <dsp:sp modelId="{A4F30F73-1F9B-4626-84C5-2EA33710AFAF}">
      <dsp:nvSpPr>
        <dsp:cNvPr id="0" name=""/>
        <dsp:cNvSpPr/>
      </dsp:nvSpPr>
      <dsp:spPr>
        <a:xfrm>
          <a:off x="3515099" y="1575948"/>
          <a:ext cx="283248" cy="283248"/>
        </a:xfrm>
        <a:prstGeom prst="ellipse">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D748FB0-A5C7-4AF5-94AB-C19C9351861D}">
      <dsp:nvSpPr>
        <dsp:cNvPr id="0" name=""/>
        <dsp:cNvSpPr/>
      </dsp:nvSpPr>
      <dsp:spPr>
        <a:xfrm>
          <a:off x="3656723" y="1717572"/>
          <a:ext cx="1446377" cy="2049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088" tIns="0" rIns="0" bIns="0" numCol="1" spcCol="1270" anchor="t" anchorCtr="0">
          <a:noAutofit/>
        </a:bodyPr>
        <a:lstStyle/>
        <a:p>
          <a:pPr lvl="0" algn="l" defTabSz="1066800" rtl="1">
            <a:lnSpc>
              <a:spcPct val="90000"/>
            </a:lnSpc>
            <a:spcBef>
              <a:spcPct val="0"/>
            </a:spcBef>
            <a:spcAft>
              <a:spcPct val="35000"/>
            </a:spcAft>
          </a:pPr>
          <a:r>
            <a:rPr lang="ar-SA" sz="2400" kern="1200" dirty="0" smtClean="0"/>
            <a:t>مصفوفة القوة والاهتمام</a:t>
          </a:r>
          <a:endParaRPr lang="ar-SA" sz="2400" kern="1200" dirty="0"/>
        </a:p>
      </dsp:txBody>
      <dsp:txXfrm>
        <a:off x="3656723" y="1717572"/>
        <a:ext cx="1446377" cy="2049034"/>
      </dsp:txXfrm>
    </dsp:sp>
    <dsp:sp modelId="{DE1FB9D5-63C9-4366-98E4-BC20F5D6752A}">
      <dsp:nvSpPr>
        <dsp:cNvPr id="0" name=""/>
        <dsp:cNvSpPr/>
      </dsp:nvSpPr>
      <dsp:spPr>
        <a:xfrm>
          <a:off x="5178433" y="952951"/>
          <a:ext cx="391727" cy="391727"/>
        </a:xfrm>
        <a:prstGeom prst="ellipse">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F83510C-F2EB-4A60-A653-B21797D9F432}">
      <dsp:nvSpPr>
        <dsp:cNvPr id="0" name=""/>
        <dsp:cNvSpPr/>
      </dsp:nvSpPr>
      <dsp:spPr>
        <a:xfrm>
          <a:off x="5374296" y="1148815"/>
          <a:ext cx="1446377" cy="26177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7568" tIns="0" rIns="0" bIns="0" numCol="1" spcCol="1270" anchor="t" anchorCtr="0">
          <a:noAutofit/>
        </a:bodyPr>
        <a:lstStyle/>
        <a:p>
          <a:pPr lvl="0" algn="l" defTabSz="1066800" rtl="1">
            <a:lnSpc>
              <a:spcPct val="90000"/>
            </a:lnSpc>
            <a:spcBef>
              <a:spcPct val="0"/>
            </a:spcBef>
            <a:spcAft>
              <a:spcPct val="35000"/>
            </a:spcAft>
          </a:pPr>
          <a:r>
            <a:rPr lang="ar-SA" sz="2400" kern="1200" dirty="0" smtClean="0"/>
            <a:t>نموذج (</a:t>
          </a:r>
          <a:r>
            <a:rPr lang="en-US" sz="2400" kern="1200" dirty="0" smtClean="0"/>
            <a:t>STP</a:t>
          </a:r>
          <a:r>
            <a:rPr lang="ar-SA" sz="2400" kern="1200" dirty="0" smtClean="0"/>
            <a:t>) الاستراتيجي</a:t>
          </a:r>
          <a:endParaRPr lang="ar-SA" sz="2400" kern="1200" dirty="0"/>
        </a:p>
      </dsp:txBody>
      <dsp:txXfrm>
        <a:off x="5374296" y="1148815"/>
        <a:ext cx="1446377" cy="26177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a:off x="2569122" y="1057"/>
          <a:ext cx="7692498" cy="8387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الخصائص الإحصائية (العمر، الجنس، الدخل، مستوى التعليم)</a:t>
          </a:r>
          <a:endParaRPr lang="ar-SA" sz="2800" kern="1200" dirty="0"/>
        </a:p>
      </dsp:txBody>
      <dsp:txXfrm>
        <a:off x="2569122" y="105899"/>
        <a:ext cx="7377974" cy="629049"/>
      </dsp:txXfrm>
    </dsp:sp>
    <dsp:sp modelId="{A004A02C-4D30-47A0-9967-D79F5A21C2C6}">
      <dsp:nvSpPr>
        <dsp:cNvPr id="0" name=""/>
        <dsp:cNvSpPr/>
      </dsp:nvSpPr>
      <dsp:spPr>
        <a:xfrm>
          <a:off x="1497" y="1057"/>
          <a:ext cx="2567625" cy="8387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التقسيم الديموغرافي</a:t>
          </a:r>
          <a:endParaRPr lang="ar-SA" sz="2800" kern="1200" dirty="0"/>
        </a:p>
      </dsp:txBody>
      <dsp:txXfrm>
        <a:off x="42441" y="42001"/>
        <a:ext cx="2485737" cy="756844"/>
      </dsp:txXfrm>
    </dsp:sp>
    <dsp:sp modelId="{04B0ED78-003E-48D5-BD5F-867170F0A394}">
      <dsp:nvSpPr>
        <dsp:cNvPr id="0" name=""/>
        <dsp:cNvSpPr/>
      </dsp:nvSpPr>
      <dsp:spPr>
        <a:xfrm>
          <a:off x="2782892" y="923662"/>
          <a:ext cx="7475161" cy="838732"/>
        </a:xfrm>
        <a:prstGeom prst="rightArrow">
          <a:avLst>
            <a:gd name="adj1" fmla="val 75000"/>
            <a:gd name="adj2" fmla="val 50000"/>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مكان الإقامة، النطاق الحضري أو الريفي.</a:t>
          </a:r>
          <a:endParaRPr lang="ar-SA" sz="2800" kern="1200" dirty="0"/>
        </a:p>
      </dsp:txBody>
      <dsp:txXfrm>
        <a:off x="2782892" y="1028504"/>
        <a:ext cx="7160637" cy="629049"/>
      </dsp:txXfrm>
    </dsp:sp>
    <dsp:sp modelId="{4CC6D3E0-644D-4DB9-9992-BED75625F984}">
      <dsp:nvSpPr>
        <dsp:cNvPr id="0" name=""/>
        <dsp:cNvSpPr/>
      </dsp:nvSpPr>
      <dsp:spPr>
        <a:xfrm>
          <a:off x="0" y="965599"/>
          <a:ext cx="2777827" cy="838732"/>
        </a:xfrm>
        <a:prstGeom prst="roundRect">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التقسيم الجغرافي</a:t>
          </a:r>
          <a:endParaRPr lang="ar-SA" sz="2800" kern="1200" dirty="0"/>
        </a:p>
      </dsp:txBody>
      <dsp:txXfrm>
        <a:off x="40944" y="1006543"/>
        <a:ext cx="2695939" cy="756844"/>
      </dsp:txXfrm>
    </dsp:sp>
    <dsp:sp modelId="{85EA3213-531B-4774-A9E4-989B3C96FA85}">
      <dsp:nvSpPr>
        <dsp:cNvPr id="0" name=""/>
        <dsp:cNvSpPr/>
      </dsp:nvSpPr>
      <dsp:spPr>
        <a:xfrm>
          <a:off x="2853046" y="1846268"/>
          <a:ext cx="7407445" cy="838732"/>
        </a:xfrm>
        <a:prstGeom prst="rightArrow">
          <a:avLst>
            <a:gd name="adj1" fmla="val 75000"/>
            <a:gd name="adj2" fmla="val 50000"/>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القيّم، نمط الحياة، الاهتمامات.</a:t>
          </a:r>
          <a:endParaRPr lang="ar-SA" sz="2800" kern="1200" dirty="0"/>
        </a:p>
      </dsp:txBody>
      <dsp:txXfrm>
        <a:off x="2853046" y="1951110"/>
        <a:ext cx="7092921" cy="629049"/>
      </dsp:txXfrm>
    </dsp:sp>
    <dsp:sp modelId="{937A76B2-8AB0-49A9-AF94-9555071BE9D9}">
      <dsp:nvSpPr>
        <dsp:cNvPr id="0" name=""/>
        <dsp:cNvSpPr/>
      </dsp:nvSpPr>
      <dsp:spPr>
        <a:xfrm>
          <a:off x="2626" y="1846268"/>
          <a:ext cx="2850420" cy="838732"/>
        </a:xfrm>
        <a:prstGeom prst="roundRect">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التقسيم النفسي</a:t>
          </a:r>
          <a:endParaRPr lang="ar-SA" sz="2800" kern="1200" dirty="0"/>
        </a:p>
      </dsp:txBody>
      <dsp:txXfrm>
        <a:off x="43570" y="1887212"/>
        <a:ext cx="2768532" cy="756844"/>
      </dsp:txXfrm>
    </dsp:sp>
    <dsp:sp modelId="{CE0231EC-1CFD-4104-9581-0B4704648560}">
      <dsp:nvSpPr>
        <dsp:cNvPr id="0" name=""/>
        <dsp:cNvSpPr/>
      </dsp:nvSpPr>
      <dsp:spPr>
        <a:xfrm>
          <a:off x="2868587" y="2768874"/>
          <a:ext cx="7393627" cy="8387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معدل استخدام المنتج، الولاء للعلامة التجارية.</a:t>
          </a:r>
          <a:endParaRPr lang="ar-SA" sz="2800" kern="1200" dirty="0"/>
        </a:p>
      </dsp:txBody>
      <dsp:txXfrm>
        <a:off x="2868587" y="2873716"/>
        <a:ext cx="7079103" cy="629049"/>
      </dsp:txXfrm>
    </dsp:sp>
    <dsp:sp modelId="{FE62A6E3-ECFE-4958-9F91-B9905A9E73BA}">
      <dsp:nvSpPr>
        <dsp:cNvPr id="0" name=""/>
        <dsp:cNvSpPr/>
      </dsp:nvSpPr>
      <dsp:spPr>
        <a:xfrm>
          <a:off x="903" y="2768874"/>
          <a:ext cx="2867683" cy="8387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التقسيم السلوكي</a:t>
          </a:r>
          <a:endParaRPr lang="ar-SA" sz="2800" kern="1200" dirty="0"/>
        </a:p>
      </dsp:txBody>
      <dsp:txXfrm>
        <a:off x="41847" y="2809818"/>
        <a:ext cx="2785795" cy="7568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a:off x="2839660" y="1057"/>
          <a:ext cx="5943912" cy="838732"/>
        </a:xfrm>
        <a:prstGeom prst="rightArrow">
          <a:avLst>
            <a:gd name="adj1" fmla="val 75000"/>
            <a:gd name="adj2" fmla="val 5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كبار المستثمرين والرعاة.</a:t>
          </a:r>
          <a:endParaRPr lang="ar-SA" sz="2800" kern="1200" dirty="0"/>
        </a:p>
      </dsp:txBody>
      <dsp:txXfrm>
        <a:off x="2839660" y="105899"/>
        <a:ext cx="5629388" cy="629049"/>
      </dsp:txXfrm>
    </dsp:sp>
    <dsp:sp modelId="{A004A02C-4D30-47A0-9967-D79F5A21C2C6}">
      <dsp:nvSpPr>
        <dsp:cNvPr id="0" name=""/>
        <dsp:cNvSpPr/>
      </dsp:nvSpPr>
      <dsp:spPr>
        <a:xfrm>
          <a:off x="3169" y="1057"/>
          <a:ext cx="2836491" cy="83873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لاعبون رئيسيون</a:t>
          </a:r>
          <a:endParaRPr lang="ar-SA" sz="2800" kern="1200" dirty="0"/>
        </a:p>
      </dsp:txBody>
      <dsp:txXfrm>
        <a:off x="44113" y="42001"/>
        <a:ext cx="2754603" cy="756844"/>
      </dsp:txXfrm>
    </dsp:sp>
    <dsp:sp modelId="{04B0ED78-003E-48D5-BD5F-867170F0A394}">
      <dsp:nvSpPr>
        <dsp:cNvPr id="0" name=""/>
        <dsp:cNvSpPr/>
      </dsp:nvSpPr>
      <dsp:spPr>
        <a:xfrm>
          <a:off x="2849291" y="923662"/>
          <a:ext cx="5935437" cy="838732"/>
        </a:xfrm>
        <a:prstGeom prst="rightArrow">
          <a:avLst>
            <a:gd name="adj1" fmla="val 75000"/>
            <a:gd name="adj2" fmla="val 50000"/>
          </a:avLst>
        </a:prstGeom>
        <a:solidFill>
          <a:schemeClr val="accent3">
            <a:tint val="40000"/>
            <a:alpha val="90000"/>
            <a:hueOff val="676380"/>
            <a:satOff val="33333"/>
            <a:lumOff val="593"/>
            <a:alphaOff val="0"/>
          </a:schemeClr>
        </a:solidFill>
        <a:ln w="6350" cap="flat" cmpd="sng" algn="ctr">
          <a:solidFill>
            <a:schemeClr val="accent3">
              <a:tint val="40000"/>
              <a:alpha val="90000"/>
              <a:hueOff val="676380"/>
              <a:satOff val="33333"/>
              <a:lumOff val="593"/>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الجهات الحكومية والرقابية.</a:t>
          </a:r>
          <a:endParaRPr lang="ar-SA" sz="2800" kern="1200" dirty="0"/>
        </a:p>
      </dsp:txBody>
      <dsp:txXfrm>
        <a:off x="2849291" y="1028504"/>
        <a:ext cx="5620913" cy="629049"/>
      </dsp:txXfrm>
    </dsp:sp>
    <dsp:sp modelId="{4CC6D3E0-644D-4DB9-9992-BED75625F984}">
      <dsp:nvSpPr>
        <dsp:cNvPr id="0" name=""/>
        <dsp:cNvSpPr/>
      </dsp:nvSpPr>
      <dsp:spPr>
        <a:xfrm>
          <a:off x="0" y="965599"/>
          <a:ext cx="2847278" cy="838732"/>
        </a:xfrm>
        <a:prstGeom prst="roundRect">
          <a:avLst/>
        </a:prstGeom>
        <a:gradFill rotWithShape="0">
          <a:gsLst>
            <a:gs pos="0">
              <a:schemeClr val="accent3">
                <a:hueOff val="903533"/>
                <a:satOff val="33333"/>
                <a:lumOff val="-4902"/>
                <a:alphaOff val="0"/>
                <a:satMod val="103000"/>
                <a:lumMod val="102000"/>
                <a:tint val="94000"/>
              </a:schemeClr>
            </a:gs>
            <a:gs pos="50000">
              <a:schemeClr val="accent3">
                <a:hueOff val="903533"/>
                <a:satOff val="33333"/>
                <a:lumOff val="-4902"/>
                <a:alphaOff val="0"/>
                <a:satMod val="110000"/>
                <a:lumMod val="100000"/>
                <a:shade val="100000"/>
              </a:schemeClr>
            </a:gs>
            <a:gs pos="100000">
              <a:schemeClr val="accent3">
                <a:hueOff val="903533"/>
                <a:satOff val="33333"/>
                <a:lumOff val="-490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المسؤولون عن السياق</a:t>
          </a:r>
          <a:endParaRPr lang="ar-SA" sz="2800" kern="1200" dirty="0"/>
        </a:p>
      </dsp:txBody>
      <dsp:txXfrm>
        <a:off x="40944" y="1006543"/>
        <a:ext cx="2765390" cy="756844"/>
      </dsp:txXfrm>
    </dsp:sp>
    <dsp:sp modelId="{85EA3213-531B-4774-A9E4-989B3C96FA85}">
      <dsp:nvSpPr>
        <dsp:cNvPr id="0" name=""/>
        <dsp:cNvSpPr/>
      </dsp:nvSpPr>
      <dsp:spPr>
        <a:xfrm>
          <a:off x="2800083" y="1846268"/>
          <a:ext cx="5985079" cy="838732"/>
        </a:xfrm>
        <a:prstGeom prst="rightArrow">
          <a:avLst>
            <a:gd name="adj1" fmla="val 75000"/>
            <a:gd name="adj2" fmla="val 50000"/>
          </a:avLst>
        </a:prstGeom>
        <a:solidFill>
          <a:schemeClr val="accent3">
            <a:tint val="40000"/>
            <a:alpha val="90000"/>
            <a:hueOff val="1352761"/>
            <a:satOff val="66667"/>
            <a:lumOff val="1186"/>
            <a:alphaOff val="0"/>
          </a:schemeClr>
        </a:solidFill>
        <a:ln w="6350" cap="flat" cmpd="sng" algn="ctr">
          <a:solidFill>
            <a:schemeClr val="accent3">
              <a:tint val="40000"/>
              <a:alpha val="90000"/>
              <a:hueOff val="1352761"/>
              <a:satOff val="66667"/>
              <a:lumOff val="1186"/>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المستهلكون الأوفياء، صغار المؤثرين.</a:t>
          </a:r>
          <a:endParaRPr lang="ar-SA" sz="2800" kern="1200" dirty="0"/>
        </a:p>
      </dsp:txBody>
      <dsp:txXfrm>
        <a:off x="2800083" y="1951110"/>
        <a:ext cx="5670555" cy="629049"/>
      </dsp:txXfrm>
    </dsp:sp>
    <dsp:sp modelId="{937A76B2-8AB0-49A9-AF94-9555071BE9D9}">
      <dsp:nvSpPr>
        <dsp:cNvPr id="0" name=""/>
        <dsp:cNvSpPr/>
      </dsp:nvSpPr>
      <dsp:spPr>
        <a:xfrm>
          <a:off x="1578" y="1846268"/>
          <a:ext cx="2798504" cy="838732"/>
        </a:xfrm>
        <a:prstGeom prst="roundRect">
          <a:avLst/>
        </a:prstGeom>
        <a:gradFill rotWithShape="0">
          <a:gsLst>
            <a:gs pos="0">
              <a:schemeClr val="accent3">
                <a:hueOff val="1807066"/>
                <a:satOff val="66667"/>
                <a:lumOff val="-9804"/>
                <a:alphaOff val="0"/>
                <a:satMod val="103000"/>
                <a:lumMod val="102000"/>
                <a:tint val="94000"/>
              </a:schemeClr>
            </a:gs>
            <a:gs pos="50000">
              <a:schemeClr val="accent3">
                <a:hueOff val="1807066"/>
                <a:satOff val="66667"/>
                <a:lumOff val="-9804"/>
                <a:alphaOff val="0"/>
                <a:satMod val="110000"/>
                <a:lumMod val="100000"/>
                <a:shade val="100000"/>
              </a:schemeClr>
            </a:gs>
            <a:gs pos="100000">
              <a:schemeClr val="accent3">
                <a:hueOff val="1807066"/>
                <a:satOff val="66667"/>
                <a:lumOff val="-9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المؤثرون</a:t>
          </a:r>
          <a:endParaRPr lang="ar-SA" sz="2800" kern="1200" dirty="0"/>
        </a:p>
      </dsp:txBody>
      <dsp:txXfrm>
        <a:off x="42522" y="1887212"/>
        <a:ext cx="2716616" cy="756844"/>
      </dsp:txXfrm>
    </dsp:sp>
    <dsp:sp modelId="{CE0231EC-1CFD-4104-9581-0B4704648560}">
      <dsp:nvSpPr>
        <dsp:cNvPr id="0" name=""/>
        <dsp:cNvSpPr/>
      </dsp:nvSpPr>
      <dsp:spPr>
        <a:xfrm>
          <a:off x="2733988" y="2768874"/>
          <a:ext cx="6051025" cy="838732"/>
        </a:xfrm>
        <a:prstGeom prst="rightArrow">
          <a:avLst>
            <a:gd name="adj1" fmla="val 75000"/>
            <a:gd name="adj2" fmla="val 50000"/>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المتابعون العابرون.</a:t>
          </a:r>
          <a:endParaRPr lang="ar-SA" sz="2800" kern="1200" dirty="0"/>
        </a:p>
      </dsp:txBody>
      <dsp:txXfrm>
        <a:off x="2733988" y="2873716"/>
        <a:ext cx="5736501" cy="629049"/>
      </dsp:txXfrm>
    </dsp:sp>
    <dsp:sp modelId="{FE62A6E3-ECFE-4958-9F91-B9905A9E73BA}">
      <dsp:nvSpPr>
        <dsp:cNvPr id="0" name=""/>
        <dsp:cNvSpPr/>
      </dsp:nvSpPr>
      <dsp:spPr>
        <a:xfrm>
          <a:off x="1727" y="2768874"/>
          <a:ext cx="2732260" cy="838732"/>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الجمهور العام</a:t>
          </a:r>
          <a:endParaRPr lang="ar-SA" sz="2800" kern="1200" dirty="0"/>
        </a:p>
      </dsp:txBody>
      <dsp:txXfrm>
        <a:off x="42671" y="2809818"/>
        <a:ext cx="2650372" cy="7568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a:off x="2676077" y="0"/>
          <a:ext cx="7356398" cy="1127707"/>
        </a:xfrm>
        <a:prstGeom prst="rightArrow">
          <a:avLst>
            <a:gd name="adj1" fmla="val 75000"/>
            <a:gd name="adj2" fmla="val 5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تقسيم السوق الكلي إلى مجموعات صغيرة.</a:t>
          </a:r>
          <a:endParaRPr lang="ar-SA" sz="2800" kern="1200" dirty="0"/>
        </a:p>
      </dsp:txBody>
      <dsp:txXfrm>
        <a:off x="2676077" y="140963"/>
        <a:ext cx="6933508" cy="845781"/>
      </dsp:txXfrm>
    </dsp:sp>
    <dsp:sp modelId="{A004A02C-4D30-47A0-9967-D79F5A21C2C6}">
      <dsp:nvSpPr>
        <dsp:cNvPr id="0" name=""/>
        <dsp:cNvSpPr/>
      </dsp:nvSpPr>
      <dsp:spPr>
        <a:xfrm>
          <a:off x="2041" y="0"/>
          <a:ext cx="2674035" cy="1127707"/>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التقسيم</a:t>
          </a:r>
          <a:endParaRPr lang="ar-SA" sz="2800" kern="1200" dirty="0"/>
        </a:p>
      </dsp:txBody>
      <dsp:txXfrm>
        <a:off x="57091" y="55050"/>
        <a:ext cx="2563935" cy="1017607"/>
      </dsp:txXfrm>
    </dsp:sp>
    <dsp:sp modelId="{04B0ED78-003E-48D5-BD5F-867170F0A394}">
      <dsp:nvSpPr>
        <dsp:cNvPr id="0" name=""/>
        <dsp:cNvSpPr/>
      </dsp:nvSpPr>
      <dsp:spPr>
        <a:xfrm>
          <a:off x="2609331" y="1240478"/>
          <a:ext cx="7424900" cy="1127707"/>
        </a:xfrm>
        <a:prstGeom prst="rightArrow">
          <a:avLst>
            <a:gd name="adj1" fmla="val 75000"/>
            <a:gd name="adj2" fmla="val 5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اختيار المجموعة الأكثر ربحية أو تأثيراً للتركيز عليها.</a:t>
          </a:r>
          <a:endParaRPr lang="ar-SA" sz="2800" kern="1200" dirty="0"/>
        </a:p>
      </dsp:txBody>
      <dsp:txXfrm>
        <a:off x="2609331" y="1381441"/>
        <a:ext cx="7002010" cy="845781"/>
      </dsp:txXfrm>
    </dsp:sp>
    <dsp:sp modelId="{4CC6D3E0-644D-4DB9-9992-BED75625F984}">
      <dsp:nvSpPr>
        <dsp:cNvPr id="0" name=""/>
        <dsp:cNvSpPr/>
      </dsp:nvSpPr>
      <dsp:spPr>
        <a:xfrm>
          <a:off x="0" y="1296863"/>
          <a:ext cx="2609046" cy="1127707"/>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الاستهداف</a:t>
          </a:r>
          <a:endParaRPr lang="ar-SA" sz="2800" kern="1200" dirty="0"/>
        </a:p>
      </dsp:txBody>
      <dsp:txXfrm>
        <a:off x="55050" y="1351913"/>
        <a:ext cx="2498946" cy="1017607"/>
      </dsp:txXfrm>
    </dsp:sp>
    <dsp:sp modelId="{85EA3213-531B-4774-A9E4-989B3C96FA85}">
      <dsp:nvSpPr>
        <dsp:cNvPr id="0" name=""/>
        <dsp:cNvSpPr/>
      </dsp:nvSpPr>
      <dsp:spPr>
        <a:xfrm>
          <a:off x="2522944" y="2480956"/>
          <a:ext cx="7507295" cy="1127707"/>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كيف نريد لهذا الجمهور أن يرى الفعالية مقارنة بالمنافسين.</a:t>
          </a:r>
          <a:endParaRPr lang="ar-SA" sz="2800" kern="1200" dirty="0"/>
        </a:p>
      </dsp:txBody>
      <dsp:txXfrm>
        <a:off x="2522944" y="2621919"/>
        <a:ext cx="7084405" cy="845781"/>
      </dsp:txXfrm>
    </dsp:sp>
    <dsp:sp modelId="{937A76B2-8AB0-49A9-AF94-9555071BE9D9}">
      <dsp:nvSpPr>
        <dsp:cNvPr id="0" name=""/>
        <dsp:cNvSpPr/>
      </dsp:nvSpPr>
      <dsp:spPr>
        <a:xfrm>
          <a:off x="4277" y="2480956"/>
          <a:ext cx="2518666" cy="1127707"/>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التموضع</a:t>
          </a:r>
          <a:endParaRPr lang="ar-SA" sz="2800" kern="1200" dirty="0"/>
        </a:p>
      </dsp:txBody>
      <dsp:txXfrm>
        <a:off x="59327" y="2536006"/>
        <a:ext cx="2408566" cy="10176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C9D5C7-6566-4ADE-80E8-B1AD545683C5}">
      <dsp:nvSpPr>
        <dsp:cNvPr id="0" name=""/>
        <dsp:cNvSpPr/>
      </dsp:nvSpPr>
      <dsp:spPr>
        <a:xfrm>
          <a:off x="2184549" y="-26451"/>
          <a:ext cx="4319910" cy="4319910"/>
        </a:xfrm>
        <a:prstGeom prst="circularArrow">
          <a:avLst>
            <a:gd name="adj1" fmla="val 5544"/>
            <a:gd name="adj2" fmla="val 330680"/>
            <a:gd name="adj3" fmla="val 13757846"/>
            <a:gd name="adj4" fmla="val 17396977"/>
            <a:gd name="adj5" fmla="val 575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BC81AD47-44F3-4650-A0EA-DA5065472523}">
      <dsp:nvSpPr>
        <dsp:cNvPr id="0" name=""/>
        <dsp:cNvSpPr/>
      </dsp:nvSpPr>
      <dsp:spPr>
        <a:xfrm>
          <a:off x="3325200" y="1642"/>
          <a:ext cx="2038607" cy="1019303"/>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1">
            <a:lnSpc>
              <a:spcPct val="90000"/>
            </a:lnSpc>
            <a:spcBef>
              <a:spcPct val="0"/>
            </a:spcBef>
            <a:spcAft>
              <a:spcPct val="35000"/>
            </a:spcAft>
          </a:pPr>
          <a:r>
            <a:rPr lang="ar-SA" sz="2700" kern="1200" dirty="0" smtClean="0"/>
            <a:t>مرحلة التخطيط والتأسيس</a:t>
          </a:r>
          <a:endParaRPr lang="ar-SA" sz="2700" kern="1200" dirty="0"/>
        </a:p>
      </dsp:txBody>
      <dsp:txXfrm>
        <a:off x="3374958" y="51400"/>
        <a:ext cx="1939091" cy="919787"/>
      </dsp:txXfrm>
    </dsp:sp>
    <dsp:sp modelId="{B631B618-8AFD-4AD9-B667-7A5A002F6C58}">
      <dsp:nvSpPr>
        <dsp:cNvPr id="0" name=""/>
        <dsp:cNvSpPr/>
      </dsp:nvSpPr>
      <dsp:spPr>
        <a:xfrm>
          <a:off x="5077217" y="1274557"/>
          <a:ext cx="2038607" cy="1019303"/>
        </a:xfrm>
        <a:prstGeom prst="roundRect">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1">
            <a:lnSpc>
              <a:spcPct val="90000"/>
            </a:lnSpc>
            <a:spcBef>
              <a:spcPct val="0"/>
            </a:spcBef>
            <a:spcAft>
              <a:spcPct val="35000"/>
            </a:spcAft>
          </a:pPr>
          <a:r>
            <a:rPr lang="ar-SA" sz="2700" kern="1200" dirty="0" smtClean="0"/>
            <a:t>مرحلة التجهيز والتعاقدات</a:t>
          </a:r>
          <a:endParaRPr lang="ar-SA" sz="2700" kern="1200" dirty="0"/>
        </a:p>
      </dsp:txBody>
      <dsp:txXfrm>
        <a:off x="5126975" y="1324315"/>
        <a:ext cx="1939091" cy="919787"/>
      </dsp:txXfrm>
    </dsp:sp>
    <dsp:sp modelId="{BBAD644C-6722-4051-BCD7-ABB924501409}">
      <dsp:nvSpPr>
        <dsp:cNvPr id="0" name=""/>
        <dsp:cNvSpPr/>
      </dsp:nvSpPr>
      <dsp:spPr>
        <a:xfrm>
          <a:off x="4408006" y="3334176"/>
          <a:ext cx="2038607" cy="1019303"/>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1">
            <a:lnSpc>
              <a:spcPct val="90000"/>
            </a:lnSpc>
            <a:spcBef>
              <a:spcPct val="0"/>
            </a:spcBef>
            <a:spcAft>
              <a:spcPct val="35000"/>
            </a:spcAft>
          </a:pPr>
          <a:r>
            <a:rPr lang="ar-SA" sz="2700" kern="1200" dirty="0" smtClean="0"/>
            <a:t>مرحلة التنفيذ والترويج</a:t>
          </a:r>
          <a:endParaRPr lang="ar-SA" sz="2700" kern="1200" dirty="0"/>
        </a:p>
      </dsp:txBody>
      <dsp:txXfrm>
        <a:off x="4457764" y="3383934"/>
        <a:ext cx="1939091" cy="919787"/>
      </dsp:txXfrm>
    </dsp:sp>
    <dsp:sp modelId="{C8168961-E1EC-4A81-AFD1-6D08E5B190F0}">
      <dsp:nvSpPr>
        <dsp:cNvPr id="0" name=""/>
        <dsp:cNvSpPr/>
      </dsp:nvSpPr>
      <dsp:spPr>
        <a:xfrm>
          <a:off x="2242394" y="3334176"/>
          <a:ext cx="2038607" cy="1019303"/>
        </a:xfrm>
        <a:prstGeom prst="roundRect">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1">
            <a:lnSpc>
              <a:spcPct val="90000"/>
            </a:lnSpc>
            <a:spcBef>
              <a:spcPct val="0"/>
            </a:spcBef>
            <a:spcAft>
              <a:spcPct val="35000"/>
            </a:spcAft>
          </a:pPr>
          <a:r>
            <a:rPr lang="ar-SA" sz="2700" kern="1200" dirty="0" smtClean="0"/>
            <a:t>مرحلة الفعالية</a:t>
          </a:r>
          <a:endParaRPr lang="ar-SA" sz="2700" kern="1200" dirty="0"/>
        </a:p>
      </dsp:txBody>
      <dsp:txXfrm>
        <a:off x="2292152" y="3383934"/>
        <a:ext cx="1939091" cy="919787"/>
      </dsp:txXfrm>
    </dsp:sp>
    <dsp:sp modelId="{F2F91710-C12A-4F08-A62D-A181B1489979}">
      <dsp:nvSpPr>
        <dsp:cNvPr id="0" name=""/>
        <dsp:cNvSpPr/>
      </dsp:nvSpPr>
      <dsp:spPr>
        <a:xfrm>
          <a:off x="1573183" y="1274557"/>
          <a:ext cx="2038607" cy="1019303"/>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1">
            <a:lnSpc>
              <a:spcPct val="90000"/>
            </a:lnSpc>
            <a:spcBef>
              <a:spcPct val="0"/>
            </a:spcBef>
            <a:spcAft>
              <a:spcPct val="35000"/>
            </a:spcAft>
          </a:pPr>
          <a:r>
            <a:rPr lang="ar-SA" sz="2700" kern="1200" dirty="0" smtClean="0"/>
            <a:t>مرحلة ما بعد الفعالية</a:t>
          </a:r>
          <a:endParaRPr lang="ar-SA" sz="2700" kern="1200" dirty="0"/>
        </a:p>
      </dsp:txBody>
      <dsp:txXfrm>
        <a:off x="1622941" y="1324315"/>
        <a:ext cx="1939091" cy="9197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B1DAD-3C47-4A8C-94EF-21846D6E474D}">
      <dsp:nvSpPr>
        <dsp:cNvPr id="0" name=""/>
        <dsp:cNvSpPr/>
      </dsp:nvSpPr>
      <dsp:spPr>
        <a:xfrm rot="16200000">
          <a:off x="2233136" y="-2141943"/>
          <a:ext cx="735646" cy="5201920"/>
        </a:xfrm>
        <a:prstGeom prst="round2Same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التقرير الإعلامي</a:t>
          </a:r>
          <a:endParaRPr lang="ar-SA" sz="2800" kern="1200" dirty="0"/>
        </a:p>
      </dsp:txBody>
      <dsp:txXfrm rot="5400000">
        <a:off x="35911" y="127104"/>
        <a:ext cx="5166009" cy="663824"/>
      </dsp:txXfrm>
    </dsp:sp>
    <dsp:sp modelId="{85C9DB04-0C38-4E10-9C0A-90173FEBFC5D}">
      <dsp:nvSpPr>
        <dsp:cNvPr id="0" name=""/>
        <dsp:cNvSpPr/>
      </dsp:nvSpPr>
      <dsp:spPr>
        <a:xfrm>
          <a:off x="5201920" y="1393"/>
          <a:ext cx="2926080" cy="91955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الأسبوع الأول</a:t>
          </a:r>
          <a:endParaRPr lang="ar-SA" sz="2800" kern="1200" dirty="0"/>
        </a:p>
      </dsp:txBody>
      <dsp:txXfrm>
        <a:off x="5246809" y="46282"/>
        <a:ext cx="2836302" cy="829779"/>
      </dsp:txXfrm>
    </dsp:sp>
    <dsp:sp modelId="{0DAACE39-6698-46CF-8AF8-9A237D605D09}">
      <dsp:nvSpPr>
        <dsp:cNvPr id="0" name=""/>
        <dsp:cNvSpPr/>
      </dsp:nvSpPr>
      <dsp:spPr>
        <a:xfrm rot="16200000">
          <a:off x="2233136" y="-1174252"/>
          <a:ext cx="735646" cy="5201920"/>
        </a:xfrm>
        <a:prstGeom prst="round2SameRect">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مرحلة تحويل العلاقات إلى صفقات</a:t>
          </a:r>
          <a:endParaRPr lang="ar-SA" sz="2800" kern="1200" dirty="0"/>
        </a:p>
      </dsp:txBody>
      <dsp:txXfrm rot="5400000">
        <a:off x="35911" y="1094795"/>
        <a:ext cx="5166009" cy="663824"/>
      </dsp:txXfrm>
    </dsp:sp>
    <dsp:sp modelId="{D3645AC4-C289-4339-8AE0-D1CFC6F31D33}">
      <dsp:nvSpPr>
        <dsp:cNvPr id="0" name=""/>
        <dsp:cNvSpPr/>
      </dsp:nvSpPr>
      <dsp:spPr>
        <a:xfrm>
          <a:off x="5201920" y="966928"/>
          <a:ext cx="2926080" cy="919557"/>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الأسبوع الثاني للرابع</a:t>
          </a:r>
          <a:endParaRPr lang="ar-SA" sz="2800" kern="1200" dirty="0"/>
        </a:p>
      </dsp:txBody>
      <dsp:txXfrm>
        <a:off x="5246809" y="1011817"/>
        <a:ext cx="2836302" cy="829779"/>
      </dsp:txXfrm>
    </dsp:sp>
    <dsp:sp modelId="{266E5E2F-666E-4BFF-A932-8282CFD63340}">
      <dsp:nvSpPr>
        <dsp:cNvPr id="0" name=""/>
        <dsp:cNvSpPr/>
      </dsp:nvSpPr>
      <dsp:spPr>
        <a:xfrm rot="16200000">
          <a:off x="2233136" y="-208717"/>
          <a:ext cx="735646" cy="5201920"/>
        </a:xfrm>
        <a:prstGeom prst="round2Same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smtClean="0"/>
            <a:t>التقييم المالي والإداري والإغلاق</a:t>
          </a:r>
          <a:endParaRPr lang="ar-SA" sz="2800" kern="1200" dirty="0"/>
        </a:p>
      </dsp:txBody>
      <dsp:txXfrm rot="5400000">
        <a:off x="35911" y="2060330"/>
        <a:ext cx="5166009" cy="663824"/>
      </dsp:txXfrm>
    </dsp:sp>
    <dsp:sp modelId="{FBD50169-67FD-4D22-BA86-D54695F93A52}">
      <dsp:nvSpPr>
        <dsp:cNvPr id="0" name=""/>
        <dsp:cNvSpPr/>
      </dsp:nvSpPr>
      <dsp:spPr>
        <a:xfrm>
          <a:off x="5201920" y="1932464"/>
          <a:ext cx="2926080" cy="919557"/>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الأسبوع الثالث للرابع</a:t>
          </a:r>
          <a:endParaRPr lang="ar-SA" sz="2800" kern="1200" dirty="0"/>
        </a:p>
      </dsp:txBody>
      <dsp:txXfrm>
        <a:off x="5246809" y="1977353"/>
        <a:ext cx="2836302" cy="829779"/>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7.jpg"/><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47456" y="2685079"/>
            <a:ext cx="4054607" cy="769441"/>
          </a:xfrm>
          <a:prstGeom prst="rect">
            <a:avLst/>
          </a:prstGeom>
          <a:noFill/>
        </p:spPr>
        <p:txBody>
          <a:bodyPr wrap="square" rtlCol="0">
            <a:spAutoFit/>
          </a:bodyPr>
          <a:lstStyle/>
          <a:p>
            <a:pPr algn="ctr" rtl="1"/>
            <a:r>
              <a:rPr lang="ar-SA" sz="4400" b="1" dirty="0" smtClean="0">
                <a:solidFill>
                  <a:srgbClr val="00AEEF"/>
                </a:solidFill>
                <a:latin typeface="Alexandria"/>
              </a:rPr>
              <a:t>تخطيط الفعاليات</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Second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4000" b="1" dirty="0" smtClean="0">
                <a:latin typeface="Alexandria"/>
              </a:rPr>
              <a:t>1- تخطيط الفعاليات.</a:t>
            </a:r>
          </a:p>
          <a:p>
            <a:pPr algn="r" rtl="1">
              <a:lnSpc>
                <a:spcPts val="5000"/>
              </a:lnSpc>
            </a:pPr>
            <a:r>
              <a:rPr lang="ar-SA" sz="4000" b="1" dirty="0" smtClean="0">
                <a:latin typeface="Alexandria"/>
              </a:rPr>
              <a:t>2- تحديد أهداف الفعاليات.</a:t>
            </a:r>
            <a:endParaRPr lang="ar-SA" sz="4000" b="1" dirty="0">
              <a:latin typeface="Alexandria"/>
            </a:endParaRPr>
          </a:p>
          <a:p>
            <a:pPr algn="r" rtl="1">
              <a:lnSpc>
                <a:spcPts val="5000"/>
              </a:lnSpc>
            </a:pPr>
            <a:r>
              <a:rPr lang="ar-SA" sz="4000" b="1" dirty="0" smtClean="0">
                <a:latin typeface="Alexandria"/>
              </a:rPr>
              <a:t>3- دراسة الجمهور المستهدف.</a:t>
            </a:r>
          </a:p>
          <a:p>
            <a:pPr algn="r" rtl="1">
              <a:lnSpc>
                <a:spcPts val="5000"/>
              </a:lnSpc>
            </a:pPr>
            <a:r>
              <a:rPr lang="ar-SA" sz="4000" b="1" dirty="0" smtClean="0">
                <a:latin typeface="Alexandria"/>
              </a:rPr>
              <a:t>4- اختيار الفكرة والرسالة.</a:t>
            </a:r>
          </a:p>
          <a:p>
            <a:pPr algn="r" rtl="1">
              <a:lnSpc>
                <a:spcPts val="5000"/>
              </a:lnSpc>
            </a:pPr>
            <a:r>
              <a:rPr lang="ar-SA" sz="4000" b="1" dirty="0" smtClean="0">
                <a:latin typeface="Alexandria"/>
              </a:rPr>
              <a:t>5- إعداد الجدول الزمني.</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a:t>
            </a:r>
            <a:r>
              <a:rPr lang="ar-SA" sz="2800" dirty="0" smtClean="0">
                <a:solidFill>
                  <a:schemeClr val="tx1"/>
                </a:solidFill>
                <a:latin typeface="Alexandria"/>
              </a:rPr>
              <a:t>كيف يتم التخطيط للفعاليات والأحداث الخاصة وخطوات ذلك.</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أستطيع تحديد هدف الفعالية.</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ماهي آليات دراسة الجمهور المستهدف.</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نقوم بتحديد الفكرة والرسالة الخاصة بالفعالية.</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نُعدّ الجدول الزمني الخاص بالفعالية.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833122"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تُعدّ صناعة وتخطيط الفعاليات واحدة من أكثر القطاعات حيويّة وديناميكية في الاقتصاد المعاصر، حيث لم تعد الفعاليات مجرد تجمعات عابرة، بل تحولت إلى أدوات استراتيجية لتحقيق أهداف اقتصادية، واجتماعية، وتسويقية محددة، إذ يُعدّ تنظيم الفعاليات من الوسائل الأساسية الحديثة التي تعتمدها المؤسسات من أجل التواصل مع جمهورها، ونقل رسائلها بفاعلية.</a:t>
            </a:r>
            <a:endParaRPr lang="ar-SA" sz="2800" dirty="0">
              <a:solidFill>
                <a:schemeClr val="tx1"/>
              </a:solidFill>
              <a:latin typeface="Alexandria"/>
            </a:endParaRPr>
          </a:p>
        </p:txBody>
      </p:sp>
      <p:sp>
        <p:nvSpPr>
          <p:cNvPr id="17" name="Rectangle: Rounded Corners 33"/>
          <p:cNvSpPr/>
          <p:nvPr/>
        </p:nvSpPr>
        <p:spPr>
          <a:xfrm>
            <a:off x="-611946" y="54894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S</a:t>
            </a:r>
            <a:r>
              <a:rPr lang="en-US" sz="2800" dirty="0" smtClean="0">
                <a:solidFill>
                  <a:schemeClr val="bg1"/>
                </a:solidFill>
                <a:latin typeface="Alexandria"/>
              </a:rPr>
              <a:t>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120" y="1418624"/>
            <a:ext cx="2966720" cy="4504655"/>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6323148" cy="721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73729" y="92486"/>
            <a:ext cx="35324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التخطيط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032300" y="1485079"/>
            <a:ext cx="9956800" cy="18982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يُعدّ </a:t>
            </a:r>
            <a:r>
              <a:rPr lang="ar-SA" sz="2800" dirty="0">
                <a:solidFill>
                  <a:schemeClr val="tx1"/>
                </a:solidFill>
                <a:latin typeface="Alexandria"/>
              </a:rPr>
              <a:t>تخطيط الفعاليات علماً وفناً يجمع بين المهارات التنظيمية الدقيقة والرؤية الإبداعية، وهو عملية منهجية تهدف إلى تصميم وتنفيذ أحداث تضمن تحقيق أقصى استفادة للمنظمين والحضور على حد سواء، فهو يهدف إلى خلق تجربة إنسانية فريدة في إطار زمني ومكاني محدد</a:t>
            </a:r>
            <a:r>
              <a:rPr lang="ar-SA" sz="2800" dirty="0" smtClean="0">
                <a:solidFill>
                  <a:schemeClr val="tx1"/>
                </a:solidFill>
                <a:latin typeface="Alexandria"/>
              </a:rPr>
              <a:t>.</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7" y="3513860"/>
            <a:ext cx="11352807" cy="2823894"/>
          </a:xfrm>
          <a:prstGeom prst="rect">
            <a:avLst/>
          </a:prstGeom>
        </p:spPr>
      </p:pic>
      <p:sp>
        <p:nvSpPr>
          <p:cNvPr id="8" name="Rectangle: Rounded Corners 33"/>
          <p:cNvSpPr/>
          <p:nvPr/>
        </p:nvSpPr>
        <p:spPr>
          <a:xfrm>
            <a:off x="-249305" y="56597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6323148" cy="721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73729" y="92486"/>
            <a:ext cx="35324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التخطيط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245360" y="1270242"/>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تشمل عملية التخطيط للفعاليات مجموعة من الخطوات أبرزها:</a:t>
            </a:r>
            <a:endParaRPr lang="en-US" sz="2800" b="1" dirty="0">
              <a:solidFill>
                <a:srgbClr val="FF0000"/>
              </a:solidFill>
              <a:latin typeface="Alexandria"/>
            </a:endParaRPr>
          </a:p>
        </p:txBody>
      </p:sp>
      <p:sp>
        <p:nvSpPr>
          <p:cNvPr id="8" name="Rectangle: Rounded Corners 33"/>
          <p:cNvSpPr/>
          <p:nvPr/>
        </p:nvSpPr>
        <p:spPr>
          <a:xfrm>
            <a:off x="-249305" y="56597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9" name="رسم تخطيطي 8"/>
          <p:cNvGraphicFramePr/>
          <p:nvPr>
            <p:extLst>
              <p:ext uri="{D42A27DB-BD31-4B8C-83A1-F6EECF244321}">
                <p14:modId xmlns:p14="http://schemas.microsoft.com/office/powerpoint/2010/main" val="3709839479"/>
              </p:ext>
            </p:extLst>
          </p:nvPr>
        </p:nvGraphicFramePr>
        <p:xfrm>
          <a:off x="1500809" y="1808922"/>
          <a:ext cx="8659191" cy="4760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37424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2" dur="500"/>
                                        <p:tgtEl>
                                          <p:spTgt spid="9">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27" dur="500"/>
                                        <p:tgtEl>
                                          <p:spTgt spid="9">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0" dur="500"/>
                                        <p:tgtEl>
                                          <p:spTgt spid="9">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35" dur="500"/>
                                        <p:tgtEl>
                                          <p:spTgt spid="9">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74E400CD-112A-4A19-A0BA-C1B6F2C9E033}"/>
                                            </p:graphicEl>
                                          </p:spTgt>
                                        </p:tgtEl>
                                        <p:attrNameLst>
                                          <p:attrName>style.visibility</p:attrName>
                                        </p:attrNameLst>
                                      </p:cBhvr>
                                      <p:to>
                                        <p:strVal val="visible"/>
                                      </p:to>
                                    </p:set>
                                    <p:animEffect transition="in" filter="randombar(horizontal)">
                                      <p:cBhvr>
                                        <p:cTn id="40" dur="500"/>
                                        <p:tgtEl>
                                          <p:spTgt spid="9">
                                            <p:graphicEl>
                                              <a:dgm id="{74E400CD-112A-4A19-A0BA-C1B6F2C9E033}"/>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9">
                                            <p:graphicEl>
                                              <a:dgm id="{9B6D9673-C78D-4621-8D2A-9C4F3B6267D1}"/>
                                            </p:graphicEl>
                                          </p:spTgt>
                                        </p:tgtEl>
                                        <p:attrNameLst>
                                          <p:attrName>style.visibility</p:attrName>
                                        </p:attrNameLst>
                                      </p:cBhvr>
                                      <p:to>
                                        <p:strVal val="visible"/>
                                      </p:to>
                                    </p:set>
                                    <p:animEffect transition="in" filter="randombar(horizontal)">
                                      <p:cBhvr>
                                        <p:cTn id="45" dur="500"/>
                                        <p:tgtEl>
                                          <p:spTgt spid="9">
                                            <p:graphicEl>
                                              <a:dgm id="{9B6D9673-C78D-4621-8D2A-9C4F3B6267D1}"/>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9">
                                            <p:graphicEl>
                                              <a:dgm id="{5CCEB7A0-5535-4E77-BE2E-8ED3D90E869D}"/>
                                            </p:graphicEl>
                                          </p:spTgt>
                                        </p:tgtEl>
                                        <p:attrNameLst>
                                          <p:attrName>style.visibility</p:attrName>
                                        </p:attrNameLst>
                                      </p:cBhvr>
                                      <p:to>
                                        <p:strVal val="visible"/>
                                      </p:to>
                                    </p:set>
                                    <p:animEffect transition="in" filter="randombar(horizontal)">
                                      <p:cBhvr>
                                        <p:cTn id="50" dur="500"/>
                                        <p:tgtEl>
                                          <p:spTgt spid="9">
                                            <p:graphicEl>
                                              <a:dgm id="{5CCEB7A0-5535-4E77-BE2E-8ED3D90E86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5820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53400" y="92486"/>
            <a:ext cx="395273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أهداف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409873" y="1674906"/>
            <a:ext cx="9832975" cy="4143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تتمثل الخطوة الأولى في تخطيط أي فعالية في فهم أهدافها بوضوح بمعنى تحديد الغايات التي تسعى الفعالية لتحقيقها، سواء كانت تعليمية، ترويجية، ترفيهية أو غيرها. فهذا يسهل اتخاذ القرارات اللاحقة بخصوص كافة جوانب الفعالية. وتختلف الخطوة الأولى فيما إذا كانت الفعالية تقام لأول مرة أم أنها أقيمت من قبل. </a:t>
            </a:r>
            <a:r>
              <a:rPr lang="ar-SA" sz="2800" dirty="0">
                <a:solidFill>
                  <a:schemeClr val="tx1"/>
                </a:solidFill>
                <a:latin typeface="Alexandria"/>
              </a:rPr>
              <a:t>تتلخص هذه الخطوة بسؤال واحد </a:t>
            </a:r>
            <a:r>
              <a:rPr lang="ar-SA" sz="2800" b="1" u="sng" dirty="0">
                <a:solidFill>
                  <a:schemeClr val="tx1"/>
                </a:solidFill>
                <a:latin typeface="Alexandria"/>
              </a:rPr>
              <a:t>لماذا نقيم هذه الفعالية؟؟</a:t>
            </a:r>
            <a:endParaRPr lang="en-US" sz="2800" b="1" u="sng" dirty="0">
              <a:solidFill>
                <a:schemeClr val="tx1"/>
              </a:solidFill>
              <a:latin typeface="Alexandria"/>
            </a:endParaRPr>
          </a:p>
          <a:p>
            <a:pPr algn="justLow" rtl="1">
              <a:lnSpc>
                <a:spcPts val="6000"/>
              </a:lnSpc>
            </a:pPr>
            <a:endParaRPr lang="en-US" sz="2800" dirty="0">
              <a:solidFill>
                <a:schemeClr val="tx1"/>
              </a:solidFill>
              <a:latin typeface="Alexandria"/>
            </a:endParaRPr>
          </a:p>
        </p:txBody>
      </p:sp>
      <p:sp>
        <p:nvSpPr>
          <p:cNvPr id="8" name="Rectangle: Rounded Corners 33"/>
          <p:cNvSpPr/>
          <p:nvPr/>
        </p:nvSpPr>
        <p:spPr>
          <a:xfrm>
            <a:off x="-249305" y="56597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6" name="صورة 5"/>
          <p:cNvPicPr>
            <a:picLocks noChangeAspect="1"/>
          </p:cNvPicPr>
          <p:nvPr/>
        </p:nvPicPr>
        <p:blipFill rotWithShape="1">
          <a:blip r:embed="rId3">
            <a:extLst>
              <a:ext uri="{28A0092B-C50C-407E-A947-70E740481C1C}">
                <a14:useLocalDpi xmlns:a14="http://schemas.microsoft.com/office/drawing/2010/main" val="0"/>
              </a:ext>
            </a:extLst>
          </a:blip>
          <a:srcRect b="9111"/>
          <a:stretch/>
        </p:blipFill>
        <p:spPr>
          <a:xfrm>
            <a:off x="10534649" y="1402424"/>
            <a:ext cx="2765425" cy="4541176"/>
          </a:xfrm>
          <a:prstGeom prst="rect">
            <a:avLst/>
          </a:prstGeom>
        </p:spPr>
      </p:pic>
    </p:spTree>
    <p:extLst>
      <p:ext uri="{BB962C8B-B14F-4D97-AF65-F5344CB8AC3E}">
        <p14:creationId xmlns:p14="http://schemas.microsoft.com/office/powerpoint/2010/main" val="3733320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5820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5059"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53400" y="92486"/>
            <a:ext cx="395273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أهداف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530229" y="1639704"/>
            <a:ext cx="9730914" cy="1768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تحديد هدف الفعالية ليس مجرد كتابة سطر وصفي، بل هو صياغة "حجر الزاوية" التي تُبنى عليها كافة القرارات الاستراتيجية والتشغيلية. وهنا نميز بين نوعين من الأهداف:</a:t>
            </a:r>
            <a:endParaRPr lang="en-US" sz="2800" dirty="0">
              <a:solidFill>
                <a:schemeClr val="tx1"/>
              </a:solidFill>
              <a:latin typeface="Alexandria"/>
            </a:endParaRPr>
          </a:p>
        </p:txBody>
      </p:sp>
      <p:sp>
        <p:nvSpPr>
          <p:cNvPr id="8" name="Rectangle: Rounded Corners 33"/>
          <p:cNvSpPr/>
          <p:nvPr/>
        </p:nvSpPr>
        <p:spPr>
          <a:xfrm>
            <a:off x="-249305" y="56597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4" name="صورة 3"/>
          <p:cNvPicPr>
            <a:picLocks noChangeAspect="1"/>
          </p:cNvPicPr>
          <p:nvPr/>
        </p:nvPicPr>
        <p:blipFill>
          <a:blip r:embed="rId3"/>
          <a:stretch>
            <a:fillRect/>
          </a:stretch>
        </p:blipFill>
        <p:spPr>
          <a:xfrm>
            <a:off x="10350961" y="1323975"/>
            <a:ext cx="2673811" cy="4687878"/>
          </a:xfrm>
          <a:prstGeom prst="rect">
            <a:avLst/>
          </a:prstGeom>
        </p:spPr>
      </p:pic>
      <p:sp>
        <p:nvSpPr>
          <p:cNvPr id="9" name="معين 8"/>
          <p:cNvSpPr/>
          <p:nvPr/>
        </p:nvSpPr>
        <p:spPr>
          <a:xfrm>
            <a:off x="8877302" y="3422152"/>
            <a:ext cx="914400" cy="914400"/>
          </a:xfrm>
          <a:prstGeom prst="diamon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a:t>1</a:t>
            </a:r>
            <a:endParaRPr lang="ar-SA" sz="2800" dirty="0"/>
          </a:p>
        </p:txBody>
      </p:sp>
      <p:sp>
        <p:nvSpPr>
          <p:cNvPr id="11" name="مستطيل 10"/>
          <p:cNvSpPr/>
          <p:nvPr/>
        </p:nvSpPr>
        <p:spPr>
          <a:xfrm rot="10800000" flipH="1" flipV="1">
            <a:off x="627889" y="3531756"/>
            <a:ext cx="8248652"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800" dirty="0" smtClean="0"/>
              <a:t>الهدف العام: وهو بيان واسع وطويل الأمد</a:t>
            </a:r>
            <a:endParaRPr lang="ar-SA" sz="2800" dirty="0"/>
          </a:p>
        </p:txBody>
      </p:sp>
      <p:sp>
        <p:nvSpPr>
          <p:cNvPr id="14" name="معين 13"/>
          <p:cNvSpPr/>
          <p:nvPr/>
        </p:nvSpPr>
        <p:spPr>
          <a:xfrm>
            <a:off x="8934452" y="4507794"/>
            <a:ext cx="914400" cy="914400"/>
          </a:xfrm>
          <a:prstGeom prst="diamon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dirty="0" smtClean="0"/>
              <a:t>2</a:t>
            </a:r>
            <a:endParaRPr lang="ar-SA" sz="2800" dirty="0"/>
          </a:p>
        </p:txBody>
      </p:sp>
      <p:sp>
        <p:nvSpPr>
          <p:cNvPr id="16" name="مستطيل 15"/>
          <p:cNvSpPr/>
          <p:nvPr/>
        </p:nvSpPr>
        <p:spPr>
          <a:xfrm rot="10800000" flipH="1" flipV="1">
            <a:off x="685800" y="4631731"/>
            <a:ext cx="8248652"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600" dirty="0" smtClean="0"/>
              <a:t>الهدف المحدد: وهي خطوات إجرائية قابلة للقياس تؤدي لتحقيق الهدف العام.</a:t>
            </a:r>
            <a:endParaRPr lang="ar-SA" sz="2600" dirty="0"/>
          </a:p>
        </p:txBody>
      </p:sp>
    </p:spTree>
    <p:extLst>
      <p:ext uri="{BB962C8B-B14F-4D97-AF65-F5344CB8AC3E}">
        <p14:creationId xmlns:p14="http://schemas.microsoft.com/office/powerpoint/2010/main" val="21343198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9" grpId="0" animBg="1"/>
      <p:bldP spid="11" grpId="0" animBg="1"/>
      <p:bldP spid="14"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5820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53400" y="92486"/>
            <a:ext cx="395273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أهداف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6" y="1153328"/>
            <a:ext cx="11352807" cy="5184425"/>
          </a:xfrm>
          <a:prstGeom prst="rect">
            <a:avLst/>
          </a:prstGeom>
        </p:spPr>
      </p:pic>
      <p:sp>
        <p:nvSpPr>
          <p:cNvPr id="8" name="Rectangle: Rounded Corners 33"/>
          <p:cNvSpPr/>
          <p:nvPr/>
        </p:nvSpPr>
        <p:spPr>
          <a:xfrm>
            <a:off x="-296930" y="580858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16859118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5820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53400" y="92486"/>
            <a:ext cx="395273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أهداف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895600" y="1351409"/>
            <a:ext cx="6829425" cy="5573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2800" b="1" dirty="0" smtClean="0">
                <a:solidFill>
                  <a:srgbClr val="FF0000"/>
                </a:solidFill>
                <a:latin typeface="Alexandria"/>
              </a:rPr>
              <a:t>	تصنيف الأهداف حسب نظرية أصحاب المصلحة</a:t>
            </a:r>
            <a:endParaRPr lang="en-US" sz="2800" b="1" u="sng" dirty="0">
              <a:solidFill>
                <a:srgbClr val="FF0000"/>
              </a:solidFill>
              <a:latin typeface="Alexandria"/>
            </a:endParaRPr>
          </a:p>
        </p:txBody>
      </p:sp>
      <p:sp>
        <p:nvSpPr>
          <p:cNvPr id="8" name="Rectangle: Rounded Corners 33"/>
          <p:cNvSpPr/>
          <p:nvPr/>
        </p:nvSpPr>
        <p:spPr>
          <a:xfrm>
            <a:off x="-249305" y="56597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4" name="رسم تخطيطي 3"/>
          <p:cNvGraphicFramePr/>
          <p:nvPr>
            <p:extLst>
              <p:ext uri="{D42A27DB-BD31-4B8C-83A1-F6EECF244321}">
                <p14:modId xmlns:p14="http://schemas.microsoft.com/office/powerpoint/2010/main" val="3177218362"/>
              </p:ext>
            </p:extLst>
          </p:nvPr>
        </p:nvGraphicFramePr>
        <p:xfrm>
          <a:off x="1279191" y="2129735"/>
          <a:ext cx="9463017"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93436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graphicEl>
                                              <a:dgm id="{A004A02C-4D30-47A0-9967-D79F5A21C2C6}"/>
                                            </p:graphicEl>
                                          </p:spTgt>
                                        </p:tgtEl>
                                        <p:attrNameLst>
                                          <p:attrName>style.visibility</p:attrName>
                                        </p:attrNameLst>
                                      </p:cBhvr>
                                      <p:to>
                                        <p:strVal val="visible"/>
                                      </p:to>
                                    </p:set>
                                    <p:animEffect transition="in" filter="randombar(horizontal)">
                                      <p:cBhvr>
                                        <p:cTn id="22" dur="500"/>
                                        <p:tgtEl>
                                          <p:spTgt spid="4">
                                            <p:graphicEl>
                                              <a:dgm id="{A004A02C-4D30-47A0-9967-D79F5A21C2C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C69988DF-49F2-4070-B8E4-10C22B772C10}"/>
                                            </p:graphicEl>
                                          </p:spTgt>
                                        </p:tgtEl>
                                        <p:attrNameLst>
                                          <p:attrName>style.visibility</p:attrName>
                                        </p:attrNameLst>
                                      </p:cBhvr>
                                      <p:to>
                                        <p:strVal val="visible"/>
                                      </p:to>
                                    </p:set>
                                    <p:animEffect transition="in" filter="randombar(horizontal)">
                                      <p:cBhvr>
                                        <p:cTn id="27" dur="500"/>
                                        <p:tgtEl>
                                          <p:spTgt spid="4">
                                            <p:graphicEl>
                                              <a:dgm id="{C69988DF-49F2-4070-B8E4-10C22B772C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4CC6D3E0-644D-4DB9-9992-BED75625F984}"/>
                                            </p:graphicEl>
                                          </p:spTgt>
                                        </p:tgtEl>
                                        <p:attrNameLst>
                                          <p:attrName>style.visibility</p:attrName>
                                        </p:attrNameLst>
                                      </p:cBhvr>
                                      <p:to>
                                        <p:strVal val="visible"/>
                                      </p:to>
                                    </p:set>
                                    <p:animEffect transition="in" filter="randombar(horizontal)">
                                      <p:cBhvr>
                                        <p:cTn id="32" dur="500"/>
                                        <p:tgtEl>
                                          <p:spTgt spid="4">
                                            <p:graphicEl>
                                              <a:dgm id="{4CC6D3E0-644D-4DB9-9992-BED75625F98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graphicEl>
                                              <a:dgm id="{04B0ED78-003E-48D5-BD5F-867170F0A394}"/>
                                            </p:graphicEl>
                                          </p:spTgt>
                                        </p:tgtEl>
                                        <p:attrNameLst>
                                          <p:attrName>style.visibility</p:attrName>
                                        </p:attrNameLst>
                                      </p:cBhvr>
                                      <p:to>
                                        <p:strVal val="visible"/>
                                      </p:to>
                                    </p:set>
                                    <p:animEffect transition="in" filter="randombar(horizontal)">
                                      <p:cBhvr>
                                        <p:cTn id="37" dur="500"/>
                                        <p:tgtEl>
                                          <p:spTgt spid="4">
                                            <p:graphicEl>
                                              <a:dgm id="{04B0ED78-003E-48D5-BD5F-867170F0A3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graphicEl>
                                              <a:dgm id="{937A76B2-8AB0-49A9-AF94-9555071BE9D9}"/>
                                            </p:graphicEl>
                                          </p:spTgt>
                                        </p:tgtEl>
                                        <p:attrNameLst>
                                          <p:attrName>style.visibility</p:attrName>
                                        </p:attrNameLst>
                                      </p:cBhvr>
                                      <p:to>
                                        <p:strVal val="visible"/>
                                      </p:to>
                                    </p:set>
                                    <p:animEffect transition="in" filter="randombar(horizontal)">
                                      <p:cBhvr>
                                        <p:cTn id="42" dur="500"/>
                                        <p:tgtEl>
                                          <p:spTgt spid="4">
                                            <p:graphicEl>
                                              <a:dgm id="{937A76B2-8AB0-49A9-AF94-9555071BE9D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
                                            <p:graphicEl>
                                              <a:dgm id="{85EA3213-531B-4774-A9E4-989B3C96FA85}"/>
                                            </p:graphicEl>
                                          </p:spTgt>
                                        </p:tgtEl>
                                        <p:attrNameLst>
                                          <p:attrName>style.visibility</p:attrName>
                                        </p:attrNameLst>
                                      </p:cBhvr>
                                      <p:to>
                                        <p:strVal val="visible"/>
                                      </p:to>
                                    </p:set>
                                    <p:animEffect transition="in" filter="randombar(horizontal)">
                                      <p:cBhvr>
                                        <p:cTn id="47" dur="500"/>
                                        <p:tgtEl>
                                          <p:spTgt spid="4">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5820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153400" y="92486"/>
            <a:ext cx="395273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أهداف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094212" y="1274589"/>
            <a:ext cx="9832975" cy="2116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بعد تحديد الأهداف يتم دمجها في جملة واحدة تسمى بيان المهمة وفق المعادلة: تتمثل مهمة (اسم الفعالية)، في توفير (المنتج، المحتوى) لـ (الجمهور المستهدف)، من أجل (الهدف الأساسي)، بحلول (الإطار الزمني)</a:t>
            </a:r>
            <a:endParaRPr lang="en-US" sz="2800" b="1" u="sng"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b="41031"/>
          <a:stretch/>
        </p:blipFill>
        <p:spPr>
          <a:xfrm>
            <a:off x="334296" y="3338173"/>
            <a:ext cx="11352806" cy="1800225"/>
          </a:xfrm>
          <a:prstGeom prst="rect">
            <a:avLst/>
          </a:prstGeom>
        </p:spPr>
      </p:pic>
      <p:sp>
        <p:nvSpPr>
          <p:cNvPr id="10" name="Rectangle: Rounded Corners 33"/>
          <p:cNvSpPr/>
          <p:nvPr/>
        </p:nvSpPr>
        <p:spPr>
          <a:xfrm>
            <a:off x="-249305" y="557320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7784280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1"/>
            <a:ext cx="48391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1850" y="92486"/>
            <a:ext cx="49242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الجمهور المستهدف</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637012" y="1985656"/>
            <a:ext cx="9832975" cy="30497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تتمثل الخطوة الثانية في تحديد الجمهور المستهدف، وذلك من خلال تحليل الجمهور وتحديد متطلباتهم وتوقعاتهم، بالإضافة إلى إعداد </a:t>
            </a:r>
            <a:r>
              <a:rPr lang="ar-SA" sz="2800" dirty="0">
                <a:solidFill>
                  <a:schemeClr val="tx1"/>
                </a:solidFill>
                <a:latin typeface="Alexandria"/>
              </a:rPr>
              <a:t>ا</a:t>
            </a:r>
            <a:r>
              <a:rPr lang="ar-SA" sz="2800" dirty="0" smtClean="0">
                <a:solidFill>
                  <a:schemeClr val="tx1"/>
                </a:solidFill>
                <a:latin typeface="Alexandria"/>
              </a:rPr>
              <a:t>ستراتيجية التفاعل معه، حيث تختلف الشرائح الموجودة في الفعالية، فيمكن أن تستهدف الفعالية المجتمع بأسره، كما يمكنها أن تستهدف فئة معينة منه.</a:t>
            </a:r>
            <a:endParaRPr lang="en-US" sz="2800" b="1" u="sng" dirty="0">
              <a:solidFill>
                <a:schemeClr val="tx1"/>
              </a:solidFill>
              <a:latin typeface="Alexandria"/>
            </a:endParaRPr>
          </a:p>
        </p:txBody>
      </p:sp>
      <p:pic>
        <p:nvPicPr>
          <p:cNvPr id="6" name="صورة 5"/>
          <p:cNvPicPr>
            <a:picLocks noChangeAspect="1"/>
          </p:cNvPicPr>
          <p:nvPr/>
        </p:nvPicPr>
        <p:blipFill rotWithShape="1">
          <a:blip r:embed="rId3"/>
          <a:srcRect l="3209" t="2241" r="746" b="2655"/>
          <a:stretch/>
        </p:blipFill>
        <p:spPr>
          <a:xfrm>
            <a:off x="10469987" y="1522723"/>
            <a:ext cx="2981324" cy="4448175"/>
          </a:xfrm>
          <a:prstGeom prst="rect">
            <a:avLst/>
          </a:prstGeom>
        </p:spPr>
      </p:pic>
      <p:sp>
        <p:nvSpPr>
          <p:cNvPr id="9" name="Rectangle: Rounded Corners 33"/>
          <p:cNvSpPr/>
          <p:nvPr/>
        </p:nvSpPr>
        <p:spPr>
          <a:xfrm>
            <a:off x="-201908" y="554400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35136935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1"/>
            <a:ext cx="48391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181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1850" y="92486"/>
            <a:ext cx="49242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الجمهور المستهدف</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018012" y="1254459"/>
            <a:ext cx="9832975" cy="1117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تحديد الجمهور المستهدف ليس مجرد تخمين لمن قد يحضر، بل هو عملية تحليلية تعتمد على نظم تقسيم السوق كالآتي:</a:t>
            </a:r>
            <a:endParaRPr lang="en-US" sz="2800" b="1" u="sng" dirty="0">
              <a:solidFill>
                <a:schemeClr val="tx1"/>
              </a:solidFill>
              <a:latin typeface="Alexandria"/>
            </a:endParaRPr>
          </a:p>
        </p:txBody>
      </p:sp>
      <p:sp>
        <p:nvSpPr>
          <p:cNvPr id="9" name="Rectangle: Rounded Corners 33"/>
          <p:cNvSpPr/>
          <p:nvPr/>
        </p:nvSpPr>
        <p:spPr>
          <a:xfrm>
            <a:off x="-201908" y="554400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7" name="رسم تخطيطي 6"/>
          <p:cNvGraphicFramePr/>
          <p:nvPr>
            <p:extLst>
              <p:ext uri="{D42A27DB-BD31-4B8C-83A1-F6EECF244321}">
                <p14:modId xmlns:p14="http://schemas.microsoft.com/office/powerpoint/2010/main" val="949225353"/>
              </p:ext>
            </p:extLst>
          </p:nvPr>
        </p:nvGraphicFramePr>
        <p:xfrm>
          <a:off x="1971675" y="2470315"/>
          <a:ext cx="8759825" cy="37666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01179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graphicEl>
                                              <a:dgm id="{D32EC840-D24B-42F6-B49D-011D3A25CC19}"/>
                                            </p:graphicEl>
                                          </p:spTgt>
                                        </p:tgtEl>
                                        <p:attrNameLst>
                                          <p:attrName>style.visibility</p:attrName>
                                        </p:attrNameLst>
                                      </p:cBhvr>
                                      <p:to>
                                        <p:strVal val="visible"/>
                                      </p:to>
                                    </p:set>
                                    <p:animEffect transition="in" filter="randombar(horizontal)">
                                      <p:cBhvr>
                                        <p:cTn id="22" dur="500"/>
                                        <p:tgtEl>
                                          <p:spTgt spid="7">
                                            <p:graphicEl>
                                              <a:dgm id="{D32EC840-D24B-42F6-B49D-011D3A25CC1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graphicEl>
                                              <a:dgm id="{B558B47C-DFFF-4736-9848-1C5DA337754D}"/>
                                            </p:graphicEl>
                                          </p:spTgt>
                                        </p:tgtEl>
                                        <p:attrNameLst>
                                          <p:attrName>style.visibility</p:attrName>
                                        </p:attrNameLst>
                                      </p:cBhvr>
                                      <p:to>
                                        <p:strVal val="visible"/>
                                      </p:to>
                                    </p:set>
                                    <p:animEffect transition="in" filter="randombar(horizontal)">
                                      <p:cBhvr>
                                        <p:cTn id="27" dur="500"/>
                                        <p:tgtEl>
                                          <p:spTgt spid="7">
                                            <p:graphicEl>
                                              <a:dgm id="{B558B47C-DFFF-4736-9848-1C5DA337754D}"/>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7">
                                            <p:graphicEl>
                                              <a:dgm id="{42DDE792-DBC5-4AE0-997E-71FED3715907}"/>
                                            </p:graphicEl>
                                          </p:spTgt>
                                        </p:tgtEl>
                                        <p:attrNameLst>
                                          <p:attrName>style.visibility</p:attrName>
                                        </p:attrNameLst>
                                      </p:cBhvr>
                                      <p:to>
                                        <p:strVal val="visible"/>
                                      </p:to>
                                    </p:set>
                                    <p:animEffect transition="in" filter="randombar(horizontal)">
                                      <p:cBhvr>
                                        <p:cTn id="30" dur="500"/>
                                        <p:tgtEl>
                                          <p:spTgt spid="7">
                                            <p:graphicEl>
                                              <a:dgm id="{42DDE792-DBC5-4AE0-997E-71FED3715907}"/>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7">
                                            <p:graphicEl>
                                              <a:dgm id="{A4F30F73-1F9B-4626-84C5-2EA33710AFAF}"/>
                                            </p:graphicEl>
                                          </p:spTgt>
                                        </p:tgtEl>
                                        <p:attrNameLst>
                                          <p:attrName>style.visibility</p:attrName>
                                        </p:attrNameLst>
                                      </p:cBhvr>
                                      <p:to>
                                        <p:strVal val="visible"/>
                                      </p:to>
                                    </p:set>
                                    <p:animEffect transition="in" filter="randombar(horizontal)">
                                      <p:cBhvr>
                                        <p:cTn id="35" dur="500"/>
                                        <p:tgtEl>
                                          <p:spTgt spid="7">
                                            <p:graphicEl>
                                              <a:dgm id="{A4F30F73-1F9B-4626-84C5-2EA33710AFAF}"/>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graphicEl>
                                              <a:dgm id="{1D748FB0-A5C7-4AF5-94AB-C19C9351861D}"/>
                                            </p:graphicEl>
                                          </p:spTgt>
                                        </p:tgtEl>
                                        <p:attrNameLst>
                                          <p:attrName>style.visibility</p:attrName>
                                        </p:attrNameLst>
                                      </p:cBhvr>
                                      <p:to>
                                        <p:strVal val="visible"/>
                                      </p:to>
                                    </p:set>
                                    <p:animEffect transition="in" filter="randombar(horizontal)">
                                      <p:cBhvr>
                                        <p:cTn id="38" dur="500"/>
                                        <p:tgtEl>
                                          <p:spTgt spid="7">
                                            <p:graphicEl>
                                              <a:dgm id="{1D748FB0-A5C7-4AF5-94AB-C19C9351861D}"/>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7">
                                            <p:graphicEl>
                                              <a:dgm id="{DE1FB9D5-63C9-4366-98E4-BC20F5D6752A}"/>
                                            </p:graphicEl>
                                          </p:spTgt>
                                        </p:tgtEl>
                                        <p:attrNameLst>
                                          <p:attrName>style.visibility</p:attrName>
                                        </p:attrNameLst>
                                      </p:cBhvr>
                                      <p:to>
                                        <p:strVal val="visible"/>
                                      </p:to>
                                    </p:set>
                                    <p:animEffect transition="in" filter="randombar(horizontal)">
                                      <p:cBhvr>
                                        <p:cTn id="43" dur="500"/>
                                        <p:tgtEl>
                                          <p:spTgt spid="7">
                                            <p:graphicEl>
                                              <a:dgm id="{DE1FB9D5-63C9-4366-98E4-BC20F5D6752A}"/>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7">
                                            <p:graphicEl>
                                              <a:dgm id="{5F83510C-F2EB-4A60-A653-B21797D9F432}"/>
                                            </p:graphicEl>
                                          </p:spTgt>
                                        </p:tgtEl>
                                        <p:attrNameLst>
                                          <p:attrName>style.visibility</p:attrName>
                                        </p:attrNameLst>
                                      </p:cBhvr>
                                      <p:to>
                                        <p:strVal val="visible"/>
                                      </p:to>
                                    </p:set>
                                    <p:animEffect transition="in" filter="randombar(horizontal)">
                                      <p:cBhvr>
                                        <p:cTn id="46" dur="500"/>
                                        <p:tgtEl>
                                          <p:spTgt spid="7">
                                            <p:graphicEl>
                                              <a:dgm id="{5F83510C-F2EB-4A60-A653-B21797D9F43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1"/>
            <a:ext cx="48391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1850" y="92486"/>
            <a:ext cx="49242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الجمهور المستهدف</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523875" y="1254459"/>
            <a:ext cx="10544175" cy="9777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نموذج الأبعاد الأربعة للتقسيم: يتم تحليل الجمهور من خلال أربع محاور رئيسة تضمن شمولية الرؤية كالآتي:</a:t>
            </a:r>
            <a:endParaRPr lang="en-US" sz="2800" b="1" u="sng" dirty="0">
              <a:solidFill>
                <a:schemeClr val="tx1"/>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0" name="رسم تخطيطي 9"/>
          <p:cNvGraphicFramePr/>
          <p:nvPr>
            <p:extLst>
              <p:ext uri="{D42A27DB-BD31-4B8C-83A1-F6EECF244321}">
                <p14:modId xmlns:p14="http://schemas.microsoft.com/office/powerpoint/2010/main" val="562261917"/>
              </p:ext>
            </p:extLst>
          </p:nvPr>
        </p:nvGraphicFramePr>
        <p:xfrm>
          <a:off x="685800" y="2340858"/>
          <a:ext cx="10263118" cy="3608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349230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graphicEl>
                                              <a:dgm id="{A004A02C-4D30-47A0-9967-D79F5A21C2C6}"/>
                                            </p:graphicEl>
                                          </p:spTgt>
                                        </p:tgtEl>
                                        <p:attrNameLst>
                                          <p:attrName>style.visibility</p:attrName>
                                        </p:attrNameLst>
                                      </p:cBhvr>
                                      <p:to>
                                        <p:strVal val="visible"/>
                                      </p:to>
                                    </p:set>
                                    <p:animEffect transition="in" filter="randombar(horizontal)">
                                      <p:cBhvr>
                                        <p:cTn id="22" dur="500"/>
                                        <p:tgtEl>
                                          <p:spTgt spid="10">
                                            <p:graphicEl>
                                              <a:dgm id="{A004A02C-4D30-47A0-9967-D79F5A21C2C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graphicEl>
                                              <a:dgm id="{C69988DF-49F2-4070-B8E4-10C22B772C10}"/>
                                            </p:graphicEl>
                                          </p:spTgt>
                                        </p:tgtEl>
                                        <p:attrNameLst>
                                          <p:attrName>style.visibility</p:attrName>
                                        </p:attrNameLst>
                                      </p:cBhvr>
                                      <p:to>
                                        <p:strVal val="visible"/>
                                      </p:to>
                                    </p:set>
                                    <p:animEffect transition="in" filter="randombar(horizontal)">
                                      <p:cBhvr>
                                        <p:cTn id="27" dur="500"/>
                                        <p:tgtEl>
                                          <p:spTgt spid="10">
                                            <p:graphicEl>
                                              <a:dgm id="{C69988DF-49F2-4070-B8E4-10C22B772C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graphicEl>
                                              <a:dgm id="{4CC6D3E0-644D-4DB9-9992-BED75625F984}"/>
                                            </p:graphicEl>
                                          </p:spTgt>
                                        </p:tgtEl>
                                        <p:attrNameLst>
                                          <p:attrName>style.visibility</p:attrName>
                                        </p:attrNameLst>
                                      </p:cBhvr>
                                      <p:to>
                                        <p:strVal val="visible"/>
                                      </p:to>
                                    </p:set>
                                    <p:animEffect transition="in" filter="randombar(horizontal)">
                                      <p:cBhvr>
                                        <p:cTn id="32" dur="500"/>
                                        <p:tgtEl>
                                          <p:spTgt spid="10">
                                            <p:graphicEl>
                                              <a:dgm id="{4CC6D3E0-644D-4DB9-9992-BED75625F98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graphicEl>
                                              <a:dgm id="{04B0ED78-003E-48D5-BD5F-867170F0A394}"/>
                                            </p:graphicEl>
                                          </p:spTgt>
                                        </p:tgtEl>
                                        <p:attrNameLst>
                                          <p:attrName>style.visibility</p:attrName>
                                        </p:attrNameLst>
                                      </p:cBhvr>
                                      <p:to>
                                        <p:strVal val="visible"/>
                                      </p:to>
                                    </p:set>
                                    <p:animEffect transition="in" filter="randombar(horizontal)">
                                      <p:cBhvr>
                                        <p:cTn id="37" dur="500"/>
                                        <p:tgtEl>
                                          <p:spTgt spid="10">
                                            <p:graphicEl>
                                              <a:dgm id="{04B0ED78-003E-48D5-BD5F-867170F0A3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graphicEl>
                                              <a:dgm id="{937A76B2-8AB0-49A9-AF94-9555071BE9D9}"/>
                                            </p:graphicEl>
                                          </p:spTgt>
                                        </p:tgtEl>
                                        <p:attrNameLst>
                                          <p:attrName>style.visibility</p:attrName>
                                        </p:attrNameLst>
                                      </p:cBhvr>
                                      <p:to>
                                        <p:strVal val="visible"/>
                                      </p:to>
                                    </p:set>
                                    <p:animEffect transition="in" filter="randombar(horizontal)">
                                      <p:cBhvr>
                                        <p:cTn id="42" dur="500"/>
                                        <p:tgtEl>
                                          <p:spTgt spid="10">
                                            <p:graphicEl>
                                              <a:dgm id="{937A76B2-8AB0-49A9-AF94-9555071BE9D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0">
                                            <p:graphicEl>
                                              <a:dgm id="{85EA3213-531B-4774-A9E4-989B3C96FA85}"/>
                                            </p:graphicEl>
                                          </p:spTgt>
                                        </p:tgtEl>
                                        <p:attrNameLst>
                                          <p:attrName>style.visibility</p:attrName>
                                        </p:attrNameLst>
                                      </p:cBhvr>
                                      <p:to>
                                        <p:strVal val="visible"/>
                                      </p:to>
                                    </p:set>
                                    <p:animEffect transition="in" filter="randombar(horizontal)">
                                      <p:cBhvr>
                                        <p:cTn id="47" dur="500"/>
                                        <p:tgtEl>
                                          <p:spTgt spid="10">
                                            <p:graphicEl>
                                              <a:dgm id="{85EA3213-531B-4774-A9E4-989B3C96FA85}"/>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0">
                                            <p:graphicEl>
                                              <a:dgm id="{FE62A6E3-ECFE-4958-9F91-B9905A9E73BA}"/>
                                            </p:graphicEl>
                                          </p:spTgt>
                                        </p:tgtEl>
                                        <p:attrNameLst>
                                          <p:attrName>style.visibility</p:attrName>
                                        </p:attrNameLst>
                                      </p:cBhvr>
                                      <p:to>
                                        <p:strVal val="visible"/>
                                      </p:to>
                                    </p:set>
                                    <p:animEffect transition="in" filter="randombar(horizontal)">
                                      <p:cBhvr>
                                        <p:cTn id="52" dur="500"/>
                                        <p:tgtEl>
                                          <p:spTgt spid="10">
                                            <p:graphicEl>
                                              <a:dgm id="{FE62A6E3-ECFE-4958-9F91-B9905A9E73B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0">
                                            <p:graphicEl>
                                              <a:dgm id="{CE0231EC-1CFD-4104-9581-0B4704648560}"/>
                                            </p:graphicEl>
                                          </p:spTgt>
                                        </p:tgtEl>
                                        <p:attrNameLst>
                                          <p:attrName>style.visibility</p:attrName>
                                        </p:attrNameLst>
                                      </p:cBhvr>
                                      <p:to>
                                        <p:strVal val="visible"/>
                                      </p:to>
                                    </p:set>
                                    <p:animEffect transition="in" filter="randombar(horizontal)">
                                      <p:cBhvr>
                                        <p:cTn id="57" dur="500"/>
                                        <p:tgtEl>
                                          <p:spTgt spid="10">
                                            <p:graphicEl>
                                              <a:dgm id="{CE0231EC-1CFD-4104-9581-0B470464856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10"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1"/>
            <a:ext cx="48391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1850" y="92486"/>
            <a:ext cx="49242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الجمهور المستهدف</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523875" y="1254459"/>
            <a:ext cx="10839450" cy="731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مصفوفة القوة والاهتمام تستخدم لتصنيف الجمهور حسب تأثيرهم على نجاح الفعالية كالآتي:</a:t>
            </a:r>
            <a:endParaRPr lang="en-US" sz="2800" b="1" u="sng" dirty="0">
              <a:solidFill>
                <a:srgbClr val="FF0000"/>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0" name="رسم تخطيطي 9"/>
          <p:cNvGraphicFramePr/>
          <p:nvPr>
            <p:extLst>
              <p:ext uri="{D42A27DB-BD31-4B8C-83A1-F6EECF244321}">
                <p14:modId xmlns:p14="http://schemas.microsoft.com/office/powerpoint/2010/main" val="2352387858"/>
              </p:ext>
            </p:extLst>
          </p:nvPr>
        </p:nvGraphicFramePr>
        <p:xfrm>
          <a:off x="1685925" y="2232212"/>
          <a:ext cx="8786742" cy="3608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90583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graphicEl>
                                              <a:dgm id="{A004A02C-4D30-47A0-9967-D79F5A21C2C6}"/>
                                            </p:graphicEl>
                                          </p:spTgt>
                                        </p:tgtEl>
                                        <p:attrNameLst>
                                          <p:attrName>style.visibility</p:attrName>
                                        </p:attrNameLst>
                                      </p:cBhvr>
                                      <p:to>
                                        <p:strVal val="visible"/>
                                      </p:to>
                                    </p:set>
                                    <p:animEffect transition="in" filter="randombar(horizontal)">
                                      <p:cBhvr>
                                        <p:cTn id="22" dur="500"/>
                                        <p:tgtEl>
                                          <p:spTgt spid="10">
                                            <p:graphicEl>
                                              <a:dgm id="{A004A02C-4D30-47A0-9967-D79F5A21C2C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graphicEl>
                                              <a:dgm id="{C69988DF-49F2-4070-B8E4-10C22B772C10}"/>
                                            </p:graphicEl>
                                          </p:spTgt>
                                        </p:tgtEl>
                                        <p:attrNameLst>
                                          <p:attrName>style.visibility</p:attrName>
                                        </p:attrNameLst>
                                      </p:cBhvr>
                                      <p:to>
                                        <p:strVal val="visible"/>
                                      </p:to>
                                    </p:set>
                                    <p:animEffect transition="in" filter="randombar(horizontal)">
                                      <p:cBhvr>
                                        <p:cTn id="27" dur="500"/>
                                        <p:tgtEl>
                                          <p:spTgt spid="10">
                                            <p:graphicEl>
                                              <a:dgm id="{C69988DF-49F2-4070-B8E4-10C22B772C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graphicEl>
                                              <a:dgm id="{4CC6D3E0-644D-4DB9-9992-BED75625F984}"/>
                                            </p:graphicEl>
                                          </p:spTgt>
                                        </p:tgtEl>
                                        <p:attrNameLst>
                                          <p:attrName>style.visibility</p:attrName>
                                        </p:attrNameLst>
                                      </p:cBhvr>
                                      <p:to>
                                        <p:strVal val="visible"/>
                                      </p:to>
                                    </p:set>
                                    <p:animEffect transition="in" filter="randombar(horizontal)">
                                      <p:cBhvr>
                                        <p:cTn id="32" dur="500"/>
                                        <p:tgtEl>
                                          <p:spTgt spid="10">
                                            <p:graphicEl>
                                              <a:dgm id="{4CC6D3E0-644D-4DB9-9992-BED75625F98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graphicEl>
                                              <a:dgm id="{04B0ED78-003E-48D5-BD5F-867170F0A394}"/>
                                            </p:graphicEl>
                                          </p:spTgt>
                                        </p:tgtEl>
                                        <p:attrNameLst>
                                          <p:attrName>style.visibility</p:attrName>
                                        </p:attrNameLst>
                                      </p:cBhvr>
                                      <p:to>
                                        <p:strVal val="visible"/>
                                      </p:to>
                                    </p:set>
                                    <p:animEffect transition="in" filter="randombar(horizontal)">
                                      <p:cBhvr>
                                        <p:cTn id="37" dur="500"/>
                                        <p:tgtEl>
                                          <p:spTgt spid="10">
                                            <p:graphicEl>
                                              <a:dgm id="{04B0ED78-003E-48D5-BD5F-867170F0A3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graphicEl>
                                              <a:dgm id="{937A76B2-8AB0-49A9-AF94-9555071BE9D9}"/>
                                            </p:graphicEl>
                                          </p:spTgt>
                                        </p:tgtEl>
                                        <p:attrNameLst>
                                          <p:attrName>style.visibility</p:attrName>
                                        </p:attrNameLst>
                                      </p:cBhvr>
                                      <p:to>
                                        <p:strVal val="visible"/>
                                      </p:to>
                                    </p:set>
                                    <p:animEffect transition="in" filter="randombar(horizontal)">
                                      <p:cBhvr>
                                        <p:cTn id="42" dur="500"/>
                                        <p:tgtEl>
                                          <p:spTgt spid="10">
                                            <p:graphicEl>
                                              <a:dgm id="{937A76B2-8AB0-49A9-AF94-9555071BE9D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0">
                                            <p:graphicEl>
                                              <a:dgm id="{85EA3213-531B-4774-A9E4-989B3C96FA85}"/>
                                            </p:graphicEl>
                                          </p:spTgt>
                                        </p:tgtEl>
                                        <p:attrNameLst>
                                          <p:attrName>style.visibility</p:attrName>
                                        </p:attrNameLst>
                                      </p:cBhvr>
                                      <p:to>
                                        <p:strVal val="visible"/>
                                      </p:to>
                                    </p:set>
                                    <p:animEffect transition="in" filter="randombar(horizontal)">
                                      <p:cBhvr>
                                        <p:cTn id="47" dur="500"/>
                                        <p:tgtEl>
                                          <p:spTgt spid="10">
                                            <p:graphicEl>
                                              <a:dgm id="{85EA3213-531B-4774-A9E4-989B3C96FA85}"/>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0">
                                            <p:graphicEl>
                                              <a:dgm id="{FE62A6E3-ECFE-4958-9F91-B9905A9E73BA}"/>
                                            </p:graphicEl>
                                          </p:spTgt>
                                        </p:tgtEl>
                                        <p:attrNameLst>
                                          <p:attrName>style.visibility</p:attrName>
                                        </p:attrNameLst>
                                      </p:cBhvr>
                                      <p:to>
                                        <p:strVal val="visible"/>
                                      </p:to>
                                    </p:set>
                                    <p:animEffect transition="in" filter="randombar(horizontal)">
                                      <p:cBhvr>
                                        <p:cTn id="52" dur="500"/>
                                        <p:tgtEl>
                                          <p:spTgt spid="10">
                                            <p:graphicEl>
                                              <a:dgm id="{FE62A6E3-ECFE-4958-9F91-B9905A9E73B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0">
                                            <p:graphicEl>
                                              <a:dgm id="{CE0231EC-1CFD-4104-9581-0B4704648560}"/>
                                            </p:graphicEl>
                                          </p:spTgt>
                                        </p:tgtEl>
                                        <p:attrNameLst>
                                          <p:attrName>style.visibility</p:attrName>
                                        </p:attrNameLst>
                                      </p:cBhvr>
                                      <p:to>
                                        <p:strVal val="visible"/>
                                      </p:to>
                                    </p:set>
                                    <p:animEffect transition="in" filter="randombar(horizontal)">
                                      <p:cBhvr>
                                        <p:cTn id="57" dur="500"/>
                                        <p:tgtEl>
                                          <p:spTgt spid="10">
                                            <p:graphicEl>
                                              <a:dgm id="{CE0231EC-1CFD-4104-9581-0B470464856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10"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1"/>
            <a:ext cx="48391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1850" y="92486"/>
            <a:ext cx="49242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الجمهور المستهدف</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486325" y="1239827"/>
            <a:ext cx="9048750" cy="731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نموذج (</a:t>
            </a:r>
            <a:r>
              <a:rPr lang="en-US" sz="2800" b="1" dirty="0" smtClean="0">
                <a:solidFill>
                  <a:srgbClr val="FF0000"/>
                </a:solidFill>
                <a:latin typeface="Alexandria"/>
              </a:rPr>
              <a:t>STP</a:t>
            </a:r>
            <a:r>
              <a:rPr lang="ar-SA" sz="2800" b="1" dirty="0" smtClean="0">
                <a:solidFill>
                  <a:srgbClr val="FF0000"/>
                </a:solidFill>
                <a:latin typeface="Alexandria"/>
              </a:rPr>
              <a:t>) الاستراتيجي: وهو الإطار المستخدم في كليات الإدارة كالآتي:</a:t>
            </a:r>
            <a:endParaRPr lang="en-US" sz="2800" b="1" u="sng" dirty="0">
              <a:solidFill>
                <a:srgbClr val="FF0000"/>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10" name="رسم تخطيطي 9"/>
          <p:cNvGraphicFramePr/>
          <p:nvPr>
            <p:extLst>
              <p:ext uri="{D42A27DB-BD31-4B8C-83A1-F6EECF244321}">
                <p14:modId xmlns:p14="http://schemas.microsoft.com/office/powerpoint/2010/main" val="4176149729"/>
              </p:ext>
            </p:extLst>
          </p:nvPr>
        </p:nvGraphicFramePr>
        <p:xfrm>
          <a:off x="1028700" y="2217580"/>
          <a:ext cx="10034517" cy="3608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23236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graphicEl>
                                              <a:dgm id="{A004A02C-4D30-47A0-9967-D79F5A21C2C6}"/>
                                            </p:graphicEl>
                                          </p:spTgt>
                                        </p:tgtEl>
                                        <p:attrNameLst>
                                          <p:attrName>style.visibility</p:attrName>
                                        </p:attrNameLst>
                                      </p:cBhvr>
                                      <p:to>
                                        <p:strVal val="visible"/>
                                      </p:to>
                                    </p:set>
                                    <p:animEffect transition="in" filter="randombar(horizontal)">
                                      <p:cBhvr>
                                        <p:cTn id="22" dur="500"/>
                                        <p:tgtEl>
                                          <p:spTgt spid="10">
                                            <p:graphicEl>
                                              <a:dgm id="{A004A02C-4D30-47A0-9967-D79F5A21C2C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graphicEl>
                                              <a:dgm id="{C69988DF-49F2-4070-B8E4-10C22B772C10}"/>
                                            </p:graphicEl>
                                          </p:spTgt>
                                        </p:tgtEl>
                                        <p:attrNameLst>
                                          <p:attrName>style.visibility</p:attrName>
                                        </p:attrNameLst>
                                      </p:cBhvr>
                                      <p:to>
                                        <p:strVal val="visible"/>
                                      </p:to>
                                    </p:set>
                                    <p:animEffect transition="in" filter="randombar(horizontal)">
                                      <p:cBhvr>
                                        <p:cTn id="27" dur="500"/>
                                        <p:tgtEl>
                                          <p:spTgt spid="10">
                                            <p:graphicEl>
                                              <a:dgm id="{C69988DF-49F2-4070-B8E4-10C22B772C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graphicEl>
                                              <a:dgm id="{4CC6D3E0-644D-4DB9-9992-BED75625F984}"/>
                                            </p:graphicEl>
                                          </p:spTgt>
                                        </p:tgtEl>
                                        <p:attrNameLst>
                                          <p:attrName>style.visibility</p:attrName>
                                        </p:attrNameLst>
                                      </p:cBhvr>
                                      <p:to>
                                        <p:strVal val="visible"/>
                                      </p:to>
                                    </p:set>
                                    <p:animEffect transition="in" filter="randombar(horizontal)">
                                      <p:cBhvr>
                                        <p:cTn id="32" dur="500"/>
                                        <p:tgtEl>
                                          <p:spTgt spid="10">
                                            <p:graphicEl>
                                              <a:dgm id="{4CC6D3E0-644D-4DB9-9992-BED75625F98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graphicEl>
                                              <a:dgm id="{04B0ED78-003E-48D5-BD5F-867170F0A394}"/>
                                            </p:graphicEl>
                                          </p:spTgt>
                                        </p:tgtEl>
                                        <p:attrNameLst>
                                          <p:attrName>style.visibility</p:attrName>
                                        </p:attrNameLst>
                                      </p:cBhvr>
                                      <p:to>
                                        <p:strVal val="visible"/>
                                      </p:to>
                                    </p:set>
                                    <p:animEffect transition="in" filter="randombar(horizontal)">
                                      <p:cBhvr>
                                        <p:cTn id="37" dur="500"/>
                                        <p:tgtEl>
                                          <p:spTgt spid="10">
                                            <p:graphicEl>
                                              <a:dgm id="{04B0ED78-003E-48D5-BD5F-867170F0A3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graphicEl>
                                              <a:dgm id="{937A76B2-8AB0-49A9-AF94-9555071BE9D9}"/>
                                            </p:graphicEl>
                                          </p:spTgt>
                                        </p:tgtEl>
                                        <p:attrNameLst>
                                          <p:attrName>style.visibility</p:attrName>
                                        </p:attrNameLst>
                                      </p:cBhvr>
                                      <p:to>
                                        <p:strVal val="visible"/>
                                      </p:to>
                                    </p:set>
                                    <p:animEffect transition="in" filter="randombar(horizontal)">
                                      <p:cBhvr>
                                        <p:cTn id="42" dur="500"/>
                                        <p:tgtEl>
                                          <p:spTgt spid="10">
                                            <p:graphicEl>
                                              <a:dgm id="{937A76B2-8AB0-49A9-AF94-9555071BE9D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0">
                                            <p:graphicEl>
                                              <a:dgm id="{85EA3213-531B-4774-A9E4-989B3C96FA85}"/>
                                            </p:graphicEl>
                                          </p:spTgt>
                                        </p:tgtEl>
                                        <p:attrNameLst>
                                          <p:attrName>style.visibility</p:attrName>
                                        </p:attrNameLst>
                                      </p:cBhvr>
                                      <p:to>
                                        <p:strVal val="visible"/>
                                      </p:to>
                                    </p:set>
                                    <p:animEffect transition="in" filter="randombar(horizontal)">
                                      <p:cBhvr>
                                        <p:cTn id="47" dur="500"/>
                                        <p:tgtEl>
                                          <p:spTgt spid="10">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10"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7999"/>
            <a:ext cx="60123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687" y="92486"/>
            <a:ext cx="37274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مكان الفعالية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776218" y="1951746"/>
            <a:ext cx="9048750" cy="3155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اختيار الموقع أو المكان بما يتناسب مع نوع الفعالية وجمهورها المستهدف بحيث يجب أن يكون مزوداً بالتجهيزات اللازمة التي تلبي الاحتياجات التقنية واللوجستية للفعالية، فاختيار المكان يعد قراراً حاسماً من شأنه أن يحدد العديد من عناصر التنظيم وسنتطرق له بتفصيل أكثر في محاضرات قادمة</a:t>
            </a:r>
            <a:endParaRPr lang="en-US" sz="2800" u="sng" dirty="0">
              <a:solidFill>
                <a:schemeClr val="tx1"/>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0903" y="1412073"/>
            <a:ext cx="3532402" cy="4422197"/>
          </a:xfrm>
          <a:prstGeom prst="rect">
            <a:avLst/>
          </a:prstGeom>
        </p:spPr>
      </p:pic>
    </p:spTree>
    <p:extLst>
      <p:ext uri="{BB962C8B-B14F-4D97-AF65-F5344CB8AC3E}">
        <p14:creationId xmlns:p14="http://schemas.microsoft.com/office/powerpoint/2010/main" val="38873722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7999"/>
            <a:ext cx="60123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687" y="92486"/>
            <a:ext cx="3727448"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967389" y="1865872"/>
            <a:ext cx="9048750" cy="33747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لا بد من تحديد مدة الفعالية وموعدها وموسمها وتوقيت إقامتها بدقة وعناية لضمان مشاركة أكبر عدد ممكن من الحضور. حيث أن بناء جدول زمني للفعالية يتطلب منهجية "الهندسة العكسية"، أي نبدأ من تاريخ الإطلاق ونعود للخلف لضمان إتمام كافة التفاصيل العلمية واللوجستية ويأخذ ذلك عدة مراحل.</a:t>
            </a:r>
            <a:endParaRPr lang="en-US" sz="2800" u="sng" dirty="0">
              <a:solidFill>
                <a:schemeClr val="tx1"/>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8" name="صورة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4378" y="1498652"/>
            <a:ext cx="3423921" cy="4788218"/>
          </a:xfrm>
          <a:prstGeom prst="rect">
            <a:avLst/>
          </a:prstGeom>
        </p:spPr>
      </p:pic>
    </p:spTree>
    <p:extLst>
      <p:ext uri="{BB962C8B-B14F-4D97-AF65-F5344CB8AC3E}">
        <p14:creationId xmlns:p14="http://schemas.microsoft.com/office/powerpoint/2010/main" val="42824581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7999"/>
            <a:ext cx="601238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78687" y="92486"/>
            <a:ext cx="3727448"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420707" y="1283125"/>
            <a:ext cx="4142113" cy="648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مراحل إعداد جدول زمني للفعالية</a:t>
            </a:r>
            <a:endParaRPr lang="en-US" sz="2800" b="1" u="sng" dirty="0">
              <a:solidFill>
                <a:srgbClr val="FF0000"/>
              </a:solidFill>
              <a:latin typeface="Alexandria"/>
            </a:endParaRP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graphicFrame>
        <p:nvGraphicFramePr>
          <p:cNvPr id="4" name="رسم تخطيطي 3"/>
          <p:cNvGraphicFramePr/>
          <p:nvPr>
            <p:extLst>
              <p:ext uri="{D42A27DB-BD31-4B8C-83A1-F6EECF244321}">
                <p14:modId xmlns:p14="http://schemas.microsoft.com/office/powerpoint/2010/main" val="1106663326"/>
              </p:ext>
            </p:extLst>
          </p:nvPr>
        </p:nvGraphicFramePr>
        <p:xfrm>
          <a:off x="1470991" y="2232212"/>
          <a:ext cx="8689009" cy="4355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52093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graphicEl>
                                              <a:dgm id="{BC81AD47-44F3-4650-A0EA-DA5065472523}"/>
                                            </p:graphicEl>
                                          </p:spTgt>
                                        </p:tgtEl>
                                        <p:attrNameLst>
                                          <p:attrName>style.visibility</p:attrName>
                                        </p:attrNameLst>
                                      </p:cBhvr>
                                      <p:to>
                                        <p:strVal val="visible"/>
                                      </p:to>
                                    </p:set>
                                    <p:animEffect transition="in" filter="randombar(horizontal)">
                                      <p:cBhvr>
                                        <p:cTn id="22" dur="500"/>
                                        <p:tgtEl>
                                          <p:spTgt spid="4">
                                            <p:graphicEl>
                                              <a:dgm id="{BC81AD47-44F3-4650-A0EA-DA506547252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6AC9D5C7-6566-4ADE-80E8-B1AD545683C5}"/>
                                            </p:graphicEl>
                                          </p:spTgt>
                                        </p:tgtEl>
                                        <p:attrNameLst>
                                          <p:attrName>style.visibility</p:attrName>
                                        </p:attrNameLst>
                                      </p:cBhvr>
                                      <p:to>
                                        <p:strVal val="visible"/>
                                      </p:to>
                                    </p:set>
                                    <p:animEffect transition="in" filter="randombar(horizontal)">
                                      <p:cBhvr>
                                        <p:cTn id="27" dur="500"/>
                                        <p:tgtEl>
                                          <p:spTgt spid="4">
                                            <p:graphicEl>
                                              <a:dgm id="{6AC9D5C7-6566-4ADE-80E8-B1AD545683C5}"/>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4">
                                            <p:graphicEl>
                                              <a:dgm id="{B631B618-8AFD-4AD9-B667-7A5A002F6C58}"/>
                                            </p:graphicEl>
                                          </p:spTgt>
                                        </p:tgtEl>
                                        <p:attrNameLst>
                                          <p:attrName>style.visibility</p:attrName>
                                        </p:attrNameLst>
                                      </p:cBhvr>
                                      <p:to>
                                        <p:strVal val="visible"/>
                                      </p:to>
                                    </p:set>
                                    <p:animEffect transition="in" filter="randombar(horizontal)">
                                      <p:cBhvr>
                                        <p:cTn id="30" dur="500"/>
                                        <p:tgtEl>
                                          <p:spTgt spid="4">
                                            <p:graphicEl>
                                              <a:dgm id="{B631B618-8AFD-4AD9-B667-7A5A002F6C5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4">
                                            <p:graphicEl>
                                              <a:dgm id="{BBAD644C-6722-4051-BCD7-ABB924501409}"/>
                                            </p:graphicEl>
                                          </p:spTgt>
                                        </p:tgtEl>
                                        <p:attrNameLst>
                                          <p:attrName>style.visibility</p:attrName>
                                        </p:attrNameLst>
                                      </p:cBhvr>
                                      <p:to>
                                        <p:strVal val="visible"/>
                                      </p:to>
                                    </p:set>
                                    <p:animEffect transition="in" filter="randombar(horizontal)">
                                      <p:cBhvr>
                                        <p:cTn id="35" dur="500"/>
                                        <p:tgtEl>
                                          <p:spTgt spid="4">
                                            <p:graphicEl>
                                              <a:dgm id="{BBAD644C-6722-4051-BCD7-ABB924501409}"/>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4">
                                            <p:graphicEl>
                                              <a:dgm id="{C8168961-E1EC-4A81-AFD1-6D08E5B190F0}"/>
                                            </p:graphicEl>
                                          </p:spTgt>
                                        </p:tgtEl>
                                        <p:attrNameLst>
                                          <p:attrName>style.visibility</p:attrName>
                                        </p:attrNameLst>
                                      </p:cBhvr>
                                      <p:to>
                                        <p:strVal val="visible"/>
                                      </p:to>
                                    </p:set>
                                    <p:animEffect transition="in" filter="randombar(horizontal)">
                                      <p:cBhvr>
                                        <p:cTn id="40" dur="500"/>
                                        <p:tgtEl>
                                          <p:spTgt spid="4">
                                            <p:graphicEl>
                                              <a:dgm id="{C8168961-E1EC-4A81-AFD1-6D08E5B190F0}"/>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4">
                                            <p:graphicEl>
                                              <a:dgm id="{F2F91710-C12A-4F08-A62D-A181B1489979}"/>
                                            </p:graphicEl>
                                          </p:spTgt>
                                        </p:tgtEl>
                                        <p:attrNameLst>
                                          <p:attrName>style.visibility</p:attrName>
                                        </p:attrNameLst>
                                      </p:cBhvr>
                                      <p:to>
                                        <p:strVal val="visible"/>
                                      </p:to>
                                    </p:set>
                                    <p:animEffect transition="in" filter="randombar(horizontal)">
                                      <p:cBhvr>
                                        <p:cTn id="45" dur="500"/>
                                        <p:tgtEl>
                                          <p:spTgt spid="4">
                                            <p:graphicEl>
                                              <a:dgm id="{F2F91710-C12A-4F08-A62D-A181B148997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4"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80"/>
            <a:ext cx="62012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67530" y="92486"/>
            <a:ext cx="353860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789261" y="3527777"/>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1) الاسبوع الأول والثاني: تحديد الأهداف الاستراتيجية وصياغة رسالة المنتج.</a:t>
            </a: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534270" y="2012285"/>
            <a:ext cx="9606502" cy="15134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تبدأ هذه المرحلة قبل الفعالية بمدة تتراوح بين (8-12) اسبوع حيث تركز على بناء المحتوى العلمي للمنتج وتوزع كالآتي مثلاً:</a:t>
            </a:r>
          </a:p>
        </p:txBody>
      </p:sp>
      <p:sp>
        <p:nvSpPr>
          <p:cNvPr id="10" name="مستطيل 9"/>
          <p:cNvSpPr/>
          <p:nvPr/>
        </p:nvSpPr>
        <p:spPr>
          <a:xfrm rot="10800000" flipH="1" flipV="1">
            <a:off x="789261" y="4197548"/>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2) الاسبوع الثالث: استكمال الملف التقني للمنتج.</a:t>
            </a:r>
          </a:p>
        </p:txBody>
      </p:sp>
      <p:sp>
        <p:nvSpPr>
          <p:cNvPr id="11" name="مستطيل 10"/>
          <p:cNvSpPr/>
          <p:nvPr/>
        </p:nvSpPr>
        <p:spPr>
          <a:xfrm rot="10800000" flipH="1" flipV="1">
            <a:off x="771863" y="4839940"/>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3) الأسبوع الرابع: تحديد الميزانية واختيار المكان.</a:t>
            </a:r>
          </a:p>
        </p:txBody>
      </p:sp>
      <p:sp>
        <p:nvSpPr>
          <p:cNvPr id="12" name="مستطيل 11"/>
          <p:cNvSpPr/>
          <p:nvPr/>
        </p:nvSpPr>
        <p:spPr>
          <a:xfrm rot="10800000" flipH="1" flipV="1">
            <a:off x="6473321" y="1357797"/>
            <a:ext cx="3483417" cy="543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مرحلة التخطيط والتأسيس.</a:t>
            </a: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8179" y="1468318"/>
            <a:ext cx="2838450" cy="4799132"/>
          </a:xfrm>
          <a:prstGeom prst="rect">
            <a:avLst/>
          </a:prstGeom>
        </p:spPr>
      </p:pic>
    </p:spTree>
    <p:extLst>
      <p:ext uri="{BB962C8B-B14F-4D97-AF65-F5344CB8AC3E}">
        <p14:creationId xmlns:p14="http://schemas.microsoft.com/office/powerpoint/2010/main" val="23320811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8000"/>
            <a:ext cx="6181349" cy="55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17835" y="92486"/>
            <a:ext cx="358830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780317" y="3242035"/>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1) الاسبوع الخامس: التعاقد مع الموردين.</a:t>
            </a:r>
          </a:p>
        </p:txBody>
      </p:sp>
      <p:sp>
        <p:nvSpPr>
          <p:cNvPr id="9" name="Rectangle: Rounded Corners 33"/>
          <p:cNvSpPr/>
          <p:nvPr/>
        </p:nvSpPr>
        <p:spPr>
          <a:xfrm>
            <a:off x="-268583" y="60581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695839" y="1933012"/>
            <a:ext cx="9217705" cy="12863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تبدأ هذه المرحلة قبل الفعالية بمدة تتراوح بين (4 - 8) اسابيع حيث تركز على اللوجستيات المتخصصة وتوزع كالآتي مثلاً:</a:t>
            </a:r>
          </a:p>
        </p:txBody>
      </p:sp>
      <p:sp>
        <p:nvSpPr>
          <p:cNvPr id="10" name="مستطيل 9"/>
          <p:cNvSpPr/>
          <p:nvPr/>
        </p:nvSpPr>
        <p:spPr>
          <a:xfrm rot="10800000" flipH="1" flipV="1">
            <a:off x="800560" y="3943567"/>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2) الاسبوع السادس: تصميم الهوية البصرية للفعالية.</a:t>
            </a:r>
          </a:p>
        </p:txBody>
      </p:sp>
      <p:sp>
        <p:nvSpPr>
          <p:cNvPr id="11" name="مستطيل 10"/>
          <p:cNvSpPr/>
          <p:nvPr/>
        </p:nvSpPr>
        <p:spPr>
          <a:xfrm rot="10800000" flipH="1" flipV="1">
            <a:off x="780317" y="4738862"/>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3) الأسبوع السابع: إعداد قائمة المدعوين النوعية.</a:t>
            </a:r>
          </a:p>
        </p:txBody>
      </p:sp>
      <p:sp>
        <p:nvSpPr>
          <p:cNvPr id="12" name="مستطيل 11"/>
          <p:cNvSpPr/>
          <p:nvPr/>
        </p:nvSpPr>
        <p:spPr>
          <a:xfrm rot="10800000" flipH="1" flipV="1">
            <a:off x="780317" y="5468829"/>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4) الأسبوع الثامن: تأمين التراخيص اللازمة.</a:t>
            </a: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0" y="1358900"/>
            <a:ext cx="3180080" cy="4513580"/>
          </a:xfrm>
          <a:prstGeom prst="rect">
            <a:avLst/>
          </a:prstGeom>
        </p:spPr>
      </p:pic>
      <p:sp>
        <p:nvSpPr>
          <p:cNvPr id="13" name="مستطيل 12"/>
          <p:cNvSpPr/>
          <p:nvPr/>
        </p:nvSpPr>
        <p:spPr>
          <a:xfrm rot="10800000" flipH="1" flipV="1">
            <a:off x="5834269" y="1358900"/>
            <a:ext cx="3991025" cy="586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مرحلة التجهيز والتعاقدات.</a:t>
            </a:r>
          </a:p>
        </p:txBody>
      </p:sp>
    </p:spTree>
    <p:extLst>
      <p:ext uri="{BB962C8B-B14F-4D97-AF65-F5344CB8AC3E}">
        <p14:creationId xmlns:p14="http://schemas.microsoft.com/office/powerpoint/2010/main" val="29651496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07999"/>
            <a:ext cx="62107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448675" y="92486"/>
            <a:ext cx="36574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156817" y="3476749"/>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1) الاسبوع التاسع: إرسال الدعوات الرسمية.</a:t>
            </a:r>
          </a:p>
        </p:txBody>
      </p:sp>
      <p:sp>
        <p:nvSpPr>
          <p:cNvPr id="9" name="Rectangle: Rounded Corners 33"/>
          <p:cNvSpPr/>
          <p:nvPr/>
        </p:nvSpPr>
        <p:spPr>
          <a:xfrm>
            <a:off x="-278743" y="57382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745445" y="2232211"/>
            <a:ext cx="9537055" cy="1186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تبدأ هذه المرحلة قبل الفعالية بمدة تتراوح بين (2 - 4) أسابيع حيث تتركز مهمتها على إثارة الفضول حول الفعالية وتوزع كالآتي مثلاً:</a:t>
            </a:r>
          </a:p>
        </p:txBody>
      </p:sp>
      <p:sp>
        <p:nvSpPr>
          <p:cNvPr id="10" name="مستطيل 9"/>
          <p:cNvSpPr/>
          <p:nvPr/>
        </p:nvSpPr>
        <p:spPr>
          <a:xfrm rot="10800000" flipH="1" flipV="1">
            <a:off x="443402" y="4223647"/>
            <a:ext cx="9789641"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2) الاسبوع العاشر: حملة ترويجية تركز على القيمة المضافة التي يقدمها المنتج.</a:t>
            </a:r>
          </a:p>
        </p:txBody>
      </p:sp>
      <p:sp>
        <p:nvSpPr>
          <p:cNvPr id="11" name="مستطيل 10"/>
          <p:cNvSpPr/>
          <p:nvPr/>
        </p:nvSpPr>
        <p:spPr>
          <a:xfrm rot="10800000" flipH="1" flipV="1">
            <a:off x="1134837" y="5008297"/>
            <a:ext cx="9048750"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3) الأسبوع الحادي عشر: التأكد من جاهزية العينات.</a:t>
            </a:r>
          </a:p>
        </p:txBody>
      </p:sp>
      <p:pic>
        <p:nvPicPr>
          <p:cNvPr id="4" name="صورة 3"/>
          <p:cNvPicPr>
            <a:picLocks noChangeAspect="1"/>
          </p:cNvPicPr>
          <p:nvPr/>
        </p:nvPicPr>
        <p:blipFill rotWithShape="1">
          <a:blip r:embed="rId3"/>
          <a:srcRect t="5125" r="5607"/>
          <a:stretch/>
        </p:blipFill>
        <p:spPr>
          <a:xfrm>
            <a:off x="10282500" y="1251957"/>
            <a:ext cx="3006117" cy="5119026"/>
          </a:xfrm>
          <a:prstGeom prst="rect">
            <a:avLst/>
          </a:prstGeom>
        </p:spPr>
      </p:pic>
      <p:sp>
        <p:nvSpPr>
          <p:cNvPr id="12" name="مستطيل 11"/>
          <p:cNvSpPr/>
          <p:nvPr/>
        </p:nvSpPr>
        <p:spPr>
          <a:xfrm rot="10800000" flipH="1" flipV="1">
            <a:off x="7315199" y="1357312"/>
            <a:ext cx="3066551"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مرحلة التنفيذ والترويج</a:t>
            </a:r>
          </a:p>
        </p:txBody>
      </p:sp>
    </p:spTree>
    <p:extLst>
      <p:ext uri="{BB962C8B-B14F-4D97-AF65-F5344CB8AC3E}">
        <p14:creationId xmlns:p14="http://schemas.microsoft.com/office/powerpoint/2010/main" val="28048239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462279"/>
            <a:ext cx="6248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477249" y="92486"/>
            <a:ext cx="36288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333001" y="2379145"/>
            <a:ext cx="9909084"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1) قبل يومين: البروفة النهائية للعروض التقديمية وتجربة الأجهزة الصوتية والبصرية.</a:t>
            </a:r>
          </a:p>
        </p:txBody>
      </p:sp>
      <p:sp>
        <p:nvSpPr>
          <p:cNvPr id="9" name="Rectangle: Rounded Corners 33"/>
          <p:cNvSpPr/>
          <p:nvPr/>
        </p:nvSpPr>
        <p:spPr>
          <a:xfrm>
            <a:off x="-278743" y="57382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5382895" y="1831721"/>
            <a:ext cx="5669280" cy="6478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تبدأ هذه المرحلة قبل وأثناء الفعالية كالآتي مثلاً:</a:t>
            </a:r>
          </a:p>
        </p:txBody>
      </p:sp>
      <p:sp>
        <p:nvSpPr>
          <p:cNvPr id="10" name="مستطيل 9"/>
          <p:cNvSpPr/>
          <p:nvPr/>
        </p:nvSpPr>
        <p:spPr>
          <a:xfrm rot="10800000" flipH="1" flipV="1">
            <a:off x="1452444" y="3244726"/>
            <a:ext cx="9789641" cy="7299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2) قبل يوم: تجهيز القاعة والتأكد من وصول عينات المنتج.</a:t>
            </a:r>
          </a:p>
        </p:txBody>
      </p:sp>
      <p:sp>
        <p:nvSpPr>
          <p:cNvPr id="11" name="مستطيل 10"/>
          <p:cNvSpPr/>
          <p:nvPr/>
        </p:nvSpPr>
        <p:spPr>
          <a:xfrm rot="10800000" flipH="1" flipV="1">
            <a:off x="595063" y="3974117"/>
            <a:ext cx="10652805" cy="19568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3) يوم الفعالية: تحديد ساعة استقبال الحضور، تحديد ساعة للكلمة الافتتاحية، تحديد ساعة للكشف عن المنتج وتجربته، تحديد ساعة للنقاش والرد على الأسئلة.</a:t>
            </a:r>
          </a:p>
        </p:txBody>
      </p:sp>
      <p:sp>
        <p:nvSpPr>
          <p:cNvPr id="12" name="مستطيل 11"/>
          <p:cNvSpPr/>
          <p:nvPr/>
        </p:nvSpPr>
        <p:spPr>
          <a:xfrm rot="10800000" flipH="1" flipV="1">
            <a:off x="8734425" y="1272295"/>
            <a:ext cx="2257954" cy="6478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مرحلة الفعالية:</a:t>
            </a:r>
          </a:p>
        </p:txBody>
      </p:sp>
    </p:spTree>
    <p:extLst>
      <p:ext uri="{BB962C8B-B14F-4D97-AF65-F5344CB8AC3E}">
        <p14:creationId xmlns:p14="http://schemas.microsoft.com/office/powerpoint/2010/main" val="15366469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1" y="520007"/>
            <a:ext cx="6210753" cy="610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0125" y="92486"/>
            <a:ext cx="3486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58423" y="5997315"/>
            <a:ext cx="299209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816377" y="1764077"/>
            <a:ext cx="10388645" cy="16375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تبدأ هذه المرحلة بعد إنجاز الفعالية وتستمر عدة أيام وهي الأهم من المنظور الأكاديمي والمهني لأنها تحول الحدث من مجرد لقاء عابر إلى أصل استراتيجي يدعم استدامة المنتج في السوق ويعبر عنها كالآتي:</a:t>
            </a:r>
          </a:p>
        </p:txBody>
      </p:sp>
      <p:graphicFrame>
        <p:nvGraphicFramePr>
          <p:cNvPr id="4" name="رسم تخطيطي 3"/>
          <p:cNvGraphicFramePr/>
          <p:nvPr>
            <p:extLst>
              <p:ext uri="{D42A27DB-BD31-4B8C-83A1-F6EECF244321}">
                <p14:modId xmlns:p14="http://schemas.microsoft.com/office/powerpoint/2010/main" val="2539624121"/>
              </p:ext>
            </p:extLst>
          </p:nvPr>
        </p:nvGraphicFramePr>
        <p:xfrm>
          <a:off x="2750819" y="3479284"/>
          <a:ext cx="8128000" cy="2853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9"/>
          <p:cNvSpPr/>
          <p:nvPr/>
        </p:nvSpPr>
        <p:spPr>
          <a:xfrm>
            <a:off x="6814819" y="1264528"/>
            <a:ext cx="4110215" cy="553357"/>
          </a:xfrm>
          <a:prstGeom prst="rect">
            <a:avLst/>
          </a:prstGeom>
        </p:spPr>
        <p:txBody>
          <a:bodyPr wrap="square">
            <a:spAutoFit/>
          </a:bodyPr>
          <a:lstStyle/>
          <a:p>
            <a:pPr algn="r" rtl="1">
              <a:lnSpc>
                <a:spcPct val="107000"/>
              </a:lnSpc>
              <a:spcAft>
                <a:spcPts val="800"/>
              </a:spcAft>
            </a:pPr>
            <a:r>
              <a:rPr lang="ar-SA" sz="2800" b="1" dirty="0" smtClean="0">
                <a:solidFill>
                  <a:srgbClr val="FF0000"/>
                </a:solidFill>
                <a:latin typeface="Alexandria"/>
                <a:ea typeface="Calibri" panose="020F0502020204030204" pitchFamily="34" charset="0"/>
              </a:rPr>
              <a:t>مرحلة ما بعد الفعالية</a:t>
            </a:r>
            <a:endParaRPr lang="en-US" sz="2800" b="1" dirty="0">
              <a:solidFill>
                <a:srgbClr val="FF0000"/>
              </a:solidFill>
              <a:latin typeface="Alexandria"/>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06431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85C9DB04-0C38-4E10-9C0A-90173FEBFC5D}"/>
                                            </p:graphicEl>
                                          </p:spTgt>
                                        </p:tgtEl>
                                        <p:attrNameLst>
                                          <p:attrName>style.visibility</p:attrName>
                                        </p:attrNameLst>
                                      </p:cBhvr>
                                      <p:to>
                                        <p:strVal val="visible"/>
                                      </p:to>
                                    </p:set>
                                    <p:animEffect transition="in" filter="randombar(horizontal)">
                                      <p:cBhvr>
                                        <p:cTn id="27" dur="500"/>
                                        <p:tgtEl>
                                          <p:spTgt spid="4">
                                            <p:graphicEl>
                                              <a:dgm id="{85C9DB04-0C38-4E10-9C0A-90173FEBFC5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DEBB1DAD-3C47-4A8C-94EF-21846D6E474D}"/>
                                            </p:graphicEl>
                                          </p:spTgt>
                                        </p:tgtEl>
                                        <p:attrNameLst>
                                          <p:attrName>style.visibility</p:attrName>
                                        </p:attrNameLst>
                                      </p:cBhvr>
                                      <p:to>
                                        <p:strVal val="visible"/>
                                      </p:to>
                                    </p:set>
                                    <p:animEffect transition="in" filter="randombar(horizontal)">
                                      <p:cBhvr>
                                        <p:cTn id="32" dur="500"/>
                                        <p:tgtEl>
                                          <p:spTgt spid="4">
                                            <p:graphicEl>
                                              <a:dgm id="{DEBB1DAD-3C47-4A8C-94EF-21846D6E474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graphicEl>
                                              <a:dgm id="{D3645AC4-C289-4339-8AE0-D1CFC6F31D33}"/>
                                            </p:graphicEl>
                                          </p:spTgt>
                                        </p:tgtEl>
                                        <p:attrNameLst>
                                          <p:attrName>style.visibility</p:attrName>
                                        </p:attrNameLst>
                                      </p:cBhvr>
                                      <p:to>
                                        <p:strVal val="visible"/>
                                      </p:to>
                                    </p:set>
                                    <p:animEffect transition="in" filter="randombar(horizontal)">
                                      <p:cBhvr>
                                        <p:cTn id="37" dur="500"/>
                                        <p:tgtEl>
                                          <p:spTgt spid="4">
                                            <p:graphicEl>
                                              <a:dgm id="{D3645AC4-C289-4339-8AE0-D1CFC6F31D3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graphicEl>
                                              <a:dgm id="{0DAACE39-6698-46CF-8AF8-9A237D605D09}"/>
                                            </p:graphicEl>
                                          </p:spTgt>
                                        </p:tgtEl>
                                        <p:attrNameLst>
                                          <p:attrName>style.visibility</p:attrName>
                                        </p:attrNameLst>
                                      </p:cBhvr>
                                      <p:to>
                                        <p:strVal val="visible"/>
                                      </p:to>
                                    </p:set>
                                    <p:animEffect transition="in" filter="randombar(horizontal)">
                                      <p:cBhvr>
                                        <p:cTn id="42" dur="500"/>
                                        <p:tgtEl>
                                          <p:spTgt spid="4">
                                            <p:graphicEl>
                                              <a:dgm id="{0DAACE39-6698-46CF-8AF8-9A237D605D0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
                                            <p:graphicEl>
                                              <a:dgm id="{FBD50169-67FD-4D22-BA86-D54695F93A52}"/>
                                            </p:graphicEl>
                                          </p:spTgt>
                                        </p:tgtEl>
                                        <p:attrNameLst>
                                          <p:attrName>style.visibility</p:attrName>
                                        </p:attrNameLst>
                                      </p:cBhvr>
                                      <p:to>
                                        <p:strVal val="visible"/>
                                      </p:to>
                                    </p:set>
                                    <p:animEffect transition="in" filter="randombar(horizontal)">
                                      <p:cBhvr>
                                        <p:cTn id="47" dur="500"/>
                                        <p:tgtEl>
                                          <p:spTgt spid="4">
                                            <p:graphicEl>
                                              <a:dgm id="{FBD50169-67FD-4D22-BA86-D54695F93A5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4">
                                            <p:graphicEl>
                                              <a:dgm id="{266E5E2F-666E-4BFF-A932-8282CFD63340}"/>
                                            </p:graphicEl>
                                          </p:spTgt>
                                        </p:tgtEl>
                                        <p:attrNameLst>
                                          <p:attrName>style.visibility</p:attrName>
                                        </p:attrNameLst>
                                      </p:cBhvr>
                                      <p:to>
                                        <p:strVal val="visible"/>
                                      </p:to>
                                    </p:set>
                                    <p:animEffect transition="in" filter="randombar(horizontal)">
                                      <p:cBhvr>
                                        <p:cTn id="52" dur="500"/>
                                        <p:tgtEl>
                                          <p:spTgt spid="4">
                                            <p:graphicEl>
                                              <a:dgm id="{266E5E2F-666E-4BFF-A932-8282CFD633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Graphic spid="4" grpId="0">
        <p:bldSub>
          <a:bldDgm bld="one"/>
        </p:bldSub>
      </p:bldGraphic>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20007"/>
            <a:ext cx="5672908" cy="7943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995919" y="92486"/>
            <a:ext cx="4110215"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الجدول الزمني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58423" y="5997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4457700" y="1336834"/>
            <a:ext cx="6713265"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مرحلة ما بعد الفعالية (التقرير الإعلامي):</a:t>
            </a:r>
          </a:p>
        </p:txBody>
      </p:sp>
      <p:sp>
        <p:nvSpPr>
          <p:cNvPr id="10" name="مستطيل 9"/>
          <p:cNvSpPr/>
          <p:nvPr/>
        </p:nvSpPr>
        <p:spPr>
          <a:xfrm rot="10800000" flipH="1" flipV="1">
            <a:off x="821267" y="1977988"/>
            <a:ext cx="10580073" cy="10763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تبدأ هذه المرحلة فور انتهاء الفعالية وتركز على العمليات اللوجستية السريعة والتقدير الأولي ومنها:</a:t>
            </a:r>
          </a:p>
        </p:txBody>
      </p:sp>
      <p:sp>
        <p:nvSpPr>
          <p:cNvPr id="12" name="مستطيل 11"/>
          <p:cNvSpPr/>
          <p:nvPr/>
        </p:nvSpPr>
        <p:spPr>
          <a:xfrm rot="10800000" flipH="1" flipV="1">
            <a:off x="1257077" y="3925972"/>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إرسال رسائل شكر سريعة للمشاركين بالفعالية وخاصة الفاعلين منهم</a:t>
            </a:r>
          </a:p>
        </p:txBody>
      </p:sp>
      <p:sp>
        <p:nvSpPr>
          <p:cNvPr id="13" name="مستطيل 12"/>
          <p:cNvSpPr/>
          <p:nvPr/>
        </p:nvSpPr>
        <p:spPr>
          <a:xfrm rot="10800000" flipH="1" flipV="1">
            <a:off x="5232262" y="3152829"/>
            <a:ext cx="5527314"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نشر تقرير إعلامي مصور عن الفعالية</a:t>
            </a:r>
          </a:p>
        </p:txBody>
      </p:sp>
      <p:sp>
        <p:nvSpPr>
          <p:cNvPr id="14" name="مستطيل 13"/>
          <p:cNvSpPr/>
          <p:nvPr/>
        </p:nvSpPr>
        <p:spPr>
          <a:xfrm rot="10800000" flipH="1" flipV="1">
            <a:off x="1333001" y="4764163"/>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جمع الانطباعات الأولية مع فريق العمل</a:t>
            </a:r>
          </a:p>
        </p:txBody>
      </p:sp>
    </p:spTree>
    <p:extLst>
      <p:ext uri="{BB962C8B-B14F-4D97-AF65-F5344CB8AC3E}">
        <p14:creationId xmlns:p14="http://schemas.microsoft.com/office/powerpoint/2010/main" val="37200377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14714"/>
            <a:ext cx="6144078" cy="847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9650" y="92486"/>
            <a:ext cx="347648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58423" y="5997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2482228" y="1326792"/>
            <a:ext cx="7999140"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مرحلة ما بعد الفعالية (مرحلة تحويل العلاقات إلى صفقات):</a:t>
            </a:r>
          </a:p>
        </p:txBody>
      </p:sp>
      <p:sp>
        <p:nvSpPr>
          <p:cNvPr id="10" name="مستطيل 9"/>
          <p:cNvSpPr/>
          <p:nvPr/>
        </p:nvSpPr>
        <p:spPr>
          <a:xfrm rot="10800000" flipH="1" flipV="1">
            <a:off x="465667" y="1977988"/>
            <a:ext cx="10015701" cy="1058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تبدأ هذه المرحلة بعد عدة أيام من انتهاء الفعالية وفيها يبدأ التواصل وجمع البيانات وتركز على:</a:t>
            </a:r>
          </a:p>
        </p:txBody>
      </p:sp>
      <p:sp>
        <p:nvSpPr>
          <p:cNvPr id="12" name="مستطيل 11"/>
          <p:cNvSpPr/>
          <p:nvPr/>
        </p:nvSpPr>
        <p:spPr>
          <a:xfrm rot="10800000" flipH="1" flipV="1">
            <a:off x="719894" y="3903969"/>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فرز البيانات</a:t>
            </a:r>
          </a:p>
        </p:txBody>
      </p:sp>
      <p:sp>
        <p:nvSpPr>
          <p:cNvPr id="13" name="مستطيل 12"/>
          <p:cNvSpPr/>
          <p:nvPr/>
        </p:nvSpPr>
        <p:spPr>
          <a:xfrm rot="10800000" flipH="1" flipV="1">
            <a:off x="4727437" y="3122630"/>
            <a:ext cx="5527314"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إرسال استبيانات للقياس</a:t>
            </a:r>
          </a:p>
        </p:txBody>
      </p:sp>
      <p:sp>
        <p:nvSpPr>
          <p:cNvPr id="14" name="مستطيل 13"/>
          <p:cNvSpPr/>
          <p:nvPr/>
        </p:nvSpPr>
        <p:spPr>
          <a:xfrm rot="10800000" flipH="1" flipV="1">
            <a:off x="719894" y="4685308"/>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التواصل مع المشاركين الذين أبدو اهتمامهم بالمنتج بغية عقد الصفقات.</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81368" y="1509647"/>
            <a:ext cx="2500329" cy="4545127"/>
          </a:xfrm>
          <a:prstGeom prst="rect">
            <a:avLst/>
          </a:prstGeom>
        </p:spPr>
      </p:pic>
    </p:spTree>
    <p:extLst>
      <p:ext uri="{BB962C8B-B14F-4D97-AF65-F5344CB8AC3E}">
        <p14:creationId xmlns:p14="http://schemas.microsoft.com/office/powerpoint/2010/main" val="275180643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1" y="553718"/>
            <a:ext cx="6229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20125" y="92486"/>
            <a:ext cx="3486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تحديد جدول زمني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58423" y="5997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2924175" y="1311894"/>
            <a:ext cx="7627665"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مرحلة ما بعد الفعالية (مرحلة التقييم المالي والإداري) :</a:t>
            </a:r>
          </a:p>
        </p:txBody>
      </p:sp>
      <p:sp>
        <p:nvSpPr>
          <p:cNvPr id="10" name="مستطيل 9"/>
          <p:cNvSpPr/>
          <p:nvPr/>
        </p:nvSpPr>
        <p:spPr>
          <a:xfrm rot="10800000" flipH="1" flipV="1">
            <a:off x="465667" y="1977988"/>
            <a:ext cx="10086173" cy="1177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تبدأ هذه المرحلة بعد </a:t>
            </a:r>
            <a:r>
              <a:rPr lang="ar-SA" sz="2800" dirty="0">
                <a:solidFill>
                  <a:schemeClr val="tx1"/>
                </a:solidFill>
                <a:latin typeface="Alexandria"/>
              </a:rPr>
              <a:t>أ</a:t>
            </a:r>
            <a:r>
              <a:rPr lang="ar-SA" sz="2800" dirty="0" smtClean="0">
                <a:solidFill>
                  <a:schemeClr val="tx1"/>
                </a:solidFill>
                <a:latin typeface="Alexandria"/>
              </a:rPr>
              <a:t>سبوع لأسبوعين من انتهاء الفعالية وفيها يتم التركيز على الأرقام والتقارير الرسمية كالآتي:</a:t>
            </a:r>
          </a:p>
        </p:txBody>
      </p:sp>
      <p:sp>
        <p:nvSpPr>
          <p:cNvPr id="12" name="مستطيل 11"/>
          <p:cNvSpPr/>
          <p:nvPr/>
        </p:nvSpPr>
        <p:spPr>
          <a:xfrm rot="10800000" flipH="1" flipV="1">
            <a:off x="855883" y="4065334"/>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تحليل العائد على الاستثمار.</a:t>
            </a:r>
          </a:p>
        </p:txBody>
      </p:sp>
      <p:sp>
        <p:nvSpPr>
          <p:cNvPr id="13" name="مستطيل 12"/>
          <p:cNvSpPr/>
          <p:nvPr/>
        </p:nvSpPr>
        <p:spPr>
          <a:xfrm rot="10800000" flipH="1" flipV="1">
            <a:off x="2160486" y="3180767"/>
            <a:ext cx="8202643"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مراجعة جميع المستحقات المالية مع الموردين وإغلاق الدفعات.</a:t>
            </a:r>
          </a:p>
        </p:txBody>
      </p:sp>
      <p:sp>
        <p:nvSpPr>
          <p:cNvPr id="14" name="مستطيل 13"/>
          <p:cNvSpPr/>
          <p:nvPr/>
        </p:nvSpPr>
        <p:spPr>
          <a:xfrm rot="10800000" flipH="1" flipV="1">
            <a:off x="855883" y="4764396"/>
            <a:ext cx="9507246" cy="641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إعداد تقرير ختامي والاحتفال بالفريق.</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3881" y="1465745"/>
            <a:ext cx="2429186" cy="4610720"/>
          </a:xfrm>
          <a:prstGeom prst="rect">
            <a:avLst/>
          </a:prstGeom>
        </p:spPr>
      </p:pic>
    </p:spTree>
    <p:extLst>
      <p:ext uri="{BB962C8B-B14F-4D97-AF65-F5344CB8AC3E}">
        <p14:creationId xmlns:p14="http://schemas.microsoft.com/office/powerpoint/2010/main" val="21013414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53718"/>
            <a:ext cx="6696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10650" y="92486"/>
            <a:ext cx="309548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فرق عمل</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258423" y="5997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10" name="مستطيل 9"/>
          <p:cNvSpPr/>
          <p:nvPr/>
        </p:nvSpPr>
        <p:spPr>
          <a:xfrm rot="10800000" flipH="1" flipV="1">
            <a:off x="465667" y="1431260"/>
            <a:ext cx="10935673" cy="1724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يُعدّ العنصر البشري من أهم عناصر نجاح الفعاليات بحيث يتضمن مجموعة من الأفراد متنوعي المسؤولية ومتعددي الاختصاصات، حسب ما يتطلبه العمل وما تقتضيه كل خطوة من خطوات العمل، لذا يجب اختيار عاملين ذوي صفات شخصية متميزة. </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950" y="3481895"/>
            <a:ext cx="11239500" cy="2515420"/>
          </a:xfrm>
          <a:prstGeom prst="rect">
            <a:avLst/>
          </a:prstGeom>
        </p:spPr>
      </p:pic>
    </p:spTree>
    <p:extLst>
      <p:ext uri="{BB962C8B-B14F-4D97-AF65-F5344CB8AC3E}">
        <p14:creationId xmlns:p14="http://schemas.microsoft.com/office/powerpoint/2010/main" val="29796573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53718"/>
            <a:ext cx="6696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10650" y="92486"/>
            <a:ext cx="309548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فرق عمل</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5" name="مستطيل 14"/>
          <p:cNvSpPr/>
          <p:nvPr/>
        </p:nvSpPr>
        <p:spPr>
          <a:xfrm rot="10800000" flipH="1" flipV="1">
            <a:off x="814781" y="1164289"/>
            <a:ext cx="10391837" cy="22456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كما يجب توزيع المهام والمسؤوليات بطريقة تضمن إنجاز جميع الأعمال الضرورية في الوقت المناسب، وبأفضل جودة ممكنة ويجب أن يتم تعيين فريق عمل متفانٍ ويساعد بعضهم البعض لتحقيق أفضل النتائج.</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7" y="3487831"/>
            <a:ext cx="11352807" cy="3208244"/>
          </a:xfrm>
          <a:prstGeom prst="rect">
            <a:avLst/>
          </a:prstGeom>
        </p:spPr>
      </p:pic>
      <p:sp>
        <p:nvSpPr>
          <p:cNvPr id="9" name="Rectangle: Rounded Corners 33"/>
          <p:cNvSpPr/>
          <p:nvPr/>
        </p:nvSpPr>
        <p:spPr>
          <a:xfrm>
            <a:off x="-258423" y="59973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0093470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53718"/>
            <a:ext cx="6696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10650" y="92486"/>
            <a:ext cx="3095484"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الميزانية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5" name="مستطيل 14"/>
          <p:cNvSpPr/>
          <p:nvPr/>
        </p:nvSpPr>
        <p:spPr>
          <a:xfrm rot="10800000" flipH="1" flipV="1">
            <a:off x="967181" y="1490644"/>
            <a:ext cx="10391837" cy="13906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يجب أن يتم إعداد ميزانية كلية للفعالية بشكل دقيق، وأن يوجه الإنفاق إلى الأولويات الرئيسية مثل: ميزانية التسويق، المكان وتجهيزات الحدث.</a:t>
            </a: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8" y="3039121"/>
            <a:ext cx="11352806" cy="3656954"/>
          </a:xfrm>
          <a:prstGeom prst="rect">
            <a:avLst/>
          </a:prstGeom>
        </p:spPr>
      </p:pic>
    </p:spTree>
    <p:extLst>
      <p:ext uri="{BB962C8B-B14F-4D97-AF65-F5344CB8AC3E}">
        <p14:creationId xmlns:p14="http://schemas.microsoft.com/office/powerpoint/2010/main" val="28525362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53718"/>
            <a:ext cx="6696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10650" y="92486"/>
            <a:ext cx="3095484"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إعداد الميزانية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5" name="مستطيل 14"/>
          <p:cNvSpPr/>
          <p:nvPr/>
        </p:nvSpPr>
        <p:spPr>
          <a:xfrm rot="10800000" flipH="1" flipV="1">
            <a:off x="967181" y="1490644"/>
            <a:ext cx="10391837" cy="2205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يعتبر تحديد الميزانية من الأمور المهمة والأساسية في عملية التخطيط، حيث تتوقف إقامة الفعاليات على حجم الميزانية المتوفرة، وبذلك يمكن تحديد المكان، والمعدات اللازمة، بالإضافة إلى أجور العاملين، وغيرها. </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7" y="3695701"/>
            <a:ext cx="11352807" cy="3000374"/>
          </a:xfrm>
          <a:prstGeom prst="rect">
            <a:avLst/>
          </a:prstGeom>
        </p:spPr>
      </p:pic>
    </p:spTree>
    <p:extLst>
      <p:ext uri="{BB962C8B-B14F-4D97-AF65-F5344CB8AC3E}">
        <p14:creationId xmlns:p14="http://schemas.microsoft.com/office/powerpoint/2010/main" val="14685556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2" y="553718"/>
            <a:ext cx="6696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10650" y="92486"/>
            <a:ext cx="3095484"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5" name="مستطيل 14"/>
          <p:cNvSpPr/>
          <p:nvPr/>
        </p:nvSpPr>
        <p:spPr>
          <a:xfrm rot="10800000" flipH="1" flipV="1">
            <a:off x="967181" y="1490644"/>
            <a:ext cx="10391837" cy="2205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لا يمكن لأي فعالية، مهما كان حجمها، أن تنجح دون غطاء قانوني. التراخيص ليست مجرد "أوراق روتينية"، بل هي أداة لحماية المنظم، والحضور، والمجتمع، فهي تضمن الالتزام بمعايير السلامة، وتحديد المسؤوليات القانونية في حال حدوث أي طارئ. </a:t>
            </a: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8" y="3905250"/>
            <a:ext cx="11352806" cy="2790825"/>
          </a:xfrm>
          <a:prstGeom prst="rect">
            <a:avLst/>
          </a:prstGeom>
        </p:spPr>
      </p:pic>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6627565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1" y="533399"/>
            <a:ext cx="7715703" cy="660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48874" y="92486"/>
            <a:ext cx="205725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5" name="مستطيل 14"/>
          <p:cNvSpPr/>
          <p:nvPr/>
        </p:nvSpPr>
        <p:spPr>
          <a:xfrm rot="10800000" flipH="1" flipV="1">
            <a:off x="967181" y="1490645"/>
            <a:ext cx="10391837" cy="2205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التصريح هو موافقة خاصة مرتبطة بحدث معين، مكان معين، وزمان معين، أي هو إذن مؤقت ينتهي بانتهاء الغرض منه. </a:t>
            </a:r>
          </a:p>
        </p:txBody>
      </p:sp>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3695701"/>
            <a:ext cx="7277100" cy="2714624"/>
          </a:xfrm>
          <a:prstGeom prst="rect">
            <a:avLst/>
          </a:prstGeom>
        </p:spPr>
      </p:pic>
    </p:spTree>
    <p:extLst>
      <p:ext uri="{BB962C8B-B14F-4D97-AF65-F5344CB8AC3E}">
        <p14:creationId xmlns:p14="http://schemas.microsoft.com/office/powerpoint/2010/main" val="28642035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99435"/>
            <a:ext cx="55821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791450" y="92486"/>
            <a:ext cx="431468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1" y="2307683"/>
            <a:ext cx="3829050" cy="2714624"/>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6355" y="2529391"/>
            <a:ext cx="2209800" cy="2073818"/>
          </a:xfrm>
          <a:prstGeom prst="ellipse">
            <a:avLst/>
          </a:prstGeom>
          <a:ln>
            <a:noFill/>
          </a:ln>
          <a:effectLst>
            <a:softEdge rad="112500"/>
          </a:effectLst>
        </p:spPr>
      </p:pic>
      <p:pic>
        <p:nvPicPr>
          <p:cNvPr id="10" name="صورة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34275" y="2202907"/>
            <a:ext cx="3952875" cy="2924175"/>
          </a:xfrm>
          <a:prstGeom prst="ellipse">
            <a:avLst/>
          </a:prstGeom>
          <a:ln>
            <a:noFill/>
          </a:ln>
          <a:effectLst>
            <a:softEdge rad="112500"/>
          </a:effectLst>
        </p:spPr>
      </p:pic>
    </p:spTree>
    <p:extLst>
      <p:ext uri="{BB962C8B-B14F-4D97-AF65-F5344CB8AC3E}">
        <p14:creationId xmlns:p14="http://schemas.microsoft.com/office/powerpoint/2010/main" val="293551054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99435"/>
            <a:ext cx="55821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4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791450" y="92486"/>
            <a:ext cx="431468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التراخيص والتصاريح</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3324225" y="1429222"/>
            <a:ext cx="4743451" cy="7424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4000" b="1" dirty="0" smtClean="0">
                <a:solidFill>
                  <a:srgbClr val="FF0000"/>
                </a:solidFill>
                <a:latin typeface="Alexandria"/>
              </a:rPr>
              <a:t>	كيف يعملان معاً</a:t>
            </a:r>
          </a:p>
        </p:txBody>
      </p:sp>
      <p:sp>
        <p:nvSpPr>
          <p:cNvPr id="10" name="مستطيل 9"/>
          <p:cNvSpPr/>
          <p:nvPr/>
        </p:nvSpPr>
        <p:spPr>
          <a:xfrm rot="10800000" flipH="1" flipV="1">
            <a:off x="5377543" y="2611180"/>
            <a:ext cx="5829075" cy="3016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dirty="0" smtClean="0">
                <a:solidFill>
                  <a:schemeClr val="tx1"/>
                </a:solidFill>
                <a:latin typeface="Alexandria"/>
              </a:rPr>
              <a:t>	لإقامة فعالية أو حدث خاص تحتاج أولاً إلى "ترخيص" ممارسة النشاط (أي أن تكون شركتك مرخصة قانونياً)، ثم تتقدم بطلب "تصريح"، لكل فعالية تنوي إقامتها على حدة</a:t>
            </a: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5914" y="1872343"/>
            <a:ext cx="2871569" cy="3791064"/>
          </a:xfrm>
          <a:prstGeom prst="rect">
            <a:avLst/>
          </a:prstGeom>
        </p:spPr>
      </p:pic>
    </p:spTree>
    <p:extLst>
      <p:ext uri="{BB962C8B-B14F-4D97-AF65-F5344CB8AC3E}">
        <p14:creationId xmlns:p14="http://schemas.microsoft.com/office/powerpoint/2010/main" val="40911639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1" y="553716"/>
            <a:ext cx="45811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053548"/>
            <a:ext cx="11352807" cy="5642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66722" y="92486"/>
            <a:ext cx="503941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تخطيط الفعاليات المستدامة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3324225" y="1429222"/>
            <a:ext cx="4743451" cy="7424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4000" b="1" dirty="0" smtClean="0">
                <a:solidFill>
                  <a:srgbClr val="FF0000"/>
                </a:solidFill>
                <a:latin typeface="Alexandria"/>
              </a:rPr>
              <a:t>	</a:t>
            </a:r>
          </a:p>
        </p:txBody>
      </p:sp>
      <p:sp>
        <p:nvSpPr>
          <p:cNvPr id="10" name="مستطيل 9"/>
          <p:cNvSpPr/>
          <p:nvPr/>
        </p:nvSpPr>
        <p:spPr>
          <a:xfrm rot="10800000" flipH="1" flipV="1">
            <a:off x="583641" y="1072369"/>
            <a:ext cx="7827629" cy="1551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	يتطلب تخطيط الفعاليات المستدامة دمج الأبعاد البيئية والاجتماعية والاقتصادية في جميع مراحل </a:t>
            </a:r>
            <a:r>
              <a:rPr lang="ar-SA" sz="2800" smtClean="0">
                <a:solidFill>
                  <a:schemeClr val="tx1"/>
                </a:solidFill>
                <a:latin typeface="Alexandria"/>
              </a:rPr>
              <a:t>التنظيم </a:t>
            </a:r>
            <a:r>
              <a:rPr lang="ar-SA" sz="2800" smtClean="0">
                <a:solidFill>
                  <a:schemeClr val="tx1"/>
                </a:solidFill>
                <a:latin typeface="Alexandria"/>
              </a:rPr>
              <a:t>لتمرير </a:t>
            </a:r>
            <a:r>
              <a:rPr lang="ar-SA" sz="2800" dirty="0" smtClean="0">
                <a:solidFill>
                  <a:schemeClr val="tx1"/>
                </a:solidFill>
                <a:latin typeface="Alexandria"/>
              </a:rPr>
              <a:t>الأثر الإيجابي للمجتمع وتقليل البصمة الكربونية للحدث</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7896" y="1496762"/>
            <a:ext cx="4591050" cy="4834464"/>
          </a:xfrm>
          <a:prstGeom prst="rect">
            <a:avLst/>
          </a:prstGeom>
        </p:spPr>
      </p:pic>
      <p:sp>
        <p:nvSpPr>
          <p:cNvPr id="11" name="مستطيل 10"/>
          <p:cNvSpPr/>
          <p:nvPr/>
        </p:nvSpPr>
        <p:spPr>
          <a:xfrm rot="10800000" flipH="1" flipV="1">
            <a:off x="464663" y="2598067"/>
            <a:ext cx="7827629" cy="1551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1) المكان والإنشاءات: </a:t>
            </a:r>
            <a:r>
              <a:rPr lang="ar-SA" sz="2800" dirty="0" smtClean="0">
                <a:solidFill>
                  <a:schemeClr val="tx1"/>
                </a:solidFill>
                <a:latin typeface="Alexandria"/>
              </a:rPr>
              <a:t>عادةً في الفعاليات التي تأخذ بعين الاعتبار التنمية المستدامة يتم اختيار مراكز فعالية تعتمد على الطاقة المتجددة، وتستخدم ديكورات ومواد معيارية قابلة للتفكيك وإعادة الاستخدام بدلاً من التصاميم ذات الاستخدام الواحد. </a:t>
            </a:r>
          </a:p>
        </p:txBody>
      </p:sp>
      <p:sp>
        <p:nvSpPr>
          <p:cNvPr id="12" name="مستطيل 11"/>
          <p:cNvSpPr/>
          <p:nvPr/>
        </p:nvSpPr>
        <p:spPr>
          <a:xfrm rot="10800000" flipH="1" flipV="1">
            <a:off x="603334" y="4550445"/>
            <a:ext cx="7827629" cy="1551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2) إدارة الموارد والنفايات: </a:t>
            </a:r>
            <a:r>
              <a:rPr lang="ar-SA" sz="2800" dirty="0" smtClean="0">
                <a:solidFill>
                  <a:schemeClr val="tx1"/>
                </a:solidFill>
                <a:latin typeface="Alexandria"/>
              </a:rPr>
              <a:t>من خلال الاعتماد على الرقمنة والاستغناء عن المطبوعات والتذاكر الورقية واستبدالها بالتطبيقات الرقمية ورموز الـ </a:t>
            </a:r>
            <a:r>
              <a:rPr lang="en-US" sz="2800" dirty="0" smtClean="0">
                <a:solidFill>
                  <a:schemeClr val="tx1"/>
                </a:solidFill>
                <a:latin typeface="Alexandria"/>
              </a:rPr>
              <a:t>QR</a:t>
            </a:r>
            <a:r>
              <a:rPr lang="ar-SA" sz="2800" dirty="0" smtClean="0">
                <a:solidFill>
                  <a:schemeClr val="tx1"/>
                </a:solidFill>
                <a:latin typeface="Alexandria"/>
              </a:rPr>
              <a:t>. والعمل على إدارة المخلفات مثل توفير محطات فرز مع توجيه الحضور لها، ومنع القوارير البلاستيكية ذات الاستخدام الواحد </a:t>
            </a:r>
          </a:p>
        </p:txBody>
      </p:sp>
    </p:spTree>
    <p:extLst>
      <p:ext uri="{BB962C8B-B14F-4D97-AF65-F5344CB8AC3E}">
        <p14:creationId xmlns:p14="http://schemas.microsoft.com/office/powerpoint/2010/main" val="38695544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85571" y="553716"/>
            <a:ext cx="45811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7745" y="1073625"/>
            <a:ext cx="11352807" cy="5642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6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66722" y="92486"/>
            <a:ext cx="503941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تخطيط الفعاليات المستدامة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Rectangle: Rounded Corners 33"/>
          <p:cNvSpPr/>
          <p:nvPr/>
        </p:nvSpPr>
        <p:spPr>
          <a:xfrm>
            <a:off x="-316208" y="61741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8" name="مستطيل 7"/>
          <p:cNvSpPr/>
          <p:nvPr/>
        </p:nvSpPr>
        <p:spPr>
          <a:xfrm rot="10800000" flipH="1" flipV="1">
            <a:off x="3324225" y="1429222"/>
            <a:ext cx="4743451" cy="7424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4000" b="1" dirty="0" smtClean="0">
                <a:solidFill>
                  <a:srgbClr val="FF0000"/>
                </a:solidFill>
                <a:latin typeface="Alexandria"/>
              </a:rPr>
              <a:t>	</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7896" y="1496762"/>
            <a:ext cx="4591050" cy="4834464"/>
          </a:xfrm>
          <a:prstGeom prst="rect">
            <a:avLst/>
          </a:prstGeom>
        </p:spPr>
      </p:pic>
      <p:sp>
        <p:nvSpPr>
          <p:cNvPr id="11" name="مستطيل 10"/>
          <p:cNvSpPr/>
          <p:nvPr/>
        </p:nvSpPr>
        <p:spPr>
          <a:xfrm rot="10800000" flipH="1" flipV="1">
            <a:off x="507282" y="1337655"/>
            <a:ext cx="7827629" cy="1551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3) الضيافة والإطعام: </a:t>
            </a:r>
            <a:r>
              <a:rPr lang="ar-SA" sz="2800" dirty="0" smtClean="0">
                <a:solidFill>
                  <a:schemeClr val="tx1"/>
                </a:solidFill>
                <a:latin typeface="Alexandria"/>
              </a:rPr>
              <a:t>التعاقد مع موردين محليين للحد من انبعاثات نقل الأغذية، واعتماد الأغذية النباتية لتقليل البصمة الكربونية لإنتاج اللحوم، مع الشراكة مع الجمعيات الخيرية لتوزيع الوجبات المتبقية. </a:t>
            </a:r>
          </a:p>
        </p:txBody>
      </p:sp>
      <p:sp>
        <p:nvSpPr>
          <p:cNvPr id="12" name="مستطيل 11"/>
          <p:cNvSpPr/>
          <p:nvPr/>
        </p:nvSpPr>
        <p:spPr>
          <a:xfrm rot="10800000" flipH="1" flipV="1">
            <a:off x="593774" y="3036127"/>
            <a:ext cx="7827629" cy="102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4) النقل واللوجستيات: </a:t>
            </a:r>
            <a:r>
              <a:rPr lang="ar-SA" sz="2800" dirty="0" smtClean="0">
                <a:solidFill>
                  <a:schemeClr val="tx1"/>
                </a:solidFill>
                <a:latin typeface="Alexandria"/>
              </a:rPr>
              <a:t>الاستعانة قدر الإمكان بالمواصلات الجماعية لنقل الحضور أو اختيار مواقع قريبة لا تحتاج للنقل</a:t>
            </a:r>
          </a:p>
        </p:txBody>
      </p:sp>
      <p:sp>
        <p:nvSpPr>
          <p:cNvPr id="13" name="مستطيل 12"/>
          <p:cNvSpPr/>
          <p:nvPr/>
        </p:nvSpPr>
        <p:spPr>
          <a:xfrm rot="10800000" flipH="1" flipV="1">
            <a:off x="507282" y="4440774"/>
            <a:ext cx="7827629" cy="17333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5) الأثر الاجتماعي والتثقيف: </a:t>
            </a:r>
            <a:r>
              <a:rPr lang="ar-SA" sz="2800" dirty="0" smtClean="0">
                <a:solidFill>
                  <a:schemeClr val="tx1"/>
                </a:solidFill>
                <a:latin typeface="Alexandria"/>
              </a:rPr>
              <a:t>ضمان إمكانية الوصول الكامل لأصحاب الهمم وتوفير بيئة شاملة وآمنة، مع إشراك الحضور في التنمية المستدامة من خلال رسائل توعوية تشرح أهداف التنمية المستخدمة في تنظيم الفعالية.</a:t>
            </a:r>
          </a:p>
        </p:txBody>
      </p:sp>
    </p:spTree>
    <p:extLst>
      <p:ext uri="{BB962C8B-B14F-4D97-AF65-F5344CB8AC3E}">
        <p14:creationId xmlns:p14="http://schemas.microsoft.com/office/powerpoint/2010/main" val="11204795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smtClean="0">
                <a:solidFill>
                  <a:srgbClr val="00AEEF"/>
                </a:solidFill>
                <a:latin typeface="Alexandria"/>
              </a:rPr>
              <a:t>الخاتمة</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2" name="مستطيل 1"/>
          <p:cNvSpPr/>
          <p:nvPr/>
        </p:nvSpPr>
        <p:spPr>
          <a:xfrm>
            <a:off x="353640" y="2767508"/>
            <a:ext cx="11375923" cy="2657138"/>
          </a:xfrm>
          <a:prstGeom prst="rect">
            <a:avLst/>
          </a:prstGeom>
        </p:spPr>
        <p:txBody>
          <a:bodyPr wrap="square">
            <a:spAutoFit/>
          </a:bodyPr>
          <a:lstStyle/>
          <a:p>
            <a:pPr algn="justLow" rtl="1">
              <a:lnSpc>
                <a:spcPts val="5000"/>
              </a:lnSpc>
            </a:pPr>
            <a:r>
              <a:rPr lang="ar-SA" sz="2800" dirty="0" smtClean="0">
                <a:latin typeface="Alexandria"/>
                <a:ea typeface="Calibri" panose="020F0502020204030204" pitchFamily="34" charset="0"/>
              </a:rPr>
              <a:t>بهذا نكون غطينا الأركان الأساسية لتخطيط الفعاليات، وكما رأينا فإن النجاح يكمن في التوازن الدقيق بين الأهداف، وتوقعات أصحاب المصلحة والجدول الزمني والنماذج التي ناقشناها اليوم وأبرزها </a:t>
            </a:r>
            <a:r>
              <a:rPr lang="en-US" sz="2800" dirty="0" smtClean="0">
                <a:latin typeface="Alexandria"/>
                <a:ea typeface="Calibri" panose="020F0502020204030204" pitchFamily="34" charset="0"/>
              </a:rPr>
              <a:t>SMART</a:t>
            </a:r>
            <a:r>
              <a:rPr lang="ar-SA" sz="2800" dirty="0" smtClean="0">
                <a:latin typeface="Alexandria"/>
                <a:ea typeface="Calibri" panose="020F0502020204030204" pitchFamily="34" charset="0"/>
              </a:rPr>
              <a:t>، هو خارطة طريقكم لتجنب الفوضى التنظيمية. وتذكروا طلبتي الأعزاء أن الفعالية تنتهي في يوم، لكن سمعتكم كمخططين تبنى مع كل قرار تتخذونه قبل ذلك اليوم بأسابيع</a:t>
            </a:r>
            <a:endParaRPr lang="ar-SA" sz="2800" dirty="0">
              <a:latin typeface="Alexandria"/>
            </a:endParaRPr>
          </a:p>
        </p:txBody>
      </p:sp>
      <p:grpSp>
        <p:nvGrpSpPr>
          <p:cNvPr id="7" name="Google Shape;8745;p58"/>
          <p:cNvGrpSpPr/>
          <p:nvPr/>
        </p:nvGrpSpPr>
        <p:grpSpPr>
          <a:xfrm>
            <a:off x="9075174" y="1223221"/>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565349826"/>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الجوانب القانونية والأخلاقية لتنظيم الفعاليات:</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التراخيص والتصاريح.</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حقوق الملكية الفكرية.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المسؤولية القانونية.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أخلاقيات تنظيم 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Second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860C8513-87D1-4E04-93BE-2DD39481490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2675</TotalTime>
  <Words>1320</Words>
  <Application>Microsoft Office PowerPoint</Application>
  <PresentationFormat>شاشة عريضة</PresentationFormat>
  <Paragraphs>232</Paragraphs>
  <Slides>42</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216</cp:revision>
  <dcterms:created xsi:type="dcterms:W3CDTF">2023-04-29T09:08:00Z</dcterms:created>
  <dcterms:modified xsi:type="dcterms:W3CDTF">2026-09-16T07:33:58Z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