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48" r:id="rId1"/>
  </p:sldMasterIdLst>
  <p:notesMasterIdLst>
    <p:notesMasterId r:id="rId19"/>
  </p:notes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Lst>
  <p:sldSz cx="9144000" cy="6858000" type="screen4x3"/>
  <p:notesSz cx="6858000" cy="9144000"/>
  <p:defaultText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4380"/>
    <p:restoredTop sz="94660"/>
  </p:normalViewPr>
  <p:slideViewPr>
    <p:cSldViewPr>
      <p:cViewPr varScale="1">
        <p:scale>
          <a:sx n="95" d="100"/>
          <a:sy n="95" d="100"/>
        </p:scale>
        <p:origin x="-1090" y="-7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عنصر نائب للرأس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vl1pPr>
          </a:lstStyle>
          <a:p>
            <a:endParaRPr lang="ar-SA"/>
          </a:p>
        </p:txBody>
      </p:sp>
      <p:sp>
        <p:nvSpPr>
          <p:cNvPr id="3" name="عنصر نائب للتاريخ 2"/>
          <p:cNvSpPr>
            <a:spLocks noGrp="1"/>
          </p:cNvSpPr>
          <p:nvPr>
            <p:ph type="dt" idx="1"/>
          </p:nvPr>
        </p:nvSpPr>
        <p:spPr>
          <a:xfrm>
            <a:off x="1588" y="0"/>
            <a:ext cx="2971800" cy="457200"/>
          </a:xfrm>
          <a:prstGeom prst="rect">
            <a:avLst/>
          </a:prstGeom>
        </p:spPr>
        <p:txBody>
          <a:bodyPr vert="horz" lIns="91440" tIns="45720" rIns="91440" bIns="45720" rtlCol="1"/>
          <a:lstStyle>
            <a:lvl1pPr algn="l">
              <a:defRPr sz="1200"/>
            </a:lvl1pPr>
          </a:lstStyle>
          <a:p>
            <a:fld id="{BBF40FB2-0EFC-4495-ACE4-96212AA78A3E}" type="datetimeFigureOut">
              <a:rPr lang="ar-SA" smtClean="0"/>
              <a:t>12/11/1444</a:t>
            </a:fld>
            <a:endParaRPr lang="ar-SA"/>
          </a:p>
        </p:txBody>
      </p:sp>
      <p:sp>
        <p:nvSpPr>
          <p:cNvPr id="4" name="عنصر نائب لصورة الشريحة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1" anchor="ctr"/>
          <a:lstStyle/>
          <a:p>
            <a:endParaRPr lang="ar-SA"/>
          </a:p>
        </p:txBody>
      </p:sp>
      <p:sp>
        <p:nvSpPr>
          <p:cNvPr id="5" name="عنصر نائب للملاحظات 4"/>
          <p:cNvSpPr>
            <a:spLocks noGrp="1"/>
          </p:cNvSpPr>
          <p:nvPr>
            <p:ph type="body" sz="quarter" idx="3"/>
          </p:nvPr>
        </p:nvSpPr>
        <p:spPr>
          <a:xfrm>
            <a:off x="685800" y="4343400"/>
            <a:ext cx="5486400" cy="4114800"/>
          </a:xfrm>
          <a:prstGeom prst="rect">
            <a:avLst/>
          </a:prstGeom>
        </p:spPr>
        <p:txBody>
          <a:bodyPr vert="horz" lIns="91440" tIns="45720" rIns="91440" bIns="45720" rtlCol="1"/>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6" name="عنصر نائب للتذييل 5"/>
          <p:cNvSpPr>
            <a:spLocks noGrp="1"/>
          </p:cNvSpPr>
          <p:nvPr>
            <p:ph type="ftr" sz="quarter" idx="4"/>
          </p:nvPr>
        </p:nvSpPr>
        <p:spPr>
          <a:xfrm>
            <a:off x="3886200" y="8685213"/>
            <a:ext cx="2971800" cy="457200"/>
          </a:xfrm>
          <a:prstGeom prst="rect">
            <a:avLst/>
          </a:prstGeom>
        </p:spPr>
        <p:txBody>
          <a:bodyPr vert="horz" lIns="91440" tIns="45720" rIns="91440" bIns="45720" rtlCol="1" anchor="b"/>
          <a:lstStyle>
            <a:lvl1pPr algn="r">
              <a:defRPr sz="1200"/>
            </a:lvl1pPr>
          </a:lstStyle>
          <a:p>
            <a:endParaRPr lang="ar-SA"/>
          </a:p>
        </p:txBody>
      </p:sp>
      <p:sp>
        <p:nvSpPr>
          <p:cNvPr id="7" name="عنصر نائب لرقم الشريحة 6"/>
          <p:cNvSpPr>
            <a:spLocks noGrp="1"/>
          </p:cNvSpPr>
          <p:nvPr>
            <p:ph type="sldNum" sz="quarter" idx="5"/>
          </p:nvPr>
        </p:nvSpPr>
        <p:spPr>
          <a:xfrm>
            <a:off x="1588" y="8685213"/>
            <a:ext cx="2971800" cy="457200"/>
          </a:xfrm>
          <a:prstGeom prst="rect">
            <a:avLst/>
          </a:prstGeom>
        </p:spPr>
        <p:txBody>
          <a:bodyPr vert="horz" lIns="91440" tIns="45720" rIns="91440" bIns="45720" rtlCol="1" anchor="b"/>
          <a:lstStyle>
            <a:lvl1pPr algn="l">
              <a:defRPr sz="1200"/>
            </a:lvl1pPr>
          </a:lstStyle>
          <a:p>
            <a:fld id="{3BEC0DB4-9CA6-477B-851D-A6AF9890494D}" type="slidenum">
              <a:rPr lang="ar-SA" smtClean="0"/>
              <a:t>‹#›</a:t>
            </a:fld>
            <a:endParaRPr lang="ar-SA"/>
          </a:p>
        </p:txBody>
      </p:sp>
    </p:spTree>
    <p:extLst>
      <p:ext uri="{BB962C8B-B14F-4D97-AF65-F5344CB8AC3E}">
        <p14:creationId xmlns:p14="http://schemas.microsoft.com/office/powerpoint/2010/main" val="1418974456"/>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شريحة عنوان">
    <p:spTree>
      <p:nvGrpSpPr>
        <p:cNvPr id="1" name=""/>
        <p:cNvGrpSpPr/>
        <p:nvPr/>
      </p:nvGrpSpPr>
      <p:grpSpPr>
        <a:xfrm>
          <a:off x="0" y="0"/>
          <a:ext cx="0" cy="0"/>
          <a:chOff x="0" y="0"/>
          <a:chExt cx="0" cy="0"/>
        </a:xfrm>
      </p:grpSpPr>
      <p:sp>
        <p:nvSpPr>
          <p:cNvPr id="2" name="عنوان 1"/>
          <p:cNvSpPr>
            <a:spLocks noGrp="1"/>
          </p:cNvSpPr>
          <p:nvPr>
            <p:ph type="ctrTitle"/>
          </p:nvPr>
        </p:nvSpPr>
        <p:spPr>
          <a:xfrm>
            <a:off x="685800" y="2130425"/>
            <a:ext cx="7772400" cy="1470025"/>
          </a:xfrm>
        </p:spPr>
        <p:txBody>
          <a:bodyPr/>
          <a:lstStyle/>
          <a:p>
            <a:r>
              <a:rPr lang="ar-SA" smtClean="0"/>
              <a:t>انقر لتحرير نمط العنوان الرئيسي</a:t>
            </a:r>
            <a:endParaRPr lang="ar-SA"/>
          </a:p>
        </p:txBody>
      </p:sp>
      <p:sp>
        <p:nvSpPr>
          <p:cNvPr id="3" name="عنوان فرعي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ar-SA" smtClean="0"/>
              <a:t>انقر لتحرير نمط العنوان الثانوي الرئيسي</a:t>
            </a:r>
            <a:endParaRPr lang="ar-SA"/>
          </a:p>
        </p:txBody>
      </p:sp>
      <p:sp>
        <p:nvSpPr>
          <p:cNvPr id="4" name="عنصر نائب للتاريخ 3"/>
          <p:cNvSpPr>
            <a:spLocks noGrp="1"/>
          </p:cNvSpPr>
          <p:nvPr>
            <p:ph type="dt" sz="half" idx="10"/>
          </p:nvPr>
        </p:nvSpPr>
        <p:spPr/>
        <p:txBody>
          <a:bodyPr/>
          <a:lstStyle/>
          <a:p>
            <a:fld id="{FC90B890-1CF0-43D6-8842-6F9A4DA04212}" type="datetimeFigureOut">
              <a:rPr lang="ar-SA" smtClean="0"/>
              <a:t>12/11/1444</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5928ABB7-B74B-4A33-97F4-259D3795B714}" type="slidenum">
              <a:rPr lang="ar-SA" smtClean="0"/>
              <a:t>‹#›</a:t>
            </a:fld>
            <a:endParaRPr lang="ar-SA"/>
          </a:p>
        </p:txBody>
      </p:sp>
    </p:spTree>
    <p:extLst>
      <p:ext uri="{BB962C8B-B14F-4D97-AF65-F5344CB8AC3E}">
        <p14:creationId xmlns:p14="http://schemas.microsoft.com/office/powerpoint/2010/main" val="39637665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smtClean="0"/>
              <a:t>انقر لتحرير نمط العنوان الرئيسي</a:t>
            </a:r>
            <a:endParaRPr lang="ar-SA"/>
          </a:p>
        </p:txBody>
      </p:sp>
      <p:sp>
        <p:nvSpPr>
          <p:cNvPr id="3" name="عنصر نائب للمحتوى 2"/>
          <p:cNvSpPr>
            <a:spLocks noGrp="1"/>
          </p:cNvSpPr>
          <p:nvPr>
            <p:ph idx="1"/>
          </p:nvPr>
        </p:nvSpPr>
        <p:spPr/>
        <p:txBody>
          <a:body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4" name="عنصر نائب للتاريخ 3"/>
          <p:cNvSpPr>
            <a:spLocks noGrp="1"/>
          </p:cNvSpPr>
          <p:nvPr>
            <p:ph type="dt" sz="half" idx="10"/>
          </p:nvPr>
        </p:nvSpPr>
        <p:spPr/>
        <p:txBody>
          <a:bodyPr/>
          <a:lstStyle/>
          <a:p>
            <a:fld id="{FC90B890-1CF0-43D6-8842-6F9A4DA04212}" type="datetimeFigureOut">
              <a:rPr lang="ar-SA" smtClean="0"/>
              <a:t>12/11/1444</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5928ABB7-B74B-4A33-97F4-259D3795B714}" type="slidenum">
              <a:rPr lang="ar-SA" smtClean="0"/>
              <a:t>‹#›</a:t>
            </a:fld>
            <a:endParaRPr lang="ar-SA"/>
          </a:p>
        </p:txBody>
      </p:sp>
    </p:spTree>
    <p:extLst>
      <p:ext uri="{BB962C8B-B14F-4D97-AF65-F5344CB8AC3E}">
        <p14:creationId xmlns:p14="http://schemas.microsoft.com/office/powerpoint/2010/main" val="18970975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2" name="عنوان 1"/>
          <p:cNvSpPr>
            <a:spLocks noGrp="1"/>
          </p:cNvSpPr>
          <p:nvPr>
            <p:ph type="title"/>
          </p:nvPr>
        </p:nvSpPr>
        <p:spPr>
          <a:xfrm>
            <a:off x="722313" y="4406900"/>
            <a:ext cx="7772400" cy="1362075"/>
          </a:xfrm>
        </p:spPr>
        <p:txBody>
          <a:bodyPr anchor="t"/>
          <a:lstStyle>
            <a:lvl1pPr algn="r">
              <a:defRPr sz="4000" b="1" cap="all"/>
            </a:lvl1pPr>
          </a:lstStyle>
          <a:p>
            <a:r>
              <a:rPr lang="ar-SA" smtClean="0"/>
              <a:t>انقر لتحرير نمط العنوان الرئيسي</a:t>
            </a:r>
            <a:endParaRPr lang="ar-SA"/>
          </a:p>
        </p:txBody>
      </p:sp>
      <p:sp>
        <p:nvSpPr>
          <p:cNvPr id="3" name="عنصر نائب للنص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ar-SA" smtClean="0"/>
              <a:t>انقر لتحرير أنماط النص الرئيسي</a:t>
            </a:r>
          </a:p>
        </p:txBody>
      </p:sp>
      <p:sp>
        <p:nvSpPr>
          <p:cNvPr id="4" name="عنصر نائب للتاريخ 3"/>
          <p:cNvSpPr>
            <a:spLocks noGrp="1"/>
          </p:cNvSpPr>
          <p:nvPr>
            <p:ph type="dt" sz="half" idx="10"/>
          </p:nvPr>
        </p:nvSpPr>
        <p:spPr/>
        <p:txBody>
          <a:bodyPr/>
          <a:lstStyle/>
          <a:p>
            <a:fld id="{FC90B890-1CF0-43D6-8842-6F9A4DA04212}" type="datetimeFigureOut">
              <a:rPr lang="ar-SA" smtClean="0"/>
              <a:t>12/11/1444</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5928ABB7-B74B-4A33-97F4-259D3795B714}" type="slidenum">
              <a:rPr lang="ar-SA" smtClean="0"/>
              <a:t>‹#›</a:t>
            </a:fld>
            <a:endParaRPr lang="ar-SA"/>
          </a:p>
        </p:txBody>
      </p:sp>
    </p:spTree>
    <p:extLst>
      <p:ext uri="{BB962C8B-B14F-4D97-AF65-F5344CB8AC3E}">
        <p14:creationId xmlns:p14="http://schemas.microsoft.com/office/powerpoint/2010/main" val="12729659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محتويين">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smtClean="0"/>
              <a:t>انقر لتحرير نمط العنوان الرئيسي</a:t>
            </a:r>
            <a:endParaRPr lang="ar-SA"/>
          </a:p>
        </p:txBody>
      </p:sp>
      <p:sp>
        <p:nvSpPr>
          <p:cNvPr id="3" name="عنصر نائب للمحتوى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4" name="عنصر نائب للمحتوى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5" name="عنصر نائب للتاريخ 4"/>
          <p:cNvSpPr>
            <a:spLocks noGrp="1"/>
          </p:cNvSpPr>
          <p:nvPr>
            <p:ph type="dt" sz="half" idx="10"/>
          </p:nvPr>
        </p:nvSpPr>
        <p:spPr/>
        <p:txBody>
          <a:bodyPr/>
          <a:lstStyle/>
          <a:p>
            <a:fld id="{FC90B890-1CF0-43D6-8842-6F9A4DA04212}" type="datetimeFigureOut">
              <a:rPr lang="ar-SA" smtClean="0"/>
              <a:t>12/11/1444</a:t>
            </a:fld>
            <a:endParaRPr lang="ar-SA"/>
          </a:p>
        </p:txBody>
      </p:sp>
      <p:sp>
        <p:nvSpPr>
          <p:cNvPr id="6" name="عنصر نائب للتذييل 5"/>
          <p:cNvSpPr>
            <a:spLocks noGrp="1"/>
          </p:cNvSpPr>
          <p:nvPr>
            <p:ph type="ftr" sz="quarter" idx="11"/>
          </p:nvPr>
        </p:nvSpPr>
        <p:spPr/>
        <p:txBody>
          <a:bodyPr/>
          <a:lstStyle/>
          <a:p>
            <a:endParaRPr lang="ar-SA"/>
          </a:p>
        </p:txBody>
      </p:sp>
      <p:sp>
        <p:nvSpPr>
          <p:cNvPr id="7" name="عنصر نائب لرقم الشريحة 6"/>
          <p:cNvSpPr>
            <a:spLocks noGrp="1"/>
          </p:cNvSpPr>
          <p:nvPr>
            <p:ph type="sldNum" sz="quarter" idx="12"/>
          </p:nvPr>
        </p:nvSpPr>
        <p:spPr/>
        <p:txBody>
          <a:bodyPr/>
          <a:lstStyle/>
          <a:p>
            <a:fld id="{5928ABB7-B74B-4A33-97F4-259D3795B714}" type="slidenum">
              <a:rPr lang="ar-SA" smtClean="0"/>
              <a:t>‹#›</a:t>
            </a:fld>
            <a:endParaRPr lang="ar-SA"/>
          </a:p>
        </p:txBody>
      </p:sp>
    </p:spTree>
    <p:extLst>
      <p:ext uri="{BB962C8B-B14F-4D97-AF65-F5344CB8AC3E}">
        <p14:creationId xmlns:p14="http://schemas.microsoft.com/office/powerpoint/2010/main" val="4965163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lvl1pPr>
              <a:defRPr/>
            </a:lvl1pPr>
          </a:lstStyle>
          <a:p>
            <a:r>
              <a:rPr lang="ar-SA" smtClean="0"/>
              <a:t>انقر لتحرير نمط العنوان الرئيسي</a:t>
            </a:r>
            <a:endParaRPr lang="ar-SA"/>
          </a:p>
        </p:txBody>
      </p:sp>
      <p:sp>
        <p:nvSpPr>
          <p:cNvPr id="3" name="عنصر نائب للنص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smtClean="0"/>
              <a:t>انقر لتحرير أنماط النص الرئيسي</a:t>
            </a:r>
          </a:p>
        </p:txBody>
      </p:sp>
      <p:sp>
        <p:nvSpPr>
          <p:cNvPr id="4" name="عنصر نائب للمحتوى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5" name="عنصر نائب للنص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smtClean="0"/>
              <a:t>انقر لتحرير أنماط النص الرئيسي</a:t>
            </a:r>
          </a:p>
        </p:txBody>
      </p:sp>
      <p:sp>
        <p:nvSpPr>
          <p:cNvPr id="6" name="عنصر نائب للمحتوى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7" name="عنصر نائب للتاريخ 6"/>
          <p:cNvSpPr>
            <a:spLocks noGrp="1"/>
          </p:cNvSpPr>
          <p:nvPr>
            <p:ph type="dt" sz="half" idx="10"/>
          </p:nvPr>
        </p:nvSpPr>
        <p:spPr/>
        <p:txBody>
          <a:bodyPr/>
          <a:lstStyle/>
          <a:p>
            <a:fld id="{FC90B890-1CF0-43D6-8842-6F9A4DA04212}" type="datetimeFigureOut">
              <a:rPr lang="ar-SA" smtClean="0"/>
              <a:t>12/11/1444</a:t>
            </a:fld>
            <a:endParaRPr lang="ar-SA"/>
          </a:p>
        </p:txBody>
      </p:sp>
      <p:sp>
        <p:nvSpPr>
          <p:cNvPr id="8" name="عنصر نائب للتذييل 7"/>
          <p:cNvSpPr>
            <a:spLocks noGrp="1"/>
          </p:cNvSpPr>
          <p:nvPr>
            <p:ph type="ftr" sz="quarter" idx="11"/>
          </p:nvPr>
        </p:nvSpPr>
        <p:spPr/>
        <p:txBody>
          <a:bodyPr/>
          <a:lstStyle/>
          <a:p>
            <a:endParaRPr lang="ar-SA"/>
          </a:p>
        </p:txBody>
      </p:sp>
      <p:sp>
        <p:nvSpPr>
          <p:cNvPr id="9" name="عنصر نائب لرقم الشريحة 8"/>
          <p:cNvSpPr>
            <a:spLocks noGrp="1"/>
          </p:cNvSpPr>
          <p:nvPr>
            <p:ph type="sldNum" sz="quarter" idx="12"/>
          </p:nvPr>
        </p:nvSpPr>
        <p:spPr/>
        <p:txBody>
          <a:bodyPr/>
          <a:lstStyle/>
          <a:p>
            <a:fld id="{5928ABB7-B74B-4A33-97F4-259D3795B714}" type="slidenum">
              <a:rPr lang="ar-SA" smtClean="0"/>
              <a:t>‹#›</a:t>
            </a:fld>
            <a:endParaRPr lang="ar-SA"/>
          </a:p>
        </p:txBody>
      </p:sp>
    </p:spTree>
    <p:extLst>
      <p:ext uri="{BB962C8B-B14F-4D97-AF65-F5344CB8AC3E}">
        <p14:creationId xmlns:p14="http://schemas.microsoft.com/office/powerpoint/2010/main" val="31573437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smtClean="0"/>
              <a:t>انقر لتحرير نمط العنوان الرئيسي</a:t>
            </a:r>
            <a:endParaRPr lang="ar-SA"/>
          </a:p>
        </p:txBody>
      </p:sp>
      <p:sp>
        <p:nvSpPr>
          <p:cNvPr id="3" name="عنصر نائب للتاريخ 2"/>
          <p:cNvSpPr>
            <a:spLocks noGrp="1"/>
          </p:cNvSpPr>
          <p:nvPr>
            <p:ph type="dt" sz="half" idx="10"/>
          </p:nvPr>
        </p:nvSpPr>
        <p:spPr/>
        <p:txBody>
          <a:bodyPr/>
          <a:lstStyle/>
          <a:p>
            <a:fld id="{FC90B890-1CF0-43D6-8842-6F9A4DA04212}" type="datetimeFigureOut">
              <a:rPr lang="ar-SA" smtClean="0"/>
              <a:t>12/11/1444</a:t>
            </a:fld>
            <a:endParaRPr lang="ar-SA"/>
          </a:p>
        </p:txBody>
      </p:sp>
      <p:sp>
        <p:nvSpPr>
          <p:cNvPr id="4" name="عنصر نائب للتذييل 3"/>
          <p:cNvSpPr>
            <a:spLocks noGrp="1"/>
          </p:cNvSpPr>
          <p:nvPr>
            <p:ph type="ftr" sz="quarter" idx="11"/>
          </p:nvPr>
        </p:nvSpPr>
        <p:spPr/>
        <p:txBody>
          <a:bodyPr/>
          <a:lstStyle/>
          <a:p>
            <a:endParaRPr lang="ar-SA"/>
          </a:p>
        </p:txBody>
      </p:sp>
      <p:sp>
        <p:nvSpPr>
          <p:cNvPr id="5" name="عنصر نائب لرقم الشريحة 4"/>
          <p:cNvSpPr>
            <a:spLocks noGrp="1"/>
          </p:cNvSpPr>
          <p:nvPr>
            <p:ph type="sldNum" sz="quarter" idx="12"/>
          </p:nvPr>
        </p:nvSpPr>
        <p:spPr/>
        <p:txBody>
          <a:bodyPr/>
          <a:lstStyle/>
          <a:p>
            <a:fld id="{5928ABB7-B74B-4A33-97F4-259D3795B714}" type="slidenum">
              <a:rPr lang="ar-SA" smtClean="0"/>
              <a:t>‹#›</a:t>
            </a:fld>
            <a:endParaRPr lang="ar-SA"/>
          </a:p>
        </p:txBody>
      </p:sp>
    </p:spTree>
    <p:extLst>
      <p:ext uri="{BB962C8B-B14F-4D97-AF65-F5344CB8AC3E}">
        <p14:creationId xmlns:p14="http://schemas.microsoft.com/office/powerpoint/2010/main" val="34781564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عنصر نائب للتاريخ 1"/>
          <p:cNvSpPr>
            <a:spLocks noGrp="1"/>
          </p:cNvSpPr>
          <p:nvPr>
            <p:ph type="dt" sz="half" idx="10"/>
          </p:nvPr>
        </p:nvSpPr>
        <p:spPr/>
        <p:txBody>
          <a:bodyPr/>
          <a:lstStyle/>
          <a:p>
            <a:fld id="{FC90B890-1CF0-43D6-8842-6F9A4DA04212}" type="datetimeFigureOut">
              <a:rPr lang="ar-SA" smtClean="0"/>
              <a:t>12/11/1444</a:t>
            </a:fld>
            <a:endParaRPr lang="ar-SA"/>
          </a:p>
        </p:txBody>
      </p:sp>
      <p:sp>
        <p:nvSpPr>
          <p:cNvPr id="3" name="عنصر نائب للتذييل 2"/>
          <p:cNvSpPr>
            <a:spLocks noGrp="1"/>
          </p:cNvSpPr>
          <p:nvPr>
            <p:ph type="ftr" sz="quarter" idx="11"/>
          </p:nvPr>
        </p:nvSpPr>
        <p:spPr/>
        <p:txBody>
          <a:bodyPr/>
          <a:lstStyle/>
          <a:p>
            <a:endParaRPr lang="ar-SA"/>
          </a:p>
        </p:txBody>
      </p:sp>
      <p:sp>
        <p:nvSpPr>
          <p:cNvPr id="4" name="عنصر نائب لرقم الشريحة 3"/>
          <p:cNvSpPr>
            <a:spLocks noGrp="1"/>
          </p:cNvSpPr>
          <p:nvPr>
            <p:ph type="sldNum" sz="quarter" idx="12"/>
          </p:nvPr>
        </p:nvSpPr>
        <p:spPr/>
        <p:txBody>
          <a:bodyPr/>
          <a:lstStyle/>
          <a:p>
            <a:fld id="{5928ABB7-B74B-4A33-97F4-259D3795B714}" type="slidenum">
              <a:rPr lang="ar-SA" smtClean="0"/>
              <a:t>‹#›</a:t>
            </a:fld>
            <a:endParaRPr lang="ar-SA"/>
          </a:p>
        </p:txBody>
      </p:sp>
    </p:spTree>
    <p:extLst>
      <p:ext uri="{BB962C8B-B14F-4D97-AF65-F5344CB8AC3E}">
        <p14:creationId xmlns:p14="http://schemas.microsoft.com/office/powerpoint/2010/main" val="17179697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محتوى ذو تسمية توضيحية">
    <p:spTree>
      <p:nvGrpSpPr>
        <p:cNvPr id="1" name=""/>
        <p:cNvGrpSpPr/>
        <p:nvPr/>
      </p:nvGrpSpPr>
      <p:grpSpPr>
        <a:xfrm>
          <a:off x="0" y="0"/>
          <a:ext cx="0" cy="0"/>
          <a:chOff x="0" y="0"/>
          <a:chExt cx="0" cy="0"/>
        </a:xfrm>
      </p:grpSpPr>
      <p:sp>
        <p:nvSpPr>
          <p:cNvPr id="2" name="عنوان 1"/>
          <p:cNvSpPr>
            <a:spLocks noGrp="1"/>
          </p:cNvSpPr>
          <p:nvPr>
            <p:ph type="title"/>
          </p:nvPr>
        </p:nvSpPr>
        <p:spPr>
          <a:xfrm>
            <a:off x="457200" y="273050"/>
            <a:ext cx="3008313" cy="1162050"/>
          </a:xfrm>
        </p:spPr>
        <p:txBody>
          <a:bodyPr anchor="b"/>
          <a:lstStyle>
            <a:lvl1pPr algn="r">
              <a:defRPr sz="2000" b="1"/>
            </a:lvl1pPr>
          </a:lstStyle>
          <a:p>
            <a:r>
              <a:rPr lang="ar-SA" smtClean="0"/>
              <a:t>انقر لتحرير نمط العنوان الرئيسي</a:t>
            </a:r>
            <a:endParaRPr lang="ar-SA"/>
          </a:p>
        </p:txBody>
      </p:sp>
      <p:sp>
        <p:nvSpPr>
          <p:cNvPr id="3" name="عنصر نائب للمحتوى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4" name="عنصر نائب للنص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ar-SA" smtClean="0"/>
              <a:t>انقر لتحرير أنماط النص الرئيسي</a:t>
            </a:r>
          </a:p>
        </p:txBody>
      </p:sp>
      <p:sp>
        <p:nvSpPr>
          <p:cNvPr id="5" name="عنصر نائب للتاريخ 4"/>
          <p:cNvSpPr>
            <a:spLocks noGrp="1"/>
          </p:cNvSpPr>
          <p:nvPr>
            <p:ph type="dt" sz="half" idx="10"/>
          </p:nvPr>
        </p:nvSpPr>
        <p:spPr/>
        <p:txBody>
          <a:bodyPr/>
          <a:lstStyle/>
          <a:p>
            <a:fld id="{FC90B890-1CF0-43D6-8842-6F9A4DA04212}" type="datetimeFigureOut">
              <a:rPr lang="ar-SA" smtClean="0"/>
              <a:t>12/11/1444</a:t>
            </a:fld>
            <a:endParaRPr lang="ar-SA"/>
          </a:p>
        </p:txBody>
      </p:sp>
      <p:sp>
        <p:nvSpPr>
          <p:cNvPr id="6" name="عنصر نائب للتذييل 5"/>
          <p:cNvSpPr>
            <a:spLocks noGrp="1"/>
          </p:cNvSpPr>
          <p:nvPr>
            <p:ph type="ftr" sz="quarter" idx="11"/>
          </p:nvPr>
        </p:nvSpPr>
        <p:spPr/>
        <p:txBody>
          <a:bodyPr/>
          <a:lstStyle/>
          <a:p>
            <a:endParaRPr lang="ar-SA"/>
          </a:p>
        </p:txBody>
      </p:sp>
      <p:sp>
        <p:nvSpPr>
          <p:cNvPr id="7" name="عنصر نائب لرقم الشريحة 6"/>
          <p:cNvSpPr>
            <a:spLocks noGrp="1"/>
          </p:cNvSpPr>
          <p:nvPr>
            <p:ph type="sldNum" sz="quarter" idx="12"/>
          </p:nvPr>
        </p:nvSpPr>
        <p:spPr/>
        <p:txBody>
          <a:bodyPr/>
          <a:lstStyle/>
          <a:p>
            <a:fld id="{5928ABB7-B74B-4A33-97F4-259D3795B714}" type="slidenum">
              <a:rPr lang="ar-SA" smtClean="0"/>
              <a:t>‹#›</a:t>
            </a:fld>
            <a:endParaRPr lang="ar-SA"/>
          </a:p>
        </p:txBody>
      </p:sp>
    </p:spTree>
    <p:extLst>
      <p:ext uri="{BB962C8B-B14F-4D97-AF65-F5344CB8AC3E}">
        <p14:creationId xmlns:p14="http://schemas.microsoft.com/office/powerpoint/2010/main" val="31027215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صورة ذو تسمية توضيحية">
    <p:spTree>
      <p:nvGrpSpPr>
        <p:cNvPr id="1" name=""/>
        <p:cNvGrpSpPr/>
        <p:nvPr/>
      </p:nvGrpSpPr>
      <p:grpSpPr>
        <a:xfrm>
          <a:off x="0" y="0"/>
          <a:ext cx="0" cy="0"/>
          <a:chOff x="0" y="0"/>
          <a:chExt cx="0" cy="0"/>
        </a:xfrm>
      </p:grpSpPr>
      <p:sp>
        <p:nvSpPr>
          <p:cNvPr id="2" name="عنوان 1"/>
          <p:cNvSpPr>
            <a:spLocks noGrp="1"/>
          </p:cNvSpPr>
          <p:nvPr>
            <p:ph type="title"/>
          </p:nvPr>
        </p:nvSpPr>
        <p:spPr>
          <a:xfrm>
            <a:off x="1792288" y="4800600"/>
            <a:ext cx="5486400" cy="566738"/>
          </a:xfrm>
        </p:spPr>
        <p:txBody>
          <a:bodyPr anchor="b"/>
          <a:lstStyle>
            <a:lvl1pPr algn="r">
              <a:defRPr sz="2000" b="1"/>
            </a:lvl1pPr>
          </a:lstStyle>
          <a:p>
            <a:r>
              <a:rPr lang="ar-SA" smtClean="0"/>
              <a:t>انقر لتحرير نمط العنوان الرئيسي</a:t>
            </a:r>
            <a:endParaRPr lang="ar-SA"/>
          </a:p>
        </p:txBody>
      </p:sp>
      <p:sp>
        <p:nvSpPr>
          <p:cNvPr id="3" name="عنصر نائب للصورة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عنصر نائب للنص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ar-SA" smtClean="0"/>
              <a:t>انقر لتحرير أنماط النص الرئيسي</a:t>
            </a:r>
          </a:p>
        </p:txBody>
      </p:sp>
      <p:sp>
        <p:nvSpPr>
          <p:cNvPr id="5" name="عنصر نائب للتاريخ 4"/>
          <p:cNvSpPr>
            <a:spLocks noGrp="1"/>
          </p:cNvSpPr>
          <p:nvPr>
            <p:ph type="dt" sz="half" idx="10"/>
          </p:nvPr>
        </p:nvSpPr>
        <p:spPr/>
        <p:txBody>
          <a:bodyPr/>
          <a:lstStyle/>
          <a:p>
            <a:fld id="{FC90B890-1CF0-43D6-8842-6F9A4DA04212}" type="datetimeFigureOut">
              <a:rPr lang="ar-SA" smtClean="0"/>
              <a:t>12/11/1444</a:t>
            </a:fld>
            <a:endParaRPr lang="ar-SA"/>
          </a:p>
        </p:txBody>
      </p:sp>
      <p:sp>
        <p:nvSpPr>
          <p:cNvPr id="6" name="عنصر نائب للتذييل 5"/>
          <p:cNvSpPr>
            <a:spLocks noGrp="1"/>
          </p:cNvSpPr>
          <p:nvPr>
            <p:ph type="ftr" sz="quarter" idx="11"/>
          </p:nvPr>
        </p:nvSpPr>
        <p:spPr/>
        <p:txBody>
          <a:bodyPr/>
          <a:lstStyle/>
          <a:p>
            <a:endParaRPr lang="ar-SA"/>
          </a:p>
        </p:txBody>
      </p:sp>
      <p:sp>
        <p:nvSpPr>
          <p:cNvPr id="7" name="عنصر نائب لرقم الشريحة 6"/>
          <p:cNvSpPr>
            <a:spLocks noGrp="1"/>
          </p:cNvSpPr>
          <p:nvPr>
            <p:ph type="sldNum" sz="quarter" idx="12"/>
          </p:nvPr>
        </p:nvSpPr>
        <p:spPr/>
        <p:txBody>
          <a:bodyPr/>
          <a:lstStyle/>
          <a:p>
            <a:fld id="{5928ABB7-B74B-4A33-97F4-259D3795B714}" type="slidenum">
              <a:rPr lang="ar-SA" smtClean="0"/>
              <a:t>‹#›</a:t>
            </a:fld>
            <a:endParaRPr lang="ar-SA"/>
          </a:p>
        </p:txBody>
      </p:sp>
    </p:spTree>
    <p:extLst>
      <p:ext uri="{BB962C8B-B14F-4D97-AF65-F5344CB8AC3E}">
        <p14:creationId xmlns:p14="http://schemas.microsoft.com/office/powerpoint/2010/main" val="342830461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smtClean="0"/>
              <a:t>انقر لتحرير نمط العنوان الرئيسي</a:t>
            </a:r>
            <a:endParaRPr lang="ar-SA"/>
          </a:p>
        </p:txBody>
      </p:sp>
      <p:sp>
        <p:nvSpPr>
          <p:cNvPr id="3" name="عنصر نائب للعنوان العمودي 2"/>
          <p:cNvSpPr>
            <a:spLocks noGrp="1"/>
          </p:cNvSpPr>
          <p:nvPr>
            <p:ph type="body" orient="vert" idx="1"/>
          </p:nvPr>
        </p:nvSpPr>
        <p:spPr/>
        <p:txBody>
          <a:bodyPr vert="eaVert"/>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4" name="عنصر نائب للتاريخ 3"/>
          <p:cNvSpPr>
            <a:spLocks noGrp="1"/>
          </p:cNvSpPr>
          <p:nvPr>
            <p:ph type="dt" sz="half" idx="10"/>
          </p:nvPr>
        </p:nvSpPr>
        <p:spPr/>
        <p:txBody>
          <a:bodyPr/>
          <a:lstStyle/>
          <a:p>
            <a:fld id="{FC90B890-1CF0-43D6-8842-6F9A4DA04212}" type="datetimeFigureOut">
              <a:rPr lang="ar-SA" smtClean="0"/>
              <a:t>12/11/1444</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5928ABB7-B74B-4A33-97F4-259D3795B714}" type="slidenum">
              <a:rPr lang="ar-SA" smtClean="0"/>
              <a:t>‹#›</a:t>
            </a:fld>
            <a:endParaRPr lang="ar-SA"/>
          </a:p>
        </p:txBody>
      </p:sp>
    </p:spTree>
    <p:extLst>
      <p:ext uri="{BB962C8B-B14F-4D97-AF65-F5344CB8AC3E}">
        <p14:creationId xmlns:p14="http://schemas.microsoft.com/office/powerpoint/2010/main" val="7292524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عنوان عمودي 1"/>
          <p:cNvSpPr>
            <a:spLocks noGrp="1"/>
          </p:cNvSpPr>
          <p:nvPr>
            <p:ph type="title" orient="vert"/>
          </p:nvPr>
        </p:nvSpPr>
        <p:spPr>
          <a:xfrm>
            <a:off x="6629400" y="274638"/>
            <a:ext cx="2057400" cy="5851525"/>
          </a:xfrm>
        </p:spPr>
        <p:txBody>
          <a:bodyPr vert="eaVert"/>
          <a:lstStyle/>
          <a:p>
            <a:r>
              <a:rPr lang="ar-SA" smtClean="0"/>
              <a:t>انقر لتحرير نمط العنوان الرئيسي</a:t>
            </a:r>
            <a:endParaRPr lang="ar-SA"/>
          </a:p>
        </p:txBody>
      </p:sp>
      <p:sp>
        <p:nvSpPr>
          <p:cNvPr id="3" name="عنصر نائب للعنوان العمودي 2"/>
          <p:cNvSpPr>
            <a:spLocks noGrp="1"/>
          </p:cNvSpPr>
          <p:nvPr>
            <p:ph type="body" orient="vert" idx="1"/>
          </p:nvPr>
        </p:nvSpPr>
        <p:spPr>
          <a:xfrm>
            <a:off x="457200" y="274638"/>
            <a:ext cx="6019800" cy="5851525"/>
          </a:xfrm>
        </p:spPr>
        <p:txBody>
          <a:bodyPr vert="eaVert"/>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4" name="عنصر نائب للتاريخ 3"/>
          <p:cNvSpPr>
            <a:spLocks noGrp="1"/>
          </p:cNvSpPr>
          <p:nvPr>
            <p:ph type="dt" sz="half" idx="10"/>
          </p:nvPr>
        </p:nvSpPr>
        <p:spPr/>
        <p:txBody>
          <a:bodyPr/>
          <a:lstStyle/>
          <a:p>
            <a:fld id="{FC90B890-1CF0-43D6-8842-6F9A4DA04212}" type="datetimeFigureOut">
              <a:rPr lang="ar-SA" smtClean="0"/>
              <a:t>12/11/1444</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5928ABB7-B74B-4A33-97F4-259D3795B714}" type="slidenum">
              <a:rPr lang="ar-SA" smtClean="0"/>
              <a:t>‹#›</a:t>
            </a:fld>
            <a:endParaRPr lang="ar-SA"/>
          </a:p>
        </p:txBody>
      </p:sp>
    </p:spTree>
    <p:extLst>
      <p:ext uri="{BB962C8B-B14F-4D97-AF65-F5344CB8AC3E}">
        <p14:creationId xmlns:p14="http://schemas.microsoft.com/office/powerpoint/2010/main" val="202920501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 xmlns:a16="http://schemas.microsoft.com/office/drawing/2014/main" id="{EA7BAD81-B37C-4E58-A969-A361C2B6AA3B}"/>
              </a:ext>
            </a:extLst>
          </p:cNvPr>
          <p:cNvSpPr>
            <a:spLocks noGrp="1"/>
          </p:cNvSpPr>
          <p:nvPr>
            <p:ph type="pic" sz="quarter" idx="10"/>
          </p:nvPr>
        </p:nvSpPr>
        <p:spPr>
          <a:xfrm>
            <a:off x="0" y="0"/>
            <a:ext cx="9144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40790655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7305674"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6265389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عنصر نائب للعنوان 1"/>
          <p:cNvSpPr>
            <a:spLocks noGrp="1"/>
          </p:cNvSpPr>
          <p:nvPr>
            <p:ph type="title"/>
          </p:nvPr>
        </p:nvSpPr>
        <p:spPr>
          <a:xfrm>
            <a:off x="457200" y="274638"/>
            <a:ext cx="8229600" cy="1143000"/>
          </a:xfrm>
          <a:prstGeom prst="rect">
            <a:avLst/>
          </a:prstGeom>
        </p:spPr>
        <p:txBody>
          <a:bodyPr vert="horz" lIns="91440" tIns="45720" rIns="91440" bIns="45720" rtlCol="1" anchor="ctr">
            <a:normAutofit/>
          </a:bodyPr>
          <a:lstStyle/>
          <a:p>
            <a:r>
              <a:rPr lang="ar-SA" smtClean="0"/>
              <a:t>انقر لتحرير نمط العنوان الرئيسي</a:t>
            </a:r>
            <a:endParaRPr lang="ar-SA"/>
          </a:p>
        </p:txBody>
      </p:sp>
      <p:sp>
        <p:nvSpPr>
          <p:cNvPr id="3" name="عنصر نائب للنص 2"/>
          <p:cNvSpPr>
            <a:spLocks noGrp="1"/>
          </p:cNvSpPr>
          <p:nvPr>
            <p:ph type="body" idx="1"/>
          </p:nvPr>
        </p:nvSpPr>
        <p:spPr>
          <a:xfrm>
            <a:off x="457200" y="1600200"/>
            <a:ext cx="8229600" cy="4525963"/>
          </a:xfrm>
          <a:prstGeom prst="rect">
            <a:avLst/>
          </a:prstGeom>
        </p:spPr>
        <p:txBody>
          <a:bodyPr vert="horz" lIns="91440" tIns="45720" rIns="91440" bIns="45720" rtlCol="1">
            <a:normAutofit/>
          </a:body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4" name="عنصر نائب للتاريخ 3"/>
          <p:cNvSpPr>
            <a:spLocks noGrp="1"/>
          </p:cNvSpPr>
          <p:nvPr>
            <p:ph type="dt" sz="half" idx="2"/>
          </p:nvPr>
        </p:nvSpPr>
        <p:spPr>
          <a:xfrm>
            <a:off x="6553200" y="6356350"/>
            <a:ext cx="21336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FC90B890-1CF0-43D6-8842-6F9A4DA04212}" type="datetimeFigureOut">
              <a:rPr lang="ar-SA" smtClean="0"/>
              <a:t>12/11/1444</a:t>
            </a:fld>
            <a:endParaRPr lang="ar-SA"/>
          </a:p>
        </p:txBody>
      </p:sp>
      <p:sp>
        <p:nvSpPr>
          <p:cNvPr id="5" name="عنصر نائب للتذييل 4"/>
          <p:cNvSpPr>
            <a:spLocks noGrp="1"/>
          </p:cNvSpPr>
          <p:nvPr>
            <p:ph type="ftr" sz="quarter" idx="3"/>
          </p:nvPr>
        </p:nvSpPr>
        <p:spPr>
          <a:xfrm>
            <a:off x="3124200" y="6356350"/>
            <a:ext cx="28956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ar-SA"/>
          </a:p>
        </p:txBody>
      </p:sp>
      <p:sp>
        <p:nvSpPr>
          <p:cNvPr id="6" name="عنصر نائب لرقم الشريحة 5"/>
          <p:cNvSpPr>
            <a:spLocks noGrp="1"/>
          </p:cNvSpPr>
          <p:nvPr>
            <p:ph type="sldNum" sz="quarter" idx="4"/>
          </p:nvPr>
        </p:nvSpPr>
        <p:spPr>
          <a:xfrm>
            <a:off x="457200" y="6356350"/>
            <a:ext cx="21336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5928ABB7-B74B-4A33-97F4-259D3795B714}" type="slidenum">
              <a:rPr lang="ar-SA" smtClean="0"/>
              <a:t>‹#›</a:t>
            </a:fld>
            <a:endParaRPr lang="ar-SA"/>
          </a:p>
        </p:txBody>
      </p:sp>
    </p:spTree>
    <p:extLst>
      <p:ext uri="{BB962C8B-B14F-4D97-AF65-F5344CB8AC3E}">
        <p14:creationId xmlns:p14="http://schemas.microsoft.com/office/powerpoint/2010/main" val="76638938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ctr" defTabSz="914400" rtl="1" eaLnBrk="1" latinLnBrk="0" hangingPunct="1">
        <a:spcBef>
          <a:spcPct val="0"/>
        </a:spcBef>
        <a:buNone/>
        <a:defRPr sz="4400" kern="1200">
          <a:solidFill>
            <a:schemeClr val="tx1"/>
          </a:solidFill>
          <a:latin typeface="+mj-lt"/>
          <a:ea typeface="+mj-ea"/>
          <a:cs typeface="+mj-cs"/>
        </a:defRPr>
      </a:lvl1pPr>
    </p:titleStyle>
    <p:bodyStyle>
      <a:lvl1pPr marL="342900" indent="-342900" algn="r" defTabSz="914400" rtl="1"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png"/><Relationship Id="rId10" Type="http://schemas.openxmlformats.org/officeDocument/2006/relationships/image" Target="../media/image8.svg"/><Relationship Id="rId4" Type="http://schemas.openxmlformats.org/officeDocument/2006/relationships/image" Target="../media/image2.png"/><Relationship Id="rId9" Type="http://schemas.openxmlformats.org/officeDocument/2006/relationships/image" Target="../media/image4.png"/></Relationships>
</file>

<file path=ppt/slides/_rels/slide2.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5.png"/><Relationship Id="rId12"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Layout" Target="../slideLayouts/slideLayout12.xml"/><Relationship Id="rId11" Type="http://schemas.openxmlformats.org/officeDocument/2006/relationships/image" Target="../media/image6.png"/><Relationship Id="rId10" Type="http://schemas.openxmlformats.org/officeDocument/2006/relationships/image" Target="../media/image8.svg"/><Relationship Id="rId9" Type="http://schemas.openxmlformats.org/officeDocument/2006/relationships/image" Target="../media/image4.png"/></Relationships>
</file>

<file path=ppt/slides/_rels/slide3.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7"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8.svg"/><Relationship Id="rId11" Type="http://schemas.openxmlformats.org/officeDocument/2006/relationships/image" Target="../media/image9.png"/><Relationship Id="rId10" Type="http://schemas.openxmlformats.org/officeDocument/2006/relationships/image" Target="../media/image10.svg"/><Relationship Id="rId9" Type="http://schemas.openxmlformats.org/officeDocument/2006/relationships/image" Target="../media/image8.png"/></Relationships>
</file>

<file path=ppt/slides/_rels/slide4.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Layout" Target="../slideLayouts/slideLayout12.xml"/><Relationship Id="rId11" Type="http://schemas.openxmlformats.org/officeDocument/2006/relationships/image" Target="../media/image10.png"/><Relationship Id="rId10" Type="http://schemas.openxmlformats.org/officeDocument/2006/relationships/image" Target="../media/image8.svg"/><Relationship Id="rId9" Type="http://schemas.openxmlformats.org/officeDocument/2006/relationships/image" Target="../media/image4.png"/></Relationships>
</file>

<file path=ppt/slides/_rels/slide5.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Layout" Target="../slideLayouts/slideLayout12.xml"/><Relationship Id="rId11" Type="http://schemas.openxmlformats.org/officeDocument/2006/relationships/image" Target="../media/image11.png"/><Relationship Id="rId10" Type="http://schemas.openxmlformats.org/officeDocument/2006/relationships/image" Target="../media/image8.svg"/><Relationship Id="rId9" Type="http://schemas.openxmlformats.org/officeDocument/2006/relationships/image" Target="../media/image4.png"/></Relationships>
</file>

<file path=ppt/slides/_rels/slide6.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Layout" Target="../slideLayouts/slideLayout12.xml"/><Relationship Id="rId11" Type="http://schemas.openxmlformats.org/officeDocument/2006/relationships/image" Target="../media/image12.png"/><Relationship Id="rId10" Type="http://schemas.openxmlformats.org/officeDocument/2006/relationships/image" Target="../media/image8.svg"/><Relationship Id="rId9" Type="http://schemas.openxmlformats.org/officeDocument/2006/relationships/image" Target="../media/image4.png"/></Relationships>
</file>

<file path=ppt/slides/_rels/slide7.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Layout" Target="../slideLayouts/slideLayout12.xml"/><Relationship Id="rId11" Type="http://schemas.openxmlformats.org/officeDocument/2006/relationships/image" Target="../media/image13.png"/><Relationship Id="rId10" Type="http://schemas.openxmlformats.org/officeDocument/2006/relationships/image" Target="../media/image8.svg"/><Relationship Id="rId9" Type="http://schemas.openxmlformats.org/officeDocument/2006/relationships/image" Target="../media/image4.png"/></Relationships>
</file>

<file path=ppt/slides/_rels/slide8.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Layout" Target="../slideLayouts/slideLayout12.xml"/><Relationship Id="rId11" Type="http://schemas.openxmlformats.org/officeDocument/2006/relationships/image" Target="../media/image14.png"/><Relationship Id="rId10" Type="http://schemas.openxmlformats.org/officeDocument/2006/relationships/image" Target="../media/image8.svg"/><Relationship Id="rId9" Type="http://schemas.openxmlformats.org/officeDocument/2006/relationships/image" Target="../media/image4.png"/></Relationships>
</file>

<file path=ppt/slides/_rels/slide9.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5.png"/><Relationship Id="rId12" Type="http://schemas.openxmlformats.org/officeDocument/2006/relationships/image" Target="../media/image16.png"/><Relationship Id="rId2" Type="http://schemas.openxmlformats.org/officeDocument/2006/relationships/image" Target="../media/image2.png"/><Relationship Id="rId1" Type="http://schemas.openxmlformats.org/officeDocument/2006/relationships/slideLayout" Target="../slideLayouts/slideLayout12.xml"/><Relationship Id="rId11" Type="http://schemas.openxmlformats.org/officeDocument/2006/relationships/image" Target="../media/image15.png"/><Relationship Id="rId10" Type="http://schemas.openxmlformats.org/officeDocument/2006/relationships/image" Target="../media/image8.svg"/><Relationship Id="rId9" Type="http://schemas.openxmlformats.org/officeDocument/2006/relationships/image" Target="../media/image4.png"/></Relationships>
</file>

<file path=ppt/slides/_rels/slide10.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Layout" Target="../slideLayouts/slideLayout12.xml"/><Relationship Id="rId11" Type="http://schemas.openxmlformats.org/officeDocument/2006/relationships/image" Target="../media/image17.png"/><Relationship Id="rId10" Type="http://schemas.openxmlformats.org/officeDocument/2006/relationships/image" Target="../media/image8.svg"/><Relationship Id="rId9" Type="http://schemas.openxmlformats.org/officeDocument/2006/relationships/image" Target="../media/image4.png"/></Relationships>
</file>

<file path=ppt/slides/_rels/slide11.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Layout" Target="../slideLayouts/slideLayout12.xml"/><Relationship Id="rId11" Type="http://schemas.openxmlformats.org/officeDocument/2006/relationships/image" Target="../media/image18.png"/><Relationship Id="rId10" Type="http://schemas.openxmlformats.org/officeDocument/2006/relationships/image" Target="../media/image8.svg"/><Relationship Id="rId9" Type="http://schemas.openxmlformats.org/officeDocument/2006/relationships/image" Target="../media/image4.png"/></Relationships>
</file>

<file path=ppt/slides/_rels/slide12.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2.png"/><Relationship Id="rId2" Type="http://schemas.openxmlformats.org/officeDocument/2006/relationships/image" Target="../media/image19.png"/><Relationship Id="rId1" Type="http://schemas.openxmlformats.org/officeDocument/2006/relationships/slideLayout" Target="../slideLayouts/slideLayout12.xml"/><Relationship Id="rId10" Type="http://schemas.openxmlformats.org/officeDocument/2006/relationships/image" Target="../media/image8.svg"/><Relationship Id="rId4" Type="http://schemas.openxmlformats.org/officeDocument/2006/relationships/image" Target="../media/image5.png"/><Relationship Id="rId9" Type="http://schemas.openxmlformats.org/officeDocument/2006/relationships/image" Target="../media/image4.png"/></Relationships>
</file>

<file path=ppt/slides/_rels/slide13.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Layout" Target="../slideLayouts/slideLayout12.xml"/><Relationship Id="rId11" Type="http://schemas.openxmlformats.org/officeDocument/2006/relationships/image" Target="../media/image20.png"/><Relationship Id="rId10" Type="http://schemas.openxmlformats.org/officeDocument/2006/relationships/image" Target="../media/image8.svg"/><Relationship Id="rId9" Type="http://schemas.openxmlformats.org/officeDocument/2006/relationships/image" Target="../media/image4.png"/></Relationships>
</file>

<file path=ppt/slides/_rels/slide14.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Layout" Target="../slideLayouts/slideLayout12.xml"/><Relationship Id="rId11" Type="http://schemas.openxmlformats.org/officeDocument/2006/relationships/image" Target="../media/image21.png"/><Relationship Id="rId10" Type="http://schemas.openxmlformats.org/officeDocument/2006/relationships/image" Target="../media/image8.svg"/><Relationship Id="rId9" Type="http://schemas.openxmlformats.org/officeDocument/2006/relationships/image" Target="../media/image4.png"/></Relationships>
</file>

<file path=ppt/slides/_rels/slide15.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Layout" Target="../slideLayouts/slideLayout12.xml"/><Relationship Id="rId11" Type="http://schemas.openxmlformats.org/officeDocument/2006/relationships/image" Target="../media/image22.png"/><Relationship Id="rId10" Type="http://schemas.openxmlformats.org/officeDocument/2006/relationships/image" Target="../media/image8.svg"/><Relationship Id="rId9" Type="http://schemas.openxmlformats.org/officeDocument/2006/relationships/image" Target="../media/image4.png"/></Relationships>
</file>

<file path=ppt/slides/_rels/slide16.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Layout" Target="../slideLayouts/slideLayout12.xml"/><Relationship Id="rId11" Type="http://schemas.openxmlformats.org/officeDocument/2006/relationships/image" Target="../media/image23.png"/><Relationship Id="rId10" Type="http://schemas.openxmlformats.org/officeDocument/2006/relationships/image" Target="../media/image8.svg"/><Relationship Id="rId9" Type="http://schemas.openxmlformats.org/officeDocument/2006/relationships/image" Target="../media/image4.png"/></Relationships>
</file>

<file path=ppt/slides/_rels/slide17.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Layout" Target="../slideLayouts/slideLayout12.xml"/><Relationship Id="rId11" Type="http://schemas.openxmlformats.org/officeDocument/2006/relationships/image" Target="../media/image24.png"/><Relationship Id="rId10" Type="http://schemas.openxmlformats.org/officeDocument/2006/relationships/image" Target="../media/image8.svg"/><Relationship Id="rId9"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863" y="1094831"/>
            <a:ext cx="4771547" cy="5857005"/>
          </a:xfrm>
          <a:prstGeom prst="rect">
            <a:avLst/>
          </a:prstGeom>
          <a:noFill/>
          <a:ln>
            <a:noFill/>
          </a:ln>
          <a:effectLst>
            <a:glow>
              <a:schemeClr val="accent1">
                <a:alpha val="0"/>
              </a:schemeClr>
            </a:glow>
            <a:outerShdw dist="35921" dir="2700000" algn="ctr" rotWithShape="0">
              <a:schemeClr val="bg2"/>
            </a:outerShdw>
            <a:softEdge rad="5334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nvGrpSpPr>
          <p:cNvPr id="17" name="Group 16">
            <a:extLst>
              <a:ext uri="{FF2B5EF4-FFF2-40B4-BE49-F238E27FC236}">
                <a16:creationId xmlns="" xmlns:a16="http://schemas.microsoft.com/office/drawing/2014/main" id="{FE9AD2FE-2C27-43F0-9E30-395F3F19C8D7}"/>
              </a:ext>
            </a:extLst>
          </p:cNvPr>
          <p:cNvGrpSpPr/>
          <p:nvPr/>
        </p:nvGrpSpPr>
        <p:grpSpPr>
          <a:xfrm>
            <a:off x="241300" y="0"/>
            <a:ext cx="1518619" cy="1879600"/>
            <a:chOff x="321733" y="0"/>
            <a:chExt cx="2024825" cy="1879600"/>
          </a:xfrm>
          <a:solidFill>
            <a:schemeClr val="bg1">
              <a:alpha val="7000"/>
            </a:schemeClr>
          </a:solidFill>
        </p:grpSpPr>
        <p:sp>
          <p:nvSpPr>
            <p:cNvPr id="15" name="Parallelogram 14">
              <a:extLst>
                <a:ext uri="{FF2B5EF4-FFF2-40B4-BE49-F238E27FC236}">
                  <a16:creationId xmlns=""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0" name="TextBox 29">
            <a:extLst>
              <a:ext uri="{FF2B5EF4-FFF2-40B4-BE49-F238E27FC236}">
                <a16:creationId xmlns="" xmlns:a16="http://schemas.microsoft.com/office/drawing/2014/main" id="{1BBD67B8-DB49-942C-018D-7F74C671F260}"/>
              </a:ext>
            </a:extLst>
          </p:cNvPr>
          <p:cNvSpPr txBox="1"/>
          <p:nvPr/>
        </p:nvSpPr>
        <p:spPr>
          <a:xfrm>
            <a:off x="4482380" y="2976375"/>
            <a:ext cx="3664847" cy="400110"/>
          </a:xfrm>
          <a:prstGeom prst="rect">
            <a:avLst/>
          </a:prstGeom>
          <a:noFill/>
        </p:spPr>
        <p:txBody>
          <a:bodyPr wrap="square" rtlCol="0">
            <a:spAutoFit/>
          </a:bodyPr>
          <a:lstStyle/>
          <a:p>
            <a:pPr algn="ctr"/>
            <a:r>
              <a:rPr lang="en-US" sz="2000" b="1" dirty="0">
                <a:solidFill>
                  <a:srgbClr val="C00000"/>
                </a:solidFill>
                <a:cs typeface="Tajawal Medium" panose="00000600000000000000" pitchFamily="2" charset="-78"/>
              </a:rPr>
              <a:t>Prepared </a:t>
            </a:r>
            <a:r>
              <a:rPr lang="en-US" sz="2000" b="1" dirty="0" smtClean="0">
                <a:solidFill>
                  <a:srgbClr val="C00000"/>
                </a:solidFill>
                <a:cs typeface="Tajawal Medium" panose="00000600000000000000" pitchFamily="2" charset="-78"/>
              </a:rPr>
              <a:t>by Mrs</a:t>
            </a:r>
            <a:r>
              <a:rPr lang="en-US" sz="2000" b="1" dirty="0">
                <a:solidFill>
                  <a:srgbClr val="C00000"/>
                </a:solidFill>
                <a:cs typeface="Tajawal Medium" panose="00000600000000000000" pitchFamily="2" charset="-78"/>
              </a:rPr>
              <a:t>.</a:t>
            </a:r>
            <a:r>
              <a:rPr lang="en-US" sz="2000" b="1" dirty="0" smtClean="0">
                <a:solidFill>
                  <a:srgbClr val="C00000"/>
                </a:solidFill>
                <a:cs typeface="Tajawal Medium" panose="00000600000000000000" pitchFamily="2" charset="-78"/>
              </a:rPr>
              <a:t> Deena Ibrahim</a:t>
            </a:r>
            <a:endParaRPr lang="en-US" sz="2000" b="1" dirty="0">
              <a:solidFill>
                <a:srgbClr val="C00000"/>
              </a:solidFill>
              <a:cs typeface="Tajawal Medium" panose="00000600000000000000" pitchFamily="2" charset="-78"/>
            </a:endParaRPr>
          </a:p>
        </p:txBody>
      </p:sp>
      <p:sp>
        <p:nvSpPr>
          <p:cNvPr id="34" name="Rectangle: Rounded Corners 33">
            <a:extLst>
              <a:ext uri="{FF2B5EF4-FFF2-40B4-BE49-F238E27FC236}">
                <a16:creationId xmlns="" xmlns:a16="http://schemas.microsoft.com/office/drawing/2014/main" id="{15C30772-0DD8-7BE1-E943-20DE696CFBEA}"/>
              </a:ext>
            </a:extLst>
          </p:cNvPr>
          <p:cNvSpPr/>
          <p:nvPr/>
        </p:nvSpPr>
        <p:spPr>
          <a:xfrm>
            <a:off x="5182478" y="4869161"/>
            <a:ext cx="3133938" cy="1008112"/>
          </a:xfrm>
          <a:prstGeom prst="roundRect">
            <a:avLst/>
          </a:prstGeom>
          <a:solidFill>
            <a:schemeClr val="bg1"/>
          </a:solidFill>
          <a:ln>
            <a:solidFill>
              <a:srgbClr val="8E5A6D"/>
            </a:solidFill>
          </a:ln>
          <a:effectLst>
            <a:glow rad="101600">
              <a:schemeClr val="accent3">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chemeClr val="accent1">
                    <a:lumMod val="75000"/>
                  </a:schemeClr>
                </a:solidFill>
              </a:rPr>
              <a:t>Introduction</a:t>
            </a:r>
            <a:endParaRPr lang="en-US" sz="2800" b="1" dirty="0">
              <a:solidFill>
                <a:schemeClr val="accent1">
                  <a:lumMod val="75000"/>
                </a:schemeClr>
              </a:solidFill>
            </a:endParaRPr>
          </a:p>
        </p:txBody>
      </p:sp>
      <p:pic>
        <p:nvPicPr>
          <p:cNvPr id="33" name="Picture 32">
            <a:extLst>
              <a:ext uri="{FF2B5EF4-FFF2-40B4-BE49-F238E27FC236}">
                <a16:creationId xmlns=""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sp>
        <p:nvSpPr>
          <p:cNvPr id="35" name="Parallelogram 34">
            <a:extLst>
              <a:ext uri="{FF2B5EF4-FFF2-40B4-BE49-F238E27FC236}">
                <a16:creationId xmlns="" xmlns:a16="http://schemas.microsoft.com/office/drawing/2014/main" id="{F07AC106-4C88-A6D7-90B1-96971027FAFA}"/>
              </a:ext>
            </a:extLst>
          </p:cNvPr>
          <p:cNvSpPr/>
          <p:nvPr/>
        </p:nvSpPr>
        <p:spPr>
          <a:xfrm rot="4043456">
            <a:off x="-1017571" y="6310226"/>
            <a:ext cx="5381392" cy="101003"/>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 xmlns:a16="http://schemas.microsoft.com/office/drawing/2014/main" id="{BB8EAA74-C5DA-C10D-66E7-603034FB0A86}"/>
              </a:ext>
            </a:extLst>
          </p:cNvPr>
          <p:cNvSpPr/>
          <p:nvPr/>
        </p:nvSpPr>
        <p:spPr>
          <a:xfrm>
            <a:off x="-42863" y="1756704"/>
            <a:ext cx="1563588"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TextBox 45">
            <a:extLst>
              <a:ext uri="{FF2B5EF4-FFF2-40B4-BE49-F238E27FC236}">
                <a16:creationId xmlns="" xmlns:a16="http://schemas.microsoft.com/office/drawing/2014/main" id="{FA59789B-D841-DB76-25B9-1348B202C2B5}"/>
              </a:ext>
            </a:extLst>
          </p:cNvPr>
          <p:cNvSpPr txBox="1"/>
          <p:nvPr/>
        </p:nvSpPr>
        <p:spPr>
          <a:xfrm>
            <a:off x="5652120" y="2492573"/>
            <a:ext cx="1098378" cy="400110"/>
          </a:xfrm>
          <a:prstGeom prst="rect">
            <a:avLst/>
          </a:prstGeom>
          <a:noFill/>
        </p:spPr>
        <p:txBody>
          <a:bodyPr wrap="none" rtlCol="0">
            <a:spAutoFit/>
          </a:bodyPr>
          <a:lstStyle/>
          <a:p>
            <a:r>
              <a:rPr lang="en-US" sz="2000" b="1" dirty="0" smtClean="0">
                <a:solidFill>
                  <a:srgbClr val="00B0F0"/>
                </a:solidFill>
              </a:rPr>
              <a:t>PMG421</a:t>
            </a:r>
            <a:endParaRPr lang="en-US" sz="2000" b="1" dirty="0">
              <a:solidFill>
                <a:srgbClr val="00B0F0"/>
              </a:solidFill>
              <a:latin typeface="Tajawal Medium" panose="00000600000000000000" pitchFamily="2" charset="-78"/>
              <a:cs typeface="Tajawal Medium" panose="00000600000000000000" pitchFamily="2" charset="-78"/>
            </a:endParaRPr>
          </a:p>
        </p:txBody>
      </p:sp>
      <p:pic>
        <p:nvPicPr>
          <p:cNvPr id="47" name="Graphic 46">
            <a:extLst>
              <a:ext uri="{FF2B5EF4-FFF2-40B4-BE49-F238E27FC236}">
                <a16:creationId xmlns="" xmlns:a16="http://schemas.microsoft.com/office/drawing/2014/main" id="{D4AF3B79-7C62-249A-6AAB-EA6585FAC59E}"/>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p:spPr>
      </p:pic>
      <p:sp>
        <p:nvSpPr>
          <p:cNvPr id="2" name="مستطيل 1"/>
          <p:cNvSpPr/>
          <p:nvPr/>
        </p:nvSpPr>
        <p:spPr>
          <a:xfrm>
            <a:off x="1374384" y="1356380"/>
            <a:ext cx="7616188" cy="523220"/>
          </a:xfrm>
          <a:prstGeom prst="rect">
            <a:avLst/>
          </a:prstGeom>
        </p:spPr>
        <p:txBody>
          <a:bodyPr wrap="none">
            <a:spAutoFit/>
          </a:bodyPr>
          <a:lstStyle/>
          <a:p>
            <a:r>
              <a:rPr lang="en-US" sz="2800" b="1" dirty="0" smtClean="0">
                <a:solidFill>
                  <a:schemeClr val="accent1">
                    <a:lumMod val="75000"/>
                  </a:schemeClr>
                </a:solidFill>
                <a:latin typeface="Algerian" panose="04020705040A02060702" pitchFamily="82" charset="0"/>
              </a:rPr>
              <a:t>Organizational </a:t>
            </a:r>
            <a:r>
              <a:rPr lang="en-US" sz="2800" b="1" dirty="0">
                <a:solidFill>
                  <a:schemeClr val="accent1">
                    <a:lumMod val="75000"/>
                  </a:schemeClr>
                </a:solidFill>
                <a:latin typeface="Algerian" panose="04020705040A02060702" pitchFamily="82" charset="0"/>
              </a:rPr>
              <a:t>Behavior and Projects</a:t>
            </a:r>
            <a:endParaRPr lang="ar-SA" sz="2800" b="1" dirty="0">
              <a:solidFill>
                <a:schemeClr val="accent1">
                  <a:lumMod val="75000"/>
                </a:schemeClr>
              </a:solidFill>
              <a:latin typeface="Algerian" panose="04020705040A02060702" pitchFamily="82" charset="0"/>
            </a:endParaRPr>
          </a:p>
        </p:txBody>
      </p:sp>
      <p:sp>
        <p:nvSpPr>
          <p:cNvPr id="18"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Graphic 48">
            <a:extLst>
              <a:ext uri="{FF2B5EF4-FFF2-40B4-BE49-F238E27FC236}">
                <a16:creationId xmlns="" xmlns:a16="http://schemas.microsoft.com/office/drawing/2014/main" id="{6D34B332-A224-F9C2-4FCE-5377D8EB46D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7442359" y="6311381"/>
            <a:ext cx="1409737" cy="309233"/>
          </a:xfrm>
          <a:prstGeom prst="rect">
            <a:avLst/>
          </a:prstGeom>
        </p:spPr>
      </p:pic>
    </p:spTree>
    <p:extLst>
      <p:ext uri="{BB962C8B-B14F-4D97-AF65-F5344CB8AC3E}">
        <p14:creationId xmlns:p14="http://schemas.microsoft.com/office/powerpoint/2010/main" val="1132209182"/>
      </p:ext>
    </p:extLst>
  </p:cSld>
  <p:clrMapOvr>
    <a:masterClrMapping/>
  </p:clrMapOvr>
  <mc:AlternateContent xmlns:mc="http://schemas.openxmlformats.org/markup-compatibility/2006" xmlns:p14="http://schemas.microsoft.com/office/powerpoint/2010/main">
    <mc:Choice Requires="p14">
      <p:transition spd="slow" p14:dur="2000" advTm="111048"/>
    </mc:Choice>
    <mc:Fallback xmlns="">
      <p:transition spd="slow" advTm="111048"/>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5">
            <a:extLst>
              <a:ext uri="{FF2B5EF4-FFF2-40B4-BE49-F238E27FC236}">
                <a16:creationId xmlns="" xmlns:a16="http://schemas.microsoft.com/office/drawing/2014/main" id="{625A65B4-F2A8-05FC-5604-83D2080647B6}"/>
              </a:ext>
            </a:extLst>
          </p:cNvPr>
          <p:cNvSpPr/>
          <p:nvPr/>
        </p:nvSpPr>
        <p:spPr>
          <a:xfrm flipV="1">
            <a:off x="1619671" y="633824"/>
            <a:ext cx="7298885"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16">
            <a:extLst>
              <a:ext uri="{FF2B5EF4-FFF2-40B4-BE49-F238E27FC236}">
                <a16:creationId xmlns=""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65307" y="-506277"/>
            <a:ext cx="1527194" cy="1800993"/>
          </a:xfrm>
          <a:prstGeom prst="rect">
            <a:avLst/>
          </a:prstGeom>
        </p:spPr>
      </p:pic>
      <p:pic>
        <p:nvPicPr>
          <p:cNvPr id="5" name="Graphic 47">
            <a:extLst>
              <a:ext uri="{FF2B5EF4-FFF2-40B4-BE49-F238E27FC236}">
                <a16:creationId xmlns="" xmlns:a16="http://schemas.microsoft.com/office/drawing/2014/main" id="{5139C814-1734-ECD2-FD52-4EF9E25D75C5}"/>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210231" y="6043915"/>
            <a:ext cx="1625603" cy="591661"/>
          </a:xfrm>
          <a:prstGeom prst="rect">
            <a:avLst/>
          </a:prstGeom>
        </p:spPr>
      </p:pic>
      <p:pic>
        <p:nvPicPr>
          <p:cNvPr id="6" name="Graphic 48">
            <a:extLst>
              <a:ext uri="{FF2B5EF4-FFF2-40B4-BE49-F238E27FC236}">
                <a16:creationId xmlns="" xmlns:a16="http://schemas.microsoft.com/office/drawing/2014/main" id="{6D34B332-A224-F9C2-4FCE-5377D8EB46D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7442359" y="6311381"/>
            <a:ext cx="1409737" cy="309233"/>
          </a:xfrm>
          <a:prstGeom prst="rect">
            <a:avLst/>
          </a:prstGeom>
        </p:spPr>
      </p:pic>
      <p:pic>
        <p:nvPicPr>
          <p:cNvPr id="2050"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2699792" y="3707814"/>
            <a:ext cx="3960440" cy="195343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مستطيل 6"/>
          <p:cNvSpPr/>
          <p:nvPr/>
        </p:nvSpPr>
        <p:spPr>
          <a:xfrm>
            <a:off x="600375" y="850337"/>
            <a:ext cx="2937792" cy="646331"/>
          </a:xfrm>
          <a:prstGeom prst="rect">
            <a:avLst/>
          </a:prstGeom>
          <a:effectLst>
            <a:glow rad="63500">
              <a:srgbClr val="FFFF00">
                <a:alpha val="40000"/>
              </a:srgbClr>
            </a:glow>
            <a:outerShdw blurRad="50800" dist="50800" dir="5400000" algn="ctr" rotWithShape="0">
              <a:schemeClr val="accent6">
                <a:lumMod val="60000"/>
                <a:lumOff val="40000"/>
              </a:schemeClr>
            </a:outerShdw>
            <a:reflection blurRad="1270000" stA="0" dist="1270000" dir="5400000" sy="-100000" algn="bl" rotWithShape="0"/>
          </a:effectLst>
        </p:spPr>
        <p:txBody>
          <a:bodyPr wrap="none">
            <a:spAutoFit/>
          </a:bodyPr>
          <a:lstStyle/>
          <a:p>
            <a:pPr algn="l" rtl="0"/>
            <a:r>
              <a:rPr lang="en-US" sz="3600" b="1" baseline="0" dirty="0" smtClean="0">
                <a:solidFill>
                  <a:schemeClr val="accent1">
                    <a:lumMod val="75000"/>
                  </a:schemeClr>
                </a:solidFill>
              </a:rPr>
              <a:t>2</a:t>
            </a:r>
            <a:r>
              <a:rPr lang="en-US" sz="3600" b="1" baseline="30000" dirty="0" smtClean="0">
                <a:solidFill>
                  <a:schemeClr val="accent1">
                    <a:lumMod val="75000"/>
                  </a:schemeClr>
                </a:solidFill>
              </a:rPr>
              <a:t>nd</a:t>
            </a:r>
            <a:r>
              <a:rPr lang="en-US" sz="3600" b="1" baseline="0" dirty="0" smtClean="0">
                <a:solidFill>
                  <a:schemeClr val="accent1">
                    <a:lumMod val="75000"/>
                  </a:schemeClr>
                </a:solidFill>
              </a:rPr>
              <a:t> term, 2023</a:t>
            </a:r>
            <a:endParaRPr lang="ar-SA" sz="3600" b="1" dirty="0">
              <a:solidFill>
                <a:schemeClr val="accent1">
                  <a:lumMod val="75000"/>
                </a:schemeClr>
              </a:solidFill>
            </a:endParaRPr>
          </a:p>
        </p:txBody>
      </p:sp>
      <p:pic>
        <p:nvPicPr>
          <p:cNvPr id="2052" name="Picture 4"/>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766886" y="1772816"/>
            <a:ext cx="5608637" cy="1934998"/>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a:extLst>
            <a:ext uri="{909E8E84-426E-40DD-AFC4-6F175D3DCCD1}">
              <a14:hiddenFill xmlns:a14="http://schemas.microsoft.com/office/drawing/2010/main">
                <a:solidFill>
                  <a:schemeClr val="accent1"/>
                </a:solidFill>
              </a14:hiddenFill>
            </a:ext>
          </a:extLst>
        </p:spPr>
      </p:pic>
    </p:spTree>
    <p:extLst>
      <p:ext uri="{BB962C8B-B14F-4D97-AF65-F5344CB8AC3E}">
        <p14:creationId xmlns:p14="http://schemas.microsoft.com/office/powerpoint/2010/main" val="1793369895"/>
      </p:ext>
    </p:extLst>
  </p:cSld>
  <p:clrMapOvr>
    <a:masterClrMapping/>
  </p:clrMapOvr>
  <mc:AlternateContent xmlns:mc="http://schemas.openxmlformats.org/markup-compatibility/2006" xmlns:p14="http://schemas.microsoft.com/office/powerpoint/2010/main">
    <mc:Choice Requires="p14">
      <p:transition spd="slow" p14:dur="2000" advTm="40048"/>
    </mc:Choice>
    <mc:Fallback xmlns="">
      <p:transition spd="slow" advTm="40048"/>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xmlns="" id="{EF875848-86E8-4CAA-B094-688608BC5D7F}"/>
              </a:ext>
            </a:extLst>
          </p:cNvPr>
          <p:cNvSpPr/>
          <p:nvPr/>
        </p:nvSpPr>
        <p:spPr>
          <a:xfrm flipV="1">
            <a:off x="-31750" y="-43544"/>
            <a:ext cx="9143999" cy="6901544"/>
          </a:xfrm>
          <a:prstGeom prst="round1Rect">
            <a:avLst>
              <a:gd name="adj" fmla="val 32222"/>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20" name="Graphic 19">
            <a:extLst>
              <a:ext uri="{FF2B5EF4-FFF2-40B4-BE49-F238E27FC236}">
                <a16:creationId xmlns:a16="http://schemas.microsoft.com/office/drawing/2014/main" xmlns="" id="{30BDC001-1C3C-B8DA-24DF-01E90AFFD831}"/>
              </a:ext>
            </a:extLst>
          </p:cNvPr>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7442359" y="6311381"/>
            <a:ext cx="1409737" cy="309233"/>
          </a:xfrm>
          <a:prstGeom prst="rect">
            <a:avLst/>
          </a:prstGeom>
        </p:spPr>
      </p:pic>
      <p:pic>
        <p:nvPicPr>
          <p:cNvPr id="22" name="Graphic 21">
            <a:extLst>
              <a:ext uri="{FF2B5EF4-FFF2-40B4-BE49-F238E27FC236}">
                <a16:creationId xmlns:a16="http://schemas.microsoft.com/office/drawing/2014/main" xmlns="" id="{FA5D44C7-1F20-0684-5315-73F4013F0EB0}"/>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95559" y="5834017"/>
            <a:ext cx="1843242" cy="670874"/>
          </a:xfrm>
          <a:prstGeom prst="rect">
            <a:avLst/>
          </a:prstGeom>
        </p:spPr>
      </p:pic>
      <p:pic>
        <p:nvPicPr>
          <p:cNvPr id="23" name="Graphic 22">
            <a:extLst>
              <a:ext uri="{FF2B5EF4-FFF2-40B4-BE49-F238E27FC236}">
                <a16:creationId xmlns:a16="http://schemas.microsoft.com/office/drawing/2014/main" xmlns="" id="{ACE76E66-5FF1-83D6-4EAC-3853027A6FDC}"/>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95559" y="248509"/>
            <a:ext cx="1987108" cy="869092"/>
          </a:xfrm>
          <a:prstGeom prst="rect">
            <a:avLst/>
          </a:prstGeom>
        </p:spPr>
      </p:pic>
      <p:sp>
        <p:nvSpPr>
          <p:cNvPr id="14" name="Rectangle 27">
            <a:extLst>
              <a:ext uri="{FF2B5EF4-FFF2-40B4-BE49-F238E27FC236}">
                <a16:creationId xmlns:a16="http://schemas.microsoft.com/office/drawing/2014/main" xmlns="" id="{35E30A49-6736-ECBA-A034-3B17B6F12642}"/>
              </a:ext>
            </a:extLst>
          </p:cNvPr>
          <p:cNvSpPr/>
          <p:nvPr/>
        </p:nvSpPr>
        <p:spPr>
          <a:xfrm flipV="1">
            <a:off x="2132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2393950" y="571500"/>
            <a:ext cx="4292600" cy="6103938"/>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a:extLst>
            <a:ext uri="{909E8E84-426E-40DD-AFC4-6F175D3DCCD1}">
              <a14:hiddenFill xmlns:a14="http://schemas.microsoft.com/office/drawing/2010/main">
                <a:solidFill>
                  <a:schemeClr val="accent1"/>
                </a:solidFill>
              </a14:hiddenFill>
            </a:ext>
          </a:extLst>
        </p:spPr>
      </p:pic>
    </p:spTree>
    <p:extLst>
      <p:ext uri="{BB962C8B-B14F-4D97-AF65-F5344CB8AC3E}">
        <p14:creationId xmlns:p14="http://schemas.microsoft.com/office/powerpoint/2010/main" val="4186522105"/>
      </p:ext>
    </p:extLst>
  </p:cSld>
  <p:clrMapOvr>
    <a:masterClrMapping/>
  </p:clrMapOvr>
  <mc:AlternateContent xmlns:mc="http://schemas.openxmlformats.org/markup-compatibility/2006" xmlns:p14="http://schemas.microsoft.com/office/powerpoint/2010/main">
    <mc:Choice Requires="p14">
      <p:transition spd="slow" p14:dur="2000" advTm="73176"/>
    </mc:Choice>
    <mc:Fallback xmlns="">
      <p:transition spd="slow" advTm="73176"/>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5">
            <a:extLst>
              <a:ext uri="{FF2B5EF4-FFF2-40B4-BE49-F238E27FC236}">
                <a16:creationId xmlns="" xmlns:a16="http://schemas.microsoft.com/office/drawing/2014/main" id="{625A65B4-F2A8-05FC-5604-83D2080647B6}"/>
              </a:ext>
            </a:extLst>
          </p:cNvPr>
          <p:cNvSpPr/>
          <p:nvPr/>
        </p:nvSpPr>
        <p:spPr>
          <a:xfrm flipV="1">
            <a:off x="1619671" y="633824"/>
            <a:ext cx="7298885"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16">
            <a:extLst>
              <a:ext uri="{FF2B5EF4-FFF2-40B4-BE49-F238E27FC236}">
                <a16:creationId xmlns=""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65307" y="-506277"/>
            <a:ext cx="1527194" cy="1800993"/>
          </a:xfrm>
          <a:prstGeom prst="rect">
            <a:avLst/>
          </a:prstGeom>
        </p:spPr>
      </p:pic>
      <p:pic>
        <p:nvPicPr>
          <p:cNvPr id="5" name="Graphic 47">
            <a:extLst>
              <a:ext uri="{FF2B5EF4-FFF2-40B4-BE49-F238E27FC236}">
                <a16:creationId xmlns="" xmlns:a16="http://schemas.microsoft.com/office/drawing/2014/main" id="{5139C814-1734-ECD2-FD52-4EF9E25D75C5}"/>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210231" y="6043915"/>
            <a:ext cx="1625603" cy="591661"/>
          </a:xfrm>
          <a:prstGeom prst="rect">
            <a:avLst/>
          </a:prstGeom>
        </p:spPr>
      </p:pic>
      <p:pic>
        <p:nvPicPr>
          <p:cNvPr id="6" name="Graphic 48">
            <a:extLst>
              <a:ext uri="{FF2B5EF4-FFF2-40B4-BE49-F238E27FC236}">
                <a16:creationId xmlns="" xmlns:a16="http://schemas.microsoft.com/office/drawing/2014/main" id="{6D34B332-A224-F9C2-4FCE-5377D8EB46D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7442359" y="6311381"/>
            <a:ext cx="1409737" cy="309233"/>
          </a:xfrm>
          <a:prstGeom prst="rect">
            <a:avLst/>
          </a:prstGeom>
        </p:spPr>
      </p:pic>
      <p:graphicFrame>
        <p:nvGraphicFramePr>
          <p:cNvPr id="8" name="جدول 7"/>
          <p:cNvGraphicFramePr>
            <a:graphicFrameLocks noGrp="1"/>
          </p:cNvGraphicFramePr>
          <p:nvPr>
            <p:extLst>
              <p:ext uri="{D42A27DB-BD31-4B8C-83A1-F6EECF244321}">
                <p14:modId xmlns:p14="http://schemas.microsoft.com/office/powerpoint/2010/main" val="2723941137"/>
              </p:ext>
            </p:extLst>
          </p:nvPr>
        </p:nvGraphicFramePr>
        <p:xfrm>
          <a:off x="274000" y="2204864"/>
          <a:ext cx="8474464" cy="2931160"/>
        </p:xfrm>
        <a:graphic>
          <a:graphicData uri="http://schemas.openxmlformats.org/drawingml/2006/table">
            <a:tbl>
              <a:tblPr rtl="1" firstRow="1" bandRow="1">
                <a:tableStyleId>{5C22544A-7EE6-4342-B048-85BDC9FD1C3A}</a:tableStyleId>
              </a:tblPr>
              <a:tblGrid>
                <a:gridCol w="4431640"/>
                <a:gridCol w="4042824"/>
              </a:tblGrid>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b="1" dirty="0" smtClean="0">
                          <a:solidFill>
                            <a:schemeClr val="accent1">
                              <a:lumMod val="50000"/>
                            </a:schemeClr>
                          </a:solidFill>
                        </a:rPr>
                        <a:t>Lecture</a:t>
                      </a:r>
                      <a:r>
                        <a:rPr lang="en-US" sz="1800" b="1" baseline="0" dirty="0" smtClean="0">
                          <a:solidFill>
                            <a:schemeClr val="accent1">
                              <a:lumMod val="50000"/>
                            </a:schemeClr>
                          </a:solidFill>
                        </a:rPr>
                        <a:t> 2: </a:t>
                      </a:r>
                      <a:r>
                        <a:rPr lang="en-US" sz="1800" b="1" kern="1200" dirty="0" smtClean="0">
                          <a:solidFill>
                            <a:schemeClr val="accent1">
                              <a:lumMod val="75000"/>
                            </a:schemeClr>
                          </a:solidFill>
                          <a:latin typeface="+mn-lt"/>
                          <a:ea typeface="+mn-ea"/>
                          <a:cs typeface="+mn-cs"/>
                        </a:rPr>
                        <a:t>Evolution of Quality and Its Contemporary Application to Projects.</a:t>
                      </a:r>
                    </a:p>
                  </a:txBody>
                  <a:tcPr>
                    <a:solidFill>
                      <a:schemeClr val="accent2">
                        <a:lumMod val="60000"/>
                        <a:lumOff val="40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b="1" dirty="0" smtClean="0">
                          <a:solidFill>
                            <a:schemeClr val="accent1">
                              <a:lumMod val="50000"/>
                            </a:schemeClr>
                          </a:solidFill>
                        </a:rPr>
                        <a:t>Lecture</a:t>
                      </a:r>
                      <a:r>
                        <a:rPr lang="en-US" sz="1800" b="1" baseline="0" dirty="0" smtClean="0">
                          <a:solidFill>
                            <a:schemeClr val="accent1">
                              <a:lumMod val="50000"/>
                            </a:schemeClr>
                          </a:solidFill>
                        </a:rPr>
                        <a:t> 1: </a:t>
                      </a:r>
                      <a:r>
                        <a:rPr lang="en-US" sz="1800" b="1" dirty="0" smtClean="0">
                          <a:solidFill>
                            <a:schemeClr val="accent1">
                              <a:lumMod val="75000"/>
                            </a:schemeClr>
                          </a:solidFill>
                        </a:rPr>
                        <a:t>Quality Foundations.</a:t>
                      </a:r>
                    </a:p>
                  </a:txBody>
                  <a:tcPr>
                    <a:solidFill>
                      <a:schemeClr val="accent2">
                        <a:lumMod val="60000"/>
                        <a:lumOff val="40000"/>
                      </a:schemeClr>
                    </a:solidFill>
                  </a:tcPr>
                </a:tc>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b="1" dirty="0" smtClean="0">
                          <a:solidFill>
                            <a:schemeClr val="accent1">
                              <a:lumMod val="50000"/>
                            </a:schemeClr>
                          </a:solidFill>
                        </a:rPr>
                        <a:t>Lecture</a:t>
                      </a:r>
                      <a:r>
                        <a:rPr lang="en-US" sz="1800" b="1" baseline="0" dirty="0" smtClean="0">
                          <a:solidFill>
                            <a:schemeClr val="accent1">
                              <a:lumMod val="50000"/>
                            </a:schemeClr>
                          </a:solidFill>
                        </a:rPr>
                        <a:t> 4: </a:t>
                      </a:r>
                      <a:r>
                        <a:rPr lang="en-US" sz="1800" b="1" kern="1200" dirty="0" smtClean="0">
                          <a:solidFill>
                            <a:schemeClr val="accent1">
                              <a:lumMod val="75000"/>
                            </a:schemeClr>
                          </a:solidFill>
                          <a:latin typeface="+mn-lt"/>
                          <a:ea typeface="+mn-ea"/>
                          <a:cs typeface="+mn-cs"/>
                        </a:rPr>
                        <a:t>Project Quality Assurance</a:t>
                      </a:r>
                    </a:p>
                    <a:p>
                      <a:pPr algn="l" rtl="0"/>
                      <a:endParaRPr lang="ar-SA" sz="1800" b="1" dirty="0">
                        <a:solidFill>
                          <a:schemeClr val="accent1">
                            <a:lumMod val="50000"/>
                          </a:schemeClr>
                        </a:solidFill>
                      </a:endParaRPr>
                    </a:p>
                  </a:txBody>
                  <a:tcPr>
                    <a:solidFill>
                      <a:schemeClr val="accent3">
                        <a:lumMod val="40000"/>
                        <a:lumOff val="60000"/>
                      </a:schemeClr>
                    </a:solidFill>
                  </a:tcPr>
                </a:tc>
                <a:tc>
                  <a:txBody>
                    <a:bodyPr/>
                    <a:lstStyle/>
                    <a:p>
                      <a:pPr marL="0" indent="0" algn="l" rtl="0">
                        <a:buNone/>
                      </a:pPr>
                      <a:r>
                        <a:rPr lang="en-US" sz="1800" b="1" dirty="0" smtClean="0">
                          <a:solidFill>
                            <a:schemeClr val="accent1">
                              <a:lumMod val="50000"/>
                            </a:schemeClr>
                          </a:solidFill>
                        </a:rPr>
                        <a:t>Lecture</a:t>
                      </a:r>
                      <a:r>
                        <a:rPr lang="en-US" sz="1800" b="1" baseline="0" dirty="0" smtClean="0">
                          <a:solidFill>
                            <a:schemeClr val="accent1">
                              <a:lumMod val="50000"/>
                            </a:schemeClr>
                          </a:solidFill>
                        </a:rPr>
                        <a:t> 3:- </a:t>
                      </a:r>
                      <a:r>
                        <a:rPr lang="en-US" sz="1800" b="1" kern="1200" dirty="0" smtClean="0">
                          <a:solidFill>
                            <a:schemeClr val="accent1">
                              <a:lumMod val="75000"/>
                            </a:schemeClr>
                          </a:solidFill>
                          <a:latin typeface="+mn-lt"/>
                          <a:ea typeface="+mn-ea"/>
                          <a:cs typeface="+mn-cs"/>
                        </a:rPr>
                        <a:t>Pioneers and Paradigms.</a:t>
                      </a:r>
                    </a:p>
                    <a:p>
                      <a:pPr marL="0" indent="0" algn="l" rtl="0">
                        <a:buNone/>
                      </a:pPr>
                      <a:r>
                        <a:rPr lang="en-US" sz="1800" b="1" kern="1200" dirty="0" smtClean="0">
                          <a:solidFill>
                            <a:schemeClr val="accent1">
                              <a:lumMod val="75000"/>
                            </a:schemeClr>
                          </a:solidFill>
                          <a:latin typeface="+mn-lt"/>
                          <a:ea typeface="+mn-ea"/>
                          <a:cs typeface="+mn-cs"/>
                        </a:rPr>
                        <a:t>                    Project Quality Planning.</a:t>
                      </a:r>
                      <a:endParaRPr lang="ar-SA" sz="1800" b="1" kern="1200" dirty="0" smtClean="0">
                        <a:solidFill>
                          <a:schemeClr val="accent1">
                            <a:lumMod val="75000"/>
                          </a:schemeClr>
                        </a:solidFill>
                        <a:latin typeface="+mn-lt"/>
                        <a:ea typeface="+mn-ea"/>
                        <a:cs typeface="+mn-cs"/>
                      </a:endParaRPr>
                    </a:p>
                  </a:txBody>
                  <a:tcPr>
                    <a:solidFill>
                      <a:schemeClr val="accent3">
                        <a:lumMod val="40000"/>
                        <a:lumOff val="60000"/>
                      </a:schemeClr>
                    </a:solidFill>
                  </a:tcPr>
                </a:tc>
              </a:tr>
              <a:tr h="370840">
                <a:tc>
                  <a:txBody>
                    <a:bodyPr/>
                    <a:lstStyle/>
                    <a:p>
                      <a:pPr algn="l" rtl="0"/>
                      <a:r>
                        <a:rPr lang="en-US" sz="1800" b="1" dirty="0" smtClean="0">
                          <a:solidFill>
                            <a:schemeClr val="accent1">
                              <a:lumMod val="50000"/>
                            </a:schemeClr>
                          </a:solidFill>
                        </a:rPr>
                        <a:t>Lecture</a:t>
                      </a:r>
                      <a:r>
                        <a:rPr lang="en-US" sz="1800" b="1" baseline="0" dirty="0" smtClean="0">
                          <a:solidFill>
                            <a:schemeClr val="accent1">
                              <a:lumMod val="50000"/>
                            </a:schemeClr>
                          </a:solidFill>
                        </a:rPr>
                        <a:t> 6: </a:t>
                      </a:r>
                      <a:r>
                        <a:rPr lang="en-US" sz="1800" b="1" kern="1200" dirty="0" smtClean="0">
                          <a:solidFill>
                            <a:schemeClr val="accent1">
                              <a:lumMod val="75000"/>
                            </a:schemeClr>
                          </a:solidFill>
                          <a:latin typeface="+mn-lt"/>
                          <a:ea typeface="+mn-ea"/>
                          <a:cs typeface="+mn-cs"/>
                        </a:rPr>
                        <a:t>Tools for Managing Project Quality.</a:t>
                      </a:r>
                      <a:endParaRPr lang="ar-SA" sz="1800" b="1" kern="1200" dirty="0">
                        <a:solidFill>
                          <a:schemeClr val="accent1">
                            <a:lumMod val="75000"/>
                          </a:schemeClr>
                        </a:solidFill>
                        <a:latin typeface="+mn-lt"/>
                        <a:ea typeface="+mn-ea"/>
                        <a:cs typeface="+mn-cs"/>
                      </a:endParaRPr>
                    </a:p>
                  </a:txBody>
                  <a:tcPr>
                    <a:solidFill>
                      <a:schemeClr val="accent2">
                        <a:lumMod val="60000"/>
                        <a:lumOff val="40000"/>
                      </a:schemeClr>
                    </a:solidFill>
                  </a:tcPr>
                </a:tc>
                <a:tc>
                  <a:txBody>
                    <a:bodyPr/>
                    <a:lstStyle/>
                    <a:p>
                      <a:pPr algn="l" rtl="0"/>
                      <a:r>
                        <a:rPr lang="en-US" sz="1800" b="1" dirty="0" smtClean="0">
                          <a:solidFill>
                            <a:schemeClr val="accent1">
                              <a:lumMod val="50000"/>
                            </a:schemeClr>
                          </a:solidFill>
                        </a:rPr>
                        <a:t>Lecture</a:t>
                      </a:r>
                      <a:r>
                        <a:rPr lang="en-US" sz="1800" b="1" baseline="0" dirty="0" smtClean="0">
                          <a:solidFill>
                            <a:schemeClr val="accent1">
                              <a:lumMod val="50000"/>
                            </a:schemeClr>
                          </a:solidFill>
                        </a:rPr>
                        <a:t> 5: </a:t>
                      </a:r>
                      <a:r>
                        <a:rPr lang="en-US" sz="1800" b="1" kern="1200" dirty="0" smtClean="0">
                          <a:solidFill>
                            <a:schemeClr val="accent1">
                              <a:lumMod val="75000"/>
                            </a:schemeClr>
                          </a:solidFill>
                          <a:latin typeface="+mn-lt"/>
                          <a:ea typeface="+mn-ea"/>
                          <a:cs typeface="+mn-cs"/>
                        </a:rPr>
                        <a:t>Project Quality Control and Quality Improvement.</a:t>
                      </a:r>
                      <a:endParaRPr lang="ar-SA" sz="1800" b="1" kern="1200" dirty="0">
                        <a:solidFill>
                          <a:schemeClr val="accent1">
                            <a:lumMod val="75000"/>
                          </a:schemeClr>
                        </a:solidFill>
                        <a:latin typeface="+mn-lt"/>
                        <a:ea typeface="+mn-ea"/>
                        <a:cs typeface="+mn-cs"/>
                      </a:endParaRPr>
                    </a:p>
                  </a:txBody>
                  <a:tcPr>
                    <a:solidFill>
                      <a:schemeClr val="accent2">
                        <a:lumMod val="60000"/>
                        <a:lumOff val="40000"/>
                      </a:schemeClr>
                    </a:solidFill>
                  </a:tcPr>
                </a:tc>
              </a:tr>
              <a:tr h="370840">
                <a:tc>
                  <a:txBody>
                    <a:bodyPr/>
                    <a:lstStyle/>
                    <a:p>
                      <a:pPr algn="l" rtl="0"/>
                      <a:r>
                        <a:rPr lang="en-US" sz="1800" b="1" dirty="0" smtClean="0">
                          <a:solidFill>
                            <a:schemeClr val="accent1">
                              <a:lumMod val="50000"/>
                            </a:schemeClr>
                          </a:solidFill>
                        </a:rPr>
                        <a:t>Lecture</a:t>
                      </a:r>
                      <a:r>
                        <a:rPr lang="en-US" sz="1800" b="1" baseline="0" dirty="0" smtClean="0">
                          <a:solidFill>
                            <a:schemeClr val="accent1">
                              <a:lumMod val="50000"/>
                            </a:schemeClr>
                          </a:solidFill>
                        </a:rPr>
                        <a:t> 8:  </a:t>
                      </a:r>
                      <a:r>
                        <a:rPr lang="en-US" sz="1800" b="1" kern="1200" dirty="0" smtClean="0">
                          <a:solidFill>
                            <a:schemeClr val="accent1">
                              <a:lumMod val="75000"/>
                            </a:schemeClr>
                          </a:solidFill>
                          <a:latin typeface="+mn-lt"/>
                          <a:ea typeface="+mn-ea"/>
                          <a:cs typeface="+mn-cs"/>
                        </a:rPr>
                        <a:t>Analyzing Project Processes.</a:t>
                      </a:r>
                      <a:endParaRPr lang="ar-SA" sz="1800" b="1" kern="1200" dirty="0">
                        <a:solidFill>
                          <a:schemeClr val="accent1">
                            <a:lumMod val="75000"/>
                          </a:schemeClr>
                        </a:solidFill>
                        <a:latin typeface="+mn-lt"/>
                        <a:ea typeface="+mn-ea"/>
                        <a:cs typeface="+mn-cs"/>
                      </a:endParaRPr>
                    </a:p>
                  </a:txBody>
                  <a:tcPr>
                    <a:solidFill>
                      <a:schemeClr val="accent3">
                        <a:lumMod val="40000"/>
                        <a:lumOff val="60000"/>
                      </a:schemeClr>
                    </a:solidFill>
                  </a:tcPr>
                </a:tc>
                <a:tc>
                  <a:txBody>
                    <a:bodyPr/>
                    <a:lstStyle/>
                    <a:p>
                      <a:pPr algn="l" rtl="0"/>
                      <a:r>
                        <a:rPr lang="en-US" sz="1800" b="1" dirty="0" smtClean="0">
                          <a:solidFill>
                            <a:schemeClr val="accent1">
                              <a:lumMod val="50000"/>
                            </a:schemeClr>
                          </a:solidFill>
                        </a:rPr>
                        <a:t>Lecture</a:t>
                      </a:r>
                      <a:r>
                        <a:rPr lang="en-US" sz="1800" b="1" baseline="0" dirty="0" smtClean="0">
                          <a:solidFill>
                            <a:schemeClr val="accent1">
                              <a:lumMod val="50000"/>
                            </a:schemeClr>
                          </a:solidFill>
                        </a:rPr>
                        <a:t> 7: </a:t>
                      </a:r>
                      <a:r>
                        <a:rPr lang="en-US" sz="1800" b="1" kern="1200" dirty="0" smtClean="0">
                          <a:solidFill>
                            <a:schemeClr val="accent1">
                              <a:lumMod val="75000"/>
                            </a:schemeClr>
                          </a:solidFill>
                          <a:latin typeface="+mn-lt"/>
                          <a:ea typeface="+mn-ea"/>
                          <a:cs typeface="+mn-cs"/>
                        </a:rPr>
                        <a:t>Understanding Project Processes. </a:t>
                      </a:r>
                      <a:endParaRPr lang="ar-SA" sz="1800" b="1" kern="1200" dirty="0">
                        <a:solidFill>
                          <a:schemeClr val="accent1">
                            <a:lumMod val="75000"/>
                          </a:schemeClr>
                        </a:solidFill>
                        <a:latin typeface="+mn-lt"/>
                        <a:ea typeface="+mn-ea"/>
                        <a:cs typeface="+mn-cs"/>
                      </a:endParaRPr>
                    </a:p>
                  </a:txBody>
                  <a:tcPr>
                    <a:solidFill>
                      <a:schemeClr val="accent3">
                        <a:lumMod val="40000"/>
                        <a:lumOff val="60000"/>
                      </a:schemeClr>
                    </a:solidFill>
                  </a:tcPr>
                </a:tc>
              </a:tr>
              <a:tr h="370840">
                <a:tc>
                  <a:txBody>
                    <a:bodyPr/>
                    <a:lstStyle/>
                    <a:p>
                      <a:pPr algn="l" rtl="0"/>
                      <a:r>
                        <a:rPr lang="en-US" sz="1800" b="1" dirty="0" smtClean="0">
                          <a:solidFill>
                            <a:schemeClr val="accent1">
                              <a:lumMod val="50000"/>
                            </a:schemeClr>
                          </a:solidFill>
                        </a:rPr>
                        <a:t>Lecture</a:t>
                      </a:r>
                      <a:r>
                        <a:rPr lang="en-US" sz="1800" b="1" baseline="0" dirty="0" smtClean="0">
                          <a:solidFill>
                            <a:schemeClr val="accent1">
                              <a:lumMod val="50000"/>
                            </a:schemeClr>
                          </a:solidFill>
                        </a:rPr>
                        <a:t> 10: </a:t>
                      </a:r>
                      <a:r>
                        <a:rPr lang="en-US" sz="1800" b="1" kern="1200" dirty="0" smtClean="0">
                          <a:solidFill>
                            <a:schemeClr val="accent1">
                              <a:lumMod val="75000"/>
                            </a:schemeClr>
                          </a:solidFill>
                          <a:latin typeface="+mn-lt"/>
                          <a:ea typeface="+mn-ea"/>
                          <a:cs typeface="+mn-cs"/>
                        </a:rPr>
                        <a:t>Common Project Practices.</a:t>
                      </a:r>
                      <a:endParaRPr lang="ar-SA" sz="1800" b="1" kern="1200" dirty="0">
                        <a:solidFill>
                          <a:schemeClr val="accent1">
                            <a:lumMod val="75000"/>
                          </a:schemeClr>
                        </a:solidFill>
                        <a:latin typeface="+mn-lt"/>
                        <a:ea typeface="+mn-ea"/>
                        <a:cs typeface="+mn-cs"/>
                      </a:endParaRPr>
                    </a:p>
                  </a:txBody>
                  <a:tcPr>
                    <a:solidFill>
                      <a:schemeClr val="accent2">
                        <a:lumMod val="60000"/>
                        <a:lumOff val="40000"/>
                      </a:schemeClr>
                    </a:solidFill>
                  </a:tcPr>
                </a:tc>
                <a:tc>
                  <a:txBody>
                    <a:bodyPr/>
                    <a:lstStyle/>
                    <a:p>
                      <a:pPr algn="l" rtl="0"/>
                      <a:r>
                        <a:rPr lang="en-US" sz="1800" b="1" dirty="0" smtClean="0">
                          <a:solidFill>
                            <a:schemeClr val="accent1">
                              <a:lumMod val="50000"/>
                            </a:schemeClr>
                          </a:solidFill>
                        </a:rPr>
                        <a:t>Lecture</a:t>
                      </a:r>
                      <a:r>
                        <a:rPr lang="en-US" sz="1800" b="1" baseline="0" dirty="0" smtClean="0">
                          <a:solidFill>
                            <a:schemeClr val="accent1">
                              <a:lumMod val="50000"/>
                            </a:schemeClr>
                          </a:solidFill>
                        </a:rPr>
                        <a:t> 9: </a:t>
                      </a:r>
                      <a:r>
                        <a:rPr lang="en-US" sz="1800" b="1" kern="1200" dirty="0" smtClean="0">
                          <a:solidFill>
                            <a:schemeClr val="accent1">
                              <a:lumMod val="75000"/>
                            </a:schemeClr>
                          </a:solidFill>
                          <a:latin typeface="+mn-lt"/>
                          <a:ea typeface="+mn-ea"/>
                          <a:cs typeface="+mn-cs"/>
                        </a:rPr>
                        <a:t>Solving Project Problems.</a:t>
                      </a:r>
                      <a:endParaRPr lang="ar-SA" sz="1800" b="1" kern="1200" dirty="0">
                        <a:solidFill>
                          <a:schemeClr val="accent1">
                            <a:lumMod val="75000"/>
                          </a:schemeClr>
                        </a:solidFill>
                        <a:latin typeface="+mn-lt"/>
                        <a:ea typeface="+mn-ea"/>
                        <a:cs typeface="+mn-cs"/>
                      </a:endParaRPr>
                    </a:p>
                  </a:txBody>
                  <a:tcPr>
                    <a:solidFill>
                      <a:schemeClr val="accent2">
                        <a:lumMod val="60000"/>
                        <a:lumOff val="40000"/>
                      </a:schemeClr>
                    </a:solidFill>
                  </a:tcPr>
                </a:tc>
              </a:tr>
            </a:tbl>
          </a:graphicData>
        </a:graphic>
      </p:graphicFrame>
      <p:pic>
        <p:nvPicPr>
          <p:cNvPr id="1026"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2123728" y="754656"/>
            <a:ext cx="4680519" cy="1234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32936466"/>
      </p:ext>
    </p:extLst>
  </p:cSld>
  <p:clrMapOvr>
    <a:masterClrMapping/>
  </p:clrMapOvr>
  <mc:AlternateContent xmlns:mc="http://schemas.openxmlformats.org/markup-compatibility/2006" xmlns:p14="http://schemas.microsoft.com/office/powerpoint/2010/main">
    <mc:Choice Requires="p14">
      <p:transition spd="slow" p14:dur="2000" advTm="320712"/>
    </mc:Choice>
    <mc:Fallback xmlns="">
      <p:transition spd="slow" advTm="320712"/>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5">
            <a:extLst>
              <a:ext uri="{FF2B5EF4-FFF2-40B4-BE49-F238E27FC236}">
                <a16:creationId xmlns="" xmlns:a16="http://schemas.microsoft.com/office/drawing/2014/main" id="{625A65B4-F2A8-05FC-5604-83D2080647B6}"/>
              </a:ext>
            </a:extLst>
          </p:cNvPr>
          <p:cNvSpPr/>
          <p:nvPr/>
        </p:nvSpPr>
        <p:spPr>
          <a:xfrm flipV="1">
            <a:off x="1619671" y="633824"/>
            <a:ext cx="7298885"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16">
            <a:extLst>
              <a:ext uri="{FF2B5EF4-FFF2-40B4-BE49-F238E27FC236}">
                <a16:creationId xmlns=""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65307" y="-506277"/>
            <a:ext cx="1527194" cy="1800993"/>
          </a:xfrm>
          <a:prstGeom prst="rect">
            <a:avLst/>
          </a:prstGeom>
        </p:spPr>
      </p:pic>
      <p:pic>
        <p:nvPicPr>
          <p:cNvPr id="5" name="Graphic 47">
            <a:extLst>
              <a:ext uri="{FF2B5EF4-FFF2-40B4-BE49-F238E27FC236}">
                <a16:creationId xmlns="" xmlns:a16="http://schemas.microsoft.com/office/drawing/2014/main" id="{5139C814-1734-ECD2-FD52-4EF9E25D75C5}"/>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210231" y="6043915"/>
            <a:ext cx="1625603" cy="591661"/>
          </a:xfrm>
          <a:prstGeom prst="rect">
            <a:avLst/>
          </a:prstGeom>
        </p:spPr>
      </p:pic>
      <p:pic>
        <p:nvPicPr>
          <p:cNvPr id="6" name="Graphic 48">
            <a:extLst>
              <a:ext uri="{FF2B5EF4-FFF2-40B4-BE49-F238E27FC236}">
                <a16:creationId xmlns="" xmlns:a16="http://schemas.microsoft.com/office/drawing/2014/main" id="{6D34B332-A224-F9C2-4FCE-5377D8EB46D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7442359" y="6311381"/>
            <a:ext cx="1409737" cy="309233"/>
          </a:xfrm>
          <a:prstGeom prst="rect">
            <a:avLst/>
          </a:prstGeom>
        </p:spPr>
      </p:pic>
      <p:pic>
        <p:nvPicPr>
          <p:cNvPr id="14338"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395536" y="1294716"/>
            <a:ext cx="8280920" cy="4366532"/>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232309784"/>
      </p:ext>
    </p:extLst>
  </p:cSld>
  <p:clrMapOvr>
    <a:masterClrMapping/>
  </p:clrMapOvr>
  <mc:AlternateContent xmlns:mc="http://schemas.openxmlformats.org/markup-compatibility/2006" xmlns:p14="http://schemas.microsoft.com/office/powerpoint/2010/main">
    <mc:Choice Requires="p14">
      <p:transition spd="slow" p14:dur="2000" advTm="115257"/>
    </mc:Choice>
    <mc:Fallback xmlns="">
      <p:transition spd="slow" advTm="115257"/>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5">
            <a:extLst>
              <a:ext uri="{FF2B5EF4-FFF2-40B4-BE49-F238E27FC236}">
                <a16:creationId xmlns="" xmlns:a16="http://schemas.microsoft.com/office/drawing/2014/main" id="{625A65B4-F2A8-05FC-5604-83D2080647B6}"/>
              </a:ext>
            </a:extLst>
          </p:cNvPr>
          <p:cNvSpPr/>
          <p:nvPr/>
        </p:nvSpPr>
        <p:spPr>
          <a:xfrm flipV="1">
            <a:off x="1619671" y="633824"/>
            <a:ext cx="7298885"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16">
            <a:extLst>
              <a:ext uri="{FF2B5EF4-FFF2-40B4-BE49-F238E27FC236}">
                <a16:creationId xmlns=""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65307" y="-506277"/>
            <a:ext cx="1527194" cy="1800993"/>
          </a:xfrm>
          <a:prstGeom prst="rect">
            <a:avLst/>
          </a:prstGeom>
        </p:spPr>
      </p:pic>
      <p:pic>
        <p:nvPicPr>
          <p:cNvPr id="5" name="Graphic 47">
            <a:extLst>
              <a:ext uri="{FF2B5EF4-FFF2-40B4-BE49-F238E27FC236}">
                <a16:creationId xmlns="" xmlns:a16="http://schemas.microsoft.com/office/drawing/2014/main" id="{5139C814-1734-ECD2-FD52-4EF9E25D75C5}"/>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210231" y="6043915"/>
            <a:ext cx="1625603" cy="591661"/>
          </a:xfrm>
          <a:prstGeom prst="rect">
            <a:avLst/>
          </a:prstGeom>
        </p:spPr>
      </p:pic>
      <p:pic>
        <p:nvPicPr>
          <p:cNvPr id="6" name="Graphic 48">
            <a:extLst>
              <a:ext uri="{FF2B5EF4-FFF2-40B4-BE49-F238E27FC236}">
                <a16:creationId xmlns="" xmlns:a16="http://schemas.microsoft.com/office/drawing/2014/main" id="{6D34B332-A224-F9C2-4FCE-5377D8EB46D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7442359" y="6311381"/>
            <a:ext cx="1409737" cy="309233"/>
          </a:xfrm>
          <a:prstGeom prst="rect">
            <a:avLst/>
          </a:prstGeom>
        </p:spPr>
      </p:pic>
      <p:sp>
        <p:nvSpPr>
          <p:cNvPr id="7" name="مستطيل 6"/>
          <p:cNvSpPr/>
          <p:nvPr/>
        </p:nvSpPr>
        <p:spPr>
          <a:xfrm>
            <a:off x="539552" y="1484784"/>
            <a:ext cx="7272808" cy="1631216"/>
          </a:xfrm>
          <a:prstGeom prst="rect">
            <a:avLst/>
          </a:prstGeom>
        </p:spPr>
        <p:txBody>
          <a:bodyPr wrap="square">
            <a:spAutoFit/>
          </a:bodyPr>
          <a:lstStyle/>
          <a:p>
            <a:pPr algn="l" rtl="0" fontAlgn="base"/>
            <a:r>
              <a:rPr lang="en-US" sz="2000" b="1" dirty="0"/>
              <a:t>Quality </a:t>
            </a:r>
            <a:r>
              <a:rPr lang="en-US" sz="2000" dirty="0"/>
              <a:t>means “Performance upon expectations” and “fit for functions.”</a:t>
            </a:r>
          </a:p>
          <a:p>
            <a:pPr algn="l" rtl="0" fontAlgn="base"/>
            <a:r>
              <a:rPr lang="en-US" sz="2000" dirty="0"/>
              <a:t>A product is said to be of good quality if it satisfies the customer requirements in terms of performance, grade, durability, appearance and intended use/purpose, etc.</a:t>
            </a:r>
          </a:p>
        </p:txBody>
      </p:sp>
      <p:pic>
        <p:nvPicPr>
          <p:cNvPr id="4098"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1835834" y="3356992"/>
            <a:ext cx="4968414" cy="25974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46967321"/>
      </p:ext>
    </p:extLst>
  </p:cSld>
  <p:clrMapOvr>
    <a:masterClrMapping/>
  </p:clrMapOvr>
  <mc:AlternateContent xmlns:mc="http://schemas.openxmlformats.org/markup-compatibility/2006" xmlns:p14="http://schemas.microsoft.com/office/powerpoint/2010/main">
    <mc:Choice Requires="p14">
      <p:transition spd="slow" p14:dur="2000" advTm="89737"/>
    </mc:Choice>
    <mc:Fallback xmlns="">
      <p:transition spd="slow" advTm="89737"/>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5">
            <a:extLst>
              <a:ext uri="{FF2B5EF4-FFF2-40B4-BE49-F238E27FC236}">
                <a16:creationId xmlns="" xmlns:a16="http://schemas.microsoft.com/office/drawing/2014/main" id="{625A65B4-F2A8-05FC-5604-83D2080647B6}"/>
              </a:ext>
            </a:extLst>
          </p:cNvPr>
          <p:cNvSpPr/>
          <p:nvPr/>
        </p:nvSpPr>
        <p:spPr>
          <a:xfrm flipV="1">
            <a:off x="1619671" y="633824"/>
            <a:ext cx="7298885"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16">
            <a:extLst>
              <a:ext uri="{FF2B5EF4-FFF2-40B4-BE49-F238E27FC236}">
                <a16:creationId xmlns=""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65307" y="-506277"/>
            <a:ext cx="1527194" cy="1800993"/>
          </a:xfrm>
          <a:prstGeom prst="rect">
            <a:avLst/>
          </a:prstGeom>
        </p:spPr>
      </p:pic>
      <p:pic>
        <p:nvPicPr>
          <p:cNvPr id="5" name="Graphic 47">
            <a:extLst>
              <a:ext uri="{FF2B5EF4-FFF2-40B4-BE49-F238E27FC236}">
                <a16:creationId xmlns="" xmlns:a16="http://schemas.microsoft.com/office/drawing/2014/main" id="{5139C814-1734-ECD2-FD52-4EF9E25D75C5}"/>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210231" y="6043915"/>
            <a:ext cx="1625603" cy="591661"/>
          </a:xfrm>
          <a:prstGeom prst="rect">
            <a:avLst/>
          </a:prstGeom>
        </p:spPr>
      </p:pic>
      <p:pic>
        <p:nvPicPr>
          <p:cNvPr id="6" name="Graphic 48">
            <a:extLst>
              <a:ext uri="{FF2B5EF4-FFF2-40B4-BE49-F238E27FC236}">
                <a16:creationId xmlns="" xmlns:a16="http://schemas.microsoft.com/office/drawing/2014/main" id="{6D34B332-A224-F9C2-4FCE-5377D8EB46D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7442359" y="6311381"/>
            <a:ext cx="1409737" cy="309233"/>
          </a:xfrm>
          <a:prstGeom prst="rect">
            <a:avLst/>
          </a:prstGeom>
        </p:spPr>
      </p:pic>
      <p:sp>
        <p:nvSpPr>
          <p:cNvPr id="7" name="مستطيل 6"/>
          <p:cNvSpPr/>
          <p:nvPr/>
        </p:nvSpPr>
        <p:spPr>
          <a:xfrm>
            <a:off x="796887" y="2420888"/>
            <a:ext cx="7355436" cy="3139321"/>
          </a:xfrm>
          <a:prstGeom prst="rect">
            <a:avLst/>
          </a:prstGeom>
        </p:spPr>
        <p:txBody>
          <a:bodyPr wrap="square">
            <a:spAutoFit/>
          </a:bodyPr>
          <a:lstStyle/>
          <a:p>
            <a:pPr algn="l" rtl="0" fontAlgn="base"/>
            <a:r>
              <a:rPr lang="en-US" b="1" dirty="0"/>
              <a:t>Quality </a:t>
            </a:r>
            <a:r>
              <a:rPr lang="en-US" b="1" dirty="0" smtClean="0"/>
              <a:t>Definitions: </a:t>
            </a:r>
            <a:endParaRPr lang="en-US" b="1" dirty="0"/>
          </a:p>
          <a:p>
            <a:pPr algn="l" rtl="0" fontAlgn="base"/>
            <a:r>
              <a:rPr lang="en-US" dirty="0"/>
              <a:t>The word “Quality” has a variety of meanings and definitions which are mentioned below</a:t>
            </a:r>
            <a:r>
              <a:rPr lang="en-US" dirty="0" smtClean="0"/>
              <a:t>:</a:t>
            </a:r>
            <a:endParaRPr lang="en-US" b="1" i="1" dirty="0" smtClean="0"/>
          </a:p>
          <a:p>
            <a:pPr algn="l" rtl="0"/>
            <a:r>
              <a:rPr lang="en-US" b="1" i="1" dirty="0" smtClean="0"/>
              <a:t>1- Fitness </a:t>
            </a:r>
            <a:r>
              <a:rPr lang="en-US" b="1" i="1" dirty="0"/>
              <a:t>for use/purpose</a:t>
            </a:r>
            <a:r>
              <a:rPr lang="en-US" dirty="0"/>
              <a:t>: The component is said to possess good quality if it works well in the equipment for which it is meant. In other words, the product should be suitable for the intended use/purpose. Thus it is defined as fitness for purpose</a:t>
            </a:r>
            <a:r>
              <a:rPr lang="en-US" dirty="0" smtClean="0"/>
              <a:t>.</a:t>
            </a:r>
          </a:p>
          <a:p>
            <a:pPr algn="l" rtl="0"/>
            <a:r>
              <a:rPr lang="en-US" b="1" i="1" dirty="0" smtClean="0"/>
              <a:t>2- Conformance </a:t>
            </a:r>
            <a:r>
              <a:rPr lang="en-US" b="1" i="1" dirty="0"/>
              <a:t>to requirements</a:t>
            </a:r>
            <a:r>
              <a:rPr lang="en-US" dirty="0"/>
              <a:t>: It is the ability of the material/component to perform satisfactorily in the application for which it is intended by the user. Quality of a product, thus, means conformance to customer’s requirements. This is a </a:t>
            </a:r>
            <a:r>
              <a:rPr lang="en-US" b="1" dirty="0">
                <a:solidFill>
                  <a:srgbClr val="C00000"/>
                </a:solidFill>
              </a:rPr>
              <a:t>Manufacturing-based</a:t>
            </a:r>
            <a:r>
              <a:rPr lang="en-US" dirty="0"/>
              <a:t> definition.</a:t>
            </a:r>
            <a:endParaRPr lang="ar-SA" dirty="0"/>
          </a:p>
        </p:txBody>
      </p:sp>
      <p:pic>
        <p:nvPicPr>
          <p:cNvPr id="5122"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2195737" y="836712"/>
            <a:ext cx="4824536" cy="14344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2807782"/>
      </p:ext>
    </p:extLst>
  </p:cSld>
  <p:clrMapOvr>
    <a:masterClrMapping/>
  </p:clrMapOvr>
  <mc:AlternateContent xmlns:mc="http://schemas.openxmlformats.org/markup-compatibility/2006" xmlns:p14="http://schemas.microsoft.com/office/powerpoint/2010/main">
    <mc:Choice Requires="p14">
      <p:transition spd="slow" p14:dur="2000" advTm="170143"/>
    </mc:Choice>
    <mc:Fallback xmlns="">
      <p:transition spd="slow" advTm="170143"/>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5">
            <a:extLst>
              <a:ext uri="{FF2B5EF4-FFF2-40B4-BE49-F238E27FC236}">
                <a16:creationId xmlns="" xmlns:a16="http://schemas.microsoft.com/office/drawing/2014/main" id="{625A65B4-F2A8-05FC-5604-83D2080647B6}"/>
              </a:ext>
            </a:extLst>
          </p:cNvPr>
          <p:cNvSpPr/>
          <p:nvPr/>
        </p:nvSpPr>
        <p:spPr>
          <a:xfrm flipV="1">
            <a:off x="1619671" y="633824"/>
            <a:ext cx="7298885"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16">
            <a:extLst>
              <a:ext uri="{FF2B5EF4-FFF2-40B4-BE49-F238E27FC236}">
                <a16:creationId xmlns=""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65307" y="-506277"/>
            <a:ext cx="1527194" cy="1800993"/>
          </a:xfrm>
          <a:prstGeom prst="rect">
            <a:avLst/>
          </a:prstGeom>
        </p:spPr>
      </p:pic>
      <p:pic>
        <p:nvPicPr>
          <p:cNvPr id="5" name="Graphic 47">
            <a:extLst>
              <a:ext uri="{FF2B5EF4-FFF2-40B4-BE49-F238E27FC236}">
                <a16:creationId xmlns="" xmlns:a16="http://schemas.microsoft.com/office/drawing/2014/main" id="{5139C814-1734-ECD2-FD52-4EF9E25D75C5}"/>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210231" y="6043915"/>
            <a:ext cx="1625603" cy="591661"/>
          </a:xfrm>
          <a:prstGeom prst="rect">
            <a:avLst/>
          </a:prstGeom>
        </p:spPr>
      </p:pic>
      <p:pic>
        <p:nvPicPr>
          <p:cNvPr id="6" name="Graphic 48">
            <a:extLst>
              <a:ext uri="{FF2B5EF4-FFF2-40B4-BE49-F238E27FC236}">
                <a16:creationId xmlns="" xmlns:a16="http://schemas.microsoft.com/office/drawing/2014/main" id="{6D34B332-A224-F9C2-4FCE-5377D8EB46D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7442359" y="6311381"/>
            <a:ext cx="1409737" cy="309233"/>
          </a:xfrm>
          <a:prstGeom prst="rect">
            <a:avLst/>
          </a:prstGeom>
        </p:spPr>
      </p:pic>
      <p:sp>
        <p:nvSpPr>
          <p:cNvPr id="7" name="مستطيل 6"/>
          <p:cNvSpPr/>
          <p:nvPr/>
        </p:nvSpPr>
        <p:spPr>
          <a:xfrm>
            <a:off x="539552" y="1294716"/>
            <a:ext cx="4608512" cy="3693319"/>
          </a:xfrm>
          <a:prstGeom prst="rect">
            <a:avLst/>
          </a:prstGeom>
        </p:spPr>
        <p:txBody>
          <a:bodyPr wrap="square">
            <a:spAutoFit/>
          </a:bodyPr>
          <a:lstStyle/>
          <a:p>
            <a:pPr algn="l" rtl="0"/>
            <a:r>
              <a:rPr lang="en-US" b="1" i="1" dirty="0" smtClean="0"/>
              <a:t>3- Grade</a:t>
            </a:r>
            <a:r>
              <a:rPr lang="en-US" dirty="0"/>
              <a:t>: It is a distinguishing feature or grade of the product in appearance, performance, life, </a:t>
            </a:r>
            <a:r>
              <a:rPr lang="en-US" dirty="0" smtClean="0"/>
              <a:t>taste</a:t>
            </a:r>
            <a:r>
              <a:rPr lang="en-US" dirty="0"/>
              <a:t>, and maintainability, etc. This is generally called </a:t>
            </a:r>
            <a:r>
              <a:rPr lang="en-US" b="1" dirty="0">
                <a:solidFill>
                  <a:srgbClr val="C00000"/>
                </a:solidFill>
              </a:rPr>
              <a:t>quality characteristics</a:t>
            </a:r>
            <a:r>
              <a:rPr lang="en-US" b="1" dirty="0" smtClean="0"/>
              <a:t>.</a:t>
            </a:r>
          </a:p>
          <a:p>
            <a:pPr algn="l" rtl="0"/>
            <a:r>
              <a:rPr lang="en-US" b="1" i="1" dirty="0"/>
              <a:t>Degree of Excellence</a:t>
            </a:r>
            <a:r>
              <a:rPr lang="en-US" dirty="0"/>
              <a:t>: It is a measure of a degree of excellence at a suitable price and control of variability at a suitable cost. this is often a </a:t>
            </a:r>
            <a:r>
              <a:rPr lang="en-US" b="1" dirty="0">
                <a:solidFill>
                  <a:srgbClr val="C00000"/>
                </a:solidFill>
              </a:rPr>
              <a:t>Value-based definition</a:t>
            </a:r>
            <a:r>
              <a:rPr lang="en-US" dirty="0" smtClean="0"/>
              <a:t>.</a:t>
            </a:r>
          </a:p>
          <a:p>
            <a:pPr algn="l" rtl="0"/>
            <a:r>
              <a:rPr lang="en-US" b="1" i="1" dirty="0"/>
              <a:t>Degree of preference</a:t>
            </a:r>
            <a:r>
              <a:rPr lang="en-US" dirty="0"/>
              <a:t>: It is the degree to which a particular product is preferred over competing products of similar grade, supported comparative test by customers, normally called as customer’s preference.</a:t>
            </a:r>
            <a:endParaRPr lang="ar-SA" dirty="0"/>
          </a:p>
        </p:txBody>
      </p:sp>
      <p:pic>
        <p:nvPicPr>
          <p:cNvPr id="6146"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5269113" y="2033860"/>
            <a:ext cx="3407343" cy="24752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32992798"/>
      </p:ext>
    </p:extLst>
  </p:cSld>
  <p:clrMapOvr>
    <a:masterClrMapping/>
  </p:clrMapOvr>
  <mc:AlternateContent xmlns:mc="http://schemas.openxmlformats.org/markup-compatibility/2006" xmlns:p14="http://schemas.microsoft.com/office/powerpoint/2010/main">
    <mc:Choice Requires="p14">
      <p:transition spd="slow" p14:dur="2000" advTm="269677"/>
    </mc:Choice>
    <mc:Fallback xmlns="">
      <p:transition spd="slow" advTm="269677"/>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5">
            <a:extLst>
              <a:ext uri="{FF2B5EF4-FFF2-40B4-BE49-F238E27FC236}">
                <a16:creationId xmlns="" xmlns:a16="http://schemas.microsoft.com/office/drawing/2014/main" id="{625A65B4-F2A8-05FC-5604-83D2080647B6}"/>
              </a:ext>
            </a:extLst>
          </p:cNvPr>
          <p:cNvSpPr/>
          <p:nvPr/>
        </p:nvSpPr>
        <p:spPr>
          <a:xfrm flipV="1">
            <a:off x="1619671" y="633824"/>
            <a:ext cx="7298885"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16">
            <a:extLst>
              <a:ext uri="{FF2B5EF4-FFF2-40B4-BE49-F238E27FC236}">
                <a16:creationId xmlns=""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65307" y="-506277"/>
            <a:ext cx="1527194" cy="1800993"/>
          </a:xfrm>
          <a:prstGeom prst="rect">
            <a:avLst/>
          </a:prstGeom>
        </p:spPr>
      </p:pic>
      <p:pic>
        <p:nvPicPr>
          <p:cNvPr id="5" name="Graphic 47">
            <a:extLst>
              <a:ext uri="{FF2B5EF4-FFF2-40B4-BE49-F238E27FC236}">
                <a16:creationId xmlns="" xmlns:a16="http://schemas.microsoft.com/office/drawing/2014/main" id="{5139C814-1734-ECD2-FD52-4EF9E25D75C5}"/>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210231" y="6043915"/>
            <a:ext cx="1625603" cy="591661"/>
          </a:xfrm>
          <a:prstGeom prst="rect">
            <a:avLst/>
          </a:prstGeom>
        </p:spPr>
      </p:pic>
      <p:pic>
        <p:nvPicPr>
          <p:cNvPr id="6" name="Graphic 48">
            <a:extLst>
              <a:ext uri="{FF2B5EF4-FFF2-40B4-BE49-F238E27FC236}">
                <a16:creationId xmlns="" xmlns:a16="http://schemas.microsoft.com/office/drawing/2014/main" id="{6D34B332-A224-F9C2-4FCE-5377D8EB46D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7442359" y="6311381"/>
            <a:ext cx="1409737" cy="309233"/>
          </a:xfrm>
          <a:prstGeom prst="rect">
            <a:avLst/>
          </a:prstGeom>
        </p:spPr>
      </p:pic>
      <p:pic>
        <p:nvPicPr>
          <p:cNvPr id="7171" name="Picture 3"/>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683569" y="2060848"/>
            <a:ext cx="8064896" cy="38149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172" name="Picture 4"/>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2265710" y="1024211"/>
            <a:ext cx="4900613" cy="1036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98414660"/>
      </p:ext>
    </p:extLst>
  </p:cSld>
  <p:clrMapOvr>
    <a:masterClrMapping/>
  </p:clrMapOvr>
  <mc:AlternateContent xmlns:mc="http://schemas.openxmlformats.org/markup-compatibility/2006" xmlns:p14="http://schemas.microsoft.com/office/powerpoint/2010/main">
    <mc:Choice Requires="p14">
      <p:transition spd="slow" p14:dur="2000" advTm="130242"/>
    </mc:Choice>
    <mc:Fallback xmlns="">
      <p:transition spd="slow" advTm="130242"/>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5">
            <a:extLst>
              <a:ext uri="{FF2B5EF4-FFF2-40B4-BE49-F238E27FC236}">
                <a16:creationId xmlns="" xmlns:a16="http://schemas.microsoft.com/office/drawing/2014/main" id="{625A65B4-F2A8-05FC-5604-83D2080647B6}"/>
              </a:ext>
            </a:extLst>
          </p:cNvPr>
          <p:cNvSpPr/>
          <p:nvPr/>
        </p:nvSpPr>
        <p:spPr>
          <a:xfrm flipV="1">
            <a:off x="1619671" y="633824"/>
            <a:ext cx="7298885"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16">
            <a:extLst>
              <a:ext uri="{FF2B5EF4-FFF2-40B4-BE49-F238E27FC236}">
                <a16:creationId xmlns=""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65307" y="-506277"/>
            <a:ext cx="1527194" cy="1800993"/>
          </a:xfrm>
          <a:prstGeom prst="rect">
            <a:avLst/>
          </a:prstGeom>
        </p:spPr>
      </p:pic>
      <p:pic>
        <p:nvPicPr>
          <p:cNvPr id="5" name="Graphic 47">
            <a:extLst>
              <a:ext uri="{FF2B5EF4-FFF2-40B4-BE49-F238E27FC236}">
                <a16:creationId xmlns="" xmlns:a16="http://schemas.microsoft.com/office/drawing/2014/main" id="{5139C814-1734-ECD2-FD52-4EF9E25D75C5}"/>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210231" y="6043915"/>
            <a:ext cx="1625603" cy="591661"/>
          </a:xfrm>
          <a:prstGeom prst="rect">
            <a:avLst/>
          </a:prstGeom>
        </p:spPr>
      </p:pic>
      <p:pic>
        <p:nvPicPr>
          <p:cNvPr id="6" name="Graphic 48">
            <a:extLst>
              <a:ext uri="{FF2B5EF4-FFF2-40B4-BE49-F238E27FC236}">
                <a16:creationId xmlns="" xmlns:a16="http://schemas.microsoft.com/office/drawing/2014/main" id="{6D34B332-A224-F9C2-4FCE-5377D8EB46D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7442359" y="6311381"/>
            <a:ext cx="1409737" cy="309233"/>
          </a:xfrm>
          <a:prstGeom prst="rect">
            <a:avLst/>
          </a:prstGeom>
        </p:spPr>
      </p:pic>
      <p:sp>
        <p:nvSpPr>
          <p:cNvPr id="7" name="مستطيل 6"/>
          <p:cNvSpPr/>
          <p:nvPr/>
        </p:nvSpPr>
        <p:spPr>
          <a:xfrm>
            <a:off x="666477" y="2060848"/>
            <a:ext cx="4608512" cy="2554545"/>
          </a:xfrm>
          <a:prstGeom prst="rect">
            <a:avLst/>
          </a:prstGeom>
        </p:spPr>
        <p:txBody>
          <a:bodyPr wrap="square">
            <a:spAutoFit/>
          </a:bodyPr>
          <a:lstStyle/>
          <a:p>
            <a:pPr algn="l" rtl="0" fontAlgn="base"/>
            <a:r>
              <a:rPr lang="en-US" sz="2000" b="1" i="1" dirty="0"/>
              <a:t>Quality </a:t>
            </a:r>
            <a:r>
              <a:rPr lang="en-US" sz="2000" b="1" i="1" dirty="0" smtClean="0"/>
              <a:t>Assurance,</a:t>
            </a:r>
            <a:endParaRPr lang="en-US" sz="2000" b="1" dirty="0"/>
          </a:p>
          <a:p>
            <a:pPr algn="l" rtl="0" fontAlgn="base"/>
            <a:r>
              <a:rPr lang="en-US" sz="2000" dirty="0"/>
              <a:t>QA contains all those planned and systematic actions necessary to supply adequate confidence that a product or service will satisfy/fulfill given requirements for Quality.</a:t>
            </a:r>
          </a:p>
          <a:p>
            <a:pPr algn="l" rtl="0" fontAlgn="base"/>
            <a:r>
              <a:rPr lang="en-US" sz="2000" dirty="0"/>
              <a:t>QA includes QC, but it emphasizes quality in the design of products and processes.</a:t>
            </a:r>
          </a:p>
        </p:txBody>
      </p:sp>
      <p:pic>
        <p:nvPicPr>
          <p:cNvPr id="8194"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5178488" y="1884651"/>
            <a:ext cx="3673608" cy="3148013"/>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29835778"/>
      </p:ext>
    </p:extLst>
  </p:cSld>
  <p:clrMapOvr>
    <a:masterClrMapping/>
  </p:clrMapOvr>
  <mc:AlternateContent xmlns:mc="http://schemas.openxmlformats.org/markup-compatibility/2006" xmlns:p14="http://schemas.microsoft.com/office/powerpoint/2010/main">
    <mc:Choice Requires="p14">
      <p:transition spd="slow" p14:dur="2000" advTm="114185"/>
    </mc:Choice>
    <mc:Fallback xmlns="">
      <p:transition spd="slow" advTm="114185"/>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5">
            <a:extLst>
              <a:ext uri="{FF2B5EF4-FFF2-40B4-BE49-F238E27FC236}">
                <a16:creationId xmlns="" xmlns:a16="http://schemas.microsoft.com/office/drawing/2014/main" id="{625A65B4-F2A8-05FC-5604-83D2080647B6}"/>
              </a:ext>
            </a:extLst>
          </p:cNvPr>
          <p:cNvSpPr/>
          <p:nvPr/>
        </p:nvSpPr>
        <p:spPr>
          <a:xfrm flipV="1">
            <a:off x="1619671" y="633824"/>
            <a:ext cx="7298885"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16">
            <a:extLst>
              <a:ext uri="{FF2B5EF4-FFF2-40B4-BE49-F238E27FC236}">
                <a16:creationId xmlns=""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65307" y="-506277"/>
            <a:ext cx="1527194" cy="1800993"/>
          </a:xfrm>
          <a:prstGeom prst="rect">
            <a:avLst/>
          </a:prstGeom>
        </p:spPr>
      </p:pic>
      <p:pic>
        <p:nvPicPr>
          <p:cNvPr id="5" name="Graphic 47">
            <a:extLst>
              <a:ext uri="{FF2B5EF4-FFF2-40B4-BE49-F238E27FC236}">
                <a16:creationId xmlns="" xmlns:a16="http://schemas.microsoft.com/office/drawing/2014/main" id="{5139C814-1734-ECD2-FD52-4EF9E25D75C5}"/>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210231" y="6043915"/>
            <a:ext cx="1625603" cy="591661"/>
          </a:xfrm>
          <a:prstGeom prst="rect">
            <a:avLst/>
          </a:prstGeom>
        </p:spPr>
      </p:pic>
      <p:pic>
        <p:nvPicPr>
          <p:cNvPr id="6" name="Graphic 48">
            <a:extLst>
              <a:ext uri="{FF2B5EF4-FFF2-40B4-BE49-F238E27FC236}">
                <a16:creationId xmlns="" xmlns:a16="http://schemas.microsoft.com/office/drawing/2014/main" id="{6D34B332-A224-F9C2-4FCE-5377D8EB46D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7442359" y="6311381"/>
            <a:ext cx="1409737" cy="309233"/>
          </a:xfrm>
          <a:prstGeom prst="rect">
            <a:avLst/>
          </a:prstGeom>
        </p:spPr>
      </p:pic>
      <p:sp>
        <p:nvSpPr>
          <p:cNvPr id="7" name="مستطيل 6"/>
          <p:cNvSpPr/>
          <p:nvPr/>
        </p:nvSpPr>
        <p:spPr>
          <a:xfrm>
            <a:off x="346672" y="1556792"/>
            <a:ext cx="4572000" cy="3170099"/>
          </a:xfrm>
          <a:prstGeom prst="rect">
            <a:avLst/>
          </a:prstGeom>
        </p:spPr>
        <p:txBody>
          <a:bodyPr>
            <a:spAutoFit/>
          </a:bodyPr>
          <a:lstStyle/>
          <a:p>
            <a:pPr algn="l" rtl="0" fontAlgn="base"/>
            <a:r>
              <a:rPr lang="en-US" sz="2000" b="1" i="1" dirty="0"/>
              <a:t>Quality </a:t>
            </a:r>
            <a:r>
              <a:rPr lang="en-US" sz="2000" b="1" i="1" dirty="0" smtClean="0"/>
              <a:t>Control,</a:t>
            </a:r>
            <a:endParaRPr lang="en-US" sz="2000" b="1" dirty="0"/>
          </a:p>
          <a:p>
            <a:pPr algn="l" rtl="0" fontAlgn="base"/>
            <a:r>
              <a:rPr lang="en-US" sz="2000" dirty="0"/>
              <a:t>QC</a:t>
            </a:r>
            <a:r>
              <a:rPr lang="en-US" sz="2000" b="1" dirty="0"/>
              <a:t> </a:t>
            </a:r>
            <a:r>
              <a:rPr lang="en-US" sz="2000" dirty="0"/>
              <a:t>is the process through which we measure the actual quality performance and compare it with the set standards.</a:t>
            </a:r>
          </a:p>
          <a:p>
            <a:pPr algn="l" rtl="0" fontAlgn="base"/>
            <a:r>
              <a:rPr lang="en-US" sz="2000" dirty="0"/>
              <a:t>And if there is a deviation then we take corrective actions.</a:t>
            </a:r>
          </a:p>
          <a:p>
            <a:pPr algn="l" rtl="0" fontAlgn="base"/>
            <a:r>
              <a:rPr lang="en-US" sz="2000" dirty="0"/>
              <a:t>The typically quality control program is based on the periodic inspection, followed by feedback of the results and change or adjustment whenever required.</a:t>
            </a:r>
          </a:p>
        </p:txBody>
      </p:sp>
      <p:pic>
        <p:nvPicPr>
          <p:cNvPr id="9218"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5076056" y="1916832"/>
            <a:ext cx="3623320" cy="264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33407161"/>
      </p:ext>
    </p:extLst>
  </p:cSld>
  <p:clrMapOvr>
    <a:masterClrMapping/>
  </p:clrMapOvr>
  <mc:AlternateContent xmlns:mc="http://schemas.openxmlformats.org/markup-compatibility/2006" xmlns:p14="http://schemas.microsoft.com/office/powerpoint/2010/main">
    <mc:Choice Requires="p14">
      <p:transition spd="slow" p14:dur="2000" advTm="152721"/>
    </mc:Choice>
    <mc:Fallback xmlns="">
      <p:transition spd="slow" advTm="152721"/>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مستطيل 2"/>
          <p:cNvSpPr/>
          <p:nvPr/>
        </p:nvSpPr>
        <p:spPr>
          <a:xfrm>
            <a:off x="539552" y="1916832"/>
            <a:ext cx="4248472" cy="2246769"/>
          </a:xfrm>
          <a:prstGeom prst="rect">
            <a:avLst/>
          </a:prstGeom>
        </p:spPr>
        <p:txBody>
          <a:bodyPr wrap="square">
            <a:spAutoFit/>
          </a:bodyPr>
          <a:lstStyle/>
          <a:p>
            <a:pPr algn="l" rtl="0" fontAlgn="base"/>
            <a:r>
              <a:rPr lang="en-US" sz="2000" b="1" i="1" dirty="0"/>
              <a:t>Total Quality Management – </a:t>
            </a:r>
            <a:r>
              <a:rPr lang="en-US" sz="2000" b="1" i="1" dirty="0" smtClean="0"/>
              <a:t>TQM</a:t>
            </a:r>
          </a:p>
          <a:p>
            <a:pPr algn="l" rtl="0" fontAlgn="base"/>
            <a:r>
              <a:rPr lang="en-US" sz="2000" dirty="0"/>
              <a:t>It basically aims to involve every person from every function or department of an organization working together to eliminate defects/errors and prevent </a:t>
            </a:r>
            <a:r>
              <a:rPr lang="en-US" sz="2000" dirty="0" smtClean="0"/>
              <a:t> </a:t>
            </a:r>
            <a:r>
              <a:rPr lang="en-US" sz="2000" b="1" dirty="0" smtClean="0"/>
              <a:t>Waste</a:t>
            </a:r>
            <a:r>
              <a:rPr lang="en-US" sz="2000" dirty="0"/>
              <a:t> from the manufacturing process.</a:t>
            </a:r>
            <a:endParaRPr lang="en-US" sz="2000" b="1" dirty="0"/>
          </a:p>
        </p:txBody>
      </p:sp>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88024" y="1988841"/>
            <a:ext cx="4032448" cy="23042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ectangle 5">
            <a:extLst>
              <a:ext uri="{FF2B5EF4-FFF2-40B4-BE49-F238E27FC236}">
                <a16:creationId xmlns="" xmlns:a16="http://schemas.microsoft.com/office/drawing/2014/main" id="{625A65B4-F2A8-05FC-5604-83D2080647B6}"/>
              </a:ext>
            </a:extLst>
          </p:cNvPr>
          <p:cNvSpPr/>
          <p:nvPr/>
        </p:nvSpPr>
        <p:spPr>
          <a:xfrm flipV="1">
            <a:off x="1619671" y="633824"/>
            <a:ext cx="7298885"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16">
            <a:extLst>
              <a:ext uri="{FF2B5EF4-FFF2-40B4-BE49-F238E27FC236}">
                <a16:creationId xmlns="" xmlns:a16="http://schemas.microsoft.com/office/drawing/2014/main" id="{B4F228A3-EED8-B72A-55D3-01A30D9488F4}"/>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65307" y="-506277"/>
            <a:ext cx="1527194" cy="1800993"/>
          </a:xfrm>
          <a:prstGeom prst="rect">
            <a:avLst/>
          </a:prstGeom>
        </p:spPr>
      </p:pic>
      <p:pic>
        <p:nvPicPr>
          <p:cNvPr id="7" name="Graphic 47">
            <a:extLst>
              <a:ext uri="{FF2B5EF4-FFF2-40B4-BE49-F238E27FC236}">
                <a16:creationId xmlns="" xmlns:a16="http://schemas.microsoft.com/office/drawing/2014/main" id="{5139C814-1734-ECD2-FD52-4EF9E25D75C5}"/>
              </a:ext>
            </a:extLst>
          </p:cNvPr>
          <p:cNvPicPr>
            <a:picLocks noChangeAspect="1"/>
          </p:cNvPicPr>
          <p:nvPr/>
        </p:nvPicPr>
        <p:blipFill>
          <a:blip r:embed="rId4">
            <a:extLst>
              <a:ext uri="{96DAC541-7B7A-43D3-8B79-37D633B846F1}">
                <asvg:svgBlip xmlns="" xmlns:asvg="http://schemas.microsoft.com/office/drawing/2016/SVG/main" r:embed="rId8"/>
              </a:ext>
            </a:extLst>
          </a:blip>
          <a:stretch>
            <a:fillRect/>
          </a:stretch>
        </p:blipFill>
        <p:spPr>
          <a:xfrm>
            <a:off x="210231" y="6043915"/>
            <a:ext cx="1625603" cy="591661"/>
          </a:xfrm>
          <a:prstGeom prst="rect">
            <a:avLst/>
          </a:prstGeom>
        </p:spPr>
      </p:pic>
      <p:pic>
        <p:nvPicPr>
          <p:cNvPr id="8" name="Graphic 48">
            <a:extLst>
              <a:ext uri="{FF2B5EF4-FFF2-40B4-BE49-F238E27FC236}">
                <a16:creationId xmlns="" xmlns:a16="http://schemas.microsoft.com/office/drawing/2014/main" id="{6D34B332-A224-F9C2-4FCE-5377D8EB46D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7442359" y="6311381"/>
            <a:ext cx="1409737" cy="309233"/>
          </a:xfrm>
          <a:prstGeom prst="rect">
            <a:avLst/>
          </a:prstGeom>
        </p:spPr>
      </p:pic>
    </p:spTree>
    <p:extLst>
      <p:ext uri="{BB962C8B-B14F-4D97-AF65-F5344CB8AC3E}">
        <p14:creationId xmlns:p14="http://schemas.microsoft.com/office/powerpoint/2010/main" val="3851508779"/>
      </p:ext>
    </p:extLst>
  </p:cSld>
  <p:clrMapOvr>
    <a:masterClrMapping/>
  </p:clrMapOvr>
  <mc:AlternateContent xmlns:mc="http://schemas.openxmlformats.org/markup-compatibility/2006" xmlns:p14="http://schemas.microsoft.com/office/powerpoint/2010/main">
    <mc:Choice Requires="p14">
      <p:transition spd="slow" p14:dur="2000" advTm="82270"/>
    </mc:Choice>
    <mc:Fallback xmlns="">
      <p:transition spd="slow" advTm="82270"/>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5">
            <a:extLst>
              <a:ext uri="{FF2B5EF4-FFF2-40B4-BE49-F238E27FC236}">
                <a16:creationId xmlns="" xmlns:a16="http://schemas.microsoft.com/office/drawing/2014/main" id="{625A65B4-F2A8-05FC-5604-83D2080647B6}"/>
              </a:ext>
            </a:extLst>
          </p:cNvPr>
          <p:cNvSpPr/>
          <p:nvPr/>
        </p:nvSpPr>
        <p:spPr>
          <a:xfrm flipV="1">
            <a:off x="1619671" y="633824"/>
            <a:ext cx="7298885"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16">
            <a:extLst>
              <a:ext uri="{FF2B5EF4-FFF2-40B4-BE49-F238E27FC236}">
                <a16:creationId xmlns=""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65307" y="-506277"/>
            <a:ext cx="1527194" cy="1800993"/>
          </a:xfrm>
          <a:prstGeom prst="rect">
            <a:avLst/>
          </a:prstGeom>
        </p:spPr>
      </p:pic>
      <p:pic>
        <p:nvPicPr>
          <p:cNvPr id="5" name="Graphic 47">
            <a:extLst>
              <a:ext uri="{FF2B5EF4-FFF2-40B4-BE49-F238E27FC236}">
                <a16:creationId xmlns="" xmlns:a16="http://schemas.microsoft.com/office/drawing/2014/main" id="{5139C814-1734-ECD2-FD52-4EF9E25D75C5}"/>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210231" y="6043915"/>
            <a:ext cx="1625603" cy="591661"/>
          </a:xfrm>
          <a:prstGeom prst="rect">
            <a:avLst/>
          </a:prstGeom>
        </p:spPr>
      </p:pic>
      <p:pic>
        <p:nvPicPr>
          <p:cNvPr id="6" name="Graphic 48">
            <a:extLst>
              <a:ext uri="{FF2B5EF4-FFF2-40B4-BE49-F238E27FC236}">
                <a16:creationId xmlns="" xmlns:a16="http://schemas.microsoft.com/office/drawing/2014/main" id="{6D34B332-A224-F9C2-4FCE-5377D8EB46D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7442359" y="6311381"/>
            <a:ext cx="1409737" cy="309233"/>
          </a:xfrm>
          <a:prstGeom prst="rect">
            <a:avLst/>
          </a:prstGeom>
        </p:spPr>
      </p:pic>
      <p:pic>
        <p:nvPicPr>
          <p:cNvPr id="12290"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1374001" y="1852613"/>
            <a:ext cx="6484937" cy="290353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chemeClr val="accent1"/>
                </a:solidFill>
              </a14:hiddenFill>
            </a:ext>
          </a:extLst>
        </p:spPr>
      </p:pic>
      <p:sp>
        <p:nvSpPr>
          <p:cNvPr id="7" name="مستطيل 6"/>
          <p:cNvSpPr/>
          <p:nvPr/>
        </p:nvSpPr>
        <p:spPr>
          <a:xfrm>
            <a:off x="2267744" y="1198447"/>
            <a:ext cx="4987923" cy="430887"/>
          </a:xfrm>
          <a:prstGeom prst="rect">
            <a:avLst/>
          </a:prstGeom>
        </p:spPr>
        <p:txBody>
          <a:bodyPr wrap="square">
            <a:spAutoFit/>
          </a:bodyPr>
          <a:lstStyle/>
          <a:p>
            <a:r>
              <a:rPr lang="en-US" sz="2200" b="1" dirty="0">
                <a:solidFill>
                  <a:srgbClr val="C00000"/>
                </a:solidFill>
              </a:rPr>
              <a:t>The 5 Phases of Lean Six Sigma Process</a:t>
            </a:r>
          </a:p>
        </p:txBody>
      </p:sp>
    </p:spTree>
    <p:extLst>
      <p:ext uri="{BB962C8B-B14F-4D97-AF65-F5344CB8AC3E}">
        <p14:creationId xmlns:p14="http://schemas.microsoft.com/office/powerpoint/2010/main" val="2263862900"/>
      </p:ext>
    </p:extLst>
  </p:cSld>
  <p:clrMapOvr>
    <a:masterClrMapping/>
  </p:clrMapOvr>
  <mc:AlternateContent xmlns:mc="http://schemas.openxmlformats.org/markup-compatibility/2006" xmlns:p14="http://schemas.microsoft.com/office/powerpoint/2010/main">
    <mc:Choice Requires="p14">
      <p:transition spd="slow" p14:dur="2000" advTm="59165"/>
    </mc:Choice>
    <mc:Fallback xmlns="">
      <p:transition spd="slow" advTm="59165"/>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5">
            <a:extLst>
              <a:ext uri="{FF2B5EF4-FFF2-40B4-BE49-F238E27FC236}">
                <a16:creationId xmlns="" xmlns:a16="http://schemas.microsoft.com/office/drawing/2014/main" id="{625A65B4-F2A8-05FC-5604-83D2080647B6}"/>
              </a:ext>
            </a:extLst>
          </p:cNvPr>
          <p:cNvSpPr/>
          <p:nvPr/>
        </p:nvSpPr>
        <p:spPr>
          <a:xfrm flipV="1">
            <a:off x="1619671" y="633824"/>
            <a:ext cx="7298885"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16">
            <a:extLst>
              <a:ext uri="{FF2B5EF4-FFF2-40B4-BE49-F238E27FC236}">
                <a16:creationId xmlns=""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65307" y="-506277"/>
            <a:ext cx="1527194" cy="1800993"/>
          </a:xfrm>
          <a:prstGeom prst="rect">
            <a:avLst/>
          </a:prstGeom>
        </p:spPr>
      </p:pic>
      <p:pic>
        <p:nvPicPr>
          <p:cNvPr id="5" name="Graphic 47">
            <a:extLst>
              <a:ext uri="{FF2B5EF4-FFF2-40B4-BE49-F238E27FC236}">
                <a16:creationId xmlns="" xmlns:a16="http://schemas.microsoft.com/office/drawing/2014/main" id="{5139C814-1734-ECD2-FD52-4EF9E25D75C5}"/>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210231" y="6043915"/>
            <a:ext cx="1625603" cy="591661"/>
          </a:xfrm>
          <a:prstGeom prst="rect">
            <a:avLst/>
          </a:prstGeom>
        </p:spPr>
      </p:pic>
      <p:pic>
        <p:nvPicPr>
          <p:cNvPr id="6" name="Graphic 48">
            <a:extLst>
              <a:ext uri="{FF2B5EF4-FFF2-40B4-BE49-F238E27FC236}">
                <a16:creationId xmlns="" xmlns:a16="http://schemas.microsoft.com/office/drawing/2014/main" id="{6D34B332-A224-F9C2-4FCE-5377D8EB46D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7442359" y="6311381"/>
            <a:ext cx="1409737" cy="309233"/>
          </a:xfrm>
          <a:prstGeom prst="rect">
            <a:avLst/>
          </a:prstGeom>
        </p:spPr>
      </p:pic>
      <p:sp>
        <p:nvSpPr>
          <p:cNvPr id="7" name="مستطيل 6"/>
          <p:cNvSpPr/>
          <p:nvPr/>
        </p:nvSpPr>
        <p:spPr>
          <a:xfrm>
            <a:off x="467544" y="1016905"/>
            <a:ext cx="4464496" cy="4401205"/>
          </a:xfrm>
          <a:prstGeom prst="rect">
            <a:avLst/>
          </a:prstGeom>
        </p:spPr>
        <p:txBody>
          <a:bodyPr wrap="square">
            <a:spAutoFit/>
          </a:bodyPr>
          <a:lstStyle/>
          <a:p>
            <a:pPr algn="l" rtl="0"/>
            <a:r>
              <a:rPr lang="en-US" sz="2000" dirty="0" smtClean="0"/>
              <a:t>DMAIC: </a:t>
            </a:r>
            <a:r>
              <a:rPr lang="en-US" sz="2000" dirty="0"/>
              <a:t>(Define, Measure, Analyze, Identify, and Control) </a:t>
            </a:r>
            <a:r>
              <a:rPr lang="en-US" sz="2000" dirty="0" smtClean="0"/>
              <a:t>is an approach used to </a:t>
            </a:r>
            <a:r>
              <a:rPr lang="en-US" sz="2000" dirty="0"/>
              <a:t>refine projects and deliver tangible results. </a:t>
            </a:r>
            <a:r>
              <a:rPr lang="en-US" sz="2000" dirty="0" smtClean="0"/>
              <a:t>DMAIC </a:t>
            </a:r>
            <a:r>
              <a:rPr lang="en-US" sz="2000" dirty="0"/>
              <a:t>is one of the best Six Sigma problem-solving processes that has found widespread acceptance around the world</a:t>
            </a:r>
            <a:r>
              <a:rPr lang="en-US" sz="2000" dirty="0" smtClean="0"/>
              <a:t>.</a:t>
            </a:r>
          </a:p>
          <a:p>
            <a:pPr algn="l" rtl="0"/>
            <a:r>
              <a:rPr lang="en-US" sz="2000" b="1" dirty="0"/>
              <a:t>The DMAIC rests on </a:t>
            </a:r>
            <a:r>
              <a:rPr lang="en-US" sz="2000" b="1" dirty="0" smtClean="0"/>
              <a:t>fundamental </a:t>
            </a:r>
            <a:r>
              <a:rPr lang="en-US" sz="2000" b="1" dirty="0"/>
              <a:t>principles that are:</a:t>
            </a:r>
          </a:p>
          <a:p>
            <a:pPr algn="l" rtl="0"/>
            <a:r>
              <a:rPr lang="en-US" sz="2000" dirty="0" smtClean="0"/>
              <a:t>- Driven </a:t>
            </a:r>
            <a:r>
              <a:rPr lang="en-US" sz="2000" dirty="0"/>
              <a:t>by data, facts, results-oriented, and </a:t>
            </a:r>
            <a:r>
              <a:rPr lang="en-US" sz="2000" dirty="0" smtClean="0"/>
              <a:t>metrics.</a:t>
            </a:r>
            <a:endParaRPr lang="en-US" sz="2000" dirty="0"/>
          </a:p>
          <a:p>
            <a:pPr algn="l" rtl="0"/>
            <a:r>
              <a:rPr lang="en-US" sz="2000" dirty="0" smtClean="0"/>
              <a:t>- It </a:t>
            </a:r>
            <a:r>
              <a:rPr lang="en-US" sz="2000" dirty="0"/>
              <a:t>is a project-based work which is </a:t>
            </a:r>
            <a:r>
              <a:rPr lang="en-US" sz="2000" dirty="0" smtClean="0"/>
              <a:t>short-term </a:t>
            </a:r>
            <a:r>
              <a:rPr lang="en-US" sz="2000" dirty="0"/>
              <a:t>in </a:t>
            </a:r>
            <a:r>
              <a:rPr lang="en-US" sz="2000" dirty="0" smtClean="0"/>
              <a:t>nature.</a:t>
            </a:r>
            <a:endParaRPr lang="en-US" sz="2000" dirty="0"/>
          </a:p>
          <a:p>
            <a:pPr algn="l" rtl="0"/>
            <a:endParaRPr lang="ar-SA" sz="2000" dirty="0"/>
          </a:p>
        </p:txBody>
      </p:sp>
      <p:pic>
        <p:nvPicPr>
          <p:cNvPr id="13314"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788024" y="1196752"/>
            <a:ext cx="3888432" cy="451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04267811"/>
      </p:ext>
    </p:extLst>
  </p:cSld>
  <p:clrMapOvr>
    <a:masterClrMapping/>
  </p:clrMapOvr>
  <mc:AlternateContent xmlns:mc="http://schemas.openxmlformats.org/markup-compatibility/2006" xmlns:p14="http://schemas.microsoft.com/office/powerpoint/2010/main">
    <mc:Choice Requires="p14">
      <p:transition spd="slow" p14:dur="2000" advTm="185752"/>
    </mc:Choice>
    <mc:Fallback xmlns="">
      <p:transition spd="slow" advTm="185752"/>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5">
            <a:extLst>
              <a:ext uri="{FF2B5EF4-FFF2-40B4-BE49-F238E27FC236}">
                <a16:creationId xmlns="" xmlns:a16="http://schemas.microsoft.com/office/drawing/2014/main" id="{625A65B4-F2A8-05FC-5604-83D2080647B6}"/>
              </a:ext>
            </a:extLst>
          </p:cNvPr>
          <p:cNvSpPr/>
          <p:nvPr/>
        </p:nvSpPr>
        <p:spPr>
          <a:xfrm flipV="1">
            <a:off x="1619671" y="633824"/>
            <a:ext cx="7298885"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16">
            <a:extLst>
              <a:ext uri="{FF2B5EF4-FFF2-40B4-BE49-F238E27FC236}">
                <a16:creationId xmlns=""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65307" y="-506277"/>
            <a:ext cx="1527194" cy="1800993"/>
          </a:xfrm>
          <a:prstGeom prst="rect">
            <a:avLst/>
          </a:prstGeom>
        </p:spPr>
      </p:pic>
      <p:pic>
        <p:nvPicPr>
          <p:cNvPr id="5" name="Graphic 47">
            <a:extLst>
              <a:ext uri="{FF2B5EF4-FFF2-40B4-BE49-F238E27FC236}">
                <a16:creationId xmlns="" xmlns:a16="http://schemas.microsoft.com/office/drawing/2014/main" id="{5139C814-1734-ECD2-FD52-4EF9E25D75C5}"/>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210231" y="6043915"/>
            <a:ext cx="1625603" cy="591661"/>
          </a:xfrm>
          <a:prstGeom prst="rect">
            <a:avLst/>
          </a:prstGeom>
        </p:spPr>
      </p:pic>
      <p:pic>
        <p:nvPicPr>
          <p:cNvPr id="6" name="Graphic 48">
            <a:extLst>
              <a:ext uri="{FF2B5EF4-FFF2-40B4-BE49-F238E27FC236}">
                <a16:creationId xmlns="" xmlns:a16="http://schemas.microsoft.com/office/drawing/2014/main" id="{6D34B332-A224-F9C2-4FCE-5377D8EB46D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7442359" y="6311381"/>
            <a:ext cx="1409737" cy="309233"/>
          </a:xfrm>
          <a:prstGeom prst="rect">
            <a:avLst/>
          </a:prstGeom>
        </p:spPr>
      </p:pic>
      <p:sp>
        <p:nvSpPr>
          <p:cNvPr id="7" name="مستطيل 6"/>
          <p:cNvSpPr/>
          <p:nvPr/>
        </p:nvSpPr>
        <p:spPr>
          <a:xfrm>
            <a:off x="611560" y="2204864"/>
            <a:ext cx="3456384" cy="2554545"/>
          </a:xfrm>
          <a:prstGeom prst="rect">
            <a:avLst/>
          </a:prstGeom>
        </p:spPr>
        <p:txBody>
          <a:bodyPr wrap="square">
            <a:spAutoFit/>
          </a:bodyPr>
          <a:lstStyle/>
          <a:p>
            <a:pPr algn="l" rtl="0" fontAlgn="base"/>
            <a:r>
              <a:rPr lang="en-US" sz="2000" b="1" i="1" dirty="0"/>
              <a:t>Quality Audit</a:t>
            </a:r>
            <a:endParaRPr lang="en-US" sz="2000" b="1" dirty="0"/>
          </a:p>
          <a:p>
            <a:pPr algn="l" rtl="0" fontAlgn="base"/>
            <a:r>
              <a:rPr lang="en-US" sz="2000" dirty="0"/>
              <a:t>A systematic and independent examination to determine whether quality activities and related results comply with planned arrangements or defined standard operating procedures.</a:t>
            </a:r>
          </a:p>
        </p:txBody>
      </p:sp>
      <p:pic>
        <p:nvPicPr>
          <p:cNvPr id="11266"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3992563" y="1663380"/>
            <a:ext cx="4876800" cy="3338513"/>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97384361"/>
      </p:ext>
    </p:extLst>
  </p:cSld>
  <p:clrMapOvr>
    <a:masterClrMapping/>
  </p:clrMapOvr>
  <mc:AlternateContent xmlns:mc="http://schemas.openxmlformats.org/markup-compatibility/2006" xmlns:p14="http://schemas.microsoft.com/office/powerpoint/2010/main">
    <mc:Choice Requires="p14">
      <p:transition spd="slow" p14:dur="2000" advTm="59181"/>
    </mc:Choice>
    <mc:Fallback xmlns="">
      <p:transition spd="slow" advTm="59181"/>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5">
            <a:extLst>
              <a:ext uri="{FF2B5EF4-FFF2-40B4-BE49-F238E27FC236}">
                <a16:creationId xmlns="" xmlns:a16="http://schemas.microsoft.com/office/drawing/2014/main" id="{625A65B4-F2A8-05FC-5604-83D2080647B6}"/>
              </a:ext>
            </a:extLst>
          </p:cNvPr>
          <p:cNvSpPr/>
          <p:nvPr/>
        </p:nvSpPr>
        <p:spPr>
          <a:xfrm flipV="1">
            <a:off x="1619671" y="633824"/>
            <a:ext cx="7298885"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16">
            <a:extLst>
              <a:ext uri="{FF2B5EF4-FFF2-40B4-BE49-F238E27FC236}">
                <a16:creationId xmlns=""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65307" y="-506277"/>
            <a:ext cx="1527194" cy="1800993"/>
          </a:xfrm>
          <a:prstGeom prst="rect">
            <a:avLst/>
          </a:prstGeom>
        </p:spPr>
      </p:pic>
      <p:pic>
        <p:nvPicPr>
          <p:cNvPr id="5" name="Graphic 47">
            <a:extLst>
              <a:ext uri="{FF2B5EF4-FFF2-40B4-BE49-F238E27FC236}">
                <a16:creationId xmlns="" xmlns:a16="http://schemas.microsoft.com/office/drawing/2014/main" id="{5139C814-1734-ECD2-FD52-4EF9E25D75C5}"/>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210231" y="6043915"/>
            <a:ext cx="1625603" cy="591661"/>
          </a:xfrm>
          <a:prstGeom prst="rect">
            <a:avLst/>
          </a:prstGeom>
        </p:spPr>
      </p:pic>
      <p:pic>
        <p:nvPicPr>
          <p:cNvPr id="6" name="Graphic 48">
            <a:extLst>
              <a:ext uri="{FF2B5EF4-FFF2-40B4-BE49-F238E27FC236}">
                <a16:creationId xmlns="" xmlns:a16="http://schemas.microsoft.com/office/drawing/2014/main" id="{6D34B332-A224-F9C2-4FCE-5377D8EB46D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7442359" y="6311381"/>
            <a:ext cx="1409737" cy="309233"/>
          </a:xfrm>
          <a:prstGeom prst="rect">
            <a:avLst/>
          </a:prstGeom>
        </p:spPr>
      </p:pic>
      <p:sp>
        <p:nvSpPr>
          <p:cNvPr id="15" name="مستطيل 14"/>
          <p:cNvSpPr/>
          <p:nvPr/>
        </p:nvSpPr>
        <p:spPr>
          <a:xfrm>
            <a:off x="755576" y="2636912"/>
            <a:ext cx="4009481" cy="2554545"/>
          </a:xfrm>
          <a:prstGeom prst="rect">
            <a:avLst/>
          </a:prstGeom>
        </p:spPr>
        <p:txBody>
          <a:bodyPr wrap="square">
            <a:spAutoFit/>
          </a:bodyPr>
          <a:lstStyle/>
          <a:p>
            <a:pPr algn="l" rtl="0"/>
            <a:r>
              <a:rPr lang="en-US" sz="2000" dirty="0"/>
              <a:t>Quality Metrics </a:t>
            </a:r>
            <a:r>
              <a:rPr lang="en-US" sz="2000" dirty="0" smtClean="0"/>
              <a:t>are a vital part of project management. By tracking and measuring the quality of your projects, by tracking quality metrics, you can make sure that your project is always moving in the right direction and that any problems are quickly addressed.</a:t>
            </a:r>
            <a:r>
              <a:rPr lang="en-US" sz="2000" dirty="0"/>
              <a:t> </a:t>
            </a:r>
            <a:endParaRPr lang="ar-SA" sz="2000" dirty="0"/>
          </a:p>
        </p:txBody>
      </p:sp>
      <p:sp>
        <p:nvSpPr>
          <p:cNvPr id="16" name="مستطيل 15"/>
          <p:cNvSpPr/>
          <p:nvPr/>
        </p:nvSpPr>
        <p:spPr>
          <a:xfrm>
            <a:off x="2060512" y="971550"/>
            <a:ext cx="4694490" cy="646331"/>
          </a:xfrm>
          <a:prstGeom prst="rect">
            <a:avLst/>
          </a:prstGeom>
        </p:spPr>
        <p:txBody>
          <a:bodyPr wrap="none">
            <a:spAutoFit/>
          </a:bodyPr>
          <a:lstStyle/>
          <a:p>
            <a:r>
              <a:rPr lang="en-US" sz="3600" b="1" dirty="0" smtClean="0">
                <a:solidFill>
                  <a:srgbClr val="00CC99"/>
                </a:solidFill>
              </a:rPr>
              <a:t>What is Quality Metrics</a:t>
            </a:r>
            <a:endParaRPr lang="ar-SA" sz="3600" b="1" dirty="0">
              <a:solidFill>
                <a:srgbClr val="00CC99"/>
              </a:solidFill>
            </a:endParaRPr>
          </a:p>
        </p:txBody>
      </p:sp>
      <p:pic>
        <p:nvPicPr>
          <p:cNvPr id="15364" name="Picture 4"/>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636169" y="1700809"/>
            <a:ext cx="4198937" cy="41044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88610683"/>
      </p:ext>
    </p:extLst>
  </p:cSld>
  <p:clrMapOvr>
    <a:masterClrMapping/>
  </p:clrMapOvr>
  <mc:AlternateContent xmlns:mc="http://schemas.openxmlformats.org/markup-compatibility/2006" xmlns:p14="http://schemas.microsoft.com/office/powerpoint/2010/main">
    <mc:Choice Requires="p14">
      <p:transition spd="slow" p14:dur="2000" advTm="101343"/>
    </mc:Choice>
    <mc:Fallback xmlns="">
      <p:transition spd="slow" advTm="101343"/>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5">
            <a:extLst>
              <a:ext uri="{FF2B5EF4-FFF2-40B4-BE49-F238E27FC236}">
                <a16:creationId xmlns="" xmlns:a16="http://schemas.microsoft.com/office/drawing/2014/main" id="{625A65B4-F2A8-05FC-5604-83D2080647B6}"/>
              </a:ext>
            </a:extLst>
          </p:cNvPr>
          <p:cNvSpPr/>
          <p:nvPr/>
        </p:nvSpPr>
        <p:spPr>
          <a:xfrm flipV="1">
            <a:off x="1619671" y="633824"/>
            <a:ext cx="7298885"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16">
            <a:extLst>
              <a:ext uri="{FF2B5EF4-FFF2-40B4-BE49-F238E27FC236}">
                <a16:creationId xmlns=""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65307" y="-506277"/>
            <a:ext cx="1527194" cy="1800993"/>
          </a:xfrm>
          <a:prstGeom prst="rect">
            <a:avLst/>
          </a:prstGeom>
        </p:spPr>
      </p:pic>
      <p:pic>
        <p:nvPicPr>
          <p:cNvPr id="5" name="Graphic 47">
            <a:extLst>
              <a:ext uri="{FF2B5EF4-FFF2-40B4-BE49-F238E27FC236}">
                <a16:creationId xmlns="" xmlns:a16="http://schemas.microsoft.com/office/drawing/2014/main" id="{5139C814-1734-ECD2-FD52-4EF9E25D75C5}"/>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210231" y="6043915"/>
            <a:ext cx="1625603" cy="591661"/>
          </a:xfrm>
          <a:prstGeom prst="rect">
            <a:avLst/>
          </a:prstGeom>
        </p:spPr>
      </p:pic>
      <p:pic>
        <p:nvPicPr>
          <p:cNvPr id="6" name="Graphic 48">
            <a:extLst>
              <a:ext uri="{FF2B5EF4-FFF2-40B4-BE49-F238E27FC236}">
                <a16:creationId xmlns="" xmlns:a16="http://schemas.microsoft.com/office/drawing/2014/main" id="{6D34B332-A224-F9C2-4FCE-5377D8EB46D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7442359" y="6311381"/>
            <a:ext cx="1409737" cy="309233"/>
          </a:xfrm>
          <a:prstGeom prst="rect">
            <a:avLst/>
          </a:prstGeom>
        </p:spPr>
      </p:pic>
      <p:pic>
        <p:nvPicPr>
          <p:cNvPr id="16386"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828904" y="1196752"/>
            <a:ext cx="7487512" cy="4608512"/>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a:extLst>
            <a:ext uri="{909E8E84-426E-40DD-AFC4-6F175D3DCCD1}">
              <a14:hiddenFill xmlns:a14="http://schemas.microsoft.com/office/drawing/2010/main">
                <a:solidFill>
                  <a:schemeClr val="accent1"/>
                </a:solidFill>
              </a14:hiddenFill>
            </a:ext>
          </a:extLst>
        </p:spPr>
      </p:pic>
    </p:spTree>
    <p:extLst>
      <p:ext uri="{BB962C8B-B14F-4D97-AF65-F5344CB8AC3E}">
        <p14:creationId xmlns:p14="http://schemas.microsoft.com/office/powerpoint/2010/main" val="3323039075"/>
      </p:ext>
    </p:extLst>
  </p:cSld>
  <p:clrMapOvr>
    <a:masterClrMapping/>
  </p:clrMapOvr>
  <mc:AlternateContent xmlns:mc="http://schemas.openxmlformats.org/markup-compatibility/2006" xmlns:p14="http://schemas.microsoft.com/office/powerpoint/2010/main">
    <mc:Choice Requires="p14">
      <p:transition spd="slow" p14:dur="2000" advTm="17745"/>
    </mc:Choice>
    <mc:Fallback xmlns="">
      <p:transition spd="slow" advTm="17745"/>
    </mc:Fallback>
  </mc:AlternateContent>
  <p:timing>
    <p:tnLst>
      <p:par>
        <p:cTn id="1" dur="indefinite" restart="never" nodeType="tmRoot"/>
      </p:par>
    </p:tnLst>
  </p:timing>
</p:sld>
</file>

<file path=ppt/theme/theme1.xml><?xml version="1.0" encoding="utf-8"?>
<a:theme xmlns:a="http://schemas.openxmlformats.org/drawingml/2006/main" name="نسق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نسق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TotalTime>
  <Words>483</Words>
  <Application>Microsoft Office PowerPoint</Application>
  <PresentationFormat>عرض على الشاشة (3:4)‏</PresentationFormat>
  <Paragraphs>45</Paragraphs>
  <Slides>17</Slides>
  <Notes>2</Notes>
  <HiddenSlides>0</HiddenSlides>
  <MMClips>0</MMClips>
  <ScaleCrop>false</ScaleCrop>
  <HeadingPairs>
    <vt:vector size="4" baseType="variant">
      <vt:variant>
        <vt:lpstr>نسق</vt:lpstr>
      </vt:variant>
      <vt:variant>
        <vt:i4>1</vt:i4>
      </vt:variant>
      <vt:variant>
        <vt:lpstr>عناوين الشرائح</vt:lpstr>
      </vt:variant>
      <vt:variant>
        <vt:i4>17</vt:i4>
      </vt:variant>
    </vt:vector>
  </HeadingPairs>
  <TitlesOfParts>
    <vt:vector size="18" baseType="lpstr">
      <vt:lpstr>نسق Office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عرض تقديمي في PowerPoint</dc:title>
  <dc:creator>د.أبوالمجد</dc:creator>
  <cp:lastModifiedBy>د.أبوالمجد</cp:lastModifiedBy>
  <cp:revision>2</cp:revision>
  <dcterms:created xsi:type="dcterms:W3CDTF">2023-05-31T11:46:23Z</dcterms:created>
  <dcterms:modified xsi:type="dcterms:W3CDTF">2023-05-31T11:50:00Z</dcterms:modified>
</cp:coreProperties>
</file>