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6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480" r:id="rId2"/>
    <p:sldId id="303" r:id="rId3"/>
    <p:sldId id="494" r:id="rId4"/>
    <p:sldId id="535" r:id="rId5"/>
    <p:sldId id="538" r:id="rId6"/>
    <p:sldId id="536" r:id="rId7"/>
    <p:sldId id="532" r:id="rId8"/>
    <p:sldId id="540" r:id="rId9"/>
    <p:sldId id="524" r:id="rId10"/>
    <p:sldId id="527" r:id="rId11"/>
    <p:sldId id="541" r:id="rId12"/>
    <p:sldId id="526" r:id="rId13"/>
    <p:sldId id="533" r:id="rId14"/>
    <p:sldId id="534" r:id="rId15"/>
    <p:sldId id="530" r:id="rId16"/>
    <p:sldId id="525" r:id="rId17"/>
    <p:sldId id="542" r:id="rId18"/>
    <p:sldId id="543" r:id="rId19"/>
    <p:sldId id="544" r:id="rId20"/>
    <p:sldId id="513" r:id="rId21"/>
    <p:sldId id="545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4"/>
            <p14:sldId id="535"/>
            <p14:sldId id="538"/>
            <p14:sldId id="536"/>
            <p14:sldId id="532"/>
            <p14:sldId id="540"/>
            <p14:sldId id="524"/>
            <p14:sldId id="527"/>
            <p14:sldId id="541"/>
            <p14:sldId id="526"/>
            <p14:sldId id="533"/>
            <p14:sldId id="534"/>
            <p14:sldId id="530"/>
            <p14:sldId id="525"/>
            <p14:sldId id="542"/>
            <p14:sldId id="543"/>
            <p14:sldId id="544"/>
            <p14:sldId id="513"/>
            <p14:sldId id="54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74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340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387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703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00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053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240923" y="377444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Prepared by Dr. </a:t>
            </a: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Diaa Salama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6586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  <a:endParaRPr lang="en-US" sz="3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Finance</a:t>
            </a:r>
            <a:endParaRPr lang="en-US" sz="36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02149" y="587985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Lecture </a:t>
            </a:r>
            <a:r>
              <a:rPr lang="en-US" sz="24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0</a:t>
            </a:r>
            <a:endParaRPr lang="en-US" sz="24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0601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 </a:t>
            </a:r>
            <a:endParaRPr lang="ar-EG" sz="1600" dirty="0" smtClean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Orientation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Week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95"/>
    </mc:Choice>
    <mc:Fallback xmlns="">
      <p:transition spd="slow" advTm="15889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58648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3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Machine </a:t>
            </a:r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lvl="0"/>
            <a:r>
              <a:rPr lang="en-US" sz="3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for Finance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Lecture </a:t>
            </a:r>
            <a:r>
              <a:rPr lang="en-US" sz="24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0</a:t>
            </a:r>
            <a:endParaRPr lang="en-US" sz="24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78591" y="4846425"/>
            <a:ext cx="1991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FNT633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Orientation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Week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Diaa Salama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35"/>
    </mc:Choice>
    <mc:Fallback xmlns="">
      <p:transition spd="slow" advTm="3313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338815" y="4672227"/>
            <a:ext cx="5277797" cy="116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1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One of the top 2% Scientists worldwide 2023 by Stanford university ranking. </a:t>
            </a:r>
            <a:endParaRPr lang="ar-EG" sz="1100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ar-EG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endParaRPr lang="en-US" sz="11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Email: diaasalama@midocean.edu.km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429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Dr.Diaa</a:t>
            </a:r>
            <a:r>
              <a:rPr lang="en-US" sz="24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 Salama </a:t>
            </a:r>
            <a:r>
              <a:rPr lang="en-US" sz="2400" b="1" dirty="0" err="1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Ph.D</a:t>
            </a:r>
            <a:endParaRPr lang="en-US" sz="24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380" t="61" r="380" b="177"/>
          <a:stretch/>
        </p:blipFill>
        <p:spPr>
          <a:xfrm>
            <a:off x="6688535" y="732541"/>
            <a:ext cx="4834771" cy="3131320"/>
          </a:xfr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742607"/>
              </p:ext>
            </p:extLst>
          </p:nvPr>
        </p:nvGraphicFramePr>
        <p:xfrm>
          <a:off x="1222310" y="996464"/>
          <a:ext cx="4867135" cy="5212080"/>
        </p:xfrm>
        <a:graphic>
          <a:graphicData uri="http://schemas.openxmlformats.org/drawingml/2006/table">
            <a:tbl>
              <a:tblPr firstRow="1" firstCol="1" bandRow="1"/>
              <a:tblGrid>
                <a:gridCol w="4867135">
                  <a:extLst>
                    <a:ext uri="{9D8B030D-6E8A-4147-A177-3AD203B41FA5}">
                      <a16:colId xmlns:a16="http://schemas.microsoft.com/office/drawing/2014/main" val="3806471446"/>
                    </a:ext>
                  </a:extLst>
                </a:gridCol>
              </a:tblGrid>
              <a:tr h="92938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Associate  Professor, Data Science Department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Faculty of Computers Science , </a:t>
                      </a:r>
                      <a:r>
                        <a:rPr lang="en-US" sz="1200" b="1" dirty="0" err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Misr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International University, 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On Leave from Faculty of Computers &amp; Artificial Intelligence,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University, </a:t>
                      </a:r>
                      <a:r>
                        <a:rPr lang="en-US" sz="1200" b="1" dirty="0" err="1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Banha</a:t>
                      </a:r>
                      <a:r>
                        <a:rPr lang="en-US" sz="1200" b="1" dirty="0">
                          <a:solidFill>
                            <a:srgbClr val="5B9BD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0127241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National Committee of Communications and Information Technology, Academy of Scientific Research &amp; Technology, CAIRO, Egypt.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5839910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Telecommunication Union (ITU), United Nations (UN)</a:t>
                      </a:r>
                      <a:endParaRPr lang="en-US" sz="240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813688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9BBB59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538135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Member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, International Federation for Information Processing - IFIP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6692615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algn="just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Arab Republic of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Egypt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2021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645908"/>
                  </a:ext>
                </a:extLst>
              </a:tr>
              <a:tr h="697036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of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 the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Benha University Encouragement Award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for Advanced Science and Technology in the Field of Engineering Sciences 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2019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7880189"/>
                  </a:ext>
                </a:extLst>
              </a:tr>
              <a:tr h="464691">
                <a:tc>
                  <a:txBody>
                    <a:bodyPr/>
                    <a:lstStyle/>
                    <a:p>
                      <a:pPr marL="171450" marR="0" lvl="0" indent="-171450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Winner </a:t>
                      </a:r>
                      <a:r>
                        <a:rPr lang="en-US" sz="1200" b="1" dirty="0">
                          <a:effectLst/>
                          <a:latin typeface="Alexandria" pitchFamily="2" charset="-78"/>
                          <a:ea typeface="Times New Roman" panose="02020603050405020304" pitchFamily="18" charset="0"/>
                          <a:cs typeface="Alexandria" pitchFamily="2" charset="-78"/>
                        </a:rPr>
                        <a:t>of the DELL EMC AWARD for the academic year 2015/2016, 2016/2017, and  2017/2018       </a:t>
                      </a:r>
                      <a:endParaRPr lang="en-US" sz="240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9224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132242"/>
      </p:ext>
    </p:extLst>
  </p:cSld>
  <p:clrMapOvr>
    <a:masterClrMapping/>
  </p:clrMapOvr>
  <p:transition spd="slow" advTm="102427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Master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of Financial Technology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059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After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completion of the program, the graduate becomes eligible 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Master of Financial Technology focuses on developing </a:t>
            </a:r>
            <a:r>
              <a:rPr lang="en-US" altLang="en-US" sz="1600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FinTech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services.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program emphasizes the systematic understanding of new digital business models in financial services,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innovation through technology is changing business practices,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quantitative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finance skills, and the application of emerging technologies to financial services.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79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Degree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Requirements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203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earn a master’s degree in Financial Technology (</a:t>
            </a:r>
            <a:r>
              <a:rPr lang="en-US" altLang="en-US" sz="1600" b="1" dirty="0" err="1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FinTech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),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student must complete a minimum of 30 credit hours of credit upon graduation and successfully complete the required scientific seminars of the programs.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Period </a:t>
            </a:r>
            <a:r>
              <a:rPr lang="en-US" altLang="en-US" sz="16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study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3 terms</a:t>
            </a:r>
          </a:p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5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Careers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After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completion of the program, the graduate becomes eligible to work in several jobs, including: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Specialist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Quantitative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Analyst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Application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Developer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Machine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Learning Engineer/Analyst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err="1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Blockchain</a:t>
            </a: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Developer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50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Course </a:t>
            </a:r>
            <a:r>
              <a:rPr lang="ar-EG" sz="2000" b="1" dirty="0">
                <a:latin typeface="Alexandria Black" pitchFamily="2" charset="-78"/>
                <a:cs typeface="Alexandria Black" pitchFamily="2" charset="-78"/>
              </a:rPr>
              <a:t>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Basics data 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000278"/>
              </p:ext>
            </p:extLst>
          </p:nvPr>
        </p:nvGraphicFramePr>
        <p:xfrm>
          <a:off x="1324947" y="2141974"/>
          <a:ext cx="9233725" cy="3722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88562">
                  <a:extLst>
                    <a:ext uri="{9D8B030D-6E8A-4147-A177-3AD203B41FA5}">
                      <a16:colId xmlns:a16="http://schemas.microsoft.com/office/drawing/2014/main" val="1422698430"/>
                    </a:ext>
                  </a:extLst>
                </a:gridCol>
                <a:gridCol w="4845163">
                  <a:extLst>
                    <a:ext uri="{9D8B030D-6E8A-4147-A177-3AD203B41FA5}">
                      <a16:colId xmlns:a16="http://schemas.microsoft.com/office/drawing/2014/main" val="697483062"/>
                    </a:ext>
                  </a:extLst>
                </a:gridCol>
              </a:tblGrid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Instructor: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US" sz="1400" b="0" dirty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Associate Professor : Diaa Salama 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848846704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Subject Name: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Machine Learning in Finance 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03928687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Subject Code: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FNT633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1297747530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Program name:</a:t>
                      </a:r>
                      <a:endParaRPr lang="en-US" sz="105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Master of Financial Technology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788170067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University Name: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kern="1200" dirty="0" err="1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Midocean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4815145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Faculty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Faculty of Humanities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007333281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Department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Financial Technology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2571472108"/>
                  </a:ext>
                </a:extLst>
              </a:tr>
              <a:tr h="333065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Academic Year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Alexandria" pitchFamily="2" charset="-78"/>
                          <a:ea typeface="+mn-ea"/>
                          <a:cs typeface="Alexandria" pitchFamily="2" charset="-78"/>
                        </a:rPr>
                        <a:t>2024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Alexandria" pitchFamily="2" charset="-78"/>
                        <a:ea typeface="+mn-ea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3091436110"/>
                  </a:ext>
                </a:extLst>
              </a:tr>
              <a:tr h="432876"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Teaching Language</a:t>
                      </a:r>
                      <a:endParaRPr lang="en-US" sz="160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US" sz="1400" b="0" dirty="0" smtClean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Course are in English, with explanations provided in Arabic.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extLst>
                  <a:ext uri="{0D108BD9-81ED-4DB2-BD59-A6C34878D82A}">
                    <a16:rowId xmlns:a16="http://schemas.microsoft.com/office/drawing/2014/main" val="490701517"/>
                  </a:ext>
                </a:extLst>
              </a:tr>
              <a:tr h="624904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400" b="0" dirty="0">
                          <a:solidFill>
                            <a:srgbClr val="00B0F0"/>
                          </a:solidFill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Date of establishment of the curriculum plan/Date of review of the curriculum plan.</a:t>
                      </a:r>
                      <a:endParaRPr lang="en-US" sz="1050" b="0" dirty="0">
                        <a:solidFill>
                          <a:srgbClr val="00B0F0"/>
                        </a:solidFill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 anchor="ctr"/>
                </a:tc>
                <a:tc>
                  <a:txBody>
                    <a:bodyPr/>
                    <a:lstStyle/>
                    <a:p>
                      <a:pPr marL="0" marR="0" algn="l" rtl="0">
                        <a:spcBef>
                          <a:spcPts val="600"/>
                        </a:spcBef>
                        <a:spcAft>
                          <a:spcPts val="600"/>
                        </a:spcAft>
                        <a:tabLst>
                          <a:tab pos="365760" algn="l"/>
                          <a:tab pos="731520" algn="l"/>
                          <a:tab pos="1097280" algn="l"/>
                          <a:tab pos="1463040" algn="l"/>
                        </a:tabLst>
                      </a:pPr>
                      <a:r>
                        <a:rPr lang="en-GB" sz="1400" b="0" dirty="0" smtClean="0">
                          <a:effectLst/>
                          <a:latin typeface="Alexandria" pitchFamily="2" charset="-78"/>
                          <a:cs typeface="Alexandria" pitchFamily="2" charset="-78"/>
                        </a:rPr>
                        <a:t>2024</a:t>
                      </a:r>
                      <a:endParaRPr lang="en-US" sz="1600" b="0" dirty="0">
                        <a:effectLst/>
                        <a:latin typeface="Alexandria" pitchFamily="2" charset="-78"/>
                        <a:ea typeface="Times New Roman" panose="02020603050405020304" pitchFamily="18" charset="0"/>
                        <a:cs typeface="Alexandria" pitchFamily="2" charset="-78"/>
                      </a:endParaRPr>
                    </a:p>
                  </a:txBody>
                  <a:tcPr marL="45720" marR="45720" marT="0" marB="0"/>
                </a:tc>
                <a:extLst>
                  <a:ext uri="{0D108BD9-81ED-4DB2-BD59-A6C34878D82A}">
                    <a16:rowId xmlns:a16="http://schemas.microsoft.com/office/drawing/2014/main" val="1950089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806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9"/>
    </mc:Choice>
    <mc:Fallback xmlns="">
      <p:transition advTm="2777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Course Objectives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269763"/>
            <a:ext cx="10541000" cy="2094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After </a:t>
            </a: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finishing this course, students are expected to learn the following objectives </a:t>
            </a:r>
            <a:r>
              <a:rPr lang="en-US" altLang="en-US" sz="1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: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Understand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fundamental concepts of machine learning.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Explore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application of machine learning techniques in the financial industry.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Develop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practical skills to implement machine learning solutions in finance.</a:t>
            </a:r>
          </a:p>
          <a:p>
            <a:pPr marL="1257300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Analyze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impact and future trends of machine learning in finance.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82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379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5959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Course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Description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269763"/>
            <a:ext cx="10541000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This </a:t>
            </a:r>
            <a:r>
              <a:rPr lang="en-US" altLang="en-US" sz="16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course provides a comprehensive introduction to machine learning and its applications in the financial sector. </a:t>
            </a:r>
            <a:endParaRPr lang="en-US" altLang="en-US" sz="1600" b="1" dirty="0" smtClean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Students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will learn about various machine learning techniques, from fundamental concepts to advanced algorithms, and how these can be applied to solve real-world economic problems.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course covers data processing, feature engineering, supervised and unsupervised learning, and natural language processing, focusing on their relevance to financial forecasting, credit scoring, risk management, algorithmic trading, and regulatory compliance.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alt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</a:t>
            </a:r>
            <a:r>
              <a:rPr lang="en-US" alt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lectures and case studies, participants will gain practical experience implementing machine learning models using economic data. </a:t>
            </a:r>
            <a:endParaRPr lang="en-US" alt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5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69"/>
    </mc:Choice>
    <mc:Fallback xmlns="">
      <p:transition advTm="10486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3686" y="2391843"/>
            <a:ext cx="10541000" cy="2731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463800" indent="-287020">
              <a:lnSpc>
                <a:spcPct val="150000"/>
              </a:lnSpc>
              <a:spcBef>
                <a:spcPts val="105"/>
              </a:spcBef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English/Arabic</a:t>
            </a:r>
          </a:p>
          <a:p>
            <a:pPr marL="2463800" indent="-287020">
              <a:lnSpc>
                <a:spcPct val="150000"/>
              </a:lnSpc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80–90-minute videos</a:t>
            </a:r>
          </a:p>
          <a:p>
            <a:pPr marL="2463800" marR="5080" indent="-287020">
              <a:lnSpc>
                <a:spcPct val="150000"/>
              </a:lnSpc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Practice Questions by the end of each  domain</a:t>
            </a:r>
          </a:p>
          <a:p>
            <a:pPr marL="2463800" indent="-287020">
              <a:lnSpc>
                <a:spcPct val="150000"/>
              </a:lnSpc>
              <a:buFont typeface="Arial MT"/>
              <a:buChar char="•"/>
              <a:tabLst>
                <a:tab pos="2463800" algn="l"/>
                <a:tab pos="2464435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Extra study resources (if needed)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lang="en-US" sz="395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lang="en-US" b="1" spc="5" dirty="0" smtClean="0">
                <a:latin typeface="Alexandria Medium" pitchFamily="2" charset="-78"/>
                <a:cs typeface="Alexandria Medium" pitchFamily="2" charset="-78"/>
              </a:rPr>
              <a:t>	YOU</a:t>
            </a:r>
            <a:r>
              <a:rPr lang="en-US" b="1" spc="-35" dirty="0" smtClean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u="heavy" spc="5" dirty="0"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MUST</a:t>
            </a:r>
            <a:r>
              <a:rPr lang="en-US" b="1" spc="-50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5" dirty="0">
                <a:latin typeface="Alexandria Medium" pitchFamily="2" charset="-78"/>
                <a:cs typeface="Alexandria Medium" pitchFamily="2" charset="-78"/>
              </a:rPr>
              <a:t>KNOW</a:t>
            </a:r>
            <a:r>
              <a:rPr lang="en-US" b="1" spc="-30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5" dirty="0">
                <a:latin typeface="Alexandria Medium" pitchFamily="2" charset="-78"/>
                <a:cs typeface="Alexandria Medium" pitchFamily="2" charset="-78"/>
              </a:rPr>
              <a:t>THE</a:t>
            </a:r>
            <a:r>
              <a:rPr lang="en-US" b="1" spc="5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15" dirty="0">
                <a:latin typeface="Alexandria Medium" pitchFamily="2" charset="-78"/>
                <a:cs typeface="Alexandria Medium" pitchFamily="2" charset="-78"/>
              </a:rPr>
              <a:t>BASICS</a:t>
            </a:r>
            <a:r>
              <a:rPr lang="en-US" b="1" spc="55" dirty="0"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b="1" spc="-5" dirty="0">
                <a:latin typeface="Alexandria Medium" pitchFamily="2" charset="-78"/>
                <a:cs typeface="Alexandria Medium" pitchFamily="2" charset="-78"/>
              </a:rPr>
              <a:t>FIRST</a:t>
            </a:r>
            <a:endParaRPr lang="en-US" dirty="0">
              <a:latin typeface="Alexandria Medium" pitchFamily="2" charset="-78"/>
              <a:cs typeface="Alexandria Medium" pitchFamily="2" charset="-78"/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7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51"/>
    </mc:Choice>
    <mc:Fallback xmlns="">
      <p:transition advTm="4675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3686" y="2391843"/>
            <a:ext cx="1054100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>
              <a:lnSpc>
                <a:spcPct val="80000"/>
              </a:lnSpc>
            </a:pPr>
            <a:endParaRPr lang="en-US" sz="700" dirty="0">
              <a:solidFill>
                <a:srgbClr val="CC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Work and Grading:</a:t>
            </a:r>
          </a:p>
          <a:p>
            <a:pPr lvl="1">
              <a:lnSpc>
                <a:spcPct val="150000"/>
              </a:lnSpc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10 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Weeks and Weekly Exam (each Week 8 marks , Final Exam 20 marks)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homework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assignments: </a:t>
            </a:r>
          </a:p>
          <a:p>
            <a:pPr lvl="2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 1: interactive, solve together</a:t>
            </a:r>
          </a:p>
          <a:p>
            <a:pPr lvl="2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 2: written, solve together, write up alone, electronic submission through Moodle</a:t>
            </a:r>
          </a:p>
          <a:p>
            <a:pPr lvl="2">
              <a:lnSpc>
                <a:spcPct val="150000"/>
              </a:lnSpc>
            </a:pP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50000"/>
              </a:lnSpc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Fixed scale</a:t>
            </a:r>
          </a:p>
          <a:p>
            <a:pPr>
              <a:lnSpc>
                <a:spcPct val="80000"/>
              </a:lnSpc>
            </a:pPr>
            <a:endParaRPr lang="en-US" sz="700" dirty="0"/>
          </a:p>
          <a:p>
            <a:pPr>
              <a:lnSpc>
                <a:spcPct val="80000"/>
              </a:lnSpc>
            </a:pPr>
            <a:endParaRPr lang="en-US" sz="400" dirty="0"/>
          </a:p>
          <a:p>
            <a:pPr>
              <a:lnSpc>
                <a:spcPct val="8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Contests!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14"/>
    </mc:Choice>
    <mc:Fallback xmlns="">
      <p:transition advTm="5231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03616" y="870437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Information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426729"/>
            <a:ext cx="10541000" cy="412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Communication: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During Discussion panels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SIS tickets </a:t>
            </a:r>
          </a:p>
          <a:p>
            <a:pPr marL="342891" lvl="1"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Course technology: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New infrastructure</a:t>
            </a:r>
          </a:p>
          <a:p>
            <a:pPr marL="342900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2"/>
              </a:buBlip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Help us make it awesome!</a:t>
            </a:r>
          </a:p>
          <a:p>
            <a:endParaRPr lang="en-US" dirty="0"/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5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09"/>
    </mc:Choice>
    <mc:Fallback xmlns="">
      <p:transition advTm="28209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175624" y="992181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Prerequisites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542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00B0F0"/>
                </a:solidFill>
              </a:rPr>
              <a:t>Prerequisites:</a:t>
            </a:r>
          </a:p>
          <a:p>
            <a:pPr marL="299085" marR="5080" indent="-287020"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b="1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No</a:t>
            </a:r>
            <a:r>
              <a:rPr lang="en-US" sz="2800" b="1" spc="-2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1600" spc="-8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specific prerequisites</a:t>
            </a:r>
          </a:p>
          <a:p>
            <a:pPr marL="299085" marR="5080" lvl="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b="1" u="heavy" spc="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No</a:t>
            </a:r>
            <a:r>
              <a:rPr lang="en-US" sz="2800" spc="-10" dirty="0">
                <a:solidFill>
                  <a:prstClr val="black"/>
                </a:solidFill>
                <a:latin typeface="Times New Roman"/>
                <a:cs typeface="Times New Roman"/>
              </a:rPr>
              <a:t> </a:t>
            </a:r>
            <a:r>
              <a:rPr lang="en-US" sz="1600" spc="-8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work</a:t>
            </a:r>
            <a:r>
              <a:rPr lang="en-US" sz="1600" spc="-2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spc="-4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experience</a:t>
            </a:r>
            <a:r>
              <a:rPr lang="en-US" sz="1600" spc="-3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spc="5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</a:t>
            </a:r>
            <a:r>
              <a:rPr lang="en-US" sz="1600" spc="-15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spc="-7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cybersecurity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299085" lvl="0" indent="-287020"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b="1" spc="-55" dirty="0">
                <a:solidFill>
                  <a:prstClr val="black"/>
                </a:solidFill>
                <a:latin typeface="Alexandria Medium" pitchFamily="2" charset="-78"/>
                <a:cs typeface="Alexandria Medium" pitchFamily="2" charset="-78"/>
              </a:rPr>
              <a:t>Only</a:t>
            </a:r>
            <a:endParaRPr lang="en-US" sz="2800" dirty="0">
              <a:solidFill>
                <a:prstClr val="black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927100" marR="96520" lvl="1" indent="-457200">
              <a:lnSpc>
                <a:spcPct val="150000"/>
              </a:lnSpc>
              <a:buFont typeface="Wingdings"/>
              <a:buChar char=""/>
              <a:tabLst>
                <a:tab pos="926465" algn="l"/>
                <a:tab pos="927100" algn="l"/>
              </a:tabLst>
            </a:pPr>
            <a:r>
              <a:rPr lang="en-US" u="heavy" spc="-10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Basic</a:t>
            </a:r>
            <a:r>
              <a:rPr lang="en-US" u="heavy" spc="-5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information</a:t>
            </a:r>
            <a:r>
              <a:rPr lang="en-US" u="heavy" spc="-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5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technology</a:t>
            </a:r>
            <a:r>
              <a:rPr lang="en-US" u="heavy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8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(IT) </a:t>
            </a:r>
            <a:r>
              <a:rPr lang="en-US" spc="-685" dirty="0">
                <a:solidFill>
                  <a:prstClr val="black"/>
                </a:solid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6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knowledge &amp; </a:t>
            </a:r>
            <a:r>
              <a:rPr lang="en-US" dirty="0" smtClean="0">
                <a:latin typeface="Alexandria Medium" pitchFamily="2" charset="-78"/>
                <a:cs typeface="Alexandria Medium" pitchFamily="2" charset="-78"/>
              </a:rPr>
              <a:t>Network 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basics) </a:t>
            </a:r>
            <a:r>
              <a:rPr lang="en-US" dirty="0" smtClean="0">
                <a:latin typeface="Alexandria Medium" pitchFamily="2" charset="-78"/>
                <a:cs typeface="Alexandria Medium" pitchFamily="2" charset="-78"/>
              </a:rPr>
              <a:t>&amp; Math courses</a:t>
            </a:r>
            <a:r>
              <a:rPr lang="en-US" u="heavy" spc="-6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.</a:t>
            </a:r>
            <a:endParaRPr lang="en-US" dirty="0">
              <a:solidFill>
                <a:prstClr val="black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927100" lvl="1" indent="-457200">
              <a:lnSpc>
                <a:spcPct val="150000"/>
              </a:lnSpc>
              <a:buFont typeface="Wingdings"/>
              <a:buChar char=""/>
              <a:tabLst>
                <a:tab pos="926465" algn="l"/>
                <a:tab pos="927100" algn="l"/>
              </a:tabLst>
            </a:pPr>
            <a:r>
              <a:rPr lang="en-US" u="heavy" spc="-10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Basic</a:t>
            </a:r>
            <a:r>
              <a:rPr lang="en-US" u="heavy" spc="-7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-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English</a:t>
            </a:r>
            <a:r>
              <a:rPr lang="en-US" u="heavy" spc="-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 </a:t>
            </a:r>
            <a:r>
              <a:rPr lang="en-US" u="heavy" spc="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Alexandria Medium" pitchFamily="2" charset="-78"/>
                <a:cs typeface="Alexandria Medium" pitchFamily="2" charset="-78"/>
              </a:rPr>
              <a:t>understanding</a:t>
            </a:r>
            <a:endParaRPr lang="en-US" dirty="0">
              <a:solidFill>
                <a:prstClr val="black"/>
              </a:solidFill>
              <a:latin typeface="Alexandria Medium" pitchFamily="2" charset="-78"/>
              <a:cs typeface="Alexandria Medium" pitchFamily="2" charset="-78"/>
            </a:endParaRPr>
          </a:p>
          <a:p>
            <a:pPr lvl="1">
              <a:lnSpc>
                <a:spcPct val="80000"/>
              </a:lnSpc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4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796"/>
    </mc:Choice>
    <mc:Fallback xmlns="">
      <p:transition advTm="6079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8758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This could be achieved through the following: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918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F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- </a:t>
            </a:r>
            <a:r>
              <a:rPr lang="en-GB" dirty="0">
                <a:solidFill>
                  <a:srgbClr val="00B0F0"/>
                </a:solidFill>
                <a:latin typeface="Alexandria Medium" pitchFamily="2" charset="-78"/>
                <a:ea typeface="Times New Roman" panose="02020603050405020304" pitchFamily="18" charset="0"/>
                <a:cs typeface="Alexandria Medium" pitchFamily="2" charset="-78"/>
              </a:rPr>
              <a:t>Class Lectures</a:t>
            </a:r>
            <a:endParaRPr lang="en-US" dirty="0">
              <a:solidFill>
                <a:srgbClr val="00B0F0"/>
              </a:solidFill>
              <a:latin typeface="Alexandria Medium" pitchFamily="2" charset="-78"/>
              <a:ea typeface="Times New Roman" panose="02020603050405020304" pitchFamily="18" charset="0"/>
              <a:cs typeface="Alexandria Medium" pitchFamily="2" charset="-78"/>
            </a:endParaRPr>
          </a:p>
          <a:p>
            <a:pPr>
              <a:lnSpc>
                <a:spcPct val="150000"/>
              </a:lnSpc>
            </a:pPr>
            <a:r>
              <a:rPr lang="en-GB" b="1" dirty="0" smtClean="0">
                <a:solidFill>
                  <a:srgbClr val="00B0F0"/>
                </a:solidFill>
                <a:latin typeface="Alexandria" pitchFamily="2" charset="-78"/>
                <a:ea typeface="Times New Roman" panose="02020603050405020304" pitchFamily="18" charset="0"/>
                <a:cs typeface="Alexandria" pitchFamily="2" charset="-78"/>
              </a:rPr>
              <a:t>- </a:t>
            </a: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Tutorials 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indent="457200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 </a:t>
            </a:r>
            <a:r>
              <a:rPr lang="en-GB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Weekly Exam.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indent="457200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 In-Class activities and attendance.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indent="457200">
              <a:lnSpc>
                <a:spcPct val="150000"/>
              </a:lnSpc>
            </a:pPr>
            <a:r>
              <a:rPr lang="en-GB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– Final examination.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-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Problem Solving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27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82"/>
    </mc:Choice>
    <mc:Fallback xmlns="">
      <p:transition advTm="6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Text Book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3686" y="2391843"/>
            <a:ext cx="6706118" cy="2890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7168" lvl="0" indent="-25716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333399"/>
              </a:buClr>
              <a:buFont typeface="Wingdings" pitchFamily="2" charset="2"/>
              <a:buChar char="§"/>
            </a:pPr>
            <a:r>
              <a:rPr lang="en-US" sz="1600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Not </a:t>
            </a:r>
            <a:r>
              <a:rPr lang="en-US" sz="1600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required, but for students who want to read more we recommend</a:t>
            </a:r>
          </a:p>
          <a:p>
            <a:pPr marL="557199" lvl="1" indent="-21430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endParaRPr lang="en-US" sz="8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557199" lvl="1" indent="-21430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Machine Learning for Finance: Principles and practice for financial insiders</a:t>
            </a:r>
            <a:endParaRPr lang="en-US" sz="1400" kern="0" dirty="0">
              <a:solidFill>
                <a:srgbClr val="000000"/>
              </a:solidFill>
              <a:latin typeface="Calibri" pitchFamily="34" charset="0"/>
            </a:endParaRPr>
          </a:p>
          <a:p>
            <a:pPr marL="557199" lvl="1" indent="-214308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Warning: Not a course textbook,  so our presentation does not necessarily follow the presentation in the book.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150" y="1915140"/>
            <a:ext cx="3192007" cy="378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0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45"/>
    </mc:Choice>
    <mc:Fallback xmlns="">
      <p:transition advTm="5734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2999" y="1118060"/>
            <a:ext cx="10812720" cy="57399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8308" y="419960"/>
            <a:ext cx="8114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content and Weekly plan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64487" y="327067"/>
            <a:ext cx="1404457" cy="1219723"/>
            <a:chOff x="942308" y="896484"/>
            <a:chExt cx="1404457" cy="1219723"/>
          </a:xfrm>
        </p:grpSpPr>
        <p:sp>
          <p:nvSpPr>
            <p:cNvPr id="5" name="Rectangle 4"/>
            <p:cNvSpPr/>
            <p:nvPr/>
          </p:nvSpPr>
          <p:spPr>
            <a:xfrm>
              <a:off x="942308" y="896484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53149" y="937062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Week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192877"/>
              <a:ext cx="9662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68510"/>
              </p:ext>
            </p:extLst>
          </p:nvPr>
        </p:nvGraphicFramePr>
        <p:xfrm>
          <a:off x="5592165" y="1759067"/>
          <a:ext cx="5477911" cy="370967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50568">
                  <a:extLst>
                    <a:ext uri="{9D8B030D-6E8A-4147-A177-3AD203B41FA5}">
                      <a16:colId xmlns:a16="http://schemas.microsoft.com/office/drawing/2014/main" val="1280274618"/>
                    </a:ext>
                  </a:extLst>
                </a:gridCol>
                <a:gridCol w="2895820">
                  <a:extLst>
                    <a:ext uri="{9D8B030D-6E8A-4147-A177-3AD203B41FA5}">
                      <a16:colId xmlns:a16="http://schemas.microsoft.com/office/drawing/2014/main" val="882467748"/>
                    </a:ext>
                  </a:extLst>
                </a:gridCol>
                <a:gridCol w="1731523">
                  <a:extLst>
                    <a:ext uri="{9D8B030D-6E8A-4147-A177-3AD203B41FA5}">
                      <a16:colId xmlns:a16="http://schemas.microsoft.com/office/drawing/2014/main" val="2428810679"/>
                    </a:ext>
                  </a:extLst>
                </a:gridCol>
              </a:tblGrid>
              <a:tr h="1495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8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Time Series Analysis I- Models and Forecasting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Lecture &amp; Exam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1107741738"/>
                  </a:ext>
                </a:extLst>
              </a:tr>
              <a:tr h="3245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9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b="1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Unsupervised Learning in Finance  </a:t>
                      </a: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(Clustering algorithms and their applications.)</a:t>
                      </a:r>
                      <a:endParaRPr lang="en-US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Lecture &amp; Exam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100927659"/>
                  </a:ext>
                </a:extLst>
              </a:tr>
              <a:tr h="3245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10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Natural Language Processing for Financial News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NLP techniques for sentiment analysis.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600"/>
                        </a:spcBef>
                        <a:spcAft>
                          <a:spcPts val="6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Impact of news on market movements.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Dimensionality Reduction Techniques - PCA and t-SNE</a:t>
                      </a:r>
                      <a:endParaRPr lang="en-US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Lecture &amp; Exam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3517958256"/>
                  </a:ext>
                </a:extLst>
              </a:tr>
              <a:tr h="3245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11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Revision 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 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2576805630"/>
                  </a:ext>
                </a:extLst>
              </a:tr>
              <a:tr h="3245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12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Final Exams 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 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925736754"/>
                  </a:ext>
                </a:extLst>
              </a:tr>
              <a:tr h="1842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13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Final Exams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 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4217560898"/>
                  </a:ext>
                </a:extLst>
              </a:tr>
              <a:tr h="18424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 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Final Exams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Alexandria Black" pitchFamily="2" charset="-78"/>
                          <a:cs typeface="Alexandria Black" pitchFamily="2" charset="-78"/>
                        </a:rPr>
                        <a:t> </a:t>
                      </a:r>
                      <a:endParaRPr lang="en-US" sz="1200" b="1" dirty="0">
                        <a:effectLst/>
                        <a:latin typeface="Alexandria Black" pitchFamily="2" charset="-78"/>
                        <a:ea typeface="Calibri" panose="020F0502020204030204" pitchFamily="34" charset="0"/>
                        <a:cs typeface="Alexandria Black" pitchFamily="2" charset="-78"/>
                      </a:endParaRPr>
                    </a:p>
                  </a:txBody>
                  <a:tcPr marL="54868" marR="54868" marT="8663" marB="0"/>
                </a:tc>
                <a:extLst>
                  <a:ext uri="{0D108BD9-81ED-4DB2-BD59-A6C34878D82A}">
                    <a16:rowId xmlns:a16="http://schemas.microsoft.com/office/drawing/2014/main" val="2675525577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871" y="1759068"/>
            <a:ext cx="4763423" cy="370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4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1963"/>
    </mc:Choice>
    <mc:Fallback xmlns="">
      <p:transition advTm="20196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673" y="1164291"/>
            <a:ext cx="10812720" cy="54895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42526" y="407024"/>
            <a:ext cx="531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Structure (five Modules)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54759" y="197272"/>
            <a:ext cx="1404457" cy="1219723"/>
            <a:chOff x="942308" y="935396"/>
            <a:chExt cx="1404457" cy="1219723"/>
          </a:xfrm>
        </p:grpSpPr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Week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854759" y="1582572"/>
            <a:ext cx="10541000" cy="4742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Module </a:t>
            </a: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1: Introduction to Machine </a:t>
            </a: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Learning</a:t>
            </a:r>
            <a:endParaRPr lang="en-US" dirty="0">
              <a:solidFill>
                <a:srgbClr val="00B0F0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Overview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machine learning and its history.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Types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machine learning: supervised, unsupervised, and reinforcement learning.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Key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algorithms and techniques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Module </a:t>
            </a: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2: Data Handling and </a:t>
            </a: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Preprocessing</a:t>
            </a:r>
            <a:endParaRPr lang="en-US" dirty="0">
              <a:solidFill>
                <a:srgbClr val="00B0F0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Financial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sources and formats.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cleaning and preprocessing techniques.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Feature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engineering and selection.</a:t>
            </a:r>
          </a:p>
          <a:p>
            <a:pPr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</a:pP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Module </a:t>
            </a: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3: Data Analysis </a:t>
            </a:r>
          </a:p>
          <a:p>
            <a:pPr marL="796925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Data Visualization </a:t>
            </a:r>
          </a:p>
          <a:p>
            <a:pPr marL="796925" lvl="2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err="1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BoxPlot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, Five number summery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799820" y="62537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95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09"/>
    </mc:Choice>
    <mc:Fallback xmlns="">
      <p:transition advTm="2820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673" y="1164291"/>
            <a:ext cx="10812720" cy="54895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42526" y="407024"/>
            <a:ext cx="531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Structure (five Modules)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54759" y="197272"/>
            <a:ext cx="1404457" cy="1219723"/>
            <a:chOff x="942308" y="935396"/>
            <a:chExt cx="1404457" cy="1219723"/>
          </a:xfrm>
        </p:grpSpPr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Week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854759" y="1582572"/>
            <a:ext cx="10541000" cy="4644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Module </a:t>
            </a: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4: Predictive Modeling in Finance</a:t>
            </a:r>
          </a:p>
          <a:p>
            <a:pPr marL="800100" lvl="1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Supervised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Regression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models for financial prediction.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Classification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models for credit scoring and risk assessment.</a:t>
            </a:r>
          </a:p>
          <a:p>
            <a:pPr marL="800100" lvl="1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Unsupervised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Learning 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K means Clustering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Forecasting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Methods 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Time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series analysis and forecasting.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Moving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Average , Weight Moving Average , ARIMA , 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Forecasting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Including Trend </a:t>
            </a:r>
          </a:p>
          <a:p>
            <a:pPr marL="800100" lvl="1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Association Rule</a:t>
            </a:r>
            <a:endParaRPr lang="en-US" sz="16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err="1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Apriori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Algorithm</a:t>
            </a:r>
          </a:p>
          <a:p>
            <a:pPr marL="800100" lvl="1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Natural </a:t>
            </a:r>
            <a:r>
              <a:rPr lang="en-US" sz="16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Language Processing for Financial News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NLP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techniques for sentiment analysis.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Impact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news on market </a:t>
            </a: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movements.</a:t>
            </a:r>
          </a:p>
          <a:p>
            <a:pPr marL="1714500" lvl="3" indent="-342900" algn="justLow" eaLnBrk="0" fontAlgn="base" hangingPunct="0"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Dimensionality Reduction Techniques - PCA and t-SNE</a:t>
            </a:r>
            <a:endParaRPr lang="en-US" sz="16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99820" y="62537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1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09"/>
    </mc:Choice>
    <mc:Fallback xmlns="">
      <p:transition advTm="2820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673" y="1164291"/>
            <a:ext cx="10812720" cy="54895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42526" y="407024"/>
            <a:ext cx="531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Course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Structure (five Modules) 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54759" y="197272"/>
            <a:ext cx="1404457" cy="1219723"/>
            <a:chOff x="942308" y="935396"/>
            <a:chExt cx="1404457" cy="1219723"/>
          </a:xfrm>
        </p:grpSpPr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Week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854759" y="1582572"/>
            <a:ext cx="10541000" cy="2179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Module </a:t>
            </a:r>
            <a:r>
              <a:rPr lang="en-US" dirty="0">
                <a:solidFill>
                  <a:srgbClr val="00B0F0"/>
                </a:solidFill>
                <a:latin typeface="Alexandria Medium" pitchFamily="2" charset="-78"/>
                <a:cs typeface="Alexandria Medium" pitchFamily="2" charset="-78"/>
              </a:rPr>
              <a:t>5: Practical Implementation and Case Studies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rgbClr val="00B0F0"/>
              </a:solidFill>
              <a:latin typeface="Alexandria Medium" pitchFamily="2" charset="-78"/>
              <a:cs typeface="Alexandria Medium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Hands-on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</a:t>
            </a:r>
            <a:endParaRPr lang="en-US" sz="1600" dirty="0" smtClean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Case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studies from industry leaders.</a:t>
            </a:r>
          </a:p>
          <a:p>
            <a:pPr marL="800100" lvl="1" indent="-342900" algn="justLow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SzPct val="80000"/>
              <a:buBlip>
                <a:blip r:embed="rId3"/>
              </a:buBlip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Ethical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considerations and regulatory environment.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799820" y="62537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60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09"/>
    </mc:Choice>
    <mc:Fallback xmlns="">
      <p:transition advTm="2820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58660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6497" y="975974"/>
            <a:ext cx="390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Exam 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447705" y="2486017"/>
            <a:ext cx="79202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9085" lvl="0" indent="-287020">
              <a:lnSpc>
                <a:spcPct val="20000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10 Weekly Exams  MCQs / each Exam 8 Questions </a:t>
            </a:r>
          </a:p>
          <a:p>
            <a:pPr marL="299085" lvl="0" indent="-287020">
              <a:lnSpc>
                <a:spcPct val="2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 smtClean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Exam </a:t>
            </a: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Availability: English</a:t>
            </a:r>
          </a:p>
          <a:p>
            <a:pPr marL="299085" lvl="0" indent="-287020">
              <a:lnSpc>
                <a:spcPct val="2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lang="en-US" sz="1600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Final Exam MCQs / 20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794"/>
    </mc:Choice>
    <mc:Fallback xmlns="">
      <p:transition advTm="4379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2673" y="1164291"/>
            <a:ext cx="10812720" cy="54895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31087" y="516572"/>
            <a:ext cx="66968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Recommended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Textbooks and </a:t>
            </a:r>
            <a:r>
              <a:rPr lang="en-US" sz="2000" b="1" dirty="0" smtClean="0">
                <a:latin typeface="Alexandria Black" pitchFamily="2" charset="-78"/>
                <a:cs typeface="Alexandria Black" pitchFamily="2" charset="-78"/>
              </a:rPr>
              <a:t>Main </a:t>
            </a:r>
            <a:r>
              <a:rPr lang="en-US" sz="2000" b="1" dirty="0">
                <a:latin typeface="Alexandria Black" pitchFamily="2" charset="-78"/>
                <a:cs typeface="Alexandria Black" pitchFamily="2" charset="-78"/>
              </a:rPr>
              <a:t>References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54759" y="197272"/>
            <a:ext cx="1404457" cy="1219723"/>
            <a:chOff x="942308" y="935396"/>
            <a:chExt cx="1404457" cy="1219723"/>
          </a:xfrm>
        </p:grpSpPr>
        <p:sp>
          <p:nvSpPr>
            <p:cNvPr id="5" name="Rectangle 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Week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214179" y="1231789"/>
              <a:ext cx="96622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854759" y="1582572"/>
            <a:ext cx="10541000" cy="4690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en-US" sz="1200" b="1" dirty="0" smtClean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"Machine Learning for Finance: Principles and Practice for Financial Insiders" by </a:t>
            </a:r>
            <a:r>
              <a:rPr lang="en-US" sz="1200" b="1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Jannes</a:t>
            </a: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</a:t>
            </a:r>
            <a:r>
              <a:rPr lang="en-US" sz="1200" b="1" dirty="0" err="1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Klaas</a:t>
            </a:r>
            <a:endParaRPr lang="en-US" sz="1200" b="1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Machine </a:t>
            </a: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Learning for Asset Managers" by Marcos </a:t>
            </a:r>
            <a:r>
              <a:rPr lang="en-US" sz="1200" b="1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López</a:t>
            </a: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de Prado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ISBN: 978-1108792891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"Advances in Financial Machine Learning" by Marcos </a:t>
            </a:r>
            <a:r>
              <a:rPr lang="en-US" sz="1200" b="1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López</a:t>
            </a: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de Prado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ISBN: 978-1119482086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"Hands-On Machine Learning for Algorithmic Trading: Design and Implement Algorithmic Trading Systems Using Python and Advanced Data Analysis" by Stefan Jansen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ISBN: 978-1839217715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"Python for Data Analysis: Data Wrangling with Pandas, </a:t>
            </a:r>
            <a:r>
              <a:rPr lang="en-US" sz="1200" b="1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NumPy</a:t>
            </a: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, and </a:t>
            </a:r>
            <a:r>
              <a:rPr lang="en-US" sz="1200" b="1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IPython</a:t>
            </a: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 by Wes McKinney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ISBN: 978-1491957660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"Introduction to Machine Learning with Python: A Guide for Data Scientists" by Andreas C. Müller and Sarah Guido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ISBN: 978-1449369415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"Artificial Intelligence in Finance" by Yves </a:t>
            </a:r>
            <a:r>
              <a:rPr lang="en-US" sz="1200" b="1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Hilpisch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ISBN: 978-1492055433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2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Textbooks</a:t>
            </a:r>
            <a:r>
              <a:rPr lang="en-US" sz="1200" dirty="0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:</a:t>
            </a:r>
            <a:endParaRPr lang="en-US" sz="12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99820" y="62537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1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09"/>
    </mc:Choice>
    <mc:Fallback xmlns="">
      <p:transition advTm="28209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90"/>
    </mc:Choice>
    <mc:Fallback xmlns="">
      <p:transition spd="slow" advTm="4509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A2FCE8B-B8E8-47F2-A230-F3803827B62E}"/>
</file>

<file path=customXml/itemProps2.xml><?xml version="1.0" encoding="utf-8"?>
<ds:datastoreItem xmlns:ds="http://schemas.openxmlformats.org/officeDocument/2006/customXml" ds:itemID="{570494FE-0231-4A2F-9577-878353610104}"/>
</file>

<file path=customXml/itemProps3.xml><?xml version="1.0" encoding="utf-8"?>
<ds:datastoreItem xmlns:ds="http://schemas.openxmlformats.org/officeDocument/2006/customXml" ds:itemID="{2730310C-A53D-46AB-AA45-87F6796FA7EC}"/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1239</Words>
  <Application>Microsoft Office PowerPoint</Application>
  <PresentationFormat>Widescreen</PresentationFormat>
  <Paragraphs>268</Paragraphs>
  <Slides>22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Alexandria</vt:lpstr>
      <vt:lpstr>Alexandria Black</vt:lpstr>
      <vt:lpstr>Alexandria Medium</vt:lpstr>
      <vt:lpstr>Arial</vt:lpstr>
      <vt:lpstr>Arial MT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Diaa Salama</cp:lastModifiedBy>
  <cp:revision>61</cp:revision>
  <dcterms:created xsi:type="dcterms:W3CDTF">2023-04-29T09:08:00Z</dcterms:created>
  <dcterms:modified xsi:type="dcterms:W3CDTF">2024-05-21T21:53:37Z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