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2"/>
  </p:notesMasterIdLst>
  <p:sldIdLst>
    <p:sldId id="480" r:id="rId5"/>
    <p:sldId id="303" r:id="rId6"/>
    <p:sldId id="271" r:id="rId7"/>
    <p:sldId id="313" r:id="rId8"/>
    <p:sldId id="532" r:id="rId9"/>
    <p:sldId id="632" r:id="rId10"/>
    <p:sldId id="633" r:id="rId11"/>
    <p:sldId id="634" r:id="rId12"/>
    <p:sldId id="635" r:id="rId13"/>
    <p:sldId id="636" r:id="rId14"/>
    <p:sldId id="637" r:id="rId15"/>
    <p:sldId id="638" r:id="rId16"/>
    <p:sldId id="639" r:id="rId17"/>
    <p:sldId id="640" r:id="rId18"/>
    <p:sldId id="641" r:id="rId19"/>
    <p:sldId id="642" r:id="rId20"/>
    <p:sldId id="643" r:id="rId21"/>
    <p:sldId id="644" r:id="rId22"/>
    <p:sldId id="645" r:id="rId23"/>
    <p:sldId id="646" r:id="rId24"/>
    <p:sldId id="647" r:id="rId25"/>
    <p:sldId id="648" r:id="rId26"/>
    <p:sldId id="649" r:id="rId27"/>
    <p:sldId id="651" r:id="rId28"/>
    <p:sldId id="652" r:id="rId29"/>
    <p:sldId id="653" r:id="rId30"/>
    <p:sldId id="654" r:id="rId31"/>
    <p:sldId id="655" r:id="rId32"/>
    <p:sldId id="656" r:id="rId33"/>
    <p:sldId id="657" r:id="rId34"/>
    <p:sldId id="658" r:id="rId35"/>
    <p:sldId id="659" r:id="rId36"/>
    <p:sldId id="660" r:id="rId37"/>
    <p:sldId id="661" r:id="rId38"/>
    <p:sldId id="664" r:id="rId39"/>
    <p:sldId id="665" r:id="rId40"/>
    <p:sldId id="666" r:id="rId41"/>
    <p:sldId id="667" r:id="rId42"/>
    <p:sldId id="668" r:id="rId43"/>
    <p:sldId id="669" r:id="rId44"/>
    <p:sldId id="670" r:id="rId45"/>
    <p:sldId id="671" r:id="rId46"/>
    <p:sldId id="672" r:id="rId47"/>
    <p:sldId id="673" r:id="rId48"/>
    <p:sldId id="629" r:id="rId49"/>
    <p:sldId id="630" r:id="rId50"/>
    <p:sldId id="631" r:id="rId51"/>
  </p:sldIdLst>
  <p:sldSz cx="12192000" cy="6858000"/>
  <p:notesSz cx="6858000" cy="9144000"/>
  <p:embeddedFontLst>
    <p:embeddedFont>
      <p:font typeface="Alexandria" pitchFamily="2" charset="-78"/>
      <p:regular r:id="rId53"/>
      <p:bold r:id="rId54"/>
    </p:embeddedFont>
    <p:embeddedFont>
      <p:font typeface="Calibri" panose="020F0502020204030204" pitchFamily="34" charset="0"/>
      <p:regular r:id="rId55"/>
      <p:bold r:id="rId56"/>
      <p:italic r:id="rId57"/>
      <p:boldItalic r:id="rId58"/>
    </p:embeddedFont>
    <p:embeddedFont>
      <p:font typeface="Calibri Light" panose="020F0302020204030204" pitchFamily="34" charset="0"/>
      <p:regular r:id="rId59"/>
      <p:italic r:id="rId6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1"/>
            <p14:sldId id="652"/>
            <p14:sldId id="653"/>
            <p14:sldId id="654"/>
            <p14:sldId id="655"/>
            <p14:sldId id="656"/>
            <p14:sldId id="657"/>
            <p14:sldId id="658"/>
            <p14:sldId id="659"/>
            <p14:sldId id="660"/>
            <p14:sldId id="661"/>
            <p14:sldId id="664"/>
            <p14:sldId id="665"/>
            <p14:sldId id="666"/>
            <p14:sldId id="667"/>
            <p14:sldId id="668"/>
            <p14:sldId id="669"/>
            <p14:sldId id="670"/>
            <p14:sldId id="671"/>
            <p14:sldId id="672"/>
            <p14:sldId id="673"/>
            <p14:sldId id="629"/>
            <p14:sldId id="630"/>
            <p14:sldId id="63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0005B"/>
    <a:srgbClr val="00AC47"/>
    <a:srgbClr val="3B579D"/>
    <a:srgbClr val="FFBA00"/>
    <a:srgbClr val="FF0000"/>
    <a:srgbClr val="666666"/>
    <a:srgbClr val="E94F3C"/>
    <a:srgbClr val="0200CD"/>
    <a:srgbClr val="4C4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595" autoAdjust="0"/>
  </p:normalViewPr>
  <p:slideViewPr>
    <p:cSldViewPr snapToGrid="0">
      <p:cViewPr varScale="1">
        <p:scale>
          <a:sx n="63" d="100"/>
          <a:sy n="63" d="100"/>
        </p:scale>
        <p:origin x="80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3.fntdata"/><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1.fntdata"/><Relationship Id="rId58" Type="http://schemas.openxmlformats.org/officeDocument/2006/relationships/font" Target="fonts/font6.fntdata"/><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4.fntdata"/><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7.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2.fntdata"/><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5.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60"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8122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 id="2147483667"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 Id="rId6" Type="http://schemas.microsoft.com/office/2007/relationships/hdphoto" Target="../media/hdphoto2.wdp"/><Relationship Id="rId5" Type="http://schemas.openxmlformats.org/officeDocument/2006/relationships/image" Target="../media/image19.png"/><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8.jpeg"/></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0.jpeg"/></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3.jpeg"/></Relationships>
</file>

<file path=ppt/slides/_rels/slide3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7.xml"/><Relationship Id="rId5" Type="http://schemas.openxmlformats.org/officeDocument/2006/relationships/image" Target="../media/image40.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21308" y="387877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08930" y="2214177"/>
            <a:ext cx="4693914" cy="1446550"/>
          </a:xfrm>
          <a:prstGeom prst="rect">
            <a:avLst/>
          </a:prstGeom>
          <a:noFill/>
        </p:spPr>
        <p:txBody>
          <a:bodyPr wrap="none" rtlCol="0">
            <a:spAutoFit/>
          </a:bodyPr>
          <a:lstStyle/>
          <a:p>
            <a:pPr algn="ctr" rtl="1"/>
            <a:r>
              <a:rPr lang="ar-SA" sz="4400" b="1" dirty="0">
                <a:solidFill>
                  <a:srgbClr val="00B0F0"/>
                </a:solidFill>
                <a:latin typeface="Alexandria" panose="020F0502020204030204" pitchFamily="2" charset="-78"/>
                <a:cs typeface="Alexandria" panose="020F0502020204030204" pitchFamily="2" charset="-78"/>
              </a:rPr>
              <a:t>مقرر صحافة </a:t>
            </a:r>
          </a:p>
          <a:p>
            <a:pPr algn="ctr" rtl="1"/>
            <a:r>
              <a:rPr lang="ar-SA" sz="4400" b="1" dirty="0">
                <a:solidFill>
                  <a:srgbClr val="00B0F0"/>
                </a:solidFill>
                <a:latin typeface="Alexandria" panose="020F0502020204030204" pitchFamily="2" charset="-78"/>
                <a:cs typeface="Alexandria" panose="020F0502020204030204" pitchFamily="2" charset="-78"/>
              </a:rPr>
              <a:t>الهاتف المحمول</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dirty="0">
                <a:solidFill>
                  <a:schemeClr val="bg1"/>
                </a:solidFill>
                <a:latin typeface="Alexandria" charset="0"/>
                <a:cs typeface="Alexandria" charset="0"/>
              </a:rPr>
              <a:t>المحاضرة </a:t>
            </a:r>
            <a:r>
              <a:rPr lang="ar-SA" sz="2000" dirty="0" smtClean="0">
                <a:solidFill>
                  <a:schemeClr val="bg1"/>
                </a:solidFill>
                <a:latin typeface="Alexandria" charset="0"/>
                <a:cs typeface="Alexandria" charset="0"/>
              </a:rPr>
              <a:t>التاسعة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 311</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401826" y="2433266"/>
            <a:ext cx="3594254" cy="1486369"/>
          </a:xfrm>
          <a:prstGeom prst="rect">
            <a:avLst/>
          </a:prstGeom>
          <a:noFill/>
        </p:spPr>
        <p:txBody>
          <a:bodyPr wrap="none" rtlCol="0">
            <a:spAutoFit/>
          </a:bodyPr>
          <a:lstStyle/>
          <a:p>
            <a:pPr algn="ctr" rtl="1">
              <a:lnSpc>
                <a:spcPct val="150000"/>
              </a:lnSpc>
            </a:pPr>
            <a:r>
              <a:rPr lang="ar-SA" sz="3200" b="1" dirty="0" smtClean="0">
                <a:solidFill>
                  <a:srgbClr val="00B0F0"/>
                </a:solidFill>
                <a:latin typeface="Alexandria" panose="020F0502020204030204" pitchFamily="2" charset="-78"/>
                <a:cs typeface="Alexandria" panose="020F0502020204030204" pitchFamily="2" charset="-78"/>
              </a:rPr>
              <a:t>أخلاقيات صحافة </a:t>
            </a:r>
          </a:p>
          <a:p>
            <a:pPr algn="ctr" rtl="1">
              <a:lnSpc>
                <a:spcPct val="150000"/>
              </a:lnSpc>
            </a:pPr>
            <a:r>
              <a:rPr lang="ar-SA" sz="3200" b="1" dirty="0" smtClean="0">
                <a:solidFill>
                  <a:srgbClr val="00B0F0"/>
                </a:solidFill>
                <a:latin typeface="Alexandria" panose="020F0502020204030204" pitchFamily="2" charset="-78"/>
                <a:cs typeface="Alexandria" panose="020F0502020204030204" pitchFamily="2" charset="-78"/>
              </a:rPr>
              <a:t>الهاتف المحمول</a:t>
            </a:r>
            <a:endParaRPr lang="en-US" sz="3200" b="1" dirty="0">
              <a:solidFill>
                <a:srgbClr val="00B0F0"/>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481617" y="4109170"/>
            <a:ext cx="3516608" cy="529167"/>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solidFill>
                  <a:schemeClr val="bg1"/>
                </a:solidFill>
                <a:latin typeface="Alexandria" charset="0"/>
                <a:cs typeface="Alexandria" charset="0"/>
              </a:rPr>
              <a:t>محاضرة رقم </a:t>
            </a:r>
            <a:r>
              <a:rPr lang="ar-SA" dirty="0" smtClean="0">
                <a:solidFill>
                  <a:schemeClr val="bg1"/>
                </a:solidFill>
                <a:latin typeface="Alexandria" charset="0"/>
                <a:cs typeface="Alexandria" charset="0"/>
              </a:rPr>
              <a:t>(9)</a:t>
            </a:r>
            <a:endParaRPr lang="en-US" dirty="0">
              <a:solidFill>
                <a:schemeClr val="bg1"/>
              </a:solidFill>
              <a:latin typeface="Alexandria" charset="0"/>
              <a:cs typeface="Alexandria" charset="0"/>
            </a:endParaRPr>
          </a:p>
        </p:txBody>
      </p:sp>
      <p:sp>
        <p:nvSpPr>
          <p:cNvPr id="11" name="TextBox 10"/>
          <p:cNvSpPr txBox="1"/>
          <p:nvPr/>
        </p:nvSpPr>
        <p:spPr>
          <a:xfrm>
            <a:off x="8147154" y="5245402"/>
            <a:ext cx="2182008" cy="338554"/>
          </a:xfrm>
          <a:prstGeom prst="rect">
            <a:avLst/>
          </a:prstGeom>
          <a:noFill/>
        </p:spPr>
        <p:txBody>
          <a:bodyPr wrap="none" rtlCol="0">
            <a:spAutoFit/>
          </a:bodyPr>
          <a:lstStyle/>
          <a:p>
            <a:pPr algn="r" rtl="1"/>
            <a:r>
              <a:rPr lang="ar-SA" sz="1600" dirty="0">
                <a:solidFill>
                  <a:srgbClr val="203E5F"/>
                </a:solidFill>
                <a:latin typeface="Alexandria" charset="0"/>
                <a:cs typeface="Alexandria" charset="0"/>
              </a:rPr>
              <a:t>كلية الإعلام والتسويق</a:t>
            </a:r>
            <a:endParaRPr lang="en-US" sz="1600" dirty="0">
              <a:solidFill>
                <a:srgbClr val="203E5F"/>
              </a:solidFill>
              <a:latin typeface="Alexandria" charset="0"/>
              <a:cs typeface="Alexandria" charset="0"/>
            </a:endParaRPr>
          </a:p>
        </p:txBody>
      </p:sp>
      <p:sp>
        <p:nvSpPr>
          <p:cNvPr id="12" name="TextBox 11"/>
          <p:cNvSpPr txBox="1"/>
          <p:nvPr/>
        </p:nvSpPr>
        <p:spPr>
          <a:xfrm>
            <a:off x="7988191" y="4815271"/>
            <a:ext cx="2499934" cy="369332"/>
          </a:xfrm>
          <a:prstGeom prst="rect">
            <a:avLst/>
          </a:prstGeom>
          <a:noFill/>
        </p:spPr>
        <p:txBody>
          <a:bodyPr wrap="square" rtlCol="0">
            <a:spAutoFit/>
          </a:bodyPr>
          <a:lstStyle/>
          <a:p>
            <a:pPr algn="r" rtl="1"/>
            <a:r>
              <a:rPr lang="ar-SA" dirty="0">
                <a:latin typeface="Alexandria" charset="0"/>
                <a:cs typeface="Alexandria" charset="0"/>
              </a:rPr>
              <a:t>د. أحمد مجدي شفيق</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688157" y="1736941"/>
            <a:ext cx="10803117" cy="4195251"/>
          </a:xfrm>
          <a:prstGeom prst="rect">
            <a:avLst/>
          </a:prstGeom>
          <a:noFill/>
        </p:spPr>
        <p:txBody>
          <a:bodyPr wrap="square">
            <a:spAutoFit/>
          </a:bodyPr>
          <a:lstStyle/>
          <a:p>
            <a:pPr algn="just" rtl="1">
              <a:lnSpc>
                <a:spcPct val="150000"/>
              </a:lnSpc>
            </a:pPr>
            <a:r>
              <a:rPr lang="ar-SA" sz="2000" dirty="0">
                <a:latin typeface="Alexandria" charset="0"/>
                <a:cs typeface="Alexandria" charset="0"/>
              </a:rPr>
              <a:t>- تناولت المحاضرة إنتاج الفيديو القصير والبث المباشر عبر الهاتف المحمول، واستعرضت الأدوات الأساسية لعملية الإنتاج وكيفية التغلب على التحديات التي تواجه الصحفي أثناء العملية الإنتاجية.</a:t>
            </a:r>
          </a:p>
          <a:p>
            <a:pPr algn="just" rtl="1">
              <a:lnSpc>
                <a:spcPct val="150000"/>
              </a:lnSpc>
            </a:pPr>
            <a:r>
              <a:rPr lang="ar-SA" sz="2000" dirty="0" smtClean="0">
                <a:latin typeface="Alexandria" charset="0"/>
                <a:cs typeface="Alexandria" charset="0"/>
              </a:rPr>
              <a:t>- تمت </a:t>
            </a:r>
            <a:r>
              <a:rPr lang="ar-SA" sz="2000" dirty="0">
                <a:latin typeface="Alexandria" charset="0"/>
                <a:cs typeface="Alexandria" charset="0"/>
              </a:rPr>
              <a:t>مناقشة كيفية اختيار المنصات الرقمية المناسبة، مع التركيز على استراتيجيات تحسين جودة الفيديو وتعزيز التفاعل مع الجمهور عبر البث المباشر والتعليقات، كما تناولت المحاضرة التحديات الشائعة مثل ضعف الإضاءة والصوت، وطرق التغلب عليها باستخدام الأدوات والتطبيقات المناسبة.</a:t>
            </a:r>
          </a:p>
          <a:p>
            <a:pPr algn="just" rtl="1">
              <a:lnSpc>
                <a:spcPct val="150000"/>
              </a:lnSpc>
            </a:pPr>
            <a:r>
              <a:rPr lang="ar-SA" sz="2000" dirty="0" smtClean="0">
                <a:latin typeface="Alexandria" charset="0"/>
                <a:cs typeface="Alexandria" charset="0"/>
              </a:rPr>
              <a:t>- في </a:t>
            </a:r>
            <a:r>
              <a:rPr lang="ar-SA" sz="2000" dirty="0">
                <a:latin typeface="Alexandria" charset="0"/>
                <a:cs typeface="Alexandria" charset="0"/>
              </a:rPr>
              <a:t>الجزء الثاني من المحاضرة تحدثنا عن بعض من منصات النشر الرقمي في صحافة الهاتف المحمول مع توضيح أهم المميزات والامكانات التي توفرها هذه المنصات.</a:t>
            </a:r>
          </a:p>
        </p:txBody>
      </p:sp>
      <p:sp>
        <p:nvSpPr>
          <p:cNvPr id="41" name="TextBox 40"/>
          <p:cNvSpPr txBox="1"/>
          <p:nvPr/>
        </p:nvSpPr>
        <p:spPr>
          <a:xfrm>
            <a:off x="7684814" y="1127692"/>
            <a:ext cx="3975768"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في المحاضرة السابقة</a:t>
            </a:r>
            <a:endParaRPr lang="en-US" sz="28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786D5E69-AE38-7BDA-86BA-5600E9C008B9}"/>
              </a:ext>
            </a:extLst>
          </p:cNvPr>
          <p:cNvGrpSpPr/>
          <p:nvPr/>
        </p:nvGrpSpPr>
        <p:grpSpPr>
          <a:xfrm>
            <a:off x="180431" y="79526"/>
            <a:ext cx="12011570" cy="1076343"/>
            <a:chOff x="180431" y="79526"/>
            <a:chExt cx="12011570" cy="1076343"/>
          </a:xfrm>
        </p:grpSpPr>
        <p:sp>
          <p:nvSpPr>
            <p:cNvPr id="6" name="Rectangle 5"/>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fade">
                                      <p:cBhvr>
                                        <p:cTn id="12" dur="500"/>
                                        <p:tgtEl>
                                          <p:spTgt spid="3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xEl>
                                              <p:pRg st="1" end="1"/>
                                            </p:txEl>
                                          </p:spTgt>
                                        </p:tgtEl>
                                        <p:attrNameLst>
                                          <p:attrName>style.visibility</p:attrName>
                                        </p:attrNameLst>
                                      </p:cBhvr>
                                      <p:to>
                                        <p:strVal val="visible"/>
                                      </p:to>
                                    </p:set>
                                    <p:animEffect transition="in" filter="fade">
                                      <p:cBhvr>
                                        <p:cTn id="17" dur="500"/>
                                        <p:tgtEl>
                                          <p:spTgt spid="3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xEl>
                                              <p:pRg st="2" end="2"/>
                                            </p:txEl>
                                          </p:spTgt>
                                        </p:tgtEl>
                                        <p:attrNameLst>
                                          <p:attrName>style.visibility</p:attrName>
                                        </p:attrNameLst>
                                      </p:cBhvr>
                                      <p:to>
                                        <p:strVal val="visible"/>
                                      </p:to>
                                    </p:set>
                                    <p:animEffect transition="in" filter="fade">
                                      <p:cBhvr>
                                        <p:cTn id="22" dur="500"/>
                                        <p:tgtEl>
                                          <p:spTgt spid="3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726050" y="1425633"/>
            <a:ext cx="4113898"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أهداف المحاضرة</a:t>
            </a:r>
            <a:endParaRPr lang="en-US" sz="2800" b="1" dirty="0">
              <a:solidFill>
                <a:srgbClr val="203E5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518475" y="2238355"/>
            <a:ext cx="11321474" cy="3785652"/>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بنهاية المحاضرة، سيكون الطلاب قادرين على</a:t>
            </a:r>
            <a:r>
              <a:rPr lang="ar-SA" sz="2000" dirty="0" smtClean="0">
                <a:solidFill>
                  <a:srgbClr val="C00000"/>
                </a:solidFill>
                <a:latin typeface="Alexandria" charset="0"/>
                <a:cs typeface="Alexandria" charset="0"/>
              </a:rPr>
              <a:t>:</a:t>
            </a:r>
          </a:p>
          <a:p>
            <a:pPr algn="just" rtl="1">
              <a:lnSpc>
                <a:spcPct val="200000"/>
              </a:lnSpc>
            </a:pPr>
            <a:r>
              <a:rPr lang="ar-SA" sz="2000" dirty="0" smtClean="0">
                <a:latin typeface="Alexandria" charset="0"/>
                <a:cs typeface="Alexandria" charset="0"/>
              </a:rPr>
              <a:t>(1)</a:t>
            </a:r>
            <a:r>
              <a:rPr lang="en-US" sz="2000" dirty="0">
                <a:latin typeface="Alexandria" charset="0"/>
                <a:cs typeface="Alexandria" charset="0"/>
              </a:rPr>
              <a:t> </a:t>
            </a:r>
            <a:r>
              <a:rPr lang="ar-SA" sz="2000" dirty="0" smtClean="0">
                <a:latin typeface="Alexandria" charset="0"/>
                <a:cs typeface="Alexandria" charset="0"/>
              </a:rPr>
              <a:t>معرفة </a:t>
            </a:r>
            <a:r>
              <a:rPr lang="ar-SA" sz="2000" dirty="0">
                <a:latin typeface="Alexandria" charset="0"/>
                <a:cs typeface="Alexandria" charset="0"/>
              </a:rPr>
              <a:t>أخلاقيات صحافة الهاتف المحمول </a:t>
            </a:r>
            <a:r>
              <a:rPr lang="ar-SA" sz="2000" dirty="0" smtClean="0">
                <a:latin typeface="Alexandria" charset="0"/>
                <a:cs typeface="Alexandria" charset="0"/>
              </a:rPr>
              <a:t>وأثرها على </a:t>
            </a:r>
            <a:r>
              <a:rPr lang="ar-SA" sz="2000" dirty="0">
                <a:latin typeface="Alexandria" charset="0"/>
                <a:cs typeface="Alexandria" charset="0"/>
              </a:rPr>
              <a:t>مصداقية المهنة.</a:t>
            </a:r>
          </a:p>
          <a:p>
            <a:pPr algn="just" rtl="1">
              <a:lnSpc>
                <a:spcPct val="200000"/>
              </a:lnSpc>
            </a:pPr>
            <a:r>
              <a:rPr lang="ar-SA" sz="2000" dirty="0" smtClean="0">
                <a:latin typeface="Alexandria" charset="0"/>
                <a:cs typeface="Alexandria" charset="0"/>
              </a:rPr>
              <a:t>(2) استعراض </a:t>
            </a:r>
            <a:r>
              <a:rPr lang="ar-SA" sz="2000" dirty="0">
                <a:latin typeface="Alexandria" charset="0"/>
                <a:cs typeface="Alexandria" charset="0"/>
              </a:rPr>
              <a:t>التحديات الأخلاقية والقانونية التي تواجه صحفيي </a:t>
            </a:r>
            <a:r>
              <a:rPr lang="ar-SA" sz="2000" dirty="0" smtClean="0">
                <a:latin typeface="Alexandria" charset="0"/>
                <a:cs typeface="Alexandria" charset="0"/>
              </a:rPr>
              <a:t>الموبايل.</a:t>
            </a:r>
          </a:p>
          <a:p>
            <a:pPr algn="just" rtl="1">
              <a:lnSpc>
                <a:spcPct val="200000"/>
              </a:lnSpc>
            </a:pPr>
            <a:r>
              <a:rPr lang="ar-SA" sz="2000" dirty="0" smtClean="0">
                <a:latin typeface="Alexandria" charset="0"/>
                <a:cs typeface="Alexandria" charset="0"/>
              </a:rPr>
              <a:t>(3) تحليل </a:t>
            </a:r>
            <a:r>
              <a:rPr lang="ar-SA" sz="2000" dirty="0">
                <a:latin typeface="Alexandria" charset="0"/>
                <a:cs typeface="Alexandria" charset="0"/>
              </a:rPr>
              <a:t>أمثلة واقعية لانتهاكات أخلاقية وقانونية في مجال صحافة الموبايل.</a:t>
            </a:r>
          </a:p>
          <a:p>
            <a:pPr algn="just" rtl="1">
              <a:lnSpc>
                <a:spcPct val="200000"/>
              </a:lnSpc>
            </a:pPr>
            <a:r>
              <a:rPr lang="ar-SA" sz="2000" dirty="0" smtClean="0">
                <a:latin typeface="Alexandria" charset="0"/>
                <a:cs typeface="Alexandria" charset="0"/>
              </a:rPr>
              <a:t>(4) تحديد </a:t>
            </a:r>
            <a:r>
              <a:rPr lang="ar-SA" sz="2000" dirty="0">
                <a:latin typeface="Alexandria" charset="0"/>
                <a:cs typeface="Alexandria" charset="0"/>
              </a:rPr>
              <a:t>الضوابط والمعايير الواجب اتباعها لضمان التزام أخلاقي وقانوني.</a:t>
            </a:r>
          </a:p>
          <a:p>
            <a:pPr algn="just" rtl="1">
              <a:lnSpc>
                <a:spcPct val="200000"/>
              </a:lnSpc>
            </a:pPr>
            <a:r>
              <a:rPr lang="ar-SA" sz="2000" dirty="0" smtClean="0">
                <a:latin typeface="Alexandria" charset="0"/>
                <a:cs typeface="Alexandria" charset="0"/>
              </a:rPr>
              <a:t>(5) تطوير </a:t>
            </a:r>
            <a:r>
              <a:rPr lang="ar-SA" sz="2000" dirty="0">
                <a:latin typeface="Alexandria" charset="0"/>
                <a:cs typeface="Alexandria" charset="0"/>
              </a:rPr>
              <a:t>آليات عملية لمواجهة التحديات الأخلاقية في العمل الصحفي المتنقل.</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xEl>
                                              <p:pRg st="1" end="1"/>
                                            </p:txEl>
                                          </p:spTgt>
                                        </p:tgtEl>
                                        <p:attrNameLst>
                                          <p:attrName>style.visibility</p:attrName>
                                        </p:attrNameLst>
                                      </p:cBhvr>
                                      <p:to>
                                        <p:strVal val="visible"/>
                                      </p:to>
                                    </p:set>
                                    <p:animEffect transition="in" filter="fade">
                                      <p:cBhvr>
                                        <p:cTn id="17" dur="500"/>
                                        <p:tgtEl>
                                          <p:spTgt spid="3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xEl>
                                              <p:pRg st="2" end="2"/>
                                            </p:txEl>
                                          </p:spTgt>
                                        </p:tgtEl>
                                        <p:attrNameLst>
                                          <p:attrName>style.visibility</p:attrName>
                                        </p:attrNameLst>
                                      </p:cBhvr>
                                      <p:to>
                                        <p:strVal val="visible"/>
                                      </p:to>
                                    </p:set>
                                    <p:animEffect transition="in" filter="fade">
                                      <p:cBhvr>
                                        <p:cTn id="22" dur="500"/>
                                        <p:tgtEl>
                                          <p:spTgt spid="3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1">
                                            <p:txEl>
                                              <p:pRg st="3" end="3"/>
                                            </p:txEl>
                                          </p:spTgt>
                                        </p:tgtEl>
                                        <p:attrNameLst>
                                          <p:attrName>style.visibility</p:attrName>
                                        </p:attrNameLst>
                                      </p:cBhvr>
                                      <p:to>
                                        <p:strVal val="visible"/>
                                      </p:to>
                                    </p:set>
                                    <p:animEffect transition="in" filter="fade">
                                      <p:cBhvr>
                                        <p:cTn id="27" dur="500"/>
                                        <p:tgtEl>
                                          <p:spTgt spid="3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1">
                                            <p:txEl>
                                              <p:pRg st="4" end="4"/>
                                            </p:txEl>
                                          </p:spTgt>
                                        </p:tgtEl>
                                        <p:attrNameLst>
                                          <p:attrName>style.visibility</p:attrName>
                                        </p:attrNameLst>
                                      </p:cBhvr>
                                      <p:to>
                                        <p:strVal val="visible"/>
                                      </p:to>
                                    </p:set>
                                    <p:animEffect transition="in" filter="fade">
                                      <p:cBhvr>
                                        <p:cTn id="32" dur="500"/>
                                        <p:tgtEl>
                                          <p:spTgt spid="3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Effect transition="in" filter="fade">
                                      <p:cBhvr>
                                        <p:cTn id="37" dur="500"/>
                                        <p:tgtEl>
                                          <p:spTgt spid="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96289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صحافة الهاتف </a:t>
            </a:r>
            <a:r>
              <a:rPr lang="ar-SA" sz="2000" dirty="0" smtClean="0">
                <a:latin typeface="Alexandria" charset="0"/>
                <a:cs typeface="Alexandria" charset="0"/>
              </a:rPr>
              <a:t>المحمول </a:t>
            </a:r>
            <a:r>
              <a:rPr lang="ar-SA" sz="2000" dirty="0">
                <a:latin typeface="Alexandria" charset="0"/>
                <a:cs typeface="Alexandria" charset="0"/>
              </a:rPr>
              <a:t>تُشكل تحولاً كبيراً في صناعة الإعلام، حيث أصبح الهاتف المحمول أداة رئيسية لتغطية الأحداث ونشر الأخبار، ومع هذا التطور، </a:t>
            </a:r>
            <a:r>
              <a:rPr lang="ar-SA" sz="2000" dirty="0">
                <a:solidFill>
                  <a:srgbClr val="C00000"/>
                </a:solidFill>
                <a:latin typeface="Alexandria" charset="0"/>
                <a:cs typeface="Alexandria" charset="0"/>
              </a:rPr>
              <a:t>برزت تحديات أخلاقية وقانونية تتطلب من الصحفيين الالتزام بمعايير مهنية عالية</a:t>
            </a:r>
            <a:r>
              <a:rPr lang="ar-SA" sz="2000" dirty="0">
                <a:latin typeface="Alexandria" charset="0"/>
                <a:cs typeface="Alexandria" charset="0"/>
              </a:rPr>
              <a:t>، تضمن </a:t>
            </a:r>
            <a:r>
              <a:rPr lang="ar-SA" sz="2000" dirty="0">
                <a:solidFill>
                  <a:srgbClr val="C00000"/>
                </a:solidFill>
                <a:latin typeface="Alexandria" charset="0"/>
                <a:cs typeface="Alexandria" charset="0"/>
              </a:rPr>
              <a:t>مصداقية العمل الصحفي</a:t>
            </a:r>
            <a:r>
              <a:rPr lang="ar-SA" sz="2000" dirty="0">
                <a:latin typeface="Alexandria" charset="0"/>
                <a:cs typeface="Alexandria" charset="0"/>
              </a:rPr>
              <a:t>، وتحافظ على </a:t>
            </a:r>
            <a:r>
              <a:rPr lang="ar-SA" sz="2000" dirty="0">
                <a:solidFill>
                  <a:srgbClr val="C00000"/>
                </a:solidFill>
                <a:latin typeface="Alexandria" charset="0"/>
                <a:cs typeface="Alexandria" charset="0"/>
              </a:rPr>
              <a:t>حقوق الأفراد والمجتمعات</a:t>
            </a:r>
            <a:r>
              <a:rPr lang="ar-SA" sz="2000" dirty="0">
                <a:latin typeface="Alexandria" charset="0"/>
                <a:cs typeface="Alexandria" charset="0"/>
              </a:rPr>
              <a:t>، </a:t>
            </a:r>
            <a:r>
              <a:rPr lang="ar-SA" sz="2000" dirty="0">
                <a:solidFill>
                  <a:srgbClr val="C00000"/>
                </a:solidFill>
                <a:latin typeface="Alexandria" charset="0"/>
                <a:cs typeface="Alexandria" charset="0"/>
              </a:rPr>
              <a:t>وتجنب الانتهاكات</a:t>
            </a:r>
            <a:r>
              <a:rPr lang="ar-SA" sz="2000" dirty="0">
                <a:latin typeface="Alexandria" charset="0"/>
                <a:cs typeface="Alexandria" charset="0"/>
              </a:rPr>
              <a:t> التي قد تنتج عن الاستخدام غير المسؤول لهذه </a:t>
            </a:r>
            <a:r>
              <a:rPr lang="ar-SA" sz="2000" dirty="0" smtClean="0">
                <a:latin typeface="Alexandria" charset="0"/>
                <a:cs typeface="Alexandria" charset="0"/>
              </a:rPr>
              <a:t>التقنيات الحديثة.</a:t>
            </a:r>
            <a:endParaRPr lang="ar-SA" sz="2000" dirty="0">
              <a:latin typeface="Alexandria" charset="0"/>
              <a:cs typeface="Alexandria" charset="0"/>
            </a:endParaRP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تتطلب صحافة الهاتف المحمول من الصحفيين مراعاة مجموعة من </a:t>
            </a:r>
            <a:r>
              <a:rPr lang="ar-SA" sz="2000" b="1" dirty="0">
                <a:solidFill>
                  <a:srgbClr val="C00000"/>
                </a:solidFill>
                <a:latin typeface="Alexandria" charset="0"/>
                <a:cs typeface="Alexandria" charset="0"/>
              </a:rPr>
              <a:t>المبادئ الأخلاقية</a:t>
            </a:r>
            <a:r>
              <a:rPr lang="ar-SA" sz="2000" dirty="0">
                <a:solidFill>
                  <a:srgbClr val="C00000"/>
                </a:solidFill>
                <a:latin typeface="Alexandria" charset="0"/>
                <a:cs typeface="Alexandria" charset="0"/>
              </a:rPr>
              <a:t>، مثل الدقة، والموضوعية، واحترام الخصوصية، وعدم الانحياز</a:t>
            </a:r>
            <a:r>
              <a:rPr lang="ar-SA" sz="2000" dirty="0">
                <a:latin typeface="Alexandria" charset="0"/>
                <a:cs typeface="Alexandria" charset="0"/>
              </a:rPr>
              <a:t>، حيث إن سرعة نقل الأخبار عبر الهاتف المحمول قد تؤدي إلى نشر معلومات غير دقيقة أو مضللة، مما يؤثر على </a:t>
            </a:r>
            <a:r>
              <a:rPr lang="ar-SA" sz="2000" dirty="0">
                <a:solidFill>
                  <a:srgbClr val="C00000"/>
                </a:solidFill>
                <a:latin typeface="Alexandria" charset="0"/>
                <a:cs typeface="Alexandria" charset="0"/>
              </a:rPr>
              <a:t>سمعة الصحفي والمؤسسة الإعلامية</a:t>
            </a:r>
            <a:r>
              <a:rPr lang="ar-SA" sz="2000" dirty="0">
                <a:latin typeface="Alexandria" charset="0"/>
                <a:cs typeface="Alexandria" charset="0"/>
              </a:rPr>
              <a:t>، كما أن استخدام الهاتف المحمول في التصوير والتسجيل يفرض تحديات تتعلق </a:t>
            </a:r>
            <a:r>
              <a:rPr lang="ar-SA" sz="2000" dirty="0">
                <a:solidFill>
                  <a:srgbClr val="C00000"/>
                </a:solidFill>
                <a:latin typeface="Alexandria" charset="0"/>
                <a:cs typeface="Alexandria" charset="0"/>
              </a:rPr>
              <a:t>باحترام خصوصية الأفراد وحقوقهم </a:t>
            </a:r>
            <a:r>
              <a:rPr lang="ar-SA" sz="2000" dirty="0">
                <a:latin typeface="Alexandria" charset="0"/>
                <a:cs typeface="Alexandria" charset="0"/>
              </a:rPr>
              <a:t>في الصورة والمعلومات.</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مقدمة </a:t>
            </a:r>
            <a:r>
              <a:rPr lang="ar-SA" sz="2400" b="1" dirty="0" smtClean="0">
                <a:solidFill>
                  <a:srgbClr val="203E5F"/>
                </a:solidFill>
                <a:latin typeface="Alexandria" charset="0"/>
                <a:cs typeface="Alexandria" charset="0"/>
              </a:rPr>
              <a:t>عن أخلاقيات صحافة </a:t>
            </a:r>
            <a:r>
              <a:rPr lang="ar-SA" sz="2400" b="1" dirty="0">
                <a:solidFill>
                  <a:srgbClr val="203E5F"/>
                </a:solidFill>
                <a:latin typeface="Alexandria" charset="0"/>
                <a:cs typeface="Alexandria" charset="0"/>
              </a:rPr>
              <a:t>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270892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تعتبر الأخلاقيات الركيزة الأساسية التي تُبنى عليها مصداقية الصحافة، خاصة في ظل انتشار صحافة الهاتف المحمول، حيث </a:t>
            </a:r>
            <a:r>
              <a:rPr lang="ar-SA" sz="2000" dirty="0">
                <a:solidFill>
                  <a:srgbClr val="C00000"/>
                </a:solidFill>
                <a:latin typeface="Alexandria" charset="0"/>
                <a:cs typeface="Alexandria" charset="0"/>
              </a:rPr>
              <a:t>أصبح أي شخص قادراً على نقل الأخبار </a:t>
            </a:r>
            <a:r>
              <a:rPr lang="ar-SA" sz="2000" dirty="0">
                <a:latin typeface="Alexandria" charset="0"/>
                <a:cs typeface="Alexandria" charset="0"/>
              </a:rPr>
              <a:t>دون بالضرورة الالتزام بالمعايير المهنية، مما يزيد من أهمية </a:t>
            </a:r>
            <a:r>
              <a:rPr lang="ar-SA" sz="2000" dirty="0">
                <a:solidFill>
                  <a:srgbClr val="C00000"/>
                </a:solidFill>
                <a:latin typeface="Alexandria" charset="0"/>
                <a:cs typeface="Alexandria" charset="0"/>
              </a:rPr>
              <a:t>التزام الصحفيين المحترفين بضوابط أخلاقية </a:t>
            </a:r>
            <a:r>
              <a:rPr lang="ar-SA" sz="2000" dirty="0">
                <a:latin typeface="Alexandria" charset="0"/>
                <a:cs typeface="Alexandria" charset="0"/>
              </a:rPr>
              <a:t>صارمة، تضمن جودة المحتوى وتحمي المجتمع من تأثيرات الأخبار الكاذبة أو المضللة.</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تسهم الأخلاقيات في تعزيز الثقة بين الجمهور والصحفي، حيث إن الالتزام بالمبادئ الأخلاقية، </a:t>
            </a:r>
            <a:r>
              <a:rPr lang="ar-SA" sz="2000" dirty="0">
                <a:solidFill>
                  <a:srgbClr val="C00000"/>
                </a:solidFill>
                <a:latin typeface="Alexandria" charset="0"/>
                <a:cs typeface="Alexandria" charset="0"/>
              </a:rPr>
              <a:t>مثل الشفافية، والدقة، والإنصاف</a:t>
            </a:r>
            <a:r>
              <a:rPr lang="ar-SA" sz="2000" dirty="0">
                <a:latin typeface="Alexandria" charset="0"/>
                <a:cs typeface="Alexandria" charset="0"/>
              </a:rPr>
              <a:t>، يجعل الجمهور أكثر تقبلاً للمحتوى الصحفي، كما أن الصحفي الذي يلتزم بالأخلاقيات يكون قادراً على </a:t>
            </a:r>
            <a:r>
              <a:rPr lang="ar-SA" sz="2000" dirty="0">
                <a:solidFill>
                  <a:srgbClr val="C00000"/>
                </a:solidFill>
                <a:latin typeface="Alexandria" charset="0"/>
                <a:cs typeface="Alexandria" charset="0"/>
              </a:rPr>
              <a:t>تجنب المشكلات القانونية </a:t>
            </a:r>
            <a:r>
              <a:rPr lang="ar-SA" sz="2000" dirty="0">
                <a:latin typeface="Alexandria" charset="0"/>
                <a:cs typeface="Alexandria" charset="0"/>
              </a:rPr>
              <a:t>التي قد تنتج عن انتهاك حقوق الأفراد، مثل الحق في الخصوصية، أو الحق في الصورة، مما يعزز من مكانته المهنية وسمعته.</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الأخلاقيات في صحافة الهاتف </a:t>
            </a:r>
            <a:r>
              <a:rPr lang="ar-SA" sz="2400" b="1" dirty="0" smtClean="0">
                <a:solidFill>
                  <a:srgbClr val="203E5F"/>
                </a:solidFill>
                <a:latin typeface="Alexandria" charset="0"/>
                <a:cs typeface="Alexandria" charset="0"/>
              </a:rPr>
              <a:t>المحمول</a:t>
            </a:r>
            <a:endParaRPr lang="ar-SA" sz="2400" b="1" dirty="0">
              <a:solidFill>
                <a:srgbClr val="203E5F"/>
              </a:solidFill>
              <a:latin typeface="Alexandria" charset="0"/>
              <a:cs typeface="Alexandria" charset="0"/>
            </a:endParaRP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78975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03956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يواجه الصحفيون في صحافة الهاتف المحمول تحديات أخلاقية متعددة، أبرزها سرعة نقل الأخبار، حيث إن الضغط لنشر المعلومات بسرعة قد يؤدي إلى إهمال التحقق من دقتها، مما ينتج عنه نشر أخبار كاذبة أو مضللة، كما أن </a:t>
            </a:r>
            <a:r>
              <a:rPr lang="ar-SA" sz="2000" dirty="0">
                <a:solidFill>
                  <a:srgbClr val="C00000"/>
                </a:solidFill>
                <a:latin typeface="Alexandria" charset="0"/>
                <a:cs typeface="Alexandria" charset="0"/>
              </a:rPr>
              <a:t>سهولة الوصول إلى الأحداث عبر الهاتف المحمول تجعل الصحفيين أكثر عرضة لانتهاك خصوصية الأفراد</a:t>
            </a:r>
            <a:r>
              <a:rPr lang="ar-SA" sz="2000" dirty="0">
                <a:latin typeface="Alexandria" charset="0"/>
                <a:cs typeface="Alexandria" charset="0"/>
              </a:rPr>
              <a:t>، خاصة في الأماكن العامة أو أثناء الأزمات.</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تتضمن التحديات الأخلاقية أيضاً</a:t>
            </a:r>
            <a:r>
              <a:rPr lang="ar-SA" sz="2000" dirty="0">
                <a:solidFill>
                  <a:srgbClr val="C00000"/>
                </a:solidFill>
                <a:latin typeface="Alexandria" charset="0"/>
                <a:cs typeface="Alexandria" charset="0"/>
              </a:rPr>
              <a:t> قضية التلاعب بالمحتوى</a:t>
            </a:r>
            <a:r>
              <a:rPr lang="ar-SA" sz="2000" dirty="0">
                <a:latin typeface="Alexandria" charset="0"/>
                <a:cs typeface="Alexandria" charset="0"/>
              </a:rPr>
              <a:t>، حيث إن التطبيقات المتاحة على الهاتف المحمول تسمح بتحرير الصور والفيديوهات بسهولة، </a:t>
            </a:r>
            <a:r>
              <a:rPr lang="ar-SA" sz="2000" dirty="0">
                <a:solidFill>
                  <a:srgbClr val="C00000"/>
                </a:solidFill>
                <a:latin typeface="Alexandria" charset="0"/>
                <a:cs typeface="Alexandria" charset="0"/>
              </a:rPr>
              <a:t>مما قد يؤدي إلى تشويه الحقائق أو تقديمها بشكل غير دقيق</a:t>
            </a:r>
            <a:r>
              <a:rPr lang="ar-SA" sz="2000" dirty="0">
                <a:latin typeface="Alexandria" charset="0"/>
                <a:cs typeface="Alexandria" charset="0"/>
              </a:rPr>
              <a:t>، وهذا يتعارض مع المبادئ الأخلاقية للصحافة، التي تُلزم الصحفيين بنقل المعلومات كما هي دون تزييف أو تحريف.</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تحديات أخلاقيات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801319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03956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من أهم المبادئ الأخلاقية التي يجب أن يلتزم بها صحفيو الهاتف المحمول هي الدقة، حيث يجب التحقق من صحة المعلومات قبل نشرها، </a:t>
            </a:r>
            <a:r>
              <a:rPr lang="ar-SA" sz="2000" dirty="0">
                <a:solidFill>
                  <a:srgbClr val="C00000"/>
                </a:solidFill>
                <a:latin typeface="Alexandria" charset="0"/>
                <a:cs typeface="Alexandria" charset="0"/>
              </a:rPr>
              <a:t>خاصة في ظل انتشار الأخبار الكاذبة</a:t>
            </a:r>
            <a:r>
              <a:rPr lang="ar-SA" sz="2000" dirty="0">
                <a:latin typeface="Alexandria" charset="0"/>
                <a:cs typeface="Alexandria" charset="0"/>
              </a:rPr>
              <a:t>، كما يجب على الصحفي أن يكون موضوعياً، وأن </a:t>
            </a:r>
            <a:r>
              <a:rPr lang="ar-SA" sz="2000" dirty="0">
                <a:solidFill>
                  <a:srgbClr val="C00000"/>
                </a:solidFill>
                <a:latin typeface="Alexandria" charset="0"/>
                <a:cs typeface="Alexandria" charset="0"/>
              </a:rPr>
              <a:t>يتجنب الانحياز في تغطية الأحداث</a:t>
            </a:r>
            <a:r>
              <a:rPr lang="ar-SA" sz="2000" dirty="0">
                <a:latin typeface="Alexandria" charset="0"/>
                <a:cs typeface="Alexandria" charset="0"/>
              </a:rPr>
              <a:t>، وأن يعرض جميع جوانب القصة بشكل متوازن، دون تحيز لطرف على حساب آخر.</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أيضاً </a:t>
            </a:r>
            <a:r>
              <a:rPr lang="ar-SA" sz="2000" dirty="0">
                <a:solidFill>
                  <a:srgbClr val="C00000"/>
                </a:solidFill>
                <a:latin typeface="Alexandria" charset="0"/>
                <a:cs typeface="Alexandria" charset="0"/>
              </a:rPr>
              <a:t>مراعاة مبدأ احترام الخصوصية</a:t>
            </a:r>
            <a:r>
              <a:rPr lang="ar-SA" sz="2000" dirty="0">
                <a:latin typeface="Alexandria" charset="0"/>
                <a:cs typeface="Alexandria" charset="0"/>
              </a:rPr>
              <a:t>، حيث إن استخدام الهاتف المحمول في التصوير والتسجيل قد يعرض خصوصية الأفراد للخطر</a:t>
            </a:r>
            <a:r>
              <a:rPr lang="ar-SA" sz="2000" dirty="0" smtClean="0">
                <a:latin typeface="Alexandria" charset="0"/>
                <a:cs typeface="Alexandria" charset="0"/>
              </a:rPr>
              <a:t>، </a:t>
            </a:r>
            <a:r>
              <a:rPr lang="ar-SA" sz="2000" dirty="0">
                <a:latin typeface="Alexandria" charset="0"/>
                <a:cs typeface="Alexandria" charset="0"/>
              </a:rPr>
              <a:t>كما يجب على الصحفي أن يحترم حقوق الملكية الفكرية، وأن ينسب المحتوى إلى أصحابه، وأن </a:t>
            </a:r>
            <a:r>
              <a:rPr lang="ar-SA" sz="2000" dirty="0">
                <a:solidFill>
                  <a:srgbClr val="C00000"/>
                </a:solidFill>
                <a:latin typeface="Alexandria" charset="0"/>
                <a:cs typeface="Alexandria" charset="0"/>
              </a:rPr>
              <a:t>يتجنب سرقة الأعمال الإبداعية أو استخدامها دون </a:t>
            </a:r>
            <a:r>
              <a:rPr lang="ar-SA" sz="2000" dirty="0" smtClean="0">
                <a:solidFill>
                  <a:srgbClr val="C00000"/>
                </a:solidFill>
                <a:latin typeface="Alexandria" charset="0"/>
                <a:cs typeface="Alexandria" charset="0"/>
              </a:rPr>
              <a:t>إذن</a:t>
            </a:r>
            <a:r>
              <a:rPr lang="en-US" sz="2000" dirty="0" smtClean="0">
                <a:solidFill>
                  <a:srgbClr val="C00000"/>
                </a:solidFill>
                <a:latin typeface="Alexandria" charset="0"/>
                <a:cs typeface="Alexandria" charset="0"/>
              </a:rPr>
              <a:t> </a:t>
            </a:r>
            <a:r>
              <a:rPr lang="ar-SA" sz="2000" dirty="0" smtClean="0">
                <a:solidFill>
                  <a:srgbClr val="C00000"/>
                </a:solidFill>
                <a:latin typeface="Alexandria" charset="0"/>
                <a:cs typeface="Alexandria" charset="0"/>
              </a:rPr>
              <a:t> مسبق واضح</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المبادئ الأخلاقية لصحافة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862349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03956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تتضمن صحافة الهاتف المحمول العديد من الجوانب القانونية التي يجب على الصحفيين فهمها والالتزام بها، حيث إن استخدام الهاتف المحمول في </a:t>
            </a:r>
            <a:r>
              <a:rPr lang="ar-SA" sz="2000" dirty="0">
                <a:solidFill>
                  <a:srgbClr val="C00000"/>
                </a:solidFill>
                <a:latin typeface="Alexandria" charset="0"/>
                <a:cs typeface="Alexandria" charset="0"/>
              </a:rPr>
              <a:t>التصوير والتسجيل قد يتعارض مع قوانين الخصوصية وحقوق النشر</a:t>
            </a:r>
            <a:r>
              <a:rPr lang="ar-SA" sz="2000" dirty="0">
                <a:latin typeface="Alexandria" charset="0"/>
                <a:cs typeface="Alexandria" charset="0"/>
              </a:rPr>
              <a:t>، مما يعرض الصحفي للمساءلة القانونية، خاصة إذا </a:t>
            </a:r>
            <a:r>
              <a:rPr lang="ar-SA" sz="2000" dirty="0">
                <a:solidFill>
                  <a:srgbClr val="C00000"/>
                </a:solidFill>
                <a:latin typeface="Alexandria" charset="0"/>
                <a:cs typeface="Alexandria" charset="0"/>
              </a:rPr>
              <a:t>تم نشر محتوى دون إذن من الأفراد المعنيين أو المؤسسات المالكة</a:t>
            </a:r>
            <a:r>
              <a:rPr lang="ar-SA" sz="2000" dirty="0">
                <a:latin typeface="Alexandria" charset="0"/>
                <a:cs typeface="Alexandria" charset="0"/>
              </a:rPr>
              <a:t> </a:t>
            </a:r>
            <a:r>
              <a:rPr lang="ar-SA" sz="2000" dirty="0">
                <a:solidFill>
                  <a:srgbClr val="C00000"/>
                </a:solidFill>
                <a:latin typeface="Alexandria" charset="0"/>
                <a:cs typeface="Alexandria" charset="0"/>
              </a:rPr>
              <a:t>للحقوق</a:t>
            </a:r>
            <a:r>
              <a:rPr lang="ar-SA" sz="2000" dirty="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تشمل الجوانب القانونية أيضاً </a:t>
            </a:r>
            <a:r>
              <a:rPr lang="ar-SA" sz="2000" dirty="0">
                <a:solidFill>
                  <a:srgbClr val="C00000"/>
                </a:solidFill>
                <a:latin typeface="Alexandria" charset="0"/>
                <a:cs typeface="Alexandria" charset="0"/>
              </a:rPr>
              <a:t>قضية التشهير والقذف</a:t>
            </a:r>
            <a:r>
              <a:rPr lang="ar-SA" sz="2000" dirty="0">
                <a:latin typeface="Alexandria" charset="0"/>
                <a:cs typeface="Alexandria" charset="0"/>
              </a:rPr>
              <a:t>، حيث إن نشر معلومات كاذبة أو مسيئة عبر الهاتف المحمول قد يؤدي إلى مقاضاة الصحفي أو المؤسسة الإعلامية، كما أن استخدام الهاتف المحمول في </a:t>
            </a:r>
            <a:r>
              <a:rPr lang="ar-SA" sz="2000" dirty="0">
                <a:solidFill>
                  <a:srgbClr val="C00000"/>
                </a:solidFill>
                <a:latin typeface="Alexandria" charset="0"/>
                <a:cs typeface="Alexandria" charset="0"/>
              </a:rPr>
              <a:t>تسجيل المحادثات الخاصة أو الاجتماعات المغلقة دون إذن قد يعتبر انتهاكاً للقانون</a:t>
            </a:r>
            <a:r>
              <a:rPr lang="ar-SA" sz="2000" dirty="0">
                <a:latin typeface="Alexandria" charset="0"/>
                <a:cs typeface="Alexandria" charset="0"/>
              </a:rPr>
              <a:t>، مما يتطلب من الصحفيين الحذر والالتزام بالضوابط القانونية.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الجوانب القانونية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205486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03956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تعتبر حقوق النشر والملكية الفكرية من القضايا القانونية المهمة في صحافة الهاتف المحمول، حيث إن استخدام الصور، والفيديوهات، والمقاطع الصوتية </a:t>
            </a:r>
            <a:r>
              <a:rPr lang="ar-SA" sz="2000" dirty="0">
                <a:solidFill>
                  <a:srgbClr val="C00000"/>
                </a:solidFill>
                <a:latin typeface="Alexandria" charset="0"/>
                <a:cs typeface="Alexandria" charset="0"/>
              </a:rPr>
              <a:t>دون إذن من أصحابها </a:t>
            </a:r>
            <a:r>
              <a:rPr lang="ar-SA" sz="2000" dirty="0">
                <a:latin typeface="Alexandria" charset="0"/>
                <a:cs typeface="Alexandria" charset="0"/>
              </a:rPr>
              <a:t>يعتبر </a:t>
            </a:r>
            <a:r>
              <a:rPr lang="ar-SA" sz="2000" dirty="0">
                <a:solidFill>
                  <a:srgbClr val="C00000"/>
                </a:solidFill>
                <a:latin typeface="Alexandria" charset="0"/>
                <a:cs typeface="Alexandria" charset="0"/>
              </a:rPr>
              <a:t>انتهاكاً للقانون</a:t>
            </a:r>
            <a:r>
              <a:rPr lang="ar-SA" sz="2000" dirty="0">
                <a:latin typeface="Alexandria" charset="0"/>
                <a:cs typeface="Alexandria" charset="0"/>
              </a:rPr>
              <a:t>، مما </a:t>
            </a:r>
            <a:r>
              <a:rPr lang="ar-SA" sz="2000" dirty="0">
                <a:solidFill>
                  <a:srgbClr val="C00000"/>
                </a:solidFill>
                <a:latin typeface="Alexandria" charset="0"/>
                <a:cs typeface="Alexandria" charset="0"/>
              </a:rPr>
              <a:t>يعرض الصحفي للمساءلة القانونية</a:t>
            </a:r>
            <a:r>
              <a:rPr lang="ar-SA" sz="2000" dirty="0">
                <a:latin typeface="Alexandria" charset="0"/>
                <a:cs typeface="Alexandria" charset="0"/>
              </a:rPr>
              <a:t>، كما أن </a:t>
            </a:r>
            <a:r>
              <a:rPr lang="ar-SA" sz="2000" dirty="0">
                <a:solidFill>
                  <a:srgbClr val="C00000"/>
                </a:solidFill>
                <a:latin typeface="Alexandria" charset="0"/>
                <a:cs typeface="Alexandria" charset="0"/>
              </a:rPr>
              <a:t>إعادة نشر المحتوى دون نسبه إلى مصدره الأصلي يُعتبر سرقة فكرية</a:t>
            </a:r>
            <a:r>
              <a:rPr lang="ar-SA" sz="2000" dirty="0">
                <a:latin typeface="Alexandria" charset="0"/>
                <a:cs typeface="Alexandria" charset="0"/>
              </a:rPr>
              <a:t>، مما يؤثر على سمعة الصحفي والمؤسسة الإعلامية.</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احترام حقوق الملكية الفكرية، ونسب المحتوى إلى أصحابه، واستخدام المواد التي تكون متاحة بموجب </a:t>
            </a:r>
            <a:r>
              <a:rPr lang="ar-SA" sz="2000" dirty="0">
                <a:solidFill>
                  <a:srgbClr val="C00000"/>
                </a:solidFill>
                <a:latin typeface="Alexandria" charset="0"/>
                <a:cs typeface="Alexandria" charset="0"/>
              </a:rPr>
              <a:t>تراخيص مشاع إبداعي</a:t>
            </a:r>
            <a:r>
              <a:rPr lang="ar-SA" sz="2000" dirty="0">
                <a:latin typeface="Alexandria" charset="0"/>
                <a:cs typeface="Alexandria" charset="0"/>
              </a:rPr>
              <a:t>، أو </a:t>
            </a:r>
            <a:r>
              <a:rPr lang="ar-SA" sz="2000" dirty="0">
                <a:solidFill>
                  <a:srgbClr val="C00000"/>
                </a:solidFill>
                <a:latin typeface="Alexandria" charset="0"/>
                <a:cs typeface="Alexandria" charset="0"/>
              </a:rPr>
              <a:t>الحصول على إذن مسبق من المالكين</a:t>
            </a:r>
            <a:r>
              <a:rPr lang="ar-SA" sz="2000" dirty="0">
                <a:latin typeface="Alexandria" charset="0"/>
                <a:cs typeface="Alexandria" charset="0"/>
              </a:rPr>
              <a:t>، كما يجب عليهم </a:t>
            </a:r>
            <a:r>
              <a:rPr lang="ar-SA" sz="2000" dirty="0">
                <a:solidFill>
                  <a:srgbClr val="C00000"/>
                </a:solidFill>
                <a:latin typeface="Alexandria" charset="0"/>
                <a:cs typeface="Alexandria" charset="0"/>
              </a:rPr>
              <a:t>تجنب استخدام المحتوى المحمي بحقوق النشر دون إذن</a:t>
            </a:r>
            <a:r>
              <a:rPr lang="ar-SA" sz="2000" dirty="0">
                <a:latin typeface="Alexandria" charset="0"/>
                <a:cs typeface="Alexandria" charset="0"/>
              </a:rPr>
              <a:t>، حتى لو كان متاحاً على الإنترنت أو عبر منصات التواصل الاجتماعي.</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حقوق النشر والملكية الفكرية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512667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03956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تعتبر قضية الخصوصية وحماية البيانات من أهم الجوانب الأخلاقية والقانونية في صحافة الهاتف المحمول، حيث إن استخدام الهاتف المحمول في </a:t>
            </a:r>
            <a:r>
              <a:rPr lang="ar-SA" sz="2000" dirty="0">
                <a:solidFill>
                  <a:srgbClr val="C00000"/>
                </a:solidFill>
                <a:latin typeface="Alexandria" charset="0"/>
                <a:cs typeface="Alexandria" charset="0"/>
              </a:rPr>
              <a:t>التصوير والتسجيل قد يعرض خصوصية الأفراد للخطر</a:t>
            </a:r>
            <a:r>
              <a:rPr lang="ar-SA" sz="2000" dirty="0">
                <a:latin typeface="Alexandria" charset="0"/>
                <a:cs typeface="Alexandria" charset="0"/>
              </a:rPr>
              <a:t>، خاصة في الأماكن العامة، مما يتطلب من الصحفيين مراعاة حقوق الأفراد في الحفاظ على خصوصيتهم، وتجنب نشر معلومات أو صور قد تسبب لهم ضرراً.</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تشمل قوانين حماية البيانات أيضاً </a:t>
            </a:r>
            <a:r>
              <a:rPr lang="ar-SA" sz="2000" dirty="0">
                <a:solidFill>
                  <a:srgbClr val="C00000"/>
                </a:solidFill>
                <a:latin typeface="Alexandria" charset="0"/>
                <a:cs typeface="Alexandria" charset="0"/>
              </a:rPr>
              <a:t>قضية جمع المعلومات الشخصية</a:t>
            </a:r>
            <a:r>
              <a:rPr lang="ar-SA" sz="2000" dirty="0">
                <a:latin typeface="Alexandria" charset="0"/>
                <a:cs typeface="Alexandria" charset="0"/>
              </a:rPr>
              <a:t>، حيث إن الصحفيين الذين يجمعون بيانات الأفراد عبر الهاتف المحمول يجب أن يلتزموا </a:t>
            </a:r>
            <a:r>
              <a:rPr lang="ar-SA" sz="2000" dirty="0">
                <a:solidFill>
                  <a:srgbClr val="C00000"/>
                </a:solidFill>
                <a:latin typeface="Alexandria" charset="0"/>
                <a:cs typeface="Alexandria" charset="0"/>
              </a:rPr>
              <a:t>بقوانين حماية البيانات</a:t>
            </a:r>
            <a:r>
              <a:rPr lang="ar-SA" sz="2000" dirty="0">
                <a:latin typeface="Alexandria" charset="0"/>
                <a:cs typeface="Alexandria" charset="0"/>
              </a:rPr>
              <a:t>، وأن يحصلوا على موافقة الأفراد قبل استخدام معلوماتهم، كما يجب عليهم</a:t>
            </a:r>
            <a:r>
              <a:rPr lang="ar-SA" sz="2000" dirty="0">
                <a:solidFill>
                  <a:srgbClr val="C00000"/>
                </a:solidFill>
                <a:latin typeface="Alexandria" charset="0"/>
                <a:cs typeface="Alexandria" charset="0"/>
              </a:rPr>
              <a:t> تخزين البيانات بشكل آمن، وحذفها بعد انتهاء الغرض منه</a:t>
            </a:r>
            <a:r>
              <a:rPr lang="ar-SA" sz="2000" dirty="0">
                <a:latin typeface="Alexandria" charset="0"/>
                <a:cs typeface="Alexandria" charset="0"/>
              </a:rPr>
              <a:t>ا، لتجنب انتهاك قوانين الخصوصية.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الخصوصية وحماية البيانات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5576043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03956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التشهير والقذف من القضايا القانونية الخطيرة التي قد يواجهها صحفيو الهاتف المحمول، حيث إن </a:t>
            </a:r>
            <a:r>
              <a:rPr lang="ar-SA" sz="2000" dirty="0">
                <a:solidFill>
                  <a:srgbClr val="C00000"/>
                </a:solidFill>
                <a:latin typeface="Alexandria" charset="0"/>
                <a:cs typeface="Alexandria" charset="0"/>
              </a:rPr>
              <a:t>نشر معلومات كاذبة أو مسيئة عبر الهاتف المحمول </a:t>
            </a:r>
            <a:r>
              <a:rPr lang="ar-SA" sz="2000" dirty="0">
                <a:latin typeface="Alexandria" charset="0"/>
                <a:cs typeface="Alexandria" charset="0"/>
              </a:rPr>
              <a:t>قد يؤدي إلى </a:t>
            </a:r>
            <a:r>
              <a:rPr lang="ar-SA" sz="2000" dirty="0">
                <a:solidFill>
                  <a:srgbClr val="C00000"/>
                </a:solidFill>
                <a:latin typeface="Alexandria" charset="0"/>
                <a:cs typeface="Alexandria" charset="0"/>
              </a:rPr>
              <a:t>مقاضاة الصحفي أو المؤسسة الإعلامية</a:t>
            </a:r>
            <a:r>
              <a:rPr lang="ar-SA" sz="2000" dirty="0">
                <a:latin typeface="Alexandria" charset="0"/>
                <a:cs typeface="Alexandria" charset="0"/>
              </a:rPr>
              <a:t>، خاصة إذا تسبب المحتوى في الإضرار بسمعة فرد أو مؤسسة، مما يتطلب من الصحفيين التحقق من صحة المعلومات قبل نشرها.</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a:t>
            </a:r>
            <a:r>
              <a:rPr lang="ar-SA" sz="2000" dirty="0">
                <a:solidFill>
                  <a:srgbClr val="C00000"/>
                </a:solidFill>
                <a:latin typeface="Alexandria" charset="0"/>
                <a:cs typeface="Alexandria" charset="0"/>
              </a:rPr>
              <a:t>تجنب استخدام لغة مسيئة أو مهينة في تغطية الأحداث</a:t>
            </a:r>
            <a:r>
              <a:rPr lang="ar-SA" sz="2000" dirty="0">
                <a:latin typeface="Alexandria" charset="0"/>
                <a:cs typeface="Alexandria" charset="0"/>
              </a:rPr>
              <a:t>، وأن يلتزموا بالدقة والموضوعية في نقل المعلومات، كما يجب عليهم احترام حقوق الأفراد في الحفاظ على سمعتهم، وتجنب نشر أي محتوى قد يعتبر </a:t>
            </a:r>
            <a:r>
              <a:rPr lang="ar-SA" sz="2000" dirty="0">
                <a:solidFill>
                  <a:srgbClr val="C00000"/>
                </a:solidFill>
                <a:latin typeface="Alexandria" charset="0"/>
                <a:cs typeface="Alexandria" charset="0"/>
              </a:rPr>
              <a:t>تشهيراً أو قذفاً</a:t>
            </a:r>
            <a:r>
              <a:rPr lang="ar-SA" sz="2000" dirty="0">
                <a:latin typeface="Alexandria" charset="0"/>
                <a:cs typeface="Alexandria" charset="0"/>
              </a:rPr>
              <a:t>، حتى لو كان الهدف هو نقل الأخبار بسرعة، حيث إن السرعة لا تبرر انتهاك القوانين أو الأخلاقيات.</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التشهير والقذف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017461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104640" y="1694693"/>
            <a:ext cx="7376159" cy="496289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تتطلب صحافة الهاتف المحمول من الصحفيين تحمل مسؤولية اجتماعية كبيرة، حيث إنهم </a:t>
            </a:r>
            <a:r>
              <a:rPr lang="ar-SA" sz="2000" dirty="0" smtClean="0">
                <a:latin typeface="Alexandria" charset="0"/>
                <a:cs typeface="Alexandria" charset="0"/>
              </a:rPr>
              <a:t>يلعبون </a:t>
            </a:r>
            <a:r>
              <a:rPr lang="ar-SA" sz="2000" dirty="0">
                <a:latin typeface="Alexandria" charset="0"/>
                <a:cs typeface="Alexandria" charset="0"/>
              </a:rPr>
              <a:t>دوراً مهماً في </a:t>
            </a:r>
            <a:r>
              <a:rPr lang="ar-SA" sz="2000" dirty="0">
                <a:solidFill>
                  <a:srgbClr val="C00000"/>
                </a:solidFill>
                <a:latin typeface="Alexandria" charset="0"/>
                <a:cs typeface="Alexandria" charset="0"/>
              </a:rPr>
              <a:t>تشكيل الرأي العام</a:t>
            </a:r>
            <a:r>
              <a:rPr lang="ar-SA" sz="2000" dirty="0">
                <a:latin typeface="Alexandria" charset="0"/>
                <a:cs typeface="Alexandria" charset="0"/>
              </a:rPr>
              <a:t>، ونقل المعلومات التي تؤثر على المجتمع، مما يتطلب منهم الالتزام بالمبادئ الأخلاقية، </a:t>
            </a:r>
            <a:r>
              <a:rPr lang="ar-SA" sz="2000" dirty="0">
                <a:solidFill>
                  <a:srgbClr val="C00000"/>
                </a:solidFill>
                <a:latin typeface="Alexandria" charset="0"/>
                <a:cs typeface="Alexandria" charset="0"/>
              </a:rPr>
              <a:t>وتجنب نشر محتوى قد يسبب ضرراً للأفراد أو المجتمعات</a:t>
            </a:r>
            <a:r>
              <a:rPr lang="ar-SA" sz="2000" dirty="0">
                <a:latin typeface="Alexandria" charset="0"/>
                <a:cs typeface="Alexandria" charset="0"/>
              </a:rPr>
              <a:t>، أو يعزز العنف أو الكراهية.</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أن يكونوا على دراية بتأثير محتواهم على المجتمع، وأن يعملوا على </a:t>
            </a:r>
            <a:r>
              <a:rPr lang="ar-SA" sz="2000" dirty="0">
                <a:solidFill>
                  <a:srgbClr val="C00000"/>
                </a:solidFill>
                <a:latin typeface="Alexandria" charset="0"/>
                <a:cs typeface="Alexandria" charset="0"/>
              </a:rPr>
              <a:t>تعزيز القيم الإيجابية</a:t>
            </a:r>
            <a:r>
              <a:rPr lang="ar-SA" sz="2000" dirty="0">
                <a:latin typeface="Alexandria" charset="0"/>
                <a:cs typeface="Alexandria" charset="0"/>
              </a:rPr>
              <a:t>، مثل </a:t>
            </a:r>
            <a:r>
              <a:rPr lang="ar-SA" sz="2000" dirty="0">
                <a:solidFill>
                  <a:srgbClr val="C00000"/>
                </a:solidFill>
                <a:latin typeface="Alexandria" charset="0"/>
                <a:cs typeface="Alexandria" charset="0"/>
              </a:rPr>
              <a:t>التسامح، والعدالة، والمساواة</a:t>
            </a:r>
            <a:r>
              <a:rPr lang="ar-SA" sz="2000" dirty="0">
                <a:latin typeface="Alexandria" charset="0"/>
                <a:cs typeface="Alexandria" charset="0"/>
              </a:rPr>
              <a:t>، كما يجب عليهم تجنب نشر محتوى قد يثير الفتنة أو العنف، أو يعزز الصور النمطية السلبية، مما يسهم في بناء مجتمع أكثر استقراراً وتفاهماً.</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المسؤولية الاجتماعية لصحفيي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1026" name="Picture 2" descr="محاضرة: منصات التواصل الاجتماعي.. الفوضى سيدة الموقف | الجزيرة ..."/>
          <p:cNvPicPr>
            <a:picLocks noChangeAspect="1" noChangeArrowheads="1"/>
          </p:cNvPicPr>
          <p:nvPr/>
        </p:nvPicPr>
        <p:blipFill rotWithShape="1">
          <a:blip r:embed="rId3">
            <a:extLst>
              <a:ext uri="{28A0092B-C50C-407E-A947-70E740481C1C}">
                <a14:useLocalDpi xmlns:a14="http://schemas.microsoft.com/office/drawing/2010/main" val="0"/>
              </a:ext>
            </a:extLst>
          </a:blip>
          <a:srcRect l="34939" r="9119"/>
          <a:stretch/>
        </p:blipFill>
        <p:spPr bwMode="auto">
          <a:xfrm>
            <a:off x="304800" y="1818640"/>
            <a:ext cx="3515916" cy="34371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879260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915920" y="1694693"/>
            <a:ext cx="8564879" cy="496289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أدت التطورات التكنولوجية إلى تغيير طبيعة العمل الصحفي، حيث أصبح الهاتف المحمول أداة رئيسية لتغطية الأحداث ونشر الأخبار، ومع ذلك، فإن هذه </a:t>
            </a:r>
            <a:r>
              <a:rPr lang="ar-SA" sz="2000" dirty="0">
                <a:solidFill>
                  <a:srgbClr val="C00000"/>
                </a:solidFill>
                <a:latin typeface="Alexandria" charset="0"/>
                <a:cs typeface="Alexandria" charset="0"/>
              </a:rPr>
              <a:t>التكنولوجيا تفرض تحديات أخلاقية جديدة</a:t>
            </a:r>
            <a:r>
              <a:rPr lang="ar-SA" sz="2000" dirty="0">
                <a:latin typeface="Alexandria" charset="0"/>
                <a:cs typeface="Alexandria" charset="0"/>
              </a:rPr>
              <a:t>، مثل </a:t>
            </a:r>
            <a:r>
              <a:rPr lang="ar-SA" sz="2000" dirty="0">
                <a:solidFill>
                  <a:srgbClr val="C00000"/>
                </a:solidFill>
                <a:latin typeface="Alexandria" charset="0"/>
                <a:cs typeface="Alexandria" charset="0"/>
              </a:rPr>
              <a:t>سهولة التلاعب بالمحتوى، وسرعة نشر المعلومات دون التحقق من دقتها</a:t>
            </a:r>
            <a:r>
              <a:rPr lang="ar-SA" sz="2000" dirty="0">
                <a:latin typeface="Alexandria" charset="0"/>
                <a:cs typeface="Alexandria" charset="0"/>
              </a:rPr>
              <a:t>، مما يتطلب من الصحفيين تطوير مهارات جديدة للتعامل مع هذه التحديات.</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أن يكونوا على دراية بالتأثيرات السلبية للتكنولوجيا على أخلاقيات الصحافة، مثل </a:t>
            </a:r>
            <a:r>
              <a:rPr lang="ar-SA" sz="2000" dirty="0">
                <a:solidFill>
                  <a:srgbClr val="C00000"/>
                </a:solidFill>
                <a:latin typeface="Alexandria" charset="0"/>
                <a:cs typeface="Alexandria" charset="0"/>
              </a:rPr>
              <a:t>انتشار الأخبار الكاذبة، وانتهاك الخصوصية، واستخدام المحتوى المحمي بحقوق النشر دون إذن</a:t>
            </a:r>
            <a:r>
              <a:rPr lang="ar-SA" sz="2000" dirty="0">
                <a:latin typeface="Alexandria" charset="0"/>
                <a:cs typeface="Alexandria" charset="0"/>
              </a:rPr>
              <a:t>، كما يجب عليهم استخدام التكنولوجيا بشكل مسؤول، والاستفادة من </a:t>
            </a:r>
            <a:r>
              <a:rPr lang="ar-SA" sz="2000" dirty="0">
                <a:solidFill>
                  <a:srgbClr val="C00000"/>
                </a:solidFill>
                <a:latin typeface="Alexandria" charset="0"/>
                <a:cs typeface="Alexandria" charset="0"/>
              </a:rPr>
              <a:t>أدوات التحقق من المعلومات</a:t>
            </a:r>
            <a:r>
              <a:rPr lang="ar-SA" sz="2000" dirty="0">
                <a:latin typeface="Alexandria" charset="0"/>
                <a:cs typeface="Alexandria" charset="0"/>
              </a:rPr>
              <a:t>، وتطبيقات التحرير الآمنة، لتجنب الانتهاكات الأخلاقية والقانونية.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التكنولوجيا على أخلاقيات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2052" name="Picture 4" descr="لماذا يميل الناس إلى تصديق الأخبار الكاذبة؟│بوليغراف - YouTube"/>
          <p:cNvPicPr>
            <a:picLocks noChangeAspect="1" noChangeArrowheads="1"/>
          </p:cNvPicPr>
          <p:nvPr/>
        </p:nvPicPr>
        <p:blipFill rotWithShape="1">
          <a:blip r:embed="rId3">
            <a:extLst>
              <a:ext uri="{28A0092B-C50C-407E-A947-70E740481C1C}">
                <a14:useLocalDpi xmlns:a14="http://schemas.microsoft.com/office/drawing/2010/main" val="0"/>
              </a:ext>
            </a:extLst>
          </a:blip>
          <a:srcRect l="24208" r="23547"/>
          <a:stretch/>
        </p:blipFill>
        <p:spPr bwMode="auto">
          <a:xfrm>
            <a:off x="180431" y="2248995"/>
            <a:ext cx="2606764" cy="28075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69313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058160" y="1694693"/>
            <a:ext cx="8422639"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تلعب المؤسسات الإعلامية دوراً مهماً في تعزيز الأخلاقيات بين صحفيي الهاتف المحمول، حيث </a:t>
            </a:r>
            <a:r>
              <a:rPr lang="ar-SA" sz="2000" dirty="0">
                <a:solidFill>
                  <a:srgbClr val="C00000"/>
                </a:solidFill>
                <a:latin typeface="Alexandria" charset="0"/>
                <a:cs typeface="Alexandria" charset="0"/>
              </a:rPr>
              <a:t>يجب عليها وضع سياسات واضحة تحدد المعايير الأخلاقية والمهنية التي يجب على الصحفيين الالتزام بها</a:t>
            </a:r>
            <a:r>
              <a:rPr lang="ar-SA" sz="2000" dirty="0">
                <a:latin typeface="Alexandria" charset="0"/>
                <a:cs typeface="Alexandria" charset="0"/>
              </a:rPr>
              <a:t>، كما يجب عليها توفير التدريب المستمر للصحفيين على هذه المعايير، وتقديم الدعم القانوني عند الحاجة.</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المؤسسات الإعلامية أيضاً </a:t>
            </a:r>
            <a:r>
              <a:rPr lang="ar-SA" sz="2000" dirty="0">
                <a:solidFill>
                  <a:srgbClr val="C00000"/>
                </a:solidFill>
                <a:latin typeface="Alexandria" charset="0"/>
                <a:cs typeface="Alexandria" charset="0"/>
              </a:rPr>
              <a:t>مراقبة المحتوى الذي ينشره صحفيوها، والتأكد من التزامه بالمعايير الأخلاقية والقانونية</a:t>
            </a:r>
            <a:r>
              <a:rPr lang="ar-SA" sz="2000" dirty="0">
                <a:latin typeface="Alexandria" charset="0"/>
                <a:cs typeface="Alexandria" charset="0"/>
              </a:rPr>
              <a:t>، كما يجب عليها تعزيز </a:t>
            </a:r>
            <a:r>
              <a:rPr lang="ar-SA" sz="2000" dirty="0">
                <a:solidFill>
                  <a:srgbClr val="C00000"/>
                </a:solidFill>
                <a:latin typeface="Alexandria" charset="0"/>
                <a:cs typeface="Alexandria" charset="0"/>
              </a:rPr>
              <a:t>ثقافة المسؤولية الاجتماعية بين الصحفيين</a:t>
            </a:r>
            <a:r>
              <a:rPr lang="ar-SA" sz="2000" dirty="0">
                <a:latin typeface="Alexandria" charset="0"/>
                <a:cs typeface="Alexandria" charset="0"/>
              </a:rPr>
              <a:t>، وتشجيعهم على تقديم محتوى دقيق، وشفاف، ومسؤول، يسهم في بناء مجتمع أكثر وعياً وثقافة.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دور المؤسسات الإعلامية في تعزيز الأخلاقيات</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8" name="Picture 4" descr="كيف تميز الاخبار الكاذبة؟ - Lacom Magazine"/>
          <p:cNvPicPr>
            <a:picLocks noChangeAspect="1" noChangeArrowheads="1"/>
          </p:cNvPicPr>
          <p:nvPr/>
        </p:nvPicPr>
        <p:blipFill rotWithShape="1">
          <a:blip r:embed="rId3">
            <a:extLst>
              <a:ext uri="{28A0092B-C50C-407E-A947-70E740481C1C}">
                <a14:useLocalDpi xmlns:a14="http://schemas.microsoft.com/office/drawing/2010/main" val="0"/>
              </a:ext>
            </a:extLst>
          </a:blip>
          <a:srcRect l="16957" r="50233"/>
          <a:stretch/>
        </p:blipFill>
        <p:spPr bwMode="auto">
          <a:xfrm>
            <a:off x="180431" y="1490909"/>
            <a:ext cx="2654209" cy="4908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88262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262184" y="1694693"/>
            <a:ext cx="8218615"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التصوير والتسجيل عبر الهاتف المحمول من أبرز التحديات الأخلاقية في صحافة الهاتف المحمول، حيث إن سهولة الوصول إلى الأحداث</a:t>
            </a:r>
            <a:r>
              <a:rPr lang="ar-SA" sz="2000" dirty="0">
                <a:solidFill>
                  <a:srgbClr val="C00000"/>
                </a:solidFill>
                <a:latin typeface="Alexandria" charset="0"/>
                <a:cs typeface="Alexandria" charset="0"/>
              </a:rPr>
              <a:t> قد تؤدي إلى انتهاك خصوصية الأفراد، خاصة في الأماكن العامة</a:t>
            </a:r>
            <a:r>
              <a:rPr lang="ar-SA" sz="2000" dirty="0">
                <a:latin typeface="Alexandria" charset="0"/>
                <a:cs typeface="Alexandria" charset="0"/>
              </a:rPr>
              <a:t>، مما يتطلب من الصحفيين مراعاة حقوق الأفراد في الحفاظ على خصوصيتهم، وتجنب نشر صور أو فيديوهات قد تسبب لهم ضرراً.</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a:t>
            </a:r>
            <a:r>
              <a:rPr lang="ar-SA" sz="2000" dirty="0">
                <a:solidFill>
                  <a:srgbClr val="C00000"/>
                </a:solidFill>
                <a:latin typeface="Alexandria" charset="0"/>
                <a:cs typeface="Alexandria" charset="0"/>
              </a:rPr>
              <a:t>الحصول على موافقة الأفراد قبل تصويرهم أو تسجيلهم، خاصة في الأماكن الخاصة</a:t>
            </a:r>
            <a:r>
              <a:rPr lang="ar-SA" sz="2000" dirty="0">
                <a:latin typeface="Alexandria" charset="0"/>
                <a:cs typeface="Alexandria" charset="0"/>
              </a:rPr>
              <a:t>، كما يجب عليهم تجنب نشر محتوى قد يعرض الأفراد للخطر، أو يسبب لهم أذى نفسياً أو اجتماعياً، حيث إن الالتزام بهذه المبادئ الأخلاقية يسهم في تعزيز ثقة الجمهور بالصحافة.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التصوير والتسجيل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5122" name="Picture 2" descr="PANET | الدولة التي تدرس منع استخدام الهواتف في المدارس"/>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6821" r="34896"/>
          <a:stretch/>
        </p:blipFill>
        <p:spPr bwMode="auto">
          <a:xfrm>
            <a:off x="180431" y="1409429"/>
            <a:ext cx="2940908" cy="51214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534531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509319" y="1521695"/>
            <a:ext cx="7971480" cy="496289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البث المباشر عبر الهاتف المحمول أداة قوية لنقل الأحداث بشكل فوري، ولكنه يفرض تحديات أخلاقية كبيرة، حيث إن </a:t>
            </a:r>
            <a:r>
              <a:rPr lang="ar-SA" sz="2000" dirty="0">
                <a:solidFill>
                  <a:srgbClr val="C00000"/>
                </a:solidFill>
                <a:latin typeface="Alexandria" charset="0"/>
                <a:cs typeface="Alexandria" charset="0"/>
              </a:rPr>
              <a:t>السرعة في نقل المعلومات قد تؤدي إلى نشر محتوى غير دقيق أو مضلل</a:t>
            </a:r>
            <a:r>
              <a:rPr lang="ar-SA" sz="2000" dirty="0">
                <a:latin typeface="Alexandria" charset="0"/>
                <a:cs typeface="Alexandria" charset="0"/>
              </a:rPr>
              <a:t>، كما أن البث المباشر قد يعرض خصوصية الأفراد للخطر، خاصة في الأحداث الحساسة أو المؤلمة.</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التحقق من دقة المعلومات قبل البث المباشر، وتجنب نقل محتوى قد يسبب ضرراً للأفراد أو المجتمع، كما يجب عليهم مراعاة مشاعر الجمهور، </a:t>
            </a:r>
            <a:r>
              <a:rPr lang="ar-SA" sz="2000" dirty="0">
                <a:solidFill>
                  <a:srgbClr val="C00000"/>
                </a:solidFill>
                <a:latin typeface="Alexandria" charset="0"/>
                <a:cs typeface="Alexandria" charset="0"/>
              </a:rPr>
              <a:t>وتجنب بث مشاهد عنيفة أو مؤلمة دون سبب مبرر</a:t>
            </a:r>
            <a:r>
              <a:rPr lang="ar-SA" sz="2000" dirty="0">
                <a:latin typeface="Alexandria" charset="0"/>
                <a:cs typeface="Alexandria" charset="0"/>
              </a:rPr>
              <a:t>، حيث إن الالتزام بهذه المبادئ الأخلاقية يسهم في تعزيز مصداقية الصحافة.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البث المباشر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7170" name="Picture 2" descr="إلى الصحفيين.. كل ما تحتاجونه للخروج إلى الجمهور في بث مباشر ..."/>
          <p:cNvPicPr>
            <a:picLocks noChangeAspect="1" noChangeArrowheads="1"/>
          </p:cNvPicPr>
          <p:nvPr/>
        </p:nvPicPr>
        <p:blipFill rotWithShape="1">
          <a:blip r:embed="rId3">
            <a:extLst>
              <a:ext uri="{28A0092B-C50C-407E-A947-70E740481C1C}">
                <a14:useLocalDpi xmlns:a14="http://schemas.microsoft.com/office/drawing/2010/main" val="0"/>
              </a:ext>
            </a:extLst>
          </a:blip>
          <a:srcRect l="54991"/>
          <a:stretch/>
        </p:blipFill>
        <p:spPr bwMode="auto">
          <a:xfrm>
            <a:off x="169938" y="1588595"/>
            <a:ext cx="3200400" cy="43084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707326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153918" y="1588595"/>
            <a:ext cx="8369737"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التعليق على الأحداث عبر الهاتف المحمول جزءاً مهماً من صحافة الهاتف المحمول، حيث إنه يسهم في تفسير الأحداث وتقديمها للجمهور بشكل واضح، ومع ذلك، فإن </a:t>
            </a:r>
            <a:r>
              <a:rPr lang="ar-SA" sz="2000" dirty="0">
                <a:solidFill>
                  <a:srgbClr val="C00000"/>
                </a:solidFill>
                <a:latin typeface="Alexandria" charset="0"/>
                <a:cs typeface="Alexandria" charset="0"/>
              </a:rPr>
              <a:t>التعليق قد يتضمن تحيزاً أو معلومات غير دقيقة</a:t>
            </a:r>
            <a:r>
              <a:rPr lang="ar-SA" sz="2000" dirty="0">
                <a:latin typeface="Alexandria" charset="0"/>
                <a:cs typeface="Alexandria" charset="0"/>
              </a:rPr>
              <a:t>، مما يتطلب من الصحفيين الالتزام بالموضوعية والدقة في تعليقاتهم.</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تجنب استخدام لغة تحريضية أو مسيئة في تعليقاتهم، وأن </a:t>
            </a:r>
            <a:r>
              <a:rPr lang="ar-SA" sz="2000" dirty="0">
                <a:solidFill>
                  <a:srgbClr val="C00000"/>
                </a:solidFill>
                <a:latin typeface="Alexandria" charset="0"/>
                <a:cs typeface="Alexandria" charset="0"/>
              </a:rPr>
              <a:t>يعتمدوا على الحقائق والأدلة في تفسير الأحداث</a:t>
            </a:r>
            <a:r>
              <a:rPr lang="ar-SA" sz="2000" dirty="0">
                <a:latin typeface="Alexandria" charset="0"/>
                <a:cs typeface="Alexandria" charset="0"/>
              </a:rPr>
              <a:t>، كما يجب عليهم تجنب الانحياز لطرف على حساب آخر، وأن يقدموا جميع جوانب القصة بشكل متوازن، مما يسهم في تعزيز ثقة الجمهور بالصحافة.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التعليق على الأحداث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4098" name="Picture 2" descr="غزة.. إقبال متزايد على مراكز تدريب التعليق الصوتي | التلفزيون العربي"/>
          <p:cNvPicPr>
            <a:picLocks noChangeAspect="1" noChangeArrowheads="1"/>
          </p:cNvPicPr>
          <p:nvPr/>
        </p:nvPicPr>
        <p:blipFill rotWithShape="1">
          <a:blip r:embed="rId3">
            <a:extLst>
              <a:ext uri="{28A0092B-C50C-407E-A947-70E740481C1C}">
                <a14:useLocalDpi xmlns:a14="http://schemas.microsoft.com/office/drawing/2010/main" val="0"/>
              </a:ext>
            </a:extLst>
          </a:blip>
          <a:srcRect l="45682"/>
          <a:stretch/>
        </p:blipFill>
        <p:spPr bwMode="auto">
          <a:xfrm>
            <a:off x="180431" y="1671179"/>
            <a:ext cx="2854782" cy="4037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140266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811400" y="1579083"/>
            <a:ext cx="7711439" cy="496289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مصادر المعلومات من التحديات الأخلاقية المهمة في صحافة الهاتف المحمول، حيث إن الصحفيين يعتمدون على </a:t>
            </a:r>
            <a:r>
              <a:rPr lang="ar-SA" sz="2000" dirty="0">
                <a:solidFill>
                  <a:srgbClr val="C00000"/>
                </a:solidFill>
                <a:latin typeface="Alexandria" charset="0"/>
                <a:cs typeface="Alexandria" charset="0"/>
              </a:rPr>
              <a:t>مصادر مختلفة للحصول على المعلومات</a:t>
            </a:r>
            <a:r>
              <a:rPr lang="ar-SA" sz="2000" dirty="0">
                <a:latin typeface="Alexandria" charset="0"/>
                <a:cs typeface="Alexandria" charset="0"/>
              </a:rPr>
              <a:t>، مما يتطلب منهم الحفاظ على </a:t>
            </a:r>
            <a:r>
              <a:rPr lang="ar-SA" sz="2000" dirty="0">
                <a:solidFill>
                  <a:srgbClr val="C00000"/>
                </a:solidFill>
                <a:latin typeface="Alexandria" charset="0"/>
                <a:cs typeface="Alexandria" charset="0"/>
              </a:rPr>
              <a:t>سرية المصادر</a:t>
            </a:r>
            <a:r>
              <a:rPr lang="ar-SA" sz="2000" dirty="0">
                <a:latin typeface="Alexandria" charset="0"/>
                <a:cs typeface="Alexandria" charset="0"/>
              </a:rPr>
              <a:t>، وعدم الكشف عن هويتهم دون موافقتهم، خاصة في الحالات التي قد يعرضونهم للخطر.</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التحقق من مصداقية المصادر قبل استخدام معلوماتهم، </a:t>
            </a:r>
            <a:r>
              <a:rPr lang="ar-SA" sz="2000" dirty="0">
                <a:solidFill>
                  <a:srgbClr val="C00000"/>
                </a:solidFill>
                <a:latin typeface="Alexandria" charset="0"/>
                <a:cs typeface="Alexandria" charset="0"/>
              </a:rPr>
              <a:t>وتجنب الاعتماد على مصادر مجهولة </a:t>
            </a:r>
            <a:r>
              <a:rPr lang="ar-SA" sz="2000" dirty="0">
                <a:latin typeface="Alexandria" charset="0"/>
                <a:cs typeface="Alexandria" charset="0"/>
              </a:rPr>
              <a:t>أو غير موثوقة، كما يجب عليهم </a:t>
            </a:r>
            <a:r>
              <a:rPr lang="ar-SA" sz="2000" dirty="0">
                <a:solidFill>
                  <a:srgbClr val="C00000"/>
                </a:solidFill>
                <a:latin typeface="Alexandria" charset="0"/>
                <a:cs typeface="Alexandria" charset="0"/>
              </a:rPr>
              <a:t>احترام حقوق المصادر </a:t>
            </a:r>
            <a:r>
              <a:rPr lang="ar-SA" sz="2000" dirty="0">
                <a:latin typeface="Alexandria" charset="0"/>
                <a:cs typeface="Alexandria" charset="0"/>
              </a:rPr>
              <a:t>في الحفاظ على خصوصيتهم، وتجنب استخدام معلومات قد تسبب لهم ضرراً، حيث إن الالتزام بهذه المبادئ الأخلاقية يسهم في تعزيز مصداقية الصحافة.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41364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مصادر المعلومات</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3074" name="Picture 2" descr="الأخبار الكاذبة أكثر انتشاراً من الحقيقية في 2016"/>
          <p:cNvPicPr>
            <a:picLocks noChangeAspect="1" noChangeArrowheads="1"/>
          </p:cNvPicPr>
          <p:nvPr/>
        </p:nvPicPr>
        <p:blipFill rotWithShape="1">
          <a:blip r:embed="rId3">
            <a:extLst>
              <a:ext uri="{28A0092B-C50C-407E-A947-70E740481C1C}">
                <a14:useLocalDpi xmlns:a14="http://schemas.microsoft.com/office/drawing/2010/main" val="0"/>
              </a:ext>
            </a:extLst>
          </a:blip>
          <a:srcRect r="5904"/>
          <a:stretch/>
        </p:blipFill>
        <p:spPr bwMode="auto">
          <a:xfrm>
            <a:off x="124830" y="4266344"/>
            <a:ext cx="3375115" cy="23912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3076" name="Picture 4" descr="iHouse - Apple Authorized Reseller | قوة الأخبار الكاذبة المنتشرة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167" r="20016"/>
          <a:stretch/>
        </p:blipFill>
        <p:spPr bwMode="auto">
          <a:xfrm>
            <a:off x="180431" y="1335035"/>
            <a:ext cx="3272513" cy="28894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788823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250724" y="1694693"/>
            <a:ext cx="7230075" cy="496289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التفاعل مع الجمهور عبر الهاتف المحمول جزءاً مهماً من صحافة الهاتف المحمول، حيث إنه </a:t>
            </a:r>
            <a:r>
              <a:rPr lang="ar-SA" sz="2000" dirty="0">
                <a:solidFill>
                  <a:srgbClr val="C00000"/>
                </a:solidFill>
                <a:latin typeface="Alexandria" charset="0"/>
                <a:cs typeface="Alexandria" charset="0"/>
              </a:rPr>
              <a:t>يسهم في بناء علاقة قوية بين الصحفيين والجمهور</a:t>
            </a:r>
            <a:r>
              <a:rPr lang="ar-SA" sz="2000" dirty="0">
                <a:latin typeface="Alexandria" charset="0"/>
                <a:cs typeface="Alexandria" charset="0"/>
              </a:rPr>
              <a:t>، ومع ذلك، فإن هذا التفاعل قد يتضمن </a:t>
            </a:r>
            <a:r>
              <a:rPr lang="ar-SA" sz="2000" dirty="0">
                <a:solidFill>
                  <a:srgbClr val="C00000"/>
                </a:solidFill>
                <a:latin typeface="Alexandria" charset="0"/>
                <a:cs typeface="Alexandria" charset="0"/>
              </a:rPr>
              <a:t>تحديات أخلاقية</a:t>
            </a:r>
            <a:r>
              <a:rPr lang="ar-SA" sz="2000" dirty="0">
                <a:latin typeface="Alexandria" charset="0"/>
                <a:cs typeface="Alexandria" charset="0"/>
              </a:rPr>
              <a:t>، مثل </a:t>
            </a:r>
            <a:r>
              <a:rPr lang="ar-SA" sz="2000" dirty="0">
                <a:solidFill>
                  <a:srgbClr val="C00000"/>
                </a:solidFill>
                <a:latin typeface="Alexandria" charset="0"/>
                <a:cs typeface="Alexandria" charset="0"/>
              </a:rPr>
              <a:t>التعليقات</a:t>
            </a:r>
            <a:r>
              <a:rPr lang="ar-SA" sz="2000" dirty="0">
                <a:latin typeface="Alexandria" charset="0"/>
                <a:cs typeface="Alexandria" charset="0"/>
              </a:rPr>
              <a:t> </a:t>
            </a:r>
            <a:r>
              <a:rPr lang="ar-SA" sz="2000" dirty="0">
                <a:solidFill>
                  <a:srgbClr val="C00000"/>
                </a:solidFill>
                <a:latin typeface="Alexandria" charset="0"/>
                <a:cs typeface="Alexandria" charset="0"/>
              </a:rPr>
              <a:t>المسيئة</a:t>
            </a:r>
            <a:r>
              <a:rPr lang="ar-SA" sz="2000" dirty="0">
                <a:latin typeface="Alexandria" charset="0"/>
                <a:cs typeface="Alexandria" charset="0"/>
              </a:rPr>
              <a:t> أو </a:t>
            </a:r>
            <a:r>
              <a:rPr lang="ar-SA" sz="2000" dirty="0">
                <a:solidFill>
                  <a:srgbClr val="C00000"/>
                </a:solidFill>
                <a:latin typeface="Alexandria" charset="0"/>
                <a:cs typeface="Alexandria" charset="0"/>
              </a:rPr>
              <a:t>المعلومات</a:t>
            </a:r>
            <a:r>
              <a:rPr lang="ar-SA" sz="2000" dirty="0">
                <a:latin typeface="Alexandria" charset="0"/>
                <a:cs typeface="Alexandria" charset="0"/>
              </a:rPr>
              <a:t> </a:t>
            </a:r>
            <a:r>
              <a:rPr lang="ar-SA" sz="2000" dirty="0">
                <a:solidFill>
                  <a:srgbClr val="C00000"/>
                </a:solidFill>
                <a:latin typeface="Alexandria" charset="0"/>
                <a:cs typeface="Alexandria" charset="0"/>
              </a:rPr>
              <a:t>المضللة</a:t>
            </a:r>
            <a:r>
              <a:rPr lang="ar-SA" sz="2000" dirty="0">
                <a:latin typeface="Alexandria" charset="0"/>
                <a:cs typeface="Alexandria" charset="0"/>
              </a:rPr>
              <a:t>، مما يتطلب من الصحفيين التعامل معها بحذر.</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احترام آراء الجمهور، وتجنب الردود المسيئة أو التحريضية، كما يجب عليهم </a:t>
            </a:r>
            <a:r>
              <a:rPr lang="ar-SA" sz="2000" dirty="0">
                <a:solidFill>
                  <a:srgbClr val="C00000"/>
                </a:solidFill>
                <a:latin typeface="Alexandria" charset="0"/>
                <a:cs typeface="Alexandria" charset="0"/>
              </a:rPr>
              <a:t>تصحيح المعلومات </a:t>
            </a:r>
            <a:r>
              <a:rPr lang="ar-SA" sz="2000" dirty="0">
                <a:latin typeface="Alexandria" charset="0"/>
                <a:cs typeface="Alexandria" charset="0"/>
              </a:rPr>
              <a:t>المضللة التي قد يشاركها الجمهور، وتقديم </a:t>
            </a:r>
            <a:r>
              <a:rPr lang="ar-SA" sz="2000" dirty="0">
                <a:solidFill>
                  <a:srgbClr val="C00000"/>
                </a:solidFill>
                <a:latin typeface="Alexandria" charset="0"/>
                <a:cs typeface="Alexandria" charset="0"/>
              </a:rPr>
              <a:t>معلومات دقيقة وموثوقة</a:t>
            </a:r>
            <a:r>
              <a:rPr lang="ar-SA" sz="2000" dirty="0">
                <a:latin typeface="Alexandria" charset="0"/>
                <a:cs typeface="Alexandria" charset="0"/>
              </a:rPr>
              <a:t>، حيث إن الالتزام بهذه المبادئ الأخلاقية يسهم في تعزيز ثقة الجمهور بالصحافة.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الجمهور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8194" name="Picture 2" descr="AR Media إدارة السوشيال ميديا"/>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283" y="1994816"/>
            <a:ext cx="3556440" cy="35564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0848251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571103" y="1588595"/>
            <a:ext cx="7897339" cy="496289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تُعتبر وسائل التواصل الاجتماعي أداة رئيسية في صحافة الهاتف المحمول، حيث إنها تسمح بنشر الأخبار بشكل سريع وواسع، ومع ذلك، فإن استخدامها قد يتضمن تحديات أخلاقية، مثل </a:t>
            </a:r>
            <a:r>
              <a:rPr lang="ar-SA" sz="2000" dirty="0">
                <a:solidFill>
                  <a:srgbClr val="C00000"/>
                </a:solidFill>
                <a:latin typeface="Alexandria" charset="0"/>
                <a:cs typeface="Alexandria" charset="0"/>
              </a:rPr>
              <a:t>نشر معلومات غير دقيقة أو انتهاك خصوصية الأفراد</a:t>
            </a:r>
            <a:r>
              <a:rPr lang="ar-SA" sz="2000" dirty="0">
                <a:latin typeface="Alexandria" charset="0"/>
                <a:cs typeface="Alexandria" charset="0"/>
              </a:rPr>
              <a:t>، مما يتطلب من الصحفيين الالتزام بمعايير أخلاقية صارمة.</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التحقق من صحة المعلومات قبل نشرها على </a:t>
            </a:r>
            <a:r>
              <a:rPr lang="ar-SA" sz="2000" dirty="0">
                <a:solidFill>
                  <a:srgbClr val="C00000"/>
                </a:solidFill>
                <a:latin typeface="Alexandria" charset="0"/>
                <a:cs typeface="Alexandria" charset="0"/>
              </a:rPr>
              <a:t>وسائل التواصل الاجتماعي</a:t>
            </a:r>
            <a:r>
              <a:rPr lang="ar-SA" sz="2000" dirty="0">
                <a:latin typeface="Alexandria" charset="0"/>
                <a:cs typeface="Alexandria" charset="0"/>
              </a:rPr>
              <a:t>، وتجنب مشاركة محتوى قد </a:t>
            </a:r>
            <a:r>
              <a:rPr lang="ar-SA" sz="2000" dirty="0">
                <a:solidFill>
                  <a:srgbClr val="C00000"/>
                </a:solidFill>
                <a:latin typeface="Alexandria" charset="0"/>
                <a:cs typeface="Alexandria" charset="0"/>
              </a:rPr>
              <a:t>يعرض خصوصية الأفراد للخطر</a:t>
            </a:r>
            <a:r>
              <a:rPr lang="ar-SA" sz="2000" dirty="0">
                <a:latin typeface="Alexandria" charset="0"/>
                <a:cs typeface="Alexandria" charset="0"/>
              </a:rPr>
              <a:t>، كما يجب عليهم احترام حقوق الملكية الفكرية، ونسب المحتوى إلى أصحابه، حيث إن الالتزام بهذه المبادئ الأخلاقية يسهم في تعزيز مصداقية الصحافة.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استخدام وسائل التواصل الاجتماعي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9220" name="Picture 4" descr="الحملات الاعلانية بالرسائل – Nobalaa C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800387" y="2597718"/>
            <a:ext cx="5522967" cy="2997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279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991232" y="1694693"/>
            <a:ext cx="7489567"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تغطية الأزمات عبر الهاتف المحمول من التحديات الأخلاقية المهمة في الصحافة، حيث إن الأزمات تتطلب سرعة في نقل المعلومات، ولكنها </a:t>
            </a:r>
            <a:r>
              <a:rPr lang="ar-SA" sz="2000" dirty="0">
                <a:solidFill>
                  <a:srgbClr val="C00000"/>
                </a:solidFill>
                <a:latin typeface="Alexandria" charset="0"/>
                <a:cs typeface="Alexandria" charset="0"/>
              </a:rPr>
              <a:t>قد تتضمن مشاهد مؤلمة أو حساسة</a:t>
            </a:r>
            <a:r>
              <a:rPr lang="ar-SA" sz="2000" dirty="0">
                <a:latin typeface="Alexandria" charset="0"/>
                <a:cs typeface="Alexandria" charset="0"/>
              </a:rPr>
              <a:t>، مما يتطلب من الصحفيين مراعاة مشاعر الجمهور وحقوق الأفراد</a:t>
            </a:r>
            <a:r>
              <a:rPr lang="ar-SA" sz="2000" dirty="0" smtClean="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a:t>
            </a:r>
            <a:r>
              <a:rPr lang="ar-SA" sz="2000" dirty="0">
                <a:solidFill>
                  <a:srgbClr val="C00000"/>
                </a:solidFill>
                <a:latin typeface="Alexandria" charset="0"/>
                <a:cs typeface="Alexandria" charset="0"/>
              </a:rPr>
              <a:t>تجنب نشر مشاهد عنيفة أو مؤلمة </a:t>
            </a:r>
            <a:r>
              <a:rPr lang="ar-SA" sz="2000" dirty="0">
                <a:latin typeface="Alexandria" charset="0"/>
                <a:cs typeface="Alexandria" charset="0"/>
              </a:rPr>
              <a:t>دون سبب مبرر، </a:t>
            </a:r>
            <a:r>
              <a:rPr lang="ar-SA" sz="2000" dirty="0">
                <a:solidFill>
                  <a:srgbClr val="C00000"/>
                </a:solidFill>
                <a:latin typeface="Alexandria" charset="0"/>
                <a:cs typeface="Alexandria" charset="0"/>
              </a:rPr>
              <a:t>وأن يراعوا مشاعر الضحايا وعائلاتهم</a:t>
            </a:r>
            <a:r>
              <a:rPr lang="ar-SA" sz="2000" dirty="0">
                <a:latin typeface="Alexandria" charset="0"/>
                <a:cs typeface="Alexandria" charset="0"/>
              </a:rPr>
              <a:t>، كما يجب عليهم التحقق من دقة المعلومات قبل نشرها، </a:t>
            </a:r>
            <a:r>
              <a:rPr lang="ar-SA" sz="2000" dirty="0">
                <a:solidFill>
                  <a:srgbClr val="C00000"/>
                </a:solidFill>
                <a:latin typeface="Alexandria" charset="0"/>
                <a:cs typeface="Alexandria" charset="0"/>
              </a:rPr>
              <a:t>وتجنب التضخيم أو التهويل في تغطية الأزمات</a:t>
            </a:r>
            <a:r>
              <a:rPr lang="ar-SA" sz="2000" dirty="0">
                <a:latin typeface="Alexandria" charset="0"/>
                <a:cs typeface="Alexandria" charset="0"/>
              </a:rPr>
              <a:t>، حيث إن الالتزام بهذه المبادئ الأخلاقية يسهم في تعزيز مصداقية الصحافة.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99693"/>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الأزمات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10242" name="Picture 2" descr="كيف تمكن الصحفيون العراقيون من تغطية القضايا الإنسانية خلال الحروب ..."/>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val="0"/>
              </a:ext>
            </a:extLst>
          </a:blip>
          <a:srcRect/>
          <a:stretch>
            <a:fillRect/>
          </a:stretch>
        </p:blipFill>
        <p:spPr bwMode="auto">
          <a:xfrm>
            <a:off x="180431" y="1810896"/>
            <a:ext cx="3668694" cy="18343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7" name="Picture 6"/>
          <p:cNvPicPr>
            <a:picLocks noChangeAspect="1"/>
          </p:cNvPicPr>
          <p:nvPr/>
        </p:nvPicPr>
        <p:blipFill rotWithShape="1">
          <a:blip r:embed="rId5">
            <a:extLst>
              <a:ext uri="{BEBA8EAE-BF5A-486C-A8C5-ECC9F3942E4B}">
                <a14:imgProps xmlns:a14="http://schemas.microsoft.com/office/drawing/2010/main">
                  <a14:imgLayer r:embed="rId6">
                    <a14:imgEffect>
                      <a14:artisticBlur/>
                    </a14:imgEffect>
                  </a14:imgLayer>
                </a14:imgProps>
              </a:ext>
            </a:extLst>
          </a:blip>
          <a:srcRect t="2071" r="6093"/>
          <a:stretch/>
        </p:blipFill>
        <p:spPr>
          <a:xfrm>
            <a:off x="152252" y="3945309"/>
            <a:ext cx="3725051" cy="21718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83463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88541" y="1694693"/>
            <a:ext cx="10492258" cy="3577903"/>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الأطفال من التحديات الأخلاقية المهمة في صحافة الهاتف المحمول، حيث إن </a:t>
            </a:r>
            <a:r>
              <a:rPr lang="ar-SA" sz="2000" dirty="0">
                <a:solidFill>
                  <a:srgbClr val="C00000"/>
                </a:solidFill>
                <a:latin typeface="Alexandria" charset="0"/>
                <a:cs typeface="Alexandria" charset="0"/>
              </a:rPr>
              <a:t>الأطفال يحتاجون إلى حماية خاصة</a:t>
            </a:r>
            <a:r>
              <a:rPr lang="ar-SA" sz="2000" dirty="0">
                <a:latin typeface="Alexandria" charset="0"/>
                <a:cs typeface="Alexandria" charset="0"/>
              </a:rPr>
              <a:t>، مما يتطلب من الصحفيين مراعاة حقوقهم في الخصوصية والأمان، وتجنب نشر محتوى قد </a:t>
            </a:r>
            <a:r>
              <a:rPr lang="ar-SA" sz="2000" dirty="0">
                <a:solidFill>
                  <a:srgbClr val="C00000"/>
                </a:solidFill>
                <a:latin typeface="Alexandria" charset="0"/>
                <a:cs typeface="Alexandria" charset="0"/>
              </a:rPr>
              <a:t>يعرضهم للخطر </a:t>
            </a:r>
            <a:r>
              <a:rPr lang="ar-SA" sz="2000" dirty="0">
                <a:latin typeface="Alexandria" charset="0"/>
                <a:cs typeface="Alexandria" charset="0"/>
              </a:rPr>
              <a:t>أو يسبب لهم ضرراً نفسياً.</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a:t>
            </a:r>
            <a:r>
              <a:rPr lang="ar-SA" sz="2000" dirty="0" smtClean="0">
                <a:latin typeface="Alexandria" charset="0"/>
                <a:cs typeface="Alexandria" charset="0"/>
              </a:rPr>
              <a:t>الحصول </a:t>
            </a:r>
            <a:r>
              <a:rPr lang="ar-SA" sz="2000" dirty="0">
                <a:latin typeface="Alexandria" charset="0"/>
                <a:cs typeface="Alexandria" charset="0"/>
              </a:rPr>
              <a:t>على </a:t>
            </a:r>
            <a:r>
              <a:rPr lang="ar-SA" sz="2000" b="1" dirty="0">
                <a:solidFill>
                  <a:srgbClr val="C00000"/>
                </a:solidFill>
                <a:latin typeface="Alexandria" charset="0"/>
                <a:cs typeface="Alexandria" charset="0"/>
              </a:rPr>
              <a:t>موافقة أولياء الأمور </a:t>
            </a:r>
            <a:r>
              <a:rPr lang="ar-SA" sz="2000" dirty="0">
                <a:latin typeface="Alexandria" charset="0"/>
                <a:cs typeface="Alexandria" charset="0"/>
              </a:rPr>
              <a:t>قبل تصوير الأطفال أو تسجيلهم</a:t>
            </a:r>
            <a:r>
              <a:rPr lang="ar-SA" sz="2000" dirty="0" smtClean="0">
                <a:latin typeface="Alexandria" charset="0"/>
                <a:cs typeface="Alexandria" charset="0"/>
              </a:rPr>
              <a:t>، </a:t>
            </a:r>
            <a:r>
              <a:rPr lang="ar-SA" sz="2000" b="1" dirty="0" smtClean="0">
                <a:solidFill>
                  <a:srgbClr val="C00000"/>
                </a:solidFill>
                <a:latin typeface="Alexandria" charset="0"/>
                <a:cs typeface="Alexandria" charset="0"/>
              </a:rPr>
              <a:t>وتجنب نشر صور أو فيديوهات قد تعرضهم للتنمر أو الاستغلال</a:t>
            </a:r>
            <a:r>
              <a:rPr lang="ar-SA" sz="2000" dirty="0" smtClean="0">
                <a:latin typeface="Alexandria" charset="0"/>
                <a:cs typeface="Alexandria" charset="0"/>
              </a:rPr>
              <a:t>، </a:t>
            </a:r>
            <a:r>
              <a:rPr lang="ar-SA" sz="2000" dirty="0">
                <a:latin typeface="Alexandria" charset="0"/>
                <a:cs typeface="Alexandria" charset="0"/>
              </a:rPr>
              <a:t>كما يجب عليهم تقديم محتوى </a:t>
            </a:r>
            <a:r>
              <a:rPr lang="ar-SA" sz="2000" dirty="0">
                <a:solidFill>
                  <a:srgbClr val="C00000"/>
                </a:solidFill>
                <a:latin typeface="Alexandria" charset="0"/>
                <a:cs typeface="Alexandria" charset="0"/>
              </a:rPr>
              <a:t>يعزز قيم الحماية والرعاية للأطفال</a:t>
            </a:r>
            <a:r>
              <a:rPr lang="ar-SA" sz="2000" dirty="0">
                <a:latin typeface="Alexandria" charset="0"/>
                <a:cs typeface="Alexandria" charset="0"/>
              </a:rPr>
              <a:t>، حيث إن الالتزام بهذه المبادئ الأخلاقية يسهم في تعزيز ثقة الجمهور بالصحافة.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الأطفال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180340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3577903"/>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الضحايا من التحديات الأخلاقية المهمة في صحافة الهاتف المحمول، حيث إن الضحايا غالباً ما </a:t>
            </a:r>
            <a:r>
              <a:rPr lang="ar-SA" sz="2000" dirty="0">
                <a:solidFill>
                  <a:srgbClr val="C00000"/>
                </a:solidFill>
                <a:latin typeface="Alexandria" charset="0"/>
                <a:cs typeface="Alexandria" charset="0"/>
              </a:rPr>
              <a:t>يكونون في حالة نفسية هشة</a:t>
            </a:r>
            <a:r>
              <a:rPr lang="ar-SA" sz="2000" dirty="0">
                <a:latin typeface="Alexandria" charset="0"/>
                <a:cs typeface="Alexandria" charset="0"/>
              </a:rPr>
              <a:t>، مما يتطلب من الصحفيين مراعاة </a:t>
            </a:r>
            <a:r>
              <a:rPr lang="ar-SA" sz="2000" dirty="0">
                <a:solidFill>
                  <a:srgbClr val="C00000"/>
                </a:solidFill>
                <a:latin typeface="Alexandria" charset="0"/>
                <a:cs typeface="Alexandria" charset="0"/>
              </a:rPr>
              <a:t>مشاعرهم</a:t>
            </a:r>
            <a:r>
              <a:rPr lang="ar-SA" sz="2000" dirty="0">
                <a:latin typeface="Alexandria" charset="0"/>
                <a:cs typeface="Alexandria" charset="0"/>
              </a:rPr>
              <a:t>، وتجنب نشر محتوى قد يعرضهم لمزيد من </a:t>
            </a:r>
            <a:r>
              <a:rPr lang="ar-SA" sz="2000" dirty="0">
                <a:solidFill>
                  <a:srgbClr val="C00000"/>
                </a:solidFill>
                <a:latin typeface="Alexandria" charset="0"/>
                <a:cs typeface="Alexandria" charset="0"/>
              </a:rPr>
              <a:t>الأذى النفسي أو الاجتماعي</a:t>
            </a:r>
            <a:r>
              <a:rPr lang="ar-SA" sz="2000" dirty="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الحصول على </a:t>
            </a:r>
            <a:r>
              <a:rPr lang="ar-SA" sz="2000" dirty="0">
                <a:solidFill>
                  <a:srgbClr val="C00000"/>
                </a:solidFill>
                <a:latin typeface="Alexandria" charset="0"/>
                <a:cs typeface="Alexandria" charset="0"/>
              </a:rPr>
              <a:t>موافقة الضحايا </a:t>
            </a:r>
            <a:r>
              <a:rPr lang="ar-SA" sz="2000" dirty="0">
                <a:latin typeface="Alexandria" charset="0"/>
                <a:cs typeface="Alexandria" charset="0"/>
              </a:rPr>
              <a:t>قبل نشر قصصهم أو صورهم، وتجنب استخدام </a:t>
            </a:r>
            <a:r>
              <a:rPr lang="ar-SA" sz="2000" dirty="0">
                <a:solidFill>
                  <a:srgbClr val="C00000"/>
                </a:solidFill>
                <a:latin typeface="Alexandria" charset="0"/>
                <a:cs typeface="Alexandria" charset="0"/>
              </a:rPr>
              <a:t>لغة استغلالية </a:t>
            </a:r>
            <a:r>
              <a:rPr lang="ar-SA" sz="2000" dirty="0">
                <a:latin typeface="Alexandria" charset="0"/>
                <a:cs typeface="Alexandria" charset="0"/>
              </a:rPr>
              <a:t>أو مسيئة، كما يجب عليهم تقديم محتوى يعزز </a:t>
            </a:r>
            <a:r>
              <a:rPr lang="ar-SA" sz="2000" dirty="0">
                <a:solidFill>
                  <a:srgbClr val="C00000"/>
                </a:solidFill>
                <a:latin typeface="Alexandria" charset="0"/>
                <a:cs typeface="Alexandria" charset="0"/>
              </a:rPr>
              <a:t>التعاطف مع الضحايا</a:t>
            </a:r>
            <a:r>
              <a:rPr lang="ar-SA" sz="2000" dirty="0">
                <a:latin typeface="Alexandria" charset="0"/>
                <a:cs typeface="Alexandria" charset="0"/>
              </a:rPr>
              <a:t>، ويدعم جهود إعادة تأهيلهم، حيث إن الالتزام بهذه المبادئ الأخلاقية يسهم في تعزيز ثقة الجمهور بالصحافة.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الضحايا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242511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3577903"/>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الجناة من التحديات الأخلاقية المهمة في صحافة الهاتف المحمول، حيث إن نشر معلومات عن الجناة </a:t>
            </a:r>
            <a:r>
              <a:rPr lang="ar-SA" sz="2000" dirty="0">
                <a:solidFill>
                  <a:srgbClr val="C00000"/>
                </a:solidFill>
                <a:latin typeface="Alexandria" charset="0"/>
                <a:cs typeface="Alexandria" charset="0"/>
              </a:rPr>
              <a:t>قد يؤثر على حقوقهم في المحاكمة العادلة</a:t>
            </a:r>
            <a:r>
              <a:rPr lang="ar-SA" sz="2000" dirty="0">
                <a:latin typeface="Alexandria" charset="0"/>
                <a:cs typeface="Alexandria" charset="0"/>
              </a:rPr>
              <a:t>، كما قد </a:t>
            </a:r>
            <a:r>
              <a:rPr lang="ar-SA" sz="2000" dirty="0">
                <a:solidFill>
                  <a:srgbClr val="C00000"/>
                </a:solidFill>
                <a:latin typeface="Alexandria" charset="0"/>
                <a:cs typeface="Alexandria" charset="0"/>
              </a:rPr>
              <a:t>يعرضهم للعنف أو الانتقام</a:t>
            </a:r>
            <a:r>
              <a:rPr lang="ar-SA" sz="2000" dirty="0">
                <a:latin typeface="Alexandria" charset="0"/>
                <a:cs typeface="Alexandria" charset="0"/>
              </a:rPr>
              <a:t>، مما يتطلب من الصحفيين مراعاة هذه الجوانب في تغطيتهم.</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تجنب نشر معلومات قد تؤثر على سير العدالة، مثل تفاصيل </a:t>
            </a:r>
            <a:r>
              <a:rPr lang="ar-SA" sz="2000" dirty="0">
                <a:solidFill>
                  <a:srgbClr val="C00000"/>
                </a:solidFill>
                <a:latin typeface="Alexandria" charset="0"/>
                <a:cs typeface="Alexandria" charset="0"/>
              </a:rPr>
              <a:t>التحقيقات أو الأدلة الجنائية</a:t>
            </a:r>
            <a:r>
              <a:rPr lang="ar-SA" sz="2000" dirty="0">
                <a:latin typeface="Alexandria" charset="0"/>
                <a:cs typeface="Alexandria" charset="0"/>
              </a:rPr>
              <a:t>، كما يجب عليهم تجنب استخدام </a:t>
            </a:r>
            <a:r>
              <a:rPr lang="ar-SA" sz="2000" dirty="0">
                <a:solidFill>
                  <a:srgbClr val="C00000"/>
                </a:solidFill>
                <a:latin typeface="Alexandria" charset="0"/>
                <a:cs typeface="Alexandria" charset="0"/>
              </a:rPr>
              <a:t>لغة تحريضية أو مسيئة</a:t>
            </a:r>
            <a:r>
              <a:rPr lang="ar-SA" sz="2000" dirty="0">
                <a:latin typeface="Alexandria" charset="0"/>
                <a:cs typeface="Alexandria" charset="0"/>
              </a:rPr>
              <a:t>، والتركيز على الحقائق والأدلة، حيث إن الالتزام بهذه المبادئ الأخلاقية يسهم في تعزيز العدالة وحقوق الإنسان.</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الجناة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149482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349578" y="1694693"/>
            <a:ext cx="7131221" cy="496289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الشائعات من التحديات الأخلاقية المهمة في صحافة الهاتف المحمول، حيث إن </a:t>
            </a:r>
            <a:r>
              <a:rPr lang="ar-SA" sz="2000" dirty="0">
                <a:solidFill>
                  <a:srgbClr val="C00000"/>
                </a:solidFill>
                <a:latin typeface="Alexandria" charset="0"/>
                <a:cs typeface="Alexandria" charset="0"/>
              </a:rPr>
              <a:t>الشائعات قد تنتشر بسرعة عبر الهاتف المحمول</a:t>
            </a:r>
            <a:r>
              <a:rPr lang="ar-SA" sz="2000" dirty="0">
                <a:latin typeface="Alexandria" charset="0"/>
                <a:cs typeface="Alexandria" charset="0"/>
              </a:rPr>
              <a:t>، مما يتطلب من الصحفيين التحقق من صحة المعلومات قبل نشرها، وتجنب الترويج لأخبار كاذبة أو مضللة.</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استخدام أدوات التحقق من المعلومات، والاستعانة بمصادر موثوقة، كما يجب عليهم </a:t>
            </a:r>
            <a:r>
              <a:rPr lang="ar-SA" sz="2000" dirty="0">
                <a:solidFill>
                  <a:srgbClr val="C00000"/>
                </a:solidFill>
                <a:latin typeface="Alexandria" charset="0"/>
                <a:cs typeface="Alexandria" charset="0"/>
              </a:rPr>
              <a:t>تصحيح الشائعات بشكل فوري </a:t>
            </a:r>
            <a:r>
              <a:rPr lang="ar-SA" sz="2000" dirty="0">
                <a:latin typeface="Alexandria" charset="0"/>
                <a:cs typeface="Alexandria" charset="0"/>
              </a:rPr>
              <a:t>إذا تم نشرها عن طريق الخطأ، حيث إن الالتزام بهذه المبادئ الأخلاقية يسهم في تعزيز مصداقية الصحافة وحماية المجتمع من تأثيرات الشائعات.</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24407"/>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الشائعات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12290" name="Picture 2" descr="تعرف إلى أدوات التحقق من صحة الأخبار من جوجل.. وآلية عملها | شبكة ..."/>
          <p:cNvPicPr>
            <a:picLocks noChangeAspect="1" noChangeArrowheads="1"/>
          </p:cNvPicPr>
          <p:nvPr/>
        </p:nvPicPr>
        <p:blipFill rotWithShape="1">
          <a:blip r:embed="rId3">
            <a:extLst>
              <a:ext uri="{28A0092B-C50C-407E-A947-70E740481C1C}">
                <a14:useLocalDpi xmlns:a14="http://schemas.microsoft.com/office/drawing/2010/main" val="0"/>
              </a:ext>
            </a:extLst>
          </a:blip>
          <a:srcRect l="28685" r="23747"/>
          <a:stretch/>
        </p:blipFill>
        <p:spPr bwMode="auto">
          <a:xfrm>
            <a:off x="338566" y="1694693"/>
            <a:ext cx="3800948" cy="40064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787357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470400" y="1694693"/>
            <a:ext cx="7010400"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العاجلة من التحديات الأخلاقية المهمة في صحافة الهاتف المحمول، حيث إن </a:t>
            </a:r>
            <a:r>
              <a:rPr lang="ar-SA" sz="2000" dirty="0">
                <a:solidFill>
                  <a:srgbClr val="C00000"/>
                </a:solidFill>
                <a:latin typeface="Alexandria" charset="0"/>
                <a:cs typeface="Alexandria" charset="0"/>
              </a:rPr>
              <a:t>الضغط لنشر الأخبار بسرعة قد يؤدي إلى إهمال التحقق من دقتها</a:t>
            </a:r>
            <a:r>
              <a:rPr lang="ar-SA" sz="2000" dirty="0">
                <a:latin typeface="Alexandria" charset="0"/>
                <a:cs typeface="Alexandria" charset="0"/>
              </a:rPr>
              <a:t>، مما يتطلب من الصحفيين الموازنة بين السرعة والدقة في نقل المعلومات.</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a:t>
            </a:r>
            <a:r>
              <a:rPr lang="ar-SA" sz="2000" dirty="0">
                <a:solidFill>
                  <a:srgbClr val="C00000"/>
                </a:solidFill>
                <a:latin typeface="Alexandria" charset="0"/>
                <a:cs typeface="Alexandria" charset="0"/>
              </a:rPr>
              <a:t>التحقق من صحة المعلومات </a:t>
            </a:r>
            <a:r>
              <a:rPr lang="ar-SA" sz="2000" dirty="0">
                <a:latin typeface="Alexandria" charset="0"/>
                <a:cs typeface="Alexandria" charset="0"/>
              </a:rPr>
              <a:t>قبل نشرها، حتى في </a:t>
            </a:r>
            <a:r>
              <a:rPr lang="ar-SA" sz="2000" dirty="0">
                <a:solidFill>
                  <a:srgbClr val="C00000"/>
                </a:solidFill>
                <a:latin typeface="Alexandria" charset="0"/>
                <a:cs typeface="Alexandria" charset="0"/>
              </a:rPr>
              <a:t>حالات الأخبار العاجلة</a:t>
            </a:r>
            <a:r>
              <a:rPr lang="ar-SA" sz="2000" dirty="0">
                <a:latin typeface="Alexandria" charset="0"/>
                <a:cs typeface="Alexandria" charset="0"/>
              </a:rPr>
              <a:t>، كما يجب عليهم تجنب التضخيم أو التهويل في تغطية الأحداث، حيث إن الالتزام بهذه المبادئ الأخلاقية يسهم في تعزيز ثقة الجمهور بالصحافة.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61478"/>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العاجلة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13316" name="Picture 4" descr="الاخبار العاجله"/>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700" y="2210598"/>
            <a:ext cx="3353744" cy="33537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154002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404851" y="1694693"/>
            <a:ext cx="7075947"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السياسية من التحديات الأخلاقية المهمة في صحافة الهاتف المحمول، حيث إن الأخبار السياسية غالباً ما تكون </a:t>
            </a:r>
            <a:r>
              <a:rPr lang="ar-SA" sz="2000" dirty="0">
                <a:solidFill>
                  <a:srgbClr val="C00000"/>
                </a:solidFill>
                <a:latin typeface="Alexandria" charset="0"/>
                <a:cs typeface="Alexandria" charset="0"/>
              </a:rPr>
              <a:t>حساسة ومثيرة للجدل</a:t>
            </a:r>
            <a:r>
              <a:rPr lang="ar-SA" sz="2000" dirty="0">
                <a:latin typeface="Alexandria" charset="0"/>
                <a:cs typeface="Alexandria" charset="0"/>
              </a:rPr>
              <a:t>، مما يتطلب من الصحفيين </a:t>
            </a:r>
            <a:r>
              <a:rPr lang="ar-SA" sz="2000" dirty="0">
                <a:solidFill>
                  <a:srgbClr val="C00000"/>
                </a:solidFill>
                <a:latin typeface="Alexandria" charset="0"/>
                <a:cs typeface="Alexandria" charset="0"/>
              </a:rPr>
              <a:t>الالتزام بالموضوعية </a:t>
            </a:r>
            <a:r>
              <a:rPr lang="ar-SA" sz="2000" dirty="0">
                <a:latin typeface="Alexandria" charset="0"/>
                <a:cs typeface="Alexandria" charset="0"/>
              </a:rPr>
              <a:t>والحياد في تغطيتها.</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a:t>
            </a:r>
            <a:r>
              <a:rPr lang="ar-SA" sz="2000" dirty="0">
                <a:solidFill>
                  <a:srgbClr val="C00000"/>
                </a:solidFill>
                <a:latin typeface="Alexandria" charset="0"/>
                <a:cs typeface="Alexandria" charset="0"/>
              </a:rPr>
              <a:t>تجنب الانحياز لطرف سياسي </a:t>
            </a:r>
            <a:r>
              <a:rPr lang="ar-SA" sz="2000" dirty="0">
                <a:latin typeface="Alexandria" charset="0"/>
                <a:cs typeface="Alexandria" charset="0"/>
              </a:rPr>
              <a:t>على حساب آخر، وأن </a:t>
            </a:r>
            <a:r>
              <a:rPr lang="ar-SA" sz="2000" dirty="0">
                <a:solidFill>
                  <a:srgbClr val="C00000"/>
                </a:solidFill>
                <a:latin typeface="Alexandria" charset="0"/>
                <a:cs typeface="Alexandria" charset="0"/>
              </a:rPr>
              <a:t>يعرضوا جميع جوانب القصة بشكل متوازن</a:t>
            </a:r>
            <a:r>
              <a:rPr lang="ar-SA" sz="2000" dirty="0">
                <a:latin typeface="Alexandria" charset="0"/>
                <a:cs typeface="Alexandria" charset="0"/>
              </a:rPr>
              <a:t>، كما يجب عليهم التحقق من صحة المعلومات قبل نشرها، حيث إن الالتزام بهذه المبادئ الأخلاقية يسهم في تعزيز الديمقراطية وثقافة الحوار.</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السياسية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14338" name="Picture 2" descr="نحو الصحافة الشاملة: الصحافة من منظور مستقبلي | مركز الجزيرة للدراسات"/>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2107" r="6997"/>
          <a:stretch/>
        </p:blipFill>
        <p:spPr bwMode="auto">
          <a:xfrm>
            <a:off x="180431" y="1901894"/>
            <a:ext cx="4050891" cy="37385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2922258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021394" y="1694693"/>
            <a:ext cx="7459405"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يُعتبر التعامل مع الأخبار الاقتصادية من التحديات الأخلاقية المهمة في صحافة الهاتف المحمول، حيث إن الأخبار الاقتصادية قد </a:t>
            </a:r>
            <a:r>
              <a:rPr lang="ar-SA" sz="2000" dirty="0">
                <a:solidFill>
                  <a:srgbClr val="C00000"/>
                </a:solidFill>
                <a:latin typeface="Alexandria" charset="0"/>
                <a:cs typeface="Alexandria" charset="0"/>
              </a:rPr>
              <a:t>تؤثر على الأسواق والمستثمرين</a:t>
            </a:r>
            <a:r>
              <a:rPr lang="ar-SA" sz="2000" dirty="0" smtClean="0">
                <a:latin typeface="Alexandria" charset="0"/>
                <a:cs typeface="Alexandria" charset="0"/>
              </a:rPr>
              <a:t>، مما يتطلب من الصحفيين الدقة والشفافية في نقل المعلومات.</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a:t>
            </a:r>
            <a:r>
              <a:rPr lang="ar-SA" sz="2000" dirty="0">
                <a:solidFill>
                  <a:srgbClr val="C00000"/>
                </a:solidFill>
                <a:latin typeface="Alexandria" charset="0"/>
                <a:cs typeface="Alexandria" charset="0"/>
              </a:rPr>
              <a:t>التحقق من صحة البيانات والإحصائيات </a:t>
            </a:r>
            <a:r>
              <a:rPr lang="ar-SA" sz="2000" dirty="0">
                <a:latin typeface="Alexandria" charset="0"/>
                <a:cs typeface="Alexandria" charset="0"/>
              </a:rPr>
              <a:t>قبل نشرها، </a:t>
            </a:r>
            <a:r>
              <a:rPr lang="ar-SA" sz="2000" dirty="0">
                <a:solidFill>
                  <a:srgbClr val="C00000"/>
                </a:solidFill>
                <a:latin typeface="Alexandria" charset="0"/>
                <a:cs typeface="Alexandria" charset="0"/>
              </a:rPr>
              <a:t>وتجنب التضخيم أو التهويل </a:t>
            </a:r>
            <a:r>
              <a:rPr lang="ar-SA" sz="2000" dirty="0">
                <a:latin typeface="Alexandria" charset="0"/>
                <a:cs typeface="Alexandria" charset="0"/>
              </a:rPr>
              <a:t>في تغطية الأخبار الاقتصادية، كما يجب عليهم </a:t>
            </a:r>
            <a:r>
              <a:rPr lang="ar-SA" sz="2000" dirty="0">
                <a:solidFill>
                  <a:srgbClr val="C00000"/>
                </a:solidFill>
                <a:latin typeface="Alexandria" charset="0"/>
                <a:cs typeface="Alexandria" charset="0"/>
              </a:rPr>
              <a:t>تقديم تحليلات موضوعية تعتمد على الحقائق</a:t>
            </a:r>
            <a:r>
              <a:rPr lang="ar-SA" sz="2000" dirty="0">
                <a:latin typeface="Alexandria" charset="0"/>
                <a:cs typeface="Alexandria" charset="0"/>
              </a:rPr>
              <a:t>، حيث إن الالتزام بهذه المبادئ الأخلاقية يسهم في تعزيز الثقة في الأسواق الاقتصادية.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الاقتصادية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15362" name="Picture 2" descr="التميز في تقديم الأخبار الاقتصادية – أكاديمية إم تي في"/>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110803" y="2518203"/>
            <a:ext cx="4719736" cy="30727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230756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632959" y="1694693"/>
            <a:ext cx="6847839"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الصحية من التحديات الأخلاقية المهمة في صحافة الهاتف المحمول، حيث إن </a:t>
            </a:r>
            <a:r>
              <a:rPr lang="ar-SA" sz="2000" dirty="0">
                <a:solidFill>
                  <a:srgbClr val="C00000"/>
                </a:solidFill>
                <a:latin typeface="Alexandria" charset="0"/>
                <a:cs typeface="Alexandria" charset="0"/>
              </a:rPr>
              <a:t>الأخبار الصحية قد تؤثر على حياة الأفراد</a:t>
            </a:r>
            <a:r>
              <a:rPr lang="ar-SA" sz="2000" dirty="0">
                <a:latin typeface="Alexandria" charset="0"/>
                <a:cs typeface="Alexandria" charset="0"/>
              </a:rPr>
              <a:t>، مما يتطلب من الصحفيين الدقة والمسؤولية في نقل المعلومات.</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التحقق من صحة المعلومات الصحية قبل نشرها، والاستعانة </a:t>
            </a:r>
            <a:r>
              <a:rPr lang="ar-SA" sz="2000" dirty="0">
                <a:solidFill>
                  <a:srgbClr val="C00000"/>
                </a:solidFill>
                <a:latin typeface="Alexandria" charset="0"/>
                <a:cs typeface="Alexandria" charset="0"/>
              </a:rPr>
              <a:t>بمصادر موثوقة </a:t>
            </a:r>
            <a:r>
              <a:rPr lang="ar-SA" sz="2000" dirty="0">
                <a:latin typeface="Alexandria" charset="0"/>
                <a:cs typeface="Alexandria" charset="0"/>
              </a:rPr>
              <a:t>مثل </a:t>
            </a:r>
            <a:r>
              <a:rPr lang="ar-SA" sz="2000" dirty="0">
                <a:solidFill>
                  <a:srgbClr val="C00000"/>
                </a:solidFill>
                <a:latin typeface="Alexandria" charset="0"/>
                <a:cs typeface="Alexandria" charset="0"/>
              </a:rPr>
              <a:t>الأطباء أو المؤسسات الصحية</a:t>
            </a:r>
            <a:r>
              <a:rPr lang="ar-SA" sz="2000" dirty="0">
                <a:latin typeface="Alexandria" charset="0"/>
                <a:cs typeface="Alexandria" charset="0"/>
              </a:rPr>
              <a:t>، كما يجب عليهم </a:t>
            </a:r>
            <a:r>
              <a:rPr lang="ar-SA" sz="2000" dirty="0">
                <a:solidFill>
                  <a:srgbClr val="C00000"/>
                </a:solidFill>
                <a:latin typeface="Alexandria" charset="0"/>
                <a:cs typeface="Alexandria" charset="0"/>
              </a:rPr>
              <a:t>تجنب نشر معلومات طبية غير مثبتة</a:t>
            </a:r>
            <a:r>
              <a:rPr lang="ar-SA" sz="2000" dirty="0">
                <a:latin typeface="Alexandria" charset="0"/>
                <a:cs typeface="Alexandria" charset="0"/>
              </a:rPr>
              <a:t>، حيث إن الالتزام بهذه المبادئ الأخلاقية يسهم في تعزيز الصحة العامة وحماية المجتمع.</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الصحية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16386" name="Picture 2" descr="أهم الأخبار الصحية لهذا الأسبوع – مجلة السودان | Sudan Jour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787" y="2310582"/>
            <a:ext cx="3963992" cy="23466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775387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795253" y="1694693"/>
            <a:ext cx="7685546" cy="403956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العلمية من التحديات الأخلاقية المهمة في صحافة الهاتف المحمول، حيث إن الأخبار العلمية تتطلب </a:t>
            </a:r>
            <a:r>
              <a:rPr lang="ar-SA" sz="2000" dirty="0">
                <a:solidFill>
                  <a:srgbClr val="C00000"/>
                </a:solidFill>
                <a:latin typeface="Alexandria" charset="0"/>
                <a:cs typeface="Alexandria" charset="0"/>
              </a:rPr>
              <a:t>دقة في نقل المعلومات</a:t>
            </a:r>
            <a:r>
              <a:rPr lang="ar-SA" sz="2000" dirty="0">
                <a:latin typeface="Alexandria" charset="0"/>
                <a:cs typeface="Alexandria" charset="0"/>
              </a:rPr>
              <a:t>، </a:t>
            </a:r>
            <a:r>
              <a:rPr lang="ar-SA" sz="2000" dirty="0">
                <a:solidFill>
                  <a:srgbClr val="C00000"/>
                </a:solidFill>
                <a:latin typeface="Alexandria" charset="0"/>
                <a:cs typeface="Alexandria" charset="0"/>
              </a:rPr>
              <a:t>وتجنب التضليل أو التضخيم</a:t>
            </a:r>
            <a:r>
              <a:rPr lang="ar-SA" sz="2000" dirty="0">
                <a:latin typeface="Alexandria" charset="0"/>
                <a:cs typeface="Alexandria" charset="0"/>
              </a:rPr>
              <a:t>، مما يتطلب من الصحفيين الالتزام بالمعايير الأخلاقية.</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a:t>
            </a:r>
            <a:r>
              <a:rPr lang="ar-SA" sz="2000" dirty="0">
                <a:solidFill>
                  <a:srgbClr val="C00000"/>
                </a:solidFill>
                <a:latin typeface="Alexandria" charset="0"/>
                <a:cs typeface="Alexandria" charset="0"/>
              </a:rPr>
              <a:t>التحقق من صحة الدراسات والأبحاث العلمية</a:t>
            </a:r>
            <a:r>
              <a:rPr lang="ar-SA" sz="2000" dirty="0">
                <a:latin typeface="Alexandria" charset="0"/>
                <a:cs typeface="Alexandria" charset="0"/>
              </a:rPr>
              <a:t> قبل نشرها، والاستعانة </a:t>
            </a:r>
            <a:r>
              <a:rPr lang="ar-SA" sz="2000" dirty="0">
                <a:solidFill>
                  <a:srgbClr val="C00000"/>
                </a:solidFill>
                <a:latin typeface="Alexandria" charset="0"/>
                <a:cs typeface="Alexandria" charset="0"/>
              </a:rPr>
              <a:t>بخبراء في المجال</a:t>
            </a:r>
            <a:r>
              <a:rPr lang="ar-SA" sz="2000" dirty="0">
                <a:latin typeface="Alexandria" charset="0"/>
                <a:cs typeface="Alexandria" charset="0"/>
              </a:rPr>
              <a:t>، كما يجب عليهم </a:t>
            </a:r>
            <a:r>
              <a:rPr lang="ar-SA" sz="2000" dirty="0">
                <a:solidFill>
                  <a:srgbClr val="C00000"/>
                </a:solidFill>
                <a:latin typeface="Alexandria" charset="0"/>
                <a:cs typeface="Alexandria" charset="0"/>
              </a:rPr>
              <a:t>تجنب نشر معلومات علمية غير مثبتة</a:t>
            </a:r>
            <a:r>
              <a:rPr lang="ar-SA" sz="2000" dirty="0">
                <a:latin typeface="Alexandria" charset="0"/>
                <a:cs typeface="Alexandria" charset="0"/>
              </a:rPr>
              <a:t>، حيث إن الالتزام بهذه المبادئ الأخلاقية يسهم في تعزيز الثقافة العلمية وثقة الجمهور بالصحافة.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العلمية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17410" name="Picture 2" descr="ثورة الذكاء الاصطناعي السريعة – هل يمكننا مواكبة تنظيمها؟ | أخبار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267059" y="2603549"/>
            <a:ext cx="4610256" cy="27925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847996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139514" y="1694693"/>
            <a:ext cx="7341285"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الرياضية من التحديات الأخلاقية المهمة في صحافة الهاتف المحمول، حيث إن الأخبار الرياضية قد </a:t>
            </a:r>
            <a:r>
              <a:rPr lang="ar-SA" sz="2000" dirty="0">
                <a:solidFill>
                  <a:srgbClr val="C00000"/>
                </a:solidFill>
                <a:latin typeface="Alexandria" charset="0"/>
                <a:cs typeface="Alexandria" charset="0"/>
              </a:rPr>
              <a:t>تؤثر على سمعة اللاعبين أو الفرق</a:t>
            </a:r>
            <a:r>
              <a:rPr lang="ar-SA" sz="2000" dirty="0">
                <a:latin typeface="Alexandria" charset="0"/>
                <a:cs typeface="Alexandria" charset="0"/>
              </a:rPr>
              <a:t>، مما يتطلب من الصحفيين الدقة والإنصاف في نقل المعلومات.</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تجنب نشر أخبار كاذبة أو مسيئة عن اللاعبين أو الفرق، كما يجب عليهم </a:t>
            </a:r>
            <a:r>
              <a:rPr lang="ar-SA" sz="2000" dirty="0">
                <a:solidFill>
                  <a:srgbClr val="C00000"/>
                </a:solidFill>
                <a:latin typeface="Alexandria" charset="0"/>
                <a:cs typeface="Alexandria" charset="0"/>
              </a:rPr>
              <a:t>احترام خصوصية الرياضيين</a:t>
            </a:r>
            <a:r>
              <a:rPr lang="ar-SA" sz="2000" dirty="0">
                <a:latin typeface="Alexandria" charset="0"/>
                <a:cs typeface="Alexandria" charset="0"/>
              </a:rPr>
              <a:t>، </a:t>
            </a:r>
            <a:r>
              <a:rPr lang="ar-SA" sz="2000" dirty="0">
                <a:solidFill>
                  <a:srgbClr val="C00000"/>
                </a:solidFill>
                <a:latin typeface="Alexandria" charset="0"/>
                <a:cs typeface="Alexandria" charset="0"/>
              </a:rPr>
              <a:t>وتجنب نشر معلومات شخصية دون موافقتهم</a:t>
            </a:r>
            <a:r>
              <a:rPr lang="ar-SA" sz="2000" dirty="0">
                <a:latin typeface="Alexandria" charset="0"/>
                <a:cs typeface="Alexandria" charset="0"/>
              </a:rPr>
              <a:t>، حيث إن الالتزام بهذه المبادئ الأخلاقية يسهم في تعزيز الروح الرياضية وثقافة الاحترام.</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الرياضية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18434" name="Picture 2" descr="Profile for ‎اخبار الرياضة Sports New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363" y="1901894"/>
            <a:ext cx="3246386" cy="32463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65936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781168" y="1694693"/>
            <a:ext cx="7699631" cy="403956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الفنية من التحديات الأخلاقية المهمة في صحافة الهاتف المحمول، حيث إن الأخبار الفنية تتعلق </a:t>
            </a:r>
            <a:r>
              <a:rPr lang="ar-SA" sz="2000" dirty="0">
                <a:solidFill>
                  <a:srgbClr val="C00000"/>
                </a:solidFill>
                <a:latin typeface="Alexandria" charset="0"/>
                <a:cs typeface="Alexandria" charset="0"/>
              </a:rPr>
              <a:t>بحياة</a:t>
            </a:r>
            <a:r>
              <a:rPr lang="ar-SA" sz="2000" dirty="0">
                <a:latin typeface="Alexandria" charset="0"/>
                <a:cs typeface="Alexandria" charset="0"/>
              </a:rPr>
              <a:t> </a:t>
            </a:r>
            <a:r>
              <a:rPr lang="ar-SA" sz="2000" dirty="0">
                <a:solidFill>
                  <a:srgbClr val="C00000"/>
                </a:solidFill>
                <a:latin typeface="Alexandria" charset="0"/>
                <a:cs typeface="Alexandria" charset="0"/>
              </a:rPr>
              <a:t>الفنانين الشخصية وأعمالهم الإبداعية</a:t>
            </a:r>
            <a:r>
              <a:rPr lang="ar-SA" sz="2000" dirty="0">
                <a:latin typeface="Alexandria" charset="0"/>
                <a:cs typeface="Alexandria" charset="0"/>
              </a:rPr>
              <a:t>، مما يتطلب من الصحفيين احترام خصوصيتهم وحقوقهم الفكرية.</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a:t>
            </a:r>
            <a:r>
              <a:rPr lang="ar-SA" sz="2000" dirty="0">
                <a:solidFill>
                  <a:srgbClr val="C00000"/>
                </a:solidFill>
                <a:latin typeface="Alexandria" charset="0"/>
                <a:cs typeface="Alexandria" charset="0"/>
              </a:rPr>
              <a:t>تجنب نشر أخبار كاذبة أو مسي</a:t>
            </a:r>
            <a:r>
              <a:rPr lang="ar-SA" sz="2000" dirty="0">
                <a:latin typeface="Alexandria" charset="0"/>
                <a:cs typeface="Alexandria" charset="0"/>
              </a:rPr>
              <a:t>ئة عن الفنانين، كما يجب عليهم احترام </a:t>
            </a:r>
            <a:r>
              <a:rPr lang="ar-SA" sz="2000" dirty="0">
                <a:solidFill>
                  <a:srgbClr val="C00000"/>
                </a:solidFill>
                <a:latin typeface="Alexandria" charset="0"/>
                <a:cs typeface="Alexandria" charset="0"/>
              </a:rPr>
              <a:t>حقوق الملكية الفكرية</a:t>
            </a:r>
            <a:r>
              <a:rPr lang="ar-SA" sz="2000" dirty="0">
                <a:latin typeface="Alexandria" charset="0"/>
                <a:cs typeface="Alexandria" charset="0"/>
              </a:rPr>
              <a:t>، ونسب الأعمال الفنية إلى أصحابها، حيث إن الالتزام بهذه المبادئ الأخلاقية يسهم في تعزيز الثقافة الفنية وحماية حقوق المبدعين.</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الفنية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1026" name="Picture 2" descr="الاخبار الفنيه"/>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1694693"/>
            <a:ext cx="3473978" cy="2084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8" name="Picture 4" descr="تعريف الفن، أنواعه، مراحل تذوقه، ورسالته في المجتمع"/>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0431" y="4064345"/>
            <a:ext cx="3491865" cy="18706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459976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201297" y="1694693"/>
            <a:ext cx="7279502"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البيئية من التحديات الأخلاقية المهمة في صحافة الهاتف المحمول، حيث إن الأخبار البيئية </a:t>
            </a:r>
            <a:r>
              <a:rPr lang="ar-SA" sz="2000" dirty="0">
                <a:solidFill>
                  <a:srgbClr val="C00000"/>
                </a:solidFill>
                <a:latin typeface="Alexandria" charset="0"/>
                <a:cs typeface="Alexandria" charset="0"/>
              </a:rPr>
              <a:t>تتعلق بقضايا حيوية مثل التغير المناخي وحماية البيئة</a:t>
            </a:r>
            <a:r>
              <a:rPr lang="ar-SA" sz="2000" dirty="0">
                <a:latin typeface="Alexandria" charset="0"/>
                <a:cs typeface="Alexandria" charset="0"/>
              </a:rPr>
              <a:t>، مما يتطلب من الصحفيين الدقة والمسؤولية في نقل المعلومات.</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التحقق من صحة المعلومات البيئية قبل نشرها، والاستعانة </a:t>
            </a:r>
            <a:r>
              <a:rPr lang="ar-SA" sz="2000" dirty="0">
                <a:solidFill>
                  <a:srgbClr val="C00000"/>
                </a:solidFill>
                <a:latin typeface="Alexandria" charset="0"/>
                <a:cs typeface="Alexandria" charset="0"/>
              </a:rPr>
              <a:t>بمصادر موثوقة </a:t>
            </a:r>
            <a:r>
              <a:rPr lang="ar-SA" sz="2000" dirty="0">
                <a:latin typeface="Alexandria" charset="0"/>
                <a:cs typeface="Alexandria" charset="0"/>
              </a:rPr>
              <a:t>مثل العلماء أو المنظمات البيئية، كما يجب عليهم </a:t>
            </a:r>
            <a:r>
              <a:rPr lang="ar-SA" sz="2000" dirty="0">
                <a:solidFill>
                  <a:srgbClr val="C00000"/>
                </a:solidFill>
                <a:latin typeface="Alexandria" charset="0"/>
                <a:cs typeface="Alexandria" charset="0"/>
              </a:rPr>
              <a:t>تجنب التضخيم أو التهويل </a:t>
            </a:r>
            <a:r>
              <a:rPr lang="ar-SA" sz="2000" dirty="0">
                <a:latin typeface="Alexandria" charset="0"/>
                <a:cs typeface="Alexandria" charset="0"/>
              </a:rPr>
              <a:t>في تغطية القضايا البيئية، حيث إن الالتزام بهذه المبادئ الأخلاقية يسهم في تعزيز الوعي البيئي وحماية الكوكب.</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البيئية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2050" name="Picture 2" descr="Profile for ‎أخبار البيئة‎"/>
          <p:cNvPicPr>
            <a:picLocks noChangeAspect="1" noChangeArrowheads="1"/>
          </p:cNvPicPr>
          <p:nvPr/>
        </p:nvPicPr>
        <p:blipFill rotWithShape="1">
          <a:blip r:embed="rId3">
            <a:extLst>
              <a:ext uri="{28A0092B-C50C-407E-A947-70E740481C1C}">
                <a14:useLocalDpi xmlns:a14="http://schemas.microsoft.com/office/drawing/2010/main" val="0"/>
              </a:ext>
            </a:extLst>
          </a:blip>
          <a:srcRect t="15301" b="15484"/>
          <a:stretch/>
        </p:blipFill>
        <p:spPr bwMode="auto">
          <a:xfrm>
            <a:off x="942430" y="1901894"/>
            <a:ext cx="2143125" cy="14833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52" name="Picture 4" descr="نشرة الأخبار البيئية لأمريكا الجنوبية"/>
          <p:cNvPicPr>
            <a:picLocks noChangeAspect="1" noChangeArrowheads="1"/>
          </p:cNvPicPr>
          <p:nvPr/>
        </p:nvPicPr>
        <p:blipFill rotWithShape="1">
          <a:blip r:embed="rId4">
            <a:extLst>
              <a:ext uri="{28A0092B-C50C-407E-A947-70E740481C1C}">
                <a14:useLocalDpi xmlns:a14="http://schemas.microsoft.com/office/drawing/2010/main" val="0"/>
              </a:ext>
            </a:extLst>
          </a:blip>
          <a:srcRect l="38889"/>
          <a:stretch/>
        </p:blipFill>
        <p:spPr bwMode="auto">
          <a:xfrm>
            <a:off x="180431" y="3627120"/>
            <a:ext cx="3667125" cy="2857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78889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632960" y="1694693"/>
            <a:ext cx="6847839" cy="496289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الاجتماعية من التحديات الأخلاقية المهمة في صحافة الهاتف المحمول، حيث إن الأخبار الاجتماعية تتعلق بقضايا مثل </a:t>
            </a:r>
            <a:r>
              <a:rPr lang="ar-SA" sz="2000" dirty="0">
                <a:solidFill>
                  <a:srgbClr val="C00000"/>
                </a:solidFill>
                <a:latin typeface="Alexandria" charset="0"/>
                <a:cs typeface="Alexandria" charset="0"/>
              </a:rPr>
              <a:t>الفقر، والتعليم، والصحة</a:t>
            </a:r>
            <a:r>
              <a:rPr lang="ar-SA" sz="2000" dirty="0">
                <a:latin typeface="Alexandria" charset="0"/>
                <a:cs typeface="Alexandria" charset="0"/>
              </a:rPr>
              <a:t>، مما يتطلب من الصحفيين الحساسية والمسؤولية في نقل المعلومات.</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تجنب نشر أخبار قد تعرض الأفراد أو المجتمعات </a:t>
            </a:r>
            <a:r>
              <a:rPr lang="ar-SA" sz="2000" dirty="0">
                <a:solidFill>
                  <a:srgbClr val="C00000"/>
                </a:solidFill>
                <a:latin typeface="Alexandria" charset="0"/>
                <a:cs typeface="Alexandria" charset="0"/>
              </a:rPr>
              <a:t>للخجل أو الإحراج</a:t>
            </a:r>
            <a:r>
              <a:rPr lang="ar-SA" sz="2000" dirty="0">
                <a:latin typeface="Alexandria" charset="0"/>
                <a:cs typeface="Alexandria" charset="0"/>
              </a:rPr>
              <a:t>، كما يجب عليهم إبراز القضايا الاجتماعية بشكل موضوعي، ودعم جهود </a:t>
            </a:r>
            <a:r>
              <a:rPr lang="ar-SA" sz="2000" dirty="0">
                <a:solidFill>
                  <a:srgbClr val="C00000"/>
                </a:solidFill>
                <a:latin typeface="Alexandria" charset="0"/>
                <a:cs typeface="Alexandria" charset="0"/>
              </a:rPr>
              <a:t>تحسين أوضاع المجتمع</a:t>
            </a:r>
            <a:r>
              <a:rPr lang="ar-SA" sz="2000" dirty="0">
                <a:latin typeface="Alexandria" charset="0"/>
                <a:cs typeface="Alexandria" charset="0"/>
              </a:rPr>
              <a:t>، حيث إن الالتزام بهذه المبادئ الأخلاقية يسهم في تعزيز العدالة الاجتماعية ورفاهية المجتمع.</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الاجتماعية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3074" name="Picture 2" descr="اكتشف 10 إيجابيات وسلبيات شبكات التواصل الاجتماعي"/>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68626" y="2317446"/>
            <a:ext cx="4833891" cy="35883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392313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338084" y="1694693"/>
            <a:ext cx="7142715"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الأمنية من التحديات الأخلاقية المهمة في صحافة الهاتف المحمول، حيث إن الأخبار الأمنية </a:t>
            </a:r>
            <a:r>
              <a:rPr lang="ar-SA" sz="2000" dirty="0">
                <a:solidFill>
                  <a:srgbClr val="C00000"/>
                </a:solidFill>
                <a:latin typeface="Alexandria" charset="0"/>
                <a:cs typeface="Alexandria" charset="0"/>
              </a:rPr>
              <a:t>قد تؤثر على استقرار المجتمع</a:t>
            </a:r>
            <a:r>
              <a:rPr lang="ar-SA" sz="2000" dirty="0">
                <a:latin typeface="Alexandria" charset="0"/>
                <a:cs typeface="Alexandria" charset="0"/>
              </a:rPr>
              <a:t>، مما يتطلب من الصحفيين الدقة والمسؤولية في نقل المعلومات.</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تجنب نشر معلومات قد </a:t>
            </a:r>
            <a:r>
              <a:rPr lang="ar-SA" sz="2000" dirty="0">
                <a:solidFill>
                  <a:srgbClr val="C00000"/>
                </a:solidFill>
                <a:latin typeface="Alexandria" charset="0"/>
                <a:cs typeface="Alexandria" charset="0"/>
              </a:rPr>
              <a:t>تعرض</a:t>
            </a:r>
            <a:r>
              <a:rPr lang="ar-SA" sz="2000" dirty="0">
                <a:latin typeface="Alexandria" charset="0"/>
                <a:cs typeface="Alexandria" charset="0"/>
              </a:rPr>
              <a:t> </a:t>
            </a:r>
            <a:r>
              <a:rPr lang="ar-SA" sz="2000" dirty="0">
                <a:solidFill>
                  <a:srgbClr val="C00000"/>
                </a:solidFill>
                <a:latin typeface="Alexandria" charset="0"/>
                <a:cs typeface="Alexandria" charset="0"/>
              </a:rPr>
              <a:t>الأمن العام للخطر</a:t>
            </a:r>
            <a:r>
              <a:rPr lang="ar-SA" sz="2000" dirty="0">
                <a:latin typeface="Alexandria" charset="0"/>
                <a:cs typeface="Alexandria" charset="0"/>
              </a:rPr>
              <a:t>، مثل </a:t>
            </a:r>
            <a:r>
              <a:rPr lang="ar-SA" sz="2000" dirty="0">
                <a:solidFill>
                  <a:srgbClr val="C00000"/>
                </a:solidFill>
                <a:latin typeface="Alexandria" charset="0"/>
                <a:cs typeface="Alexandria" charset="0"/>
              </a:rPr>
              <a:t>تفاصيل العمليات الأمنية </a:t>
            </a:r>
            <a:r>
              <a:rPr lang="ar-SA" sz="2000" dirty="0">
                <a:latin typeface="Alexandria" charset="0"/>
                <a:cs typeface="Alexandria" charset="0"/>
              </a:rPr>
              <a:t>أو أماكن تواجد القوات، كما يجب عليهم </a:t>
            </a:r>
            <a:r>
              <a:rPr lang="ar-SA" sz="2000" dirty="0">
                <a:solidFill>
                  <a:srgbClr val="C00000"/>
                </a:solidFill>
                <a:latin typeface="Alexandria" charset="0"/>
                <a:cs typeface="Alexandria" charset="0"/>
              </a:rPr>
              <a:t>التحقق من صحة المعلومات </a:t>
            </a:r>
            <a:r>
              <a:rPr lang="ar-SA" sz="2000" dirty="0">
                <a:latin typeface="Alexandria" charset="0"/>
                <a:cs typeface="Alexandria" charset="0"/>
              </a:rPr>
              <a:t>قبل نشرها، حيث إن الالتزام بهذه المبادئ الأخلاقية يسهم في تعزيز الأمن والاستقرار.</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الأمنية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4102" name="Picture 6" descr="جهود واسعة يبذلها رجال قوات أمن الطرق لحماية المسافرين على الطرق ..."/>
          <p:cNvPicPr>
            <a:picLocks noChangeAspect="1" noChangeArrowheads="1"/>
          </p:cNvPicPr>
          <p:nvPr/>
        </p:nvPicPr>
        <p:blipFill rotWithShape="1">
          <a:blip r:embed="rId3">
            <a:extLst>
              <a:ext uri="{28A0092B-C50C-407E-A947-70E740481C1C}">
                <a14:useLocalDpi xmlns:a14="http://schemas.microsoft.com/office/drawing/2010/main" val="0"/>
              </a:ext>
            </a:extLst>
          </a:blip>
          <a:srcRect t="10813"/>
          <a:stretch/>
        </p:blipFill>
        <p:spPr bwMode="auto">
          <a:xfrm>
            <a:off x="431600" y="1671179"/>
            <a:ext cx="3535488" cy="23630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4104" name="Picture 8" descr="انطلاق مراكز دوريات القوات الخاصة لأمن الطرق على &quot;منفذ الربع الخالي&quot;"/>
          <p:cNvPicPr>
            <a:picLocks noChangeAspect="1" noChangeArrowheads="1"/>
          </p:cNvPicPr>
          <p:nvPr/>
        </p:nvPicPr>
        <p:blipFill rotWithShape="1">
          <a:blip r:embed="rId4">
            <a:extLst>
              <a:ext uri="{28A0092B-C50C-407E-A947-70E740481C1C}">
                <a14:useLocalDpi xmlns:a14="http://schemas.microsoft.com/office/drawing/2010/main" val="0"/>
              </a:ext>
            </a:extLst>
          </a:blip>
          <a:srcRect l="12557" r="11693"/>
          <a:stretch/>
        </p:blipFill>
        <p:spPr bwMode="auto">
          <a:xfrm>
            <a:off x="431600" y="4141030"/>
            <a:ext cx="3535680" cy="25811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721112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627120" y="1694693"/>
            <a:ext cx="7853679"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الدولية من التحديات الأخلاقية المهمة في صحافة الهاتف المحمول، حيث إن الأخبار الدولية تتعلق بقضايا معقدة مثل </a:t>
            </a:r>
            <a:r>
              <a:rPr lang="ar-SA" sz="2000" dirty="0">
                <a:solidFill>
                  <a:srgbClr val="C00000"/>
                </a:solidFill>
                <a:latin typeface="Alexandria" charset="0"/>
                <a:cs typeface="Alexandria" charset="0"/>
              </a:rPr>
              <a:t>الحروب، والهجرة، والعلاقات الدولية</a:t>
            </a:r>
            <a:r>
              <a:rPr lang="ar-SA" sz="2000" dirty="0">
                <a:latin typeface="Alexandria" charset="0"/>
                <a:cs typeface="Alexandria" charset="0"/>
              </a:rPr>
              <a:t>، مما يتطلب من الصحفيين الحياد والموضوعية في تغطيتها.</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a:t>
            </a:r>
            <a:r>
              <a:rPr lang="ar-SA" sz="2000" dirty="0">
                <a:solidFill>
                  <a:srgbClr val="C00000"/>
                </a:solidFill>
                <a:latin typeface="Alexandria" charset="0"/>
                <a:cs typeface="Alexandria" charset="0"/>
              </a:rPr>
              <a:t>تجنب الانحياز </a:t>
            </a:r>
            <a:r>
              <a:rPr lang="ar-SA" sz="2000" dirty="0">
                <a:latin typeface="Alexandria" charset="0"/>
                <a:cs typeface="Alexandria" charset="0"/>
              </a:rPr>
              <a:t>لطرف دولي على حساب آخر، وأن يعرضوا جميع جوانب القصة بشكل متوازن، كما يجب عليهم </a:t>
            </a:r>
            <a:r>
              <a:rPr lang="ar-SA" sz="2000" dirty="0">
                <a:solidFill>
                  <a:srgbClr val="C00000"/>
                </a:solidFill>
                <a:latin typeface="Alexandria" charset="0"/>
                <a:cs typeface="Alexandria" charset="0"/>
              </a:rPr>
              <a:t>احترام حقوق الشعوب </a:t>
            </a:r>
            <a:r>
              <a:rPr lang="ar-SA" sz="2000" dirty="0">
                <a:latin typeface="Alexandria" charset="0"/>
                <a:cs typeface="Alexandria" charset="0"/>
              </a:rPr>
              <a:t>في تقرير مصيرها، </a:t>
            </a:r>
            <a:r>
              <a:rPr lang="ar-SA" sz="2000" dirty="0">
                <a:solidFill>
                  <a:srgbClr val="C00000"/>
                </a:solidFill>
                <a:latin typeface="Alexandria" charset="0"/>
                <a:cs typeface="Alexandria" charset="0"/>
              </a:rPr>
              <a:t>وتجنب نشر </a:t>
            </a:r>
            <a:r>
              <a:rPr lang="ar-SA" sz="2000" dirty="0">
                <a:latin typeface="Alexandria" charset="0"/>
                <a:cs typeface="Alexandria" charset="0"/>
              </a:rPr>
              <a:t>محتوى قد يعزز </a:t>
            </a:r>
            <a:r>
              <a:rPr lang="ar-SA" sz="2000" dirty="0">
                <a:solidFill>
                  <a:srgbClr val="C00000"/>
                </a:solidFill>
                <a:latin typeface="Alexandria" charset="0"/>
                <a:cs typeface="Alexandria" charset="0"/>
              </a:rPr>
              <a:t>الكراهية أو العنف</a:t>
            </a:r>
            <a:r>
              <a:rPr lang="ar-SA" sz="2000" dirty="0">
                <a:latin typeface="Alexandria" charset="0"/>
                <a:cs typeface="Alexandria" charset="0"/>
              </a:rPr>
              <a:t>، حيث إن الالتزام بهذه المبادئ الأخلاقية يسهم في تعزيز السلام العالمي.</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الدولية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5122" name="Picture 2" descr="أهم الأخبار والأحداث العالمية في أسبوع"/>
          <p:cNvPicPr>
            <a:picLocks noChangeAspect="1" noChangeArrowheads="1"/>
          </p:cNvPicPr>
          <p:nvPr/>
        </p:nvPicPr>
        <p:blipFill rotWithShape="1">
          <a:blip r:embed="rId3">
            <a:extLst>
              <a:ext uri="{28A0092B-C50C-407E-A947-70E740481C1C}">
                <a14:useLocalDpi xmlns:a14="http://schemas.microsoft.com/office/drawing/2010/main" val="0"/>
              </a:ext>
            </a:extLst>
          </a:blip>
          <a:srcRect l="18830"/>
          <a:stretch/>
        </p:blipFill>
        <p:spPr bwMode="auto">
          <a:xfrm rot="16200000">
            <a:off x="-161194" y="2513047"/>
            <a:ext cx="4403468" cy="27667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851908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476307" y="1694693"/>
            <a:ext cx="7004492"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الثقافية من التحديات الأخلاقية المهمة في صحافة الهاتف المحمول، حيث إن الأخبار الثقافية </a:t>
            </a:r>
            <a:r>
              <a:rPr lang="ar-SA" sz="2000" dirty="0">
                <a:solidFill>
                  <a:srgbClr val="C00000"/>
                </a:solidFill>
                <a:latin typeface="Alexandria" charset="0"/>
                <a:cs typeface="Alexandria" charset="0"/>
              </a:rPr>
              <a:t>تتعلق بالتراث، والفنون، والأدب</a:t>
            </a:r>
            <a:r>
              <a:rPr lang="ar-SA" sz="2000" dirty="0">
                <a:latin typeface="Alexandria" charset="0"/>
                <a:cs typeface="Alexandria" charset="0"/>
              </a:rPr>
              <a:t>، مما يتطلب من الصحفيين احترام التنوع الثقافي وحقوق المبدعين.</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تجنب نشر أخبار قد</a:t>
            </a:r>
            <a:r>
              <a:rPr lang="ar-SA" sz="2000" dirty="0">
                <a:solidFill>
                  <a:srgbClr val="C00000"/>
                </a:solidFill>
                <a:latin typeface="Alexandria" charset="0"/>
                <a:cs typeface="Alexandria" charset="0"/>
              </a:rPr>
              <a:t> تسيء إلى ثقافة معينة </a:t>
            </a:r>
            <a:r>
              <a:rPr lang="ar-SA" sz="2000" dirty="0">
                <a:latin typeface="Alexandria" charset="0"/>
                <a:cs typeface="Alexandria" charset="0"/>
              </a:rPr>
              <a:t>أو تعزز </a:t>
            </a:r>
            <a:r>
              <a:rPr lang="ar-SA" sz="2000" dirty="0">
                <a:solidFill>
                  <a:srgbClr val="C00000"/>
                </a:solidFill>
                <a:latin typeface="Alexandria" charset="0"/>
                <a:cs typeface="Alexandria" charset="0"/>
              </a:rPr>
              <a:t>الصور النمطية السلبية</a:t>
            </a:r>
            <a:r>
              <a:rPr lang="ar-SA" sz="2000" dirty="0">
                <a:latin typeface="Alexandria" charset="0"/>
                <a:cs typeface="Alexandria" charset="0"/>
              </a:rPr>
              <a:t>، كما يجب عليهم احترام حقوق الملكية الفكرية، </a:t>
            </a:r>
            <a:r>
              <a:rPr lang="ar-SA" sz="2000" dirty="0">
                <a:solidFill>
                  <a:srgbClr val="C00000"/>
                </a:solidFill>
                <a:latin typeface="Alexandria" charset="0"/>
                <a:cs typeface="Alexandria" charset="0"/>
              </a:rPr>
              <a:t>ونسب الأعمال الثقافية إلى أصحابها</a:t>
            </a:r>
            <a:r>
              <a:rPr lang="ar-SA" sz="2000" dirty="0">
                <a:latin typeface="Alexandria" charset="0"/>
                <a:cs typeface="Alexandria" charset="0"/>
              </a:rPr>
              <a:t>، حيث إن الالتزام بهذه المبادئ الأخلاقية يسهم في تعزيز التنوع الثقافي وحماية التراث.</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الثقافية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6146" name="Picture 2" descr="الملكية الفكرية | Al Thunibat Law Fir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6190" y="2275840"/>
            <a:ext cx="4021558" cy="26803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207030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698240" y="1694693"/>
            <a:ext cx="7782559"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التكنولوجية من التحديات الأخلاقية المهمة في صحافة الهاتف المحمول، حيث إن الأخبار التكنولوجية تتعلق </a:t>
            </a:r>
            <a:r>
              <a:rPr lang="ar-SA" sz="2000" dirty="0">
                <a:solidFill>
                  <a:srgbClr val="C00000"/>
                </a:solidFill>
                <a:latin typeface="Alexandria" charset="0"/>
                <a:cs typeface="Alexandria" charset="0"/>
              </a:rPr>
              <a:t>بابتكارات قد تغير حياة الأفراد</a:t>
            </a:r>
            <a:r>
              <a:rPr lang="ar-SA" sz="2000" dirty="0">
                <a:latin typeface="Alexandria" charset="0"/>
                <a:cs typeface="Alexandria" charset="0"/>
              </a:rPr>
              <a:t>، مما يتطلب من الصحفيين الدقة والشفافية في نقل المعلومات.</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التحقق من صحة المعلومات التكنولوجية قبل نشرها، والاستعانة </a:t>
            </a:r>
            <a:r>
              <a:rPr lang="ar-SA" sz="2000" dirty="0">
                <a:solidFill>
                  <a:srgbClr val="C00000"/>
                </a:solidFill>
                <a:latin typeface="Alexandria" charset="0"/>
                <a:cs typeface="Alexandria" charset="0"/>
              </a:rPr>
              <a:t>بمصادر موثوقة </a:t>
            </a:r>
            <a:r>
              <a:rPr lang="ar-SA" sz="2000" dirty="0">
                <a:latin typeface="Alexandria" charset="0"/>
                <a:cs typeface="Alexandria" charset="0"/>
              </a:rPr>
              <a:t>مثل الخبراء أو الشركات المتخصصة، كما يجب عليهم </a:t>
            </a:r>
            <a:r>
              <a:rPr lang="ar-SA" sz="2000" dirty="0">
                <a:solidFill>
                  <a:srgbClr val="C00000"/>
                </a:solidFill>
                <a:latin typeface="Alexandria" charset="0"/>
                <a:cs typeface="Alexandria" charset="0"/>
              </a:rPr>
              <a:t>تجنب نشر معلومات قد تعرض الأفراد للخداع أو الاستغلال</a:t>
            </a:r>
            <a:r>
              <a:rPr lang="ar-SA" sz="2000" dirty="0">
                <a:latin typeface="Alexandria" charset="0"/>
                <a:cs typeface="Alexandria" charset="0"/>
              </a:rPr>
              <a:t>، حيث إن الالتزام بهذه المبادئ الأخلاقية يسهم في تعزيز الابتكار وثقة الجمهور بالتكنولوجيا.</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822960" y="825551"/>
            <a:ext cx="10753154" cy="646331"/>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التكنولوجية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7170" name="Picture 2" descr="التكنولوجيا الحديثة ترتقي بقدرات عالمنا الذكي | تكنولوجيا | الجزيرة نت"/>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6200000">
            <a:off x="-227178" y="2494557"/>
            <a:ext cx="4615703" cy="29015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128218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338084" y="1694693"/>
            <a:ext cx="7142715" cy="450123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a:t>
            </a:r>
            <a:r>
              <a:rPr lang="ar-SA" sz="2000" dirty="0">
                <a:latin typeface="Alexandria" charset="0"/>
                <a:cs typeface="Alexandria" charset="0"/>
              </a:rPr>
              <a:t>يُعتبر التعامل مع الأخبار التعليمية من التحديات الأخلاقية المهمة في صحافة الهاتف المحمول، حيث إن الأخبار التعليمية تتعلق </a:t>
            </a:r>
            <a:r>
              <a:rPr lang="ar-SA" sz="2000" dirty="0">
                <a:solidFill>
                  <a:srgbClr val="C00000"/>
                </a:solidFill>
                <a:latin typeface="Alexandria" charset="0"/>
                <a:cs typeface="Alexandria" charset="0"/>
              </a:rPr>
              <a:t>بمستقبل الأجيال</a:t>
            </a:r>
            <a:r>
              <a:rPr lang="ar-SA" sz="2000" dirty="0">
                <a:latin typeface="Alexandria" charset="0"/>
                <a:cs typeface="Alexandria" charset="0"/>
              </a:rPr>
              <a:t>، مما يتطلب من الصحفيين الدقة والمسؤولية في نقل المعلومات.</a:t>
            </a:r>
          </a:p>
          <a:p>
            <a:pPr algn="just" rtl="1">
              <a:lnSpc>
                <a:spcPct val="150000"/>
              </a:lnSpc>
            </a:pPr>
            <a:endParaRPr lang="ar-SA" sz="1100"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يجب على الصحفيين تجنب نشر أخبار قد تعرض المؤسسات التعليمية أو الطلاب للخجل أو الإحراج، كما يجب عليهم </a:t>
            </a:r>
            <a:r>
              <a:rPr lang="ar-SA" sz="2000" dirty="0">
                <a:solidFill>
                  <a:srgbClr val="C00000"/>
                </a:solidFill>
                <a:latin typeface="Alexandria" charset="0"/>
                <a:cs typeface="Alexandria" charset="0"/>
              </a:rPr>
              <a:t>إبراز القضايا التعليمية </a:t>
            </a:r>
            <a:r>
              <a:rPr lang="ar-SA" sz="2000" dirty="0">
                <a:latin typeface="Alexandria" charset="0"/>
                <a:cs typeface="Alexandria" charset="0"/>
              </a:rPr>
              <a:t>بشكل موضوعي، </a:t>
            </a:r>
            <a:r>
              <a:rPr lang="ar-SA" sz="2000" dirty="0">
                <a:solidFill>
                  <a:srgbClr val="C00000"/>
                </a:solidFill>
                <a:latin typeface="Alexandria" charset="0"/>
                <a:cs typeface="Alexandria" charset="0"/>
              </a:rPr>
              <a:t>ودعم جهود تحسين جودة التعليم</a:t>
            </a:r>
            <a:r>
              <a:rPr lang="ar-SA" sz="2000" dirty="0">
                <a:latin typeface="Alexandria" charset="0"/>
                <a:cs typeface="Alexandria" charset="0"/>
              </a:rPr>
              <a:t>، حيث إن الالتزام بهذه المبادئ الأخلاقية يسهم في تعزيز التعليم وبناء المستقبل.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822960" y="825551"/>
            <a:ext cx="1075315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أخلاقيات التعامل مع الأخبار التعليمية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pic>
        <p:nvPicPr>
          <p:cNvPr id="8194" name="Picture 2" descr="أنواع التعليم الإلكتروني وأهم أنماطه: مزايا كل نوع وكيفية ..."/>
          <p:cNvPicPr>
            <a:picLocks noChangeAspect="1" noChangeArrowheads="1"/>
          </p:cNvPicPr>
          <p:nvPr/>
        </p:nvPicPr>
        <p:blipFill rotWithShape="1">
          <a:blip r:embed="rId3">
            <a:extLst>
              <a:ext uri="{28A0092B-C50C-407E-A947-70E740481C1C}">
                <a14:useLocalDpi xmlns:a14="http://schemas.microsoft.com/office/drawing/2010/main" val="0"/>
              </a:ext>
            </a:extLst>
          </a:blip>
          <a:srcRect l="5403" r="6739"/>
          <a:stretch/>
        </p:blipFill>
        <p:spPr bwMode="auto">
          <a:xfrm>
            <a:off x="233679" y="2361371"/>
            <a:ext cx="3799841" cy="24262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16344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06265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تُشكل أخلاقيات صحافة الهاتف المحمول والجوانب القانونية المرتبطة بها </a:t>
            </a:r>
            <a:r>
              <a:rPr lang="ar-SA" sz="2000" dirty="0">
                <a:solidFill>
                  <a:srgbClr val="C00000"/>
                </a:solidFill>
                <a:latin typeface="Alexandria" charset="0"/>
                <a:cs typeface="Alexandria" charset="0"/>
              </a:rPr>
              <a:t>تحديات كبيرة للصحفيين</a:t>
            </a:r>
            <a:r>
              <a:rPr lang="ar-SA" sz="2000" dirty="0">
                <a:latin typeface="Alexandria" charset="0"/>
                <a:cs typeface="Alexandria" charset="0"/>
              </a:rPr>
              <a:t>، تتطلب منهم </a:t>
            </a:r>
            <a:r>
              <a:rPr lang="ar-SA" sz="2000" dirty="0">
                <a:solidFill>
                  <a:srgbClr val="C00000"/>
                </a:solidFill>
                <a:latin typeface="Alexandria" charset="0"/>
                <a:cs typeface="Alexandria" charset="0"/>
              </a:rPr>
              <a:t>الالتزام بمبادئ أخلاقية صارمة</a:t>
            </a:r>
            <a:r>
              <a:rPr lang="ar-SA" sz="2000" dirty="0">
                <a:latin typeface="Alexandria" charset="0"/>
                <a:cs typeface="Alexandria" charset="0"/>
              </a:rPr>
              <a:t>، مثل الدقة، والموضوعية، واحترام الخصوصية، وحقوق النشر، كما يجب عليهم فهم الجوانب القانونية، مثل قوانين الخصوصية، وحماية البيانات، والتشهير، لتجنب المساءلة القانونية.</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يوصى </a:t>
            </a:r>
            <a:r>
              <a:rPr lang="ar-SA" sz="2000" dirty="0">
                <a:solidFill>
                  <a:srgbClr val="C00000"/>
                </a:solidFill>
                <a:latin typeface="Alexandria" charset="0"/>
                <a:cs typeface="Alexandria" charset="0"/>
              </a:rPr>
              <a:t>الصحفيون</a:t>
            </a:r>
            <a:r>
              <a:rPr lang="ar-SA" sz="2000" dirty="0">
                <a:latin typeface="Alexandria" charset="0"/>
                <a:cs typeface="Alexandria" charset="0"/>
              </a:rPr>
              <a:t> </a:t>
            </a:r>
            <a:r>
              <a:rPr lang="ar-SA" sz="2000" dirty="0">
                <a:solidFill>
                  <a:srgbClr val="C00000"/>
                </a:solidFill>
                <a:latin typeface="Alexandria" charset="0"/>
                <a:cs typeface="Alexandria" charset="0"/>
              </a:rPr>
              <a:t>بالتدريب</a:t>
            </a:r>
            <a:r>
              <a:rPr lang="ar-SA" sz="2000" dirty="0">
                <a:latin typeface="Alexandria" charset="0"/>
                <a:cs typeface="Alexandria" charset="0"/>
              </a:rPr>
              <a:t> </a:t>
            </a:r>
            <a:r>
              <a:rPr lang="ar-SA" sz="2000" dirty="0">
                <a:solidFill>
                  <a:srgbClr val="C00000"/>
                </a:solidFill>
                <a:latin typeface="Alexandria" charset="0"/>
                <a:cs typeface="Alexandria" charset="0"/>
              </a:rPr>
              <a:t>المستمر</a:t>
            </a:r>
            <a:r>
              <a:rPr lang="ar-SA" sz="2000" dirty="0">
                <a:latin typeface="Alexandria" charset="0"/>
                <a:cs typeface="Alexandria" charset="0"/>
              </a:rPr>
              <a:t> على المبادئ الأخلاقية والقانونية، واستخدام أدوات التحقق من المعلومات، والتشاور مع </a:t>
            </a:r>
            <a:r>
              <a:rPr lang="ar-SA" sz="2000" dirty="0">
                <a:solidFill>
                  <a:srgbClr val="C00000"/>
                </a:solidFill>
                <a:latin typeface="Alexandria" charset="0"/>
                <a:cs typeface="Alexandria" charset="0"/>
              </a:rPr>
              <a:t>الخبراء القانونيين </a:t>
            </a:r>
            <a:r>
              <a:rPr lang="ar-SA" sz="2000" dirty="0">
                <a:latin typeface="Alexandria" charset="0"/>
                <a:cs typeface="Alexandria" charset="0"/>
              </a:rPr>
              <a:t>عند الحاجة، كما يجب عليهم </a:t>
            </a:r>
            <a:r>
              <a:rPr lang="ar-SA" sz="2000" dirty="0">
                <a:solidFill>
                  <a:srgbClr val="C00000"/>
                </a:solidFill>
                <a:latin typeface="Alexandria" charset="0"/>
                <a:cs typeface="Alexandria" charset="0"/>
              </a:rPr>
              <a:t>تعزيز الوعي </a:t>
            </a:r>
            <a:r>
              <a:rPr lang="ar-SA" sz="2000" dirty="0">
                <a:latin typeface="Alexandria" charset="0"/>
                <a:cs typeface="Alexandria" charset="0"/>
              </a:rPr>
              <a:t>بأهمية الأخلاقيات في صحافة الهاتف المحمول، والعمل على بناء ثقة الجمهور من خلال تقديم محتوى دقيق، وشفاف، ومسؤول.</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822960" y="825551"/>
            <a:ext cx="1075315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خاتمة وملخص عام</a:t>
            </a:r>
            <a:endParaRPr lang="ar-SA" sz="2400" b="1" dirty="0">
              <a:solidFill>
                <a:srgbClr val="203E5F"/>
              </a:solidFill>
              <a:latin typeface="Alexandria" charset="0"/>
              <a:cs typeface="Alexandria" charset="0"/>
            </a:endParaRP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74814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694693"/>
            <a:ext cx="10745509" cy="4247317"/>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الحالة الأولى: </a:t>
            </a:r>
            <a:endParaRPr lang="ar-SA" sz="2000" b="1" dirty="0" smtClean="0">
              <a:latin typeface="Alexandria" charset="0"/>
              <a:cs typeface="Alexandria" charset="0"/>
            </a:endParaRPr>
          </a:p>
          <a:p>
            <a:pPr algn="just" rtl="1">
              <a:lnSpc>
                <a:spcPct val="150000"/>
              </a:lnSpc>
            </a:pPr>
            <a:r>
              <a:rPr lang="ar-SA" sz="2000" dirty="0" smtClean="0">
                <a:latin typeface="Alexandria" charset="0"/>
                <a:cs typeface="Alexandria" charset="0"/>
              </a:rPr>
              <a:t>في 2023، نشر صحفي عبر تطبيق "تيك توك" مقطعاً لضحية حادث مروري وهي في حالة ضعف شديد دون موافقتها، مما تسبب في أزمة نفسية لها وموجة غضب شعبي أدت إلى مقاضاة الصحفي.</a:t>
            </a:r>
          </a:p>
          <a:p>
            <a:pPr algn="just" rtl="1">
              <a:lnSpc>
                <a:spcPct val="150000"/>
              </a:lnSpc>
            </a:pPr>
            <a:endParaRPr lang="ar-SA" sz="2000" dirty="0">
              <a:latin typeface="Alexandria" charset="0"/>
              <a:cs typeface="Alexandria" charset="0"/>
            </a:endParaRPr>
          </a:p>
          <a:p>
            <a:pPr algn="just" rtl="1">
              <a:lnSpc>
                <a:spcPct val="150000"/>
              </a:lnSpc>
            </a:pPr>
            <a:r>
              <a:rPr lang="ar-SA" sz="2000" b="1" dirty="0">
                <a:latin typeface="Alexandria" charset="0"/>
                <a:cs typeface="Alexandria" charset="0"/>
              </a:rPr>
              <a:t>الحالة الثانية: </a:t>
            </a:r>
            <a:endParaRPr lang="ar-SA" sz="2000" b="1" dirty="0" smtClean="0">
              <a:latin typeface="Alexandria" charset="0"/>
              <a:cs typeface="Alexandria" charset="0"/>
            </a:endParaRPr>
          </a:p>
          <a:p>
            <a:pPr algn="just" rtl="1">
              <a:lnSpc>
                <a:spcPct val="150000"/>
              </a:lnSpc>
            </a:pPr>
            <a:r>
              <a:rPr lang="ar-SA" sz="2000" dirty="0" smtClean="0">
                <a:latin typeface="Alexandria" charset="0"/>
                <a:cs typeface="Alexandria" charset="0"/>
              </a:rPr>
              <a:t>قام مراسل بإجراء بث مباشر من داخل مستشفى خاص دون تصريح، حيث ظهرت وجوه مرضى بوضوح، مما أدى إلى فرض غرامة مالية كبيرة على المؤسسة الإعلامية التابع لها وانتهاك خصوصية المرضى.</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822960" y="825551"/>
            <a:ext cx="1075315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أمثلة واقعية على انتهاكات الخصوصية في صحافة الموبايل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25220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3" end="3"/>
                                            </p:txEl>
                                          </p:spTgt>
                                        </p:tgtEl>
                                        <p:attrNameLst>
                                          <p:attrName>style.visibility</p:attrName>
                                        </p:attrNameLst>
                                      </p:cBhvr>
                                      <p:to>
                                        <p:strVal val="visible"/>
                                      </p:to>
                                    </p:set>
                                    <p:animEffect transition="in" filter="fade">
                                      <p:cBhvr>
                                        <p:cTn id="24" dur="500"/>
                                        <p:tgtEl>
                                          <p:spTgt spid="9">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4" end="4"/>
                                            </p:txEl>
                                          </p:spTgt>
                                        </p:tgtEl>
                                        <p:attrNameLst>
                                          <p:attrName>style.visibility</p:attrName>
                                        </p:attrNameLst>
                                      </p:cBhvr>
                                      <p:to>
                                        <p:strVal val="visible"/>
                                      </p:to>
                                    </p:set>
                                    <p:animEffect transition="in" filter="fade">
                                      <p:cBhvr>
                                        <p:cTn id="29"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349253"/>
            <a:ext cx="10745509" cy="2608406"/>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مثال أول: </a:t>
            </a:r>
            <a:r>
              <a:rPr lang="ar-SA" sz="2000" dirty="0" smtClean="0">
                <a:latin typeface="Alexandria" charset="0"/>
                <a:cs typeface="Alexandria" charset="0"/>
              </a:rPr>
              <a:t>في </a:t>
            </a:r>
            <a:r>
              <a:rPr lang="ar-SA" sz="2000" dirty="0">
                <a:latin typeface="Alexandria" charset="0"/>
                <a:cs typeface="Alexandria" charset="0"/>
              </a:rPr>
              <a:t>2022، </a:t>
            </a:r>
            <a:r>
              <a:rPr lang="ar-SA" sz="2000" dirty="0" smtClean="0">
                <a:latin typeface="Alexandria" charset="0"/>
                <a:cs typeface="Alexandria" charset="0"/>
              </a:rPr>
              <a:t>نشر </a:t>
            </a:r>
            <a:r>
              <a:rPr lang="ar-SA" sz="2000" dirty="0">
                <a:latin typeface="Alexandria" charset="0"/>
                <a:cs typeface="Alexandria" charset="0"/>
              </a:rPr>
              <a:t>صحفي على "تويتر" اتهامات لمسؤول حكومي بالفساد دون أدلة كافية، وبعد التحقيقات </a:t>
            </a:r>
            <a:r>
              <a:rPr lang="ar-SA" sz="2000" dirty="0" smtClean="0">
                <a:latin typeface="Alexandria" charset="0"/>
                <a:cs typeface="Alexandria" charset="0"/>
              </a:rPr>
              <a:t>ثبتت </a:t>
            </a:r>
            <a:r>
              <a:rPr lang="ar-SA" sz="2000" dirty="0">
                <a:latin typeface="Alexandria" charset="0"/>
                <a:cs typeface="Alexandria" charset="0"/>
              </a:rPr>
              <a:t>براءة المسؤول وتمت مقاضاة الصحفي بتهمة القذف.</a:t>
            </a:r>
          </a:p>
          <a:p>
            <a:pPr algn="just" rtl="1">
              <a:lnSpc>
                <a:spcPct val="150000"/>
              </a:lnSpc>
            </a:pPr>
            <a:endParaRPr lang="ar-SA" sz="8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مثال ثاني: </a:t>
            </a:r>
            <a:r>
              <a:rPr lang="ar-SA" sz="2000" dirty="0" smtClean="0">
                <a:latin typeface="Alexandria" charset="0"/>
                <a:cs typeface="Alexandria" charset="0"/>
              </a:rPr>
              <a:t>أذاع </a:t>
            </a:r>
            <a:r>
              <a:rPr lang="ar-SA" sz="2000" dirty="0">
                <a:latin typeface="Alexandria" charset="0"/>
                <a:cs typeface="Alexandria" charset="0"/>
              </a:rPr>
              <a:t>مراسل عبر "إنستجرام" أنباء عن تورط ناشط مجتمعي في قضايا أخلاقية بناءً على شائعات، مما دمر سمعته وتبين لاحقاً زيف الخبر، وتم إلزام الوسيلة الإعلامية بدفع تعويضات</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822960" y="764591"/>
            <a:ext cx="1075315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أمثلة على التشهير عبر صحافة الموبايل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
        <p:nvSpPr>
          <p:cNvPr id="8" name="TextBox 7">
            <a:extLst>
              <a:ext uri="{FF2B5EF4-FFF2-40B4-BE49-F238E27FC236}">
                <a16:creationId xmlns:a16="http://schemas.microsoft.com/office/drawing/2014/main" id="{A93DF751-7A75-3AF2-5F66-10B80BC86666}"/>
              </a:ext>
            </a:extLst>
          </p:cNvPr>
          <p:cNvSpPr txBox="1"/>
          <p:nvPr/>
        </p:nvSpPr>
        <p:spPr>
          <a:xfrm>
            <a:off x="822960" y="3828980"/>
            <a:ext cx="1075315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انتهاكات حقوق النشر في الصحافة المتنقلة</a:t>
            </a:r>
          </a:p>
        </p:txBody>
      </p:sp>
      <p:sp>
        <p:nvSpPr>
          <p:cNvPr id="10" name="TextBox 9">
            <a:extLst>
              <a:ext uri="{FF2B5EF4-FFF2-40B4-BE49-F238E27FC236}">
                <a16:creationId xmlns:a16="http://schemas.microsoft.com/office/drawing/2014/main" id="{6FDD89FF-1B41-395B-4F1E-7A48571274D8}"/>
              </a:ext>
            </a:extLst>
          </p:cNvPr>
          <p:cNvSpPr txBox="1"/>
          <p:nvPr/>
        </p:nvSpPr>
        <p:spPr>
          <a:xfrm>
            <a:off x="735290" y="4471608"/>
            <a:ext cx="10745509" cy="260840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الحالة الأولى:</a:t>
            </a:r>
            <a:r>
              <a:rPr lang="ar-SA" sz="2000" dirty="0">
                <a:latin typeface="Alexandria" charset="0"/>
                <a:cs typeface="Alexandria" charset="0"/>
              </a:rPr>
              <a:t> قامت قناة إخبارية باستخدام لقطات بثها مواطن عبر "سناب شات" لتغطية احتجاجات دون إذنه أو نسب الحقوق له، مما أدى إلى حذف المحتوى وفرض عقوبات على القناة.</a:t>
            </a:r>
          </a:p>
          <a:p>
            <a:pPr algn="just" rtl="1">
              <a:lnSpc>
                <a:spcPct val="150000"/>
              </a:lnSpc>
            </a:pPr>
            <a:endParaRPr lang="ar-SA" sz="8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الحالة </a:t>
            </a:r>
            <a:r>
              <a:rPr lang="ar-SA" sz="2000" b="1" dirty="0">
                <a:latin typeface="Alexandria" charset="0"/>
                <a:cs typeface="Alexandria" charset="0"/>
              </a:rPr>
              <a:t>الثانية:</a:t>
            </a:r>
            <a:r>
              <a:rPr lang="ar-SA" sz="2000" dirty="0">
                <a:latin typeface="Alexandria" charset="0"/>
                <a:cs typeface="Alexandria" charset="0"/>
              </a:rPr>
              <a:t> في 2021، أعاد صحفي نشر تحقيق استقصائي كامل من موقع آخر مع تغيير بسيط في الصياغة دون ذكر المصدر الأصلي، وتم إدانته بانتهاك حقوق الملكية الفكرية.</a:t>
            </a:r>
          </a:p>
          <a:p>
            <a:pPr algn="just" rtl="1">
              <a:lnSpc>
                <a:spcPct val="150000"/>
              </a:lnSpc>
            </a:pPr>
            <a:endParaRPr lang="ar-SA" sz="2000" dirty="0">
              <a:latin typeface="Alexandria" charset="0"/>
              <a:cs typeface="Alexandria" charset="0"/>
            </a:endParaRPr>
          </a:p>
        </p:txBody>
      </p:sp>
      <p:sp>
        <p:nvSpPr>
          <p:cNvPr id="12" name="TextBox 11">
            <a:extLst>
              <a:ext uri="{FF2B5EF4-FFF2-40B4-BE49-F238E27FC236}">
                <a16:creationId xmlns:a16="http://schemas.microsoft.com/office/drawing/2014/main" id="{A93DF751-7A75-3AF2-5F66-10B80BC86666}"/>
              </a:ext>
            </a:extLst>
          </p:cNvPr>
          <p:cNvSpPr txBox="1"/>
          <p:nvPr/>
        </p:nvSpPr>
        <p:spPr>
          <a:xfrm>
            <a:off x="1005840" y="6858000"/>
            <a:ext cx="1075315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انتهاكات حقوق النشر في الصحافة المتنقلة</a:t>
            </a:r>
          </a:p>
        </p:txBody>
      </p:sp>
    </p:spTree>
    <p:extLst>
      <p:ext uri="{BB962C8B-B14F-4D97-AF65-F5344CB8AC3E}">
        <p14:creationId xmlns:p14="http://schemas.microsoft.com/office/powerpoint/2010/main" val="3929110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8">
                                            <p:txEl>
                                              <p:pRg st="0" end="0"/>
                                            </p:txEl>
                                          </p:spTgt>
                                        </p:tgtEl>
                                        <p:attrNameLst>
                                          <p:attrName>style.visibility</p:attrName>
                                        </p:attrNameLst>
                                      </p:cBhvr>
                                      <p:to>
                                        <p:strVal val="visible"/>
                                      </p:to>
                                    </p:set>
                                    <p:animEffect transition="in" filter="fade">
                                      <p:cBhvr>
                                        <p:cTn id="24" dur="1000"/>
                                        <p:tgtEl>
                                          <p:spTgt spid="8">
                                            <p:txEl>
                                              <p:pRg st="0" end="0"/>
                                            </p:txEl>
                                          </p:spTgt>
                                        </p:tgtEl>
                                      </p:cBhvr>
                                    </p:animEffect>
                                    <p:anim calcmode="lin" valueType="num">
                                      <p:cBhvr>
                                        <p:cTn id="2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animEffect transition="in" filter="fade">
                                      <p:cBhvr>
                                        <p:cTn id="31" dur="500"/>
                                        <p:tgtEl>
                                          <p:spTgt spid="10">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0">
                                            <p:txEl>
                                              <p:pRg st="2" end="2"/>
                                            </p:txEl>
                                          </p:spTgt>
                                        </p:tgtEl>
                                        <p:attrNameLst>
                                          <p:attrName>style.visibility</p:attrName>
                                        </p:attrNameLst>
                                      </p:cBhvr>
                                      <p:to>
                                        <p:strVal val="visible"/>
                                      </p:to>
                                    </p:set>
                                    <p:animEffect transition="in" filter="fade">
                                      <p:cBhvr>
                                        <p:cTn id="36" dur="500"/>
                                        <p:tgtEl>
                                          <p:spTgt spid="10">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12">
                                            <p:txEl>
                                              <p:pRg st="0" end="0"/>
                                            </p:txEl>
                                          </p:spTgt>
                                        </p:tgtEl>
                                        <p:attrNameLst>
                                          <p:attrName>style.visibility</p:attrName>
                                        </p:attrNameLst>
                                      </p:cBhvr>
                                      <p:to>
                                        <p:strVal val="visible"/>
                                      </p:to>
                                    </p:set>
                                    <p:animEffect transition="in" filter="fade">
                                      <p:cBhvr>
                                        <p:cTn id="41" dur="1000"/>
                                        <p:tgtEl>
                                          <p:spTgt spid="12">
                                            <p:txEl>
                                              <p:pRg st="0" end="0"/>
                                            </p:txEl>
                                          </p:spTgt>
                                        </p:tgtEl>
                                      </p:cBhvr>
                                    </p:animEffect>
                                    <p:anim calcmode="lin" valueType="num">
                                      <p:cBhvr>
                                        <p:cTn id="42"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43"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0" y="1349253"/>
            <a:ext cx="10745509" cy="2146742"/>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مثال صادم:</a:t>
            </a:r>
            <a:r>
              <a:rPr lang="ar-SA" sz="2000" dirty="0">
                <a:latin typeface="Alexandria" charset="0"/>
                <a:cs typeface="Alexandria" charset="0"/>
              </a:rPr>
              <a:t> بث مراسل لحظة انتحار شاب على "فيسبوك لايف" دون حجب المشاهد الصادمة، مما تسبب في صدمة للمشاهدين واتخاذ المنصة إجراءات ضد الحساب.</a:t>
            </a:r>
          </a:p>
          <a:p>
            <a:pPr algn="just" rtl="1">
              <a:lnSpc>
                <a:spcPct val="150000"/>
              </a:lnSpc>
            </a:pPr>
            <a:endParaRPr lang="ar-SA" sz="800" dirty="0">
              <a:latin typeface="Alexandria" charset="0"/>
              <a:cs typeface="Alexandria" charset="0"/>
            </a:endParaRPr>
          </a:p>
          <a:p>
            <a:pPr algn="just" rtl="1">
              <a:lnSpc>
                <a:spcPct val="150000"/>
              </a:lnSpc>
            </a:pPr>
            <a:r>
              <a:rPr lang="ar-SA" sz="2000" b="1" dirty="0">
                <a:latin typeface="Alexandria" charset="0"/>
                <a:cs typeface="Alexandria" charset="0"/>
              </a:rPr>
              <a:t>واقعة مثيرة للجدل:</a:t>
            </a:r>
            <a:r>
              <a:rPr lang="ar-SA" sz="2000" dirty="0">
                <a:latin typeface="Alexandria" charset="0"/>
                <a:cs typeface="Alexandria" charset="0"/>
              </a:rPr>
              <a:t> في تغطية حادث إرهابي، قام صحفي بالبث المباشر لموقع التفجير مما أعطى للمجرمين معلومات عن تحركات الأمن وعرقل عمليات الإنقاذ.</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822960" y="764591"/>
            <a:ext cx="1075315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إساءة استخدام البث المباشر</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أخلاقيات صحافة الهاتف المحمول</a:t>
            </a:r>
            <a:endParaRPr lang="ar-SA" b="1" dirty="0">
              <a:solidFill>
                <a:srgbClr val="203E5F"/>
              </a:solidFill>
              <a:latin typeface="Alexandria" charset="0"/>
              <a:cs typeface="Alexandria" charset="0"/>
            </a:endParaRPr>
          </a:p>
        </p:txBody>
      </p:sp>
      <p:sp>
        <p:nvSpPr>
          <p:cNvPr id="8" name="TextBox 7">
            <a:extLst>
              <a:ext uri="{FF2B5EF4-FFF2-40B4-BE49-F238E27FC236}">
                <a16:creationId xmlns:a16="http://schemas.microsoft.com/office/drawing/2014/main" id="{A93DF751-7A75-3AF2-5F66-10B80BC86666}"/>
              </a:ext>
            </a:extLst>
          </p:cNvPr>
          <p:cNvSpPr txBox="1"/>
          <p:nvPr/>
        </p:nvSpPr>
        <p:spPr>
          <a:xfrm>
            <a:off x="822960" y="3737540"/>
            <a:ext cx="1075315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أمثلة إيجابية على الالتزام الأخلاقي</a:t>
            </a:r>
          </a:p>
        </p:txBody>
      </p:sp>
      <p:sp>
        <p:nvSpPr>
          <p:cNvPr id="10" name="TextBox 9">
            <a:extLst>
              <a:ext uri="{FF2B5EF4-FFF2-40B4-BE49-F238E27FC236}">
                <a16:creationId xmlns:a16="http://schemas.microsoft.com/office/drawing/2014/main" id="{6FDD89FF-1B41-395B-4F1E-7A48571274D8}"/>
              </a:ext>
            </a:extLst>
          </p:cNvPr>
          <p:cNvSpPr txBox="1"/>
          <p:nvPr/>
        </p:nvSpPr>
        <p:spPr>
          <a:xfrm>
            <a:off x="735290" y="4380168"/>
            <a:ext cx="10745509" cy="2146742"/>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نموذج مشرف:</a:t>
            </a:r>
            <a:r>
              <a:rPr lang="ar-SA" sz="2000" dirty="0">
                <a:latin typeface="Alexandria" charset="0"/>
                <a:cs typeface="Alexandria" charset="0"/>
              </a:rPr>
              <a:t> خلال أزمة فيضان 2022، حرص فريق صحفي على طمس وجوه الضحايا وتشويش أصواتهم عند البث عبر "يوتيوب" لحماية هوياتهم، مع الحفاظ على دقة المعلومات.</a:t>
            </a:r>
          </a:p>
          <a:p>
            <a:pPr algn="just" rtl="1">
              <a:lnSpc>
                <a:spcPct val="150000"/>
              </a:lnSpc>
            </a:pPr>
            <a:endParaRPr lang="ar-SA" sz="800" dirty="0">
              <a:latin typeface="Alexandria" charset="0"/>
              <a:cs typeface="Alexandria" charset="0"/>
            </a:endParaRPr>
          </a:p>
          <a:p>
            <a:pPr algn="just" rtl="1">
              <a:lnSpc>
                <a:spcPct val="150000"/>
              </a:lnSpc>
            </a:pPr>
            <a:r>
              <a:rPr lang="ar-SA" sz="2000" b="1" dirty="0">
                <a:latin typeface="Alexandria" charset="0"/>
                <a:cs typeface="Alexandria" charset="0"/>
              </a:rPr>
              <a:t>مثال يحتذى به:</a:t>
            </a:r>
            <a:r>
              <a:rPr lang="ar-SA" sz="2000" dirty="0">
                <a:latin typeface="Alexandria" charset="0"/>
                <a:cs typeface="Alexandria" charset="0"/>
              </a:rPr>
              <a:t> رفضت مراسلة نشر تسريب لهاتف شخصي لسياسي تم الحصول عليه بطريقة غير مشروعة، رغم أهميته الإخبارية، التزاماً بمبادئ أخلاقيات المهنة.</a:t>
            </a:r>
          </a:p>
        </p:txBody>
      </p:sp>
      <p:sp>
        <p:nvSpPr>
          <p:cNvPr id="12" name="TextBox 11">
            <a:extLst>
              <a:ext uri="{FF2B5EF4-FFF2-40B4-BE49-F238E27FC236}">
                <a16:creationId xmlns:a16="http://schemas.microsoft.com/office/drawing/2014/main" id="{A93DF751-7A75-3AF2-5F66-10B80BC86666}"/>
              </a:ext>
            </a:extLst>
          </p:cNvPr>
          <p:cNvSpPr txBox="1"/>
          <p:nvPr/>
        </p:nvSpPr>
        <p:spPr>
          <a:xfrm>
            <a:off x="1005840" y="6858000"/>
            <a:ext cx="1075315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انتهاكات حقوق النشر في الصحافة المتنقلة</a:t>
            </a:r>
          </a:p>
        </p:txBody>
      </p:sp>
    </p:spTree>
    <p:extLst>
      <p:ext uri="{BB962C8B-B14F-4D97-AF65-F5344CB8AC3E}">
        <p14:creationId xmlns:p14="http://schemas.microsoft.com/office/powerpoint/2010/main" val="1438734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8">
                                            <p:txEl>
                                              <p:pRg st="0" end="0"/>
                                            </p:txEl>
                                          </p:spTgt>
                                        </p:tgtEl>
                                        <p:attrNameLst>
                                          <p:attrName>style.visibility</p:attrName>
                                        </p:attrNameLst>
                                      </p:cBhvr>
                                      <p:to>
                                        <p:strVal val="visible"/>
                                      </p:to>
                                    </p:set>
                                    <p:animEffect transition="in" filter="fade">
                                      <p:cBhvr>
                                        <p:cTn id="24" dur="1000"/>
                                        <p:tgtEl>
                                          <p:spTgt spid="8">
                                            <p:txEl>
                                              <p:pRg st="0" end="0"/>
                                            </p:txEl>
                                          </p:spTgt>
                                        </p:tgtEl>
                                      </p:cBhvr>
                                    </p:animEffect>
                                    <p:anim calcmode="lin" valueType="num">
                                      <p:cBhvr>
                                        <p:cTn id="2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animEffect transition="in" filter="fade">
                                      <p:cBhvr>
                                        <p:cTn id="31" dur="500"/>
                                        <p:tgtEl>
                                          <p:spTgt spid="10">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0">
                                            <p:txEl>
                                              <p:pRg st="2" end="2"/>
                                            </p:txEl>
                                          </p:spTgt>
                                        </p:tgtEl>
                                        <p:attrNameLst>
                                          <p:attrName>style.visibility</p:attrName>
                                        </p:attrNameLst>
                                      </p:cBhvr>
                                      <p:to>
                                        <p:strVal val="visible"/>
                                      </p:to>
                                    </p:set>
                                    <p:animEffect transition="in" filter="fade">
                                      <p:cBhvr>
                                        <p:cTn id="36" dur="500"/>
                                        <p:tgtEl>
                                          <p:spTgt spid="10">
                                            <p:txEl>
                                              <p:pRg st="2" end="2"/>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12">
                                            <p:txEl>
                                              <p:pRg st="0" end="0"/>
                                            </p:txEl>
                                          </p:spTgt>
                                        </p:tgtEl>
                                        <p:attrNameLst>
                                          <p:attrName>style.visibility</p:attrName>
                                        </p:attrNameLst>
                                      </p:cBhvr>
                                      <p:to>
                                        <p:strVal val="visible"/>
                                      </p:to>
                                    </p:set>
                                    <p:animEffect transition="in" filter="fade">
                                      <p:cBhvr>
                                        <p:cTn id="41" dur="1000"/>
                                        <p:tgtEl>
                                          <p:spTgt spid="12">
                                            <p:txEl>
                                              <p:pRg st="0" end="0"/>
                                            </p:txEl>
                                          </p:spTgt>
                                        </p:tgtEl>
                                      </p:cBhvr>
                                    </p:animEffect>
                                    <p:anim calcmode="lin" valueType="num">
                                      <p:cBhvr>
                                        <p:cTn id="42"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43"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00421" y="1599902"/>
            <a:ext cx="10628560" cy="4910832"/>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 تناولت </a:t>
            </a:r>
            <a:r>
              <a:rPr lang="ar-SA" sz="2000" dirty="0">
                <a:latin typeface="Alexandria" charset="0"/>
                <a:cs typeface="Alexandria" charset="0"/>
              </a:rPr>
              <a:t>المحاضرة الأسس الأخلاقية والقانونية لصحافة الهاتف المحمول، مع التركيز على ضرورة الموازنة بين السرعة في النشر والدقة في التحقق من </a:t>
            </a:r>
            <a:r>
              <a:rPr lang="ar-SA" sz="2000" dirty="0" smtClean="0">
                <a:latin typeface="Alexandria" charset="0"/>
                <a:cs typeface="Alexandria" charset="0"/>
              </a:rPr>
              <a:t>المعلومات، </a:t>
            </a:r>
            <a:r>
              <a:rPr lang="ar-SA" sz="2000" dirty="0">
                <a:latin typeface="Alexandria" charset="0"/>
                <a:cs typeface="Alexandria" charset="0"/>
              </a:rPr>
              <a:t>قدمنا نماذج عملية لانتهاكات واجهت العاملين في المجال، وكيفية تجنبها عبر الالتزام بالمعايير المهنية.</a:t>
            </a:r>
          </a:p>
          <a:p>
            <a:pPr algn="just" rtl="1">
              <a:lnSpc>
                <a:spcPct val="150000"/>
              </a:lnSpc>
            </a:pPr>
            <a:endParaRPr lang="ar-SA" sz="1100" dirty="0">
              <a:latin typeface="Alexandria" charset="0"/>
              <a:cs typeface="Alexandria" charset="0"/>
            </a:endParaRPr>
          </a:p>
          <a:p>
            <a:pPr algn="just" rtl="1">
              <a:lnSpc>
                <a:spcPct val="150000"/>
              </a:lnSpc>
            </a:pPr>
            <a:r>
              <a:rPr lang="ar-SA" sz="2000" dirty="0" smtClean="0">
                <a:latin typeface="Alexandria" charset="0"/>
                <a:cs typeface="Alexandria" charset="0"/>
              </a:rPr>
              <a:t>- أبرزت </a:t>
            </a:r>
            <a:r>
              <a:rPr lang="ar-SA" sz="2000" dirty="0">
                <a:latin typeface="Alexandria" charset="0"/>
                <a:cs typeface="Alexandria" charset="0"/>
              </a:rPr>
              <a:t>المحاضرة أن التحديات الأخلاقية في صحافة الموبايل تزداد تعقيداً مع تطور التقنيات، مما يتطلب وعياً متزايداً من الصحفيين بمسؤولياتهم المهنية </a:t>
            </a:r>
            <a:r>
              <a:rPr lang="ar-SA" sz="2000" dirty="0" smtClean="0">
                <a:latin typeface="Alexandria" charset="0"/>
                <a:cs typeface="Alexandria" charset="0"/>
              </a:rPr>
              <a:t>والاجتماعية، </a:t>
            </a:r>
            <a:r>
              <a:rPr lang="ar-SA" sz="2000" dirty="0">
                <a:latin typeface="Alexandria" charset="0"/>
                <a:cs typeface="Alexandria" charset="0"/>
              </a:rPr>
              <a:t>ظهر جلياً أن احترام الخصوصية وحقوق النشر من أهم الركائز التي لا يمكن التهاون فيها.</a:t>
            </a:r>
          </a:p>
          <a:p>
            <a:pPr algn="just" rtl="1">
              <a:lnSpc>
                <a:spcPct val="150000"/>
              </a:lnSpc>
            </a:pPr>
            <a:endParaRPr lang="ar-SA" sz="1100" dirty="0">
              <a:latin typeface="Alexandria" charset="0"/>
              <a:cs typeface="Alexandria" charset="0"/>
            </a:endParaRPr>
          </a:p>
          <a:p>
            <a:pPr algn="just" rtl="1">
              <a:lnSpc>
                <a:spcPct val="150000"/>
              </a:lnSpc>
            </a:pPr>
            <a:r>
              <a:rPr lang="ar-SA" sz="2000" dirty="0" smtClean="0">
                <a:latin typeface="Alexandria" charset="0"/>
                <a:cs typeface="Alexandria" charset="0"/>
              </a:rPr>
              <a:t>- تؤكد </a:t>
            </a:r>
            <a:r>
              <a:rPr lang="ar-SA" sz="2000" dirty="0">
                <a:latin typeface="Alexandria" charset="0"/>
                <a:cs typeface="Alexandria" charset="0"/>
              </a:rPr>
              <a:t>المحاضرة أن الالتزام الأخلاقي ليس خياراً بل ضرورة لحماية المهنة والجمهور على </a:t>
            </a:r>
            <a:r>
              <a:rPr lang="ar-SA" sz="2000" dirty="0" smtClean="0">
                <a:latin typeface="Alexandria" charset="0"/>
                <a:cs typeface="Alexandria" charset="0"/>
              </a:rPr>
              <a:t>السواء، وتطبيق </a:t>
            </a:r>
            <a:r>
              <a:rPr lang="ar-SA" sz="2000" dirty="0">
                <a:latin typeface="Alexandria" charset="0"/>
                <a:cs typeface="Alexandria" charset="0"/>
              </a:rPr>
              <a:t>المعايير الأخلاقية يضمن استمرار ثقة الجمهور ويمنع المشكلات القانونية، مما يجعل من صحافة الموبايل أداة فاعلة في خدمة المجتمع مع الحفاظ على حقوق الأفراد.</a:t>
            </a:r>
          </a:p>
        </p:txBody>
      </p:sp>
      <p:sp>
        <p:nvSpPr>
          <p:cNvPr id="5" name="TextBox 4">
            <a:extLst>
              <a:ext uri="{FF2B5EF4-FFF2-40B4-BE49-F238E27FC236}">
                <a16:creationId xmlns:a16="http://schemas.microsoft.com/office/drawing/2014/main" id="{3734E875-CCB0-DE57-CBD4-D7AA1B9A9C0F}"/>
              </a:ext>
            </a:extLst>
          </p:cNvPr>
          <p:cNvSpPr txBox="1"/>
          <p:nvPr/>
        </p:nvSpPr>
        <p:spPr>
          <a:xfrm>
            <a:off x="6636470" y="939048"/>
            <a:ext cx="4892511"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ملخص المحاضرة </a:t>
            </a:r>
            <a:r>
              <a:rPr lang="ar-SA" sz="2400" b="1" dirty="0" smtClean="0">
                <a:solidFill>
                  <a:srgbClr val="203E5F"/>
                </a:solidFill>
                <a:latin typeface="Alexandria" charset="0"/>
                <a:cs typeface="Alexandria" charset="0"/>
              </a:rPr>
              <a:t>التاسعة</a:t>
            </a:r>
            <a:endParaRPr lang="ar-SA" sz="24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22510F3F-C8A4-240E-09E7-2151C086FA8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D7862C1-E8F8-DF32-B04F-AB3932C7208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23CAC4AD-40D0-A0F0-3910-0548D2711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1797148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285C4CB-442B-B6EB-EF4E-B97156993112}"/>
              </a:ext>
            </a:extLst>
          </p:cNvPr>
          <p:cNvSpPr txBox="1"/>
          <p:nvPr/>
        </p:nvSpPr>
        <p:spPr>
          <a:xfrm>
            <a:off x="1592827" y="2913159"/>
            <a:ext cx="8465572" cy="2554545"/>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في </a:t>
            </a:r>
            <a:r>
              <a:rPr lang="ar-SA" sz="2000" b="1" dirty="0">
                <a:solidFill>
                  <a:srgbClr val="203E5F"/>
                </a:solidFill>
                <a:latin typeface="Alexandria" charset="0"/>
                <a:cs typeface="Alexandria" charset="0"/>
              </a:rPr>
              <a:t>المحاضرة القادمة - المحاضرة رقم </a:t>
            </a:r>
            <a:r>
              <a:rPr lang="ar-SA" sz="2000" b="1" dirty="0" smtClean="0">
                <a:solidFill>
                  <a:srgbClr val="203E5F"/>
                </a:solidFill>
                <a:latin typeface="Alexandria" charset="0"/>
                <a:cs typeface="Alexandria" charset="0"/>
              </a:rPr>
              <a:t>(10)</a:t>
            </a:r>
            <a:r>
              <a:rPr lang="ar-SA" sz="2000" b="1" dirty="0" smtClean="0">
                <a:latin typeface="Alexandria" charset="0"/>
                <a:cs typeface="Alexandria" charset="0"/>
              </a:rPr>
              <a:t> </a:t>
            </a:r>
            <a:r>
              <a:rPr lang="ar-SA" sz="2000" dirty="0" smtClean="0">
                <a:latin typeface="Alexandria" charset="0"/>
                <a:cs typeface="Alexandria" charset="0"/>
              </a:rPr>
              <a:t>نتناول مستقبل صحافة الهاتف المحمول، ونناقش الجوانب المتعلقة بمستقبل تطور صحافة الموبايل عبر التقنيات والأجهزة والمعدات وحتى أهمية التدريب المستمر  للصحفيين والأفراد، لضمان جودة العمل الصحفي.</a:t>
            </a: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D5CE1467-A155-883F-7A4A-6B456FEA5FD7}"/>
              </a:ext>
            </a:extLst>
          </p:cNvPr>
          <p:cNvSpPr txBox="1"/>
          <p:nvPr/>
        </p:nvSpPr>
        <p:spPr>
          <a:xfrm>
            <a:off x="4062953" y="1769591"/>
            <a:ext cx="5995447" cy="829651"/>
          </a:xfrm>
          <a:prstGeom prst="rect">
            <a:avLst/>
          </a:prstGeom>
          <a:noFill/>
        </p:spPr>
        <p:txBody>
          <a:bodyPr wrap="square" rtlCol="0">
            <a:spAutoFit/>
          </a:bodyPr>
          <a:lstStyle/>
          <a:p>
            <a:pPr algn="r" rtl="1">
              <a:lnSpc>
                <a:spcPct val="150000"/>
              </a:lnSpc>
            </a:pPr>
            <a:r>
              <a:rPr lang="ar-SA" sz="3600" b="1" dirty="0">
                <a:solidFill>
                  <a:srgbClr val="203E5F"/>
                </a:solidFill>
                <a:latin typeface="Alexandria" charset="0"/>
                <a:cs typeface="Alexandria" charset="0"/>
              </a:rPr>
              <a:t>تقديم للمحاضرة </a:t>
            </a:r>
            <a:r>
              <a:rPr lang="ar-SA" sz="3600" b="1" dirty="0" smtClean="0">
                <a:solidFill>
                  <a:srgbClr val="203E5F"/>
                </a:solidFill>
                <a:latin typeface="Alexandria" charset="0"/>
                <a:cs typeface="Alexandria" charset="0"/>
              </a:rPr>
              <a:t>العاشرة</a:t>
            </a:r>
            <a:endParaRPr lang="ar-SA" sz="3600" b="1" dirty="0">
              <a:solidFill>
                <a:srgbClr val="203E5F"/>
              </a:solidFill>
              <a:latin typeface="Alexandria" charset="0"/>
              <a:cs typeface="Alexandria" charset="0"/>
            </a:endParaRPr>
          </a:p>
        </p:txBody>
      </p:sp>
      <p:grpSp>
        <p:nvGrpSpPr>
          <p:cNvPr id="6" name="Group 5">
            <a:extLst>
              <a:ext uri="{FF2B5EF4-FFF2-40B4-BE49-F238E27FC236}">
                <a16:creationId xmlns:a16="http://schemas.microsoft.com/office/drawing/2014/main" id="{62A6CF79-480E-795F-0296-973D67B2D66F}"/>
              </a:ext>
            </a:extLst>
          </p:cNvPr>
          <p:cNvGrpSpPr/>
          <p:nvPr/>
        </p:nvGrpSpPr>
        <p:grpSpPr>
          <a:xfrm>
            <a:off x="180431" y="79526"/>
            <a:ext cx="12011570" cy="1076343"/>
            <a:chOff x="180431" y="79526"/>
            <a:chExt cx="12011570" cy="1076343"/>
          </a:xfrm>
        </p:grpSpPr>
        <p:sp>
          <p:nvSpPr>
            <p:cNvPr id="7" name="Rectangle 6">
              <a:extLst>
                <a:ext uri="{FF2B5EF4-FFF2-40B4-BE49-F238E27FC236}">
                  <a16:creationId xmlns:a16="http://schemas.microsoft.com/office/drawing/2014/main" id="{07212E3C-DA40-2B80-FAC9-40FEC5CB3B9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71B29E8A-8E2C-CE76-162D-D46DAC646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719688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560420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microsoft.com/office/2006/documentManagement/types"/>
    <ds:schemaRef ds:uri="http://schemas.microsoft.com/office/infopath/2007/PartnerControls"/>
    <ds:schemaRef ds:uri="http://purl.org/dc/dcmitype/"/>
    <ds:schemaRef ds:uri="aca13214-df29-4e3c-a050-857c0bf7bd8e"/>
    <ds:schemaRef ds:uri="http://purl.org/dc/elements/1.1/"/>
    <ds:schemaRef ds:uri="http://schemas.microsoft.com/office/2006/metadata/properties"/>
    <ds:schemaRef ds:uri="http://schemas.openxmlformats.org/package/2006/metadata/core-properties"/>
    <ds:schemaRef ds:uri="688354b5-287c-4cda-825e-1d7935aea40e"/>
    <ds:schemaRef ds:uri="http://www.w3.org/XML/1998/namespace"/>
  </ds:schemaRefs>
</ds:datastoreItem>
</file>

<file path=customXml/itemProps3.xml><?xml version="1.0" encoding="utf-8"?>
<ds:datastoreItem xmlns:ds="http://schemas.openxmlformats.org/officeDocument/2006/customXml" ds:itemID="{C0EC9218-D9CB-4163-87CA-34C51CB7F796}"/>
</file>

<file path=docProps/app.xml><?xml version="1.0" encoding="utf-8"?>
<Properties xmlns="http://schemas.openxmlformats.org/officeDocument/2006/extended-properties" xmlns:vt="http://schemas.openxmlformats.org/officeDocument/2006/docPropsVTypes">
  <TotalTime>8299</TotalTime>
  <Words>4805</Words>
  <Application>Microsoft Office PowerPoint</Application>
  <PresentationFormat>Widescreen</PresentationFormat>
  <Paragraphs>246</Paragraphs>
  <Slides>47</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Alexandria</vt:lpstr>
      <vt:lpstr>Calibri</vt:lpstr>
      <vt:lpstr>Arial</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SUST_COMM</cp:lastModifiedBy>
  <cp:revision>862</cp:revision>
  <cp:lastPrinted>2025-01-31T12:50:10Z</cp:lastPrinted>
  <dcterms:created xsi:type="dcterms:W3CDTF">2023-04-29T09:08:00Z</dcterms:created>
  <dcterms:modified xsi:type="dcterms:W3CDTF">2025-03-29T19:11:53Z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