
<file path=[Content_Types].xml><?xml version="1.0" encoding="utf-8"?>
<Types xmlns="http://schemas.openxmlformats.org/package/2006/content-types">
  <Default Extension="jpeg" ContentType="image/jpeg"/>
  <Default Extension="jpg" ContentType="image/jpeg"/>
  <Default Extension="mp4" ContentType="video/mp4"/>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3"/>
  </p:notesMasterIdLst>
  <p:sldIdLst>
    <p:sldId id="480" r:id="rId2"/>
    <p:sldId id="303" r:id="rId3"/>
    <p:sldId id="1108" r:id="rId4"/>
    <p:sldId id="1107" r:id="rId5"/>
    <p:sldId id="1468" r:id="rId6"/>
    <p:sldId id="1469" r:id="rId7"/>
    <p:sldId id="1423" r:id="rId8"/>
    <p:sldId id="1470" r:id="rId9"/>
    <p:sldId id="1471" r:id="rId10"/>
    <p:sldId id="1389" r:id="rId11"/>
    <p:sldId id="1472" r:id="rId12"/>
    <p:sldId id="1473" r:id="rId13"/>
    <p:sldId id="1474" r:id="rId14"/>
    <p:sldId id="1506" r:id="rId15"/>
    <p:sldId id="1507" r:id="rId16"/>
    <p:sldId id="1475" r:id="rId17"/>
    <p:sldId id="1425" r:id="rId18"/>
    <p:sldId id="1476" r:id="rId19"/>
    <p:sldId id="1477" r:id="rId20"/>
    <p:sldId id="1478" r:id="rId21"/>
    <p:sldId id="1422" r:id="rId22"/>
    <p:sldId id="1154" r:id="rId23"/>
    <p:sldId id="1479" r:id="rId24"/>
    <p:sldId id="1456" r:id="rId25"/>
    <p:sldId id="1481" r:id="rId26"/>
    <p:sldId id="1480" r:id="rId27"/>
    <p:sldId id="1483" r:id="rId28"/>
    <p:sldId id="1482" r:id="rId29"/>
    <p:sldId id="1484" r:id="rId30"/>
    <p:sldId id="1485" r:id="rId31"/>
    <p:sldId id="1490" r:id="rId32"/>
    <p:sldId id="1486" r:id="rId33"/>
    <p:sldId id="1487" r:id="rId34"/>
    <p:sldId id="1488" r:id="rId35"/>
    <p:sldId id="1489" r:id="rId36"/>
    <p:sldId id="1491" r:id="rId37"/>
    <p:sldId id="1492" r:id="rId38"/>
    <p:sldId id="1493" r:id="rId39"/>
    <p:sldId id="1494" r:id="rId40"/>
    <p:sldId id="1495" r:id="rId41"/>
    <p:sldId id="1496" r:id="rId42"/>
    <p:sldId id="1498" r:id="rId43"/>
    <p:sldId id="1499" r:id="rId44"/>
    <p:sldId id="1500" r:id="rId45"/>
    <p:sldId id="1501" r:id="rId46"/>
    <p:sldId id="1502" r:id="rId47"/>
    <p:sldId id="1503" r:id="rId48"/>
    <p:sldId id="1504" r:id="rId49"/>
    <p:sldId id="1505" r:id="rId50"/>
    <p:sldId id="1450" r:id="rId51"/>
    <p:sldId id="349" r:id="rId5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1108"/>
            <p14:sldId id="1107"/>
            <p14:sldId id="1468"/>
            <p14:sldId id="1469"/>
            <p14:sldId id="1423"/>
            <p14:sldId id="1470"/>
            <p14:sldId id="1471"/>
            <p14:sldId id="1389"/>
            <p14:sldId id="1472"/>
            <p14:sldId id="1473"/>
            <p14:sldId id="1474"/>
            <p14:sldId id="1506"/>
            <p14:sldId id="1507"/>
            <p14:sldId id="1475"/>
            <p14:sldId id="1425"/>
            <p14:sldId id="1476"/>
            <p14:sldId id="1477"/>
            <p14:sldId id="1478"/>
            <p14:sldId id="1422"/>
            <p14:sldId id="1154"/>
            <p14:sldId id="1479"/>
            <p14:sldId id="1456"/>
            <p14:sldId id="1481"/>
            <p14:sldId id="1480"/>
            <p14:sldId id="1483"/>
            <p14:sldId id="1482"/>
            <p14:sldId id="1484"/>
            <p14:sldId id="1485"/>
            <p14:sldId id="1490"/>
            <p14:sldId id="1486"/>
            <p14:sldId id="1487"/>
            <p14:sldId id="1488"/>
            <p14:sldId id="1489"/>
            <p14:sldId id="1491"/>
            <p14:sldId id="1492"/>
            <p14:sldId id="1493"/>
            <p14:sldId id="1494"/>
            <p14:sldId id="1495"/>
            <p14:sldId id="1496"/>
            <p14:sldId id="1498"/>
            <p14:sldId id="1499"/>
            <p14:sldId id="1500"/>
            <p14:sldId id="1501"/>
            <p14:sldId id="1502"/>
            <p14:sldId id="1503"/>
            <p14:sldId id="1504"/>
            <p14:sldId id="1505"/>
            <p14:sldId id="145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5A6D"/>
    <a:srgbClr val="852F4A"/>
    <a:srgbClr val="000000"/>
    <a:srgbClr val="4472C4"/>
    <a:srgbClr val="2D3956"/>
    <a:srgbClr val="669BBC"/>
    <a:srgbClr val="FAC748"/>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1" d="100"/>
          <a:sy n="61" d="100"/>
        </p:scale>
        <p:origin x="860" y="2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notesMaster" Target="notesMasters/notesMaster1.xml"/><Relationship Id="rId58" Type="http://schemas.microsoft.com/office/2016/11/relationships/changesInfo" Target="changesInfos/changesInfo1.xml"/><Relationship Id="rId5" Type="http://schemas.openxmlformats.org/officeDocument/2006/relationships/slide" Target="slides/slide4.xml"/><Relationship Id="rId61" Type="http://schemas.openxmlformats.org/officeDocument/2006/relationships/customXml" Target="../customXml/item3.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customXml" Target="../customXml/item1.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tableStyles" Target="tableStyle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customXml" Target="../customXml/item2.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Perihan Salah" userId="76e30ab951f6bd55" providerId="LiveId" clId="{4E168820-3461-4E6F-AB0A-B4EEDC4A299F}"/>
    <pc:docChg chg="delSld modSection">
      <pc:chgData name="Perihan Salah" userId="76e30ab951f6bd55" providerId="LiveId" clId="{4E168820-3461-4E6F-AB0A-B4EEDC4A299F}" dt="2025-05-10T15:00:18.482" v="0" actId="47"/>
      <pc:docMkLst>
        <pc:docMk/>
      </pc:docMkLst>
      <pc:sldChg chg="del">
        <pc:chgData name="Perihan Salah" userId="76e30ab951f6bd55" providerId="LiveId" clId="{4E168820-3461-4E6F-AB0A-B4EEDC4A299F}" dt="2025-05-10T15:00:18.482" v="0" actId="47"/>
        <pc:sldMkLst>
          <pc:docMk/>
          <pc:sldMk cId="2875719727" sldId="150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5/10/2025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362179606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925085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25883336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329641009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1634610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3554383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366169266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92164851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220610201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128486256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27626522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5/10/2025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8.png"/><Relationship Id="rId5" Type="http://schemas.openxmlformats.org/officeDocument/2006/relationships/image" Target="../media/image7.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4.xml"/><Relationship Id="rId1" Type="http://schemas.openxmlformats.org/officeDocument/2006/relationships/slideLayout" Target="../slideLayouts/slideLayout14.xml"/></Relationships>
</file>

<file path=ppt/slides/_rels/slide6.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14.xml"/><Relationship Id="rId4" Type="http://schemas.openxmlformats.org/officeDocument/2006/relationships/image" Target="../media/image9.jpeg"/></Relationships>
</file>

<file path=ppt/slides/_rels/slide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Layout" Target="../slideLayouts/slideLayout1.xml"/><Relationship Id="rId5" Type="http://schemas.openxmlformats.org/officeDocument/2006/relationships/image" Target="../media/image15.png"/><Relationship Id="rId4" Type="http://schemas.openxmlformats.org/officeDocument/2006/relationships/image" Target="../media/image14.png"/></Relationships>
</file>

<file path=ppt/slides/_rels/slide9.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14.xml"/><Relationship Id="rId1" Type="http://schemas.openxmlformats.org/officeDocument/2006/relationships/video" Target="https://www.youtube.com/embed/sRTYTNqMF-0?feature=oembed" TargetMode="External"/><Relationship Id="rId5" Type="http://schemas.openxmlformats.org/officeDocument/2006/relationships/image" Target="../media/image19.jpeg"/><Relationship Id="rId4" Type="http://schemas.openxmlformats.org/officeDocument/2006/relationships/image" Target="../media/image18.png"/></Relationships>
</file>

<file path=ppt/slides/_rels/slide1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4.xml"/><Relationship Id="rId1" Type="http://schemas.openxmlformats.org/officeDocument/2006/relationships/video" Target="https://www.youtube.com/embed/uoCPiGd4p-Q?feature=oembed" TargetMode="External"/><Relationship Id="rId5" Type="http://schemas.openxmlformats.org/officeDocument/2006/relationships/image" Target="../media/image22.jpeg"/><Relationship Id="rId4" Type="http://schemas.openxmlformats.org/officeDocument/2006/relationships/image" Target="../media/image18.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14.xml"/><Relationship Id="rId1" Type="http://schemas.openxmlformats.org/officeDocument/2006/relationships/video" Target="https://www.youtube.com/embed/AtMnUV7v_Lg?feature=oembed" TargetMode="External"/><Relationship Id="rId5" Type="http://schemas.openxmlformats.org/officeDocument/2006/relationships/image" Target="../media/image23.jpeg"/><Relationship Id="rId4" Type="http://schemas.openxmlformats.org/officeDocument/2006/relationships/image" Target="../media/image18.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14.xml"/><Relationship Id="rId1" Type="http://schemas.openxmlformats.org/officeDocument/2006/relationships/video" Target="https://www.youtube.com/embed/-aCcnkWV6yo?feature=oembed" TargetMode="External"/><Relationship Id="rId5" Type="http://schemas.openxmlformats.org/officeDocument/2006/relationships/image" Target="../media/image24.jpeg"/><Relationship Id="rId4" Type="http://schemas.openxmlformats.org/officeDocument/2006/relationships/image" Target="../media/image18.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4.xml"/><Relationship Id="rId1" Type="http://schemas.openxmlformats.org/officeDocument/2006/relationships/video" Target="https://www.youtube.com/embed/Ll5pze3qhKQ?feature=oembed" TargetMode="External"/><Relationship Id="rId5" Type="http://schemas.openxmlformats.org/officeDocument/2006/relationships/image" Target="../media/image25.jpeg"/><Relationship Id="rId4" Type="http://schemas.openxmlformats.org/officeDocument/2006/relationships/image" Target="../media/image18.png"/></Relationships>
</file>

<file path=ppt/slides/_rels/slide16.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14.xml"/><Relationship Id="rId1" Type="http://schemas.openxmlformats.org/officeDocument/2006/relationships/video" Target="https://www.youtube.com/embed/R55ov1phVYM?feature=oembed" TargetMode="External"/><Relationship Id="rId5" Type="http://schemas.openxmlformats.org/officeDocument/2006/relationships/image" Target="../media/image26.jpe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14.xml"/><Relationship Id="rId1" Type="http://schemas.openxmlformats.org/officeDocument/2006/relationships/video" Target="https://www.youtube.com/embed/yDDVITOf9Zw?feature=oembed" TargetMode="External"/><Relationship Id="rId5" Type="http://schemas.openxmlformats.org/officeDocument/2006/relationships/image" Target="../media/image28.jpeg"/><Relationship Id="rId4" Type="http://schemas.openxmlformats.org/officeDocument/2006/relationships/image" Target="../media/image18.png"/></Relationships>
</file>

<file path=ppt/slides/_rels/slide19.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14.xml"/><Relationship Id="rId1" Type="http://schemas.openxmlformats.org/officeDocument/2006/relationships/video" Target="https://www.youtube.com/embed/OsYR5wmImSU?feature=oembed" TargetMode="External"/><Relationship Id="rId5" Type="http://schemas.openxmlformats.org/officeDocument/2006/relationships/image" Target="../media/image30.jpeg"/><Relationship Id="rId4" Type="http://schemas.openxmlformats.org/officeDocument/2006/relationships/image" Target="../media/image18.png"/></Relationships>
</file>

<file path=ppt/slides/_rels/slide21.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32.jpe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slideLayout" Target="../slideLayouts/slideLayout1.xml"/><Relationship Id="rId1" Type="http://schemas.openxmlformats.org/officeDocument/2006/relationships/video" Target="https://www.youtube.com/embed/pUHb3gpOO5Q?start=2&amp;feature=oembed" TargetMode="External"/><Relationship Id="rId6" Type="http://schemas.openxmlformats.org/officeDocument/2006/relationships/image" Target="../media/image34.jpeg"/><Relationship Id="rId5" Type="http://schemas.openxmlformats.org/officeDocument/2006/relationships/image" Target="../media/image13.svg"/><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image" Target="../media/image35.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37.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eg"/><Relationship Id="rId1" Type="http://schemas.openxmlformats.org/officeDocument/2006/relationships/slideLayout" Target="../slideLayouts/slideLayout1.xml"/><Relationship Id="rId4" Type="http://schemas.openxmlformats.org/officeDocument/2006/relationships/image" Target="../media/image40.png"/></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41.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45.png"/></Relationships>
</file>

<file path=ppt/slides/_rels/slide31.xml.rels><?xml version="1.0" encoding="UTF-8" standalone="yes"?>
<Relationships xmlns="http://schemas.openxmlformats.org/package/2006/relationships"><Relationship Id="rId2" Type="http://schemas.openxmlformats.org/officeDocument/2006/relationships/image" Target="../media/image46.jp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47.jpe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48.jpe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49.jpe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53.png"/><Relationship Id="rId2" Type="http://schemas.openxmlformats.org/officeDocument/2006/relationships/image" Target="../media/image52.jpe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video" Target="../media/media2.mp4"/><Relationship Id="rId1" Type="http://schemas.microsoft.com/office/2007/relationships/media" Target="../media/media2.mp4"/><Relationship Id="rId4" Type="http://schemas.openxmlformats.org/officeDocument/2006/relationships/image" Target="../media/image54.png"/></Relationships>
</file>

<file path=ppt/slides/_rels/slide39.xml.rels><?xml version="1.0" encoding="UTF-8" standalone="yes"?>
<Relationships xmlns="http://schemas.openxmlformats.org/package/2006/relationships"><Relationship Id="rId3" Type="http://schemas.openxmlformats.org/officeDocument/2006/relationships/image" Target="../media/image56.jpeg"/><Relationship Id="rId2" Type="http://schemas.openxmlformats.org/officeDocument/2006/relationships/image" Target="../media/image55.jp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58.jpeg"/><Relationship Id="rId2" Type="http://schemas.openxmlformats.org/officeDocument/2006/relationships/image" Target="../media/image57.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5.jp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1.xml"/></Relationships>
</file>

<file path=ppt/slides/_rels/slide43.xml.rels><?xml version="1.0" encoding="UTF-8" standalone="yes"?>
<Relationships xmlns="http://schemas.openxmlformats.org/package/2006/relationships"><Relationship Id="rId3" Type="http://schemas.openxmlformats.org/officeDocument/2006/relationships/image" Target="../media/image62.png"/><Relationship Id="rId2" Type="http://schemas.openxmlformats.org/officeDocument/2006/relationships/image" Target="../media/image61.png"/><Relationship Id="rId1" Type="http://schemas.openxmlformats.org/officeDocument/2006/relationships/slideLayout" Target="../slideLayouts/slideLayout1.xml"/></Relationships>
</file>

<file path=ppt/slides/_rels/slide44.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55.jpg"/><Relationship Id="rId1" Type="http://schemas.openxmlformats.org/officeDocument/2006/relationships/slideLayout" Target="../slideLayouts/slideLayout1.xml"/><Relationship Id="rId4" Type="http://schemas.openxmlformats.org/officeDocument/2006/relationships/image" Target="../media/image64.png"/></Relationships>
</file>

<file path=ppt/slides/_rels/slide45.xml.rels><?xml version="1.0" encoding="UTF-8" standalone="yes"?>
<Relationships xmlns="http://schemas.openxmlformats.org/package/2006/relationships"><Relationship Id="rId2" Type="http://schemas.openxmlformats.org/officeDocument/2006/relationships/image" Target="../media/image65.jpe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3" Type="http://schemas.openxmlformats.org/officeDocument/2006/relationships/image" Target="../media/image68.png"/><Relationship Id="rId2" Type="http://schemas.openxmlformats.org/officeDocument/2006/relationships/image" Target="../media/image67.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69.png"/><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image" Target="../media/image70.jp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2" Type="http://schemas.openxmlformats.org/officeDocument/2006/relationships/image" Target="../media/image71.jp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0" name="TextBox 29">
            <a:extLst>
              <a:ext uri="{FF2B5EF4-FFF2-40B4-BE49-F238E27FC236}">
                <a16:creationId xmlns:a16="http://schemas.microsoft.com/office/drawing/2014/main" id="{1BBD67B8-DB49-942C-018D-7F74C671F260}"/>
              </a:ext>
            </a:extLst>
          </p:cNvPr>
          <p:cNvSpPr txBox="1"/>
          <p:nvPr/>
        </p:nvSpPr>
        <p:spPr>
          <a:xfrm>
            <a:off x="524933" y="3603811"/>
            <a:ext cx="4886463" cy="461665"/>
          </a:xfrm>
          <a:prstGeom prst="rect">
            <a:avLst/>
          </a:prstGeom>
          <a:noFill/>
        </p:spPr>
        <p:txBody>
          <a:bodyPr wrap="square" rtlCol="0">
            <a:spAutoFit/>
          </a:bodyPr>
          <a:lstStyle/>
          <a:p>
            <a:pPr algn="ctr"/>
            <a:r>
              <a:rPr lang="en-US" sz="2400" dirty="0">
                <a:solidFill>
                  <a:srgbClr val="2D3956"/>
                </a:solidFill>
                <a:latin typeface="Tajawal Medium" panose="00000600000000000000" pitchFamily="2" charset="-78"/>
                <a:cs typeface="Tajawal Medium" panose="00000600000000000000" pitchFamily="2" charset="-78"/>
              </a:rPr>
              <a:t>Dr. Perihan Salah</a:t>
            </a:r>
          </a:p>
        </p:txBody>
      </p:sp>
      <p:sp>
        <p:nvSpPr>
          <p:cNvPr id="31" name="TextBox 30">
            <a:extLst>
              <a:ext uri="{FF2B5EF4-FFF2-40B4-BE49-F238E27FC236}">
                <a16:creationId xmlns:a16="http://schemas.microsoft.com/office/drawing/2014/main" id="{16E4CC76-2D0D-6204-3FBC-B0856D8E8836}"/>
              </a:ext>
            </a:extLst>
          </p:cNvPr>
          <p:cNvSpPr txBox="1"/>
          <p:nvPr/>
        </p:nvSpPr>
        <p:spPr>
          <a:xfrm>
            <a:off x="406400" y="1807640"/>
            <a:ext cx="5548314" cy="1446550"/>
          </a:xfrm>
          <a:prstGeom prst="rect">
            <a:avLst/>
          </a:prstGeom>
          <a:noFill/>
        </p:spPr>
        <p:txBody>
          <a:bodyPr wrap="none" rtlCol="0">
            <a:spAutoFit/>
          </a:bodyPr>
          <a:lstStyle/>
          <a:p>
            <a:pPr algn="ctr"/>
            <a:r>
              <a:rPr lang="en-US" sz="4400" b="1" dirty="0">
                <a:solidFill>
                  <a:srgbClr val="00B0F0"/>
                </a:solidFill>
                <a:latin typeface="Tajawal Medium" panose="00000600000000000000" pitchFamily="2" charset="-78"/>
                <a:cs typeface="Tajawal Medium" panose="00000600000000000000" pitchFamily="2" charset="-78"/>
              </a:rPr>
              <a:t>Digital</a:t>
            </a:r>
          </a:p>
          <a:p>
            <a:pPr algn="ctr"/>
            <a:r>
              <a:rPr lang="en-US" sz="4400" b="1" dirty="0">
                <a:solidFill>
                  <a:srgbClr val="00B0F0"/>
                </a:solidFill>
                <a:latin typeface="Tajawal Medium" panose="00000600000000000000" pitchFamily="2" charset="-78"/>
                <a:cs typeface="Tajawal Medium" panose="00000600000000000000" pitchFamily="2" charset="-78"/>
              </a:rPr>
              <a:t>Consumer Behavior</a:t>
            </a:r>
          </a:p>
        </p:txBody>
      </p:sp>
      <p:sp>
        <p:nvSpPr>
          <p:cNvPr id="46" name="TextBox 45">
            <a:extLst>
              <a:ext uri="{FF2B5EF4-FFF2-40B4-BE49-F238E27FC236}">
                <a16:creationId xmlns:a16="http://schemas.microsoft.com/office/drawing/2014/main" id="{FA59789B-D841-DB76-25B9-1348B202C2B5}"/>
              </a:ext>
            </a:extLst>
          </p:cNvPr>
          <p:cNvSpPr txBox="1"/>
          <p:nvPr/>
        </p:nvSpPr>
        <p:spPr>
          <a:xfrm>
            <a:off x="1435745" y="4415097"/>
            <a:ext cx="3302506" cy="707886"/>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MKT713</a:t>
            </a:r>
          </a:p>
          <a:p>
            <a:pPr algn="ctr"/>
            <a:r>
              <a:rPr lang="en-US" sz="2000" dirty="0">
                <a:solidFill>
                  <a:srgbClr val="2D3956"/>
                </a:solidFill>
                <a:latin typeface="Tajawal Medium" panose="00000600000000000000" pitchFamily="2" charset="-78"/>
                <a:cs typeface="Tajawal Medium" panose="00000600000000000000" pitchFamily="2" charset="-78"/>
              </a:rPr>
              <a:t>Master of Digital Marketing </a:t>
            </a:r>
          </a:p>
        </p:txBody>
      </p:sp>
      <p:sp>
        <p:nvSpPr>
          <p:cNvPr id="2" name="Rectangle: Rounded Corners 1">
            <a:extLst>
              <a:ext uri="{FF2B5EF4-FFF2-40B4-BE49-F238E27FC236}">
                <a16:creationId xmlns:a16="http://schemas.microsoft.com/office/drawing/2014/main" id="{75617CEF-E19D-2EB9-20A9-18ED1562170F}"/>
              </a:ext>
            </a:extLst>
          </p:cNvPr>
          <p:cNvSpPr/>
          <p:nvPr/>
        </p:nvSpPr>
        <p:spPr>
          <a:xfrm>
            <a:off x="1878081" y="5844963"/>
            <a:ext cx="468477" cy="529167"/>
          </a:xfrm>
          <a:prstGeom prst="roundRect">
            <a:avLst/>
          </a:prstGeom>
          <a:solidFill>
            <a:srgbClr val="33C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7</a:t>
            </a:r>
          </a:p>
        </p:txBody>
      </p:sp>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916999"/>
    </mc:Choice>
    <mc:Fallback xmlns="">
      <p:transition spd="slow" advTm="5916999"/>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9" name="TextBox 8">
            <a:extLst>
              <a:ext uri="{FF2B5EF4-FFF2-40B4-BE49-F238E27FC236}">
                <a16:creationId xmlns:a16="http://schemas.microsoft.com/office/drawing/2014/main" id="{25760A6C-566F-B7E3-1EEE-CB29F0CF0113}"/>
              </a:ext>
            </a:extLst>
          </p:cNvPr>
          <p:cNvSpPr txBox="1"/>
          <p:nvPr/>
        </p:nvSpPr>
        <p:spPr>
          <a:xfrm>
            <a:off x="6722716" y="2066740"/>
            <a:ext cx="5577344" cy="1938992"/>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Reference Groups </a:t>
            </a:r>
          </a:p>
          <a:p>
            <a:pPr algn="ctr"/>
            <a:r>
              <a:rPr lang="en-US" sz="4000" b="1" dirty="0">
                <a:solidFill>
                  <a:srgbClr val="00B0F0"/>
                </a:solidFill>
                <a:latin typeface="Tajawal Medium" panose="00000600000000000000" pitchFamily="2" charset="-78"/>
                <a:cs typeface="Tajawal Medium" panose="00000600000000000000" pitchFamily="2" charset="-78"/>
              </a:rPr>
              <a:t>&amp; </a:t>
            </a:r>
          </a:p>
          <a:p>
            <a:pPr algn="ctr"/>
            <a:r>
              <a:rPr lang="en-US" sz="4000" b="1" dirty="0">
                <a:solidFill>
                  <a:srgbClr val="00B0F0"/>
                </a:solidFill>
                <a:latin typeface="Tajawal Medium" panose="00000600000000000000" pitchFamily="2" charset="-78"/>
                <a:cs typeface="Tajawal Medium" panose="00000600000000000000" pitchFamily="2" charset="-78"/>
              </a:rPr>
              <a:t>Word of mouth</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7159057" y="4273384"/>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ajawal Medium" panose="00000600000000000000" pitchFamily="2" charset="-78"/>
                <a:cs typeface="Tajawal Medium" panose="00000600000000000000" pitchFamily="2" charset="-78"/>
              </a:rPr>
              <a:t>Lecture 7</a:t>
            </a:r>
          </a:p>
        </p:txBody>
      </p:sp>
      <p:sp>
        <p:nvSpPr>
          <p:cNvPr id="11" name="TextBox 10">
            <a:extLst>
              <a:ext uri="{FF2B5EF4-FFF2-40B4-BE49-F238E27FC236}">
                <a16:creationId xmlns:a16="http://schemas.microsoft.com/office/drawing/2014/main" id="{781F72BC-06B8-4FB5-F2D5-D8EA1BFF812E}"/>
              </a:ext>
            </a:extLst>
          </p:cNvPr>
          <p:cNvSpPr txBox="1"/>
          <p:nvPr/>
        </p:nvSpPr>
        <p:spPr>
          <a:xfrm>
            <a:off x="7266107" y="4877011"/>
            <a:ext cx="3302507" cy="707886"/>
          </a:xfrm>
          <a:prstGeom prst="rect">
            <a:avLst/>
          </a:prstGeom>
          <a:noFill/>
        </p:spPr>
        <p:txBody>
          <a:bodyPr wrap="none" rtlCol="0">
            <a:spAutoFit/>
          </a:bodyPr>
          <a:lstStyle/>
          <a:p>
            <a:pPr algn="ctr"/>
            <a:r>
              <a:rPr lang="en-US" sz="2000" dirty="0">
                <a:latin typeface="Tajawal Medium" panose="00000600000000000000" pitchFamily="2" charset="-78"/>
                <a:cs typeface="Tajawal Medium" panose="00000600000000000000" pitchFamily="2" charset="-78"/>
              </a:rPr>
              <a:t>MKT713</a:t>
            </a:r>
          </a:p>
          <a:p>
            <a:pPr algn="ctr"/>
            <a:r>
              <a:rPr lang="en-US" sz="2000" dirty="0">
                <a:latin typeface="Tajawal Medium" panose="00000600000000000000" pitchFamily="2" charset="-78"/>
                <a:cs typeface="Tajawal Medium" panose="00000600000000000000" pitchFamily="2" charset="-78"/>
              </a:rPr>
              <a:t>Master of Digital Marketing </a:t>
            </a:r>
          </a:p>
        </p:txBody>
      </p:sp>
    </p:spTree>
    <p:extLst>
      <p:ext uri="{BB962C8B-B14F-4D97-AF65-F5344CB8AC3E}">
        <p14:creationId xmlns:p14="http://schemas.microsoft.com/office/powerpoint/2010/main" val="70163207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E91207-061A-4464-8B91-0B53B7A12AEF}"/>
              </a:ext>
            </a:extLst>
          </p:cNvPr>
          <p:cNvSpPr/>
          <p:nvPr/>
        </p:nvSpPr>
        <p:spPr>
          <a:xfrm>
            <a:off x="3594116" y="2404759"/>
            <a:ext cx="7952714" cy="4567917"/>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z="2000" b="1" dirty="0"/>
              <a:t>To understand the credibility of reference groups and their influence on consumer behavior.</a:t>
            </a:r>
          </a:p>
          <a:p>
            <a:pPr marL="355600" lvl="0" indent="-342900">
              <a:lnSpc>
                <a:spcPct val="100000"/>
              </a:lnSpc>
              <a:spcBef>
                <a:spcPts val="1739"/>
              </a:spcBef>
              <a:buFont typeface="Arial" panose="020B0604020202020204" pitchFamily="34" charset="0"/>
              <a:buChar char="•"/>
            </a:pPr>
            <a:r>
              <a:rPr lang="en-US" sz="2000" b="1" dirty="0"/>
              <a:t>To understand the persuasive power and credibility of spokespersons, endorsers, celebrities, salespersons, vendors, and media.</a:t>
            </a:r>
          </a:p>
          <a:p>
            <a:pPr marL="355600" lvl="0" indent="-342900">
              <a:lnSpc>
                <a:spcPct val="100000"/>
              </a:lnSpc>
              <a:spcBef>
                <a:spcPts val="1739"/>
              </a:spcBef>
              <a:buFont typeface="Arial" panose="020B0604020202020204" pitchFamily="34" charset="0"/>
              <a:buChar char="•"/>
            </a:pPr>
            <a:r>
              <a:rPr lang="en-US" sz="2000" b="1" dirty="0"/>
              <a:t>To understand the dynamics and measurement of opinion leadership and word-of-mouth.</a:t>
            </a:r>
          </a:p>
          <a:p>
            <a:pPr marL="355600" lvl="0" indent="-342900">
              <a:lnSpc>
                <a:spcPct val="100000"/>
              </a:lnSpc>
              <a:spcBef>
                <a:spcPts val="1739"/>
              </a:spcBef>
              <a:buFont typeface="Arial" panose="020B0604020202020204" pitchFamily="34" charset="0"/>
              <a:buChar char="•"/>
            </a:pPr>
            <a:r>
              <a:rPr lang="en-US" sz="2000" b="1" dirty="0"/>
              <a:t>To understand the strategic applications, advantages, and potential perils of word-of-mouth.</a:t>
            </a:r>
          </a:p>
          <a:p>
            <a:pPr marL="355600" lvl="0" indent="-342900">
              <a:lnSpc>
                <a:spcPct val="100000"/>
              </a:lnSpc>
              <a:spcBef>
                <a:spcPts val="1739"/>
              </a:spcBef>
              <a:buFont typeface="Arial" panose="020B0604020202020204" pitchFamily="34" charset="0"/>
              <a:buChar char="•"/>
            </a:pPr>
            <a:r>
              <a:rPr lang="en-US" sz="2000" b="1" dirty="0"/>
              <a:t>To understand the process for diffusion of innovations, and adopter categories as distinct market segments.</a:t>
            </a:r>
          </a:p>
          <a:p>
            <a:pPr marL="298450" lvl="0" indent="-285750">
              <a:lnSpc>
                <a:spcPct val="100000"/>
              </a:lnSpc>
              <a:spcBef>
                <a:spcPts val="1739"/>
              </a:spcBef>
              <a:buFont typeface="Arial" panose="020B0604020202020204" pitchFamily="34" charset="0"/>
              <a:buChar char="•"/>
            </a:pPr>
            <a:endParaRPr lang="en-US" sz="2000" b="1" dirty="0"/>
          </a:p>
        </p:txBody>
      </p:sp>
      <p:sp>
        <p:nvSpPr>
          <p:cNvPr id="4" name="Rectangle: Rounded Corners 3">
            <a:extLst>
              <a:ext uri="{FF2B5EF4-FFF2-40B4-BE49-F238E27FC236}">
                <a16:creationId xmlns:a16="http://schemas.microsoft.com/office/drawing/2014/main" id="{B0330D2D-485D-FD00-56DC-FCB2DBD504BD}"/>
              </a:ext>
            </a:extLst>
          </p:cNvPr>
          <p:cNvSpPr/>
          <p:nvPr/>
        </p:nvSpPr>
        <p:spPr>
          <a:xfrm>
            <a:off x="4773681" y="1577763"/>
            <a:ext cx="763519" cy="529167"/>
          </a:xfrm>
          <a:prstGeom prst="roundRect">
            <a:avLst/>
          </a:prstGeom>
          <a:solidFill>
            <a:srgbClr val="33C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07</a:t>
            </a:r>
          </a:p>
        </p:txBody>
      </p:sp>
    </p:spTree>
    <p:extLst>
      <p:ext uri="{BB962C8B-B14F-4D97-AF65-F5344CB8AC3E}">
        <p14:creationId xmlns:p14="http://schemas.microsoft.com/office/powerpoint/2010/main" val="31208850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TextBox 14">
            <a:extLst>
              <a:ext uri="{FF2B5EF4-FFF2-40B4-BE49-F238E27FC236}">
                <a16:creationId xmlns:a16="http://schemas.microsoft.com/office/drawing/2014/main" id="{0D59FDCD-A510-441C-8D92-2B373DF8B0DC}"/>
              </a:ext>
            </a:extLst>
          </p:cNvPr>
          <p:cNvSpPr txBox="1"/>
          <p:nvPr/>
        </p:nvSpPr>
        <p:spPr>
          <a:xfrm>
            <a:off x="3705646" y="1203347"/>
            <a:ext cx="7412711"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Consumer Socialization</a:t>
            </a:r>
          </a:p>
        </p:txBody>
      </p:sp>
      <p:sp>
        <p:nvSpPr>
          <p:cNvPr id="16" name="TextBox 15">
            <a:extLst>
              <a:ext uri="{FF2B5EF4-FFF2-40B4-BE49-F238E27FC236}">
                <a16:creationId xmlns:a16="http://schemas.microsoft.com/office/drawing/2014/main" id="{F9F9A60B-99BD-47A2-8E38-F2B2E3289485}"/>
              </a:ext>
            </a:extLst>
          </p:cNvPr>
          <p:cNvSpPr txBox="1"/>
          <p:nvPr/>
        </p:nvSpPr>
        <p:spPr>
          <a:xfrm>
            <a:off x="3546891" y="2072191"/>
            <a:ext cx="8345214" cy="523220"/>
          </a:xfrm>
          <a:prstGeom prst="rect">
            <a:avLst/>
          </a:prstGeom>
          <a:noFill/>
        </p:spPr>
        <p:txBody>
          <a:bodyPr wrap="square">
            <a:spAutoFit/>
          </a:bodyPr>
          <a:lstStyle/>
          <a:p>
            <a:pPr marL="13970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1" i="0" u="none" strike="noStrike" kern="0" cap="none" spc="0" normalizeH="0" baseline="0" noProof="0" dirty="0">
                <a:ln>
                  <a:noFill/>
                </a:ln>
                <a:solidFill>
                  <a:srgbClr val="000000"/>
                </a:solidFill>
                <a:effectLst/>
                <a:uLnTx/>
                <a:uFillTx/>
                <a:latin typeface="Arial"/>
                <a:cs typeface="Arial"/>
                <a:sym typeface="Arial"/>
              </a:rPr>
              <a:t>Family = Most Important Reference Group</a:t>
            </a:r>
          </a:p>
        </p:txBody>
      </p:sp>
      <p:pic>
        <p:nvPicPr>
          <p:cNvPr id="17" name="Picture 16">
            <a:extLst>
              <a:ext uri="{FF2B5EF4-FFF2-40B4-BE49-F238E27FC236}">
                <a16:creationId xmlns:a16="http://schemas.microsoft.com/office/drawing/2014/main" id="{5AFF0DC5-6512-4A6F-B8AB-7A1575B7332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6093464" y="2138354"/>
            <a:ext cx="3700377" cy="3243997"/>
          </a:xfrm>
          <a:prstGeom prst="rect">
            <a:avLst/>
          </a:prstGeom>
        </p:spPr>
      </p:pic>
      <p:pic>
        <p:nvPicPr>
          <p:cNvPr id="18" name="Picture 17">
            <a:extLst>
              <a:ext uri="{FF2B5EF4-FFF2-40B4-BE49-F238E27FC236}">
                <a16:creationId xmlns:a16="http://schemas.microsoft.com/office/drawing/2014/main" id="{2BAC46BE-7488-47C0-BEB0-43A4095DBCDE}"/>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44621" y="4501680"/>
            <a:ext cx="3967381" cy="2197995"/>
          </a:xfrm>
          <a:prstGeom prst="rect">
            <a:avLst/>
          </a:prstGeom>
        </p:spPr>
      </p:pic>
      <p:pic>
        <p:nvPicPr>
          <p:cNvPr id="19" name="Picture 18">
            <a:extLst>
              <a:ext uri="{FF2B5EF4-FFF2-40B4-BE49-F238E27FC236}">
                <a16:creationId xmlns:a16="http://schemas.microsoft.com/office/drawing/2014/main" id="{B2CFBB62-3B58-44D4-98B7-B2245617FD7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8475302" y="4321181"/>
            <a:ext cx="3269172" cy="2453580"/>
          </a:xfrm>
          <a:prstGeom prst="rect">
            <a:avLst/>
          </a:prstGeom>
        </p:spPr>
      </p:pic>
    </p:spTree>
    <p:extLst>
      <p:ext uri="{BB962C8B-B14F-4D97-AF65-F5344CB8AC3E}">
        <p14:creationId xmlns:p14="http://schemas.microsoft.com/office/powerpoint/2010/main" val="429016509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TextBox 14">
            <a:extLst>
              <a:ext uri="{FF2B5EF4-FFF2-40B4-BE49-F238E27FC236}">
                <a16:creationId xmlns:a16="http://schemas.microsoft.com/office/drawing/2014/main" id="{0D59FDCD-A510-441C-8D92-2B373DF8B0DC}"/>
              </a:ext>
            </a:extLst>
          </p:cNvPr>
          <p:cNvSpPr txBox="1"/>
          <p:nvPr/>
        </p:nvSpPr>
        <p:spPr>
          <a:xfrm>
            <a:off x="2619295" y="-50800"/>
            <a:ext cx="7412711"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Consumer Socialization</a:t>
            </a:r>
          </a:p>
        </p:txBody>
      </p:sp>
      <p:sp>
        <p:nvSpPr>
          <p:cNvPr id="16" name="TextBox 15">
            <a:extLst>
              <a:ext uri="{FF2B5EF4-FFF2-40B4-BE49-F238E27FC236}">
                <a16:creationId xmlns:a16="http://schemas.microsoft.com/office/drawing/2014/main" id="{F9F9A60B-99BD-47A2-8E38-F2B2E3289485}"/>
              </a:ext>
            </a:extLst>
          </p:cNvPr>
          <p:cNvSpPr txBox="1"/>
          <p:nvPr/>
        </p:nvSpPr>
        <p:spPr>
          <a:xfrm>
            <a:off x="3371135" y="1620922"/>
            <a:ext cx="8345214" cy="523220"/>
          </a:xfrm>
          <a:prstGeom prst="rect">
            <a:avLst/>
          </a:prstGeom>
          <a:noFill/>
        </p:spPr>
        <p:txBody>
          <a:bodyPr wrap="square">
            <a:spAutoFit/>
          </a:bodyPr>
          <a:lstStyle/>
          <a:p>
            <a:pPr marL="13970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800" b="1" i="0" u="none" strike="noStrike" kern="0" cap="none" spc="0" normalizeH="0" baseline="0" noProof="0" dirty="0">
                <a:ln>
                  <a:noFill/>
                </a:ln>
                <a:solidFill>
                  <a:srgbClr val="000000"/>
                </a:solidFill>
                <a:effectLst/>
                <a:uLnTx/>
                <a:uFillTx/>
                <a:latin typeface="Arial"/>
                <a:cs typeface="Arial"/>
                <a:sym typeface="Arial"/>
              </a:rPr>
              <a:t>Family = Most Important Reference Group</a:t>
            </a:r>
          </a:p>
        </p:txBody>
      </p:sp>
      <p:sp>
        <p:nvSpPr>
          <p:cNvPr id="20" name="TextBox 19">
            <a:extLst>
              <a:ext uri="{FF2B5EF4-FFF2-40B4-BE49-F238E27FC236}">
                <a16:creationId xmlns:a16="http://schemas.microsoft.com/office/drawing/2014/main" id="{27E26CB1-AFF9-4721-84E3-C1CBCE6A1B76}"/>
              </a:ext>
            </a:extLst>
          </p:cNvPr>
          <p:cNvSpPr txBox="1"/>
          <p:nvPr/>
        </p:nvSpPr>
        <p:spPr>
          <a:xfrm>
            <a:off x="3918241" y="2252290"/>
            <a:ext cx="7898159" cy="4401205"/>
          </a:xfrm>
          <a:prstGeom prst="rect">
            <a:avLst/>
          </a:prstGeom>
          <a:noFill/>
        </p:spPr>
        <p:txBody>
          <a:bodyPr wrap="square">
            <a:spAutoFit/>
          </a:bodyPr>
          <a:lstStyle/>
          <a:p>
            <a:pPr marL="457200" indent="-457200">
              <a:buFont typeface="Arial" panose="020B0604020202020204" pitchFamily="34" charset="0"/>
              <a:buChar char="•"/>
            </a:pPr>
            <a:r>
              <a:rPr lang="en-US" sz="2800" dirty="0"/>
              <a:t>People are strongly influenced by what </a:t>
            </a:r>
            <a:r>
              <a:rPr lang="en-US" sz="2800" b="1" dirty="0">
                <a:solidFill>
                  <a:srgbClr val="FF0000"/>
                </a:solidFill>
              </a:rPr>
              <a:t>others </a:t>
            </a:r>
            <a:r>
              <a:rPr lang="en-US" sz="2800" dirty="0"/>
              <a:t>think and how they behave. </a:t>
            </a:r>
          </a:p>
          <a:p>
            <a:r>
              <a:rPr lang="en-US" sz="2800" b="1" dirty="0">
                <a:solidFill>
                  <a:srgbClr val="0070C0"/>
                </a:solidFill>
              </a:rPr>
              <a:t>The chapter discusses:</a:t>
            </a:r>
          </a:p>
          <a:p>
            <a:pPr marL="457200" indent="-457200">
              <a:buFont typeface="Arial" panose="020B0604020202020204" pitchFamily="34" charset="0"/>
              <a:buChar char="•"/>
            </a:pPr>
            <a:r>
              <a:rPr lang="en-US" sz="2800" dirty="0"/>
              <a:t>Source credibility and influences of selected reference groups; </a:t>
            </a:r>
          </a:p>
          <a:p>
            <a:pPr marL="457200" indent="-457200">
              <a:buFont typeface="Arial" panose="020B0604020202020204" pitchFamily="34" charset="0"/>
              <a:buChar char="•"/>
            </a:pPr>
            <a:r>
              <a:rPr lang="en-US" sz="2800" dirty="0"/>
              <a:t>Sources of information that are sponsored by marketers, such as spokespersons and endorsers; </a:t>
            </a:r>
          </a:p>
          <a:p>
            <a:pPr marL="457200" indent="-457200">
              <a:buFont typeface="Arial" panose="020B0604020202020204" pitchFamily="34" charset="0"/>
              <a:buChar char="•"/>
            </a:pPr>
            <a:r>
              <a:rPr lang="en-US" sz="2800" dirty="0"/>
              <a:t>The process of opinion leadership; </a:t>
            </a:r>
          </a:p>
          <a:p>
            <a:pPr marL="457200" indent="-457200">
              <a:buFont typeface="Arial" panose="020B0604020202020204" pitchFamily="34" charset="0"/>
              <a:buChar char="•"/>
            </a:pPr>
            <a:r>
              <a:rPr lang="en-US" sz="2800" dirty="0"/>
              <a:t>And an overview of the strategic applications of word-of-mouth.</a:t>
            </a:r>
          </a:p>
        </p:txBody>
      </p:sp>
    </p:spTree>
    <p:extLst>
      <p:ext uri="{BB962C8B-B14F-4D97-AF65-F5344CB8AC3E}">
        <p14:creationId xmlns:p14="http://schemas.microsoft.com/office/powerpoint/2010/main" val="39412131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5" name="TextBox 14">
            <a:extLst>
              <a:ext uri="{FF2B5EF4-FFF2-40B4-BE49-F238E27FC236}">
                <a16:creationId xmlns:a16="http://schemas.microsoft.com/office/drawing/2014/main" id="{0D59FDCD-A510-441C-8D92-2B373DF8B0DC}"/>
              </a:ext>
            </a:extLst>
          </p:cNvPr>
          <p:cNvSpPr txBox="1"/>
          <p:nvPr/>
        </p:nvSpPr>
        <p:spPr>
          <a:xfrm>
            <a:off x="2576299" y="0"/>
            <a:ext cx="7412711" cy="707886"/>
          </a:xfrm>
          <a:prstGeom prst="rect">
            <a:avLst/>
          </a:prstGeom>
          <a:noFill/>
        </p:spPr>
        <p:txBody>
          <a:bodyPr wrap="square" rtlCol="0">
            <a:spAutoFit/>
          </a:bodyPr>
          <a:lstStyle/>
          <a:p>
            <a:pPr algn="ctr"/>
            <a:r>
              <a:rPr lang="en-US" sz="4000" b="1" dirty="0">
                <a:solidFill>
                  <a:srgbClr val="00B0F0"/>
                </a:solidFill>
                <a:latin typeface="Tajawal Medium" panose="00000600000000000000" pitchFamily="2" charset="-78"/>
                <a:cs typeface="Tajawal Medium" panose="00000600000000000000" pitchFamily="2" charset="-78"/>
              </a:rPr>
              <a:t>Consumer Socialization</a:t>
            </a:r>
          </a:p>
        </p:txBody>
      </p:sp>
      <p:sp>
        <p:nvSpPr>
          <p:cNvPr id="16" name="TextBox 15">
            <a:extLst>
              <a:ext uri="{FF2B5EF4-FFF2-40B4-BE49-F238E27FC236}">
                <a16:creationId xmlns:a16="http://schemas.microsoft.com/office/drawing/2014/main" id="{F9F9A60B-99BD-47A2-8E38-F2B2E3289485}"/>
              </a:ext>
            </a:extLst>
          </p:cNvPr>
          <p:cNvSpPr txBox="1"/>
          <p:nvPr/>
        </p:nvSpPr>
        <p:spPr>
          <a:xfrm>
            <a:off x="3846786" y="1552287"/>
            <a:ext cx="8345214" cy="1200329"/>
          </a:xfrm>
          <a:prstGeom prst="rect">
            <a:avLst/>
          </a:prstGeom>
          <a:noFill/>
        </p:spPr>
        <p:txBody>
          <a:bodyPr wrap="square">
            <a:spAutoFit/>
          </a:bodyPr>
          <a:lstStyle/>
          <a:p>
            <a:pPr marL="139700" marR="0" lvl="0" indent="0"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400" i="0" u="none" strike="noStrike" kern="0" cap="none" spc="0" normalizeH="0" baseline="0" noProof="0" dirty="0">
                <a:ln>
                  <a:noFill/>
                </a:ln>
                <a:solidFill>
                  <a:srgbClr val="000000"/>
                </a:solidFill>
                <a:effectLst/>
                <a:uLnTx/>
                <a:uFillTx/>
                <a:latin typeface="Arial"/>
                <a:cs typeface="Arial"/>
                <a:sym typeface="Arial"/>
              </a:rPr>
              <a:t>The most important reference group is the family because it provides children with the skills, knowledge, attitudes, and experiences necessary to function as consumers.</a:t>
            </a:r>
          </a:p>
        </p:txBody>
      </p:sp>
      <p:pic>
        <p:nvPicPr>
          <p:cNvPr id="17" name="Picture 2" descr="C:\Users\Dr.Mayar\Desktop\Modern-Family_Got-Milk_Print_Fox-e1418542058965.jpg">
            <a:extLst>
              <a:ext uri="{FF2B5EF4-FFF2-40B4-BE49-F238E27FC236}">
                <a16:creationId xmlns:a16="http://schemas.microsoft.com/office/drawing/2014/main" id="{78B91024-B7DB-4365-9BF5-E052FD3B7054}"/>
              </a:ext>
            </a:extLst>
          </p:cNvPr>
          <p:cNvPicPr>
            <a:picLocks noChangeAspect="1" noChangeArrowheads="1"/>
          </p:cNvPicPr>
          <p:nvPr/>
        </p:nvPicPr>
        <p:blipFill>
          <a:blip r:embed="rId4">
            <a:extLst>
              <a:ext uri="{28A0092B-C50C-407E-A947-70E740481C1C}">
                <a14:useLocalDpi xmlns:a14="http://schemas.microsoft.com/office/drawing/2010/main"/>
              </a:ext>
            </a:extLst>
          </a:blip>
          <a:srcRect/>
          <a:stretch>
            <a:fillRect/>
          </a:stretch>
        </p:blipFill>
        <p:spPr bwMode="auto">
          <a:xfrm>
            <a:off x="5207004" y="2752616"/>
            <a:ext cx="6747852" cy="40238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682700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43348" y="204402"/>
            <a:ext cx="3552063" cy="646331"/>
          </a:xfrm>
          <a:prstGeom prst="rect">
            <a:avLst/>
          </a:prstGeom>
        </p:spPr>
        <p:txBody>
          <a:bodyPr wrap="none">
            <a:spAutoFit/>
          </a:bodyPr>
          <a:lstStyle/>
          <a:p>
            <a:pPr algn="ctr"/>
            <a:r>
              <a:rPr lang="en-US" sz="3600" b="1" dirty="0">
                <a:solidFill>
                  <a:srgbClr val="00B0F0"/>
                </a:solidFill>
              </a:rPr>
              <a:t>Source Credibility</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1280591" y="1456425"/>
            <a:ext cx="5668850" cy="370450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en-US" sz="2800" dirty="0"/>
              <a:t>A source has persuasive impact, stemming from its perceived expertise, trustworthiness, and believability. </a:t>
            </a:r>
          </a:p>
        </p:txBody>
      </p:sp>
      <p:pic>
        <p:nvPicPr>
          <p:cNvPr id="1026" name="Picture 2" descr="Who are the most beautiful Arab actresses? - Quora">
            <a:extLst>
              <a:ext uri="{FF2B5EF4-FFF2-40B4-BE49-F238E27FC236}">
                <a16:creationId xmlns:a16="http://schemas.microsoft.com/office/drawing/2014/main" id="{0B8A5D5B-DC00-4BBB-B325-5F8F965F0A37}"/>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7369356" y="2004955"/>
            <a:ext cx="3542053" cy="4436553"/>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Top 10 Richest Arab Musicians And Their Net Worth">
            <a:extLst>
              <a:ext uri="{FF2B5EF4-FFF2-40B4-BE49-F238E27FC236}">
                <a16:creationId xmlns:a16="http://schemas.microsoft.com/office/drawing/2014/main" id="{099A8762-72AA-4DA8-9C7A-614BCE519690}"/>
              </a:ext>
            </a:extLst>
          </p:cNvPr>
          <p:cNvPicPr>
            <a:picLocks noChangeAspect="1" noChangeArrowheads="1"/>
          </p:cNvPicPr>
          <p:nvPr/>
        </p:nvPicPr>
        <p:blipFill>
          <a:blip r:embed="rId3" cstate="email">
            <a:extLst>
              <a:ext uri="{28A0092B-C50C-407E-A947-70E740481C1C}">
                <a14:useLocalDpi xmlns:a14="http://schemas.microsoft.com/office/drawing/2010/main"/>
              </a:ext>
            </a:extLst>
          </a:blip>
          <a:srcRect/>
          <a:stretch>
            <a:fillRect/>
          </a:stretch>
        </p:blipFill>
        <p:spPr bwMode="auto">
          <a:xfrm>
            <a:off x="772255" y="3421667"/>
            <a:ext cx="5745655" cy="32319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43796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282118" y="955117"/>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Rectangle: Rounded Corners 22">
            <a:extLst>
              <a:ext uri="{FF2B5EF4-FFF2-40B4-BE49-F238E27FC236}">
                <a16:creationId xmlns:a16="http://schemas.microsoft.com/office/drawing/2014/main" id="{52297C4B-84D7-EDC8-F6F6-53F29890AA2A}"/>
              </a:ext>
            </a:extLst>
          </p:cNvPr>
          <p:cNvSpPr/>
          <p:nvPr/>
        </p:nvSpPr>
        <p:spPr>
          <a:xfrm>
            <a:off x="7978454" y="1359071"/>
            <a:ext cx="4673967" cy="539182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00243" y="1105220"/>
            <a:ext cx="8838274" cy="55854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285750" indent="-285750" algn="ctr">
              <a:buFont typeface="Arial" panose="020B0604020202020204" pitchFamily="34" charset="0"/>
              <a:buChar char="•"/>
            </a:pPr>
            <a:endParaRPr lang="en-US" b="1"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2" cstate="email">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10195665" y="294403"/>
            <a:ext cx="1469924" cy="401250"/>
          </a:xfrm>
          <a:prstGeom prst="rect">
            <a:avLst/>
          </a:prstGeom>
        </p:spPr>
      </p:pic>
      <p:sp>
        <p:nvSpPr>
          <p:cNvPr id="2" name="Rectangle 1">
            <a:extLst>
              <a:ext uri="{FF2B5EF4-FFF2-40B4-BE49-F238E27FC236}">
                <a16:creationId xmlns:a16="http://schemas.microsoft.com/office/drawing/2014/main" id="{15822044-325A-4EDB-9AC9-821A3BA0EDA4}"/>
              </a:ext>
            </a:extLst>
          </p:cNvPr>
          <p:cNvSpPr/>
          <p:nvPr/>
        </p:nvSpPr>
        <p:spPr>
          <a:xfrm>
            <a:off x="2684569" y="167368"/>
            <a:ext cx="5293885" cy="646331"/>
          </a:xfrm>
          <a:prstGeom prst="rect">
            <a:avLst/>
          </a:prstGeom>
        </p:spPr>
        <p:txBody>
          <a:bodyPr wrap="none">
            <a:spAutoFit/>
          </a:bodyPr>
          <a:lstStyle/>
          <a:p>
            <a:pPr algn="ctr"/>
            <a:r>
              <a:rPr lang="en-US" sz="3600" b="1" dirty="0">
                <a:solidFill>
                  <a:srgbClr val="852F4A"/>
                </a:solidFill>
              </a:rPr>
              <a:t>Reference Group Influence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301899" y="1214499"/>
            <a:ext cx="5668850" cy="370450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en-US" sz="2800" dirty="0"/>
              <a:t>Reference groups serve as </a:t>
            </a:r>
            <a:r>
              <a:rPr lang="en-US" altLang="en-US" sz="2800" dirty="0">
                <a:solidFill>
                  <a:srgbClr val="FF0000"/>
                </a:solidFill>
              </a:rPr>
              <a:t>comparative</a:t>
            </a:r>
            <a:r>
              <a:rPr lang="en-US" altLang="en-US" sz="2800" dirty="0"/>
              <a:t> and </a:t>
            </a:r>
            <a:r>
              <a:rPr lang="en-US" altLang="en-US" sz="2800" dirty="0">
                <a:solidFill>
                  <a:srgbClr val="FF0000"/>
                </a:solidFill>
              </a:rPr>
              <a:t>normative</a:t>
            </a:r>
            <a:r>
              <a:rPr lang="en-US" altLang="en-US" sz="2800" dirty="0"/>
              <a:t> frames of reference for a person’s values and behaviors</a:t>
            </a:r>
          </a:p>
        </p:txBody>
      </p:sp>
      <p:pic>
        <p:nvPicPr>
          <p:cNvPr id="3" name="Picture 2">
            <a:extLst>
              <a:ext uri="{FF2B5EF4-FFF2-40B4-BE49-F238E27FC236}">
                <a16:creationId xmlns:a16="http://schemas.microsoft.com/office/drawing/2014/main" id="{B8FEBDBD-551D-4ED6-843C-E8768B799705}"/>
              </a:ext>
            </a:extLst>
          </p:cNvPr>
          <p:cNvPicPr>
            <a:picLocks noChangeAspect="1"/>
          </p:cNvPicPr>
          <p:nvPr/>
        </p:nvPicPr>
        <p:blipFill>
          <a:blip r:embed="rId4"/>
          <a:stretch>
            <a:fillRect/>
          </a:stretch>
        </p:blipFill>
        <p:spPr>
          <a:xfrm>
            <a:off x="2749283" y="2756110"/>
            <a:ext cx="5668850" cy="3743325"/>
          </a:xfrm>
          <a:prstGeom prst="rect">
            <a:avLst/>
          </a:prstGeom>
        </p:spPr>
      </p:pic>
      <p:pic>
        <p:nvPicPr>
          <p:cNvPr id="4" name="Picture 3">
            <a:extLst>
              <a:ext uri="{FF2B5EF4-FFF2-40B4-BE49-F238E27FC236}">
                <a16:creationId xmlns:a16="http://schemas.microsoft.com/office/drawing/2014/main" id="{74465D4A-0846-474F-8C2F-3B9954331BD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024427" y="1738046"/>
            <a:ext cx="3542083" cy="4761389"/>
          </a:xfrm>
          <a:prstGeom prst="rect">
            <a:avLst/>
          </a:prstGeom>
        </p:spPr>
      </p:pic>
    </p:spTree>
    <p:extLst>
      <p:ext uri="{BB962C8B-B14F-4D97-AF65-F5344CB8AC3E}">
        <p14:creationId xmlns:p14="http://schemas.microsoft.com/office/powerpoint/2010/main" val="429217554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84569" y="167368"/>
            <a:ext cx="5293885" cy="646331"/>
          </a:xfrm>
          <a:prstGeom prst="rect">
            <a:avLst/>
          </a:prstGeom>
        </p:spPr>
        <p:txBody>
          <a:bodyPr wrap="none">
            <a:spAutoFit/>
          </a:bodyPr>
          <a:lstStyle/>
          <a:p>
            <a:pPr algn="ctr"/>
            <a:r>
              <a:rPr lang="en-US" sz="3600" b="1" dirty="0">
                <a:solidFill>
                  <a:srgbClr val="00B0F0"/>
                </a:solidFill>
              </a:rPr>
              <a:t>Reference Group Influence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1005053" y="1329445"/>
            <a:ext cx="8652915" cy="370450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14350" marR="0" lvl="0" indent="-514350" algn="just" defTabSz="914400" rtl="0" eaLnBrk="1" fontAlgn="auto" latinLnBrk="0" hangingPunct="1">
              <a:lnSpc>
                <a:spcPct val="100000"/>
              </a:lnSpc>
              <a:spcBef>
                <a:spcPct val="20000"/>
              </a:spcBef>
              <a:spcAft>
                <a:spcPts val="0"/>
              </a:spcAft>
              <a:buClrTx/>
              <a:buSzTx/>
              <a:buFont typeface="Arial" pitchFamily="34" charset="0"/>
              <a:buAutoNum type="arabicPeriod"/>
              <a:tabLst/>
              <a:defRPr/>
            </a:pPr>
            <a:r>
              <a:rPr kumimoji="0" lang="en-US" altLang="en-US" sz="3000" b="1" i="0" u="none" strike="noStrike" kern="1200" cap="none" spc="0" normalizeH="0" baseline="0" noProof="0" dirty="0">
                <a:ln>
                  <a:noFill/>
                </a:ln>
                <a:solidFill>
                  <a:prstClr val="black"/>
                </a:solidFill>
                <a:effectLst/>
                <a:uLnTx/>
                <a:uFillTx/>
                <a:latin typeface="Calibri"/>
                <a:ea typeface="+mn-ea"/>
                <a:cs typeface="+mn-cs"/>
              </a:rPr>
              <a:t>Normative influence </a:t>
            </a:r>
            <a:r>
              <a:rPr kumimoji="0" lang="en-US" altLang="en-US" sz="3000" b="0" i="0" u="none" strike="noStrike" kern="1200" cap="none" spc="0" normalizeH="0" baseline="0" noProof="0" dirty="0">
                <a:ln>
                  <a:noFill/>
                </a:ln>
                <a:solidFill>
                  <a:prstClr val="black"/>
                </a:solidFill>
                <a:effectLst/>
                <a:uLnTx/>
                <a:uFillTx/>
                <a:latin typeface="Calibri"/>
                <a:ea typeface="+mn-ea"/>
                <a:cs typeface="+mn-cs"/>
              </a:rPr>
              <a:t>consists of learning and </a:t>
            </a:r>
            <a:r>
              <a:rPr kumimoji="0" lang="en-US" altLang="en-US" sz="3000" b="0" i="0" u="sng" strike="noStrike" kern="1200" cap="none" spc="0" normalizeH="0" baseline="0" noProof="0" dirty="0">
                <a:ln>
                  <a:noFill/>
                </a:ln>
                <a:solidFill>
                  <a:prstClr val="black"/>
                </a:solidFill>
                <a:effectLst/>
                <a:uLnTx/>
                <a:uFillTx/>
                <a:latin typeface="Calibri"/>
                <a:ea typeface="+mn-ea"/>
                <a:cs typeface="+mn-cs"/>
              </a:rPr>
              <a:t>adopting</a:t>
            </a:r>
            <a:r>
              <a:rPr kumimoji="0" lang="en-US" altLang="en-US" sz="3000" b="0" i="0" u="none" strike="noStrike" kern="1200" cap="none" spc="0" normalizeH="0" baseline="0" noProof="0" dirty="0">
                <a:ln>
                  <a:noFill/>
                </a:ln>
                <a:solidFill>
                  <a:prstClr val="black"/>
                </a:solidFill>
                <a:effectLst/>
                <a:uLnTx/>
                <a:uFillTx/>
                <a:latin typeface="Calibri"/>
                <a:ea typeface="+mn-ea"/>
                <a:cs typeface="+mn-cs"/>
              </a:rPr>
              <a:t> a group’s </a:t>
            </a:r>
            <a:r>
              <a:rPr kumimoji="0" lang="en-US" altLang="en-US" sz="3000" b="0" i="0" u="sng" strike="noStrike" kern="1200" cap="none" spc="0" normalizeH="0" baseline="0" noProof="0" dirty="0">
                <a:ln>
                  <a:noFill/>
                </a:ln>
                <a:solidFill>
                  <a:prstClr val="black"/>
                </a:solidFill>
                <a:effectLst/>
                <a:uLnTx/>
                <a:uFillTx/>
                <a:latin typeface="Calibri"/>
                <a:ea typeface="+mn-ea"/>
                <a:cs typeface="+mn-cs"/>
              </a:rPr>
              <a:t>norms</a:t>
            </a:r>
            <a:r>
              <a:rPr kumimoji="0" lang="en-US" altLang="en-US" sz="3000" b="0" i="0" u="none" strike="noStrike" kern="1200" cap="none" spc="0" normalizeH="0" baseline="0" noProof="0" dirty="0">
                <a:ln>
                  <a:noFill/>
                </a:ln>
                <a:solidFill>
                  <a:prstClr val="black"/>
                </a:solidFill>
                <a:effectLst/>
                <a:uLnTx/>
                <a:uFillTx/>
                <a:latin typeface="Calibri"/>
                <a:ea typeface="+mn-ea"/>
                <a:cs typeface="+mn-cs"/>
              </a:rPr>
              <a:t>, values, and behaviors. </a:t>
            </a:r>
          </a:p>
          <a:p>
            <a:pPr marL="914400" marR="0" lvl="1" indent="-514350" algn="just"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sz="2600" b="0" i="0" u="none" strike="noStrike" kern="1200" cap="none" spc="0" normalizeH="0" baseline="0" noProof="0" dirty="0">
                <a:ln>
                  <a:noFill/>
                </a:ln>
                <a:solidFill>
                  <a:prstClr val="black"/>
                </a:solidFill>
                <a:effectLst/>
                <a:uLnTx/>
                <a:uFillTx/>
                <a:latin typeface="Calibri"/>
                <a:ea typeface="+mn-ea"/>
                <a:cs typeface="+mn-cs"/>
              </a:rPr>
              <a:t>family, peers, and other members of one’s community. </a:t>
            </a:r>
          </a:p>
        </p:txBody>
      </p:sp>
      <p:pic>
        <p:nvPicPr>
          <p:cNvPr id="5" name="Picture 4">
            <a:extLst>
              <a:ext uri="{FF2B5EF4-FFF2-40B4-BE49-F238E27FC236}">
                <a16:creationId xmlns:a16="http://schemas.microsoft.com/office/drawing/2014/main" id="{D87D7060-B993-4CD9-89BE-687B5710BE7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385688" y="3090258"/>
            <a:ext cx="4637918" cy="3474612"/>
          </a:xfrm>
          <a:prstGeom prst="rect">
            <a:avLst/>
          </a:prstGeom>
        </p:spPr>
      </p:pic>
      <p:pic>
        <p:nvPicPr>
          <p:cNvPr id="6" name="Picture 5">
            <a:extLst>
              <a:ext uri="{FF2B5EF4-FFF2-40B4-BE49-F238E27FC236}">
                <a16:creationId xmlns:a16="http://schemas.microsoft.com/office/drawing/2014/main" id="{FA45FFF4-A1FA-4E92-9B31-B151C933273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91315" y="3506324"/>
            <a:ext cx="5431559" cy="3055252"/>
          </a:xfrm>
          <a:prstGeom prst="rect">
            <a:avLst/>
          </a:prstGeom>
        </p:spPr>
      </p:pic>
    </p:spTree>
    <p:extLst>
      <p:ext uri="{BB962C8B-B14F-4D97-AF65-F5344CB8AC3E}">
        <p14:creationId xmlns:p14="http://schemas.microsoft.com/office/powerpoint/2010/main" val="188937423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البلاتوه | أغنية   &quot; كتالوج أجدادي &quot; لجاكسون امين">
            <a:hlinkClick r:id="" action="ppaction://media"/>
            <a:extLst>
              <a:ext uri="{FF2B5EF4-FFF2-40B4-BE49-F238E27FC236}">
                <a16:creationId xmlns:a16="http://schemas.microsoft.com/office/drawing/2014/main" id="{3E076A42-BD99-4E25-AA86-7309BCCC0121}"/>
              </a:ext>
            </a:extLst>
          </p:cNvPr>
          <p:cNvPicPr>
            <a:picLocks noRot="1" noChangeAspect="1"/>
          </p:cNvPicPr>
          <p:nvPr>
            <a:videoFile r:link="rId1"/>
          </p:nvPr>
        </p:nvPicPr>
        <p:blipFill>
          <a:blip r:embed="rId5"/>
          <a:stretch>
            <a:fillRect/>
          </a:stretch>
        </p:blipFill>
        <p:spPr>
          <a:xfrm>
            <a:off x="84084" y="0"/>
            <a:ext cx="11960771" cy="7031420"/>
          </a:xfrm>
          <a:prstGeom prst="rect">
            <a:avLst/>
          </a:prstGeom>
        </p:spPr>
      </p:pic>
    </p:spTree>
    <p:extLst>
      <p:ext uri="{BB962C8B-B14F-4D97-AF65-F5344CB8AC3E}">
        <p14:creationId xmlns:p14="http://schemas.microsoft.com/office/powerpoint/2010/main" val="21216830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84569" y="167368"/>
            <a:ext cx="5293885" cy="646331"/>
          </a:xfrm>
          <a:prstGeom prst="rect">
            <a:avLst/>
          </a:prstGeom>
        </p:spPr>
        <p:txBody>
          <a:bodyPr wrap="none">
            <a:spAutoFit/>
          </a:bodyPr>
          <a:lstStyle/>
          <a:p>
            <a:pPr algn="ctr"/>
            <a:r>
              <a:rPr lang="en-US" sz="3600" b="1" dirty="0">
                <a:solidFill>
                  <a:srgbClr val="00B0F0"/>
                </a:solidFill>
              </a:rPr>
              <a:t>Reference Group Influence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1136808" y="1387219"/>
            <a:ext cx="9378792" cy="370450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just"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altLang="en-US" b="1" i="0" u="none" strike="noStrike" kern="1200" cap="none" spc="0" normalizeH="0" baseline="0" noProof="0" dirty="0">
                <a:ln>
                  <a:noFill/>
                </a:ln>
                <a:solidFill>
                  <a:prstClr val="black"/>
                </a:solidFill>
                <a:effectLst/>
                <a:uLnTx/>
                <a:uFillTx/>
                <a:latin typeface="Calibri"/>
                <a:ea typeface="+mn-ea"/>
                <a:cs typeface="+mn-cs"/>
              </a:rPr>
              <a:t>2. Comparative influence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arises when people </a:t>
            </a:r>
            <a:r>
              <a:rPr kumimoji="0" lang="en-US" altLang="en-US" b="0" i="0" u="sng" strike="noStrike" kern="1200" cap="none" spc="0" normalizeH="0" baseline="0" noProof="0" dirty="0">
                <a:ln>
                  <a:noFill/>
                </a:ln>
                <a:solidFill>
                  <a:srgbClr val="FF0000"/>
                </a:solidFill>
                <a:effectLst/>
                <a:uLnTx/>
                <a:uFillTx/>
                <a:latin typeface="Calibri"/>
                <a:ea typeface="+mn-ea"/>
                <a:cs typeface="+mn-cs"/>
              </a:rPr>
              <a:t>compare</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themselves to others whom they respect and admire, and then adopt some of those people’s values or imitate their behaviors. Adopting to foreign norms and values. </a:t>
            </a:r>
          </a:p>
        </p:txBody>
      </p:sp>
      <p:pic>
        <p:nvPicPr>
          <p:cNvPr id="1026" name="Picture 2">
            <a:extLst>
              <a:ext uri="{FF2B5EF4-FFF2-40B4-BE49-F238E27FC236}">
                <a16:creationId xmlns:a16="http://schemas.microsoft.com/office/drawing/2014/main" id="{150F55DE-4E21-4319-92DC-61258347D79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57731" y="3327188"/>
            <a:ext cx="5057811" cy="3363444"/>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0FD13F1B-E0B0-4154-9488-5D6972122D2F}"/>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54434" y="3024516"/>
            <a:ext cx="4200758" cy="36661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073491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NAPCAN『Children See, Children Do』">
            <a:hlinkClick r:id="" action="ppaction://media"/>
            <a:extLst>
              <a:ext uri="{FF2B5EF4-FFF2-40B4-BE49-F238E27FC236}">
                <a16:creationId xmlns:a16="http://schemas.microsoft.com/office/drawing/2014/main" id="{E250B4CC-A317-435F-AE7F-4DEF7DBFE02B}"/>
              </a:ext>
            </a:extLst>
          </p:cNvPr>
          <p:cNvPicPr>
            <a:picLocks noRot="1" noChangeAspect="1"/>
          </p:cNvPicPr>
          <p:nvPr>
            <a:videoFile r:link="rId1"/>
          </p:nvPr>
        </p:nvPicPr>
        <p:blipFill>
          <a:blip r:embed="rId5"/>
          <a:stretch>
            <a:fillRect/>
          </a:stretch>
        </p:blipFill>
        <p:spPr>
          <a:xfrm>
            <a:off x="0" y="-15240"/>
            <a:ext cx="12318124" cy="6959740"/>
          </a:xfrm>
          <a:prstGeom prst="rect">
            <a:avLst/>
          </a:prstGeom>
        </p:spPr>
      </p:pic>
    </p:spTree>
    <p:extLst>
      <p:ext uri="{BB962C8B-B14F-4D97-AF65-F5344CB8AC3E}">
        <p14:creationId xmlns:p14="http://schemas.microsoft.com/office/powerpoint/2010/main" val="732828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إعلان ڤودافون و محمد صلاح">
            <a:hlinkClick r:id="" action="ppaction://media"/>
            <a:extLst>
              <a:ext uri="{FF2B5EF4-FFF2-40B4-BE49-F238E27FC236}">
                <a16:creationId xmlns:a16="http://schemas.microsoft.com/office/drawing/2014/main" id="{6D8EC4A2-780C-4642-8D93-5A653A94C400}"/>
              </a:ext>
            </a:extLst>
          </p:cNvPr>
          <p:cNvPicPr>
            <a:picLocks noRot="1" noChangeAspect="1"/>
          </p:cNvPicPr>
          <p:nvPr>
            <a:videoFile r:link="rId1"/>
          </p:nvPr>
        </p:nvPicPr>
        <p:blipFill>
          <a:blip r:embed="rId5"/>
          <a:stretch>
            <a:fillRect/>
          </a:stretch>
        </p:blipFill>
        <p:spPr>
          <a:xfrm>
            <a:off x="0" y="-15240"/>
            <a:ext cx="12297103" cy="6947863"/>
          </a:xfrm>
          <a:prstGeom prst="rect">
            <a:avLst/>
          </a:prstGeom>
        </p:spPr>
      </p:pic>
    </p:spTree>
    <p:extLst>
      <p:ext uri="{BB962C8B-B14F-4D97-AF65-F5344CB8AC3E}">
        <p14:creationId xmlns:p14="http://schemas.microsoft.com/office/powerpoint/2010/main" val="28396155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5" name="Online Media 4" title="Pampers and John Legend Celebrate Dads This Father’s Day with a Tribute to Everyday Moments">
            <a:hlinkClick r:id="" action="ppaction://media"/>
            <a:extLst>
              <a:ext uri="{FF2B5EF4-FFF2-40B4-BE49-F238E27FC236}">
                <a16:creationId xmlns:a16="http://schemas.microsoft.com/office/drawing/2014/main" id="{1C965B15-F36E-466B-BEF3-5F928B69C181}"/>
              </a:ext>
            </a:extLst>
          </p:cNvPr>
          <p:cNvPicPr>
            <a:picLocks noRot="1" noChangeAspect="1"/>
          </p:cNvPicPr>
          <p:nvPr>
            <a:videoFile r:link="rId1"/>
          </p:nvPr>
        </p:nvPicPr>
        <p:blipFill>
          <a:blip r:embed="rId5"/>
          <a:stretch>
            <a:fillRect/>
          </a:stretch>
        </p:blipFill>
        <p:spPr>
          <a:xfrm>
            <a:off x="0" y="-15240"/>
            <a:ext cx="12192000" cy="6888480"/>
          </a:xfrm>
          <a:prstGeom prst="rect">
            <a:avLst/>
          </a:prstGeom>
        </p:spPr>
      </p:pic>
    </p:spTree>
    <p:extLst>
      <p:ext uri="{BB962C8B-B14F-4D97-AF65-F5344CB8AC3E}">
        <p14:creationId xmlns:p14="http://schemas.microsoft.com/office/powerpoint/2010/main" val="19727124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5"/>
                </p:tgtEl>
              </p:cMediaNode>
            </p:video>
            <p:seq concurrent="1" nextAc="seek">
              <p:cTn id="8" restart="whenNotActive" fill="hold" evtFilter="cancelBubble" nodeType="interactiveSeq">
                <p:stCondLst>
                  <p:cond evt="onClick" delay="0">
                    <p:tgtEl>
                      <p:spTgt spid="5"/>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5"/>
                                        </p:tgtEl>
                                      </p:cBhvr>
                                    </p:cmd>
                                  </p:childTnLst>
                                </p:cTn>
                              </p:par>
                            </p:childTnLst>
                          </p:cTn>
                        </p:par>
                      </p:childTnLst>
                    </p:cTn>
                  </p:par>
                </p:childTnLst>
              </p:cTn>
              <p:nextCondLst>
                <p:cond evt="onClick" delay="0">
                  <p:tgtEl>
                    <p:spTgt spid="5"/>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4" name="Online Media 3" title="مع أمازون، حس بالتوفير">
            <a:hlinkClick r:id="" action="ppaction://media"/>
            <a:extLst>
              <a:ext uri="{FF2B5EF4-FFF2-40B4-BE49-F238E27FC236}">
                <a16:creationId xmlns:a16="http://schemas.microsoft.com/office/drawing/2014/main" id="{5C4DED14-ECBD-4B32-A1BF-40B90A7B444B}"/>
              </a:ext>
            </a:extLst>
          </p:cNvPr>
          <p:cNvPicPr>
            <a:picLocks noRot="1" noChangeAspect="1"/>
          </p:cNvPicPr>
          <p:nvPr>
            <a:videoFile r:link="rId1"/>
          </p:nvPr>
        </p:nvPicPr>
        <p:blipFill>
          <a:blip r:embed="rId5"/>
          <a:stretch>
            <a:fillRect/>
          </a:stretch>
        </p:blipFill>
        <p:spPr>
          <a:xfrm>
            <a:off x="0" y="-15240"/>
            <a:ext cx="12192000" cy="6888480"/>
          </a:xfrm>
          <a:prstGeom prst="rect">
            <a:avLst/>
          </a:prstGeom>
        </p:spPr>
      </p:pic>
    </p:spTree>
    <p:extLst>
      <p:ext uri="{BB962C8B-B14F-4D97-AF65-F5344CB8AC3E}">
        <p14:creationId xmlns:p14="http://schemas.microsoft.com/office/powerpoint/2010/main" val="36928999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يوم الأب شكرا يا أبي 2021 | العربي جروب">
            <a:hlinkClick r:id="" action="ppaction://media"/>
            <a:extLst>
              <a:ext uri="{FF2B5EF4-FFF2-40B4-BE49-F238E27FC236}">
                <a16:creationId xmlns:a16="http://schemas.microsoft.com/office/drawing/2014/main" id="{AC1A4BB8-C3EF-40FE-AC16-6A0BE7F8EE29}"/>
              </a:ext>
            </a:extLst>
          </p:cNvPr>
          <p:cNvPicPr>
            <a:picLocks noRot="1" noChangeAspect="1"/>
          </p:cNvPicPr>
          <p:nvPr>
            <a:videoFile r:link="rId1"/>
          </p:nvPr>
        </p:nvPicPr>
        <p:blipFill>
          <a:blip r:embed="rId5"/>
          <a:stretch>
            <a:fillRect/>
          </a:stretch>
        </p:blipFill>
        <p:spPr>
          <a:xfrm>
            <a:off x="0" y="-15240"/>
            <a:ext cx="12192000" cy="6888480"/>
          </a:xfrm>
          <a:prstGeom prst="rect">
            <a:avLst/>
          </a:prstGeom>
        </p:spPr>
      </p:pic>
    </p:spTree>
    <p:extLst>
      <p:ext uri="{BB962C8B-B14F-4D97-AF65-F5344CB8AC3E}">
        <p14:creationId xmlns:p14="http://schemas.microsoft.com/office/powerpoint/2010/main" val="5834619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32184" y="0"/>
            <a:ext cx="6418681" cy="769441"/>
          </a:xfrm>
          <a:prstGeom prst="rect">
            <a:avLst/>
          </a:prstGeom>
        </p:spPr>
        <p:txBody>
          <a:bodyPr wrap="none">
            <a:spAutoFit/>
          </a:bodyPr>
          <a:lstStyle/>
          <a:p>
            <a:pPr algn="ctr"/>
            <a:r>
              <a:rPr lang="en-US" sz="4400" b="1" dirty="0">
                <a:solidFill>
                  <a:srgbClr val="00B0F0"/>
                </a:solidFill>
              </a:rPr>
              <a:t>Reference Group Influence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588601" y="2247195"/>
            <a:ext cx="3532662" cy="301323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39700" indent="0" algn="l">
              <a:buNone/>
            </a:pPr>
            <a:r>
              <a:rPr lang="en-US" altLang="en-US" sz="2800" dirty="0"/>
              <a:t>A group to which a person </a:t>
            </a:r>
            <a:r>
              <a:rPr lang="en-US" altLang="en-US" sz="2800" u="sng" dirty="0"/>
              <a:t>belongs</a:t>
            </a:r>
            <a:r>
              <a:rPr lang="en-US" altLang="en-US" sz="2800" dirty="0"/>
              <a:t> to, or realistically can join, is called a </a:t>
            </a:r>
            <a:r>
              <a:rPr lang="en-US" altLang="en-US" sz="2800" b="1" u="sng" dirty="0"/>
              <a:t>membership group</a:t>
            </a:r>
            <a:r>
              <a:rPr lang="en-US" altLang="en-US" sz="2800" dirty="0"/>
              <a:t>.  </a:t>
            </a:r>
          </a:p>
          <a:p>
            <a:pPr algn="l"/>
            <a:endParaRPr lang="en-US" sz="2400" b="1" dirty="0">
              <a:solidFill>
                <a:srgbClr val="8E5A6D"/>
              </a:solidFill>
            </a:endParaRPr>
          </a:p>
        </p:txBody>
      </p:sp>
      <p:pic>
        <p:nvPicPr>
          <p:cNvPr id="4" name="Picture 3">
            <a:extLst>
              <a:ext uri="{FF2B5EF4-FFF2-40B4-BE49-F238E27FC236}">
                <a16:creationId xmlns:a16="http://schemas.microsoft.com/office/drawing/2014/main" id="{2203C90E-CA9D-4F3F-96AB-EEC64D56E182}"/>
              </a:ext>
            </a:extLst>
          </p:cNvPr>
          <p:cNvPicPr>
            <a:picLocks noChangeAspect="1"/>
          </p:cNvPicPr>
          <p:nvPr/>
        </p:nvPicPr>
        <p:blipFill>
          <a:blip r:embed="rId2"/>
          <a:stretch>
            <a:fillRect/>
          </a:stretch>
        </p:blipFill>
        <p:spPr>
          <a:xfrm>
            <a:off x="4202012" y="1789995"/>
            <a:ext cx="7143750" cy="4514850"/>
          </a:xfrm>
          <a:prstGeom prst="rect">
            <a:avLst/>
          </a:prstGeom>
        </p:spPr>
      </p:pic>
    </p:spTree>
    <p:extLst>
      <p:ext uri="{BB962C8B-B14F-4D97-AF65-F5344CB8AC3E}">
        <p14:creationId xmlns:p14="http://schemas.microsoft.com/office/powerpoint/2010/main" val="25482959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4" name="Online Media 3" title="اعلان مدينتي 2020 المثير للجدل ( الناس هنا شبه بعضها )">
            <a:hlinkClick r:id="" action="ppaction://media"/>
            <a:extLst>
              <a:ext uri="{FF2B5EF4-FFF2-40B4-BE49-F238E27FC236}">
                <a16:creationId xmlns:a16="http://schemas.microsoft.com/office/drawing/2014/main" id="{B3087C7B-CF27-4285-88E0-A4BCE30F006E}"/>
              </a:ext>
            </a:extLst>
          </p:cNvPr>
          <p:cNvPicPr>
            <a:picLocks noRot="1" noChangeAspect="1"/>
          </p:cNvPicPr>
          <p:nvPr>
            <a:videoFile r:link="rId1"/>
          </p:nvPr>
        </p:nvPicPr>
        <p:blipFill>
          <a:blip r:embed="rId5"/>
          <a:stretch>
            <a:fillRect/>
          </a:stretch>
        </p:blipFill>
        <p:spPr>
          <a:xfrm>
            <a:off x="0" y="-15240"/>
            <a:ext cx="12192000" cy="6888480"/>
          </a:xfrm>
          <a:prstGeom prst="rect">
            <a:avLst/>
          </a:prstGeom>
        </p:spPr>
      </p:pic>
    </p:spTree>
    <p:extLst>
      <p:ext uri="{BB962C8B-B14F-4D97-AF65-F5344CB8AC3E}">
        <p14:creationId xmlns:p14="http://schemas.microsoft.com/office/powerpoint/2010/main" val="21902127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759715" y="44639"/>
            <a:ext cx="6418681" cy="769441"/>
          </a:xfrm>
          <a:prstGeom prst="rect">
            <a:avLst/>
          </a:prstGeom>
        </p:spPr>
        <p:txBody>
          <a:bodyPr wrap="none">
            <a:spAutoFit/>
          </a:bodyPr>
          <a:lstStyle/>
          <a:p>
            <a:pPr algn="ctr"/>
            <a:r>
              <a:rPr lang="en-US" sz="4400" b="1" dirty="0">
                <a:solidFill>
                  <a:srgbClr val="00B0F0"/>
                </a:solidFill>
              </a:rPr>
              <a:t>Reference Group Influence</a:t>
            </a:r>
          </a:p>
        </p:txBody>
      </p:sp>
      <p:sp>
        <p:nvSpPr>
          <p:cNvPr id="9" name="Google Shape;215;p33">
            <a:extLst>
              <a:ext uri="{FF2B5EF4-FFF2-40B4-BE49-F238E27FC236}">
                <a16:creationId xmlns:a16="http://schemas.microsoft.com/office/drawing/2014/main" id="{83A34A97-81AD-4D47-AEDA-C87FC167DE59}"/>
              </a:ext>
            </a:extLst>
          </p:cNvPr>
          <p:cNvSpPr txBox="1">
            <a:spLocks/>
          </p:cNvSpPr>
          <p:nvPr/>
        </p:nvSpPr>
        <p:spPr>
          <a:xfrm>
            <a:off x="735293" y="1360547"/>
            <a:ext cx="10467523" cy="301323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139700" indent="0" algn="l">
              <a:buNone/>
            </a:pPr>
            <a:r>
              <a:rPr lang="en-US" altLang="en-US" sz="2800" dirty="0"/>
              <a:t>A </a:t>
            </a:r>
            <a:r>
              <a:rPr lang="en-US" altLang="en-US" sz="2800" b="1" u="sng" dirty="0"/>
              <a:t>symbolic group </a:t>
            </a:r>
            <a:r>
              <a:rPr lang="en-US" altLang="en-US" sz="2800" dirty="0"/>
              <a:t>is a group to which an individual is </a:t>
            </a:r>
            <a:r>
              <a:rPr lang="en-US" altLang="en-US" sz="2800" u="sng" dirty="0"/>
              <a:t>unlikely to belong</a:t>
            </a:r>
            <a:r>
              <a:rPr lang="en-US" altLang="en-US" sz="2800" dirty="0"/>
              <a:t>, but whose values and behaviors that person adopts.</a:t>
            </a:r>
          </a:p>
          <a:p>
            <a:pPr algn="l"/>
            <a:endParaRPr lang="en-US" sz="2400" b="1" dirty="0">
              <a:solidFill>
                <a:srgbClr val="8E5A6D"/>
              </a:solidFill>
            </a:endParaRPr>
          </a:p>
        </p:txBody>
      </p:sp>
      <p:pic>
        <p:nvPicPr>
          <p:cNvPr id="3" name="Picture 2">
            <a:extLst>
              <a:ext uri="{FF2B5EF4-FFF2-40B4-BE49-F238E27FC236}">
                <a16:creationId xmlns:a16="http://schemas.microsoft.com/office/drawing/2014/main" id="{D6C7DDA0-343B-4AEC-ABB1-F93B928A13A2}"/>
              </a:ext>
            </a:extLst>
          </p:cNvPr>
          <p:cNvPicPr>
            <a:picLocks noChangeAspect="1"/>
          </p:cNvPicPr>
          <p:nvPr/>
        </p:nvPicPr>
        <p:blipFill>
          <a:blip r:embed="rId2"/>
          <a:stretch>
            <a:fillRect/>
          </a:stretch>
        </p:blipFill>
        <p:spPr>
          <a:xfrm>
            <a:off x="3418018" y="2684283"/>
            <a:ext cx="7565291" cy="4019061"/>
          </a:xfrm>
          <a:prstGeom prst="rect">
            <a:avLst/>
          </a:prstGeom>
        </p:spPr>
      </p:pic>
    </p:spTree>
    <p:extLst>
      <p:ext uri="{BB962C8B-B14F-4D97-AF65-F5344CB8AC3E}">
        <p14:creationId xmlns:p14="http://schemas.microsoft.com/office/powerpoint/2010/main" val="370604418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cstate="email">
            <a:extLst>
              <a:ext uri="{28A0092B-C50C-407E-A947-70E740481C1C}">
                <a14:useLocalDpi xmlns:a14="http://schemas.microsoft.com/office/drawing/2010/main"/>
              </a:ext>
            </a:extLst>
          </a:blip>
          <a:srcRect/>
          <a:stretch/>
        </p:blipFill>
        <p:spPr>
          <a:xfrm>
            <a:off x="9918598" y="-535488"/>
            <a:ext cx="2036258" cy="1800993"/>
          </a:xfrm>
          <a:prstGeom prst="rect">
            <a:avLst/>
          </a:prstGeom>
        </p:spPr>
      </p:pic>
      <p:pic>
        <p:nvPicPr>
          <p:cNvPr id="3" name="Online Media 2" title="بنك الإسكندرية هيقربك لصلاح ونجوم ليفربول ويعيشك أجواء الملعب">
            <a:hlinkClick r:id="" action="ppaction://media"/>
            <a:extLst>
              <a:ext uri="{FF2B5EF4-FFF2-40B4-BE49-F238E27FC236}">
                <a16:creationId xmlns:a16="http://schemas.microsoft.com/office/drawing/2014/main" id="{3B175A3A-5A1B-4B1F-B66F-A170DC2504CF}"/>
              </a:ext>
            </a:extLst>
          </p:cNvPr>
          <p:cNvPicPr>
            <a:picLocks noRot="1" noChangeAspect="1"/>
          </p:cNvPicPr>
          <p:nvPr>
            <a:videoFile r:link="rId1"/>
          </p:nvPr>
        </p:nvPicPr>
        <p:blipFill>
          <a:blip r:embed="rId5"/>
          <a:stretch>
            <a:fillRect/>
          </a:stretch>
        </p:blipFill>
        <p:spPr>
          <a:xfrm>
            <a:off x="0" y="-15240"/>
            <a:ext cx="12192000" cy="6888480"/>
          </a:xfrm>
          <a:prstGeom prst="rect">
            <a:avLst/>
          </a:prstGeom>
        </p:spPr>
      </p:pic>
    </p:spTree>
    <p:extLst>
      <p:ext uri="{BB962C8B-B14F-4D97-AF65-F5344CB8AC3E}">
        <p14:creationId xmlns:p14="http://schemas.microsoft.com/office/powerpoint/2010/main" val="562516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3"/>
                </p:tgtEl>
              </p:cMediaNode>
            </p:video>
            <p:seq concurrent="1" nextAc="seek">
              <p:cTn id="8" restart="whenNotActive" fill="hold" evtFilter="cancelBubble" nodeType="interactiveSeq">
                <p:stCondLst>
                  <p:cond evt="onClick" delay="0">
                    <p:tgtEl>
                      <p:spTgt spid="3"/>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636751" y="177250"/>
            <a:ext cx="5293885" cy="646331"/>
          </a:xfrm>
          <a:prstGeom prst="rect">
            <a:avLst/>
          </a:prstGeom>
        </p:spPr>
        <p:txBody>
          <a:bodyPr wrap="none">
            <a:spAutoFit/>
          </a:bodyPr>
          <a:lstStyle/>
          <a:p>
            <a:pPr algn="ctr"/>
            <a:r>
              <a:rPr lang="en-US" sz="3600" b="1" dirty="0">
                <a:solidFill>
                  <a:srgbClr val="00B0F0"/>
                </a:solidFill>
              </a:rPr>
              <a:t>Reference Group Influence</a:t>
            </a:r>
          </a:p>
        </p:txBody>
      </p:sp>
      <p:pic>
        <p:nvPicPr>
          <p:cNvPr id="9" name="Picture 1">
            <a:extLst>
              <a:ext uri="{FF2B5EF4-FFF2-40B4-BE49-F238E27FC236}">
                <a16:creationId xmlns:a16="http://schemas.microsoft.com/office/drawing/2014/main" id="{F739C44D-F7F3-4ABC-AD7B-1F9B0DC2C130}"/>
              </a:ext>
            </a:extLst>
          </p:cNvPr>
          <p:cNvPicPr>
            <a:picLocks noChangeAspect="1"/>
          </p:cNvPicPr>
          <p:nvPr/>
        </p:nvPicPr>
        <p:blipFill>
          <a:blip r:embed="rId2">
            <a:extLst>
              <a:ext uri="{28A0092B-C50C-407E-A947-70E740481C1C}">
                <a14:useLocalDpi xmlns:a14="http://schemas.microsoft.com/office/drawing/2010/main"/>
              </a:ext>
            </a:extLst>
          </a:blip>
          <a:srcRect/>
          <a:stretch>
            <a:fillRect/>
          </a:stretch>
        </p:blipFill>
        <p:spPr bwMode="auto">
          <a:xfrm>
            <a:off x="535350" y="924560"/>
            <a:ext cx="11436793" cy="59334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9234999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967114" y="251646"/>
            <a:ext cx="6996402" cy="584775"/>
          </a:xfrm>
          <a:prstGeom prst="rect">
            <a:avLst/>
          </a:prstGeom>
        </p:spPr>
        <p:txBody>
          <a:bodyPr wrap="none">
            <a:spAutoFit/>
          </a:bodyPr>
          <a:lstStyle/>
          <a:p>
            <a:pPr algn="ctr"/>
            <a:r>
              <a:rPr lang="en-US" sz="3200" b="1" dirty="0">
                <a:solidFill>
                  <a:srgbClr val="00B0F0"/>
                </a:solidFill>
              </a:rPr>
              <a:t>Consumption-Related Reference Groups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897605" y="1722319"/>
            <a:ext cx="8288436" cy="403734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sz="3200" b="0" i="0" u="none" strike="noStrike" kern="1200" cap="none" spc="0" normalizeH="0" baseline="0" noProof="0" dirty="0">
                <a:ln>
                  <a:noFill/>
                </a:ln>
                <a:solidFill>
                  <a:prstClr val="black"/>
                </a:solidFill>
                <a:effectLst/>
                <a:uLnTx/>
                <a:uFillTx/>
                <a:latin typeface="Calibri"/>
                <a:ea typeface="+mn-ea"/>
                <a:cs typeface="+mn-cs"/>
              </a:rPr>
              <a:t>The consumption-related groups that influence consumers’ attitudes and behavior include</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0070C0"/>
                </a:solidFill>
                <a:effectLst/>
                <a:uLnTx/>
                <a:uFillTx/>
                <a:latin typeface="Calibri"/>
                <a:ea typeface="+mn-ea"/>
                <a:cs typeface="+mn-cs"/>
              </a:rPr>
              <a:t>friendship groups,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0070C0"/>
                </a:solidFill>
                <a:effectLst/>
                <a:uLnTx/>
                <a:uFillTx/>
                <a:latin typeface="Calibri"/>
                <a:ea typeface="+mn-ea"/>
                <a:cs typeface="+mn-cs"/>
              </a:rPr>
              <a:t>shopping groups,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0070C0"/>
                </a:solidFill>
                <a:effectLst/>
                <a:uLnTx/>
                <a:uFillTx/>
                <a:latin typeface="Calibri"/>
                <a:ea typeface="+mn-ea"/>
                <a:cs typeface="+mn-cs"/>
              </a:rPr>
              <a:t>virtual communities, and </a:t>
            </a:r>
          </a:p>
          <a:p>
            <a:pPr marL="457200" marR="0" lvl="0" indent="-4572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sz="3200" b="0" i="0" u="none" strike="noStrike" kern="1200" cap="none" spc="0" normalizeH="0" baseline="0" noProof="0" dirty="0">
                <a:ln>
                  <a:noFill/>
                </a:ln>
                <a:solidFill>
                  <a:srgbClr val="0070C0"/>
                </a:solidFill>
                <a:effectLst/>
                <a:uLnTx/>
                <a:uFillTx/>
                <a:latin typeface="Calibri"/>
                <a:ea typeface="+mn-ea"/>
                <a:cs typeface="+mn-cs"/>
              </a:rPr>
              <a:t>advocacy groups.</a:t>
            </a:r>
          </a:p>
          <a:p>
            <a:pPr algn="l"/>
            <a:endParaRPr lang="en-US" sz="5400" b="1" dirty="0">
              <a:solidFill>
                <a:srgbClr val="8E5A6D"/>
              </a:solidFill>
            </a:endParaRPr>
          </a:p>
        </p:txBody>
      </p:sp>
      <p:pic>
        <p:nvPicPr>
          <p:cNvPr id="4" name="Picture 3">
            <a:extLst>
              <a:ext uri="{FF2B5EF4-FFF2-40B4-BE49-F238E27FC236}">
                <a16:creationId xmlns:a16="http://schemas.microsoft.com/office/drawing/2014/main" id="{6AA30AFD-26A2-4270-971F-DCC6345B16F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696187" y="3016195"/>
            <a:ext cx="5385238" cy="3590159"/>
          </a:xfrm>
          <a:prstGeom prst="rect">
            <a:avLst/>
          </a:prstGeom>
        </p:spPr>
      </p:pic>
    </p:spTree>
    <p:extLst>
      <p:ext uri="{BB962C8B-B14F-4D97-AF65-F5344CB8AC3E}">
        <p14:creationId xmlns:p14="http://schemas.microsoft.com/office/powerpoint/2010/main" val="396407644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92794" y="180898"/>
            <a:ext cx="6996402" cy="584775"/>
          </a:xfrm>
          <a:prstGeom prst="rect">
            <a:avLst/>
          </a:prstGeom>
        </p:spPr>
        <p:txBody>
          <a:bodyPr wrap="none">
            <a:spAutoFit/>
          </a:bodyPr>
          <a:lstStyle/>
          <a:p>
            <a:pPr algn="ctr"/>
            <a:r>
              <a:rPr lang="en-US" sz="3200" b="1" dirty="0">
                <a:solidFill>
                  <a:srgbClr val="00B0F0"/>
                </a:solidFill>
              </a:rPr>
              <a:t>Consumption-Related Reference Groups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93113" y="1722779"/>
            <a:ext cx="5502887" cy="403734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spcBef>
                <a:spcPts val="0"/>
              </a:spcBef>
            </a:pPr>
            <a:r>
              <a:rPr lang="en-US" sz="2800" b="1" kern="0" dirty="0">
                <a:solidFill>
                  <a:srgbClr val="00B0F0"/>
                </a:solidFill>
                <a:latin typeface="Cormorant Garamond"/>
                <a:ea typeface="Cormorant Garamond"/>
                <a:sym typeface="Cormorant Garamond"/>
              </a:rPr>
              <a:t>1. Friendship Groups</a:t>
            </a:r>
          </a:p>
          <a:p>
            <a:pPr algn="l">
              <a:spcBef>
                <a:spcPts val="0"/>
              </a:spcBef>
            </a:pPr>
            <a:endParaRPr lang="en-US" altLang="en-US" sz="2800" dirty="0"/>
          </a:p>
          <a:p>
            <a:pPr algn="l">
              <a:spcBef>
                <a:spcPts val="0"/>
              </a:spcBef>
            </a:pPr>
            <a:r>
              <a:rPr lang="en-US" altLang="en-US" b="1" dirty="0"/>
              <a:t>Friends fulfill a wide range of needs: </a:t>
            </a:r>
          </a:p>
          <a:p>
            <a:pPr marL="342900" indent="-342900" algn="l">
              <a:spcBef>
                <a:spcPts val="0"/>
              </a:spcBef>
              <a:buFont typeface="Arial" panose="020B0604020202020204" pitchFamily="34" charset="0"/>
              <a:buChar char="•"/>
            </a:pPr>
            <a:r>
              <a:rPr lang="en-US" altLang="en-US" dirty="0"/>
              <a:t>They provide companionship, security, and opportunities to discuss problems that an individual may be reluctant to discuss with family members.  </a:t>
            </a:r>
          </a:p>
          <a:p>
            <a:pPr marL="342900" indent="-342900" algn="l">
              <a:spcBef>
                <a:spcPts val="0"/>
              </a:spcBef>
              <a:buFont typeface="Arial" panose="020B0604020202020204" pitchFamily="34" charset="0"/>
              <a:buChar char="•"/>
            </a:pPr>
            <a:r>
              <a:rPr lang="en-US" altLang="en-US" dirty="0"/>
              <a:t>They may be a credible source of information about purchases.</a:t>
            </a:r>
          </a:p>
          <a:p>
            <a:pPr lvl="0" algn="l" rtl="0">
              <a:spcBef>
                <a:spcPts val="0"/>
              </a:spcBef>
              <a:spcAft>
                <a:spcPts val="0"/>
              </a:spcAft>
            </a:pPr>
            <a:endParaRPr lang="en-US" sz="3200" b="1" dirty="0">
              <a:solidFill>
                <a:schemeClr val="dk2"/>
              </a:solidFill>
              <a:latin typeface="Cormorant Garamond"/>
              <a:ea typeface="Cormorant Garamond"/>
              <a:cs typeface="Cormorant Garamond"/>
              <a:sym typeface="Cormorant Garamond"/>
            </a:endParaRPr>
          </a:p>
          <a:p>
            <a:pPr algn="l"/>
            <a:endParaRPr lang="en-US" sz="5400" b="1" dirty="0">
              <a:solidFill>
                <a:srgbClr val="8E5A6D"/>
              </a:solidFill>
            </a:endParaRPr>
          </a:p>
        </p:txBody>
      </p:sp>
      <p:pic>
        <p:nvPicPr>
          <p:cNvPr id="3" name="Picture 2">
            <a:extLst>
              <a:ext uri="{FF2B5EF4-FFF2-40B4-BE49-F238E27FC236}">
                <a16:creationId xmlns:a16="http://schemas.microsoft.com/office/drawing/2014/main" id="{9213C427-A98A-4518-B433-570AFD0CD218}"/>
              </a:ext>
            </a:extLst>
          </p:cNvPr>
          <p:cNvPicPr>
            <a:picLocks noChangeAspect="1"/>
          </p:cNvPicPr>
          <p:nvPr/>
        </p:nvPicPr>
        <p:blipFill>
          <a:blip r:embed="rId2"/>
          <a:stretch>
            <a:fillRect/>
          </a:stretch>
        </p:blipFill>
        <p:spPr>
          <a:xfrm>
            <a:off x="5822702" y="3097937"/>
            <a:ext cx="5377149" cy="3579165"/>
          </a:xfrm>
          <a:prstGeom prst="rect">
            <a:avLst/>
          </a:prstGeom>
        </p:spPr>
      </p:pic>
    </p:spTree>
    <p:extLst>
      <p:ext uri="{BB962C8B-B14F-4D97-AF65-F5344CB8AC3E}">
        <p14:creationId xmlns:p14="http://schemas.microsoft.com/office/powerpoint/2010/main" val="413783196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3" cstate="email">
            <a:extLst>
              <a:ext uri="{28A0092B-C50C-407E-A947-70E740481C1C}">
                <a14:useLocalDpi xmlns:a14="http://schemas.microsoft.com/office/drawing/2010/main"/>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a:off x="10195665" y="294403"/>
            <a:ext cx="1469924" cy="401250"/>
          </a:xfrm>
          <a:prstGeom prst="rect">
            <a:avLst/>
          </a:prstGeom>
        </p:spPr>
      </p:pic>
      <p:pic>
        <p:nvPicPr>
          <p:cNvPr id="2" name="Online Media 1" title="إعلان بيريل الجديد كامل ٢٠٢١ | اللي بينا هيفضل مابينا">
            <a:hlinkClick r:id="" action="ppaction://media"/>
            <a:extLst>
              <a:ext uri="{FF2B5EF4-FFF2-40B4-BE49-F238E27FC236}">
                <a16:creationId xmlns:a16="http://schemas.microsoft.com/office/drawing/2014/main" id="{A1EBE39E-AF5E-4AC6-BFAB-CB651106CF78}"/>
              </a:ext>
            </a:extLst>
          </p:cNvPr>
          <p:cNvPicPr>
            <a:picLocks noRot="1" noChangeAspect="1"/>
          </p:cNvPicPr>
          <p:nvPr>
            <a:videoFile r:link="rId1"/>
          </p:nvPr>
        </p:nvPicPr>
        <p:blipFill>
          <a:blip r:embed="rId6"/>
          <a:stretch>
            <a:fillRect/>
          </a:stretch>
        </p:blipFill>
        <p:spPr>
          <a:xfrm>
            <a:off x="0" y="-15240"/>
            <a:ext cx="12192000" cy="6888480"/>
          </a:xfrm>
          <a:prstGeom prst="rect">
            <a:avLst/>
          </a:prstGeom>
        </p:spPr>
      </p:pic>
    </p:spTree>
    <p:extLst>
      <p:ext uri="{BB962C8B-B14F-4D97-AF65-F5344CB8AC3E}">
        <p14:creationId xmlns:p14="http://schemas.microsoft.com/office/powerpoint/2010/main" val="27062637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2"/>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
                </p:tgtEl>
              </p:cMediaNode>
            </p:video>
            <p:seq concurrent="1" nextAc="seek">
              <p:cTn id="8" restart="whenNotActive" fill="hold" evtFilter="cancelBubble" nodeType="interactiveSeq">
                <p:stCondLst>
                  <p:cond evt="onClick" delay="0">
                    <p:tgtEl>
                      <p:spTgt spid="2"/>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
                                        </p:tgtEl>
                                      </p:cBhvr>
                                    </p:cmd>
                                  </p:childTnLst>
                                </p:cTn>
                              </p:par>
                            </p:childTnLst>
                          </p:cTn>
                        </p:par>
                      </p:childTnLst>
                    </p:cTn>
                  </p:par>
                </p:childTnLst>
              </p:cTn>
              <p:nextCondLst>
                <p:cond evt="onClick" delay="0">
                  <p:tgtEl>
                    <p:spTgt spid="2"/>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967114" y="251646"/>
            <a:ext cx="6996402" cy="584775"/>
          </a:xfrm>
          <a:prstGeom prst="rect">
            <a:avLst/>
          </a:prstGeom>
        </p:spPr>
        <p:txBody>
          <a:bodyPr wrap="none">
            <a:spAutoFit/>
          </a:bodyPr>
          <a:lstStyle/>
          <a:p>
            <a:pPr algn="ctr"/>
            <a:r>
              <a:rPr lang="en-US" sz="3200" b="1" dirty="0">
                <a:solidFill>
                  <a:srgbClr val="00B0F0"/>
                </a:solidFill>
              </a:rPr>
              <a:t>Consumption-Related Reference Groups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1049096" y="1539825"/>
            <a:ext cx="7163829" cy="470955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l">
              <a:lnSpc>
                <a:spcPct val="100000"/>
              </a:lnSpc>
              <a:spcBef>
                <a:spcPts val="0"/>
              </a:spcBef>
              <a:spcAft>
                <a:spcPts val="0"/>
              </a:spcAft>
              <a:buClr>
                <a:srgbClr val="000000"/>
              </a:buClr>
              <a:defRPr/>
            </a:pPr>
            <a:r>
              <a:rPr lang="en-US" sz="2800" b="1" kern="0" dirty="0">
                <a:solidFill>
                  <a:srgbClr val="0070C0"/>
                </a:solidFill>
                <a:latin typeface="Cormorant Garamond"/>
                <a:ea typeface="Cormorant Garamond"/>
                <a:sym typeface="Cormorant Garamond"/>
              </a:rPr>
              <a:t>2. Shopping Groups</a:t>
            </a:r>
            <a:endParaRPr lang="ar-EG" sz="2800" b="1" kern="0" dirty="0">
              <a:solidFill>
                <a:srgbClr val="0070C0"/>
              </a:solidFill>
              <a:latin typeface="Cormorant Garamond"/>
              <a:ea typeface="Cormorant Garamond"/>
              <a:sym typeface="Cormorant Garamond"/>
            </a:endParaRPr>
          </a:p>
          <a:p>
            <a:pPr marL="0" lvl="0" indent="0" algn="l" rtl="0">
              <a:spcBef>
                <a:spcPts val="0"/>
              </a:spcBef>
              <a:spcAft>
                <a:spcPts val="0"/>
              </a:spcAft>
              <a:buNone/>
            </a:pPr>
            <a:endParaRPr lang="en-US" sz="2800" b="1" dirty="0">
              <a:solidFill>
                <a:schemeClr val="dk2"/>
              </a:solidFill>
              <a:latin typeface="Cormorant Garamond"/>
              <a:ea typeface="Cormorant Garamond"/>
              <a:cs typeface="Cormorant Garamond"/>
              <a:sym typeface="Cormorant Garamond"/>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People may shop together just to </a:t>
            </a:r>
            <a:r>
              <a:rPr kumimoji="0" lang="en-US" altLang="en-US" b="1" i="0" u="sng" strike="noStrike" kern="1200" cap="none" spc="0" normalizeH="0" baseline="0" noProof="0" dirty="0">
                <a:ln>
                  <a:noFill/>
                </a:ln>
                <a:solidFill>
                  <a:srgbClr val="0070C0"/>
                </a:solidFill>
                <a:effectLst/>
                <a:uLnTx/>
                <a:uFillTx/>
                <a:latin typeface="Calibri"/>
                <a:ea typeface="+mn-ea"/>
                <a:cs typeface="+mn-cs"/>
              </a:rPr>
              <a:t>enjoy shopping or to reduce their perceived risk</a:t>
            </a:r>
            <a:r>
              <a:rPr kumimoji="0" lang="en-US" altLang="en-US" b="0" i="0" u="none" strike="noStrike" kern="1200" cap="none" spc="0" normalizeH="0" baseline="0" noProof="0" dirty="0">
                <a:ln>
                  <a:noFill/>
                </a:ln>
                <a:solidFill>
                  <a:prstClr val="black"/>
                </a:solidFill>
                <a:effectLst/>
                <a:uLnTx/>
                <a:uFillTx/>
                <a:latin typeface="Calibri"/>
                <a:ea typeface="+mn-ea"/>
                <a:cs typeface="+mn-cs"/>
              </a:rPr>
              <a:t>;</a:t>
            </a:r>
            <a:endParaRPr lang="ar-EG" altLang="en-US" dirty="0">
              <a:solidFill>
                <a:prstClr val="black"/>
              </a:solidFill>
              <a:latin typeface="Calibri"/>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altLang="en-US" dirty="0">
                <a:solidFill>
                  <a:prstClr val="black"/>
                </a:solidFill>
                <a:latin typeface="Calibri"/>
              </a:rPr>
              <a:t>T</a:t>
            </a:r>
            <a:r>
              <a:rPr kumimoji="0" lang="en-US" altLang="en-US" b="0" i="0" u="none" strike="noStrike" kern="1200" cap="none" spc="0" normalizeH="0" baseline="0" noProof="0" dirty="0">
                <a:ln>
                  <a:noFill/>
                </a:ln>
                <a:solidFill>
                  <a:prstClr val="black"/>
                </a:solidFill>
                <a:effectLst/>
                <a:uLnTx/>
                <a:uFillTx/>
                <a:latin typeface="Calibri"/>
                <a:ea typeface="+mn-ea"/>
                <a:cs typeface="+mn-cs"/>
              </a:rPr>
              <a:t>hey may bring someone along whose </a:t>
            </a:r>
            <a:r>
              <a:rPr kumimoji="0" lang="en-US" altLang="en-US" b="1" i="0" u="none" strike="noStrike" kern="1200" cap="none" spc="0" normalizeH="0" baseline="0" noProof="0" dirty="0">
                <a:ln>
                  <a:noFill/>
                </a:ln>
                <a:solidFill>
                  <a:srgbClr val="0070C0"/>
                </a:solidFill>
                <a:effectLst/>
                <a:uLnTx/>
                <a:uFillTx/>
                <a:latin typeface="Calibri"/>
                <a:ea typeface="+mn-ea"/>
                <a:cs typeface="+mn-cs"/>
              </a:rPr>
              <a:t>expertise</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regarding a particular product category will </a:t>
            </a:r>
            <a:r>
              <a:rPr kumimoji="0" lang="en-US" altLang="en-US" b="0" i="0" u="none" strike="noStrike" kern="1200" cap="none" spc="0" normalizeH="0" baseline="0" noProof="0" dirty="0">
                <a:ln>
                  <a:noFill/>
                </a:ln>
                <a:solidFill>
                  <a:srgbClr val="0070C0"/>
                </a:solidFill>
                <a:effectLst/>
                <a:uLnTx/>
                <a:uFillTx/>
                <a:latin typeface="Calibri"/>
                <a:ea typeface="+mn-ea"/>
                <a:cs typeface="+mn-cs"/>
              </a:rPr>
              <a:t>reduce</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their chances of making </a:t>
            </a:r>
            <a:r>
              <a:rPr kumimoji="0" lang="en-US" altLang="en-US" b="0" i="0" u="none" strike="noStrike" kern="1200" cap="none" spc="0" normalizeH="0" baseline="0" noProof="0" dirty="0">
                <a:ln>
                  <a:noFill/>
                </a:ln>
                <a:solidFill>
                  <a:srgbClr val="0070C0"/>
                </a:solidFill>
                <a:effectLst/>
                <a:uLnTx/>
                <a:uFillTx/>
                <a:latin typeface="Calibri"/>
                <a:ea typeface="+mn-ea"/>
                <a:cs typeface="+mn-cs"/>
              </a:rPr>
              <a:t>incorrect purchases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a:t>
            </a:r>
            <a:endParaRPr kumimoji="0" lang="ar-EG" altLang="en-US" b="0" i="0" u="none" strike="noStrike" kern="1200" cap="none" spc="0" normalizeH="0" baseline="0" noProof="0" dirty="0">
              <a:ln>
                <a:noFill/>
              </a:ln>
              <a:solidFill>
                <a:prstClr val="black"/>
              </a:solidFill>
              <a:effectLst/>
              <a:uLnTx/>
              <a:uFillTx/>
              <a:latin typeface="Calibri"/>
              <a:ea typeface="+mn-ea"/>
              <a:cs typeface="+mn-cs"/>
            </a:endParaRPr>
          </a:p>
          <a:p>
            <a:pPr algn="l"/>
            <a:endParaRPr lang="en-US" sz="5400" b="1" dirty="0">
              <a:solidFill>
                <a:srgbClr val="8E5A6D"/>
              </a:solidFill>
            </a:endParaRPr>
          </a:p>
        </p:txBody>
      </p:sp>
      <p:pic>
        <p:nvPicPr>
          <p:cNvPr id="4" name="Picture 3">
            <a:extLst>
              <a:ext uri="{FF2B5EF4-FFF2-40B4-BE49-F238E27FC236}">
                <a16:creationId xmlns:a16="http://schemas.microsoft.com/office/drawing/2014/main" id="{706C7346-838B-4CB7-94B1-B4BD301AF1C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905479" y="1653354"/>
            <a:ext cx="3209161" cy="4953000"/>
          </a:xfrm>
          <a:prstGeom prst="rect">
            <a:avLst/>
          </a:prstGeom>
        </p:spPr>
      </p:pic>
      <p:pic>
        <p:nvPicPr>
          <p:cNvPr id="13" name="Picture 12">
            <a:extLst>
              <a:ext uri="{FF2B5EF4-FFF2-40B4-BE49-F238E27FC236}">
                <a16:creationId xmlns:a16="http://schemas.microsoft.com/office/drawing/2014/main" id="{89DA49C1-B86F-4E8A-A8CA-1AD225C39014}"/>
              </a:ext>
            </a:extLst>
          </p:cNvPr>
          <p:cNvPicPr>
            <a:picLocks noChangeAspect="1"/>
          </p:cNvPicPr>
          <p:nvPr/>
        </p:nvPicPr>
        <p:blipFill>
          <a:blip r:embed="rId3"/>
          <a:stretch>
            <a:fillRect/>
          </a:stretch>
        </p:blipFill>
        <p:spPr>
          <a:xfrm>
            <a:off x="2566250" y="4456245"/>
            <a:ext cx="4129522" cy="2150109"/>
          </a:xfrm>
          <a:prstGeom prst="rect">
            <a:avLst/>
          </a:prstGeom>
        </p:spPr>
      </p:pic>
    </p:spTree>
    <p:extLst>
      <p:ext uri="{BB962C8B-B14F-4D97-AF65-F5344CB8AC3E}">
        <p14:creationId xmlns:p14="http://schemas.microsoft.com/office/powerpoint/2010/main" val="164211561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967114" y="251646"/>
            <a:ext cx="6996402" cy="584775"/>
          </a:xfrm>
          <a:prstGeom prst="rect">
            <a:avLst/>
          </a:prstGeom>
        </p:spPr>
        <p:txBody>
          <a:bodyPr wrap="none">
            <a:spAutoFit/>
          </a:bodyPr>
          <a:lstStyle/>
          <a:p>
            <a:pPr algn="ctr"/>
            <a:r>
              <a:rPr lang="en-US" sz="3200" b="1" dirty="0">
                <a:solidFill>
                  <a:srgbClr val="00B0F0"/>
                </a:solidFill>
              </a:rPr>
              <a:t>Consumption-Related Reference Groups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937534" y="1333251"/>
            <a:ext cx="10316932" cy="470955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00000"/>
              </a:lnSpc>
              <a:spcBef>
                <a:spcPts val="0"/>
              </a:spcBef>
              <a:buClr>
                <a:srgbClr val="000000"/>
              </a:buClr>
              <a:defRPr/>
            </a:pPr>
            <a:r>
              <a:rPr lang="en-US" sz="2800" b="1" kern="0" dirty="0">
                <a:solidFill>
                  <a:srgbClr val="0070C0"/>
                </a:solidFill>
                <a:latin typeface="Cormorant Garamond"/>
                <a:ea typeface="Cormorant Garamond"/>
                <a:sym typeface="Cormorant Garamond"/>
              </a:rPr>
              <a:t>2. Shopping Groups</a:t>
            </a:r>
            <a:endParaRPr lang="en-US" sz="2800" b="1" dirty="0">
              <a:solidFill>
                <a:srgbClr val="0070C0"/>
              </a:solidFill>
              <a:latin typeface="Cormorant Garamond"/>
              <a:ea typeface="Cormorant Garamond"/>
              <a:cs typeface="Cormorant Garamond"/>
              <a:sym typeface="Cormorant Garamond"/>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1" i="0" u="none" strike="noStrike" kern="1200" cap="none" spc="0" normalizeH="0" baseline="0" noProof="0" dirty="0">
                <a:ln>
                  <a:noFill/>
                </a:ln>
                <a:solidFill>
                  <a:srgbClr val="0070C0"/>
                </a:solidFill>
                <a:effectLst/>
                <a:uLnTx/>
                <a:uFillTx/>
                <a:latin typeface="Calibri"/>
                <a:ea typeface="+mn-ea"/>
                <a:cs typeface="+mn-cs"/>
              </a:rPr>
              <a:t>Referral programs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are an important element of shopping groups. </a:t>
            </a:r>
            <a:endParaRPr kumimoji="0" lang="ar-EG" altLang="en-US" b="0" i="0" u="none" strike="noStrike" kern="1200" cap="none" spc="0" normalizeH="0" baseline="0" noProof="0" dirty="0">
              <a:ln>
                <a:noFill/>
              </a:ln>
              <a:solidFill>
                <a:prstClr val="black"/>
              </a:solidFill>
              <a:effectLst/>
              <a:uLnTx/>
              <a:uFillTx/>
              <a:latin typeface="Calibri"/>
              <a:ea typeface="+mn-ea"/>
              <a:cs typeface="+mn-cs"/>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Another example of a shopping group is the </a:t>
            </a:r>
            <a:r>
              <a:rPr kumimoji="0" lang="en-US" altLang="en-US" b="1" i="0" u="none" strike="noStrike" kern="1200" cap="none" spc="0" normalizeH="0" baseline="0" noProof="0" dirty="0">
                <a:ln>
                  <a:noFill/>
                </a:ln>
                <a:solidFill>
                  <a:srgbClr val="0070C0"/>
                </a:solidFill>
                <a:effectLst/>
                <a:uLnTx/>
                <a:uFillTx/>
                <a:latin typeface="Calibri"/>
                <a:ea typeface="+mn-ea"/>
                <a:cs typeface="+mn-cs"/>
              </a:rPr>
              <a:t>shared experience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of waiting in line.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Retail experts say that by standing in a crowd, shoppers see themselves as making the right buying decision—a concept known as </a:t>
            </a:r>
            <a:r>
              <a:rPr kumimoji="0" lang="en-US" altLang="en-US" b="1" i="0" u="sng" strike="noStrike" kern="1200" cap="none" spc="0" normalizeH="0" baseline="0" noProof="0" dirty="0">
                <a:ln>
                  <a:noFill/>
                </a:ln>
                <a:solidFill>
                  <a:srgbClr val="FF0000"/>
                </a:solidFill>
                <a:effectLst/>
                <a:uLnTx/>
                <a:uFillTx/>
                <a:latin typeface="Calibri"/>
                <a:ea typeface="+mn-ea"/>
                <a:cs typeface="+mn-cs"/>
              </a:rPr>
              <a:t>“social proof.”</a:t>
            </a:r>
          </a:p>
          <a:p>
            <a:pPr algn="l"/>
            <a:endParaRPr lang="en-US" sz="5400" b="1" dirty="0">
              <a:solidFill>
                <a:srgbClr val="8E5A6D"/>
              </a:solidFill>
            </a:endParaRPr>
          </a:p>
        </p:txBody>
      </p:sp>
      <p:pic>
        <p:nvPicPr>
          <p:cNvPr id="2052" name="Picture 4" descr="Group Of People Shopping Concept Stock Photo, Picture And Royalty Free  Image. Image 74066025.">
            <a:extLst>
              <a:ext uri="{FF2B5EF4-FFF2-40B4-BE49-F238E27FC236}">
                <a16:creationId xmlns:a16="http://schemas.microsoft.com/office/drawing/2014/main" id="{BE8B0418-0269-4A8B-A77C-7F8DAAB8EA6F}"/>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4487917" y="3917338"/>
            <a:ext cx="5378032" cy="268901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7057432"/>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967114" y="251646"/>
            <a:ext cx="6996402" cy="584775"/>
          </a:xfrm>
          <a:prstGeom prst="rect">
            <a:avLst/>
          </a:prstGeom>
        </p:spPr>
        <p:txBody>
          <a:bodyPr wrap="none">
            <a:spAutoFit/>
          </a:bodyPr>
          <a:lstStyle/>
          <a:p>
            <a:pPr algn="ctr"/>
            <a:r>
              <a:rPr lang="en-US" sz="3200" b="1" dirty="0">
                <a:solidFill>
                  <a:srgbClr val="00B0F0"/>
                </a:solidFill>
              </a:rPr>
              <a:t>Consumption-Related Reference Groups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772565" y="1339548"/>
            <a:ext cx="4389098" cy="470955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lvl="0" algn="l">
              <a:lnSpc>
                <a:spcPct val="100000"/>
              </a:lnSpc>
              <a:spcBef>
                <a:spcPts val="0"/>
              </a:spcBef>
              <a:spcAft>
                <a:spcPts val="0"/>
              </a:spcAft>
              <a:buClr>
                <a:srgbClr val="000000"/>
              </a:buClr>
              <a:defRPr/>
            </a:pPr>
            <a:r>
              <a:rPr lang="en-US" sz="2800" b="1" kern="0" dirty="0">
                <a:solidFill>
                  <a:srgbClr val="0070C0"/>
                </a:solidFill>
                <a:latin typeface="Cormorant Garamond"/>
                <a:ea typeface="Cormorant Garamond"/>
                <a:sym typeface="Cormorant Garamond"/>
              </a:rPr>
              <a:t>3. Virtual Communities</a:t>
            </a:r>
          </a:p>
          <a:p>
            <a:pPr marL="0" lvl="0" indent="0" algn="l" rtl="0">
              <a:spcBef>
                <a:spcPts val="0"/>
              </a:spcBef>
              <a:spcAft>
                <a:spcPts val="0"/>
              </a:spcAft>
              <a:buNone/>
            </a:pPr>
            <a:endParaRPr lang="en-US" sz="2800" b="1" dirty="0">
              <a:solidFill>
                <a:schemeClr val="dk2"/>
              </a:solidFill>
              <a:latin typeface="Cormorant Garamond"/>
              <a:ea typeface="Cormorant Garamond"/>
              <a:cs typeface="Cormorant Garamond"/>
              <a:sym typeface="Cormorant Garamond"/>
            </a:endParaRPr>
          </a:p>
          <a:p>
            <a:pPr marL="1397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000" b="0" i="0" u="none" strike="noStrike" kern="0" cap="none" spc="0" normalizeH="0" baseline="0" noProof="0" dirty="0">
                <a:ln>
                  <a:noFill/>
                </a:ln>
                <a:effectLst/>
                <a:uLnTx/>
                <a:uFillTx/>
                <a:latin typeface="Arial"/>
                <a:cs typeface="Arial"/>
                <a:sym typeface="Arial"/>
              </a:rPr>
              <a:t>Many websites encourage consumers to leave comments and have others respond to them. Most </a:t>
            </a:r>
            <a:r>
              <a:rPr kumimoji="0" lang="en-US" altLang="en-US" sz="2000" b="0" i="0" u="sng" strike="noStrike" kern="0" cap="none" spc="0" normalizeH="0" baseline="0" noProof="0" dirty="0">
                <a:ln>
                  <a:noFill/>
                </a:ln>
                <a:effectLst/>
                <a:uLnTx/>
                <a:uFillTx/>
                <a:latin typeface="Arial"/>
                <a:cs typeface="Arial"/>
                <a:sym typeface="Arial"/>
              </a:rPr>
              <a:t>young adults have extensive “buddy lists” and regularly communicate with people whom </a:t>
            </a:r>
            <a:r>
              <a:rPr kumimoji="0" lang="en-US" altLang="en-US" sz="2000" b="0" i="0" u="none" strike="noStrike" kern="0" cap="none" spc="0" normalizeH="0" baseline="0" noProof="0" dirty="0">
                <a:ln>
                  <a:noFill/>
                </a:ln>
                <a:effectLst/>
                <a:uLnTx/>
                <a:uFillTx/>
                <a:latin typeface="Arial"/>
                <a:cs typeface="Arial"/>
                <a:sym typeface="Arial"/>
              </a:rPr>
              <a:t>they have met online but never in person. </a:t>
            </a:r>
            <a:endParaRPr lang="en-US" sz="5400" b="1" dirty="0">
              <a:solidFill>
                <a:srgbClr val="8E5A6D"/>
              </a:solidFill>
            </a:endParaRPr>
          </a:p>
        </p:txBody>
      </p:sp>
      <p:pic>
        <p:nvPicPr>
          <p:cNvPr id="3" name="Picture 2">
            <a:extLst>
              <a:ext uri="{FF2B5EF4-FFF2-40B4-BE49-F238E27FC236}">
                <a16:creationId xmlns:a16="http://schemas.microsoft.com/office/drawing/2014/main" id="{B74DF8E5-F31A-487F-9575-BB3C857078A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669677" y="4307797"/>
            <a:ext cx="4032557" cy="2298557"/>
          </a:xfrm>
          <a:prstGeom prst="rect">
            <a:avLst/>
          </a:prstGeom>
        </p:spPr>
      </p:pic>
      <p:pic>
        <p:nvPicPr>
          <p:cNvPr id="9" name="Picture 8">
            <a:extLst>
              <a:ext uri="{FF2B5EF4-FFF2-40B4-BE49-F238E27FC236}">
                <a16:creationId xmlns:a16="http://schemas.microsoft.com/office/drawing/2014/main" id="{F3100B05-613C-4023-9AE4-F5A73E5EA71A}"/>
              </a:ext>
            </a:extLst>
          </p:cNvPr>
          <p:cNvPicPr>
            <a:picLocks noChangeAspect="1"/>
          </p:cNvPicPr>
          <p:nvPr/>
        </p:nvPicPr>
        <p:blipFill>
          <a:blip r:embed="rId3"/>
          <a:stretch>
            <a:fillRect/>
          </a:stretch>
        </p:blipFill>
        <p:spPr>
          <a:xfrm>
            <a:off x="5418835" y="1575419"/>
            <a:ext cx="5283399" cy="2424630"/>
          </a:xfrm>
          <a:prstGeom prst="rect">
            <a:avLst/>
          </a:prstGeom>
        </p:spPr>
      </p:pic>
      <p:pic>
        <p:nvPicPr>
          <p:cNvPr id="5" name="Picture 4">
            <a:extLst>
              <a:ext uri="{FF2B5EF4-FFF2-40B4-BE49-F238E27FC236}">
                <a16:creationId xmlns:a16="http://schemas.microsoft.com/office/drawing/2014/main" id="{D9978156-44B6-480C-9801-78D675C6F9D7}"/>
              </a:ext>
            </a:extLst>
          </p:cNvPr>
          <p:cNvPicPr>
            <a:picLocks noChangeAspect="1"/>
          </p:cNvPicPr>
          <p:nvPr/>
        </p:nvPicPr>
        <p:blipFill>
          <a:blip r:embed="rId4"/>
          <a:stretch>
            <a:fillRect/>
          </a:stretch>
        </p:blipFill>
        <p:spPr>
          <a:xfrm>
            <a:off x="1139351" y="4503176"/>
            <a:ext cx="4674138" cy="2103178"/>
          </a:xfrm>
          <a:prstGeom prst="rect">
            <a:avLst/>
          </a:prstGeom>
        </p:spPr>
      </p:pic>
    </p:spTree>
    <p:extLst>
      <p:ext uri="{BB962C8B-B14F-4D97-AF65-F5344CB8AC3E}">
        <p14:creationId xmlns:p14="http://schemas.microsoft.com/office/powerpoint/2010/main" val="333142156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967114" y="251646"/>
            <a:ext cx="6996402" cy="584775"/>
          </a:xfrm>
          <a:prstGeom prst="rect">
            <a:avLst/>
          </a:prstGeom>
        </p:spPr>
        <p:txBody>
          <a:bodyPr wrap="none">
            <a:spAutoFit/>
          </a:bodyPr>
          <a:lstStyle/>
          <a:p>
            <a:pPr algn="ctr"/>
            <a:r>
              <a:rPr lang="en-US" sz="3200" b="1" dirty="0">
                <a:solidFill>
                  <a:srgbClr val="00B0F0"/>
                </a:solidFill>
              </a:rPr>
              <a:t>Consumption-Related Reference Groups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670034" y="1546761"/>
            <a:ext cx="4389098" cy="4709552"/>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lnSpc>
                <a:spcPct val="100000"/>
              </a:lnSpc>
              <a:spcBef>
                <a:spcPts val="0"/>
              </a:spcBef>
              <a:buClr>
                <a:srgbClr val="000000"/>
              </a:buClr>
              <a:defRPr/>
            </a:pPr>
            <a:r>
              <a:rPr lang="en-US" sz="2800" b="1" kern="0" dirty="0">
                <a:solidFill>
                  <a:srgbClr val="0070C0"/>
                </a:solidFill>
                <a:latin typeface="Cormorant Garamond"/>
                <a:ea typeface="Cormorant Garamond"/>
                <a:sym typeface="Cormorant Garamond"/>
              </a:rPr>
              <a:t>3. Virtual Communities</a:t>
            </a:r>
          </a:p>
          <a:p>
            <a:pPr marL="0" lvl="0" indent="0" algn="l" rtl="0">
              <a:spcBef>
                <a:spcPts val="0"/>
              </a:spcBef>
              <a:spcAft>
                <a:spcPts val="0"/>
              </a:spcAft>
              <a:buNone/>
            </a:pPr>
            <a:endParaRPr lang="en-US" sz="2800" b="1" dirty="0">
              <a:solidFill>
                <a:schemeClr val="dk2"/>
              </a:solidFill>
              <a:latin typeface="Cormorant Garamond"/>
              <a:ea typeface="Cormorant Garamond"/>
              <a:cs typeface="Cormorant Garamond"/>
              <a:sym typeface="Cormorant Garamond"/>
            </a:endParaRPr>
          </a:p>
          <a:p>
            <a:pPr marL="13970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altLang="en-US" sz="2000" b="0" i="0" u="none" strike="noStrike" kern="0" cap="none" spc="0" normalizeH="0" baseline="0" noProof="0" dirty="0">
                <a:ln>
                  <a:noFill/>
                </a:ln>
                <a:effectLst/>
                <a:uLnTx/>
                <a:uFillTx/>
                <a:latin typeface="Arial"/>
                <a:cs typeface="Arial"/>
                <a:sym typeface="Arial"/>
              </a:rPr>
              <a:t>The fact that people can </a:t>
            </a:r>
            <a:r>
              <a:rPr kumimoji="0" lang="en-US" altLang="en-US" sz="2000" b="0" i="0" u="sng" strike="noStrike" kern="0" cap="none" spc="0" normalizeH="0" baseline="0" noProof="0" dirty="0">
                <a:ln>
                  <a:noFill/>
                </a:ln>
                <a:effectLst/>
                <a:uLnTx/>
                <a:uFillTx/>
                <a:latin typeface="Arial"/>
                <a:cs typeface="Arial"/>
                <a:sym typeface="Arial"/>
              </a:rPr>
              <a:t>share their interests, hobbies, and opinions with thousands of peers </a:t>
            </a:r>
            <a:r>
              <a:rPr kumimoji="0" lang="en-US" altLang="en-US" sz="2000" b="0" i="0" u="none" strike="noStrike" kern="0" cap="none" spc="0" normalizeH="0" baseline="0" noProof="0" dirty="0">
                <a:ln>
                  <a:noFill/>
                </a:ln>
                <a:effectLst/>
                <a:uLnTx/>
                <a:uFillTx/>
                <a:latin typeface="Arial"/>
                <a:cs typeface="Arial"/>
                <a:sym typeface="Arial"/>
              </a:rPr>
              <a:t>online has benefited marketers.</a:t>
            </a:r>
          </a:p>
          <a:p>
            <a:pPr algn="l"/>
            <a:endParaRPr lang="en-US" sz="5400" b="1" dirty="0">
              <a:solidFill>
                <a:srgbClr val="8E5A6D"/>
              </a:solidFill>
            </a:endParaRPr>
          </a:p>
        </p:txBody>
      </p:sp>
      <p:pic>
        <p:nvPicPr>
          <p:cNvPr id="3074" name="Picture 2" descr="How to Use Facebook Groups to Grow Your Business - Later Blog">
            <a:extLst>
              <a:ext uri="{FF2B5EF4-FFF2-40B4-BE49-F238E27FC236}">
                <a16:creationId xmlns:a16="http://schemas.microsoft.com/office/drawing/2014/main" id="{BBBEC46A-CFF7-455B-8EF0-0DEE724AC317}"/>
              </a:ext>
            </a:extLst>
          </p:cNvPr>
          <p:cNvPicPr>
            <a:picLocks noChangeAspect="1" noChangeArrowheads="1"/>
          </p:cNvPicPr>
          <p:nvPr/>
        </p:nvPicPr>
        <p:blipFill>
          <a:blip r:embed="rId2" cstate="email">
            <a:extLst>
              <a:ext uri="{28A0092B-C50C-407E-A947-70E740481C1C}">
                <a14:useLocalDpi xmlns:a14="http://schemas.microsoft.com/office/drawing/2010/main"/>
              </a:ext>
            </a:extLst>
          </a:blip>
          <a:srcRect/>
          <a:stretch>
            <a:fillRect/>
          </a:stretch>
        </p:blipFill>
        <p:spPr bwMode="auto">
          <a:xfrm>
            <a:off x="5778541" y="2241997"/>
            <a:ext cx="5513565" cy="367571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D386A92A-5878-42DA-A0F1-035CD4DCB1EF}"/>
              </a:ext>
            </a:extLst>
          </p:cNvPr>
          <p:cNvPicPr>
            <a:picLocks noChangeAspect="1"/>
          </p:cNvPicPr>
          <p:nvPr/>
        </p:nvPicPr>
        <p:blipFill>
          <a:blip r:embed="rId3"/>
          <a:stretch>
            <a:fillRect/>
          </a:stretch>
        </p:blipFill>
        <p:spPr>
          <a:xfrm>
            <a:off x="1175662" y="4079852"/>
            <a:ext cx="4602879" cy="2176461"/>
          </a:xfrm>
          <a:prstGeom prst="rect">
            <a:avLst/>
          </a:prstGeom>
        </p:spPr>
      </p:pic>
    </p:spTree>
    <p:extLst>
      <p:ext uri="{BB962C8B-B14F-4D97-AF65-F5344CB8AC3E}">
        <p14:creationId xmlns:p14="http://schemas.microsoft.com/office/powerpoint/2010/main" val="77488465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967114" y="251646"/>
            <a:ext cx="6996402" cy="584775"/>
          </a:xfrm>
          <a:prstGeom prst="rect">
            <a:avLst/>
          </a:prstGeom>
        </p:spPr>
        <p:txBody>
          <a:bodyPr wrap="none">
            <a:spAutoFit/>
          </a:bodyPr>
          <a:lstStyle/>
          <a:p>
            <a:pPr algn="ctr"/>
            <a:r>
              <a:rPr lang="en-US" sz="3200" b="1" dirty="0">
                <a:solidFill>
                  <a:srgbClr val="00B0F0"/>
                </a:solidFill>
              </a:rPr>
              <a:t>Consumption-Related Reference Groups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939290" y="1350954"/>
            <a:ext cx="10057411" cy="3677633"/>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en-US" sz="2800" b="1" i="0" u="none" strike="noStrike" kern="0" cap="none" spc="0" normalizeH="0" baseline="0" noProof="0" dirty="0">
                <a:ln>
                  <a:noFill/>
                </a:ln>
                <a:solidFill>
                  <a:srgbClr val="0070C0"/>
                </a:solidFill>
                <a:effectLst/>
                <a:uLnTx/>
                <a:uFillTx/>
                <a:latin typeface="Cormorant Garamond"/>
                <a:ea typeface="Cormorant Garamond"/>
                <a:cs typeface="Cormorant Garamond"/>
                <a:sym typeface="Cormorant Garamond"/>
              </a:rPr>
              <a:t>4. Advocacy Groups</a:t>
            </a:r>
            <a:endParaRPr lang="en-US" sz="2800" b="1" dirty="0">
              <a:solidFill>
                <a:schemeClr val="dk2"/>
              </a:solidFill>
              <a:latin typeface="Cormorant Garamond"/>
              <a:ea typeface="Cormorant Garamond"/>
              <a:cs typeface="Cormorant Garamond"/>
              <a:sym typeface="Cormorant Garamond"/>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The objective of consumption-focused advocacy groups is to </a:t>
            </a:r>
            <a:r>
              <a:rPr kumimoji="0" lang="en-US" altLang="en-US" b="0" i="0" u="sng" strike="noStrike" kern="1200" cap="none" spc="0" normalizeH="0" baseline="0" noProof="0" dirty="0">
                <a:ln>
                  <a:noFill/>
                </a:ln>
                <a:solidFill>
                  <a:prstClr val="black"/>
                </a:solidFill>
                <a:effectLst/>
                <a:uLnTx/>
                <a:uFillTx/>
                <a:latin typeface="Calibri"/>
                <a:ea typeface="+mn-ea"/>
                <a:cs typeface="+mn-cs"/>
              </a:rPr>
              <a:t>assist consumers in making consumption decisions and support their rights. </a:t>
            </a:r>
          </a:p>
          <a:p>
            <a:pPr algn="l"/>
            <a:endParaRPr lang="en-US" sz="5400" b="1" dirty="0">
              <a:solidFill>
                <a:srgbClr val="8E5A6D"/>
              </a:solidFill>
            </a:endParaRPr>
          </a:p>
        </p:txBody>
      </p:sp>
      <p:pic>
        <p:nvPicPr>
          <p:cNvPr id="3" name="Picture 2">
            <a:extLst>
              <a:ext uri="{FF2B5EF4-FFF2-40B4-BE49-F238E27FC236}">
                <a16:creationId xmlns:a16="http://schemas.microsoft.com/office/drawing/2014/main" id="{996BACF2-E50F-4480-9F77-A1FA0E53A265}"/>
              </a:ext>
            </a:extLst>
          </p:cNvPr>
          <p:cNvPicPr>
            <a:picLocks noChangeAspect="1"/>
          </p:cNvPicPr>
          <p:nvPr/>
        </p:nvPicPr>
        <p:blipFill>
          <a:blip r:embed="rId2"/>
          <a:stretch>
            <a:fillRect/>
          </a:stretch>
        </p:blipFill>
        <p:spPr>
          <a:xfrm>
            <a:off x="1031750" y="4161009"/>
            <a:ext cx="3468429" cy="1920023"/>
          </a:xfrm>
          <a:prstGeom prst="rect">
            <a:avLst/>
          </a:prstGeom>
        </p:spPr>
      </p:pic>
      <p:pic>
        <p:nvPicPr>
          <p:cNvPr id="5" name="Picture 4">
            <a:extLst>
              <a:ext uri="{FF2B5EF4-FFF2-40B4-BE49-F238E27FC236}">
                <a16:creationId xmlns:a16="http://schemas.microsoft.com/office/drawing/2014/main" id="{B777F0CB-DC4E-4FB2-BEBF-E7DC7791FA17}"/>
              </a:ext>
            </a:extLst>
          </p:cNvPr>
          <p:cNvPicPr>
            <a:picLocks noChangeAspect="1"/>
          </p:cNvPicPr>
          <p:nvPr/>
        </p:nvPicPr>
        <p:blipFill>
          <a:blip r:embed="rId3"/>
          <a:stretch>
            <a:fillRect/>
          </a:stretch>
        </p:blipFill>
        <p:spPr>
          <a:xfrm>
            <a:off x="4836209" y="3105366"/>
            <a:ext cx="6160492" cy="2883446"/>
          </a:xfrm>
          <a:prstGeom prst="rect">
            <a:avLst/>
          </a:prstGeom>
        </p:spPr>
      </p:pic>
    </p:spTree>
    <p:extLst>
      <p:ext uri="{BB962C8B-B14F-4D97-AF65-F5344CB8AC3E}">
        <p14:creationId xmlns:p14="http://schemas.microsoft.com/office/powerpoint/2010/main" val="428169778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00B0F0"/>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498472" y="1372978"/>
            <a:ext cx="6994354" cy="516418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marR="0" lvl="0" indent="-4572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endParaRPr kumimoji="0" lang="en-US" sz="2800" b="1" i="0" u="none" strike="noStrike" kern="0" cap="none" spc="0" normalizeH="0" baseline="0" noProof="0" dirty="0">
              <a:ln>
                <a:noFill/>
              </a:ln>
              <a:solidFill>
                <a:srgbClr val="191818"/>
              </a:solidFill>
              <a:effectLst>
                <a:outerShdw blurRad="38100" dist="38100" dir="2700000" algn="tl">
                  <a:srgbClr val="000000">
                    <a:alpha val="43137"/>
                  </a:srgbClr>
                </a:outerShdw>
              </a:effectLst>
              <a:uLnTx/>
              <a:uFillTx/>
              <a:latin typeface="Lato"/>
              <a:ea typeface="Lato"/>
              <a:cs typeface="Lato"/>
              <a:sym typeface="Lato"/>
            </a:endParaRPr>
          </a:p>
          <a:p>
            <a:pPr marL="457200" indent="-457200" algn="l">
              <a:lnSpc>
                <a:spcPct val="100000"/>
              </a:lnSpc>
              <a:spcBef>
                <a:spcPts val="0"/>
              </a:spcBef>
              <a:buClr>
                <a:srgbClr val="191818"/>
              </a:buClr>
              <a:buSzPts val="1400"/>
              <a:buFont typeface="Arial" panose="020B0604020202020204" pitchFamily="34" charset="0"/>
              <a:buChar char="•"/>
              <a:defRPr/>
            </a:pPr>
            <a:r>
              <a:rPr lang="en-US" altLang="en-US" sz="2800" dirty="0"/>
              <a:t>The degree of influence that a reference group exerts on an individual’s behavior depends on the individual, product, and social factors. </a:t>
            </a:r>
          </a:p>
          <a:p>
            <a:pPr marL="457200" indent="-457200" algn="l">
              <a:lnSpc>
                <a:spcPct val="100000"/>
              </a:lnSpc>
              <a:spcBef>
                <a:spcPts val="0"/>
              </a:spcBef>
              <a:buClr>
                <a:srgbClr val="191818"/>
              </a:buClr>
              <a:buSzPts val="1400"/>
              <a:buFont typeface="Arial" panose="020B0604020202020204" pitchFamily="34" charset="0"/>
              <a:buChar char="•"/>
              <a:defRPr/>
            </a:pPr>
            <a:r>
              <a:rPr lang="en-US" altLang="en-US" sz="2800" dirty="0"/>
              <a:t>These factors include:</a:t>
            </a:r>
          </a:p>
          <a:p>
            <a:pPr marL="914400" lvl="1" indent="-457200" algn="l">
              <a:lnSpc>
                <a:spcPct val="100000"/>
              </a:lnSpc>
              <a:spcBef>
                <a:spcPts val="0"/>
              </a:spcBef>
              <a:buClr>
                <a:srgbClr val="191818"/>
              </a:buClr>
              <a:buSzPts val="1400"/>
              <a:buFont typeface="Arial" panose="020B0604020202020204" pitchFamily="34" charset="0"/>
              <a:buChar char="•"/>
              <a:defRPr/>
            </a:pPr>
            <a:r>
              <a:rPr lang="en-US" altLang="en-US" sz="2400" dirty="0">
                <a:solidFill>
                  <a:schemeClr val="accent2">
                    <a:lumMod val="75000"/>
                  </a:schemeClr>
                </a:solidFill>
              </a:rPr>
              <a:t>conformity</a:t>
            </a:r>
            <a:r>
              <a:rPr lang="en-US" altLang="en-US" sz="2400" dirty="0"/>
              <a:t>, </a:t>
            </a:r>
          </a:p>
          <a:p>
            <a:pPr marL="914400" lvl="1" indent="-457200" algn="l">
              <a:lnSpc>
                <a:spcPct val="100000"/>
              </a:lnSpc>
              <a:spcBef>
                <a:spcPts val="0"/>
              </a:spcBef>
              <a:buClr>
                <a:srgbClr val="191818"/>
              </a:buClr>
              <a:buSzPts val="1400"/>
              <a:buFont typeface="Arial" panose="020B0604020202020204" pitchFamily="34" charset="0"/>
              <a:buChar char="•"/>
              <a:defRPr/>
            </a:pPr>
            <a:r>
              <a:rPr lang="en-US" altLang="en-US" sz="2400" dirty="0">
                <a:solidFill>
                  <a:schemeClr val="accent2">
                    <a:lumMod val="75000"/>
                  </a:schemeClr>
                </a:solidFill>
              </a:rPr>
              <a:t>the group’s power and expertise</a:t>
            </a:r>
            <a:r>
              <a:rPr lang="en-US" altLang="en-US" sz="2400" dirty="0"/>
              <a:t>, </a:t>
            </a:r>
          </a:p>
          <a:p>
            <a:pPr marL="914400" lvl="1" indent="-457200" algn="l">
              <a:lnSpc>
                <a:spcPct val="100000"/>
              </a:lnSpc>
              <a:spcBef>
                <a:spcPts val="0"/>
              </a:spcBef>
              <a:buClr>
                <a:srgbClr val="191818"/>
              </a:buClr>
              <a:buSzPts val="1400"/>
              <a:buFont typeface="Arial" panose="020B0604020202020204" pitchFamily="34" charset="0"/>
              <a:buChar char="•"/>
              <a:defRPr/>
            </a:pPr>
            <a:r>
              <a:rPr lang="en-US" altLang="en-US" sz="2400" dirty="0">
                <a:solidFill>
                  <a:schemeClr val="accent2">
                    <a:lumMod val="75000"/>
                  </a:schemeClr>
                </a:solidFill>
              </a:rPr>
              <a:t>individual’s experience and personality</a:t>
            </a:r>
            <a:r>
              <a:rPr lang="en-US" altLang="en-US" sz="2400" dirty="0"/>
              <a:t>, and </a:t>
            </a:r>
          </a:p>
          <a:p>
            <a:pPr marL="914400" lvl="1" indent="-457200" algn="l">
              <a:lnSpc>
                <a:spcPct val="100000"/>
              </a:lnSpc>
              <a:spcBef>
                <a:spcPts val="0"/>
              </a:spcBef>
              <a:buClr>
                <a:srgbClr val="191818"/>
              </a:buClr>
              <a:buSzPts val="1400"/>
              <a:buFont typeface="Arial" panose="020B0604020202020204" pitchFamily="34" charset="0"/>
              <a:buChar char="•"/>
              <a:defRPr/>
            </a:pPr>
            <a:r>
              <a:rPr lang="en-US" altLang="en-US" sz="2400" dirty="0">
                <a:solidFill>
                  <a:schemeClr val="accent2">
                    <a:lumMod val="75000"/>
                  </a:schemeClr>
                </a:solidFill>
              </a:rPr>
              <a:t>conspicuousness of the product</a:t>
            </a:r>
            <a:r>
              <a:rPr lang="en-US" altLang="en-US" sz="2400" dirty="0"/>
              <a:t>.</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endParaRPr kumimoji="0" lang="en-US" sz="2000" b="0" i="0" u="none" strike="noStrike" kern="0" cap="none" spc="0" normalizeH="0" baseline="0" noProof="0" dirty="0">
              <a:ln>
                <a:noFill/>
              </a:ln>
              <a:solidFill>
                <a:srgbClr val="191818"/>
              </a:solidFill>
              <a:effectLst/>
              <a:uLnTx/>
              <a:uFillTx/>
              <a:latin typeface="Lato"/>
              <a:ea typeface="Lato"/>
              <a:cs typeface="Lato"/>
              <a:sym typeface="Lato"/>
            </a:endParaRPr>
          </a:p>
          <a:p>
            <a:pPr marL="857250" indent="-857250" algn="l">
              <a:buFont typeface="Arial" panose="020B0604020202020204" pitchFamily="34" charset="0"/>
              <a:buChar char="•"/>
            </a:pPr>
            <a:endParaRPr lang="en-US" sz="6600" b="1" dirty="0">
              <a:solidFill>
                <a:srgbClr val="8E5A6D"/>
              </a:solidFill>
            </a:endParaRPr>
          </a:p>
        </p:txBody>
      </p:sp>
      <p:pic>
        <p:nvPicPr>
          <p:cNvPr id="4" name="WhatsApp Video 2023-07-23 at 15.12.30">
            <a:hlinkClick r:id="" action="ppaction://media"/>
            <a:extLst>
              <a:ext uri="{FF2B5EF4-FFF2-40B4-BE49-F238E27FC236}">
                <a16:creationId xmlns:a16="http://schemas.microsoft.com/office/drawing/2014/main" id="{C3FEBD0F-23F2-47B1-93EB-40FA67A35F06}"/>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7205377" y="836422"/>
            <a:ext cx="4974443" cy="5857688"/>
          </a:xfrm>
          <a:prstGeom prst="rect">
            <a:avLst/>
          </a:prstGeom>
        </p:spPr>
      </p:pic>
    </p:spTree>
    <p:extLst>
      <p:ext uri="{BB962C8B-B14F-4D97-AF65-F5344CB8AC3E}">
        <p14:creationId xmlns:p14="http://schemas.microsoft.com/office/powerpoint/2010/main" val="4923433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38833"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4"/>
                </p:tgtEl>
              </p:cMediaNode>
            </p:video>
            <p:seq concurrent="1" nextAc="seek">
              <p:cTn id="8" restart="whenNotActive" fill="hold" evtFilter="cancelBubble" nodeType="interactiveSeq">
                <p:stCondLst>
                  <p:cond evt="onClick" delay="0">
                    <p:tgtEl>
                      <p:spTgt spid="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4"/>
                                        </p:tgtEl>
                                      </p:cBhvr>
                                    </p:cmd>
                                  </p:childTnLst>
                                </p:cTn>
                              </p:par>
                            </p:childTnLst>
                          </p:cTn>
                        </p:par>
                      </p:childTnLst>
                    </p:cTn>
                  </p:par>
                </p:childTnLst>
              </p:cTn>
              <p:nextCondLst>
                <p:cond evt="onClick" delay="0">
                  <p:tgtEl>
                    <p:spTgt spid="4"/>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00B0F0"/>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662421" y="1814145"/>
            <a:ext cx="7150620" cy="407865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marR="0" lvl="0" indent="-4572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endParaRPr kumimoji="0" lang="en-US" sz="2800" b="1" i="0" u="none" strike="noStrike" kern="0" cap="none" spc="0" normalizeH="0" baseline="0" noProof="0" dirty="0">
              <a:ln>
                <a:noFill/>
              </a:ln>
              <a:solidFill>
                <a:srgbClr val="191818"/>
              </a:solidFill>
              <a:effectLst>
                <a:outerShdw blurRad="38100" dist="38100" dir="2700000" algn="tl">
                  <a:srgbClr val="000000">
                    <a:alpha val="43137"/>
                  </a:srgbClr>
                </a:outerShdw>
              </a:effectLst>
              <a:uLnTx/>
              <a:uFillTx/>
              <a:latin typeface="Lato"/>
              <a:ea typeface="Lato"/>
              <a:cs typeface="Lato"/>
              <a:sym typeface="Lato"/>
            </a:endParaRPr>
          </a:p>
          <a:p>
            <a:pPr marL="457200" indent="-457200" algn="l">
              <a:lnSpc>
                <a:spcPct val="100000"/>
              </a:lnSpc>
              <a:spcBef>
                <a:spcPts val="0"/>
              </a:spcBef>
              <a:buClr>
                <a:srgbClr val="191818"/>
              </a:buClr>
              <a:buSzPts val="1400"/>
              <a:buFont typeface="Arial" panose="020B0604020202020204" pitchFamily="34" charset="0"/>
              <a:buChar char="•"/>
              <a:defRPr/>
            </a:pPr>
            <a:r>
              <a:rPr lang="en-US" altLang="en-US" sz="2800" dirty="0"/>
              <a:t>Different reference groups may influence the </a:t>
            </a:r>
            <a:r>
              <a:rPr lang="en-US" altLang="en-US" sz="2800" dirty="0">
                <a:solidFill>
                  <a:srgbClr val="FF0000"/>
                </a:solidFill>
              </a:rPr>
              <a:t>beliefs, attitudes, and behaviors </a:t>
            </a:r>
            <a:r>
              <a:rPr lang="en-US" altLang="en-US" sz="2800" dirty="0"/>
              <a:t>of individuals at different times or under different circumstances. </a:t>
            </a:r>
          </a:p>
          <a:p>
            <a:pPr marL="457200" indent="-457200" algn="l">
              <a:lnSpc>
                <a:spcPct val="100000"/>
              </a:lnSpc>
              <a:spcBef>
                <a:spcPts val="0"/>
              </a:spcBef>
              <a:buClr>
                <a:srgbClr val="191818"/>
              </a:buClr>
              <a:buSzPts val="1400"/>
              <a:buFont typeface="Arial" panose="020B0604020202020204" pitchFamily="34" charset="0"/>
              <a:buChar char="•"/>
              <a:defRPr/>
            </a:pPr>
            <a:r>
              <a:rPr lang="en-US" altLang="en-US" sz="2800" dirty="0"/>
              <a:t>Consumers who are primarily concerned with </a:t>
            </a:r>
            <a:r>
              <a:rPr lang="en-US" altLang="en-US" sz="2800" dirty="0">
                <a:solidFill>
                  <a:srgbClr val="FF0000"/>
                </a:solidFill>
              </a:rPr>
              <a:t>approval</a:t>
            </a:r>
            <a:r>
              <a:rPr lang="en-US" altLang="en-US" sz="2800" dirty="0"/>
              <a:t> from others usually adopt the same products and brands as those group members who have status. </a:t>
            </a:r>
            <a:endParaRPr lang="en-US" sz="6600" b="1" dirty="0">
              <a:solidFill>
                <a:srgbClr val="8E5A6D"/>
              </a:solidFill>
            </a:endParaRPr>
          </a:p>
        </p:txBody>
      </p:sp>
    </p:spTree>
    <p:extLst>
      <p:ext uri="{BB962C8B-B14F-4D97-AF65-F5344CB8AC3E}">
        <p14:creationId xmlns:p14="http://schemas.microsoft.com/office/powerpoint/2010/main" val="44984711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00B0F0"/>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943695" y="1418176"/>
            <a:ext cx="8831317" cy="3688733"/>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r>
              <a:rPr kumimoji="0" lang="en-US" sz="2800" b="1"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Lato"/>
                <a:ea typeface="Lato"/>
                <a:cs typeface="Lato"/>
                <a:sym typeface="Lato"/>
              </a:rPr>
              <a:t>1. Conformity</a:t>
            </a:r>
          </a:p>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endParaRPr kumimoji="0" lang="en-US" sz="2000" b="0" i="0" u="none" strike="noStrike" kern="0" cap="none" spc="0" normalizeH="0" baseline="0" noProof="0" dirty="0">
              <a:ln>
                <a:noFill/>
              </a:ln>
              <a:solidFill>
                <a:srgbClr val="191818"/>
              </a:solidFill>
              <a:effectLst/>
              <a:uLnTx/>
              <a:uFillTx/>
              <a:latin typeface="Lato"/>
              <a:ea typeface="Lato"/>
              <a:cs typeface="Lato"/>
              <a:sym typeface="Lato"/>
            </a:endParaRPr>
          </a:p>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r>
              <a:rPr kumimoji="0" lang="en-US" b="0" i="0" u="none" strike="noStrike" kern="0" cap="none" spc="0" normalizeH="0" baseline="0" noProof="0" dirty="0">
                <a:ln>
                  <a:noFill/>
                </a:ln>
                <a:solidFill>
                  <a:srgbClr val="191818"/>
                </a:solidFill>
                <a:effectLst/>
                <a:uLnTx/>
                <a:uFillTx/>
                <a:latin typeface="Lato"/>
                <a:ea typeface="Lato"/>
                <a:cs typeface="Lato"/>
                <a:sym typeface="Lato"/>
              </a:rPr>
              <a:t>To influence its members, a reference group must:</a:t>
            </a:r>
          </a:p>
          <a:p>
            <a:pPr marL="457200" marR="0" lvl="0" indent="-457200" algn="l" defTabSz="914400" rtl="0" eaLnBrk="1" fontAlgn="auto" latinLnBrk="0" hangingPunct="1">
              <a:lnSpc>
                <a:spcPct val="100000"/>
              </a:lnSpc>
              <a:spcBef>
                <a:spcPts val="0"/>
              </a:spcBef>
              <a:spcAft>
                <a:spcPts val="0"/>
              </a:spcAft>
              <a:buClr>
                <a:srgbClr val="191818"/>
              </a:buClr>
              <a:buSzPts val="1400"/>
              <a:buFont typeface="+mj-lt"/>
              <a:buAutoNum type="arabicPeriod"/>
              <a:tabLst/>
              <a:defRPr/>
            </a:pPr>
            <a:r>
              <a:rPr kumimoji="0" lang="en-US" b="1" i="0" u="none" strike="noStrike" kern="0" cap="none" spc="0" normalizeH="0" baseline="0" noProof="0" dirty="0">
                <a:ln>
                  <a:noFill/>
                </a:ln>
                <a:solidFill>
                  <a:srgbClr val="0070C0"/>
                </a:solidFill>
                <a:effectLst/>
                <a:uLnTx/>
                <a:uFillTx/>
                <a:latin typeface="Lato"/>
                <a:ea typeface="Lato"/>
                <a:cs typeface="Lato"/>
                <a:sym typeface="Lato"/>
              </a:rPr>
              <a:t>Inform</a:t>
            </a:r>
            <a:r>
              <a:rPr kumimoji="0" lang="en-US" b="0" i="0" u="none" strike="noStrike" kern="0" cap="none" spc="0" normalizeH="0" baseline="0" noProof="0" dirty="0">
                <a:ln>
                  <a:noFill/>
                </a:ln>
                <a:solidFill>
                  <a:srgbClr val="191818"/>
                </a:solidFill>
                <a:effectLst/>
                <a:uLnTx/>
                <a:uFillTx/>
                <a:latin typeface="Lato"/>
                <a:ea typeface="Lato"/>
                <a:cs typeface="Lato"/>
                <a:sym typeface="Lato"/>
              </a:rPr>
              <a:t> members that the brand or product exists.</a:t>
            </a:r>
          </a:p>
          <a:p>
            <a:pPr marL="457200" marR="0" lvl="0" indent="-457200" algn="l" defTabSz="914400" rtl="0" eaLnBrk="1" fontAlgn="auto" latinLnBrk="0" hangingPunct="1">
              <a:lnSpc>
                <a:spcPct val="100000"/>
              </a:lnSpc>
              <a:spcBef>
                <a:spcPts val="0"/>
              </a:spcBef>
              <a:spcAft>
                <a:spcPts val="0"/>
              </a:spcAft>
              <a:buClr>
                <a:srgbClr val="191818"/>
              </a:buClr>
              <a:buSzPts val="1400"/>
              <a:buFont typeface="+mj-lt"/>
              <a:buAutoNum type="arabicPeriod"/>
              <a:tabLst/>
              <a:defRPr/>
            </a:pPr>
            <a:r>
              <a:rPr kumimoji="0" lang="en-US" b="0" i="0" u="none" strike="noStrike" kern="0" cap="none" spc="0" normalizeH="0" baseline="0" noProof="0" dirty="0">
                <a:ln>
                  <a:noFill/>
                </a:ln>
                <a:solidFill>
                  <a:srgbClr val="191818"/>
                </a:solidFill>
                <a:effectLst/>
                <a:uLnTx/>
                <a:uFillTx/>
                <a:latin typeface="Lato"/>
                <a:ea typeface="Lato"/>
                <a:cs typeface="Lato"/>
                <a:sym typeface="Lato"/>
              </a:rPr>
              <a:t>Provide opportunity to </a:t>
            </a:r>
            <a:r>
              <a:rPr kumimoji="0" lang="en-US" b="1" i="0" u="none" strike="noStrike" kern="0" cap="none" spc="0" normalizeH="0" baseline="0" noProof="0" dirty="0">
                <a:ln>
                  <a:noFill/>
                </a:ln>
                <a:solidFill>
                  <a:srgbClr val="0070C0"/>
                </a:solidFill>
                <a:effectLst/>
                <a:uLnTx/>
                <a:uFillTx/>
                <a:latin typeface="Lato"/>
                <a:ea typeface="Lato"/>
                <a:cs typeface="Lato"/>
                <a:sym typeface="Lato"/>
              </a:rPr>
              <a:t>compare</a:t>
            </a:r>
            <a:r>
              <a:rPr kumimoji="0" lang="en-US" b="0" i="0" u="none" strike="noStrike" kern="0" cap="none" spc="0" normalizeH="0" baseline="0" noProof="0" dirty="0">
                <a:ln>
                  <a:noFill/>
                </a:ln>
                <a:solidFill>
                  <a:srgbClr val="191818"/>
                </a:solidFill>
                <a:effectLst/>
                <a:uLnTx/>
                <a:uFillTx/>
                <a:latin typeface="Lato"/>
                <a:ea typeface="Lato"/>
                <a:cs typeface="Lato"/>
                <a:sym typeface="Lato"/>
              </a:rPr>
              <a:t> thinking with the attitudes/behavior of the group.</a:t>
            </a:r>
          </a:p>
          <a:p>
            <a:pPr marL="457200" marR="0" lvl="0" indent="-457200" algn="l" defTabSz="914400" rtl="0" eaLnBrk="1" fontAlgn="auto" latinLnBrk="0" hangingPunct="1">
              <a:lnSpc>
                <a:spcPct val="100000"/>
              </a:lnSpc>
              <a:spcBef>
                <a:spcPts val="0"/>
              </a:spcBef>
              <a:spcAft>
                <a:spcPts val="0"/>
              </a:spcAft>
              <a:buClr>
                <a:srgbClr val="191818"/>
              </a:buClr>
              <a:buSzPts val="1400"/>
              <a:buFont typeface="+mj-lt"/>
              <a:buAutoNum type="arabicPeriod"/>
              <a:tabLst/>
              <a:defRPr/>
            </a:pPr>
            <a:r>
              <a:rPr kumimoji="0" lang="en-US" b="0" i="0" u="none" strike="noStrike" kern="0" cap="none" spc="0" normalizeH="0" baseline="0" noProof="0" dirty="0">
                <a:ln>
                  <a:noFill/>
                </a:ln>
                <a:solidFill>
                  <a:srgbClr val="191818"/>
                </a:solidFill>
                <a:effectLst/>
                <a:uLnTx/>
                <a:uFillTx/>
                <a:latin typeface="Lato"/>
                <a:ea typeface="Lato"/>
                <a:cs typeface="Lato"/>
                <a:sym typeface="Lato"/>
              </a:rPr>
              <a:t>Influence individual to </a:t>
            </a:r>
            <a:r>
              <a:rPr kumimoji="0" lang="en-US" b="1" i="0" u="none" strike="noStrike" kern="0" cap="none" spc="0" normalizeH="0" baseline="0" noProof="0" dirty="0">
                <a:ln>
                  <a:noFill/>
                </a:ln>
                <a:solidFill>
                  <a:srgbClr val="0070C0"/>
                </a:solidFill>
                <a:effectLst/>
                <a:uLnTx/>
                <a:uFillTx/>
                <a:latin typeface="Lato"/>
                <a:ea typeface="Lato"/>
                <a:cs typeface="Lato"/>
                <a:sym typeface="Lato"/>
              </a:rPr>
              <a:t>adopt</a:t>
            </a:r>
            <a:r>
              <a:rPr kumimoji="0" lang="en-US" b="0" i="0" u="none" strike="noStrike" kern="0" cap="none" spc="0" normalizeH="0" baseline="0" noProof="0" dirty="0">
                <a:ln>
                  <a:noFill/>
                </a:ln>
                <a:solidFill>
                  <a:srgbClr val="191818"/>
                </a:solidFill>
                <a:effectLst/>
                <a:uLnTx/>
                <a:uFillTx/>
                <a:latin typeface="Lato"/>
                <a:ea typeface="Lato"/>
                <a:cs typeface="Lato"/>
                <a:sym typeface="Lato"/>
              </a:rPr>
              <a:t> attitudes and behavior that are consistent with the group’s norms.</a:t>
            </a:r>
          </a:p>
          <a:p>
            <a:pPr marL="457200" marR="0" lvl="0" indent="-457200" algn="l" defTabSz="914400" rtl="0" eaLnBrk="1" fontAlgn="auto" latinLnBrk="0" hangingPunct="1">
              <a:lnSpc>
                <a:spcPct val="100000"/>
              </a:lnSpc>
              <a:spcBef>
                <a:spcPts val="0"/>
              </a:spcBef>
              <a:spcAft>
                <a:spcPts val="0"/>
              </a:spcAft>
              <a:buClr>
                <a:srgbClr val="191818"/>
              </a:buClr>
              <a:buSzPts val="1400"/>
              <a:buFont typeface="+mj-lt"/>
              <a:buAutoNum type="arabicPeriod"/>
              <a:tabLst/>
              <a:defRPr/>
            </a:pPr>
            <a:r>
              <a:rPr kumimoji="0" lang="en-US" b="1" i="0" u="none" strike="noStrike" kern="0" cap="none" spc="0" normalizeH="0" baseline="0" noProof="0" dirty="0">
                <a:ln>
                  <a:noFill/>
                </a:ln>
                <a:solidFill>
                  <a:srgbClr val="0070C0"/>
                </a:solidFill>
                <a:effectLst/>
                <a:uLnTx/>
                <a:uFillTx/>
                <a:latin typeface="Lato"/>
                <a:ea typeface="Lato"/>
                <a:cs typeface="Lato"/>
                <a:sym typeface="Lato"/>
              </a:rPr>
              <a:t>Legitimize</a:t>
            </a:r>
            <a:r>
              <a:rPr kumimoji="0" lang="en-US" b="0" i="0" u="none" strike="noStrike" kern="0" cap="none" spc="0" normalizeH="0" baseline="0" noProof="0" dirty="0">
                <a:ln>
                  <a:noFill/>
                </a:ln>
                <a:solidFill>
                  <a:srgbClr val="191818"/>
                </a:solidFill>
                <a:effectLst/>
                <a:uLnTx/>
                <a:uFillTx/>
                <a:latin typeface="Lato"/>
                <a:ea typeface="Lato"/>
                <a:cs typeface="Lato"/>
                <a:sym typeface="Lato"/>
              </a:rPr>
              <a:t> the member’s decision                                              to use the same products as other members.</a:t>
            </a:r>
          </a:p>
          <a:p>
            <a:pPr algn="l"/>
            <a:endParaRPr lang="en-US" sz="6600" b="1" dirty="0">
              <a:solidFill>
                <a:srgbClr val="8E5A6D"/>
              </a:solidFill>
            </a:endParaRPr>
          </a:p>
        </p:txBody>
      </p:sp>
      <p:pic>
        <p:nvPicPr>
          <p:cNvPr id="3" name="Picture 2">
            <a:extLst>
              <a:ext uri="{FF2B5EF4-FFF2-40B4-BE49-F238E27FC236}">
                <a16:creationId xmlns:a16="http://schemas.microsoft.com/office/drawing/2014/main" id="{D4C2D03F-A50E-4A59-9E7B-1E0E39C2EDB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7657183" y="4380608"/>
            <a:ext cx="3956882" cy="2225746"/>
          </a:xfrm>
          <a:prstGeom prst="rect">
            <a:avLst/>
          </a:prstGeom>
        </p:spPr>
      </p:pic>
    </p:spTree>
    <p:extLst>
      <p:ext uri="{BB962C8B-B14F-4D97-AF65-F5344CB8AC3E}">
        <p14:creationId xmlns:p14="http://schemas.microsoft.com/office/powerpoint/2010/main" val="13429817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00B0F0"/>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731996" y="1428065"/>
            <a:ext cx="5505453"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r>
              <a:rPr kumimoji="0" lang="en-US" sz="2800" b="1"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Lato"/>
                <a:ea typeface="Lato"/>
                <a:cs typeface="Lato"/>
                <a:sym typeface="Lato"/>
              </a:rPr>
              <a:t>2. Group Power And Expertise</a:t>
            </a:r>
          </a:p>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endParaRPr lang="en-US" altLang="en-US" sz="2800" b="1" kern="0" dirty="0">
              <a:solidFill>
                <a:schemeClr val="accent4">
                  <a:lumMod val="75000"/>
                </a:schemeClr>
              </a:solidFill>
              <a:effectLst>
                <a:outerShdw blurRad="38100" dist="38100" dir="2700000" algn="tl">
                  <a:srgbClr val="000000">
                    <a:alpha val="43137"/>
                  </a:srgbClr>
                </a:outerShdw>
              </a:effectLst>
              <a:latin typeface="Lato"/>
              <a:ea typeface="Lato"/>
              <a:cs typeface="Lato"/>
              <a:sym typeface="Lato"/>
            </a:endParaRP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kumimoji="0" lang="en-US" altLang="en-US" sz="2400" b="0" i="0" u="none" strike="noStrike" kern="0" cap="none" spc="0" normalizeH="0" baseline="0" noProof="0" dirty="0">
                <a:ln>
                  <a:noFill/>
                </a:ln>
                <a:solidFill>
                  <a:srgbClr val="191818"/>
                </a:solidFill>
                <a:effectLst/>
                <a:uLnTx/>
                <a:uFillTx/>
                <a:latin typeface="Lato"/>
                <a:ea typeface="Lato"/>
                <a:cs typeface="Lato"/>
                <a:sym typeface="Lato"/>
              </a:rPr>
              <a:t>When consumers are preoccupied with the power that a person or group can exert over them, they often adopt products that </a:t>
            </a:r>
            <a:r>
              <a:rPr kumimoji="0" lang="en-US" altLang="en-US" sz="2400" b="0" i="0" u="sng" strike="noStrike" kern="0" cap="none" spc="0" normalizeH="0" baseline="0" noProof="0" dirty="0">
                <a:ln>
                  <a:noFill/>
                </a:ln>
                <a:solidFill>
                  <a:srgbClr val="191818"/>
                </a:solidFill>
                <a:effectLst/>
                <a:uLnTx/>
                <a:uFillTx/>
                <a:latin typeface="Lato"/>
                <a:ea typeface="Lato"/>
                <a:cs typeface="Lato"/>
                <a:sym typeface="Lato"/>
              </a:rPr>
              <a:t>conform to the norms of that person or group </a:t>
            </a:r>
            <a:r>
              <a:rPr kumimoji="0" lang="en-US" altLang="en-US" sz="2400" b="0" i="0" u="none" strike="noStrike" kern="0" cap="none" spc="0" normalizeH="0" baseline="0" noProof="0" dirty="0">
                <a:ln>
                  <a:noFill/>
                </a:ln>
                <a:solidFill>
                  <a:srgbClr val="191818"/>
                </a:solidFill>
                <a:effectLst/>
                <a:uLnTx/>
                <a:uFillTx/>
                <a:latin typeface="Lato"/>
                <a:ea typeface="Lato"/>
                <a:cs typeface="Lato"/>
                <a:sym typeface="Lato"/>
              </a:rPr>
              <a:t>in order to be complimented on their choices. </a:t>
            </a:r>
          </a:p>
          <a:p>
            <a:pPr algn="l"/>
            <a:endParaRPr lang="en-US" sz="6600" b="1" dirty="0">
              <a:solidFill>
                <a:srgbClr val="8E5A6D"/>
              </a:solidFill>
            </a:endParaRPr>
          </a:p>
        </p:txBody>
      </p:sp>
      <p:pic>
        <p:nvPicPr>
          <p:cNvPr id="1026" name="Picture 2" descr="Social Media Impact: How Social Media Sites Affect Society | American  Public University">
            <a:extLst>
              <a:ext uri="{FF2B5EF4-FFF2-40B4-BE49-F238E27FC236}">
                <a16:creationId xmlns:a16="http://schemas.microsoft.com/office/drawing/2014/main" id="{33EC7E14-C873-3568-9438-9C8ED426F8E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237449" y="2235201"/>
            <a:ext cx="4557628" cy="3344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550032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00B0F0"/>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731996" y="1428065"/>
            <a:ext cx="5505453"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r>
              <a:rPr kumimoji="0" lang="en-US" sz="2800" b="1"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Lato"/>
                <a:ea typeface="Lato"/>
                <a:cs typeface="Lato"/>
                <a:sym typeface="Lato"/>
              </a:rPr>
              <a:t>2. Group Power And Expertise</a:t>
            </a:r>
          </a:p>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endParaRPr lang="en-US" altLang="en-US" sz="2800" b="1" kern="0" dirty="0">
              <a:solidFill>
                <a:schemeClr val="accent4">
                  <a:lumMod val="75000"/>
                </a:schemeClr>
              </a:solidFill>
              <a:effectLst>
                <a:outerShdw blurRad="38100" dist="38100" dir="2700000" algn="tl">
                  <a:srgbClr val="000000">
                    <a:alpha val="43137"/>
                  </a:srgbClr>
                </a:outerShdw>
              </a:effectLst>
              <a:latin typeface="Lato"/>
              <a:ea typeface="Lato"/>
              <a:cs typeface="Lato"/>
              <a:sym typeface="Lato"/>
            </a:endParaRP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kumimoji="0" lang="en-US" altLang="en-US" sz="2400" b="0" i="0" u="none" strike="noStrike" kern="0" cap="none" spc="0" normalizeH="0" baseline="0" noProof="0" dirty="0">
                <a:ln>
                  <a:noFill/>
                </a:ln>
                <a:solidFill>
                  <a:srgbClr val="191818"/>
                </a:solidFill>
                <a:effectLst/>
                <a:uLnTx/>
                <a:uFillTx/>
                <a:latin typeface="Lato"/>
                <a:ea typeface="Lato"/>
                <a:cs typeface="Lato"/>
                <a:sym typeface="Lato"/>
              </a:rPr>
              <a:t>However, unlike reference groups that are not power based, “</a:t>
            </a:r>
            <a:r>
              <a:rPr kumimoji="0" lang="en-US" altLang="en-US" sz="2400" b="0" i="0" u="sng" strike="noStrike" kern="0" cap="none" spc="0" normalizeH="0" baseline="0" noProof="0" dirty="0">
                <a:ln>
                  <a:noFill/>
                </a:ln>
                <a:solidFill>
                  <a:srgbClr val="191818"/>
                </a:solidFill>
                <a:effectLst/>
                <a:uLnTx/>
                <a:uFillTx/>
                <a:latin typeface="Lato"/>
                <a:ea typeface="Lato"/>
                <a:cs typeface="Lato"/>
                <a:sym typeface="Lato"/>
              </a:rPr>
              <a:t>power groups” may bring about behaviors, but not changes in attitudes.  </a:t>
            </a:r>
          </a:p>
          <a:p>
            <a:pPr algn="l"/>
            <a:endParaRPr lang="en-US" sz="6600" b="1" dirty="0">
              <a:solidFill>
                <a:srgbClr val="8E5A6D"/>
              </a:solidFill>
            </a:endParaRPr>
          </a:p>
        </p:txBody>
      </p:sp>
      <p:pic>
        <p:nvPicPr>
          <p:cNvPr id="2050" name="Picture 2" descr="12 Obscure Social Media Platforms You Didn't Know Exist - All Pro Dad">
            <a:extLst>
              <a:ext uri="{FF2B5EF4-FFF2-40B4-BE49-F238E27FC236}">
                <a16:creationId xmlns:a16="http://schemas.microsoft.com/office/drawing/2014/main" id="{B8E5C394-E867-33E4-461F-09E612CF2CA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6258" y="3177354"/>
            <a:ext cx="5145088" cy="3429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62864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00B0F0"/>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716329" y="1790672"/>
            <a:ext cx="5505453"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r>
              <a:rPr kumimoji="0" lang="en-US" sz="2800" b="1"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Lato"/>
                <a:ea typeface="Lato"/>
                <a:cs typeface="Lato"/>
                <a:sym typeface="Lato"/>
              </a:rPr>
              <a:t>3. Relevant Information And Experiences</a:t>
            </a:r>
          </a:p>
          <a:p>
            <a:pPr marR="0" lvl="0" algn="l" defTabSz="914400" rtl="0" eaLnBrk="1" fontAlgn="auto" latinLnBrk="0" hangingPunct="1">
              <a:lnSpc>
                <a:spcPct val="100000"/>
              </a:lnSpc>
              <a:spcBef>
                <a:spcPts val="0"/>
              </a:spcBef>
              <a:spcAft>
                <a:spcPts val="0"/>
              </a:spcAft>
              <a:buClr>
                <a:srgbClr val="191818"/>
              </a:buClr>
              <a:buSzPts val="1400"/>
              <a:tabLst/>
              <a:defRPr/>
            </a:pPr>
            <a:endParaRPr lang="en-US" altLang="en-US" sz="2800" b="1" kern="0" noProof="0" dirty="0">
              <a:solidFill>
                <a:schemeClr val="accent4">
                  <a:lumMod val="75000"/>
                </a:schemeClr>
              </a:solidFill>
              <a:effectLst>
                <a:outerShdw blurRad="38100" dist="38100" dir="2700000" algn="tl">
                  <a:srgbClr val="000000">
                    <a:alpha val="43137"/>
                  </a:srgbClr>
                </a:outerShdw>
              </a:effectLst>
              <a:latin typeface="Lato"/>
              <a:ea typeface="Lato"/>
              <a:cs typeface="Lato"/>
              <a:sym typeface="Lato"/>
            </a:endParaRPr>
          </a:p>
          <a:p>
            <a:pPr marL="342900" indent="-342900" algn="l">
              <a:lnSpc>
                <a:spcPct val="100000"/>
              </a:lnSpc>
              <a:spcBef>
                <a:spcPts val="0"/>
              </a:spcBef>
              <a:buClr>
                <a:srgbClr val="191818"/>
              </a:buClr>
              <a:buSzPts val="1400"/>
              <a:buFont typeface="Arial" panose="020B0604020202020204" pitchFamily="34" charset="0"/>
              <a:buChar char="•"/>
              <a:defRPr/>
            </a:pPr>
            <a:r>
              <a:rPr lang="en-US" altLang="en-US" dirty="0"/>
              <a:t>Individuals who have firsthand experience with a product or service, or can easily obtain detailed information about it, are </a:t>
            </a:r>
            <a:r>
              <a:rPr lang="en-US" altLang="en-US" dirty="0">
                <a:solidFill>
                  <a:srgbClr val="0070C0"/>
                </a:solidFill>
              </a:rPr>
              <a:t>less likely to be influenced by the advice or example of others.</a:t>
            </a:r>
            <a:r>
              <a:rPr lang="en-US" altLang="en-US" dirty="0"/>
              <a:t> </a:t>
            </a:r>
          </a:p>
        </p:txBody>
      </p:sp>
      <p:pic>
        <p:nvPicPr>
          <p:cNvPr id="3" name="Picture 2">
            <a:extLst>
              <a:ext uri="{FF2B5EF4-FFF2-40B4-BE49-F238E27FC236}">
                <a16:creationId xmlns:a16="http://schemas.microsoft.com/office/drawing/2014/main" id="{746BC89B-F85B-4B61-BC0F-4B0A2507D7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80386" y="2328881"/>
            <a:ext cx="5367904" cy="3578602"/>
          </a:xfrm>
          <a:prstGeom prst="rect">
            <a:avLst/>
          </a:prstGeom>
        </p:spPr>
      </p:pic>
    </p:spTree>
    <p:extLst>
      <p:ext uri="{BB962C8B-B14F-4D97-AF65-F5344CB8AC3E}">
        <p14:creationId xmlns:p14="http://schemas.microsoft.com/office/powerpoint/2010/main" val="95883097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00B0F0"/>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714703" y="1428065"/>
            <a:ext cx="5039271"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r>
              <a:rPr kumimoji="0" lang="en-US" sz="2800" b="1"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Lato"/>
                <a:ea typeface="Lato"/>
                <a:cs typeface="Lato"/>
                <a:sym typeface="Lato"/>
              </a:rPr>
              <a:t>3. Relevant Information And Experiences</a:t>
            </a:r>
            <a:endParaRPr lang="en-US" altLang="en-US" sz="2800" b="1" kern="0" noProof="0" dirty="0">
              <a:solidFill>
                <a:srgbClr val="0070C0"/>
              </a:solidFill>
              <a:effectLst>
                <a:outerShdw blurRad="38100" dist="38100" dir="2700000" algn="tl">
                  <a:srgbClr val="000000">
                    <a:alpha val="43137"/>
                  </a:srgbClr>
                </a:outerShdw>
              </a:effectLst>
              <a:latin typeface="Lato"/>
              <a:ea typeface="Lato"/>
              <a:cs typeface="Lato"/>
              <a:sym typeface="Lato"/>
            </a:endParaRP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endParaRPr lang="en-US" altLang="en-US" kern="0" dirty="0">
              <a:solidFill>
                <a:srgbClr val="191818"/>
              </a:solidFill>
              <a:latin typeface="Lato"/>
              <a:ea typeface="Lato"/>
              <a:cs typeface="Lato"/>
              <a:sym typeface="Lato"/>
            </a:endParaRP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lang="en-US" altLang="en-US" kern="0" dirty="0">
                <a:solidFill>
                  <a:srgbClr val="191818"/>
                </a:solidFill>
                <a:latin typeface="Lato"/>
                <a:ea typeface="Lato"/>
                <a:cs typeface="Lato"/>
              </a:rPr>
              <a:t>In contrast, pe</a:t>
            </a:r>
            <a:r>
              <a:rPr lang="en-US" altLang="en-US" kern="0" dirty="0">
                <a:solidFill>
                  <a:srgbClr val="191818"/>
                </a:solidFill>
                <a:latin typeface="Lato"/>
                <a:ea typeface="Lato"/>
                <a:cs typeface="Lato"/>
                <a:sym typeface="Lato"/>
              </a:rPr>
              <a:t>rsons who have little or no experience </a:t>
            </a:r>
            <a:r>
              <a:rPr kumimoji="0" lang="en-US" altLang="en-US" sz="2400" b="0" i="0" u="none" strike="noStrike" kern="0" cap="none" spc="0" normalizeH="0" baseline="0" noProof="0" dirty="0">
                <a:ln>
                  <a:noFill/>
                </a:ln>
                <a:solidFill>
                  <a:srgbClr val="191818"/>
                </a:solidFill>
                <a:effectLst/>
                <a:uLnTx/>
                <a:uFillTx/>
                <a:latin typeface="Lato"/>
                <a:ea typeface="Lato"/>
                <a:cs typeface="Lato"/>
                <a:sym typeface="Lato"/>
              </a:rPr>
              <a:t>with a product or service, and do not trust advertising messages, are more likely to seek out the advice or example of others.</a:t>
            </a:r>
          </a:p>
          <a:p>
            <a:pPr algn="l"/>
            <a:endParaRPr lang="en-US" sz="6600" b="1" dirty="0">
              <a:solidFill>
                <a:srgbClr val="8E5A6D"/>
              </a:solidFill>
            </a:endParaRPr>
          </a:p>
        </p:txBody>
      </p:sp>
      <p:pic>
        <p:nvPicPr>
          <p:cNvPr id="4" name="Picture 3">
            <a:extLst>
              <a:ext uri="{FF2B5EF4-FFF2-40B4-BE49-F238E27FC236}">
                <a16:creationId xmlns:a16="http://schemas.microsoft.com/office/drawing/2014/main" id="{61533110-2612-4E2B-96AF-8CFCC58546A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983799" y="2617075"/>
            <a:ext cx="5219645" cy="3636579"/>
          </a:xfrm>
          <a:prstGeom prst="rect">
            <a:avLst/>
          </a:prstGeom>
        </p:spPr>
      </p:pic>
    </p:spTree>
    <p:extLst>
      <p:ext uri="{BB962C8B-B14F-4D97-AF65-F5344CB8AC3E}">
        <p14:creationId xmlns:p14="http://schemas.microsoft.com/office/powerpoint/2010/main" val="360621045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00B0F0"/>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714703" y="1428065"/>
            <a:ext cx="8697090"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r>
              <a:rPr kumimoji="0" lang="en-US" sz="2800" b="1"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Lato"/>
                <a:ea typeface="Lato"/>
                <a:cs typeface="Lato"/>
                <a:sym typeface="Lato"/>
              </a:rPr>
              <a:t>4. Product Conspicuousness (wealth)</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endParaRPr lang="en-US" altLang="en-US" kern="0" dirty="0">
              <a:solidFill>
                <a:srgbClr val="191818"/>
              </a:solidFill>
              <a:latin typeface="Lato"/>
              <a:ea typeface="Lato"/>
              <a:cs typeface="Lato"/>
              <a:sym typeface="Lato"/>
            </a:endParaRP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lang="en-US" altLang="en-US" dirty="0"/>
              <a:t>The degree of reference group influence on purchase        decisions varies according to product conspicuousness. </a:t>
            </a:r>
          </a:p>
          <a:p>
            <a:pPr algn="l"/>
            <a:endParaRPr lang="en-US" sz="6600" b="1" dirty="0">
              <a:solidFill>
                <a:srgbClr val="8E5A6D"/>
              </a:solidFill>
            </a:endParaRPr>
          </a:p>
        </p:txBody>
      </p:sp>
      <p:pic>
        <p:nvPicPr>
          <p:cNvPr id="3" name="Picture 2">
            <a:extLst>
              <a:ext uri="{FF2B5EF4-FFF2-40B4-BE49-F238E27FC236}">
                <a16:creationId xmlns:a16="http://schemas.microsoft.com/office/drawing/2014/main" id="{2DCF7201-0547-4AC9-80B9-A99DA4E30E2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72056" y="3265670"/>
            <a:ext cx="4834915" cy="3229723"/>
          </a:xfrm>
          <a:prstGeom prst="rect">
            <a:avLst/>
          </a:prstGeom>
        </p:spPr>
      </p:pic>
      <p:pic>
        <p:nvPicPr>
          <p:cNvPr id="5" name="Picture 4">
            <a:extLst>
              <a:ext uri="{FF2B5EF4-FFF2-40B4-BE49-F238E27FC236}">
                <a16:creationId xmlns:a16="http://schemas.microsoft.com/office/drawing/2014/main" id="{8B4392AD-850A-4A64-A3EE-125A6620BD1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878448" y="2547022"/>
            <a:ext cx="3598849" cy="4059332"/>
          </a:xfrm>
          <a:prstGeom prst="rect">
            <a:avLst/>
          </a:prstGeom>
        </p:spPr>
      </p:pic>
    </p:spTree>
    <p:extLst>
      <p:ext uri="{BB962C8B-B14F-4D97-AF65-F5344CB8AC3E}">
        <p14:creationId xmlns:p14="http://schemas.microsoft.com/office/powerpoint/2010/main" val="245920872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636927" y="251646"/>
            <a:ext cx="7656776" cy="584775"/>
          </a:xfrm>
          <a:prstGeom prst="rect">
            <a:avLst/>
          </a:prstGeom>
        </p:spPr>
        <p:txBody>
          <a:bodyPr wrap="none">
            <a:spAutoFit/>
          </a:bodyPr>
          <a:lstStyle/>
          <a:p>
            <a:pPr algn="ctr"/>
            <a:r>
              <a:rPr lang="en-US" sz="3200" b="1" dirty="0">
                <a:solidFill>
                  <a:srgbClr val="00B0F0"/>
                </a:solidFill>
              </a:rPr>
              <a:t>Factors Affecting Reference Group Influence</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809297" y="1411487"/>
            <a:ext cx="5039270"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0" marR="0" lvl="0" indent="0" algn="l" defTabSz="914400" rtl="0" eaLnBrk="1" fontAlgn="auto" latinLnBrk="0" hangingPunct="1">
              <a:lnSpc>
                <a:spcPct val="100000"/>
              </a:lnSpc>
              <a:spcBef>
                <a:spcPts val="0"/>
              </a:spcBef>
              <a:spcAft>
                <a:spcPts val="0"/>
              </a:spcAft>
              <a:buClr>
                <a:srgbClr val="191818"/>
              </a:buClr>
              <a:buSzPts val="1400"/>
              <a:buFont typeface="Arial" pitchFamily="34" charset="0"/>
              <a:buNone/>
              <a:tabLst/>
              <a:defRPr/>
            </a:pPr>
            <a:r>
              <a:rPr kumimoji="0" lang="en-US" sz="2800" b="1" i="0" u="none" strike="noStrike" kern="0" cap="none" spc="0" normalizeH="0" baseline="0" noProof="0" dirty="0">
                <a:ln>
                  <a:noFill/>
                </a:ln>
                <a:solidFill>
                  <a:srgbClr val="0070C0"/>
                </a:solidFill>
                <a:effectLst>
                  <a:outerShdw blurRad="38100" dist="38100" dir="2700000" algn="tl">
                    <a:srgbClr val="000000">
                      <a:alpha val="43137"/>
                    </a:srgbClr>
                  </a:outerShdw>
                </a:effectLst>
                <a:uLnTx/>
                <a:uFillTx/>
                <a:latin typeface="Lato"/>
                <a:ea typeface="Lato"/>
                <a:cs typeface="Lato"/>
                <a:sym typeface="Lato"/>
              </a:rPr>
              <a:t>4. Product Conspicuousness (wealth)</a:t>
            </a: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endParaRPr lang="en-US" altLang="en-US" kern="0" dirty="0">
              <a:solidFill>
                <a:srgbClr val="191818"/>
              </a:solidFill>
              <a:latin typeface="Lato"/>
              <a:ea typeface="Lato"/>
              <a:cs typeface="Lato"/>
              <a:sym typeface="Lato"/>
            </a:endParaRPr>
          </a:p>
          <a:p>
            <a:pPr marL="342900" marR="0" lvl="0" indent="-342900" algn="l" defTabSz="914400" rtl="0" eaLnBrk="1" fontAlgn="auto" latinLnBrk="0" hangingPunct="1">
              <a:lnSpc>
                <a:spcPct val="100000"/>
              </a:lnSpc>
              <a:spcBef>
                <a:spcPts val="0"/>
              </a:spcBef>
              <a:spcAft>
                <a:spcPts val="0"/>
              </a:spcAft>
              <a:buClr>
                <a:srgbClr val="191818"/>
              </a:buClr>
              <a:buSzPts val="1400"/>
              <a:buFont typeface="Arial" panose="020B0604020202020204" pitchFamily="34" charset="0"/>
              <a:buChar char="•"/>
              <a:tabLst/>
              <a:defRPr/>
            </a:pPr>
            <a:r>
              <a:rPr lang="en-US" altLang="en-US" dirty="0"/>
              <a:t>Products that are especially conspicuous and status revealing are most likely to be purchased with </a:t>
            </a:r>
            <a:r>
              <a:rPr lang="en-US" altLang="en-US" dirty="0">
                <a:solidFill>
                  <a:srgbClr val="0070C0"/>
                </a:solidFill>
              </a:rPr>
              <a:t>an eye to the reactions of relevant others.</a:t>
            </a:r>
          </a:p>
          <a:p>
            <a:pPr algn="l"/>
            <a:endParaRPr lang="en-US" sz="6600" b="1" dirty="0">
              <a:solidFill>
                <a:srgbClr val="8E5A6D"/>
              </a:solidFill>
            </a:endParaRPr>
          </a:p>
        </p:txBody>
      </p:sp>
      <p:pic>
        <p:nvPicPr>
          <p:cNvPr id="10" name="jewlary">
            <a:hlinkClick r:id="" action="ppaction://media"/>
            <a:extLst>
              <a:ext uri="{FF2B5EF4-FFF2-40B4-BE49-F238E27FC236}">
                <a16:creationId xmlns:a16="http://schemas.microsoft.com/office/drawing/2014/main" id="{353AF748-5288-42DD-A45B-02C75C5118C0}"/>
              </a:ext>
            </a:extLst>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6805646" y="1162240"/>
            <a:ext cx="4927814" cy="5565821"/>
          </a:xfrm>
          <a:prstGeom prst="rect">
            <a:avLst/>
          </a:prstGeom>
        </p:spPr>
      </p:pic>
    </p:spTree>
    <p:extLst>
      <p:ext uri="{BB962C8B-B14F-4D97-AF65-F5344CB8AC3E}">
        <p14:creationId xmlns:p14="http://schemas.microsoft.com/office/powerpoint/2010/main" val="21848269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4397" fill="hold"/>
                                        <p:tgtEl>
                                          <p:spTgt spid="10"/>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10"/>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10"/>
                                        </p:tgtEl>
                                      </p:cBhvr>
                                    </p:cmd>
                                  </p:childTnLst>
                                </p:cTn>
                              </p:par>
                            </p:childTnLst>
                          </p:cTn>
                        </p:par>
                      </p:childTnLst>
                    </p:cTn>
                  </p:par>
                </p:childTnLst>
              </p:cTn>
              <p:nextCondLst>
                <p:cond evt="onClick" delay="0">
                  <p:tgtEl>
                    <p:spTgt spid="10"/>
                  </p:tgtEl>
                </p:cond>
              </p:nextCondLst>
            </p:seq>
            <p:video>
              <p:cMediaNode vol="80000">
                <p:cTn id="12" fill="hold" display="0">
                  <p:stCondLst>
                    <p:cond delay="indefinite"/>
                  </p:stCondLst>
                </p:cTn>
                <p:tgtEl>
                  <p:spTgt spid="10"/>
                </p:tgtEl>
              </p:cMediaNode>
            </p:video>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452095" y="0"/>
            <a:ext cx="5965479" cy="584775"/>
          </a:xfrm>
          <a:prstGeom prst="rect">
            <a:avLst/>
          </a:prstGeom>
        </p:spPr>
        <p:txBody>
          <a:bodyPr wrap="none">
            <a:spAutoFit/>
          </a:bodyPr>
          <a:lstStyle/>
          <a:p>
            <a:pPr algn="ctr"/>
            <a:r>
              <a:rPr lang="en-US" sz="3200" b="1" dirty="0">
                <a:solidFill>
                  <a:srgbClr val="00B0F0"/>
                </a:solidFill>
              </a:rPr>
              <a:t>Characteristics of Opinion Leaders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441435" y="1683572"/>
            <a:ext cx="5039270"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Knowledgeable in product category</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Self-confident, outgoing, sociable</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Read special-interest publications and websites</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Often same socioeconomic &amp; age group as receivers</a:t>
            </a:r>
          </a:p>
          <a:p>
            <a:pPr marL="1143000" indent="-1143000" algn="l">
              <a:buFont typeface="+mj-lt"/>
              <a:buAutoNum type="arabicPeriod"/>
            </a:pPr>
            <a:endParaRPr lang="en-US" sz="6600" b="1" dirty="0">
              <a:solidFill>
                <a:srgbClr val="8E5A6D"/>
              </a:solidFill>
            </a:endParaRPr>
          </a:p>
        </p:txBody>
      </p:sp>
      <p:pic>
        <p:nvPicPr>
          <p:cNvPr id="9" name="Content Placeholder 6">
            <a:extLst>
              <a:ext uri="{FF2B5EF4-FFF2-40B4-BE49-F238E27FC236}">
                <a16:creationId xmlns:a16="http://schemas.microsoft.com/office/drawing/2014/main" id="{8FFC068C-BADB-4D7E-B90E-C2E95F6B0EE0}"/>
              </a:ext>
            </a:extLst>
          </p:cNvPr>
          <p:cNvPicPr>
            <a:picLocks noChangeAspect="1"/>
          </p:cNvPicPr>
          <p:nvPr/>
        </p:nvPicPr>
        <p:blipFill rotWithShape="1">
          <a:blip r:embed="rId3">
            <a:extLst>
              <a:ext uri="{28A0092B-C50C-407E-A947-70E740481C1C}">
                <a14:useLocalDpi xmlns:a14="http://schemas.microsoft.com/office/drawing/2010/main"/>
              </a:ext>
            </a:extLst>
          </a:blip>
          <a:srcRect r="18604"/>
          <a:stretch/>
        </p:blipFill>
        <p:spPr bwMode="auto">
          <a:xfrm>
            <a:off x="5338465" y="1571812"/>
            <a:ext cx="6609695" cy="4564828"/>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87721494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28667" y="251646"/>
            <a:ext cx="7873310" cy="584775"/>
          </a:xfrm>
          <a:prstGeom prst="rect">
            <a:avLst/>
          </a:prstGeom>
        </p:spPr>
        <p:txBody>
          <a:bodyPr wrap="none">
            <a:spAutoFit/>
          </a:bodyPr>
          <a:lstStyle/>
          <a:p>
            <a:pPr algn="ctr"/>
            <a:r>
              <a:rPr lang="en-US" sz="3200" b="1" dirty="0">
                <a:solidFill>
                  <a:srgbClr val="00B0F0"/>
                </a:solidFill>
              </a:rPr>
              <a:t>E-WOM (electronic word of communications)</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1056730" y="1462478"/>
            <a:ext cx="5039270"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Factors affecting engagement</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Social networks</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Brand communities</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0" i="0" u="none" strike="noStrike" kern="1200" cap="none" spc="0" normalizeH="0" baseline="0" noProof="0" dirty="0">
                <a:ln>
                  <a:noFill/>
                </a:ln>
                <a:solidFill>
                  <a:prstClr val="black"/>
                </a:solidFill>
                <a:effectLst/>
                <a:uLnTx/>
                <a:uFillTx/>
                <a:latin typeface="Calibri"/>
                <a:ea typeface="+mn-ea"/>
                <a:cs typeface="+mn-cs"/>
              </a:rPr>
              <a:t>Blogs and microblogs</a:t>
            </a:r>
          </a:p>
          <a:p>
            <a:pPr marL="1143000" indent="-1143000" algn="l">
              <a:buFont typeface="+mj-lt"/>
              <a:buAutoNum type="arabicPeriod"/>
            </a:pPr>
            <a:endParaRPr lang="en-US" sz="6600" b="1" dirty="0">
              <a:solidFill>
                <a:srgbClr val="8E5A6D"/>
              </a:solidFill>
            </a:endParaRPr>
          </a:p>
        </p:txBody>
      </p:sp>
      <p:pic>
        <p:nvPicPr>
          <p:cNvPr id="3" name="Picture 2">
            <a:extLst>
              <a:ext uri="{FF2B5EF4-FFF2-40B4-BE49-F238E27FC236}">
                <a16:creationId xmlns:a16="http://schemas.microsoft.com/office/drawing/2014/main" id="{5978F527-88F8-4E34-8F7F-12F220CAD34A}"/>
              </a:ext>
            </a:extLst>
          </p:cNvPr>
          <p:cNvPicPr>
            <a:picLocks noChangeAspect="1"/>
          </p:cNvPicPr>
          <p:nvPr/>
        </p:nvPicPr>
        <p:blipFill>
          <a:blip r:embed="rId2"/>
          <a:stretch>
            <a:fillRect/>
          </a:stretch>
        </p:blipFill>
        <p:spPr>
          <a:xfrm>
            <a:off x="5708633" y="2947834"/>
            <a:ext cx="5672964" cy="2955049"/>
          </a:xfrm>
          <a:prstGeom prst="rect">
            <a:avLst/>
          </a:prstGeom>
        </p:spPr>
      </p:pic>
      <p:pic>
        <p:nvPicPr>
          <p:cNvPr id="4" name="Picture 3">
            <a:extLst>
              <a:ext uri="{FF2B5EF4-FFF2-40B4-BE49-F238E27FC236}">
                <a16:creationId xmlns:a16="http://schemas.microsoft.com/office/drawing/2014/main" id="{FC669A9F-90A1-48A1-A814-9D0E6F1E9D7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63355" y="3945151"/>
            <a:ext cx="4795429" cy="2584655"/>
          </a:xfrm>
          <a:prstGeom prst="rect">
            <a:avLst/>
          </a:prstGeom>
        </p:spPr>
      </p:pic>
    </p:spTree>
    <p:extLst>
      <p:ext uri="{BB962C8B-B14F-4D97-AF65-F5344CB8AC3E}">
        <p14:creationId xmlns:p14="http://schemas.microsoft.com/office/powerpoint/2010/main" val="2227693431"/>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5708632" y="0"/>
            <a:ext cx="1513363" cy="584775"/>
          </a:xfrm>
          <a:prstGeom prst="rect">
            <a:avLst/>
          </a:prstGeom>
        </p:spPr>
        <p:txBody>
          <a:bodyPr wrap="none">
            <a:spAutoFit/>
          </a:bodyPr>
          <a:lstStyle/>
          <a:p>
            <a:pPr algn="ctr"/>
            <a:r>
              <a:rPr lang="en-US" sz="3200" b="1" dirty="0">
                <a:solidFill>
                  <a:srgbClr val="00B0F0"/>
                </a:solidFill>
              </a:rPr>
              <a:t>E-WOM</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623471" y="1539026"/>
            <a:ext cx="6156735"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3200" b="1" i="0" u="none" strike="noStrike" kern="1200" cap="none" spc="0" normalizeH="0" baseline="0" noProof="0" dirty="0">
                <a:ln>
                  <a:noFill/>
                </a:ln>
                <a:solidFill>
                  <a:srgbClr val="0070C0"/>
                </a:solidFill>
                <a:effectLst/>
                <a:uLnTx/>
                <a:uFillTx/>
                <a:latin typeface="Calibri"/>
                <a:ea typeface="+mn-ea"/>
                <a:cs typeface="+mn-cs"/>
              </a:rPr>
              <a:t>Factors affecting engagement</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Three dimensions underly consumers’ engagement in e-</a:t>
            </a:r>
            <a:r>
              <a:rPr kumimoji="0" lang="en-US" altLang="en-US" b="0" i="0" u="none" strike="noStrike" kern="1200" cap="none" spc="0" normalizeH="0" baseline="0" noProof="0" dirty="0" err="1">
                <a:ln>
                  <a:noFill/>
                </a:ln>
                <a:solidFill>
                  <a:prstClr val="black"/>
                </a:solidFill>
                <a:effectLst/>
                <a:uLnTx/>
                <a:uFillTx/>
                <a:latin typeface="Calibri"/>
                <a:ea typeface="+mn-ea"/>
                <a:cs typeface="+mn-cs"/>
              </a:rPr>
              <a:t>wom</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a:t>
            </a:r>
          </a:p>
          <a:p>
            <a:pPr marL="457200" marR="0" lvl="0" indent="-457200" algn="l" defTabSz="914400" rtl="0" eaLnBrk="1" fontAlgn="auto" latinLnBrk="0" hangingPunct="1">
              <a:lnSpc>
                <a:spcPct val="100000"/>
              </a:lnSpc>
              <a:spcBef>
                <a:spcPct val="20000"/>
              </a:spcBef>
              <a:spcAft>
                <a:spcPts val="0"/>
              </a:spcAft>
              <a:buClrTx/>
              <a:buSzTx/>
              <a:buAutoNum type="arabicPeriod"/>
              <a:tabLst/>
              <a:defRPr/>
            </a:pPr>
            <a:r>
              <a:rPr kumimoji="0" lang="en-US" altLang="en-US" b="1" i="1" u="none" strike="noStrike" kern="1200" cap="none" spc="0" normalizeH="0" baseline="0" noProof="0" dirty="0">
                <a:ln>
                  <a:noFill/>
                </a:ln>
                <a:solidFill>
                  <a:schemeClr val="accent5">
                    <a:lumMod val="75000"/>
                  </a:schemeClr>
                </a:solidFill>
                <a:effectLst/>
                <a:uLnTx/>
                <a:uFillTx/>
                <a:latin typeface="Calibri"/>
                <a:ea typeface="+mn-ea"/>
                <a:cs typeface="+mn-cs"/>
              </a:rPr>
              <a:t>Tie strength</a:t>
            </a:r>
            <a:r>
              <a:rPr kumimoji="0" lang="en-US" altLang="en-US" b="0" i="0" u="none" strike="noStrike" kern="1200" cap="none" spc="0" normalizeH="0" baseline="0" noProof="0" dirty="0">
                <a:ln>
                  <a:noFill/>
                </a:ln>
                <a:solidFill>
                  <a:schemeClr val="accent5">
                    <a:lumMod val="75000"/>
                  </a:schemeClr>
                </a:solidFill>
                <a:effectLst/>
                <a:uLnTx/>
                <a:uFillTx/>
                <a:latin typeface="Calibri"/>
                <a:ea typeface="+mn-ea"/>
                <a:cs typeface="+mn-cs"/>
              </a:rPr>
              <a:t>—</a:t>
            </a:r>
            <a:r>
              <a:rPr kumimoji="0" lang="en-US" altLang="en-US" b="0" i="0" u="none" strike="noStrike" kern="1200" cap="none" spc="0" normalizeH="0" baseline="0" noProof="0" dirty="0">
                <a:ln>
                  <a:noFill/>
                </a:ln>
                <a:solidFill>
                  <a:prstClr val="black"/>
                </a:solidFill>
                <a:effectLst/>
                <a:uLnTx/>
                <a:uFillTx/>
                <a:latin typeface="Calibri"/>
                <a:ea typeface="+mn-ea"/>
                <a:cs typeface="+mn-cs"/>
              </a:rPr>
              <a:t>the degree of intimacy and frequency of contacts between the information seeker and the source.  </a:t>
            </a:r>
          </a:p>
          <a:p>
            <a:pPr marL="457200" marR="0" lvl="0" indent="-457200" algn="l" defTabSz="914400" rtl="0" eaLnBrk="1" fontAlgn="auto" latinLnBrk="0" hangingPunct="1">
              <a:lnSpc>
                <a:spcPct val="100000"/>
              </a:lnSpc>
              <a:spcBef>
                <a:spcPct val="20000"/>
              </a:spcBef>
              <a:spcAft>
                <a:spcPts val="0"/>
              </a:spcAft>
              <a:buClrTx/>
              <a:buSzTx/>
              <a:buAutoNum type="arabicPeriod"/>
              <a:tabLst/>
              <a:defRPr/>
            </a:pPr>
            <a:r>
              <a:rPr kumimoji="0" lang="en-US" altLang="en-US" b="1" i="1" u="none" strike="noStrike" kern="1200" cap="none" spc="0" normalizeH="0" baseline="0" noProof="0" dirty="0">
                <a:ln>
                  <a:noFill/>
                </a:ln>
                <a:solidFill>
                  <a:schemeClr val="accent5">
                    <a:lumMod val="75000"/>
                  </a:schemeClr>
                </a:solidFill>
                <a:effectLst/>
                <a:uLnTx/>
                <a:uFillTx/>
                <a:latin typeface="Calibri"/>
                <a:ea typeface="+mn-ea"/>
                <a:cs typeface="+mn-cs"/>
              </a:rPr>
              <a:t>Similarity</a:t>
            </a:r>
            <a:r>
              <a:rPr kumimoji="0" lang="en-US" altLang="en-US" b="0" i="1" u="none" strike="noStrike" kern="1200" cap="none" spc="0" normalizeH="0" baseline="0" noProof="0" dirty="0">
                <a:ln>
                  <a:noFill/>
                </a:ln>
                <a:solidFill>
                  <a:prstClr val="black"/>
                </a:solidFill>
                <a:effectLst/>
                <a:uLnTx/>
                <a:uFillTx/>
                <a:latin typeface="Calibri"/>
                <a:ea typeface="+mn-ea"/>
                <a:cs typeface="+mn-cs"/>
              </a:rPr>
              <a:t>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among the group’s members in terms of demographics and lifestyles.  </a:t>
            </a:r>
          </a:p>
          <a:p>
            <a:pPr marL="457200" marR="0" lvl="0" indent="-457200" algn="l" defTabSz="914400" rtl="0" eaLnBrk="1" fontAlgn="auto" latinLnBrk="0" hangingPunct="1">
              <a:lnSpc>
                <a:spcPct val="100000"/>
              </a:lnSpc>
              <a:spcBef>
                <a:spcPct val="20000"/>
              </a:spcBef>
              <a:spcAft>
                <a:spcPts val="0"/>
              </a:spcAft>
              <a:buClrTx/>
              <a:buSzTx/>
              <a:buAutoNum type="arabicPeriod"/>
              <a:tabLst/>
              <a:defRPr/>
            </a:pPr>
            <a:r>
              <a:rPr kumimoji="0" lang="en-US" altLang="en-US" b="1" i="1" u="none" strike="noStrike" kern="1200" cap="none" spc="0" normalizeH="0" baseline="0" noProof="0" dirty="0">
                <a:ln>
                  <a:noFill/>
                </a:ln>
                <a:solidFill>
                  <a:schemeClr val="accent5">
                    <a:lumMod val="75000"/>
                  </a:schemeClr>
                </a:solidFill>
                <a:effectLst/>
                <a:uLnTx/>
                <a:uFillTx/>
                <a:latin typeface="Calibri"/>
                <a:ea typeface="+mn-ea"/>
                <a:cs typeface="+mn-cs"/>
              </a:rPr>
              <a:t>Source credibility</a:t>
            </a:r>
            <a:r>
              <a:rPr kumimoji="0" lang="en-US" altLang="en-US" b="0" i="0" u="none" strike="noStrike" kern="1200" cap="none" spc="0" normalizeH="0" baseline="0" noProof="0" dirty="0">
                <a:ln>
                  <a:noFill/>
                </a:ln>
                <a:solidFill>
                  <a:schemeClr val="accent5">
                    <a:lumMod val="75000"/>
                  </a:schemeClr>
                </a:solidFill>
                <a:effectLst/>
                <a:uLnTx/>
                <a:uFillTx/>
                <a:latin typeface="Calibri"/>
                <a:ea typeface="+mn-ea"/>
                <a:cs typeface="+mn-cs"/>
              </a:rPr>
              <a:t>—</a:t>
            </a:r>
            <a:r>
              <a:rPr kumimoji="0" lang="en-US" altLang="en-US" b="0" i="0" u="none" strike="noStrike" kern="1200" cap="none" spc="0" normalizeH="0" baseline="0" noProof="0" dirty="0">
                <a:ln>
                  <a:noFill/>
                </a:ln>
                <a:solidFill>
                  <a:prstClr val="black"/>
                </a:solidFill>
                <a:effectLst/>
                <a:uLnTx/>
                <a:uFillTx/>
                <a:latin typeface="Calibri"/>
                <a:ea typeface="+mn-ea"/>
                <a:cs typeface="+mn-cs"/>
              </a:rPr>
              <a:t>the information seeker’s perceptions of the source’s expertise.</a:t>
            </a:r>
          </a:p>
          <a:p>
            <a:pPr algn="l"/>
            <a:endParaRPr lang="en-US" sz="6600" b="1" dirty="0">
              <a:solidFill>
                <a:srgbClr val="8E5A6D"/>
              </a:solidFill>
            </a:endParaRPr>
          </a:p>
        </p:txBody>
      </p:sp>
      <p:pic>
        <p:nvPicPr>
          <p:cNvPr id="5" name="Picture 4">
            <a:extLst>
              <a:ext uri="{FF2B5EF4-FFF2-40B4-BE49-F238E27FC236}">
                <a16:creationId xmlns:a16="http://schemas.microsoft.com/office/drawing/2014/main" id="{5C58A435-35F4-48A4-9D3F-85462E6A94E9}"/>
              </a:ext>
            </a:extLst>
          </p:cNvPr>
          <p:cNvPicPr>
            <a:picLocks noChangeAspect="1"/>
          </p:cNvPicPr>
          <p:nvPr/>
        </p:nvPicPr>
        <p:blipFill>
          <a:blip r:embed="rId3"/>
          <a:stretch>
            <a:fillRect/>
          </a:stretch>
        </p:blipFill>
        <p:spPr>
          <a:xfrm>
            <a:off x="6465315" y="2328881"/>
            <a:ext cx="4710686" cy="3450275"/>
          </a:xfrm>
          <a:prstGeom prst="rect">
            <a:avLst/>
          </a:prstGeom>
        </p:spPr>
      </p:pic>
    </p:spTree>
    <p:extLst>
      <p:ext uri="{BB962C8B-B14F-4D97-AF65-F5344CB8AC3E}">
        <p14:creationId xmlns:p14="http://schemas.microsoft.com/office/powerpoint/2010/main" val="96023552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5708633" y="251646"/>
            <a:ext cx="1513363" cy="584775"/>
          </a:xfrm>
          <a:prstGeom prst="rect">
            <a:avLst/>
          </a:prstGeom>
        </p:spPr>
        <p:txBody>
          <a:bodyPr wrap="none">
            <a:spAutoFit/>
          </a:bodyPr>
          <a:lstStyle/>
          <a:p>
            <a:pPr algn="ctr"/>
            <a:r>
              <a:rPr lang="en-US" sz="3200" b="1" dirty="0">
                <a:solidFill>
                  <a:srgbClr val="00B0F0"/>
                </a:solidFill>
              </a:rPr>
              <a:t>E-WOM</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780530" y="1539026"/>
            <a:ext cx="5548203"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r>
              <a:rPr kumimoji="0" lang="en-US" altLang="en-US" sz="3200" b="1" i="0" u="none" strike="noStrike" kern="1200" cap="none" spc="0" normalizeH="0" baseline="0" noProof="0" dirty="0">
                <a:ln>
                  <a:noFill/>
                </a:ln>
                <a:solidFill>
                  <a:srgbClr val="0070C0"/>
                </a:solidFill>
                <a:effectLst/>
                <a:uLnTx/>
                <a:uFillTx/>
                <a:latin typeface="Calibri"/>
                <a:ea typeface="+mn-ea"/>
                <a:cs typeface="+mn-cs"/>
              </a:rPr>
              <a:t>2. Social networks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Online, social networks are virtual communities where people share information about themselves with others, generally with similar interests, with whom they have established relationships that, for the most part, exist only in cyberspace.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The major social networks are Facebook, YouTube, Twitter, Instagram and Snapchat. </a:t>
            </a:r>
            <a:endParaRPr lang="en-US" sz="6600" b="1" dirty="0">
              <a:solidFill>
                <a:srgbClr val="8E5A6D"/>
              </a:solidFill>
            </a:endParaRPr>
          </a:p>
        </p:txBody>
      </p:sp>
      <p:pic>
        <p:nvPicPr>
          <p:cNvPr id="3" name="Picture 2">
            <a:extLst>
              <a:ext uri="{FF2B5EF4-FFF2-40B4-BE49-F238E27FC236}">
                <a16:creationId xmlns:a16="http://schemas.microsoft.com/office/drawing/2014/main" id="{7A671FAC-C955-4D38-B55A-39F8287039F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096000" y="2578178"/>
            <a:ext cx="5702837" cy="3207846"/>
          </a:xfrm>
          <a:prstGeom prst="rect">
            <a:avLst/>
          </a:prstGeom>
        </p:spPr>
      </p:pic>
    </p:spTree>
    <p:extLst>
      <p:ext uri="{BB962C8B-B14F-4D97-AF65-F5344CB8AC3E}">
        <p14:creationId xmlns:p14="http://schemas.microsoft.com/office/powerpoint/2010/main" val="1260204469"/>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322785" y="123661"/>
            <a:ext cx="1513363" cy="584775"/>
          </a:xfrm>
          <a:prstGeom prst="rect">
            <a:avLst/>
          </a:prstGeom>
        </p:spPr>
        <p:txBody>
          <a:bodyPr wrap="none">
            <a:spAutoFit/>
          </a:bodyPr>
          <a:lstStyle/>
          <a:p>
            <a:pPr algn="ctr"/>
            <a:r>
              <a:rPr lang="en-US" sz="3200" b="1" dirty="0">
                <a:solidFill>
                  <a:srgbClr val="00B0F0"/>
                </a:solidFill>
              </a:rPr>
              <a:t>E-WOM</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804498" y="1119931"/>
            <a:ext cx="9653295"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r>
              <a:rPr lang="en-US" altLang="en-US" sz="3200" b="1" dirty="0">
                <a:solidFill>
                  <a:srgbClr val="0070C0"/>
                </a:solidFill>
                <a:latin typeface="Calibri"/>
              </a:rPr>
              <a:t>3</a:t>
            </a:r>
            <a:r>
              <a:rPr kumimoji="0" lang="en-US" altLang="en-US" sz="3200" b="1" i="0" u="none" strike="noStrike" kern="1200" cap="none" spc="0" normalizeH="0" baseline="0" noProof="0" dirty="0">
                <a:ln>
                  <a:noFill/>
                </a:ln>
                <a:solidFill>
                  <a:srgbClr val="0070C0"/>
                </a:solidFill>
                <a:effectLst/>
                <a:uLnTx/>
                <a:uFillTx/>
                <a:latin typeface="Calibri"/>
                <a:ea typeface="+mn-ea"/>
                <a:cs typeface="+mn-cs"/>
              </a:rPr>
              <a:t>. </a:t>
            </a:r>
            <a:r>
              <a:rPr lang="en-US" altLang="en-US" sz="3200" b="1" dirty="0">
                <a:solidFill>
                  <a:srgbClr val="0070C0"/>
                </a:solidFill>
                <a:latin typeface="Calibri"/>
              </a:rPr>
              <a:t>B</a:t>
            </a:r>
            <a:r>
              <a:rPr kumimoji="0" lang="en-US" altLang="en-US" sz="3200" b="1" i="0" u="none" strike="noStrike" kern="1200" cap="none" spc="0" normalizeH="0" baseline="0" noProof="0" dirty="0">
                <a:ln>
                  <a:noFill/>
                </a:ln>
                <a:solidFill>
                  <a:srgbClr val="0070C0"/>
                </a:solidFill>
                <a:effectLst/>
                <a:uLnTx/>
                <a:uFillTx/>
                <a:latin typeface="Calibri"/>
                <a:ea typeface="+mn-ea"/>
                <a:cs typeface="+mn-cs"/>
              </a:rPr>
              <a:t>rand community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A brand community is a specialized, </a:t>
            </a:r>
            <a:r>
              <a:rPr kumimoji="0" lang="en-US" altLang="en-US" b="0" i="0" u="none" strike="noStrike" kern="1200" cap="none" spc="0" normalizeH="0" baseline="0" noProof="0" dirty="0" err="1">
                <a:ln>
                  <a:noFill/>
                </a:ln>
                <a:solidFill>
                  <a:prstClr val="black"/>
                </a:solidFill>
                <a:effectLst/>
                <a:uLnTx/>
                <a:uFillTx/>
                <a:latin typeface="Calibri"/>
                <a:ea typeface="+mn-ea"/>
                <a:cs typeface="+mn-cs"/>
              </a:rPr>
              <a:t>nongeographically</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bound community formed on the basis of attachment to a product or brand.</a:t>
            </a:r>
          </a:p>
        </p:txBody>
      </p:sp>
      <p:pic>
        <p:nvPicPr>
          <p:cNvPr id="4" name="Picture 3">
            <a:extLst>
              <a:ext uri="{FF2B5EF4-FFF2-40B4-BE49-F238E27FC236}">
                <a16:creationId xmlns:a16="http://schemas.microsoft.com/office/drawing/2014/main" id="{D2067C32-7729-4ECC-BE94-8C1F65855BFE}"/>
              </a:ext>
            </a:extLst>
          </p:cNvPr>
          <p:cNvPicPr>
            <a:picLocks noChangeAspect="1"/>
          </p:cNvPicPr>
          <p:nvPr/>
        </p:nvPicPr>
        <p:blipFill>
          <a:blip r:embed="rId2"/>
          <a:stretch>
            <a:fillRect/>
          </a:stretch>
        </p:blipFill>
        <p:spPr>
          <a:xfrm>
            <a:off x="4369183" y="2664384"/>
            <a:ext cx="7539038" cy="4130298"/>
          </a:xfrm>
          <a:prstGeom prst="rect">
            <a:avLst/>
          </a:prstGeom>
        </p:spPr>
      </p:pic>
      <p:pic>
        <p:nvPicPr>
          <p:cNvPr id="5" name="Picture 4">
            <a:extLst>
              <a:ext uri="{FF2B5EF4-FFF2-40B4-BE49-F238E27FC236}">
                <a16:creationId xmlns:a16="http://schemas.microsoft.com/office/drawing/2014/main" id="{79A7AA51-99D4-4D35-BA44-A35CAA9AAC1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46294" y="4263866"/>
            <a:ext cx="3510455" cy="1755228"/>
          </a:xfrm>
          <a:prstGeom prst="rect">
            <a:avLst/>
          </a:prstGeom>
        </p:spPr>
      </p:pic>
    </p:spTree>
    <p:extLst>
      <p:ext uri="{BB962C8B-B14F-4D97-AF65-F5344CB8AC3E}">
        <p14:creationId xmlns:p14="http://schemas.microsoft.com/office/powerpoint/2010/main" val="35732141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3637745" y="75456"/>
            <a:ext cx="1513363" cy="584775"/>
          </a:xfrm>
          <a:prstGeom prst="rect">
            <a:avLst/>
          </a:prstGeom>
        </p:spPr>
        <p:txBody>
          <a:bodyPr wrap="none">
            <a:spAutoFit/>
          </a:bodyPr>
          <a:lstStyle/>
          <a:p>
            <a:pPr algn="ctr"/>
            <a:r>
              <a:rPr lang="en-US" sz="3200" b="1" dirty="0">
                <a:solidFill>
                  <a:srgbClr val="00B0F0"/>
                </a:solidFill>
              </a:rPr>
              <a:t>E-WOM</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13238" y="1130441"/>
            <a:ext cx="6037736"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r>
              <a:rPr kumimoji="0" lang="en-US" altLang="en-US" sz="3200" b="1" i="0" u="none" strike="noStrike" kern="1200" cap="none" spc="0" normalizeH="0" baseline="0" noProof="0" dirty="0">
                <a:ln>
                  <a:noFill/>
                </a:ln>
                <a:solidFill>
                  <a:srgbClr val="0070C0"/>
                </a:solidFill>
                <a:effectLst/>
                <a:uLnTx/>
                <a:uFillTx/>
                <a:latin typeface="Calibri"/>
                <a:ea typeface="+mn-ea"/>
                <a:cs typeface="+mn-cs"/>
              </a:rPr>
              <a:t>4. </a:t>
            </a:r>
            <a:r>
              <a:rPr lang="en-US" altLang="en-US" sz="3200" b="1" dirty="0">
                <a:solidFill>
                  <a:srgbClr val="0070C0"/>
                </a:solidFill>
                <a:latin typeface="Calibri"/>
              </a:rPr>
              <a:t>A blog </a:t>
            </a:r>
            <a:endParaRPr kumimoji="0" lang="en-US" altLang="en-US" sz="3200" b="1" i="0" u="none" strike="noStrike" kern="1200" cap="none" spc="0" normalizeH="0" baseline="0" noProof="0" dirty="0">
              <a:ln>
                <a:noFill/>
              </a:ln>
              <a:solidFill>
                <a:srgbClr val="0070C0"/>
              </a:solidFill>
              <a:effectLst/>
              <a:uLnTx/>
              <a:uFillTx/>
              <a:latin typeface="Calibri"/>
              <a:ea typeface="+mn-ea"/>
              <a:cs typeface="+mn-cs"/>
            </a:endParaRP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A </a:t>
            </a:r>
            <a:r>
              <a:rPr kumimoji="0" lang="en-US" altLang="en-US" b="1" i="0" u="none" strike="noStrike" kern="1200" cap="none" spc="0" normalizeH="0" baseline="0" noProof="0" dirty="0">
                <a:ln>
                  <a:noFill/>
                </a:ln>
                <a:solidFill>
                  <a:schemeClr val="accent5">
                    <a:lumMod val="75000"/>
                  </a:schemeClr>
                </a:solidFill>
                <a:effectLst/>
                <a:uLnTx/>
                <a:uFillTx/>
                <a:latin typeface="Calibri"/>
                <a:ea typeface="+mn-ea"/>
                <a:cs typeface="+mn-cs"/>
              </a:rPr>
              <a:t>blog</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is a discussion or informational site published on the Internet and consists of discrete entries (“posts”).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A </a:t>
            </a:r>
            <a:r>
              <a:rPr kumimoji="0" lang="en-US" altLang="en-US" b="1" i="0" u="none" strike="noStrike" kern="1200" cap="none" spc="0" normalizeH="0" baseline="0" noProof="0" dirty="0">
                <a:ln>
                  <a:noFill/>
                </a:ln>
                <a:solidFill>
                  <a:schemeClr val="accent5">
                    <a:lumMod val="75000"/>
                  </a:schemeClr>
                </a:solidFill>
                <a:effectLst/>
                <a:uLnTx/>
                <a:uFillTx/>
                <a:latin typeface="Calibri"/>
                <a:ea typeface="+mn-ea"/>
                <a:cs typeface="+mn-cs"/>
              </a:rPr>
              <a:t>microblog</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has less content than the traditional blog and allow users to exchange small elements of content, such as short sentences, individual images, and video links, mostly via Twitter. </a:t>
            </a:r>
          </a:p>
          <a:p>
            <a:pPr marL="342900" marR="0" lvl="0" indent="-3429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b="1" i="0" u="none" strike="noStrike" kern="1200" cap="none" spc="0" normalizeH="0" baseline="0" noProof="0" dirty="0">
                <a:ln>
                  <a:noFill/>
                </a:ln>
                <a:solidFill>
                  <a:schemeClr val="accent5">
                    <a:lumMod val="75000"/>
                  </a:schemeClr>
                </a:solidFill>
                <a:effectLst/>
                <a:uLnTx/>
                <a:uFillTx/>
                <a:latin typeface="Calibri"/>
                <a:ea typeface="+mn-ea"/>
                <a:cs typeface="+mn-cs"/>
              </a:rPr>
              <a:t>Twitter</a:t>
            </a:r>
            <a:r>
              <a:rPr kumimoji="0" lang="en-US" altLang="en-US" b="0" i="0" u="none" strike="noStrike" kern="1200" cap="none" spc="0" normalizeH="0" baseline="0" noProof="0" dirty="0">
                <a:ln>
                  <a:noFill/>
                </a:ln>
                <a:solidFill>
                  <a:prstClr val="black"/>
                </a:solidFill>
                <a:effectLst/>
                <a:uLnTx/>
                <a:uFillTx/>
                <a:latin typeface="Calibri"/>
                <a:ea typeface="+mn-ea"/>
                <a:cs typeface="+mn-cs"/>
              </a:rPr>
              <a:t> is an online social networking service and microblogging service that enables its users to send and read text-based messages of up to 140 characters, known as </a:t>
            </a:r>
            <a:r>
              <a:rPr kumimoji="0" lang="en-US" altLang="en-US" b="1" i="0" u="none" strike="noStrike" kern="1200" cap="none" spc="0" normalizeH="0" baseline="0" noProof="0" dirty="0">
                <a:ln>
                  <a:noFill/>
                </a:ln>
                <a:solidFill>
                  <a:prstClr val="black"/>
                </a:solidFill>
                <a:effectLst/>
                <a:uLnTx/>
                <a:uFillTx/>
                <a:latin typeface="Calibri"/>
                <a:ea typeface="+mn-ea"/>
                <a:cs typeface="+mn-cs"/>
              </a:rPr>
              <a:t>“tweets.”</a:t>
            </a:r>
          </a:p>
        </p:txBody>
      </p:sp>
      <p:pic>
        <p:nvPicPr>
          <p:cNvPr id="3" name="Picture 2">
            <a:extLst>
              <a:ext uri="{FF2B5EF4-FFF2-40B4-BE49-F238E27FC236}">
                <a16:creationId xmlns:a16="http://schemas.microsoft.com/office/drawing/2014/main" id="{84078CA8-ED3A-4DFC-B12E-2E7AD0EA6774}"/>
              </a:ext>
            </a:extLst>
          </p:cNvPr>
          <p:cNvPicPr>
            <a:picLocks noChangeAspect="1"/>
          </p:cNvPicPr>
          <p:nvPr/>
        </p:nvPicPr>
        <p:blipFill>
          <a:blip r:embed="rId3"/>
          <a:stretch>
            <a:fillRect/>
          </a:stretch>
        </p:blipFill>
        <p:spPr>
          <a:xfrm>
            <a:off x="6550974" y="1138970"/>
            <a:ext cx="4494509" cy="3310841"/>
          </a:xfrm>
          <a:prstGeom prst="rect">
            <a:avLst/>
          </a:prstGeom>
        </p:spPr>
      </p:pic>
      <p:pic>
        <p:nvPicPr>
          <p:cNvPr id="6" name="Picture 5">
            <a:extLst>
              <a:ext uri="{FF2B5EF4-FFF2-40B4-BE49-F238E27FC236}">
                <a16:creationId xmlns:a16="http://schemas.microsoft.com/office/drawing/2014/main" id="{219AE6DE-3AEF-4FF7-A169-9CAB929D7DC3}"/>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7432126" y="4449811"/>
            <a:ext cx="2881560" cy="2370083"/>
          </a:xfrm>
          <a:prstGeom prst="rect">
            <a:avLst/>
          </a:prstGeom>
        </p:spPr>
      </p:pic>
    </p:spTree>
    <p:extLst>
      <p:ext uri="{BB962C8B-B14F-4D97-AF65-F5344CB8AC3E}">
        <p14:creationId xmlns:p14="http://schemas.microsoft.com/office/powerpoint/2010/main" val="88561463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70667" y="249014"/>
            <a:ext cx="4861459" cy="584775"/>
          </a:xfrm>
          <a:prstGeom prst="rect">
            <a:avLst/>
          </a:prstGeom>
        </p:spPr>
        <p:txBody>
          <a:bodyPr wrap="none">
            <a:spAutoFit/>
          </a:bodyPr>
          <a:lstStyle/>
          <a:p>
            <a:pPr algn="ctr"/>
            <a:r>
              <a:rPr lang="en-US" sz="3200" b="1" dirty="0">
                <a:solidFill>
                  <a:srgbClr val="00B0F0"/>
                </a:solidFill>
              </a:rPr>
              <a:t>Stimulating Word of Mouth</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13238" y="1130441"/>
            <a:ext cx="6037736"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endParaRPr kumimoji="0" lang="en-US" altLang="en-US" b="1"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Google Shape;215;p33">
            <a:extLst>
              <a:ext uri="{FF2B5EF4-FFF2-40B4-BE49-F238E27FC236}">
                <a16:creationId xmlns:a16="http://schemas.microsoft.com/office/drawing/2014/main" id="{CC967416-45E3-44F4-8248-20767A622253}"/>
              </a:ext>
            </a:extLst>
          </p:cNvPr>
          <p:cNvSpPr txBox="1">
            <a:spLocks/>
          </p:cNvSpPr>
          <p:nvPr/>
        </p:nvSpPr>
        <p:spPr>
          <a:xfrm>
            <a:off x="665637" y="1282840"/>
            <a:ext cx="5430363" cy="532614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algn="l"/>
            <a:r>
              <a:rPr lang="en-US" altLang="en-US" sz="2800" dirty="0"/>
              <a:t>Marketers long ago realized the power of word-of-mouth communications between consumers, which it is </a:t>
            </a:r>
            <a:r>
              <a:rPr lang="en-US" altLang="en-US" sz="2800" b="1" dirty="0">
                <a:solidFill>
                  <a:schemeClr val="accent5">
                    <a:lumMod val="75000"/>
                  </a:schemeClr>
                </a:solidFill>
              </a:rPr>
              <a:t>almost always more effective</a:t>
            </a:r>
            <a:r>
              <a:rPr lang="en-US" altLang="en-US" sz="2800" dirty="0"/>
              <a:t> than promotional messages paid for by advertisers, and they often encourage it in ads.</a:t>
            </a:r>
            <a:endParaRPr kumimoji="0" lang="en-US" altLang="en-US" sz="3200" b="1" i="0" u="none" strike="noStrike" kern="1200" cap="none" spc="0" normalizeH="0" baseline="0" noProof="0" dirty="0">
              <a:ln>
                <a:noFill/>
              </a:ln>
              <a:solidFill>
                <a:schemeClr val="accent4">
                  <a:lumMod val="75000"/>
                </a:schemeClr>
              </a:solidFill>
              <a:effectLst/>
              <a:uLnTx/>
              <a:uFillTx/>
              <a:latin typeface="Calibri"/>
              <a:ea typeface="+mn-ea"/>
              <a:cs typeface="+mn-cs"/>
            </a:endParaRP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rPr>
              <a:t>Viral marketing</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rPr>
              <a:t>Motivations for passing along emails</a:t>
            </a:r>
          </a:p>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rPr>
              <a:t>Buzz agents</a:t>
            </a:r>
          </a:p>
        </p:txBody>
      </p:sp>
      <p:pic>
        <p:nvPicPr>
          <p:cNvPr id="4" name="Picture 3">
            <a:extLst>
              <a:ext uri="{FF2B5EF4-FFF2-40B4-BE49-F238E27FC236}">
                <a16:creationId xmlns:a16="http://schemas.microsoft.com/office/drawing/2014/main" id="{EBFC9BF7-36CF-48E6-B88E-2C9A5B9C570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flipH="1">
            <a:off x="5899483" y="2251335"/>
            <a:ext cx="5249788" cy="3651548"/>
          </a:xfrm>
          <a:prstGeom prst="rect">
            <a:avLst/>
          </a:prstGeom>
        </p:spPr>
      </p:pic>
    </p:spTree>
    <p:extLst>
      <p:ext uri="{BB962C8B-B14F-4D97-AF65-F5344CB8AC3E}">
        <p14:creationId xmlns:p14="http://schemas.microsoft.com/office/powerpoint/2010/main" val="409867582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70667" y="249014"/>
            <a:ext cx="4861459" cy="584775"/>
          </a:xfrm>
          <a:prstGeom prst="rect">
            <a:avLst/>
          </a:prstGeom>
        </p:spPr>
        <p:txBody>
          <a:bodyPr wrap="none">
            <a:spAutoFit/>
          </a:bodyPr>
          <a:lstStyle/>
          <a:p>
            <a:pPr algn="ctr"/>
            <a:r>
              <a:rPr lang="en-US" sz="3200" b="1" dirty="0">
                <a:solidFill>
                  <a:srgbClr val="00B0F0"/>
                </a:solidFill>
              </a:rPr>
              <a:t>Stimulating Word of Mouth</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13238" y="1130441"/>
            <a:ext cx="6037736"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endParaRPr kumimoji="0" lang="en-US" altLang="en-US" b="1"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Google Shape;215;p33">
            <a:extLst>
              <a:ext uri="{FF2B5EF4-FFF2-40B4-BE49-F238E27FC236}">
                <a16:creationId xmlns:a16="http://schemas.microsoft.com/office/drawing/2014/main" id="{CC967416-45E3-44F4-8248-20767A622253}"/>
              </a:ext>
            </a:extLst>
          </p:cNvPr>
          <p:cNvSpPr txBox="1">
            <a:spLocks/>
          </p:cNvSpPr>
          <p:nvPr/>
        </p:nvSpPr>
        <p:spPr>
          <a:xfrm>
            <a:off x="623595" y="1169150"/>
            <a:ext cx="9592460" cy="532614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514350" marR="0" lvl="0" indent="-514350" algn="l" defTabSz="914400" rtl="0" eaLnBrk="1" fontAlgn="auto" latinLnBrk="0" hangingPunct="1">
              <a:lnSpc>
                <a:spcPct val="100000"/>
              </a:lnSpc>
              <a:spcBef>
                <a:spcPct val="20000"/>
              </a:spcBef>
              <a:spcAft>
                <a:spcPts val="0"/>
              </a:spcAft>
              <a:buClrTx/>
              <a:buSzTx/>
              <a:buFont typeface="+mj-lt"/>
              <a:buAutoNum type="arabicPeriod"/>
              <a:tabLst/>
              <a:defRPr/>
            </a:pPr>
            <a:r>
              <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rPr>
              <a:t>Viral marketing:</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b="1" i="0" u="none" strike="noStrike" kern="1200" cap="none" spc="0" normalizeH="0" baseline="0" noProof="0" dirty="0">
                <a:ln>
                  <a:noFill/>
                </a:ln>
                <a:solidFill>
                  <a:prstClr val="black"/>
                </a:solidFill>
                <a:effectLst/>
                <a:uLnTx/>
                <a:uFillTx/>
                <a:latin typeface="Calibri"/>
                <a:ea typeface="+mn-ea"/>
                <a:cs typeface="+mn-cs"/>
              </a:rPr>
              <a:t>Viral marketing (viral advertising) </a:t>
            </a:r>
            <a:r>
              <a:rPr kumimoji="0" lang="en-US" altLang="en-US" b="0" i="0" u="none" strike="noStrike" kern="1200" cap="none" spc="0" normalizeH="0" baseline="0" noProof="0" dirty="0">
                <a:ln>
                  <a:noFill/>
                </a:ln>
                <a:solidFill>
                  <a:prstClr val="black"/>
                </a:solidFill>
                <a:effectLst/>
                <a:uLnTx/>
                <a:uFillTx/>
                <a:latin typeface="Calibri"/>
                <a:ea typeface="+mn-ea"/>
                <a:cs typeface="+mn-cs"/>
              </a:rPr>
              <a:t>is a marketing technique that uses pre-existing social networks and other technologies to produce increases in brand awareness or to achieve other marketing objectives through encouraging individuals to pass along messages.</a:t>
            </a:r>
          </a:p>
          <a:p>
            <a:pPr marR="0" lvl="0" algn="l" defTabSz="914400" rtl="0" eaLnBrk="1" fontAlgn="auto" latinLnBrk="0" hangingPunct="1">
              <a:lnSpc>
                <a:spcPct val="100000"/>
              </a:lnSpc>
              <a:spcBef>
                <a:spcPct val="20000"/>
              </a:spcBef>
              <a:spcAft>
                <a:spcPts val="0"/>
              </a:spcAft>
              <a:buClrTx/>
              <a:buSzTx/>
              <a:tabLst/>
              <a:defRPr/>
            </a:pPr>
            <a:endPar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5F448F6D-AADB-4747-B950-25301A92730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001396" y="3429000"/>
            <a:ext cx="5777100" cy="3249619"/>
          </a:xfrm>
          <a:prstGeom prst="rect">
            <a:avLst/>
          </a:prstGeom>
        </p:spPr>
      </p:pic>
    </p:spTree>
    <p:extLst>
      <p:ext uri="{BB962C8B-B14F-4D97-AF65-F5344CB8AC3E}">
        <p14:creationId xmlns:p14="http://schemas.microsoft.com/office/powerpoint/2010/main" val="872951120"/>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16905" y="127698"/>
            <a:ext cx="4861459" cy="584775"/>
          </a:xfrm>
          <a:prstGeom prst="rect">
            <a:avLst/>
          </a:prstGeom>
        </p:spPr>
        <p:txBody>
          <a:bodyPr wrap="none">
            <a:spAutoFit/>
          </a:bodyPr>
          <a:lstStyle/>
          <a:p>
            <a:pPr algn="ctr"/>
            <a:r>
              <a:rPr lang="en-US" sz="3200" b="1" dirty="0">
                <a:solidFill>
                  <a:srgbClr val="00B0F0"/>
                </a:solidFill>
              </a:rPr>
              <a:t>Stimulating Word of Mouth</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13238" y="1130441"/>
            <a:ext cx="6037736"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endParaRPr kumimoji="0" lang="en-US" altLang="en-US" b="1"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Google Shape;215;p33">
            <a:extLst>
              <a:ext uri="{FF2B5EF4-FFF2-40B4-BE49-F238E27FC236}">
                <a16:creationId xmlns:a16="http://schemas.microsoft.com/office/drawing/2014/main" id="{CC967416-45E3-44F4-8248-20767A622253}"/>
              </a:ext>
            </a:extLst>
          </p:cNvPr>
          <p:cNvSpPr txBox="1">
            <a:spLocks/>
          </p:cNvSpPr>
          <p:nvPr/>
        </p:nvSpPr>
        <p:spPr>
          <a:xfrm>
            <a:off x="1331527" y="1380981"/>
            <a:ext cx="9112954" cy="4914149"/>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r>
              <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rPr>
              <a:t>2. Motivations for passing along emails</a:t>
            </a:r>
          </a:p>
          <a:p>
            <a:pPr marR="0" lvl="0" algn="l" defTabSz="914400" rtl="0" eaLnBrk="1" fontAlgn="auto" latinLnBrk="0" hangingPunct="1">
              <a:lnSpc>
                <a:spcPct val="100000"/>
              </a:lnSpc>
              <a:spcBef>
                <a:spcPct val="20000"/>
              </a:spcBef>
              <a:spcAft>
                <a:spcPts val="0"/>
              </a:spcAft>
              <a:buClrTx/>
              <a:buSzTx/>
              <a:tabLst/>
              <a:defRPr/>
            </a:pPr>
            <a:r>
              <a:rPr kumimoji="0" lang="en-US" altLang="en-US" b="1" i="0" u="none" strike="noStrike" kern="1200" cap="none" spc="0" normalizeH="0" baseline="0" noProof="0" dirty="0">
                <a:ln>
                  <a:noFill/>
                </a:ln>
                <a:solidFill>
                  <a:prstClr val="black"/>
                </a:solidFill>
                <a:effectLst/>
                <a:uLnTx/>
                <a:uFillTx/>
                <a:latin typeface="Calibri"/>
                <a:ea typeface="+mn-ea"/>
                <a:cs typeface="+mn-cs"/>
              </a:rPr>
              <a:t>Investigation of the motivations for passing along emails found that:</a:t>
            </a:r>
          </a:p>
          <a:p>
            <a:pPr marR="0" lvl="0" algn="l" defTabSz="914400" rtl="0" eaLnBrk="1" fontAlgn="auto" latinLnBrk="0" hangingPunct="1">
              <a:lnSpc>
                <a:spcPct val="100000"/>
              </a:lnSpc>
              <a:spcBef>
                <a:spcPct val="20000"/>
              </a:spcBef>
              <a:spcAft>
                <a:spcPts val="0"/>
              </a:spcAft>
              <a:buClrTx/>
              <a:buSzTx/>
              <a:tabLst/>
              <a:defRPr/>
            </a:pPr>
            <a:r>
              <a:rPr kumimoji="0" lang="en-US" altLang="en-US" i="0" u="none" strike="noStrike" kern="1200" cap="none" spc="0" normalizeH="0" baseline="0" noProof="0" dirty="0">
                <a:ln>
                  <a:noFill/>
                </a:ln>
                <a:solidFill>
                  <a:schemeClr val="accent5">
                    <a:lumMod val="75000"/>
                  </a:schemeClr>
                </a:solidFill>
                <a:effectLst/>
                <a:uLnTx/>
                <a:uFillTx/>
                <a:latin typeface="Calibri"/>
                <a:ea typeface="+mn-ea"/>
                <a:cs typeface="+mn-cs"/>
              </a:rPr>
              <a:t>1. People were receptive only to emails from people they knew. </a:t>
            </a:r>
            <a:r>
              <a:rPr kumimoji="0" lang="en-US" altLang="en-US" i="0" u="none" strike="noStrike" kern="1200" cap="none" spc="0" normalizeH="0" baseline="0" noProof="0" dirty="0">
                <a:ln>
                  <a:noFill/>
                </a:ln>
                <a:solidFill>
                  <a:prstClr val="black"/>
                </a:solidFill>
                <a:effectLst/>
                <a:uLnTx/>
                <a:uFillTx/>
                <a:latin typeface="Calibri"/>
                <a:ea typeface="+mn-ea"/>
                <a:cs typeface="+mn-cs"/>
              </a:rPr>
              <a:t>The kind of emails they received included jokes, virus alerts, inspirational stories, requests to vote on certain issues, video clips, and links to other websites.</a:t>
            </a:r>
          </a:p>
          <a:p>
            <a:pPr marR="0" lvl="0" algn="l" defTabSz="914400" rtl="0" eaLnBrk="1" fontAlgn="auto" latinLnBrk="0" hangingPunct="1">
              <a:lnSpc>
                <a:spcPct val="100000"/>
              </a:lnSpc>
              <a:spcBef>
                <a:spcPct val="20000"/>
              </a:spcBef>
              <a:spcAft>
                <a:spcPts val="0"/>
              </a:spcAft>
              <a:buClrTx/>
              <a:buSzTx/>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2. The main reasons for not forwarding emails were </a:t>
            </a:r>
            <a:r>
              <a:rPr kumimoji="0" lang="en-US" altLang="en-US" i="0" u="none" strike="noStrike" kern="1200" cap="none" spc="0" normalizeH="0" baseline="0" noProof="0" dirty="0">
                <a:ln>
                  <a:noFill/>
                </a:ln>
                <a:solidFill>
                  <a:schemeClr val="accent5">
                    <a:lumMod val="75000"/>
                  </a:schemeClr>
                </a:solidFill>
                <a:effectLst/>
                <a:uLnTx/>
                <a:uFillTx/>
                <a:latin typeface="Calibri"/>
                <a:ea typeface="+mn-ea"/>
                <a:cs typeface="+mn-cs"/>
              </a:rPr>
              <a:t>outdated, dull, and inappropriate contents</a:t>
            </a:r>
            <a:r>
              <a:rPr kumimoji="0" lang="en-US" altLang="en-US" i="0" u="none" strike="noStrike" kern="1200" cap="none" spc="0" normalizeH="0" baseline="0" noProof="0" dirty="0">
                <a:ln>
                  <a:noFill/>
                </a:ln>
                <a:solidFill>
                  <a:prstClr val="black"/>
                </a:solidFill>
                <a:effectLst/>
                <a:uLnTx/>
                <a:uFillTx/>
                <a:latin typeface="Calibri"/>
                <a:ea typeface="+mn-ea"/>
                <a:cs typeface="+mn-cs"/>
              </a:rPr>
              <a:t>. </a:t>
            </a:r>
          </a:p>
          <a:p>
            <a:pPr marR="0" lvl="0" algn="l" defTabSz="914400" rtl="0" eaLnBrk="1" fontAlgn="auto" latinLnBrk="0" hangingPunct="1">
              <a:lnSpc>
                <a:spcPct val="100000"/>
              </a:lnSpc>
              <a:spcBef>
                <a:spcPct val="20000"/>
              </a:spcBef>
              <a:spcAft>
                <a:spcPts val="0"/>
              </a:spcAft>
              <a:buClrTx/>
              <a:buSzTx/>
              <a:tabLst/>
              <a:defRPr/>
            </a:pPr>
            <a:r>
              <a:rPr kumimoji="0" lang="en-US" altLang="en-US" i="0" u="none" strike="noStrike" kern="1200" cap="none" spc="0" normalizeH="0" baseline="0" noProof="0" dirty="0">
                <a:ln>
                  <a:noFill/>
                </a:ln>
                <a:solidFill>
                  <a:prstClr val="black"/>
                </a:solidFill>
                <a:effectLst/>
                <a:uLnTx/>
                <a:uFillTx/>
                <a:latin typeface="Calibri"/>
                <a:ea typeface="+mn-ea"/>
                <a:cs typeface="+mn-cs"/>
              </a:rPr>
              <a:t>3. The key reasons for forwarding emails were enjoyment (e.g., fun, entertaining, exciting) and helping others (i.e., let others know that the senders care about them). The forwarders also reported that they only passed along contents that they believed the receivers would find interesting. </a:t>
            </a:r>
          </a:p>
          <a:p>
            <a:pPr marR="0" lvl="0" algn="l" defTabSz="914400" rtl="0" eaLnBrk="1" fontAlgn="auto" latinLnBrk="0" hangingPunct="1">
              <a:lnSpc>
                <a:spcPct val="100000"/>
              </a:lnSpc>
              <a:spcBef>
                <a:spcPct val="20000"/>
              </a:spcBef>
              <a:spcAft>
                <a:spcPts val="0"/>
              </a:spcAft>
              <a:buClrTx/>
              <a:buSzTx/>
              <a:tabLst/>
              <a:defRPr/>
            </a:pPr>
            <a:endPar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endParaRPr>
          </a:p>
        </p:txBody>
      </p:sp>
    </p:spTree>
    <p:extLst>
      <p:ext uri="{BB962C8B-B14F-4D97-AF65-F5344CB8AC3E}">
        <p14:creationId xmlns:p14="http://schemas.microsoft.com/office/powerpoint/2010/main" val="176297938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16905" y="127698"/>
            <a:ext cx="4861459" cy="584775"/>
          </a:xfrm>
          <a:prstGeom prst="rect">
            <a:avLst/>
          </a:prstGeom>
        </p:spPr>
        <p:txBody>
          <a:bodyPr wrap="none">
            <a:spAutoFit/>
          </a:bodyPr>
          <a:lstStyle/>
          <a:p>
            <a:pPr algn="ctr"/>
            <a:r>
              <a:rPr lang="en-US" sz="3200" b="1" dirty="0">
                <a:solidFill>
                  <a:srgbClr val="00B0F0"/>
                </a:solidFill>
              </a:rPr>
              <a:t>Stimulating Word of Mouth</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13238" y="1130441"/>
            <a:ext cx="6037736"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endParaRPr kumimoji="0" lang="en-US" altLang="en-US" b="1"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Google Shape;215;p33">
            <a:extLst>
              <a:ext uri="{FF2B5EF4-FFF2-40B4-BE49-F238E27FC236}">
                <a16:creationId xmlns:a16="http://schemas.microsoft.com/office/drawing/2014/main" id="{CC967416-45E3-44F4-8248-20767A622253}"/>
              </a:ext>
            </a:extLst>
          </p:cNvPr>
          <p:cNvSpPr txBox="1">
            <a:spLocks/>
          </p:cNvSpPr>
          <p:nvPr/>
        </p:nvSpPr>
        <p:spPr>
          <a:xfrm>
            <a:off x="797190" y="1289592"/>
            <a:ext cx="4761671" cy="532614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r>
              <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rPr>
              <a:t>3. Buzz agents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r>
              <a:rPr kumimoji="0" lang="en-US" altLang="en-US" b="0" i="0" u="none" strike="noStrike" kern="1200" cap="none" spc="0" normalizeH="0" baseline="0" noProof="0" dirty="0">
                <a:ln>
                  <a:noFill/>
                </a:ln>
                <a:solidFill>
                  <a:prstClr val="black"/>
                </a:solidFill>
                <a:effectLst/>
                <a:uLnTx/>
                <a:uFillTx/>
                <a:latin typeface="Calibri"/>
                <a:ea typeface="+mn-ea"/>
                <a:cs typeface="+mn-cs"/>
              </a:rPr>
              <a:t>Many firms enlist typical consumers to serve as their </a:t>
            </a:r>
            <a:r>
              <a:rPr kumimoji="0" lang="en-US" altLang="en-US" b="1" i="0" u="none" strike="noStrike" kern="1200" cap="none" spc="0" normalizeH="0" baseline="0" noProof="0" dirty="0">
                <a:ln>
                  <a:noFill/>
                </a:ln>
                <a:solidFill>
                  <a:schemeClr val="accent5">
                    <a:lumMod val="75000"/>
                  </a:schemeClr>
                </a:solidFill>
                <a:effectLst/>
                <a:uLnTx/>
                <a:uFillTx/>
                <a:latin typeface="Calibri"/>
                <a:ea typeface="+mn-ea"/>
                <a:cs typeface="+mn-cs"/>
              </a:rPr>
              <a:t>buzz agents</a:t>
            </a:r>
            <a:r>
              <a:rPr kumimoji="0" lang="en-US" altLang="en-US" b="0" i="0" u="none" strike="noStrike" kern="1200" cap="none" spc="0" normalizeH="0" baseline="0" noProof="0" dirty="0">
                <a:ln>
                  <a:noFill/>
                </a:ln>
                <a:solidFill>
                  <a:prstClr val="black"/>
                </a:solidFill>
                <a:effectLst/>
                <a:uLnTx/>
                <a:uFillTx/>
                <a:latin typeface="Calibri"/>
                <a:ea typeface="+mn-ea"/>
                <a:cs typeface="+mn-cs"/>
              </a:rPr>
              <a:t>—consumers who promote products privately and generally receive free product samples but not monetary payments.</a:t>
            </a:r>
          </a:p>
          <a:p>
            <a:pPr marL="342900" marR="0" lvl="0" indent="-342900" algn="l" defTabSz="914400" rtl="0" eaLnBrk="1" fontAlgn="auto" latinLnBrk="0" hangingPunct="1">
              <a:lnSpc>
                <a:spcPct val="100000"/>
              </a:lnSpc>
              <a:spcBef>
                <a:spcPct val="20000"/>
              </a:spcBef>
              <a:spcAft>
                <a:spcPts val="0"/>
              </a:spcAft>
              <a:buClrTx/>
              <a:buSzTx/>
              <a:buFont typeface="Arial" pitchFamily="34" charset="0"/>
              <a:buChar char="•"/>
              <a:tabLst/>
              <a:defRPr/>
            </a:pPr>
            <a:endParaRPr kumimoji="0" lang="en-US" altLang="en-US" sz="1500" b="0" i="0" u="none" strike="noStrike" kern="1200" cap="none" spc="0" normalizeH="0" baseline="0" noProof="0" dirty="0">
              <a:ln>
                <a:noFill/>
              </a:ln>
              <a:solidFill>
                <a:prstClr val="black"/>
              </a:solidFill>
              <a:effectLst/>
              <a:uLnTx/>
              <a:uFillTx/>
              <a:latin typeface="Calibri"/>
              <a:ea typeface="+mn-ea"/>
              <a:cs typeface="+mn-cs"/>
            </a:endParaRPr>
          </a:p>
          <a:p>
            <a:pPr marR="0" lvl="0" algn="l" defTabSz="914400" rtl="0" eaLnBrk="1" fontAlgn="auto" latinLnBrk="0" hangingPunct="1">
              <a:lnSpc>
                <a:spcPct val="100000"/>
              </a:lnSpc>
              <a:spcBef>
                <a:spcPct val="20000"/>
              </a:spcBef>
              <a:spcAft>
                <a:spcPts val="0"/>
              </a:spcAft>
              <a:buClrTx/>
              <a:buSzTx/>
              <a:tabLst/>
              <a:defRPr/>
            </a:pPr>
            <a:endParaRPr kumimoji="0" lang="en-US" altLang="en-US" sz="2800" b="1" i="0" u="none" strike="noStrike" kern="1200" cap="none" spc="0" normalizeH="0" baseline="0" noProof="0" dirty="0">
              <a:ln>
                <a:noFill/>
              </a:ln>
              <a:solidFill>
                <a:schemeClr val="accent4">
                  <a:lumMod val="75000"/>
                </a:schemeClr>
              </a:solidFill>
              <a:effectLst/>
              <a:uLnTx/>
              <a:uFillTx/>
              <a:latin typeface="Calibri"/>
              <a:ea typeface="+mn-ea"/>
              <a:cs typeface="+mn-cs"/>
            </a:endParaRPr>
          </a:p>
        </p:txBody>
      </p:sp>
      <p:pic>
        <p:nvPicPr>
          <p:cNvPr id="3" name="Picture 2">
            <a:extLst>
              <a:ext uri="{FF2B5EF4-FFF2-40B4-BE49-F238E27FC236}">
                <a16:creationId xmlns:a16="http://schemas.microsoft.com/office/drawing/2014/main" id="{99082EA3-12C0-4F67-B6E7-E8165D4CFAA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96435" y="4302589"/>
            <a:ext cx="3795621" cy="2440042"/>
          </a:xfrm>
          <a:prstGeom prst="rect">
            <a:avLst/>
          </a:prstGeom>
        </p:spPr>
      </p:pic>
      <p:pic>
        <p:nvPicPr>
          <p:cNvPr id="4" name="Picture 3">
            <a:extLst>
              <a:ext uri="{FF2B5EF4-FFF2-40B4-BE49-F238E27FC236}">
                <a16:creationId xmlns:a16="http://schemas.microsoft.com/office/drawing/2014/main" id="{317B3AD8-D647-49EF-A999-89B360CDCCAA}"/>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5842813" y="2333509"/>
            <a:ext cx="5835949" cy="4114800"/>
          </a:xfrm>
          <a:prstGeom prst="rect">
            <a:avLst/>
          </a:prstGeom>
        </p:spPr>
      </p:pic>
    </p:spTree>
    <p:extLst>
      <p:ext uri="{BB962C8B-B14F-4D97-AF65-F5344CB8AC3E}">
        <p14:creationId xmlns:p14="http://schemas.microsoft.com/office/powerpoint/2010/main" val="2520381821"/>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5822044-325A-4EDB-9AC9-821A3BA0EDA4}"/>
              </a:ext>
            </a:extLst>
          </p:cNvPr>
          <p:cNvSpPr/>
          <p:nvPr/>
        </p:nvSpPr>
        <p:spPr>
          <a:xfrm>
            <a:off x="2516905" y="127698"/>
            <a:ext cx="4861459" cy="584775"/>
          </a:xfrm>
          <a:prstGeom prst="rect">
            <a:avLst/>
          </a:prstGeom>
        </p:spPr>
        <p:txBody>
          <a:bodyPr wrap="none">
            <a:spAutoFit/>
          </a:bodyPr>
          <a:lstStyle/>
          <a:p>
            <a:pPr algn="ctr"/>
            <a:r>
              <a:rPr lang="en-US" sz="3200" b="1" dirty="0">
                <a:solidFill>
                  <a:srgbClr val="00B0F0"/>
                </a:solidFill>
              </a:rPr>
              <a:t>Stimulating Word of Mouth</a:t>
            </a:r>
          </a:p>
        </p:txBody>
      </p:sp>
      <p:sp>
        <p:nvSpPr>
          <p:cNvPr id="8" name="Google Shape;215;p33">
            <a:extLst>
              <a:ext uri="{FF2B5EF4-FFF2-40B4-BE49-F238E27FC236}">
                <a16:creationId xmlns:a16="http://schemas.microsoft.com/office/drawing/2014/main" id="{A9C6D765-B679-4FE2-BFDD-2E50DE7E41F0}"/>
              </a:ext>
            </a:extLst>
          </p:cNvPr>
          <p:cNvSpPr txBox="1">
            <a:spLocks/>
          </p:cNvSpPr>
          <p:nvPr/>
        </p:nvSpPr>
        <p:spPr>
          <a:xfrm>
            <a:off x="513238" y="1130441"/>
            <a:ext cx="6037736" cy="5067328"/>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R="0" lvl="0" algn="l" defTabSz="914400" rtl="0" eaLnBrk="1" fontAlgn="auto" latinLnBrk="0" hangingPunct="1">
              <a:lnSpc>
                <a:spcPct val="100000"/>
              </a:lnSpc>
              <a:spcBef>
                <a:spcPct val="20000"/>
              </a:spcBef>
              <a:spcAft>
                <a:spcPts val="0"/>
              </a:spcAft>
              <a:buClrTx/>
              <a:buSzTx/>
              <a:tabLst/>
              <a:defRPr/>
            </a:pPr>
            <a:endParaRPr kumimoji="0" lang="en-US" altLang="en-US" b="1" i="0" u="none" strike="noStrike" kern="1200" cap="none" spc="0" normalizeH="0" baseline="0" noProof="0" dirty="0">
              <a:ln>
                <a:noFill/>
              </a:ln>
              <a:solidFill>
                <a:prstClr val="black"/>
              </a:solidFill>
              <a:effectLst/>
              <a:uLnTx/>
              <a:uFillTx/>
              <a:latin typeface="Calibri"/>
              <a:ea typeface="+mn-ea"/>
              <a:cs typeface="+mn-cs"/>
            </a:endParaRPr>
          </a:p>
        </p:txBody>
      </p:sp>
      <p:sp>
        <p:nvSpPr>
          <p:cNvPr id="10" name="Google Shape;215;p33">
            <a:extLst>
              <a:ext uri="{FF2B5EF4-FFF2-40B4-BE49-F238E27FC236}">
                <a16:creationId xmlns:a16="http://schemas.microsoft.com/office/drawing/2014/main" id="{CC967416-45E3-44F4-8248-20767A622253}"/>
              </a:ext>
            </a:extLst>
          </p:cNvPr>
          <p:cNvSpPr txBox="1">
            <a:spLocks/>
          </p:cNvSpPr>
          <p:nvPr/>
        </p:nvSpPr>
        <p:spPr>
          <a:xfrm>
            <a:off x="513238" y="1289592"/>
            <a:ext cx="10860473" cy="5326145"/>
          </a:xfrm>
          <a:prstGeom prst="rect">
            <a:avLst/>
          </a:prstGeom>
        </p:spPr>
        <p:txBody>
          <a:bodyPr spcFirstLastPara="1" vert="horz" wrap="square" lIns="91425" tIns="91425" rIns="91425" bIns="91425" rtlCol="0" anchor="t" anchorCtr="0">
            <a:no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pPr marL="457200" marR="0" lvl="0" indent="-4572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effectLst/>
                <a:uLnTx/>
                <a:uFillTx/>
                <a:latin typeface="Calibri"/>
                <a:ea typeface="+mn-ea"/>
                <a:cs typeface="+mn-cs"/>
              </a:rPr>
              <a:t>Consumers share negative experiences with others much more readily than positive ones. </a:t>
            </a:r>
          </a:p>
          <a:p>
            <a:pPr marL="457200" marR="0" lvl="0" indent="-4572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effectLst/>
                <a:uLnTx/>
                <a:uFillTx/>
                <a:latin typeface="Calibri"/>
                <a:ea typeface="+mn-ea"/>
                <a:cs typeface="+mn-cs"/>
              </a:rPr>
              <a:t>Consumers attend to negative information because it is less common than positive information and to protect themselves.  </a:t>
            </a:r>
          </a:p>
          <a:p>
            <a:pPr marL="457200" marR="0" lvl="0" indent="-4572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effectLst/>
                <a:uLnTx/>
                <a:uFillTx/>
                <a:latin typeface="Calibri"/>
                <a:ea typeface="+mn-ea"/>
                <a:cs typeface="+mn-cs"/>
              </a:rPr>
              <a:t>Online media made it easier for consumers to spread negative word-of-mouth.  </a:t>
            </a:r>
          </a:p>
          <a:p>
            <a:pPr marL="457200" marR="0" lvl="0" indent="-457200" algn="l" defTabSz="914400" rtl="0" eaLnBrk="1" fontAlgn="auto" latinLnBrk="0" hangingPunct="1">
              <a:lnSpc>
                <a:spcPct val="100000"/>
              </a:lnSpc>
              <a:spcBef>
                <a:spcPct val="20000"/>
              </a:spcBef>
              <a:spcAft>
                <a:spcPts val="0"/>
              </a:spcAft>
              <a:buClrTx/>
              <a:buSzTx/>
              <a:buFont typeface="Arial" panose="020B0604020202020204" pitchFamily="34" charset="0"/>
              <a:buChar char="•"/>
              <a:tabLst/>
              <a:defRPr/>
            </a:pPr>
            <a:r>
              <a:rPr kumimoji="0" lang="en-US" altLang="en-US" i="0" u="none" strike="noStrike" kern="1200" cap="none" spc="0" normalizeH="0" baseline="0" noProof="0" dirty="0">
                <a:ln>
                  <a:noFill/>
                </a:ln>
                <a:effectLst/>
                <a:uLnTx/>
                <a:uFillTx/>
                <a:latin typeface="Calibri"/>
                <a:ea typeface="+mn-ea"/>
                <a:cs typeface="+mn-cs"/>
              </a:rPr>
              <a:t>One study discovered that some consumers who posted unfavorable information wanted to vent negative feelings or warn others. </a:t>
            </a:r>
          </a:p>
        </p:txBody>
      </p:sp>
      <p:pic>
        <p:nvPicPr>
          <p:cNvPr id="5" name="Picture 4">
            <a:extLst>
              <a:ext uri="{FF2B5EF4-FFF2-40B4-BE49-F238E27FC236}">
                <a16:creationId xmlns:a16="http://schemas.microsoft.com/office/drawing/2014/main" id="{36513BA9-0460-495E-8479-62C302E9F4B0}"/>
              </a:ext>
            </a:extLst>
          </p:cNvPr>
          <p:cNvPicPr>
            <a:picLocks noChangeAspect="1"/>
          </p:cNvPicPr>
          <p:nvPr/>
        </p:nvPicPr>
        <p:blipFill>
          <a:blip r:embed="rId2"/>
          <a:stretch>
            <a:fillRect/>
          </a:stretch>
        </p:blipFill>
        <p:spPr>
          <a:xfrm flipH="1">
            <a:off x="6437580" y="4172606"/>
            <a:ext cx="4891208" cy="2631843"/>
          </a:xfrm>
          <a:prstGeom prst="rect">
            <a:avLst/>
          </a:prstGeom>
        </p:spPr>
      </p:pic>
    </p:spTree>
    <p:extLst>
      <p:ext uri="{BB962C8B-B14F-4D97-AF65-F5344CB8AC3E}">
        <p14:creationId xmlns:p14="http://schemas.microsoft.com/office/powerpoint/2010/main" val="60832964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
        <p:nvSpPr>
          <p:cNvPr id="13" name="Rectangle 12">
            <a:extLst>
              <a:ext uri="{FF2B5EF4-FFF2-40B4-BE49-F238E27FC236}">
                <a16:creationId xmlns:a16="http://schemas.microsoft.com/office/drawing/2014/main" id="{13E91207-061A-4464-8B91-0B53B7A12AEF}"/>
              </a:ext>
            </a:extLst>
          </p:cNvPr>
          <p:cNvSpPr/>
          <p:nvPr/>
        </p:nvSpPr>
        <p:spPr>
          <a:xfrm>
            <a:off x="272581" y="1302211"/>
            <a:ext cx="5721819" cy="4965462"/>
          </a:xfrm>
          <a:prstGeom prst="rect">
            <a:avLst/>
          </a:prstGeom>
        </p:spPr>
        <p:txBody>
          <a:bodyPr wrap="square">
            <a:spAutoFit/>
          </a:bodyPr>
          <a:lstStyle/>
          <a:p>
            <a:pPr marL="355600" lvl="0" indent="-342900">
              <a:lnSpc>
                <a:spcPct val="100000"/>
              </a:lnSpc>
              <a:spcBef>
                <a:spcPts val="1739"/>
              </a:spcBef>
              <a:buFont typeface="Arial" panose="020B0604020202020204" pitchFamily="34" charset="0"/>
              <a:buChar char="•"/>
            </a:pPr>
            <a:r>
              <a:rPr lang="en-US" sz="2000" b="1" dirty="0"/>
              <a:t>To understand the credibility of reference groups and their influence on consumer behavior.</a:t>
            </a:r>
          </a:p>
          <a:p>
            <a:pPr marL="355600" lvl="0" indent="-342900">
              <a:lnSpc>
                <a:spcPct val="100000"/>
              </a:lnSpc>
              <a:spcBef>
                <a:spcPts val="1739"/>
              </a:spcBef>
              <a:buFont typeface="Arial" panose="020B0604020202020204" pitchFamily="34" charset="0"/>
              <a:buChar char="•"/>
            </a:pPr>
            <a:r>
              <a:rPr lang="en-US" sz="2000" b="1" dirty="0"/>
              <a:t>To understand the persuasive power and credibility of spokespersons, endorsers, celebrities, salespersons, vendors, and media.</a:t>
            </a:r>
          </a:p>
          <a:p>
            <a:pPr marL="355600" lvl="0" indent="-342900">
              <a:lnSpc>
                <a:spcPct val="100000"/>
              </a:lnSpc>
              <a:spcBef>
                <a:spcPts val="1739"/>
              </a:spcBef>
              <a:buFont typeface="Arial" panose="020B0604020202020204" pitchFamily="34" charset="0"/>
              <a:buChar char="•"/>
            </a:pPr>
            <a:r>
              <a:rPr lang="en-US" sz="2000" b="1" dirty="0"/>
              <a:t>To understand the dynamics and measurement of opinion leadership and word-of-mouth.</a:t>
            </a:r>
          </a:p>
          <a:p>
            <a:pPr marL="355600" lvl="0" indent="-342900">
              <a:lnSpc>
                <a:spcPct val="100000"/>
              </a:lnSpc>
              <a:spcBef>
                <a:spcPts val="1739"/>
              </a:spcBef>
              <a:buFont typeface="Arial" panose="020B0604020202020204" pitchFamily="34" charset="0"/>
              <a:buChar char="•"/>
            </a:pPr>
            <a:r>
              <a:rPr lang="en-US" sz="2000" b="1" dirty="0"/>
              <a:t>To understand the strategic applications, advantages, and potential perils of word-of-mouth.</a:t>
            </a:r>
          </a:p>
          <a:p>
            <a:pPr marL="355600" lvl="0" indent="-342900">
              <a:lnSpc>
                <a:spcPct val="100000"/>
              </a:lnSpc>
              <a:spcBef>
                <a:spcPts val="1739"/>
              </a:spcBef>
              <a:buFont typeface="Arial" panose="020B0604020202020204" pitchFamily="34" charset="0"/>
              <a:buChar char="•"/>
            </a:pPr>
            <a:r>
              <a:rPr lang="en-US" sz="2000" b="1" dirty="0"/>
              <a:t>To understand the process for diffusion of innovations, and adopter categories as distinct market segments.</a:t>
            </a:r>
          </a:p>
        </p:txBody>
      </p:sp>
      <p:sp>
        <p:nvSpPr>
          <p:cNvPr id="4" name="Rectangle: Rounded Corners 3">
            <a:extLst>
              <a:ext uri="{FF2B5EF4-FFF2-40B4-BE49-F238E27FC236}">
                <a16:creationId xmlns:a16="http://schemas.microsoft.com/office/drawing/2014/main" id="{5073C90F-A287-DAAE-C10D-38C2936E94AC}"/>
              </a:ext>
            </a:extLst>
          </p:cNvPr>
          <p:cNvSpPr/>
          <p:nvPr/>
        </p:nvSpPr>
        <p:spPr>
          <a:xfrm>
            <a:off x="5994400" y="4605443"/>
            <a:ext cx="763519" cy="529167"/>
          </a:xfrm>
          <a:prstGeom prst="roundRect">
            <a:avLst/>
          </a:prstGeom>
          <a:solidFill>
            <a:srgbClr val="33CA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Tajawal Medium" panose="00000600000000000000" pitchFamily="2" charset="-78"/>
                <a:cs typeface="Tajawal Medium" panose="00000600000000000000" pitchFamily="2" charset="-78"/>
              </a:rPr>
              <a:t>07</a:t>
            </a:r>
          </a:p>
        </p:txBody>
      </p:sp>
    </p:spTree>
    <p:extLst>
      <p:ext uri="{BB962C8B-B14F-4D97-AF65-F5344CB8AC3E}">
        <p14:creationId xmlns:p14="http://schemas.microsoft.com/office/powerpoint/2010/main" val="27505497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bg>
      <p:bgPr>
        <a:blipFill dpi="0" rotWithShape="1">
          <a:blip r:embed="rId2">
            <a:alphaModFix amt="76000"/>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4DE92B9F-55F0-4515-A94C-F38423B0D018}"/>
</file>

<file path=customXml/itemProps2.xml><?xml version="1.0" encoding="utf-8"?>
<ds:datastoreItem xmlns:ds="http://schemas.openxmlformats.org/officeDocument/2006/customXml" ds:itemID="{64CE3835-5403-4041-BEC1-25E5A0A508AC}"/>
</file>

<file path=customXml/itemProps3.xml><?xml version="1.0" encoding="utf-8"?>
<ds:datastoreItem xmlns:ds="http://schemas.openxmlformats.org/officeDocument/2006/customXml" ds:itemID="{C8C507EF-D93C-4217-98CE-E63441E4E667}"/>
</file>

<file path=docProps/app.xml><?xml version="1.0" encoding="utf-8"?>
<Properties xmlns="http://schemas.openxmlformats.org/officeDocument/2006/extended-properties" xmlns:vt="http://schemas.openxmlformats.org/officeDocument/2006/docPropsVTypes">
  <TotalTime>21130</TotalTime>
  <Words>1768</Words>
  <Application>Microsoft Office PowerPoint</Application>
  <PresentationFormat>Widescreen</PresentationFormat>
  <Paragraphs>190</Paragraphs>
  <Slides>51</Slides>
  <Notes>13</Notes>
  <HiddenSlides>0</HiddenSlides>
  <MMClips>11</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51</vt:i4>
      </vt:variant>
    </vt:vector>
  </HeadingPairs>
  <TitlesOfParts>
    <vt:vector size="58" baseType="lpstr">
      <vt:lpstr>Arial</vt:lpstr>
      <vt:lpstr>Calibri</vt:lpstr>
      <vt:lpstr>Calibri Light</vt:lpstr>
      <vt:lpstr>Cormorant Garamond</vt:lpstr>
      <vt:lpstr>Lato</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Perihan Salah</cp:lastModifiedBy>
  <cp:revision>959</cp:revision>
  <dcterms:created xsi:type="dcterms:W3CDTF">2023-04-29T09:08:23Z</dcterms:created>
  <dcterms:modified xsi:type="dcterms:W3CDTF">2025-05-10T15:00:27Z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