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1"/>
  </p:notesMasterIdLst>
  <p:sldIdLst>
    <p:sldId id="512" r:id="rId5"/>
    <p:sldId id="505" r:id="rId6"/>
    <p:sldId id="600" r:id="rId7"/>
    <p:sldId id="683" r:id="rId8"/>
    <p:sldId id="685" r:id="rId9"/>
    <p:sldId id="677" r:id="rId10"/>
    <p:sldId id="686" r:id="rId11"/>
    <p:sldId id="687" r:id="rId12"/>
    <p:sldId id="688" r:id="rId13"/>
    <p:sldId id="689" r:id="rId14"/>
    <p:sldId id="690" r:id="rId15"/>
    <p:sldId id="666" r:id="rId16"/>
    <p:sldId id="670" r:id="rId17"/>
    <p:sldId id="671" r:id="rId18"/>
    <p:sldId id="669" r:id="rId19"/>
    <p:sldId id="611" r:id="rId20"/>
    <p:sldId id="659" r:id="rId21"/>
    <p:sldId id="633" r:id="rId22"/>
    <p:sldId id="651" r:id="rId23"/>
    <p:sldId id="634" r:id="rId24"/>
    <p:sldId id="652" r:id="rId25"/>
    <p:sldId id="635" r:id="rId26"/>
    <p:sldId id="653" r:id="rId27"/>
    <p:sldId id="639" r:id="rId28"/>
    <p:sldId id="637" r:id="rId29"/>
    <p:sldId id="654" r:id="rId30"/>
    <p:sldId id="638" r:id="rId31"/>
    <p:sldId id="655" r:id="rId32"/>
    <p:sldId id="640" r:id="rId33"/>
    <p:sldId id="657" r:id="rId34"/>
    <p:sldId id="642" r:id="rId35"/>
    <p:sldId id="656" r:id="rId36"/>
    <p:sldId id="660" r:id="rId37"/>
    <p:sldId id="661" r:id="rId38"/>
    <p:sldId id="662" r:id="rId39"/>
    <p:sldId id="663" r:id="rId40"/>
    <p:sldId id="664" r:id="rId41"/>
    <p:sldId id="608" r:id="rId42"/>
    <p:sldId id="609" r:id="rId43"/>
    <p:sldId id="613" r:id="rId44"/>
    <p:sldId id="665" r:id="rId45"/>
    <p:sldId id="612" r:id="rId46"/>
    <p:sldId id="647" r:id="rId47"/>
    <p:sldId id="658" r:id="rId48"/>
    <p:sldId id="650" r:id="rId49"/>
    <p:sldId id="510" r:id="rId5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12"/>
            <p14:sldId id="505"/>
            <p14:sldId id="600"/>
            <p14:sldId id="683"/>
            <p14:sldId id="685"/>
            <p14:sldId id="677"/>
            <p14:sldId id="686"/>
            <p14:sldId id="687"/>
            <p14:sldId id="688"/>
            <p14:sldId id="689"/>
            <p14:sldId id="690"/>
            <p14:sldId id="666"/>
            <p14:sldId id="670"/>
            <p14:sldId id="671"/>
            <p14:sldId id="669"/>
            <p14:sldId id="611"/>
            <p14:sldId id="659"/>
            <p14:sldId id="633"/>
            <p14:sldId id="651"/>
            <p14:sldId id="634"/>
            <p14:sldId id="652"/>
            <p14:sldId id="635"/>
            <p14:sldId id="653"/>
            <p14:sldId id="639"/>
            <p14:sldId id="637"/>
            <p14:sldId id="654"/>
            <p14:sldId id="638"/>
            <p14:sldId id="655"/>
            <p14:sldId id="640"/>
            <p14:sldId id="657"/>
            <p14:sldId id="642"/>
            <p14:sldId id="656"/>
            <p14:sldId id="660"/>
            <p14:sldId id="661"/>
            <p14:sldId id="662"/>
            <p14:sldId id="663"/>
            <p14:sldId id="664"/>
            <p14:sldId id="608"/>
            <p14:sldId id="609"/>
            <p14:sldId id="613"/>
            <p14:sldId id="665"/>
            <p14:sldId id="612"/>
            <p14:sldId id="647"/>
            <p14:sldId id="658"/>
            <p14:sldId id="650"/>
            <p14:sldId id="510"/>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AEEF"/>
    <a:srgbClr val="FFD200"/>
    <a:srgbClr val="203E5F"/>
    <a:srgbClr val="F58221"/>
    <a:srgbClr val="000000"/>
    <a:srgbClr val="669BBC"/>
    <a:srgbClr val="2D3956"/>
    <a:srgbClr val="8E5A6D"/>
    <a:srgbClr val="FAC748"/>
    <a:srgbClr val="852F4A"/>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6519"/>
    <p:restoredTop sz="93750" autoAdjust="0"/>
  </p:normalViewPr>
  <p:slideViewPr>
    <p:cSldViewPr snapToGrid="0">
      <p:cViewPr varScale="1">
        <p:scale>
          <a:sx n="107" d="100"/>
          <a:sy n="107" d="100"/>
        </p:scale>
        <p:origin x="200" y="2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viewProps" Target="viewProp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8/5/26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40463810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algn="r" defTabSz="914400" rtl="1" eaLnBrk="1" latinLnBrk="0" hangingPunct="1"/>
            <a:endParaRPr lang="en-EG"/>
          </a:p>
        </p:txBody>
      </p:sp>
      <p:sp>
        <p:nvSpPr>
          <p:cNvPr id="4" name="Slide Number Placeholder 3"/>
          <p:cNvSpPr>
            <a:spLocks noGrp="1"/>
          </p:cNvSpPr>
          <p:nvPr>
            <p:ph type="sldNum" sz="quarter" idx="5"/>
          </p:nvPr>
        </p:nvSpPr>
        <p:spPr/>
        <p:txBody>
          <a:bodyPr/>
          <a:lstStyle/>
          <a:p>
            <a:fld id="{E88088B5-5D3D-41C5-9929-9FAB3A249D9E}" type="slidenum">
              <a:rPr lang="en-US" smtClean="0"/>
              <a:t>46</a:t>
            </a:fld>
            <a:endParaRPr lang="en-US"/>
          </a:p>
        </p:txBody>
      </p:sp>
    </p:spTree>
    <p:extLst>
      <p:ext uri="{BB962C8B-B14F-4D97-AF65-F5344CB8AC3E}">
        <p14:creationId xmlns:p14="http://schemas.microsoft.com/office/powerpoint/2010/main" val="18488689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8/5/26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8/5/26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8/5/26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8/5/26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8/5/26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8/5/26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8/5/26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8/5/26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6">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8/5/26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 id="2147483666"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161386" y="3794125"/>
            <a:ext cx="5216525" cy="369332"/>
          </a:xfrm>
          <a:prstGeom prst="rect">
            <a:avLst/>
          </a:prstGeom>
          <a:noFill/>
        </p:spPr>
        <p:txBody>
          <a:bodyPr wrap="square" rtlCol="0">
            <a:spAutoFit/>
          </a:bodyPr>
          <a:lstStyle/>
          <a:p>
            <a:r>
              <a:rPr lang="ar-SA" b="1" dirty="0">
                <a:latin typeface="Alexandria" charset="0"/>
                <a:cs typeface="Alexandria" charset="0"/>
              </a:rPr>
              <a:t>المحاضر : ا.د/ إيناس عبد الحميد</a:t>
            </a:r>
            <a:endParaRPr lang="en-US" b="1" dirty="0">
              <a:latin typeface="Alexandria" charset="0"/>
              <a:cs typeface="Alexandria" charset="0"/>
            </a:endParaRPr>
          </a:p>
        </p:txBody>
      </p:sp>
      <p:sp>
        <p:nvSpPr>
          <p:cNvPr id="31" name="TextBox 30"/>
          <p:cNvSpPr txBox="1"/>
          <p:nvPr/>
        </p:nvSpPr>
        <p:spPr>
          <a:xfrm>
            <a:off x="256979" y="2424037"/>
            <a:ext cx="3722494" cy="461665"/>
          </a:xfrm>
          <a:prstGeom prst="rect">
            <a:avLst/>
          </a:prstGeom>
          <a:noFill/>
        </p:spPr>
        <p:txBody>
          <a:bodyPr wrap="none" rtlCol="0">
            <a:spAutoFit/>
          </a:bodyPr>
          <a:lstStyle/>
          <a:p>
            <a:r>
              <a:rPr lang="ar-SA" sz="2400" b="1" dirty="0">
                <a:solidFill>
                  <a:srgbClr val="00B0F0"/>
                </a:solidFill>
                <a:latin typeface="Alexandria" charset="0"/>
                <a:cs typeface="Alexandria" charset="0"/>
              </a:rPr>
              <a:t>نظريات العلاقات العامة</a:t>
            </a:r>
            <a:endParaRPr lang="en-US" sz="2400" b="1" dirty="0">
              <a:solidFill>
                <a:srgbClr val="00B0F0"/>
              </a:solidFill>
              <a:latin typeface="Alexandria" charset="0"/>
              <a:cs typeface="Alexandria" charset="0"/>
            </a:endParaRPr>
          </a:p>
        </p:txBody>
      </p:sp>
      <p:sp>
        <p:nvSpPr>
          <p:cNvPr id="34" name="Rectangle: Rounded Corners 33"/>
          <p:cNvSpPr/>
          <p:nvPr/>
        </p:nvSpPr>
        <p:spPr>
          <a:xfrm>
            <a:off x="337633" y="5929382"/>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b="1" dirty="0">
                <a:solidFill>
                  <a:schemeClr val="bg1"/>
                </a:solidFill>
                <a:latin typeface="Alexandria" charset="0"/>
                <a:cs typeface="Alexandria" charset="0"/>
              </a:rPr>
              <a:t>المحاضرة العاشرة</a:t>
            </a:r>
            <a:endParaRPr lang="en-US" b="1" dirty="0">
              <a:solidFill>
                <a:schemeClr val="bg1"/>
              </a:solidFill>
              <a:latin typeface="Alexandria" charset="0"/>
              <a:cs typeface="Alexandria" charset="0"/>
            </a:endParaRPr>
          </a:p>
        </p:txBody>
      </p:sp>
      <p:sp>
        <p:nvSpPr>
          <p:cNvPr id="46" name="TextBox 45"/>
          <p:cNvSpPr txBox="1"/>
          <p:nvPr/>
        </p:nvSpPr>
        <p:spPr>
          <a:xfrm>
            <a:off x="329269" y="4884321"/>
            <a:ext cx="4366965" cy="768287"/>
          </a:xfrm>
          <a:prstGeom prst="rect">
            <a:avLst/>
          </a:prstGeom>
          <a:noFill/>
        </p:spPr>
        <p:txBody>
          <a:bodyPr wrap="none" rtlCol="0">
            <a:spAutoFit/>
          </a:bodyPr>
          <a:lstStyle/>
          <a:p>
            <a:pPr rtl="1">
              <a:lnSpc>
                <a:spcPct val="107000"/>
              </a:lnSpc>
              <a:spcAft>
                <a:spcPts val="800"/>
              </a:spcAft>
            </a:pPr>
            <a:r>
              <a:rPr lang="en-US" b="1" dirty="0">
                <a:latin typeface="Alexandria" charset="0"/>
                <a:cs typeface="Alexandria" charset="0"/>
              </a:rPr>
              <a:t>PRL611</a:t>
            </a:r>
            <a:endParaRPr lang="en-EG" b="1" dirty="0">
              <a:latin typeface="Alexandria" charset="0"/>
              <a:cs typeface="Alexandria" charset="0"/>
            </a:endParaRPr>
          </a:p>
          <a:p>
            <a:r>
              <a:rPr lang="ar-SA" b="1" dirty="0">
                <a:latin typeface="Alexandria" charset="0"/>
                <a:cs typeface="Alexandria" charset="0"/>
              </a:rPr>
              <a:t>برنامج الماجستير في العلاقات العامة</a:t>
            </a:r>
            <a:endParaRPr lang="en-US" b="1" dirty="0">
              <a:latin typeface="Alexandria" charset="0"/>
              <a:cs typeface="Alexandria" charset="0"/>
            </a:endParaRPr>
          </a:p>
        </p:txBody>
      </p:sp>
      <p:sp>
        <p:nvSpPr>
          <p:cNvPr id="14" name="Oval 13"/>
          <p:cNvSpPr/>
          <p:nvPr/>
        </p:nvSpPr>
        <p:spPr>
          <a:xfrm>
            <a:off x="6200343" y="-320675"/>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p:cNvSpPr txBox="1"/>
          <p:nvPr/>
        </p:nvSpPr>
        <p:spPr>
          <a:xfrm>
            <a:off x="5834743" y="702007"/>
            <a:ext cx="5223403" cy="369332"/>
          </a:xfrm>
          <a:prstGeom prst="rect">
            <a:avLst/>
          </a:prstGeom>
          <a:noFill/>
        </p:spPr>
        <p:txBody>
          <a:bodyPr wrap="square" rtlCol="0">
            <a:spAutoFit/>
          </a:bodyPr>
          <a:lstStyle/>
          <a:p>
            <a:pPr lvl="0" algn="r" rtl="1"/>
            <a:r>
              <a:rPr lang="ar-SA" b="1" dirty="0">
                <a:latin typeface="Alexandria" pitchFamily="2" charset="-78"/>
                <a:cs typeface="Alexandria" pitchFamily="2" charset="-78"/>
              </a:rPr>
              <a:t>محتوى المحاضرة السابقة:</a:t>
            </a:r>
            <a:endParaRPr lang="en-US" b="1" dirty="0">
              <a:latin typeface="Alexandria" pitchFamily="2" charset="-78"/>
              <a:cs typeface="Alexandria" pitchFamily="2" charset="-78"/>
            </a:endParaRPr>
          </a:p>
        </p:txBody>
      </p:sp>
      <p:sp>
        <p:nvSpPr>
          <p:cNvPr id="18" name="Rectangle 17"/>
          <p:cNvSpPr/>
          <p:nvPr/>
        </p:nvSpPr>
        <p:spPr>
          <a:xfrm>
            <a:off x="6014358" y="3725344"/>
            <a:ext cx="2770414"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400" dirty="0">
              <a:ea typeface="Roboto Light" panose="02000000000000000000" pitchFamily="2" charset="0"/>
            </a:endParaRPr>
          </a:p>
        </p:txBody>
      </p:sp>
      <p:sp>
        <p:nvSpPr>
          <p:cNvPr id="19" name="TextBox 18"/>
          <p:cNvSpPr txBox="1"/>
          <p:nvPr/>
        </p:nvSpPr>
        <p:spPr>
          <a:xfrm>
            <a:off x="6058907" y="3969468"/>
            <a:ext cx="2301322"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المحاضرة التاسعة </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TextBox 3">
            <a:extLst>
              <a:ext uri="{FF2B5EF4-FFF2-40B4-BE49-F238E27FC236}">
                <a16:creationId xmlns:a16="http://schemas.microsoft.com/office/drawing/2014/main" id="{22378C87-1A42-0641-AC29-A649EEC3E832}"/>
              </a:ext>
            </a:extLst>
          </p:cNvPr>
          <p:cNvSpPr txBox="1"/>
          <p:nvPr/>
        </p:nvSpPr>
        <p:spPr>
          <a:xfrm>
            <a:off x="955313" y="1264224"/>
            <a:ext cx="4458977" cy="646331"/>
          </a:xfrm>
          <a:prstGeom prst="rect">
            <a:avLst/>
          </a:prstGeom>
          <a:noFill/>
        </p:spPr>
        <p:txBody>
          <a:bodyPr wrap="square" rtlCol="0">
            <a:spAutoFit/>
          </a:bodyPr>
          <a:lstStyle/>
          <a:p>
            <a:pPr algn="ctr" rtl="1"/>
            <a:r>
              <a:rPr lang="ar-SA" sz="1800" b="1" kern="0" dirty="0">
                <a:effectLst/>
                <a:latin typeface="Alexandria" pitchFamily="2" charset="-78"/>
                <a:ea typeface="Times New Roman" panose="02020603050405020304" pitchFamily="18" charset="0"/>
                <a:cs typeface="Alexandria" pitchFamily="2" charset="-78"/>
              </a:rPr>
              <a:t>نظريات تغيير السلوك عن طريق اثارة الخوف:</a:t>
            </a:r>
            <a:endParaRPr lang="en-US" sz="1600" b="1" dirty="0">
              <a:latin typeface="Alexandria" pitchFamily="2" charset="-78"/>
              <a:cs typeface="Alexandria" pitchFamily="2" charset="-78"/>
            </a:endParaRPr>
          </a:p>
        </p:txBody>
      </p:sp>
      <p:sp>
        <p:nvSpPr>
          <p:cNvPr id="2" name="TextBox 1">
            <a:extLst>
              <a:ext uri="{FF2B5EF4-FFF2-40B4-BE49-F238E27FC236}">
                <a16:creationId xmlns:a16="http://schemas.microsoft.com/office/drawing/2014/main" id="{F260F532-41AC-1245-8E6E-8E799C430DC1}"/>
              </a:ext>
            </a:extLst>
          </p:cNvPr>
          <p:cNvSpPr txBox="1"/>
          <p:nvPr/>
        </p:nvSpPr>
        <p:spPr>
          <a:xfrm>
            <a:off x="-54849" y="2241376"/>
            <a:ext cx="6101414" cy="4775090"/>
          </a:xfrm>
          <a:prstGeom prst="rect">
            <a:avLst/>
          </a:prstGeom>
          <a:noFill/>
        </p:spPr>
        <p:txBody>
          <a:bodyPr wrap="none" rtlCol="0">
            <a:spAutoFit/>
          </a:bodyPr>
          <a:lstStyle/>
          <a:p>
            <a:pPr marL="285750" indent="-285750" algn="r" rtl="1">
              <a:lnSpc>
                <a:spcPct val="200000"/>
              </a:lnSpc>
              <a:buFont typeface="Wingdings" pitchFamily="2" charset="2"/>
              <a:buChar char="q"/>
            </a:pPr>
            <a:r>
              <a:rPr lang="ar-SA" sz="1800" dirty="0">
                <a:effectLst/>
                <a:latin typeface="Alexandria" pitchFamily="2" charset="-78"/>
                <a:ea typeface="Times New Roman" panose="02020603050405020304" pitchFamily="18" charset="0"/>
                <a:cs typeface="Alexandria" pitchFamily="2" charset="-78"/>
              </a:rPr>
              <a:t>العلاقات العامة وإقناع الجمهور بتبني سلوكيات وقائية.</a:t>
            </a:r>
          </a:p>
          <a:p>
            <a:pPr marL="285750" indent="-285750" algn="r" rtl="1">
              <a:lnSpc>
                <a:spcPct val="200000"/>
              </a:lnSpc>
              <a:buFont typeface="Wingdings" pitchFamily="2" charset="2"/>
              <a:buChar char="q"/>
            </a:pPr>
            <a:r>
              <a:rPr lang="ar-EG" dirty="0">
                <a:latin typeface="Alexandria" pitchFamily="2" charset="-78"/>
                <a:cs typeface="Alexandria" pitchFamily="2" charset="-78"/>
              </a:rPr>
              <a:t>توظيف نظرية دافع الحماية في تصميم حملات التوعية،</a:t>
            </a:r>
          </a:p>
          <a:p>
            <a:pPr algn="r" rtl="1">
              <a:lnSpc>
                <a:spcPct val="200000"/>
              </a:lnSpc>
            </a:pPr>
            <a:r>
              <a:rPr lang="ar-EG" dirty="0">
                <a:latin typeface="Alexandria" pitchFamily="2" charset="-78"/>
                <a:cs typeface="Alexandria" pitchFamily="2" charset="-78"/>
              </a:rPr>
              <a:t> التثقيف، والتغيير السلوكي</a:t>
            </a:r>
          </a:p>
          <a:p>
            <a:pPr marL="285750" indent="-285750" algn="r" defTabSz="914400" rtl="1" eaLnBrk="1" latinLnBrk="0" hangingPunct="1">
              <a:lnSpc>
                <a:spcPct val="200000"/>
              </a:lnSpc>
              <a:spcBef>
                <a:spcPts val="1000"/>
              </a:spcBef>
              <a:buFont typeface="Wingdings" pitchFamily="2" charset="2"/>
              <a:buChar char="q"/>
            </a:pPr>
            <a:r>
              <a:rPr lang="ar-EG" sz="1800" dirty="0">
                <a:latin typeface="Alexandria" pitchFamily="2" charset="-78"/>
                <a:cs typeface="Alexandria" pitchFamily="2" charset="-78"/>
              </a:rPr>
              <a:t>نموذج عمليات الخوف</a:t>
            </a:r>
          </a:p>
          <a:p>
            <a:pPr marL="285750" indent="-285750" algn="r" defTabSz="914400" rtl="1" eaLnBrk="1" latinLnBrk="0" hangingPunct="1">
              <a:lnSpc>
                <a:spcPct val="200000"/>
              </a:lnSpc>
              <a:spcBef>
                <a:spcPts val="1000"/>
              </a:spcBef>
              <a:buFont typeface="Wingdings" pitchFamily="2" charset="2"/>
              <a:buChar char="q"/>
            </a:pPr>
            <a:r>
              <a:rPr lang="ar-EG" sz="1800" dirty="0">
                <a:latin typeface="Alexandria" pitchFamily="2" charset="-78"/>
                <a:cs typeface="Alexandria" pitchFamily="2" charset="-78"/>
              </a:rPr>
              <a:t>نموذج المسار المزدوج</a:t>
            </a:r>
          </a:p>
          <a:p>
            <a:pPr marL="285750" indent="-285750" algn="r" defTabSz="914400" rtl="1" eaLnBrk="1" latinLnBrk="0" hangingPunct="1">
              <a:lnSpc>
                <a:spcPct val="200000"/>
              </a:lnSpc>
              <a:spcBef>
                <a:spcPts val="1000"/>
              </a:spcBef>
              <a:buFont typeface="Wingdings" pitchFamily="2" charset="2"/>
              <a:buChar char="q"/>
            </a:pPr>
            <a:r>
              <a:rPr lang="ar-EG" sz="1800" dirty="0">
                <a:latin typeface="Alexandria" pitchFamily="2" charset="-78"/>
                <a:cs typeface="Alexandria" pitchFamily="2" charset="-78"/>
              </a:rPr>
              <a:t>نظرية الإقناع</a:t>
            </a:r>
          </a:p>
          <a:p>
            <a:pPr algn="r" rtl="1">
              <a:lnSpc>
                <a:spcPct val="200000"/>
              </a:lnSpc>
            </a:pPr>
            <a:endParaRPr lang="en-EG" sz="1800" dirty="0">
              <a:effectLst/>
              <a:latin typeface="Alexandria" pitchFamily="2" charset="-78"/>
              <a:ea typeface="Times New Roman" panose="02020603050405020304" pitchFamily="18" charset="0"/>
              <a:cs typeface="Alexandria" pitchFamily="2" charset="-78"/>
            </a:endParaRPr>
          </a:p>
          <a:p>
            <a:pPr algn="r" rtl="1">
              <a:lnSpc>
                <a:spcPct val="200000"/>
              </a:lnSpc>
            </a:pP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4615133"/>
      </p:ext>
    </p:extLst>
  </p:cSld>
  <p:clrMapOvr>
    <a:masterClrMapping/>
  </p:clrMapOvr>
  <p:transition spd="slow">
    <p:comb/>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2">
            <a:extLst>
              <a:ext uri="{28A0092B-C50C-407E-A947-70E740481C1C}">
                <a14:useLocalDpi xmlns:a14="http://schemas.microsoft.com/office/drawing/2010/main" val="0"/>
              </a:ext>
            </a:extLst>
          </a:blip>
          <a:srcRect t="12315" b="12315"/>
          <a:stretch>
            <a:fillRect/>
          </a:stretch>
        </p:blipFill>
        <p:spPr>
          <a:xfrm>
            <a:off x="6096000" y="1397680"/>
            <a:ext cx="4962146" cy="2495550"/>
          </a:xfrm>
        </p:spPr>
      </p:pic>
      <p:sp>
        <p:nvSpPr>
          <p:cNvPr id="17" name="TextBox 16"/>
          <p:cNvSpPr txBox="1"/>
          <p:nvPr/>
        </p:nvSpPr>
        <p:spPr>
          <a:xfrm>
            <a:off x="5834743" y="702007"/>
            <a:ext cx="5223403" cy="369332"/>
          </a:xfrm>
          <a:prstGeom prst="rect">
            <a:avLst/>
          </a:prstGeom>
          <a:noFill/>
        </p:spPr>
        <p:txBody>
          <a:bodyPr wrap="square" rtlCol="0">
            <a:spAutoFit/>
          </a:bodyPr>
          <a:lstStyle/>
          <a:p>
            <a:pPr lvl="0" algn="r" rtl="1"/>
            <a:r>
              <a:rPr lang="ar-SA" b="1" dirty="0">
                <a:latin typeface="Alexandria" pitchFamily="2" charset="-78"/>
                <a:cs typeface="Alexandria" pitchFamily="2" charset="-78"/>
              </a:rPr>
              <a:t>محتوى المحاضرة:</a:t>
            </a:r>
            <a:endParaRPr lang="en-US" b="1" dirty="0">
              <a:latin typeface="Alexandria" pitchFamily="2" charset="-78"/>
              <a:cs typeface="Alexandria" pitchFamily="2" charset="-78"/>
            </a:endParaRPr>
          </a:p>
        </p:txBody>
      </p:sp>
      <p:sp>
        <p:nvSpPr>
          <p:cNvPr id="18" name="Rectangle 17"/>
          <p:cNvSpPr/>
          <p:nvPr/>
        </p:nvSpPr>
        <p:spPr>
          <a:xfrm>
            <a:off x="5705281" y="3835946"/>
            <a:ext cx="2720262"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1" eaLnBrk="1" latinLnBrk="0" hangingPunct="1"/>
            <a:endParaRPr lang="en-US" sz="1400" dirty="0">
              <a:ea typeface="Roboto Light" panose="02000000000000000000" pitchFamily="2" charset="0"/>
            </a:endParaRPr>
          </a:p>
        </p:txBody>
      </p:sp>
      <p:sp>
        <p:nvSpPr>
          <p:cNvPr id="23" name="TextBox 22"/>
          <p:cNvSpPr txBox="1"/>
          <p:nvPr/>
        </p:nvSpPr>
        <p:spPr>
          <a:xfrm>
            <a:off x="5868567" y="4118236"/>
            <a:ext cx="2359473" cy="369332"/>
          </a:xfrm>
          <a:prstGeom prst="rect">
            <a:avLst/>
          </a:prstGeom>
          <a:noFill/>
        </p:spPr>
        <p:txBody>
          <a:bodyPr wrap="square" rtlCol="0">
            <a:spAutoFit/>
          </a:bodyPr>
          <a:lstStyle/>
          <a:p>
            <a:pPr marL="0" algn="ctr" defTabSz="914400" rtl="1" eaLnBrk="1" latinLnBrk="0" hangingPunct="1"/>
            <a:r>
              <a:rPr lang="ar-SA" b="1" dirty="0">
                <a:solidFill>
                  <a:schemeClr val="bg1"/>
                </a:solidFill>
                <a:latin typeface="Alexandria" charset="0"/>
                <a:cs typeface="Alexandria" charset="0"/>
              </a:rPr>
              <a:t>المحاضرة العاشرة</a:t>
            </a:r>
            <a:endParaRPr lang="en-US" b="1" dirty="0">
              <a:solidFill>
                <a:schemeClr val="bg1"/>
              </a:solidFill>
              <a:latin typeface="Alexandria" charset="0"/>
              <a:cs typeface="Alexandria" charset="0"/>
            </a:endParaRPr>
          </a:p>
        </p:txBody>
      </p:sp>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a16="http://schemas.microsoft.com/office/drawing/2014/main" id="{F80970C8-1D68-4A47-8FAE-34536FE0E6E2}"/>
              </a:ext>
            </a:extLst>
          </p:cNvPr>
          <p:cNvSpPr txBox="1"/>
          <p:nvPr/>
        </p:nvSpPr>
        <p:spPr>
          <a:xfrm>
            <a:off x="112594" y="1828800"/>
            <a:ext cx="5593261" cy="4442819"/>
          </a:xfrm>
          <a:prstGeom prst="rect">
            <a:avLst/>
          </a:prstGeom>
          <a:noFill/>
        </p:spPr>
        <p:txBody>
          <a:bodyPr wrap="none" rtlCol="0">
            <a:spAutoFit/>
          </a:bodyPr>
          <a:lstStyle/>
          <a:p>
            <a:pPr marL="285750" indent="-285750" algn="r" rtl="1">
              <a:lnSpc>
                <a:spcPct val="200000"/>
              </a:lnSpc>
              <a:buFont typeface="Courier New" panose="02070309020205020404" pitchFamily="49" charset="0"/>
              <a:buChar char="o"/>
            </a:pPr>
            <a:r>
              <a:rPr lang="ar-SA" sz="1800" dirty="0">
                <a:latin typeface="Alexandria" pitchFamily="2" charset="-78"/>
                <a:cs typeface="Alexandria" pitchFamily="2" charset="-78"/>
              </a:rPr>
              <a:t>نموذج الاتصال الثقافي</a:t>
            </a:r>
            <a:endParaRPr lang="en-US" dirty="0">
              <a:latin typeface="Alexandria" pitchFamily="2" charset="-78"/>
              <a:cs typeface="Alexandria" pitchFamily="2" charset="-78"/>
            </a:endParaRPr>
          </a:p>
          <a:p>
            <a:pPr marL="285750" indent="-285750" algn="r" rtl="1">
              <a:lnSpc>
                <a:spcPct val="200000"/>
              </a:lnSpc>
              <a:buFont typeface="Courier New" panose="02070309020205020404" pitchFamily="49" charset="0"/>
              <a:buChar char="o"/>
            </a:pPr>
            <a:r>
              <a:rPr lang="ar-SA" dirty="0">
                <a:latin typeface="Alexandria" pitchFamily="2" charset="-78"/>
                <a:cs typeface="Alexandria" pitchFamily="2" charset="-78"/>
              </a:rPr>
              <a:t>بناء العلامة التجارية الوطنية.</a:t>
            </a:r>
            <a:endParaRPr lang="ar-EG" dirty="0">
              <a:latin typeface="Alexandria" pitchFamily="2" charset="-78"/>
              <a:cs typeface="Alexandria" pitchFamily="2" charset="-78"/>
            </a:endParaRPr>
          </a:p>
          <a:p>
            <a:pPr marL="285750" indent="-285750" algn="r" rtl="1">
              <a:lnSpc>
                <a:spcPct val="200000"/>
              </a:lnSpc>
              <a:buFont typeface="Courier New" panose="02070309020205020404" pitchFamily="49" charset="0"/>
              <a:buChar char="o"/>
            </a:pPr>
            <a:r>
              <a:rPr lang="ar-EG" dirty="0">
                <a:latin typeface="Alexandria" pitchFamily="2" charset="-78"/>
                <a:cs typeface="Alexandria" pitchFamily="2" charset="-78"/>
              </a:rPr>
              <a:t>دور العلاقات العامة </a:t>
            </a:r>
            <a:r>
              <a:rPr lang="ar-SA" dirty="0">
                <a:effectLst/>
                <a:latin typeface="Alexandria" pitchFamily="2" charset="-78"/>
                <a:ea typeface="Arial" panose="020B0604020202020204" pitchFamily="34" charset="0"/>
                <a:cs typeface="Alexandria" pitchFamily="2" charset="-78"/>
              </a:rPr>
              <a:t>في تشكيل تفضيلات الجمهور </a:t>
            </a:r>
          </a:p>
          <a:p>
            <a:pPr algn="r" rtl="1">
              <a:lnSpc>
                <a:spcPct val="200000"/>
              </a:lnSpc>
            </a:pPr>
            <a:r>
              <a:rPr lang="ar-SA" dirty="0">
                <a:effectLst/>
                <a:latin typeface="Alexandria" pitchFamily="2" charset="-78"/>
                <a:ea typeface="Arial" panose="020B0604020202020204" pitchFamily="34" charset="0"/>
                <a:cs typeface="Alexandria" pitchFamily="2" charset="-78"/>
              </a:rPr>
              <a:t>للمنتج المحلي.</a:t>
            </a:r>
          </a:p>
          <a:p>
            <a:pPr marL="285750" indent="-285750" algn="r" rtl="1">
              <a:lnSpc>
                <a:spcPct val="200000"/>
              </a:lnSpc>
              <a:buFont typeface="Courier New" panose="02070309020205020404" pitchFamily="49" charset="0"/>
              <a:buChar char="o"/>
            </a:pPr>
            <a:r>
              <a:rPr lang="ar-EG" dirty="0">
                <a:latin typeface="Alexandria" pitchFamily="2" charset="-78"/>
                <a:cs typeface="Alexandria" pitchFamily="2" charset="-78"/>
              </a:rPr>
              <a:t>دور العلاقات العامة في </a:t>
            </a:r>
            <a:r>
              <a:rPr lang="ar-SA" dirty="0">
                <a:latin typeface="Alexandria" pitchFamily="2" charset="-78"/>
                <a:cs typeface="Alexandria" pitchFamily="2" charset="-78"/>
              </a:rPr>
              <a:t>بناء النزعة الوطنية وخلق </a:t>
            </a:r>
          </a:p>
          <a:p>
            <a:pPr algn="r" rtl="1">
              <a:lnSpc>
                <a:spcPct val="200000"/>
              </a:lnSpc>
            </a:pPr>
            <a:r>
              <a:rPr lang="ar-SA" dirty="0">
                <a:latin typeface="Alexandria" pitchFamily="2" charset="-78"/>
                <a:cs typeface="Alexandria" pitchFamily="2" charset="-78"/>
              </a:rPr>
              <a:t>ما يُعرف بالمستهلك الوطني. </a:t>
            </a:r>
          </a:p>
          <a:p>
            <a:pPr algn="r" rtl="1">
              <a:lnSpc>
                <a:spcPct val="200000"/>
              </a:lnSpc>
            </a:pPr>
            <a:endParaRPr lang="en-US" dirty="0">
              <a:latin typeface="Alexandria" pitchFamily="2" charset="-78"/>
              <a:cs typeface="Alexandria" pitchFamily="2" charset="-78"/>
            </a:endParaRPr>
          </a:p>
          <a:p>
            <a:pPr marL="285750" indent="-285750" algn="r" rtl="1">
              <a:lnSpc>
                <a:spcPct val="200000"/>
              </a:lnSpc>
              <a:buFont typeface="Courier New" panose="02070309020205020404" pitchFamily="49" charset="0"/>
              <a:buChar char="o"/>
            </a:pP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3045746151"/>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itle 1">
            <a:extLst>
              <a:ext uri="{FF2B5EF4-FFF2-40B4-BE49-F238E27FC236}">
                <a16:creationId xmlns:a16="http://schemas.microsoft.com/office/drawing/2014/main" id="{170217BF-9AD0-05A1-4D5A-660BAC15ABA7}"/>
              </a:ext>
            </a:extLst>
          </p:cNvPr>
          <p:cNvSpPr>
            <a:spLocks noGrp="1"/>
          </p:cNvSpPr>
          <p:nvPr>
            <p:ph type="title"/>
          </p:nvPr>
        </p:nvSpPr>
        <p:spPr>
          <a:xfrm>
            <a:off x="838200" y="624772"/>
            <a:ext cx="10515600" cy="1325563"/>
          </a:xfrm>
        </p:spPr>
        <p:txBody>
          <a:bodyPr>
            <a:normAutofit/>
          </a:bodyPr>
          <a:lstStyle/>
          <a:p>
            <a:pPr algn="r" rtl="1"/>
            <a:br>
              <a:rPr lang="ar-SA" sz="1800" b="1" dirty="0">
                <a:solidFill>
                  <a:srgbClr val="00AEEF"/>
                </a:solidFill>
                <a:latin typeface="Alexandria" pitchFamily="2" charset="-78"/>
                <a:cs typeface="Alexandria" pitchFamily="2" charset="-78"/>
              </a:rPr>
            </a:br>
            <a:r>
              <a:rPr lang="ar-SA" sz="1800" b="1" dirty="0">
                <a:solidFill>
                  <a:srgbClr val="000000"/>
                </a:solidFill>
                <a:effectLst/>
                <a:latin typeface="Alexandria" pitchFamily="2" charset="-78"/>
                <a:ea typeface="Aptos" panose="020B0004020202020204" pitchFamily="34" charset="0"/>
                <a:cs typeface="Alexandria" pitchFamily="2" charset="-78"/>
              </a:rPr>
              <a:t>نموذج الاتصال الثقافي </a:t>
            </a:r>
            <a:br>
              <a:rPr lang="ar-SA" sz="1800" b="1" dirty="0">
                <a:solidFill>
                  <a:srgbClr val="000000"/>
                </a:solidFill>
                <a:effectLst/>
                <a:latin typeface="Alexandria" pitchFamily="2" charset="-78"/>
                <a:ea typeface="Aptos" panose="020B0004020202020204" pitchFamily="34" charset="0"/>
                <a:cs typeface="Alexandria" pitchFamily="2" charset="-78"/>
              </a:rPr>
            </a:br>
            <a:endParaRPr lang="en-EG" sz="1800" b="1" dirty="0">
              <a:latin typeface="Alexandria" pitchFamily="2" charset="-78"/>
              <a:cs typeface="Alexandria" pitchFamily="2" charset="-78"/>
            </a:endParaRPr>
          </a:p>
        </p:txBody>
      </p:sp>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838200" y="1701115"/>
            <a:ext cx="10515600" cy="4475848"/>
          </a:xfrm>
        </p:spPr>
        <p:txBody>
          <a:bodyPr>
            <a:normAutofit/>
          </a:bodyPr>
          <a:lstStyle/>
          <a:p>
            <a:pPr marL="0" indent="0" algn="r" defTabSz="914400" rtl="1" eaLnBrk="1" latinLnBrk="0" hangingPunct="1">
              <a:lnSpc>
                <a:spcPct val="200000"/>
              </a:lnSpc>
              <a:spcBef>
                <a:spcPts val="1000"/>
              </a:spcBef>
              <a:buNone/>
            </a:pPr>
            <a:r>
              <a:rPr lang="ar-SA" sz="1800" dirty="0">
                <a:solidFill>
                  <a:srgbClr val="000000"/>
                </a:solidFill>
                <a:effectLst/>
                <a:latin typeface="Alexandria" pitchFamily="2" charset="-78"/>
                <a:ea typeface="Aptos" panose="020B0004020202020204" pitchFamily="34" charset="0"/>
                <a:cs typeface="Alexandria" pitchFamily="2" charset="-78"/>
              </a:rPr>
              <a:t>يقوم نموذج الاتصال الثقافي على افتراض أن الرسائل الإعلامية لا تعكس الواقع بصورة محايدة، وإنما تعيد بناءه من خلال انتقاء عناصر معينة وتنظيمها داخل خطاب دلالي. </a:t>
            </a:r>
            <a:endParaRPr lang="ar-SA" sz="1800" dirty="0">
              <a:solidFill>
                <a:srgbClr val="000000"/>
              </a:solidFill>
              <a:latin typeface="Alexandria" pitchFamily="2" charset="-78"/>
              <a:ea typeface="Aptos" panose="020B0004020202020204" pitchFamily="34" charset="0"/>
              <a:cs typeface="Alexandria" pitchFamily="2" charset="-78"/>
            </a:endParaRPr>
          </a:p>
          <a:p>
            <a:pPr marL="0" indent="0" algn="r" defTabSz="914400" rtl="1" eaLnBrk="1" latinLnBrk="0" hangingPunct="1">
              <a:lnSpc>
                <a:spcPct val="200000"/>
              </a:lnSpc>
              <a:spcBef>
                <a:spcPts val="1000"/>
              </a:spcBef>
              <a:buNone/>
            </a:pPr>
            <a:r>
              <a:rPr lang="ar-SA" sz="1800" dirty="0">
                <a:solidFill>
                  <a:srgbClr val="000000"/>
                </a:solidFill>
                <a:effectLst/>
                <a:latin typeface="Alexandria" pitchFamily="2" charset="-78"/>
                <a:ea typeface="Aptos" panose="020B0004020202020204" pitchFamily="34" charset="0"/>
                <a:cs typeface="Alexandria" pitchFamily="2" charset="-78"/>
              </a:rPr>
              <a:t>وينطلق هذا النموذج من أن الثقافة لا تنتقل بمعزل عن الاتصال، بل تُنتج وتُتداول من خلال الرسائل والرموز والصور والسرديات التي تقدمها وسائل الإعلام. </a:t>
            </a:r>
            <a:endParaRPr lang="ar-EG" sz="1400" dirty="0">
              <a:latin typeface="Alexandria" pitchFamily="2" charset="-78"/>
              <a:cs typeface="Alexandria" pitchFamily="2" charset="-78"/>
            </a:endParaRPr>
          </a:p>
        </p:txBody>
      </p:sp>
    </p:spTree>
    <p:extLst>
      <p:ext uri="{BB962C8B-B14F-4D97-AF65-F5344CB8AC3E}">
        <p14:creationId xmlns:p14="http://schemas.microsoft.com/office/powerpoint/2010/main" val="1801337386"/>
      </p:ext>
    </p:extLst>
  </p:cSld>
  <p:clrMapOvr>
    <a:masterClrMapping/>
  </p:clrMapOvr>
  <p:transition spd="slow">
    <p:comb/>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itle 1">
            <a:extLst>
              <a:ext uri="{FF2B5EF4-FFF2-40B4-BE49-F238E27FC236}">
                <a16:creationId xmlns:a16="http://schemas.microsoft.com/office/drawing/2014/main" id="{170217BF-9AD0-05A1-4D5A-660BAC15ABA7}"/>
              </a:ext>
            </a:extLst>
          </p:cNvPr>
          <p:cNvSpPr>
            <a:spLocks noGrp="1"/>
          </p:cNvSpPr>
          <p:nvPr>
            <p:ph type="title"/>
          </p:nvPr>
        </p:nvSpPr>
        <p:spPr>
          <a:xfrm>
            <a:off x="838200" y="624772"/>
            <a:ext cx="10515600" cy="1325563"/>
          </a:xfrm>
        </p:spPr>
        <p:txBody>
          <a:bodyPr>
            <a:normAutofit/>
          </a:bodyPr>
          <a:lstStyle/>
          <a:p>
            <a:pPr algn="r" rtl="1"/>
            <a:br>
              <a:rPr lang="ar-SA" sz="1800" b="1" dirty="0">
                <a:solidFill>
                  <a:srgbClr val="00AEEF"/>
                </a:solidFill>
                <a:latin typeface="Alexandria" pitchFamily="2" charset="-78"/>
                <a:cs typeface="Alexandria" pitchFamily="2" charset="-78"/>
              </a:rPr>
            </a:br>
            <a:endParaRPr lang="en-EG" sz="1800" b="1" dirty="0">
              <a:latin typeface="Alexandria" pitchFamily="2" charset="-78"/>
              <a:cs typeface="Alexandria" pitchFamily="2" charset="-78"/>
            </a:endParaRPr>
          </a:p>
        </p:txBody>
      </p:sp>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838200" y="1701115"/>
            <a:ext cx="10515600" cy="4475848"/>
          </a:xfrm>
        </p:spPr>
        <p:txBody>
          <a:bodyPr>
            <a:normAutofit/>
          </a:bodyPr>
          <a:lstStyle/>
          <a:p>
            <a:pPr marL="0" indent="0" algn="r" defTabSz="914400" rtl="1" eaLnBrk="1" latinLnBrk="0" hangingPunct="1">
              <a:lnSpc>
                <a:spcPct val="200000"/>
              </a:lnSpc>
              <a:spcBef>
                <a:spcPts val="1000"/>
              </a:spcBef>
              <a:buNone/>
            </a:pPr>
            <a:r>
              <a:rPr lang="ar-EG" sz="1600" dirty="0">
                <a:latin typeface="Alexandria" pitchFamily="2" charset="-78"/>
                <a:cs typeface="Alexandria" pitchFamily="2" charset="-78"/>
              </a:rPr>
              <a:t>يمكن تطبيق </a:t>
            </a:r>
            <a:r>
              <a:rPr lang="ar-EG" sz="1600" b="1" dirty="0">
                <a:latin typeface="Alexandria" pitchFamily="2" charset="-78"/>
                <a:cs typeface="Alexandria" pitchFamily="2" charset="-78"/>
              </a:rPr>
              <a:t>نموذج الاتصال الثقافي </a:t>
            </a:r>
            <a:r>
              <a:rPr lang="ar-EG" sz="1600" dirty="0">
                <a:latin typeface="Alexandria" pitchFamily="2" charset="-78"/>
                <a:cs typeface="Alexandria" pitchFamily="2" charset="-78"/>
              </a:rPr>
              <a:t>في العلاقات العامة المؤسسية من خلال تصميم الرسائل والأنشطة الاتصالية بما يتوافق مع القيم والثقافات المختلفة للجماهير المستهدفة. ويُعد هذا النموذج من النماذج المهمة في بيئات العمل الدولية ومتعددة الثقافات، حيث يفترض أن نجاح الاتصال لا يعتمد فقط على وضوح الرسالة، بل على مدى توافقها مع الخلفية الثقافية للجمهور.</a:t>
            </a:r>
            <a:endParaRPr lang="ar-EG" sz="1600" b="1" dirty="0">
              <a:latin typeface="Alexandria" pitchFamily="2" charset="-78"/>
              <a:cs typeface="Alexandria" pitchFamily="2" charset="-78"/>
            </a:endParaRPr>
          </a:p>
        </p:txBody>
      </p:sp>
    </p:spTree>
    <p:extLst>
      <p:ext uri="{BB962C8B-B14F-4D97-AF65-F5344CB8AC3E}">
        <p14:creationId xmlns:p14="http://schemas.microsoft.com/office/powerpoint/2010/main" val="2302972814"/>
      </p:ext>
    </p:extLst>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180431" y="974362"/>
            <a:ext cx="11831138" cy="5604238"/>
          </a:xfrm>
        </p:spPr>
        <p:txBody>
          <a:bodyPr>
            <a:noAutofit/>
          </a:bodyPr>
          <a:lstStyle/>
          <a:p>
            <a:pPr marL="0" indent="0" algn="r" rtl="1">
              <a:lnSpc>
                <a:spcPct val="200000"/>
              </a:lnSpc>
              <a:buNone/>
            </a:pPr>
            <a:r>
              <a:rPr lang="ar-EG" sz="1600" dirty="0">
                <a:solidFill>
                  <a:srgbClr val="00AEEF"/>
                </a:solidFill>
                <a:latin typeface="Alexandria" pitchFamily="2" charset="-78"/>
                <a:cs typeface="Alexandria" pitchFamily="2" charset="-78"/>
              </a:rPr>
              <a:t>وفيما يلي أهم تطبيقات النموذج في العلاقات العامة المؤسسية:</a:t>
            </a:r>
          </a:p>
          <a:p>
            <a:pPr algn="r" rtl="1">
              <a:lnSpc>
                <a:spcPct val="200000"/>
              </a:lnSpc>
            </a:pPr>
            <a:r>
              <a:rPr lang="ar-EG" sz="1600" b="1" dirty="0">
                <a:latin typeface="Alexandria" pitchFamily="2" charset="-78"/>
                <a:cs typeface="Alexandria" pitchFamily="2" charset="-78"/>
              </a:rPr>
              <a:t>1. تحليل الثقافة التنظيمية والجمهور</a:t>
            </a:r>
          </a:p>
          <a:p>
            <a:pPr marL="0" indent="0" algn="r" rtl="1">
              <a:lnSpc>
                <a:spcPct val="200000"/>
              </a:lnSpc>
              <a:buNone/>
            </a:pPr>
            <a:r>
              <a:rPr lang="ar-EG" sz="1600" dirty="0">
                <a:latin typeface="Alexandria" pitchFamily="2" charset="-78"/>
                <a:cs typeface="Alexandria" pitchFamily="2" charset="-78"/>
              </a:rPr>
              <a:t>تبدأ المؤسسة بدراسة الثقافة السائدة داخل المنظمة والثقافات المختلفة للجماهير الخارجية، مثل:</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اللغة المستخدمة.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القيم والعادات.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الأنماط الاجتماعية.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أساليب التواصل المفضلة. </a:t>
            </a:r>
          </a:p>
          <a:p>
            <a:pPr algn="r" rtl="1">
              <a:lnSpc>
                <a:spcPct val="200000"/>
              </a:lnSpc>
            </a:pPr>
            <a:r>
              <a:rPr lang="ar-EG" sz="1600" b="1" dirty="0">
                <a:latin typeface="Alexandria" pitchFamily="2" charset="-78"/>
                <a:cs typeface="Alexandria" pitchFamily="2" charset="-78"/>
              </a:rPr>
              <a:t>مثال: </a:t>
            </a:r>
            <a:r>
              <a:rPr lang="ar-EG" sz="1600" dirty="0">
                <a:latin typeface="Alexandria" pitchFamily="2" charset="-78"/>
                <a:cs typeface="Alexandria" pitchFamily="2" charset="-78"/>
              </a:rPr>
              <a:t>قد تستخدم شركة عالمية رسائل مختلفة عند التواصل مع جمهور في اليابان مقارنةً بجمهور في مصر أو الولايات المتحدة، مراعاةً لاختلاف القيم الثقافية.</a:t>
            </a:r>
          </a:p>
          <a:p>
            <a:pPr marL="0" indent="0" algn="ctr" defTabSz="914400" rtl="1" eaLnBrk="1" latinLnBrk="0" hangingPunct="1">
              <a:lnSpc>
                <a:spcPct val="200000"/>
              </a:lnSpc>
              <a:spcBef>
                <a:spcPts val="1000"/>
              </a:spcBef>
              <a:buNone/>
            </a:pPr>
            <a:endParaRPr lang="ar-SA" sz="1600" dirty="0">
              <a:solidFill>
                <a:srgbClr val="00AEEF"/>
              </a:solidFill>
              <a:latin typeface="Alexandria" pitchFamily="2" charset="-78"/>
              <a:cs typeface="Alexandria" pitchFamily="2" charset="-78"/>
            </a:endParaRPr>
          </a:p>
        </p:txBody>
      </p:sp>
    </p:spTree>
    <p:extLst>
      <p:ext uri="{BB962C8B-B14F-4D97-AF65-F5344CB8AC3E}">
        <p14:creationId xmlns:p14="http://schemas.microsoft.com/office/powerpoint/2010/main" val="1778130859"/>
      </p:ext>
    </p:extLst>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363255" y="1155868"/>
            <a:ext cx="11448789" cy="5422731"/>
          </a:xfrm>
        </p:spPr>
        <p:txBody>
          <a:bodyPr>
            <a:normAutofit/>
          </a:bodyPr>
          <a:lstStyle/>
          <a:p>
            <a:pPr algn="r" rtl="1">
              <a:lnSpc>
                <a:spcPct val="200000"/>
              </a:lnSpc>
            </a:pPr>
            <a:r>
              <a:rPr lang="ar-EG" sz="1600" b="1" dirty="0">
                <a:latin typeface="Alexandria" pitchFamily="2" charset="-78"/>
                <a:cs typeface="Alexandria" pitchFamily="2" charset="-78"/>
              </a:rPr>
              <a:t>2. تصميم الرسائل الاتصالية بما يتناسب مع الثقافة</a:t>
            </a:r>
          </a:p>
          <a:p>
            <a:pPr marL="0" indent="0" algn="r" rtl="1">
              <a:lnSpc>
                <a:spcPct val="200000"/>
              </a:lnSpc>
              <a:buNone/>
            </a:pPr>
            <a:r>
              <a:rPr lang="ar-EG" sz="1600" dirty="0">
                <a:latin typeface="Alexandria" pitchFamily="2" charset="-78"/>
                <a:cs typeface="Alexandria" pitchFamily="2" charset="-78"/>
              </a:rPr>
              <a:t>يتم تعديل الرسائل بحيث تكون:</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مناسبة ثقافياً.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خالية من العبارات أو الصور المسيئة.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تعكس قيم المجتمع المستهدف.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تستخدم أمثلة ورموزاً يفهمها الجمهور. </a:t>
            </a:r>
          </a:p>
          <a:p>
            <a:pPr algn="r" rtl="1">
              <a:lnSpc>
                <a:spcPct val="200000"/>
              </a:lnSpc>
            </a:pPr>
            <a:r>
              <a:rPr lang="ar-EG" sz="1600" b="1" dirty="0">
                <a:latin typeface="Alexandria" pitchFamily="2" charset="-78"/>
                <a:cs typeface="Alexandria" pitchFamily="2" charset="-78"/>
              </a:rPr>
              <a:t>مثال:</a:t>
            </a:r>
            <a:br>
              <a:rPr lang="ar-EG" sz="1600" dirty="0">
                <a:latin typeface="Alexandria" pitchFamily="2" charset="-78"/>
                <a:cs typeface="Alexandria" pitchFamily="2" charset="-78"/>
              </a:rPr>
            </a:br>
            <a:r>
              <a:rPr lang="ar-EG" sz="1600" dirty="0">
                <a:latin typeface="Alexandria" pitchFamily="2" charset="-78"/>
                <a:cs typeface="Alexandria" pitchFamily="2" charset="-78"/>
              </a:rPr>
              <a:t>قد تختلف الرسائل الخاصة بالمسؤولية المجتمعية بين مجتمع يركز على العمل الجماعي وآخر يركز على الإنجاز الفردي.</a:t>
            </a:r>
          </a:p>
          <a:p>
            <a:pPr marL="0" indent="0" algn="ctr" defTabSz="914400" rtl="1" eaLnBrk="1" latinLnBrk="0" hangingPunct="1">
              <a:lnSpc>
                <a:spcPct val="200000"/>
              </a:lnSpc>
              <a:spcBef>
                <a:spcPts val="1000"/>
              </a:spcBef>
              <a:buNone/>
            </a:pPr>
            <a:endParaRPr lang="ar-SA" sz="1600" dirty="0">
              <a:solidFill>
                <a:srgbClr val="00AEEF"/>
              </a:solidFill>
              <a:latin typeface="Alexandria" pitchFamily="2" charset="-78"/>
              <a:cs typeface="Alexandria" pitchFamily="2" charset="-78"/>
            </a:endParaRPr>
          </a:p>
        </p:txBody>
      </p:sp>
    </p:spTree>
    <p:extLst>
      <p:ext uri="{BB962C8B-B14F-4D97-AF65-F5344CB8AC3E}">
        <p14:creationId xmlns:p14="http://schemas.microsoft.com/office/powerpoint/2010/main" val="1557100401"/>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363255" y="1155868"/>
            <a:ext cx="11448789" cy="5422731"/>
          </a:xfrm>
        </p:spPr>
        <p:txBody>
          <a:bodyPr>
            <a:normAutofit/>
          </a:bodyPr>
          <a:lstStyle/>
          <a:p>
            <a:pPr algn="r" rtl="1">
              <a:lnSpc>
                <a:spcPct val="200000"/>
              </a:lnSpc>
            </a:pPr>
            <a:r>
              <a:rPr lang="ar-EG" sz="1600" b="1" dirty="0">
                <a:latin typeface="Alexandria" pitchFamily="2" charset="-78"/>
                <a:cs typeface="Alexandria" pitchFamily="2" charset="-78"/>
              </a:rPr>
              <a:t>3. اختيار قنوات الاتصال المناسبة</a:t>
            </a:r>
          </a:p>
          <a:p>
            <a:pPr marL="0" indent="0" algn="r" rtl="1">
              <a:lnSpc>
                <a:spcPct val="200000"/>
              </a:lnSpc>
              <a:buNone/>
            </a:pPr>
            <a:r>
              <a:rPr lang="ar-EG" sz="1600" dirty="0">
                <a:latin typeface="Alexandria" pitchFamily="2" charset="-78"/>
                <a:cs typeface="Alexandria" pitchFamily="2" charset="-78"/>
              </a:rPr>
              <a:t>يفترض النموذج أن الثقافة تؤثر في الوسيلة الأكثر فاعلية للتواصل.</a:t>
            </a:r>
          </a:p>
          <a:p>
            <a:pPr marL="0" indent="0" algn="r" rtl="1">
              <a:lnSpc>
                <a:spcPct val="200000"/>
              </a:lnSpc>
              <a:buNone/>
            </a:pPr>
            <a:r>
              <a:rPr lang="ar-EG" sz="1600" dirty="0">
                <a:latin typeface="Alexandria" pitchFamily="2" charset="-78"/>
                <a:cs typeface="Alexandria" pitchFamily="2" charset="-78"/>
              </a:rPr>
              <a:t>فقد تعتمد المؤسسة على:</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الاجتماعات المباشرة.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وسائل التواصل الاجتماعي.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البريد الإلكتروني.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تطبيقات المراسلة.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وسائل الإعلام التقليدية بحسب تفضيلات الجمهور.</a:t>
            </a:r>
          </a:p>
          <a:p>
            <a:pPr marL="0" indent="0" algn="ctr" defTabSz="914400" rtl="1" eaLnBrk="1" latinLnBrk="0" hangingPunct="1">
              <a:lnSpc>
                <a:spcPct val="200000"/>
              </a:lnSpc>
              <a:spcBef>
                <a:spcPts val="1000"/>
              </a:spcBef>
              <a:buNone/>
            </a:pPr>
            <a:endParaRPr lang="ar-SA" sz="1600" dirty="0">
              <a:solidFill>
                <a:srgbClr val="00AEEF"/>
              </a:solidFill>
              <a:latin typeface="Alexandria" pitchFamily="2" charset="-78"/>
              <a:cs typeface="Alexandria" pitchFamily="2" charset="-78"/>
            </a:endParaRPr>
          </a:p>
        </p:txBody>
      </p:sp>
    </p:spTree>
    <p:extLst>
      <p:ext uri="{BB962C8B-B14F-4D97-AF65-F5344CB8AC3E}">
        <p14:creationId xmlns:p14="http://schemas.microsoft.com/office/powerpoint/2010/main" val="1763211121"/>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363255" y="1155868"/>
            <a:ext cx="11448789" cy="5422731"/>
          </a:xfrm>
        </p:spPr>
        <p:txBody>
          <a:bodyPr>
            <a:normAutofit/>
          </a:bodyPr>
          <a:lstStyle/>
          <a:p>
            <a:pPr algn="r" rtl="1">
              <a:lnSpc>
                <a:spcPct val="200000"/>
              </a:lnSpc>
            </a:pPr>
            <a:r>
              <a:rPr lang="ar-EG" sz="1600" b="1" dirty="0">
                <a:latin typeface="Alexandria" pitchFamily="2" charset="-78"/>
                <a:cs typeface="Alexandria" pitchFamily="2" charset="-78"/>
              </a:rPr>
              <a:t>4. بناء علاقات قائمة على الاحترام الثقافي</a:t>
            </a:r>
          </a:p>
          <a:p>
            <a:pPr marL="0" indent="0" algn="r" rtl="1">
              <a:lnSpc>
                <a:spcPct val="200000"/>
              </a:lnSpc>
              <a:buNone/>
            </a:pPr>
            <a:r>
              <a:rPr lang="ar-EG" sz="1600" dirty="0">
                <a:latin typeface="Alexandria" pitchFamily="2" charset="-78"/>
                <a:cs typeface="Alexandria" pitchFamily="2" charset="-78"/>
              </a:rPr>
              <a:t>تركز العلاقات العامة على:</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احترام التنوع.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تجنب الصور النمطية.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تعزيز الشمول.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الاستماع للجمهور.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تشجيع الحوار وهذا يزيد من ثقة أصحاب المصلحة بالمؤسسة.</a:t>
            </a:r>
          </a:p>
          <a:p>
            <a:pPr marL="0" indent="0" algn="ctr" defTabSz="914400" rtl="1" eaLnBrk="1" latinLnBrk="0" hangingPunct="1">
              <a:lnSpc>
                <a:spcPct val="200000"/>
              </a:lnSpc>
              <a:spcBef>
                <a:spcPts val="1000"/>
              </a:spcBef>
              <a:buNone/>
            </a:pPr>
            <a:endParaRPr lang="ar-SA" sz="1600" dirty="0">
              <a:solidFill>
                <a:srgbClr val="00AEEF"/>
              </a:solidFill>
              <a:latin typeface="Alexandria" pitchFamily="2" charset="-78"/>
              <a:cs typeface="Alexandria" pitchFamily="2" charset="-78"/>
            </a:endParaRPr>
          </a:p>
        </p:txBody>
      </p:sp>
    </p:spTree>
    <p:extLst>
      <p:ext uri="{BB962C8B-B14F-4D97-AF65-F5344CB8AC3E}">
        <p14:creationId xmlns:p14="http://schemas.microsoft.com/office/powerpoint/2010/main" val="2374010653"/>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363255" y="1155868"/>
            <a:ext cx="11448789" cy="5422731"/>
          </a:xfrm>
        </p:spPr>
        <p:txBody>
          <a:bodyPr>
            <a:normAutofit/>
          </a:bodyPr>
          <a:lstStyle/>
          <a:p>
            <a:pPr algn="r" rtl="1">
              <a:lnSpc>
                <a:spcPct val="200000"/>
              </a:lnSpc>
            </a:pPr>
            <a:r>
              <a:rPr lang="ar-EG" sz="1600" b="1" dirty="0">
                <a:latin typeface="Alexandria" pitchFamily="2" charset="-78"/>
                <a:cs typeface="Alexandria" pitchFamily="2" charset="-78"/>
              </a:rPr>
              <a:t>5. إدارة الأزمات متعددة الثقافات</a:t>
            </a:r>
          </a:p>
          <a:p>
            <a:pPr marL="0" indent="0" algn="r" rtl="1">
              <a:lnSpc>
                <a:spcPct val="200000"/>
              </a:lnSpc>
              <a:buNone/>
            </a:pPr>
            <a:r>
              <a:rPr lang="ar-EG" sz="1600" dirty="0">
                <a:latin typeface="Alexandria" pitchFamily="2" charset="-78"/>
                <a:cs typeface="Alexandria" pitchFamily="2" charset="-78"/>
              </a:rPr>
              <a:t>عند حدوث أزمة دولية يجب أن تراعي المؤسسة الاختلافات الثقافية في:</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طريقة الاعتذار.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أسلوب تحمل المسؤولية.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سرعة الاستجابة.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اختيار المتحدث الرسمي. </a:t>
            </a:r>
          </a:p>
          <a:p>
            <a:pPr marL="0" indent="0" algn="r" rtl="1">
              <a:lnSpc>
                <a:spcPct val="200000"/>
              </a:lnSpc>
              <a:buNone/>
            </a:pPr>
            <a:r>
              <a:rPr lang="ar-EG" sz="1600" dirty="0">
                <a:latin typeface="Alexandria" pitchFamily="2" charset="-78"/>
                <a:cs typeface="Alexandria" pitchFamily="2" charset="-78"/>
              </a:rPr>
              <a:t>فما يُعد اعتذارًا مناسبًا في ثقافة معينة قد لا يكون كذلك في ثقافة أخرى.</a:t>
            </a:r>
          </a:p>
          <a:p>
            <a:pPr marL="0" indent="0" algn="ctr" defTabSz="914400" rtl="1" eaLnBrk="1" latinLnBrk="0" hangingPunct="1">
              <a:lnSpc>
                <a:spcPct val="200000"/>
              </a:lnSpc>
              <a:spcBef>
                <a:spcPts val="1000"/>
              </a:spcBef>
              <a:buNone/>
            </a:pPr>
            <a:endParaRPr lang="ar-SA" sz="1600" dirty="0">
              <a:solidFill>
                <a:srgbClr val="00AEEF"/>
              </a:solidFill>
              <a:latin typeface="Alexandria" pitchFamily="2" charset="-78"/>
              <a:cs typeface="Alexandria" pitchFamily="2" charset="-78"/>
            </a:endParaRPr>
          </a:p>
        </p:txBody>
      </p:sp>
    </p:spTree>
    <p:extLst>
      <p:ext uri="{BB962C8B-B14F-4D97-AF65-F5344CB8AC3E}">
        <p14:creationId xmlns:p14="http://schemas.microsoft.com/office/powerpoint/2010/main" val="2063833803"/>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363255" y="1155868"/>
            <a:ext cx="11448789" cy="5422731"/>
          </a:xfrm>
        </p:spPr>
        <p:txBody>
          <a:bodyPr>
            <a:normAutofit/>
          </a:bodyPr>
          <a:lstStyle/>
          <a:p>
            <a:pPr algn="r" rtl="1">
              <a:lnSpc>
                <a:spcPct val="200000"/>
              </a:lnSpc>
            </a:pPr>
            <a:r>
              <a:rPr lang="ar-EG" sz="1600" b="1" dirty="0">
                <a:latin typeface="Alexandria" pitchFamily="2" charset="-78"/>
                <a:cs typeface="Alexandria" pitchFamily="2" charset="-78"/>
              </a:rPr>
              <a:t>6. الاتصال الداخلي داخل المؤسسات متعددة الجنسيات</a:t>
            </a:r>
          </a:p>
          <a:p>
            <a:pPr marL="0" indent="0" algn="r" rtl="1">
              <a:lnSpc>
                <a:spcPct val="200000"/>
              </a:lnSpc>
              <a:buNone/>
            </a:pPr>
            <a:r>
              <a:rPr lang="ar-EG" sz="1600" dirty="0">
                <a:latin typeface="Alexandria" pitchFamily="2" charset="-78"/>
                <a:cs typeface="Alexandria" pitchFamily="2" charset="-78"/>
              </a:rPr>
              <a:t>يساعد النموذج في:</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تقليل سوء الفهم بين الموظفين.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تحسين التعاون بين الفرق الدولية.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إدارة التنوع الثقافي. </a:t>
            </a:r>
          </a:p>
          <a:p>
            <a:pPr algn="r" rtl="1">
              <a:lnSpc>
                <a:spcPct val="200000"/>
              </a:lnSpc>
              <a:buFont typeface="Arial" panose="020B0604020202020204" pitchFamily="34" charset="0"/>
              <a:buChar char="•"/>
            </a:pPr>
            <a:r>
              <a:rPr lang="ar-EG" sz="1600" dirty="0">
                <a:latin typeface="Alexandria" pitchFamily="2" charset="-78"/>
                <a:cs typeface="Alexandria" pitchFamily="2" charset="-78"/>
              </a:rPr>
              <a:t>تعزيز الانتماء المؤسسي.</a:t>
            </a:r>
          </a:p>
          <a:p>
            <a:pPr algn="r" rtl="1">
              <a:lnSpc>
                <a:spcPct val="200000"/>
              </a:lnSpc>
            </a:pPr>
            <a:r>
              <a:rPr lang="ar-EG" sz="1600" b="1" dirty="0">
                <a:latin typeface="Alexandria" pitchFamily="2" charset="-78"/>
                <a:cs typeface="Alexandria" pitchFamily="2" charset="-78"/>
              </a:rPr>
              <a:t>7. دعم المسؤولية الاجتماعية والاستدامة</a:t>
            </a:r>
          </a:p>
          <a:p>
            <a:pPr marL="0" indent="0" algn="r" rtl="1">
              <a:lnSpc>
                <a:spcPct val="200000"/>
              </a:lnSpc>
              <a:buNone/>
            </a:pPr>
            <a:r>
              <a:rPr lang="ar-EG" sz="1600" dirty="0">
                <a:latin typeface="Alexandria" pitchFamily="2" charset="-78"/>
                <a:cs typeface="Alexandria" pitchFamily="2" charset="-78"/>
              </a:rPr>
              <a:t>يساعد فهم الثقافة المحلية على تصميم مبادرات المسؤولية الاجتماعية بما يتوافق مع احتياجات المجتمع وقيمه، مما يزيد من قبولها وتأثيرها.</a:t>
            </a:r>
          </a:p>
          <a:p>
            <a:pPr algn="r" rtl="1">
              <a:lnSpc>
                <a:spcPct val="200000"/>
              </a:lnSpc>
              <a:buFont typeface="Arial" panose="020B0604020202020204" pitchFamily="34" charset="0"/>
              <a:buChar char="•"/>
            </a:pPr>
            <a:endParaRPr lang="ar-EG" sz="1600" dirty="0">
              <a:latin typeface="Alexandria" pitchFamily="2" charset="-78"/>
              <a:cs typeface="Alexandria" pitchFamily="2" charset="-78"/>
            </a:endParaRPr>
          </a:p>
          <a:p>
            <a:pPr marL="0" indent="0" algn="ctr" defTabSz="914400" rtl="1" eaLnBrk="1" latinLnBrk="0" hangingPunct="1">
              <a:lnSpc>
                <a:spcPct val="200000"/>
              </a:lnSpc>
              <a:spcBef>
                <a:spcPts val="1000"/>
              </a:spcBef>
              <a:buNone/>
            </a:pPr>
            <a:endParaRPr lang="ar-SA" sz="1600" dirty="0">
              <a:solidFill>
                <a:srgbClr val="00AEEF"/>
              </a:solidFill>
              <a:latin typeface="Alexandria" pitchFamily="2" charset="-78"/>
              <a:cs typeface="Alexandria" pitchFamily="2" charset="-78"/>
            </a:endParaRPr>
          </a:p>
        </p:txBody>
      </p:sp>
    </p:spTree>
    <p:extLst>
      <p:ext uri="{BB962C8B-B14F-4D97-AF65-F5344CB8AC3E}">
        <p14:creationId xmlns:p14="http://schemas.microsoft.com/office/powerpoint/2010/main" val="2245271267"/>
      </p:ext>
    </p:extLst>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363255" y="1155868"/>
            <a:ext cx="11448789" cy="5422731"/>
          </a:xfrm>
        </p:spPr>
        <p:txBody>
          <a:bodyPr>
            <a:normAutofit/>
          </a:bodyPr>
          <a:lstStyle/>
          <a:p>
            <a:pPr marL="0" indent="0" algn="ctr" defTabSz="914400" rtl="1" eaLnBrk="1" latinLnBrk="0" hangingPunct="1">
              <a:lnSpc>
                <a:spcPct val="200000"/>
              </a:lnSpc>
              <a:spcBef>
                <a:spcPts val="1000"/>
              </a:spcBef>
              <a:buNone/>
            </a:pPr>
            <a:r>
              <a:rPr lang="ar-SA" sz="2000" dirty="0">
                <a:solidFill>
                  <a:srgbClr val="00AEEF"/>
                </a:solidFill>
                <a:latin typeface="Alexandria" pitchFamily="2" charset="-78"/>
                <a:cs typeface="Alexandria" pitchFamily="2" charset="-78"/>
              </a:rPr>
              <a:t>بناء العلامة التجارية الوطنية</a:t>
            </a:r>
          </a:p>
          <a:p>
            <a:pPr marL="0" indent="0" algn="ctr" defTabSz="914400" rtl="1" eaLnBrk="1" latinLnBrk="0" hangingPunct="1">
              <a:lnSpc>
                <a:spcPct val="200000"/>
              </a:lnSpc>
              <a:spcBef>
                <a:spcPts val="1000"/>
              </a:spcBef>
              <a:buNone/>
            </a:pPr>
            <a:endParaRPr lang="ar-SA" sz="2000" dirty="0">
              <a:solidFill>
                <a:srgbClr val="00AEEF"/>
              </a:solidFill>
              <a:latin typeface="Alexandria" pitchFamily="2" charset="-78"/>
              <a:cs typeface="Alexandria" pitchFamily="2" charset="-78"/>
            </a:endParaRPr>
          </a:p>
          <a:p>
            <a:pPr algn="r" rtl="1">
              <a:lnSpc>
                <a:spcPct val="200000"/>
              </a:lnSpc>
            </a:pPr>
            <a:r>
              <a:rPr lang="ar-EG" sz="1600" dirty="0">
                <a:latin typeface="Alexandria" pitchFamily="2" charset="-78"/>
                <a:cs typeface="Alexandria" pitchFamily="2" charset="-78"/>
              </a:rPr>
              <a:t>يتعلق بناء العلامة الوطنية بصورة الدولة ككل والطريقة التي تُصوَّر بها للدول الأخرى.</a:t>
            </a:r>
          </a:p>
          <a:p>
            <a:pPr algn="r" rtl="1">
              <a:lnSpc>
                <a:spcPct val="200000"/>
              </a:lnSpc>
            </a:pPr>
            <a:r>
              <a:rPr lang="ar-SA" sz="1600" dirty="0">
                <a:latin typeface="Alexandria" pitchFamily="2" charset="-78"/>
                <a:cs typeface="Alexandria" pitchFamily="2" charset="-78"/>
              </a:rPr>
              <a:t>لدينا مجموعة من النظريات التي </a:t>
            </a:r>
            <a:r>
              <a:rPr lang="ar-SA" sz="1600" dirty="0" err="1">
                <a:latin typeface="Alexandria" pitchFamily="2" charset="-78"/>
                <a:cs typeface="Alexandria" pitchFamily="2" charset="-78"/>
              </a:rPr>
              <a:t>ت</a:t>
            </a:r>
            <a:r>
              <a:rPr lang="ar-EG" sz="1600" dirty="0">
                <a:latin typeface="Alexandria" pitchFamily="2" charset="-78"/>
                <a:cs typeface="Alexandria" pitchFamily="2" charset="-78"/>
              </a:rPr>
              <a:t>درس كيفية قيام الدول بإنشاء وإدارة وتوصيل صورتها أو سمعتها إلى الجماهير الدولية والمحلية.</a:t>
            </a:r>
          </a:p>
          <a:p>
            <a:pPr algn="r" rtl="1">
              <a:lnSpc>
                <a:spcPct val="200000"/>
              </a:lnSpc>
            </a:pPr>
            <a:r>
              <a:rPr lang="ar-EG" sz="1600" dirty="0">
                <a:latin typeface="Alexandria" pitchFamily="2" charset="-78"/>
                <a:cs typeface="Alexandria" pitchFamily="2" charset="-78"/>
              </a:rPr>
              <a:t>كانت دول الشرق الأوسط مترددة في التعامل مع مفاهيم بناء العلامة الوطنية مقارنة بالعالم الغربي.</a:t>
            </a:r>
          </a:p>
        </p:txBody>
      </p:sp>
    </p:spTree>
    <p:extLst>
      <p:ext uri="{BB962C8B-B14F-4D97-AF65-F5344CB8AC3E}">
        <p14:creationId xmlns:p14="http://schemas.microsoft.com/office/powerpoint/2010/main" val="3828026560"/>
      </p:ext>
    </p:extLst>
  </p:cSld>
  <p:clrMapOvr>
    <a:masterClrMapping/>
  </p:clrMapOvr>
  <p:transition spd="slow">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363255" y="1737357"/>
            <a:ext cx="11448789" cy="4841242"/>
          </a:xfrm>
        </p:spPr>
        <p:txBody>
          <a:bodyPr>
            <a:normAutofit/>
          </a:bodyPr>
          <a:lstStyle/>
          <a:p>
            <a:pPr marL="0" indent="0" algn="r" rtl="1">
              <a:lnSpc>
                <a:spcPct val="200000"/>
              </a:lnSpc>
              <a:buNone/>
            </a:pPr>
            <a:r>
              <a:rPr lang="ar-EG" sz="1600" dirty="0">
                <a:latin typeface="Alexandria" pitchFamily="2" charset="-78"/>
                <a:cs typeface="Alexandria" pitchFamily="2" charset="-78"/>
              </a:rPr>
              <a:t>يعتبر سايمون أنهولت، أحد أبرز المؤلفين الرواد في مجال العلامة الوطنية، فيرى أن العلامة الوطنية هي الأصول الأكثر قيمة لأي دولة من أجل الحصول على ميزة تنافسية وموقع استراتيجي في الساحة الدولية.</a:t>
            </a:r>
          </a:p>
          <a:p>
            <a:pPr marL="0" indent="0" algn="r" rtl="1">
              <a:lnSpc>
                <a:spcPct val="200000"/>
              </a:lnSpc>
              <a:buNone/>
            </a:pPr>
            <a:r>
              <a:rPr lang="ar-EG" sz="1600" dirty="0">
                <a:latin typeface="Alexandria" pitchFamily="2" charset="-78"/>
                <a:cs typeface="Alexandria" pitchFamily="2" charset="-78"/>
              </a:rPr>
              <a:t>يرى سايمون أن  علامة وطنية ناجحة على أنها هوية تنافسية.</a:t>
            </a:r>
          </a:p>
          <a:p>
            <a:pPr marL="0" indent="0" algn="r" rtl="1">
              <a:lnSpc>
                <a:spcPct val="200000"/>
              </a:lnSpc>
              <a:buNone/>
            </a:pPr>
            <a:r>
              <a:rPr lang="ar-EG" sz="1600" dirty="0">
                <a:latin typeface="Alexandria" pitchFamily="2" charset="-78"/>
                <a:cs typeface="Alexandria" pitchFamily="2" charset="-78"/>
              </a:rPr>
              <a:t>وأوضح أن علامة الدولة هي مجموع تصورات الناس عن بلد ما عبر ستة مجالات من الكفاءة الوطنية.</a:t>
            </a:r>
          </a:p>
          <a:p>
            <a:pPr marL="0" indent="0" algn="ctr" defTabSz="914400" rtl="1" eaLnBrk="1" latinLnBrk="0" hangingPunct="1">
              <a:lnSpc>
                <a:spcPct val="200000"/>
              </a:lnSpc>
              <a:spcBef>
                <a:spcPts val="1000"/>
              </a:spcBef>
              <a:buNone/>
            </a:pPr>
            <a:endParaRPr lang="ar-EG" sz="1600" dirty="0">
              <a:latin typeface="Alexandria" pitchFamily="2" charset="-78"/>
              <a:cs typeface="Alexandria" pitchFamily="2" charset="-78"/>
            </a:endParaRPr>
          </a:p>
        </p:txBody>
      </p:sp>
    </p:spTree>
    <p:extLst>
      <p:ext uri="{BB962C8B-B14F-4D97-AF65-F5344CB8AC3E}">
        <p14:creationId xmlns:p14="http://schemas.microsoft.com/office/powerpoint/2010/main" val="2465773618"/>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pic>
        <p:nvPicPr>
          <p:cNvPr id="2052" name="Picture 4" descr="تسويق العالمة الوطنية العربية">
            <a:extLst>
              <a:ext uri="{FF2B5EF4-FFF2-40B4-BE49-F238E27FC236}">
                <a16:creationId xmlns:a16="http://schemas.microsoft.com/office/drawing/2014/main" id="{F88EECA6-E3A2-5922-592B-B360C254829E}"/>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tretch>
            <a:fillRect/>
          </a:stretch>
        </p:blipFill>
        <p:spPr bwMode="auto">
          <a:xfrm>
            <a:off x="414338" y="1458804"/>
            <a:ext cx="5605463" cy="4898295"/>
          </a:xfrm>
          <a:prstGeom prst="rect">
            <a:avLst/>
          </a:prstGeom>
          <a:noFill/>
          <a:extLst>
            <a:ext uri="{909E8E84-426E-40DD-AFC4-6F175D3DCCD1}">
              <a14:hiddenFill xmlns:a14="http://schemas.microsoft.com/office/drawing/2010/main">
                <a:solidFill>
                  <a:srgbClr val="FFFFFF"/>
                </a:solidFill>
              </a14:hiddenFill>
            </a:ext>
          </a:extLst>
        </p:spPr>
      </p:pic>
      <p:sp>
        <p:nvSpPr>
          <p:cNvPr id="11" name="Content Placeholder 10">
            <a:extLst>
              <a:ext uri="{FF2B5EF4-FFF2-40B4-BE49-F238E27FC236}">
                <a16:creationId xmlns:a16="http://schemas.microsoft.com/office/drawing/2014/main" id="{B81B49D6-B358-450A-5020-1BB834BFA8D3}"/>
              </a:ext>
            </a:extLst>
          </p:cNvPr>
          <p:cNvSpPr>
            <a:spLocks noGrp="1"/>
          </p:cNvSpPr>
          <p:nvPr>
            <p:ph sz="half" idx="2"/>
          </p:nvPr>
        </p:nvSpPr>
        <p:spPr>
          <a:xfrm>
            <a:off x="6172200" y="1060132"/>
            <a:ext cx="5181600" cy="5116831"/>
          </a:xfrm>
        </p:spPr>
        <p:txBody>
          <a:bodyPr/>
          <a:lstStyle/>
          <a:p>
            <a:pPr marL="228600" indent="-228600" algn="r" defTabSz="914400" rtl="1" eaLnBrk="1" latinLnBrk="0" hangingPunct="1">
              <a:lnSpc>
                <a:spcPct val="200000"/>
              </a:lnSpc>
              <a:spcBef>
                <a:spcPts val="1000"/>
              </a:spcBef>
              <a:buFont typeface="Arial" panose="020B0604020202020204" pitchFamily="34" charset="0"/>
              <a:buChar char="•"/>
            </a:pPr>
            <a:r>
              <a:rPr lang="ar-EG" sz="1600" dirty="0">
                <a:latin typeface="Alexandria" pitchFamily="2" charset="-78"/>
                <a:cs typeface="Alexandria" pitchFamily="2" charset="-78"/>
              </a:rPr>
              <a:t>وفقًا لأنهولت، فإن التأثير التراكمي لكل عنصر من عناصر الشكل ذو الست طبقات يخلق علامة الدولة.</a:t>
            </a:r>
          </a:p>
          <a:p>
            <a:pPr marL="228600" indent="-228600" algn="r" defTabSz="914400" rtl="1" eaLnBrk="1" latinLnBrk="0" hangingPunct="1">
              <a:lnSpc>
                <a:spcPct val="200000"/>
              </a:lnSpc>
              <a:spcBef>
                <a:spcPts val="1000"/>
              </a:spcBef>
              <a:buFont typeface="Arial" panose="020B0604020202020204" pitchFamily="34" charset="0"/>
              <a:buChar char="•"/>
            </a:pPr>
            <a:r>
              <a:rPr lang="ar-EG" sz="1600" dirty="0">
                <a:latin typeface="Alexandria" pitchFamily="2" charset="-78"/>
                <a:cs typeface="Alexandria" pitchFamily="2" charset="-78"/>
              </a:rPr>
              <a:t>الترويج السياحي؛ تصدير العلامات التجارية؛ السياسات الحكومية (محلية أو موجهة نحو القطاع الأجنبي)؛ سمعة السكان؛ التراث الثقافي؛ القدرة على جذب الاستثمارات والقوى العاملة الماهرة. في عام 2007، أضاف أهمية أداء قادة البلاد في الساحة الدولية</a:t>
            </a: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836543256"/>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363255" y="1155868"/>
            <a:ext cx="11448789" cy="5422731"/>
          </a:xfrm>
        </p:spPr>
        <p:txBody>
          <a:bodyPr>
            <a:normAutofit/>
          </a:bodyPr>
          <a:lstStyle/>
          <a:p>
            <a:pPr algn="r" rtl="1">
              <a:lnSpc>
                <a:spcPct val="200000"/>
              </a:lnSpc>
            </a:pPr>
            <a:r>
              <a:rPr lang="ar-EG" sz="1600" dirty="0">
                <a:latin typeface="Alexandria" pitchFamily="2" charset="-78"/>
                <a:cs typeface="Alexandria" pitchFamily="2" charset="-78"/>
              </a:rPr>
              <a:t>عدد كبير من الدول العربية سعت الى بناء علامات تجارية في السنوات الأخيرة ، وفي الرابط التالي احد الدراسات الهامة التي توضح كيف أستطاعت الإمارات العربية المتحدة أن تبني علامة تجارية قوية في الشرق الأوسط، وأن تصبح دبي ذات سمعة أنها من أكثر المدن عالمية في العالم.</a:t>
            </a:r>
          </a:p>
          <a:p>
            <a:pPr marL="0" indent="0" rtl="1">
              <a:lnSpc>
                <a:spcPct val="200000"/>
              </a:lnSpc>
              <a:buNone/>
            </a:pPr>
            <a:r>
              <a:rPr lang="en-US" sz="1600" dirty="0">
                <a:latin typeface="Alexandria" pitchFamily="2" charset="-78"/>
                <a:cs typeface="Alexandria" pitchFamily="2" charset="-78"/>
              </a:rPr>
              <a:t>https://</a:t>
            </a:r>
            <a:r>
              <a:rPr lang="en-US" sz="1600" dirty="0" err="1">
                <a:latin typeface="Alexandria" pitchFamily="2" charset="-78"/>
                <a:cs typeface="Alexandria" pitchFamily="2" charset="-78"/>
              </a:rPr>
              <a:t>www.researchgate.net</a:t>
            </a:r>
            <a:r>
              <a:rPr lang="en-US" sz="1600" dirty="0">
                <a:latin typeface="Alexandria" pitchFamily="2" charset="-78"/>
                <a:cs typeface="Alexandria" pitchFamily="2" charset="-78"/>
              </a:rPr>
              <a:t>/publication/319326422_Nation_branding_in_the_Middle_East_-_United_Arab_Emirates_UAE_vs_Qatar</a:t>
            </a:r>
            <a:endParaRPr lang="ar-EG" sz="1600" dirty="0">
              <a:latin typeface="Alexandria" pitchFamily="2" charset="-78"/>
              <a:cs typeface="Alexandria" pitchFamily="2" charset="-78"/>
            </a:endParaRPr>
          </a:p>
          <a:p>
            <a:pPr marL="0" indent="0" algn="ctr" defTabSz="914400" rtl="1" eaLnBrk="1" latinLnBrk="0" hangingPunct="1">
              <a:lnSpc>
                <a:spcPct val="200000"/>
              </a:lnSpc>
              <a:spcBef>
                <a:spcPts val="1000"/>
              </a:spcBef>
              <a:buNone/>
            </a:pPr>
            <a:endParaRPr lang="ar-EG" sz="1600" dirty="0">
              <a:latin typeface="Alexandria" pitchFamily="2" charset="-78"/>
              <a:cs typeface="Alexandria" pitchFamily="2" charset="-78"/>
            </a:endParaRPr>
          </a:p>
        </p:txBody>
      </p:sp>
    </p:spTree>
    <p:extLst>
      <p:ext uri="{BB962C8B-B14F-4D97-AF65-F5344CB8AC3E}">
        <p14:creationId xmlns:p14="http://schemas.microsoft.com/office/powerpoint/2010/main" val="1439960067"/>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itle 1">
            <a:extLst>
              <a:ext uri="{FF2B5EF4-FFF2-40B4-BE49-F238E27FC236}">
                <a16:creationId xmlns:a16="http://schemas.microsoft.com/office/drawing/2014/main" id="{424D7442-8E3D-28CB-FD4B-73CF2C1AB2C8}"/>
              </a:ext>
            </a:extLst>
          </p:cNvPr>
          <p:cNvSpPr>
            <a:spLocks noGrp="1"/>
          </p:cNvSpPr>
          <p:nvPr>
            <p:ph type="title"/>
          </p:nvPr>
        </p:nvSpPr>
        <p:spPr>
          <a:xfrm>
            <a:off x="838200" y="909918"/>
            <a:ext cx="10515600" cy="858094"/>
          </a:xfrm>
        </p:spPr>
        <p:txBody>
          <a:bodyPr>
            <a:normAutofit/>
          </a:bodyPr>
          <a:lstStyle/>
          <a:p>
            <a:pPr algn="r" defTabSz="914400" rtl="1" eaLnBrk="1" latinLnBrk="0" hangingPunct="1">
              <a:lnSpc>
                <a:spcPct val="90000"/>
              </a:lnSpc>
              <a:spcBef>
                <a:spcPct val="0"/>
              </a:spcBef>
              <a:buNone/>
            </a:pPr>
            <a:r>
              <a:rPr lang="en-US" sz="2400" dirty="0" err="1">
                <a:solidFill>
                  <a:srgbClr val="00AEEF"/>
                </a:solidFill>
                <a:latin typeface="Alexandria" pitchFamily="2" charset="-78"/>
                <a:cs typeface="Alexandria" pitchFamily="2" charset="-78"/>
              </a:rPr>
              <a:t>د</a:t>
            </a:r>
            <a:r>
              <a:rPr lang="ar-SA" sz="2400" dirty="0">
                <a:solidFill>
                  <a:srgbClr val="00AEEF"/>
                </a:solidFill>
                <a:latin typeface="Alexandria" pitchFamily="2" charset="-78"/>
                <a:cs typeface="Alexandria" pitchFamily="2" charset="-78"/>
              </a:rPr>
              <a:t>ور</a:t>
            </a:r>
            <a:r>
              <a:rPr lang="ar-EG" sz="2400" dirty="0">
                <a:solidFill>
                  <a:srgbClr val="00AEEF"/>
                </a:solidFill>
                <a:latin typeface="Alexandria" pitchFamily="2" charset="-78"/>
                <a:cs typeface="Alexandria" pitchFamily="2" charset="-78"/>
              </a:rPr>
              <a:t> العلاقات العامة في دعم المنتج المحلي:</a:t>
            </a:r>
            <a:endParaRPr lang="en-EG" sz="2400" b="1" dirty="0">
              <a:solidFill>
                <a:srgbClr val="00AEEF"/>
              </a:solidFill>
              <a:latin typeface="Alexandria" pitchFamily="2" charset="-78"/>
              <a:cs typeface="Alexandria" pitchFamily="2" charset="-78"/>
            </a:endParaRPr>
          </a:p>
        </p:txBody>
      </p:sp>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180431" y="2680569"/>
            <a:ext cx="11719469" cy="3006247"/>
          </a:xfrm>
        </p:spPr>
        <p:txBody>
          <a:bodyPr>
            <a:noAutofit/>
          </a:bodyPr>
          <a:lstStyle/>
          <a:p>
            <a:pPr algn="r" rtl="1">
              <a:lnSpc>
                <a:spcPct val="200000"/>
              </a:lnSpc>
            </a:pPr>
            <a:r>
              <a:rPr lang="ar-EG" sz="1600" dirty="0">
                <a:latin typeface="Alexandria" pitchFamily="2" charset="-78"/>
                <a:cs typeface="Alexandria" pitchFamily="2" charset="-78"/>
              </a:rPr>
              <a:t>العلاقات العامة : تلعب دوراً محورياً وأساسياً في دعم المنتج المحلي وتعزيز مكانته في أذهان المستهلكين، وتتجاوز بكثير المهام التسويقية التقليدية. هي تعمل على بناء بيئة داعمة، وتعزيز الثقة، وخلق وعي عميق بقيمة المنتج الوطني. </a:t>
            </a:r>
          </a:p>
          <a:p>
            <a:pPr algn="r" rtl="1">
              <a:lnSpc>
                <a:spcPct val="200000"/>
              </a:lnSpc>
            </a:pPr>
            <a:r>
              <a:rPr lang="ar-EG" sz="1600" b="1" dirty="0">
                <a:latin typeface="Alexandria" pitchFamily="2" charset="-78"/>
                <a:cs typeface="Alexandria" pitchFamily="2" charset="-78"/>
              </a:rPr>
              <a:t>يمكن تفصيل هذا الدور في النقاط التالية:</a:t>
            </a:r>
          </a:p>
          <a:p>
            <a:pPr marL="0" indent="0" algn="r" defTabSz="914400" rtl="1" eaLnBrk="1" latinLnBrk="0" hangingPunct="1">
              <a:lnSpc>
                <a:spcPct val="200000"/>
              </a:lnSpc>
              <a:spcBef>
                <a:spcPts val="1000"/>
              </a:spcBef>
              <a:buNone/>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1544102137"/>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180431" y="770950"/>
            <a:ext cx="11831138" cy="5917950"/>
          </a:xfrm>
        </p:spPr>
        <p:txBody>
          <a:bodyPr>
            <a:noAutofit/>
          </a:bodyPr>
          <a:lstStyle/>
          <a:p>
            <a:pPr marL="0" indent="0" algn="r" rtl="1">
              <a:lnSpc>
                <a:spcPct val="200000"/>
              </a:lnSpc>
              <a:buNone/>
            </a:pPr>
            <a:r>
              <a:rPr lang="ar-EG" sz="1400" b="1" dirty="0">
                <a:solidFill>
                  <a:srgbClr val="00AEEF"/>
                </a:solidFill>
                <a:latin typeface="Alexandria" pitchFamily="2" charset="-78"/>
                <a:cs typeface="Alexandria" pitchFamily="2" charset="-78"/>
              </a:rPr>
              <a:t>1. بناء وتشكيل الصورة الذهنية الإيجابية:</a:t>
            </a:r>
            <a:endParaRPr lang="ar-EG" sz="1400" dirty="0">
              <a:solidFill>
                <a:srgbClr val="00AEEF"/>
              </a:solidFill>
              <a:latin typeface="Alexandria" pitchFamily="2" charset="-78"/>
              <a:cs typeface="Alexandria" pitchFamily="2" charset="-78"/>
            </a:endParaRPr>
          </a:p>
          <a:p>
            <a:pPr algn="r" rtl="1">
              <a:lnSpc>
                <a:spcPct val="200000"/>
              </a:lnSpc>
              <a:buFont typeface="Wingdings" pitchFamily="2" charset="2"/>
              <a:buChar char="q"/>
            </a:pPr>
            <a:r>
              <a:rPr lang="ar-EG" sz="1400" b="1" dirty="0">
                <a:latin typeface="Alexandria" pitchFamily="2" charset="-78"/>
                <a:cs typeface="Alexandria" pitchFamily="2" charset="-78"/>
              </a:rPr>
              <a:t>تغيير المفاهيم السلبية:</a:t>
            </a:r>
            <a:r>
              <a:rPr lang="ar-EG" sz="1400" dirty="0">
                <a:latin typeface="Alexandria" pitchFamily="2" charset="-78"/>
                <a:cs typeface="Alexandria" pitchFamily="2" charset="-78"/>
              </a:rPr>
              <a:t> غالباً ما تُعاني المنتجات المحلية من تصورات مسبقة سلبية حول جودتها أو تصميمها مقارنة بالمنتجات العالمية. تُركز العلاقات العامة على تفكيك هذه التصورات من خلال:</a:t>
            </a:r>
          </a:p>
          <a:p>
            <a:pPr marL="742950" lvl="1" indent="-285750" algn="r" rtl="1">
              <a:lnSpc>
                <a:spcPct val="200000"/>
              </a:lnSpc>
              <a:buFont typeface="Arial" panose="020B0604020202020204" pitchFamily="34" charset="0"/>
              <a:buChar char="•"/>
            </a:pPr>
            <a:r>
              <a:rPr lang="ar-EG" sz="1400" b="1" dirty="0">
                <a:latin typeface="Alexandria" pitchFamily="2" charset="-78"/>
                <a:cs typeface="Alexandria" pitchFamily="2" charset="-78"/>
              </a:rPr>
              <a:t>إبراز الجودة والمعايير:</a:t>
            </a:r>
            <a:r>
              <a:rPr lang="ar-EG" sz="1400" dirty="0">
                <a:latin typeface="Alexandria" pitchFamily="2" charset="-78"/>
                <a:cs typeface="Alexandria" pitchFamily="2" charset="-78"/>
              </a:rPr>
              <a:t> تسليط الضوء على شهادات الجودة المحلية والدولية التي تحصل عليها المصانع، وعرض عمليات الإنتاج الحديثة، والتأكيد على استخدام مواد خام عالية الجودة.</a:t>
            </a:r>
          </a:p>
          <a:p>
            <a:pPr marL="457200" lvl="1" indent="0" algn="r" rtl="1">
              <a:lnSpc>
                <a:spcPct val="200000"/>
              </a:lnSpc>
              <a:buNone/>
            </a:pPr>
            <a:r>
              <a:rPr lang="ar-EG" sz="1400" dirty="0">
                <a:latin typeface="Alexandria" pitchFamily="2" charset="-78"/>
                <a:cs typeface="Alexandria" pitchFamily="2" charset="-78"/>
              </a:rPr>
              <a:t>مثال: تنظيم جولات إعلامية للمصانع المحلية لتوضيح معايير النظافة والجودة، أو إبراز حصول مصنع نسيج محلي على شهادة جودة عالمية.</a:t>
            </a:r>
          </a:p>
          <a:p>
            <a:pPr marL="742950" lvl="1" indent="-285750" algn="r" rtl="1">
              <a:lnSpc>
                <a:spcPct val="200000"/>
              </a:lnSpc>
              <a:buFont typeface="Arial" panose="020B0604020202020204" pitchFamily="34" charset="0"/>
              <a:buChar char="•"/>
            </a:pPr>
            <a:r>
              <a:rPr lang="ar-EG" sz="1400" dirty="0">
                <a:latin typeface="Alexandria" pitchFamily="2" charset="-78"/>
                <a:cs typeface="Alexandria" pitchFamily="2" charset="-78"/>
              </a:rPr>
              <a:t>التركيز على الابتكار والتطوير: عرض القصص التي تُظهر كيف تستثمر الشركات المحلية في البحث والتطوير لتحسين منتجاتها وتقديم حلول مبتكرة. </a:t>
            </a:r>
          </a:p>
          <a:p>
            <a:pPr marL="742950" lvl="1" indent="-285750" algn="r" rtl="1">
              <a:lnSpc>
                <a:spcPct val="200000"/>
              </a:lnSpc>
              <a:buFont typeface="Arial" panose="020B0604020202020204" pitchFamily="34" charset="0"/>
              <a:buChar char="•"/>
            </a:pPr>
            <a:r>
              <a:rPr lang="ar-EG" sz="1400" b="1" dirty="0">
                <a:latin typeface="Alexandria" pitchFamily="2" charset="-78"/>
                <a:cs typeface="Alexandria" pitchFamily="2" charset="-78"/>
              </a:rPr>
              <a:t>الشفافية الكاملة:</a:t>
            </a:r>
            <a:r>
              <a:rPr lang="ar-EG" sz="1400" dirty="0">
                <a:latin typeface="Alexandria" pitchFamily="2" charset="-78"/>
                <a:cs typeface="Alexandria" pitchFamily="2" charset="-78"/>
              </a:rPr>
              <a:t> تنظيم جولات إعلامية للمصانع، وفتح قنوات تواصل مباشرة مع المستهلكين للإجابة على استفساراتهم وتوضيح مراحل الإنتاج.</a:t>
            </a:r>
          </a:p>
          <a:p>
            <a:pPr algn="r" rtl="1">
              <a:lnSpc>
                <a:spcPct val="200000"/>
              </a:lnSpc>
              <a:buFont typeface="Wingdings" pitchFamily="2" charset="2"/>
              <a:buChar char="q"/>
            </a:pPr>
            <a:r>
              <a:rPr lang="ar-EG" sz="1400" b="1" dirty="0">
                <a:latin typeface="Alexandria" pitchFamily="2" charset="-78"/>
                <a:cs typeface="Alexandria" pitchFamily="2" charset="-78"/>
              </a:rPr>
              <a:t>بناء السمعة الطيبة:</a:t>
            </a:r>
            <a:r>
              <a:rPr lang="ar-EG" sz="1400" dirty="0">
                <a:latin typeface="Alexandria" pitchFamily="2" charset="-78"/>
                <a:cs typeface="Alexandria" pitchFamily="2" charset="-78"/>
              </a:rPr>
              <a:t> العلاقات العامة تعمل على بناء سمعة قوية للمنتج المحلي ككل، وليس لمنتج واحد فقط، عبر إبراز قصص النجاح المتكررة والنمو المستمر للقطاع الصناعي المحلي.</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400" dirty="0">
              <a:latin typeface="Alexandria" pitchFamily="2" charset="-78"/>
              <a:cs typeface="Alexandria" pitchFamily="2" charset="-78"/>
            </a:endParaRPr>
          </a:p>
        </p:txBody>
      </p:sp>
    </p:spTree>
    <p:extLst>
      <p:ext uri="{BB962C8B-B14F-4D97-AF65-F5344CB8AC3E}">
        <p14:creationId xmlns:p14="http://schemas.microsoft.com/office/powerpoint/2010/main" val="291258376"/>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180431" y="926926"/>
            <a:ext cx="11719469" cy="5761973"/>
          </a:xfrm>
        </p:spPr>
        <p:txBody>
          <a:bodyPr>
            <a:normAutofit/>
          </a:bodyPr>
          <a:lstStyle/>
          <a:p>
            <a:pPr marL="0" indent="0" algn="r" rtl="1">
              <a:lnSpc>
                <a:spcPct val="200000"/>
              </a:lnSpc>
              <a:buNone/>
            </a:pPr>
            <a:r>
              <a:rPr lang="ar-EG" sz="1600" b="1" dirty="0">
                <a:solidFill>
                  <a:srgbClr val="00AEEF"/>
                </a:solidFill>
                <a:latin typeface="Alexandria" pitchFamily="2" charset="-78"/>
                <a:cs typeface="Alexandria" pitchFamily="2" charset="-78"/>
              </a:rPr>
              <a:t>2. تعزيز الثقة والمصداقية:</a:t>
            </a:r>
            <a:endParaRPr lang="ar-EG" sz="1600" dirty="0">
              <a:solidFill>
                <a:srgbClr val="00AEEF"/>
              </a:solidFill>
              <a:latin typeface="Alexandria" pitchFamily="2" charset="-78"/>
              <a:cs typeface="Alexandria" pitchFamily="2" charset="-78"/>
            </a:endParaRP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المصادر الموثوقة:</a:t>
            </a:r>
            <a:r>
              <a:rPr lang="ar-EG" sz="1600" dirty="0">
                <a:latin typeface="Alexandria" pitchFamily="2" charset="-78"/>
                <a:cs typeface="Alexandria" pitchFamily="2" charset="-78"/>
              </a:rPr>
              <a:t> تعنى العلاقات العامة باختيار وتوظيف المصادر الأكثر مصداقية للحديث عن المنتج المحلي، مثل الخبراء الصناعيين، شخصيات الأعمال الناجحة، أو حتى شهادات المستهلكين الحقيقيين الراضين.</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البيانات والحقائق:</a:t>
            </a:r>
            <a:r>
              <a:rPr lang="ar-EG" sz="1600" dirty="0">
                <a:latin typeface="Alexandria" pitchFamily="2" charset="-78"/>
                <a:cs typeface="Alexandria" pitchFamily="2" charset="-78"/>
              </a:rPr>
              <a:t> تُقدم العلاقات العامة معلومات مدعومة بالبيانات والإحصائيات عن مساهمة المنتج المحلي في الاقتصاد، وعدد فرص العمل التي يُوفرها، أو الجوائز التي حصل عليها، مما يُعزز الحجج المنطقية لدعم المنتج.</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معالجة الأزمات:</a:t>
            </a:r>
            <a:r>
              <a:rPr lang="ar-EG" sz="1600" dirty="0">
                <a:latin typeface="Alexandria" pitchFamily="2" charset="-78"/>
                <a:cs typeface="Alexandria" pitchFamily="2" charset="-78"/>
              </a:rPr>
              <a:t> في حال تعرض المنتج المحلي لأي مشكلات (مثلاً: سحب دفعة من المنتجات)، تتدخل العلاقات العامة لإدارة الأزمة بشفافية ومسؤولية، وتقديم الحلول، للحفاظ على ثقة الجمهور وتجنب انتشار الشائعات.</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896532074"/>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180431" y="926926"/>
            <a:ext cx="11719469" cy="5761973"/>
          </a:xfrm>
        </p:spPr>
        <p:txBody>
          <a:bodyPr>
            <a:normAutofit/>
          </a:bodyPr>
          <a:lstStyle/>
          <a:p>
            <a:pPr marL="0" indent="0" algn="r" rtl="1">
              <a:lnSpc>
                <a:spcPct val="200000"/>
              </a:lnSpc>
              <a:buNone/>
            </a:pPr>
            <a:r>
              <a:rPr lang="ar-EG" sz="1600" b="1" dirty="0">
                <a:solidFill>
                  <a:srgbClr val="00AEEF"/>
                </a:solidFill>
                <a:latin typeface="Alexandria" pitchFamily="2" charset="-78"/>
                <a:cs typeface="Alexandria" pitchFamily="2" charset="-78"/>
              </a:rPr>
              <a:t>3. ربط المنتج بالهوية الوطنية والفخر (بناء المستهلك الوطني):</a:t>
            </a:r>
            <a:endParaRPr lang="ar-EG" sz="1600" dirty="0">
              <a:solidFill>
                <a:srgbClr val="00AEEF"/>
              </a:solidFill>
              <a:latin typeface="Alexandria" pitchFamily="2" charset="-78"/>
              <a:cs typeface="Alexandria" pitchFamily="2" charset="-78"/>
            </a:endParaRP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القصص الملهمة:</a:t>
            </a:r>
            <a:r>
              <a:rPr lang="ar-EG" sz="1600" dirty="0">
                <a:latin typeface="Alexandria" pitchFamily="2" charset="-78"/>
                <a:cs typeface="Alexandria" pitchFamily="2" charset="-78"/>
              </a:rPr>
              <a:t> تُستخدم العلاقات العامة "السرد القصصي" لربط المنتج المحلي بالتراث، التاريخ، الثقافة، والإنجازات الوطنية. تُروى قصص عن الحرفيين، رواد الأعمال، أو عن رحلة تطور صناعة معينة في البلاد.</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الشعارات والرموز الوطنية:</a:t>
            </a:r>
            <a:r>
              <a:rPr lang="ar-EG" sz="1600" dirty="0">
                <a:latin typeface="Alexandria" pitchFamily="2" charset="-78"/>
                <a:cs typeface="Alexandria" pitchFamily="2" charset="-78"/>
              </a:rPr>
              <a:t> دمج الشعارات الوطنية (مثل "صنع في [اسم البلد]") بشكل فعال في الحملات، واستخدام الألوان والرموز التي تُثير الفخر والانتماء.</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الاحتفالات والمناسبات:</a:t>
            </a:r>
            <a:r>
              <a:rPr lang="ar-EG" sz="1600" dirty="0">
                <a:latin typeface="Alexandria" pitchFamily="2" charset="-78"/>
                <a:cs typeface="Alexandria" pitchFamily="2" charset="-78"/>
              </a:rPr>
              <a:t> ربط المنتج المحلي بالاحتفالات الوطنية والمناسبات الهامة، مما يُعزز الشعور الجماعي بالفخر والإنجاز.</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تعزيز "العرقية الاستهلاكية الإيجابية":</a:t>
            </a:r>
            <a:r>
              <a:rPr lang="ar-EG" sz="1600" dirty="0">
                <a:latin typeface="Alexandria" pitchFamily="2" charset="-78"/>
                <a:cs typeface="Alexandria" pitchFamily="2" charset="-78"/>
              </a:rPr>
              <a:t> تُشجع على فكرة أن شراء المنتج المحلي هو واجب وطني ومساهمة مباشرة في رفعة الوطن واقتصاده.</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972610494"/>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619432" y="770950"/>
            <a:ext cx="11280468" cy="5917950"/>
          </a:xfrm>
        </p:spPr>
        <p:txBody>
          <a:bodyPr>
            <a:normAutofit/>
          </a:bodyPr>
          <a:lstStyle/>
          <a:p>
            <a:pPr marL="0" indent="0" algn="r" rtl="1">
              <a:lnSpc>
                <a:spcPct val="200000"/>
              </a:lnSpc>
              <a:buNone/>
            </a:pPr>
            <a:r>
              <a:rPr lang="ar-EG" sz="1600" b="1" dirty="0">
                <a:solidFill>
                  <a:srgbClr val="00AEEF"/>
                </a:solidFill>
                <a:latin typeface="Alexandria" pitchFamily="2" charset="-78"/>
                <a:cs typeface="Alexandria" pitchFamily="2" charset="-78"/>
              </a:rPr>
              <a:t>4. إبراز المساهمة الاقتصادية والاجتماعية:</a:t>
            </a:r>
            <a:endParaRPr lang="ar-EG" sz="1600" dirty="0">
              <a:solidFill>
                <a:srgbClr val="00AEEF"/>
              </a:solidFill>
              <a:latin typeface="Alexandria" pitchFamily="2" charset="-78"/>
              <a:cs typeface="Alexandria" pitchFamily="2" charset="-78"/>
            </a:endParaRP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خلق فرص العمل:</a:t>
            </a:r>
            <a:r>
              <a:rPr lang="ar-EG" sz="1600" dirty="0">
                <a:latin typeface="Alexandria" pitchFamily="2" charset="-78"/>
                <a:cs typeface="Alexandria" pitchFamily="2" charset="-78"/>
              </a:rPr>
              <a:t> تُسلط العلاقات العامة الضوء على الأثر المباشر لدعم المنتج المحلي على توفير الوظائف وتحسين مستوى معيشة الأفراد والأسر. يمكن استخدام قصص نجاح فردية لعمال أو أصحاب مشاريع.</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دعم سلاسل الإمداد المحلية:</a:t>
            </a:r>
            <a:r>
              <a:rPr lang="ar-EG" sz="1600" dirty="0">
                <a:latin typeface="Alexandria" pitchFamily="2" charset="-78"/>
                <a:cs typeface="Alexandria" pitchFamily="2" charset="-78"/>
              </a:rPr>
              <a:t> توضيح كيف يُساهم شراء المنتج المحلي في تنشيط قطاعات أخرى مثل الزراعة، النقل، والخدمات المحلية.</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المسؤولية الاجتماعية للشركات المحلية:</a:t>
            </a:r>
            <a:r>
              <a:rPr lang="ar-EG" sz="1600" dirty="0">
                <a:latin typeface="Alexandria" pitchFamily="2" charset="-78"/>
                <a:cs typeface="Alexandria" pitchFamily="2" charset="-78"/>
              </a:rPr>
              <a:t> إبراز المبادرات المجتمعية التي تقوم بها الشركات المحلية (مثل دعم التعليم، الصحة، البيئة، رعاية الأيتام)، مما يُظهر التزامها تجاه المجتمع.</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تقليل الاعتماد على الخارج:</a:t>
            </a:r>
            <a:r>
              <a:rPr lang="ar-EG" sz="1600" dirty="0">
                <a:latin typeface="Alexandria" pitchFamily="2" charset="-78"/>
                <a:cs typeface="Alexandria" pitchFamily="2" charset="-78"/>
              </a:rPr>
              <a:t> توعية الجمهور بأن دعم المنتج المحلي يُعزز الاكتفاء الذاتي ويُقلل من هروب العملة الصعبة.</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75803246"/>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619432" y="770950"/>
            <a:ext cx="11280468" cy="5917950"/>
          </a:xfrm>
        </p:spPr>
        <p:txBody>
          <a:bodyPr>
            <a:normAutofit/>
          </a:bodyPr>
          <a:lstStyle/>
          <a:p>
            <a:pPr marL="0" indent="0" algn="r" rtl="1">
              <a:lnSpc>
                <a:spcPct val="200000"/>
              </a:lnSpc>
              <a:buNone/>
            </a:pPr>
            <a:r>
              <a:rPr lang="ar-EG" sz="1600" b="1" dirty="0">
                <a:solidFill>
                  <a:srgbClr val="00AEEF"/>
                </a:solidFill>
                <a:latin typeface="Alexandria" pitchFamily="2" charset="-78"/>
                <a:cs typeface="Alexandria" pitchFamily="2" charset="-78"/>
              </a:rPr>
              <a:t>5. التأثير على المعايير الاجتماعية والسلوك:</a:t>
            </a:r>
            <a:endParaRPr lang="ar-EG" sz="1600" dirty="0">
              <a:solidFill>
                <a:srgbClr val="00AEEF"/>
              </a:solidFill>
              <a:latin typeface="Alexandria" pitchFamily="2" charset="-78"/>
              <a:cs typeface="Alexandria" pitchFamily="2" charset="-78"/>
            </a:endParaRP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النمذجة الاجتماعية:</a:t>
            </a:r>
            <a:r>
              <a:rPr lang="ar-EG" sz="1600" dirty="0">
                <a:latin typeface="Alexandria" pitchFamily="2" charset="-78"/>
                <a:cs typeface="Alexandria" pitchFamily="2" charset="-78"/>
              </a:rPr>
              <a:t> تُروج العلاقات العامة لصور وقصص لأفراد ومشاهير ومؤثرين يفضلون ويستخدمون المنتج المحلي، مما يُشكل قدوة للآخرين.</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الضغط الاجتماعي الإيجابي:</a:t>
            </a:r>
            <a:r>
              <a:rPr lang="ar-EG" sz="1600" dirty="0">
                <a:latin typeface="Alexandria" pitchFamily="2" charset="-78"/>
                <a:cs typeface="Alexandria" pitchFamily="2" charset="-78"/>
              </a:rPr>
              <a:t> تُساهم في خلق بيئة اجتماعية تُشجع على تبني سلوك شراء المنتج المحلي كمعيار مقبول ومرغوب.</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تغيير السلوك:</a:t>
            </a:r>
            <a:r>
              <a:rPr lang="ar-EG" sz="1600" dirty="0">
                <a:latin typeface="Alexandria" pitchFamily="2" charset="-78"/>
                <a:cs typeface="Alexandria" pitchFamily="2" charset="-78"/>
              </a:rPr>
              <a:t> من خلال التأثير على تصورات الجودة، تعزيز الثقة، وربط المنتج بالهوية الوطنية، تُسهم العلاقات العامة في تحويل النية للشراء إلى سلوك فعلي</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843779004"/>
      </p:ext>
    </p:extLst>
  </p:cSld>
  <p:clrMapOvr>
    <a:masterClrMapping/>
  </p:clrMapOvr>
  <p:transition spd="slow">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180431" y="864296"/>
            <a:ext cx="11831137" cy="5824603"/>
          </a:xfrm>
        </p:spPr>
        <p:txBody>
          <a:bodyPr>
            <a:normAutofit/>
          </a:bodyPr>
          <a:lstStyle/>
          <a:p>
            <a:pPr marL="0" indent="0" algn="r" rtl="1">
              <a:lnSpc>
                <a:spcPct val="200000"/>
              </a:lnSpc>
              <a:buNone/>
            </a:pPr>
            <a:r>
              <a:rPr lang="ar-EG" sz="1600" b="1" dirty="0">
                <a:solidFill>
                  <a:srgbClr val="00AEEF"/>
                </a:solidFill>
                <a:latin typeface="Alexandria" pitchFamily="2" charset="-78"/>
                <a:cs typeface="Alexandria" pitchFamily="2" charset="-78"/>
              </a:rPr>
              <a:t>6. الشراكات والتحالفات:</a:t>
            </a:r>
            <a:endParaRPr lang="ar-EG" sz="1600" dirty="0">
              <a:solidFill>
                <a:srgbClr val="00AEEF"/>
              </a:solidFill>
              <a:latin typeface="Alexandria" pitchFamily="2" charset="-78"/>
              <a:cs typeface="Alexandria" pitchFamily="2" charset="-78"/>
            </a:endParaRP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القطاع العام والخاص:</a:t>
            </a:r>
            <a:r>
              <a:rPr lang="ar-EG" sz="1600" dirty="0">
                <a:latin typeface="Alexandria" pitchFamily="2" charset="-78"/>
                <a:cs typeface="Alexandria" pitchFamily="2" charset="-78"/>
              </a:rPr>
              <a:t> بناء جسور التعاون بين الحكومة (مثل وزارة الصناعة، هيئات المواصفات والمقاييس) والشركات المحلية لتعزيز الدعم المشترك.</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المنظمات غير الربحية:</a:t>
            </a:r>
            <a:r>
              <a:rPr lang="ar-EG" sz="1600" dirty="0">
                <a:latin typeface="Alexandria" pitchFamily="2" charset="-78"/>
                <a:cs typeface="Alexandria" pitchFamily="2" charset="-78"/>
              </a:rPr>
              <a:t> التعاون مع الجمعيات والمؤسسات المدنية التي تُعنى بالتنمية الاقتصادية أو دعم الحرفيين.</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الإعلام:</a:t>
            </a:r>
            <a:r>
              <a:rPr lang="ar-EG" sz="1600" dirty="0">
                <a:latin typeface="Alexandria" pitchFamily="2" charset="-78"/>
                <a:cs typeface="Alexandria" pitchFamily="2" charset="-78"/>
              </a:rPr>
              <a:t> إقامة علاقات قوية مع وسائل الإعلام لضمان التغطية الإيجابية والمستمرة للمنتجات المحلية وقصص نجاحها.</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1124367137"/>
      </p:ext>
    </p:extLst>
  </p:cSld>
  <p:clrMapOvr>
    <a:masterClrMapping/>
  </p:clrMapOvr>
  <p:transition spd="slow">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180431" y="864296"/>
            <a:ext cx="11831137" cy="5824603"/>
          </a:xfrm>
        </p:spPr>
        <p:txBody>
          <a:bodyPr>
            <a:normAutofit/>
          </a:bodyPr>
          <a:lstStyle/>
          <a:p>
            <a:pPr marL="0" indent="0" algn="r" rtl="1">
              <a:lnSpc>
                <a:spcPct val="200000"/>
              </a:lnSpc>
              <a:buNone/>
            </a:pPr>
            <a:r>
              <a:rPr lang="ar-EG" sz="1600" b="1" dirty="0">
                <a:solidFill>
                  <a:srgbClr val="00AEEF"/>
                </a:solidFill>
                <a:latin typeface="Alexandria" pitchFamily="2" charset="-78"/>
                <a:cs typeface="Alexandria" pitchFamily="2" charset="-78"/>
              </a:rPr>
              <a:t>7. القياس والتقييم:</a:t>
            </a:r>
            <a:endParaRPr lang="ar-EG" sz="1600" dirty="0">
              <a:solidFill>
                <a:srgbClr val="00AEEF"/>
              </a:solidFill>
              <a:latin typeface="Alexandria" pitchFamily="2" charset="-78"/>
              <a:cs typeface="Alexandria" pitchFamily="2" charset="-78"/>
            </a:endParaRP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رصد التصورات:</a:t>
            </a:r>
            <a:r>
              <a:rPr lang="ar-EG" sz="1600" dirty="0">
                <a:latin typeface="Alexandria" pitchFamily="2" charset="-78"/>
                <a:cs typeface="Alexandria" pitchFamily="2" charset="-78"/>
              </a:rPr>
              <a:t> تُجري العلاقات العامة استبيانات ودراسات لقياس التغير في تصورات الجمهور عن المنتج المحلي قبل وبعد الحملات.</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قياس السلوك:</a:t>
            </a:r>
            <a:r>
              <a:rPr lang="ar-EG" sz="1600" dirty="0">
                <a:latin typeface="Alexandria" pitchFamily="2" charset="-78"/>
                <a:cs typeface="Alexandria" pitchFamily="2" charset="-78"/>
              </a:rPr>
              <a:t> تُساهم في تتبع مؤشرات مثل زيادة المبيعات، نمو حصة السوق، أو زيادة الطلب على منتجات معينة.</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التكيف والتحسين:</a:t>
            </a:r>
            <a:r>
              <a:rPr lang="ar-EG" sz="1600" dirty="0">
                <a:latin typeface="Alexandria" pitchFamily="2" charset="-78"/>
                <a:cs typeface="Alexandria" pitchFamily="2" charset="-78"/>
              </a:rPr>
              <a:t> استخدام نتائج التقييم لتعديل استراتيجيات العلاقات العامة وتحسين الحملات المستقبلية لضمان أقصى تأثير.</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942754639"/>
      </p:ext>
    </p:extLst>
  </p:cSld>
  <p:clrMapOvr>
    <a:masterClrMapping/>
  </p:clrMapOvr>
  <p:transition spd="slow">
    <p:comb/>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itle 1">
            <a:extLst>
              <a:ext uri="{FF2B5EF4-FFF2-40B4-BE49-F238E27FC236}">
                <a16:creationId xmlns:a16="http://schemas.microsoft.com/office/drawing/2014/main" id="{424D7442-8E3D-28CB-FD4B-73CF2C1AB2C8}"/>
              </a:ext>
            </a:extLst>
          </p:cNvPr>
          <p:cNvSpPr>
            <a:spLocks noGrp="1"/>
          </p:cNvSpPr>
          <p:nvPr>
            <p:ph type="title"/>
          </p:nvPr>
        </p:nvSpPr>
        <p:spPr>
          <a:xfrm>
            <a:off x="838200" y="747079"/>
            <a:ext cx="10515600" cy="725203"/>
          </a:xfrm>
        </p:spPr>
        <p:txBody>
          <a:bodyPr>
            <a:normAutofit/>
          </a:bodyPr>
          <a:lstStyle/>
          <a:p>
            <a:pPr algn="r" defTabSz="914400" rtl="1" eaLnBrk="1" latinLnBrk="0" hangingPunct="1">
              <a:lnSpc>
                <a:spcPct val="90000"/>
              </a:lnSpc>
              <a:spcBef>
                <a:spcPct val="0"/>
              </a:spcBef>
              <a:buNone/>
            </a:pPr>
            <a:r>
              <a:rPr lang="ar-EG" sz="2400" b="1" dirty="0">
                <a:solidFill>
                  <a:srgbClr val="00AEEF"/>
                </a:solidFill>
                <a:latin typeface="Alexandria" pitchFamily="2" charset="-78"/>
                <a:cs typeface="Alexandria" pitchFamily="2" charset="-78"/>
              </a:rPr>
              <a:t>استراتيجيات العلاقات العامة لتشكيل تفضيلات المنتج المحلي</a:t>
            </a:r>
            <a:endParaRPr lang="en-EG" sz="2400" b="1" dirty="0">
              <a:solidFill>
                <a:srgbClr val="00AEEF"/>
              </a:solidFill>
              <a:latin typeface="Alexandria" pitchFamily="2" charset="-78"/>
              <a:cs typeface="Alexandria" pitchFamily="2" charset="-78"/>
            </a:endParaRPr>
          </a:p>
        </p:txBody>
      </p:sp>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180431" y="1356329"/>
            <a:ext cx="11857081" cy="5332570"/>
          </a:xfrm>
        </p:spPr>
        <p:txBody>
          <a:bodyPr>
            <a:normAutofit fontScale="92500"/>
          </a:bodyPr>
          <a:lstStyle/>
          <a:p>
            <a:pPr marL="228600" indent="-228600" algn="r" defTabSz="914400" rtl="1" eaLnBrk="1" latinLnBrk="0" hangingPunct="1">
              <a:lnSpc>
                <a:spcPct val="200000"/>
              </a:lnSpc>
              <a:spcBef>
                <a:spcPts val="1000"/>
              </a:spcBef>
              <a:buFont typeface="Arial" panose="020B0604020202020204" pitchFamily="34" charset="0"/>
              <a:buChar char="•"/>
            </a:pPr>
            <a:r>
              <a:rPr lang="ar-EG" sz="1600" dirty="0">
                <a:latin typeface="Alexandria" pitchFamily="2" charset="-78"/>
                <a:cs typeface="Alexandria" pitchFamily="2" charset="-78"/>
              </a:rPr>
              <a:t>العلاقات العامة لا تهدف فقط إلى زيادة المبيعات المباشرة، بل تسعى إلى بناء قناعة راسخة لدى المستهلك بأهمية وقيمة المنتج المحلي، مما يُترجم إلى تفضيل مستمر. هذه الاستراتيجيات متعددة الأوجه وتعمل بشكل متكامل في تغيير سلوكيات المستهلكين وتشكيل تفضيلاتهم لصالح المنتج المحلي، وبالتالي تحقيق أهداف اقتصادية واجتماعية أوسع.</a:t>
            </a:r>
          </a:p>
          <a:p>
            <a:pPr marL="342900" indent="-342900" algn="r" defTabSz="914400" rtl="1" eaLnBrk="1" latinLnBrk="0" hangingPunct="1">
              <a:lnSpc>
                <a:spcPct val="200000"/>
              </a:lnSpc>
              <a:spcBef>
                <a:spcPts val="1000"/>
              </a:spcBef>
              <a:buAutoNum type="arabicPeriod"/>
            </a:pPr>
            <a:r>
              <a:rPr lang="ar-EG" sz="1600" b="1" dirty="0">
                <a:solidFill>
                  <a:srgbClr val="00AEEF"/>
                </a:solidFill>
                <a:latin typeface="Alexandria" pitchFamily="2" charset="-78"/>
                <a:cs typeface="Alexandria" pitchFamily="2" charset="-78"/>
              </a:rPr>
              <a:t>بناء الصورة الذهنية الإيجابية للمنتج المحلي: </a:t>
            </a:r>
          </a:p>
          <a:p>
            <a:pPr marL="0" indent="0" algn="r" rtl="1">
              <a:lnSpc>
                <a:spcPct val="200000"/>
              </a:lnSpc>
              <a:buNone/>
            </a:pPr>
            <a:r>
              <a:rPr lang="ar-SA" sz="1600" dirty="0">
                <a:latin typeface="Alexandria" pitchFamily="2" charset="-78"/>
                <a:cs typeface="Alexandria" pitchFamily="2" charset="-78"/>
              </a:rPr>
              <a:t>و</a:t>
            </a:r>
            <a:r>
              <a:rPr lang="ar-EG" sz="1600" dirty="0">
                <a:latin typeface="Alexandria" pitchFamily="2" charset="-78"/>
                <a:cs typeface="Alexandria" pitchFamily="2" charset="-78"/>
              </a:rPr>
              <a:t>هذه الاستراتيجية هي الأساس لتغيير التصورات السابقة وبناء الثقة.</a:t>
            </a:r>
          </a:p>
          <a:p>
            <a:pPr algn="r" rtl="1">
              <a:lnSpc>
                <a:spcPct val="200000"/>
              </a:lnSpc>
              <a:buFont typeface="Wingdings" pitchFamily="2" charset="2"/>
              <a:buChar char="q"/>
            </a:pPr>
            <a:r>
              <a:rPr lang="ar-EG" sz="1600" b="1" dirty="0">
                <a:latin typeface="Alexandria" pitchFamily="2" charset="-78"/>
                <a:cs typeface="Alexandria" pitchFamily="2" charset="-78"/>
              </a:rPr>
              <a:t>الشفافية في العمليات الإنتاجية:</a:t>
            </a:r>
            <a:endParaRPr lang="ar-EG" sz="1600" dirty="0">
              <a:latin typeface="Alexandria" pitchFamily="2" charset="-78"/>
              <a:cs typeface="Alexandria" pitchFamily="2" charset="-78"/>
            </a:endParaRPr>
          </a:p>
          <a:p>
            <a:pPr algn="r" rtl="1">
              <a:lnSpc>
                <a:spcPct val="200000"/>
              </a:lnSpc>
              <a:buFont typeface="Arial" panose="020B0604020202020204" pitchFamily="34" charset="0"/>
              <a:buChar char="•"/>
            </a:pPr>
            <a:r>
              <a:rPr lang="ar-EG" sz="1600" dirty="0">
                <a:latin typeface="Alexandria" pitchFamily="2" charset="-78"/>
                <a:cs typeface="Alexandria" pitchFamily="2" charset="-78"/>
              </a:rPr>
              <a:t>كسر حاجز الغموض حول كيفية صناعة المنتج. يُمكن ذلك من خلال فيديوهات "من وراء الكواليس"، أو برامج زيارات للمصانع، أو حتى البث المباشر لبعض مراحل الإنتاج (ما يُمكن إظهاره). الشفافية تُبني الثقة وتُزيل الشكوك.</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بث مباشر قصير من مزرعة تُظهر عملية حصاد محصول معين وتعبئته، أو فيديو يُظهر عملية تصنيع منتج غذائي مع التأكيد على النظافة والمعايير.</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1924963173"/>
      </p:ext>
    </p:extLst>
  </p:cSld>
  <p:clrMapOvr>
    <a:masterClrMapping/>
  </p:clrMapOvr>
  <p:transition spd="slow">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901874" y="1155869"/>
            <a:ext cx="10308921" cy="5533030"/>
          </a:xfrm>
        </p:spPr>
        <p:txBody>
          <a:bodyPr>
            <a:noAutofit/>
          </a:bodyPr>
          <a:lstStyle/>
          <a:p>
            <a:pPr algn="r" rtl="1">
              <a:lnSpc>
                <a:spcPct val="200000"/>
              </a:lnSpc>
              <a:buFont typeface="Wingdings" pitchFamily="2" charset="2"/>
              <a:buChar char="q"/>
            </a:pPr>
            <a:r>
              <a:rPr lang="ar-EG" sz="1400" b="1" dirty="0">
                <a:latin typeface="Alexandria" pitchFamily="2" charset="-78"/>
                <a:cs typeface="Alexandria" pitchFamily="2" charset="-78"/>
              </a:rPr>
              <a:t>التركيز على الجودة والمعايير:</a:t>
            </a:r>
            <a:endParaRPr lang="ar-EG" sz="1400" dirty="0">
              <a:latin typeface="Alexandria" pitchFamily="2" charset="-78"/>
              <a:cs typeface="Alexandria" pitchFamily="2" charset="-78"/>
            </a:endParaRPr>
          </a:p>
          <a:p>
            <a:pPr algn="r" rtl="1">
              <a:lnSpc>
                <a:spcPct val="200000"/>
              </a:lnSpc>
              <a:buFont typeface="Arial" panose="020B0604020202020204" pitchFamily="34" charset="0"/>
              <a:buChar char="•"/>
            </a:pPr>
            <a:r>
              <a:rPr lang="ar-EG" sz="1400" dirty="0">
                <a:latin typeface="Alexandria" pitchFamily="2" charset="-78"/>
                <a:cs typeface="Alexandria" pitchFamily="2" charset="-78"/>
              </a:rPr>
              <a:t>يتضمن ذلك حملات تُسلط الضوء على المعايير الصارمة التي تُتبع في عمليات الإنتاج المحلية، واستعراض شهادات الجودة (</a:t>
            </a:r>
            <a:r>
              <a:rPr lang="en-US" sz="1400" dirty="0">
                <a:latin typeface="Alexandria" pitchFamily="2" charset="-78"/>
                <a:cs typeface="Alexandria" pitchFamily="2" charset="-78"/>
              </a:rPr>
              <a:t>ISO، </a:t>
            </a:r>
            <a:r>
              <a:rPr lang="ar-EG" sz="1400" dirty="0">
                <a:latin typeface="Alexandria" pitchFamily="2" charset="-78"/>
                <a:cs typeface="Alexandria" pitchFamily="2" charset="-78"/>
              </a:rPr>
              <a:t>أو شهادات محلية معترف بها) التي حصلت عليها المصانع والمنتجات. يُمكن عرض فيديوهات تُظهر خطوط الإنتاج الحديثة، والتقنيات المتطورة المُستخدمة، وعمليات الفحص والاختبار لضمان الجودة. الهدف هو تبديد أي شكوك حول جودة المنتج المحلي وإظهار قدرته على المنافسة عالمياً.</a:t>
            </a:r>
            <a:r>
              <a:rPr lang="en-US" sz="1400" dirty="0">
                <a:latin typeface="Alexandria" pitchFamily="2" charset="-78"/>
                <a:cs typeface="Alexandria" pitchFamily="2" charset="-78"/>
              </a:rPr>
              <a:t> </a:t>
            </a:r>
            <a:r>
              <a:rPr lang="ar-EG" sz="1400" b="1" dirty="0">
                <a:latin typeface="Alexandria" pitchFamily="2" charset="-78"/>
                <a:cs typeface="Alexandria" pitchFamily="2" charset="-78"/>
              </a:rPr>
              <a:t>مثال:</a:t>
            </a:r>
            <a:r>
              <a:rPr lang="ar-EG" sz="1400" dirty="0">
                <a:latin typeface="Alexandria" pitchFamily="2" charset="-78"/>
                <a:cs typeface="Alexandria" pitchFamily="2" charset="-78"/>
              </a:rPr>
              <a:t> تنظيم جولات إعلامية لمصانع الأغذية المحلية لتوضيح معايير النظافة والجودة، أو إبراز حصول مصنع نسيج محلي على شهادة جودة عالمية.</a:t>
            </a:r>
          </a:p>
          <a:p>
            <a:pPr marL="0" indent="0" algn="r" defTabSz="914400" rtl="1" eaLnBrk="1" latinLnBrk="0" hangingPunct="1">
              <a:lnSpc>
                <a:spcPct val="200000"/>
              </a:lnSpc>
              <a:spcBef>
                <a:spcPts val="1000"/>
              </a:spcBef>
              <a:buNone/>
            </a:pPr>
            <a:endParaRPr lang="en-EG" sz="1400" dirty="0">
              <a:latin typeface="Alexandria" pitchFamily="2" charset="-78"/>
              <a:cs typeface="Alexandria" pitchFamily="2" charset="-78"/>
            </a:endParaRPr>
          </a:p>
        </p:txBody>
      </p:sp>
    </p:spTree>
    <p:extLst>
      <p:ext uri="{BB962C8B-B14F-4D97-AF65-F5344CB8AC3E}">
        <p14:creationId xmlns:p14="http://schemas.microsoft.com/office/powerpoint/2010/main" val="771393279"/>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563671" y="2154477"/>
            <a:ext cx="11336229" cy="4534422"/>
          </a:xfrm>
        </p:spPr>
        <p:txBody>
          <a:bodyPr>
            <a:noAutofit/>
          </a:bodyPr>
          <a:lstStyle/>
          <a:p>
            <a:pPr algn="r" rtl="1">
              <a:lnSpc>
                <a:spcPct val="200000"/>
              </a:lnSpc>
              <a:buFont typeface="Wingdings" pitchFamily="2" charset="2"/>
              <a:buChar char="q"/>
            </a:pPr>
            <a:r>
              <a:rPr lang="ar-EG" sz="1400" b="1" dirty="0">
                <a:latin typeface="Alexandria" pitchFamily="2" charset="-78"/>
                <a:cs typeface="Alexandria" pitchFamily="2" charset="-78"/>
              </a:rPr>
              <a:t>إبراز الابتكار والتطوير:</a:t>
            </a:r>
            <a:endParaRPr lang="ar-EG" sz="1400" dirty="0">
              <a:latin typeface="Alexandria" pitchFamily="2" charset="-78"/>
              <a:cs typeface="Alexandria" pitchFamily="2" charset="-78"/>
            </a:endParaRPr>
          </a:p>
          <a:p>
            <a:pPr algn="r" rtl="1">
              <a:lnSpc>
                <a:spcPct val="200000"/>
              </a:lnSpc>
              <a:buFont typeface="Arial" panose="020B0604020202020204" pitchFamily="34" charset="0"/>
              <a:buChar char="•"/>
            </a:pPr>
            <a:r>
              <a:rPr lang="ar-EG" sz="1400" dirty="0">
                <a:latin typeface="Alexandria" pitchFamily="2" charset="-78"/>
                <a:cs typeface="Alexandria" pitchFamily="2" charset="-78"/>
              </a:rPr>
              <a:t>كثير من المستهلكين يعتقدون أن الابتكار يقتصر على المنتجات الأجنبية. تُركز العلاقات العامة على عرض قصص الشركات المحلية التي تستثمر في البحث والتطوير، وتُقدم منتجات جديدة أو تُحسن منتجاتها الحالية لتلبية احتياجات السوق المتغيرة. هذا يُظهر ديناميكية الصناعة المحلية وقدرتها على التجديد.</a:t>
            </a:r>
          </a:p>
          <a:p>
            <a:pPr marL="0" indent="0" algn="r" rtl="1">
              <a:lnSpc>
                <a:spcPct val="200000"/>
              </a:lnSpc>
              <a:buNone/>
            </a:pPr>
            <a:r>
              <a:rPr lang="en-US" sz="1400" dirty="0">
                <a:latin typeface="Alexandria" pitchFamily="2" charset="-78"/>
                <a:cs typeface="Alexandria" pitchFamily="2" charset="-78"/>
              </a:rPr>
              <a:t> </a:t>
            </a:r>
            <a:r>
              <a:rPr lang="ar-EG" sz="1400" b="1" dirty="0">
                <a:latin typeface="Alexandria" pitchFamily="2" charset="-78"/>
                <a:cs typeface="Alexandria" pitchFamily="2" charset="-78"/>
              </a:rPr>
              <a:t>مثال:</a:t>
            </a:r>
            <a:r>
              <a:rPr lang="ar-EG" sz="1400" dirty="0">
                <a:latin typeface="Alexandria" pitchFamily="2" charset="-78"/>
                <a:cs typeface="Alexandria" pitchFamily="2" charset="-78"/>
              </a:rPr>
              <a:t> تسليط الضوء على شركة برمجيات محلية طورت تطبيقاً فريداً، أو مصنع أثاث محلي قدم تصاميم عصرية ومبتكرة باستخدام مواد محلية</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400" dirty="0">
              <a:latin typeface="Alexandria" pitchFamily="2" charset="-78"/>
              <a:cs typeface="Alexandria" pitchFamily="2" charset="-78"/>
            </a:endParaRPr>
          </a:p>
        </p:txBody>
      </p:sp>
    </p:spTree>
    <p:extLst>
      <p:ext uri="{BB962C8B-B14F-4D97-AF65-F5344CB8AC3E}">
        <p14:creationId xmlns:p14="http://schemas.microsoft.com/office/powerpoint/2010/main" val="4275552482"/>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288099" y="834859"/>
            <a:ext cx="11611801" cy="5854040"/>
          </a:xfrm>
        </p:spPr>
        <p:txBody>
          <a:bodyPr>
            <a:normAutofit/>
          </a:bodyPr>
          <a:lstStyle/>
          <a:p>
            <a:pPr marL="0" indent="0" algn="r" rtl="1">
              <a:lnSpc>
                <a:spcPct val="200000"/>
              </a:lnSpc>
              <a:buNone/>
            </a:pPr>
            <a:r>
              <a:rPr lang="en-US" sz="1600" b="1" dirty="0">
                <a:solidFill>
                  <a:srgbClr val="00AEEF"/>
                </a:solidFill>
                <a:latin typeface="Alexandria" pitchFamily="2" charset="-78"/>
                <a:cs typeface="Alexandria" pitchFamily="2" charset="-78"/>
              </a:rPr>
              <a:t>2</a:t>
            </a:r>
            <a:r>
              <a:rPr lang="ar-EG" sz="1600" b="1" dirty="0">
                <a:solidFill>
                  <a:srgbClr val="00AEEF"/>
                </a:solidFill>
                <a:latin typeface="Alexandria" pitchFamily="2" charset="-78"/>
                <a:cs typeface="Alexandria" pitchFamily="2" charset="-78"/>
              </a:rPr>
              <a:t>. التركيز على القيمة والتنافسية:</a:t>
            </a:r>
            <a:endParaRPr lang="ar-EG" sz="1600" dirty="0">
              <a:solidFill>
                <a:srgbClr val="00AEEF"/>
              </a:solidFill>
              <a:latin typeface="Alexandria" pitchFamily="2" charset="-78"/>
              <a:cs typeface="Alexandria" pitchFamily="2" charset="-78"/>
            </a:endParaRPr>
          </a:p>
          <a:p>
            <a:pPr marL="0" indent="0" algn="r" rtl="1">
              <a:lnSpc>
                <a:spcPct val="200000"/>
              </a:lnSpc>
              <a:buNone/>
            </a:pPr>
            <a:r>
              <a:rPr lang="ar-EG" sz="1600" dirty="0">
                <a:latin typeface="Alexandria" pitchFamily="2" charset="-78"/>
                <a:cs typeface="Alexandria" pitchFamily="2" charset="-78"/>
              </a:rPr>
              <a:t>هذه الاستراتيجية تُخاطب الجانب الاقتصادي للمستهلك وتُظهر أن المنتج المحلي ليس خياراً "وطنياً" فقط، بل هو خيار "ذكي" أيضاً.</a:t>
            </a:r>
          </a:p>
          <a:p>
            <a:pPr algn="r" rtl="1">
              <a:lnSpc>
                <a:spcPct val="200000"/>
              </a:lnSpc>
              <a:buFont typeface="Wingdings" pitchFamily="2" charset="2"/>
              <a:buChar char="q"/>
            </a:pPr>
            <a:r>
              <a:rPr lang="ar-EG" sz="1600" b="1" dirty="0">
                <a:latin typeface="Alexandria" pitchFamily="2" charset="-78"/>
                <a:cs typeface="Alexandria" pitchFamily="2" charset="-78"/>
              </a:rPr>
              <a:t>القيمة مقابل السعر:</a:t>
            </a:r>
          </a:p>
          <a:p>
            <a:pPr marL="0" indent="0" algn="r" rtl="1">
              <a:lnSpc>
                <a:spcPct val="200000"/>
              </a:lnSpc>
              <a:buNone/>
            </a:pPr>
            <a:r>
              <a:rPr lang="ar-EG" sz="1600" dirty="0">
                <a:latin typeface="Alexandria" pitchFamily="2" charset="-78"/>
                <a:cs typeface="Alexandria" pitchFamily="2" charset="-78"/>
              </a:rPr>
              <a:t>بدلاً من التركيز فقط على السعر المنخفض (إذا كان كذلك)، تُركز العلاقات العامة على "القيمة المضافة" التي يُقدمها المنتج المحلي. قد يكون هذا عبر خدمة ما بعد البيع الممتازة، توفر قطع الغيار بسهولة، العمر الافتراضي الأطول، أو حتى دعم الضمان المحلي الفعال. الهدف هو إظهار أن الاستثمار في المنتج المحلي يُقدم عائداً أكبر على المدى الطويل.</a:t>
            </a:r>
          </a:p>
          <a:p>
            <a:pPr marL="742950" lvl="1" indent="-285750" algn="r" rtl="1">
              <a:lnSpc>
                <a:spcPct val="200000"/>
              </a:lnSpc>
              <a:buFont typeface="Arial" panose="020B0604020202020204" pitchFamily="34" charset="0"/>
              <a:buChar char="•"/>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مقارنة (غير مباشرة) بين تكلفة صيانة جهاز إلكتروني محلي وآخر أجنبي، أو إبراز سهولة الحصول على دعم فني للمنتج المحلي.</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280808239"/>
      </p:ext>
    </p:extLst>
  </p:cSld>
  <p:clrMapOvr>
    <a:masterClrMapping/>
  </p:clrMapOvr>
  <p:transition spd="slow">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288099" y="834859"/>
            <a:ext cx="11611801" cy="5854040"/>
          </a:xfrm>
        </p:spPr>
        <p:txBody>
          <a:bodyPr>
            <a:normAutofit/>
          </a:bodyPr>
          <a:lstStyle/>
          <a:p>
            <a:pPr algn="r" rtl="1">
              <a:lnSpc>
                <a:spcPct val="200000"/>
              </a:lnSpc>
              <a:buFont typeface="Wingdings" pitchFamily="2" charset="2"/>
              <a:buChar char="q"/>
            </a:pPr>
            <a:r>
              <a:rPr lang="ar-EG" sz="1600" b="1" dirty="0">
                <a:latin typeface="Alexandria" pitchFamily="2" charset="-78"/>
                <a:cs typeface="Alexandria" pitchFamily="2" charset="-78"/>
              </a:rPr>
              <a:t>المقارنات الإيجابية (دون هجوم):</a:t>
            </a:r>
          </a:p>
          <a:p>
            <a:pPr marL="0" indent="0" algn="r" rtl="1">
              <a:lnSpc>
                <a:spcPct val="200000"/>
              </a:lnSpc>
              <a:buNone/>
            </a:pPr>
            <a:r>
              <a:rPr lang="ar-EG" sz="1600" dirty="0">
                <a:latin typeface="Alexandria" pitchFamily="2" charset="-78"/>
                <a:cs typeface="Alexandria" pitchFamily="2" charset="-78"/>
              </a:rPr>
              <a:t>تُجري العلاقات العامة دراسات أو تُبرز تقارير تُقارن بين المنتجات المحلية ونظيراتها الأجنبية في نقاط قوة معينة (مثل المتانة، المذاق، المواد الطبيعية المستخدمة). يجب أن تكون هذه المقارنات مبنية على الحقائق وتُركز على المزايا التنافسية للمنتج المحلي دون التقليل من شأن المنتج الأجنبي بشكل عدائي.</a:t>
            </a:r>
          </a:p>
          <a:p>
            <a:pPr marL="742950" lvl="1" indent="-285750" algn="r" rtl="1">
              <a:lnSpc>
                <a:spcPct val="200000"/>
              </a:lnSpc>
              <a:buFont typeface="Arial" panose="020B0604020202020204" pitchFamily="34" charset="0"/>
              <a:buChar char="•"/>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مقال في مجلة متخصصة يُقارن بين القيمة الغذائية لمنتج ألبان محلي وآخر مستورد، أو برنامج تلفزيوني يُظهر اختبارات قوة لمنتج تنظيف محلي مقارنة بمنتج عالمي.</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786427168"/>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180431" y="592340"/>
            <a:ext cx="11831137" cy="6096560"/>
          </a:xfrm>
        </p:spPr>
        <p:txBody>
          <a:bodyPr>
            <a:normAutofit fontScale="92500"/>
          </a:bodyPr>
          <a:lstStyle/>
          <a:p>
            <a:pPr algn="r" rtl="1">
              <a:lnSpc>
                <a:spcPct val="200000"/>
              </a:lnSpc>
              <a:buFont typeface="Arial" panose="020B0604020202020204" pitchFamily="34" charset="0"/>
              <a:buChar char="•"/>
            </a:pPr>
            <a:endParaRPr lang="ar-EG" sz="1600" dirty="0">
              <a:latin typeface="Alexandria" pitchFamily="2" charset="-78"/>
              <a:cs typeface="Alexandria" pitchFamily="2" charset="-78"/>
            </a:endParaRPr>
          </a:p>
          <a:p>
            <a:pPr marL="0" indent="0" algn="r" rtl="1">
              <a:lnSpc>
                <a:spcPct val="200000"/>
              </a:lnSpc>
              <a:buNone/>
            </a:pPr>
            <a:r>
              <a:rPr lang="ar-EG" sz="2100" b="1" dirty="0">
                <a:solidFill>
                  <a:srgbClr val="00AEEF"/>
                </a:solidFill>
                <a:latin typeface="Alexandria" pitchFamily="2" charset="-78"/>
                <a:cs typeface="Alexandria" pitchFamily="2" charset="-78"/>
              </a:rPr>
              <a:t>3. الربط بالهوية الوطنية والتراث</a:t>
            </a:r>
            <a:r>
              <a:rPr lang="ar-EG" sz="1600" b="1" dirty="0">
                <a:solidFill>
                  <a:srgbClr val="00AEEF"/>
                </a:solidFill>
                <a:latin typeface="Alexandria" pitchFamily="2" charset="-78"/>
                <a:cs typeface="Alexandria" pitchFamily="2" charset="-78"/>
              </a:rPr>
              <a:t>:</a:t>
            </a:r>
            <a:endParaRPr lang="ar-EG" sz="1600" dirty="0">
              <a:solidFill>
                <a:srgbClr val="00AEEF"/>
              </a:solidFill>
              <a:latin typeface="Alexandria" pitchFamily="2" charset="-78"/>
              <a:cs typeface="Alexandria" pitchFamily="2" charset="-78"/>
            </a:endParaRPr>
          </a:p>
          <a:p>
            <a:pPr marL="0" indent="0" algn="r" rtl="1">
              <a:lnSpc>
                <a:spcPct val="200000"/>
              </a:lnSpc>
              <a:buNone/>
            </a:pPr>
            <a:r>
              <a:rPr lang="ar-EG" sz="1600" dirty="0">
                <a:latin typeface="Alexandria" pitchFamily="2" charset="-78"/>
                <a:cs typeface="Alexandria" pitchFamily="2" charset="-78"/>
              </a:rPr>
              <a:t>هذه الاستراتيجية تستغل الجانب العاطفي والقومي لدى المستهلك.</a:t>
            </a:r>
          </a:p>
          <a:p>
            <a:pPr algn="r" rtl="1">
              <a:lnSpc>
                <a:spcPct val="200000"/>
              </a:lnSpc>
              <a:buFont typeface="Wingdings" pitchFamily="2" charset="2"/>
              <a:buChar char="q"/>
            </a:pPr>
            <a:r>
              <a:rPr lang="ar-EG" sz="1600" b="1" dirty="0">
                <a:latin typeface="Alexandria" pitchFamily="2" charset="-78"/>
                <a:cs typeface="Alexandria" pitchFamily="2" charset="-78"/>
              </a:rPr>
              <a:t>القصص الوطنية الملهمة:</a:t>
            </a:r>
            <a:endParaRPr lang="ar-EG" sz="1600" dirty="0">
              <a:latin typeface="Alexandria" pitchFamily="2" charset="-78"/>
              <a:cs typeface="Alexandria" pitchFamily="2" charset="-78"/>
            </a:endParaRPr>
          </a:p>
          <a:p>
            <a:pPr marL="742950" lvl="1" indent="-285750" algn="r" rtl="1">
              <a:lnSpc>
                <a:spcPct val="200000"/>
              </a:lnSpc>
              <a:buFont typeface="Arial" panose="020B0604020202020204" pitchFamily="34" charset="0"/>
              <a:buChar char="•"/>
            </a:pPr>
            <a:r>
              <a:rPr lang="ar-EG" sz="1600" dirty="0">
                <a:latin typeface="Alexandria" pitchFamily="2" charset="-78"/>
                <a:cs typeface="Alexandria" pitchFamily="2" charset="-78"/>
              </a:rPr>
              <a:t>استخدام السرد القصصي لتسليط الضوء على المنتجات التي تُعبر عن تراث وثقافة البلد. قد تكون هذه المنتجات جزءاً من تاريخ طويل، أو تُستخدم في المناسبات الوطنية، أو تُجسد حرفية الأجداد. الربط بالهوية الوطنية يُضفي بعداً عاطفياً على المنتج.</a:t>
            </a:r>
          </a:p>
          <a:p>
            <a:pPr marL="457200" lvl="1" indent="0" algn="r" rtl="1">
              <a:lnSpc>
                <a:spcPct val="200000"/>
              </a:lnSpc>
              <a:buNone/>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حملة عن صناعة السجاد اليدوي تُركز على قصص الحرفيين الذين توارثوا المهنة، وعلى التصاميم التي تُعبر عن نقوش تاريخية.</a:t>
            </a:r>
          </a:p>
          <a:p>
            <a:pPr algn="r" rtl="1">
              <a:lnSpc>
                <a:spcPct val="200000"/>
              </a:lnSpc>
              <a:buFont typeface="Wingdings" pitchFamily="2" charset="2"/>
              <a:buChar char="q"/>
            </a:pPr>
            <a:r>
              <a:rPr lang="ar-EG" sz="1600" b="1" dirty="0">
                <a:latin typeface="Alexandria" pitchFamily="2" charset="-78"/>
                <a:cs typeface="Alexandria" pitchFamily="2" charset="-78"/>
              </a:rPr>
              <a:t>الشعارات والرموز الوطنية:</a:t>
            </a:r>
            <a:endParaRPr lang="ar-EG" sz="1600" dirty="0">
              <a:latin typeface="Alexandria" pitchFamily="2" charset="-78"/>
              <a:cs typeface="Alexandria" pitchFamily="2" charset="-78"/>
            </a:endParaRPr>
          </a:p>
          <a:p>
            <a:pPr marL="742950" lvl="1" indent="-285750" algn="r" rtl="1">
              <a:lnSpc>
                <a:spcPct val="200000"/>
              </a:lnSpc>
              <a:buFont typeface="Arial" panose="020B0604020202020204" pitchFamily="34" charset="0"/>
              <a:buChar char="•"/>
            </a:pPr>
            <a:r>
              <a:rPr lang="ar-EG" sz="1600" dirty="0">
                <a:latin typeface="Alexandria" pitchFamily="2" charset="-78"/>
                <a:cs typeface="Alexandria" pitchFamily="2" charset="-78"/>
              </a:rPr>
              <a:t>دمج شعارات مثل "صنع في [اسم البلد]"، أو "فخر الصناعة الوطنية" بشكل استراتيجي في جميع المواد التسويقية والعبوات. استخدام الألوان الوطنية، أو رموز تُعبر عن التراث في التصميم، يُعزز الرابطة العاطفية.</a:t>
            </a:r>
          </a:p>
          <a:p>
            <a:pPr marL="742950" lvl="1" indent="-285750" algn="r" rtl="1">
              <a:lnSpc>
                <a:spcPct val="200000"/>
              </a:lnSpc>
              <a:buFont typeface="Arial" panose="020B0604020202020204" pitchFamily="34" charset="0"/>
              <a:buChar char="•"/>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استخدام علم الدولة أو رمز وطني معروف على عبوة منتج غذائي أو ملابس رياضية محلية.</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908126629"/>
      </p:ext>
    </p:extLst>
  </p:cSld>
  <p:clrMapOvr>
    <a:masterClrMapping/>
  </p:clrMapOvr>
  <p:transition spd="slow">
    <p:comb/>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180431" y="592340"/>
            <a:ext cx="11831137" cy="6096560"/>
          </a:xfrm>
        </p:spPr>
        <p:txBody>
          <a:bodyPr>
            <a:normAutofit/>
          </a:bodyPr>
          <a:lstStyle/>
          <a:p>
            <a:pPr algn="r" rtl="1">
              <a:lnSpc>
                <a:spcPct val="200000"/>
              </a:lnSpc>
              <a:buFont typeface="Arial" panose="020B0604020202020204" pitchFamily="34" charset="0"/>
              <a:buChar char="•"/>
            </a:pPr>
            <a:endParaRPr lang="ar-EG" sz="1600" dirty="0">
              <a:latin typeface="Alexandria" pitchFamily="2" charset="-78"/>
              <a:cs typeface="Alexandria" pitchFamily="2" charset="-78"/>
            </a:endParaRPr>
          </a:p>
          <a:p>
            <a:pPr algn="r" rtl="1">
              <a:lnSpc>
                <a:spcPct val="200000"/>
              </a:lnSpc>
              <a:buFont typeface="Wingdings" pitchFamily="2" charset="2"/>
              <a:buChar char="q"/>
            </a:pPr>
            <a:r>
              <a:rPr lang="ar-EG" sz="1600" b="1" dirty="0">
                <a:latin typeface="Alexandria" pitchFamily="2" charset="-78"/>
                <a:cs typeface="Alexandria" pitchFamily="2" charset="-78"/>
              </a:rPr>
              <a:t>دعم الحرف والصناعات التقليدية:</a:t>
            </a:r>
            <a:endParaRPr lang="ar-EG" sz="1600" dirty="0">
              <a:latin typeface="Alexandria" pitchFamily="2" charset="-78"/>
              <a:cs typeface="Alexandria" pitchFamily="2" charset="-78"/>
            </a:endParaRPr>
          </a:p>
          <a:p>
            <a:pPr marL="742950" lvl="1" indent="-285750" algn="r" rtl="1">
              <a:lnSpc>
                <a:spcPct val="200000"/>
              </a:lnSpc>
              <a:buFont typeface="Arial" panose="020B0604020202020204" pitchFamily="34" charset="0"/>
              <a:buChar char="•"/>
            </a:pPr>
            <a:r>
              <a:rPr lang="ar-EG" sz="1600" dirty="0">
                <a:latin typeface="Alexandria" pitchFamily="2" charset="-78"/>
                <a:cs typeface="Alexandria" pitchFamily="2" charset="-78"/>
              </a:rPr>
              <a:t>تنظيم فعاليات أو حملات تُشجع على شراء المنتجات الحرفية اليدوية، والتعريف بالحرفيين وأهمية الحفاظ على هذه الصناعات كجزء من التراث الوطني.</a:t>
            </a:r>
          </a:p>
          <a:p>
            <a:pPr marL="457200" lvl="1" indent="0" algn="r" rtl="1">
              <a:lnSpc>
                <a:spcPct val="200000"/>
              </a:lnSpc>
              <a:buNone/>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إقامة معرض سنوي للحرف اليدوية يُقام تحت رعاية جهات وطنية، مع تغطية إعلامية واسعة.</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2724552855"/>
      </p:ext>
    </p:extLst>
  </p:cSld>
  <p:clrMapOvr>
    <a:masterClrMapping/>
  </p:clrMapOvr>
  <p:transition spd="slow">
    <p:comb/>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180431" y="859911"/>
            <a:ext cx="11831137" cy="5828988"/>
          </a:xfrm>
        </p:spPr>
        <p:txBody>
          <a:bodyPr>
            <a:normAutofit fontScale="92500"/>
          </a:bodyPr>
          <a:lstStyle/>
          <a:p>
            <a:pPr marL="0" indent="0" algn="r" rtl="1">
              <a:lnSpc>
                <a:spcPct val="200000"/>
              </a:lnSpc>
              <a:buNone/>
            </a:pPr>
            <a:r>
              <a:rPr lang="ar-EG" sz="2100" b="1" dirty="0">
                <a:solidFill>
                  <a:srgbClr val="00AEEF"/>
                </a:solidFill>
                <a:latin typeface="Alexandria" pitchFamily="2" charset="-78"/>
                <a:cs typeface="Alexandria" pitchFamily="2" charset="-78"/>
              </a:rPr>
              <a:t>4. إبراز المساهمة الاقتصادية والاجتماعية:</a:t>
            </a:r>
          </a:p>
          <a:p>
            <a:pPr marL="0" indent="0" algn="r" rtl="1">
              <a:lnSpc>
                <a:spcPct val="200000"/>
              </a:lnSpc>
              <a:buNone/>
            </a:pPr>
            <a:r>
              <a:rPr lang="ar-EG" sz="1600" dirty="0">
                <a:latin typeface="Alexandria" pitchFamily="2" charset="-78"/>
                <a:cs typeface="Alexandria" pitchFamily="2" charset="-78"/>
              </a:rPr>
              <a:t>هذه الاستراتيجية تُعزز الوعي بالمسؤولية المجتمعية وتُقدم أسباباً إضافية لدعم المنتج المحلي تتجاوز الفائدة الشخصية.</a:t>
            </a:r>
          </a:p>
          <a:p>
            <a:pPr algn="r" rtl="1">
              <a:lnSpc>
                <a:spcPct val="200000"/>
              </a:lnSpc>
              <a:buFont typeface="Wingdings" pitchFamily="2" charset="2"/>
              <a:buChar char="q"/>
            </a:pPr>
            <a:r>
              <a:rPr lang="ar-EG" sz="1600" b="1" dirty="0">
                <a:latin typeface="Alexandria" pitchFamily="2" charset="-78"/>
                <a:cs typeface="Alexandria" pitchFamily="2" charset="-78"/>
              </a:rPr>
              <a:t>خلق فرص العمل المحلية:</a:t>
            </a:r>
            <a:endParaRPr lang="ar-EG" sz="1600" dirty="0">
              <a:latin typeface="Alexandria" pitchFamily="2" charset="-78"/>
              <a:cs typeface="Alexandria" pitchFamily="2" charset="-78"/>
            </a:endParaRPr>
          </a:p>
          <a:p>
            <a:pPr marL="742950" lvl="1" indent="-285750" algn="r" rtl="1">
              <a:lnSpc>
                <a:spcPct val="200000"/>
              </a:lnSpc>
              <a:buFont typeface="Arial" panose="020B0604020202020204" pitchFamily="34" charset="0"/>
              <a:buChar char="•"/>
            </a:pPr>
            <a:r>
              <a:rPr lang="ar-EG" sz="1600" dirty="0">
                <a:latin typeface="Alexandria" pitchFamily="2" charset="-78"/>
                <a:cs typeface="Alexandria" pitchFamily="2" charset="-78"/>
              </a:rPr>
              <a:t>عرض إحصائيات عن عدد الوظائف التي تُوفرها الصناعات المحلية. الأهم هو "أنسنة" هذه الإحصائيات من خلال قصص حقيقية لعمال استفادوا من هذه الفرص، وكيف تغيرت حياتهم بفضل عملهم في مصانع وطنية.</a:t>
            </a:r>
          </a:p>
          <a:p>
            <a:pPr marL="742950" lvl="1" indent="-285750" algn="r" rtl="1">
              <a:lnSpc>
                <a:spcPct val="200000"/>
              </a:lnSpc>
              <a:buFont typeface="Arial" panose="020B0604020202020204" pitchFamily="34" charset="0"/>
              <a:buChar char="•"/>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فيديو قصير يُظهر عاملاً في مصنع محلي يتحدث عن كيف ساعده عمله في إعالة أسرته وتوفير مستقبل أفضل لأبنائه.</a:t>
            </a:r>
          </a:p>
          <a:p>
            <a:pPr algn="r" rtl="1">
              <a:lnSpc>
                <a:spcPct val="200000"/>
              </a:lnSpc>
              <a:buFont typeface="Wingdings" pitchFamily="2" charset="2"/>
              <a:buChar char="q"/>
            </a:pPr>
            <a:r>
              <a:rPr lang="ar-EG" sz="1600" b="1" dirty="0">
                <a:latin typeface="Alexandria" pitchFamily="2" charset="-78"/>
                <a:cs typeface="Alexandria" pitchFamily="2" charset="-78"/>
              </a:rPr>
              <a:t>تنشيط الاقتصاد المحلي:</a:t>
            </a:r>
            <a:endParaRPr lang="ar-EG" sz="1600" dirty="0">
              <a:latin typeface="Alexandria" pitchFamily="2" charset="-78"/>
              <a:cs typeface="Alexandria" pitchFamily="2" charset="-78"/>
            </a:endParaRPr>
          </a:p>
          <a:p>
            <a:pPr marL="742950" lvl="1" indent="-285750" algn="r" rtl="1">
              <a:lnSpc>
                <a:spcPct val="200000"/>
              </a:lnSpc>
              <a:buFont typeface="Arial" panose="020B0604020202020204" pitchFamily="34" charset="0"/>
              <a:buChar char="•"/>
            </a:pPr>
            <a:r>
              <a:rPr lang="ar-EG" sz="1600" dirty="0">
                <a:latin typeface="Alexandria" pitchFamily="2" charset="-78"/>
                <a:cs typeface="Alexandria" pitchFamily="2" charset="-78"/>
              </a:rPr>
              <a:t>شرح وتبسيط مفهوم مساهمة المنتج المحلي في الناتج المحلي الإجمالي، وكيف أن كل عملية شراء تُساهم في دورة اقتصادية كاملة داخل البلاد (زيادة الضرائب، تطوير البنية التحتية، دعم خدمات عامة).</a:t>
            </a:r>
          </a:p>
          <a:p>
            <a:pPr marL="742950" lvl="1" indent="-285750" algn="r" rtl="1">
              <a:lnSpc>
                <a:spcPct val="200000"/>
              </a:lnSpc>
              <a:buFont typeface="Arial" panose="020B0604020202020204" pitchFamily="34" charset="0"/>
              <a:buChar char="•"/>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رسوم بيانية مبسطة في حملة إعلانية تُظهر مسار المال عندما يُنفق على منتج محلي وكيف يعود بالفائدة على المجتمع.</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2814636068"/>
      </p:ext>
    </p:extLst>
  </p:cSld>
  <p:clrMapOvr>
    <a:masterClrMapping/>
  </p:clrMapOvr>
  <p:transition spd="slow">
    <p:comb/>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180431" y="859911"/>
            <a:ext cx="11831137" cy="5828988"/>
          </a:xfrm>
        </p:spPr>
        <p:txBody>
          <a:bodyPr>
            <a:normAutofit/>
          </a:bodyPr>
          <a:lstStyle/>
          <a:p>
            <a:pPr algn="r" rtl="1">
              <a:lnSpc>
                <a:spcPct val="200000"/>
              </a:lnSpc>
              <a:buFont typeface="Wingdings" pitchFamily="2" charset="2"/>
              <a:buChar char="q"/>
            </a:pPr>
            <a:r>
              <a:rPr lang="ar-EG" sz="1600" b="1" dirty="0">
                <a:latin typeface="Alexandria" pitchFamily="2" charset="-78"/>
                <a:cs typeface="Alexandria" pitchFamily="2" charset="-78"/>
              </a:rPr>
              <a:t>المسؤولية الاجتماعية للشركات المحلية:</a:t>
            </a:r>
            <a:endParaRPr lang="ar-EG" sz="1600" dirty="0">
              <a:latin typeface="Alexandria" pitchFamily="2" charset="-78"/>
              <a:cs typeface="Alexandria" pitchFamily="2" charset="-78"/>
            </a:endParaRPr>
          </a:p>
          <a:p>
            <a:pPr marL="742950" lvl="1" indent="-285750" algn="r" rtl="1">
              <a:lnSpc>
                <a:spcPct val="200000"/>
              </a:lnSpc>
              <a:buFont typeface="Arial" panose="020B0604020202020204" pitchFamily="34" charset="0"/>
              <a:buChar char="•"/>
            </a:pPr>
            <a:r>
              <a:rPr lang="ar-EG" sz="1600" dirty="0">
                <a:latin typeface="Alexandria" pitchFamily="2" charset="-78"/>
                <a:cs typeface="Alexandria" pitchFamily="2" charset="-78"/>
              </a:rPr>
              <a:t>تسليط الضوء على مبادرات المسؤولية الاجتماعية للشركات المحلية (</a:t>
            </a:r>
            <a:r>
              <a:rPr lang="en-US" sz="1600" dirty="0">
                <a:latin typeface="Alexandria" pitchFamily="2" charset="-78"/>
                <a:cs typeface="Alexandria" pitchFamily="2" charset="-78"/>
              </a:rPr>
              <a:t>CSR)، </a:t>
            </a:r>
            <a:r>
              <a:rPr lang="ar-EG" sz="1600" dirty="0">
                <a:latin typeface="Alexandria" pitchFamily="2" charset="-78"/>
                <a:cs typeface="Alexandria" pitchFamily="2" charset="-78"/>
              </a:rPr>
              <a:t>مثل: دعم التعليم، بناء المستشفيات، رعاية الأيتام، مبادرات الحفاظ على البيئة. هذا يُظهر أن الشركات المحلية جزء لا يتجزأ من النسيج المجتمعي وتُعيد جزءاً من أرباحها للمجتمع.</a:t>
            </a:r>
          </a:p>
          <a:p>
            <a:pPr marL="742950" lvl="1" indent="-285750" algn="r" rtl="1">
              <a:lnSpc>
                <a:spcPct val="200000"/>
              </a:lnSpc>
              <a:buFont typeface="Arial" panose="020B0604020202020204" pitchFamily="34" charset="0"/>
              <a:buChar char="•"/>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تغطية إعلامية لافتتاح مدرسة أو مركز صحي تم بناؤه بتمويل من شركة محلية، أو حملة بيئية ترعاها شركة صناعية وطنية.</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637992860"/>
      </p:ext>
    </p:extLst>
  </p:cSld>
  <p:clrMapOvr>
    <a:masterClrMapping/>
  </p:clrMapOvr>
  <p:transition spd="slow">
    <p:comb/>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275573" y="939452"/>
            <a:ext cx="11624327" cy="5749447"/>
          </a:xfrm>
        </p:spPr>
        <p:txBody>
          <a:bodyPr>
            <a:normAutofit fontScale="92500" lnSpcReduction="20000"/>
          </a:bodyPr>
          <a:lstStyle/>
          <a:p>
            <a:pPr marL="0" indent="0" algn="r" rtl="1">
              <a:lnSpc>
                <a:spcPct val="200000"/>
              </a:lnSpc>
              <a:buNone/>
            </a:pPr>
            <a:r>
              <a:rPr lang="ar-EG" sz="1900" b="1" dirty="0">
                <a:solidFill>
                  <a:srgbClr val="00AEEF"/>
                </a:solidFill>
                <a:latin typeface="Alexandria" pitchFamily="2" charset="-78"/>
                <a:cs typeface="Alexandria" pitchFamily="2" charset="-78"/>
              </a:rPr>
              <a:t>5. التعاون مع المؤثرين والشخصيات العامة:</a:t>
            </a:r>
          </a:p>
          <a:p>
            <a:pPr marL="0" indent="0" algn="r" rtl="1">
              <a:lnSpc>
                <a:spcPct val="200000"/>
              </a:lnSpc>
              <a:buNone/>
            </a:pPr>
            <a:r>
              <a:rPr lang="ar-EG" sz="1600" dirty="0">
                <a:latin typeface="Alexandria" pitchFamily="2" charset="-78"/>
                <a:cs typeface="Alexandria" pitchFamily="2" charset="-78"/>
              </a:rPr>
              <a:t>الرأي العام يُشكل إلى حد كبير من خلال المؤثرين والشخصيات التي يُنظر إليها كقدوة.</a:t>
            </a:r>
          </a:p>
          <a:p>
            <a:pPr algn="r" rtl="1">
              <a:lnSpc>
                <a:spcPct val="200000"/>
              </a:lnSpc>
              <a:buFont typeface="Wingdings" pitchFamily="2" charset="2"/>
              <a:buChar char="q"/>
            </a:pPr>
            <a:r>
              <a:rPr lang="ar-EG" sz="1600" b="1" dirty="0">
                <a:latin typeface="Alexandria" pitchFamily="2" charset="-78"/>
                <a:cs typeface="Alexandria" pitchFamily="2" charset="-78"/>
              </a:rPr>
              <a:t>المؤثرون ذوو المصداقية:</a:t>
            </a:r>
            <a:endParaRPr lang="ar-EG" sz="1600" dirty="0">
              <a:latin typeface="Alexandria" pitchFamily="2" charset="-78"/>
              <a:cs typeface="Alexandria" pitchFamily="2" charset="-78"/>
            </a:endParaRPr>
          </a:p>
          <a:p>
            <a:pPr marL="457200" lvl="1" indent="0" algn="r" rtl="1">
              <a:lnSpc>
                <a:spcPct val="200000"/>
              </a:lnSpc>
              <a:buNone/>
            </a:pPr>
            <a:r>
              <a:rPr lang="ar-EG" sz="1600" dirty="0">
                <a:latin typeface="Alexandria" pitchFamily="2" charset="-78"/>
                <a:cs typeface="Alexandria" pitchFamily="2" charset="-78"/>
              </a:rPr>
              <a:t>اختيار مؤثرين على وسائل التواصل الاجتماعي، رياضيين، فنانين، أو خبراء يُعرفون بدعمهم الصادق للمنتج المحلي ولديهم قاعدة جماهيرية كبيرة. الأهم هو أن يكون دعمهم أصيلاً وغير مدفوع الأجر فقط.</a:t>
            </a:r>
          </a:p>
          <a:p>
            <a:pPr marL="742950" lvl="1" indent="-285750" algn="r" rtl="1">
              <a:lnSpc>
                <a:spcPct val="200000"/>
              </a:lnSpc>
              <a:buFont typeface="Arial" panose="020B0604020202020204" pitchFamily="34" charset="0"/>
              <a:buChar char="•"/>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قيام مدون طعام مشهور بتوثيق زيارته لمزرعة محلية أو مصنع أغذية، أو رياضي يُروج لعلامة تجارية محلية للملابس الرياضية.</a:t>
            </a:r>
          </a:p>
          <a:p>
            <a:pPr algn="r" rtl="1">
              <a:lnSpc>
                <a:spcPct val="200000"/>
              </a:lnSpc>
              <a:buFont typeface="Wingdings" pitchFamily="2" charset="2"/>
              <a:buChar char="q"/>
            </a:pPr>
            <a:r>
              <a:rPr lang="ar-EG" sz="1600" b="1" dirty="0">
                <a:latin typeface="Alexandria" pitchFamily="2" charset="-78"/>
                <a:cs typeface="Alexandria" pitchFamily="2" charset="-78"/>
              </a:rPr>
              <a:t>خلق المحتوى الأصيل:</a:t>
            </a:r>
            <a:endParaRPr lang="ar-EG" sz="1600" dirty="0">
              <a:latin typeface="Alexandria" pitchFamily="2" charset="-78"/>
              <a:cs typeface="Alexandria" pitchFamily="2" charset="-78"/>
            </a:endParaRPr>
          </a:p>
          <a:p>
            <a:pPr marL="457200" lvl="1" indent="0" algn="r" rtl="1">
              <a:lnSpc>
                <a:spcPct val="200000"/>
              </a:lnSpc>
              <a:buNone/>
            </a:pPr>
            <a:r>
              <a:rPr lang="ar-EG" sz="1600" dirty="0">
                <a:latin typeface="Alexandria" pitchFamily="2" charset="-78"/>
                <a:cs typeface="Alexandria" pitchFamily="2" charset="-78"/>
              </a:rPr>
              <a:t>تشجيع المؤثرين على إنتاج محتوى يُظهر تجربتهم الحقيقية مع المنتجات المحلية، بدلاً من مجرد إعلانات مباشرة. هذا المحتوى يُمكن أن يكون فيديوهات، مراجعات، أو قصص يومية تُظهر كيف تندمج المنتجات المحلية في حياتهم.</a:t>
            </a:r>
          </a:p>
          <a:p>
            <a:pPr marL="742950" lvl="1" indent="-285750" algn="r" rtl="1">
              <a:lnSpc>
                <a:spcPct val="200000"/>
              </a:lnSpc>
              <a:buFont typeface="Arial" panose="020B0604020202020204" pitchFamily="34" charset="0"/>
              <a:buChar char="•"/>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مؤثرة أزياء تُظهر تنسيقاتها اليومية باستخدام ملابس من مصممين محليين، أو مؤثر في مجال التكنولوجيا يُراجع هاتفاً ذكياً بتجميع محلي.</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2302719589"/>
      </p:ext>
    </p:extLst>
  </p:cSld>
  <p:clrMapOvr>
    <a:masterClrMapping/>
  </p:clrMapOvr>
  <p:transition spd="slow">
    <p:comb/>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619432" y="997697"/>
            <a:ext cx="11280468" cy="5691202"/>
          </a:xfrm>
        </p:spPr>
        <p:txBody>
          <a:bodyPr>
            <a:normAutofit fontScale="85000" lnSpcReduction="10000"/>
          </a:bodyPr>
          <a:lstStyle/>
          <a:p>
            <a:pPr marL="0" indent="0" algn="r" rtl="1">
              <a:lnSpc>
                <a:spcPct val="200000"/>
              </a:lnSpc>
              <a:buNone/>
            </a:pPr>
            <a:r>
              <a:rPr lang="ar-EG" sz="1900" b="1" dirty="0">
                <a:solidFill>
                  <a:srgbClr val="00AEEF"/>
                </a:solidFill>
                <a:latin typeface="Alexandria" pitchFamily="2" charset="-78"/>
                <a:cs typeface="Alexandria" pitchFamily="2" charset="-78"/>
              </a:rPr>
              <a:t>6. تنظيم الفعاليات والمعارض:</a:t>
            </a:r>
          </a:p>
          <a:p>
            <a:pPr marL="0" indent="0" algn="r" rtl="1">
              <a:lnSpc>
                <a:spcPct val="200000"/>
              </a:lnSpc>
              <a:buNone/>
            </a:pPr>
            <a:r>
              <a:rPr lang="ar-EG" sz="1600" dirty="0">
                <a:latin typeface="Alexandria" pitchFamily="2" charset="-78"/>
                <a:cs typeface="Alexandria" pitchFamily="2" charset="-78"/>
              </a:rPr>
              <a:t>الفعاليات تُوفر تجربة مباشرة وتُعزز التفاعل مع المنتج.</a:t>
            </a:r>
          </a:p>
          <a:p>
            <a:pPr algn="r" rtl="1">
              <a:lnSpc>
                <a:spcPct val="200000"/>
              </a:lnSpc>
              <a:buFont typeface="Wingdings" pitchFamily="2" charset="2"/>
              <a:buChar char="q"/>
            </a:pPr>
            <a:r>
              <a:rPr lang="ar-EG" sz="1600" b="1" dirty="0">
                <a:latin typeface="Alexandria" pitchFamily="2" charset="-78"/>
                <a:cs typeface="Alexandria" pitchFamily="2" charset="-78"/>
              </a:rPr>
              <a:t>معارض المنتج المحلي:</a:t>
            </a:r>
            <a:endParaRPr lang="ar-EG" sz="1600" dirty="0">
              <a:latin typeface="Alexandria" pitchFamily="2" charset="-78"/>
              <a:cs typeface="Alexandria" pitchFamily="2" charset="-78"/>
            </a:endParaRPr>
          </a:p>
          <a:p>
            <a:pPr marL="457200" lvl="1" indent="0" algn="r" rtl="1">
              <a:lnSpc>
                <a:spcPct val="200000"/>
              </a:lnSpc>
              <a:buNone/>
            </a:pPr>
            <a:r>
              <a:rPr lang="ar-EG" sz="1600" dirty="0">
                <a:latin typeface="Alexandria" pitchFamily="2" charset="-78"/>
                <a:cs typeface="Alexandria" pitchFamily="2" charset="-78"/>
              </a:rPr>
              <a:t>تنظيم معارض دورية أو سنوية تُعرض فيها تشكيلة واسعة من المنتجات المحلية، مع إتاحة الفرصة للمستهلكين للتفاعل مباشرة مع المنتجين، وتجربة المنتجات، وحتى شرائها.</a:t>
            </a:r>
          </a:p>
          <a:p>
            <a:pPr marL="742950" lvl="1" indent="-285750" algn="r" rtl="1">
              <a:lnSpc>
                <a:spcPct val="200000"/>
              </a:lnSpc>
              <a:buFont typeface="Arial" panose="020B0604020202020204" pitchFamily="34" charset="0"/>
              <a:buChar char="•"/>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"مهرجان المنتج الوطني" السنوي الذي يجمع عشرات الشركات المحلية في مكان واحد، مع فعاليات ترفيهية وورش عمل.</a:t>
            </a:r>
          </a:p>
          <a:p>
            <a:pPr algn="r" rtl="1">
              <a:lnSpc>
                <a:spcPct val="200000"/>
              </a:lnSpc>
              <a:buFont typeface="Wingdings" pitchFamily="2" charset="2"/>
              <a:buChar char="q"/>
            </a:pPr>
            <a:r>
              <a:rPr lang="ar-EG" sz="1600" b="1" dirty="0">
                <a:latin typeface="Alexandria" pitchFamily="2" charset="-78"/>
                <a:cs typeface="Alexandria" pitchFamily="2" charset="-78"/>
              </a:rPr>
              <a:t>المهرجانات والأسواق الشعبية:</a:t>
            </a:r>
            <a:endParaRPr lang="ar-EG" sz="1600" dirty="0">
              <a:latin typeface="Alexandria" pitchFamily="2" charset="-78"/>
              <a:cs typeface="Alexandria" pitchFamily="2" charset="-78"/>
            </a:endParaRPr>
          </a:p>
          <a:p>
            <a:pPr marL="457200" lvl="1" indent="0" algn="r" rtl="1">
              <a:lnSpc>
                <a:spcPct val="200000"/>
              </a:lnSpc>
              <a:buNone/>
            </a:pPr>
            <a:r>
              <a:rPr lang="ar-EG" sz="1600" dirty="0">
                <a:latin typeface="Alexandria" pitchFamily="2" charset="-78"/>
                <a:cs typeface="Alexandria" pitchFamily="2" charset="-78"/>
              </a:rPr>
              <a:t>دمج المنتج المحلي في المهرجانات الوطنية والمحلية والأسواق الشعبية. هذا يُعزز الربط بين المنتج والاحتفالات الثقافية ويجعله جزءاً من التجربة المجتمعية.</a:t>
            </a:r>
          </a:p>
          <a:p>
            <a:pPr marL="742950" lvl="1" indent="-285750" algn="r" rtl="1">
              <a:lnSpc>
                <a:spcPct val="200000"/>
              </a:lnSpc>
              <a:buFont typeface="Arial" panose="020B0604020202020204" pitchFamily="34" charset="0"/>
              <a:buChar char="•"/>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تخصيص أجنحة للمنتجات المحلية في المهرجانات التراثية، أو تنظيم أسواق للمزارعين تُباع فيها المنتجات الزراعية الطازجة مباشرة.</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2032171584"/>
      </p:ext>
    </p:extLst>
  </p:cSld>
  <p:clrMapOvr>
    <a:masterClrMapping/>
  </p:clrMapOvr>
  <p:transition spd="slow">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619432" y="1035275"/>
            <a:ext cx="10884310" cy="5653624"/>
          </a:xfrm>
        </p:spPr>
        <p:txBody>
          <a:bodyPr>
            <a:normAutofit/>
          </a:bodyPr>
          <a:lstStyle/>
          <a:p>
            <a:pPr marL="0" indent="0" algn="r" rtl="1">
              <a:lnSpc>
                <a:spcPct val="200000"/>
              </a:lnSpc>
              <a:buNone/>
            </a:pPr>
            <a:r>
              <a:rPr lang="ar-EG" sz="1600" b="1" dirty="0">
                <a:solidFill>
                  <a:srgbClr val="00AEEF"/>
                </a:solidFill>
                <a:latin typeface="Alexandria" pitchFamily="2" charset="-78"/>
                <a:cs typeface="Alexandria" pitchFamily="2" charset="-78"/>
              </a:rPr>
              <a:t>7. استخدام القصص الملهمة: </a:t>
            </a:r>
          </a:p>
          <a:p>
            <a:pPr marL="0" indent="0" algn="r" rtl="1">
              <a:lnSpc>
                <a:spcPct val="200000"/>
              </a:lnSpc>
              <a:buNone/>
            </a:pPr>
            <a:r>
              <a:rPr lang="ar-EG" sz="1600" dirty="0">
                <a:latin typeface="Alexandria" pitchFamily="2" charset="-78"/>
                <a:cs typeface="Alexandria" pitchFamily="2" charset="-78"/>
              </a:rPr>
              <a:t>القصص تُبني روابط عاطفية أعمق من الحقائق المجردة.</a:t>
            </a:r>
          </a:p>
          <a:p>
            <a:pPr algn="r" rtl="1">
              <a:lnSpc>
                <a:spcPct val="200000"/>
              </a:lnSpc>
              <a:buFont typeface="Wingdings" pitchFamily="2" charset="2"/>
              <a:buChar char="q"/>
            </a:pPr>
            <a:r>
              <a:rPr lang="ar-EG" sz="1600" b="1" dirty="0">
                <a:latin typeface="Alexandria" pitchFamily="2" charset="-78"/>
                <a:cs typeface="Alexandria" pitchFamily="2" charset="-78"/>
              </a:rPr>
              <a:t>قصص النجاح الريادية:</a:t>
            </a:r>
            <a:endParaRPr lang="ar-EG" sz="1600" dirty="0">
              <a:latin typeface="Alexandria" pitchFamily="2" charset="-78"/>
              <a:cs typeface="Alexandria" pitchFamily="2" charset="-78"/>
            </a:endParaRPr>
          </a:p>
          <a:p>
            <a:pPr marL="457200" lvl="1" indent="0" algn="r" rtl="1">
              <a:lnSpc>
                <a:spcPct val="200000"/>
              </a:lnSpc>
              <a:buNone/>
            </a:pPr>
            <a:r>
              <a:rPr lang="ar-EG" sz="1600" dirty="0">
                <a:latin typeface="Alexandria" pitchFamily="2" charset="-78"/>
                <a:cs typeface="Alexandria" pitchFamily="2" charset="-78"/>
              </a:rPr>
              <a:t>تسليط الضوء على قصص رواد الأعمال المحليين الذين بدأوا بمشاريع صغيرة وتحدوا الصعاب ليصلوا إلى النجاح. هذه القصص تُحفز الأمل وتُظهر الإمكانات.</a:t>
            </a:r>
          </a:p>
          <a:p>
            <a:pPr marL="742950" lvl="1" indent="-285750" algn="r" rtl="1">
              <a:lnSpc>
                <a:spcPct val="200000"/>
              </a:lnSpc>
              <a:buFont typeface="Arial" panose="020B0604020202020204" pitchFamily="34" charset="0"/>
              <a:buChar char="•"/>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سلسلة وثائقية قصيرة عن شاب بدأ ورشة صغيرة للأعمال الخشبية وتوسعت لتُصبح مصنعاً رائداً.</a:t>
            </a:r>
          </a:p>
          <a:p>
            <a:pPr algn="r" rtl="1">
              <a:lnSpc>
                <a:spcPct val="200000"/>
              </a:lnSpc>
              <a:buFont typeface="Wingdings" pitchFamily="2" charset="2"/>
              <a:buChar char="q"/>
            </a:pPr>
            <a:r>
              <a:rPr lang="ar-EG" sz="1600" b="1" dirty="0">
                <a:latin typeface="Alexandria" pitchFamily="2" charset="-78"/>
                <a:cs typeface="Alexandria" pitchFamily="2" charset="-78"/>
              </a:rPr>
              <a:t>قصص الحرفيين والعمال:</a:t>
            </a:r>
            <a:endParaRPr lang="ar-EG" sz="1600" dirty="0">
              <a:latin typeface="Alexandria" pitchFamily="2" charset="-78"/>
              <a:cs typeface="Alexandria" pitchFamily="2" charset="-78"/>
            </a:endParaRPr>
          </a:p>
          <a:p>
            <a:pPr marL="457200" lvl="1" indent="0" algn="r" rtl="1">
              <a:lnSpc>
                <a:spcPct val="200000"/>
              </a:lnSpc>
              <a:buNone/>
            </a:pPr>
            <a:r>
              <a:rPr lang="ar-EG" sz="1600" dirty="0">
                <a:latin typeface="Alexandria" pitchFamily="2" charset="-78"/>
                <a:cs typeface="Alexandria" pitchFamily="2" charset="-78"/>
              </a:rPr>
              <a:t> إبراز المهارة، التفاني، والعشق الذي يضعه الحرفيون والعمال في صناعة المنتجات المحلية. هذا يُضفي قيمة إنسانية على المنتج.</a:t>
            </a:r>
          </a:p>
          <a:p>
            <a:pPr marL="742950" lvl="1" indent="-285750" algn="r" rtl="1">
              <a:lnSpc>
                <a:spcPct val="200000"/>
              </a:lnSpc>
              <a:buFont typeface="Arial" panose="020B0604020202020204" pitchFamily="34" charset="0"/>
              <a:buChar char="•"/>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فيديو يُظهر يوماً في حياة حرفي يُصنع الفخار، مع التركيز على دقته وشغفه بمهنته.</a:t>
            </a:r>
          </a:p>
        </p:txBody>
      </p:sp>
    </p:spTree>
    <p:extLst>
      <p:ext uri="{BB962C8B-B14F-4D97-AF65-F5344CB8AC3E}">
        <p14:creationId xmlns:p14="http://schemas.microsoft.com/office/powerpoint/2010/main" val="1705117197"/>
      </p:ext>
    </p:extLst>
  </p:cSld>
  <p:clrMapOvr>
    <a:masterClrMapping/>
  </p:clrMapOvr>
  <p:transition spd="slow">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619432" y="1060327"/>
            <a:ext cx="10884310" cy="5628572"/>
          </a:xfrm>
        </p:spPr>
        <p:txBody>
          <a:bodyPr>
            <a:normAutofit fontScale="92500" lnSpcReduction="10000"/>
          </a:bodyPr>
          <a:lstStyle/>
          <a:p>
            <a:pPr marL="0" indent="0" algn="r" rtl="1">
              <a:lnSpc>
                <a:spcPct val="200000"/>
              </a:lnSpc>
              <a:buNone/>
            </a:pPr>
            <a:r>
              <a:rPr lang="ar-EG" sz="1900" b="1" dirty="0">
                <a:solidFill>
                  <a:srgbClr val="00AEEF"/>
                </a:solidFill>
                <a:latin typeface="Alexandria" pitchFamily="2" charset="-78"/>
                <a:cs typeface="Alexandria" pitchFamily="2" charset="-78"/>
              </a:rPr>
              <a:t>8. حملات التوعية والتثقيف:</a:t>
            </a:r>
            <a:endParaRPr lang="ar-EG" sz="1900" dirty="0">
              <a:solidFill>
                <a:srgbClr val="00AEEF"/>
              </a:solidFill>
              <a:latin typeface="Alexandria" pitchFamily="2" charset="-78"/>
              <a:cs typeface="Alexandria" pitchFamily="2" charset="-78"/>
            </a:endParaRPr>
          </a:p>
          <a:p>
            <a:pPr marL="0" indent="0" algn="r" rtl="1">
              <a:lnSpc>
                <a:spcPct val="200000"/>
              </a:lnSpc>
              <a:buNone/>
            </a:pPr>
            <a:r>
              <a:rPr lang="ar-EG" sz="1600" dirty="0">
                <a:latin typeface="Alexandria" pitchFamily="2" charset="-78"/>
                <a:cs typeface="Alexandria" pitchFamily="2" charset="-78"/>
              </a:rPr>
              <a:t>الوعي هو الخطوة الأولى نحو التغيير السلوكي.</a:t>
            </a:r>
          </a:p>
          <a:p>
            <a:pPr algn="r" rtl="1">
              <a:lnSpc>
                <a:spcPct val="200000"/>
              </a:lnSpc>
              <a:buFont typeface="Wingdings" pitchFamily="2" charset="2"/>
              <a:buChar char="q"/>
            </a:pPr>
            <a:r>
              <a:rPr lang="ar-EG" sz="1600" b="1" dirty="0">
                <a:latin typeface="Alexandria" pitchFamily="2" charset="-78"/>
                <a:cs typeface="Alexandria" pitchFamily="2" charset="-78"/>
              </a:rPr>
              <a:t>الفوائد المباشرة وغير المباشرة:</a:t>
            </a:r>
            <a:endParaRPr lang="ar-EG" sz="1600" dirty="0">
              <a:latin typeface="Alexandria" pitchFamily="2" charset="-78"/>
              <a:cs typeface="Alexandria" pitchFamily="2" charset="-78"/>
            </a:endParaRPr>
          </a:p>
          <a:p>
            <a:pPr marL="457200" lvl="1" indent="0" algn="r" rtl="1">
              <a:lnSpc>
                <a:spcPct val="200000"/>
              </a:lnSpc>
              <a:buNone/>
            </a:pPr>
            <a:r>
              <a:rPr lang="ar-EG" sz="1600" dirty="0">
                <a:latin typeface="Alexandria" pitchFamily="2" charset="-78"/>
                <a:cs typeface="Alexandria" pitchFamily="2" charset="-78"/>
              </a:rPr>
              <a:t>تصميم حملات إعلامية تُوضح بوضوح الفوائد المباشرة لشراء المنتج المحلي (مثل الجودة، السعر المناسب، خدمة العملاء) والفوائد غير المباشرة على الاقتصاد والمجتمع (خلق فرص عمل، دعم التنمية).</a:t>
            </a:r>
          </a:p>
          <a:p>
            <a:pPr marL="742950" lvl="1" indent="-285750" algn="r" rtl="1">
              <a:lnSpc>
                <a:spcPct val="200000"/>
              </a:lnSpc>
              <a:buFont typeface="Arial" panose="020B0604020202020204" pitchFamily="34" charset="0"/>
              <a:buChar char="•"/>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إعلانات تلفزيونية قصيرة تُظهر أسرة تشتري منتجات محلية ويتم ربط ذلك بطفل يذهب للمدرسة بفضل الوظائف التي تم توفيرها.</a:t>
            </a:r>
          </a:p>
          <a:p>
            <a:pPr algn="r" rtl="1">
              <a:lnSpc>
                <a:spcPct val="200000"/>
              </a:lnSpc>
              <a:buFont typeface="Wingdings" pitchFamily="2" charset="2"/>
              <a:buChar char="q"/>
            </a:pPr>
            <a:r>
              <a:rPr lang="ar-EG" sz="1600" b="1" dirty="0">
                <a:latin typeface="Alexandria" pitchFamily="2" charset="-78"/>
                <a:cs typeface="Alexandria" pitchFamily="2" charset="-78"/>
              </a:rPr>
              <a:t>تصحيح المفاهيم الخاطئة:</a:t>
            </a:r>
            <a:endParaRPr lang="ar-EG" sz="1600" dirty="0">
              <a:latin typeface="Alexandria" pitchFamily="2" charset="-78"/>
              <a:cs typeface="Alexandria" pitchFamily="2" charset="-78"/>
            </a:endParaRPr>
          </a:p>
          <a:p>
            <a:pPr marL="457200" lvl="1" indent="0" algn="r" rtl="1">
              <a:lnSpc>
                <a:spcPct val="200000"/>
              </a:lnSpc>
              <a:buNone/>
            </a:pPr>
            <a:r>
              <a:rPr lang="ar-EG" sz="1600" dirty="0">
                <a:latin typeface="Alexandria" pitchFamily="2" charset="-78"/>
                <a:cs typeface="Alexandria" pitchFamily="2" charset="-78"/>
              </a:rPr>
              <a:t>معالجة الشائعات أو التصورات السلبية المنتشرة حول المنتج المحلي من خلال تقديم الحقائق المدعومة بالأدلة.</a:t>
            </a:r>
          </a:p>
          <a:p>
            <a:pPr marL="742950" lvl="1" indent="-285750" algn="r" rtl="1">
              <a:lnSpc>
                <a:spcPct val="200000"/>
              </a:lnSpc>
              <a:buFont typeface="Arial" panose="020B0604020202020204" pitchFamily="34" charset="0"/>
              <a:buChar char="•"/>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مقالات توضيحية في الصحف تُفنّد المزاعم حول جودة منتج محلي معين، أو حملة على وسائل التواصل الاجتماعي تُجيب على أسئلة الجمهور حول المنتج الوطني.</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2592559746"/>
      </p:ext>
    </p:extLst>
  </p:cSld>
  <p:clrMapOvr>
    <a:masterClrMapping/>
  </p:clrMapOvr>
  <p:transition spd="slow">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619432" y="947593"/>
            <a:ext cx="10884310" cy="5741306"/>
          </a:xfrm>
        </p:spPr>
        <p:txBody>
          <a:bodyPr>
            <a:normAutofit/>
          </a:bodyPr>
          <a:lstStyle/>
          <a:p>
            <a:pPr marL="0" indent="0" algn="r" rtl="1">
              <a:lnSpc>
                <a:spcPct val="200000"/>
              </a:lnSpc>
              <a:buNone/>
            </a:pPr>
            <a:r>
              <a:rPr lang="ar-EG" sz="1600" b="1" dirty="0">
                <a:solidFill>
                  <a:srgbClr val="00AEEF"/>
                </a:solidFill>
                <a:latin typeface="Alexandria" pitchFamily="2" charset="-78"/>
                <a:cs typeface="Alexandria" pitchFamily="2" charset="-78"/>
              </a:rPr>
              <a:t>9. برامج الولاء والمكافآت:</a:t>
            </a:r>
          </a:p>
          <a:p>
            <a:pPr algn="r" rtl="1">
              <a:lnSpc>
                <a:spcPct val="200000"/>
              </a:lnSpc>
            </a:pPr>
            <a:r>
              <a:rPr lang="ar-EG" sz="1600" dirty="0">
                <a:latin typeface="Alexandria" pitchFamily="2" charset="-78"/>
                <a:cs typeface="Alexandria" pitchFamily="2" charset="-78"/>
              </a:rPr>
              <a:t>تشجيع السلوكيات المتكررة للمستهلكين.</a:t>
            </a:r>
          </a:p>
          <a:p>
            <a:pPr algn="r" rtl="1">
              <a:lnSpc>
                <a:spcPct val="200000"/>
              </a:lnSpc>
              <a:buFont typeface="Wingdings" pitchFamily="2" charset="2"/>
              <a:buChar char="q"/>
            </a:pPr>
            <a:r>
              <a:rPr lang="ar-EG" sz="1600" b="1" dirty="0">
                <a:latin typeface="Alexandria" pitchFamily="2" charset="-78"/>
                <a:cs typeface="Alexandria" pitchFamily="2" charset="-78"/>
              </a:rPr>
              <a:t>بطاقات الولاء والخصومات:</a:t>
            </a:r>
            <a:endParaRPr lang="ar-EG" sz="1600" dirty="0">
              <a:latin typeface="Alexandria" pitchFamily="2" charset="-78"/>
              <a:cs typeface="Alexandria" pitchFamily="2" charset="-78"/>
            </a:endParaRPr>
          </a:p>
          <a:p>
            <a:pPr marL="457200" lvl="1" indent="0" algn="r" rtl="1">
              <a:lnSpc>
                <a:spcPct val="200000"/>
              </a:lnSpc>
              <a:buNone/>
            </a:pPr>
            <a:r>
              <a:rPr lang="ar-EG" sz="1600" dirty="0">
                <a:latin typeface="Alexandria" pitchFamily="2" charset="-78"/>
                <a:cs typeface="Alexandria" pitchFamily="2" charset="-78"/>
              </a:rPr>
              <a:t>تقديم برامج ولاء تُكافئ المستهلكين على شراء المنتجات المحلية، مثل نقاط يمكن استبدالها بخصومات أو منتجات مجانية.</a:t>
            </a:r>
          </a:p>
          <a:p>
            <a:pPr marL="742950" lvl="1" indent="-285750" algn="r" rtl="1">
              <a:lnSpc>
                <a:spcPct val="200000"/>
              </a:lnSpc>
              <a:buFont typeface="Arial" panose="020B0604020202020204" pitchFamily="34" charset="0"/>
              <a:buChar char="•"/>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"بطاقة المستهلك الوطني" التي تُقدم خصومات لدى المتاجر التي تبيع المنتجات المحلية فقط.</a:t>
            </a:r>
          </a:p>
          <a:p>
            <a:pPr algn="r" rtl="1">
              <a:lnSpc>
                <a:spcPct val="200000"/>
              </a:lnSpc>
              <a:buFont typeface="Wingdings" pitchFamily="2" charset="2"/>
              <a:buChar char="q"/>
            </a:pPr>
            <a:r>
              <a:rPr lang="ar-EG" sz="1600" b="1" dirty="0">
                <a:latin typeface="Alexandria" pitchFamily="2" charset="-78"/>
                <a:cs typeface="Alexandria" pitchFamily="2" charset="-78"/>
              </a:rPr>
              <a:t>المسابقات والجوائز:</a:t>
            </a:r>
            <a:endParaRPr lang="ar-EG" sz="1600" dirty="0">
              <a:latin typeface="Alexandria" pitchFamily="2" charset="-78"/>
              <a:cs typeface="Alexandria" pitchFamily="2" charset="-78"/>
            </a:endParaRPr>
          </a:p>
          <a:p>
            <a:pPr marL="457200" lvl="1" indent="0" algn="r" rtl="1">
              <a:lnSpc>
                <a:spcPct val="200000"/>
              </a:lnSpc>
              <a:buNone/>
            </a:pPr>
            <a:r>
              <a:rPr lang="ar-EG" sz="1600" dirty="0">
                <a:latin typeface="Alexandria" pitchFamily="2" charset="-78"/>
                <a:cs typeface="Alexandria" pitchFamily="2" charset="-78"/>
              </a:rPr>
              <a:t>تنظيم مسابقات تُشجع على شراء منتجات محلية مع جوائز قيمة، مما يُحفز المستهلكين على التجربة والشراء.</a:t>
            </a:r>
          </a:p>
          <a:p>
            <a:pPr marL="742950" lvl="1" indent="-285750" algn="r" rtl="1">
              <a:lnSpc>
                <a:spcPct val="200000"/>
              </a:lnSpc>
              <a:buFont typeface="Arial" panose="020B0604020202020204" pitchFamily="34" charset="0"/>
              <a:buChar char="•"/>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مسابقة شهرية لأفضل صورة لمنتج محلي على وسائل التواصل الاجتماعي بجائزة مالية أو عينية.</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2994332444"/>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5" name="Title 4">
            <a:extLst>
              <a:ext uri="{FF2B5EF4-FFF2-40B4-BE49-F238E27FC236}">
                <a16:creationId xmlns:a16="http://schemas.microsoft.com/office/drawing/2014/main" id="{CE40093A-54B7-868C-1A91-E35B23A45DCF}"/>
              </a:ext>
            </a:extLst>
          </p:cNvPr>
          <p:cNvSpPr>
            <a:spLocks noGrp="1"/>
          </p:cNvSpPr>
          <p:nvPr>
            <p:ph type="title"/>
          </p:nvPr>
        </p:nvSpPr>
        <p:spPr/>
        <p:txBody>
          <a:bodyPr>
            <a:normAutofit/>
          </a:bodyPr>
          <a:lstStyle/>
          <a:p>
            <a:pPr algn="r" defTabSz="914400" rtl="1" eaLnBrk="1" latinLnBrk="0" hangingPunct="1">
              <a:lnSpc>
                <a:spcPct val="90000"/>
              </a:lnSpc>
              <a:spcBef>
                <a:spcPct val="0"/>
              </a:spcBef>
              <a:buNone/>
            </a:pPr>
            <a:r>
              <a:rPr lang="ar-SA" sz="2400" b="1" dirty="0">
                <a:solidFill>
                  <a:srgbClr val="00AEEF"/>
                </a:solidFill>
                <a:latin typeface="Alexandria" pitchFamily="2" charset="-78"/>
                <a:cs typeface="Alexandria" pitchFamily="2" charset="-78"/>
              </a:rPr>
              <a:t>مفاهيم هامة:</a:t>
            </a:r>
            <a:endParaRPr lang="en-EG" sz="2400" b="1" dirty="0">
              <a:solidFill>
                <a:srgbClr val="00AEEF"/>
              </a:solidFill>
              <a:latin typeface="Alexandria" pitchFamily="2" charset="-78"/>
              <a:cs typeface="Alexandria" pitchFamily="2" charset="-78"/>
            </a:endParaRPr>
          </a:p>
        </p:txBody>
      </p:sp>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p:txBody>
          <a:bodyPr>
            <a:normAutofit/>
          </a:bodyPr>
          <a:lstStyle/>
          <a:p>
            <a:pPr marL="0" indent="0" algn="r" rtl="1">
              <a:lnSpc>
                <a:spcPct val="200000"/>
              </a:lnSpc>
              <a:buNone/>
            </a:pPr>
            <a:r>
              <a:rPr lang="ar-EG" sz="1600" b="1" dirty="0">
                <a:solidFill>
                  <a:srgbClr val="00AEEF"/>
                </a:solidFill>
                <a:latin typeface="Alexandria" pitchFamily="2" charset="-78"/>
                <a:cs typeface="Alexandria" pitchFamily="2" charset="-78"/>
              </a:rPr>
              <a:t>مفهوم النزعة الوطنية </a:t>
            </a:r>
          </a:p>
          <a:p>
            <a:pPr marL="0" indent="0" algn="r" rtl="1">
              <a:lnSpc>
                <a:spcPct val="200000"/>
              </a:lnSpc>
              <a:buNone/>
            </a:pPr>
            <a:r>
              <a:rPr lang="ar-EG" sz="1600" dirty="0">
                <a:latin typeface="Alexandria" pitchFamily="2" charset="-78"/>
                <a:cs typeface="Alexandria" pitchFamily="2" charset="-78"/>
              </a:rPr>
              <a:t>هي شعور قوي بالانتماء والولاء لأمة معينة، وغالباً ما يتضمن الفخر بالثقافة والتاريخ والإنجازات الوطنية.</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في سياق الاستهلاك:</a:t>
            </a:r>
            <a:r>
              <a:rPr lang="ar-EG" sz="1600" dirty="0">
                <a:latin typeface="Alexandria" pitchFamily="2" charset="-78"/>
                <a:cs typeface="Alexandria" pitchFamily="2" charset="-78"/>
              </a:rPr>
              <a:t> تُترجم النزعة الوطنية إلى:</a:t>
            </a:r>
          </a:p>
          <a:p>
            <a:pPr marL="742950" lvl="1" indent="-285750" algn="r" rtl="1">
              <a:lnSpc>
                <a:spcPct val="200000"/>
              </a:lnSpc>
              <a:buFont typeface="Arial" panose="020B0604020202020204" pitchFamily="34" charset="0"/>
              <a:buChar char="•"/>
            </a:pPr>
            <a:r>
              <a:rPr lang="ar-EG" sz="1600" b="1" dirty="0">
                <a:latin typeface="Alexandria" pitchFamily="2" charset="-78"/>
                <a:cs typeface="Alexandria" pitchFamily="2" charset="-78"/>
              </a:rPr>
              <a:t>القومية الاقتصادية:</a:t>
            </a:r>
            <a:r>
              <a:rPr lang="ar-EG" sz="1600" dirty="0">
                <a:latin typeface="Alexandria" pitchFamily="2" charset="-78"/>
                <a:cs typeface="Alexandria" pitchFamily="2" charset="-78"/>
              </a:rPr>
              <a:t> دعم المنتجات الوطنية كشكل من أشكال حماية الاقتصاد المحلي.</a:t>
            </a:r>
          </a:p>
          <a:p>
            <a:pPr marL="742950" lvl="1" indent="-285750" algn="r" rtl="1">
              <a:lnSpc>
                <a:spcPct val="200000"/>
              </a:lnSpc>
              <a:buFont typeface="Arial" panose="020B0604020202020204" pitchFamily="34" charset="0"/>
              <a:buChar char="•"/>
            </a:pPr>
            <a:r>
              <a:rPr lang="ar-EG" sz="1600" b="1" dirty="0">
                <a:latin typeface="Alexandria" pitchFamily="2" charset="-78"/>
                <a:cs typeface="Alexandria" pitchFamily="2" charset="-78"/>
              </a:rPr>
              <a:t>القومية الثقافية:</a:t>
            </a:r>
            <a:r>
              <a:rPr lang="ar-EG" sz="1600" dirty="0">
                <a:latin typeface="Alexandria" pitchFamily="2" charset="-78"/>
                <a:cs typeface="Alexandria" pitchFamily="2" charset="-78"/>
              </a:rPr>
              <a:t> رؤية المنتجات المحلية كجزء من الهوية الثقافية والتراث.</a:t>
            </a:r>
          </a:p>
          <a:p>
            <a:pPr marL="742950" lvl="1" indent="-285750" algn="r" rtl="1">
              <a:lnSpc>
                <a:spcPct val="200000"/>
              </a:lnSpc>
              <a:buFont typeface="Arial" panose="020B0604020202020204" pitchFamily="34" charset="0"/>
              <a:buChar char="•"/>
            </a:pPr>
            <a:r>
              <a:rPr lang="ar-EG" sz="1600" b="1" dirty="0">
                <a:latin typeface="Alexandria" pitchFamily="2" charset="-78"/>
                <a:cs typeface="Alexandria" pitchFamily="2" charset="-78"/>
              </a:rPr>
              <a:t>التضامن الاجتماعي:</a:t>
            </a:r>
            <a:r>
              <a:rPr lang="ar-EG" sz="1600" dirty="0">
                <a:latin typeface="Alexandria" pitchFamily="2" charset="-78"/>
                <a:cs typeface="Alexandria" pitchFamily="2" charset="-78"/>
              </a:rPr>
              <a:t> الشعور بالواجب تجاه دعم أبناء الوطن والشركات المحلية.</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دور العلاقات العامة:</a:t>
            </a:r>
            <a:r>
              <a:rPr lang="ar-EG" sz="1600" dirty="0">
                <a:latin typeface="Alexandria" pitchFamily="2" charset="-78"/>
                <a:cs typeface="Alexandria" pitchFamily="2" charset="-78"/>
              </a:rPr>
              <a:t> توظيف هذه المشاعر الإيجابية وتوجيهها نحو دعم المنتج المحلي.</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2413855767"/>
      </p:ext>
    </p:extLst>
  </p:cSld>
  <p:clrMapOvr>
    <a:masterClrMapping/>
  </p:clrMapOvr>
  <p:transition spd="slow">
    <p:comb/>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619432" y="1155869"/>
            <a:ext cx="10884310" cy="5139080"/>
          </a:xfrm>
        </p:spPr>
        <p:txBody>
          <a:bodyPr>
            <a:normAutofit/>
          </a:bodyPr>
          <a:lstStyle/>
          <a:p>
            <a:pPr marL="0" indent="0" algn="r" rtl="1">
              <a:lnSpc>
                <a:spcPct val="200000"/>
              </a:lnSpc>
              <a:buNone/>
            </a:pPr>
            <a:r>
              <a:rPr lang="ar-EG" sz="1600" b="1" dirty="0">
                <a:solidFill>
                  <a:srgbClr val="00AEEF"/>
                </a:solidFill>
                <a:latin typeface="Alexandria" pitchFamily="2" charset="-78"/>
                <a:cs typeface="Alexandria" pitchFamily="2" charset="-78"/>
              </a:rPr>
              <a:t>تعريف المستهلك الوطني</a:t>
            </a:r>
            <a:endParaRPr lang="ar-EG" sz="1600" dirty="0">
              <a:solidFill>
                <a:srgbClr val="00AEEF"/>
              </a:solidFill>
              <a:latin typeface="Alexandria" pitchFamily="2" charset="-78"/>
              <a:cs typeface="Alexandria" pitchFamily="2" charset="-78"/>
            </a:endParaRP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و</a:t>
            </a:r>
            <a:r>
              <a:rPr lang="ar-EG" sz="1600" dirty="0">
                <a:latin typeface="Alexandria" pitchFamily="2" charset="-78"/>
                <a:cs typeface="Alexandria" pitchFamily="2" charset="-78"/>
              </a:rPr>
              <a:t>هو الفرد الذي يُظهر تفضيلاً واعياً ومُتعمداً للمنتجات والخدمات المنتجة محلياً، حتى لو كانت هناك بدائل أجنبية مُتاحة بأسعار أو مواصفات مُقاربة.</a:t>
            </a:r>
          </a:p>
          <a:p>
            <a:pPr algn="r" rtl="1">
              <a:lnSpc>
                <a:spcPct val="200000"/>
              </a:lnSpc>
              <a:buFont typeface="Arial" panose="020B0604020202020204" pitchFamily="34" charset="0"/>
              <a:buChar char="•"/>
            </a:pPr>
            <a:r>
              <a:rPr lang="ar-EG" sz="1600" b="1" dirty="0">
                <a:latin typeface="Alexandria" pitchFamily="2" charset="-78"/>
                <a:cs typeface="Alexandria" pitchFamily="2" charset="-78"/>
              </a:rPr>
              <a:t>الدافع:</a:t>
            </a:r>
            <a:r>
              <a:rPr lang="ar-EG" sz="1600" dirty="0">
                <a:latin typeface="Alexandria" pitchFamily="2" charset="-78"/>
                <a:cs typeface="Alexandria" pitchFamily="2" charset="-78"/>
              </a:rPr>
              <a:t> لا يقتصر دافعه على الجودة أو السعر فقط، بل يمتد ليشمل:</a:t>
            </a:r>
          </a:p>
          <a:p>
            <a:pPr marL="742950" lvl="1" indent="-285750" algn="r" rtl="1">
              <a:lnSpc>
                <a:spcPct val="200000"/>
              </a:lnSpc>
              <a:buFont typeface="Arial" panose="020B0604020202020204" pitchFamily="34" charset="0"/>
              <a:buChar char="•"/>
            </a:pPr>
            <a:r>
              <a:rPr lang="ar-EG" sz="1600" dirty="0">
                <a:latin typeface="Alexandria" pitchFamily="2" charset="-78"/>
                <a:cs typeface="Alexandria" pitchFamily="2" charset="-78"/>
              </a:rPr>
              <a:t>الشعور بالمسؤولية تجاه الاقتصاد الوطني.</a:t>
            </a:r>
          </a:p>
          <a:p>
            <a:pPr marL="742950" lvl="1" indent="-285750" algn="r" rtl="1">
              <a:lnSpc>
                <a:spcPct val="200000"/>
              </a:lnSpc>
              <a:buFont typeface="Arial" panose="020B0604020202020204" pitchFamily="34" charset="0"/>
              <a:buChar char="•"/>
            </a:pPr>
            <a:r>
              <a:rPr lang="ar-EG" sz="1600" dirty="0">
                <a:latin typeface="Alexandria" pitchFamily="2" charset="-78"/>
                <a:cs typeface="Alexandria" pitchFamily="2" charset="-78"/>
              </a:rPr>
              <a:t>الرغبة في دعم الصناعات المحلية.</a:t>
            </a:r>
          </a:p>
          <a:p>
            <a:pPr marL="742950" lvl="1" indent="-285750" algn="r" rtl="1">
              <a:lnSpc>
                <a:spcPct val="200000"/>
              </a:lnSpc>
              <a:buFont typeface="Arial" panose="020B0604020202020204" pitchFamily="34" charset="0"/>
              <a:buChar char="•"/>
            </a:pPr>
            <a:r>
              <a:rPr lang="ar-EG" sz="1600" dirty="0">
                <a:latin typeface="Alexandria" pitchFamily="2" charset="-78"/>
                <a:cs typeface="Alexandria" pitchFamily="2" charset="-78"/>
              </a:rPr>
              <a:t>الفخر بالمنتج الذي يُعبر عن الهوية الوطنية.</a:t>
            </a:r>
          </a:p>
          <a:p>
            <a:pPr marL="742950" lvl="1" indent="-285750" algn="r" rtl="1">
              <a:lnSpc>
                <a:spcPct val="200000"/>
              </a:lnSpc>
              <a:buFont typeface="Arial" panose="020B0604020202020204" pitchFamily="34" charset="0"/>
              <a:buChar char="•"/>
            </a:pPr>
            <a:r>
              <a:rPr lang="ar-EG" sz="1600" dirty="0">
                <a:latin typeface="Alexandria" pitchFamily="2" charset="-78"/>
                <a:cs typeface="Alexandria" pitchFamily="2" charset="-78"/>
              </a:rPr>
              <a:t>الاعتقاد بأن دعم المنتج المحلي يُسهم في رفاهية المجتمع ككل</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126994573"/>
      </p:ext>
    </p:extLst>
  </p:cSld>
  <p:clrMapOvr>
    <a:masterClrMapping/>
  </p:clrMapOvr>
  <p:transition spd="slow">
    <p:comb/>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619432" y="1605173"/>
            <a:ext cx="10884310" cy="4689776"/>
          </a:xfrm>
        </p:spPr>
        <p:txBody>
          <a:bodyPr>
            <a:normAutofit/>
          </a:bodyPr>
          <a:lstStyle/>
          <a:p>
            <a:pPr algn="r" rtl="1">
              <a:lnSpc>
                <a:spcPct val="200000"/>
              </a:lnSpc>
            </a:pPr>
            <a:r>
              <a:rPr lang="ar-SA" sz="1600" dirty="0">
                <a:effectLst/>
                <a:latin typeface="Alexandria" pitchFamily="2" charset="-78"/>
                <a:ea typeface="Arial" panose="020B0604020202020204" pitchFamily="34" charset="0"/>
                <a:cs typeface="Alexandria" pitchFamily="2" charset="-78"/>
              </a:rPr>
              <a:t>سيكولوجية الامتلاك أو </a:t>
            </a:r>
            <a:r>
              <a:rPr lang="ar-SA" sz="1600" dirty="0">
                <a:solidFill>
                  <a:srgbClr val="00AEEF"/>
                </a:solidFill>
                <a:effectLst/>
                <a:latin typeface="Alexandria" pitchFamily="2" charset="-78"/>
                <a:ea typeface="Arial" panose="020B0604020202020204" pitchFamily="34" charset="0"/>
                <a:cs typeface="Alexandria" pitchFamily="2" charset="-78"/>
              </a:rPr>
              <a:t>الامتلاك المعنوي </a:t>
            </a:r>
            <a:r>
              <a:rPr lang="ar-SA" sz="1600" dirty="0">
                <a:effectLst/>
                <a:latin typeface="Alexandria" pitchFamily="2" charset="-78"/>
                <a:ea typeface="Arial" panose="020B0604020202020204" pitchFamily="34" charset="0"/>
                <a:cs typeface="Alexandria" pitchFamily="2" charset="-78"/>
              </a:rPr>
              <a:t>"</a:t>
            </a:r>
            <a:r>
              <a:rPr lang="en-US" sz="1600" dirty="0">
                <a:effectLst/>
                <a:latin typeface="Alexandria" pitchFamily="2" charset="-78"/>
                <a:ea typeface="Arial" panose="020B0604020202020204" pitchFamily="34" charset="0"/>
                <a:cs typeface="Alexandria" pitchFamily="2" charset="-78"/>
              </a:rPr>
              <a:t>psychological ownership</a:t>
            </a:r>
            <a:r>
              <a:rPr lang="ar-SA" sz="1600" dirty="0">
                <a:latin typeface="Alexandria" pitchFamily="2" charset="-78"/>
                <a:ea typeface="Arial" panose="020B0604020202020204" pitchFamily="34" charset="0"/>
                <a:cs typeface="Alexandria" pitchFamily="2" charset="-78"/>
              </a:rPr>
              <a:t>"، هذا الامتلاك هو نفسي وليس ماديًّا أو قانونيًّا. والتي </a:t>
            </a:r>
            <a:r>
              <a:rPr lang="ar-SA" sz="1600" dirty="0">
                <a:effectLst/>
                <a:latin typeface="Alexandria" pitchFamily="2" charset="-78"/>
                <a:ea typeface="Arial" panose="020B0604020202020204" pitchFamily="34" charset="0"/>
                <a:cs typeface="Alexandria" pitchFamily="2" charset="-78"/>
              </a:rPr>
              <a:t>وفقًا لها يشعر المواطنون بأن المنتجات المحلية هي "ملكنا – </a:t>
            </a:r>
            <a:r>
              <a:rPr lang="en-US" sz="1600" dirty="0">
                <a:effectLst/>
                <a:latin typeface="Alexandria" pitchFamily="2" charset="-78"/>
                <a:ea typeface="Arial" panose="020B0604020202020204" pitchFamily="34" charset="0"/>
                <a:cs typeface="Alexandria" pitchFamily="2" charset="-78"/>
              </a:rPr>
              <a:t>our-ness</a:t>
            </a:r>
            <a:r>
              <a:rPr lang="ar-SA" sz="1600" dirty="0">
                <a:effectLst/>
                <a:latin typeface="Alexandria" pitchFamily="2" charset="-78"/>
                <a:ea typeface="Arial" panose="020B0604020202020204" pitchFamily="34" charset="0"/>
                <a:cs typeface="Alexandria" pitchFamily="2" charset="-78"/>
              </a:rPr>
              <a:t>" أكثر من المنتج الأجنبي، فهو يعبر عن الهُوية وشعور الأفراد بالانتماء</a:t>
            </a:r>
            <a:r>
              <a:rPr lang="ar-SA" sz="1600" dirty="0">
                <a:latin typeface="Alexandria" pitchFamily="2" charset="-78"/>
                <a:ea typeface="Arial" panose="020B0604020202020204" pitchFamily="34" charset="0"/>
                <a:cs typeface="Alexandria" pitchFamily="2" charset="-78"/>
              </a:rPr>
              <a:t>. وأشارت العديد من الدراسات إلى أن خلق الشعور بامتلاك المنتج المحلي له تأثيرات إيجابية في خلق دافع الامتلاك لدى المستهلكين تجاه منتج معين يحفزهم على استمرارية الشراء له، والشعور بالمسئولية تجاهه.</a:t>
            </a:r>
          </a:p>
          <a:p>
            <a:pPr marL="0" indent="0" algn="r" rtl="1">
              <a:lnSpc>
                <a:spcPct val="200000"/>
              </a:lnSpc>
              <a:buNone/>
            </a:pPr>
            <a:endParaRPr lang="ar-SA" sz="1600" dirty="0">
              <a:latin typeface="Alexandria" pitchFamily="2" charset="-78"/>
              <a:ea typeface="Arial" panose="020B0604020202020204" pitchFamily="34" charset="0"/>
              <a:cs typeface="Alexandria" pitchFamily="2" charset="-78"/>
            </a:endParaRPr>
          </a:p>
          <a:p>
            <a:pPr algn="r" rtl="1">
              <a:lnSpc>
                <a:spcPct val="200000"/>
              </a:lnSpc>
            </a:pPr>
            <a:r>
              <a:rPr lang="ar-SA" sz="1600" dirty="0">
                <a:solidFill>
                  <a:srgbClr val="00AEEF"/>
                </a:solidFill>
                <a:effectLst/>
                <a:latin typeface="Alexandria" pitchFamily="2" charset="-78"/>
                <a:ea typeface="Arial" panose="020B0604020202020204" pitchFamily="34" charset="0"/>
                <a:cs typeface="Alexandria" pitchFamily="2" charset="-78"/>
              </a:rPr>
              <a:t>النزعة العرقية للمستهلك أو أو التحيز الوطني</a:t>
            </a:r>
            <a:r>
              <a:rPr lang="en-EG" sz="1600" dirty="0">
                <a:solidFill>
                  <a:srgbClr val="00AEEF"/>
                </a:solidFill>
                <a:effectLst/>
                <a:latin typeface="Alexandria" pitchFamily="2" charset="-78"/>
                <a:cs typeface="Alexandria" pitchFamily="2" charset="-78"/>
              </a:rPr>
              <a:t> </a:t>
            </a:r>
            <a:r>
              <a:rPr lang="ar-SA" sz="1600" dirty="0">
                <a:solidFill>
                  <a:srgbClr val="00AEEF"/>
                </a:solidFill>
                <a:effectLst/>
                <a:latin typeface="Alexandria" pitchFamily="2" charset="-78"/>
                <a:ea typeface="Arial" panose="020B0604020202020204" pitchFamily="34" charset="0"/>
                <a:cs typeface="Alexandria" pitchFamily="2" charset="-78"/>
              </a:rPr>
              <a:t> </a:t>
            </a:r>
            <a:r>
              <a:rPr lang="ar-SA" sz="1600" dirty="0">
                <a:effectLst/>
                <a:latin typeface="Alexandria" pitchFamily="2" charset="-78"/>
                <a:ea typeface="Arial" panose="020B0604020202020204" pitchFamily="34" charset="0"/>
                <a:cs typeface="Alexandria" pitchFamily="2" charset="-78"/>
              </a:rPr>
              <a:t>"</a:t>
            </a:r>
            <a:r>
              <a:rPr lang="en-US" sz="1600" dirty="0">
                <a:effectLst/>
                <a:latin typeface="Alexandria" pitchFamily="2" charset="-78"/>
                <a:ea typeface="Arial" panose="020B0604020202020204" pitchFamily="34" charset="0"/>
                <a:cs typeface="Alexandria" pitchFamily="2" charset="-78"/>
              </a:rPr>
              <a:t>Consumer Ethnocentrism</a:t>
            </a:r>
            <a:r>
              <a:rPr lang="ar-SA" sz="1600" dirty="0">
                <a:effectLst/>
                <a:latin typeface="Alexandria" pitchFamily="2" charset="-78"/>
                <a:ea typeface="Arial" panose="020B0604020202020204" pitchFamily="34" charset="0"/>
                <a:cs typeface="Alexandria" pitchFamily="2" charset="-78"/>
              </a:rPr>
              <a:t>" أي تفضيل الفرد لشراء المنتج المحلي مقابل رفضه لشراء المنتج الأجنبي.</a:t>
            </a: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901577110"/>
      </p:ext>
    </p:extLst>
  </p:cSld>
  <p:clrMapOvr>
    <a:masterClrMapping/>
  </p:clrMapOvr>
  <p:transition spd="slow">
    <p:comb/>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itle 1">
            <a:extLst>
              <a:ext uri="{FF2B5EF4-FFF2-40B4-BE49-F238E27FC236}">
                <a16:creationId xmlns:a16="http://schemas.microsoft.com/office/drawing/2014/main" id="{424D7442-8E3D-28CB-FD4B-73CF2C1AB2C8}"/>
              </a:ext>
            </a:extLst>
          </p:cNvPr>
          <p:cNvSpPr>
            <a:spLocks noGrp="1"/>
          </p:cNvSpPr>
          <p:nvPr>
            <p:ph type="title"/>
          </p:nvPr>
        </p:nvSpPr>
        <p:spPr>
          <a:xfrm>
            <a:off x="838200" y="497859"/>
            <a:ext cx="10515600" cy="876469"/>
          </a:xfrm>
        </p:spPr>
        <p:txBody>
          <a:bodyPr>
            <a:normAutofit/>
          </a:bodyPr>
          <a:lstStyle/>
          <a:p>
            <a:pPr algn="r" defTabSz="914400" rtl="1" eaLnBrk="1" latinLnBrk="0" hangingPunct="1">
              <a:lnSpc>
                <a:spcPct val="90000"/>
              </a:lnSpc>
              <a:spcBef>
                <a:spcPct val="0"/>
              </a:spcBef>
              <a:buNone/>
            </a:pPr>
            <a:r>
              <a:rPr lang="ar-EG" sz="2400" b="1" dirty="0">
                <a:solidFill>
                  <a:srgbClr val="00AEEF"/>
                </a:solidFill>
                <a:latin typeface="Alexandria" pitchFamily="2" charset="-78"/>
                <a:cs typeface="Alexandria" pitchFamily="2" charset="-78"/>
              </a:rPr>
              <a:t>نظرية العرقية الاستهلاكية </a:t>
            </a:r>
            <a:r>
              <a:rPr lang="en-US" sz="2400" b="1" dirty="0">
                <a:solidFill>
                  <a:srgbClr val="00AEEF"/>
                </a:solidFill>
                <a:latin typeface="Alexandria" pitchFamily="2" charset="-78"/>
                <a:cs typeface="Alexandria" pitchFamily="2" charset="-78"/>
              </a:rPr>
              <a:t>Consumer Ethnocentrism)</a:t>
            </a:r>
            <a:r>
              <a:rPr lang="ar-SA" sz="2400" b="1" dirty="0">
                <a:solidFill>
                  <a:srgbClr val="00AEEF"/>
                </a:solidFill>
                <a:latin typeface="Alexandria" pitchFamily="2" charset="-78"/>
                <a:cs typeface="Alexandria" pitchFamily="2" charset="-78"/>
              </a:rPr>
              <a:t>)</a:t>
            </a:r>
            <a:endParaRPr lang="en-EG" sz="2400" b="1" dirty="0">
              <a:solidFill>
                <a:srgbClr val="00AEEF"/>
              </a:solidFill>
              <a:latin typeface="Alexandria" pitchFamily="2" charset="-78"/>
              <a:cs typeface="Alexandria" pitchFamily="2" charset="-78"/>
            </a:endParaRPr>
          </a:p>
        </p:txBody>
      </p:sp>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0" y="1374328"/>
            <a:ext cx="12027877" cy="5268851"/>
          </a:xfrm>
        </p:spPr>
        <p:txBody>
          <a:bodyPr>
            <a:noAutofit/>
          </a:bodyPr>
          <a:lstStyle/>
          <a:p>
            <a:pPr algn="r" rtl="1">
              <a:lnSpc>
                <a:spcPct val="200000"/>
              </a:lnSpc>
            </a:pPr>
            <a:r>
              <a:rPr lang="ar-EG" sz="1400" dirty="0">
                <a:latin typeface="Alexandria" pitchFamily="2" charset="-78"/>
                <a:cs typeface="Alexandria" pitchFamily="2" charset="-78"/>
              </a:rPr>
              <a:t>تُشير إلى الاعتقاد الأخلاقي أو الواجب المعنوي لدى المستهلكين بأن </a:t>
            </a:r>
            <a:r>
              <a:rPr lang="ar-EG" sz="1400" b="1" dirty="0">
                <a:latin typeface="Alexandria" pitchFamily="2" charset="-78"/>
                <a:cs typeface="Alexandria" pitchFamily="2" charset="-78"/>
              </a:rPr>
              <a:t>شراء المنتجات الأجنبية أمر غير صحيح أو غير وطني، وأن شراء المنتجات المنتجة محلياً هو السلوك الصحيح والواجب</a:t>
            </a:r>
            <a:r>
              <a:rPr lang="ar-EG" sz="1400" dirty="0">
                <a:latin typeface="Alexandria" pitchFamily="2" charset="-78"/>
                <a:cs typeface="Alexandria" pitchFamily="2" charset="-78"/>
              </a:rPr>
              <a:t>. إنها تُعتبر بمثابة "تحيز" المستهلك لصالح المنتجات المحلية ضد المنتجات الأجنبية.</a:t>
            </a:r>
          </a:p>
          <a:p>
            <a:pPr algn="r" rtl="1">
              <a:lnSpc>
                <a:spcPct val="200000"/>
              </a:lnSpc>
            </a:pPr>
            <a:r>
              <a:rPr lang="ar-EG" sz="1400" b="1" dirty="0">
                <a:latin typeface="Alexandria" pitchFamily="2" charset="-78"/>
                <a:cs typeface="Alexandria" pitchFamily="2" charset="-78"/>
              </a:rPr>
              <a:t>الجوانب الرئيسية للعرقية الاستهلاكية:</a:t>
            </a:r>
            <a:endParaRPr lang="ar-EG" sz="1400" dirty="0">
              <a:latin typeface="Alexandria" pitchFamily="2" charset="-78"/>
              <a:cs typeface="Alexandria" pitchFamily="2" charset="-78"/>
            </a:endParaRPr>
          </a:p>
          <a:p>
            <a:pPr algn="r" rtl="1">
              <a:lnSpc>
                <a:spcPct val="200000"/>
              </a:lnSpc>
              <a:buFont typeface="+mj-lt"/>
              <a:buAutoNum type="arabicPeriod"/>
            </a:pPr>
            <a:r>
              <a:rPr lang="ar-EG" sz="1400" b="1" dirty="0">
                <a:latin typeface="Alexandria" pitchFamily="2" charset="-78"/>
                <a:cs typeface="Alexandria" pitchFamily="2" charset="-78"/>
              </a:rPr>
              <a:t>المكون الأخلاقي/الواجب: و</a:t>
            </a:r>
            <a:r>
              <a:rPr lang="ar-EG" sz="1400" dirty="0">
                <a:latin typeface="Alexandria" pitchFamily="2" charset="-78"/>
                <a:cs typeface="Alexandria" pitchFamily="2" charset="-78"/>
              </a:rPr>
              <a:t>هذا هو المحور الأساسي للنظرية. المستهلكون الذين يتمتعون بمستوى عالٍ من العرقية الاستهلاكية لا يُفضلون المنتج المحلي فقط بسبب جودته أو سعره، بل لأنهم يُنظرون إلى دعمه كواجب وطني أو أخلاقي، ويُمكن أن يشعروا بالذنب أو عدم الولاء إذا اشتروا منتجاً أجنبياً بينما يتوفر بديل محلي.</a:t>
            </a:r>
          </a:p>
          <a:p>
            <a:pPr algn="r" rtl="1">
              <a:lnSpc>
                <a:spcPct val="200000"/>
              </a:lnSpc>
              <a:buFont typeface="+mj-lt"/>
              <a:buAutoNum type="arabicPeriod"/>
            </a:pPr>
            <a:r>
              <a:rPr lang="ar-EG" sz="1400" b="1" dirty="0">
                <a:latin typeface="Alexandria" pitchFamily="2" charset="-78"/>
                <a:cs typeface="Alexandria" pitchFamily="2" charset="-78"/>
              </a:rPr>
              <a:t>التهديد الاقتصادي المتصور: </a:t>
            </a:r>
            <a:r>
              <a:rPr lang="ar-EG" sz="1400" dirty="0">
                <a:latin typeface="Alexandria" pitchFamily="2" charset="-78"/>
                <a:cs typeface="Alexandria" pitchFamily="2" charset="-78"/>
              </a:rPr>
              <a:t>غالباً ما يرتبط هذا الشعور بالواجب بوجود تصور بأن المنتجات الأجنبية تُشكل تهديداً للصناعات المحلية وفقدان الوظائف محلياً، واضعاف الشركات الوطنية، واللُقليل من الناتج المحلي الإجمالي للبلاد.</a:t>
            </a:r>
          </a:p>
          <a:p>
            <a:pPr algn="r" rtl="1">
              <a:lnSpc>
                <a:spcPct val="200000"/>
              </a:lnSpc>
              <a:buFont typeface="+mj-lt"/>
              <a:buAutoNum type="arabicPeriod"/>
            </a:pPr>
            <a:r>
              <a:rPr lang="ar-EG" sz="1400" b="1" dirty="0">
                <a:latin typeface="Alexandria" pitchFamily="2" charset="-78"/>
                <a:cs typeface="Alexandria" pitchFamily="2" charset="-78"/>
              </a:rPr>
              <a:t>العواطف: </a:t>
            </a:r>
            <a:r>
              <a:rPr lang="ar-EG" sz="1400" dirty="0">
                <a:latin typeface="Alexandria" pitchFamily="2" charset="-78"/>
                <a:cs typeface="Alexandria" pitchFamily="2" charset="-78"/>
              </a:rPr>
              <a:t>لا تقتصر العرقية الاستهلاكية على المعتقدات المعرفية (ما يُفكر فيه المستهلك)، بل تتضمن أيضاً مشاعر قوية مثل </a:t>
            </a:r>
            <a:r>
              <a:rPr lang="ar-EG" sz="1400" b="1" dirty="0">
                <a:latin typeface="Alexandria" pitchFamily="2" charset="-78"/>
                <a:cs typeface="Alexandria" pitchFamily="2" charset="-78"/>
              </a:rPr>
              <a:t>الوطنية، الانتماء، والفخر</a:t>
            </a:r>
            <a:r>
              <a:rPr lang="ar-EG" sz="1400" dirty="0">
                <a:latin typeface="Alexandria" pitchFamily="2" charset="-78"/>
                <a:cs typeface="Alexandria" pitchFamily="2" charset="-78"/>
              </a:rPr>
              <a:t> بالمنتج المحلي، وفي المقابل، قد تتضمن مشاعر سلبية تجاه المنتجات الأجنبية إذا اعتُبرت تهديداً.</a:t>
            </a:r>
          </a:p>
          <a:p>
            <a:pPr algn="r" rtl="1">
              <a:lnSpc>
                <a:spcPct val="200000"/>
              </a:lnSpc>
            </a:pPr>
            <a:endParaRPr lang="en-EG" sz="1400" dirty="0">
              <a:latin typeface="Alexandria" pitchFamily="2" charset="-78"/>
              <a:cs typeface="Alexandria" pitchFamily="2" charset="-78"/>
            </a:endParaRPr>
          </a:p>
        </p:txBody>
      </p:sp>
    </p:spTree>
    <p:extLst>
      <p:ext uri="{BB962C8B-B14F-4D97-AF65-F5344CB8AC3E}">
        <p14:creationId xmlns:p14="http://schemas.microsoft.com/office/powerpoint/2010/main" val="79729022"/>
      </p:ext>
    </p:extLst>
  </p:cSld>
  <p:clrMapOvr>
    <a:masterClrMapping/>
  </p:clrMapOvr>
  <p:transition spd="slow">
    <p:comb/>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619432" y="1386004"/>
            <a:ext cx="10884310" cy="4908945"/>
          </a:xfrm>
        </p:spPr>
        <p:txBody>
          <a:bodyPr>
            <a:normAutofit fontScale="85000" lnSpcReduction="10000"/>
          </a:bodyPr>
          <a:lstStyle/>
          <a:p>
            <a:pPr marL="0" indent="0" algn="r" rtl="1">
              <a:lnSpc>
                <a:spcPct val="200000"/>
              </a:lnSpc>
              <a:buNone/>
            </a:pPr>
            <a:r>
              <a:rPr lang="ar-EG" sz="1600" b="1" dirty="0">
                <a:latin typeface="Alexandria" pitchFamily="2" charset="-78"/>
                <a:cs typeface="Alexandria" pitchFamily="2" charset="-78"/>
              </a:rPr>
              <a:t>تطبيقها في العلاقات العامة ودعم المنتج المحلي:</a:t>
            </a:r>
            <a:endParaRPr lang="ar-EG" sz="1600" dirty="0">
              <a:latin typeface="Alexandria" pitchFamily="2" charset="-78"/>
              <a:cs typeface="Alexandria" pitchFamily="2" charset="-78"/>
            </a:endParaRPr>
          </a:p>
          <a:p>
            <a:pPr marL="0" indent="0" algn="r" rtl="1">
              <a:lnSpc>
                <a:spcPct val="200000"/>
              </a:lnSpc>
              <a:buNone/>
            </a:pPr>
            <a:r>
              <a:rPr lang="ar-EG" sz="1600" dirty="0">
                <a:latin typeface="Alexandria" pitchFamily="2" charset="-78"/>
                <a:cs typeface="Alexandria" pitchFamily="2" charset="-78"/>
              </a:rPr>
              <a:t>تستفيد العلاقات العامة بشكل كبير من فهم العرقية الاستهلاكية لتصميم حملات فعالة لدعم المنتج المحلي:</a:t>
            </a:r>
          </a:p>
          <a:p>
            <a:pPr algn="r" rtl="1">
              <a:lnSpc>
                <a:spcPct val="200000"/>
              </a:lnSpc>
              <a:buFont typeface="Wingdings" pitchFamily="2" charset="2"/>
              <a:buChar char="q"/>
            </a:pPr>
            <a:r>
              <a:rPr lang="ar-EG" sz="1600" b="1" dirty="0">
                <a:latin typeface="Alexandria" pitchFamily="2" charset="-78"/>
                <a:cs typeface="Alexandria" pitchFamily="2" charset="-78"/>
              </a:rPr>
              <a:t>تفعيل الشعور بالواجب الوطني:</a:t>
            </a:r>
            <a:endParaRPr lang="ar-EG" sz="1600" dirty="0">
              <a:latin typeface="Alexandria" pitchFamily="2" charset="-78"/>
              <a:cs typeface="Alexandria" pitchFamily="2" charset="-78"/>
            </a:endParaRPr>
          </a:p>
          <a:p>
            <a:pPr lvl="1" algn="r" rtl="1">
              <a:lnSpc>
                <a:spcPct val="200000"/>
              </a:lnSpc>
              <a:buFont typeface="Wingdings" pitchFamily="2" charset="2"/>
              <a:buChar char="ü"/>
            </a:pPr>
            <a:r>
              <a:rPr lang="ar-EG" sz="1600" dirty="0">
                <a:latin typeface="Alexandria" pitchFamily="2" charset="-78"/>
                <a:cs typeface="Alexandria" pitchFamily="2" charset="-78"/>
              </a:rPr>
              <a:t>تصميم رسائل تُذكر المستهلكين بمسؤوليتهم وواجبهم تجاه دعم الاقتصاد الوطني والمساهمة في رفعة بلادهم من خلال قرارات الشراء.</a:t>
            </a:r>
          </a:p>
          <a:p>
            <a:pPr marL="457200" lvl="1" indent="0" algn="r" rtl="1">
              <a:lnSpc>
                <a:spcPct val="200000"/>
              </a:lnSpc>
              <a:buNone/>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حملات تستخدم شعارات مثل "ادعم بلدك، اشترِ منتجها" أو "مساهمتك تبني وطنك".</a:t>
            </a:r>
          </a:p>
          <a:p>
            <a:pPr algn="r" rtl="1">
              <a:lnSpc>
                <a:spcPct val="200000"/>
              </a:lnSpc>
              <a:buFont typeface="Wingdings" pitchFamily="2" charset="2"/>
              <a:buChar char="q"/>
            </a:pPr>
            <a:r>
              <a:rPr lang="ar-EG" sz="1600" b="1" dirty="0">
                <a:latin typeface="Alexandria" pitchFamily="2" charset="-78"/>
                <a:cs typeface="Alexandria" pitchFamily="2" charset="-78"/>
              </a:rPr>
              <a:t>إبراز الآثار الاقتصادية الإيجابية:</a:t>
            </a:r>
            <a:endParaRPr lang="ar-EG" sz="1600" dirty="0">
              <a:latin typeface="Alexandria" pitchFamily="2" charset="-78"/>
              <a:cs typeface="Alexandria" pitchFamily="2" charset="-78"/>
            </a:endParaRPr>
          </a:p>
          <a:p>
            <a:pPr lvl="1" algn="r" rtl="1">
              <a:lnSpc>
                <a:spcPct val="200000"/>
              </a:lnSpc>
              <a:buFont typeface="Wingdings" pitchFamily="2" charset="2"/>
              <a:buChar char="ü"/>
            </a:pPr>
            <a:r>
              <a:rPr lang="ar-EG" sz="1600" dirty="0">
                <a:latin typeface="Alexandria" pitchFamily="2" charset="-78"/>
                <a:cs typeface="Alexandria" pitchFamily="2" charset="-78"/>
              </a:rPr>
              <a:t>التأكيد على أن شراء المنتج المحلي يُؤدي مباشرة إلى خلق فرص عمل، وزيادة الناتج المحلي، وتقليل الاعتماد على الاستيراد، وكلها فوائد تعود بالنفع على الجميع.</a:t>
            </a:r>
          </a:p>
          <a:p>
            <a:pPr marL="457200" lvl="1" indent="0" algn="r" rtl="1">
              <a:lnSpc>
                <a:spcPct val="200000"/>
              </a:lnSpc>
              <a:buNone/>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رسوم بيانية بسيطة تُوضح كيف يُترجم كل دولار يُنفق على المنتج المحلي إلى دعم لعائلة محلية أو استثمار جديد في الصناعة.</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2414269603"/>
      </p:ext>
    </p:extLst>
  </p:cSld>
  <p:clrMapOvr>
    <a:masterClrMapping/>
  </p:clrMapOvr>
  <p:transition spd="slow">
    <p:comb/>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288099" y="989556"/>
            <a:ext cx="11611801" cy="5305393"/>
          </a:xfrm>
        </p:spPr>
        <p:txBody>
          <a:bodyPr>
            <a:normAutofit/>
          </a:bodyPr>
          <a:lstStyle/>
          <a:p>
            <a:pPr algn="r" rtl="1">
              <a:lnSpc>
                <a:spcPct val="200000"/>
              </a:lnSpc>
              <a:buFont typeface="Wingdings" pitchFamily="2" charset="2"/>
              <a:buChar char="q"/>
            </a:pPr>
            <a:r>
              <a:rPr lang="ar-EG" sz="1600" b="1" dirty="0">
                <a:latin typeface="Alexandria" pitchFamily="2" charset="-78"/>
                <a:cs typeface="Alexandria" pitchFamily="2" charset="-78"/>
              </a:rPr>
              <a:t>التحذير من الآثار السلبية للاستيراد (بشكل متوازن):</a:t>
            </a:r>
            <a:endParaRPr lang="ar-EG" sz="1600" dirty="0">
              <a:latin typeface="Alexandria" pitchFamily="2" charset="-78"/>
              <a:cs typeface="Alexandria" pitchFamily="2" charset="-78"/>
            </a:endParaRPr>
          </a:p>
          <a:p>
            <a:pPr lvl="1" algn="r" rtl="1">
              <a:lnSpc>
                <a:spcPct val="200000"/>
              </a:lnSpc>
              <a:buFont typeface="Wingdings" pitchFamily="2" charset="2"/>
              <a:buChar char="ü"/>
            </a:pPr>
            <a:r>
              <a:rPr lang="ar-EG" sz="1600" dirty="0">
                <a:latin typeface="Alexandria" pitchFamily="2" charset="-78"/>
                <a:cs typeface="Alexandria" pitchFamily="2" charset="-78"/>
              </a:rPr>
              <a:t>توعية المستهلكين بالآثار السلبية المحتملة للإفراط في استهلاك المنتجات المستوردة على الاقتصاد المحلي (مثل: هروب العملة، تدهور الصناعات، فقدان الوظائف). يجب أن يتم ذلك بحذر لتجنب العداء غير المبرر للمنتجات الأجنبية، والتركيز على الفوائد الإيجابية للمنتج المحلي بدلاً من الهجوم السلبي.</a:t>
            </a:r>
          </a:p>
          <a:p>
            <a:pPr marL="457200" lvl="1" indent="0" algn="r" rtl="1">
              <a:lnSpc>
                <a:spcPct val="200000"/>
              </a:lnSpc>
              <a:buNone/>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قصص إخبارية تُبرز كيف أثرت زيادة الاستيراد في قطاع صناعي محلي معين.</a:t>
            </a:r>
          </a:p>
          <a:p>
            <a:pPr algn="r" rtl="1">
              <a:lnSpc>
                <a:spcPct val="200000"/>
              </a:lnSpc>
              <a:buFont typeface="Wingdings" pitchFamily="2" charset="2"/>
              <a:buChar char="q"/>
            </a:pPr>
            <a:r>
              <a:rPr lang="ar-EG" sz="1600" b="1" dirty="0">
                <a:latin typeface="Alexandria" pitchFamily="2" charset="-78"/>
                <a:cs typeface="Alexandria" pitchFamily="2" charset="-78"/>
              </a:rPr>
              <a:t>تعزيز الفخر بالصناعة المحلية:</a:t>
            </a:r>
            <a:endParaRPr lang="ar-EG" sz="1600" dirty="0">
              <a:latin typeface="Alexandria" pitchFamily="2" charset="-78"/>
              <a:cs typeface="Alexandria" pitchFamily="2" charset="-78"/>
            </a:endParaRPr>
          </a:p>
          <a:p>
            <a:pPr lvl="1" algn="r" rtl="1">
              <a:lnSpc>
                <a:spcPct val="200000"/>
              </a:lnSpc>
              <a:buFont typeface="Wingdings" pitchFamily="2" charset="2"/>
              <a:buChar char="ü"/>
            </a:pPr>
            <a:r>
              <a:rPr lang="ar-EG" sz="1600" dirty="0">
                <a:latin typeface="Alexandria" pitchFamily="2" charset="-78"/>
                <a:cs typeface="Alexandria" pitchFamily="2" charset="-78"/>
              </a:rPr>
              <a:t>ربط المنتج المحلي بالهوية الوطنية والتراث والإنجازات، مما يُعزز شعور المستهلك بالفخر عند شراء واستخدام هذا المنتج.</a:t>
            </a:r>
          </a:p>
          <a:p>
            <a:pPr marL="457200" lvl="1" indent="0" algn="r" rtl="1">
              <a:lnSpc>
                <a:spcPct val="200000"/>
              </a:lnSpc>
              <a:buNone/>
            </a:pPr>
            <a:r>
              <a:rPr lang="ar-EG" sz="1600" b="1" dirty="0">
                <a:latin typeface="Alexandria" pitchFamily="2" charset="-78"/>
                <a:cs typeface="Alexandria" pitchFamily="2" charset="-78"/>
              </a:rPr>
              <a:t>مثال:</a:t>
            </a:r>
            <a:r>
              <a:rPr lang="ar-EG" sz="1600" dirty="0">
                <a:latin typeface="Alexandria" pitchFamily="2" charset="-78"/>
                <a:cs typeface="Alexandria" pitchFamily="2" charset="-78"/>
              </a:rPr>
              <a:t> حملات تُظهر كيف تُنافس المنتجات المحلية أفضل المنتجات العالمية في الجودة أو الابتكار، مما يُثير شعوراً بالفخر الوطني.</a:t>
            </a:r>
          </a:p>
          <a:p>
            <a:pPr marL="228600" indent="-228600" algn="r" defTabSz="914400" rtl="1" eaLnBrk="1" latinLnBrk="0" hangingPunct="1">
              <a:lnSpc>
                <a:spcPct val="200000"/>
              </a:lnSpc>
              <a:spcBef>
                <a:spcPts val="1000"/>
              </a:spcBef>
              <a:buFont typeface="Arial" panose="020B0604020202020204" pitchFamily="34" charset="0"/>
              <a:buChar char="•"/>
            </a:pP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924831785"/>
      </p:ext>
    </p:extLst>
  </p:cSld>
  <p:clrMapOvr>
    <a:masterClrMapping/>
  </p:clrMapOvr>
  <p:transition spd="slow">
    <p:comb/>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619432" y="1155869"/>
            <a:ext cx="10884310" cy="5139080"/>
          </a:xfrm>
        </p:spPr>
        <p:txBody>
          <a:bodyPr>
            <a:normAutofit/>
          </a:bodyPr>
          <a:lstStyle/>
          <a:p>
            <a:pPr marL="228600" indent="-228600" algn="r" defTabSz="914400" rtl="1" eaLnBrk="1" latinLnBrk="0" hangingPunct="1">
              <a:lnSpc>
                <a:spcPct val="200000"/>
              </a:lnSpc>
              <a:spcBef>
                <a:spcPts val="1000"/>
              </a:spcBef>
              <a:buFont typeface="Arial" panose="020B0604020202020204" pitchFamily="34" charset="0"/>
              <a:buChar char="•"/>
            </a:pPr>
            <a:r>
              <a:rPr lang="en-US" sz="1600" dirty="0" err="1">
                <a:latin typeface="Alexandria" pitchFamily="2" charset="-78"/>
                <a:cs typeface="Alexandria" pitchFamily="2" charset="-78"/>
              </a:rPr>
              <a:t>د</a:t>
            </a:r>
            <a:r>
              <a:rPr lang="ar-SA" sz="1600" dirty="0">
                <a:latin typeface="Alexandria" pitchFamily="2" charset="-78"/>
                <a:cs typeface="Alexandria" pitchFamily="2" charset="-78"/>
              </a:rPr>
              <a:t>راسة </a:t>
            </a:r>
            <a:r>
              <a:rPr lang="ar-SA" sz="1600" dirty="0" err="1">
                <a:latin typeface="Alexandria" pitchFamily="2" charset="-78"/>
                <a:cs typeface="Alexandria" pitchFamily="2" charset="-78"/>
              </a:rPr>
              <a:t>تطبيقة</a:t>
            </a:r>
            <a:r>
              <a:rPr lang="ar-SA" sz="1600" dirty="0">
                <a:latin typeface="Alexandria" pitchFamily="2" charset="-78"/>
                <a:cs typeface="Alexandria" pitchFamily="2" charset="-78"/>
              </a:rPr>
              <a:t> </a:t>
            </a:r>
          </a:p>
          <a:p>
            <a:pPr algn="r" rtl="1">
              <a:lnSpc>
                <a:spcPct val="200000"/>
              </a:lnSpc>
            </a:pPr>
            <a:r>
              <a:rPr lang="ar-SA" sz="1600" dirty="0">
                <a:latin typeface="Alexandria" pitchFamily="2" charset="-78"/>
                <a:cs typeface="Alexandria" pitchFamily="2" charset="-78"/>
              </a:rPr>
              <a:t>عنوانها : </a:t>
            </a:r>
            <a:r>
              <a:rPr lang="ar-EG" sz="1600" b="0" i="0" dirty="0">
                <a:solidFill>
                  <a:srgbClr val="111111"/>
                </a:solidFill>
                <a:effectLst/>
                <a:latin typeface="Alexandria" pitchFamily="2" charset="-78"/>
                <a:cs typeface="Alexandria" pitchFamily="2" charset="-78"/>
              </a:rPr>
              <a:t>تحيزات الجمهور للعلامة الوطنية للمنتج المحلي وعلاقتها بالهوية الاجتماعية: نموذج اتصالي مقترح لدعم المنتجات الوطنية</a:t>
            </a:r>
          </a:p>
          <a:p>
            <a:pPr marL="0" indent="0" algn="r" defTabSz="914400" rtl="1" eaLnBrk="1" latinLnBrk="0" hangingPunct="1">
              <a:lnSpc>
                <a:spcPct val="200000"/>
              </a:lnSpc>
              <a:spcBef>
                <a:spcPts val="1000"/>
              </a:spcBef>
              <a:buNone/>
            </a:pPr>
            <a:r>
              <a:rPr lang="ar-SA" sz="1600" dirty="0">
                <a:latin typeface="Alexandria" pitchFamily="2" charset="-78"/>
                <a:cs typeface="Alexandria" pitchFamily="2" charset="-78"/>
              </a:rPr>
              <a:t>رابط الدراسة:</a:t>
            </a:r>
            <a:endParaRPr lang="en-EG" sz="1600" dirty="0">
              <a:latin typeface="Alexandria" pitchFamily="2" charset="-78"/>
              <a:cs typeface="Alexandria" pitchFamily="2" charset="-78"/>
            </a:endParaRPr>
          </a:p>
          <a:p>
            <a:pPr marL="228600" indent="-228600" algn="r" defTabSz="914400" rtl="1" eaLnBrk="1" latinLnBrk="0" hangingPunct="1">
              <a:lnSpc>
                <a:spcPct val="200000"/>
              </a:lnSpc>
              <a:spcBef>
                <a:spcPts val="1000"/>
              </a:spcBef>
              <a:buFont typeface="Arial" panose="020B0604020202020204" pitchFamily="34" charset="0"/>
              <a:buChar char="•"/>
            </a:pPr>
            <a:r>
              <a:rPr lang="en-US" sz="1600" dirty="0">
                <a:latin typeface="Alexandria" pitchFamily="2" charset="-78"/>
                <a:cs typeface="Alexandria" pitchFamily="2" charset="-78"/>
              </a:rPr>
              <a:t>https://</a:t>
            </a:r>
            <a:r>
              <a:rPr lang="en-US" sz="1600" dirty="0" err="1">
                <a:latin typeface="Alexandria" pitchFamily="2" charset="-78"/>
                <a:cs typeface="Alexandria" pitchFamily="2" charset="-78"/>
              </a:rPr>
              <a:t>search.mandumah.com</a:t>
            </a:r>
            <a:r>
              <a:rPr lang="en-US" sz="1600" dirty="0">
                <a:latin typeface="Alexandria" pitchFamily="2" charset="-78"/>
                <a:cs typeface="Alexandria" pitchFamily="2" charset="-78"/>
              </a:rPr>
              <a:t>/Record/1431232</a:t>
            </a: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1752464978"/>
      </p:ext>
    </p:extLst>
  </p:cSld>
  <p:clrMapOvr>
    <a:masterClrMapping/>
  </p:clrMapOvr>
  <p:transition spd="slow">
    <p:comb/>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p:cNvSpPr/>
          <p:nvPr/>
        </p:nvSpPr>
        <p:spPr>
          <a:xfrm>
            <a:off x="2626179" y="500900"/>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4" name="Content Placeholder 3">
            <a:extLst>
              <a:ext uri="{FF2B5EF4-FFF2-40B4-BE49-F238E27FC236}">
                <a16:creationId xmlns:a16="http://schemas.microsoft.com/office/drawing/2014/main" id="{B09F8666-76A5-53A9-043B-E986697E885C}"/>
              </a:ext>
            </a:extLst>
          </p:cNvPr>
          <p:cNvSpPr>
            <a:spLocks noGrp="1"/>
          </p:cNvSpPr>
          <p:nvPr>
            <p:ph idx="1"/>
          </p:nvPr>
        </p:nvSpPr>
        <p:spPr>
          <a:xfrm>
            <a:off x="619432" y="1461160"/>
            <a:ext cx="10884310" cy="4833789"/>
          </a:xfrm>
        </p:spPr>
        <p:txBody>
          <a:bodyPr>
            <a:normAutofit/>
          </a:bodyPr>
          <a:lstStyle/>
          <a:p>
            <a:pPr marL="0" indent="0" algn="r" defTabSz="914400" rtl="1" eaLnBrk="1" latinLnBrk="0" hangingPunct="1">
              <a:lnSpc>
                <a:spcPct val="200000"/>
              </a:lnSpc>
              <a:spcBef>
                <a:spcPts val="1000"/>
              </a:spcBef>
              <a:buNone/>
            </a:pPr>
            <a:r>
              <a:rPr lang="ar-EG" sz="1600" b="1" dirty="0">
                <a:latin typeface="Alexandria" pitchFamily="2" charset="-78"/>
                <a:cs typeface="Alexandria" pitchFamily="2" charset="-78"/>
              </a:rPr>
              <a:t>ملخص المحاضرة: </a:t>
            </a:r>
          </a:p>
          <a:p>
            <a:pPr marL="228600" indent="-228600" algn="r" defTabSz="914400" rtl="1" eaLnBrk="1" latinLnBrk="0" hangingPunct="1">
              <a:lnSpc>
                <a:spcPct val="200000"/>
              </a:lnSpc>
              <a:spcBef>
                <a:spcPts val="1000"/>
              </a:spcBef>
              <a:buFont typeface="Arial" panose="020B0604020202020204" pitchFamily="34" charset="0"/>
              <a:buChar char="•"/>
            </a:pPr>
            <a:r>
              <a:rPr lang="ar-EG" sz="1600" dirty="0">
                <a:latin typeface="Alexandria" pitchFamily="2" charset="-78"/>
                <a:cs typeface="Alexandria" pitchFamily="2" charset="-78"/>
              </a:rPr>
              <a:t>بناء العلامة التجارية الوطنية.</a:t>
            </a:r>
          </a:p>
          <a:p>
            <a:pPr marL="228600" indent="-228600" algn="r" defTabSz="914400" rtl="1" eaLnBrk="1" latinLnBrk="0" hangingPunct="1">
              <a:lnSpc>
                <a:spcPct val="200000"/>
              </a:lnSpc>
              <a:spcBef>
                <a:spcPts val="1000"/>
              </a:spcBef>
              <a:buFont typeface="Arial" panose="020B0604020202020204" pitchFamily="34" charset="0"/>
              <a:buChar char="•"/>
            </a:pPr>
            <a:r>
              <a:rPr lang="ar-EG" sz="1600" dirty="0">
                <a:latin typeface="Alexandria" pitchFamily="2" charset="-78"/>
                <a:cs typeface="Alexandria" pitchFamily="2" charset="-78"/>
              </a:rPr>
              <a:t>نموذج سايمون انهولت</a:t>
            </a:r>
          </a:p>
          <a:p>
            <a:pPr marL="228600" indent="-228600" algn="r" defTabSz="914400" rtl="1" eaLnBrk="1" latinLnBrk="0" hangingPunct="1">
              <a:lnSpc>
                <a:spcPct val="200000"/>
              </a:lnSpc>
              <a:spcBef>
                <a:spcPts val="1000"/>
              </a:spcBef>
              <a:buFont typeface="Arial" panose="020B0604020202020204" pitchFamily="34" charset="0"/>
              <a:buChar char="•"/>
            </a:pPr>
            <a:r>
              <a:rPr lang="ar-EG" sz="1600" dirty="0">
                <a:latin typeface="Alexandria" pitchFamily="2" charset="-78"/>
                <a:cs typeface="Alexandria" pitchFamily="2" charset="-78"/>
              </a:rPr>
              <a:t>أهمية المنتج المحلي في دعم الاقتصاد المحلي</a:t>
            </a:r>
          </a:p>
          <a:p>
            <a:pPr marL="228600" indent="-228600" algn="r" defTabSz="914400" rtl="1" eaLnBrk="1" latinLnBrk="0" hangingPunct="1">
              <a:lnSpc>
                <a:spcPct val="200000"/>
              </a:lnSpc>
              <a:spcBef>
                <a:spcPts val="1000"/>
              </a:spcBef>
              <a:buFont typeface="Arial" panose="020B0604020202020204" pitchFamily="34" charset="0"/>
              <a:buChar char="•"/>
            </a:pPr>
            <a:r>
              <a:rPr lang="ar-EG" sz="1600" dirty="0">
                <a:latin typeface="Alexandria" pitchFamily="2" charset="-78"/>
                <a:cs typeface="Alexandria" pitchFamily="2" charset="-78"/>
              </a:rPr>
              <a:t>استراتيجيات العلاقات العامة لتشكيل تفضيلات المنتج المحلي</a:t>
            </a:r>
          </a:p>
          <a:p>
            <a:pPr marL="228600" indent="-228600" algn="r" defTabSz="914400" rtl="1" eaLnBrk="1" latinLnBrk="0" hangingPunct="1">
              <a:lnSpc>
                <a:spcPct val="200000"/>
              </a:lnSpc>
              <a:spcBef>
                <a:spcPts val="1000"/>
              </a:spcBef>
              <a:buFont typeface="Arial" panose="020B0604020202020204" pitchFamily="34" charset="0"/>
              <a:buChar char="•"/>
            </a:pPr>
            <a:r>
              <a:rPr lang="ar-EG" sz="1600" dirty="0">
                <a:latin typeface="Alexandria" pitchFamily="2" charset="-78"/>
                <a:cs typeface="Alexandria" pitchFamily="2" charset="-78"/>
              </a:rPr>
              <a:t>نظرية الهوية الاجتماعية </a:t>
            </a:r>
            <a:r>
              <a:rPr lang="en-US" sz="1600" dirty="0">
                <a:latin typeface="Alexandria" pitchFamily="2" charset="-78"/>
                <a:cs typeface="Alexandria" pitchFamily="2" charset="-78"/>
              </a:rPr>
              <a:t>Social Identity Theory - SIT)</a:t>
            </a:r>
            <a:r>
              <a:rPr lang="ar-SA" sz="1600" dirty="0">
                <a:latin typeface="Alexandria" pitchFamily="2" charset="-78"/>
                <a:cs typeface="Alexandria" pitchFamily="2" charset="-78"/>
              </a:rPr>
              <a:t>)</a:t>
            </a:r>
          </a:p>
          <a:p>
            <a:pPr marL="228600" indent="-228600" algn="r" defTabSz="914400" rtl="1" eaLnBrk="1" latinLnBrk="0" hangingPunct="1">
              <a:lnSpc>
                <a:spcPct val="200000"/>
              </a:lnSpc>
              <a:spcBef>
                <a:spcPts val="1000"/>
              </a:spcBef>
              <a:buFont typeface="Arial" panose="020B0604020202020204" pitchFamily="34" charset="0"/>
              <a:buChar char="•"/>
            </a:pPr>
            <a:r>
              <a:rPr lang="ar-EG" sz="1600" dirty="0">
                <a:latin typeface="Alexandria" pitchFamily="2" charset="-78"/>
                <a:cs typeface="Alexandria" pitchFamily="2" charset="-78"/>
              </a:rPr>
              <a:t>نظرية العرقية الاستهلاكية </a:t>
            </a:r>
            <a:r>
              <a:rPr lang="en-US" sz="1600" dirty="0">
                <a:latin typeface="Alexandria" pitchFamily="2" charset="-78"/>
                <a:cs typeface="Alexandria" pitchFamily="2" charset="-78"/>
              </a:rPr>
              <a:t>Consumer Ethnocentrism)</a:t>
            </a:r>
            <a:r>
              <a:rPr lang="ar-SA" sz="1600" dirty="0">
                <a:latin typeface="Alexandria" pitchFamily="2" charset="-78"/>
                <a:cs typeface="Alexandria" pitchFamily="2" charset="-78"/>
              </a:rPr>
              <a:t>)</a:t>
            </a:r>
            <a:endParaRPr lang="en-EG" sz="1600" dirty="0">
              <a:latin typeface="Alexandria" pitchFamily="2" charset="-78"/>
              <a:cs typeface="Alexandria" pitchFamily="2" charset="-78"/>
            </a:endParaRPr>
          </a:p>
        </p:txBody>
      </p:sp>
    </p:spTree>
    <p:extLst>
      <p:ext uri="{BB962C8B-B14F-4D97-AF65-F5344CB8AC3E}">
        <p14:creationId xmlns:p14="http://schemas.microsoft.com/office/powerpoint/2010/main" val="3489148699"/>
      </p:ext>
    </p:extLst>
  </p:cSld>
  <p:clrMapOvr>
    <a:masterClrMapping/>
  </p:clrMapOvr>
  <p:transition spd="slow">
    <p:comb/>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3"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6"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72fdf276c93115d6eb6a9ae39e44b9c5">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8201e3470885003e0f21af8e364f037c"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34EEE7B-DFCD-4596-A8D1-CCBC74F68737}"/>
</file>

<file path=customXml/itemProps2.xml><?xml version="1.0" encoding="utf-8"?>
<ds:datastoreItem xmlns:ds="http://schemas.openxmlformats.org/officeDocument/2006/customXml" ds:itemID="{ACC9A911-23AF-4D6B-960B-1A780C58D828}">
  <ds:schemaRefs>
    <ds:schemaRef ds:uri="http://schemas.microsoft.com/office/2006/metadata/properties"/>
    <ds:schemaRef ds:uri="http://schemas.microsoft.com/office/infopath/2007/PartnerControls"/>
    <ds:schemaRef ds:uri="aca13214-df29-4e3c-a050-857c0bf7bd8e"/>
    <ds:schemaRef ds:uri="688354b5-287c-4cda-825e-1d7935aea40e"/>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35419</TotalTime>
  <Words>3866</Words>
  <Application>Microsoft Macintosh PowerPoint</Application>
  <PresentationFormat>Widescreen</PresentationFormat>
  <Paragraphs>256</Paragraphs>
  <Slides>46</Slides>
  <Notes>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46</vt:i4>
      </vt:variant>
    </vt:vector>
  </HeadingPairs>
  <TitlesOfParts>
    <vt:vector size="53" baseType="lpstr">
      <vt:lpstr>Alexandria</vt:lpstr>
      <vt:lpstr>Arial</vt:lpstr>
      <vt:lpstr>Calibri</vt:lpstr>
      <vt:lpstr>Calibri Light</vt:lpstr>
      <vt:lpstr>Courier New</vt:lpstr>
      <vt:lpstr>Wingdings</vt:lpstr>
      <vt:lpstr>Office Theme</vt:lpstr>
      <vt:lpstr>PowerPoint Presentation</vt:lpstr>
      <vt:lpstr>PowerPoint Presentation</vt:lpstr>
      <vt:lpstr>PowerPoint Presentation</vt:lpstr>
      <vt:lpstr> نموذج الاتصال الثقافي  </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دور العلاقات العامة في دعم المنتج المحلي:</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استراتيجيات العلاقات العامة لتشكيل تفضيلات المنتج المحلي</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مفاهيم هامة:</vt:lpstr>
      <vt:lpstr>PowerPoint Presentation</vt:lpstr>
      <vt:lpstr>PowerPoint Presentation</vt:lpstr>
      <vt:lpstr>نظرية العرقية الاستهلاكية Consumer Ethnocentrism))</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Inas Abdel Hamid</cp:lastModifiedBy>
  <cp:revision>181</cp:revision>
  <dcterms:created xsi:type="dcterms:W3CDTF">2023-04-29T09:08:00Z</dcterms:created>
  <dcterms:modified xsi:type="dcterms:W3CDTF">2026-08-06T17:13:45Z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