
<file path=[Content_Types].xml><?xml version="1.0" encoding="utf-8"?>
<Types xmlns="http://schemas.openxmlformats.org/package/2006/content-types">
  <Default Extension="emf" ContentType="image/x-emf"/>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590" r:id="rId6"/>
    <p:sldId id="626" r:id="rId7"/>
    <p:sldId id="546" r:id="rId8"/>
    <p:sldId id="556" r:id="rId9"/>
    <p:sldId id="591" r:id="rId10"/>
    <p:sldId id="592" r:id="rId11"/>
    <p:sldId id="593" r:id="rId12"/>
    <p:sldId id="594" r:id="rId13"/>
    <p:sldId id="595" r:id="rId14"/>
    <p:sldId id="596" r:id="rId15"/>
    <p:sldId id="597" r:id="rId16"/>
    <p:sldId id="598" r:id="rId17"/>
    <p:sldId id="599" r:id="rId18"/>
    <p:sldId id="600" r:id="rId19"/>
    <p:sldId id="601" r:id="rId20"/>
    <p:sldId id="602" r:id="rId21"/>
    <p:sldId id="603" r:id="rId22"/>
    <p:sldId id="604" r:id="rId23"/>
    <p:sldId id="605" r:id="rId24"/>
    <p:sldId id="627" r:id="rId25"/>
    <p:sldId id="572" r:id="rId26"/>
    <p:sldId id="606" r:id="rId27"/>
    <p:sldId id="607" r:id="rId28"/>
    <p:sldId id="608" r:id="rId29"/>
    <p:sldId id="609" r:id="rId30"/>
    <p:sldId id="610" r:id="rId31"/>
    <p:sldId id="611" r:id="rId32"/>
    <p:sldId id="612" r:id="rId33"/>
    <p:sldId id="613" r:id="rId34"/>
    <p:sldId id="614" r:id="rId35"/>
    <p:sldId id="615" r:id="rId36"/>
    <p:sldId id="616" r:id="rId37"/>
    <p:sldId id="617" r:id="rId38"/>
    <p:sldId id="628" r:id="rId39"/>
    <p:sldId id="619" r:id="rId40"/>
    <p:sldId id="620" r:id="rId41"/>
    <p:sldId id="621" r:id="rId42"/>
    <p:sldId id="622" r:id="rId43"/>
    <p:sldId id="623" r:id="rId44"/>
    <p:sldId id="624" r:id="rId45"/>
    <p:sldId id="625"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0"/>
            <p14:sldId id="626"/>
            <p14:sldId id="546"/>
            <p14:sldId id="556"/>
            <p14:sldId id="591"/>
            <p14:sldId id="592"/>
            <p14:sldId id="593"/>
            <p14:sldId id="594"/>
            <p14:sldId id="595"/>
            <p14:sldId id="596"/>
            <p14:sldId id="597"/>
            <p14:sldId id="598"/>
            <p14:sldId id="599"/>
            <p14:sldId id="600"/>
            <p14:sldId id="601"/>
            <p14:sldId id="602"/>
            <p14:sldId id="603"/>
            <p14:sldId id="604"/>
            <p14:sldId id="605"/>
            <p14:sldId id="627"/>
            <p14:sldId id="572"/>
            <p14:sldId id="606"/>
            <p14:sldId id="607"/>
            <p14:sldId id="608"/>
            <p14:sldId id="609"/>
            <p14:sldId id="610"/>
            <p14:sldId id="611"/>
            <p14:sldId id="612"/>
            <p14:sldId id="613"/>
            <p14:sldId id="614"/>
            <p14:sldId id="615"/>
            <p14:sldId id="616"/>
            <p14:sldId id="617"/>
            <p14:sldId id="628"/>
            <p14:sldId id="619"/>
            <p14:sldId id="620"/>
            <p14:sldId id="621"/>
            <p14:sldId id="622"/>
            <p14:sldId id="623"/>
            <p14:sldId id="624"/>
            <p14:sldId id="62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2F2F2"/>
    <a:srgbClr val="00AEEF"/>
    <a:srgbClr val="FFD200"/>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43"/>
  </p:normalViewPr>
  <p:slideViewPr>
    <p:cSldViewPr snapToGrid="0">
      <p:cViewPr varScale="1">
        <p:scale>
          <a:sx n="115" d="100"/>
          <a:sy n="115" d="100"/>
        </p:scale>
        <p:origin x="152" y="20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b="0" i="0">
                <a:latin typeface="Alexandria Light"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b="0" i="0">
                <a:latin typeface="Alexandria Light" pitchFamily="2" charset="-78"/>
              </a:defRPr>
            </a:lvl1pPr>
          </a:lstStyle>
          <a:p>
            <a:fld id="{7E8DF744-AB4A-4A0F-92CE-6DEBABF2DA97}" type="datetimeFigureOut">
              <a:rPr lang="en-US" smtClean="0"/>
              <a:pPr/>
              <a:t>2/1/25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b="0" i="0">
                <a:latin typeface="Alexandria Light"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b="0" i="0">
                <a:latin typeface="Alexandria Light"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b="0" i="0" kern="1200">
        <a:solidFill>
          <a:schemeClr val="tx1"/>
        </a:solidFill>
        <a:latin typeface="Alexandria Light" pitchFamily="2" charset="-78"/>
        <a:ea typeface="+mn-ea"/>
        <a:cs typeface="+mn-cs"/>
      </a:defRPr>
    </a:lvl1pPr>
    <a:lvl2pPr marL="457200" algn="l" defTabSz="914400" rtl="0" eaLnBrk="1" latinLnBrk="0" hangingPunct="1">
      <a:defRPr sz="1200" b="0" i="0" kern="1200">
        <a:solidFill>
          <a:schemeClr val="tx1"/>
        </a:solidFill>
        <a:latin typeface="Alexandria Light" pitchFamily="2" charset="-78"/>
        <a:ea typeface="+mn-ea"/>
        <a:cs typeface="+mn-cs"/>
      </a:defRPr>
    </a:lvl2pPr>
    <a:lvl3pPr marL="914400" algn="l" defTabSz="914400" rtl="0" eaLnBrk="1" latinLnBrk="0" hangingPunct="1">
      <a:defRPr sz="1200" b="0" i="0" kern="1200">
        <a:solidFill>
          <a:schemeClr val="tx1"/>
        </a:solidFill>
        <a:latin typeface="Alexandria Light" pitchFamily="2" charset="-78"/>
        <a:ea typeface="+mn-ea"/>
        <a:cs typeface="+mn-cs"/>
      </a:defRPr>
    </a:lvl3pPr>
    <a:lvl4pPr marL="1371600" algn="l" defTabSz="914400" rtl="0" eaLnBrk="1" latinLnBrk="0" hangingPunct="1">
      <a:defRPr sz="1200" b="0" i="0" kern="1200">
        <a:solidFill>
          <a:schemeClr val="tx1"/>
        </a:solidFill>
        <a:latin typeface="Alexandria Light" pitchFamily="2" charset="-78"/>
        <a:ea typeface="+mn-ea"/>
        <a:cs typeface="+mn-cs"/>
      </a:defRPr>
    </a:lvl4pPr>
    <a:lvl5pPr marL="1828800" algn="l" defTabSz="914400" rtl="0" eaLnBrk="1" latinLnBrk="0" hangingPunct="1">
      <a:defRPr sz="1200" b="0" i="0" kern="1200">
        <a:solidFill>
          <a:schemeClr val="tx1"/>
        </a:solidFill>
        <a:latin typeface="Alexandria Light"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6734373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866259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1636384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46341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0023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0" i="0">
                <a:solidFill>
                  <a:schemeClr val="tx1">
                    <a:tint val="75000"/>
                  </a:schemeClr>
                </a:solidFill>
                <a:latin typeface="Alexandria Light" pitchFamily="2" charset="-78"/>
              </a:defRPr>
            </a:lvl1pPr>
          </a:lstStyle>
          <a:p>
            <a:fld id="{7AD86B2E-B702-4422-B277-3A08C7449694}" type="datetimeFigureOut">
              <a:rPr lang="en-US" smtClean="0"/>
              <a:pPr/>
              <a:t>2/1/25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0" i="0">
                <a:solidFill>
                  <a:schemeClr val="tx1">
                    <a:tint val="75000"/>
                  </a:schemeClr>
                </a:solidFill>
                <a:latin typeface="Alexandria Light"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lexandria Light"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Lst>
  <p:txStyles>
    <p:titleStyle>
      <a:lvl1pPr algn="l" defTabSz="914400" rtl="0" eaLnBrk="1" latinLnBrk="0" hangingPunct="1">
        <a:lnSpc>
          <a:spcPct val="90000"/>
        </a:lnSpc>
        <a:spcBef>
          <a:spcPct val="0"/>
        </a:spcBef>
        <a:buNone/>
        <a:defRPr sz="4400" b="0" i="0" kern="1200">
          <a:solidFill>
            <a:schemeClr val="tx1"/>
          </a:solidFill>
          <a:latin typeface="Alexandria Light"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lexandria Light"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lexandria Light"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lexandria Light"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lexandria Light"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lexandria Light"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4.xml"/><Relationship Id="rId7" Type="http://schemas.openxmlformats.org/officeDocument/2006/relationships/image" Target="../media/image11.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2.tiff"/><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5.xml.rels><?xml version="1.0" encoding="UTF-8" standalone="yes"?>
<Relationships xmlns="http://schemas.openxmlformats.org/package/2006/relationships"><Relationship Id="rId8" Type="http://schemas.openxmlformats.org/officeDocument/2006/relationships/image" Target="../media/image14.tiff"/><Relationship Id="rId3" Type="http://schemas.openxmlformats.org/officeDocument/2006/relationships/slideLayout" Target="../slideLayouts/slideLayout7.xml"/><Relationship Id="rId7" Type="http://schemas.openxmlformats.org/officeDocument/2006/relationships/image" Target="../media/image13.tiff"/><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7.emf"/><Relationship Id="rId5" Type="http://schemas.openxmlformats.org/officeDocument/2006/relationships/image" Target="../media/image6.emf"/><Relationship Id="rId10" Type="http://schemas.openxmlformats.org/officeDocument/2006/relationships/image" Target="../media/image8.png"/><Relationship Id="rId4" Type="http://schemas.openxmlformats.org/officeDocument/2006/relationships/image" Target="../media/image5.emf"/><Relationship Id="rId9" Type="http://schemas.openxmlformats.org/officeDocument/2006/relationships/image" Target="../media/image4.png"/></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5.tiff"/><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6.tiff"/><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7.tiff"/><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10.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8.tiff"/><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1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9.tiff"/><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1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20.tiff"/><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1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21.tiff"/><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1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22.tiff"/><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15.xml.rels><?xml version="1.0" encoding="UTF-8" standalone="yes"?>
<Relationships xmlns="http://schemas.openxmlformats.org/package/2006/relationships"><Relationship Id="rId8" Type="http://schemas.openxmlformats.org/officeDocument/2006/relationships/image" Target="../media/image23.tiff"/><Relationship Id="rId3" Type="http://schemas.openxmlformats.org/officeDocument/2006/relationships/slideLayout" Target="../slideLayouts/slideLayout7.xml"/><Relationship Id="rId7" Type="http://schemas.openxmlformats.org/officeDocument/2006/relationships/image" Target="../media/image16.tiff"/><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7.emf"/><Relationship Id="rId5" Type="http://schemas.openxmlformats.org/officeDocument/2006/relationships/image" Target="../media/image6.emf"/><Relationship Id="rId10" Type="http://schemas.openxmlformats.org/officeDocument/2006/relationships/image" Target="../media/image8.png"/><Relationship Id="rId4" Type="http://schemas.openxmlformats.org/officeDocument/2006/relationships/image" Target="../media/image5.emf"/><Relationship Id="rId9" Type="http://schemas.openxmlformats.org/officeDocument/2006/relationships/image" Target="../media/image4.png"/></Relationships>
</file>

<file path=ppt/slides/_rels/slide1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24.tiff"/><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19.xml.rels><?xml version="1.0" encoding="UTF-8" standalone="yes"?>
<Relationships xmlns="http://schemas.openxmlformats.org/package/2006/relationships"><Relationship Id="rId8" Type="http://schemas.openxmlformats.org/officeDocument/2006/relationships/image" Target="../media/image26.tiff"/><Relationship Id="rId3" Type="http://schemas.openxmlformats.org/officeDocument/2006/relationships/slideLayout" Target="../slideLayouts/slideLayout7.xml"/><Relationship Id="rId7" Type="http://schemas.openxmlformats.org/officeDocument/2006/relationships/image" Target="../media/image25.tiff"/><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7.emf"/><Relationship Id="rId5" Type="http://schemas.openxmlformats.org/officeDocument/2006/relationships/image" Target="../media/image6.emf"/><Relationship Id="rId10" Type="http://schemas.openxmlformats.org/officeDocument/2006/relationships/image" Target="../media/image8.png"/><Relationship Id="rId4" Type="http://schemas.openxmlformats.org/officeDocument/2006/relationships/image" Target="../media/image5.emf"/><Relationship Id="rId9" Type="http://schemas.openxmlformats.org/officeDocument/2006/relationships/image" Target="../media/image4.png"/></Relationships>
</file>

<file path=ppt/slides/_rels/slide20.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27.tiff"/><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2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4.xml"/><Relationship Id="rId7" Type="http://schemas.openxmlformats.org/officeDocument/2006/relationships/image" Target="../media/image11.png"/><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notesSlide" Target="../notesSlides/notesSlide3.xml"/></Relationships>
</file>

<file path=ppt/slides/_rels/slide2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28.tiff"/><Relationship Id="rId2" Type="http://schemas.openxmlformats.org/officeDocument/2006/relationships/audio" Target="../media/media22.m4a"/><Relationship Id="rId1" Type="http://schemas.microsoft.com/office/2007/relationships/media" Target="../media/media22.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2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29.tiff"/><Relationship Id="rId2" Type="http://schemas.openxmlformats.org/officeDocument/2006/relationships/audio" Target="../media/media23.m4a"/><Relationship Id="rId1" Type="http://schemas.microsoft.com/office/2007/relationships/media" Target="../media/media23.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2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4.m4a"/><Relationship Id="rId1" Type="http://schemas.microsoft.com/office/2007/relationships/media" Target="../media/media24.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30.tiff"/><Relationship Id="rId2" Type="http://schemas.openxmlformats.org/officeDocument/2006/relationships/audio" Target="../media/media25.m4a"/><Relationship Id="rId1" Type="http://schemas.microsoft.com/office/2007/relationships/media" Target="../media/media25.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2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31.tiff"/><Relationship Id="rId2" Type="http://schemas.openxmlformats.org/officeDocument/2006/relationships/audio" Target="../media/media26.m4a"/><Relationship Id="rId1" Type="http://schemas.microsoft.com/office/2007/relationships/media" Target="../media/media26.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2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32.tiff"/><Relationship Id="rId2" Type="http://schemas.openxmlformats.org/officeDocument/2006/relationships/audio" Target="../media/media27.m4a"/><Relationship Id="rId1" Type="http://schemas.microsoft.com/office/2007/relationships/media" Target="../media/media27.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2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8.m4a"/><Relationship Id="rId1" Type="http://schemas.microsoft.com/office/2007/relationships/media" Target="../media/media28.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33.tiff"/><Relationship Id="rId2" Type="http://schemas.openxmlformats.org/officeDocument/2006/relationships/audio" Target="../media/media29.m4a"/><Relationship Id="rId1" Type="http://schemas.microsoft.com/office/2007/relationships/media" Target="../media/media29.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30.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34.tiff"/><Relationship Id="rId2" Type="http://schemas.openxmlformats.org/officeDocument/2006/relationships/audio" Target="../media/media30.m4a"/><Relationship Id="rId1" Type="http://schemas.microsoft.com/office/2007/relationships/media" Target="../media/media30.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3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35.tiff"/><Relationship Id="rId2" Type="http://schemas.openxmlformats.org/officeDocument/2006/relationships/audio" Target="../media/media31.m4a"/><Relationship Id="rId1" Type="http://schemas.microsoft.com/office/2007/relationships/media" Target="../media/media31.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3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36.tiff"/><Relationship Id="rId2" Type="http://schemas.openxmlformats.org/officeDocument/2006/relationships/audio" Target="../media/media32.m4a"/><Relationship Id="rId1" Type="http://schemas.microsoft.com/office/2007/relationships/media" Target="../media/media32.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3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3.m4a"/><Relationship Id="rId1" Type="http://schemas.microsoft.com/office/2007/relationships/media" Target="../media/media33.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4.m4a"/><Relationship Id="rId1" Type="http://schemas.microsoft.com/office/2007/relationships/media" Target="../media/media34.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4.xml"/><Relationship Id="rId7" Type="http://schemas.openxmlformats.org/officeDocument/2006/relationships/image" Target="../media/image11.png"/><Relationship Id="rId2" Type="http://schemas.openxmlformats.org/officeDocument/2006/relationships/audio" Target="../media/media35.m4a"/><Relationship Id="rId1" Type="http://schemas.microsoft.com/office/2007/relationships/media" Target="../media/media35.m4a"/><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notesSlide" Target="../notesSlides/notesSlide4.xml"/></Relationships>
</file>

<file path=ppt/slides/_rels/slide36.xml.rels><?xml version="1.0" encoding="UTF-8" standalone="yes"?>
<Relationships xmlns="http://schemas.openxmlformats.org/package/2006/relationships"><Relationship Id="rId8" Type="http://schemas.openxmlformats.org/officeDocument/2006/relationships/image" Target="../media/image38.jpg"/><Relationship Id="rId3" Type="http://schemas.openxmlformats.org/officeDocument/2006/relationships/slideLayout" Target="../slideLayouts/slideLayout7.xml"/><Relationship Id="rId7" Type="http://schemas.openxmlformats.org/officeDocument/2006/relationships/image" Target="../media/image37.jpg"/><Relationship Id="rId12" Type="http://schemas.openxmlformats.org/officeDocument/2006/relationships/image" Target="../media/image8.png"/><Relationship Id="rId2" Type="http://schemas.openxmlformats.org/officeDocument/2006/relationships/audio" Target="../media/media36.m4a"/><Relationship Id="rId1" Type="http://schemas.microsoft.com/office/2007/relationships/media" Target="../media/media36.m4a"/><Relationship Id="rId6" Type="http://schemas.openxmlformats.org/officeDocument/2006/relationships/image" Target="../media/image7.emf"/><Relationship Id="rId11" Type="http://schemas.openxmlformats.org/officeDocument/2006/relationships/image" Target="../media/image4.png"/><Relationship Id="rId5" Type="http://schemas.openxmlformats.org/officeDocument/2006/relationships/image" Target="../media/image6.emf"/><Relationship Id="rId10" Type="http://schemas.openxmlformats.org/officeDocument/2006/relationships/image" Target="../media/image40.jpg"/><Relationship Id="rId4" Type="http://schemas.openxmlformats.org/officeDocument/2006/relationships/image" Target="../media/image5.emf"/><Relationship Id="rId9" Type="http://schemas.openxmlformats.org/officeDocument/2006/relationships/image" Target="../media/image39.png"/></Relationships>
</file>

<file path=ppt/slides/_rels/slide37.xml.rels><?xml version="1.0" encoding="UTF-8" standalone="yes"?>
<Relationships xmlns="http://schemas.openxmlformats.org/package/2006/relationships"><Relationship Id="rId8" Type="http://schemas.openxmlformats.org/officeDocument/2006/relationships/image" Target="../media/image42.jpg"/><Relationship Id="rId3" Type="http://schemas.openxmlformats.org/officeDocument/2006/relationships/slideLayout" Target="../slideLayouts/slideLayout7.xml"/><Relationship Id="rId7" Type="http://schemas.openxmlformats.org/officeDocument/2006/relationships/image" Target="../media/image41.jpg"/><Relationship Id="rId12" Type="http://schemas.openxmlformats.org/officeDocument/2006/relationships/image" Target="../media/image8.png"/><Relationship Id="rId2" Type="http://schemas.openxmlformats.org/officeDocument/2006/relationships/audio" Target="../media/media37.m4a"/><Relationship Id="rId1" Type="http://schemas.microsoft.com/office/2007/relationships/media" Target="../media/media37.m4a"/><Relationship Id="rId6" Type="http://schemas.openxmlformats.org/officeDocument/2006/relationships/image" Target="../media/image7.emf"/><Relationship Id="rId11" Type="http://schemas.openxmlformats.org/officeDocument/2006/relationships/image" Target="../media/image4.png"/><Relationship Id="rId5" Type="http://schemas.openxmlformats.org/officeDocument/2006/relationships/image" Target="../media/image6.emf"/><Relationship Id="rId10" Type="http://schemas.openxmlformats.org/officeDocument/2006/relationships/image" Target="../media/image44.jpg"/><Relationship Id="rId4" Type="http://schemas.openxmlformats.org/officeDocument/2006/relationships/image" Target="../media/image5.emf"/><Relationship Id="rId9" Type="http://schemas.openxmlformats.org/officeDocument/2006/relationships/image" Target="../media/image43.jpg"/></Relationships>
</file>

<file path=ppt/slides/_rels/slide38.xml.rels><?xml version="1.0" encoding="UTF-8" standalone="yes"?>
<Relationships xmlns="http://schemas.openxmlformats.org/package/2006/relationships"><Relationship Id="rId8" Type="http://schemas.openxmlformats.org/officeDocument/2006/relationships/image" Target="../media/image46.jpeg"/><Relationship Id="rId3" Type="http://schemas.openxmlformats.org/officeDocument/2006/relationships/slideLayout" Target="../slideLayouts/slideLayout7.xml"/><Relationship Id="rId7" Type="http://schemas.openxmlformats.org/officeDocument/2006/relationships/image" Target="../media/image45.jpg"/><Relationship Id="rId2" Type="http://schemas.openxmlformats.org/officeDocument/2006/relationships/audio" Target="../media/media38.m4a"/><Relationship Id="rId1" Type="http://schemas.microsoft.com/office/2007/relationships/media" Target="../media/media38.m4a"/><Relationship Id="rId6" Type="http://schemas.openxmlformats.org/officeDocument/2006/relationships/image" Target="../media/image7.emf"/><Relationship Id="rId11" Type="http://schemas.openxmlformats.org/officeDocument/2006/relationships/image" Target="../media/image8.png"/><Relationship Id="rId5" Type="http://schemas.openxmlformats.org/officeDocument/2006/relationships/image" Target="../media/image6.emf"/><Relationship Id="rId10" Type="http://schemas.openxmlformats.org/officeDocument/2006/relationships/image" Target="../media/image4.png"/><Relationship Id="rId4" Type="http://schemas.openxmlformats.org/officeDocument/2006/relationships/image" Target="../media/image5.emf"/><Relationship Id="rId9" Type="http://schemas.openxmlformats.org/officeDocument/2006/relationships/image" Target="../media/image47.jpg"/></Relationships>
</file>

<file path=ppt/slides/_rels/slide39.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slideLayout" Target="../slideLayouts/slideLayout7.xml"/><Relationship Id="rId7" Type="http://schemas.openxmlformats.org/officeDocument/2006/relationships/image" Target="../media/image48.png"/><Relationship Id="rId2" Type="http://schemas.openxmlformats.org/officeDocument/2006/relationships/audio" Target="../media/media39.m4a"/><Relationship Id="rId1" Type="http://schemas.microsoft.com/office/2007/relationships/media" Target="../media/media39.m4a"/><Relationship Id="rId6" Type="http://schemas.openxmlformats.org/officeDocument/2006/relationships/image" Target="../media/image7.emf"/><Relationship Id="rId11" Type="http://schemas.openxmlformats.org/officeDocument/2006/relationships/image" Target="../media/image8.png"/><Relationship Id="rId5" Type="http://schemas.openxmlformats.org/officeDocument/2006/relationships/image" Target="../media/image6.emf"/><Relationship Id="rId10" Type="http://schemas.openxmlformats.org/officeDocument/2006/relationships/image" Target="../media/image4.png"/><Relationship Id="rId4" Type="http://schemas.openxmlformats.org/officeDocument/2006/relationships/image" Target="../media/image5.emf"/><Relationship Id="rId9" Type="http://schemas.openxmlformats.org/officeDocument/2006/relationships/image" Target="../media/image50.jpg"/></Relationships>
</file>

<file path=ppt/slides/_rels/slide40.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slideLayout" Target="../slideLayouts/slideLayout7.xml"/><Relationship Id="rId7" Type="http://schemas.openxmlformats.org/officeDocument/2006/relationships/image" Target="../media/image51.png"/><Relationship Id="rId2" Type="http://schemas.openxmlformats.org/officeDocument/2006/relationships/audio" Target="../media/media40.m4a"/><Relationship Id="rId1" Type="http://schemas.microsoft.com/office/2007/relationships/media" Target="../media/media40.m4a"/><Relationship Id="rId6" Type="http://schemas.openxmlformats.org/officeDocument/2006/relationships/image" Target="../media/image7.emf"/><Relationship Id="rId11" Type="http://schemas.openxmlformats.org/officeDocument/2006/relationships/image" Target="../media/image8.png"/><Relationship Id="rId5" Type="http://schemas.openxmlformats.org/officeDocument/2006/relationships/image" Target="../media/image6.emf"/><Relationship Id="rId10" Type="http://schemas.openxmlformats.org/officeDocument/2006/relationships/image" Target="../media/image4.png"/><Relationship Id="rId4" Type="http://schemas.openxmlformats.org/officeDocument/2006/relationships/image" Target="../media/image5.emf"/><Relationship Id="rId9" Type="http://schemas.openxmlformats.org/officeDocument/2006/relationships/image" Target="../media/image53.png"/></Relationships>
</file>

<file path=ppt/slides/_rels/slide4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54.jpg"/><Relationship Id="rId2" Type="http://schemas.openxmlformats.org/officeDocument/2006/relationships/audio" Target="../media/media41.m4a"/><Relationship Id="rId1" Type="http://schemas.microsoft.com/office/2007/relationships/media" Target="../media/media41.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4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42.m4a"/><Relationship Id="rId1" Type="http://schemas.microsoft.com/office/2007/relationships/media" Target="../media/media42.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43.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jpeg"/><Relationship Id="rId1" Type="http://schemas.openxmlformats.org/officeDocument/2006/relationships/slideLayout" Target="../slideLayouts/slideLayout13.xml"/><Relationship Id="rId5" Type="http://schemas.openxmlformats.org/officeDocument/2006/relationships/image" Target="../media/image58.png"/><Relationship Id="rId4" Type="http://schemas.openxmlformats.org/officeDocument/2006/relationships/image" Target="../media/image5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sp>
        <p:nvSpPr>
          <p:cNvPr id="30" name="TextBox 29"/>
          <p:cNvSpPr txBox="1"/>
          <p:nvPr/>
        </p:nvSpPr>
        <p:spPr>
          <a:xfrm>
            <a:off x="189172" y="2583245"/>
            <a:ext cx="5785178" cy="1446550"/>
          </a:xfrm>
          <a:prstGeom prst="rect">
            <a:avLst/>
          </a:prstGeom>
          <a:noFill/>
        </p:spPr>
        <p:txBody>
          <a:bodyPr wrap="square" rtlCol="0">
            <a:spAutoFit/>
          </a:bodyPr>
          <a:lstStyle/>
          <a:p>
            <a:pPr marL="0" algn="r" defTabSz="914400" rtl="1" eaLnBrk="1" latinLnBrk="0" hangingPunct="1"/>
            <a:r>
              <a:rPr lang="ar-SA" sz="3200" b="1" dirty="0">
                <a:latin typeface="Alexandria ExtraBold" pitchFamily="2" charset="-78"/>
                <a:cs typeface="Alexandria ExtraBold" pitchFamily="2" charset="-78"/>
              </a:rPr>
              <a:t>المدخل إلى تقنيات الاتصال</a:t>
            </a:r>
          </a:p>
          <a:p>
            <a:pPr marL="0" algn="r" defTabSz="914400" rtl="1" eaLnBrk="1" latinLnBrk="0" hangingPunct="1"/>
            <a:endParaRPr lang="ar-SA" sz="3200" b="1" dirty="0">
              <a:latin typeface="Alexandria ExtraBold" pitchFamily="2" charset="-78"/>
              <a:cs typeface="Alexandria ExtraBold" pitchFamily="2" charset="-78"/>
            </a:endParaRPr>
          </a:p>
          <a:p>
            <a:pPr marL="0" algn="r" defTabSz="914400" rtl="1" eaLnBrk="1" latinLnBrk="0" hangingPunct="1"/>
            <a:r>
              <a:rPr lang="ar-SA" sz="2400" dirty="0">
                <a:latin typeface="Alexandria Light" pitchFamily="2" charset="-78"/>
                <a:cs typeface="Alexandria Light" pitchFamily="2" charset="-78"/>
              </a:rPr>
              <a:t>د. جورج لطيف سيدهم</a:t>
            </a:r>
            <a:endParaRPr lang="en-US" sz="2400" dirty="0">
              <a:latin typeface="Alexandria Light" pitchFamily="2" charset="-78"/>
              <a:cs typeface="Alexandria Light" pitchFamily="2" charset="-78"/>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dirty="0">
              <a:solidFill>
                <a:srgbClr val="00B0F0"/>
              </a:solidFill>
              <a:latin typeface="Alexandria Light" pitchFamily="2" charset="-78"/>
              <a:cs typeface="Alexandria Light" pitchFamily="2" charset="-78"/>
            </a:endParaRPr>
          </a:p>
        </p:txBody>
      </p:sp>
      <p:sp>
        <p:nvSpPr>
          <p:cNvPr id="34" name="Rectangle: Rounded Corners 33"/>
          <p:cNvSpPr/>
          <p:nvPr/>
        </p:nvSpPr>
        <p:spPr>
          <a:xfrm>
            <a:off x="0" y="4545346"/>
            <a:ext cx="5666282" cy="137962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bg1"/>
                </a:solidFill>
                <a:latin typeface="Alexandria Medium" pitchFamily="2" charset="-78"/>
                <a:cs typeface="Alexandria Medium" pitchFamily="2" charset="-78"/>
              </a:rPr>
              <a:t>DGM 113</a:t>
            </a:r>
          </a:p>
          <a:p>
            <a:pPr algn="ctr"/>
            <a:r>
              <a:rPr lang="en-US" sz="2400" dirty="0">
                <a:solidFill>
                  <a:schemeClr val="bg1"/>
                </a:solidFill>
                <a:latin typeface="Alexandria Medium" pitchFamily="2" charset="-78"/>
                <a:cs typeface="Alexandria Medium" pitchFamily="2" charset="-78"/>
              </a:rPr>
              <a:t>Lecture 10: </a:t>
            </a:r>
            <a:r>
              <a:rPr lang="ar-SA" sz="2400" dirty="0">
                <a:solidFill>
                  <a:schemeClr val="bg1"/>
                </a:solidFill>
                <a:latin typeface="Alexandria" pitchFamily="2" charset="-78"/>
                <a:cs typeface="Alexandria" pitchFamily="2" charset="-78"/>
              </a:rPr>
              <a:t>تقنيات حديثة في الاتصال</a:t>
            </a:r>
            <a:endParaRPr lang="en-US" sz="2400" dirty="0">
              <a:solidFill>
                <a:schemeClr val="bg1"/>
              </a:solidFill>
              <a:latin typeface="Alexandria" pitchFamily="2" charset="-78"/>
              <a:cs typeface="Alexandria" pitchFamily="2" charset="-78"/>
            </a:endParaRPr>
          </a:p>
        </p:txBody>
      </p:sp>
      <p:sp>
        <p:nvSpPr>
          <p:cNvPr id="14" name="Oval 13"/>
          <p:cNvSpPr/>
          <p:nvPr/>
        </p:nvSpPr>
        <p:spPr>
          <a:xfrm>
            <a:off x="6421765" y="-636588"/>
            <a:ext cx="7410450" cy="7410450"/>
          </a:xfrm>
          <a:prstGeom prst="ellipse">
            <a:avLst/>
          </a:prstGeom>
          <a:blipFill>
            <a:blip r:embed="rId5">
              <a:extLst>
                <a:ext uri="{28A0092B-C50C-407E-A947-70E740481C1C}">
                  <a14:useLocalDpi xmlns:a14="http://schemas.microsoft.com/office/drawing/2010/main" val="0"/>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3" name="Audio Recording Feb 1, 2025 at 10:47:09 PM">
            <a:hlinkClick r:id="" action="ppaction://media"/>
            <a:extLst>
              <a:ext uri="{FF2B5EF4-FFF2-40B4-BE49-F238E27FC236}">
                <a16:creationId xmlns:a16="http://schemas.microsoft.com/office/drawing/2014/main" id="{BBC9DC0C-7FB8-BF58-F0F4-52131D5BA9E1}"/>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6010794" y="5794828"/>
            <a:ext cx="812800" cy="81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784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3988514" y="600294"/>
            <a:ext cx="2767104"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محتويات المحاضرة</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21986" y="543490"/>
            <a:ext cx="1819281"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١٠</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314010" y="2354613"/>
            <a:ext cx="11563980" cy="2204193"/>
          </a:xfrm>
          <a:prstGeom prst="rect">
            <a:avLst/>
          </a:prstGeom>
          <a:noFill/>
        </p:spPr>
        <p:txBody>
          <a:bodyPr wrap="square" rtlCol="0">
            <a:spAutoFit/>
          </a:bodyPr>
          <a:lstStyle/>
          <a:p>
            <a:pPr marL="457200" indent="-457200" algn="just" rtl="1">
              <a:lnSpc>
                <a:spcPct val="200000"/>
              </a:lnSpc>
              <a:buFont typeface="Arial" panose="020B0604020202020204" pitchFamily="34" charset="0"/>
              <a:buChar char="•"/>
            </a:pPr>
            <a:r>
              <a:rPr lang="ar-SA" sz="2400" dirty="0">
                <a:latin typeface="Al-Jazeera-Arabic-Regular" pitchFamily="2" charset="-78"/>
                <a:cs typeface="Al-Jazeera-Arabic-Regular" pitchFamily="2" charset="-78"/>
              </a:rPr>
              <a:t>الواقع الافتراضي </a:t>
            </a:r>
            <a:r>
              <a:rPr lang="en-US" sz="2400" dirty="0">
                <a:latin typeface="Al-Jazeera-Arabic-Regular" pitchFamily="2" charset="-78"/>
                <a:cs typeface="Al-Jazeera-Arabic-Regular" pitchFamily="2" charset="-78"/>
              </a:rPr>
              <a:t> Virtual Reality</a:t>
            </a:r>
            <a:endParaRPr lang="ar-SA" sz="2400" dirty="0">
              <a:latin typeface="Al-Jazeera-Arabic-Regular" pitchFamily="2" charset="-78"/>
              <a:cs typeface="Al-Jazeera-Arabic-Regular" pitchFamily="2" charset="-78"/>
            </a:endParaRPr>
          </a:p>
          <a:p>
            <a:pPr marL="457200" indent="-457200" algn="just" rtl="1">
              <a:lnSpc>
                <a:spcPct val="200000"/>
              </a:lnSpc>
              <a:buFont typeface="Arial" panose="020B0604020202020204" pitchFamily="34" charset="0"/>
              <a:buChar char="•"/>
            </a:pPr>
            <a:r>
              <a:rPr lang="ar-SA" sz="2400" dirty="0">
                <a:latin typeface="Al-Jazeera-Arabic-Regular" pitchFamily="2" charset="-78"/>
                <a:cs typeface="Al-Jazeera-Arabic-Regular" pitchFamily="2" charset="-78"/>
              </a:rPr>
              <a:t>الواقع المعزز</a:t>
            </a:r>
            <a:r>
              <a:rPr lang="en-US" sz="2400" dirty="0">
                <a:latin typeface="Al-Jazeera-Arabic-Regular" pitchFamily="2" charset="-78"/>
                <a:cs typeface="Al-Jazeera-Arabic-Regular" pitchFamily="2" charset="-78"/>
              </a:rPr>
              <a:t> </a:t>
            </a:r>
            <a:r>
              <a:rPr lang="ar-SA" sz="2400" dirty="0">
                <a:latin typeface="Al-Jazeera-Arabic-Regular" pitchFamily="2" charset="-78"/>
                <a:cs typeface="Al-Jazeera-Arabic-Regular" pitchFamily="2" charset="-78"/>
              </a:rPr>
              <a:t> </a:t>
            </a:r>
            <a:r>
              <a:rPr lang="en-US" sz="2400" dirty="0">
                <a:latin typeface="Al-Jazeera-Arabic-Regular" pitchFamily="2" charset="-78"/>
                <a:cs typeface="Al-Jazeera-Arabic-Regular" pitchFamily="2" charset="-78"/>
              </a:rPr>
              <a:t>Augmented Reality</a:t>
            </a:r>
            <a:endParaRPr lang="ar-SA" sz="2400" dirty="0">
              <a:latin typeface="Al-Jazeera-Arabic-Regular" pitchFamily="2" charset="-78"/>
              <a:cs typeface="Al-Jazeera-Arabic-Regular" pitchFamily="2" charset="-78"/>
            </a:endParaRPr>
          </a:p>
          <a:p>
            <a:pPr marL="457200" indent="-457200" algn="just" rtl="1">
              <a:lnSpc>
                <a:spcPct val="200000"/>
              </a:lnSpc>
              <a:buFont typeface="Arial" panose="020B0604020202020204" pitchFamily="34" charset="0"/>
              <a:buChar char="•"/>
            </a:pPr>
            <a:r>
              <a:rPr lang="ar-SA" sz="2400" dirty="0">
                <a:latin typeface="Al-Jazeera-Arabic-Regular" pitchFamily="2" charset="-78"/>
                <a:cs typeface="Al-Jazeera-Arabic-Regular" pitchFamily="2" charset="-78"/>
              </a:rPr>
              <a:t>تقنية العرض </a:t>
            </a:r>
            <a:r>
              <a:rPr lang="ar-SA" sz="2400" dirty="0" err="1">
                <a:latin typeface="Al-Jazeera-Arabic-Regular" pitchFamily="2" charset="-78"/>
                <a:cs typeface="Al-Jazeera-Arabic-Regular" pitchFamily="2" charset="-78"/>
              </a:rPr>
              <a:t>الهولوجرامي</a:t>
            </a:r>
            <a:r>
              <a:rPr lang="ar-SA" sz="2400" dirty="0">
                <a:latin typeface="Al-Jazeera-Arabic-Regular" pitchFamily="2" charset="-78"/>
                <a:cs typeface="Al-Jazeera-Arabic-Regular" pitchFamily="2" charset="-78"/>
              </a:rPr>
              <a:t> </a:t>
            </a:r>
            <a:r>
              <a:rPr lang="en-US" sz="2400" dirty="0">
                <a:latin typeface="Al-Jazeera-Arabic-Regular" pitchFamily="2" charset="-78"/>
                <a:cs typeface="Al-Jazeera-Arabic-Regular" pitchFamily="2" charset="-78"/>
              </a:rPr>
              <a:t>Holographic Display</a:t>
            </a:r>
            <a:endParaRPr lang="ar-SA" sz="2400" dirty="0">
              <a:latin typeface="Al-Jazeera-Arabic-Regular" pitchFamily="2" charset="-78"/>
              <a:cs typeface="Al-Jazeera-Arabic-Regular" pitchFamily="2" charset="-78"/>
            </a:endParaRPr>
          </a:p>
        </p:txBody>
      </p:sp>
      <p:pic>
        <p:nvPicPr>
          <p:cNvPr id="10" name="Audio Recording Apr 5, 2023 at 8:50:51 AM" descr="Audio Recording Apr 5, 2023 at 8:50:51 AM">
            <a:hlinkClick r:id="" action="ppaction://media"/>
            <a:extLst>
              <a:ext uri="{FF2B5EF4-FFF2-40B4-BE49-F238E27FC236}">
                <a16:creationId xmlns:a16="http://schemas.microsoft.com/office/drawing/2014/main" id="{122E5C5E-FAF6-1345-A794-31A27966AA7B}"/>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59875" y="6051663"/>
            <a:ext cx="812800" cy="812800"/>
          </a:xfrm>
          <a:prstGeom prst="rect">
            <a:avLst/>
          </a:prstGeom>
        </p:spPr>
      </p:pic>
      <p:pic>
        <p:nvPicPr>
          <p:cNvPr id="11" name="Picture 10">
            <a:extLst>
              <a:ext uri="{FF2B5EF4-FFF2-40B4-BE49-F238E27FC236}">
                <a16:creationId xmlns:a16="http://schemas.microsoft.com/office/drawing/2014/main" id="{F63684C4-F26C-A03C-4637-B88D44135A07}"/>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30614" y="5561972"/>
            <a:ext cx="2364774" cy="954667"/>
          </a:xfrm>
          <a:prstGeom prst="rect">
            <a:avLst/>
          </a:prstGeom>
        </p:spPr>
      </p:pic>
    </p:spTree>
    <p:extLst>
      <p:ext uri="{BB962C8B-B14F-4D97-AF65-F5344CB8AC3E}">
        <p14:creationId xmlns:p14="http://schemas.microsoft.com/office/powerpoint/2010/main" val="1724384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324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715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latin typeface="Alexandria Light" pitchFamily="2" charset="-78"/>
            </a:endParaRPr>
          </a:p>
        </p:txBody>
      </p:sp>
      <p:pic>
        <p:nvPicPr>
          <p:cNvPr id="5" name="Picture Placeholder 4"/>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l="4054" r="4054"/>
          <a:stretch/>
        </p:blipFill>
        <p:spPr>
          <a:xfrm>
            <a:off x="0" y="-60795"/>
            <a:ext cx="8645292" cy="5292000"/>
          </a:xfrm>
        </p:spPr>
      </p:pic>
      <p:sp>
        <p:nvSpPr>
          <p:cNvPr id="9" name="TextBox 8"/>
          <p:cNvSpPr txBox="1"/>
          <p:nvPr/>
        </p:nvSpPr>
        <p:spPr>
          <a:xfrm>
            <a:off x="4584779" y="4508444"/>
            <a:ext cx="6471644" cy="584775"/>
          </a:xfrm>
          <a:prstGeom prst="rect">
            <a:avLst/>
          </a:prstGeom>
          <a:noFill/>
        </p:spPr>
        <p:txBody>
          <a:bodyPr wrap="none" rtlCol="0">
            <a:spAutoFit/>
          </a:bodyPr>
          <a:lstStyle/>
          <a:p>
            <a:pPr marL="0" algn="r" defTabSz="914400" rtl="1" eaLnBrk="1" latinLnBrk="0" hangingPunct="1"/>
            <a:r>
              <a:rPr lang="ar-SA" sz="3200" b="1" dirty="0">
                <a:solidFill>
                  <a:srgbClr val="203E5F"/>
                </a:solidFill>
                <a:latin typeface="Alexandria SemiBold" pitchFamily="2" charset="-78"/>
                <a:cs typeface="Alexandria SemiBold" pitchFamily="2" charset="-78"/>
              </a:rPr>
              <a:t>الواقع الافتراضي </a:t>
            </a:r>
            <a:r>
              <a:rPr lang="en-US" sz="3200" b="1" dirty="0">
                <a:solidFill>
                  <a:srgbClr val="203E5F"/>
                </a:solidFill>
                <a:latin typeface="Alexandria SemiBold" pitchFamily="2" charset="-78"/>
                <a:cs typeface="Alexandria SemiBold" pitchFamily="2" charset="-78"/>
              </a:rPr>
              <a:t>Virtual Reality</a:t>
            </a:r>
            <a:endParaRPr lang="ar-SA" sz="3200" b="1" dirty="0">
              <a:solidFill>
                <a:srgbClr val="203E5F"/>
              </a:solidFill>
              <a:latin typeface="Alexandria SemiBold" pitchFamily="2" charset="-78"/>
              <a:cs typeface="Alexandria SemiBold" pitchFamily="2" charset="-78"/>
            </a:endParaRP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Audio Recording Apr 5, 2023 at 8:51:07 AM" descr="Audio Recording Apr 5, 2023 at 8:51:07 AM">
            <a:hlinkClick r:id="" action="ppaction://media"/>
            <a:extLst>
              <a:ext uri="{FF2B5EF4-FFF2-40B4-BE49-F238E27FC236}">
                <a16:creationId xmlns:a16="http://schemas.microsoft.com/office/drawing/2014/main" id="{C0ACAD8B-999B-DD5F-523A-50B190EBA8B6}"/>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79200" y="5876242"/>
            <a:ext cx="812800" cy="812800"/>
          </a:xfrm>
          <a:prstGeom prst="rect">
            <a:avLst/>
          </a:prstGeom>
        </p:spPr>
      </p:pic>
    </p:spTree>
    <p:extLst>
      <p:ext uri="{BB962C8B-B14F-4D97-AF65-F5344CB8AC3E}">
        <p14:creationId xmlns:p14="http://schemas.microsoft.com/office/powerpoint/2010/main" val="1666978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91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4750311" y="589790"/>
            <a:ext cx="3453189" cy="523220"/>
          </a:xfrm>
          <a:prstGeom prst="rect">
            <a:avLst/>
          </a:prstGeom>
          <a:noFill/>
        </p:spPr>
        <p:txBody>
          <a:bodyPr wrap="none" rtlCol="0">
            <a:spAutoFit/>
          </a:bodyPr>
          <a:lstStyle/>
          <a:p>
            <a:pPr marL="0" algn="r" defTabSz="914400" rtl="1" eaLnBrk="1" latinLnBrk="0" hangingPunct="1"/>
            <a:r>
              <a:rPr lang="ar-EG" sz="2800" b="1" i="0" dirty="0">
                <a:solidFill>
                  <a:schemeClr val="bg1"/>
                </a:solidFill>
                <a:effectLst/>
                <a:latin typeface="Al-Jazeera-Arabic-Regular" pitchFamily="2" charset="-78"/>
                <a:cs typeface="Al-Jazeera-Arabic-Regular" pitchFamily="2" charset="-78"/>
              </a:rPr>
              <a:t>ما هو الواقع الإفتراضي؟</a:t>
            </a:r>
            <a:endParaRPr lang="ar-SA" sz="2800" b="1" dirty="0">
              <a:solidFill>
                <a:schemeClr val="bg1"/>
              </a:solidFill>
              <a:latin typeface="Al-Jazeera-Arabic-Regular" pitchFamily="2" charset="-78"/>
              <a:cs typeface="Al-Jazeera-Arabic-Regular" pitchFamily="2" charset="-78"/>
            </a:endParaRPr>
          </a:p>
        </p:txBody>
      </p:sp>
      <p:sp>
        <p:nvSpPr>
          <p:cNvPr id="8" name="TextBox 7"/>
          <p:cNvSpPr txBox="1"/>
          <p:nvPr/>
        </p:nvSpPr>
        <p:spPr>
          <a:xfrm>
            <a:off x="121987" y="543490"/>
            <a:ext cx="1819281"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١٠</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949386" y="2100316"/>
            <a:ext cx="5790007" cy="2814040"/>
          </a:xfrm>
          <a:prstGeom prst="rect">
            <a:avLst/>
          </a:prstGeom>
          <a:noFill/>
        </p:spPr>
        <p:txBody>
          <a:bodyPr wrap="square" rtlCol="0">
            <a:spAutoFit/>
          </a:bodyPr>
          <a:lstStyle/>
          <a:p>
            <a:pPr algn="just" rtl="1">
              <a:lnSpc>
                <a:spcPct val="150000"/>
              </a:lnSpc>
            </a:pPr>
            <a:r>
              <a:rPr lang="ar-EG" sz="2000" b="0" i="0" dirty="0">
                <a:solidFill>
                  <a:srgbClr val="2C2F34"/>
                </a:solidFill>
                <a:effectLst/>
                <a:latin typeface="Al-Jazeera-Arabic-Regular" pitchFamily="2" charset="-78"/>
                <a:cs typeface="Al-Jazeera-Arabic-Regular" pitchFamily="2" charset="-78"/>
              </a:rPr>
              <a:t>الواقع الافتراضي عبارة عن تقنية تستخدم البرامج لإنشاء صور واقعية وأصوات وأحاسيس أخرى تحاكي بيئة العالم الحقيقي.</a:t>
            </a:r>
          </a:p>
          <a:p>
            <a:pPr algn="just" rtl="1">
              <a:lnSpc>
                <a:spcPct val="150000"/>
              </a:lnSpc>
            </a:pPr>
            <a:r>
              <a:rPr lang="ar-EG" sz="2000" b="0" i="0" dirty="0">
                <a:solidFill>
                  <a:srgbClr val="2C2F34"/>
                </a:solidFill>
                <a:effectLst/>
                <a:latin typeface="Al-Jazeera-Arabic-Regular" pitchFamily="2" charset="-78"/>
                <a:cs typeface="Al-Jazeera-Arabic-Regular" pitchFamily="2" charset="-78"/>
              </a:rPr>
              <a:t>• يمكن للمستخدم التفاعل والتعامل مع </a:t>
            </a:r>
            <a:r>
              <a:rPr lang="ar-SA" sz="2000" dirty="0">
                <a:solidFill>
                  <a:srgbClr val="2C2F34"/>
                </a:solidFill>
                <a:latin typeface="Al-Jazeera-Arabic-Regular" pitchFamily="2" charset="-78"/>
                <a:cs typeface="Al-Jazeera-Arabic-Regular" pitchFamily="2" charset="-78"/>
              </a:rPr>
              <a:t>الأجسام</a:t>
            </a:r>
            <a:r>
              <a:rPr lang="ar-EG" sz="2000" b="0" i="0" dirty="0">
                <a:solidFill>
                  <a:srgbClr val="2C2F34"/>
                </a:solidFill>
                <a:effectLst/>
                <a:latin typeface="Al-Jazeera-Arabic-Regular" pitchFamily="2" charset="-78"/>
                <a:cs typeface="Al-Jazeera-Arabic-Regular" pitchFamily="2" charset="-78"/>
              </a:rPr>
              <a:t> الافتراضية بمساعدة الأجهزة المتخصصة مثل شاشات العرض أو الأجهزة الأخرى.</a:t>
            </a:r>
            <a:endParaRPr lang="ar-EG" sz="2000" b="0" i="0" dirty="0">
              <a:solidFill>
                <a:srgbClr val="333333"/>
              </a:solidFill>
              <a:effectLst/>
              <a:latin typeface="Al-Jazeera-Arabic-Regular" pitchFamily="2" charset="-78"/>
              <a:cs typeface="Al-Jazeera-Arabic-Regular" pitchFamily="2" charset="-78"/>
            </a:endParaRPr>
          </a:p>
        </p:txBody>
      </p:sp>
      <p:pic>
        <p:nvPicPr>
          <p:cNvPr id="11" name="Picture 10">
            <a:extLst>
              <a:ext uri="{FF2B5EF4-FFF2-40B4-BE49-F238E27FC236}">
                <a16:creationId xmlns:a16="http://schemas.microsoft.com/office/drawing/2014/main" id="{F3EBA02A-6D09-C244-940C-3FAEB05AEF85}"/>
              </a:ext>
            </a:extLst>
          </p:cNvPr>
          <p:cNvPicPr>
            <a:picLocks noChangeAspect="1"/>
          </p:cNvPicPr>
          <p:nvPr/>
        </p:nvPicPr>
        <p:blipFill>
          <a:blip r:embed="rId7"/>
          <a:stretch>
            <a:fillRect/>
          </a:stretch>
        </p:blipFill>
        <p:spPr>
          <a:xfrm>
            <a:off x="161148" y="1752852"/>
            <a:ext cx="5232655" cy="3655690"/>
          </a:xfrm>
          <a:prstGeom prst="rect">
            <a:avLst/>
          </a:prstGeom>
        </p:spPr>
      </p:pic>
      <p:pic>
        <p:nvPicPr>
          <p:cNvPr id="10" name="Audio Recording Apr 5, 2023 at 8:54:33 AM" descr="Audio Recording Apr 5, 2023 at 8:54:33 AM">
            <a:hlinkClick r:id="" action="ppaction://media"/>
            <a:extLst>
              <a:ext uri="{FF2B5EF4-FFF2-40B4-BE49-F238E27FC236}">
                <a16:creationId xmlns:a16="http://schemas.microsoft.com/office/drawing/2014/main" id="{3EAEB636-1EC2-7143-BBE8-9C86E3BE8411}"/>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0971125" y="6111068"/>
            <a:ext cx="812800" cy="812800"/>
          </a:xfrm>
          <a:prstGeom prst="rect">
            <a:avLst/>
          </a:prstGeom>
        </p:spPr>
      </p:pic>
      <p:pic>
        <p:nvPicPr>
          <p:cNvPr id="12" name="Picture 11">
            <a:extLst>
              <a:ext uri="{FF2B5EF4-FFF2-40B4-BE49-F238E27FC236}">
                <a16:creationId xmlns:a16="http://schemas.microsoft.com/office/drawing/2014/main" id="{E1ACA75D-80C7-64F7-EC8D-CF70B4F70C9B}"/>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30614" y="5561972"/>
            <a:ext cx="2364774" cy="954667"/>
          </a:xfrm>
          <a:prstGeom prst="rect">
            <a:avLst/>
          </a:prstGeom>
        </p:spPr>
      </p:pic>
    </p:spTree>
    <p:extLst>
      <p:ext uri="{BB962C8B-B14F-4D97-AF65-F5344CB8AC3E}">
        <p14:creationId xmlns:p14="http://schemas.microsoft.com/office/powerpoint/2010/main" val="1170484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193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4750311" y="589790"/>
            <a:ext cx="3453189" cy="523220"/>
          </a:xfrm>
          <a:prstGeom prst="rect">
            <a:avLst/>
          </a:prstGeom>
          <a:noFill/>
        </p:spPr>
        <p:txBody>
          <a:bodyPr wrap="none" rtlCol="0">
            <a:spAutoFit/>
          </a:bodyPr>
          <a:lstStyle/>
          <a:p>
            <a:pPr marL="0" algn="r" defTabSz="914400" rtl="1" eaLnBrk="1" latinLnBrk="0" hangingPunct="1"/>
            <a:r>
              <a:rPr lang="ar-EG" sz="2800" b="1" i="0" dirty="0">
                <a:solidFill>
                  <a:schemeClr val="bg1"/>
                </a:solidFill>
                <a:effectLst/>
                <a:latin typeface="Al-Jazeera-Arabic-Regular" pitchFamily="2" charset="-78"/>
                <a:cs typeface="Al-Jazeera-Arabic-Regular" pitchFamily="2" charset="-78"/>
              </a:rPr>
              <a:t>ما هو الواقع الإفتراضي؟</a:t>
            </a:r>
            <a:endParaRPr lang="ar-SA" sz="2800" b="1" dirty="0">
              <a:solidFill>
                <a:schemeClr val="bg1"/>
              </a:solidFill>
              <a:latin typeface="Al-Jazeera-Arabic-Regular" pitchFamily="2" charset="-78"/>
              <a:cs typeface="Al-Jazeera-Arabic-Regular" pitchFamily="2" charset="-78"/>
            </a:endParaRPr>
          </a:p>
        </p:txBody>
      </p:sp>
      <p:sp>
        <p:nvSpPr>
          <p:cNvPr id="8" name="TextBox 7"/>
          <p:cNvSpPr txBox="1"/>
          <p:nvPr/>
        </p:nvSpPr>
        <p:spPr>
          <a:xfrm>
            <a:off x="121987" y="543490"/>
            <a:ext cx="1819281"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١٠</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926237" y="1752852"/>
            <a:ext cx="5790007" cy="3275705"/>
          </a:xfrm>
          <a:prstGeom prst="rect">
            <a:avLst/>
          </a:prstGeom>
          <a:noFill/>
        </p:spPr>
        <p:txBody>
          <a:bodyPr wrap="square" rtlCol="0">
            <a:spAutoFit/>
          </a:bodyPr>
          <a:lstStyle/>
          <a:p>
            <a:pPr algn="just" rtl="1">
              <a:lnSpc>
                <a:spcPct val="150000"/>
              </a:lnSpc>
            </a:pPr>
            <a:r>
              <a:rPr lang="ar-EG" sz="2000" b="0" i="0" dirty="0">
                <a:solidFill>
                  <a:srgbClr val="2C2F34"/>
                </a:solidFill>
                <a:effectLst/>
                <a:latin typeface="Al-Jazeera-Arabic-Regular" pitchFamily="2" charset="-78"/>
                <a:cs typeface="Al-Jazeera-Arabic-Regular" pitchFamily="2" charset="-78"/>
              </a:rPr>
              <a:t>• عادة ما يكون الشخص الذي يستخدم معدات الواقع الافتراضي قادرًا على "النظر حول" العالم الاصطناعي.</a:t>
            </a:r>
          </a:p>
          <a:p>
            <a:pPr algn="just" rtl="1">
              <a:lnSpc>
                <a:spcPct val="150000"/>
              </a:lnSpc>
            </a:pPr>
            <a:r>
              <a:rPr lang="ar-EG" sz="2000" b="0" i="0" dirty="0">
                <a:solidFill>
                  <a:srgbClr val="2C2F34"/>
                </a:solidFill>
                <a:effectLst/>
                <a:latin typeface="Al-Jazeera-Arabic-Regular" pitchFamily="2" charset="-78"/>
                <a:cs typeface="Al-Jazeera-Arabic-Regular" pitchFamily="2" charset="-78"/>
              </a:rPr>
              <a:t>• يتم عرض الواقع الافتراضي إما على شاشة الكمبيوتر أو شاشة البروجيكتور أو باستخدام سماعة رأس الواقع الافتراضي.</a:t>
            </a:r>
          </a:p>
          <a:p>
            <a:pPr algn="just" rtl="1">
              <a:lnSpc>
                <a:spcPct val="150000"/>
              </a:lnSpc>
            </a:pPr>
            <a:r>
              <a:rPr lang="ar-EG" sz="2000" b="0" i="0" dirty="0">
                <a:solidFill>
                  <a:srgbClr val="2C2F34"/>
                </a:solidFill>
                <a:effectLst/>
                <a:latin typeface="Al-Jazeera-Arabic-Regular" pitchFamily="2" charset="-78"/>
                <a:cs typeface="Al-Jazeera-Arabic-Regular" pitchFamily="2" charset="-78"/>
              </a:rPr>
              <a:t>• يتم التقاط بيئة الواقع الافتراضي باستخدام كاميرا فيديو خاصة بزاوية 360 درجة.</a:t>
            </a:r>
            <a:endParaRPr lang="ar-EG" sz="2000" b="0" i="0" dirty="0">
              <a:solidFill>
                <a:srgbClr val="333333"/>
              </a:solidFill>
              <a:effectLst/>
              <a:latin typeface="Al-Jazeera-Arabic-Regular" pitchFamily="2" charset="-78"/>
              <a:cs typeface="Al-Jazeera-Arabic-Regular" pitchFamily="2" charset="-78"/>
            </a:endParaRPr>
          </a:p>
        </p:txBody>
      </p:sp>
      <p:pic>
        <p:nvPicPr>
          <p:cNvPr id="10" name="Picture 9">
            <a:extLst>
              <a:ext uri="{FF2B5EF4-FFF2-40B4-BE49-F238E27FC236}">
                <a16:creationId xmlns:a16="http://schemas.microsoft.com/office/drawing/2014/main" id="{8B3A6D1E-A2C4-5A4E-A540-5D4AC0223D97}"/>
              </a:ext>
            </a:extLst>
          </p:cNvPr>
          <p:cNvPicPr>
            <a:picLocks noChangeAspect="1"/>
          </p:cNvPicPr>
          <p:nvPr/>
        </p:nvPicPr>
        <p:blipFill>
          <a:blip r:embed="rId7"/>
          <a:stretch>
            <a:fillRect/>
          </a:stretch>
        </p:blipFill>
        <p:spPr>
          <a:xfrm flipH="1">
            <a:off x="161745" y="1987397"/>
            <a:ext cx="4280627" cy="2523079"/>
          </a:xfrm>
          <a:prstGeom prst="rect">
            <a:avLst/>
          </a:prstGeom>
        </p:spPr>
      </p:pic>
      <p:pic>
        <p:nvPicPr>
          <p:cNvPr id="12" name="Picture 11">
            <a:extLst>
              <a:ext uri="{FF2B5EF4-FFF2-40B4-BE49-F238E27FC236}">
                <a16:creationId xmlns:a16="http://schemas.microsoft.com/office/drawing/2014/main" id="{5DA3E90C-E230-8047-84C4-88590E91721C}"/>
              </a:ext>
            </a:extLst>
          </p:cNvPr>
          <p:cNvPicPr>
            <a:picLocks noChangeAspect="1"/>
          </p:cNvPicPr>
          <p:nvPr/>
        </p:nvPicPr>
        <p:blipFill>
          <a:blip r:embed="rId8"/>
          <a:stretch>
            <a:fillRect/>
          </a:stretch>
        </p:blipFill>
        <p:spPr>
          <a:xfrm>
            <a:off x="3525824" y="3972907"/>
            <a:ext cx="2347230" cy="1835107"/>
          </a:xfrm>
          <a:prstGeom prst="rect">
            <a:avLst/>
          </a:prstGeom>
        </p:spPr>
      </p:pic>
      <p:pic>
        <p:nvPicPr>
          <p:cNvPr id="11" name="Audio Recording Apr 5, 2023 at 8:59:40 AM" descr="Audio Recording Apr 5, 2023 at 8:59:40 AM">
            <a:hlinkClick r:id="" action="ppaction://media"/>
            <a:extLst>
              <a:ext uri="{FF2B5EF4-FFF2-40B4-BE49-F238E27FC236}">
                <a16:creationId xmlns:a16="http://schemas.microsoft.com/office/drawing/2014/main" id="{EBE3A9F7-F3B9-EE42-894B-013F51086AD5}"/>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259875" y="6060925"/>
            <a:ext cx="812800" cy="812800"/>
          </a:xfrm>
          <a:prstGeom prst="rect">
            <a:avLst/>
          </a:prstGeom>
        </p:spPr>
      </p:pic>
      <p:pic>
        <p:nvPicPr>
          <p:cNvPr id="13" name="Picture 12">
            <a:extLst>
              <a:ext uri="{FF2B5EF4-FFF2-40B4-BE49-F238E27FC236}">
                <a16:creationId xmlns:a16="http://schemas.microsoft.com/office/drawing/2014/main" id="{A7D5382D-42CD-98FA-22CA-42BE9846036F}"/>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130614" y="5561972"/>
            <a:ext cx="2364774" cy="954667"/>
          </a:xfrm>
          <a:prstGeom prst="rect">
            <a:avLst/>
          </a:prstGeom>
        </p:spPr>
      </p:pic>
    </p:spTree>
    <p:extLst>
      <p:ext uri="{BB962C8B-B14F-4D97-AF65-F5344CB8AC3E}">
        <p14:creationId xmlns:p14="http://schemas.microsoft.com/office/powerpoint/2010/main" val="1491676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4016"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4057160" y="589790"/>
            <a:ext cx="3204723" cy="523220"/>
          </a:xfrm>
          <a:prstGeom prst="rect">
            <a:avLst/>
          </a:prstGeom>
          <a:noFill/>
        </p:spPr>
        <p:txBody>
          <a:bodyPr wrap="none" rtlCol="0">
            <a:spAutoFit/>
          </a:bodyPr>
          <a:lstStyle/>
          <a:p>
            <a:pPr marL="0" algn="r" defTabSz="914400" rtl="1" eaLnBrk="1" latinLnBrk="0" hangingPunct="1"/>
            <a:r>
              <a:rPr lang="ar-EG" sz="2800" b="1" i="0" dirty="0">
                <a:solidFill>
                  <a:schemeClr val="bg1"/>
                </a:solidFill>
                <a:effectLst/>
                <a:latin typeface="Al-Jazeera-Arabic-Regular" pitchFamily="2" charset="-78"/>
                <a:cs typeface="Al-Jazeera-Arabic-Regular" pitchFamily="2" charset="-78"/>
              </a:rPr>
              <a:t>تاريخ الواقع الإفتراضي</a:t>
            </a:r>
            <a:endParaRPr lang="ar-SA" sz="2800" b="1" dirty="0">
              <a:solidFill>
                <a:schemeClr val="bg1"/>
              </a:solidFill>
              <a:latin typeface="Al-Jazeera-Arabic-Regular" pitchFamily="2" charset="-78"/>
              <a:cs typeface="Al-Jazeera-Arabic-Regular" pitchFamily="2" charset="-78"/>
            </a:endParaRPr>
          </a:p>
        </p:txBody>
      </p:sp>
      <p:sp>
        <p:nvSpPr>
          <p:cNvPr id="8" name="TextBox 7"/>
          <p:cNvSpPr txBox="1"/>
          <p:nvPr/>
        </p:nvSpPr>
        <p:spPr>
          <a:xfrm>
            <a:off x="121987" y="543490"/>
            <a:ext cx="1819281"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١٠</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2440788" y="1596626"/>
            <a:ext cx="8845723" cy="3912353"/>
          </a:xfrm>
          <a:prstGeom prst="rect">
            <a:avLst/>
          </a:prstGeom>
          <a:noFill/>
        </p:spPr>
        <p:txBody>
          <a:bodyPr wrap="square" rtlCol="0">
            <a:spAutoFit/>
          </a:bodyPr>
          <a:lstStyle/>
          <a:p>
            <a:pPr algn="just" rtl="1">
              <a:lnSpc>
                <a:spcPct val="150000"/>
              </a:lnSpc>
            </a:pPr>
            <a:r>
              <a:rPr lang="ar-EG" sz="2000" b="0" i="0" dirty="0">
                <a:solidFill>
                  <a:srgbClr val="2C2F34"/>
                </a:solidFill>
                <a:effectLst/>
                <a:latin typeface="Al-Jazeera-Arabic-Regular" pitchFamily="2" charset="-78"/>
                <a:cs typeface="Al-Jazeera-Arabic-Regular" pitchFamily="2" charset="-78"/>
              </a:rPr>
              <a:t>• </a:t>
            </a:r>
            <a:r>
              <a:rPr lang="ar-EG" sz="2400" b="1" i="0" dirty="0">
                <a:solidFill>
                  <a:srgbClr val="2C2F34"/>
                </a:solidFill>
                <a:effectLst/>
                <a:latin typeface="Al-Jazeera-Arabic-Regular" pitchFamily="2" charset="-78"/>
                <a:cs typeface="Al-Jazeera-Arabic-Regular" pitchFamily="2" charset="-78"/>
              </a:rPr>
              <a:t>1965</a:t>
            </a:r>
            <a:r>
              <a:rPr lang="ar-EG" sz="2000" b="0" i="0" dirty="0">
                <a:solidFill>
                  <a:srgbClr val="2C2F34"/>
                </a:solidFill>
                <a:effectLst/>
                <a:latin typeface="Al-Jazeera-Arabic-Regular" pitchFamily="2" charset="-78"/>
                <a:cs typeface="Al-Jazeera-Arabic-Regular" pitchFamily="2" charset="-78"/>
              </a:rPr>
              <a:t> - بدايات الواقع الافتراضي.</a:t>
            </a:r>
          </a:p>
          <a:p>
            <a:pPr algn="just" rtl="1">
              <a:lnSpc>
                <a:spcPct val="150000"/>
              </a:lnSpc>
            </a:pPr>
            <a:r>
              <a:rPr lang="ar-EG" sz="2000" b="0" i="0" dirty="0">
                <a:solidFill>
                  <a:srgbClr val="2C2F34"/>
                </a:solidFill>
                <a:effectLst/>
                <a:latin typeface="Al-Jazeera-Arabic-Regular" pitchFamily="2" charset="-78"/>
                <a:cs typeface="Al-Jazeera-Arabic-Regular" pitchFamily="2" charset="-78"/>
              </a:rPr>
              <a:t>• </a:t>
            </a:r>
            <a:r>
              <a:rPr lang="ar-EG" sz="2400" b="1" i="0" dirty="0">
                <a:solidFill>
                  <a:srgbClr val="2C2F34"/>
                </a:solidFill>
                <a:effectLst/>
                <a:latin typeface="Al-Jazeera-Arabic-Regular" pitchFamily="2" charset="-78"/>
                <a:cs typeface="Al-Jazeera-Arabic-Regular" pitchFamily="2" charset="-78"/>
              </a:rPr>
              <a:t>1977</a:t>
            </a:r>
            <a:r>
              <a:rPr lang="ar-EG" sz="2000" b="0" i="0" dirty="0">
                <a:solidFill>
                  <a:srgbClr val="2C2F34"/>
                </a:solidFill>
                <a:effectLst/>
                <a:latin typeface="Al-Jazeera-Arabic-Regular" pitchFamily="2" charset="-78"/>
                <a:cs typeface="Al-Jazeera-Arabic-Regular" pitchFamily="2" charset="-78"/>
              </a:rPr>
              <a:t> - التفاعل من خلال حركة الجسم</a:t>
            </a:r>
            <a:r>
              <a:rPr lang="en-US" sz="2000" b="0" i="0" dirty="0">
                <a:solidFill>
                  <a:srgbClr val="2C2F34"/>
                </a:solidFill>
                <a:effectLst/>
                <a:latin typeface="Al-Jazeera-Arabic-Regular" pitchFamily="2" charset="-78"/>
                <a:cs typeface="Al-Jazeera-Arabic-Regular" pitchFamily="2" charset="-78"/>
              </a:rPr>
              <a:t>.</a:t>
            </a:r>
            <a:endParaRPr lang="ar-EG" sz="2000" b="0" i="0" dirty="0">
              <a:solidFill>
                <a:srgbClr val="2C2F34"/>
              </a:solidFill>
              <a:effectLst/>
              <a:latin typeface="Al-Jazeera-Arabic-Regular" pitchFamily="2" charset="-78"/>
              <a:cs typeface="Al-Jazeera-Arabic-Regular" pitchFamily="2" charset="-78"/>
            </a:endParaRPr>
          </a:p>
          <a:p>
            <a:pPr algn="just" rtl="1">
              <a:lnSpc>
                <a:spcPct val="150000"/>
              </a:lnSpc>
            </a:pPr>
            <a:r>
              <a:rPr lang="ar-EG" sz="2000" b="0" i="0" dirty="0">
                <a:solidFill>
                  <a:srgbClr val="2C2F34"/>
                </a:solidFill>
                <a:effectLst/>
                <a:latin typeface="Al-Jazeera-Arabic-Regular" pitchFamily="2" charset="-78"/>
                <a:cs typeface="Al-Jazeera-Arabic-Regular" pitchFamily="2" charset="-78"/>
              </a:rPr>
              <a:t>• </a:t>
            </a:r>
            <a:r>
              <a:rPr lang="ar-EG" sz="2400" b="1" i="0" dirty="0">
                <a:solidFill>
                  <a:srgbClr val="2C2F34"/>
                </a:solidFill>
                <a:effectLst/>
                <a:latin typeface="Al-Jazeera-Arabic-Regular" pitchFamily="2" charset="-78"/>
                <a:cs typeface="Al-Jazeera-Arabic-Regular" pitchFamily="2" charset="-78"/>
              </a:rPr>
              <a:t>1982</a:t>
            </a:r>
            <a:r>
              <a:rPr lang="ar-EG" sz="2000" b="0" i="0" dirty="0">
                <a:solidFill>
                  <a:srgbClr val="2C2F34"/>
                </a:solidFill>
                <a:effectLst/>
                <a:latin typeface="Al-Jazeera-Arabic-Regular" pitchFamily="2" charset="-78"/>
                <a:cs typeface="Al-Jazeera-Arabic-Regular" pitchFamily="2" charset="-78"/>
              </a:rPr>
              <a:t> - أول فيلم حاسوبي</a:t>
            </a:r>
            <a:r>
              <a:rPr lang="en-US" sz="2000" b="0" i="0" dirty="0">
                <a:solidFill>
                  <a:srgbClr val="2C2F34"/>
                </a:solidFill>
                <a:effectLst/>
                <a:latin typeface="Al-Jazeera-Arabic-Regular" pitchFamily="2" charset="-78"/>
                <a:cs typeface="Al-Jazeera-Arabic-Regular" pitchFamily="2" charset="-78"/>
              </a:rPr>
              <a:t>.</a:t>
            </a:r>
            <a:endParaRPr lang="ar-EG" sz="2000" b="0" i="0" dirty="0">
              <a:solidFill>
                <a:srgbClr val="2C2F34"/>
              </a:solidFill>
              <a:effectLst/>
              <a:latin typeface="Al-Jazeera-Arabic-Regular" pitchFamily="2" charset="-78"/>
              <a:cs typeface="Al-Jazeera-Arabic-Regular" pitchFamily="2" charset="-78"/>
            </a:endParaRPr>
          </a:p>
          <a:p>
            <a:pPr algn="just" rtl="1">
              <a:lnSpc>
                <a:spcPct val="150000"/>
              </a:lnSpc>
            </a:pPr>
            <a:r>
              <a:rPr lang="ar-EG" sz="2000" b="0" i="0" dirty="0">
                <a:solidFill>
                  <a:srgbClr val="2C2F34"/>
                </a:solidFill>
                <a:effectLst/>
                <a:latin typeface="Al-Jazeera-Arabic-Regular" pitchFamily="2" charset="-78"/>
                <a:cs typeface="Al-Jazeera-Arabic-Regular" pitchFamily="2" charset="-78"/>
              </a:rPr>
              <a:t>• </a:t>
            </a:r>
            <a:r>
              <a:rPr lang="ar-EG" sz="2400" b="1" i="0" dirty="0">
                <a:solidFill>
                  <a:srgbClr val="2C2F34"/>
                </a:solidFill>
                <a:effectLst/>
                <a:latin typeface="Al-Jazeera-Arabic-Regular" pitchFamily="2" charset="-78"/>
                <a:cs typeface="Al-Jazeera-Arabic-Regular" pitchFamily="2" charset="-78"/>
              </a:rPr>
              <a:t>1983</a:t>
            </a:r>
            <a:r>
              <a:rPr lang="ar-EG" sz="2000" b="0" i="0" dirty="0">
                <a:solidFill>
                  <a:srgbClr val="2C2F34"/>
                </a:solidFill>
                <a:effectLst/>
                <a:latin typeface="Al-Jazeera-Arabic-Regular" pitchFamily="2" charset="-78"/>
                <a:cs typeface="Al-Jazeera-Arabic-Regular" pitchFamily="2" charset="-78"/>
              </a:rPr>
              <a:t> - أول بيئة افتراضية</a:t>
            </a:r>
            <a:r>
              <a:rPr lang="en-US" sz="2000" b="0" i="0" dirty="0">
                <a:solidFill>
                  <a:srgbClr val="2C2F34"/>
                </a:solidFill>
                <a:effectLst/>
                <a:latin typeface="Al-Jazeera-Arabic-Regular" pitchFamily="2" charset="-78"/>
                <a:cs typeface="Al-Jazeera-Arabic-Regular" pitchFamily="2" charset="-78"/>
              </a:rPr>
              <a:t>.</a:t>
            </a:r>
            <a:endParaRPr lang="ar-EG" sz="2000" b="0" i="0" dirty="0">
              <a:solidFill>
                <a:srgbClr val="2C2F34"/>
              </a:solidFill>
              <a:effectLst/>
              <a:latin typeface="Al-Jazeera-Arabic-Regular" pitchFamily="2" charset="-78"/>
              <a:cs typeface="Al-Jazeera-Arabic-Regular" pitchFamily="2" charset="-78"/>
            </a:endParaRPr>
          </a:p>
          <a:p>
            <a:pPr algn="just" rtl="1">
              <a:lnSpc>
                <a:spcPct val="150000"/>
              </a:lnSpc>
            </a:pPr>
            <a:r>
              <a:rPr lang="ar-EG" sz="2000" b="0" i="0" dirty="0">
                <a:solidFill>
                  <a:srgbClr val="2C2F34"/>
                </a:solidFill>
                <a:effectLst/>
                <a:latin typeface="Al-Jazeera-Arabic-Regular" pitchFamily="2" charset="-78"/>
                <a:cs typeface="Al-Jazeera-Arabic-Regular" pitchFamily="2" charset="-78"/>
              </a:rPr>
              <a:t>• </a:t>
            </a:r>
            <a:r>
              <a:rPr lang="ar-EG" sz="2400" b="1" i="0" dirty="0">
                <a:solidFill>
                  <a:srgbClr val="2C2F34"/>
                </a:solidFill>
                <a:effectLst/>
                <a:latin typeface="Al-Jazeera-Arabic-Regular" pitchFamily="2" charset="-78"/>
                <a:cs typeface="Al-Jazeera-Arabic-Regular" pitchFamily="2" charset="-78"/>
              </a:rPr>
              <a:t>1987</a:t>
            </a:r>
            <a:r>
              <a:rPr lang="ar-EG" sz="2000" b="0" i="0" dirty="0">
                <a:solidFill>
                  <a:srgbClr val="2C2F34"/>
                </a:solidFill>
                <a:effectLst/>
                <a:latin typeface="Al-Jazeera-Arabic-Regular" pitchFamily="2" charset="-78"/>
                <a:cs typeface="Al-Jazeera-Arabic-Regular" pitchFamily="2" charset="-78"/>
              </a:rPr>
              <a:t> - تطوير </a:t>
            </a:r>
            <a:r>
              <a:rPr lang="en-US" sz="2000" b="0" i="0" dirty="0">
                <a:solidFill>
                  <a:srgbClr val="2C2F34"/>
                </a:solidFill>
                <a:effectLst/>
                <a:latin typeface="Al-Jazeera-Arabic-Regular" pitchFamily="2" charset="-78"/>
                <a:cs typeface="Al-Jazeera-Arabic-Regular" pitchFamily="2" charset="-78"/>
              </a:rPr>
              <a:t>VR </a:t>
            </a:r>
            <a:r>
              <a:rPr lang="ar-EG" sz="2000" b="0" i="0" dirty="0">
                <a:solidFill>
                  <a:srgbClr val="2C2F34"/>
                </a:solidFill>
                <a:effectLst/>
                <a:latin typeface="Al-Jazeera-Arabic-Regular" pitchFamily="2" charset="-78"/>
                <a:cs typeface="Al-Jazeera-Arabic-Regular" pitchFamily="2" charset="-78"/>
              </a:rPr>
              <a:t>غامرة </a:t>
            </a:r>
            <a:r>
              <a:rPr lang="en-US" sz="2000" dirty="0">
                <a:solidFill>
                  <a:srgbClr val="2C2F34"/>
                </a:solidFill>
                <a:latin typeface="Al-Jazeera-Arabic-Regular" pitchFamily="2" charset="-78"/>
                <a:cs typeface="Al-Jazeera-Arabic-Regular" pitchFamily="2" charset="-78"/>
              </a:rPr>
              <a:t>Immersive VR</a:t>
            </a:r>
            <a:r>
              <a:rPr lang="ar-SA" sz="2000" dirty="0">
                <a:solidFill>
                  <a:srgbClr val="2C2F34"/>
                </a:solidFill>
                <a:latin typeface="Al-Jazeera-Arabic-Regular" pitchFamily="2" charset="-78"/>
                <a:cs typeface="Al-Jazeera-Arabic-Regular" pitchFamily="2" charset="-78"/>
              </a:rPr>
              <a:t>.</a:t>
            </a:r>
            <a:endParaRPr lang="ar-EG" sz="2000" b="0" i="0" dirty="0">
              <a:solidFill>
                <a:srgbClr val="2C2F34"/>
              </a:solidFill>
              <a:effectLst/>
              <a:latin typeface="Al-Jazeera-Arabic-Regular" pitchFamily="2" charset="-78"/>
              <a:cs typeface="Al-Jazeera-Arabic-Regular" pitchFamily="2" charset="-78"/>
            </a:endParaRPr>
          </a:p>
          <a:p>
            <a:pPr algn="just" rtl="1">
              <a:lnSpc>
                <a:spcPct val="150000"/>
              </a:lnSpc>
            </a:pPr>
            <a:r>
              <a:rPr lang="ar-EG" sz="2000" b="0" i="0" dirty="0">
                <a:solidFill>
                  <a:srgbClr val="2C2F34"/>
                </a:solidFill>
                <a:effectLst/>
                <a:latin typeface="Al-Jazeera-Arabic-Regular" pitchFamily="2" charset="-78"/>
                <a:cs typeface="Al-Jazeera-Arabic-Regular" pitchFamily="2" charset="-78"/>
              </a:rPr>
              <a:t>• </a:t>
            </a:r>
            <a:r>
              <a:rPr lang="ar-EG" sz="2400" b="1" i="0" dirty="0">
                <a:solidFill>
                  <a:srgbClr val="2C2F34"/>
                </a:solidFill>
                <a:effectLst/>
                <a:latin typeface="Al-Jazeera-Arabic-Regular" pitchFamily="2" charset="-78"/>
                <a:cs typeface="Al-Jazeera-Arabic-Regular" pitchFamily="2" charset="-78"/>
              </a:rPr>
              <a:t>1993</a:t>
            </a:r>
            <a:r>
              <a:rPr lang="ar-EG" sz="2000" b="0" i="0" dirty="0">
                <a:solidFill>
                  <a:srgbClr val="2C2F34"/>
                </a:solidFill>
                <a:effectLst/>
                <a:latin typeface="Al-Jazeera-Arabic-Regular" pitchFamily="2" charset="-78"/>
                <a:cs typeface="Al-Jazeera-Arabic-Regular" pitchFamily="2" charset="-78"/>
              </a:rPr>
              <a:t> - اختراع نظام البروفة الجراحي</a:t>
            </a:r>
            <a:r>
              <a:rPr lang="ar-SA" sz="2000" dirty="0" err="1">
                <a:solidFill>
                  <a:srgbClr val="2C2F34"/>
                </a:solidFill>
                <a:latin typeface="Al-Jazeera-Arabic-Regular" pitchFamily="2" charset="-78"/>
                <a:cs typeface="Al-Jazeera-Arabic-Regular" pitchFamily="2" charset="-78"/>
              </a:rPr>
              <a:t>ة</a:t>
            </a:r>
            <a:r>
              <a:rPr lang="ar-SA" sz="2000" dirty="0">
                <a:solidFill>
                  <a:srgbClr val="2C2F34"/>
                </a:solidFill>
                <a:latin typeface="Al-Jazeera-Arabic-Regular" pitchFamily="2" charset="-78"/>
                <a:cs typeface="Al-Jazeera-Arabic-Regular" pitchFamily="2" charset="-78"/>
              </a:rPr>
              <a:t>. </a:t>
            </a:r>
            <a:r>
              <a:rPr lang="en-US" sz="2000" dirty="0">
                <a:solidFill>
                  <a:srgbClr val="2C2F34"/>
                </a:solidFill>
                <a:latin typeface="Al-Jazeera-Arabic-Regular" pitchFamily="2" charset="-78"/>
                <a:cs typeface="Al-Jazeera-Arabic-Regular" pitchFamily="2" charset="-78"/>
              </a:rPr>
              <a:t>Rehearsal Surgery</a:t>
            </a:r>
            <a:endParaRPr lang="ar-EG" sz="2000" b="0" i="0" dirty="0">
              <a:solidFill>
                <a:srgbClr val="2C2F34"/>
              </a:solidFill>
              <a:effectLst/>
              <a:latin typeface="Al-Jazeera-Arabic-Regular" pitchFamily="2" charset="-78"/>
              <a:cs typeface="Al-Jazeera-Arabic-Regular" pitchFamily="2" charset="-78"/>
            </a:endParaRPr>
          </a:p>
          <a:p>
            <a:pPr algn="just" rtl="1">
              <a:lnSpc>
                <a:spcPct val="150000"/>
              </a:lnSpc>
            </a:pPr>
            <a:r>
              <a:rPr lang="ar-EG" sz="2000" b="0" i="0" dirty="0">
                <a:solidFill>
                  <a:srgbClr val="2C2F34"/>
                </a:solidFill>
                <a:effectLst/>
                <a:latin typeface="Al-Jazeera-Arabic-Regular" pitchFamily="2" charset="-78"/>
                <a:cs typeface="Al-Jazeera-Arabic-Regular" pitchFamily="2" charset="-78"/>
              </a:rPr>
              <a:t>• </a:t>
            </a:r>
            <a:r>
              <a:rPr lang="ar-EG" sz="2400" b="1" i="0" dirty="0">
                <a:solidFill>
                  <a:srgbClr val="2C2F34"/>
                </a:solidFill>
                <a:effectLst/>
                <a:latin typeface="Al-Jazeera-Arabic-Regular" pitchFamily="2" charset="-78"/>
                <a:cs typeface="Al-Jazeera-Arabic-Regular" pitchFamily="2" charset="-78"/>
              </a:rPr>
              <a:t>2007</a:t>
            </a:r>
            <a:r>
              <a:rPr lang="ar-EG" sz="2000" b="0" i="0" dirty="0">
                <a:solidFill>
                  <a:srgbClr val="2C2F34"/>
                </a:solidFill>
                <a:effectLst/>
                <a:latin typeface="Al-Jazeera-Arabic-Regular" pitchFamily="2" charset="-78"/>
                <a:cs typeface="Al-Jazeera-Arabic-Regular" pitchFamily="2" charset="-78"/>
              </a:rPr>
              <a:t> - قدمت</a:t>
            </a:r>
            <a:r>
              <a:rPr lang="en-US" sz="2000" b="0" i="0" dirty="0">
                <a:solidFill>
                  <a:srgbClr val="2C2F34"/>
                </a:solidFill>
                <a:effectLst/>
                <a:latin typeface="Al-Jazeera-Arabic-Regular" pitchFamily="2" charset="-78"/>
                <a:cs typeface="Al-Jazeera-Arabic-Regular" pitchFamily="2" charset="-78"/>
              </a:rPr>
              <a:t>Google </a:t>
            </a:r>
            <a:r>
              <a:rPr lang="ar-SA" sz="2000" b="0" i="0" dirty="0">
                <a:solidFill>
                  <a:srgbClr val="2C2F34"/>
                </a:solidFill>
                <a:effectLst/>
                <a:latin typeface="Al-Jazeera-Arabic-Regular" pitchFamily="2" charset="-78"/>
                <a:cs typeface="Al-Jazeera-Arabic-Regular" pitchFamily="2" charset="-78"/>
              </a:rPr>
              <a:t> </a:t>
            </a:r>
            <a:r>
              <a:rPr lang="ar-EG" sz="2000" b="0" i="0" dirty="0">
                <a:solidFill>
                  <a:srgbClr val="2C2F34"/>
                </a:solidFill>
                <a:effectLst/>
                <a:latin typeface="Al-Jazeera-Arabic-Regular" pitchFamily="2" charset="-78"/>
                <a:cs typeface="Al-Jazeera-Arabic-Regular" pitchFamily="2" charset="-78"/>
              </a:rPr>
              <a:t>خدمة التجوّل الافتراضي، وهي خدمة تعرض مناظر بانورامية.</a:t>
            </a:r>
            <a:endParaRPr lang="ar-EG" sz="2000" b="0" i="0" dirty="0">
              <a:solidFill>
                <a:srgbClr val="333333"/>
              </a:solidFill>
              <a:effectLst/>
              <a:latin typeface="Al-Jazeera-Arabic-Regular" pitchFamily="2" charset="-78"/>
              <a:cs typeface="Al-Jazeera-Arabic-Regular" pitchFamily="2" charset="-78"/>
            </a:endParaRPr>
          </a:p>
        </p:txBody>
      </p:sp>
      <p:pic>
        <p:nvPicPr>
          <p:cNvPr id="10" name="Audio Recording Apr 5, 2023 at 7:04:50 PM" descr="Audio Recording Apr 5, 2023 at 7:04:50 PM">
            <a:hlinkClick r:id="" action="ppaction://media"/>
            <a:extLst>
              <a:ext uri="{FF2B5EF4-FFF2-40B4-BE49-F238E27FC236}">
                <a16:creationId xmlns:a16="http://schemas.microsoft.com/office/drawing/2014/main" id="{C31D31AA-46AA-BB42-BAA2-F947FF726FA1}"/>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59875" y="6081125"/>
            <a:ext cx="812800" cy="812800"/>
          </a:xfrm>
          <a:prstGeom prst="rect">
            <a:avLst/>
          </a:prstGeom>
        </p:spPr>
      </p:pic>
      <p:pic>
        <p:nvPicPr>
          <p:cNvPr id="11" name="Picture 10">
            <a:extLst>
              <a:ext uri="{FF2B5EF4-FFF2-40B4-BE49-F238E27FC236}">
                <a16:creationId xmlns:a16="http://schemas.microsoft.com/office/drawing/2014/main" id="{46343D3C-BFBD-98C4-3269-8D54DAB88B86}"/>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30614" y="5561972"/>
            <a:ext cx="2364774" cy="954667"/>
          </a:xfrm>
          <a:prstGeom prst="rect">
            <a:avLst/>
          </a:prstGeom>
        </p:spPr>
      </p:pic>
    </p:spTree>
    <p:extLst>
      <p:ext uri="{BB962C8B-B14F-4D97-AF65-F5344CB8AC3E}">
        <p14:creationId xmlns:p14="http://schemas.microsoft.com/office/powerpoint/2010/main" val="3962642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035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411197" y="411763"/>
            <a:ext cx="8494634" cy="830997"/>
          </a:xfrm>
          <a:prstGeom prst="rect">
            <a:avLst/>
          </a:prstGeom>
          <a:noFill/>
        </p:spPr>
        <p:txBody>
          <a:bodyPr wrap="none" rtlCol="0">
            <a:spAutoFit/>
          </a:bodyPr>
          <a:lstStyle/>
          <a:p>
            <a:pPr marL="0" algn="ctr" defTabSz="914400" rtl="1" eaLnBrk="1" latinLnBrk="0" hangingPunct="1"/>
            <a:r>
              <a:rPr lang="en-US" sz="2400" b="1" dirty="0">
                <a:solidFill>
                  <a:schemeClr val="bg1"/>
                </a:solidFill>
                <a:latin typeface="Al-Jazeera-Arabic-Regular" pitchFamily="2" charset="-78"/>
                <a:cs typeface="Al-Jazeera-Arabic-Regular" pitchFamily="2" charset="-78"/>
              </a:rPr>
              <a:t>Immersive Virtual Reality</a:t>
            </a:r>
            <a:r>
              <a:rPr lang="ar-SA" sz="2400" b="1" dirty="0">
                <a:solidFill>
                  <a:schemeClr val="bg1"/>
                </a:solidFill>
                <a:latin typeface="Al-Jazeera-Arabic-Regular" pitchFamily="2" charset="-78"/>
                <a:cs typeface="Al-Jazeera-Arabic-Regular" pitchFamily="2" charset="-78"/>
              </a:rPr>
              <a:t>							</a:t>
            </a:r>
          </a:p>
          <a:p>
            <a:pPr marL="0" algn="ctr" defTabSz="914400" rtl="1" eaLnBrk="1" latinLnBrk="0" hangingPunct="1"/>
            <a:r>
              <a:rPr lang="en-US" sz="2400" b="1" dirty="0">
                <a:solidFill>
                  <a:schemeClr val="bg1"/>
                </a:solidFill>
                <a:latin typeface="Al-Jazeera-Arabic-Regular" pitchFamily="2" charset="-78"/>
                <a:cs typeface="Al-Jazeera-Arabic-Regular" pitchFamily="2" charset="-78"/>
              </a:rPr>
              <a:t> </a:t>
            </a:r>
            <a:r>
              <a:rPr lang="ar-SA" sz="2400" b="1" dirty="0">
                <a:solidFill>
                  <a:schemeClr val="bg1"/>
                </a:solidFill>
                <a:latin typeface="Al-Jazeera-Arabic-Regular" pitchFamily="2" charset="-78"/>
                <a:cs typeface="Al-Jazeera-Arabic-Regular" pitchFamily="2" charset="-78"/>
              </a:rPr>
              <a:t>الواقع الافتراضي الغامر	</a:t>
            </a:r>
          </a:p>
        </p:txBody>
      </p:sp>
      <p:sp>
        <p:nvSpPr>
          <p:cNvPr id="8" name="TextBox 7"/>
          <p:cNvSpPr txBox="1"/>
          <p:nvPr/>
        </p:nvSpPr>
        <p:spPr>
          <a:xfrm>
            <a:off x="121987" y="543490"/>
            <a:ext cx="1819281"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١٠</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139159" y="1607412"/>
            <a:ext cx="6656637" cy="3737370"/>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000" b="0" i="0" dirty="0">
                <a:solidFill>
                  <a:srgbClr val="2C2F34"/>
                </a:solidFill>
                <a:effectLst/>
                <a:latin typeface="Al-Jazeera-Arabic-Regular" pitchFamily="2" charset="-78"/>
                <a:cs typeface="Al-Jazeera-Arabic-Regular" pitchFamily="2" charset="-78"/>
              </a:rPr>
              <a:t>تضيف تقنية الواقع الافتراضي الغامرة أدوات خاصة مثل شاشات العرض المثبتة على الرأس </a:t>
            </a:r>
          </a:p>
          <a:p>
            <a:pPr marL="342900" indent="-342900" algn="just" rtl="1">
              <a:lnSpc>
                <a:spcPct val="150000"/>
              </a:lnSpc>
              <a:buFont typeface="Arial" panose="020B0604020202020204" pitchFamily="34" charset="0"/>
              <a:buChar char="•"/>
            </a:pPr>
            <a:r>
              <a:rPr lang="ar-EG" sz="2000" b="0" i="0" dirty="0">
                <a:solidFill>
                  <a:srgbClr val="2C2F34"/>
                </a:solidFill>
                <a:effectLst/>
                <a:latin typeface="Al-Jazeera-Arabic-Regular" pitchFamily="2" charset="-78"/>
                <a:cs typeface="Al-Jazeera-Arabic-Regular" pitchFamily="2" charset="-78"/>
              </a:rPr>
              <a:t>يضيف العرض المجسم ميزات محسنة مثل النظرة العميقة عبر العالم الافتراضي.</a:t>
            </a:r>
          </a:p>
          <a:p>
            <a:pPr marL="342900" indent="-342900" algn="just" rtl="1">
              <a:lnSpc>
                <a:spcPct val="150000"/>
              </a:lnSpc>
              <a:buFont typeface="Arial" panose="020B0604020202020204" pitchFamily="34" charset="0"/>
              <a:buChar char="•"/>
            </a:pPr>
            <a:r>
              <a:rPr lang="ar-EG" sz="2000" b="0" i="0" dirty="0">
                <a:solidFill>
                  <a:srgbClr val="2C2F34"/>
                </a:solidFill>
                <a:effectLst/>
                <a:latin typeface="Al-Jazeera-Arabic-Regular" pitchFamily="2" charset="-78"/>
                <a:cs typeface="Al-Jazeera-Arabic-Regular" pitchFamily="2" charset="-78"/>
              </a:rPr>
              <a:t>القضاء على العالم الحقيقي ووضع الإنسان في عالم تم إنشاؤه بواسطة الكمبيوتر هو أحد التحسينات.</a:t>
            </a:r>
          </a:p>
          <a:p>
            <a:pPr marL="342900" indent="-342900" algn="just" rtl="1">
              <a:lnSpc>
                <a:spcPct val="150000"/>
              </a:lnSpc>
              <a:buFont typeface="Arial" panose="020B0604020202020204" pitchFamily="34" charset="0"/>
              <a:buChar char="•"/>
            </a:pPr>
            <a:r>
              <a:rPr lang="ar-EG" sz="2000" b="0" i="0" dirty="0">
                <a:solidFill>
                  <a:srgbClr val="2C2F34"/>
                </a:solidFill>
                <a:effectLst/>
                <a:latin typeface="Al-Jazeera-Arabic-Regular" pitchFamily="2" charset="-78"/>
                <a:cs typeface="Al-Jazeera-Arabic-Regular" pitchFamily="2" charset="-78"/>
              </a:rPr>
              <a:t>يتم التحكم في التفاعلات مع الموجودات في العالم الافتراضي بواسطة قفاز بيانات وشاشة مثبتة على الرأس وأدوات أخرى.</a:t>
            </a:r>
            <a:endParaRPr lang="ar-EG" sz="2000" b="0" i="0" dirty="0">
              <a:solidFill>
                <a:srgbClr val="333333"/>
              </a:solidFill>
              <a:effectLst/>
              <a:latin typeface="Al-Jazeera-Arabic-Regular" pitchFamily="2" charset="-78"/>
              <a:cs typeface="Al-Jazeera-Arabic-Regular" pitchFamily="2" charset="-78"/>
            </a:endParaRPr>
          </a:p>
        </p:txBody>
      </p:sp>
      <p:pic>
        <p:nvPicPr>
          <p:cNvPr id="10" name="Picture 9">
            <a:extLst>
              <a:ext uri="{FF2B5EF4-FFF2-40B4-BE49-F238E27FC236}">
                <a16:creationId xmlns:a16="http://schemas.microsoft.com/office/drawing/2014/main" id="{090224CB-CEB9-7D40-9BF6-61B50C75C982}"/>
              </a:ext>
            </a:extLst>
          </p:cNvPr>
          <p:cNvPicPr>
            <a:picLocks noChangeAspect="1"/>
          </p:cNvPicPr>
          <p:nvPr/>
        </p:nvPicPr>
        <p:blipFill>
          <a:blip r:embed="rId7"/>
          <a:stretch>
            <a:fillRect/>
          </a:stretch>
        </p:blipFill>
        <p:spPr>
          <a:xfrm>
            <a:off x="314980" y="2383661"/>
            <a:ext cx="4251616" cy="2408258"/>
          </a:xfrm>
          <a:prstGeom prst="rect">
            <a:avLst/>
          </a:prstGeom>
        </p:spPr>
      </p:pic>
      <p:pic>
        <p:nvPicPr>
          <p:cNvPr id="11" name="Audio Recording Apr 5, 2023 at 7:27:05 PM" descr="Audio Recording Apr 5, 2023 at 7:27:05 PM">
            <a:hlinkClick r:id="" action="ppaction://media"/>
            <a:extLst>
              <a:ext uri="{FF2B5EF4-FFF2-40B4-BE49-F238E27FC236}">
                <a16:creationId xmlns:a16="http://schemas.microsoft.com/office/drawing/2014/main" id="{790EC8B9-DE6C-EC4C-8111-A7E6D400E01C}"/>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95707"/>
            <a:ext cx="812800" cy="812800"/>
          </a:xfrm>
          <a:prstGeom prst="rect">
            <a:avLst/>
          </a:prstGeom>
        </p:spPr>
      </p:pic>
      <p:pic>
        <p:nvPicPr>
          <p:cNvPr id="12" name="Picture 11">
            <a:extLst>
              <a:ext uri="{FF2B5EF4-FFF2-40B4-BE49-F238E27FC236}">
                <a16:creationId xmlns:a16="http://schemas.microsoft.com/office/drawing/2014/main" id="{44A4193D-CC88-40E2-FAE3-648318D9D990}"/>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30614" y="5561972"/>
            <a:ext cx="2364774" cy="954667"/>
          </a:xfrm>
          <a:prstGeom prst="rect">
            <a:avLst/>
          </a:prstGeom>
        </p:spPr>
      </p:pic>
    </p:spTree>
    <p:extLst>
      <p:ext uri="{BB962C8B-B14F-4D97-AF65-F5344CB8AC3E}">
        <p14:creationId xmlns:p14="http://schemas.microsoft.com/office/powerpoint/2010/main" val="897032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01824"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411198" y="411763"/>
            <a:ext cx="8494633" cy="830997"/>
          </a:xfrm>
          <a:prstGeom prst="rect">
            <a:avLst/>
          </a:prstGeom>
          <a:noFill/>
        </p:spPr>
        <p:txBody>
          <a:bodyPr wrap="none" rtlCol="0">
            <a:spAutoFit/>
          </a:bodyPr>
          <a:lstStyle/>
          <a:p>
            <a:pPr marL="0" algn="ctr" defTabSz="914400" rtl="1" eaLnBrk="1" latinLnBrk="0" hangingPunct="1"/>
            <a:r>
              <a:rPr lang="en-US" sz="2400" b="1" dirty="0">
                <a:solidFill>
                  <a:schemeClr val="bg1"/>
                </a:solidFill>
                <a:latin typeface="Al-Jazeera-Arabic-Regular" pitchFamily="2" charset="-78"/>
                <a:cs typeface="Al-Jazeera-Arabic-Regular" pitchFamily="2" charset="-78"/>
              </a:rPr>
              <a:t>Head Mounted Display</a:t>
            </a:r>
            <a:r>
              <a:rPr lang="ar-SA" sz="2400" b="1" dirty="0">
                <a:solidFill>
                  <a:schemeClr val="bg1"/>
                </a:solidFill>
                <a:latin typeface="Al-Jazeera-Arabic-Regular" pitchFamily="2" charset="-78"/>
                <a:cs typeface="Al-Jazeera-Arabic-Regular" pitchFamily="2" charset="-78"/>
              </a:rPr>
              <a:t>							</a:t>
            </a:r>
          </a:p>
          <a:p>
            <a:pPr marL="0" algn="ctr" defTabSz="914400" rtl="1" eaLnBrk="1" latinLnBrk="0" hangingPunct="1"/>
            <a:r>
              <a:rPr lang="ar-SA" sz="2400" b="1" dirty="0">
                <a:solidFill>
                  <a:schemeClr val="bg1"/>
                </a:solidFill>
                <a:latin typeface="Al-Jazeera-Arabic-Regular" pitchFamily="2" charset="-78"/>
                <a:cs typeface="Al-Jazeera-Arabic-Regular" pitchFamily="2" charset="-78"/>
              </a:rPr>
              <a:t>	</a:t>
            </a:r>
            <a:r>
              <a:rPr lang="en-US" sz="2400" b="1" dirty="0">
                <a:solidFill>
                  <a:schemeClr val="bg1"/>
                </a:solidFill>
                <a:latin typeface="Al-Jazeera-Arabic-Regular" pitchFamily="2" charset="-78"/>
                <a:cs typeface="Al-Jazeera-Arabic-Regular" pitchFamily="2" charset="-78"/>
              </a:rPr>
              <a:t> </a:t>
            </a:r>
            <a:r>
              <a:rPr lang="ar-SA" sz="2400" b="1" dirty="0">
                <a:solidFill>
                  <a:schemeClr val="bg1"/>
                </a:solidFill>
                <a:latin typeface="Al-Jazeera-Arabic-Regular" pitchFamily="2" charset="-78"/>
                <a:cs typeface="Al-Jazeera-Arabic-Regular" pitchFamily="2" charset="-78"/>
              </a:rPr>
              <a:t>نظارة العرض المثبتة على الرأس	</a:t>
            </a:r>
          </a:p>
        </p:txBody>
      </p:sp>
      <p:sp>
        <p:nvSpPr>
          <p:cNvPr id="8" name="TextBox 7"/>
          <p:cNvSpPr txBox="1"/>
          <p:nvPr/>
        </p:nvSpPr>
        <p:spPr>
          <a:xfrm>
            <a:off x="121987" y="543490"/>
            <a:ext cx="1819281"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١٠</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4566597" y="1607412"/>
            <a:ext cx="7229200" cy="4199035"/>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000" b="0" i="0" dirty="0">
                <a:solidFill>
                  <a:srgbClr val="2C2F34"/>
                </a:solidFill>
                <a:effectLst/>
                <a:latin typeface="Al-Jazeera-Arabic-Regular" pitchFamily="2" charset="-78"/>
                <a:cs typeface="Al-Jazeera-Arabic-Regular" pitchFamily="2" charset="-78"/>
              </a:rPr>
              <a:t>يتكون من شاشتين صغيرتين لإنتاج الصور المجسمة ونظام تتبع الموقع البصري.</a:t>
            </a:r>
          </a:p>
          <a:p>
            <a:pPr marL="342900" indent="-342900" algn="just" rtl="1">
              <a:lnSpc>
                <a:spcPct val="150000"/>
              </a:lnSpc>
              <a:buFont typeface="Arial" panose="020B0604020202020204" pitchFamily="34" charset="0"/>
              <a:buChar char="•"/>
            </a:pPr>
            <a:r>
              <a:rPr lang="ar-EG" sz="2000" b="0" i="0" dirty="0">
                <a:solidFill>
                  <a:srgbClr val="2C2F34"/>
                </a:solidFill>
                <a:effectLst/>
                <a:latin typeface="Al-Jazeera-Arabic-Regular" pitchFamily="2" charset="-78"/>
                <a:cs typeface="Al-Jazeera-Arabic-Regular" pitchFamily="2" charset="-78"/>
              </a:rPr>
              <a:t>يتتبع اتجاه رأس الإنسان في العالم الافتراضي والذي ينتج عنه انبعاث للصورة المخلقة والتي تعرض مناطق واسعة وبها عمق طبيعي للحصول على شعور بالإنغماس في المشهد بشكل أكبر.</a:t>
            </a:r>
          </a:p>
          <a:p>
            <a:pPr marL="342900" indent="-342900" algn="just" rtl="1">
              <a:lnSpc>
                <a:spcPct val="150000"/>
              </a:lnSpc>
              <a:buFont typeface="Arial" panose="020B0604020202020204" pitchFamily="34" charset="0"/>
              <a:buChar char="•"/>
            </a:pPr>
            <a:r>
              <a:rPr lang="ar-EG" sz="2000" b="1" i="0" dirty="0">
                <a:solidFill>
                  <a:srgbClr val="2C2F34"/>
                </a:solidFill>
                <a:effectLst/>
                <a:latin typeface="Al-Jazeera-Arabic-Regular" pitchFamily="2" charset="-78"/>
                <a:cs typeface="Al-Jazeera-Arabic-Regular" pitchFamily="2" charset="-78"/>
              </a:rPr>
              <a:t>خصائص</a:t>
            </a:r>
            <a:r>
              <a:rPr lang="ar-SA" sz="2000" b="1" dirty="0">
                <a:solidFill>
                  <a:srgbClr val="2C2F34"/>
                </a:solidFill>
                <a:latin typeface="Al-Jazeera-Arabic-Regular" pitchFamily="2" charset="-78"/>
                <a:cs typeface="Al-Jazeera-Arabic-Regular" pitchFamily="2" charset="-78"/>
              </a:rPr>
              <a:t>ها</a:t>
            </a:r>
            <a:r>
              <a:rPr lang="ar-EG" sz="2000" b="1" i="0" dirty="0">
                <a:solidFill>
                  <a:srgbClr val="2C2F34"/>
                </a:solidFill>
                <a:effectLst/>
                <a:latin typeface="Al-Jazeera-Arabic-Regular" pitchFamily="2" charset="-78"/>
                <a:cs typeface="Al-Jazeera-Arabic-Regular" pitchFamily="2" charset="-78"/>
              </a:rPr>
              <a:t>: </a:t>
            </a:r>
          </a:p>
          <a:p>
            <a:pPr marL="720725" indent="-331788" algn="just" rtl="1">
              <a:lnSpc>
                <a:spcPct val="150000"/>
              </a:lnSpc>
              <a:buFont typeface="Arial" panose="020B0604020202020204" pitchFamily="34" charset="0"/>
              <a:buChar char="•"/>
            </a:pPr>
            <a:r>
              <a:rPr lang="ar-EG" sz="2000" b="0" i="0" dirty="0">
                <a:solidFill>
                  <a:srgbClr val="2C2F34"/>
                </a:solidFill>
                <a:effectLst/>
                <a:latin typeface="Al-Jazeera-Arabic-Regular" pitchFamily="2" charset="-78"/>
                <a:cs typeface="Al-Jazeera-Arabic-Regular" pitchFamily="2" charset="-78"/>
              </a:rPr>
              <a:t>التجول المفتوح</a:t>
            </a:r>
          </a:p>
          <a:p>
            <a:pPr marL="720725" indent="-331788" algn="just" rtl="1">
              <a:lnSpc>
                <a:spcPct val="150000"/>
              </a:lnSpc>
              <a:buFont typeface="Arial" panose="020B0604020202020204" pitchFamily="34" charset="0"/>
              <a:buChar char="•"/>
            </a:pPr>
            <a:r>
              <a:rPr lang="ar-EG" sz="2000" b="0" i="0" dirty="0">
                <a:solidFill>
                  <a:srgbClr val="2C2F34"/>
                </a:solidFill>
                <a:effectLst/>
                <a:latin typeface="Al-Jazeera-Arabic-Regular" pitchFamily="2" charset="-78"/>
                <a:cs typeface="Al-Jazeera-Arabic-Regular" pitchFamily="2" charset="-78"/>
              </a:rPr>
              <a:t>الرؤية ٣٦٠ درجة </a:t>
            </a:r>
          </a:p>
          <a:p>
            <a:pPr marL="720725" indent="-331788" algn="just" rtl="1">
              <a:lnSpc>
                <a:spcPct val="150000"/>
              </a:lnSpc>
              <a:buFont typeface="Arial" panose="020B0604020202020204" pitchFamily="34" charset="0"/>
              <a:buChar char="•"/>
            </a:pPr>
            <a:r>
              <a:rPr lang="ar-EG" sz="2000" b="0" i="0" dirty="0">
                <a:solidFill>
                  <a:srgbClr val="2C2F34"/>
                </a:solidFill>
                <a:effectLst/>
                <a:latin typeface="Al-Jazeera-Arabic-Regular" pitchFamily="2" charset="-78"/>
                <a:cs typeface="Al-Jazeera-Arabic-Regular" pitchFamily="2" charset="-78"/>
              </a:rPr>
              <a:t>إمكانية الطيران عبر الكمبيوتر في العالم الافتراضي ثلاثي الأبعاد.</a:t>
            </a:r>
            <a:endParaRPr lang="ar-EG" sz="2000" b="0" i="0" dirty="0">
              <a:solidFill>
                <a:srgbClr val="333333"/>
              </a:solidFill>
              <a:effectLst/>
              <a:latin typeface="Al-Jazeera-Arabic-Regular" pitchFamily="2" charset="-78"/>
              <a:cs typeface="Al-Jazeera-Arabic-Regular" pitchFamily="2" charset="-78"/>
            </a:endParaRPr>
          </a:p>
        </p:txBody>
      </p:sp>
      <p:pic>
        <p:nvPicPr>
          <p:cNvPr id="11" name="Picture 10">
            <a:extLst>
              <a:ext uri="{FF2B5EF4-FFF2-40B4-BE49-F238E27FC236}">
                <a16:creationId xmlns:a16="http://schemas.microsoft.com/office/drawing/2014/main" id="{A77BDB64-6DE6-F744-AC8F-A3FB49AA026E}"/>
              </a:ext>
            </a:extLst>
          </p:cNvPr>
          <p:cNvPicPr>
            <a:picLocks noChangeAspect="1"/>
          </p:cNvPicPr>
          <p:nvPr/>
        </p:nvPicPr>
        <p:blipFill>
          <a:blip r:embed="rId7"/>
          <a:stretch>
            <a:fillRect/>
          </a:stretch>
        </p:blipFill>
        <p:spPr>
          <a:xfrm>
            <a:off x="225260" y="2369916"/>
            <a:ext cx="4202898" cy="2364130"/>
          </a:xfrm>
          <a:prstGeom prst="rect">
            <a:avLst/>
          </a:prstGeom>
        </p:spPr>
      </p:pic>
      <p:pic>
        <p:nvPicPr>
          <p:cNvPr id="10" name="Audio Recording Apr 5, 2023 at 7:50:02 PM" descr="Audio Recording Apr 5, 2023 at 7:50:02 PM">
            <a:hlinkClick r:id="" action="ppaction://media"/>
            <a:extLst>
              <a:ext uri="{FF2B5EF4-FFF2-40B4-BE49-F238E27FC236}">
                <a16:creationId xmlns:a16="http://schemas.microsoft.com/office/drawing/2014/main" id="{5308C1C1-CDA2-4E4F-B348-8B9E2ABE4244}"/>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59875" y="6051663"/>
            <a:ext cx="812800" cy="812800"/>
          </a:xfrm>
          <a:prstGeom prst="rect">
            <a:avLst/>
          </a:prstGeom>
        </p:spPr>
      </p:pic>
      <p:pic>
        <p:nvPicPr>
          <p:cNvPr id="12" name="Picture 11">
            <a:extLst>
              <a:ext uri="{FF2B5EF4-FFF2-40B4-BE49-F238E27FC236}">
                <a16:creationId xmlns:a16="http://schemas.microsoft.com/office/drawing/2014/main" id="{1DD5C6B9-1624-4339-856A-80B0974B167C}"/>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30614" y="5561972"/>
            <a:ext cx="2364774" cy="954667"/>
          </a:xfrm>
          <a:prstGeom prst="rect">
            <a:avLst/>
          </a:prstGeom>
        </p:spPr>
      </p:pic>
    </p:spTree>
    <p:extLst>
      <p:ext uri="{BB962C8B-B14F-4D97-AF65-F5344CB8AC3E}">
        <p14:creationId xmlns:p14="http://schemas.microsoft.com/office/powerpoint/2010/main" val="2319346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620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598876" y="581891"/>
            <a:ext cx="3793026" cy="523220"/>
          </a:xfrm>
          <a:prstGeom prst="rect">
            <a:avLst/>
          </a:prstGeom>
          <a:noFill/>
        </p:spPr>
        <p:txBody>
          <a:bodyPr wrap="none" rtlCol="0">
            <a:spAutoFit/>
          </a:bodyPr>
          <a:lstStyle/>
          <a:p>
            <a:pPr marL="0" algn="ctr" defTabSz="914400" rtl="1" eaLnBrk="1" latinLnBrk="0" hangingPunct="1"/>
            <a:r>
              <a:rPr lang="ar-SA" sz="2800" b="1" dirty="0">
                <a:solidFill>
                  <a:schemeClr val="bg1"/>
                </a:solidFill>
                <a:latin typeface="Al-Jazeera-Arabic-Regular" pitchFamily="2" charset="-78"/>
                <a:cs typeface="Al-Jazeera-Arabic-Regular" pitchFamily="2" charset="-78"/>
              </a:rPr>
              <a:t>تطبيقات الواقع الافتراضي</a:t>
            </a:r>
          </a:p>
        </p:txBody>
      </p:sp>
      <p:sp>
        <p:nvSpPr>
          <p:cNvPr id="8" name="TextBox 7"/>
          <p:cNvSpPr txBox="1"/>
          <p:nvPr/>
        </p:nvSpPr>
        <p:spPr>
          <a:xfrm>
            <a:off x="121987" y="543490"/>
            <a:ext cx="1819281"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١٠</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6863788" y="2437478"/>
            <a:ext cx="4889724" cy="2116733"/>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400" b="1" i="0" dirty="0">
                <a:solidFill>
                  <a:srgbClr val="2C2F34"/>
                </a:solidFill>
                <a:effectLst/>
                <a:latin typeface="Al-Jazeera-Arabic-Regular" pitchFamily="2" charset="-78"/>
                <a:cs typeface="Al-Jazeera-Arabic-Regular" pitchFamily="2" charset="-78"/>
              </a:rPr>
              <a:t>الأفلام</a:t>
            </a:r>
            <a:endParaRPr lang="ar-EG" sz="2200" b="1" i="0" dirty="0">
              <a:solidFill>
                <a:srgbClr val="2C2F34"/>
              </a:solidFill>
              <a:effectLst/>
              <a:latin typeface="Al-Jazeera-Arabic-Regular" pitchFamily="2" charset="-78"/>
              <a:cs typeface="Al-Jazeera-Arabic-Regular" pitchFamily="2" charset="-78"/>
            </a:endParaRPr>
          </a:p>
          <a:p>
            <a:pPr algn="just" rtl="1">
              <a:lnSpc>
                <a:spcPct val="150000"/>
              </a:lnSpc>
            </a:pPr>
            <a:r>
              <a:rPr lang="ar-EG" sz="2200" b="0" i="0" dirty="0">
                <a:solidFill>
                  <a:srgbClr val="2C2F34"/>
                </a:solidFill>
                <a:effectLst/>
                <a:latin typeface="Al-Jazeera-Arabic-Regular" pitchFamily="2" charset="-78"/>
                <a:cs typeface="Al-Jazeera-Arabic-Regular" pitchFamily="2" charset="-78"/>
              </a:rPr>
              <a:t>يتم تطبيق الواقع الافتراضي في الأفلام ثلاثية الأبعاد لمحاولة غمر المشاهد في الفيلم والإعدادات والبيئات الافتراضية.</a:t>
            </a:r>
            <a:endParaRPr lang="ar-EG" sz="2200" b="0" i="0" dirty="0">
              <a:solidFill>
                <a:srgbClr val="333333"/>
              </a:solidFill>
              <a:effectLst/>
              <a:latin typeface="Al-Jazeera-Arabic-Regular" pitchFamily="2" charset="-78"/>
              <a:cs typeface="Al-Jazeera-Arabic-Regular" pitchFamily="2" charset="-78"/>
            </a:endParaRPr>
          </a:p>
        </p:txBody>
      </p:sp>
      <p:pic>
        <p:nvPicPr>
          <p:cNvPr id="10" name="Picture 9">
            <a:extLst>
              <a:ext uri="{FF2B5EF4-FFF2-40B4-BE49-F238E27FC236}">
                <a16:creationId xmlns:a16="http://schemas.microsoft.com/office/drawing/2014/main" id="{9FDDB4EC-9A38-174D-95A4-1684C1F5C505}"/>
              </a:ext>
            </a:extLst>
          </p:cNvPr>
          <p:cNvPicPr>
            <a:picLocks noChangeAspect="1"/>
          </p:cNvPicPr>
          <p:nvPr/>
        </p:nvPicPr>
        <p:blipFill>
          <a:blip r:embed="rId7"/>
          <a:stretch>
            <a:fillRect/>
          </a:stretch>
        </p:blipFill>
        <p:spPr>
          <a:xfrm>
            <a:off x="1083793" y="1922105"/>
            <a:ext cx="5012207" cy="3234292"/>
          </a:xfrm>
          <a:prstGeom prst="rect">
            <a:avLst/>
          </a:prstGeom>
        </p:spPr>
      </p:pic>
      <p:pic>
        <p:nvPicPr>
          <p:cNvPr id="11" name="Audio Recording Apr 5, 2023 at 7:51:01 PM" descr="Audio Recording Apr 5, 2023 at 7:51:01 PM">
            <a:hlinkClick r:id="" action="ppaction://media"/>
            <a:extLst>
              <a:ext uri="{FF2B5EF4-FFF2-40B4-BE49-F238E27FC236}">
                <a16:creationId xmlns:a16="http://schemas.microsoft.com/office/drawing/2014/main" id="{28CD318B-DB98-364F-87BE-4B72A2CEDE35}"/>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0940712" y="6134129"/>
            <a:ext cx="812800" cy="812800"/>
          </a:xfrm>
          <a:prstGeom prst="rect">
            <a:avLst/>
          </a:prstGeom>
        </p:spPr>
      </p:pic>
      <p:pic>
        <p:nvPicPr>
          <p:cNvPr id="12" name="Picture 11">
            <a:extLst>
              <a:ext uri="{FF2B5EF4-FFF2-40B4-BE49-F238E27FC236}">
                <a16:creationId xmlns:a16="http://schemas.microsoft.com/office/drawing/2014/main" id="{7D6FB187-6654-A4A4-836F-B3E1D1F85DF6}"/>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30614" y="5561972"/>
            <a:ext cx="2364774" cy="954667"/>
          </a:xfrm>
          <a:prstGeom prst="rect">
            <a:avLst/>
          </a:prstGeom>
        </p:spPr>
      </p:pic>
    </p:spTree>
    <p:extLst>
      <p:ext uri="{BB962C8B-B14F-4D97-AF65-F5344CB8AC3E}">
        <p14:creationId xmlns:p14="http://schemas.microsoft.com/office/powerpoint/2010/main" val="2349422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5904"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598876" y="581891"/>
            <a:ext cx="3793026" cy="523220"/>
          </a:xfrm>
          <a:prstGeom prst="rect">
            <a:avLst/>
          </a:prstGeom>
          <a:noFill/>
        </p:spPr>
        <p:txBody>
          <a:bodyPr wrap="none" rtlCol="0">
            <a:spAutoFit/>
          </a:bodyPr>
          <a:lstStyle/>
          <a:p>
            <a:pPr marL="0" algn="ctr" defTabSz="914400" rtl="1" eaLnBrk="1" latinLnBrk="0" hangingPunct="1"/>
            <a:r>
              <a:rPr lang="ar-SA" sz="2800" b="1" dirty="0">
                <a:solidFill>
                  <a:schemeClr val="bg1"/>
                </a:solidFill>
                <a:latin typeface="Al-Jazeera-Arabic-Regular" pitchFamily="2" charset="-78"/>
                <a:cs typeface="Al-Jazeera-Arabic-Regular" pitchFamily="2" charset="-78"/>
              </a:rPr>
              <a:t>تطبيقات الواقع الافتراضي</a:t>
            </a:r>
          </a:p>
        </p:txBody>
      </p:sp>
      <p:sp>
        <p:nvSpPr>
          <p:cNvPr id="8" name="TextBox 7"/>
          <p:cNvSpPr txBox="1"/>
          <p:nvPr/>
        </p:nvSpPr>
        <p:spPr>
          <a:xfrm>
            <a:off x="121987" y="543490"/>
            <a:ext cx="1819281"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١٠</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6096001" y="1862802"/>
            <a:ext cx="5701716" cy="3132396"/>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400" b="1" i="0" dirty="0">
                <a:solidFill>
                  <a:srgbClr val="2C2F34"/>
                </a:solidFill>
                <a:effectLst/>
                <a:latin typeface="Al-Jazeera-Arabic-Regular" pitchFamily="2" charset="-78"/>
                <a:cs typeface="Al-Jazeera-Arabic-Regular" pitchFamily="2" charset="-78"/>
              </a:rPr>
              <a:t>ألعاب الفيديو</a:t>
            </a:r>
          </a:p>
          <a:p>
            <a:pPr algn="just" rtl="1">
              <a:lnSpc>
                <a:spcPct val="150000"/>
              </a:lnSpc>
            </a:pPr>
            <a:r>
              <a:rPr lang="ar-EG" sz="2200" i="0" dirty="0">
                <a:solidFill>
                  <a:srgbClr val="2C2F34"/>
                </a:solidFill>
                <a:effectLst/>
                <a:latin typeface="Al-Jazeera-Arabic-Regular" pitchFamily="2" charset="-78"/>
                <a:cs typeface="Al-Jazeera-Arabic-Regular" pitchFamily="2" charset="-78"/>
              </a:rPr>
              <a:t>الواقع الافتراضي </a:t>
            </a:r>
            <a:r>
              <a:rPr lang="ar-SA" sz="2200" dirty="0">
                <a:solidFill>
                  <a:srgbClr val="2C2F34"/>
                </a:solidFill>
                <a:latin typeface="Al-Jazeera-Arabic-Regular" pitchFamily="2" charset="-78"/>
                <a:cs typeface="Al-Jazeera-Arabic-Regular" pitchFamily="2" charset="-78"/>
              </a:rPr>
              <a:t>يلعب دوراً كبيراً</a:t>
            </a:r>
            <a:r>
              <a:rPr lang="ar-EG" sz="2200" i="0" dirty="0">
                <a:solidFill>
                  <a:srgbClr val="2C2F34"/>
                </a:solidFill>
                <a:effectLst/>
                <a:latin typeface="Al-Jazeera-Arabic-Regular" pitchFamily="2" charset="-78"/>
                <a:cs typeface="Al-Jazeera-Arabic-Regular" pitchFamily="2" charset="-78"/>
              </a:rPr>
              <a:t> في ألعاب الفيديو.</a:t>
            </a:r>
          </a:p>
          <a:p>
            <a:pPr algn="just" rtl="1">
              <a:lnSpc>
                <a:spcPct val="150000"/>
              </a:lnSpc>
            </a:pPr>
            <a:r>
              <a:rPr lang="ar-EG" sz="2200" i="0" dirty="0">
                <a:solidFill>
                  <a:srgbClr val="2C2F34"/>
                </a:solidFill>
                <a:effectLst/>
                <a:latin typeface="Al-Jazeera-Arabic-Regular" pitchFamily="2" charset="-78"/>
                <a:cs typeface="Al-Jazeera-Arabic-Regular" pitchFamily="2" charset="-78"/>
              </a:rPr>
              <a:t>يمكن التفاعل جسديًا مع الألعاب باستخدام الجسم والحركات في </a:t>
            </a:r>
            <a:r>
              <a:rPr lang="ar-EG" sz="2200" dirty="0">
                <a:solidFill>
                  <a:srgbClr val="2C2F34"/>
                </a:solidFill>
                <a:latin typeface="Al-Jazeera-Arabic-Regular" pitchFamily="2" charset="-78"/>
                <a:cs typeface="Al-Jazeera-Arabic-Regular" pitchFamily="2" charset="-78"/>
              </a:rPr>
              <a:t>ا</a:t>
            </a:r>
            <a:r>
              <a:rPr lang="ar-EG" sz="2200" i="0" dirty="0">
                <a:solidFill>
                  <a:srgbClr val="2C2F34"/>
                </a:solidFill>
                <a:effectLst/>
                <a:latin typeface="Al-Jazeera-Arabic-Regular" pitchFamily="2" charset="-78"/>
                <a:cs typeface="Al-Jazeera-Arabic-Regular" pitchFamily="2" charset="-78"/>
              </a:rPr>
              <a:t>لتحكم في الشخصيات وعناصر اللعبة الأخرى، وهذا لم يكن يتخيله الناس قبل سنوات.</a:t>
            </a:r>
            <a:endParaRPr lang="ar-EG" sz="2200" i="0" dirty="0">
              <a:solidFill>
                <a:srgbClr val="333333"/>
              </a:solidFill>
              <a:effectLst/>
              <a:latin typeface="Al-Jazeera-Arabic-Regular" pitchFamily="2" charset="-78"/>
              <a:cs typeface="Al-Jazeera-Arabic-Regular" pitchFamily="2" charset="-78"/>
            </a:endParaRPr>
          </a:p>
        </p:txBody>
      </p:sp>
      <p:pic>
        <p:nvPicPr>
          <p:cNvPr id="11" name="Picture 10">
            <a:extLst>
              <a:ext uri="{FF2B5EF4-FFF2-40B4-BE49-F238E27FC236}">
                <a16:creationId xmlns:a16="http://schemas.microsoft.com/office/drawing/2014/main" id="{BE1D4236-58AF-BC4A-A334-4DE185634325}"/>
              </a:ext>
            </a:extLst>
          </p:cNvPr>
          <p:cNvPicPr>
            <a:picLocks noChangeAspect="1"/>
          </p:cNvPicPr>
          <p:nvPr/>
        </p:nvPicPr>
        <p:blipFill>
          <a:blip r:embed="rId7"/>
          <a:stretch>
            <a:fillRect/>
          </a:stretch>
        </p:blipFill>
        <p:spPr>
          <a:xfrm>
            <a:off x="1006997" y="1862802"/>
            <a:ext cx="4413588" cy="3298241"/>
          </a:xfrm>
          <a:prstGeom prst="rect">
            <a:avLst/>
          </a:prstGeom>
        </p:spPr>
      </p:pic>
      <p:pic>
        <p:nvPicPr>
          <p:cNvPr id="10" name="Audio Recording Apr 5, 2023 at 7:52:32 PM" descr="Audio Recording Apr 5, 2023 at 7:52:32 PM">
            <a:hlinkClick r:id="" action="ppaction://media"/>
            <a:extLst>
              <a:ext uri="{FF2B5EF4-FFF2-40B4-BE49-F238E27FC236}">
                <a16:creationId xmlns:a16="http://schemas.microsoft.com/office/drawing/2014/main" id="{C04C7705-4D18-8A43-911E-66DF9D6994F7}"/>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75111"/>
            <a:ext cx="812800" cy="812800"/>
          </a:xfrm>
          <a:prstGeom prst="rect">
            <a:avLst/>
          </a:prstGeom>
        </p:spPr>
      </p:pic>
      <p:pic>
        <p:nvPicPr>
          <p:cNvPr id="12" name="Picture 11">
            <a:extLst>
              <a:ext uri="{FF2B5EF4-FFF2-40B4-BE49-F238E27FC236}">
                <a16:creationId xmlns:a16="http://schemas.microsoft.com/office/drawing/2014/main" id="{0C901E42-0AC0-468D-F454-6F28E311CEFD}"/>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30614" y="5561972"/>
            <a:ext cx="2364774" cy="954667"/>
          </a:xfrm>
          <a:prstGeom prst="rect">
            <a:avLst/>
          </a:prstGeom>
        </p:spPr>
      </p:pic>
    </p:spTree>
    <p:extLst>
      <p:ext uri="{BB962C8B-B14F-4D97-AF65-F5344CB8AC3E}">
        <p14:creationId xmlns:p14="http://schemas.microsoft.com/office/powerpoint/2010/main" val="965130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993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598876" y="581891"/>
            <a:ext cx="3793026" cy="523220"/>
          </a:xfrm>
          <a:prstGeom prst="rect">
            <a:avLst/>
          </a:prstGeom>
          <a:noFill/>
        </p:spPr>
        <p:txBody>
          <a:bodyPr wrap="none" rtlCol="0">
            <a:spAutoFit/>
          </a:bodyPr>
          <a:lstStyle/>
          <a:p>
            <a:pPr marL="0" algn="ctr" defTabSz="914400" rtl="1" eaLnBrk="1" latinLnBrk="0" hangingPunct="1"/>
            <a:r>
              <a:rPr lang="ar-SA" sz="2800" b="1" dirty="0">
                <a:solidFill>
                  <a:schemeClr val="bg1"/>
                </a:solidFill>
                <a:latin typeface="Al-Jazeera-Arabic-Regular" pitchFamily="2" charset="-78"/>
                <a:cs typeface="Al-Jazeera-Arabic-Regular" pitchFamily="2" charset="-78"/>
              </a:rPr>
              <a:t>تطبيقات الواقع الافتراضي</a:t>
            </a:r>
          </a:p>
        </p:txBody>
      </p:sp>
      <p:sp>
        <p:nvSpPr>
          <p:cNvPr id="8" name="TextBox 7"/>
          <p:cNvSpPr txBox="1"/>
          <p:nvPr/>
        </p:nvSpPr>
        <p:spPr>
          <a:xfrm>
            <a:off x="121987" y="543490"/>
            <a:ext cx="1819281"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١٠</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495389" y="2303820"/>
            <a:ext cx="6377132" cy="2624565"/>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400" b="1" i="0" dirty="0">
                <a:solidFill>
                  <a:srgbClr val="2C2F34"/>
                </a:solidFill>
                <a:effectLst/>
                <a:latin typeface="Al-Jazeera-Arabic-Regular" pitchFamily="2" charset="-78"/>
                <a:cs typeface="Al-Jazeera-Arabic-Regular" pitchFamily="2" charset="-78"/>
              </a:rPr>
              <a:t>التعليم</a:t>
            </a:r>
            <a:r>
              <a:rPr lang="en-US" sz="2400" b="1" i="0" dirty="0">
                <a:solidFill>
                  <a:srgbClr val="2C2F34"/>
                </a:solidFill>
                <a:effectLst/>
                <a:latin typeface="Al-Jazeera-Arabic-Regular" pitchFamily="2" charset="-78"/>
                <a:cs typeface="Al-Jazeera-Arabic-Regular" pitchFamily="2" charset="-78"/>
              </a:rPr>
              <a:t>:</a:t>
            </a:r>
            <a:endParaRPr lang="ar-SA" sz="2400" b="1" i="0" dirty="0">
              <a:solidFill>
                <a:srgbClr val="2C2F34"/>
              </a:solidFill>
              <a:effectLst/>
              <a:latin typeface="Al-Jazeera-Arabic-Regular" pitchFamily="2" charset="-78"/>
              <a:cs typeface="Al-Jazeera-Arabic-Regular" pitchFamily="2" charset="-78"/>
            </a:endParaRPr>
          </a:p>
          <a:p>
            <a:pPr algn="just" rtl="1">
              <a:lnSpc>
                <a:spcPct val="150000"/>
              </a:lnSpc>
            </a:pPr>
            <a:r>
              <a:rPr lang="ar-EG" sz="2200" i="0" dirty="0">
                <a:solidFill>
                  <a:srgbClr val="2C2F34"/>
                </a:solidFill>
                <a:effectLst/>
                <a:latin typeface="Al-Jazeera-Arabic-Regular" pitchFamily="2" charset="-78"/>
                <a:cs typeface="Al-Jazeera-Arabic-Regular" pitchFamily="2" charset="-78"/>
              </a:rPr>
              <a:t>الواقع الافتراضي </a:t>
            </a:r>
            <a:r>
              <a:rPr lang="ar-SA" sz="2200" dirty="0">
                <a:solidFill>
                  <a:srgbClr val="2C2F34"/>
                </a:solidFill>
                <a:latin typeface="Al-Jazeera-Arabic-Regular" pitchFamily="2" charset="-78"/>
                <a:cs typeface="Al-Jazeera-Arabic-Regular" pitchFamily="2" charset="-78"/>
              </a:rPr>
              <a:t>واستخدامه في</a:t>
            </a:r>
            <a:r>
              <a:rPr lang="ar-EG" sz="2200" i="0" dirty="0">
                <a:solidFill>
                  <a:srgbClr val="2C2F34"/>
                </a:solidFill>
                <a:effectLst/>
                <a:latin typeface="Al-Jazeera-Arabic-Regular" pitchFamily="2" charset="-78"/>
                <a:cs typeface="Al-Jazeera-Arabic-Regular" pitchFamily="2" charset="-78"/>
              </a:rPr>
              <a:t> التعليم والتعلم.</a:t>
            </a:r>
            <a:r>
              <a:rPr lang="ar-SA" sz="2200" dirty="0">
                <a:solidFill>
                  <a:srgbClr val="2C2F34"/>
                </a:solidFill>
                <a:latin typeface="Al-Jazeera-Arabic-Regular" pitchFamily="2" charset="-78"/>
                <a:cs typeface="Al-Jazeera-Arabic-Regular" pitchFamily="2" charset="-78"/>
              </a:rPr>
              <a:t> </a:t>
            </a:r>
            <a:r>
              <a:rPr lang="ar-EG" sz="2200" i="0" dirty="0">
                <a:solidFill>
                  <a:srgbClr val="2C2F34"/>
                </a:solidFill>
                <a:effectLst/>
                <a:latin typeface="Al-Jazeera-Arabic-Regular" pitchFamily="2" charset="-78"/>
                <a:cs typeface="Al-Jazeera-Arabic-Regular" pitchFamily="2" charset="-78"/>
              </a:rPr>
              <a:t>وميزة ذلك أنه يمكن مجموعات كبيرة من الطلاب من التفاعل مع بعضهم البعض وكذلك داخل بيئة ثلاثية الأبعاد. وكذلك إنشاء المعامل الافتراضية.</a:t>
            </a:r>
            <a:endParaRPr lang="ar-EG" sz="2200" i="0" dirty="0">
              <a:solidFill>
                <a:srgbClr val="333333"/>
              </a:solidFill>
              <a:effectLst/>
              <a:latin typeface="Al-Jazeera-Arabic-Regular" pitchFamily="2" charset="-78"/>
              <a:cs typeface="Al-Jazeera-Arabic-Regular" pitchFamily="2" charset="-78"/>
            </a:endParaRPr>
          </a:p>
        </p:txBody>
      </p:sp>
      <p:pic>
        <p:nvPicPr>
          <p:cNvPr id="10" name="Picture 9">
            <a:extLst>
              <a:ext uri="{FF2B5EF4-FFF2-40B4-BE49-F238E27FC236}">
                <a16:creationId xmlns:a16="http://schemas.microsoft.com/office/drawing/2014/main" id="{3252F93A-8BAD-ED4C-B284-C831867713AB}"/>
              </a:ext>
            </a:extLst>
          </p:cNvPr>
          <p:cNvPicPr>
            <a:picLocks noChangeAspect="1"/>
          </p:cNvPicPr>
          <p:nvPr/>
        </p:nvPicPr>
        <p:blipFill>
          <a:blip r:embed="rId7"/>
          <a:stretch>
            <a:fillRect/>
          </a:stretch>
        </p:blipFill>
        <p:spPr>
          <a:xfrm>
            <a:off x="248398" y="2072393"/>
            <a:ext cx="5146062" cy="2895883"/>
          </a:xfrm>
          <a:prstGeom prst="rect">
            <a:avLst/>
          </a:prstGeom>
        </p:spPr>
      </p:pic>
      <p:pic>
        <p:nvPicPr>
          <p:cNvPr id="11" name="Audio Recording Apr 5, 2023 at 7:54:05 PM" descr="Audio Recording Apr 5, 2023 at 7:54:05 PM">
            <a:hlinkClick r:id="" action="ppaction://media"/>
            <a:extLst>
              <a:ext uri="{FF2B5EF4-FFF2-40B4-BE49-F238E27FC236}">
                <a16:creationId xmlns:a16="http://schemas.microsoft.com/office/drawing/2014/main" id="{1B1A32B1-1211-3743-921C-699F85D49A83}"/>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059721" y="6108362"/>
            <a:ext cx="812800" cy="812800"/>
          </a:xfrm>
          <a:prstGeom prst="rect">
            <a:avLst/>
          </a:prstGeom>
        </p:spPr>
      </p:pic>
      <p:pic>
        <p:nvPicPr>
          <p:cNvPr id="12" name="Picture 11">
            <a:extLst>
              <a:ext uri="{FF2B5EF4-FFF2-40B4-BE49-F238E27FC236}">
                <a16:creationId xmlns:a16="http://schemas.microsoft.com/office/drawing/2014/main" id="{2B398FA0-67DE-DF31-F565-4047337417B1}"/>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30614" y="5561972"/>
            <a:ext cx="2364774" cy="954667"/>
          </a:xfrm>
          <a:prstGeom prst="rect">
            <a:avLst/>
          </a:prstGeom>
        </p:spPr>
      </p:pic>
    </p:spTree>
    <p:extLst>
      <p:ext uri="{BB962C8B-B14F-4D97-AF65-F5344CB8AC3E}">
        <p14:creationId xmlns:p14="http://schemas.microsoft.com/office/powerpoint/2010/main" val="2045758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4944"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598876" y="581891"/>
            <a:ext cx="3793026" cy="523220"/>
          </a:xfrm>
          <a:prstGeom prst="rect">
            <a:avLst/>
          </a:prstGeom>
          <a:noFill/>
        </p:spPr>
        <p:txBody>
          <a:bodyPr wrap="none" rtlCol="0">
            <a:spAutoFit/>
          </a:bodyPr>
          <a:lstStyle/>
          <a:p>
            <a:pPr marL="0" algn="ctr" defTabSz="914400" rtl="1" eaLnBrk="1" latinLnBrk="0" hangingPunct="1"/>
            <a:r>
              <a:rPr lang="ar-SA" sz="2800" b="1" dirty="0">
                <a:solidFill>
                  <a:schemeClr val="bg1"/>
                </a:solidFill>
                <a:latin typeface="Al-Jazeera-Arabic-Regular" pitchFamily="2" charset="-78"/>
                <a:cs typeface="Al-Jazeera-Arabic-Regular" pitchFamily="2" charset="-78"/>
              </a:rPr>
              <a:t>تطبيقات الواقع الافتراضي</a:t>
            </a:r>
          </a:p>
        </p:txBody>
      </p:sp>
      <p:sp>
        <p:nvSpPr>
          <p:cNvPr id="8" name="TextBox 7"/>
          <p:cNvSpPr txBox="1"/>
          <p:nvPr/>
        </p:nvSpPr>
        <p:spPr>
          <a:xfrm>
            <a:off x="121987" y="543490"/>
            <a:ext cx="1819281"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١٠</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495389" y="2303820"/>
            <a:ext cx="6377132" cy="2116733"/>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400" b="1" i="0" dirty="0">
                <a:solidFill>
                  <a:srgbClr val="2C2F34"/>
                </a:solidFill>
                <a:effectLst/>
                <a:latin typeface="Al-Jazeera-Arabic-Regular" pitchFamily="2" charset="-78"/>
                <a:cs typeface="Al-Jazeera-Arabic-Regular" pitchFamily="2" charset="-78"/>
              </a:rPr>
              <a:t>التدريب</a:t>
            </a:r>
            <a:r>
              <a:rPr lang="en-US" sz="2400" b="1" i="0" dirty="0">
                <a:solidFill>
                  <a:srgbClr val="2C2F34"/>
                </a:solidFill>
                <a:effectLst/>
                <a:latin typeface="Al-Jazeera-Arabic-Regular" pitchFamily="2" charset="-78"/>
                <a:cs typeface="Al-Jazeera-Arabic-Regular" pitchFamily="2" charset="-78"/>
              </a:rPr>
              <a:t>:</a:t>
            </a:r>
            <a:endParaRPr lang="ar-SA" sz="2400" b="1" i="0" dirty="0">
              <a:solidFill>
                <a:srgbClr val="2C2F34"/>
              </a:solidFill>
              <a:effectLst/>
              <a:latin typeface="Al-Jazeera-Arabic-Regular" pitchFamily="2" charset="-78"/>
              <a:cs typeface="Al-Jazeera-Arabic-Regular" pitchFamily="2" charset="-78"/>
            </a:endParaRPr>
          </a:p>
          <a:p>
            <a:pPr algn="just" rtl="1">
              <a:lnSpc>
                <a:spcPct val="150000"/>
              </a:lnSpc>
            </a:pPr>
            <a:r>
              <a:rPr lang="ar-EG" sz="2200" i="0" dirty="0">
                <a:solidFill>
                  <a:srgbClr val="2C2F34"/>
                </a:solidFill>
                <a:effectLst/>
                <a:latin typeface="Al-Jazeera-Arabic-Regular" pitchFamily="2" charset="-78"/>
                <a:cs typeface="Al-Jazeera-Arabic-Regular" pitchFamily="2" charset="-78"/>
              </a:rPr>
              <a:t>يستخدم المدربون الواقع الافتراضي لتزويد المتعلمين ببيئة افتراضية حيث يمكنهم تطوير مهاراتهم دون العواقب الواقعية للفشل.</a:t>
            </a:r>
            <a:endParaRPr lang="ar-EG" sz="2200" i="0" dirty="0">
              <a:solidFill>
                <a:srgbClr val="333333"/>
              </a:solidFill>
              <a:effectLst/>
              <a:latin typeface="Al-Jazeera-Arabic-Regular" pitchFamily="2" charset="-78"/>
              <a:cs typeface="Al-Jazeera-Arabic-Regular" pitchFamily="2" charset="-78"/>
            </a:endParaRPr>
          </a:p>
        </p:txBody>
      </p:sp>
      <p:pic>
        <p:nvPicPr>
          <p:cNvPr id="12" name="Picture 11">
            <a:extLst>
              <a:ext uri="{FF2B5EF4-FFF2-40B4-BE49-F238E27FC236}">
                <a16:creationId xmlns:a16="http://schemas.microsoft.com/office/drawing/2014/main" id="{6AD908FB-EA16-A344-B713-785002FEEF62}"/>
              </a:ext>
            </a:extLst>
          </p:cNvPr>
          <p:cNvPicPr>
            <a:picLocks noChangeAspect="1"/>
          </p:cNvPicPr>
          <p:nvPr/>
        </p:nvPicPr>
        <p:blipFill>
          <a:blip r:embed="rId7"/>
          <a:stretch>
            <a:fillRect/>
          </a:stretch>
        </p:blipFill>
        <p:spPr>
          <a:xfrm>
            <a:off x="330768" y="1920337"/>
            <a:ext cx="4622960" cy="3071198"/>
          </a:xfrm>
          <a:prstGeom prst="rect">
            <a:avLst/>
          </a:prstGeom>
        </p:spPr>
      </p:pic>
      <p:pic>
        <p:nvPicPr>
          <p:cNvPr id="10" name="Audio Recording Apr 5, 2023 at 7:56:19 PM" descr="Audio Recording Apr 5, 2023 at 7:56:19 PM">
            <a:hlinkClick r:id="" action="ppaction://media"/>
            <a:extLst>
              <a:ext uri="{FF2B5EF4-FFF2-40B4-BE49-F238E27FC236}">
                <a16:creationId xmlns:a16="http://schemas.microsoft.com/office/drawing/2014/main" id="{52CF9F50-CE69-F94C-AA9B-62659EFE09D5}"/>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037554" y="6051663"/>
            <a:ext cx="812800" cy="812800"/>
          </a:xfrm>
          <a:prstGeom prst="rect">
            <a:avLst/>
          </a:prstGeom>
        </p:spPr>
      </p:pic>
      <p:pic>
        <p:nvPicPr>
          <p:cNvPr id="11" name="Picture 10">
            <a:extLst>
              <a:ext uri="{FF2B5EF4-FFF2-40B4-BE49-F238E27FC236}">
                <a16:creationId xmlns:a16="http://schemas.microsoft.com/office/drawing/2014/main" id="{245A1090-A581-9117-CB9D-83E6C240A387}"/>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30614" y="5561972"/>
            <a:ext cx="2364774" cy="954667"/>
          </a:xfrm>
          <a:prstGeom prst="rect">
            <a:avLst/>
          </a:prstGeom>
        </p:spPr>
      </p:pic>
    </p:spTree>
    <p:extLst>
      <p:ext uri="{BB962C8B-B14F-4D97-AF65-F5344CB8AC3E}">
        <p14:creationId xmlns:p14="http://schemas.microsoft.com/office/powerpoint/2010/main" val="785562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729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598876" y="581891"/>
            <a:ext cx="3793026" cy="523220"/>
          </a:xfrm>
          <a:prstGeom prst="rect">
            <a:avLst/>
          </a:prstGeom>
          <a:noFill/>
        </p:spPr>
        <p:txBody>
          <a:bodyPr wrap="none" rtlCol="0">
            <a:spAutoFit/>
          </a:bodyPr>
          <a:lstStyle/>
          <a:p>
            <a:pPr marL="0" algn="ctr" defTabSz="914400" rtl="1" eaLnBrk="1" latinLnBrk="0" hangingPunct="1"/>
            <a:r>
              <a:rPr lang="ar-SA" sz="2800" b="1" dirty="0">
                <a:solidFill>
                  <a:schemeClr val="bg1"/>
                </a:solidFill>
                <a:latin typeface="Al-Jazeera-Arabic-Regular" pitchFamily="2" charset="-78"/>
                <a:cs typeface="Al-Jazeera-Arabic-Regular" pitchFamily="2" charset="-78"/>
              </a:rPr>
              <a:t>تطبيقات الواقع الافتراضي</a:t>
            </a:r>
          </a:p>
        </p:txBody>
      </p:sp>
      <p:sp>
        <p:nvSpPr>
          <p:cNvPr id="8" name="TextBox 7"/>
          <p:cNvSpPr txBox="1"/>
          <p:nvPr/>
        </p:nvSpPr>
        <p:spPr>
          <a:xfrm>
            <a:off x="121987" y="543490"/>
            <a:ext cx="1819281"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١٠</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495389" y="2303820"/>
            <a:ext cx="6377132" cy="2116733"/>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400" b="1" i="0" dirty="0">
                <a:solidFill>
                  <a:srgbClr val="2C2F34"/>
                </a:solidFill>
                <a:effectLst/>
                <a:latin typeface="Al-Jazeera-Arabic-Regular" pitchFamily="2" charset="-78"/>
                <a:cs typeface="Al-Jazeera-Arabic-Regular" pitchFamily="2" charset="-78"/>
              </a:rPr>
              <a:t>التصميم المعماري</a:t>
            </a:r>
            <a:r>
              <a:rPr lang="en-US" sz="2400" b="1" i="0" dirty="0">
                <a:solidFill>
                  <a:srgbClr val="2C2F34"/>
                </a:solidFill>
                <a:effectLst/>
                <a:latin typeface="Al-Jazeera-Arabic-Regular" pitchFamily="2" charset="-78"/>
                <a:cs typeface="Al-Jazeera-Arabic-Regular" pitchFamily="2" charset="-78"/>
              </a:rPr>
              <a:t>:</a:t>
            </a:r>
            <a:endParaRPr lang="ar-SA" sz="2400" b="1" i="0" dirty="0">
              <a:solidFill>
                <a:srgbClr val="2C2F34"/>
              </a:solidFill>
              <a:effectLst/>
              <a:latin typeface="Al-Jazeera-Arabic-Regular" pitchFamily="2" charset="-78"/>
              <a:cs typeface="Al-Jazeera-Arabic-Regular" pitchFamily="2" charset="-78"/>
            </a:endParaRPr>
          </a:p>
          <a:p>
            <a:pPr algn="just" rtl="1">
              <a:lnSpc>
                <a:spcPct val="150000"/>
              </a:lnSpc>
            </a:pPr>
            <a:r>
              <a:rPr lang="ar-EG" sz="2200" dirty="0">
                <a:solidFill>
                  <a:srgbClr val="2C2F34"/>
                </a:solidFill>
                <a:latin typeface="Al-Jazeera-Arabic-Regular" pitchFamily="2" charset="-78"/>
                <a:cs typeface="Al-Jazeera-Arabic-Regular" pitchFamily="2" charset="-78"/>
              </a:rPr>
              <a:t>في </a:t>
            </a:r>
            <a:r>
              <a:rPr lang="ar-EG" sz="2200" i="0" dirty="0">
                <a:solidFill>
                  <a:srgbClr val="2C2F34"/>
                </a:solidFill>
                <a:effectLst/>
                <a:latin typeface="Al-Jazeera-Arabic-Regular" pitchFamily="2" charset="-78"/>
                <a:cs typeface="Al-Jazeera-Arabic-Regular" pitchFamily="2" charset="-78"/>
              </a:rPr>
              <a:t>شركات التصميم المعماري والعديد من العملاء في مجال العقارات حيث يمكن </a:t>
            </a:r>
            <a:r>
              <a:rPr lang="ar-EG" sz="2200" dirty="0">
                <a:solidFill>
                  <a:srgbClr val="2C2F34"/>
                </a:solidFill>
                <a:latin typeface="Al-Jazeera-Arabic-Regular" pitchFamily="2" charset="-78"/>
                <a:cs typeface="Al-Jazeera-Arabic-Regular" pitchFamily="2" charset="-78"/>
              </a:rPr>
              <a:t>ا</a:t>
            </a:r>
            <a:r>
              <a:rPr lang="ar-EG" sz="2200" i="0" dirty="0">
                <a:solidFill>
                  <a:srgbClr val="2C2F34"/>
                </a:solidFill>
                <a:effectLst/>
                <a:latin typeface="Al-Jazeera-Arabic-Regular" pitchFamily="2" charset="-78"/>
                <a:cs typeface="Al-Jazeera-Arabic-Regular" pitchFamily="2" charset="-78"/>
              </a:rPr>
              <a:t>لقيام بجولة في النماذج الافتراضية لتصميمات المباني المقترحة.</a:t>
            </a:r>
            <a:endParaRPr lang="ar-EG" sz="2200" i="0" dirty="0">
              <a:solidFill>
                <a:srgbClr val="333333"/>
              </a:solidFill>
              <a:effectLst/>
              <a:latin typeface="Al-Jazeera-Arabic-Regular" pitchFamily="2" charset="-78"/>
              <a:cs typeface="Al-Jazeera-Arabic-Regular" pitchFamily="2" charset="-78"/>
            </a:endParaRPr>
          </a:p>
        </p:txBody>
      </p:sp>
      <p:pic>
        <p:nvPicPr>
          <p:cNvPr id="13" name="Picture 12">
            <a:extLst>
              <a:ext uri="{FF2B5EF4-FFF2-40B4-BE49-F238E27FC236}">
                <a16:creationId xmlns:a16="http://schemas.microsoft.com/office/drawing/2014/main" id="{86F1DDBC-F7C5-EA49-B3E6-E2EAA9E4FE8E}"/>
              </a:ext>
            </a:extLst>
          </p:cNvPr>
          <p:cNvPicPr>
            <a:picLocks noChangeAspect="1"/>
          </p:cNvPicPr>
          <p:nvPr/>
        </p:nvPicPr>
        <p:blipFill>
          <a:blip r:embed="rId7"/>
          <a:stretch>
            <a:fillRect/>
          </a:stretch>
        </p:blipFill>
        <p:spPr>
          <a:xfrm>
            <a:off x="372469" y="1928846"/>
            <a:ext cx="4942550" cy="2866679"/>
          </a:xfrm>
          <a:prstGeom prst="rect">
            <a:avLst/>
          </a:prstGeom>
        </p:spPr>
      </p:pic>
      <p:pic>
        <p:nvPicPr>
          <p:cNvPr id="10" name="Audio Recording Apr 5, 2023 at 7:57:55 PM" descr="Audio Recording Apr 5, 2023 at 7:57:55 PM">
            <a:hlinkClick r:id="" action="ppaction://media"/>
            <a:extLst>
              <a:ext uri="{FF2B5EF4-FFF2-40B4-BE49-F238E27FC236}">
                <a16:creationId xmlns:a16="http://schemas.microsoft.com/office/drawing/2014/main" id="{BCA5258A-1E80-3A4C-992B-5C2BE9A79E4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37708" y="6068075"/>
            <a:ext cx="812800" cy="812800"/>
          </a:xfrm>
          <a:prstGeom prst="rect">
            <a:avLst/>
          </a:prstGeom>
        </p:spPr>
      </p:pic>
      <p:pic>
        <p:nvPicPr>
          <p:cNvPr id="11" name="Picture 10">
            <a:extLst>
              <a:ext uri="{FF2B5EF4-FFF2-40B4-BE49-F238E27FC236}">
                <a16:creationId xmlns:a16="http://schemas.microsoft.com/office/drawing/2014/main" id="{4216BDDB-741F-7DE0-D969-A7D2660CB437}"/>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30614" y="5561972"/>
            <a:ext cx="2364774" cy="954667"/>
          </a:xfrm>
          <a:prstGeom prst="rect">
            <a:avLst/>
          </a:prstGeom>
        </p:spPr>
      </p:pic>
    </p:spTree>
    <p:extLst>
      <p:ext uri="{BB962C8B-B14F-4D97-AF65-F5344CB8AC3E}">
        <p14:creationId xmlns:p14="http://schemas.microsoft.com/office/powerpoint/2010/main" val="1018892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672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542776" y="581891"/>
            <a:ext cx="3905236" cy="523220"/>
          </a:xfrm>
          <a:prstGeom prst="rect">
            <a:avLst/>
          </a:prstGeom>
          <a:noFill/>
        </p:spPr>
        <p:txBody>
          <a:bodyPr wrap="none" rtlCol="0">
            <a:spAutoFit/>
          </a:bodyPr>
          <a:lstStyle/>
          <a:p>
            <a:pPr marL="0" algn="ctr" defTabSz="914400" rtl="1" eaLnBrk="1" latinLnBrk="0" hangingPunct="1"/>
            <a:r>
              <a:rPr lang="ar-SA" sz="2800" b="1" dirty="0">
                <a:solidFill>
                  <a:schemeClr val="bg1"/>
                </a:solidFill>
                <a:latin typeface="Al-Jazeera-Arabic-Regular" pitchFamily="2" charset="-78"/>
                <a:cs typeface="Al-Jazeera-Arabic-Regular" pitchFamily="2" charset="-78"/>
              </a:rPr>
              <a:t>كيف ترى الواقع الافتراضي؟</a:t>
            </a:r>
          </a:p>
        </p:txBody>
      </p:sp>
      <p:sp>
        <p:nvSpPr>
          <p:cNvPr id="8" name="TextBox 7"/>
          <p:cNvSpPr txBox="1"/>
          <p:nvPr/>
        </p:nvSpPr>
        <p:spPr>
          <a:xfrm>
            <a:off x="121987" y="543490"/>
            <a:ext cx="1819281"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١٠</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495389" y="1928846"/>
            <a:ext cx="6377132" cy="2578398"/>
          </a:xfrm>
          <a:prstGeom prst="rect">
            <a:avLst/>
          </a:prstGeom>
          <a:noFill/>
        </p:spPr>
        <p:txBody>
          <a:bodyPr wrap="square" rtlCol="0">
            <a:spAutoFit/>
          </a:bodyPr>
          <a:lstStyle/>
          <a:p>
            <a:pPr algn="just" rtl="1">
              <a:lnSpc>
                <a:spcPct val="150000"/>
              </a:lnSpc>
            </a:pPr>
            <a:r>
              <a:rPr lang="ar-EG" sz="2200" dirty="0">
                <a:solidFill>
                  <a:srgbClr val="2C2F34"/>
                </a:solidFill>
                <a:latin typeface="Al-Jazeera-Arabic-Regular" pitchFamily="2" charset="-78"/>
                <a:cs typeface="Al-Jazeera-Arabic-Regular" pitchFamily="2" charset="-78"/>
              </a:rPr>
              <a:t>الواقع الافتراضي يخدع عقلك للاعتقاد بأنك في عالم ثلاثي الأبعاد.</a:t>
            </a:r>
          </a:p>
          <a:p>
            <a:pPr algn="just" rtl="1">
              <a:lnSpc>
                <a:spcPct val="150000"/>
              </a:lnSpc>
            </a:pPr>
            <a:r>
              <a:rPr lang="ar-EG" sz="2200" dirty="0">
                <a:solidFill>
                  <a:srgbClr val="2C2F34"/>
                </a:solidFill>
                <a:latin typeface="Al-Jazeera-Arabic-Regular" pitchFamily="2" charset="-78"/>
                <a:cs typeface="Al-Jazeera-Arabic-Regular" pitchFamily="2" charset="-78"/>
              </a:rPr>
              <a:t>يفعل الواقع الافتراضي هذا مع العرض المجسم. يعمل هذا من خلال عرض زاويتين مختلفتين قليلاً من المشهد لكل عين ، ومحاكاة العمق.</a:t>
            </a:r>
            <a:endParaRPr lang="ar-EG" sz="2200" i="0" dirty="0">
              <a:solidFill>
                <a:srgbClr val="333333"/>
              </a:solidFill>
              <a:effectLst/>
              <a:latin typeface="Al-Jazeera-Arabic-Regular" pitchFamily="2" charset="-78"/>
              <a:cs typeface="Al-Jazeera-Arabic-Regular" pitchFamily="2" charset="-78"/>
            </a:endParaRPr>
          </a:p>
        </p:txBody>
      </p:sp>
      <p:pic>
        <p:nvPicPr>
          <p:cNvPr id="10" name="Picture 9">
            <a:extLst>
              <a:ext uri="{FF2B5EF4-FFF2-40B4-BE49-F238E27FC236}">
                <a16:creationId xmlns:a16="http://schemas.microsoft.com/office/drawing/2014/main" id="{F65E6931-FB7C-EC47-ACE4-C8B93480D8F2}"/>
              </a:ext>
            </a:extLst>
          </p:cNvPr>
          <p:cNvPicPr>
            <a:picLocks noChangeAspect="1"/>
          </p:cNvPicPr>
          <p:nvPr/>
        </p:nvPicPr>
        <p:blipFill>
          <a:blip r:embed="rId7"/>
          <a:stretch>
            <a:fillRect/>
          </a:stretch>
        </p:blipFill>
        <p:spPr>
          <a:xfrm>
            <a:off x="319479" y="2101598"/>
            <a:ext cx="4835246" cy="2709534"/>
          </a:xfrm>
          <a:prstGeom prst="rect">
            <a:avLst/>
          </a:prstGeom>
        </p:spPr>
      </p:pic>
      <p:pic>
        <p:nvPicPr>
          <p:cNvPr id="11" name="Audio Recording Apr 5, 2023 at 8:00:18 PM" descr="Audio Recording Apr 5, 2023 at 8:00:18 PM">
            <a:hlinkClick r:id="" action="ppaction://media"/>
            <a:extLst>
              <a:ext uri="{FF2B5EF4-FFF2-40B4-BE49-F238E27FC236}">
                <a16:creationId xmlns:a16="http://schemas.microsoft.com/office/drawing/2014/main" id="{A84D1D66-62E9-1048-8130-90BE44D2629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59875" y="6051663"/>
            <a:ext cx="812800" cy="812800"/>
          </a:xfrm>
          <a:prstGeom prst="rect">
            <a:avLst/>
          </a:prstGeom>
        </p:spPr>
      </p:pic>
      <p:pic>
        <p:nvPicPr>
          <p:cNvPr id="12" name="Picture 11">
            <a:extLst>
              <a:ext uri="{FF2B5EF4-FFF2-40B4-BE49-F238E27FC236}">
                <a16:creationId xmlns:a16="http://schemas.microsoft.com/office/drawing/2014/main" id="{A15DEB17-ED4A-8172-9B10-559B497E836C}"/>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30614" y="5561972"/>
            <a:ext cx="2364774" cy="954667"/>
          </a:xfrm>
          <a:prstGeom prst="rect">
            <a:avLst/>
          </a:prstGeom>
        </p:spPr>
      </p:pic>
    </p:spTree>
    <p:extLst>
      <p:ext uri="{BB962C8B-B14F-4D97-AF65-F5344CB8AC3E}">
        <p14:creationId xmlns:p14="http://schemas.microsoft.com/office/powerpoint/2010/main" val="381429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4800"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542776" y="581891"/>
            <a:ext cx="3905236" cy="523220"/>
          </a:xfrm>
          <a:prstGeom prst="rect">
            <a:avLst/>
          </a:prstGeom>
          <a:noFill/>
        </p:spPr>
        <p:txBody>
          <a:bodyPr wrap="none" rtlCol="0">
            <a:spAutoFit/>
          </a:bodyPr>
          <a:lstStyle/>
          <a:p>
            <a:pPr marL="0" algn="ctr" defTabSz="914400" rtl="1" eaLnBrk="1" latinLnBrk="0" hangingPunct="1"/>
            <a:r>
              <a:rPr lang="ar-SA" sz="2800" b="1" dirty="0">
                <a:solidFill>
                  <a:schemeClr val="bg1"/>
                </a:solidFill>
                <a:latin typeface="Al-Jazeera-Arabic-Regular" pitchFamily="2" charset="-78"/>
                <a:cs typeface="Al-Jazeera-Arabic-Regular" pitchFamily="2" charset="-78"/>
              </a:rPr>
              <a:t>كيف ترى الواقع الافتراضي؟</a:t>
            </a:r>
          </a:p>
        </p:txBody>
      </p:sp>
      <p:sp>
        <p:nvSpPr>
          <p:cNvPr id="8" name="TextBox 7"/>
          <p:cNvSpPr txBox="1"/>
          <p:nvPr/>
        </p:nvSpPr>
        <p:spPr>
          <a:xfrm>
            <a:off x="121987" y="543490"/>
            <a:ext cx="1819281"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١٠</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495394" y="1339521"/>
            <a:ext cx="6377132" cy="4101892"/>
          </a:xfrm>
          <a:prstGeom prst="rect">
            <a:avLst/>
          </a:prstGeom>
          <a:noFill/>
        </p:spPr>
        <p:txBody>
          <a:bodyPr wrap="square" rtlCol="0">
            <a:spAutoFit/>
          </a:bodyPr>
          <a:lstStyle/>
          <a:p>
            <a:pPr algn="just" rtl="1">
              <a:lnSpc>
                <a:spcPct val="150000"/>
              </a:lnSpc>
            </a:pPr>
            <a:r>
              <a:rPr lang="ar-EG" sz="2200" dirty="0">
                <a:solidFill>
                  <a:srgbClr val="2C2F34"/>
                </a:solidFill>
                <a:latin typeface="Al-Jazeera-Arabic-Regular" pitchFamily="2" charset="-78"/>
                <a:cs typeface="Al-Jazeera-Arabic-Regular" pitchFamily="2" charset="-78"/>
              </a:rPr>
              <a:t>• يتم استخدام مستشعر التسارع </a:t>
            </a:r>
            <a:r>
              <a:rPr lang="en-US" sz="2200" dirty="0">
                <a:solidFill>
                  <a:srgbClr val="2C2F34"/>
                </a:solidFill>
                <a:latin typeface="Al-Jazeera-Arabic-Regular" pitchFamily="2" charset="-78"/>
                <a:cs typeface="Al-Jazeera-Arabic-Regular" pitchFamily="2" charset="-78"/>
              </a:rPr>
              <a:t>Accelerometer</a:t>
            </a:r>
            <a:r>
              <a:rPr lang="ar-SA" sz="2200" dirty="0">
                <a:solidFill>
                  <a:srgbClr val="2C2F34"/>
                </a:solidFill>
                <a:latin typeface="Al-Jazeera-Arabic-Regular" pitchFamily="2" charset="-78"/>
                <a:cs typeface="Al-Jazeera-Arabic-Regular" pitchFamily="2" charset="-78"/>
              </a:rPr>
              <a:t> </a:t>
            </a:r>
            <a:r>
              <a:rPr lang="ar-EG" sz="2200" dirty="0">
                <a:solidFill>
                  <a:srgbClr val="2C2F34"/>
                </a:solidFill>
                <a:latin typeface="Al-Jazeera-Arabic-Regular" pitchFamily="2" charset="-78"/>
                <a:cs typeface="Al-Jazeera-Arabic-Regular" pitchFamily="2" charset="-78"/>
              </a:rPr>
              <a:t>والجيروسكوب </a:t>
            </a:r>
            <a:r>
              <a:rPr lang="en-US" sz="2200" dirty="0">
                <a:solidFill>
                  <a:srgbClr val="2C2F34"/>
                </a:solidFill>
                <a:latin typeface="Al-Jazeera-Arabic-Regular" pitchFamily="2" charset="-78"/>
                <a:cs typeface="Al-Jazeera-Arabic-Regular" pitchFamily="2" charset="-78"/>
              </a:rPr>
              <a:t>Gyroscope</a:t>
            </a:r>
            <a:r>
              <a:rPr lang="ar-EG" sz="2200" dirty="0">
                <a:solidFill>
                  <a:srgbClr val="2C2F34"/>
                </a:solidFill>
                <a:latin typeface="Al-Jazeera-Arabic-Regular" pitchFamily="2" charset="-78"/>
                <a:cs typeface="Al-Jazeera-Arabic-Regular" pitchFamily="2" charset="-78"/>
              </a:rPr>
              <a:t> ومستشعر المغناطيسية</a:t>
            </a:r>
            <a:r>
              <a:rPr lang="en-US" sz="2200" dirty="0">
                <a:solidFill>
                  <a:srgbClr val="2C2F34"/>
                </a:solidFill>
                <a:latin typeface="Al-Jazeera-Arabic-Regular" pitchFamily="2" charset="-78"/>
                <a:cs typeface="Al-Jazeera-Arabic-Regular" pitchFamily="2" charset="-78"/>
              </a:rPr>
              <a:t> magnetometer </a:t>
            </a:r>
            <a:r>
              <a:rPr lang="ar-SA" sz="2200" dirty="0">
                <a:solidFill>
                  <a:srgbClr val="2C2F34"/>
                </a:solidFill>
                <a:latin typeface="Al-Jazeera-Arabic-Regular" pitchFamily="2" charset="-78"/>
                <a:cs typeface="Al-Jazeera-Arabic-Regular" pitchFamily="2" charset="-78"/>
              </a:rPr>
              <a:t> </a:t>
            </a:r>
            <a:r>
              <a:rPr lang="ar-EG" sz="2200" dirty="0">
                <a:solidFill>
                  <a:srgbClr val="2C2F34"/>
                </a:solidFill>
                <a:latin typeface="Al-Jazeera-Arabic-Regular" pitchFamily="2" charset="-78"/>
                <a:cs typeface="Al-Jazeera-Arabic-Regular" pitchFamily="2" charset="-78"/>
              </a:rPr>
              <a:t>في هاتفك لتحقيق حركة خوذة الرأس. </a:t>
            </a:r>
            <a:r>
              <a:rPr lang="ar-SA" sz="2200" dirty="0">
                <a:solidFill>
                  <a:srgbClr val="2C2F34"/>
                </a:solidFill>
                <a:latin typeface="Al-Jazeera-Arabic-Regular" pitchFamily="2" charset="-78"/>
                <a:cs typeface="Al-Jazeera-Arabic-Regular" pitchFamily="2" charset="-78"/>
              </a:rPr>
              <a:t>و</a:t>
            </a:r>
            <a:r>
              <a:rPr lang="ar-EG" sz="2200" dirty="0">
                <a:solidFill>
                  <a:srgbClr val="2C2F34"/>
                </a:solidFill>
                <a:latin typeface="Al-Jazeera-Arabic-Regular" pitchFamily="2" charset="-78"/>
                <a:cs typeface="Al-Jazeera-Arabic-Regular" pitchFamily="2" charset="-78"/>
              </a:rPr>
              <a:t>يستخدم مستشعر التسارع لاكتشاف الحركة ثلاثية الأبعاد باستخدام الجيروسكوب للكشف عن الحركة الدائرية.</a:t>
            </a:r>
          </a:p>
          <a:p>
            <a:pPr algn="just" rtl="1">
              <a:lnSpc>
                <a:spcPct val="150000"/>
              </a:lnSpc>
            </a:pPr>
            <a:r>
              <a:rPr lang="ar-EG" sz="2200" dirty="0">
                <a:solidFill>
                  <a:srgbClr val="2C2F34"/>
                </a:solidFill>
                <a:latin typeface="Al-Jazeera-Arabic-Regular" pitchFamily="2" charset="-78"/>
                <a:cs typeface="Al-Jazeera-Arabic-Regular" pitchFamily="2" charset="-78"/>
              </a:rPr>
              <a:t>• باستخدام هذه المستشعرات ، يمكن لهاتفك أن يتنبأ بدقة بالمكان الذي تنظر إليه في أي وقت أثناء استخدام الواقع الافتراضي.</a:t>
            </a:r>
            <a:endParaRPr lang="ar-EG" sz="2200" i="0" dirty="0">
              <a:solidFill>
                <a:srgbClr val="333333"/>
              </a:solidFill>
              <a:effectLst/>
              <a:latin typeface="Al-Jazeera-Arabic-Regular" pitchFamily="2" charset="-78"/>
              <a:cs typeface="Al-Jazeera-Arabic-Regular" pitchFamily="2" charset="-78"/>
            </a:endParaRPr>
          </a:p>
        </p:txBody>
      </p:sp>
      <p:pic>
        <p:nvPicPr>
          <p:cNvPr id="12" name="Picture 11">
            <a:extLst>
              <a:ext uri="{FF2B5EF4-FFF2-40B4-BE49-F238E27FC236}">
                <a16:creationId xmlns:a16="http://schemas.microsoft.com/office/drawing/2014/main" id="{13AFB848-BEB9-CF44-A837-8BEF926D84D8}"/>
              </a:ext>
            </a:extLst>
          </p:cNvPr>
          <p:cNvPicPr>
            <a:picLocks noChangeAspect="1"/>
          </p:cNvPicPr>
          <p:nvPr/>
        </p:nvPicPr>
        <p:blipFill>
          <a:blip r:embed="rId7"/>
          <a:stretch>
            <a:fillRect/>
          </a:stretch>
        </p:blipFill>
        <p:spPr>
          <a:xfrm>
            <a:off x="302754" y="1756628"/>
            <a:ext cx="4355760" cy="2450115"/>
          </a:xfrm>
          <a:prstGeom prst="rect">
            <a:avLst/>
          </a:prstGeom>
        </p:spPr>
      </p:pic>
      <p:pic>
        <p:nvPicPr>
          <p:cNvPr id="11" name="Picture 10">
            <a:extLst>
              <a:ext uri="{FF2B5EF4-FFF2-40B4-BE49-F238E27FC236}">
                <a16:creationId xmlns:a16="http://schemas.microsoft.com/office/drawing/2014/main" id="{D26A1886-0CF2-184E-B154-67558C8C2153}"/>
              </a:ext>
            </a:extLst>
          </p:cNvPr>
          <p:cNvPicPr>
            <a:picLocks noChangeAspect="1"/>
          </p:cNvPicPr>
          <p:nvPr/>
        </p:nvPicPr>
        <p:blipFill>
          <a:blip r:embed="rId8"/>
          <a:stretch>
            <a:fillRect/>
          </a:stretch>
        </p:blipFill>
        <p:spPr>
          <a:xfrm>
            <a:off x="2562354" y="3559589"/>
            <a:ext cx="2514600" cy="2235200"/>
          </a:xfrm>
          <a:prstGeom prst="rect">
            <a:avLst/>
          </a:prstGeom>
        </p:spPr>
      </p:pic>
      <p:pic>
        <p:nvPicPr>
          <p:cNvPr id="10" name="Audio Recording Apr 5, 2023 at 8:25:26 PM" descr="Audio Recording Apr 5, 2023 at 8:25:26 PM">
            <a:hlinkClick r:id="" action="ppaction://media"/>
            <a:extLst>
              <a:ext uri="{FF2B5EF4-FFF2-40B4-BE49-F238E27FC236}">
                <a16:creationId xmlns:a16="http://schemas.microsoft.com/office/drawing/2014/main" id="{656B4D9B-0AF8-6D4B-AAE0-35927D6EA897}"/>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259875" y="6069901"/>
            <a:ext cx="812800" cy="812800"/>
          </a:xfrm>
          <a:prstGeom prst="rect">
            <a:avLst/>
          </a:prstGeom>
        </p:spPr>
      </p:pic>
      <p:pic>
        <p:nvPicPr>
          <p:cNvPr id="13" name="Picture 12">
            <a:extLst>
              <a:ext uri="{FF2B5EF4-FFF2-40B4-BE49-F238E27FC236}">
                <a16:creationId xmlns:a16="http://schemas.microsoft.com/office/drawing/2014/main" id="{9EFEB619-37F0-F30A-DF87-1A639F9BE55B}"/>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130614" y="5561972"/>
            <a:ext cx="2364774" cy="954667"/>
          </a:xfrm>
          <a:prstGeom prst="rect">
            <a:avLst/>
          </a:prstGeom>
        </p:spPr>
      </p:pic>
    </p:spTree>
    <p:extLst>
      <p:ext uri="{BB962C8B-B14F-4D97-AF65-F5344CB8AC3E}">
        <p14:creationId xmlns:p14="http://schemas.microsoft.com/office/powerpoint/2010/main" val="1025361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616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731934" y="581891"/>
            <a:ext cx="3526928" cy="523220"/>
          </a:xfrm>
          <a:prstGeom prst="rect">
            <a:avLst/>
          </a:prstGeom>
          <a:noFill/>
        </p:spPr>
        <p:txBody>
          <a:bodyPr wrap="none" rtlCol="0">
            <a:spAutoFit/>
          </a:bodyPr>
          <a:lstStyle/>
          <a:p>
            <a:pPr marL="0" algn="ctr" defTabSz="914400" rtl="1" eaLnBrk="1" latinLnBrk="0" hangingPunct="1"/>
            <a:r>
              <a:rPr lang="ar-SA" sz="2800" b="1" dirty="0">
                <a:solidFill>
                  <a:schemeClr val="bg1"/>
                </a:solidFill>
                <a:latin typeface="Al-Jazeera-Arabic-Regular" pitchFamily="2" charset="-78"/>
                <a:cs typeface="Al-Jazeera-Arabic-Regular" pitchFamily="2" charset="-78"/>
              </a:rPr>
              <a:t>مميزات الواقع الافتراضي</a:t>
            </a:r>
          </a:p>
        </p:txBody>
      </p:sp>
      <p:sp>
        <p:nvSpPr>
          <p:cNvPr id="8" name="TextBox 7"/>
          <p:cNvSpPr txBox="1"/>
          <p:nvPr/>
        </p:nvSpPr>
        <p:spPr>
          <a:xfrm>
            <a:off x="121987" y="543490"/>
            <a:ext cx="1819281"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١٠</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1180618" y="2268328"/>
            <a:ext cx="10414116" cy="2070567"/>
          </a:xfrm>
          <a:prstGeom prst="rect">
            <a:avLst/>
          </a:prstGeom>
          <a:noFill/>
        </p:spPr>
        <p:txBody>
          <a:bodyPr wrap="square" rtlCol="0">
            <a:spAutoFit/>
          </a:bodyPr>
          <a:lstStyle/>
          <a:p>
            <a:pPr algn="just" rtl="1">
              <a:lnSpc>
                <a:spcPct val="150000"/>
              </a:lnSpc>
            </a:pPr>
            <a:r>
              <a:rPr lang="ar-EG" sz="2200" dirty="0">
                <a:solidFill>
                  <a:srgbClr val="2C2F34"/>
                </a:solidFill>
                <a:latin typeface="Al-Jazeera-Arabic-Regular" pitchFamily="2" charset="-78"/>
                <a:cs typeface="Al-Jazeera-Arabic-Regular" pitchFamily="2" charset="-78"/>
              </a:rPr>
              <a:t>1) الواقع الافتراضي يخلق عالمًا واقعيًا</a:t>
            </a:r>
          </a:p>
          <a:p>
            <a:pPr algn="just" rtl="1">
              <a:lnSpc>
                <a:spcPct val="150000"/>
              </a:lnSpc>
            </a:pPr>
            <a:r>
              <a:rPr lang="ar-EG" sz="2200" dirty="0">
                <a:solidFill>
                  <a:srgbClr val="2C2F34"/>
                </a:solidFill>
                <a:latin typeface="Al-Jazeera-Arabic-Regular" pitchFamily="2" charset="-78"/>
                <a:cs typeface="Al-Jazeera-Arabic-Regular" pitchFamily="2" charset="-78"/>
              </a:rPr>
              <a:t>2) تمكن المستخدم من استكشاف الأماكن.</a:t>
            </a:r>
          </a:p>
          <a:p>
            <a:pPr algn="just" rtl="1">
              <a:lnSpc>
                <a:spcPct val="150000"/>
              </a:lnSpc>
            </a:pPr>
            <a:r>
              <a:rPr lang="ar-EG" sz="2200" dirty="0">
                <a:solidFill>
                  <a:srgbClr val="2C2F34"/>
                </a:solidFill>
                <a:latin typeface="Al-Jazeera-Arabic-Regular" pitchFamily="2" charset="-78"/>
                <a:cs typeface="Al-Jazeera-Arabic-Regular" pitchFamily="2" charset="-78"/>
              </a:rPr>
              <a:t>3) يمكن للمستخدم من خلال الواقع الافتراضي تجربة بيئة اصطناعية.</a:t>
            </a:r>
          </a:p>
          <a:p>
            <a:pPr algn="just" rtl="1">
              <a:lnSpc>
                <a:spcPct val="150000"/>
              </a:lnSpc>
            </a:pPr>
            <a:r>
              <a:rPr lang="ar-EG" sz="2200" dirty="0">
                <a:solidFill>
                  <a:srgbClr val="2C2F34"/>
                </a:solidFill>
                <a:latin typeface="Al-Jazeera-Arabic-Regular" pitchFamily="2" charset="-78"/>
                <a:cs typeface="Al-Jazeera-Arabic-Regular" pitchFamily="2" charset="-78"/>
              </a:rPr>
              <a:t>4) الواقع الافتراضي يجعل التعليم أكثر سهولة وراحة.</a:t>
            </a:r>
            <a:endParaRPr lang="ar-EG" sz="2200" i="0" dirty="0">
              <a:solidFill>
                <a:srgbClr val="333333"/>
              </a:solidFill>
              <a:effectLst/>
              <a:latin typeface="Al-Jazeera-Arabic-Regular" pitchFamily="2" charset="-78"/>
              <a:cs typeface="Al-Jazeera-Arabic-Regular" pitchFamily="2" charset="-78"/>
            </a:endParaRPr>
          </a:p>
        </p:txBody>
      </p:sp>
      <p:pic>
        <p:nvPicPr>
          <p:cNvPr id="10" name="Audio Recording Apr 5, 2023 at 8:34:49 PM" descr="Audio Recording Apr 5, 2023 at 8:34:49 PM">
            <a:hlinkClick r:id="" action="ppaction://media"/>
            <a:extLst>
              <a:ext uri="{FF2B5EF4-FFF2-40B4-BE49-F238E27FC236}">
                <a16:creationId xmlns:a16="http://schemas.microsoft.com/office/drawing/2014/main" id="{0574954C-5015-4748-BB33-602516F1F703}"/>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51663"/>
            <a:ext cx="812800" cy="812800"/>
          </a:xfrm>
          <a:prstGeom prst="rect">
            <a:avLst/>
          </a:prstGeom>
        </p:spPr>
      </p:pic>
      <p:pic>
        <p:nvPicPr>
          <p:cNvPr id="11" name="Picture 10">
            <a:extLst>
              <a:ext uri="{FF2B5EF4-FFF2-40B4-BE49-F238E27FC236}">
                <a16:creationId xmlns:a16="http://schemas.microsoft.com/office/drawing/2014/main" id="{DEEA465B-EA00-0E9F-03C8-5C040F21EC87}"/>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30614" y="5561972"/>
            <a:ext cx="2364774" cy="954667"/>
          </a:xfrm>
          <a:prstGeom prst="rect">
            <a:avLst/>
          </a:prstGeom>
        </p:spPr>
      </p:pic>
    </p:spTree>
    <p:extLst>
      <p:ext uri="{BB962C8B-B14F-4D97-AF65-F5344CB8AC3E}">
        <p14:creationId xmlns:p14="http://schemas.microsoft.com/office/powerpoint/2010/main" val="3282456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099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821706" y="581891"/>
            <a:ext cx="3347391" cy="523220"/>
          </a:xfrm>
          <a:prstGeom prst="rect">
            <a:avLst/>
          </a:prstGeom>
          <a:noFill/>
        </p:spPr>
        <p:txBody>
          <a:bodyPr wrap="none" rtlCol="0">
            <a:spAutoFit/>
          </a:bodyPr>
          <a:lstStyle/>
          <a:p>
            <a:pPr marL="0" algn="ctr" defTabSz="914400" rtl="1" eaLnBrk="1" latinLnBrk="0" hangingPunct="1"/>
            <a:r>
              <a:rPr lang="ar-SA" sz="2800" b="1" dirty="0">
                <a:solidFill>
                  <a:schemeClr val="bg1"/>
                </a:solidFill>
                <a:latin typeface="Al-Jazeera-Arabic-Regular" pitchFamily="2" charset="-78"/>
                <a:cs typeface="Al-Jazeera-Arabic-Regular" pitchFamily="2" charset="-78"/>
              </a:rPr>
              <a:t>عيوب الواقع الافتراضي</a:t>
            </a:r>
          </a:p>
        </p:txBody>
      </p:sp>
      <p:sp>
        <p:nvSpPr>
          <p:cNvPr id="8" name="TextBox 7"/>
          <p:cNvSpPr txBox="1"/>
          <p:nvPr/>
        </p:nvSpPr>
        <p:spPr>
          <a:xfrm>
            <a:off x="121987" y="543490"/>
            <a:ext cx="1819281"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١٠</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1180618" y="2566909"/>
            <a:ext cx="10414116" cy="1562735"/>
          </a:xfrm>
          <a:prstGeom prst="rect">
            <a:avLst/>
          </a:prstGeom>
          <a:noFill/>
        </p:spPr>
        <p:txBody>
          <a:bodyPr wrap="square" rtlCol="0">
            <a:spAutoFit/>
          </a:bodyPr>
          <a:lstStyle/>
          <a:p>
            <a:pPr algn="just" rtl="1">
              <a:lnSpc>
                <a:spcPct val="150000"/>
              </a:lnSpc>
            </a:pPr>
            <a:r>
              <a:rPr lang="ar-EG" sz="2200" dirty="0">
                <a:solidFill>
                  <a:srgbClr val="2C2F34"/>
                </a:solidFill>
                <a:latin typeface="Al-Jazeera-Arabic-Regular" pitchFamily="2" charset="-78"/>
                <a:cs typeface="Al-Jazeera-Arabic-Regular" pitchFamily="2" charset="-78"/>
              </a:rPr>
              <a:t>1) المعدات المستخدمة في الواقع الافتراضي باهظة الثمن.</a:t>
            </a:r>
          </a:p>
          <a:p>
            <a:pPr algn="just" rtl="1">
              <a:lnSpc>
                <a:spcPct val="150000"/>
              </a:lnSpc>
            </a:pPr>
            <a:r>
              <a:rPr lang="ar-EG" sz="2200" dirty="0">
                <a:solidFill>
                  <a:srgbClr val="2C2F34"/>
                </a:solidFill>
                <a:latin typeface="Al-Jazeera-Arabic-Regular" pitchFamily="2" charset="-78"/>
                <a:cs typeface="Al-Jazeera-Arabic-Regular" pitchFamily="2" charset="-78"/>
              </a:rPr>
              <a:t>2) تتكون من تقنيات معقدة.</a:t>
            </a:r>
          </a:p>
          <a:p>
            <a:pPr algn="just" rtl="1">
              <a:lnSpc>
                <a:spcPct val="150000"/>
              </a:lnSpc>
            </a:pPr>
            <a:r>
              <a:rPr lang="ar-EG" sz="2200" dirty="0">
                <a:solidFill>
                  <a:srgbClr val="2C2F34"/>
                </a:solidFill>
                <a:latin typeface="Al-Jazeera-Arabic-Regular" pitchFamily="2" charset="-78"/>
                <a:cs typeface="Al-Jazeera-Arabic-Regular" pitchFamily="2" charset="-78"/>
              </a:rPr>
              <a:t>3) في بيئة الواقع الافتراضي ، لا يمكننا التحرك بمفردنا كما في العالم الحقيقي.</a:t>
            </a:r>
            <a:endParaRPr lang="ar-EG" sz="2200" i="0" dirty="0">
              <a:solidFill>
                <a:srgbClr val="333333"/>
              </a:solidFill>
              <a:effectLst/>
              <a:latin typeface="Al-Jazeera-Arabic-Regular" pitchFamily="2" charset="-78"/>
              <a:cs typeface="Al-Jazeera-Arabic-Regular" pitchFamily="2" charset="-78"/>
            </a:endParaRPr>
          </a:p>
        </p:txBody>
      </p:sp>
      <p:pic>
        <p:nvPicPr>
          <p:cNvPr id="10" name="Audio Recording Apr 5, 2023 at 8:36:41 PM" descr="Audio Recording Apr 5, 2023 at 8:36:41 PM">
            <a:hlinkClick r:id="" action="ppaction://media"/>
            <a:extLst>
              <a:ext uri="{FF2B5EF4-FFF2-40B4-BE49-F238E27FC236}">
                <a16:creationId xmlns:a16="http://schemas.microsoft.com/office/drawing/2014/main" id="{4F9D87AA-CB90-7E4B-A50E-458E302653F6}"/>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59875" y="6058486"/>
            <a:ext cx="812800" cy="812800"/>
          </a:xfrm>
          <a:prstGeom prst="rect">
            <a:avLst/>
          </a:prstGeom>
        </p:spPr>
      </p:pic>
      <p:pic>
        <p:nvPicPr>
          <p:cNvPr id="11" name="Picture 10">
            <a:extLst>
              <a:ext uri="{FF2B5EF4-FFF2-40B4-BE49-F238E27FC236}">
                <a16:creationId xmlns:a16="http://schemas.microsoft.com/office/drawing/2014/main" id="{86BB2632-8B82-C48E-C77E-2263E378C836}"/>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30614" y="5561972"/>
            <a:ext cx="2364774" cy="954667"/>
          </a:xfrm>
          <a:prstGeom prst="rect">
            <a:avLst/>
          </a:prstGeom>
        </p:spPr>
      </p:pic>
    </p:spTree>
    <p:extLst>
      <p:ext uri="{BB962C8B-B14F-4D97-AF65-F5344CB8AC3E}">
        <p14:creationId xmlns:p14="http://schemas.microsoft.com/office/powerpoint/2010/main" val="431274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875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2512053" y="581891"/>
            <a:ext cx="5966698" cy="523220"/>
          </a:xfrm>
          <a:prstGeom prst="rect">
            <a:avLst/>
          </a:prstGeom>
          <a:noFill/>
        </p:spPr>
        <p:txBody>
          <a:bodyPr wrap="none" rtlCol="0">
            <a:spAutoFit/>
          </a:bodyPr>
          <a:lstStyle/>
          <a:p>
            <a:pPr marL="0" algn="ctr" defTabSz="914400" rtl="1" eaLnBrk="1" latinLnBrk="0" hangingPunct="1"/>
            <a:r>
              <a:rPr lang="ar-SA" sz="2800" b="1" dirty="0">
                <a:solidFill>
                  <a:schemeClr val="bg1"/>
                </a:solidFill>
                <a:latin typeface="Al-Jazeera-Arabic-Regular" pitchFamily="2" charset="-78"/>
                <a:cs typeface="Al-Jazeera-Arabic-Regular" pitchFamily="2" charset="-78"/>
              </a:rPr>
              <a:t>أجهزة الواقع الافتراضي الحالية في السوق</a:t>
            </a:r>
          </a:p>
        </p:txBody>
      </p:sp>
      <p:sp>
        <p:nvSpPr>
          <p:cNvPr id="8" name="TextBox 7"/>
          <p:cNvSpPr txBox="1"/>
          <p:nvPr/>
        </p:nvSpPr>
        <p:spPr>
          <a:xfrm>
            <a:off x="121987" y="543490"/>
            <a:ext cx="1819281"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١٠</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6687481" y="2239547"/>
            <a:ext cx="4918828" cy="2578398"/>
          </a:xfrm>
          <a:prstGeom prst="rect">
            <a:avLst/>
          </a:prstGeom>
          <a:noFill/>
        </p:spPr>
        <p:txBody>
          <a:bodyPr wrap="square" rtlCol="0">
            <a:spAutoFit/>
          </a:bodyPr>
          <a:lstStyle/>
          <a:p>
            <a:pPr algn="just" rtl="1">
              <a:lnSpc>
                <a:spcPct val="150000"/>
              </a:lnSpc>
            </a:pPr>
            <a:r>
              <a:rPr lang="en-US" sz="2200" b="1" dirty="0">
                <a:solidFill>
                  <a:srgbClr val="2C2F34"/>
                </a:solidFill>
                <a:latin typeface="Al-Jazeera-Arabic-Regular" pitchFamily="2" charset="-78"/>
                <a:cs typeface="Al-Jazeera-Arabic-Regular" pitchFamily="2" charset="-78"/>
              </a:rPr>
              <a:t>Oculus Rift </a:t>
            </a:r>
            <a:endParaRPr lang="ar-SA" sz="2200" b="1" dirty="0">
              <a:solidFill>
                <a:srgbClr val="2C2F34"/>
              </a:solidFill>
              <a:latin typeface="Al-Jazeera-Arabic-Regular" pitchFamily="2" charset="-78"/>
              <a:cs typeface="Al-Jazeera-Arabic-Regular" pitchFamily="2" charset="-78"/>
            </a:endParaRPr>
          </a:p>
          <a:p>
            <a:pPr algn="just" rtl="1">
              <a:lnSpc>
                <a:spcPct val="150000"/>
              </a:lnSpc>
            </a:pPr>
            <a:r>
              <a:rPr lang="ar-EG" sz="2200" dirty="0">
                <a:solidFill>
                  <a:srgbClr val="2C2F34"/>
                </a:solidFill>
                <a:latin typeface="Al-Jazeera-Arabic-Regular" pitchFamily="2" charset="-78"/>
                <a:cs typeface="Al-Jazeera-Arabic-Regular" pitchFamily="2" charset="-78"/>
              </a:rPr>
              <a:t>عبارة عن خوذة رأس للواقع الافتراضي تم تطويرها وتصنيعها بواسطة </a:t>
            </a:r>
            <a:r>
              <a:rPr lang="en-US" sz="2200" dirty="0">
                <a:solidFill>
                  <a:srgbClr val="2C2F34"/>
                </a:solidFill>
                <a:latin typeface="Al-Jazeera-Arabic-Regular" pitchFamily="2" charset="-78"/>
                <a:cs typeface="Al-Jazeera-Arabic-Regular" pitchFamily="2" charset="-78"/>
              </a:rPr>
              <a:t>Oculus VR</a:t>
            </a:r>
            <a:r>
              <a:rPr lang="ar-SA" sz="2200" dirty="0">
                <a:solidFill>
                  <a:srgbClr val="2C2F34"/>
                </a:solidFill>
                <a:latin typeface="Al-Jazeera-Arabic-Regular" pitchFamily="2" charset="-78"/>
                <a:cs typeface="Al-Jazeera-Arabic-Regular" pitchFamily="2" charset="-78"/>
              </a:rPr>
              <a:t> </a:t>
            </a:r>
            <a:r>
              <a:rPr lang="ar-EG" sz="2200" dirty="0">
                <a:solidFill>
                  <a:srgbClr val="2C2F34"/>
                </a:solidFill>
                <a:latin typeface="Al-Jazeera-Arabic-Regular" pitchFamily="2" charset="-78"/>
                <a:cs typeface="Al-Jazeera-Arabic-Regular" pitchFamily="2" charset="-78"/>
              </a:rPr>
              <a:t>أحد أقسام</a:t>
            </a:r>
            <a:r>
              <a:rPr lang="en-US" sz="2200" dirty="0">
                <a:solidFill>
                  <a:srgbClr val="2C2F34"/>
                </a:solidFill>
                <a:latin typeface="Al-Jazeera-Arabic-Regular" pitchFamily="2" charset="-78"/>
                <a:cs typeface="Al-Jazeera-Arabic-Regular" pitchFamily="2" charset="-78"/>
              </a:rPr>
              <a:t>Facebook Inc. </a:t>
            </a:r>
            <a:r>
              <a:rPr lang="ar-SA" sz="2200" dirty="0">
                <a:solidFill>
                  <a:srgbClr val="2C2F34"/>
                </a:solidFill>
                <a:latin typeface="Al-Jazeera-Arabic-Regular" pitchFamily="2" charset="-78"/>
                <a:cs typeface="Al-Jazeera-Arabic-Regular" pitchFamily="2" charset="-78"/>
              </a:rPr>
              <a:t> </a:t>
            </a:r>
            <a:r>
              <a:rPr lang="ar-EG" sz="2200" dirty="0">
                <a:solidFill>
                  <a:srgbClr val="2C2F34"/>
                </a:solidFill>
                <a:latin typeface="Al-Jazeera-Arabic-Regular" pitchFamily="2" charset="-78"/>
                <a:cs typeface="Al-Jazeera-Arabic-Regular" pitchFamily="2" charset="-78"/>
              </a:rPr>
              <a:t>تم إصدارها في 28 مارس 2016.</a:t>
            </a:r>
            <a:endParaRPr lang="ar-EG" sz="2200" i="0" dirty="0">
              <a:solidFill>
                <a:srgbClr val="333333"/>
              </a:solidFill>
              <a:effectLst/>
              <a:latin typeface="Al-Jazeera-Arabic-Regular" pitchFamily="2" charset="-78"/>
              <a:cs typeface="Al-Jazeera-Arabic-Regular" pitchFamily="2" charset="-78"/>
            </a:endParaRPr>
          </a:p>
        </p:txBody>
      </p:sp>
      <p:pic>
        <p:nvPicPr>
          <p:cNvPr id="10" name="Picture 9">
            <a:extLst>
              <a:ext uri="{FF2B5EF4-FFF2-40B4-BE49-F238E27FC236}">
                <a16:creationId xmlns:a16="http://schemas.microsoft.com/office/drawing/2014/main" id="{F859837A-5F37-504D-A91B-730D863CA880}"/>
              </a:ext>
            </a:extLst>
          </p:cNvPr>
          <p:cNvPicPr>
            <a:picLocks noChangeAspect="1"/>
          </p:cNvPicPr>
          <p:nvPr/>
        </p:nvPicPr>
        <p:blipFill>
          <a:blip r:embed="rId7"/>
          <a:stretch>
            <a:fillRect/>
          </a:stretch>
        </p:blipFill>
        <p:spPr>
          <a:xfrm>
            <a:off x="1262729" y="2081624"/>
            <a:ext cx="4594061" cy="3062707"/>
          </a:xfrm>
          <a:prstGeom prst="rect">
            <a:avLst/>
          </a:prstGeom>
        </p:spPr>
      </p:pic>
      <p:pic>
        <p:nvPicPr>
          <p:cNvPr id="11" name="Audio Recording Apr 5, 2023 at 8:38:19 PM" descr="Audio Recording Apr 5, 2023 at 8:38:19 PM">
            <a:hlinkClick r:id="" action="ppaction://media"/>
            <a:extLst>
              <a:ext uri="{FF2B5EF4-FFF2-40B4-BE49-F238E27FC236}">
                <a16:creationId xmlns:a16="http://schemas.microsoft.com/office/drawing/2014/main" id="{E827D862-2BC7-CF47-9E30-7AEF9B3B7BCF}"/>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59875" y="6099233"/>
            <a:ext cx="812800" cy="812800"/>
          </a:xfrm>
          <a:prstGeom prst="rect">
            <a:avLst/>
          </a:prstGeom>
        </p:spPr>
      </p:pic>
      <p:pic>
        <p:nvPicPr>
          <p:cNvPr id="12" name="Picture 11">
            <a:extLst>
              <a:ext uri="{FF2B5EF4-FFF2-40B4-BE49-F238E27FC236}">
                <a16:creationId xmlns:a16="http://schemas.microsoft.com/office/drawing/2014/main" id="{3B2847E7-A239-0ED2-8ABF-0B24760A4B4F}"/>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30614" y="5561972"/>
            <a:ext cx="2364774" cy="954667"/>
          </a:xfrm>
          <a:prstGeom prst="rect">
            <a:avLst/>
          </a:prstGeom>
        </p:spPr>
      </p:pic>
    </p:spTree>
    <p:extLst>
      <p:ext uri="{BB962C8B-B14F-4D97-AF65-F5344CB8AC3E}">
        <p14:creationId xmlns:p14="http://schemas.microsoft.com/office/powerpoint/2010/main" val="45913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4720"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2512053" y="581891"/>
            <a:ext cx="5966698" cy="523220"/>
          </a:xfrm>
          <a:prstGeom prst="rect">
            <a:avLst/>
          </a:prstGeom>
          <a:noFill/>
        </p:spPr>
        <p:txBody>
          <a:bodyPr wrap="none" rtlCol="0">
            <a:spAutoFit/>
          </a:bodyPr>
          <a:lstStyle/>
          <a:p>
            <a:pPr marL="0" algn="ctr" defTabSz="914400" rtl="1" eaLnBrk="1" latinLnBrk="0" hangingPunct="1"/>
            <a:r>
              <a:rPr lang="ar-SA" sz="2800" b="1" dirty="0">
                <a:solidFill>
                  <a:schemeClr val="bg1"/>
                </a:solidFill>
                <a:latin typeface="Al-Jazeera-Arabic-Regular" pitchFamily="2" charset="-78"/>
                <a:cs typeface="Al-Jazeera-Arabic-Regular" pitchFamily="2" charset="-78"/>
              </a:rPr>
              <a:t>أجهزة الواقع الافتراضي الحالية في السوق</a:t>
            </a:r>
          </a:p>
        </p:txBody>
      </p:sp>
      <p:sp>
        <p:nvSpPr>
          <p:cNvPr id="8" name="TextBox 7"/>
          <p:cNvSpPr txBox="1"/>
          <p:nvPr/>
        </p:nvSpPr>
        <p:spPr>
          <a:xfrm>
            <a:off x="121987" y="543490"/>
            <a:ext cx="1819281"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١٠</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6130243" y="1761165"/>
            <a:ext cx="5367554" cy="3594061"/>
          </a:xfrm>
          <a:prstGeom prst="rect">
            <a:avLst/>
          </a:prstGeom>
          <a:noFill/>
        </p:spPr>
        <p:txBody>
          <a:bodyPr wrap="square" rtlCol="0">
            <a:spAutoFit/>
          </a:bodyPr>
          <a:lstStyle/>
          <a:p>
            <a:pPr algn="just" rtl="1">
              <a:lnSpc>
                <a:spcPct val="150000"/>
              </a:lnSpc>
            </a:pPr>
            <a:r>
              <a:rPr lang="en-US" sz="2200" b="1" dirty="0">
                <a:solidFill>
                  <a:srgbClr val="2C2F34"/>
                </a:solidFill>
                <a:latin typeface="Al-Jazeera-Arabic-Regular" pitchFamily="2" charset="-78"/>
                <a:cs typeface="Al-Jazeera-Arabic-Regular" pitchFamily="2" charset="-78"/>
              </a:rPr>
              <a:t>Google Cardboard</a:t>
            </a:r>
            <a:endParaRPr lang="ar-SA" sz="2200" b="1" dirty="0">
              <a:solidFill>
                <a:srgbClr val="2C2F34"/>
              </a:solidFill>
              <a:latin typeface="Al-Jazeera-Arabic-Regular" pitchFamily="2" charset="-78"/>
              <a:cs typeface="Al-Jazeera-Arabic-Regular" pitchFamily="2" charset="-78"/>
            </a:endParaRPr>
          </a:p>
          <a:p>
            <a:pPr algn="just" rtl="1">
              <a:lnSpc>
                <a:spcPct val="150000"/>
              </a:lnSpc>
            </a:pPr>
            <a:r>
              <a:rPr lang="ar-EG" sz="2200" dirty="0">
                <a:solidFill>
                  <a:srgbClr val="2C2F34"/>
                </a:solidFill>
                <a:latin typeface="Al-Jazeera-Arabic-Regular" pitchFamily="2" charset="-78"/>
                <a:cs typeface="Al-Jazeera-Arabic-Regular" pitchFamily="2" charset="-78"/>
              </a:rPr>
              <a:t>عبارة عن نظام مشاهدة للواقع الافتراضي تم تطويره بواسطة</a:t>
            </a:r>
            <a:r>
              <a:rPr lang="en-US" sz="2200" dirty="0">
                <a:solidFill>
                  <a:srgbClr val="2C2F34"/>
                </a:solidFill>
                <a:latin typeface="Al-Jazeera-Arabic-Regular" pitchFamily="2" charset="-78"/>
                <a:cs typeface="Al-Jazeera-Arabic-Regular" pitchFamily="2" charset="-78"/>
              </a:rPr>
              <a:t>Google </a:t>
            </a:r>
            <a:r>
              <a:rPr lang="ar-SA" sz="2200" dirty="0">
                <a:solidFill>
                  <a:srgbClr val="2C2F34"/>
                </a:solidFill>
                <a:latin typeface="Al-Jazeera-Arabic-Regular" pitchFamily="2" charset="-78"/>
                <a:cs typeface="Al-Jazeera-Arabic-Regular" pitchFamily="2" charset="-78"/>
              </a:rPr>
              <a:t> </a:t>
            </a:r>
            <a:r>
              <a:rPr lang="ar-EG" sz="2200" dirty="0">
                <a:solidFill>
                  <a:srgbClr val="2C2F34"/>
                </a:solidFill>
                <a:latin typeface="Al-Jazeera-Arabic-Regular" pitchFamily="2" charset="-78"/>
                <a:cs typeface="Al-Jazeera-Arabic-Regular" pitchFamily="2" charset="-78"/>
              </a:rPr>
              <a:t>للاستخدام مع خوذة رأس للهواتف ذكية. تم تسمية هذا النظام باسم عارض الورق المقوى المطوي ، وهو مصمم ليكون نظامًا منخفض التكلفة لتشجيع الاهتمام والتطوير في تطبيقات الواقع الافتراضي.</a:t>
            </a:r>
            <a:endParaRPr lang="ar-EG" sz="2200" i="0" dirty="0">
              <a:solidFill>
                <a:srgbClr val="333333"/>
              </a:solidFill>
              <a:effectLst/>
              <a:latin typeface="Al-Jazeera-Arabic-Regular" pitchFamily="2" charset="-78"/>
              <a:cs typeface="Al-Jazeera-Arabic-Regular" pitchFamily="2" charset="-78"/>
            </a:endParaRPr>
          </a:p>
        </p:txBody>
      </p:sp>
      <p:pic>
        <p:nvPicPr>
          <p:cNvPr id="11" name="Picture 10">
            <a:extLst>
              <a:ext uri="{FF2B5EF4-FFF2-40B4-BE49-F238E27FC236}">
                <a16:creationId xmlns:a16="http://schemas.microsoft.com/office/drawing/2014/main" id="{CFC04059-D139-1F44-BB59-740723A1371C}"/>
              </a:ext>
            </a:extLst>
          </p:cNvPr>
          <p:cNvPicPr>
            <a:picLocks noChangeAspect="1"/>
          </p:cNvPicPr>
          <p:nvPr/>
        </p:nvPicPr>
        <p:blipFill>
          <a:blip r:embed="rId7"/>
          <a:stretch>
            <a:fillRect/>
          </a:stretch>
        </p:blipFill>
        <p:spPr>
          <a:xfrm>
            <a:off x="140718" y="2994583"/>
            <a:ext cx="4628052" cy="2545428"/>
          </a:xfrm>
          <a:prstGeom prst="rect">
            <a:avLst/>
          </a:prstGeom>
        </p:spPr>
      </p:pic>
      <p:pic>
        <p:nvPicPr>
          <p:cNvPr id="12" name="Picture 11">
            <a:extLst>
              <a:ext uri="{FF2B5EF4-FFF2-40B4-BE49-F238E27FC236}">
                <a16:creationId xmlns:a16="http://schemas.microsoft.com/office/drawing/2014/main" id="{D2B89FB9-0818-6B46-BFF3-37A10EC6883F}"/>
              </a:ext>
            </a:extLst>
          </p:cNvPr>
          <p:cNvPicPr>
            <a:picLocks noChangeAspect="1"/>
          </p:cNvPicPr>
          <p:nvPr/>
        </p:nvPicPr>
        <p:blipFill>
          <a:blip r:embed="rId8"/>
          <a:stretch>
            <a:fillRect/>
          </a:stretch>
        </p:blipFill>
        <p:spPr>
          <a:xfrm>
            <a:off x="1874165" y="1542248"/>
            <a:ext cx="4816948" cy="2709533"/>
          </a:xfrm>
          <a:prstGeom prst="rect">
            <a:avLst/>
          </a:prstGeom>
        </p:spPr>
      </p:pic>
      <p:pic>
        <p:nvPicPr>
          <p:cNvPr id="10" name="Audio Recording Apr 5, 2023 at 8:40:06 PM" descr="Audio Recording Apr 5, 2023 at 8:40:06 PM">
            <a:hlinkClick r:id="" action="ppaction://media"/>
            <a:extLst>
              <a:ext uri="{FF2B5EF4-FFF2-40B4-BE49-F238E27FC236}">
                <a16:creationId xmlns:a16="http://schemas.microsoft.com/office/drawing/2014/main" id="{7140AF80-6FB6-694F-A100-5DFFF46E7E9B}"/>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133860" y="6051663"/>
            <a:ext cx="812800" cy="812800"/>
          </a:xfrm>
          <a:prstGeom prst="rect">
            <a:avLst/>
          </a:prstGeom>
        </p:spPr>
      </p:pic>
      <p:pic>
        <p:nvPicPr>
          <p:cNvPr id="13" name="Picture 12">
            <a:extLst>
              <a:ext uri="{FF2B5EF4-FFF2-40B4-BE49-F238E27FC236}">
                <a16:creationId xmlns:a16="http://schemas.microsoft.com/office/drawing/2014/main" id="{A2400805-FFD3-470F-9649-D5D0904C4A55}"/>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130614" y="5561972"/>
            <a:ext cx="2364774" cy="954667"/>
          </a:xfrm>
          <a:prstGeom prst="rect">
            <a:avLst/>
          </a:prstGeom>
        </p:spPr>
      </p:pic>
    </p:spTree>
    <p:extLst>
      <p:ext uri="{BB962C8B-B14F-4D97-AF65-F5344CB8AC3E}">
        <p14:creationId xmlns:p14="http://schemas.microsoft.com/office/powerpoint/2010/main" val="3030212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888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2512053" y="581891"/>
            <a:ext cx="5966698" cy="523220"/>
          </a:xfrm>
          <a:prstGeom prst="rect">
            <a:avLst/>
          </a:prstGeom>
          <a:noFill/>
        </p:spPr>
        <p:txBody>
          <a:bodyPr wrap="none" rtlCol="0">
            <a:spAutoFit/>
          </a:bodyPr>
          <a:lstStyle/>
          <a:p>
            <a:pPr marL="0" algn="ctr" defTabSz="914400" rtl="1" eaLnBrk="1" latinLnBrk="0" hangingPunct="1"/>
            <a:r>
              <a:rPr lang="ar-SA" sz="2800" b="1" dirty="0">
                <a:solidFill>
                  <a:schemeClr val="bg1"/>
                </a:solidFill>
                <a:latin typeface="Al-Jazeera-Arabic-Regular" pitchFamily="2" charset="-78"/>
                <a:cs typeface="Al-Jazeera-Arabic-Regular" pitchFamily="2" charset="-78"/>
              </a:rPr>
              <a:t>أجهزة الواقع الافتراضي الحالية في السوق</a:t>
            </a:r>
          </a:p>
        </p:txBody>
      </p:sp>
      <p:sp>
        <p:nvSpPr>
          <p:cNvPr id="8" name="TextBox 7"/>
          <p:cNvSpPr txBox="1"/>
          <p:nvPr/>
        </p:nvSpPr>
        <p:spPr>
          <a:xfrm>
            <a:off x="121987" y="543490"/>
            <a:ext cx="1819281"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١٠</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660020" y="1761165"/>
            <a:ext cx="5837777" cy="3592009"/>
          </a:xfrm>
          <a:prstGeom prst="rect">
            <a:avLst/>
          </a:prstGeom>
          <a:noFill/>
        </p:spPr>
        <p:txBody>
          <a:bodyPr wrap="square" rtlCol="0">
            <a:spAutoFit/>
          </a:bodyPr>
          <a:lstStyle/>
          <a:p>
            <a:pPr algn="just" rtl="1">
              <a:lnSpc>
                <a:spcPct val="150000"/>
              </a:lnSpc>
            </a:pPr>
            <a:r>
              <a:rPr lang="en-US" sz="2200" b="1" dirty="0">
                <a:solidFill>
                  <a:srgbClr val="2C2F34"/>
                </a:solidFill>
                <a:latin typeface="Al-Jazeera-Arabic-Regular" pitchFamily="2" charset="-78"/>
                <a:cs typeface="Al-Jazeera-Arabic-Regular" pitchFamily="2" charset="-78"/>
              </a:rPr>
              <a:t>Samsung Gear VR </a:t>
            </a:r>
            <a:endParaRPr lang="ar-SA" sz="2200" b="1" dirty="0">
              <a:solidFill>
                <a:srgbClr val="2C2F34"/>
              </a:solidFill>
              <a:latin typeface="Al-Jazeera-Arabic-Regular" pitchFamily="2" charset="-78"/>
              <a:cs typeface="Al-Jazeera-Arabic-Regular" pitchFamily="2" charset="-78"/>
            </a:endParaRPr>
          </a:p>
          <a:p>
            <a:pPr algn="just" rtl="1">
              <a:lnSpc>
                <a:spcPct val="150000"/>
              </a:lnSpc>
            </a:pPr>
            <a:r>
              <a:rPr lang="ar-EG" sz="2200" dirty="0">
                <a:solidFill>
                  <a:srgbClr val="2C2F34"/>
                </a:solidFill>
                <a:latin typeface="Al-Jazeera-Arabic-Regular" pitchFamily="2" charset="-78"/>
                <a:cs typeface="Al-Jazeera-Arabic-Regular" pitchFamily="2" charset="-78"/>
              </a:rPr>
              <a:t>هي خوذة رأس للواقع الافتراضي للهاتف المحمول تم تطويرها بواسطة </a:t>
            </a:r>
            <a:r>
              <a:rPr lang="en-US" sz="2200" dirty="0">
                <a:solidFill>
                  <a:srgbClr val="2C2F34"/>
                </a:solidFill>
                <a:latin typeface="Al-Jazeera-Arabic-Regular" pitchFamily="2" charset="-78"/>
                <a:cs typeface="Al-Jazeera-Arabic-Regular" pitchFamily="2" charset="-78"/>
              </a:rPr>
              <a:t>Samsung Electronics </a:t>
            </a:r>
            <a:r>
              <a:rPr lang="ar-SA" sz="2200" dirty="0">
                <a:solidFill>
                  <a:srgbClr val="2C2F34"/>
                </a:solidFill>
                <a:latin typeface="Al-Jazeera-Arabic-Regular" pitchFamily="2" charset="-78"/>
                <a:cs typeface="Al-Jazeera-Arabic-Regular" pitchFamily="2" charset="-78"/>
              </a:rPr>
              <a:t> </a:t>
            </a:r>
            <a:r>
              <a:rPr lang="ar-EG" sz="2200" dirty="0">
                <a:solidFill>
                  <a:srgbClr val="2C2F34"/>
                </a:solidFill>
                <a:latin typeface="Al-Jazeera-Arabic-Regular" pitchFamily="2" charset="-78"/>
                <a:cs typeface="Al-Jazeera-Arabic-Regular" pitchFamily="2" charset="-78"/>
              </a:rPr>
              <a:t>بالتعاون مع </a:t>
            </a:r>
            <a:r>
              <a:rPr lang="en-US" sz="2200" dirty="0">
                <a:solidFill>
                  <a:srgbClr val="2C2F34"/>
                </a:solidFill>
                <a:latin typeface="Al-Jazeera-Arabic-Regular" pitchFamily="2" charset="-78"/>
                <a:cs typeface="Al-Jazeera-Arabic-Regular" pitchFamily="2" charset="-78"/>
              </a:rPr>
              <a:t>Oculus </a:t>
            </a:r>
            <a:r>
              <a:rPr lang="ar-SA" sz="2200" dirty="0">
                <a:solidFill>
                  <a:srgbClr val="2C2F34"/>
                </a:solidFill>
                <a:latin typeface="Al-Jazeera-Arabic-Regular" pitchFamily="2" charset="-78"/>
                <a:cs typeface="Al-Jazeera-Arabic-Regular" pitchFamily="2" charset="-78"/>
              </a:rPr>
              <a:t> </a:t>
            </a:r>
            <a:r>
              <a:rPr lang="ar-EG" sz="2200" dirty="0">
                <a:solidFill>
                  <a:srgbClr val="2C2F34"/>
                </a:solidFill>
                <a:latin typeface="Al-Jazeera-Arabic-Regular" pitchFamily="2" charset="-78"/>
                <a:cs typeface="Al-Jazeera-Arabic-Regular" pitchFamily="2" charset="-78"/>
              </a:rPr>
              <a:t>وتم تصنيعها بواسطة</a:t>
            </a:r>
            <a:r>
              <a:rPr lang="en-US" sz="2200" dirty="0">
                <a:solidFill>
                  <a:srgbClr val="2C2F34"/>
                </a:solidFill>
                <a:latin typeface="Al-Jazeera-Arabic-Regular" pitchFamily="2" charset="-78"/>
                <a:cs typeface="Al-Jazeera-Arabic-Regular" pitchFamily="2" charset="-78"/>
              </a:rPr>
              <a:t>Samsung </a:t>
            </a:r>
            <a:r>
              <a:rPr lang="ar-SA" sz="2200" dirty="0">
                <a:solidFill>
                  <a:srgbClr val="2C2F34"/>
                </a:solidFill>
                <a:latin typeface="Al-Jazeera-Arabic-Regular" pitchFamily="2" charset="-78"/>
                <a:cs typeface="Al-Jazeera-Arabic-Regular" pitchFamily="2" charset="-78"/>
              </a:rPr>
              <a:t>. </a:t>
            </a:r>
            <a:r>
              <a:rPr lang="ar-EG" sz="2200" dirty="0">
                <a:solidFill>
                  <a:srgbClr val="2C2F34"/>
                </a:solidFill>
                <a:latin typeface="Al-Jazeera-Arabic-Regular" pitchFamily="2" charset="-78"/>
                <a:cs typeface="Al-Jazeera-Arabic-Regular" pitchFamily="2" charset="-78"/>
              </a:rPr>
              <a:t>عند الاستخدام، يعمل جهاز</a:t>
            </a:r>
            <a:r>
              <a:rPr lang="en-US" sz="2200" dirty="0">
                <a:solidFill>
                  <a:srgbClr val="2C2F34"/>
                </a:solidFill>
                <a:latin typeface="Al-Jazeera-Arabic-Regular" pitchFamily="2" charset="-78"/>
                <a:cs typeface="Al-Jazeera-Arabic-Regular" pitchFamily="2" charset="-78"/>
              </a:rPr>
              <a:t>Samsung Galaxy </a:t>
            </a:r>
            <a:r>
              <a:rPr lang="ar-SA" sz="2200" dirty="0">
                <a:solidFill>
                  <a:srgbClr val="2C2F34"/>
                </a:solidFill>
                <a:latin typeface="Al-Jazeera-Arabic-Regular" pitchFamily="2" charset="-78"/>
                <a:cs typeface="Al-Jazeera-Arabic-Regular" pitchFamily="2" charset="-78"/>
              </a:rPr>
              <a:t> </a:t>
            </a:r>
            <a:r>
              <a:rPr lang="ar-EG" sz="2200" dirty="0">
                <a:solidFill>
                  <a:srgbClr val="2C2F34"/>
                </a:solidFill>
                <a:latin typeface="Al-Jazeera-Arabic-Regular" pitchFamily="2" charset="-78"/>
                <a:cs typeface="Al-Jazeera-Arabic-Regular" pitchFamily="2" charset="-78"/>
              </a:rPr>
              <a:t>بمثابة شاشة عرض لخوذة الرأس ومعالجها ، بينما تعمل وحدة </a:t>
            </a:r>
            <a:r>
              <a:rPr lang="en-US" sz="2200" dirty="0">
                <a:solidFill>
                  <a:srgbClr val="2C2F34"/>
                </a:solidFill>
                <a:latin typeface="Al-Jazeera-Arabic-Regular" pitchFamily="2" charset="-78"/>
                <a:cs typeface="Al-Jazeera-Arabic-Regular" pitchFamily="2" charset="-78"/>
              </a:rPr>
              <a:t>Gear VR </a:t>
            </a:r>
            <a:r>
              <a:rPr lang="ar-SA" sz="2200" dirty="0">
                <a:solidFill>
                  <a:srgbClr val="2C2F34"/>
                </a:solidFill>
                <a:latin typeface="Al-Jazeera-Arabic-Regular" pitchFamily="2" charset="-78"/>
                <a:cs typeface="Al-Jazeera-Arabic-Regular" pitchFamily="2" charset="-78"/>
              </a:rPr>
              <a:t> </a:t>
            </a:r>
            <a:r>
              <a:rPr lang="ar-EG" sz="2200" dirty="0">
                <a:solidFill>
                  <a:srgbClr val="2C2F34"/>
                </a:solidFill>
                <a:latin typeface="Al-Jazeera-Arabic-Regular" pitchFamily="2" charset="-78"/>
                <a:cs typeface="Al-Jazeera-Arabic-Regular" pitchFamily="2" charset="-78"/>
              </a:rPr>
              <a:t>نفسها كوحدة تحكم.</a:t>
            </a:r>
            <a:endParaRPr lang="ar-EG" sz="2200" i="0" dirty="0">
              <a:solidFill>
                <a:srgbClr val="333333"/>
              </a:solidFill>
              <a:effectLst/>
              <a:latin typeface="Al-Jazeera-Arabic-Regular" pitchFamily="2" charset="-78"/>
              <a:cs typeface="Al-Jazeera-Arabic-Regular" pitchFamily="2" charset="-78"/>
            </a:endParaRPr>
          </a:p>
        </p:txBody>
      </p:sp>
      <p:pic>
        <p:nvPicPr>
          <p:cNvPr id="10" name="Picture 9">
            <a:extLst>
              <a:ext uri="{FF2B5EF4-FFF2-40B4-BE49-F238E27FC236}">
                <a16:creationId xmlns:a16="http://schemas.microsoft.com/office/drawing/2014/main" id="{FD5C7E48-8A3F-9C4B-AB32-08E6AF259E0D}"/>
              </a:ext>
            </a:extLst>
          </p:cNvPr>
          <p:cNvPicPr>
            <a:picLocks noChangeAspect="1"/>
          </p:cNvPicPr>
          <p:nvPr/>
        </p:nvPicPr>
        <p:blipFill>
          <a:blip r:embed="rId7"/>
          <a:stretch>
            <a:fillRect/>
          </a:stretch>
        </p:blipFill>
        <p:spPr>
          <a:xfrm>
            <a:off x="472674" y="2453962"/>
            <a:ext cx="4612468" cy="2514315"/>
          </a:xfrm>
          <a:prstGeom prst="rect">
            <a:avLst/>
          </a:prstGeom>
        </p:spPr>
      </p:pic>
      <p:pic>
        <p:nvPicPr>
          <p:cNvPr id="11" name="Audio Recording Apr 5, 2023 at 8:42:02 PM" descr="Audio Recording Apr 5, 2023 at 8:42:02 PM">
            <a:hlinkClick r:id="" action="ppaction://media"/>
            <a:extLst>
              <a:ext uri="{FF2B5EF4-FFF2-40B4-BE49-F238E27FC236}">
                <a16:creationId xmlns:a16="http://schemas.microsoft.com/office/drawing/2014/main" id="{F0424941-7801-EC41-B7D1-298167D700EC}"/>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59875" y="6091737"/>
            <a:ext cx="812800" cy="812800"/>
          </a:xfrm>
          <a:prstGeom prst="rect">
            <a:avLst/>
          </a:prstGeom>
        </p:spPr>
      </p:pic>
      <p:pic>
        <p:nvPicPr>
          <p:cNvPr id="12" name="Picture 11">
            <a:extLst>
              <a:ext uri="{FF2B5EF4-FFF2-40B4-BE49-F238E27FC236}">
                <a16:creationId xmlns:a16="http://schemas.microsoft.com/office/drawing/2014/main" id="{F1957715-78F4-0B5D-9C57-09C4D16A86FB}"/>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30614" y="5561972"/>
            <a:ext cx="2364774" cy="954667"/>
          </a:xfrm>
          <a:prstGeom prst="rect">
            <a:avLst/>
          </a:prstGeom>
        </p:spPr>
      </p:pic>
    </p:spTree>
    <p:extLst>
      <p:ext uri="{BB962C8B-B14F-4D97-AF65-F5344CB8AC3E}">
        <p14:creationId xmlns:p14="http://schemas.microsoft.com/office/powerpoint/2010/main" val="47674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5776"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715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latin typeface="Alexandria Light" pitchFamily="2" charset="-78"/>
            </a:endParaRPr>
          </a:p>
        </p:txBody>
      </p:sp>
      <p:pic>
        <p:nvPicPr>
          <p:cNvPr id="5" name="Picture Placeholder 4"/>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l="4054" r="4054"/>
          <a:stretch/>
        </p:blipFill>
        <p:spPr>
          <a:xfrm>
            <a:off x="0" y="-60795"/>
            <a:ext cx="8645292" cy="5292000"/>
          </a:xfrm>
        </p:spPr>
      </p:pic>
      <p:sp>
        <p:nvSpPr>
          <p:cNvPr id="9" name="TextBox 8"/>
          <p:cNvSpPr txBox="1"/>
          <p:nvPr/>
        </p:nvSpPr>
        <p:spPr>
          <a:xfrm>
            <a:off x="4341728" y="4541898"/>
            <a:ext cx="6827511" cy="584775"/>
          </a:xfrm>
          <a:prstGeom prst="rect">
            <a:avLst/>
          </a:prstGeom>
          <a:noFill/>
        </p:spPr>
        <p:txBody>
          <a:bodyPr wrap="none" rtlCol="0">
            <a:spAutoFit/>
          </a:bodyPr>
          <a:lstStyle/>
          <a:p>
            <a:pPr marL="0" algn="r" defTabSz="914400" rtl="1" eaLnBrk="1" latinLnBrk="0" hangingPunct="1"/>
            <a:r>
              <a:rPr lang="ar-SA" sz="3200" b="1" dirty="0">
                <a:solidFill>
                  <a:srgbClr val="203E5F"/>
                </a:solidFill>
                <a:latin typeface="Alexandria SemiBold" pitchFamily="2" charset="-78"/>
                <a:cs typeface="Alexandria SemiBold" pitchFamily="2" charset="-78"/>
              </a:rPr>
              <a:t>الواقع المعزز </a:t>
            </a:r>
            <a:r>
              <a:rPr lang="en-US" sz="3200" b="1" dirty="0">
                <a:solidFill>
                  <a:srgbClr val="203E5F"/>
                </a:solidFill>
                <a:latin typeface="Alexandria SemiBold" pitchFamily="2" charset="-78"/>
                <a:cs typeface="Alexandria SemiBold" pitchFamily="2" charset="-78"/>
              </a:rPr>
              <a:t>Augmented Reality</a:t>
            </a:r>
            <a:endParaRPr lang="ar-SA" sz="3200" b="1" dirty="0">
              <a:solidFill>
                <a:srgbClr val="203E5F"/>
              </a:solidFill>
              <a:latin typeface="Alexandria SemiBold" pitchFamily="2" charset="-78"/>
              <a:cs typeface="Alexandria SemiBold" pitchFamily="2" charset="-78"/>
            </a:endParaRP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Audio Recording Apr 5, 2023 at 8:43:26 PM" descr="Audio Recording Apr 5, 2023 at 8:43:26 PM">
            <a:hlinkClick r:id="" action="ppaction://media"/>
            <a:extLst>
              <a:ext uri="{FF2B5EF4-FFF2-40B4-BE49-F238E27FC236}">
                <a16:creationId xmlns:a16="http://schemas.microsoft.com/office/drawing/2014/main" id="{016906FA-208C-6B67-98AB-FE42654B17F9}"/>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22048" y="5948105"/>
            <a:ext cx="812800" cy="812800"/>
          </a:xfrm>
          <a:prstGeom prst="rect">
            <a:avLst/>
          </a:prstGeom>
        </p:spPr>
      </p:pic>
    </p:spTree>
    <p:extLst>
      <p:ext uri="{BB962C8B-B14F-4D97-AF65-F5344CB8AC3E}">
        <p14:creationId xmlns:p14="http://schemas.microsoft.com/office/powerpoint/2010/main" val="670663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960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4032504" y="581891"/>
            <a:ext cx="2925802" cy="523220"/>
          </a:xfrm>
          <a:prstGeom prst="rect">
            <a:avLst/>
          </a:prstGeom>
          <a:noFill/>
        </p:spPr>
        <p:txBody>
          <a:bodyPr wrap="none" rtlCol="0">
            <a:spAutoFit/>
          </a:bodyPr>
          <a:lstStyle/>
          <a:p>
            <a:pPr marL="0" algn="ctr" defTabSz="914400" rtl="1" eaLnBrk="1" latinLnBrk="0" hangingPunct="1"/>
            <a:r>
              <a:rPr lang="ar-SA" sz="2800" b="1" dirty="0">
                <a:solidFill>
                  <a:schemeClr val="bg1"/>
                </a:solidFill>
                <a:latin typeface="Al-Jazeera-Arabic-Regular" pitchFamily="2" charset="-78"/>
                <a:cs typeface="Al-Jazeera-Arabic-Regular" pitchFamily="2" charset="-78"/>
              </a:rPr>
              <a:t>ما هو الواقع المعزز؟</a:t>
            </a:r>
          </a:p>
        </p:txBody>
      </p:sp>
      <p:sp>
        <p:nvSpPr>
          <p:cNvPr id="8" name="TextBox 7"/>
          <p:cNvSpPr txBox="1"/>
          <p:nvPr/>
        </p:nvSpPr>
        <p:spPr>
          <a:xfrm>
            <a:off x="121987" y="543490"/>
            <a:ext cx="1819281"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١٠</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694745" y="2647632"/>
            <a:ext cx="6059306" cy="1562735"/>
          </a:xfrm>
          <a:prstGeom prst="rect">
            <a:avLst/>
          </a:prstGeom>
          <a:noFill/>
        </p:spPr>
        <p:txBody>
          <a:bodyPr wrap="square" rtlCol="0">
            <a:spAutoFit/>
          </a:bodyPr>
          <a:lstStyle/>
          <a:p>
            <a:pPr algn="just" rtl="1">
              <a:lnSpc>
                <a:spcPct val="150000"/>
              </a:lnSpc>
            </a:pPr>
            <a:r>
              <a:rPr lang="ar-EG" sz="2200" dirty="0">
                <a:solidFill>
                  <a:srgbClr val="2C2F34"/>
                </a:solidFill>
                <a:latin typeface="Al-Jazeera-Arabic-Regular" pitchFamily="2" charset="-78"/>
                <a:cs typeface="Al-Jazeera-Arabic-Regular" pitchFamily="2" charset="-78"/>
              </a:rPr>
              <a:t>مزيج من مشهد حقيقي يشاهده مستخدم ومشهد افتراضي تم إنشاؤه بواسطة جهاز كمبيوتر يعمل على زيادة المشهد</a:t>
            </a:r>
            <a:r>
              <a:rPr lang="en-US" sz="2200" dirty="0">
                <a:solidFill>
                  <a:srgbClr val="2C2F34"/>
                </a:solidFill>
                <a:latin typeface="Al-Jazeera-Arabic-Regular" pitchFamily="2" charset="-78"/>
                <a:cs typeface="Al-Jazeera-Arabic-Regular" pitchFamily="2" charset="-78"/>
              </a:rPr>
              <a:t> </a:t>
            </a:r>
            <a:r>
              <a:rPr lang="ar-SA" sz="2200" dirty="0">
                <a:solidFill>
                  <a:srgbClr val="2C2F34"/>
                </a:solidFill>
                <a:latin typeface="Al-Jazeera-Arabic-Regular" pitchFamily="2" charset="-78"/>
                <a:cs typeface="Al-Jazeera-Arabic-Regular" pitchFamily="2" charset="-78"/>
              </a:rPr>
              <a:t> الواقعي</a:t>
            </a:r>
            <a:r>
              <a:rPr lang="ar-EG" sz="2200" dirty="0">
                <a:solidFill>
                  <a:srgbClr val="2C2F34"/>
                </a:solidFill>
                <a:latin typeface="Al-Jazeera-Arabic-Regular" pitchFamily="2" charset="-78"/>
                <a:cs typeface="Al-Jazeera-Arabic-Regular" pitchFamily="2" charset="-78"/>
              </a:rPr>
              <a:t> بمعلومات افتراضية إضافية.</a:t>
            </a:r>
            <a:endParaRPr lang="ar-EG" sz="2200" i="0" dirty="0">
              <a:solidFill>
                <a:srgbClr val="333333"/>
              </a:solidFill>
              <a:effectLst/>
              <a:latin typeface="Al-Jazeera-Arabic-Regular" pitchFamily="2" charset="-78"/>
              <a:cs typeface="Al-Jazeera-Arabic-Regular" pitchFamily="2" charset="-78"/>
            </a:endParaRPr>
          </a:p>
        </p:txBody>
      </p:sp>
      <p:pic>
        <p:nvPicPr>
          <p:cNvPr id="11" name="Picture 10">
            <a:extLst>
              <a:ext uri="{FF2B5EF4-FFF2-40B4-BE49-F238E27FC236}">
                <a16:creationId xmlns:a16="http://schemas.microsoft.com/office/drawing/2014/main" id="{8D19CE4A-4E8B-6642-88BF-9BB19682C9E2}"/>
              </a:ext>
            </a:extLst>
          </p:cNvPr>
          <p:cNvPicPr>
            <a:picLocks noChangeAspect="1"/>
          </p:cNvPicPr>
          <p:nvPr/>
        </p:nvPicPr>
        <p:blipFill>
          <a:blip r:embed="rId7"/>
          <a:stretch>
            <a:fillRect/>
          </a:stretch>
        </p:blipFill>
        <p:spPr>
          <a:xfrm>
            <a:off x="355317" y="2153690"/>
            <a:ext cx="5223680" cy="2859965"/>
          </a:xfrm>
          <a:prstGeom prst="rect">
            <a:avLst/>
          </a:prstGeom>
        </p:spPr>
      </p:pic>
      <p:pic>
        <p:nvPicPr>
          <p:cNvPr id="10" name="Audio Recording Apr 5, 2023 at 8:44:48 PM" descr="Audio Recording Apr 5, 2023 at 8:44:48 PM">
            <a:hlinkClick r:id="" action="ppaction://media"/>
            <a:extLst>
              <a:ext uri="{FF2B5EF4-FFF2-40B4-BE49-F238E27FC236}">
                <a16:creationId xmlns:a16="http://schemas.microsoft.com/office/drawing/2014/main" id="{C0DC92B2-7536-8444-B707-4D1126E29099}"/>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59875" y="6058486"/>
            <a:ext cx="812800" cy="812800"/>
          </a:xfrm>
          <a:prstGeom prst="rect">
            <a:avLst/>
          </a:prstGeom>
        </p:spPr>
      </p:pic>
      <p:pic>
        <p:nvPicPr>
          <p:cNvPr id="12" name="Picture 11">
            <a:extLst>
              <a:ext uri="{FF2B5EF4-FFF2-40B4-BE49-F238E27FC236}">
                <a16:creationId xmlns:a16="http://schemas.microsoft.com/office/drawing/2014/main" id="{1C9C743A-865D-5955-0912-77CF861AA3E3}"/>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30614" y="5561972"/>
            <a:ext cx="2364774" cy="954667"/>
          </a:xfrm>
          <a:prstGeom prst="rect">
            <a:avLst/>
          </a:prstGeom>
        </p:spPr>
      </p:pic>
    </p:spTree>
    <p:extLst>
      <p:ext uri="{BB962C8B-B14F-4D97-AF65-F5344CB8AC3E}">
        <p14:creationId xmlns:p14="http://schemas.microsoft.com/office/powerpoint/2010/main" val="278975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854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4032501" y="581891"/>
            <a:ext cx="2925801" cy="523220"/>
          </a:xfrm>
          <a:prstGeom prst="rect">
            <a:avLst/>
          </a:prstGeom>
          <a:noFill/>
        </p:spPr>
        <p:txBody>
          <a:bodyPr wrap="none" rtlCol="0">
            <a:spAutoFit/>
          </a:bodyPr>
          <a:lstStyle/>
          <a:p>
            <a:pPr marL="0" algn="ctr" defTabSz="914400" rtl="1" eaLnBrk="1" latinLnBrk="0" hangingPunct="1"/>
            <a:r>
              <a:rPr lang="ar-SA" sz="2800" b="1" dirty="0">
                <a:solidFill>
                  <a:schemeClr val="bg1"/>
                </a:solidFill>
                <a:latin typeface="Al-Jazeera-Arabic-Regular" pitchFamily="2" charset="-78"/>
                <a:cs typeface="Al-Jazeera-Arabic-Regular" pitchFamily="2" charset="-78"/>
              </a:rPr>
              <a:t>ما هو الواقع المعزز؟</a:t>
            </a:r>
          </a:p>
        </p:txBody>
      </p:sp>
      <p:sp>
        <p:nvSpPr>
          <p:cNvPr id="8" name="TextBox 7"/>
          <p:cNvSpPr txBox="1"/>
          <p:nvPr/>
        </p:nvSpPr>
        <p:spPr>
          <a:xfrm>
            <a:off x="121987" y="543490"/>
            <a:ext cx="1819281"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١٠</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812102" y="2015081"/>
            <a:ext cx="6059306" cy="3086229"/>
          </a:xfrm>
          <a:prstGeom prst="rect">
            <a:avLst/>
          </a:prstGeom>
          <a:noFill/>
        </p:spPr>
        <p:txBody>
          <a:bodyPr wrap="square" rtlCol="0">
            <a:spAutoFit/>
          </a:bodyPr>
          <a:lstStyle/>
          <a:p>
            <a:pPr algn="just" rtl="1">
              <a:lnSpc>
                <a:spcPct val="150000"/>
              </a:lnSpc>
            </a:pPr>
            <a:r>
              <a:rPr lang="ar-EG" sz="2200" dirty="0">
                <a:solidFill>
                  <a:srgbClr val="2C2F34"/>
                </a:solidFill>
                <a:latin typeface="Al-Jazeera-Arabic-Regular" pitchFamily="2" charset="-78"/>
                <a:cs typeface="Al-Jazeera-Arabic-Regular" pitchFamily="2" charset="-78"/>
              </a:rPr>
              <a:t>• يضيف نظام الواقع المعزز عناصر افتراضية مولدة </a:t>
            </a:r>
            <a:r>
              <a:rPr lang="ar-SA" sz="2200" dirty="0">
                <a:solidFill>
                  <a:srgbClr val="2C2F34"/>
                </a:solidFill>
                <a:latin typeface="Al-Jazeera-Arabic-Regular" pitchFamily="2" charset="-78"/>
                <a:cs typeface="Al-Jazeera-Arabic-Regular" pitchFamily="2" charset="-78"/>
              </a:rPr>
              <a:t>بالكمبيوتر</a:t>
            </a:r>
            <a:r>
              <a:rPr lang="ar-EG" sz="2200" dirty="0">
                <a:solidFill>
                  <a:srgbClr val="2C2F34"/>
                </a:solidFill>
                <a:latin typeface="Al-Jazeera-Arabic-Regular" pitchFamily="2" charset="-78"/>
                <a:cs typeface="Al-Jazeera-Arabic-Regular" pitchFamily="2" charset="-78"/>
              </a:rPr>
              <a:t>، وتحسينات صوتية وغيرها من تحسينات الحواس إلى بيئة العالم الحقيقي بالتزامن مع الواقع.</a:t>
            </a:r>
          </a:p>
          <a:p>
            <a:pPr algn="just" rtl="1">
              <a:lnSpc>
                <a:spcPct val="150000"/>
              </a:lnSpc>
            </a:pPr>
            <a:r>
              <a:rPr lang="ar-EG" sz="2200" dirty="0">
                <a:solidFill>
                  <a:srgbClr val="2C2F34"/>
                </a:solidFill>
                <a:latin typeface="Al-Jazeera-Arabic-Regular" pitchFamily="2" charset="-78"/>
                <a:cs typeface="Al-Jazeera-Arabic-Regular" pitchFamily="2" charset="-78"/>
              </a:rPr>
              <a:t>• الهدف من الواقع المعزز هو إنشاء نظام بحيث لا يستطيع المستخدم معرفة الفرق بين العالم الحقيقي والتعزيز الافتراضي له.</a:t>
            </a:r>
            <a:endParaRPr lang="ar-EG" sz="2200" i="0" dirty="0">
              <a:solidFill>
                <a:srgbClr val="333333"/>
              </a:solidFill>
              <a:effectLst/>
              <a:latin typeface="Al-Jazeera-Arabic-Regular" pitchFamily="2" charset="-78"/>
              <a:cs typeface="Al-Jazeera-Arabic-Regular" pitchFamily="2" charset="-78"/>
            </a:endParaRPr>
          </a:p>
        </p:txBody>
      </p:sp>
      <p:pic>
        <p:nvPicPr>
          <p:cNvPr id="10" name="Picture 9">
            <a:extLst>
              <a:ext uri="{FF2B5EF4-FFF2-40B4-BE49-F238E27FC236}">
                <a16:creationId xmlns:a16="http://schemas.microsoft.com/office/drawing/2014/main" id="{81286FAC-5B42-6C4C-93B8-082D991A8C37}"/>
              </a:ext>
            </a:extLst>
          </p:cNvPr>
          <p:cNvPicPr>
            <a:picLocks noChangeAspect="1"/>
          </p:cNvPicPr>
          <p:nvPr/>
        </p:nvPicPr>
        <p:blipFill>
          <a:blip r:embed="rId7"/>
          <a:stretch>
            <a:fillRect/>
          </a:stretch>
        </p:blipFill>
        <p:spPr>
          <a:xfrm>
            <a:off x="370156" y="2084940"/>
            <a:ext cx="5240679" cy="2980636"/>
          </a:xfrm>
          <a:prstGeom prst="rect">
            <a:avLst/>
          </a:prstGeom>
        </p:spPr>
      </p:pic>
      <p:pic>
        <p:nvPicPr>
          <p:cNvPr id="11" name="Audio Recording Apr 5, 2023 at 8:46:52 PM" descr="Audio Recording Apr 5, 2023 at 8:46:52 PM">
            <a:hlinkClick r:id="" action="ppaction://media"/>
            <a:extLst>
              <a:ext uri="{FF2B5EF4-FFF2-40B4-BE49-F238E27FC236}">
                <a16:creationId xmlns:a16="http://schemas.microsoft.com/office/drawing/2014/main" id="{CB9D1FDD-3305-5740-976E-6731CF5B7658}"/>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058608" y="6045200"/>
            <a:ext cx="812800" cy="812800"/>
          </a:xfrm>
          <a:prstGeom prst="rect">
            <a:avLst/>
          </a:prstGeom>
        </p:spPr>
      </p:pic>
      <p:pic>
        <p:nvPicPr>
          <p:cNvPr id="12" name="Picture 11">
            <a:extLst>
              <a:ext uri="{FF2B5EF4-FFF2-40B4-BE49-F238E27FC236}">
                <a16:creationId xmlns:a16="http://schemas.microsoft.com/office/drawing/2014/main" id="{B78A0248-0704-BF0F-3036-5E2142C985CA}"/>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30614" y="5561972"/>
            <a:ext cx="2364774" cy="954667"/>
          </a:xfrm>
          <a:prstGeom prst="rect">
            <a:avLst/>
          </a:prstGeom>
        </p:spPr>
      </p:pic>
    </p:spTree>
    <p:extLst>
      <p:ext uri="{BB962C8B-B14F-4D97-AF65-F5344CB8AC3E}">
        <p14:creationId xmlns:p14="http://schemas.microsoft.com/office/powerpoint/2010/main" val="2999923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5792"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773622" y="581891"/>
            <a:ext cx="3443571" cy="523220"/>
          </a:xfrm>
          <a:prstGeom prst="rect">
            <a:avLst/>
          </a:prstGeom>
          <a:noFill/>
        </p:spPr>
        <p:txBody>
          <a:bodyPr wrap="none" rtlCol="0">
            <a:spAutoFit/>
          </a:bodyPr>
          <a:lstStyle/>
          <a:p>
            <a:pPr marL="0" algn="ctr" defTabSz="914400" rtl="1" eaLnBrk="1" latinLnBrk="0" hangingPunct="1"/>
            <a:r>
              <a:rPr lang="ar-SA" sz="2800" b="1" dirty="0">
                <a:solidFill>
                  <a:schemeClr val="bg1"/>
                </a:solidFill>
                <a:latin typeface="Al-Jazeera-Arabic-Regular" pitchFamily="2" charset="-78"/>
                <a:cs typeface="Al-Jazeera-Arabic-Regular" pitchFamily="2" charset="-78"/>
              </a:rPr>
              <a:t>تاريخ تطور الواقع المعزز</a:t>
            </a:r>
          </a:p>
        </p:txBody>
      </p:sp>
      <p:sp>
        <p:nvSpPr>
          <p:cNvPr id="8" name="TextBox 7"/>
          <p:cNvSpPr txBox="1"/>
          <p:nvPr/>
        </p:nvSpPr>
        <p:spPr>
          <a:xfrm>
            <a:off x="121987" y="543490"/>
            <a:ext cx="1819281"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١٠</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623181" y="1820651"/>
            <a:ext cx="11174849" cy="3477875"/>
          </a:xfrm>
          <a:prstGeom prst="rect">
            <a:avLst/>
          </a:prstGeom>
          <a:noFill/>
        </p:spPr>
        <p:txBody>
          <a:bodyPr wrap="square" rtlCol="0">
            <a:spAutoFit/>
          </a:bodyPr>
          <a:lstStyle/>
          <a:p>
            <a:pPr marL="342900" indent="-342900" algn="r" defTabSz="914400" rtl="1" eaLnBrk="1" latinLnBrk="0" hangingPunct="1">
              <a:buFont typeface="Arial" panose="020B0604020202020204" pitchFamily="34" charset="0"/>
              <a:buChar char="•"/>
            </a:pPr>
            <a:r>
              <a:rPr lang="ar-EG" sz="2200" b="1" i="0" dirty="0">
                <a:solidFill>
                  <a:srgbClr val="000000"/>
                </a:solidFill>
                <a:effectLst/>
                <a:latin typeface="Al-Jazeera-Arabic-Regular" pitchFamily="2" charset="-78"/>
                <a:cs typeface="Al-Jazeera-Arabic-Regular" pitchFamily="2" charset="-78"/>
              </a:rPr>
              <a:t>1980</a:t>
            </a:r>
            <a:r>
              <a:rPr lang="ar-EG" sz="2200" b="0" i="0" dirty="0">
                <a:solidFill>
                  <a:srgbClr val="000000"/>
                </a:solidFill>
                <a:effectLst/>
                <a:latin typeface="Al-Jazeera-Arabic-Regular" pitchFamily="2" charset="-78"/>
                <a:cs typeface="Al-Jazeera-Arabic-Regular" pitchFamily="2" charset="-78"/>
              </a:rPr>
              <a:t>: ابتكر ستيف مان أول جهاز كمبيوتر يمكن ارتداؤه ، وهو نظام رؤية كمبيوتر به نصوص وتراكبات رسومية على واقع وسيط.</a:t>
            </a:r>
          </a:p>
          <a:p>
            <a:pPr marL="342900" indent="-342900" algn="r" defTabSz="914400" rtl="1" eaLnBrk="1" latinLnBrk="0" hangingPunct="1">
              <a:buFont typeface="Arial" panose="020B0604020202020204" pitchFamily="34" charset="0"/>
              <a:buChar char="•"/>
            </a:pPr>
            <a:endParaRPr lang="ar-EG" sz="2200" b="0" i="0" dirty="0">
              <a:solidFill>
                <a:srgbClr val="000000"/>
              </a:solidFill>
              <a:effectLst/>
              <a:latin typeface="Al-Jazeera-Arabic-Regular" pitchFamily="2" charset="-78"/>
              <a:cs typeface="Al-Jazeera-Arabic-Regular" pitchFamily="2" charset="-78"/>
            </a:endParaRPr>
          </a:p>
          <a:p>
            <a:pPr marL="342900" indent="-342900" algn="r" defTabSz="914400" rtl="1" eaLnBrk="1" latinLnBrk="0" hangingPunct="1">
              <a:buFont typeface="Arial" panose="020B0604020202020204" pitchFamily="34" charset="0"/>
              <a:buChar char="•"/>
            </a:pPr>
            <a:r>
              <a:rPr lang="ar-EG" sz="2200" b="1" i="0" dirty="0">
                <a:solidFill>
                  <a:srgbClr val="000000"/>
                </a:solidFill>
                <a:effectLst/>
                <a:latin typeface="Al-Jazeera-Arabic-Regular" pitchFamily="2" charset="-78"/>
                <a:cs typeface="Al-Jazeera-Arabic-Regular" pitchFamily="2" charset="-78"/>
              </a:rPr>
              <a:t>1989</a:t>
            </a:r>
            <a:r>
              <a:rPr lang="ar-EG" sz="2200" b="0" i="0" dirty="0">
                <a:solidFill>
                  <a:srgbClr val="000000"/>
                </a:solidFill>
                <a:effectLst/>
                <a:latin typeface="Al-Jazeera-Arabic-Regular" pitchFamily="2" charset="-78"/>
                <a:cs typeface="Al-Jazeera-Arabic-Regular" pitchFamily="2" charset="-78"/>
              </a:rPr>
              <a:t>: صاغ </a:t>
            </a:r>
            <a:r>
              <a:rPr lang="en-US" sz="2200" b="0" i="0" dirty="0">
                <a:solidFill>
                  <a:srgbClr val="000000"/>
                </a:solidFill>
                <a:effectLst/>
                <a:latin typeface="Al-Jazeera-Arabic-Regular" pitchFamily="2" charset="-78"/>
                <a:cs typeface="Al-Jazeera-Arabic-Regular" pitchFamily="2" charset="-78"/>
              </a:rPr>
              <a:t>Jaron Lanier </a:t>
            </a:r>
            <a:r>
              <a:rPr lang="ar-SA" sz="2200" b="0" i="0" dirty="0">
                <a:solidFill>
                  <a:srgbClr val="000000"/>
                </a:solidFill>
                <a:effectLst/>
                <a:latin typeface="Al-Jazeera-Arabic-Regular" pitchFamily="2" charset="-78"/>
                <a:cs typeface="Al-Jazeera-Arabic-Regular" pitchFamily="2" charset="-78"/>
              </a:rPr>
              <a:t> </a:t>
            </a:r>
            <a:r>
              <a:rPr lang="ar-EG" sz="2200" b="0" i="0" dirty="0">
                <a:solidFill>
                  <a:srgbClr val="000000"/>
                </a:solidFill>
                <a:effectLst/>
                <a:latin typeface="Al-Jazeera-Arabic-Regular" pitchFamily="2" charset="-78"/>
                <a:cs typeface="Al-Jazeera-Arabic-Regular" pitchFamily="2" charset="-78"/>
              </a:rPr>
              <a:t>عبارة الواقع الافتراضي وأسس أول عمل تجاري حول العوالم الافتراضية.</a:t>
            </a:r>
          </a:p>
          <a:p>
            <a:pPr marL="342900" indent="-342900" algn="r" defTabSz="914400" rtl="1" eaLnBrk="1" latinLnBrk="0" hangingPunct="1">
              <a:buFont typeface="Arial" panose="020B0604020202020204" pitchFamily="34" charset="0"/>
              <a:buChar char="•"/>
            </a:pPr>
            <a:endParaRPr lang="ar-EG" sz="2200" b="0" i="0" dirty="0">
              <a:solidFill>
                <a:srgbClr val="000000"/>
              </a:solidFill>
              <a:effectLst/>
              <a:latin typeface="Al-Jazeera-Arabic-Regular" pitchFamily="2" charset="-78"/>
              <a:cs typeface="Al-Jazeera-Arabic-Regular" pitchFamily="2" charset="-78"/>
            </a:endParaRPr>
          </a:p>
          <a:p>
            <a:pPr marL="342900" indent="-342900" algn="r" defTabSz="914400" rtl="1" eaLnBrk="1" latinLnBrk="0" hangingPunct="1">
              <a:buFont typeface="Arial" panose="020B0604020202020204" pitchFamily="34" charset="0"/>
              <a:buChar char="•"/>
            </a:pPr>
            <a:r>
              <a:rPr lang="ar-EG" sz="2200" b="1" i="0" dirty="0">
                <a:solidFill>
                  <a:srgbClr val="000000"/>
                </a:solidFill>
                <a:effectLst/>
                <a:latin typeface="Al-Jazeera-Arabic-Regular" pitchFamily="2" charset="-78"/>
                <a:cs typeface="Al-Jazeera-Arabic-Regular" pitchFamily="2" charset="-78"/>
              </a:rPr>
              <a:t>2013</a:t>
            </a:r>
            <a:r>
              <a:rPr lang="ar-EG" sz="2200" b="0" i="0" dirty="0">
                <a:solidFill>
                  <a:srgbClr val="000000"/>
                </a:solidFill>
                <a:effectLst/>
                <a:latin typeface="Al-Jazeera-Arabic-Regular" pitchFamily="2" charset="-78"/>
                <a:cs typeface="Al-Jazeera-Arabic-Regular" pitchFamily="2" charset="-78"/>
              </a:rPr>
              <a:t>: أعلنت </a:t>
            </a:r>
            <a:r>
              <a:rPr lang="en-US" sz="2200" b="0" i="0" dirty="0">
                <a:solidFill>
                  <a:srgbClr val="000000"/>
                </a:solidFill>
                <a:effectLst/>
                <a:latin typeface="Al-Jazeera-Arabic-Regular" pitchFamily="2" charset="-78"/>
                <a:cs typeface="Al-Jazeera-Arabic-Regular" pitchFamily="2" charset="-78"/>
              </a:rPr>
              <a:t>Google </a:t>
            </a:r>
            <a:r>
              <a:rPr lang="ar-SA" sz="2200" b="0" i="0" dirty="0">
                <a:solidFill>
                  <a:srgbClr val="000000"/>
                </a:solidFill>
                <a:effectLst/>
                <a:latin typeface="Al-Jazeera-Arabic-Regular" pitchFamily="2" charset="-78"/>
                <a:cs typeface="Al-Jazeera-Arabic-Regular" pitchFamily="2" charset="-78"/>
              </a:rPr>
              <a:t> </a:t>
            </a:r>
            <a:r>
              <a:rPr lang="ar-EG" sz="2200" b="0" i="0" dirty="0">
                <a:solidFill>
                  <a:srgbClr val="000000"/>
                </a:solidFill>
                <a:effectLst/>
                <a:latin typeface="Al-Jazeera-Arabic-Regular" pitchFamily="2" charset="-78"/>
                <a:cs typeface="Al-Jazeera-Arabic-Regular" pitchFamily="2" charset="-78"/>
              </a:rPr>
              <a:t>عن اختبار تجريبي مفتوح لنظارات الواقع المعزز من </a:t>
            </a:r>
            <a:r>
              <a:rPr lang="en-US" sz="2200" b="0" i="0" dirty="0">
                <a:solidFill>
                  <a:srgbClr val="000000"/>
                </a:solidFill>
                <a:effectLst/>
                <a:latin typeface="Al-Jazeera-Arabic-Regular" pitchFamily="2" charset="-78"/>
                <a:cs typeface="Al-Jazeera-Arabic-Regular" pitchFamily="2" charset="-78"/>
              </a:rPr>
              <a:t>Google Glass</a:t>
            </a:r>
            <a:endParaRPr lang="ar-SA" sz="2200" b="0" i="0" dirty="0">
              <a:solidFill>
                <a:srgbClr val="000000"/>
              </a:solidFill>
              <a:effectLst/>
              <a:latin typeface="Al-Jazeera-Arabic-Regular" pitchFamily="2" charset="-78"/>
              <a:cs typeface="Al-Jazeera-Arabic-Regular" pitchFamily="2" charset="-78"/>
            </a:endParaRPr>
          </a:p>
          <a:p>
            <a:pPr marL="342900" indent="-342900" algn="r" defTabSz="914400" rtl="1" eaLnBrk="1" latinLnBrk="0" hangingPunct="1">
              <a:buFont typeface="Arial" panose="020B0604020202020204" pitchFamily="34" charset="0"/>
              <a:buChar char="•"/>
            </a:pPr>
            <a:endParaRPr lang="en-US" sz="2200" b="0" i="0" dirty="0">
              <a:solidFill>
                <a:srgbClr val="000000"/>
              </a:solidFill>
              <a:effectLst/>
              <a:latin typeface="Al-Jazeera-Arabic-Regular" pitchFamily="2" charset="-78"/>
              <a:cs typeface="Al-Jazeera-Arabic-Regular" pitchFamily="2" charset="-78"/>
            </a:endParaRPr>
          </a:p>
          <a:p>
            <a:pPr marL="342900" indent="-342900" algn="r" defTabSz="914400" rtl="1" eaLnBrk="1" latinLnBrk="0" hangingPunct="1">
              <a:buFont typeface="Arial" panose="020B0604020202020204" pitchFamily="34" charset="0"/>
              <a:buChar char="•"/>
            </a:pPr>
            <a:r>
              <a:rPr lang="en-US" sz="2200" b="1" i="0" dirty="0">
                <a:solidFill>
                  <a:srgbClr val="000000"/>
                </a:solidFill>
                <a:effectLst/>
                <a:latin typeface="Al-Jazeera-Arabic-Regular" pitchFamily="2" charset="-78"/>
                <a:cs typeface="Al-Jazeera-Arabic-Regular" pitchFamily="2" charset="-78"/>
              </a:rPr>
              <a:t>2015</a:t>
            </a:r>
            <a:r>
              <a:rPr lang="ar-SA" sz="2200" b="0" i="0" dirty="0">
                <a:solidFill>
                  <a:srgbClr val="000000"/>
                </a:solidFill>
                <a:effectLst/>
                <a:latin typeface="Al-Jazeera-Arabic-Regular" pitchFamily="2" charset="-78"/>
                <a:cs typeface="Al-Jazeera-Arabic-Regular" pitchFamily="2" charset="-78"/>
              </a:rPr>
              <a:t>: </a:t>
            </a:r>
            <a:r>
              <a:rPr lang="ar-EG" sz="2200" b="0" i="0" dirty="0">
                <a:solidFill>
                  <a:srgbClr val="000000"/>
                </a:solidFill>
                <a:effectLst/>
                <a:latin typeface="Al-Jazeera-Arabic-Regular" pitchFamily="2" charset="-78"/>
                <a:cs typeface="Al-Jazeera-Arabic-Regular" pitchFamily="2" charset="-78"/>
              </a:rPr>
              <a:t>أعلنت </a:t>
            </a:r>
            <a:r>
              <a:rPr lang="en-US" sz="2200" b="0" i="0" dirty="0">
                <a:solidFill>
                  <a:srgbClr val="000000"/>
                </a:solidFill>
                <a:effectLst/>
                <a:latin typeface="Al-Jazeera-Arabic-Regular" pitchFamily="2" charset="-78"/>
                <a:cs typeface="Al-Jazeera-Arabic-Regular" pitchFamily="2" charset="-78"/>
              </a:rPr>
              <a:t>Microsoft </a:t>
            </a:r>
            <a:r>
              <a:rPr lang="ar-SA" sz="2200" b="0" i="0" dirty="0">
                <a:solidFill>
                  <a:srgbClr val="000000"/>
                </a:solidFill>
                <a:effectLst/>
                <a:latin typeface="Al-Jazeera-Arabic-Regular" pitchFamily="2" charset="-78"/>
                <a:cs typeface="Al-Jazeera-Arabic-Regular" pitchFamily="2" charset="-78"/>
              </a:rPr>
              <a:t> </a:t>
            </a:r>
            <a:r>
              <a:rPr lang="ar-EG" sz="2200" b="0" i="0" dirty="0">
                <a:solidFill>
                  <a:srgbClr val="000000"/>
                </a:solidFill>
                <a:effectLst/>
                <a:latin typeface="Al-Jazeera-Arabic-Regular" pitchFamily="2" charset="-78"/>
                <a:cs typeface="Al-Jazeera-Arabic-Regular" pitchFamily="2" charset="-78"/>
              </a:rPr>
              <a:t>عن</a:t>
            </a:r>
            <a:r>
              <a:rPr lang="en-US" sz="2200" b="0" i="0" dirty="0">
                <a:solidFill>
                  <a:srgbClr val="000000"/>
                </a:solidFill>
                <a:effectLst/>
                <a:latin typeface="Al-Jazeera-Arabic-Regular" pitchFamily="2" charset="-78"/>
                <a:cs typeface="Al-Jazeera-Arabic-Regular" pitchFamily="2" charset="-78"/>
              </a:rPr>
              <a:t>Windows Holographic </a:t>
            </a:r>
            <a:r>
              <a:rPr lang="ar-SA" sz="2200" b="0" i="0" dirty="0">
                <a:solidFill>
                  <a:srgbClr val="000000"/>
                </a:solidFill>
                <a:effectLst/>
                <a:latin typeface="Al-Jazeera-Arabic-Regular" pitchFamily="2" charset="-78"/>
                <a:cs typeface="Al-Jazeera-Arabic-Regular" pitchFamily="2" charset="-78"/>
              </a:rPr>
              <a:t> </a:t>
            </a:r>
            <a:r>
              <a:rPr lang="ar-EG" sz="2200" b="0" i="0" dirty="0">
                <a:solidFill>
                  <a:srgbClr val="000000"/>
                </a:solidFill>
                <a:effectLst/>
                <a:latin typeface="Al-Jazeera-Arabic-Regular" pitchFamily="2" charset="-78"/>
                <a:cs typeface="Al-Jazeera-Arabic-Regular" pitchFamily="2" charset="-78"/>
              </a:rPr>
              <a:t>وسماعة </a:t>
            </a:r>
            <a:r>
              <a:rPr lang="en-US" sz="2200" b="0" i="0" dirty="0">
                <a:solidFill>
                  <a:srgbClr val="000000"/>
                </a:solidFill>
                <a:effectLst/>
                <a:latin typeface="Al-Jazeera-Arabic-Regular" pitchFamily="2" charset="-78"/>
                <a:cs typeface="Al-Jazeera-Arabic-Regular" pitchFamily="2" charset="-78"/>
              </a:rPr>
              <a:t>HoloLens </a:t>
            </a:r>
            <a:r>
              <a:rPr lang="ar-SA" sz="2200" b="0" i="0" dirty="0">
                <a:solidFill>
                  <a:srgbClr val="000000"/>
                </a:solidFill>
                <a:effectLst/>
                <a:latin typeface="Al-Jazeera-Arabic-Regular" pitchFamily="2" charset="-78"/>
                <a:cs typeface="Al-Jazeera-Arabic-Regular" pitchFamily="2" charset="-78"/>
              </a:rPr>
              <a:t> </a:t>
            </a:r>
            <a:r>
              <a:rPr lang="ar-EG" sz="2200" b="0" i="0" dirty="0">
                <a:solidFill>
                  <a:srgbClr val="000000"/>
                </a:solidFill>
                <a:effectLst/>
                <a:latin typeface="Al-Jazeera-Arabic-Regular" pitchFamily="2" charset="-78"/>
                <a:cs typeface="Al-Jazeera-Arabic-Regular" pitchFamily="2" charset="-78"/>
              </a:rPr>
              <a:t>للواقع المعزز</a:t>
            </a:r>
          </a:p>
          <a:p>
            <a:pPr marL="342900" indent="-342900" algn="r" defTabSz="914400" rtl="1" eaLnBrk="1" latinLnBrk="0" hangingPunct="1">
              <a:buFont typeface="Arial" panose="020B0604020202020204" pitchFamily="34" charset="0"/>
              <a:buChar char="•"/>
            </a:pPr>
            <a:endParaRPr lang="ar-EG" sz="2200" b="0" i="0" dirty="0">
              <a:solidFill>
                <a:srgbClr val="000000"/>
              </a:solidFill>
              <a:effectLst/>
              <a:latin typeface="Al-Jazeera-Arabic-Regular" pitchFamily="2" charset="-78"/>
              <a:cs typeface="Al-Jazeera-Arabic-Regular" pitchFamily="2" charset="-78"/>
            </a:endParaRPr>
          </a:p>
          <a:p>
            <a:pPr marL="342900" indent="-342900" algn="r" defTabSz="914400" rtl="1" eaLnBrk="1" latinLnBrk="0" hangingPunct="1">
              <a:buFont typeface="Arial" panose="020B0604020202020204" pitchFamily="34" charset="0"/>
              <a:buChar char="•"/>
            </a:pPr>
            <a:r>
              <a:rPr lang="ar-EG" sz="2200" b="1" i="0" dirty="0">
                <a:solidFill>
                  <a:srgbClr val="000000"/>
                </a:solidFill>
                <a:effectLst/>
                <a:latin typeface="Al-Jazeera-Arabic-Regular" pitchFamily="2" charset="-78"/>
                <a:cs typeface="Al-Jazeera-Arabic-Regular" pitchFamily="2" charset="-78"/>
              </a:rPr>
              <a:t>2016</a:t>
            </a:r>
            <a:r>
              <a:rPr lang="ar-EG" sz="2200" b="0" i="0" dirty="0">
                <a:solidFill>
                  <a:srgbClr val="000000"/>
                </a:solidFill>
                <a:effectLst/>
                <a:latin typeface="Al-Jazeera-Arabic-Regular" pitchFamily="2" charset="-78"/>
                <a:cs typeface="Al-Jazeera-Arabic-Regular" pitchFamily="2" charset="-78"/>
              </a:rPr>
              <a:t>: أطلقت </a:t>
            </a:r>
            <a:r>
              <a:rPr lang="en-US" sz="2200" b="0" i="0" dirty="0">
                <a:solidFill>
                  <a:srgbClr val="000000"/>
                </a:solidFill>
                <a:effectLst/>
                <a:latin typeface="Al-Jazeera-Arabic-Regular" pitchFamily="2" charset="-78"/>
                <a:cs typeface="Al-Jazeera-Arabic-Regular" pitchFamily="2" charset="-78"/>
              </a:rPr>
              <a:t>Niantic </a:t>
            </a:r>
            <a:r>
              <a:rPr lang="ar-SA" sz="2200" b="0" i="0" dirty="0">
                <a:solidFill>
                  <a:srgbClr val="000000"/>
                </a:solidFill>
                <a:effectLst/>
                <a:latin typeface="Al-Jazeera-Arabic-Regular" pitchFamily="2" charset="-78"/>
                <a:cs typeface="Al-Jazeera-Arabic-Regular" pitchFamily="2" charset="-78"/>
              </a:rPr>
              <a:t> </a:t>
            </a:r>
            <a:r>
              <a:rPr lang="ar-EG" sz="2200" b="0" i="0" dirty="0">
                <a:solidFill>
                  <a:srgbClr val="000000"/>
                </a:solidFill>
                <a:effectLst/>
                <a:latin typeface="Al-Jazeera-Arabic-Regular" pitchFamily="2" charset="-78"/>
                <a:cs typeface="Al-Jazeera-Arabic-Regular" pitchFamily="2" charset="-78"/>
              </a:rPr>
              <a:t>لعبة </a:t>
            </a:r>
            <a:r>
              <a:rPr lang="en-US" sz="2200" b="0" i="0" dirty="0">
                <a:solidFill>
                  <a:srgbClr val="000000"/>
                </a:solidFill>
                <a:effectLst/>
                <a:latin typeface="Al-Jazeera-Arabic-Regular" pitchFamily="2" charset="-78"/>
                <a:cs typeface="Al-Jazeera-Arabic-Regular" pitchFamily="2" charset="-78"/>
              </a:rPr>
              <a:t>Pokémon Go </a:t>
            </a:r>
            <a:r>
              <a:rPr lang="ar-SA" sz="2200" b="0" i="0" dirty="0">
                <a:solidFill>
                  <a:srgbClr val="000000"/>
                </a:solidFill>
                <a:effectLst/>
                <a:latin typeface="Al-Jazeera-Arabic-Regular" pitchFamily="2" charset="-78"/>
                <a:cs typeface="Al-Jazeera-Arabic-Regular" pitchFamily="2" charset="-78"/>
              </a:rPr>
              <a:t> </a:t>
            </a:r>
            <a:r>
              <a:rPr lang="ar-EG" sz="2200" b="0" i="0" dirty="0">
                <a:solidFill>
                  <a:srgbClr val="000000"/>
                </a:solidFill>
                <a:effectLst/>
                <a:latin typeface="Al-Jazeera-Arabic-Regular" pitchFamily="2" charset="-78"/>
                <a:cs typeface="Al-Jazeera-Arabic-Regular" pitchFamily="2" charset="-78"/>
              </a:rPr>
              <a:t>لنظامي التشغيل </a:t>
            </a:r>
            <a:r>
              <a:rPr lang="en-US" sz="2200" b="0" i="0" dirty="0">
                <a:solidFill>
                  <a:srgbClr val="000000"/>
                </a:solidFill>
                <a:effectLst/>
                <a:latin typeface="Al-Jazeera-Arabic-Regular" pitchFamily="2" charset="-78"/>
                <a:cs typeface="Al-Jazeera-Arabic-Regular" pitchFamily="2" charset="-78"/>
              </a:rPr>
              <a:t>iOS </a:t>
            </a:r>
            <a:r>
              <a:rPr lang="ar-SA" sz="2200" b="0" i="0" dirty="0">
                <a:solidFill>
                  <a:srgbClr val="000000"/>
                </a:solidFill>
                <a:effectLst/>
                <a:latin typeface="Al-Jazeera-Arabic-Regular" pitchFamily="2" charset="-78"/>
                <a:cs typeface="Al-Jazeera-Arabic-Regular" pitchFamily="2" charset="-78"/>
              </a:rPr>
              <a:t> </a:t>
            </a:r>
            <a:r>
              <a:rPr lang="ar-EG" sz="2200" b="0" i="0" dirty="0">
                <a:solidFill>
                  <a:srgbClr val="000000"/>
                </a:solidFill>
                <a:effectLst/>
                <a:latin typeface="Al-Jazeera-Arabic-Regular" pitchFamily="2" charset="-78"/>
                <a:cs typeface="Al-Jazeera-Arabic-Regular" pitchFamily="2" charset="-78"/>
              </a:rPr>
              <a:t>و </a:t>
            </a:r>
            <a:r>
              <a:rPr lang="en-US" sz="2200" b="0" i="0" dirty="0">
                <a:solidFill>
                  <a:srgbClr val="000000"/>
                </a:solidFill>
                <a:effectLst/>
                <a:latin typeface="Al-Jazeera-Arabic-Regular" pitchFamily="2" charset="-78"/>
                <a:cs typeface="Al-Jazeera-Arabic-Regular" pitchFamily="2" charset="-78"/>
              </a:rPr>
              <a:t>Android </a:t>
            </a:r>
            <a:r>
              <a:rPr lang="ar-SA" sz="2200" b="0" i="0" dirty="0">
                <a:solidFill>
                  <a:srgbClr val="000000"/>
                </a:solidFill>
                <a:effectLst/>
                <a:latin typeface="Al-Jazeera-Arabic-Regular" pitchFamily="2" charset="-78"/>
                <a:cs typeface="Al-Jazeera-Arabic-Regular" pitchFamily="2" charset="-78"/>
              </a:rPr>
              <a:t> </a:t>
            </a:r>
            <a:r>
              <a:rPr lang="ar-EG" sz="2200" b="0" i="0" dirty="0">
                <a:solidFill>
                  <a:srgbClr val="000000"/>
                </a:solidFill>
                <a:effectLst/>
                <a:latin typeface="Al-Jazeera-Arabic-Regular" pitchFamily="2" charset="-78"/>
                <a:cs typeface="Al-Jazeera-Arabic-Regular" pitchFamily="2" charset="-78"/>
              </a:rPr>
              <a:t>في يوليو 2016.</a:t>
            </a:r>
          </a:p>
        </p:txBody>
      </p:sp>
      <p:pic>
        <p:nvPicPr>
          <p:cNvPr id="10" name="Audio Recording Apr 5, 2023 at 10:26:49 PM" descr="Audio Recording Apr 5, 2023 at 10:26:49 PM">
            <a:hlinkClick r:id="" action="ppaction://media"/>
            <a:extLst>
              <a:ext uri="{FF2B5EF4-FFF2-40B4-BE49-F238E27FC236}">
                <a16:creationId xmlns:a16="http://schemas.microsoft.com/office/drawing/2014/main" id="{83BCD1BC-277A-AC47-BF77-878D2CFF670B}"/>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985230" y="6091737"/>
            <a:ext cx="812800" cy="812800"/>
          </a:xfrm>
          <a:prstGeom prst="rect">
            <a:avLst/>
          </a:prstGeom>
        </p:spPr>
      </p:pic>
      <p:pic>
        <p:nvPicPr>
          <p:cNvPr id="11" name="Picture 10">
            <a:extLst>
              <a:ext uri="{FF2B5EF4-FFF2-40B4-BE49-F238E27FC236}">
                <a16:creationId xmlns:a16="http://schemas.microsoft.com/office/drawing/2014/main" id="{4D56D2B6-BFC4-B19C-8920-FF7833B501AF}"/>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30614" y="5561972"/>
            <a:ext cx="2364774" cy="954667"/>
          </a:xfrm>
          <a:prstGeom prst="rect">
            <a:avLst/>
          </a:prstGeom>
        </p:spPr>
      </p:pic>
    </p:spTree>
    <p:extLst>
      <p:ext uri="{BB962C8B-B14F-4D97-AF65-F5344CB8AC3E}">
        <p14:creationId xmlns:p14="http://schemas.microsoft.com/office/powerpoint/2010/main" val="255294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926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4325056" y="581891"/>
            <a:ext cx="2340705" cy="523220"/>
          </a:xfrm>
          <a:prstGeom prst="rect">
            <a:avLst/>
          </a:prstGeom>
          <a:noFill/>
        </p:spPr>
        <p:txBody>
          <a:bodyPr wrap="none" rtlCol="0">
            <a:spAutoFit/>
          </a:bodyPr>
          <a:lstStyle/>
          <a:p>
            <a:pPr marL="0" algn="ctr" defTabSz="914400" rtl="1" eaLnBrk="1" latinLnBrk="0" hangingPunct="1"/>
            <a:r>
              <a:rPr lang="ar-SA" sz="2800" b="1" dirty="0">
                <a:solidFill>
                  <a:schemeClr val="bg1"/>
                </a:solidFill>
                <a:latin typeface="Al-Jazeera-Arabic-Regular" pitchFamily="2" charset="-78"/>
                <a:cs typeface="Al-Jazeera-Arabic-Regular" pitchFamily="2" charset="-78"/>
              </a:rPr>
              <a:t>مكونات التقنية</a:t>
            </a:r>
          </a:p>
        </p:txBody>
      </p:sp>
      <p:sp>
        <p:nvSpPr>
          <p:cNvPr id="8" name="TextBox 7"/>
          <p:cNvSpPr txBox="1"/>
          <p:nvPr/>
        </p:nvSpPr>
        <p:spPr>
          <a:xfrm>
            <a:off x="121987" y="543490"/>
            <a:ext cx="1819281"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١٠</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4439147" y="1651389"/>
            <a:ext cx="7358883" cy="3477875"/>
          </a:xfrm>
          <a:prstGeom prst="rect">
            <a:avLst/>
          </a:prstGeom>
          <a:noFill/>
        </p:spPr>
        <p:txBody>
          <a:bodyPr wrap="square" rtlCol="0">
            <a:spAutoFit/>
          </a:bodyPr>
          <a:lstStyle/>
          <a:p>
            <a:pPr marL="342900" indent="-342900" algn="just" defTabSz="914400" rtl="1" eaLnBrk="1" latinLnBrk="0" hangingPunct="1">
              <a:buFont typeface="Arial" panose="020B0604020202020204" pitchFamily="34" charset="0"/>
              <a:buChar char="•"/>
            </a:pPr>
            <a:r>
              <a:rPr lang="ar-EG" sz="2200" b="1" i="0" dirty="0">
                <a:solidFill>
                  <a:srgbClr val="000000"/>
                </a:solidFill>
                <a:effectLst/>
                <a:latin typeface="Al-Jazeera-Arabic-Regular" pitchFamily="2" charset="-78"/>
                <a:cs typeface="Al-Jazeera-Arabic-Regular" pitchFamily="2" charset="-78"/>
              </a:rPr>
              <a:t>الأجهزة</a:t>
            </a:r>
          </a:p>
          <a:p>
            <a:pPr algn="just" defTabSz="914400" rtl="1" eaLnBrk="1" latinLnBrk="0" hangingPunct="1"/>
            <a:r>
              <a:rPr lang="ar-EG" sz="2200" i="0" dirty="0">
                <a:solidFill>
                  <a:srgbClr val="000000"/>
                </a:solidFill>
                <a:effectLst/>
                <a:latin typeface="Al-Jazeera-Arabic-Regular" pitchFamily="2" charset="-78"/>
                <a:cs typeface="Al-Jazeera-Arabic-Regular" pitchFamily="2" charset="-78"/>
              </a:rPr>
              <a:t> مكونات الأجهزة للواقع المعزز هي </a:t>
            </a:r>
            <a:r>
              <a:rPr lang="ar-EG" sz="2200" b="1" i="0" dirty="0">
                <a:solidFill>
                  <a:srgbClr val="000000"/>
                </a:solidFill>
                <a:effectLst/>
                <a:latin typeface="Al-Jazeera-Arabic-Regular" pitchFamily="2" charset="-78"/>
                <a:cs typeface="Al-Jazeera-Arabic-Regular" pitchFamily="2" charset="-78"/>
              </a:rPr>
              <a:t>شاشة المعالج </a:t>
            </a:r>
            <a:r>
              <a:rPr lang="ar-EG" sz="2200" i="0" dirty="0">
                <a:solidFill>
                  <a:srgbClr val="000000"/>
                </a:solidFill>
                <a:effectLst/>
                <a:latin typeface="Al-Jazeera-Arabic-Regular" pitchFamily="2" charset="-78"/>
                <a:cs typeface="Al-Jazeera-Arabic-Regular" pitchFamily="2" charset="-78"/>
              </a:rPr>
              <a:t>و</a:t>
            </a:r>
            <a:r>
              <a:rPr lang="ar-EG" sz="2200" b="1" i="0" dirty="0">
                <a:solidFill>
                  <a:srgbClr val="000000"/>
                </a:solidFill>
                <a:effectLst/>
                <a:latin typeface="Al-Jazeera-Arabic-Regular" pitchFamily="2" charset="-78"/>
                <a:cs typeface="Al-Jazeera-Arabic-Regular" pitchFamily="2" charset="-78"/>
              </a:rPr>
              <a:t>أجهزة الاستشعار</a:t>
            </a:r>
            <a:r>
              <a:rPr lang="ar-EG" sz="2200" i="0" dirty="0">
                <a:solidFill>
                  <a:srgbClr val="000000"/>
                </a:solidFill>
                <a:effectLst/>
                <a:latin typeface="Al-Jazeera-Arabic-Regular" pitchFamily="2" charset="-78"/>
                <a:cs typeface="Al-Jazeera-Arabic-Regular" pitchFamily="2" charset="-78"/>
              </a:rPr>
              <a:t> و</a:t>
            </a:r>
            <a:r>
              <a:rPr lang="ar-EG" sz="2200" b="1" i="0" dirty="0">
                <a:solidFill>
                  <a:srgbClr val="000000"/>
                </a:solidFill>
                <a:effectLst/>
                <a:latin typeface="Al-Jazeera-Arabic-Regular" pitchFamily="2" charset="-78"/>
                <a:cs typeface="Al-Jazeera-Arabic-Regular" pitchFamily="2" charset="-78"/>
              </a:rPr>
              <a:t>أجهزة الإدخال</a:t>
            </a:r>
            <a:r>
              <a:rPr lang="ar-EG" sz="2200" i="0" dirty="0">
                <a:solidFill>
                  <a:srgbClr val="000000"/>
                </a:solidFill>
                <a:effectLst/>
                <a:latin typeface="Al-Jazeera-Arabic-Regular" pitchFamily="2" charset="-78"/>
                <a:cs typeface="Al-Jazeera-Arabic-Regular" pitchFamily="2" charset="-78"/>
              </a:rPr>
              <a:t>.</a:t>
            </a:r>
          </a:p>
          <a:p>
            <a:pPr marL="342900" indent="-342900" algn="just" defTabSz="914400" rtl="1" eaLnBrk="1" latinLnBrk="0" hangingPunct="1">
              <a:buFont typeface="Arial" panose="020B0604020202020204" pitchFamily="34" charset="0"/>
              <a:buChar char="•"/>
            </a:pPr>
            <a:endParaRPr lang="ar-EG" sz="2200" i="0" dirty="0">
              <a:solidFill>
                <a:srgbClr val="000000"/>
              </a:solidFill>
              <a:effectLst/>
              <a:latin typeface="Al-Jazeera-Arabic-Regular" pitchFamily="2" charset="-78"/>
              <a:cs typeface="Al-Jazeera-Arabic-Regular" pitchFamily="2" charset="-78"/>
            </a:endParaRPr>
          </a:p>
          <a:p>
            <a:pPr marL="342900" indent="-342900" algn="just" defTabSz="914400" rtl="1" eaLnBrk="1" latinLnBrk="0" hangingPunct="1">
              <a:buFont typeface="Arial" panose="020B0604020202020204" pitchFamily="34" charset="0"/>
              <a:buChar char="•"/>
            </a:pPr>
            <a:r>
              <a:rPr lang="ar-EG" sz="2200" i="0" dirty="0">
                <a:solidFill>
                  <a:srgbClr val="000000"/>
                </a:solidFill>
                <a:effectLst/>
                <a:latin typeface="Al-Jazeera-Arabic-Regular" pitchFamily="2" charset="-78"/>
                <a:cs typeface="Al-Jazeera-Arabic-Regular" pitchFamily="2" charset="-78"/>
              </a:rPr>
              <a:t>يتم استخدام تقنيات العرض المختلفة في عرض الواقع المعزز بما في ذلك أنظمة الإسقاط البصري والشاشات والأجهزة المحمولة وأنظمة العرض التي يتم ارتداؤها على جسم الإنسان.</a:t>
            </a:r>
          </a:p>
          <a:p>
            <a:pPr marL="342900" indent="-342900" algn="just" defTabSz="914400" rtl="1" eaLnBrk="1" latinLnBrk="0" hangingPunct="1">
              <a:buFont typeface="Arial" panose="020B0604020202020204" pitchFamily="34" charset="0"/>
              <a:buChar char="•"/>
            </a:pPr>
            <a:endParaRPr lang="ar-EG" sz="2200" i="0" dirty="0">
              <a:solidFill>
                <a:srgbClr val="000000"/>
              </a:solidFill>
              <a:effectLst/>
              <a:latin typeface="Al-Jazeera-Arabic-Regular" pitchFamily="2" charset="-78"/>
              <a:cs typeface="Al-Jazeera-Arabic-Regular" pitchFamily="2" charset="-78"/>
            </a:endParaRPr>
          </a:p>
          <a:p>
            <a:pPr marL="342900" indent="-342900" algn="just" defTabSz="914400" rtl="1" eaLnBrk="1" latinLnBrk="0" hangingPunct="1">
              <a:buFont typeface="Arial" panose="020B0604020202020204" pitchFamily="34" charset="0"/>
              <a:buChar char="•"/>
            </a:pPr>
            <a:r>
              <a:rPr lang="ar-EG" sz="2200" b="1" i="0" dirty="0">
                <a:solidFill>
                  <a:srgbClr val="000000"/>
                </a:solidFill>
                <a:effectLst/>
                <a:latin typeface="Al-Jazeera-Arabic-Regular" pitchFamily="2" charset="-78"/>
                <a:cs typeface="Al-Jazeera-Arabic-Regular" pitchFamily="2" charset="-78"/>
              </a:rPr>
              <a:t>النظارات</a:t>
            </a:r>
            <a:endParaRPr lang="ar-EG" sz="2200" i="0" dirty="0">
              <a:solidFill>
                <a:srgbClr val="000000"/>
              </a:solidFill>
              <a:effectLst/>
              <a:latin typeface="Al-Jazeera-Arabic-Regular" pitchFamily="2" charset="-78"/>
              <a:cs typeface="Al-Jazeera-Arabic-Regular" pitchFamily="2" charset="-78"/>
            </a:endParaRPr>
          </a:p>
          <a:p>
            <a:pPr algn="just" defTabSz="914400" rtl="1" eaLnBrk="1" latinLnBrk="0" hangingPunct="1"/>
            <a:r>
              <a:rPr lang="ar-EG" sz="2200" i="0" dirty="0">
                <a:solidFill>
                  <a:srgbClr val="000000"/>
                </a:solidFill>
                <a:effectLst/>
                <a:latin typeface="Al-Jazeera-Arabic-Regular" pitchFamily="2" charset="-78"/>
                <a:cs typeface="Al-Jazeera-Arabic-Regular" pitchFamily="2" charset="-78"/>
              </a:rPr>
              <a:t> يمكن عرض شاشات الواقع المعزز على أجهزة تشبه النظارات.</a:t>
            </a:r>
          </a:p>
        </p:txBody>
      </p:sp>
      <p:pic>
        <p:nvPicPr>
          <p:cNvPr id="10" name="Picture 9">
            <a:extLst>
              <a:ext uri="{FF2B5EF4-FFF2-40B4-BE49-F238E27FC236}">
                <a16:creationId xmlns:a16="http://schemas.microsoft.com/office/drawing/2014/main" id="{DE265F19-F9B7-BB40-8AB1-AFB7564768BF}"/>
              </a:ext>
            </a:extLst>
          </p:cNvPr>
          <p:cNvPicPr>
            <a:picLocks noChangeAspect="1"/>
          </p:cNvPicPr>
          <p:nvPr/>
        </p:nvPicPr>
        <p:blipFill>
          <a:blip r:embed="rId7"/>
          <a:stretch>
            <a:fillRect/>
          </a:stretch>
        </p:blipFill>
        <p:spPr>
          <a:xfrm>
            <a:off x="740780" y="1781174"/>
            <a:ext cx="3240037" cy="3240037"/>
          </a:xfrm>
          <a:prstGeom prst="rect">
            <a:avLst/>
          </a:prstGeom>
        </p:spPr>
      </p:pic>
      <p:pic>
        <p:nvPicPr>
          <p:cNvPr id="11" name="Audio Recording Apr 5, 2023 at 10:33:46 PM" descr="Audio Recording Apr 5, 2023 at 10:33:46 PM">
            <a:hlinkClick r:id="" action="ppaction://media"/>
            <a:extLst>
              <a:ext uri="{FF2B5EF4-FFF2-40B4-BE49-F238E27FC236}">
                <a16:creationId xmlns:a16="http://schemas.microsoft.com/office/drawing/2014/main" id="{B8910CCF-01C5-7E49-B943-4639144D2DB5}"/>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046190" y="6055819"/>
            <a:ext cx="812800" cy="812800"/>
          </a:xfrm>
          <a:prstGeom prst="rect">
            <a:avLst/>
          </a:prstGeom>
        </p:spPr>
      </p:pic>
      <p:pic>
        <p:nvPicPr>
          <p:cNvPr id="12" name="Picture 11">
            <a:extLst>
              <a:ext uri="{FF2B5EF4-FFF2-40B4-BE49-F238E27FC236}">
                <a16:creationId xmlns:a16="http://schemas.microsoft.com/office/drawing/2014/main" id="{B178718E-5B0C-9C78-E80E-690DC3232B64}"/>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30614" y="5561972"/>
            <a:ext cx="2364774" cy="954667"/>
          </a:xfrm>
          <a:prstGeom prst="rect">
            <a:avLst/>
          </a:prstGeom>
        </p:spPr>
      </p:pic>
    </p:spTree>
    <p:extLst>
      <p:ext uri="{BB962C8B-B14F-4D97-AF65-F5344CB8AC3E}">
        <p14:creationId xmlns:p14="http://schemas.microsoft.com/office/powerpoint/2010/main" val="1838192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6768"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4325056" y="581891"/>
            <a:ext cx="2340705" cy="523220"/>
          </a:xfrm>
          <a:prstGeom prst="rect">
            <a:avLst/>
          </a:prstGeom>
          <a:noFill/>
        </p:spPr>
        <p:txBody>
          <a:bodyPr wrap="none" rtlCol="0">
            <a:spAutoFit/>
          </a:bodyPr>
          <a:lstStyle/>
          <a:p>
            <a:pPr marL="0" algn="ctr" defTabSz="914400" rtl="1" eaLnBrk="1" latinLnBrk="0" hangingPunct="1"/>
            <a:r>
              <a:rPr lang="ar-SA" sz="2800" b="1" dirty="0">
                <a:solidFill>
                  <a:schemeClr val="bg1"/>
                </a:solidFill>
                <a:latin typeface="Al-Jazeera-Arabic-Regular" pitchFamily="2" charset="-78"/>
                <a:cs typeface="Al-Jazeera-Arabic-Regular" pitchFamily="2" charset="-78"/>
              </a:rPr>
              <a:t>مكونات التقنية</a:t>
            </a:r>
          </a:p>
        </p:txBody>
      </p:sp>
      <p:sp>
        <p:nvSpPr>
          <p:cNvPr id="8" name="TextBox 7"/>
          <p:cNvSpPr txBox="1"/>
          <p:nvPr/>
        </p:nvSpPr>
        <p:spPr>
          <a:xfrm>
            <a:off x="121987" y="543490"/>
            <a:ext cx="1819281"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١٠</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4347304" y="2788754"/>
            <a:ext cx="7358883" cy="769441"/>
          </a:xfrm>
          <a:prstGeom prst="rect">
            <a:avLst/>
          </a:prstGeom>
          <a:noFill/>
        </p:spPr>
        <p:txBody>
          <a:bodyPr wrap="square" rtlCol="0">
            <a:spAutoFit/>
          </a:bodyPr>
          <a:lstStyle/>
          <a:p>
            <a:pPr marL="342900" indent="-342900" algn="just" defTabSz="914400" rtl="1" eaLnBrk="1" latinLnBrk="0" hangingPunct="1">
              <a:buFont typeface="Arial" panose="020B0604020202020204" pitchFamily="34" charset="0"/>
              <a:buChar char="•"/>
            </a:pPr>
            <a:r>
              <a:rPr lang="ar-EG" sz="2200" b="1" i="0" dirty="0">
                <a:solidFill>
                  <a:srgbClr val="000000"/>
                </a:solidFill>
                <a:effectLst/>
                <a:latin typeface="Al-Jazeera-Arabic-Regular" pitchFamily="2" charset="-78"/>
                <a:cs typeface="Al-Jazeera-Arabic-Regular" pitchFamily="2" charset="-78"/>
              </a:rPr>
              <a:t>العدسات اللاصقة</a:t>
            </a:r>
          </a:p>
          <a:p>
            <a:pPr algn="just" defTabSz="914400" rtl="1" eaLnBrk="1" latinLnBrk="0" hangingPunct="1"/>
            <a:r>
              <a:rPr lang="ar-EG" sz="2200" i="0" dirty="0">
                <a:solidFill>
                  <a:srgbClr val="000000"/>
                </a:solidFill>
                <a:effectLst/>
                <a:latin typeface="Al-Jazeera-Arabic-Regular" pitchFamily="2" charset="-78"/>
                <a:cs typeface="Al-Jazeera-Arabic-Regular" pitchFamily="2" charset="-78"/>
              </a:rPr>
              <a:t>العدسات اللاصقة التي تعرض تصوير </a:t>
            </a:r>
            <a:r>
              <a:rPr lang="en-US" sz="2200" i="0" dirty="0">
                <a:solidFill>
                  <a:srgbClr val="000000"/>
                </a:solidFill>
                <a:effectLst/>
                <a:latin typeface="Al-Jazeera-Arabic-Regular" pitchFamily="2" charset="-78"/>
                <a:cs typeface="Al-Jazeera-Arabic-Regular" pitchFamily="2" charset="-78"/>
              </a:rPr>
              <a:t>AR </a:t>
            </a:r>
            <a:r>
              <a:rPr lang="ar-SA" sz="2200" i="0" dirty="0">
                <a:solidFill>
                  <a:srgbClr val="000000"/>
                </a:solidFill>
                <a:effectLst/>
                <a:latin typeface="Al-Jazeera-Arabic-Regular" pitchFamily="2" charset="-78"/>
                <a:cs typeface="Al-Jazeera-Arabic-Regular" pitchFamily="2" charset="-78"/>
              </a:rPr>
              <a:t> </a:t>
            </a:r>
            <a:r>
              <a:rPr lang="ar-EG" sz="2200" i="0" dirty="0">
                <a:solidFill>
                  <a:srgbClr val="000000"/>
                </a:solidFill>
                <a:effectLst/>
                <a:latin typeface="Al-Jazeera-Arabic-Regular" pitchFamily="2" charset="-78"/>
                <a:cs typeface="Al-Jazeera-Arabic-Regular" pitchFamily="2" charset="-78"/>
              </a:rPr>
              <a:t>قيد التطوير.</a:t>
            </a:r>
          </a:p>
        </p:txBody>
      </p:sp>
      <p:pic>
        <p:nvPicPr>
          <p:cNvPr id="11" name="Picture 10">
            <a:extLst>
              <a:ext uri="{FF2B5EF4-FFF2-40B4-BE49-F238E27FC236}">
                <a16:creationId xmlns:a16="http://schemas.microsoft.com/office/drawing/2014/main" id="{2E84CB57-D9F0-BF47-BB92-00DEC095B28A}"/>
              </a:ext>
            </a:extLst>
          </p:cNvPr>
          <p:cNvPicPr>
            <a:picLocks noChangeAspect="1"/>
          </p:cNvPicPr>
          <p:nvPr/>
        </p:nvPicPr>
        <p:blipFill>
          <a:blip r:embed="rId7"/>
          <a:stretch>
            <a:fillRect/>
          </a:stretch>
        </p:blipFill>
        <p:spPr>
          <a:xfrm>
            <a:off x="485813" y="1956123"/>
            <a:ext cx="4809098" cy="3215722"/>
          </a:xfrm>
          <a:prstGeom prst="rect">
            <a:avLst/>
          </a:prstGeom>
        </p:spPr>
      </p:pic>
      <p:pic>
        <p:nvPicPr>
          <p:cNvPr id="10" name="Audio Recording Apr 5, 2023 at 10:34:38 PM" descr="Audio Recording Apr 5, 2023 at 10:34:38 PM">
            <a:hlinkClick r:id="" action="ppaction://media"/>
            <a:extLst>
              <a:ext uri="{FF2B5EF4-FFF2-40B4-BE49-F238E27FC236}">
                <a16:creationId xmlns:a16="http://schemas.microsoft.com/office/drawing/2014/main" id="{29F4C53F-01E0-7D4F-B9DB-318ED18D4C98}"/>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154082"/>
            <a:ext cx="812800" cy="812800"/>
          </a:xfrm>
          <a:prstGeom prst="rect">
            <a:avLst/>
          </a:prstGeom>
        </p:spPr>
      </p:pic>
      <p:pic>
        <p:nvPicPr>
          <p:cNvPr id="12" name="Picture 11">
            <a:extLst>
              <a:ext uri="{FF2B5EF4-FFF2-40B4-BE49-F238E27FC236}">
                <a16:creationId xmlns:a16="http://schemas.microsoft.com/office/drawing/2014/main" id="{CD549B53-52FD-2F86-3868-928345D69E86}"/>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30614" y="5561972"/>
            <a:ext cx="2364774" cy="954667"/>
          </a:xfrm>
          <a:prstGeom prst="rect">
            <a:avLst/>
          </a:prstGeom>
        </p:spPr>
      </p:pic>
    </p:spTree>
    <p:extLst>
      <p:ext uri="{BB962C8B-B14F-4D97-AF65-F5344CB8AC3E}">
        <p14:creationId xmlns:p14="http://schemas.microsoft.com/office/powerpoint/2010/main" val="2039999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692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4325056" y="581891"/>
            <a:ext cx="2340705" cy="523220"/>
          </a:xfrm>
          <a:prstGeom prst="rect">
            <a:avLst/>
          </a:prstGeom>
          <a:noFill/>
        </p:spPr>
        <p:txBody>
          <a:bodyPr wrap="none" rtlCol="0">
            <a:spAutoFit/>
          </a:bodyPr>
          <a:lstStyle/>
          <a:p>
            <a:pPr marL="0" algn="ctr" defTabSz="914400" rtl="1" eaLnBrk="1" latinLnBrk="0" hangingPunct="1"/>
            <a:r>
              <a:rPr lang="ar-SA" sz="2800" b="1" dirty="0">
                <a:solidFill>
                  <a:schemeClr val="bg1"/>
                </a:solidFill>
                <a:latin typeface="Al-Jazeera-Arabic-Regular" pitchFamily="2" charset="-78"/>
                <a:cs typeface="Al-Jazeera-Arabic-Regular" pitchFamily="2" charset="-78"/>
              </a:rPr>
              <a:t>مكونات التقنية</a:t>
            </a:r>
          </a:p>
        </p:txBody>
      </p:sp>
      <p:sp>
        <p:nvSpPr>
          <p:cNvPr id="8" name="TextBox 7"/>
          <p:cNvSpPr txBox="1"/>
          <p:nvPr/>
        </p:nvSpPr>
        <p:spPr>
          <a:xfrm>
            <a:off x="121987" y="543490"/>
            <a:ext cx="1819281"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١٠</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868365" y="2705725"/>
            <a:ext cx="5837822" cy="1446550"/>
          </a:xfrm>
          <a:prstGeom prst="rect">
            <a:avLst/>
          </a:prstGeom>
          <a:noFill/>
        </p:spPr>
        <p:txBody>
          <a:bodyPr wrap="square" rtlCol="0">
            <a:spAutoFit/>
          </a:bodyPr>
          <a:lstStyle/>
          <a:p>
            <a:pPr marL="342900" indent="-342900" algn="just" defTabSz="914400" rtl="1" eaLnBrk="1" latinLnBrk="0" hangingPunct="1">
              <a:buFont typeface="Arial" panose="020B0604020202020204" pitchFamily="34" charset="0"/>
              <a:buChar char="•"/>
            </a:pPr>
            <a:r>
              <a:rPr lang="ar-EG" sz="2200" b="1" i="0" dirty="0">
                <a:solidFill>
                  <a:srgbClr val="000000"/>
                </a:solidFill>
                <a:effectLst/>
                <a:latin typeface="Al-Jazeera-Arabic-Regular" pitchFamily="2" charset="-78"/>
                <a:cs typeface="Al-Jazeera-Arabic-Regular" pitchFamily="2" charset="-78"/>
              </a:rPr>
              <a:t>شاشة عرض الرؤوس:</a:t>
            </a:r>
          </a:p>
          <a:p>
            <a:pPr marL="342900" indent="-342900" algn="just" defTabSz="914400" rtl="1" eaLnBrk="1" latinLnBrk="0" hangingPunct="1">
              <a:buFont typeface="Arial" panose="020B0604020202020204" pitchFamily="34" charset="0"/>
              <a:buChar char="•"/>
            </a:pPr>
            <a:endParaRPr lang="ar-EG" sz="2200" b="1" i="0" dirty="0">
              <a:solidFill>
                <a:srgbClr val="000000"/>
              </a:solidFill>
              <a:effectLst/>
              <a:latin typeface="Al-Jazeera-Arabic-Regular" pitchFamily="2" charset="-78"/>
              <a:cs typeface="Al-Jazeera-Arabic-Regular" pitchFamily="2" charset="-78"/>
            </a:endParaRPr>
          </a:p>
          <a:p>
            <a:pPr algn="just" defTabSz="914400" rtl="1" eaLnBrk="1" latinLnBrk="0" hangingPunct="1"/>
            <a:r>
              <a:rPr lang="ar-EG" sz="2200" i="0" dirty="0">
                <a:solidFill>
                  <a:srgbClr val="000000"/>
                </a:solidFill>
                <a:effectLst/>
                <a:latin typeface="Al-Jazeera-Arabic-Regular" pitchFamily="2" charset="-78"/>
                <a:cs typeface="Al-Jazeera-Arabic-Regular" pitchFamily="2" charset="-78"/>
              </a:rPr>
              <a:t>هي أي شاشة شفافة تعرض البيانات دون مطالبة المستخدمين بالابتعاد عن اتجاه نظرهم المعتاد.</a:t>
            </a:r>
          </a:p>
        </p:txBody>
      </p:sp>
      <p:pic>
        <p:nvPicPr>
          <p:cNvPr id="12" name="Picture 11">
            <a:extLst>
              <a:ext uri="{FF2B5EF4-FFF2-40B4-BE49-F238E27FC236}">
                <a16:creationId xmlns:a16="http://schemas.microsoft.com/office/drawing/2014/main" id="{F4039979-6912-6A4C-AE39-81C06CC86BF0}"/>
              </a:ext>
            </a:extLst>
          </p:cNvPr>
          <p:cNvPicPr>
            <a:picLocks noChangeAspect="1"/>
          </p:cNvPicPr>
          <p:nvPr/>
        </p:nvPicPr>
        <p:blipFill>
          <a:blip r:embed="rId7"/>
          <a:stretch>
            <a:fillRect/>
          </a:stretch>
        </p:blipFill>
        <p:spPr>
          <a:xfrm>
            <a:off x="698377" y="2110609"/>
            <a:ext cx="4778880" cy="3026624"/>
          </a:xfrm>
          <a:prstGeom prst="rect">
            <a:avLst/>
          </a:prstGeom>
        </p:spPr>
      </p:pic>
      <p:pic>
        <p:nvPicPr>
          <p:cNvPr id="10" name="Audio Recording Apr 5, 2023 at 10:36:43 PM" descr="Audio Recording Apr 5, 2023 at 10:36:43 PM">
            <a:hlinkClick r:id="" action="ppaction://media"/>
            <a:extLst>
              <a:ext uri="{FF2B5EF4-FFF2-40B4-BE49-F238E27FC236}">
                <a16:creationId xmlns:a16="http://schemas.microsoft.com/office/drawing/2014/main" id="{6EED8654-8F13-1244-96E4-00CDCE74A33E}"/>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153293"/>
            <a:ext cx="812800" cy="812800"/>
          </a:xfrm>
          <a:prstGeom prst="rect">
            <a:avLst/>
          </a:prstGeom>
        </p:spPr>
      </p:pic>
      <p:pic>
        <p:nvPicPr>
          <p:cNvPr id="11" name="Picture 10">
            <a:extLst>
              <a:ext uri="{FF2B5EF4-FFF2-40B4-BE49-F238E27FC236}">
                <a16:creationId xmlns:a16="http://schemas.microsoft.com/office/drawing/2014/main" id="{0AA66840-A8CB-83F2-FF87-9B68759272F9}"/>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30614" y="5561972"/>
            <a:ext cx="2364774" cy="954667"/>
          </a:xfrm>
          <a:prstGeom prst="rect">
            <a:avLst/>
          </a:prstGeom>
        </p:spPr>
      </p:pic>
    </p:spTree>
    <p:extLst>
      <p:ext uri="{BB962C8B-B14F-4D97-AF65-F5344CB8AC3E}">
        <p14:creationId xmlns:p14="http://schemas.microsoft.com/office/powerpoint/2010/main" val="1538079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979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862593" y="581891"/>
            <a:ext cx="3265638" cy="523220"/>
          </a:xfrm>
          <a:prstGeom prst="rect">
            <a:avLst/>
          </a:prstGeom>
          <a:noFill/>
        </p:spPr>
        <p:txBody>
          <a:bodyPr wrap="none" rtlCol="0">
            <a:spAutoFit/>
          </a:bodyPr>
          <a:lstStyle/>
          <a:p>
            <a:pPr marL="0" algn="ctr" defTabSz="914400" rtl="1" eaLnBrk="1" latinLnBrk="0" hangingPunct="1"/>
            <a:r>
              <a:rPr lang="ar-SA" sz="2800" b="1" dirty="0">
                <a:solidFill>
                  <a:schemeClr val="bg1"/>
                </a:solidFill>
                <a:latin typeface="Al-Jazeera-Arabic-Regular" pitchFamily="2" charset="-78"/>
                <a:cs typeface="Al-Jazeera-Arabic-Regular" pitchFamily="2" charset="-78"/>
              </a:rPr>
              <a:t>تطبيقات الواقع المعزز</a:t>
            </a:r>
          </a:p>
        </p:txBody>
      </p:sp>
      <p:sp>
        <p:nvSpPr>
          <p:cNvPr id="8" name="TextBox 7"/>
          <p:cNvSpPr txBox="1"/>
          <p:nvPr/>
        </p:nvSpPr>
        <p:spPr>
          <a:xfrm>
            <a:off x="121987" y="543490"/>
            <a:ext cx="1819281"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١٠</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3530278" y="1392822"/>
            <a:ext cx="8164334" cy="4438779"/>
          </a:xfrm>
          <a:prstGeom prst="rect">
            <a:avLst/>
          </a:prstGeom>
          <a:noFill/>
        </p:spPr>
        <p:txBody>
          <a:bodyPr wrap="square" rtlCol="0">
            <a:spAutoFit/>
          </a:bodyPr>
          <a:lstStyle/>
          <a:p>
            <a:pPr marL="342900" indent="-342900" algn="just" defTabSz="914400" rtl="1" eaLnBrk="1" latinLnBrk="0" hangingPunct="1">
              <a:buFont typeface="Arial" panose="020B0604020202020204" pitchFamily="34" charset="0"/>
              <a:buChar char="•"/>
            </a:pPr>
            <a:r>
              <a:rPr lang="ar-EG" sz="2200" b="1" i="0" dirty="0">
                <a:solidFill>
                  <a:srgbClr val="000000"/>
                </a:solidFill>
                <a:effectLst/>
                <a:latin typeface="Al-Jazeera-Arabic-Regular" pitchFamily="2" charset="-78"/>
                <a:cs typeface="Al-Jazeera-Arabic-Regular" pitchFamily="2" charset="-78"/>
              </a:rPr>
              <a:t>للواقع المعزز أيضًا تطبيق في مجالات مماثلة للواقع الافتراضي</a:t>
            </a:r>
          </a:p>
          <a:p>
            <a:pPr algn="just" defTabSz="914400" rtl="1" eaLnBrk="1" latinLnBrk="0" hangingPunct="1">
              <a:lnSpc>
                <a:spcPct val="150000"/>
              </a:lnSpc>
            </a:pPr>
            <a:r>
              <a:rPr lang="ar-EG" sz="2200" i="0" dirty="0">
                <a:solidFill>
                  <a:srgbClr val="000000"/>
                </a:solidFill>
                <a:effectLst/>
                <a:latin typeface="Al-Jazeera-Arabic-Regular" pitchFamily="2" charset="-78"/>
                <a:cs typeface="Al-Jazeera-Arabic-Regular" pitchFamily="2" charset="-78"/>
              </a:rPr>
              <a:t>• طبي</a:t>
            </a:r>
          </a:p>
          <a:p>
            <a:pPr algn="just" defTabSz="914400" rtl="1" eaLnBrk="1" latinLnBrk="0" hangingPunct="1">
              <a:lnSpc>
                <a:spcPct val="150000"/>
              </a:lnSpc>
            </a:pPr>
            <a:r>
              <a:rPr lang="ar-EG" sz="2200" i="0" dirty="0">
                <a:solidFill>
                  <a:srgbClr val="000000"/>
                </a:solidFill>
                <a:effectLst/>
                <a:latin typeface="Al-Jazeera-Arabic-Regular" pitchFamily="2" charset="-78"/>
                <a:cs typeface="Al-Jazeera-Arabic-Regular" pitchFamily="2" charset="-78"/>
              </a:rPr>
              <a:t>• ترفيه</a:t>
            </a:r>
          </a:p>
          <a:p>
            <a:pPr algn="just" defTabSz="914400" rtl="1" eaLnBrk="1" latinLnBrk="0" hangingPunct="1">
              <a:lnSpc>
                <a:spcPct val="150000"/>
              </a:lnSpc>
            </a:pPr>
            <a:r>
              <a:rPr lang="ar-EG" sz="2200" i="0" dirty="0">
                <a:solidFill>
                  <a:srgbClr val="000000"/>
                </a:solidFill>
                <a:effectLst/>
                <a:latin typeface="Al-Jazeera-Arabic-Regular" pitchFamily="2" charset="-78"/>
                <a:cs typeface="Al-Jazeera-Arabic-Regular" pitchFamily="2" charset="-78"/>
              </a:rPr>
              <a:t>• تدريب عسكري</a:t>
            </a:r>
          </a:p>
          <a:p>
            <a:pPr algn="just" defTabSz="914400" rtl="1" eaLnBrk="1" latinLnBrk="0" hangingPunct="1">
              <a:lnSpc>
                <a:spcPct val="150000"/>
              </a:lnSpc>
            </a:pPr>
            <a:r>
              <a:rPr lang="ar-EG" sz="2200" i="0" dirty="0">
                <a:solidFill>
                  <a:srgbClr val="000000"/>
                </a:solidFill>
                <a:effectLst/>
                <a:latin typeface="Al-Jazeera-Arabic-Regular" pitchFamily="2" charset="-78"/>
                <a:cs typeface="Al-Jazeera-Arabic-Regular" pitchFamily="2" charset="-78"/>
              </a:rPr>
              <a:t>• التصميم الهندسي</a:t>
            </a:r>
          </a:p>
          <a:p>
            <a:pPr algn="just" defTabSz="914400" rtl="1" eaLnBrk="1" latinLnBrk="0" hangingPunct="1">
              <a:lnSpc>
                <a:spcPct val="150000"/>
              </a:lnSpc>
            </a:pPr>
            <a:r>
              <a:rPr lang="ar-EG" sz="2200" i="0" dirty="0">
                <a:solidFill>
                  <a:srgbClr val="000000"/>
                </a:solidFill>
                <a:effectLst/>
                <a:latin typeface="Al-Jazeera-Arabic-Regular" pitchFamily="2" charset="-78"/>
                <a:cs typeface="Al-Jazeera-Arabic-Regular" pitchFamily="2" charset="-78"/>
              </a:rPr>
              <a:t>• الروبوتات والروبوتات عن بعد</a:t>
            </a:r>
          </a:p>
          <a:p>
            <a:pPr algn="just" defTabSz="914400" rtl="1" eaLnBrk="1" latinLnBrk="0" hangingPunct="1">
              <a:lnSpc>
                <a:spcPct val="150000"/>
              </a:lnSpc>
            </a:pPr>
            <a:r>
              <a:rPr lang="ar-EG" sz="2200" i="0" dirty="0">
                <a:solidFill>
                  <a:srgbClr val="000000"/>
                </a:solidFill>
                <a:effectLst/>
                <a:latin typeface="Al-Jazeera-Arabic-Regular" pitchFamily="2" charset="-78"/>
                <a:cs typeface="Al-Jazeera-Arabic-Regular" pitchFamily="2" charset="-78"/>
              </a:rPr>
              <a:t>• التصنيع والصيانة والإصلاح</a:t>
            </a:r>
          </a:p>
          <a:p>
            <a:pPr algn="just" defTabSz="914400" rtl="1" eaLnBrk="1" latinLnBrk="0" hangingPunct="1">
              <a:lnSpc>
                <a:spcPct val="150000"/>
              </a:lnSpc>
            </a:pPr>
            <a:r>
              <a:rPr lang="ar-EG" sz="2200" i="0" dirty="0">
                <a:solidFill>
                  <a:srgbClr val="000000"/>
                </a:solidFill>
                <a:effectLst/>
                <a:latin typeface="Al-Jazeera-Arabic-Regular" pitchFamily="2" charset="-78"/>
                <a:cs typeface="Al-Jazeera-Arabic-Regular" pitchFamily="2" charset="-78"/>
              </a:rPr>
              <a:t>• تصميم المستهلك</a:t>
            </a:r>
          </a:p>
          <a:p>
            <a:pPr algn="just" defTabSz="914400" rtl="1" eaLnBrk="1" latinLnBrk="0" hangingPunct="1">
              <a:lnSpc>
                <a:spcPct val="150000"/>
              </a:lnSpc>
            </a:pPr>
            <a:r>
              <a:rPr lang="ar-EG" sz="2200" i="0" dirty="0">
                <a:solidFill>
                  <a:srgbClr val="000000"/>
                </a:solidFill>
                <a:effectLst/>
                <a:latin typeface="Al-Jazeera-Arabic-Regular" pitchFamily="2" charset="-78"/>
                <a:cs typeface="Al-Jazeera-Arabic-Regular" pitchFamily="2" charset="-78"/>
              </a:rPr>
              <a:t>• إلخ</a:t>
            </a:r>
          </a:p>
        </p:txBody>
      </p:sp>
      <p:pic>
        <p:nvPicPr>
          <p:cNvPr id="10" name="Audio Recording Apr 5, 2023 at 10:37:36 PM" descr="Audio Recording Apr 5, 2023 at 10:37:36 PM">
            <a:hlinkClick r:id="" action="ppaction://media"/>
            <a:extLst>
              <a:ext uri="{FF2B5EF4-FFF2-40B4-BE49-F238E27FC236}">
                <a16:creationId xmlns:a16="http://schemas.microsoft.com/office/drawing/2014/main" id="{4D71511F-A533-2E4D-8DC9-29C19E1A771B}"/>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119312"/>
            <a:ext cx="812800" cy="812800"/>
          </a:xfrm>
          <a:prstGeom prst="rect">
            <a:avLst/>
          </a:prstGeom>
        </p:spPr>
      </p:pic>
      <p:pic>
        <p:nvPicPr>
          <p:cNvPr id="11" name="Picture 10">
            <a:extLst>
              <a:ext uri="{FF2B5EF4-FFF2-40B4-BE49-F238E27FC236}">
                <a16:creationId xmlns:a16="http://schemas.microsoft.com/office/drawing/2014/main" id="{D6641D57-4C26-2CCA-8F25-DC0E4F2CCB79}"/>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30614" y="5561972"/>
            <a:ext cx="2364774" cy="954667"/>
          </a:xfrm>
          <a:prstGeom prst="rect">
            <a:avLst/>
          </a:prstGeom>
        </p:spPr>
      </p:pic>
    </p:spTree>
    <p:extLst>
      <p:ext uri="{BB962C8B-B14F-4D97-AF65-F5344CB8AC3E}">
        <p14:creationId xmlns:p14="http://schemas.microsoft.com/office/powerpoint/2010/main" val="2063886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340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862593" y="581891"/>
            <a:ext cx="3265638" cy="523220"/>
          </a:xfrm>
          <a:prstGeom prst="rect">
            <a:avLst/>
          </a:prstGeom>
          <a:noFill/>
        </p:spPr>
        <p:txBody>
          <a:bodyPr wrap="none" rtlCol="0">
            <a:spAutoFit/>
          </a:bodyPr>
          <a:lstStyle/>
          <a:p>
            <a:pPr marL="0" algn="ctr" defTabSz="914400" rtl="1" eaLnBrk="1" latinLnBrk="0" hangingPunct="1"/>
            <a:r>
              <a:rPr lang="ar-SA" sz="2800" b="1" dirty="0">
                <a:solidFill>
                  <a:schemeClr val="bg1"/>
                </a:solidFill>
                <a:latin typeface="Al-Jazeera-Arabic-Regular" pitchFamily="2" charset="-78"/>
                <a:cs typeface="Al-Jazeera-Arabic-Regular" pitchFamily="2" charset="-78"/>
              </a:rPr>
              <a:t>تطبيقات الواقع المعزز</a:t>
            </a:r>
          </a:p>
        </p:txBody>
      </p:sp>
      <p:sp>
        <p:nvSpPr>
          <p:cNvPr id="8" name="TextBox 7"/>
          <p:cNvSpPr txBox="1"/>
          <p:nvPr/>
        </p:nvSpPr>
        <p:spPr>
          <a:xfrm>
            <a:off x="121987" y="543490"/>
            <a:ext cx="1819281"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١٠</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6215605" y="2563025"/>
            <a:ext cx="5490582" cy="1731949"/>
          </a:xfrm>
          <a:prstGeom prst="rect">
            <a:avLst/>
          </a:prstGeom>
          <a:noFill/>
        </p:spPr>
        <p:txBody>
          <a:bodyPr wrap="square" rtlCol="0">
            <a:spAutoFit/>
          </a:bodyPr>
          <a:lstStyle/>
          <a:p>
            <a:pPr marL="342900" indent="-342900" algn="just" defTabSz="914400" rtl="1" eaLnBrk="1" latinLnBrk="0" hangingPunct="1">
              <a:buFont typeface="Arial" panose="020B0604020202020204" pitchFamily="34" charset="0"/>
              <a:buChar char="•"/>
            </a:pPr>
            <a:r>
              <a:rPr lang="ar-EG" sz="2200" b="1" i="0" dirty="0">
                <a:solidFill>
                  <a:srgbClr val="000000"/>
                </a:solidFill>
                <a:effectLst/>
                <a:latin typeface="Al-Jazeera-Arabic-Regular" pitchFamily="2" charset="-78"/>
                <a:cs typeface="Al-Jazeera-Arabic-Regular" pitchFamily="2" charset="-78"/>
              </a:rPr>
              <a:t>المجال الطبي</a:t>
            </a:r>
          </a:p>
          <a:p>
            <a:pPr marL="342900" indent="-342900" algn="just" defTabSz="914400" rtl="1" eaLnBrk="1" latinLnBrk="0" hangingPunct="1">
              <a:buFont typeface="Arial" panose="020B0604020202020204" pitchFamily="34" charset="0"/>
              <a:buChar char="•"/>
            </a:pPr>
            <a:endParaRPr lang="ar-EG" sz="2200" b="1" i="0" dirty="0">
              <a:solidFill>
                <a:srgbClr val="000000"/>
              </a:solidFill>
              <a:effectLst/>
              <a:latin typeface="Al-Jazeera-Arabic-Regular" pitchFamily="2" charset="-78"/>
              <a:cs typeface="Al-Jazeera-Arabic-Regular" pitchFamily="2" charset="-78"/>
            </a:endParaRPr>
          </a:p>
          <a:p>
            <a:pPr algn="just" defTabSz="914400" rtl="1" eaLnBrk="1" latinLnBrk="0" hangingPunct="1">
              <a:lnSpc>
                <a:spcPct val="150000"/>
              </a:lnSpc>
            </a:pPr>
            <a:r>
              <a:rPr lang="ar-EG" sz="2200" i="0" dirty="0">
                <a:solidFill>
                  <a:srgbClr val="000000"/>
                </a:solidFill>
                <a:effectLst/>
                <a:latin typeface="Al-Jazeera-Arabic-Regular" pitchFamily="2" charset="-78"/>
                <a:cs typeface="Al-Jazeera-Arabic-Regular" pitchFamily="2" charset="-78"/>
              </a:rPr>
              <a:t>الواقع المعزز له تطبيقات في الطب مثل الكشف على أجهزة الجسم الداخلية للمرضى</a:t>
            </a:r>
          </a:p>
        </p:txBody>
      </p:sp>
      <p:pic>
        <p:nvPicPr>
          <p:cNvPr id="10" name="Picture 9">
            <a:extLst>
              <a:ext uri="{FF2B5EF4-FFF2-40B4-BE49-F238E27FC236}">
                <a16:creationId xmlns:a16="http://schemas.microsoft.com/office/drawing/2014/main" id="{A95ABA73-E2B4-FE47-A2CF-B69A72ED4099}"/>
              </a:ext>
            </a:extLst>
          </p:cNvPr>
          <p:cNvPicPr>
            <a:picLocks noChangeAspect="1"/>
          </p:cNvPicPr>
          <p:nvPr/>
        </p:nvPicPr>
        <p:blipFill>
          <a:blip r:embed="rId7"/>
          <a:stretch>
            <a:fillRect/>
          </a:stretch>
        </p:blipFill>
        <p:spPr>
          <a:xfrm>
            <a:off x="428431" y="2015966"/>
            <a:ext cx="5420686" cy="3049136"/>
          </a:xfrm>
          <a:prstGeom prst="rect">
            <a:avLst/>
          </a:prstGeom>
        </p:spPr>
      </p:pic>
      <p:pic>
        <p:nvPicPr>
          <p:cNvPr id="11" name="Audio Recording Apr 5, 2023 at 10:39:24 PM" descr="Audio Recording Apr 5, 2023 at 10:39:24 PM">
            <a:hlinkClick r:id="" action="ppaction://media"/>
            <a:extLst>
              <a:ext uri="{FF2B5EF4-FFF2-40B4-BE49-F238E27FC236}">
                <a16:creationId xmlns:a16="http://schemas.microsoft.com/office/drawing/2014/main" id="{C707BBCA-2CC7-3F4D-9FBE-8EE307732A11}"/>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154082"/>
            <a:ext cx="812800" cy="812800"/>
          </a:xfrm>
          <a:prstGeom prst="rect">
            <a:avLst/>
          </a:prstGeom>
        </p:spPr>
      </p:pic>
      <p:pic>
        <p:nvPicPr>
          <p:cNvPr id="12" name="Picture 11">
            <a:extLst>
              <a:ext uri="{FF2B5EF4-FFF2-40B4-BE49-F238E27FC236}">
                <a16:creationId xmlns:a16="http://schemas.microsoft.com/office/drawing/2014/main" id="{456C599E-F756-C45A-F95A-5E0670D09299}"/>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30614" y="5561972"/>
            <a:ext cx="2364774" cy="954667"/>
          </a:xfrm>
          <a:prstGeom prst="rect">
            <a:avLst/>
          </a:prstGeom>
        </p:spPr>
      </p:pic>
    </p:spTree>
    <p:extLst>
      <p:ext uri="{BB962C8B-B14F-4D97-AF65-F5344CB8AC3E}">
        <p14:creationId xmlns:p14="http://schemas.microsoft.com/office/powerpoint/2010/main" val="2855615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8624"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862593" y="581891"/>
            <a:ext cx="3265638" cy="523220"/>
          </a:xfrm>
          <a:prstGeom prst="rect">
            <a:avLst/>
          </a:prstGeom>
          <a:noFill/>
        </p:spPr>
        <p:txBody>
          <a:bodyPr wrap="none" rtlCol="0">
            <a:spAutoFit/>
          </a:bodyPr>
          <a:lstStyle/>
          <a:p>
            <a:pPr marL="0" algn="ctr" defTabSz="914400" rtl="1" eaLnBrk="1" latinLnBrk="0" hangingPunct="1"/>
            <a:r>
              <a:rPr lang="ar-SA" sz="2800" b="1" dirty="0">
                <a:solidFill>
                  <a:schemeClr val="bg1"/>
                </a:solidFill>
                <a:latin typeface="Al-Jazeera-Arabic-Regular" pitchFamily="2" charset="-78"/>
                <a:cs typeface="Al-Jazeera-Arabic-Regular" pitchFamily="2" charset="-78"/>
              </a:rPr>
              <a:t>تطبيقات الواقع المعزز</a:t>
            </a:r>
          </a:p>
        </p:txBody>
      </p:sp>
      <p:sp>
        <p:nvSpPr>
          <p:cNvPr id="8" name="TextBox 7"/>
          <p:cNvSpPr txBox="1"/>
          <p:nvPr/>
        </p:nvSpPr>
        <p:spPr>
          <a:xfrm>
            <a:off x="121987" y="543490"/>
            <a:ext cx="1819281"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١٠</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058136" y="2219879"/>
            <a:ext cx="6636476" cy="2747612"/>
          </a:xfrm>
          <a:prstGeom prst="rect">
            <a:avLst/>
          </a:prstGeom>
          <a:noFill/>
        </p:spPr>
        <p:txBody>
          <a:bodyPr wrap="square" rtlCol="0">
            <a:spAutoFit/>
          </a:bodyPr>
          <a:lstStyle/>
          <a:p>
            <a:pPr marL="342900" indent="-342900" algn="just" defTabSz="914400" rtl="1" eaLnBrk="1" latinLnBrk="0" hangingPunct="1">
              <a:buFont typeface="Arial" panose="020B0604020202020204" pitchFamily="34" charset="0"/>
              <a:buChar char="•"/>
            </a:pPr>
            <a:r>
              <a:rPr lang="ar-EG" sz="2200" b="1" i="0" dirty="0">
                <a:solidFill>
                  <a:srgbClr val="000000"/>
                </a:solidFill>
                <a:effectLst/>
                <a:latin typeface="Al-Jazeera-Arabic-Regular" pitchFamily="2" charset="-78"/>
                <a:cs typeface="Al-Jazeera-Arabic-Regular" pitchFamily="2" charset="-78"/>
              </a:rPr>
              <a:t>مجال الترفيه والألعاب</a:t>
            </a:r>
          </a:p>
          <a:p>
            <a:pPr marL="342900" indent="-342900" algn="just" defTabSz="914400" rtl="1" eaLnBrk="1" latinLnBrk="0" hangingPunct="1">
              <a:buFont typeface="Arial" panose="020B0604020202020204" pitchFamily="34" charset="0"/>
              <a:buChar char="•"/>
            </a:pPr>
            <a:endParaRPr lang="ar-EG" sz="2200" b="1" i="0" dirty="0">
              <a:solidFill>
                <a:srgbClr val="000000"/>
              </a:solidFill>
              <a:effectLst/>
              <a:latin typeface="Al-Jazeera-Arabic-Regular" pitchFamily="2" charset="-78"/>
              <a:cs typeface="Al-Jazeera-Arabic-Regular" pitchFamily="2" charset="-78"/>
            </a:endParaRPr>
          </a:p>
          <a:p>
            <a:pPr algn="just" defTabSz="914400" rtl="1" eaLnBrk="1" latinLnBrk="0" hangingPunct="1">
              <a:lnSpc>
                <a:spcPct val="150000"/>
              </a:lnSpc>
            </a:pPr>
            <a:r>
              <a:rPr lang="ar-EG" sz="2200" i="0" dirty="0">
                <a:solidFill>
                  <a:srgbClr val="000000"/>
                </a:solidFill>
                <a:effectLst/>
                <a:latin typeface="Al-Jazeera-Arabic-Regular" pitchFamily="2" charset="-78"/>
                <a:cs typeface="Al-Jazeera-Arabic-Regular" pitchFamily="2" charset="-78"/>
              </a:rPr>
              <a:t>يحتوي الواقع المعزز على تطبيقات في الألعاب مثل الألعاب ووسائل الترفيه مثل لعبة تسمى </a:t>
            </a:r>
            <a:r>
              <a:rPr lang="en-US" sz="2200" i="0" dirty="0">
                <a:solidFill>
                  <a:srgbClr val="000000"/>
                </a:solidFill>
                <a:effectLst/>
                <a:latin typeface="Al-Jazeera-Arabic-Regular" pitchFamily="2" charset="-78"/>
                <a:cs typeface="Al-Jazeera-Arabic-Regular" pitchFamily="2" charset="-78"/>
              </a:rPr>
              <a:t>Pokémon go </a:t>
            </a:r>
            <a:r>
              <a:rPr lang="ar-SA" sz="2200" i="0" dirty="0">
                <a:solidFill>
                  <a:srgbClr val="000000"/>
                </a:solidFill>
                <a:effectLst/>
                <a:latin typeface="Al-Jazeera-Arabic-Regular" pitchFamily="2" charset="-78"/>
                <a:cs typeface="Al-Jazeera-Arabic-Regular" pitchFamily="2" charset="-78"/>
              </a:rPr>
              <a:t> </a:t>
            </a:r>
            <a:r>
              <a:rPr lang="ar-EG" sz="2200" i="0" dirty="0">
                <a:solidFill>
                  <a:srgbClr val="000000"/>
                </a:solidFill>
                <a:effectLst/>
                <a:latin typeface="Al-Jazeera-Arabic-Regular" pitchFamily="2" charset="-78"/>
                <a:cs typeface="Al-Jazeera-Arabic-Regular" pitchFamily="2" charset="-78"/>
              </a:rPr>
              <a:t>حيث يمكنك التقاط شخصيات بوكيمون معززة في العالم الحقيقي</a:t>
            </a:r>
          </a:p>
        </p:txBody>
      </p:sp>
      <p:pic>
        <p:nvPicPr>
          <p:cNvPr id="11" name="Picture 10">
            <a:extLst>
              <a:ext uri="{FF2B5EF4-FFF2-40B4-BE49-F238E27FC236}">
                <a16:creationId xmlns:a16="http://schemas.microsoft.com/office/drawing/2014/main" id="{4608C8DF-9F9C-574A-A6A3-1F1D37C72B38}"/>
              </a:ext>
            </a:extLst>
          </p:cNvPr>
          <p:cNvPicPr>
            <a:picLocks noChangeAspect="1"/>
          </p:cNvPicPr>
          <p:nvPr/>
        </p:nvPicPr>
        <p:blipFill>
          <a:blip r:embed="rId7"/>
          <a:stretch>
            <a:fillRect/>
          </a:stretch>
        </p:blipFill>
        <p:spPr>
          <a:xfrm>
            <a:off x="1689904" y="1544484"/>
            <a:ext cx="2573416" cy="4098403"/>
          </a:xfrm>
          <a:prstGeom prst="rect">
            <a:avLst/>
          </a:prstGeom>
        </p:spPr>
      </p:pic>
      <p:pic>
        <p:nvPicPr>
          <p:cNvPr id="10" name="Audio Recording Apr 5, 2023 at 10:40:52 PM" descr="Audio Recording Apr 5, 2023 at 10:40:52 PM">
            <a:hlinkClick r:id="" action="ppaction://media"/>
            <a:extLst>
              <a:ext uri="{FF2B5EF4-FFF2-40B4-BE49-F238E27FC236}">
                <a16:creationId xmlns:a16="http://schemas.microsoft.com/office/drawing/2014/main" id="{D6122479-C84C-0D4B-B4BF-506C35E39371}"/>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47191" y="6054039"/>
            <a:ext cx="812800" cy="812800"/>
          </a:xfrm>
          <a:prstGeom prst="rect">
            <a:avLst/>
          </a:prstGeom>
        </p:spPr>
      </p:pic>
      <p:pic>
        <p:nvPicPr>
          <p:cNvPr id="12" name="Picture 11">
            <a:extLst>
              <a:ext uri="{FF2B5EF4-FFF2-40B4-BE49-F238E27FC236}">
                <a16:creationId xmlns:a16="http://schemas.microsoft.com/office/drawing/2014/main" id="{2050CDD4-019A-3D53-21B2-4BAE45B49264}"/>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30614" y="5561972"/>
            <a:ext cx="2364774" cy="954667"/>
          </a:xfrm>
          <a:prstGeom prst="rect">
            <a:avLst/>
          </a:prstGeom>
        </p:spPr>
      </p:pic>
    </p:spTree>
    <p:extLst>
      <p:ext uri="{BB962C8B-B14F-4D97-AF65-F5344CB8AC3E}">
        <p14:creationId xmlns:p14="http://schemas.microsoft.com/office/powerpoint/2010/main" val="903740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009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862593" y="581891"/>
            <a:ext cx="3265638" cy="523220"/>
          </a:xfrm>
          <a:prstGeom prst="rect">
            <a:avLst/>
          </a:prstGeom>
          <a:noFill/>
        </p:spPr>
        <p:txBody>
          <a:bodyPr wrap="none" rtlCol="0">
            <a:spAutoFit/>
          </a:bodyPr>
          <a:lstStyle/>
          <a:p>
            <a:pPr marL="0" algn="ctr" defTabSz="914400" rtl="1" eaLnBrk="1" latinLnBrk="0" hangingPunct="1"/>
            <a:r>
              <a:rPr lang="ar-SA" sz="2800" b="1" dirty="0">
                <a:solidFill>
                  <a:schemeClr val="bg1"/>
                </a:solidFill>
                <a:latin typeface="Al-Jazeera-Arabic-Regular" pitchFamily="2" charset="-78"/>
                <a:cs typeface="Al-Jazeera-Arabic-Regular" pitchFamily="2" charset="-78"/>
              </a:rPr>
              <a:t>تطبيقات الواقع المعزز</a:t>
            </a:r>
          </a:p>
        </p:txBody>
      </p:sp>
      <p:sp>
        <p:nvSpPr>
          <p:cNvPr id="8" name="TextBox 7"/>
          <p:cNvSpPr txBox="1"/>
          <p:nvPr/>
        </p:nvSpPr>
        <p:spPr>
          <a:xfrm>
            <a:off x="121987" y="543490"/>
            <a:ext cx="1819281"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١٠</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058136" y="2309110"/>
            <a:ext cx="6636476" cy="2239780"/>
          </a:xfrm>
          <a:prstGeom prst="rect">
            <a:avLst/>
          </a:prstGeom>
          <a:noFill/>
        </p:spPr>
        <p:txBody>
          <a:bodyPr wrap="square" rtlCol="0">
            <a:spAutoFit/>
          </a:bodyPr>
          <a:lstStyle/>
          <a:p>
            <a:pPr marL="342900" indent="-342900" algn="just" defTabSz="914400" rtl="1" eaLnBrk="1" latinLnBrk="0" hangingPunct="1">
              <a:buFont typeface="Arial" panose="020B0604020202020204" pitchFamily="34" charset="0"/>
              <a:buChar char="•"/>
            </a:pPr>
            <a:r>
              <a:rPr lang="ar-EG" sz="2200" b="1" i="0" dirty="0">
                <a:solidFill>
                  <a:srgbClr val="000000"/>
                </a:solidFill>
                <a:effectLst/>
                <a:latin typeface="Al-Jazeera-Arabic-Regular" pitchFamily="2" charset="-78"/>
                <a:cs typeface="Al-Jazeera-Arabic-Regular" pitchFamily="2" charset="-78"/>
              </a:rPr>
              <a:t>مجال الروبوتات</a:t>
            </a:r>
          </a:p>
          <a:p>
            <a:pPr marL="342900" indent="-342900" algn="just" defTabSz="914400" rtl="1" eaLnBrk="1" latinLnBrk="0" hangingPunct="1">
              <a:buFont typeface="Arial" panose="020B0604020202020204" pitchFamily="34" charset="0"/>
              <a:buChar char="•"/>
            </a:pPr>
            <a:endParaRPr lang="ar-EG" sz="2200" b="1" i="0" dirty="0">
              <a:solidFill>
                <a:srgbClr val="000000"/>
              </a:solidFill>
              <a:effectLst/>
              <a:latin typeface="Al-Jazeera-Arabic-Regular" pitchFamily="2" charset="-78"/>
              <a:cs typeface="Al-Jazeera-Arabic-Regular" pitchFamily="2" charset="-78"/>
            </a:endParaRPr>
          </a:p>
          <a:p>
            <a:pPr algn="just" defTabSz="914400" rtl="1" eaLnBrk="1" latinLnBrk="0" hangingPunct="1">
              <a:lnSpc>
                <a:spcPct val="150000"/>
              </a:lnSpc>
            </a:pPr>
            <a:r>
              <a:rPr lang="ar-EG" sz="2200" i="0" dirty="0">
                <a:solidFill>
                  <a:srgbClr val="000000"/>
                </a:solidFill>
                <a:effectLst/>
                <a:latin typeface="Al-Jazeera-Arabic-Regular" pitchFamily="2" charset="-78"/>
                <a:cs typeface="Al-Jazeera-Arabic-Regular" pitchFamily="2" charset="-78"/>
              </a:rPr>
              <a:t>يعد الواقع المعزز مفيدًا لتطبيق الروبوتات حيث سيتمكن الروبوت من إظهار الشخصيات الثلاثية الأبعاد في شكل هولوجرامي في العالم الحقيقي مما يسهل التواصل.</a:t>
            </a:r>
          </a:p>
        </p:txBody>
      </p:sp>
      <p:pic>
        <p:nvPicPr>
          <p:cNvPr id="10" name="Picture 9">
            <a:extLst>
              <a:ext uri="{FF2B5EF4-FFF2-40B4-BE49-F238E27FC236}">
                <a16:creationId xmlns:a16="http://schemas.microsoft.com/office/drawing/2014/main" id="{F80B48E8-8194-8844-87CC-3DAFB1F7F4FA}"/>
              </a:ext>
            </a:extLst>
          </p:cNvPr>
          <p:cNvPicPr>
            <a:picLocks noChangeAspect="1"/>
          </p:cNvPicPr>
          <p:nvPr/>
        </p:nvPicPr>
        <p:blipFill>
          <a:blip r:embed="rId7"/>
          <a:stretch>
            <a:fillRect/>
          </a:stretch>
        </p:blipFill>
        <p:spPr>
          <a:xfrm>
            <a:off x="630446" y="1709973"/>
            <a:ext cx="3698569" cy="3698569"/>
          </a:xfrm>
          <a:prstGeom prst="rect">
            <a:avLst/>
          </a:prstGeom>
        </p:spPr>
      </p:pic>
      <p:pic>
        <p:nvPicPr>
          <p:cNvPr id="11" name="Audio Recording Apr 5, 2023 at 10:42:15 PM" descr="Audio Recording Apr 5, 2023 at 10:42:15 PM">
            <a:hlinkClick r:id="" action="ppaction://media"/>
            <a:extLst>
              <a:ext uri="{FF2B5EF4-FFF2-40B4-BE49-F238E27FC236}">
                <a16:creationId xmlns:a16="http://schemas.microsoft.com/office/drawing/2014/main" id="{66B6B8DB-7C03-E34E-8628-C2E631A93B1D}"/>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99233"/>
            <a:ext cx="812800" cy="812800"/>
          </a:xfrm>
          <a:prstGeom prst="rect">
            <a:avLst/>
          </a:prstGeom>
        </p:spPr>
      </p:pic>
      <p:pic>
        <p:nvPicPr>
          <p:cNvPr id="12" name="Picture 11">
            <a:extLst>
              <a:ext uri="{FF2B5EF4-FFF2-40B4-BE49-F238E27FC236}">
                <a16:creationId xmlns:a16="http://schemas.microsoft.com/office/drawing/2014/main" id="{BF9382EA-B03E-CD79-1732-015289A7CBFE}"/>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30614" y="5561972"/>
            <a:ext cx="2364774" cy="954667"/>
          </a:xfrm>
          <a:prstGeom prst="rect">
            <a:avLst/>
          </a:prstGeom>
        </p:spPr>
      </p:pic>
    </p:spTree>
    <p:extLst>
      <p:ext uri="{BB962C8B-B14F-4D97-AF65-F5344CB8AC3E}">
        <p14:creationId xmlns:p14="http://schemas.microsoft.com/office/powerpoint/2010/main" val="4059240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9056"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862593" y="581891"/>
            <a:ext cx="3265638" cy="523220"/>
          </a:xfrm>
          <a:prstGeom prst="rect">
            <a:avLst/>
          </a:prstGeom>
          <a:noFill/>
        </p:spPr>
        <p:txBody>
          <a:bodyPr wrap="none" rtlCol="0">
            <a:spAutoFit/>
          </a:bodyPr>
          <a:lstStyle/>
          <a:p>
            <a:pPr marL="0" algn="ctr" defTabSz="914400" rtl="1" eaLnBrk="1" latinLnBrk="0" hangingPunct="1"/>
            <a:r>
              <a:rPr lang="ar-SA" sz="2800" b="1" dirty="0">
                <a:solidFill>
                  <a:schemeClr val="bg1"/>
                </a:solidFill>
                <a:latin typeface="Al-Jazeera-Arabic-Regular" pitchFamily="2" charset="-78"/>
                <a:cs typeface="Al-Jazeera-Arabic-Regular" pitchFamily="2" charset="-78"/>
              </a:rPr>
              <a:t>تطبيقات الواقع المعزز</a:t>
            </a:r>
          </a:p>
        </p:txBody>
      </p:sp>
      <p:sp>
        <p:nvSpPr>
          <p:cNvPr id="8" name="TextBox 7"/>
          <p:cNvSpPr txBox="1"/>
          <p:nvPr/>
        </p:nvSpPr>
        <p:spPr>
          <a:xfrm>
            <a:off x="121987" y="543490"/>
            <a:ext cx="1819281"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١٠</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509548" y="2309110"/>
            <a:ext cx="6185063" cy="2239780"/>
          </a:xfrm>
          <a:prstGeom prst="rect">
            <a:avLst/>
          </a:prstGeom>
          <a:noFill/>
        </p:spPr>
        <p:txBody>
          <a:bodyPr wrap="square" rtlCol="0">
            <a:spAutoFit/>
          </a:bodyPr>
          <a:lstStyle/>
          <a:p>
            <a:pPr marL="342900" indent="-342900" algn="just" defTabSz="914400" rtl="1" eaLnBrk="1" latinLnBrk="0" hangingPunct="1">
              <a:buFont typeface="Arial" panose="020B0604020202020204" pitchFamily="34" charset="0"/>
              <a:buChar char="•"/>
            </a:pPr>
            <a:r>
              <a:rPr lang="ar-EG" sz="2200" b="1" i="0" dirty="0">
                <a:solidFill>
                  <a:srgbClr val="000000"/>
                </a:solidFill>
                <a:effectLst/>
                <a:latin typeface="Al-Jazeera-Arabic-Regular" pitchFamily="2" charset="-78"/>
                <a:cs typeface="Al-Jazeera-Arabic-Regular" pitchFamily="2" charset="-78"/>
              </a:rPr>
              <a:t>مجال تصميمات المستهلك</a:t>
            </a:r>
          </a:p>
          <a:p>
            <a:pPr marL="342900" indent="-342900" algn="just" defTabSz="914400" rtl="1" eaLnBrk="1" latinLnBrk="0" hangingPunct="1">
              <a:buFont typeface="Arial" panose="020B0604020202020204" pitchFamily="34" charset="0"/>
              <a:buChar char="•"/>
            </a:pPr>
            <a:endParaRPr lang="ar-EG" sz="2200" b="1" i="0" dirty="0">
              <a:solidFill>
                <a:srgbClr val="000000"/>
              </a:solidFill>
              <a:effectLst/>
              <a:latin typeface="Al-Jazeera-Arabic-Regular" pitchFamily="2" charset="-78"/>
              <a:cs typeface="Al-Jazeera-Arabic-Regular" pitchFamily="2" charset="-78"/>
            </a:endParaRPr>
          </a:p>
          <a:p>
            <a:pPr algn="just" defTabSz="914400" rtl="1" eaLnBrk="1" latinLnBrk="0" hangingPunct="1">
              <a:lnSpc>
                <a:spcPct val="150000"/>
              </a:lnSpc>
            </a:pPr>
            <a:r>
              <a:rPr lang="ar-EG" sz="2200" i="0" dirty="0">
                <a:solidFill>
                  <a:srgbClr val="000000"/>
                </a:solidFill>
                <a:effectLst/>
                <a:latin typeface="Al-Jazeera-Arabic-Regular" pitchFamily="2" charset="-78"/>
                <a:cs typeface="Al-Jazeera-Arabic-Regular" pitchFamily="2" charset="-78"/>
              </a:rPr>
              <a:t>مثال بسيط جدًا للتطبيق في تصميم المستهلك هو تخيل أنك تضع أريكة معززة في غرفتك ومعرفة ما إذا كانت مناسبة أم لا قبل الشراء</a:t>
            </a:r>
          </a:p>
        </p:txBody>
      </p:sp>
      <p:pic>
        <p:nvPicPr>
          <p:cNvPr id="11" name="Picture 10">
            <a:extLst>
              <a:ext uri="{FF2B5EF4-FFF2-40B4-BE49-F238E27FC236}">
                <a16:creationId xmlns:a16="http://schemas.microsoft.com/office/drawing/2014/main" id="{7476C158-9532-2846-9F90-5E0170670D24}"/>
              </a:ext>
            </a:extLst>
          </p:cNvPr>
          <p:cNvPicPr>
            <a:picLocks noChangeAspect="1"/>
          </p:cNvPicPr>
          <p:nvPr/>
        </p:nvPicPr>
        <p:blipFill>
          <a:blip r:embed="rId7"/>
          <a:stretch>
            <a:fillRect/>
          </a:stretch>
        </p:blipFill>
        <p:spPr>
          <a:xfrm>
            <a:off x="302829" y="2204823"/>
            <a:ext cx="4853887" cy="2709533"/>
          </a:xfrm>
          <a:prstGeom prst="rect">
            <a:avLst/>
          </a:prstGeom>
        </p:spPr>
      </p:pic>
      <p:pic>
        <p:nvPicPr>
          <p:cNvPr id="10" name="Audio Recording Apr 5, 2023 at 10:44:28 PM" descr="Audio Recording Apr 5, 2023 at 10:44:28 PM">
            <a:hlinkClick r:id="" action="ppaction://media"/>
            <a:extLst>
              <a:ext uri="{FF2B5EF4-FFF2-40B4-BE49-F238E27FC236}">
                <a16:creationId xmlns:a16="http://schemas.microsoft.com/office/drawing/2014/main" id="{20AF0536-B601-964E-8039-83F6AC0021CB}"/>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75111"/>
            <a:ext cx="812800" cy="812800"/>
          </a:xfrm>
          <a:prstGeom prst="rect">
            <a:avLst/>
          </a:prstGeom>
        </p:spPr>
      </p:pic>
      <p:pic>
        <p:nvPicPr>
          <p:cNvPr id="12" name="Picture 11">
            <a:extLst>
              <a:ext uri="{FF2B5EF4-FFF2-40B4-BE49-F238E27FC236}">
                <a16:creationId xmlns:a16="http://schemas.microsoft.com/office/drawing/2014/main" id="{7A2E3C2C-AA97-2DB5-61C8-1DB4AF1217FF}"/>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30614" y="5561972"/>
            <a:ext cx="2364774" cy="954667"/>
          </a:xfrm>
          <a:prstGeom prst="rect">
            <a:avLst/>
          </a:prstGeom>
        </p:spPr>
      </p:pic>
    </p:spTree>
    <p:extLst>
      <p:ext uri="{BB962C8B-B14F-4D97-AF65-F5344CB8AC3E}">
        <p14:creationId xmlns:p14="http://schemas.microsoft.com/office/powerpoint/2010/main" val="3221257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032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536383" y="581891"/>
            <a:ext cx="3918060" cy="523220"/>
          </a:xfrm>
          <a:prstGeom prst="rect">
            <a:avLst/>
          </a:prstGeom>
          <a:noFill/>
        </p:spPr>
        <p:txBody>
          <a:bodyPr wrap="none" rtlCol="0">
            <a:spAutoFit/>
          </a:bodyPr>
          <a:lstStyle/>
          <a:p>
            <a:pPr marL="0" algn="ctr" defTabSz="914400" rtl="1" eaLnBrk="1" latinLnBrk="0" hangingPunct="1"/>
            <a:r>
              <a:rPr lang="ar-SA" sz="2800" b="1" dirty="0">
                <a:solidFill>
                  <a:schemeClr val="bg1"/>
                </a:solidFill>
                <a:latin typeface="Al-Jazeera-Arabic-Regular" pitchFamily="2" charset="-78"/>
                <a:cs typeface="Al-Jazeera-Arabic-Regular" pitchFamily="2" charset="-78"/>
              </a:rPr>
              <a:t>مميزات تقنية الواقع المعزز</a:t>
            </a:r>
          </a:p>
        </p:txBody>
      </p:sp>
      <p:sp>
        <p:nvSpPr>
          <p:cNvPr id="8" name="TextBox 7"/>
          <p:cNvSpPr txBox="1"/>
          <p:nvPr/>
        </p:nvSpPr>
        <p:spPr>
          <a:xfrm>
            <a:off x="121987" y="543490"/>
            <a:ext cx="1819281"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١٠</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1874165" y="2394550"/>
            <a:ext cx="9902229" cy="2068900"/>
          </a:xfrm>
          <a:prstGeom prst="rect">
            <a:avLst/>
          </a:prstGeom>
          <a:noFill/>
        </p:spPr>
        <p:txBody>
          <a:bodyPr wrap="square" rtlCol="0">
            <a:spAutoFit/>
          </a:bodyPr>
          <a:lstStyle/>
          <a:p>
            <a:pPr algn="just" defTabSz="914400" rtl="1" eaLnBrk="1" latinLnBrk="0" hangingPunct="1">
              <a:lnSpc>
                <a:spcPct val="150000"/>
              </a:lnSpc>
            </a:pPr>
            <a:r>
              <a:rPr lang="ar-EG" sz="2200" i="0" dirty="0">
                <a:solidFill>
                  <a:srgbClr val="000000"/>
                </a:solidFill>
                <a:effectLst/>
                <a:latin typeface="Al-Jazeera-Arabic-Regular" pitchFamily="2" charset="-78"/>
                <a:cs typeface="Al-Jazeera-Arabic-Regular" pitchFamily="2" charset="-78"/>
              </a:rPr>
              <a:t>• يمكن زيادة المعرفة والمعلومات.</a:t>
            </a:r>
          </a:p>
          <a:p>
            <a:pPr algn="just" defTabSz="914400" rtl="1" eaLnBrk="1" latinLnBrk="0" hangingPunct="1">
              <a:lnSpc>
                <a:spcPct val="150000"/>
              </a:lnSpc>
            </a:pPr>
            <a:r>
              <a:rPr lang="ar-EG" sz="2200" i="0" dirty="0">
                <a:solidFill>
                  <a:srgbClr val="000000"/>
                </a:solidFill>
                <a:effectLst/>
                <a:latin typeface="Al-Jazeera-Arabic-Regular" pitchFamily="2" charset="-78"/>
                <a:cs typeface="Al-Jazeera-Arabic-Regular" pitchFamily="2" charset="-78"/>
              </a:rPr>
              <a:t>• يمكن للناس تبادل الخبرات مع بعضهم البعض في الوقت الحاضر رغم مسافات طويلة.</a:t>
            </a:r>
          </a:p>
          <a:p>
            <a:pPr algn="just" defTabSz="914400" rtl="1" eaLnBrk="1" latinLnBrk="0" hangingPunct="1">
              <a:lnSpc>
                <a:spcPct val="150000"/>
              </a:lnSpc>
            </a:pPr>
            <a:r>
              <a:rPr lang="ar-EG" sz="2200" i="0" dirty="0">
                <a:solidFill>
                  <a:srgbClr val="000000"/>
                </a:solidFill>
                <a:effectLst/>
                <a:latin typeface="Al-Jazeera-Arabic-Regular" pitchFamily="2" charset="-78"/>
                <a:cs typeface="Al-Jazeera-Arabic-Regular" pitchFamily="2" charset="-78"/>
              </a:rPr>
              <a:t>• يمكن أن توفر الألعاب تجربة أكثر "واقعية".</a:t>
            </a:r>
          </a:p>
          <a:p>
            <a:pPr algn="just" defTabSz="914400" rtl="1" eaLnBrk="1" latinLnBrk="0" hangingPunct="1">
              <a:lnSpc>
                <a:spcPct val="150000"/>
              </a:lnSpc>
            </a:pPr>
            <a:r>
              <a:rPr lang="ar-EG" sz="2200" i="0" dirty="0">
                <a:solidFill>
                  <a:srgbClr val="000000"/>
                </a:solidFill>
                <a:effectLst/>
                <a:latin typeface="Al-Jazeera-Arabic-Regular" pitchFamily="2" charset="-78"/>
                <a:cs typeface="Al-Jazeera-Arabic-Regular" pitchFamily="2" charset="-78"/>
              </a:rPr>
              <a:t>• الأشياء تنبض بالحياة على الهواتف المحمولة للمستخدمين.</a:t>
            </a:r>
          </a:p>
        </p:txBody>
      </p:sp>
      <p:pic>
        <p:nvPicPr>
          <p:cNvPr id="10" name="Audio Recording Apr 5, 2023 at 10:48:04 PM" descr="Audio Recording Apr 5, 2023 at 10:48:04 PM">
            <a:hlinkClick r:id="" action="ppaction://media"/>
            <a:extLst>
              <a:ext uri="{FF2B5EF4-FFF2-40B4-BE49-F238E27FC236}">
                <a16:creationId xmlns:a16="http://schemas.microsoft.com/office/drawing/2014/main" id="{DC48BB4F-3A04-0743-9688-9ED1A0199185}"/>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51663"/>
            <a:ext cx="812800" cy="812800"/>
          </a:xfrm>
          <a:prstGeom prst="rect">
            <a:avLst/>
          </a:prstGeom>
        </p:spPr>
      </p:pic>
      <p:pic>
        <p:nvPicPr>
          <p:cNvPr id="11" name="Picture 10">
            <a:extLst>
              <a:ext uri="{FF2B5EF4-FFF2-40B4-BE49-F238E27FC236}">
                <a16:creationId xmlns:a16="http://schemas.microsoft.com/office/drawing/2014/main" id="{6A3343BF-0DF0-EBD5-8045-297918CC93D5}"/>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30614" y="5561972"/>
            <a:ext cx="2364774" cy="954667"/>
          </a:xfrm>
          <a:prstGeom prst="rect">
            <a:avLst/>
          </a:prstGeom>
        </p:spPr>
      </p:pic>
    </p:spTree>
    <p:extLst>
      <p:ext uri="{BB962C8B-B14F-4D97-AF65-F5344CB8AC3E}">
        <p14:creationId xmlns:p14="http://schemas.microsoft.com/office/powerpoint/2010/main" val="2214692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750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626151" y="581891"/>
            <a:ext cx="3738524" cy="523220"/>
          </a:xfrm>
          <a:prstGeom prst="rect">
            <a:avLst/>
          </a:prstGeom>
          <a:noFill/>
        </p:spPr>
        <p:txBody>
          <a:bodyPr wrap="none" rtlCol="0">
            <a:spAutoFit/>
          </a:bodyPr>
          <a:lstStyle/>
          <a:p>
            <a:pPr marL="0" algn="ctr" defTabSz="914400" rtl="1" eaLnBrk="1" latinLnBrk="0" hangingPunct="1"/>
            <a:r>
              <a:rPr lang="ar-SA" sz="2800" b="1" dirty="0">
                <a:solidFill>
                  <a:schemeClr val="bg1"/>
                </a:solidFill>
                <a:latin typeface="Al-Jazeera-Arabic-Regular" pitchFamily="2" charset="-78"/>
                <a:cs typeface="Al-Jazeera-Arabic-Regular" pitchFamily="2" charset="-78"/>
              </a:rPr>
              <a:t>عيوب تقنية الواقع المعزز</a:t>
            </a:r>
          </a:p>
        </p:txBody>
      </p:sp>
      <p:sp>
        <p:nvSpPr>
          <p:cNvPr id="8" name="TextBox 7"/>
          <p:cNvSpPr txBox="1"/>
          <p:nvPr/>
        </p:nvSpPr>
        <p:spPr>
          <a:xfrm>
            <a:off x="121987" y="543490"/>
            <a:ext cx="1819281"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١٠</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497711" y="2394550"/>
            <a:ext cx="11278683" cy="2068900"/>
          </a:xfrm>
          <a:prstGeom prst="rect">
            <a:avLst/>
          </a:prstGeom>
          <a:noFill/>
        </p:spPr>
        <p:txBody>
          <a:bodyPr wrap="square" rtlCol="0">
            <a:spAutoFit/>
          </a:bodyPr>
          <a:lstStyle/>
          <a:p>
            <a:pPr algn="just" defTabSz="914400" rtl="1" eaLnBrk="1" latinLnBrk="0" hangingPunct="1">
              <a:lnSpc>
                <a:spcPct val="150000"/>
              </a:lnSpc>
            </a:pPr>
            <a:r>
              <a:rPr lang="ar-EG" sz="2200" i="0" dirty="0">
                <a:solidFill>
                  <a:srgbClr val="000000"/>
                </a:solidFill>
                <a:effectLst/>
                <a:latin typeface="Al-Jazeera-Arabic-Regular" pitchFamily="2" charset="-78"/>
                <a:cs typeface="Al-Jazeera-Arabic-Regular" pitchFamily="2" charset="-78"/>
              </a:rPr>
              <a:t>• عدم وجود الخصوصية يمكن للمجرمين ببساطة توجيه هواتفهم نحو الضحية ومعرفة كل شيء عنها</a:t>
            </a:r>
          </a:p>
          <a:p>
            <a:pPr algn="just" defTabSz="914400" rtl="1" eaLnBrk="1" latinLnBrk="0" hangingPunct="1">
              <a:lnSpc>
                <a:spcPct val="150000"/>
              </a:lnSpc>
            </a:pPr>
            <a:r>
              <a:rPr lang="ar-EG" sz="2200" i="0" dirty="0">
                <a:solidFill>
                  <a:srgbClr val="000000"/>
                </a:solidFill>
                <a:effectLst/>
                <a:latin typeface="Al-Jazeera-Arabic-Regular" pitchFamily="2" charset="-78"/>
                <a:cs typeface="Al-Jazeera-Arabic-Regular" pitchFamily="2" charset="-78"/>
              </a:rPr>
              <a:t>• الإنتاج مكلف.</a:t>
            </a:r>
          </a:p>
          <a:p>
            <a:pPr algn="just" defTabSz="914400" rtl="1" eaLnBrk="1" latinLnBrk="0" hangingPunct="1">
              <a:lnSpc>
                <a:spcPct val="150000"/>
              </a:lnSpc>
            </a:pPr>
            <a:r>
              <a:rPr lang="ar-EG" sz="2200" i="0" dirty="0">
                <a:solidFill>
                  <a:srgbClr val="000000"/>
                </a:solidFill>
                <a:effectLst/>
                <a:latin typeface="Al-Jazeera-Arabic-Regular" pitchFamily="2" charset="-78"/>
                <a:cs typeface="Al-Jazeera-Arabic-Regular" pitchFamily="2" charset="-78"/>
              </a:rPr>
              <a:t>• من الصعب صيانة أنظمة الواقع المعزز</a:t>
            </a:r>
          </a:p>
          <a:p>
            <a:pPr algn="just" defTabSz="914400" rtl="1" eaLnBrk="1" latinLnBrk="0" hangingPunct="1">
              <a:lnSpc>
                <a:spcPct val="150000"/>
              </a:lnSpc>
            </a:pPr>
            <a:r>
              <a:rPr lang="ar-EG" sz="2200" i="0" dirty="0">
                <a:solidFill>
                  <a:srgbClr val="000000"/>
                </a:solidFill>
                <a:effectLst/>
                <a:latin typeface="Al-Jazeera-Arabic-Regular" pitchFamily="2" charset="-78"/>
                <a:cs typeface="Al-Jazeera-Arabic-Regular" pitchFamily="2" charset="-78"/>
              </a:rPr>
              <a:t>• مستوى أداء منخفض حتى الآن.</a:t>
            </a:r>
          </a:p>
        </p:txBody>
      </p:sp>
      <p:pic>
        <p:nvPicPr>
          <p:cNvPr id="10" name="Audio Recording Apr 5, 2023 at 11:00:32 PM" descr="Audio Recording Apr 5, 2023 at 11:00:32 PM">
            <a:hlinkClick r:id="" action="ppaction://media"/>
            <a:extLst>
              <a:ext uri="{FF2B5EF4-FFF2-40B4-BE49-F238E27FC236}">
                <a16:creationId xmlns:a16="http://schemas.microsoft.com/office/drawing/2014/main" id="{BA21F66E-1900-2249-8A87-38A2BDD905D3}"/>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154082"/>
            <a:ext cx="812800" cy="812800"/>
          </a:xfrm>
          <a:prstGeom prst="rect">
            <a:avLst/>
          </a:prstGeom>
        </p:spPr>
      </p:pic>
      <p:pic>
        <p:nvPicPr>
          <p:cNvPr id="11" name="Picture 10">
            <a:extLst>
              <a:ext uri="{FF2B5EF4-FFF2-40B4-BE49-F238E27FC236}">
                <a16:creationId xmlns:a16="http://schemas.microsoft.com/office/drawing/2014/main" id="{E330178D-CB86-B3D3-3DDB-6BB000F51D31}"/>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30614" y="5561972"/>
            <a:ext cx="2364774" cy="954667"/>
          </a:xfrm>
          <a:prstGeom prst="rect">
            <a:avLst/>
          </a:prstGeom>
        </p:spPr>
      </p:pic>
    </p:spTree>
    <p:extLst>
      <p:ext uri="{BB962C8B-B14F-4D97-AF65-F5344CB8AC3E}">
        <p14:creationId xmlns:p14="http://schemas.microsoft.com/office/powerpoint/2010/main" val="319896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798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715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latin typeface="Alexandria Light" pitchFamily="2" charset="-78"/>
            </a:endParaRPr>
          </a:p>
        </p:txBody>
      </p:sp>
      <p:pic>
        <p:nvPicPr>
          <p:cNvPr id="5" name="Picture Placeholder 4"/>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l="4054" r="4054"/>
          <a:stretch/>
        </p:blipFill>
        <p:spPr>
          <a:xfrm>
            <a:off x="0" y="-60795"/>
            <a:ext cx="8645292" cy="5292000"/>
          </a:xfrm>
        </p:spPr>
      </p:pic>
      <p:sp>
        <p:nvSpPr>
          <p:cNvPr id="9" name="TextBox 8"/>
          <p:cNvSpPr txBox="1"/>
          <p:nvPr/>
        </p:nvSpPr>
        <p:spPr>
          <a:xfrm>
            <a:off x="5986409" y="4541898"/>
            <a:ext cx="5182830" cy="584775"/>
          </a:xfrm>
          <a:prstGeom prst="rect">
            <a:avLst/>
          </a:prstGeom>
          <a:noFill/>
        </p:spPr>
        <p:txBody>
          <a:bodyPr wrap="none" rtlCol="0">
            <a:spAutoFit/>
          </a:bodyPr>
          <a:lstStyle/>
          <a:p>
            <a:pPr marL="0" algn="r" defTabSz="914400" rtl="1" eaLnBrk="1" latinLnBrk="0" hangingPunct="1"/>
            <a:r>
              <a:rPr lang="ar-SA" sz="3200" b="1" dirty="0">
                <a:solidFill>
                  <a:srgbClr val="203E5F"/>
                </a:solidFill>
                <a:latin typeface="Alexandria SemiBold" pitchFamily="2" charset="-78"/>
                <a:cs typeface="Alexandria SemiBold" pitchFamily="2" charset="-78"/>
              </a:rPr>
              <a:t>تقنية العرض </a:t>
            </a:r>
            <a:r>
              <a:rPr lang="ar-SA" sz="3200" b="1" dirty="0" err="1">
                <a:solidFill>
                  <a:srgbClr val="203E5F"/>
                </a:solidFill>
                <a:latin typeface="Alexandria SemiBold" pitchFamily="2" charset="-78"/>
                <a:cs typeface="Alexandria SemiBold" pitchFamily="2" charset="-78"/>
              </a:rPr>
              <a:t>الهولوجرامي</a:t>
            </a:r>
            <a:endParaRPr lang="ar-SA" sz="3200" b="1" dirty="0">
              <a:solidFill>
                <a:srgbClr val="203E5F"/>
              </a:solidFill>
              <a:latin typeface="Alexandria SemiBold" pitchFamily="2" charset="-78"/>
              <a:cs typeface="Alexandria SemiBold" pitchFamily="2" charset="-78"/>
            </a:endParaRP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Audio Recording Apr 5, 2023 at 11:02:53 PM" descr="Audio Recording Apr 5, 2023 at 11:02:53 PM">
            <a:hlinkClick r:id="" action="ppaction://media"/>
            <a:extLst>
              <a:ext uri="{FF2B5EF4-FFF2-40B4-BE49-F238E27FC236}">
                <a16:creationId xmlns:a16="http://schemas.microsoft.com/office/drawing/2014/main" id="{BFB96035-13AD-83AF-CE5E-272A3082C9C7}"/>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69239" y="5876242"/>
            <a:ext cx="812800" cy="812800"/>
          </a:xfrm>
          <a:prstGeom prst="rect">
            <a:avLst/>
          </a:prstGeom>
        </p:spPr>
      </p:pic>
    </p:spTree>
    <p:extLst>
      <p:ext uri="{BB962C8B-B14F-4D97-AF65-F5344CB8AC3E}">
        <p14:creationId xmlns:p14="http://schemas.microsoft.com/office/powerpoint/2010/main" val="4093391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857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2498182" y="581891"/>
            <a:ext cx="5994462" cy="523220"/>
          </a:xfrm>
          <a:prstGeom prst="rect">
            <a:avLst/>
          </a:prstGeom>
          <a:noFill/>
        </p:spPr>
        <p:txBody>
          <a:bodyPr wrap="none" rtlCol="0">
            <a:spAutoFit/>
          </a:bodyPr>
          <a:lstStyle/>
          <a:p>
            <a:pPr marL="0" algn="ctr" defTabSz="914400" rtl="1" eaLnBrk="1" latinLnBrk="0" hangingPunct="1"/>
            <a:r>
              <a:rPr lang="ar-SA" sz="2800" b="1" dirty="0" err="1">
                <a:solidFill>
                  <a:schemeClr val="bg1"/>
                </a:solidFill>
                <a:latin typeface="Al-Jazeera-Arabic-Regular" pitchFamily="2" charset="-78"/>
                <a:cs typeface="Al-Jazeera-Arabic-Regular" pitchFamily="2" charset="-78"/>
              </a:rPr>
              <a:t>الهولوجرام</a:t>
            </a:r>
            <a:r>
              <a:rPr lang="ar-SA" sz="2800" b="1" dirty="0">
                <a:solidFill>
                  <a:schemeClr val="bg1"/>
                </a:solidFill>
                <a:latin typeface="Al-Jazeera-Arabic-Regular" pitchFamily="2" charset="-78"/>
                <a:cs typeface="Al-Jazeera-Arabic-Regular" pitchFamily="2" charset="-78"/>
              </a:rPr>
              <a:t> الهرمي </a:t>
            </a:r>
            <a:r>
              <a:rPr lang="en-US" sz="2800" b="1" dirty="0">
                <a:solidFill>
                  <a:schemeClr val="bg1"/>
                </a:solidFill>
                <a:latin typeface="Al-Jazeera-Arabic-Regular" pitchFamily="2" charset="-78"/>
                <a:cs typeface="Al-Jazeera-Arabic-Regular" pitchFamily="2" charset="-78"/>
              </a:rPr>
              <a:t>Pyramid Hologram</a:t>
            </a:r>
          </a:p>
        </p:txBody>
      </p:sp>
      <p:sp>
        <p:nvSpPr>
          <p:cNvPr id="8" name="TextBox 7"/>
          <p:cNvSpPr txBox="1"/>
          <p:nvPr/>
        </p:nvSpPr>
        <p:spPr>
          <a:xfrm>
            <a:off x="121987" y="543490"/>
            <a:ext cx="1819281"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١٠</a:t>
            </a:r>
            <a:endParaRPr lang="en-US" sz="2800" b="1" dirty="0">
              <a:solidFill>
                <a:srgbClr val="FF9518"/>
              </a:solidFill>
              <a:latin typeface="Al-Jazeera-Arabic-Regular" pitchFamily="2" charset="-78"/>
              <a:cs typeface="Al-Jazeera-Arabic-Regular" pitchFamily="2" charset="-78"/>
            </a:endParaRPr>
          </a:p>
        </p:txBody>
      </p:sp>
      <p:sp>
        <p:nvSpPr>
          <p:cNvPr id="10" name="Rectangle 9">
            <a:extLst>
              <a:ext uri="{FF2B5EF4-FFF2-40B4-BE49-F238E27FC236}">
                <a16:creationId xmlns:a16="http://schemas.microsoft.com/office/drawing/2014/main" id="{366E2F94-9AB9-6447-B1E2-317363E80A32}"/>
              </a:ext>
            </a:extLst>
          </p:cNvPr>
          <p:cNvSpPr/>
          <p:nvPr/>
        </p:nvSpPr>
        <p:spPr>
          <a:xfrm>
            <a:off x="8715838" y="1370633"/>
            <a:ext cx="3038868" cy="2177763"/>
          </a:xfrm>
          <a:prstGeom prst="rect">
            <a:avLst/>
          </a:prstGeom>
          <a:blipFill>
            <a:blip r:embed="rId7"/>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p>
        </p:txBody>
      </p:sp>
      <p:sp>
        <p:nvSpPr>
          <p:cNvPr id="11" name="Text Placeholder 8">
            <a:extLst>
              <a:ext uri="{FF2B5EF4-FFF2-40B4-BE49-F238E27FC236}">
                <a16:creationId xmlns:a16="http://schemas.microsoft.com/office/drawing/2014/main" id="{58C32DC3-C12A-FB48-BCF7-BFB9C6761D73}"/>
              </a:ext>
            </a:extLst>
          </p:cNvPr>
          <p:cNvSpPr txBox="1">
            <a:spLocks/>
          </p:cNvSpPr>
          <p:nvPr/>
        </p:nvSpPr>
        <p:spPr>
          <a:xfrm>
            <a:off x="2923492" y="141307"/>
            <a:ext cx="6946900" cy="876300"/>
          </a:xfrm>
          <a:prstGeom prst="rect">
            <a:avLst/>
          </a:prstGeom>
        </p:spPr>
        <p:txBody>
          <a:bodyPr vert="horz" lIns="91440" tIns="45720" rIns="91440" bIns="45720" rtlCol="0" anchor="ctr">
            <a:normAutofit/>
          </a:bodyP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algn="ctr" defTabSz="914400" rtl="0" eaLnBrk="1" latinLnBrk="0" hangingPunct="1">
              <a:spcBef>
                <a:spcPts val="1000"/>
              </a:spcBef>
              <a:buFont typeface="Arial" panose="020B0604020202020204" pitchFamily="34" charset="0"/>
              <a:buNone/>
            </a:pPr>
            <a:endParaRPr lang="en-ID" dirty="0">
              <a:latin typeface="Al-Jazeera-Arabic-Regular" pitchFamily="2" charset="-78"/>
              <a:ea typeface="GE SS Two Bold" panose="020A0503020102020204" pitchFamily="18" charset="-78"/>
              <a:cs typeface="Al-Jazeera-Arabic-Regular" pitchFamily="2" charset="-78"/>
            </a:endParaRPr>
          </a:p>
        </p:txBody>
      </p:sp>
      <p:sp>
        <p:nvSpPr>
          <p:cNvPr id="12" name="TextBox 11">
            <a:extLst>
              <a:ext uri="{FF2B5EF4-FFF2-40B4-BE49-F238E27FC236}">
                <a16:creationId xmlns:a16="http://schemas.microsoft.com/office/drawing/2014/main" id="{86DC510C-448D-BE46-8ED1-A475D3633746}"/>
              </a:ext>
            </a:extLst>
          </p:cNvPr>
          <p:cNvSpPr txBox="1"/>
          <p:nvPr/>
        </p:nvSpPr>
        <p:spPr>
          <a:xfrm>
            <a:off x="597020" y="3757431"/>
            <a:ext cx="4643871" cy="1900328"/>
          </a:xfrm>
          <a:prstGeom prst="rect">
            <a:avLst/>
          </a:prstGeom>
          <a:noFill/>
        </p:spPr>
        <p:txBody>
          <a:bodyPr wrap="square" rtlCol="0">
            <a:spAutoFit/>
          </a:bodyPr>
          <a:lstStyle/>
          <a:p>
            <a:pPr algn="just" rtl="1">
              <a:lnSpc>
                <a:spcPct val="150000"/>
              </a:lnSpc>
            </a:pPr>
            <a:r>
              <a:rPr lang="ar-SA" sz="1600" dirty="0">
                <a:latin typeface="Al-Jazeera-Arabic-Regular" pitchFamily="2" charset="-78"/>
                <a:ea typeface="GE SS Two Medium" panose="020A0503020102020204" pitchFamily="18" charset="-78"/>
                <a:cs typeface="Al-Jazeera-Arabic-Regular" pitchFamily="2" charset="-78"/>
              </a:rPr>
              <a:t>الهولوجرام الهرمي وهو تقنية عرض </a:t>
            </a:r>
            <a:r>
              <a:rPr lang="ar-SA" sz="1600" dirty="0" err="1">
                <a:latin typeface="Al-Jazeera-Arabic-Regular" pitchFamily="2" charset="-78"/>
                <a:ea typeface="GE SS Two Medium" panose="020A0503020102020204" pitchFamily="18" charset="-78"/>
                <a:cs typeface="Al-Jazeera-Arabic-Regular" pitchFamily="2" charset="-78"/>
              </a:rPr>
              <a:t>هولوجرام</a:t>
            </a:r>
            <a:r>
              <a:rPr lang="ar-SA" sz="1600" dirty="0">
                <a:latin typeface="Al-Jazeera-Arabic-Regular" pitchFamily="2" charset="-78"/>
                <a:ea typeface="GE SS Two Medium" panose="020A0503020102020204" pitchFamily="18" charset="-78"/>
                <a:cs typeface="Al-Jazeera-Arabic-Regular" pitchFamily="2" charset="-78"/>
              </a:rPr>
              <a:t> ضوئي باستخدام </a:t>
            </a:r>
            <a:r>
              <a:rPr lang="ar-SA" sz="1600" dirty="0" err="1">
                <a:latin typeface="Al-Jazeera-Arabic-Regular" pitchFamily="2" charset="-78"/>
                <a:ea typeface="GE SS Two Medium" panose="020A0503020102020204" pitchFamily="18" charset="-78"/>
                <a:cs typeface="Al-Jazeera-Arabic-Regular" pitchFamily="2" charset="-78"/>
              </a:rPr>
              <a:t>عواكس</a:t>
            </a:r>
            <a:r>
              <a:rPr lang="ar-SA" sz="1600" dirty="0">
                <a:latin typeface="Al-Jazeera-Arabic-Regular" pitchFamily="2" charset="-78"/>
                <a:ea typeface="GE SS Two Medium" panose="020A0503020102020204" pitchFamily="18" charset="-78"/>
                <a:cs typeface="Al-Jazeera-Arabic-Regular" pitchFamily="2" charset="-78"/>
              </a:rPr>
              <a:t> علي شكل هرمي وفيديو مركب علي شاشة علي أربع أركان ويتم انعكاس الفيديو ذو الخلفية السوداء علي </a:t>
            </a:r>
            <a:r>
              <a:rPr lang="ar-SA" sz="1600" dirty="0" err="1">
                <a:latin typeface="Al-Jazeera-Arabic-Regular" pitchFamily="2" charset="-78"/>
                <a:ea typeface="GE SS Two Medium" panose="020A0503020102020204" pitchFamily="18" charset="-78"/>
                <a:cs typeface="Al-Jazeera-Arabic-Regular" pitchFamily="2" charset="-78"/>
              </a:rPr>
              <a:t>العواكس</a:t>
            </a:r>
            <a:r>
              <a:rPr lang="ar-SA" sz="1600" dirty="0">
                <a:latin typeface="Al-Jazeera-Arabic-Regular" pitchFamily="2" charset="-78"/>
                <a:ea typeface="GE SS Two Medium" panose="020A0503020102020204" pitchFamily="18" charset="-78"/>
                <a:cs typeface="Al-Jazeera-Arabic-Regular" pitchFamily="2" charset="-78"/>
              </a:rPr>
              <a:t> الهرمية فيعطي ايحاء </a:t>
            </a:r>
            <a:r>
              <a:rPr lang="ar-SA" sz="1600" dirty="0" err="1">
                <a:latin typeface="Al-Jazeera-Arabic-Regular" pitchFamily="2" charset="-78"/>
                <a:ea typeface="GE SS Two Medium" panose="020A0503020102020204" pitchFamily="18" charset="-78"/>
                <a:cs typeface="Al-Jazeera-Arabic-Regular" pitchFamily="2" charset="-78"/>
              </a:rPr>
              <a:t>هولوجرامي</a:t>
            </a:r>
            <a:r>
              <a:rPr lang="ar-SA" sz="1600" dirty="0">
                <a:latin typeface="Al-Jazeera-Arabic-Regular" pitchFamily="2" charset="-78"/>
                <a:ea typeface="GE SS Two Medium" panose="020A0503020102020204" pitchFamily="18" charset="-78"/>
                <a:cs typeface="Al-Jazeera-Arabic-Regular" pitchFamily="2" charset="-78"/>
              </a:rPr>
              <a:t> حقيقي ويمكن رؤية المجسم ٣٦٠ درجة</a:t>
            </a:r>
            <a:endParaRPr lang="en-GB" sz="1600" dirty="0">
              <a:latin typeface="Al-Jazeera-Arabic-Regular" pitchFamily="2" charset="-78"/>
              <a:ea typeface="GE SS Two Medium" panose="020A0503020102020204" pitchFamily="18" charset="-78"/>
              <a:cs typeface="Al-Jazeera-Arabic-Regular" pitchFamily="2" charset="-78"/>
            </a:endParaRPr>
          </a:p>
        </p:txBody>
      </p:sp>
      <p:pic>
        <p:nvPicPr>
          <p:cNvPr id="13" name="Picture Placeholder 5">
            <a:extLst>
              <a:ext uri="{FF2B5EF4-FFF2-40B4-BE49-F238E27FC236}">
                <a16:creationId xmlns:a16="http://schemas.microsoft.com/office/drawing/2014/main" id="{E4752D09-3EC9-6A49-9649-00BD1C5DD0C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358369" y="1581123"/>
            <a:ext cx="2842664" cy="1895109"/>
          </a:xfrm>
          <a:prstGeom prst="rect">
            <a:avLst/>
          </a:prstGeom>
        </p:spPr>
      </p:pic>
      <p:pic>
        <p:nvPicPr>
          <p:cNvPr id="15" name="Picture Placeholder 5">
            <a:extLst>
              <a:ext uri="{FF2B5EF4-FFF2-40B4-BE49-F238E27FC236}">
                <a16:creationId xmlns:a16="http://schemas.microsoft.com/office/drawing/2014/main" id="{ED75E090-9E9E-084B-B1A7-6DCDE66EDB7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386754" y="3609570"/>
            <a:ext cx="2900320" cy="2047285"/>
          </a:xfrm>
          <a:custGeom>
            <a:avLst/>
            <a:gdLst>
              <a:gd name="connsiteX0" fmla="*/ 0 w 3292475"/>
              <a:gd name="connsiteY0" fmla="*/ 0 h 4510405"/>
              <a:gd name="connsiteX1" fmla="*/ 3292475 w 3292475"/>
              <a:gd name="connsiteY1" fmla="*/ 0 h 4510405"/>
              <a:gd name="connsiteX2" fmla="*/ 3292475 w 3292475"/>
              <a:gd name="connsiteY2" fmla="*/ 4510405 h 4510405"/>
              <a:gd name="connsiteX3" fmla="*/ 0 w 3292475"/>
              <a:gd name="connsiteY3" fmla="*/ 4510405 h 4510405"/>
            </a:gdLst>
            <a:ahLst/>
            <a:cxnLst>
              <a:cxn ang="0">
                <a:pos x="connsiteX0" y="connsiteY0"/>
              </a:cxn>
              <a:cxn ang="0">
                <a:pos x="connsiteX1" y="connsiteY1"/>
              </a:cxn>
              <a:cxn ang="0">
                <a:pos x="connsiteX2" y="connsiteY2"/>
              </a:cxn>
              <a:cxn ang="0">
                <a:pos x="connsiteX3" y="connsiteY3"/>
              </a:cxn>
            </a:cxnLst>
            <a:rect l="l" t="t" r="r" b="b"/>
            <a:pathLst>
              <a:path w="3292475" h="4510405">
                <a:moveTo>
                  <a:pt x="0" y="0"/>
                </a:moveTo>
                <a:lnTo>
                  <a:pt x="3292475" y="0"/>
                </a:lnTo>
                <a:lnTo>
                  <a:pt x="3292475" y="4510405"/>
                </a:lnTo>
                <a:lnTo>
                  <a:pt x="0" y="4510405"/>
                </a:lnTo>
                <a:close/>
              </a:path>
            </a:pathLst>
          </a:custGeom>
          <a:solidFill>
            <a:schemeClr val="bg2">
              <a:lumMod val="95000"/>
            </a:schemeClr>
          </a:solidFill>
        </p:spPr>
      </p:pic>
      <p:pic>
        <p:nvPicPr>
          <p:cNvPr id="16" name="Picture Placeholder 18">
            <a:extLst>
              <a:ext uri="{FF2B5EF4-FFF2-40B4-BE49-F238E27FC236}">
                <a16:creationId xmlns:a16="http://schemas.microsoft.com/office/drawing/2014/main" id="{466F1EDC-A6F9-1142-9ECD-C2400F3C6BB5}"/>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753480" y="3571271"/>
            <a:ext cx="3017966" cy="2177763"/>
          </a:xfrm>
          <a:custGeom>
            <a:avLst/>
            <a:gdLst>
              <a:gd name="connsiteX0" fmla="*/ 0 w 3017966"/>
              <a:gd name="connsiteY0" fmla="*/ 0 h 2177763"/>
              <a:gd name="connsiteX1" fmla="*/ 3017966 w 3017966"/>
              <a:gd name="connsiteY1" fmla="*/ 0 h 2177763"/>
              <a:gd name="connsiteX2" fmla="*/ 3017966 w 3017966"/>
              <a:gd name="connsiteY2" fmla="*/ 2177763 h 2177763"/>
              <a:gd name="connsiteX3" fmla="*/ 0 w 3017966"/>
              <a:gd name="connsiteY3" fmla="*/ 2177763 h 2177763"/>
            </a:gdLst>
            <a:ahLst/>
            <a:cxnLst>
              <a:cxn ang="0">
                <a:pos x="connsiteX0" y="connsiteY0"/>
              </a:cxn>
              <a:cxn ang="0">
                <a:pos x="connsiteX1" y="connsiteY1"/>
              </a:cxn>
              <a:cxn ang="0">
                <a:pos x="connsiteX2" y="connsiteY2"/>
              </a:cxn>
              <a:cxn ang="0">
                <a:pos x="connsiteX3" y="connsiteY3"/>
              </a:cxn>
            </a:cxnLst>
            <a:rect l="l" t="t" r="r" b="b"/>
            <a:pathLst>
              <a:path w="3017966" h="2177763">
                <a:moveTo>
                  <a:pt x="0" y="0"/>
                </a:moveTo>
                <a:lnTo>
                  <a:pt x="3017966" y="0"/>
                </a:lnTo>
                <a:lnTo>
                  <a:pt x="3017966" y="2177763"/>
                </a:lnTo>
                <a:lnTo>
                  <a:pt x="0" y="2177763"/>
                </a:lnTo>
                <a:close/>
              </a:path>
            </a:pathLst>
          </a:custGeom>
        </p:spPr>
      </p:pic>
      <p:pic>
        <p:nvPicPr>
          <p:cNvPr id="9" name="Audio Recording Apr 5, 2023 at 11:44:24 PM" descr="Audio Recording Apr 5, 2023 at 11:44:24 PM">
            <a:hlinkClick r:id="" action="ppaction://media"/>
            <a:extLst>
              <a:ext uri="{FF2B5EF4-FFF2-40B4-BE49-F238E27FC236}">
                <a16:creationId xmlns:a16="http://schemas.microsoft.com/office/drawing/2014/main" id="{B0812B15-CECD-744F-BA8F-B35B83E845BB}"/>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259875" y="6070796"/>
            <a:ext cx="812800" cy="812800"/>
          </a:xfrm>
          <a:prstGeom prst="rect">
            <a:avLst/>
          </a:prstGeom>
        </p:spPr>
      </p:pic>
      <p:pic>
        <p:nvPicPr>
          <p:cNvPr id="14" name="Picture 13">
            <a:extLst>
              <a:ext uri="{FF2B5EF4-FFF2-40B4-BE49-F238E27FC236}">
                <a16:creationId xmlns:a16="http://schemas.microsoft.com/office/drawing/2014/main" id="{92DF3CEB-B114-5A42-BAB5-ED80A59BE260}"/>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130614" y="5561972"/>
            <a:ext cx="2364774" cy="954667"/>
          </a:xfrm>
          <a:prstGeom prst="rect">
            <a:avLst/>
          </a:prstGeom>
        </p:spPr>
      </p:pic>
    </p:spTree>
    <p:extLst>
      <p:ext uri="{BB962C8B-B14F-4D97-AF65-F5344CB8AC3E}">
        <p14:creationId xmlns:p14="http://schemas.microsoft.com/office/powerpoint/2010/main" val="1833642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nodePh="1">
                                  <p:stCondLst>
                                    <p:cond delay="0"/>
                                  </p:stCondLst>
                                  <p:endCondLst>
                                    <p:cond evt="begin" delay="0">
                                      <p:tn val="5"/>
                                    </p:cond>
                                  </p:end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0-#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fill="hold"/>
                                        <p:tgtEl>
                                          <p:spTgt spid="15"/>
                                        </p:tgtEl>
                                        <p:attrNameLst>
                                          <p:attrName>ppt_x</p:attrName>
                                        </p:attrNameLst>
                                      </p:cBhvr>
                                      <p:tavLst>
                                        <p:tav tm="0">
                                          <p:val>
                                            <p:strVal val="#ppt_x"/>
                                          </p:val>
                                        </p:tav>
                                        <p:tav tm="100000">
                                          <p:val>
                                            <p:strVal val="#ppt_x"/>
                                          </p:val>
                                        </p:tav>
                                      </p:tavLst>
                                    </p:anim>
                                    <p:anim calcmode="lin" valueType="num">
                                      <p:cBhvr additive="base">
                                        <p:cTn id="24" dur="500" fill="hold"/>
                                        <p:tgtEl>
                                          <p:spTgt spid="15"/>
                                        </p:tgtEl>
                                        <p:attrNameLst>
                                          <p:attrName>ppt_y</p:attrName>
                                        </p:attrNameLst>
                                      </p:cBhvr>
                                      <p:tavLst>
                                        <p:tav tm="0">
                                          <p:val>
                                            <p:strVal val="1+#ppt_h/2"/>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 fill="hold"/>
                                        <p:tgtEl>
                                          <p:spTgt spid="16"/>
                                        </p:tgtEl>
                                        <p:attrNameLst>
                                          <p:attrName>ppt_x</p:attrName>
                                        </p:attrNameLst>
                                      </p:cBhvr>
                                      <p:tavLst>
                                        <p:tav tm="0">
                                          <p:val>
                                            <p:strVal val="1+#ppt_w/2"/>
                                          </p:val>
                                        </p:tav>
                                        <p:tav tm="100000">
                                          <p:val>
                                            <p:strVal val="#ppt_x"/>
                                          </p:val>
                                        </p:tav>
                                      </p:tavLst>
                                    </p:anim>
                                    <p:anim calcmode="lin" valueType="num">
                                      <p:cBhvr additive="base">
                                        <p:cTn id="28"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 presetClass="mediacall" presetSubtype="0" fill="hold" nodeType="clickEffect">
                                  <p:stCondLst>
                                    <p:cond delay="0"/>
                                  </p:stCondLst>
                                  <p:childTnLst>
                                    <p:cmd type="call" cmd="playFrom(0.0)">
                                      <p:cBhvr>
                                        <p:cTn id="32" dur="131840"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33" fill="hold" display="0">
                  <p:stCondLst>
                    <p:cond delay="indefinite"/>
                  </p:stCondLst>
                  <p:endCondLst>
                    <p:cond evt="onStopAudio" delay="0">
                      <p:tgtEl>
                        <p:sldTgt/>
                      </p:tgtEl>
                    </p:cond>
                  </p:endCondLst>
                </p:cTn>
                <p:tgtEl>
                  <p:spTgt spid="9"/>
                </p:tgtEl>
              </p:cMediaNode>
            </p:audio>
          </p:childTnLst>
        </p:cTn>
      </p:par>
    </p:tnLst>
    <p:bldLst>
      <p:bldP spid="10" grpId="0" animBg="1"/>
      <p:bldP spid="11" grpId="0" build="p"/>
      <p:bldP spid="1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2603701" y="605045"/>
            <a:ext cx="6158930" cy="461665"/>
          </a:xfrm>
          <a:prstGeom prst="rect">
            <a:avLst/>
          </a:prstGeom>
          <a:noFill/>
        </p:spPr>
        <p:txBody>
          <a:bodyPr wrap="none" rtlCol="0">
            <a:spAutoFit/>
          </a:bodyPr>
          <a:lstStyle/>
          <a:p>
            <a:pPr marL="0" algn="ctr" defTabSz="914400" rtl="1" eaLnBrk="1" latinLnBrk="0" hangingPunct="1"/>
            <a:r>
              <a:rPr lang="ar-SA" sz="2400" b="1" dirty="0" err="1">
                <a:solidFill>
                  <a:schemeClr val="bg1"/>
                </a:solidFill>
                <a:latin typeface="Al-Jazeera-Arabic-Regular" pitchFamily="2" charset="-78"/>
                <a:cs typeface="Al-Jazeera-Arabic-Regular" pitchFamily="2" charset="-78"/>
              </a:rPr>
              <a:t>الهولوجرام</a:t>
            </a:r>
            <a:r>
              <a:rPr lang="ar-SA" sz="2400" b="1" dirty="0">
                <a:solidFill>
                  <a:schemeClr val="bg1"/>
                </a:solidFill>
                <a:latin typeface="Al-Jazeera-Arabic-Regular" pitchFamily="2" charset="-78"/>
                <a:cs typeface="Al-Jazeera-Arabic-Regular" pitchFamily="2" charset="-78"/>
              </a:rPr>
              <a:t> المسرحي </a:t>
            </a:r>
            <a:r>
              <a:rPr lang="en-US" sz="2400" b="1" dirty="0">
                <a:solidFill>
                  <a:schemeClr val="bg1"/>
                </a:solidFill>
                <a:latin typeface="Al-Jazeera-Arabic-Regular" pitchFamily="2" charset="-78"/>
                <a:cs typeface="Al-Jazeera-Arabic-Regular" pitchFamily="2" charset="-78"/>
              </a:rPr>
              <a:t>Pepper Ghost Hologram</a:t>
            </a:r>
          </a:p>
        </p:txBody>
      </p:sp>
      <p:sp>
        <p:nvSpPr>
          <p:cNvPr id="8" name="TextBox 7"/>
          <p:cNvSpPr txBox="1"/>
          <p:nvPr/>
        </p:nvSpPr>
        <p:spPr>
          <a:xfrm>
            <a:off x="121987" y="543490"/>
            <a:ext cx="1819281"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١٠</a:t>
            </a:r>
            <a:endParaRPr lang="en-US" sz="2800" b="1" dirty="0">
              <a:solidFill>
                <a:srgbClr val="FF9518"/>
              </a:solidFill>
              <a:latin typeface="Al-Jazeera-Arabic-Regular" pitchFamily="2" charset="-78"/>
              <a:cs typeface="Al-Jazeera-Arabic-Regular" pitchFamily="2" charset="-78"/>
            </a:endParaRPr>
          </a:p>
        </p:txBody>
      </p:sp>
      <p:sp>
        <p:nvSpPr>
          <p:cNvPr id="11" name="Text Placeholder 8">
            <a:extLst>
              <a:ext uri="{FF2B5EF4-FFF2-40B4-BE49-F238E27FC236}">
                <a16:creationId xmlns:a16="http://schemas.microsoft.com/office/drawing/2014/main" id="{58C32DC3-C12A-FB48-BCF7-BFB9C6761D73}"/>
              </a:ext>
            </a:extLst>
          </p:cNvPr>
          <p:cNvSpPr txBox="1">
            <a:spLocks/>
          </p:cNvSpPr>
          <p:nvPr/>
        </p:nvSpPr>
        <p:spPr>
          <a:xfrm>
            <a:off x="2923492" y="141307"/>
            <a:ext cx="6946900" cy="876300"/>
          </a:xfrm>
          <a:prstGeom prst="rect">
            <a:avLst/>
          </a:prstGeom>
        </p:spPr>
        <p:txBody>
          <a:bodyPr vert="horz" lIns="91440" tIns="45720" rIns="91440" bIns="45720" rtlCol="0" anchor="ctr">
            <a:normAutofit/>
          </a:bodyP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algn="ctr" defTabSz="914400" rtl="0" eaLnBrk="1" latinLnBrk="0" hangingPunct="1">
              <a:spcBef>
                <a:spcPts val="1000"/>
              </a:spcBef>
              <a:buFont typeface="Arial" panose="020B0604020202020204" pitchFamily="34" charset="0"/>
              <a:buNone/>
            </a:pPr>
            <a:endParaRPr lang="en-ID" dirty="0">
              <a:latin typeface="Al-Jazeera-Arabic-Regular" pitchFamily="2" charset="-78"/>
              <a:ea typeface="GE SS Two Bold" panose="020A0503020102020204" pitchFamily="18" charset="-78"/>
              <a:cs typeface="Al-Jazeera-Arabic-Regular" pitchFamily="2" charset="-78"/>
            </a:endParaRPr>
          </a:p>
        </p:txBody>
      </p:sp>
      <p:sp>
        <p:nvSpPr>
          <p:cNvPr id="17" name="Rectangle 16">
            <a:extLst>
              <a:ext uri="{FF2B5EF4-FFF2-40B4-BE49-F238E27FC236}">
                <a16:creationId xmlns:a16="http://schemas.microsoft.com/office/drawing/2014/main" id="{2D25C4F4-B592-3C44-AA97-AFC7CC135E69}"/>
              </a:ext>
            </a:extLst>
          </p:cNvPr>
          <p:cNvSpPr/>
          <p:nvPr/>
        </p:nvSpPr>
        <p:spPr>
          <a:xfrm>
            <a:off x="8415585" y="1458191"/>
            <a:ext cx="3038868" cy="2177763"/>
          </a:xfrm>
          <a:prstGeom prst="rect">
            <a:avLst/>
          </a:prstGeom>
          <a:blipFill>
            <a:blip r:embed="rId7"/>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p>
        </p:txBody>
      </p:sp>
      <p:sp>
        <p:nvSpPr>
          <p:cNvPr id="18" name="TextBox 17">
            <a:extLst>
              <a:ext uri="{FF2B5EF4-FFF2-40B4-BE49-F238E27FC236}">
                <a16:creationId xmlns:a16="http://schemas.microsoft.com/office/drawing/2014/main" id="{4F0DB4E9-167C-3048-98FA-18B3E23A6BCC}"/>
              </a:ext>
            </a:extLst>
          </p:cNvPr>
          <p:cNvSpPr txBox="1"/>
          <p:nvPr/>
        </p:nvSpPr>
        <p:spPr>
          <a:xfrm>
            <a:off x="372858" y="3711178"/>
            <a:ext cx="4730390" cy="1900328"/>
          </a:xfrm>
          <a:prstGeom prst="rect">
            <a:avLst/>
          </a:prstGeom>
          <a:noFill/>
        </p:spPr>
        <p:txBody>
          <a:bodyPr wrap="square" rtlCol="0">
            <a:spAutoFit/>
          </a:bodyPr>
          <a:lstStyle/>
          <a:p>
            <a:pPr algn="just" rtl="1">
              <a:lnSpc>
                <a:spcPct val="150000"/>
              </a:lnSpc>
            </a:pPr>
            <a:r>
              <a:rPr lang="ar-SA" sz="1600" dirty="0">
                <a:latin typeface="Al-Jazeera-Arabic-Regular" pitchFamily="2" charset="-78"/>
                <a:ea typeface="GE SS Two Medium" panose="020A0503020102020204" pitchFamily="18" charset="-78"/>
                <a:cs typeface="Al-Jazeera-Arabic-Regular" pitchFamily="2" charset="-78"/>
              </a:rPr>
              <a:t>تلك التقنية تعتبر </a:t>
            </a:r>
            <a:r>
              <a:rPr lang="ar-SA" sz="1600" dirty="0" err="1">
                <a:latin typeface="Al-Jazeera-Arabic-Regular" pitchFamily="2" charset="-78"/>
                <a:ea typeface="GE SS Two Medium" panose="020A0503020102020204" pitchFamily="18" charset="-78"/>
                <a:cs typeface="Al-Jazeera-Arabic-Regular" pitchFamily="2" charset="-78"/>
              </a:rPr>
              <a:t>هولوجرام</a:t>
            </a:r>
            <a:r>
              <a:rPr lang="ar-SA" sz="1600" dirty="0">
                <a:latin typeface="Al-Jazeera-Arabic-Regular" pitchFamily="2" charset="-78"/>
                <a:ea typeface="GE SS Two Medium" panose="020A0503020102020204" pitchFamily="18" charset="-78"/>
                <a:cs typeface="Al-Jazeera-Arabic-Regular" pitchFamily="2" charset="-78"/>
              </a:rPr>
              <a:t> غير حقيقي لأنها تعتمد على </a:t>
            </a:r>
            <a:r>
              <a:rPr lang="ar-SA" sz="1600" dirty="0" err="1">
                <a:latin typeface="Al-Jazeera-Arabic-Regular" pitchFamily="2" charset="-78"/>
                <a:ea typeface="GE SS Two Medium" panose="020A0503020102020204" pitchFamily="18" charset="-78"/>
                <a:cs typeface="Al-Jazeera-Arabic-Regular" pitchFamily="2" charset="-78"/>
              </a:rPr>
              <a:t>بروجيكتور</a:t>
            </a:r>
            <a:r>
              <a:rPr lang="ar-SA" sz="1600" dirty="0">
                <a:latin typeface="Al-Jazeera-Arabic-Regular" pitchFamily="2" charset="-78"/>
                <a:ea typeface="GE SS Two Medium" panose="020A0503020102020204" pitchFamily="18" charset="-78"/>
                <a:cs typeface="Al-Jazeera-Arabic-Regular" pitchFamily="2" charset="-78"/>
              </a:rPr>
              <a:t> ضوئي قوي وفويل عاكس يقوم </a:t>
            </a:r>
            <a:r>
              <a:rPr lang="ar-SA" sz="1600" dirty="0" err="1">
                <a:latin typeface="Al-Jazeera-Arabic-Regular" pitchFamily="2" charset="-78"/>
                <a:ea typeface="GE SS Two Medium" panose="020A0503020102020204" pitchFamily="18" charset="-78"/>
                <a:cs typeface="Al-Jazeera-Arabic-Regular" pitchFamily="2" charset="-78"/>
              </a:rPr>
              <a:t>بإنعكاس</a:t>
            </a:r>
            <a:r>
              <a:rPr lang="ar-SA" sz="1600" dirty="0">
                <a:latin typeface="Al-Jazeera-Arabic-Regular" pitchFamily="2" charset="-78"/>
                <a:ea typeface="GE SS Two Medium" panose="020A0503020102020204" pitchFamily="18" charset="-78"/>
                <a:cs typeface="Al-Jazeera-Arabic-Regular" pitchFamily="2" charset="-78"/>
              </a:rPr>
              <a:t> الصورة الضوئية علي لوح شفاف مائل بدرجة ٤٥ فيظهر الشخص على المسرح كأنه حقيقي، وهذه التقنية اختلف عليها العلماء في </a:t>
            </a:r>
            <a:r>
              <a:rPr lang="ar-SA" sz="1600" dirty="0" err="1">
                <a:latin typeface="Al-Jazeera-Arabic-Regular" pitchFamily="2" charset="-78"/>
                <a:ea typeface="GE SS Two Medium" panose="020A0503020102020204" pitchFamily="18" charset="-78"/>
                <a:cs typeface="Al-Jazeera-Arabic-Regular" pitchFamily="2" charset="-78"/>
              </a:rPr>
              <a:t>إعتبارها</a:t>
            </a:r>
            <a:r>
              <a:rPr lang="ar-SA" sz="1600" dirty="0">
                <a:latin typeface="Al-Jazeera-Arabic-Regular" pitchFamily="2" charset="-78"/>
                <a:ea typeface="GE SS Two Medium" panose="020A0503020102020204" pitchFamily="18" charset="-78"/>
                <a:cs typeface="Al-Jazeera-Arabic-Regular" pitchFamily="2" charset="-78"/>
              </a:rPr>
              <a:t> </a:t>
            </a:r>
            <a:r>
              <a:rPr lang="ar-SA" sz="1600" dirty="0" err="1">
                <a:latin typeface="Al-Jazeera-Arabic-Regular" pitchFamily="2" charset="-78"/>
                <a:ea typeface="GE SS Two Medium" panose="020A0503020102020204" pitchFamily="18" charset="-78"/>
                <a:cs typeface="Al-Jazeera-Arabic-Regular" pitchFamily="2" charset="-78"/>
              </a:rPr>
              <a:t>هولوجرام</a:t>
            </a:r>
            <a:r>
              <a:rPr lang="ar-SA" sz="1600" dirty="0">
                <a:latin typeface="Al-Jazeera-Arabic-Regular" pitchFamily="2" charset="-78"/>
                <a:ea typeface="GE SS Two Medium" panose="020A0503020102020204" pitchFamily="18" charset="-78"/>
                <a:cs typeface="Al-Jazeera-Arabic-Regular" pitchFamily="2" charset="-78"/>
              </a:rPr>
              <a:t> أو مسمى آخر.</a:t>
            </a:r>
            <a:endParaRPr lang="en-GB" sz="1600" dirty="0">
              <a:latin typeface="Al-Jazeera-Arabic-Regular" pitchFamily="2" charset="-78"/>
              <a:ea typeface="GE SS Two Medium" panose="020A0503020102020204" pitchFamily="18" charset="-78"/>
              <a:cs typeface="Al-Jazeera-Arabic-Regular" pitchFamily="2" charset="-78"/>
            </a:endParaRPr>
          </a:p>
        </p:txBody>
      </p:sp>
      <p:pic>
        <p:nvPicPr>
          <p:cNvPr id="19" name="Picture Placeholder 5">
            <a:extLst>
              <a:ext uri="{FF2B5EF4-FFF2-40B4-BE49-F238E27FC236}">
                <a16:creationId xmlns:a16="http://schemas.microsoft.com/office/drawing/2014/main" id="{9C4A45BD-FC55-A04D-8D92-37F09491477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103248" y="1425052"/>
            <a:ext cx="2670259" cy="1877176"/>
          </a:xfrm>
          <a:prstGeom prst="rect">
            <a:avLst/>
          </a:prstGeom>
        </p:spPr>
      </p:pic>
      <p:pic>
        <p:nvPicPr>
          <p:cNvPr id="21" name="Picture Placeholder 5">
            <a:extLst>
              <a:ext uri="{FF2B5EF4-FFF2-40B4-BE49-F238E27FC236}">
                <a16:creationId xmlns:a16="http://schemas.microsoft.com/office/drawing/2014/main" id="{F20FCE3B-935C-CE4C-AA32-6CF8DCDA3412}"/>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343548" y="3318148"/>
            <a:ext cx="2423288" cy="2441787"/>
          </a:xfrm>
          <a:custGeom>
            <a:avLst/>
            <a:gdLst>
              <a:gd name="connsiteX0" fmla="*/ 0 w 3292475"/>
              <a:gd name="connsiteY0" fmla="*/ 0 h 4510405"/>
              <a:gd name="connsiteX1" fmla="*/ 3292475 w 3292475"/>
              <a:gd name="connsiteY1" fmla="*/ 0 h 4510405"/>
              <a:gd name="connsiteX2" fmla="*/ 3292475 w 3292475"/>
              <a:gd name="connsiteY2" fmla="*/ 4510405 h 4510405"/>
              <a:gd name="connsiteX3" fmla="*/ 0 w 3292475"/>
              <a:gd name="connsiteY3" fmla="*/ 4510405 h 4510405"/>
            </a:gdLst>
            <a:ahLst/>
            <a:cxnLst>
              <a:cxn ang="0">
                <a:pos x="connsiteX0" y="connsiteY0"/>
              </a:cxn>
              <a:cxn ang="0">
                <a:pos x="connsiteX1" y="connsiteY1"/>
              </a:cxn>
              <a:cxn ang="0">
                <a:pos x="connsiteX2" y="connsiteY2"/>
              </a:cxn>
              <a:cxn ang="0">
                <a:pos x="connsiteX3" y="connsiteY3"/>
              </a:cxn>
            </a:cxnLst>
            <a:rect l="l" t="t" r="r" b="b"/>
            <a:pathLst>
              <a:path w="3292475" h="4510405">
                <a:moveTo>
                  <a:pt x="0" y="0"/>
                </a:moveTo>
                <a:lnTo>
                  <a:pt x="3292475" y="0"/>
                </a:lnTo>
                <a:lnTo>
                  <a:pt x="3292475" y="4510405"/>
                </a:lnTo>
                <a:lnTo>
                  <a:pt x="0" y="4510405"/>
                </a:lnTo>
                <a:close/>
              </a:path>
            </a:pathLst>
          </a:custGeom>
          <a:solidFill>
            <a:schemeClr val="bg2">
              <a:lumMod val="95000"/>
            </a:schemeClr>
          </a:solidFill>
        </p:spPr>
      </p:pic>
      <p:pic>
        <p:nvPicPr>
          <p:cNvPr id="23" name="Picture Placeholder 10">
            <a:extLst>
              <a:ext uri="{FF2B5EF4-FFF2-40B4-BE49-F238E27FC236}">
                <a16:creationId xmlns:a16="http://schemas.microsoft.com/office/drawing/2014/main" id="{83119F7C-3233-5E4B-A934-FAF25926D35A}"/>
              </a:ext>
            </a:extLst>
          </p:cNvPr>
          <p:cNvPicPr>
            <a:picLocks noChangeAspect="1"/>
          </p:cNvPicPr>
          <p:nvPr/>
        </p:nvPicPr>
        <p:blipFill>
          <a:blip r:embed="rId10">
            <a:extLst>
              <a:ext uri="{28A0092B-C50C-407E-A947-70E740481C1C}">
                <a14:useLocalDpi xmlns:a14="http://schemas.microsoft.com/office/drawing/2010/main" val="0"/>
              </a:ext>
            </a:extLst>
          </a:blip>
          <a:srcRect l="8433" r="8433"/>
          <a:stretch>
            <a:fillRect/>
          </a:stretch>
        </p:blipFill>
        <p:spPr>
          <a:xfrm>
            <a:off x="8582814" y="3874971"/>
            <a:ext cx="2676619" cy="1931447"/>
          </a:xfrm>
          <a:custGeom>
            <a:avLst/>
            <a:gdLst>
              <a:gd name="connsiteX0" fmla="*/ 0 w 3017966"/>
              <a:gd name="connsiteY0" fmla="*/ 0 h 2177763"/>
              <a:gd name="connsiteX1" fmla="*/ 3017966 w 3017966"/>
              <a:gd name="connsiteY1" fmla="*/ 0 h 2177763"/>
              <a:gd name="connsiteX2" fmla="*/ 3017966 w 3017966"/>
              <a:gd name="connsiteY2" fmla="*/ 2177763 h 2177763"/>
              <a:gd name="connsiteX3" fmla="*/ 0 w 3017966"/>
              <a:gd name="connsiteY3" fmla="*/ 2177763 h 2177763"/>
            </a:gdLst>
            <a:ahLst/>
            <a:cxnLst>
              <a:cxn ang="0">
                <a:pos x="connsiteX0" y="connsiteY0"/>
              </a:cxn>
              <a:cxn ang="0">
                <a:pos x="connsiteX1" y="connsiteY1"/>
              </a:cxn>
              <a:cxn ang="0">
                <a:pos x="connsiteX2" y="connsiteY2"/>
              </a:cxn>
              <a:cxn ang="0">
                <a:pos x="connsiteX3" y="connsiteY3"/>
              </a:cxn>
            </a:cxnLst>
            <a:rect l="l" t="t" r="r" b="b"/>
            <a:pathLst>
              <a:path w="3017966" h="2177763">
                <a:moveTo>
                  <a:pt x="0" y="0"/>
                </a:moveTo>
                <a:lnTo>
                  <a:pt x="3017966" y="0"/>
                </a:lnTo>
                <a:lnTo>
                  <a:pt x="3017966" y="2177763"/>
                </a:lnTo>
                <a:lnTo>
                  <a:pt x="0" y="2177763"/>
                </a:lnTo>
                <a:close/>
              </a:path>
            </a:pathLst>
          </a:custGeom>
        </p:spPr>
      </p:pic>
      <p:pic>
        <p:nvPicPr>
          <p:cNvPr id="9" name="Audio Recording Apr 5, 2023 at 11:48:12 PM" descr="Audio Recording Apr 5, 2023 at 11:48:12 PM">
            <a:hlinkClick r:id="" action="ppaction://media"/>
            <a:extLst>
              <a:ext uri="{FF2B5EF4-FFF2-40B4-BE49-F238E27FC236}">
                <a16:creationId xmlns:a16="http://schemas.microsoft.com/office/drawing/2014/main" id="{E38BC61A-21DB-0A44-90E8-933EFA26F460}"/>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048053" y="6085420"/>
            <a:ext cx="812800" cy="812800"/>
          </a:xfrm>
          <a:prstGeom prst="rect">
            <a:avLst/>
          </a:prstGeom>
        </p:spPr>
      </p:pic>
      <p:pic>
        <p:nvPicPr>
          <p:cNvPr id="10" name="Picture 9">
            <a:extLst>
              <a:ext uri="{FF2B5EF4-FFF2-40B4-BE49-F238E27FC236}">
                <a16:creationId xmlns:a16="http://schemas.microsoft.com/office/drawing/2014/main" id="{215C4D70-4D69-5066-6BD5-1282F31CD07E}"/>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130614" y="5561972"/>
            <a:ext cx="2364774" cy="954667"/>
          </a:xfrm>
          <a:prstGeom prst="rect">
            <a:avLst/>
          </a:prstGeom>
        </p:spPr>
      </p:pic>
    </p:spTree>
    <p:extLst>
      <p:ext uri="{BB962C8B-B14F-4D97-AF65-F5344CB8AC3E}">
        <p14:creationId xmlns:p14="http://schemas.microsoft.com/office/powerpoint/2010/main" val="2788187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nodePh="1">
                                  <p:stCondLst>
                                    <p:cond delay="0"/>
                                  </p:stCondLst>
                                  <p:endCondLst>
                                    <p:cond evt="begin" delay="0">
                                      <p:tn val="5"/>
                                    </p:cond>
                                  </p:end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accel="40000" decel="40000"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1000" fill="hold"/>
                                        <p:tgtEl>
                                          <p:spTgt spid="18"/>
                                        </p:tgtEl>
                                        <p:attrNameLst>
                                          <p:attrName>ppt_x</p:attrName>
                                        </p:attrNameLst>
                                      </p:cBhvr>
                                      <p:tavLst>
                                        <p:tav tm="0">
                                          <p:val>
                                            <p:strVal val="#ppt_x"/>
                                          </p:val>
                                        </p:tav>
                                        <p:tav tm="100000">
                                          <p:val>
                                            <p:strVal val="#ppt_x"/>
                                          </p:val>
                                        </p:tav>
                                      </p:tavLst>
                                    </p:anim>
                                    <p:anim calcmode="lin" valueType="num">
                                      <p:cBhvr additive="base">
                                        <p:cTn id="12" dur="1000" fill="hold"/>
                                        <p:tgtEl>
                                          <p:spTgt spid="18"/>
                                        </p:tgtEl>
                                        <p:attrNameLst>
                                          <p:attrName>ppt_y</p:attrName>
                                        </p:attrNameLst>
                                      </p:cBhvr>
                                      <p:tavLst>
                                        <p:tav tm="0">
                                          <p:val>
                                            <p:strVal val="1+#ppt_h/2"/>
                                          </p:val>
                                        </p:tav>
                                        <p:tav tm="100000">
                                          <p:val>
                                            <p:strVal val="#ppt_y"/>
                                          </p:val>
                                        </p:tav>
                                      </p:tavLst>
                                    </p:anim>
                                  </p:childTnLst>
                                </p:cTn>
                              </p:par>
                              <p:par>
                                <p:cTn id="13" presetID="2" presetClass="entr" presetSubtype="2" accel="40000" decel="40000"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1000" fill="hold"/>
                                        <p:tgtEl>
                                          <p:spTgt spid="17"/>
                                        </p:tgtEl>
                                        <p:attrNameLst>
                                          <p:attrName>ppt_x</p:attrName>
                                        </p:attrNameLst>
                                      </p:cBhvr>
                                      <p:tavLst>
                                        <p:tav tm="0">
                                          <p:val>
                                            <p:strVal val="1+#ppt_w/2"/>
                                          </p:val>
                                        </p:tav>
                                        <p:tav tm="100000">
                                          <p:val>
                                            <p:strVal val="#ppt_x"/>
                                          </p:val>
                                        </p:tav>
                                      </p:tavLst>
                                    </p:anim>
                                    <p:anim calcmode="lin" valueType="num">
                                      <p:cBhvr additive="base">
                                        <p:cTn id="16" dur="1000" fill="hold"/>
                                        <p:tgtEl>
                                          <p:spTgt spid="17"/>
                                        </p:tgtEl>
                                        <p:attrNameLst>
                                          <p:attrName>ppt_y</p:attrName>
                                        </p:attrNameLst>
                                      </p:cBhvr>
                                      <p:tavLst>
                                        <p:tav tm="0">
                                          <p:val>
                                            <p:strVal val="#ppt_y"/>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0-#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additive="base">
                                        <p:cTn id="23" dur="500" fill="hold"/>
                                        <p:tgtEl>
                                          <p:spTgt spid="21"/>
                                        </p:tgtEl>
                                        <p:attrNameLst>
                                          <p:attrName>ppt_x</p:attrName>
                                        </p:attrNameLst>
                                      </p:cBhvr>
                                      <p:tavLst>
                                        <p:tav tm="0">
                                          <p:val>
                                            <p:strVal val="#ppt_x"/>
                                          </p:val>
                                        </p:tav>
                                        <p:tav tm="100000">
                                          <p:val>
                                            <p:strVal val="#ppt_x"/>
                                          </p:val>
                                        </p:tav>
                                      </p:tavLst>
                                    </p:anim>
                                    <p:anim calcmode="lin" valueType="num">
                                      <p:cBhvr additive="base">
                                        <p:cTn id="24" dur="500" fill="hold"/>
                                        <p:tgtEl>
                                          <p:spTgt spid="21"/>
                                        </p:tgtEl>
                                        <p:attrNameLst>
                                          <p:attrName>ppt_y</p:attrName>
                                        </p:attrNameLst>
                                      </p:cBhvr>
                                      <p:tavLst>
                                        <p:tav tm="0">
                                          <p:val>
                                            <p:strVal val="1+#ppt_h/2"/>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additive="base">
                                        <p:cTn id="27" dur="500" fill="hold"/>
                                        <p:tgtEl>
                                          <p:spTgt spid="23"/>
                                        </p:tgtEl>
                                        <p:attrNameLst>
                                          <p:attrName>ppt_x</p:attrName>
                                        </p:attrNameLst>
                                      </p:cBhvr>
                                      <p:tavLst>
                                        <p:tav tm="0">
                                          <p:val>
                                            <p:strVal val="1+#ppt_w/2"/>
                                          </p:val>
                                        </p:tav>
                                        <p:tav tm="100000">
                                          <p:val>
                                            <p:strVal val="#ppt_x"/>
                                          </p:val>
                                        </p:tav>
                                      </p:tavLst>
                                    </p:anim>
                                    <p:anim calcmode="lin" valueType="num">
                                      <p:cBhvr additive="base">
                                        <p:cTn id="28" dur="500" fill="hold"/>
                                        <p:tgtEl>
                                          <p:spTgt spid="23"/>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 presetClass="mediacall" presetSubtype="0" fill="hold" nodeType="clickEffect">
                                  <p:stCondLst>
                                    <p:cond delay="0"/>
                                  </p:stCondLst>
                                  <p:childTnLst>
                                    <p:cmd type="call" cmd="playFrom(0.0)">
                                      <p:cBhvr>
                                        <p:cTn id="32" dur="129600"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33" fill="hold" display="0">
                  <p:stCondLst>
                    <p:cond delay="indefinite"/>
                  </p:stCondLst>
                  <p:endCondLst>
                    <p:cond evt="onStopAudio" delay="0">
                      <p:tgtEl>
                        <p:sldTgt/>
                      </p:tgtEl>
                    </p:cond>
                  </p:endCondLst>
                </p:cTn>
                <p:tgtEl>
                  <p:spTgt spid="9"/>
                </p:tgtEl>
              </p:cMediaNode>
            </p:audio>
          </p:childTnLst>
        </p:cTn>
      </p:par>
    </p:tnLst>
    <p:bldLst>
      <p:bldP spid="11" grpId="0" build="p"/>
      <p:bldP spid="17" grpId="0" animBg="1"/>
      <p:bldP spid="1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2987298" y="605045"/>
            <a:ext cx="5391732" cy="523220"/>
          </a:xfrm>
          <a:prstGeom prst="rect">
            <a:avLst/>
          </a:prstGeom>
          <a:noFill/>
        </p:spPr>
        <p:txBody>
          <a:bodyPr wrap="none" rtlCol="0">
            <a:spAutoFit/>
          </a:bodyPr>
          <a:lstStyle/>
          <a:p>
            <a:pPr marL="0" indent="0" algn="ctr" defTabSz="914400" rtl="1" eaLnBrk="1" latinLnBrk="0" hangingPunct="1">
              <a:lnSpc>
                <a:spcPct val="100000"/>
              </a:lnSpc>
              <a:spcBef>
                <a:spcPts val="1000"/>
              </a:spcBef>
              <a:buFont typeface="Arial" panose="020B0604020202020204" pitchFamily="34" charset="0"/>
              <a:buNone/>
            </a:pPr>
            <a:r>
              <a:rPr lang="ar-SA" sz="2800" b="1" dirty="0" err="1">
                <a:solidFill>
                  <a:schemeClr val="bg1"/>
                </a:solidFill>
                <a:latin typeface="Al-Jazeera-Arabic-Regular" pitchFamily="2" charset="-78"/>
                <a:ea typeface="GE SS Two Bold" panose="020A0503020102020204" pitchFamily="18" charset="-78"/>
                <a:cs typeface="Al-Jazeera-Arabic-Regular" pitchFamily="2" charset="-78"/>
              </a:rPr>
              <a:t>الهولوجرام</a:t>
            </a:r>
            <a:r>
              <a:rPr lang="ar-SA" sz="2800" b="1" dirty="0">
                <a:solidFill>
                  <a:schemeClr val="bg1"/>
                </a:solidFill>
                <a:latin typeface="Al-Jazeera-Arabic-Regular" pitchFamily="2" charset="-78"/>
                <a:ea typeface="GE SS Two Bold" panose="020A0503020102020204" pitchFamily="18" charset="-78"/>
                <a:cs typeface="Al-Jazeera-Arabic-Regular" pitchFamily="2" charset="-78"/>
              </a:rPr>
              <a:t> المروحي</a:t>
            </a:r>
            <a:r>
              <a:rPr lang="en-US" sz="2800" b="1" dirty="0">
                <a:solidFill>
                  <a:schemeClr val="bg1"/>
                </a:solidFill>
                <a:latin typeface="Al-Jazeera-Arabic-Regular" pitchFamily="2" charset="-78"/>
                <a:ea typeface="GE SS Two Bold" panose="020A0503020102020204" pitchFamily="18" charset="-78"/>
                <a:cs typeface="Al-Jazeera-Arabic-Regular" pitchFamily="2" charset="-78"/>
              </a:rPr>
              <a:t>Fan Hologram </a:t>
            </a:r>
            <a:endParaRPr lang="en-ID" sz="2800" b="1" dirty="0">
              <a:solidFill>
                <a:schemeClr val="bg1"/>
              </a:solidFill>
              <a:latin typeface="Al-Jazeera-Arabic-Regular" pitchFamily="2" charset="-78"/>
              <a:ea typeface="GE SS Two Bold" panose="020A0503020102020204" pitchFamily="18" charset="-78"/>
              <a:cs typeface="Al-Jazeera-Arabic-Regular" pitchFamily="2" charset="-78"/>
            </a:endParaRPr>
          </a:p>
        </p:txBody>
      </p:sp>
      <p:sp>
        <p:nvSpPr>
          <p:cNvPr id="8" name="TextBox 7"/>
          <p:cNvSpPr txBox="1"/>
          <p:nvPr/>
        </p:nvSpPr>
        <p:spPr>
          <a:xfrm>
            <a:off x="121987" y="543490"/>
            <a:ext cx="1819281"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١٠</a:t>
            </a:r>
            <a:endParaRPr lang="en-US" sz="2800" b="1" dirty="0">
              <a:solidFill>
                <a:srgbClr val="FF9518"/>
              </a:solidFill>
              <a:latin typeface="Al-Jazeera-Arabic-Regular" pitchFamily="2" charset="-78"/>
              <a:cs typeface="Al-Jazeera-Arabic-Regular" pitchFamily="2" charset="-78"/>
            </a:endParaRPr>
          </a:p>
        </p:txBody>
      </p:sp>
      <p:sp>
        <p:nvSpPr>
          <p:cNvPr id="11" name="Text Placeholder 8">
            <a:extLst>
              <a:ext uri="{FF2B5EF4-FFF2-40B4-BE49-F238E27FC236}">
                <a16:creationId xmlns:a16="http://schemas.microsoft.com/office/drawing/2014/main" id="{58C32DC3-C12A-FB48-BCF7-BFB9C6761D73}"/>
              </a:ext>
            </a:extLst>
          </p:cNvPr>
          <p:cNvSpPr txBox="1">
            <a:spLocks/>
          </p:cNvSpPr>
          <p:nvPr/>
        </p:nvSpPr>
        <p:spPr>
          <a:xfrm>
            <a:off x="2923492" y="141307"/>
            <a:ext cx="6946900" cy="876300"/>
          </a:xfrm>
          <a:prstGeom prst="rect">
            <a:avLst/>
          </a:prstGeom>
        </p:spPr>
        <p:txBody>
          <a:bodyPr vert="horz" lIns="91440" tIns="45720" rIns="91440" bIns="45720" rtlCol="0" anchor="ctr">
            <a:normAutofit/>
          </a:bodyP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algn="ctr" defTabSz="914400" rtl="0" eaLnBrk="1" latinLnBrk="0" hangingPunct="1">
              <a:spcBef>
                <a:spcPts val="1000"/>
              </a:spcBef>
              <a:buFont typeface="Arial" panose="020B0604020202020204" pitchFamily="34" charset="0"/>
              <a:buNone/>
            </a:pPr>
            <a:endParaRPr lang="en-ID" dirty="0">
              <a:latin typeface="Al-Jazeera-Arabic-Regular" pitchFamily="2" charset="-78"/>
              <a:ea typeface="GE SS Two Bold" panose="020A0503020102020204" pitchFamily="18" charset="-78"/>
              <a:cs typeface="Al-Jazeera-Arabic-Regular" pitchFamily="2" charset="-78"/>
            </a:endParaRPr>
          </a:p>
        </p:txBody>
      </p:sp>
      <p:sp>
        <p:nvSpPr>
          <p:cNvPr id="24" name="TextBox 23">
            <a:extLst>
              <a:ext uri="{FF2B5EF4-FFF2-40B4-BE49-F238E27FC236}">
                <a16:creationId xmlns:a16="http://schemas.microsoft.com/office/drawing/2014/main" id="{DDBBA3B5-F8FA-FC40-9923-A3FB3E4F05AF}"/>
              </a:ext>
            </a:extLst>
          </p:cNvPr>
          <p:cNvSpPr txBox="1"/>
          <p:nvPr/>
        </p:nvSpPr>
        <p:spPr>
          <a:xfrm>
            <a:off x="231476" y="3905409"/>
            <a:ext cx="4539224" cy="1997535"/>
          </a:xfrm>
          <a:prstGeom prst="rect">
            <a:avLst/>
          </a:prstGeom>
          <a:noFill/>
        </p:spPr>
        <p:txBody>
          <a:bodyPr wrap="square" rtlCol="0">
            <a:spAutoFit/>
          </a:bodyPr>
          <a:lstStyle/>
          <a:p>
            <a:pPr algn="just" rtl="1">
              <a:lnSpc>
                <a:spcPct val="150000"/>
              </a:lnSpc>
            </a:pPr>
            <a:r>
              <a:rPr lang="ar-SA" sz="1400" dirty="0">
                <a:latin typeface="Al-Jazeera-Arabic-Regular" pitchFamily="2" charset="-78"/>
                <a:ea typeface="GE SS Two Medium" panose="020A0503020102020204" pitchFamily="18" charset="-78"/>
                <a:cs typeface="Al-Jazeera-Arabic-Regular" pitchFamily="2" charset="-78"/>
              </a:rPr>
              <a:t>هي تقنية تعتمد علي جسم اسطواني به شريط من لمبات </a:t>
            </a:r>
            <a:r>
              <a:rPr lang="en-US" sz="1400" dirty="0">
                <a:latin typeface="Al-Jazeera-Arabic-Regular" pitchFamily="2" charset="-78"/>
                <a:ea typeface="GE SS Two Medium" panose="020A0503020102020204" pitchFamily="18" charset="-78"/>
                <a:cs typeface="Al-Jazeera-Arabic-Regular" pitchFamily="2" charset="-78"/>
              </a:rPr>
              <a:t>LED</a:t>
            </a:r>
            <a:r>
              <a:rPr lang="ar-SA" sz="1400" dirty="0">
                <a:latin typeface="Al-Jazeera-Arabic-Regular" pitchFamily="2" charset="-78"/>
                <a:ea typeface="GE SS Two Medium" panose="020A0503020102020204" pitchFamily="18" charset="-78"/>
                <a:cs typeface="Al-Jazeera-Arabic-Regular" pitchFamily="2" charset="-78"/>
              </a:rPr>
              <a:t> تستطيع أن تحمل القنوات اللونية </a:t>
            </a:r>
            <a:r>
              <a:rPr lang="en-US" sz="1400" dirty="0">
                <a:latin typeface="Al-Jazeera-Arabic-Regular" pitchFamily="2" charset="-78"/>
                <a:ea typeface="GE SS Two Medium" panose="020A0503020102020204" pitchFamily="18" charset="-78"/>
                <a:cs typeface="Al-Jazeera-Arabic-Regular" pitchFamily="2" charset="-78"/>
              </a:rPr>
              <a:t>RGB</a:t>
            </a:r>
            <a:r>
              <a:rPr lang="ar-SA" sz="1400" dirty="0">
                <a:latin typeface="Al-Jazeera-Arabic-Regular" pitchFamily="2" charset="-78"/>
                <a:ea typeface="GE SS Two Medium" panose="020A0503020102020204" pitchFamily="18" charset="-78"/>
                <a:cs typeface="Al-Jazeera-Arabic-Regular" pitchFamily="2" charset="-78"/>
              </a:rPr>
              <a:t> بحيث تدور بسرعة المروحة وتلك اللمبات تعمل علي إظهار المجسمات وكأنها طائرة في الهواء وتتحرك في نطاق حجم المروحة الذي يكون قطره ٥٦ سم ويمكن وضع أكثر من مروحة معاً لتشكيل مجسم بحجم أكبر</a:t>
            </a:r>
            <a:endParaRPr lang="en-GB" sz="1400" dirty="0">
              <a:latin typeface="Al-Jazeera-Arabic-Regular" pitchFamily="2" charset="-78"/>
              <a:ea typeface="GE SS Two Medium" panose="020A0503020102020204" pitchFamily="18" charset="-78"/>
              <a:cs typeface="Al-Jazeera-Arabic-Regular" pitchFamily="2" charset="-78"/>
            </a:endParaRPr>
          </a:p>
        </p:txBody>
      </p:sp>
      <p:pic>
        <p:nvPicPr>
          <p:cNvPr id="25" name="Picture Placeholder 5">
            <a:extLst>
              <a:ext uri="{FF2B5EF4-FFF2-40B4-BE49-F238E27FC236}">
                <a16:creationId xmlns:a16="http://schemas.microsoft.com/office/drawing/2014/main" id="{3A10116B-3526-1F49-83E0-6176A23D5A0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499537" y="1486991"/>
            <a:ext cx="3390256" cy="1729030"/>
          </a:xfrm>
          <a:prstGeom prst="rect">
            <a:avLst/>
          </a:prstGeom>
        </p:spPr>
      </p:pic>
      <p:pic>
        <p:nvPicPr>
          <p:cNvPr id="26" name="Picture Placeholder 18">
            <a:extLst>
              <a:ext uri="{FF2B5EF4-FFF2-40B4-BE49-F238E27FC236}">
                <a16:creationId xmlns:a16="http://schemas.microsoft.com/office/drawing/2014/main" id="{641D022E-A9D7-F04D-AC4B-2CE897ED563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499537" y="3528224"/>
            <a:ext cx="3390256" cy="1918884"/>
          </a:xfrm>
          <a:custGeom>
            <a:avLst/>
            <a:gdLst>
              <a:gd name="connsiteX0" fmla="*/ 0 w 3017966"/>
              <a:gd name="connsiteY0" fmla="*/ 0 h 2177763"/>
              <a:gd name="connsiteX1" fmla="*/ 3017966 w 3017966"/>
              <a:gd name="connsiteY1" fmla="*/ 0 h 2177763"/>
              <a:gd name="connsiteX2" fmla="*/ 3017966 w 3017966"/>
              <a:gd name="connsiteY2" fmla="*/ 2177763 h 2177763"/>
              <a:gd name="connsiteX3" fmla="*/ 0 w 3017966"/>
              <a:gd name="connsiteY3" fmla="*/ 2177763 h 2177763"/>
            </a:gdLst>
            <a:ahLst/>
            <a:cxnLst>
              <a:cxn ang="0">
                <a:pos x="connsiteX0" y="connsiteY0"/>
              </a:cxn>
              <a:cxn ang="0">
                <a:pos x="connsiteX1" y="connsiteY1"/>
              </a:cxn>
              <a:cxn ang="0">
                <a:pos x="connsiteX2" y="connsiteY2"/>
              </a:cxn>
              <a:cxn ang="0">
                <a:pos x="connsiteX3" y="connsiteY3"/>
              </a:cxn>
            </a:cxnLst>
            <a:rect l="l" t="t" r="r" b="b"/>
            <a:pathLst>
              <a:path w="3017966" h="2177763">
                <a:moveTo>
                  <a:pt x="0" y="0"/>
                </a:moveTo>
                <a:lnTo>
                  <a:pt x="3017966" y="0"/>
                </a:lnTo>
                <a:lnTo>
                  <a:pt x="3017966" y="2177763"/>
                </a:lnTo>
                <a:lnTo>
                  <a:pt x="0" y="2177763"/>
                </a:lnTo>
                <a:close/>
              </a:path>
            </a:pathLst>
          </a:custGeom>
        </p:spPr>
      </p:pic>
      <p:pic>
        <p:nvPicPr>
          <p:cNvPr id="27" name="Picture Placeholder 5">
            <a:extLst>
              <a:ext uri="{FF2B5EF4-FFF2-40B4-BE49-F238E27FC236}">
                <a16:creationId xmlns:a16="http://schemas.microsoft.com/office/drawing/2014/main" id="{3FA329A7-B255-1C4C-9793-E27C914452E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871562" y="1486991"/>
            <a:ext cx="3527113" cy="3950791"/>
          </a:xfrm>
          <a:custGeom>
            <a:avLst/>
            <a:gdLst>
              <a:gd name="connsiteX0" fmla="*/ 0 w 3292475"/>
              <a:gd name="connsiteY0" fmla="*/ 0 h 4510405"/>
              <a:gd name="connsiteX1" fmla="*/ 3292475 w 3292475"/>
              <a:gd name="connsiteY1" fmla="*/ 0 h 4510405"/>
              <a:gd name="connsiteX2" fmla="*/ 3292475 w 3292475"/>
              <a:gd name="connsiteY2" fmla="*/ 4510405 h 4510405"/>
              <a:gd name="connsiteX3" fmla="*/ 0 w 3292475"/>
              <a:gd name="connsiteY3" fmla="*/ 4510405 h 4510405"/>
            </a:gdLst>
            <a:ahLst/>
            <a:cxnLst>
              <a:cxn ang="0">
                <a:pos x="connsiteX0" y="connsiteY0"/>
              </a:cxn>
              <a:cxn ang="0">
                <a:pos x="connsiteX1" y="connsiteY1"/>
              </a:cxn>
              <a:cxn ang="0">
                <a:pos x="connsiteX2" y="connsiteY2"/>
              </a:cxn>
              <a:cxn ang="0">
                <a:pos x="connsiteX3" y="connsiteY3"/>
              </a:cxn>
            </a:cxnLst>
            <a:rect l="l" t="t" r="r" b="b"/>
            <a:pathLst>
              <a:path w="3292475" h="4510405">
                <a:moveTo>
                  <a:pt x="0" y="0"/>
                </a:moveTo>
                <a:lnTo>
                  <a:pt x="3292475" y="0"/>
                </a:lnTo>
                <a:lnTo>
                  <a:pt x="3292475" y="4510405"/>
                </a:lnTo>
                <a:lnTo>
                  <a:pt x="0" y="4510405"/>
                </a:lnTo>
                <a:close/>
              </a:path>
            </a:pathLst>
          </a:custGeom>
          <a:solidFill>
            <a:schemeClr val="bg2">
              <a:lumMod val="95000"/>
            </a:schemeClr>
          </a:solidFill>
        </p:spPr>
      </p:pic>
      <p:pic>
        <p:nvPicPr>
          <p:cNvPr id="9" name="Audio Recording Apr 5, 2023 at 11:50:44 PM" descr="Audio Recording Apr 5, 2023 at 11:50:44 PM">
            <a:hlinkClick r:id="" action="ppaction://media"/>
            <a:extLst>
              <a:ext uri="{FF2B5EF4-FFF2-40B4-BE49-F238E27FC236}">
                <a16:creationId xmlns:a16="http://schemas.microsoft.com/office/drawing/2014/main" id="{2BCCEFA0-8A6B-B840-8912-0C413EC1FFA5}"/>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076993" y="6137442"/>
            <a:ext cx="812800" cy="812800"/>
          </a:xfrm>
          <a:prstGeom prst="rect">
            <a:avLst/>
          </a:prstGeom>
        </p:spPr>
      </p:pic>
      <p:pic>
        <p:nvPicPr>
          <p:cNvPr id="10" name="Picture 9">
            <a:extLst>
              <a:ext uri="{FF2B5EF4-FFF2-40B4-BE49-F238E27FC236}">
                <a16:creationId xmlns:a16="http://schemas.microsoft.com/office/drawing/2014/main" id="{D93D16C3-F546-BF7E-6E56-3979FD6BF4FE}"/>
              </a:ext>
            </a:extLst>
          </p:cNvPr>
          <p:cNvPicPr>
            <a:picLocks noChangeAspect="1"/>
          </p:cNvPicPr>
          <p:nvPr/>
        </p:nvPicPr>
        <p:blipFill>
          <a:blip r:embed="rId11">
            <a:extLst>
              <a:ext uri="{28A0092B-C50C-407E-A947-70E740481C1C}">
                <a14:useLocalDpi xmlns:a14="http://schemas.microsoft.com/office/drawing/2010/main" val="0"/>
              </a:ext>
            </a:extLst>
          </a:blip>
          <a:srcRect/>
          <a:stretch/>
        </p:blipFill>
        <p:spPr>
          <a:xfrm>
            <a:off x="130614" y="5561972"/>
            <a:ext cx="2364774" cy="954667"/>
          </a:xfrm>
          <a:prstGeom prst="rect">
            <a:avLst/>
          </a:prstGeom>
        </p:spPr>
      </p:pic>
    </p:spTree>
    <p:extLst>
      <p:ext uri="{BB962C8B-B14F-4D97-AF65-F5344CB8AC3E}">
        <p14:creationId xmlns:p14="http://schemas.microsoft.com/office/powerpoint/2010/main" val="2018813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nodePh="1">
                                  <p:stCondLst>
                                    <p:cond delay="0"/>
                                  </p:stCondLst>
                                  <p:endCondLst>
                                    <p:cond evt="begin" delay="0">
                                      <p:tn val="5"/>
                                    </p:cond>
                                  </p:end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accel="40000" decel="40000"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1000" fill="hold"/>
                                        <p:tgtEl>
                                          <p:spTgt spid="24"/>
                                        </p:tgtEl>
                                        <p:attrNameLst>
                                          <p:attrName>ppt_x</p:attrName>
                                        </p:attrNameLst>
                                      </p:cBhvr>
                                      <p:tavLst>
                                        <p:tav tm="0">
                                          <p:val>
                                            <p:strVal val="#ppt_x"/>
                                          </p:val>
                                        </p:tav>
                                        <p:tav tm="100000">
                                          <p:val>
                                            <p:strVal val="#ppt_x"/>
                                          </p:val>
                                        </p:tav>
                                      </p:tavLst>
                                    </p:anim>
                                    <p:anim calcmode="lin" valueType="num">
                                      <p:cBhvr additive="base">
                                        <p:cTn id="12" dur="1000" fill="hold"/>
                                        <p:tgtEl>
                                          <p:spTgt spid="24"/>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500" fill="hold"/>
                                        <p:tgtEl>
                                          <p:spTgt spid="27"/>
                                        </p:tgtEl>
                                        <p:attrNameLst>
                                          <p:attrName>ppt_x</p:attrName>
                                        </p:attrNameLst>
                                      </p:cBhvr>
                                      <p:tavLst>
                                        <p:tav tm="0">
                                          <p:val>
                                            <p:strVal val="#ppt_x"/>
                                          </p:val>
                                        </p:tav>
                                        <p:tav tm="100000">
                                          <p:val>
                                            <p:strVal val="#ppt_x"/>
                                          </p:val>
                                        </p:tav>
                                      </p:tavLst>
                                    </p:anim>
                                    <p:anim calcmode="lin" valueType="num">
                                      <p:cBhvr additive="base">
                                        <p:cTn id="16" dur="500" fill="hold"/>
                                        <p:tgtEl>
                                          <p:spTgt spid="27"/>
                                        </p:tgtEl>
                                        <p:attrNameLst>
                                          <p:attrName>ppt_y</p:attrName>
                                        </p:attrNameLst>
                                      </p:cBhvr>
                                      <p:tavLst>
                                        <p:tav tm="0">
                                          <p:val>
                                            <p:strVal val="1+#ppt_h/2"/>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additive="base">
                                        <p:cTn id="19" dur="500" fill="hold"/>
                                        <p:tgtEl>
                                          <p:spTgt spid="25"/>
                                        </p:tgtEl>
                                        <p:attrNameLst>
                                          <p:attrName>ppt_x</p:attrName>
                                        </p:attrNameLst>
                                      </p:cBhvr>
                                      <p:tavLst>
                                        <p:tav tm="0">
                                          <p:val>
                                            <p:strVal val="1+#ppt_w/2"/>
                                          </p:val>
                                        </p:tav>
                                        <p:tav tm="100000">
                                          <p:val>
                                            <p:strVal val="#ppt_x"/>
                                          </p:val>
                                        </p:tav>
                                      </p:tavLst>
                                    </p:anim>
                                    <p:anim calcmode="lin" valueType="num">
                                      <p:cBhvr additive="base">
                                        <p:cTn id="20" dur="500" fill="hold"/>
                                        <p:tgtEl>
                                          <p:spTgt spid="25"/>
                                        </p:tgtEl>
                                        <p:attrNameLst>
                                          <p:attrName>ppt_y</p:attrName>
                                        </p:attrNameLst>
                                      </p:cBhvr>
                                      <p:tavLst>
                                        <p:tav tm="0">
                                          <p:val>
                                            <p:strVal val="#ppt_y"/>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cBhvr additive="base">
                                        <p:cTn id="23" dur="500" fill="hold"/>
                                        <p:tgtEl>
                                          <p:spTgt spid="26"/>
                                        </p:tgtEl>
                                        <p:attrNameLst>
                                          <p:attrName>ppt_x</p:attrName>
                                        </p:attrNameLst>
                                      </p:cBhvr>
                                      <p:tavLst>
                                        <p:tav tm="0">
                                          <p:val>
                                            <p:strVal val="#ppt_x"/>
                                          </p:val>
                                        </p:tav>
                                        <p:tav tm="100000">
                                          <p:val>
                                            <p:strVal val="#ppt_x"/>
                                          </p:val>
                                        </p:tav>
                                      </p:tavLst>
                                    </p:anim>
                                    <p:anim calcmode="lin" valueType="num">
                                      <p:cBhvr additive="base">
                                        <p:cTn id="24"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 presetClass="mediacall" presetSubtype="0" fill="hold" nodeType="clickEffect">
                                  <p:stCondLst>
                                    <p:cond delay="0"/>
                                  </p:stCondLst>
                                  <p:childTnLst>
                                    <p:cmd type="call" cmd="playFrom(0.0)">
                                      <p:cBhvr>
                                        <p:cTn id="28" dur="137984"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9" fill="hold" display="0">
                  <p:stCondLst>
                    <p:cond delay="indefinite"/>
                  </p:stCondLst>
                  <p:endCondLst>
                    <p:cond evt="onStopAudio" delay="0">
                      <p:tgtEl>
                        <p:sldTgt/>
                      </p:tgtEl>
                    </p:cond>
                  </p:endCondLst>
                </p:cTn>
                <p:tgtEl>
                  <p:spTgt spid="9"/>
                </p:tgtEl>
              </p:cMediaNode>
            </p:audio>
          </p:childTnLst>
        </p:cTn>
      </p:par>
    </p:tnLst>
    <p:bldLst>
      <p:bldP spid="11" grpId="0" build="p"/>
      <p:bldP spid="2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4077594" y="605045"/>
            <a:ext cx="3211136" cy="523220"/>
          </a:xfrm>
          <a:prstGeom prst="rect">
            <a:avLst/>
          </a:prstGeom>
          <a:noFill/>
        </p:spPr>
        <p:txBody>
          <a:bodyPr wrap="none" rtlCol="0">
            <a:spAutoFit/>
          </a:bodyPr>
          <a:lstStyle/>
          <a:p>
            <a:pPr marL="0" indent="0" algn="ctr" defTabSz="914400" rtl="1" eaLnBrk="1" latinLnBrk="0" hangingPunct="1">
              <a:lnSpc>
                <a:spcPct val="100000"/>
              </a:lnSpc>
              <a:spcBef>
                <a:spcPts val="1000"/>
              </a:spcBef>
              <a:buFont typeface="Arial" panose="020B0604020202020204" pitchFamily="34" charset="0"/>
              <a:buNone/>
            </a:pPr>
            <a:r>
              <a:rPr lang="ar-SA" sz="2800" b="1" dirty="0">
                <a:solidFill>
                  <a:schemeClr val="bg1"/>
                </a:solidFill>
                <a:latin typeface="Al-Jazeera-Arabic-Regular" pitchFamily="2" charset="-78"/>
                <a:ea typeface="GE SS Two Bold" panose="020A0503020102020204" pitchFamily="18" charset="-78"/>
                <a:cs typeface="Al-Jazeera-Arabic-Regular" pitchFamily="2" charset="-78"/>
              </a:rPr>
              <a:t>أنواع أخرى </a:t>
            </a:r>
            <a:r>
              <a:rPr lang="ar-SA" sz="2800" b="1" dirty="0" err="1">
                <a:solidFill>
                  <a:schemeClr val="bg1"/>
                </a:solidFill>
                <a:latin typeface="Al-Jazeera-Arabic-Regular" pitchFamily="2" charset="-78"/>
                <a:ea typeface="GE SS Two Bold" panose="020A0503020102020204" pitchFamily="18" charset="-78"/>
                <a:cs typeface="Al-Jazeera-Arabic-Regular" pitchFamily="2" charset="-78"/>
              </a:rPr>
              <a:t>للهولوجرام</a:t>
            </a:r>
            <a:endParaRPr lang="en-ID" sz="2800" b="1" dirty="0">
              <a:solidFill>
                <a:schemeClr val="bg1"/>
              </a:solidFill>
              <a:latin typeface="Al-Jazeera-Arabic-Regular" pitchFamily="2" charset="-78"/>
              <a:ea typeface="GE SS Two Bold" panose="020A0503020102020204" pitchFamily="18" charset="-78"/>
              <a:cs typeface="Al-Jazeera-Arabic-Regular" pitchFamily="2" charset="-78"/>
            </a:endParaRPr>
          </a:p>
        </p:txBody>
      </p:sp>
      <p:sp>
        <p:nvSpPr>
          <p:cNvPr id="8" name="TextBox 7"/>
          <p:cNvSpPr txBox="1"/>
          <p:nvPr/>
        </p:nvSpPr>
        <p:spPr>
          <a:xfrm>
            <a:off x="121987" y="543490"/>
            <a:ext cx="1819281"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١٠</a:t>
            </a:r>
            <a:endParaRPr lang="en-US" sz="2800" b="1" dirty="0">
              <a:solidFill>
                <a:srgbClr val="FF9518"/>
              </a:solidFill>
              <a:latin typeface="Al-Jazeera-Arabic-Regular" pitchFamily="2" charset="-78"/>
              <a:cs typeface="Al-Jazeera-Arabic-Regular" pitchFamily="2" charset="-78"/>
            </a:endParaRPr>
          </a:p>
        </p:txBody>
      </p:sp>
      <p:sp>
        <p:nvSpPr>
          <p:cNvPr id="11" name="Text Placeholder 8">
            <a:extLst>
              <a:ext uri="{FF2B5EF4-FFF2-40B4-BE49-F238E27FC236}">
                <a16:creationId xmlns:a16="http://schemas.microsoft.com/office/drawing/2014/main" id="{58C32DC3-C12A-FB48-BCF7-BFB9C6761D73}"/>
              </a:ext>
            </a:extLst>
          </p:cNvPr>
          <p:cNvSpPr txBox="1">
            <a:spLocks/>
          </p:cNvSpPr>
          <p:nvPr/>
        </p:nvSpPr>
        <p:spPr>
          <a:xfrm>
            <a:off x="2923492" y="141307"/>
            <a:ext cx="6946900" cy="876300"/>
          </a:xfrm>
          <a:prstGeom prst="rect">
            <a:avLst/>
          </a:prstGeom>
        </p:spPr>
        <p:txBody>
          <a:bodyPr vert="horz" lIns="91440" tIns="45720" rIns="91440" bIns="45720" rtlCol="0" anchor="ctr">
            <a:normAutofit/>
          </a:bodyP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algn="ctr" defTabSz="914400" rtl="0" eaLnBrk="1" latinLnBrk="0" hangingPunct="1">
              <a:spcBef>
                <a:spcPts val="1000"/>
              </a:spcBef>
              <a:buFont typeface="Arial" panose="020B0604020202020204" pitchFamily="34" charset="0"/>
              <a:buNone/>
            </a:pPr>
            <a:endParaRPr lang="en-ID" dirty="0">
              <a:latin typeface="Al-Jazeera-Arabic-Regular" pitchFamily="2" charset="-78"/>
              <a:ea typeface="GE SS Two Bold" panose="020A0503020102020204" pitchFamily="18" charset="-78"/>
              <a:cs typeface="Al-Jazeera-Arabic-Regular" pitchFamily="2" charset="-78"/>
            </a:endParaRPr>
          </a:p>
        </p:txBody>
      </p:sp>
      <p:sp>
        <p:nvSpPr>
          <p:cNvPr id="15" name="TextBox 14">
            <a:extLst>
              <a:ext uri="{FF2B5EF4-FFF2-40B4-BE49-F238E27FC236}">
                <a16:creationId xmlns:a16="http://schemas.microsoft.com/office/drawing/2014/main" id="{9A6381AB-DEA6-0249-A091-A543D73A6A26}"/>
              </a:ext>
            </a:extLst>
          </p:cNvPr>
          <p:cNvSpPr txBox="1"/>
          <p:nvPr/>
        </p:nvSpPr>
        <p:spPr>
          <a:xfrm>
            <a:off x="99245" y="4152249"/>
            <a:ext cx="4209264" cy="515526"/>
          </a:xfrm>
          <a:prstGeom prst="rect">
            <a:avLst/>
          </a:prstGeom>
          <a:noFill/>
        </p:spPr>
        <p:txBody>
          <a:bodyPr wrap="square" rtlCol="0">
            <a:spAutoFit/>
          </a:bodyPr>
          <a:lstStyle/>
          <a:p>
            <a:pPr marL="0" algn="ctr" defTabSz="914400" rtl="0" eaLnBrk="1" latinLnBrk="0" hangingPunct="1">
              <a:lnSpc>
                <a:spcPct val="150000"/>
              </a:lnSpc>
            </a:pPr>
            <a:r>
              <a:rPr lang="en-US" sz="2000" b="1" dirty="0" err="1">
                <a:latin typeface="GE SS Two Bold" panose="020A0503020102020204" pitchFamily="18" charset="-78"/>
                <a:ea typeface="GE SS Two Bold" panose="020A0503020102020204" pitchFamily="18" charset="-78"/>
                <a:cs typeface="GE SS Two Bold" panose="020A0503020102020204" pitchFamily="18" charset="-78"/>
              </a:rPr>
              <a:t>Holovect</a:t>
            </a:r>
            <a:endParaRPr lang="en-GB" sz="2000" b="1" dirty="0">
              <a:latin typeface="GE SS Two Bold" panose="020A0503020102020204" pitchFamily="18" charset="-78"/>
              <a:ea typeface="GE SS Two Bold" panose="020A0503020102020204" pitchFamily="18" charset="-78"/>
              <a:cs typeface="GE SS Two Bold" panose="020A0503020102020204" pitchFamily="18" charset="-78"/>
            </a:endParaRPr>
          </a:p>
        </p:txBody>
      </p:sp>
      <p:pic>
        <p:nvPicPr>
          <p:cNvPr id="16" name="Picture Placeholder 5">
            <a:extLst>
              <a:ext uri="{FF2B5EF4-FFF2-40B4-BE49-F238E27FC236}">
                <a16:creationId xmlns:a16="http://schemas.microsoft.com/office/drawing/2014/main" id="{F82F75A2-EF28-644C-83EB-C6EA84A2001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943994" y="1794528"/>
            <a:ext cx="3940962" cy="2213592"/>
          </a:xfrm>
          <a:prstGeom prst="rect">
            <a:avLst/>
          </a:prstGeom>
        </p:spPr>
      </p:pic>
      <p:pic>
        <p:nvPicPr>
          <p:cNvPr id="17" name="Picture Placeholder 6">
            <a:extLst>
              <a:ext uri="{FF2B5EF4-FFF2-40B4-BE49-F238E27FC236}">
                <a16:creationId xmlns:a16="http://schemas.microsoft.com/office/drawing/2014/main" id="{8D85894B-BD26-E642-9523-99BA63A67B7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75471" y="1798320"/>
            <a:ext cx="3933038" cy="2209800"/>
          </a:xfrm>
          <a:prstGeom prst="rect">
            <a:avLst/>
          </a:prstGeom>
        </p:spPr>
      </p:pic>
      <p:pic>
        <p:nvPicPr>
          <p:cNvPr id="18" name="Picture Placeholder 5">
            <a:extLst>
              <a:ext uri="{FF2B5EF4-FFF2-40B4-BE49-F238E27FC236}">
                <a16:creationId xmlns:a16="http://schemas.microsoft.com/office/drawing/2014/main" id="{AAE66343-1204-7343-919B-36633A94039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479926" y="1794528"/>
            <a:ext cx="3292651" cy="2213592"/>
          </a:xfrm>
          <a:custGeom>
            <a:avLst/>
            <a:gdLst>
              <a:gd name="connsiteX0" fmla="*/ 0 w 3292475"/>
              <a:gd name="connsiteY0" fmla="*/ 0 h 4510405"/>
              <a:gd name="connsiteX1" fmla="*/ 3292475 w 3292475"/>
              <a:gd name="connsiteY1" fmla="*/ 0 h 4510405"/>
              <a:gd name="connsiteX2" fmla="*/ 3292475 w 3292475"/>
              <a:gd name="connsiteY2" fmla="*/ 4510405 h 4510405"/>
              <a:gd name="connsiteX3" fmla="*/ 0 w 3292475"/>
              <a:gd name="connsiteY3" fmla="*/ 4510405 h 4510405"/>
            </a:gdLst>
            <a:ahLst/>
            <a:cxnLst>
              <a:cxn ang="0">
                <a:pos x="connsiteX0" y="connsiteY0"/>
              </a:cxn>
              <a:cxn ang="0">
                <a:pos x="connsiteX1" y="connsiteY1"/>
              </a:cxn>
              <a:cxn ang="0">
                <a:pos x="connsiteX2" y="connsiteY2"/>
              </a:cxn>
              <a:cxn ang="0">
                <a:pos x="connsiteX3" y="connsiteY3"/>
              </a:cxn>
            </a:cxnLst>
            <a:rect l="l" t="t" r="r" b="b"/>
            <a:pathLst>
              <a:path w="3292475" h="4510405">
                <a:moveTo>
                  <a:pt x="0" y="0"/>
                </a:moveTo>
                <a:lnTo>
                  <a:pt x="3292475" y="0"/>
                </a:lnTo>
                <a:lnTo>
                  <a:pt x="3292475" y="4510405"/>
                </a:lnTo>
                <a:lnTo>
                  <a:pt x="0" y="4510405"/>
                </a:lnTo>
                <a:close/>
              </a:path>
            </a:pathLst>
          </a:custGeom>
          <a:solidFill>
            <a:schemeClr val="bg2">
              <a:lumMod val="95000"/>
            </a:schemeClr>
          </a:solidFill>
        </p:spPr>
      </p:pic>
      <p:sp>
        <p:nvSpPr>
          <p:cNvPr id="19" name="TextBox 18">
            <a:extLst>
              <a:ext uri="{FF2B5EF4-FFF2-40B4-BE49-F238E27FC236}">
                <a16:creationId xmlns:a16="http://schemas.microsoft.com/office/drawing/2014/main" id="{C405FBC7-5BB3-DE41-B6FF-27D0AA412DD6}"/>
              </a:ext>
            </a:extLst>
          </p:cNvPr>
          <p:cNvSpPr txBox="1"/>
          <p:nvPr/>
        </p:nvSpPr>
        <p:spPr>
          <a:xfrm>
            <a:off x="4021619" y="4152249"/>
            <a:ext cx="4209264" cy="515526"/>
          </a:xfrm>
          <a:prstGeom prst="rect">
            <a:avLst/>
          </a:prstGeom>
          <a:noFill/>
        </p:spPr>
        <p:txBody>
          <a:bodyPr wrap="square" rtlCol="0">
            <a:spAutoFit/>
          </a:bodyPr>
          <a:lstStyle/>
          <a:p>
            <a:pPr marL="0" algn="ctr" defTabSz="914400" rtl="0" eaLnBrk="1" latinLnBrk="0" hangingPunct="1">
              <a:lnSpc>
                <a:spcPct val="150000"/>
              </a:lnSpc>
            </a:pPr>
            <a:r>
              <a:rPr lang="en-US" sz="2000" b="1" dirty="0">
                <a:latin typeface="GE SS Two Bold" panose="020A0503020102020204" pitchFamily="18" charset="-78"/>
                <a:ea typeface="GE SS Two Bold" panose="020A0503020102020204" pitchFamily="18" charset="-78"/>
                <a:cs typeface="GE SS Two Bold" panose="020A0503020102020204" pitchFamily="18" charset="-78"/>
              </a:rPr>
              <a:t>Smoke Hologram</a:t>
            </a:r>
            <a:endParaRPr lang="en-GB" sz="2000" b="1" dirty="0">
              <a:latin typeface="GE SS Two Bold" panose="020A0503020102020204" pitchFamily="18" charset="-78"/>
              <a:ea typeface="GE SS Two Bold" panose="020A0503020102020204" pitchFamily="18" charset="-78"/>
              <a:cs typeface="GE SS Two Bold" panose="020A0503020102020204" pitchFamily="18" charset="-78"/>
            </a:endParaRPr>
          </a:p>
        </p:txBody>
      </p:sp>
      <p:sp>
        <p:nvSpPr>
          <p:cNvPr id="20" name="TextBox 19">
            <a:extLst>
              <a:ext uri="{FF2B5EF4-FFF2-40B4-BE49-F238E27FC236}">
                <a16:creationId xmlns:a16="http://schemas.microsoft.com/office/drawing/2014/main" id="{6B6C48BA-7C9B-B34F-A2CF-8623682D9404}"/>
              </a:ext>
            </a:extLst>
          </p:cNvPr>
          <p:cNvSpPr txBox="1"/>
          <p:nvPr/>
        </p:nvSpPr>
        <p:spPr>
          <a:xfrm>
            <a:off x="7803819" y="4152249"/>
            <a:ext cx="4209264" cy="515526"/>
          </a:xfrm>
          <a:prstGeom prst="rect">
            <a:avLst/>
          </a:prstGeom>
          <a:noFill/>
        </p:spPr>
        <p:txBody>
          <a:bodyPr wrap="square" rtlCol="0">
            <a:spAutoFit/>
          </a:bodyPr>
          <a:lstStyle/>
          <a:p>
            <a:pPr algn="ctr">
              <a:lnSpc>
                <a:spcPct val="150000"/>
              </a:lnSpc>
            </a:pPr>
            <a:r>
              <a:rPr lang="en-US" sz="2000" b="1" dirty="0">
                <a:latin typeface="GE SS Two Bold" panose="020A0503020102020204" pitchFamily="18" charset="-78"/>
                <a:ea typeface="GE SS Two Bold" panose="020A0503020102020204" pitchFamily="18" charset="-78"/>
                <a:cs typeface="GE SS Two Bold" panose="020A0503020102020204" pitchFamily="18" charset="-78"/>
              </a:rPr>
              <a:t>(</a:t>
            </a:r>
            <a:r>
              <a:rPr lang="en-US" sz="2000" b="1" dirty="0" err="1">
                <a:latin typeface="GE SS Two Bold" panose="020A0503020102020204" pitchFamily="18" charset="-78"/>
                <a:ea typeface="GE SS Two Bold" panose="020A0503020102020204" pitchFamily="18" charset="-78"/>
                <a:cs typeface="GE SS Two Bold" panose="020A0503020102020204" pitchFamily="18" charset="-78"/>
              </a:rPr>
              <a:t>Euclideon</a:t>
            </a:r>
            <a:r>
              <a:rPr lang="en-US" sz="2000" b="1" dirty="0">
                <a:latin typeface="GE SS Two Bold" panose="020A0503020102020204" pitchFamily="18" charset="-78"/>
                <a:ea typeface="GE SS Two Bold" panose="020A0503020102020204" pitchFamily="18" charset="-78"/>
                <a:cs typeface="GE SS Two Bold" panose="020A0503020102020204" pitchFamily="18" charset="-78"/>
              </a:rPr>
              <a:t> Table Hologram)</a:t>
            </a:r>
            <a:endParaRPr lang="en-GB" sz="2000" b="1" dirty="0">
              <a:latin typeface="GE SS Two Bold" panose="020A0503020102020204" pitchFamily="18" charset="-78"/>
              <a:ea typeface="GE SS Two Bold" panose="020A0503020102020204" pitchFamily="18" charset="-78"/>
              <a:cs typeface="GE SS Two Bold" panose="020A0503020102020204" pitchFamily="18" charset="-78"/>
            </a:endParaRPr>
          </a:p>
        </p:txBody>
      </p:sp>
      <p:pic>
        <p:nvPicPr>
          <p:cNvPr id="9" name="Audio Recording Apr 5, 2023 at 11:52:21 PM" descr="Audio Recording Apr 5, 2023 at 11:52:21 PM">
            <a:hlinkClick r:id="" action="ppaction://media"/>
            <a:extLst>
              <a:ext uri="{FF2B5EF4-FFF2-40B4-BE49-F238E27FC236}">
                <a16:creationId xmlns:a16="http://schemas.microsoft.com/office/drawing/2014/main" id="{D9A8ED62-6550-F04A-956E-5E8A569061FB}"/>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329820" y="6155085"/>
            <a:ext cx="684673" cy="684673"/>
          </a:xfrm>
          <a:prstGeom prst="rect">
            <a:avLst/>
          </a:prstGeom>
        </p:spPr>
      </p:pic>
      <p:pic>
        <p:nvPicPr>
          <p:cNvPr id="10" name="Picture 9">
            <a:extLst>
              <a:ext uri="{FF2B5EF4-FFF2-40B4-BE49-F238E27FC236}">
                <a16:creationId xmlns:a16="http://schemas.microsoft.com/office/drawing/2014/main" id="{E54AFB6C-C6DE-8BCC-1B89-DA2D0953C2CC}"/>
              </a:ext>
            </a:extLst>
          </p:cNvPr>
          <p:cNvPicPr>
            <a:picLocks noChangeAspect="1"/>
          </p:cNvPicPr>
          <p:nvPr/>
        </p:nvPicPr>
        <p:blipFill>
          <a:blip r:embed="rId11">
            <a:extLst>
              <a:ext uri="{28A0092B-C50C-407E-A947-70E740481C1C}">
                <a14:useLocalDpi xmlns:a14="http://schemas.microsoft.com/office/drawing/2010/main" val="0"/>
              </a:ext>
            </a:extLst>
          </a:blip>
          <a:srcRect/>
          <a:stretch/>
        </p:blipFill>
        <p:spPr>
          <a:xfrm>
            <a:off x="130614" y="5561972"/>
            <a:ext cx="2364774" cy="954667"/>
          </a:xfrm>
          <a:prstGeom prst="rect">
            <a:avLst/>
          </a:prstGeom>
        </p:spPr>
      </p:pic>
    </p:spTree>
    <p:extLst>
      <p:ext uri="{BB962C8B-B14F-4D97-AF65-F5344CB8AC3E}">
        <p14:creationId xmlns:p14="http://schemas.microsoft.com/office/powerpoint/2010/main" val="2372371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nodePh="1">
                                  <p:stCondLst>
                                    <p:cond delay="0"/>
                                  </p:stCondLst>
                                  <p:endCondLst>
                                    <p:cond evt="begin" delay="0">
                                      <p:tn val="5"/>
                                    </p:cond>
                                  </p:end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accel="40000" decel="40000"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1000" fill="hold"/>
                                        <p:tgtEl>
                                          <p:spTgt spid="15"/>
                                        </p:tgtEl>
                                        <p:attrNameLst>
                                          <p:attrName>ppt_x</p:attrName>
                                        </p:attrNameLst>
                                      </p:cBhvr>
                                      <p:tavLst>
                                        <p:tav tm="0">
                                          <p:val>
                                            <p:strVal val="#ppt_x"/>
                                          </p:val>
                                        </p:tav>
                                        <p:tav tm="100000">
                                          <p:val>
                                            <p:strVal val="#ppt_x"/>
                                          </p:val>
                                        </p:tav>
                                      </p:tavLst>
                                    </p:anim>
                                    <p:anim calcmode="lin" valueType="num">
                                      <p:cBhvr additive="base">
                                        <p:cTn id="12" dur="1000" fill="hold"/>
                                        <p:tgtEl>
                                          <p:spTgt spid="15"/>
                                        </p:tgtEl>
                                        <p:attrNameLst>
                                          <p:attrName>ppt_y</p:attrName>
                                        </p:attrNameLst>
                                      </p:cBhvr>
                                      <p:tavLst>
                                        <p:tav tm="0">
                                          <p:val>
                                            <p:strVal val="1+#ppt_h/2"/>
                                          </p:val>
                                        </p:tav>
                                        <p:tav tm="100000">
                                          <p:val>
                                            <p:strVal val="#ppt_y"/>
                                          </p:val>
                                        </p:tav>
                                      </p:tavLst>
                                    </p:anim>
                                  </p:childTnLst>
                                </p:cTn>
                              </p:par>
                              <p:par>
                                <p:cTn id="13" presetID="2" presetClass="entr" presetSubtype="4" accel="40000" decel="40000" fill="hold" grpId="0" nodeType="with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1000" fill="hold"/>
                                        <p:tgtEl>
                                          <p:spTgt spid="19"/>
                                        </p:tgtEl>
                                        <p:attrNameLst>
                                          <p:attrName>ppt_x</p:attrName>
                                        </p:attrNameLst>
                                      </p:cBhvr>
                                      <p:tavLst>
                                        <p:tav tm="0">
                                          <p:val>
                                            <p:strVal val="#ppt_x"/>
                                          </p:val>
                                        </p:tav>
                                        <p:tav tm="100000">
                                          <p:val>
                                            <p:strVal val="#ppt_x"/>
                                          </p:val>
                                        </p:tav>
                                      </p:tavLst>
                                    </p:anim>
                                    <p:anim calcmode="lin" valueType="num">
                                      <p:cBhvr additive="base">
                                        <p:cTn id="16" dur="1000" fill="hold"/>
                                        <p:tgtEl>
                                          <p:spTgt spid="19"/>
                                        </p:tgtEl>
                                        <p:attrNameLst>
                                          <p:attrName>ppt_y</p:attrName>
                                        </p:attrNameLst>
                                      </p:cBhvr>
                                      <p:tavLst>
                                        <p:tav tm="0">
                                          <p:val>
                                            <p:strVal val="1+#ppt_h/2"/>
                                          </p:val>
                                        </p:tav>
                                        <p:tav tm="100000">
                                          <p:val>
                                            <p:strVal val="#ppt_y"/>
                                          </p:val>
                                        </p:tav>
                                      </p:tavLst>
                                    </p:anim>
                                  </p:childTnLst>
                                </p:cTn>
                              </p:par>
                              <p:par>
                                <p:cTn id="17" presetID="2" presetClass="entr" presetSubtype="4" accel="40000" decel="40000"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1000" fill="hold"/>
                                        <p:tgtEl>
                                          <p:spTgt spid="20"/>
                                        </p:tgtEl>
                                        <p:attrNameLst>
                                          <p:attrName>ppt_x</p:attrName>
                                        </p:attrNameLst>
                                      </p:cBhvr>
                                      <p:tavLst>
                                        <p:tav tm="0">
                                          <p:val>
                                            <p:strVal val="#ppt_x"/>
                                          </p:val>
                                        </p:tav>
                                        <p:tav tm="100000">
                                          <p:val>
                                            <p:strVal val="#ppt_x"/>
                                          </p:val>
                                        </p:tav>
                                      </p:tavLst>
                                    </p:anim>
                                    <p:anim calcmode="lin" valueType="num">
                                      <p:cBhvr additive="base">
                                        <p:cTn id="20" dur="10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72768"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5" fill="hold" display="0">
                  <p:stCondLst>
                    <p:cond delay="indefinite"/>
                  </p:stCondLst>
                  <p:endCondLst>
                    <p:cond evt="onStopAudio" delay="0">
                      <p:tgtEl>
                        <p:sldTgt/>
                      </p:tgtEl>
                    </p:cond>
                  </p:endCondLst>
                </p:cTn>
                <p:tgtEl>
                  <p:spTgt spid="9"/>
                </p:tgtEl>
              </p:cMediaNode>
            </p:audio>
          </p:childTnLst>
        </p:cTn>
      </p:par>
    </p:tnLst>
    <p:bldLst>
      <p:bldP spid="11" grpId="0" build="p"/>
      <p:bldP spid="15" grpId="0"/>
      <p:bldP spid="19" grpId="0"/>
      <p:bldP spid="2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61062"/>
            <a:ext cx="9533101" cy="1926906"/>
          </a:xfrm>
          <a:prstGeom prst="rect">
            <a:avLst/>
          </a:prstGeom>
        </p:spPr>
      </p:pic>
      <p:sp>
        <p:nvSpPr>
          <p:cNvPr id="7" name="TextBox 6"/>
          <p:cNvSpPr txBox="1"/>
          <p:nvPr/>
        </p:nvSpPr>
        <p:spPr>
          <a:xfrm>
            <a:off x="3128206" y="323720"/>
            <a:ext cx="5357557" cy="1082348"/>
          </a:xfrm>
          <a:prstGeom prst="rect">
            <a:avLst/>
          </a:prstGeom>
          <a:noFill/>
        </p:spPr>
        <p:txBody>
          <a:bodyPr wrap="none" rtlCol="0">
            <a:spAutoFit/>
          </a:bodyPr>
          <a:lstStyle/>
          <a:p>
            <a:pPr marL="0" indent="0" algn="ctr" defTabSz="914400" rtl="1" eaLnBrk="1" latinLnBrk="0" hangingPunct="1">
              <a:lnSpc>
                <a:spcPct val="100000"/>
              </a:lnSpc>
              <a:spcBef>
                <a:spcPts val="1000"/>
              </a:spcBef>
              <a:buFont typeface="Arial" panose="020B0604020202020204" pitchFamily="34" charset="0"/>
              <a:buNone/>
            </a:pPr>
            <a:r>
              <a:rPr lang="ar-SA" sz="2800" b="1" dirty="0">
                <a:solidFill>
                  <a:schemeClr val="bg1"/>
                </a:solidFill>
                <a:latin typeface="Al-Jazeera-Arabic-Regular" pitchFamily="2" charset="-78"/>
                <a:ea typeface="GE SS Two Bold" panose="020A0503020102020204" pitchFamily="18" charset="-78"/>
                <a:cs typeface="Al-Jazeera-Arabic-Regular" pitchFamily="2" charset="-78"/>
              </a:rPr>
              <a:t>تطبيقات </a:t>
            </a:r>
            <a:r>
              <a:rPr lang="ar-SA" sz="2800" b="1" dirty="0" err="1">
                <a:solidFill>
                  <a:schemeClr val="bg1"/>
                </a:solidFill>
                <a:latin typeface="Al-Jazeera-Arabic-Regular" pitchFamily="2" charset="-78"/>
                <a:ea typeface="GE SS Two Bold" panose="020A0503020102020204" pitchFamily="18" charset="-78"/>
                <a:cs typeface="Al-Jazeera-Arabic-Regular" pitchFamily="2" charset="-78"/>
              </a:rPr>
              <a:t>الهولوجرام</a:t>
            </a:r>
            <a:r>
              <a:rPr lang="ar-SA" sz="2800" b="1" dirty="0">
                <a:solidFill>
                  <a:schemeClr val="bg1"/>
                </a:solidFill>
                <a:latin typeface="Al-Jazeera-Arabic-Regular" pitchFamily="2" charset="-78"/>
                <a:ea typeface="GE SS Two Bold" panose="020A0503020102020204" pitchFamily="18" charset="-78"/>
                <a:cs typeface="Al-Jazeera-Arabic-Regular" pitchFamily="2" charset="-78"/>
              </a:rPr>
              <a:t> للإنتاج البرامجي</a:t>
            </a:r>
          </a:p>
          <a:p>
            <a:pPr marL="0" indent="0" algn="ctr" defTabSz="914400" rtl="1" eaLnBrk="1" latinLnBrk="0" hangingPunct="1">
              <a:lnSpc>
                <a:spcPct val="100000"/>
              </a:lnSpc>
              <a:spcBef>
                <a:spcPts val="1000"/>
              </a:spcBef>
              <a:buFont typeface="Arial" panose="020B0604020202020204" pitchFamily="34" charset="0"/>
              <a:buNone/>
            </a:pPr>
            <a:r>
              <a:rPr lang="ar-SA" sz="2800" b="1" dirty="0">
                <a:solidFill>
                  <a:schemeClr val="bg1"/>
                </a:solidFill>
                <a:latin typeface="Al-Jazeera-Arabic-Regular" pitchFamily="2" charset="-78"/>
                <a:ea typeface="GE SS Two Bold" panose="020A0503020102020204" pitchFamily="18" charset="-78"/>
                <a:cs typeface="Al-Jazeera-Arabic-Regular" pitchFamily="2" charset="-78"/>
              </a:rPr>
              <a:t>المباشر بالقنوات الفضائية</a:t>
            </a:r>
          </a:p>
        </p:txBody>
      </p:sp>
      <p:sp>
        <p:nvSpPr>
          <p:cNvPr id="8" name="TextBox 7"/>
          <p:cNvSpPr txBox="1"/>
          <p:nvPr/>
        </p:nvSpPr>
        <p:spPr>
          <a:xfrm>
            <a:off x="121987" y="543490"/>
            <a:ext cx="1819281"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١٠</a:t>
            </a:r>
            <a:endParaRPr lang="en-US" sz="2800" b="1" dirty="0">
              <a:solidFill>
                <a:srgbClr val="FF9518"/>
              </a:solidFill>
              <a:latin typeface="Al-Jazeera-Arabic-Regular" pitchFamily="2" charset="-78"/>
              <a:cs typeface="Al-Jazeera-Arabic-Regular" pitchFamily="2" charset="-78"/>
            </a:endParaRPr>
          </a:p>
        </p:txBody>
      </p:sp>
      <p:sp>
        <p:nvSpPr>
          <p:cNvPr id="11" name="Text Placeholder 8">
            <a:extLst>
              <a:ext uri="{FF2B5EF4-FFF2-40B4-BE49-F238E27FC236}">
                <a16:creationId xmlns:a16="http://schemas.microsoft.com/office/drawing/2014/main" id="{58C32DC3-C12A-FB48-BCF7-BFB9C6761D73}"/>
              </a:ext>
            </a:extLst>
          </p:cNvPr>
          <p:cNvSpPr txBox="1">
            <a:spLocks/>
          </p:cNvSpPr>
          <p:nvPr/>
        </p:nvSpPr>
        <p:spPr>
          <a:xfrm>
            <a:off x="2923492" y="141307"/>
            <a:ext cx="6946900" cy="876300"/>
          </a:xfrm>
          <a:prstGeom prst="rect">
            <a:avLst/>
          </a:prstGeom>
        </p:spPr>
        <p:txBody>
          <a:bodyPr vert="horz" lIns="91440" tIns="45720" rIns="91440" bIns="45720" rtlCol="0" anchor="ctr">
            <a:normAutofit/>
          </a:bodyP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algn="ctr" defTabSz="914400" rtl="0" eaLnBrk="1" latinLnBrk="0" hangingPunct="1">
              <a:spcBef>
                <a:spcPts val="1000"/>
              </a:spcBef>
              <a:buFont typeface="Arial" panose="020B0604020202020204" pitchFamily="34" charset="0"/>
              <a:buNone/>
            </a:pPr>
            <a:endParaRPr lang="en-ID" dirty="0">
              <a:latin typeface="Al-Jazeera-Arabic-Regular" pitchFamily="2" charset="-78"/>
              <a:ea typeface="GE SS Two Bold" panose="020A0503020102020204" pitchFamily="18" charset="-78"/>
              <a:cs typeface="Al-Jazeera-Arabic-Regular" pitchFamily="2" charset="-78"/>
            </a:endParaRPr>
          </a:p>
        </p:txBody>
      </p:sp>
      <p:sp>
        <p:nvSpPr>
          <p:cNvPr id="21" name="Rectangle 20">
            <a:extLst>
              <a:ext uri="{FF2B5EF4-FFF2-40B4-BE49-F238E27FC236}">
                <a16:creationId xmlns:a16="http://schemas.microsoft.com/office/drawing/2014/main" id="{21253971-B28D-CE4C-AD78-27514C81893A}"/>
              </a:ext>
            </a:extLst>
          </p:cNvPr>
          <p:cNvSpPr/>
          <p:nvPr/>
        </p:nvSpPr>
        <p:spPr>
          <a:xfrm>
            <a:off x="436534" y="1812885"/>
            <a:ext cx="558165" cy="5582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22" name="TextBox 21">
            <a:extLst>
              <a:ext uri="{FF2B5EF4-FFF2-40B4-BE49-F238E27FC236}">
                <a16:creationId xmlns:a16="http://schemas.microsoft.com/office/drawing/2014/main" id="{9228CEB7-480C-6947-B5ED-B56A3AA9BA03}"/>
              </a:ext>
            </a:extLst>
          </p:cNvPr>
          <p:cNvSpPr txBox="1"/>
          <p:nvPr/>
        </p:nvSpPr>
        <p:spPr>
          <a:xfrm rot="16200000">
            <a:off x="441685" y="1898916"/>
            <a:ext cx="547862" cy="400110"/>
          </a:xfrm>
          <a:prstGeom prst="rect">
            <a:avLst/>
          </a:prstGeom>
          <a:noFill/>
        </p:spPr>
        <p:txBody>
          <a:bodyPr wrap="square" rtlCol="0">
            <a:spAutoFit/>
          </a:bodyPr>
          <a:lstStyle/>
          <a:p>
            <a:pPr algn="ctr"/>
            <a:r>
              <a:rPr lang="en-US" sz="2000" b="1">
                <a:solidFill>
                  <a:schemeClr val="bg2"/>
                </a:solidFill>
                <a:latin typeface="+mj-lt"/>
              </a:rPr>
              <a:t>01</a:t>
            </a:r>
            <a:endParaRPr lang="en-ID" sz="2000" b="1" dirty="0">
              <a:solidFill>
                <a:schemeClr val="bg2"/>
              </a:solidFill>
              <a:latin typeface="+mj-lt"/>
            </a:endParaRPr>
          </a:p>
        </p:txBody>
      </p:sp>
      <p:sp>
        <p:nvSpPr>
          <p:cNvPr id="23" name="Rectangle 22">
            <a:extLst>
              <a:ext uri="{FF2B5EF4-FFF2-40B4-BE49-F238E27FC236}">
                <a16:creationId xmlns:a16="http://schemas.microsoft.com/office/drawing/2014/main" id="{F64B08E2-A473-9F40-A27C-EF749BAE49D1}"/>
              </a:ext>
            </a:extLst>
          </p:cNvPr>
          <p:cNvSpPr/>
          <p:nvPr/>
        </p:nvSpPr>
        <p:spPr>
          <a:xfrm>
            <a:off x="4234812" y="1812885"/>
            <a:ext cx="558165" cy="5582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24" name="TextBox 23">
            <a:extLst>
              <a:ext uri="{FF2B5EF4-FFF2-40B4-BE49-F238E27FC236}">
                <a16:creationId xmlns:a16="http://schemas.microsoft.com/office/drawing/2014/main" id="{22451684-975E-704A-B8C3-6C025F6DFB55}"/>
              </a:ext>
            </a:extLst>
          </p:cNvPr>
          <p:cNvSpPr txBox="1"/>
          <p:nvPr/>
        </p:nvSpPr>
        <p:spPr>
          <a:xfrm rot="16200000">
            <a:off x="4239963" y="1898916"/>
            <a:ext cx="547862" cy="400110"/>
          </a:xfrm>
          <a:prstGeom prst="rect">
            <a:avLst/>
          </a:prstGeom>
          <a:noFill/>
        </p:spPr>
        <p:txBody>
          <a:bodyPr wrap="square" rtlCol="0">
            <a:spAutoFit/>
          </a:bodyPr>
          <a:lstStyle/>
          <a:p>
            <a:pPr algn="ctr"/>
            <a:r>
              <a:rPr lang="en-US" sz="2000" b="1">
                <a:solidFill>
                  <a:schemeClr val="bg2"/>
                </a:solidFill>
                <a:latin typeface="+mj-lt"/>
              </a:rPr>
              <a:t>02</a:t>
            </a:r>
            <a:endParaRPr lang="en-ID" sz="2000" b="1" dirty="0">
              <a:solidFill>
                <a:schemeClr val="bg2"/>
              </a:solidFill>
              <a:latin typeface="+mj-lt"/>
            </a:endParaRPr>
          </a:p>
        </p:txBody>
      </p:sp>
      <p:sp>
        <p:nvSpPr>
          <p:cNvPr id="25" name="Rectangle 24">
            <a:extLst>
              <a:ext uri="{FF2B5EF4-FFF2-40B4-BE49-F238E27FC236}">
                <a16:creationId xmlns:a16="http://schemas.microsoft.com/office/drawing/2014/main" id="{7A282FB5-40E7-FA4F-9494-596AA054AD04}"/>
              </a:ext>
            </a:extLst>
          </p:cNvPr>
          <p:cNvSpPr/>
          <p:nvPr/>
        </p:nvSpPr>
        <p:spPr>
          <a:xfrm>
            <a:off x="8033090" y="1812885"/>
            <a:ext cx="558165" cy="55823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26" name="TextBox 25">
            <a:extLst>
              <a:ext uri="{FF2B5EF4-FFF2-40B4-BE49-F238E27FC236}">
                <a16:creationId xmlns:a16="http://schemas.microsoft.com/office/drawing/2014/main" id="{C58F6498-A778-5242-867C-BFAD301E37F4}"/>
              </a:ext>
            </a:extLst>
          </p:cNvPr>
          <p:cNvSpPr txBox="1"/>
          <p:nvPr/>
        </p:nvSpPr>
        <p:spPr>
          <a:xfrm rot="16200000">
            <a:off x="8038241" y="1898916"/>
            <a:ext cx="547862" cy="400110"/>
          </a:xfrm>
          <a:prstGeom prst="rect">
            <a:avLst/>
          </a:prstGeom>
          <a:noFill/>
        </p:spPr>
        <p:txBody>
          <a:bodyPr wrap="square" rtlCol="0">
            <a:spAutoFit/>
          </a:bodyPr>
          <a:lstStyle/>
          <a:p>
            <a:pPr algn="ctr"/>
            <a:r>
              <a:rPr lang="en-US" sz="2000" b="1">
                <a:solidFill>
                  <a:schemeClr val="bg2"/>
                </a:solidFill>
                <a:latin typeface="+mj-lt"/>
              </a:rPr>
              <a:t>03</a:t>
            </a:r>
            <a:endParaRPr lang="en-ID" sz="2000" b="1" dirty="0">
              <a:solidFill>
                <a:schemeClr val="bg2"/>
              </a:solidFill>
              <a:latin typeface="+mj-lt"/>
            </a:endParaRPr>
          </a:p>
        </p:txBody>
      </p:sp>
      <p:sp>
        <p:nvSpPr>
          <p:cNvPr id="27" name="TextBox 26">
            <a:extLst>
              <a:ext uri="{FF2B5EF4-FFF2-40B4-BE49-F238E27FC236}">
                <a16:creationId xmlns:a16="http://schemas.microsoft.com/office/drawing/2014/main" id="{DD94DD4A-59E8-BF48-8ED6-77F6089626BE}"/>
              </a:ext>
            </a:extLst>
          </p:cNvPr>
          <p:cNvSpPr txBox="1"/>
          <p:nvPr/>
        </p:nvSpPr>
        <p:spPr>
          <a:xfrm>
            <a:off x="1141864" y="4101853"/>
            <a:ext cx="2779291" cy="1171346"/>
          </a:xfrm>
          <a:prstGeom prst="rect">
            <a:avLst/>
          </a:prstGeom>
          <a:noFill/>
        </p:spPr>
        <p:txBody>
          <a:bodyPr wrap="square" rtlCol="0">
            <a:spAutoFit/>
          </a:bodyPr>
          <a:lstStyle/>
          <a:p>
            <a:pPr algn="just" rtl="1">
              <a:lnSpc>
                <a:spcPct val="150000"/>
              </a:lnSpc>
            </a:pPr>
            <a:r>
              <a:rPr lang="ar-SA" sz="1200" dirty="0">
                <a:solidFill>
                  <a:schemeClr val="tx2"/>
                </a:solidFill>
                <a:latin typeface="Al-Jazeera-Arabic-Regular" pitchFamily="2" charset="-78"/>
                <a:ea typeface="GE SS Two Medium" panose="020A0503020102020204" pitchFamily="18" charset="-78"/>
                <a:cs typeface="Al-Jazeera-Arabic-Regular" pitchFamily="2" charset="-78"/>
              </a:rPr>
              <a:t>إمكانية استحضار شخصيات عامة وهامة داخل </a:t>
            </a:r>
            <a:r>
              <a:rPr lang="ar-SA" sz="1200" dirty="0" err="1">
                <a:solidFill>
                  <a:schemeClr val="tx2"/>
                </a:solidFill>
                <a:latin typeface="Al-Jazeera-Arabic-Regular" pitchFamily="2" charset="-78"/>
                <a:ea typeface="GE SS Two Medium" panose="020A0503020102020204" pitchFamily="18" charset="-78"/>
                <a:cs typeface="Al-Jazeera-Arabic-Regular" pitchFamily="2" charset="-78"/>
              </a:rPr>
              <a:t>الإستديو</a:t>
            </a:r>
            <a:r>
              <a:rPr lang="ar-SA" sz="1200" dirty="0">
                <a:solidFill>
                  <a:schemeClr val="tx2"/>
                </a:solidFill>
                <a:latin typeface="Al-Jazeera-Arabic-Regular" pitchFamily="2" charset="-78"/>
                <a:ea typeface="GE SS Two Medium" panose="020A0503020102020204" pitchFamily="18" charset="-78"/>
                <a:cs typeface="Al-Jazeera-Arabic-Regular" pitchFamily="2" charset="-78"/>
              </a:rPr>
              <a:t> دون الحاجة لعمل تأمين خاص أو تغيير نمط البرنامج لعمل حديث خاص مع شخصية حساسة في المجتمع.</a:t>
            </a:r>
            <a:endParaRPr lang="en-GB" sz="1200" dirty="0">
              <a:solidFill>
                <a:schemeClr val="tx2"/>
              </a:solidFill>
              <a:latin typeface="Al-Jazeera-Arabic-Regular" pitchFamily="2" charset="-78"/>
              <a:ea typeface="GE SS Two Medium" panose="020A0503020102020204" pitchFamily="18" charset="-78"/>
              <a:cs typeface="Al-Jazeera-Arabic-Regular" pitchFamily="2" charset="-78"/>
            </a:endParaRPr>
          </a:p>
        </p:txBody>
      </p:sp>
      <p:sp>
        <p:nvSpPr>
          <p:cNvPr id="28" name="TextBox 27">
            <a:extLst>
              <a:ext uri="{FF2B5EF4-FFF2-40B4-BE49-F238E27FC236}">
                <a16:creationId xmlns:a16="http://schemas.microsoft.com/office/drawing/2014/main" id="{AD27965B-37B2-AA49-A56B-60DFF2FC8FC4}"/>
              </a:ext>
            </a:extLst>
          </p:cNvPr>
          <p:cNvSpPr txBox="1"/>
          <p:nvPr/>
        </p:nvSpPr>
        <p:spPr>
          <a:xfrm>
            <a:off x="1121408" y="3819477"/>
            <a:ext cx="2252811" cy="400110"/>
          </a:xfrm>
          <a:prstGeom prst="rect">
            <a:avLst/>
          </a:prstGeom>
          <a:noFill/>
        </p:spPr>
        <p:txBody>
          <a:bodyPr wrap="square" rtlCol="0">
            <a:spAutoFit/>
          </a:bodyPr>
          <a:lstStyle/>
          <a:p>
            <a:r>
              <a:rPr lang="ar-SA" sz="2000" b="1" dirty="0">
                <a:solidFill>
                  <a:schemeClr val="tx2"/>
                </a:solidFill>
                <a:latin typeface="Al-Jazeera-Arabic-Regular" pitchFamily="2" charset="-78"/>
                <a:ea typeface="GE SS Two Bold" panose="020A0503020102020204" pitchFamily="18" charset="-78"/>
                <a:cs typeface="Al-Jazeera-Arabic-Regular" pitchFamily="2" charset="-78"/>
              </a:rPr>
              <a:t>برامج </a:t>
            </a:r>
            <a:r>
              <a:rPr lang="ar-SA" sz="2000" b="1" dirty="0" err="1">
                <a:solidFill>
                  <a:schemeClr val="tx2"/>
                </a:solidFill>
                <a:latin typeface="Al-Jazeera-Arabic-Regular" pitchFamily="2" charset="-78"/>
                <a:ea typeface="GE SS Two Bold" panose="020A0503020102020204" pitchFamily="18" charset="-78"/>
                <a:cs typeface="Al-Jazeera-Arabic-Regular" pitchFamily="2" charset="-78"/>
              </a:rPr>
              <a:t>التوك</a:t>
            </a:r>
            <a:r>
              <a:rPr lang="ar-SA" sz="2000" b="1" dirty="0">
                <a:solidFill>
                  <a:schemeClr val="tx2"/>
                </a:solidFill>
                <a:latin typeface="Al-Jazeera-Arabic-Regular" pitchFamily="2" charset="-78"/>
                <a:ea typeface="GE SS Two Bold" panose="020A0503020102020204" pitchFamily="18" charset="-78"/>
                <a:cs typeface="Al-Jazeera-Arabic-Regular" pitchFamily="2" charset="-78"/>
              </a:rPr>
              <a:t> </a:t>
            </a:r>
            <a:r>
              <a:rPr lang="ar-SA" sz="2000" b="1" dirty="0" err="1">
                <a:solidFill>
                  <a:schemeClr val="tx2"/>
                </a:solidFill>
                <a:latin typeface="Al-Jazeera-Arabic-Regular" pitchFamily="2" charset="-78"/>
                <a:ea typeface="GE SS Two Bold" panose="020A0503020102020204" pitchFamily="18" charset="-78"/>
                <a:cs typeface="Al-Jazeera-Arabic-Regular" pitchFamily="2" charset="-78"/>
              </a:rPr>
              <a:t>شو</a:t>
            </a:r>
            <a:endParaRPr lang="en-ID" sz="2000" b="1" dirty="0">
              <a:solidFill>
                <a:schemeClr val="tx2"/>
              </a:solidFill>
              <a:latin typeface="Al-Jazeera-Arabic-Regular" pitchFamily="2" charset="-78"/>
              <a:ea typeface="GE SS Two Bold" panose="020A0503020102020204" pitchFamily="18" charset="-78"/>
              <a:cs typeface="Al-Jazeera-Arabic-Regular" pitchFamily="2" charset="-78"/>
            </a:endParaRPr>
          </a:p>
        </p:txBody>
      </p:sp>
      <p:sp>
        <p:nvSpPr>
          <p:cNvPr id="29" name="TextBox 28">
            <a:extLst>
              <a:ext uri="{FF2B5EF4-FFF2-40B4-BE49-F238E27FC236}">
                <a16:creationId xmlns:a16="http://schemas.microsoft.com/office/drawing/2014/main" id="{D65243D1-4923-9346-9E5A-52785708C5B6}"/>
              </a:ext>
            </a:extLst>
          </p:cNvPr>
          <p:cNvSpPr txBox="1"/>
          <p:nvPr/>
        </p:nvSpPr>
        <p:spPr>
          <a:xfrm>
            <a:off x="4974996" y="4183269"/>
            <a:ext cx="2779291" cy="1177245"/>
          </a:xfrm>
          <a:prstGeom prst="rect">
            <a:avLst/>
          </a:prstGeom>
          <a:noFill/>
        </p:spPr>
        <p:txBody>
          <a:bodyPr wrap="square" rtlCol="0">
            <a:spAutoFit/>
          </a:bodyPr>
          <a:lstStyle/>
          <a:p>
            <a:pPr algn="just" rtl="1">
              <a:lnSpc>
                <a:spcPct val="150000"/>
              </a:lnSpc>
            </a:pPr>
            <a:r>
              <a:rPr lang="ar-SA" sz="1200" dirty="0">
                <a:solidFill>
                  <a:schemeClr val="tx2"/>
                </a:solidFill>
                <a:latin typeface="Al-Jazeera-Arabic-Regular" pitchFamily="2" charset="-78"/>
                <a:ea typeface="GE SS Two Medium" panose="020A0503020102020204" pitchFamily="18" charset="-78"/>
                <a:cs typeface="Al-Jazeera-Arabic-Regular" pitchFamily="2" charset="-78"/>
              </a:rPr>
              <a:t>مثل برامج اختبارات الأصوات والتمثيل والمعلومات العامة حيث يمكن أن يتسابق الجميع بصورة افتراضية مع الاحتفاظ بنفس الشكل العام للبرنامج </a:t>
            </a:r>
            <a:endParaRPr lang="en-GB" sz="1200" dirty="0">
              <a:solidFill>
                <a:schemeClr val="tx2"/>
              </a:solidFill>
              <a:latin typeface="Al-Jazeera-Arabic-Regular" pitchFamily="2" charset="-78"/>
              <a:ea typeface="GE SS Two Medium" panose="020A0503020102020204" pitchFamily="18" charset="-78"/>
              <a:cs typeface="Al-Jazeera-Arabic-Regular" pitchFamily="2" charset="-78"/>
            </a:endParaRPr>
          </a:p>
        </p:txBody>
      </p:sp>
      <p:sp>
        <p:nvSpPr>
          <p:cNvPr id="30" name="TextBox 29">
            <a:extLst>
              <a:ext uri="{FF2B5EF4-FFF2-40B4-BE49-F238E27FC236}">
                <a16:creationId xmlns:a16="http://schemas.microsoft.com/office/drawing/2014/main" id="{48CC83AC-5F87-E54F-AA89-70F63C4DB9E9}"/>
              </a:ext>
            </a:extLst>
          </p:cNvPr>
          <p:cNvSpPr txBox="1"/>
          <p:nvPr/>
        </p:nvSpPr>
        <p:spPr>
          <a:xfrm>
            <a:off x="4816071" y="3849071"/>
            <a:ext cx="2252811" cy="400110"/>
          </a:xfrm>
          <a:prstGeom prst="rect">
            <a:avLst/>
          </a:prstGeom>
          <a:noFill/>
        </p:spPr>
        <p:txBody>
          <a:bodyPr wrap="square" rtlCol="0">
            <a:spAutoFit/>
          </a:bodyPr>
          <a:lstStyle/>
          <a:p>
            <a:r>
              <a:rPr lang="ar-SA" sz="2000" b="1" dirty="0">
                <a:solidFill>
                  <a:schemeClr val="tx2"/>
                </a:solidFill>
                <a:latin typeface="Al-Jazeera-Arabic-Regular" pitchFamily="2" charset="-78"/>
                <a:ea typeface="GE SS Two Bold" panose="020A0503020102020204" pitchFamily="18" charset="-78"/>
                <a:cs typeface="Al-Jazeera-Arabic-Regular" pitchFamily="2" charset="-78"/>
              </a:rPr>
              <a:t>برامج المسابقات</a:t>
            </a:r>
            <a:endParaRPr lang="en-ID" sz="2000" b="1" dirty="0">
              <a:solidFill>
                <a:schemeClr val="tx2"/>
              </a:solidFill>
              <a:latin typeface="Al-Jazeera-Arabic-Regular" pitchFamily="2" charset="-78"/>
              <a:ea typeface="GE SS Two Bold" panose="020A0503020102020204" pitchFamily="18" charset="-78"/>
              <a:cs typeface="Al-Jazeera-Arabic-Regular" pitchFamily="2" charset="-78"/>
            </a:endParaRPr>
          </a:p>
        </p:txBody>
      </p:sp>
      <p:sp>
        <p:nvSpPr>
          <p:cNvPr id="31" name="TextBox 30">
            <a:extLst>
              <a:ext uri="{FF2B5EF4-FFF2-40B4-BE49-F238E27FC236}">
                <a16:creationId xmlns:a16="http://schemas.microsoft.com/office/drawing/2014/main" id="{AC9F331F-C075-9A4C-ABC5-D20747D6E975}"/>
              </a:ext>
            </a:extLst>
          </p:cNvPr>
          <p:cNvSpPr txBox="1"/>
          <p:nvPr/>
        </p:nvSpPr>
        <p:spPr>
          <a:xfrm>
            <a:off x="8727269" y="4246462"/>
            <a:ext cx="2779291" cy="900246"/>
          </a:xfrm>
          <a:prstGeom prst="rect">
            <a:avLst/>
          </a:prstGeom>
          <a:noFill/>
        </p:spPr>
        <p:txBody>
          <a:bodyPr wrap="square" rtlCol="0">
            <a:spAutoFit/>
          </a:bodyPr>
          <a:lstStyle/>
          <a:p>
            <a:pPr algn="just" rtl="1">
              <a:lnSpc>
                <a:spcPct val="150000"/>
              </a:lnSpc>
            </a:pPr>
            <a:r>
              <a:rPr lang="ar-SA" sz="1200" dirty="0">
                <a:solidFill>
                  <a:schemeClr val="tx2"/>
                </a:solidFill>
                <a:latin typeface="Al-Jazeera-Arabic-Regular" pitchFamily="2" charset="-78"/>
                <a:ea typeface="GE SS Two Medium" panose="020A0503020102020204" pitchFamily="18" charset="-78"/>
                <a:cs typeface="Al-Jazeera-Arabic-Regular" pitchFamily="2" charset="-78"/>
              </a:rPr>
              <a:t>استخدامه لعمل حلقات إخبارية تجمع أطراف كثيرة داخل الاستديو وكل شخص من مكان مختلف</a:t>
            </a:r>
            <a:endParaRPr lang="en-GB" sz="1200" dirty="0">
              <a:solidFill>
                <a:schemeClr val="tx2"/>
              </a:solidFill>
              <a:latin typeface="Al-Jazeera-Arabic-Regular" pitchFamily="2" charset="-78"/>
              <a:ea typeface="GE SS Two Medium" panose="020A0503020102020204" pitchFamily="18" charset="-78"/>
              <a:cs typeface="Al-Jazeera-Arabic-Regular" pitchFamily="2" charset="-78"/>
            </a:endParaRPr>
          </a:p>
        </p:txBody>
      </p:sp>
      <p:sp>
        <p:nvSpPr>
          <p:cNvPr id="32" name="TextBox 31">
            <a:extLst>
              <a:ext uri="{FF2B5EF4-FFF2-40B4-BE49-F238E27FC236}">
                <a16:creationId xmlns:a16="http://schemas.microsoft.com/office/drawing/2014/main" id="{6279AC39-20EB-C84F-9679-CFB3B7625A70}"/>
              </a:ext>
            </a:extLst>
          </p:cNvPr>
          <p:cNvSpPr txBox="1"/>
          <p:nvPr/>
        </p:nvSpPr>
        <p:spPr>
          <a:xfrm>
            <a:off x="8727269" y="3840237"/>
            <a:ext cx="2252811" cy="400110"/>
          </a:xfrm>
          <a:prstGeom prst="rect">
            <a:avLst/>
          </a:prstGeom>
          <a:noFill/>
        </p:spPr>
        <p:txBody>
          <a:bodyPr wrap="square" rtlCol="0">
            <a:spAutoFit/>
          </a:bodyPr>
          <a:lstStyle/>
          <a:p>
            <a:r>
              <a:rPr lang="ar-SA" sz="2000" b="1" dirty="0">
                <a:solidFill>
                  <a:schemeClr val="tx2"/>
                </a:solidFill>
                <a:latin typeface="Al-Jazeera-Arabic-Regular" pitchFamily="2" charset="-78"/>
                <a:ea typeface="GE SS Two Bold" panose="020A0503020102020204" pitchFamily="18" charset="-78"/>
                <a:cs typeface="Al-Jazeera-Arabic-Regular" pitchFamily="2" charset="-78"/>
              </a:rPr>
              <a:t>البرامج الإخبارية</a:t>
            </a:r>
            <a:endParaRPr lang="en-ID" sz="2000" b="1" dirty="0">
              <a:solidFill>
                <a:schemeClr val="tx2"/>
              </a:solidFill>
              <a:latin typeface="Al-Jazeera-Arabic-Regular" pitchFamily="2" charset="-78"/>
              <a:ea typeface="GE SS Two Bold" panose="020A0503020102020204" pitchFamily="18" charset="-78"/>
              <a:cs typeface="Al-Jazeera-Arabic-Regular" pitchFamily="2" charset="-78"/>
            </a:endParaRPr>
          </a:p>
        </p:txBody>
      </p:sp>
      <p:pic>
        <p:nvPicPr>
          <p:cNvPr id="33" name="Picture Placeholder 12">
            <a:extLst>
              <a:ext uri="{FF2B5EF4-FFF2-40B4-BE49-F238E27FC236}">
                <a16:creationId xmlns:a16="http://schemas.microsoft.com/office/drawing/2014/main" id="{11D33AEC-BB28-A944-8EE2-CEBF346CF52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94698" y="1799907"/>
            <a:ext cx="3051319" cy="1974934"/>
          </a:xfrm>
          <a:prstGeom prst="rect">
            <a:avLst/>
          </a:prstGeom>
        </p:spPr>
      </p:pic>
      <p:pic>
        <p:nvPicPr>
          <p:cNvPr id="34" name="Picture Placeholder 16">
            <a:extLst>
              <a:ext uri="{FF2B5EF4-FFF2-40B4-BE49-F238E27FC236}">
                <a16:creationId xmlns:a16="http://schemas.microsoft.com/office/drawing/2014/main" id="{C0652AC8-F539-CD4E-A746-3FD5055045E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758468" y="1825039"/>
            <a:ext cx="3085832" cy="1963903"/>
          </a:xfrm>
          <a:prstGeom prst="rect">
            <a:avLst/>
          </a:prstGeom>
        </p:spPr>
      </p:pic>
      <p:pic>
        <p:nvPicPr>
          <p:cNvPr id="35" name="Picture Placeholder 22">
            <a:extLst>
              <a:ext uri="{FF2B5EF4-FFF2-40B4-BE49-F238E27FC236}">
                <a16:creationId xmlns:a16="http://schemas.microsoft.com/office/drawing/2014/main" id="{C2F98CB1-4A58-BB4E-A397-CC5C85EC4C6F}"/>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591254" y="1822252"/>
            <a:ext cx="3051323" cy="1952589"/>
          </a:xfrm>
          <a:custGeom>
            <a:avLst/>
            <a:gdLst>
              <a:gd name="connsiteX0" fmla="*/ 0 w 3051323"/>
              <a:gd name="connsiteY0" fmla="*/ 0 h 1752595"/>
              <a:gd name="connsiteX1" fmla="*/ 3051323 w 3051323"/>
              <a:gd name="connsiteY1" fmla="*/ 0 h 1752595"/>
              <a:gd name="connsiteX2" fmla="*/ 3051323 w 3051323"/>
              <a:gd name="connsiteY2" fmla="*/ 1752595 h 1752595"/>
              <a:gd name="connsiteX3" fmla="*/ 0 w 3051323"/>
              <a:gd name="connsiteY3" fmla="*/ 1752595 h 1752595"/>
            </a:gdLst>
            <a:ahLst/>
            <a:cxnLst>
              <a:cxn ang="0">
                <a:pos x="connsiteX0" y="connsiteY0"/>
              </a:cxn>
              <a:cxn ang="0">
                <a:pos x="connsiteX1" y="connsiteY1"/>
              </a:cxn>
              <a:cxn ang="0">
                <a:pos x="connsiteX2" y="connsiteY2"/>
              </a:cxn>
              <a:cxn ang="0">
                <a:pos x="connsiteX3" y="connsiteY3"/>
              </a:cxn>
            </a:cxnLst>
            <a:rect l="l" t="t" r="r" b="b"/>
            <a:pathLst>
              <a:path w="3051323" h="1752595">
                <a:moveTo>
                  <a:pt x="0" y="0"/>
                </a:moveTo>
                <a:lnTo>
                  <a:pt x="3051323" y="0"/>
                </a:lnTo>
                <a:lnTo>
                  <a:pt x="3051323" y="1752595"/>
                </a:lnTo>
                <a:lnTo>
                  <a:pt x="0" y="1752595"/>
                </a:lnTo>
                <a:close/>
              </a:path>
            </a:pathLst>
          </a:custGeom>
        </p:spPr>
      </p:pic>
      <p:pic>
        <p:nvPicPr>
          <p:cNvPr id="9" name="Audio Recording Apr 5, 2023 at 11:57:28 PM" descr="Audio Recording Apr 5, 2023 at 11:57:28 PM">
            <a:hlinkClick r:id="" action="ppaction://media"/>
            <a:extLst>
              <a:ext uri="{FF2B5EF4-FFF2-40B4-BE49-F238E27FC236}">
                <a16:creationId xmlns:a16="http://schemas.microsoft.com/office/drawing/2014/main" id="{66AC818E-FBEA-A148-B3FA-F27CD508DCF9}"/>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100160" y="6051663"/>
            <a:ext cx="812800" cy="812800"/>
          </a:xfrm>
          <a:prstGeom prst="rect">
            <a:avLst/>
          </a:prstGeom>
        </p:spPr>
      </p:pic>
      <p:pic>
        <p:nvPicPr>
          <p:cNvPr id="10" name="Picture 9">
            <a:extLst>
              <a:ext uri="{FF2B5EF4-FFF2-40B4-BE49-F238E27FC236}">
                <a16:creationId xmlns:a16="http://schemas.microsoft.com/office/drawing/2014/main" id="{7E53B8C6-C011-1952-7880-394315A4C6B1}"/>
              </a:ext>
            </a:extLst>
          </p:cNvPr>
          <p:cNvPicPr>
            <a:picLocks noChangeAspect="1"/>
          </p:cNvPicPr>
          <p:nvPr/>
        </p:nvPicPr>
        <p:blipFill>
          <a:blip r:embed="rId11">
            <a:extLst>
              <a:ext uri="{28A0092B-C50C-407E-A947-70E740481C1C}">
                <a14:useLocalDpi xmlns:a14="http://schemas.microsoft.com/office/drawing/2010/main" val="0"/>
              </a:ext>
            </a:extLst>
          </a:blip>
          <a:srcRect/>
          <a:stretch/>
        </p:blipFill>
        <p:spPr>
          <a:xfrm>
            <a:off x="130614" y="5561972"/>
            <a:ext cx="2364774" cy="954667"/>
          </a:xfrm>
          <a:prstGeom prst="rect">
            <a:avLst/>
          </a:prstGeom>
        </p:spPr>
      </p:pic>
    </p:spTree>
    <p:extLst>
      <p:ext uri="{BB962C8B-B14F-4D97-AF65-F5344CB8AC3E}">
        <p14:creationId xmlns:p14="http://schemas.microsoft.com/office/powerpoint/2010/main" val="933586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nodePh="1">
                                  <p:stCondLst>
                                    <p:cond delay="0"/>
                                  </p:stCondLst>
                                  <p:endCondLst>
                                    <p:cond evt="begin" delay="0">
                                      <p:tn val="5"/>
                                    </p:cond>
                                  </p:end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accel="40000" decel="40000"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1000" fill="hold"/>
                                        <p:tgtEl>
                                          <p:spTgt spid="21"/>
                                        </p:tgtEl>
                                        <p:attrNameLst>
                                          <p:attrName>ppt_x</p:attrName>
                                        </p:attrNameLst>
                                      </p:cBhvr>
                                      <p:tavLst>
                                        <p:tav tm="0">
                                          <p:val>
                                            <p:strVal val="#ppt_x"/>
                                          </p:val>
                                        </p:tav>
                                        <p:tav tm="100000">
                                          <p:val>
                                            <p:strVal val="#ppt_x"/>
                                          </p:val>
                                        </p:tav>
                                      </p:tavLst>
                                    </p:anim>
                                    <p:anim calcmode="lin" valueType="num">
                                      <p:cBhvr additive="base">
                                        <p:cTn id="12" dur="1000" fill="hold"/>
                                        <p:tgtEl>
                                          <p:spTgt spid="21"/>
                                        </p:tgtEl>
                                        <p:attrNameLst>
                                          <p:attrName>ppt_y</p:attrName>
                                        </p:attrNameLst>
                                      </p:cBhvr>
                                      <p:tavLst>
                                        <p:tav tm="0">
                                          <p:val>
                                            <p:strVal val="1+#ppt_h/2"/>
                                          </p:val>
                                        </p:tav>
                                        <p:tav tm="100000">
                                          <p:val>
                                            <p:strVal val="#ppt_y"/>
                                          </p:val>
                                        </p:tav>
                                      </p:tavLst>
                                    </p:anim>
                                  </p:childTnLst>
                                </p:cTn>
                              </p:par>
                              <p:par>
                                <p:cTn id="13" presetID="2" presetClass="entr" presetSubtype="4" accel="40000" decel="40000"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1000" fill="hold"/>
                                        <p:tgtEl>
                                          <p:spTgt spid="22"/>
                                        </p:tgtEl>
                                        <p:attrNameLst>
                                          <p:attrName>ppt_x</p:attrName>
                                        </p:attrNameLst>
                                      </p:cBhvr>
                                      <p:tavLst>
                                        <p:tav tm="0">
                                          <p:val>
                                            <p:strVal val="#ppt_x"/>
                                          </p:val>
                                        </p:tav>
                                        <p:tav tm="100000">
                                          <p:val>
                                            <p:strVal val="#ppt_x"/>
                                          </p:val>
                                        </p:tav>
                                      </p:tavLst>
                                    </p:anim>
                                    <p:anim calcmode="lin" valueType="num">
                                      <p:cBhvr additive="base">
                                        <p:cTn id="16" dur="1000" fill="hold"/>
                                        <p:tgtEl>
                                          <p:spTgt spid="22"/>
                                        </p:tgtEl>
                                        <p:attrNameLst>
                                          <p:attrName>ppt_y</p:attrName>
                                        </p:attrNameLst>
                                      </p:cBhvr>
                                      <p:tavLst>
                                        <p:tav tm="0">
                                          <p:val>
                                            <p:strVal val="1+#ppt_h/2"/>
                                          </p:val>
                                        </p:tav>
                                        <p:tav tm="100000">
                                          <p:val>
                                            <p:strVal val="#ppt_y"/>
                                          </p:val>
                                        </p:tav>
                                      </p:tavLst>
                                    </p:anim>
                                  </p:childTnLst>
                                </p:cTn>
                              </p:par>
                              <p:par>
                                <p:cTn id="17" presetID="2" presetClass="entr" presetSubtype="4" accel="40000" decel="40000"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1000" fill="hold"/>
                                        <p:tgtEl>
                                          <p:spTgt spid="23"/>
                                        </p:tgtEl>
                                        <p:attrNameLst>
                                          <p:attrName>ppt_x</p:attrName>
                                        </p:attrNameLst>
                                      </p:cBhvr>
                                      <p:tavLst>
                                        <p:tav tm="0">
                                          <p:val>
                                            <p:strVal val="#ppt_x"/>
                                          </p:val>
                                        </p:tav>
                                        <p:tav tm="100000">
                                          <p:val>
                                            <p:strVal val="#ppt_x"/>
                                          </p:val>
                                        </p:tav>
                                      </p:tavLst>
                                    </p:anim>
                                    <p:anim calcmode="lin" valueType="num">
                                      <p:cBhvr additive="base">
                                        <p:cTn id="20" dur="1000" fill="hold"/>
                                        <p:tgtEl>
                                          <p:spTgt spid="23"/>
                                        </p:tgtEl>
                                        <p:attrNameLst>
                                          <p:attrName>ppt_y</p:attrName>
                                        </p:attrNameLst>
                                      </p:cBhvr>
                                      <p:tavLst>
                                        <p:tav tm="0">
                                          <p:val>
                                            <p:strVal val="1+#ppt_h/2"/>
                                          </p:val>
                                        </p:tav>
                                        <p:tav tm="100000">
                                          <p:val>
                                            <p:strVal val="#ppt_y"/>
                                          </p:val>
                                        </p:tav>
                                      </p:tavLst>
                                    </p:anim>
                                  </p:childTnLst>
                                </p:cTn>
                              </p:par>
                              <p:par>
                                <p:cTn id="21" presetID="2" presetClass="entr" presetSubtype="4" accel="40000" decel="40000" fill="hold" grpId="0" nodeType="withEffect">
                                  <p:stCondLst>
                                    <p:cond delay="0"/>
                                  </p:stCondLst>
                                  <p:childTnLst>
                                    <p:set>
                                      <p:cBhvr>
                                        <p:cTn id="22" dur="1" fill="hold">
                                          <p:stCondLst>
                                            <p:cond delay="0"/>
                                          </p:stCondLst>
                                        </p:cTn>
                                        <p:tgtEl>
                                          <p:spTgt spid="24"/>
                                        </p:tgtEl>
                                        <p:attrNameLst>
                                          <p:attrName>style.visibility</p:attrName>
                                        </p:attrNameLst>
                                      </p:cBhvr>
                                      <p:to>
                                        <p:strVal val="visible"/>
                                      </p:to>
                                    </p:set>
                                    <p:anim calcmode="lin" valueType="num">
                                      <p:cBhvr additive="base">
                                        <p:cTn id="23" dur="1000" fill="hold"/>
                                        <p:tgtEl>
                                          <p:spTgt spid="24"/>
                                        </p:tgtEl>
                                        <p:attrNameLst>
                                          <p:attrName>ppt_x</p:attrName>
                                        </p:attrNameLst>
                                      </p:cBhvr>
                                      <p:tavLst>
                                        <p:tav tm="0">
                                          <p:val>
                                            <p:strVal val="#ppt_x"/>
                                          </p:val>
                                        </p:tav>
                                        <p:tav tm="100000">
                                          <p:val>
                                            <p:strVal val="#ppt_x"/>
                                          </p:val>
                                        </p:tav>
                                      </p:tavLst>
                                    </p:anim>
                                    <p:anim calcmode="lin" valueType="num">
                                      <p:cBhvr additive="base">
                                        <p:cTn id="24" dur="1000" fill="hold"/>
                                        <p:tgtEl>
                                          <p:spTgt spid="24"/>
                                        </p:tgtEl>
                                        <p:attrNameLst>
                                          <p:attrName>ppt_y</p:attrName>
                                        </p:attrNameLst>
                                      </p:cBhvr>
                                      <p:tavLst>
                                        <p:tav tm="0">
                                          <p:val>
                                            <p:strVal val="1+#ppt_h/2"/>
                                          </p:val>
                                        </p:tav>
                                        <p:tav tm="100000">
                                          <p:val>
                                            <p:strVal val="#ppt_y"/>
                                          </p:val>
                                        </p:tav>
                                      </p:tavLst>
                                    </p:anim>
                                  </p:childTnLst>
                                </p:cTn>
                              </p:par>
                              <p:par>
                                <p:cTn id="25" presetID="2" presetClass="entr" presetSubtype="4" accel="40000" decel="40000" fill="hold" grpId="0" nodeType="withEffect">
                                  <p:stCondLst>
                                    <p:cond delay="0"/>
                                  </p:stCondLst>
                                  <p:childTnLst>
                                    <p:set>
                                      <p:cBhvr>
                                        <p:cTn id="26" dur="1" fill="hold">
                                          <p:stCondLst>
                                            <p:cond delay="0"/>
                                          </p:stCondLst>
                                        </p:cTn>
                                        <p:tgtEl>
                                          <p:spTgt spid="25"/>
                                        </p:tgtEl>
                                        <p:attrNameLst>
                                          <p:attrName>style.visibility</p:attrName>
                                        </p:attrNameLst>
                                      </p:cBhvr>
                                      <p:to>
                                        <p:strVal val="visible"/>
                                      </p:to>
                                    </p:set>
                                    <p:anim calcmode="lin" valueType="num">
                                      <p:cBhvr additive="base">
                                        <p:cTn id="27" dur="1000" fill="hold"/>
                                        <p:tgtEl>
                                          <p:spTgt spid="25"/>
                                        </p:tgtEl>
                                        <p:attrNameLst>
                                          <p:attrName>ppt_x</p:attrName>
                                        </p:attrNameLst>
                                      </p:cBhvr>
                                      <p:tavLst>
                                        <p:tav tm="0">
                                          <p:val>
                                            <p:strVal val="#ppt_x"/>
                                          </p:val>
                                        </p:tav>
                                        <p:tav tm="100000">
                                          <p:val>
                                            <p:strVal val="#ppt_x"/>
                                          </p:val>
                                        </p:tav>
                                      </p:tavLst>
                                    </p:anim>
                                    <p:anim calcmode="lin" valueType="num">
                                      <p:cBhvr additive="base">
                                        <p:cTn id="28" dur="1000" fill="hold"/>
                                        <p:tgtEl>
                                          <p:spTgt spid="25"/>
                                        </p:tgtEl>
                                        <p:attrNameLst>
                                          <p:attrName>ppt_y</p:attrName>
                                        </p:attrNameLst>
                                      </p:cBhvr>
                                      <p:tavLst>
                                        <p:tav tm="0">
                                          <p:val>
                                            <p:strVal val="1+#ppt_h/2"/>
                                          </p:val>
                                        </p:tav>
                                        <p:tav tm="100000">
                                          <p:val>
                                            <p:strVal val="#ppt_y"/>
                                          </p:val>
                                        </p:tav>
                                      </p:tavLst>
                                    </p:anim>
                                  </p:childTnLst>
                                </p:cTn>
                              </p:par>
                              <p:par>
                                <p:cTn id="29" presetID="2" presetClass="entr" presetSubtype="4" accel="40000" decel="40000"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1000" fill="hold"/>
                                        <p:tgtEl>
                                          <p:spTgt spid="26"/>
                                        </p:tgtEl>
                                        <p:attrNameLst>
                                          <p:attrName>ppt_x</p:attrName>
                                        </p:attrNameLst>
                                      </p:cBhvr>
                                      <p:tavLst>
                                        <p:tav tm="0">
                                          <p:val>
                                            <p:strVal val="#ppt_x"/>
                                          </p:val>
                                        </p:tav>
                                        <p:tav tm="100000">
                                          <p:val>
                                            <p:strVal val="#ppt_x"/>
                                          </p:val>
                                        </p:tav>
                                      </p:tavLst>
                                    </p:anim>
                                    <p:anim calcmode="lin" valueType="num">
                                      <p:cBhvr additive="base">
                                        <p:cTn id="32" dur="1000" fill="hold"/>
                                        <p:tgtEl>
                                          <p:spTgt spid="26"/>
                                        </p:tgtEl>
                                        <p:attrNameLst>
                                          <p:attrName>ppt_y</p:attrName>
                                        </p:attrNameLst>
                                      </p:cBhvr>
                                      <p:tavLst>
                                        <p:tav tm="0">
                                          <p:val>
                                            <p:strVal val="1+#ppt_h/2"/>
                                          </p:val>
                                        </p:tav>
                                        <p:tav tm="100000">
                                          <p:val>
                                            <p:strVal val="#ppt_y"/>
                                          </p:val>
                                        </p:tav>
                                      </p:tavLst>
                                    </p:anim>
                                  </p:childTnLst>
                                </p:cTn>
                              </p:par>
                              <p:par>
                                <p:cTn id="33" presetID="2" presetClass="entr" presetSubtype="4" accel="40000" decel="40000" fill="hold" grpId="0" nodeType="with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additive="base">
                                        <p:cTn id="35" dur="1000" fill="hold"/>
                                        <p:tgtEl>
                                          <p:spTgt spid="27"/>
                                        </p:tgtEl>
                                        <p:attrNameLst>
                                          <p:attrName>ppt_x</p:attrName>
                                        </p:attrNameLst>
                                      </p:cBhvr>
                                      <p:tavLst>
                                        <p:tav tm="0">
                                          <p:val>
                                            <p:strVal val="#ppt_x"/>
                                          </p:val>
                                        </p:tav>
                                        <p:tav tm="100000">
                                          <p:val>
                                            <p:strVal val="#ppt_x"/>
                                          </p:val>
                                        </p:tav>
                                      </p:tavLst>
                                    </p:anim>
                                    <p:anim calcmode="lin" valueType="num">
                                      <p:cBhvr additive="base">
                                        <p:cTn id="36" dur="1000" fill="hold"/>
                                        <p:tgtEl>
                                          <p:spTgt spid="27"/>
                                        </p:tgtEl>
                                        <p:attrNameLst>
                                          <p:attrName>ppt_y</p:attrName>
                                        </p:attrNameLst>
                                      </p:cBhvr>
                                      <p:tavLst>
                                        <p:tav tm="0">
                                          <p:val>
                                            <p:strVal val="1+#ppt_h/2"/>
                                          </p:val>
                                        </p:tav>
                                        <p:tav tm="100000">
                                          <p:val>
                                            <p:strVal val="#ppt_y"/>
                                          </p:val>
                                        </p:tav>
                                      </p:tavLst>
                                    </p:anim>
                                  </p:childTnLst>
                                </p:cTn>
                              </p:par>
                              <p:par>
                                <p:cTn id="37" presetID="2" presetClass="entr" presetSubtype="4" accel="40000" decel="40000" fill="hold" grpId="0" nodeType="with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additive="base">
                                        <p:cTn id="39" dur="1000" fill="hold"/>
                                        <p:tgtEl>
                                          <p:spTgt spid="28"/>
                                        </p:tgtEl>
                                        <p:attrNameLst>
                                          <p:attrName>ppt_x</p:attrName>
                                        </p:attrNameLst>
                                      </p:cBhvr>
                                      <p:tavLst>
                                        <p:tav tm="0">
                                          <p:val>
                                            <p:strVal val="#ppt_x"/>
                                          </p:val>
                                        </p:tav>
                                        <p:tav tm="100000">
                                          <p:val>
                                            <p:strVal val="#ppt_x"/>
                                          </p:val>
                                        </p:tav>
                                      </p:tavLst>
                                    </p:anim>
                                    <p:anim calcmode="lin" valueType="num">
                                      <p:cBhvr additive="base">
                                        <p:cTn id="40" dur="1000" fill="hold"/>
                                        <p:tgtEl>
                                          <p:spTgt spid="28"/>
                                        </p:tgtEl>
                                        <p:attrNameLst>
                                          <p:attrName>ppt_y</p:attrName>
                                        </p:attrNameLst>
                                      </p:cBhvr>
                                      <p:tavLst>
                                        <p:tav tm="0">
                                          <p:val>
                                            <p:strVal val="1+#ppt_h/2"/>
                                          </p:val>
                                        </p:tav>
                                        <p:tav tm="100000">
                                          <p:val>
                                            <p:strVal val="#ppt_y"/>
                                          </p:val>
                                        </p:tav>
                                      </p:tavLst>
                                    </p:anim>
                                  </p:childTnLst>
                                </p:cTn>
                              </p:par>
                              <p:par>
                                <p:cTn id="41" presetID="2" presetClass="entr" presetSubtype="4" accel="40000" decel="40000" fill="hold" grpId="0" nodeType="withEffect">
                                  <p:stCondLst>
                                    <p:cond delay="0"/>
                                  </p:stCondLst>
                                  <p:childTnLst>
                                    <p:set>
                                      <p:cBhvr>
                                        <p:cTn id="42" dur="1" fill="hold">
                                          <p:stCondLst>
                                            <p:cond delay="0"/>
                                          </p:stCondLst>
                                        </p:cTn>
                                        <p:tgtEl>
                                          <p:spTgt spid="29"/>
                                        </p:tgtEl>
                                        <p:attrNameLst>
                                          <p:attrName>style.visibility</p:attrName>
                                        </p:attrNameLst>
                                      </p:cBhvr>
                                      <p:to>
                                        <p:strVal val="visible"/>
                                      </p:to>
                                    </p:set>
                                    <p:anim calcmode="lin" valueType="num">
                                      <p:cBhvr additive="base">
                                        <p:cTn id="43" dur="1000" fill="hold"/>
                                        <p:tgtEl>
                                          <p:spTgt spid="29"/>
                                        </p:tgtEl>
                                        <p:attrNameLst>
                                          <p:attrName>ppt_x</p:attrName>
                                        </p:attrNameLst>
                                      </p:cBhvr>
                                      <p:tavLst>
                                        <p:tav tm="0">
                                          <p:val>
                                            <p:strVal val="#ppt_x"/>
                                          </p:val>
                                        </p:tav>
                                        <p:tav tm="100000">
                                          <p:val>
                                            <p:strVal val="#ppt_x"/>
                                          </p:val>
                                        </p:tav>
                                      </p:tavLst>
                                    </p:anim>
                                    <p:anim calcmode="lin" valueType="num">
                                      <p:cBhvr additive="base">
                                        <p:cTn id="44" dur="1000" fill="hold"/>
                                        <p:tgtEl>
                                          <p:spTgt spid="29"/>
                                        </p:tgtEl>
                                        <p:attrNameLst>
                                          <p:attrName>ppt_y</p:attrName>
                                        </p:attrNameLst>
                                      </p:cBhvr>
                                      <p:tavLst>
                                        <p:tav tm="0">
                                          <p:val>
                                            <p:strVal val="1+#ppt_h/2"/>
                                          </p:val>
                                        </p:tav>
                                        <p:tav tm="100000">
                                          <p:val>
                                            <p:strVal val="#ppt_y"/>
                                          </p:val>
                                        </p:tav>
                                      </p:tavLst>
                                    </p:anim>
                                  </p:childTnLst>
                                </p:cTn>
                              </p:par>
                              <p:par>
                                <p:cTn id="45" presetID="2" presetClass="entr" presetSubtype="4" accel="40000" decel="40000"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additive="base">
                                        <p:cTn id="47" dur="1000" fill="hold"/>
                                        <p:tgtEl>
                                          <p:spTgt spid="30"/>
                                        </p:tgtEl>
                                        <p:attrNameLst>
                                          <p:attrName>ppt_x</p:attrName>
                                        </p:attrNameLst>
                                      </p:cBhvr>
                                      <p:tavLst>
                                        <p:tav tm="0">
                                          <p:val>
                                            <p:strVal val="#ppt_x"/>
                                          </p:val>
                                        </p:tav>
                                        <p:tav tm="100000">
                                          <p:val>
                                            <p:strVal val="#ppt_x"/>
                                          </p:val>
                                        </p:tav>
                                      </p:tavLst>
                                    </p:anim>
                                    <p:anim calcmode="lin" valueType="num">
                                      <p:cBhvr additive="base">
                                        <p:cTn id="48" dur="1000" fill="hold"/>
                                        <p:tgtEl>
                                          <p:spTgt spid="30"/>
                                        </p:tgtEl>
                                        <p:attrNameLst>
                                          <p:attrName>ppt_y</p:attrName>
                                        </p:attrNameLst>
                                      </p:cBhvr>
                                      <p:tavLst>
                                        <p:tav tm="0">
                                          <p:val>
                                            <p:strVal val="1+#ppt_h/2"/>
                                          </p:val>
                                        </p:tav>
                                        <p:tav tm="100000">
                                          <p:val>
                                            <p:strVal val="#ppt_y"/>
                                          </p:val>
                                        </p:tav>
                                      </p:tavLst>
                                    </p:anim>
                                  </p:childTnLst>
                                </p:cTn>
                              </p:par>
                              <p:par>
                                <p:cTn id="49" presetID="2" presetClass="entr" presetSubtype="4" accel="40000" decel="40000" fill="hold" grpId="0" nodeType="withEffect">
                                  <p:stCondLst>
                                    <p:cond delay="0"/>
                                  </p:stCondLst>
                                  <p:childTnLst>
                                    <p:set>
                                      <p:cBhvr>
                                        <p:cTn id="50" dur="1" fill="hold">
                                          <p:stCondLst>
                                            <p:cond delay="0"/>
                                          </p:stCondLst>
                                        </p:cTn>
                                        <p:tgtEl>
                                          <p:spTgt spid="31"/>
                                        </p:tgtEl>
                                        <p:attrNameLst>
                                          <p:attrName>style.visibility</p:attrName>
                                        </p:attrNameLst>
                                      </p:cBhvr>
                                      <p:to>
                                        <p:strVal val="visible"/>
                                      </p:to>
                                    </p:set>
                                    <p:anim calcmode="lin" valueType="num">
                                      <p:cBhvr additive="base">
                                        <p:cTn id="51" dur="1000" fill="hold"/>
                                        <p:tgtEl>
                                          <p:spTgt spid="31"/>
                                        </p:tgtEl>
                                        <p:attrNameLst>
                                          <p:attrName>ppt_x</p:attrName>
                                        </p:attrNameLst>
                                      </p:cBhvr>
                                      <p:tavLst>
                                        <p:tav tm="0">
                                          <p:val>
                                            <p:strVal val="#ppt_x"/>
                                          </p:val>
                                        </p:tav>
                                        <p:tav tm="100000">
                                          <p:val>
                                            <p:strVal val="#ppt_x"/>
                                          </p:val>
                                        </p:tav>
                                      </p:tavLst>
                                    </p:anim>
                                    <p:anim calcmode="lin" valueType="num">
                                      <p:cBhvr additive="base">
                                        <p:cTn id="52" dur="1000" fill="hold"/>
                                        <p:tgtEl>
                                          <p:spTgt spid="31"/>
                                        </p:tgtEl>
                                        <p:attrNameLst>
                                          <p:attrName>ppt_y</p:attrName>
                                        </p:attrNameLst>
                                      </p:cBhvr>
                                      <p:tavLst>
                                        <p:tav tm="0">
                                          <p:val>
                                            <p:strVal val="1+#ppt_h/2"/>
                                          </p:val>
                                        </p:tav>
                                        <p:tav tm="100000">
                                          <p:val>
                                            <p:strVal val="#ppt_y"/>
                                          </p:val>
                                        </p:tav>
                                      </p:tavLst>
                                    </p:anim>
                                  </p:childTnLst>
                                </p:cTn>
                              </p:par>
                              <p:par>
                                <p:cTn id="53" presetID="2" presetClass="entr" presetSubtype="4" accel="40000" decel="40000"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 calcmode="lin" valueType="num">
                                      <p:cBhvr additive="base">
                                        <p:cTn id="55" dur="1000" fill="hold"/>
                                        <p:tgtEl>
                                          <p:spTgt spid="32"/>
                                        </p:tgtEl>
                                        <p:attrNameLst>
                                          <p:attrName>ppt_x</p:attrName>
                                        </p:attrNameLst>
                                      </p:cBhvr>
                                      <p:tavLst>
                                        <p:tav tm="0">
                                          <p:val>
                                            <p:strVal val="#ppt_x"/>
                                          </p:val>
                                        </p:tav>
                                        <p:tav tm="100000">
                                          <p:val>
                                            <p:strVal val="#ppt_x"/>
                                          </p:val>
                                        </p:tav>
                                      </p:tavLst>
                                    </p:anim>
                                    <p:anim calcmode="lin" valueType="num">
                                      <p:cBhvr additive="base">
                                        <p:cTn id="56" dur="1000" fill="hold"/>
                                        <p:tgtEl>
                                          <p:spTgt spid="32"/>
                                        </p:tgtEl>
                                        <p:attrNameLst>
                                          <p:attrName>ppt_y</p:attrName>
                                        </p:attrNameLst>
                                      </p:cBhvr>
                                      <p:tavLst>
                                        <p:tav tm="0">
                                          <p:val>
                                            <p:strVal val="1+#ppt_h/2"/>
                                          </p:val>
                                        </p:tav>
                                        <p:tav tm="100000">
                                          <p:val>
                                            <p:strVal val="#ppt_y"/>
                                          </p:val>
                                        </p:tav>
                                      </p:tavLst>
                                    </p:anim>
                                  </p:childTnLst>
                                </p:cTn>
                              </p:par>
                              <p:par>
                                <p:cTn id="57" presetID="3" presetClass="entr" presetSubtype="10" fill="hold" nodeType="withEffect">
                                  <p:stCondLst>
                                    <p:cond delay="0"/>
                                  </p:stCondLst>
                                  <p:childTnLst>
                                    <p:set>
                                      <p:cBhvr>
                                        <p:cTn id="58" dur="1" fill="hold">
                                          <p:stCondLst>
                                            <p:cond delay="0"/>
                                          </p:stCondLst>
                                        </p:cTn>
                                        <p:tgtEl>
                                          <p:spTgt spid="35"/>
                                        </p:tgtEl>
                                        <p:attrNameLst>
                                          <p:attrName>style.visibility</p:attrName>
                                        </p:attrNameLst>
                                      </p:cBhvr>
                                      <p:to>
                                        <p:strVal val="visible"/>
                                      </p:to>
                                    </p:set>
                                    <p:animEffect transition="in" filter="blinds(horizontal)">
                                      <p:cBhvr>
                                        <p:cTn id="59" dur="500"/>
                                        <p:tgtEl>
                                          <p:spTgt spid="35"/>
                                        </p:tgtEl>
                                      </p:cBhvr>
                                    </p:animEffect>
                                  </p:childTnLst>
                                </p:cTn>
                              </p:par>
                              <p:par>
                                <p:cTn id="60" presetID="3" presetClass="entr" presetSubtype="10" fill="hold" nodeType="withEffect">
                                  <p:stCondLst>
                                    <p:cond delay="0"/>
                                  </p:stCondLst>
                                  <p:childTnLst>
                                    <p:set>
                                      <p:cBhvr>
                                        <p:cTn id="61" dur="1" fill="hold">
                                          <p:stCondLst>
                                            <p:cond delay="0"/>
                                          </p:stCondLst>
                                        </p:cTn>
                                        <p:tgtEl>
                                          <p:spTgt spid="34"/>
                                        </p:tgtEl>
                                        <p:attrNameLst>
                                          <p:attrName>style.visibility</p:attrName>
                                        </p:attrNameLst>
                                      </p:cBhvr>
                                      <p:to>
                                        <p:strVal val="visible"/>
                                      </p:to>
                                    </p:set>
                                    <p:animEffect transition="in" filter="blinds(horizontal)">
                                      <p:cBhvr>
                                        <p:cTn id="62" dur="500"/>
                                        <p:tgtEl>
                                          <p:spTgt spid="34"/>
                                        </p:tgtEl>
                                      </p:cBhvr>
                                    </p:animEffect>
                                  </p:childTnLst>
                                </p:cTn>
                              </p:par>
                              <p:par>
                                <p:cTn id="63" presetID="3" presetClass="entr" presetSubtype="10" fill="hold" nodeType="withEffect">
                                  <p:stCondLst>
                                    <p:cond delay="0"/>
                                  </p:stCondLst>
                                  <p:childTnLst>
                                    <p:set>
                                      <p:cBhvr>
                                        <p:cTn id="64" dur="1" fill="hold">
                                          <p:stCondLst>
                                            <p:cond delay="0"/>
                                          </p:stCondLst>
                                        </p:cTn>
                                        <p:tgtEl>
                                          <p:spTgt spid="33"/>
                                        </p:tgtEl>
                                        <p:attrNameLst>
                                          <p:attrName>style.visibility</p:attrName>
                                        </p:attrNameLst>
                                      </p:cBhvr>
                                      <p:to>
                                        <p:strVal val="visible"/>
                                      </p:to>
                                    </p:set>
                                    <p:animEffect transition="in" filter="blinds(horizontal)">
                                      <p:cBhvr>
                                        <p:cTn id="65" dur="500"/>
                                        <p:tgtEl>
                                          <p:spTgt spid="33"/>
                                        </p:tgtEl>
                                      </p:cBhvr>
                                    </p:animEffect>
                                  </p:childTnLst>
                                </p:cTn>
                              </p:par>
                            </p:childTnLst>
                          </p:cTn>
                        </p:par>
                      </p:childTnLst>
                    </p:cTn>
                  </p:par>
                  <p:par>
                    <p:cTn id="66" fill="hold">
                      <p:stCondLst>
                        <p:cond delay="indefinite"/>
                      </p:stCondLst>
                      <p:childTnLst>
                        <p:par>
                          <p:cTn id="67" fill="hold">
                            <p:stCondLst>
                              <p:cond delay="0"/>
                            </p:stCondLst>
                            <p:childTnLst>
                              <p:par>
                                <p:cTn id="68" presetID="1" presetClass="mediacall" presetSubtype="0" fill="hold" nodeType="clickEffect">
                                  <p:stCondLst>
                                    <p:cond delay="0"/>
                                  </p:stCondLst>
                                  <p:childTnLst>
                                    <p:cmd type="call" cmd="playFrom(0.0)">
                                      <p:cBhvr>
                                        <p:cTn id="69" dur="81664"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0" fill="hold" display="0">
                  <p:stCondLst>
                    <p:cond delay="indefinite"/>
                  </p:stCondLst>
                  <p:endCondLst>
                    <p:cond evt="onStopAudio" delay="0">
                      <p:tgtEl>
                        <p:sldTgt/>
                      </p:tgtEl>
                    </p:cond>
                  </p:endCondLst>
                </p:cTn>
                <p:tgtEl>
                  <p:spTgt spid="9"/>
                </p:tgtEl>
              </p:cMediaNode>
            </p:audio>
          </p:childTnLst>
        </p:cTn>
      </p:par>
    </p:tnLst>
    <p:bldLst>
      <p:bldP spid="11" grpId="0" build="p"/>
      <p:bldP spid="21" grpId="0" animBg="1"/>
      <p:bldP spid="22" grpId="0"/>
      <p:bldP spid="23" grpId="0" animBg="1"/>
      <p:bldP spid="24" grpId="0"/>
      <p:bldP spid="25" grpId="0" animBg="1"/>
      <p:bldP spid="26" grpId="0"/>
      <p:bldP spid="27" grpId="0"/>
      <p:bldP spid="28" grpId="0"/>
      <p:bldP spid="29" grpId="0"/>
      <p:bldP spid="30" grpId="0"/>
      <p:bldP spid="31" grpId="0"/>
      <p:bldP spid="3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10052244" cy="1765844"/>
          </a:xfrm>
          <a:prstGeom prst="rect">
            <a:avLst/>
          </a:prstGeom>
        </p:spPr>
      </p:pic>
      <p:sp>
        <p:nvSpPr>
          <p:cNvPr id="7" name="TextBox 6"/>
          <p:cNvSpPr txBox="1"/>
          <p:nvPr/>
        </p:nvSpPr>
        <p:spPr>
          <a:xfrm>
            <a:off x="2321608" y="637516"/>
            <a:ext cx="7622600" cy="523220"/>
          </a:xfrm>
          <a:prstGeom prst="rect">
            <a:avLst/>
          </a:prstGeom>
          <a:noFill/>
        </p:spPr>
        <p:txBody>
          <a:bodyPr wrap="none" rtlCol="0">
            <a:spAutoFit/>
          </a:bodyPr>
          <a:lstStyle/>
          <a:p>
            <a:pPr marL="0" indent="0" algn="ctr" defTabSz="914400" rtl="1" eaLnBrk="1" latinLnBrk="0" hangingPunct="1">
              <a:lnSpc>
                <a:spcPct val="100000"/>
              </a:lnSpc>
              <a:spcBef>
                <a:spcPts val="1000"/>
              </a:spcBef>
              <a:buFont typeface="Arial" panose="020B0604020202020204" pitchFamily="34" charset="0"/>
              <a:buNone/>
            </a:pPr>
            <a:r>
              <a:rPr lang="ar-SA" sz="2800" b="1" dirty="0">
                <a:solidFill>
                  <a:schemeClr val="bg1"/>
                </a:solidFill>
                <a:latin typeface="Al-Jazeera-Arabic-Regular" pitchFamily="2" charset="-78"/>
                <a:ea typeface="GE SS Two Bold" panose="020A0503020102020204" pitchFamily="18" charset="-78"/>
                <a:cs typeface="Al-Jazeera-Arabic-Regular" pitchFamily="2" charset="-78"/>
              </a:rPr>
              <a:t>الطريقة التقنية لتنفيذ </a:t>
            </a:r>
            <a:r>
              <a:rPr lang="ar-SA" sz="2800" b="1" dirty="0" err="1">
                <a:solidFill>
                  <a:schemeClr val="bg1"/>
                </a:solidFill>
                <a:latin typeface="Al-Jazeera-Arabic-Regular" pitchFamily="2" charset="-78"/>
                <a:ea typeface="GE SS Two Bold" panose="020A0503020102020204" pitchFamily="18" charset="-78"/>
                <a:cs typeface="Al-Jazeera-Arabic-Regular" pitchFamily="2" charset="-78"/>
              </a:rPr>
              <a:t>الهولوجرام</a:t>
            </a:r>
            <a:r>
              <a:rPr lang="ar-SA" sz="2800" b="1" dirty="0">
                <a:solidFill>
                  <a:schemeClr val="bg1"/>
                </a:solidFill>
                <a:latin typeface="Al-Jazeera-Arabic-Regular" pitchFamily="2" charset="-78"/>
                <a:ea typeface="GE SS Two Bold" panose="020A0503020102020204" pitchFamily="18" charset="-78"/>
                <a:cs typeface="Al-Jazeera-Arabic-Regular" pitchFamily="2" charset="-78"/>
              </a:rPr>
              <a:t> علي الهواء مباشرة</a:t>
            </a:r>
          </a:p>
        </p:txBody>
      </p:sp>
      <p:sp>
        <p:nvSpPr>
          <p:cNvPr id="8" name="TextBox 7"/>
          <p:cNvSpPr txBox="1"/>
          <p:nvPr/>
        </p:nvSpPr>
        <p:spPr>
          <a:xfrm>
            <a:off x="121987" y="543490"/>
            <a:ext cx="1819281"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١٠</a:t>
            </a:r>
            <a:endParaRPr lang="en-US" sz="2800" b="1" dirty="0">
              <a:solidFill>
                <a:srgbClr val="FF9518"/>
              </a:solidFill>
              <a:latin typeface="Al-Jazeera-Arabic-Regular" pitchFamily="2" charset="-78"/>
              <a:cs typeface="Al-Jazeera-Arabic-Regular" pitchFamily="2" charset="-78"/>
            </a:endParaRPr>
          </a:p>
        </p:txBody>
      </p:sp>
      <p:sp>
        <p:nvSpPr>
          <p:cNvPr id="11" name="Text Placeholder 8">
            <a:extLst>
              <a:ext uri="{FF2B5EF4-FFF2-40B4-BE49-F238E27FC236}">
                <a16:creationId xmlns:a16="http://schemas.microsoft.com/office/drawing/2014/main" id="{58C32DC3-C12A-FB48-BCF7-BFB9C6761D73}"/>
              </a:ext>
            </a:extLst>
          </p:cNvPr>
          <p:cNvSpPr txBox="1">
            <a:spLocks/>
          </p:cNvSpPr>
          <p:nvPr/>
        </p:nvSpPr>
        <p:spPr>
          <a:xfrm>
            <a:off x="2923492" y="141307"/>
            <a:ext cx="6946900" cy="876300"/>
          </a:xfrm>
          <a:prstGeom prst="rect">
            <a:avLst/>
          </a:prstGeom>
        </p:spPr>
        <p:txBody>
          <a:bodyPr vert="horz" lIns="91440" tIns="45720" rIns="91440" bIns="45720" rtlCol="0" anchor="ctr">
            <a:normAutofit/>
          </a:bodyP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algn="ctr" defTabSz="914400" rtl="0" eaLnBrk="1" latinLnBrk="0" hangingPunct="1">
              <a:spcBef>
                <a:spcPts val="1000"/>
              </a:spcBef>
              <a:buFont typeface="Arial" panose="020B0604020202020204" pitchFamily="34" charset="0"/>
              <a:buNone/>
            </a:pPr>
            <a:endParaRPr lang="en-ID" dirty="0">
              <a:latin typeface="Al-Jazeera-Arabic-Regular" pitchFamily="2" charset="-78"/>
              <a:ea typeface="GE SS Two Bold" panose="020A0503020102020204" pitchFamily="18" charset="-78"/>
              <a:cs typeface="Al-Jazeera-Arabic-Regular" pitchFamily="2" charset="-78"/>
            </a:endParaRPr>
          </a:p>
        </p:txBody>
      </p:sp>
      <p:pic>
        <p:nvPicPr>
          <p:cNvPr id="36" name="Picture 35">
            <a:extLst>
              <a:ext uri="{FF2B5EF4-FFF2-40B4-BE49-F238E27FC236}">
                <a16:creationId xmlns:a16="http://schemas.microsoft.com/office/drawing/2014/main" id="{65F61D8F-CC33-3A4B-AB92-91CCD6DA9AF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440788" y="1438881"/>
            <a:ext cx="7816999" cy="4397062"/>
          </a:xfrm>
          <a:prstGeom prst="rect">
            <a:avLst/>
          </a:prstGeom>
        </p:spPr>
      </p:pic>
      <p:pic>
        <p:nvPicPr>
          <p:cNvPr id="9" name="Audio Recording Apr 5, 2023 at 11:59:38 PM" descr="Audio Recording Apr 5, 2023 at 11:59:38 PM">
            <a:hlinkClick r:id="" action="ppaction://media"/>
            <a:extLst>
              <a:ext uri="{FF2B5EF4-FFF2-40B4-BE49-F238E27FC236}">
                <a16:creationId xmlns:a16="http://schemas.microsoft.com/office/drawing/2014/main" id="{CB719126-7849-7641-B38D-6B2129D805A0}"/>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015579" y="6051663"/>
            <a:ext cx="812800" cy="812800"/>
          </a:xfrm>
          <a:prstGeom prst="rect">
            <a:avLst/>
          </a:prstGeom>
        </p:spPr>
      </p:pic>
      <p:pic>
        <p:nvPicPr>
          <p:cNvPr id="10" name="Picture 9">
            <a:extLst>
              <a:ext uri="{FF2B5EF4-FFF2-40B4-BE49-F238E27FC236}">
                <a16:creationId xmlns:a16="http://schemas.microsoft.com/office/drawing/2014/main" id="{5ED87E10-74CD-7F32-BB1B-8A5A0FFC37B3}"/>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30614" y="5561972"/>
            <a:ext cx="2364774" cy="954667"/>
          </a:xfrm>
          <a:prstGeom prst="rect">
            <a:avLst/>
          </a:prstGeom>
        </p:spPr>
      </p:pic>
    </p:spTree>
    <p:extLst>
      <p:ext uri="{BB962C8B-B14F-4D97-AF65-F5344CB8AC3E}">
        <p14:creationId xmlns:p14="http://schemas.microsoft.com/office/powerpoint/2010/main" val="3493333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nodePh="1">
                                  <p:stCondLst>
                                    <p:cond delay="0"/>
                                  </p:stCondLst>
                                  <p:endCondLst>
                                    <p:cond evt="begin" delay="0">
                                      <p:tn val="5"/>
                                    </p:cond>
                                  </p:end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par>
                                <p:cTn id="9" presetID="9" presetClass="entr" presetSubtype="0" fill="hold" nodeType="with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dissolve">
                                      <p:cBhvr>
                                        <p:cTn id="11" dur="500"/>
                                        <p:tgtEl>
                                          <p:spTgt spid="36"/>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mediacall" presetSubtype="0" fill="hold" nodeType="clickEffect">
                                  <p:stCondLst>
                                    <p:cond delay="0"/>
                                  </p:stCondLst>
                                  <p:childTnLst>
                                    <p:cmd type="call" cmd="playFrom(0.0)">
                                      <p:cBhvr>
                                        <p:cTn id="15" dur="116928"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6" fill="hold" display="0">
                  <p:stCondLst>
                    <p:cond delay="indefinite"/>
                  </p:stCondLst>
                  <p:endCondLst>
                    <p:cond evt="onStopAudio" delay="0">
                      <p:tgtEl>
                        <p:sldTgt/>
                      </p:tgtEl>
                    </p:cond>
                  </p:endCondLst>
                </p:cTn>
                <p:tgtEl>
                  <p:spTgt spid="9"/>
                </p:tgtEl>
              </p:cMediaNode>
            </p:audio>
          </p:childTnLst>
        </p:cTn>
      </p:par>
    </p:tnLst>
    <p:bldLst>
      <p:bldP spid="11"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95BE54C2-98E7-DC47-A2A3-4AF97F391842}"/>
              </a:ext>
            </a:extLst>
          </p:cNvPr>
          <p:cNvSpPr txBox="1"/>
          <p:nvPr/>
        </p:nvSpPr>
        <p:spPr>
          <a:xfrm>
            <a:off x="502473" y="2838366"/>
            <a:ext cx="11198343" cy="1442446"/>
          </a:xfrm>
          <a:prstGeom prst="rect">
            <a:avLst/>
          </a:prstGeom>
          <a:noFill/>
        </p:spPr>
        <p:txBody>
          <a:bodyPr wrap="square">
            <a:spAutoFit/>
          </a:bodyPr>
          <a:lstStyle/>
          <a:p>
            <a:pPr marL="0" algn="just" defTabSz="914400" rtl="1" eaLnBrk="1" latinLnBrk="0" hangingPunct="1">
              <a:lnSpc>
                <a:spcPts val="3580"/>
              </a:lnSpc>
            </a:pPr>
            <a:r>
              <a:rPr lang="ar-SA" sz="2400" dirty="0">
                <a:latin typeface="Al-Jazeera-Arabic-Regular" pitchFamily="2" charset="-78"/>
                <a:cs typeface="Al-Jazeera-Arabic-Regular" pitchFamily="2" charset="-78"/>
              </a:rPr>
              <a:t>تعرفنا في هذه المحاضرة على تقنيات حديثة في الاتصال مثل تقنية الواقع </a:t>
            </a:r>
            <a:r>
              <a:rPr lang="ar-SA" sz="2400" dirty="0" err="1">
                <a:latin typeface="Al-Jazeera-Arabic-Regular" pitchFamily="2" charset="-78"/>
                <a:cs typeface="Al-Jazeera-Arabic-Regular" pitchFamily="2" charset="-78"/>
              </a:rPr>
              <a:t>الإفتراضي</a:t>
            </a:r>
            <a:r>
              <a:rPr lang="ar-SA" sz="2400" dirty="0">
                <a:latin typeface="Al-Jazeera-Arabic-Regular" pitchFamily="2" charset="-78"/>
                <a:cs typeface="Al-Jazeera-Arabic-Regular" pitchFamily="2" charset="-78"/>
              </a:rPr>
              <a:t> وتقنية الواقع المعزز و عرفنا الفروق الجوهرية بينهما، كما تعرفنا أيضاً على أنواع العرض </a:t>
            </a:r>
            <a:r>
              <a:rPr lang="ar-SA" sz="2400" dirty="0" err="1">
                <a:latin typeface="Al-Jazeera-Arabic-Regular" pitchFamily="2" charset="-78"/>
                <a:cs typeface="Al-Jazeera-Arabic-Regular" pitchFamily="2" charset="-78"/>
              </a:rPr>
              <a:t>الهولوجرامي</a:t>
            </a:r>
            <a:r>
              <a:rPr lang="ar-SA" sz="2400" dirty="0">
                <a:latin typeface="Al-Jazeera-Arabic-Regular" pitchFamily="2" charset="-78"/>
                <a:cs typeface="Al-Jazeera-Arabic-Regular" pitchFamily="2" charset="-78"/>
              </a:rPr>
              <a:t> وكيفية عملها و استخداماتها المختلفة وفقاً للحاجة المطلوبة.</a:t>
            </a:r>
            <a:endParaRPr lang="ar-SA" sz="2200" dirty="0">
              <a:latin typeface="Al-Jazeera-Arabic-Regular" pitchFamily="2" charset="-78"/>
              <a:cs typeface="Al-Jazeera-Arabic-Regular" pitchFamily="2" charset="-78"/>
            </a:endParaRPr>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75156" y="-14990"/>
            <a:ext cx="10532100" cy="1610200"/>
          </a:xfrm>
          <a:prstGeom prst="rect">
            <a:avLst/>
          </a:prstGeom>
        </p:spPr>
      </p:pic>
      <p:sp>
        <p:nvSpPr>
          <p:cNvPr id="7" name="TextBox 6"/>
          <p:cNvSpPr txBox="1"/>
          <p:nvPr/>
        </p:nvSpPr>
        <p:spPr>
          <a:xfrm>
            <a:off x="2693097" y="569998"/>
            <a:ext cx="7400593" cy="523220"/>
          </a:xfrm>
          <a:prstGeom prst="rect">
            <a:avLst/>
          </a:prstGeom>
          <a:noFill/>
        </p:spPr>
        <p:txBody>
          <a:bodyPr wrap="square" rtlCol="0">
            <a:spAutoFit/>
          </a:bodyPr>
          <a:lstStyle/>
          <a:p>
            <a:pPr marL="0" algn="ctr" defTabSz="914400" rtl="1" eaLnBrk="1" latinLnBrk="0" hangingPunct="1"/>
            <a:r>
              <a:rPr lang="ar-EG" sz="2800" dirty="0">
                <a:solidFill>
                  <a:schemeClr val="bg1"/>
                </a:solidFill>
                <a:effectLst/>
                <a:latin typeface="Al-Jazeera-Arabic-Bold" pitchFamily="2" charset="-78"/>
                <a:cs typeface="Al-Jazeera-Arabic-Bold" pitchFamily="2" charset="-78"/>
              </a:rPr>
              <a:t>الخاتمــــــة</a:t>
            </a:r>
            <a:endParaRPr lang="ar-SA" sz="2800" dirty="0">
              <a:solidFill>
                <a:schemeClr val="bg1"/>
              </a:solidFill>
              <a:effectLst/>
              <a:latin typeface="Al-Jazeera-Arabic-Bold" pitchFamily="2" charset="-78"/>
              <a:cs typeface="Al-Jazeera-Arabic-Bold" pitchFamily="2" charset="-78"/>
            </a:endParaRPr>
          </a:p>
        </p:txBody>
      </p:sp>
      <p:sp>
        <p:nvSpPr>
          <p:cNvPr id="8" name="TextBox 7"/>
          <p:cNvSpPr txBox="1"/>
          <p:nvPr/>
        </p:nvSpPr>
        <p:spPr>
          <a:xfrm>
            <a:off x="279029" y="528500"/>
            <a:ext cx="1819281"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١٠</a:t>
            </a:r>
            <a:endParaRPr lang="en-US" sz="2800" b="1" dirty="0">
              <a:solidFill>
                <a:srgbClr val="FF9518"/>
              </a:solidFill>
              <a:latin typeface="Al-Jazeera-Arabic-Regular" pitchFamily="2" charset="-78"/>
              <a:cs typeface="Al-Jazeera-Arabic-Regular" pitchFamily="2" charset="-78"/>
            </a:endParaRPr>
          </a:p>
        </p:txBody>
      </p:sp>
      <p:pic>
        <p:nvPicPr>
          <p:cNvPr id="9" name="Audio Recording Apr 6, 2023 at 12:01:22 AM" descr="Audio Recording Apr 6, 2023 at 12:01:22 AM">
            <a:hlinkClick r:id="" action="ppaction://media"/>
            <a:extLst>
              <a:ext uri="{FF2B5EF4-FFF2-40B4-BE49-F238E27FC236}">
                <a16:creationId xmlns:a16="http://schemas.microsoft.com/office/drawing/2014/main" id="{94D886D7-F8FE-C945-A908-097A9F04B5C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888016" y="6121400"/>
            <a:ext cx="812800" cy="812800"/>
          </a:xfrm>
          <a:prstGeom prst="rect">
            <a:avLst/>
          </a:prstGeom>
        </p:spPr>
      </p:pic>
      <p:pic>
        <p:nvPicPr>
          <p:cNvPr id="10" name="Picture 9">
            <a:extLst>
              <a:ext uri="{FF2B5EF4-FFF2-40B4-BE49-F238E27FC236}">
                <a16:creationId xmlns:a16="http://schemas.microsoft.com/office/drawing/2014/main" id="{B4E100FA-4402-ABD6-570A-D50B5FB1C8BB}"/>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30614" y="5561972"/>
            <a:ext cx="2364774" cy="954667"/>
          </a:xfrm>
          <a:prstGeom prst="rect">
            <a:avLst/>
          </a:prstGeom>
        </p:spPr>
      </p:pic>
    </p:spTree>
    <p:extLst>
      <p:ext uri="{BB962C8B-B14F-4D97-AF65-F5344CB8AC3E}">
        <p14:creationId xmlns:p14="http://schemas.microsoft.com/office/powerpoint/2010/main" val="1358122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8368"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Light" pitchFamily="2" charset="-78"/>
            </a:endParaRPr>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dirty="0">
                <a:solidFill>
                  <a:schemeClr val="bg1"/>
                </a:solidFill>
                <a:latin typeface="Alexandria Light" pitchFamily="2" charset="-78"/>
                <a:cs typeface="Alexandria Light"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Light"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9846207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F2414AD9-F52D-43B9-9B12-2AE601319367}"/>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2795</TotalTime>
  <Words>1649</Words>
  <Application>Microsoft Macintosh PowerPoint</Application>
  <PresentationFormat>Widescreen</PresentationFormat>
  <Paragraphs>214</Paragraphs>
  <Slides>43</Slides>
  <Notes>4</Notes>
  <HiddenSlides>0</HiddenSlides>
  <MMClips>42</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43</vt:i4>
      </vt:variant>
    </vt:vector>
  </HeadingPairs>
  <TitlesOfParts>
    <vt:vector size="55" baseType="lpstr">
      <vt:lpstr>Al-Jazeera-Arabic-Bold</vt:lpstr>
      <vt:lpstr>Al-Jazeera-Arabic-Regular</vt:lpstr>
      <vt:lpstr>Alexandria</vt:lpstr>
      <vt:lpstr>Alexandria ExtraBold</vt:lpstr>
      <vt:lpstr>Alexandria Light</vt:lpstr>
      <vt:lpstr>Alexandria Medium</vt:lpstr>
      <vt:lpstr>Alexandria SemiBold</vt:lpstr>
      <vt:lpstr>Arial</vt:lpstr>
      <vt:lpstr>Calibri</vt:lpstr>
      <vt:lpstr>Calibri Light</vt:lpstr>
      <vt:lpstr>GE SS Two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george latif</cp:lastModifiedBy>
  <cp:revision>41</cp:revision>
  <dcterms:created xsi:type="dcterms:W3CDTF">2023-04-29T09:08:00Z</dcterms:created>
  <dcterms:modified xsi:type="dcterms:W3CDTF">2025-02-01T20:47:46Z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