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3" r:id="rId6"/>
    <p:sldId id="555" r:id="rId7"/>
    <p:sldId id="535" r:id="rId8"/>
    <p:sldId id="534" r:id="rId9"/>
    <p:sldId id="533" r:id="rId10"/>
    <p:sldId id="532" r:id="rId11"/>
    <p:sldId id="531" r:id="rId12"/>
    <p:sldId id="530" r:id="rId13"/>
    <p:sldId id="529" r:id="rId14"/>
    <p:sldId id="528" r:id="rId15"/>
    <p:sldId id="527" r:id="rId16"/>
    <p:sldId id="554" r:id="rId17"/>
    <p:sldId id="525" r:id="rId18"/>
    <p:sldId id="526" r:id="rId19"/>
    <p:sldId id="524" r:id="rId20"/>
    <p:sldId id="523" r:id="rId21"/>
    <p:sldId id="522" r:id="rId22"/>
    <p:sldId id="521" r:id="rId23"/>
    <p:sldId id="520" r:id="rId24"/>
    <p:sldId id="519" r:id="rId25"/>
    <p:sldId id="518" r:id="rId26"/>
    <p:sldId id="517" r:id="rId27"/>
    <p:sldId id="516" r:id="rId28"/>
    <p:sldId id="515" r:id="rId29"/>
    <p:sldId id="514" r:id="rId30"/>
    <p:sldId id="513" r:id="rId31"/>
    <p:sldId id="512" r:id="rId32"/>
    <p:sldId id="511" r:id="rId33"/>
    <p:sldId id="510" r:id="rId34"/>
    <p:sldId id="509" r:id="rId35"/>
    <p:sldId id="508" r:id="rId36"/>
    <p:sldId id="507" r:id="rId37"/>
    <p:sldId id="506" r:id="rId38"/>
    <p:sldId id="505" r:id="rId39"/>
    <p:sldId id="504" r:id="rId40"/>
    <p:sldId id="503" r:id="rId41"/>
    <p:sldId id="502" r:id="rId42"/>
    <p:sldId id="50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3"/>
            <p14:sldId id="555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54"/>
            <p14:sldId id="525"/>
            <p14:sldId id="526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90" d="100"/>
          <a:sy n="90" d="100"/>
        </p:scale>
        <p:origin x="37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>
          <a:extLst>
            <a:ext uri="{FF2B5EF4-FFF2-40B4-BE49-F238E27FC236}">
              <a16:creationId xmlns:a16="http://schemas.microsoft.com/office/drawing/2014/main" id="{D59E3415-8BC5-9C97-5AE5-7FA395FC0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>
            <a:extLst>
              <a:ext uri="{FF2B5EF4-FFF2-40B4-BE49-F238E27FC236}">
                <a16:creationId xmlns:a16="http://schemas.microsoft.com/office/drawing/2014/main" id="{757437AC-B8C1-EF9C-FC48-3DD8FC9969A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>
            <a:extLst>
              <a:ext uri="{FF2B5EF4-FFF2-40B4-BE49-F238E27FC236}">
                <a16:creationId xmlns:a16="http://schemas.microsoft.com/office/drawing/2014/main" id="{70A5EEA3-3E46-A638-CDED-55A33C90F83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3211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003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4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41009" y="3945877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Metwally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9CCBE4-CB3A-B9BA-51E9-BEEADC689FF1}"/>
              </a:ext>
            </a:extLst>
          </p:cNvPr>
          <p:cNvSpPr txBox="1"/>
          <p:nvPr/>
        </p:nvSpPr>
        <p:spPr>
          <a:xfrm>
            <a:off x="327991" y="705677"/>
            <a:ext cx="1112188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Statements Analysis and its interpretation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(Part two)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82553D7-C1A9-FBB1-505A-BB5145057A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>
          <a:extLst>
            <a:ext uri="{FF2B5EF4-FFF2-40B4-BE49-F238E27FC236}">
              <a16:creationId xmlns:a16="http://schemas.microsoft.com/office/drawing/2014/main" id="{213B2700-1767-D1BF-323D-DABDA5EAF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75DFD3-68CA-8573-34EB-27BB56788B1E}"/>
              </a:ext>
            </a:extLst>
          </p:cNvPr>
          <p:cNvSpPr txBox="1"/>
          <p:nvPr/>
        </p:nvSpPr>
        <p:spPr>
          <a:xfrm>
            <a:off x="327991" y="705677"/>
            <a:ext cx="11121887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Ratio Analysis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435F91C-989D-5BF8-CFDA-39208B3574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143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68B053-C5CE-A362-EF13-0C8504446C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57" y="676417"/>
            <a:ext cx="11790686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3FF87B-6EB4-E59E-CCC6-ABE93228E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898" y="923327"/>
            <a:ext cx="11760203" cy="501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C27139-A246-575C-6471-709C779CF7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30" y="1190625"/>
            <a:ext cx="11797748" cy="530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A57AE9-C898-02F4-3CA9-E741D6BF1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9642" y="2161394"/>
            <a:ext cx="9452716" cy="253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1ACE52-B708-5778-5268-8E6C3AA58F55}"/>
              </a:ext>
            </a:extLst>
          </p:cNvPr>
          <p:cNvSpPr txBox="1"/>
          <p:nvPr/>
        </p:nvSpPr>
        <p:spPr>
          <a:xfrm>
            <a:off x="675861" y="889844"/>
            <a:ext cx="10346635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Liquidity and efficiency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Ratios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Analyze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the a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bility to meet short-term obligations and to efficiently generate revenues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BE20B3-A2DC-6FAD-FFE2-3491ABC3AA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357" y="1100477"/>
            <a:ext cx="11728173" cy="531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9294B5-C9BD-FAB5-B03F-AA69B7BEE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8409" y="844826"/>
            <a:ext cx="9588531" cy="60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133838D-7EF3-929A-82B4-EC8D429C015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1" r="22008" b="87788"/>
          <a:stretch>
            <a:fillRect/>
          </a:stretch>
        </p:blipFill>
        <p:spPr>
          <a:xfrm>
            <a:off x="1038484" y="1091424"/>
            <a:ext cx="6581516" cy="6463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9F5233C-AED4-2588-C240-503A6BEFD269}"/>
              </a:ext>
            </a:extLst>
          </p:cNvPr>
          <p:cNvSpPr txBox="1"/>
          <p:nvPr/>
        </p:nvSpPr>
        <p:spPr>
          <a:xfrm>
            <a:off x="1038484" y="2209801"/>
            <a:ext cx="81055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rgbClr val="001D35"/>
                </a:solidFill>
                <a:effectLst/>
                <a:latin typeface="Google Sans"/>
              </a:rPr>
              <a:t>reflects the short-term resources a company has available to cover its short term liabilities. </a:t>
            </a:r>
            <a:endParaRPr lang="en-US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209D727-C615-0EF4-5250-3D1C8838D1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396" y="3040798"/>
            <a:ext cx="8443692" cy="289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4EC377-B539-1DB5-5363-B2A76C8376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422"/>
          <a:stretch/>
        </p:blipFill>
        <p:spPr>
          <a:xfrm>
            <a:off x="566530" y="911897"/>
            <a:ext cx="10923105" cy="572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78296" y="247651"/>
            <a:ext cx="11718234" cy="57149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BE73F0-E596-05F0-AAA7-70B85D398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6" y="1276349"/>
            <a:ext cx="11718233" cy="51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8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13F704-D531-287C-D719-C80BAEFF98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1209675"/>
            <a:ext cx="10734675" cy="527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1F6096-5113-F041-BC5A-EBD2B4BC2F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627" y="1219199"/>
            <a:ext cx="11320670" cy="528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8A2DB4-9A27-1A70-744F-691CA180E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" y="934278"/>
            <a:ext cx="10919376" cy="572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9E9592-9A79-5038-FE3A-3F17F56994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9452" y="895350"/>
            <a:ext cx="10479696" cy="50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BA7BAB-9451-DA7E-5DA3-02AFACC59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05" y="942095"/>
            <a:ext cx="12013096" cy="573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CF056A-C07E-3275-794A-913A35A31276}"/>
              </a:ext>
            </a:extLst>
          </p:cNvPr>
          <p:cNvSpPr txBox="1"/>
          <p:nvPr/>
        </p:nvSpPr>
        <p:spPr>
          <a:xfrm>
            <a:off x="1192695" y="2182505"/>
            <a:ext cx="981986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Solvency Ratios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Analyze the ability to generate future revenues and meet long-term obligations</a:t>
            </a:r>
          </a:p>
        </p:txBody>
      </p:sp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29D929-BD20-2544-9A99-15F0BB005C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3852"/>
            <a:ext cx="12192000" cy="565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ECC0A4-8046-995B-5609-1B25A999EA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04461"/>
            <a:ext cx="12115800" cy="595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A23AA7-5063-57CE-A050-93D752DD9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09" y="1011494"/>
            <a:ext cx="11956774" cy="56433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C620FA7-ADEB-25FF-9029-800F6AAADDB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1328" t="27914" r="14694" b="56082"/>
          <a:stretch>
            <a:fillRect/>
          </a:stretch>
        </p:blipFill>
        <p:spPr>
          <a:xfrm>
            <a:off x="10922000" y="1412240"/>
            <a:ext cx="934720" cy="762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C92485-5DBD-9985-305E-BA53EA4B81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6333" y="3429000"/>
            <a:ext cx="618784" cy="61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61FD32-A94D-7431-3561-161CB9E1DC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8661" y="1210689"/>
            <a:ext cx="12135678" cy="53193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C888A6-14B3-87A5-1362-2DA1AAF729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0064" y="1741059"/>
            <a:ext cx="615749" cy="6157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9D00E3-4FD8-4511-BC92-528A1CD416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75258" y="3637592"/>
            <a:ext cx="615749" cy="61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233C78-A5F7-285F-ABDD-7C02EE8A9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30" y="1295400"/>
            <a:ext cx="12006469" cy="545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055EE6-793B-FEB5-592F-54924DFE88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31" y="1003853"/>
            <a:ext cx="11807686" cy="5754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F68AA3-58B5-D587-1D96-2674BB1A26BA}"/>
              </a:ext>
            </a:extLst>
          </p:cNvPr>
          <p:cNvSpPr txBox="1"/>
          <p:nvPr/>
        </p:nvSpPr>
        <p:spPr>
          <a:xfrm>
            <a:off x="3048828" y="1874729"/>
            <a:ext cx="609765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Profitability Ratios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Ability to provide financial rewards sufficient to attract and retain financing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CA785A-513F-A8AC-6475-B7BD3C4BEC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13" y="894522"/>
            <a:ext cx="12016409" cy="576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446D46-C9AD-37F1-E54E-59DCF0E9A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8897" y="970750"/>
            <a:ext cx="9534205" cy="491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D0B33D-8582-12C3-66F4-BEE4CE7A42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817665"/>
            <a:ext cx="12005816" cy="50432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BA19443-92CA-8938-17FC-7F31BD11EE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0992" y="1310442"/>
            <a:ext cx="615749" cy="6157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E33AEB-EF7A-1B6C-EB3F-0C1C9AE384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2392" y="2546576"/>
            <a:ext cx="615749" cy="46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88FB36-6663-0373-49AF-F807DF25A0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533" y="1058820"/>
            <a:ext cx="10653554" cy="55094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8B3750-0B8D-DDF5-838F-47BD3C8EB4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75542" y="1826909"/>
            <a:ext cx="697259" cy="6157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4157E9-13C7-EC20-68D9-198B8F700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27534" y="3181929"/>
            <a:ext cx="494141" cy="49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B487F6-1E7A-DA4D-95C8-6823FFE02D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605" y="826132"/>
            <a:ext cx="11224211" cy="49527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BB408D-43E2-6651-D1F9-109A0C0CCF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4646" y="1310442"/>
            <a:ext cx="615749" cy="6157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0C9868-24DF-A477-F700-EBC8507E93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5810" y="2613126"/>
            <a:ext cx="544942" cy="451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43B9A2-532F-6677-D407-388DDF11F1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364" y="1396147"/>
            <a:ext cx="10848714" cy="45749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636190-BB32-C682-6731-84B68AFE05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3926" y="3257223"/>
            <a:ext cx="615749" cy="6157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0EB7DB-B374-AA39-3D61-75C8666CE67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3875" b="29374"/>
          <a:stretch>
            <a:fillRect/>
          </a:stretch>
        </p:blipFill>
        <p:spPr>
          <a:xfrm>
            <a:off x="11413067" y="2006599"/>
            <a:ext cx="468611" cy="287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360FF3-C2B2-4918-40E0-331979A3B9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91" y="1145749"/>
            <a:ext cx="11906425" cy="543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E74D5E-9111-14C6-1BA8-AA2BAACC24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1304924"/>
            <a:ext cx="9520325" cy="460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713200-4E48-FEBB-9EA0-690CC403DEC3}"/>
              </a:ext>
            </a:extLst>
          </p:cNvPr>
          <p:cNvSpPr txBox="1"/>
          <p:nvPr/>
        </p:nvSpPr>
        <p:spPr>
          <a:xfrm>
            <a:off x="1590261" y="1736229"/>
            <a:ext cx="9770165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Market Ratios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Ability to generate positive market expectations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E6D6B8-8B84-3284-56B4-36A1DAE60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557" y="1355559"/>
            <a:ext cx="11002617" cy="510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9C5746-3B73-F419-8E4A-A2045C20C5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325" b="4760"/>
          <a:stretch/>
        </p:blipFill>
        <p:spPr>
          <a:xfrm>
            <a:off x="1342479" y="1003852"/>
            <a:ext cx="10534782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105169-AA44-F71F-9BDE-8C1EA0C686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270" y="1050583"/>
            <a:ext cx="11986591" cy="556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747E9E-A39C-12EB-1A7D-F527D5898D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1085848"/>
            <a:ext cx="11430000" cy="5568952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23C4745-D1DD-1F30-BA2E-47B3137256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25810" y="5123392"/>
            <a:ext cx="487363" cy="4873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B91EB3-5CB4-00B2-51B1-FDB895DA00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7125" y="1730228"/>
            <a:ext cx="548688" cy="451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D1E0FC-BB30-68A4-F63B-CCC2B9BFBF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05856" y="3316214"/>
            <a:ext cx="548688" cy="22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3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160FB7-DDC0-4B12-AA27-E7155273136A}"/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100</Words>
  <Application>Microsoft Office PowerPoint</Application>
  <PresentationFormat>Widescreen</PresentationFormat>
  <Paragraphs>34</Paragraphs>
  <Slides>40</Slides>
  <Notes>38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Google Sans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49</cp:revision>
  <dcterms:created xsi:type="dcterms:W3CDTF">2023-04-29T09:08:00Z</dcterms:created>
  <dcterms:modified xsi:type="dcterms:W3CDTF">2025-06-21T19:36:58Z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