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42"/>
  </p:notesMasterIdLst>
  <p:sldIdLst>
    <p:sldId id="480" r:id="rId4"/>
    <p:sldId id="256" r:id="rId5"/>
    <p:sldId id="515" r:id="rId6"/>
    <p:sldId id="516" r:id="rId7"/>
    <p:sldId id="518" r:id="rId8"/>
    <p:sldId id="482" r:id="rId9"/>
    <p:sldId id="483" r:id="rId10"/>
    <p:sldId id="517" r:id="rId11"/>
    <p:sldId id="519" r:id="rId12"/>
    <p:sldId id="276" r:id="rId13"/>
    <p:sldId id="486" r:id="rId14"/>
    <p:sldId id="492" r:id="rId15"/>
    <p:sldId id="493" r:id="rId16"/>
    <p:sldId id="520" r:id="rId17"/>
    <p:sldId id="494" r:id="rId18"/>
    <p:sldId id="495" r:id="rId19"/>
    <p:sldId id="524" r:id="rId20"/>
    <p:sldId id="496" r:id="rId21"/>
    <p:sldId id="497" r:id="rId22"/>
    <p:sldId id="499" r:id="rId23"/>
    <p:sldId id="503" r:id="rId24"/>
    <p:sldId id="521" r:id="rId25"/>
    <p:sldId id="500" r:id="rId26"/>
    <p:sldId id="501" r:id="rId27"/>
    <p:sldId id="522" r:id="rId28"/>
    <p:sldId id="523" r:id="rId29"/>
    <p:sldId id="502" r:id="rId30"/>
    <p:sldId id="489" r:id="rId31"/>
    <p:sldId id="504" r:id="rId32"/>
    <p:sldId id="505" r:id="rId33"/>
    <p:sldId id="491" r:id="rId34"/>
    <p:sldId id="506" r:id="rId35"/>
    <p:sldId id="507" r:id="rId36"/>
    <p:sldId id="508" r:id="rId37"/>
    <p:sldId id="306" r:id="rId38"/>
    <p:sldId id="510" r:id="rId39"/>
    <p:sldId id="51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15"/>
            <p14:sldId id="516"/>
            <p14:sldId id="518"/>
            <p14:sldId id="482"/>
            <p14:sldId id="483"/>
            <p14:sldId id="517"/>
            <p14:sldId id="519"/>
            <p14:sldId id="276"/>
            <p14:sldId id="486"/>
            <p14:sldId id="492"/>
            <p14:sldId id="493"/>
            <p14:sldId id="520"/>
            <p14:sldId id="494"/>
            <p14:sldId id="495"/>
            <p14:sldId id="524"/>
            <p14:sldId id="496"/>
            <p14:sldId id="497"/>
            <p14:sldId id="499"/>
            <p14:sldId id="503"/>
            <p14:sldId id="521"/>
            <p14:sldId id="500"/>
            <p14:sldId id="501"/>
            <p14:sldId id="522"/>
            <p14:sldId id="523"/>
            <p14:sldId id="502"/>
            <p14:sldId id="489"/>
            <p14:sldId id="504"/>
            <p14:sldId id="505"/>
            <p14:sldId id="491"/>
            <p14:sldId id="506"/>
            <p14:sldId id="507"/>
            <p14:sldId id="508"/>
            <p14:sldId id="306"/>
            <p14:sldId id="510"/>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B413B8-D768-E62C-B247-011A986C9EB0}" v="175" dt="2024-03-01T19:38:16.273"/>
    <p1510:client id="{6DA4829A-D292-CDDE-F96F-6CF50EACD7D5}" v="36" dt="2024-03-01T22:11:18.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55B413B8-D768-E62C-B247-011A986C9EB0}"/>
    <pc:docChg chg="addSld delSld modSld modSection">
      <pc:chgData name="HebaZiad" userId="S::heba.ziad@midocean.edu.km::0891bf16-13e0-4c75-a792-3cb8ec3b5e1f" providerId="AD" clId="Web-{55B413B8-D768-E62C-B247-011A986C9EB0}" dt="2024-03-01T19:37:04.521" v="92"/>
      <pc:docMkLst>
        <pc:docMk/>
      </pc:docMkLst>
      <pc:sldChg chg="modSp">
        <pc:chgData name="HebaZiad" userId="S::heba.ziad@midocean.edu.km::0891bf16-13e0-4c75-a792-3cb8ec3b5e1f" providerId="AD" clId="Web-{55B413B8-D768-E62C-B247-011A986C9EB0}" dt="2024-03-01T19:12:24.227" v="16" actId="20577"/>
        <pc:sldMkLst>
          <pc:docMk/>
          <pc:sldMk cId="3262958268" sldId="482"/>
        </pc:sldMkLst>
        <pc:spChg chg="mod">
          <ac:chgData name="HebaZiad" userId="S::heba.ziad@midocean.edu.km::0891bf16-13e0-4c75-a792-3cb8ec3b5e1f" providerId="AD" clId="Web-{55B413B8-D768-E62C-B247-011A986C9EB0}" dt="2024-03-01T19:12:24.227" v="16" actId="20577"/>
          <ac:spMkLst>
            <pc:docMk/>
            <pc:sldMk cId="3262958268" sldId="482"/>
            <ac:spMk id="7" creationId="{FD348256-E2A9-8D81-DD63-70604F841097}"/>
          </ac:spMkLst>
        </pc:spChg>
      </pc:sldChg>
      <pc:sldChg chg="modSp">
        <pc:chgData name="HebaZiad" userId="S::heba.ziad@midocean.edu.km::0891bf16-13e0-4c75-a792-3cb8ec3b5e1f" providerId="AD" clId="Web-{55B413B8-D768-E62C-B247-011A986C9EB0}" dt="2024-03-01T19:30:20.614" v="61" actId="20577"/>
        <pc:sldMkLst>
          <pc:docMk/>
          <pc:sldMk cId="347459323" sldId="489"/>
        </pc:sldMkLst>
        <pc:spChg chg="mod">
          <ac:chgData name="HebaZiad" userId="S::heba.ziad@midocean.edu.km::0891bf16-13e0-4c75-a792-3cb8ec3b5e1f" providerId="AD" clId="Web-{55B413B8-D768-E62C-B247-011A986C9EB0}" dt="2024-03-01T19:30:20.614" v="61" actId="20577"/>
          <ac:spMkLst>
            <pc:docMk/>
            <pc:sldMk cId="347459323" sldId="489"/>
            <ac:spMk id="4" creationId="{371B1096-A673-32D3-C39F-45B21223F02B}"/>
          </ac:spMkLst>
        </pc:spChg>
      </pc:sldChg>
      <pc:sldChg chg="modSp">
        <pc:chgData name="HebaZiad" userId="S::heba.ziad@midocean.edu.km::0891bf16-13e0-4c75-a792-3cb8ec3b5e1f" providerId="AD" clId="Web-{55B413B8-D768-E62C-B247-011A986C9EB0}" dt="2024-03-01T19:14:02.668" v="30" actId="20577"/>
        <pc:sldMkLst>
          <pc:docMk/>
          <pc:sldMk cId="4161247356" sldId="492"/>
        </pc:sldMkLst>
        <pc:spChg chg="mod">
          <ac:chgData name="HebaZiad" userId="S::heba.ziad@midocean.edu.km::0891bf16-13e0-4c75-a792-3cb8ec3b5e1f" providerId="AD" clId="Web-{55B413B8-D768-E62C-B247-011A986C9EB0}" dt="2024-03-01T19:14:02.668" v="30" actId="20577"/>
          <ac:spMkLst>
            <pc:docMk/>
            <pc:sldMk cId="4161247356" sldId="492"/>
            <ac:spMk id="3" creationId="{F3B93EA3-E2C0-71C0-0C01-6CDFCB55E45E}"/>
          </ac:spMkLst>
        </pc:spChg>
      </pc:sldChg>
      <pc:sldChg chg="modSp">
        <pc:chgData name="HebaZiad" userId="S::heba.ziad@midocean.edu.km::0891bf16-13e0-4c75-a792-3cb8ec3b5e1f" providerId="AD" clId="Web-{55B413B8-D768-E62C-B247-011A986C9EB0}" dt="2024-03-01T19:15:26.750" v="35" actId="20577"/>
        <pc:sldMkLst>
          <pc:docMk/>
          <pc:sldMk cId="2957249910" sldId="493"/>
        </pc:sldMkLst>
        <pc:spChg chg="mod">
          <ac:chgData name="HebaZiad" userId="S::heba.ziad@midocean.edu.km::0891bf16-13e0-4c75-a792-3cb8ec3b5e1f" providerId="AD" clId="Web-{55B413B8-D768-E62C-B247-011A986C9EB0}" dt="2024-03-01T19:15:26.750" v="35" actId="20577"/>
          <ac:spMkLst>
            <pc:docMk/>
            <pc:sldMk cId="2957249910" sldId="493"/>
            <ac:spMk id="3" creationId="{BA23F976-1886-438D-0F69-B10D9DAFBD09}"/>
          </ac:spMkLst>
        </pc:spChg>
      </pc:sldChg>
      <pc:sldChg chg="modSp">
        <pc:chgData name="HebaZiad" userId="S::heba.ziad@midocean.edu.km::0891bf16-13e0-4c75-a792-3cb8ec3b5e1f" providerId="AD" clId="Web-{55B413B8-D768-E62C-B247-011A986C9EB0}" dt="2024-03-01T19:17:29.098" v="49" actId="20577"/>
        <pc:sldMkLst>
          <pc:docMk/>
          <pc:sldMk cId="2512477451" sldId="496"/>
        </pc:sldMkLst>
        <pc:spChg chg="mod">
          <ac:chgData name="HebaZiad" userId="S::heba.ziad@midocean.edu.km::0891bf16-13e0-4c75-a792-3cb8ec3b5e1f" providerId="AD" clId="Web-{55B413B8-D768-E62C-B247-011A986C9EB0}" dt="2024-03-01T19:17:29.098" v="49" actId="20577"/>
          <ac:spMkLst>
            <pc:docMk/>
            <pc:sldMk cId="2512477451" sldId="496"/>
            <ac:spMk id="8" creationId="{EC59FF22-138C-B1E2-9BC7-385E75B2B1F8}"/>
          </ac:spMkLst>
        </pc:spChg>
      </pc:sldChg>
      <pc:sldChg chg="modSp">
        <pc:chgData name="HebaZiad" userId="S::heba.ziad@midocean.edu.km::0891bf16-13e0-4c75-a792-3cb8ec3b5e1f" providerId="AD" clId="Web-{55B413B8-D768-E62C-B247-011A986C9EB0}" dt="2024-03-01T19:18:42.132" v="57" actId="20577"/>
        <pc:sldMkLst>
          <pc:docMk/>
          <pc:sldMk cId="768124604" sldId="500"/>
        </pc:sldMkLst>
        <pc:spChg chg="mod">
          <ac:chgData name="HebaZiad" userId="S::heba.ziad@midocean.edu.km::0891bf16-13e0-4c75-a792-3cb8ec3b5e1f" providerId="AD" clId="Web-{55B413B8-D768-E62C-B247-011A986C9EB0}" dt="2024-03-01T19:18:42.132" v="57" actId="20577"/>
          <ac:spMkLst>
            <pc:docMk/>
            <pc:sldMk cId="768124604" sldId="500"/>
            <ac:spMk id="3" creationId="{3334B8CF-0F54-2CCE-4737-A18DEFF6350D}"/>
          </ac:spMkLst>
        </pc:spChg>
      </pc:sldChg>
      <pc:sldChg chg="modSp">
        <pc:chgData name="HebaZiad" userId="S::heba.ziad@midocean.edu.km::0891bf16-13e0-4c75-a792-3cb8ec3b5e1f" providerId="AD" clId="Web-{55B413B8-D768-E62C-B247-011A986C9EB0}" dt="2024-03-01T19:19:40.652" v="58" actId="20577"/>
        <pc:sldMkLst>
          <pc:docMk/>
          <pc:sldMk cId="1892457862" sldId="501"/>
        </pc:sldMkLst>
        <pc:spChg chg="mod">
          <ac:chgData name="HebaZiad" userId="S::heba.ziad@midocean.edu.km::0891bf16-13e0-4c75-a792-3cb8ec3b5e1f" providerId="AD" clId="Web-{55B413B8-D768-E62C-B247-011A986C9EB0}" dt="2024-03-01T19:19:40.652" v="58" actId="20577"/>
          <ac:spMkLst>
            <pc:docMk/>
            <pc:sldMk cId="1892457862" sldId="501"/>
            <ac:spMk id="6" creationId="{8E234FE2-A6AA-9FC4-D553-83FDAC4D5155}"/>
          </ac:spMkLst>
        </pc:spChg>
      </pc:sldChg>
      <pc:sldChg chg="modSp">
        <pc:chgData name="HebaZiad" userId="S::heba.ziad@midocean.edu.km::0891bf16-13e0-4c75-a792-3cb8ec3b5e1f" providerId="AD" clId="Web-{55B413B8-D768-E62C-B247-011A986C9EB0}" dt="2024-03-01T19:30:43.990" v="73" actId="20577"/>
        <pc:sldMkLst>
          <pc:docMk/>
          <pc:sldMk cId="140378117" sldId="505"/>
        </pc:sldMkLst>
        <pc:spChg chg="mod">
          <ac:chgData name="HebaZiad" userId="S::heba.ziad@midocean.edu.km::0891bf16-13e0-4c75-a792-3cb8ec3b5e1f" providerId="AD" clId="Web-{55B413B8-D768-E62C-B247-011A986C9EB0}" dt="2024-03-01T19:30:43.990" v="73" actId="20577"/>
          <ac:spMkLst>
            <pc:docMk/>
            <pc:sldMk cId="140378117" sldId="505"/>
            <ac:spMk id="5" creationId="{51197D82-B0FB-F1D7-8482-3A0ADD68A5E1}"/>
          </ac:spMkLst>
        </pc:spChg>
      </pc:sldChg>
      <pc:sldChg chg="modSp">
        <pc:chgData name="HebaZiad" userId="S::heba.ziad@midocean.edu.km::0891bf16-13e0-4c75-a792-3cb8ec3b5e1f" providerId="AD" clId="Web-{55B413B8-D768-E62C-B247-011A986C9EB0}" dt="2024-03-01T19:35:33.017" v="89" actId="20577"/>
        <pc:sldMkLst>
          <pc:docMk/>
          <pc:sldMk cId="4104966094" sldId="510"/>
        </pc:sldMkLst>
        <pc:spChg chg="mod">
          <ac:chgData name="HebaZiad" userId="S::heba.ziad@midocean.edu.km::0891bf16-13e0-4c75-a792-3cb8ec3b5e1f" providerId="AD" clId="Web-{55B413B8-D768-E62C-B247-011A986C9EB0}" dt="2024-03-01T19:35:33.017" v="89" actId="20577"/>
          <ac:spMkLst>
            <pc:docMk/>
            <pc:sldMk cId="4104966094" sldId="510"/>
            <ac:spMk id="4" creationId="{14EE481B-B525-38A4-C359-716CBDF42362}"/>
          </ac:spMkLst>
        </pc:spChg>
      </pc:sldChg>
      <pc:sldChg chg="add del">
        <pc:chgData name="HebaZiad" userId="S::heba.ziad@midocean.edu.km::0891bf16-13e0-4c75-a792-3cb8ec3b5e1f" providerId="AD" clId="Web-{55B413B8-D768-E62C-B247-011A986C9EB0}" dt="2024-03-01T19:37:04.521" v="92"/>
        <pc:sldMkLst>
          <pc:docMk/>
          <pc:sldMk cId="979049774" sldId="512"/>
        </pc:sldMkLst>
      </pc:sldChg>
      <pc:sldChg chg="modSp">
        <pc:chgData name="HebaZiad" userId="S::heba.ziad@midocean.edu.km::0891bf16-13e0-4c75-a792-3cb8ec3b5e1f" providerId="AD" clId="Web-{55B413B8-D768-E62C-B247-011A986C9EB0}" dt="2024-03-01T19:08:56.141" v="9" actId="20577"/>
        <pc:sldMkLst>
          <pc:docMk/>
          <pc:sldMk cId="447261097" sldId="518"/>
        </pc:sldMkLst>
        <pc:spChg chg="mod">
          <ac:chgData name="HebaZiad" userId="S::heba.ziad@midocean.edu.km::0891bf16-13e0-4c75-a792-3cb8ec3b5e1f" providerId="AD" clId="Web-{55B413B8-D768-E62C-B247-011A986C9EB0}" dt="2024-03-01T19:08:56.141" v="9" actId="20577"/>
          <ac:spMkLst>
            <pc:docMk/>
            <pc:sldMk cId="447261097" sldId="518"/>
            <ac:spMk id="8" creationId="{963A2A48-AB6F-9D40-9643-B1D851BB00C5}"/>
          </ac:spMkLst>
        </pc:spChg>
      </pc:sldChg>
      <pc:sldChg chg="modSp">
        <pc:chgData name="HebaZiad" userId="S::heba.ziad@midocean.edu.km::0891bf16-13e0-4c75-a792-3cb8ec3b5e1f" providerId="AD" clId="Web-{55B413B8-D768-E62C-B247-011A986C9EB0}" dt="2024-03-01T19:13:30.276" v="25" actId="20577"/>
        <pc:sldMkLst>
          <pc:docMk/>
          <pc:sldMk cId="2519133089" sldId="519"/>
        </pc:sldMkLst>
        <pc:spChg chg="mod">
          <ac:chgData name="HebaZiad" userId="S::heba.ziad@midocean.edu.km::0891bf16-13e0-4c75-a792-3cb8ec3b5e1f" providerId="AD" clId="Web-{55B413B8-D768-E62C-B247-011A986C9EB0}" dt="2024-03-01T19:13:30.276" v="25" actId="20577"/>
          <ac:spMkLst>
            <pc:docMk/>
            <pc:sldMk cId="2519133089" sldId="519"/>
            <ac:spMk id="7" creationId="{524919BF-D89E-56BD-319A-77096F82F24F}"/>
          </ac:spMkLst>
        </pc:spChg>
      </pc:sldChg>
    </pc:docChg>
  </pc:docChgLst>
  <pc:docChgLst>
    <pc:chgData name="HebaZiad" userId="S::heba.ziad@midocean.edu.km::0891bf16-13e0-4c75-a792-3cb8ec3b5e1f" providerId="AD" clId="Web-{6DA4829A-D292-CDDE-F96F-6CF50EACD7D5}"/>
    <pc:docChg chg="modSld">
      <pc:chgData name="HebaZiad" userId="S::heba.ziad@midocean.edu.km::0891bf16-13e0-4c75-a792-3cb8ec3b5e1f" providerId="AD" clId="Web-{6DA4829A-D292-CDDE-F96F-6CF50EACD7D5}" dt="2024-03-01T22:11:18.951" v="16" actId="20577"/>
      <pc:docMkLst>
        <pc:docMk/>
      </pc:docMkLst>
      <pc:sldChg chg="modSp">
        <pc:chgData name="HebaZiad" userId="S::heba.ziad@midocean.edu.km::0891bf16-13e0-4c75-a792-3cb8ec3b5e1f" providerId="AD" clId="Web-{6DA4829A-D292-CDDE-F96F-6CF50EACD7D5}" dt="2024-03-01T22:05:11.576" v="3" actId="20577"/>
        <pc:sldMkLst>
          <pc:docMk/>
          <pc:sldMk cId="4161247356" sldId="492"/>
        </pc:sldMkLst>
        <pc:spChg chg="mod">
          <ac:chgData name="HebaZiad" userId="S::heba.ziad@midocean.edu.km::0891bf16-13e0-4c75-a792-3cb8ec3b5e1f" providerId="AD" clId="Web-{6DA4829A-D292-CDDE-F96F-6CF50EACD7D5}" dt="2024-03-01T22:05:11.576" v="3" actId="20577"/>
          <ac:spMkLst>
            <pc:docMk/>
            <pc:sldMk cId="4161247356" sldId="492"/>
            <ac:spMk id="3" creationId="{F3B93EA3-E2C0-71C0-0C01-6CDFCB55E45E}"/>
          </ac:spMkLst>
        </pc:spChg>
      </pc:sldChg>
      <pc:sldChg chg="modSp">
        <pc:chgData name="HebaZiad" userId="S::heba.ziad@midocean.edu.km::0891bf16-13e0-4c75-a792-3cb8ec3b5e1f" providerId="AD" clId="Web-{6DA4829A-D292-CDDE-F96F-6CF50EACD7D5}" dt="2024-03-01T22:11:18.951" v="16" actId="20577"/>
        <pc:sldMkLst>
          <pc:docMk/>
          <pc:sldMk cId="1892457862" sldId="501"/>
        </pc:sldMkLst>
        <pc:spChg chg="mod">
          <ac:chgData name="HebaZiad" userId="S::heba.ziad@midocean.edu.km::0891bf16-13e0-4c75-a792-3cb8ec3b5e1f" providerId="AD" clId="Web-{6DA4829A-D292-CDDE-F96F-6CF50EACD7D5}" dt="2024-03-01T22:11:18.951" v="16" actId="20577"/>
          <ac:spMkLst>
            <pc:docMk/>
            <pc:sldMk cId="1892457862" sldId="501"/>
            <ac:spMk id="6" creationId="{8E234FE2-A6AA-9FC4-D553-83FDAC4D5155}"/>
          </ac:spMkLst>
        </pc:spChg>
      </pc:sldChg>
      <pc:sldChg chg="modSp">
        <pc:chgData name="HebaZiad" userId="S::heba.ziad@midocean.edu.km::0891bf16-13e0-4c75-a792-3cb8ec3b5e1f" providerId="AD" clId="Web-{6DA4829A-D292-CDDE-F96F-6CF50EACD7D5}" dt="2024-03-01T22:07:55.284" v="9" actId="20577"/>
        <pc:sldMkLst>
          <pc:docMk/>
          <pc:sldMk cId="4104966094" sldId="510"/>
        </pc:sldMkLst>
        <pc:spChg chg="mod">
          <ac:chgData name="HebaZiad" userId="S::heba.ziad@midocean.edu.km::0891bf16-13e0-4c75-a792-3cb8ec3b5e1f" providerId="AD" clId="Web-{6DA4829A-D292-CDDE-F96F-6CF50EACD7D5}" dt="2024-03-01T22:07:55.284" v="9" actId="20577"/>
          <ac:spMkLst>
            <pc:docMk/>
            <pc:sldMk cId="4104966094" sldId="510"/>
            <ac:spMk id="4" creationId="{14EE481B-B525-38A4-C359-716CBDF42362}"/>
          </ac:spMkLst>
        </pc:spChg>
      </pc:sldChg>
      <pc:sldChg chg="modSp">
        <pc:chgData name="HebaZiad" userId="S::heba.ziad@midocean.edu.km::0891bf16-13e0-4c75-a792-3cb8ec3b5e1f" providerId="AD" clId="Web-{6DA4829A-D292-CDDE-F96F-6CF50EACD7D5}" dt="2024-03-01T22:05:55.874" v="5" actId="20577"/>
        <pc:sldMkLst>
          <pc:docMk/>
          <pc:sldMk cId="3878917304" sldId="521"/>
        </pc:sldMkLst>
        <pc:spChg chg="mod">
          <ac:chgData name="HebaZiad" userId="S::heba.ziad@midocean.edu.km::0891bf16-13e0-4c75-a792-3cb8ec3b5e1f" providerId="AD" clId="Web-{6DA4829A-D292-CDDE-F96F-6CF50EACD7D5}" dt="2024-03-01T22:05:55.874" v="5" actId="20577"/>
          <ac:spMkLst>
            <pc:docMk/>
            <pc:sldMk cId="3878917304" sldId="521"/>
            <ac:spMk id="6" creationId="{EFD4765D-9D43-2E1A-17A5-8C5CA07D89F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84579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62973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svg"/><Relationship Id="rId2" Type="http://schemas.openxmlformats.org/officeDocument/2006/relationships/image" Target="../media/image42.jpeg"/><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a:t>
            </a:r>
            <a:r>
              <a:rPr lang="ar-EG" sz="3600" b="1" dirty="0">
                <a:solidFill>
                  <a:srgbClr val="00B0F0"/>
                </a:solidFill>
                <a:latin typeface="Times New Roman" panose="02020603050405020304" pitchFamily="18" charset="0"/>
                <a:cs typeface="Times New Roman" panose="02020603050405020304" pitchFamily="18" charset="0"/>
              </a:rPr>
              <a:t>أ</a:t>
            </a:r>
            <a:r>
              <a:rPr lang="ar-JO" sz="3600" b="1" dirty="0">
                <a:solidFill>
                  <a:srgbClr val="00B0F0"/>
                </a:solidFill>
                <a:latin typeface="Times New Roman" panose="02020603050405020304" pitchFamily="18" charset="0"/>
                <a:cs typeface="Times New Roman" panose="02020603050405020304" pitchFamily="18" charset="0"/>
              </a:rPr>
              <a:t>خلاقيات ال</a:t>
            </a:r>
            <a:r>
              <a:rPr lang="ar-EG" sz="3600" b="1" dirty="0">
                <a:solidFill>
                  <a:srgbClr val="00B0F0"/>
                </a:solidFill>
                <a:latin typeface="Times New Roman" panose="02020603050405020304" pitchFamily="18" charset="0"/>
                <a:cs typeface="Times New Roman" panose="02020603050405020304" pitchFamily="18" charset="0"/>
              </a:rPr>
              <a:t>إ</a:t>
            </a:r>
            <a:r>
              <a:rPr lang="ar-JO" sz="3600" b="1" dirty="0">
                <a:solidFill>
                  <a:srgbClr val="00B0F0"/>
                </a:solidFill>
                <a:latin typeface="Times New Roman" panose="02020603050405020304" pitchFamily="18" charset="0"/>
                <a:cs typeface="Times New Roman" panose="02020603050405020304" pitchFamily="18" charset="0"/>
              </a:rPr>
              <a:t>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a:t>
            </a:r>
            <a:r>
              <a:rPr lang="ar-EG" sz="2800" b="1" dirty="0">
                <a:solidFill>
                  <a:schemeClr val="bg1"/>
                </a:solidFill>
                <a:latin typeface="Times New Roman" panose="02020603050405020304" pitchFamily="18" charset="0"/>
                <a:cs typeface="Times New Roman" panose="02020603050405020304" pitchFamily="18" charset="0"/>
              </a:rPr>
              <a:t> الخامسة</a:t>
            </a:r>
            <a:r>
              <a:rPr lang="ar-JO"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1" y="1079085"/>
            <a:ext cx="8119054" cy="7478970"/>
          </a:xfrm>
          <a:prstGeom prst="rect">
            <a:avLst/>
          </a:prstGeom>
          <a:noFill/>
        </p:spPr>
        <p:txBody>
          <a:bodyPr wrap="square">
            <a:spAutoFit/>
          </a:bodyPr>
          <a:lstStyle/>
          <a:p>
            <a:pPr algn="r" rtl="1"/>
            <a:r>
              <a:rPr lang="ar-JO" sz="2400" b="1" dirty="0"/>
              <a:t>المحاور الرئيسية </a:t>
            </a:r>
          </a:p>
          <a:p>
            <a:pPr algn="r" rtl="1"/>
            <a:endParaRPr lang="ar-JO" sz="2400" b="1" dirty="0"/>
          </a:p>
          <a:p>
            <a:pPr marL="342900" indent="-342900" algn="r" rtl="1">
              <a:lnSpc>
                <a:spcPct val="150000"/>
              </a:lnSpc>
              <a:buFont typeface="Wingdings" panose="05000000000000000000" pitchFamily="2" charset="2"/>
              <a:buChar char="§"/>
            </a:pPr>
            <a:r>
              <a:rPr lang="ar-JO" sz="2400" dirty="0"/>
              <a:t>أسباب ظهور أخلاقيات التسويق وأهميتها</a:t>
            </a:r>
          </a:p>
          <a:p>
            <a:pPr marL="342900" indent="-342900" algn="r" rtl="1">
              <a:lnSpc>
                <a:spcPct val="150000"/>
              </a:lnSpc>
              <a:buFont typeface="Wingdings" panose="05000000000000000000" pitchFamily="2" charset="2"/>
              <a:buChar char="§"/>
            </a:pPr>
            <a:r>
              <a:rPr lang="ar-JO" sz="2400" dirty="0"/>
              <a:t>أهمية أخلاقيات التسويق </a:t>
            </a:r>
          </a:p>
          <a:p>
            <a:pPr marL="342900" indent="-342900" algn="r" rtl="1">
              <a:lnSpc>
                <a:spcPct val="150000"/>
              </a:lnSpc>
              <a:buFont typeface="Wingdings" panose="05000000000000000000" pitchFamily="2" charset="2"/>
              <a:buChar char="§"/>
            </a:pPr>
            <a:r>
              <a:rPr lang="ar-JO" sz="2400" dirty="0"/>
              <a:t>المشكلات الأخلاقية في التسويق</a:t>
            </a:r>
          </a:p>
          <a:p>
            <a:pPr marL="342900" indent="-342900" algn="r" rtl="1">
              <a:lnSpc>
                <a:spcPct val="150000"/>
              </a:lnSpc>
              <a:buFont typeface="Wingdings" panose="05000000000000000000" pitchFamily="2" charset="2"/>
              <a:buChar char="§"/>
            </a:pPr>
            <a:r>
              <a:rPr lang="ar-JO" sz="2400" dirty="0"/>
              <a:t>مدونة أخلاقيات التسويق للجمعية الأمريكية للتسويق </a:t>
            </a:r>
          </a:p>
          <a:p>
            <a:pPr marL="342900" indent="-342900" algn="r" rtl="1">
              <a:lnSpc>
                <a:spcPct val="150000"/>
              </a:lnSpc>
              <a:buFont typeface="Wingdings" panose="05000000000000000000" pitchFamily="2" charset="2"/>
              <a:buChar char="§"/>
            </a:pPr>
            <a:r>
              <a:rPr lang="ar-JO" sz="2400" dirty="0"/>
              <a:t>آليات تطبيق أخلاقيات التسويق</a:t>
            </a:r>
          </a:p>
          <a:p>
            <a:pPr marL="342900" indent="-342900" algn="r" rtl="1">
              <a:lnSpc>
                <a:spcPct val="150000"/>
              </a:lnSpc>
              <a:buFont typeface="Wingdings" panose="05000000000000000000" pitchFamily="2" charset="2"/>
              <a:buChar char="§"/>
            </a:pPr>
            <a:r>
              <a:rPr lang="ar-JO" sz="2400" dirty="0"/>
              <a:t>العوامل المؤثرة في اتخاذ القرارات الأخلاقية التسويقية </a:t>
            </a:r>
          </a:p>
          <a:p>
            <a:pPr marL="342900" indent="-342900" algn="r" rtl="1">
              <a:lnSpc>
                <a:spcPct val="150000"/>
              </a:lnSpc>
              <a:buFont typeface="Wingdings" panose="05000000000000000000" pitchFamily="2" charset="2"/>
              <a:buChar char="§"/>
            </a:pPr>
            <a:r>
              <a:rPr lang="ar-JO" sz="2400" dirty="0"/>
              <a:t>الخصائص والخطوات لعملية اتخاذ القرار التسويقي والمبني على اسس أخلاقية </a:t>
            </a:r>
          </a:p>
          <a:p>
            <a:pPr algn="r" rtl="1">
              <a:lnSpc>
                <a:spcPct val="150000"/>
              </a:lnSpc>
            </a:pPr>
            <a:endParaRPr lang="ar-JO" sz="2400" dirty="0"/>
          </a:p>
          <a:p>
            <a:pPr algn="r" rtl="1"/>
            <a:endParaRPr lang="ar-JO" sz="2400" dirty="0"/>
          </a:p>
          <a:p>
            <a:pPr algn="r" rtl="1"/>
            <a:endParaRPr lang="ar-JO" sz="2400" dirty="0"/>
          </a:p>
          <a:p>
            <a:pPr algn="r" rtl="1"/>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p:txBody>
      </p:sp>
      <p:pic>
        <p:nvPicPr>
          <p:cNvPr id="4" name="Picture 3">
            <a:extLst>
              <a:ext uri="{FF2B5EF4-FFF2-40B4-BE49-F238E27FC236}">
                <a16:creationId xmlns:a16="http://schemas.microsoft.com/office/drawing/2014/main" id="{08C80483-352F-AE8C-9629-D25BFA53CA79}"/>
              </a:ext>
            </a:extLst>
          </p:cNvPr>
          <p:cNvPicPr>
            <a:picLocks noChangeAspect="1"/>
          </p:cNvPicPr>
          <p:nvPr/>
        </p:nvPicPr>
        <p:blipFill>
          <a:blip r:embed="rId3"/>
          <a:stretch>
            <a:fillRect/>
          </a:stretch>
        </p:blipFill>
        <p:spPr>
          <a:xfrm>
            <a:off x="180430" y="1155869"/>
            <a:ext cx="3819379" cy="594559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78E5E-C585-18FC-2CD7-98808719A8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E2A85-22C7-4D49-5634-27969294B139}"/>
              </a:ext>
            </a:extLst>
          </p:cNvPr>
          <p:cNvSpPr/>
          <p:nvPr/>
        </p:nvSpPr>
        <p:spPr>
          <a:xfrm>
            <a:off x="2626178" y="500900"/>
            <a:ext cx="8832759" cy="546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687B34-BD99-A8C6-8B3F-BA77C3396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2A8E1C-9C43-DDB9-A6E0-CE54753C1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1205274-9996-9D9C-06B3-9BC53FFAE68D}"/>
              </a:ext>
            </a:extLst>
          </p:cNvPr>
          <p:cNvSpPr txBox="1"/>
          <p:nvPr/>
        </p:nvSpPr>
        <p:spPr>
          <a:xfrm>
            <a:off x="4723548" y="1630730"/>
            <a:ext cx="7157277" cy="4216539"/>
          </a:xfrm>
          <a:prstGeom prst="rect">
            <a:avLst/>
          </a:prstGeom>
          <a:noFill/>
        </p:spPr>
        <p:txBody>
          <a:bodyPr wrap="square">
            <a:spAutoFit/>
          </a:bodyPr>
          <a:lstStyle/>
          <a:p>
            <a:pPr algn="just" rtl="1"/>
            <a:endParaRPr lang="ar-JO" sz="2400" dirty="0">
              <a:solidFill>
                <a:srgbClr val="535353"/>
              </a:solidFill>
              <a:latin typeface="cairo"/>
            </a:endParaRPr>
          </a:p>
          <a:p>
            <a:pPr algn="just" rtl="1"/>
            <a:endParaRPr lang="ar-JO" sz="2400" dirty="0"/>
          </a:p>
          <a:p>
            <a:pPr algn="ctr" rtl="1"/>
            <a:r>
              <a:rPr lang="ar-JO" sz="2800" b="1" dirty="0"/>
              <a:t>أسباب ظهور أخلاقيات التسويق وأهميتها</a:t>
            </a:r>
          </a:p>
          <a:p>
            <a:pPr algn="just" rtl="1"/>
            <a:endParaRPr lang="ar-JO" sz="2400" dirty="0"/>
          </a:p>
          <a:p>
            <a:pPr algn="ctr" rtl="1"/>
            <a:r>
              <a:rPr lang="ar-JO" sz="2400" b="0" i="0" dirty="0">
                <a:effectLst/>
                <a:latin typeface="cairo"/>
              </a:rPr>
              <a:t>سنتطرق في هذا الفرع إلى معرفة مصادر أخلاقيات التسويق وتوضيح أهميتها بالنسبة للمؤسسة.</a:t>
            </a:r>
          </a:p>
          <a:p>
            <a:pPr algn="just" rtl="1"/>
            <a:endParaRPr lang="ar-JO" sz="2400" dirty="0">
              <a:solidFill>
                <a:srgbClr val="535353"/>
              </a:solidFill>
              <a:latin typeface="cairo"/>
            </a:endParaRPr>
          </a:p>
          <a:p>
            <a:pPr algn="just" rtl="1"/>
            <a:endParaRPr lang="ar-JO" sz="2400" b="0" i="0" dirty="0">
              <a:solidFill>
                <a:srgbClr val="535353"/>
              </a:solidFill>
              <a:effectLst/>
              <a:latin typeface="cairo"/>
            </a:endParaRPr>
          </a:p>
          <a:p>
            <a:pPr algn="just" rtl="1"/>
            <a:endParaRPr lang="ar-JO" sz="2400" dirty="0">
              <a:solidFill>
                <a:srgbClr val="535353"/>
              </a:solidFill>
              <a:latin typeface="cairo"/>
            </a:endParaRPr>
          </a:p>
          <a:p>
            <a:pPr algn="just" rtl="1"/>
            <a:endParaRPr lang="ar-JO" sz="2400" b="0" i="0" dirty="0">
              <a:solidFill>
                <a:srgbClr val="535353"/>
              </a:solidFill>
              <a:effectLst/>
              <a:latin typeface="cairo"/>
            </a:endParaRPr>
          </a:p>
          <a:p>
            <a:pPr algn="just" rtl="1"/>
            <a:endParaRPr lang="ar-JO" sz="2400" b="0" i="0" dirty="0">
              <a:solidFill>
                <a:srgbClr val="535353"/>
              </a:solidFill>
              <a:effectLst/>
              <a:latin typeface="cairo"/>
            </a:endParaRPr>
          </a:p>
        </p:txBody>
      </p:sp>
      <p:pic>
        <p:nvPicPr>
          <p:cNvPr id="3" name="Picture 2">
            <a:extLst>
              <a:ext uri="{FF2B5EF4-FFF2-40B4-BE49-F238E27FC236}">
                <a16:creationId xmlns:a16="http://schemas.microsoft.com/office/drawing/2014/main" id="{B65E332B-25BF-8241-5637-6B671978ECD3}"/>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195364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5627D-8D12-4E0E-023A-72B215E3E3A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8C9A519-A966-725C-FCAE-AE5FBFD5CE8C}"/>
              </a:ext>
            </a:extLst>
          </p:cNvPr>
          <p:cNvPicPr>
            <a:picLocks noChangeAspect="1"/>
          </p:cNvPicPr>
          <p:nvPr/>
        </p:nvPicPr>
        <p:blipFill>
          <a:blip r:embed="rId2"/>
          <a:stretch>
            <a:fillRect/>
          </a:stretch>
        </p:blipFill>
        <p:spPr>
          <a:xfrm>
            <a:off x="0" y="0"/>
            <a:ext cx="3534104" cy="6858000"/>
          </a:xfrm>
          <a:prstGeom prst="rect">
            <a:avLst/>
          </a:prstGeom>
        </p:spPr>
      </p:pic>
      <p:sp>
        <p:nvSpPr>
          <p:cNvPr id="18" name="Rectangle 17">
            <a:extLst>
              <a:ext uri="{FF2B5EF4-FFF2-40B4-BE49-F238E27FC236}">
                <a16:creationId xmlns:a16="http://schemas.microsoft.com/office/drawing/2014/main" id="{A8466CA4-3F83-DFD2-CF4C-F1CA3349AD65}"/>
              </a:ext>
            </a:extLst>
          </p:cNvPr>
          <p:cNvSpPr/>
          <p:nvPr/>
        </p:nvSpPr>
        <p:spPr>
          <a:xfrm>
            <a:off x="3714535" y="497711"/>
            <a:ext cx="8166290" cy="925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CD59AE8-EC4B-5BE9-FA5A-F53E7CE62D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9366D1-88A3-EBB9-9DB0-BF95F9C4F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A31561-BE29-0D30-8FE4-7BB4EC9F3DBC}"/>
              </a:ext>
            </a:extLst>
          </p:cNvPr>
          <p:cNvSpPr txBox="1"/>
          <p:nvPr/>
        </p:nvSpPr>
        <p:spPr>
          <a:xfrm>
            <a:off x="3714534" y="1409140"/>
            <a:ext cx="8166291" cy="329320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sz="2800" b="1" i="0" dirty="0">
                <a:solidFill>
                  <a:schemeClr val="tx1"/>
                </a:solidFill>
                <a:effectLst/>
                <a:latin typeface="cairo"/>
              </a:rPr>
              <a:t>أسباب ظهور أخلاقيات التسويق: </a:t>
            </a:r>
          </a:p>
          <a:p>
            <a:pPr algn="just" rtl="1"/>
            <a:endParaRPr lang="ar-JO" sz="2400" b="0" i="0" dirty="0">
              <a:solidFill>
                <a:schemeClr val="tx1"/>
              </a:solidFill>
              <a:effectLst/>
              <a:latin typeface="cairo"/>
            </a:endParaRPr>
          </a:p>
          <a:p>
            <a:pPr algn="just" rtl="1"/>
            <a:endParaRPr lang="ar-JO" sz="2400" b="1" dirty="0">
              <a:solidFill>
                <a:schemeClr val="tx1"/>
              </a:solidFill>
              <a:latin typeface="cairo"/>
            </a:endParaRPr>
          </a:p>
          <a:p>
            <a:pPr marL="342900" indent="-342900" algn="just" rtl="1">
              <a:lnSpc>
                <a:spcPct val="150000"/>
              </a:lnSpc>
              <a:buFont typeface="Wingdings" panose="05000000000000000000" pitchFamily="2" charset="2"/>
              <a:buChar char="Ø"/>
            </a:pPr>
            <a:r>
              <a:rPr lang="ar-JO" sz="2400" dirty="0">
                <a:solidFill>
                  <a:schemeClr val="tx1"/>
                </a:solidFill>
                <a:latin typeface="cairo"/>
              </a:rPr>
              <a:t> تجاوز قاعدة اللامشروعية والأخلاقيات في الكثير من الممارسات للشركات؛</a:t>
            </a:r>
          </a:p>
          <a:p>
            <a:pPr marL="342900" indent="-342900" algn="just" rtl="1">
              <a:lnSpc>
                <a:spcPct val="150000"/>
              </a:lnSpc>
              <a:buFont typeface="Wingdings" panose="05000000000000000000" pitchFamily="2" charset="2"/>
              <a:buChar char="Ø"/>
            </a:pPr>
            <a:r>
              <a:rPr lang="ar-JO" sz="2400" dirty="0">
                <a:solidFill>
                  <a:schemeClr val="tx1"/>
                </a:solidFill>
                <a:latin typeface="cairo"/>
              </a:rPr>
              <a:t> الإست</a:t>
            </a:r>
            <a:r>
              <a:rPr lang="ar-EG" sz="2400" dirty="0">
                <a:solidFill>
                  <a:schemeClr val="tx1"/>
                </a:solidFill>
                <a:latin typeface="cairo"/>
              </a:rPr>
              <a:t>ي</a:t>
            </a:r>
            <a:r>
              <a:rPr lang="ar-JO" sz="2400" dirty="0">
                <a:solidFill>
                  <a:schemeClr val="tx1"/>
                </a:solidFill>
                <a:latin typeface="cairo"/>
              </a:rPr>
              <a:t>لاء على شركات المنافسين بد</a:t>
            </a:r>
            <a:r>
              <a:rPr lang="ar-EG" sz="2400" dirty="0">
                <a:solidFill>
                  <a:schemeClr val="tx1"/>
                </a:solidFill>
                <a:latin typeface="cairo"/>
              </a:rPr>
              <a:t>لاً</a:t>
            </a:r>
            <a:r>
              <a:rPr lang="ar-JO" sz="2400" dirty="0">
                <a:solidFill>
                  <a:schemeClr val="tx1"/>
                </a:solidFill>
                <a:latin typeface="cairo"/>
              </a:rPr>
              <a:t> من تطوير سلعها؛</a:t>
            </a:r>
          </a:p>
          <a:p>
            <a:pPr marL="342900" indent="-342900" algn="just" rtl="1">
              <a:lnSpc>
                <a:spcPct val="150000"/>
              </a:lnSpc>
              <a:buFont typeface="Wingdings" panose="05000000000000000000" pitchFamily="2" charset="2"/>
              <a:buChar char="Ø"/>
            </a:pPr>
            <a:r>
              <a:rPr lang="ar-JO" sz="2400" dirty="0">
                <a:solidFill>
                  <a:schemeClr val="tx1"/>
                </a:solidFill>
                <a:latin typeface="cairo"/>
              </a:rPr>
              <a:t> الممارسات التسويقية التنافسية غير العادلة بهدف ضرب وتدمير الشركات </a:t>
            </a:r>
          </a:p>
          <a:p>
            <a:pPr algn="just" rtl="1"/>
            <a:endParaRPr lang="ar-JO" sz="2400" b="0" i="0" dirty="0">
              <a:solidFill>
                <a:srgbClr val="535353"/>
              </a:solidFill>
              <a:effectLst/>
              <a:latin typeface="cairo"/>
            </a:endParaRPr>
          </a:p>
        </p:txBody>
      </p:sp>
    </p:spTree>
    <p:extLst>
      <p:ext uri="{BB962C8B-B14F-4D97-AF65-F5344CB8AC3E}">
        <p14:creationId xmlns:p14="http://schemas.microsoft.com/office/powerpoint/2010/main" val="3327587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9B5AB-EDC0-A564-1EEF-EEBFAF66CD1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B319336-2AB8-AF6E-817F-664560050656}"/>
              </a:ext>
            </a:extLst>
          </p:cNvPr>
          <p:cNvPicPr>
            <a:picLocks noChangeAspect="1"/>
          </p:cNvPicPr>
          <p:nvPr/>
        </p:nvPicPr>
        <p:blipFill>
          <a:blip r:embed="rId2"/>
          <a:stretch>
            <a:fillRect/>
          </a:stretch>
        </p:blipFill>
        <p:spPr>
          <a:xfrm>
            <a:off x="0" y="0"/>
            <a:ext cx="3392972" cy="6858000"/>
          </a:xfrm>
          <a:prstGeom prst="rect">
            <a:avLst/>
          </a:prstGeom>
        </p:spPr>
      </p:pic>
      <p:sp>
        <p:nvSpPr>
          <p:cNvPr id="18" name="Rectangle 17">
            <a:extLst>
              <a:ext uri="{FF2B5EF4-FFF2-40B4-BE49-F238E27FC236}">
                <a16:creationId xmlns:a16="http://schemas.microsoft.com/office/drawing/2014/main" id="{EB720B44-4BF0-4B0F-4357-8C401E057F54}"/>
              </a:ext>
            </a:extLst>
          </p:cNvPr>
          <p:cNvSpPr/>
          <p:nvPr/>
        </p:nvSpPr>
        <p:spPr>
          <a:xfrm>
            <a:off x="3104230" y="629542"/>
            <a:ext cx="8776595" cy="7340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F0538FC-2490-16CA-86E8-264F8F8AEE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0877A-0BFF-5DE3-FBB3-5B2F1F8653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63A2A48-AB6F-9D40-9643-B1D851BB00C5}"/>
              </a:ext>
            </a:extLst>
          </p:cNvPr>
          <p:cNvSpPr txBox="1"/>
          <p:nvPr/>
        </p:nvSpPr>
        <p:spPr>
          <a:xfrm>
            <a:off x="3392972" y="1029652"/>
            <a:ext cx="8553443" cy="4154984"/>
          </a:xfrm>
          <a:prstGeom prst="rect">
            <a:avLst/>
          </a:prstGeom>
          <a:noFill/>
        </p:spPr>
        <p:txBody>
          <a:bodyPr wrap="square" lIns="91440" tIns="45720" rIns="91440" bIns="45720" anchor="t">
            <a:spAutoFit/>
          </a:bodyPr>
          <a:lstStyle/>
          <a:p>
            <a:pPr algn="just" rtl="1"/>
            <a:endParaRPr lang="ar-JO" sz="2400" b="0" i="0" dirty="0">
              <a:solidFill>
                <a:srgbClr val="535353"/>
              </a:solidFill>
              <a:effectLst/>
              <a:latin typeface="cairo"/>
            </a:endParaRPr>
          </a:p>
          <a:p>
            <a:pPr marL="342900" indent="-342900" algn="just" rtl="1">
              <a:lnSpc>
                <a:spcPct val="150000"/>
              </a:lnSpc>
              <a:buFont typeface="Wingdings" panose="05000000000000000000" pitchFamily="2" charset="2"/>
              <a:buChar char="Ø"/>
            </a:pPr>
            <a:r>
              <a:rPr lang="ar-JO" sz="2400" dirty="0">
                <a:latin typeface="cairo"/>
                <a:cs typeface="Arial"/>
              </a:rPr>
              <a:t> تزايـد الاهتمـام نحـو العولمـة أتـاح للشـركات ان تنقـل منتجاتها وممارسـاتها عـبر الحـدود بطريقـة يمكـن أن تحقـق مصالح شركات الأعمال حسب</a:t>
            </a:r>
            <a:r>
              <a:rPr lang="ar-EG" sz="2400" dirty="0">
                <a:solidFill>
                  <a:srgbClr val="FF0000"/>
                </a:solidFill>
                <a:latin typeface="cairo"/>
                <a:cs typeface="Arial"/>
              </a:rPr>
              <a:t> </a:t>
            </a:r>
            <a:r>
              <a:rPr lang="ar-JO" sz="2400" dirty="0">
                <a:latin typeface="cairo"/>
                <a:cs typeface="Arial"/>
              </a:rPr>
              <a:t>مسؤوليته</a:t>
            </a:r>
            <a:r>
              <a:rPr lang="ar-EG" sz="2400" dirty="0">
                <a:latin typeface="cairo"/>
                <a:cs typeface="Arial"/>
              </a:rPr>
              <a:t>ا</a:t>
            </a:r>
            <a:r>
              <a:rPr lang="ar-JO" sz="2400" dirty="0">
                <a:latin typeface="cairo"/>
                <a:cs typeface="Arial"/>
              </a:rPr>
              <a:t> الاجتماعية والأخلاقية إزاء البيئات والمجتمعات التي تعمل.</a:t>
            </a:r>
          </a:p>
          <a:p>
            <a:pPr algn="just" rtl="1">
              <a:lnSpc>
                <a:spcPct val="150000"/>
              </a:lnSpc>
            </a:pPr>
            <a:endParaRPr lang="ar-JO" sz="2400" dirty="0">
              <a:solidFill>
                <a:srgbClr val="535353"/>
              </a:solidFill>
              <a:latin typeface="cairo"/>
            </a:endParaRPr>
          </a:p>
          <a:p>
            <a:pPr algn="just" rtl="1">
              <a:lnSpc>
                <a:spcPct val="150000"/>
              </a:lnSpc>
            </a:pPr>
            <a:r>
              <a:rPr lang="ar-JO" sz="2400" dirty="0">
                <a:latin typeface="cairo"/>
                <a:cs typeface="Arial"/>
              </a:rPr>
              <a:t>فكـل هـذه الاسباب جعلـت المؤسسـات تسـعى لتبـني نظـام تسـويق أخلاقـي وتزايـد الاهتمـام بها مـن </a:t>
            </a:r>
            <a:r>
              <a:rPr lang="ar-EG" sz="2400" dirty="0">
                <a:latin typeface="cairo"/>
                <a:cs typeface="Arial"/>
              </a:rPr>
              <a:t>أ</a:t>
            </a:r>
            <a:r>
              <a:rPr lang="ar-JO" sz="2400" dirty="0">
                <a:latin typeface="cairo"/>
                <a:cs typeface="Arial"/>
              </a:rPr>
              <a:t>جـل تحسين أدائها وتعزيز </a:t>
            </a:r>
            <a:r>
              <a:rPr lang="ar-EG" sz="2400" dirty="0">
                <a:latin typeface="cairo"/>
                <a:cs typeface="Arial"/>
              </a:rPr>
              <a:t> صورتها</a:t>
            </a:r>
            <a:r>
              <a:rPr lang="ar-JO" sz="2400" dirty="0">
                <a:latin typeface="cairo"/>
                <a:cs typeface="Arial"/>
              </a:rPr>
              <a:t> في السوق وكسب ولاء زبائنها. </a:t>
            </a:r>
          </a:p>
          <a:p>
            <a:pPr algn="just" rtl="1"/>
            <a:endParaRPr lang="ar-JO" sz="2400" b="0" i="0" dirty="0">
              <a:solidFill>
                <a:srgbClr val="535353"/>
              </a:solidFill>
              <a:effectLst/>
              <a:latin typeface="cairo"/>
            </a:endParaRPr>
          </a:p>
        </p:txBody>
      </p:sp>
    </p:spTree>
    <p:extLst>
      <p:ext uri="{BB962C8B-B14F-4D97-AF65-F5344CB8AC3E}">
        <p14:creationId xmlns:p14="http://schemas.microsoft.com/office/powerpoint/2010/main" val="447261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4398711" y="644049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348256-E2A9-8D81-DD63-70604F841097}"/>
              </a:ext>
            </a:extLst>
          </p:cNvPr>
          <p:cNvSpPr txBox="1"/>
          <p:nvPr/>
        </p:nvSpPr>
        <p:spPr>
          <a:xfrm>
            <a:off x="3669175" y="1094121"/>
            <a:ext cx="7948856" cy="4955203"/>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800" b="1" dirty="0"/>
              <a:t>أهمية أخلاقيات التسويق</a:t>
            </a:r>
            <a:r>
              <a:rPr lang="ar-EG" sz="2800" b="1" dirty="0"/>
              <a:t>:</a:t>
            </a:r>
            <a:endParaRPr lang="ar-JO" sz="2800" b="1" dirty="0"/>
          </a:p>
          <a:p>
            <a:pPr algn="just" rtl="1"/>
            <a:endParaRPr lang="ar-JO" sz="2400" b="1" dirty="0"/>
          </a:p>
          <a:p>
            <a:pPr algn="just" rtl="1"/>
            <a:r>
              <a:rPr lang="ar-JO" sz="2400" b="1" dirty="0"/>
              <a:t> تتجلى أهمية أخلاقيات التسويق في مجموعة المنافع المحققة ونذكر منها :</a:t>
            </a:r>
          </a:p>
          <a:p>
            <a:pPr algn="just" rtl="1"/>
            <a:endParaRPr lang="ar-JO" sz="2400" b="1" dirty="0"/>
          </a:p>
          <a:p>
            <a:pPr algn="just" rtl="1"/>
            <a:r>
              <a:rPr lang="ar-JO" sz="2400" dirty="0">
                <a:cs typeface="Arial"/>
              </a:rPr>
              <a:t>- </a:t>
            </a:r>
            <a:r>
              <a:rPr lang="ar-JO" sz="2400" dirty="0">
                <a:solidFill>
                  <a:schemeClr val="tx1"/>
                </a:solidFill>
                <a:cs typeface="Arial"/>
              </a:rPr>
              <a:t>تقـريب الأفكـار ووجهـات النظـر الراميـة ل</a:t>
            </a:r>
            <a:r>
              <a:rPr lang="ar-JO" sz="2400" dirty="0">
                <a:cs typeface="Arial"/>
              </a:rPr>
              <a:t>إعـداد النشاطات التسويقية بما يخدم المسوق والمستهلك والمجتمع كافة.</a:t>
            </a:r>
            <a:endParaRPr lang="ar-JO" sz="2400" dirty="0">
              <a:ea typeface="Calibri"/>
              <a:cs typeface="Arial"/>
            </a:endParaRPr>
          </a:p>
          <a:p>
            <a:pPr algn="just" rtl="1"/>
            <a:endParaRPr lang="ar-JO" sz="2400" dirty="0"/>
          </a:p>
          <a:p>
            <a:pPr algn="just" rtl="1"/>
            <a:r>
              <a:rPr lang="ar-JO" sz="2400" dirty="0"/>
              <a:t>- السـلوك الأخلاقـي يبـني صـورة حسـنة للمؤسسـة ويحميهـا مـن التشـويه ويجنبهـا التـأثير علـى ثقـة المســتهلك وولائه.</a:t>
            </a:r>
          </a:p>
          <a:p>
            <a:pPr algn="just" rtl="1"/>
            <a:endParaRPr lang="ar-JO" sz="2400" dirty="0"/>
          </a:p>
          <a:p>
            <a:pPr algn="just" rtl="1"/>
            <a:r>
              <a:rPr lang="ar-JO" sz="2400" dirty="0"/>
              <a:t>- زيادة ثقة الجمهور في النشاط التسويقي لمنظمات الأعمال وتسهيل نظم التبادل السوقي.</a:t>
            </a:r>
          </a:p>
          <a:p>
            <a:pPr algn="r" rtl="1"/>
            <a:endParaRPr lang="ar-JO" sz="2400" dirty="0"/>
          </a:p>
        </p:txBody>
      </p:sp>
      <p:pic>
        <p:nvPicPr>
          <p:cNvPr id="3" name="Picture 2">
            <a:extLst>
              <a:ext uri="{FF2B5EF4-FFF2-40B4-BE49-F238E27FC236}">
                <a16:creationId xmlns:a16="http://schemas.microsoft.com/office/drawing/2014/main" id="{709588E0-4486-A4FD-5587-B78A66BE3B9D}"/>
              </a:ext>
            </a:extLst>
          </p:cNvPr>
          <p:cNvPicPr>
            <a:picLocks noChangeAspect="1"/>
          </p:cNvPicPr>
          <p:nvPr/>
        </p:nvPicPr>
        <p:blipFill>
          <a:blip r:embed="rId3"/>
          <a:stretch>
            <a:fillRect/>
          </a:stretch>
        </p:blipFill>
        <p:spPr>
          <a:xfrm>
            <a:off x="370390" y="1675536"/>
            <a:ext cx="2956970" cy="4505325"/>
          </a:xfrm>
          <a:prstGeom prst="rect">
            <a:avLst/>
          </a:prstGeom>
        </p:spPr>
      </p:pic>
    </p:spTree>
    <p:extLst>
      <p:ext uri="{BB962C8B-B14F-4D97-AF65-F5344CB8AC3E}">
        <p14:creationId xmlns:p14="http://schemas.microsoft.com/office/powerpoint/2010/main" val="326295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867483"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26EF17B-6E75-E88F-15EB-15C458161A33}"/>
              </a:ext>
            </a:extLst>
          </p:cNvPr>
          <p:cNvSpPr txBox="1"/>
          <p:nvPr/>
        </p:nvSpPr>
        <p:spPr>
          <a:xfrm>
            <a:off x="3946967" y="1397674"/>
            <a:ext cx="6625758" cy="443198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r" rtl="1"/>
            <a:endParaRPr lang="ar-JO" dirty="0"/>
          </a:p>
          <a:p>
            <a:pPr algn="just" rtl="1"/>
            <a:r>
              <a:rPr lang="ar-JO" sz="2400" dirty="0"/>
              <a:t>- خلــق منافســة صــحية تعجــل مــن عمليــة </a:t>
            </a:r>
            <a:r>
              <a:rPr lang="ar-EG" sz="2400" dirty="0"/>
              <a:t>ال</a:t>
            </a:r>
            <a:r>
              <a:rPr lang="ar-JO" sz="2400" dirty="0"/>
              <a:t>تبــادل بــين طــرفي الســوق المتمثــل بالبــائعين أي جانــب العــرض والمشترين أي جانب الطلب.</a:t>
            </a:r>
            <a:r>
              <a:rPr lang="ar-EG" sz="2400" dirty="0"/>
              <a:t> </a:t>
            </a:r>
            <a:r>
              <a:rPr lang="ar-JO" sz="2400" dirty="0"/>
              <a:t>ومن شروط المنافسة النزاهة والاستقامة؛</a:t>
            </a:r>
          </a:p>
          <a:p>
            <a:pPr algn="just" rtl="1"/>
            <a:endParaRPr lang="ar-JO" sz="2400" dirty="0"/>
          </a:p>
          <a:p>
            <a:pPr algn="just" rtl="1"/>
            <a:r>
              <a:rPr lang="ar-JO" sz="2400" dirty="0"/>
              <a:t>- الأخلاقيات تدعم البنية المواتية لروح الفريق وزيادة الإنتاج وهو ما يعود بـالنفع علـى الفـرد والمؤسسـة والمجتمع على حد سواء؛</a:t>
            </a:r>
          </a:p>
          <a:p>
            <a:pPr algn="just" rtl="1"/>
            <a:endParaRPr lang="ar-JO" sz="2400" dirty="0"/>
          </a:p>
          <a:p>
            <a:pPr algn="just" rtl="1"/>
            <a:r>
              <a:rPr lang="ar-JO" sz="2400" dirty="0"/>
              <a:t>- بـروز الكفايـة الاقتصـادية الـتي تسـاهم في تحقيـق نتـائج اقتصـادية واجتماعيـة علـى مسـتوى المجمتـع وبالتــالي تفعيل المسؤولية الاجتماعية؛</a:t>
            </a:r>
          </a:p>
        </p:txBody>
      </p:sp>
      <p:pic>
        <p:nvPicPr>
          <p:cNvPr id="3" name="Picture 2">
            <a:extLst>
              <a:ext uri="{FF2B5EF4-FFF2-40B4-BE49-F238E27FC236}">
                <a16:creationId xmlns:a16="http://schemas.microsoft.com/office/drawing/2014/main" id="{5CF9646F-07C6-A660-5E97-F8BFDE66CB0B}"/>
              </a:ext>
            </a:extLst>
          </p:cNvPr>
          <p:cNvPicPr>
            <a:picLocks noChangeAspect="1"/>
          </p:cNvPicPr>
          <p:nvPr/>
        </p:nvPicPr>
        <p:blipFill>
          <a:blip r:embed="rId3"/>
          <a:stretch>
            <a:fillRect/>
          </a:stretch>
        </p:blipFill>
        <p:spPr>
          <a:xfrm>
            <a:off x="271487" y="1006997"/>
            <a:ext cx="3467136" cy="5285634"/>
          </a:xfrm>
          <a:prstGeom prst="rect">
            <a:avLst/>
          </a:prstGeom>
        </p:spPr>
      </p:pic>
    </p:spTree>
    <p:extLst>
      <p:ext uri="{BB962C8B-B14F-4D97-AF65-F5344CB8AC3E}">
        <p14:creationId xmlns:p14="http://schemas.microsoft.com/office/powerpoint/2010/main" val="2893808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6C9B2-003C-9F84-31F9-CB913D19BE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706D3A-ED45-8C1C-7784-D1D99AFA003F}"/>
              </a:ext>
            </a:extLst>
          </p:cNvPr>
          <p:cNvSpPr/>
          <p:nvPr/>
        </p:nvSpPr>
        <p:spPr>
          <a:xfrm>
            <a:off x="2626178" y="500900"/>
            <a:ext cx="91105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2723CB5-595E-B356-A321-16BA25EEBA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9F5F878-DED6-5F22-45DC-FAD549371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C587481-3C49-B8E9-49B7-1D9BA34FE59B}"/>
              </a:ext>
            </a:extLst>
          </p:cNvPr>
          <p:cNvSpPr txBox="1"/>
          <p:nvPr/>
        </p:nvSpPr>
        <p:spPr>
          <a:xfrm>
            <a:off x="3264059" y="2880497"/>
            <a:ext cx="6273478" cy="584775"/>
          </a:xfrm>
          <a:prstGeom prst="rect">
            <a:avLst/>
          </a:prstGeom>
          <a:noFill/>
        </p:spPr>
        <p:txBody>
          <a:bodyPr wrap="square">
            <a:spAutoFit/>
          </a:bodyPr>
          <a:lstStyle/>
          <a:p>
            <a:pPr algn="ctr" rtl="1"/>
            <a:r>
              <a:rPr lang="ar-JO" sz="3200" b="1" dirty="0"/>
              <a:t>المشكلات الأخلاقية في التسويق</a:t>
            </a:r>
            <a:endParaRPr lang="en-US" sz="3200" b="1" dirty="0"/>
          </a:p>
        </p:txBody>
      </p:sp>
      <p:pic>
        <p:nvPicPr>
          <p:cNvPr id="8" name="Picture 7">
            <a:extLst>
              <a:ext uri="{FF2B5EF4-FFF2-40B4-BE49-F238E27FC236}">
                <a16:creationId xmlns:a16="http://schemas.microsoft.com/office/drawing/2014/main" id="{C4E6B539-9685-9B7F-13A4-14DD18746455}"/>
              </a:ext>
            </a:extLst>
          </p:cNvPr>
          <p:cNvPicPr>
            <a:picLocks noChangeAspect="1"/>
          </p:cNvPicPr>
          <p:nvPr/>
        </p:nvPicPr>
        <p:blipFill>
          <a:blip r:embed="rId3"/>
          <a:stretch>
            <a:fillRect/>
          </a:stretch>
        </p:blipFill>
        <p:spPr>
          <a:xfrm>
            <a:off x="311175" y="3591119"/>
            <a:ext cx="2952884" cy="3101622"/>
          </a:xfrm>
          <a:prstGeom prst="rect">
            <a:avLst/>
          </a:prstGeom>
        </p:spPr>
      </p:pic>
    </p:spTree>
    <p:extLst>
      <p:ext uri="{BB962C8B-B14F-4D97-AF65-F5344CB8AC3E}">
        <p14:creationId xmlns:p14="http://schemas.microsoft.com/office/powerpoint/2010/main" val="1410060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B86CD-7CA2-B4B7-E3F9-B73928925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839F57-CD0E-CA6C-72FB-EC698E4BD5DD}"/>
              </a:ext>
            </a:extLst>
          </p:cNvPr>
          <p:cNvSpPr/>
          <p:nvPr/>
        </p:nvSpPr>
        <p:spPr>
          <a:xfrm>
            <a:off x="1333001" y="12053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215AB5-8FCA-20D4-022C-72E2C9616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B31EB4-3695-AEF4-ED70-7E30B99B5D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B459DAE-56BE-8CD2-E7D2-F10148F5325C}"/>
              </a:ext>
            </a:extLst>
          </p:cNvPr>
          <p:cNvSpPr txBox="1"/>
          <p:nvPr/>
        </p:nvSpPr>
        <p:spPr>
          <a:xfrm>
            <a:off x="1828799" y="632649"/>
            <a:ext cx="6273478" cy="523220"/>
          </a:xfrm>
          <a:prstGeom prst="rect">
            <a:avLst/>
          </a:prstGeom>
          <a:noFill/>
        </p:spPr>
        <p:txBody>
          <a:bodyPr wrap="square">
            <a:spAutoFit/>
          </a:bodyPr>
          <a:lstStyle/>
          <a:p>
            <a:pPr algn="r" rtl="1"/>
            <a:r>
              <a:rPr lang="ar-JO" sz="2800" b="1" dirty="0"/>
              <a:t>المشكلات الأخلاقية في التسويق</a:t>
            </a:r>
            <a:endParaRPr lang="en-US" sz="2800" b="1" dirty="0"/>
          </a:p>
        </p:txBody>
      </p:sp>
      <p:sp>
        <p:nvSpPr>
          <p:cNvPr id="7" name="TextBox 6">
            <a:extLst>
              <a:ext uri="{FF2B5EF4-FFF2-40B4-BE49-F238E27FC236}">
                <a16:creationId xmlns:a16="http://schemas.microsoft.com/office/drawing/2014/main" id="{524919BF-D89E-56BD-319A-77096F82F24F}"/>
              </a:ext>
            </a:extLst>
          </p:cNvPr>
          <p:cNvSpPr txBox="1"/>
          <p:nvPr/>
        </p:nvSpPr>
        <p:spPr>
          <a:xfrm>
            <a:off x="4626694" y="1344879"/>
            <a:ext cx="7002682" cy="4585871"/>
          </a:xfrm>
          <a:prstGeom prst="rect">
            <a:avLst/>
          </a:prstGeom>
          <a:noFill/>
        </p:spPr>
        <p:txBody>
          <a:bodyPr wrap="square" lIns="91440" tIns="45720" rIns="91440" bIns="45720" anchor="t">
            <a:spAutoFit/>
          </a:bodyPr>
          <a:lstStyle/>
          <a:p>
            <a:pPr algn="just" rtl="1"/>
            <a:r>
              <a:rPr lang="ar-JO" sz="2800" b="1" dirty="0"/>
              <a:t>المشكلات الأخلاقية في التسويق</a:t>
            </a:r>
            <a:r>
              <a:rPr lang="ar-EG" sz="2800" b="1" dirty="0"/>
              <a:t>:</a:t>
            </a:r>
          </a:p>
          <a:p>
            <a:pPr algn="just" rtl="1"/>
            <a:r>
              <a:rPr lang="ar-JO" sz="2400" dirty="0"/>
              <a:t> سنذكر في هذا الجزء أهم المشكلات الأخلاقية في التسويق والتي تعـني الممارسات ذات العلاقة بالنشاط التسويقي التي هي محل خلاف </a:t>
            </a:r>
            <a:r>
              <a:rPr lang="ar-EG" sz="2400" dirty="0"/>
              <a:t>هل </a:t>
            </a:r>
            <a:r>
              <a:rPr lang="ar-JO" sz="2400" dirty="0"/>
              <a:t>هي أخلاقية أم غير أخلاقية.</a:t>
            </a:r>
            <a:endParaRPr lang="en-US" sz="2400" dirty="0"/>
          </a:p>
          <a:p>
            <a:pPr algn="just" rtl="1"/>
            <a:endParaRPr lang="en-US" sz="2400" dirty="0"/>
          </a:p>
          <a:p>
            <a:pPr marL="342900" indent="-342900" algn="just" rtl="1">
              <a:buFont typeface="Wingdings" panose="05000000000000000000" pitchFamily="2" charset="2"/>
              <a:buChar char="q"/>
            </a:pPr>
            <a:r>
              <a:rPr lang="ar-JO" sz="2400" b="1" dirty="0">
                <a:cs typeface="Arial"/>
              </a:rPr>
              <a:t>الخداع في الإعلان: </a:t>
            </a:r>
            <a:r>
              <a:rPr lang="ar-JO" sz="2400" dirty="0">
                <a:cs typeface="Arial"/>
              </a:rPr>
              <a:t>حيـث أن الإعلانـات لا تتـورع</a:t>
            </a:r>
            <a:r>
              <a:rPr lang="ar-JO" sz="2400" dirty="0">
                <a:solidFill>
                  <a:srgbClr val="FF0000"/>
                </a:solidFill>
                <a:cs typeface="Arial"/>
              </a:rPr>
              <a:t> </a:t>
            </a:r>
            <a:r>
              <a:rPr lang="ar-JO" sz="2400" dirty="0">
                <a:cs typeface="Arial"/>
              </a:rPr>
              <a:t>في حـالات عديـدة عـن اسـتخدام الخـداع</a:t>
            </a:r>
            <a:r>
              <a:rPr lang="en-US" sz="2400" dirty="0"/>
              <a:t> </a:t>
            </a:r>
            <a:r>
              <a:rPr lang="ar-JO" sz="2400" dirty="0">
                <a:cs typeface="Arial"/>
              </a:rPr>
              <a:t>من اجل تسويق </a:t>
            </a:r>
            <a:r>
              <a:rPr lang="ar-EG" sz="2400" dirty="0">
                <a:cs typeface="Arial"/>
              </a:rPr>
              <a:t> المنتج</a:t>
            </a:r>
            <a:r>
              <a:rPr lang="ar-JO" sz="2400" dirty="0">
                <a:cs typeface="Arial"/>
              </a:rPr>
              <a:t>.</a:t>
            </a:r>
            <a:endParaRPr lang="en-US" sz="2400">
              <a:ea typeface="Calibri"/>
              <a:cs typeface="Arial"/>
            </a:endParaRPr>
          </a:p>
          <a:p>
            <a:pPr algn="just" rtl="1"/>
            <a:endParaRPr lang="ar-JO" sz="2400" dirty="0"/>
          </a:p>
          <a:p>
            <a:pPr algn="just" rtl="1"/>
            <a:r>
              <a:rPr lang="ar-JO" sz="2400" dirty="0">
                <a:cs typeface="Arial"/>
              </a:rPr>
              <a:t>والخــداع في الإعــلان هــو نزعــة الغــش أو القــدرة علــى القيــام بــالغش وذلــك </a:t>
            </a:r>
            <a:r>
              <a:rPr lang="ar-EG" sz="2400" dirty="0">
                <a:cs typeface="Arial"/>
              </a:rPr>
              <a:t>ي</a:t>
            </a:r>
            <a:r>
              <a:rPr lang="ar-JO" sz="2400" dirty="0">
                <a:cs typeface="Arial"/>
              </a:rPr>
              <a:t>تضــمين الإعلانــات </a:t>
            </a:r>
            <a:r>
              <a:rPr lang="ar-EG" sz="2400" dirty="0">
                <a:cs typeface="Arial"/>
              </a:rPr>
              <a:t>التي تحتوي على </a:t>
            </a:r>
            <a:r>
              <a:rPr lang="ar-JO" sz="2400" dirty="0">
                <a:cs typeface="Arial"/>
              </a:rPr>
              <a:t>معلومــات مضللة ومزيفة وغير دقيقة</a:t>
            </a:r>
            <a:r>
              <a:rPr lang="ar-JO" sz="2400" dirty="0">
                <a:solidFill>
                  <a:srgbClr val="000000"/>
                </a:solidFill>
                <a:cs typeface="Arial"/>
              </a:rPr>
              <a:t> </a:t>
            </a:r>
            <a:r>
              <a:rPr lang="ar-EG" sz="2400" dirty="0">
                <a:cs typeface="Arial"/>
              </a:rPr>
              <a:t>وهو</a:t>
            </a:r>
            <a:r>
              <a:rPr lang="ar-JO" sz="2400" dirty="0">
                <a:cs typeface="Arial"/>
              </a:rPr>
              <a:t> ما يؤدي إلى انطباعات مخادعة تغري الآخرين بالشراء بناء على تلك المعلومات.</a:t>
            </a:r>
            <a:endParaRPr lang="ar-JO" sz="2400" dirty="0">
              <a:ea typeface="Calibri"/>
              <a:cs typeface="Arial"/>
            </a:endParaRPr>
          </a:p>
        </p:txBody>
      </p:sp>
      <p:pic>
        <p:nvPicPr>
          <p:cNvPr id="3" name="Picture 2">
            <a:extLst>
              <a:ext uri="{FF2B5EF4-FFF2-40B4-BE49-F238E27FC236}">
                <a16:creationId xmlns:a16="http://schemas.microsoft.com/office/drawing/2014/main" id="{B45E150D-1A1E-2576-3D10-930F85BF45B9}"/>
              </a:ext>
            </a:extLst>
          </p:cNvPr>
          <p:cNvPicPr>
            <a:picLocks noChangeAspect="1"/>
          </p:cNvPicPr>
          <p:nvPr/>
        </p:nvPicPr>
        <p:blipFill>
          <a:blip r:embed="rId3"/>
          <a:stretch>
            <a:fillRect/>
          </a:stretch>
        </p:blipFill>
        <p:spPr>
          <a:xfrm>
            <a:off x="0" y="1499427"/>
            <a:ext cx="4117211" cy="5358573"/>
          </a:xfrm>
          <a:prstGeom prst="rect">
            <a:avLst/>
          </a:prstGeom>
        </p:spPr>
      </p:pic>
    </p:spTree>
    <p:extLst>
      <p:ext uri="{BB962C8B-B14F-4D97-AF65-F5344CB8AC3E}">
        <p14:creationId xmlns:p14="http://schemas.microsoft.com/office/powerpoint/2010/main" val="2519133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22B4E0-B394-9125-8911-53D50391A09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0425" y="0"/>
            <a:ext cx="2305141" cy="1076343"/>
          </a:xfrm>
          <a:prstGeom prst="rect">
            <a:avLst/>
          </a:prstGeom>
        </p:spPr>
      </p:pic>
      <p:sp>
        <p:nvSpPr>
          <p:cNvPr id="5" name="TextBox 4">
            <a:extLst>
              <a:ext uri="{FF2B5EF4-FFF2-40B4-BE49-F238E27FC236}">
                <a16:creationId xmlns:a16="http://schemas.microsoft.com/office/drawing/2014/main" id="{6CFC0B1D-EFA9-8D37-26B1-7FB55F8EFA95}"/>
              </a:ext>
            </a:extLst>
          </p:cNvPr>
          <p:cNvSpPr txBox="1"/>
          <p:nvPr/>
        </p:nvSpPr>
        <p:spPr>
          <a:xfrm>
            <a:off x="7981934" y="2341720"/>
            <a:ext cx="3865945"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rtl="1">
              <a:buFont typeface="Wingdings" panose="05000000000000000000" pitchFamily="2" charset="2"/>
              <a:buChar char="q"/>
            </a:pPr>
            <a:r>
              <a:rPr lang="ar-JO" sz="2400" b="1" dirty="0"/>
              <a:t>الإطراء المبالغ فيه: </a:t>
            </a:r>
            <a:r>
              <a:rPr lang="ar-JO" sz="2400" dirty="0"/>
              <a:t>حيث أن هـذا الإطـراء أو مـا يسـميه الـبعض بالكـذب المبـاح.</a:t>
            </a:r>
            <a:r>
              <a:rPr lang="ar-EG" sz="2400" dirty="0"/>
              <a:t> </a:t>
            </a:r>
            <a:r>
              <a:rPr lang="ar-JO" sz="2400" dirty="0"/>
              <a:t>يلجـا لـه المعلنـون علـى نطـاق</a:t>
            </a:r>
            <a:r>
              <a:rPr lang="en-US" sz="2400" dirty="0"/>
              <a:t> </a:t>
            </a:r>
            <a:r>
              <a:rPr lang="ar-JO" sz="2400" dirty="0"/>
              <a:t>واســع وذلــك بالثنــاء علــى المنــتج المعلــن عنــه بــآراء ذاتيــة تســتخدم صــيغ المبالغــة والتفضــيل العليــا (مثــل الأحســن.</a:t>
            </a:r>
            <a:r>
              <a:rPr lang="ar-EG" sz="2400" dirty="0"/>
              <a:t> </a:t>
            </a:r>
            <a:r>
              <a:rPr lang="ar-JO" sz="2400" dirty="0"/>
              <a:t>الأفضل ...الخ) بطريقة غامضة وعمومية دون وقائع محددة تستند عليها. </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787C87-E5EB-79B2-645D-BB11E57EF259}"/>
              </a:ext>
            </a:extLst>
          </p:cNvPr>
          <p:cNvPicPr>
            <a:picLocks noChangeAspect="1"/>
          </p:cNvPicPr>
          <p:nvPr/>
        </p:nvPicPr>
        <p:blipFill>
          <a:blip r:embed="rId2"/>
          <a:stretch>
            <a:fillRect/>
          </a:stretch>
        </p:blipFill>
        <p:spPr>
          <a:xfrm>
            <a:off x="1"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785589" y="6236331"/>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9DF3680C-082B-57B6-9447-F35247C3DE3F}"/>
              </a:ext>
            </a:extLst>
          </p:cNvPr>
          <p:cNvSpPr txBox="1"/>
          <p:nvPr/>
        </p:nvSpPr>
        <p:spPr>
          <a:xfrm>
            <a:off x="1174017" y="221559"/>
            <a:ext cx="8712842"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rtl="1">
              <a:buFont typeface="Wingdings" panose="05000000000000000000" pitchFamily="2" charset="2"/>
              <a:buChar char="q"/>
            </a:pPr>
            <a:r>
              <a:rPr lang="ar-JO" sz="2400" b="1" dirty="0"/>
              <a:t>إعلانــات اللاوعــي: </a:t>
            </a:r>
            <a:r>
              <a:rPr lang="ar-JO" sz="2400" dirty="0"/>
              <a:t>وهـي الإعلانـات الـتي تعمـل علــى إثـارة الرغبـات الدفينـة وربـط المنتجـات بـالغرائز وخلــق</a:t>
            </a:r>
            <a:r>
              <a:rPr lang="en-US" sz="2400" dirty="0"/>
              <a:t> </a:t>
            </a:r>
            <a:r>
              <a:rPr lang="ar-JO" sz="2400" dirty="0"/>
              <a:t>الحاجات الوهميـة وتحويلهـا إلى حاجـات أساسـية واصـطناع المجالات السـوقية لا لشـيء إلا مـن </a:t>
            </a:r>
            <a:r>
              <a:rPr lang="ar-EG" sz="2400" dirty="0"/>
              <a:t>أ</a:t>
            </a:r>
            <a:r>
              <a:rPr lang="ar-JO" sz="2400" dirty="0"/>
              <a:t>جـل المزيـد مـن النزعـة</a:t>
            </a:r>
            <a:r>
              <a:rPr lang="ar-EG" sz="2400" dirty="0"/>
              <a:t> </a:t>
            </a:r>
            <a:r>
              <a:rPr lang="ar-JO" sz="2400" dirty="0"/>
              <a:t>الاسـتهلاكية المضـرة اجتماعيـا</a:t>
            </a:r>
            <a:r>
              <a:rPr lang="ar-EG" sz="2400" dirty="0"/>
              <a:t> </a:t>
            </a:r>
            <a:r>
              <a:rPr lang="ar-JO" sz="2400" dirty="0"/>
              <a:t>واسـتجابة للنزعـة المظهريـة التفاخريـة واسـتغلالا</a:t>
            </a:r>
            <a:r>
              <a:rPr lang="ar-EG" sz="2400" dirty="0"/>
              <a:t>ً</a:t>
            </a:r>
            <a:r>
              <a:rPr lang="ar-JO" sz="2400" dirty="0"/>
              <a:t> ل</a:t>
            </a:r>
            <a:r>
              <a:rPr lang="ar-EG" sz="2400" dirty="0"/>
              <a:t>ل</a:t>
            </a:r>
            <a:r>
              <a:rPr lang="ar-JO" sz="2400" dirty="0"/>
              <a:t>ضـغوط الأسـرية والعاطفيـة مـن اجـل شر اء </a:t>
            </a:r>
            <a:r>
              <a:rPr lang="ar-EG" sz="2400" dirty="0"/>
              <a:t>ال</a:t>
            </a:r>
            <a:r>
              <a:rPr lang="ar-JO" sz="2400" dirty="0"/>
              <a:t>منتجات غير الضرورية والملوثة بيئيا</a:t>
            </a:r>
            <a:r>
              <a:rPr lang="ar-EG" sz="2400" dirty="0"/>
              <a:t>ً</a:t>
            </a:r>
            <a:r>
              <a:rPr lang="ar-JO" sz="2400" dirty="0"/>
              <a:t>.</a:t>
            </a:r>
          </a:p>
          <a:p>
            <a:pPr algn="just" rtl="1"/>
            <a:r>
              <a:rPr lang="ar-JO" sz="2400" dirty="0"/>
              <a:t>وفي كـل هـذا فـان الإعـلان في هـذا الاتجـاه لا يكـون إلا مجـرد أداة سـلبية في إسـتراتيجية الرغبـة القائمـة علـى الإثارة واللاوعي وبيع ما هو غير ضروري لمن لا يحتاجه</a:t>
            </a:r>
            <a:r>
              <a:rPr lang="ar-EG" sz="2400" dirty="0"/>
              <a:t>.</a:t>
            </a:r>
            <a:endParaRPr lang="en-US" dirty="0"/>
          </a:p>
        </p:txBody>
      </p:sp>
      <p:sp>
        <p:nvSpPr>
          <p:cNvPr id="9" name="TextBox 8">
            <a:extLst>
              <a:ext uri="{FF2B5EF4-FFF2-40B4-BE49-F238E27FC236}">
                <a16:creationId xmlns:a16="http://schemas.microsoft.com/office/drawing/2014/main" id="{F37DAABE-17C5-5680-C15D-715B739E8A18}"/>
              </a:ext>
            </a:extLst>
          </p:cNvPr>
          <p:cNvSpPr txBox="1"/>
          <p:nvPr/>
        </p:nvSpPr>
        <p:spPr>
          <a:xfrm>
            <a:off x="3991618" y="4429327"/>
            <a:ext cx="7754997"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sz="2400" dirty="0"/>
              <a:t>يعتمد الإعلان الخفي أو اللاواعي على فكرة أن المعلن يمكنه مخاطبة العقل الباطن (اللاواعي) لدى المستهلك بطريقة لا يدرك فيها المستهلك قراءته أو مشاهدته لتلك الرسائل، لكنه سيظل متأثرًا بها على كل حال. هذه الرسالة الخفية تؤثر على سلوك المستهلك وت</a:t>
            </a:r>
            <a:r>
              <a:rPr lang="ar-EG" sz="2400" dirty="0"/>
              <a:t>ت</a:t>
            </a:r>
            <a:r>
              <a:rPr lang="ar-JO" sz="2400" dirty="0"/>
              <a:t>حكم برغباته تحكّمًا كبيرًا من دون إدراكه بتلك الرسالة.</a:t>
            </a:r>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2918EF-FABB-2EB0-D0CA-E99E782171F7}"/>
              </a:ext>
            </a:extLst>
          </p:cNvPr>
          <p:cNvPicPr>
            <a:picLocks noChangeAspect="1"/>
          </p:cNvPicPr>
          <p:nvPr/>
        </p:nvPicPr>
        <p:blipFill>
          <a:blip r:embed="rId2"/>
          <a:stretch>
            <a:fillRect/>
          </a:stretch>
        </p:blipFill>
        <p:spPr>
          <a:xfrm>
            <a:off x="0" y="-124494"/>
            <a:ext cx="4712950" cy="6982494"/>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F3B93EA3-E2C0-71C0-0C01-6CDFCB55E45E}"/>
              </a:ext>
            </a:extLst>
          </p:cNvPr>
          <p:cNvSpPr txBox="1"/>
          <p:nvPr/>
        </p:nvSpPr>
        <p:spPr>
          <a:xfrm>
            <a:off x="5254906" y="1104595"/>
            <a:ext cx="6169307" cy="4154984"/>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400" b="1" dirty="0">
                <a:cs typeface="Arial"/>
              </a:rPr>
              <a:t>الإيحـاءات الجنسـية فـي الإعلانـات التجاريـة </a:t>
            </a:r>
            <a:r>
              <a:rPr lang="ar-JO" sz="2400" dirty="0">
                <a:cs typeface="Arial"/>
              </a:rPr>
              <a:t>: إن الكثـير مـن المؤسسـات وهـي تسـتعين بمكاتـب ووكـالات الإعــلان لا تتــورع عــن اســتخدام الإيحــاءات والمثــيرات الجنســية بطريقــة تخــدش الحيــاء العــام. فــرغم أن الأســاس في</a:t>
            </a:r>
            <a:r>
              <a:rPr lang="ar-EG" sz="2400" dirty="0">
                <a:cs typeface="Arial"/>
              </a:rPr>
              <a:t> </a:t>
            </a:r>
            <a:r>
              <a:rPr lang="ar-JO" sz="2400" dirty="0">
                <a:cs typeface="Arial"/>
              </a:rPr>
              <a:t>التسـويق هـو ممارسـة النشـاط وفـق القواعـد المقبولـة اجتماعيـا إلا أن الإعلانـات تظهـر في حـالات كثـيرة في مسـتوى متـدني بسـبب اسـتخدام مثـل هـذه الإيحـاءات في </a:t>
            </a:r>
            <a:r>
              <a:rPr lang="ar-JO" sz="2400" dirty="0" err="1">
                <a:cs typeface="Arial"/>
              </a:rPr>
              <a:t>إلاعلاناـت</a:t>
            </a:r>
            <a:r>
              <a:rPr lang="ar-JO" sz="2400" dirty="0">
                <a:cs typeface="Arial"/>
              </a:rPr>
              <a:t> </a:t>
            </a:r>
            <a:r>
              <a:rPr lang="ar-JO" sz="2400" dirty="0" err="1">
                <a:cs typeface="Arial"/>
              </a:rPr>
              <a:t>التجاريـة.فتسـتعمل</a:t>
            </a:r>
            <a:r>
              <a:rPr lang="ar-JO" sz="2400" dirty="0">
                <a:cs typeface="Arial"/>
              </a:rPr>
              <a:t> التعـري و </a:t>
            </a:r>
            <a:r>
              <a:rPr lang="ar-EG" sz="2400" dirty="0">
                <a:solidFill>
                  <a:schemeClr val="tx1"/>
                </a:solidFill>
                <a:cs typeface="Arial"/>
              </a:rPr>
              <a:t>الملابس المكشوفة </a:t>
            </a:r>
            <a:r>
              <a:rPr lang="ar-JO" sz="2400" dirty="0">
                <a:solidFill>
                  <a:srgbClr val="FF0000"/>
                </a:solidFill>
                <a:cs typeface="Arial"/>
              </a:rPr>
              <a:t> </a:t>
            </a:r>
            <a:r>
              <a:rPr lang="ar-JO" sz="2400" dirty="0">
                <a:cs typeface="Arial"/>
              </a:rPr>
              <a:t>مـن اجـل</a:t>
            </a:r>
            <a:r>
              <a:rPr lang="ar-EG" sz="2400" dirty="0">
                <a:cs typeface="Arial"/>
              </a:rPr>
              <a:t> </a:t>
            </a:r>
            <a:r>
              <a:rPr lang="ar-JO" sz="2400" dirty="0">
                <a:cs typeface="Arial"/>
              </a:rPr>
              <a:t>الإثـارة والإغـراء أكثـر ممـا تقـدم منتجـا</a:t>
            </a:r>
            <a:r>
              <a:rPr lang="ar-EG" sz="2400" dirty="0">
                <a:cs typeface="Arial"/>
              </a:rPr>
              <a:t>ً</a:t>
            </a:r>
            <a:r>
              <a:rPr lang="ar-JO" sz="2400" dirty="0">
                <a:cs typeface="Arial"/>
              </a:rPr>
              <a:t> للجمهـور.لان مثـل هـذه الأسـاليب لا تكـون مرتبطـة بطبيعـة المنـتج أو وظيفته وإنما بمجرد جذب الزبون للإعلان.</a:t>
            </a:r>
            <a:endParaRPr lang="en-US" dirty="0">
              <a:cs typeface="Arial"/>
            </a:endParaRPr>
          </a:p>
        </p:txBody>
      </p:sp>
    </p:spTree>
    <p:extLst>
      <p:ext uri="{BB962C8B-B14F-4D97-AF65-F5344CB8AC3E}">
        <p14:creationId xmlns:p14="http://schemas.microsoft.com/office/powerpoint/2010/main" val="4161247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5" name="Picture 4">
            <a:extLst>
              <a:ext uri="{FF2B5EF4-FFF2-40B4-BE49-F238E27FC236}">
                <a16:creationId xmlns:a16="http://schemas.microsoft.com/office/drawing/2014/main" id="{C31A08C9-E7D6-1485-7FD3-C842EB7BEBA6}"/>
              </a:ext>
            </a:extLst>
          </p:cNvPr>
          <p:cNvPicPr>
            <a:picLocks noChangeAspect="1"/>
          </p:cNvPicPr>
          <p:nvPr/>
        </p:nvPicPr>
        <p:blipFill>
          <a:blip r:embed="rId3"/>
          <a:stretch>
            <a:fillRect/>
          </a:stretch>
        </p:blipFill>
        <p:spPr>
          <a:xfrm>
            <a:off x="-455160" y="1866219"/>
            <a:ext cx="3914775" cy="3343275"/>
          </a:xfrm>
          <a:prstGeom prst="rect">
            <a:avLst/>
          </a:prstGeom>
        </p:spPr>
      </p:pic>
      <p:sp>
        <p:nvSpPr>
          <p:cNvPr id="3" name="TextBox 2">
            <a:extLst>
              <a:ext uri="{FF2B5EF4-FFF2-40B4-BE49-F238E27FC236}">
                <a16:creationId xmlns:a16="http://schemas.microsoft.com/office/drawing/2014/main" id="{BA23F976-1886-438D-0F69-B10D9DAFBD09}"/>
              </a:ext>
            </a:extLst>
          </p:cNvPr>
          <p:cNvSpPr txBox="1"/>
          <p:nvPr/>
        </p:nvSpPr>
        <p:spPr>
          <a:xfrm>
            <a:off x="3183038" y="1552697"/>
            <a:ext cx="8495818" cy="3970318"/>
          </a:xfrm>
          <a:prstGeom prst="rect">
            <a:avLst/>
          </a:prstGeom>
          <a:noFill/>
        </p:spPr>
        <p:txBody>
          <a:bodyPr wrap="square" lIns="91440" tIns="45720" rIns="91440" bIns="45720" anchor="t">
            <a:spAutoFit/>
          </a:bodyPr>
          <a:lstStyle/>
          <a:p>
            <a:pPr marL="285750" indent="-285750" algn="just" rtl="1">
              <a:lnSpc>
                <a:spcPct val="150000"/>
              </a:lnSpc>
              <a:buFont typeface="Wingdings" panose="05000000000000000000" pitchFamily="2" charset="2"/>
              <a:buChar char="q"/>
            </a:pPr>
            <a:r>
              <a:rPr lang="ar-JO" sz="2400" b="1" dirty="0"/>
              <a:t>الإعلان عن المنتجات المضـرة بالصـحة </a:t>
            </a:r>
            <a:r>
              <a:rPr lang="ar-JO" sz="2400" dirty="0"/>
              <a:t>(الكحـول .السـجائر ...الـخ ): وهـي المنتجـات الـتي تلحـق إضـرار كبـير بـالفرد والمجتمـع علـى حـد سـواء وذلـك بالتـأثير علـى المـدخنين ومتنـاولي الكحـول مـن اجـل المزيـد مـن الإدمـان</a:t>
            </a:r>
            <a:r>
              <a:rPr lang="ar-EG" sz="2400" dirty="0"/>
              <a:t>.</a:t>
            </a:r>
            <a:endParaRPr lang="ar-JO" sz="2400" dirty="0"/>
          </a:p>
          <a:p>
            <a:pPr algn="just" rtl="1">
              <a:lnSpc>
                <a:spcPct val="150000"/>
              </a:lnSpc>
            </a:pPr>
            <a:r>
              <a:rPr lang="ar-JO" sz="2400" dirty="0">
                <a:cs typeface="Arial"/>
              </a:rPr>
              <a:t>والإعلان في هذه الحالة يجمـل الصـورة.</a:t>
            </a:r>
            <a:r>
              <a:rPr lang="ar-EG" sz="2400" dirty="0">
                <a:cs typeface="Arial"/>
              </a:rPr>
              <a:t> </a:t>
            </a:r>
            <a:r>
              <a:rPr lang="ar-JO" sz="2400" dirty="0">
                <a:cs typeface="Arial"/>
              </a:rPr>
              <a:t>ويعمل التـأثير مـن اجـل أغـراض</a:t>
            </a:r>
            <a:r>
              <a:rPr lang="ar-JO" sz="2400" dirty="0">
                <a:solidFill>
                  <a:srgbClr val="FF0000"/>
                </a:solidFill>
                <a:cs typeface="Arial"/>
              </a:rPr>
              <a:t> </a:t>
            </a:r>
            <a:r>
              <a:rPr lang="ar-JO" sz="2400" dirty="0">
                <a:cs typeface="Arial"/>
              </a:rPr>
              <a:t>المؤسسـات لتسـويق هـذه المنتجـات المضـرة اجتماعيا</a:t>
            </a:r>
            <a:r>
              <a:rPr lang="ar-EG" sz="2400" dirty="0">
                <a:cs typeface="Arial"/>
              </a:rPr>
              <a:t>ً</a:t>
            </a:r>
            <a:r>
              <a:rPr lang="ar-JO" sz="2400" dirty="0">
                <a:cs typeface="Arial"/>
              </a:rPr>
              <a:t> لا لشيء إلا لخدمة المصالح الضـيقة لهـذه المؤسسـات بأسـاليب لا يمكن إلا أن توصـف بأنها  </a:t>
            </a:r>
            <a:r>
              <a:rPr lang="ar-EG" sz="2400" dirty="0">
                <a:cs typeface="Arial"/>
              </a:rPr>
              <a:t>غير</a:t>
            </a:r>
            <a:r>
              <a:rPr lang="ar-JO" sz="2400" dirty="0">
                <a:cs typeface="Arial"/>
              </a:rPr>
              <a:t> أخلاقيـة سواء من حيث الغرض أو من حيث الوسيلة القائمة على إثارة الرغبة . </a:t>
            </a:r>
            <a:endParaRPr lang="en-US" dirty="0"/>
          </a:p>
        </p:txBody>
      </p:sp>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3D66B-2C93-8F2F-A88C-4489F364E8E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D65E7C7-E710-2424-7B37-FF7261F94921}"/>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5C51E34-64FB-BB4D-02F3-9DFDF2D01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3" name="TextBox 2">
            <a:extLst>
              <a:ext uri="{FF2B5EF4-FFF2-40B4-BE49-F238E27FC236}">
                <a16:creationId xmlns:a16="http://schemas.microsoft.com/office/drawing/2014/main" id="{3035AA46-B0E6-3CA1-5BDC-B4E275DDA964}"/>
              </a:ext>
            </a:extLst>
          </p:cNvPr>
          <p:cNvSpPr txBox="1"/>
          <p:nvPr/>
        </p:nvSpPr>
        <p:spPr>
          <a:xfrm>
            <a:off x="3677041" y="257791"/>
            <a:ext cx="6209818" cy="523220"/>
          </a:xfrm>
          <a:prstGeom prst="rect">
            <a:avLst/>
          </a:prstGeom>
          <a:ln w="38100"/>
        </p:spPr>
        <p:style>
          <a:lnRef idx="2">
            <a:schemeClr val="accent4"/>
          </a:lnRef>
          <a:fillRef idx="1">
            <a:schemeClr val="lt1"/>
          </a:fillRef>
          <a:effectRef idx="0">
            <a:schemeClr val="accent4"/>
          </a:effectRef>
          <a:fontRef idx="minor">
            <a:schemeClr val="dk1"/>
          </a:fontRef>
        </p:style>
        <p:txBody>
          <a:bodyPr wrap="square">
            <a:spAutoFit/>
          </a:bodyPr>
          <a:lstStyle/>
          <a:p>
            <a:pPr algn="ctr" rtl="1"/>
            <a:r>
              <a:rPr lang="ar-JO" sz="2800" b="1" dirty="0"/>
              <a:t>الإعلانات المستغلة للأطفال</a:t>
            </a:r>
            <a:endParaRPr lang="en-US" sz="2800" dirty="0"/>
          </a:p>
        </p:txBody>
      </p:sp>
      <p:sp>
        <p:nvSpPr>
          <p:cNvPr id="8" name="TextBox 7">
            <a:extLst>
              <a:ext uri="{FF2B5EF4-FFF2-40B4-BE49-F238E27FC236}">
                <a16:creationId xmlns:a16="http://schemas.microsoft.com/office/drawing/2014/main" id="{644AA5D2-9851-8C17-7BCF-B8C68F4F0318}"/>
              </a:ext>
            </a:extLst>
          </p:cNvPr>
          <p:cNvSpPr txBox="1"/>
          <p:nvPr/>
        </p:nvSpPr>
        <p:spPr>
          <a:xfrm>
            <a:off x="4882640" y="1517097"/>
            <a:ext cx="7090031" cy="4616648"/>
          </a:xfrm>
          <a:prstGeom prst="rect">
            <a:avLst/>
          </a:prstGeom>
          <a:ln w="28575"/>
        </p:spPr>
        <p:style>
          <a:lnRef idx="2">
            <a:schemeClr val="accent4"/>
          </a:lnRef>
          <a:fillRef idx="1">
            <a:schemeClr val="lt1"/>
          </a:fillRef>
          <a:effectRef idx="0">
            <a:schemeClr val="accent4"/>
          </a:effectRef>
          <a:fontRef idx="minor">
            <a:schemeClr val="dk1"/>
          </a:fontRef>
        </p:style>
        <p:txBody>
          <a:bodyPr wrap="square">
            <a:spAutoFit/>
          </a:bodyPr>
          <a:lstStyle/>
          <a:p>
            <a:pPr algn="just" rtl="1"/>
            <a:endParaRPr lang="ar-JO" dirty="0"/>
          </a:p>
          <a:p>
            <a:pPr algn="just" rtl="1">
              <a:lnSpc>
                <a:spcPct val="150000"/>
              </a:lnSpc>
            </a:pPr>
            <a:r>
              <a:rPr lang="ar-JO" sz="2400" dirty="0"/>
              <a:t>للإعلان تأثير على الطفل في تنشئته على السلوك الاستهلاكي، فضلاً عن زيادة تطلعاته بشكل يؤدي إلى رفضه لواقعه الأسري، مما يؤدي إلى أشكال مختلفة من الصراع داخل الأسرة، وداخل الطفل ذاته، وإصابته بالإحباط، أو لجوئه إلى ممارسة السلوكيات غير السوية، للحصول على المال الذي يحقق له تلبية ما يشاهده ويسمع عنه من سلع ومنتجات، بالإضافة إلى تأثيرها على ثقافته وقيمه، ولغته، وتحديده أولويات احتياجاته، وتشكيل ذوقه.</a:t>
            </a:r>
          </a:p>
          <a:p>
            <a:pPr algn="just" rtl="1"/>
            <a:endParaRPr lang="ar-JO" sz="2400" dirty="0"/>
          </a:p>
        </p:txBody>
      </p:sp>
      <p:pic>
        <p:nvPicPr>
          <p:cNvPr id="2" name="Picture 1">
            <a:extLst>
              <a:ext uri="{FF2B5EF4-FFF2-40B4-BE49-F238E27FC236}">
                <a16:creationId xmlns:a16="http://schemas.microsoft.com/office/drawing/2014/main" id="{5B1475A0-6A8A-56D0-A734-6D319D1CEF72}"/>
              </a:ext>
            </a:extLst>
          </p:cNvPr>
          <p:cNvPicPr>
            <a:picLocks noChangeAspect="1"/>
          </p:cNvPicPr>
          <p:nvPr/>
        </p:nvPicPr>
        <p:blipFill>
          <a:blip r:embed="rId3"/>
          <a:stretch>
            <a:fillRect/>
          </a:stretch>
        </p:blipFill>
        <p:spPr>
          <a:xfrm>
            <a:off x="504393" y="1317444"/>
            <a:ext cx="4040154" cy="4594493"/>
          </a:xfrm>
          <a:prstGeom prst="rect">
            <a:avLst/>
          </a:prstGeom>
          <a:ln w="28575"/>
        </p:spPr>
        <p:style>
          <a:lnRef idx="2">
            <a:schemeClr val="accent4"/>
          </a:lnRef>
          <a:fillRef idx="1">
            <a:schemeClr val="lt1"/>
          </a:fillRef>
          <a:effectRef idx="0">
            <a:schemeClr val="accent4"/>
          </a:effectRef>
          <a:fontRef idx="minor">
            <a:schemeClr val="dk1"/>
          </a:fontRef>
        </p:style>
      </p:pic>
    </p:spTree>
    <p:extLst>
      <p:ext uri="{BB962C8B-B14F-4D97-AF65-F5344CB8AC3E}">
        <p14:creationId xmlns:p14="http://schemas.microsoft.com/office/powerpoint/2010/main" val="26504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4093A7F-BAE2-547C-8803-951A794DA476}"/>
              </a:ext>
            </a:extLst>
          </p:cNvPr>
          <p:cNvPicPr>
            <a:picLocks noChangeAspect="1"/>
          </p:cNvPicPr>
          <p:nvPr/>
        </p:nvPicPr>
        <p:blipFill>
          <a:blip r:embed="rId2"/>
          <a:stretch>
            <a:fillRect/>
          </a:stretch>
        </p:blipFill>
        <p:spPr>
          <a:xfrm>
            <a:off x="7726050" y="0"/>
            <a:ext cx="446595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3" name="TextBox 2">
            <a:extLst>
              <a:ext uri="{FF2B5EF4-FFF2-40B4-BE49-F238E27FC236}">
                <a16:creationId xmlns:a16="http://schemas.microsoft.com/office/drawing/2014/main" id="{C2960F61-0E9F-5379-BFBE-8BCED1F02C8F}"/>
              </a:ext>
            </a:extLst>
          </p:cNvPr>
          <p:cNvSpPr txBox="1"/>
          <p:nvPr/>
        </p:nvSpPr>
        <p:spPr>
          <a:xfrm>
            <a:off x="2866813" y="276561"/>
            <a:ext cx="6209818"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400" b="1" dirty="0"/>
              <a:t>الإعلانات المستغلة </a:t>
            </a:r>
            <a:r>
              <a:rPr lang="ar-JO" sz="2800" b="1" dirty="0"/>
              <a:t>للأطفال</a:t>
            </a:r>
            <a:endParaRPr lang="en-US" sz="2400" dirty="0"/>
          </a:p>
        </p:txBody>
      </p:sp>
      <p:sp>
        <p:nvSpPr>
          <p:cNvPr id="8" name="TextBox 7">
            <a:extLst>
              <a:ext uri="{FF2B5EF4-FFF2-40B4-BE49-F238E27FC236}">
                <a16:creationId xmlns:a16="http://schemas.microsoft.com/office/drawing/2014/main" id="{C2E5C196-DA44-0250-A974-B27F65BF5727}"/>
              </a:ext>
            </a:extLst>
          </p:cNvPr>
          <p:cNvSpPr txBox="1"/>
          <p:nvPr/>
        </p:nvSpPr>
        <p:spPr>
          <a:xfrm>
            <a:off x="219329" y="1278695"/>
            <a:ext cx="7506721" cy="4339650"/>
          </a:xfrm>
          <a:prstGeom prst="rect">
            <a:avLst/>
          </a:prstGeom>
          <a:noFill/>
        </p:spPr>
        <p:txBody>
          <a:bodyPr wrap="square">
            <a:spAutoFit/>
          </a:bodyPr>
          <a:lstStyle/>
          <a:p>
            <a:pPr algn="r" rtl="1"/>
            <a:endParaRPr lang="ar-JO" sz="2400" dirty="0"/>
          </a:p>
          <a:p>
            <a:pPr algn="just" rtl="1">
              <a:lnSpc>
                <a:spcPct val="150000"/>
              </a:lnSpc>
            </a:pPr>
            <a:r>
              <a:rPr lang="ar-JO" sz="2400" dirty="0"/>
              <a:t>حددت بعض القوانين ضوابط خاصة للإعلان الموجه إلى الطفل، ومنها:</a:t>
            </a:r>
          </a:p>
          <a:p>
            <a:pPr algn="just" rtl="1">
              <a:lnSpc>
                <a:spcPct val="150000"/>
              </a:lnSpc>
            </a:pPr>
            <a:endParaRPr lang="ar-JO" sz="2400" dirty="0"/>
          </a:p>
          <a:p>
            <a:pPr marL="342900" indent="-342900" algn="just" rtl="1">
              <a:lnSpc>
                <a:spcPct val="150000"/>
              </a:lnSpc>
              <a:buFont typeface="Wingdings" panose="05000000000000000000" pitchFamily="2" charset="2"/>
              <a:buChar char="ü"/>
            </a:pPr>
            <a:r>
              <a:rPr lang="ar-JO" sz="2400" dirty="0"/>
              <a:t>أن لا يستغل الإعلان براءة الطفل، وسهولة تصديقه، وقلة تجربته.</a:t>
            </a:r>
          </a:p>
          <a:p>
            <a:pPr marL="342900" indent="-342900" algn="just" rtl="1">
              <a:lnSpc>
                <a:spcPct val="150000"/>
              </a:lnSpc>
              <a:buFont typeface="Wingdings" panose="05000000000000000000" pitchFamily="2" charset="2"/>
              <a:buChar char="ü"/>
            </a:pPr>
            <a:r>
              <a:rPr lang="ar-JO" sz="2400" dirty="0"/>
              <a:t>أن لا يرد في الإعلان أعمال أو أوضاع تعرض الطفل للأذى أو للخطر.</a:t>
            </a:r>
          </a:p>
          <a:p>
            <a:pPr marL="342900" indent="-342900" algn="just" rtl="1">
              <a:lnSpc>
                <a:spcPct val="150000"/>
              </a:lnSpc>
              <a:buFont typeface="Wingdings" panose="05000000000000000000" pitchFamily="2" charset="2"/>
              <a:buChar char="ü"/>
            </a:pPr>
            <a:r>
              <a:rPr lang="ar-JO" sz="2400" dirty="0"/>
              <a:t>أن لا يحتوي الإعلان إطلاقاً أي مضامين تشعر الطفل بعقدة النقص إذا لم يتمكن من امتلاك السلعة المعلن عنها، أو تجعله يعتقد أن عدم اقتنائه لتلك السلعة ناجم عن تقصير والديه في أداء واجباتهما نحوه.</a:t>
            </a:r>
            <a:endParaRPr lang="en-US" sz="2400" dirty="0"/>
          </a:p>
        </p:txBody>
      </p:sp>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4" name="Picture 3">
            <a:extLst>
              <a:ext uri="{FF2B5EF4-FFF2-40B4-BE49-F238E27FC236}">
                <a16:creationId xmlns:a16="http://schemas.microsoft.com/office/drawing/2014/main" id="{AE07A802-F8B7-8E5F-9307-1510B540DE71}"/>
              </a:ext>
            </a:extLst>
          </p:cNvPr>
          <p:cNvPicPr>
            <a:picLocks noChangeAspect="1"/>
          </p:cNvPicPr>
          <p:nvPr/>
        </p:nvPicPr>
        <p:blipFill>
          <a:blip r:embed="rId3"/>
          <a:stretch>
            <a:fillRect/>
          </a:stretch>
        </p:blipFill>
        <p:spPr>
          <a:xfrm>
            <a:off x="-326571" y="2005728"/>
            <a:ext cx="4852272" cy="4852272"/>
          </a:xfrm>
          <a:prstGeom prst="rect">
            <a:avLst/>
          </a:prstGeom>
        </p:spPr>
      </p:pic>
      <p:sp>
        <p:nvSpPr>
          <p:cNvPr id="3" name="TextBox 2">
            <a:extLst>
              <a:ext uri="{FF2B5EF4-FFF2-40B4-BE49-F238E27FC236}">
                <a16:creationId xmlns:a16="http://schemas.microsoft.com/office/drawing/2014/main" id="{AF951977-E501-AEC3-1A4D-83C36A3DDA6F}"/>
              </a:ext>
            </a:extLst>
          </p:cNvPr>
          <p:cNvSpPr txBox="1"/>
          <p:nvPr/>
        </p:nvSpPr>
        <p:spPr>
          <a:xfrm>
            <a:off x="4109013" y="2976370"/>
            <a:ext cx="7335454" cy="584775"/>
          </a:xfrm>
          <a:prstGeom prst="rect">
            <a:avLst/>
          </a:prstGeom>
          <a:ln w="57150">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200" b="1" dirty="0"/>
              <a:t>مدونة أخلاقيات التسويق للجمعية الأمريكية للتسويق</a:t>
            </a:r>
            <a:endParaRPr lang="en-US" sz="3200" b="1" dirty="0"/>
          </a:p>
        </p:txBody>
      </p:sp>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6E99C-5C18-0714-9F0B-E706F588613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E5E15C5-27A7-908A-FBF1-8A1D4A033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4" name="Picture 3">
            <a:extLst>
              <a:ext uri="{FF2B5EF4-FFF2-40B4-BE49-F238E27FC236}">
                <a16:creationId xmlns:a16="http://schemas.microsoft.com/office/drawing/2014/main" id="{DBBC3C04-3B62-377D-94E3-40157E0F9926}"/>
              </a:ext>
            </a:extLst>
          </p:cNvPr>
          <p:cNvPicPr>
            <a:picLocks noChangeAspect="1"/>
          </p:cNvPicPr>
          <p:nvPr/>
        </p:nvPicPr>
        <p:blipFill>
          <a:blip r:embed="rId3"/>
          <a:stretch>
            <a:fillRect/>
          </a:stretch>
        </p:blipFill>
        <p:spPr>
          <a:xfrm>
            <a:off x="-326571" y="0"/>
            <a:ext cx="6858000" cy="6858000"/>
          </a:xfrm>
          <a:prstGeom prst="rect">
            <a:avLst/>
          </a:prstGeom>
        </p:spPr>
      </p:pic>
      <p:sp>
        <p:nvSpPr>
          <p:cNvPr id="3" name="TextBox 2">
            <a:extLst>
              <a:ext uri="{FF2B5EF4-FFF2-40B4-BE49-F238E27FC236}">
                <a16:creationId xmlns:a16="http://schemas.microsoft.com/office/drawing/2014/main" id="{4BE2157B-FDE4-DB2E-7240-EF66DA2807F0}"/>
              </a:ext>
            </a:extLst>
          </p:cNvPr>
          <p:cNvSpPr txBox="1"/>
          <p:nvPr/>
        </p:nvSpPr>
        <p:spPr>
          <a:xfrm>
            <a:off x="5267459" y="1633707"/>
            <a:ext cx="6767317" cy="523220"/>
          </a:xfrm>
          <a:prstGeom prst="rect">
            <a:avLst/>
          </a:prstGeom>
          <a:noFill/>
        </p:spPr>
        <p:txBody>
          <a:bodyPr wrap="square">
            <a:spAutoFit/>
          </a:bodyPr>
          <a:lstStyle/>
          <a:p>
            <a:pPr algn="r" rtl="1"/>
            <a:r>
              <a:rPr lang="ar-JO" sz="2800" b="1" dirty="0"/>
              <a:t>مدونة أخلاقيات التسويق للجمعية الأمريكية للتسويق :</a:t>
            </a:r>
            <a:endParaRPr lang="en-US" sz="2800" b="1" dirty="0"/>
          </a:p>
        </p:txBody>
      </p:sp>
      <p:sp>
        <p:nvSpPr>
          <p:cNvPr id="5" name="TextBox 4">
            <a:extLst>
              <a:ext uri="{FF2B5EF4-FFF2-40B4-BE49-F238E27FC236}">
                <a16:creationId xmlns:a16="http://schemas.microsoft.com/office/drawing/2014/main" id="{D526F4D5-C85B-FEC7-B8E3-B25F2A3D0854}"/>
              </a:ext>
            </a:extLst>
          </p:cNvPr>
          <p:cNvSpPr txBox="1"/>
          <p:nvPr/>
        </p:nvSpPr>
        <p:spPr>
          <a:xfrm>
            <a:off x="5867674" y="2555672"/>
            <a:ext cx="6094070" cy="1200329"/>
          </a:xfrm>
          <a:prstGeom prst="rect">
            <a:avLst/>
          </a:prstGeom>
          <a:noFill/>
        </p:spPr>
        <p:txBody>
          <a:bodyPr wrap="square">
            <a:spAutoFit/>
          </a:bodyPr>
          <a:lstStyle/>
          <a:p>
            <a:pPr algn="just" rtl="1"/>
            <a:r>
              <a:rPr lang="ar-JO" sz="2400" dirty="0">
                <a:cs typeface="+mj-cs"/>
              </a:rPr>
              <a:t>هــي عبــارة عــن دليــل عمــل مقبــول تســويقيا</a:t>
            </a:r>
            <a:r>
              <a:rPr lang="ar-EG" sz="2400" dirty="0">
                <a:cs typeface="+mj-cs"/>
              </a:rPr>
              <a:t>ً</a:t>
            </a:r>
            <a:r>
              <a:rPr lang="ar-JO" sz="2400" dirty="0">
                <a:cs typeface="+mj-cs"/>
              </a:rPr>
              <a:t> واجتماعيــا</a:t>
            </a:r>
            <a:r>
              <a:rPr lang="ar-EG" sz="2400" dirty="0">
                <a:cs typeface="+mj-cs"/>
              </a:rPr>
              <a:t>ً</a:t>
            </a:r>
            <a:r>
              <a:rPr lang="ar-JO" sz="2400" dirty="0">
                <a:cs typeface="+mj-cs"/>
              </a:rPr>
              <a:t> يمكــن المؤسســات مــن التحلــي بمســتوى عــال مــن المسؤولية الأخلاقية.</a:t>
            </a:r>
            <a:endParaRPr lang="en-US" sz="2400" dirty="0">
              <a:cs typeface="+mj-cs"/>
            </a:endParaRPr>
          </a:p>
        </p:txBody>
      </p:sp>
    </p:spTree>
    <p:extLst>
      <p:ext uri="{BB962C8B-B14F-4D97-AF65-F5344CB8AC3E}">
        <p14:creationId xmlns:p14="http://schemas.microsoft.com/office/powerpoint/2010/main" val="4137198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845B3E-AB4E-2BF0-9052-329537EF7A2B}"/>
              </a:ext>
            </a:extLst>
          </p:cNvPr>
          <p:cNvPicPr>
            <a:picLocks noChangeAspect="1"/>
          </p:cNvPicPr>
          <p:nvPr/>
        </p:nvPicPr>
        <p:blipFill>
          <a:blip r:embed="rId2"/>
          <a:stretch>
            <a:fillRect/>
          </a:stretch>
        </p:blipFill>
        <p:spPr>
          <a:xfrm>
            <a:off x="0" y="-25758"/>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1412952"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EC59FF22-138C-B1E2-9BC7-385E75B2B1F8}"/>
              </a:ext>
            </a:extLst>
          </p:cNvPr>
          <p:cNvSpPr txBox="1"/>
          <p:nvPr/>
        </p:nvSpPr>
        <p:spPr>
          <a:xfrm>
            <a:off x="245048" y="277499"/>
            <a:ext cx="8375755" cy="5632311"/>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v"/>
            </a:pPr>
            <a:r>
              <a:rPr lang="ar-JO" sz="2400" b="1" dirty="0">
                <a:cs typeface="Arial"/>
              </a:rPr>
              <a:t>حقوق وواجبات </a:t>
            </a:r>
            <a:r>
              <a:rPr lang="ar-EG" sz="2400" b="1" dirty="0">
                <a:solidFill>
                  <a:schemeClr val="tx1"/>
                </a:solidFill>
                <a:cs typeface="Arial"/>
              </a:rPr>
              <a:t> الاطراف</a:t>
            </a:r>
            <a:r>
              <a:rPr lang="ar-JO" sz="2400" b="1" dirty="0">
                <a:cs typeface="Arial"/>
              </a:rPr>
              <a:t> في عملية التبادل التسويقي :</a:t>
            </a:r>
          </a:p>
          <a:p>
            <a:pPr algn="just" rtl="1"/>
            <a:endParaRPr lang="ar-JO" sz="2400" b="1" dirty="0"/>
          </a:p>
          <a:p>
            <a:pPr algn="just" rtl="1"/>
            <a:r>
              <a:rPr lang="ar-JO" sz="2400" dirty="0">
                <a:solidFill>
                  <a:schemeClr val="tx1"/>
                </a:solidFill>
              </a:rPr>
              <a:t>إن المشاركين في عملية التبادل التسويقي يجب أن يكونوا قادرين على توقع</a:t>
            </a:r>
            <a:r>
              <a:rPr lang="ar-EG" sz="2400" dirty="0">
                <a:solidFill>
                  <a:schemeClr val="tx1"/>
                </a:solidFill>
              </a:rPr>
              <a:t>:</a:t>
            </a:r>
            <a:endParaRPr lang="ar-JO" sz="2400" dirty="0">
              <a:solidFill>
                <a:schemeClr val="tx1"/>
              </a:solidFill>
            </a:endParaRPr>
          </a:p>
          <a:p>
            <a:pPr algn="just" rtl="1"/>
            <a:endParaRPr lang="ar-JO" sz="2400" dirty="0"/>
          </a:p>
          <a:p>
            <a:pPr algn="just" rtl="1"/>
            <a:r>
              <a:rPr lang="ar-JO" sz="2400" dirty="0"/>
              <a:t>- </a:t>
            </a:r>
            <a:r>
              <a:rPr lang="ar-EG" sz="2400" dirty="0"/>
              <a:t>ا</a:t>
            </a:r>
            <a:r>
              <a:rPr lang="ar-JO" sz="2400" dirty="0"/>
              <a:t>ن الســلع والخــدمات المعروضــة هــي أمنــة.</a:t>
            </a:r>
            <a:r>
              <a:rPr lang="ar-EG" sz="2400" dirty="0"/>
              <a:t> </a:t>
            </a:r>
            <a:r>
              <a:rPr lang="ar-JO" sz="2400" dirty="0"/>
              <a:t>وملائمــة لاســتخداماتها وان الاتصــالات حــول المنتجــات المعروضة غير مخادعة؛</a:t>
            </a:r>
          </a:p>
          <a:p>
            <a:pPr algn="just" rtl="1"/>
            <a:r>
              <a:rPr lang="ar-JO" sz="2400" dirty="0"/>
              <a:t>- كل الأطراف يعتزمون تحمل التزاماتهم المالية وغيرها بنية حسنة.</a:t>
            </a:r>
          </a:p>
          <a:p>
            <a:pPr algn="just" rtl="1"/>
            <a:r>
              <a:rPr lang="ar-JO" sz="2400" dirty="0">
                <a:cs typeface="Arial"/>
              </a:rPr>
              <a:t>- ايجاد الطرق الداخلية الملائمة من اجل</a:t>
            </a:r>
            <a:r>
              <a:rPr lang="ar-JO" sz="2400" dirty="0">
                <a:solidFill>
                  <a:srgbClr val="FF0000"/>
                </a:solidFill>
                <a:cs typeface="Arial"/>
              </a:rPr>
              <a:t> </a:t>
            </a:r>
            <a:r>
              <a:rPr lang="ar-JO" sz="2400" dirty="0">
                <a:solidFill>
                  <a:schemeClr val="tx1"/>
                </a:solidFill>
                <a:cs typeface="Arial"/>
              </a:rPr>
              <a:t>معالجة الشكاوى المتعلقة بالمشتريات.</a:t>
            </a:r>
            <a:endParaRPr lang="ar-JO" sz="2400">
              <a:solidFill>
                <a:schemeClr val="tx1"/>
              </a:solidFill>
              <a:ea typeface="Calibri"/>
              <a:cs typeface="Arial"/>
            </a:endParaRPr>
          </a:p>
          <a:p>
            <a:pPr algn="just" rtl="1"/>
            <a:endParaRPr lang="ar-JO" sz="2400" dirty="0"/>
          </a:p>
          <a:p>
            <a:pPr algn="just" rtl="1"/>
            <a:r>
              <a:rPr lang="ar-EG" sz="2400" dirty="0">
                <a:solidFill>
                  <a:schemeClr val="tx1"/>
                </a:solidFill>
              </a:rPr>
              <a:t>ا</a:t>
            </a:r>
            <a:r>
              <a:rPr lang="ar-JO" sz="2400" dirty="0">
                <a:solidFill>
                  <a:schemeClr val="tx1"/>
                </a:solidFill>
              </a:rPr>
              <a:t>ن المفاهيم أعلاه تتضمن المسؤوليات الآتية للمسوق:</a:t>
            </a:r>
          </a:p>
          <a:p>
            <a:pPr algn="just" rtl="1"/>
            <a:r>
              <a:rPr lang="ar-JO" sz="2400" dirty="0"/>
              <a:t>- الكشف عن كل المخاطر الجوهرية المرافقة لاستخدام السلعة أو الخدمة</a:t>
            </a:r>
            <a:r>
              <a:rPr lang="ar-EG" sz="2400" dirty="0"/>
              <a:t>.</a:t>
            </a:r>
            <a:endParaRPr lang="ar-JO" sz="2400" dirty="0"/>
          </a:p>
          <a:p>
            <a:pPr algn="just" rtl="1"/>
            <a:r>
              <a:rPr lang="ar-JO" sz="2400" dirty="0"/>
              <a:t>- تحديد التعويض لأي مكون للمنتج قد يغير المنتج ماديا</a:t>
            </a:r>
            <a:r>
              <a:rPr lang="ar-EG" sz="2400" dirty="0"/>
              <a:t>ً</a:t>
            </a:r>
            <a:r>
              <a:rPr lang="ar-JO" sz="2400" dirty="0"/>
              <a:t> أو التأثير على قرار الشراء لدى المشتري؛</a:t>
            </a:r>
          </a:p>
          <a:p>
            <a:pPr algn="just" rtl="1"/>
            <a:r>
              <a:rPr lang="ar-JO" sz="2400">
                <a:cs typeface="Arial"/>
              </a:rPr>
              <a:t>- تحديد الخصائص المضافة مقابل التكلفة الإضافية.</a:t>
            </a:r>
            <a:endParaRPr lang="en-US" sz="2400">
              <a:cs typeface="Arial"/>
            </a:endParaRPr>
          </a:p>
          <a:p>
            <a:pPr algn="just" rtl="1"/>
            <a:endParaRPr lang="en-US" sz="2400">
              <a:ea typeface="Calibri"/>
              <a:cs typeface="Calibri"/>
            </a:endParaRPr>
          </a:p>
        </p:txBody>
      </p:sp>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132AC6-3CF8-CFC4-1EC7-6309C77D01EC}"/>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8359928" y="635654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80" y="0"/>
            <a:ext cx="2305141" cy="1076343"/>
          </a:xfrm>
          <a:prstGeom prst="rect">
            <a:avLst/>
          </a:prstGeom>
        </p:spPr>
      </p:pic>
      <p:sp>
        <p:nvSpPr>
          <p:cNvPr id="5" name="TextBox 4">
            <a:extLst>
              <a:ext uri="{FF2B5EF4-FFF2-40B4-BE49-F238E27FC236}">
                <a16:creationId xmlns:a16="http://schemas.microsoft.com/office/drawing/2014/main" id="{24F52AD1-F4B6-4F57-806B-653E0E4EFCE2}"/>
              </a:ext>
            </a:extLst>
          </p:cNvPr>
          <p:cNvSpPr txBox="1"/>
          <p:nvPr/>
        </p:nvSpPr>
        <p:spPr>
          <a:xfrm>
            <a:off x="4201610" y="1289953"/>
            <a:ext cx="7789761" cy="464742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457200" indent="-457200" algn="r" rtl="1">
              <a:buFont typeface="Wingdings" panose="05000000000000000000" pitchFamily="2" charset="2"/>
              <a:buChar char="v"/>
            </a:pPr>
            <a:r>
              <a:rPr lang="ar-JO" sz="2800" b="1" dirty="0"/>
              <a:t>في مجال الترويج: </a:t>
            </a:r>
            <a:r>
              <a:rPr lang="ar-JO" sz="2800" dirty="0"/>
              <a:t>أخلاقيات التسويق عند الإعلان والترويج </a:t>
            </a:r>
            <a:endParaRPr lang="ar-JO" sz="2800" b="1" dirty="0"/>
          </a:p>
          <a:p>
            <a:pPr marL="457200" indent="-457200" algn="r" rtl="1">
              <a:buFont typeface="Wingdings" panose="05000000000000000000" pitchFamily="2" charset="2"/>
              <a:buChar char="v"/>
            </a:pPr>
            <a:endParaRPr lang="ar-JO" sz="2800" b="1" dirty="0"/>
          </a:p>
          <a:p>
            <a:pPr algn="just" rtl="1"/>
            <a:r>
              <a:rPr lang="ar-JO" sz="2400" dirty="0"/>
              <a:t>يجب تجنب بثّ المعلومات المضللة أو الخاطئة حول المنتج الذي يُروج له، فمثلًا تمَّ تسويق السجائر في أربعينات القرن الماضي على أنَّها تعزز الصحة، وهو ما أُثبت زيفه في الوقت الحاليّ، بالإضافة لبعض الإعلانات التي تبثّ رسائل تنميطيّة مسيئة للنساء أو محرّضة على العنف، أو الاعتماد على إبراز مساوئ منتج منافس في الإعلان . كما أنَّ هنالك أخلاقيات معيّنة يجب اتّباعها في التسويق والحرص على عدم الانزلاق في فخ الخداع والحيل التسويقيّة. </a:t>
            </a:r>
          </a:p>
          <a:p>
            <a:pPr algn="just" rtl="1"/>
            <a:r>
              <a:rPr lang="ar-JO" sz="2400" dirty="0"/>
              <a:t>لذلك يجب</a:t>
            </a:r>
            <a:r>
              <a:rPr lang="ar-EG" sz="2400" dirty="0"/>
              <a:t>:</a:t>
            </a:r>
            <a:endParaRPr lang="ar-JO" sz="2400" dirty="0"/>
          </a:p>
          <a:p>
            <a:pPr algn="just" rtl="1"/>
            <a:r>
              <a:rPr lang="ar-JO" sz="2400" dirty="0"/>
              <a:t>- تجنب الإعلان الزائف والمضلل. </a:t>
            </a:r>
          </a:p>
          <a:p>
            <a:pPr algn="just" rtl="1"/>
            <a:r>
              <a:rPr lang="ar-JO" sz="2400" dirty="0"/>
              <a:t>- رفض مناورة الضغوط العالية أو تكتيكات المبيعات المتصلة بذلك. </a:t>
            </a:r>
          </a:p>
          <a:p>
            <a:pPr algn="just" rtl="1"/>
            <a:r>
              <a:rPr lang="ar-JO" sz="2400" dirty="0"/>
              <a:t>- تجنب ترويج المبيعات التي تستخدم الخداع أو المناورة. </a:t>
            </a:r>
            <a:endParaRPr lang="en-US" sz="2400" dirty="0"/>
          </a:p>
        </p:txBody>
      </p:sp>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84BA7B54-C93A-58B4-CC5F-DB9D2411172E}"/>
              </a:ext>
            </a:extLst>
          </p:cNvPr>
          <p:cNvSpPr txBox="1"/>
          <p:nvPr/>
        </p:nvSpPr>
        <p:spPr>
          <a:xfrm>
            <a:off x="4409954" y="976161"/>
            <a:ext cx="7095267" cy="5816977"/>
          </a:xfrm>
          <a:prstGeom prst="rect">
            <a:avLst/>
          </a:prstGeom>
          <a:noFill/>
        </p:spPr>
        <p:txBody>
          <a:bodyPr wrap="square">
            <a:spAutoFit/>
          </a:bodyPr>
          <a:lstStyle/>
          <a:p>
            <a:pPr marL="457200" indent="-457200" algn="r" rtl="1">
              <a:buFont typeface="Wingdings" panose="05000000000000000000" pitchFamily="2" charset="2"/>
              <a:buChar char="v"/>
            </a:pPr>
            <a:r>
              <a:rPr lang="ar-JO" sz="2800" b="1" dirty="0"/>
              <a:t>في مجال التوزيع (أخلاقيات التسويق عند استخدام قنوات التوزيع)</a:t>
            </a:r>
            <a:r>
              <a:rPr lang="ar-EG" sz="2800" b="1" dirty="0"/>
              <a:t>:</a:t>
            </a:r>
            <a:endParaRPr lang="ar-JO" sz="2800" b="1" dirty="0"/>
          </a:p>
          <a:p>
            <a:pPr algn="r" rtl="1"/>
            <a:endParaRPr lang="ar-JO" sz="2800" b="1" dirty="0"/>
          </a:p>
          <a:p>
            <a:pPr algn="just" rtl="1">
              <a:lnSpc>
                <a:spcPct val="150000"/>
              </a:lnSpc>
            </a:pPr>
            <a:r>
              <a:rPr lang="ar-JO" sz="2400" dirty="0"/>
              <a:t>- يجب تجنب المبالغة في بث الإعلانات وتجاوز الأخلاق والحدود، خصوصًا عبر قنوات التسويق المباشر مثل التلفزيون ورسائل البريد والتسويق عبر الهاتف، لتجنب استفزاز الفئة المستهدفة وابتعادها عن شراء المنتج أو الحصول على الخدمة</a:t>
            </a:r>
            <a:r>
              <a:rPr lang="ar-EG" sz="2400" dirty="0"/>
              <a:t>.</a:t>
            </a:r>
            <a:endParaRPr lang="ar-JO" sz="2400" dirty="0"/>
          </a:p>
          <a:p>
            <a:pPr algn="just" rtl="1">
              <a:lnSpc>
                <a:spcPct val="150000"/>
              </a:lnSpc>
            </a:pPr>
            <a:r>
              <a:rPr lang="ar-JO" sz="2400" dirty="0"/>
              <a:t> - عدم التلاعب بالمتاح من المنتج بغرض الاستغلال. </a:t>
            </a:r>
          </a:p>
          <a:p>
            <a:pPr algn="just" rtl="1">
              <a:lnSpc>
                <a:spcPct val="150000"/>
              </a:lnSpc>
            </a:pPr>
            <a:r>
              <a:rPr lang="ar-JO" sz="2400" dirty="0"/>
              <a:t>- عدم استخدام الإكراه في قناة التسويق. </a:t>
            </a:r>
          </a:p>
          <a:p>
            <a:pPr algn="just" rtl="1">
              <a:lnSpc>
                <a:spcPct val="150000"/>
              </a:lnSpc>
            </a:pPr>
            <a:r>
              <a:rPr lang="ar-JO" sz="2400" dirty="0"/>
              <a:t>-عدم القيام بالتأثير غير الضروري على الخيار القائم بإعادة البيع من اجل تداول المنتج. </a:t>
            </a:r>
            <a:endParaRPr lang="en-US" sz="2400" dirty="0"/>
          </a:p>
        </p:txBody>
      </p:sp>
      <p:pic>
        <p:nvPicPr>
          <p:cNvPr id="8" name="Picture 7">
            <a:extLst>
              <a:ext uri="{FF2B5EF4-FFF2-40B4-BE49-F238E27FC236}">
                <a16:creationId xmlns:a16="http://schemas.microsoft.com/office/drawing/2014/main" id="{396DFE36-C61F-4F3C-18AF-0AEEAF177F94}"/>
              </a:ext>
            </a:extLst>
          </p:cNvPr>
          <p:cNvPicPr>
            <a:picLocks noChangeAspect="1"/>
          </p:cNvPicPr>
          <p:nvPr/>
        </p:nvPicPr>
        <p:blipFill>
          <a:blip r:embed="rId3"/>
          <a:stretch>
            <a:fillRect/>
          </a:stretch>
        </p:blipFill>
        <p:spPr>
          <a:xfrm>
            <a:off x="105317" y="1202676"/>
            <a:ext cx="4200465" cy="4561516"/>
          </a:xfrm>
          <a:prstGeom prst="rect">
            <a:avLst/>
          </a:prstGeom>
        </p:spPr>
      </p:pic>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4A56886B-3760-1E28-EF05-7ED1412E1CE3}"/>
              </a:ext>
            </a:extLst>
          </p:cNvPr>
          <p:cNvSpPr txBox="1"/>
          <p:nvPr/>
        </p:nvSpPr>
        <p:spPr>
          <a:xfrm>
            <a:off x="5972537" y="1395502"/>
            <a:ext cx="5541378" cy="3600986"/>
          </a:xfrm>
          <a:prstGeom prst="rect">
            <a:avLst/>
          </a:prstGeom>
          <a:noFill/>
        </p:spPr>
        <p:txBody>
          <a:bodyPr wrap="square">
            <a:spAutoFit/>
          </a:bodyPr>
          <a:lstStyle/>
          <a:p>
            <a:pPr marL="457200" indent="-457200" algn="just" rtl="1">
              <a:buFont typeface="Wingdings" panose="05000000000000000000" pitchFamily="2" charset="2"/>
              <a:buChar char="v"/>
            </a:pPr>
            <a:r>
              <a:rPr lang="ar-JO" sz="2800" b="1" dirty="0"/>
              <a:t>أخلاقيات التسويق عند التوزيع والعرض</a:t>
            </a:r>
            <a:r>
              <a:rPr lang="ar-EG" sz="2800" b="1" dirty="0"/>
              <a:t>:</a:t>
            </a:r>
            <a:endParaRPr lang="ar-JO" sz="2800" b="1" dirty="0"/>
          </a:p>
          <a:p>
            <a:pPr algn="just" rtl="1"/>
            <a:endParaRPr lang="ar-JO" sz="2800" dirty="0"/>
          </a:p>
          <a:p>
            <a:pPr algn="just" rtl="1"/>
            <a:r>
              <a:rPr lang="ar-JO" sz="2800" dirty="0"/>
              <a:t> </a:t>
            </a:r>
            <a:r>
              <a:rPr lang="ar-JO" sz="2400" dirty="0"/>
              <a:t>تظهر العديد من المشكلات عند عدم اتّباع أخلاقيات التوزيع المفروضة، مثل الآتي</a:t>
            </a:r>
            <a:r>
              <a:rPr lang="ar-EG" sz="2400" dirty="0"/>
              <a:t>:</a:t>
            </a:r>
            <a:r>
              <a:rPr lang="ar-JO" sz="2400" dirty="0"/>
              <a:t> الضغط والتأثير على البائعين لتقليل مساحة عرض المنتجات المنافسة. تقديم وعود خاطئة أو غير دقيقة لمواعيد شحن وتسليم السل</a:t>
            </a:r>
            <a:r>
              <a:rPr lang="ar-EG" sz="2400" dirty="0"/>
              <a:t>ع. </a:t>
            </a:r>
            <a:r>
              <a:rPr lang="ar-JO" sz="2400" dirty="0"/>
              <a:t>الدفع للبائعين لإقناعهم بالتوقف عن عرض منتجات المنافسين.</a:t>
            </a:r>
          </a:p>
          <a:p>
            <a:pPr algn="just" rtl="1"/>
            <a:endParaRPr lang="ar-JO" sz="2400" dirty="0"/>
          </a:p>
        </p:txBody>
      </p:sp>
      <p:pic>
        <p:nvPicPr>
          <p:cNvPr id="2" name="Picture 1">
            <a:extLst>
              <a:ext uri="{FF2B5EF4-FFF2-40B4-BE49-F238E27FC236}">
                <a16:creationId xmlns:a16="http://schemas.microsoft.com/office/drawing/2014/main" id="{3F6A1084-219D-BB38-E820-4CD4B8DFDECF}"/>
              </a:ext>
            </a:extLst>
          </p:cNvPr>
          <p:cNvPicPr>
            <a:picLocks noChangeAspect="1"/>
          </p:cNvPicPr>
          <p:nvPr/>
        </p:nvPicPr>
        <p:blipFill>
          <a:blip r:embed="rId3"/>
          <a:stretch>
            <a:fillRect/>
          </a:stretch>
        </p:blipFill>
        <p:spPr>
          <a:xfrm>
            <a:off x="377865" y="1238250"/>
            <a:ext cx="4703421" cy="4381500"/>
          </a:xfrm>
          <a:prstGeom prst="rect">
            <a:avLst/>
          </a:prstGeom>
        </p:spPr>
      </p:pic>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EFD4765D-9D43-2E1A-17A5-8C5CA07D89FE}"/>
              </a:ext>
            </a:extLst>
          </p:cNvPr>
          <p:cNvSpPr txBox="1"/>
          <p:nvPr/>
        </p:nvSpPr>
        <p:spPr>
          <a:xfrm>
            <a:off x="4945359" y="1734515"/>
            <a:ext cx="6094070" cy="3170099"/>
          </a:xfrm>
          <a:prstGeom prst="rect">
            <a:avLst/>
          </a:prstGeom>
          <a:noFill/>
        </p:spPr>
        <p:txBody>
          <a:bodyPr wrap="square" lIns="91440" tIns="45720" rIns="91440" bIns="45720" anchor="t">
            <a:spAutoFit/>
          </a:bodyPr>
          <a:lstStyle/>
          <a:p>
            <a:pPr marL="457200" indent="-457200" algn="r" rtl="1">
              <a:buFont typeface="Wingdings" panose="05000000000000000000" pitchFamily="2" charset="2"/>
              <a:buChar char="v"/>
            </a:pPr>
            <a:r>
              <a:rPr lang="ar-JO" sz="2800" b="1" dirty="0"/>
              <a:t>أخلاقيات التسويق المتعلقة بالجودة والنوعية</a:t>
            </a:r>
            <a:r>
              <a:rPr lang="ar-EG" sz="2800" b="1" dirty="0"/>
              <a:t>:</a:t>
            </a:r>
            <a:r>
              <a:rPr lang="ar-JO" sz="2800" b="1" dirty="0"/>
              <a:t> </a:t>
            </a:r>
          </a:p>
          <a:p>
            <a:pPr algn="r" rtl="1"/>
            <a:endParaRPr lang="ar-JO" sz="2800" dirty="0"/>
          </a:p>
          <a:p>
            <a:pPr algn="just" rtl="1"/>
            <a:r>
              <a:rPr lang="ar-JO" sz="2400" dirty="0">
                <a:cs typeface="Arial"/>
              </a:rPr>
              <a:t>تتعلّق هذه الأخلاقيات بكل ما </a:t>
            </a:r>
            <a:r>
              <a:rPr lang="ar-EG" sz="2400" dirty="0">
                <a:cs typeface="Arial"/>
              </a:rPr>
              <a:t>يرتبط ب</a:t>
            </a:r>
            <a:r>
              <a:rPr lang="ar-JO" sz="2400" dirty="0">
                <a:cs typeface="Arial"/>
              </a:rPr>
              <a:t>جودة ونوعيّة المنتج أو الخدمة المقدّمة ، فقد ترد العديد من الشكاوى الواردة للشركات والمؤسسات المتعلّقة حول أمن المنتج أو رداءة نوعه أو جودته، كما أنَّ عدم اتّباع الشركات أو المؤسسات لهذه الأخلاقيات قد يعد مغامرةً للشركة أو المؤسسة بسمعتها وتعريضها لخطر المساءلة القانونيّة</a:t>
            </a:r>
            <a:r>
              <a:rPr lang="ar-EG" sz="2400" dirty="0">
                <a:cs typeface="Arial"/>
              </a:rPr>
              <a:t>.</a:t>
            </a:r>
            <a:endParaRPr lang="en-US" sz="2400" dirty="0">
              <a:cs typeface="Arial"/>
            </a:endParaRPr>
          </a:p>
        </p:txBody>
      </p:sp>
      <p:pic>
        <p:nvPicPr>
          <p:cNvPr id="8" name="Picture 7">
            <a:extLst>
              <a:ext uri="{FF2B5EF4-FFF2-40B4-BE49-F238E27FC236}">
                <a16:creationId xmlns:a16="http://schemas.microsoft.com/office/drawing/2014/main" id="{D55E56E6-2696-A218-007A-20DA5C2046DA}"/>
              </a:ext>
            </a:extLst>
          </p:cNvPr>
          <p:cNvPicPr>
            <a:picLocks noChangeAspect="1"/>
          </p:cNvPicPr>
          <p:nvPr/>
        </p:nvPicPr>
        <p:blipFill>
          <a:blip r:embed="rId3"/>
          <a:stretch>
            <a:fillRect/>
          </a:stretch>
        </p:blipFill>
        <p:spPr>
          <a:xfrm>
            <a:off x="245833" y="1423987"/>
            <a:ext cx="4699526" cy="4010025"/>
          </a:xfrm>
          <a:prstGeom prst="rect">
            <a:avLst/>
          </a:prstGeom>
        </p:spPr>
      </p:pic>
    </p:spTree>
    <p:extLst>
      <p:ext uri="{BB962C8B-B14F-4D97-AF65-F5344CB8AC3E}">
        <p14:creationId xmlns:p14="http://schemas.microsoft.com/office/powerpoint/2010/main" val="3878917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855853-13F7-C7D4-DB66-47F607F73329}"/>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1304933" y="6457890"/>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3334B8CF-0F54-2CCE-4737-A18DEFF6350D}"/>
              </a:ext>
            </a:extLst>
          </p:cNvPr>
          <p:cNvSpPr txBox="1"/>
          <p:nvPr/>
        </p:nvSpPr>
        <p:spPr>
          <a:xfrm>
            <a:off x="387807" y="886179"/>
            <a:ext cx="11493660" cy="5139869"/>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v"/>
            </a:pPr>
            <a:r>
              <a:rPr lang="ar-JO" sz="2800" b="1" dirty="0"/>
              <a:t>في مجال بحوث التسويق : </a:t>
            </a:r>
          </a:p>
          <a:p>
            <a:pPr algn="just" rtl="1"/>
            <a:endParaRPr lang="ar-JO" sz="2400" b="1" dirty="0"/>
          </a:p>
          <a:p>
            <a:pPr algn="just" rtl="1"/>
            <a:r>
              <a:rPr lang="ar-JO" sz="2400" b="1" dirty="0"/>
              <a:t>أخلاقيات التسويق عند إجراء بحوث التسويق</a:t>
            </a:r>
            <a:endParaRPr lang="ar-EG" sz="2400" b="1" dirty="0"/>
          </a:p>
          <a:p>
            <a:pPr algn="just" rtl="1"/>
            <a:r>
              <a:rPr lang="ar-JO" sz="2400" dirty="0"/>
              <a:t> </a:t>
            </a:r>
            <a:r>
              <a:rPr lang="ar-EG" sz="2400" dirty="0"/>
              <a:t>ت</a:t>
            </a:r>
            <a:r>
              <a:rPr lang="ar-JO" sz="2400" dirty="0"/>
              <a:t>طرأ بعض المشكلات عند إجراء بحوث التسويق متى ما تجاوزت آلية وضع هذه البحوث الحدود المسموحة وتعدّت خصوصيات الشريحة المستهدفة في البحث</a:t>
            </a:r>
            <a:r>
              <a:rPr lang="ar-EG" sz="2400" dirty="0"/>
              <a:t>.</a:t>
            </a:r>
            <a:endParaRPr lang="ar-JO" sz="2400" dirty="0"/>
          </a:p>
          <a:p>
            <a:pPr algn="just" rtl="1"/>
            <a:r>
              <a:rPr lang="ar-JO" sz="2400" b="1" dirty="0"/>
              <a:t>وهنا يجب مراعاة الأخلاقيات حسب  مدونة أخلاقيات التسويق للجمعية الأمريكية للتسويق :</a:t>
            </a:r>
          </a:p>
          <a:p>
            <a:pPr algn="just" rtl="1"/>
            <a:r>
              <a:rPr lang="ar-JO" sz="2400" dirty="0"/>
              <a:t>- لتجنب تقديم نتائج غير دقيقة عند تحري المعلومات أو التنميط وتجاوز حدود الخصوصيّة للمستهلكين</a:t>
            </a:r>
            <a:r>
              <a:rPr lang="ar-EG" sz="2400" dirty="0"/>
              <a:t>.</a:t>
            </a:r>
            <a:endParaRPr lang="ar-JO" sz="2400" dirty="0"/>
          </a:p>
          <a:p>
            <a:pPr algn="just" rtl="1"/>
            <a:r>
              <a:rPr lang="ar-JO" sz="2400" dirty="0"/>
              <a:t>- تتمحور هذه الأخلاقيات حول أساليب جمع وتحليل البيانات حول المستخدمين والمنافسين أيضًا</a:t>
            </a:r>
            <a:r>
              <a:rPr lang="ar-EG" sz="2400" dirty="0"/>
              <a:t>.</a:t>
            </a:r>
            <a:endParaRPr lang="ar-JO" sz="2400" dirty="0"/>
          </a:p>
          <a:p>
            <a:pPr algn="just" rtl="1"/>
            <a:r>
              <a:rPr lang="ar-JO" sz="2400" dirty="0">
                <a:solidFill>
                  <a:schemeClr val="tx1"/>
                </a:solidFill>
                <a:cs typeface="Arial"/>
              </a:rPr>
              <a:t>- دراسة مدى نجاح حملات التسويق بشكل يحافظ على  الخصوصيّة. </a:t>
            </a:r>
            <a:endParaRPr lang="ar-JO" sz="2400" dirty="0">
              <a:solidFill>
                <a:schemeClr val="tx1"/>
              </a:solidFill>
              <a:ea typeface="Calibri"/>
              <a:cs typeface="Arial"/>
            </a:endParaRPr>
          </a:p>
          <a:p>
            <a:pPr algn="just" rtl="1">
              <a:lnSpc>
                <a:spcPct val="150000"/>
              </a:lnSpc>
            </a:pPr>
            <a:r>
              <a:rPr lang="ar-JO" sz="2400" dirty="0"/>
              <a:t>- حصر البيع أو كسب الصفقة في هيئة القيام بالبحوث.</a:t>
            </a:r>
          </a:p>
          <a:p>
            <a:pPr algn="just" rtl="1">
              <a:lnSpc>
                <a:spcPct val="150000"/>
              </a:lnSpc>
            </a:pPr>
            <a:r>
              <a:rPr lang="ar-JO" sz="2400" dirty="0"/>
              <a:t> - المحافظة على الاستقامة في البحوث بتجنب تسوية أو حذف تاريخ البحث المعني</a:t>
            </a:r>
            <a:r>
              <a:rPr lang="ar-EG" sz="2400" dirty="0"/>
              <a:t>.</a:t>
            </a:r>
            <a:endParaRPr lang="ar-JO" sz="2400" dirty="0"/>
          </a:p>
          <a:p>
            <a:pPr algn="just" rtl="1">
              <a:lnSpc>
                <a:spcPct val="150000"/>
              </a:lnSpc>
            </a:pPr>
            <a:r>
              <a:rPr lang="ar-JO" sz="2400" dirty="0"/>
              <a:t>-المعاملة العادلة للزبائن والموردين. </a:t>
            </a:r>
            <a:endParaRPr lang="en-US" sz="2400" dirty="0"/>
          </a:p>
        </p:txBody>
      </p:sp>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90E780-1961-3DAF-5EF9-D723D0658D04}"/>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7885366" y="6420110"/>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6" name="TextBox 5">
            <a:extLst>
              <a:ext uri="{FF2B5EF4-FFF2-40B4-BE49-F238E27FC236}">
                <a16:creationId xmlns:a16="http://schemas.microsoft.com/office/drawing/2014/main" id="{8E234FE2-A6AA-9FC4-D553-83FDAC4D5155}"/>
              </a:ext>
            </a:extLst>
          </p:cNvPr>
          <p:cNvSpPr txBox="1"/>
          <p:nvPr/>
        </p:nvSpPr>
        <p:spPr>
          <a:xfrm>
            <a:off x="119606" y="1729927"/>
            <a:ext cx="6757712" cy="4093428"/>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marL="342900" indent="-342900" algn="r" rtl="1">
              <a:buFont typeface="Wingdings" panose="05000000000000000000" pitchFamily="2" charset="2"/>
              <a:buChar char="v"/>
            </a:pPr>
            <a:r>
              <a:rPr lang="ar-JO" sz="2800" b="1" dirty="0"/>
              <a:t>في مجال العلاقات التنظيمية : حسب</a:t>
            </a:r>
            <a:r>
              <a:rPr lang="ar-JO" sz="2800" dirty="0"/>
              <a:t> </a:t>
            </a:r>
            <a:r>
              <a:rPr lang="ar-JO" sz="2800" b="1" dirty="0"/>
              <a:t>مدونة أخلاقيات التسويق للجمعية الأمريكية للتسويق يجب :-</a:t>
            </a:r>
          </a:p>
          <a:p>
            <a:pPr algn="r" rtl="1"/>
            <a:endParaRPr lang="ar-JO" sz="2400" b="1" dirty="0"/>
          </a:p>
          <a:p>
            <a:pPr algn="just" rtl="1">
              <a:lnSpc>
                <a:spcPct val="150000"/>
              </a:lnSpc>
            </a:pPr>
            <a:r>
              <a:rPr lang="ar-JO" sz="2400" dirty="0"/>
              <a:t>- عدم الكشف عن الهوية في العلاقات المهنية. </a:t>
            </a:r>
          </a:p>
          <a:p>
            <a:pPr algn="just" rtl="1">
              <a:lnSpc>
                <a:spcPct val="150000"/>
              </a:lnSpc>
            </a:pPr>
            <a:r>
              <a:rPr lang="ar-JO" sz="2400" dirty="0">
                <a:cs typeface="Arial"/>
              </a:rPr>
              <a:t>- </a:t>
            </a:r>
            <a:r>
              <a:rPr lang="ar-JO" sz="2400" dirty="0">
                <a:solidFill>
                  <a:schemeClr val="tx1"/>
                </a:solidFill>
                <a:cs typeface="Arial"/>
              </a:rPr>
              <a:t>الوفاء بالتزامات ومسؤوليات المنظمة</a:t>
            </a:r>
            <a:r>
              <a:rPr lang="ar-JO" sz="2400" dirty="0">
                <a:solidFill>
                  <a:srgbClr val="FF0000"/>
                </a:solidFill>
                <a:cs typeface="Arial"/>
              </a:rPr>
              <a:t> </a:t>
            </a:r>
            <a:r>
              <a:rPr lang="ar-JO" sz="2400" dirty="0">
                <a:cs typeface="Arial"/>
              </a:rPr>
              <a:t>في العقود والاتفاقات المتبادلة بطريقة مناسبة.</a:t>
            </a:r>
            <a:endParaRPr lang="ar-JO" sz="2400" dirty="0">
              <a:ea typeface="Calibri"/>
              <a:cs typeface="Arial"/>
            </a:endParaRPr>
          </a:p>
          <a:p>
            <a:pPr algn="just" rtl="1">
              <a:lnSpc>
                <a:spcPct val="150000"/>
              </a:lnSpc>
            </a:pPr>
            <a:r>
              <a:rPr lang="ar-JO" sz="2400" dirty="0"/>
              <a:t>- تجنب المناورة لكسب ميزة في حالات معينة لتعظيم الكسب الشخصي بطريقة قد تحرم أو تضر بالآخرين. </a:t>
            </a:r>
            <a:endParaRPr lang="en-US" sz="2400" dirty="0"/>
          </a:p>
        </p:txBody>
      </p:sp>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67E28-BB33-1D25-4E46-3CA12653608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0D9F37D-43B9-6E69-D8D8-4A2BF1CE7BA7}"/>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F0D59D-22FD-22F1-A84A-1137C36D59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6E6A0A88-BE30-FB7B-78EF-19CF6E7D2F4A}"/>
              </a:ext>
            </a:extLst>
          </p:cNvPr>
          <p:cNvSpPr txBox="1"/>
          <p:nvPr/>
        </p:nvSpPr>
        <p:spPr>
          <a:xfrm>
            <a:off x="3078867" y="243512"/>
            <a:ext cx="8747566" cy="5693866"/>
          </a:xfrm>
          <a:prstGeom prst="rect">
            <a:avLst/>
          </a:prstGeom>
          <a:noFill/>
        </p:spPr>
        <p:txBody>
          <a:bodyPr wrap="square">
            <a:spAutoFit/>
          </a:bodyPr>
          <a:lstStyle/>
          <a:p>
            <a:pPr marL="285750" indent="-285750" algn="r" rtl="1">
              <a:buFont typeface="Wingdings" panose="05000000000000000000" pitchFamily="2" charset="2"/>
              <a:buChar char="v"/>
            </a:pPr>
            <a:r>
              <a:rPr lang="ar-JO" sz="2800" b="1" dirty="0"/>
              <a:t>أخلاقيات التسويق المتعلقة بالتسعير</a:t>
            </a:r>
            <a:r>
              <a:rPr lang="ar-EG" sz="2800" b="1" dirty="0"/>
              <a:t>:</a:t>
            </a:r>
            <a:endParaRPr lang="ar-JO" sz="2800" b="1" dirty="0"/>
          </a:p>
          <a:p>
            <a:pPr algn="just"/>
            <a:r>
              <a:rPr lang="ar-JO" sz="2400" dirty="0"/>
              <a:t>يتجاهل بعض المسوقين أخلاقيات التسعير، ويعتمدون على أساليب الخداع والتلاعب في الإعلان عن أسعار المنتجات والخدمات لاستدارج العميل وتوريطه في الشراء أو نشر السلع بين المستهلكين، أو اتّباع أساليب خفض الأسعار للوصول إلى أسعار أقل من تلك</a:t>
            </a:r>
            <a:r>
              <a:rPr lang="ar-EG" sz="2400" dirty="0"/>
              <a:t> </a:t>
            </a:r>
            <a:r>
              <a:rPr lang="ar-JO" sz="2400" dirty="0"/>
              <a:t>التي تقدّمها شركات ومؤسسات منافسة لإخراجهم من السوق والتسبب بخسا</a:t>
            </a:r>
            <a:r>
              <a:rPr lang="ar-EG" sz="2400" dirty="0"/>
              <a:t>ئر</a:t>
            </a:r>
            <a:r>
              <a:rPr lang="ar-JO" sz="2400" dirty="0"/>
              <a:t> لهم. </a:t>
            </a:r>
          </a:p>
          <a:p>
            <a:pPr algn="just" rtl="1"/>
            <a:r>
              <a:rPr lang="ar-JO" sz="2400" dirty="0"/>
              <a:t> وفيما يأتي ذكر وتلخيص لأبرز الأساليب غير الأخلاقيّة المتّبعة عند تسعير المنتجات وتسويقها والتي يجب تجنبها حسب </a:t>
            </a:r>
            <a:r>
              <a:rPr lang="ar-JO" sz="2400" b="1" dirty="0"/>
              <a:t>مدونة أخلاقيات التسويق للجمعية الأمريكية للتسويق</a:t>
            </a:r>
            <a:r>
              <a:rPr lang="ar-EG" sz="2400" b="1" dirty="0"/>
              <a:t>:</a:t>
            </a:r>
            <a:r>
              <a:rPr lang="ar-JO" sz="2400" b="1" dirty="0"/>
              <a:t> </a:t>
            </a:r>
            <a:endParaRPr lang="ar-JO" sz="2400" dirty="0"/>
          </a:p>
          <a:p>
            <a:pPr marL="342900" indent="-342900" algn="r" rtl="1">
              <a:buFont typeface="Wingdings" panose="05000000000000000000" pitchFamily="2" charset="2"/>
              <a:buChar char="§"/>
            </a:pPr>
            <a:r>
              <a:rPr lang="ar-JO" sz="2400" dirty="0"/>
              <a:t>التلاعب بالأسعار.</a:t>
            </a:r>
          </a:p>
          <a:p>
            <a:pPr marL="342900" indent="-342900" algn="r" rtl="1">
              <a:buFont typeface="Wingdings" panose="05000000000000000000" pitchFamily="2" charset="2"/>
              <a:buChar char="§"/>
            </a:pPr>
            <a:r>
              <a:rPr lang="ar-JO" sz="2400" dirty="0"/>
              <a:t>رفع الأسعار بنسب غير معقولة.</a:t>
            </a:r>
          </a:p>
          <a:p>
            <a:pPr marL="342900" indent="-342900" algn="r" rtl="1">
              <a:buFont typeface="Wingdings" panose="05000000000000000000" pitchFamily="2" charset="2"/>
              <a:buChar char="§"/>
            </a:pPr>
            <a:r>
              <a:rPr lang="ar-JO" sz="2400" dirty="0"/>
              <a:t>التسعير الافتراسيّ</a:t>
            </a:r>
            <a:r>
              <a:rPr lang="ar-EG" sz="2400" dirty="0"/>
              <a:t>.</a:t>
            </a:r>
            <a:endParaRPr lang="ar-JO" sz="2400" dirty="0"/>
          </a:p>
          <a:p>
            <a:pPr marL="342900" indent="-342900" algn="r" rtl="1">
              <a:buFont typeface="Wingdings" panose="05000000000000000000" pitchFamily="2" charset="2"/>
              <a:buChar char="§"/>
            </a:pPr>
            <a:r>
              <a:rPr lang="ar-JO" sz="2400" dirty="0"/>
              <a:t>تثبيت الأسعار.</a:t>
            </a:r>
          </a:p>
          <a:p>
            <a:pPr marL="342900" indent="-342900" algn="r" rtl="1">
              <a:buFont typeface="Wingdings" panose="05000000000000000000" pitchFamily="2" charset="2"/>
              <a:buChar char="§"/>
            </a:pPr>
            <a:r>
              <a:rPr lang="ar-JO" sz="2400" dirty="0"/>
              <a:t>التسعير التنافسيّ.</a:t>
            </a:r>
          </a:p>
          <a:p>
            <a:pPr marL="342900" indent="-342900" algn="r" rtl="1">
              <a:buFont typeface="Wingdings" panose="05000000000000000000" pitchFamily="2" charset="2"/>
              <a:buChar char="§"/>
            </a:pPr>
            <a:r>
              <a:rPr lang="ar-JO" sz="2400" dirty="0"/>
              <a:t>التمييز في الأسعار.</a:t>
            </a:r>
          </a:p>
          <a:p>
            <a:pPr marL="342900" indent="-342900" algn="r" rtl="1">
              <a:buFont typeface="Wingdings" panose="05000000000000000000" pitchFamily="2" charset="2"/>
              <a:buChar char="§"/>
            </a:pPr>
            <a:r>
              <a:rPr lang="ar-JO" sz="2400" dirty="0"/>
              <a:t>تقليد أسعار المنافسين.</a:t>
            </a:r>
          </a:p>
          <a:p>
            <a:pPr marL="342900" indent="-342900" algn="r" rtl="1">
              <a:buFont typeface="Wingdings" panose="05000000000000000000" pitchFamily="2" charset="2"/>
              <a:buChar char="§"/>
            </a:pPr>
            <a:r>
              <a:rPr lang="ar-JO" sz="2400" dirty="0"/>
              <a:t>التسعير المتغيّر</a:t>
            </a:r>
            <a:r>
              <a:rPr lang="ar-EG" sz="2400" dirty="0"/>
              <a:t>.</a:t>
            </a:r>
            <a:endParaRPr lang="en-US" sz="2400" dirty="0"/>
          </a:p>
        </p:txBody>
      </p:sp>
      <p:pic>
        <p:nvPicPr>
          <p:cNvPr id="5" name="Picture 4">
            <a:extLst>
              <a:ext uri="{FF2B5EF4-FFF2-40B4-BE49-F238E27FC236}">
                <a16:creationId xmlns:a16="http://schemas.microsoft.com/office/drawing/2014/main" id="{A760A5F7-3487-1A67-B2FD-3FE9D010936A}"/>
              </a:ext>
            </a:extLst>
          </p:cNvPr>
          <p:cNvPicPr>
            <a:picLocks noChangeAspect="1"/>
          </p:cNvPicPr>
          <p:nvPr/>
        </p:nvPicPr>
        <p:blipFill>
          <a:blip r:embed="rId3"/>
          <a:stretch>
            <a:fillRect/>
          </a:stretch>
        </p:blipFill>
        <p:spPr>
          <a:xfrm>
            <a:off x="112181" y="1506828"/>
            <a:ext cx="3161798" cy="5306186"/>
          </a:xfrm>
          <a:prstGeom prst="rect">
            <a:avLst/>
          </a:prstGeom>
        </p:spPr>
      </p:pic>
    </p:spTree>
    <p:extLst>
      <p:ext uri="{BB962C8B-B14F-4D97-AF65-F5344CB8AC3E}">
        <p14:creationId xmlns:p14="http://schemas.microsoft.com/office/powerpoint/2010/main" val="86097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85F9CF-D865-61D7-CCC1-B30424D2DCEC}"/>
              </a:ext>
            </a:extLst>
          </p:cNvPr>
          <p:cNvSpPr txBox="1"/>
          <p:nvPr/>
        </p:nvSpPr>
        <p:spPr>
          <a:xfrm>
            <a:off x="3209081" y="2465298"/>
            <a:ext cx="6094070" cy="646331"/>
          </a:xfrm>
          <a:prstGeom prst="rect">
            <a:avLst/>
          </a:prstGeom>
          <a:noFill/>
        </p:spPr>
        <p:txBody>
          <a:bodyPr wrap="square">
            <a:spAutoFit/>
          </a:bodyPr>
          <a:lstStyle/>
          <a:p>
            <a:pPr algn="ctr" rtl="1"/>
            <a:r>
              <a:rPr lang="ar-JO" sz="3600" b="1" dirty="0"/>
              <a:t>آليات تطبيق أخلاقيات التسويق</a:t>
            </a:r>
          </a:p>
        </p:txBody>
      </p:sp>
      <p:pic>
        <p:nvPicPr>
          <p:cNvPr id="6" name="Picture 5">
            <a:extLst>
              <a:ext uri="{FF2B5EF4-FFF2-40B4-BE49-F238E27FC236}">
                <a16:creationId xmlns:a16="http://schemas.microsoft.com/office/drawing/2014/main" id="{C50052E1-E5B6-13C8-E195-D781BEB3F65A}"/>
              </a:ext>
            </a:extLst>
          </p:cNvPr>
          <p:cNvPicPr>
            <a:picLocks noChangeAspect="1"/>
          </p:cNvPicPr>
          <p:nvPr/>
        </p:nvPicPr>
        <p:blipFill>
          <a:blip r:embed="rId2"/>
          <a:stretch>
            <a:fillRect/>
          </a:stretch>
        </p:blipFill>
        <p:spPr>
          <a:xfrm>
            <a:off x="0" y="195603"/>
            <a:ext cx="2304488" cy="1072989"/>
          </a:xfrm>
          <a:prstGeom prst="rect">
            <a:avLst/>
          </a:prstGeom>
        </p:spPr>
      </p:pic>
    </p:spTree>
    <p:extLst>
      <p:ext uri="{BB962C8B-B14F-4D97-AF65-F5344CB8AC3E}">
        <p14:creationId xmlns:p14="http://schemas.microsoft.com/office/powerpoint/2010/main" val="84443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pic>
        <p:nvPicPr>
          <p:cNvPr id="3" name="Picture 2">
            <a:extLst>
              <a:ext uri="{FF2B5EF4-FFF2-40B4-BE49-F238E27FC236}">
                <a16:creationId xmlns:a16="http://schemas.microsoft.com/office/drawing/2014/main" id="{7C566474-0623-7E41-E783-D80E7EA0A8AB}"/>
              </a:ext>
            </a:extLst>
          </p:cNvPr>
          <p:cNvPicPr>
            <a:picLocks noChangeAspect="1"/>
          </p:cNvPicPr>
          <p:nvPr/>
        </p:nvPicPr>
        <p:blipFill>
          <a:blip r:embed="rId3"/>
          <a:stretch>
            <a:fillRect/>
          </a:stretch>
        </p:blipFill>
        <p:spPr>
          <a:xfrm>
            <a:off x="-500743" y="-124495"/>
            <a:ext cx="4910698" cy="7624751"/>
          </a:xfrm>
          <a:prstGeom prst="rect">
            <a:avLst/>
          </a:prstGeom>
        </p:spPr>
      </p:pic>
      <p:sp>
        <p:nvSpPr>
          <p:cNvPr id="5" name="TextBox 4">
            <a:extLst>
              <a:ext uri="{FF2B5EF4-FFF2-40B4-BE49-F238E27FC236}">
                <a16:creationId xmlns:a16="http://schemas.microsoft.com/office/drawing/2014/main" id="{1194ED58-415E-A022-75EE-462EFCE4A0BB}"/>
              </a:ext>
            </a:extLst>
          </p:cNvPr>
          <p:cNvSpPr txBox="1"/>
          <p:nvPr/>
        </p:nvSpPr>
        <p:spPr>
          <a:xfrm>
            <a:off x="4687747" y="1229671"/>
            <a:ext cx="6979533" cy="4216539"/>
          </a:xfrm>
          <a:prstGeom prst="rect">
            <a:avLst/>
          </a:prstGeom>
          <a:noFill/>
        </p:spPr>
        <p:txBody>
          <a:bodyPr wrap="square">
            <a:spAutoFit/>
          </a:bodyPr>
          <a:lstStyle/>
          <a:p>
            <a:pPr algn="r" rtl="1"/>
            <a:r>
              <a:rPr lang="ar-JO" sz="2800" b="1" dirty="0"/>
              <a:t>آليات تطبيق أخلاقيات التسويق</a:t>
            </a:r>
            <a:r>
              <a:rPr lang="ar-EG" sz="2800" b="1" dirty="0"/>
              <a:t>:</a:t>
            </a:r>
            <a:endParaRPr lang="ar-JO" sz="2800" b="1" dirty="0"/>
          </a:p>
          <a:p>
            <a:pPr algn="r" rtl="1"/>
            <a:endParaRPr lang="ar-JO" sz="2400" b="1" dirty="0"/>
          </a:p>
          <a:p>
            <a:pPr marL="342900" indent="-342900" algn="just" rtl="1">
              <a:buFont typeface="Wingdings" panose="05000000000000000000" pitchFamily="2" charset="2"/>
              <a:buChar char="Ø"/>
            </a:pPr>
            <a:r>
              <a:rPr lang="ar-JO" sz="2400" b="1" dirty="0"/>
              <a:t>صـنع منتجـات أكثـر أمانـا: </a:t>
            </a:r>
            <a:r>
              <a:rPr lang="ar-JO" sz="2400" dirty="0"/>
              <a:t>يجـب أن </a:t>
            </a:r>
            <a:r>
              <a:rPr lang="ar-EG" sz="2400" dirty="0"/>
              <a:t>ت</a:t>
            </a:r>
            <a:r>
              <a:rPr lang="ar-JO" sz="2400" dirty="0"/>
              <a:t>شـتمل المنتجـات المـراد تصـنيعه</a:t>
            </a:r>
            <a:r>
              <a:rPr lang="ar-EG" sz="2400" dirty="0"/>
              <a:t>ا</a:t>
            </a:r>
            <a:r>
              <a:rPr lang="ar-JO" sz="2400" dirty="0"/>
              <a:t> وتسـويقه</a:t>
            </a:r>
            <a:r>
              <a:rPr lang="ar-EG" sz="2400" dirty="0"/>
              <a:t>ا</a:t>
            </a:r>
            <a:r>
              <a:rPr lang="ar-JO" sz="2400" dirty="0"/>
              <a:t> للمسـتهلكين علـى الحـد الأدنى من الأمان من ناحية المكونات الصحية و البيئية.</a:t>
            </a:r>
          </a:p>
          <a:p>
            <a:pPr marL="342900" indent="-342900" algn="just" rtl="1">
              <a:buFont typeface="Wingdings" panose="05000000000000000000" pitchFamily="2" charset="2"/>
              <a:buChar char="Ø"/>
            </a:pPr>
            <a:r>
              <a:rPr lang="ar-JO" sz="2400" b="1" dirty="0"/>
              <a:t>دعـم الجهـود الراميـة إلـى تعزيـز عـادات الأكـل الصـحية: </a:t>
            </a:r>
            <a:r>
              <a:rPr lang="ar-JO" sz="2400" dirty="0"/>
              <a:t>يجـب علـى الشـركات الإبـلاغ عـن تـأثيرات مختلــف الأطعمــة الســريعة علــى صــحة المســتهلك والتواصــل مــع الجمهــور المســتهدف حــول الأطعمــة منخفضـة التغذيـة الـتي لا تفيـد بـأي شـكل مـن الأشـكال بـل </a:t>
            </a:r>
            <a:r>
              <a:rPr lang="ar-EG" sz="2400" dirty="0"/>
              <a:t>ت</a:t>
            </a:r>
            <a:r>
              <a:rPr lang="ar-JO" sz="2400" dirty="0"/>
              <a:t>ضـر بصـحتهم، مـن خـلال وسـائل الإعـلام الفعالة مثل التلفزيون وعبر شخصيات الكارتون والمشاهير والمسابقات. </a:t>
            </a:r>
            <a:endParaRPr lang="en-US" sz="2400" dirty="0"/>
          </a:p>
        </p:txBody>
      </p:sp>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25FB3BF3-663C-69FE-F994-E0D4979E3323}"/>
              </a:ext>
            </a:extLst>
          </p:cNvPr>
          <p:cNvPicPr>
            <a:picLocks noChangeAspect="1"/>
          </p:cNvPicPr>
          <p:nvPr/>
        </p:nvPicPr>
        <p:blipFill>
          <a:blip r:embed="rId3"/>
          <a:stretch>
            <a:fillRect/>
          </a:stretch>
        </p:blipFill>
        <p:spPr>
          <a:xfrm>
            <a:off x="276225" y="721179"/>
            <a:ext cx="5427888" cy="5067300"/>
          </a:xfrm>
          <a:prstGeom prst="rect">
            <a:avLst/>
          </a:prstGeom>
        </p:spPr>
      </p:pic>
      <p:sp>
        <p:nvSpPr>
          <p:cNvPr id="4" name="TextBox 3">
            <a:extLst>
              <a:ext uri="{FF2B5EF4-FFF2-40B4-BE49-F238E27FC236}">
                <a16:creationId xmlns:a16="http://schemas.microsoft.com/office/drawing/2014/main" id="{371B1096-A673-32D3-C39F-45B21223F02B}"/>
              </a:ext>
            </a:extLst>
          </p:cNvPr>
          <p:cNvSpPr txBox="1"/>
          <p:nvPr/>
        </p:nvSpPr>
        <p:spPr>
          <a:xfrm>
            <a:off x="5975431" y="1859852"/>
            <a:ext cx="6094070" cy="3108543"/>
          </a:xfrm>
          <a:prstGeom prst="rect">
            <a:avLst/>
          </a:prstGeom>
          <a:noFill/>
        </p:spPr>
        <p:txBody>
          <a:bodyPr wrap="square" lIns="91440" tIns="45720" rIns="91440" bIns="45720" anchor="t">
            <a:spAutoFit/>
          </a:bodyPr>
          <a:lstStyle/>
          <a:p>
            <a:pPr marL="457200" indent="-457200" algn="just" rtl="1">
              <a:buFont typeface="Wingdings" panose="05000000000000000000" pitchFamily="2" charset="2"/>
              <a:buChar char="Ø"/>
            </a:pPr>
            <a:r>
              <a:rPr lang="ar-JO" sz="2800" b="1" dirty="0">
                <a:cs typeface="Arial"/>
              </a:rPr>
              <a:t>إتباع القواعد والقيم الأخلاقية الأساسية</a:t>
            </a:r>
            <a:r>
              <a:rPr lang="ar-JO" sz="2400" dirty="0">
                <a:cs typeface="Arial"/>
              </a:rPr>
              <a:t>: يجب على المسوقين الالتـزام الصـارم بـالقوانين واللـوائح المعمـول بهــا، والــتي ستضــيف قيمــة تلقائيــة إلى مؤسســاتهم وعملائهــم كمــا يجــب أن تكــون المنتجــات مناســبة للاسـتخدامات المقصـودة ويجـب تجنـب التواصـل التسـويقي الخـادع أو المضـلل عـن قصـد، كمـا يجـب تبـني القيم الأخلاقية والابلاغ عن ممارستها</a:t>
            </a:r>
            <a:r>
              <a:rPr lang="ar-JO" sz="2400" dirty="0">
                <a:solidFill>
                  <a:srgbClr val="FF0000"/>
                </a:solidFill>
                <a:cs typeface="Arial"/>
              </a:rPr>
              <a:t> </a:t>
            </a:r>
            <a:r>
              <a:rPr lang="ar-JO" sz="2400" dirty="0">
                <a:cs typeface="Arial"/>
              </a:rPr>
              <a:t>من أجل حماية مصالح المستهلك. </a:t>
            </a:r>
            <a:endParaRPr lang="en-US" sz="2800" dirty="0"/>
          </a:p>
        </p:txBody>
      </p:sp>
    </p:spTree>
    <p:extLst>
      <p:ext uri="{BB962C8B-B14F-4D97-AF65-F5344CB8AC3E}">
        <p14:creationId xmlns:p14="http://schemas.microsoft.com/office/powerpoint/2010/main" val="3474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3E3FA060-CB49-5BEF-3111-2B007609298C}"/>
              </a:ext>
            </a:extLst>
          </p:cNvPr>
          <p:cNvPicPr>
            <a:picLocks noChangeAspect="1"/>
          </p:cNvPicPr>
          <p:nvPr/>
        </p:nvPicPr>
        <p:blipFill>
          <a:blip r:embed="rId3"/>
          <a:stretch>
            <a:fillRect/>
          </a:stretch>
        </p:blipFill>
        <p:spPr>
          <a:xfrm>
            <a:off x="696687" y="1436914"/>
            <a:ext cx="3733800" cy="4400550"/>
          </a:xfrm>
          <a:prstGeom prst="rect">
            <a:avLst/>
          </a:prstGeom>
        </p:spPr>
      </p:pic>
      <p:sp>
        <p:nvSpPr>
          <p:cNvPr id="5" name="TextBox 4">
            <a:extLst>
              <a:ext uri="{FF2B5EF4-FFF2-40B4-BE49-F238E27FC236}">
                <a16:creationId xmlns:a16="http://schemas.microsoft.com/office/drawing/2014/main" id="{65EA2EAF-1445-9DA4-D234-AD3292E88E48}"/>
              </a:ext>
            </a:extLst>
          </p:cNvPr>
          <p:cNvSpPr txBox="1"/>
          <p:nvPr/>
        </p:nvSpPr>
        <p:spPr>
          <a:xfrm>
            <a:off x="5075499" y="1957841"/>
            <a:ext cx="6146156" cy="1938992"/>
          </a:xfrm>
          <a:prstGeom prst="rect">
            <a:avLst/>
          </a:prstGeom>
          <a:noFill/>
        </p:spPr>
        <p:txBody>
          <a:bodyPr wrap="square">
            <a:spAutoFit/>
          </a:bodyPr>
          <a:lstStyle/>
          <a:p>
            <a:pPr marL="285750" indent="-285750" algn="just" rtl="1">
              <a:buFont typeface="Wingdings" panose="05000000000000000000" pitchFamily="2" charset="2"/>
              <a:buChar char="Ø"/>
            </a:pPr>
            <a:r>
              <a:rPr lang="ar-JO" sz="2400" b="1" dirty="0"/>
              <a:t>تقييد بيع أو استخدام منتجات معينة: </a:t>
            </a:r>
            <a:r>
              <a:rPr lang="ar-JO" sz="2400" dirty="0"/>
              <a:t>عندما يثبت أن أي منتج يسـبب أي تـأثير ضـار للمسـتهلك ، يجب أن تكون هذه المواد </a:t>
            </a:r>
            <a:r>
              <a:rPr lang="ar-EG" sz="2400" dirty="0"/>
              <a:t>ا</a:t>
            </a:r>
            <a:r>
              <a:rPr lang="ar-JO" sz="2400" dirty="0"/>
              <a:t>ما مقيدة أو محظورة تماما من السوق، و يجب عدم الإعلان عـن هـذه المنتجـات أو الترويج لها لمنع أي استخدامات غير قانونية. </a:t>
            </a:r>
            <a:endParaRPr lang="en-US" sz="2400" dirty="0"/>
          </a:p>
        </p:txBody>
      </p:sp>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CF9735-47CE-2D15-4559-7E8C3E803B53}"/>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51197D82-B0FB-F1D7-8482-3A0ADD68A5E1}"/>
              </a:ext>
            </a:extLst>
          </p:cNvPr>
          <p:cNvSpPr txBox="1"/>
          <p:nvPr/>
        </p:nvSpPr>
        <p:spPr>
          <a:xfrm>
            <a:off x="4780345" y="1670354"/>
            <a:ext cx="7077586" cy="2677656"/>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Ø"/>
            </a:pPr>
            <a:r>
              <a:rPr lang="ar-JO" sz="2400" b="1" dirty="0">
                <a:cs typeface="Arial"/>
              </a:rPr>
              <a:t>التركيـز علـى بعـض القضـايا المحـددة: </a:t>
            </a:r>
            <a:r>
              <a:rPr lang="ar-JO" sz="2400" dirty="0">
                <a:cs typeface="Arial"/>
              </a:rPr>
              <a:t>يجـب أن يركـز المسـوقون علـى بعـض القضـايا المحـددة لا سـيما في حالة تسويق المنتجات الغذائية للأطفال</a:t>
            </a:r>
            <a:r>
              <a:rPr lang="ar-EG" sz="2400" dirty="0">
                <a:cs typeface="Arial"/>
              </a:rPr>
              <a:t>، </a:t>
            </a:r>
            <a:r>
              <a:rPr lang="ar-JO" sz="2400" dirty="0">
                <a:cs typeface="Arial"/>
              </a:rPr>
              <a:t>حيث لا يجب علـيهم أبـدا تسـويق أي طعـام عـن طريـق تصـوير الآبــاء أو المعلمــين أو أي شخصــيات شــعبية </a:t>
            </a:r>
            <a:r>
              <a:rPr lang="ar-JO" sz="2400" dirty="0">
                <a:solidFill>
                  <a:schemeClr val="tx1"/>
                </a:solidFill>
                <a:cs typeface="Arial"/>
              </a:rPr>
              <a:t>الإجابــة </a:t>
            </a:r>
            <a:r>
              <a:rPr lang="ar-JO" sz="2400" b="1" dirty="0">
                <a:solidFill>
                  <a:schemeClr val="tx1"/>
                </a:solidFill>
                <a:cs typeface="Arial"/>
              </a:rPr>
              <a:t>بشــكل ســلبي </a:t>
            </a:r>
            <a:r>
              <a:rPr lang="ar-JO" sz="2400" dirty="0">
                <a:solidFill>
                  <a:schemeClr val="tx1"/>
                </a:solidFill>
                <a:cs typeface="Arial"/>
              </a:rPr>
              <a:t>،</a:t>
            </a:r>
            <a:endParaRPr lang="ar-JO" sz="2400" dirty="0">
              <a:solidFill>
                <a:schemeClr val="tx1"/>
              </a:solidFill>
              <a:ea typeface="Calibri"/>
              <a:cs typeface="Arial"/>
            </a:endParaRPr>
          </a:p>
          <a:p>
            <a:pPr algn="just" rtl="1"/>
            <a:r>
              <a:rPr lang="ar-JO" sz="2400" dirty="0">
                <a:cs typeface="Arial"/>
              </a:rPr>
              <a:t> </a:t>
            </a:r>
            <a:r>
              <a:rPr lang="ar-JO" sz="2400" dirty="0">
                <a:solidFill>
                  <a:schemeClr val="tx1"/>
                </a:solidFill>
                <a:cs typeface="Arial"/>
              </a:rPr>
              <a:t>كمــا يجــب ألا يســتخدموا صــورا</a:t>
            </a:r>
            <a:r>
              <a:rPr lang="ar-EG" sz="2400" dirty="0">
                <a:solidFill>
                  <a:schemeClr val="tx1"/>
                </a:solidFill>
                <a:cs typeface="Arial"/>
              </a:rPr>
              <a:t>ً</a:t>
            </a:r>
            <a:r>
              <a:rPr lang="ar-JO" sz="2400" dirty="0">
                <a:solidFill>
                  <a:schemeClr val="tx1"/>
                </a:solidFill>
                <a:cs typeface="Arial"/>
              </a:rPr>
              <a:t> للأطعمة الصحية مثل الفواكه أو الخضار </a:t>
            </a:r>
            <a:r>
              <a:rPr lang="ar-JO" sz="2400" b="1" dirty="0">
                <a:solidFill>
                  <a:schemeClr val="tx1"/>
                </a:solidFill>
                <a:cs typeface="Arial"/>
              </a:rPr>
              <a:t>والتسويق لهذه الأطعمة على انها منخفضة التغذية.</a:t>
            </a:r>
            <a:endParaRPr lang="en-US" sz="2400" b="1" dirty="0">
              <a:solidFill>
                <a:schemeClr val="tx1"/>
              </a:solidFill>
              <a:ea typeface="Calibri"/>
              <a:cs typeface="Calibri"/>
            </a:endParaRPr>
          </a:p>
        </p:txBody>
      </p:sp>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80CA81-F437-4E18-187D-E5390C9508B1}"/>
              </a:ext>
            </a:extLst>
          </p:cNvPr>
          <p:cNvPicPr>
            <a:picLocks noChangeAspect="1"/>
          </p:cNvPicPr>
          <p:nvPr/>
        </p:nvPicPr>
        <p:blipFill>
          <a:blip r:embed="rId3"/>
          <a:stretch>
            <a:fillRect/>
          </a:stretch>
        </p:blipFill>
        <p:spPr>
          <a:xfrm>
            <a:off x="546743" y="1215443"/>
            <a:ext cx="4742887" cy="484561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5586EE3-949A-2E76-E3E5-9C69D27C3E17}"/>
              </a:ext>
            </a:extLst>
          </p:cNvPr>
          <p:cNvSpPr txBox="1"/>
          <p:nvPr/>
        </p:nvSpPr>
        <p:spPr>
          <a:xfrm>
            <a:off x="5289630" y="2191832"/>
            <a:ext cx="6094070" cy="1938992"/>
          </a:xfrm>
          <a:prstGeom prst="rect">
            <a:avLst/>
          </a:prstGeom>
          <a:noFill/>
        </p:spPr>
        <p:txBody>
          <a:bodyPr wrap="square">
            <a:spAutoFit/>
          </a:bodyPr>
          <a:lstStyle/>
          <a:p>
            <a:pPr marL="342900" indent="-342900" algn="just" rtl="1">
              <a:buFont typeface="Wingdings" panose="05000000000000000000" pitchFamily="2" charset="2"/>
              <a:buChar char="Ø"/>
            </a:pPr>
            <a:r>
              <a:rPr lang="ar-JO" sz="2400" b="1" dirty="0"/>
              <a:t>حمايـــة المســتهلك: </a:t>
            </a:r>
            <a:r>
              <a:rPr lang="ar-JO" sz="2400" dirty="0"/>
              <a:t>حمايــة المســتهلك هــو شــكل مــن أشــكال العمــل الحكــومي الــذي يحمــي مصــالح المســتهلكين فعلــی ســبيل المثــال، قــد تطلــب إحــدى الحكومــات مــن الشــركات الكشــف عــن معلومــات تفصيلية حول المنتجات. </a:t>
            </a:r>
            <a:endParaRPr lang="en-US" sz="2400" dirty="0"/>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A1F7384-1273-2983-081F-02112429C7BB}"/>
              </a:ext>
            </a:extLst>
          </p:cNvPr>
          <p:cNvPicPr>
            <a:picLocks noChangeAspect="1"/>
          </p:cNvPicPr>
          <p:nvPr/>
        </p:nvPicPr>
        <p:blipFill>
          <a:blip r:embed="rId4"/>
          <a:stretch>
            <a:fillRect/>
          </a:stretch>
        </p:blipFill>
        <p:spPr>
          <a:xfrm>
            <a:off x="180432" y="1385887"/>
            <a:ext cx="4484166" cy="5254399"/>
          </a:xfrm>
          <a:prstGeom prst="rect">
            <a:avLst/>
          </a:prstGeom>
        </p:spPr>
      </p:pic>
      <p:sp>
        <p:nvSpPr>
          <p:cNvPr id="5" name="TextBox 4">
            <a:extLst>
              <a:ext uri="{FF2B5EF4-FFF2-40B4-BE49-F238E27FC236}">
                <a16:creationId xmlns:a16="http://schemas.microsoft.com/office/drawing/2014/main" id="{418DA8D8-10F2-7B54-6EF1-1AE9BA1D770D}"/>
              </a:ext>
            </a:extLst>
          </p:cNvPr>
          <p:cNvSpPr txBox="1"/>
          <p:nvPr/>
        </p:nvSpPr>
        <p:spPr>
          <a:xfrm>
            <a:off x="4971245" y="1951672"/>
            <a:ext cx="6542671" cy="2739211"/>
          </a:xfrm>
          <a:prstGeom prst="rect">
            <a:avLst/>
          </a:prstGeom>
          <a:noFill/>
        </p:spPr>
        <p:txBody>
          <a:bodyPr wrap="square">
            <a:spAutoFit/>
          </a:bodyPr>
          <a:lstStyle/>
          <a:p>
            <a:pPr algn="just" rtl="1"/>
            <a:r>
              <a:rPr lang="ar-JO" sz="2800" b="1" dirty="0"/>
              <a:t>العوامل المؤثرة في اتخاذ القرارات الأخلاقية التسويقية</a:t>
            </a:r>
            <a:r>
              <a:rPr lang="ar-EG" sz="2800" b="1" dirty="0"/>
              <a:t>:</a:t>
            </a:r>
            <a:r>
              <a:rPr lang="ar-JO" sz="2800" b="1" dirty="0"/>
              <a:t> </a:t>
            </a:r>
          </a:p>
          <a:p>
            <a:pPr algn="just" rtl="1"/>
            <a:endParaRPr lang="ar-JO" sz="2400" b="1" dirty="0"/>
          </a:p>
          <a:p>
            <a:pPr algn="just" rtl="1"/>
            <a:r>
              <a:rPr lang="ar-JO" sz="2400" dirty="0"/>
              <a:t>تشير الدراسات إلى وجوب أن تعكس قرارات المنظمة المعايير الأخلاقية.</a:t>
            </a:r>
            <a:r>
              <a:rPr lang="ar-EG" sz="2400" dirty="0"/>
              <a:t> </a:t>
            </a:r>
            <a:r>
              <a:rPr lang="ar-JO" sz="2400" dirty="0"/>
              <a:t>وعلـى الأفـراد والمـدراء أن يسـعوا للقيــام بمــا هــو صــحيح خاصــة مــع تنــامي الضــغوط الــتي تنــادي بضــرورة أن تكــون المنظمــات مســؤولة تجــاه الأداء الأخلاقي والاجتماعي والاقتصادي</a:t>
            </a:r>
            <a:r>
              <a:rPr lang="ar-EG" sz="2400" dirty="0"/>
              <a:t>.</a:t>
            </a:r>
            <a:endParaRPr lang="en-US" sz="2400" dirty="0"/>
          </a:p>
        </p:txBody>
      </p:sp>
    </p:spTree>
    <p:extLst>
      <p:ext uri="{BB962C8B-B14F-4D97-AF65-F5344CB8AC3E}">
        <p14:creationId xmlns:p14="http://schemas.microsoft.com/office/powerpoint/2010/main" val="154961129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22AE39A-4B36-D173-A648-2FA722B0386A}"/>
              </a:ext>
            </a:extLst>
          </p:cNvPr>
          <p:cNvSpPr txBox="1"/>
          <p:nvPr/>
        </p:nvSpPr>
        <p:spPr>
          <a:xfrm>
            <a:off x="902826" y="1604019"/>
            <a:ext cx="10483769" cy="523220"/>
          </a:xfrm>
          <a:prstGeom prst="rect">
            <a:avLst/>
          </a:prstGeom>
          <a:noFill/>
        </p:spPr>
        <p:txBody>
          <a:bodyPr wrap="square">
            <a:spAutoFit/>
          </a:bodyPr>
          <a:lstStyle/>
          <a:p>
            <a:pPr algn="r" rtl="1"/>
            <a:r>
              <a:rPr lang="ar-JO" sz="2800" b="1" dirty="0"/>
              <a:t>يوضح الشكل التالي العوامل المؤثرة في اتخاذ القرارات الأخلاقية التسويقية وهي: </a:t>
            </a:r>
            <a:endParaRPr lang="en-US" sz="2800" b="1" dirty="0"/>
          </a:p>
        </p:txBody>
      </p:sp>
      <p:pic>
        <p:nvPicPr>
          <p:cNvPr id="7" name="Picture 6">
            <a:extLst>
              <a:ext uri="{FF2B5EF4-FFF2-40B4-BE49-F238E27FC236}">
                <a16:creationId xmlns:a16="http://schemas.microsoft.com/office/drawing/2014/main" id="{22D39ACE-71A3-EC01-AD7A-5354A0CA7232}"/>
              </a:ext>
            </a:extLst>
          </p:cNvPr>
          <p:cNvPicPr>
            <a:picLocks noChangeAspect="1"/>
          </p:cNvPicPr>
          <p:nvPr/>
        </p:nvPicPr>
        <p:blipFill>
          <a:blip r:embed="rId4"/>
          <a:stretch>
            <a:fillRect/>
          </a:stretch>
        </p:blipFill>
        <p:spPr>
          <a:xfrm>
            <a:off x="902826" y="2688722"/>
            <a:ext cx="10313042" cy="3889878"/>
          </a:xfrm>
          <a:prstGeom prst="rect">
            <a:avLst/>
          </a:prstGeom>
        </p:spPr>
      </p:pic>
    </p:spTree>
    <p:extLst>
      <p:ext uri="{BB962C8B-B14F-4D97-AF65-F5344CB8AC3E}">
        <p14:creationId xmlns:p14="http://schemas.microsoft.com/office/powerpoint/2010/main" val="312277751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5" name="TextBox 4">
            <a:extLst>
              <a:ext uri="{FF2B5EF4-FFF2-40B4-BE49-F238E27FC236}">
                <a16:creationId xmlns:a16="http://schemas.microsoft.com/office/drawing/2014/main" id="{E70DD5D0-7B79-9579-97B6-53479B2B42F9}"/>
              </a:ext>
            </a:extLst>
          </p:cNvPr>
          <p:cNvSpPr txBox="1"/>
          <p:nvPr/>
        </p:nvSpPr>
        <p:spPr>
          <a:xfrm>
            <a:off x="5308508" y="1659285"/>
            <a:ext cx="6592339" cy="2308324"/>
          </a:xfrm>
          <a:prstGeom prst="rect">
            <a:avLst/>
          </a:prstGeom>
          <a:noFill/>
        </p:spPr>
        <p:txBody>
          <a:bodyPr wrap="square">
            <a:spAutoFit/>
          </a:bodyPr>
          <a:lstStyle/>
          <a:p>
            <a:pPr algn="just" rtl="1"/>
            <a:r>
              <a:rPr lang="ar-JO" sz="2400" b="1" dirty="0"/>
              <a:t>أولا</a:t>
            </a:r>
            <a:r>
              <a:rPr lang="ar-EG" sz="2400" b="1" dirty="0"/>
              <a:t>ً</a:t>
            </a:r>
            <a:r>
              <a:rPr lang="ar-JO" sz="2400" b="1" dirty="0"/>
              <a:t>- العوامل الفردية (الشخصية): </a:t>
            </a:r>
            <a:r>
              <a:rPr lang="ar-JO" sz="2400" dirty="0"/>
              <a:t>تتمثل هذه العوامل بالقيم والمعرفة والاتجاهات والمعتقدات التي تؤثر على القرار الشخصي المتخذ والتي على ضوئها يحدد ما هو صحيح أو خاطئ.</a:t>
            </a:r>
          </a:p>
          <a:p>
            <a:pPr algn="just" rtl="1"/>
            <a:r>
              <a:rPr lang="ar-JO" sz="2400" dirty="0"/>
              <a:t>والأفراد بشكل عام يتعلمون هذه القيم والمبادئ من خلال انتمائهم العائلي والاجتماعي والتي يكون لها اثر في تكوين خزين معلوماتي لاتخاذ القرار الأخلاقي وتحقيق الاتصال الفاعل مع المجتمع. </a:t>
            </a:r>
            <a:endParaRPr lang="en-US" sz="2400" dirty="0"/>
          </a:p>
        </p:txBody>
      </p:sp>
      <p:pic>
        <p:nvPicPr>
          <p:cNvPr id="2" name="Picture 1">
            <a:extLst>
              <a:ext uri="{FF2B5EF4-FFF2-40B4-BE49-F238E27FC236}">
                <a16:creationId xmlns:a16="http://schemas.microsoft.com/office/drawing/2014/main" id="{8C107DB0-B1ED-60E9-3189-E25AF476D1E3}"/>
              </a:ext>
            </a:extLst>
          </p:cNvPr>
          <p:cNvPicPr>
            <a:picLocks noChangeAspect="1"/>
          </p:cNvPicPr>
          <p:nvPr/>
        </p:nvPicPr>
        <p:blipFill>
          <a:blip r:embed="rId4"/>
          <a:stretch>
            <a:fillRect/>
          </a:stretch>
        </p:blipFill>
        <p:spPr>
          <a:xfrm>
            <a:off x="613458" y="1430079"/>
            <a:ext cx="4282633" cy="3997842"/>
          </a:xfrm>
          <a:prstGeom prst="rect">
            <a:avLst/>
          </a:prstGeom>
        </p:spPr>
      </p:pic>
    </p:spTree>
    <p:extLst>
      <p:ext uri="{BB962C8B-B14F-4D97-AF65-F5344CB8AC3E}">
        <p14:creationId xmlns:p14="http://schemas.microsoft.com/office/powerpoint/2010/main" val="350020538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84ECDF1-CE8E-816F-3200-07E51160BB43}"/>
              </a:ext>
            </a:extLst>
          </p:cNvPr>
          <p:cNvPicPr>
            <a:picLocks noChangeAspect="1"/>
          </p:cNvPicPr>
          <p:nvPr/>
        </p:nvPicPr>
        <p:blipFill>
          <a:blip r:embed="rId4"/>
          <a:stretch>
            <a:fillRect/>
          </a:stretch>
        </p:blipFill>
        <p:spPr>
          <a:xfrm>
            <a:off x="0" y="1155870"/>
            <a:ext cx="4062585" cy="4817408"/>
          </a:xfrm>
          <a:prstGeom prst="rect">
            <a:avLst/>
          </a:prstGeom>
        </p:spPr>
      </p:pic>
      <p:sp>
        <p:nvSpPr>
          <p:cNvPr id="4" name="TextBox 3">
            <a:extLst>
              <a:ext uri="{FF2B5EF4-FFF2-40B4-BE49-F238E27FC236}">
                <a16:creationId xmlns:a16="http://schemas.microsoft.com/office/drawing/2014/main" id="{D8252903-A1F4-872D-7C10-1CA0A8F1CCB1}"/>
              </a:ext>
            </a:extLst>
          </p:cNvPr>
          <p:cNvSpPr txBox="1"/>
          <p:nvPr/>
        </p:nvSpPr>
        <p:spPr>
          <a:xfrm>
            <a:off x="4062585" y="1808131"/>
            <a:ext cx="6907321" cy="3046988"/>
          </a:xfrm>
          <a:prstGeom prst="rect">
            <a:avLst/>
          </a:prstGeom>
          <a:noFill/>
        </p:spPr>
        <p:txBody>
          <a:bodyPr wrap="square">
            <a:spAutoFit/>
          </a:bodyPr>
          <a:lstStyle/>
          <a:p>
            <a:pPr algn="just" rtl="1"/>
            <a:r>
              <a:rPr lang="ar-JO" sz="2400" b="1" dirty="0"/>
              <a:t>ثانيا</a:t>
            </a:r>
            <a:r>
              <a:rPr lang="ar-EG" sz="2400" b="1" dirty="0"/>
              <a:t>ً</a:t>
            </a:r>
            <a:r>
              <a:rPr lang="ar-JO" sz="2400" b="1" dirty="0"/>
              <a:t>- العوامل التنظيمية</a:t>
            </a:r>
            <a:r>
              <a:rPr lang="ar-EG" sz="2400" b="1" dirty="0"/>
              <a:t>: </a:t>
            </a:r>
            <a:r>
              <a:rPr lang="ar-JO" sz="2400" dirty="0"/>
              <a:t>وهي مجموعة المعايير الأخلاقية للمنظمة والتي تمثل التفاعل الحاصل بين ثقافة المنظمـة والهيكـل التنظيمـي لهـا عبر العلاقات التنظيمية القائمة بـين أعضـاء المنظمـة لتحديـد القواعـد والأسـس الممكـن اعتمادهـا في كيفيـة التعامـل الأخلاقـي، والـتي تمثـل في جوهرهـا الاتصـالات التسـويقية الداخليـة.</a:t>
            </a:r>
            <a:r>
              <a:rPr lang="ar-EG" sz="2400" dirty="0"/>
              <a:t> </a:t>
            </a:r>
            <a:r>
              <a:rPr lang="ar-JO" sz="2400" dirty="0"/>
              <a:t>حيـث تشـير التقـارير علـى أن الادارة العليا في المنظمة لديها فرصة لإضافة بعـض الأنمـاط الأخلاقيـة وبمـا يتفـق مـع تعزيـز تلـك المعـايير والقـيم الأخلاقيـة المشـجعة مـع ثقافة المنظمة والأطر القانونية التي تعمل بها. </a:t>
            </a:r>
            <a:endParaRPr lang="en-US" sz="2400" dirty="0"/>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1E976E-FCAD-2272-FED2-89B2D763C771}"/>
              </a:ext>
            </a:extLst>
          </p:cNvPr>
          <p:cNvPicPr>
            <a:picLocks noChangeAspect="1"/>
          </p:cNvPicPr>
          <p:nvPr/>
        </p:nvPicPr>
        <p:blipFill>
          <a:blip r:embed="rId3"/>
          <a:stretch>
            <a:fillRect/>
          </a:stretch>
        </p:blipFill>
        <p:spPr>
          <a:xfrm>
            <a:off x="1" y="0"/>
            <a:ext cx="4855028"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773" y="2352657"/>
            <a:ext cx="2305141" cy="1076343"/>
          </a:xfrm>
          <a:prstGeom prst="rect">
            <a:avLst/>
          </a:prstGeom>
        </p:spPr>
      </p:pic>
      <p:sp>
        <p:nvSpPr>
          <p:cNvPr id="4" name="TextBox 3">
            <a:extLst>
              <a:ext uri="{FF2B5EF4-FFF2-40B4-BE49-F238E27FC236}">
                <a16:creationId xmlns:a16="http://schemas.microsoft.com/office/drawing/2014/main" id="{14EE481B-B525-38A4-C359-716CBDF42362}"/>
              </a:ext>
            </a:extLst>
          </p:cNvPr>
          <p:cNvSpPr txBox="1"/>
          <p:nvPr/>
        </p:nvSpPr>
        <p:spPr>
          <a:xfrm>
            <a:off x="5188157" y="1245888"/>
            <a:ext cx="6094070" cy="4154984"/>
          </a:xfrm>
          <a:prstGeom prst="rect">
            <a:avLst/>
          </a:prstGeom>
          <a:noFill/>
        </p:spPr>
        <p:txBody>
          <a:bodyPr wrap="square" lIns="91440" tIns="45720" rIns="91440" bIns="45720" anchor="t">
            <a:spAutoFit/>
          </a:bodyPr>
          <a:lstStyle/>
          <a:p>
            <a:pPr algn="just" rtl="1"/>
            <a:r>
              <a:rPr lang="ar-JO" sz="2400" b="1" dirty="0">
                <a:cs typeface="Arial"/>
              </a:rPr>
              <a:t>ثالثا</a:t>
            </a:r>
            <a:r>
              <a:rPr lang="ar-EG" sz="2400" b="1" dirty="0">
                <a:cs typeface="Arial"/>
              </a:rPr>
              <a:t>ً</a:t>
            </a:r>
            <a:r>
              <a:rPr lang="ar-JO" sz="2400" b="1" dirty="0">
                <a:cs typeface="Arial"/>
              </a:rPr>
              <a:t>- الفرص: </a:t>
            </a:r>
            <a:r>
              <a:rPr lang="ar-JO" sz="2400" dirty="0">
                <a:cs typeface="Arial"/>
              </a:rPr>
              <a:t>تمثل في حقيقتها مجموعة الظروف التي تؤدي إلى المنافع المحتملة أو تقليل القيود أو العوائق في الأداء أو الاتصال التسويقي الأخلاقي </a:t>
            </a:r>
            <a:r>
              <a:rPr lang="ar-JO" sz="2400" dirty="0">
                <a:solidFill>
                  <a:srgbClr val="000000"/>
                </a:solidFill>
                <a:cs typeface="Arial"/>
              </a:rPr>
              <a:t>.</a:t>
            </a:r>
            <a:endParaRPr lang="en-US" dirty="0"/>
          </a:p>
          <a:p>
            <a:pPr algn="just" rtl="1"/>
            <a:endParaRPr lang="ar-JO" sz="2400" dirty="0">
              <a:solidFill>
                <a:srgbClr val="FF0000"/>
              </a:solidFill>
              <a:cs typeface="Arial"/>
            </a:endParaRPr>
          </a:p>
          <a:p>
            <a:pPr algn="just" rtl="1"/>
            <a:r>
              <a:rPr lang="ar-JO" sz="2400" dirty="0">
                <a:cs typeface="Arial"/>
              </a:rPr>
              <a:t>فإذا ما كانت هنا</a:t>
            </a:r>
            <a:r>
              <a:rPr lang="ar-EG" sz="2400" dirty="0">
                <a:cs typeface="Arial"/>
              </a:rPr>
              <a:t>ك</a:t>
            </a:r>
            <a:r>
              <a:rPr lang="ar-JO" sz="2400" dirty="0">
                <a:cs typeface="Arial"/>
              </a:rPr>
              <a:t> فرصة للقيام بعمل غير أخلاقي ينجم عنه زيادة في المبيعات و تم مكافأة القائم على هذا العمل فان ذلك سيكون مدعاه للتكرار مستقبلا وكل ما سنحت الفرصة لذلك .</a:t>
            </a:r>
            <a:endParaRPr lang="ar-JO" sz="2400" dirty="0">
              <a:ea typeface="Calibri"/>
              <a:cs typeface="Arial"/>
            </a:endParaRPr>
          </a:p>
          <a:p>
            <a:pPr algn="just" rtl="1"/>
            <a:endParaRPr lang="ar-JO" sz="2400" dirty="0">
              <a:ea typeface="Calibri"/>
              <a:cs typeface="Arial"/>
            </a:endParaRPr>
          </a:p>
          <a:p>
            <a:pPr algn="just" rtl="1"/>
            <a:r>
              <a:rPr lang="ar-JO" sz="2400" dirty="0">
                <a:cs typeface="Arial"/>
              </a:rPr>
              <a:t>وعليه فان العوامل الفردية </a:t>
            </a:r>
            <a:r>
              <a:rPr lang="ar-EG" sz="2400" dirty="0">
                <a:cs typeface="Arial"/>
              </a:rPr>
              <a:t>و</a:t>
            </a:r>
            <a:r>
              <a:rPr lang="ar-JO" sz="2400" dirty="0">
                <a:cs typeface="Arial"/>
              </a:rPr>
              <a:t>التنظيمية تلعب دورا</a:t>
            </a:r>
            <a:r>
              <a:rPr lang="ar-EG" sz="2400" dirty="0">
                <a:cs typeface="Arial"/>
              </a:rPr>
              <a:t>ً</a:t>
            </a:r>
            <a:r>
              <a:rPr lang="ar-JO" sz="2400" dirty="0">
                <a:cs typeface="Arial"/>
              </a:rPr>
              <a:t> بارزا</a:t>
            </a:r>
            <a:r>
              <a:rPr lang="ar-EG" sz="2400" dirty="0">
                <a:cs typeface="Arial"/>
              </a:rPr>
              <a:t>ً</a:t>
            </a:r>
            <a:r>
              <a:rPr lang="ar-JO" sz="2400" dirty="0">
                <a:cs typeface="Arial"/>
              </a:rPr>
              <a:t> في إمكانية الحد من استغلال هذه الفرص للقيام بأعمال تسويقية غير أخلاقية </a:t>
            </a:r>
            <a:endParaRPr lang="ar-JO" sz="2400" dirty="0">
              <a:ea typeface="Calibri"/>
              <a:cs typeface="Arial"/>
            </a:endParaRPr>
          </a:p>
        </p:txBody>
      </p:sp>
    </p:spTree>
    <p:extLst>
      <p:ext uri="{BB962C8B-B14F-4D97-AF65-F5344CB8AC3E}">
        <p14:creationId xmlns:p14="http://schemas.microsoft.com/office/powerpoint/2010/main" val="410496609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dirty="0"/>
              <a:t>ملخص</a:t>
            </a:r>
          </a:p>
          <a:p>
            <a:pPr algn="r" rtl="1"/>
            <a:r>
              <a:rPr lang="ar-JO" dirty="0"/>
              <a:t> </a:t>
            </a:r>
            <a:endParaRPr lang="en-US" dirty="0"/>
          </a:p>
        </p:txBody>
      </p:sp>
      <p:sp>
        <p:nvSpPr>
          <p:cNvPr id="5" name="Rectangle 4"/>
          <p:cNvSpPr/>
          <p:nvPr/>
        </p:nvSpPr>
        <p:spPr>
          <a:xfrm>
            <a:off x="1077686" y="1747936"/>
            <a:ext cx="6096000" cy="3416320"/>
          </a:xfrm>
          <a:prstGeom prst="rect">
            <a:avLst/>
          </a:prstGeom>
        </p:spPr>
        <p:txBody>
          <a:bodyPr>
            <a:spAutoFit/>
          </a:bodyPr>
          <a:lstStyle/>
          <a:p>
            <a:pPr marL="342900" lvl="0" indent="-342900" algn="r" rtl="1">
              <a:buFont typeface="Courier New" panose="02070309020205020404" pitchFamily="49" charset="0"/>
              <a:buChar char="o"/>
            </a:pPr>
            <a:endParaRPr lang="ar-JO" sz="2400" dirty="0">
              <a:solidFill>
                <a:prstClr val="black"/>
              </a:solidFill>
            </a:endParaRPr>
          </a:p>
          <a:p>
            <a:pPr marL="342900" lvl="0" indent="-342900" algn="r" rtl="1">
              <a:buFont typeface="Courier New" panose="02070309020205020404" pitchFamily="49" charset="0"/>
              <a:buChar char="o"/>
            </a:pPr>
            <a:r>
              <a:rPr lang="ar-JO" sz="2400" dirty="0">
                <a:solidFill>
                  <a:prstClr val="black"/>
                </a:solidFill>
              </a:rPr>
              <a:t>أسباب ظهور أخلاقيات التسويق وأهميتها</a:t>
            </a:r>
          </a:p>
          <a:p>
            <a:pPr marL="342900" lvl="0" indent="-342900" algn="r" rtl="1">
              <a:buFont typeface="Courier New" panose="02070309020205020404" pitchFamily="49" charset="0"/>
              <a:buChar char="o"/>
            </a:pPr>
            <a:r>
              <a:rPr lang="ar-JO" sz="2400" dirty="0">
                <a:solidFill>
                  <a:prstClr val="black"/>
                </a:solidFill>
              </a:rPr>
              <a:t>أهمية أخلاقيات التسويق </a:t>
            </a:r>
          </a:p>
          <a:p>
            <a:pPr marL="342900" lvl="0" indent="-342900" algn="r" rtl="1">
              <a:buFont typeface="Courier New" panose="02070309020205020404" pitchFamily="49" charset="0"/>
              <a:buChar char="o"/>
            </a:pPr>
            <a:r>
              <a:rPr lang="ar-JO" sz="2400" dirty="0">
                <a:solidFill>
                  <a:prstClr val="black"/>
                </a:solidFill>
              </a:rPr>
              <a:t>المشكلات الأخلاقية في التسويق</a:t>
            </a:r>
          </a:p>
          <a:p>
            <a:pPr marL="342900" lvl="0" indent="-342900" algn="r" rtl="1">
              <a:buFont typeface="Courier New" panose="02070309020205020404" pitchFamily="49" charset="0"/>
              <a:buChar char="o"/>
            </a:pPr>
            <a:r>
              <a:rPr lang="ar-JO" sz="2400" dirty="0">
                <a:solidFill>
                  <a:prstClr val="black"/>
                </a:solidFill>
              </a:rPr>
              <a:t>مدونة أخلاقيات التسويق للجمعية الأمريكية للتسويق </a:t>
            </a:r>
          </a:p>
          <a:p>
            <a:pPr marL="342900" lvl="0" indent="-342900" algn="r" rtl="1">
              <a:buFont typeface="Courier New" panose="02070309020205020404" pitchFamily="49" charset="0"/>
              <a:buChar char="o"/>
            </a:pPr>
            <a:r>
              <a:rPr lang="ar-JO" sz="2400" dirty="0">
                <a:solidFill>
                  <a:prstClr val="black"/>
                </a:solidFill>
              </a:rPr>
              <a:t>آليات تطبيق أخلاقيات التسويق</a:t>
            </a:r>
          </a:p>
          <a:p>
            <a:pPr marL="342900" lvl="0" indent="-342900" algn="r" rtl="1">
              <a:buFont typeface="Courier New" panose="02070309020205020404" pitchFamily="49" charset="0"/>
              <a:buChar char="o"/>
            </a:pPr>
            <a:r>
              <a:rPr lang="ar-JO" sz="2400" dirty="0">
                <a:solidFill>
                  <a:prstClr val="black"/>
                </a:solidFill>
              </a:rPr>
              <a:t>العوامل المؤثرة في اتخاذ القرارات الأخلاقية التسويقية </a:t>
            </a:r>
          </a:p>
          <a:p>
            <a:pPr marL="342900" lvl="0" indent="-342900" algn="r" rtl="1">
              <a:buFont typeface="Courier New" panose="02070309020205020404" pitchFamily="49" charset="0"/>
              <a:buChar char="o"/>
            </a:pPr>
            <a:r>
              <a:rPr lang="ar-JO" sz="2400" dirty="0">
                <a:solidFill>
                  <a:prstClr val="black"/>
                </a:solidFill>
              </a:rPr>
              <a:t>الخصائص والخطوات لعملية اتخاذ القرار التسويقي والمبني على اسس أخلاقية </a:t>
            </a: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5E1BD7-FAC5-4BD1-9492-1469FC73A6B0}">
  <ds:schemaRefs>
    <ds:schemaRef ds:uri="http://schemas.microsoft.com/sharepoint/v3/contenttype/forms"/>
  </ds:schemaRefs>
</ds:datastoreItem>
</file>

<file path=customXml/itemProps2.xml><?xml version="1.0" encoding="utf-8"?>
<ds:datastoreItem xmlns:ds="http://schemas.openxmlformats.org/officeDocument/2006/customXml" ds:itemID="{A01379F7-7EB4-4FBE-B55F-1993CF79F1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2270</TotalTime>
  <Words>2466</Words>
  <Application>Microsoft Office PowerPoint</Application>
  <PresentationFormat>Widescreen</PresentationFormat>
  <Paragraphs>215</Paragraphs>
  <Slides>38</Slides>
  <Notes>8</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841</cp:revision>
  <dcterms:created xsi:type="dcterms:W3CDTF">2023-04-29T09:08:23Z</dcterms:created>
  <dcterms:modified xsi:type="dcterms:W3CDTF">2024-03-01T22:11:23Z</dcterms:modified>
</cp:coreProperties>
</file>