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Lst>
  <p:notesMasterIdLst>
    <p:notesMasterId r:id="rId56"/>
  </p:notesMasterIdLst>
  <p:sldIdLst>
    <p:sldId id="507" r:id="rId3"/>
    <p:sldId id="263" r:id="rId4"/>
    <p:sldId id="433" r:id="rId5"/>
    <p:sldId id="483" r:id="rId6"/>
    <p:sldId id="508" r:id="rId7"/>
    <p:sldId id="516" r:id="rId8"/>
    <p:sldId id="492" r:id="rId9"/>
    <p:sldId id="354" r:id="rId10"/>
    <p:sldId id="486" r:id="rId11"/>
    <p:sldId id="329" r:id="rId12"/>
    <p:sldId id="517" r:id="rId13"/>
    <p:sldId id="548" r:id="rId14"/>
    <p:sldId id="484" r:id="rId15"/>
    <p:sldId id="482" r:id="rId16"/>
    <p:sldId id="477" r:id="rId17"/>
    <p:sldId id="537" r:id="rId18"/>
    <p:sldId id="545" r:id="rId19"/>
    <p:sldId id="510" r:id="rId20"/>
    <p:sldId id="352" r:id="rId21"/>
    <p:sldId id="518" r:id="rId22"/>
    <p:sldId id="511" r:id="rId23"/>
    <p:sldId id="513" r:id="rId24"/>
    <p:sldId id="514" r:id="rId25"/>
    <p:sldId id="379" r:id="rId26"/>
    <p:sldId id="515" r:id="rId27"/>
    <p:sldId id="519" r:id="rId28"/>
    <p:sldId id="520" r:id="rId29"/>
    <p:sldId id="512" r:id="rId30"/>
    <p:sldId id="521" r:id="rId31"/>
    <p:sldId id="526" r:id="rId32"/>
    <p:sldId id="524" r:id="rId33"/>
    <p:sldId id="522" r:id="rId34"/>
    <p:sldId id="525" r:id="rId35"/>
    <p:sldId id="529" r:id="rId36"/>
    <p:sldId id="528" r:id="rId37"/>
    <p:sldId id="546" r:id="rId38"/>
    <p:sldId id="530" r:id="rId39"/>
    <p:sldId id="509" r:id="rId40"/>
    <p:sldId id="531" r:id="rId41"/>
    <p:sldId id="533" r:id="rId42"/>
    <p:sldId id="534" r:id="rId43"/>
    <p:sldId id="536" r:id="rId44"/>
    <p:sldId id="538" r:id="rId45"/>
    <p:sldId id="541" r:id="rId46"/>
    <p:sldId id="542" r:id="rId47"/>
    <p:sldId id="544" r:id="rId48"/>
    <p:sldId id="543" r:id="rId49"/>
    <p:sldId id="549" r:id="rId50"/>
    <p:sldId id="547" r:id="rId51"/>
    <p:sldId id="496" r:id="rId52"/>
    <p:sldId id="497" r:id="rId53"/>
    <p:sldId id="259" r:id="rId54"/>
    <p:sldId id="405"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AA4"/>
    <a:srgbClr val="775CFF"/>
    <a:srgbClr val="1607C2"/>
    <a:srgbClr val="FFF800"/>
    <a:srgbClr val="7D179E"/>
    <a:srgbClr val="009193"/>
    <a:srgbClr val="FF9652"/>
    <a:srgbClr val="818843"/>
    <a:srgbClr val="91984A"/>
    <a:srgbClr val="AAB3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002" autoAdjust="0"/>
    <p:restoredTop sz="95940"/>
  </p:normalViewPr>
  <p:slideViewPr>
    <p:cSldViewPr snapToGrid="0">
      <p:cViewPr varScale="1">
        <p:scale>
          <a:sx n="72" d="100"/>
          <a:sy n="72" d="100"/>
        </p:scale>
        <p:origin x="37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52E84E-043D-BB47-9B83-BDE36F554612}" type="doc">
      <dgm:prSet loTypeId="urn:microsoft.com/office/officeart/2005/8/layout/default" loCatId="" qsTypeId="urn:microsoft.com/office/officeart/2005/8/quickstyle/3d4" qsCatId="3D" csTypeId="urn:microsoft.com/office/officeart/2005/8/colors/colorful4" csCatId="colorful" phldr="1"/>
      <dgm:spPr/>
      <dgm:t>
        <a:bodyPr/>
        <a:lstStyle/>
        <a:p>
          <a:endParaRPr lang="en-US"/>
        </a:p>
      </dgm:t>
    </dgm:pt>
    <dgm:pt modelId="{21AB947D-ACAB-6B48-9C09-605B05EBA598}">
      <dgm:prSet phldrT="[Text]"/>
      <dgm:spPr/>
      <dgm:t>
        <a:bodyPr/>
        <a:lstStyle/>
        <a:p>
          <a:r>
            <a:rPr lang="en-US" b="1" i="1" dirty="0"/>
            <a:t>cognitive style</a:t>
          </a:r>
          <a:endParaRPr lang="en-US" dirty="0"/>
        </a:p>
      </dgm:t>
    </dgm:pt>
    <dgm:pt modelId="{888B6B1A-B9D8-2645-BC2E-967DE44A55BA}" type="parTrans" cxnId="{2F8382A1-99D1-1342-A2F3-A7003BE1EF48}">
      <dgm:prSet/>
      <dgm:spPr/>
      <dgm:t>
        <a:bodyPr/>
        <a:lstStyle/>
        <a:p>
          <a:endParaRPr lang="en-US"/>
        </a:p>
      </dgm:t>
    </dgm:pt>
    <dgm:pt modelId="{F29CF5C8-D855-7741-84DF-161577AEEC81}" type="sibTrans" cxnId="{2F8382A1-99D1-1342-A2F3-A7003BE1EF48}">
      <dgm:prSet/>
      <dgm:spPr/>
      <dgm:t>
        <a:bodyPr/>
        <a:lstStyle/>
        <a:p>
          <a:endParaRPr lang="en-US"/>
        </a:p>
      </dgm:t>
    </dgm:pt>
    <dgm:pt modelId="{FA997167-BE02-EC4B-9379-A811C1AECD79}">
      <dgm:prSet phldrT="[Text]"/>
      <dgm:spPr/>
      <dgm:t>
        <a:bodyPr/>
        <a:lstStyle/>
        <a:p>
          <a:r>
            <a:rPr lang="en-US" b="1" i="1"/>
            <a:t>psychological style</a:t>
          </a:r>
          <a:endParaRPr lang="en-US" dirty="0"/>
        </a:p>
      </dgm:t>
    </dgm:pt>
    <dgm:pt modelId="{3DE080A6-3949-894D-84E2-1B439167ECC7}" type="parTrans" cxnId="{8C18FE31-A9E0-6145-882E-719D78F0F303}">
      <dgm:prSet/>
      <dgm:spPr/>
      <dgm:t>
        <a:bodyPr/>
        <a:lstStyle/>
        <a:p>
          <a:endParaRPr lang="en-US"/>
        </a:p>
      </dgm:t>
    </dgm:pt>
    <dgm:pt modelId="{CF174E03-EA93-4F4D-978B-3056A879085A}" type="sibTrans" cxnId="{8C18FE31-A9E0-6145-882E-719D78F0F303}">
      <dgm:prSet/>
      <dgm:spPr/>
      <dgm:t>
        <a:bodyPr/>
        <a:lstStyle/>
        <a:p>
          <a:endParaRPr lang="en-US"/>
        </a:p>
      </dgm:t>
    </dgm:pt>
    <dgm:pt modelId="{ABC810AD-4D65-B446-AA42-A7D3123E3602}">
      <dgm:prSet phldrT="[Text]"/>
      <dgm:spPr/>
      <dgm:t>
        <a:bodyPr/>
        <a:lstStyle/>
        <a:p>
          <a:r>
            <a:rPr lang="en-US" b="1" i="1"/>
            <a:t>problem solving style</a:t>
          </a:r>
          <a:endParaRPr lang="en-US" dirty="0"/>
        </a:p>
      </dgm:t>
    </dgm:pt>
    <dgm:pt modelId="{2D044B22-2534-2041-9466-8E0AA41EBDFF}" type="parTrans" cxnId="{D0A37F5F-F877-CF45-B1BD-A7D97530F615}">
      <dgm:prSet/>
      <dgm:spPr/>
      <dgm:t>
        <a:bodyPr/>
        <a:lstStyle/>
        <a:p>
          <a:endParaRPr lang="en-US"/>
        </a:p>
      </dgm:t>
    </dgm:pt>
    <dgm:pt modelId="{9664B268-A063-CC42-8A27-08CBC1DC0E5C}" type="sibTrans" cxnId="{D0A37F5F-F877-CF45-B1BD-A7D97530F615}">
      <dgm:prSet/>
      <dgm:spPr/>
      <dgm:t>
        <a:bodyPr/>
        <a:lstStyle/>
        <a:p>
          <a:endParaRPr lang="en-US"/>
        </a:p>
      </dgm:t>
    </dgm:pt>
    <dgm:pt modelId="{02917662-BF8D-1B46-B5D0-F9E39F3F9452}" type="pres">
      <dgm:prSet presAssocID="{4D52E84E-043D-BB47-9B83-BDE36F554612}" presName="diagram" presStyleCnt="0">
        <dgm:presLayoutVars>
          <dgm:dir/>
          <dgm:resizeHandles val="exact"/>
        </dgm:presLayoutVars>
      </dgm:prSet>
      <dgm:spPr/>
    </dgm:pt>
    <dgm:pt modelId="{311DDDA9-4A73-C24B-B858-FDCE1164760A}" type="pres">
      <dgm:prSet presAssocID="{21AB947D-ACAB-6B48-9C09-605B05EBA598}" presName="node" presStyleLbl="node1" presStyleIdx="0" presStyleCnt="3">
        <dgm:presLayoutVars>
          <dgm:bulletEnabled val="1"/>
        </dgm:presLayoutVars>
      </dgm:prSet>
      <dgm:spPr/>
    </dgm:pt>
    <dgm:pt modelId="{4AE91FC7-6751-0144-AC61-5062914C0F7C}" type="pres">
      <dgm:prSet presAssocID="{F29CF5C8-D855-7741-84DF-161577AEEC81}" presName="sibTrans" presStyleCnt="0"/>
      <dgm:spPr/>
    </dgm:pt>
    <dgm:pt modelId="{50516046-C4C3-5B43-8304-D96540FF2F23}" type="pres">
      <dgm:prSet presAssocID="{FA997167-BE02-EC4B-9379-A811C1AECD79}" presName="node" presStyleLbl="node1" presStyleIdx="1" presStyleCnt="3">
        <dgm:presLayoutVars>
          <dgm:bulletEnabled val="1"/>
        </dgm:presLayoutVars>
      </dgm:prSet>
      <dgm:spPr/>
    </dgm:pt>
    <dgm:pt modelId="{FFDDAAFB-8002-1141-9E28-90A031E0834A}" type="pres">
      <dgm:prSet presAssocID="{CF174E03-EA93-4F4D-978B-3056A879085A}" presName="sibTrans" presStyleCnt="0"/>
      <dgm:spPr/>
    </dgm:pt>
    <dgm:pt modelId="{317F9028-668B-FD4C-A5E9-45835D27E515}" type="pres">
      <dgm:prSet presAssocID="{ABC810AD-4D65-B446-AA42-A7D3123E3602}" presName="node" presStyleLbl="node1" presStyleIdx="2" presStyleCnt="3">
        <dgm:presLayoutVars>
          <dgm:bulletEnabled val="1"/>
        </dgm:presLayoutVars>
      </dgm:prSet>
      <dgm:spPr/>
    </dgm:pt>
  </dgm:ptLst>
  <dgm:cxnLst>
    <dgm:cxn modelId="{31CF500D-1846-CE40-9464-1A4233F35312}" type="presOf" srcId="{4D52E84E-043D-BB47-9B83-BDE36F554612}" destId="{02917662-BF8D-1B46-B5D0-F9E39F3F9452}" srcOrd="0" destOrd="0" presId="urn:microsoft.com/office/officeart/2005/8/layout/default"/>
    <dgm:cxn modelId="{8C18FE31-A9E0-6145-882E-719D78F0F303}" srcId="{4D52E84E-043D-BB47-9B83-BDE36F554612}" destId="{FA997167-BE02-EC4B-9379-A811C1AECD79}" srcOrd="1" destOrd="0" parTransId="{3DE080A6-3949-894D-84E2-1B439167ECC7}" sibTransId="{CF174E03-EA93-4F4D-978B-3056A879085A}"/>
    <dgm:cxn modelId="{5E135A38-BEEA-A940-A1FB-DACB0EA5DC63}" type="presOf" srcId="{21AB947D-ACAB-6B48-9C09-605B05EBA598}" destId="{311DDDA9-4A73-C24B-B858-FDCE1164760A}" srcOrd="0" destOrd="0" presId="urn:microsoft.com/office/officeart/2005/8/layout/default"/>
    <dgm:cxn modelId="{D0A37F5F-F877-CF45-B1BD-A7D97530F615}" srcId="{4D52E84E-043D-BB47-9B83-BDE36F554612}" destId="{ABC810AD-4D65-B446-AA42-A7D3123E3602}" srcOrd="2" destOrd="0" parTransId="{2D044B22-2534-2041-9466-8E0AA41EBDFF}" sibTransId="{9664B268-A063-CC42-8A27-08CBC1DC0E5C}"/>
    <dgm:cxn modelId="{F6FB4A4A-1340-DD44-8220-84439ECD11DF}" type="presOf" srcId="{ABC810AD-4D65-B446-AA42-A7D3123E3602}" destId="{317F9028-668B-FD4C-A5E9-45835D27E515}" srcOrd="0" destOrd="0" presId="urn:microsoft.com/office/officeart/2005/8/layout/default"/>
    <dgm:cxn modelId="{2F8382A1-99D1-1342-A2F3-A7003BE1EF48}" srcId="{4D52E84E-043D-BB47-9B83-BDE36F554612}" destId="{21AB947D-ACAB-6B48-9C09-605B05EBA598}" srcOrd="0" destOrd="0" parTransId="{888B6B1A-B9D8-2645-BC2E-967DE44A55BA}" sibTransId="{F29CF5C8-D855-7741-84DF-161577AEEC81}"/>
    <dgm:cxn modelId="{075C74FF-2B86-3A4F-A726-B26CC046A3B5}" type="presOf" srcId="{FA997167-BE02-EC4B-9379-A811C1AECD79}" destId="{50516046-C4C3-5B43-8304-D96540FF2F23}" srcOrd="0" destOrd="0" presId="urn:microsoft.com/office/officeart/2005/8/layout/default"/>
    <dgm:cxn modelId="{A746A50B-74D5-4B44-8B4C-E261DACF561D}" type="presParOf" srcId="{02917662-BF8D-1B46-B5D0-F9E39F3F9452}" destId="{311DDDA9-4A73-C24B-B858-FDCE1164760A}" srcOrd="0" destOrd="0" presId="urn:microsoft.com/office/officeart/2005/8/layout/default"/>
    <dgm:cxn modelId="{A6C86DC2-B9D7-154F-BF9F-2266BEB45350}" type="presParOf" srcId="{02917662-BF8D-1B46-B5D0-F9E39F3F9452}" destId="{4AE91FC7-6751-0144-AC61-5062914C0F7C}" srcOrd="1" destOrd="0" presId="urn:microsoft.com/office/officeart/2005/8/layout/default"/>
    <dgm:cxn modelId="{330F8150-57D8-E249-9A68-4CFD829D7600}" type="presParOf" srcId="{02917662-BF8D-1B46-B5D0-F9E39F3F9452}" destId="{50516046-C4C3-5B43-8304-D96540FF2F23}" srcOrd="2" destOrd="0" presId="urn:microsoft.com/office/officeart/2005/8/layout/default"/>
    <dgm:cxn modelId="{BEEE59B5-BCC4-AE4B-B59D-5950E9046CF0}" type="presParOf" srcId="{02917662-BF8D-1B46-B5D0-F9E39F3F9452}" destId="{FFDDAAFB-8002-1141-9E28-90A031E0834A}" srcOrd="3" destOrd="0" presId="urn:microsoft.com/office/officeart/2005/8/layout/default"/>
    <dgm:cxn modelId="{DF34BFF2-D6FE-1B4A-9DDF-1214C6E361FB}" type="presParOf" srcId="{02917662-BF8D-1B46-B5D0-F9E39F3F9452}" destId="{317F9028-668B-FD4C-A5E9-45835D27E515}"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1DDDA9-4A73-C24B-B858-FDCE1164760A}">
      <dsp:nvSpPr>
        <dsp:cNvPr id="0" name=""/>
        <dsp:cNvSpPr/>
      </dsp:nvSpPr>
      <dsp:spPr>
        <a:xfrm>
          <a:off x="291104" y="1989"/>
          <a:ext cx="2858003" cy="1714802"/>
        </a:xfrm>
        <a:prstGeom prst="rect">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dirty="0"/>
            <a:t>cognitive style</a:t>
          </a:r>
          <a:endParaRPr lang="en-US" sz="3000" kern="1200" dirty="0"/>
        </a:p>
      </dsp:txBody>
      <dsp:txXfrm>
        <a:off x="291104" y="1989"/>
        <a:ext cx="2858003" cy="1714802"/>
      </dsp:txXfrm>
    </dsp:sp>
    <dsp:sp modelId="{50516046-C4C3-5B43-8304-D96540FF2F23}">
      <dsp:nvSpPr>
        <dsp:cNvPr id="0" name=""/>
        <dsp:cNvSpPr/>
      </dsp:nvSpPr>
      <dsp:spPr>
        <a:xfrm>
          <a:off x="3434909" y="1989"/>
          <a:ext cx="2858003" cy="1714802"/>
        </a:xfrm>
        <a:prstGeom prst="rect">
          <a:avLst/>
        </a:prstGeom>
        <a:solidFill>
          <a:schemeClr val="accent4">
            <a:hueOff val="-3345957"/>
            <a:satOff val="6822"/>
            <a:lumOff val="303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psychological style</a:t>
          </a:r>
          <a:endParaRPr lang="en-US" sz="3000" kern="1200" dirty="0"/>
        </a:p>
      </dsp:txBody>
      <dsp:txXfrm>
        <a:off x="3434909" y="1989"/>
        <a:ext cx="2858003" cy="1714802"/>
      </dsp:txXfrm>
    </dsp:sp>
    <dsp:sp modelId="{317F9028-668B-FD4C-A5E9-45835D27E515}">
      <dsp:nvSpPr>
        <dsp:cNvPr id="0" name=""/>
        <dsp:cNvSpPr/>
      </dsp:nvSpPr>
      <dsp:spPr>
        <a:xfrm>
          <a:off x="1863007" y="2002592"/>
          <a:ext cx="2858003" cy="1714802"/>
        </a:xfrm>
        <a:prstGeom prst="rect">
          <a:avLst/>
        </a:prstGeom>
        <a:solidFill>
          <a:schemeClr val="accent4">
            <a:hueOff val="-6691913"/>
            <a:satOff val="13643"/>
            <a:lumOff val="607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problem solving style</a:t>
          </a:r>
          <a:endParaRPr lang="en-US" sz="3000" kern="1200" dirty="0"/>
        </a:p>
      </dsp:txBody>
      <dsp:txXfrm>
        <a:off x="1863007" y="2002592"/>
        <a:ext cx="2858003" cy="171480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03/25/2023</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1056499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12259079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6</a:t>
            </a:fld>
            <a:endParaRPr lang="en-US"/>
          </a:p>
        </p:txBody>
      </p:sp>
    </p:spTree>
    <p:extLst>
      <p:ext uri="{BB962C8B-B14F-4D97-AF65-F5344CB8AC3E}">
        <p14:creationId xmlns:p14="http://schemas.microsoft.com/office/powerpoint/2010/main" val="2643550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7</a:t>
            </a:fld>
            <a:endParaRPr lang="en-US" altLang="en-US">
              <a:latin typeface="Calibri" panose="020F0502020204030204" pitchFamily="34" charset="0"/>
            </a:endParaRPr>
          </a:p>
        </p:txBody>
      </p:sp>
    </p:spTree>
    <p:extLst>
      <p:ext uri="{BB962C8B-B14F-4D97-AF65-F5344CB8AC3E}">
        <p14:creationId xmlns:p14="http://schemas.microsoft.com/office/powerpoint/2010/main" val="3674049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8</a:t>
            </a:fld>
            <a:endParaRPr lang="en-US" altLang="en-US">
              <a:latin typeface="Calibri" panose="020F050202020403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9</a:t>
            </a:fld>
            <a:endParaRPr lang="en-US" altLang="en-US">
              <a:latin typeface="Calibri" panose="020F0502020204030204" pitchFamily="34" charset="0"/>
            </a:endParaRPr>
          </a:p>
        </p:txBody>
      </p:sp>
    </p:spTree>
    <p:extLst>
      <p:ext uri="{BB962C8B-B14F-4D97-AF65-F5344CB8AC3E}">
        <p14:creationId xmlns:p14="http://schemas.microsoft.com/office/powerpoint/2010/main" val="3283192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10</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38789884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8437436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13</a:t>
            </a:fld>
            <a:endParaRPr lang="en-US" altLang="en-US">
              <a:latin typeface="Calibri" panose="020F0502020204030204" pitchFamily="34" charset="0"/>
            </a:endParaRPr>
          </a:p>
        </p:txBody>
      </p:sp>
    </p:spTree>
    <p:extLst>
      <p:ext uri="{BB962C8B-B14F-4D97-AF65-F5344CB8AC3E}">
        <p14:creationId xmlns:p14="http://schemas.microsoft.com/office/powerpoint/2010/main" val="35768327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14</a:t>
            </a:fld>
            <a:endParaRPr lang="en-US"/>
          </a:p>
        </p:txBody>
      </p:sp>
    </p:spTree>
    <p:extLst>
      <p:ext uri="{BB962C8B-B14F-4D97-AF65-F5344CB8AC3E}">
        <p14:creationId xmlns:p14="http://schemas.microsoft.com/office/powerpoint/2010/main" val="16758722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4924876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39396581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2578362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18</a:t>
            </a:fld>
            <a:endParaRPr lang="en-US"/>
          </a:p>
        </p:txBody>
      </p:sp>
    </p:spTree>
    <p:extLst>
      <p:ext uri="{BB962C8B-B14F-4D97-AF65-F5344CB8AC3E}">
        <p14:creationId xmlns:p14="http://schemas.microsoft.com/office/powerpoint/2010/main" val="38533315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15808460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21</a:t>
            </a:fld>
            <a:endParaRPr lang="en-US" altLang="en-US">
              <a:latin typeface="Calibri" panose="020F0502020204030204" pitchFamily="34" charset="0"/>
            </a:endParaRPr>
          </a:p>
        </p:txBody>
      </p:sp>
    </p:spTree>
    <p:extLst>
      <p:ext uri="{BB962C8B-B14F-4D97-AF65-F5344CB8AC3E}">
        <p14:creationId xmlns:p14="http://schemas.microsoft.com/office/powerpoint/2010/main" val="17843126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22</a:t>
            </a:fld>
            <a:endParaRPr lang="en-US" altLang="en-US">
              <a:latin typeface="Calibri" panose="020F0502020204030204" pitchFamily="34" charset="0"/>
            </a:endParaRPr>
          </a:p>
        </p:txBody>
      </p:sp>
    </p:spTree>
    <p:extLst>
      <p:ext uri="{BB962C8B-B14F-4D97-AF65-F5344CB8AC3E}">
        <p14:creationId xmlns:p14="http://schemas.microsoft.com/office/powerpoint/2010/main" val="22274365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23</a:t>
            </a:fld>
            <a:endParaRPr lang="en-US"/>
          </a:p>
        </p:txBody>
      </p:sp>
    </p:spTree>
    <p:extLst>
      <p:ext uri="{BB962C8B-B14F-4D97-AF65-F5344CB8AC3E}">
        <p14:creationId xmlns:p14="http://schemas.microsoft.com/office/powerpoint/2010/main" val="40136130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24</a:t>
            </a:fld>
            <a:endParaRPr lang="en-US" altLang="en-US">
              <a:latin typeface="Calibri" panose="020F0502020204030204" pitchFamily="34" charset="0"/>
            </a:endParaRPr>
          </a:p>
        </p:txBody>
      </p:sp>
    </p:spTree>
    <p:extLst>
      <p:ext uri="{BB962C8B-B14F-4D97-AF65-F5344CB8AC3E}">
        <p14:creationId xmlns:p14="http://schemas.microsoft.com/office/powerpoint/2010/main" val="23333279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25</a:t>
            </a:fld>
            <a:endParaRPr lang="en-US" altLang="en-US">
              <a:latin typeface="Calibri" panose="020F0502020204030204" pitchFamily="34" charset="0"/>
            </a:endParaRPr>
          </a:p>
        </p:txBody>
      </p:sp>
    </p:spTree>
    <p:extLst>
      <p:ext uri="{BB962C8B-B14F-4D97-AF65-F5344CB8AC3E}">
        <p14:creationId xmlns:p14="http://schemas.microsoft.com/office/powerpoint/2010/main" val="3954815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26</a:t>
            </a:fld>
            <a:endParaRPr lang="en-US" altLang="en-US">
              <a:latin typeface="Calibri" panose="020F0502020204030204" pitchFamily="34" charset="0"/>
            </a:endParaRPr>
          </a:p>
        </p:txBody>
      </p:sp>
    </p:spTree>
    <p:extLst>
      <p:ext uri="{BB962C8B-B14F-4D97-AF65-F5344CB8AC3E}">
        <p14:creationId xmlns:p14="http://schemas.microsoft.com/office/powerpoint/2010/main" val="27422000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27</a:t>
            </a:fld>
            <a:endParaRPr lang="en-US"/>
          </a:p>
        </p:txBody>
      </p:sp>
    </p:spTree>
    <p:extLst>
      <p:ext uri="{BB962C8B-B14F-4D97-AF65-F5344CB8AC3E}">
        <p14:creationId xmlns:p14="http://schemas.microsoft.com/office/powerpoint/2010/main" val="104627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28</a:t>
            </a:fld>
            <a:endParaRPr lang="en-US" altLang="en-US">
              <a:latin typeface="Calibri" panose="020F0502020204030204" pitchFamily="34" charset="0"/>
            </a:endParaRPr>
          </a:p>
        </p:txBody>
      </p:sp>
    </p:spTree>
    <p:extLst>
      <p:ext uri="{BB962C8B-B14F-4D97-AF65-F5344CB8AC3E}">
        <p14:creationId xmlns:p14="http://schemas.microsoft.com/office/powerpoint/2010/main" val="7488323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29</a:t>
            </a:fld>
            <a:endParaRPr lang="en-US" altLang="en-US">
              <a:latin typeface="Calibri" panose="020F0502020204030204" pitchFamily="34" charset="0"/>
            </a:endParaRPr>
          </a:p>
        </p:txBody>
      </p:sp>
    </p:spTree>
    <p:extLst>
      <p:ext uri="{BB962C8B-B14F-4D97-AF65-F5344CB8AC3E}">
        <p14:creationId xmlns:p14="http://schemas.microsoft.com/office/powerpoint/2010/main" val="37974825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30</a:t>
            </a:fld>
            <a:endParaRPr lang="en-US" altLang="en-US">
              <a:latin typeface="Calibri" panose="020F0502020204030204" pitchFamily="34" charset="0"/>
            </a:endParaRPr>
          </a:p>
        </p:txBody>
      </p:sp>
    </p:spTree>
    <p:extLst>
      <p:ext uri="{BB962C8B-B14F-4D97-AF65-F5344CB8AC3E}">
        <p14:creationId xmlns:p14="http://schemas.microsoft.com/office/powerpoint/2010/main" val="38716550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31</a:t>
            </a:fld>
            <a:endParaRPr lang="en-US" altLang="en-US">
              <a:latin typeface="Calibri" panose="020F0502020204030204" pitchFamily="34" charset="0"/>
            </a:endParaRPr>
          </a:p>
        </p:txBody>
      </p:sp>
    </p:spTree>
    <p:extLst>
      <p:ext uri="{BB962C8B-B14F-4D97-AF65-F5344CB8AC3E}">
        <p14:creationId xmlns:p14="http://schemas.microsoft.com/office/powerpoint/2010/main" val="29808156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32</a:t>
            </a:fld>
            <a:endParaRPr lang="en-US" altLang="en-US">
              <a:latin typeface="Calibri" panose="020F0502020204030204" pitchFamily="34" charset="0"/>
            </a:endParaRPr>
          </a:p>
        </p:txBody>
      </p:sp>
    </p:spTree>
    <p:extLst>
      <p:ext uri="{BB962C8B-B14F-4D97-AF65-F5344CB8AC3E}">
        <p14:creationId xmlns:p14="http://schemas.microsoft.com/office/powerpoint/2010/main" val="21455201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33</a:t>
            </a:fld>
            <a:endParaRPr lang="en-US" altLang="en-US">
              <a:latin typeface="Calibri" panose="020F0502020204030204" pitchFamily="34" charset="0"/>
            </a:endParaRPr>
          </a:p>
        </p:txBody>
      </p:sp>
    </p:spTree>
    <p:extLst>
      <p:ext uri="{BB962C8B-B14F-4D97-AF65-F5344CB8AC3E}">
        <p14:creationId xmlns:p14="http://schemas.microsoft.com/office/powerpoint/2010/main" val="38323766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34</a:t>
            </a:fld>
            <a:endParaRPr lang="en-US" altLang="en-US">
              <a:latin typeface="Calibri" panose="020F0502020204030204" pitchFamily="34" charset="0"/>
            </a:endParaRPr>
          </a:p>
        </p:txBody>
      </p:sp>
    </p:spTree>
    <p:extLst>
      <p:ext uri="{BB962C8B-B14F-4D97-AF65-F5344CB8AC3E}">
        <p14:creationId xmlns:p14="http://schemas.microsoft.com/office/powerpoint/2010/main" val="11178108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35</a:t>
            </a:fld>
            <a:endParaRPr lang="en-US" altLang="en-US">
              <a:latin typeface="Calibri" panose="020F0502020204030204" pitchFamily="34" charset="0"/>
            </a:endParaRPr>
          </a:p>
        </p:txBody>
      </p:sp>
    </p:spTree>
    <p:extLst>
      <p:ext uri="{BB962C8B-B14F-4D97-AF65-F5344CB8AC3E}">
        <p14:creationId xmlns:p14="http://schemas.microsoft.com/office/powerpoint/2010/main" val="25925905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36</a:t>
            </a:fld>
            <a:endParaRPr lang="en-US"/>
          </a:p>
        </p:txBody>
      </p:sp>
    </p:spTree>
    <p:extLst>
      <p:ext uri="{BB962C8B-B14F-4D97-AF65-F5344CB8AC3E}">
        <p14:creationId xmlns:p14="http://schemas.microsoft.com/office/powerpoint/2010/main" val="28449185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37</a:t>
            </a:fld>
            <a:endParaRPr lang="en-US" altLang="en-US">
              <a:latin typeface="Calibri" panose="020F0502020204030204" pitchFamily="34" charset="0"/>
            </a:endParaRPr>
          </a:p>
        </p:txBody>
      </p:sp>
    </p:spTree>
    <p:extLst>
      <p:ext uri="{BB962C8B-B14F-4D97-AF65-F5344CB8AC3E}">
        <p14:creationId xmlns:p14="http://schemas.microsoft.com/office/powerpoint/2010/main" val="10479673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38</a:t>
            </a:fld>
            <a:endParaRPr lang="en-US" altLang="en-US">
              <a:latin typeface="Calibri" panose="020F0502020204030204" pitchFamily="34" charset="0"/>
            </a:endParaRPr>
          </a:p>
        </p:txBody>
      </p:sp>
    </p:spTree>
    <p:extLst>
      <p:ext uri="{BB962C8B-B14F-4D97-AF65-F5344CB8AC3E}">
        <p14:creationId xmlns:p14="http://schemas.microsoft.com/office/powerpoint/2010/main" val="19688902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39</a:t>
            </a:fld>
            <a:endParaRPr lang="en-US" altLang="en-US">
              <a:latin typeface="Calibri" panose="020F0502020204030204" pitchFamily="34" charset="0"/>
            </a:endParaRPr>
          </a:p>
        </p:txBody>
      </p:sp>
    </p:spTree>
    <p:extLst>
      <p:ext uri="{BB962C8B-B14F-4D97-AF65-F5344CB8AC3E}">
        <p14:creationId xmlns:p14="http://schemas.microsoft.com/office/powerpoint/2010/main" val="38400002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40</a:t>
            </a:fld>
            <a:endParaRPr lang="en-US" altLang="en-US">
              <a:latin typeface="Calibri" panose="020F0502020204030204" pitchFamily="34" charset="0"/>
            </a:endParaRPr>
          </a:p>
        </p:txBody>
      </p:sp>
    </p:spTree>
    <p:extLst>
      <p:ext uri="{BB962C8B-B14F-4D97-AF65-F5344CB8AC3E}">
        <p14:creationId xmlns:p14="http://schemas.microsoft.com/office/powerpoint/2010/main" val="31861369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41</a:t>
            </a:fld>
            <a:endParaRPr lang="en-US" altLang="en-US">
              <a:latin typeface="Calibri" panose="020F0502020204030204" pitchFamily="34" charset="0"/>
            </a:endParaRPr>
          </a:p>
        </p:txBody>
      </p:sp>
    </p:spTree>
    <p:extLst>
      <p:ext uri="{BB962C8B-B14F-4D97-AF65-F5344CB8AC3E}">
        <p14:creationId xmlns:p14="http://schemas.microsoft.com/office/powerpoint/2010/main" val="12760422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42</a:t>
            </a:fld>
            <a:endParaRPr lang="en-US" altLang="en-US">
              <a:latin typeface="Calibri" panose="020F0502020204030204" pitchFamily="34" charset="0"/>
            </a:endParaRPr>
          </a:p>
        </p:txBody>
      </p:sp>
    </p:spTree>
    <p:extLst>
      <p:ext uri="{BB962C8B-B14F-4D97-AF65-F5344CB8AC3E}">
        <p14:creationId xmlns:p14="http://schemas.microsoft.com/office/powerpoint/2010/main" val="111387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43</a:t>
            </a:fld>
            <a:endParaRPr lang="en-US" altLang="en-US">
              <a:latin typeface="Calibri" panose="020F0502020204030204" pitchFamily="34" charset="0"/>
            </a:endParaRPr>
          </a:p>
        </p:txBody>
      </p:sp>
    </p:spTree>
    <p:extLst>
      <p:ext uri="{BB962C8B-B14F-4D97-AF65-F5344CB8AC3E}">
        <p14:creationId xmlns:p14="http://schemas.microsoft.com/office/powerpoint/2010/main" val="23267139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44</a:t>
            </a:fld>
            <a:endParaRPr lang="en-US" altLang="en-US">
              <a:latin typeface="Calibri" panose="020F0502020204030204" pitchFamily="34" charset="0"/>
            </a:endParaRPr>
          </a:p>
        </p:txBody>
      </p:sp>
    </p:spTree>
    <p:extLst>
      <p:ext uri="{BB962C8B-B14F-4D97-AF65-F5344CB8AC3E}">
        <p14:creationId xmlns:p14="http://schemas.microsoft.com/office/powerpoint/2010/main" val="79195712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45</a:t>
            </a:fld>
            <a:endParaRPr lang="en-US" altLang="en-US">
              <a:latin typeface="Calibri" panose="020F0502020204030204" pitchFamily="34" charset="0"/>
            </a:endParaRPr>
          </a:p>
        </p:txBody>
      </p:sp>
    </p:spTree>
    <p:extLst>
      <p:ext uri="{BB962C8B-B14F-4D97-AF65-F5344CB8AC3E}">
        <p14:creationId xmlns:p14="http://schemas.microsoft.com/office/powerpoint/2010/main" val="285894328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46</a:t>
            </a:fld>
            <a:endParaRPr lang="en-US" altLang="en-US">
              <a:latin typeface="Calibri" panose="020F0502020204030204" pitchFamily="34" charset="0"/>
            </a:endParaRPr>
          </a:p>
        </p:txBody>
      </p:sp>
    </p:spTree>
    <p:extLst>
      <p:ext uri="{BB962C8B-B14F-4D97-AF65-F5344CB8AC3E}">
        <p14:creationId xmlns:p14="http://schemas.microsoft.com/office/powerpoint/2010/main" val="32422157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47</a:t>
            </a:fld>
            <a:endParaRPr lang="en-US" altLang="en-US">
              <a:latin typeface="Calibri" panose="020F0502020204030204" pitchFamily="34" charset="0"/>
            </a:endParaRPr>
          </a:p>
        </p:txBody>
      </p:sp>
    </p:spTree>
    <p:extLst>
      <p:ext uri="{BB962C8B-B14F-4D97-AF65-F5344CB8AC3E}">
        <p14:creationId xmlns:p14="http://schemas.microsoft.com/office/powerpoint/2010/main" val="318149372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48</a:t>
            </a:fld>
            <a:endParaRPr lang="en-US"/>
          </a:p>
        </p:txBody>
      </p:sp>
    </p:spTree>
    <p:extLst>
      <p:ext uri="{BB962C8B-B14F-4D97-AF65-F5344CB8AC3E}">
        <p14:creationId xmlns:p14="http://schemas.microsoft.com/office/powerpoint/2010/main" val="334326356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462DF2-E8C4-2241-B4D2-ACD3CD06809B}" type="slidenum">
              <a:rPr lang="en-US" altLang="en-US">
                <a:latin typeface="Calibri" panose="020F0502020204030204" pitchFamily="34" charset="0"/>
              </a:rPr>
              <a:pPr/>
              <a:t>49</a:t>
            </a:fld>
            <a:endParaRPr lang="en-US" altLang="en-US">
              <a:latin typeface="Calibri" panose="020F0502020204030204" pitchFamily="34" charset="0"/>
            </a:endParaRPr>
          </a:p>
        </p:txBody>
      </p:sp>
    </p:spTree>
    <p:extLst>
      <p:ext uri="{BB962C8B-B14F-4D97-AF65-F5344CB8AC3E}">
        <p14:creationId xmlns:p14="http://schemas.microsoft.com/office/powerpoint/2010/main" val="304560030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50</a:t>
            </a:fld>
            <a:endParaRPr lang="en-US"/>
          </a:p>
        </p:txBody>
      </p:sp>
    </p:spTree>
    <p:extLst>
      <p:ext uri="{BB962C8B-B14F-4D97-AF65-F5344CB8AC3E}">
        <p14:creationId xmlns:p14="http://schemas.microsoft.com/office/powerpoint/2010/main" val="41554099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51</a:t>
            </a:fld>
            <a:endParaRPr lang="en-US"/>
          </a:p>
        </p:txBody>
      </p:sp>
    </p:spTree>
    <p:extLst>
      <p:ext uri="{BB962C8B-B14F-4D97-AF65-F5344CB8AC3E}">
        <p14:creationId xmlns:p14="http://schemas.microsoft.com/office/powerpoint/2010/main" val="354794314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53</a:t>
            </a:fld>
            <a:endParaRPr kumimoji="0" lang="en-US"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8149511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3/25/2023</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3/25/2023</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3/25/2023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3/25/2023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3/25/2023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3/25/2023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3/25/2023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3/25/2023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3/25/2023</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3/25/2023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3/25/2023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558630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838083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21286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032725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78812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503089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47462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488009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235926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728821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00043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3/25/2023</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lt1"/>
            </a:gs>
            <a:gs pos="100000">
              <a:srgbClr val="F8F8F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75554677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12.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2.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12.em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4.png"/><Relationship Id="rId7" Type="http://schemas.openxmlformats.org/officeDocument/2006/relationships/diagramColors" Target="../diagrams/colors1.xml"/><Relationship Id="rId12" Type="http://schemas.openxmlformats.org/officeDocument/2006/relationships/image" Target="../media/image12.emf"/><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diagramQuickStyle" Target="../diagrams/quickStyle1.xml"/><Relationship Id="rId11" Type="http://schemas.openxmlformats.org/officeDocument/2006/relationships/image" Target="../media/image11.emf"/><Relationship Id="rId5" Type="http://schemas.openxmlformats.org/officeDocument/2006/relationships/diagramLayout" Target="../diagrams/layout1.xml"/><Relationship Id="rId10" Type="http://schemas.openxmlformats.org/officeDocument/2006/relationships/image" Target="../media/image10.emf"/><Relationship Id="rId4" Type="http://schemas.openxmlformats.org/officeDocument/2006/relationships/diagramData" Target="../diagrams/data1.xml"/><Relationship Id="rId9"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9.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14.png"/><Relationship Id="rId7" Type="http://schemas.openxmlformats.org/officeDocument/2006/relationships/image" Target="../media/image10.emf"/><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hyperlink" Target="https://www.mindtools.com/pages/article/newTED_86.htm" TargetMode="External"/><Relationship Id="rId4" Type="http://schemas.openxmlformats.org/officeDocument/2006/relationships/hyperlink" Target="https://www.mindtools.com/pages/article/newLDR_03.htm" TargetMode="External"/><Relationship Id="rId9" Type="http://schemas.openxmlformats.org/officeDocument/2006/relationships/image" Target="../media/image12.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31.png"/></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5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2.emf"/><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hyperlink" Target="https://www.amazon.com/s/ref=dp_byline_sr_book_1?ie=UTF8&amp;field-author=Victor+H.+Vroom&amp;text=Victor+H.+Vroom&amp;sort=relevancerank&amp;search-alias=books" TargetMode="External"/><Relationship Id="rId7" Type="http://schemas.openxmlformats.org/officeDocument/2006/relationships/image" Target="../media/image11.emf"/><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hyperlink" Target="https://www.amazon.com/Philip-W-Yetton/e/B001KHGKHO/ref=dp_byline_cont_book_2"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3.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4962338" y="5181600"/>
            <a:ext cx="7390350" cy="1666213"/>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Project Leadership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endParaRPr>
          </a:p>
        </p:txBody>
      </p:sp>
      <p:sp>
        <p:nvSpPr>
          <p:cNvPr id="16" name="TextBox 15"/>
          <p:cNvSpPr txBox="1"/>
          <p:nvPr/>
        </p:nvSpPr>
        <p:spPr>
          <a:xfrm>
            <a:off x="4961898" y="5306280"/>
            <a:ext cx="7390789" cy="181588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PMG 511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L9- Ch9- Decision Making: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An Essential Leadership Skill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Performance-Based Decision Making for Business | Semantia">
            <a:extLst>
              <a:ext uri="{FF2B5EF4-FFF2-40B4-BE49-F238E27FC236}">
                <a16:creationId xmlns:a16="http://schemas.microsoft.com/office/drawing/2014/main" id="{E1E9302D-9173-EC43-A3CC-D5D514ABC2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8413" y="1988678"/>
            <a:ext cx="2124991" cy="2095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5B3BF6C-B9AE-63DA-8AF9-42C8CCDE622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7" name="Picture 6">
            <a:extLst>
              <a:ext uri="{FF2B5EF4-FFF2-40B4-BE49-F238E27FC236}">
                <a16:creationId xmlns:a16="http://schemas.microsoft.com/office/drawing/2014/main" id="{1D0A67C1-D5E5-FC94-1167-A7BE82989C1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2262BEC0-AB20-0F8D-2CD9-65B7A493B5F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CBF8756A-E174-AB18-594B-16A9EFA28486}"/>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FC3D2023-2499-1D55-E6C3-40301449955B}"/>
              </a:ext>
            </a:extLst>
          </p:cNvPr>
          <p:cNvPicPr>
            <a:picLocks noChangeAspect="1"/>
          </p:cNvPicPr>
          <p:nvPr/>
        </p:nvPicPr>
        <p:blipFill>
          <a:blip r:embed="rId7"/>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D99D51BC-9868-41B9-5629-854DDE3A522E}"/>
              </a:ext>
            </a:extLst>
          </p:cNvPr>
          <p:cNvSpPr txBox="1"/>
          <p:nvPr/>
        </p:nvSpPr>
        <p:spPr>
          <a:xfrm>
            <a:off x="2325914" y="543490"/>
            <a:ext cx="342433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Learning Outcomes: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
        <p:nvSpPr>
          <p:cNvPr id="15" name="Subtitle 14">
            <a:extLst>
              <a:ext uri="{FF2B5EF4-FFF2-40B4-BE49-F238E27FC236}">
                <a16:creationId xmlns:a16="http://schemas.microsoft.com/office/drawing/2014/main" id="{594798CF-7123-DCCD-2201-63E73BAE8425}"/>
              </a:ext>
            </a:extLst>
          </p:cNvPr>
          <p:cNvSpPr>
            <a:spLocks noGrp="1"/>
          </p:cNvSpPr>
          <p:nvPr>
            <p:ph type="subTitle" idx="1"/>
          </p:nvPr>
        </p:nvSpPr>
        <p:spPr>
          <a:xfrm>
            <a:off x="341341" y="1311105"/>
            <a:ext cx="8637072" cy="4993683"/>
          </a:xfrm>
        </p:spPr>
        <p:txBody>
          <a:bodyPr>
            <a:noAutofit/>
          </a:bodyPr>
          <a:lstStyle/>
          <a:p>
            <a:r>
              <a:rPr lang="en-US" sz="2400" dirty="0">
                <a:solidFill>
                  <a:srgbClr val="002060"/>
                </a:solidFill>
              </a:rPr>
              <a:t>9.1 What is Decision Making ?</a:t>
            </a:r>
          </a:p>
          <a:p>
            <a:r>
              <a:rPr lang="en-US" sz="2400" dirty="0">
                <a:solidFill>
                  <a:srgbClr val="002060"/>
                </a:solidFill>
              </a:rPr>
              <a:t>9.2 Decision Making and leadership</a:t>
            </a:r>
          </a:p>
          <a:p>
            <a:r>
              <a:rPr lang="en-US" sz="2400" dirty="0">
                <a:solidFill>
                  <a:srgbClr val="002060"/>
                </a:solidFill>
              </a:rPr>
              <a:t>9.3 Importance of Decision-Making </a:t>
            </a:r>
          </a:p>
          <a:p>
            <a:r>
              <a:rPr lang="en-US" sz="2400" dirty="0">
                <a:solidFill>
                  <a:srgbClr val="002060"/>
                </a:solidFill>
              </a:rPr>
              <a:t>9.4 Types of decision making </a:t>
            </a:r>
          </a:p>
          <a:p>
            <a:r>
              <a:rPr lang="en-US" sz="2400" dirty="0">
                <a:solidFill>
                  <a:srgbClr val="002060"/>
                </a:solidFill>
              </a:rPr>
              <a:t>9.5 Decision Making style </a:t>
            </a:r>
          </a:p>
          <a:p>
            <a:r>
              <a:rPr lang="en-US" sz="2400" dirty="0">
                <a:solidFill>
                  <a:srgbClr val="002060"/>
                </a:solidFill>
              </a:rPr>
              <a:t>9.6 Stages of decision making process/ models</a:t>
            </a:r>
          </a:p>
          <a:p>
            <a:r>
              <a:rPr lang="en-US" sz="2400" dirty="0">
                <a:solidFill>
                  <a:srgbClr val="002060"/>
                </a:solidFill>
              </a:rPr>
              <a:t>9.7 Decision making from leaders perspective</a:t>
            </a:r>
          </a:p>
          <a:p>
            <a:r>
              <a:rPr lang="en-US" sz="2400" dirty="0">
                <a:solidFill>
                  <a:srgbClr val="002060"/>
                </a:solidFill>
              </a:rPr>
              <a:t>9.8 Decision-making skills.</a:t>
            </a:r>
          </a:p>
          <a:p>
            <a:r>
              <a:rPr lang="en-US" sz="2400" dirty="0">
                <a:solidFill>
                  <a:srgbClr val="002060"/>
                </a:solidFill>
              </a:rPr>
              <a:t>9.9 Summary and Conclusions.</a:t>
            </a:r>
          </a:p>
        </p:txBody>
      </p:sp>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Picture 2" descr="TOP 20 David Crockett Quotes - YouTube">
            <a:extLst>
              <a:ext uri="{FF2B5EF4-FFF2-40B4-BE49-F238E27FC236}">
                <a16:creationId xmlns:a16="http://schemas.microsoft.com/office/drawing/2014/main" id="{06C7AFA5-8B26-8F45-AAE3-E9A735B87F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319" y="1219006"/>
            <a:ext cx="7161362" cy="403423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0065C68-1C01-C8A9-692A-886EE565C7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0E9F2A57-DE44-7847-54A3-1D614A6A12E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E005F755-F4DF-489A-3FA0-FA4539D363BF}"/>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E6900E77-D112-100F-0F6E-B5008729081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A23A4AE9-3681-BBD1-D866-6D45D26FC71D}"/>
              </a:ext>
            </a:extLst>
          </p:cNvPr>
          <p:cNvPicPr>
            <a:picLocks noChangeAspect="1"/>
          </p:cNvPicPr>
          <p:nvPr/>
        </p:nvPicPr>
        <p:blipFill>
          <a:blip r:embed="rId7"/>
          <a:stretch>
            <a:fillRect/>
          </a:stretch>
        </p:blipFill>
        <p:spPr>
          <a:xfrm>
            <a:off x="-1" y="-226118"/>
            <a:ext cx="9533101" cy="1610200"/>
          </a:xfrm>
          <a:prstGeom prst="rect">
            <a:avLst/>
          </a:prstGeom>
        </p:spPr>
      </p:pic>
    </p:spTree>
    <p:extLst>
      <p:ext uri="{BB962C8B-B14F-4D97-AF65-F5344CB8AC3E}">
        <p14:creationId xmlns:p14="http://schemas.microsoft.com/office/powerpoint/2010/main" val="942155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2290" name="Picture 2" descr="Leadership Is About Making the Right Decisions #leadership, #Leaders,  #LeadershipDevelopment, #decisionm… | Decision making quotes, Decision  quotes, Picture quotes">
            <a:extLst>
              <a:ext uri="{FF2B5EF4-FFF2-40B4-BE49-F238E27FC236}">
                <a16:creationId xmlns:a16="http://schemas.microsoft.com/office/drawing/2014/main" id="{0510C4CB-ADB8-3E48-A835-2D30BEA62D9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7088"/>
          <a:stretch/>
        </p:blipFill>
        <p:spPr bwMode="auto">
          <a:xfrm>
            <a:off x="4124504" y="1219006"/>
            <a:ext cx="3942991" cy="422684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ECB0D9A8-4F1F-B7EE-0AF1-801C8CFD913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6723C3C0-7204-B595-EFC6-9AB2F97884A2}"/>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BABE902C-3E03-619E-8FAC-385A6E753161}"/>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BC591A6C-9B0A-2A30-135D-DD1F071078A1}"/>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E6A2B69F-94F0-2CD2-E51A-3AA3B06F800B}"/>
              </a:ext>
            </a:extLst>
          </p:cNvPr>
          <p:cNvPicPr>
            <a:picLocks noChangeAspect="1"/>
          </p:cNvPicPr>
          <p:nvPr/>
        </p:nvPicPr>
        <p:blipFill>
          <a:blip r:embed="rId8"/>
          <a:stretch>
            <a:fillRect/>
          </a:stretch>
        </p:blipFill>
        <p:spPr>
          <a:xfrm>
            <a:off x="-1" y="-226118"/>
            <a:ext cx="9533101" cy="1610200"/>
          </a:xfrm>
          <a:prstGeom prst="rect">
            <a:avLst/>
          </a:prstGeom>
        </p:spPr>
      </p:pic>
      <p:sp>
        <p:nvSpPr>
          <p:cNvPr id="9" name="TextBox 8">
            <a:extLst>
              <a:ext uri="{FF2B5EF4-FFF2-40B4-BE49-F238E27FC236}">
                <a16:creationId xmlns:a16="http://schemas.microsoft.com/office/drawing/2014/main" id="{583038F3-0F23-A625-834A-BDD3F327367B}"/>
              </a:ext>
            </a:extLst>
          </p:cNvPr>
          <p:cNvSpPr txBox="1"/>
          <p:nvPr/>
        </p:nvSpPr>
        <p:spPr>
          <a:xfrm>
            <a:off x="2325914" y="543490"/>
            <a:ext cx="342433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Learning Outcomes: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016919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771C83F-6B30-CA78-69C5-E2D20EB6DB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8429AEEF-6C21-E297-F9F4-7866934A1464}"/>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7F0518D2-D01A-1D83-375E-70A15F360CDB}"/>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73C55413-951B-9724-4DF7-20EBDBE7F129}"/>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CB079AB2-790E-04DA-D882-3662106BD100}"/>
              </a:ext>
            </a:extLst>
          </p:cNvPr>
          <p:cNvPicPr>
            <a:picLocks noChangeAspect="1"/>
          </p:cNvPicPr>
          <p:nvPr/>
        </p:nvPicPr>
        <p:blipFill>
          <a:blip r:embed="rId6"/>
          <a:stretch>
            <a:fillRect/>
          </a:stretch>
        </p:blipFill>
        <p:spPr>
          <a:xfrm>
            <a:off x="-1" y="-226118"/>
            <a:ext cx="10855162" cy="4162014"/>
          </a:xfrm>
          <a:prstGeom prst="rect">
            <a:avLst/>
          </a:prstGeom>
        </p:spPr>
      </p:pic>
      <p:sp>
        <p:nvSpPr>
          <p:cNvPr id="10" name="TextBox 9">
            <a:extLst>
              <a:ext uri="{FF2B5EF4-FFF2-40B4-BE49-F238E27FC236}">
                <a16:creationId xmlns:a16="http://schemas.microsoft.com/office/drawing/2014/main" id="{FB78443C-4607-B5DA-0001-5E03961A0CD1}"/>
              </a:ext>
            </a:extLst>
          </p:cNvPr>
          <p:cNvSpPr txBox="1"/>
          <p:nvPr/>
        </p:nvSpPr>
        <p:spPr>
          <a:xfrm>
            <a:off x="3052594" y="1153091"/>
            <a:ext cx="7456379" cy="1323439"/>
          </a:xfrm>
          <a:prstGeom prst="rect">
            <a:avLst/>
          </a:prstGeom>
          <a:noFill/>
        </p:spPr>
        <p:txBody>
          <a:bodyPr wrap="square" rtlCol="0">
            <a:spAutoFit/>
          </a:bodyPr>
          <a:lstStyle/>
          <a:p>
            <a:pPr defTabSz="914400">
              <a:defRPr/>
            </a:pPr>
            <a:br>
              <a:rPr lang="en-US" sz="4000" dirty="0">
                <a:solidFill>
                  <a:prstClr val="white"/>
                </a:solidFill>
                <a:latin typeface="Tajawal Medium" panose="00000600000000000000" pitchFamily="2" charset="-78"/>
                <a:cs typeface="Tajawal Medium" panose="00000600000000000000" pitchFamily="2" charset="-78"/>
                <a:sym typeface="Arial"/>
              </a:rPr>
            </a:br>
            <a:r>
              <a:rPr lang="en-US" sz="4000" dirty="0">
                <a:solidFill>
                  <a:prstClr val="white"/>
                </a:solidFill>
                <a:latin typeface="Tajawal Medium" panose="00000600000000000000" pitchFamily="2" charset="-78"/>
                <a:cs typeface="Tajawal Medium" panose="00000600000000000000" pitchFamily="2" charset="-78"/>
                <a:sym typeface="Arial"/>
              </a:rPr>
              <a:t>9.1 What is Decision Making ?</a:t>
            </a:r>
          </a:p>
        </p:txBody>
      </p:sp>
    </p:spTree>
    <p:extLst>
      <p:ext uri="{BB962C8B-B14F-4D97-AF65-F5344CB8AC3E}">
        <p14:creationId xmlns:p14="http://schemas.microsoft.com/office/powerpoint/2010/main" val="3122166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2" name="Rectangle 1">
            <a:extLst>
              <a:ext uri="{FF2B5EF4-FFF2-40B4-BE49-F238E27FC236}">
                <a16:creationId xmlns:a16="http://schemas.microsoft.com/office/drawing/2014/main" id="{3901F68A-7F30-4649-89E7-63546FAA352A}"/>
              </a:ext>
            </a:extLst>
          </p:cNvPr>
          <p:cNvSpPr/>
          <p:nvPr/>
        </p:nvSpPr>
        <p:spPr>
          <a:xfrm>
            <a:off x="3048000" y="3105835"/>
            <a:ext cx="6096000" cy="1569660"/>
          </a:xfrm>
          <a:prstGeom prst="rect">
            <a:avLst/>
          </a:prstGeom>
        </p:spPr>
        <p:txBody>
          <a:bodyPr>
            <a:spAutoFit/>
          </a:bodyPr>
          <a:lstStyle/>
          <a:p>
            <a:pPr algn="ctr"/>
            <a:r>
              <a:rPr lang="en-US" sz="3200" b="1" dirty="0"/>
              <a:t>Please write a One Sentence Definition of </a:t>
            </a:r>
          </a:p>
          <a:p>
            <a:pPr algn="ctr"/>
            <a:r>
              <a:rPr lang="en-US" sz="3200" b="1" u="sng" dirty="0">
                <a:solidFill>
                  <a:schemeClr val="accent6">
                    <a:lumMod val="60000"/>
                    <a:lumOff val="40000"/>
                  </a:schemeClr>
                </a:solidFill>
              </a:rPr>
              <a:t>DECISION MAKING. </a:t>
            </a:r>
          </a:p>
        </p:txBody>
      </p:sp>
      <p:pic>
        <p:nvPicPr>
          <p:cNvPr id="3" name="Picture 2">
            <a:extLst>
              <a:ext uri="{FF2B5EF4-FFF2-40B4-BE49-F238E27FC236}">
                <a16:creationId xmlns:a16="http://schemas.microsoft.com/office/drawing/2014/main" id="{E329E731-3401-D2EC-2EC9-C6342E34D0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4FFAC375-E348-4DC1-8BA7-A074C26E748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0E0259FC-AA9E-0041-9CD5-38BEED2AEEB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52C698CD-4890-B21B-B148-73880B88B51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1C0E8108-6BF9-20B2-38F0-34416DB36C22}"/>
              </a:ext>
            </a:extLst>
          </p:cNvPr>
          <p:cNvPicPr>
            <a:picLocks noChangeAspect="1"/>
          </p:cNvPicPr>
          <p:nvPr/>
        </p:nvPicPr>
        <p:blipFill>
          <a:blip r:embed="rId7"/>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859F2988-AEEB-9EF8-44BF-DA6219660C8B}"/>
              </a:ext>
            </a:extLst>
          </p:cNvPr>
          <p:cNvSpPr txBox="1"/>
          <p:nvPr/>
        </p:nvSpPr>
        <p:spPr>
          <a:xfrm>
            <a:off x="2658900" y="-25090"/>
            <a:ext cx="5020926" cy="954107"/>
          </a:xfrm>
          <a:prstGeom prst="rect">
            <a:avLst/>
          </a:prstGeom>
          <a:noFill/>
        </p:spPr>
        <p:txBody>
          <a:bodyPr wrap="none" rtlCol="0">
            <a:spAutoFit/>
          </a:bodyPr>
          <a:lstStyle/>
          <a:p>
            <a:pPr defTabSz="914400">
              <a:defRPr/>
            </a:pPr>
            <a:br>
              <a:rPr lang="en-US" sz="2800" dirty="0">
                <a:solidFill>
                  <a:prstClr val="white"/>
                </a:solidFill>
                <a:latin typeface="Tajawal Medium" panose="00000600000000000000" pitchFamily="2" charset="-78"/>
                <a:cs typeface="Tajawal Medium" panose="00000600000000000000" pitchFamily="2" charset="-78"/>
                <a:sym typeface="Arial"/>
              </a:rPr>
            </a:br>
            <a:r>
              <a:rPr lang="en-US" sz="2800" dirty="0">
                <a:solidFill>
                  <a:prstClr val="white"/>
                </a:solidFill>
                <a:latin typeface="Tajawal Medium" panose="00000600000000000000" pitchFamily="2" charset="-78"/>
                <a:cs typeface="Tajawal Medium" panose="00000600000000000000" pitchFamily="2" charset="-78"/>
                <a:sym typeface="Arial"/>
              </a:rPr>
              <a:t>9.1 What is Decision Making ?</a:t>
            </a:r>
          </a:p>
        </p:txBody>
      </p:sp>
    </p:spTree>
    <p:extLst>
      <p:ext uri="{BB962C8B-B14F-4D97-AF65-F5344CB8AC3E}">
        <p14:creationId xmlns:p14="http://schemas.microsoft.com/office/powerpoint/2010/main" val="4176551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3" name="Rectangle 2">
            <a:extLst>
              <a:ext uri="{FF2B5EF4-FFF2-40B4-BE49-F238E27FC236}">
                <a16:creationId xmlns:a16="http://schemas.microsoft.com/office/drawing/2014/main" id="{7B8085BB-0A6F-4549-AD53-C410201227E9}"/>
              </a:ext>
            </a:extLst>
          </p:cNvPr>
          <p:cNvSpPr/>
          <p:nvPr/>
        </p:nvSpPr>
        <p:spPr>
          <a:xfrm>
            <a:off x="314585" y="2149927"/>
            <a:ext cx="8166805" cy="3447098"/>
          </a:xfrm>
          <a:prstGeom prst="rect">
            <a:avLst/>
          </a:prstGeom>
        </p:spPr>
        <p:txBody>
          <a:bodyPr wrap="square">
            <a:spAutoFit/>
          </a:bodyPr>
          <a:lstStyle/>
          <a:p>
            <a:pPr algn="just"/>
            <a:endParaRPr lang="en-US" dirty="0"/>
          </a:p>
          <a:p>
            <a:pPr algn="just"/>
            <a:r>
              <a:rPr lang="en-US" sz="3200" b="1" dirty="0"/>
              <a:t>“</a:t>
            </a:r>
            <a:r>
              <a:rPr lang="en-US" sz="3200" b="1" dirty="0">
                <a:solidFill>
                  <a:schemeClr val="accent6">
                    <a:lumMod val="60000"/>
                    <a:lumOff val="40000"/>
                  </a:schemeClr>
                </a:solidFill>
              </a:rPr>
              <a:t>Decision-making</a:t>
            </a:r>
            <a:r>
              <a:rPr lang="en-US" sz="3200" b="1" dirty="0"/>
              <a:t> involves the selection of a course of action from among two or more possible alternatives in order to arrive at a solution for a given problem”</a:t>
            </a:r>
            <a:r>
              <a:rPr lang="en-US" sz="3200" dirty="0"/>
              <a:t>.</a:t>
            </a:r>
          </a:p>
          <a:p>
            <a:pPr algn="ctr"/>
            <a:r>
              <a:rPr lang="en-US" dirty="0"/>
              <a:t>George R Terry </a:t>
            </a:r>
            <a:endParaRPr lang="en-US" sz="5400" dirty="0"/>
          </a:p>
          <a:p>
            <a:pPr algn="just"/>
            <a:endParaRPr lang="en-US" sz="5400" b="1" dirty="0">
              <a:solidFill>
                <a:schemeClr val="accent6">
                  <a:lumMod val="60000"/>
                  <a:lumOff val="40000"/>
                </a:schemeClr>
              </a:solidFill>
              <a:effectLst/>
            </a:endParaRPr>
          </a:p>
        </p:txBody>
      </p:sp>
      <p:pic>
        <p:nvPicPr>
          <p:cNvPr id="5122" name="Picture 2" descr="1-2 Day Courses - Transparent Decision Making Png Clipart (#3505208) -  PikPng">
            <a:extLst>
              <a:ext uri="{FF2B5EF4-FFF2-40B4-BE49-F238E27FC236}">
                <a16:creationId xmlns:a16="http://schemas.microsoft.com/office/drawing/2014/main" id="{97A30ED9-77FB-0D41-B180-C6F09C6F22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7332" y="1882562"/>
            <a:ext cx="28194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92246B9-260B-0008-9A59-654DB3DDE33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40A728D9-25CC-9F53-512E-E8A2F26FE902}"/>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C7073340-6706-658A-BDEF-B8FC063B3EF3}"/>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BFA33425-E0F2-1227-5772-F38E64FBCA79}"/>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768C87A3-EB08-6108-CD65-BEAEEAACA347}"/>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A3F6A273-38FE-053F-452F-ACF794197184}"/>
              </a:ext>
            </a:extLst>
          </p:cNvPr>
          <p:cNvSpPr txBox="1"/>
          <p:nvPr/>
        </p:nvSpPr>
        <p:spPr>
          <a:xfrm>
            <a:off x="2524697" y="-82287"/>
            <a:ext cx="5020926" cy="954107"/>
          </a:xfrm>
          <a:prstGeom prst="rect">
            <a:avLst/>
          </a:prstGeom>
          <a:noFill/>
        </p:spPr>
        <p:txBody>
          <a:bodyPr wrap="none" rtlCol="0">
            <a:spAutoFit/>
          </a:bodyPr>
          <a:lstStyle/>
          <a:p>
            <a:pPr defTabSz="914400">
              <a:defRPr/>
            </a:pPr>
            <a:br>
              <a:rPr lang="en-US" sz="2800" dirty="0">
                <a:solidFill>
                  <a:prstClr val="white"/>
                </a:solidFill>
                <a:latin typeface="Tajawal Medium" panose="00000600000000000000" pitchFamily="2" charset="-78"/>
                <a:cs typeface="Tajawal Medium" panose="00000600000000000000" pitchFamily="2" charset="-78"/>
                <a:sym typeface="Arial"/>
              </a:rPr>
            </a:br>
            <a:r>
              <a:rPr lang="en-US" sz="2800" dirty="0">
                <a:solidFill>
                  <a:prstClr val="white"/>
                </a:solidFill>
                <a:latin typeface="Tajawal Medium" panose="00000600000000000000" pitchFamily="2" charset="-78"/>
                <a:cs typeface="Tajawal Medium" panose="00000600000000000000" pitchFamily="2" charset="-78"/>
                <a:sym typeface="Arial"/>
              </a:rPr>
              <a:t>9.1 What is Decision Making ?</a:t>
            </a:r>
          </a:p>
        </p:txBody>
      </p:sp>
    </p:spTree>
    <p:extLst>
      <p:ext uri="{BB962C8B-B14F-4D97-AF65-F5344CB8AC3E}">
        <p14:creationId xmlns:p14="http://schemas.microsoft.com/office/powerpoint/2010/main" val="3766863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3495" y="1117014"/>
            <a:ext cx="9302159" cy="5072158"/>
          </a:xfrm>
          <a:prstGeom prst="rect">
            <a:avLst/>
          </a:prstGeom>
        </p:spPr>
        <p:txBody>
          <a:bodyPr wrap="square">
            <a:spAutoFit/>
          </a:bodyPr>
          <a:lstStyle/>
          <a:p>
            <a:pPr algn="just"/>
            <a:endParaRPr lang="ar-SA" dirty="0">
              <a:solidFill>
                <a:srgbClr val="002060"/>
              </a:solidFill>
            </a:endParaRPr>
          </a:p>
          <a:p>
            <a:pPr marL="342900" indent="-342900" algn="just">
              <a:buFont typeface="Arial" panose="020B0604020202020204" pitchFamily="34" charset="0"/>
              <a:buChar char="•"/>
            </a:pPr>
            <a:r>
              <a:rPr lang="en-US" sz="2400" dirty="0">
                <a:solidFill>
                  <a:srgbClr val="002060"/>
                </a:solidFill>
              </a:rPr>
              <a:t>It is a cognitive function concerned with the process of reflecting on the consequences of a certain choice (</a:t>
            </a:r>
            <a:r>
              <a:rPr lang="en-US" sz="2400" dirty="0" err="1">
                <a:solidFill>
                  <a:srgbClr val="002060"/>
                </a:solidFill>
              </a:rPr>
              <a:t>Senik</a:t>
            </a:r>
            <a:r>
              <a:rPr lang="en-US" sz="2400" dirty="0">
                <a:solidFill>
                  <a:srgbClr val="002060"/>
                </a:solidFill>
              </a:rPr>
              <a:t> at al., 2012). </a:t>
            </a:r>
          </a:p>
          <a:p>
            <a:pPr algn="just"/>
            <a:endParaRPr lang="en-US" sz="2400" dirty="0">
              <a:solidFill>
                <a:srgbClr val="002060"/>
              </a:solidFill>
            </a:endParaRPr>
          </a:p>
          <a:p>
            <a:pPr marL="457200" indent="-457200" algn="just">
              <a:buFont typeface="Arial" panose="020B0604020202020204" pitchFamily="34" charset="0"/>
              <a:buChar char="•"/>
            </a:pPr>
            <a:r>
              <a:rPr lang="en-US" sz="2400" b="1" dirty="0">
                <a:solidFill>
                  <a:srgbClr val="002060"/>
                </a:solidFill>
              </a:rPr>
              <a:t>Decision making </a:t>
            </a:r>
            <a:r>
              <a:rPr lang="en-US" sz="2400" dirty="0">
                <a:solidFill>
                  <a:srgbClr val="002060"/>
                </a:solidFill>
              </a:rPr>
              <a:t>is vital to all management activities.</a:t>
            </a:r>
            <a:endParaRPr lang="en-US" altLang="en-US" sz="2400" dirty="0">
              <a:solidFill>
                <a:srgbClr val="002060"/>
              </a:solidFill>
            </a:endParaRPr>
          </a:p>
          <a:p>
            <a:pPr algn="just"/>
            <a:endParaRPr lang="en-US" sz="3200" dirty="0">
              <a:solidFill>
                <a:srgbClr val="002060"/>
              </a:solidFill>
            </a:endParaRPr>
          </a:p>
          <a:p>
            <a:pPr marL="342900" indent="-342900" algn="just">
              <a:lnSpc>
                <a:spcPct val="80000"/>
              </a:lnSpc>
              <a:buFont typeface="Arial" panose="020B0604020202020204" pitchFamily="34" charset="0"/>
              <a:buChar char="•"/>
            </a:pPr>
            <a:r>
              <a:rPr lang="en-US" sz="2400" dirty="0">
                <a:solidFill>
                  <a:srgbClr val="002060"/>
                </a:solidFill>
              </a:rPr>
              <a:t>Throughout the business cycle,  </a:t>
            </a:r>
            <a:r>
              <a:rPr lang="en-US" sz="2400" b="1" dirty="0">
                <a:solidFill>
                  <a:srgbClr val="002060"/>
                </a:solidFill>
              </a:rPr>
              <a:t>decisions </a:t>
            </a:r>
            <a:r>
              <a:rPr lang="en-US" sz="2400" dirty="0">
                <a:solidFill>
                  <a:srgbClr val="002060"/>
                </a:solidFill>
              </a:rPr>
              <a:t>are usually made to attain the objectives of the business. </a:t>
            </a:r>
            <a:endParaRPr lang="ar-SA" sz="2400" dirty="0">
              <a:solidFill>
                <a:srgbClr val="002060"/>
              </a:solidFill>
            </a:endParaRPr>
          </a:p>
          <a:p>
            <a:pPr marL="342900" indent="-342900" algn="just">
              <a:lnSpc>
                <a:spcPct val="80000"/>
              </a:lnSpc>
              <a:buFont typeface="Arial" panose="020B0604020202020204" pitchFamily="34" charset="0"/>
              <a:buChar char="•"/>
            </a:pPr>
            <a:endParaRPr lang="en-US" sz="2400" b="1" dirty="0">
              <a:solidFill>
                <a:srgbClr val="002060"/>
              </a:solidFill>
            </a:endParaRPr>
          </a:p>
          <a:p>
            <a:pPr marL="342900" indent="-342900" algn="just">
              <a:lnSpc>
                <a:spcPct val="80000"/>
              </a:lnSpc>
              <a:buFont typeface="Arial" panose="020B0604020202020204" pitchFamily="34" charset="0"/>
              <a:buChar char="•"/>
            </a:pPr>
            <a:r>
              <a:rPr lang="en-US" sz="2400" b="1" dirty="0">
                <a:solidFill>
                  <a:srgbClr val="002060"/>
                </a:solidFill>
              </a:rPr>
              <a:t> Decisions </a:t>
            </a:r>
            <a:r>
              <a:rPr lang="en-US" sz="2400" dirty="0">
                <a:solidFill>
                  <a:srgbClr val="002060"/>
                </a:solidFill>
              </a:rPr>
              <a:t>must be made. Every aspect of management functions, such as planning, organizing, and control is determined by decisions, the result of which is the performance in the organization. </a:t>
            </a:r>
          </a:p>
          <a:p>
            <a:pPr marL="342900" indent="-342900" algn="just">
              <a:lnSpc>
                <a:spcPct val="80000"/>
              </a:lnSpc>
              <a:buFont typeface="Arial" panose="020B0604020202020204" pitchFamily="34" charset="0"/>
              <a:buChar char="•"/>
            </a:pPr>
            <a:endParaRPr lang="en-US" sz="2400" dirty="0">
              <a:solidFill>
                <a:srgbClr val="002060"/>
              </a:solidFill>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6148" name="Picture 4" descr="Decision Making Clip Art - Royalty Free - GoGraph">
            <a:extLst>
              <a:ext uri="{FF2B5EF4-FFF2-40B4-BE49-F238E27FC236}">
                <a16:creationId xmlns:a16="http://schemas.microsoft.com/office/drawing/2014/main" id="{9B64F308-4082-6347-8FC5-6BD3333D869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340"/>
          <a:stretch/>
        </p:blipFill>
        <p:spPr bwMode="auto">
          <a:xfrm>
            <a:off x="9513276" y="1524204"/>
            <a:ext cx="2610427" cy="21844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74C642F-18DE-28C8-A3DA-09CF0E57D4E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5BC5BA96-13FC-2BBD-0842-F6E2FE3FB416}"/>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0455AAED-C76E-3730-4391-E1BC084A0E12}"/>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6EDAA5BB-014E-4C0C-5900-72698036651E}"/>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D9A40EFF-B04D-8EEC-757B-13064816C295}"/>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45477AE3-D569-2FE8-EB8C-61F7EFA2EAB5}"/>
              </a:ext>
            </a:extLst>
          </p:cNvPr>
          <p:cNvSpPr txBox="1"/>
          <p:nvPr/>
        </p:nvSpPr>
        <p:spPr>
          <a:xfrm>
            <a:off x="2347762" y="-8630"/>
            <a:ext cx="5020926" cy="954107"/>
          </a:xfrm>
          <a:prstGeom prst="rect">
            <a:avLst/>
          </a:prstGeom>
          <a:noFill/>
        </p:spPr>
        <p:txBody>
          <a:bodyPr wrap="none" rtlCol="0">
            <a:spAutoFit/>
          </a:bodyPr>
          <a:lstStyle/>
          <a:p>
            <a:pPr defTabSz="914400">
              <a:defRPr/>
            </a:pPr>
            <a:br>
              <a:rPr lang="en-US" sz="2800" dirty="0">
                <a:solidFill>
                  <a:prstClr val="white"/>
                </a:solidFill>
                <a:latin typeface="Tajawal Medium" panose="00000600000000000000" pitchFamily="2" charset="-78"/>
                <a:cs typeface="Tajawal Medium" panose="00000600000000000000" pitchFamily="2" charset="-78"/>
                <a:sym typeface="Arial"/>
              </a:rPr>
            </a:br>
            <a:r>
              <a:rPr lang="en-US" sz="2800" dirty="0">
                <a:solidFill>
                  <a:prstClr val="white"/>
                </a:solidFill>
                <a:latin typeface="Tajawal Medium" panose="00000600000000000000" pitchFamily="2" charset="-78"/>
                <a:cs typeface="Tajawal Medium" panose="00000600000000000000" pitchFamily="2" charset="-78"/>
                <a:sym typeface="Arial"/>
              </a:rPr>
              <a:t>9.1 What is Decision Making ?</a:t>
            </a:r>
          </a:p>
        </p:txBody>
      </p:sp>
    </p:spTree>
    <p:extLst>
      <p:ext uri="{BB962C8B-B14F-4D97-AF65-F5344CB8AC3E}">
        <p14:creationId xmlns:p14="http://schemas.microsoft.com/office/powerpoint/2010/main" val="25288576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720368"/>
            <a:ext cx="9115579" cy="4493538"/>
          </a:xfrm>
          <a:prstGeom prst="rect">
            <a:avLst/>
          </a:prstGeom>
        </p:spPr>
        <p:txBody>
          <a:bodyPr wrap="square">
            <a:spAutoFit/>
          </a:bodyPr>
          <a:lstStyle/>
          <a:p>
            <a:pPr algn="just"/>
            <a:r>
              <a:rPr lang="en-US" sz="2400" b="1" dirty="0">
                <a:solidFill>
                  <a:srgbClr val="002060"/>
                </a:solidFill>
                <a:highlight>
                  <a:srgbClr val="F5FAA4"/>
                </a:highlight>
              </a:rPr>
              <a:t>Decision making process: </a:t>
            </a:r>
            <a:r>
              <a:rPr lang="en-US" sz="2400" dirty="0">
                <a:solidFill>
                  <a:srgbClr val="002060"/>
                </a:solidFill>
              </a:rPr>
              <a:t>the process by which managers/leaders respond to opportunities and threats by analyzing options, and making decisions about goals and courses of action. </a:t>
            </a:r>
          </a:p>
          <a:p>
            <a:pPr algn="just"/>
            <a:endParaRPr lang="en-US" sz="2800" dirty="0">
              <a:solidFill>
                <a:srgbClr val="002060"/>
              </a:solidFill>
            </a:endParaRPr>
          </a:p>
          <a:p>
            <a:pPr algn="just"/>
            <a:r>
              <a:rPr lang="en-US" sz="2400" b="1" dirty="0">
                <a:solidFill>
                  <a:srgbClr val="002060"/>
                </a:solidFill>
              </a:rPr>
              <a:t>Decisions in response to opportunities: </a:t>
            </a:r>
            <a:r>
              <a:rPr lang="en-US" sz="2400" dirty="0">
                <a:solidFill>
                  <a:srgbClr val="002060"/>
                </a:solidFill>
              </a:rPr>
              <a:t>managers/leaders respond to ways to improve organizational performance.</a:t>
            </a:r>
          </a:p>
          <a:p>
            <a:pPr algn="just"/>
            <a:r>
              <a:rPr lang="en-US" sz="2400" dirty="0">
                <a:solidFill>
                  <a:srgbClr val="002060"/>
                </a:solidFill>
              </a:rPr>
              <a:t> </a:t>
            </a:r>
            <a:endParaRPr lang="en-US" sz="2800" dirty="0">
              <a:solidFill>
                <a:srgbClr val="002060"/>
              </a:solidFill>
            </a:endParaRPr>
          </a:p>
          <a:p>
            <a:pPr algn="just"/>
            <a:r>
              <a:rPr lang="en-US" sz="2400" b="1" dirty="0">
                <a:solidFill>
                  <a:srgbClr val="002060"/>
                </a:solidFill>
              </a:rPr>
              <a:t>Decisions in response to threats: </a:t>
            </a:r>
            <a:r>
              <a:rPr lang="en-US" sz="2400" dirty="0">
                <a:solidFill>
                  <a:srgbClr val="002060"/>
                </a:solidFill>
              </a:rPr>
              <a:t>occurs when managers/leaders are impacted by adverse events to the organization. </a:t>
            </a:r>
            <a:endParaRPr lang="en-US" sz="2800" dirty="0">
              <a:solidFill>
                <a:srgbClr val="002060"/>
              </a:solidFill>
            </a:endParaRPr>
          </a:p>
          <a:p>
            <a:pPr algn="just"/>
            <a:endParaRPr lang="en-US" dirty="0">
              <a:solidFill>
                <a:srgbClr val="002060"/>
              </a:solidFill>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8194" name="Picture 2" descr="Be Aware: Your Decision-Making Speed is Impacting Your Team">
            <a:extLst>
              <a:ext uri="{FF2B5EF4-FFF2-40B4-BE49-F238E27FC236}">
                <a16:creationId xmlns:a16="http://schemas.microsoft.com/office/drawing/2014/main" id="{A65959DF-33D2-EF42-998F-66B0906247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9860" y="2103492"/>
            <a:ext cx="2105179" cy="23368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6523B49-395D-2FD3-1156-4E9C8A9DE16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456C4160-97BC-9153-94F8-702596184D0B}"/>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FEF05826-D0CF-2B14-6157-8F59314D4397}"/>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9796D0A2-CB05-4738-A594-FEF7F66A9792}"/>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24BE53FD-7A0C-A3B2-270B-085FA0B3DC69}"/>
              </a:ext>
            </a:extLst>
          </p:cNvPr>
          <p:cNvPicPr>
            <a:picLocks noChangeAspect="1"/>
          </p:cNvPicPr>
          <p:nvPr/>
        </p:nvPicPr>
        <p:blipFill>
          <a:blip r:embed="rId8"/>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8702B251-F8AF-DDE8-4A37-5F4B34FD6CC1}"/>
              </a:ext>
            </a:extLst>
          </p:cNvPr>
          <p:cNvSpPr txBox="1"/>
          <p:nvPr/>
        </p:nvSpPr>
        <p:spPr>
          <a:xfrm>
            <a:off x="2325914" y="543490"/>
            <a:ext cx="428354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Decision making  process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546424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8CE575D-F266-874F-9C27-5FAFA99C5AE1}"/>
              </a:ext>
            </a:extLst>
          </p:cNvPr>
          <p:cNvSpPr txBox="1"/>
          <p:nvPr/>
        </p:nvSpPr>
        <p:spPr>
          <a:xfrm>
            <a:off x="834623" y="2099564"/>
            <a:ext cx="8016079" cy="3539430"/>
          </a:xfrm>
          <a:prstGeom prst="rect">
            <a:avLst/>
          </a:prstGeom>
          <a:noFill/>
        </p:spPr>
        <p:txBody>
          <a:bodyPr wrap="square" rtlCol="0">
            <a:spAutoFit/>
          </a:bodyPr>
          <a:lstStyle/>
          <a:p>
            <a:r>
              <a:rPr lang="en-US" sz="2800" dirty="0">
                <a:solidFill>
                  <a:srgbClr val="FF0000"/>
                </a:solidFill>
              </a:rPr>
              <a:t>Factors:</a:t>
            </a:r>
          </a:p>
          <a:p>
            <a:r>
              <a:rPr lang="en-US" sz="2800" dirty="0">
                <a:solidFill>
                  <a:schemeClr val="accent3">
                    <a:lumMod val="75000"/>
                  </a:schemeClr>
                </a:solidFill>
              </a:rPr>
              <a:t> Perception.         Goals.</a:t>
            </a:r>
          </a:p>
          <a:p>
            <a:r>
              <a:rPr lang="en-US" sz="2800" dirty="0">
                <a:solidFill>
                  <a:schemeClr val="accent3">
                    <a:lumMod val="75000"/>
                  </a:schemeClr>
                </a:solidFill>
              </a:rPr>
              <a:t> Priority.                 Values.</a:t>
            </a:r>
          </a:p>
          <a:p>
            <a:r>
              <a:rPr lang="en-US" sz="2800" dirty="0">
                <a:solidFill>
                  <a:schemeClr val="accent3">
                    <a:lumMod val="75000"/>
                  </a:schemeClr>
                </a:solidFill>
              </a:rPr>
              <a:t> Acceptability.     Demands.</a:t>
            </a:r>
          </a:p>
          <a:p>
            <a:r>
              <a:rPr lang="en-US" sz="2800" dirty="0">
                <a:solidFill>
                  <a:schemeClr val="accent3">
                    <a:lumMod val="75000"/>
                  </a:schemeClr>
                </a:solidFill>
              </a:rPr>
              <a:t> Risk.</a:t>
            </a:r>
          </a:p>
          <a:p>
            <a:r>
              <a:rPr lang="en-US" sz="2800" dirty="0">
                <a:solidFill>
                  <a:schemeClr val="accent3">
                    <a:lumMod val="75000"/>
                  </a:schemeClr>
                </a:solidFill>
              </a:rPr>
              <a:t> Resources.</a:t>
            </a:r>
          </a:p>
          <a:p>
            <a:r>
              <a:rPr lang="en-US" sz="2800" dirty="0">
                <a:solidFill>
                  <a:schemeClr val="accent3">
                    <a:lumMod val="75000"/>
                  </a:schemeClr>
                </a:solidFill>
              </a:rPr>
              <a:t> Style.</a:t>
            </a:r>
          </a:p>
          <a:p>
            <a:r>
              <a:rPr lang="en-US" sz="2800" dirty="0">
                <a:solidFill>
                  <a:schemeClr val="accent3">
                    <a:lumMod val="75000"/>
                  </a:schemeClr>
                </a:solidFill>
              </a:rPr>
              <a:t> Judgement</a:t>
            </a:r>
            <a:endParaRPr lang="en-SA" sz="2800" dirty="0">
              <a:solidFill>
                <a:schemeClr val="accent3">
                  <a:lumMod val="75000"/>
                </a:schemeClr>
              </a:solidFill>
            </a:endParaRPr>
          </a:p>
        </p:txBody>
      </p:sp>
      <p:pic>
        <p:nvPicPr>
          <p:cNvPr id="13318" name="Picture 6" descr="What affect Decision Making. What factors affect Decision Making stock illustration">
            <a:extLst>
              <a:ext uri="{FF2B5EF4-FFF2-40B4-BE49-F238E27FC236}">
                <a16:creationId xmlns:a16="http://schemas.microsoft.com/office/drawing/2014/main" id="{16A38F64-BDDA-CF44-AC8B-79D76BE4BB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4705" y="1714719"/>
            <a:ext cx="4950216" cy="368974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EBAE02DE-51D3-C651-12C7-2531B24F9C6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7" name="Picture 6">
            <a:extLst>
              <a:ext uri="{FF2B5EF4-FFF2-40B4-BE49-F238E27FC236}">
                <a16:creationId xmlns:a16="http://schemas.microsoft.com/office/drawing/2014/main" id="{4BD73CFF-93F8-0042-4815-D94C904F0618}"/>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1CEE1E05-28AD-26EB-BA62-6C0E64C94B7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CE9B0053-F17F-8F42-714C-92F1BF3C070C}"/>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86489B96-97AA-D3EC-5796-298AECBA560D}"/>
              </a:ext>
            </a:extLst>
          </p:cNvPr>
          <p:cNvPicPr>
            <a:picLocks noChangeAspect="1"/>
          </p:cNvPicPr>
          <p:nvPr/>
        </p:nvPicPr>
        <p:blipFill>
          <a:blip r:embed="rId7"/>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BFC576A1-09DF-49F4-51EC-0264771541E9}"/>
              </a:ext>
            </a:extLst>
          </p:cNvPr>
          <p:cNvSpPr txBox="1"/>
          <p:nvPr/>
        </p:nvSpPr>
        <p:spPr>
          <a:xfrm>
            <a:off x="2479737" y="432778"/>
            <a:ext cx="4573624"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 Making Effective Decisions</a:t>
            </a:r>
          </a:p>
        </p:txBody>
      </p:sp>
    </p:spTree>
    <p:extLst>
      <p:ext uri="{BB962C8B-B14F-4D97-AF65-F5344CB8AC3E}">
        <p14:creationId xmlns:p14="http://schemas.microsoft.com/office/powerpoint/2010/main" val="103905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28564768-3847-25C1-34F6-B5AFEE099FD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194E3C1F-BE91-3126-264A-9295D5AD93C4}"/>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61E1DF54-638A-344E-DB39-6F2860B55B6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BA804C74-085C-66C6-5270-FCBFCAD8A5D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BDAB2757-21E3-B7D7-ABDF-C5A0FBF9F198}"/>
              </a:ext>
            </a:extLst>
          </p:cNvPr>
          <p:cNvPicPr>
            <a:picLocks noChangeAspect="1"/>
          </p:cNvPicPr>
          <p:nvPr/>
        </p:nvPicPr>
        <p:blipFill>
          <a:blip r:embed="rId7"/>
          <a:stretch>
            <a:fillRect/>
          </a:stretch>
        </p:blipFill>
        <p:spPr>
          <a:xfrm>
            <a:off x="-1" y="-226119"/>
            <a:ext cx="10508975" cy="4387301"/>
          </a:xfrm>
          <a:prstGeom prst="rect">
            <a:avLst/>
          </a:prstGeom>
        </p:spPr>
      </p:pic>
      <p:sp>
        <p:nvSpPr>
          <p:cNvPr id="10" name="TextBox 9">
            <a:extLst>
              <a:ext uri="{FF2B5EF4-FFF2-40B4-BE49-F238E27FC236}">
                <a16:creationId xmlns:a16="http://schemas.microsoft.com/office/drawing/2014/main" id="{F9BA960E-3F65-D481-2DAD-465525973BAD}"/>
              </a:ext>
            </a:extLst>
          </p:cNvPr>
          <p:cNvSpPr txBox="1"/>
          <p:nvPr/>
        </p:nvSpPr>
        <p:spPr>
          <a:xfrm>
            <a:off x="2616536" y="1465102"/>
            <a:ext cx="7494359" cy="1200329"/>
          </a:xfrm>
          <a:prstGeom prst="rect">
            <a:avLst/>
          </a:prstGeom>
          <a:noFill/>
        </p:spPr>
        <p:txBody>
          <a:bodyPr wrap="none" rtlCol="0">
            <a:spAutoFit/>
          </a:bodyPr>
          <a:lstStyle/>
          <a:p>
            <a:pPr defTabSz="914400">
              <a:defRPr/>
            </a:pPr>
            <a:br>
              <a:rPr lang="en-US" sz="3600" dirty="0">
                <a:solidFill>
                  <a:prstClr val="white"/>
                </a:solidFill>
                <a:latin typeface="Tajawal Medium" panose="00000600000000000000" pitchFamily="2" charset="-78"/>
                <a:cs typeface="Tajawal Medium" panose="00000600000000000000" pitchFamily="2" charset="-78"/>
                <a:sym typeface="Arial"/>
              </a:rPr>
            </a:br>
            <a:r>
              <a:rPr lang="en-US" sz="3600" dirty="0">
                <a:solidFill>
                  <a:prstClr val="white"/>
                </a:solidFill>
                <a:latin typeface="Tajawal Medium" panose="00000600000000000000" pitchFamily="2" charset="-78"/>
                <a:cs typeface="Tajawal Medium" panose="00000600000000000000" pitchFamily="2" charset="-78"/>
                <a:sym typeface="Arial"/>
              </a:rPr>
              <a:t>9.2 Decision Making and leadership</a:t>
            </a:r>
          </a:p>
        </p:txBody>
      </p:sp>
    </p:spTree>
    <p:extLst>
      <p:ext uri="{BB962C8B-B14F-4D97-AF65-F5344CB8AC3E}">
        <p14:creationId xmlns:p14="http://schemas.microsoft.com/office/powerpoint/2010/main" val="2091161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407945" y="1720368"/>
            <a:ext cx="9995669" cy="4801314"/>
          </a:xfrm>
          <a:prstGeom prst="rect">
            <a:avLst/>
          </a:prstGeom>
        </p:spPr>
        <p:txBody>
          <a:bodyPr wrap="square">
            <a:spAutoFit/>
          </a:bodyPr>
          <a:lstStyle/>
          <a:p>
            <a:pPr marL="285750" indent="-285750">
              <a:buFontTx/>
              <a:buChar char="-"/>
            </a:pPr>
            <a:r>
              <a:rPr lang="en-US" sz="2400" b="1" dirty="0">
                <a:solidFill>
                  <a:srgbClr val="002060"/>
                </a:solidFill>
              </a:rPr>
              <a:t>Decision making</a:t>
            </a:r>
            <a:r>
              <a:rPr lang="en-US" sz="2400" dirty="0">
                <a:solidFill>
                  <a:srgbClr val="002060"/>
                </a:solidFill>
              </a:rPr>
              <a:t> is the key </a:t>
            </a:r>
            <a:r>
              <a:rPr lang="en-US" sz="2400" b="1" dirty="0">
                <a:solidFill>
                  <a:srgbClr val="002060"/>
                </a:solidFill>
              </a:rPr>
              <a:t>skill</a:t>
            </a:r>
            <a:r>
              <a:rPr lang="en-US" sz="2400" dirty="0">
                <a:solidFill>
                  <a:srgbClr val="002060"/>
                </a:solidFill>
              </a:rPr>
              <a:t> in the workplace and very </a:t>
            </a:r>
            <a:r>
              <a:rPr lang="en-US" sz="2400" b="1" dirty="0">
                <a:solidFill>
                  <a:srgbClr val="002060"/>
                </a:solidFill>
              </a:rPr>
              <a:t>important</a:t>
            </a:r>
            <a:r>
              <a:rPr lang="en-US" sz="2400" dirty="0">
                <a:solidFill>
                  <a:srgbClr val="002060"/>
                </a:solidFill>
              </a:rPr>
              <a:t> for </a:t>
            </a:r>
            <a:r>
              <a:rPr lang="en-US" sz="2400" b="1" dirty="0">
                <a:solidFill>
                  <a:srgbClr val="002060"/>
                </a:solidFill>
              </a:rPr>
              <a:t>leaders</a:t>
            </a:r>
            <a:r>
              <a:rPr lang="en-US" sz="2400" dirty="0">
                <a:solidFill>
                  <a:srgbClr val="002060"/>
                </a:solidFill>
              </a:rPr>
              <a:t>.</a:t>
            </a:r>
          </a:p>
          <a:p>
            <a:pPr marL="285750" indent="-285750">
              <a:buFontTx/>
              <a:buChar char="-"/>
            </a:pPr>
            <a:endParaRPr lang="en-US" sz="2400" dirty="0">
              <a:solidFill>
                <a:srgbClr val="002060"/>
              </a:solidFill>
            </a:endParaRPr>
          </a:p>
          <a:p>
            <a:pPr marL="285750" indent="-285750">
              <a:buFontTx/>
              <a:buChar char="-"/>
            </a:pPr>
            <a:r>
              <a:rPr lang="en-US" sz="2400" b="1" dirty="0">
                <a:solidFill>
                  <a:srgbClr val="002060"/>
                </a:solidFill>
              </a:rPr>
              <a:t>Great leaders understand how to balance emotion with reason and make decisions that positively impact themselves, their employees, their customers and stakeholders, and their organizations.</a:t>
            </a:r>
          </a:p>
          <a:p>
            <a:pPr marL="285750" indent="-285750">
              <a:buFontTx/>
              <a:buChar char="-"/>
            </a:pPr>
            <a:endParaRPr lang="en-US" altLang="en-US" sz="2400" b="1" dirty="0">
              <a:solidFill>
                <a:srgbClr val="002060"/>
              </a:solidFill>
            </a:endParaRPr>
          </a:p>
          <a:p>
            <a:pPr marL="342900" indent="-342900">
              <a:buFontTx/>
              <a:buChar char="-"/>
            </a:pPr>
            <a:r>
              <a:rPr lang="en-US" sz="2400" b="1" dirty="0">
                <a:solidFill>
                  <a:srgbClr val="002060"/>
                </a:solidFill>
              </a:rPr>
              <a:t>The decision making process </a:t>
            </a:r>
            <a:r>
              <a:rPr lang="en-US" sz="2400" dirty="0">
                <a:solidFill>
                  <a:srgbClr val="002060"/>
                </a:solidFill>
              </a:rPr>
              <a:t>is </a:t>
            </a:r>
            <a:r>
              <a:rPr lang="en-US" sz="2400" b="1" dirty="0">
                <a:solidFill>
                  <a:srgbClr val="002060"/>
                </a:solidFill>
              </a:rPr>
              <a:t>a crucial leadership function </a:t>
            </a:r>
            <a:r>
              <a:rPr lang="en-US" sz="2400" dirty="0">
                <a:solidFill>
                  <a:srgbClr val="002060"/>
                </a:solidFill>
              </a:rPr>
              <a:t>that is increasingly becoming convoluted due to technological and politico-socio-economic factors.</a:t>
            </a:r>
          </a:p>
          <a:p>
            <a:pPr marL="342900" indent="-342900">
              <a:buFontTx/>
              <a:buChar char="-"/>
            </a:pPr>
            <a:endParaRPr lang="ar-SA" sz="2400" dirty="0">
              <a:solidFill>
                <a:srgbClr val="002060"/>
              </a:solidFill>
            </a:endParaRPr>
          </a:p>
          <a:p>
            <a:pPr marL="285750" indent="-285750">
              <a:buFontTx/>
              <a:buChar char="-"/>
            </a:pPr>
            <a:endParaRPr lang="en-US" altLang="en-US" sz="2000" dirty="0">
              <a:solidFill>
                <a:srgbClr val="002060"/>
              </a:solidFill>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9" name="Picture 2" descr="royalty-free infographic diagram decision-making clipart - Royaltyfree,  Infographic, Diagram, transparent clip art">
            <a:extLst>
              <a:ext uri="{FF2B5EF4-FFF2-40B4-BE49-F238E27FC236}">
                <a16:creationId xmlns:a16="http://schemas.microsoft.com/office/drawing/2014/main" id="{EED0E386-8DD0-B342-8FB0-8D8B740C98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555" r="16488"/>
          <a:stretch/>
        </p:blipFill>
        <p:spPr bwMode="auto">
          <a:xfrm>
            <a:off x="10445262" y="1412836"/>
            <a:ext cx="1585766" cy="21844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A93581F-545B-53A1-B5CA-ED6BA0BC714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3AEDECB4-37EC-70C2-4CF1-D80B4965CF9B}"/>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AE4295A9-4F54-B037-27E3-548F36D3D6A1}"/>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271998B3-1F8A-7F60-60B9-D0DAFE495AB4}"/>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9277A7AE-B697-49BB-AC31-CB1498424ABF}"/>
              </a:ext>
            </a:extLst>
          </p:cNvPr>
          <p:cNvPicPr>
            <a:picLocks noChangeAspect="1"/>
          </p:cNvPicPr>
          <p:nvPr/>
        </p:nvPicPr>
        <p:blipFill>
          <a:blip r:embed="rId8"/>
          <a:stretch>
            <a:fillRect/>
          </a:stretch>
        </p:blipFill>
        <p:spPr>
          <a:xfrm>
            <a:off x="0" y="461"/>
            <a:ext cx="9533101" cy="1610200"/>
          </a:xfrm>
          <a:prstGeom prst="rect">
            <a:avLst/>
          </a:prstGeom>
        </p:spPr>
      </p:pic>
      <p:sp>
        <p:nvSpPr>
          <p:cNvPr id="11" name="TextBox 10">
            <a:extLst>
              <a:ext uri="{FF2B5EF4-FFF2-40B4-BE49-F238E27FC236}">
                <a16:creationId xmlns:a16="http://schemas.microsoft.com/office/drawing/2014/main" id="{3BE71973-35C5-BD01-C552-A43D89134F1A}"/>
              </a:ext>
            </a:extLst>
          </p:cNvPr>
          <p:cNvSpPr txBox="1"/>
          <p:nvPr/>
        </p:nvSpPr>
        <p:spPr>
          <a:xfrm>
            <a:off x="2325914" y="543490"/>
            <a:ext cx="6883616"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Great Leaders are Great Decision-Makers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562781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431697" y="2182505"/>
            <a:ext cx="9411916" cy="3416320"/>
          </a:xfrm>
          <a:prstGeom prst="rect">
            <a:avLst/>
          </a:prstGeom>
        </p:spPr>
        <p:txBody>
          <a:bodyPr wrap="square">
            <a:spAutoFit/>
          </a:bodyPr>
          <a:lstStyle/>
          <a:p>
            <a:r>
              <a:rPr lang="en-US" sz="2400" dirty="0">
                <a:solidFill>
                  <a:srgbClr val="002060"/>
                </a:solidFill>
              </a:rPr>
              <a:t>- </a:t>
            </a:r>
            <a:r>
              <a:rPr lang="en-US" sz="2400" b="1" dirty="0">
                <a:solidFill>
                  <a:srgbClr val="002060"/>
                </a:solidFill>
              </a:rPr>
              <a:t>A leader's </a:t>
            </a:r>
            <a:r>
              <a:rPr lang="en-US" sz="2400" dirty="0">
                <a:solidFill>
                  <a:srgbClr val="002060"/>
                </a:solidFill>
              </a:rPr>
              <a:t>decisions can be characterized by </a:t>
            </a:r>
            <a:r>
              <a:rPr lang="en-US" sz="2400" u="sng" dirty="0">
                <a:solidFill>
                  <a:srgbClr val="002060"/>
                </a:solidFill>
              </a:rPr>
              <a:t>routine</a:t>
            </a:r>
            <a:r>
              <a:rPr lang="en-US" sz="2400" dirty="0">
                <a:solidFill>
                  <a:srgbClr val="002060"/>
                </a:solidFill>
              </a:rPr>
              <a:t>, but they can also be </a:t>
            </a:r>
            <a:r>
              <a:rPr lang="en-US" sz="2400" u="sng" dirty="0">
                <a:solidFill>
                  <a:srgbClr val="002060"/>
                </a:solidFill>
              </a:rPr>
              <a:t>acute or strategic. </a:t>
            </a:r>
          </a:p>
          <a:p>
            <a:endParaRPr lang="en-US" sz="2400" dirty="0">
              <a:solidFill>
                <a:srgbClr val="002060"/>
              </a:solidFill>
            </a:endParaRPr>
          </a:p>
          <a:p>
            <a:pPr marL="285750" indent="-285750">
              <a:buFontTx/>
              <a:buChar char="-"/>
            </a:pPr>
            <a:r>
              <a:rPr lang="en-US" sz="2400" dirty="0">
                <a:solidFill>
                  <a:srgbClr val="002060"/>
                </a:solidFill>
              </a:rPr>
              <a:t>Being able to effectively make </a:t>
            </a:r>
            <a:r>
              <a:rPr lang="en-US" sz="2400" b="1" dirty="0">
                <a:solidFill>
                  <a:srgbClr val="002060"/>
                </a:solidFill>
              </a:rPr>
              <a:t>individual and group decisions</a:t>
            </a:r>
            <a:r>
              <a:rPr lang="en-US" sz="2400" dirty="0">
                <a:solidFill>
                  <a:srgbClr val="002060"/>
                </a:solidFill>
              </a:rPr>
              <a:t> is the primary action that defines </a:t>
            </a:r>
            <a:r>
              <a:rPr lang="en-US" sz="2400" b="1" dirty="0">
                <a:solidFill>
                  <a:srgbClr val="002060"/>
                </a:solidFill>
              </a:rPr>
              <a:t>who a leader is</a:t>
            </a:r>
            <a:r>
              <a:rPr lang="en-US" sz="2400" dirty="0">
                <a:solidFill>
                  <a:srgbClr val="002060"/>
                </a:solidFill>
              </a:rPr>
              <a:t>, </a:t>
            </a:r>
            <a:r>
              <a:rPr lang="en-US" sz="2400" b="1" dirty="0">
                <a:solidFill>
                  <a:srgbClr val="002060"/>
                </a:solidFill>
              </a:rPr>
              <a:t>what a leader does</a:t>
            </a:r>
            <a:r>
              <a:rPr lang="en-US" sz="2400" dirty="0">
                <a:solidFill>
                  <a:srgbClr val="002060"/>
                </a:solidFill>
              </a:rPr>
              <a:t>, and </a:t>
            </a:r>
            <a:r>
              <a:rPr lang="en-US" sz="2400" b="1" dirty="0">
                <a:solidFill>
                  <a:srgbClr val="002060"/>
                </a:solidFill>
              </a:rPr>
              <a:t>what a leader can accomplish for his or her organization. </a:t>
            </a:r>
          </a:p>
          <a:p>
            <a:endParaRPr lang="ar-SA" sz="2400" dirty="0">
              <a:solidFill>
                <a:srgbClr val="002060"/>
              </a:solidFill>
            </a:endParaRPr>
          </a:p>
          <a:p>
            <a:pPr marL="285750" indent="-285750">
              <a:buFontTx/>
              <a:buChar char="-"/>
            </a:pPr>
            <a:endParaRPr lang="en-US" altLang="en-US" sz="2400" dirty="0">
              <a:solidFill>
                <a:srgbClr val="002060"/>
              </a:solidFill>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9" name="Picture 2" descr="royalty-free infographic diagram decision-making clipart - Royaltyfree,  Infographic, Diagram, transparent clip art">
            <a:extLst>
              <a:ext uri="{FF2B5EF4-FFF2-40B4-BE49-F238E27FC236}">
                <a16:creationId xmlns:a16="http://schemas.microsoft.com/office/drawing/2014/main" id="{EED0E386-8DD0-B342-8FB0-8D8B740C98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555" r="16488"/>
          <a:stretch/>
        </p:blipFill>
        <p:spPr bwMode="auto">
          <a:xfrm>
            <a:off x="9533101" y="4469963"/>
            <a:ext cx="2497927" cy="21844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EEE492F-80F2-A124-43D1-8D40A488FAF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BA99C2D4-7B9E-1758-A8A6-C56B2F68B74B}"/>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AAF58A8C-4E43-198A-9D58-E9CBDDEC07F5}"/>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3FE2427E-8D8C-D6C7-7297-206B00B174C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F1DAD14D-010E-33CA-654C-A0F0D2A0A16F}"/>
              </a:ext>
            </a:extLst>
          </p:cNvPr>
          <p:cNvPicPr>
            <a:picLocks noChangeAspect="1"/>
          </p:cNvPicPr>
          <p:nvPr/>
        </p:nvPicPr>
        <p:blipFill>
          <a:blip r:embed="rId8"/>
          <a:stretch>
            <a:fillRect/>
          </a:stretch>
        </p:blipFill>
        <p:spPr>
          <a:xfrm>
            <a:off x="0" y="-87"/>
            <a:ext cx="9533101" cy="1610200"/>
          </a:xfrm>
          <a:prstGeom prst="rect">
            <a:avLst/>
          </a:prstGeom>
        </p:spPr>
      </p:pic>
      <p:sp>
        <p:nvSpPr>
          <p:cNvPr id="11" name="TextBox 10">
            <a:extLst>
              <a:ext uri="{FF2B5EF4-FFF2-40B4-BE49-F238E27FC236}">
                <a16:creationId xmlns:a16="http://schemas.microsoft.com/office/drawing/2014/main" id="{7B4F413A-2FFC-D79E-730F-723EFFA7C2C2}"/>
              </a:ext>
            </a:extLst>
          </p:cNvPr>
          <p:cNvSpPr txBox="1"/>
          <p:nvPr/>
        </p:nvSpPr>
        <p:spPr>
          <a:xfrm>
            <a:off x="2325914" y="543490"/>
            <a:ext cx="6883616"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Great Leaders are Great Decision-Makers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073746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4DF258-6676-1039-D1F4-F8530FC8F3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CAA3947F-650A-C6C8-437F-5D9DDCAA5B55}"/>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712EE562-8954-2091-A3F7-A7702AF13A38}"/>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897F90FE-74EA-FA63-B08D-B04F4F753A24}"/>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F8B17621-259B-CED4-5DC5-C9A88DC89392}"/>
              </a:ext>
            </a:extLst>
          </p:cNvPr>
          <p:cNvPicPr>
            <a:picLocks noChangeAspect="1"/>
          </p:cNvPicPr>
          <p:nvPr/>
        </p:nvPicPr>
        <p:blipFill>
          <a:blip r:embed="rId6"/>
          <a:stretch>
            <a:fillRect/>
          </a:stretch>
        </p:blipFill>
        <p:spPr>
          <a:xfrm>
            <a:off x="-1" y="-226118"/>
            <a:ext cx="11807688" cy="4307788"/>
          </a:xfrm>
          <a:prstGeom prst="rect">
            <a:avLst/>
          </a:prstGeom>
        </p:spPr>
      </p:pic>
      <p:sp>
        <p:nvSpPr>
          <p:cNvPr id="10" name="TextBox 9">
            <a:extLst>
              <a:ext uri="{FF2B5EF4-FFF2-40B4-BE49-F238E27FC236}">
                <a16:creationId xmlns:a16="http://schemas.microsoft.com/office/drawing/2014/main" id="{7E73EE53-D885-45F1-7AA4-F1B68846E5FA}"/>
              </a:ext>
            </a:extLst>
          </p:cNvPr>
          <p:cNvSpPr txBox="1"/>
          <p:nvPr/>
        </p:nvSpPr>
        <p:spPr>
          <a:xfrm>
            <a:off x="3206263" y="1395873"/>
            <a:ext cx="8257389" cy="1323439"/>
          </a:xfrm>
          <a:prstGeom prst="rect">
            <a:avLst/>
          </a:prstGeom>
          <a:noFill/>
        </p:spPr>
        <p:txBody>
          <a:bodyPr wrap="none" rtlCol="0">
            <a:spAutoFit/>
          </a:bodyPr>
          <a:lstStyle/>
          <a:p>
            <a:pPr defTabSz="914400">
              <a:defRPr/>
            </a:pPr>
            <a:br>
              <a:rPr lang="en-US" sz="4000" dirty="0">
                <a:solidFill>
                  <a:prstClr val="white"/>
                </a:solidFill>
                <a:latin typeface="Tajawal Medium" panose="00000600000000000000" pitchFamily="2" charset="-78"/>
                <a:cs typeface="Tajawal Medium" panose="00000600000000000000" pitchFamily="2" charset="-78"/>
                <a:sym typeface="Arial"/>
              </a:rPr>
            </a:br>
            <a:r>
              <a:rPr lang="en-US" sz="4000" dirty="0">
                <a:solidFill>
                  <a:prstClr val="white"/>
                </a:solidFill>
                <a:latin typeface="Tajawal Medium" panose="00000600000000000000" pitchFamily="2" charset="-78"/>
                <a:cs typeface="Tajawal Medium" panose="00000600000000000000" pitchFamily="2" charset="-78"/>
                <a:sym typeface="Arial"/>
              </a:rPr>
              <a:t>9.3 Importance of Decision-Making </a:t>
            </a:r>
          </a:p>
        </p:txBody>
      </p:sp>
    </p:spTree>
    <p:extLst>
      <p:ext uri="{BB962C8B-B14F-4D97-AF65-F5344CB8AC3E}">
        <p14:creationId xmlns:p14="http://schemas.microsoft.com/office/powerpoint/2010/main" val="2435796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38171" y="1384082"/>
            <a:ext cx="8992471" cy="3961440"/>
          </a:xfrm>
        </p:spPr>
        <p:txBody>
          <a:bodyPr>
            <a:noAutofit/>
          </a:bodyPr>
          <a:lstStyle/>
          <a:p>
            <a:pPr>
              <a:lnSpc>
                <a:spcPct val="70000"/>
              </a:lnSpc>
            </a:pPr>
            <a:endParaRPr lang="en-US" altLang="en-US" sz="2400" dirty="0">
              <a:solidFill>
                <a:srgbClr val="002060"/>
              </a:solidFill>
            </a:endParaRPr>
          </a:p>
          <a:p>
            <a:pPr>
              <a:buFont typeface="Wingdings" pitchFamily="2" charset="2"/>
              <a:buChar char="Ø"/>
            </a:pPr>
            <a:r>
              <a:rPr lang="en-US" sz="2400" dirty="0">
                <a:solidFill>
                  <a:srgbClr val="002060"/>
                </a:solidFill>
              </a:rPr>
              <a:t>leaders  perform all their skills through decision-making. </a:t>
            </a:r>
          </a:p>
          <a:p>
            <a:pPr>
              <a:buFont typeface="Wingdings" pitchFamily="2" charset="2"/>
              <a:buChar char="Ø"/>
            </a:pPr>
            <a:r>
              <a:rPr lang="en-US" sz="2400" dirty="0">
                <a:solidFill>
                  <a:srgbClr val="002060"/>
                </a:solidFill>
              </a:rPr>
              <a:t>Making right decision in right times values much to the project. </a:t>
            </a:r>
          </a:p>
          <a:p>
            <a:pPr>
              <a:buFont typeface="Wingdings" pitchFamily="2" charset="2"/>
              <a:buChar char="Ø"/>
            </a:pPr>
            <a:r>
              <a:rPr lang="en-US" sz="2400" dirty="0">
                <a:solidFill>
                  <a:srgbClr val="002060"/>
                </a:solidFill>
              </a:rPr>
              <a:t>Helps the  management to procure necessary data and information. </a:t>
            </a:r>
          </a:p>
          <a:p>
            <a:pPr>
              <a:buFont typeface="Wingdings" pitchFamily="2" charset="2"/>
              <a:buChar char="Ø"/>
            </a:pPr>
            <a:r>
              <a:rPr lang="en-US" sz="2400" dirty="0">
                <a:solidFill>
                  <a:srgbClr val="002060"/>
                </a:solidFill>
              </a:rPr>
              <a:t>Helps to initiate and complete the action of all the activities of the  management  in the right time. </a:t>
            </a:r>
          </a:p>
          <a:p>
            <a:pPr>
              <a:buFont typeface="Wingdings" pitchFamily="2" charset="2"/>
              <a:buChar char="Ø"/>
            </a:pPr>
            <a:r>
              <a:rPr lang="en-US" sz="2400" dirty="0">
                <a:solidFill>
                  <a:srgbClr val="002060"/>
                </a:solidFill>
              </a:rPr>
              <a:t>Helps in the formation of strategies and implement them. </a:t>
            </a:r>
          </a:p>
          <a:p>
            <a:endParaRPr lang="en-SA" sz="2400" dirty="0">
              <a:solidFill>
                <a:srgbClr val="002060"/>
              </a:solidFill>
            </a:endParaRPr>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15362" name="Picture 2" descr="Decision Making - Cartoon Illustration on Blue Chalkboard. Business Concept. Loudspeaker with Phrase Decision Making. Cartoon Illustration on Blue Chalkboard royalty free illustration">
            <a:extLst>
              <a:ext uri="{FF2B5EF4-FFF2-40B4-BE49-F238E27FC236}">
                <a16:creationId xmlns:a16="http://schemas.microsoft.com/office/drawing/2014/main" id="{EC2FFD3D-5ACD-634A-9FFF-2CC4461551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38199" y="1769733"/>
            <a:ext cx="2259658" cy="150549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49C3F80-3E81-7142-C488-B9C9F16EAF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2C8C0BA2-4559-33E7-5E47-16E3A13C4D52}"/>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BEC7C57A-A5A5-0FA1-5675-4B07F4404FB9}"/>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AB108862-49B0-D322-518C-AB557DDA3AB4}"/>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99AA0391-5EB4-9F7B-D3D1-1974E93B58BC}"/>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B45CBD23-77D4-CC29-B53B-18EBA424D362}"/>
              </a:ext>
            </a:extLst>
          </p:cNvPr>
          <p:cNvSpPr txBox="1"/>
          <p:nvPr/>
        </p:nvSpPr>
        <p:spPr>
          <a:xfrm>
            <a:off x="2325914" y="543490"/>
            <a:ext cx="5243743"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Importance of Decision-Making </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689145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normAutofit/>
          </a:bodyPr>
          <a:lstStyle/>
          <a:p>
            <a:pPr>
              <a:lnSpc>
                <a:spcPct val="70000"/>
              </a:lnSpc>
            </a:pPr>
            <a:endParaRPr lang="en-US" altLang="en-US" sz="1400" dirty="0"/>
          </a:p>
          <a:p>
            <a:pPr marL="460375" lvl="1">
              <a:lnSpc>
                <a:spcPct val="70000"/>
              </a:lnSpc>
              <a:buFont typeface="Calibri" panose="020F0502020204030204" pitchFamily="34" charset="0"/>
              <a:buAutoNum type="arabicPeriod"/>
            </a:pPr>
            <a:endParaRPr lang="en-US" altLang="en-US" sz="1400" dirty="0"/>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2" name="Rectangle 1">
            <a:extLst>
              <a:ext uri="{FF2B5EF4-FFF2-40B4-BE49-F238E27FC236}">
                <a16:creationId xmlns:a16="http://schemas.microsoft.com/office/drawing/2014/main" id="{3D1E0B4D-7779-8B44-A8A2-905866556BAB}"/>
              </a:ext>
            </a:extLst>
          </p:cNvPr>
          <p:cNvSpPr/>
          <p:nvPr/>
        </p:nvSpPr>
        <p:spPr>
          <a:xfrm>
            <a:off x="596348" y="1773026"/>
            <a:ext cx="6096000" cy="3693319"/>
          </a:xfrm>
          <a:prstGeom prst="rect">
            <a:avLst/>
          </a:prstGeom>
        </p:spPr>
        <p:txBody>
          <a:bodyPr>
            <a:spAutoFit/>
          </a:bodyPr>
          <a:lstStyle/>
          <a:p>
            <a:pPr marL="342900" indent="-342900">
              <a:lnSpc>
                <a:spcPct val="150000"/>
              </a:lnSpc>
              <a:buFont typeface="Wingdings" pitchFamily="2" charset="2"/>
              <a:buChar char="q"/>
            </a:pPr>
            <a:r>
              <a:rPr lang="en-US" sz="2400" dirty="0">
                <a:solidFill>
                  <a:srgbClr val="002060"/>
                </a:solidFill>
              </a:rPr>
              <a:t> Accuracy.</a:t>
            </a:r>
          </a:p>
          <a:p>
            <a:pPr marL="342900" indent="-342900">
              <a:lnSpc>
                <a:spcPct val="150000"/>
              </a:lnSpc>
              <a:buFont typeface="Wingdings" pitchFamily="2" charset="2"/>
              <a:buChar char="q"/>
            </a:pPr>
            <a:r>
              <a:rPr lang="en-US" sz="2400" dirty="0">
                <a:solidFill>
                  <a:srgbClr val="002060"/>
                </a:solidFill>
              </a:rPr>
              <a:t>Environment for decision. </a:t>
            </a:r>
          </a:p>
          <a:p>
            <a:pPr marL="342900" indent="-342900">
              <a:lnSpc>
                <a:spcPct val="150000"/>
              </a:lnSpc>
              <a:buFont typeface="Wingdings" pitchFamily="2" charset="2"/>
              <a:buChar char="q"/>
            </a:pPr>
            <a:r>
              <a:rPr lang="en-US" sz="2400" dirty="0">
                <a:solidFill>
                  <a:srgbClr val="002060"/>
                </a:solidFill>
              </a:rPr>
              <a:t>Timely decision .</a:t>
            </a:r>
          </a:p>
          <a:p>
            <a:pPr marL="342900" indent="-342900">
              <a:lnSpc>
                <a:spcPct val="150000"/>
              </a:lnSpc>
              <a:buFont typeface="Wingdings" pitchFamily="2" charset="2"/>
              <a:buChar char="q"/>
            </a:pPr>
            <a:r>
              <a:rPr lang="en-US" sz="2400" dirty="0">
                <a:solidFill>
                  <a:srgbClr val="002060"/>
                </a:solidFill>
              </a:rPr>
              <a:t>Communication of decision.</a:t>
            </a:r>
          </a:p>
          <a:p>
            <a:pPr marL="342900" indent="-342900">
              <a:lnSpc>
                <a:spcPct val="150000"/>
              </a:lnSpc>
              <a:buFont typeface="Wingdings" pitchFamily="2" charset="2"/>
              <a:buChar char="q"/>
            </a:pPr>
            <a:r>
              <a:rPr lang="en-US" sz="2400" dirty="0">
                <a:solidFill>
                  <a:srgbClr val="002060"/>
                </a:solidFill>
              </a:rPr>
              <a:t>Participative decision-making. </a:t>
            </a:r>
          </a:p>
          <a:p>
            <a:pPr marL="342900" indent="-342900">
              <a:lnSpc>
                <a:spcPct val="150000"/>
              </a:lnSpc>
              <a:buFont typeface="Wingdings" pitchFamily="2" charset="2"/>
              <a:buChar char="q"/>
            </a:pPr>
            <a:r>
              <a:rPr lang="en-US" sz="2400" dirty="0">
                <a:solidFill>
                  <a:srgbClr val="002060"/>
                </a:solidFill>
              </a:rPr>
              <a:t>Implementation of decision .</a:t>
            </a:r>
          </a:p>
          <a:p>
            <a:endParaRPr lang="en-US" sz="2000" dirty="0">
              <a:solidFill>
                <a:srgbClr val="002060"/>
              </a:solidFill>
              <a:latin typeface="Calibri" panose="020F0502020204030204" pitchFamily="34" charset="0"/>
            </a:endParaRPr>
          </a:p>
        </p:txBody>
      </p:sp>
      <p:pic>
        <p:nvPicPr>
          <p:cNvPr id="31746" name="Picture 2" descr="Decision-making Intelligence Knowledge Thought Steemit, others transparent  background PNG clipart | HiClipart">
            <a:extLst>
              <a:ext uri="{FF2B5EF4-FFF2-40B4-BE49-F238E27FC236}">
                <a16:creationId xmlns:a16="http://schemas.microsoft.com/office/drawing/2014/main" id="{A0615434-ACE5-BF4C-9408-9BFB1195D6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6270" y="2274196"/>
            <a:ext cx="2697860" cy="201301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0A228CF0-B0A7-A1C9-0DB1-F0689CC3609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F7C51FE4-743F-3254-9D40-0FFCE82EC958}"/>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F490AD01-73AA-730E-00D0-42C3DB4762E5}"/>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9567B85E-5C68-0BA2-6C00-EE45A9F0E2EB}"/>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0DB3E98A-625D-3A0D-B7FB-289B1ECEFC3C}"/>
              </a:ext>
            </a:extLst>
          </p:cNvPr>
          <p:cNvPicPr>
            <a:picLocks noChangeAspect="1"/>
          </p:cNvPicPr>
          <p:nvPr/>
        </p:nvPicPr>
        <p:blipFill>
          <a:blip r:embed="rId8"/>
          <a:stretch>
            <a:fillRect/>
          </a:stretch>
        </p:blipFill>
        <p:spPr>
          <a:xfrm>
            <a:off x="0" y="-15776"/>
            <a:ext cx="9533101" cy="1610200"/>
          </a:xfrm>
          <a:prstGeom prst="rect">
            <a:avLst/>
          </a:prstGeom>
        </p:spPr>
      </p:pic>
      <p:sp>
        <p:nvSpPr>
          <p:cNvPr id="11" name="TextBox 10">
            <a:extLst>
              <a:ext uri="{FF2B5EF4-FFF2-40B4-BE49-F238E27FC236}">
                <a16:creationId xmlns:a16="http://schemas.microsoft.com/office/drawing/2014/main" id="{B50B19A5-C6C0-243C-1616-1996069E5CE9}"/>
              </a:ext>
            </a:extLst>
          </p:cNvPr>
          <p:cNvSpPr txBox="1"/>
          <p:nvPr/>
        </p:nvSpPr>
        <p:spPr>
          <a:xfrm>
            <a:off x="2325914" y="543490"/>
            <a:ext cx="6633483" cy="954107"/>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Essentials for effective Decision-Making </a:t>
            </a:r>
            <a:br>
              <a:rPr lang="en-US" sz="2800" dirty="0">
                <a:solidFill>
                  <a:prstClr val="white"/>
                </a:solidFill>
                <a:latin typeface="Tajawal Medium" panose="00000600000000000000" pitchFamily="2" charset="-78"/>
                <a:cs typeface="Tajawal Medium" panose="00000600000000000000" pitchFamily="2" charset="-78"/>
                <a:sym typeface="Arial"/>
              </a:rPr>
            </a:b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38920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2" name="Rectangle 1">
            <a:extLst>
              <a:ext uri="{FF2B5EF4-FFF2-40B4-BE49-F238E27FC236}">
                <a16:creationId xmlns:a16="http://schemas.microsoft.com/office/drawing/2014/main" id="{3D1E0B4D-7779-8B44-A8A2-905866556BAB}"/>
              </a:ext>
            </a:extLst>
          </p:cNvPr>
          <p:cNvSpPr/>
          <p:nvPr/>
        </p:nvSpPr>
        <p:spPr>
          <a:xfrm>
            <a:off x="483326" y="1957081"/>
            <a:ext cx="6096000" cy="2792111"/>
          </a:xfrm>
          <a:prstGeom prst="rect">
            <a:avLst/>
          </a:prstGeom>
        </p:spPr>
        <p:txBody>
          <a:bodyPr>
            <a:spAutoFit/>
          </a:bodyPr>
          <a:lstStyle/>
          <a:p>
            <a:pPr marL="342900" indent="-342900">
              <a:lnSpc>
                <a:spcPct val="150000"/>
              </a:lnSpc>
              <a:buFont typeface="Wingdings" pitchFamily="2" charset="2"/>
              <a:buChar char="q"/>
            </a:pPr>
            <a:r>
              <a:rPr lang="en-US" sz="2400" dirty="0">
                <a:solidFill>
                  <a:srgbClr val="002060"/>
                </a:solidFill>
              </a:rPr>
              <a:t>Incomplete Information.</a:t>
            </a:r>
          </a:p>
          <a:p>
            <a:pPr marL="342900" indent="-342900">
              <a:lnSpc>
                <a:spcPct val="150000"/>
              </a:lnSpc>
              <a:buFont typeface="Wingdings" pitchFamily="2" charset="2"/>
              <a:buChar char="q"/>
            </a:pPr>
            <a:r>
              <a:rPr lang="en-US" sz="2400" dirty="0">
                <a:solidFill>
                  <a:srgbClr val="002060"/>
                </a:solidFill>
              </a:rPr>
              <a:t>Un-supporting environment. </a:t>
            </a:r>
          </a:p>
          <a:p>
            <a:pPr marL="342900" indent="-342900">
              <a:lnSpc>
                <a:spcPct val="150000"/>
              </a:lnSpc>
              <a:buFont typeface="Wingdings" pitchFamily="2" charset="2"/>
              <a:buChar char="q"/>
            </a:pPr>
            <a:r>
              <a:rPr lang="en-US" sz="2400" dirty="0">
                <a:solidFill>
                  <a:srgbClr val="002060"/>
                </a:solidFill>
              </a:rPr>
              <a:t>Non-acceptance by subordinates. </a:t>
            </a:r>
          </a:p>
          <a:p>
            <a:pPr marL="342900" indent="-342900">
              <a:lnSpc>
                <a:spcPct val="150000"/>
              </a:lnSpc>
              <a:buFont typeface="Wingdings" pitchFamily="2" charset="2"/>
              <a:buChar char="q"/>
            </a:pPr>
            <a:r>
              <a:rPr lang="en-US" sz="2400" dirty="0">
                <a:solidFill>
                  <a:srgbClr val="002060"/>
                </a:solidFill>
              </a:rPr>
              <a:t>Ineffective Communication. </a:t>
            </a:r>
          </a:p>
          <a:p>
            <a:pPr marL="342900" indent="-342900">
              <a:lnSpc>
                <a:spcPct val="150000"/>
              </a:lnSpc>
              <a:buFont typeface="Wingdings" pitchFamily="2" charset="2"/>
              <a:buChar char="q"/>
            </a:pPr>
            <a:r>
              <a:rPr lang="en-US" sz="2400" dirty="0">
                <a:solidFill>
                  <a:srgbClr val="002060"/>
                </a:solidFill>
              </a:rPr>
              <a:t>Incorrect timing .</a:t>
            </a:r>
          </a:p>
        </p:txBody>
      </p:sp>
      <p:pic>
        <p:nvPicPr>
          <p:cNvPr id="32770" name="Picture 2" descr="Free Decisions Cliparts, Download Free Clip Art, Free Clip Art on Clipart  Library">
            <a:extLst>
              <a:ext uri="{FF2B5EF4-FFF2-40B4-BE49-F238E27FC236}">
                <a16:creationId xmlns:a16="http://schemas.microsoft.com/office/drawing/2014/main" id="{C1A96796-A800-1B40-9BF8-427F7A69A7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197" y="1645920"/>
            <a:ext cx="2856070" cy="285607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8DC866D-898B-117D-39A1-ECCA5E12BF4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4C1CFEE3-FB43-0BF0-144F-3E09B0434C8C}"/>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38742A16-97A6-75F1-634F-0A2D8FDD4C1C}"/>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4C5DE667-C9E8-1574-6AD6-F70212D3722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FA319F3C-A9D1-E86C-78C2-F2072D6700C2}"/>
              </a:ext>
            </a:extLst>
          </p:cNvPr>
          <p:cNvPicPr>
            <a:picLocks noChangeAspect="1"/>
          </p:cNvPicPr>
          <p:nvPr/>
        </p:nvPicPr>
        <p:blipFill>
          <a:blip r:embed="rId8"/>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6AD14339-B2C6-0266-E105-16439B02F017}"/>
              </a:ext>
            </a:extLst>
          </p:cNvPr>
          <p:cNvSpPr txBox="1"/>
          <p:nvPr/>
        </p:nvSpPr>
        <p:spPr>
          <a:xfrm>
            <a:off x="2325914" y="543490"/>
            <a:ext cx="5056128"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Difficulties in Decision-making </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993355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1E9C0910-9C31-E796-3611-CCCB82EB80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B7F0A792-2674-2A4E-3712-2AE0C1E2A020}"/>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9B78E13-E12E-76C0-F60D-6A1AD6C4E06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EE921E37-B9FE-ABAF-2AC7-E1FA75F0EEC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811EE702-D3C5-B138-EDC2-25E58817BEF2}"/>
              </a:ext>
            </a:extLst>
          </p:cNvPr>
          <p:cNvPicPr>
            <a:picLocks noChangeAspect="1"/>
          </p:cNvPicPr>
          <p:nvPr/>
        </p:nvPicPr>
        <p:blipFill>
          <a:blip r:embed="rId7"/>
          <a:stretch>
            <a:fillRect/>
          </a:stretch>
        </p:blipFill>
        <p:spPr>
          <a:xfrm>
            <a:off x="-1" y="-226119"/>
            <a:ext cx="9533101" cy="3963231"/>
          </a:xfrm>
          <a:prstGeom prst="rect">
            <a:avLst/>
          </a:prstGeom>
        </p:spPr>
      </p:pic>
      <p:sp>
        <p:nvSpPr>
          <p:cNvPr id="10" name="TextBox 9">
            <a:extLst>
              <a:ext uri="{FF2B5EF4-FFF2-40B4-BE49-F238E27FC236}">
                <a16:creationId xmlns:a16="http://schemas.microsoft.com/office/drawing/2014/main" id="{A8E99F8B-F753-233F-5511-F747AAC41AFB}"/>
              </a:ext>
            </a:extLst>
          </p:cNvPr>
          <p:cNvSpPr txBox="1"/>
          <p:nvPr/>
        </p:nvSpPr>
        <p:spPr>
          <a:xfrm>
            <a:off x="2286157" y="1219006"/>
            <a:ext cx="7076682" cy="1323439"/>
          </a:xfrm>
          <a:prstGeom prst="rect">
            <a:avLst/>
          </a:prstGeom>
          <a:noFill/>
        </p:spPr>
        <p:txBody>
          <a:bodyPr wrap="square" rtlCol="0">
            <a:spAutoFit/>
          </a:bodyPr>
          <a:lstStyle/>
          <a:p>
            <a:pPr defTabSz="914400">
              <a:defRPr/>
            </a:pPr>
            <a:br>
              <a:rPr lang="en-US" sz="4000" dirty="0">
                <a:solidFill>
                  <a:prstClr val="white"/>
                </a:solidFill>
                <a:latin typeface="Tajawal Medium" panose="00000600000000000000" pitchFamily="2" charset="-78"/>
                <a:cs typeface="Tajawal Medium" panose="00000600000000000000" pitchFamily="2" charset="-78"/>
                <a:sym typeface="Arial"/>
              </a:rPr>
            </a:br>
            <a:r>
              <a:rPr lang="en-US" sz="4000" dirty="0">
                <a:solidFill>
                  <a:prstClr val="white"/>
                </a:solidFill>
                <a:latin typeface="Tajawal Medium" panose="00000600000000000000" pitchFamily="2" charset="-78"/>
                <a:cs typeface="Tajawal Medium" panose="00000600000000000000" pitchFamily="2" charset="-78"/>
                <a:sym typeface="Arial"/>
              </a:rPr>
              <a:t>9.4 Types of decision making</a:t>
            </a:r>
          </a:p>
        </p:txBody>
      </p:sp>
    </p:spTree>
    <p:extLst>
      <p:ext uri="{BB962C8B-B14F-4D97-AF65-F5344CB8AC3E}">
        <p14:creationId xmlns:p14="http://schemas.microsoft.com/office/powerpoint/2010/main" val="1202828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268879" y="1781712"/>
            <a:ext cx="8318530" cy="3294576"/>
          </a:xfrm>
        </p:spPr>
        <p:txBody>
          <a:bodyPr>
            <a:normAutofit/>
          </a:bodyPr>
          <a:lstStyle/>
          <a:p>
            <a:pPr marL="0" indent="0" algn="just">
              <a:buNone/>
            </a:pPr>
            <a:r>
              <a:rPr lang="en-US" altLang="en-US" sz="2400" b="1" dirty="0">
                <a:solidFill>
                  <a:srgbClr val="002060"/>
                </a:solidFill>
                <a:cs typeface="Arial" panose="020B0604020202020204" pitchFamily="34" charset="0"/>
              </a:rPr>
              <a:t> 1.Basic Decision or Strategic Decisions</a:t>
            </a:r>
          </a:p>
          <a:p>
            <a:pPr algn="just">
              <a:buFont typeface="Wingdings" pitchFamily="2" charset="2"/>
              <a:buChar char="Ø"/>
            </a:pPr>
            <a:r>
              <a:rPr lang="en-US" altLang="en-US" sz="2400" dirty="0">
                <a:solidFill>
                  <a:srgbClr val="002060"/>
                </a:solidFill>
                <a:cs typeface="Arial" panose="020B0604020202020204" pitchFamily="34" charset="0"/>
              </a:rPr>
              <a:t> All basic decision is strategic decisions involving large range commitments and large investments.</a:t>
            </a:r>
          </a:p>
          <a:p>
            <a:pPr algn="just">
              <a:buFont typeface="Wingdings" pitchFamily="2" charset="2"/>
              <a:buChar char="Ø"/>
            </a:pPr>
            <a:endParaRPr lang="en-US" altLang="en-US" sz="2400" dirty="0">
              <a:solidFill>
                <a:srgbClr val="002060"/>
              </a:solidFill>
              <a:cs typeface="Arial" panose="020B0604020202020204" pitchFamily="34" charset="0"/>
            </a:endParaRPr>
          </a:p>
          <a:p>
            <a:pPr algn="just">
              <a:buFont typeface="Wingdings" pitchFamily="2" charset="2"/>
              <a:buChar char="Ø"/>
            </a:pPr>
            <a:r>
              <a:rPr lang="en-US" altLang="en-US" sz="2400" dirty="0">
                <a:solidFill>
                  <a:srgbClr val="002060"/>
                </a:solidFill>
                <a:cs typeface="Arial" panose="020B0604020202020204" pitchFamily="34" charset="0"/>
              </a:rPr>
              <a:t> Slight or small mistakes in these decisions would seriously injure the entire organizations.</a:t>
            </a:r>
            <a:endParaRPr lang="en-SA" sz="2400" dirty="0">
              <a:solidFill>
                <a:srgbClr val="002060"/>
              </a:solidFill>
            </a:endParaRPr>
          </a:p>
        </p:txBody>
      </p:sp>
      <p:pic>
        <p:nvPicPr>
          <p:cNvPr id="14338" name="Picture 2" descr="Brain intricacy optimal decision making solutions abstract labyrinth maze monochromatic geometric background design. Brain intricacy optimal decision making vector illustration">
            <a:extLst>
              <a:ext uri="{FF2B5EF4-FFF2-40B4-BE49-F238E27FC236}">
                <a16:creationId xmlns:a16="http://schemas.microsoft.com/office/drawing/2014/main" id="{1365A776-E02E-F147-86F8-1D2B9D0C14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06829" y="1855964"/>
            <a:ext cx="3104496" cy="254196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4C55A936-E2AD-D687-2111-4B060430B52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6767A929-8C95-88C7-CFB8-370373ED4CEB}"/>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539323C9-1BFC-CEB4-6638-17882889E3C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8C76276E-B4D7-D155-1698-0D2E4D79803D}"/>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6D95B1BE-99CC-BA0E-6179-78016545A6A3}"/>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5E82FCBE-7B35-F2BA-0F27-0300FB7930D4}"/>
              </a:ext>
            </a:extLst>
          </p:cNvPr>
          <p:cNvSpPr txBox="1"/>
          <p:nvPr/>
        </p:nvSpPr>
        <p:spPr>
          <a:xfrm>
            <a:off x="2383275" y="275094"/>
            <a:ext cx="5691651" cy="523220"/>
          </a:xfrm>
          <a:prstGeom prst="rect">
            <a:avLst/>
          </a:prstGeom>
          <a:noFill/>
        </p:spPr>
        <p:txBody>
          <a:bodyPr wrap="squar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Types of decision making</a:t>
            </a:r>
          </a:p>
        </p:txBody>
      </p:sp>
    </p:spTree>
    <p:extLst>
      <p:ext uri="{BB962C8B-B14F-4D97-AF65-F5344CB8AC3E}">
        <p14:creationId xmlns:p14="http://schemas.microsoft.com/office/powerpoint/2010/main" val="17900588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30614" y="1546171"/>
            <a:ext cx="5463846" cy="3294576"/>
          </a:xfrm>
        </p:spPr>
        <p:txBody>
          <a:bodyPr>
            <a:noAutofit/>
          </a:bodyPr>
          <a:lstStyle/>
          <a:p>
            <a:pPr marL="0" indent="0" algn="ctr">
              <a:buNone/>
            </a:pPr>
            <a:r>
              <a:rPr lang="en-US" sz="2400" b="1" dirty="0">
                <a:solidFill>
                  <a:srgbClr val="002060"/>
                </a:solidFill>
              </a:rPr>
              <a:t>Programmed Decisions</a:t>
            </a:r>
            <a:r>
              <a:rPr lang="en-US" sz="2400" dirty="0">
                <a:solidFill>
                  <a:srgbClr val="002060"/>
                </a:solidFill>
              </a:rPr>
              <a:t>:</a:t>
            </a:r>
          </a:p>
          <a:p>
            <a:pPr>
              <a:buFont typeface="Wingdings" pitchFamily="2" charset="2"/>
              <a:buChar char="Ø"/>
            </a:pPr>
            <a:r>
              <a:rPr lang="en-US" sz="2400" dirty="0">
                <a:solidFill>
                  <a:srgbClr val="002060"/>
                </a:solidFill>
              </a:rPr>
              <a:t> routine, almost automatic process. </a:t>
            </a:r>
          </a:p>
          <a:p>
            <a:pPr>
              <a:buFont typeface="Wingdings" pitchFamily="2" charset="2"/>
              <a:buChar char="Ø"/>
            </a:pPr>
            <a:r>
              <a:rPr lang="en-US" sz="2400" dirty="0">
                <a:solidFill>
                  <a:srgbClr val="002060"/>
                </a:solidFill>
              </a:rPr>
              <a:t>leaders have made decision many times before. </a:t>
            </a:r>
          </a:p>
          <a:p>
            <a:pPr>
              <a:buFont typeface="Wingdings" pitchFamily="2" charset="2"/>
              <a:buChar char="Ø"/>
            </a:pPr>
            <a:r>
              <a:rPr lang="en-US" sz="2400" dirty="0">
                <a:solidFill>
                  <a:srgbClr val="002060"/>
                </a:solidFill>
              </a:rPr>
              <a:t> There are rules or guidelines to follow. </a:t>
            </a:r>
          </a:p>
          <a:p>
            <a:pPr>
              <a:buFont typeface="Wingdings" pitchFamily="2" charset="2"/>
              <a:buChar char="Ø"/>
            </a:pPr>
            <a:r>
              <a:rPr lang="en-US" sz="2400" dirty="0">
                <a:solidFill>
                  <a:srgbClr val="002060"/>
                </a:solidFill>
              </a:rPr>
              <a:t>Example: Deciding to reorder office supplies.</a:t>
            </a:r>
            <a:endParaRPr lang="en-SA" sz="2400" dirty="0">
              <a:solidFill>
                <a:srgbClr val="002060"/>
              </a:solidFill>
            </a:endParaRPr>
          </a:p>
        </p:txBody>
      </p:sp>
      <p:sp>
        <p:nvSpPr>
          <p:cNvPr id="8" name="Content Placeholder 2">
            <a:extLst>
              <a:ext uri="{FF2B5EF4-FFF2-40B4-BE49-F238E27FC236}">
                <a16:creationId xmlns:a16="http://schemas.microsoft.com/office/drawing/2014/main" id="{A132A895-58CB-8743-85AD-9FBFE63CA908}"/>
              </a:ext>
            </a:extLst>
          </p:cNvPr>
          <p:cNvSpPr txBox="1">
            <a:spLocks/>
          </p:cNvSpPr>
          <p:nvPr/>
        </p:nvSpPr>
        <p:spPr>
          <a:xfrm>
            <a:off x="6070748" y="1066710"/>
            <a:ext cx="6215325" cy="3294576"/>
          </a:xfrm>
          <a:prstGeom prst="rect">
            <a:avLst/>
          </a:prstGeom>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None/>
            </a:pPr>
            <a:br>
              <a:rPr lang="en-US" sz="2400" dirty="0">
                <a:solidFill>
                  <a:srgbClr val="002060"/>
                </a:solidFill>
              </a:rPr>
            </a:br>
            <a:r>
              <a:rPr lang="en-US" sz="2400" b="1" dirty="0">
                <a:solidFill>
                  <a:srgbClr val="002060"/>
                </a:solidFill>
              </a:rPr>
              <a:t>Non-programmed Decisions: </a:t>
            </a:r>
          </a:p>
          <a:p>
            <a:pPr>
              <a:buFont typeface="Wingdings" pitchFamily="2" charset="2"/>
              <a:buChar char="Ø"/>
            </a:pPr>
            <a:r>
              <a:rPr lang="en-US" sz="2400" dirty="0">
                <a:solidFill>
                  <a:srgbClr val="002060"/>
                </a:solidFill>
              </a:rPr>
              <a:t>unusual situations </a:t>
            </a:r>
          </a:p>
          <a:p>
            <a:pPr>
              <a:buFont typeface="Wingdings" pitchFamily="2" charset="2"/>
              <a:buChar char="Ø"/>
            </a:pPr>
            <a:r>
              <a:rPr lang="en-US" sz="2400" dirty="0">
                <a:solidFill>
                  <a:srgbClr val="002060"/>
                </a:solidFill>
              </a:rPr>
              <a:t>that have not been often addressed. </a:t>
            </a:r>
          </a:p>
          <a:p>
            <a:pPr>
              <a:buFont typeface="Wingdings" pitchFamily="2" charset="2"/>
              <a:buChar char="Ø"/>
            </a:pPr>
            <a:r>
              <a:rPr lang="en-US" sz="2400" dirty="0">
                <a:solidFill>
                  <a:srgbClr val="002060"/>
                </a:solidFill>
              </a:rPr>
              <a:t>No rules to follow since the decision is new. </a:t>
            </a:r>
          </a:p>
          <a:p>
            <a:pPr>
              <a:buFont typeface="Wingdings" pitchFamily="2" charset="2"/>
              <a:buChar char="Ø"/>
            </a:pPr>
            <a:r>
              <a:rPr lang="en-US" sz="2400" dirty="0">
                <a:solidFill>
                  <a:srgbClr val="002060"/>
                </a:solidFill>
              </a:rPr>
              <a:t>These decisions are made based on information, and a leader’s intuition, and judgment. </a:t>
            </a:r>
          </a:p>
          <a:p>
            <a:pPr>
              <a:buFont typeface="Wingdings" pitchFamily="2" charset="2"/>
              <a:buChar char="Ø"/>
            </a:pPr>
            <a:r>
              <a:rPr lang="en-US" sz="2400" dirty="0">
                <a:solidFill>
                  <a:srgbClr val="002060"/>
                </a:solidFill>
              </a:rPr>
              <a:t>Example: Should the firm invest in a new technology? </a:t>
            </a:r>
          </a:p>
          <a:p>
            <a:endParaRPr lang="en-SA" sz="2400" dirty="0">
              <a:solidFill>
                <a:srgbClr val="002060"/>
              </a:solidFill>
            </a:endParaRPr>
          </a:p>
        </p:txBody>
      </p:sp>
      <p:pic>
        <p:nvPicPr>
          <p:cNvPr id="4" name="Picture 3">
            <a:extLst>
              <a:ext uri="{FF2B5EF4-FFF2-40B4-BE49-F238E27FC236}">
                <a16:creationId xmlns:a16="http://schemas.microsoft.com/office/drawing/2014/main" id="{3DED49B1-9685-11F6-EAD2-C8026553F6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15D5A006-490E-75C8-93A8-1DF6A549111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1C897ED8-B942-7F88-F508-74CE54937C1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F1C05A1C-931E-07A8-9FAF-BF811D35E03B}"/>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EA6333A4-AFC8-9B3A-5427-104E3AB6BE30}"/>
              </a:ext>
            </a:extLst>
          </p:cNvPr>
          <p:cNvPicPr>
            <a:picLocks noChangeAspect="1"/>
          </p:cNvPicPr>
          <p:nvPr/>
        </p:nvPicPr>
        <p:blipFill>
          <a:blip r:embed="rId7"/>
          <a:stretch>
            <a:fillRect/>
          </a:stretch>
        </p:blipFill>
        <p:spPr>
          <a:xfrm>
            <a:off x="-1" y="-226118"/>
            <a:ext cx="10442714" cy="1610200"/>
          </a:xfrm>
          <a:prstGeom prst="rect">
            <a:avLst/>
          </a:prstGeom>
        </p:spPr>
      </p:pic>
      <p:sp>
        <p:nvSpPr>
          <p:cNvPr id="12" name="TextBox 11">
            <a:extLst>
              <a:ext uri="{FF2B5EF4-FFF2-40B4-BE49-F238E27FC236}">
                <a16:creationId xmlns:a16="http://schemas.microsoft.com/office/drawing/2014/main" id="{48897ABA-CE20-28D6-D482-2315D3630AD8}"/>
              </a:ext>
            </a:extLst>
          </p:cNvPr>
          <p:cNvSpPr txBox="1"/>
          <p:nvPr/>
        </p:nvSpPr>
        <p:spPr>
          <a:xfrm>
            <a:off x="2325914" y="543490"/>
            <a:ext cx="7579767" cy="954107"/>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Types of decision-  2. Administrative Decisions</a:t>
            </a:r>
          </a:p>
          <a:p>
            <a:pPr defTabSz="914400">
              <a:defRPr/>
            </a:pP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606557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30614" y="1465986"/>
            <a:ext cx="11571055" cy="5192269"/>
          </a:xfrm>
        </p:spPr>
        <p:txBody>
          <a:bodyPr>
            <a:normAutofit lnSpcReduction="10000"/>
          </a:bodyPr>
          <a:lstStyle/>
          <a:p>
            <a:pPr marL="0" indent="0">
              <a:buNone/>
            </a:pPr>
            <a:r>
              <a:rPr lang="en-US" sz="2400" b="1" dirty="0">
                <a:solidFill>
                  <a:srgbClr val="002060"/>
                </a:solidFill>
              </a:rPr>
              <a:t>3. Major and Minor Decisions.</a:t>
            </a:r>
            <a:br>
              <a:rPr lang="en-US" sz="2400" b="1" dirty="0">
                <a:solidFill>
                  <a:srgbClr val="002060"/>
                </a:solidFill>
              </a:rPr>
            </a:br>
            <a:r>
              <a:rPr lang="en-US" sz="2400" b="1" dirty="0">
                <a:solidFill>
                  <a:srgbClr val="002060"/>
                </a:solidFill>
              </a:rPr>
              <a:t>4. Policy and operative Decisions.</a:t>
            </a:r>
          </a:p>
          <a:p>
            <a:pPr marL="0" indent="0">
              <a:buNone/>
            </a:pPr>
            <a:r>
              <a:rPr lang="en-US" sz="2400" b="1" dirty="0">
                <a:solidFill>
                  <a:srgbClr val="002060"/>
                </a:solidFill>
              </a:rPr>
              <a:t>5. Organizational and Personal Decisions.</a:t>
            </a:r>
          </a:p>
          <a:p>
            <a:pPr marL="0" indent="0" algn="just">
              <a:buNone/>
            </a:pPr>
            <a:r>
              <a:rPr lang="en-US" sz="2400" b="1" dirty="0">
                <a:solidFill>
                  <a:srgbClr val="002060"/>
                </a:solidFill>
              </a:rPr>
              <a:t> </a:t>
            </a:r>
            <a:r>
              <a:rPr lang="en-US" i="1" dirty="0">
                <a:solidFill>
                  <a:srgbClr val="002060"/>
                </a:solidFill>
              </a:rPr>
              <a:t>The highest level of </a:t>
            </a:r>
            <a:r>
              <a:rPr lang="en-US" b="1" dirty="0">
                <a:solidFill>
                  <a:srgbClr val="002060"/>
                </a:solidFill>
              </a:rPr>
              <a:t>Organizational decisions </a:t>
            </a:r>
            <a:r>
              <a:rPr lang="en-US" i="1" dirty="0">
                <a:solidFill>
                  <a:srgbClr val="002060"/>
                </a:solidFill>
              </a:rPr>
              <a:t>is referred to as strategic decisions. </a:t>
            </a:r>
            <a:r>
              <a:rPr lang="en-US" dirty="0">
                <a:solidFill>
                  <a:srgbClr val="002060"/>
                </a:solidFill>
              </a:rPr>
              <a:t>These decisions affect an organization's general direction, long-term objectives, philosophy and values. Uncertainty is generally high. </a:t>
            </a:r>
            <a:r>
              <a:rPr lang="en-US" i="1" dirty="0">
                <a:solidFill>
                  <a:srgbClr val="002060"/>
                </a:solidFill>
              </a:rPr>
              <a:t>The middle level is referred to as tactical decisions. </a:t>
            </a:r>
            <a:r>
              <a:rPr lang="en-US" dirty="0">
                <a:solidFill>
                  <a:srgbClr val="002060"/>
                </a:solidFill>
              </a:rPr>
              <a:t>These support the strategic decisions, and tend to be of moderate importance and to have moderate impact. </a:t>
            </a:r>
            <a:r>
              <a:rPr lang="en-US" i="1" dirty="0">
                <a:solidFill>
                  <a:srgbClr val="002060"/>
                </a:solidFill>
              </a:rPr>
              <a:t>The lowest level is known as operational decisions. </a:t>
            </a:r>
            <a:endParaRPr lang="en-US" sz="2400" b="1" dirty="0">
              <a:solidFill>
                <a:srgbClr val="002060"/>
              </a:solidFill>
            </a:endParaRPr>
          </a:p>
          <a:p>
            <a:pPr marL="0" indent="0">
              <a:buNone/>
            </a:pPr>
            <a:r>
              <a:rPr lang="en-US" sz="2400" b="1" dirty="0">
                <a:solidFill>
                  <a:srgbClr val="002060"/>
                </a:solidFill>
              </a:rPr>
              <a:t>6.  Individual and Group Decisions. </a:t>
            </a:r>
          </a:p>
          <a:p>
            <a:pPr marL="0" indent="0">
              <a:buNone/>
            </a:pPr>
            <a:r>
              <a:rPr lang="en-US" sz="2400" b="1" dirty="0">
                <a:solidFill>
                  <a:srgbClr val="002060"/>
                </a:solidFill>
              </a:rPr>
              <a:t>7.  Long-term and short-term Decisions.</a:t>
            </a:r>
          </a:p>
          <a:p>
            <a:pPr marL="0" indent="0">
              <a:buNone/>
            </a:pPr>
            <a:r>
              <a:rPr lang="en-US" sz="2400" b="1" dirty="0">
                <a:solidFill>
                  <a:srgbClr val="002060"/>
                </a:solidFill>
              </a:rPr>
              <a:t>8. Departmental Decisions.</a:t>
            </a:r>
          </a:p>
          <a:p>
            <a:pPr marL="0" indent="0">
              <a:buNone/>
            </a:pPr>
            <a:endParaRPr lang="en-SA" dirty="0">
              <a:solidFill>
                <a:srgbClr val="002060"/>
              </a:solidFill>
            </a:endParaRPr>
          </a:p>
        </p:txBody>
      </p:sp>
      <p:pic>
        <p:nvPicPr>
          <p:cNvPr id="9218" name="Picture 2" descr="STS CRM | Small business | 7 steps that affects your Decision making process">
            <a:extLst>
              <a:ext uri="{FF2B5EF4-FFF2-40B4-BE49-F238E27FC236}">
                <a16:creationId xmlns:a16="http://schemas.microsoft.com/office/drawing/2014/main" id="{EA6B0EB8-11EA-0040-B5E6-757FC4CAB7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16498" y="4781864"/>
            <a:ext cx="2785171" cy="157422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0C61002-4008-4A87-F707-3CE95F28432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0451E5D7-BDFE-9BAE-497B-0EC89C53E345}"/>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4D7E272B-753A-14BC-2158-43554D3DBC0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DBE33A8F-9626-C06B-F2AF-0B3A0440BCBC}"/>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57211F30-2BE8-9560-CA11-F1C4D0840A63}"/>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05A6AF6B-0119-E142-4D78-D3CE59EB9203}"/>
              </a:ext>
            </a:extLst>
          </p:cNvPr>
          <p:cNvSpPr txBox="1"/>
          <p:nvPr/>
        </p:nvSpPr>
        <p:spPr>
          <a:xfrm>
            <a:off x="2383275" y="446725"/>
            <a:ext cx="2963696" cy="523220"/>
          </a:xfrm>
          <a:prstGeom prst="rect">
            <a:avLst/>
          </a:prstGeom>
          <a:noFill/>
        </p:spPr>
        <p:txBody>
          <a:bodyPr wrap="squar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Types of decision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843057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30614" y="1713596"/>
            <a:ext cx="11942061" cy="4683817"/>
          </a:xfrm>
        </p:spPr>
        <p:txBody>
          <a:bodyPr>
            <a:normAutofit fontScale="47500" lnSpcReduction="20000"/>
          </a:bodyPr>
          <a:lstStyle/>
          <a:p>
            <a:pPr marL="0" indent="0" algn="just">
              <a:buNone/>
            </a:pPr>
            <a:r>
              <a:rPr lang="en-US" sz="3800" b="1" dirty="0">
                <a:solidFill>
                  <a:srgbClr val="002060"/>
                </a:solidFill>
              </a:rPr>
              <a:t>9. Non-economic decisions: </a:t>
            </a:r>
            <a:r>
              <a:rPr lang="en-US" sz="3800" dirty="0">
                <a:solidFill>
                  <a:srgbClr val="002060"/>
                </a:solidFill>
              </a:rPr>
              <a:t>relate to values, moral behavior, etc. </a:t>
            </a:r>
          </a:p>
          <a:p>
            <a:pPr marL="0" indent="0" algn="just">
              <a:buNone/>
            </a:pPr>
            <a:r>
              <a:rPr lang="en-US" sz="3800" b="1" dirty="0">
                <a:solidFill>
                  <a:srgbClr val="002060"/>
                </a:solidFill>
              </a:rPr>
              <a:t>10. Crisis and research Decisions: </a:t>
            </a:r>
            <a:r>
              <a:rPr lang="en-US" sz="3800" dirty="0">
                <a:solidFill>
                  <a:srgbClr val="002060"/>
                </a:solidFill>
              </a:rPr>
              <a:t>Crisis decisions are those which are made to meet unanticipated situations. Mostly made immediately under pressure of the circumstances. </a:t>
            </a:r>
          </a:p>
          <a:p>
            <a:pPr marL="0" indent="0" algn="just">
              <a:buNone/>
            </a:pPr>
            <a:r>
              <a:rPr lang="en-US" sz="3800" dirty="0">
                <a:solidFill>
                  <a:srgbClr val="002060"/>
                </a:solidFill>
              </a:rPr>
              <a:t>Research Decisions are made after thorough analysis without any pressure. </a:t>
            </a:r>
          </a:p>
          <a:p>
            <a:pPr marL="0" indent="0" algn="just">
              <a:buNone/>
            </a:pPr>
            <a:r>
              <a:rPr lang="en-US" sz="3800" b="1" dirty="0">
                <a:solidFill>
                  <a:srgbClr val="002060"/>
                </a:solidFill>
              </a:rPr>
              <a:t>11.  Initiative and forced Decisions </a:t>
            </a:r>
          </a:p>
          <a:p>
            <a:pPr marL="0" indent="0" algn="just">
              <a:buNone/>
            </a:pPr>
            <a:r>
              <a:rPr lang="en-US" sz="3800" b="1" dirty="0">
                <a:solidFill>
                  <a:srgbClr val="002060"/>
                </a:solidFill>
              </a:rPr>
              <a:t>12.  Problem and opportunity Decisions: </a:t>
            </a:r>
          </a:p>
          <a:p>
            <a:pPr marL="0" indent="0" algn="just">
              <a:buNone/>
            </a:pPr>
            <a:r>
              <a:rPr lang="en-US" sz="3800" dirty="0">
                <a:solidFill>
                  <a:srgbClr val="002060"/>
                </a:solidFill>
              </a:rPr>
              <a:t>Problem decisions= resolving Problem situations which have arisen as anticipated or not..., </a:t>
            </a:r>
          </a:p>
          <a:p>
            <a:pPr marL="0" indent="0" algn="just">
              <a:buNone/>
            </a:pPr>
            <a:r>
              <a:rPr lang="en-US" sz="3800" dirty="0">
                <a:solidFill>
                  <a:srgbClr val="002060"/>
                </a:solidFill>
              </a:rPr>
              <a:t>opportunity decisions= pertain to taking advantage of an opportunity...sometimes involves risk</a:t>
            </a:r>
          </a:p>
          <a:p>
            <a:pPr algn="just"/>
            <a:r>
              <a:rPr lang="en-US" sz="3800" b="1" dirty="0">
                <a:solidFill>
                  <a:srgbClr val="002060"/>
                </a:solidFill>
              </a:rPr>
              <a:t>Decisions in response to opportunities: </a:t>
            </a:r>
            <a:r>
              <a:rPr lang="en-US" sz="3800" dirty="0">
                <a:solidFill>
                  <a:srgbClr val="002060"/>
                </a:solidFill>
              </a:rPr>
              <a:t>managers/leaders respond to ways to improve organizational performance. </a:t>
            </a:r>
            <a:endParaRPr lang="en-US" sz="4200" dirty="0">
              <a:solidFill>
                <a:srgbClr val="002060"/>
              </a:solidFill>
            </a:endParaRPr>
          </a:p>
          <a:p>
            <a:pPr algn="just"/>
            <a:r>
              <a:rPr lang="en-US" sz="3800" b="1" dirty="0">
                <a:solidFill>
                  <a:srgbClr val="002060"/>
                </a:solidFill>
              </a:rPr>
              <a:t>Decisions in response to threats: </a:t>
            </a:r>
            <a:r>
              <a:rPr lang="en-US" sz="3800" dirty="0">
                <a:solidFill>
                  <a:srgbClr val="002060"/>
                </a:solidFill>
              </a:rPr>
              <a:t>occurs when managers/leaders are impacted by adverse events to the organization. </a:t>
            </a:r>
            <a:endParaRPr lang="en-US" sz="4200" dirty="0">
              <a:solidFill>
                <a:srgbClr val="002060"/>
              </a:solidFill>
            </a:endParaRPr>
          </a:p>
          <a:p>
            <a:pPr marL="0" indent="0" algn="just">
              <a:buNone/>
            </a:pPr>
            <a:endParaRPr lang="en-US" sz="4800" dirty="0">
              <a:solidFill>
                <a:srgbClr val="002060"/>
              </a:solidFill>
            </a:endParaRPr>
          </a:p>
          <a:p>
            <a:pPr marL="0" indent="0" algn="just">
              <a:buNone/>
            </a:pPr>
            <a:endParaRPr lang="en-SA" dirty="0">
              <a:solidFill>
                <a:srgbClr val="002060"/>
              </a:solidFill>
            </a:endParaRPr>
          </a:p>
        </p:txBody>
      </p:sp>
      <p:pic>
        <p:nvPicPr>
          <p:cNvPr id="2" name="Picture 1">
            <a:extLst>
              <a:ext uri="{FF2B5EF4-FFF2-40B4-BE49-F238E27FC236}">
                <a16:creationId xmlns:a16="http://schemas.microsoft.com/office/drawing/2014/main" id="{A1A104E3-52B3-CF94-484A-BBCEE4CEE4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788DEE55-75FA-D3EA-FB74-16E685F4271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3ACC9B61-822E-4F67-006C-E131CA23396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F48661DF-C2E8-B99B-5A55-E694A50F68D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0357E3E5-FB03-530A-F59F-28F8763142FE}"/>
              </a:ext>
            </a:extLst>
          </p:cNvPr>
          <p:cNvPicPr>
            <a:picLocks noChangeAspect="1"/>
          </p:cNvPicPr>
          <p:nvPr/>
        </p:nvPicPr>
        <p:blipFill>
          <a:blip r:embed="rId7"/>
          <a:stretch>
            <a:fillRect/>
          </a:stretch>
        </p:blipFill>
        <p:spPr>
          <a:xfrm>
            <a:off x="11289" y="-22594"/>
            <a:ext cx="9533101" cy="1610200"/>
          </a:xfrm>
          <a:prstGeom prst="rect">
            <a:avLst/>
          </a:prstGeom>
        </p:spPr>
      </p:pic>
      <p:sp>
        <p:nvSpPr>
          <p:cNvPr id="10" name="TextBox 9">
            <a:extLst>
              <a:ext uri="{FF2B5EF4-FFF2-40B4-BE49-F238E27FC236}">
                <a16:creationId xmlns:a16="http://schemas.microsoft.com/office/drawing/2014/main" id="{1EA86AE0-A388-E7F0-E217-D0A90CD9045D}"/>
              </a:ext>
            </a:extLst>
          </p:cNvPr>
          <p:cNvSpPr txBox="1"/>
          <p:nvPr/>
        </p:nvSpPr>
        <p:spPr>
          <a:xfrm>
            <a:off x="2325914" y="543490"/>
            <a:ext cx="4480394"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Types of decision (CONT..)</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4231451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96B505A0-E1E0-6C69-63D6-460908553E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9A274544-5870-A4B6-9680-0094BE055FC8}"/>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066B0562-4EB7-1F8E-866E-714D2B939F0F}"/>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FB31FCA8-C1F8-C6F0-7B73-86B570BAC28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F8D97CE1-197F-5A08-53D5-CDF1F9BDAB97}"/>
              </a:ext>
            </a:extLst>
          </p:cNvPr>
          <p:cNvPicPr>
            <a:picLocks noChangeAspect="1"/>
          </p:cNvPicPr>
          <p:nvPr/>
        </p:nvPicPr>
        <p:blipFill>
          <a:blip r:embed="rId7"/>
          <a:stretch>
            <a:fillRect/>
          </a:stretch>
        </p:blipFill>
        <p:spPr>
          <a:xfrm>
            <a:off x="-1" y="-226119"/>
            <a:ext cx="9533101" cy="4228275"/>
          </a:xfrm>
          <a:prstGeom prst="rect">
            <a:avLst/>
          </a:prstGeom>
        </p:spPr>
      </p:pic>
      <p:sp>
        <p:nvSpPr>
          <p:cNvPr id="10" name="TextBox 9">
            <a:extLst>
              <a:ext uri="{FF2B5EF4-FFF2-40B4-BE49-F238E27FC236}">
                <a16:creationId xmlns:a16="http://schemas.microsoft.com/office/drawing/2014/main" id="{77A18B90-F95B-9274-EF55-06E0FC00DC1A}"/>
              </a:ext>
            </a:extLst>
          </p:cNvPr>
          <p:cNvSpPr txBox="1"/>
          <p:nvPr/>
        </p:nvSpPr>
        <p:spPr>
          <a:xfrm>
            <a:off x="2829497" y="1410964"/>
            <a:ext cx="6354260" cy="1323439"/>
          </a:xfrm>
          <a:prstGeom prst="rect">
            <a:avLst/>
          </a:prstGeom>
          <a:noFill/>
        </p:spPr>
        <p:txBody>
          <a:bodyPr wrap="square" rtlCol="0">
            <a:spAutoFit/>
          </a:bodyPr>
          <a:lstStyle/>
          <a:p>
            <a:pPr defTabSz="914400">
              <a:defRPr/>
            </a:pPr>
            <a:br>
              <a:rPr lang="en-US" sz="4000" dirty="0">
                <a:solidFill>
                  <a:prstClr val="white"/>
                </a:solidFill>
                <a:latin typeface="Tajawal Medium" panose="00000600000000000000" pitchFamily="2" charset="-78"/>
                <a:cs typeface="Tajawal Medium" panose="00000600000000000000" pitchFamily="2" charset="-78"/>
                <a:sym typeface="Arial"/>
              </a:rPr>
            </a:br>
            <a:r>
              <a:rPr lang="en-US" sz="4000" dirty="0">
                <a:solidFill>
                  <a:prstClr val="white"/>
                </a:solidFill>
                <a:latin typeface="Tajawal Medium" panose="00000600000000000000" pitchFamily="2" charset="-78"/>
                <a:cs typeface="Tajawal Medium" panose="00000600000000000000" pitchFamily="2" charset="-78"/>
                <a:sym typeface="Arial"/>
              </a:rPr>
              <a:t>9.5 Decision Making styles</a:t>
            </a:r>
          </a:p>
        </p:txBody>
      </p:sp>
    </p:spTree>
    <p:extLst>
      <p:ext uri="{BB962C8B-B14F-4D97-AF65-F5344CB8AC3E}">
        <p14:creationId xmlns:p14="http://schemas.microsoft.com/office/powerpoint/2010/main" val="36855930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383331" y="1384082"/>
            <a:ext cx="10419306" cy="3611562"/>
          </a:xfrm>
        </p:spPr>
        <p:txBody>
          <a:bodyPr>
            <a:normAutofit/>
          </a:bodyPr>
          <a:lstStyle/>
          <a:p>
            <a:r>
              <a:rPr lang="en-US" dirty="0">
                <a:solidFill>
                  <a:srgbClr val="002060"/>
                </a:solidFill>
              </a:rPr>
              <a:t> Decision style has been referred to as:</a:t>
            </a:r>
          </a:p>
          <a:p>
            <a:endParaRPr lang="en-US" sz="3200" dirty="0"/>
          </a:p>
          <a:p>
            <a:pPr marL="0" indent="0">
              <a:buNone/>
            </a:pPr>
            <a:endParaRPr lang="en-US" altLang="en-US" sz="3000" dirty="0"/>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graphicFrame>
        <p:nvGraphicFramePr>
          <p:cNvPr id="4" name="Diagram 3">
            <a:extLst>
              <a:ext uri="{FF2B5EF4-FFF2-40B4-BE49-F238E27FC236}">
                <a16:creationId xmlns:a16="http://schemas.microsoft.com/office/drawing/2014/main" id="{FAA4A608-CA79-324D-96B9-8EDCB0A8A33F}"/>
              </a:ext>
            </a:extLst>
          </p:cNvPr>
          <p:cNvGraphicFramePr/>
          <p:nvPr>
            <p:extLst>
              <p:ext uri="{D42A27DB-BD31-4B8C-83A1-F6EECF244321}">
                <p14:modId xmlns:p14="http://schemas.microsoft.com/office/powerpoint/2010/main" val="3404199611"/>
              </p:ext>
            </p:extLst>
          </p:nvPr>
        </p:nvGraphicFramePr>
        <p:xfrm>
          <a:off x="2803991" y="2391584"/>
          <a:ext cx="6584018" cy="37193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Picture 1">
            <a:extLst>
              <a:ext uri="{FF2B5EF4-FFF2-40B4-BE49-F238E27FC236}">
                <a16:creationId xmlns:a16="http://schemas.microsoft.com/office/drawing/2014/main" id="{E0B171ED-DC5C-90C8-FCA1-E073DBFDB9C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08300CF1-E4E1-56D5-1173-15593B89F923}"/>
              </a:ext>
            </a:extLst>
          </p:cNvPr>
          <p:cNvPicPr>
            <a:picLocks noChangeAspect="1"/>
          </p:cNvPicPr>
          <p:nvPr/>
        </p:nvPicPr>
        <p:blipFill>
          <a:blip r:embed="rId10"/>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F144B998-CB4D-9645-C210-BC484D9EA636}"/>
              </a:ext>
            </a:extLst>
          </p:cNvPr>
          <p:cNvPicPr>
            <a:picLocks noChangeAspect="1"/>
          </p:cNvPicPr>
          <p:nvPr/>
        </p:nvPicPr>
        <p:blipFill>
          <a:blip r:embed="rId11"/>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53E66976-06E4-E7DD-6944-5A4A8E871F95}"/>
              </a:ext>
            </a:extLst>
          </p:cNvPr>
          <p:cNvPicPr>
            <a:picLocks noChangeAspect="1"/>
          </p:cNvPicPr>
          <p:nvPr/>
        </p:nvPicPr>
        <p:blipFill>
          <a:blip r:embed="rId11"/>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AB7E7EA2-4235-D47B-78EA-D8DFD58967E6}"/>
              </a:ext>
            </a:extLst>
          </p:cNvPr>
          <p:cNvPicPr>
            <a:picLocks noChangeAspect="1"/>
          </p:cNvPicPr>
          <p:nvPr/>
        </p:nvPicPr>
        <p:blipFill>
          <a:blip r:embed="rId12"/>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52FF3402-CD80-3948-035A-50BA6CCF65BD}"/>
              </a:ext>
            </a:extLst>
          </p:cNvPr>
          <p:cNvSpPr txBox="1"/>
          <p:nvPr/>
        </p:nvSpPr>
        <p:spPr>
          <a:xfrm>
            <a:off x="2432818" y="279241"/>
            <a:ext cx="3842719"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Decision Making styles</a:t>
            </a:r>
          </a:p>
        </p:txBody>
      </p:sp>
    </p:spTree>
    <p:extLst>
      <p:ext uri="{BB962C8B-B14F-4D97-AF65-F5344CB8AC3E}">
        <p14:creationId xmlns:p14="http://schemas.microsoft.com/office/powerpoint/2010/main" val="18150898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130614" y="1859206"/>
            <a:ext cx="11139727" cy="3611562"/>
          </a:xfrm>
        </p:spPr>
        <p:txBody>
          <a:bodyPr>
            <a:normAutofit/>
          </a:bodyPr>
          <a:lstStyle/>
          <a:p>
            <a:pPr algn="just"/>
            <a:r>
              <a:rPr lang="en-US" sz="2400" b="1" dirty="0">
                <a:solidFill>
                  <a:srgbClr val="002060"/>
                </a:solidFill>
              </a:rPr>
              <a:t>Cognitive style </a:t>
            </a:r>
            <a:r>
              <a:rPr lang="en-US" sz="2400" dirty="0">
                <a:solidFill>
                  <a:srgbClr val="002060"/>
                </a:solidFill>
              </a:rPr>
              <a:t>is the information processing habits of an individual. </a:t>
            </a:r>
          </a:p>
          <a:p>
            <a:pPr algn="just"/>
            <a:r>
              <a:rPr lang="en-US" sz="2400" dirty="0">
                <a:solidFill>
                  <a:srgbClr val="002060"/>
                </a:solidFill>
              </a:rPr>
              <a:t>Myers and Briggs (1995) explain that </a:t>
            </a:r>
            <a:r>
              <a:rPr lang="en-US" sz="2400" b="1" dirty="0">
                <a:solidFill>
                  <a:srgbClr val="002060"/>
                </a:solidFill>
              </a:rPr>
              <a:t>psychology type</a:t>
            </a:r>
            <a:r>
              <a:rPr lang="en-US" sz="2400" dirty="0">
                <a:solidFill>
                  <a:srgbClr val="002060"/>
                </a:solidFill>
              </a:rPr>
              <a:t> is a theory to explain the normal differences between healthy people. </a:t>
            </a:r>
          </a:p>
          <a:p>
            <a:pPr algn="just"/>
            <a:r>
              <a:rPr lang="en-US" sz="2400" dirty="0">
                <a:solidFill>
                  <a:srgbClr val="002060"/>
                </a:solidFill>
              </a:rPr>
              <a:t>The Center for Creative Learning (2013) defines </a:t>
            </a:r>
            <a:r>
              <a:rPr lang="en-US" sz="2400" b="1" dirty="0">
                <a:solidFill>
                  <a:srgbClr val="002060"/>
                </a:solidFill>
              </a:rPr>
              <a:t>problem solving style </a:t>
            </a:r>
            <a:r>
              <a:rPr lang="en-US" sz="2400" dirty="0">
                <a:solidFill>
                  <a:srgbClr val="002060"/>
                </a:solidFill>
              </a:rPr>
              <a:t>as the </a:t>
            </a:r>
            <a:r>
              <a:rPr lang="en-US" sz="2400" i="1" dirty="0">
                <a:solidFill>
                  <a:srgbClr val="002060"/>
                </a:solidFill>
              </a:rPr>
              <a:t>“consistent individual differences in the ways people prefer to deal with new ideas, manage change, and respond effectively to complex, open-ended opportunities and challenges.” </a:t>
            </a:r>
            <a:endParaRPr lang="en-US" sz="2400" dirty="0">
              <a:solidFill>
                <a:srgbClr val="002060"/>
              </a:solidFill>
            </a:endParaRPr>
          </a:p>
          <a:p>
            <a:pPr marL="0" indent="0" algn="just">
              <a:buNone/>
            </a:pPr>
            <a:endParaRPr lang="en-US" altLang="en-US" sz="2400" dirty="0">
              <a:solidFill>
                <a:srgbClr val="002060"/>
              </a:solidFill>
            </a:endParaRPr>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21FF9863-560B-019A-22B1-9EE0C43ACB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A5319A16-C2B5-9E46-1F69-E594D2546182}"/>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BC007381-1D1E-9E7B-C464-EAD8F0308C2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7220B55-B25A-7DA2-75D4-FFF4DCBDA5B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252F1AE-7311-3BB1-61E4-72DA1E09FB4E}"/>
              </a:ext>
            </a:extLst>
          </p:cNvPr>
          <p:cNvPicPr>
            <a:picLocks noChangeAspect="1"/>
          </p:cNvPicPr>
          <p:nvPr/>
        </p:nvPicPr>
        <p:blipFill>
          <a:blip r:embed="rId7"/>
          <a:stretch>
            <a:fillRect/>
          </a:stretch>
        </p:blipFill>
        <p:spPr>
          <a:xfrm>
            <a:off x="11289" y="-3283"/>
            <a:ext cx="9533101" cy="1610200"/>
          </a:xfrm>
          <a:prstGeom prst="rect">
            <a:avLst/>
          </a:prstGeom>
        </p:spPr>
      </p:pic>
      <p:sp>
        <p:nvSpPr>
          <p:cNvPr id="9" name="TextBox 8">
            <a:extLst>
              <a:ext uri="{FF2B5EF4-FFF2-40B4-BE49-F238E27FC236}">
                <a16:creationId xmlns:a16="http://schemas.microsoft.com/office/drawing/2014/main" id="{C68E9816-5C56-CB98-2FD7-525170A468F9}"/>
              </a:ext>
            </a:extLst>
          </p:cNvPr>
          <p:cNvSpPr txBox="1"/>
          <p:nvPr/>
        </p:nvSpPr>
        <p:spPr>
          <a:xfrm>
            <a:off x="2325914" y="543490"/>
            <a:ext cx="517988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Decision Making style (CONT..)</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000754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6" name="Picture 5">
            <a:extLst>
              <a:ext uri="{FF2B5EF4-FFF2-40B4-BE49-F238E27FC236}">
                <a16:creationId xmlns:a16="http://schemas.microsoft.com/office/drawing/2014/main" id="{6EF31B4F-D655-474C-8C55-A4B3A02AC8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6435" y="1276262"/>
            <a:ext cx="10667999" cy="5581737"/>
          </a:xfrm>
          <a:prstGeom prst="rect">
            <a:avLst/>
          </a:prstGeom>
        </p:spPr>
      </p:pic>
      <p:pic>
        <p:nvPicPr>
          <p:cNvPr id="2" name="Picture 1">
            <a:extLst>
              <a:ext uri="{FF2B5EF4-FFF2-40B4-BE49-F238E27FC236}">
                <a16:creationId xmlns:a16="http://schemas.microsoft.com/office/drawing/2014/main" id="{EC13E2CF-CDC0-195C-0854-AC68F32072A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071C7913-18E2-195E-C317-39715D1BAC0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0C0E114-06C3-47B2-25D8-AD2D13E98A5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DB40680B-D8BF-141D-5B43-BD99CF1D1062}"/>
              </a:ext>
            </a:extLst>
          </p:cNvPr>
          <p:cNvPicPr>
            <a:picLocks noChangeAspect="1"/>
          </p:cNvPicPr>
          <p:nvPr/>
        </p:nvPicPr>
        <p:blipFill>
          <a:blip r:embed="rId7"/>
          <a:stretch>
            <a:fillRect/>
          </a:stretch>
        </p:blipFill>
        <p:spPr>
          <a:xfrm>
            <a:off x="11289" y="11565"/>
            <a:ext cx="9533101" cy="1610200"/>
          </a:xfrm>
          <a:prstGeom prst="rect">
            <a:avLst/>
          </a:prstGeom>
        </p:spPr>
      </p:pic>
      <p:sp>
        <p:nvSpPr>
          <p:cNvPr id="10" name="TextBox 9">
            <a:extLst>
              <a:ext uri="{FF2B5EF4-FFF2-40B4-BE49-F238E27FC236}">
                <a16:creationId xmlns:a16="http://schemas.microsoft.com/office/drawing/2014/main" id="{13660AF1-34C7-2BF5-4558-1281FFCEBFD0}"/>
              </a:ext>
            </a:extLst>
          </p:cNvPr>
          <p:cNvSpPr txBox="1"/>
          <p:nvPr/>
        </p:nvSpPr>
        <p:spPr>
          <a:xfrm>
            <a:off x="2325914" y="543490"/>
            <a:ext cx="517988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Decision Making style (CONT..)</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4257618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2" name="Picture 1">
            <a:extLst>
              <a:ext uri="{FF2B5EF4-FFF2-40B4-BE49-F238E27FC236}">
                <a16:creationId xmlns:a16="http://schemas.microsoft.com/office/drawing/2014/main" id="{8E368416-D772-704D-CE48-2EA48C103F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E52FEFAB-40E5-A41C-229D-7A22645F466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6709347-1E12-B484-580B-BF444253887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FB467D5D-265C-5A78-124A-0FFCC3371FB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5478F1C5-C099-01FE-CA31-AC15209E1315}"/>
              </a:ext>
            </a:extLst>
          </p:cNvPr>
          <p:cNvPicPr>
            <a:picLocks noChangeAspect="1"/>
          </p:cNvPicPr>
          <p:nvPr/>
        </p:nvPicPr>
        <p:blipFill>
          <a:blip r:embed="rId7"/>
          <a:stretch>
            <a:fillRect/>
          </a:stretch>
        </p:blipFill>
        <p:spPr>
          <a:xfrm>
            <a:off x="-1" y="-226119"/>
            <a:ext cx="11131827" cy="4228275"/>
          </a:xfrm>
          <a:prstGeom prst="rect">
            <a:avLst/>
          </a:prstGeom>
        </p:spPr>
      </p:pic>
      <p:sp>
        <p:nvSpPr>
          <p:cNvPr id="10" name="TextBox 9">
            <a:extLst>
              <a:ext uri="{FF2B5EF4-FFF2-40B4-BE49-F238E27FC236}">
                <a16:creationId xmlns:a16="http://schemas.microsoft.com/office/drawing/2014/main" id="{D537BF4D-0A4B-901B-0C22-2F85B8D00887}"/>
              </a:ext>
            </a:extLst>
          </p:cNvPr>
          <p:cNvSpPr txBox="1"/>
          <p:nvPr/>
        </p:nvSpPr>
        <p:spPr>
          <a:xfrm>
            <a:off x="3138649" y="1103188"/>
            <a:ext cx="7003617" cy="1569660"/>
          </a:xfrm>
          <a:prstGeom prst="rect">
            <a:avLst/>
          </a:prstGeom>
          <a:noFill/>
        </p:spPr>
        <p:txBody>
          <a:bodyPr wrap="square" rtlCol="0">
            <a:spAutoFit/>
          </a:bodyPr>
          <a:lstStyle/>
          <a:p>
            <a:pPr algn="ctr" defTabSz="914400">
              <a:defRPr/>
            </a:pPr>
            <a:br>
              <a:rPr lang="en-US" sz="3200" dirty="0">
                <a:solidFill>
                  <a:prstClr val="white"/>
                </a:solidFill>
                <a:latin typeface="Tajawal Medium" panose="00000600000000000000" pitchFamily="2" charset="-78"/>
                <a:cs typeface="Tajawal Medium" panose="00000600000000000000" pitchFamily="2" charset="-78"/>
                <a:sym typeface="Arial"/>
              </a:rPr>
            </a:br>
            <a:r>
              <a:rPr lang="en-US" sz="3200" dirty="0">
                <a:solidFill>
                  <a:prstClr val="white"/>
                </a:solidFill>
                <a:latin typeface="Tajawal Medium" panose="00000600000000000000" pitchFamily="2" charset="-78"/>
                <a:cs typeface="Tajawal Medium" panose="00000600000000000000" pitchFamily="2" charset="-78"/>
                <a:sym typeface="Arial"/>
              </a:rPr>
              <a:t>9.6 STAGES OF DECISION MAKING PROCESS/ Models</a:t>
            </a:r>
          </a:p>
        </p:txBody>
      </p:sp>
    </p:spTree>
    <p:extLst>
      <p:ext uri="{BB962C8B-B14F-4D97-AF65-F5344CB8AC3E}">
        <p14:creationId xmlns:p14="http://schemas.microsoft.com/office/powerpoint/2010/main" val="2352448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pic>
        <p:nvPicPr>
          <p:cNvPr id="5" name="Picture 4">
            <a:extLst>
              <a:ext uri="{FF2B5EF4-FFF2-40B4-BE49-F238E27FC236}">
                <a16:creationId xmlns:a16="http://schemas.microsoft.com/office/drawing/2014/main" id="{66EEBDA1-A81B-6843-B51E-FCD0EC91A889}"/>
              </a:ext>
            </a:extLst>
          </p:cNvPr>
          <p:cNvPicPr>
            <a:picLocks noChangeAspect="1"/>
          </p:cNvPicPr>
          <p:nvPr/>
        </p:nvPicPr>
        <p:blipFill rotWithShape="1">
          <a:blip r:embed="rId4">
            <a:extLst>
              <a:ext uri="{28A0092B-C50C-407E-A947-70E740481C1C}">
                <a14:useLocalDpi xmlns:a14="http://schemas.microsoft.com/office/drawing/2010/main" val="0"/>
              </a:ext>
            </a:extLst>
          </a:blip>
          <a:srcRect l="2285"/>
          <a:stretch/>
        </p:blipFill>
        <p:spPr>
          <a:xfrm>
            <a:off x="788059" y="1456518"/>
            <a:ext cx="9945486" cy="4749298"/>
          </a:xfrm>
          <a:prstGeom prst="rect">
            <a:avLst/>
          </a:prstGeom>
        </p:spPr>
      </p:pic>
      <p:pic>
        <p:nvPicPr>
          <p:cNvPr id="2" name="Picture 1">
            <a:extLst>
              <a:ext uri="{FF2B5EF4-FFF2-40B4-BE49-F238E27FC236}">
                <a16:creationId xmlns:a16="http://schemas.microsoft.com/office/drawing/2014/main" id="{3A1058FF-5ABA-608A-54DC-2474559753D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5A3788EA-1C61-A230-0D04-26706D456A4B}"/>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2E21A18B-151E-FD93-06CD-04BA88582AEC}"/>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DDEC2F6F-C119-3DB8-FBE8-515F48EA9968}"/>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88A88988-5332-714E-09C7-D04CD063F812}"/>
              </a:ext>
            </a:extLst>
          </p:cNvPr>
          <p:cNvPicPr>
            <a:picLocks noChangeAspect="1"/>
          </p:cNvPicPr>
          <p:nvPr/>
        </p:nvPicPr>
        <p:blipFill>
          <a:blip r:embed="rId8"/>
          <a:stretch>
            <a:fillRect/>
          </a:stretch>
        </p:blipFill>
        <p:spPr>
          <a:xfrm>
            <a:off x="-1" y="-226118"/>
            <a:ext cx="10455966" cy="1610200"/>
          </a:xfrm>
          <a:prstGeom prst="rect">
            <a:avLst/>
          </a:prstGeom>
        </p:spPr>
      </p:pic>
      <p:sp>
        <p:nvSpPr>
          <p:cNvPr id="11" name="TextBox 10">
            <a:extLst>
              <a:ext uri="{FF2B5EF4-FFF2-40B4-BE49-F238E27FC236}">
                <a16:creationId xmlns:a16="http://schemas.microsoft.com/office/drawing/2014/main" id="{9657310B-5C14-5E64-F0DB-882ED3487A37}"/>
              </a:ext>
            </a:extLst>
          </p:cNvPr>
          <p:cNvSpPr txBox="1"/>
          <p:nvPr/>
        </p:nvSpPr>
        <p:spPr>
          <a:xfrm>
            <a:off x="2551094" y="396989"/>
            <a:ext cx="7510967"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STAGES OF DECISION MAKING PROCESS: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2586443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208621" y="1384082"/>
            <a:ext cx="7690887" cy="1200329"/>
          </a:xfrm>
          <a:prstGeom prst="rect">
            <a:avLst/>
          </a:prstGeom>
        </p:spPr>
        <p:txBody>
          <a:bodyPr wrap="square">
            <a:spAutoFit/>
          </a:bodyPr>
          <a:lstStyle/>
          <a:p>
            <a:pPr algn="just"/>
            <a:r>
              <a:rPr lang="en-SA" sz="2400" b="1" dirty="0">
                <a:solidFill>
                  <a:srgbClr val="002060"/>
                </a:solidFill>
              </a:rPr>
              <a:t> 1. Normative Model</a:t>
            </a:r>
          </a:p>
          <a:p>
            <a:pPr algn="just"/>
            <a:r>
              <a:rPr lang="en-SA" sz="2400" dirty="0">
                <a:solidFill>
                  <a:srgbClr val="002060"/>
                </a:solidFill>
              </a:rPr>
              <a:t>• Seven steps are identified in the analytical precise model.</a:t>
            </a:r>
          </a:p>
        </p:txBody>
      </p:sp>
      <p:pic>
        <p:nvPicPr>
          <p:cNvPr id="11" name="Picture 10">
            <a:extLst>
              <a:ext uri="{FF2B5EF4-FFF2-40B4-BE49-F238E27FC236}">
                <a16:creationId xmlns:a16="http://schemas.microsoft.com/office/drawing/2014/main" id="{E941A6FE-3549-684D-AA96-86C15C925C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29948" y="2204822"/>
            <a:ext cx="9117495" cy="4351014"/>
          </a:xfrm>
          <a:prstGeom prst="rect">
            <a:avLst/>
          </a:prstGeom>
        </p:spPr>
      </p:pic>
      <p:pic>
        <p:nvPicPr>
          <p:cNvPr id="2" name="Picture 1">
            <a:extLst>
              <a:ext uri="{FF2B5EF4-FFF2-40B4-BE49-F238E27FC236}">
                <a16:creationId xmlns:a16="http://schemas.microsoft.com/office/drawing/2014/main" id="{91A1FA7D-BB5F-86EB-6701-0F95BF47A4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9538E191-C307-EE03-40D1-DE81439CE3D0}"/>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F446A096-FB32-F0E0-F586-10145CB509B4}"/>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0AA85E61-B6AD-83A5-B343-600879F57835}"/>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D9604BF2-9C1C-767B-1A4F-A6CCE2B2EB0A}"/>
              </a:ext>
            </a:extLst>
          </p:cNvPr>
          <p:cNvPicPr>
            <a:picLocks noChangeAspect="1"/>
          </p:cNvPicPr>
          <p:nvPr/>
        </p:nvPicPr>
        <p:blipFill>
          <a:blip r:embed="rId8"/>
          <a:stretch>
            <a:fillRect/>
          </a:stretch>
        </p:blipFill>
        <p:spPr>
          <a:xfrm>
            <a:off x="-1" y="-226118"/>
            <a:ext cx="9533101" cy="1610200"/>
          </a:xfrm>
          <a:prstGeom prst="rect">
            <a:avLst/>
          </a:prstGeom>
        </p:spPr>
      </p:pic>
      <p:sp>
        <p:nvSpPr>
          <p:cNvPr id="12" name="TextBox 11">
            <a:extLst>
              <a:ext uri="{FF2B5EF4-FFF2-40B4-BE49-F238E27FC236}">
                <a16:creationId xmlns:a16="http://schemas.microsoft.com/office/drawing/2014/main" id="{58EF9D68-3A34-538D-BE8E-10E4C2E92251}"/>
              </a:ext>
            </a:extLst>
          </p:cNvPr>
          <p:cNvSpPr txBox="1"/>
          <p:nvPr/>
        </p:nvSpPr>
        <p:spPr>
          <a:xfrm>
            <a:off x="2325914" y="543490"/>
            <a:ext cx="5149167"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 DECISION MAKING MODELS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316921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11131" y="1717704"/>
            <a:ext cx="4142419" cy="3847207"/>
          </a:xfrm>
          <a:prstGeom prst="rect">
            <a:avLst/>
          </a:prstGeom>
        </p:spPr>
        <p:txBody>
          <a:bodyPr wrap="square">
            <a:spAutoFit/>
          </a:bodyPr>
          <a:lstStyle/>
          <a:p>
            <a:pPr fontAlgn="base"/>
            <a:r>
              <a:rPr lang="en-SA" b="1" dirty="0">
                <a:solidFill>
                  <a:srgbClr val="0070C0"/>
                </a:solidFill>
              </a:rPr>
              <a:t> 1. Normative Model</a:t>
            </a:r>
          </a:p>
          <a:p>
            <a:pPr fontAlgn="base"/>
            <a:endParaRPr lang="en-SA" b="1" dirty="0">
              <a:solidFill>
                <a:srgbClr val="7030A0"/>
              </a:solidFill>
            </a:endParaRPr>
          </a:p>
          <a:p>
            <a:pPr algn="just" fontAlgn="base"/>
            <a:r>
              <a:rPr lang="en-US" sz="1600" dirty="0">
                <a:solidFill>
                  <a:srgbClr val="002060"/>
                </a:solidFill>
              </a:rPr>
              <a:t>shows the Vroom-Yetton model. The framework poses seven "yes/no" questions, which you need to answer to find the best decision-making process for your situation.</a:t>
            </a:r>
          </a:p>
          <a:p>
            <a:pPr algn="just" fontAlgn="base"/>
            <a:r>
              <a:rPr lang="en-US" sz="1600" dirty="0">
                <a:solidFill>
                  <a:srgbClr val="002060"/>
                </a:solidFill>
              </a:rPr>
              <a:t>As you answer each of the questions, you work your way through a decision tree until you arrive at a code (A1, A2, C1, C2, or G2). This code identifies the best decision-making process for you and your team. (Note that, in some scenarios, you won't need to answer all of the questions.)</a:t>
            </a:r>
          </a:p>
        </p:txBody>
      </p:sp>
      <p:sp>
        <p:nvSpPr>
          <p:cNvPr id="2" name="Rectangle 1">
            <a:extLst>
              <a:ext uri="{FF2B5EF4-FFF2-40B4-BE49-F238E27FC236}">
                <a16:creationId xmlns:a16="http://schemas.microsoft.com/office/drawing/2014/main" id="{526D19CC-1EFB-0E4B-B278-F664AD954857}"/>
              </a:ext>
            </a:extLst>
          </p:cNvPr>
          <p:cNvSpPr/>
          <p:nvPr/>
        </p:nvSpPr>
        <p:spPr>
          <a:xfrm>
            <a:off x="4712981" y="1310745"/>
            <a:ext cx="7054598" cy="4770537"/>
          </a:xfrm>
          <a:prstGeom prst="rect">
            <a:avLst/>
          </a:prstGeom>
        </p:spPr>
        <p:txBody>
          <a:bodyPr wrap="square">
            <a:spAutoFit/>
          </a:bodyPr>
          <a:lstStyle/>
          <a:p>
            <a:pPr algn="just" fontAlgn="base"/>
            <a:r>
              <a:rPr lang="en-US" sz="1600" b="1" u="sng" dirty="0">
                <a:solidFill>
                  <a:srgbClr val="0070C0"/>
                </a:solidFill>
              </a:rPr>
              <a:t>The following codes represent the five decision-making processes that are described by the model:</a:t>
            </a:r>
          </a:p>
          <a:p>
            <a:pPr marL="285750" indent="-285750" algn="just" fontAlgn="base">
              <a:buFont typeface="Arial" panose="020B0604020202020204" pitchFamily="34" charset="0"/>
              <a:buChar char="•"/>
            </a:pPr>
            <a:r>
              <a:rPr lang="en-US" sz="1600" b="1" dirty="0">
                <a:solidFill>
                  <a:srgbClr val="002060"/>
                </a:solidFill>
              </a:rPr>
              <a:t>Autocratic (A1):</a:t>
            </a:r>
            <a:r>
              <a:rPr lang="en-US" sz="1600" dirty="0">
                <a:solidFill>
                  <a:srgbClr val="002060"/>
                </a:solidFill>
              </a:rPr>
              <a:t> You use the information that you already have to make the decision, </a:t>
            </a:r>
            <a:r>
              <a:rPr lang="en-US" sz="1600" b="1" dirty="0">
                <a:solidFill>
                  <a:srgbClr val="002060"/>
                </a:solidFill>
              </a:rPr>
              <a:t>without </a:t>
            </a:r>
            <a:r>
              <a:rPr lang="en-US" sz="1600" dirty="0">
                <a:solidFill>
                  <a:srgbClr val="002060"/>
                </a:solidFill>
              </a:rPr>
              <a:t>requiring any further input from your team.</a:t>
            </a:r>
          </a:p>
          <a:p>
            <a:pPr marL="285750" indent="-285750" algn="just" fontAlgn="base">
              <a:buFont typeface="Arial" panose="020B0604020202020204" pitchFamily="34" charset="0"/>
              <a:buChar char="•"/>
            </a:pPr>
            <a:r>
              <a:rPr lang="en-US" sz="1600" b="1" dirty="0">
                <a:solidFill>
                  <a:srgbClr val="002060"/>
                </a:solidFill>
              </a:rPr>
              <a:t>Autocratic (A2):</a:t>
            </a:r>
            <a:r>
              <a:rPr lang="en-US" sz="1600" dirty="0">
                <a:solidFill>
                  <a:srgbClr val="002060"/>
                </a:solidFill>
              </a:rPr>
              <a:t> You </a:t>
            </a:r>
            <a:r>
              <a:rPr lang="en-US" sz="1600" b="1" dirty="0">
                <a:solidFill>
                  <a:srgbClr val="002060"/>
                </a:solidFill>
              </a:rPr>
              <a:t>consult your team </a:t>
            </a:r>
            <a:r>
              <a:rPr lang="en-US" sz="1600" dirty="0">
                <a:solidFill>
                  <a:srgbClr val="002060"/>
                </a:solidFill>
              </a:rPr>
              <a:t>to obtain specific </a:t>
            </a:r>
            <a:r>
              <a:rPr lang="en-US" sz="1600" b="1" dirty="0">
                <a:solidFill>
                  <a:srgbClr val="002060"/>
                </a:solidFill>
                <a:hlinkClick r:id="rId4">
                  <a:extLst>
                    <a:ext uri="{A12FA001-AC4F-418D-AE19-62706E023703}">
                      <ahyp:hlinkClr xmlns:ahyp="http://schemas.microsoft.com/office/drawing/2018/hyperlinkcolor" val="tx"/>
                    </a:ext>
                  </a:extLst>
                </a:hlinkClick>
              </a:rPr>
              <a:t>information</a:t>
            </a:r>
            <a:r>
              <a:rPr lang="en-US" sz="1600" dirty="0">
                <a:solidFill>
                  <a:srgbClr val="002060"/>
                </a:solidFill>
              </a:rPr>
              <a:t>  that you need, and then </a:t>
            </a:r>
            <a:r>
              <a:rPr lang="en-US" sz="1600" b="1" dirty="0">
                <a:solidFill>
                  <a:srgbClr val="002060"/>
                </a:solidFill>
              </a:rPr>
              <a:t>you make the final decision.</a:t>
            </a:r>
          </a:p>
          <a:p>
            <a:pPr marL="285750" indent="-285750" algn="just" fontAlgn="base">
              <a:buFont typeface="Arial" panose="020B0604020202020204" pitchFamily="34" charset="0"/>
              <a:buChar char="•"/>
            </a:pPr>
            <a:r>
              <a:rPr lang="en-US" sz="1600" b="1" dirty="0">
                <a:solidFill>
                  <a:srgbClr val="002060"/>
                </a:solidFill>
              </a:rPr>
              <a:t>Consultative (C1):</a:t>
            </a:r>
            <a:r>
              <a:rPr lang="en-US" sz="1600" dirty="0">
                <a:solidFill>
                  <a:srgbClr val="002060"/>
                </a:solidFill>
              </a:rPr>
              <a:t> You inform your team of the situation and ask for members' opinions individually, but you don't bring the group together for a discussion. </a:t>
            </a:r>
            <a:r>
              <a:rPr lang="en-US" sz="1600" b="1" dirty="0">
                <a:solidFill>
                  <a:srgbClr val="002060"/>
                </a:solidFill>
              </a:rPr>
              <a:t>You make the final decision</a:t>
            </a:r>
            <a:r>
              <a:rPr lang="en-US" sz="1600" dirty="0">
                <a:solidFill>
                  <a:srgbClr val="002060"/>
                </a:solidFill>
              </a:rPr>
              <a:t>.</a:t>
            </a:r>
          </a:p>
          <a:p>
            <a:pPr marL="285750" indent="-285750" algn="just" fontAlgn="base">
              <a:buFont typeface="Arial" panose="020B0604020202020204" pitchFamily="34" charset="0"/>
              <a:buChar char="•"/>
            </a:pPr>
            <a:r>
              <a:rPr lang="en-US" sz="1600" b="1" dirty="0">
                <a:solidFill>
                  <a:srgbClr val="002060"/>
                </a:solidFill>
              </a:rPr>
              <a:t>Consultative (C2):</a:t>
            </a:r>
            <a:r>
              <a:rPr lang="en-US" sz="1600" dirty="0">
                <a:solidFill>
                  <a:srgbClr val="002060"/>
                </a:solidFill>
              </a:rPr>
              <a:t> You get your team together for a group discussion about the issue and to seek their suggestions, but </a:t>
            </a:r>
            <a:r>
              <a:rPr lang="en-US" sz="1600" b="1" dirty="0">
                <a:solidFill>
                  <a:srgbClr val="002060"/>
                </a:solidFill>
              </a:rPr>
              <a:t>you still make the final decision by yourself</a:t>
            </a:r>
            <a:r>
              <a:rPr lang="en-US" sz="1600" dirty="0">
                <a:solidFill>
                  <a:srgbClr val="002060"/>
                </a:solidFill>
              </a:rPr>
              <a:t>.</a:t>
            </a:r>
          </a:p>
          <a:p>
            <a:pPr marL="285750" indent="-285750" algn="just" fontAlgn="base">
              <a:buFont typeface="Arial" panose="020B0604020202020204" pitchFamily="34" charset="0"/>
              <a:buChar char="•"/>
            </a:pPr>
            <a:r>
              <a:rPr lang="en-US" sz="1600" b="1" dirty="0">
                <a:solidFill>
                  <a:srgbClr val="002060"/>
                </a:solidFill>
              </a:rPr>
              <a:t>Collaborative (G2):</a:t>
            </a:r>
            <a:r>
              <a:rPr lang="en-US" sz="1600" dirty="0">
                <a:solidFill>
                  <a:srgbClr val="002060"/>
                </a:solidFill>
              </a:rPr>
              <a:t> You work with your team to reach a group </a:t>
            </a:r>
            <a:r>
              <a:rPr lang="en-US" sz="1600" b="1" dirty="0">
                <a:solidFill>
                  <a:srgbClr val="002060"/>
                </a:solidFill>
                <a:hlinkClick r:id="rId5">
                  <a:extLst>
                    <a:ext uri="{A12FA001-AC4F-418D-AE19-62706E023703}">
                      <ahyp:hlinkClr xmlns:ahyp="http://schemas.microsoft.com/office/drawing/2018/hyperlinkcolor" val="tx"/>
                    </a:ext>
                  </a:extLst>
                </a:hlinkClick>
              </a:rPr>
              <a:t>consensus</a:t>
            </a:r>
            <a:r>
              <a:rPr lang="en-US" sz="1600" dirty="0">
                <a:solidFill>
                  <a:srgbClr val="002060"/>
                </a:solidFill>
              </a:rPr>
              <a:t> . Your role is mostly facilitative, and you help team members to reach a decision that they </a:t>
            </a:r>
            <a:r>
              <a:rPr lang="en-US" sz="1600" b="1" dirty="0">
                <a:solidFill>
                  <a:srgbClr val="002060"/>
                </a:solidFill>
              </a:rPr>
              <a:t>all agree on.</a:t>
            </a:r>
          </a:p>
          <a:p>
            <a:pPr algn="just"/>
            <a:br>
              <a:rPr lang="en-US" sz="1600" dirty="0">
                <a:solidFill>
                  <a:srgbClr val="002060"/>
                </a:solidFill>
              </a:rPr>
            </a:br>
            <a:endParaRPr lang="en-SA" sz="1600" dirty="0">
              <a:solidFill>
                <a:srgbClr val="002060"/>
              </a:solidFill>
            </a:endParaRPr>
          </a:p>
        </p:txBody>
      </p:sp>
      <p:pic>
        <p:nvPicPr>
          <p:cNvPr id="5" name="Picture 4">
            <a:extLst>
              <a:ext uri="{FF2B5EF4-FFF2-40B4-BE49-F238E27FC236}">
                <a16:creationId xmlns:a16="http://schemas.microsoft.com/office/drawing/2014/main" id="{01933EFF-B11E-DED6-F63C-B5737FCB0A4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46D59A6E-1E06-889A-DF5B-D22115663BF3}"/>
              </a:ext>
            </a:extLst>
          </p:cNvPr>
          <p:cNvPicPr>
            <a:picLocks noChangeAspect="1"/>
          </p:cNvPicPr>
          <p:nvPr/>
        </p:nvPicPr>
        <p:blipFill>
          <a:blip r:embed="rId7"/>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A7EB16CA-AE32-3461-7CDD-D3BB462C4835}"/>
              </a:ext>
            </a:extLst>
          </p:cNvPr>
          <p:cNvPicPr>
            <a:picLocks noChangeAspect="1"/>
          </p:cNvPicPr>
          <p:nvPr/>
        </p:nvPicPr>
        <p:blipFill>
          <a:blip r:embed="rId8"/>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C711F5DA-1E5D-98FA-5297-862810A749EB}"/>
              </a:ext>
            </a:extLst>
          </p:cNvPr>
          <p:cNvPicPr>
            <a:picLocks noChangeAspect="1"/>
          </p:cNvPicPr>
          <p:nvPr/>
        </p:nvPicPr>
        <p:blipFill>
          <a:blip r:embed="rId8"/>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4CC45078-543C-0696-F08C-3343FD1CC01D}"/>
              </a:ext>
            </a:extLst>
          </p:cNvPr>
          <p:cNvPicPr>
            <a:picLocks noChangeAspect="1"/>
          </p:cNvPicPr>
          <p:nvPr/>
        </p:nvPicPr>
        <p:blipFill>
          <a:blip r:embed="rId9"/>
          <a:stretch>
            <a:fillRect/>
          </a:stretch>
        </p:blipFill>
        <p:spPr>
          <a:xfrm>
            <a:off x="-1" y="-226118"/>
            <a:ext cx="9533101" cy="1610200"/>
          </a:xfrm>
          <a:prstGeom prst="rect">
            <a:avLst/>
          </a:prstGeom>
        </p:spPr>
      </p:pic>
      <p:sp>
        <p:nvSpPr>
          <p:cNvPr id="12" name="TextBox 11">
            <a:extLst>
              <a:ext uri="{FF2B5EF4-FFF2-40B4-BE49-F238E27FC236}">
                <a16:creationId xmlns:a16="http://schemas.microsoft.com/office/drawing/2014/main" id="{6C176018-BC40-686C-66CA-E6807A215BDA}"/>
              </a:ext>
            </a:extLst>
          </p:cNvPr>
          <p:cNvSpPr txBox="1"/>
          <p:nvPr/>
        </p:nvSpPr>
        <p:spPr>
          <a:xfrm>
            <a:off x="2325914" y="543490"/>
            <a:ext cx="342433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 1. Normative Model</a:t>
            </a:r>
          </a:p>
        </p:txBody>
      </p:sp>
    </p:spTree>
    <p:extLst>
      <p:ext uri="{BB962C8B-B14F-4D97-AF65-F5344CB8AC3E}">
        <p14:creationId xmlns:p14="http://schemas.microsoft.com/office/powerpoint/2010/main" val="11101625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10" name="Picture 9">
            <a:extLst>
              <a:ext uri="{FF2B5EF4-FFF2-40B4-BE49-F238E27FC236}">
                <a16:creationId xmlns:a16="http://schemas.microsoft.com/office/drawing/2014/main" id="{E1D2FB94-0F18-9845-B264-61717F49D5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8846" y="1384083"/>
            <a:ext cx="7462479" cy="5171754"/>
          </a:xfrm>
          <a:prstGeom prst="rect">
            <a:avLst/>
          </a:prstGeom>
        </p:spPr>
      </p:pic>
      <p:sp>
        <p:nvSpPr>
          <p:cNvPr id="13" name="Rectangle 12">
            <a:extLst>
              <a:ext uri="{FF2B5EF4-FFF2-40B4-BE49-F238E27FC236}">
                <a16:creationId xmlns:a16="http://schemas.microsoft.com/office/drawing/2014/main" id="{3815153C-025C-5B42-A0F9-32896FCF1563}"/>
              </a:ext>
            </a:extLst>
          </p:cNvPr>
          <p:cNvSpPr/>
          <p:nvPr/>
        </p:nvSpPr>
        <p:spPr>
          <a:xfrm>
            <a:off x="130615" y="1645111"/>
            <a:ext cx="4587160" cy="3785652"/>
          </a:xfrm>
          <a:prstGeom prst="rect">
            <a:avLst/>
          </a:prstGeom>
        </p:spPr>
        <p:txBody>
          <a:bodyPr wrap="square">
            <a:spAutoFit/>
          </a:bodyPr>
          <a:lstStyle/>
          <a:p>
            <a:pPr algn="just"/>
            <a:r>
              <a:rPr lang="en-US" sz="2000" dirty="0">
                <a:solidFill>
                  <a:srgbClr val="002060"/>
                </a:solidFill>
              </a:rPr>
              <a:t>- Every path through the tree corresponds to a </a:t>
            </a:r>
            <a:r>
              <a:rPr lang="en-US" sz="2000" u="sng" dirty="0">
                <a:solidFill>
                  <a:srgbClr val="002060"/>
                </a:solidFill>
              </a:rPr>
              <a:t>possible sequence of actions and events, </a:t>
            </a:r>
            <a:r>
              <a:rPr lang="en-US" sz="2000" dirty="0">
                <a:solidFill>
                  <a:srgbClr val="002060"/>
                </a:solidFill>
              </a:rPr>
              <a:t>each with its own distinct consequences.</a:t>
            </a:r>
          </a:p>
          <a:p>
            <a:pPr algn="just"/>
            <a:endParaRPr lang="en-US" sz="2000" dirty="0">
              <a:solidFill>
                <a:srgbClr val="002060"/>
              </a:solidFill>
            </a:endParaRPr>
          </a:p>
          <a:p>
            <a:pPr algn="just"/>
            <a:r>
              <a:rPr lang="en-US" sz="2000" dirty="0">
                <a:solidFill>
                  <a:srgbClr val="002060"/>
                </a:solidFill>
              </a:rPr>
              <a:t>- Probabilities of both positive and negative consequences of each action and event are estimated and recorded on the appropriate branch.</a:t>
            </a:r>
          </a:p>
          <a:p>
            <a:pPr algn="just"/>
            <a:endParaRPr lang="en-US" sz="2000" dirty="0">
              <a:solidFill>
                <a:srgbClr val="002060"/>
              </a:solidFill>
            </a:endParaRPr>
          </a:p>
        </p:txBody>
      </p:sp>
      <p:pic>
        <p:nvPicPr>
          <p:cNvPr id="2" name="Picture 1">
            <a:extLst>
              <a:ext uri="{FF2B5EF4-FFF2-40B4-BE49-F238E27FC236}">
                <a16:creationId xmlns:a16="http://schemas.microsoft.com/office/drawing/2014/main" id="{EDEE8C3E-65E5-DC2E-8FF0-25D94E86A3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B7294474-C7D0-5025-F4F2-315147BF1969}"/>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50986FAC-81F7-A69B-8449-EA017E939A37}"/>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2CD2B425-35A1-4957-6A0D-E80ACFE3E751}"/>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F554F94D-BF19-C457-12CD-36F52A8C8F38}"/>
              </a:ext>
            </a:extLst>
          </p:cNvPr>
          <p:cNvPicPr>
            <a:picLocks noChangeAspect="1"/>
          </p:cNvPicPr>
          <p:nvPr/>
        </p:nvPicPr>
        <p:blipFill>
          <a:blip r:embed="rId8"/>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44E5359F-237E-E8CA-EC16-8120DD969437}"/>
              </a:ext>
            </a:extLst>
          </p:cNvPr>
          <p:cNvSpPr txBox="1"/>
          <p:nvPr/>
        </p:nvSpPr>
        <p:spPr>
          <a:xfrm>
            <a:off x="2325914" y="543490"/>
            <a:ext cx="346441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 Decision tree model</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1797431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pic>
        <p:nvPicPr>
          <p:cNvPr id="8" name="Picture 7">
            <a:extLst>
              <a:ext uri="{FF2B5EF4-FFF2-40B4-BE49-F238E27FC236}">
                <a16:creationId xmlns:a16="http://schemas.microsoft.com/office/drawing/2014/main" id="{2D66EE38-7B05-C443-B9FA-44533DE745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59738" y="1384082"/>
            <a:ext cx="7979689" cy="4590542"/>
          </a:xfrm>
          <a:prstGeom prst="rect">
            <a:avLst/>
          </a:prstGeom>
        </p:spPr>
      </p:pic>
      <p:pic>
        <p:nvPicPr>
          <p:cNvPr id="4" name="Picture 3">
            <a:extLst>
              <a:ext uri="{FF2B5EF4-FFF2-40B4-BE49-F238E27FC236}">
                <a16:creationId xmlns:a16="http://schemas.microsoft.com/office/drawing/2014/main" id="{EE0DF87E-6205-A743-7B79-CE2C043AE28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7AA8C9D5-3760-B3E5-B912-127C0F27201F}"/>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E96496CE-C74F-6626-8E7D-306500DF7E08}"/>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EA629F54-6E30-8A98-2089-E9BFDF74B0EA}"/>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836D1078-AF2B-B1AE-2044-A88CDE0ABC4C}"/>
              </a:ext>
            </a:extLst>
          </p:cNvPr>
          <p:cNvPicPr>
            <a:picLocks noChangeAspect="1"/>
          </p:cNvPicPr>
          <p:nvPr/>
        </p:nvPicPr>
        <p:blipFill>
          <a:blip r:embed="rId8"/>
          <a:stretch>
            <a:fillRect/>
          </a:stretch>
        </p:blipFill>
        <p:spPr>
          <a:xfrm>
            <a:off x="-1" y="-226118"/>
            <a:ext cx="9533101" cy="1610200"/>
          </a:xfrm>
          <a:prstGeom prst="rect">
            <a:avLst/>
          </a:prstGeom>
        </p:spPr>
      </p:pic>
      <p:sp>
        <p:nvSpPr>
          <p:cNvPr id="12" name="TextBox 11">
            <a:extLst>
              <a:ext uri="{FF2B5EF4-FFF2-40B4-BE49-F238E27FC236}">
                <a16:creationId xmlns:a16="http://schemas.microsoft.com/office/drawing/2014/main" id="{301EB333-C022-173C-762C-B7BCA86138F3}"/>
              </a:ext>
            </a:extLst>
          </p:cNvPr>
          <p:cNvSpPr txBox="1"/>
          <p:nvPr/>
        </p:nvSpPr>
        <p:spPr>
          <a:xfrm>
            <a:off x="2325914" y="543490"/>
            <a:ext cx="652294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 2.Descriptive model of decision making</a:t>
            </a:r>
          </a:p>
        </p:txBody>
      </p:sp>
    </p:spTree>
    <p:extLst>
      <p:ext uri="{BB962C8B-B14F-4D97-AF65-F5344CB8AC3E}">
        <p14:creationId xmlns:p14="http://schemas.microsoft.com/office/powerpoint/2010/main" val="24907243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5" name="Rectangle 4">
            <a:extLst>
              <a:ext uri="{FF2B5EF4-FFF2-40B4-BE49-F238E27FC236}">
                <a16:creationId xmlns:a16="http://schemas.microsoft.com/office/drawing/2014/main" id="{1D780A4A-A026-1F4B-9646-BE5C7A646A37}"/>
              </a:ext>
            </a:extLst>
          </p:cNvPr>
          <p:cNvSpPr/>
          <p:nvPr/>
        </p:nvSpPr>
        <p:spPr>
          <a:xfrm>
            <a:off x="383331" y="1440597"/>
            <a:ext cx="11372597" cy="4893647"/>
          </a:xfrm>
          <a:prstGeom prst="rect">
            <a:avLst/>
          </a:prstGeom>
        </p:spPr>
        <p:txBody>
          <a:bodyPr wrap="square">
            <a:spAutoFit/>
          </a:bodyPr>
          <a:lstStyle/>
          <a:p>
            <a:pPr algn="just"/>
            <a:r>
              <a:rPr lang="en-US" sz="2400" b="1" u="sng" dirty="0">
                <a:solidFill>
                  <a:srgbClr val="002060"/>
                </a:solidFill>
                <a:latin typeface="Tahoma" panose="020B0604030504040204" pitchFamily="34" charset="0"/>
              </a:rPr>
              <a:t>Under Certain environments: </a:t>
            </a:r>
          </a:p>
          <a:p>
            <a:pPr algn="just"/>
            <a:endParaRPr lang="en-US" sz="2400" b="1" dirty="0">
              <a:solidFill>
                <a:srgbClr val="002060"/>
              </a:solidFill>
            </a:endParaRPr>
          </a:p>
          <a:p>
            <a:pPr algn="just"/>
            <a:r>
              <a:rPr lang="en-US" sz="2400" dirty="0">
                <a:solidFill>
                  <a:srgbClr val="002060"/>
                </a:solidFill>
                <a:latin typeface="Tahoma" panose="020B0604030504040204" pitchFamily="34" charset="0"/>
              </a:rPr>
              <a:t>- Exist when information is insufficient to predict the results of each alternative in advance of implementation. </a:t>
            </a:r>
          </a:p>
          <a:p>
            <a:pPr marL="285750" indent="-285750" algn="just">
              <a:buFontTx/>
              <a:buChar char="-"/>
            </a:pPr>
            <a:endParaRPr lang="en-US" sz="2400" dirty="0">
              <a:solidFill>
                <a:srgbClr val="002060"/>
              </a:solidFill>
              <a:latin typeface="Tahoma" panose="020B0604030504040204" pitchFamily="34" charset="0"/>
            </a:endParaRPr>
          </a:p>
          <a:p>
            <a:pPr algn="just"/>
            <a:r>
              <a:rPr lang="en-US" sz="2400" dirty="0">
                <a:solidFill>
                  <a:srgbClr val="002060"/>
                </a:solidFill>
                <a:latin typeface="Tahoma" panose="020B0604030504040204" pitchFamily="34" charset="0"/>
              </a:rPr>
              <a:t>Making Decision under uncertainty:</a:t>
            </a:r>
          </a:p>
          <a:p>
            <a:pPr algn="just"/>
            <a:r>
              <a:rPr lang="en-US" sz="2400" dirty="0">
                <a:solidFill>
                  <a:srgbClr val="002060"/>
                </a:solidFill>
                <a:latin typeface="Tahoma" panose="020B0604030504040204" pitchFamily="34" charset="0"/>
              </a:rPr>
              <a:t>• In making decision under uncertainty, the decision maker knows with certainty what conditions will subsequently occur and affect the decision outcomes.</a:t>
            </a:r>
          </a:p>
          <a:p>
            <a:pPr algn="just"/>
            <a:endParaRPr lang="en-US" sz="2400" dirty="0">
              <a:solidFill>
                <a:srgbClr val="002060"/>
              </a:solidFill>
              <a:latin typeface="Tahoma" panose="020B0604030504040204" pitchFamily="34" charset="0"/>
            </a:endParaRPr>
          </a:p>
          <a:p>
            <a:pPr algn="just">
              <a:buClr>
                <a:srgbClr val="FF0000"/>
              </a:buClr>
            </a:pPr>
            <a:r>
              <a:rPr lang="en-US" sz="2400" dirty="0">
                <a:solidFill>
                  <a:srgbClr val="002060"/>
                </a:solidFill>
                <a:latin typeface="Tahoma" panose="020B0604030504040204" pitchFamily="34" charset="0"/>
              </a:rPr>
              <a:t>Making Decision under risk:</a:t>
            </a:r>
          </a:p>
          <a:p>
            <a:pPr algn="just"/>
            <a:r>
              <a:rPr lang="en-US" sz="2400" dirty="0">
                <a:solidFill>
                  <a:srgbClr val="002060"/>
                </a:solidFill>
                <a:latin typeface="Tahoma" panose="020B0604030504040204" pitchFamily="34" charset="0"/>
              </a:rPr>
              <a:t>• In making decision under risk, the probabilities are used to obtain expected values of outcomes for each decision alternative.</a:t>
            </a:r>
            <a:endParaRPr lang="ar-SA" sz="2400" dirty="0">
              <a:solidFill>
                <a:srgbClr val="002060"/>
              </a:solidFill>
              <a:latin typeface="Tahoma" panose="020B0604030504040204" pitchFamily="34" charset="0"/>
            </a:endParaRPr>
          </a:p>
          <a:p>
            <a:pPr marL="285750" indent="-285750" algn="just">
              <a:buFontTx/>
              <a:buChar char="-"/>
            </a:pPr>
            <a:endParaRPr lang="en-US" sz="2400" dirty="0">
              <a:solidFill>
                <a:srgbClr val="002060"/>
              </a:solidFill>
            </a:endParaRPr>
          </a:p>
        </p:txBody>
      </p:sp>
      <p:pic>
        <p:nvPicPr>
          <p:cNvPr id="2" name="Picture 1">
            <a:extLst>
              <a:ext uri="{FF2B5EF4-FFF2-40B4-BE49-F238E27FC236}">
                <a16:creationId xmlns:a16="http://schemas.microsoft.com/office/drawing/2014/main" id="{B0AB5859-02CD-720E-C030-745EAC1742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CD3ECB71-3FFE-79AC-94CC-82B3A3094B42}"/>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939424E3-D75D-D99C-4D2A-B76D62367AE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F773AB18-E4DA-2795-D8DF-41042F33E64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0E0340C5-766D-AA99-D4A3-335757D59312}"/>
              </a:ext>
            </a:extLst>
          </p:cNvPr>
          <p:cNvPicPr>
            <a:picLocks noChangeAspect="1"/>
          </p:cNvPicPr>
          <p:nvPr/>
        </p:nvPicPr>
        <p:blipFill>
          <a:blip r:embed="rId7"/>
          <a:stretch>
            <a:fillRect/>
          </a:stretch>
        </p:blipFill>
        <p:spPr>
          <a:xfrm>
            <a:off x="-1" y="-226118"/>
            <a:ext cx="9533101" cy="1610200"/>
          </a:xfrm>
          <a:prstGeom prst="rect">
            <a:avLst/>
          </a:prstGeom>
        </p:spPr>
      </p:pic>
      <p:sp>
        <p:nvSpPr>
          <p:cNvPr id="12" name="TextBox 11">
            <a:extLst>
              <a:ext uri="{FF2B5EF4-FFF2-40B4-BE49-F238E27FC236}">
                <a16:creationId xmlns:a16="http://schemas.microsoft.com/office/drawing/2014/main" id="{C53DEF76-5B2A-289D-3196-86FB30D9526A}"/>
              </a:ext>
            </a:extLst>
          </p:cNvPr>
          <p:cNvSpPr txBox="1"/>
          <p:nvPr/>
        </p:nvSpPr>
        <p:spPr>
          <a:xfrm>
            <a:off x="2325914" y="543490"/>
            <a:ext cx="6773970" cy="954107"/>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 Types of Making Decision Environments:</a:t>
            </a:r>
            <a:br>
              <a:rPr lang="en-US" sz="2800" dirty="0">
                <a:solidFill>
                  <a:prstClr val="white"/>
                </a:solidFill>
                <a:latin typeface="Tajawal Medium" panose="00000600000000000000" pitchFamily="2" charset="-78"/>
                <a:cs typeface="Tajawal Medium" panose="00000600000000000000" pitchFamily="2" charset="-78"/>
                <a:sym typeface="Arial"/>
              </a:rPr>
            </a:b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7744832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5" name="Rectangle 4">
            <a:extLst>
              <a:ext uri="{FF2B5EF4-FFF2-40B4-BE49-F238E27FC236}">
                <a16:creationId xmlns:a16="http://schemas.microsoft.com/office/drawing/2014/main" id="{07D8A5E6-43E9-BD4E-9A7E-CE493ED76380}"/>
              </a:ext>
            </a:extLst>
          </p:cNvPr>
          <p:cNvSpPr/>
          <p:nvPr/>
        </p:nvSpPr>
        <p:spPr>
          <a:xfrm>
            <a:off x="118017" y="1957591"/>
            <a:ext cx="11146986" cy="3847207"/>
          </a:xfrm>
          <a:prstGeom prst="rect">
            <a:avLst/>
          </a:prstGeom>
        </p:spPr>
        <p:txBody>
          <a:bodyPr wrap="square">
            <a:spAutoFit/>
          </a:bodyPr>
          <a:lstStyle/>
          <a:p>
            <a:pPr algn="just">
              <a:buClr>
                <a:srgbClr val="FF0000"/>
              </a:buClr>
            </a:pPr>
            <a:r>
              <a:rPr lang="en-US" sz="2400" b="1" dirty="0">
                <a:solidFill>
                  <a:srgbClr val="002060"/>
                </a:solidFill>
              </a:rPr>
              <a:t>Making Decision under uncertainty:</a:t>
            </a:r>
          </a:p>
          <a:p>
            <a:pPr algn="just">
              <a:buClr>
                <a:srgbClr val="FF0000"/>
              </a:buClr>
            </a:pPr>
            <a:endParaRPr lang="en-US" sz="2000" dirty="0">
              <a:solidFill>
                <a:srgbClr val="002060"/>
              </a:solidFill>
            </a:endParaRPr>
          </a:p>
          <a:p>
            <a:pPr marL="285750" indent="-285750" algn="just">
              <a:buClr>
                <a:srgbClr val="FF0000"/>
              </a:buClr>
              <a:buFont typeface="Arial" panose="020B0604020202020204" pitchFamily="34" charset="0"/>
              <a:buChar char="•"/>
            </a:pPr>
            <a:r>
              <a:rPr lang="en-US" sz="2000" b="1" dirty="0">
                <a:solidFill>
                  <a:srgbClr val="002060"/>
                </a:solidFill>
              </a:rPr>
              <a:t>    </a:t>
            </a:r>
            <a:r>
              <a:rPr lang="en-US" sz="2000" dirty="0">
                <a:solidFill>
                  <a:srgbClr val="002060"/>
                </a:solidFill>
              </a:rPr>
              <a:t>In some cases a decision maker cannot assess the probability of occurrence for the various states of nature. so little information that they cannot even assign probabilities to various alternatives and possible outcomes. </a:t>
            </a:r>
          </a:p>
          <a:p>
            <a:pPr marL="285750" indent="-285750" algn="just">
              <a:buClr>
                <a:srgbClr val="FF0000"/>
              </a:buClr>
              <a:buFont typeface="Arial" panose="020B0604020202020204" pitchFamily="34" charset="0"/>
              <a:buChar char="•"/>
            </a:pPr>
            <a:endParaRPr lang="en-US" sz="2000" dirty="0">
              <a:solidFill>
                <a:srgbClr val="002060"/>
              </a:solidFill>
            </a:endParaRPr>
          </a:p>
          <a:p>
            <a:pPr marL="285750" indent="-285750" algn="just">
              <a:buClr>
                <a:srgbClr val="FF0000"/>
              </a:buClr>
              <a:buFont typeface="Arial" panose="020B0604020202020204" pitchFamily="34" charset="0"/>
              <a:buChar char="•"/>
            </a:pPr>
            <a:r>
              <a:rPr lang="en-US" sz="2000" dirty="0">
                <a:solidFill>
                  <a:srgbClr val="002060"/>
                </a:solidFill>
              </a:rPr>
              <a:t>Uncertainty forces decision makers to rely individual and group creativity to succeed in problem solving. </a:t>
            </a:r>
          </a:p>
          <a:p>
            <a:pPr algn="just">
              <a:buClr>
                <a:srgbClr val="FF0000"/>
              </a:buClr>
            </a:pPr>
            <a:endParaRPr lang="en-US" sz="2000" dirty="0">
              <a:solidFill>
                <a:srgbClr val="002060"/>
              </a:solidFill>
            </a:endParaRPr>
          </a:p>
          <a:p>
            <a:pPr marL="285750" indent="-285750" algn="just">
              <a:buClr>
                <a:srgbClr val="FF0000"/>
              </a:buClr>
              <a:buFont typeface="Arial" panose="020B0604020202020204" pitchFamily="34" charset="0"/>
              <a:buChar char="•"/>
            </a:pPr>
            <a:endParaRPr lang="en-US" sz="2000" dirty="0">
              <a:solidFill>
                <a:srgbClr val="002060"/>
              </a:solidFill>
            </a:endParaRPr>
          </a:p>
          <a:p>
            <a:pPr marL="285750" indent="-285750" algn="just">
              <a:buClr>
                <a:srgbClr val="FF0000"/>
              </a:buClr>
              <a:buFont typeface="Arial" panose="020B0604020202020204" pitchFamily="34" charset="0"/>
              <a:buChar char="•"/>
            </a:pPr>
            <a:r>
              <a:rPr lang="en-US" sz="2000" dirty="0">
                <a:solidFill>
                  <a:srgbClr val="002060"/>
                </a:solidFill>
              </a:rPr>
              <a:t>   When no probabilities are available, the situation is referred to as making decision under uncertainty</a:t>
            </a:r>
            <a:r>
              <a:rPr lang="en-US" sz="2000" b="1" dirty="0">
                <a:solidFill>
                  <a:srgbClr val="002060"/>
                </a:solidFill>
              </a:rPr>
              <a:t>.</a:t>
            </a:r>
            <a:endParaRPr lang="ar-SA" sz="2000" b="1" dirty="0">
              <a:solidFill>
                <a:srgbClr val="002060"/>
              </a:solidFill>
            </a:endParaRPr>
          </a:p>
        </p:txBody>
      </p:sp>
      <p:pic>
        <p:nvPicPr>
          <p:cNvPr id="2" name="Picture 1">
            <a:extLst>
              <a:ext uri="{FF2B5EF4-FFF2-40B4-BE49-F238E27FC236}">
                <a16:creationId xmlns:a16="http://schemas.microsoft.com/office/drawing/2014/main" id="{FDB50DDF-7160-20AE-2079-145CADE2E7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479FD572-645D-1A68-A904-026EC1DAA8B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5A3FE82F-5BA2-5ED0-C4A5-FA751007110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4CECC78B-0186-8606-A9BF-FC84FFF483A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FC7840A9-3243-D064-90F4-FFA65C78CA30}"/>
              </a:ext>
            </a:extLst>
          </p:cNvPr>
          <p:cNvPicPr>
            <a:picLocks noChangeAspect="1"/>
          </p:cNvPicPr>
          <p:nvPr/>
        </p:nvPicPr>
        <p:blipFill>
          <a:blip r:embed="rId7"/>
          <a:stretch>
            <a:fillRect/>
          </a:stretch>
        </p:blipFill>
        <p:spPr>
          <a:xfrm>
            <a:off x="11289" y="-34728"/>
            <a:ext cx="10338659" cy="1610200"/>
          </a:xfrm>
          <a:prstGeom prst="rect">
            <a:avLst/>
          </a:prstGeom>
        </p:spPr>
      </p:pic>
      <p:sp>
        <p:nvSpPr>
          <p:cNvPr id="12" name="TextBox 11">
            <a:extLst>
              <a:ext uri="{FF2B5EF4-FFF2-40B4-BE49-F238E27FC236}">
                <a16:creationId xmlns:a16="http://schemas.microsoft.com/office/drawing/2014/main" id="{D2C9A91A-C054-0562-A175-75968C1746A3}"/>
              </a:ext>
            </a:extLst>
          </p:cNvPr>
          <p:cNvSpPr txBox="1"/>
          <p:nvPr/>
        </p:nvSpPr>
        <p:spPr>
          <a:xfrm>
            <a:off x="2325914" y="543490"/>
            <a:ext cx="7753405" cy="954107"/>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 Types of Making Decision Environments-Cont.:</a:t>
            </a:r>
            <a:br>
              <a:rPr lang="en-US" sz="2800" dirty="0">
                <a:solidFill>
                  <a:prstClr val="white"/>
                </a:solidFill>
                <a:latin typeface="Tajawal Medium" panose="00000600000000000000" pitchFamily="2" charset="-78"/>
                <a:cs typeface="Tajawal Medium" panose="00000600000000000000" pitchFamily="2" charset="-78"/>
                <a:sym typeface="Arial"/>
              </a:rPr>
            </a:b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568817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2" name="Rectangle 1">
            <a:extLst>
              <a:ext uri="{FF2B5EF4-FFF2-40B4-BE49-F238E27FC236}">
                <a16:creationId xmlns:a16="http://schemas.microsoft.com/office/drawing/2014/main" id="{84FB5D5F-8EE0-DD4D-A9C4-9ABE7BD66E25}"/>
              </a:ext>
            </a:extLst>
          </p:cNvPr>
          <p:cNvSpPr/>
          <p:nvPr/>
        </p:nvSpPr>
        <p:spPr>
          <a:xfrm>
            <a:off x="383331" y="1497597"/>
            <a:ext cx="10495432" cy="3908762"/>
          </a:xfrm>
          <a:prstGeom prst="rect">
            <a:avLst/>
          </a:prstGeom>
        </p:spPr>
        <p:txBody>
          <a:bodyPr wrap="square">
            <a:spAutoFit/>
          </a:bodyPr>
          <a:lstStyle/>
          <a:p>
            <a:pPr algn="just">
              <a:buClr>
                <a:srgbClr val="FF0000"/>
              </a:buClr>
            </a:pPr>
            <a:r>
              <a:rPr lang="en-US" sz="2800" b="1" dirty="0">
                <a:solidFill>
                  <a:srgbClr val="002060"/>
                </a:solidFill>
              </a:rPr>
              <a:t>Making Decision under risk :</a:t>
            </a:r>
          </a:p>
          <a:p>
            <a:pPr algn="just"/>
            <a:r>
              <a:rPr lang="en-US" sz="2000" dirty="0">
                <a:solidFill>
                  <a:srgbClr val="002060"/>
                </a:solidFill>
              </a:rPr>
              <a:t>-Exist when decision makers lack complete certainty regarding the outcomes of  certainty regarding the outcomes of various courses of action, but they can  assign probabilities of occurrence. </a:t>
            </a:r>
          </a:p>
          <a:p>
            <a:pPr algn="just"/>
            <a:endParaRPr lang="en-US" sz="2000" dirty="0">
              <a:solidFill>
                <a:srgbClr val="002060"/>
              </a:solidFill>
            </a:endParaRPr>
          </a:p>
          <a:p>
            <a:pPr algn="just"/>
            <a:r>
              <a:rPr lang="en-US" sz="2000" dirty="0">
                <a:solidFill>
                  <a:srgbClr val="002060"/>
                </a:solidFill>
              </a:rPr>
              <a:t>-</a:t>
            </a:r>
            <a:r>
              <a:rPr lang="en-US" sz="2000" b="1" dirty="0">
                <a:solidFill>
                  <a:srgbClr val="0070C0"/>
                </a:solidFill>
              </a:rPr>
              <a:t>Probabilities</a:t>
            </a:r>
            <a:r>
              <a:rPr lang="en-US" sz="2000" dirty="0">
                <a:solidFill>
                  <a:srgbClr val="002060"/>
                </a:solidFill>
              </a:rPr>
              <a:t> can be assigned through objective statistical procedures or personal </a:t>
            </a:r>
          </a:p>
          <a:p>
            <a:pPr algn="just"/>
            <a:r>
              <a:rPr lang="en-US" sz="2000" dirty="0">
                <a:solidFill>
                  <a:srgbClr val="002060"/>
                </a:solidFill>
              </a:rPr>
              <a:t>intuition. </a:t>
            </a:r>
          </a:p>
          <a:p>
            <a:pPr algn="just">
              <a:buClr>
                <a:srgbClr val="FF0000"/>
              </a:buClr>
            </a:pPr>
            <a:r>
              <a:rPr lang="en-US" sz="2000" b="1" dirty="0">
                <a:solidFill>
                  <a:srgbClr val="0070C0"/>
                </a:solidFill>
              </a:rPr>
              <a:t>-  Expected value</a:t>
            </a:r>
          </a:p>
          <a:p>
            <a:pPr algn="just">
              <a:buClr>
                <a:srgbClr val="FF0000"/>
              </a:buClr>
            </a:pPr>
            <a:r>
              <a:rPr lang="en-US" sz="2000" dirty="0">
                <a:solidFill>
                  <a:srgbClr val="002060"/>
                </a:solidFill>
              </a:rPr>
              <a:t>  The product of a payoff and its probability of occurrence.</a:t>
            </a:r>
          </a:p>
          <a:p>
            <a:pPr algn="just"/>
            <a:r>
              <a:rPr lang="en-US" sz="2000" b="1" dirty="0">
                <a:solidFill>
                  <a:srgbClr val="0070C0"/>
                </a:solidFill>
              </a:rPr>
              <a:t>- Decision tree</a:t>
            </a:r>
          </a:p>
          <a:p>
            <a:pPr algn="just">
              <a:buClr>
                <a:srgbClr val="FF0000"/>
              </a:buClr>
            </a:pPr>
            <a:r>
              <a:rPr lang="en-US" sz="2000" dirty="0">
                <a:solidFill>
                  <a:srgbClr val="002060"/>
                </a:solidFill>
              </a:rPr>
              <a:t>   A branching diagram that illustrates the alternatives.</a:t>
            </a:r>
          </a:p>
          <a:p>
            <a:pPr algn="just"/>
            <a:r>
              <a:rPr lang="en-US" sz="2000" dirty="0">
                <a:solidFill>
                  <a:srgbClr val="002060"/>
                </a:solidFill>
              </a:rPr>
              <a:t>         </a:t>
            </a:r>
          </a:p>
        </p:txBody>
      </p:sp>
      <p:sp>
        <p:nvSpPr>
          <p:cNvPr id="5" name="Rectangle 4">
            <a:extLst>
              <a:ext uri="{FF2B5EF4-FFF2-40B4-BE49-F238E27FC236}">
                <a16:creationId xmlns:a16="http://schemas.microsoft.com/office/drawing/2014/main" id="{07D8A5E6-43E9-BD4E-9A7E-CE493ED76380}"/>
              </a:ext>
            </a:extLst>
          </p:cNvPr>
          <p:cNvSpPr/>
          <p:nvPr/>
        </p:nvSpPr>
        <p:spPr>
          <a:xfrm>
            <a:off x="7200756" y="2671274"/>
            <a:ext cx="4540922" cy="369332"/>
          </a:xfrm>
          <a:prstGeom prst="rect">
            <a:avLst/>
          </a:prstGeom>
        </p:spPr>
        <p:txBody>
          <a:bodyPr wrap="square">
            <a:spAutoFit/>
          </a:bodyPr>
          <a:lstStyle/>
          <a:p>
            <a:r>
              <a:rPr lang="en-US" dirty="0"/>
              <a:t></a:t>
            </a:r>
          </a:p>
        </p:txBody>
      </p:sp>
      <p:pic>
        <p:nvPicPr>
          <p:cNvPr id="8" name="Picture 7">
            <a:extLst>
              <a:ext uri="{FF2B5EF4-FFF2-40B4-BE49-F238E27FC236}">
                <a16:creationId xmlns:a16="http://schemas.microsoft.com/office/drawing/2014/main" id="{BBCD7901-8FC5-721C-4319-902A065288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9" name="Picture 8">
            <a:extLst>
              <a:ext uri="{FF2B5EF4-FFF2-40B4-BE49-F238E27FC236}">
                <a16:creationId xmlns:a16="http://schemas.microsoft.com/office/drawing/2014/main" id="{2DB99800-8954-5741-A399-6C35B79D78A0}"/>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10" name="Picture 9">
            <a:extLst>
              <a:ext uri="{FF2B5EF4-FFF2-40B4-BE49-F238E27FC236}">
                <a16:creationId xmlns:a16="http://schemas.microsoft.com/office/drawing/2014/main" id="{4CC4CA63-6109-4810-0ECC-5BE80834138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D8BB7E56-4CB4-D060-674C-912C019986B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2" name="Picture 11">
            <a:extLst>
              <a:ext uri="{FF2B5EF4-FFF2-40B4-BE49-F238E27FC236}">
                <a16:creationId xmlns:a16="http://schemas.microsoft.com/office/drawing/2014/main" id="{F17E267A-BE3E-ADB2-D539-A3213CD02768}"/>
              </a:ext>
            </a:extLst>
          </p:cNvPr>
          <p:cNvPicPr>
            <a:picLocks noChangeAspect="1"/>
          </p:cNvPicPr>
          <p:nvPr/>
        </p:nvPicPr>
        <p:blipFill>
          <a:blip r:embed="rId7"/>
          <a:stretch>
            <a:fillRect/>
          </a:stretch>
        </p:blipFill>
        <p:spPr>
          <a:xfrm>
            <a:off x="-1" y="-226118"/>
            <a:ext cx="10296940" cy="1610200"/>
          </a:xfrm>
          <a:prstGeom prst="rect">
            <a:avLst/>
          </a:prstGeom>
        </p:spPr>
      </p:pic>
      <p:sp>
        <p:nvSpPr>
          <p:cNvPr id="13" name="TextBox 12">
            <a:extLst>
              <a:ext uri="{FF2B5EF4-FFF2-40B4-BE49-F238E27FC236}">
                <a16:creationId xmlns:a16="http://schemas.microsoft.com/office/drawing/2014/main" id="{130926FD-A7FB-0B2E-28C3-42EF120481C0}"/>
              </a:ext>
            </a:extLst>
          </p:cNvPr>
          <p:cNvSpPr txBox="1"/>
          <p:nvPr/>
        </p:nvSpPr>
        <p:spPr>
          <a:xfrm>
            <a:off x="2325914" y="543490"/>
            <a:ext cx="8290668" cy="954107"/>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 Types of Making Decision Environments (CONT..):</a:t>
            </a:r>
            <a:br>
              <a:rPr lang="en-US" sz="2800" dirty="0">
                <a:solidFill>
                  <a:prstClr val="white"/>
                </a:solidFill>
                <a:latin typeface="Tajawal Medium" panose="00000600000000000000" pitchFamily="2" charset="-78"/>
                <a:cs typeface="Tajawal Medium" panose="00000600000000000000" pitchFamily="2" charset="-78"/>
                <a:sym typeface="Arial"/>
              </a:rPr>
            </a:b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9519916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42ABAF4A-6102-D90C-0EC1-8F28B4FE628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6DE2EA6E-6AE0-7487-5B15-B6A2D2860593}"/>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70808A4E-D37E-0EFF-7D0F-8E4A350BDB5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2CAC2841-C118-CE59-B283-C49394BEE26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9E27B2BF-4214-7DF7-AE3B-F5BF74A263BA}"/>
              </a:ext>
            </a:extLst>
          </p:cNvPr>
          <p:cNvPicPr>
            <a:picLocks noChangeAspect="1"/>
          </p:cNvPicPr>
          <p:nvPr/>
        </p:nvPicPr>
        <p:blipFill>
          <a:blip r:embed="rId7"/>
          <a:stretch>
            <a:fillRect/>
          </a:stretch>
        </p:blipFill>
        <p:spPr>
          <a:xfrm>
            <a:off x="-2" y="-226118"/>
            <a:ext cx="12192001" cy="4466814"/>
          </a:xfrm>
          <a:prstGeom prst="rect">
            <a:avLst/>
          </a:prstGeom>
        </p:spPr>
      </p:pic>
      <p:sp>
        <p:nvSpPr>
          <p:cNvPr id="10" name="TextBox 9">
            <a:extLst>
              <a:ext uri="{FF2B5EF4-FFF2-40B4-BE49-F238E27FC236}">
                <a16:creationId xmlns:a16="http://schemas.microsoft.com/office/drawing/2014/main" id="{5013C083-5B52-10C8-1455-782BCA1C0023}"/>
              </a:ext>
            </a:extLst>
          </p:cNvPr>
          <p:cNvSpPr txBox="1"/>
          <p:nvPr/>
        </p:nvSpPr>
        <p:spPr>
          <a:xfrm>
            <a:off x="2779478" y="1529521"/>
            <a:ext cx="9520555" cy="1200329"/>
          </a:xfrm>
          <a:prstGeom prst="rect">
            <a:avLst/>
          </a:prstGeom>
          <a:noFill/>
        </p:spPr>
        <p:txBody>
          <a:bodyPr wrap="none" rtlCol="0">
            <a:spAutoFit/>
          </a:bodyPr>
          <a:lstStyle/>
          <a:p>
            <a:pPr defTabSz="914400">
              <a:defRPr/>
            </a:pPr>
            <a:br>
              <a:rPr lang="en-US" sz="3600" dirty="0">
                <a:solidFill>
                  <a:prstClr val="white"/>
                </a:solidFill>
                <a:latin typeface="Tajawal Medium" panose="00000600000000000000" pitchFamily="2" charset="-78"/>
                <a:cs typeface="Tajawal Medium" panose="00000600000000000000" pitchFamily="2" charset="-78"/>
                <a:sym typeface="Arial"/>
              </a:rPr>
            </a:br>
            <a:r>
              <a:rPr lang="en-US" sz="3600" dirty="0">
                <a:solidFill>
                  <a:prstClr val="white"/>
                </a:solidFill>
                <a:latin typeface="Tajawal Medium" panose="00000600000000000000" pitchFamily="2" charset="-78"/>
                <a:cs typeface="Tajawal Medium" panose="00000600000000000000" pitchFamily="2" charset="-78"/>
                <a:sym typeface="Arial"/>
              </a:rPr>
              <a:t>9.7 Decision making from leaders perspective</a:t>
            </a:r>
          </a:p>
        </p:txBody>
      </p:sp>
    </p:spTree>
    <p:extLst>
      <p:ext uri="{BB962C8B-B14F-4D97-AF65-F5344CB8AC3E}">
        <p14:creationId xmlns:p14="http://schemas.microsoft.com/office/powerpoint/2010/main" val="30608522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184380" y="1411975"/>
            <a:ext cx="9233501" cy="4862870"/>
          </a:xfrm>
          <a:prstGeom prst="rect">
            <a:avLst/>
          </a:prstGeom>
        </p:spPr>
        <p:txBody>
          <a:bodyPr wrap="square">
            <a:spAutoFit/>
          </a:bodyPr>
          <a:lstStyle/>
          <a:p>
            <a:pPr algn="just"/>
            <a:endParaRPr lang="en-US" sz="2000" dirty="0">
              <a:solidFill>
                <a:srgbClr val="002060"/>
              </a:solidFill>
            </a:endParaRPr>
          </a:p>
          <a:p>
            <a:pPr algn="just">
              <a:lnSpc>
                <a:spcPct val="150000"/>
              </a:lnSpc>
            </a:pPr>
            <a:r>
              <a:rPr lang="en-US" sz="2000" dirty="0">
                <a:solidFill>
                  <a:srgbClr val="002060"/>
                </a:solidFill>
              </a:rPr>
              <a:t>-How to analyze decision problems and arrive at solutions?</a:t>
            </a:r>
            <a:br>
              <a:rPr lang="en-US" sz="2000" dirty="0">
                <a:solidFill>
                  <a:srgbClr val="002060"/>
                </a:solidFill>
              </a:rPr>
            </a:br>
            <a:r>
              <a:rPr lang="en-US" sz="2000" dirty="0">
                <a:solidFill>
                  <a:srgbClr val="002060"/>
                </a:solidFill>
              </a:rPr>
              <a:t>-How to work with information and knowledge?</a:t>
            </a:r>
            <a:br>
              <a:rPr lang="en-US" sz="2000" dirty="0">
                <a:solidFill>
                  <a:srgbClr val="002060"/>
                </a:solidFill>
              </a:rPr>
            </a:br>
            <a:r>
              <a:rPr lang="en-US" sz="2000" dirty="0">
                <a:solidFill>
                  <a:srgbClr val="002060"/>
                </a:solidFill>
              </a:rPr>
              <a:t>- How to take principled risks ?</a:t>
            </a:r>
          </a:p>
          <a:p>
            <a:pPr algn="just">
              <a:lnSpc>
                <a:spcPct val="150000"/>
              </a:lnSpc>
            </a:pPr>
            <a:r>
              <a:rPr lang="en-US" sz="2000" dirty="0">
                <a:solidFill>
                  <a:srgbClr val="002060"/>
                </a:solidFill>
              </a:rPr>
              <a:t>- How to overcome obstacles ?</a:t>
            </a:r>
          </a:p>
          <a:p>
            <a:pPr algn="just">
              <a:lnSpc>
                <a:spcPct val="150000"/>
              </a:lnSpc>
            </a:pPr>
            <a:r>
              <a:rPr lang="en-US" sz="2000" dirty="0">
                <a:solidFill>
                  <a:srgbClr val="002060"/>
                </a:solidFill>
              </a:rPr>
              <a:t>-How to handle personality issues, group dynamics and organizational culture in order to shape decisions ?</a:t>
            </a:r>
          </a:p>
          <a:p>
            <a:pPr algn="just">
              <a:lnSpc>
                <a:spcPct val="150000"/>
              </a:lnSpc>
            </a:pPr>
            <a:r>
              <a:rPr lang="en-US" sz="2000" dirty="0">
                <a:solidFill>
                  <a:srgbClr val="002060"/>
                </a:solidFill>
              </a:rPr>
              <a:t>- How to master pressure, crises, conflicts and stress in decision making ?</a:t>
            </a:r>
          </a:p>
          <a:p>
            <a:pPr algn="just">
              <a:lnSpc>
                <a:spcPct val="150000"/>
              </a:lnSpc>
            </a:pPr>
            <a:r>
              <a:rPr lang="en-US" sz="2000" dirty="0">
                <a:solidFill>
                  <a:srgbClr val="002060"/>
                </a:solidFill>
              </a:rPr>
              <a:t>-How to master techniques and personal growth?</a:t>
            </a:r>
            <a:br>
              <a:rPr lang="en-US" sz="2000" dirty="0">
                <a:solidFill>
                  <a:srgbClr val="002060"/>
                </a:solidFill>
              </a:rPr>
            </a:br>
            <a:endParaRPr lang="en-US" sz="2000" dirty="0">
              <a:solidFill>
                <a:srgbClr val="002060"/>
              </a:solidFill>
            </a:endParaRPr>
          </a:p>
          <a:p>
            <a:pPr algn="just"/>
            <a:endParaRPr lang="en-US" sz="2000" dirty="0">
              <a:solidFill>
                <a:srgbClr val="002060"/>
              </a:solidFill>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33794" name="Picture 2" descr="Never answer another 'how?' question again!">
            <a:extLst>
              <a:ext uri="{FF2B5EF4-FFF2-40B4-BE49-F238E27FC236}">
                <a16:creationId xmlns:a16="http://schemas.microsoft.com/office/drawing/2014/main" id="{A861D101-59B2-4B47-B06D-F4D849C0404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830" r="7643" b="8115"/>
          <a:stretch/>
        </p:blipFill>
        <p:spPr bwMode="auto">
          <a:xfrm>
            <a:off x="9707610" y="1777938"/>
            <a:ext cx="2603715" cy="20654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3CEFD66-7C6E-89FF-26ED-ED3E0283002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BE643A1B-30FF-65C0-653D-A0A944B176CE}"/>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00C24920-F15F-209C-D8C1-21E21B926C76}"/>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AF27130C-2ADC-0CEB-9806-5689272BD611}"/>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01A82A86-574F-B04A-7B88-E79AF0FA2E36}"/>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4BA475F8-C64C-5C82-5969-C4E8E894B9C7}"/>
              </a:ext>
            </a:extLst>
          </p:cNvPr>
          <p:cNvSpPr txBox="1"/>
          <p:nvPr/>
        </p:nvSpPr>
        <p:spPr>
          <a:xfrm>
            <a:off x="2325914" y="543490"/>
            <a:ext cx="686438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Decision making from leaders perspective</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5048485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1384995"/>
          </a:xfrm>
          <a:prstGeom prst="rect">
            <a:avLst/>
          </a:prstGeom>
        </p:spPr>
        <p:txBody>
          <a:bodyPr wrap="square">
            <a:spAutoFit/>
          </a:bodyPr>
          <a:lstStyle/>
          <a:p>
            <a:pPr algn="just"/>
            <a:r>
              <a:rPr lang="en-US" sz="2400" dirty="0">
                <a:solidFill>
                  <a:srgbClr val="002060"/>
                </a:solidFill>
              </a:rPr>
              <a:t>Any successful organization/ project must have effective leaders, and effective leaders must be able to make important decisions.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34818" name="Picture 2" descr="Services Business Ops Consulting - Clipart Group Decision Making, HD Png  Download , Transparent Png Image - PNGitem">
            <a:extLst>
              <a:ext uri="{FF2B5EF4-FFF2-40B4-BE49-F238E27FC236}">
                <a16:creationId xmlns:a16="http://schemas.microsoft.com/office/drawing/2014/main" id="{E8B68843-CA6C-1D42-B843-3B4626AA75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04941" y="3032698"/>
            <a:ext cx="29083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EA65696-3ACD-2734-F978-DDD0997586D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D6CAD26F-88EF-F6BB-5792-1D0B9143E178}"/>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32474825-4C88-5426-53D7-6FC8952003C9}"/>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3BB7B6F8-C2FD-990C-9168-878830B81F11}"/>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8F3F946A-F740-3458-6F67-D3D532604B75}"/>
              </a:ext>
            </a:extLst>
          </p:cNvPr>
          <p:cNvPicPr>
            <a:picLocks noChangeAspect="1"/>
          </p:cNvPicPr>
          <p:nvPr/>
        </p:nvPicPr>
        <p:blipFill>
          <a:blip r:embed="rId8"/>
          <a:stretch>
            <a:fillRect/>
          </a:stretch>
        </p:blipFill>
        <p:spPr>
          <a:xfrm>
            <a:off x="0" y="-45408"/>
            <a:ext cx="9533101" cy="1610200"/>
          </a:xfrm>
          <a:prstGeom prst="rect">
            <a:avLst/>
          </a:prstGeom>
        </p:spPr>
      </p:pic>
      <p:sp>
        <p:nvSpPr>
          <p:cNvPr id="10" name="TextBox 9">
            <a:extLst>
              <a:ext uri="{FF2B5EF4-FFF2-40B4-BE49-F238E27FC236}">
                <a16:creationId xmlns:a16="http://schemas.microsoft.com/office/drawing/2014/main" id="{E992378E-D269-3564-9A7C-379140549DEC}"/>
              </a:ext>
            </a:extLst>
          </p:cNvPr>
          <p:cNvSpPr txBox="1"/>
          <p:nvPr/>
        </p:nvSpPr>
        <p:spPr>
          <a:xfrm>
            <a:off x="2325914" y="543490"/>
            <a:ext cx="686438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Decision making from leaders perspective</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1737428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3" name="Rectangle 2">
            <a:extLst>
              <a:ext uri="{FF2B5EF4-FFF2-40B4-BE49-F238E27FC236}">
                <a16:creationId xmlns:a16="http://schemas.microsoft.com/office/drawing/2014/main" id="{A5FF46C6-1A88-2C49-945B-6FA263A9E7FF}"/>
              </a:ext>
            </a:extLst>
          </p:cNvPr>
          <p:cNvSpPr/>
          <p:nvPr/>
        </p:nvSpPr>
        <p:spPr>
          <a:xfrm>
            <a:off x="338957" y="1392394"/>
            <a:ext cx="9914696" cy="2034531"/>
          </a:xfrm>
          <a:prstGeom prst="rect">
            <a:avLst/>
          </a:prstGeom>
        </p:spPr>
        <p:txBody>
          <a:bodyPr wrap="square">
            <a:spAutoFit/>
          </a:bodyPr>
          <a:lstStyle/>
          <a:p>
            <a:pPr>
              <a:lnSpc>
                <a:spcPct val="150000"/>
              </a:lnSpc>
            </a:pPr>
            <a:r>
              <a:rPr lang="en-US" sz="3200" b="1" dirty="0">
                <a:solidFill>
                  <a:srgbClr val="002060"/>
                </a:solidFill>
                <a:latin typeface="Meridien"/>
              </a:rPr>
              <a:t>1- Sense-making.</a:t>
            </a:r>
          </a:p>
          <a:p>
            <a:pPr>
              <a:lnSpc>
                <a:spcPct val="150000"/>
              </a:lnSpc>
            </a:pPr>
            <a:r>
              <a:rPr lang="en-US" dirty="0">
                <a:solidFill>
                  <a:srgbClr val="002060"/>
                </a:solidFill>
                <a:latin typeface="Meridien"/>
              </a:rPr>
              <a:t> </a:t>
            </a:r>
            <a:r>
              <a:rPr lang="en-US" dirty="0">
                <a:solidFill>
                  <a:srgbClr val="002060"/>
                </a:solidFill>
              </a:rPr>
              <a:t>With the help of sense-making it is possible for leaders to:</a:t>
            </a:r>
          </a:p>
          <a:p>
            <a:pPr>
              <a:lnSpc>
                <a:spcPct val="150000"/>
              </a:lnSpc>
            </a:pPr>
            <a:r>
              <a:rPr lang="en-US" dirty="0">
                <a:solidFill>
                  <a:srgbClr val="002060"/>
                </a:solidFill>
              </a:rPr>
              <a:t>- Leaders Change their perceptions so they become mutually consistent. </a:t>
            </a:r>
          </a:p>
          <a:p>
            <a:pPr>
              <a:lnSpc>
                <a:spcPct val="150000"/>
              </a:lnSpc>
            </a:pPr>
            <a:r>
              <a:rPr lang="en-US" dirty="0">
                <a:solidFill>
                  <a:srgbClr val="002060"/>
                </a:solidFill>
              </a:rPr>
              <a:t>- Modify always their goals and expectations .</a:t>
            </a:r>
          </a:p>
        </p:txBody>
      </p:sp>
      <p:sp>
        <p:nvSpPr>
          <p:cNvPr id="9" name="Rectangle 8">
            <a:extLst>
              <a:ext uri="{FF2B5EF4-FFF2-40B4-BE49-F238E27FC236}">
                <a16:creationId xmlns:a16="http://schemas.microsoft.com/office/drawing/2014/main" id="{50326C6C-8009-DB48-AAD8-BBB3E1F0F48D}"/>
              </a:ext>
            </a:extLst>
          </p:cNvPr>
          <p:cNvSpPr/>
          <p:nvPr/>
        </p:nvSpPr>
        <p:spPr>
          <a:xfrm>
            <a:off x="340778" y="3752609"/>
            <a:ext cx="11658080" cy="1846659"/>
          </a:xfrm>
          <a:prstGeom prst="rect">
            <a:avLst/>
          </a:prstGeom>
        </p:spPr>
        <p:txBody>
          <a:bodyPr wrap="square">
            <a:spAutoFit/>
          </a:bodyPr>
          <a:lstStyle/>
          <a:p>
            <a:r>
              <a:rPr lang="en-US" sz="2400" b="1" dirty="0">
                <a:solidFill>
                  <a:srgbClr val="002060"/>
                </a:solidFill>
              </a:rPr>
              <a:t>2- Culture:</a:t>
            </a:r>
          </a:p>
          <a:p>
            <a:endParaRPr lang="en-US" dirty="0">
              <a:solidFill>
                <a:srgbClr val="002060"/>
              </a:solidFill>
            </a:endParaRPr>
          </a:p>
          <a:p>
            <a:r>
              <a:rPr lang="en-US" dirty="0">
                <a:solidFill>
                  <a:srgbClr val="002060"/>
                </a:solidFill>
              </a:rPr>
              <a:t> - The leader of is usually in the best position to be able to influence the team’s own culture. </a:t>
            </a:r>
          </a:p>
          <a:p>
            <a:endParaRPr lang="en-US" dirty="0">
              <a:solidFill>
                <a:srgbClr val="002060"/>
              </a:solidFill>
            </a:endParaRPr>
          </a:p>
          <a:p>
            <a:r>
              <a:rPr lang="en-US" dirty="0">
                <a:solidFill>
                  <a:srgbClr val="002060"/>
                </a:solidFill>
              </a:rPr>
              <a:t>- Leaders can express culture through their personality, their role and their way of being, and may thus provide a platform to change the culture. </a:t>
            </a:r>
          </a:p>
        </p:txBody>
      </p:sp>
      <p:pic>
        <p:nvPicPr>
          <p:cNvPr id="4" name="Picture 3">
            <a:extLst>
              <a:ext uri="{FF2B5EF4-FFF2-40B4-BE49-F238E27FC236}">
                <a16:creationId xmlns:a16="http://schemas.microsoft.com/office/drawing/2014/main" id="{C5D19501-A299-AB3D-8B6B-20FCEC2A368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D0782016-68B1-ED64-5DBF-9DB0E901A48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2100E852-6F93-4BCF-0BCC-5D981C9994BF}"/>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A2A0468E-0C93-CDF4-CD27-1B460F2ED676}"/>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A7ABE3C8-8BAA-5242-C27D-E264D1E11461}"/>
              </a:ext>
            </a:extLst>
          </p:cNvPr>
          <p:cNvPicPr>
            <a:picLocks noChangeAspect="1"/>
          </p:cNvPicPr>
          <p:nvPr/>
        </p:nvPicPr>
        <p:blipFill>
          <a:blip r:embed="rId7"/>
          <a:stretch>
            <a:fillRect/>
          </a:stretch>
        </p:blipFill>
        <p:spPr>
          <a:xfrm>
            <a:off x="11289" y="-20855"/>
            <a:ext cx="9533101" cy="1610200"/>
          </a:xfrm>
          <a:prstGeom prst="rect">
            <a:avLst/>
          </a:prstGeom>
        </p:spPr>
      </p:pic>
      <p:sp>
        <p:nvSpPr>
          <p:cNvPr id="12" name="TextBox 11">
            <a:extLst>
              <a:ext uri="{FF2B5EF4-FFF2-40B4-BE49-F238E27FC236}">
                <a16:creationId xmlns:a16="http://schemas.microsoft.com/office/drawing/2014/main" id="{19248E92-7062-D041-5E50-229BC34B61E4}"/>
              </a:ext>
            </a:extLst>
          </p:cNvPr>
          <p:cNvSpPr txBox="1"/>
          <p:nvPr/>
        </p:nvSpPr>
        <p:spPr>
          <a:xfrm>
            <a:off x="2325914" y="543490"/>
            <a:ext cx="686438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Decision making from leaders perspective</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3882616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221706"/>
            <a:ext cx="11658080" cy="5016758"/>
          </a:xfrm>
          <a:prstGeom prst="rect">
            <a:avLst/>
          </a:prstGeom>
        </p:spPr>
        <p:txBody>
          <a:bodyPr wrap="square">
            <a:spAutoFit/>
          </a:bodyPr>
          <a:lstStyle/>
          <a:p>
            <a:pPr algn="just"/>
            <a:endParaRPr lang="en-US" sz="3200" b="1" dirty="0">
              <a:solidFill>
                <a:srgbClr val="002060"/>
              </a:solidFill>
            </a:endParaRPr>
          </a:p>
          <a:p>
            <a:pPr algn="just"/>
            <a:r>
              <a:rPr lang="en-US" sz="2400" dirty="0">
                <a:solidFill>
                  <a:srgbClr val="002060"/>
                </a:solidFill>
              </a:rPr>
              <a:t>Different leaders learn from their experiences in different ways, and there are three basic factors that can influence leaders to learn from their strategic experiences:</a:t>
            </a:r>
          </a:p>
          <a:p>
            <a:pPr algn="just"/>
            <a:endParaRPr lang="en-US" sz="2400" dirty="0">
              <a:solidFill>
                <a:srgbClr val="002060"/>
              </a:solidFill>
            </a:endParaRPr>
          </a:p>
          <a:p>
            <a:pPr marL="342900" indent="-342900" algn="just">
              <a:buFontTx/>
              <a:buAutoNum type="arabicPeriod"/>
            </a:pPr>
            <a:r>
              <a:rPr lang="en-US" sz="2400" b="1" dirty="0">
                <a:solidFill>
                  <a:srgbClr val="002060"/>
                </a:solidFill>
              </a:rPr>
              <a:t>Reflection. </a:t>
            </a:r>
            <a:r>
              <a:rPr lang="en-US" sz="2400" dirty="0">
                <a:solidFill>
                  <a:srgbClr val="002060"/>
                </a:solidFill>
              </a:rPr>
              <a:t>Leaders who are good at learning tend to have a «high reflection index». This means that they actively reflect on what move they should have made in a strategic game. </a:t>
            </a:r>
          </a:p>
          <a:p>
            <a:pPr marL="342900" indent="-342900" algn="just">
              <a:buFontTx/>
              <a:buAutoNum type="arabicPeriod"/>
            </a:pPr>
            <a:endParaRPr lang="en-US" sz="2400" dirty="0">
              <a:solidFill>
                <a:srgbClr val="002060"/>
              </a:solidFill>
            </a:endParaRPr>
          </a:p>
          <a:p>
            <a:pPr marL="342900" indent="-342900" algn="just">
              <a:buAutoNum type="arabicPeriod"/>
            </a:pPr>
            <a:r>
              <a:rPr lang="en-US" sz="2400" b="1" dirty="0">
                <a:solidFill>
                  <a:srgbClr val="002060"/>
                </a:solidFill>
              </a:rPr>
              <a:t>Change. </a:t>
            </a:r>
            <a:r>
              <a:rPr lang="en-US" sz="2400" dirty="0">
                <a:solidFill>
                  <a:srgbClr val="002060"/>
                </a:solidFill>
              </a:rPr>
              <a:t>how fast the surroundings change. </a:t>
            </a:r>
          </a:p>
          <a:p>
            <a:pPr marL="342900" indent="-342900" algn="just">
              <a:buAutoNum type="arabicPeriod"/>
            </a:pPr>
            <a:endParaRPr lang="en-US" sz="2400" dirty="0">
              <a:solidFill>
                <a:srgbClr val="002060"/>
              </a:solidFill>
            </a:endParaRPr>
          </a:p>
          <a:p>
            <a:pPr algn="just"/>
            <a:r>
              <a:rPr lang="en-US" sz="2400" b="1" dirty="0">
                <a:solidFill>
                  <a:srgbClr val="002060"/>
                </a:solidFill>
              </a:rPr>
              <a:t>3</a:t>
            </a:r>
            <a:r>
              <a:rPr lang="en-US" sz="2400" dirty="0">
                <a:solidFill>
                  <a:srgbClr val="002060"/>
                </a:solidFill>
              </a:rPr>
              <a:t>. </a:t>
            </a:r>
            <a:r>
              <a:rPr lang="en-US" sz="2400" b="1" dirty="0">
                <a:solidFill>
                  <a:srgbClr val="002060"/>
                </a:solidFill>
              </a:rPr>
              <a:t>Dedication. </a:t>
            </a:r>
            <a:r>
              <a:rPr lang="en-US" sz="2400" dirty="0">
                <a:solidFill>
                  <a:srgbClr val="002060"/>
                </a:solidFill>
              </a:rPr>
              <a:t>There is a tendency among leaders to repeat what has previously worked well. This can lead to very good performance.</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3" name="Picture 2">
            <a:extLst>
              <a:ext uri="{FF2B5EF4-FFF2-40B4-BE49-F238E27FC236}">
                <a16:creationId xmlns:a16="http://schemas.microsoft.com/office/drawing/2014/main" id="{249569A9-3629-6B15-DFEB-2B8CBA836A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7BE40FDD-AA0C-0024-79F8-B477CFC146E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00EB5076-10E1-746B-893D-9DF2BFD67EC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408B90EE-2565-8859-8775-AC65741B77D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C10CD887-0012-AFD4-4380-9B98BC7270B6}"/>
              </a:ext>
            </a:extLst>
          </p:cNvPr>
          <p:cNvPicPr>
            <a:picLocks noChangeAspect="1"/>
          </p:cNvPicPr>
          <p:nvPr/>
        </p:nvPicPr>
        <p:blipFill>
          <a:blip r:embed="rId7"/>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9F2BFE34-4DB3-E84B-603C-0800D9807996}"/>
              </a:ext>
            </a:extLst>
          </p:cNvPr>
          <p:cNvSpPr txBox="1"/>
          <p:nvPr/>
        </p:nvSpPr>
        <p:spPr>
          <a:xfrm>
            <a:off x="2325914" y="543490"/>
            <a:ext cx="5915402"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3- Decision and leader's perception </a:t>
            </a:r>
          </a:p>
        </p:txBody>
      </p:sp>
    </p:spTree>
    <p:extLst>
      <p:ext uri="{BB962C8B-B14F-4D97-AF65-F5344CB8AC3E}">
        <p14:creationId xmlns:p14="http://schemas.microsoft.com/office/powerpoint/2010/main" val="21763284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4" name="Rectangle 3">
            <a:extLst>
              <a:ext uri="{FF2B5EF4-FFF2-40B4-BE49-F238E27FC236}">
                <a16:creationId xmlns:a16="http://schemas.microsoft.com/office/drawing/2014/main" id="{DCC635E8-75B8-C34B-9B26-FCED5CC47CA0}"/>
              </a:ext>
            </a:extLst>
          </p:cNvPr>
          <p:cNvSpPr/>
          <p:nvPr/>
        </p:nvSpPr>
        <p:spPr>
          <a:xfrm>
            <a:off x="278249" y="1896926"/>
            <a:ext cx="9442705" cy="1969770"/>
          </a:xfrm>
          <a:prstGeom prst="rect">
            <a:avLst/>
          </a:prstGeom>
        </p:spPr>
        <p:txBody>
          <a:bodyPr wrap="square">
            <a:spAutoFit/>
          </a:bodyPr>
          <a:lstStyle/>
          <a:p>
            <a:r>
              <a:rPr lang="en-US" sz="2800" b="1" dirty="0">
                <a:solidFill>
                  <a:srgbClr val="002060"/>
                </a:solidFill>
                <a:latin typeface="Meridien"/>
              </a:rPr>
              <a:t>4- </a:t>
            </a:r>
            <a:r>
              <a:rPr lang="en-US" sz="2400" b="1" dirty="0">
                <a:solidFill>
                  <a:srgbClr val="002060"/>
                </a:solidFill>
                <a:latin typeface="+mj-lt"/>
              </a:rPr>
              <a:t>Leader power</a:t>
            </a:r>
          </a:p>
          <a:p>
            <a:r>
              <a:rPr lang="en-US" dirty="0">
                <a:solidFill>
                  <a:srgbClr val="002060"/>
                </a:solidFill>
              </a:rPr>
              <a:t>-In order to exercise leadership, a leader must have access to power. </a:t>
            </a:r>
          </a:p>
          <a:p>
            <a:endParaRPr lang="en-US" dirty="0">
              <a:solidFill>
                <a:srgbClr val="002060"/>
              </a:solidFill>
            </a:endParaRPr>
          </a:p>
          <a:p>
            <a:r>
              <a:rPr lang="en-US" dirty="0">
                <a:solidFill>
                  <a:srgbClr val="002060"/>
                </a:solidFill>
              </a:rPr>
              <a:t>-leaders use power as an important means to achieve goals. a leader must, in order to exercise leadership, also focus on his or her leadership style. Exercising power.</a:t>
            </a:r>
          </a:p>
        </p:txBody>
      </p:sp>
      <p:sp>
        <p:nvSpPr>
          <p:cNvPr id="11" name="TextBox 10">
            <a:extLst>
              <a:ext uri="{FF2B5EF4-FFF2-40B4-BE49-F238E27FC236}">
                <a16:creationId xmlns:a16="http://schemas.microsoft.com/office/drawing/2014/main" id="{EC3791AB-975D-EA46-A3B9-0F99FD1C287B}"/>
              </a:ext>
            </a:extLst>
          </p:cNvPr>
          <p:cNvSpPr txBox="1"/>
          <p:nvPr/>
        </p:nvSpPr>
        <p:spPr>
          <a:xfrm>
            <a:off x="278249" y="4090954"/>
            <a:ext cx="10891244" cy="1846659"/>
          </a:xfrm>
          <a:prstGeom prst="rect">
            <a:avLst/>
          </a:prstGeom>
          <a:noFill/>
        </p:spPr>
        <p:txBody>
          <a:bodyPr wrap="square" rtlCol="0">
            <a:spAutoFit/>
          </a:bodyPr>
          <a:lstStyle/>
          <a:p>
            <a:r>
              <a:rPr lang="en-US" sz="2400" b="1" dirty="0">
                <a:solidFill>
                  <a:srgbClr val="002060"/>
                </a:solidFill>
              </a:rPr>
              <a:t>5- Ethical aspects of decision making </a:t>
            </a:r>
          </a:p>
          <a:p>
            <a:endParaRPr lang="en-US" b="1" dirty="0">
              <a:solidFill>
                <a:srgbClr val="002060"/>
              </a:solidFill>
            </a:endParaRPr>
          </a:p>
          <a:p>
            <a:r>
              <a:rPr lang="en-US" dirty="0">
                <a:solidFill>
                  <a:srgbClr val="002060"/>
                </a:solidFill>
              </a:rPr>
              <a:t>Leadership research indicates that there are a number of key ethical decision- making perspectives that govern decisions: Ex: The fairness perspective </a:t>
            </a:r>
          </a:p>
          <a:p>
            <a:endParaRPr lang="en-US" dirty="0">
              <a:solidFill>
                <a:srgbClr val="002060"/>
              </a:solidFill>
            </a:endParaRPr>
          </a:p>
          <a:p>
            <a:endParaRPr lang="en-US" dirty="0">
              <a:solidFill>
                <a:srgbClr val="002060"/>
              </a:solidFill>
            </a:endParaRPr>
          </a:p>
        </p:txBody>
      </p:sp>
      <p:pic>
        <p:nvPicPr>
          <p:cNvPr id="3" name="Picture 2">
            <a:extLst>
              <a:ext uri="{FF2B5EF4-FFF2-40B4-BE49-F238E27FC236}">
                <a16:creationId xmlns:a16="http://schemas.microsoft.com/office/drawing/2014/main" id="{4B1A120F-29F6-4655-EC37-657F37C4977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31A10195-AA15-8A36-1243-B987370BAAD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D88A62A8-5770-BB54-0B2E-0F53BC8479E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5FACC64A-EB1B-ABFD-859A-95605CF5FF4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81C3313D-DD5E-872C-C3A0-F19CC8984372}"/>
              </a:ext>
            </a:extLst>
          </p:cNvPr>
          <p:cNvPicPr>
            <a:picLocks noChangeAspect="1"/>
          </p:cNvPicPr>
          <p:nvPr/>
        </p:nvPicPr>
        <p:blipFill>
          <a:blip r:embed="rId7"/>
          <a:stretch>
            <a:fillRect/>
          </a:stretch>
        </p:blipFill>
        <p:spPr>
          <a:xfrm>
            <a:off x="-1" y="-226118"/>
            <a:ext cx="9533101" cy="1610200"/>
          </a:xfrm>
          <a:prstGeom prst="rect">
            <a:avLst/>
          </a:prstGeom>
        </p:spPr>
      </p:pic>
      <p:sp>
        <p:nvSpPr>
          <p:cNvPr id="16" name="TextBox 15">
            <a:extLst>
              <a:ext uri="{FF2B5EF4-FFF2-40B4-BE49-F238E27FC236}">
                <a16:creationId xmlns:a16="http://schemas.microsoft.com/office/drawing/2014/main" id="{771A6246-E588-0A7E-9CBE-3D409C75ED5C}"/>
              </a:ext>
            </a:extLst>
          </p:cNvPr>
          <p:cNvSpPr txBox="1"/>
          <p:nvPr/>
        </p:nvSpPr>
        <p:spPr>
          <a:xfrm>
            <a:off x="2658900" y="397167"/>
            <a:ext cx="620864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3- Decision and leader's perception </a:t>
            </a:r>
          </a:p>
        </p:txBody>
      </p:sp>
    </p:spTree>
    <p:extLst>
      <p:ext uri="{BB962C8B-B14F-4D97-AF65-F5344CB8AC3E}">
        <p14:creationId xmlns:p14="http://schemas.microsoft.com/office/powerpoint/2010/main" val="12089597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4" name="TextBox 3">
            <a:extLst>
              <a:ext uri="{FF2B5EF4-FFF2-40B4-BE49-F238E27FC236}">
                <a16:creationId xmlns:a16="http://schemas.microsoft.com/office/drawing/2014/main" id="{362463B1-E9AF-A24A-B3AF-3EC14FBE5E64}"/>
              </a:ext>
            </a:extLst>
          </p:cNvPr>
          <p:cNvSpPr txBox="1"/>
          <p:nvPr/>
        </p:nvSpPr>
        <p:spPr>
          <a:xfrm>
            <a:off x="195677" y="1867640"/>
            <a:ext cx="11414388" cy="2215991"/>
          </a:xfrm>
          <a:prstGeom prst="rect">
            <a:avLst/>
          </a:prstGeom>
          <a:noFill/>
        </p:spPr>
        <p:txBody>
          <a:bodyPr wrap="square" rtlCol="0">
            <a:spAutoFit/>
          </a:bodyPr>
          <a:lstStyle/>
          <a:p>
            <a:r>
              <a:rPr lang="en-US" sz="2800" b="1" dirty="0">
                <a:solidFill>
                  <a:srgbClr val="002060"/>
                </a:solidFill>
              </a:rPr>
              <a:t>6- </a:t>
            </a:r>
            <a:r>
              <a:rPr lang="en-US" sz="2400" b="1" dirty="0">
                <a:solidFill>
                  <a:srgbClr val="002060"/>
                </a:solidFill>
              </a:rPr>
              <a:t>Creative Problem Solving </a:t>
            </a:r>
          </a:p>
          <a:p>
            <a:endParaRPr lang="en-US" sz="2000" b="1" dirty="0">
              <a:solidFill>
                <a:srgbClr val="002060"/>
              </a:solidFill>
            </a:endParaRPr>
          </a:p>
          <a:p>
            <a:r>
              <a:rPr lang="en-US" dirty="0">
                <a:solidFill>
                  <a:srgbClr val="002060"/>
                </a:solidFill>
              </a:rPr>
              <a:t>- Successful leaders are often willing to experiment actively with innovative ways of solving their problems. </a:t>
            </a:r>
          </a:p>
          <a:p>
            <a:r>
              <a:rPr lang="en-US" dirty="0">
                <a:solidFill>
                  <a:srgbClr val="002060"/>
                </a:solidFill>
              </a:rPr>
              <a:t>- Creative problem-solving processes are characterized by leaders exploring many possible solutions on a general level. </a:t>
            </a:r>
          </a:p>
          <a:p>
            <a:endParaRPr lang="en-US" dirty="0">
              <a:solidFill>
                <a:srgbClr val="002060"/>
              </a:solidFill>
            </a:endParaRPr>
          </a:p>
        </p:txBody>
      </p:sp>
      <p:sp>
        <p:nvSpPr>
          <p:cNvPr id="10" name="Content Placeholder 2">
            <a:extLst>
              <a:ext uri="{FF2B5EF4-FFF2-40B4-BE49-F238E27FC236}">
                <a16:creationId xmlns:a16="http://schemas.microsoft.com/office/drawing/2014/main" id="{2D49B977-EACB-254D-A75D-8E8247D9F32F}"/>
              </a:ext>
            </a:extLst>
          </p:cNvPr>
          <p:cNvSpPr>
            <a:spLocks noGrp="1"/>
          </p:cNvSpPr>
          <p:nvPr>
            <p:ph idx="1"/>
          </p:nvPr>
        </p:nvSpPr>
        <p:spPr>
          <a:xfrm>
            <a:off x="170720" y="4072551"/>
            <a:ext cx="11632474" cy="2297123"/>
          </a:xfrm>
        </p:spPr>
        <p:txBody>
          <a:bodyPr>
            <a:normAutofit/>
          </a:bodyPr>
          <a:lstStyle/>
          <a:p>
            <a:pPr marL="0" indent="0">
              <a:buNone/>
            </a:pPr>
            <a:r>
              <a:rPr lang="en-US" sz="2400" b="1" dirty="0">
                <a:solidFill>
                  <a:srgbClr val="002060"/>
                </a:solidFill>
              </a:rPr>
              <a:t>7- To take risks</a:t>
            </a:r>
          </a:p>
          <a:p>
            <a:pPr marL="0" indent="0">
              <a:buNone/>
            </a:pPr>
            <a:r>
              <a:rPr lang="en-US" sz="1800" dirty="0">
                <a:solidFill>
                  <a:srgbClr val="002060"/>
                </a:solidFill>
              </a:rPr>
              <a:t>- One way to minimize risks by leaders is to draw up a list of all possible negative consequences of a given decision and assess their likelihood. </a:t>
            </a:r>
          </a:p>
          <a:p>
            <a:endParaRPr lang="en-US" sz="1800" dirty="0">
              <a:solidFill>
                <a:srgbClr val="002060"/>
              </a:solidFill>
            </a:endParaRPr>
          </a:p>
          <a:p>
            <a:endParaRPr lang="en-US" sz="1400" dirty="0">
              <a:solidFill>
                <a:srgbClr val="002060"/>
              </a:solidFill>
            </a:endParaRPr>
          </a:p>
        </p:txBody>
      </p:sp>
      <p:pic>
        <p:nvPicPr>
          <p:cNvPr id="3" name="Picture 2">
            <a:extLst>
              <a:ext uri="{FF2B5EF4-FFF2-40B4-BE49-F238E27FC236}">
                <a16:creationId xmlns:a16="http://schemas.microsoft.com/office/drawing/2014/main" id="{C2DE1F43-7191-0DCC-B304-DE2676814F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5F22F8CC-B012-6D1C-A1F2-52752EC2E5FF}"/>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90E492A5-8C48-50CC-6274-0A9C0259B94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80E39278-6ED9-FA88-D84A-BABCD16B04DC}"/>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FF5A859C-0A8A-C29F-8C69-74ADE00810F1}"/>
              </a:ext>
            </a:extLst>
          </p:cNvPr>
          <p:cNvPicPr>
            <a:picLocks noChangeAspect="1"/>
          </p:cNvPicPr>
          <p:nvPr/>
        </p:nvPicPr>
        <p:blipFill>
          <a:blip r:embed="rId7"/>
          <a:stretch>
            <a:fillRect/>
          </a:stretch>
        </p:blipFill>
        <p:spPr>
          <a:xfrm>
            <a:off x="-1" y="-226118"/>
            <a:ext cx="9533101" cy="1610200"/>
          </a:xfrm>
          <a:prstGeom prst="rect">
            <a:avLst/>
          </a:prstGeom>
        </p:spPr>
      </p:pic>
      <p:sp>
        <p:nvSpPr>
          <p:cNvPr id="12" name="TextBox 11">
            <a:extLst>
              <a:ext uri="{FF2B5EF4-FFF2-40B4-BE49-F238E27FC236}">
                <a16:creationId xmlns:a16="http://schemas.microsoft.com/office/drawing/2014/main" id="{FA3D4EE3-B100-BCF5-BF5B-B1B7C8B5A309}"/>
              </a:ext>
            </a:extLst>
          </p:cNvPr>
          <p:cNvSpPr txBox="1"/>
          <p:nvPr/>
        </p:nvSpPr>
        <p:spPr>
          <a:xfrm>
            <a:off x="2325914" y="543490"/>
            <a:ext cx="5915402"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3- Decision and leader's perception </a:t>
            </a:r>
          </a:p>
        </p:txBody>
      </p:sp>
    </p:spTree>
    <p:extLst>
      <p:ext uri="{BB962C8B-B14F-4D97-AF65-F5344CB8AC3E}">
        <p14:creationId xmlns:p14="http://schemas.microsoft.com/office/powerpoint/2010/main" val="20370706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130614" y="1666056"/>
            <a:ext cx="11632474" cy="3820425"/>
          </a:xfrm>
        </p:spPr>
        <p:txBody>
          <a:bodyPr>
            <a:normAutofit/>
          </a:bodyPr>
          <a:lstStyle/>
          <a:p>
            <a:pPr marL="0" indent="0">
              <a:buNone/>
            </a:pPr>
            <a:r>
              <a:rPr lang="en-US" sz="2400" b="1" dirty="0">
                <a:solidFill>
                  <a:srgbClr val="002060"/>
                </a:solidFill>
              </a:rPr>
              <a:t>8- Facilitating leadership decisions:</a:t>
            </a:r>
          </a:p>
          <a:p>
            <a:r>
              <a:rPr lang="en-US" sz="1800" b="1" dirty="0">
                <a:solidFill>
                  <a:srgbClr val="002060"/>
                </a:solidFill>
              </a:rPr>
              <a:t> </a:t>
            </a:r>
            <a:r>
              <a:rPr lang="en-US" sz="1800" dirty="0">
                <a:solidFill>
                  <a:srgbClr val="002060"/>
                </a:solidFill>
              </a:rPr>
              <a:t>A very important decision for a leader is determining who should be included in the decision-making process, and how (Vroom and Yetton, 1973; Vroom and </a:t>
            </a:r>
            <a:r>
              <a:rPr lang="en-US" sz="1800" dirty="0" err="1">
                <a:solidFill>
                  <a:srgbClr val="002060"/>
                </a:solidFill>
              </a:rPr>
              <a:t>Yago</a:t>
            </a:r>
            <a:r>
              <a:rPr lang="en-US" sz="1800" dirty="0">
                <a:solidFill>
                  <a:srgbClr val="002060"/>
                </a:solidFill>
              </a:rPr>
              <a:t>, 1988; Sowell, 1996). </a:t>
            </a:r>
          </a:p>
          <a:p>
            <a:r>
              <a:rPr lang="en-US" sz="1800" dirty="0">
                <a:solidFill>
                  <a:srgbClr val="002060"/>
                </a:solidFill>
              </a:rPr>
              <a:t>The leader makes a decision first and then searches for information. </a:t>
            </a:r>
          </a:p>
          <a:p>
            <a:r>
              <a:rPr lang="en-US" sz="1800" dirty="0">
                <a:solidFill>
                  <a:srgbClr val="002060"/>
                </a:solidFill>
              </a:rPr>
              <a:t>The challenge for the leader is thus to be a good listener, </a:t>
            </a:r>
          </a:p>
          <a:p>
            <a:endParaRPr lang="en-US" sz="1400" dirty="0">
              <a:solidFill>
                <a:srgbClr val="002060"/>
              </a:solidFill>
            </a:endParaRPr>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10" name="Content Placeholder 2">
            <a:extLst>
              <a:ext uri="{FF2B5EF4-FFF2-40B4-BE49-F238E27FC236}">
                <a16:creationId xmlns:a16="http://schemas.microsoft.com/office/drawing/2014/main" id="{81C895A6-5CC5-5041-B78C-7E03962BAF26}"/>
              </a:ext>
            </a:extLst>
          </p:cNvPr>
          <p:cNvSpPr txBox="1">
            <a:spLocks/>
          </p:cNvSpPr>
          <p:nvPr/>
        </p:nvSpPr>
        <p:spPr>
          <a:xfrm>
            <a:off x="130614" y="4086866"/>
            <a:ext cx="11632474" cy="2316674"/>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None/>
            </a:pPr>
            <a:r>
              <a:rPr lang="en-US" sz="2400" b="1" dirty="0">
                <a:solidFill>
                  <a:srgbClr val="002060"/>
                </a:solidFill>
              </a:rPr>
              <a:t>9- Making future predictions </a:t>
            </a:r>
          </a:p>
          <a:p>
            <a:r>
              <a:rPr lang="en-US" sz="1800" dirty="0">
                <a:solidFill>
                  <a:srgbClr val="002060"/>
                </a:solidFill>
              </a:rPr>
              <a:t>leaders must ensure that all relevant variables and options are included in the forecast. </a:t>
            </a:r>
          </a:p>
          <a:p>
            <a:endParaRPr lang="en-US" sz="1400" dirty="0">
              <a:solidFill>
                <a:srgbClr val="002060"/>
              </a:solidFill>
            </a:endParaRPr>
          </a:p>
        </p:txBody>
      </p:sp>
      <p:pic>
        <p:nvPicPr>
          <p:cNvPr id="2" name="Picture 1">
            <a:extLst>
              <a:ext uri="{FF2B5EF4-FFF2-40B4-BE49-F238E27FC236}">
                <a16:creationId xmlns:a16="http://schemas.microsoft.com/office/drawing/2014/main" id="{934B2857-594D-A5B4-F29B-2574E760021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643E2E49-B0BE-6A79-FA99-019B692B6CB2}"/>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CC7060B4-D191-ADD4-7E57-3584251D6C1F}"/>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AF213F00-7BD7-3627-85CC-7A399797FCEB}"/>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53487B81-AE3D-006A-A657-4E2A90230878}"/>
              </a:ext>
            </a:extLst>
          </p:cNvPr>
          <p:cNvPicPr>
            <a:picLocks noChangeAspect="1"/>
          </p:cNvPicPr>
          <p:nvPr/>
        </p:nvPicPr>
        <p:blipFill>
          <a:blip r:embed="rId7"/>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725E7AB7-81FD-0E8E-0B8D-2067C9537A15}"/>
              </a:ext>
            </a:extLst>
          </p:cNvPr>
          <p:cNvSpPr txBox="1"/>
          <p:nvPr/>
        </p:nvSpPr>
        <p:spPr>
          <a:xfrm>
            <a:off x="2325914" y="543490"/>
            <a:ext cx="5915402"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3- Decision and leader's perception </a:t>
            </a:r>
          </a:p>
        </p:txBody>
      </p:sp>
    </p:spTree>
    <p:extLst>
      <p:ext uri="{BB962C8B-B14F-4D97-AF65-F5344CB8AC3E}">
        <p14:creationId xmlns:p14="http://schemas.microsoft.com/office/powerpoint/2010/main" val="3448177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341120"/>
            <a:ext cx="11632474" cy="3820425"/>
          </a:xfrm>
        </p:spPr>
        <p:txBody>
          <a:bodyPr>
            <a:normAutofit/>
          </a:bodyPr>
          <a:lstStyle/>
          <a:p>
            <a:r>
              <a:rPr lang="en-US" sz="2400" b="1" dirty="0">
                <a:solidFill>
                  <a:srgbClr val="002060"/>
                </a:solidFill>
              </a:rPr>
              <a:t>10- leadership decisions under stress :</a:t>
            </a:r>
            <a:endParaRPr lang="en-US" sz="2400" dirty="0">
              <a:solidFill>
                <a:srgbClr val="002060"/>
              </a:solidFill>
            </a:endParaRPr>
          </a:p>
          <a:p>
            <a:r>
              <a:rPr lang="en-US" dirty="0">
                <a:solidFill>
                  <a:srgbClr val="002060"/>
                </a:solidFill>
              </a:rPr>
              <a:t>When leaders are able to balance their professional and personal lives, they also feel the power to control their situation. The power of one's life is also about the balance between responsibility and authority.</a:t>
            </a:r>
          </a:p>
          <a:p>
            <a:r>
              <a:rPr lang="en-US" dirty="0">
                <a:solidFill>
                  <a:srgbClr val="002060"/>
                </a:solidFill>
              </a:rPr>
              <a:t>If leaders feel that they have responsibilities that they cannot manage or do not have time for, the work environment must be permissive. </a:t>
            </a:r>
            <a:endParaRPr lang="en-US" sz="1400" dirty="0">
              <a:solidFill>
                <a:srgbClr val="002060"/>
              </a:solidFill>
            </a:endParaRPr>
          </a:p>
          <a:p>
            <a:endParaRPr lang="en-US" sz="1400" dirty="0">
              <a:solidFill>
                <a:srgbClr val="002060"/>
              </a:solidFill>
            </a:endParaRPr>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17257A20-0917-DA64-4A3B-23325A7176E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5721D38D-4097-7033-741F-26C4721BD5B2}"/>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38D83692-54DB-39D9-81A0-0F261EFEDC9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79B0B4C1-CA9A-4801-46BF-E4B05B131B2A}"/>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BAA8FCC8-CA61-D637-B319-2DE2B2AC2D16}"/>
              </a:ext>
            </a:extLst>
          </p:cNvPr>
          <p:cNvPicPr>
            <a:picLocks noChangeAspect="1"/>
          </p:cNvPicPr>
          <p:nvPr/>
        </p:nvPicPr>
        <p:blipFill>
          <a:blip r:embed="rId7"/>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59F946B2-CCC0-AE35-A0ED-CF6A703ABB2C}"/>
              </a:ext>
            </a:extLst>
          </p:cNvPr>
          <p:cNvSpPr txBox="1"/>
          <p:nvPr/>
        </p:nvSpPr>
        <p:spPr>
          <a:xfrm>
            <a:off x="2325914" y="543490"/>
            <a:ext cx="5915402"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3- Decision and leader's perception </a:t>
            </a:r>
          </a:p>
        </p:txBody>
      </p:sp>
    </p:spTree>
    <p:extLst>
      <p:ext uri="{BB962C8B-B14F-4D97-AF65-F5344CB8AC3E}">
        <p14:creationId xmlns:p14="http://schemas.microsoft.com/office/powerpoint/2010/main" val="27091123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04303" y="1780304"/>
            <a:ext cx="11632474" cy="3820425"/>
          </a:xfrm>
        </p:spPr>
        <p:txBody>
          <a:bodyPr>
            <a:normAutofit/>
          </a:bodyPr>
          <a:lstStyle/>
          <a:p>
            <a:pPr marL="0" indent="0">
              <a:buNone/>
            </a:pPr>
            <a:r>
              <a:rPr lang="en-US" sz="2800" b="1" dirty="0">
                <a:solidFill>
                  <a:srgbClr val="002060"/>
                </a:solidFill>
              </a:rPr>
              <a:t>11- Being able to build trust </a:t>
            </a:r>
          </a:p>
          <a:p>
            <a:r>
              <a:rPr lang="en-US" dirty="0">
                <a:solidFill>
                  <a:srgbClr val="002060"/>
                </a:solidFill>
              </a:rPr>
              <a:t>communication is important for a leader to be able to enjoy trust.</a:t>
            </a:r>
          </a:p>
          <a:p>
            <a:r>
              <a:rPr lang="en-US" dirty="0">
                <a:solidFill>
                  <a:srgbClr val="002060"/>
                </a:solidFill>
              </a:rPr>
              <a:t> Communication helps to create an environment of trust around leaders that allows them to lead more effectively, engage employees and deliver results. Leaders can use both formal and informal ways of communicating. </a:t>
            </a:r>
            <a:endParaRPr lang="en-US" sz="1400" dirty="0">
              <a:solidFill>
                <a:srgbClr val="002060"/>
              </a:solidFill>
            </a:endParaRPr>
          </a:p>
          <a:p>
            <a:r>
              <a:rPr lang="en-US" dirty="0">
                <a:solidFill>
                  <a:srgbClr val="002060"/>
                </a:solidFill>
              </a:rPr>
              <a:t>leader, one has to create transparency. </a:t>
            </a:r>
            <a:endParaRPr lang="en-US" sz="1400" dirty="0">
              <a:solidFill>
                <a:srgbClr val="002060"/>
              </a:solidFill>
            </a:endParaRPr>
          </a:p>
          <a:p>
            <a:endParaRPr lang="en-US" sz="1400" dirty="0">
              <a:solidFill>
                <a:srgbClr val="002060"/>
              </a:solidFill>
            </a:endParaRPr>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10" name="Content Placeholder 2">
            <a:extLst>
              <a:ext uri="{FF2B5EF4-FFF2-40B4-BE49-F238E27FC236}">
                <a16:creationId xmlns:a16="http://schemas.microsoft.com/office/drawing/2014/main" id="{74CB1302-FAF0-A244-BC7D-BE13FAC7D6A9}"/>
              </a:ext>
            </a:extLst>
          </p:cNvPr>
          <p:cNvSpPr txBox="1">
            <a:spLocks/>
          </p:cNvSpPr>
          <p:nvPr/>
        </p:nvSpPr>
        <p:spPr>
          <a:xfrm>
            <a:off x="279763" y="4645623"/>
            <a:ext cx="11632474" cy="3820425"/>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Font typeface="Arial" panose="020B0604020202020204" pitchFamily="34" charset="0"/>
              <a:buNone/>
            </a:pPr>
            <a:r>
              <a:rPr lang="en-US" sz="2400" b="1" dirty="0">
                <a:solidFill>
                  <a:srgbClr val="002060"/>
                </a:solidFill>
              </a:rPr>
              <a:t>12- Presenting ideas </a:t>
            </a:r>
          </a:p>
          <a:p>
            <a:r>
              <a:rPr lang="en-US" dirty="0">
                <a:solidFill>
                  <a:srgbClr val="002060"/>
                </a:solidFill>
              </a:rPr>
              <a:t>When ideas are to be presented, it is important that they be structured clearly. </a:t>
            </a:r>
          </a:p>
          <a:p>
            <a:r>
              <a:rPr lang="en-US" dirty="0">
                <a:solidFill>
                  <a:srgbClr val="002060"/>
                </a:solidFill>
              </a:rPr>
              <a:t>Leaders must start with themselves.</a:t>
            </a:r>
          </a:p>
          <a:p>
            <a:endParaRPr lang="en-US" sz="1400" dirty="0">
              <a:solidFill>
                <a:srgbClr val="002060"/>
              </a:solidFill>
            </a:endParaRPr>
          </a:p>
        </p:txBody>
      </p:sp>
      <p:pic>
        <p:nvPicPr>
          <p:cNvPr id="2" name="Picture 1">
            <a:extLst>
              <a:ext uri="{FF2B5EF4-FFF2-40B4-BE49-F238E27FC236}">
                <a16:creationId xmlns:a16="http://schemas.microsoft.com/office/drawing/2014/main" id="{AF041CC3-E851-8ABA-6B10-654944220E7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67981911-1BA4-6CC2-88B4-152CA784C41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BBD2192C-D2D9-B53A-C7AD-2B9A1419035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78DFAD00-E265-8364-D04D-AE1E48ED9D1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3622160F-63CB-A42C-9A4F-A0D3E0886531}"/>
              </a:ext>
            </a:extLst>
          </p:cNvPr>
          <p:cNvPicPr>
            <a:picLocks noChangeAspect="1"/>
          </p:cNvPicPr>
          <p:nvPr/>
        </p:nvPicPr>
        <p:blipFill>
          <a:blip r:embed="rId7"/>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28739E3B-2AE9-6439-B8B0-EFE11A9CA230}"/>
              </a:ext>
            </a:extLst>
          </p:cNvPr>
          <p:cNvSpPr txBox="1"/>
          <p:nvPr/>
        </p:nvSpPr>
        <p:spPr>
          <a:xfrm>
            <a:off x="2325914" y="543490"/>
            <a:ext cx="5915402"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3- Decision and leader's perception </a:t>
            </a:r>
          </a:p>
        </p:txBody>
      </p:sp>
    </p:spTree>
    <p:extLst>
      <p:ext uri="{BB962C8B-B14F-4D97-AF65-F5344CB8AC3E}">
        <p14:creationId xmlns:p14="http://schemas.microsoft.com/office/powerpoint/2010/main" val="39229762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130614" y="1384082"/>
            <a:ext cx="12230289" cy="3820425"/>
          </a:xfrm>
        </p:spPr>
        <p:txBody>
          <a:bodyPr>
            <a:noAutofit/>
          </a:bodyPr>
          <a:lstStyle/>
          <a:p>
            <a:r>
              <a:rPr lang="en-US" b="1" dirty="0">
                <a:solidFill>
                  <a:srgbClr val="002060"/>
                </a:solidFill>
              </a:rPr>
              <a:t>13- Self-leadership and decision making </a:t>
            </a:r>
          </a:p>
          <a:p>
            <a:r>
              <a:rPr lang="en-US" dirty="0">
                <a:solidFill>
                  <a:srgbClr val="002060"/>
                </a:solidFill>
              </a:rPr>
              <a:t>general list of recommendations that are useful for leaders who want to develop their own skills. These include: </a:t>
            </a:r>
          </a:p>
          <a:p>
            <a:r>
              <a:rPr lang="en-US" dirty="0">
                <a:solidFill>
                  <a:srgbClr val="002060"/>
                </a:solidFill>
              </a:rPr>
              <a:t>To develop a personal vision for what you want to accomplish in your career. </a:t>
            </a:r>
          </a:p>
          <a:p>
            <a:r>
              <a:rPr lang="en-US" dirty="0">
                <a:solidFill>
                  <a:srgbClr val="002060"/>
                </a:solidFill>
              </a:rPr>
              <a:t>To seek challenging tasks and work assignments. </a:t>
            </a:r>
          </a:p>
          <a:p>
            <a:r>
              <a:rPr lang="en-US" dirty="0">
                <a:solidFill>
                  <a:srgbClr val="002060"/>
                </a:solidFill>
              </a:rPr>
              <a:t>To improve self-monitoring. </a:t>
            </a:r>
          </a:p>
          <a:p>
            <a:r>
              <a:rPr lang="en-US" dirty="0">
                <a:solidFill>
                  <a:srgbClr val="002060"/>
                </a:solidFill>
              </a:rPr>
              <a:t>To seek relevant feedback. </a:t>
            </a:r>
          </a:p>
          <a:p>
            <a:r>
              <a:rPr lang="en-US" dirty="0">
                <a:solidFill>
                  <a:srgbClr val="002060"/>
                </a:solidFill>
              </a:rPr>
              <a:t>To learn from your mistakes. </a:t>
            </a:r>
          </a:p>
          <a:p>
            <a:r>
              <a:rPr lang="en-US" dirty="0">
                <a:solidFill>
                  <a:srgbClr val="002060"/>
                </a:solidFill>
              </a:rPr>
              <a:t>When a leader has analyzed his or her fundamental values, it is time to set goals and prioritize between them. Setting goals is ultimately about giving daily efforts focus and meaning. Leaders therefore need to specify both long-term and short-term goals, </a:t>
            </a:r>
          </a:p>
          <a:p>
            <a:endParaRPr lang="en-US" dirty="0">
              <a:solidFill>
                <a:srgbClr val="002060"/>
              </a:solidFill>
            </a:endParaRPr>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6FC40D6E-5CEF-5FB7-6C49-BF338055E29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6E15CED3-FD6D-A894-944F-40826126956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CAA1775B-2179-71E1-0D59-D4367B800EF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B1A0C410-F275-6365-1A0B-FAC28F10EAB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5EBAC546-7952-047D-179A-C60F0D7873CD}"/>
              </a:ext>
            </a:extLst>
          </p:cNvPr>
          <p:cNvPicPr>
            <a:picLocks noChangeAspect="1"/>
          </p:cNvPicPr>
          <p:nvPr/>
        </p:nvPicPr>
        <p:blipFill>
          <a:blip r:embed="rId7"/>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BF5F6A17-29A7-0862-527D-62DF5ACDFE8C}"/>
              </a:ext>
            </a:extLst>
          </p:cNvPr>
          <p:cNvSpPr txBox="1"/>
          <p:nvPr/>
        </p:nvSpPr>
        <p:spPr>
          <a:xfrm>
            <a:off x="2325914" y="543490"/>
            <a:ext cx="5915402"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3- Decision and leader's perception </a:t>
            </a:r>
          </a:p>
        </p:txBody>
      </p:sp>
    </p:spTree>
    <p:extLst>
      <p:ext uri="{BB962C8B-B14F-4D97-AF65-F5344CB8AC3E}">
        <p14:creationId xmlns:p14="http://schemas.microsoft.com/office/powerpoint/2010/main" val="13625781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4554787"/>
          </a:xfrm>
        </p:spPr>
        <p:txBody>
          <a:bodyPr>
            <a:normAutofit/>
          </a:bodyPr>
          <a:lstStyle/>
          <a:p>
            <a:pPr marL="0" indent="0">
              <a:buNone/>
            </a:pPr>
            <a:r>
              <a:rPr lang="en-US" sz="2800" b="1" dirty="0">
                <a:solidFill>
                  <a:srgbClr val="002060"/>
                </a:solidFill>
              </a:rPr>
              <a:t>14- Leadership styles </a:t>
            </a:r>
            <a:endParaRPr lang="en-US" sz="2800" dirty="0">
              <a:solidFill>
                <a:srgbClr val="002060"/>
              </a:solidFill>
            </a:endParaRPr>
          </a:p>
          <a:p>
            <a:r>
              <a:rPr lang="en-US" dirty="0">
                <a:solidFill>
                  <a:srgbClr val="002060"/>
                </a:solidFill>
              </a:rPr>
              <a:t>leadership style has a high influence in decision-making. </a:t>
            </a:r>
          </a:p>
          <a:p>
            <a:r>
              <a:rPr lang="en-US" dirty="0">
                <a:solidFill>
                  <a:srgbClr val="002060"/>
                </a:solidFill>
              </a:rPr>
              <a:t>Authoritative decision style calls for an Autocratic leadership approach. </a:t>
            </a:r>
          </a:p>
          <a:p>
            <a:r>
              <a:rPr lang="en-US" dirty="0">
                <a:solidFill>
                  <a:srgbClr val="002060"/>
                </a:solidFill>
              </a:rPr>
              <a:t>A facilitative decision making style will usually attracts democratic or contingency approach of leadership. </a:t>
            </a:r>
          </a:p>
          <a:p>
            <a:r>
              <a:rPr lang="en-US" dirty="0">
                <a:solidFill>
                  <a:srgbClr val="002060"/>
                </a:solidFill>
              </a:rPr>
              <a:t>Delegative, consultative and flexible decision-making styles attract democratic, participative and transformational leadership style. </a:t>
            </a:r>
          </a:p>
          <a:p>
            <a:endParaRPr lang="en-US" sz="2400" dirty="0">
              <a:solidFill>
                <a:srgbClr val="002060"/>
              </a:solidFill>
            </a:endParaRPr>
          </a:p>
          <a:p>
            <a:endParaRPr lang="en-US" sz="1600" dirty="0">
              <a:solidFill>
                <a:srgbClr val="002060"/>
              </a:solidFill>
            </a:endParaRPr>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4077CB39-AF8B-FD05-648D-63D6863A9A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D039BEAE-B082-222C-6A11-1F9F6B02CE3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5BE10940-8C73-A620-1F25-735A0972E06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07358A31-B589-153A-4769-2B04B910B5F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68234DBE-788F-9FD3-4954-ABA4CAD8FE87}"/>
              </a:ext>
            </a:extLst>
          </p:cNvPr>
          <p:cNvPicPr>
            <a:picLocks noChangeAspect="1"/>
          </p:cNvPicPr>
          <p:nvPr/>
        </p:nvPicPr>
        <p:blipFill>
          <a:blip r:embed="rId7"/>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339DE4FB-5B3F-03D9-D04E-E286292A4393}"/>
              </a:ext>
            </a:extLst>
          </p:cNvPr>
          <p:cNvSpPr txBox="1"/>
          <p:nvPr/>
        </p:nvSpPr>
        <p:spPr>
          <a:xfrm>
            <a:off x="2325914" y="543490"/>
            <a:ext cx="5915402"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3- Decision and leader's perception </a:t>
            </a:r>
          </a:p>
        </p:txBody>
      </p:sp>
    </p:spTree>
    <p:extLst>
      <p:ext uri="{BB962C8B-B14F-4D97-AF65-F5344CB8AC3E}">
        <p14:creationId xmlns:p14="http://schemas.microsoft.com/office/powerpoint/2010/main" val="22652769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DBA5D55D-3660-F77B-0C49-02F3D9D3E4C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93837E15-EE42-C862-FC78-0E0BE81EA2B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E4B277BC-CD01-ACBB-57A9-27D769FA379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565A4E94-EED9-D0E1-D0DD-2182049402FE}"/>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48590FC8-31EB-1BF3-93CF-B99AAEE770CB}"/>
              </a:ext>
            </a:extLst>
          </p:cNvPr>
          <p:cNvPicPr>
            <a:picLocks noChangeAspect="1"/>
          </p:cNvPicPr>
          <p:nvPr/>
        </p:nvPicPr>
        <p:blipFill>
          <a:blip r:embed="rId7"/>
          <a:stretch>
            <a:fillRect/>
          </a:stretch>
        </p:blipFill>
        <p:spPr>
          <a:xfrm>
            <a:off x="-1" y="-226119"/>
            <a:ext cx="9533101" cy="4082501"/>
          </a:xfrm>
          <a:prstGeom prst="rect">
            <a:avLst/>
          </a:prstGeom>
        </p:spPr>
      </p:pic>
      <p:sp>
        <p:nvSpPr>
          <p:cNvPr id="10" name="TextBox 9">
            <a:extLst>
              <a:ext uri="{FF2B5EF4-FFF2-40B4-BE49-F238E27FC236}">
                <a16:creationId xmlns:a16="http://schemas.microsoft.com/office/drawing/2014/main" id="{1A0397CD-A164-85D0-8BA6-6BA0BC7CBA9E}"/>
              </a:ext>
            </a:extLst>
          </p:cNvPr>
          <p:cNvSpPr txBox="1"/>
          <p:nvPr/>
        </p:nvSpPr>
        <p:spPr>
          <a:xfrm>
            <a:off x="2670189" y="1219006"/>
            <a:ext cx="5493812" cy="1200329"/>
          </a:xfrm>
          <a:prstGeom prst="rect">
            <a:avLst/>
          </a:prstGeom>
          <a:noFill/>
        </p:spPr>
        <p:txBody>
          <a:bodyPr wrap="none" rtlCol="0">
            <a:spAutoFit/>
          </a:bodyPr>
          <a:lstStyle/>
          <a:p>
            <a:pPr defTabSz="914400">
              <a:defRPr/>
            </a:pPr>
            <a:br>
              <a:rPr lang="en-US" sz="3600" dirty="0">
                <a:solidFill>
                  <a:prstClr val="white"/>
                </a:solidFill>
                <a:latin typeface="Tajawal Medium" panose="00000600000000000000" pitchFamily="2" charset="-78"/>
                <a:cs typeface="Tajawal Medium" panose="00000600000000000000" pitchFamily="2" charset="-78"/>
                <a:sym typeface="Arial"/>
              </a:rPr>
            </a:br>
            <a:r>
              <a:rPr lang="en-US" sz="3600" dirty="0">
                <a:solidFill>
                  <a:prstClr val="white"/>
                </a:solidFill>
                <a:latin typeface="Tajawal Medium" panose="00000600000000000000" pitchFamily="2" charset="-78"/>
                <a:cs typeface="Tajawal Medium" panose="00000600000000000000" pitchFamily="2" charset="-78"/>
                <a:sym typeface="Arial"/>
              </a:rPr>
              <a:t>9.8 Decision-making skills</a:t>
            </a:r>
          </a:p>
        </p:txBody>
      </p:sp>
    </p:spTree>
    <p:extLst>
      <p:ext uri="{BB962C8B-B14F-4D97-AF65-F5344CB8AC3E}">
        <p14:creationId xmlns:p14="http://schemas.microsoft.com/office/powerpoint/2010/main" val="192524867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0F7B08-8500-B547-BE8C-4B3845AAD3B9}"/>
              </a:ext>
            </a:extLst>
          </p:cNvPr>
          <p:cNvSpPr>
            <a:spLocks noGrp="1"/>
          </p:cNvSpPr>
          <p:nvPr>
            <p:ph idx="1"/>
          </p:nvPr>
        </p:nvSpPr>
        <p:spPr>
          <a:xfrm>
            <a:off x="260419" y="1987658"/>
            <a:ext cx="11064240" cy="4700571"/>
          </a:xfrm>
        </p:spPr>
        <p:txBody>
          <a:bodyPr>
            <a:normAutofit/>
          </a:bodyPr>
          <a:lstStyle/>
          <a:p>
            <a:r>
              <a:rPr lang="en-US" sz="2400" dirty="0">
                <a:solidFill>
                  <a:srgbClr val="002060"/>
                </a:solidFill>
              </a:rPr>
              <a:t>Problem-solving skills</a:t>
            </a:r>
          </a:p>
          <a:p>
            <a:r>
              <a:rPr lang="en-US" sz="2400" dirty="0">
                <a:solidFill>
                  <a:srgbClr val="002060"/>
                </a:solidFill>
              </a:rPr>
              <a:t>Logical reasoning</a:t>
            </a:r>
          </a:p>
          <a:p>
            <a:r>
              <a:rPr lang="en-US" sz="2400" dirty="0">
                <a:solidFill>
                  <a:srgbClr val="002060"/>
                </a:solidFill>
              </a:rPr>
              <a:t>Emotional Intelligence</a:t>
            </a:r>
          </a:p>
          <a:p>
            <a:r>
              <a:rPr lang="en-US" sz="2400" dirty="0">
                <a:solidFill>
                  <a:srgbClr val="002060"/>
                </a:solidFill>
              </a:rPr>
              <a:t>Collaboration</a:t>
            </a:r>
          </a:p>
          <a:p>
            <a:r>
              <a:rPr lang="en-US" sz="2400" dirty="0">
                <a:solidFill>
                  <a:srgbClr val="002060"/>
                </a:solidFill>
              </a:rPr>
              <a:t>Creativity</a:t>
            </a:r>
          </a:p>
          <a:p>
            <a:pPr marL="0" indent="0">
              <a:buNone/>
            </a:pPr>
            <a:br>
              <a:rPr lang="en-US" sz="2800" dirty="0">
                <a:solidFill>
                  <a:srgbClr val="002060"/>
                </a:solidFill>
              </a:rPr>
            </a:br>
            <a:endParaRPr lang="en-US" sz="2800" dirty="0">
              <a:solidFill>
                <a:srgbClr val="002060"/>
              </a:solidFill>
            </a:endParaRPr>
          </a:p>
        </p:txBody>
      </p:sp>
      <p:pic>
        <p:nvPicPr>
          <p:cNvPr id="6" name="عنصر نائب للمحتوى 6">
            <a:extLst>
              <a:ext uri="{FF2B5EF4-FFF2-40B4-BE49-F238E27FC236}">
                <a16:creationId xmlns:a16="http://schemas.microsoft.com/office/drawing/2014/main" id="{30071AA2-CF13-9344-A404-14E64400D3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E84869FD-C69F-54E2-C1C8-C3A7C558AE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8CCF2CB2-6A6A-43A3-77F4-6E12FCA0EBAF}"/>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6ACD0661-3CD3-FB57-429B-1CEC939CFF94}"/>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36B3A39D-C357-457D-2E9E-95715D592FE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81590C12-0BE6-1E83-2F43-16A49A031B68}"/>
              </a:ext>
            </a:extLst>
          </p:cNvPr>
          <p:cNvPicPr>
            <a:picLocks noChangeAspect="1"/>
          </p:cNvPicPr>
          <p:nvPr/>
        </p:nvPicPr>
        <p:blipFill>
          <a:blip r:embed="rId7"/>
          <a:stretch>
            <a:fillRect/>
          </a:stretch>
        </p:blipFill>
        <p:spPr>
          <a:xfrm>
            <a:off x="-1" y="-226118"/>
            <a:ext cx="10945755" cy="1610200"/>
          </a:xfrm>
          <a:prstGeom prst="rect">
            <a:avLst/>
          </a:prstGeom>
        </p:spPr>
      </p:pic>
      <p:sp>
        <p:nvSpPr>
          <p:cNvPr id="11" name="TextBox 10">
            <a:extLst>
              <a:ext uri="{FF2B5EF4-FFF2-40B4-BE49-F238E27FC236}">
                <a16:creationId xmlns:a16="http://schemas.microsoft.com/office/drawing/2014/main" id="{0498C3D4-DF31-92D9-1A6F-793E3026771B}"/>
              </a:ext>
            </a:extLst>
          </p:cNvPr>
          <p:cNvSpPr txBox="1"/>
          <p:nvPr/>
        </p:nvSpPr>
        <p:spPr>
          <a:xfrm>
            <a:off x="2681953" y="394976"/>
            <a:ext cx="8263801" cy="1384995"/>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Decision-making skills essential to leaders include:</a:t>
            </a:r>
            <a:br>
              <a:rPr lang="en-US" sz="2800" dirty="0">
                <a:solidFill>
                  <a:prstClr val="white"/>
                </a:solidFill>
                <a:latin typeface="Tajawal Medium" panose="00000600000000000000" pitchFamily="2" charset="-78"/>
                <a:cs typeface="Tajawal Medium" panose="00000600000000000000" pitchFamily="2" charset="-78"/>
                <a:sym typeface="Arial"/>
              </a:rPr>
            </a:br>
            <a:br>
              <a:rPr lang="en-US" sz="2800" dirty="0">
                <a:solidFill>
                  <a:prstClr val="white"/>
                </a:solidFill>
                <a:latin typeface="Tajawal Medium" panose="00000600000000000000" pitchFamily="2" charset="-78"/>
                <a:cs typeface="Tajawal Medium" panose="00000600000000000000" pitchFamily="2" charset="-78"/>
                <a:sym typeface="Arial"/>
              </a:rPr>
            </a:b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725364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CEE161EB-0021-AD0C-50A8-C9B52BA86DC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A584396E-9A65-421A-0D2E-C6ADBEB5C6D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AE8A94F8-1E4F-5276-172B-5986E619B80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90FBE995-6E0F-9615-944D-FB039B7F470B}"/>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0E6BC306-68FC-BC33-7175-0D209E965636}"/>
              </a:ext>
            </a:extLst>
          </p:cNvPr>
          <p:cNvPicPr>
            <a:picLocks noChangeAspect="1"/>
          </p:cNvPicPr>
          <p:nvPr/>
        </p:nvPicPr>
        <p:blipFill>
          <a:blip r:embed="rId7"/>
          <a:stretch>
            <a:fillRect/>
          </a:stretch>
        </p:blipFill>
        <p:spPr>
          <a:xfrm>
            <a:off x="-1" y="-226119"/>
            <a:ext cx="9533101" cy="4228275"/>
          </a:xfrm>
          <a:prstGeom prst="rect">
            <a:avLst/>
          </a:prstGeom>
        </p:spPr>
      </p:pic>
      <p:sp>
        <p:nvSpPr>
          <p:cNvPr id="10" name="TextBox 9">
            <a:extLst>
              <a:ext uri="{FF2B5EF4-FFF2-40B4-BE49-F238E27FC236}">
                <a16:creationId xmlns:a16="http://schemas.microsoft.com/office/drawing/2014/main" id="{71AD806A-50AB-9915-0DCD-BBEC595617FC}"/>
              </a:ext>
            </a:extLst>
          </p:cNvPr>
          <p:cNvSpPr txBox="1"/>
          <p:nvPr/>
        </p:nvSpPr>
        <p:spPr>
          <a:xfrm>
            <a:off x="2449536" y="1287853"/>
            <a:ext cx="6596678" cy="1200329"/>
          </a:xfrm>
          <a:prstGeom prst="rect">
            <a:avLst/>
          </a:prstGeom>
          <a:noFill/>
        </p:spPr>
        <p:txBody>
          <a:bodyPr wrap="none" rtlCol="0">
            <a:spAutoFit/>
          </a:bodyPr>
          <a:lstStyle/>
          <a:p>
            <a:pPr defTabSz="914400">
              <a:defRPr/>
            </a:pPr>
            <a:br>
              <a:rPr lang="en-US" sz="3600" dirty="0">
                <a:solidFill>
                  <a:prstClr val="white"/>
                </a:solidFill>
                <a:latin typeface="Tajawal Medium" panose="00000600000000000000" pitchFamily="2" charset="-78"/>
                <a:cs typeface="Tajawal Medium" panose="00000600000000000000" pitchFamily="2" charset="-78"/>
                <a:sym typeface="Arial"/>
              </a:rPr>
            </a:br>
            <a:r>
              <a:rPr lang="en-US" sz="3600" dirty="0">
                <a:solidFill>
                  <a:prstClr val="white"/>
                </a:solidFill>
                <a:latin typeface="Tajawal Medium" panose="00000600000000000000" pitchFamily="2" charset="-78"/>
                <a:cs typeface="Tajawal Medium" panose="00000600000000000000" pitchFamily="2" charset="-78"/>
                <a:sym typeface="Arial"/>
              </a:rPr>
              <a:t>9.9 Summary and Conclusions.</a:t>
            </a:r>
          </a:p>
        </p:txBody>
      </p:sp>
    </p:spTree>
    <p:extLst>
      <p:ext uri="{BB962C8B-B14F-4D97-AF65-F5344CB8AC3E}">
        <p14:creationId xmlns:p14="http://schemas.microsoft.com/office/powerpoint/2010/main" val="14519796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Title 5">
            <a:extLst>
              <a:ext uri="{FF2B5EF4-FFF2-40B4-BE49-F238E27FC236}">
                <a16:creationId xmlns:a16="http://schemas.microsoft.com/office/drawing/2014/main" id="{984BFEBE-1494-C64A-9F8E-C44F1E8819F2}"/>
              </a:ext>
            </a:extLst>
          </p:cNvPr>
          <p:cNvSpPr>
            <a:spLocks noGrp="1"/>
          </p:cNvSpPr>
          <p:nvPr>
            <p:ph type="ctrTitle"/>
          </p:nvPr>
        </p:nvSpPr>
        <p:spPr>
          <a:xfrm>
            <a:off x="259304" y="1637448"/>
            <a:ext cx="10737644" cy="4257297"/>
          </a:xfrm>
        </p:spPr>
        <p:txBody>
          <a:bodyPr>
            <a:noAutofit/>
          </a:bodyPr>
          <a:lstStyle/>
          <a:p>
            <a:pPr>
              <a:lnSpc>
                <a:spcPct val="150000"/>
              </a:lnSpc>
            </a:pPr>
            <a:r>
              <a:rPr lang="en-US" sz="2400" dirty="0">
                <a:solidFill>
                  <a:srgbClr val="002060"/>
                </a:solidFill>
                <a:latin typeface="Arial" panose="020B0604020202020204" pitchFamily="34" charset="0"/>
                <a:cs typeface="Arial" panose="020B0604020202020204" pitchFamily="34" charset="0"/>
              </a:rPr>
              <a:t>- </a:t>
            </a:r>
            <a:r>
              <a:rPr lang="en-US" sz="2400" dirty="0">
                <a:solidFill>
                  <a:srgbClr val="002060"/>
                </a:solidFill>
              </a:rPr>
              <a:t>Decision making is vital to all management activities.</a:t>
            </a:r>
            <a:br>
              <a:rPr lang="en-US" altLang="en-US" sz="2400" dirty="0">
                <a:solidFill>
                  <a:srgbClr val="002060"/>
                </a:solidFill>
              </a:rPr>
            </a:br>
            <a:r>
              <a:rPr lang="en-US" sz="2400" dirty="0">
                <a:solidFill>
                  <a:srgbClr val="002060"/>
                </a:solidFill>
                <a:latin typeface="Arial" panose="020B0604020202020204" pitchFamily="34" charset="0"/>
                <a:cs typeface="Arial" panose="020B0604020202020204" pitchFamily="34" charset="0"/>
              </a:rPr>
              <a:t>- </a:t>
            </a:r>
            <a:r>
              <a:rPr lang="en-US" sz="2400" dirty="0">
                <a:solidFill>
                  <a:srgbClr val="002060"/>
                </a:solidFill>
              </a:rPr>
              <a:t>Decision making is the key skill in the workplace and very important for leaders.</a:t>
            </a:r>
            <a:br>
              <a:rPr lang="en-US" sz="2400" dirty="0">
                <a:solidFill>
                  <a:srgbClr val="002060"/>
                </a:solidFill>
              </a:rPr>
            </a:br>
            <a:r>
              <a:rPr lang="en-US" altLang="en-US" sz="2400" dirty="0">
                <a:solidFill>
                  <a:srgbClr val="002060"/>
                </a:solidFill>
                <a:latin typeface="Arial" panose="020B0604020202020204" pitchFamily="34" charset="0"/>
                <a:cs typeface="Arial" panose="020B0604020202020204" pitchFamily="34" charset="0"/>
              </a:rPr>
              <a:t>- There are different t</a:t>
            </a:r>
            <a:r>
              <a:rPr lang="en-US" altLang="en-US" sz="2400" dirty="0">
                <a:solidFill>
                  <a:srgbClr val="002060"/>
                </a:solidFill>
                <a:cs typeface="Arial" panose="020B0604020202020204" pitchFamily="34" charset="0"/>
              </a:rPr>
              <a:t>ypes of decision.</a:t>
            </a:r>
            <a:br>
              <a:rPr lang="en-US" sz="2400" dirty="0">
                <a:solidFill>
                  <a:srgbClr val="002060"/>
                </a:solidFill>
                <a:latin typeface="Arial" panose="020B0604020202020204" pitchFamily="34" charset="0"/>
                <a:cs typeface="Arial" panose="020B0604020202020204" pitchFamily="34" charset="0"/>
              </a:rPr>
            </a:br>
            <a:r>
              <a:rPr lang="en-US" sz="2400" dirty="0">
                <a:solidFill>
                  <a:srgbClr val="002060"/>
                </a:solidFill>
                <a:latin typeface="Arial" panose="020B0604020202020204" pitchFamily="34" charset="0"/>
                <a:cs typeface="Arial" panose="020B0604020202020204" pitchFamily="34" charset="0"/>
              </a:rPr>
              <a:t>- There are </a:t>
            </a:r>
            <a:r>
              <a:rPr lang="en-US" sz="2400" dirty="0">
                <a:solidFill>
                  <a:srgbClr val="002060"/>
                </a:solidFill>
              </a:rPr>
              <a:t>stages to follow for decision making process.</a:t>
            </a:r>
            <a:br>
              <a:rPr lang="en-US" sz="2400" dirty="0">
                <a:solidFill>
                  <a:srgbClr val="002060"/>
                </a:solidFill>
              </a:rPr>
            </a:br>
            <a:r>
              <a:rPr lang="en-US" sz="2400" dirty="0">
                <a:solidFill>
                  <a:srgbClr val="002060"/>
                </a:solidFill>
                <a:latin typeface="Arial" panose="020B0604020202020204" pitchFamily="34" charset="0"/>
                <a:cs typeface="Arial" panose="020B0604020202020204" pitchFamily="34" charset="0"/>
              </a:rPr>
              <a:t>- Leaders able to </a:t>
            </a:r>
            <a:r>
              <a:rPr lang="en-US" sz="2400" dirty="0">
                <a:solidFill>
                  <a:srgbClr val="002060"/>
                </a:solidFill>
              </a:rPr>
              <a:t>make a decision under certain Environments</a:t>
            </a:r>
            <a:br>
              <a:rPr lang="en-US" sz="2400" dirty="0">
                <a:solidFill>
                  <a:srgbClr val="002060"/>
                </a:solidFill>
                <a:latin typeface="Arial" panose="020B0604020202020204" pitchFamily="34" charset="0"/>
                <a:cs typeface="Arial" panose="020B0604020202020204" pitchFamily="34" charset="0"/>
              </a:rPr>
            </a:br>
            <a:r>
              <a:rPr lang="en-US" sz="2400" dirty="0">
                <a:solidFill>
                  <a:srgbClr val="002060"/>
                </a:solidFill>
                <a:latin typeface="Arial" panose="020B0604020202020204" pitchFamily="34" charset="0"/>
                <a:cs typeface="Arial" panose="020B0604020202020204" pitchFamily="34" charset="0"/>
              </a:rPr>
              <a:t>- </a:t>
            </a:r>
            <a:r>
              <a:rPr lang="en-US" sz="2400" dirty="0">
                <a:solidFill>
                  <a:srgbClr val="002060"/>
                </a:solidFill>
              </a:rPr>
              <a:t>Effective leaders must be able to </a:t>
            </a:r>
            <a:r>
              <a:rPr lang="en-US" sz="2400" u="sng" dirty="0">
                <a:solidFill>
                  <a:srgbClr val="002060"/>
                </a:solidFill>
              </a:rPr>
              <a:t>make important decisions</a:t>
            </a:r>
            <a:r>
              <a:rPr lang="en-US" sz="2400" dirty="0">
                <a:solidFill>
                  <a:srgbClr val="002060"/>
                </a:solidFill>
              </a:rPr>
              <a:t>. </a:t>
            </a:r>
            <a:br>
              <a:rPr lang="en-US" sz="2400" dirty="0">
                <a:solidFill>
                  <a:srgbClr val="002060"/>
                </a:solidFill>
              </a:rPr>
            </a:br>
            <a:endParaRPr lang="en-SA" sz="2400" dirty="0">
              <a:solidFill>
                <a:srgbClr val="002060"/>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D2645A56-2049-DDEF-2B85-B18B7B188A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69D16FA5-F07D-F8CF-0D7A-B409F490DB9F}"/>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3A76C6E0-BB85-CC07-7291-BA49FE6507F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3A46E00F-77AB-B928-366C-ED8F4EDE1E2A}"/>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A6137A9B-024E-29A2-53A7-9135B1643CB3}"/>
              </a:ext>
            </a:extLst>
          </p:cNvPr>
          <p:cNvPicPr>
            <a:picLocks noChangeAspect="1"/>
          </p:cNvPicPr>
          <p:nvPr/>
        </p:nvPicPr>
        <p:blipFill>
          <a:blip r:embed="rId7"/>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0E49317A-66A6-D703-A349-5910F0EC6406}"/>
              </a:ext>
            </a:extLst>
          </p:cNvPr>
          <p:cNvSpPr txBox="1"/>
          <p:nvPr/>
        </p:nvSpPr>
        <p:spPr>
          <a:xfrm>
            <a:off x="2427579" y="27248"/>
            <a:ext cx="5182829" cy="954107"/>
          </a:xfrm>
          <a:prstGeom prst="rect">
            <a:avLst/>
          </a:prstGeom>
          <a:noFill/>
        </p:spPr>
        <p:txBody>
          <a:bodyPr wrap="none" rtlCol="0">
            <a:spAutoFit/>
          </a:bodyPr>
          <a:lstStyle/>
          <a:p>
            <a:pPr defTabSz="914400">
              <a:defRPr/>
            </a:pPr>
            <a:br>
              <a:rPr lang="en-US" sz="2800" dirty="0">
                <a:solidFill>
                  <a:prstClr val="white"/>
                </a:solidFill>
                <a:latin typeface="Tajawal Medium" panose="00000600000000000000" pitchFamily="2" charset="-78"/>
                <a:cs typeface="Tajawal Medium" panose="00000600000000000000" pitchFamily="2" charset="-78"/>
                <a:sym typeface="Arial"/>
              </a:rPr>
            </a:br>
            <a:r>
              <a:rPr lang="en-US" sz="2800" dirty="0">
                <a:solidFill>
                  <a:prstClr val="white"/>
                </a:solidFill>
                <a:latin typeface="Tajawal Medium" panose="00000600000000000000" pitchFamily="2" charset="-78"/>
                <a:cs typeface="Tajawal Medium" panose="00000600000000000000" pitchFamily="2" charset="-78"/>
                <a:sym typeface="Arial"/>
              </a:rPr>
              <a:t>9.9 Summary and Conclusions.</a:t>
            </a:r>
          </a:p>
        </p:txBody>
      </p:sp>
    </p:spTree>
    <p:extLst>
      <p:ext uri="{BB962C8B-B14F-4D97-AF65-F5344CB8AC3E}">
        <p14:creationId xmlns:p14="http://schemas.microsoft.com/office/powerpoint/2010/main" val="39168070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3" name="Rectangle 2">
            <a:extLst>
              <a:ext uri="{FF2B5EF4-FFF2-40B4-BE49-F238E27FC236}">
                <a16:creationId xmlns:a16="http://schemas.microsoft.com/office/drawing/2014/main" id="{FED8F310-2F60-7F47-87C1-DD593EDB3F91}"/>
              </a:ext>
            </a:extLst>
          </p:cNvPr>
          <p:cNvSpPr/>
          <p:nvPr/>
        </p:nvSpPr>
        <p:spPr>
          <a:xfrm>
            <a:off x="996174" y="2363831"/>
            <a:ext cx="10122929" cy="1892826"/>
          </a:xfrm>
          <a:prstGeom prst="rect">
            <a:avLst/>
          </a:prstGeom>
        </p:spPr>
        <p:txBody>
          <a:bodyPr wrap="square">
            <a:spAutoFit/>
          </a:bodyPr>
          <a:lstStyle/>
          <a:p>
            <a:r>
              <a:rPr lang="en-US" b="1" dirty="0"/>
              <a:t>A leadership perspective on decision making</a:t>
            </a:r>
            <a:r>
              <a:rPr lang="en-US" dirty="0"/>
              <a:t>, by </a:t>
            </a:r>
            <a:r>
              <a:rPr lang="en-US" u="sng" dirty="0">
                <a:solidFill>
                  <a:schemeClr val="accent1">
                    <a:lumMod val="60000"/>
                    <a:lumOff val="40000"/>
                  </a:schemeClr>
                </a:solidFill>
              </a:rPr>
              <a:t>Marcus </a:t>
            </a:r>
            <a:r>
              <a:rPr lang="en-US" u="sng" dirty="0" err="1">
                <a:solidFill>
                  <a:schemeClr val="accent1">
                    <a:lumMod val="60000"/>
                    <a:lumOff val="40000"/>
                  </a:schemeClr>
                </a:solidFill>
              </a:rPr>
              <a:t>Selart</a:t>
            </a:r>
            <a:r>
              <a:rPr lang="en-US" u="sng" dirty="0">
                <a:solidFill>
                  <a:schemeClr val="accent1">
                    <a:lumMod val="60000"/>
                    <a:lumOff val="40000"/>
                  </a:schemeClr>
                </a:solidFill>
              </a:rPr>
              <a:t>.</a:t>
            </a:r>
          </a:p>
          <a:p>
            <a:pPr>
              <a:lnSpc>
                <a:spcPct val="150000"/>
              </a:lnSpc>
            </a:pPr>
            <a:r>
              <a:rPr lang="en-US" b="1" dirty="0">
                <a:latin typeface="+mj-lt"/>
              </a:rPr>
              <a:t>Leadership: Theory and Practice</a:t>
            </a:r>
            <a:r>
              <a:rPr lang="en-US" dirty="0">
                <a:latin typeface="+mj-lt"/>
              </a:rPr>
              <a:t>, 7th Edition</a:t>
            </a:r>
          </a:p>
          <a:p>
            <a:r>
              <a:rPr lang="en-US" b="1" dirty="0"/>
              <a:t>Leadership and Decision-Making </a:t>
            </a:r>
            <a:r>
              <a:rPr lang="en-US" dirty="0"/>
              <a:t>by </a:t>
            </a:r>
            <a:r>
              <a:rPr lang="en-US" dirty="0">
                <a:hlinkClick r:id="rId3"/>
              </a:rPr>
              <a:t>Victor H. Vroom</a:t>
            </a:r>
            <a:r>
              <a:rPr lang="en-US" dirty="0"/>
              <a:t> , </a:t>
            </a:r>
            <a:r>
              <a:rPr lang="en-US" dirty="0">
                <a:hlinkClick r:id="rId4"/>
              </a:rPr>
              <a:t>Philip W. Yetton</a:t>
            </a:r>
            <a:r>
              <a:rPr lang="en-US" dirty="0"/>
              <a:t>  </a:t>
            </a:r>
          </a:p>
          <a:p>
            <a:endParaRPr lang="en-US" dirty="0"/>
          </a:p>
          <a:p>
            <a:endParaRPr lang="en-US" dirty="0"/>
          </a:p>
          <a:p>
            <a:endParaRPr lang="en-US" dirty="0">
              <a:solidFill>
                <a:srgbClr val="0F1111"/>
              </a:solidFill>
              <a:latin typeface="Amazon Ember"/>
            </a:endParaRPr>
          </a:p>
        </p:txBody>
      </p:sp>
      <p:pic>
        <p:nvPicPr>
          <p:cNvPr id="5" name="Picture 4">
            <a:extLst>
              <a:ext uri="{FF2B5EF4-FFF2-40B4-BE49-F238E27FC236}">
                <a16:creationId xmlns:a16="http://schemas.microsoft.com/office/drawing/2014/main" id="{13B3A361-EF1A-205D-3C47-867CEF411D2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6" name="Picture 5">
            <a:extLst>
              <a:ext uri="{FF2B5EF4-FFF2-40B4-BE49-F238E27FC236}">
                <a16:creationId xmlns:a16="http://schemas.microsoft.com/office/drawing/2014/main" id="{C6534B6A-633D-1713-C37F-74C579594C3B}"/>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1E082696-E12A-0781-6B03-DBD8DAC0B52D}"/>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6E5818F2-A65B-52D6-11F1-B7307FD68864}"/>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0734FDC1-2026-9F7B-8F4F-4A23B5C03C2D}"/>
              </a:ext>
            </a:extLst>
          </p:cNvPr>
          <p:cNvPicPr>
            <a:picLocks noChangeAspect="1"/>
          </p:cNvPicPr>
          <p:nvPr/>
        </p:nvPicPr>
        <p:blipFill>
          <a:blip r:embed="rId8"/>
          <a:stretch>
            <a:fillRect/>
          </a:stretch>
        </p:blipFill>
        <p:spPr>
          <a:xfrm>
            <a:off x="11289" y="0"/>
            <a:ext cx="9533101" cy="1610200"/>
          </a:xfrm>
          <a:prstGeom prst="rect">
            <a:avLst/>
          </a:prstGeom>
        </p:spPr>
      </p:pic>
      <p:sp>
        <p:nvSpPr>
          <p:cNvPr id="11" name="TextBox 10">
            <a:extLst>
              <a:ext uri="{FF2B5EF4-FFF2-40B4-BE49-F238E27FC236}">
                <a16:creationId xmlns:a16="http://schemas.microsoft.com/office/drawing/2014/main" id="{88FCD08B-8141-3271-ABFD-CD4C7D65D623}"/>
              </a:ext>
            </a:extLst>
          </p:cNvPr>
          <p:cNvSpPr txBox="1"/>
          <p:nvPr/>
        </p:nvSpPr>
        <p:spPr>
          <a:xfrm>
            <a:off x="2325914" y="543490"/>
            <a:ext cx="200407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Resources: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6098033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sym typeface="Arial"/>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48359</TotalTime>
  <Words>2831</Words>
  <Application>Microsoft Office PowerPoint</Application>
  <PresentationFormat>Widescreen</PresentationFormat>
  <Paragraphs>342</Paragraphs>
  <Slides>53</Slides>
  <Notes>51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53</vt:i4>
      </vt:variant>
    </vt:vector>
  </HeadingPairs>
  <TitlesOfParts>
    <vt:vector size="64" baseType="lpstr">
      <vt:lpstr>Amazon Ember</vt:lpstr>
      <vt:lpstr>Arial</vt:lpstr>
      <vt:lpstr>Calibri</vt:lpstr>
      <vt:lpstr>Calibri Light</vt:lpstr>
      <vt:lpstr>Century Gothic</vt:lpstr>
      <vt:lpstr>Meridien</vt:lpstr>
      <vt:lpstr>Tahoma</vt:lpstr>
      <vt:lpstr>Tajawal Medium</vt:lpstr>
      <vt:lpstr>Wingdings</vt:lpstr>
      <vt:lpstr>Gallery</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Decision making is vital to all management activities. - Decision making is the key skill in the workplace and very important for leaders. - There are different types of decision. - There are stages to follow for decision making process. - Leaders able to make a decision under certain Environments - Effective leaders must be able to make important decisions.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monaalshry</cp:lastModifiedBy>
  <cp:revision>421</cp:revision>
  <dcterms:created xsi:type="dcterms:W3CDTF">2020-10-15T07:04:09Z</dcterms:created>
  <dcterms:modified xsi:type="dcterms:W3CDTF">2023-03-25T21:44:43Z</dcterms:modified>
</cp:coreProperties>
</file>