
<file path=[Content_Types].xml><?xml version="1.0" encoding="utf-8"?>
<Types xmlns="http://schemas.openxmlformats.org/package/2006/content-types">
  <Default Extension="png" ContentType="image/png"/>
  <Default Extension="jfif" ContentType="image/jpe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7"/>
  </p:notesMasterIdLst>
  <p:sldIdLst>
    <p:sldId id="496" r:id="rId5"/>
    <p:sldId id="523" r:id="rId6"/>
    <p:sldId id="632" r:id="rId7"/>
    <p:sldId id="646" r:id="rId8"/>
    <p:sldId id="633" r:id="rId9"/>
    <p:sldId id="686" r:id="rId10"/>
    <p:sldId id="634" r:id="rId11"/>
    <p:sldId id="680" r:id="rId12"/>
    <p:sldId id="681" r:id="rId13"/>
    <p:sldId id="682" r:id="rId14"/>
    <p:sldId id="684" r:id="rId15"/>
    <p:sldId id="647" r:id="rId16"/>
    <p:sldId id="689" r:id="rId17"/>
    <p:sldId id="687" r:id="rId18"/>
    <p:sldId id="688" r:id="rId19"/>
    <p:sldId id="690" r:id="rId20"/>
    <p:sldId id="691" r:id="rId21"/>
    <p:sldId id="692" r:id="rId22"/>
    <p:sldId id="693" r:id="rId23"/>
    <p:sldId id="694" r:id="rId24"/>
    <p:sldId id="695" r:id="rId25"/>
    <p:sldId id="704" r:id="rId26"/>
    <p:sldId id="714" r:id="rId27"/>
    <p:sldId id="696" r:id="rId28"/>
    <p:sldId id="697" r:id="rId29"/>
    <p:sldId id="699" r:id="rId30"/>
    <p:sldId id="700" r:id="rId31"/>
    <p:sldId id="701" r:id="rId32"/>
    <p:sldId id="702" r:id="rId33"/>
    <p:sldId id="703" r:id="rId34"/>
    <p:sldId id="705" r:id="rId35"/>
    <p:sldId id="706" r:id="rId36"/>
    <p:sldId id="707" r:id="rId37"/>
    <p:sldId id="708" r:id="rId38"/>
    <p:sldId id="709" r:id="rId39"/>
    <p:sldId id="710" r:id="rId40"/>
    <p:sldId id="711" r:id="rId41"/>
    <p:sldId id="712" r:id="rId42"/>
    <p:sldId id="713" r:id="rId43"/>
    <p:sldId id="715" r:id="rId44"/>
    <p:sldId id="716"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6E0F2"/>
    <a:srgbClr val="2D80D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67" d="100"/>
          <a:sy n="67" d="100"/>
        </p:scale>
        <p:origin x="-500" y="201"/>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F3F4D74-62D0-49AC-A702-7A4E7F0ED7C8}" type="doc">
      <dgm:prSet loTypeId="urn:microsoft.com/office/officeart/2005/8/layout/hProcess9" loCatId="process" qsTypeId="urn:microsoft.com/office/officeart/2005/8/quickstyle/3d5" qsCatId="3D" csTypeId="urn:microsoft.com/office/officeart/2005/8/colors/accent0_1" csCatId="mainScheme" phldr="1"/>
      <dgm:spPr/>
      <dgm:t>
        <a:bodyPr/>
        <a:lstStyle/>
        <a:p>
          <a:endParaRPr lang="en-US"/>
        </a:p>
      </dgm:t>
    </dgm:pt>
    <dgm:pt modelId="{6A0276CC-FBB3-4966-BD40-98E2CB77D13A}">
      <dgm:prSet/>
      <dgm:spPr/>
      <dgm:t>
        <a:bodyPr/>
        <a:lstStyle/>
        <a:p>
          <a:pPr>
            <a:buNone/>
          </a:pPr>
          <a:r>
            <a:rPr lang="en-US" b="1" dirty="0"/>
            <a:t>Time management is the key to efficient working</a:t>
          </a:r>
          <a:endParaRPr lang="ar-SA" b="1" dirty="0"/>
        </a:p>
      </dgm:t>
    </dgm:pt>
    <dgm:pt modelId="{DA907A94-4084-47F7-B4EC-8FE7E80A7AB2}" type="parTrans" cxnId="{C74806CF-FA6B-4C64-A97B-8593D2ED8837}">
      <dgm:prSet/>
      <dgm:spPr/>
      <dgm:t>
        <a:bodyPr/>
        <a:lstStyle/>
        <a:p>
          <a:endParaRPr lang="en-US"/>
        </a:p>
      </dgm:t>
    </dgm:pt>
    <dgm:pt modelId="{524956BF-2640-43F9-8380-24B5A52F3335}" type="sibTrans" cxnId="{C74806CF-FA6B-4C64-A97B-8593D2ED8837}">
      <dgm:prSet/>
      <dgm:spPr/>
      <dgm:t>
        <a:bodyPr/>
        <a:lstStyle/>
        <a:p>
          <a:endParaRPr lang="en-US"/>
        </a:p>
      </dgm:t>
    </dgm:pt>
    <dgm:pt modelId="{6B39E57F-6004-4A65-9666-24611C36A596}" type="pres">
      <dgm:prSet presAssocID="{4F3F4D74-62D0-49AC-A702-7A4E7F0ED7C8}" presName="CompostProcess" presStyleCnt="0">
        <dgm:presLayoutVars>
          <dgm:dir/>
          <dgm:resizeHandles val="exact"/>
        </dgm:presLayoutVars>
      </dgm:prSet>
      <dgm:spPr/>
      <dgm:t>
        <a:bodyPr/>
        <a:lstStyle/>
        <a:p>
          <a:endParaRPr lang="en-US"/>
        </a:p>
      </dgm:t>
    </dgm:pt>
    <dgm:pt modelId="{D0006E68-4B41-437B-9E29-37E55BF0DDC4}" type="pres">
      <dgm:prSet presAssocID="{4F3F4D74-62D0-49AC-A702-7A4E7F0ED7C8}" presName="arrow" presStyleLbl="bgShp" presStyleIdx="0" presStyleCnt="1" custLinFactNeighborX="52" custLinFactNeighborY="-6072"/>
      <dgm:spPr>
        <a:prstGeom prst="flowChartMultidocument">
          <a:avLst/>
        </a:prstGeom>
        <a:solidFill>
          <a:schemeClr val="accent1">
            <a:lumMod val="50000"/>
          </a:schemeClr>
        </a:solidFill>
      </dgm:spPr>
    </dgm:pt>
    <dgm:pt modelId="{425B9A7B-6A09-4AD9-8CD1-21EB62E45EAC}" type="pres">
      <dgm:prSet presAssocID="{4F3F4D74-62D0-49AC-A702-7A4E7F0ED7C8}" presName="linearProcess" presStyleCnt="0"/>
      <dgm:spPr/>
    </dgm:pt>
    <dgm:pt modelId="{9EBE1290-E34C-4C81-B8F0-EDE17DA02D07}" type="pres">
      <dgm:prSet presAssocID="{6A0276CC-FBB3-4966-BD40-98E2CB77D13A}" presName="textNode" presStyleLbl="node1" presStyleIdx="0" presStyleCnt="1">
        <dgm:presLayoutVars>
          <dgm:bulletEnabled val="1"/>
        </dgm:presLayoutVars>
      </dgm:prSet>
      <dgm:spPr/>
      <dgm:t>
        <a:bodyPr/>
        <a:lstStyle/>
        <a:p>
          <a:endParaRPr lang="en-US"/>
        </a:p>
      </dgm:t>
    </dgm:pt>
  </dgm:ptLst>
  <dgm:cxnLst>
    <dgm:cxn modelId="{C74806CF-FA6B-4C64-A97B-8593D2ED8837}" srcId="{4F3F4D74-62D0-49AC-A702-7A4E7F0ED7C8}" destId="{6A0276CC-FBB3-4966-BD40-98E2CB77D13A}" srcOrd="0" destOrd="0" parTransId="{DA907A94-4084-47F7-B4EC-8FE7E80A7AB2}" sibTransId="{524956BF-2640-43F9-8380-24B5A52F3335}"/>
    <dgm:cxn modelId="{9CE8FE46-DFEB-4E38-9586-C11165A0E6E2}" type="presOf" srcId="{6A0276CC-FBB3-4966-BD40-98E2CB77D13A}" destId="{9EBE1290-E34C-4C81-B8F0-EDE17DA02D07}" srcOrd="0" destOrd="0" presId="urn:microsoft.com/office/officeart/2005/8/layout/hProcess9"/>
    <dgm:cxn modelId="{B787637A-0877-4B60-B3C3-BEE48D7B6E7A}" type="presOf" srcId="{4F3F4D74-62D0-49AC-A702-7A4E7F0ED7C8}" destId="{6B39E57F-6004-4A65-9666-24611C36A596}" srcOrd="0" destOrd="0" presId="urn:microsoft.com/office/officeart/2005/8/layout/hProcess9"/>
    <dgm:cxn modelId="{62760642-EB78-462C-B561-73A88550D936}" type="presParOf" srcId="{6B39E57F-6004-4A65-9666-24611C36A596}" destId="{D0006E68-4B41-437B-9E29-37E55BF0DDC4}" srcOrd="0" destOrd="0" presId="urn:microsoft.com/office/officeart/2005/8/layout/hProcess9"/>
    <dgm:cxn modelId="{6D91CBE8-A205-47A8-B366-C1AF8930B24A}" type="presParOf" srcId="{6B39E57F-6004-4A65-9666-24611C36A596}" destId="{425B9A7B-6A09-4AD9-8CD1-21EB62E45EAC}" srcOrd="1" destOrd="0" presId="urn:microsoft.com/office/officeart/2005/8/layout/hProcess9"/>
    <dgm:cxn modelId="{574B2925-2D76-4D24-A7F2-D4C7D4EFA763}" type="presParOf" srcId="{425B9A7B-6A09-4AD9-8CD1-21EB62E45EAC}" destId="{9EBE1290-E34C-4C81-B8F0-EDE17DA02D07}" srcOrd="0"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A75D6C2-B25E-4392-8274-98E9734CBA2D}" type="doc">
      <dgm:prSet loTypeId="urn:microsoft.com/office/officeart/2005/8/layout/hProcess9" loCatId="process" qsTypeId="urn:microsoft.com/office/officeart/2005/8/quickstyle/simple3" qsCatId="simple" csTypeId="urn:microsoft.com/office/officeart/2005/8/colors/accent1_1" csCatId="accent1"/>
      <dgm:spPr/>
      <dgm:t>
        <a:bodyPr/>
        <a:lstStyle/>
        <a:p>
          <a:endParaRPr lang="en-US"/>
        </a:p>
      </dgm:t>
    </dgm:pt>
    <dgm:pt modelId="{DF9DFA6E-F62F-40E7-AC53-565362B77BCB}">
      <dgm:prSet/>
      <dgm:spPr/>
      <dgm:t>
        <a:bodyPr/>
        <a:lstStyle/>
        <a:p>
          <a:pPr algn="l" rtl="0"/>
          <a:r>
            <a:rPr lang="en-US" b="1" dirty="0"/>
            <a:t>Managers are faced with decisions when a problem occurs or when an opportunity arises.</a:t>
          </a:r>
          <a:endParaRPr lang="ar-SA" dirty="0"/>
        </a:p>
      </dgm:t>
    </dgm:pt>
    <dgm:pt modelId="{D69FEA71-0499-43CA-972C-55293DC12700}" type="parTrans" cxnId="{F7D06D35-7BE0-4C1C-86BB-02EAFC7E817D}">
      <dgm:prSet/>
      <dgm:spPr/>
      <dgm:t>
        <a:bodyPr/>
        <a:lstStyle/>
        <a:p>
          <a:endParaRPr lang="en-US"/>
        </a:p>
      </dgm:t>
    </dgm:pt>
    <dgm:pt modelId="{1765443F-01A5-4218-897A-B7CC83916458}" type="sibTrans" cxnId="{F7D06D35-7BE0-4C1C-86BB-02EAFC7E817D}">
      <dgm:prSet/>
      <dgm:spPr/>
      <dgm:t>
        <a:bodyPr/>
        <a:lstStyle/>
        <a:p>
          <a:endParaRPr lang="en-US"/>
        </a:p>
      </dgm:t>
    </dgm:pt>
    <dgm:pt modelId="{56ADE2A6-928D-4802-BE02-956EC1128F86}" type="pres">
      <dgm:prSet presAssocID="{3A75D6C2-B25E-4392-8274-98E9734CBA2D}" presName="CompostProcess" presStyleCnt="0">
        <dgm:presLayoutVars>
          <dgm:dir/>
          <dgm:resizeHandles val="exact"/>
        </dgm:presLayoutVars>
      </dgm:prSet>
      <dgm:spPr/>
      <dgm:t>
        <a:bodyPr/>
        <a:lstStyle/>
        <a:p>
          <a:endParaRPr lang="en-US"/>
        </a:p>
      </dgm:t>
    </dgm:pt>
    <dgm:pt modelId="{244E0C3A-6059-4332-9873-12515E40A9AD}" type="pres">
      <dgm:prSet presAssocID="{3A75D6C2-B25E-4392-8274-98E9734CBA2D}" presName="arrow" presStyleLbl="bgShp" presStyleIdx="0" presStyleCnt="1"/>
      <dgm:spPr/>
    </dgm:pt>
    <dgm:pt modelId="{B1F18F31-99F5-4D3A-AF95-F9D9F5092F77}" type="pres">
      <dgm:prSet presAssocID="{3A75D6C2-B25E-4392-8274-98E9734CBA2D}" presName="linearProcess" presStyleCnt="0"/>
      <dgm:spPr/>
    </dgm:pt>
    <dgm:pt modelId="{1B6FD193-42BE-40AD-91E7-1A8F2C137D94}" type="pres">
      <dgm:prSet presAssocID="{DF9DFA6E-F62F-40E7-AC53-565362B77BCB}" presName="textNode" presStyleLbl="node1" presStyleIdx="0" presStyleCnt="1">
        <dgm:presLayoutVars>
          <dgm:bulletEnabled val="1"/>
        </dgm:presLayoutVars>
      </dgm:prSet>
      <dgm:spPr/>
      <dgm:t>
        <a:bodyPr/>
        <a:lstStyle/>
        <a:p>
          <a:endParaRPr lang="en-US"/>
        </a:p>
      </dgm:t>
    </dgm:pt>
  </dgm:ptLst>
  <dgm:cxnLst>
    <dgm:cxn modelId="{8E43F3A6-54B9-4438-9789-B1E6E9575EEF}" type="presOf" srcId="{3A75D6C2-B25E-4392-8274-98E9734CBA2D}" destId="{56ADE2A6-928D-4802-BE02-956EC1128F86}" srcOrd="0" destOrd="0" presId="urn:microsoft.com/office/officeart/2005/8/layout/hProcess9"/>
    <dgm:cxn modelId="{F8C84938-4410-4F8B-9F1A-4016E068EEFE}" type="presOf" srcId="{DF9DFA6E-F62F-40E7-AC53-565362B77BCB}" destId="{1B6FD193-42BE-40AD-91E7-1A8F2C137D94}" srcOrd="0" destOrd="0" presId="urn:microsoft.com/office/officeart/2005/8/layout/hProcess9"/>
    <dgm:cxn modelId="{F7D06D35-7BE0-4C1C-86BB-02EAFC7E817D}" srcId="{3A75D6C2-B25E-4392-8274-98E9734CBA2D}" destId="{DF9DFA6E-F62F-40E7-AC53-565362B77BCB}" srcOrd="0" destOrd="0" parTransId="{D69FEA71-0499-43CA-972C-55293DC12700}" sibTransId="{1765443F-01A5-4218-897A-B7CC83916458}"/>
    <dgm:cxn modelId="{4EA2BD4A-5275-4905-B494-EAB1922A1E9B}" type="presParOf" srcId="{56ADE2A6-928D-4802-BE02-956EC1128F86}" destId="{244E0C3A-6059-4332-9873-12515E40A9AD}" srcOrd="0" destOrd="0" presId="urn:microsoft.com/office/officeart/2005/8/layout/hProcess9"/>
    <dgm:cxn modelId="{5B120B01-C4C5-45B9-BBCA-C7764209C42E}" type="presParOf" srcId="{56ADE2A6-928D-4802-BE02-956EC1128F86}" destId="{B1F18F31-99F5-4D3A-AF95-F9D9F5092F77}" srcOrd="1" destOrd="0" presId="urn:microsoft.com/office/officeart/2005/8/layout/hProcess9"/>
    <dgm:cxn modelId="{8425D897-06A1-4604-9053-5571038BAD1D}" type="presParOf" srcId="{B1F18F31-99F5-4D3A-AF95-F9D9F5092F77}" destId="{1B6FD193-42BE-40AD-91E7-1A8F2C137D94}" srcOrd="0" destOrd="0" presId="urn:microsoft.com/office/officeart/2005/8/layout/hProcess9"/>
  </dgm:cxnLst>
  <dgm:bg/>
  <dgm:whole>
    <a:ln>
      <a:noFill/>
    </a:ln>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B2B35D7-83DC-4E55-A47E-262F4191DA88}" type="doc">
      <dgm:prSet loTypeId="urn:microsoft.com/office/officeart/2005/8/layout/list1" loCatId="list" qsTypeId="urn:microsoft.com/office/officeart/2005/8/quickstyle/3d4" qsCatId="3D" csTypeId="urn:microsoft.com/office/officeart/2005/8/colors/colorful1" csCatId="colorful" phldr="1"/>
      <dgm:spPr/>
      <dgm:t>
        <a:bodyPr/>
        <a:lstStyle/>
        <a:p>
          <a:endParaRPr lang="en-US"/>
        </a:p>
      </dgm:t>
    </dgm:pt>
    <dgm:pt modelId="{0A42BFAF-E810-45A0-AFD1-CB6D07D9D80C}">
      <dgm:prSet custT="1"/>
      <dgm:spPr/>
      <dgm:t>
        <a:bodyPr/>
        <a:lstStyle/>
        <a:p>
          <a:pPr rtl="0"/>
          <a:r>
            <a:rPr lang="en-US" sz="2800" b="1" i="0">
              <a:solidFill>
                <a:schemeClr val="tx1"/>
              </a:solidFill>
            </a:rPr>
            <a:t>What are the ethical and social implications of my decision?</a:t>
          </a:r>
          <a:endParaRPr lang="ar-SA" sz="2800" i="0" dirty="0">
            <a:solidFill>
              <a:schemeClr val="tx1"/>
            </a:solidFill>
          </a:endParaRPr>
        </a:p>
      </dgm:t>
    </dgm:pt>
    <dgm:pt modelId="{F48EDE03-C9F6-4D14-BEA9-9B02F927478A}" type="parTrans" cxnId="{3E3D925C-4021-4F58-BDA2-770EDA31E85A}">
      <dgm:prSet/>
      <dgm:spPr/>
      <dgm:t>
        <a:bodyPr/>
        <a:lstStyle/>
        <a:p>
          <a:endParaRPr lang="en-US" sz="2800" i="0">
            <a:solidFill>
              <a:schemeClr val="tx1"/>
            </a:solidFill>
          </a:endParaRPr>
        </a:p>
      </dgm:t>
    </dgm:pt>
    <dgm:pt modelId="{543BAA3F-B92A-41A0-B6E4-A028A2FAC244}" type="sibTrans" cxnId="{3E3D925C-4021-4F58-BDA2-770EDA31E85A}">
      <dgm:prSet/>
      <dgm:spPr/>
      <dgm:t>
        <a:bodyPr/>
        <a:lstStyle/>
        <a:p>
          <a:endParaRPr lang="en-US" sz="2800" i="0">
            <a:solidFill>
              <a:schemeClr val="tx1"/>
            </a:solidFill>
          </a:endParaRPr>
        </a:p>
      </dgm:t>
    </dgm:pt>
    <dgm:pt modelId="{DAFE1FDD-0B57-449A-9CD0-5A097E9883B9}">
      <dgm:prSet custT="1"/>
      <dgm:spPr/>
      <dgm:t>
        <a:bodyPr/>
        <a:lstStyle/>
        <a:p>
          <a:pPr rtl="0"/>
          <a:r>
            <a:rPr lang="en-US" sz="2800" b="1" i="0" dirty="0">
              <a:solidFill>
                <a:schemeClr val="tx1"/>
              </a:solidFill>
            </a:rPr>
            <a:t>How will the decision affect the personal lives of my employees?</a:t>
          </a:r>
          <a:endParaRPr lang="ar-SA" sz="2800" i="0" dirty="0">
            <a:solidFill>
              <a:schemeClr val="tx1"/>
            </a:solidFill>
          </a:endParaRPr>
        </a:p>
      </dgm:t>
    </dgm:pt>
    <dgm:pt modelId="{A2F4394E-74C3-46B2-81D9-D3B4F0130665}" type="parTrans" cxnId="{8D4C19C7-D428-47AB-9196-84E5D6069563}">
      <dgm:prSet/>
      <dgm:spPr/>
      <dgm:t>
        <a:bodyPr/>
        <a:lstStyle/>
        <a:p>
          <a:endParaRPr lang="en-US" sz="2800" i="0">
            <a:solidFill>
              <a:schemeClr val="tx1"/>
            </a:solidFill>
          </a:endParaRPr>
        </a:p>
      </dgm:t>
    </dgm:pt>
    <dgm:pt modelId="{FCC4409C-4AB5-4FE0-BD95-FDE820B16DE2}" type="sibTrans" cxnId="{8D4C19C7-D428-47AB-9196-84E5D6069563}">
      <dgm:prSet/>
      <dgm:spPr/>
      <dgm:t>
        <a:bodyPr/>
        <a:lstStyle/>
        <a:p>
          <a:endParaRPr lang="en-US" sz="2800" i="0">
            <a:solidFill>
              <a:schemeClr val="tx1"/>
            </a:solidFill>
          </a:endParaRPr>
        </a:p>
      </dgm:t>
    </dgm:pt>
    <dgm:pt modelId="{0216FBBF-F446-4E6D-AEFA-1116A2F35E40}">
      <dgm:prSet custT="1"/>
      <dgm:spPr/>
      <dgm:t>
        <a:bodyPr/>
        <a:lstStyle/>
        <a:p>
          <a:pPr rtl="0"/>
          <a:r>
            <a:rPr lang="en-US" sz="2800" b="1" i="0">
              <a:solidFill>
                <a:schemeClr val="tx1"/>
              </a:solidFill>
            </a:rPr>
            <a:t>How do I balance economic and social considerations?</a:t>
          </a:r>
          <a:endParaRPr lang="ar-SA" sz="2800" i="0" dirty="0">
            <a:solidFill>
              <a:schemeClr val="tx1"/>
            </a:solidFill>
          </a:endParaRPr>
        </a:p>
      </dgm:t>
    </dgm:pt>
    <dgm:pt modelId="{4EB81B4B-DB86-4409-A66E-C322F8332B11}" type="parTrans" cxnId="{A87D450D-D938-4DCE-849E-5F3CA08F4913}">
      <dgm:prSet/>
      <dgm:spPr/>
      <dgm:t>
        <a:bodyPr/>
        <a:lstStyle/>
        <a:p>
          <a:endParaRPr lang="en-US" sz="2800" i="0">
            <a:solidFill>
              <a:schemeClr val="tx1"/>
            </a:solidFill>
          </a:endParaRPr>
        </a:p>
      </dgm:t>
    </dgm:pt>
    <dgm:pt modelId="{396213CD-2BA4-4E92-B76C-10C9C860F450}" type="sibTrans" cxnId="{A87D450D-D938-4DCE-849E-5F3CA08F4913}">
      <dgm:prSet/>
      <dgm:spPr/>
      <dgm:t>
        <a:bodyPr/>
        <a:lstStyle/>
        <a:p>
          <a:endParaRPr lang="en-US" sz="2800" i="0">
            <a:solidFill>
              <a:schemeClr val="tx1"/>
            </a:solidFill>
          </a:endParaRPr>
        </a:p>
      </dgm:t>
    </dgm:pt>
    <dgm:pt modelId="{AF5236BC-B4B7-47E8-BBA3-FD3728C64637}" type="pres">
      <dgm:prSet presAssocID="{2B2B35D7-83DC-4E55-A47E-262F4191DA88}" presName="linear" presStyleCnt="0">
        <dgm:presLayoutVars>
          <dgm:dir/>
          <dgm:animLvl val="lvl"/>
          <dgm:resizeHandles val="exact"/>
        </dgm:presLayoutVars>
      </dgm:prSet>
      <dgm:spPr/>
      <dgm:t>
        <a:bodyPr/>
        <a:lstStyle/>
        <a:p>
          <a:endParaRPr lang="en-US"/>
        </a:p>
      </dgm:t>
    </dgm:pt>
    <dgm:pt modelId="{F993B9DA-FF6C-41EC-B386-AC4482772A3E}" type="pres">
      <dgm:prSet presAssocID="{0A42BFAF-E810-45A0-AFD1-CB6D07D9D80C}" presName="parentLin" presStyleCnt="0"/>
      <dgm:spPr/>
    </dgm:pt>
    <dgm:pt modelId="{4D6A9C7C-772E-489A-8840-E4799967BB74}" type="pres">
      <dgm:prSet presAssocID="{0A42BFAF-E810-45A0-AFD1-CB6D07D9D80C}" presName="parentLeftMargin" presStyleLbl="node1" presStyleIdx="0" presStyleCnt="3"/>
      <dgm:spPr/>
      <dgm:t>
        <a:bodyPr/>
        <a:lstStyle/>
        <a:p>
          <a:endParaRPr lang="en-US"/>
        </a:p>
      </dgm:t>
    </dgm:pt>
    <dgm:pt modelId="{3D373C5C-CCA2-4371-A845-1ED331ACC90B}" type="pres">
      <dgm:prSet presAssocID="{0A42BFAF-E810-45A0-AFD1-CB6D07D9D80C}" presName="parentText" presStyleLbl="node1" presStyleIdx="0" presStyleCnt="3" custLinFactNeighborX="-5351" custLinFactNeighborY="29474">
        <dgm:presLayoutVars>
          <dgm:chMax val="0"/>
          <dgm:bulletEnabled val="1"/>
        </dgm:presLayoutVars>
      </dgm:prSet>
      <dgm:spPr/>
      <dgm:t>
        <a:bodyPr/>
        <a:lstStyle/>
        <a:p>
          <a:endParaRPr lang="en-US"/>
        </a:p>
      </dgm:t>
    </dgm:pt>
    <dgm:pt modelId="{27040F80-B87B-47AE-9100-8327D921B727}" type="pres">
      <dgm:prSet presAssocID="{0A42BFAF-E810-45A0-AFD1-CB6D07D9D80C}" presName="negativeSpace" presStyleCnt="0"/>
      <dgm:spPr/>
    </dgm:pt>
    <dgm:pt modelId="{C50D82D4-22DF-403E-8AA0-69C33480B991}" type="pres">
      <dgm:prSet presAssocID="{0A42BFAF-E810-45A0-AFD1-CB6D07D9D80C}" presName="childText" presStyleLbl="conFgAcc1" presStyleIdx="0" presStyleCnt="3">
        <dgm:presLayoutVars>
          <dgm:bulletEnabled val="1"/>
        </dgm:presLayoutVars>
      </dgm:prSet>
      <dgm:spPr/>
    </dgm:pt>
    <dgm:pt modelId="{F751FE88-564C-451A-A4C5-00A229DF53B0}" type="pres">
      <dgm:prSet presAssocID="{543BAA3F-B92A-41A0-B6E4-A028A2FAC244}" presName="spaceBetweenRectangles" presStyleCnt="0"/>
      <dgm:spPr/>
    </dgm:pt>
    <dgm:pt modelId="{81BFEB38-6260-4F40-B830-0E4116335F26}" type="pres">
      <dgm:prSet presAssocID="{DAFE1FDD-0B57-449A-9CD0-5A097E9883B9}" presName="parentLin" presStyleCnt="0"/>
      <dgm:spPr/>
    </dgm:pt>
    <dgm:pt modelId="{45E497C8-1392-4581-96D2-74C4959F9118}" type="pres">
      <dgm:prSet presAssocID="{DAFE1FDD-0B57-449A-9CD0-5A097E9883B9}" presName="parentLeftMargin" presStyleLbl="node1" presStyleIdx="0" presStyleCnt="3"/>
      <dgm:spPr/>
      <dgm:t>
        <a:bodyPr/>
        <a:lstStyle/>
        <a:p>
          <a:endParaRPr lang="en-US"/>
        </a:p>
      </dgm:t>
    </dgm:pt>
    <dgm:pt modelId="{5FD6E793-83E6-4301-B642-5FD12F5AAAA1}" type="pres">
      <dgm:prSet presAssocID="{DAFE1FDD-0B57-449A-9CD0-5A097E9883B9}" presName="parentText" presStyleLbl="node1" presStyleIdx="1" presStyleCnt="3" custLinFactNeighborY="8935">
        <dgm:presLayoutVars>
          <dgm:chMax val="0"/>
          <dgm:bulletEnabled val="1"/>
        </dgm:presLayoutVars>
      </dgm:prSet>
      <dgm:spPr/>
      <dgm:t>
        <a:bodyPr/>
        <a:lstStyle/>
        <a:p>
          <a:endParaRPr lang="en-US"/>
        </a:p>
      </dgm:t>
    </dgm:pt>
    <dgm:pt modelId="{5FD603E9-1279-4841-A7F3-9EFC6F4CC3F9}" type="pres">
      <dgm:prSet presAssocID="{DAFE1FDD-0B57-449A-9CD0-5A097E9883B9}" presName="negativeSpace" presStyleCnt="0"/>
      <dgm:spPr/>
    </dgm:pt>
    <dgm:pt modelId="{E4EFC523-1B5E-4FEA-AB26-21D6A6CEB348}" type="pres">
      <dgm:prSet presAssocID="{DAFE1FDD-0B57-449A-9CD0-5A097E9883B9}" presName="childText" presStyleLbl="conFgAcc1" presStyleIdx="1" presStyleCnt="3">
        <dgm:presLayoutVars>
          <dgm:bulletEnabled val="1"/>
        </dgm:presLayoutVars>
      </dgm:prSet>
      <dgm:spPr/>
    </dgm:pt>
    <dgm:pt modelId="{F7612418-1297-40FA-BFC8-A8E7EC64C879}" type="pres">
      <dgm:prSet presAssocID="{FCC4409C-4AB5-4FE0-BD95-FDE820B16DE2}" presName="spaceBetweenRectangles" presStyleCnt="0"/>
      <dgm:spPr/>
    </dgm:pt>
    <dgm:pt modelId="{88D0657F-2D2C-4E3F-A9C1-5449A7A1BC47}" type="pres">
      <dgm:prSet presAssocID="{0216FBBF-F446-4E6D-AEFA-1116A2F35E40}" presName="parentLin" presStyleCnt="0"/>
      <dgm:spPr/>
    </dgm:pt>
    <dgm:pt modelId="{AF002B45-9947-48F1-A297-49E203A5F7BB}" type="pres">
      <dgm:prSet presAssocID="{0216FBBF-F446-4E6D-AEFA-1116A2F35E40}" presName="parentLeftMargin" presStyleLbl="node1" presStyleIdx="1" presStyleCnt="3"/>
      <dgm:spPr/>
      <dgm:t>
        <a:bodyPr/>
        <a:lstStyle/>
        <a:p>
          <a:endParaRPr lang="en-US"/>
        </a:p>
      </dgm:t>
    </dgm:pt>
    <dgm:pt modelId="{DA40EBC6-ED85-47F5-A2E3-D0006562F952}" type="pres">
      <dgm:prSet presAssocID="{0216FBBF-F446-4E6D-AEFA-1116A2F35E40}" presName="parentText" presStyleLbl="node1" presStyleIdx="2" presStyleCnt="3">
        <dgm:presLayoutVars>
          <dgm:chMax val="0"/>
          <dgm:bulletEnabled val="1"/>
        </dgm:presLayoutVars>
      </dgm:prSet>
      <dgm:spPr/>
      <dgm:t>
        <a:bodyPr/>
        <a:lstStyle/>
        <a:p>
          <a:endParaRPr lang="en-US"/>
        </a:p>
      </dgm:t>
    </dgm:pt>
    <dgm:pt modelId="{71607302-1FD3-4E40-8E85-AB75529A29B7}" type="pres">
      <dgm:prSet presAssocID="{0216FBBF-F446-4E6D-AEFA-1116A2F35E40}" presName="negativeSpace" presStyleCnt="0"/>
      <dgm:spPr/>
    </dgm:pt>
    <dgm:pt modelId="{89A3DD43-810E-442A-A24C-4A31D25C3D9F}" type="pres">
      <dgm:prSet presAssocID="{0216FBBF-F446-4E6D-AEFA-1116A2F35E40}" presName="childText" presStyleLbl="conFgAcc1" presStyleIdx="2" presStyleCnt="3">
        <dgm:presLayoutVars>
          <dgm:bulletEnabled val="1"/>
        </dgm:presLayoutVars>
      </dgm:prSet>
      <dgm:spPr/>
    </dgm:pt>
  </dgm:ptLst>
  <dgm:cxnLst>
    <dgm:cxn modelId="{C5D7AD76-E4C2-4E29-8B53-3970AEFC0309}" type="presOf" srcId="{0A42BFAF-E810-45A0-AFD1-CB6D07D9D80C}" destId="{4D6A9C7C-772E-489A-8840-E4799967BB74}" srcOrd="0" destOrd="0" presId="urn:microsoft.com/office/officeart/2005/8/layout/list1"/>
    <dgm:cxn modelId="{69C6808B-BA18-4D62-86BE-EADB512723F5}" type="presOf" srcId="{0216FBBF-F446-4E6D-AEFA-1116A2F35E40}" destId="{AF002B45-9947-48F1-A297-49E203A5F7BB}" srcOrd="0" destOrd="0" presId="urn:microsoft.com/office/officeart/2005/8/layout/list1"/>
    <dgm:cxn modelId="{EB694C4C-06C1-4D26-AB55-2A4E365C13A9}" type="presOf" srcId="{DAFE1FDD-0B57-449A-9CD0-5A097E9883B9}" destId="{45E497C8-1392-4581-96D2-74C4959F9118}" srcOrd="0" destOrd="0" presId="urn:microsoft.com/office/officeart/2005/8/layout/list1"/>
    <dgm:cxn modelId="{8D4C19C7-D428-47AB-9196-84E5D6069563}" srcId="{2B2B35D7-83DC-4E55-A47E-262F4191DA88}" destId="{DAFE1FDD-0B57-449A-9CD0-5A097E9883B9}" srcOrd="1" destOrd="0" parTransId="{A2F4394E-74C3-46B2-81D9-D3B4F0130665}" sibTransId="{FCC4409C-4AB5-4FE0-BD95-FDE820B16DE2}"/>
    <dgm:cxn modelId="{DEEA7E21-332C-4755-88BB-15709C323FEE}" type="presOf" srcId="{0216FBBF-F446-4E6D-AEFA-1116A2F35E40}" destId="{DA40EBC6-ED85-47F5-A2E3-D0006562F952}" srcOrd="1" destOrd="0" presId="urn:microsoft.com/office/officeart/2005/8/layout/list1"/>
    <dgm:cxn modelId="{A87D450D-D938-4DCE-849E-5F3CA08F4913}" srcId="{2B2B35D7-83DC-4E55-A47E-262F4191DA88}" destId="{0216FBBF-F446-4E6D-AEFA-1116A2F35E40}" srcOrd="2" destOrd="0" parTransId="{4EB81B4B-DB86-4409-A66E-C322F8332B11}" sibTransId="{396213CD-2BA4-4E92-B76C-10C9C860F450}"/>
    <dgm:cxn modelId="{3E3D925C-4021-4F58-BDA2-770EDA31E85A}" srcId="{2B2B35D7-83DC-4E55-A47E-262F4191DA88}" destId="{0A42BFAF-E810-45A0-AFD1-CB6D07D9D80C}" srcOrd="0" destOrd="0" parTransId="{F48EDE03-C9F6-4D14-BEA9-9B02F927478A}" sibTransId="{543BAA3F-B92A-41A0-B6E4-A028A2FAC244}"/>
    <dgm:cxn modelId="{9BDEC423-7C0A-456A-BA02-691E18C8118F}" type="presOf" srcId="{DAFE1FDD-0B57-449A-9CD0-5A097E9883B9}" destId="{5FD6E793-83E6-4301-B642-5FD12F5AAAA1}" srcOrd="1" destOrd="0" presId="urn:microsoft.com/office/officeart/2005/8/layout/list1"/>
    <dgm:cxn modelId="{4515FE62-21DA-4AAE-BA13-988A32FD6AFD}" type="presOf" srcId="{2B2B35D7-83DC-4E55-A47E-262F4191DA88}" destId="{AF5236BC-B4B7-47E8-BBA3-FD3728C64637}" srcOrd="0" destOrd="0" presId="urn:microsoft.com/office/officeart/2005/8/layout/list1"/>
    <dgm:cxn modelId="{021C83D0-CD15-4356-AB99-556E5F4C8FF1}" type="presOf" srcId="{0A42BFAF-E810-45A0-AFD1-CB6D07D9D80C}" destId="{3D373C5C-CCA2-4371-A845-1ED331ACC90B}" srcOrd="1" destOrd="0" presId="urn:microsoft.com/office/officeart/2005/8/layout/list1"/>
    <dgm:cxn modelId="{04FA7EDC-ED63-4E2E-B6BE-BA914C6A3A5F}" type="presParOf" srcId="{AF5236BC-B4B7-47E8-BBA3-FD3728C64637}" destId="{F993B9DA-FF6C-41EC-B386-AC4482772A3E}" srcOrd="0" destOrd="0" presId="urn:microsoft.com/office/officeart/2005/8/layout/list1"/>
    <dgm:cxn modelId="{38A13C44-3ED8-40FC-A07D-A81447211393}" type="presParOf" srcId="{F993B9DA-FF6C-41EC-B386-AC4482772A3E}" destId="{4D6A9C7C-772E-489A-8840-E4799967BB74}" srcOrd="0" destOrd="0" presId="urn:microsoft.com/office/officeart/2005/8/layout/list1"/>
    <dgm:cxn modelId="{B9483F8F-A2A3-4060-B746-D580A16AD26A}" type="presParOf" srcId="{F993B9DA-FF6C-41EC-B386-AC4482772A3E}" destId="{3D373C5C-CCA2-4371-A845-1ED331ACC90B}" srcOrd="1" destOrd="0" presId="urn:microsoft.com/office/officeart/2005/8/layout/list1"/>
    <dgm:cxn modelId="{4C402CD5-2951-4B7B-B2C8-B05D9EE12CDC}" type="presParOf" srcId="{AF5236BC-B4B7-47E8-BBA3-FD3728C64637}" destId="{27040F80-B87B-47AE-9100-8327D921B727}" srcOrd="1" destOrd="0" presId="urn:microsoft.com/office/officeart/2005/8/layout/list1"/>
    <dgm:cxn modelId="{AF5AE7E2-0085-48CF-BCA3-BB9170B7BC28}" type="presParOf" srcId="{AF5236BC-B4B7-47E8-BBA3-FD3728C64637}" destId="{C50D82D4-22DF-403E-8AA0-69C33480B991}" srcOrd="2" destOrd="0" presId="urn:microsoft.com/office/officeart/2005/8/layout/list1"/>
    <dgm:cxn modelId="{5826579C-B3F4-4430-819A-19F547418D4A}" type="presParOf" srcId="{AF5236BC-B4B7-47E8-BBA3-FD3728C64637}" destId="{F751FE88-564C-451A-A4C5-00A229DF53B0}" srcOrd="3" destOrd="0" presId="urn:microsoft.com/office/officeart/2005/8/layout/list1"/>
    <dgm:cxn modelId="{4510C1BB-AF07-44FD-850F-77E093FF0E81}" type="presParOf" srcId="{AF5236BC-B4B7-47E8-BBA3-FD3728C64637}" destId="{81BFEB38-6260-4F40-B830-0E4116335F26}" srcOrd="4" destOrd="0" presId="urn:microsoft.com/office/officeart/2005/8/layout/list1"/>
    <dgm:cxn modelId="{4D8B8A38-0A5E-427E-8CDE-A369D8877B89}" type="presParOf" srcId="{81BFEB38-6260-4F40-B830-0E4116335F26}" destId="{45E497C8-1392-4581-96D2-74C4959F9118}" srcOrd="0" destOrd="0" presId="urn:microsoft.com/office/officeart/2005/8/layout/list1"/>
    <dgm:cxn modelId="{95047A9A-1D4B-43BB-ABCE-521DC566B52C}" type="presParOf" srcId="{81BFEB38-6260-4F40-B830-0E4116335F26}" destId="{5FD6E793-83E6-4301-B642-5FD12F5AAAA1}" srcOrd="1" destOrd="0" presId="urn:microsoft.com/office/officeart/2005/8/layout/list1"/>
    <dgm:cxn modelId="{05380813-E49C-46FB-A452-1EC9F2D4F747}" type="presParOf" srcId="{AF5236BC-B4B7-47E8-BBA3-FD3728C64637}" destId="{5FD603E9-1279-4841-A7F3-9EFC6F4CC3F9}" srcOrd="5" destOrd="0" presId="urn:microsoft.com/office/officeart/2005/8/layout/list1"/>
    <dgm:cxn modelId="{5660BD6C-79FB-4429-A459-5F426333D82C}" type="presParOf" srcId="{AF5236BC-B4B7-47E8-BBA3-FD3728C64637}" destId="{E4EFC523-1B5E-4FEA-AB26-21D6A6CEB348}" srcOrd="6" destOrd="0" presId="urn:microsoft.com/office/officeart/2005/8/layout/list1"/>
    <dgm:cxn modelId="{4811B58D-FBEC-4AE7-9D72-B7C2B95EBB18}" type="presParOf" srcId="{AF5236BC-B4B7-47E8-BBA3-FD3728C64637}" destId="{F7612418-1297-40FA-BFC8-A8E7EC64C879}" srcOrd="7" destOrd="0" presId="urn:microsoft.com/office/officeart/2005/8/layout/list1"/>
    <dgm:cxn modelId="{8D4D7674-C80C-4F19-BFE1-171A874462F5}" type="presParOf" srcId="{AF5236BC-B4B7-47E8-BBA3-FD3728C64637}" destId="{88D0657F-2D2C-4E3F-A9C1-5449A7A1BC47}" srcOrd="8" destOrd="0" presId="urn:microsoft.com/office/officeart/2005/8/layout/list1"/>
    <dgm:cxn modelId="{DF28086F-834C-4B36-A561-3C9FA4BBB683}" type="presParOf" srcId="{88D0657F-2D2C-4E3F-A9C1-5449A7A1BC47}" destId="{AF002B45-9947-48F1-A297-49E203A5F7BB}" srcOrd="0" destOrd="0" presId="urn:microsoft.com/office/officeart/2005/8/layout/list1"/>
    <dgm:cxn modelId="{411B4184-8D4B-4444-899A-0F6A53316F87}" type="presParOf" srcId="{88D0657F-2D2C-4E3F-A9C1-5449A7A1BC47}" destId="{DA40EBC6-ED85-47F5-A2E3-D0006562F952}" srcOrd="1" destOrd="0" presId="urn:microsoft.com/office/officeart/2005/8/layout/list1"/>
    <dgm:cxn modelId="{625ADC7A-DCC0-4E95-9596-7858C62ABD0B}" type="presParOf" srcId="{AF5236BC-B4B7-47E8-BBA3-FD3728C64637}" destId="{71607302-1FD3-4E40-8E85-AB75529A29B7}" srcOrd="9" destOrd="0" presId="urn:microsoft.com/office/officeart/2005/8/layout/list1"/>
    <dgm:cxn modelId="{B9E2C4F1-2833-4014-9DAE-944E8CA4BF0F}" type="presParOf" srcId="{AF5236BC-B4B7-47E8-BBA3-FD3728C64637}" destId="{89A3DD43-810E-442A-A24C-4A31D25C3D9F}" srcOrd="10" destOrd="0" presId="urn:microsoft.com/office/officeart/2005/8/layout/list1"/>
  </dgm:cxnLst>
  <dgm:bg/>
  <dgm:whole>
    <a:ln>
      <a:solidFill>
        <a:schemeClr val="tx1"/>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006E68-4B41-437B-9E29-37E55BF0DDC4}">
      <dsp:nvSpPr>
        <dsp:cNvPr id="0" name=""/>
        <dsp:cNvSpPr/>
      </dsp:nvSpPr>
      <dsp:spPr>
        <a:xfrm>
          <a:off x="776928" y="0"/>
          <a:ext cx="8753606" cy="4429344"/>
        </a:xfrm>
        <a:prstGeom prst="flowChartMultidocument">
          <a:avLst/>
        </a:prstGeom>
        <a:solidFill>
          <a:schemeClr val="accent1">
            <a:lumMod val="50000"/>
          </a:schemeClr>
        </a:solidFill>
        <a:ln>
          <a:noFill/>
        </a:ln>
        <a:effectLst/>
        <a:sp3d z="-400500" extrusionH="63500" contourW="12700" prstMaterial="matte">
          <a:contourClr>
            <a:schemeClr val="lt1">
              <a:tint val="50000"/>
            </a:schemeClr>
          </a:contourClr>
        </a:sp3d>
      </dsp:spPr>
      <dsp:style>
        <a:lnRef idx="0">
          <a:scrgbClr r="0" g="0" b="0"/>
        </a:lnRef>
        <a:fillRef idx="1">
          <a:scrgbClr r="0" g="0" b="0"/>
        </a:fillRef>
        <a:effectRef idx="0">
          <a:scrgbClr r="0" g="0" b="0"/>
        </a:effectRef>
        <a:fontRef idx="minor"/>
      </dsp:style>
    </dsp:sp>
    <dsp:sp modelId="{9EBE1290-E34C-4C81-B8F0-EDE17DA02D07}">
      <dsp:nvSpPr>
        <dsp:cNvPr id="0" name=""/>
        <dsp:cNvSpPr/>
      </dsp:nvSpPr>
      <dsp:spPr>
        <a:xfrm>
          <a:off x="1914851" y="1328803"/>
          <a:ext cx="6468657" cy="1771737"/>
        </a:xfrm>
        <a:prstGeom prst="roundRect">
          <a:avLst/>
        </a:prstGeom>
        <a:solidFill>
          <a:schemeClr val="lt1">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lvl="0" algn="ctr" defTabSz="2000250">
            <a:lnSpc>
              <a:spcPct val="90000"/>
            </a:lnSpc>
            <a:spcBef>
              <a:spcPct val="0"/>
            </a:spcBef>
            <a:spcAft>
              <a:spcPct val="35000"/>
            </a:spcAft>
            <a:buNone/>
          </a:pPr>
          <a:r>
            <a:rPr lang="en-US" sz="4500" b="1" kern="1200" dirty="0"/>
            <a:t>Time management is the key to efficient working</a:t>
          </a:r>
          <a:endParaRPr lang="ar-SA" sz="4500" b="1" kern="1200" dirty="0"/>
        </a:p>
      </dsp:txBody>
      <dsp:txXfrm>
        <a:off x="2001340" y="1415292"/>
        <a:ext cx="6295679" cy="159875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4E0C3A-6059-4332-9873-12515E40A9AD}">
      <dsp:nvSpPr>
        <dsp:cNvPr id="0" name=""/>
        <dsp:cNvSpPr/>
      </dsp:nvSpPr>
      <dsp:spPr>
        <a:xfrm>
          <a:off x="788669" y="0"/>
          <a:ext cx="8938260" cy="4351338"/>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1B6FD193-42BE-40AD-91E7-1A8F2C137D94}">
      <dsp:nvSpPr>
        <dsp:cNvPr id="0" name=""/>
        <dsp:cNvSpPr/>
      </dsp:nvSpPr>
      <dsp:spPr>
        <a:xfrm>
          <a:off x="0" y="1305401"/>
          <a:ext cx="10515600" cy="1740535"/>
        </a:xfrm>
        <a:prstGeom prst="round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0" tIns="152400" rIns="152400" bIns="152400" numCol="1" spcCol="1270" anchor="ctr" anchorCtr="0">
          <a:noAutofit/>
        </a:bodyPr>
        <a:lstStyle/>
        <a:p>
          <a:pPr lvl="0" algn="l" defTabSz="1778000" rtl="0">
            <a:lnSpc>
              <a:spcPct val="90000"/>
            </a:lnSpc>
            <a:spcBef>
              <a:spcPct val="0"/>
            </a:spcBef>
            <a:spcAft>
              <a:spcPct val="35000"/>
            </a:spcAft>
          </a:pPr>
          <a:r>
            <a:rPr lang="en-US" sz="4000" b="1" kern="1200" dirty="0"/>
            <a:t>Managers are faced with decisions when a problem occurs or when an opportunity arises.</a:t>
          </a:r>
          <a:endParaRPr lang="ar-SA" sz="4000" kern="1200" dirty="0"/>
        </a:p>
      </dsp:txBody>
      <dsp:txXfrm>
        <a:off x="84966" y="1390367"/>
        <a:ext cx="10345668" cy="157060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0D82D4-22DF-403E-8AA0-69C33480B991}">
      <dsp:nvSpPr>
        <dsp:cNvPr id="0" name=""/>
        <dsp:cNvSpPr/>
      </dsp:nvSpPr>
      <dsp:spPr>
        <a:xfrm>
          <a:off x="0" y="506528"/>
          <a:ext cx="10515600" cy="8316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sp>
    <dsp:sp modelId="{3D373C5C-CCA2-4371-A845-1ED331ACC90B}">
      <dsp:nvSpPr>
        <dsp:cNvPr id="0" name=""/>
        <dsp:cNvSpPr/>
      </dsp:nvSpPr>
      <dsp:spPr>
        <a:xfrm>
          <a:off x="497645" y="306572"/>
          <a:ext cx="7360920" cy="974160"/>
        </a:xfrm>
        <a:prstGeom prst="roundRect">
          <a:avLst/>
        </a:prstGeom>
        <a:solidFill>
          <a:schemeClr val="accent2">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lvl="0" algn="l" defTabSz="1244600" rtl="0">
            <a:lnSpc>
              <a:spcPct val="90000"/>
            </a:lnSpc>
            <a:spcBef>
              <a:spcPct val="0"/>
            </a:spcBef>
            <a:spcAft>
              <a:spcPct val="35000"/>
            </a:spcAft>
          </a:pPr>
          <a:r>
            <a:rPr lang="en-US" sz="2800" b="1" i="0" kern="1200">
              <a:solidFill>
                <a:schemeClr val="tx1"/>
              </a:solidFill>
            </a:rPr>
            <a:t>What are the ethical and social implications of my decision?</a:t>
          </a:r>
          <a:endParaRPr lang="ar-SA" sz="2800" i="0" kern="1200" dirty="0">
            <a:solidFill>
              <a:schemeClr val="tx1"/>
            </a:solidFill>
          </a:endParaRPr>
        </a:p>
      </dsp:txBody>
      <dsp:txXfrm>
        <a:off x="545200" y="354127"/>
        <a:ext cx="7265810" cy="879050"/>
      </dsp:txXfrm>
    </dsp:sp>
    <dsp:sp modelId="{E4EFC523-1B5E-4FEA-AB26-21D6A6CEB348}">
      <dsp:nvSpPr>
        <dsp:cNvPr id="0" name=""/>
        <dsp:cNvSpPr/>
      </dsp:nvSpPr>
      <dsp:spPr>
        <a:xfrm>
          <a:off x="0" y="2003409"/>
          <a:ext cx="10515600" cy="831600"/>
        </a:xfrm>
        <a:prstGeom prst="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sp>
    <dsp:sp modelId="{5FD6E793-83E6-4301-B642-5FD12F5AAAA1}">
      <dsp:nvSpPr>
        <dsp:cNvPr id="0" name=""/>
        <dsp:cNvSpPr/>
      </dsp:nvSpPr>
      <dsp:spPr>
        <a:xfrm>
          <a:off x="525780" y="1603370"/>
          <a:ext cx="7360920" cy="974160"/>
        </a:xfrm>
        <a:prstGeom prst="roundRect">
          <a:avLst/>
        </a:prstGeom>
        <a:solidFill>
          <a:schemeClr val="accent3">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lvl="0" algn="l" defTabSz="1244600" rtl="0">
            <a:lnSpc>
              <a:spcPct val="90000"/>
            </a:lnSpc>
            <a:spcBef>
              <a:spcPct val="0"/>
            </a:spcBef>
            <a:spcAft>
              <a:spcPct val="35000"/>
            </a:spcAft>
          </a:pPr>
          <a:r>
            <a:rPr lang="en-US" sz="2800" b="1" i="0" kern="1200" dirty="0">
              <a:solidFill>
                <a:schemeClr val="tx1"/>
              </a:solidFill>
            </a:rPr>
            <a:t>How will the decision affect the personal lives of my employees?</a:t>
          </a:r>
          <a:endParaRPr lang="ar-SA" sz="2800" i="0" kern="1200" dirty="0">
            <a:solidFill>
              <a:schemeClr val="tx1"/>
            </a:solidFill>
          </a:endParaRPr>
        </a:p>
      </dsp:txBody>
      <dsp:txXfrm>
        <a:off x="573335" y="1650925"/>
        <a:ext cx="7265810" cy="879050"/>
      </dsp:txXfrm>
    </dsp:sp>
    <dsp:sp modelId="{89A3DD43-810E-442A-A24C-4A31D25C3D9F}">
      <dsp:nvSpPr>
        <dsp:cNvPr id="0" name=""/>
        <dsp:cNvSpPr/>
      </dsp:nvSpPr>
      <dsp:spPr>
        <a:xfrm>
          <a:off x="0" y="3500289"/>
          <a:ext cx="10515600" cy="831600"/>
        </a:xfrm>
        <a:prstGeom prst="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sp>
    <dsp:sp modelId="{DA40EBC6-ED85-47F5-A2E3-D0006562F952}">
      <dsp:nvSpPr>
        <dsp:cNvPr id="0" name=""/>
        <dsp:cNvSpPr/>
      </dsp:nvSpPr>
      <dsp:spPr>
        <a:xfrm>
          <a:off x="525780" y="3013209"/>
          <a:ext cx="7360920" cy="974160"/>
        </a:xfrm>
        <a:prstGeom prst="roundRect">
          <a:avLst/>
        </a:prstGeom>
        <a:solidFill>
          <a:schemeClr val="accent4">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lvl="0" algn="l" defTabSz="1244600" rtl="0">
            <a:lnSpc>
              <a:spcPct val="90000"/>
            </a:lnSpc>
            <a:spcBef>
              <a:spcPct val="0"/>
            </a:spcBef>
            <a:spcAft>
              <a:spcPct val="35000"/>
            </a:spcAft>
          </a:pPr>
          <a:r>
            <a:rPr lang="en-US" sz="2800" b="1" i="0" kern="1200">
              <a:solidFill>
                <a:schemeClr val="tx1"/>
              </a:solidFill>
            </a:rPr>
            <a:t>How do I balance economic and social considerations?</a:t>
          </a:r>
          <a:endParaRPr lang="ar-SA" sz="2800" i="0" kern="1200" dirty="0">
            <a:solidFill>
              <a:schemeClr val="tx1"/>
            </a:solidFill>
          </a:endParaRPr>
        </a:p>
      </dsp:txBody>
      <dsp:txXfrm>
        <a:off x="573335" y="3060764"/>
        <a:ext cx="7265810" cy="879050"/>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2CB595-61B7-4BCB-AC4A-BB8639E70C64}" type="datetimeFigureOut">
              <a:rPr lang="en-US" smtClean="0"/>
              <a:t>10/28/2024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0FA51A-B6E6-42DD-A092-62F4C4278D48}" type="slidenum">
              <a:rPr lang="en-US" smtClean="0"/>
              <a:t>‹#›</a:t>
            </a:fld>
            <a:endParaRPr lang="en-US"/>
          </a:p>
        </p:txBody>
      </p:sp>
    </p:spTree>
    <p:extLst>
      <p:ext uri="{BB962C8B-B14F-4D97-AF65-F5344CB8AC3E}">
        <p14:creationId xmlns:p14="http://schemas.microsoft.com/office/powerpoint/2010/main" val="30258442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3E84D82-F960-3E97-07C5-306AEAA02B2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ED603ADA-3540-9355-B8B4-DC2C12C965D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6DA2A351-F790-AFE2-C1F3-D2D436315CEA}"/>
              </a:ext>
            </a:extLst>
          </p:cNvPr>
          <p:cNvSpPr>
            <a:spLocks noGrp="1"/>
          </p:cNvSpPr>
          <p:nvPr>
            <p:ph type="dt" sz="half" idx="10"/>
          </p:nvPr>
        </p:nvSpPr>
        <p:spPr/>
        <p:txBody>
          <a:bodyPr/>
          <a:lstStyle/>
          <a:p>
            <a:fld id="{A4A047D2-C530-429C-BB05-F084561562E2}" type="datetimeFigureOut">
              <a:rPr lang="en-US" smtClean="0"/>
              <a:t>10/28/2024</a:t>
            </a:fld>
            <a:endParaRPr lang="en-US"/>
          </a:p>
        </p:txBody>
      </p:sp>
      <p:sp>
        <p:nvSpPr>
          <p:cNvPr id="5" name="Footer Placeholder 4">
            <a:extLst>
              <a:ext uri="{FF2B5EF4-FFF2-40B4-BE49-F238E27FC236}">
                <a16:creationId xmlns:a16="http://schemas.microsoft.com/office/drawing/2014/main" xmlns="" id="{98954D24-C6DF-006A-3C2B-459D900162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F463D953-FE0D-58C6-71F4-77A1BB1920F3}"/>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569418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7E8B343-69CA-1B62-CA5E-FDB7C3F0AA1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33D54576-0EC4-619B-F1B9-206233DA151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E42B5DE5-D34B-8B9D-18D9-6D169F8FC4A6}"/>
              </a:ext>
            </a:extLst>
          </p:cNvPr>
          <p:cNvSpPr>
            <a:spLocks noGrp="1"/>
          </p:cNvSpPr>
          <p:nvPr>
            <p:ph type="dt" sz="half" idx="10"/>
          </p:nvPr>
        </p:nvSpPr>
        <p:spPr/>
        <p:txBody>
          <a:bodyPr/>
          <a:lstStyle/>
          <a:p>
            <a:fld id="{A4A047D2-C530-429C-BB05-F084561562E2}" type="datetimeFigureOut">
              <a:rPr lang="en-US" smtClean="0"/>
              <a:t>10/28/2024</a:t>
            </a:fld>
            <a:endParaRPr lang="en-US"/>
          </a:p>
        </p:txBody>
      </p:sp>
      <p:sp>
        <p:nvSpPr>
          <p:cNvPr id="5" name="Footer Placeholder 4">
            <a:extLst>
              <a:ext uri="{FF2B5EF4-FFF2-40B4-BE49-F238E27FC236}">
                <a16:creationId xmlns:a16="http://schemas.microsoft.com/office/drawing/2014/main" xmlns="" id="{16FA3289-4D43-EB9D-F1A9-E67FAF4DBF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1EAA0E1E-56D1-079B-7D77-A4C7D066DA0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100740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1496901-2BAD-8019-48AF-2293235B93F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DBEF1656-994C-C53D-3029-A78501CB8B0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72339621-D171-2606-E120-048201DFF15B}"/>
              </a:ext>
            </a:extLst>
          </p:cNvPr>
          <p:cNvSpPr>
            <a:spLocks noGrp="1"/>
          </p:cNvSpPr>
          <p:nvPr>
            <p:ph type="dt" sz="half" idx="10"/>
          </p:nvPr>
        </p:nvSpPr>
        <p:spPr/>
        <p:txBody>
          <a:bodyPr/>
          <a:lstStyle/>
          <a:p>
            <a:fld id="{A4A047D2-C530-429C-BB05-F084561562E2}" type="datetimeFigureOut">
              <a:rPr lang="en-US" smtClean="0"/>
              <a:t>10/28/2024</a:t>
            </a:fld>
            <a:endParaRPr lang="en-US"/>
          </a:p>
        </p:txBody>
      </p:sp>
      <p:sp>
        <p:nvSpPr>
          <p:cNvPr id="5" name="Footer Placeholder 4">
            <a:extLst>
              <a:ext uri="{FF2B5EF4-FFF2-40B4-BE49-F238E27FC236}">
                <a16:creationId xmlns:a16="http://schemas.microsoft.com/office/drawing/2014/main" xmlns="" id="{91AE8674-2AB1-AE93-BD35-948E2C98CD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A333BF9-D53F-9EA5-7C0D-65F4425955C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148564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8CF7B1D-1F47-D7C1-5CC1-0EA9E6B59F9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604C15FD-DA4D-E01D-6921-938C27BB522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9BE5FB1B-F0B6-476A-2847-26D177E9E21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FEDF7CBA-1459-5542-05F4-90EBEF234354}"/>
              </a:ext>
            </a:extLst>
          </p:cNvPr>
          <p:cNvSpPr>
            <a:spLocks noGrp="1"/>
          </p:cNvSpPr>
          <p:nvPr>
            <p:ph type="dt" sz="half" idx="10"/>
          </p:nvPr>
        </p:nvSpPr>
        <p:spPr/>
        <p:txBody>
          <a:bodyPr/>
          <a:lstStyle/>
          <a:p>
            <a:fld id="{A4A047D2-C530-429C-BB05-F084561562E2}" type="datetimeFigureOut">
              <a:rPr lang="en-US" smtClean="0"/>
              <a:t>10/28/2024</a:t>
            </a:fld>
            <a:endParaRPr lang="en-US"/>
          </a:p>
        </p:txBody>
      </p:sp>
      <p:sp>
        <p:nvSpPr>
          <p:cNvPr id="6" name="Footer Placeholder 5">
            <a:extLst>
              <a:ext uri="{FF2B5EF4-FFF2-40B4-BE49-F238E27FC236}">
                <a16:creationId xmlns:a16="http://schemas.microsoft.com/office/drawing/2014/main" xmlns="" id="{A825DFF7-BF45-4F9B-C19C-1A39768E85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038FE643-554D-A0C4-DBD8-FCDAD79F603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2232852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774441E-663B-BE2B-42BE-E446FD5E8AA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ACA40390-4169-E787-FC64-ED815D6FAC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0AD565E3-F9B2-3C1B-8B83-FFB5107FA7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EB4D1749-AB0D-836F-51B2-9DF2A308001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5CB8BAB0-8666-6B37-7D7E-08C4865E260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69F53409-22FC-36B4-F361-AC07535F39BA}"/>
              </a:ext>
            </a:extLst>
          </p:cNvPr>
          <p:cNvSpPr>
            <a:spLocks noGrp="1"/>
          </p:cNvSpPr>
          <p:nvPr>
            <p:ph type="dt" sz="half" idx="10"/>
          </p:nvPr>
        </p:nvSpPr>
        <p:spPr/>
        <p:txBody>
          <a:bodyPr/>
          <a:lstStyle/>
          <a:p>
            <a:fld id="{A4A047D2-C530-429C-BB05-F084561562E2}" type="datetimeFigureOut">
              <a:rPr lang="en-US" smtClean="0"/>
              <a:t>10/28/2024</a:t>
            </a:fld>
            <a:endParaRPr lang="en-US"/>
          </a:p>
        </p:txBody>
      </p:sp>
      <p:sp>
        <p:nvSpPr>
          <p:cNvPr id="8" name="Footer Placeholder 7">
            <a:extLst>
              <a:ext uri="{FF2B5EF4-FFF2-40B4-BE49-F238E27FC236}">
                <a16:creationId xmlns:a16="http://schemas.microsoft.com/office/drawing/2014/main" xmlns="" id="{97FFD473-0E88-AE86-603D-4C704BE192D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1472FBFB-48E0-314D-D6F7-985DBA962B66}"/>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217981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1264B0A-54E4-F603-626F-63E81650BAB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DB7F81D5-8C62-5290-A4D9-2200A9007120}"/>
              </a:ext>
            </a:extLst>
          </p:cNvPr>
          <p:cNvSpPr>
            <a:spLocks noGrp="1"/>
          </p:cNvSpPr>
          <p:nvPr>
            <p:ph type="dt" sz="half" idx="10"/>
          </p:nvPr>
        </p:nvSpPr>
        <p:spPr/>
        <p:txBody>
          <a:bodyPr/>
          <a:lstStyle/>
          <a:p>
            <a:fld id="{A4A047D2-C530-429C-BB05-F084561562E2}" type="datetimeFigureOut">
              <a:rPr lang="en-US" smtClean="0"/>
              <a:t>10/28/2024</a:t>
            </a:fld>
            <a:endParaRPr lang="en-US"/>
          </a:p>
        </p:txBody>
      </p:sp>
      <p:sp>
        <p:nvSpPr>
          <p:cNvPr id="4" name="Footer Placeholder 3">
            <a:extLst>
              <a:ext uri="{FF2B5EF4-FFF2-40B4-BE49-F238E27FC236}">
                <a16:creationId xmlns:a16="http://schemas.microsoft.com/office/drawing/2014/main" xmlns="" id="{B942A1C0-8A4E-D28C-EEAB-CDAB7177F8F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B15F6319-8735-14E7-0AFF-F31C7A693532}"/>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017878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42A637D1-2C08-DBFD-FDB6-F6336507E33F}"/>
              </a:ext>
            </a:extLst>
          </p:cNvPr>
          <p:cNvSpPr>
            <a:spLocks noGrp="1"/>
          </p:cNvSpPr>
          <p:nvPr>
            <p:ph type="dt" sz="half" idx="10"/>
          </p:nvPr>
        </p:nvSpPr>
        <p:spPr/>
        <p:txBody>
          <a:bodyPr/>
          <a:lstStyle/>
          <a:p>
            <a:fld id="{A4A047D2-C530-429C-BB05-F084561562E2}" type="datetimeFigureOut">
              <a:rPr lang="en-US" smtClean="0"/>
              <a:t>10/28/2024</a:t>
            </a:fld>
            <a:endParaRPr lang="en-US"/>
          </a:p>
        </p:txBody>
      </p:sp>
      <p:sp>
        <p:nvSpPr>
          <p:cNvPr id="3" name="Footer Placeholder 2">
            <a:extLst>
              <a:ext uri="{FF2B5EF4-FFF2-40B4-BE49-F238E27FC236}">
                <a16:creationId xmlns:a16="http://schemas.microsoft.com/office/drawing/2014/main" xmlns="" id="{6197C3DD-754F-FD52-8315-BFA59F68034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109FD957-0C18-6C39-70D3-95BEB5F9E30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9793790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F241A13-F86F-EE70-152A-5B1F4A25BB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FFB32E41-70A3-B2FA-556D-B781725296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EF5E68B9-A52D-9A6B-E270-288CFD9BAF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4D2240FB-9D88-BFD4-FCF8-06A74E539BF2}"/>
              </a:ext>
            </a:extLst>
          </p:cNvPr>
          <p:cNvSpPr>
            <a:spLocks noGrp="1"/>
          </p:cNvSpPr>
          <p:nvPr>
            <p:ph type="dt" sz="half" idx="10"/>
          </p:nvPr>
        </p:nvSpPr>
        <p:spPr/>
        <p:txBody>
          <a:bodyPr/>
          <a:lstStyle/>
          <a:p>
            <a:fld id="{A4A047D2-C530-429C-BB05-F084561562E2}" type="datetimeFigureOut">
              <a:rPr lang="en-US" smtClean="0"/>
              <a:t>10/28/2024</a:t>
            </a:fld>
            <a:endParaRPr lang="en-US"/>
          </a:p>
        </p:txBody>
      </p:sp>
      <p:sp>
        <p:nvSpPr>
          <p:cNvPr id="6" name="Footer Placeholder 5">
            <a:extLst>
              <a:ext uri="{FF2B5EF4-FFF2-40B4-BE49-F238E27FC236}">
                <a16:creationId xmlns:a16="http://schemas.microsoft.com/office/drawing/2014/main" xmlns="" id="{9CA0940A-8F8E-CE2A-06B4-347D2BCFE6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83DFF0F0-4E54-0E18-6166-590C6622EF1B}"/>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351494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CBECCD-B981-8234-3DAB-34EC7D6371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FE9F9221-8AB6-D425-BC74-7CFB826DCBF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96982750-D949-87F6-114B-2B6F8C3A2B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F87C9048-DB48-BBFC-605A-13AC8C321FD7}"/>
              </a:ext>
            </a:extLst>
          </p:cNvPr>
          <p:cNvSpPr>
            <a:spLocks noGrp="1"/>
          </p:cNvSpPr>
          <p:nvPr>
            <p:ph type="dt" sz="half" idx="10"/>
          </p:nvPr>
        </p:nvSpPr>
        <p:spPr/>
        <p:txBody>
          <a:bodyPr/>
          <a:lstStyle/>
          <a:p>
            <a:fld id="{A4A047D2-C530-429C-BB05-F084561562E2}" type="datetimeFigureOut">
              <a:rPr lang="en-US" smtClean="0"/>
              <a:t>10/28/2024</a:t>
            </a:fld>
            <a:endParaRPr lang="en-US"/>
          </a:p>
        </p:txBody>
      </p:sp>
      <p:sp>
        <p:nvSpPr>
          <p:cNvPr id="6" name="Footer Placeholder 5">
            <a:extLst>
              <a:ext uri="{FF2B5EF4-FFF2-40B4-BE49-F238E27FC236}">
                <a16:creationId xmlns:a16="http://schemas.microsoft.com/office/drawing/2014/main" xmlns="" id="{AE1D93C9-54DF-B76D-6B6B-703088430E1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6AF0B996-1C2A-1515-3341-DEAEA28392FF}"/>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38616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FA7F832-FB4D-11CC-25BD-541ABF28940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0271CECE-EA3B-8CF8-434E-B91CDD7316A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3D05928E-A0A2-FC81-A230-3D222A3ACF18}"/>
              </a:ext>
            </a:extLst>
          </p:cNvPr>
          <p:cNvSpPr>
            <a:spLocks noGrp="1"/>
          </p:cNvSpPr>
          <p:nvPr>
            <p:ph type="dt" sz="half" idx="10"/>
          </p:nvPr>
        </p:nvSpPr>
        <p:spPr/>
        <p:txBody>
          <a:bodyPr/>
          <a:lstStyle/>
          <a:p>
            <a:fld id="{A4A047D2-C530-429C-BB05-F084561562E2}" type="datetimeFigureOut">
              <a:rPr lang="en-US" smtClean="0"/>
              <a:t>10/28/2024</a:t>
            </a:fld>
            <a:endParaRPr lang="en-US"/>
          </a:p>
        </p:txBody>
      </p:sp>
      <p:sp>
        <p:nvSpPr>
          <p:cNvPr id="5" name="Footer Placeholder 4">
            <a:extLst>
              <a:ext uri="{FF2B5EF4-FFF2-40B4-BE49-F238E27FC236}">
                <a16:creationId xmlns:a16="http://schemas.microsoft.com/office/drawing/2014/main" xmlns="" id="{13D8D4CF-440C-D1BB-CBD8-8DB3121EEFC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87C9AC52-4F74-E89E-730B-429948F5BBCC}"/>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023605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9E9C9BCB-4022-6BB4-111F-E3168A80B6C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8F5C04E1-80B8-D4C2-C54C-9396B41C07C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A4948584-73D2-7453-5242-90D1C121E27A}"/>
              </a:ext>
            </a:extLst>
          </p:cNvPr>
          <p:cNvSpPr>
            <a:spLocks noGrp="1"/>
          </p:cNvSpPr>
          <p:nvPr>
            <p:ph type="dt" sz="half" idx="10"/>
          </p:nvPr>
        </p:nvSpPr>
        <p:spPr/>
        <p:txBody>
          <a:bodyPr/>
          <a:lstStyle/>
          <a:p>
            <a:fld id="{A4A047D2-C530-429C-BB05-F084561562E2}" type="datetimeFigureOut">
              <a:rPr lang="en-US" smtClean="0"/>
              <a:t>10/28/2024</a:t>
            </a:fld>
            <a:endParaRPr lang="en-US"/>
          </a:p>
        </p:txBody>
      </p:sp>
      <p:sp>
        <p:nvSpPr>
          <p:cNvPr id="5" name="Footer Placeholder 4">
            <a:extLst>
              <a:ext uri="{FF2B5EF4-FFF2-40B4-BE49-F238E27FC236}">
                <a16:creationId xmlns:a16="http://schemas.microsoft.com/office/drawing/2014/main" xmlns="" id="{0EA13365-D502-8E13-A224-63364CEB07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58DB67AF-BF6F-328E-90BD-8C5961465664}"/>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40331367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17048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52162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72383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45722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FBD65BBA-B99D-D132-4620-1489248F49F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D60355AC-5B5A-8D7D-18F9-AF59F813E66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6C3B10F9-8668-4E9C-9E8F-22AC8EDB8BD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A047D2-C530-429C-BB05-F084561562E2}" type="datetimeFigureOut">
              <a:rPr lang="en-US" smtClean="0"/>
              <a:t>10/28/2024</a:t>
            </a:fld>
            <a:endParaRPr lang="en-US"/>
          </a:p>
        </p:txBody>
      </p:sp>
      <p:sp>
        <p:nvSpPr>
          <p:cNvPr id="5" name="Footer Placeholder 4">
            <a:extLst>
              <a:ext uri="{FF2B5EF4-FFF2-40B4-BE49-F238E27FC236}">
                <a16:creationId xmlns:a16="http://schemas.microsoft.com/office/drawing/2014/main" xmlns="" id="{35053FF1-8FFA-EE55-DFA8-198BD7B3F14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937AADA0-5DC2-9B8B-0BD5-968F91782C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184CE0-30A1-4356-8C4C-2BFDAB5F8835}" type="slidenum">
              <a:rPr lang="en-US" smtClean="0"/>
              <a:t>‹#›</a:t>
            </a:fld>
            <a:endParaRPr lang="en-US"/>
          </a:p>
        </p:txBody>
      </p:sp>
    </p:spTree>
    <p:extLst>
      <p:ext uri="{BB962C8B-B14F-4D97-AF65-F5344CB8AC3E}">
        <p14:creationId xmlns:p14="http://schemas.microsoft.com/office/powerpoint/2010/main" val="31680821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4"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png"/><Relationship Id="rId2" Type="http://schemas.openxmlformats.org/officeDocument/2006/relationships/diagramData" Target="../diagrams/data1.xml"/><Relationship Id="rId1" Type="http://schemas.openxmlformats.org/officeDocument/2006/relationships/slideLayout" Target="../slideLayouts/slideLayout1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12.jfif"/><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4.xml"/><Relationship Id="rId5" Type="http://schemas.openxmlformats.org/officeDocument/2006/relationships/image" Target="../media/image17.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Bothaina Mahmoud Fouad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xmlns="" id="{998EB2DE-B590-7199-55D7-22A5E6610F3D}"/>
              </a:ext>
            </a:extLst>
          </p:cNvPr>
          <p:cNvSpPr txBox="1"/>
          <p:nvPr/>
        </p:nvSpPr>
        <p:spPr>
          <a:xfrm>
            <a:off x="6815513" y="4613039"/>
            <a:ext cx="3950954" cy="1384995"/>
          </a:xfrm>
          <a:prstGeom prst="rect">
            <a:avLst/>
          </a:prstGeom>
          <a:noFill/>
        </p:spPr>
        <p:txBody>
          <a:bodyPr wrap="none" rtlCol="0">
            <a:spAutoFit/>
          </a:bodyPr>
          <a:lstStyle/>
          <a:p>
            <a:pPr algn="ctr"/>
            <a:r>
              <a:rPr lang="en-US" sz="2800" b="1" dirty="0">
                <a:solidFill>
                  <a:srgbClr val="C00000"/>
                </a:solidFill>
              </a:rPr>
              <a:t>MGM111</a:t>
            </a:r>
          </a:p>
          <a:p>
            <a:pPr algn="ctr"/>
            <a:r>
              <a:rPr lang="en-US" sz="2800" b="1" dirty="0">
                <a:solidFill>
                  <a:srgbClr val="C00000"/>
                </a:solidFill>
              </a:rPr>
              <a:t>Principle of Management</a:t>
            </a:r>
          </a:p>
          <a:p>
            <a:pPr algn="ctr"/>
            <a:endParaRPr lang="en-US" sz="2800" b="1" dirty="0">
              <a:solidFill>
                <a:srgbClr val="C00000"/>
              </a:solidFill>
            </a:endParaRPr>
          </a:p>
        </p:txBody>
      </p:sp>
      <p:sp>
        <p:nvSpPr>
          <p:cNvPr id="14" name="TextBox 13">
            <a:extLst>
              <a:ext uri="{FF2B5EF4-FFF2-40B4-BE49-F238E27FC236}">
                <a16:creationId xmlns:a16="http://schemas.microsoft.com/office/drawing/2014/main" xmlns="" id="{D98B4495-B9F8-D13F-3419-DC2D7FE24BA4}"/>
              </a:ext>
            </a:extLst>
          </p:cNvPr>
          <p:cNvSpPr txBox="1"/>
          <p:nvPr/>
        </p:nvSpPr>
        <p:spPr>
          <a:xfrm>
            <a:off x="6362319" y="2892988"/>
            <a:ext cx="5804612" cy="1754326"/>
          </a:xfrm>
          <a:prstGeom prst="rect">
            <a:avLst/>
          </a:prstGeom>
          <a:noFill/>
          <a:ln>
            <a:solidFill>
              <a:schemeClr val="accent1"/>
            </a:solidFill>
          </a:ln>
        </p:spPr>
        <p:txBody>
          <a:bodyPr wrap="square" rtlCol="0">
            <a:spAutoFit/>
          </a:bodyPr>
          <a:lstStyle>
            <a:defPPr>
              <a:defRPr lang="en-US"/>
            </a:defPPr>
            <a:lvl1pPr>
              <a:defRPr sz="4400" b="1">
                <a:solidFill>
                  <a:srgbClr val="00B0F0"/>
                </a:solidFill>
                <a:latin typeface="Times New Roman" panose="02020603050405020304" pitchFamily="18" charset="0"/>
                <a:cs typeface="Times New Roman" panose="02020603050405020304" pitchFamily="18" charset="0"/>
              </a:defRPr>
            </a:lvl1pPr>
          </a:lstStyle>
          <a:p>
            <a:pPr algn="ctr"/>
            <a:r>
              <a:rPr lang="en-US" sz="3600" dirty="0"/>
              <a:t>Time Management &amp;</a:t>
            </a:r>
            <a:r>
              <a:rPr lang="ar-EG" sz="3600" dirty="0"/>
              <a:t> </a:t>
            </a:r>
            <a:r>
              <a:rPr lang="en-US" sz="3600" dirty="0"/>
              <a:t> Decision Making</a:t>
            </a:r>
          </a:p>
          <a:p>
            <a:pPr algn="ctr"/>
            <a:r>
              <a:rPr lang="en-US" sz="3600" dirty="0"/>
              <a:t>Lecture 5</a:t>
            </a:r>
          </a:p>
        </p:txBody>
      </p:sp>
    </p:spTree>
  </p:cSld>
  <p:clrMapOvr>
    <a:masterClrMapping/>
  </p:clrMapOvr>
  <mc:AlternateContent xmlns:mc="http://schemas.openxmlformats.org/markup-compatibility/2006" xmlns:p14="http://schemas.microsoft.com/office/powerpoint/2010/main">
    <mc:Choice Requires="p14">
      <p:transition spd="slow" p14:dur="2000" advTm="41381"/>
    </mc:Choice>
    <mc:Fallback xmlns="">
      <p:transition spd="slow" advTm="4138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5294" y="1723876"/>
            <a:ext cx="5784645"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341085" y="2259674"/>
            <a:ext cx="5300441" cy="954107"/>
          </a:xfrm>
          <a:prstGeom prst="rect">
            <a:avLst/>
          </a:prstGeom>
        </p:spPr>
        <p:txBody>
          <a:bodyPr wrap="square">
            <a:spAutoFit/>
          </a:bodyPr>
          <a:lstStyle/>
          <a:p>
            <a:pPr algn="just">
              <a:buSzPct val="90000"/>
              <a:buFont typeface="Wingdings" pitchFamily="2" charset="2"/>
              <a:buChar char="Ø"/>
            </a:pPr>
            <a:r>
              <a:rPr lang="en-US" sz="2800" b="1" dirty="0">
                <a:solidFill>
                  <a:srgbClr val="C00000"/>
                </a:solidFill>
              </a:rPr>
              <a:t> Time Management Concept</a:t>
            </a:r>
            <a:endParaRPr lang="ar-EG" sz="2800" b="1" dirty="0">
              <a:solidFill>
                <a:srgbClr val="C00000"/>
              </a:solidFill>
            </a:endParaRPr>
          </a:p>
          <a:p>
            <a:pPr algn="just">
              <a:buSzPct val="90000"/>
              <a:buFont typeface="Wingdings" pitchFamily="2" charset="2"/>
              <a:buChar char="Ø"/>
            </a:pPr>
            <a:r>
              <a:rPr lang="en-US" sz="2800" b="1" dirty="0">
                <a:solidFill>
                  <a:srgbClr val="C00000"/>
                </a:solidFill>
              </a:rPr>
              <a:t>Decision Making Process</a:t>
            </a:r>
          </a:p>
        </p:txBody>
      </p:sp>
      <p:sp>
        <p:nvSpPr>
          <p:cNvPr id="17" name="TextBox 16"/>
          <p:cNvSpPr txBox="1"/>
          <p:nvPr/>
        </p:nvSpPr>
        <p:spPr>
          <a:xfrm>
            <a:off x="6944248" y="3996751"/>
            <a:ext cx="4113898" cy="954107"/>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Learning Outcomes of the Lecture</a:t>
            </a:r>
          </a:p>
        </p:txBody>
      </p:sp>
      <p:sp>
        <p:nvSpPr>
          <p:cNvPr id="18" name="Rectangle 17"/>
          <p:cNvSpPr/>
          <p:nvPr/>
        </p:nvSpPr>
        <p:spPr>
          <a:xfrm>
            <a:off x="5641526" y="343693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Picture Placeholder 8">
            <a:extLst>
              <a:ext uri="{FF2B5EF4-FFF2-40B4-BE49-F238E27FC236}">
                <a16:creationId xmlns:a16="http://schemas.microsoft.com/office/drawing/2014/main" xmlns="" id="{B54D0DBD-E63A-B421-D88D-65E974C14549}"/>
              </a:ext>
            </a:extLst>
          </p:cNvPr>
          <p:cNvSpPr>
            <a:spLocks noGrp="1"/>
          </p:cNvSpPr>
          <p:nvPr>
            <p:ph type="pic" sz="quarter" idx="10"/>
          </p:nvPr>
        </p:nvSpPr>
        <p:spPr/>
      </p:sp>
      <p:pic>
        <p:nvPicPr>
          <p:cNvPr id="1026" name="Picture 2" descr="14 Principles of Management by Henri Fayol | Simplilearn">
            <a:extLst>
              <a:ext uri="{FF2B5EF4-FFF2-40B4-BE49-F238E27FC236}">
                <a16:creationId xmlns:a16="http://schemas.microsoft.com/office/drawing/2014/main" xmlns="" id="{8507AEAF-82B8-EB7B-8051-A2B8DB3535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9444" y="941381"/>
            <a:ext cx="4968701" cy="2495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6725967"/>
      </p:ext>
    </p:extLst>
  </p:cSld>
  <p:clrMapOvr>
    <a:masterClrMapping/>
  </p:clrMapOvr>
  <p:transition spd="slow" advTm="33695">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70822" y="1428065"/>
            <a:ext cx="5918623"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xmlns="" id="{0AC2650A-C51A-9ACB-723B-68D89C868D01}"/>
              </a:ext>
            </a:extLst>
          </p:cNvPr>
          <p:cNvSpPr/>
          <p:nvPr/>
        </p:nvSpPr>
        <p:spPr>
          <a:xfrm>
            <a:off x="284124" y="1846598"/>
            <a:ext cx="5244100" cy="4093428"/>
          </a:xfrm>
          <a:prstGeom prst="rect">
            <a:avLst/>
          </a:prstGeom>
        </p:spPr>
        <p:txBody>
          <a:bodyPr wrap="square">
            <a:spAutoFit/>
          </a:bodyPr>
          <a:lstStyle/>
          <a:p>
            <a:pPr marL="0" indent="0" algn="ctr">
              <a:buNone/>
            </a:pPr>
            <a:r>
              <a:rPr lang="en-US" sz="2000" b="1" dirty="0">
                <a:solidFill>
                  <a:schemeClr val="bg1"/>
                </a:solidFill>
              </a:rPr>
              <a:t>the ability to use one's time effectively or productively, especially at work.</a:t>
            </a:r>
          </a:p>
          <a:p>
            <a:pPr marL="0" indent="0" algn="ctr">
              <a:buNone/>
            </a:pPr>
            <a:endParaRPr lang="en-US" sz="2000" b="1" dirty="0">
              <a:solidFill>
                <a:schemeClr val="bg1"/>
              </a:solidFill>
            </a:endParaRPr>
          </a:p>
          <a:p>
            <a:pPr marL="0" indent="0" algn="ctr">
              <a:buNone/>
            </a:pPr>
            <a:endParaRPr lang="en-US" sz="2000" b="1" dirty="0">
              <a:solidFill>
                <a:schemeClr val="bg1"/>
              </a:solidFill>
            </a:endParaRPr>
          </a:p>
          <a:p>
            <a:pPr marL="0" indent="0" algn="ctr">
              <a:buNone/>
            </a:pPr>
            <a:r>
              <a:rPr lang="en-US" sz="2000" dirty="0">
                <a:solidFill>
                  <a:schemeClr val="bg1"/>
                </a:solidFill>
              </a:rPr>
              <a:t>is </a:t>
            </a:r>
            <a:r>
              <a:rPr lang="en-US" sz="2000" b="1" dirty="0">
                <a:solidFill>
                  <a:schemeClr val="bg1"/>
                </a:solidFill>
              </a:rPr>
              <a:t>a technique for using your time more effectively</a:t>
            </a:r>
            <a:r>
              <a:rPr lang="en-US" sz="2000" dirty="0">
                <a:solidFill>
                  <a:schemeClr val="bg1"/>
                </a:solidFill>
              </a:rPr>
              <a:t>. </a:t>
            </a:r>
          </a:p>
          <a:p>
            <a:pPr marL="0" indent="0" algn="ctr">
              <a:buNone/>
            </a:pPr>
            <a:endParaRPr lang="en-US" sz="2000" dirty="0">
              <a:solidFill>
                <a:schemeClr val="bg1"/>
              </a:solidFill>
            </a:endParaRPr>
          </a:p>
          <a:p>
            <a:pPr marL="0" indent="0" algn="ctr">
              <a:buNone/>
            </a:pPr>
            <a:endParaRPr lang="en-US" sz="2000" dirty="0">
              <a:solidFill>
                <a:schemeClr val="bg1"/>
              </a:solidFill>
            </a:endParaRPr>
          </a:p>
          <a:p>
            <a:pPr marL="0" indent="0" algn="ctr">
              <a:buNone/>
            </a:pPr>
            <a:r>
              <a:rPr lang="en-US" sz="2000" dirty="0">
                <a:solidFill>
                  <a:schemeClr val="bg1"/>
                </a:solidFill>
              </a:rPr>
              <a:t>Organize your professional and personal tasks based on how urgent and important they are, and take care of the most urgent and important first, followed by activities that are not urgent but still important</a:t>
            </a:r>
            <a:endParaRPr lang="en-US" sz="2000" b="1" dirty="0">
              <a:solidFill>
                <a:schemeClr val="bg1"/>
              </a:solidFill>
            </a:endParaRPr>
          </a:p>
        </p:txBody>
      </p:sp>
      <p:sp>
        <p:nvSpPr>
          <p:cNvPr id="18" name="Rectangle 17">
            <a:extLst>
              <a:ext uri="{FF2B5EF4-FFF2-40B4-BE49-F238E27FC236}">
                <a16:creationId xmlns:a16="http://schemas.microsoft.com/office/drawing/2014/main" xmlns=""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3">
            <a:extLst>
              <a:ext uri="{FF2B5EF4-FFF2-40B4-BE49-F238E27FC236}">
                <a16:creationId xmlns:a16="http://schemas.microsoft.com/office/drawing/2014/main" xmlns="" id="{8E61EB05-79A7-ADDE-46ED-5AEEF4D04A14}"/>
              </a:ext>
            </a:extLst>
          </p:cNvPr>
          <p:cNvSpPr txBox="1"/>
          <p:nvPr/>
        </p:nvSpPr>
        <p:spPr>
          <a:xfrm>
            <a:off x="7123193" y="4493477"/>
            <a:ext cx="3934953" cy="523220"/>
          </a:xfrm>
          <a:prstGeom prst="rect">
            <a:avLst/>
          </a:prstGeom>
          <a:noFill/>
        </p:spPr>
        <p:txBody>
          <a:bodyPr wrap="square">
            <a:spAutoFit/>
          </a:bodyPr>
          <a:lstStyle/>
          <a:p>
            <a:pPr algn="ctr" rtl="0">
              <a:defRPr/>
            </a:pPr>
            <a:r>
              <a:rPr lang="en-US" sz="2800" b="1" dirty="0">
                <a:effectLst>
                  <a:outerShdw blurRad="38100" dist="38100" dir="2700000" algn="tl">
                    <a:srgbClr val="000000">
                      <a:alpha val="43137"/>
                    </a:srgbClr>
                  </a:outerShdw>
                </a:effectLst>
                <a:latin typeface="Arial" pitchFamily="34" charset="0"/>
              </a:rPr>
              <a:t>Time Management</a:t>
            </a:r>
            <a:endParaRPr lang="da-DK" sz="2800" b="1" dirty="0">
              <a:effectLst>
                <a:outerShdw blurRad="38100" dist="38100" dir="2700000" algn="tl">
                  <a:srgbClr val="000000">
                    <a:alpha val="43137"/>
                  </a:srgbClr>
                </a:outerShdw>
              </a:effectLst>
              <a:latin typeface="Arial" pitchFamily="34" charset="0"/>
            </a:endParaRPr>
          </a:p>
        </p:txBody>
      </p:sp>
      <p:pic>
        <p:nvPicPr>
          <p:cNvPr id="9" name="Picture Placeholder 8">
            <a:extLst>
              <a:ext uri="{FF2B5EF4-FFF2-40B4-BE49-F238E27FC236}">
                <a16:creationId xmlns:a16="http://schemas.microsoft.com/office/drawing/2014/main" xmlns="" id="{62B5AC6B-21F3-D0CD-E523-34A5FF9D2ABD}"/>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31221" b="31221"/>
          <a:stretch/>
        </p:blipFill>
        <p:spPr>
          <a:xfrm>
            <a:off x="6096000" y="933450"/>
            <a:ext cx="4962146" cy="2495550"/>
          </a:xfrm>
        </p:spPr>
      </p:pic>
      <p:sp>
        <p:nvSpPr>
          <p:cNvPr id="3" name="Rectangle 2">
            <a:extLst>
              <a:ext uri="{FF2B5EF4-FFF2-40B4-BE49-F238E27FC236}">
                <a16:creationId xmlns:a16="http://schemas.microsoft.com/office/drawing/2014/main" xmlns="" id="{69E97F60-61BA-EB3B-9180-E368DADA049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xmlns="" id="{F9D5EB5C-4736-4698-4013-612DD46A51FD}"/>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C02D5076-7722-4338-5401-1FD980E0C2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11054472"/>
      </p:ext>
    </p:extLst>
  </p:cSld>
  <p:clrMapOvr>
    <a:masterClrMapping/>
  </p:clrMapOvr>
  <p:transition spd="slow" advTm="203268">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6">
            <a:extLst>
              <a:ext uri="{FF2B5EF4-FFF2-40B4-BE49-F238E27FC236}">
                <a16:creationId xmlns:a16="http://schemas.microsoft.com/office/drawing/2014/main" xmlns="" id="{998FE5B2-FB51-4C8F-AA84-BB4032D482EB}"/>
              </a:ext>
            </a:extLst>
          </p:cNvPr>
          <p:cNvGraphicFramePr>
            <a:graphicFrameLocks noGrp="1"/>
          </p:cNvGraphicFramePr>
          <p:nvPr>
            <p:extLst>
              <p:ext uri="{D42A27DB-BD31-4B8C-83A1-F6EECF244321}">
                <p14:modId xmlns:p14="http://schemas.microsoft.com/office/powerpoint/2010/main" val="2526960895"/>
              </p:ext>
            </p:extLst>
          </p:nvPr>
        </p:nvGraphicFramePr>
        <p:xfrm>
          <a:off x="942308" y="1966752"/>
          <a:ext cx="10298360" cy="44293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a:extLst>
              <a:ext uri="{FF2B5EF4-FFF2-40B4-BE49-F238E27FC236}">
                <a16:creationId xmlns:a16="http://schemas.microsoft.com/office/drawing/2014/main" xmlns="" id="{60CC7E9A-C44E-A122-060E-77B87848B16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xmlns="" id="{4DC2A5FA-E532-66B8-EBFE-9C7E439F86F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xmlns="" id="{33405061-31BF-8D7D-E630-F6E54CA51DFC}"/>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52592053"/>
      </p:ext>
    </p:extLst>
  </p:cSld>
  <p:clrMapOvr>
    <a:masterClrMapping/>
  </p:clrMapOvr>
  <mc:AlternateContent xmlns:mc="http://schemas.openxmlformats.org/markup-compatibility/2006" xmlns:p14="http://schemas.microsoft.com/office/powerpoint/2010/main">
    <mc:Choice Requires="p14">
      <p:transition p14:dur="10" advTm="97685"/>
    </mc:Choice>
    <mc:Fallback xmlns="">
      <p:transition advTm="9768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7553665" y="952845"/>
            <a:ext cx="4128422" cy="4952309"/>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505825" y="1466075"/>
            <a:ext cx="8417320" cy="4647426"/>
          </a:xfrm>
          <a:prstGeom prst="rect">
            <a:avLst/>
          </a:prstGeom>
          <a:noFill/>
        </p:spPr>
        <p:txBody>
          <a:bodyPr wrap="square" rtlCol="0">
            <a:spAutoFit/>
          </a:bodyPr>
          <a:lstStyle/>
          <a:p>
            <a:r>
              <a:rPr lang="en-US" sz="2400" b="1" dirty="0">
                <a:solidFill>
                  <a:srgbClr val="C00000"/>
                </a:solidFill>
              </a:rPr>
              <a:t>Choose Goals Priorities</a:t>
            </a:r>
          </a:p>
          <a:p>
            <a:pPr marL="285750" indent="-285750">
              <a:buFont typeface="Arial" panose="020B0604020202020204" pitchFamily="34" charset="0"/>
              <a:buChar char="•"/>
            </a:pPr>
            <a:r>
              <a:rPr lang="en-US" sz="2000" dirty="0"/>
              <a:t>Short-term goals</a:t>
            </a:r>
          </a:p>
          <a:p>
            <a:pPr marL="285750" indent="-285750">
              <a:buFont typeface="Arial" panose="020B0604020202020204" pitchFamily="34" charset="0"/>
              <a:buChar char="•"/>
            </a:pPr>
            <a:r>
              <a:rPr lang="en-US" sz="2000" dirty="0"/>
              <a:t>Long-term goals</a:t>
            </a:r>
          </a:p>
          <a:p>
            <a:pPr marL="285750" indent="-285750">
              <a:buFont typeface="Arial" panose="020B0604020202020204" pitchFamily="34" charset="0"/>
              <a:buChar char="•"/>
            </a:pPr>
            <a:endParaRPr lang="en-US" dirty="0"/>
          </a:p>
          <a:p>
            <a:endParaRPr lang="en-US" dirty="0"/>
          </a:p>
          <a:p>
            <a:r>
              <a:rPr lang="en-US" sz="2400" b="1" dirty="0">
                <a:solidFill>
                  <a:srgbClr val="C00000"/>
                </a:solidFill>
              </a:rPr>
              <a:t>why it is important?</a:t>
            </a:r>
            <a:endParaRPr lang="ar-EG" sz="2400" b="1" dirty="0">
              <a:solidFill>
                <a:srgbClr val="C00000"/>
              </a:solidFill>
            </a:endParaRPr>
          </a:p>
          <a:p>
            <a:pPr marL="0" indent="0" algn="ctr">
              <a:buNone/>
            </a:pPr>
            <a:endParaRPr lang="en-US" dirty="0"/>
          </a:p>
          <a:p>
            <a:pPr marL="0" indent="0" algn="ctr">
              <a:buNone/>
            </a:pPr>
            <a:r>
              <a:rPr lang="en-US" sz="2000" dirty="0"/>
              <a:t>The benefits of good time management include greater productivity, less stress, and more opportunities to do the things that matter.</a:t>
            </a:r>
          </a:p>
          <a:p>
            <a:pPr marL="0" indent="0" algn="ctr">
              <a:buNone/>
            </a:pPr>
            <a:endParaRPr lang="en-US" sz="2000" dirty="0"/>
          </a:p>
          <a:p>
            <a:pPr marL="0" indent="0" algn="ctr">
              <a:buNone/>
            </a:pPr>
            <a:r>
              <a:rPr lang="en-US" sz="2000" b="0" i="0" dirty="0">
                <a:solidFill>
                  <a:srgbClr val="202124"/>
                </a:solidFill>
                <a:effectLst/>
                <a:highlight>
                  <a:srgbClr val="FFFFFF"/>
                </a:highlight>
                <a:latin typeface="Google Sans"/>
              </a:rPr>
              <a:t>Good time management enables an individual to complete more in a shorter period of time, lowers stress, and leads to career success.</a:t>
            </a:r>
            <a:endParaRPr lang="en-US" sz="2000" dirty="0"/>
          </a:p>
          <a:p>
            <a:endParaRPr lang="en-US" sz="1800" dirty="0"/>
          </a:p>
          <a:p>
            <a:endParaRPr lang="en-US" dirty="0"/>
          </a:p>
          <a:p>
            <a:endParaRPr lang="en-US" dirty="0">
              <a:solidFill>
                <a:srgbClr val="2D3956"/>
              </a:solidFill>
              <a:latin typeface="Tajawal ExtraBold" panose="00000800000000000000" pitchFamily="2" charset="-78"/>
              <a:cs typeface="Tajawal ExtraBold" panose="00000800000000000000" pitchFamily="2" charset="-78"/>
            </a:endParaRPr>
          </a:p>
        </p:txBody>
      </p:sp>
      <p:sp>
        <p:nvSpPr>
          <p:cNvPr id="2" name="Rectangle 1">
            <a:extLst>
              <a:ext uri="{FF2B5EF4-FFF2-40B4-BE49-F238E27FC236}">
                <a16:creationId xmlns:a16="http://schemas.microsoft.com/office/drawing/2014/main" xmlns=""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xmlns=""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266913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129553" y="1499214"/>
            <a:ext cx="9918551" cy="4576371"/>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74111" y="973187"/>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771923" y="2917405"/>
            <a:ext cx="8417320" cy="1938992"/>
          </a:xfrm>
          <a:prstGeom prst="rect">
            <a:avLst/>
          </a:prstGeom>
          <a:noFill/>
        </p:spPr>
        <p:txBody>
          <a:bodyPr wrap="square" rtlCol="0">
            <a:spAutoFit/>
          </a:bodyPr>
          <a:lstStyle/>
          <a:p>
            <a:pPr marL="0" indent="0" algn="ctr">
              <a:buNone/>
            </a:pPr>
            <a:r>
              <a:rPr lang="en-US" sz="2400" b="0" i="0" dirty="0">
                <a:solidFill>
                  <a:srgbClr val="202124"/>
                </a:solidFill>
                <a:effectLst/>
                <a:highlight>
                  <a:srgbClr val="FFFFFF"/>
                </a:highlight>
                <a:latin typeface="Google Sans"/>
              </a:rPr>
              <a:t>Effective time management </a:t>
            </a:r>
            <a:r>
              <a:rPr lang="en-US" sz="2400" b="0" i="0" dirty="0">
                <a:solidFill>
                  <a:srgbClr val="040C28"/>
                </a:solidFill>
                <a:effectLst/>
                <a:latin typeface="Google Sans"/>
              </a:rPr>
              <a:t>increases your focus and improves your productivity</a:t>
            </a:r>
            <a:r>
              <a:rPr lang="en-US" sz="2400" b="0" i="0" dirty="0">
                <a:solidFill>
                  <a:srgbClr val="202124"/>
                </a:solidFill>
                <a:effectLst/>
                <a:highlight>
                  <a:srgbClr val="FFFFFF"/>
                </a:highlight>
                <a:latin typeface="Google Sans"/>
              </a:rPr>
              <a:t>. Greater focus allows you to capture bigger opportunities. It also allows you to spend more time on the projects, goals, and people that matter. Time management is important in helping you achieve greater focus and </a:t>
            </a:r>
            <a:r>
              <a:rPr lang="en-US" sz="2400" b="0" i="0" dirty="0" err="1">
                <a:solidFill>
                  <a:srgbClr val="202124"/>
                </a:solidFill>
                <a:effectLst/>
                <a:highlight>
                  <a:srgbClr val="FFFFFF"/>
                </a:highlight>
                <a:latin typeface="Google Sans"/>
              </a:rPr>
              <a:t>prioritisation</a:t>
            </a:r>
            <a:r>
              <a:rPr lang="en-US" sz="2400" b="0" i="0" dirty="0">
                <a:solidFill>
                  <a:srgbClr val="202124"/>
                </a:solidFill>
                <a:effectLst/>
                <a:highlight>
                  <a:srgbClr val="FFFFFF"/>
                </a:highlight>
                <a:latin typeface="Google Sans"/>
              </a:rPr>
              <a:t>.</a:t>
            </a:r>
            <a:endParaRPr lang="en-US" sz="2400" dirty="0"/>
          </a:p>
        </p:txBody>
      </p:sp>
      <p:sp>
        <p:nvSpPr>
          <p:cNvPr id="7" name="TextBox 6">
            <a:extLst>
              <a:ext uri="{FF2B5EF4-FFF2-40B4-BE49-F238E27FC236}">
                <a16:creationId xmlns:a16="http://schemas.microsoft.com/office/drawing/2014/main" xmlns="" id="{E090FCA9-86CA-D81F-24FD-7D246DAF6E31}"/>
              </a:ext>
            </a:extLst>
          </p:cNvPr>
          <p:cNvSpPr txBox="1"/>
          <p:nvPr/>
        </p:nvSpPr>
        <p:spPr>
          <a:xfrm>
            <a:off x="2015230" y="2135072"/>
            <a:ext cx="6094324" cy="400110"/>
          </a:xfrm>
          <a:prstGeom prst="rect">
            <a:avLst/>
          </a:prstGeom>
          <a:noFill/>
        </p:spPr>
        <p:txBody>
          <a:bodyPr wrap="square">
            <a:spAutoFit/>
          </a:bodyPr>
          <a:lstStyle/>
          <a:p>
            <a:r>
              <a:rPr lang="en-US" sz="2000" b="1" dirty="0">
                <a:solidFill>
                  <a:srgbClr val="C00000"/>
                </a:solidFill>
              </a:rPr>
              <a:t>Its Importance for the Management</a:t>
            </a:r>
          </a:p>
        </p:txBody>
      </p:sp>
      <p:sp>
        <p:nvSpPr>
          <p:cNvPr id="4" name="Rectangle 3">
            <a:extLst>
              <a:ext uri="{FF2B5EF4-FFF2-40B4-BE49-F238E27FC236}">
                <a16:creationId xmlns:a16="http://schemas.microsoft.com/office/drawing/2014/main" xmlns="" id="{915F83BA-5300-11E1-E4EA-C699D43D3A4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xmlns="" id="{D56B81C7-87A1-7DB3-80B7-2447C112C0A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xmlns="" id="{5DA62CC2-3D82-A34D-B134-840BD4EF91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561878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129553" y="1499214"/>
            <a:ext cx="9918551" cy="4576371"/>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44863" y="717867"/>
            <a:ext cx="6559287" cy="584775"/>
          </a:xfrm>
          <a:prstGeom prst="rect">
            <a:avLst/>
          </a:prstGeom>
          <a:noFill/>
        </p:spPr>
        <p:txBody>
          <a:bodyPr wrap="square" rtlCol="0">
            <a:spAutoFit/>
          </a:bodyPr>
          <a:lstStyle/>
          <a:p>
            <a:pPr algn="ctr"/>
            <a:r>
              <a:rPr lang="en-US" sz="3200" b="1" dirty="0">
                <a:solidFill>
                  <a:schemeClr val="bg2">
                    <a:lumMod val="10000"/>
                  </a:schemeClr>
                </a:solidFill>
                <a:effectLst>
                  <a:outerShdw blurRad="38100" dist="38100" dir="2700000" algn="tl">
                    <a:srgbClr val="000000">
                      <a:alpha val="43137"/>
                    </a:srgbClr>
                  </a:outerShdw>
                </a:effectLst>
              </a:rPr>
              <a:t>The 4 Ds of Time Management</a:t>
            </a:r>
            <a:endParaRPr lang="en-US" sz="1200" b="1" dirty="0">
              <a:solidFill>
                <a:schemeClr val="bg2">
                  <a:lumMod val="10000"/>
                </a:schemeClr>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574111" y="973187"/>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771923" y="2917405"/>
            <a:ext cx="8417320" cy="2308324"/>
          </a:xfrm>
          <a:prstGeom prst="rect">
            <a:avLst/>
          </a:prstGeom>
          <a:noFill/>
        </p:spPr>
        <p:txBody>
          <a:bodyPr wrap="square" rtlCol="0">
            <a:spAutoFit/>
          </a:bodyPr>
          <a:lstStyle/>
          <a:p>
            <a:pPr marL="0" indent="0" algn="ctr">
              <a:buNone/>
            </a:pPr>
            <a:r>
              <a:rPr lang="en-US" sz="2400" dirty="0"/>
              <a:t>A popular strategy for discerning whether or not a task or project is worth your time. </a:t>
            </a:r>
            <a:endParaRPr lang="ar-EG" sz="2400" dirty="0"/>
          </a:p>
          <a:p>
            <a:pPr marL="0" indent="0" algn="ctr">
              <a:buNone/>
            </a:pPr>
            <a:endParaRPr lang="ar-EG" sz="2400" dirty="0"/>
          </a:p>
          <a:p>
            <a:pPr marL="0" indent="0" algn="ctr">
              <a:buNone/>
            </a:pPr>
            <a:r>
              <a:rPr lang="en-US" sz="2400" dirty="0"/>
              <a:t>It involves making a quick decision about what to act on now either by doing it yourself or delegating to someone else, what to act on in the future, or what to drop from your to-do list</a:t>
            </a:r>
          </a:p>
        </p:txBody>
      </p:sp>
      <p:sp>
        <p:nvSpPr>
          <p:cNvPr id="7" name="TextBox 6">
            <a:extLst>
              <a:ext uri="{FF2B5EF4-FFF2-40B4-BE49-F238E27FC236}">
                <a16:creationId xmlns:a16="http://schemas.microsoft.com/office/drawing/2014/main" xmlns="" id="{E090FCA9-86CA-D81F-24FD-7D246DAF6E31}"/>
              </a:ext>
            </a:extLst>
          </p:cNvPr>
          <p:cNvSpPr txBox="1"/>
          <p:nvPr/>
        </p:nvSpPr>
        <p:spPr>
          <a:xfrm>
            <a:off x="1609264" y="2111130"/>
            <a:ext cx="6094324" cy="400110"/>
          </a:xfrm>
          <a:prstGeom prst="rect">
            <a:avLst/>
          </a:prstGeom>
          <a:noFill/>
        </p:spPr>
        <p:txBody>
          <a:bodyPr wrap="square">
            <a:spAutoFit/>
          </a:bodyPr>
          <a:lstStyle/>
          <a:p>
            <a:r>
              <a:rPr lang="en-US" sz="2000" b="1" dirty="0">
                <a:solidFill>
                  <a:srgbClr val="C00000"/>
                </a:solidFill>
              </a:rPr>
              <a:t>the 4 Ds of productivity</a:t>
            </a:r>
          </a:p>
        </p:txBody>
      </p:sp>
      <p:sp>
        <p:nvSpPr>
          <p:cNvPr id="4" name="Rectangle 3">
            <a:extLst>
              <a:ext uri="{FF2B5EF4-FFF2-40B4-BE49-F238E27FC236}">
                <a16:creationId xmlns:a16="http://schemas.microsoft.com/office/drawing/2014/main" xmlns="" id="{915F83BA-5300-11E1-E4EA-C699D43D3A4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xmlns="" id="{D56B81C7-87A1-7DB3-80B7-2447C112C0A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xmlns="" id="{5DA62CC2-3D82-A34D-B134-840BD4EF91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902204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129553" y="1499214"/>
            <a:ext cx="9918551" cy="4576371"/>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44863" y="717867"/>
            <a:ext cx="6559287" cy="584775"/>
          </a:xfrm>
          <a:prstGeom prst="rect">
            <a:avLst/>
          </a:prstGeom>
          <a:noFill/>
        </p:spPr>
        <p:txBody>
          <a:bodyPr wrap="square" rtlCol="0">
            <a:spAutoFit/>
          </a:bodyPr>
          <a:lstStyle/>
          <a:p>
            <a:pPr algn="ctr"/>
            <a:r>
              <a:rPr lang="en-US" sz="3200" b="1" dirty="0">
                <a:solidFill>
                  <a:schemeClr val="bg2">
                    <a:lumMod val="10000"/>
                  </a:schemeClr>
                </a:solidFill>
                <a:effectLst>
                  <a:outerShdw blurRad="38100" dist="38100" dir="2700000" algn="tl">
                    <a:srgbClr val="000000">
                      <a:alpha val="43137"/>
                    </a:srgbClr>
                  </a:outerShdw>
                </a:effectLst>
              </a:rPr>
              <a:t>The 4 Ds of Time Management</a:t>
            </a:r>
            <a:endParaRPr lang="en-US" sz="1200" b="1" dirty="0">
              <a:solidFill>
                <a:schemeClr val="bg2">
                  <a:lumMod val="10000"/>
                </a:schemeClr>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574111" y="973187"/>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Rectangle 3">
            <a:extLst>
              <a:ext uri="{FF2B5EF4-FFF2-40B4-BE49-F238E27FC236}">
                <a16:creationId xmlns:a16="http://schemas.microsoft.com/office/drawing/2014/main" xmlns="" id="{915F83BA-5300-11E1-E4EA-C699D43D3A4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xmlns="" id="{D56B81C7-87A1-7DB3-80B7-2447C112C0A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xmlns="" id="{5DA62CC2-3D82-A34D-B134-840BD4EF91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xmlns="" id="{E1F7468B-C3DC-A39D-D1C0-41C614E325A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42625" y="1728442"/>
            <a:ext cx="9345750" cy="4102438"/>
          </a:xfrm>
          <a:prstGeom prst="rect">
            <a:avLst/>
          </a:prstGeom>
          <a:ln>
            <a:noFill/>
          </a:ln>
          <a:effectLst>
            <a:softEdge rad="112500"/>
          </a:effectLst>
        </p:spPr>
      </p:pic>
    </p:spTree>
    <p:extLst>
      <p:ext uri="{BB962C8B-B14F-4D97-AF65-F5344CB8AC3E}">
        <p14:creationId xmlns:p14="http://schemas.microsoft.com/office/powerpoint/2010/main" val="2359670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129553" y="1499214"/>
            <a:ext cx="9918551" cy="4576371"/>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44863" y="717867"/>
            <a:ext cx="6559287" cy="584775"/>
          </a:xfrm>
          <a:prstGeom prst="rect">
            <a:avLst/>
          </a:prstGeom>
          <a:noFill/>
        </p:spPr>
        <p:txBody>
          <a:bodyPr wrap="square" rtlCol="0">
            <a:spAutoFit/>
          </a:bodyPr>
          <a:lstStyle/>
          <a:p>
            <a:pPr algn="ctr"/>
            <a:r>
              <a:rPr lang="en-US" sz="3200" b="1" dirty="0">
                <a:solidFill>
                  <a:schemeClr val="bg2">
                    <a:lumMod val="10000"/>
                  </a:schemeClr>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Project Time Management</a:t>
            </a:r>
            <a:endParaRPr lang="en-US" sz="1200" b="1" dirty="0">
              <a:solidFill>
                <a:schemeClr val="bg2">
                  <a:lumMod val="10000"/>
                </a:schemeClr>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574111" y="973187"/>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Rectangle 3">
            <a:extLst>
              <a:ext uri="{FF2B5EF4-FFF2-40B4-BE49-F238E27FC236}">
                <a16:creationId xmlns:a16="http://schemas.microsoft.com/office/drawing/2014/main" xmlns="" id="{915F83BA-5300-11E1-E4EA-C699D43D3A4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xmlns="" id="{D56B81C7-87A1-7DB3-80B7-2447C112C0A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xmlns="" id="{5DA62CC2-3D82-A34D-B134-840BD4EF91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 name="Picture 6">
            <a:extLst>
              <a:ext uri="{FF2B5EF4-FFF2-40B4-BE49-F238E27FC236}">
                <a16:creationId xmlns:a16="http://schemas.microsoft.com/office/drawing/2014/main" xmlns="" id="{2AB5C3BA-CEAF-29FE-22F5-A6C679DE3A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09046" y="1728442"/>
            <a:ext cx="9373908" cy="4132184"/>
          </a:xfrm>
          <a:prstGeom prst="rect">
            <a:avLst/>
          </a:prstGeom>
          <a:ln>
            <a:noFill/>
          </a:ln>
          <a:effectLst>
            <a:softEdge rad="112500"/>
          </a:effectLst>
        </p:spPr>
      </p:pic>
    </p:spTree>
    <p:extLst>
      <p:ext uri="{BB962C8B-B14F-4D97-AF65-F5344CB8AC3E}">
        <p14:creationId xmlns:p14="http://schemas.microsoft.com/office/powerpoint/2010/main" val="3998702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574111" y="1685495"/>
            <a:ext cx="10925814" cy="474757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xmlns="" id="{915F83BA-5300-11E1-E4EA-C699D43D3A4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xmlns="" id="{D56B81C7-87A1-7DB3-80B7-2447C112C0A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xmlns="" id="{5DA62CC2-3D82-A34D-B134-840BD4EF91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9" name="Content Placeholder 5">
            <a:extLst>
              <a:ext uri="{FF2B5EF4-FFF2-40B4-BE49-F238E27FC236}">
                <a16:creationId xmlns:a16="http://schemas.microsoft.com/office/drawing/2014/main" xmlns="" id="{D486F9DB-EB93-83DA-69E4-B92BBEA59247}"/>
              </a:ext>
            </a:extLst>
          </p:cNvPr>
          <p:cNvGraphicFramePr>
            <a:graphicFrameLocks/>
          </p:cNvGraphicFramePr>
          <p:nvPr>
            <p:extLst>
              <p:ext uri="{D42A27DB-BD31-4B8C-83A1-F6EECF244321}">
                <p14:modId xmlns:p14="http://schemas.microsoft.com/office/powerpoint/2010/main" val="4017282494"/>
              </p:ext>
            </p:extLst>
          </p:nvPr>
        </p:nvGraphicFramePr>
        <p:xfrm>
          <a:off x="1011430" y="1820292"/>
          <a:ext cx="9897035" cy="4366452"/>
        </p:xfrm>
        <a:graphic>
          <a:graphicData uri="http://schemas.openxmlformats.org/drawingml/2006/table">
            <a:tbl>
              <a:tblPr rtl="1" firstRow="1" bandRow="1">
                <a:tableStyleId>{5C22544A-7EE6-4342-B048-85BDC9FD1C3A}</a:tableStyleId>
              </a:tblPr>
              <a:tblGrid>
                <a:gridCol w="3872874">
                  <a:extLst>
                    <a:ext uri="{9D8B030D-6E8A-4147-A177-3AD203B41FA5}">
                      <a16:colId xmlns:a16="http://schemas.microsoft.com/office/drawing/2014/main" xmlns="" val="20000"/>
                    </a:ext>
                  </a:extLst>
                </a:gridCol>
                <a:gridCol w="3826426">
                  <a:extLst>
                    <a:ext uri="{9D8B030D-6E8A-4147-A177-3AD203B41FA5}">
                      <a16:colId xmlns:a16="http://schemas.microsoft.com/office/drawing/2014/main" xmlns="" val="20001"/>
                    </a:ext>
                  </a:extLst>
                </a:gridCol>
                <a:gridCol w="2197735">
                  <a:extLst>
                    <a:ext uri="{9D8B030D-6E8A-4147-A177-3AD203B41FA5}">
                      <a16:colId xmlns:a16="http://schemas.microsoft.com/office/drawing/2014/main" xmlns="" val="20002"/>
                    </a:ext>
                  </a:extLst>
                </a:gridCol>
              </a:tblGrid>
              <a:tr h="582165">
                <a:tc>
                  <a:txBody>
                    <a:bodyPr/>
                    <a:lstStyle/>
                    <a:p>
                      <a:pPr algn="ctr" rtl="1"/>
                      <a:r>
                        <a:rPr lang="en-US" dirty="0"/>
                        <a:t>How to fix it</a:t>
                      </a:r>
                      <a:endParaRPr lang="ar-EG" dirty="0"/>
                    </a:p>
                  </a:txBody>
                  <a:tcPr/>
                </a:tc>
                <a:tc>
                  <a:txBody>
                    <a:bodyPr/>
                    <a:lstStyle/>
                    <a:p>
                      <a:pPr algn="ctr" rtl="1"/>
                      <a:r>
                        <a:rPr lang="en-US" dirty="0"/>
                        <a:t>Challenge</a:t>
                      </a:r>
                      <a:endParaRPr lang="ar-EG" dirty="0"/>
                    </a:p>
                  </a:txBody>
                  <a:tcPr/>
                </a:tc>
                <a:tc>
                  <a:txBody>
                    <a:bodyPr/>
                    <a:lstStyle/>
                    <a:p>
                      <a:pPr rtl="1"/>
                      <a:endParaRPr lang="ar-EG" dirty="0"/>
                    </a:p>
                  </a:txBody>
                  <a:tcPr/>
                </a:tc>
                <a:extLst>
                  <a:ext uri="{0D108BD9-81ED-4DB2-BD59-A6C34878D82A}">
                    <a16:rowId xmlns:a16="http://schemas.microsoft.com/office/drawing/2014/main" xmlns="" val="10000"/>
                  </a:ext>
                </a:extLst>
              </a:tr>
              <a:tr h="1389728">
                <a:tc>
                  <a:txBody>
                    <a:bodyPr/>
                    <a:lstStyle/>
                    <a:p>
                      <a:pPr rtl="1"/>
                      <a:r>
                        <a:rPr lang="en-US" sz="1800" b="0" i="0" kern="1200" dirty="0">
                          <a:solidFill>
                            <a:schemeClr val="dk1"/>
                          </a:solidFill>
                          <a:effectLst/>
                          <a:latin typeface="+mn-lt"/>
                          <a:ea typeface="+mn-ea"/>
                          <a:cs typeface="+mn-cs"/>
                        </a:rPr>
                        <a:t>You might also identify ways your task will help you reach a different, yet related, goal that is important to you</a:t>
                      </a:r>
                      <a:endParaRPr lang="ar-EG" dirty="0"/>
                    </a:p>
                  </a:txBody>
                  <a:tcPr/>
                </a:tc>
                <a:tc>
                  <a:txBody>
                    <a:bodyPr/>
                    <a:lstStyle/>
                    <a:p>
                      <a:pPr algn="just" rtl="0"/>
                      <a:r>
                        <a:rPr lang="en-US" sz="1800" b="0" i="0" kern="1200" dirty="0">
                          <a:solidFill>
                            <a:schemeClr val="dk1"/>
                          </a:solidFill>
                          <a:effectLst/>
                          <a:latin typeface="+mn-lt"/>
                          <a:ea typeface="+mn-ea"/>
                          <a:cs typeface="+mn-cs"/>
                        </a:rPr>
                        <a:t>The effort may seem to exceed your energy level on a given day, perhaps, or it might have to do with your enthusiasm level for a specific task.</a:t>
                      </a:r>
                      <a:endParaRPr lang="ar-EG" dirty="0"/>
                    </a:p>
                  </a:txBody>
                  <a:tcPr/>
                </a:tc>
                <a:tc>
                  <a:txBody>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lang="en-US" b="1" dirty="0"/>
                        <a:t> Low motivation</a:t>
                      </a:r>
                      <a:endParaRPr lang="en-US" dirty="0"/>
                    </a:p>
                    <a:p>
                      <a:pPr rtl="1"/>
                      <a:endParaRPr lang="ar-EG" dirty="0"/>
                    </a:p>
                  </a:txBody>
                  <a:tcPr/>
                </a:tc>
                <a:extLst>
                  <a:ext uri="{0D108BD9-81ED-4DB2-BD59-A6C34878D82A}">
                    <a16:rowId xmlns:a16="http://schemas.microsoft.com/office/drawing/2014/main" xmlns="" val="10001"/>
                  </a:ext>
                </a:extLst>
              </a:tr>
              <a:tr h="1389728">
                <a:tc>
                  <a:txBody>
                    <a:bodyPr/>
                    <a:lstStyle/>
                    <a:p>
                      <a:pPr rtl="1"/>
                      <a:r>
                        <a:rPr lang="en-US" sz="1800" b="0" i="0" kern="1200" dirty="0">
                          <a:solidFill>
                            <a:schemeClr val="dk1"/>
                          </a:solidFill>
                          <a:effectLst/>
                          <a:latin typeface="+mn-lt"/>
                          <a:ea typeface="+mn-ea"/>
                          <a:cs typeface="+mn-cs"/>
                        </a:rPr>
                        <a:t>try concentrating on one objective at a time. You may find that this makes your work more effective and efficient, as well as higher quality</a:t>
                      </a:r>
                      <a:endParaRPr lang="ar-EG" dirty="0"/>
                    </a:p>
                  </a:txBody>
                  <a:tcPr/>
                </a:tc>
                <a:tc>
                  <a:txBody>
                    <a:bodyPr/>
                    <a:lstStyle/>
                    <a:p>
                      <a:pPr algn="just" rtl="0"/>
                      <a:r>
                        <a:rPr lang="en-US" sz="1800" b="0" i="0" kern="1200" dirty="0">
                          <a:solidFill>
                            <a:schemeClr val="dk1"/>
                          </a:solidFill>
                          <a:effectLst/>
                          <a:latin typeface="+mn-lt"/>
                          <a:ea typeface="+mn-ea"/>
                          <a:cs typeface="+mn-cs"/>
                        </a:rPr>
                        <a:t>Multitasking involves switching between tasks rapidly, which can overwhelm a person's decision-making processes. And affect work quality</a:t>
                      </a:r>
                      <a:endParaRPr lang="ar-EG" dirty="0"/>
                    </a:p>
                  </a:txBody>
                  <a:tcPr/>
                </a:tc>
                <a:tc>
                  <a:txBody>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lang="en-US" b="1" dirty="0"/>
                        <a:t>Attempted multitasking</a:t>
                      </a:r>
                    </a:p>
                    <a:p>
                      <a:pPr rtl="1"/>
                      <a:endParaRPr lang="ar-EG" dirty="0"/>
                    </a:p>
                  </a:txBody>
                  <a:tcPr/>
                </a:tc>
                <a:extLst>
                  <a:ext uri="{0D108BD9-81ED-4DB2-BD59-A6C34878D82A}">
                    <a16:rowId xmlns:a16="http://schemas.microsoft.com/office/drawing/2014/main" xmlns="" val="10002"/>
                  </a:ext>
                </a:extLst>
              </a:tr>
              <a:tr h="1004831">
                <a:tc>
                  <a:txBody>
                    <a:bodyPr/>
                    <a:lstStyle/>
                    <a:p>
                      <a:pPr rtl="1"/>
                      <a:r>
                        <a:rPr lang="en-US" dirty="0"/>
                        <a:t>Consider reorganizing your physical space to streamline your workflow and Try keeping a to-do list</a:t>
                      </a:r>
                      <a:endParaRPr lang="ar-EG" dirty="0"/>
                    </a:p>
                  </a:txBody>
                  <a:tcPr/>
                </a:tc>
                <a:tc>
                  <a:txBody>
                    <a:bodyPr/>
                    <a:lstStyle/>
                    <a:p>
                      <a:pPr rtl="1"/>
                      <a:r>
                        <a:rPr lang="en-US" dirty="0"/>
                        <a:t>Many people also find that messiness can impede their time management and productivity</a:t>
                      </a:r>
                      <a:endParaRPr lang="ar-EG" dirty="0"/>
                    </a:p>
                  </a:txBody>
                  <a:tcPr/>
                </a:tc>
                <a:tc>
                  <a:txBody>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lang="en-US" b="1" dirty="0"/>
                        <a:t>Lack of organization</a:t>
                      </a:r>
                    </a:p>
                    <a:p>
                      <a:pPr rtl="1"/>
                      <a:endParaRPr lang="ar-EG" dirty="0"/>
                    </a:p>
                  </a:txBody>
                  <a:tcPr/>
                </a:tc>
                <a:extLst>
                  <a:ext uri="{0D108BD9-81ED-4DB2-BD59-A6C34878D82A}">
                    <a16:rowId xmlns:a16="http://schemas.microsoft.com/office/drawing/2014/main" xmlns="" val="10003"/>
                  </a:ext>
                </a:extLst>
              </a:tr>
            </a:tbl>
          </a:graphicData>
        </a:graphic>
      </p:graphicFrame>
      <p:sp>
        <p:nvSpPr>
          <p:cNvPr id="5" name="Rectangle 4">
            <a:extLst>
              <a:ext uri="{FF2B5EF4-FFF2-40B4-BE49-F238E27FC236}">
                <a16:creationId xmlns:a16="http://schemas.microsoft.com/office/drawing/2014/main" xmlns="" id="{3985EAE6-BFA6-766D-A032-077E4DCB399E}"/>
              </a:ext>
            </a:extLst>
          </p:cNvPr>
          <p:cNvSpPr/>
          <p:nvPr/>
        </p:nvSpPr>
        <p:spPr>
          <a:xfrm>
            <a:off x="180431" y="1015055"/>
            <a:ext cx="1404457" cy="1166000"/>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2700000" scaled="1"/>
            <a:tileRect/>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xmlns="" id="{C954DF73-416C-46A9-B210-248848B39F7E}"/>
              </a:ext>
            </a:extLst>
          </p:cNvPr>
          <p:cNvSpPr txBox="1"/>
          <p:nvPr/>
        </p:nvSpPr>
        <p:spPr>
          <a:xfrm>
            <a:off x="2885623" y="722667"/>
            <a:ext cx="5612918" cy="584775"/>
          </a:xfrm>
          <a:prstGeom prst="rect">
            <a:avLst/>
          </a:prstGeom>
          <a:noFill/>
        </p:spPr>
        <p:txBody>
          <a:bodyPr wrap="square">
            <a:spAutoFit/>
          </a:bodyPr>
          <a:lstStyle/>
          <a:p>
            <a:pPr algn="ctr"/>
            <a:r>
              <a:rPr lang="en-US" sz="3200" b="1" dirty="0">
                <a:solidFill>
                  <a:srgbClr val="C00000"/>
                </a:solidFill>
                <a:effectLst>
                  <a:outerShdw blurRad="38100" dist="38100" dir="2700000" algn="tl">
                    <a:srgbClr val="000000">
                      <a:alpha val="43137"/>
                    </a:srgbClr>
                  </a:outerShdw>
                </a:effectLst>
              </a:rPr>
              <a:t>Time-management challenges</a:t>
            </a:r>
            <a:endParaRPr lang="en-US" sz="3200"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4649748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574111" y="1685495"/>
            <a:ext cx="10925814" cy="474757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xmlns="" id="{915F83BA-5300-11E1-E4EA-C699D43D3A4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xmlns="" id="{D56B81C7-87A1-7DB3-80B7-2447C112C0A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xmlns="" id="{5DA62CC2-3D82-A34D-B134-840BD4EF91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C954DF73-416C-46A9-B210-248848B39F7E}"/>
              </a:ext>
            </a:extLst>
          </p:cNvPr>
          <p:cNvSpPr txBox="1"/>
          <p:nvPr/>
        </p:nvSpPr>
        <p:spPr>
          <a:xfrm>
            <a:off x="2885623" y="722667"/>
            <a:ext cx="5612918" cy="584775"/>
          </a:xfrm>
          <a:prstGeom prst="rect">
            <a:avLst/>
          </a:prstGeom>
          <a:noFill/>
        </p:spPr>
        <p:txBody>
          <a:bodyPr wrap="square">
            <a:spAutoFit/>
          </a:bodyPr>
          <a:lstStyle/>
          <a:p>
            <a:pPr algn="ctr"/>
            <a:r>
              <a:rPr lang="en-US" sz="3200" b="1" dirty="0">
                <a:solidFill>
                  <a:srgbClr val="C00000"/>
                </a:solidFill>
                <a:effectLst>
                  <a:outerShdw blurRad="38100" dist="38100" dir="2700000" algn="tl">
                    <a:srgbClr val="000000">
                      <a:alpha val="43137"/>
                    </a:srgbClr>
                  </a:outerShdw>
                </a:effectLst>
              </a:rPr>
              <a:t>Time-management challenges</a:t>
            </a:r>
            <a:endParaRPr lang="en-US" sz="3200" dirty="0">
              <a:solidFill>
                <a:srgbClr val="C00000"/>
              </a:solidFill>
              <a:effectLst>
                <a:outerShdw blurRad="38100" dist="38100" dir="2700000" algn="tl">
                  <a:srgbClr val="000000">
                    <a:alpha val="43137"/>
                  </a:srgbClr>
                </a:outerShdw>
              </a:effectLst>
            </a:endParaRPr>
          </a:p>
        </p:txBody>
      </p:sp>
      <p:graphicFrame>
        <p:nvGraphicFramePr>
          <p:cNvPr id="2" name="Content Placeholder 3">
            <a:extLst>
              <a:ext uri="{FF2B5EF4-FFF2-40B4-BE49-F238E27FC236}">
                <a16:creationId xmlns:a16="http://schemas.microsoft.com/office/drawing/2014/main" xmlns="" id="{40F68D28-219F-84B9-E6C6-2D463276FBDD}"/>
              </a:ext>
            </a:extLst>
          </p:cNvPr>
          <p:cNvGraphicFramePr>
            <a:graphicFrameLocks/>
          </p:cNvGraphicFramePr>
          <p:nvPr>
            <p:extLst>
              <p:ext uri="{D42A27DB-BD31-4B8C-83A1-F6EECF244321}">
                <p14:modId xmlns:p14="http://schemas.microsoft.com/office/powerpoint/2010/main" val="1660001702"/>
              </p:ext>
            </p:extLst>
          </p:nvPr>
        </p:nvGraphicFramePr>
        <p:xfrm>
          <a:off x="989704" y="1794819"/>
          <a:ext cx="10047641" cy="4562281"/>
        </p:xfrm>
        <a:graphic>
          <a:graphicData uri="http://schemas.openxmlformats.org/drawingml/2006/table">
            <a:tbl>
              <a:tblPr rtl="1" firstRow="1" bandRow="1">
                <a:tableStyleId>{5C22544A-7EE6-4342-B048-85BDC9FD1C3A}</a:tableStyleId>
              </a:tblPr>
              <a:tblGrid>
                <a:gridCol w="4459699">
                  <a:extLst>
                    <a:ext uri="{9D8B030D-6E8A-4147-A177-3AD203B41FA5}">
                      <a16:colId xmlns:a16="http://schemas.microsoft.com/office/drawing/2014/main" xmlns="" val="20000"/>
                    </a:ext>
                  </a:extLst>
                </a:gridCol>
                <a:gridCol w="3915125">
                  <a:extLst>
                    <a:ext uri="{9D8B030D-6E8A-4147-A177-3AD203B41FA5}">
                      <a16:colId xmlns:a16="http://schemas.microsoft.com/office/drawing/2014/main" xmlns="" val="20001"/>
                    </a:ext>
                  </a:extLst>
                </a:gridCol>
                <a:gridCol w="1672817">
                  <a:extLst>
                    <a:ext uri="{9D8B030D-6E8A-4147-A177-3AD203B41FA5}">
                      <a16:colId xmlns:a16="http://schemas.microsoft.com/office/drawing/2014/main" xmlns="" val="20002"/>
                    </a:ext>
                  </a:extLst>
                </a:gridCol>
              </a:tblGrid>
              <a:tr h="439956">
                <a:tc>
                  <a:txBody>
                    <a:bodyPr/>
                    <a:lstStyle/>
                    <a:p>
                      <a:pPr rtl="1"/>
                      <a:endParaRPr lang="ar-EG" dirty="0"/>
                    </a:p>
                  </a:txBody>
                  <a:tcPr/>
                </a:tc>
                <a:tc>
                  <a:txBody>
                    <a:bodyPr/>
                    <a:lstStyle/>
                    <a:p>
                      <a:pPr rtl="1"/>
                      <a:endParaRPr lang="ar-EG"/>
                    </a:p>
                  </a:txBody>
                  <a:tcPr/>
                </a:tc>
                <a:tc>
                  <a:txBody>
                    <a:bodyPr/>
                    <a:lstStyle/>
                    <a:p>
                      <a:pPr rtl="1"/>
                      <a:endParaRPr lang="ar-EG"/>
                    </a:p>
                  </a:txBody>
                  <a:tcPr/>
                </a:tc>
                <a:extLst>
                  <a:ext uri="{0D108BD9-81ED-4DB2-BD59-A6C34878D82A}">
                    <a16:rowId xmlns:a16="http://schemas.microsoft.com/office/drawing/2014/main" xmlns="" val="10000"/>
                  </a:ext>
                </a:extLst>
              </a:tr>
              <a:tr h="2386609">
                <a:tc>
                  <a:txBody>
                    <a:bodyPr/>
                    <a:lstStyle/>
                    <a:p>
                      <a:pPr rtl="1"/>
                      <a:r>
                        <a:rPr lang="en-US" sz="1800" b="0" i="0" kern="1200" dirty="0">
                          <a:solidFill>
                            <a:schemeClr val="dk1"/>
                          </a:solidFill>
                          <a:effectLst/>
                          <a:latin typeface="+mn-lt"/>
                          <a:ea typeface="+mn-ea"/>
                          <a:cs typeface="+mn-cs"/>
                        </a:rPr>
                        <a:t>You might also try to collaborate with a colleague or even refer to a trusted mentor to help decide which tasks are most important for a given period of time.</a:t>
                      </a:r>
                      <a:endParaRPr lang="ar-EG" dirty="0"/>
                    </a:p>
                  </a:txBody>
                  <a:tcPr/>
                </a:tc>
                <a:tc>
                  <a:txBody>
                    <a:bodyPr/>
                    <a:lstStyle/>
                    <a:p>
                      <a:pPr rtl="1"/>
                      <a:r>
                        <a:rPr lang="en-US" sz="1800" b="0" i="0" kern="1200" dirty="0">
                          <a:solidFill>
                            <a:schemeClr val="dk1"/>
                          </a:solidFill>
                          <a:effectLst/>
                          <a:latin typeface="+mn-lt"/>
                          <a:ea typeface="+mn-ea"/>
                          <a:cs typeface="+mn-cs"/>
                        </a:rPr>
                        <a:t>Different stakeholders may have expectations that differ from your own understanding of how to prioritize tasks at work</a:t>
                      </a:r>
                      <a:endParaRPr lang="ar-EG" dirty="0"/>
                    </a:p>
                  </a:txBody>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en-US" b="1" dirty="0"/>
                        <a:t>Trouble prioritizing</a:t>
                      </a:r>
                    </a:p>
                  </a:txBody>
                  <a:tcPr/>
                </a:tc>
                <a:extLst>
                  <a:ext uri="{0D108BD9-81ED-4DB2-BD59-A6C34878D82A}">
                    <a16:rowId xmlns:a16="http://schemas.microsoft.com/office/drawing/2014/main" xmlns="" val="10001"/>
                  </a:ext>
                </a:extLst>
              </a:tr>
              <a:tr h="1735716">
                <a:tc>
                  <a:txBody>
                    <a:bodyPr/>
                    <a:lstStyle/>
                    <a:p>
                      <a:pPr rtl="1"/>
                      <a:r>
                        <a:rPr lang="en-US" sz="1800" b="0" i="0" kern="1200" dirty="0">
                          <a:solidFill>
                            <a:schemeClr val="dk1"/>
                          </a:solidFill>
                          <a:effectLst/>
                          <a:latin typeface="+mn-lt"/>
                          <a:ea typeface="+mn-ea"/>
                          <a:cs typeface="+mn-cs"/>
                        </a:rPr>
                        <a:t>try integrating success measures into your to-do list. </a:t>
                      </a:r>
                      <a:endParaRPr lang="ar-EG" dirty="0"/>
                    </a:p>
                  </a:txBody>
                  <a:tcPr/>
                </a:tc>
                <a:tc>
                  <a:txBody>
                    <a:bodyPr/>
                    <a:lstStyle/>
                    <a:p>
                      <a:pPr rtl="1"/>
                      <a:r>
                        <a:rPr lang="en-US" dirty="0"/>
                        <a:t>Attention to detail can be a valuable asset in the workplace. When prioritized out of the bounds of moderation</a:t>
                      </a:r>
                      <a:endParaRPr lang="ar-EG" dirty="0"/>
                    </a:p>
                  </a:txBody>
                  <a:tcPr/>
                </a:tc>
                <a:tc>
                  <a:txBody>
                    <a:bodyPr/>
                    <a:lstStyle/>
                    <a:p>
                      <a:pPr algn="ctr" rtl="1"/>
                      <a:r>
                        <a:rPr lang="en-US" b="1" dirty="0"/>
                        <a:t>Perfectionism</a:t>
                      </a:r>
                      <a:endParaRPr lang="ar-EG" dirty="0"/>
                    </a:p>
                  </a:txBody>
                  <a:tcPr/>
                </a:tc>
                <a:extLst>
                  <a:ext uri="{0D108BD9-81ED-4DB2-BD59-A6C34878D82A}">
                    <a16:rowId xmlns:a16="http://schemas.microsoft.com/office/drawing/2014/main" xmlns="" val="10002"/>
                  </a:ext>
                </a:extLst>
              </a:tr>
            </a:tbl>
          </a:graphicData>
        </a:graphic>
      </p:graphicFrame>
      <p:sp>
        <p:nvSpPr>
          <p:cNvPr id="5" name="Rectangle 4">
            <a:extLst>
              <a:ext uri="{FF2B5EF4-FFF2-40B4-BE49-F238E27FC236}">
                <a16:creationId xmlns:a16="http://schemas.microsoft.com/office/drawing/2014/main" xmlns="" id="{3985EAE6-BFA6-766D-A032-077E4DCB399E}"/>
              </a:ext>
            </a:extLst>
          </p:cNvPr>
          <p:cNvSpPr/>
          <p:nvPr/>
        </p:nvSpPr>
        <p:spPr>
          <a:xfrm>
            <a:off x="180431" y="1015055"/>
            <a:ext cx="1404457" cy="1166000"/>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2700000" scaled="1"/>
            <a:tileRect/>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Tree>
    <p:extLst>
      <p:ext uri="{BB962C8B-B14F-4D97-AF65-F5344CB8AC3E}">
        <p14:creationId xmlns:p14="http://schemas.microsoft.com/office/powerpoint/2010/main" val="4172792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00160" y="1685494"/>
            <a:ext cx="432048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374337" y="85648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xmlns="" id="{0D12FCEC-0866-5026-0F9D-0D349F97A45C}"/>
              </a:ext>
            </a:extLst>
          </p:cNvPr>
          <p:cNvPicPr>
            <a:picLocks noChangeAspect="1"/>
          </p:cNvPicPr>
          <p:nvPr/>
        </p:nvPicPr>
        <p:blipFill rotWithShape="1">
          <a:blip r:embed="rId3"/>
          <a:srcRect l="1302" t="21962" r="38358" b="20941"/>
          <a:stretch/>
        </p:blipFill>
        <p:spPr>
          <a:xfrm>
            <a:off x="5905948" y="1345306"/>
            <a:ext cx="5770482" cy="4584799"/>
          </a:xfrm>
          <a:prstGeom prst="rect">
            <a:avLst/>
          </a:prstGeom>
        </p:spPr>
      </p:pic>
      <p:sp>
        <p:nvSpPr>
          <p:cNvPr id="10" name="Rectangle: Rounded Corners 4">
            <a:extLst>
              <a:ext uri="{FF2B5EF4-FFF2-40B4-BE49-F238E27FC236}">
                <a16:creationId xmlns:a16="http://schemas.microsoft.com/office/drawing/2014/main" xmlns="" id="{578BD1D7-34D0-CA4F-5DC1-7B8FDC6E10A0}"/>
              </a:ext>
            </a:extLst>
          </p:cNvPr>
          <p:cNvSpPr txBox="1"/>
          <p:nvPr/>
        </p:nvSpPr>
        <p:spPr>
          <a:xfrm>
            <a:off x="1329620" y="2468590"/>
            <a:ext cx="3261559" cy="2703916"/>
          </a:xfrm>
          <a:prstGeom prst="rect">
            <a:avLst/>
          </a:prstGeom>
          <a:scene3d>
            <a:camera prst="orthographicFront"/>
            <a:lightRig rig="flat" dir="t"/>
          </a:scene3d>
          <a:sp3d/>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52400" tIns="152400" rIns="152400" bIns="152400" numCol="1" spcCol="1270" anchor="ctr" anchorCtr="0">
            <a:noAutofit/>
          </a:bodyPr>
          <a:lstStyle/>
          <a:p>
            <a:pPr marL="0" lvl="0" indent="0" algn="ctr" defTabSz="1778000" rtl="0">
              <a:lnSpc>
                <a:spcPct val="90000"/>
              </a:lnSpc>
              <a:spcBef>
                <a:spcPct val="0"/>
              </a:spcBef>
              <a:spcAft>
                <a:spcPct val="35000"/>
              </a:spcAft>
              <a:buNone/>
            </a:pPr>
            <a:r>
              <a:rPr lang="en-US" sz="4000" b="1" kern="1200" dirty="0"/>
              <a:t>Decision Making In Management</a:t>
            </a:r>
            <a:endParaRPr lang="ar-SA" sz="4000" kern="1200" dirty="0"/>
          </a:p>
        </p:txBody>
      </p:sp>
    </p:spTree>
    <p:extLst>
      <p:ext uri="{BB962C8B-B14F-4D97-AF65-F5344CB8AC3E}">
        <p14:creationId xmlns:p14="http://schemas.microsoft.com/office/powerpoint/2010/main" val="25219889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Content Placeholder 3">
            <a:extLst>
              <a:ext uri="{FF2B5EF4-FFF2-40B4-BE49-F238E27FC236}">
                <a16:creationId xmlns:a16="http://schemas.microsoft.com/office/drawing/2014/main" xmlns="" id="{8B657690-C6C2-3F75-DD17-EE9C7FD448D7}"/>
              </a:ext>
            </a:extLst>
          </p:cNvPr>
          <p:cNvGraphicFramePr>
            <a:graphicFrameLocks/>
          </p:cNvGraphicFramePr>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845974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050" name="Picture 2" descr="Problem statement vs Opportunity Statement">
            <a:extLst>
              <a:ext uri="{FF2B5EF4-FFF2-40B4-BE49-F238E27FC236}">
                <a16:creationId xmlns:a16="http://schemas.microsoft.com/office/drawing/2014/main" xmlns="" id="{25EB140B-1A37-5DFC-F556-55B9CE58C3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465" y="1427856"/>
            <a:ext cx="8354685" cy="4782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8966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1" y="1566307"/>
            <a:ext cx="71995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1">
            <a:extLst>
              <a:ext uri="{FF2B5EF4-FFF2-40B4-BE49-F238E27FC236}">
                <a16:creationId xmlns:a16="http://schemas.microsoft.com/office/drawing/2014/main" xmlns="" id="{36A6C660-F66B-CBE9-EF2E-1F14504DCA13}"/>
              </a:ext>
            </a:extLst>
          </p:cNvPr>
          <p:cNvSpPr txBox="1">
            <a:spLocks/>
          </p:cNvSpPr>
          <p:nvPr/>
        </p:nvSpPr>
        <p:spPr>
          <a:xfrm>
            <a:off x="1495969" y="663949"/>
            <a:ext cx="10515600" cy="86732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400" b="1" dirty="0">
                <a:solidFill>
                  <a:srgbClr val="C00000"/>
                </a:solidFill>
                <a:latin typeface="+mn-lt"/>
              </a:rPr>
              <a:t>Making Decisions</a:t>
            </a:r>
          </a:p>
        </p:txBody>
      </p:sp>
      <p:sp>
        <p:nvSpPr>
          <p:cNvPr id="4" name="Content Placeholder 2">
            <a:extLst>
              <a:ext uri="{FF2B5EF4-FFF2-40B4-BE49-F238E27FC236}">
                <a16:creationId xmlns:a16="http://schemas.microsoft.com/office/drawing/2014/main" xmlns="" id="{BBF73A65-D7D8-BBD9-C6B1-2F2E8A6FF979}"/>
              </a:ext>
            </a:extLst>
          </p:cNvPr>
          <p:cNvSpPr txBox="1">
            <a:spLocks/>
          </p:cNvSpPr>
          <p:nvPr/>
        </p:nvSpPr>
        <p:spPr>
          <a:xfrm>
            <a:off x="215348" y="1688506"/>
            <a:ext cx="5418197" cy="468578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ar-EG" dirty="0"/>
          </a:p>
        </p:txBody>
      </p:sp>
      <p:sp>
        <p:nvSpPr>
          <p:cNvPr id="8" name="Google Shape;99;p5">
            <a:extLst>
              <a:ext uri="{FF2B5EF4-FFF2-40B4-BE49-F238E27FC236}">
                <a16:creationId xmlns:a16="http://schemas.microsoft.com/office/drawing/2014/main" xmlns="" id="{EA27DC2B-BCDA-90BF-9788-6DFEDE668538}"/>
              </a:ext>
            </a:extLst>
          </p:cNvPr>
          <p:cNvSpPr txBox="1">
            <a:spLocks/>
          </p:cNvSpPr>
          <p:nvPr/>
        </p:nvSpPr>
        <p:spPr>
          <a:xfrm>
            <a:off x="85893" y="1842713"/>
            <a:ext cx="7113693" cy="4351338"/>
          </a:xfrm>
          <a:prstGeom prst="rect">
            <a:avLst/>
          </a:prstGeom>
          <a:noFill/>
          <a:ln>
            <a:noFill/>
          </a:ln>
        </p:spPr>
        <p:txBody>
          <a:bodyPr spcFirstLastPara="1" wrap="square" lIns="91425" tIns="45700" rIns="91425" bIns="4570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rgbClr val="FF0000"/>
              </a:buClr>
              <a:buFont typeface="Wingdings" panose="05000000000000000000" pitchFamily="2" charset="2"/>
              <a:buChar char="ü"/>
            </a:pPr>
            <a:endParaRPr lang="en-US" sz="3200" b="1" dirty="0"/>
          </a:p>
          <a:p>
            <a:pPr algn="just">
              <a:buClr>
                <a:srgbClr val="FF0000"/>
              </a:buClr>
            </a:pPr>
            <a:r>
              <a:rPr lang="en-US" sz="3200" b="1" dirty="0">
                <a:solidFill>
                  <a:srgbClr val="FF0000"/>
                </a:solidFill>
              </a:rPr>
              <a:t>Problem</a:t>
            </a:r>
            <a:r>
              <a:rPr lang="en-US" sz="3200" b="1" dirty="0"/>
              <a:t> – A situation in which some aspect of organizational performance is less than desirable.</a:t>
            </a:r>
          </a:p>
          <a:p>
            <a:pPr algn="just">
              <a:buClr>
                <a:srgbClr val="FF0000"/>
              </a:buClr>
            </a:pPr>
            <a:r>
              <a:rPr lang="en-US" sz="3200" b="1" dirty="0">
                <a:solidFill>
                  <a:srgbClr val="FF0000"/>
                </a:solidFill>
              </a:rPr>
              <a:t>Opportunity</a:t>
            </a:r>
            <a:r>
              <a:rPr lang="en-US" sz="3200" b="1" dirty="0"/>
              <a:t> – A situation that has the potential to provide additional beneficial outcomes.</a:t>
            </a:r>
            <a:endParaRPr lang="ar-SA" sz="3200" b="1" dirty="0"/>
          </a:p>
        </p:txBody>
      </p:sp>
      <p:pic>
        <p:nvPicPr>
          <p:cNvPr id="1026" name="Picture 2" descr="Why Problems and Opportunities are NOT ...">
            <a:extLst>
              <a:ext uri="{FF2B5EF4-FFF2-40B4-BE49-F238E27FC236}">
                <a16:creationId xmlns:a16="http://schemas.microsoft.com/office/drawing/2014/main" xmlns="" id="{4968BD36-B997-A3FC-8CF4-0612DF8C63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82455" y="1979348"/>
            <a:ext cx="3615559" cy="36541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91513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Problem vs Opportunity">
            <a:extLst>
              <a:ext uri="{FF2B5EF4-FFF2-40B4-BE49-F238E27FC236}">
                <a16:creationId xmlns:a16="http://schemas.microsoft.com/office/drawing/2014/main" xmlns="" id="{40754F1F-417F-E401-95AC-B976C0E653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465" y="1439918"/>
            <a:ext cx="8354685" cy="4782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40788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02642" y="11021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Rectangle 3">
            <a:extLst>
              <a:ext uri="{FF2B5EF4-FFF2-40B4-BE49-F238E27FC236}">
                <a16:creationId xmlns:a16="http://schemas.microsoft.com/office/drawing/2014/main" xmlns="" id="{304B2AEB-21B3-9989-7ADF-D1631610C149}"/>
              </a:ext>
            </a:extLst>
          </p:cNvPr>
          <p:cNvSpPr txBox="1">
            <a:spLocks noChangeArrowheads="1"/>
          </p:cNvSpPr>
          <p:nvPr/>
        </p:nvSpPr>
        <p:spPr>
          <a:xfrm>
            <a:off x="1181646" y="1971475"/>
            <a:ext cx="9166302"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r>
              <a:rPr lang="en-US" altLang="ar-SA" sz="3200" b="1" dirty="0">
                <a:latin typeface="Times New Roman" pitchFamily="18" charset="0"/>
              </a:rPr>
              <a:t>a process of choosing among alternative courses of    action for the purpose of attaining a goal or goals</a:t>
            </a:r>
            <a:br>
              <a:rPr lang="en-US" altLang="ar-SA" sz="3200" b="1" dirty="0">
                <a:latin typeface="Times New Roman" pitchFamily="18" charset="0"/>
              </a:rPr>
            </a:br>
            <a:endParaRPr lang="en-US" altLang="ar-SA" sz="3200" b="1" dirty="0">
              <a:latin typeface="Times New Roman" pitchFamily="18" charset="0"/>
            </a:endParaRPr>
          </a:p>
          <a:p>
            <a:pPr marL="0" indent="0" algn="ctr">
              <a:buClr>
                <a:srgbClr val="FF0000"/>
              </a:buClr>
              <a:buNone/>
            </a:pPr>
            <a:r>
              <a:rPr lang="en-US" sz="3200" b="1" dirty="0">
                <a:solidFill>
                  <a:srgbClr val="C00000"/>
                </a:solidFill>
                <a:latin typeface="Times New Roman" pitchFamily="18" charset="0"/>
              </a:rPr>
              <a:t>Making Decision is at the heart of organizational effectiveness.</a:t>
            </a:r>
            <a:r>
              <a:rPr lang="en-US" altLang="ar-SA" sz="3200" b="1" dirty="0">
                <a:latin typeface="Times New Roman" pitchFamily="18" charset="0"/>
              </a:rPr>
              <a:t/>
            </a:r>
            <a:br>
              <a:rPr lang="en-US" altLang="ar-SA" sz="3200" b="1" dirty="0">
                <a:latin typeface="Times New Roman" pitchFamily="18" charset="0"/>
              </a:rPr>
            </a:br>
            <a:endParaRPr lang="en-US" altLang="ar-SA" sz="3200" b="1" dirty="0">
              <a:latin typeface="Times New Roman" pitchFamily="18" charset="0"/>
            </a:endParaRPr>
          </a:p>
        </p:txBody>
      </p:sp>
      <p:sp>
        <p:nvSpPr>
          <p:cNvPr id="6" name="Rectangle 5">
            <a:extLst>
              <a:ext uri="{FF2B5EF4-FFF2-40B4-BE49-F238E27FC236}">
                <a16:creationId xmlns:a16="http://schemas.microsoft.com/office/drawing/2014/main" xmlns=""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xmlns=""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xmlns="" id="{5886DE2E-F381-EAB7-4411-545E3429F784}"/>
              </a:ext>
            </a:extLst>
          </p:cNvPr>
          <p:cNvSpPr txBox="1"/>
          <p:nvPr/>
        </p:nvSpPr>
        <p:spPr>
          <a:xfrm>
            <a:off x="3582878" y="878550"/>
            <a:ext cx="6274676" cy="646331"/>
          </a:xfrm>
          <a:prstGeom prst="rect">
            <a:avLst/>
          </a:prstGeom>
          <a:noFill/>
        </p:spPr>
        <p:txBody>
          <a:bodyPr wrap="square">
            <a:spAutoFit/>
          </a:bodyPr>
          <a:lstStyle/>
          <a:p>
            <a:pPr algn="ctr"/>
            <a:r>
              <a:rPr lang="en-US" altLang="ar-SA" sz="3600" b="1" dirty="0">
                <a:solidFill>
                  <a:srgbClr val="C00000"/>
                </a:solidFill>
              </a:rPr>
              <a:t>Making Decision definition </a:t>
            </a:r>
          </a:p>
        </p:txBody>
      </p:sp>
    </p:spTree>
    <p:extLst>
      <p:ext uri="{BB962C8B-B14F-4D97-AF65-F5344CB8AC3E}">
        <p14:creationId xmlns:p14="http://schemas.microsoft.com/office/powerpoint/2010/main" val="13242757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02642" y="11021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Rectangle 3">
            <a:extLst>
              <a:ext uri="{FF2B5EF4-FFF2-40B4-BE49-F238E27FC236}">
                <a16:creationId xmlns:a16="http://schemas.microsoft.com/office/drawing/2014/main" xmlns=""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r>
              <a:rPr lang="en-US" b="1" dirty="0">
                <a:latin typeface="Times New Roman" pitchFamily="18" charset="0"/>
              </a:rPr>
              <a:t>Two dominant issues affect how decisions are made in organizations:</a:t>
            </a:r>
          </a:p>
          <a:p>
            <a:pPr marL="0" indent="0">
              <a:buClr>
                <a:srgbClr val="FF0000"/>
              </a:buClr>
              <a:buNone/>
            </a:pPr>
            <a:endParaRPr lang="en-US" b="1" dirty="0">
              <a:latin typeface="Times New Roman" pitchFamily="18" charset="0"/>
            </a:endParaRPr>
          </a:p>
          <a:p>
            <a:pPr lvl="1">
              <a:buClr>
                <a:srgbClr val="FF0000"/>
              </a:buClr>
              <a:buFont typeface="Wingdings" panose="05000000000000000000" pitchFamily="2" charset="2"/>
              <a:buChar char="ü"/>
            </a:pPr>
            <a:r>
              <a:rPr lang="en-US" sz="2800" b="1" dirty="0">
                <a:latin typeface="Times New Roman" pitchFamily="18" charset="0"/>
              </a:rPr>
              <a:t>Stability (application of existing practices and maintenance of existing performance levels)</a:t>
            </a:r>
          </a:p>
          <a:p>
            <a:pPr lvl="1">
              <a:buClr>
                <a:srgbClr val="FF0000"/>
              </a:buClr>
              <a:buFont typeface="Wingdings" panose="05000000000000000000" pitchFamily="2" charset="2"/>
              <a:buChar char="ü"/>
            </a:pPr>
            <a:r>
              <a:rPr lang="en-US" sz="2800" b="1" dirty="0">
                <a:latin typeface="Times New Roman" pitchFamily="18" charset="0"/>
              </a:rPr>
              <a:t>Change (environmental demands for quick response and emerging problems that are ambiguous)</a:t>
            </a:r>
          </a:p>
        </p:txBody>
      </p:sp>
      <p:sp>
        <p:nvSpPr>
          <p:cNvPr id="6" name="Rectangle 5">
            <a:extLst>
              <a:ext uri="{FF2B5EF4-FFF2-40B4-BE49-F238E27FC236}">
                <a16:creationId xmlns:a16="http://schemas.microsoft.com/office/drawing/2014/main" xmlns=""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xmlns=""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xmlns="" id="{5886DE2E-F381-EAB7-4411-545E3429F784}"/>
              </a:ext>
            </a:extLst>
          </p:cNvPr>
          <p:cNvSpPr txBox="1"/>
          <p:nvPr/>
        </p:nvSpPr>
        <p:spPr>
          <a:xfrm>
            <a:off x="3582878" y="878550"/>
            <a:ext cx="6274676" cy="646331"/>
          </a:xfrm>
          <a:prstGeom prst="rect">
            <a:avLst/>
          </a:prstGeom>
          <a:noFill/>
        </p:spPr>
        <p:txBody>
          <a:bodyPr wrap="square">
            <a:spAutoFit/>
          </a:bodyPr>
          <a:lstStyle/>
          <a:p>
            <a:pPr algn="ctr"/>
            <a:r>
              <a:rPr lang="en-US" altLang="ar-SA" sz="3600" b="1" dirty="0">
                <a:solidFill>
                  <a:srgbClr val="C00000"/>
                </a:solidFill>
              </a:rPr>
              <a:t>Making Decision definition </a:t>
            </a:r>
          </a:p>
        </p:txBody>
      </p:sp>
    </p:spTree>
    <p:extLst>
      <p:ext uri="{BB962C8B-B14F-4D97-AF65-F5344CB8AC3E}">
        <p14:creationId xmlns:p14="http://schemas.microsoft.com/office/powerpoint/2010/main" val="13304348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02642" y="11021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Rectangle 3">
            <a:extLst>
              <a:ext uri="{FF2B5EF4-FFF2-40B4-BE49-F238E27FC236}">
                <a16:creationId xmlns:a16="http://schemas.microsoft.com/office/drawing/2014/main" xmlns=""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xmlns=""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xmlns=""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xmlns="" id="{5886DE2E-F381-EAB7-4411-545E3429F784}"/>
              </a:ext>
            </a:extLst>
          </p:cNvPr>
          <p:cNvSpPr txBox="1"/>
          <p:nvPr/>
        </p:nvSpPr>
        <p:spPr>
          <a:xfrm>
            <a:off x="3582878" y="878550"/>
            <a:ext cx="6274676" cy="646331"/>
          </a:xfrm>
          <a:prstGeom prst="rect">
            <a:avLst/>
          </a:prstGeom>
          <a:noFill/>
        </p:spPr>
        <p:txBody>
          <a:bodyPr wrap="square">
            <a:spAutoFit/>
          </a:bodyPr>
          <a:lstStyle/>
          <a:p>
            <a:pPr algn="ctr"/>
            <a:r>
              <a:rPr lang="en-US" altLang="ar-SA" sz="3600" b="1" dirty="0">
                <a:solidFill>
                  <a:srgbClr val="C00000"/>
                </a:solidFill>
              </a:rPr>
              <a:t>Making Decision definition </a:t>
            </a:r>
          </a:p>
        </p:txBody>
      </p:sp>
      <p:sp>
        <p:nvSpPr>
          <p:cNvPr id="2" name="Content Placeholder 2">
            <a:extLst>
              <a:ext uri="{FF2B5EF4-FFF2-40B4-BE49-F238E27FC236}">
                <a16:creationId xmlns:a16="http://schemas.microsoft.com/office/drawing/2014/main" xmlns="" id="{3988753E-DDEE-3172-D35E-6BA518AB8B97}"/>
              </a:ext>
            </a:extLst>
          </p:cNvPr>
          <p:cNvSpPr txBox="1">
            <a:spLocks/>
          </p:cNvSpPr>
          <p:nvPr/>
        </p:nvSpPr>
        <p:spPr>
          <a:xfrm>
            <a:off x="793531" y="1859906"/>
            <a:ext cx="10505090" cy="4594303"/>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rgbClr val="FF0000"/>
              </a:buClr>
            </a:pPr>
            <a:r>
              <a:rPr lang="en-US" sz="3200" b="1" dirty="0"/>
              <a:t>Participative making decision structures are required to effectively manage change.</a:t>
            </a:r>
            <a:endParaRPr lang="ar-EG" sz="3200" b="1" dirty="0"/>
          </a:p>
          <a:p>
            <a:pPr algn="just">
              <a:buClr>
                <a:srgbClr val="FF0000"/>
              </a:buClr>
            </a:pPr>
            <a:r>
              <a:rPr lang="en-US" sz="3200" b="1" dirty="0"/>
              <a:t>Empowering people to participate in important decisions is highly motivating to them.</a:t>
            </a:r>
            <a:endParaRPr lang="ar-EG" sz="3200" b="1" dirty="0"/>
          </a:p>
          <a:p>
            <a:pPr algn="just">
              <a:buClr>
                <a:srgbClr val="FF0000"/>
              </a:buClr>
            </a:pPr>
            <a:r>
              <a:rPr lang="en-US" sz="3200" b="1" dirty="0"/>
              <a:t>Broad participation infuses the making decision process with the full spectrum of knowledge and good ideas that people throughout the organization have to contribute</a:t>
            </a:r>
          </a:p>
        </p:txBody>
      </p:sp>
    </p:spTree>
    <p:extLst>
      <p:ext uri="{BB962C8B-B14F-4D97-AF65-F5344CB8AC3E}">
        <p14:creationId xmlns:p14="http://schemas.microsoft.com/office/powerpoint/2010/main" val="955398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02642" y="11021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Rectangle 3">
            <a:extLst>
              <a:ext uri="{FF2B5EF4-FFF2-40B4-BE49-F238E27FC236}">
                <a16:creationId xmlns:a16="http://schemas.microsoft.com/office/drawing/2014/main" xmlns=""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xmlns=""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xmlns=""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xmlns="" id="{5886DE2E-F381-EAB7-4411-545E3429F784}"/>
              </a:ext>
            </a:extLst>
          </p:cNvPr>
          <p:cNvSpPr txBox="1"/>
          <p:nvPr/>
        </p:nvSpPr>
        <p:spPr>
          <a:xfrm>
            <a:off x="3582878" y="878550"/>
            <a:ext cx="5413977" cy="646331"/>
          </a:xfrm>
          <a:prstGeom prst="rect">
            <a:avLst/>
          </a:prstGeom>
          <a:noFill/>
        </p:spPr>
        <p:txBody>
          <a:bodyPr wrap="square">
            <a:spAutoFit/>
          </a:bodyPr>
          <a:lstStyle/>
          <a:p>
            <a:pPr algn="ctr"/>
            <a:r>
              <a:rPr lang="en-US" sz="3600" b="1" dirty="0">
                <a:solidFill>
                  <a:srgbClr val="C00000"/>
                </a:solidFill>
              </a:rPr>
              <a:t>Making Decision Theory	</a:t>
            </a:r>
          </a:p>
        </p:txBody>
      </p:sp>
      <p:sp>
        <p:nvSpPr>
          <p:cNvPr id="2" name="Content Placeholder 2">
            <a:extLst>
              <a:ext uri="{FF2B5EF4-FFF2-40B4-BE49-F238E27FC236}">
                <a16:creationId xmlns:a16="http://schemas.microsoft.com/office/drawing/2014/main" xmlns="" id="{3988753E-DDEE-3172-D35E-6BA518AB8B97}"/>
              </a:ext>
            </a:extLst>
          </p:cNvPr>
          <p:cNvSpPr txBox="1">
            <a:spLocks/>
          </p:cNvSpPr>
          <p:nvPr/>
        </p:nvSpPr>
        <p:spPr>
          <a:xfrm>
            <a:off x="793531" y="1859906"/>
            <a:ext cx="10505090" cy="4594303"/>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98000"/>
              </a:lnSpc>
              <a:buClr>
                <a:srgbClr val="FF0000"/>
              </a:buClr>
              <a:buNone/>
            </a:pPr>
            <a:r>
              <a:rPr lang="en-US" b="1" dirty="0">
                <a:latin typeface="Times New Roman" pitchFamily="18" charset="0"/>
              </a:rPr>
              <a:t>Daniel Griffith’s Theory of Leadership is About Decision Making:</a:t>
            </a:r>
          </a:p>
          <a:p>
            <a:pPr>
              <a:lnSpc>
                <a:spcPct val="98000"/>
              </a:lnSpc>
              <a:buClr>
                <a:srgbClr val="FF0000"/>
              </a:buClr>
              <a:buFont typeface="Wingdings" panose="05000000000000000000" pitchFamily="2" charset="2"/>
              <a:buChar char="Ø"/>
            </a:pPr>
            <a:endParaRPr lang="en-US" b="1" dirty="0">
              <a:latin typeface="Times New Roman" pitchFamily="18" charset="0"/>
            </a:endParaRPr>
          </a:p>
          <a:p>
            <a:pPr lvl="1">
              <a:lnSpc>
                <a:spcPct val="98000"/>
              </a:lnSpc>
              <a:buFont typeface="Wingdings" panose="05000000000000000000" pitchFamily="2" charset="2"/>
              <a:buChar char="ü"/>
            </a:pPr>
            <a:r>
              <a:rPr lang="en-US" sz="2100" b="1" dirty="0"/>
              <a:t>Administration is making decision.</a:t>
            </a:r>
            <a:endParaRPr lang="ar-EG" sz="2100" b="1" dirty="0"/>
          </a:p>
          <a:p>
            <a:pPr lvl="1">
              <a:lnSpc>
                <a:spcPct val="98000"/>
              </a:lnSpc>
              <a:buFont typeface="Wingdings" panose="05000000000000000000" pitchFamily="2" charset="2"/>
              <a:buChar char="ü"/>
            </a:pPr>
            <a:r>
              <a:rPr lang="en-US" sz="2100" b="1" dirty="0"/>
              <a:t>Organization’s structure is determined by the nature of its making decision process.</a:t>
            </a:r>
            <a:endParaRPr lang="ar-EG" sz="2100" b="1" dirty="0"/>
          </a:p>
          <a:p>
            <a:pPr lvl="1">
              <a:lnSpc>
                <a:spcPct val="110000"/>
              </a:lnSpc>
              <a:buFont typeface="Wingdings" panose="05000000000000000000" pitchFamily="2" charset="2"/>
              <a:buChar char="ü"/>
            </a:pPr>
            <a:r>
              <a:rPr lang="en-US" sz="2100" b="1" dirty="0"/>
              <a:t>An individual's rank equals his or her degree of control of the making decision process.</a:t>
            </a:r>
            <a:endParaRPr lang="ar-EG" sz="2100" b="1" dirty="0"/>
          </a:p>
          <a:p>
            <a:pPr lvl="1">
              <a:lnSpc>
                <a:spcPct val="110000"/>
              </a:lnSpc>
              <a:buFont typeface="Wingdings" panose="05000000000000000000" pitchFamily="2" charset="2"/>
              <a:buChar char="ü"/>
            </a:pPr>
            <a:r>
              <a:rPr lang="en-US" sz="2100" b="1" dirty="0"/>
              <a:t>Effectiveness of the leader is inversely proportional to the number of decisions made personally.</a:t>
            </a:r>
            <a:endParaRPr lang="ar-EG" sz="2100" b="1" dirty="0"/>
          </a:p>
          <a:p>
            <a:pPr lvl="1">
              <a:lnSpc>
                <a:spcPct val="110000"/>
              </a:lnSpc>
              <a:buFont typeface="Wingdings" panose="05000000000000000000" pitchFamily="2" charset="2"/>
              <a:buChar char="ü"/>
            </a:pPr>
            <a:r>
              <a:rPr lang="en-US" sz="2100" b="1" dirty="0"/>
              <a:t>The major differences between types of organizations are related to differences in the making decision process.</a:t>
            </a:r>
          </a:p>
        </p:txBody>
      </p:sp>
    </p:spTree>
    <p:extLst>
      <p:ext uri="{BB962C8B-B14F-4D97-AF65-F5344CB8AC3E}">
        <p14:creationId xmlns:p14="http://schemas.microsoft.com/office/powerpoint/2010/main" val="23344928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02642" y="11021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Rectangle 3">
            <a:extLst>
              <a:ext uri="{FF2B5EF4-FFF2-40B4-BE49-F238E27FC236}">
                <a16:creationId xmlns:a16="http://schemas.microsoft.com/office/drawing/2014/main" xmlns=""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xmlns=""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xmlns=""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xmlns="" id="{5886DE2E-F381-EAB7-4411-545E3429F784}"/>
              </a:ext>
            </a:extLst>
          </p:cNvPr>
          <p:cNvSpPr txBox="1"/>
          <p:nvPr/>
        </p:nvSpPr>
        <p:spPr>
          <a:xfrm>
            <a:off x="2212707" y="944272"/>
            <a:ext cx="8480153" cy="646331"/>
          </a:xfrm>
          <a:prstGeom prst="rect">
            <a:avLst/>
          </a:prstGeom>
          <a:noFill/>
        </p:spPr>
        <p:txBody>
          <a:bodyPr wrap="square">
            <a:spAutoFit/>
          </a:bodyPr>
          <a:lstStyle/>
          <a:p>
            <a:pPr algn="ctr"/>
            <a:r>
              <a:rPr lang="en-US" altLang="ar-SA" sz="3600" b="1" dirty="0">
                <a:solidFill>
                  <a:srgbClr val="C00000"/>
                </a:solidFill>
              </a:rPr>
              <a:t>Making Decision versus Problem Solving</a:t>
            </a:r>
          </a:p>
        </p:txBody>
      </p:sp>
      <p:sp>
        <p:nvSpPr>
          <p:cNvPr id="2" name="Content Placeholder 2">
            <a:extLst>
              <a:ext uri="{FF2B5EF4-FFF2-40B4-BE49-F238E27FC236}">
                <a16:creationId xmlns:a16="http://schemas.microsoft.com/office/drawing/2014/main" xmlns="" id="{3988753E-DDEE-3172-D35E-6BA518AB8B97}"/>
              </a:ext>
            </a:extLst>
          </p:cNvPr>
          <p:cNvSpPr txBox="1">
            <a:spLocks/>
          </p:cNvSpPr>
          <p:nvPr/>
        </p:nvSpPr>
        <p:spPr>
          <a:xfrm>
            <a:off x="793531" y="1859906"/>
            <a:ext cx="10505090" cy="4594303"/>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Monotype Sorts" pitchFamily="2" charset="2"/>
              <a:buNone/>
            </a:pPr>
            <a:r>
              <a:rPr lang="en-US" altLang="ar-SA" b="1" dirty="0">
                <a:solidFill>
                  <a:srgbClr val="C00000"/>
                </a:solidFill>
                <a:effectLst>
                  <a:outerShdw blurRad="38100" dist="38100" dir="2700000" algn="tl">
                    <a:srgbClr val="000000">
                      <a:alpha val="43137"/>
                    </a:srgbClr>
                  </a:outerShdw>
                </a:effectLst>
                <a:latin typeface="Times New Roman" panose="02020603050405020304" pitchFamily="18" charset="0"/>
              </a:rPr>
              <a:t>		</a:t>
            </a:r>
            <a:r>
              <a:rPr lang="en-US" altLang="ar-SA" b="1" u="sng" dirty="0">
                <a:solidFill>
                  <a:srgbClr val="C00000"/>
                </a:solidFill>
                <a:effectLst>
                  <a:outerShdw blurRad="38100" dist="38100" dir="2700000" algn="tl">
                    <a:srgbClr val="000000">
                      <a:alpha val="43137"/>
                    </a:srgbClr>
                  </a:outerShdw>
                </a:effectLst>
                <a:latin typeface="Times New Roman" panose="02020603050405020304" pitchFamily="18" charset="0"/>
              </a:rPr>
              <a:t>Herbert Simon’s 4 Phases of Decision Making</a:t>
            </a:r>
            <a:endParaRPr lang="en-US" altLang="ar-SA" sz="3600" b="1" u="sng" dirty="0">
              <a:solidFill>
                <a:srgbClr val="C00000"/>
              </a:solidFill>
              <a:effectLst>
                <a:outerShdw blurRad="38100" dist="38100" dir="2700000" algn="tl">
                  <a:srgbClr val="000000">
                    <a:alpha val="43137"/>
                  </a:srgbClr>
                </a:outerShdw>
              </a:effectLst>
              <a:latin typeface="Times New Roman" panose="02020603050405020304" pitchFamily="18" charset="0"/>
            </a:endParaRPr>
          </a:p>
          <a:p>
            <a:pPr marL="514350" indent="-514350">
              <a:buFont typeface="+mj-lt"/>
              <a:buAutoNum type="arabicPeriod"/>
            </a:pPr>
            <a:r>
              <a:rPr lang="en-US" altLang="ar-SA" b="1" dirty="0">
                <a:latin typeface="Times New Roman" panose="02020603050405020304" pitchFamily="18" charset="0"/>
              </a:rPr>
              <a:t>Intelligence</a:t>
            </a:r>
          </a:p>
          <a:p>
            <a:pPr marL="514350" indent="-514350">
              <a:buFont typeface="+mj-lt"/>
              <a:buAutoNum type="arabicPeriod"/>
            </a:pPr>
            <a:r>
              <a:rPr lang="en-US" altLang="ar-SA" b="1" dirty="0">
                <a:latin typeface="Times New Roman" panose="02020603050405020304" pitchFamily="18" charset="0"/>
              </a:rPr>
              <a:t>Design</a:t>
            </a:r>
          </a:p>
          <a:p>
            <a:pPr marL="514350" indent="-514350">
              <a:buFont typeface="+mj-lt"/>
              <a:buAutoNum type="arabicPeriod"/>
            </a:pPr>
            <a:r>
              <a:rPr lang="en-US" altLang="ar-SA" b="1" dirty="0">
                <a:latin typeface="Times New Roman" panose="02020603050405020304" pitchFamily="18" charset="0"/>
              </a:rPr>
              <a:t>Choice</a:t>
            </a:r>
          </a:p>
          <a:p>
            <a:pPr marL="514350" indent="-514350">
              <a:buFont typeface="+mj-lt"/>
              <a:buAutoNum type="arabicPeriod"/>
            </a:pPr>
            <a:r>
              <a:rPr lang="en-US" altLang="ar-SA" b="1" dirty="0">
                <a:latin typeface="Times New Roman" panose="02020603050405020304" pitchFamily="18" charset="0"/>
              </a:rPr>
              <a:t>Implementation</a:t>
            </a:r>
            <a:br>
              <a:rPr lang="en-US" altLang="ar-SA" b="1" dirty="0">
                <a:latin typeface="Times New Roman" panose="02020603050405020304" pitchFamily="18" charset="0"/>
              </a:rPr>
            </a:br>
            <a:endParaRPr lang="en-US" altLang="ar-SA" sz="3600" b="1" dirty="0">
              <a:latin typeface="Times New Roman" panose="02020603050405020304" pitchFamily="18" charset="0"/>
            </a:endParaRPr>
          </a:p>
          <a:p>
            <a:pPr algn="ctr">
              <a:buFont typeface="Monotype Sorts" pitchFamily="2" charset="2"/>
              <a:buNone/>
            </a:pPr>
            <a:r>
              <a:rPr lang="en-US" altLang="ar-SA" sz="3600" b="1" dirty="0">
                <a:latin typeface="Times New Roman" panose="02020603050405020304" pitchFamily="18" charset="0"/>
              </a:rPr>
              <a:t>making Decision and problem solving</a:t>
            </a:r>
            <a:br>
              <a:rPr lang="en-US" altLang="ar-SA" sz="3600" b="1" dirty="0">
                <a:latin typeface="Times New Roman" panose="02020603050405020304" pitchFamily="18" charset="0"/>
              </a:rPr>
            </a:br>
            <a:r>
              <a:rPr lang="en-US" altLang="ar-SA" sz="3600" b="1" dirty="0">
                <a:latin typeface="Times New Roman" panose="02020603050405020304" pitchFamily="18" charset="0"/>
              </a:rPr>
              <a:t>are interchangeable</a:t>
            </a:r>
            <a:endParaRPr lang="en-US" altLang="ar-SA" sz="3600" b="1" u="sng" dirty="0">
              <a:latin typeface="Times New Roman" panose="02020603050405020304" pitchFamily="18" charset="0"/>
            </a:endParaRPr>
          </a:p>
        </p:txBody>
      </p:sp>
    </p:spTree>
    <p:extLst>
      <p:ext uri="{BB962C8B-B14F-4D97-AF65-F5344CB8AC3E}">
        <p14:creationId xmlns:p14="http://schemas.microsoft.com/office/powerpoint/2010/main" val="717340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02642" y="11021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Rectangle 3">
            <a:extLst>
              <a:ext uri="{FF2B5EF4-FFF2-40B4-BE49-F238E27FC236}">
                <a16:creationId xmlns:a16="http://schemas.microsoft.com/office/drawing/2014/main" xmlns=""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xmlns=""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xmlns=""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xmlns="" id="{5886DE2E-F381-EAB7-4411-545E3429F784}"/>
              </a:ext>
            </a:extLst>
          </p:cNvPr>
          <p:cNvSpPr txBox="1"/>
          <p:nvPr/>
        </p:nvSpPr>
        <p:spPr>
          <a:xfrm>
            <a:off x="2212707" y="944272"/>
            <a:ext cx="8480153" cy="646331"/>
          </a:xfrm>
          <a:prstGeom prst="rect">
            <a:avLst/>
          </a:prstGeom>
          <a:noFill/>
        </p:spPr>
        <p:txBody>
          <a:bodyPr wrap="square">
            <a:spAutoFit/>
          </a:bodyPr>
          <a:lstStyle/>
          <a:p>
            <a:pPr algn="ctr">
              <a:buFont typeface="Monotype Sorts" pitchFamily="2" charset="2"/>
              <a:buNone/>
            </a:pPr>
            <a:r>
              <a:rPr lang="en-US" altLang="ar-SA" sz="3600" b="1" dirty="0">
                <a:solidFill>
                  <a:srgbClr val="C00000"/>
                </a:solidFill>
                <a:effectLst>
                  <a:outerShdw blurRad="38100" dist="38100" dir="2700000" algn="tl">
                    <a:srgbClr val="000000">
                      <a:alpha val="43137"/>
                    </a:srgbClr>
                  </a:outerShdw>
                </a:effectLst>
                <a:latin typeface="Times New Roman" panose="02020603050405020304" pitchFamily="18" charset="0"/>
              </a:rPr>
              <a:t>Phases of Decision Making</a:t>
            </a:r>
            <a:endParaRPr lang="en-US" altLang="ar-SA" sz="6000" b="1" dirty="0">
              <a:solidFill>
                <a:srgbClr val="C00000"/>
              </a:solidFill>
              <a:effectLst>
                <a:outerShdw blurRad="38100" dist="38100" dir="2700000" algn="tl">
                  <a:srgbClr val="000000">
                    <a:alpha val="43137"/>
                  </a:srgbClr>
                </a:outerShdw>
              </a:effectLst>
              <a:latin typeface="Times New Roman" panose="02020603050405020304" pitchFamily="18" charset="0"/>
            </a:endParaRPr>
          </a:p>
        </p:txBody>
      </p:sp>
      <p:sp>
        <p:nvSpPr>
          <p:cNvPr id="2" name="Content Placeholder 2">
            <a:extLst>
              <a:ext uri="{FF2B5EF4-FFF2-40B4-BE49-F238E27FC236}">
                <a16:creationId xmlns:a16="http://schemas.microsoft.com/office/drawing/2014/main" xmlns="" id="{3988753E-DDEE-3172-D35E-6BA518AB8B97}"/>
              </a:ext>
            </a:extLst>
          </p:cNvPr>
          <p:cNvSpPr txBox="1">
            <a:spLocks/>
          </p:cNvSpPr>
          <p:nvPr/>
        </p:nvSpPr>
        <p:spPr>
          <a:xfrm>
            <a:off x="793531" y="1859906"/>
            <a:ext cx="10505090" cy="4594303"/>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nSpc>
                <a:spcPct val="110000"/>
              </a:lnSpc>
              <a:buClr>
                <a:srgbClr val="FF0000"/>
              </a:buClr>
              <a:buFont typeface="Wingdings" panose="05000000000000000000" pitchFamily="2" charset="2"/>
              <a:buChar char="Ø"/>
            </a:pPr>
            <a:r>
              <a:rPr lang="en-US" sz="2800" b="1" dirty="0">
                <a:latin typeface="Times New Roman" pitchFamily="18" charset="0"/>
              </a:rPr>
              <a:t>Intelligence activity - gathering information regarding the need for a decision to be made</a:t>
            </a:r>
          </a:p>
          <a:p>
            <a:pPr lvl="1">
              <a:lnSpc>
                <a:spcPct val="110000"/>
              </a:lnSpc>
              <a:buClr>
                <a:srgbClr val="FF0000"/>
              </a:buClr>
              <a:buFont typeface="Wingdings" panose="05000000000000000000" pitchFamily="2" charset="2"/>
              <a:buChar char="Ø"/>
            </a:pPr>
            <a:r>
              <a:rPr lang="en-US" sz="2800" b="1" dirty="0">
                <a:latin typeface="Times New Roman" pitchFamily="18" charset="0"/>
              </a:rPr>
              <a:t>Design activity - alternatives are envisioned, developed and analyzed</a:t>
            </a:r>
          </a:p>
          <a:p>
            <a:pPr lvl="1">
              <a:lnSpc>
                <a:spcPct val="110000"/>
              </a:lnSpc>
              <a:buClr>
                <a:srgbClr val="FF0000"/>
              </a:buClr>
              <a:buFont typeface="Wingdings" panose="05000000000000000000" pitchFamily="2" charset="2"/>
              <a:buChar char="Ø"/>
            </a:pPr>
            <a:r>
              <a:rPr lang="en-US" sz="2800" b="1" dirty="0">
                <a:latin typeface="Times New Roman" pitchFamily="18" charset="0"/>
              </a:rPr>
              <a:t>Choice activity - selecting a course of action</a:t>
            </a:r>
          </a:p>
          <a:p>
            <a:pPr lvl="1">
              <a:lnSpc>
                <a:spcPct val="110000"/>
              </a:lnSpc>
              <a:buClr>
                <a:srgbClr val="FF0000"/>
              </a:buClr>
              <a:buFont typeface="Wingdings" panose="05000000000000000000" pitchFamily="2" charset="2"/>
              <a:buChar char="Ø"/>
            </a:pPr>
            <a:r>
              <a:rPr lang="en-US" sz="2800" b="1" dirty="0">
                <a:latin typeface="Times New Roman" pitchFamily="18" charset="0"/>
              </a:rPr>
              <a:t>Implementation – implement the best action</a:t>
            </a:r>
          </a:p>
        </p:txBody>
      </p:sp>
    </p:spTree>
    <p:extLst>
      <p:ext uri="{BB962C8B-B14F-4D97-AF65-F5344CB8AC3E}">
        <p14:creationId xmlns:p14="http://schemas.microsoft.com/office/powerpoint/2010/main" val="21418469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5779" y="1002922"/>
            <a:ext cx="1404457" cy="107634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Rectangle 3">
            <a:extLst>
              <a:ext uri="{FF2B5EF4-FFF2-40B4-BE49-F238E27FC236}">
                <a16:creationId xmlns:a16="http://schemas.microsoft.com/office/drawing/2014/main" xmlns=""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xmlns=""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xmlns=""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xmlns="" id="{5886DE2E-F381-EAB7-4411-545E3429F784}"/>
              </a:ext>
            </a:extLst>
          </p:cNvPr>
          <p:cNvSpPr txBox="1"/>
          <p:nvPr/>
        </p:nvSpPr>
        <p:spPr>
          <a:xfrm>
            <a:off x="2212707" y="944272"/>
            <a:ext cx="8480153" cy="646331"/>
          </a:xfrm>
          <a:prstGeom prst="rect">
            <a:avLst/>
          </a:prstGeom>
          <a:noFill/>
        </p:spPr>
        <p:txBody>
          <a:bodyPr wrap="square">
            <a:spAutoFit/>
          </a:bodyPr>
          <a:lstStyle/>
          <a:p>
            <a:pPr algn="ctr">
              <a:buFont typeface="Monotype Sorts" pitchFamily="2" charset="2"/>
              <a:buNone/>
            </a:pPr>
            <a:r>
              <a:rPr lang="en-US" altLang="ar-SA" sz="3600" b="1" dirty="0">
                <a:solidFill>
                  <a:srgbClr val="C00000"/>
                </a:solidFill>
                <a:effectLst>
                  <a:outerShdw blurRad="38100" dist="38100" dir="2700000" algn="tl">
                    <a:srgbClr val="000000">
                      <a:alpha val="43137"/>
                    </a:srgbClr>
                  </a:outerShdw>
                </a:effectLst>
                <a:latin typeface="Times New Roman" panose="02020603050405020304" pitchFamily="18" charset="0"/>
              </a:rPr>
              <a:t>Phases of Decision Making</a:t>
            </a:r>
            <a:endParaRPr lang="en-US" altLang="ar-SA" sz="6000" b="1" dirty="0">
              <a:solidFill>
                <a:srgbClr val="C00000"/>
              </a:solidFill>
              <a:effectLst>
                <a:outerShdw blurRad="38100" dist="38100" dir="2700000" algn="tl">
                  <a:srgbClr val="000000">
                    <a:alpha val="43137"/>
                  </a:srgbClr>
                </a:outerShdw>
              </a:effectLst>
              <a:latin typeface="Times New Roman" panose="02020603050405020304" pitchFamily="18" charset="0"/>
            </a:endParaRPr>
          </a:p>
        </p:txBody>
      </p:sp>
      <p:sp>
        <p:nvSpPr>
          <p:cNvPr id="2" name="Content Placeholder 2">
            <a:extLst>
              <a:ext uri="{FF2B5EF4-FFF2-40B4-BE49-F238E27FC236}">
                <a16:creationId xmlns:a16="http://schemas.microsoft.com/office/drawing/2014/main" xmlns="" id="{3988753E-DDEE-3172-D35E-6BA518AB8B97}"/>
              </a:ext>
            </a:extLst>
          </p:cNvPr>
          <p:cNvSpPr txBox="1">
            <a:spLocks/>
          </p:cNvSpPr>
          <p:nvPr/>
        </p:nvSpPr>
        <p:spPr>
          <a:xfrm>
            <a:off x="1101161" y="2445913"/>
            <a:ext cx="10505090" cy="3895974"/>
          </a:xfrm>
          <a:prstGeom prst="rect">
            <a:avLst/>
          </a:prstGeom>
          <a:ln>
            <a:noFill/>
          </a:ln>
        </p:spPr>
        <p:txBody>
          <a:bodyPr anchor="ct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SzPct val="70000"/>
              <a:buFont typeface="Wingdings" panose="05000000000000000000" pitchFamily="2" charset="2"/>
              <a:buChar char="q"/>
            </a:pPr>
            <a:r>
              <a:rPr lang="en-US" altLang="ar-SA" sz="2000" b="1" dirty="0">
                <a:solidFill>
                  <a:srgbClr val="FF0000"/>
                </a:solidFill>
                <a:latin typeface="Times New Roman" panose="02020603050405020304" pitchFamily="18" charset="0"/>
              </a:rPr>
              <a:t>Intelligence phase</a:t>
            </a:r>
          </a:p>
          <a:p>
            <a:pPr lvl="1"/>
            <a:r>
              <a:rPr lang="en-US" altLang="ar-SA" sz="2000" b="1" dirty="0">
                <a:latin typeface="Times New Roman" panose="02020603050405020304" pitchFamily="18" charset="0"/>
              </a:rPr>
              <a:t>Reality is examined </a:t>
            </a:r>
          </a:p>
          <a:p>
            <a:pPr lvl="1"/>
            <a:r>
              <a:rPr lang="en-US" altLang="ar-SA" sz="2000" b="1" dirty="0">
                <a:latin typeface="Times New Roman" panose="02020603050405020304" pitchFamily="18" charset="0"/>
              </a:rPr>
              <a:t>The problem is identified and defined</a:t>
            </a:r>
          </a:p>
          <a:p>
            <a:pPr>
              <a:buClr>
                <a:srgbClr val="FF0000"/>
              </a:buClr>
              <a:buSzPct val="70000"/>
              <a:buFont typeface="Wingdings" panose="05000000000000000000" pitchFamily="2" charset="2"/>
              <a:buChar char="q"/>
            </a:pPr>
            <a:r>
              <a:rPr lang="en-US" altLang="ar-SA" sz="2000" b="1" dirty="0">
                <a:solidFill>
                  <a:srgbClr val="FF0000"/>
                </a:solidFill>
                <a:latin typeface="Times New Roman" panose="02020603050405020304" pitchFamily="18" charset="0"/>
              </a:rPr>
              <a:t>Design phase</a:t>
            </a:r>
          </a:p>
          <a:p>
            <a:pPr lvl="1"/>
            <a:r>
              <a:rPr lang="en-US" altLang="ar-SA" sz="2000" b="1" dirty="0">
                <a:latin typeface="Times New Roman" panose="02020603050405020304" pitchFamily="18" charset="0"/>
              </a:rPr>
              <a:t>Representative model is constructed</a:t>
            </a:r>
          </a:p>
          <a:p>
            <a:pPr lvl="1"/>
            <a:r>
              <a:rPr lang="en-US" altLang="ar-SA" sz="2000" b="1" dirty="0">
                <a:latin typeface="Times New Roman" panose="02020603050405020304" pitchFamily="18" charset="0"/>
              </a:rPr>
              <a:t>The model is validated and evaluation criteria are set</a:t>
            </a:r>
          </a:p>
          <a:p>
            <a:pPr>
              <a:buClr>
                <a:srgbClr val="FF0000"/>
              </a:buClr>
              <a:buSzPct val="70000"/>
              <a:buFont typeface="Wingdings" panose="05000000000000000000" pitchFamily="2" charset="2"/>
              <a:buChar char="q"/>
            </a:pPr>
            <a:r>
              <a:rPr lang="en-US" altLang="ar-SA" sz="2000" b="1" dirty="0">
                <a:solidFill>
                  <a:srgbClr val="FF0000"/>
                </a:solidFill>
                <a:latin typeface="Times New Roman" panose="02020603050405020304" pitchFamily="18" charset="0"/>
              </a:rPr>
              <a:t>Choice phase</a:t>
            </a:r>
          </a:p>
          <a:p>
            <a:pPr lvl="1"/>
            <a:r>
              <a:rPr lang="en-US" altLang="ar-SA" sz="2000" b="1" dirty="0">
                <a:latin typeface="Times New Roman" panose="02020603050405020304" pitchFamily="18" charset="0"/>
              </a:rPr>
              <a:t>Includes a proposed solution to the </a:t>
            </a:r>
            <a:r>
              <a:rPr lang="en-US" altLang="ar-SA" sz="2000" b="1" i="1" dirty="0">
                <a:latin typeface="Times New Roman" panose="02020603050405020304" pitchFamily="18" charset="0"/>
              </a:rPr>
              <a:t>model</a:t>
            </a:r>
            <a:r>
              <a:rPr lang="en-US" altLang="ar-SA" sz="2000" b="1" dirty="0">
                <a:latin typeface="Times New Roman" panose="02020603050405020304" pitchFamily="18" charset="0"/>
              </a:rPr>
              <a:t> </a:t>
            </a:r>
          </a:p>
          <a:p>
            <a:pPr lvl="1"/>
            <a:r>
              <a:rPr lang="en-US" altLang="ar-SA" sz="2000" b="1" dirty="0">
                <a:latin typeface="Times New Roman" panose="02020603050405020304" pitchFamily="18" charset="0"/>
              </a:rPr>
              <a:t>If reasonable, move on to the</a:t>
            </a:r>
          </a:p>
          <a:p>
            <a:pPr>
              <a:buClr>
                <a:srgbClr val="FF0000"/>
              </a:buClr>
              <a:buSzPct val="70000"/>
              <a:buFont typeface="Wingdings" panose="05000000000000000000" pitchFamily="2" charset="2"/>
              <a:buChar char="q"/>
            </a:pPr>
            <a:r>
              <a:rPr lang="en-US" altLang="ar-SA" sz="2000" b="1" dirty="0">
                <a:solidFill>
                  <a:srgbClr val="FF0000"/>
                </a:solidFill>
                <a:latin typeface="Times New Roman" panose="02020603050405020304" pitchFamily="18" charset="0"/>
              </a:rPr>
              <a:t>Implementation phase</a:t>
            </a:r>
          </a:p>
          <a:p>
            <a:pPr lvl="1"/>
            <a:r>
              <a:rPr lang="en-US" altLang="ar-SA" sz="2000" b="1" dirty="0">
                <a:latin typeface="Times New Roman" panose="02020603050405020304" pitchFamily="18" charset="0"/>
              </a:rPr>
              <a:t>Solution to the original problem</a:t>
            </a:r>
          </a:p>
          <a:p>
            <a:pPr marL="457200" lvl="1" indent="0" algn="ctr">
              <a:buNone/>
            </a:pPr>
            <a:r>
              <a:rPr lang="en-US" altLang="ar-SA" sz="2000" b="1" dirty="0">
                <a:latin typeface="Times New Roman" panose="02020603050405020304" pitchFamily="18" charset="0"/>
              </a:rPr>
              <a:t>Failure: Return to the modeling process</a:t>
            </a:r>
          </a:p>
          <a:p>
            <a:pPr lvl="1"/>
            <a:endParaRPr lang="en-US" altLang="ar-SA" sz="2000" b="1" dirty="0">
              <a:latin typeface="Times New Roman" panose="02020603050405020304" pitchFamily="18" charset="0"/>
            </a:endParaRPr>
          </a:p>
          <a:p>
            <a:pPr lvl="1">
              <a:lnSpc>
                <a:spcPct val="110000"/>
              </a:lnSpc>
              <a:buClr>
                <a:srgbClr val="FF0000"/>
              </a:buClr>
              <a:buFont typeface="Wingdings" panose="05000000000000000000" pitchFamily="2" charset="2"/>
              <a:buChar char="Ø"/>
            </a:pPr>
            <a:endParaRPr lang="en-US" sz="2800" b="1" dirty="0">
              <a:latin typeface="Times New Roman" pitchFamily="18" charset="0"/>
            </a:endParaRPr>
          </a:p>
        </p:txBody>
      </p:sp>
    </p:spTree>
    <p:extLst>
      <p:ext uri="{BB962C8B-B14F-4D97-AF65-F5344CB8AC3E}">
        <p14:creationId xmlns:p14="http://schemas.microsoft.com/office/powerpoint/2010/main" val="3344905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652975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02642" y="11021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Rectangle 3">
            <a:extLst>
              <a:ext uri="{FF2B5EF4-FFF2-40B4-BE49-F238E27FC236}">
                <a16:creationId xmlns:a16="http://schemas.microsoft.com/office/drawing/2014/main" xmlns=""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xmlns=""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xmlns=""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xmlns="" id="{5886DE2E-F381-EAB7-4411-545E3429F784}"/>
              </a:ext>
            </a:extLst>
          </p:cNvPr>
          <p:cNvSpPr txBox="1"/>
          <p:nvPr/>
        </p:nvSpPr>
        <p:spPr>
          <a:xfrm>
            <a:off x="2212707" y="944272"/>
            <a:ext cx="8480153" cy="646331"/>
          </a:xfrm>
          <a:prstGeom prst="rect">
            <a:avLst/>
          </a:prstGeom>
          <a:noFill/>
        </p:spPr>
        <p:txBody>
          <a:bodyPr wrap="square">
            <a:spAutoFit/>
          </a:bodyPr>
          <a:lstStyle/>
          <a:p>
            <a:pPr algn="ctr"/>
            <a:r>
              <a:rPr lang="en-US" altLang="ar-SA" sz="3600" b="1" dirty="0">
                <a:solidFill>
                  <a:srgbClr val="C00000"/>
                </a:solidFill>
              </a:rPr>
              <a:t>Making Decision versus Problem Solving</a:t>
            </a:r>
          </a:p>
        </p:txBody>
      </p:sp>
      <p:sp>
        <p:nvSpPr>
          <p:cNvPr id="2" name="Content Placeholder 2">
            <a:extLst>
              <a:ext uri="{FF2B5EF4-FFF2-40B4-BE49-F238E27FC236}">
                <a16:creationId xmlns:a16="http://schemas.microsoft.com/office/drawing/2014/main" xmlns="" id="{3988753E-DDEE-3172-D35E-6BA518AB8B97}"/>
              </a:ext>
            </a:extLst>
          </p:cNvPr>
          <p:cNvSpPr txBox="1">
            <a:spLocks/>
          </p:cNvSpPr>
          <p:nvPr/>
        </p:nvSpPr>
        <p:spPr>
          <a:xfrm>
            <a:off x="677917" y="2074652"/>
            <a:ext cx="6153807" cy="4114801"/>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rgbClr val="FF0000"/>
              </a:buClr>
              <a:buFont typeface="Wingdings" panose="05000000000000000000" pitchFamily="2" charset="2"/>
              <a:buChar char="ü"/>
            </a:pPr>
            <a:endParaRPr lang="en-US" b="1" dirty="0"/>
          </a:p>
          <a:p>
            <a:pPr algn="just">
              <a:buClr>
                <a:srgbClr val="FF0000"/>
              </a:buClr>
              <a:buFont typeface="Wingdings" panose="05000000000000000000" pitchFamily="2" charset="2"/>
              <a:buChar char="ü"/>
            </a:pPr>
            <a:r>
              <a:rPr lang="en-US" b="1" dirty="0">
                <a:solidFill>
                  <a:srgbClr val="FF0000"/>
                </a:solidFill>
              </a:rPr>
              <a:t>Programmed decisions </a:t>
            </a:r>
            <a:r>
              <a:rPr lang="en-US" b="1" dirty="0"/>
              <a:t>– Decisions made in response to routine situations that have occurred in the past. </a:t>
            </a:r>
          </a:p>
          <a:p>
            <a:pPr algn="just">
              <a:buClr>
                <a:srgbClr val="FF0000"/>
              </a:buClr>
              <a:buFont typeface="Wingdings" panose="05000000000000000000" pitchFamily="2" charset="2"/>
              <a:buChar char="ü"/>
            </a:pPr>
            <a:r>
              <a:rPr lang="en-US" b="1" dirty="0"/>
              <a:t> </a:t>
            </a:r>
            <a:r>
              <a:rPr lang="en-US" b="1" dirty="0">
                <a:solidFill>
                  <a:srgbClr val="FF0000"/>
                </a:solidFill>
              </a:rPr>
              <a:t>Non programmed decisions </a:t>
            </a:r>
            <a:r>
              <a:rPr lang="en-US" b="1" dirty="0"/>
              <a:t>– Decisions made in response to situations that are unique, unstructured, or poorly defined.</a:t>
            </a:r>
            <a:endParaRPr lang="en-US" dirty="0"/>
          </a:p>
          <a:p>
            <a:pPr algn="just">
              <a:buClr>
                <a:srgbClr val="FF0000"/>
              </a:buClr>
              <a:buFont typeface="Wingdings" panose="05000000000000000000" pitchFamily="2" charset="2"/>
              <a:buChar char="ü"/>
            </a:pPr>
            <a:endParaRPr lang="ar-SA" dirty="0"/>
          </a:p>
          <a:p>
            <a:pPr algn="just">
              <a:buFont typeface="Monotype Sorts" pitchFamily="2" charset="2"/>
              <a:buNone/>
            </a:pPr>
            <a:endParaRPr lang="en-US" altLang="ar-SA" b="1" u="sng" dirty="0"/>
          </a:p>
        </p:txBody>
      </p:sp>
      <p:pic>
        <p:nvPicPr>
          <p:cNvPr id="7" name="Picture 6">
            <a:extLst>
              <a:ext uri="{FF2B5EF4-FFF2-40B4-BE49-F238E27FC236}">
                <a16:creationId xmlns:a16="http://schemas.microsoft.com/office/drawing/2014/main" xmlns="" id="{6A8895CC-C194-3D3A-F081-87A2C47FBC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98676" y="2268120"/>
            <a:ext cx="3948697" cy="3554611"/>
          </a:xfrm>
          <a:prstGeom prst="rect">
            <a:avLst/>
          </a:prstGeom>
        </p:spPr>
      </p:pic>
    </p:spTree>
    <p:extLst>
      <p:ext uri="{BB962C8B-B14F-4D97-AF65-F5344CB8AC3E}">
        <p14:creationId xmlns:p14="http://schemas.microsoft.com/office/powerpoint/2010/main" val="538355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3">
            <a:extLst>
              <a:ext uri="{FF2B5EF4-FFF2-40B4-BE49-F238E27FC236}">
                <a16:creationId xmlns:a16="http://schemas.microsoft.com/office/drawing/2014/main" xmlns=""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xmlns=""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xmlns=""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xmlns="" id="{5886DE2E-F381-EAB7-4411-545E3429F784}"/>
              </a:ext>
            </a:extLst>
          </p:cNvPr>
          <p:cNvSpPr txBox="1"/>
          <p:nvPr/>
        </p:nvSpPr>
        <p:spPr>
          <a:xfrm>
            <a:off x="2260207" y="814687"/>
            <a:ext cx="8480153" cy="646331"/>
          </a:xfrm>
          <a:prstGeom prst="rect">
            <a:avLst/>
          </a:prstGeom>
          <a:noFill/>
        </p:spPr>
        <p:txBody>
          <a:bodyPr wrap="square">
            <a:spAutoFit/>
          </a:bodyPr>
          <a:lstStyle/>
          <a:p>
            <a:pPr algn="ctr"/>
            <a:r>
              <a:rPr lang="en-US" altLang="ar-SA" sz="3600" b="1" dirty="0">
                <a:solidFill>
                  <a:srgbClr val="C00000"/>
                </a:solidFill>
              </a:rPr>
              <a:t>Making Decision versus Problem Solving</a:t>
            </a:r>
          </a:p>
        </p:txBody>
      </p:sp>
      <p:sp>
        <p:nvSpPr>
          <p:cNvPr id="7" name="Rectangle: Rounded Corners 6">
            <a:extLst>
              <a:ext uri="{FF2B5EF4-FFF2-40B4-BE49-F238E27FC236}">
                <a16:creationId xmlns:a16="http://schemas.microsoft.com/office/drawing/2014/main" xmlns="" id="{D01EABF7-B283-34A5-27A8-CD48D0FA9379}"/>
              </a:ext>
            </a:extLst>
          </p:cNvPr>
          <p:cNvSpPr/>
          <p:nvPr/>
        </p:nvSpPr>
        <p:spPr>
          <a:xfrm>
            <a:off x="269135" y="1491171"/>
            <a:ext cx="11224333" cy="4909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 Placeholder 2">
            <a:extLst>
              <a:ext uri="{FF2B5EF4-FFF2-40B4-BE49-F238E27FC236}">
                <a16:creationId xmlns:a16="http://schemas.microsoft.com/office/drawing/2014/main" xmlns="" id="{AAD450E9-3046-8E0F-AF4C-6CB51799DBB2}"/>
              </a:ext>
            </a:extLst>
          </p:cNvPr>
          <p:cNvSpPr txBox="1">
            <a:spLocks/>
          </p:cNvSpPr>
          <p:nvPr/>
        </p:nvSpPr>
        <p:spPr>
          <a:xfrm>
            <a:off x="797747" y="1814978"/>
            <a:ext cx="5157787" cy="823912"/>
          </a:xfrm>
          <a:prstGeom prst="rect">
            <a:avLst/>
          </a:prstGeom>
          <a:solidFill>
            <a:schemeClr val="tx2">
              <a:lumMod val="20000"/>
              <a:lumOff val="80000"/>
            </a:schemeClr>
          </a:solidFill>
          <a:ln>
            <a:solidFill>
              <a:schemeClr val="tx1"/>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b="1" dirty="0"/>
              <a:t>Programmed decisions</a:t>
            </a:r>
            <a:endParaRPr lang="ar-SA" b="1" dirty="0"/>
          </a:p>
        </p:txBody>
      </p:sp>
      <p:sp>
        <p:nvSpPr>
          <p:cNvPr id="10" name="Content Placeholder 3">
            <a:extLst>
              <a:ext uri="{FF2B5EF4-FFF2-40B4-BE49-F238E27FC236}">
                <a16:creationId xmlns:a16="http://schemas.microsoft.com/office/drawing/2014/main" xmlns="" id="{78837C6E-4642-EC6D-6CEB-E1C4792A2D4D}"/>
              </a:ext>
            </a:extLst>
          </p:cNvPr>
          <p:cNvSpPr txBox="1">
            <a:spLocks/>
          </p:cNvSpPr>
          <p:nvPr/>
        </p:nvSpPr>
        <p:spPr>
          <a:xfrm>
            <a:off x="797748" y="2888165"/>
            <a:ext cx="5157787" cy="3301497"/>
          </a:xfrm>
          <a:prstGeom prst="rect">
            <a:avLst/>
          </a:prstGeom>
          <a:ln>
            <a:solidFill>
              <a:schemeClr val="tx1"/>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Ø"/>
            </a:pPr>
            <a:r>
              <a:rPr lang="en-US" b="1"/>
              <a:t>Alternatives are familiar to decision makers </a:t>
            </a:r>
          </a:p>
          <a:p>
            <a:pPr>
              <a:buClr>
                <a:srgbClr val="FF0000"/>
              </a:buClr>
              <a:buFont typeface="Wingdings" panose="05000000000000000000" pitchFamily="2" charset="2"/>
              <a:buChar char="Ø"/>
            </a:pPr>
            <a:r>
              <a:rPr lang="en-US" b="1"/>
              <a:t>Responses are routine</a:t>
            </a:r>
          </a:p>
          <a:p>
            <a:endParaRPr lang="ar-SA" dirty="0"/>
          </a:p>
        </p:txBody>
      </p:sp>
      <p:sp>
        <p:nvSpPr>
          <p:cNvPr id="12" name="Text Placeholder 4">
            <a:extLst>
              <a:ext uri="{FF2B5EF4-FFF2-40B4-BE49-F238E27FC236}">
                <a16:creationId xmlns:a16="http://schemas.microsoft.com/office/drawing/2014/main" xmlns="" id="{92EF001F-A30E-2382-99AB-C8311807E070}"/>
              </a:ext>
            </a:extLst>
          </p:cNvPr>
          <p:cNvSpPr txBox="1">
            <a:spLocks/>
          </p:cNvSpPr>
          <p:nvPr/>
        </p:nvSpPr>
        <p:spPr>
          <a:xfrm>
            <a:off x="6055548" y="1823458"/>
            <a:ext cx="5183188" cy="823912"/>
          </a:xfrm>
          <a:prstGeom prst="rect">
            <a:avLst/>
          </a:prstGeom>
          <a:solidFill>
            <a:schemeClr val="tx2">
              <a:lumMod val="20000"/>
              <a:lumOff val="80000"/>
            </a:schemeClr>
          </a:solidFill>
          <a:ln>
            <a:solidFill>
              <a:schemeClr val="tx1"/>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b="1"/>
              <a:t>Non Programmed decisions</a:t>
            </a:r>
            <a:endParaRPr lang="ar-SA" b="1" dirty="0"/>
          </a:p>
        </p:txBody>
      </p:sp>
      <p:sp>
        <p:nvSpPr>
          <p:cNvPr id="13" name="Content Placeholder 3">
            <a:extLst>
              <a:ext uri="{FF2B5EF4-FFF2-40B4-BE49-F238E27FC236}">
                <a16:creationId xmlns:a16="http://schemas.microsoft.com/office/drawing/2014/main" xmlns="" id="{9022689D-13DF-647B-DDB0-7F9E6C27359C}"/>
              </a:ext>
            </a:extLst>
          </p:cNvPr>
          <p:cNvSpPr txBox="1">
            <a:spLocks/>
          </p:cNvSpPr>
          <p:nvPr/>
        </p:nvSpPr>
        <p:spPr>
          <a:xfrm>
            <a:off x="6110711" y="2903933"/>
            <a:ext cx="5157787" cy="3301497"/>
          </a:xfrm>
          <a:prstGeom prst="rect">
            <a:avLst/>
          </a:prstGeom>
          <a:ln>
            <a:solidFill>
              <a:schemeClr val="tx1"/>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Ø"/>
            </a:pPr>
            <a:r>
              <a:rPr lang="en-US" b="1" dirty="0"/>
              <a:t>Alternatives are not familiar to decision makers</a:t>
            </a:r>
          </a:p>
          <a:p>
            <a:pPr>
              <a:buClr>
                <a:srgbClr val="FF0000"/>
              </a:buClr>
              <a:buFont typeface="Wingdings" panose="05000000000000000000" pitchFamily="2" charset="2"/>
              <a:buChar char="Ø"/>
            </a:pPr>
            <a:r>
              <a:rPr lang="en-US" b="1" dirty="0"/>
              <a:t> Responses require creativity</a:t>
            </a:r>
          </a:p>
          <a:p>
            <a:pPr marL="0" indent="0">
              <a:buClr>
                <a:srgbClr val="FF0000"/>
              </a:buClr>
              <a:buNone/>
            </a:pPr>
            <a:endParaRPr lang="ar-SA" b="1" dirty="0"/>
          </a:p>
        </p:txBody>
      </p:sp>
    </p:spTree>
    <p:extLst>
      <p:ext uri="{BB962C8B-B14F-4D97-AF65-F5344CB8AC3E}">
        <p14:creationId xmlns:p14="http://schemas.microsoft.com/office/powerpoint/2010/main" val="1400072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xmlns=""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xmlns=""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xmlns=""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xmlns="" id="{5886DE2E-F381-EAB7-4411-545E3429F784}"/>
              </a:ext>
            </a:extLst>
          </p:cNvPr>
          <p:cNvSpPr txBox="1"/>
          <p:nvPr/>
        </p:nvSpPr>
        <p:spPr>
          <a:xfrm>
            <a:off x="2060029" y="925132"/>
            <a:ext cx="8859008" cy="646331"/>
          </a:xfrm>
          <a:prstGeom prst="rect">
            <a:avLst/>
          </a:prstGeom>
          <a:noFill/>
        </p:spPr>
        <p:txBody>
          <a:bodyPr wrap="square">
            <a:spAutoFit/>
          </a:bodyPr>
          <a:lstStyle/>
          <a:p>
            <a:pPr algn="ctr"/>
            <a:r>
              <a:rPr lang="en-US" sz="3600" b="1" dirty="0">
                <a:solidFill>
                  <a:srgbClr val="C00000"/>
                </a:solidFill>
              </a:rPr>
              <a:t>Decision Making Process</a:t>
            </a:r>
          </a:p>
        </p:txBody>
      </p:sp>
      <p:pic>
        <p:nvPicPr>
          <p:cNvPr id="5" name="Picture 4">
            <a:extLst>
              <a:ext uri="{FF2B5EF4-FFF2-40B4-BE49-F238E27FC236}">
                <a16:creationId xmlns:a16="http://schemas.microsoft.com/office/drawing/2014/main" xmlns="" id="{68290296-07F1-CBBC-14AD-4C74913528F6}"/>
              </a:ext>
            </a:extLst>
          </p:cNvPr>
          <p:cNvPicPr>
            <a:picLocks noChangeAspect="1"/>
          </p:cNvPicPr>
          <p:nvPr/>
        </p:nvPicPr>
        <p:blipFill rotWithShape="1">
          <a:blip r:embed="rId3"/>
          <a:srcRect l="17305" t="34807" r="25887" b="13490"/>
          <a:stretch/>
        </p:blipFill>
        <p:spPr>
          <a:xfrm>
            <a:off x="420415" y="1777818"/>
            <a:ext cx="11151476" cy="4155049"/>
          </a:xfrm>
          <a:prstGeom prst="rect">
            <a:avLst/>
          </a:prstGeom>
        </p:spPr>
      </p:pic>
    </p:spTree>
    <p:extLst>
      <p:ext uri="{BB962C8B-B14F-4D97-AF65-F5344CB8AC3E}">
        <p14:creationId xmlns:p14="http://schemas.microsoft.com/office/powerpoint/2010/main" val="38137874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Clr>
                <a:srgbClr val="FF0000"/>
              </a:buClr>
              <a:defRPr/>
            </a:pPr>
            <a:r>
              <a:rPr lang="en-US" sz="2000" b="1" dirty="0">
                <a:solidFill>
                  <a:schemeClr val="tx1"/>
                </a:solidFill>
                <a:latin typeface="Times New Roman" pitchFamily="-108" charset="0"/>
              </a:rPr>
              <a:t>Step 1: Identify the decision</a:t>
            </a:r>
          </a:p>
          <a:p>
            <a:pPr marL="342900" indent="-342900" algn="just">
              <a:buClr>
                <a:srgbClr val="FF0000"/>
              </a:buClr>
              <a:buFont typeface="Arial" panose="020B0604020202020204" pitchFamily="34" charset="0"/>
              <a:buChar char="•"/>
              <a:defRPr/>
            </a:pPr>
            <a:r>
              <a:rPr lang="en-US" sz="2000" b="1" dirty="0">
                <a:solidFill>
                  <a:schemeClr val="tx1"/>
                </a:solidFill>
                <a:latin typeface="Times New Roman" pitchFamily="-108" charset="0"/>
              </a:rPr>
              <a:t>You realize that you need to make a decision. Try to clearly define the nature of the decision you must make. This first step is very important.</a:t>
            </a:r>
          </a:p>
          <a:p>
            <a:pPr marL="342900" indent="-342900" algn="just">
              <a:buClr>
                <a:srgbClr val="FF0000"/>
              </a:buClr>
              <a:buFont typeface="Arial" panose="020B0604020202020204" pitchFamily="34" charset="0"/>
              <a:buChar char="•"/>
              <a:defRPr/>
            </a:pPr>
            <a:endParaRPr lang="en-US" sz="2000" b="1" dirty="0">
              <a:solidFill>
                <a:schemeClr val="tx1"/>
              </a:solidFill>
              <a:latin typeface="Times New Roman" pitchFamily="-108" charset="0"/>
            </a:endParaRPr>
          </a:p>
          <a:p>
            <a:pPr algn="just">
              <a:buClr>
                <a:srgbClr val="FF0000"/>
              </a:buClr>
              <a:defRPr/>
            </a:pPr>
            <a:r>
              <a:rPr lang="en-US" sz="2000" b="1" dirty="0">
                <a:solidFill>
                  <a:schemeClr val="tx1"/>
                </a:solidFill>
                <a:latin typeface="Times New Roman" pitchFamily="-108" charset="0"/>
              </a:rPr>
              <a:t>Step 2: Gather relevant information</a:t>
            </a:r>
          </a:p>
          <a:p>
            <a:pPr marL="342900" indent="-342900" algn="just">
              <a:buClr>
                <a:srgbClr val="FF0000"/>
              </a:buClr>
              <a:buFont typeface="Arial" panose="020B0604020202020204" pitchFamily="34" charset="0"/>
              <a:buChar char="•"/>
              <a:defRPr/>
            </a:pPr>
            <a:r>
              <a:rPr lang="en-US" sz="2000" b="1" dirty="0">
                <a:solidFill>
                  <a:schemeClr val="tx1"/>
                </a:solidFill>
                <a:latin typeface="Times New Roman" pitchFamily="-108" charset="0"/>
              </a:rPr>
              <a:t>Collect some pertinent information before you make your decision: what information is needed, the best sources of information, and how to get it. This step involves both internal and external “work.” Some information is internal: you’ll seek it through a process of self-assessment. Other information is external: you’ll find it online, in books, from other people, and from other sources.</a:t>
            </a:r>
          </a:p>
        </p:txBody>
      </p:sp>
      <p:sp>
        <p:nvSpPr>
          <p:cNvPr id="3" name="Rectangle 3">
            <a:extLst>
              <a:ext uri="{FF2B5EF4-FFF2-40B4-BE49-F238E27FC236}">
                <a16:creationId xmlns:a16="http://schemas.microsoft.com/office/drawing/2014/main" xmlns=""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xmlns=""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xmlns=""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xmlns="" id="{175DA04B-B93A-BF01-CE2C-9FE2148F1AE3}"/>
              </a:ext>
            </a:extLst>
          </p:cNvPr>
          <p:cNvSpPr txBox="1"/>
          <p:nvPr/>
        </p:nvSpPr>
        <p:spPr>
          <a:xfrm>
            <a:off x="2060029" y="925132"/>
            <a:ext cx="8859008" cy="646331"/>
          </a:xfrm>
          <a:prstGeom prst="rect">
            <a:avLst/>
          </a:prstGeom>
          <a:noFill/>
        </p:spPr>
        <p:txBody>
          <a:bodyPr wrap="square">
            <a:spAutoFit/>
          </a:bodyPr>
          <a:lstStyle/>
          <a:p>
            <a:pPr algn="ctr"/>
            <a:r>
              <a:rPr lang="en-US" sz="3600" b="1" dirty="0">
                <a:solidFill>
                  <a:srgbClr val="C00000"/>
                </a:solidFill>
              </a:rPr>
              <a:t>Decision Making Process</a:t>
            </a:r>
          </a:p>
        </p:txBody>
      </p:sp>
    </p:spTree>
    <p:extLst>
      <p:ext uri="{BB962C8B-B14F-4D97-AF65-F5344CB8AC3E}">
        <p14:creationId xmlns:p14="http://schemas.microsoft.com/office/powerpoint/2010/main" val="2812899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Clr>
                <a:srgbClr val="FF0000"/>
              </a:buClr>
              <a:defRPr/>
            </a:pPr>
            <a:r>
              <a:rPr lang="en-US" sz="2000" b="1" dirty="0">
                <a:solidFill>
                  <a:schemeClr val="tx1"/>
                </a:solidFill>
                <a:latin typeface="Times New Roman" pitchFamily="-108" charset="0"/>
              </a:rPr>
              <a:t>Step 3: Identify the alternatives</a:t>
            </a:r>
          </a:p>
          <a:p>
            <a:pPr marL="342900" indent="-342900" algn="just">
              <a:buClr>
                <a:srgbClr val="FF0000"/>
              </a:buClr>
              <a:buFont typeface="Arial" panose="020B0604020202020204" pitchFamily="34" charset="0"/>
              <a:buChar char="•"/>
              <a:defRPr/>
            </a:pPr>
            <a:r>
              <a:rPr lang="en-US" sz="2000" b="1" dirty="0">
                <a:solidFill>
                  <a:schemeClr val="tx1"/>
                </a:solidFill>
                <a:latin typeface="Times New Roman" pitchFamily="-108" charset="0"/>
              </a:rPr>
              <a:t>As you collect information, you will probably identify several possible paths of action, or alternatives. You can also use your imagination and additional information to construct new alternatives. In this step, you will list all possible and desirable alternatives.</a:t>
            </a:r>
            <a:endParaRPr lang="ar-EG" sz="2000" b="1" dirty="0">
              <a:solidFill>
                <a:schemeClr val="tx1"/>
              </a:solidFill>
              <a:latin typeface="Times New Roman" pitchFamily="-108" charset="0"/>
            </a:endParaRPr>
          </a:p>
          <a:p>
            <a:pPr algn="just">
              <a:buClr>
                <a:srgbClr val="FF0000"/>
              </a:buClr>
              <a:defRPr/>
            </a:pPr>
            <a:endParaRPr lang="en-US" sz="2000" b="1" dirty="0">
              <a:solidFill>
                <a:schemeClr val="tx1"/>
              </a:solidFill>
              <a:latin typeface="Times New Roman" pitchFamily="-108" charset="0"/>
            </a:endParaRPr>
          </a:p>
          <a:p>
            <a:pPr algn="just">
              <a:buClr>
                <a:srgbClr val="FF0000"/>
              </a:buClr>
              <a:defRPr/>
            </a:pPr>
            <a:r>
              <a:rPr lang="en-US" sz="2000" b="1" dirty="0">
                <a:solidFill>
                  <a:schemeClr val="tx1"/>
                </a:solidFill>
                <a:latin typeface="Times New Roman" pitchFamily="-108" charset="0"/>
              </a:rPr>
              <a:t>Step 4: Weigh the evidence</a:t>
            </a:r>
          </a:p>
          <a:p>
            <a:pPr marL="342900" indent="-342900" algn="just">
              <a:buClr>
                <a:srgbClr val="FF0000"/>
              </a:buClr>
              <a:buFont typeface="Arial" panose="020B0604020202020204" pitchFamily="34" charset="0"/>
              <a:buChar char="•"/>
              <a:defRPr/>
            </a:pPr>
            <a:r>
              <a:rPr lang="en-US" sz="2000" b="1" dirty="0">
                <a:solidFill>
                  <a:schemeClr val="tx1"/>
                </a:solidFill>
                <a:latin typeface="Times New Roman" pitchFamily="-108" charset="0"/>
              </a:rPr>
              <a:t>Draw on your information and emotions to imagine what it would be like if you carried out each of the alternatives to the end. Evaluate whether the need identified in Step 1 would be met or resolved through the use of each alternative. As you go through this difficult internal process, you’ll begin to favor certain alternatives: those that seem to have a higher potential for reaching your goal. Finally, place the alternatives in a priority order, based upon your own value system.</a:t>
            </a:r>
          </a:p>
        </p:txBody>
      </p:sp>
      <p:sp>
        <p:nvSpPr>
          <p:cNvPr id="3" name="Rectangle 3">
            <a:extLst>
              <a:ext uri="{FF2B5EF4-FFF2-40B4-BE49-F238E27FC236}">
                <a16:creationId xmlns:a16="http://schemas.microsoft.com/office/drawing/2014/main" xmlns=""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xmlns=""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xmlns=""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xmlns="" id="{D078FAFA-6313-9543-A74E-2581E6946BF3}"/>
              </a:ext>
            </a:extLst>
          </p:cNvPr>
          <p:cNvSpPr txBox="1"/>
          <p:nvPr/>
        </p:nvSpPr>
        <p:spPr>
          <a:xfrm>
            <a:off x="2060029" y="925132"/>
            <a:ext cx="8859008" cy="646331"/>
          </a:xfrm>
          <a:prstGeom prst="rect">
            <a:avLst/>
          </a:prstGeom>
          <a:noFill/>
        </p:spPr>
        <p:txBody>
          <a:bodyPr wrap="square">
            <a:spAutoFit/>
          </a:bodyPr>
          <a:lstStyle/>
          <a:p>
            <a:pPr algn="ctr"/>
            <a:r>
              <a:rPr lang="en-US" sz="3600" b="1" dirty="0">
                <a:solidFill>
                  <a:srgbClr val="C00000"/>
                </a:solidFill>
              </a:rPr>
              <a:t>Decision Making Process</a:t>
            </a:r>
          </a:p>
        </p:txBody>
      </p:sp>
    </p:spTree>
    <p:extLst>
      <p:ext uri="{BB962C8B-B14F-4D97-AF65-F5344CB8AC3E}">
        <p14:creationId xmlns:p14="http://schemas.microsoft.com/office/powerpoint/2010/main" val="3601429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Clr>
                <a:srgbClr val="FF0000"/>
              </a:buClr>
              <a:defRPr/>
            </a:pPr>
            <a:r>
              <a:rPr lang="en-US" sz="2000" b="1" dirty="0">
                <a:solidFill>
                  <a:schemeClr val="tx1"/>
                </a:solidFill>
                <a:latin typeface="Times New Roman" pitchFamily="-108" charset="0"/>
              </a:rPr>
              <a:t>Step 5: Choose among alternatives</a:t>
            </a:r>
          </a:p>
          <a:p>
            <a:pPr marL="342900" indent="-342900" algn="just">
              <a:buClr>
                <a:srgbClr val="FF0000"/>
              </a:buClr>
              <a:buFont typeface="Arial" panose="020B0604020202020204" pitchFamily="34" charset="0"/>
              <a:buChar char="•"/>
              <a:defRPr/>
            </a:pPr>
            <a:r>
              <a:rPr lang="en-US" sz="2000" b="1" dirty="0">
                <a:solidFill>
                  <a:schemeClr val="tx1"/>
                </a:solidFill>
                <a:latin typeface="Times New Roman" pitchFamily="-108" charset="0"/>
              </a:rPr>
              <a:t>Once you have weighed all the evidence, you are ready to select the alternative that seems to be best one for you. You may even choose a combination of alternatives. Your choice in Step 5 may very likely be the same or similar to the alternative you placed at the top of your list at the end of Step 4.</a:t>
            </a:r>
          </a:p>
          <a:p>
            <a:pPr algn="just">
              <a:buClr>
                <a:srgbClr val="FF0000"/>
              </a:buClr>
              <a:defRPr/>
            </a:pPr>
            <a:endParaRPr lang="en-US" sz="2000" b="1" dirty="0">
              <a:solidFill>
                <a:schemeClr val="tx1"/>
              </a:solidFill>
              <a:latin typeface="Times New Roman" pitchFamily="-108" charset="0"/>
            </a:endParaRPr>
          </a:p>
          <a:p>
            <a:pPr algn="just">
              <a:buClr>
                <a:srgbClr val="FF0000"/>
              </a:buClr>
              <a:defRPr/>
            </a:pPr>
            <a:r>
              <a:rPr lang="en-US" sz="2000" b="1" dirty="0">
                <a:solidFill>
                  <a:schemeClr val="tx1"/>
                </a:solidFill>
                <a:latin typeface="Times New Roman" pitchFamily="-108" charset="0"/>
              </a:rPr>
              <a:t>Step 6: Take action</a:t>
            </a:r>
          </a:p>
          <a:p>
            <a:pPr marL="342900" indent="-342900" algn="just">
              <a:buClr>
                <a:srgbClr val="FF0000"/>
              </a:buClr>
              <a:buFont typeface="Arial" panose="020B0604020202020204" pitchFamily="34" charset="0"/>
              <a:buChar char="•"/>
              <a:defRPr/>
            </a:pPr>
            <a:r>
              <a:rPr lang="en-US" sz="2000" b="1" dirty="0">
                <a:solidFill>
                  <a:schemeClr val="tx1"/>
                </a:solidFill>
                <a:latin typeface="Times New Roman" pitchFamily="-108" charset="0"/>
              </a:rPr>
              <a:t>You’re now ready to take some positive action by beginning to implement the alternative you chose in Step 5.</a:t>
            </a:r>
          </a:p>
          <a:p>
            <a:pPr algn="just">
              <a:buClr>
                <a:srgbClr val="FF0000"/>
              </a:buClr>
              <a:defRPr/>
            </a:pPr>
            <a:endParaRPr lang="en-US" sz="2000" b="1" dirty="0">
              <a:solidFill>
                <a:schemeClr val="tx1"/>
              </a:solidFill>
              <a:latin typeface="Times New Roman" pitchFamily="-108" charset="0"/>
            </a:endParaRPr>
          </a:p>
        </p:txBody>
      </p:sp>
      <p:sp>
        <p:nvSpPr>
          <p:cNvPr id="3" name="Rectangle 3">
            <a:extLst>
              <a:ext uri="{FF2B5EF4-FFF2-40B4-BE49-F238E27FC236}">
                <a16:creationId xmlns:a16="http://schemas.microsoft.com/office/drawing/2014/main" xmlns=""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xmlns=""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xmlns=""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xmlns="" id="{937C82E4-F26C-67EA-6C5F-4CB80EDB0CF0}"/>
              </a:ext>
            </a:extLst>
          </p:cNvPr>
          <p:cNvSpPr txBox="1"/>
          <p:nvPr/>
        </p:nvSpPr>
        <p:spPr>
          <a:xfrm>
            <a:off x="2060029" y="925132"/>
            <a:ext cx="8859008" cy="646331"/>
          </a:xfrm>
          <a:prstGeom prst="rect">
            <a:avLst/>
          </a:prstGeom>
          <a:noFill/>
        </p:spPr>
        <p:txBody>
          <a:bodyPr wrap="square">
            <a:spAutoFit/>
          </a:bodyPr>
          <a:lstStyle/>
          <a:p>
            <a:pPr algn="ctr"/>
            <a:r>
              <a:rPr lang="en-US" sz="3600" b="1" dirty="0">
                <a:solidFill>
                  <a:srgbClr val="C00000"/>
                </a:solidFill>
              </a:rPr>
              <a:t>Decision Making Process</a:t>
            </a:r>
          </a:p>
        </p:txBody>
      </p:sp>
    </p:spTree>
    <p:extLst>
      <p:ext uri="{BB962C8B-B14F-4D97-AF65-F5344CB8AC3E}">
        <p14:creationId xmlns:p14="http://schemas.microsoft.com/office/powerpoint/2010/main" val="25079307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Clr>
                <a:srgbClr val="FF0000"/>
              </a:buClr>
              <a:defRPr/>
            </a:pPr>
            <a:r>
              <a:rPr lang="en-US" sz="2000" b="1" dirty="0">
                <a:solidFill>
                  <a:schemeClr val="tx1"/>
                </a:solidFill>
                <a:latin typeface="Times New Roman" pitchFamily="-108" charset="0"/>
              </a:rPr>
              <a:t>Step 7: Review your decision &amp; its consequences</a:t>
            </a:r>
          </a:p>
          <a:p>
            <a:pPr marL="342900" indent="-342900" algn="just">
              <a:buClr>
                <a:srgbClr val="FF0000"/>
              </a:buClr>
              <a:buFont typeface="Arial" panose="020B0604020202020204" pitchFamily="34" charset="0"/>
              <a:buChar char="•"/>
              <a:defRPr/>
            </a:pPr>
            <a:r>
              <a:rPr lang="en-US" sz="2000" b="1" dirty="0">
                <a:solidFill>
                  <a:schemeClr val="tx1"/>
                </a:solidFill>
                <a:latin typeface="Times New Roman" pitchFamily="-108" charset="0"/>
              </a:rPr>
              <a:t>In this final step, consider the results of your decision and evaluate whether or not it has resolved the need you identified in Step 1. If the decision has not met the identified need, you may want to repeat certain steps of the process to make a new decision. For example, you might want to gather more detailed or somewhat different information or explore additional alternatives.</a:t>
            </a:r>
          </a:p>
        </p:txBody>
      </p:sp>
      <p:sp>
        <p:nvSpPr>
          <p:cNvPr id="3" name="Rectangle 3">
            <a:extLst>
              <a:ext uri="{FF2B5EF4-FFF2-40B4-BE49-F238E27FC236}">
                <a16:creationId xmlns:a16="http://schemas.microsoft.com/office/drawing/2014/main" xmlns=""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xmlns=""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xmlns=""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xmlns="" id="{2112E5CD-FBA8-D574-B659-2ACE930EF1F0}"/>
              </a:ext>
            </a:extLst>
          </p:cNvPr>
          <p:cNvSpPr txBox="1"/>
          <p:nvPr/>
        </p:nvSpPr>
        <p:spPr>
          <a:xfrm>
            <a:off x="2060029" y="925132"/>
            <a:ext cx="8859008" cy="646331"/>
          </a:xfrm>
          <a:prstGeom prst="rect">
            <a:avLst/>
          </a:prstGeom>
          <a:noFill/>
        </p:spPr>
        <p:txBody>
          <a:bodyPr wrap="square">
            <a:spAutoFit/>
          </a:bodyPr>
          <a:lstStyle/>
          <a:p>
            <a:pPr algn="ctr"/>
            <a:r>
              <a:rPr lang="en-US" sz="3600" b="1" dirty="0">
                <a:solidFill>
                  <a:srgbClr val="C00000"/>
                </a:solidFill>
              </a:rPr>
              <a:t>Decision Making Process</a:t>
            </a:r>
          </a:p>
        </p:txBody>
      </p:sp>
    </p:spTree>
    <p:extLst>
      <p:ext uri="{BB962C8B-B14F-4D97-AF65-F5344CB8AC3E}">
        <p14:creationId xmlns:p14="http://schemas.microsoft.com/office/powerpoint/2010/main" val="16924253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Clr>
                <a:srgbClr val="FF0000"/>
              </a:buClr>
              <a:defRPr/>
            </a:pPr>
            <a:endParaRPr lang="en-US" sz="2000" b="1" dirty="0">
              <a:solidFill>
                <a:schemeClr val="tx1"/>
              </a:solidFill>
              <a:latin typeface="Times New Roman" pitchFamily="-108" charset="0"/>
            </a:endParaRPr>
          </a:p>
        </p:txBody>
      </p:sp>
      <p:sp>
        <p:nvSpPr>
          <p:cNvPr id="3" name="Rectangle 3">
            <a:extLst>
              <a:ext uri="{FF2B5EF4-FFF2-40B4-BE49-F238E27FC236}">
                <a16:creationId xmlns:a16="http://schemas.microsoft.com/office/drawing/2014/main" xmlns=""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xmlns=""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xmlns=""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xmlns="" id="{5886DE2E-F381-EAB7-4411-545E3429F784}"/>
              </a:ext>
            </a:extLst>
          </p:cNvPr>
          <p:cNvSpPr txBox="1"/>
          <p:nvPr/>
        </p:nvSpPr>
        <p:spPr>
          <a:xfrm>
            <a:off x="2060029" y="925132"/>
            <a:ext cx="8859008" cy="646331"/>
          </a:xfrm>
          <a:prstGeom prst="rect">
            <a:avLst/>
          </a:prstGeom>
          <a:noFill/>
        </p:spPr>
        <p:txBody>
          <a:bodyPr wrap="square">
            <a:spAutoFit/>
          </a:bodyPr>
          <a:lstStyle/>
          <a:p>
            <a:pPr algn="ctr"/>
            <a:r>
              <a:rPr lang="en-US" sz="3600" b="1" dirty="0">
                <a:solidFill>
                  <a:srgbClr val="C00000"/>
                </a:solidFill>
              </a:rPr>
              <a:t>Other Steps in making decision</a:t>
            </a:r>
          </a:p>
        </p:txBody>
      </p:sp>
      <p:sp>
        <p:nvSpPr>
          <p:cNvPr id="7" name="TextBox 6">
            <a:extLst>
              <a:ext uri="{FF2B5EF4-FFF2-40B4-BE49-F238E27FC236}">
                <a16:creationId xmlns:a16="http://schemas.microsoft.com/office/drawing/2014/main" xmlns="" id="{F1C752D1-9F19-67F6-A23E-D322A62B9BF8}"/>
              </a:ext>
            </a:extLst>
          </p:cNvPr>
          <p:cNvSpPr txBox="1"/>
          <p:nvPr/>
        </p:nvSpPr>
        <p:spPr>
          <a:xfrm>
            <a:off x="595048" y="2259263"/>
            <a:ext cx="10463048" cy="3506344"/>
          </a:xfrm>
          <a:prstGeom prst="rect">
            <a:avLst/>
          </a:prstGeom>
          <a:noFill/>
        </p:spPr>
        <p:txBody>
          <a:bodyPr wrap="square">
            <a:spAutoFit/>
          </a:bodyPr>
          <a:lstStyle/>
          <a:p>
            <a:pPr>
              <a:lnSpc>
                <a:spcPct val="110000"/>
              </a:lnSpc>
            </a:pPr>
            <a:r>
              <a:rPr lang="en-US" sz="3200" b="1" u="sng" dirty="0">
                <a:solidFill>
                  <a:srgbClr val="FF0000"/>
                </a:solidFill>
                <a:latin typeface="Times New Roman" pitchFamily="18" charset="0"/>
              </a:rPr>
              <a:t>Peter Drucker’s rational steps in making decision :</a:t>
            </a:r>
          </a:p>
          <a:p>
            <a:pPr lvl="1">
              <a:lnSpc>
                <a:spcPct val="110000"/>
              </a:lnSpc>
              <a:buClr>
                <a:srgbClr val="FF0000"/>
              </a:buClr>
              <a:buFont typeface="Wingdings" panose="05000000000000000000" pitchFamily="2" charset="2"/>
              <a:buChar char="Ø"/>
            </a:pPr>
            <a:r>
              <a:rPr lang="en-US" sz="2800" b="1" dirty="0">
                <a:latin typeface="Times New Roman" pitchFamily="18" charset="0"/>
              </a:rPr>
              <a:t>Define the Problem</a:t>
            </a:r>
          </a:p>
          <a:p>
            <a:pPr lvl="1">
              <a:lnSpc>
                <a:spcPct val="110000"/>
              </a:lnSpc>
              <a:buClr>
                <a:srgbClr val="FF0000"/>
              </a:buClr>
              <a:buFont typeface="Wingdings" panose="05000000000000000000" pitchFamily="2" charset="2"/>
              <a:buChar char="Ø"/>
            </a:pPr>
            <a:r>
              <a:rPr lang="en-US" sz="2800" b="1" dirty="0">
                <a:latin typeface="Times New Roman" pitchFamily="18" charset="0"/>
              </a:rPr>
              <a:t>Analyze the Problem</a:t>
            </a:r>
          </a:p>
          <a:p>
            <a:pPr lvl="1">
              <a:lnSpc>
                <a:spcPct val="110000"/>
              </a:lnSpc>
              <a:buClr>
                <a:srgbClr val="FF0000"/>
              </a:buClr>
              <a:buFont typeface="Wingdings" panose="05000000000000000000" pitchFamily="2" charset="2"/>
              <a:buChar char="Ø"/>
            </a:pPr>
            <a:r>
              <a:rPr lang="en-US" sz="2800" b="1" dirty="0">
                <a:latin typeface="Times New Roman" pitchFamily="18" charset="0"/>
              </a:rPr>
              <a:t>Develop Alternative Solutions</a:t>
            </a:r>
          </a:p>
          <a:p>
            <a:pPr lvl="1">
              <a:lnSpc>
                <a:spcPct val="110000"/>
              </a:lnSpc>
              <a:buClr>
                <a:srgbClr val="FF0000"/>
              </a:buClr>
              <a:buFont typeface="Wingdings" panose="05000000000000000000" pitchFamily="2" charset="2"/>
              <a:buChar char="Ø"/>
            </a:pPr>
            <a:r>
              <a:rPr lang="en-US" sz="2800" b="1" dirty="0">
                <a:latin typeface="Times New Roman" pitchFamily="18" charset="0"/>
              </a:rPr>
              <a:t>Decide on the Best Solution</a:t>
            </a:r>
          </a:p>
          <a:p>
            <a:pPr lvl="1">
              <a:lnSpc>
                <a:spcPct val="110000"/>
              </a:lnSpc>
              <a:buClr>
                <a:srgbClr val="FF0000"/>
              </a:buClr>
              <a:buFont typeface="Wingdings" panose="05000000000000000000" pitchFamily="2" charset="2"/>
              <a:buChar char="Ø"/>
            </a:pPr>
            <a:r>
              <a:rPr lang="en-US" sz="2800" b="1" dirty="0">
                <a:latin typeface="Times New Roman" pitchFamily="18" charset="0"/>
              </a:rPr>
              <a:t>Convert decisions into Effective Actions</a:t>
            </a:r>
          </a:p>
          <a:p>
            <a:pPr>
              <a:lnSpc>
                <a:spcPct val="110000"/>
              </a:lnSpc>
            </a:pPr>
            <a:endParaRPr lang="en-US" sz="3200" b="1" u="sng" dirty="0">
              <a:solidFill>
                <a:srgbClr val="FF0000"/>
              </a:solidFill>
              <a:latin typeface="Times New Roman" pitchFamily="18" charset="0"/>
            </a:endParaRPr>
          </a:p>
        </p:txBody>
      </p:sp>
    </p:spTree>
    <p:extLst>
      <p:ext uri="{BB962C8B-B14F-4D97-AF65-F5344CB8AC3E}">
        <p14:creationId xmlns:p14="http://schemas.microsoft.com/office/powerpoint/2010/main" val="3343007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8" y="2044727"/>
            <a:ext cx="5005754" cy="34745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Clr>
                <a:srgbClr val="FF0000"/>
              </a:buClr>
              <a:defRPr/>
            </a:pPr>
            <a:endParaRPr lang="en-US" sz="2000" b="1" dirty="0">
              <a:solidFill>
                <a:schemeClr val="tx1"/>
              </a:solidFill>
              <a:latin typeface="Times New Roman" pitchFamily="-108" charset="0"/>
            </a:endParaRPr>
          </a:p>
        </p:txBody>
      </p:sp>
      <p:sp>
        <p:nvSpPr>
          <p:cNvPr id="3" name="Rectangle 3">
            <a:extLst>
              <a:ext uri="{FF2B5EF4-FFF2-40B4-BE49-F238E27FC236}">
                <a16:creationId xmlns:a16="http://schemas.microsoft.com/office/drawing/2014/main" xmlns=""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xmlns=""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xmlns=""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xmlns="" id="{5886DE2E-F381-EAB7-4411-545E3429F784}"/>
              </a:ext>
            </a:extLst>
          </p:cNvPr>
          <p:cNvSpPr txBox="1"/>
          <p:nvPr/>
        </p:nvSpPr>
        <p:spPr>
          <a:xfrm>
            <a:off x="2060029" y="925132"/>
            <a:ext cx="8859008" cy="646331"/>
          </a:xfrm>
          <a:prstGeom prst="rect">
            <a:avLst/>
          </a:prstGeom>
          <a:noFill/>
        </p:spPr>
        <p:txBody>
          <a:bodyPr wrap="square">
            <a:spAutoFit/>
          </a:bodyPr>
          <a:lstStyle/>
          <a:p>
            <a:pPr algn="ctr"/>
            <a:r>
              <a:rPr lang="en-US" altLang="en-US" sz="3600" b="1" dirty="0">
                <a:solidFill>
                  <a:srgbClr val="C00000"/>
                </a:solidFill>
              </a:rPr>
              <a:t>Models of Decision-Making</a:t>
            </a:r>
            <a:endParaRPr lang="en-US" sz="1400" b="1" dirty="0">
              <a:solidFill>
                <a:srgbClr val="C00000"/>
              </a:solidFill>
            </a:endParaRPr>
          </a:p>
        </p:txBody>
      </p:sp>
      <p:sp>
        <p:nvSpPr>
          <p:cNvPr id="5" name="TextBox 4">
            <a:extLst>
              <a:ext uri="{FF2B5EF4-FFF2-40B4-BE49-F238E27FC236}">
                <a16:creationId xmlns:a16="http://schemas.microsoft.com/office/drawing/2014/main" xmlns="" id="{77BD9F8D-EAA5-17AC-06E1-F7BC80F654DE}"/>
              </a:ext>
            </a:extLst>
          </p:cNvPr>
          <p:cNvSpPr txBox="1"/>
          <p:nvPr/>
        </p:nvSpPr>
        <p:spPr>
          <a:xfrm>
            <a:off x="813136" y="2366868"/>
            <a:ext cx="4550979" cy="2548390"/>
          </a:xfrm>
          <a:prstGeom prst="rect">
            <a:avLst/>
          </a:prstGeom>
          <a:noFill/>
        </p:spPr>
        <p:txBody>
          <a:bodyPr wrap="square">
            <a:spAutoFit/>
          </a:bodyPr>
          <a:lstStyle/>
          <a:p>
            <a:pPr marL="0" indent="0">
              <a:lnSpc>
                <a:spcPct val="95000"/>
              </a:lnSpc>
              <a:buFontTx/>
              <a:buNone/>
            </a:pPr>
            <a:r>
              <a:rPr lang="en-US" altLang="en-US" sz="2400" b="1" dirty="0">
                <a:solidFill>
                  <a:srgbClr val="C00000"/>
                </a:solidFill>
                <a:effectLst>
                  <a:outerShdw blurRad="38100" dist="38100" dir="2700000" algn="tl">
                    <a:srgbClr val="000000"/>
                  </a:outerShdw>
                </a:effectLst>
              </a:rPr>
              <a:t>Effective decision</a:t>
            </a:r>
          </a:p>
          <a:p>
            <a:pPr marL="0" indent="0">
              <a:lnSpc>
                <a:spcPct val="95000"/>
              </a:lnSpc>
              <a:buFontTx/>
              <a:buNone/>
            </a:pPr>
            <a:endParaRPr lang="en-US" altLang="en-US" sz="2400" b="1" dirty="0">
              <a:solidFill>
                <a:schemeClr val="tx1"/>
              </a:solidFill>
            </a:endParaRPr>
          </a:p>
          <a:p>
            <a:pPr marL="0" indent="0" algn="ctr">
              <a:lnSpc>
                <a:spcPct val="95000"/>
              </a:lnSpc>
              <a:buFontTx/>
              <a:buNone/>
            </a:pPr>
            <a:r>
              <a:rPr lang="en-US" altLang="en-US" sz="2400" b="1" dirty="0">
                <a:solidFill>
                  <a:schemeClr val="tx1"/>
                </a:solidFill>
              </a:rPr>
              <a:t>a timely decision </a:t>
            </a:r>
          </a:p>
          <a:p>
            <a:pPr marL="0" indent="0" algn="ctr">
              <a:lnSpc>
                <a:spcPct val="95000"/>
              </a:lnSpc>
              <a:buFontTx/>
              <a:buNone/>
            </a:pPr>
            <a:r>
              <a:rPr lang="en-US" altLang="en-US" sz="2400" b="1" dirty="0">
                <a:solidFill>
                  <a:schemeClr val="tx1"/>
                </a:solidFill>
              </a:rPr>
              <a:t>that meets a desired objective and is acceptable to those individuals affected </a:t>
            </a:r>
          </a:p>
          <a:p>
            <a:pPr marL="0" indent="0" algn="ctr">
              <a:lnSpc>
                <a:spcPct val="95000"/>
              </a:lnSpc>
              <a:buFontTx/>
              <a:buNone/>
            </a:pPr>
            <a:r>
              <a:rPr lang="en-US" altLang="en-US" sz="2400" b="1" dirty="0">
                <a:solidFill>
                  <a:schemeClr val="tx1"/>
                </a:solidFill>
              </a:rPr>
              <a:t>by it</a:t>
            </a:r>
          </a:p>
        </p:txBody>
      </p:sp>
      <p:grpSp>
        <p:nvGrpSpPr>
          <p:cNvPr id="8" name="Group 7">
            <a:extLst>
              <a:ext uri="{FF2B5EF4-FFF2-40B4-BE49-F238E27FC236}">
                <a16:creationId xmlns:a16="http://schemas.microsoft.com/office/drawing/2014/main" xmlns="" id="{F56B3438-BE25-5BE5-4A29-595E4EE746ED}"/>
              </a:ext>
            </a:extLst>
          </p:cNvPr>
          <p:cNvGrpSpPr>
            <a:grpSpLocks/>
          </p:cNvGrpSpPr>
          <p:nvPr/>
        </p:nvGrpSpPr>
        <p:grpSpPr bwMode="auto">
          <a:xfrm>
            <a:off x="6703870" y="2044727"/>
            <a:ext cx="4703763" cy="1520826"/>
            <a:chOff x="2617" y="1584"/>
            <a:chExt cx="2963" cy="958"/>
          </a:xfrm>
          <a:solidFill>
            <a:schemeClr val="tx2">
              <a:lumMod val="40000"/>
              <a:lumOff val="60000"/>
            </a:schemeClr>
          </a:solidFill>
        </p:grpSpPr>
        <p:sp>
          <p:nvSpPr>
            <p:cNvPr id="27" name="Freeform 6">
              <a:extLst>
                <a:ext uri="{FF2B5EF4-FFF2-40B4-BE49-F238E27FC236}">
                  <a16:creationId xmlns:a16="http://schemas.microsoft.com/office/drawing/2014/main" xmlns="" id="{102E19EB-07A8-42F2-9324-6C9F020C73C3}"/>
                </a:ext>
              </a:extLst>
            </p:cNvPr>
            <p:cNvSpPr>
              <a:spLocks/>
            </p:cNvSpPr>
            <p:nvPr/>
          </p:nvSpPr>
          <p:spPr bwMode="auto">
            <a:xfrm>
              <a:off x="2617" y="1830"/>
              <a:ext cx="100" cy="712"/>
            </a:xfrm>
            <a:custGeom>
              <a:avLst/>
              <a:gdLst>
                <a:gd name="T0" fmla="*/ 99 w 100"/>
                <a:gd name="T1" fmla="*/ 59 h 712"/>
                <a:gd name="T2" fmla="*/ 99 w 100"/>
                <a:gd name="T3" fmla="*/ 711 h 712"/>
                <a:gd name="T4" fmla="*/ 0 w 100"/>
                <a:gd name="T5" fmla="*/ 649 h 712"/>
                <a:gd name="T6" fmla="*/ 0 w 100"/>
                <a:gd name="T7" fmla="*/ 0 h 712"/>
                <a:gd name="T8" fmla="*/ 99 w 100"/>
                <a:gd name="T9" fmla="*/ 59 h 712"/>
              </a:gdLst>
              <a:ahLst/>
              <a:cxnLst>
                <a:cxn ang="0">
                  <a:pos x="T0" y="T1"/>
                </a:cxn>
                <a:cxn ang="0">
                  <a:pos x="T2" y="T3"/>
                </a:cxn>
                <a:cxn ang="0">
                  <a:pos x="T4" y="T5"/>
                </a:cxn>
                <a:cxn ang="0">
                  <a:pos x="T6" y="T7"/>
                </a:cxn>
                <a:cxn ang="0">
                  <a:pos x="T8" y="T9"/>
                </a:cxn>
              </a:cxnLst>
              <a:rect l="0" t="0" r="r" b="b"/>
              <a:pathLst>
                <a:path w="100" h="712">
                  <a:moveTo>
                    <a:pt x="99" y="59"/>
                  </a:moveTo>
                  <a:lnTo>
                    <a:pt x="99" y="711"/>
                  </a:lnTo>
                  <a:lnTo>
                    <a:pt x="0" y="649"/>
                  </a:lnTo>
                  <a:lnTo>
                    <a:pt x="0" y="0"/>
                  </a:lnTo>
                  <a:lnTo>
                    <a:pt x="99" y="59"/>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8" name="Freeform 7">
              <a:extLst>
                <a:ext uri="{FF2B5EF4-FFF2-40B4-BE49-F238E27FC236}">
                  <a16:creationId xmlns:a16="http://schemas.microsoft.com/office/drawing/2014/main" xmlns="" id="{64AFC170-C002-4380-43E3-CB543A421719}"/>
                </a:ext>
              </a:extLst>
            </p:cNvPr>
            <p:cNvSpPr>
              <a:spLocks/>
            </p:cNvSpPr>
            <p:nvPr/>
          </p:nvSpPr>
          <p:spPr bwMode="auto">
            <a:xfrm>
              <a:off x="2617" y="1585"/>
              <a:ext cx="1521" cy="305"/>
            </a:xfrm>
            <a:custGeom>
              <a:avLst/>
              <a:gdLst>
                <a:gd name="T0" fmla="*/ 0 w 1521"/>
                <a:gd name="T1" fmla="*/ 245 h 305"/>
                <a:gd name="T2" fmla="*/ 99 w 1521"/>
                <a:gd name="T3" fmla="*/ 304 h 305"/>
                <a:gd name="T4" fmla="*/ 1520 w 1521"/>
                <a:gd name="T5" fmla="*/ 53 h 305"/>
                <a:gd name="T6" fmla="*/ 1441 w 1521"/>
                <a:gd name="T7" fmla="*/ 0 h 305"/>
                <a:gd name="T8" fmla="*/ 0 w 1521"/>
                <a:gd name="T9" fmla="*/ 245 h 305"/>
              </a:gdLst>
              <a:ahLst/>
              <a:cxnLst>
                <a:cxn ang="0">
                  <a:pos x="T0" y="T1"/>
                </a:cxn>
                <a:cxn ang="0">
                  <a:pos x="T2" y="T3"/>
                </a:cxn>
                <a:cxn ang="0">
                  <a:pos x="T4" y="T5"/>
                </a:cxn>
                <a:cxn ang="0">
                  <a:pos x="T6" y="T7"/>
                </a:cxn>
                <a:cxn ang="0">
                  <a:pos x="T8" y="T9"/>
                </a:cxn>
              </a:cxnLst>
              <a:rect l="0" t="0" r="r" b="b"/>
              <a:pathLst>
                <a:path w="1521" h="305">
                  <a:moveTo>
                    <a:pt x="0" y="245"/>
                  </a:moveTo>
                  <a:lnTo>
                    <a:pt x="99" y="304"/>
                  </a:lnTo>
                  <a:lnTo>
                    <a:pt x="1520" y="53"/>
                  </a:lnTo>
                  <a:lnTo>
                    <a:pt x="1441" y="0"/>
                  </a:lnTo>
                  <a:lnTo>
                    <a:pt x="0" y="245"/>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9" name="Freeform 8">
              <a:extLst>
                <a:ext uri="{FF2B5EF4-FFF2-40B4-BE49-F238E27FC236}">
                  <a16:creationId xmlns:a16="http://schemas.microsoft.com/office/drawing/2014/main" xmlns="" id="{C947E86E-5AE0-A67B-51A7-3DAD085EA98A}"/>
                </a:ext>
              </a:extLst>
            </p:cNvPr>
            <p:cNvSpPr>
              <a:spLocks/>
            </p:cNvSpPr>
            <p:nvPr/>
          </p:nvSpPr>
          <p:spPr bwMode="auto">
            <a:xfrm>
              <a:off x="4055" y="1584"/>
              <a:ext cx="1525" cy="299"/>
            </a:xfrm>
            <a:custGeom>
              <a:avLst/>
              <a:gdLst>
                <a:gd name="T0" fmla="*/ 0 w 1525"/>
                <a:gd name="T1" fmla="*/ 0 h 299"/>
                <a:gd name="T2" fmla="*/ 80 w 1525"/>
                <a:gd name="T3" fmla="*/ 54 h 299"/>
                <a:gd name="T4" fmla="*/ 1524 w 1525"/>
                <a:gd name="T5" fmla="*/ 298 h 299"/>
                <a:gd name="T6" fmla="*/ 1429 w 1525"/>
                <a:gd name="T7" fmla="*/ 241 h 299"/>
                <a:gd name="T8" fmla="*/ 0 w 1525"/>
                <a:gd name="T9" fmla="*/ 0 h 299"/>
              </a:gdLst>
              <a:ahLst/>
              <a:cxnLst>
                <a:cxn ang="0">
                  <a:pos x="T0" y="T1"/>
                </a:cxn>
                <a:cxn ang="0">
                  <a:pos x="T2" y="T3"/>
                </a:cxn>
                <a:cxn ang="0">
                  <a:pos x="T4" y="T5"/>
                </a:cxn>
                <a:cxn ang="0">
                  <a:pos x="T6" y="T7"/>
                </a:cxn>
                <a:cxn ang="0">
                  <a:pos x="T8" y="T9"/>
                </a:cxn>
              </a:cxnLst>
              <a:rect l="0" t="0" r="r" b="b"/>
              <a:pathLst>
                <a:path w="1525" h="299">
                  <a:moveTo>
                    <a:pt x="0" y="0"/>
                  </a:moveTo>
                  <a:lnTo>
                    <a:pt x="80" y="54"/>
                  </a:lnTo>
                  <a:lnTo>
                    <a:pt x="1524" y="298"/>
                  </a:lnTo>
                  <a:lnTo>
                    <a:pt x="1429" y="241"/>
                  </a:lnTo>
                  <a:lnTo>
                    <a:pt x="0" y="0"/>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30" name="Freeform 9">
              <a:extLst>
                <a:ext uri="{FF2B5EF4-FFF2-40B4-BE49-F238E27FC236}">
                  <a16:creationId xmlns:a16="http://schemas.microsoft.com/office/drawing/2014/main" xmlns="" id="{AD167DAD-FF4B-F8D5-5D36-52946E00C316}"/>
                </a:ext>
              </a:extLst>
            </p:cNvPr>
            <p:cNvSpPr>
              <a:spLocks/>
            </p:cNvSpPr>
            <p:nvPr/>
          </p:nvSpPr>
          <p:spPr bwMode="auto">
            <a:xfrm>
              <a:off x="2716" y="1638"/>
              <a:ext cx="2864" cy="904"/>
            </a:xfrm>
            <a:custGeom>
              <a:avLst/>
              <a:gdLst>
                <a:gd name="T0" fmla="*/ 0 w 2864"/>
                <a:gd name="T1" fmla="*/ 251 h 904"/>
                <a:gd name="T2" fmla="*/ 0 w 2864"/>
                <a:gd name="T3" fmla="*/ 903 h 904"/>
                <a:gd name="T4" fmla="*/ 1428 w 2864"/>
                <a:gd name="T5" fmla="*/ 658 h 904"/>
                <a:gd name="T6" fmla="*/ 2863 w 2864"/>
                <a:gd name="T7" fmla="*/ 903 h 904"/>
                <a:gd name="T8" fmla="*/ 2863 w 2864"/>
                <a:gd name="T9" fmla="*/ 244 h 904"/>
                <a:gd name="T10" fmla="*/ 1419 w 2864"/>
                <a:gd name="T11" fmla="*/ 0 h 904"/>
                <a:gd name="T12" fmla="*/ 0 w 2864"/>
                <a:gd name="T13" fmla="*/ 251 h 904"/>
              </a:gdLst>
              <a:ahLst/>
              <a:cxnLst>
                <a:cxn ang="0">
                  <a:pos x="T0" y="T1"/>
                </a:cxn>
                <a:cxn ang="0">
                  <a:pos x="T2" y="T3"/>
                </a:cxn>
                <a:cxn ang="0">
                  <a:pos x="T4" y="T5"/>
                </a:cxn>
                <a:cxn ang="0">
                  <a:pos x="T6" y="T7"/>
                </a:cxn>
                <a:cxn ang="0">
                  <a:pos x="T8" y="T9"/>
                </a:cxn>
                <a:cxn ang="0">
                  <a:pos x="T10" y="T11"/>
                </a:cxn>
                <a:cxn ang="0">
                  <a:pos x="T12" y="T13"/>
                </a:cxn>
              </a:cxnLst>
              <a:rect l="0" t="0" r="r" b="b"/>
              <a:pathLst>
                <a:path w="2864" h="904">
                  <a:moveTo>
                    <a:pt x="0" y="251"/>
                  </a:moveTo>
                  <a:lnTo>
                    <a:pt x="0" y="903"/>
                  </a:lnTo>
                  <a:lnTo>
                    <a:pt x="1428" y="658"/>
                  </a:lnTo>
                  <a:lnTo>
                    <a:pt x="2863" y="903"/>
                  </a:lnTo>
                  <a:lnTo>
                    <a:pt x="2863" y="244"/>
                  </a:lnTo>
                  <a:lnTo>
                    <a:pt x="1419" y="0"/>
                  </a:lnTo>
                  <a:lnTo>
                    <a:pt x="0" y="251"/>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pPr algn="ctr"/>
              <a:endParaRPr lang="en-US" altLang="en-US" sz="2400" dirty="0">
                <a:latin typeface="Arial" panose="020B0604020202020204" pitchFamily="34" charset="0"/>
              </a:endParaRPr>
            </a:p>
            <a:p>
              <a:pPr algn="ctr"/>
              <a:r>
                <a:rPr lang="en-US" altLang="en-US" sz="2400" dirty="0">
                  <a:latin typeface="Arial" panose="020B0604020202020204" pitchFamily="34" charset="0"/>
                </a:rPr>
                <a:t>Rational  Model</a:t>
              </a:r>
              <a:endParaRPr lang="en-US" altLang="en-US" dirty="0"/>
            </a:p>
          </p:txBody>
        </p:sp>
      </p:grpSp>
      <p:grpSp>
        <p:nvGrpSpPr>
          <p:cNvPr id="10" name="Group 9">
            <a:extLst>
              <a:ext uri="{FF2B5EF4-FFF2-40B4-BE49-F238E27FC236}">
                <a16:creationId xmlns:a16="http://schemas.microsoft.com/office/drawing/2014/main" xmlns="" id="{C3A150E2-9052-9D3E-CD0C-870361FFEE2C}"/>
              </a:ext>
            </a:extLst>
          </p:cNvPr>
          <p:cNvGrpSpPr>
            <a:grpSpLocks/>
          </p:cNvGrpSpPr>
          <p:nvPr/>
        </p:nvGrpSpPr>
        <p:grpSpPr bwMode="auto">
          <a:xfrm>
            <a:off x="6691169" y="4427567"/>
            <a:ext cx="4703763" cy="1520826"/>
            <a:chOff x="2609" y="3085"/>
            <a:chExt cx="2963" cy="958"/>
          </a:xfrm>
          <a:solidFill>
            <a:schemeClr val="tx2">
              <a:lumMod val="40000"/>
              <a:lumOff val="60000"/>
            </a:schemeClr>
          </a:solidFill>
        </p:grpSpPr>
        <p:grpSp>
          <p:nvGrpSpPr>
            <p:cNvPr id="20" name="Group 19">
              <a:extLst>
                <a:ext uri="{FF2B5EF4-FFF2-40B4-BE49-F238E27FC236}">
                  <a16:creationId xmlns:a16="http://schemas.microsoft.com/office/drawing/2014/main" xmlns="" id="{FC993F6C-58F5-7E3D-62C4-4ACD47E757E9}"/>
                </a:ext>
              </a:extLst>
            </p:cNvPr>
            <p:cNvGrpSpPr>
              <a:grpSpLocks/>
            </p:cNvGrpSpPr>
            <p:nvPr/>
          </p:nvGrpSpPr>
          <p:grpSpPr bwMode="auto">
            <a:xfrm>
              <a:off x="2609" y="3085"/>
              <a:ext cx="2963" cy="958"/>
              <a:chOff x="2609" y="3085"/>
              <a:chExt cx="2963" cy="958"/>
            </a:xfrm>
            <a:grpFill/>
          </p:grpSpPr>
          <p:sp>
            <p:nvSpPr>
              <p:cNvPr id="22" name="Freeform 11">
                <a:extLst>
                  <a:ext uri="{FF2B5EF4-FFF2-40B4-BE49-F238E27FC236}">
                    <a16:creationId xmlns:a16="http://schemas.microsoft.com/office/drawing/2014/main" xmlns="" id="{FC9A766A-ED6E-352E-4F05-342C8B0281D9}"/>
                  </a:ext>
                </a:extLst>
              </p:cNvPr>
              <p:cNvSpPr>
                <a:spLocks/>
              </p:cNvSpPr>
              <p:nvPr/>
            </p:nvSpPr>
            <p:spPr bwMode="auto">
              <a:xfrm>
                <a:off x="2609" y="3331"/>
                <a:ext cx="100" cy="712"/>
              </a:xfrm>
              <a:custGeom>
                <a:avLst/>
                <a:gdLst>
                  <a:gd name="T0" fmla="*/ 99 w 100"/>
                  <a:gd name="T1" fmla="*/ 59 h 712"/>
                  <a:gd name="T2" fmla="*/ 99 w 100"/>
                  <a:gd name="T3" fmla="*/ 711 h 712"/>
                  <a:gd name="T4" fmla="*/ 0 w 100"/>
                  <a:gd name="T5" fmla="*/ 648 h 712"/>
                  <a:gd name="T6" fmla="*/ 0 w 100"/>
                  <a:gd name="T7" fmla="*/ 0 h 712"/>
                  <a:gd name="T8" fmla="*/ 99 w 100"/>
                  <a:gd name="T9" fmla="*/ 59 h 712"/>
                </a:gdLst>
                <a:ahLst/>
                <a:cxnLst>
                  <a:cxn ang="0">
                    <a:pos x="T0" y="T1"/>
                  </a:cxn>
                  <a:cxn ang="0">
                    <a:pos x="T2" y="T3"/>
                  </a:cxn>
                  <a:cxn ang="0">
                    <a:pos x="T4" y="T5"/>
                  </a:cxn>
                  <a:cxn ang="0">
                    <a:pos x="T6" y="T7"/>
                  </a:cxn>
                  <a:cxn ang="0">
                    <a:pos x="T8" y="T9"/>
                  </a:cxn>
                </a:cxnLst>
                <a:rect l="0" t="0" r="r" b="b"/>
                <a:pathLst>
                  <a:path w="100" h="712">
                    <a:moveTo>
                      <a:pt x="99" y="59"/>
                    </a:moveTo>
                    <a:lnTo>
                      <a:pt x="99" y="711"/>
                    </a:lnTo>
                    <a:lnTo>
                      <a:pt x="0" y="648"/>
                    </a:lnTo>
                    <a:lnTo>
                      <a:pt x="0" y="0"/>
                    </a:lnTo>
                    <a:lnTo>
                      <a:pt x="99" y="59"/>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3" name="Freeform 12">
                <a:extLst>
                  <a:ext uri="{FF2B5EF4-FFF2-40B4-BE49-F238E27FC236}">
                    <a16:creationId xmlns:a16="http://schemas.microsoft.com/office/drawing/2014/main" xmlns="" id="{7F132C1F-236C-C294-5FE6-5075A58B155A}"/>
                  </a:ext>
                </a:extLst>
              </p:cNvPr>
              <p:cNvSpPr>
                <a:spLocks/>
              </p:cNvSpPr>
              <p:nvPr/>
            </p:nvSpPr>
            <p:spPr bwMode="auto">
              <a:xfrm>
                <a:off x="2609" y="3086"/>
                <a:ext cx="1520" cy="305"/>
              </a:xfrm>
              <a:custGeom>
                <a:avLst/>
                <a:gdLst>
                  <a:gd name="T0" fmla="*/ 0 w 1520"/>
                  <a:gd name="T1" fmla="*/ 245 h 305"/>
                  <a:gd name="T2" fmla="*/ 99 w 1520"/>
                  <a:gd name="T3" fmla="*/ 304 h 305"/>
                  <a:gd name="T4" fmla="*/ 1519 w 1520"/>
                  <a:gd name="T5" fmla="*/ 52 h 305"/>
                  <a:gd name="T6" fmla="*/ 1441 w 1520"/>
                  <a:gd name="T7" fmla="*/ 0 h 305"/>
                  <a:gd name="T8" fmla="*/ 0 w 1520"/>
                  <a:gd name="T9" fmla="*/ 245 h 305"/>
                </a:gdLst>
                <a:ahLst/>
                <a:cxnLst>
                  <a:cxn ang="0">
                    <a:pos x="T0" y="T1"/>
                  </a:cxn>
                  <a:cxn ang="0">
                    <a:pos x="T2" y="T3"/>
                  </a:cxn>
                  <a:cxn ang="0">
                    <a:pos x="T4" y="T5"/>
                  </a:cxn>
                  <a:cxn ang="0">
                    <a:pos x="T6" y="T7"/>
                  </a:cxn>
                  <a:cxn ang="0">
                    <a:pos x="T8" y="T9"/>
                  </a:cxn>
                </a:cxnLst>
                <a:rect l="0" t="0" r="r" b="b"/>
                <a:pathLst>
                  <a:path w="1520" h="305">
                    <a:moveTo>
                      <a:pt x="0" y="245"/>
                    </a:moveTo>
                    <a:lnTo>
                      <a:pt x="99" y="304"/>
                    </a:lnTo>
                    <a:lnTo>
                      <a:pt x="1519" y="52"/>
                    </a:lnTo>
                    <a:lnTo>
                      <a:pt x="1441" y="0"/>
                    </a:lnTo>
                    <a:lnTo>
                      <a:pt x="0" y="245"/>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4" name="Freeform 13">
                <a:extLst>
                  <a:ext uri="{FF2B5EF4-FFF2-40B4-BE49-F238E27FC236}">
                    <a16:creationId xmlns:a16="http://schemas.microsoft.com/office/drawing/2014/main" xmlns="" id="{D6FF075F-B56D-C7B7-0186-A83CB3EFE068}"/>
                  </a:ext>
                </a:extLst>
              </p:cNvPr>
              <p:cNvSpPr>
                <a:spLocks/>
              </p:cNvSpPr>
              <p:nvPr/>
            </p:nvSpPr>
            <p:spPr bwMode="auto">
              <a:xfrm>
                <a:off x="4047" y="3085"/>
                <a:ext cx="1525" cy="299"/>
              </a:xfrm>
              <a:custGeom>
                <a:avLst/>
                <a:gdLst>
                  <a:gd name="T0" fmla="*/ 0 w 1525"/>
                  <a:gd name="T1" fmla="*/ 0 h 299"/>
                  <a:gd name="T2" fmla="*/ 80 w 1525"/>
                  <a:gd name="T3" fmla="*/ 53 h 299"/>
                  <a:gd name="T4" fmla="*/ 1524 w 1525"/>
                  <a:gd name="T5" fmla="*/ 298 h 299"/>
                  <a:gd name="T6" fmla="*/ 1429 w 1525"/>
                  <a:gd name="T7" fmla="*/ 242 h 299"/>
                  <a:gd name="T8" fmla="*/ 0 w 1525"/>
                  <a:gd name="T9" fmla="*/ 0 h 299"/>
                </a:gdLst>
                <a:ahLst/>
                <a:cxnLst>
                  <a:cxn ang="0">
                    <a:pos x="T0" y="T1"/>
                  </a:cxn>
                  <a:cxn ang="0">
                    <a:pos x="T2" y="T3"/>
                  </a:cxn>
                  <a:cxn ang="0">
                    <a:pos x="T4" y="T5"/>
                  </a:cxn>
                  <a:cxn ang="0">
                    <a:pos x="T6" y="T7"/>
                  </a:cxn>
                  <a:cxn ang="0">
                    <a:pos x="T8" y="T9"/>
                  </a:cxn>
                </a:cxnLst>
                <a:rect l="0" t="0" r="r" b="b"/>
                <a:pathLst>
                  <a:path w="1525" h="299">
                    <a:moveTo>
                      <a:pt x="0" y="0"/>
                    </a:moveTo>
                    <a:lnTo>
                      <a:pt x="80" y="53"/>
                    </a:lnTo>
                    <a:lnTo>
                      <a:pt x="1524" y="298"/>
                    </a:lnTo>
                    <a:lnTo>
                      <a:pt x="1429" y="242"/>
                    </a:lnTo>
                    <a:lnTo>
                      <a:pt x="0" y="0"/>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6" name="Freeform 14">
                <a:extLst>
                  <a:ext uri="{FF2B5EF4-FFF2-40B4-BE49-F238E27FC236}">
                    <a16:creationId xmlns:a16="http://schemas.microsoft.com/office/drawing/2014/main" xmlns="" id="{CDCD26FC-87B5-42E5-7312-E01DD5995B39}"/>
                  </a:ext>
                </a:extLst>
              </p:cNvPr>
              <p:cNvSpPr>
                <a:spLocks/>
              </p:cNvSpPr>
              <p:nvPr/>
            </p:nvSpPr>
            <p:spPr bwMode="auto">
              <a:xfrm>
                <a:off x="2708" y="3138"/>
                <a:ext cx="2864" cy="905"/>
              </a:xfrm>
              <a:custGeom>
                <a:avLst/>
                <a:gdLst>
                  <a:gd name="T0" fmla="*/ 0 w 2864"/>
                  <a:gd name="T1" fmla="*/ 252 h 905"/>
                  <a:gd name="T2" fmla="*/ 0 w 2864"/>
                  <a:gd name="T3" fmla="*/ 904 h 905"/>
                  <a:gd name="T4" fmla="*/ 2863 w 2864"/>
                  <a:gd name="T5" fmla="*/ 904 h 905"/>
                  <a:gd name="T6" fmla="*/ 2863 w 2864"/>
                  <a:gd name="T7" fmla="*/ 245 h 905"/>
                  <a:gd name="T8" fmla="*/ 1419 w 2864"/>
                  <a:gd name="T9" fmla="*/ 0 h 905"/>
                  <a:gd name="T10" fmla="*/ 0 w 2864"/>
                  <a:gd name="T11" fmla="*/ 252 h 905"/>
                </a:gdLst>
                <a:ahLst/>
                <a:cxnLst>
                  <a:cxn ang="0">
                    <a:pos x="T0" y="T1"/>
                  </a:cxn>
                  <a:cxn ang="0">
                    <a:pos x="T2" y="T3"/>
                  </a:cxn>
                  <a:cxn ang="0">
                    <a:pos x="T4" y="T5"/>
                  </a:cxn>
                  <a:cxn ang="0">
                    <a:pos x="T6" y="T7"/>
                  </a:cxn>
                  <a:cxn ang="0">
                    <a:pos x="T8" y="T9"/>
                  </a:cxn>
                  <a:cxn ang="0">
                    <a:pos x="T10" y="T11"/>
                  </a:cxn>
                </a:cxnLst>
                <a:rect l="0" t="0" r="r" b="b"/>
                <a:pathLst>
                  <a:path w="2864" h="905">
                    <a:moveTo>
                      <a:pt x="0" y="252"/>
                    </a:moveTo>
                    <a:lnTo>
                      <a:pt x="0" y="904"/>
                    </a:lnTo>
                    <a:lnTo>
                      <a:pt x="2863" y="904"/>
                    </a:lnTo>
                    <a:lnTo>
                      <a:pt x="2863" y="245"/>
                    </a:lnTo>
                    <a:lnTo>
                      <a:pt x="1419" y="0"/>
                    </a:lnTo>
                    <a:lnTo>
                      <a:pt x="0" y="252"/>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grpSp>
        <p:sp>
          <p:nvSpPr>
            <p:cNvPr id="21" name="Rectangle 20">
              <a:extLst>
                <a:ext uri="{FF2B5EF4-FFF2-40B4-BE49-F238E27FC236}">
                  <a16:creationId xmlns:a16="http://schemas.microsoft.com/office/drawing/2014/main" xmlns="" id="{9D56855B-C5A1-5B01-2CAE-44C5A4E42554}"/>
                </a:ext>
              </a:extLst>
            </p:cNvPr>
            <p:cNvSpPr>
              <a:spLocks noChangeArrowheads="1"/>
            </p:cNvSpPr>
            <p:nvPr/>
          </p:nvSpPr>
          <p:spPr bwMode="auto">
            <a:xfrm>
              <a:off x="2985" y="3423"/>
              <a:ext cx="2278" cy="563"/>
            </a:xfrm>
            <a:prstGeom prst="rect">
              <a:avLst/>
            </a:prstGeom>
            <a:grp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r>
                <a:rPr lang="en-US" altLang="en-US" sz="2800">
                  <a:latin typeface="Arial" panose="020B0604020202020204" pitchFamily="34" charset="0"/>
                </a:rPr>
                <a:t>Garbage Can Model</a:t>
              </a:r>
              <a:endParaRPr lang="en-US" altLang="en-US"/>
            </a:p>
            <a:p>
              <a:pPr eaLnBrk="1" hangingPunct="1"/>
              <a:endParaRPr lang="en-US" altLang="en-US"/>
            </a:p>
          </p:txBody>
        </p:sp>
      </p:grpSp>
      <p:grpSp>
        <p:nvGrpSpPr>
          <p:cNvPr id="14" name="Group 13">
            <a:extLst>
              <a:ext uri="{FF2B5EF4-FFF2-40B4-BE49-F238E27FC236}">
                <a16:creationId xmlns:a16="http://schemas.microsoft.com/office/drawing/2014/main" xmlns="" id="{84F9FE17-90CF-9C85-1807-3FD0168E524E}"/>
              </a:ext>
            </a:extLst>
          </p:cNvPr>
          <p:cNvGrpSpPr>
            <a:grpSpLocks/>
          </p:cNvGrpSpPr>
          <p:nvPr/>
        </p:nvGrpSpPr>
        <p:grpSpPr bwMode="auto">
          <a:xfrm>
            <a:off x="6691169" y="3241700"/>
            <a:ext cx="4703763" cy="1520825"/>
            <a:chOff x="2609" y="2338"/>
            <a:chExt cx="2963" cy="958"/>
          </a:xfrm>
          <a:solidFill>
            <a:schemeClr val="tx2">
              <a:lumMod val="40000"/>
              <a:lumOff val="60000"/>
            </a:schemeClr>
          </a:solidFill>
        </p:grpSpPr>
        <p:sp>
          <p:nvSpPr>
            <p:cNvPr id="16" name="Freeform 18">
              <a:extLst>
                <a:ext uri="{FF2B5EF4-FFF2-40B4-BE49-F238E27FC236}">
                  <a16:creationId xmlns:a16="http://schemas.microsoft.com/office/drawing/2014/main" xmlns="" id="{212BF013-ACE1-CF29-DE16-49DC1E911725}"/>
                </a:ext>
              </a:extLst>
            </p:cNvPr>
            <p:cNvSpPr>
              <a:spLocks/>
            </p:cNvSpPr>
            <p:nvPr/>
          </p:nvSpPr>
          <p:spPr bwMode="auto">
            <a:xfrm>
              <a:off x="2609" y="2584"/>
              <a:ext cx="100" cy="712"/>
            </a:xfrm>
            <a:custGeom>
              <a:avLst/>
              <a:gdLst>
                <a:gd name="T0" fmla="*/ 99 w 100"/>
                <a:gd name="T1" fmla="*/ 58 h 712"/>
                <a:gd name="T2" fmla="*/ 99 w 100"/>
                <a:gd name="T3" fmla="*/ 711 h 712"/>
                <a:gd name="T4" fmla="*/ 0 w 100"/>
                <a:gd name="T5" fmla="*/ 648 h 712"/>
                <a:gd name="T6" fmla="*/ 0 w 100"/>
                <a:gd name="T7" fmla="*/ 0 h 712"/>
                <a:gd name="T8" fmla="*/ 99 w 100"/>
                <a:gd name="T9" fmla="*/ 58 h 712"/>
              </a:gdLst>
              <a:ahLst/>
              <a:cxnLst>
                <a:cxn ang="0">
                  <a:pos x="T0" y="T1"/>
                </a:cxn>
                <a:cxn ang="0">
                  <a:pos x="T2" y="T3"/>
                </a:cxn>
                <a:cxn ang="0">
                  <a:pos x="T4" y="T5"/>
                </a:cxn>
                <a:cxn ang="0">
                  <a:pos x="T6" y="T7"/>
                </a:cxn>
                <a:cxn ang="0">
                  <a:pos x="T8" y="T9"/>
                </a:cxn>
              </a:cxnLst>
              <a:rect l="0" t="0" r="r" b="b"/>
              <a:pathLst>
                <a:path w="100" h="712">
                  <a:moveTo>
                    <a:pt x="99" y="58"/>
                  </a:moveTo>
                  <a:lnTo>
                    <a:pt x="99" y="711"/>
                  </a:lnTo>
                  <a:lnTo>
                    <a:pt x="0" y="648"/>
                  </a:lnTo>
                  <a:lnTo>
                    <a:pt x="0" y="0"/>
                  </a:lnTo>
                  <a:lnTo>
                    <a:pt x="99" y="58"/>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17" name="Freeform 19">
              <a:extLst>
                <a:ext uri="{FF2B5EF4-FFF2-40B4-BE49-F238E27FC236}">
                  <a16:creationId xmlns:a16="http://schemas.microsoft.com/office/drawing/2014/main" xmlns="" id="{C5F2749D-3422-A4BD-29DF-2D9963A94C6F}"/>
                </a:ext>
              </a:extLst>
            </p:cNvPr>
            <p:cNvSpPr>
              <a:spLocks/>
            </p:cNvSpPr>
            <p:nvPr/>
          </p:nvSpPr>
          <p:spPr bwMode="auto">
            <a:xfrm>
              <a:off x="2609" y="2339"/>
              <a:ext cx="1520" cy="304"/>
            </a:xfrm>
            <a:custGeom>
              <a:avLst/>
              <a:gdLst>
                <a:gd name="T0" fmla="*/ 0 w 1520"/>
                <a:gd name="T1" fmla="*/ 245 h 304"/>
                <a:gd name="T2" fmla="*/ 99 w 1520"/>
                <a:gd name="T3" fmla="*/ 303 h 304"/>
                <a:gd name="T4" fmla="*/ 1519 w 1520"/>
                <a:gd name="T5" fmla="*/ 52 h 304"/>
                <a:gd name="T6" fmla="*/ 1441 w 1520"/>
                <a:gd name="T7" fmla="*/ 0 h 304"/>
                <a:gd name="T8" fmla="*/ 0 w 1520"/>
                <a:gd name="T9" fmla="*/ 245 h 304"/>
              </a:gdLst>
              <a:ahLst/>
              <a:cxnLst>
                <a:cxn ang="0">
                  <a:pos x="T0" y="T1"/>
                </a:cxn>
                <a:cxn ang="0">
                  <a:pos x="T2" y="T3"/>
                </a:cxn>
                <a:cxn ang="0">
                  <a:pos x="T4" y="T5"/>
                </a:cxn>
                <a:cxn ang="0">
                  <a:pos x="T6" y="T7"/>
                </a:cxn>
                <a:cxn ang="0">
                  <a:pos x="T8" y="T9"/>
                </a:cxn>
              </a:cxnLst>
              <a:rect l="0" t="0" r="r" b="b"/>
              <a:pathLst>
                <a:path w="1520" h="304">
                  <a:moveTo>
                    <a:pt x="0" y="245"/>
                  </a:moveTo>
                  <a:lnTo>
                    <a:pt x="99" y="303"/>
                  </a:lnTo>
                  <a:lnTo>
                    <a:pt x="1519" y="52"/>
                  </a:lnTo>
                  <a:lnTo>
                    <a:pt x="1441" y="0"/>
                  </a:lnTo>
                  <a:lnTo>
                    <a:pt x="0" y="245"/>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18" name="Freeform 20">
              <a:extLst>
                <a:ext uri="{FF2B5EF4-FFF2-40B4-BE49-F238E27FC236}">
                  <a16:creationId xmlns:a16="http://schemas.microsoft.com/office/drawing/2014/main" xmlns="" id="{CD6F2B43-E789-EDB9-6892-C68C338BE2F6}"/>
                </a:ext>
              </a:extLst>
            </p:cNvPr>
            <p:cNvSpPr>
              <a:spLocks/>
            </p:cNvSpPr>
            <p:nvPr/>
          </p:nvSpPr>
          <p:spPr bwMode="auto">
            <a:xfrm>
              <a:off x="4047" y="2338"/>
              <a:ext cx="1525" cy="298"/>
            </a:xfrm>
            <a:custGeom>
              <a:avLst/>
              <a:gdLst>
                <a:gd name="T0" fmla="*/ 0 w 1525"/>
                <a:gd name="T1" fmla="*/ 0 h 298"/>
                <a:gd name="T2" fmla="*/ 80 w 1525"/>
                <a:gd name="T3" fmla="*/ 53 h 298"/>
                <a:gd name="T4" fmla="*/ 1524 w 1525"/>
                <a:gd name="T5" fmla="*/ 297 h 298"/>
                <a:gd name="T6" fmla="*/ 1429 w 1525"/>
                <a:gd name="T7" fmla="*/ 242 h 298"/>
                <a:gd name="T8" fmla="*/ 0 w 1525"/>
                <a:gd name="T9" fmla="*/ 0 h 298"/>
              </a:gdLst>
              <a:ahLst/>
              <a:cxnLst>
                <a:cxn ang="0">
                  <a:pos x="T0" y="T1"/>
                </a:cxn>
                <a:cxn ang="0">
                  <a:pos x="T2" y="T3"/>
                </a:cxn>
                <a:cxn ang="0">
                  <a:pos x="T4" y="T5"/>
                </a:cxn>
                <a:cxn ang="0">
                  <a:pos x="T6" y="T7"/>
                </a:cxn>
                <a:cxn ang="0">
                  <a:pos x="T8" y="T9"/>
                </a:cxn>
              </a:cxnLst>
              <a:rect l="0" t="0" r="r" b="b"/>
              <a:pathLst>
                <a:path w="1525" h="298">
                  <a:moveTo>
                    <a:pt x="0" y="0"/>
                  </a:moveTo>
                  <a:lnTo>
                    <a:pt x="80" y="53"/>
                  </a:lnTo>
                  <a:lnTo>
                    <a:pt x="1524" y="297"/>
                  </a:lnTo>
                  <a:lnTo>
                    <a:pt x="1429" y="242"/>
                  </a:lnTo>
                  <a:lnTo>
                    <a:pt x="0" y="0"/>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19" name="Freeform 21">
              <a:extLst>
                <a:ext uri="{FF2B5EF4-FFF2-40B4-BE49-F238E27FC236}">
                  <a16:creationId xmlns:a16="http://schemas.microsoft.com/office/drawing/2014/main" xmlns="" id="{4DD3F941-E6D3-CB17-F733-F225B5DE4C9F}"/>
                </a:ext>
              </a:extLst>
            </p:cNvPr>
            <p:cNvSpPr>
              <a:spLocks/>
            </p:cNvSpPr>
            <p:nvPr/>
          </p:nvSpPr>
          <p:spPr bwMode="auto">
            <a:xfrm>
              <a:off x="2708" y="2391"/>
              <a:ext cx="2864" cy="905"/>
            </a:xfrm>
            <a:custGeom>
              <a:avLst/>
              <a:gdLst>
                <a:gd name="T0" fmla="*/ 0 w 2864"/>
                <a:gd name="T1" fmla="*/ 251 h 905"/>
                <a:gd name="T2" fmla="*/ 0 w 2864"/>
                <a:gd name="T3" fmla="*/ 904 h 905"/>
                <a:gd name="T4" fmla="*/ 1427 w 2864"/>
                <a:gd name="T5" fmla="*/ 659 h 905"/>
                <a:gd name="T6" fmla="*/ 2863 w 2864"/>
                <a:gd name="T7" fmla="*/ 904 h 905"/>
                <a:gd name="T8" fmla="*/ 2863 w 2864"/>
                <a:gd name="T9" fmla="*/ 244 h 905"/>
                <a:gd name="T10" fmla="*/ 1419 w 2864"/>
                <a:gd name="T11" fmla="*/ 0 h 905"/>
                <a:gd name="T12" fmla="*/ 0 w 2864"/>
                <a:gd name="T13" fmla="*/ 251 h 905"/>
              </a:gdLst>
              <a:ahLst/>
              <a:cxnLst>
                <a:cxn ang="0">
                  <a:pos x="T0" y="T1"/>
                </a:cxn>
                <a:cxn ang="0">
                  <a:pos x="T2" y="T3"/>
                </a:cxn>
                <a:cxn ang="0">
                  <a:pos x="T4" y="T5"/>
                </a:cxn>
                <a:cxn ang="0">
                  <a:pos x="T6" y="T7"/>
                </a:cxn>
                <a:cxn ang="0">
                  <a:pos x="T8" y="T9"/>
                </a:cxn>
                <a:cxn ang="0">
                  <a:pos x="T10" y="T11"/>
                </a:cxn>
                <a:cxn ang="0">
                  <a:pos x="T12" y="T13"/>
                </a:cxn>
              </a:cxnLst>
              <a:rect l="0" t="0" r="r" b="b"/>
              <a:pathLst>
                <a:path w="2864" h="905">
                  <a:moveTo>
                    <a:pt x="0" y="251"/>
                  </a:moveTo>
                  <a:lnTo>
                    <a:pt x="0" y="904"/>
                  </a:lnTo>
                  <a:lnTo>
                    <a:pt x="1427" y="659"/>
                  </a:lnTo>
                  <a:lnTo>
                    <a:pt x="2863" y="904"/>
                  </a:lnTo>
                  <a:lnTo>
                    <a:pt x="2863" y="244"/>
                  </a:lnTo>
                  <a:lnTo>
                    <a:pt x="1419" y="0"/>
                  </a:lnTo>
                  <a:lnTo>
                    <a:pt x="0" y="251"/>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ltLang="en-US" sz="2400" dirty="0">
                <a:latin typeface="Arial" panose="020B0604020202020204" pitchFamily="34" charset="0"/>
              </a:endParaRPr>
            </a:p>
            <a:p>
              <a:pPr algn="ctr"/>
              <a:r>
                <a:rPr lang="en-US" altLang="en-US" sz="2400" dirty="0">
                  <a:latin typeface="Arial" panose="020B0604020202020204" pitchFamily="34" charset="0"/>
                </a:rPr>
                <a:t>Bounded Rationality Model</a:t>
              </a:r>
              <a:endParaRPr lang="en-US" altLang="en-US" dirty="0"/>
            </a:p>
          </p:txBody>
        </p:sp>
      </p:grpSp>
    </p:spTree>
    <p:extLst>
      <p:ext uri="{BB962C8B-B14F-4D97-AF65-F5344CB8AC3E}">
        <p14:creationId xmlns:p14="http://schemas.microsoft.com/office/powerpoint/2010/main" val="16180585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36739" y="1408985"/>
            <a:ext cx="6276357" cy="5291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Clr>
                <a:srgbClr val="FF0000"/>
              </a:buClr>
              <a:defRPr/>
            </a:pPr>
            <a:endParaRPr lang="en-US" sz="2000" b="1" dirty="0">
              <a:solidFill>
                <a:schemeClr val="tx1"/>
              </a:solidFill>
              <a:latin typeface="Times New Roman" pitchFamily="-108" charset="0"/>
            </a:endParaRPr>
          </a:p>
        </p:txBody>
      </p:sp>
      <p:sp>
        <p:nvSpPr>
          <p:cNvPr id="3" name="Rectangle 3">
            <a:extLst>
              <a:ext uri="{FF2B5EF4-FFF2-40B4-BE49-F238E27FC236}">
                <a16:creationId xmlns:a16="http://schemas.microsoft.com/office/drawing/2014/main" xmlns=""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xmlns=""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xmlns=""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xmlns="" id="{5886DE2E-F381-EAB7-4411-545E3429F784}"/>
              </a:ext>
            </a:extLst>
          </p:cNvPr>
          <p:cNvSpPr txBox="1"/>
          <p:nvPr/>
        </p:nvSpPr>
        <p:spPr>
          <a:xfrm>
            <a:off x="2045386" y="640824"/>
            <a:ext cx="8859008" cy="646331"/>
          </a:xfrm>
          <a:prstGeom prst="rect">
            <a:avLst/>
          </a:prstGeom>
          <a:noFill/>
        </p:spPr>
        <p:txBody>
          <a:bodyPr wrap="square">
            <a:spAutoFit/>
          </a:bodyPr>
          <a:lstStyle/>
          <a:p>
            <a:pPr algn="ctr"/>
            <a:r>
              <a:rPr lang="en-US" altLang="en-US" sz="3600" b="1" dirty="0">
                <a:solidFill>
                  <a:srgbClr val="C00000"/>
                </a:solidFill>
              </a:rPr>
              <a:t>Models of Decision-Making</a:t>
            </a:r>
            <a:endParaRPr lang="en-US" sz="1400" b="1" dirty="0">
              <a:solidFill>
                <a:srgbClr val="C00000"/>
              </a:solidFill>
            </a:endParaRPr>
          </a:p>
        </p:txBody>
      </p:sp>
      <p:sp>
        <p:nvSpPr>
          <p:cNvPr id="5" name="TextBox 4">
            <a:extLst>
              <a:ext uri="{FF2B5EF4-FFF2-40B4-BE49-F238E27FC236}">
                <a16:creationId xmlns:a16="http://schemas.microsoft.com/office/drawing/2014/main" xmlns="" id="{77BD9F8D-EAA5-17AC-06E1-F7BC80F654DE}"/>
              </a:ext>
            </a:extLst>
          </p:cNvPr>
          <p:cNvSpPr txBox="1"/>
          <p:nvPr/>
        </p:nvSpPr>
        <p:spPr>
          <a:xfrm>
            <a:off x="323183" y="1682488"/>
            <a:ext cx="6002696" cy="4893647"/>
          </a:xfrm>
          <a:prstGeom prst="rect">
            <a:avLst/>
          </a:prstGeom>
          <a:noFill/>
        </p:spPr>
        <p:txBody>
          <a:bodyPr wrap="square">
            <a:spAutoFit/>
          </a:bodyPr>
          <a:lstStyle/>
          <a:p>
            <a:pPr algn="just"/>
            <a:r>
              <a:rPr lang="en-US" altLang="en-US" sz="2400" b="1" dirty="0">
                <a:solidFill>
                  <a:srgbClr val="C00000"/>
                </a:solidFill>
                <a:latin typeface="Arial" panose="020B0604020202020204" pitchFamily="34" charset="0"/>
              </a:rPr>
              <a:t>Rationality</a:t>
            </a:r>
            <a:r>
              <a:rPr lang="en-US" altLang="en-US" sz="2400" b="1" dirty="0">
                <a:solidFill>
                  <a:srgbClr val="00FFFF"/>
                </a:solidFill>
                <a:latin typeface="Arial" panose="020B0604020202020204" pitchFamily="34" charset="0"/>
              </a:rPr>
              <a:t> - </a:t>
            </a:r>
            <a:r>
              <a:rPr lang="en-US" altLang="en-US" sz="2400" b="1" dirty="0">
                <a:latin typeface="Arial" panose="020B0604020202020204" pitchFamily="34" charset="0"/>
              </a:rPr>
              <a:t>a logical, step-by-step approach to decision making, with a</a:t>
            </a:r>
          </a:p>
          <a:p>
            <a:pPr algn="just"/>
            <a:r>
              <a:rPr lang="en-US" altLang="en-US" sz="2400" b="1" dirty="0">
                <a:latin typeface="Arial" panose="020B0604020202020204" pitchFamily="34" charset="0"/>
              </a:rPr>
              <a:t>thorough analysis of alternatives and their consequences.</a:t>
            </a:r>
          </a:p>
          <a:p>
            <a:pPr algn="just"/>
            <a:endParaRPr lang="en-US" altLang="en-US" sz="2400" b="1" dirty="0">
              <a:latin typeface="Arial" panose="020B0604020202020204" pitchFamily="34" charset="0"/>
            </a:endParaRPr>
          </a:p>
          <a:p>
            <a:pPr algn="just">
              <a:buFontTx/>
              <a:buNone/>
            </a:pPr>
            <a:r>
              <a:rPr lang="en-US" altLang="en-US" sz="2400" dirty="0">
                <a:solidFill>
                  <a:schemeClr val="tx1"/>
                </a:solidFill>
              </a:rPr>
              <a:t>1.  The outcome will be completely rational</a:t>
            </a:r>
          </a:p>
          <a:p>
            <a:pPr algn="just">
              <a:buFontTx/>
              <a:buNone/>
            </a:pPr>
            <a:r>
              <a:rPr lang="en-US" altLang="en-US" sz="2400" dirty="0">
                <a:solidFill>
                  <a:schemeClr val="tx1"/>
                </a:solidFill>
              </a:rPr>
              <a:t>2.  The decision maker uses a consistent system                                                     of preferences to choose the best alternative</a:t>
            </a:r>
          </a:p>
          <a:p>
            <a:pPr algn="just">
              <a:buFontTx/>
              <a:buNone/>
            </a:pPr>
            <a:r>
              <a:rPr lang="en-US" altLang="en-US" sz="2400" dirty="0">
                <a:solidFill>
                  <a:schemeClr val="tx1"/>
                </a:solidFill>
              </a:rPr>
              <a:t>3.  The decision maker is aware of all alternatives</a:t>
            </a:r>
          </a:p>
          <a:p>
            <a:pPr algn="just">
              <a:buFontTx/>
              <a:buNone/>
            </a:pPr>
            <a:r>
              <a:rPr lang="en-US" altLang="en-US" sz="2400" dirty="0">
                <a:solidFill>
                  <a:schemeClr val="tx1"/>
                </a:solidFill>
              </a:rPr>
              <a:t>4.  The decision maker can calculate the            probability of success for each alternative</a:t>
            </a:r>
          </a:p>
        </p:txBody>
      </p:sp>
      <p:grpSp>
        <p:nvGrpSpPr>
          <p:cNvPr id="8" name="Group 7">
            <a:extLst>
              <a:ext uri="{FF2B5EF4-FFF2-40B4-BE49-F238E27FC236}">
                <a16:creationId xmlns:a16="http://schemas.microsoft.com/office/drawing/2014/main" xmlns="" id="{F56B3438-BE25-5BE5-4A29-595E4EE746ED}"/>
              </a:ext>
            </a:extLst>
          </p:cNvPr>
          <p:cNvGrpSpPr>
            <a:grpSpLocks/>
          </p:cNvGrpSpPr>
          <p:nvPr/>
        </p:nvGrpSpPr>
        <p:grpSpPr bwMode="auto">
          <a:xfrm>
            <a:off x="6703870" y="2044727"/>
            <a:ext cx="4703763" cy="1520826"/>
            <a:chOff x="2617" y="1584"/>
            <a:chExt cx="2963" cy="958"/>
          </a:xfrm>
          <a:solidFill>
            <a:schemeClr val="accent5">
              <a:lumMod val="60000"/>
              <a:lumOff val="40000"/>
            </a:schemeClr>
          </a:solidFill>
        </p:grpSpPr>
        <p:sp>
          <p:nvSpPr>
            <p:cNvPr id="27" name="Freeform 6">
              <a:extLst>
                <a:ext uri="{FF2B5EF4-FFF2-40B4-BE49-F238E27FC236}">
                  <a16:creationId xmlns:a16="http://schemas.microsoft.com/office/drawing/2014/main" xmlns="" id="{102E19EB-07A8-42F2-9324-6C9F020C73C3}"/>
                </a:ext>
              </a:extLst>
            </p:cNvPr>
            <p:cNvSpPr>
              <a:spLocks/>
            </p:cNvSpPr>
            <p:nvPr/>
          </p:nvSpPr>
          <p:spPr bwMode="auto">
            <a:xfrm>
              <a:off x="2617" y="1830"/>
              <a:ext cx="100" cy="712"/>
            </a:xfrm>
            <a:custGeom>
              <a:avLst/>
              <a:gdLst>
                <a:gd name="T0" fmla="*/ 99 w 100"/>
                <a:gd name="T1" fmla="*/ 59 h 712"/>
                <a:gd name="T2" fmla="*/ 99 w 100"/>
                <a:gd name="T3" fmla="*/ 711 h 712"/>
                <a:gd name="T4" fmla="*/ 0 w 100"/>
                <a:gd name="T5" fmla="*/ 649 h 712"/>
                <a:gd name="T6" fmla="*/ 0 w 100"/>
                <a:gd name="T7" fmla="*/ 0 h 712"/>
                <a:gd name="T8" fmla="*/ 99 w 100"/>
                <a:gd name="T9" fmla="*/ 59 h 712"/>
              </a:gdLst>
              <a:ahLst/>
              <a:cxnLst>
                <a:cxn ang="0">
                  <a:pos x="T0" y="T1"/>
                </a:cxn>
                <a:cxn ang="0">
                  <a:pos x="T2" y="T3"/>
                </a:cxn>
                <a:cxn ang="0">
                  <a:pos x="T4" y="T5"/>
                </a:cxn>
                <a:cxn ang="0">
                  <a:pos x="T6" y="T7"/>
                </a:cxn>
                <a:cxn ang="0">
                  <a:pos x="T8" y="T9"/>
                </a:cxn>
              </a:cxnLst>
              <a:rect l="0" t="0" r="r" b="b"/>
              <a:pathLst>
                <a:path w="100" h="712">
                  <a:moveTo>
                    <a:pt x="99" y="59"/>
                  </a:moveTo>
                  <a:lnTo>
                    <a:pt x="99" y="711"/>
                  </a:lnTo>
                  <a:lnTo>
                    <a:pt x="0" y="649"/>
                  </a:lnTo>
                  <a:lnTo>
                    <a:pt x="0" y="0"/>
                  </a:lnTo>
                  <a:lnTo>
                    <a:pt x="99" y="59"/>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8" name="Freeform 7">
              <a:extLst>
                <a:ext uri="{FF2B5EF4-FFF2-40B4-BE49-F238E27FC236}">
                  <a16:creationId xmlns:a16="http://schemas.microsoft.com/office/drawing/2014/main" xmlns="" id="{64AFC170-C002-4380-43E3-CB543A421719}"/>
                </a:ext>
              </a:extLst>
            </p:cNvPr>
            <p:cNvSpPr>
              <a:spLocks/>
            </p:cNvSpPr>
            <p:nvPr/>
          </p:nvSpPr>
          <p:spPr bwMode="auto">
            <a:xfrm>
              <a:off x="2617" y="1585"/>
              <a:ext cx="1521" cy="305"/>
            </a:xfrm>
            <a:custGeom>
              <a:avLst/>
              <a:gdLst>
                <a:gd name="T0" fmla="*/ 0 w 1521"/>
                <a:gd name="T1" fmla="*/ 245 h 305"/>
                <a:gd name="T2" fmla="*/ 99 w 1521"/>
                <a:gd name="T3" fmla="*/ 304 h 305"/>
                <a:gd name="T4" fmla="*/ 1520 w 1521"/>
                <a:gd name="T5" fmla="*/ 53 h 305"/>
                <a:gd name="T6" fmla="*/ 1441 w 1521"/>
                <a:gd name="T7" fmla="*/ 0 h 305"/>
                <a:gd name="T8" fmla="*/ 0 w 1521"/>
                <a:gd name="T9" fmla="*/ 245 h 305"/>
              </a:gdLst>
              <a:ahLst/>
              <a:cxnLst>
                <a:cxn ang="0">
                  <a:pos x="T0" y="T1"/>
                </a:cxn>
                <a:cxn ang="0">
                  <a:pos x="T2" y="T3"/>
                </a:cxn>
                <a:cxn ang="0">
                  <a:pos x="T4" y="T5"/>
                </a:cxn>
                <a:cxn ang="0">
                  <a:pos x="T6" y="T7"/>
                </a:cxn>
                <a:cxn ang="0">
                  <a:pos x="T8" y="T9"/>
                </a:cxn>
              </a:cxnLst>
              <a:rect l="0" t="0" r="r" b="b"/>
              <a:pathLst>
                <a:path w="1521" h="305">
                  <a:moveTo>
                    <a:pt x="0" y="245"/>
                  </a:moveTo>
                  <a:lnTo>
                    <a:pt x="99" y="304"/>
                  </a:lnTo>
                  <a:lnTo>
                    <a:pt x="1520" y="53"/>
                  </a:lnTo>
                  <a:lnTo>
                    <a:pt x="1441" y="0"/>
                  </a:lnTo>
                  <a:lnTo>
                    <a:pt x="0" y="245"/>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9" name="Freeform 8">
              <a:extLst>
                <a:ext uri="{FF2B5EF4-FFF2-40B4-BE49-F238E27FC236}">
                  <a16:creationId xmlns:a16="http://schemas.microsoft.com/office/drawing/2014/main" xmlns="" id="{C947E86E-5AE0-A67B-51A7-3DAD085EA98A}"/>
                </a:ext>
              </a:extLst>
            </p:cNvPr>
            <p:cNvSpPr>
              <a:spLocks/>
            </p:cNvSpPr>
            <p:nvPr/>
          </p:nvSpPr>
          <p:spPr bwMode="auto">
            <a:xfrm>
              <a:off x="4055" y="1584"/>
              <a:ext cx="1525" cy="299"/>
            </a:xfrm>
            <a:custGeom>
              <a:avLst/>
              <a:gdLst>
                <a:gd name="T0" fmla="*/ 0 w 1525"/>
                <a:gd name="T1" fmla="*/ 0 h 299"/>
                <a:gd name="T2" fmla="*/ 80 w 1525"/>
                <a:gd name="T3" fmla="*/ 54 h 299"/>
                <a:gd name="T4" fmla="*/ 1524 w 1525"/>
                <a:gd name="T5" fmla="*/ 298 h 299"/>
                <a:gd name="T6" fmla="*/ 1429 w 1525"/>
                <a:gd name="T7" fmla="*/ 241 h 299"/>
                <a:gd name="T8" fmla="*/ 0 w 1525"/>
                <a:gd name="T9" fmla="*/ 0 h 299"/>
              </a:gdLst>
              <a:ahLst/>
              <a:cxnLst>
                <a:cxn ang="0">
                  <a:pos x="T0" y="T1"/>
                </a:cxn>
                <a:cxn ang="0">
                  <a:pos x="T2" y="T3"/>
                </a:cxn>
                <a:cxn ang="0">
                  <a:pos x="T4" y="T5"/>
                </a:cxn>
                <a:cxn ang="0">
                  <a:pos x="T6" y="T7"/>
                </a:cxn>
                <a:cxn ang="0">
                  <a:pos x="T8" y="T9"/>
                </a:cxn>
              </a:cxnLst>
              <a:rect l="0" t="0" r="r" b="b"/>
              <a:pathLst>
                <a:path w="1525" h="299">
                  <a:moveTo>
                    <a:pt x="0" y="0"/>
                  </a:moveTo>
                  <a:lnTo>
                    <a:pt x="80" y="54"/>
                  </a:lnTo>
                  <a:lnTo>
                    <a:pt x="1524" y="298"/>
                  </a:lnTo>
                  <a:lnTo>
                    <a:pt x="1429" y="241"/>
                  </a:lnTo>
                  <a:lnTo>
                    <a:pt x="0" y="0"/>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30" name="Freeform 9">
              <a:extLst>
                <a:ext uri="{FF2B5EF4-FFF2-40B4-BE49-F238E27FC236}">
                  <a16:creationId xmlns:a16="http://schemas.microsoft.com/office/drawing/2014/main" xmlns="" id="{AD167DAD-FF4B-F8D5-5D36-52946E00C316}"/>
                </a:ext>
              </a:extLst>
            </p:cNvPr>
            <p:cNvSpPr>
              <a:spLocks/>
            </p:cNvSpPr>
            <p:nvPr/>
          </p:nvSpPr>
          <p:spPr bwMode="auto">
            <a:xfrm>
              <a:off x="2716" y="1638"/>
              <a:ext cx="2864" cy="904"/>
            </a:xfrm>
            <a:custGeom>
              <a:avLst/>
              <a:gdLst>
                <a:gd name="T0" fmla="*/ 0 w 2864"/>
                <a:gd name="T1" fmla="*/ 251 h 904"/>
                <a:gd name="T2" fmla="*/ 0 w 2864"/>
                <a:gd name="T3" fmla="*/ 903 h 904"/>
                <a:gd name="T4" fmla="*/ 1428 w 2864"/>
                <a:gd name="T5" fmla="*/ 658 h 904"/>
                <a:gd name="T6" fmla="*/ 2863 w 2864"/>
                <a:gd name="T7" fmla="*/ 903 h 904"/>
                <a:gd name="T8" fmla="*/ 2863 w 2864"/>
                <a:gd name="T9" fmla="*/ 244 h 904"/>
                <a:gd name="T10" fmla="*/ 1419 w 2864"/>
                <a:gd name="T11" fmla="*/ 0 h 904"/>
                <a:gd name="T12" fmla="*/ 0 w 2864"/>
                <a:gd name="T13" fmla="*/ 251 h 904"/>
              </a:gdLst>
              <a:ahLst/>
              <a:cxnLst>
                <a:cxn ang="0">
                  <a:pos x="T0" y="T1"/>
                </a:cxn>
                <a:cxn ang="0">
                  <a:pos x="T2" y="T3"/>
                </a:cxn>
                <a:cxn ang="0">
                  <a:pos x="T4" y="T5"/>
                </a:cxn>
                <a:cxn ang="0">
                  <a:pos x="T6" y="T7"/>
                </a:cxn>
                <a:cxn ang="0">
                  <a:pos x="T8" y="T9"/>
                </a:cxn>
                <a:cxn ang="0">
                  <a:pos x="T10" y="T11"/>
                </a:cxn>
                <a:cxn ang="0">
                  <a:pos x="T12" y="T13"/>
                </a:cxn>
              </a:cxnLst>
              <a:rect l="0" t="0" r="r" b="b"/>
              <a:pathLst>
                <a:path w="2864" h="904">
                  <a:moveTo>
                    <a:pt x="0" y="251"/>
                  </a:moveTo>
                  <a:lnTo>
                    <a:pt x="0" y="903"/>
                  </a:lnTo>
                  <a:lnTo>
                    <a:pt x="1428" y="658"/>
                  </a:lnTo>
                  <a:lnTo>
                    <a:pt x="2863" y="903"/>
                  </a:lnTo>
                  <a:lnTo>
                    <a:pt x="2863" y="244"/>
                  </a:lnTo>
                  <a:lnTo>
                    <a:pt x="1419" y="0"/>
                  </a:lnTo>
                  <a:lnTo>
                    <a:pt x="0" y="251"/>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pPr algn="ctr"/>
              <a:endParaRPr lang="en-US" altLang="en-US" sz="2400" dirty="0">
                <a:latin typeface="Arial" panose="020B0604020202020204" pitchFamily="34" charset="0"/>
              </a:endParaRPr>
            </a:p>
            <a:p>
              <a:pPr algn="ctr"/>
              <a:r>
                <a:rPr lang="en-US" altLang="en-US" sz="2400" dirty="0">
                  <a:latin typeface="Arial" panose="020B0604020202020204" pitchFamily="34" charset="0"/>
                </a:rPr>
                <a:t>Rational  Model</a:t>
              </a:r>
              <a:endParaRPr lang="en-US" altLang="en-US" dirty="0"/>
            </a:p>
          </p:txBody>
        </p:sp>
      </p:grpSp>
      <p:grpSp>
        <p:nvGrpSpPr>
          <p:cNvPr id="10" name="Group 9">
            <a:extLst>
              <a:ext uri="{FF2B5EF4-FFF2-40B4-BE49-F238E27FC236}">
                <a16:creationId xmlns:a16="http://schemas.microsoft.com/office/drawing/2014/main" xmlns="" id="{C3A150E2-9052-9D3E-CD0C-870361FFEE2C}"/>
              </a:ext>
            </a:extLst>
          </p:cNvPr>
          <p:cNvGrpSpPr>
            <a:grpSpLocks/>
          </p:cNvGrpSpPr>
          <p:nvPr/>
        </p:nvGrpSpPr>
        <p:grpSpPr bwMode="auto">
          <a:xfrm>
            <a:off x="6691169" y="4427567"/>
            <a:ext cx="4703763" cy="1520826"/>
            <a:chOff x="2609" y="3085"/>
            <a:chExt cx="2963" cy="958"/>
          </a:xfrm>
          <a:solidFill>
            <a:schemeClr val="tx2">
              <a:lumMod val="40000"/>
              <a:lumOff val="60000"/>
            </a:schemeClr>
          </a:solidFill>
        </p:grpSpPr>
        <p:grpSp>
          <p:nvGrpSpPr>
            <p:cNvPr id="20" name="Group 19">
              <a:extLst>
                <a:ext uri="{FF2B5EF4-FFF2-40B4-BE49-F238E27FC236}">
                  <a16:creationId xmlns:a16="http://schemas.microsoft.com/office/drawing/2014/main" xmlns="" id="{FC993F6C-58F5-7E3D-62C4-4ACD47E757E9}"/>
                </a:ext>
              </a:extLst>
            </p:cNvPr>
            <p:cNvGrpSpPr>
              <a:grpSpLocks/>
            </p:cNvGrpSpPr>
            <p:nvPr/>
          </p:nvGrpSpPr>
          <p:grpSpPr bwMode="auto">
            <a:xfrm>
              <a:off x="2609" y="3085"/>
              <a:ext cx="2963" cy="958"/>
              <a:chOff x="2609" y="3085"/>
              <a:chExt cx="2963" cy="958"/>
            </a:xfrm>
            <a:grpFill/>
          </p:grpSpPr>
          <p:sp>
            <p:nvSpPr>
              <p:cNvPr id="22" name="Freeform 11">
                <a:extLst>
                  <a:ext uri="{FF2B5EF4-FFF2-40B4-BE49-F238E27FC236}">
                    <a16:creationId xmlns:a16="http://schemas.microsoft.com/office/drawing/2014/main" xmlns="" id="{FC9A766A-ED6E-352E-4F05-342C8B0281D9}"/>
                  </a:ext>
                </a:extLst>
              </p:cNvPr>
              <p:cNvSpPr>
                <a:spLocks/>
              </p:cNvSpPr>
              <p:nvPr/>
            </p:nvSpPr>
            <p:spPr bwMode="auto">
              <a:xfrm>
                <a:off x="2609" y="3331"/>
                <a:ext cx="100" cy="712"/>
              </a:xfrm>
              <a:custGeom>
                <a:avLst/>
                <a:gdLst>
                  <a:gd name="T0" fmla="*/ 99 w 100"/>
                  <a:gd name="T1" fmla="*/ 59 h 712"/>
                  <a:gd name="T2" fmla="*/ 99 w 100"/>
                  <a:gd name="T3" fmla="*/ 711 h 712"/>
                  <a:gd name="T4" fmla="*/ 0 w 100"/>
                  <a:gd name="T5" fmla="*/ 648 h 712"/>
                  <a:gd name="T6" fmla="*/ 0 w 100"/>
                  <a:gd name="T7" fmla="*/ 0 h 712"/>
                  <a:gd name="T8" fmla="*/ 99 w 100"/>
                  <a:gd name="T9" fmla="*/ 59 h 712"/>
                </a:gdLst>
                <a:ahLst/>
                <a:cxnLst>
                  <a:cxn ang="0">
                    <a:pos x="T0" y="T1"/>
                  </a:cxn>
                  <a:cxn ang="0">
                    <a:pos x="T2" y="T3"/>
                  </a:cxn>
                  <a:cxn ang="0">
                    <a:pos x="T4" y="T5"/>
                  </a:cxn>
                  <a:cxn ang="0">
                    <a:pos x="T6" y="T7"/>
                  </a:cxn>
                  <a:cxn ang="0">
                    <a:pos x="T8" y="T9"/>
                  </a:cxn>
                </a:cxnLst>
                <a:rect l="0" t="0" r="r" b="b"/>
                <a:pathLst>
                  <a:path w="100" h="712">
                    <a:moveTo>
                      <a:pt x="99" y="59"/>
                    </a:moveTo>
                    <a:lnTo>
                      <a:pt x="99" y="711"/>
                    </a:lnTo>
                    <a:lnTo>
                      <a:pt x="0" y="648"/>
                    </a:lnTo>
                    <a:lnTo>
                      <a:pt x="0" y="0"/>
                    </a:lnTo>
                    <a:lnTo>
                      <a:pt x="99" y="59"/>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3" name="Freeform 12">
                <a:extLst>
                  <a:ext uri="{FF2B5EF4-FFF2-40B4-BE49-F238E27FC236}">
                    <a16:creationId xmlns:a16="http://schemas.microsoft.com/office/drawing/2014/main" xmlns="" id="{7F132C1F-236C-C294-5FE6-5075A58B155A}"/>
                  </a:ext>
                </a:extLst>
              </p:cNvPr>
              <p:cNvSpPr>
                <a:spLocks/>
              </p:cNvSpPr>
              <p:nvPr/>
            </p:nvSpPr>
            <p:spPr bwMode="auto">
              <a:xfrm>
                <a:off x="2609" y="3086"/>
                <a:ext cx="1520" cy="305"/>
              </a:xfrm>
              <a:custGeom>
                <a:avLst/>
                <a:gdLst>
                  <a:gd name="T0" fmla="*/ 0 w 1520"/>
                  <a:gd name="T1" fmla="*/ 245 h 305"/>
                  <a:gd name="T2" fmla="*/ 99 w 1520"/>
                  <a:gd name="T3" fmla="*/ 304 h 305"/>
                  <a:gd name="T4" fmla="*/ 1519 w 1520"/>
                  <a:gd name="T5" fmla="*/ 52 h 305"/>
                  <a:gd name="T6" fmla="*/ 1441 w 1520"/>
                  <a:gd name="T7" fmla="*/ 0 h 305"/>
                  <a:gd name="T8" fmla="*/ 0 w 1520"/>
                  <a:gd name="T9" fmla="*/ 245 h 305"/>
                </a:gdLst>
                <a:ahLst/>
                <a:cxnLst>
                  <a:cxn ang="0">
                    <a:pos x="T0" y="T1"/>
                  </a:cxn>
                  <a:cxn ang="0">
                    <a:pos x="T2" y="T3"/>
                  </a:cxn>
                  <a:cxn ang="0">
                    <a:pos x="T4" y="T5"/>
                  </a:cxn>
                  <a:cxn ang="0">
                    <a:pos x="T6" y="T7"/>
                  </a:cxn>
                  <a:cxn ang="0">
                    <a:pos x="T8" y="T9"/>
                  </a:cxn>
                </a:cxnLst>
                <a:rect l="0" t="0" r="r" b="b"/>
                <a:pathLst>
                  <a:path w="1520" h="305">
                    <a:moveTo>
                      <a:pt x="0" y="245"/>
                    </a:moveTo>
                    <a:lnTo>
                      <a:pt x="99" y="304"/>
                    </a:lnTo>
                    <a:lnTo>
                      <a:pt x="1519" y="52"/>
                    </a:lnTo>
                    <a:lnTo>
                      <a:pt x="1441" y="0"/>
                    </a:lnTo>
                    <a:lnTo>
                      <a:pt x="0" y="245"/>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4" name="Freeform 13">
                <a:extLst>
                  <a:ext uri="{FF2B5EF4-FFF2-40B4-BE49-F238E27FC236}">
                    <a16:creationId xmlns:a16="http://schemas.microsoft.com/office/drawing/2014/main" xmlns="" id="{D6FF075F-B56D-C7B7-0186-A83CB3EFE068}"/>
                  </a:ext>
                </a:extLst>
              </p:cNvPr>
              <p:cNvSpPr>
                <a:spLocks/>
              </p:cNvSpPr>
              <p:nvPr/>
            </p:nvSpPr>
            <p:spPr bwMode="auto">
              <a:xfrm>
                <a:off x="4047" y="3085"/>
                <a:ext cx="1525" cy="299"/>
              </a:xfrm>
              <a:custGeom>
                <a:avLst/>
                <a:gdLst>
                  <a:gd name="T0" fmla="*/ 0 w 1525"/>
                  <a:gd name="T1" fmla="*/ 0 h 299"/>
                  <a:gd name="T2" fmla="*/ 80 w 1525"/>
                  <a:gd name="T3" fmla="*/ 53 h 299"/>
                  <a:gd name="T4" fmla="*/ 1524 w 1525"/>
                  <a:gd name="T5" fmla="*/ 298 h 299"/>
                  <a:gd name="T6" fmla="*/ 1429 w 1525"/>
                  <a:gd name="T7" fmla="*/ 242 h 299"/>
                  <a:gd name="T8" fmla="*/ 0 w 1525"/>
                  <a:gd name="T9" fmla="*/ 0 h 299"/>
                </a:gdLst>
                <a:ahLst/>
                <a:cxnLst>
                  <a:cxn ang="0">
                    <a:pos x="T0" y="T1"/>
                  </a:cxn>
                  <a:cxn ang="0">
                    <a:pos x="T2" y="T3"/>
                  </a:cxn>
                  <a:cxn ang="0">
                    <a:pos x="T4" y="T5"/>
                  </a:cxn>
                  <a:cxn ang="0">
                    <a:pos x="T6" y="T7"/>
                  </a:cxn>
                  <a:cxn ang="0">
                    <a:pos x="T8" y="T9"/>
                  </a:cxn>
                </a:cxnLst>
                <a:rect l="0" t="0" r="r" b="b"/>
                <a:pathLst>
                  <a:path w="1525" h="299">
                    <a:moveTo>
                      <a:pt x="0" y="0"/>
                    </a:moveTo>
                    <a:lnTo>
                      <a:pt x="80" y="53"/>
                    </a:lnTo>
                    <a:lnTo>
                      <a:pt x="1524" y="298"/>
                    </a:lnTo>
                    <a:lnTo>
                      <a:pt x="1429" y="242"/>
                    </a:lnTo>
                    <a:lnTo>
                      <a:pt x="0" y="0"/>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6" name="Freeform 14">
                <a:extLst>
                  <a:ext uri="{FF2B5EF4-FFF2-40B4-BE49-F238E27FC236}">
                    <a16:creationId xmlns:a16="http://schemas.microsoft.com/office/drawing/2014/main" xmlns="" id="{CDCD26FC-87B5-42E5-7312-E01DD5995B39}"/>
                  </a:ext>
                </a:extLst>
              </p:cNvPr>
              <p:cNvSpPr>
                <a:spLocks/>
              </p:cNvSpPr>
              <p:nvPr/>
            </p:nvSpPr>
            <p:spPr bwMode="auto">
              <a:xfrm>
                <a:off x="2708" y="3138"/>
                <a:ext cx="2864" cy="905"/>
              </a:xfrm>
              <a:custGeom>
                <a:avLst/>
                <a:gdLst>
                  <a:gd name="T0" fmla="*/ 0 w 2864"/>
                  <a:gd name="T1" fmla="*/ 252 h 905"/>
                  <a:gd name="T2" fmla="*/ 0 w 2864"/>
                  <a:gd name="T3" fmla="*/ 904 h 905"/>
                  <a:gd name="T4" fmla="*/ 2863 w 2864"/>
                  <a:gd name="T5" fmla="*/ 904 h 905"/>
                  <a:gd name="T6" fmla="*/ 2863 w 2864"/>
                  <a:gd name="T7" fmla="*/ 245 h 905"/>
                  <a:gd name="T8" fmla="*/ 1419 w 2864"/>
                  <a:gd name="T9" fmla="*/ 0 h 905"/>
                  <a:gd name="T10" fmla="*/ 0 w 2864"/>
                  <a:gd name="T11" fmla="*/ 252 h 905"/>
                </a:gdLst>
                <a:ahLst/>
                <a:cxnLst>
                  <a:cxn ang="0">
                    <a:pos x="T0" y="T1"/>
                  </a:cxn>
                  <a:cxn ang="0">
                    <a:pos x="T2" y="T3"/>
                  </a:cxn>
                  <a:cxn ang="0">
                    <a:pos x="T4" y="T5"/>
                  </a:cxn>
                  <a:cxn ang="0">
                    <a:pos x="T6" y="T7"/>
                  </a:cxn>
                  <a:cxn ang="0">
                    <a:pos x="T8" y="T9"/>
                  </a:cxn>
                  <a:cxn ang="0">
                    <a:pos x="T10" y="T11"/>
                  </a:cxn>
                </a:cxnLst>
                <a:rect l="0" t="0" r="r" b="b"/>
                <a:pathLst>
                  <a:path w="2864" h="905">
                    <a:moveTo>
                      <a:pt x="0" y="252"/>
                    </a:moveTo>
                    <a:lnTo>
                      <a:pt x="0" y="904"/>
                    </a:lnTo>
                    <a:lnTo>
                      <a:pt x="2863" y="904"/>
                    </a:lnTo>
                    <a:lnTo>
                      <a:pt x="2863" y="245"/>
                    </a:lnTo>
                    <a:lnTo>
                      <a:pt x="1419" y="0"/>
                    </a:lnTo>
                    <a:lnTo>
                      <a:pt x="0" y="252"/>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grpSp>
        <p:sp>
          <p:nvSpPr>
            <p:cNvPr id="21" name="Rectangle 20">
              <a:extLst>
                <a:ext uri="{FF2B5EF4-FFF2-40B4-BE49-F238E27FC236}">
                  <a16:creationId xmlns:a16="http://schemas.microsoft.com/office/drawing/2014/main" xmlns="" id="{9D56855B-C5A1-5B01-2CAE-44C5A4E42554}"/>
                </a:ext>
              </a:extLst>
            </p:cNvPr>
            <p:cNvSpPr>
              <a:spLocks noChangeArrowheads="1"/>
            </p:cNvSpPr>
            <p:nvPr/>
          </p:nvSpPr>
          <p:spPr bwMode="auto">
            <a:xfrm>
              <a:off x="2985" y="3423"/>
              <a:ext cx="2278" cy="563"/>
            </a:xfrm>
            <a:prstGeom prst="rect">
              <a:avLst/>
            </a:prstGeom>
            <a:grp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r>
                <a:rPr lang="en-US" altLang="en-US" sz="2800">
                  <a:latin typeface="Arial" panose="020B0604020202020204" pitchFamily="34" charset="0"/>
                </a:rPr>
                <a:t>Garbage Can Model</a:t>
              </a:r>
              <a:endParaRPr lang="en-US" altLang="en-US"/>
            </a:p>
            <a:p>
              <a:pPr eaLnBrk="1" hangingPunct="1"/>
              <a:endParaRPr lang="en-US" altLang="en-US"/>
            </a:p>
          </p:txBody>
        </p:sp>
      </p:grpSp>
      <p:grpSp>
        <p:nvGrpSpPr>
          <p:cNvPr id="14" name="Group 13">
            <a:extLst>
              <a:ext uri="{FF2B5EF4-FFF2-40B4-BE49-F238E27FC236}">
                <a16:creationId xmlns:a16="http://schemas.microsoft.com/office/drawing/2014/main" xmlns="" id="{84F9FE17-90CF-9C85-1807-3FD0168E524E}"/>
              </a:ext>
            </a:extLst>
          </p:cNvPr>
          <p:cNvGrpSpPr>
            <a:grpSpLocks/>
          </p:cNvGrpSpPr>
          <p:nvPr/>
        </p:nvGrpSpPr>
        <p:grpSpPr bwMode="auto">
          <a:xfrm>
            <a:off x="6691169" y="3241700"/>
            <a:ext cx="4703763" cy="1520825"/>
            <a:chOff x="2609" y="2338"/>
            <a:chExt cx="2963" cy="958"/>
          </a:xfrm>
          <a:solidFill>
            <a:schemeClr val="tx2">
              <a:lumMod val="40000"/>
              <a:lumOff val="60000"/>
            </a:schemeClr>
          </a:solidFill>
        </p:grpSpPr>
        <p:sp>
          <p:nvSpPr>
            <p:cNvPr id="16" name="Freeform 18">
              <a:extLst>
                <a:ext uri="{FF2B5EF4-FFF2-40B4-BE49-F238E27FC236}">
                  <a16:creationId xmlns:a16="http://schemas.microsoft.com/office/drawing/2014/main" xmlns="" id="{212BF013-ACE1-CF29-DE16-49DC1E911725}"/>
                </a:ext>
              </a:extLst>
            </p:cNvPr>
            <p:cNvSpPr>
              <a:spLocks/>
            </p:cNvSpPr>
            <p:nvPr/>
          </p:nvSpPr>
          <p:spPr bwMode="auto">
            <a:xfrm>
              <a:off x="2609" y="2584"/>
              <a:ext cx="100" cy="712"/>
            </a:xfrm>
            <a:custGeom>
              <a:avLst/>
              <a:gdLst>
                <a:gd name="T0" fmla="*/ 99 w 100"/>
                <a:gd name="T1" fmla="*/ 58 h 712"/>
                <a:gd name="T2" fmla="*/ 99 w 100"/>
                <a:gd name="T3" fmla="*/ 711 h 712"/>
                <a:gd name="T4" fmla="*/ 0 w 100"/>
                <a:gd name="T5" fmla="*/ 648 h 712"/>
                <a:gd name="T6" fmla="*/ 0 w 100"/>
                <a:gd name="T7" fmla="*/ 0 h 712"/>
                <a:gd name="T8" fmla="*/ 99 w 100"/>
                <a:gd name="T9" fmla="*/ 58 h 712"/>
              </a:gdLst>
              <a:ahLst/>
              <a:cxnLst>
                <a:cxn ang="0">
                  <a:pos x="T0" y="T1"/>
                </a:cxn>
                <a:cxn ang="0">
                  <a:pos x="T2" y="T3"/>
                </a:cxn>
                <a:cxn ang="0">
                  <a:pos x="T4" y="T5"/>
                </a:cxn>
                <a:cxn ang="0">
                  <a:pos x="T6" y="T7"/>
                </a:cxn>
                <a:cxn ang="0">
                  <a:pos x="T8" y="T9"/>
                </a:cxn>
              </a:cxnLst>
              <a:rect l="0" t="0" r="r" b="b"/>
              <a:pathLst>
                <a:path w="100" h="712">
                  <a:moveTo>
                    <a:pt x="99" y="58"/>
                  </a:moveTo>
                  <a:lnTo>
                    <a:pt x="99" y="711"/>
                  </a:lnTo>
                  <a:lnTo>
                    <a:pt x="0" y="648"/>
                  </a:lnTo>
                  <a:lnTo>
                    <a:pt x="0" y="0"/>
                  </a:lnTo>
                  <a:lnTo>
                    <a:pt x="99" y="58"/>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17" name="Freeform 19">
              <a:extLst>
                <a:ext uri="{FF2B5EF4-FFF2-40B4-BE49-F238E27FC236}">
                  <a16:creationId xmlns:a16="http://schemas.microsoft.com/office/drawing/2014/main" xmlns="" id="{C5F2749D-3422-A4BD-29DF-2D9963A94C6F}"/>
                </a:ext>
              </a:extLst>
            </p:cNvPr>
            <p:cNvSpPr>
              <a:spLocks/>
            </p:cNvSpPr>
            <p:nvPr/>
          </p:nvSpPr>
          <p:spPr bwMode="auto">
            <a:xfrm>
              <a:off x="2609" y="2339"/>
              <a:ext cx="1520" cy="304"/>
            </a:xfrm>
            <a:custGeom>
              <a:avLst/>
              <a:gdLst>
                <a:gd name="T0" fmla="*/ 0 w 1520"/>
                <a:gd name="T1" fmla="*/ 245 h 304"/>
                <a:gd name="T2" fmla="*/ 99 w 1520"/>
                <a:gd name="T3" fmla="*/ 303 h 304"/>
                <a:gd name="T4" fmla="*/ 1519 w 1520"/>
                <a:gd name="T5" fmla="*/ 52 h 304"/>
                <a:gd name="T6" fmla="*/ 1441 w 1520"/>
                <a:gd name="T7" fmla="*/ 0 h 304"/>
                <a:gd name="T8" fmla="*/ 0 w 1520"/>
                <a:gd name="T9" fmla="*/ 245 h 304"/>
              </a:gdLst>
              <a:ahLst/>
              <a:cxnLst>
                <a:cxn ang="0">
                  <a:pos x="T0" y="T1"/>
                </a:cxn>
                <a:cxn ang="0">
                  <a:pos x="T2" y="T3"/>
                </a:cxn>
                <a:cxn ang="0">
                  <a:pos x="T4" y="T5"/>
                </a:cxn>
                <a:cxn ang="0">
                  <a:pos x="T6" y="T7"/>
                </a:cxn>
                <a:cxn ang="0">
                  <a:pos x="T8" y="T9"/>
                </a:cxn>
              </a:cxnLst>
              <a:rect l="0" t="0" r="r" b="b"/>
              <a:pathLst>
                <a:path w="1520" h="304">
                  <a:moveTo>
                    <a:pt x="0" y="245"/>
                  </a:moveTo>
                  <a:lnTo>
                    <a:pt x="99" y="303"/>
                  </a:lnTo>
                  <a:lnTo>
                    <a:pt x="1519" y="52"/>
                  </a:lnTo>
                  <a:lnTo>
                    <a:pt x="1441" y="0"/>
                  </a:lnTo>
                  <a:lnTo>
                    <a:pt x="0" y="245"/>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18" name="Freeform 20">
              <a:extLst>
                <a:ext uri="{FF2B5EF4-FFF2-40B4-BE49-F238E27FC236}">
                  <a16:creationId xmlns:a16="http://schemas.microsoft.com/office/drawing/2014/main" xmlns="" id="{CD6F2B43-E789-EDB9-6892-C68C338BE2F6}"/>
                </a:ext>
              </a:extLst>
            </p:cNvPr>
            <p:cNvSpPr>
              <a:spLocks/>
            </p:cNvSpPr>
            <p:nvPr/>
          </p:nvSpPr>
          <p:spPr bwMode="auto">
            <a:xfrm>
              <a:off x="4047" y="2338"/>
              <a:ext cx="1525" cy="298"/>
            </a:xfrm>
            <a:custGeom>
              <a:avLst/>
              <a:gdLst>
                <a:gd name="T0" fmla="*/ 0 w 1525"/>
                <a:gd name="T1" fmla="*/ 0 h 298"/>
                <a:gd name="T2" fmla="*/ 80 w 1525"/>
                <a:gd name="T3" fmla="*/ 53 h 298"/>
                <a:gd name="T4" fmla="*/ 1524 w 1525"/>
                <a:gd name="T5" fmla="*/ 297 h 298"/>
                <a:gd name="T6" fmla="*/ 1429 w 1525"/>
                <a:gd name="T7" fmla="*/ 242 h 298"/>
                <a:gd name="T8" fmla="*/ 0 w 1525"/>
                <a:gd name="T9" fmla="*/ 0 h 298"/>
              </a:gdLst>
              <a:ahLst/>
              <a:cxnLst>
                <a:cxn ang="0">
                  <a:pos x="T0" y="T1"/>
                </a:cxn>
                <a:cxn ang="0">
                  <a:pos x="T2" y="T3"/>
                </a:cxn>
                <a:cxn ang="0">
                  <a:pos x="T4" y="T5"/>
                </a:cxn>
                <a:cxn ang="0">
                  <a:pos x="T6" y="T7"/>
                </a:cxn>
                <a:cxn ang="0">
                  <a:pos x="T8" y="T9"/>
                </a:cxn>
              </a:cxnLst>
              <a:rect l="0" t="0" r="r" b="b"/>
              <a:pathLst>
                <a:path w="1525" h="298">
                  <a:moveTo>
                    <a:pt x="0" y="0"/>
                  </a:moveTo>
                  <a:lnTo>
                    <a:pt x="80" y="53"/>
                  </a:lnTo>
                  <a:lnTo>
                    <a:pt x="1524" y="297"/>
                  </a:lnTo>
                  <a:lnTo>
                    <a:pt x="1429" y="242"/>
                  </a:lnTo>
                  <a:lnTo>
                    <a:pt x="0" y="0"/>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19" name="Freeform 21">
              <a:extLst>
                <a:ext uri="{FF2B5EF4-FFF2-40B4-BE49-F238E27FC236}">
                  <a16:creationId xmlns:a16="http://schemas.microsoft.com/office/drawing/2014/main" xmlns="" id="{4DD3F941-E6D3-CB17-F733-F225B5DE4C9F}"/>
                </a:ext>
              </a:extLst>
            </p:cNvPr>
            <p:cNvSpPr>
              <a:spLocks/>
            </p:cNvSpPr>
            <p:nvPr/>
          </p:nvSpPr>
          <p:spPr bwMode="auto">
            <a:xfrm>
              <a:off x="2708" y="2391"/>
              <a:ext cx="2864" cy="905"/>
            </a:xfrm>
            <a:custGeom>
              <a:avLst/>
              <a:gdLst>
                <a:gd name="T0" fmla="*/ 0 w 2864"/>
                <a:gd name="T1" fmla="*/ 251 h 905"/>
                <a:gd name="T2" fmla="*/ 0 w 2864"/>
                <a:gd name="T3" fmla="*/ 904 h 905"/>
                <a:gd name="T4" fmla="*/ 1427 w 2864"/>
                <a:gd name="T5" fmla="*/ 659 h 905"/>
                <a:gd name="T6" fmla="*/ 2863 w 2864"/>
                <a:gd name="T7" fmla="*/ 904 h 905"/>
                <a:gd name="T8" fmla="*/ 2863 w 2864"/>
                <a:gd name="T9" fmla="*/ 244 h 905"/>
                <a:gd name="T10" fmla="*/ 1419 w 2864"/>
                <a:gd name="T11" fmla="*/ 0 h 905"/>
                <a:gd name="T12" fmla="*/ 0 w 2864"/>
                <a:gd name="T13" fmla="*/ 251 h 905"/>
              </a:gdLst>
              <a:ahLst/>
              <a:cxnLst>
                <a:cxn ang="0">
                  <a:pos x="T0" y="T1"/>
                </a:cxn>
                <a:cxn ang="0">
                  <a:pos x="T2" y="T3"/>
                </a:cxn>
                <a:cxn ang="0">
                  <a:pos x="T4" y="T5"/>
                </a:cxn>
                <a:cxn ang="0">
                  <a:pos x="T6" y="T7"/>
                </a:cxn>
                <a:cxn ang="0">
                  <a:pos x="T8" y="T9"/>
                </a:cxn>
                <a:cxn ang="0">
                  <a:pos x="T10" y="T11"/>
                </a:cxn>
                <a:cxn ang="0">
                  <a:pos x="T12" y="T13"/>
                </a:cxn>
              </a:cxnLst>
              <a:rect l="0" t="0" r="r" b="b"/>
              <a:pathLst>
                <a:path w="2864" h="905">
                  <a:moveTo>
                    <a:pt x="0" y="251"/>
                  </a:moveTo>
                  <a:lnTo>
                    <a:pt x="0" y="904"/>
                  </a:lnTo>
                  <a:lnTo>
                    <a:pt x="1427" y="659"/>
                  </a:lnTo>
                  <a:lnTo>
                    <a:pt x="2863" y="904"/>
                  </a:lnTo>
                  <a:lnTo>
                    <a:pt x="2863" y="244"/>
                  </a:lnTo>
                  <a:lnTo>
                    <a:pt x="1419" y="0"/>
                  </a:lnTo>
                  <a:lnTo>
                    <a:pt x="0" y="251"/>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ltLang="en-US" sz="2400" dirty="0">
                <a:latin typeface="Arial" panose="020B0604020202020204" pitchFamily="34" charset="0"/>
              </a:endParaRPr>
            </a:p>
            <a:p>
              <a:pPr algn="ctr"/>
              <a:r>
                <a:rPr lang="en-US" altLang="en-US" sz="2400" dirty="0">
                  <a:latin typeface="Arial" panose="020B0604020202020204" pitchFamily="34" charset="0"/>
                </a:rPr>
                <a:t>Bounded Rationality Model</a:t>
              </a:r>
              <a:endParaRPr lang="en-US" altLang="en-US" dirty="0"/>
            </a:p>
          </p:txBody>
        </p:sp>
      </p:grpSp>
    </p:spTree>
    <p:extLst>
      <p:ext uri="{BB962C8B-B14F-4D97-AF65-F5344CB8AC3E}">
        <p14:creationId xmlns:p14="http://schemas.microsoft.com/office/powerpoint/2010/main" val="833574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36739" y="1408985"/>
            <a:ext cx="6276357" cy="5291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Clr>
                <a:srgbClr val="FF0000"/>
              </a:buClr>
              <a:defRPr/>
            </a:pPr>
            <a:endParaRPr lang="en-US" sz="2000" b="1" dirty="0">
              <a:solidFill>
                <a:schemeClr val="tx1"/>
              </a:solidFill>
              <a:latin typeface="Times New Roman" pitchFamily="-108" charset="0"/>
            </a:endParaRPr>
          </a:p>
        </p:txBody>
      </p:sp>
      <p:sp>
        <p:nvSpPr>
          <p:cNvPr id="3" name="Rectangle 3">
            <a:extLst>
              <a:ext uri="{FF2B5EF4-FFF2-40B4-BE49-F238E27FC236}">
                <a16:creationId xmlns:a16="http://schemas.microsoft.com/office/drawing/2014/main" xmlns=""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xmlns=""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xmlns=""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xmlns="" id="{5886DE2E-F381-EAB7-4411-545E3429F784}"/>
              </a:ext>
            </a:extLst>
          </p:cNvPr>
          <p:cNvSpPr txBox="1"/>
          <p:nvPr/>
        </p:nvSpPr>
        <p:spPr>
          <a:xfrm>
            <a:off x="2045386" y="640824"/>
            <a:ext cx="8859008" cy="646331"/>
          </a:xfrm>
          <a:prstGeom prst="rect">
            <a:avLst/>
          </a:prstGeom>
          <a:noFill/>
        </p:spPr>
        <p:txBody>
          <a:bodyPr wrap="square">
            <a:spAutoFit/>
          </a:bodyPr>
          <a:lstStyle/>
          <a:p>
            <a:pPr algn="ctr"/>
            <a:r>
              <a:rPr lang="en-US" altLang="en-US" sz="3600" b="1" dirty="0">
                <a:solidFill>
                  <a:srgbClr val="C00000"/>
                </a:solidFill>
              </a:rPr>
              <a:t>Models of Decision-Making</a:t>
            </a:r>
            <a:endParaRPr lang="en-US" sz="1400" b="1" dirty="0">
              <a:solidFill>
                <a:srgbClr val="C00000"/>
              </a:solidFill>
            </a:endParaRPr>
          </a:p>
        </p:txBody>
      </p:sp>
      <p:sp>
        <p:nvSpPr>
          <p:cNvPr id="5" name="TextBox 4">
            <a:extLst>
              <a:ext uri="{FF2B5EF4-FFF2-40B4-BE49-F238E27FC236}">
                <a16:creationId xmlns:a16="http://schemas.microsoft.com/office/drawing/2014/main" xmlns="" id="{77BD9F8D-EAA5-17AC-06E1-F7BC80F654DE}"/>
              </a:ext>
            </a:extLst>
          </p:cNvPr>
          <p:cNvSpPr txBox="1"/>
          <p:nvPr/>
        </p:nvSpPr>
        <p:spPr>
          <a:xfrm>
            <a:off x="323183" y="1682488"/>
            <a:ext cx="6002696" cy="4893647"/>
          </a:xfrm>
          <a:prstGeom prst="rect">
            <a:avLst/>
          </a:prstGeom>
          <a:noFill/>
        </p:spPr>
        <p:txBody>
          <a:bodyPr wrap="square">
            <a:spAutoFit/>
          </a:bodyPr>
          <a:lstStyle/>
          <a:p>
            <a:pPr algn="just"/>
            <a:r>
              <a:rPr lang="en-US" altLang="en-US" sz="2400" b="1" dirty="0">
                <a:solidFill>
                  <a:srgbClr val="C00000"/>
                </a:solidFill>
                <a:latin typeface="Arial" panose="020B0604020202020204" pitchFamily="34" charset="0"/>
              </a:rPr>
              <a:t>Bounded Rationality </a:t>
            </a:r>
            <a:r>
              <a:rPr lang="en-US" altLang="en-US" sz="2400" b="1" dirty="0">
                <a:solidFill>
                  <a:srgbClr val="00FFFF"/>
                </a:solidFill>
                <a:latin typeface="Arial" panose="020B0604020202020204" pitchFamily="34" charset="0"/>
              </a:rPr>
              <a:t>– </a:t>
            </a:r>
            <a:r>
              <a:rPr lang="en-US" altLang="en-US" sz="2400" b="1" dirty="0">
                <a:latin typeface="Arial" panose="020B0604020202020204" pitchFamily="34" charset="0"/>
              </a:rPr>
              <a:t>a theory that suggests that there are limits upon how rational a decision maker can actually  be</a:t>
            </a:r>
            <a:r>
              <a:rPr lang="en-US" altLang="en-US" sz="2400" dirty="0">
                <a:latin typeface="Arial" panose="020B0604020202020204" pitchFamily="34" charset="0"/>
              </a:rPr>
              <a:t> </a:t>
            </a:r>
          </a:p>
          <a:p>
            <a:pPr algn="just"/>
            <a:endParaRPr lang="en-US" altLang="en-US" sz="2400" dirty="0">
              <a:solidFill>
                <a:schemeClr val="tx1"/>
              </a:solidFill>
            </a:endParaRPr>
          </a:p>
          <a:p>
            <a:pPr algn="just">
              <a:buFontTx/>
              <a:buNone/>
            </a:pPr>
            <a:r>
              <a:rPr lang="en-US" altLang="en-US" sz="2400" dirty="0">
                <a:solidFill>
                  <a:schemeClr val="tx1"/>
                </a:solidFill>
              </a:rPr>
              <a:t>1. Managers suggest the first satisfactory alternative</a:t>
            </a:r>
          </a:p>
          <a:p>
            <a:pPr algn="just">
              <a:buFontTx/>
              <a:buNone/>
            </a:pPr>
            <a:r>
              <a:rPr lang="en-US" altLang="en-US" sz="2400" dirty="0">
                <a:solidFill>
                  <a:schemeClr val="tx1"/>
                </a:solidFill>
              </a:rPr>
              <a:t>2. Managers recognize that their conception of the world is simple</a:t>
            </a:r>
          </a:p>
          <a:p>
            <a:pPr algn="just">
              <a:buFontTx/>
              <a:buNone/>
            </a:pPr>
            <a:r>
              <a:rPr lang="en-US" altLang="en-US" sz="2400" dirty="0">
                <a:solidFill>
                  <a:schemeClr val="tx1"/>
                </a:solidFill>
              </a:rPr>
              <a:t>3. Managers are </a:t>
            </a:r>
            <a:r>
              <a:rPr lang="en-US" altLang="en-US" sz="2400" dirty="0" err="1">
                <a:solidFill>
                  <a:schemeClr val="tx1"/>
                </a:solidFill>
              </a:rPr>
              <a:t>comforable</a:t>
            </a:r>
            <a:r>
              <a:rPr lang="en-US" altLang="en-US" sz="2400" dirty="0">
                <a:solidFill>
                  <a:schemeClr val="tx1"/>
                </a:solidFill>
              </a:rPr>
              <a:t> making decisions without determining all the alternatives</a:t>
            </a:r>
          </a:p>
          <a:p>
            <a:pPr algn="just">
              <a:buFontTx/>
              <a:buNone/>
            </a:pPr>
            <a:r>
              <a:rPr lang="en-US" altLang="en-US" sz="2400" dirty="0">
                <a:solidFill>
                  <a:schemeClr val="tx1"/>
                </a:solidFill>
              </a:rPr>
              <a:t>4. Managers make decisions by rules of thumb or heuristics</a:t>
            </a:r>
          </a:p>
        </p:txBody>
      </p:sp>
      <p:grpSp>
        <p:nvGrpSpPr>
          <p:cNvPr id="2" name="Group 1">
            <a:extLst>
              <a:ext uri="{FF2B5EF4-FFF2-40B4-BE49-F238E27FC236}">
                <a16:creationId xmlns:a16="http://schemas.microsoft.com/office/drawing/2014/main" xmlns="" id="{A41F9040-1354-E4A7-645F-60EC17BA8153}"/>
              </a:ext>
            </a:extLst>
          </p:cNvPr>
          <p:cNvGrpSpPr>
            <a:grpSpLocks/>
          </p:cNvGrpSpPr>
          <p:nvPr/>
        </p:nvGrpSpPr>
        <p:grpSpPr bwMode="auto">
          <a:xfrm>
            <a:off x="6703870" y="2044727"/>
            <a:ext cx="4703763" cy="1520826"/>
            <a:chOff x="2617" y="1584"/>
            <a:chExt cx="2963" cy="958"/>
          </a:xfrm>
          <a:solidFill>
            <a:schemeClr val="tx2">
              <a:lumMod val="40000"/>
              <a:lumOff val="60000"/>
            </a:schemeClr>
          </a:solidFill>
        </p:grpSpPr>
        <p:sp>
          <p:nvSpPr>
            <p:cNvPr id="7" name="Freeform 6">
              <a:extLst>
                <a:ext uri="{FF2B5EF4-FFF2-40B4-BE49-F238E27FC236}">
                  <a16:creationId xmlns:a16="http://schemas.microsoft.com/office/drawing/2014/main" xmlns="" id="{E15BF8A0-43F8-848B-123A-6E790A3AD9C8}"/>
                </a:ext>
              </a:extLst>
            </p:cNvPr>
            <p:cNvSpPr>
              <a:spLocks/>
            </p:cNvSpPr>
            <p:nvPr/>
          </p:nvSpPr>
          <p:spPr bwMode="auto">
            <a:xfrm>
              <a:off x="2617" y="1830"/>
              <a:ext cx="100" cy="712"/>
            </a:xfrm>
            <a:custGeom>
              <a:avLst/>
              <a:gdLst>
                <a:gd name="T0" fmla="*/ 99 w 100"/>
                <a:gd name="T1" fmla="*/ 59 h 712"/>
                <a:gd name="T2" fmla="*/ 99 w 100"/>
                <a:gd name="T3" fmla="*/ 711 h 712"/>
                <a:gd name="T4" fmla="*/ 0 w 100"/>
                <a:gd name="T5" fmla="*/ 649 h 712"/>
                <a:gd name="T6" fmla="*/ 0 w 100"/>
                <a:gd name="T7" fmla="*/ 0 h 712"/>
                <a:gd name="T8" fmla="*/ 99 w 100"/>
                <a:gd name="T9" fmla="*/ 59 h 712"/>
              </a:gdLst>
              <a:ahLst/>
              <a:cxnLst>
                <a:cxn ang="0">
                  <a:pos x="T0" y="T1"/>
                </a:cxn>
                <a:cxn ang="0">
                  <a:pos x="T2" y="T3"/>
                </a:cxn>
                <a:cxn ang="0">
                  <a:pos x="T4" y="T5"/>
                </a:cxn>
                <a:cxn ang="0">
                  <a:pos x="T6" y="T7"/>
                </a:cxn>
                <a:cxn ang="0">
                  <a:pos x="T8" y="T9"/>
                </a:cxn>
              </a:cxnLst>
              <a:rect l="0" t="0" r="r" b="b"/>
              <a:pathLst>
                <a:path w="100" h="712">
                  <a:moveTo>
                    <a:pt x="99" y="59"/>
                  </a:moveTo>
                  <a:lnTo>
                    <a:pt x="99" y="711"/>
                  </a:lnTo>
                  <a:lnTo>
                    <a:pt x="0" y="649"/>
                  </a:lnTo>
                  <a:lnTo>
                    <a:pt x="0" y="0"/>
                  </a:lnTo>
                  <a:lnTo>
                    <a:pt x="99" y="59"/>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12" name="Freeform 7">
              <a:extLst>
                <a:ext uri="{FF2B5EF4-FFF2-40B4-BE49-F238E27FC236}">
                  <a16:creationId xmlns:a16="http://schemas.microsoft.com/office/drawing/2014/main" xmlns="" id="{6009F355-7B98-F753-EDB5-4316AF65E837}"/>
                </a:ext>
              </a:extLst>
            </p:cNvPr>
            <p:cNvSpPr>
              <a:spLocks/>
            </p:cNvSpPr>
            <p:nvPr/>
          </p:nvSpPr>
          <p:spPr bwMode="auto">
            <a:xfrm>
              <a:off x="2617" y="1585"/>
              <a:ext cx="1521" cy="305"/>
            </a:xfrm>
            <a:custGeom>
              <a:avLst/>
              <a:gdLst>
                <a:gd name="T0" fmla="*/ 0 w 1521"/>
                <a:gd name="T1" fmla="*/ 245 h 305"/>
                <a:gd name="T2" fmla="*/ 99 w 1521"/>
                <a:gd name="T3" fmla="*/ 304 h 305"/>
                <a:gd name="T4" fmla="*/ 1520 w 1521"/>
                <a:gd name="T5" fmla="*/ 53 h 305"/>
                <a:gd name="T6" fmla="*/ 1441 w 1521"/>
                <a:gd name="T7" fmla="*/ 0 h 305"/>
                <a:gd name="T8" fmla="*/ 0 w 1521"/>
                <a:gd name="T9" fmla="*/ 245 h 305"/>
              </a:gdLst>
              <a:ahLst/>
              <a:cxnLst>
                <a:cxn ang="0">
                  <a:pos x="T0" y="T1"/>
                </a:cxn>
                <a:cxn ang="0">
                  <a:pos x="T2" y="T3"/>
                </a:cxn>
                <a:cxn ang="0">
                  <a:pos x="T4" y="T5"/>
                </a:cxn>
                <a:cxn ang="0">
                  <a:pos x="T6" y="T7"/>
                </a:cxn>
                <a:cxn ang="0">
                  <a:pos x="T8" y="T9"/>
                </a:cxn>
              </a:cxnLst>
              <a:rect l="0" t="0" r="r" b="b"/>
              <a:pathLst>
                <a:path w="1521" h="305">
                  <a:moveTo>
                    <a:pt x="0" y="245"/>
                  </a:moveTo>
                  <a:lnTo>
                    <a:pt x="99" y="304"/>
                  </a:lnTo>
                  <a:lnTo>
                    <a:pt x="1520" y="53"/>
                  </a:lnTo>
                  <a:lnTo>
                    <a:pt x="1441" y="0"/>
                  </a:lnTo>
                  <a:lnTo>
                    <a:pt x="0" y="245"/>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13" name="Freeform 8">
              <a:extLst>
                <a:ext uri="{FF2B5EF4-FFF2-40B4-BE49-F238E27FC236}">
                  <a16:creationId xmlns:a16="http://schemas.microsoft.com/office/drawing/2014/main" xmlns="" id="{346D2D9D-0581-2487-1F4F-0D51B2089844}"/>
                </a:ext>
              </a:extLst>
            </p:cNvPr>
            <p:cNvSpPr>
              <a:spLocks/>
            </p:cNvSpPr>
            <p:nvPr/>
          </p:nvSpPr>
          <p:spPr bwMode="auto">
            <a:xfrm>
              <a:off x="4055" y="1584"/>
              <a:ext cx="1525" cy="299"/>
            </a:xfrm>
            <a:custGeom>
              <a:avLst/>
              <a:gdLst>
                <a:gd name="T0" fmla="*/ 0 w 1525"/>
                <a:gd name="T1" fmla="*/ 0 h 299"/>
                <a:gd name="T2" fmla="*/ 80 w 1525"/>
                <a:gd name="T3" fmla="*/ 54 h 299"/>
                <a:gd name="T4" fmla="*/ 1524 w 1525"/>
                <a:gd name="T5" fmla="*/ 298 h 299"/>
                <a:gd name="T6" fmla="*/ 1429 w 1525"/>
                <a:gd name="T7" fmla="*/ 241 h 299"/>
                <a:gd name="T8" fmla="*/ 0 w 1525"/>
                <a:gd name="T9" fmla="*/ 0 h 299"/>
              </a:gdLst>
              <a:ahLst/>
              <a:cxnLst>
                <a:cxn ang="0">
                  <a:pos x="T0" y="T1"/>
                </a:cxn>
                <a:cxn ang="0">
                  <a:pos x="T2" y="T3"/>
                </a:cxn>
                <a:cxn ang="0">
                  <a:pos x="T4" y="T5"/>
                </a:cxn>
                <a:cxn ang="0">
                  <a:pos x="T6" y="T7"/>
                </a:cxn>
                <a:cxn ang="0">
                  <a:pos x="T8" y="T9"/>
                </a:cxn>
              </a:cxnLst>
              <a:rect l="0" t="0" r="r" b="b"/>
              <a:pathLst>
                <a:path w="1525" h="299">
                  <a:moveTo>
                    <a:pt x="0" y="0"/>
                  </a:moveTo>
                  <a:lnTo>
                    <a:pt x="80" y="54"/>
                  </a:lnTo>
                  <a:lnTo>
                    <a:pt x="1524" y="298"/>
                  </a:lnTo>
                  <a:lnTo>
                    <a:pt x="1429" y="241"/>
                  </a:lnTo>
                  <a:lnTo>
                    <a:pt x="0" y="0"/>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15" name="Freeform 9">
              <a:extLst>
                <a:ext uri="{FF2B5EF4-FFF2-40B4-BE49-F238E27FC236}">
                  <a16:creationId xmlns:a16="http://schemas.microsoft.com/office/drawing/2014/main" xmlns="" id="{DD78B929-DB7E-18E8-85B1-12044C161AC0}"/>
                </a:ext>
              </a:extLst>
            </p:cNvPr>
            <p:cNvSpPr>
              <a:spLocks/>
            </p:cNvSpPr>
            <p:nvPr/>
          </p:nvSpPr>
          <p:spPr bwMode="auto">
            <a:xfrm>
              <a:off x="2716" y="1638"/>
              <a:ext cx="2864" cy="904"/>
            </a:xfrm>
            <a:custGeom>
              <a:avLst/>
              <a:gdLst>
                <a:gd name="T0" fmla="*/ 0 w 2864"/>
                <a:gd name="T1" fmla="*/ 251 h 904"/>
                <a:gd name="T2" fmla="*/ 0 w 2864"/>
                <a:gd name="T3" fmla="*/ 903 h 904"/>
                <a:gd name="T4" fmla="*/ 1428 w 2864"/>
                <a:gd name="T5" fmla="*/ 658 h 904"/>
                <a:gd name="T6" fmla="*/ 2863 w 2864"/>
                <a:gd name="T7" fmla="*/ 903 h 904"/>
                <a:gd name="T8" fmla="*/ 2863 w 2864"/>
                <a:gd name="T9" fmla="*/ 244 h 904"/>
                <a:gd name="T10" fmla="*/ 1419 w 2864"/>
                <a:gd name="T11" fmla="*/ 0 h 904"/>
                <a:gd name="T12" fmla="*/ 0 w 2864"/>
                <a:gd name="T13" fmla="*/ 251 h 904"/>
              </a:gdLst>
              <a:ahLst/>
              <a:cxnLst>
                <a:cxn ang="0">
                  <a:pos x="T0" y="T1"/>
                </a:cxn>
                <a:cxn ang="0">
                  <a:pos x="T2" y="T3"/>
                </a:cxn>
                <a:cxn ang="0">
                  <a:pos x="T4" y="T5"/>
                </a:cxn>
                <a:cxn ang="0">
                  <a:pos x="T6" y="T7"/>
                </a:cxn>
                <a:cxn ang="0">
                  <a:pos x="T8" y="T9"/>
                </a:cxn>
                <a:cxn ang="0">
                  <a:pos x="T10" y="T11"/>
                </a:cxn>
                <a:cxn ang="0">
                  <a:pos x="T12" y="T13"/>
                </a:cxn>
              </a:cxnLst>
              <a:rect l="0" t="0" r="r" b="b"/>
              <a:pathLst>
                <a:path w="2864" h="904">
                  <a:moveTo>
                    <a:pt x="0" y="251"/>
                  </a:moveTo>
                  <a:lnTo>
                    <a:pt x="0" y="903"/>
                  </a:lnTo>
                  <a:lnTo>
                    <a:pt x="1428" y="658"/>
                  </a:lnTo>
                  <a:lnTo>
                    <a:pt x="2863" y="903"/>
                  </a:lnTo>
                  <a:lnTo>
                    <a:pt x="2863" y="244"/>
                  </a:lnTo>
                  <a:lnTo>
                    <a:pt x="1419" y="0"/>
                  </a:lnTo>
                  <a:lnTo>
                    <a:pt x="0" y="251"/>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pPr algn="ctr"/>
              <a:endParaRPr lang="en-US" altLang="en-US" sz="2400" dirty="0">
                <a:latin typeface="Arial" panose="020B0604020202020204" pitchFamily="34" charset="0"/>
              </a:endParaRPr>
            </a:p>
            <a:p>
              <a:pPr algn="ctr"/>
              <a:r>
                <a:rPr lang="en-US" altLang="en-US" sz="2400" dirty="0">
                  <a:latin typeface="Arial" panose="020B0604020202020204" pitchFamily="34" charset="0"/>
                </a:rPr>
                <a:t>Rational  Model</a:t>
              </a:r>
              <a:endParaRPr lang="en-US" altLang="en-US" dirty="0"/>
            </a:p>
          </p:txBody>
        </p:sp>
      </p:grpSp>
      <p:grpSp>
        <p:nvGrpSpPr>
          <p:cNvPr id="31" name="Group 30">
            <a:extLst>
              <a:ext uri="{FF2B5EF4-FFF2-40B4-BE49-F238E27FC236}">
                <a16:creationId xmlns:a16="http://schemas.microsoft.com/office/drawing/2014/main" xmlns="" id="{DD80E719-69E5-547D-26FE-8879A4E002E6}"/>
              </a:ext>
            </a:extLst>
          </p:cNvPr>
          <p:cNvGrpSpPr>
            <a:grpSpLocks/>
          </p:cNvGrpSpPr>
          <p:nvPr/>
        </p:nvGrpSpPr>
        <p:grpSpPr bwMode="auto">
          <a:xfrm>
            <a:off x="6691169" y="4427567"/>
            <a:ext cx="4703763" cy="1520826"/>
            <a:chOff x="2609" y="3085"/>
            <a:chExt cx="2963" cy="958"/>
          </a:xfrm>
          <a:solidFill>
            <a:schemeClr val="tx2">
              <a:lumMod val="40000"/>
              <a:lumOff val="60000"/>
            </a:schemeClr>
          </a:solidFill>
        </p:grpSpPr>
        <p:grpSp>
          <p:nvGrpSpPr>
            <p:cNvPr id="32" name="Group 31">
              <a:extLst>
                <a:ext uri="{FF2B5EF4-FFF2-40B4-BE49-F238E27FC236}">
                  <a16:creationId xmlns:a16="http://schemas.microsoft.com/office/drawing/2014/main" xmlns="" id="{8ADB271C-B9F4-C20F-D1ED-0877BC373907}"/>
                </a:ext>
              </a:extLst>
            </p:cNvPr>
            <p:cNvGrpSpPr>
              <a:grpSpLocks/>
            </p:cNvGrpSpPr>
            <p:nvPr/>
          </p:nvGrpSpPr>
          <p:grpSpPr bwMode="auto">
            <a:xfrm>
              <a:off x="2609" y="3085"/>
              <a:ext cx="2963" cy="958"/>
              <a:chOff x="2609" y="3085"/>
              <a:chExt cx="2963" cy="958"/>
            </a:xfrm>
            <a:grpFill/>
          </p:grpSpPr>
          <p:sp>
            <p:nvSpPr>
              <p:cNvPr id="34" name="Freeform 11">
                <a:extLst>
                  <a:ext uri="{FF2B5EF4-FFF2-40B4-BE49-F238E27FC236}">
                    <a16:creationId xmlns:a16="http://schemas.microsoft.com/office/drawing/2014/main" xmlns="" id="{396C8200-1B04-A2B6-119E-7A1150EBD349}"/>
                  </a:ext>
                </a:extLst>
              </p:cNvPr>
              <p:cNvSpPr>
                <a:spLocks/>
              </p:cNvSpPr>
              <p:nvPr/>
            </p:nvSpPr>
            <p:spPr bwMode="auto">
              <a:xfrm>
                <a:off x="2609" y="3331"/>
                <a:ext cx="100" cy="712"/>
              </a:xfrm>
              <a:custGeom>
                <a:avLst/>
                <a:gdLst>
                  <a:gd name="T0" fmla="*/ 99 w 100"/>
                  <a:gd name="T1" fmla="*/ 59 h 712"/>
                  <a:gd name="T2" fmla="*/ 99 w 100"/>
                  <a:gd name="T3" fmla="*/ 711 h 712"/>
                  <a:gd name="T4" fmla="*/ 0 w 100"/>
                  <a:gd name="T5" fmla="*/ 648 h 712"/>
                  <a:gd name="T6" fmla="*/ 0 w 100"/>
                  <a:gd name="T7" fmla="*/ 0 h 712"/>
                  <a:gd name="T8" fmla="*/ 99 w 100"/>
                  <a:gd name="T9" fmla="*/ 59 h 712"/>
                </a:gdLst>
                <a:ahLst/>
                <a:cxnLst>
                  <a:cxn ang="0">
                    <a:pos x="T0" y="T1"/>
                  </a:cxn>
                  <a:cxn ang="0">
                    <a:pos x="T2" y="T3"/>
                  </a:cxn>
                  <a:cxn ang="0">
                    <a:pos x="T4" y="T5"/>
                  </a:cxn>
                  <a:cxn ang="0">
                    <a:pos x="T6" y="T7"/>
                  </a:cxn>
                  <a:cxn ang="0">
                    <a:pos x="T8" y="T9"/>
                  </a:cxn>
                </a:cxnLst>
                <a:rect l="0" t="0" r="r" b="b"/>
                <a:pathLst>
                  <a:path w="100" h="712">
                    <a:moveTo>
                      <a:pt x="99" y="59"/>
                    </a:moveTo>
                    <a:lnTo>
                      <a:pt x="99" y="711"/>
                    </a:lnTo>
                    <a:lnTo>
                      <a:pt x="0" y="648"/>
                    </a:lnTo>
                    <a:lnTo>
                      <a:pt x="0" y="0"/>
                    </a:lnTo>
                    <a:lnTo>
                      <a:pt x="99" y="59"/>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35" name="Freeform 12">
                <a:extLst>
                  <a:ext uri="{FF2B5EF4-FFF2-40B4-BE49-F238E27FC236}">
                    <a16:creationId xmlns:a16="http://schemas.microsoft.com/office/drawing/2014/main" xmlns="" id="{B46BE663-CD3D-1DE3-F04C-C53F1927B171}"/>
                  </a:ext>
                </a:extLst>
              </p:cNvPr>
              <p:cNvSpPr>
                <a:spLocks/>
              </p:cNvSpPr>
              <p:nvPr/>
            </p:nvSpPr>
            <p:spPr bwMode="auto">
              <a:xfrm>
                <a:off x="2609" y="3086"/>
                <a:ext cx="1520" cy="305"/>
              </a:xfrm>
              <a:custGeom>
                <a:avLst/>
                <a:gdLst>
                  <a:gd name="T0" fmla="*/ 0 w 1520"/>
                  <a:gd name="T1" fmla="*/ 245 h 305"/>
                  <a:gd name="T2" fmla="*/ 99 w 1520"/>
                  <a:gd name="T3" fmla="*/ 304 h 305"/>
                  <a:gd name="T4" fmla="*/ 1519 w 1520"/>
                  <a:gd name="T5" fmla="*/ 52 h 305"/>
                  <a:gd name="T6" fmla="*/ 1441 w 1520"/>
                  <a:gd name="T7" fmla="*/ 0 h 305"/>
                  <a:gd name="T8" fmla="*/ 0 w 1520"/>
                  <a:gd name="T9" fmla="*/ 245 h 305"/>
                </a:gdLst>
                <a:ahLst/>
                <a:cxnLst>
                  <a:cxn ang="0">
                    <a:pos x="T0" y="T1"/>
                  </a:cxn>
                  <a:cxn ang="0">
                    <a:pos x="T2" y="T3"/>
                  </a:cxn>
                  <a:cxn ang="0">
                    <a:pos x="T4" y="T5"/>
                  </a:cxn>
                  <a:cxn ang="0">
                    <a:pos x="T6" y="T7"/>
                  </a:cxn>
                  <a:cxn ang="0">
                    <a:pos x="T8" y="T9"/>
                  </a:cxn>
                </a:cxnLst>
                <a:rect l="0" t="0" r="r" b="b"/>
                <a:pathLst>
                  <a:path w="1520" h="305">
                    <a:moveTo>
                      <a:pt x="0" y="245"/>
                    </a:moveTo>
                    <a:lnTo>
                      <a:pt x="99" y="304"/>
                    </a:lnTo>
                    <a:lnTo>
                      <a:pt x="1519" y="52"/>
                    </a:lnTo>
                    <a:lnTo>
                      <a:pt x="1441" y="0"/>
                    </a:lnTo>
                    <a:lnTo>
                      <a:pt x="0" y="245"/>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36" name="Freeform 13">
                <a:extLst>
                  <a:ext uri="{FF2B5EF4-FFF2-40B4-BE49-F238E27FC236}">
                    <a16:creationId xmlns:a16="http://schemas.microsoft.com/office/drawing/2014/main" xmlns="" id="{F0FCA592-1FA0-82D1-BB7C-2B4DC5FE90D3}"/>
                  </a:ext>
                </a:extLst>
              </p:cNvPr>
              <p:cNvSpPr>
                <a:spLocks/>
              </p:cNvSpPr>
              <p:nvPr/>
            </p:nvSpPr>
            <p:spPr bwMode="auto">
              <a:xfrm>
                <a:off x="4047" y="3085"/>
                <a:ext cx="1525" cy="299"/>
              </a:xfrm>
              <a:custGeom>
                <a:avLst/>
                <a:gdLst>
                  <a:gd name="T0" fmla="*/ 0 w 1525"/>
                  <a:gd name="T1" fmla="*/ 0 h 299"/>
                  <a:gd name="T2" fmla="*/ 80 w 1525"/>
                  <a:gd name="T3" fmla="*/ 53 h 299"/>
                  <a:gd name="T4" fmla="*/ 1524 w 1525"/>
                  <a:gd name="T5" fmla="*/ 298 h 299"/>
                  <a:gd name="T6" fmla="*/ 1429 w 1525"/>
                  <a:gd name="T7" fmla="*/ 242 h 299"/>
                  <a:gd name="T8" fmla="*/ 0 w 1525"/>
                  <a:gd name="T9" fmla="*/ 0 h 299"/>
                </a:gdLst>
                <a:ahLst/>
                <a:cxnLst>
                  <a:cxn ang="0">
                    <a:pos x="T0" y="T1"/>
                  </a:cxn>
                  <a:cxn ang="0">
                    <a:pos x="T2" y="T3"/>
                  </a:cxn>
                  <a:cxn ang="0">
                    <a:pos x="T4" y="T5"/>
                  </a:cxn>
                  <a:cxn ang="0">
                    <a:pos x="T6" y="T7"/>
                  </a:cxn>
                  <a:cxn ang="0">
                    <a:pos x="T8" y="T9"/>
                  </a:cxn>
                </a:cxnLst>
                <a:rect l="0" t="0" r="r" b="b"/>
                <a:pathLst>
                  <a:path w="1525" h="299">
                    <a:moveTo>
                      <a:pt x="0" y="0"/>
                    </a:moveTo>
                    <a:lnTo>
                      <a:pt x="80" y="53"/>
                    </a:lnTo>
                    <a:lnTo>
                      <a:pt x="1524" y="298"/>
                    </a:lnTo>
                    <a:lnTo>
                      <a:pt x="1429" y="242"/>
                    </a:lnTo>
                    <a:lnTo>
                      <a:pt x="0" y="0"/>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37" name="Freeform 14">
                <a:extLst>
                  <a:ext uri="{FF2B5EF4-FFF2-40B4-BE49-F238E27FC236}">
                    <a16:creationId xmlns:a16="http://schemas.microsoft.com/office/drawing/2014/main" xmlns="" id="{FA9D0E52-DB4C-EC02-2768-7B0A67B5AF6F}"/>
                  </a:ext>
                </a:extLst>
              </p:cNvPr>
              <p:cNvSpPr>
                <a:spLocks/>
              </p:cNvSpPr>
              <p:nvPr/>
            </p:nvSpPr>
            <p:spPr bwMode="auto">
              <a:xfrm>
                <a:off x="2708" y="3138"/>
                <a:ext cx="2864" cy="905"/>
              </a:xfrm>
              <a:custGeom>
                <a:avLst/>
                <a:gdLst>
                  <a:gd name="T0" fmla="*/ 0 w 2864"/>
                  <a:gd name="T1" fmla="*/ 252 h 905"/>
                  <a:gd name="T2" fmla="*/ 0 w 2864"/>
                  <a:gd name="T3" fmla="*/ 904 h 905"/>
                  <a:gd name="T4" fmla="*/ 2863 w 2864"/>
                  <a:gd name="T5" fmla="*/ 904 h 905"/>
                  <a:gd name="T6" fmla="*/ 2863 w 2864"/>
                  <a:gd name="T7" fmla="*/ 245 h 905"/>
                  <a:gd name="T8" fmla="*/ 1419 w 2864"/>
                  <a:gd name="T9" fmla="*/ 0 h 905"/>
                  <a:gd name="T10" fmla="*/ 0 w 2864"/>
                  <a:gd name="T11" fmla="*/ 252 h 905"/>
                </a:gdLst>
                <a:ahLst/>
                <a:cxnLst>
                  <a:cxn ang="0">
                    <a:pos x="T0" y="T1"/>
                  </a:cxn>
                  <a:cxn ang="0">
                    <a:pos x="T2" y="T3"/>
                  </a:cxn>
                  <a:cxn ang="0">
                    <a:pos x="T4" y="T5"/>
                  </a:cxn>
                  <a:cxn ang="0">
                    <a:pos x="T6" y="T7"/>
                  </a:cxn>
                  <a:cxn ang="0">
                    <a:pos x="T8" y="T9"/>
                  </a:cxn>
                  <a:cxn ang="0">
                    <a:pos x="T10" y="T11"/>
                  </a:cxn>
                </a:cxnLst>
                <a:rect l="0" t="0" r="r" b="b"/>
                <a:pathLst>
                  <a:path w="2864" h="905">
                    <a:moveTo>
                      <a:pt x="0" y="252"/>
                    </a:moveTo>
                    <a:lnTo>
                      <a:pt x="0" y="904"/>
                    </a:lnTo>
                    <a:lnTo>
                      <a:pt x="2863" y="904"/>
                    </a:lnTo>
                    <a:lnTo>
                      <a:pt x="2863" y="245"/>
                    </a:lnTo>
                    <a:lnTo>
                      <a:pt x="1419" y="0"/>
                    </a:lnTo>
                    <a:lnTo>
                      <a:pt x="0" y="252"/>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grpSp>
        <p:sp>
          <p:nvSpPr>
            <p:cNvPr id="33" name="Rectangle 32">
              <a:extLst>
                <a:ext uri="{FF2B5EF4-FFF2-40B4-BE49-F238E27FC236}">
                  <a16:creationId xmlns:a16="http://schemas.microsoft.com/office/drawing/2014/main" xmlns="" id="{693850CB-65B2-958B-0705-8B36B873A551}"/>
                </a:ext>
              </a:extLst>
            </p:cNvPr>
            <p:cNvSpPr>
              <a:spLocks noChangeArrowheads="1"/>
            </p:cNvSpPr>
            <p:nvPr/>
          </p:nvSpPr>
          <p:spPr bwMode="auto">
            <a:xfrm>
              <a:off x="2985" y="3423"/>
              <a:ext cx="2278" cy="563"/>
            </a:xfrm>
            <a:prstGeom prst="rect">
              <a:avLst/>
            </a:prstGeom>
            <a:grp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r>
                <a:rPr lang="en-US" altLang="en-US" sz="2800">
                  <a:latin typeface="Arial" panose="020B0604020202020204" pitchFamily="34" charset="0"/>
                </a:rPr>
                <a:t>Garbage Can Model</a:t>
              </a:r>
              <a:endParaRPr lang="en-US" altLang="en-US"/>
            </a:p>
            <a:p>
              <a:pPr eaLnBrk="1" hangingPunct="1"/>
              <a:endParaRPr lang="en-US" altLang="en-US"/>
            </a:p>
          </p:txBody>
        </p:sp>
      </p:grpSp>
      <p:grpSp>
        <p:nvGrpSpPr>
          <p:cNvPr id="38" name="Group 37">
            <a:extLst>
              <a:ext uri="{FF2B5EF4-FFF2-40B4-BE49-F238E27FC236}">
                <a16:creationId xmlns:a16="http://schemas.microsoft.com/office/drawing/2014/main" xmlns="" id="{F495FED6-70C2-EE2F-B0AA-5B54996EE2B4}"/>
              </a:ext>
            </a:extLst>
          </p:cNvPr>
          <p:cNvGrpSpPr>
            <a:grpSpLocks/>
          </p:cNvGrpSpPr>
          <p:nvPr/>
        </p:nvGrpSpPr>
        <p:grpSpPr bwMode="auto">
          <a:xfrm>
            <a:off x="6691169" y="3241700"/>
            <a:ext cx="4703763" cy="1520825"/>
            <a:chOff x="2609" y="2338"/>
            <a:chExt cx="2963" cy="958"/>
          </a:xfrm>
          <a:solidFill>
            <a:schemeClr val="accent5">
              <a:lumMod val="60000"/>
              <a:lumOff val="40000"/>
            </a:schemeClr>
          </a:solidFill>
        </p:grpSpPr>
        <p:sp>
          <p:nvSpPr>
            <p:cNvPr id="39" name="Freeform 18">
              <a:extLst>
                <a:ext uri="{FF2B5EF4-FFF2-40B4-BE49-F238E27FC236}">
                  <a16:creationId xmlns:a16="http://schemas.microsoft.com/office/drawing/2014/main" xmlns="" id="{34A5C531-A273-A009-497C-C33F76C2B570}"/>
                </a:ext>
              </a:extLst>
            </p:cNvPr>
            <p:cNvSpPr>
              <a:spLocks/>
            </p:cNvSpPr>
            <p:nvPr/>
          </p:nvSpPr>
          <p:spPr bwMode="auto">
            <a:xfrm>
              <a:off x="2609" y="2584"/>
              <a:ext cx="100" cy="712"/>
            </a:xfrm>
            <a:custGeom>
              <a:avLst/>
              <a:gdLst>
                <a:gd name="T0" fmla="*/ 99 w 100"/>
                <a:gd name="T1" fmla="*/ 58 h 712"/>
                <a:gd name="T2" fmla="*/ 99 w 100"/>
                <a:gd name="T3" fmla="*/ 711 h 712"/>
                <a:gd name="T4" fmla="*/ 0 w 100"/>
                <a:gd name="T5" fmla="*/ 648 h 712"/>
                <a:gd name="T6" fmla="*/ 0 w 100"/>
                <a:gd name="T7" fmla="*/ 0 h 712"/>
                <a:gd name="T8" fmla="*/ 99 w 100"/>
                <a:gd name="T9" fmla="*/ 58 h 712"/>
              </a:gdLst>
              <a:ahLst/>
              <a:cxnLst>
                <a:cxn ang="0">
                  <a:pos x="T0" y="T1"/>
                </a:cxn>
                <a:cxn ang="0">
                  <a:pos x="T2" y="T3"/>
                </a:cxn>
                <a:cxn ang="0">
                  <a:pos x="T4" y="T5"/>
                </a:cxn>
                <a:cxn ang="0">
                  <a:pos x="T6" y="T7"/>
                </a:cxn>
                <a:cxn ang="0">
                  <a:pos x="T8" y="T9"/>
                </a:cxn>
              </a:cxnLst>
              <a:rect l="0" t="0" r="r" b="b"/>
              <a:pathLst>
                <a:path w="100" h="712">
                  <a:moveTo>
                    <a:pt x="99" y="58"/>
                  </a:moveTo>
                  <a:lnTo>
                    <a:pt x="99" y="711"/>
                  </a:lnTo>
                  <a:lnTo>
                    <a:pt x="0" y="648"/>
                  </a:lnTo>
                  <a:lnTo>
                    <a:pt x="0" y="0"/>
                  </a:lnTo>
                  <a:lnTo>
                    <a:pt x="99" y="58"/>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40" name="Freeform 19">
              <a:extLst>
                <a:ext uri="{FF2B5EF4-FFF2-40B4-BE49-F238E27FC236}">
                  <a16:creationId xmlns:a16="http://schemas.microsoft.com/office/drawing/2014/main" xmlns="" id="{C13918F1-CA9A-1AAE-B51A-0795CC3DA9C4}"/>
                </a:ext>
              </a:extLst>
            </p:cNvPr>
            <p:cNvSpPr>
              <a:spLocks/>
            </p:cNvSpPr>
            <p:nvPr/>
          </p:nvSpPr>
          <p:spPr bwMode="auto">
            <a:xfrm>
              <a:off x="2609" y="2339"/>
              <a:ext cx="1520" cy="304"/>
            </a:xfrm>
            <a:custGeom>
              <a:avLst/>
              <a:gdLst>
                <a:gd name="T0" fmla="*/ 0 w 1520"/>
                <a:gd name="T1" fmla="*/ 245 h 304"/>
                <a:gd name="T2" fmla="*/ 99 w 1520"/>
                <a:gd name="T3" fmla="*/ 303 h 304"/>
                <a:gd name="T4" fmla="*/ 1519 w 1520"/>
                <a:gd name="T5" fmla="*/ 52 h 304"/>
                <a:gd name="T6" fmla="*/ 1441 w 1520"/>
                <a:gd name="T7" fmla="*/ 0 h 304"/>
                <a:gd name="T8" fmla="*/ 0 w 1520"/>
                <a:gd name="T9" fmla="*/ 245 h 304"/>
              </a:gdLst>
              <a:ahLst/>
              <a:cxnLst>
                <a:cxn ang="0">
                  <a:pos x="T0" y="T1"/>
                </a:cxn>
                <a:cxn ang="0">
                  <a:pos x="T2" y="T3"/>
                </a:cxn>
                <a:cxn ang="0">
                  <a:pos x="T4" y="T5"/>
                </a:cxn>
                <a:cxn ang="0">
                  <a:pos x="T6" y="T7"/>
                </a:cxn>
                <a:cxn ang="0">
                  <a:pos x="T8" y="T9"/>
                </a:cxn>
              </a:cxnLst>
              <a:rect l="0" t="0" r="r" b="b"/>
              <a:pathLst>
                <a:path w="1520" h="304">
                  <a:moveTo>
                    <a:pt x="0" y="245"/>
                  </a:moveTo>
                  <a:lnTo>
                    <a:pt x="99" y="303"/>
                  </a:lnTo>
                  <a:lnTo>
                    <a:pt x="1519" y="52"/>
                  </a:lnTo>
                  <a:lnTo>
                    <a:pt x="1441" y="0"/>
                  </a:lnTo>
                  <a:lnTo>
                    <a:pt x="0" y="245"/>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41" name="Freeform 20">
              <a:extLst>
                <a:ext uri="{FF2B5EF4-FFF2-40B4-BE49-F238E27FC236}">
                  <a16:creationId xmlns:a16="http://schemas.microsoft.com/office/drawing/2014/main" xmlns="" id="{808EB0BD-5298-4EF3-449C-C27FF3D92574}"/>
                </a:ext>
              </a:extLst>
            </p:cNvPr>
            <p:cNvSpPr>
              <a:spLocks/>
            </p:cNvSpPr>
            <p:nvPr/>
          </p:nvSpPr>
          <p:spPr bwMode="auto">
            <a:xfrm>
              <a:off x="4047" y="2338"/>
              <a:ext cx="1525" cy="298"/>
            </a:xfrm>
            <a:custGeom>
              <a:avLst/>
              <a:gdLst>
                <a:gd name="T0" fmla="*/ 0 w 1525"/>
                <a:gd name="T1" fmla="*/ 0 h 298"/>
                <a:gd name="T2" fmla="*/ 80 w 1525"/>
                <a:gd name="T3" fmla="*/ 53 h 298"/>
                <a:gd name="T4" fmla="*/ 1524 w 1525"/>
                <a:gd name="T5" fmla="*/ 297 h 298"/>
                <a:gd name="T6" fmla="*/ 1429 w 1525"/>
                <a:gd name="T7" fmla="*/ 242 h 298"/>
                <a:gd name="T8" fmla="*/ 0 w 1525"/>
                <a:gd name="T9" fmla="*/ 0 h 298"/>
              </a:gdLst>
              <a:ahLst/>
              <a:cxnLst>
                <a:cxn ang="0">
                  <a:pos x="T0" y="T1"/>
                </a:cxn>
                <a:cxn ang="0">
                  <a:pos x="T2" y="T3"/>
                </a:cxn>
                <a:cxn ang="0">
                  <a:pos x="T4" y="T5"/>
                </a:cxn>
                <a:cxn ang="0">
                  <a:pos x="T6" y="T7"/>
                </a:cxn>
                <a:cxn ang="0">
                  <a:pos x="T8" y="T9"/>
                </a:cxn>
              </a:cxnLst>
              <a:rect l="0" t="0" r="r" b="b"/>
              <a:pathLst>
                <a:path w="1525" h="298">
                  <a:moveTo>
                    <a:pt x="0" y="0"/>
                  </a:moveTo>
                  <a:lnTo>
                    <a:pt x="80" y="53"/>
                  </a:lnTo>
                  <a:lnTo>
                    <a:pt x="1524" y="297"/>
                  </a:lnTo>
                  <a:lnTo>
                    <a:pt x="1429" y="242"/>
                  </a:lnTo>
                  <a:lnTo>
                    <a:pt x="0" y="0"/>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42" name="Freeform 21">
              <a:extLst>
                <a:ext uri="{FF2B5EF4-FFF2-40B4-BE49-F238E27FC236}">
                  <a16:creationId xmlns:a16="http://schemas.microsoft.com/office/drawing/2014/main" xmlns="" id="{982F53B9-0D57-043E-BF0E-DD68BE90710E}"/>
                </a:ext>
              </a:extLst>
            </p:cNvPr>
            <p:cNvSpPr>
              <a:spLocks/>
            </p:cNvSpPr>
            <p:nvPr/>
          </p:nvSpPr>
          <p:spPr bwMode="auto">
            <a:xfrm>
              <a:off x="2708" y="2391"/>
              <a:ext cx="2864" cy="905"/>
            </a:xfrm>
            <a:custGeom>
              <a:avLst/>
              <a:gdLst>
                <a:gd name="T0" fmla="*/ 0 w 2864"/>
                <a:gd name="T1" fmla="*/ 251 h 905"/>
                <a:gd name="T2" fmla="*/ 0 w 2864"/>
                <a:gd name="T3" fmla="*/ 904 h 905"/>
                <a:gd name="T4" fmla="*/ 1427 w 2864"/>
                <a:gd name="T5" fmla="*/ 659 h 905"/>
                <a:gd name="T6" fmla="*/ 2863 w 2864"/>
                <a:gd name="T7" fmla="*/ 904 h 905"/>
                <a:gd name="T8" fmla="*/ 2863 w 2864"/>
                <a:gd name="T9" fmla="*/ 244 h 905"/>
                <a:gd name="T10" fmla="*/ 1419 w 2864"/>
                <a:gd name="T11" fmla="*/ 0 h 905"/>
                <a:gd name="T12" fmla="*/ 0 w 2864"/>
                <a:gd name="T13" fmla="*/ 251 h 905"/>
              </a:gdLst>
              <a:ahLst/>
              <a:cxnLst>
                <a:cxn ang="0">
                  <a:pos x="T0" y="T1"/>
                </a:cxn>
                <a:cxn ang="0">
                  <a:pos x="T2" y="T3"/>
                </a:cxn>
                <a:cxn ang="0">
                  <a:pos x="T4" y="T5"/>
                </a:cxn>
                <a:cxn ang="0">
                  <a:pos x="T6" y="T7"/>
                </a:cxn>
                <a:cxn ang="0">
                  <a:pos x="T8" y="T9"/>
                </a:cxn>
                <a:cxn ang="0">
                  <a:pos x="T10" y="T11"/>
                </a:cxn>
                <a:cxn ang="0">
                  <a:pos x="T12" y="T13"/>
                </a:cxn>
              </a:cxnLst>
              <a:rect l="0" t="0" r="r" b="b"/>
              <a:pathLst>
                <a:path w="2864" h="905">
                  <a:moveTo>
                    <a:pt x="0" y="251"/>
                  </a:moveTo>
                  <a:lnTo>
                    <a:pt x="0" y="904"/>
                  </a:lnTo>
                  <a:lnTo>
                    <a:pt x="1427" y="659"/>
                  </a:lnTo>
                  <a:lnTo>
                    <a:pt x="2863" y="904"/>
                  </a:lnTo>
                  <a:lnTo>
                    <a:pt x="2863" y="244"/>
                  </a:lnTo>
                  <a:lnTo>
                    <a:pt x="1419" y="0"/>
                  </a:lnTo>
                  <a:lnTo>
                    <a:pt x="0" y="251"/>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ltLang="en-US" sz="2400" dirty="0">
                <a:latin typeface="Arial" panose="020B0604020202020204" pitchFamily="34" charset="0"/>
              </a:endParaRPr>
            </a:p>
            <a:p>
              <a:pPr algn="ctr"/>
              <a:r>
                <a:rPr lang="en-US" altLang="en-US" sz="2400" dirty="0">
                  <a:latin typeface="Arial" panose="020B0604020202020204" pitchFamily="34" charset="0"/>
                </a:rPr>
                <a:t>Bounded Rationality Model</a:t>
              </a:r>
              <a:endParaRPr lang="en-US" altLang="en-US" dirty="0"/>
            </a:p>
          </p:txBody>
        </p:sp>
      </p:grpSp>
    </p:spTree>
    <p:extLst>
      <p:ext uri="{BB962C8B-B14F-4D97-AF65-F5344CB8AC3E}">
        <p14:creationId xmlns:p14="http://schemas.microsoft.com/office/powerpoint/2010/main" val="659852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36739" y="1408985"/>
            <a:ext cx="6276357" cy="5291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Clr>
                <a:srgbClr val="FF0000"/>
              </a:buClr>
              <a:defRPr/>
            </a:pPr>
            <a:endParaRPr lang="en-US" sz="2000" b="1" dirty="0">
              <a:solidFill>
                <a:schemeClr val="tx1"/>
              </a:solidFill>
              <a:latin typeface="Times New Roman" pitchFamily="-108" charset="0"/>
            </a:endParaRPr>
          </a:p>
        </p:txBody>
      </p:sp>
      <p:sp>
        <p:nvSpPr>
          <p:cNvPr id="3" name="Rectangle 3">
            <a:extLst>
              <a:ext uri="{FF2B5EF4-FFF2-40B4-BE49-F238E27FC236}">
                <a16:creationId xmlns:a16="http://schemas.microsoft.com/office/drawing/2014/main" xmlns=""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xmlns=""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xmlns=""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xmlns="" id="{5886DE2E-F381-EAB7-4411-545E3429F784}"/>
              </a:ext>
            </a:extLst>
          </p:cNvPr>
          <p:cNvSpPr txBox="1"/>
          <p:nvPr/>
        </p:nvSpPr>
        <p:spPr>
          <a:xfrm>
            <a:off x="2045386" y="640824"/>
            <a:ext cx="8859008" cy="646331"/>
          </a:xfrm>
          <a:prstGeom prst="rect">
            <a:avLst/>
          </a:prstGeom>
          <a:noFill/>
        </p:spPr>
        <p:txBody>
          <a:bodyPr wrap="square">
            <a:spAutoFit/>
          </a:bodyPr>
          <a:lstStyle/>
          <a:p>
            <a:pPr algn="ctr"/>
            <a:r>
              <a:rPr lang="en-US" altLang="en-US" sz="3600" b="1" dirty="0">
                <a:solidFill>
                  <a:srgbClr val="C00000"/>
                </a:solidFill>
              </a:rPr>
              <a:t>Models of Decision-Making</a:t>
            </a:r>
            <a:endParaRPr lang="en-US" sz="1400" b="1" dirty="0">
              <a:solidFill>
                <a:srgbClr val="C00000"/>
              </a:solidFill>
            </a:endParaRPr>
          </a:p>
        </p:txBody>
      </p:sp>
      <p:sp>
        <p:nvSpPr>
          <p:cNvPr id="5" name="TextBox 4">
            <a:extLst>
              <a:ext uri="{FF2B5EF4-FFF2-40B4-BE49-F238E27FC236}">
                <a16:creationId xmlns:a16="http://schemas.microsoft.com/office/drawing/2014/main" xmlns="" id="{77BD9F8D-EAA5-17AC-06E1-F7BC80F654DE}"/>
              </a:ext>
            </a:extLst>
          </p:cNvPr>
          <p:cNvSpPr txBox="1"/>
          <p:nvPr/>
        </p:nvSpPr>
        <p:spPr>
          <a:xfrm>
            <a:off x="323183" y="1682488"/>
            <a:ext cx="6002696" cy="1569660"/>
          </a:xfrm>
          <a:prstGeom prst="rect">
            <a:avLst/>
          </a:prstGeom>
          <a:noFill/>
        </p:spPr>
        <p:txBody>
          <a:bodyPr wrap="square">
            <a:spAutoFit/>
          </a:bodyPr>
          <a:lstStyle/>
          <a:p>
            <a:pPr>
              <a:buFontTx/>
              <a:buNone/>
            </a:pPr>
            <a:r>
              <a:rPr lang="en-US" altLang="en-US" sz="2400" b="1" dirty="0">
                <a:solidFill>
                  <a:srgbClr val="C00000"/>
                </a:solidFill>
              </a:rPr>
              <a:t>Garbage Can Model </a:t>
            </a:r>
            <a:r>
              <a:rPr lang="en-US" altLang="en-US" sz="2400" dirty="0">
                <a:solidFill>
                  <a:srgbClr val="00FFFF"/>
                </a:solidFill>
              </a:rPr>
              <a:t>-  </a:t>
            </a:r>
            <a:r>
              <a:rPr lang="en-US" altLang="en-US" sz="2400" dirty="0">
                <a:solidFill>
                  <a:schemeClr val="tx1"/>
                </a:solidFill>
              </a:rPr>
              <a:t>a theory that contends</a:t>
            </a:r>
          </a:p>
          <a:p>
            <a:pPr>
              <a:buFontTx/>
              <a:buNone/>
            </a:pPr>
            <a:r>
              <a:rPr lang="en-US" altLang="en-US" sz="2400" dirty="0">
                <a:solidFill>
                  <a:schemeClr val="tx1"/>
                </a:solidFill>
              </a:rPr>
              <a:t>that decisions in organizations are random and unsystematic</a:t>
            </a:r>
          </a:p>
          <a:p>
            <a:pPr algn="just"/>
            <a:endParaRPr lang="en-US" altLang="en-US" sz="2400" dirty="0">
              <a:solidFill>
                <a:schemeClr val="tx1"/>
              </a:solidFill>
            </a:endParaRPr>
          </a:p>
        </p:txBody>
      </p:sp>
      <p:grpSp>
        <p:nvGrpSpPr>
          <p:cNvPr id="8" name="Group 7">
            <a:extLst>
              <a:ext uri="{FF2B5EF4-FFF2-40B4-BE49-F238E27FC236}">
                <a16:creationId xmlns:a16="http://schemas.microsoft.com/office/drawing/2014/main" xmlns="" id="{A9D395F6-3733-DD3A-53F2-91DBD6516E11}"/>
              </a:ext>
            </a:extLst>
          </p:cNvPr>
          <p:cNvGrpSpPr>
            <a:grpSpLocks/>
          </p:cNvGrpSpPr>
          <p:nvPr/>
        </p:nvGrpSpPr>
        <p:grpSpPr bwMode="auto">
          <a:xfrm>
            <a:off x="6703870" y="2044727"/>
            <a:ext cx="4703763" cy="1520826"/>
            <a:chOff x="2617" y="1584"/>
            <a:chExt cx="2963" cy="958"/>
          </a:xfrm>
          <a:solidFill>
            <a:schemeClr val="tx2">
              <a:lumMod val="40000"/>
              <a:lumOff val="60000"/>
            </a:schemeClr>
          </a:solidFill>
        </p:grpSpPr>
        <p:sp>
          <p:nvSpPr>
            <p:cNvPr id="10" name="Freeform 6">
              <a:extLst>
                <a:ext uri="{FF2B5EF4-FFF2-40B4-BE49-F238E27FC236}">
                  <a16:creationId xmlns:a16="http://schemas.microsoft.com/office/drawing/2014/main" xmlns="" id="{07E70714-2A8F-A930-0215-0D22189B4E94}"/>
                </a:ext>
              </a:extLst>
            </p:cNvPr>
            <p:cNvSpPr>
              <a:spLocks/>
            </p:cNvSpPr>
            <p:nvPr/>
          </p:nvSpPr>
          <p:spPr bwMode="auto">
            <a:xfrm>
              <a:off x="2617" y="1830"/>
              <a:ext cx="100" cy="712"/>
            </a:xfrm>
            <a:custGeom>
              <a:avLst/>
              <a:gdLst>
                <a:gd name="T0" fmla="*/ 99 w 100"/>
                <a:gd name="T1" fmla="*/ 59 h 712"/>
                <a:gd name="T2" fmla="*/ 99 w 100"/>
                <a:gd name="T3" fmla="*/ 711 h 712"/>
                <a:gd name="T4" fmla="*/ 0 w 100"/>
                <a:gd name="T5" fmla="*/ 649 h 712"/>
                <a:gd name="T6" fmla="*/ 0 w 100"/>
                <a:gd name="T7" fmla="*/ 0 h 712"/>
                <a:gd name="T8" fmla="*/ 99 w 100"/>
                <a:gd name="T9" fmla="*/ 59 h 712"/>
              </a:gdLst>
              <a:ahLst/>
              <a:cxnLst>
                <a:cxn ang="0">
                  <a:pos x="T0" y="T1"/>
                </a:cxn>
                <a:cxn ang="0">
                  <a:pos x="T2" y="T3"/>
                </a:cxn>
                <a:cxn ang="0">
                  <a:pos x="T4" y="T5"/>
                </a:cxn>
                <a:cxn ang="0">
                  <a:pos x="T6" y="T7"/>
                </a:cxn>
                <a:cxn ang="0">
                  <a:pos x="T8" y="T9"/>
                </a:cxn>
              </a:cxnLst>
              <a:rect l="0" t="0" r="r" b="b"/>
              <a:pathLst>
                <a:path w="100" h="712">
                  <a:moveTo>
                    <a:pt x="99" y="59"/>
                  </a:moveTo>
                  <a:lnTo>
                    <a:pt x="99" y="711"/>
                  </a:lnTo>
                  <a:lnTo>
                    <a:pt x="0" y="649"/>
                  </a:lnTo>
                  <a:lnTo>
                    <a:pt x="0" y="0"/>
                  </a:lnTo>
                  <a:lnTo>
                    <a:pt x="99" y="59"/>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14" name="Freeform 7">
              <a:extLst>
                <a:ext uri="{FF2B5EF4-FFF2-40B4-BE49-F238E27FC236}">
                  <a16:creationId xmlns:a16="http://schemas.microsoft.com/office/drawing/2014/main" xmlns="" id="{088476A3-DC80-5A2D-2AFB-3E7050996AE9}"/>
                </a:ext>
              </a:extLst>
            </p:cNvPr>
            <p:cNvSpPr>
              <a:spLocks/>
            </p:cNvSpPr>
            <p:nvPr/>
          </p:nvSpPr>
          <p:spPr bwMode="auto">
            <a:xfrm>
              <a:off x="2617" y="1585"/>
              <a:ext cx="1521" cy="305"/>
            </a:xfrm>
            <a:custGeom>
              <a:avLst/>
              <a:gdLst>
                <a:gd name="T0" fmla="*/ 0 w 1521"/>
                <a:gd name="T1" fmla="*/ 245 h 305"/>
                <a:gd name="T2" fmla="*/ 99 w 1521"/>
                <a:gd name="T3" fmla="*/ 304 h 305"/>
                <a:gd name="T4" fmla="*/ 1520 w 1521"/>
                <a:gd name="T5" fmla="*/ 53 h 305"/>
                <a:gd name="T6" fmla="*/ 1441 w 1521"/>
                <a:gd name="T7" fmla="*/ 0 h 305"/>
                <a:gd name="T8" fmla="*/ 0 w 1521"/>
                <a:gd name="T9" fmla="*/ 245 h 305"/>
              </a:gdLst>
              <a:ahLst/>
              <a:cxnLst>
                <a:cxn ang="0">
                  <a:pos x="T0" y="T1"/>
                </a:cxn>
                <a:cxn ang="0">
                  <a:pos x="T2" y="T3"/>
                </a:cxn>
                <a:cxn ang="0">
                  <a:pos x="T4" y="T5"/>
                </a:cxn>
                <a:cxn ang="0">
                  <a:pos x="T6" y="T7"/>
                </a:cxn>
                <a:cxn ang="0">
                  <a:pos x="T8" y="T9"/>
                </a:cxn>
              </a:cxnLst>
              <a:rect l="0" t="0" r="r" b="b"/>
              <a:pathLst>
                <a:path w="1521" h="305">
                  <a:moveTo>
                    <a:pt x="0" y="245"/>
                  </a:moveTo>
                  <a:lnTo>
                    <a:pt x="99" y="304"/>
                  </a:lnTo>
                  <a:lnTo>
                    <a:pt x="1520" y="53"/>
                  </a:lnTo>
                  <a:lnTo>
                    <a:pt x="1441" y="0"/>
                  </a:lnTo>
                  <a:lnTo>
                    <a:pt x="0" y="245"/>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16" name="Freeform 8">
              <a:extLst>
                <a:ext uri="{FF2B5EF4-FFF2-40B4-BE49-F238E27FC236}">
                  <a16:creationId xmlns:a16="http://schemas.microsoft.com/office/drawing/2014/main" xmlns="" id="{6F84B338-C2DB-F4BA-3678-A7ED428B35B0}"/>
                </a:ext>
              </a:extLst>
            </p:cNvPr>
            <p:cNvSpPr>
              <a:spLocks/>
            </p:cNvSpPr>
            <p:nvPr/>
          </p:nvSpPr>
          <p:spPr bwMode="auto">
            <a:xfrm>
              <a:off x="4055" y="1584"/>
              <a:ext cx="1525" cy="299"/>
            </a:xfrm>
            <a:custGeom>
              <a:avLst/>
              <a:gdLst>
                <a:gd name="T0" fmla="*/ 0 w 1525"/>
                <a:gd name="T1" fmla="*/ 0 h 299"/>
                <a:gd name="T2" fmla="*/ 80 w 1525"/>
                <a:gd name="T3" fmla="*/ 54 h 299"/>
                <a:gd name="T4" fmla="*/ 1524 w 1525"/>
                <a:gd name="T5" fmla="*/ 298 h 299"/>
                <a:gd name="T6" fmla="*/ 1429 w 1525"/>
                <a:gd name="T7" fmla="*/ 241 h 299"/>
                <a:gd name="T8" fmla="*/ 0 w 1525"/>
                <a:gd name="T9" fmla="*/ 0 h 299"/>
              </a:gdLst>
              <a:ahLst/>
              <a:cxnLst>
                <a:cxn ang="0">
                  <a:pos x="T0" y="T1"/>
                </a:cxn>
                <a:cxn ang="0">
                  <a:pos x="T2" y="T3"/>
                </a:cxn>
                <a:cxn ang="0">
                  <a:pos x="T4" y="T5"/>
                </a:cxn>
                <a:cxn ang="0">
                  <a:pos x="T6" y="T7"/>
                </a:cxn>
                <a:cxn ang="0">
                  <a:pos x="T8" y="T9"/>
                </a:cxn>
              </a:cxnLst>
              <a:rect l="0" t="0" r="r" b="b"/>
              <a:pathLst>
                <a:path w="1525" h="299">
                  <a:moveTo>
                    <a:pt x="0" y="0"/>
                  </a:moveTo>
                  <a:lnTo>
                    <a:pt x="80" y="54"/>
                  </a:lnTo>
                  <a:lnTo>
                    <a:pt x="1524" y="298"/>
                  </a:lnTo>
                  <a:lnTo>
                    <a:pt x="1429" y="241"/>
                  </a:lnTo>
                  <a:lnTo>
                    <a:pt x="0" y="0"/>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17" name="Freeform 9">
              <a:extLst>
                <a:ext uri="{FF2B5EF4-FFF2-40B4-BE49-F238E27FC236}">
                  <a16:creationId xmlns:a16="http://schemas.microsoft.com/office/drawing/2014/main" xmlns="" id="{316288D6-FBCC-4C00-E43F-4FBB858A662F}"/>
                </a:ext>
              </a:extLst>
            </p:cNvPr>
            <p:cNvSpPr>
              <a:spLocks/>
            </p:cNvSpPr>
            <p:nvPr/>
          </p:nvSpPr>
          <p:spPr bwMode="auto">
            <a:xfrm>
              <a:off x="2716" y="1638"/>
              <a:ext cx="2864" cy="904"/>
            </a:xfrm>
            <a:custGeom>
              <a:avLst/>
              <a:gdLst>
                <a:gd name="T0" fmla="*/ 0 w 2864"/>
                <a:gd name="T1" fmla="*/ 251 h 904"/>
                <a:gd name="T2" fmla="*/ 0 w 2864"/>
                <a:gd name="T3" fmla="*/ 903 h 904"/>
                <a:gd name="T4" fmla="*/ 1428 w 2864"/>
                <a:gd name="T5" fmla="*/ 658 h 904"/>
                <a:gd name="T6" fmla="*/ 2863 w 2864"/>
                <a:gd name="T7" fmla="*/ 903 h 904"/>
                <a:gd name="T8" fmla="*/ 2863 w 2864"/>
                <a:gd name="T9" fmla="*/ 244 h 904"/>
                <a:gd name="T10" fmla="*/ 1419 w 2864"/>
                <a:gd name="T11" fmla="*/ 0 h 904"/>
                <a:gd name="T12" fmla="*/ 0 w 2864"/>
                <a:gd name="T13" fmla="*/ 251 h 904"/>
              </a:gdLst>
              <a:ahLst/>
              <a:cxnLst>
                <a:cxn ang="0">
                  <a:pos x="T0" y="T1"/>
                </a:cxn>
                <a:cxn ang="0">
                  <a:pos x="T2" y="T3"/>
                </a:cxn>
                <a:cxn ang="0">
                  <a:pos x="T4" y="T5"/>
                </a:cxn>
                <a:cxn ang="0">
                  <a:pos x="T6" y="T7"/>
                </a:cxn>
                <a:cxn ang="0">
                  <a:pos x="T8" y="T9"/>
                </a:cxn>
                <a:cxn ang="0">
                  <a:pos x="T10" y="T11"/>
                </a:cxn>
                <a:cxn ang="0">
                  <a:pos x="T12" y="T13"/>
                </a:cxn>
              </a:cxnLst>
              <a:rect l="0" t="0" r="r" b="b"/>
              <a:pathLst>
                <a:path w="2864" h="904">
                  <a:moveTo>
                    <a:pt x="0" y="251"/>
                  </a:moveTo>
                  <a:lnTo>
                    <a:pt x="0" y="903"/>
                  </a:lnTo>
                  <a:lnTo>
                    <a:pt x="1428" y="658"/>
                  </a:lnTo>
                  <a:lnTo>
                    <a:pt x="2863" y="903"/>
                  </a:lnTo>
                  <a:lnTo>
                    <a:pt x="2863" y="244"/>
                  </a:lnTo>
                  <a:lnTo>
                    <a:pt x="1419" y="0"/>
                  </a:lnTo>
                  <a:lnTo>
                    <a:pt x="0" y="251"/>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pPr algn="ctr"/>
              <a:endParaRPr lang="en-US" altLang="en-US" sz="2400" dirty="0">
                <a:latin typeface="Arial" panose="020B0604020202020204" pitchFamily="34" charset="0"/>
              </a:endParaRPr>
            </a:p>
            <a:p>
              <a:pPr algn="ctr"/>
              <a:r>
                <a:rPr lang="en-US" altLang="en-US" sz="2400" dirty="0">
                  <a:latin typeface="Arial" panose="020B0604020202020204" pitchFamily="34" charset="0"/>
                </a:rPr>
                <a:t>Rational  Model</a:t>
              </a:r>
              <a:endParaRPr lang="en-US" altLang="en-US" dirty="0"/>
            </a:p>
          </p:txBody>
        </p:sp>
      </p:grpSp>
      <p:grpSp>
        <p:nvGrpSpPr>
          <p:cNvPr id="19" name="Group 18">
            <a:extLst>
              <a:ext uri="{FF2B5EF4-FFF2-40B4-BE49-F238E27FC236}">
                <a16:creationId xmlns:a16="http://schemas.microsoft.com/office/drawing/2014/main" xmlns="" id="{A863D4B7-8B60-4A08-E0E4-6A3DD683CDAE}"/>
              </a:ext>
            </a:extLst>
          </p:cNvPr>
          <p:cNvGrpSpPr>
            <a:grpSpLocks/>
          </p:cNvGrpSpPr>
          <p:nvPr/>
        </p:nvGrpSpPr>
        <p:grpSpPr bwMode="auto">
          <a:xfrm>
            <a:off x="6691169" y="4427567"/>
            <a:ext cx="4703763" cy="1520826"/>
            <a:chOff x="2609" y="3085"/>
            <a:chExt cx="2963" cy="958"/>
          </a:xfrm>
          <a:solidFill>
            <a:schemeClr val="accent5">
              <a:lumMod val="60000"/>
              <a:lumOff val="40000"/>
            </a:schemeClr>
          </a:solidFill>
        </p:grpSpPr>
        <p:sp>
          <p:nvSpPr>
            <p:cNvPr id="21" name="Freeform 11">
              <a:extLst>
                <a:ext uri="{FF2B5EF4-FFF2-40B4-BE49-F238E27FC236}">
                  <a16:creationId xmlns:a16="http://schemas.microsoft.com/office/drawing/2014/main" xmlns="" id="{71536554-FD76-6E29-749F-B82539CA9C7D}"/>
                </a:ext>
              </a:extLst>
            </p:cNvPr>
            <p:cNvSpPr>
              <a:spLocks/>
            </p:cNvSpPr>
            <p:nvPr/>
          </p:nvSpPr>
          <p:spPr bwMode="auto">
            <a:xfrm>
              <a:off x="2609" y="3331"/>
              <a:ext cx="100" cy="712"/>
            </a:xfrm>
            <a:custGeom>
              <a:avLst/>
              <a:gdLst>
                <a:gd name="T0" fmla="*/ 99 w 100"/>
                <a:gd name="T1" fmla="*/ 59 h 712"/>
                <a:gd name="T2" fmla="*/ 99 w 100"/>
                <a:gd name="T3" fmla="*/ 711 h 712"/>
                <a:gd name="T4" fmla="*/ 0 w 100"/>
                <a:gd name="T5" fmla="*/ 648 h 712"/>
                <a:gd name="T6" fmla="*/ 0 w 100"/>
                <a:gd name="T7" fmla="*/ 0 h 712"/>
                <a:gd name="T8" fmla="*/ 99 w 100"/>
                <a:gd name="T9" fmla="*/ 59 h 712"/>
              </a:gdLst>
              <a:ahLst/>
              <a:cxnLst>
                <a:cxn ang="0">
                  <a:pos x="T0" y="T1"/>
                </a:cxn>
                <a:cxn ang="0">
                  <a:pos x="T2" y="T3"/>
                </a:cxn>
                <a:cxn ang="0">
                  <a:pos x="T4" y="T5"/>
                </a:cxn>
                <a:cxn ang="0">
                  <a:pos x="T6" y="T7"/>
                </a:cxn>
                <a:cxn ang="0">
                  <a:pos x="T8" y="T9"/>
                </a:cxn>
              </a:cxnLst>
              <a:rect l="0" t="0" r="r" b="b"/>
              <a:pathLst>
                <a:path w="100" h="712">
                  <a:moveTo>
                    <a:pt x="99" y="59"/>
                  </a:moveTo>
                  <a:lnTo>
                    <a:pt x="99" y="711"/>
                  </a:lnTo>
                  <a:lnTo>
                    <a:pt x="0" y="648"/>
                  </a:lnTo>
                  <a:lnTo>
                    <a:pt x="0" y="0"/>
                  </a:lnTo>
                  <a:lnTo>
                    <a:pt x="99" y="59"/>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2" name="Freeform 12">
              <a:extLst>
                <a:ext uri="{FF2B5EF4-FFF2-40B4-BE49-F238E27FC236}">
                  <a16:creationId xmlns:a16="http://schemas.microsoft.com/office/drawing/2014/main" xmlns="" id="{A45838FD-5431-15CE-3D25-8031AF4ACA41}"/>
                </a:ext>
              </a:extLst>
            </p:cNvPr>
            <p:cNvSpPr>
              <a:spLocks/>
            </p:cNvSpPr>
            <p:nvPr/>
          </p:nvSpPr>
          <p:spPr bwMode="auto">
            <a:xfrm>
              <a:off x="2609" y="3086"/>
              <a:ext cx="1520" cy="305"/>
            </a:xfrm>
            <a:custGeom>
              <a:avLst/>
              <a:gdLst>
                <a:gd name="T0" fmla="*/ 0 w 1520"/>
                <a:gd name="T1" fmla="*/ 245 h 305"/>
                <a:gd name="T2" fmla="*/ 99 w 1520"/>
                <a:gd name="T3" fmla="*/ 304 h 305"/>
                <a:gd name="T4" fmla="*/ 1519 w 1520"/>
                <a:gd name="T5" fmla="*/ 52 h 305"/>
                <a:gd name="T6" fmla="*/ 1441 w 1520"/>
                <a:gd name="T7" fmla="*/ 0 h 305"/>
                <a:gd name="T8" fmla="*/ 0 w 1520"/>
                <a:gd name="T9" fmla="*/ 245 h 305"/>
              </a:gdLst>
              <a:ahLst/>
              <a:cxnLst>
                <a:cxn ang="0">
                  <a:pos x="T0" y="T1"/>
                </a:cxn>
                <a:cxn ang="0">
                  <a:pos x="T2" y="T3"/>
                </a:cxn>
                <a:cxn ang="0">
                  <a:pos x="T4" y="T5"/>
                </a:cxn>
                <a:cxn ang="0">
                  <a:pos x="T6" y="T7"/>
                </a:cxn>
                <a:cxn ang="0">
                  <a:pos x="T8" y="T9"/>
                </a:cxn>
              </a:cxnLst>
              <a:rect l="0" t="0" r="r" b="b"/>
              <a:pathLst>
                <a:path w="1520" h="305">
                  <a:moveTo>
                    <a:pt x="0" y="245"/>
                  </a:moveTo>
                  <a:lnTo>
                    <a:pt x="99" y="304"/>
                  </a:lnTo>
                  <a:lnTo>
                    <a:pt x="1519" y="52"/>
                  </a:lnTo>
                  <a:lnTo>
                    <a:pt x="1441" y="0"/>
                  </a:lnTo>
                  <a:lnTo>
                    <a:pt x="0" y="245"/>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3" name="Freeform 13">
              <a:extLst>
                <a:ext uri="{FF2B5EF4-FFF2-40B4-BE49-F238E27FC236}">
                  <a16:creationId xmlns:a16="http://schemas.microsoft.com/office/drawing/2014/main" xmlns="" id="{801B4221-ACC1-B275-3301-F338B33E4BBF}"/>
                </a:ext>
              </a:extLst>
            </p:cNvPr>
            <p:cNvSpPr>
              <a:spLocks/>
            </p:cNvSpPr>
            <p:nvPr/>
          </p:nvSpPr>
          <p:spPr bwMode="auto">
            <a:xfrm>
              <a:off x="4047" y="3085"/>
              <a:ext cx="1525" cy="299"/>
            </a:xfrm>
            <a:custGeom>
              <a:avLst/>
              <a:gdLst>
                <a:gd name="T0" fmla="*/ 0 w 1525"/>
                <a:gd name="T1" fmla="*/ 0 h 299"/>
                <a:gd name="T2" fmla="*/ 80 w 1525"/>
                <a:gd name="T3" fmla="*/ 53 h 299"/>
                <a:gd name="T4" fmla="*/ 1524 w 1525"/>
                <a:gd name="T5" fmla="*/ 298 h 299"/>
                <a:gd name="T6" fmla="*/ 1429 w 1525"/>
                <a:gd name="T7" fmla="*/ 242 h 299"/>
                <a:gd name="T8" fmla="*/ 0 w 1525"/>
                <a:gd name="T9" fmla="*/ 0 h 299"/>
              </a:gdLst>
              <a:ahLst/>
              <a:cxnLst>
                <a:cxn ang="0">
                  <a:pos x="T0" y="T1"/>
                </a:cxn>
                <a:cxn ang="0">
                  <a:pos x="T2" y="T3"/>
                </a:cxn>
                <a:cxn ang="0">
                  <a:pos x="T4" y="T5"/>
                </a:cxn>
                <a:cxn ang="0">
                  <a:pos x="T6" y="T7"/>
                </a:cxn>
                <a:cxn ang="0">
                  <a:pos x="T8" y="T9"/>
                </a:cxn>
              </a:cxnLst>
              <a:rect l="0" t="0" r="r" b="b"/>
              <a:pathLst>
                <a:path w="1525" h="299">
                  <a:moveTo>
                    <a:pt x="0" y="0"/>
                  </a:moveTo>
                  <a:lnTo>
                    <a:pt x="80" y="53"/>
                  </a:lnTo>
                  <a:lnTo>
                    <a:pt x="1524" y="298"/>
                  </a:lnTo>
                  <a:lnTo>
                    <a:pt x="1429" y="242"/>
                  </a:lnTo>
                  <a:lnTo>
                    <a:pt x="0" y="0"/>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4" name="Freeform 14">
              <a:extLst>
                <a:ext uri="{FF2B5EF4-FFF2-40B4-BE49-F238E27FC236}">
                  <a16:creationId xmlns:a16="http://schemas.microsoft.com/office/drawing/2014/main" xmlns="" id="{5AF734EE-74AF-C7F2-56A9-5C7E1CC27D34}"/>
                </a:ext>
              </a:extLst>
            </p:cNvPr>
            <p:cNvSpPr>
              <a:spLocks/>
            </p:cNvSpPr>
            <p:nvPr/>
          </p:nvSpPr>
          <p:spPr bwMode="auto">
            <a:xfrm>
              <a:off x="2708" y="3138"/>
              <a:ext cx="2864" cy="905"/>
            </a:xfrm>
            <a:custGeom>
              <a:avLst/>
              <a:gdLst>
                <a:gd name="T0" fmla="*/ 0 w 2864"/>
                <a:gd name="T1" fmla="*/ 252 h 905"/>
                <a:gd name="T2" fmla="*/ 0 w 2864"/>
                <a:gd name="T3" fmla="*/ 904 h 905"/>
                <a:gd name="T4" fmla="*/ 2863 w 2864"/>
                <a:gd name="T5" fmla="*/ 904 h 905"/>
                <a:gd name="T6" fmla="*/ 2863 w 2864"/>
                <a:gd name="T7" fmla="*/ 245 h 905"/>
                <a:gd name="T8" fmla="*/ 1419 w 2864"/>
                <a:gd name="T9" fmla="*/ 0 h 905"/>
                <a:gd name="T10" fmla="*/ 0 w 2864"/>
                <a:gd name="T11" fmla="*/ 252 h 905"/>
              </a:gdLst>
              <a:ahLst/>
              <a:cxnLst>
                <a:cxn ang="0">
                  <a:pos x="T0" y="T1"/>
                </a:cxn>
                <a:cxn ang="0">
                  <a:pos x="T2" y="T3"/>
                </a:cxn>
                <a:cxn ang="0">
                  <a:pos x="T4" y="T5"/>
                </a:cxn>
                <a:cxn ang="0">
                  <a:pos x="T6" y="T7"/>
                </a:cxn>
                <a:cxn ang="0">
                  <a:pos x="T8" y="T9"/>
                </a:cxn>
                <a:cxn ang="0">
                  <a:pos x="T10" y="T11"/>
                </a:cxn>
              </a:cxnLst>
              <a:rect l="0" t="0" r="r" b="b"/>
              <a:pathLst>
                <a:path w="2864" h="905">
                  <a:moveTo>
                    <a:pt x="0" y="252"/>
                  </a:moveTo>
                  <a:lnTo>
                    <a:pt x="0" y="904"/>
                  </a:lnTo>
                  <a:lnTo>
                    <a:pt x="2863" y="904"/>
                  </a:lnTo>
                  <a:lnTo>
                    <a:pt x="2863" y="245"/>
                  </a:lnTo>
                  <a:lnTo>
                    <a:pt x="1419" y="0"/>
                  </a:lnTo>
                  <a:lnTo>
                    <a:pt x="0" y="252"/>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pPr algn="ctr"/>
              <a:endParaRPr lang="en-US" altLang="en-US" sz="2400" dirty="0">
                <a:latin typeface="Arial" panose="020B0604020202020204" pitchFamily="34" charset="0"/>
              </a:endParaRPr>
            </a:p>
            <a:p>
              <a:pPr algn="ctr"/>
              <a:r>
                <a:rPr lang="en-US" altLang="en-US" sz="2400" dirty="0">
                  <a:latin typeface="Arial" panose="020B0604020202020204" pitchFamily="34" charset="0"/>
                </a:rPr>
                <a:t>Garbage Can Model</a:t>
              </a:r>
              <a:endParaRPr lang="en-US" altLang="en-US" dirty="0"/>
            </a:p>
          </p:txBody>
        </p:sp>
      </p:grpSp>
      <p:grpSp>
        <p:nvGrpSpPr>
          <p:cNvPr id="26" name="Group 25">
            <a:extLst>
              <a:ext uri="{FF2B5EF4-FFF2-40B4-BE49-F238E27FC236}">
                <a16:creationId xmlns:a16="http://schemas.microsoft.com/office/drawing/2014/main" xmlns="" id="{4914D50F-5C08-2CFD-E28E-348E0F4CC0CF}"/>
              </a:ext>
            </a:extLst>
          </p:cNvPr>
          <p:cNvGrpSpPr>
            <a:grpSpLocks/>
          </p:cNvGrpSpPr>
          <p:nvPr/>
        </p:nvGrpSpPr>
        <p:grpSpPr bwMode="auto">
          <a:xfrm>
            <a:off x="6691169" y="3241700"/>
            <a:ext cx="4703763" cy="1520825"/>
            <a:chOff x="2609" y="2338"/>
            <a:chExt cx="2963" cy="958"/>
          </a:xfrm>
          <a:solidFill>
            <a:schemeClr val="tx2">
              <a:lumMod val="40000"/>
              <a:lumOff val="60000"/>
            </a:schemeClr>
          </a:solidFill>
        </p:grpSpPr>
        <p:sp>
          <p:nvSpPr>
            <p:cNvPr id="27" name="Freeform 18">
              <a:extLst>
                <a:ext uri="{FF2B5EF4-FFF2-40B4-BE49-F238E27FC236}">
                  <a16:creationId xmlns:a16="http://schemas.microsoft.com/office/drawing/2014/main" xmlns="" id="{9E58B327-5AD3-78B9-51C1-0521F3F83BF2}"/>
                </a:ext>
              </a:extLst>
            </p:cNvPr>
            <p:cNvSpPr>
              <a:spLocks/>
            </p:cNvSpPr>
            <p:nvPr/>
          </p:nvSpPr>
          <p:spPr bwMode="auto">
            <a:xfrm>
              <a:off x="2609" y="2584"/>
              <a:ext cx="100" cy="712"/>
            </a:xfrm>
            <a:custGeom>
              <a:avLst/>
              <a:gdLst>
                <a:gd name="T0" fmla="*/ 99 w 100"/>
                <a:gd name="T1" fmla="*/ 58 h 712"/>
                <a:gd name="T2" fmla="*/ 99 w 100"/>
                <a:gd name="T3" fmla="*/ 711 h 712"/>
                <a:gd name="T4" fmla="*/ 0 w 100"/>
                <a:gd name="T5" fmla="*/ 648 h 712"/>
                <a:gd name="T6" fmla="*/ 0 w 100"/>
                <a:gd name="T7" fmla="*/ 0 h 712"/>
                <a:gd name="T8" fmla="*/ 99 w 100"/>
                <a:gd name="T9" fmla="*/ 58 h 712"/>
              </a:gdLst>
              <a:ahLst/>
              <a:cxnLst>
                <a:cxn ang="0">
                  <a:pos x="T0" y="T1"/>
                </a:cxn>
                <a:cxn ang="0">
                  <a:pos x="T2" y="T3"/>
                </a:cxn>
                <a:cxn ang="0">
                  <a:pos x="T4" y="T5"/>
                </a:cxn>
                <a:cxn ang="0">
                  <a:pos x="T6" y="T7"/>
                </a:cxn>
                <a:cxn ang="0">
                  <a:pos x="T8" y="T9"/>
                </a:cxn>
              </a:cxnLst>
              <a:rect l="0" t="0" r="r" b="b"/>
              <a:pathLst>
                <a:path w="100" h="712">
                  <a:moveTo>
                    <a:pt x="99" y="58"/>
                  </a:moveTo>
                  <a:lnTo>
                    <a:pt x="99" y="711"/>
                  </a:lnTo>
                  <a:lnTo>
                    <a:pt x="0" y="648"/>
                  </a:lnTo>
                  <a:lnTo>
                    <a:pt x="0" y="0"/>
                  </a:lnTo>
                  <a:lnTo>
                    <a:pt x="99" y="58"/>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8" name="Freeform 19">
              <a:extLst>
                <a:ext uri="{FF2B5EF4-FFF2-40B4-BE49-F238E27FC236}">
                  <a16:creationId xmlns:a16="http://schemas.microsoft.com/office/drawing/2014/main" xmlns="" id="{9427F731-3254-42DB-D036-F4B46CEDE42B}"/>
                </a:ext>
              </a:extLst>
            </p:cNvPr>
            <p:cNvSpPr>
              <a:spLocks/>
            </p:cNvSpPr>
            <p:nvPr/>
          </p:nvSpPr>
          <p:spPr bwMode="auto">
            <a:xfrm>
              <a:off x="2609" y="2339"/>
              <a:ext cx="1520" cy="304"/>
            </a:xfrm>
            <a:custGeom>
              <a:avLst/>
              <a:gdLst>
                <a:gd name="T0" fmla="*/ 0 w 1520"/>
                <a:gd name="T1" fmla="*/ 245 h 304"/>
                <a:gd name="T2" fmla="*/ 99 w 1520"/>
                <a:gd name="T3" fmla="*/ 303 h 304"/>
                <a:gd name="T4" fmla="*/ 1519 w 1520"/>
                <a:gd name="T5" fmla="*/ 52 h 304"/>
                <a:gd name="T6" fmla="*/ 1441 w 1520"/>
                <a:gd name="T7" fmla="*/ 0 h 304"/>
                <a:gd name="T8" fmla="*/ 0 w 1520"/>
                <a:gd name="T9" fmla="*/ 245 h 304"/>
              </a:gdLst>
              <a:ahLst/>
              <a:cxnLst>
                <a:cxn ang="0">
                  <a:pos x="T0" y="T1"/>
                </a:cxn>
                <a:cxn ang="0">
                  <a:pos x="T2" y="T3"/>
                </a:cxn>
                <a:cxn ang="0">
                  <a:pos x="T4" y="T5"/>
                </a:cxn>
                <a:cxn ang="0">
                  <a:pos x="T6" y="T7"/>
                </a:cxn>
                <a:cxn ang="0">
                  <a:pos x="T8" y="T9"/>
                </a:cxn>
              </a:cxnLst>
              <a:rect l="0" t="0" r="r" b="b"/>
              <a:pathLst>
                <a:path w="1520" h="304">
                  <a:moveTo>
                    <a:pt x="0" y="245"/>
                  </a:moveTo>
                  <a:lnTo>
                    <a:pt x="99" y="303"/>
                  </a:lnTo>
                  <a:lnTo>
                    <a:pt x="1519" y="52"/>
                  </a:lnTo>
                  <a:lnTo>
                    <a:pt x="1441" y="0"/>
                  </a:lnTo>
                  <a:lnTo>
                    <a:pt x="0" y="245"/>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9" name="Freeform 20">
              <a:extLst>
                <a:ext uri="{FF2B5EF4-FFF2-40B4-BE49-F238E27FC236}">
                  <a16:creationId xmlns:a16="http://schemas.microsoft.com/office/drawing/2014/main" xmlns="" id="{1752BC63-69F7-A304-ABA0-BB75BFD99B7D}"/>
                </a:ext>
              </a:extLst>
            </p:cNvPr>
            <p:cNvSpPr>
              <a:spLocks/>
            </p:cNvSpPr>
            <p:nvPr/>
          </p:nvSpPr>
          <p:spPr bwMode="auto">
            <a:xfrm>
              <a:off x="4047" y="2338"/>
              <a:ext cx="1525" cy="298"/>
            </a:xfrm>
            <a:custGeom>
              <a:avLst/>
              <a:gdLst>
                <a:gd name="T0" fmla="*/ 0 w 1525"/>
                <a:gd name="T1" fmla="*/ 0 h 298"/>
                <a:gd name="T2" fmla="*/ 80 w 1525"/>
                <a:gd name="T3" fmla="*/ 53 h 298"/>
                <a:gd name="T4" fmla="*/ 1524 w 1525"/>
                <a:gd name="T5" fmla="*/ 297 h 298"/>
                <a:gd name="T6" fmla="*/ 1429 w 1525"/>
                <a:gd name="T7" fmla="*/ 242 h 298"/>
                <a:gd name="T8" fmla="*/ 0 w 1525"/>
                <a:gd name="T9" fmla="*/ 0 h 298"/>
              </a:gdLst>
              <a:ahLst/>
              <a:cxnLst>
                <a:cxn ang="0">
                  <a:pos x="T0" y="T1"/>
                </a:cxn>
                <a:cxn ang="0">
                  <a:pos x="T2" y="T3"/>
                </a:cxn>
                <a:cxn ang="0">
                  <a:pos x="T4" y="T5"/>
                </a:cxn>
                <a:cxn ang="0">
                  <a:pos x="T6" y="T7"/>
                </a:cxn>
                <a:cxn ang="0">
                  <a:pos x="T8" y="T9"/>
                </a:cxn>
              </a:cxnLst>
              <a:rect l="0" t="0" r="r" b="b"/>
              <a:pathLst>
                <a:path w="1525" h="298">
                  <a:moveTo>
                    <a:pt x="0" y="0"/>
                  </a:moveTo>
                  <a:lnTo>
                    <a:pt x="80" y="53"/>
                  </a:lnTo>
                  <a:lnTo>
                    <a:pt x="1524" y="297"/>
                  </a:lnTo>
                  <a:lnTo>
                    <a:pt x="1429" y="242"/>
                  </a:lnTo>
                  <a:lnTo>
                    <a:pt x="0" y="0"/>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30" name="Freeform 21">
              <a:extLst>
                <a:ext uri="{FF2B5EF4-FFF2-40B4-BE49-F238E27FC236}">
                  <a16:creationId xmlns:a16="http://schemas.microsoft.com/office/drawing/2014/main" xmlns="" id="{A9476692-1B60-292F-D807-5E83F0EFCBD4}"/>
                </a:ext>
              </a:extLst>
            </p:cNvPr>
            <p:cNvSpPr>
              <a:spLocks/>
            </p:cNvSpPr>
            <p:nvPr/>
          </p:nvSpPr>
          <p:spPr bwMode="auto">
            <a:xfrm>
              <a:off x="2708" y="2391"/>
              <a:ext cx="2864" cy="905"/>
            </a:xfrm>
            <a:custGeom>
              <a:avLst/>
              <a:gdLst>
                <a:gd name="T0" fmla="*/ 0 w 2864"/>
                <a:gd name="T1" fmla="*/ 251 h 905"/>
                <a:gd name="T2" fmla="*/ 0 w 2864"/>
                <a:gd name="T3" fmla="*/ 904 h 905"/>
                <a:gd name="T4" fmla="*/ 1427 w 2864"/>
                <a:gd name="T5" fmla="*/ 659 h 905"/>
                <a:gd name="T6" fmla="*/ 2863 w 2864"/>
                <a:gd name="T7" fmla="*/ 904 h 905"/>
                <a:gd name="T8" fmla="*/ 2863 w 2864"/>
                <a:gd name="T9" fmla="*/ 244 h 905"/>
                <a:gd name="T10" fmla="*/ 1419 w 2864"/>
                <a:gd name="T11" fmla="*/ 0 h 905"/>
                <a:gd name="T12" fmla="*/ 0 w 2864"/>
                <a:gd name="T13" fmla="*/ 251 h 905"/>
              </a:gdLst>
              <a:ahLst/>
              <a:cxnLst>
                <a:cxn ang="0">
                  <a:pos x="T0" y="T1"/>
                </a:cxn>
                <a:cxn ang="0">
                  <a:pos x="T2" y="T3"/>
                </a:cxn>
                <a:cxn ang="0">
                  <a:pos x="T4" y="T5"/>
                </a:cxn>
                <a:cxn ang="0">
                  <a:pos x="T6" y="T7"/>
                </a:cxn>
                <a:cxn ang="0">
                  <a:pos x="T8" y="T9"/>
                </a:cxn>
                <a:cxn ang="0">
                  <a:pos x="T10" y="T11"/>
                </a:cxn>
                <a:cxn ang="0">
                  <a:pos x="T12" y="T13"/>
                </a:cxn>
              </a:cxnLst>
              <a:rect l="0" t="0" r="r" b="b"/>
              <a:pathLst>
                <a:path w="2864" h="905">
                  <a:moveTo>
                    <a:pt x="0" y="251"/>
                  </a:moveTo>
                  <a:lnTo>
                    <a:pt x="0" y="904"/>
                  </a:lnTo>
                  <a:lnTo>
                    <a:pt x="1427" y="659"/>
                  </a:lnTo>
                  <a:lnTo>
                    <a:pt x="2863" y="904"/>
                  </a:lnTo>
                  <a:lnTo>
                    <a:pt x="2863" y="244"/>
                  </a:lnTo>
                  <a:lnTo>
                    <a:pt x="1419" y="0"/>
                  </a:lnTo>
                  <a:lnTo>
                    <a:pt x="0" y="251"/>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ltLang="en-US" sz="2400" dirty="0">
                <a:latin typeface="Arial" panose="020B0604020202020204" pitchFamily="34" charset="0"/>
              </a:endParaRPr>
            </a:p>
            <a:p>
              <a:pPr algn="ctr"/>
              <a:r>
                <a:rPr lang="en-US" altLang="en-US" sz="2400" dirty="0">
                  <a:latin typeface="Arial" panose="020B0604020202020204" pitchFamily="34" charset="0"/>
                </a:rPr>
                <a:t>Bounded Rationality Model</a:t>
              </a:r>
              <a:endParaRPr lang="en-US" altLang="en-US" dirty="0"/>
            </a:p>
          </p:txBody>
        </p:sp>
      </p:grpSp>
      <p:grpSp>
        <p:nvGrpSpPr>
          <p:cNvPr id="43" name="Group 42">
            <a:extLst>
              <a:ext uri="{FF2B5EF4-FFF2-40B4-BE49-F238E27FC236}">
                <a16:creationId xmlns:a16="http://schemas.microsoft.com/office/drawing/2014/main" xmlns="" id="{DE8993F0-D5AB-14E6-CC50-D17F31B07809}"/>
              </a:ext>
            </a:extLst>
          </p:cNvPr>
          <p:cNvGrpSpPr>
            <a:grpSpLocks/>
          </p:cNvGrpSpPr>
          <p:nvPr/>
        </p:nvGrpSpPr>
        <p:grpSpPr bwMode="auto">
          <a:xfrm>
            <a:off x="2267397" y="4340772"/>
            <a:ext cx="2446338" cy="2314274"/>
            <a:chOff x="3888" y="1872"/>
            <a:chExt cx="1541" cy="2278"/>
          </a:xfrm>
        </p:grpSpPr>
        <p:grpSp>
          <p:nvGrpSpPr>
            <p:cNvPr id="51" name="Group 50">
              <a:extLst>
                <a:ext uri="{FF2B5EF4-FFF2-40B4-BE49-F238E27FC236}">
                  <a16:creationId xmlns:a16="http://schemas.microsoft.com/office/drawing/2014/main" xmlns="" id="{ECCF4024-08BD-D09A-422C-D7E66CB5200B}"/>
                </a:ext>
              </a:extLst>
            </p:cNvPr>
            <p:cNvGrpSpPr>
              <a:grpSpLocks/>
            </p:cNvGrpSpPr>
            <p:nvPr/>
          </p:nvGrpSpPr>
          <p:grpSpPr bwMode="auto">
            <a:xfrm>
              <a:off x="3888" y="1872"/>
              <a:ext cx="1541" cy="2278"/>
              <a:chOff x="3888" y="1872"/>
              <a:chExt cx="1541" cy="2278"/>
            </a:xfrm>
          </p:grpSpPr>
          <p:sp>
            <p:nvSpPr>
              <p:cNvPr id="73" name="Freeform 10">
                <a:extLst>
                  <a:ext uri="{FF2B5EF4-FFF2-40B4-BE49-F238E27FC236}">
                    <a16:creationId xmlns:a16="http://schemas.microsoft.com/office/drawing/2014/main" xmlns="" id="{13F9D316-5EAB-E0CB-0236-0277F6452C71}"/>
                  </a:ext>
                </a:extLst>
              </p:cNvPr>
              <p:cNvSpPr>
                <a:spLocks/>
              </p:cNvSpPr>
              <p:nvPr/>
            </p:nvSpPr>
            <p:spPr bwMode="auto">
              <a:xfrm>
                <a:off x="3888" y="3888"/>
                <a:ext cx="1541" cy="262"/>
              </a:xfrm>
              <a:custGeom>
                <a:avLst/>
                <a:gdLst>
                  <a:gd name="T0" fmla="*/ 1 w 1541"/>
                  <a:gd name="T1" fmla="*/ 77 h 262"/>
                  <a:gd name="T2" fmla="*/ 15 w 1541"/>
                  <a:gd name="T3" fmla="*/ 103 h 262"/>
                  <a:gd name="T4" fmla="*/ 36 w 1541"/>
                  <a:gd name="T5" fmla="*/ 124 h 262"/>
                  <a:gd name="T6" fmla="*/ 63 w 1541"/>
                  <a:gd name="T7" fmla="*/ 144 h 262"/>
                  <a:gd name="T8" fmla="*/ 92 w 1541"/>
                  <a:gd name="T9" fmla="*/ 160 h 262"/>
                  <a:gd name="T10" fmla="*/ 125 w 1541"/>
                  <a:gd name="T11" fmla="*/ 173 h 262"/>
                  <a:gd name="T12" fmla="*/ 166 w 1541"/>
                  <a:gd name="T13" fmla="*/ 188 h 262"/>
                  <a:gd name="T14" fmla="*/ 209 w 1541"/>
                  <a:gd name="T15" fmla="*/ 201 h 262"/>
                  <a:gd name="T16" fmla="*/ 253 w 1541"/>
                  <a:gd name="T17" fmla="*/ 211 h 262"/>
                  <a:gd name="T18" fmla="*/ 305 w 1541"/>
                  <a:gd name="T19" fmla="*/ 222 h 262"/>
                  <a:gd name="T20" fmla="*/ 370 w 1541"/>
                  <a:gd name="T21" fmla="*/ 233 h 262"/>
                  <a:gd name="T22" fmla="*/ 424 w 1541"/>
                  <a:gd name="T23" fmla="*/ 240 h 262"/>
                  <a:gd name="T24" fmla="*/ 515 w 1541"/>
                  <a:gd name="T25" fmla="*/ 250 h 262"/>
                  <a:gd name="T26" fmla="*/ 603 w 1541"/>
                  <a:gd name="T27" fmla="*/ 256 h 262"/>
                  <a:gd name="T28" fmla="*/ 680 w 1541"/>
                  <a:gd name="T29" fmla="*/ 260 h 262"/>
                  <a:gd name="T30" fmla="*/ 748 w 1541"/>
                  <a:gd name="T31" fmla="*/ 261 h 262"/>
                  <a:gd name="T32" fmla="*/ 795 w 1541"/>
                  <a:gd name="T33" fmla="*/ 261 h 262"/>
                  <a:gd name="T34" fmla="*/ 856 w 1541"/>
                  <a:gd name="T35" fmla="*/ 260 h 262"/>
                  <a:gd name="T36" fmla="*/ 950 w 1541"/>
                  <a:gd name="T37" fmla="*/ 257 h 262"/>
                  <a:gd name="T38" fmla="*/ 1017 w 1541"/>
                  <a:gd name="T39" fmla="*/ 252 h 262"/>
                  <a:gd name="T40" fmla="*/ 1085 w 1541"/>
                  <a:gd name="T41" fmla="*/ 244 h 262"/>
                  <a:gd name="T42" fmla="*/ 1168 w 1541"/>
                  <a:gd name="T43" fmla="*/ 233 h 262"/>
                  <a:gd name="T44" fmla="*/ 1231 w 1541"/>
                  <a:gd name="T45" fmla="*/ 223 h 262"/>
                  <a:gd name="T46" fmla="*/ 1286 w 1541"/>
                  <a:gd name="T47" fmla="*/ 212 h 262"/>
                  <a:gd name="T48" fmla="*/ 1350 w 1541"/>
                  <a:gd name="T49" fmla="*/ 196 h 262"/>
                  <a:gd name="T50" fmla="*/ 1414 w 1541"/>
                  <a:gd name="T51" fmla="*/ 174 h 262"/>
                  <a:gd name="T52" fmla="*/ 1460 w 1541"/>
                  <a:gd name="T53" fmla="*/ 154 h 262"/>
                  <a:gd name="T54" fmla="*/ 1494 w 1541"/>
                  <a:gd name="T55" fmla="*/ 135 h 262"/>
                  <a:gd name="T56" fmla="*/ 1518 w 1541"/>
                  <a:gd name="T57" fmla="*/ 113 h 262"/>
                  <a:gd name="T58" fmla="*/ 1534 w 1541"/>
                  <a:gd name="T59" fmla="*/ 91 h 262"/>
                  <a:gd name="T60" fmla="*/ 1540 w 1541"/>
                  <a:gd name="T61" fmla="*/ 73 h 262"/>
                  <a:gd name="T62" fmla="*/ 0 w 1541"/>
                  <a:gd name="T63" fmla="*/ 0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41" h="262">
                    <a:moveTo>
                      <a:pt x="0" y="0"/>
                    </a:moveTo>
                    <a:lnTo>
                      <a:pt x="1" y="77"/>
                    </a:lnTo>
                    <a:lnTo>
                      <a:pt x="6" y="91"/>
                    </a:lnTo>
                    <a:lnTo>
                      <a:pt x="15" y="103"/>
                    </a:lnTo>
                    <a:lnTo>
                      <a:pt x="24" y="114"/>
                    </a:lnTo>
                    <a:lnTo>
                      <a:pt x="36" y="124"/>
                    </a:lnTo>
                    <a:lnTo>
                      <a:pt x="51" y="136"/>
                    </a:lnTo>
                    <a:lnTo>
                      <a:pt x="63" y="144"/>
                    </a:lnTo>
                    <a:lnTo>
                      <a:pt x="76" y="151"/>
                    </a:lnTo>
                    <a:lnTo>
                      <a:pt x="92" y="160"/>
                    </a:lnTo>
                    <a:lnTo>
                      <a:pt x="106" y="167"/>
                    </a:lnTo>
                    <a:lnTo>
                      <a:pt x="125" y="173"/>
                    </a:lnTo>
                    <a:lnTo>
                      <a:pt x="143" y="180"/>
                    </a:lnTo>
                    <a:lnTo>
                      <a:pt x="166" y="188"/>
                    </a:lnTo>
                    <a:lnTo>
                      <a:pt x="189" y="195"/>
                    </a:lnTo>
                    <a:lnTo>
                      <a:pt x="209" y="201"/>
                    </a:lnTo>
                    <a:lnTo>
                      <a:pt x="232" y="207"/>
                    </a:lnTo>
                    <a:lnTo>
                      <a:pt x="253" y="211"/>
                    </a:lnTo>
                    <a:lnTo>
                      <a:pt x="276" y="216"/>
                    </a:lnTo>
                    <a:lnTo>
                      <a:pt x="305" y="222"/>
                    </a:lnTo>
                    <a:lnTo>
                      <a:pt x="339" y="228"/>
                    </a:lnTo>
                    <a:lnTo>
                      <a:pt x="370" y="233"/>
                    </a:lnTo>
                    <a:lnTo>
                      <a:pt x="399" y="237"/>
                    </a:lnTo>
                    <a:lnTo>
                      <a:pt x="424" y="240"/>
                    </a:lnTo>
                    <a:lnTo>
                      <a:pt x="466" y="246"/>
                    </a:lnTo>
                    <a:lnTo>
                      <a:pt x="515" y="250"/>
                    </a:lnTo>
                    <a:lnTo>
                      <a:pt x="558" y="253"/>
                    </a:lnTo>
                    <a:lnTo>
                      <a:pt x="603" y="256"/>
                    </a:lnTo>
                    <a:lnTo>
                      <a:pt x="645" y="258"/>
                    </a:lnTo>
                    <a:lnTo>
                      <a:pt x="680" y="260"/>
                    </a:lnTo>
                    <a:lnTo>
                      <a:pt x="719" y="261"/>
                    </a:lnTo>
                    <a:lnTo>
                      <a:pt x="748" y="261"/>
                    </a:lnTo>
                    <a:lnTo>
                      <a:pt x="771" y="261"/>
                    </a:lnTo>
                    <a:lnTo>
                      <a:pt x="795" y="261"/>
                    </a:lnTo>
                    <a:lnTo>
                      <a:pt x="820" y="261"/>
                    </a:lnTo>
                    <a:lnTo>
                      <a:pt x="856" y="260"/>
                    </a:lnTo>
                    <a:lnTo>
                      <a:pt x="907" y="258"/>
                    </a:lnTo>
                    <a:lnTo>
                      <a:pt x="950" y="257"/>
                    </a:lnTo>
                    <a:lnTo>
                      <a:pt x="984" y="255"/>
                    </a:lnTo>
                    <a:lnTo>
                      <a:pt x="1017" y="252"/>
                    </a:lnTo>
                    <a:lnTo>
                      <a:pt x="1049" y="248"/>
                    </a:lnTo>
                    <a:lnTo>
                      <a:pt x="1085" y="244"/>
                    </a:lnTo>
                    <a:lnTo>
                      <a:pt x="1125" y="240"/>
                    </a:lnTo>
                    <a:lnTo>
                      <a:pt x="1168" y="233"/>
                    </a:lnTo>
                    <a:lnTo>
                      <a:pt x="1202" y="228"/>
                    </a:lnTo>
                    <a:lnTo>
                      <a:pt x="1231" y="223"/>
                    </a:lnTo>
                    <a:lnTo>
                      <a:pt x="1258" y="218"/>
                    </a:lnTo>
                    <a:lnTo>
                      <a:pt x="1286" y="212"/>
                    </a:lnTo>
                    <a:lnTo>
                      <a:pt x="1316" y="205"/>
                    </a:lnTo>
                    <a:lnTo>
                      <a:pt x="1350" y="196"/>
                    </a:lnTo>
                    <a:lnTo>
                      <a:pt x="1382" y="186"/>
                    </a:lnTo>
                    <a:lnTo>
                      <a:pt x="1414" y="174"/>
                    </a:lnTo>
                    <a:lnTo>
                      <a:pt x="1437" y="165"/>
                    </a:lnTo>
                    <a:lnTo>
                      <a:pt x="1460" y="154"/>
                    </a:lnTo>
                    <a:lnTo>
                      <a:pt x="1477" y="145"/>
                    </a:lnTo>
                    <a:lnTo>
                      <a:pt x="1494" y="135"/>
                    </a:lnTo>
                    <a:lnTo>
                      <a:pt x="1507" y="124"/>
                    </a:lnTo>
                    <a:lnTo>
                      <a:pt x="1518" y="113"/>
                    </a:lnTo>
                    <a:lnTo>
                      <a:pt x="1529" y="100"/>
                    </a:lnTo>
                    <a:lnTo>
                      <a:pt x="1534" y="91"/>
                    </a:lnTo>
                    <a:lnTo>
                      <a:pt x="1538" y="82"/>
                    </a:lnTo>
                    <a:lnTo>
                      <a:pt x="1540" y="73"/>
                    </a:lnTo>
                    <a:lnTo>
                      <a:pt x="1536" y="0"/>
                    </a:lnTo>
                    <a:lnTo>
                      <a:pt x="0" y="0"/>
                    </a:lnTo>
                  </a:path>
                </a:pathLst>
              </a:custGeom>
              <a:solidFill>
                <a:srgbClr val="808080"/>
              </a:solidFill>
              <a:ln w="12700" cap="rnd" cmpd="sng">
                <a:solidFill>
                  <a:srgbClr val="40404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74" name="Freeform 11">
                <a:extLst>
                  <a:ext uri="{FF2B5EF4-FFF2-40B4-BE49-F238E27FC236}">
                    <a16:creationId xmlns:a16="http://schemas.microsoft.com/office/drawing/2014/main" xmlns="" id="{116A8CA8-D061-DA5B-C383-E739AB7878E7}"/>
                  </a:ext>
                </a:extLst>
              </p:cNvPr>
              <p:cNvSpPr>
                <a:spLocks/>
              </p:cNvSpPr>
              <p:nvPr/>
            </p:nvSpPr>
            <p:spPr bwMode="auto">
              <a:xfrm>
                <a:off x="3888" y="2033"/>
                <a:ext cx="1541" cy="2068"/>
              </a:xfrm>
              <a:custGeom>
                <a:avLst/>
                <a:gdLst>
                  <a:gd name="T0" fmla="*/ 1 w 1541"/>
                  <a:gd name="T1" fmla="*/ 1883 h 2068"/>
                  <a:gd name="T2" fmla="*/ 15 w 1541"/>
                  <a:gd name="T3" fmla="*/ 1909 h 2068"/>
                  <a:gd name="T4" fmla="*/ 36 w 1541"/>
                  <a:gd name="T5" fmla="*/ 1930 h 2068"/>
                  <a:gd name="T6" fmla="*/ 63 w 1541"/>
                  <a:gd name="T7" fmla="*/ 1950 h 2068"/>
                  <a:gd name="T8" fmla="*/ 92 w 1541"/>
                  <a:gd name="T9" fmla="*/ 1966 h 2068"/>
                  <a:gd name="T10" fmla="*/ 125 w 1541"/>
                  <a:gd name="T11" fmla="*/ 1979 h 2068"/>
                  <a:gd name="T12" fmla="*/ 166 w 1541"/>
                  <a:gd name="T13" fmla="*/ 1994 h 2068"/>
                  <a:gd name="T14" fmla="*/ 209 w 1541"/>
                  <a:gd name="T15" fmla="*/ 2007 h 2068"/>
                  <a:gd name="T16" fmla="*/ 253 w 1541"/>
                  <a:gd name="T17" fmla="*/ 2017 h 2068"/>
                  <a:gd name="T18" fmla="*/ 305 w 1541"/>
                  <a:gd name="T19" fmla="*/ 2028 h 2068"/>
                  <a:gd name="T20" fmla="*/ 370 w 1541"/>
                  <a:gd name="T21" fmla="*/ 2039 h 2068"/>
                  <a:gd name="T22" fmla="*/ 424 w 1541"/>
                  <a:gd name="T23" fmla="*/ 2046 h 2068"/>
                  <a:gd name="T24" fmla="*/ 515 w 1541"/>
                  <a:gd name="T25" fmla="*/ 2056 h 2068"/>
                  <a:gd name="T26" fmla="*/ 603 w 1541"/>
                  <a:gd name="T27" fmla="*/ 2062 h 2068"/>
                  <a:gd name="T28" fmla="*/ 680 w 1541"/>
                  <a:gd name="T29" fmla="*/ 2066 h 2068"/>
                  <a:gd name="T30" fmla="*/ 748 w 1541"/>
                  <a:gd name="T31" fmla="*/ 2067 h 2068"/>
                  <a:gd name="T32" fmla="*/ 795 w 1541"/>
                  <a:gd name="T33" fmla="*/ 2067 h 2068"/>
                  <a:gd name="T34" fmla="*/ 856 w 1541"/>
                  <a:gd name="T35" fmla="*/ 2066 h 2068"/>
                  <a:gd name="T36" fmla="*/ 950 w 1541"/>
                  <a:gd name="T37" fmla="*/ 2063 h 2068"/>
                  <a:gd name="T38" fmla="*/ 1017 w 1541"/>
                  <a:gd name="T39" fmla="*/ 2058 h 2068"/>
                  <a:gd name="T40" fmla="*/ 1085 w 1541"/>
                  <a:gd name="T41" fmla="*/ 2050 h 2068"/>
                  <a:gd name="T42" fmla="*/ 1168 w 1541"/>
                  <a:gd name="T43" fmla="*/ 2039 h 2068"/>
                  <a:gd name="T44" fmla="*/ 1231 w 1541"/>
                  <a:gd name="T45" fmla="*/ 2029 h 2068"/>
                  <a:gd name="T46" fmla="*/ 1286 w 1541"/>
                  <a:gd name="T47" fmla="*/ 2018 h 2068"/>
                  <a:gd name="T48" fmla="*/ 1350 w 1541"/>
                  <a:gd name="T49" fmla="*/ 2002 h 2068"/>
                  <a:gd name="T50" fmla="*/ 1414 w 1541"/>
                  <a:gd name="T51" fmla="*/ 1980 h 2068"/>
                  <a:gd name="T52" fmla="*/ 1460 w 1541"/>
                  <a:gd name="T53" fmla="*/ 1960 h 2068"/>
                  <a:gd name="T54" fmla="*/ 1494 w 1541"/>
                  <a:gd name="T55" fmla="*/ 1941 h 2068"/>
                  <a:gd name="T56" fmla="*/ 1518 w 1541"/>
                  <a:gd name="T57" fmla="*/ 1919 h 2068"/>
                  <a:gd name="T58" fmla="*/ 1534 w 1541"/>
                  <a:gd name="T59" fmla="*/ 1897 h 2068"/>
                  <a:gd name="T60" fmla="*/ 1540 w 1541"/>
                  <a:gd name="T61" fmla="*/ 1879 h 2068"/>
                  <a:gd name="T62" fmla="*/ 0 w 1541"/>
                  <a:gd name="T63" fmla="*/ 0 h 20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41" h="2068">
                    <a:moveTo>
                      <a:pt x="0" y="0"/>
                    </a:moveTo>
                    <a:lnTo>
                      <a:pt x="1" y="1883"/>
                    </a:lnTo>
                    <a:lnTo>
                      <a:pt x="6" y="1897"/>
                    </a:lnTo>
                    <a:lnTo>
                      <a:pt x="15" y="1909"/>
                    </a:lnTo>
                    <a:lnTo>
                      <a:pt x="24" y="1920"/>
                    </a:lnTo>
                    <a:lnTo>
                      <a:pt x="36" y="1930"/>
                    </a:lnTo>
                    <a:lnTo>
                      <a:pt x="51" y="1942"/>
                    </a:lnTo>
                    <a:lnTo>
                      <a:pt x="63" y="1950"/>
                    </a:lnTo>
                    <a:lnTo>
                      <a:pt x="76" y="1957"/>
                    </a:lnTo>
                    <a:lnTo>
                      <a:pt x="92" y="1966"/>
                    </a:lnTo>
                    <a:lnTo>
                      <a:pt x="106" y="1973"/>
                    </a:lnTo>
                    <a:lnTo>
                      <a:pt x="125" y="1979"/>
                    </a:lnTo>
                    <a:lnTo>
                      <a:pt x="143" y="1986"/>
                    </a:lnTo>
                    <a:lnTo>
                      <a:pt x="166" y="1994"/>
                    </a:lnTo>
                    <a:lnTo>
                      <a:pt x="189" y="2001"/>
                    </a:lnTo>
                    <a:lnTo>
                      <a:pt x="209" y="2007"/>
                    </a:lnTo>
                    <a:lnTo>
                      <a:pt x="232" y="2013"/>
                    </a:lnTo>
                    <a:lnTo>
                      <a:pt x="253" y="2017"/>
                    </a:lnTo>
                    <a:lnTo>
                      <a:pt x="276" y="2022"/>
                    </a:lnTo>
                    <a:lnTo>
                      <a:pt x="305" y="2028"/>
                    </a:lnTo>
                    <a:lnTo>
                      <a:pt x="339" y="2034"/>
                    </a:lnTo>
                    <a:lnTo>
                      <a:pt x="370" y="2039"/>
                    </a:lnTo>
                    <a:lnTo>
                      <a:pt x="399" y="2043"/>
                    </a:lnTo>
                    <a:lnTo>
                      <a:pt x="424" y="2046"/>
                    </a:lnTo>
                    <a:lnTo>
                      <a:pt x="466" y="2052"/>
                    </a:lnTo>
                    <a:lnTo>
                      <a:pt x="515" y="2056"/>
                    </a:lnTo>
                    <a:lnTo>
                      <a:pt x="558" y="2059"/>
                    </a:lnTo>
                    <a:lnTo>
                      <a:pt x="603" y="2062"/>
                    </a:lnTo>
                    <a:lnTo>
                      <a:pt x="645" y="2064"/>
                    </a:lnTo>
                    <a:lnTo>
                      <a:pt x="680" y="2066"/>
                    </a:lnTo>
                    <a:lnTo>
                      <a:pt x="719" y="2067"/>
                    </a:lnTo>
                    <a:lnTo>
                      <a:pt x="748" y="2067"/>
                    </a:lnTo>
                    <a:lnTo>
                      <a:pt x="771" y="2067"/>
                    </a:lnTo>
                    <a:lnTo>
                      <a:pt x="795" y="2067"/>
                    </a:lnTo>
                    <a:lnTo>
                      <a:pt x="820" y="2067"/>
                    </a:lnTo>
                    <a:lnTo>
                      <a:pt x="856" y="2066"/>
                    </a:lnTo>
                    <a:lnTo>
                      <a:pt x="907" y="2064"/>
                    </a:lnTo>
                    <a:lnTo>
                      <a:pt x="950" y="2063"/>
                    </a:lnTo>
                    <a:lnTo>
                      <a:pt x="984" y="2061"/>
                    </a:lnTo>
                    <a:lnTo>
                      <a:pt x="1017" y="2058"/>
                    </a:lnTo>
                    <a:lnTo>
                      <a:pt x="1049" y="2054"/>
                    </a:lnTo>
                    <a:lnTo>
                      <a:pt x="1085" y="2050"/>
                    </a:lnTo>
                    <a:lnTo>
                      <a:pt x="1125" y="2046"/>
                    </a:lnTo>
                    <a:lnTo>
                      <a:pt x="1168" y="2039"/>
                    </a:lnTo>
                    <a:lnTo>
                      <a:pt x="1202" y="2034"/>
                    </a:lnTo>
                    <a:lnTo>
                      <a:pt x="1231" y="2029"/>
                    </a:lnTo>
                    <a:lnTo>
                      <a:pt x="1258" y="2024"/>
                    </a:lnTo>
                    <a:lnTo>
                      <a:pt x="1286" y="2018"/>
                    </a:lnTo>
                    <a:lnTo>
                      <a:pt x="1316" y="2011"/>
                    </a:lnTo>
                    <a:lnTo>
                      <a:pt x="1350" y="2002"/>
                    </a:lnTo>
                    <a:lnTo>
                      <a:pt x="1382" y="1992"/>
                    </a:lnTo>
                    <a:lnTo>
                      <a:pt x="1414" y="1980"/>
                    </a:lnTo>
                    <a:lnTo>
                      <a:pt x="1437" y="1971"/>
                    </a:lnTo>
                    <a:lnTo>
                      <a:pt x="1460" y="1960"/>
                    </a:lnTo>
                    <a:lnTo>
                      <a:pt x="1477" y="1951"/>
                    </a:lnTo>
                    <a:lnTo>
                      <a:pt x="1494" y="1941"/>
                    </a:lnTo>
                    <a:lnTo>
                      <a:pt x="1507" y="1930"/>
                    </a:lnTo>
                    <a:lnTo>
                      <a:pt x="1518" y="1919"/>
                    </a:lnTo>
                    <a:lnTo>
                      <a:pt x="1529" y="1906"/>
                    </a:lnTo>
                    <a:lnTo>
                      <a:pt x="1534" y="1897"/>
                    </a:lnTo>
                    <a:lnTo>
                      <a:pt x="1538" y="1888"/>
                    </a:lnTo>
                    <a:lnTo>
                      <a:pt x="1540" y="1879"/>
                    </a:lnTo>
                    <a:lnTo>
                      <a:pt x="1536" y="0"/>
                    </a:lnTo>
                    <a:lnTo>
                      <a:pt x="0" y="0"/>
                    </a:lnTo>
                  </a:path>
                </a:pathLst>
              </a:custGeom>
              <a:solidFill>
                <a:srgbClr val="A0A0A0"/>
              </a:solidFill>
              <a:ln w="12700" cap="rnd" cmpd="sng">
                <a:solidFill>
                  <a:srgbClr val="40404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grpSp>
            <p:nvGrpSpPr>
              <p:cNvPr id="75" name="Group 74">
                <a:extLst>
                  <a:ext uri="{FF2B5EF4-FFF2-40B4-BE49-F238E27FC236}">
                    <a16:creationId xmlns:a16="http://schemas.microsoft.com/office/drawing/2014/main" xmlns="" id="{B1AE67BD-6997-857D-15C8-BC8FEB6A52C4}"/>
                  </a:ext>
                </a:extLst>
              </p:cNvPr>
              <p:cNvGrpSpPr>
                <a:grpSpLocks/>
              </p:cNvGrpSpPr>
              <p:nvPr/>
            </p:nvGrpSpPr>
            <p:grpSpPr bwMode="auto">
              <a:xfrm>
                <a:off x="3888" y="1872"/>
                <a:ext cx="1541" cy="442"/>
                <a:chOff x="3888" y="1872"/>
                <a:chExt cx="1541" cy="442"/>
              </a:xfrm>
            </p:grpSpPr>
            <p:sp>
              <p:nvSpPr>
                <p:cNvPr id="76" name="Freeform 12">
                  <a:extLst>
                    <a:ext uri="{FF2B5EF4-FFF2-40B4-BE49-F238E27FC236}">
                      <a16:creationId xmlns:a16="http://schemas.microsoft.com/office/drawing/2014/main" xmlns="" id="{18285D7C-0312-0C8C-58B4-30F264374C67}"/>
                    </a:ext>
                  </a:extLst>
                </p:cNvPr>
                <p:cNvSpPr>
                  <a:spLocks/>
                </p:cNvSpPr>
                <p:nvPr/>
              </p:nvSpPr>
              <p:spPr bwMode="auto">
                <a:xfrm>
                  <a:off x="3888" y="2052"/>
                  <a:ext cx="1541" cy="262"/>
                </a:xfrm>
                <a:custGeom>
                  <a:avLst/>
                  <a:gdLst>
                    <a:gd name="T0" fmla="*/ 1 w 1541"/>
                    <a:gd name="T1" fmla="*/ 77 h 262"/>
                    <a:gd name="T2" fmla="*/ 15 w 1541"/>
                    <a:gd name="T3" fmla="*/ 103 h 262"/>
                    <a:gd name="T4" fmla="*/ 36 w 1541"/>
                    <a:gd name="T5" fmla="*/ 124 h 262"/>
                    <a:gd name="T6" fmla="*/ 63 w 1541"/>
                    <a:gd name="T7" fmla="*/ 144 h 262"/>
                    <a:gd name="T8" fmla="*/ 92 w 1541"/>
                    <a:gd name="T9" fmla="*/ 160 h 262"/>
                    <a:gd name="T10" fmla="*/ 125 w 1541"/>
                    <a:gd name="T11" fmla="*/ 173 h 262"/>
                    <a:gd name="T12" fmla="*/ 166 w 1541"/>
                    <a:gd name="T13" fmla="*/ 188 h 262"/>
                    <a:gd name="T14" fmla="*/ 209 w 1541"/>
                    <a:gd name="T15" fmla="*/ 201 h 262"/>
                    <a:gd name="T16" fmla="*/ 253 w 1541"/>
                    <a:gd name="T17" fmla="*/ 211 h 262"/>
                    <a:gd name="T18" fmla="*/ 305 w 1541"/>
                    <a:gd name="T19" fmla="*/ 222 h 262"/>
                    <a:gd name="T20" fmla="*/ 370 w 1541"/>
                    <a:gd name="T21" fmla="*/ 233 h 262"/>
                    <a:gd name="T22" fmla="*/ 424 w 1541"/>
                    <a:gd name="T23" fmla="*/ 240 h 262"/>
                    <a:gd name="T24" fmla="*/ 515 w 1541"/>
                    <a:gd name="T25" fmla="*/ 250 h 262"/>
                    <a:gd name="T26" fmla="*/ 603 w 1541"/>
                    <a:gd name="T27" fmla="*/ 256 h 262"/>
                    <a:gd name="T28" fmla="*/ 680 w 1541"/>
                    <a:gd name="T29" fmla="*/ 260 h 262"/>
                    <a:gd name="T30" fmla="*/ 748 w 1541"/>
                    <a:gd name="T31" fmla="*/ 261 h 262"/>
                    <a:gd name="T32" fmla="*/ 795 w 1541"/>
                    <a:gd name="T33" fmla="*/ 261 h 262"/>
                    <a:gd name="T34" fmla="*/ 856 w 1541"/>
                    <a:gd name="T35" fmla="*/ 260 h 262"/>
                    <a:gd name="T36" fmla="*/ 950 w 1541"/>
                    <a:gd name="T37" fmla="*/ 257 h 262"/>
                    <a:gd name="T38" fmla="*/ 1017 w 1541"/>
                    <a:gd name="T39" fmla="*/ 252 h 262"/>
                    <a:gd name="T40" fmla="*/ 1085 w 1541"/>
                    <a:gd name="T41" fmla="*/ 244 h 262"/>
                    <a:gd name="T42" fmla="*/ 1168 w 1541"/>
                    <a:gd name="T43" fmla="*/ 233 h 262"/>
                    <a:gd name="T44" fmla="*/ 1231 w 1541"/>
                    <a:gd name="T45" fmla="*/ 223 h 262"/>
                    <a:gd name="T46" fmla="*/ 1286 w 1541"/>
                    <a:gd name="T47" fmla="*/ 212 h 262"/>
                    <a:gd name="T48" fmla="*/ 1350 w 1541"/>
                    <a:gd name="T49" fmla="*/ 196 h 262"/>
                    <a:gd name="T50" fmla="*/ 1414 w 1541"/>
                    <a:gd name="T51" fmla="*/ 174 h 262"/>
                    <a:gd name="T52" fmla="*/ 1460 w 1541"/>
                    <a:gd name="T53" fmla="*/ 154 h 262"/>
                    <a:gd name="T54" fmla="*/ 1494 w 1541"/>
                    <a:gd name="T55" fmla="*/ 135 h 262"/>
                    <a:gd name="T56" fmla="*/ 1518 w 1541"/>
                    <a:gd name="T57" fmla="*/ 113 h 262"/>
                    <a:gd name="T58" fmla="*/ 1534 w 1541"/>
                    <a:gd name="T59" fmla="*/ 91 h 262"/>
                    <a:gd name="T60" fmla="*/ 1540 w 1541"/>
                    <a:gd name="T61" fmla="*/ 73 h 262"/>
                    <a:gd name="T62" fmla="*/ 0 w 1541"/>
                    <a:gd name="T63" fmla="*/ 0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41" h="262">
                      <a:moveTo>
                        <a:pt x="0" y="0"/>
                      </a:moveTo>
                      <a:lnTo>
                        <a:pt x="1" y="77"/>
                      </a:lnTo>
                      <a:lnTo>
                        <a:pt x="6" y="91"/>
                      </a:lnTo>
                      <a:lnTo>
                        <a:pt x="15" y="103"/>
                      </a:lnTo>
                      <a:lnTo>
                        <a:pt x="24" y="114"/>
                      </a:lnTo>
                      <a:lnTo>
                        <a:pt x="36" y="124"/>
                      </a:lnTo>
                      <a:lnTo>
                        <a:pt x="51" y="136"/>
                      </a:lnTo>
                      <a:lnTo>
                        <a:pt x="63" y="144"/>
                      </a:lnTo>
                      <a:lnTo>
                        <a:pt x="76" y="151"/>
                      </a:lnTo>
                      <a:lnTo>
                        <a:pt x="92" y="160"/>
                      </a:lnTo>
                      <a:lnTo>
                        <a:pt x="106" y="167"/>
                      </a:lnTo>
                      <a:lnTo>
                        <a:pt x="125" y="173"/>
                      </a:lnTo>
                      <a:lnTo>
                        <a:pt x="143" y="180"/>
                      </a:lnTo>
                      <a:lnTo>
                        <a:pt x="166" y="188"/>
                      </a:lnTo>
                      <a:lnTo>
                        <a:pt x="189" y="195"/>
                      </a:lnTo>
                      <a:lnTo>
                        <a:pt x="209" y="201"/>
                      </a:lnTo>
                      <a:lnTo>
                        <a:pt x="232" y="207"/>
                      </a:lnTo>
                      <a:lnTo>
                        <a:pt x="253" y="211"/>
                      </a:lnTo>
                      <a:lnTo>
                        <a:pt x="276" y="216"/>
                      </a:lnTo>
                      <a:lnTo>
                        <a:pt x="305" y="222"/>
                      </a:lnTo>
                      <a:lnTo>
                        <a:pt x="339" y="228"/>
                      </a:lnTo>
                      <a:lnTo>
                        <a:pt x="370" y="233"/>
                      </a:lnTo>
                      <a:lnTo>
                        <a:pt x="399" y="237"/>
                      </a:lnTo>
                      <a:lnTo>
                        <a:pt x="424" y="240"/>
                      </a:lnTo>
                      <a:lnTo>
                        <a:pt x="466" y="246"/>
                      </a:lnTo>
                      <a:lnTo>
                        <a:pt x="515" y="250"/>
                      </a:lnTo>
                      <a:lnTo>
                        <a:pt x="558" y="253"/>
                      </a:lnTo>
                      <a:lnTo>
                        <a:pt x="603" y="256"/>
                      </a:lnTo>
                      <a:lnTo>
                        <a:pt x="645" y="258"/>
                      </a:lnTo>
                      <a:lnTo>
                        <a:pt x="680" y="260"/>
                      </a:lnTo>
                      <a:lnTo>
                        <a:pt x="719" y="261"/>
                      </a:lnTo>
                      <a:lnTo>
                        <a:pt x="748" y="261"/>
                      </a:lnTo>
                      <a:lnTo>
                        <a:pt x="771" y="261"/>
                      </a:lnTo>
                      <a:lnTo>
                        <a:pt x="795" y="261"/>
                      </a:lnTo>
                      <a:lnTo>
                        <a:pt x="820" y="261"/>
                      </a:lnTo>
                      <a:lnTo>
                        <a:pt x="856" y="260"/>
                      </a:lnTo>
                      <a:lnTo>
                        <a:pt x="907" y="258"/>
                      </a:lnTo>
                      <a:lnTo>
                        <a:pt x="950" y="257"/>
                      </a:lnTo>
                      <a:lnTo>
                        <a:pt x="984" y="255"/>
                      </a:lnTo>
                      <a:lnTo>
                        <a:pt x="1017" y="252"/>
                      </a:lnTo>
                      <a:lnTo>
                        <a:pt x="1049" y="248"/>
                      </a:lnTo>
                      <a:lnTo>
                        <a:pt x="1085" y="244"/>
                      </a:lnTo>
                      <a:lnTo>
                        <a:pt x="1125" y="240"/>
                      </a:lnTo>
                      <a:lnTo>
                        <a:pt x="1168" y="233"/>
                      </a:lnTo>
                      <a:lnTo>
                        <a:pt x="1202" y="228"/>
                      </a:lnTo>
                      <a:lnTo>
                        <a:pt x="1231" y="223"/>
                      </a:lnTo>
                      <a:lnTo>
                        <a:pt x="1258" y="218"/>
                      </a:lnTo>
                      <a:lnTo>
                        <a:pt x="1286" y="212"/>
                      </a:lnTo>
                      <a:lnTo>
                        <a:pt x="1316" y="205"/>
                      </a:lnTo>
                      <a:lnTo>
                        <a:pt x="1350" y="196"/>
                      </a:lnTo>
                      <a:lnTo>
                        <a:pt x="1382" y="186"/>
                      </a:lnTo>
                      <a:lnTo>
                        <a:pt x="1414" y="174"/>
                      </a:lnTo>
                      <a:lnTo>
                        <a:pt x="1437" y="165"/>
                      </a:lnTo>
                      <a:lnTo>
                        <a:pt x="1460" y="154"/>
                      </a:lnTo>
                      <a:lnTo>
                        <a:pt x="1477" y="145"/>
                      </a:lnTo>
                      <a:lnTo>
                        <a:pt x="1494" y="135"/>
                      </a:lnTo>
                      <a:lnTo>
                        <a:pt x="1507" y="124"/>
                      </a:lnTo>
                      <a:lnTo>
                        <a:pt x="1518" y="113"/>
                      </a:lnTo>
                      <a:lnTo>
                        <a:pt x="1529" y="100"/>
                      </a:lnTo>
                      <a:lnTo>
                        <a:pt x="1534" y="91"/>
                      </a:lnTo>
                      <a:lnTo>
                        <a:pt x="1538" y="82"/>
                      </a:lnTo>
                      <a:lnTo>
                        <a:pt x="1540" y="73"/>
                      </a:lnTo>
                      <a:lnTo>
                        <a:pt x="1536" y="0"/>
                      </a:lnTo>
                      <a:lnTo>
                        <a:pt x="0" y="0"/>
                      </a:lnTo>
                    </a:path>
                  </a:pathLst>
                </a:custGeom>
                <a:solidFill>
                  <a:srgbClr val="40404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77" name="Oval 76">
                  <a:extLst>
                    <a:ext uri="{FF2B5EF4-FFF2-40B4-BE49-F238E27FC236}">
                      <a16:creationId xmlns:a16="http://schemas.microsoft.com/office/drawing/2014/main" xmlns="" id="{DBE71064-C5AD-EA4C-51E9-298EE19BAD1A}"/>
                    </a:ext>
                  </a:extLst>
                </p:cNvPr>
                <p:cNvSpPr>
                  <a:spLocks noChangeArrowheads="1"/>
                </p:cNvSpPr>
                <p:nvPr/>
              </p:nvSpPr>
              <p:spPr bwMode="auto">
                <a:xfrm>
                  <a:off x="3890" y="1872"/>
                  <a:ext cx="1536" cy="383"/>
                </a:xfrm>
                <a:prstGeom prst="ellipse">
                  <a:avLst/>
                </a:prstGeom>
                <a:solidFill>
                  <a:srgbClr val="202020"/>
                </a:solidFill>
                <a:ln w="12700">
                  <a:solidFill>
                    <a:srgbClr val="40404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grpSp>
        </p:grpSp>
        <p:grpSp>
          <p:nvGrpSpPr>
            <p:cNvPr id="52" name="Group 51">
              <a:extLst>
                <a:ext uri="{FF2B5EF4-FFF2-40B4-BE49-F238E27FC236}">
                  <a16:creationId xmlns:a16="http://schemas.microsoft.com/office/drawing/2014/main" xmlns="" id="{BDEB4A6D-5802-EE85-DE0D-38838E2584B6}"/>
                </a:ext>
              </a:extLst>
            </p:cNvPr>
            <p:cNvGrpSpPr>
              <a:grpSpLocks/>
            </p:cNvGrpSpPr>
            <p:nvPr/>
          </p:nvGrpSpPr>
          <p:grpSpPr bwMode="auto">
            <a:xfrm>
              <a:off x="3972" y="2286"/>
              <a:ext cx="1379" cy="1736"/>
              <a:chOff x="3972" y="2286"/>
              <a:chExt cx="1379" cy="1736"/>
            </a:xfrm>
          </p:grpSpPr>
          <p:grpSp>
            <p:nvGrpSpPr>
              <p:cNvPr id="53" name="Group 52">
                <a:extLst>
                  <a:ext uri="{FF2B5EF4-FFF2-40B4-BE49-F238E27FC236}">
                    <a16:creationId xmlns:a16="http://schemas.microsoft.com/office/drawing/2014/main" xmlns="" id="{01FBAA81-2895-633F-A3EE-D27FFD836583}"/>
                  </a:ext>
                </a:extLst>
              </p:cNvPr>
              <p:cNvGrpSpPr>
                <a:grpSpLocks/>
              </p:cNvGrpSpPr>
              <p:nvPr/>
            </p:nvGrpSpPr>
            <p:grpSpPr bwMode="auto">
              <a:xfrm>
                <a:off x="3972" y="2289"/>
                <a:ext cx="196" cy="1665"/>
                <a:chOff x="3972" y="2289"/>
                <a:chExt cx="196" cy="1665"/>
              </a:xfrm>
            </p:grpSpPr>
            <p:sp>
              <p:nvSpPr>
                <p:cNvPr id="70" name="Oval 69">
                  <a:extLst>
                    <a:ext uri="{FF2B5EF4-FFF2-40B4-BE49-F238E27FC236}">
                      <a16:creationId xmlns:a16="http://schemas.microsoft.com/office/drawing/2014/main" xmlns="" id="{A3A8D6C0-6B36-411D-EE70-A40EAEE72F6D}"/>
                    </a:ext>
                  </a:extLst>
                </p:cNvPr>
                <p:cNvSpPr>
                  <a:spLocks noChangeArrowheads="1"/>
                </p:cNvSpPr>
                <p:nvPr/>
              </p:nvSpPr>
              <p:spPr bwMode="auto">
                <a:xfrm>
                  <a:off x="3974" y="2289"/>
                  <a:ext cx="192" cy="187"/>
                </a:xfrm>
                <a:prstGeom prst="ellipse">
                  <a:avLst/>
                </a:prstGeom>
                <a:solidFill>
                  <a:srgbClr val="60606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71" name="Rectangle 70">
                  <a:extLst>
                    <a:ext uri="{FF2B5EF4-FFF2-40B4-BE49-F238E27FC236}">
                      <a16:creationId xmlns:a16="http://schemas.microsoft.com/office/drawing/2014/main" xmlns="" id="{4D4485B8-0729-6F19-D7EB-89903F2B2315}"/>
                    </a:ext>
                  </a:extLst>
                </p:cNvPr>
                <p:cNvSpPr>
                  <a:spLocks noChangeArrowheads="1"/>
                </p:cNvSpPr>
                <p:nvPr/>
              </p:nvSpPr>
              <p:spPr bwMode="auto">
                <a:xfrm>
                  <a:off x="3972" y="2373"/>
                  <a:ext cx="196" cy="1495"/>
                </a:xfrm>
                <a:prstGeom prst="rect">
                  <a:avLst/>
                </a:prstGeom>
                <a:solidFill>
                  <a:srgbClr val="606060"/>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72" name="Oval 71">
                  <a:extLst>
                    <a:ext uri="{FF2B5EF4-FFF2-40B4-BE49-F238E27FC236}">
                      <a16:creationId xmlns:a16="http://schemas.microsoft.com/office/drawing/2014/main" xmlns="" id="{C0E7679F-588E-B180-575E-8EAEA948F0EF}"/>
                    </a:ext>
                  </a:extLst>
                </p:cNvPr>
                <p:cNvSpPr>
                  <a:spLocks noChangeArrowheads="1"/>
                </p:cNvSpPr>
                <p:nvPr/>
              </p:nvSpPr>
              <p:spPr bwMode="auto">
                <a:xfrm>
                  <a:off x="3974" y="3767"/>
                  <a:ext cx="192" cy="187"/>
                </a:xfrm>
                <a:prstGeom prst="ellipse">
                  <a:avLst/>
                </a:prstGeom>
                <a:solidFill>
                  <a:srgbClr val="60606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grpSp>
          <p:grpSp>
            <p:nvGrpSpPr>
              <p:cNvPr id="54" name="Group 53">
                <a:extLst>
                  <a:ext uri="{FF2B5EF4-FFF2-40B4-BE49-F238E27FC236}">
                    <a16:creationId xmlns:a16="http://schemas.microsoft.com/office/drawing/2014/main" xmlns="" id="{A5B3ED0E-4876-48D2-E6FE-C52077DBB914}"/>
                  </a:ext>
                </a:extLst>
              </p:cNvPr>
              <p:cNvGrpSpPr>
                <a:grpSpLocks/>
              </p:cNvGrpSpPr>
              <p:nvPr/>
            </p:nvGrpSpPr>
            <p:grpSpPr bwMode="auto">
              <a:xfrm>
                <a:off x="5155" y="2286"/>
                <a:ext cx="196" cy="1665"/>
                <a:chOff x="5155" y="2286"/>
                <a:chExt cx="196" cy="1665"/>
              </a:xfrm>
            </p:grpSpPr>
            <p:sp>
              <p:nvSpPr>
                <p:cNvPr id="67" name="Oval 66">
                  <a:extLst>
                    <a:ext uri="{FF2B5EF4-FFF2-40B4-BE49-F238E27FC236}">
                      <a16:creationId xmlns:a16="http://schemas.microsoft.com/office/drawing/2014/main" xmlns="" id="{4D8C1CCF-7454-92A1-285D-836B40CBDE48}"/>
                    </a:ext>
                  </a:extLst>
                </p:cNvPr>
                <p:cNvSpPr>
                  <a:spLocks noChangeArrowheads="1"/>
                </p:cNvSpPr>
                <p:nvPr/>
              </p:nvSpPr>
              <p:spPr bwMode="auto">
                <a:xfrm>
                  <a:off x="5157" y="2286"/>
                  <a:ext cx="192" cy="187"/>
                </a:xfrm>
                <a:prstGeom prst="ellipse">
                  <a:avLst/>
                </a:prstGeom>
                <a:solidFill>
                  <a:srgbClr val="60606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68" name="Rectangle 67">
                  <a:extLst>
                    <a:ext uri="{FF2B5EF4-FFF2-40B4-BE49-F238E27FC236}">
                      <a16:creationId xmlns:a16="http://schemas.microsoft.com/office/drawing/2014/main" xmlns="" id="{652872DA-A8A8-CFC2-1640-1C7D83A1B56C}"/>
                    </a:ext>
                  </a:extLst>
                </p:cNvPr>
                <p:cNvSpPr>
                  <a:spLocks noChangeArrowheads="1"/>
                </p:cNvSpPr>
                <p:nvPr/>
              </p:nvSpPr>
              <p:spPr bwMode="auto">
                <a:xfrm>
                  <a:off x="5155" y="2370"/>
                  <a:ext cx="196" cy="1495"/>
                </a:xfrm>
                <a:prstGeom prst="rect">
                  <a:avLst/>
                </a:prstGeom>
                <a:solidFill>
                  <a:srgbClr val="606060"/>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69" name="Oval 68">
                  <a:extLst>
                    <a:ext uri="{FF2B5EF4-FFF2-40B4-BE49-F238E27FC236}">
                      <a16:creationId xmlns:a16="http://schemas.microsoft.com/office/drawing/2014/main" xmlns="" id="{B641FEB9-9A00-11E6-AA3C-D6030853CAE4}"/>
                    </a:ext>
                  </a:extLst>
                </p:cNvPr>
                <p:cNvSpPr>
                  <a:spLocks noChangeArrowheads="1"/>
                </p:cNvSpPr>
                <p:nvPr/>
              </p:nvSpPr>
              <p:spPr bwMode="auto">
                <a:xfrm>
                  <a:off x="5157" y="3764"/>
                  <a:ext cx="192" cy="187"/>
                </a:xfrm>
                <a:prstGeom prst="ellipse">
                  <a:avLst/>
                </a:prstGeom>
                <a:solidFill>
                  <a:srgbClr val="60606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grpSp>
          <p:grpSp>
            <p:nvGrpSpPr>
              <p:cNvPr id="55" name="Group 54">
                <a:extLst>
                  <a:ext uri="{FF2B5EF4-FFF2-40B4-BE49-F238E27FC236}">
                    <a16:creationId xmlns:a16="http://schemas.microsoft.com/office/drawing/2014/main" xmlns="" id="{CBB8F5D4-EC8D-81D4-D2CA-40A54248736E}"/>
                  </a:ext>
                </a:extLst>
              </p:cNvPr>
              <p:cNvGrpSpPr>
                <a:grpSpLocks/>
              </p:cNvGrpSpPr>
              <p:nvPr/>
            </p:nvGrpSpPr>
            <p:grpSpPr bwMode="auto">
              <a:xfrm>
                <a:off x="4856" y="2334"/>
                <a:ext cx="196" cy="1665"/>
                <a:chOff x="4856" y="2334"/>
                <a:chExt cx="196" cy="1665"/>
              </a:xfrm>
            </p:grpSpPr>
            <p:sp>
              <p:nvSpPr>
                <p:cNvPr id="64" name="Oval 63">
                  <a:extLst>
                    <a:ext uri="{FF2B5EF4-FFF2-40B4-BE49-F238E27FC236}">
                      <a16:creationId xmlns:a16="http://schemas.microsoft.com/office/drawing/2014/main" xmlns="" id="{E3E1F38C-DA74-0E09-E9F3-EFE441C58977}"/>
                    </a:ext>
                  </a:extLst>
                </p:cNvPr>
                <p:cNvSpPr>
                  <a:spLocks noChangeArrowheads="1"/>
                </p:cNvSpPr>
                <p:nvPr/>
              </p:nvSpPr>
              <p:spPr bwMode="auto">
                <a:xfrm>
                  <a:off x="4858" y="2334"/>
                  <a:ext cx="192" cy="187"/>
                </a:xfrm>
                <a:prstGeom prst="ellipse">
                  <a:avLst/>
                </a:prstGeom>
                <a:solidFill>
                  <a:srgbClr val="60606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65" name="Rectangle 64">
                  <a:extLst>
                    <a:ext uri="{FF2B5EF4-FFF2-40B4-BE49-F238E27FC236}">
                      <a16:creationId xmlns:a16="http://schemas.microsoft.com/office/drawing/2014/main" xmlns="" id="{ABF46863-A605-2C1B-6822-FC5037075B7F}"/>
                    </a:ext>
                  </a:extLst>
                </p:cNvPr>
                <p:cNvSpPr>
                  <a:spLocks noChangeArrowheads="1"/>
                </p:cNvSpPr>
                <p:nvPr/>
              </p:nvSpPr>
              <p:spPr bwMode="auto">
                <a:xfrm>
                  <a:off x="4856" y="2418"/>
                  <a:ext cx="196" cy="1495"/>
                </a:xfrm>
                <a:prstGeom prst="rect">
                  <a:avLst/>
                </a:prstGeom>
                <a:solidFill>
                  <a:srgbClr val="606060"/>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66" name="Oval 65">
                  <a:extLst>
                    <a:ext uri="{FF2B5EF4-FFF2-40B4-BE49-F238E27FC236}">
                      <a16:creationId xmlns:a16="http://schemas.microsoft.com/office/drawing/2014/main" xmlns="" id="{2AD7ED36-F3C9-98F6-6BA2-317C470D3C37}"/>
                    </a:ext>
                  </a:extLst>
                </p:cNvPr>
                <p:cNvSpPr>
                  <a:spLocks noChangeArrowheads="1"/>
                </p:cNvSpPr>
                <p:nvPr/>
              </p:nvSpPr>
              <p:spPr bwMode="auto">
                <a:xfrm>
                  <a:off x="4858" y="3812"/>
                  <a:ext cx="192" cy="187"/>
                </a:xfrm>
                <a:prstGeom prst="ellipse">
                  <a:avLst/>
                </a:prstGeom>
                <a:solidFill>
                  <a:srgbClr val="60606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grpSp>
          <p:grpSp>
            <p:nvGrpSpPr>
              <p:cNvPr id="56" name="Group 55">
                <a:extLst>
                  <a:ext uri="{FF2B5EF4-FFF2-40B4-BE49-F238E27FC236}">
                    <a16:creationId xmlns:a16="http://schemas.microsoft.com/office/drawing/2014/main" xmlns="" id="{C658056D-F691-1196-0484-B0DA103EF553}"/>
                  </a:ext>
                </a:extLst>
              </p:cNvPr>
              <p:cNvGrpSpPr>
                <a:grpSpLocks/>
              </p:cNvGrpSpPr>
              <p:nvPr/>
            </p:nvGrpSpPr>
            <p:grpSpPr bwMode="auto">
              <a:xfrm>
                <a:off x="4264" y="2334"/>
                <a:ext cx="196" cy="1664"/>
                <a:chOff x="4264" y="2334"/>
                <a:chExt cx="196" cy="1664"/>
              </a:xfrm>
            </p:grpSpPr>
            <p:sp>
              <p:nvSpPr>
                <p:cNvPr id="61" name="Oval 60">
                  <a:extLst>
                    <a:ext uri="{FF2B5EF4-FFF2-40B4-BE49-F238E27FC236}">
                      <a16:creationId xmlns:a16="http://schemas.microsoft.com/office/drawing/2014/main" xmlns="" id="{1A310FCF-73C4-86B6-8F7D-5D275D9C7FB7}"/>
                    </a:ext>
                  </a:extLst>
                </p:cNvPr>
                <p:cNvSpPr>
                  <a:spLocks noChangeArrowheads="1"/>
                </p:cNvSpPr>
                <p:nvPr/>
              </p:nvSpPr>
              <p:spPr bwMode="auto">
                <a:xfrm>
                  <a:off x="4266" y="2334"/>
                  <a:ext cx="192" cy="187"/>
                </a:xfrm>
                <a:prstGeom prst="ellipse">
                  <a:avLst/>
                </a:prstGeom>
                <a:solidFill>
                  <a:srgbClr val="60606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62" name="Rectangle 61">
                  <a:extLst>
                    <a:ext uri="{FF2B5EF4-FFF2-40B4-BE49-F238E27FC236}">
                      <a16:creationId xmlns:a16="http://schemas.microsoft.com/office/drawing/2014/main" xmlns="" id="{C30464F2-D774-5FE8-9E53-764B821726A9}"/>
                    </a:ext>
                  </a:extLst>
                </p:cNvPr>
                <p:cNvSpPr>
                  <a:spLocks noChangeArrowheads="1"/>
                </p:cNvSpPr>
                <p:nvPr/>
              </p:nvSpPr>
              <p:spPr bwMode="auto">
                <a:xfrm>
                  <a:off x="4264" y="2417"/>
                  <a:ext cx="196" cy="1496"/>
                </a:xfrm>
                <a:prstGeom prst="rect">
                  <a:avLst/>
                </a:prstGeom>
                <a:solidFill>
                  <a:srgbClr val="606060"/>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63" name="Oval 62">
                  <a:extLst>
                    <a:ext uri="{FF2B5EF4-FFF2-40B4-BE49-F238E27FC236}">
                      <a16:creationId xmlns:a16="http://schemas.microsoft.com/office/drawing/2014/main" xmlns="" id="{F67DE9CB-F160-E22F-0DF8-EA33F416C318}"/>
                    </a:ext>
                  </a:extLst>
                </p:cNvPr>
                <p:cNvSpPr>
                  <a:spLocks noChangeArrowheads="1"/>
                </p:cNvSpPr>
                <p:nvPr/>
              </p:nvSpPr>
              <p:spPr bwMode="auto">
                <a:xfrm>
                  <a:off x="4266" y="3811"/>
                  <a:ext cx="192" cy="187"/>
                </a:xfrm>
                <a:prstGeom prst="ellipse">
                  <a:avLst/>
                </a:prstGeom>
                <a:solidFill>
                  <a:srgbClr val="60606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grpSp>
          <p:grpSp>
            <p:nvGrpSpPr>
              <p:cNvPr id="57" name="Group 56">
                <a:extLst>
                  <a:ext uri="{FF2B5EF4-FFF2-40B4-BE49-F238E27FC236}">
                    <a16:creationId xmlns:a16="http://schemas.microsoft.com/office/drawing/2014/main" xmlns="" id="{5B88DAF4-E310-C523-92ED-C5068BFEA4B0}"/>
                  </a:ext>
                </a:extLst>
              </p:cNvPr>
              <p:cNvGrpSpPr>
                <a:grpSpLocks/>
              </p:cNvGrpSpPr>
              <p:nvPr/>
            </p:nvGrpSpPr>
            <p:grpSpPr bwMode="auto">
              <a:xfrm>
                <a:off x="4560" y="2358"/>
                <a:ext cx="197" cy="1664"/>
                <a:chOff x="4560" y="2358"/>
                <a:chExt cx="197" cy="1664"/>
              </a:xfrm>
            </p:grpSpPr>
            <p:sp>
              <p:nvSpPr>
                <p:cNvPr id="58" name="Oval 57">
                  <a:extLst>
                    <a:ext uri="{FF2B5EF4-FFF2-40B4-BE49-F238E27FC236}">
                      <a16:creationId xmlns:a16="http://schemas.microsoft.com/office/drawing/2014/main" xmlns="" id="{105CFBAF-130C-1B49-1C05-EDB394FCD94B}"/>
                    </a:ext>
                  </a:extLst>
                </p:cNvPr>
                <p:cNvSpPr>
                  <a:spLocks noChangeArrowheads="1"/>
                </p:cNvSpPr>
                <p:nvPr/>
              </p:nvSpPr>
              <p:spPr bwMode="auto">
                <a:xfrm>
                  <a:off x="4562" y="2358"/>
                  <a:ext cx="193" cy="187"/>
                </a:xfrm>
                <a:prstGeom prst="ellipse">
                  <a:avLst/>
                </a:prstGeom>
                <a:solidFill>
                  <a:srgbClr val="60606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59" name="Rectangle 58">
                  <a:extLst>
                    <a:ext uri="{FF2B5EF4-FFF2-40B4-BE49-F238E27FC236}">
                      <a16:creationId xmlns:a16="http://schemas.microsoft.com/office/drawing/2014/main" xmlns="" id="{A07A5F7B-271A-DF24-E570-7EA9ABD34608}"/>
                    </a:ext>
                  </a:extLst>
                </p:cNvPr>
                <p:cNvSpPr>
                  <a:spLocks noChangeArrowheads="1"/>
                </p:cNvSpPr>
                <p:nvPr/>
              </p:nvSpPr>
              <p:spPr bwMode="auto">
                <a:xfrm>
                  <a:off x="4560" y="2441"/>
                  <a:ext cx="197" cy="1496"/>
                </a:xfrm>
                <a:prstGeom prst="rect">
                  <a:avLst/>
                </a:prstGeom>
                <a:solidFill>
                  <a:srgbClr val="606060"/>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60" name="Oval 59">
                  <a:extLst>
                    <a:ext uri="{FF2B5EF4-FFF2-40B4-BE49-F238E27FC236}">
                      <a16:creationId xmlns:a16="http://schemas.microsoft.com/office/drawing/2014/main" xmlns="" id="{EB369D00-8195-F3CF-E0DC-889006B57DC3}"/>
                    </a:ext>
                  </a:extLst>
                </p:cNvPr>
                <p:cNvSpPr>
                  <a:spLocks noChangeArrowheads="1"/>
                </p:cNvSpPr>
                <p:nvPr/>
              </p:nvSpPr>
              <p:spPr bwMode="auto">
                <a:xfrm>
                  <a:off x="4562" y="3835"/>
                  <a:ext cx="193" cy="187"/>
                </a:xfrm>
                <a:prstGeom prst="ellipse">
                  <a:avLst/>
                </a:prstGeom>
                <a:solidFill>
                  <a:srgbClr val="60606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grpSp>
        </p:grpSp>
      </p:grpSp>
      <p:sp>
        <p:nvSpPr>
          <p:cNvPr id="44" name="Rectangle 43">
            <a:extLst>
              <a:ext uri="{FF2B5EF4-FFF2-40B4-BE49-F238E27FC236}">
                <a16:creationId xmlns:a16="http://schemas.microsoft.com/office/drawing/2014/main" xmlns="" id="{E61CC0F5-5388-B309-1768-B13CCE36795D}"/>
              </a:ext>
            </a:extLst>
          </p:cNvPr>
          <p:cNvSpPr>
            <a:spLocks noChangeArrowheads="1"/>
          </p:cNvSpPr>
          <p:nvPr/>
        </p:nvSpPr>
        <p:spPr bwMode="auto">
          <a:xfrm>
            <a:off x="1110656" y="3539979"/>
            <a:ext cx="1482725" cy="46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r>
              <a:rPr lang="en-US" altLang="en-US">
                <a:latin typeface="Arial" panose="020B0604020202020204" pitchFamily="34" charset="0"/>
              </a:rPr>
              <a:t>Problems</a:t>
            </a:r>
          </a:p>
        </p:txBody>
      </p:sp>
      <p:sp>
        <p:nvSpPr>
          <p:cNvPr id="45" name="Rectangle 44">
            <a:extLst>
              <a:ext uri="{FF2B5EF4-FFF2-40B4-BE49-F238E27FC236}">
                <a16:creationId xmlns:a16="http://schemas.microsoft.com/office/drawing/2014/main" xmlns="" id="{6F2B5A3F-03ED-54E3-E515-24B9B7940F2C}"/>
              </a:ext>
            </a:extLst>
          </p:cNvPr>
          <p:cNvSpPr>
            <a:spLocks noChangeArrowheads="1"/>
          </p:cNvSpPr>
          <p:nvPr/>
        </p:nvSpPr>
        <p:spPr bwMode="auto">
          <a:xfrm>
            <a:off x="3244256" y="2777979"/>
            <a:ext cx="1449387" cy="46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r>
              <a:rPr lang="en-US" altLang="en-US">
                <a:latin typeface="Arial" panose="020B0604020202020204" pitchFamily="34" charset="0"/>
              </a:rPr>
              <a:t>Solutions</a:t>
            </a:r>
          </a:p>
        </p:txBody>
      </p:sp>
      <p:sp>
        <p:nvSpPr>
          <p:cNvPr id="46" name="Rectangle 45">
            <a:extLst>
              <a:ext uri="{FF2B5EF4-FFF2-40B4-BE49-F238E27FC236}">
                <a16:creationId xmlns:a16="http://schemas.microsoft.com/office/drawing/2014/main" xmlns="" id="{815CE996-228E-B104-5A86-816984C786A3}"/>
              </a:ext>
            </a:extLst>
          </p:cNvPr>
          <p:cNvSpPr>
            <a:spLocks noChangeArrowheads="1"/>
          </p:cNvSpPr>
          <p:nvPr/>
        </p:nvSpPr>
        <p:spPr bwMode="auto">
          <a:xfrm>
            <a:off x="3369668" y="3463779"/>
            <a:ext cx="1941513" cy="831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r>
              <a:rPr lang="en-US" altLang="en-US">
                <a:latin typeface="Arial" panose="020B0604020202020204" pitchFamily="34" charset="0"/>
              </a:rPr>
              <a:t>Choice</a:t>
            </a:r>
          </a:p>
          <a:p>
            <a:r>
              <a:rPr lang="en-US" altLang="en-US">
                <a:latin typeface="Arial" panose="020B0604020202020204" pitchFamily="34" charset="0"/>
              </a:rPr>
              <a:t>opportunities</a:t>
            </a:r>
          </a:p>
        </p:txBody>
      </p:sp>
      <p:sp>
        <p:nvSpPr>
          <p:cNvPr id="47" name="Rectangle 46">
            <a:extLst>
              <a:ext uri="{FF2B5EF4-FFF2-40B4-BE49-F238E27FC236}">
                <a16:creationId xmlns:a16="http://schemas.microsoft.com/office/drawing/2014/main" xmlns="" id="{74C6B451-8ADA-64B7-349C-0F15D9A56D2C}"/>
              </a:ext>
            </a:extLst>
          </p:cNvPr>
          <p:cNvSpPr>
            <a:spLocks noChangeArrowheads="1"/>
          </p:cNvSpPr>
          <p:nvPr/>
        </p:nvSpPr>
        <p:spPr bwMode="auto">
          <a:xfrm>
            <a:off x="805856" y="4149579"/>
            <a:ext cx="1787525" cy="46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r>
              <a:rPr lang="en-US" altLang="en-US" dirty="0">
                <a:latin typeface="Arial" panose="020B0604020202020204" pitchFamily="34" charset="0"/>
              </a:rPr>
              <a:t>Participants</a:t>
            </a:r>
          </a:p>
        </p:txBody>
      </p:sp>
      <p:sp>
        <p:nvSpPr>
          <p:cNvPr id="48" name="Freeform 42">
            <a:extLst>
              <a:ext uri="{FF2B5EF4-FFF2-40B4-BE49-F238E27FC236}">
                <a16:creationId xmlns:a16="http://schemas.microsoft.com/office/drawing/2014/main" xmlns="" id="{2FA2790D-CFD5-6ECA-4CEF-5176A28C98F1}"/>
              </a:ext>
            </a:extLst>
          </p:cNvPr>
          <p:cNvSpPr>
            <a:spLocks/>
          </p:cNvSpPr>
          <p:nvPr/>
        </p:nvSpPr>
        <p:spPr bwMode="auto">
          <a:xfrm>
            <a:off x="2564806" y="3722541"/>
            <a:ext cx="769937" cy="1203325"/>
          </a:xfrm>
          <a:custGeom>
            <a:avLst/>
            <a:gdLst>
              <a:gd name="T0" fmla="*/ 0 w 485"/>
              <a:gd name="T1" fmla="*/ 37 h 758"/>
              <a:gd name="T2" fmla="*/ 29 w 485"/>
              <a:gd name="T3" fmla="*/ 23 h 758"/>
              <a:gd name="T4" fmla="*/ 58 w 485"/>
              <a:gd name="T5" fmla="*/ 13 h 758"/>
              <a:gd name="T6" fmla="*/ 94 w 485"/>
              <a:gd name="T7" fmla="*/ 3 h 758"/>
              <a:gd name="T8" fmla="*/ 123 w 485"/>
              <a:gd name="T9" fmla="*/ 0 h 758"/>
              <a:gd name="T10" fmla="*/ 152 w 485"/>
              <a:gd name="T11" fmla="*/ 6 h 758"/>
              <a:gd name="T12" fmla="*/ 188 w 485"/>
              <a:gd name="T13" fmla="*/ 20 h 758"/>
              <a:gd name="T14" fmla="*/ 217 w 485"/>
              <a:gd name="T15" fmla="*/ 47 h 758"/>
              <a:gd name="T16" fmla="*/ 231 w 485"/>
              <a:gd name="T17" fmla="*/ 64 h 758"/>
              <a:gd name="T18" fmla="*/ 246 w 485"/>
              <a:gd name="T19" fmla="*/ 84 h 758"/>
              <a:gd name="T20" fmla="*/ 260 w 485"/>
              <a:gd name="T21" fmla="*/ 111 h 758"/>
              <a:gd name="T22" fmla="*/ 275 w 485"/>
              <a:gd name="T23" fmla="*/ 142 h 758"/>
              <a:gd name="T24" fmla="*/ 296 w 485"/>
              <a:gd name="T25" fmla="*/ 182 h 758"/>
              <a:gd name="T26" fmla="*/ 311 w 485"/>
              <a:gd name="T27" fmla="*/ 223 h 758"/>
              <a:gd name="T28" fmla="*/ 325 w 485"/>
              <a:gd name="T29" fmla="*/ 270 h 758"/>
              <a:gd name="T30" fmla="*/ 347 w 485"/>
              <a:gd name="T31" fmla="*/ 321 h 758"/>
              <a:gd name="T32" fmla="*/ 376 w 485"/>
              <a:gd name="T33" fmla="*/ 422 h 758"/>
              <a:gd name="T34" fmla="*/ 412 w 485"/>
              <a:gd name="T35" fmla="*/ 527 h 758"/>
              <a:gd name="T36" fmla="*/ 426 w 485"/>
              <a:gd name="T37" fmla="*/ 574 h 758"/>
              <a:gd name="T38" fmla="*/ 441 w 485"/>
              <a:gd name="T39" fmla="*/ 622 h 758"/>
              <a:gd name="T40" fmla="*/ 455 w 485"/>
              <a:gd name="T41" fmla="*/ 662 h 758"/>
              <a:gd name="T42" fmla="*/ 462 w 485"/>
              <a:gd name="T43" fmla="*/ 700 h 758"/>
              <a:gd name="T44" fmla="*/ 477 w 485"/>
              <a:gd name="T45" fmla="*/ 733 h 758"/>
              <a:gd name="T46" fmla="*/ 484 w 485"/>
              <a:gd name="T47" fmla="*/ 757 h 7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5" h="758">
                <a:moveTo>
                  <a:pt x="0" y="37"/>
                </a:moveTo>
                <a:lnTo>
                  <a:pt x="29" y="23"/>
                </a:lnTo>
                <a:lnTo>
                  <a:pt x="58" y="13"/>
                </a:lnTo>
                <a:lnTo>
                  <a:pt x="94" y="3"/>
                </a:lnTo>
                <a:lnTo>
                  <a:pt x="123" y="0"/>
                </a:lnTo>
                <a:lnTo>
                  <a:pt x="152" y="6"/>
                </a:lnTo>
                <a:lnTo>
                  <a:pt x="188" y="20"/>
                </a:lnTo>
                <a:lnTo>
                  <a:pt x="217" y="47"/>
                </a:lnTo>
                <a:lnTo>
                  <a:pt x="231" y="64"/>
                </a:lnTo>
                <a:lnTo>
                  <a:pt x="246" y="84"/>
                </a:lnTo>
                <a:lnTo>
                  <a:pt x="260" y="111"/>
                </a:lnTo>
                <a:lnTo>
                  <a:pt x="275" y="142"/>
                </a:lnTo>
                <a:lnTo>
                  <a:pt x="296" y="182"/>
                </a:lnTo>
                <a:lnTo>
                  <a:pt x="311" y="223"/>
                </a:lnTo>
                <a:lnTo>
                  <a:pt x="325" y="270"/>
                </a:lnTo>
                <a:lnTo>
                  <a:pt x="347" y="321"/>
                </a:lnTo>
                <a:lnTo>
                  <a:pt x="376" y="422"/>
                </a:lnTo>
                <a:lnTo>
                  <a:pt x="412" y="527"/>
                </a:lnTo>
                <a:lnTo>
                  <a:pt x="426" y="574"/>
                </a:lnTo>
                <a:lnTo>
                  <a:pt x="441" y="622"/>
                </a:lnTo>
                <a:lnTo>
                  <a:pt x="455" y="662"/>
                </a:lnTo>
                <a:lnTo>
                  <a:pt x="462" y="700"/>
                </a:lnTo>
                <a:lnTo>
                  <a:pt x="477" y="733"/>
                </a:lnTo>
                <a:lnTo>
                  <a:pt x="484" y="757"/>
                </a:lnTo>
              </a:path>
            </a:pathLst>
          </a:custGeom>
          <a:noFill/>
          <a:ln w="25400" cap="rnd" cmpd="sng">
            <a:solidFill>
              <a:schemeClr val="tx1"/>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49" name="Freeform 44">
            <a:extLst>
              <a:ext uri="{FF2B5EF4-FFF2-40B4-BE49-F238E27FC236}">
                <a16:creationId xmlns:a16="http://schemas.microsoft.com/office/drawing/2014/main" xmlns="" id="{C441FD96-CA5B-86E5-70BE-E9A0EE6D43AF}"/>
              </a:ext>
            </a:extLst>
          </p:cNvPr>
          <p:cNvSpPr>
            <a:spLocks/>
          </p:cNvSpPr>
          <p:nvPr/>
        </p:nvSpPr>
        <p:spPr bwMode="auto">
          <a:xfrm>
            <a:off x="2934693" y="3017691"/>
            <a:ext cx="628650" cy="1831975"/>
          </a:xfrm>
          <a:custGeom>
            <a:avLst/>
            <a:gdLst>
              <a:gd name="T0" fmla="*/ 201 w 396"/>
              <a:gd name="T1" fmla="*/ 0 h 1154"/>
              <a:gd name="T2" fmla="*/ 157 w 396"/>
              <a:gd name="T3" fmla="*/ 0 h 1154"/>
              <a:gd name="T4" fmla="*/ 119 w 396"/>
              <a:gd name="T5" fmla="*/ 3 h 1154"/>
              <a:gd name="T6" fmla="*/ 82 w 396"/>
              <a:gd name="T7" fmla="*/ 10 h 1154"/>
              <a:gd name="T8" fmla="*/ 52 w 396"/>
              <a:gd name="T9" fmla="*/ 23 h 1154"/>
              <a:gd name="T10" fmla="*/ 30 w 396"/>
              <a:gd name="T11" fmla="*/ 46 h 1154"/>
              <a:gd name="T12" fmla="*/ 15 w 396"/>
              <a:gd name="T13" fmla="*/ 63 h 1154"/>
              <a:gd name="T14" fmla="*/ 8 w 396"/>
              <a:gd name="T15" fmla="*/ 83 h 1154"/>
              <a:gd name="T16" fmla="*/ 8 w 396"/>
              <a:gd name="T17" fmla="*/ 102 h 1154"/>
              <a:gd name="T18" fmla="*/ 0 w 396"/>
              <a:gd name="T19" fmla="*/ 129 h 1154"/>
              <a:gd name="T20" fmla="*/ 0 w 396"/>
              <a:gd name="T21" fmla="*/ 158 h 1154"/>
              <a:gd name="T22" fmla="*/ 8 w 396"/>
              <a:gd name="T23" fmla="*/ 192 h 1154"/>
              <a:gd name="T24" fmla="*/ 15 w 396"/>
              <a:gd name="T25" fmla="*/ 231 h 1154"/>
              <a:gd name="T26" fmla="*/ 30 w 396"/>
              <a:gd name="T27" fmla="*/ 281 h 1154"/>
              <a:gd name="T28" fmla="*/ 52 w 396"/>
              <a:gd name="T29" fmla="*/ 337 h 1154"/>
              <a:gd name="T30" fmla="*/ 75 w 396"/>
              <a:gd name="T31" fmla="*/ 400 h 1154"/>
              <a:gd name="T32" fmla="*/ 97 w 396"/>
              <a:gd name="T33" fmla="*/ 466 h 1154"/>
              <a:gd name="T34" fmla="*/ 127 w 396"/>
              <a:gd name="T35" fmla="*/ 538 h 1154"/>
              <a:gd name="T36" fmla="*/ 194 w 396"/>
              <a:gd name="T37" fmla="*/ 684 h 1154"/>
              <a:gd name="T38" fmla="*/ 253 w 396"/>
              <a:gd name="T39" fmla="*/ 829 h 1154"/>
              <a:gd name="T40" fmla="*/ 283 w 396"/>
              <a:gd name="T41" fmla="*/ 899 h 1154"/>
              <a:gd name="T42" fmla="*/ 313 w 396"/>
              <a:gd name="T43" fmla="*/ 961 h 1154"/>
              <a:gd name="T44" fmla="*/ 335 w 396"/>
              <a:gd name="T45" fmla="*/ 1021 h 1154"/>
              <a:gd name="T46" fmla="*/ 358 w 396"/>
              <a:gd name="T47" fmla="*/ 1074 h 1154"/>
              <a:gd name="T48" fmla="*/ 380 w 396"/>
              <a:gd name="T49" fmla="*/ 1117 h 1154"/>
              <a:gd name="T50" fmla="*/ 395 w 396"/>
              <a:gd name="T51" fmla="*/ 1153 h 1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96" h="1154">
                <a:moveTo>
                  <a:pt x="201" y="0"/>
                </a:moveTo>
                <a:lnTo>
                  <a:pt x="157" y="0"/>
                </a:lnTo>
                <a:lnTo>
                  <a:pt x="119" y="3"/>
                </a:lnTo>
                <a:lnTo>
                  <a:pt x="82" y="10"/>
                </a:lnTo>
                <a:lnTo>
                  <a:pt x="52" y="23"/>
                </a:lnTo>
                <a:lnTo>
                  <a:pt x="30" y="46"/>
                </a:lnTo>
                <a:lnTo>
                  <a:pt x="15" y="63"/>
                </a:lnTo>
                <a:lnTo>
                  <a:pt x="8" y="83"/>
                </a:lnTo>
                <a:lnTo>
                  <a:pt x="8" y="102"/>
                </a:lnTo>
                <a:lnTo>
                  <a:pt x="0" y="129"/>
                </a:lnTo>
                <a:lnTo>
                  <a:pt x="0" y="158"/>
                </a:lnTo>
                <a:lnTo>
                  <a:pt x="8" y="192"/>
                </a:lnTo>
                <a:lnTo>
                  <a:pt x="15" y="231"/>
                </a:lnTo>
                <a:lnTo>
                  <a:pt x="30" y="281"/>
                </a:lnTo>
                <a:lnTo>
                  <a:pt x="52" y="337"/>
                </a:lnTo>
                <a:lnTo>
                  <a:pt x="75" y="400"/>
                </a:lnTo>
                <a:lnTo>
                  <a:pt x="97" y="466"/>
                </a:lnTo>
                <a:lnTo>
                  <a:pt x="127" y="538"/>
                </a:lnTo>
                <a:lnTo>
                  <a:pt x="194" y="684"/>
                </a:lnTo>
                <a:lnTo>
                  <a:pt x="253" y="829"/>
                </a:lnTo>
                <a:lnTo>
                  <a:pt x="283" y="899"/>
                </a:lnTo>
                <a:lnTo>
                  <a:pt x="313" y="961"/>
                </a:lnTo>
                <a:lnTo>
                  <a:pt x="335" y="1021"/>
                </a:lnTo>
                <a:lnTo>
                  <a:pt x="358" y="1074"/>
                </a:lnTo>
                <a:lnTo>
                  <a:pt x="380" y="1117"/>
                </a:lnTo>
                <a:lnTo>
                  <a:pt x="395" y="1153"/>
                </a:lnTo>
              </a:path>
            </a:pathLst>
          </a:custGeom>
          <a:noFill/>
          <a:ln w="25400" cap="rnd" cmpd="sng">
            <a:solidFill>
              <a:schemeClr val="tx1"/>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50" name="Line 45">
            <a:extLst>
              <a:ext uri="{FF2B5EF4-FFF2-40B4-BE49-F238E27FC236}">
                <a16:creationId xmlns:a16="http://schemas.microsoft.com/office/drawing/2014/main" xmlns="" id="{C10A397F-478B-EDF6-F4C5-EE289D84033D}"/>
              </a:ext>
            </a:extLst>
          </p:cNvPr>
          <p:cNvSpPr>
            <a:spLocks noChangeShapeType="1"/>
          </p:cNvSpPr>
          <p:nvPr/>
        </p:nvSpPr>
        <p:spPr bwMode="auto">
          <a:xfrm flipH="1">
            <a:off x="3709393" y="4436916"/>
            <a:ext cx="638175" cy="155575"/>
          </a:xfrm>
          <a:prstGeom prst="line">
            <a:avLst/>
          </a:prstGeom>
          <a:noFill/>
          <a:ln w="254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Tree>
    <p:extLst>
      <p:ext uri="{BB962C8B-B14F-4D97-AF65-F5344CB8AC3E}">
        <p14:creationId xmlns:p14="http://schemas.microsoft.com/office/powerpoint/2010/main" val="351617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xmlns=""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xmlns=""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xmlns=""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xmlns="" id="{5886DE2E-F381-EAB7-4411-545E3429F784}"/>
              </a:ext>
            </a:extLst>
          </p:cNvPr>
          <p:cNvSpPr txBox="1"/>
          <p:nvPr/>
        </p:nvSpPr>
        <p:spPr>
          <a:xfrm>
            <a:off x="2060029" y="925132"/>
            <a:ext cx="8859008" cy="539828"/>
          </a:xfrm>
          <a:prstGeom prst="rect">
            <a:avLst/>
          </a:prstGeom>
          <a:noFill/>
        </p:spPr>
        <p:txBody>
          <a:bodyPr wrap="square">
            <a:spAutoFit/>
          </a:bodyPr>
          <a:lstStyle/>
          <a:p>
            <a:pPr algn="ctr">
              <a:lnSpc>
                <a:spcPct val="110000"/>
              </a:lnSpc>
            </a:pPr>
            <a:r>
              <a:rPr lang="en-US" sz="2800" b="1" dirty="0">
                <a:solidFill>
                  <a:srgbClr val="C00000"/>
                </a:solidFill>
              </a:rPr>
              <a:t>Techniques that Enhance Quality in Making Decision</a:t>
            </a:r>
            <a:endParaRPr lang="ar-SA" sz="2800" b="1" dirty="0">
              <a:solidFill>
                <a:srgbClr val="C00000"/>
              </a:solidFill>
            </a:endParaRPr>
          </a:p>
        </p:txBody>
      </p:sp>
      <p:sp>
        <p:nvSpPr>
          <p:cNvPr id="5" name="TextBox 4">
            <a:extLst>
              <a:ext uri="{FF2B5EF4-FFF2-40B4-BE49-F238E27FC236}">
                <a16:creationId xmlns:a16="http://schemas.microsoft.com/office/drawing/2014/main" xmlns="" id="{AC3CFEBE-D0B6-2ECE-8FC1-7054B43C7129}"/>
              </a:ext>
            </a:extLst>
          </p:cNvPr>
          <p:cNvSpPr txBox="1"/>
          <p:nvPr/>
        </p:nvSpPr>
        <p:spPr>
          <a:xfrm>
            <a:off x="585749" y="1853740"/>
            <a:ext cx="10565727" cy="707886"/>
          </a:xfrm>
          <a:prstGeom prst="rect">
            <a:avLst/>
          </a:prstGeom>
          <a:noFill/>
        </p:spPr>
        <p:txBody>
          <a:bodyPr wrap="square">
            <a:spAutoFit/>
          </a:bodyPr>
          <a:lstStyle/>
          <a:p>
            <a:pPr algn="ctr">
              <a:buClr>
                <a:srgbClr val="FF0000"/>
              </a:buClr>
            </a:pPr>
            <a:r>
              <a:rPr lang="en-US" sz="2000" b="1" dirty="0"/>
              <a:t>Three different making decision environments are generally identified depending on the amount of knowledge that exists about future conditions that might occur.</a:t>
            </a:r>
          </a:p>
        </p:txBody>
      </p:sp>
      <p:sp>
        <p:nvSpPr>
          <p:cNvPr id="8" name="Arrow: Notched Right 7">
            <a:extLst>
              <a:ext uri="{FF2B5EF4-FFF2-40B4-BE49-F238E27FC236}">
                <a16:creationId xmlns:a16="http://schemas.microsoft.com/office/drawing/2014/main" xmlns="" id="{4A0CE2FB-A5C0-F27C-969D-675AA6CADFB5}"/>
              </a:ext>
            </a:extLst>
          </p:cNvPr>
          <p:cNvSpPr/>
          <p:nvPr/>
        </p:nvSpPr>
        <p:spPr>
          <a:xfrm>
            <a:off x="1185039" y="3951879"/>
            <a:ext cx="10515600" cy="1560800"/>
          </a:xfrm>
          <a:prstGeom prst="notchedRightArrow">
            <a:avLst/>
          </a:prstGeom>
          <a:solidFill>
            <a:schemeClr val="accent1">
              <a:lumMod val="40000"/>
              <a:lumOff val="60000"/>
            </a:schemeClr>
          </a:solidFill>
          <a:ln>
            <a:solidFill>
              <a:schemeClr val="tx1"/>
            </a:solidFill>
          </a:ln>
        </p:spPr>
        <p:style>
          <a:lnRef idx="0">
            <a:scrgbClr r="0" g="0" b="0"/>
          </a:lnRef>
          <a:fillRef idx="1">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txBody>
          <a:bodyPr/>
          <a:lstStyle/>
          <a:p>
            <a:endParaRPr lang="en-US" dirty="0"/>
          </a:p>
        </p:txBody>
      </p:sp>
      <p:grpSp>
        <p:nvGrpSpPr>
          <p:cNvPr id="10" name="Group 9">
            <a:extLst>
              <a:ext uri="{FF2B5EF4-FFF2-40B4-BE49-F238E27FC236}">
                <a16:creationId xmlns:a16="http://schemas.microsoft.com/office/drawing/2014/main" xmlns="" id="{C629A635-4939-8E19-E1E0-1B27547F79BF}"/>
              </a:ext>
            </a:extLst>
          </p:cNvPr>
          <p:cNvGrpSpPr/>
          <p:nvPr/>
        </p:nvGrpSpPr>
        <p:grpSpPr>
          <a:xfrm>
            <a:off x="1185039" y="2781279"/>
            <a:ext cx="3049934" cy="1560800"/>
            <a:chOff x="0" y="0"/>
            <a:chExt cx="3049934" cy="1560800"/>
          </a:xfrm>
          <a:solidFill>
            <a:schemeClr val="accent4">
              <a:lumMod val="60000"/>
              <a:lumOff val="40000"/>
            </a:schemeClr>
          </a:solidFill>
        </p:grpSpPr>
        <p:sp>
          <p:nvSpPr>
            <p:cNvPr id="18" name="Rectangle 17">
              <a:extLst>
                <a:ext uri="{FF2B5EF4-FFF2-40B4-BE49-F238E27FC236}">
                  <a16:creationId xmlns:a16="http://schemas.microsoft.com/office/drawing/2014/main" xmlns="" id="{70AB138B-0EB4-1402-8038-52F7CED43148}"/>
                </a:ext>
              </a:extLst>
            </p:cNvPr>
            <p:cNvSpPr/>
            <p:nvPr/>
          </p:nvSpPr>
          <p:spPr>
            <a:xfrm>
              <a:off x="0" y="0"/>
              <a:ext cx="3049934" cy="1560800"/>
            </a:xfrm>
            <a:prstGeom prst="rect">
              <a:avLst/>
            </a:prstGeom>
            <a:grpFill/>
          </p:spPr>
          <p:style>
            <a:lnRef idx="0">
              <a:schemeClr val="dk1">
                <a:alpha val="0"/>
                <a:hueOff val="0"/>
                <a:satOff val="0"/>
                <a:lumOff val="0"/>
                <a:alphaOff val="0"/>
              </a:schemeClr>
            </a:lnRef>
            <a:fillRef idx="0">
              <a:scrgbClr r="0" g="0" b="0"/>
            </a:fillRef>
            <a:effectRef idx="0">
              <a:schemeClr val="lt1">
                <a:alpha val="0"/>
                <a:hueOff val="0"/>
                <a:satOff val="0"/>
                <a:lumOff val="0"/>
                <a:alphaOff val="0"/>
              </a:schemeClr>
            </a:effectRef>
            <a:fontRef idx="minor">
              <a:schemeClr val="tx1">
                <a:hueOff val="0"/>
                <a:satOff val="0"/>
                <a:lumOff val="0"/>
                <a:alphaOff val="0"/>
              </a:schemeClr>
            </a:fontRef>
          </p:style>
        </p:sp>
        <p:sp>
          <p:nvSpPr>
            <p:cNvPr id="19" name="TextBox 18">
              <a:extLst>
                <a:ext uri="{FF2B5EF4-FFF2-40B4-BE49-F238E27FC236}">
                  <a16:creationId xmlns:a16="http://schemas.microsoft.com/office/drawing/2014/main" xmlns="" id="{EA4D0FFC-6CE3-7498-9DFC-4F4EFDCBB623}"/>
                </a:ext>
              </a:extLst>
            </p:cNvPr>
            <p:cNvSpPr txBox="1"/>
            <p:nvPr/>
          </p:nvSpPr>
          <p:spPr>
            <a:xfrm>
              <a:off x="0" y="0"/>
              <a:ext cx="3049934" cy="1560800"/>
            </a:xfrm>
            <a:prstGeom prst="rect">
              <a:avLst/>
            </a:prstGeom>
            <a:grpFill/>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92024" tIns="192024" rIns="192024" bIns="192024" numCol="1" spcCol="1270" anchor="ctr" anchorCtr="0">
              <a:noAutofit/>
            </a:bodyPr>
            <a:lstStyle/>
            <a:p>
              <a:pPr marL="0" lvl="0" indent="0" algn="ctr" defTabSz="1200150">
                <a:lnSpc>
                  <a:spcPct val="90000"/>
                </a:lnSpc>
                <a:spcBef>
                  <a:spcPct val="0"/>
                </a:spcBef>
                <a:spcAft>
                  <a:spcPct val="35000"/>
                </a:spcAft>
                <a:buNone/>
              </a:pPr>
              <a:r>
                <a:rPr lang="en-US" sz="2700" b="1" kern="1200" dirty="0"/>
                <a:t>making Decision under certainty</a:t>
              </a:r>
              <a:endParaRPr lang="en-US" sz="2700" kern="1200" dirty="0"/>
            </a:p>
          </p:txBody>
        </p:sp>
      </p:grpSp>
      <p:grpSp>
        <p:nvGrpSpPr>
          <p:cNvPr id="12" name="Group 11">
            <a:extLst>
              <a:ext uri="{FF2B5EF4-FFF2-40B4-BE49-F238E27FC236}">
                <a16:creationId xmlns:a16="http://schemas.microsoft.com/office/drawing/2014/main" xmlns="" id="{4A6F97F7-B4C7-9F37-050E-64724F5F52B3}"/>
              </a:ext>
            </a:extLst>
          </p:cNvPr>
          <p:cNvGrpSpPr/>
          <p:nvPr/>
        </p:nvGrpSpPr>
        <p:grpSpPr>
          <a:xfrm>
            <a:off x="4392091" y="5154010"/>
            <a:ext cx="3049934" cy="1560800"/>
            <a:chOff x="3207052" y="2341201"/>
            <a:chExt cx="3049934" cy="1560800"/>
          </a:xfrm>
          <a:solidFill>
            <a:schemeClr val="accent4">
              <a:lumMod val="60000"/>
              <a:lumOff val="40000"/>
            </a:schemeClr>
          </a:solidFill>
        </p:grpSpPr>
        <p:sp>
          <p:nvSpPr>
            <p:cNvPr id="16" name="Rectangle 15">
              <a:extLst>
                <a:ext uri="{FF2B5EF4-FFF2-40B4-BE49-F238E27FC236}">
                  <a16:creationId xmlns:a16="http://schemas.microsoft.com/office/drawing/2014/main" xmlns="" id="{A016EC79-BF03-3E55-EC9D-562A216B62F3}"/>
                </a:ext>
              </a:extLst>
            </p:cNvPr>
            <p:cNvSpPr/>
            <p:nvPr/>
          </p:nvSpPr>
          <p:spPr>
            <a:xfrm>
              <a:off x="3207052" y="2341201"/>
              <a:ext cx="3049934" cy="1560800"/>
            </a:xfrm>
            <a:prstGeom prst="rect">
              <a:avLst/>
            </a:prstGeom>
            <a:grpFill/>
          </p:spPr>
          <p:style>
            <a:lnRef idx="0">
              <a:schemeClr val="dk1">
                <a:alpha val="0"/>
                <a:hueOff val="0"/>
                <a:satOff val="0"/>
                <a:lumOff val="0"/>
                <a:alphaOff val="0"/>
              </a:schemeClr>
            </a:lnRef>
            <a:fillRef idx="0">
              <a:scrgbClr r="0" g="0" b="0"/>
            </a:fillRef>
            <a:effectRef idx="0">
              <a:schemeClr val="lt1">
                <a:alpha val="0"/>
                <a:hueOff val="0"/>
                <a:satOff val="0"/>
                <a:lumOff val="0"/>
                <a:alphaOff val="0"/>
              </a:schemeClr>
            </a:effectRef>
            <a:fontRef idx="minor">
              <a:schemeClr val="tx1">
                <a:hueOff val="0"/>
                <a:satOff val="0"/>
                <a:lumOff val="0"/>
                <a:alphaOff val="0"/>
              </a:schemeClr>
            </a:fontRef>
          </p:style>
        </p:sp>
        <p:sp>
          <p:nvSpPr>
            <p:cNvPr id="17" name="TextBox 16">
              <a:extLst>
                <a:ext uri="{FF2B5EF4-FFF2-40B4-BE49-F238E27FC236}">
                  <a16:creationId xmlns:a16="http://schemas.microsoft.com/office/drawing/2014/main" xmlns="" id="{80FDC8E1-117C-B315-08DB-4B3D730F8DC0}"/>
                </a:ext>
              </a:extLst>
            </p:cNvPr>
            <p:cNvSpPr txBox="1"/>
            <p:nvPr/>
          </p:nvSpPr>
          <p:spPr>
            <a:xfrm>
              <a:off x="3207052" y="2341201"/>
              <a:ext cx="3049934" cy="1560800"/>
            </a:xfrm>
            <a:prstGeom prst="rect">
              <a:avLst/>
            </a:prstGeom>
            <a:grpFill/>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92024" tIns="192024" rIns="192024" bIns="192024" numCol="1" spcCol="1270" anchor="ctr" anchorCtr="0">
              <a:noAutofit/>
            </a:bodyPr>
            <a:lstStyle/>
            <a:p>
              <a:pPr marL="0" lvl="0" indent="0" algn="ctr" defTabSz="1200150">
                <a:lnSpc>
                  <a:spcPct val="90000"/>
                </a:lnSpc>
                <a:spcBef>
                  <a:spcPct val="0"/>
                </a:spcBef>
                <a:spcAft>
                  <a:spcPct val="35000"/>
                </a:spcAft>
                <a:buNone/>
              </a:pPr>
              <a:r>
                <a:rPr lang="en-US" sz="2700" b="1" kern="1200" dirty="0"/>
                <a:t>making Decision under risk</a:t>
              </a:r>
              <a:endParaRPr lang="en-US" sz="2700" kern="1200" dirty="0"/>
            </a:p>
          </p:txBody>
        </p:sp>
      </p:grpSp>
      <p:grpSp>
        <p:nvGrpSpPr>
          <p:cNvPr id="13" name="Group 12">
            <a:extLst>
              <a:ext uri="{FF2B5EF4-FFF2-40B4-BE49-F238E27FC236}">
                <a16:creationId xmlns:a16="http://schemas.microsoft.com/office/drawing/2014/main" xmlns="" id="{DCE831E1-353B-AA5A-D9E2-C4CE9F4D1A58}"/>
              </a:ext>
            </a:extLst>
          </p:cNvPr>
          <p:cNvGrpSpPr/>
          <p:nvPr/>
        </p:nvGrpSpPr>
        <p:grpSpPr>
          <a:xfrm>
            <a:off x="7594523" y="2781279"/>
            <a:ext cx="3049934" cy="1560800"/>
            <a:chOff x="6409484" y="0"/>
            <a:chExt cx="3049934" cy="1560800"/>
          </a:xfrm>
          <a:solidFill>
            <a:schemeClr val="accent4">
              <a:lumMod val="60000"/>
              <a:lumOff val="40000"/>
            </a:schemeClr>
          </a:solidFill>
        </p:grpSpPr>
        <p:sp>
          <p:nvSpPr>
            <p:cNvPr id="14" name="Rectangle 13">
              <a:extLst>
                <a:ext uri="{FF2B5EF4-FFF2-40B4-BE49-F238E27FC236}">
                  <a16:creationId xmlns:a16="http://schemas.microsoft.com/office/drawing/2014/main" xmlns="" id="{6E62991E-15E6-8F30-5F98-D1085D1FBB75}"/>
                </a:ext>
              </a:extLst>
            </p:cNvPr>
            <p:cNvSpPr/>
            <p:nvPr/>
          </p:nvSpPr>
          <p:spPr>
            <a:xfrm>
              <a:off x="6409484" y="0"/>
              <a:ext cx="3049934" cy="1560800"/>
            </a:xfrm>
            <a:prstGeom prst="rect">
              <a:avLst/>
            </a:prstGeom>
            <a:grpFill/>
          </p:spPr>
          <p:style>
            <a:lnRef idx="0">
              <a:schemeClr val="dk1">
                <a:alpha val="0"/>
                <a:hueOff val="0"/>
                <a:satOff val="0"/>
                <a:lumOff val="0"/>
                <a:alphaOff val="0"/>
              </a:schemeClr>
            </a:lnRef>
            <a:fillRef idx="0">
              <a:scrgbClr r="0" g="0" b="0"/>
            </a:fillRef>
            <a:effectRef idx="0">
              <a:schemeClr val="lt1">
                <a:alpha val="0"/>
                <a:hueOff val="0"/>
                <a:satOff val="0"/>
                <a:lumOff val="0"/>
                <a:alphaOff val="0"/>
              </a:schemeClr>
            </a:effectRef>
            <a:fontRef idx="minor">
              <a:schemeClr val="tx1">
                <a:hueOff val="0"/>
                <a:satOff val="0"/>
                <a:lumOff val="0"/>
                <a:alphaOff val="0"/>
              </a:schemeClr>
            </a:fontRef>
          </p:style>
        </p:sp>
        <p:sp>
          <p:nvSpPr>
            <p:cNvPr id="15" name="TextBox 14">
              <a:extLst>
                <a:ext uri="{FF2B5EF4-FFF2-40B4-BE49-F238E27FC236}">
                  <a16:creationId xmlns:a16="http://schemas.microsoft.com/office/drawing/2014/main" xmlns="" id="{E836CCDB-EA02-B149-D999-DD5E73E4860B}"/>
                </a:ext>
              </a:extLst>
            </p:cNvPr>
            <p:cNvSpPr txBox="1"/>
            <p:nvPr/>
          </p:nvSpPr>
          <p:spPr>
            <a:xfrm>
              <a:off x="6409484" y="0"/>
              <a:ext cx="3049934" cy="1560800"/>
            </a:xfrm>
            <a:prstGeom prst="rect">
              <a:avLst/>
            </a:prstGeom>
            <a:grpFill/>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92024" tIns="192024" rIns="192024" bIns="192024" numCol="1" spcCol="1270" anchor="ctr" anchorCtr="0">
              <a:noAutofit/>
            </a:bodyPr>
            <a:lstStyle/>
            <a:p>
              <a:pPr marL="0" lvl="0" indent="0" algn="ctr" defTabSz="1200150">
                <a:lnSpc>
                  <a:spcPct val="90000"/>
                </a:lnSpc>
                <a:spcBef>
                  <a:spcPct val="0"/>
                </a:spcBef>
                <a:spcAft>
                  <a:spcPct val="35000"/>
                </a:spcAft>
                <a:buNone/>
              </a:pPr>
              <a:r>
                <a:rPr lang="en-US" sz="2700" b="1" kern="1200" dirty="0"/>
                <a:t>making Decision under uncertainty</a:t>
              </a:r>
              <a:endParaRPr lang="en-US" sz="2700" kern="1200" dirty="0"/>
            </a:p>
          </p:txBody>
        </p:sp>
      </p:grpSp>
    </p:spTree>
    <p:extLst>
      <p:ext uri="{BB962C8B-B14F-4D97-AF65-F5344CB8AC3E}">
        <p14:creationId xmlns:p14="http://schemas.microsoft.com/office/powerpoint/2010/main" val="27042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Clr>
                <a:srgbClr val="FF0000"/>
              </a:buClr>
              <a:defRPr/>
            </a:pPr>
            <a:endParaRPr lang="en-US" sz="2000" b="1" dirty="0">
              <a:solidFill>
                <a:schemeClr val="tx1"/>
              </a:solidFill>
              <a:latin typeface="Times New Roman" pitchFamily="-108" charset="0"/>
            </a:endParaRPr>
          </a:p>
        </p:txBody>
      </p:sp>
      <p:sp>
        <p:nvSpPr>
          <p:cNvPr id="3" name="Rectangle 3">
            <a:extLst>
              <a:ext uri="{FF2B5EF4-FFF2-40B4-BE49-F238E27FC236}">
                <a16:creationId xmlns:a16="http://schemas.microsoft.com/office/drawing/2014/main" xmlns=""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xmlns=""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xmlns=""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xmlns="" id="{5886DE2E-F381-EAB7-4411-545E3429F784}"/>
              </a:ext>
            </a:extLst>
          </p:cNvPr>
          <p:cNvSpPr txBox="1"/>
          <p:nvPr/>
        </p:nvSpPr>
        <p:spPr>
          <a:xfrm>
            <a:off x="2060029" y="925132"/>
            <a:ext cx="8859008" cy="646331"/>
          </a:xfrm>
          <a:prstGeom prst="rect">
            <a:avLst/>
          </a:prstGeom>
          <a:noFill/>
        </p:spPr>
        <p:txBody>
          <a:bodyPr wrap="square">
            <a:spAutoFit/>
          </a:bodyPr>
          <a:lstStyle/>
          <a:p>
            <a:pPr algn="ctr"/>
            <a:r>
              <a:rPr lang="en-US" sz="3600" b="1" dirty="0"/>
              <a:t>Making decision environments</a:t>
            </a:r>
            <a:endParaRPr lang="en-US" sz="3600" b="1" dirty="0">
              <a:solidFill>
                <a:srgbClr val="C00000"/>
              </a:solidFill>
            </a:endParaRPr>
          </a:p>
        </p:txBody>
      </p:sp>
      <p:sp>
        <p:nvSpPr>
          <p:cNvPr id="7" name="TextBox 6">
            <a:extLst>
              <a:ext uri="{FF2B5EF4-FFF2-40B4-BE49-F238E27FC236}">
                <a16:creationId xmlns:a16="http://schemas.microsoft.com/office/drawing/2014/main" xmlns="" id="{F1C752D1-9F19-67F6-A23E-D322A62B9BF8}"/>
              </a:ext>
            </a:extLst>
          </p:cNvPr>
          <p:cNvSpPr txBox="1"/>
          <p:nvPr/>
        </p:nvSpPr>
        <p:spPr>
          <a:xfrm>
            <a:off x="585749" y="1908415"/>
            <a:ext cx="10463048" cy="4409925"/>
          </a:xfrm>
          <a:prstGeom prst="rect">
            <a:avLst/>
          </a:prstGeom>
          <a:noFill/>
        </p:spPr>
        <p:txBody>
          <a:bodyPr wrap="square">
            <a:spAutoFit/>
          </a:bodyPr>
          <a:lstStyle/>
          <a:p>
            <a:pPr algn="just">
              <a:buClr>
                <a:srgbClr val="FF0000"/>
              </a:buClr>
              <a:buFont typeface="Wingdings" panose="05000000000000000000" pitchFamily="2" charset="2"/>
              <a:buChar char="q"/>
            </a:pPr>
            <a:r>
              <a:rPr lang="en-US" sz="2800" b="1" dirty="0">
                <a:solidFill>
                  <a:srgbClr val="FF0000"/>
                </a:solidFill>
              </a:rPr>
              <a:t>making Decision under certainty: </a:t>
            </a:r>
            <a:r>
              <a:rPr lang="en-US" sz="2800" b="1" dirty="0"/>
              <a:t>the decision maker knows with certainty what conditions will subsequently occur and affect the decision outcomes.</a:t>
            </a:r>
          </a:p>
          <a:p>
            <a:pPr>
              <a:buClr>
                <a:srgbClr val="FF0000"/>
              </a:buClr>
              <a:buFont typeface="Wingdings" panose="05000000000000000000" pitchFamily="2" charset="2"/>
              <a:buChar char="q"/>
            </a:pPr>
            <a:r>
              <a:rPr lang="en-US" sz="2800" b="1" dirty="0">
                <a:solidFill>
                  <a:srgbClr val="FF0000"/>
                </a:solidFill>
              </a:rPr>
              <a:t>making Decision under risk: </a:t>
            </a:r>
            <a:r>
              <a:rPr lang="en-US" sz="2800" b="1" dirty="0"/>
              <a:t>the probabilities are used to obtain expected values of outcomes for each decision alternative.</a:t>
            </a:r>
          </a:p>
          <a:p>
            <a:pPr>
              <a:buClr>
                <a:srgbClr val="FF0000"/>
              </a:buClr>
              <a:buFont typeface="Wingdings" panose="05000000000000000000" pitchFamily="2" charset="2"/>
              <a:buChar char="q"/>
            </a:pPr>
            <a:r>
              <a:rPr lang="en-US" sz="2800" b="1" dirty="0">
                <a:solidFill>
                  <a:srgbClr val="FF0000"/>
                </a:solidFill>
              </a:rPr>
              <a:t>making Decision under uncertainty: </a:t>
            </a:r>
            <a:r>
              <a:rPr lang="en-US" sz="2800" b="1" dirty="0"/>
              <a:t>In some cases a decision maker cannot assess the probability of occurrence for the various states of nature.</a:t>
            </a:r>
            <a:endParaRPr lang="ar-SA" sz="2800" b="1" dirty="0"/>
          </a:p>
          <a:p>
            <a:pPr algn="just">
              <a:buClr>
                <a:srgbClr val="FF0000"/>
              </a:buClr>
              <a:buFont typeface="Wingdings" panose="05000000000000000000" pitchFamily="2" charset="2"/>
              <a:buChar char="q"/>
            </a:pPr>
            <a:endParaRPr lang="en-US" sz="2800" b="1" dirty="0"/>
          </a:p>
          <a:p>
            <a:pPr algn="just">
              <a:lnSpc>
                <a:spcPct val="110000"/>
              </a:lnSpc>
            </a:pPr>
            <a:endParaRPr lang="en-US" sz="2800" b="1" u="sng" dirty="0">
              <a:solidFill>
                <a:srgbClr val="FF0000"/>
              </a:solidFill>
              <a:latin typeface="Times New Roman" pitchFamily="18" charset="0"/>
            </a:endParaRPr>
          </a:p>
        </p:txBody>
      </p:sp>
    </p:spTree>
    <p:extLst>
      <p:ext uri="{BB962C8B-B14F-4D97-AF65-F5344CB8AC3E}">
        <p14:creationId xmlns:p14="http://schemas.microsoft.com/office/powerpoint/2010/main" val="31790137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Clr>
                <a:srgbClr val="FF0000"/>
              </a:buClr>
              <a:defRPr/>
            </a:pPr>
            <a:endParaRPr lang="en-US" sz="2000" b="1" dirty="0">
              <a:solidFill>
                <a:schemeClr val="tx1"/>
              </a:solidFill>
              <a:latin typeface="Times New Roman" pitchFamily="-108" charset="0"/>
            </a:endParaRPr>
          </a:p>
        </p:txBody>
      </p:sp>
      <p:sp>
        <p:nvSpPr>
          <p:cNvPr id="3" name="Rectangle 3">
            <a:extLst>
              <a:ext uri="{FF2B5EF4-FFF2-40B4-BE49-F238E27FC236}">
                <a16:creationId xmlns:a16="http://schemas.microsoft.com/office/drawing/2014/main" xmlns=""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xmlns=""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xmlns=""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xmlns="" id="{5886DE2E-F381-EAB7-4411-545E3429F784}"/>
              </a:ext>
            </a:extLst>
          </p:cNvPr>
          <p:cNvSpPr txBox="1"/>
          <p:nvPr/>
        </p:nvSpPr>
        <p:spPr>
          <a:xfrm>
            <a:off x="2060029" y="925132"/>
            <a:ext cx="8859008" cy="646331"/>
          </a:xfrm>
          <a:prstGeom prst="rect">
            <a:avLst/>
          </a:prstGeom>
          <a:noFill/>
        </p:spPr>
        <p:txBody>
          <a:bodyPr wrap="square">
            <a:spAutoFit/>
          </a:bodyPr>
          <a:lstStyle/>
          <a:p>
            <a:pPr algn="ctr"/>
            <a:r>
              <a:rPr lang="en-US" sz="3600" b="1" dirty="0"/>
              <a:t>Making decision environments</a:t>
            </a:r>
            <a:endParaRPr lang="en-US" sz="3600" b="1" dirty="0">
              <a:solidFill>
                <a:srgbClr val="C00000"/>
              </a:solidFill>
            </a:endParaRPr>
          </a:p>
        </p:txBody>
      </p:sp>
      <p:sp>
        <p:nvSpPr>
          <p:cNvPr id="7" name="TextBox 6">
            <a:extLst>
              <a:ext uri="{FF2B5EF4-FFF2-40B4-BE49-F238E27FC236}">
                <a16:creationId xmlns:a16="http://schemas.microsoft.com/office/drawing/2014/main" xmlns="" id="{F1C752D1-9F19-67F6-A23E-D322A62B9BF8}"/>
              </a:ext>
            </a:extLst>
          </p:cNvPr>
          <p:cNvSpPr txBox="1"/>
          <p:nvPr/>
        </p:nvSpPr>
        <p:spPr>
          <a:xfrm>
            <a:off x="585749" y="1908415"/>
            <a:ext cx="10463048" cy="3160352"/>
          </a:xfrm>
          <a:prstGeom prst="rect">
            <a:avLst/>
          </a:prstGeom>
          <a:noFill/>
        </p:spPr>
        <p:txBody>
          <a:bodyPr wrap="square">
            <a:spAutoFit/>
          </a:bodyPr>
          <a:lstStyle/>
          <a:p>
            <a:pPr>
              <a:buClr>
                <a:srgbClr val="FF0000"/>
              </a:buClr>
            </a:pPr>
            <a:r>
              <a:rPr lang="en-US" sz="2800" b="1" dirty="0">
                <a:solidFill>
                  <a:srgbClr val="FF0000"/>
                </a:solidFill>
              </a:rPr>
              <a:t>making Decision under uncertainty:</a:t>
            </a:r>
            <a:endParaRPr lang="en-US" sz="2800" b="1" dirty="0"/>
          </a:p>
          <a:p>
            <a:pPr algn="just">
              <a:lnSpc>
                <a:spcPct val="110000"/>
              </a:lnSpc>
            </a:pPr>
            <a:endParaRPr lang="en-US" sz="2800" b="1" u="sng" dirty="0">
              <a:solidFill>
                <a:srgbClr val="FF0000"/>
              </a:solidFill>
              <a:latin typeface="Times New Roman" pitchFamily="18" charset="0"/>
            </a:endParaRPr>
          </a:p>
          <a:p>
            <a:pPr>
              <a:buClr>
                <a:srgbClr val="FF0000"/>
              </a:buClr>
              <a:buSzPct val="100000"/>
              <a:buFont typeface="Wingdings" panose="05000000000000000000" pitchFamily="2" charset="2"/>
              <a:buChar char="v"/>
            </a:pPr>
            <a:r>
              <a:rPr lang="en-US" altLang="ar-SA" sz="2800" b="1" dirty="0">
                <a:latin typeface="Times New Roman" panose="02020603050405020304" pitchFamily="18" charset="0"/>
              </a:rPr>
              <a:t>Several outcomes possible for each course of action</a:t>
            </a:r>
          </a:p>
          <a:p>
            <a:pPr>
              <a:buClr>
                <a:srgbClr val="FF0000"/>
              </a:buClr>
              <a:buSzPct val="100000"/>
              <a:buFont typeface="Wingdings" panose="05000000000000000000" pitchFamily="2" charset="2"/>
              <a:buChar char="v"/>
            </a:pPr>
            <a:r>
              <a:rPr lang="en-US" altLang="ar-SA" sz="2800" b="1" dirty="0">
                <a:latin typeface="Times New Roman" panose="02020603050405020304" pitchFamily="18" charset="0"/>
              </a:rPr>
              <a:t>but the decision maker does not know, or cannot estimate the probability of occurrence </a:t>
            </a:r>
          </a:p>
          <a:p>
            <a:pPr>
              <a:buClr>
                <a:srgbClr val="FF0000"/>
              </a:buClr>
              <a:buSzPct val="100000"/>
              <a:buFont typeface="Wingdings" panose="05000000000000000000" pitchFamily="2" charset="2"/>
              <a:buChar char="v"/>
            </a:pPr>
            <a:r>
              <a:rPr lang="en-US" altLang="ar-SA" sz="2800" b="1" dirty="0">
                <a:latin typeface="Times New Roman" panose="02020603050405020304" pitchFamily="18" charset="0"/>
              </a:rPr>
              <a:t>More difficult - insufficient information</a:t>
            </a:r>
          </a:p>
          <a:p>
            <a:pPr algn="just">
              <a:lnSpc>
                <a:spcPct val="110000"/>
              </a:lnSpc>
            </a:pPr>
            <a:endParaRPr lang="en-US" sz="2800" b="1" u="sng" dirty="0">
              <a:solidFill>
                <a:srgbClr val="FF0000"/>
              </a:solidFill>
              <a:latin typeface="Times New Roman" pitchFamily="18" charset="0"/>
            </a:endParaRPr>
          </a:p>
        </p:txBody>
      </p:sp>
    </p:spTree>
    <p:extLst>
      <p:ext uri="{BB962C8B-B14F-4D97-AF65-F5344CB8AC3E}">
        <p14:creationId xmlns:p14="http://schemas.microsoft.com/office/powerpoint/2010/main" val="3549078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Clr>
                <a:srgbClr val="FF0000"/>
              </a:buClr>
              <a:defRPr/>
            </a:pPr>
            <a:endParaRPr lang="en-US" sz="2000" b="1" dirty="0">
              <a:solidFill>
                <a:schemeClr val="tx1"/>
              </a:solidFill>
              <a:latin typeface="Times New Roman" pitchFamily="-108" charset="0"/>
            </a:endParaRPr>
          </a:p>
        </p:txBody>
      </p:sp>
      <p:sp>
        <p:nvSpPr>
          <p:cNvPr id="3" name="Rectangle 3">
            <a:extLst>
              <a:ext uri="{FF2B5EF4-FFF2-40B4-BE49-F238E27FC236}">
                <a16:creationId xmlns:a16="http://schemas.microsoft.com/office/drawing/2014/main" xmlns=""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xmlns=""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xmlns=""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xmlns="" id="{5886DE2E-F381-EAB7-4411-545E3429F784}"/>
              </a:ext>
            </a:extLst>
          </p:cNvPr>
          <p:cNvSpPr txBox="1"/>
          <p:nvPr/>
        </p:nvSpPr>
        <p:spPr>
          <a:xfrm>
            <a:off x="2081050" y="727176"/>
            <a:ext cx="8859008" cy="1077218"/>
          </a:xfrm>
          <a:prstGeom prst="rect">
            <a:avLst/>
          </a:prstGeom>
          <a:noFill/>
        </p:spPr>
        <p:txBody>
          <a:bodyPr wrap="square">
            <a:spAutoFit/>
          </a:bodyPr>
          <a:lstStyle/>
          <a:p>
            <a:pPr algn="ctr"/>
            <a:r>
              <a:rPr lang="en-US" sz="3200" b="1" dirty="0"/>
              <a:t>Ethical and Social Implications in</a:t>
            </a:r>
            <a:br>
              <a:rPr lang="en-US" sz="3200" b="1" dirty="0"/>
            </a:br>
            <a:r>
              <a:rPr lang="en-US" sz="3200" b="1" dirty="0"/>
              <a:t>Making Decision</a:t>
            </a:r>
            <a:endParaRPr lang="ar-SA" sz="3200" b="1" dirty="0"/>
          </a:p>
        </p:txBody>
      </p:sp>
      <p:graphicFrame>
        <p:nvGraphicFramePr>
          <p:cNvPr id="2" name="Content Placeholder 3">
            <a:extLst>
              <a:ext uri="{FF2B5EF4-FFF2-40B4-BE49-F238E27FC236}">
                <a16:creationId xmlns:a16="http://schemas.microsoft.com/office/drawing/2014/main" xmlns="" id="{F026D78B-09F9-7875-A768-718CCFFEEE34}"/>
              </a:ext>
            </a:extLst>
          </p:cNvPr>
          <p:cNvGraphicFramePr>
            <a:graphicFrameLocks/>
          </p:cNvGraphicFramePr>
          <p:nvPr>
            <p:extLst>
              <p:ext uri="{D42A27DB-BD31-4B8C-83A1-F6EECF244321}">
                <p14:modId xmlns:p14="http://schemas.microsoft.com/office/powerpoint/2010/main" val="25626776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98797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Clr>
                <a:srgbClr val="FF0000"/>
              </a:buClr>
              <a:defRPr/>
            </a:pPr>
            <a:endParaRPr lang="en-US" sz="2000" b="1" dirty="0">
              <a:solidFill>
                <a:schemeClr val="tx1"/>
              </a:solidFill>
              <a:latin typeface="Times New Roman" pitchFamily="-108" charset="0"/>
            </a:endParaRPr>
          </a:p>
        </p:txBody>
      </p:sp>
      <p:sp>
        <p:nvSpPr>
          <p:cNvPr id="3" name="Rectangle 3">
            <a:extLst>
              <a:ext uri="{FF2B5EF4-FFF2-40B4-BE49-F238E27FC236}">
                <a16:creationId xmlns:a16="http://schemas.microsoft.com/office/drawing/2014/main" xmlns=""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xmlns=""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xmlns=""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xmlns="" id="{5886DE2E-F381-EAB7-4411-545E3429F784}"/>
              </a:ext>
            </a:extLst>
          </p:cNvPr>
          <p:cNvSpPr txBox="1"/>
          <p:nvPr/>
        </p:nvSpPr>
        <p:spPr>
          <a:xfrm>
            <a:off x="1818291" y="831922"/>
            <a:ext cx="8859008" cy="584775"/>
          </a:xfrm>
          <a:prstGeom prst="rect">
            <a:avLst/>
          </a:prstGeom>
          <a:noFill/>
        </p:spPr>
        <p:txBody>
          <a:bodyPr wrap="square">
            <a:spAutoFit/>
          </a:bodyPr>
          <a:lstStyle/>
          <a:p>
            <a:pPr algn="ctr"/>
            <a:r>
              <a:rPr lang="en-US" sz="3200" b="1" dirty="0">
                <a:solidFill>
                  <a:srgbClr val="C00000"/>
                </a:solidFill>
              </a:rPr>
              <a:t>Remember, </a:t>
            </a:r>
            <a:r>
              <a:rPr lang="en-US" altLang="ar-SA" sz="3200" b="1" dirty="0">
                <a:solidFill>
                  <a:srgbClr val="C00000"/>
                </a:solidFill>
              </a:rPr>
              <a:t>Making Decision Process </a:t>
            </a:r>
            <a:endParaRPr lang="ar-SA" sz="3200" b="1" dirty="0">
              <a:solidFill>
                <a:srgbClr val="C00000"/>
              </a:solidFill>
            </a:endParaRPr>
          </a:p>
        </p:txBody>
      </p:sp>
      <p:pic>
        <p:nvPicPr>
          <p:cNvPr id="5" name="Content Placeholder 3">
            <a:extLst>
              <a:ext uri="{FF2B5EF4-FFF2-40B4-BE49-F238E27FC236}">
                <a16:creationId xmlns:a16="http://schemas.microsoft.com/office/drawing/2014/main" xmlns="" id="{515BE1F1-12A4-E791-5284-F4ADB9FF2B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1646" y="1947980"/>
            <a:ext cx="9831659" cy="4081863"/>
          </a:xfrm>
          <a:prstGeom prst="rect">
            <a:avLst/>
          </a:prstGeom>
          <a:ln>
            <a:solidFill>
              <a:schemeClr val="tx1"/>
            </a:solidFill>
          </a:ln>
        </p:spPr>
      </p:pic>
    </p:spTree>
    <p:extLst>
      <p:ext uri="{BB962C8B-B14F-4D97-AF65-F5344CB8AC3E}">
        <p14:creationId xmlns:p14="http://schemas.microsoft.com/office/powerpoint/2010/main" val="3609627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Clr>
                <a:srgbClr val="FF0000"/>
              </a:buClr>
              <a:defRPr/>
            </a:pPr>
            <a:endParaRPr lang="en-US" sz="2000" b="1" dirty="0">
              <a:solidFill>
                <a:schemeClr val="tx1"/>
              </a:solidFill>
              <a:latin typeface="Times New Roman" pitchFamily="-108" charset="0"/>
            </a:endParaRPr>
          </a:p>
        </p:txBody>
      </p:sp>
      <p:sp>
        <p:nvSpPr>
          <p:cNvPr id="3" name="Rectangle 3">
            <a:extLst>
              <a:ext uri="{FF2B5EF4-FFF2-40B4-BE49-F238E27FC236}">
                <a16:creationId xmlns:a16="http://schemas.microsoft.com/office/drawing/2014/main" xmlns=""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xmlns=""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xmlns=""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xmlns="" id="{5886DE2E-F381-EAB7-4411-545E3429F784}"/>
              </a:ext>
            </a:extLst>
          </p:cNvPr>
          <p:cNvSpPr txBox="1"/>
          <p:nvPr/>
        </p:nvSpPr>
        <p:spPr>
          <a:xfrm>
            <a:off x="2045475" y="960655"/>
            <a:ext cx="8859008" cy="646331"/>
          </a:xfrm>
          <a:prstGeom prst="rect">
            <a:avLst/>
          </a:prstGeom>
          <a:noFill/>
        </p:spPr>
        <p:txBody>
          <a:bodyPr wrap="square">
            <a:spAutoFit/>
          </a:bodyPr>
          <a:lstStyle/>
          <a:p>
            <a:pPr algn="ctr"/>
            <a:r>
              <a:rPr lang="en-US" altLang="ar-SA" sz="3600" b="1" dirty="0">
                <a:solidFill>
                  <a:srgbClr val="C00000"/>
                </a:solidFill>
              </a:rPr>
              <a:t>Measuring Outcomes</a:t>
            </a:r>
          </a:p>
        </p:txBody>
      </p:sp>
      <p:sp>
        <p:nvSpPr>
          <p:cNvPr id="7" name="TextBox 6">
            <a:extLst>
              <a:ext uri="{FF2B5EF4-FFF2-40B4-BE49-F238E27FC236}">
                <a16:creationId xmlns:a16="http://schemas.microsoft.com/office/drawing/2014/main" xmlns="" id="{8D1D8C39-6559-5DB0-607C-B0D18A0AD394}"/>
              </a:ext>
            </a:extLst>
          </p:cNvPr>
          <p:cNvSpPr txBox="1"/>
          <p:nvPr/>
        </p:nvSpPr>
        <p:spPr>
          <a:xfrm>
            <a:off x="934653" y="2554464"/>
            <a:ext cx="9969830" cy="2246769"/>
          </a:xfrm>
          <a:prstGeom prst="rect">
            <a:avLst/>
          </a:prstGeom>
          <a:noFill/>
        </p:spPr>
        <p:txBody>
          <a:bodyPr wrap="square">
            <a:spAutoFit/>
          </a:bodyPr>
          <a:lstStyle/>
          <a:p>
            <a:pPr>
              <a:buClr>
                <a:srgbClr val="FF0000"/>
              </a:buClr>
              <a:buSzPct val="100000"/>
              <a:buFont typeface="Wingdings" panose="05000000000000000000" pitchFamily="2" charset="2"/>
              <a:buChar char="Ø"/>
            </a:pPr>
            <a:r>
              <a:rPr lang="en-US" altLang="ar-SA" sz="2800" b="1" dirty="0">
                <a:latin typeface="Times New Roman" panose="02020603050405020304" pitchFamily="18" charset="0"/>
              </a:rPr>
              <a:t>Goal attainment</a:t>
            </a:r>
          </a:p>
          <a:p>
            <a:pPr>
              <a:buClr>
                <a:srgbClr val="FF0000"/>
              </a:buClr>
              <a:buSzPct val="100000"/>
              <a:buFont typeface="Wingdings" panose="05000000000000000000" pitchFamily="2" charset="2"/>
              <a:buChar char="Ø"/>
            </a:pPr>
            <a:r>
              <a:rPr lang="en-US" altLang="ar-SA" sz="2800" b="1" dirty="0">
                <a:latin typeface="Times New Roman" panose="02020603050405020304" pitchFamily="18" charset="0"/>
              </a:rPr>
              <a:t>Maximize profit</a:t>
            </a:r>
          </a:p>
          <a:p>
            <a:pPr>
              <a:buClr>
                <a:srgbClr val="FF0000"/>
              </a:buClr>
              <a:buSzPct val="100000"/>
              <a:buFont typeface="Wingdings" panose="05000000000000000000" pitchFamily="2" charset="2"/>
              <a:buChar char="Ø"/>
            </a:pPr>
            <a:r>
              <a:rPr lang="en-US" altLang="ar-SA" sz="2800" b="1" dirty="0">
                <a:latin typeface="Times New Roman" panose="02020603050405020304" pitchFamily="18" charset="0"/>
              </a:rPr>
              <a:t>Minimize cost</a:t>
            </a:r>
          </a:p>
          <a:p>
            <a:pPr>
              <a:buClr>
                <a:srgbClr val="FF0000"/>
              </a:buClr>
              <a:buSzPct val="100000"/>
              <a:buFont typeface="Wingdings" panose="05000000000000000000" pitchFamily="2" charset="2"/>
              <a:buChar char="Ø"/>
            </a:pPr>
            <a:r>
              <a:rPr lang="en-US" altLang="ar-SA" sz="2800" b="1" dirty="0">
                <a:latin typeface="Times New Roman" panose="02020603050405020304" pitchFamily="18" charset="0"/>
              </a:rPr>
              <a:t>Customer satisfaction level (minimize number of complaints)</a:t>
            </a:r>
          </a:p>
          <a:p>
            <a:pPr>
              <a:buClr>
                <a:srgbClr val="FF0000"/>
              </a:buClr>
              <a:buSzPct val="100000"/>
              <a:buFont typeface="Wingdings" panose="05000000000000000000" pitchFamily="2" charset="2"/>
              <a:buChar char="Ø"/>
            </a:pPr>
            <a:r>
              <a:rPr lang="en-US" altLang="ar-SA" sz="2800" b="1" dirty="0">
                <a:latin typeface="Times New Roman" panose="02020603050405020304" pitchFamily="18" charset="0"/>
              </a:rPr>
              <a:t>Maximize quality or satisfaction ratings (surveys)</a:t>
            </a:r>
          </a:p>
        </p:txBody>
      </p:sp>
    </p:spTree>
    <p:extLst>
      <p:ext uri="{BB962C8B-B14F-4D97-AF65-F5344CB8AC3E}">
        <p14:creationId xmlns:p14="http://schemas.microsoft.com/office/powerpoint/2010/main" val="28745814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FF22623-FFFD-41B0-A91E-D08B67838D6D}">
  <ds:schemaRefs>
    <ds:schemaRef ds:uri="http://schemas.microsoft.com/sharepoint/v3/contenttype/forms"/>
  </ds:schemaRefs>
</ds:datastoreItem>
</file>

<file path=customXml/itemProps2.xml><?xml version="1.0" encoding="utf-8"?>
<ds:datastoreItem xmlns:ds="http://schemas.openxmlformats.org/officeDocument/2006/customXml" ds:itemID="{850059C0-03AE-4825-AE15-7A6A9A6E264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6B82D96-6737-43D5-8617-64C857652870}">
  <ds:schemaRefs>
    <ds:schemaRef ds:uri="http://schemas.microsoft.com/office/2006/metadata/properties"/>
    <ds:schemaRef ds:uri="http://schemas.microsoft.com/office/2006/documentManagement/types"/>
    <ds:schemaRef ds:uri="http://purl.org/dc/elements/1.1/"/>
    <ds:schemaRef ds:uri="http://schemas.openxmlformats.org/package/2006/metadata/core-properties"/>
    <ds:schemaRef ds:uri="d13aca44-ef33-4cf4-9980-7f0b00e6eeb9"/>
    <ds:schemaRef ds:uri="http://schemas.microsoft.com/office/infopath/2007/PartnerControls"/>
    <ds:schemaRef ds:uri="http://purl.org/dc/terms/"/>
    <ds:schemaRef ds:uri="49100919-8a76-4266-be0c-7dc583902cb4"/>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4</TotalTime>
  <Words>1773</Words>
  <Application>Microsoft Office PowerPoint</Application>
  <PresentationFormat>Custom</PresentationFormat>
  <Paragraphs>235</Paragraphs>
  <Slides>42</Slides>
  <Notes>1</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Bothaina Mahmoud Fouad</dc:creator>
  <cp:lastModifiedBy>aya</cp:lastModifiedBy>
  <cp:revision>169</cp:revision>
  <dcterms:created xsi:type="dcterms:W3CDTF">2024-05-21T09:15:01Z</dcterms:created>
  <dcterms:modified xsi:type="dcterms:W3CDTF">2024-10-28T18:14:06Z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