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diagrams/data1.xml" ContentType="application/vnd.openxmlformats-officedocument.drawingml.diagramData+xml"/>
  <Override PartName="/ppt/slides/slide1.xml" ContentType="application/vnd.openxmlformats-officedocument.presentationml.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8.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520" r:id="rId2"/>
    <p:sldId id="313" r:id="rId3"/>
    <p:sldId id="297" r:id="rId4"/>
    <p:sldId id="298" r:id="rId5"/>
    <p:sldId id="319" r:id="rId6"/>
    <p:sldId id="321" r:id="rId7"/>
    <p:sldId id="522" r:id="rId8"/>
    <p:sldId id="523" r:id="rId9"/>
    <p:sldId id="524" r:id="rId10"/>
    <p:sldId id="299" r:id="rId11"/>
    <p:sldId id="300" r:id="rId12"/>
    <p:sldId id="302" r:id="rId13"/>
    <p:sldId id="483" r:id="rId14"/>
    <p:sldId id="304" r:id="rId15"/>
    <p:sldId id="305" r:id="rId16"/>
    <p:sldId id="301" r:id="rId17"/>
    <p:sldId id="484" r:id="rId18"/>
    <p:sldId id="341" r:id="rId19"/>
    <p:sldId id="329" r:id="rId20"/>
    <p:sldId id="330" r:id="rId21"/>
    <p:sldId id="353" r:id="rId22"/>
    <p:sldId id="331" r:id="rId23"/>
    <p:sldId id="320" r:id="rId24"/>
    <p:sldId id="307" r:id="rId25"/>
    <p:sldId id="308" r:id="rId26"/>
    <p:sldId id="309" r:id="rId27"/>
    <p:sldId id="310" r:id="rId28"/>
    <p:sldId id="342" r:id="rId29"/>
    <p:sldId id="266" r:id="rId30"/>
    <p:sldId id="334" r:id="rId31"/>
    <p:sldId id="335" r:id="rId32"/>
    <p:sldId id="336" r:id="rId33"/>
    <p:sldId id="337" r:id="rId34"/>
    <p:sldId id="364" r:id="rId35"/>
    <p:sldId id="272" r:id="rId36"/>
    <p:sldId id="273" r:id="rId37"/>
    <p:sldId id="52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0"/>
            <p14:sldId id="313"/>
            <p14:sldId id="297"/>
            <p14:sldId id="298"/>
            <p14:sldId id="319"/>
            <p14:sldId id="321"/>
            <p14:sldId id="522"/>
            <p14:sldId id="523"/>
            <p14:sldId id="524"/>
            <p14:sldId id="299"/>
            <p14:sldId id="300"/>
            <p14:sldId id="302"/>
            <p14:sldId id="483"/>
            <p14:sldId id="304"/>
            <p14:sldId id="305"/>
            <p14:sldId id="301"/>
            <p14:sldId id="484"/>
            <p14:sldId id="341"/>
            <p14:sldId id="329"/>
            <p14:sldId id="330"/>
            <p14:sldId id="353"/>
            <p14:sldId id="331"/>
            <p14:sldId id="320"/>
            <p14:sldId id="307"/>
            <p14:sldId id="308"/>
            <p14:sldId id="309"/>
            <p14:sldId id="310"/>
            <p14:sldId id="342"/>
            <p14:sldId id="266"/>
            <p14:sldId id="334"/>
            <p14:sldId id="335"/>
            <p14:sldId id="336"/>
            <p14:sldId id="337"/>
            <p14:sldId id="364"/>
            <p14:sldId id="272"/>
            <p14:sldId id="273"/>
          </p14:sldIdLst>
        </p14:section>
        <p14:section name="Untitled Section" id="{2F6AD2C2-46A9-4BC4-94FF-3A698A8E8EFB}">
          <p14:sldIdLst>
            <p14:sldId id="521"/>
          </p14:sldIdLst>
        </p14:section>
        <p14:section name="Default Section" id="{526D7C60-7325-3145-9BA9-8651127A9EB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51"/>
    <p:restoredTop sz="93741" autoAdjust="0"/>
  </p:normalViewPr>
  <p:slideViewPr>
    <p:cSldViewPr snapToGrid="0">
      <p:cViewPr varScale="1">
        <p:scale>
          <a:sx n="115" d="100"/>
          <a:sy n="115" d="100"/>
        </p:scale>
        <p:origin x="99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EBA05-5FEF-1841-BD67-A275CE383659}" type="doc">
      <dgm:prSet loTypeId="urn:microsoft.com/office/officeart/2008/layout/HalfCircleOrganizationChart" loCatId="" qsTypeId="urn:microsoft.com/office/officeart/2005/8/quickstyle/simple1" qsCatId="simple" csTypeId="urn:microsoft.com/office/officeart/2005/8/colors/accent1_2" csCatId="accent1" phldr="1"/>
      <dgm:spPr/>
      <dgm:t>
        <a:bodyPr/>
        <a:lstStyle/>
        <a:p>
          <a:endParaRPr lang="en-US"/>
        </a:p>
      </dgm:t>
    </dgm:pt>
    <dgm:pt modelId="{8FE8F3E0-EE98-4F48-B66B-E779B99BD73D}">
      <dgm:prSet phldrT="[Text]"/>
      <dgm:spPr/>
      <dgm:t>
        <a:bodyPr/>
        <a:lstStyle/>
        <a:p>
          <a:pPr rtl="0"/>
          <a:r>
            <a:rPr lang="en-US" dirty="0">
              <a:solidFill>
                <a:schemeClr val="tx1">
                  <a:lumMod val="95000"/>
                  <a:lumOff val="5000"/>
                </a:schemeClr>
              </a:solidFill>
            </a:rPr>
            <a:t>Market</a:t>
          </a:r>
        </a:p>
      </dgm:t>
    </dgm:pt>
    <dgm:pt modelId="{DA2CDB68-3CC0-5448-AD77-0F515D42433C}" type="parTrans" cxnId="{AF6C6F52-7782-5C4E-8E06-F3A4956335C4}">
      <dgm:prSet/>
      <dgm:spPr/>
      <dgm:t>
        <a:bodyPr/>
        <a:lstStyle/>
        <a:p>
          <a:endParaRPr lang="en-US">
            <a:solidFill>
              <a:schemeClr val="tx1">
                <a:lumMod val="95000"/>
                <a:lumOff val="5000"/>
              </a:schemeClr>
            </a:solidFill>
          </a:endParaRPr>
        </a:p>
      </dgm:t>
    </dgm:pt>
    <dgm:pt modelId="{38D0F8FC-84EE-7A41-9898-7C65CB50683D}" type="sibTrans" cxnId="{AF6C6F52-7782-5C4E-8E06-F3A4956335C4}">
      <dgm:prSet/>
      <dgm:spPr/>
      <dgm:t>
        <a:bodyPr/>
        <a:lstStyle/>
        <a:p>
          <a:endParaRPr lang="en-US">
            <a:solidFill>
              <a:schemeClr val="tx1">
                <a:lumMod val="95000"/>
                <a:lumOff val="5000"/>
              </a:schemeClr>
            </a:solidFill>
          </a:endParaRPr>
        </a:p>
      </dgm:t>
    </dgm:pt>
    <dgm:pt modelId="{1ACFE286-DC29-D24F-8290-2713E5C39B4B}">
      <dgm:prSet phldrT="[Text]"/>
      <dgm:spPr/>
      <dgm:t>
        <a:bodyPr/>
        <a:lstStyle/>
        <a:p>
          <a:pPr rtl="0"/>
          <a:r>
            <a:rPr lang="en-US" dirty="0">
              <a:solidFill>
                <a:schemeClr val="tx1">
                  <a:lumMod val="95000"/>
                  <a:lumOff val="5000"/>
                </a:schemeClr>
              </a:solidFill>
            </a:rPr>
            <a:t>Trading Physical Assets</a:t>
          </a:r>
        </a:p>
      </dgm:t>
    </dgm:pt>
    <dgm:pt modelId="{E9CF8C80-03AB-0140-B72D-16F55F3F7C76}" type="parTrans" cxnId="{1581F53A-60B4-2144-9D60-4BB7A83F97DD}">
      <dgm:prSet/>
      <dgm:spPr/>
      <dgm:t>
        <a:bodyPr/>
        <a:lstStyle/>
        <a:p>
          <a:endParaRPr lang="en-US">
            <a:solidFill>
              <a:schemeClr val="tx1">
                <a:lumMod val="95000"/>
                <a:lumOff val="5000"/>
              </a:schemeClr>
            </a:solidFill>
          </a:endParaRPr>
        </a:p>
      </dgm:t>
    </dgm:pt>
    <dgm:pt modelId="{2786DD64-2F0C-4D44-9D6B-4C4242E621BB}" type="sibTrans" cxnId="{1581F53A-60B4-2144-9D60-4BB7A83F97DD}">
      <dgm:prSet/>
      <dgm:spPr/>
      <dgm:t>
        <a:bodyPr/>
        <a:lstStyle/>
        <a:p>
          <a:endParaRPr lang="en-US">
            <a:solidFill>
              <a:schemeClr val="tx1">
                <a:lumMod val="95000"/>
                <a:lumOff val="5000"/>
              </a:schemeClr>
            </a:solidFill>
          </a:endParaRPr>
        </a:p>
      </dgm:t>
    </dgm:pt>
    <dgm:pt modelId="{31616ACC-CC89-4944-BEC9-5313C0B8AB8B}">
      <dgm:prSet phldrT="[Text]"/>
      <dgm:spPr/>
      <dgm:t>
        <a:bodyPr/>
        <a:lstStyle/>
        <a:p>
          <a:pPr rtl="0"/>
          <a:r>
            <a:rPr lang="en-US" dirty="0">
              <a:solidFill>
                <a:schemeClr val="tx1">
                  <a:lumMod val="95000"/>
                  <a:lumOff val="5000"/>
                </a:schemeClr>
              </a:solidFill>
            </a:rPr>
            <a:t>Trading Financial Asset</a:t>
          </a:r>
        </a:p>
      </dgm:t>
    </dgm:pt>
    <dgm:pt modelId="{9F71A180-3A8A-1C44-92FB-10A65E9500D4}" type="parTrans" cxnId="{2863EC1A-D0AE-874E-8A9F-1ED3BADCCD59}">
      <dgm:prSet/>
      <dgm:spPr/>
      <dgm:t>
        <a:bodyPr/>
        <a:lstStyle/>
        <a:p>
          <a:endParaRPr lang="en-US">
            <a:solidFill>
              <a:schemeClr val="tx1">
                <a:lumMod val="95000"/>
                <a:lumOff val="5000"/>
              </a:schemeClr>
            </a:solidFill>
          </a:endParaRPr>
        </a:p>
      </dgm:t>
    </dgm:pt>
    <dgm:pt modelId="{B4D2BACC-33DC-4D4D-9689-371B17F99949}" type="sibTrans" cxnId="{2863EC1A-D0AE-874E-8A9F-1ED3BADCCD59}">
      <dgm:prSet/>
      <dgm:spPr/>
      <dgm:t>
        <a:bodyPr/>
        <a:lstStyle/>
        <a:p>
          <a:endParaRPr lang="en-US">
            <a:solidFill>
              <a:schemeClr val="tx1">
                <a:lumMod val="95000"/>
                <a:lumOff val="5000"/>
              </a:schemeClr>
            </a:solidFill>
          </a:endParaRPr>
        </a:p>
      </dgm:t>
    </dgm:pt>
    <dgm:pt modelId="{44D25990-D151-3A4E-858F-0478379BD578}" type="pres">
      <dgm:prSet presAssocID="{842EBA05-5FEF-1841-BD67-A275CE383659}" presName="Name0" presStyleCnt="0">
        <dgm:presLayoutVars>
          <dgm:orgChart val="1"/>
          <dgm:chPref val="1"/>
          <dgm:dir/>
          <dgm:animOne val="branch"/>
          <dgm:animLvl val="lvl"/>
          <dgm:resizeHandles/>
        </dgm:presLayoutVars>
      </dgm:prSet>
      <dgm:spPr/>
    </dgm:pt>
    <dgm:pt modelId="{728B9F5D-29D9-C445-B67A-78FA08F30F9D}" type="pres">
      <dgm:prSet presAssocID="{8FE8F3E0-EE98-4F48-B66B-E779B99BD73D}" presName="hierRoot1" presStyleCnt="0">
        <dgm:presLayoutVars>
          <dgm:hierBranch val="init"/>
        </dgm:presLayoutVars>
      </dgm:prSet>
      <dgm:spPr/>
    </dgm:pt>
    <dgm:pt modelId="{0215B6BB-9F15-8B4E-91FE-69A16B362BBC}" type="pres">
      <dgm:prSet presAssocID="{8FE8F3E0-EE98-4F48-B66B-E779B99BD73D}" presName="rootComposite1" presStyleCnt="0"/>
      <dgm:spPr/>
    </dgm:pt>
    <dgm:pt modelId="{6D074970-C9A4-B849-9EE1-E7E2BB2D38D4}" type="pres">
      <dgm:prSet presAssocID="{8FE8F3E0-EE98-4F48-B66B-E779B99BD73D}" presName="rootText1" presStyleLbl="alignAcc1" presStyleIdx="0" presStyleCnt="0">
        <dgm:presLayoutVars>
          <dgm:chPref val="3"/>
        </dgm:presLayoutVars>
      </dgm:prSet>
      <dgm:spPr/>
    </dgm:pt>
    <dgm:pt modelId="{3A99523D-6A93-E242-8D41-F625A04CA2F3}" type="pres">
      <dgm:prSet presAssocID="{8FE8F3E0-EE98-4F48-B66B-E779B99BD73D}" presName="topArc1" presStyleLbl="parChTrans1D1" presStyleIdx="0" presStyleCnt="6"/>
      <dgm:spPr/>
    </dgm:pt>
    <dgm:pt modelId="{1E58E206-7665-1141-8191-45D18C1E7BA3}" type="pres">
      <dgm:prSet presAssocID="{8FE8F3E0-EE98-4F48-B66B-E779B99BD73D}" presName="bottomArc1" presStyleLbl="parChTrans1D1" presStyleIdx="1" presStyleCnt="6"/>
      <dgm:spPr/>
    </dgm:pt>
    <dgm:pt modelId="{E1068DF2-2BC5-3742-89F6-69847F57A7D2}" type="pres">
      <dgm:prSet presAssocID="{8FE8F3E0-EE98-4F48-B66B-E779B99BD73D}" presName="topConnNode1" presStyleLbl="node1" presStyleIdx="0" presStyleCnt="0"/>
      <dgm:spPr/>
    </dgm:pt>
    <dgm:pt modelId="{AF305641-0CB2-A342-BB36-541715B63DA7}" type="pres">
      <dgm:prSet presAssocID="{8FE8F3E0-EE98-4F48-B66B-E779B99BD73D}" presName="hierChild2" presStyleCnt="0"/>
      <dgm:spPr/>
    </dgm:pt>
    <dgm:pt modelId="{85A3BDD7-521B-9F47-92CF-DFF3F23256A6}" type="pres">
      <dgm:prSet presAssocID="{E9CF8C80-03AB-0140-B72D-16F55F3F7C76}" presName="Name28" presStyleLbl="parChTrans1D2" presStyleIdx="0" presStyleCnt="2"/>
      <dgm:spPr/>
    </dgm:pt>
    <dgm:pt modelId="{3D73109B-C769-8241-AF96-37E248DD651D}" type="pres">
      <dgm:prSet presAssocID="{1ACFE286-DC29-D24F-8290-2713E5C39B4B}" presName="hierRoot2" presStyleCnt="0">
        <dgm:presLayoutVars>
          <dgm:hierBranch val="init"/>
        </dgm:presLayoutVars>
      </dgm:prSet>
      <dgm:spPr/>
    </dgm:pt>
    <dgm:pt modelId="{3C7B39A4-0BDA-D54B-86AB-64E34FFE5DE1}" type="pres">
      <dgm:prSet presAssocID="{1ACFE286-DC29-D24F-8290-2713E5C39B4B}" presName="rootComposite2" presStyleCnt="0"/>
      <dgm:spPr/>
    </dgm:pt>
    <dgm:pt modelId="{B4B8D037-BD59-804D-A72F-4514278F6EFF}" type="pres">
      <dgm:prSet presAssocID="{1ACFE286-DC29-D24F-8290-2713E5C39B4B}" presName="rootText2" presStyleLbl="alignAcc1" presStyleIdx="0" presStyleCnt="0">
        <dgm:presLayoutVars>
          <dgm:chPref val="3"/>
        </dgm:presLayoutVars>
      </dgm:prSet>
      <dgm:spPr/>
    </dgm:pt>
    <dgm:pt modelId="{66D775DD-E27B-0643-91B9-5EB9A4C81F41}" type="pres">
      <dgm:prSet presAssocID="{1ACFE286-DC29-D24F-8290-2713E5C39B4B}" presName="topArc2" presStyleLbl="parChTrans1D1" presStyleIdx="2" presStyleCnt="6"/>
      <dgm:spPr/>
    </dgm:pt>
    <dgm:pt modelId="{9C25D7AA-265D-574C-9A6C-6B1437C9D195}" type="pres">
      <dgm:prSet presAssocID="{1ACFE286-DC29-D24F-8290-2713E5C39B4B}" presName="bottomArc2" presStyleLbl="parChTrans1D1" presStyleIdx="3" presStyleCnt="6"/>
      <dgm:spPr/>
    </dgm:pt>
    <dgm:pt modelId="{0FCCA507-AB07-5B47-8C8F-05E737952B4B}" type="pres">
      <dgm:prSet presAssocID="{1ACFE286-DC29-D24F-8290-2713E5C39B4B}" presName="topConnNode2" presStyleLbl="node2" presStyleIdx="0" presStyleCnt="0"/>
      <dgm:spPr/>
    </dgm:pt>
    <dgm:pt modelId="{2B8439C5-1457-5542-8CC7-5448F5262751}" type="pres">
      <dgm:prSet presAssocID="{1ACFE286-DC29-D24F-8290-2713E5C39B4B}" presName="hierChild4" presStyleCnt="0"/>
      <dgm:spPr/>
    </dgm:pt>
    <dgm:pt modelId="{34048AD8-1229-5049-86B6-0FEA82C45178}" type="pres">
      <dgm:prSet presAssocID="{1ACFE286-DC29-D24F-8290-2713E5C39B4B}" presName="hierChild5" presStyleCnt="0"/>
      <dgm:spPr/>
    </dgm:pt>
    <dgm:pt modelId="{BB0023F3-7F13-BD49-8787-11D9270BAF89}" type="pres">
      <dgm:prSet presAssocID="{9F71A180-3A8A-1C44-92FB-10A65E9500D4}" presName="Name28" presStyleLbl="parChTrans1D2" presStyleIdx="1" presStyleCnt="2"/>
      <dgm:spPr/>
    </dgm:pt>
    <dgm:pt modelId="{F8272FBF-53A3-9C4B-A23F-C0C051333797}" type="pres">
      <dgm:prSet presAssocID="{31616ACC-CC89-4944-BEC9-5313C0B8AB8B}" presName="hierRoot2" presStyleCnt="0">
        <dgm:presLayoutVars>
          <dgm:hierBranch val="init"/>
        </dgm:presLayoutVars>
      </dgm:prSet>
      <dgm:spPr/>
    </dgm:pt>
    <dgm:pt modelId="{2AEF5133-8233-7542-8AC0-C6810FBCAC3B}" type="pres">
      <dgm:prSet presAssocID="{31616ACC-CC89-4944-BEC9-5313C0B8AB8B}" presName="rootComposite2" presStyleCnt="0"/>
      <dgm:spPr/>
    </dgm:pt>
    <dgm:pt modelId="{A20D2942-C74F-714B-A687-CF0B16C39642}" type="pres">
      <dgm:prSet presAssocID="{31616ACC-CC89-4944-BEC9-5313C0B8AB8B}" presName="rootText2" presStyleLbl="alignAcc1" presStyleIdx="0" presStyleCnt="0">
        <dgm:presLayoutVars>
          <dgm:chPref val="3"/>
        </dgm:presLayoutVars>
      </dgm:prSet>
      <dgm:spPr/>
    </dgm:pt>
    <dgm:pt modelId="{FF9BFB32-660D-B247-B89D-13B4C6F3927D}" type="pres">
      <dgm:prSet presAssocID="{31616ACC-CC89-4944-BEC9-5313C0B8AB8B}" presName="topArc2" presStyleLbl="parChTrans1D1" presStyleIdx="4" presStyleCnt="6"/>
      <dgm:spPr/>
    </dgm:pt>
    <dgm:pt modelId="{A339430A-D0A3-004B-BCFF-87BB0A1AE47C}" type="pres">
      <dgm:prSet presAssocID="{31616ACC-CC89-4944-BEC9-5313C0B8AB8B}" presName="bottomArc2" presStyleLbl="parChTrans1D1" presStyleIdx="5" presStyleCnt="6"/>
      <dgm:spPr/>
    </dgm:pt>
    <dgm:pt modelId="{8D7BF4DC-E984-8147-A118-98FA33536655}" type="pres">
      <dgm:prSet presAssocID="{31616ACC-CC89-4944-BEC9-5313C0B8AB8B}" presName="topConnNode2" presStyleLbl="node2" presStyleIdx="0" presStyleCnt="0"/>
      <dgm:spPr/>
    </dgm:pt>
    <dgm:pt modelId="{46A28748-A0D5-3F4C-B9EC-71862F54F9D7}" type="pres">
      <dgm:prSet presAssocID="{31616ACC-CC89-4944-BEC9-5313C0B8AB8B}" presName="hierChild4" presStyleCnt="0"/>
      <dgm:spPr/>
    </dgm:pt>
    <dgm:pt modelId="{50AF9B75-B30C-A64F-B1C1-F74ADD1DCB95}" type="pres">
      <dgm:prSet presAssocID="{31616ACC-CC89-4944-BEC9-5313C0B8AB8B}" presName="hierChild5" presStyleCnt="0"/>
      <dgm:spPr/>
    </dgm:pt>
    <dgm:pt modelId="{FDC41FAF-0F01-FC47-98BF-BA75CC03A226}" type="pres">
      <dgm:prSet presAssocID="{8FE8F3E0-EE98-4F48-B66B-E779B99BD73D}" presName="hierChild3" presStyleCnt="0"/>
      <dgm:spPr/>
    </dgm:pt>
  </dgm:ptLst>
  <dgm:cxnLst>
    <dgm:cxn modelId="{2863EC1A-D0AE-874E-8A9F-1ED3BADCCD59}" srcId="{8FE8F3E0-EE98-4F48-B66B-E779B99BD73D}" destId="{31616ACC-CC89-4944-BEC9-5313C0B8AB8B}" srcOrd="1" destOrd="0" parTransId="{9F71A180-3A8A-1C44-92FB-10A65E9500D4}" sibTransId="{B4D2BACC-33DC-4D4D-9689-371B17F99949}"/>
    <dgm:cxn modelId="{6199AB1E-8742-7048-9622-D6198B00F6F2}" type="presOf" srcId="{842EBA05-5FEF-1841-BD67-A275CE383659}" destId="{44D25990-D151-3A4E-858F-0478379BD578}" srcOrd="0" destOrd="0" presId="urn:microsoft.com/office/officeart/2008/layout/HalfCircleOrganizationChart"/>
    <dgm:cxn modelId="{1C8BB138-18C2-8B47-982E-0E94998275E9}" type="presOf" srcId="{1ACFE286-DC29-D24F-8290-2713E5C39B4B}" destId="{B4B8D037-BD59-804D-A72F-4514278F6EFF}" srcOrd="0" destOrd="0" presId="urn:microsoft.com/office/officeart/2008/layout/HalfCircleOrganizationChart"/>
    <dgm:cxn modelId="{1581F53A-60B4-2144-9D60-4BB7A83F97DD}" srcId="{8FE8F3E0-EE98-4F48-B66B-E779B99BD73D}" destId="{1ACFE286-DC29-D24F-8290-2713E5C39B4B}" srcOrd="0" destOrd="0" parTransId="{E9CF8C80-03AB-0140-B72D-16F55F3F7C76}" sibTransId="{2786DD64-2F0C-4D44-9D6B-4C4242E621BB}"/>
    <dgm:cxn modelId="{B5B3AA4D-DA00-B54E-8AD9-41CFD1DA853D}" type="presOf" srcId="{31616ACC-CC89-4944-BEC9-5313C0B8AB8B}" destId="{A20D2942-C74F-714B-A687-CF0B16C39642}" srcOrd="0" destOrd="0" presId="urn:microsoft.com/office/officeart/2008/layout/HalfCircleOrganizationChart"/>
    <dgm:cxn modelId="{AF6C6F52-7782-5C4E-8E06-F3A4956335C4}" srcId="{842EBA05-5FEF-1841-BD67-A275CE383659}" destId="{8FE8F3E0-EE98-4F48-B66B-E779B99BD73D}" srcOrd="0" destOrd="0" parTransId="{DA2CDB68-3CC0-5448-AD77-0F515D42433C}" sibTransId="{38D0F8FC-84EE-7A41-9898-7C65CB50683D}"/>
    <dgm:cxn modelId="{D430099C-30B0-A04C-8A5B-9316F8770053}" type="presOf" srcId="{8FE8F3E0-EE98-4F48-B66B-E779B99BD73D}" destId="{E1068DF2-2BC5-3742-89F6-69847F57A7D2}" srcOrd="1" destOrd="0" presId="urn:microsoft.com/office/officeart/2008/layout/HalfCircleOrganizationChart"/>
    <dgm:cxn modelId="{D071CBBF-2B4F-7A4A-A266-C5EF5ABF8D0D}" type="presOf" srcId="{1ACFE286-DC29-D24F-8290-2713E5C39B4B}" destId="{0FCCA507-AB07-5B47-8C8F-05E737952B4B}" srcOrd="1" destOrd="0" presId="urn:microsoft.com/office/officeart/2008/layout/HalfCircleOrganizationChart"/>
    <dgm:cxn modelId="{370144C3-AAE9-0742-BE8F-2E25A81050DE}" type="presOf" srcId="{31616ACC-CC89-4944-BEC9-5313C0B8AB8B}" destId="{8D7BF4DC-E984-8147-A118-98FA33536655}" srcOrd="1" destOrd="0" presId="urn:microsoft.com/office/officeart/2008/layout/HalfCircleOrganizationChart"/>
    <dgm:cxn modelId="{1143ABDD-3406-BC4E-9F5F-BBC49CDCFD7F}" type="presOf" srcId="{E9CF8C80-03AB-0140-B72D-16F55F3F7C76}" destId="{85A3BDD7-521B-9F47-92CF-DFF3F23256A6}" srcOrd="0" destOrd="0" presId="urn:microsoft.com/office/officeart/2008/layout/HalfCircleOrganizationChart"/>
    <dgm:cxn modelId="{B5458BF6-EF78-9A41-A2FC-FA47756144D9}" type="presOf" srcId="{9F71A180-3A8A-1C44-92FB-10A65E9500D4}" destId="{BB0023F3-7F13-BD49-8787-11D9270BAF89}" srcOrd="0" destOrd="0" presId="urn:microsoft.com/office/officeart/2008/layout/HalfCircleOrganizationChart"/>
    <dgm:cxn modelId="{D32A8EFA-66BE-F24B-B376-FCF49C02581D}" type="presOf" srcId="{8FE8F3E0-EE98-4F48-B66B-E779B99BD73D}" destId="{6D074970-C9A4-B849-9EE1-E7E2BB2D38D4}" srcOrd="0" destOrd="0" presId="urn:microsoft.com/office/officeart/2008/layout/HalfCircleOrganizationChart"/>
    <dgm:cxn modelId="{55C8CA2F-0E6E-544A-9112-FCD4F58AFDBF}" type="presParOf" srcId="{44D25990-D151-3A4E-858F-0478379BD578}" destId="{728B9F5D-29D9-C445-B67A-78FA08F30F9D}" srcOrd="0" destOrd="0" presId="urn:microsoft.com/office/officeart/2008/layout/HalfCircleOrganizationChart"/>
    <dgm:cxn modelId="{84EA0F92-2627-2C4E-9C42-1176E8A2CB72}" type="presParOf" srcId="{728B9F5D-29D9-C445-B67A-78FA08F30F9D}" destId="{0215B6BB-9F15-8B4E-91FE-69A16B362BBC}" srcOrd="0" destOrd="0" presId="urn:microsoft.com/office/officeart/2008/layout/HalfCircleOrganizationChart"/>
    <dgm:cxn modelId="{973E616F-05E7-2348-9A53-A77D091054D6}" type="presParOf" srcId="{0215B6BB-9F15-8B4E-91FE-69A16B362BBC}" destId="{6D074970-C9A4-B849-9EE1-E7E2BB2D38D4}" srcOrd="0" destOrd="0" presId="urn:microsoft.com/office/officeart/2008/layout/HalfCircleOrganizationChart"/>
    <dgm:cxn modelId="{FCEBA957-DF62-B149-9E65-B6351CF1C4EB}" type="presParOf" srcId="{0215B6BB-9F15-8B4E-91FE-69A16B362BBC}" destId="{3A99523D-6A93-E242-8D41-F625A04CA2F3}" srcOrd="1" destOrd="0" presId="urn:microsoft.com/office/officeart/2008/layout/HalfCircleOrganizationChart"/>
    <dgm:cxn modelId="{1DF12D4B-B6DC-6947-9F37-E8C77F2DEF2F}" type="presParOf" srcId="{0215B6BB-9F15-8B4E-91FE-69A16B362BBC}" destId="{1E58E206-7665-1141-8191-45D18C1E7BA3}" srcOrd="2" destOrd="0" presId="urn:microsoft.com/office/officeart/2008/layout/HalfCircleOrganizationChart"/>
    <dgm:cxn modelId="{5A1D8BED-C2EF-B444-82A8-64EA8F9090D3}" type="presParOf" srcId="{0215B6BB-9F15-8B4E-91FE-69A16B362BBC}" destId="{E1068DF2-2BC5-3742-89F6-69847F57A7D2}" srcOrd="3" destOrd="0" presId="urn:microsoft.com/office/officeart/2008/layout/HalfCircleOrganizationChart"/>
    <dgm:cxn modelId="{8D9BDE23-9816-9540-80A1-6ED68FB30535}" type="presParOf" srcId="{728B9F5D-29D9-C445-B67A-78FA08F30F9D}" destId="{AF305641-0CB2-A342-BB36-541715B63DA7}" srcOrd="1" destOrd="0" presId="urn:microsoft.com/office/officeart/2008/layout/HalfCircleOrganizationChart"/>
    <dgm:cxn modelId="{BC55D0C4-D122-2C48-8990-84306AB7AB59}" type="presParOf" srcId="{AF305641-0CB2-A342-BB36-541715B63DA7}" destId="{85A3BDD7-521B-9F47-92CF-DFF3F23256A6}" srcOrd="0" destOrd="0" presId="urn:microsoft.com/office/officeart/2008/layout/HalfCircleOrganizationChart"/>
    <dgm:cxn modelId="{CECBD92E-AA35-F24B-B83E-72ECDE1BEB0E}" type="presParOf" srcId="{AF305641-0CB2-A342-BB36-541715B63DA7}" destId="{3D73109B-C769-8241-AF96-37E248DD651D}" srcOrd="1" destOrd="0" presId="urn:microsoft.com/office/officeart/2008/layout/HalfCircleOrganizationChart"/>
    <dgm:cxn modelId="{4E3A2A54-236F-DB42-924E-06A2F97728C0}" type="presParOf" srcId="{3D73109B-C769-8241-AF96-37E248DD651D}" destId="{3C7B39A4-0BDA-D54B-86AB-64E34FFE5DE1}" srcOrd="0" destOrd="0" presId="urn:microsoft.com/office/officeart/2008/layout/HalfCircleOrganizationChart"/>
    <dgm:cxn modelId="{D985339B-50B8-314F-9615-2BED2C99581C}" type="presParOf" srcId="{3C7B39A4-0BDA-D54B-86AB-64E34FFE5DE1}" destId="{B4B8D037-BD59-804D-A72F-4514278F6EFF}" srcOrd="0" destOrd="0" presId="urn:microsoft.com/office/officeart/2008/layout/HalfCircleOrganizationChart"/>
    <dgm:cxn modelId="{2871FC6A-3AED-274B-A8AD-29B23F7FDDBE}" type="presParOf" srcId="{3C7B39A4-0BDA-D54B-86AB-64E34FFE5DE1}" destId="{66D775DD-E27B-0643-91B9-5EB9A4C81F41}" srcOrd="1" destOrd="0" presId="urn:microsoft.com/office/officeart/2008/layout/HalfCircleOrganizationChart"/>
    <dgm:cxn modelId="{892B820D-91AA-B449-9FA9-244069B6CC96}" type="presParOf" srcId="{3C7B39A4-0BDA-D54B-86AB-64E34FFE5DE1}" destId="{9C25D7AA-265D-574C-9A6C-6B1437C9D195}" srcOrd="2" destOrd="0" presId="urn:microsoft.com/office/officeart/2008/layout/HalfCircleOrganizationChart"/>
    <dgm:cxn modelId="{F4549B7A-6BCF-A844-8CBC-B766EF91BA80}" type="presParOf" srcId="{3C7B39A4-0BDA-D54B-86AB-64E34FFE5DE1}" destId="{0FCCA507-AB07-5B47-8C8F-05E737952B4B}" srcOrd="3" destOrd="0" presId="urn:microsoft.com/office/officeart/2008/layout/HalfCircleOrganizationChart"/>
    <dgm:cxn modelId="{BB369F4E-558A-F348-B073-B0B3DC465BE3}" type="presParOf" srcId="{3D73109B-C769-8241-AF96-37E248DD651D}" destId="{2B8439C5-1457-5542-8CC7-5448F5262751}" srcOrd="1" destOrd="0" presId="urn:microsoft.com/office/officeart/2008/layout/HalfCircleOrganizationChart"/>
    <dgm:cxn modelId="{49ACDF9B-9E02-1540-8605-F02BB19C86A3}" type="presParOf" srcId="{3D73109B-C769-8241-AF96-37E248DD651D}" destId="{34048AD8-1229-5049-86B6-0FEA82C45178}" srcOrd="2" destOrd="0" presId="urn:microsoft.com/office/officeart/2008/layout/HalfCircleOrganizationChart"/>
    <dgm:cxn modelId="{56687D19-202D-114B-A24A-DCA7C731CADA}" type="presParOf" srcId="{AF305641-0CB2-A342-BB36-541715B63DA7}" destId="{BB0023F3-7F13-BD49-8787-11D9270BAF89}" srcOrd="2" destOrd="0" presId="urn:microsoft.com/office/officeart/2008/layout/HalfCircleOrganizationChart"/>
    <dgm:cxn modelId="{D92452C1-1673-0E43-933B-73CC18C2E41F}" type="presParOf" srcId="{AF305641-0CB2-A342-BB36-541715B63DA7}" destId="{F8272FBF-53A3-9C4B-A23F-C0C051333797}" srcOrd="3" destOrd="0" presId="urn:microsoft.com/office/officeart/2008/layout/HalfCircleOrganizationChart"/>
    <dgm:cxn modelId="{3E5E5DBB-8DCA-564E-9DD5-A2A0B1B4DFE3}" type="presParOf" srcId="{F8272FBF-53A3-9C4B-A23F-C0C051333797}" destId="{2AEF5133-8233-7542-8AC0-C6810FBCAC3B}" srcOrd="0" destOrd="0" presId="urn:microsoft.com/office/officeart/2008/layout/HalfCircleOrganizationChart"/>
    <dgm:cxn modelId="{619564EB-995D-0947-BC08-3F70A34EB9BE}" type="presParOf" srcId="{2AEF5133-8233-7542-8AC0-C6810FBCAC3B}" destId="{A20D2942-C74F-714B-A687-CF0B16C39642}" srcOrd="0" destOrd="0" presId="urn:microsoft.com/office/officeart/2008/layout/HalfCircleOrganizationChart"/>
    <dgm:cxn modelId="{4F5BBB3C-B2B3-FA42-8F29-FF286D77053D}" type="presParOf" srcId="{2AEF5133-8233-7542-8AC0-C6810FBCAC3B}" destId="{FF9BFB32-660D-B247-B89D-13B4C6F3927D}" srcOrd="1" destOrd="0" presId="urn:microsoft.com/office/officeart/2008/layout/HalfCircleOrganizationChart"/>
    <dgm:cxn modelId="{D8CC52EE-C042-E04F-84D2-273E2C3D9701}" type="presParOf" srcId="{2AEF5133-8233-7542-8AC0-C6810FBCAC3B}" destId="{A339430A-D0A3-004B-BCFF-87BB0A1AE47C}" srcOrd="2" destOrd="0" presId="urn:microsoft.com/office/officeart/2008/layout/HalfCircleOrganizationChart"/>
    <dgm:cxn modelId="{54EA639A-8DCD-6A46-A3F8-0BB68CE847C3}" type="presParOf" srcId="{2AEF5133-8233-7542-8AC0-C6810FBCAC3B}" destId="{8D7BF4DC-E984-8147-A118-98FA33536655}" srcOrd="3" destOrd="0" presId="urn:microsoft.com/office/officeart/2008/layout/HalfCircleOrganizationChart"/>
    <dgm:cxn modelId="{D636179F-A6F8-054C-9A8F-528443C0ACA4}" type="presParOf" srcId="{F8272FBF-53A3-9C4B-A23F-C0C051333797}" destId="{46A28748-A0D5-3F4C-B9EC-71862F54F9D7}" srcOrd="1" destOrd="0" presId="urn:microsoft.com/office/officeart/2008/layout/HalfCircleOrganizationChart"/>
    <dgm:cxn modelId="{277C142A-AC9D-414B-B6F2-D867B5575269}" type="presParOf" srcId="{F8272FBF-53A3-9C4B-A23F-C0C051333797}" destId="{50AF9B75-B30C-A64F-B1C1-F74ADD1DCB95}" srcOrd="2" destOrd="0" presId="urn:microsoft.com/office/officeart/2008/layout/HalfCircleOrganizationChart"/>
    <dgm:cxn modelId="{477FE944-5836-E849-9FC0-6D65B5FF4FA6}" type="presParOf" srcId="{728B9F5D-29D9-C445-B67A-78FA08F30F9D}" destId="{FDC41FAF-0F01-FC47-98BF-BA75CC03A226}" srcOrd="2" destOrd="0" presId="urn:microsoft.com/office/officeart/2008/layout/HalfCircle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0023F3-7F13-BD49-8787-11D9270BAF89}">
      <dsp:nvSpPr>
        <dsp:cNvPr id="0" name=""/>
        <dsp:cNvSpPr/>
      </dsp:nvSpPr>
      <dsp:spPr>
        <a:xfrm>
          <a:off x="4412456" y="1411795"/>
          <a:ext cx="1707564" cy="592708"/>
        </a:xfrm>
        <a:custGeom>
          <a:avLst/>
          <a:gdLst/>
          <a:ahLst/>
          <a:cxnLst/>
          <a:rect l="0" t="0" r="0" b="0"/>
          <a:pathLst>
            <a:path>
              <a:moveTo>
                <a:pt x="0" y="0"/>
              </a:moveTo>
              <a:lnTo>
                <a:pt x="0" y="296354"/>
              </a:lnTo>
              <a:lnTo>
                <a:pt x="1707564" y="296354"/>
              </a:lnTo>
              <a:lnTo>
                <a:pt x="1707564"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A3BDD7-521B-9F47-92CF-DFF3F23256A6}">
      <dsp:nvSpPr>
        <dsp:cNvPr id="0" name=""/>
        <dsp:cNvSpPr/>
      </dsp:nvSpPr>
      <dsp:spPr>
        <a:xfrm>
          <a:off x="2704891" y="1411795"/>
          <a:ext cx="1707564" cy="592708"/>
        </a:xfrm>
        <a:custGeom>
          <a:avLst/>
          <a:gdLst/>
          <a:ahLst/>
          <a:cxnLst/>
          <a:rect l="0" t="0" r="0" b="0"/>
          <a:pathLst>
            <a:path>
              <a:moveTo>
                <a:pt x="1707564" y="0"/>
              </a:moveTo>
              <a:lnTo>
                <a:pt x="1707564" y="296354"/>
              </a:lnTo>
              <a:lnTo>
                <a:pt x="0" y="296354"/>
              </a:lnTo>
              <a:lnTo>
                <a:pt x="0" y="5927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99523D-6A93-E242-8D41-F625A04CA2F3}">
      <dsp:nvSpPr>
        <dsp:cNvPr id="0" name=""/>
        <dsp:cNvSpPr/>
      </dsp:nvSpPr>
      <dsp:spPr>
        <a:xfrm>
          <a:off x="3706851" y="585"/>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58E206-7665-1141-8191-45D18C1E7BA3}">
      <dsp:nvSpPr>
        <dsp:cNvPr id="0" name=""/>
        <dsp:cNvSpPr/>
      </dsp:nvSpPr>
      <dsp:spPr>
        <a:xfrm>
          <a:off x="3706851" y="585"/>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D074970-C9A4-B849-9EE1-E7E2BB2D38D4}">
      <dsp:nvSpPr>
        <dsp:cNvPr id="0" name=""/>
        <dsp:cNvSpPr/>
      </dsp:nvSpPr>
      <dsp:spPr>
        <a:xfrm>
          <a:off x="3001246" y="254603"/>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Market</a:t>
          </a:r>
        </a:p>
      </dsp:txBody>
      <dsp:txXfrm>
        <a:off x="3001246" y="254603"/>
        <a:ext cx="2822420" cy="903174"/>
      </dsp:txXfrm>
    </dsp:sp>
    <dsp:sp modelId="{66D775DD-E27B-0643-91B9-5EB9A4C81F41}">
      <dsp:nvSpPr>
        <dsp:cNvPr id="0" name=""/>
        <dsp:cNvSpPr/>
      </dsp:nvSpPr>
      <dsp:spPr>
        <a:xfrm>
          <a:off x="1999286"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25D7AA-265D-574C-9A6C-6B1437C9D195}">
      <dsp:nvSpPr>
        <dsp:cNvPr id="0" name=""/>
        <dsp:cNvSpPr/>
      </dsp:nvSpPr>
      <dsp:spPr>
        <a:xfrm>
          <a:off x="1999286"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B8D037-BD59-804D-A72F-4514278F6EFF}">
      <dsp:nvSpPr>
        <dsp:cNvPr id="0" name=""/>
        <dsp:cNvSpPr/>
      </dsp:nvSpPr>
      <dsp:spPr>
        <a:xfrm>
          <a:off x="1293681"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Trading Physical Assets</a:t>
          </a:r>
        </a:p>
      </dsp:txBody>
      <dsp:txXfrm>
        <a:off x="1293681" y="2258522"/>
        <a:ext cx="2822420" cy="903174"/>
      </dsp:txXfrm>
    </dsp:sp>
    <dsp:sp modelId="{FF9BFB32-660D-B247-B89D-13B4C6F3927D}">
      <dsp:nvSpPr>
        <dsp:cNvPr id="0" name=""/>
        <dsp:cNvSpPr/>
      </dsp:nvSpPr>
      <dsp:spPr>
        <a:xfrm>
          <a:off x="5414415" y="2004504"/>
          <a:ext cx="1411210" cy="1411210"/>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39430A-D0A3-004B-BCFF-87BB0A1AE47C}">
      <dsp:nvSpPr>
        <dsp:cNvPr id="0" name=""/>
        <dsp:cNvSpPr/>
      </dsp:nvSpPr>
      <dsp:spPr>
        <a:xfrm>
          <a:off x="5414415" y="2004504"/>
          <a:ext cx="1411210" cy="1411210"/>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0D2942-C74F-714B-A687-CF0B16C39642}">
      <dsp:nvSpPr>
        <dsp:cNvPr id="0" name=""/>
        <dsp:cNvSpPr/>
      </dsp:nvSpPr>
      <dsp:spPr>
        <a:xfrm>
          <a:off x="4708810" y="2258522"/>
          <a:ext cx="2822420" cy="9031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9050" tIns="19050" rIns="19050" bIns="19050" numCol="1" spcCol="1270" anchor="ctr" anchorCtr="0">
          <a:noAutofit/>
        </a:bodyPr>
        <a:lstStyle/>
        <a:p>
          <a:pPr marL="0" lvl="0" indent="0" algn="ctr" defTabSz="1333500" rtl="0">
            <a:lnSpc>
              <a:spcPct val="90000"/>
            </a:lnSpc>
            <a:spcBef>
              <a:spcPct val="0"/>
            </a:spcBef>
            <a:spcAft>
              <a:spcPct val="35000"/>
            </a:spcAft>
            <a:buNone/>
          </a:pPr>
          <a:r>
            <a:rPr lang="en-US" sz="3000" kern="1200" dirty="0">
              <a:solidFill>
                <a:schemeClr val="tx1">
                  <a:lumMod val="95000"/>
                  <a:lumOff val="5000"/>
                </a:schemeClr>
              </a:solidFill>
            </a:rPr>
            <a:t>Trading Financial Asset</a:t>
          </a:r>
        </a:p>
      </dsp:txBody>
      <dsp:txXfrm>
        <a:off x="4708810" y="2258522"/>
        <a:ext cx="2822420" cy="903174"/>
      </dsp:txXfrm>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Assets are commonly known as anything with a value that represent economic resources or ownership that can be converted into something of value such as cash.</a:t>
            </a:r>
          </a:p>
          <a:p>
            <a:r>
              <a:rPr lang="en-US" sz="1200" kern="1200" dirty="0">
                <a:solidFill>
                  <a:schemeClr val="tx1"/>
                </a:solidFill>
                <a:effectLst/>
                <a:latin typeface="+mn-lt"/>
                <a:ea typeface="+mn-ea"/>
                <a:cs typeface="+mn-cs"/>
              </a:rPr>
              <a:t>Financial assets and physical assets, both represent such ownerships of value, even though they are very different to each other based on their features and characteristics. Since many easily confuse the two types of assets to be of similar meaning, the following article provides a solid explanation of the difference between the two, and explore a few points that may help readers understand the difference between these two types of assets. </a:t>
            </a:r>
            <a:endParaRPr lang="en-US" dirty="0"/>
          </a:p>
          <a:p>
            <a:r>
              <a:rPr lang="en-US" sz="1200" kern="1200" dirty="0">
                <a:solidFill>
                  <a:schemeClr val="tx1"/>
                </a:solidFill>
                <a:effectLst/>
                <a:latin typeface="+mn-lt"/>
                <a:ea typeface="+mn-ea"/>
                <a:cs typeface="+mn-cs"/>
              </a:rPr>
              <a:t>Financial Assets </a:t>
            </a:r>
            <a:endParaRPr lang="en-US" dirty="0"/>
          </a:p>
          <a:p>
            <a:r>
              <a:rPr lang="en-US" sz="1200" kern="1200" dirty="0">
                <a:solidFill>
                  <a:schemeClr val="tx1"/>
                </a:solidFill>
                <a:effectLst/>
                <a:latin typeface="+mn-lt"/>
                <a:ea typeface="+mn-ea"/>
                <a:cs typeface="+mn-cs"/>
              </a:rPr>
              <a:t>Financial assets are intangible, meaning that they cannot be seen or felt and may not have a physical presence except for the existence of a document that represents the ownership interest held in the asset. It is important to note that the papers and certificates that represent these financial assets do not have any intrinsic value (the paper held is only a document certifying ownership and is of no value). The paper derives its value from the value of the asset that is represented. Examples of such financial assets include stocks, bonds, funds held in a bank, investments, accounts receivable, company goodwill, copyrights, patents, etc. Regardless of the fact that financial assets do not exist in physical form, they are still recorded in a firm’s balance sheet, to represent the value that is held by them. </a:t>
            </a:r>
            <a:endParaRPr lang="en-US" dirty="0"/>
          </a:p>
          <a:p>
            <a:r>
              <a:rPr lang="en-US" sz="1200" kern="1200" dirty="0">
                <a:solidFill>
                  <a:schemeClr val="tx1"/>
                </a:solidFill>
                <a:effectLst/>
                <a:latin typeface="+mn-lt"/>
                <a:ea typeface="+mn-ea"/>
                <a:cs typeface="+mn-cs"/>
              </a:rPr>
              <a:t>Physical Assets </a:t>
            </a:r>
            <a:endParaRPr lang="en-US" dirty="0"/>
          </a:p>
          <a:p>
            <a:r>
              <a:rPr lang="en-US" sz="1200" kern="1200" dirty="0">
                <a:solidFill>
                  <a:schemeClr val="tx1"/>
                </a:solidFill>
                <a:effectLst/>
                <a:latin typeface="+mn-lt"/>
                <a:ea typeface="+mn-ea"/>
                <a:cs typeface="+mn-cs"/>
              </a:rPr>
              <a:t>Physical assets are tangible assets and can be seen and touched, with a very identifiable physical presence. Examples of such physical assets include land, buildings, machinery, plant, tools, equipment, vehicles, gold, silver, or any other form of tangible economic resource. From an accounting point of view, physical assets refer to the things that may be liquidated when the entity wound up its interest. Physical assets have a useful economic life, when it ascertains its age it may be disposed off. They usually experience a reduction in value due to wear and tear of the asset through continuous use known as depreciation, or may lose their value in becoming obsolete, or too old for use. Certain tangible assets are also perishable, such as a container of apples, or flowers that need to be sold soon in order to ensure that they do not perish and lose their value. </a:t>
            </a:r>
            <a:endParaRPr lang="en-US" dirty="0"/>
          </a:p>
          <a:p>
            <a:r>
              <a:rPr lang="en-US" sz="1200" kern="1200" dirty="0">
                <a:solidFill>
                  <a:schemeClr val="tx1"/>
                </a:solidFill>
                <a:effectLst/>
                <a:latin typeface="+mn-lt"/>
                <a:ea typeface="+mn-ea"/>
                <a:cs typeface="+mn-cs"/>
              </a:rPr>
              <a:t>What is the difference between Financial Assets and Physical Assets? </a:t>
            </a:r>
            <a:endParaRPr lang="en-US" dirty="0"/>
          </a:p>
          <a:p>
            <a:r>
              <a:rPr lang="en-US" sz="1200" kern="1200" dirty="0">
                <a:solidFill>
                  <a:schemeClr val="tx1"/>
                </a:solidFill>
                <a:effectLst/>
                <a:latin typeface="+mn-lt"/>
                <a:ea typeface="+mn-ea"/>
                <a:cs typeface="+mn-cs"/>
              </a:rPr>
              <a:t>The main similarity between tangible and physical assets is that they both represent an economic resource that can be converted into value, and both assets are recorded in a firm’s balance sheet. The main difference between the two is that physical assets are tangible and financial assets are not. Physical assets usually depreciate or lose value due to wear and tear, whereas financial assets do not experience such reduction in value due to depreciation. However, financial assets may lose value to changes in market interest rates, fall in investment returns or fall in the stock market prices. Physical assets also require maintenance, upgrades and repairs, whereas financial assets do not incur such expenses. </a:t>
            </a:r>
            <a:endParaRPr lang="en-US" dirty="0"/>
          </a:p>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4</a:t>
            </a:fld>
            <a:endParaRPr lang="en-EG"/>
          </a:p>
        </p:txBody>
      </p:sp>
    </p:spTree>
    <p:extLst>
      <p:ext uri="{BB962C8B-B14F-4D97-AF65-F5344CB8AC3E}">
        <p14:creationId xmlns:p14="http://schemas.microsoft.com/office/powerpoint/2010/main" val="3547827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5</a:t>
            </a:fld>
            <a:endParaRPr lang="en-US"/>
          </a:p>
        </p:txBody>
      </p:sp>
    </p:spTree>
    <p:extLst>
      <p:ext uri="{BB962C8B-B14F-4D97-AF65-F5344CB8AC3E}">
        <p14:creationId xmlns:p14="http://schemas.microsoft.com/office/powerpoint/2010/main" val="148551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6</a:t>
            </a:fld>
            <a:endParaRPr lang="en-US"/>
          </a:p>
        </p:txBody>
      </p:sp>
    </p:spTree>
    <p:extLst>
      <p:ext uri="{BB962C8B-B14F-4D97-AF65-F5344CB8AC3E}">
        <p14:creationId xmlns:p14="http://schemas.microsoft.com/office/powerpoint/2010/main" val="7064909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28156-6BAB-FD29-F53A-41134BEFA3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5D11D9-F7D8-7FA5-786D-C9ED61ADB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9AD491-69C6-E082-EECC-E6C63D7BAB41}"/>
              </a:ext>
            </a:extLst>
          </p:cNvPr>
          <p:cNvSpPr>
            <a:spLocks noGrp="1"/>
          </p:cNvSpPr>
          <p:nvPr>
            <p:ph type="body" idx="1"/>
          </p:nvPr>
        </p:nvSpPr>
        <p:spPr/>
        <p:txBody>
          <a:bodyPr/>
          <a:lstStyle/>
          <a:p>
            <a:endParaRPr lang="en-EG" dirty="0"/>
          </a:p>
        </p:txBody>
      </p:sp>
      <p:sp>
        <p:nvSpPr>
          <p:cNvPr id="4" name="Footer Placeholder 3">
            <a:extLst>
              <a:ext uri="{FF2B5EF4-FFF2-40B4-BE49-F238E27FC236}">
                <a16:creationId xmlns:a16="http://schemas.microsoft.com/office/drawing/2014/main" id="{5A1D2265-F713-1367-2D67-C1585C959BEA}"/>
              </a:ext>
            </a:extLst>
          </p:cNvPr>
          <p:cNvSpPr>
            <a:spLocks noGrp="1"/>
          </p:cNvSpPr>
          <p:nvPr>
            <p:ph type="ftr" sz="quarter" idx="4"/>
          </p:nvPr>
        </p:nvSpPr>
        <p:spPr/>
        <p:txBody>
          <a:bodyPr/>
          <a:lstStyle/>
          <a:p>
            <a:endParaRPr lang="en-US"/>
          </a:p>
        </p:txBody>
      </p:sp>
      <p:sp>
        <p:nvSpPr>
          <p:cNvPr id="5" name="Slide Number Placeholder 4">
            <a:extLst>
              <a:ext uri="{FF2B5EF4-FFF2-40B4-BE49-F238E27FC236}">
                <a16:creationId xmlns:a16="http://schemas.microsoft.com/office/drawing/2014/main" id="{20AB5865-5EBB-D51C-DD44-43F03601A826}"/>
              </a:ext>
            </a:extLst>
          </p:cNvPr>
          <p:cNvSpPr>
            <a:spLocks noGrp="1"/>
          </p:cNvSpPr>
          <p:nvPr>
            <p:ph type="sldNum" sz="quarter" idx="5"/>
          </p:nvPr>
        </p:nvSpPr>
        <p:spPr/>
        <p:txBody>
          <a:bodyPr/>
          <a:lstStyle/>
          <a:p>
            <a:fld id="{2305299D-9A16-44C7-951F-7D568EE2E6AD}" type="slidenum">
              <a:rPr lang="en-US" smtClean="0"/>
              <a:pPr/>
              <a:t>7</a:t>
            </a:fld>
            <a:endParaRPr lang="en-US"/>
          </a:p>
        </p:txBody>
      </p:sp>
    </p:spTree>
    <p:extLst>
      <p:ext uri="{BB962C8B-B14F-4D97-AF65-F5344CB8AC3E}">
        <p14:creationId xmlns:p14="http://schemas.microsoft.com/office/powerpoint/2010/main" val="42556769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A7FBF-C731-90F8-1EA0-2F6B512C69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89AF83-600A-ECF2-CD5B-705404234C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378643-7ECE-842D-3352-996C1688B89E}"/>
              </a:ext>
            </a:extLst>
          </p:cNvPr>
          <p:cNvSpPr>
            <a:spLocks noGrp="1"/>
          </p:cNvSpPr>
          <p:nvPr>
            <p:ph type="body" idx="1"/>
          </p:nvPr>
        </p:nvSpPr>
        <p:spPr/>
        <p:txBody>
          <a:bodyPr/>
          <a:lstStyle/>
          <a:p>
            <a:endParaRPr lang="en-EG" dirty="0"/>
          </a:p>
        </p:txBody>
      </p:sp>
      <p:sp>
        <p:nvSpPr>
          <p:cNvPr id="4" name="Footer Placeholder 3">
            <a:extLst>
              <a:ext uri="{FF2B5EF4-FFF2-40B4-BE49-F238E27FC236}">
                <a16:creationId xmlns:a16="http://schemas.microsoft.com/office/drawing/2014/main" id="{5DE95B16-EC6E-5477-6B41-E10DD040D81E}"/>
              </a:ext>
            </a:extLst>
          </p:cNvPr>
          <p:cNvSpPr>
            <a:spLocks noGrp="1"/>
          </p:cNvSpPr>
          <p:nvPr>
            <p:ph type="ftr" sz="quarter" idx="4"/>
          </p:nvPr>
        </p:nvSpPr>
        <p:spPr/>
        <p:txBody>
          <a:bodyPr/>
          <a:lstStyle/>
          <a:p>
            <a:endParaRPr lang="en-US"/>
          </a:p>
        </p:txBody>
      </p:sp>
      <p:sp>
        <p:nvSpPr>
          <p:cNvPr id="5" name="Slide Number Placeholder 4">
            <a:extLst>
              <a:ext uri="{FF2B5EF4-FFF2-40B4-BE49-F238E27FC236}">
                <a16:creationId xmlns:a16="http://schemas.microsoft.com/office/drawing/2014/main" id="{3A7DE022-07A4-7109-F584-F49EB8B3F97F}"/>
              </a:ext>
            </a:extLst>
          </p:cNvPr>
          <p:cNvSpPr>
            <a:spLocks noGrp="1"/>
          </p:cNvSpPr>
          <p:nvPr>
            <p:ph type="sldNum" sz="quarter" idx="5"/>
          </p:nvPr>
        </p:nvSpPr>
        <p:spPr/>
        <p:txBody>
          <a:bodyPr/>
          <a:lstStyle/>
          <a:p>
            <a:fld id="{2305299D-9A16-44C7-951F-7D568EE2E6AD}" type="slidenum">
              <a:rPr lang="en-US" smtClean="0"/>
              <a:pPr/>
              <a:t>8</a:t>
            </a:fld>
            <a:endParaRPr lang="en-US"/>
          </a:p>
        </p:txBody>
      </p:sp>
    </p:spTree>
    <p:extLst>
      <p:ext uri="{BB962C8B-B14F-4D97-AF65-F5344CB8AC3E}">
        <p14:creationId xmlns:p14="http://schemas.microsoft.com/office/powerpoint/2010/main" val="3159438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C3DD9-16F3-8A81-5E11-6B843BC3D2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19EF2F-FDF5-2917-94B2-1A522BD35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152152-BD6F-B82B-D48E-D4CD296989FC}"/>
              </a:ext>
            </a:extLst>
          </p:cNvPr>
          <p:cNvSpPr>
            <a:spLocks noGrp="1"/>
          </p:cNvSpPr>
          <p:nvPr>
            <p:ph type="body" idx="1"/>
          </p:nvPr>
        </p:nvSpPr>
        <p:spPr/>
        <p:txBody>
          <a:bodyPr/>
          <a:lstStyle/>
          <a:p>
            <a:endParaRPr lang="en-EG" dirty="0"/>
          </a:p>
        </p:txBody>
      </p:sp>
      <p:sp>
        <p:nvSpPr>
          <p:cNvPr id="4" name="Footer Placeholder 3">
            <a:extLst>
              <a:ext uri="{FF2B5EF4-FFF2-40B4-BE49-F238E27FC236}">
                <a16:creationId xmlns:a16="http://schemas.microsoft.com/office/drawing/2014/main" id="{0E6AEEBE-8FF8-65A3-23B3-3C31491BEA90}"/>
              </a:ext>
            </a:extLst>
          </p:cNvPr>
          <p:cNvSpPr>
            <a:spLocks noGrp="1"/>
          </p:cNvSpPr>
          <p:nvPr>
            <p:ph type="ftr" sz="quarter" idx="4"/>
          </p:nvPr>
        </p:nvSpPr>
        <p:spPr/>
        <p:txBody>
          <a:bodyPr/>
          <a:lstStyle/>
          <a:p>
            <a:endParaRPr lang="en-US"/>
          </a:p>
        </p:txBody>
      </p:sp>
      <p:sp>
        <p:nvSpPr>
          <p:cNvPr id="5" name="Slide Number Placeholder 4">
            <a:extLst>
              <a:ext uri="{FF2B5EF4-FFF2-40B4-BE49-F238E27FC236}">
                <a16:creationId xmlns:a16="http://schemas.microsoft.com/office/drawing/2014/main" id="{AFA7AC85-F7F8-3986-9C84-ABEDC54A1728}"/>
              </a:ext>
            </a:extLst>
          </p:cNvPr>
          <p:cNvSpPr>
            <a:spLocks noGrp="1"/>
          </p:cNvSpPr>
          <p:nvPr>
            <p:ph type="sldNum" sz="quarter" idx="5"/>
          </p:nvPr>
        </p:nvSpPr>
        <p:spPr/>
        <p:txBody>
          <a:bodyPr/>
          <a:lstStyle/>
          <a:p>
            <a:fld id="{2305299D-9A16-44C7-951F-7D568EE2E6AD}" type="slidenum">
              <a:rPr lang="en-US" smtClean="0"/>
              <a:pPr/>
              <a:t>9</a:t>
            </a:fld>
            <a:endParaRPr lang="en-US"/>
          </a:p>
        </p:txBody>
      </p:sp>
    </p:spTree>
    <p:extLst>
      <p:ext uri="{BB962C8B-B14F-4D97-AF65-F5344CB8AC3E}">
        <p14:creationId xmlns:p14="http://schemas.microsoft.com/office/powerpoint/2010/main" val="2692094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14</a:t>
            </a:fld>
            <a:endParaRPr lang="en-US"/>
          </a:p>
        </p:txBody>
      </p:sp>
    </p:spTree>
    <p:extLst>
      <p:ext uri="{BB962C8B-B14F-4D97-AF65-F5344CB8AC3E}">
        <p14:creationId xmlns:p14="http://schemas.microsoft.com/office/powerpoint/2010/main" val="10475029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dirty="0">
                <a:solidFill>
                  <a:schemeClr val="tx1"/>
                </a:solidFill>
                <a:effectLst/>
                <a:latin typeface="+mn-lt"/>
                <a:ea typeface="+mn-ea"/>
                <a:cs typeface="+mn-cs"/>
              </a:rPr>
              <a:t>One of the biggest problems for any economy is to figure out is how to get money from people who want to save to people who want to borrow</a:t>
            </a:r>
            <a:r>
              <a:rPr lang="en-US" sz="1200" b="0" i="0" u="none" strike="noStrike" kern="1200" dirty="0">
                <a:solidFill>
                  <a:schemeClr val="tx1"/>
                </a:solidFill>
                <a:effectLst/>
                <a:latin typeface="+mn-lt"/>
                <a:ea typeface="+mn-ea"/>
                <a:cs typeface="+mn-cs"/>
              </a:rPr>
              <a:t>. Finance is the answer to that problem. If you think of the economy as a body, finance would be the heart, pumping money from pension funds in Iowa to construction sites in Madrid. </a:t>
            </a:r>
            <a:r>
              <a:rPr lang="en-US" sz="1200" b="1" i="0" u="none" strike="noStrike" kern="1200" dirty="0">
                <a:solidFill>
                  <a:schemeClr val="tx1"/>
                </a:solidFill>
                <a:effectLst/>
                <a:latin typeface="+mn-lt"/>
                <a:ea typeface="+mn-ea"/>
                <a:cs typeface="+mn-cs"/>
              </a:rPr>
              <a:t>In economic terms, the financial system is responsible for a lot of the world’s resource allocation</a:t>
            </a:r>
            <a:r>
              <a:rPr lang="en-US" sz="1200" b="0" i="0" u="none" strike="noStrike" kern="1200" dirty="0">
                <a:solidFill>
                  <a:schemeClr val="tx1"/>
                </a:solidFill>
                <a:effectLst/>
                <a:latin typeface="+mn-lt"/>
                <a:ea typeface="+mn-ea"/>
                <a:cs typeface="+mn-cs"/>
              </a:rPr>
              <a:t>. It decides which investments get funded and which ones do not. This makes it quite important and quite powerful.</a:t>
            </a:r>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19</a:t>
            </a:fld>
            <a:endParaRPr lang="en-EG"/>
          </a:p>
        </p:txBody>
      </p:sp>
    </p:spTree>
    <p:extLst>
      <p:ext uri="{BB962C8B-B14F-4D97-AF65-F5344CB8AC3E}">
        <p14:creationId xmlns:p14="http://schemas.microsoft.com/office/powerpoint/2010/main" val="931487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20</a:t>
            </a:fld>
            <a:endParaRPr lang="en-EG"/>
          </a:p>
        </p:txBody>
      </p:sp>
    </p:spTree>
    <p:extLst>
      <p:ext uri="{BB962C8B-B14F-4D97-AF65-F5344CB8AC3E}">
        <p14:creationId xmlns:p14="http://schemas.microsoft.com/office/powerpoint/2010/main" val="121016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21</a:t>
            </a:fld>
            <a:endParaRPr lang="en-EG"/>
          </a:p>
        </p:txBody>
      </p:sp>
    </p:spTree>
    <p:extLst>
      <p:ext uri="{BB962C8B-B14F-4D97-AF65-F5344CB8AC3E}">
        <p14:creationId xmlns:p14="http://schemas.microsoft.com/office/powerpoint/2010/main" val="1151669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22</a:t>
            </a:fld>
            <a:endParaRPr lang="en-EG"/>
          </a:p>
        </p:txBody>
      </p:sp>
    </p:spTree>
    <p:extLst>
      <p:ext uri="{BB962C8B-B14F-4D97-AF65-F5344CB8AC3E}">
        <p14:creationId xmlns:p14="http://schemas.microsoft.com/office/powerpoint/2010/main" val="4070619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30</a:t>
            </a:fld>
            <a:endParaRPr lang="en-EG"/>
          </a:p>
        </p:txBody>
      </p:sp>
    </p:spTree>
    <p:extLst>
      <p:ext uri="{BB962C8B-B14F-4D97-AF65-F5344CB8AC3E}">
        <p14:creationId xmlns:p14="http://schemas.microsoft.com/office/powerpoint/2010/main" val="6532149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31</a:t>
            </a:fld>
            <a:endParaRPr lang="en-EG"/>
          </a:p>
        </p:txBody>
      </p:sp>
    </p:spTree>
    <p:extLst>
      <p:ext uri="{BB962C8B-B14F-4D97-AF65-F5344CB8AC3E}">
        <p14:creationId xmlns:p14="http://schemas.microsoft.com/office/powerpoint/2010/main" val="3108441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4F468B1-A70B-7540-99C8-A17FA499BCC8}" type="slidenum">
              <a:rPr lang="en-EG" smtClean="0"/>
              <a:t>32</a:t>
            </a:fld>
            <a:endParaRPr lang="en-EG"/>
          </a:p>
        </p:txBody>
      </p:sp>
    </p:spTree>
    <p:extLst>
      <p:ext uri="{BB962C8B-B14F-4D97-AF65-F5344CB8AC3E}">
        <p14:creationId xmlns:p14="http://schemas.microsoft.com/office/powerpoint/2010/main" val="518399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26754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9C9A-5EB7-D444-B80E-3D71078C0D25}"/>
              </a:ext>
            </a:extLst>
          </p:cNvPr>
          <p:cNvSpPr>
            <a:spLocks noGrp="1"/>
          </p:cNvSpPr>
          <p:nvPr>
            <p:ph type="title"/>
          </p:nvPr>
        </p:nvSpPr>
        <p:spPr/>
        <p:txBody>
          <a:bodyPr/>
          <a:lstStyle/>
          <a:p>
            <a:r>
              <a:rPr lang="en-US"/>
              <a:t>Click to edit Master title style</a:t>
            </a:r>
            <a:endParaRPr lang="en-EG"/>
          </a:p>
        </p:txBody>
      </p:sp>
      <p:sp>
        <p:nvSpPr>
          <p:cNvPr id="5" name="Slide Number Placeholder 4">
            <a:extLst>
              <a:ext uri="{FF2B5EF4-FFF2-40B4-BE49-F238E27FC236}">
                <a16:creationId xmlns:a16="http://schemas.microsoft.com/office/drawing/2014/main" id="{A32FDCF8-42EA-CD44-9FB5-5FDFF44E12A0}"/>
              </a:ext>
            </a:extLst>
          </p:cNvPr>
          <p:cNvSpPr>
            <a:spLocks noGrp="1"/>
          </p:cNvSpPr>
          <p:nvPr>
            <p:ph type="sldNum" sz="quarter" idx="12"/>
          </p:nvPr>
        </p:nvSpPr>
        <p:spPr>
          <a:xfrm>
            <a:off x="-1546185" y="6127750"/>
            <a:ext cx="2743200" cy="365125"/>
          </a:xfrm>
        </p:spPr>
        <p:txBody>
          <a:bodyPr/>
          <a:lstStyle>
            <a:lvl1pPr>
              <a:defRPr b="1">
                <a:solidFill>
                  <a:schemeClr val="bg1"/>
                </a:solidFill>
              </a:defRPr>
            </a:lvl1pPr>
          </a:lstStyle>
          <a:p>
            <a:fld id="{AF3A9E09-1372-4915-B62F-D3AC7680CC12}" type="slidenum">
              <a:rPr lang="en-US" smtClean="0"/>
              <a:pPr/>
              <a:t>‹#›</a:t>
            </a:fld>
            <a:endParaRPr lang="en-US"/>
          </a:p>
        </p:txBody>
      </p:sp>
    </p:spTree>
    <p:extLst>
      <p:ext uri="{BB962C8B-B14F-4D97-AF65-F5344CB8AC3E}">
        <p14:creationId xmlns:p14="http://schemas.microsoft.com/office/powerpoint/2010/main" val="9432031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940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10/7/25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D7702216-9FBB-AF49-01D3-FBD4DF7BBAF7}"/>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8" name="TextBox 7">
            <a:extLst>
              <a:ext uri="{FF2B5EF4-FFF2-40B4-BE49-F238E27FC236}">
                <a16:creationId xmlns:a16="http://schemas.microsoft.com/office/drawing/2014/main" id="{9D27D79F-FA7D-A284-39CF-C461C4CEBCA7}"/>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Yara Ibrahim</a:t>
            </a:r>
          </a:p>
        </p:txBody>
      </p:sp>
      <p:sp>
        <p:nvSpPr>
          <p:cNvPr id="31" name="TextBox 30"/>
          <p:cNvSpPr txBox="1"/>
          <p:nvPr/>
        </p:nvSpPr>
        <p:spPr>
          <a:xfrm>
            <a:off x="675999" y="2340600"/>
            <a:ext cx="4946546"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Introduction to the Financial System</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94617"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p:cNvSpPr txBox="1"/>
          <p:nvPr/>
        </p:nvSpPr>
        <p:spPr>
          <a:xfrm>
            <a:off x="763270" y="5059753"/>
            <a:ext cx="2014141" cy="707886"/>
          </a:xfrm>
          <a:prstGeom prst="rect">
            <a:avLst/>
          </a:prstGeom>
          <a:noFill/>
        </p:spPr>
        <p:txBody>
          <a:bodyPr wrap="none" rtlCol="0">
            <a:spAutoFit/>
          </a:bodyPr>
          <a:lstStyle/>
          <a:p>
            <a:r>
              <a:rPr lang="en-US" sz="2000" dirty="0">
                <a:latin typeface="Alexandria" charset="0"/>
                <a:cs typeface="Alexandria" charset="0"/>
              </a:rPr>
              <a:t>FIN 615</a:t>
            </a:r>
          </a:p>
          <a:p>
            <a:r>
              <a:rPr lang="en-US" sz="2000" dirty="0">
                <a:latin typeface="Alexandria" charset="0"/>
                <a:cs typeface="Alexandria" charset="0"/>
              </a:rPr>
              <a:t>Finance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9D63143-EEDC-BFFB-E5A5-C56B05DCE3CD}"/>
              </a:ext>
            </a:extLst>
          </p:cNvPr>
          <p:cNvSpPr txBox="1"/>
          <p:nvPr/>
        </p:nvSpPr>
        <p:spPr>
          <a:xfrm>
            <a:off x="9117349" y="6254759"/>
            <a:ext cx="2616200" cy="400110"/>
          </a:xfrm>
          <a:prstGeom prst="rect">
            <a:avLst/>
          </a:prstGeom>
          <a:noFill/>
        </p:spPr>
        <p:txBody>
          <a:bodyPr wrap="square" rtlCol="0">
            <a:spAutoFit/>
          </a:bodyPr>
          <a:lstStyle/>
          <a:p>
            <a:pPr algn="r"/>
            <a:r>
              <a:rPr lang="en-US" sz="2000" b="1" dirty="0">
                <a:solidFill>
                  <a:schemeClr val="bg1"/>
                </a:solidFill>
              </a:rPr>
              <a:t>www.midocean.ae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a:buFont typeface="+mj-lt"/>
              <a:buAutoNum type="arabicPeriod"/>
            </a:pPr>
            <a:r>
              <a:rPr lang="en-US" sz="2400" dirty="0">
                <a:solidFill>
                  <a:schemeClr val="tx1">
                    <a:lumMod val="95000"/>
                    <a:lumOff val="5000"/>
                  </a:schemeClr>
                </a:solidFill>
              </a:rPr>
              <a:t>Understand the financial system and markets.</a:t>
            </a:r>
          </a:p>
          <a:p>
            <a:pPr>
              <a:buFont typeface="+mj-lt"/>
              <a:buAutoNum type="arabicPeriod"/>
            </a:pPr>
            <a:r>
              <a:rPr lang="en-US" sz="2400" dirty="0">
                <a:solidFill>
                  <a:schemeClr val="tx1">
                    <a:lumMod val="95000"/>
                    <a:lumOff val="5000"/>
                  </a:schemeClr>
                </a:solidFill>
              </a:rPr>
              <a:t>Describe financial markets and their functions.</a:t>
            </a:r>
          </a:p>
          <a:p>
            <a:pPr>
              <a:buFont typeface="+mj-lt"/>
              <a:buAutoNum type="arabicPeriod"/>
            </a:pPr>
            <a:r>
              <a:rPr lang="en-US" sz="2400" dirty="0">
                <a:solidFill>
                  <a:schemeClr val="tx1">
                    <a:lumMod val="95000"/>
                    <a:lumOff val="5000"/>
                  </a:schemeClr>
                </a:solidFill>
              </a:rPr>
              <a:t>Distinguish between Primary and Secondary Market.</a:t>
            </a:r>
          </a:p>
          <a:p>
            <a:pPr>
              <a:buFont typeface="+mj-lt"/>
              <a:buAutoNum type="arabicPeriod"/>
            </a:pPr>
            <a:r>
              <a:rPr lang="en-US" sz="2400" dirty="0">
                <a:solidFill>
                  <a:schemeClr val="tx1">
                    <a:lumMod val="95000"/>
                    <a:lumOff val="5000"/>
                  </a:schemeClr>
                </a:solidFill>
              </a:rPr>
              <a:t>Describe the types of securities traded within financial markets.</a:t>
            </a:r>
          </a:p>
          <a:p>
            <a:pPr>
              <a:buFont typeface="+mj-lt"/>
              <a:buAutoNum type="arabicPeriod"/>
            </a:pPr>
            <a:r>
              <a:rPr lang="en-US" sz="2400" dirty="0">
                <a:solidFill>
                  <a:schemeClr val="tx1">
                    <a:lumMod val="95000"/>
                    <a:lumOff val="5000"/>
                  </a:schemeClr>
                </a:solidFill>
              </a:rPr>
              <a:t>Understand why the financial markets exists. </a:t>
            </a: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79ABF62-B184-024F-82DC-C850CAA1C394}"/>
              </a:ext>
            </a:extLst>
          </p:cNvPr>
          <p:cNvSpPr>
            <a:spLocks noGrp="1"/>
          </p:cNvSpPr>
          <p:nvPr>
            <p:ph type="title" idx="4294967295"/>
          </p:nvPr>
        </p:nvSpPr>
        <p:spPr>
          <a:xfrm>
            <a:off x="1676400" y="365125"/>
            <a:ext cx="10515600" cy="1325563"/>
          </a:xfrm>
        </p:spPr>
        <p:txBody>
          <a:bodyPr>
            <a:normAutofit/>
          </a:bodyPr>
          <a:lstStyle/>
          <a:p>
            <a:r>
              <a:rPr lang="en-US" dirty="0"/>
              <a:t>W</a:t>
            </a:r>
            <a:r>
              <a:rPr lang="en-EG" dirty="0"/>
              <a:t>hat is a Market?</a:t>
            </a:r>
          </a:p>
        </p:txBody>
      </p:sp>
      <p:sp>
        <p:nvSpPr>
          <p:cNvPr id="5" name="Content Placeholder 4">
            <a:extLst>
              <a:ext uri="{FF2B5EF4-FFF2-40B4-BE49-F238E27FC236}">
                <a16:creationId xmlns:a16="http://schemas.microsoft.com/office/drawing/2014/main" id="{B7CBCBB8-314A-5542-866B-37766BF8A2C3}"/>
              </a:ext>
            </a:extLst>
          </p:cNvPr>
          <p:cNvSpPr>
            <a:spLocks noGrp="1"/>
          </p:cNvSpPr>
          <p:nvPr>
            <p:ph sz="half" idx="4294967295"/>
          </p:nvPr>
        </p:nvSpPr>
        <p:spPr>
          <a:xfrm>
            <a:off x="926637" y="1833744"/>
            <a:ext cx="4224097" cy="3684588"/>
          </a:xfrm>
        </p:spPr>
        <p:txBody>
          <a:bodyPr anchor="ctr">
            <a:normAutofit/>
          </a:bodyPr>
          <a:lstStyle/>
          <a:p>
            <a:pPr algn="just"/>
            <a:r>
              <a:rPr lang="en-US" sz="2000" dirty="0">
                <a:latin typeface="Times New Roman" panose="02020603050405020304" pitchFamily="18" charset="0"/>
                <a:cs typeface="Times New Roman" panose="02020603050405020304" pitchFamily="18" charset="0"/>
              </a:rPr>
              <a:t>A market is a place where two parties can gather to facilitate the exchange of goods and services. The parties involved are usually buyers and sellers. </a:t>
            </a:r>
          </a:p>
          <a:p>
            <a:pPr algn="just"/>
            <a:r>
              <a:rPr lang="en-US" sz="2000" dirty="0">
                <a:latin typeface="Times New Roman" panose="02020603050405020304" pitchFamily="18" charset="0"/>
                <a:cs typeface="Times New Roman" panose="02020603050405020304" pitchFamily="18" charset="0"/>
              </a:rPr>
              <a:t>The market may be physical like a retail outlet, where people meet face-to-face, or virtual like an online market, where there is no direct physical contact between buyers and sellers.</a:t>
            </a:r>
            <a:endParaRPr lang="en-EG" sz="2000" dirty="0">
              <a:latin typeface="Times New Roman" panose="02020603050405020304" pitchFamily="18" charset="0"/>
              <a:cs typeface="Times New Roman" panose="02020603050405020304" pitchFamily="18" charset="0"/>
            </a:endParaRPr>
          </a:p>
        </p:txBody>
      </p:sp>
      <p:pic>
        <p:nvPicPr>
          <p:cNvPr id="1026" name="Picture 2" descr="Expect Supreme protection from listing to closing | 2-10 HBW">
            <a:extLst>
              <a:ext uri="{FF2B5EF4-FFF2-40B4-BE49-F238E27FC236}">
                <a16:creationId xmlns:a16="http://schemas.microsoft.com/office/drawing/2014/main" id="{FDD6B2A0-7C2D-AD4B-B60A-6F4AE2EE725F}"/>
              </a:ext>
            </a:extLst>
          </p:cNvPr>
          <p:cNvPicPr>
            <a:picLocks noChangeAspect="1" noChangeArrowheads="1"/>
          </p:cNvPicPr>
          <p:nvPr/>
        </p:nvPicPr>
        <p:blipFill rotWithShape="1">
          <a:blip r:embed="rId2">
            <a:grayscl/>
            <a:extLst>
              <a:ext uri="{28A0092B-C50C-407E-A947-70E740481C1C}">
                <a14:useLocalDpi xmlns:a14="http://schemas.microsoft.com/office/drawing/2010/main" val="0"/>
              </a:ext>
            </a:extLst>
          </a:blip>
          <a:srcRect t="1289" r="-2" b="8649"/>
          <a:stretch/>
        </p:blipFill>
        <p:spPr bwMode="auto">
          <a:xfrm>
            <a:off x="5775766" y="1537460"/>
            <a:ext cx="5958299" cy="3833193"/>
          </a:xfrm>
          <a:prstGeom prst="roundRect">
            <a:avLst>
              <a:gd name="adj" fmla="val 1858"/>
            </a:avLst>
          </a:prstGeom>
          <a:noFill/>
          <a:effectLst>
            <a:outerShdw blurRad="50800" dist="50800" dir="54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522A5E08-996A-1F44-A5CC-B70CDA9B1226}"/>
              </a:ext>
            </a:extLst>
          </p:cNvPr>
          <p:cNvSpPr>
            <a:spLocks noGrp="1"/>
          </p:cNvSpPr>
          <p:nvPr>
            <p:ph type="sldNum" sz="quarter" idx="12"/>
          </p:nvPr>
        </p:nvSpPr>
        <p:spPr/>
        <p:txBody>
          <a:bodyPr/>
          <a:lstStyle/>
          <a:p>
            <a:fld id="{AF3A9E09-1372-4915-B62F-D3AC7680CC12}" type="slidenum">
              <a:rPr lang="en-US" smtClean="0"/>
              <a:pPr/>
              <a:t>3</a:t>
            </a:fld>
            <a:endParaRPr lang="en-US" dirty="0"/>
          </a:p>
        </p:txBody>
      </p:sp>
    </p:spTree>
    <p:extLst>
      <p:ext uri="{BB962C8B-B14F-4D97-AF65-F5344CB8AC3E}">
        <p14:creationId xmlns:p14="http://schemas.microsoft.com/office/powerpoint/2010/main" val="1379264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A0FB7-2B82-D546-ACB0-3F38D6627909}"/>
              </a:ext>
            </a:extLst>
          </p:cNvPr>
          <p:cNvSpPr>
            <a:spLocks noGrp="1"/>
          </p:cNvSpPr>
          <p:nvPr>
            <p:ph type="title" idx="4294967295"/>
          </p:nvPr>
        </p:nvSpPr>
        <p:spPr>
          <a:xfrm>
            <a:off x="1354238" y="155854"/>
            <a:ext cx="10515600" cy="1325563"/>
          </a:xfrm>
        </p:spPr>
        <p:txBody>
          <a:bodyPr/>
          <a:lstStyle/>
          <a:p>
            <a:r>
              <a:rPr lang="en-EG" dirty="0"/>
              <a:t>Types of Markets</a:t>
            </a:r>
          </a:p>
        </p:txBody>
      </p:sp>
      <p:graphicFrame>
        <p:nvGraphicFramePr>
          <p:cNvPr id="4" name="Content Placeholder 3">
            <a:extLst>
              <a:ext uri="{FF2B5EF4-FFF2-40B4-BE49-F238E27FC236}">
                <a16:creationId xmlns:a16="http://schemas.microsoft.com/office/drawing/2014/main" id="{3DDDEB3E-02F4-6E4E-A50E-59CD2F6B8EAF}"/>
              </a:ext>
            </a:extLst>
          </p:cNvPr>
          <p:cNvGraphicFramePr>
            <a:graphicFrameLocks noGrp="1"/>
          </p:cNvGraphicFramePr>
          <p:nvPr>
            <p:ph idx="4294967295"/>
            <p:extLst>
              <p:ext uri="{D42A27DB-BD31-4B8C-83A1-F6EECF244321}">
                <p14:modId xmlns:p14="http://schemas.microsoft.com/office/powerpoint/2010/main" val="553424358"/>
              </p:ext>
            </p:extLst>
          </p:nvPr>
        </p:nvGraphicFramePr>
        <p:xfrm>
          <a:off x="174171" y="1960283"/>
          <a:ext cx="8824913" cy="3416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Left Arrow 2">
            <a:extLst>
              <a:ext uri="{FF2B5EF4-FFF2-40B4-BE49-F238E27FC236}">
                <a16:creationId xmlns:a16="http://schemas.microsoft.com/office/drawing/2014/main" id="{C01C6838-9377-B34B-8F65-C68D785A4BC1}"/>
              </a:ext>
            </a:extLst>
          </p:cNvPr>
          <p:cNvSpPr/>
          <p:nvPr/>
        </p:nvSpPr>
        <p:spPr>
          <a:xfrm rot="19373480">
            <a:off x="7912297" y="3155270"/>
            <a:ext cx="2173574" cy="102632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EG"/>
          </a:p>
        </p:txBody>
      </p:sp>
      <p:sp>
        <p:nvSpPr>
          <p:cNvPr id="5" name="Slide Number Placeholder 4">
            <a:extLst>
              <a:ext uri="{FF2B5EF4-FFF2-40B4-BE49-F238E27FC236}">
                <a16:creationId xmlns:a16="http://schemas.microsoft.com/office/drawing/2014/main" id="{B2DA6550-CDFB-1D42-9A08-B51435C942D9}"/>
              </a:ext>
            </a:extLst>
          </p:cNvPr>
          <p:cNvSpPr>
            <a:spLocks noGrp="1"/>
          </p:cNvSpPr>
          <p:nvPr>
            <p:ph type="sldNum" sz="quarter" idx="12"/>
          </p:nvPr>
        </p:nvSpPr>
        <p:spPr/>
        <p:txBody>
          <a:bodyPr/>
          <a:lstStyle/>
          <a:p>
            <a:fld id="{AF3A9E09-1372-4915-B62F-D3AC7680CC12}" type="slidenum">
              <a:rPr lang="en-US" smtClean="0"/>
              <a:pPr/>
              <a:t>4</a:t>
            </a:fld>
            <a:endParaRPr lang="en-US" dirty="0"/>
          </a:p>
        </p:txBody>
      </p:sp>
    </p:spTree>
    <p:extLst>
      <p:ext uri="{BB962C8B-B14F-4D97-AF65-F5344CB8AC3E}">
        <p14:creationId xmlns:p14="http://schemas.microsoft.com/office/powerpoint/2010/main" val="347614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EG" dirty="0"/>
              <a:t>What is a Financial Market?</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a:bodyPr>
          <a:lstStyle/>
          <a:p>
            <a:pPr algn="just"/>
            <a:r>
              <a:rPr lang="en-US" dirty="0">
                <a:latin typeface="+mj-lt"/>
              </a:rPr>
              <a:t>A financial market is a market in which financial assets (securities) such as stocks and bonds can be purchased or sold. </a:t>
            </a:r>
          </a:p>
          <a:p>
            <a:pPr algn="just"/>
            <a:r>
              <a:rPr lang="en-US" dirty="0">
                <a:latin typeface="+mj-lt"/>
              </a:rPr>
              <a:t>Funds are transferred in financial markets when one party purchases financial assets previously held by another party. </a:t>
            </a:r>
          </a:p>
          <a:p>
            <a:pPr algn="just"/>
            <a:r>
              <a:rPr lang="en-US" dirty="0">
                <a:latin typeface="+mj-lt"/>
              </a:rPr>
              <a:t>Financial markets facilitate the flow of funds and thereby allow financing and investing by households, firms, and government agencies. </a:t>
            </a:r>
            <a:endParaRPr lang="en-EG" dirty="0">
              <a:latin typeface="+mj-lt"/>
            </a:endParaRP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5</a:t>
            </a:fld>
            <a:endParaRPr lang="en-US" dirty="0"/>
          </a:p>
        </p:txBody>
      </p:sp>
    </p:spTree>
    <p:extLst>
      <p:ext uri="{BB962C8B-B14F-4D97-AF65-F5344CB8AC3E}">
        <p14:creationId xmlns:p14="http://schemas.microsoft.com/office/powerpoint/2010/main" val="1917130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49F85A-4ACD-C84D-808A-DA4EBDAA9719}"/>
              </a:ext>
            </a:extLst>
          </p:cNvPr>
          <p:cNvSpPr>
            <a:spLocks noGrp="1"/>
          </p:cNvSpPr>
          <p:nvPr>
            <p:ph sz="half" idx="2"/>
          </p:nvPr>
        </p:nvSpPr>
        <p:spPr>
          <a:xfrm>
            <a:off x="839788" y="1319514"/>
            <a:ext cx="10839068" cy="4870149"/>
          </a:xfrm>
        </p:spPr>
        <p:txBody>
          <a:bodyPr anchor="ctr">
            <a:normAutofit/>
          </a:bodyPr>
          <a:lstStyle/>
          <a:p>
            <a:pPr algn="just">
              <a:lnSpc>
                <a:spcPct val="90000"/>
              </a:lnSpc>
              <a:buFont typeface="+mj-lt"/>
              <a:buAutoNum type="arabicPeriod"/>
            </a:pPr>
            <a:endParaRPr lang="en-US" b="1" dirty="0"/>
          </a:p>
          <a:p>
            <a:pPr algn="just">
              <a:lnSpc>
                <a:spcPct val="90000"/>
              </a:lnSpc>
              <a:buFont typeface="+mj-lt"/>
              <a:buAutoNum type="arabicPeriod"/>
            </a:pPr>
            <a:r>
              <a:rPr lang="en-US" b="1" dirty="0"/>
              <a:t>Money Markets - </a:t>
            </a:r>
            <a:r>
              <a:rPr lang="en-US" dirty="0"/>
              <a:t>Typically the money markets trade in products with </a:t>
            </a:r>
            <a:r>
              <a:rPr lang="en-US" b="1" i="1" dirty="0">
                <a:solidFill>
                  <a:srgbClr val="92D050"/>
                </a:solidFill>
              </a:rPr>
              <a:t>highly liquid short-term maturities </a:t>
            </a:r>
            <a:r>
              <a:rPr lang="en-US" dirty="0"/>
              <a:t>(of less than one year) and are characterized by a </a:t>
            </a:r>
            <a:r>
              <a:rPr lang="en-US" b="1" dirty="0">
                <a:solidFill>
                  <a:srgbClr val="92D050"/>
                </a:solidFill>
              </a:rPr>
              <a:t>high degree of safety and a relatively low return in interest. </a:t>
            </a:r>
          </a:p>
          <a:p>
            <a:pPr marL="0" indent="0" algn="just">
              <a:lnSpc>
                <a:spcPct val="90000"/>
              </a:lnSpc>
              <a:buNone/>
            </a:pPr>
            <a:br>
              <a:rPr lang="en-US" dirty="0"/>
            </a:br>
            <a:endParaRPr lang="en-EG" dirty="0"/>
          </a:p>
        </p:txBody>
      </p:sp>
      <p:sp>
        <p:nvSpPr>
          <p:cNvPr id="4" name="Slide Number Placeholder 3">
            <a:extLst>
              <a:ext uri="{FF2B5EF4-FFF2-40B4-BE49-F238E27FC236}">
                <a16:creationId xmlns:a16="http://schemas.microsoft.com/office/drawing/2014/main" id="{E704B1F3-C625-1D4E-8166-A0877CF76266}"/>
              </a:ext>
            </a:extLst>
          </p:cNvPr>
          <p:cNvSpPr>
            <a:spLocks noGrp="1"/>
          </p:cNvSpPr>
          <p:nvPr>
            <p:ph type="sldNum" sz="quarter" idx="12"/>
          </p:nvPr>
        </p:nvSpPr>
        <p:spPr/>
        <p:txBody>
          <a:bodyPr/>
          <a:lstStyle/>
          <a:p>
            <a:fld id="{AF3A9E09-1372-4915-B62F-D3AC7680CC12}" type="slidenum">
              <a:rPr lang="en-US" smtClean="0"/>
              <a:pPr/>
              <a:t>6</a:t>
            </a:fld>
            <a:endParaRPr lang="en-US" dirty="0"/>
          </a:p>
        </p:txBody>
      </p:sp>
      <p:sp>
        <p:nvSpPr>
          <p:cNvPr id="7" name="Title 6">
            <a:extLst>
              <a:ext uri="{FF2B5EF4-FFF2-40B4-BE49-F238E27FC236}">
                <a16:creationId xmlns:a16="http://schemas.microsoft.com/office/drawing/2014/main" id="{3F1E77DD-06A2-E730-A78D-6BC81DBE882B}"/>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231756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81A44E-005A-43A4-6157-BE5D66B998F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ACA6BD9-08CC-26CD-22A3-ABFD08EFA9BA}"/>
              </a:ext>
            </a:extLst>
          </p:cNvPr>
          <p:cNvSpPr>
            <a:spLocks noGrp="1"/>
          </p:cNvSpPr>
          <p:nvPr>
            <p:ph sz="half" idx="2"/>
          </p:nvPr>
        </p:nvSpPr>
        <p:spPr>
          <a:xfrm>
            <a:off x="839788" y="1319514"/>
            <a:ext cx="10839068" cy="4870149"/>
          </a:xfrm>
        </p:spPr>
        <p:txBody>
          <a:bodyPr anchor="ctr">
            <a:normAutofit/>
          </a:bodyPr>
          <a:lstStyle/>
          <a:p>
            <a:pPr marL="0" indent="0" algn="just">
              <a:lnSpc>
                <a:spcPct val="90000"/>
              </a:lnSpc>
              <a:buNone/>
            </a:pPr>
            <a:r>
              <a:rPr lang="en-US" b="1"/>
              <a:t>2. Capital </a:t>
            </a:r>
            <a:r>
              <a:rPr lang="en-US" b="1" dirty="0"/>
              <a:t>Markets - </a:t>
            </a:r>
            <a:r>
              <a:rPr lang="en-US" dirty="0"/>
              <a:t>venues where savings and investments are channeled between the suppliers who have capital and those who need capital. The entities that have capital include </a:t>
            </a:r>
            <a:r>
              <a:rPr lang="en-US" b="1" dirty="0">
                <a:solidFill>
                  <a:srgbClr val="92D050"/>
                </a:solidFill>
              </a:rPr>
              <a:t>retail and institutional investors </a:t>
            </a:r>
            <a:r>
              <a:rPr lang="en-US" dirty="0"/>
              <a:t>while those who seek capital are businesses, governments, and people. Capital markets are </a:t>
            </a:r>
            <a:r>
              <a:rPr lang="en-US" b="1" dirty="0">
                <a:solidFill>
                  <a:srgbClr val="92D050"/>
                </a:solidFill>
              </a:rPr>
              <a:t>composed of primary and secondary markets</a:t>
            </a:r>
            <a:r>
              <a:rPr lang="en-US" dirty="0"/>
              <a:t>. The most common capital markets </a:t>
            </a:r>
            <a:r>
              <a:rPr lang="en-US" b="1" dirty="0">
                <a:solidFill>
                  <a:srgbClr val="92D050"/>
                </a:solidFill>
              </a:rPr>
              <a:t>are the equity market and the bond market</a:t>
            </a:r>
            <a:r>
              <a:rPr lang="en-US" dirty="0"/>
              <a:t>.</a:t>
            </a:r>
          </a:p>
        </p:txBody>
      </p:sp>
      <p:sp>
        <p:nvSpPr>
          <p:cNvPr id="4" name="Slide Number Placeholder 3">
            <a:extLst>
              <a:ext uri="{FF2B5EF4-FFF2-40B4-BE49-F238E27FC236}">
                <a16:creationId xmlns:a16="http://schemas.microsoft.com/office/drawing/2014/main" id="{C87BEF0C-ACE0-4A2F-B58C-23F8A7F2A00B}"/>
              </a:ext>
            </a:extLst>
          </p:cNvPr>
          <p:cNvSpPr>
            <a:spLocks noGrp="1"/>
          </p:cNvSpPr>
          <p:nvPr>
            <p:ph type="sldNum" sz="quarter" idx="12"/>
          </p:nvPr>
        </p:nvSpPr>
        <p:spPr/>
        <p:txBody>
          <a:bodyPr/>
          <a:lstStyle/>
          <a:p>
            <a:fld id="{AF3A9E09-1372-4915-B62F-D3AC7680CC12}" type="slidenum">
              <a:rPr lang="en-US" smtClean="0"/>
              <a:pPr/>
              <a:t>7</a:t>
            </a:fld>
            <a:endParaRPr lang="en-US" dirty="0"/>
          </a:p>
        </p:txBody>
      </p:sp>
      <p:sp>
        <p:nvSpPr>
          <p:cNvPr id="7" name="Title 6">
            <a:extLst>
              <a:ext uri="{FF2B5EF4-FFF2-40B4-BE49-F238E27FC236}">
                <a16:creationId xmlns:a16="http://schemas.microsoft.com/office/drawing/2014/main" id="{E3A06711-1938-5A4D-E2D1-FFCF9A3C3025}"/>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29360371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86EDB7-4375-9711-73D4-F94153C4EA55}"/>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E3FC59-CA7B-23B1-99FF-C71AA2CEF89E}"/>
              </a:ext>
            </a:extLst>
          </p:cNvPr>
          <p:cNvSpPr>
            <a:spLocks noGrp="1"/>
          </p:cNvSpPr>
          <p:nvPr>
            <p:ph sz="half" idx="2"/>
          </p:nvPr>
        </p:nvSpPr>
        <p:spPr>
          <a:xfrm>
            <a:off x="839788" y="1319514"/>
            <a:ext cx="10839068" cy="4870149"/>
          </a:xfrm>
        </p:spPr>
        <p:txBody>
          <a:bodyPr anchor="ctr">
            <a:normAutofit/>
          </a:bodyPr>
          <a:lstStyle/>
          <a:p>
            <a:pPr marL="0" indent="0" algn="just">
              <a:lnSpc>
                <a:spcPct val="90000"/>
              </a:lnSpc>
              <a:buNone/>
            </a:pPr>
            <a:r>
              <a:rPr lang="en-US" b="1" dirty="0"/>
              <a:t>3. Foreign Exchange Market -</a:t>
            </a:r>
            <a:r>
              <a:rPr lang="en-US" dirty="0"/>
              <a:t> In such type of market, parties are involved in trading of currency. In a foreign exchange market (also called </a:t>
            </a:r>
            <a:r>
              <a:rPr lang="en-US" b="1" dirty="0">
                <a:solidFill>
                  <a:srgbClr val="92D050"/>
                </a:solidFill>
              </a:rPr>
              <a:t>currency market</a:t>
            </a:r>
            <a:r>
              <a:rPr lang="en-US" dirty="0"/>
              <a:t>), one party exchanges one country’s currency with equivalent quantity of another currency.</a:t>
            </a:r>
          </a:p>
          <a:p>
            <a:pPr marL="0" indent="0" algn="just">
              <a:lnSpc>
                <a:spcPct val="90000"/>
              </a:lnSpc>
              <a:buNone/>
            </a:pPr>
            <a:br>
              <a:rPr lang="en-US" dirty="0"/>
            </a:br>
            <a:endParaRPr lang="en-EG" dirty="0"/>
          </a:p>
        </p:txBody>
      </p:sp>
      <p:sp>
        <p:nvSpPr>
          <p:cNvPr id="4" name="Slide Number Placeholder 3">
            <a:extLst>
              <a:ext uri="{FF2B5EF4-FFF2-40B4-BE49-F238E27FC236}">
                <a16:creationId xmlns:a16="http://schemas.microsoft.com/office/drawing/2014/main" id="{AD2F21D4-F0DB-574B-499E-7C18534E72CC}"/>
              </a:ext>
            </a:extLst>
          </p:cNvPr>
          <p:cNvSpPr>
            <a:spLocks noGrp="1"/>
          </p:cNvSpPr>
          <p:nvPr>
            <p:ph type="sldNum" sz="quarter" idx="12"/>
          </p:nvPr>
        </p:nvSpPr>
        <p:spPr/>
        <p:txBody>
          <a:bodyPr/>
          <a:lstStyle/>
          <a:p>
            <a:fld id="{AF3A9E09-1372-4915-B62F-D3AC7680CC12}" type="slidenum">
              <a:rPr lang="en-US" smtClean="0"/>
              <a:pPr/>
              <a:t>8</a:t>
            </a:fld>
            <a:endParaRPr lang="en-US" dirty="0"/>
          </a:p>
        </p:txBody>
      </p:sp>
      <p:sp>
        <p:nvSpPr>
          <p:cNvPr id="7" name="Title 6">
            <a:extLst>
              <a:ext uri="{FF2B5EF4-FFF2-40B4-BE49-F238E27FC236}">
                <a16:creationId xmlns:a16="http://schemas.microsoft.com/office/drawing/2014/main" id="{FA1DA89A-1CB9-07A4-CFBC-CA5C97FF2231}"/>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1536227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C330D-E87C-2F2D-37EC-1FDEE863B9C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960C24-D15E-7470-8851-7EBDE6ABCCFE}"/>
              </a:ext>
            </a:extLst>
          </p:cNvPr>
          <p:cNvSpPr>
            <a:spLocks noGrp="1"/>
          </p:cNvSpPr>
          <p:nvPr>
            <p:ph sz="half" idx="2"/>
          </p:nvPr>
        </p:nvSpPr>
        <p:spPr>
          <a:xfrm>
            <a:off x="839788" y="1319514"/>
            <a:ext cx="10839068" cy="4870149"/>
          </a:xfrm>
        </p:spPr>
        <p:txBody>
          <a:bodyPr anchor="ctr">
            <a:normAutofit/>
          </a:bodyPr>
          <a:lstStyle/>
          <a:p>
            <a:pPr marL="0" indent="0" algn="just">
              <a:lnSpc>
                <a:spcPct val="90000"/>
              </a:lnSpc>
              <a:buNone/>
            </a:pPr>
            <a:r>
              <a:rPr lang="en-US" b="1" dirty="0"/>
              <a:t>4.Derivatives Markets -</a:t>
            </a:r>
            <a:r>
              <a:rPr lang="en-US" dirty="0"/>
              <a:t> Predictive market is a set up where exchange of good or service takes place for future. The buyer benefits when the market goes up and is at a loss when the market crashes.</a:t>
            </a:r>
          </a:p>
          <a:p>
            <a:pPr marL="0" indent="0" algn="just">
              <a:lnSpc>
                <a:spcPct val="90000"/>
              </a:lnSpc>
              <a:buNone/>
            </a:pPr>
            <a:br>
              <a:rPr lang="en-US" dirty="0"/>
            </a:br>
            <a:endParaRPr lang="en-EG" dirty="0"/>
          </a:p>
        </p:txBody>
      </p:sp>
      <p:sp>
        <p:nvSpPr>
          <p:cNvPr id="4" name="Slide Number Placeholder 3">
            <a:extLst>
              <a:ext uri="{FF2B5EF4-FFF2-40B4-BE49-F238E27FC236}">
                <a16:creationId xmlns:a16="http://schemas.microsoft.com/office/drawing/2014/main" id="{DB18327D-0B34-A3A9-A87B-47050C01295F}"/>
              </a:ext>
            </a:extLst>
          </p:cNvPr>
          <p:cNvSpPr>
            <a:spLocks noGrp="1"/>
          </p:cNvSpPr>
          <p:nvPr>
            <p:ph type="sldNum" sz="quarter" idx="12"/>
          </p:nvPr>
        </p:nvSpPr>
        <p:spPr/>
        <p:txBody>
          <a:bodyPr/>
          <a:lstStyle/>
          <a:p>
            <a:fld id="{AF3A9E09-1372-4915-B62F-D3AC7680CC12}" type="slidenum">
              <a:rPr lang="en-US" smtClean="0"/>
              <a:pPr/>
              <a:t>9</a:t>
            </a:fld>
            <a:endParaRPr lang="en-US" dirty="0"/>
          </a:p>
        </p:txBody>
      </p:sp>
      <p:sp>
        <p:nvSpPr>
          <p:cNvPr id="7" name="Title 6">
            <a:extLst>
              <a:ext uri="{FF2B5EF4-FFF2-40B4-BE49-F238E27FC236}">
                <a16:creationId xmlns:a16="http://schemas.microsoft.com/office/drawing/2014/main" id="{0BE9D269-C782-BB18-8D41-28974F33EB45}"/>
              </a:ext>
            </a:extLst>
          </p:cNvPr>
          <p:cNvSpPr>
            <a:spLocks noGrp="1"/>
          </p:cNvSpPr>
          <p:nvPr>
            <p:ph type="title"/>
          </p:nvPr>
        </p:nvSpPr>
        <p:spPr>
          <a:xfrm>
            <a:off x="839788" y="656732"/>
            <a:ext cx="10515600" cy="1325563"/>
          </a:xfrm>
        </p:spPr>
        <p:txBody>
          <a:bodyPr/>
          <a:lstStyle/>
          <a:p>
            <a:pPr rtl="1"/>
            <a:r>
              <a:rPr lang="en-EG" dirty="0"/>
              <a:t>Types of Financial Markets</a:t>
            </a:r>
            <a:br>
              <a:rPr lang="en-EG" dirty="0"/>
            </a:br>
            <a:endParaRPr lang="en-EG" dirty="0"/>
          </a:p>
        </p:txBody>
      </p:sp>
    </p:spTree>
    <p:extLst>
      <p:ext uri="{BB962C8B-B14F-4D97-AF65-F5344CB8AC3E}">
        <p14:creationId xmlns:p14="http://schemas.microsoft.com/office/powerpoint/2010/main" val="177527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1- Role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10</a:t>
            </a:fld>
            <a:endParaRPr lang="en-US" dirty="0"/>
          </a:p>
        </p:txBody>
      </p:sp>
    </p:spTree>
    <p:extLst>
      <p:ext uri="{BB962C8B-B14F-4D97-AF65-F5344CB8AC3E}">
        <p14:creationId xmlns:p14="http://schemas.microsoft.com/office/powerpoint/2010/main" val="3060603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2422071"/>
          </a:xfrm>
        </p:spPr>
        <p:txBody>
          <a:bodyPr>
            <a:normAutofit fontScale="70000" lnSpcReduction="20000"/>
          </a:bodyPr>
          <a:lstStyle/>
          <a:p>
            <a:pPr algn="just"/>
            <a:r>
              <a:rPr lang="en-US" dirty="0"/>
              <a:t>Financial markets transfer funds from those who have excess funds to those who need funds. </a:t>
            </a:r>
          </a:p>
          <a:p>
            <a:pPr algn="just"/>
            <a:r>
              <a:rPr lang="en-US" dirty="0"/>
              <a:t>If funds were not supplied, the financial markets would not be able to transfer funds to those who need them.</a:t>
            </a:r>
          </a:p>
          <a:p>
            <a:pPr algn="just"/>
            <a:r>
              <a:rPr lang="en-US" dirty="0"/>
              <a:t>Those participants who receive more money than they spend are referred to as surplus units (or investors). They provide their net savings to the financial markets.</a:t>
            </a:r>
          </a:p>
          <a:p>
            <a:pPr algn="just"/>
            <a:r>
              <a:rPr lang="en-US" dirty="0"/>
              <a:t>Those participants who spend more money than they receive are referred to as deficit units. They access funds from financial markets so that they can spend more money than they receive. </a:t>
            </a:r>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11</a:t>
            </a:fld>
            <a:endParaRPr lang="en-US" dirty="0"/>
          </a:p>
        </p:txBody>
      </p:sp>
      <p:pic>
        <p:nvPicPr>
          <p:cNvPr id="1026" name="Picture 2" descr="Chapter 13: The economic environment">
            <a:extLst>
              <a:ext uri="{FF2B5EF4-FFF2-40B4-BE49-F238E27FC236}">
                <a16:creationId xmlns:a16="http://schemas.microsoft.com/office/drawing/2014/main" id="{C5AFD2DC-53B2-E44A-AE9C-2291F5F2A3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3362" y="4335158"/>
            <a:ext cx="7303625" cy="1567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883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lstStyle/>
          <a:p>
            <a:r>
              <a:rPr lang="en-US" dirty="0"/>
              <a:t>A key role of financial markets is to</a:t>
            </a:r>
          </a:p>
          <a:p>
            <a:pPr marL="914400" lvl="1" indent="-457200">
              <a:buFont typeface="+mj-lt"/>
              <a:buAutoNum type="arabicPeriod"/>
            </a:pPr>
            <a:r>
              <a:rPr lang="en-US" dirty="0"/>
              <a:t> Accommodate corporate finance needs, and</a:t>
            </a:r>
          </a:p>
          <a:p>
            <a:pPr marL="914400" lvl="1" indent="-457200">
              <a:buFont typeface="+mj-lt"/>
              <a:buAutoNum type="arabicPeriod"/>
            </a:pPr>
            <a:r>
              <a:rPr lang="en-US" dirty="0"/>
              <a:t>Accommodate Investment needs. </a:t>
            </a:r>
          </a:p>
          <a:p>
            <a:pPr marL="457200" lvl="1" indent="0">
              <a:buNone/>
            </a:pPr>
            <a:endParaRPr lang="en-US" dirty="0"/>
          </a:p>
          <a:p>
            <a:pPr marL="457200" lvl="1" indent="0">
              <a:buNone/>
            </a:pPr>
            <a:r>
              <a:rPr lang="en-US" sz="2800" dirty="0">
                <a:solidFill>
                  <a:srgbClr val="92D050"/>
                </a:solidFill>
              </a:rPr>
              <a:t>through the primary and secondary market.</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12</a:t>
            </a:fld>
            <a:endParaRPr lang="en-US" dirty="0"/>
          </a:p>
        </p:txBody>
      </p:sp>
    </p:spTree>
    <p:extLst>
      <p:ext uri="{BB962C8B-B14F-4D97-AF65-F5344CB8AC3E}">
        <p14:creationId xmlns:p14="http://schemas.microsoft.com/office/powerpoint/2010/main" val="20969853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895091" y="1085975"/>
            <a:ext cx="6586491" cy="1286160"/>
          </a:xfrm>
        </p:spPr>
        <p:txBody>
          <a:bodyPr vert="horz" lIns="91440" tIns="45720" rIns="91440" bIns="45720" rtlCol="0" anchor="b">
            <a:normAutofit/>
          </a:bodyPr>
          <a:lstStyle/>
          <a:p>
            <a:pPr algn="ctr"/>
            <a:r>
              <a:rPr lang="en-US" sz="4100" b="1" dirty="0">
                <a:solidFill>
                  <a:srgbClr val="003399"/>
                </a:solidFill>
              </a:rPr>
              <a:t>Accommodating Corporate Finance Need</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000" dirty="0"/>
              <a:t>A key role of financial markets is to accommodate corporate finance activity. </a:t>
            </a:r>
          </a:p>
          <a:p>
            <a:pPr algn="just"/>
            <a:r>
              <a:rPr lang="en-US" sz="2000" dirty="0"/>
              <a:t>Corporate finance (also called financial management) involves corporate decisions such as how much funding to obtain and what types of securities to issue when financing operations.</a:t>
            </a:r>
          </a:p>
          <a:p>
            <a:pPr algn="just"/>
            <a:r>
              <a:rPr lang="en-US" sz="2000" dirty="0"/>
              <a:t>The financial markets serve as the mechanism whereby corporations (acting as deficit units) can obtain funds from investors (acting as surplus units).</a:t>
            </a:r>
          </a:p>
          <a:p>
            <a:endParaRPr lang="en-US" sz="2000" dirty="0"/>
          </a:p>
        </p:txBody>
      </p:sp>
      <p:pic>
        <p:nvPicPr>
          <p:cNvPr id="6" name="Picture 2" descr="Here's Why Finance Needs to Care About Procurement Fraud">
            <a:extLst>
              <a:ext uri="{FF2B5EF4-FFF2-40B4-BE49-F238E27FC236}">
                <a16:creationId xmlns:a16="http://schemas.microsoft.com/office/drawing/2014/main" id="{AB6510FB-9EC8-9340-B0B5-242F03E7C60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442" r="19438"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13</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27668146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965429" y="1019709"/>
            <a:ext cx="6586491" cy="1286160"/>
          </a:xfrm>
        </p:spPr>
        <p:txBody>
          <a:bodyPr vert="horz" lIns="91440" tIns="45720" rIns="91440" bIns="45720" rtlCol="0" anchor="b">
            <a:normAutofit/>
          </a:bodyPr>
          <a:lstStyle/>
          <a:p>
            <a:r>
              <a:rPr lang="en-US" sz="3400" b="1" dirty="0"/>
              <a:t>Accommodating Investment Needs</a:t>
            </a:r>
            <a:br>
              <a:rPr lang="en-US" sz="3400" b="1" dirty="0"/>
            </a:br>
            <a:endParaRPr lang="en-US" sz="3400" b="1"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1600" dirty="0"/>
              <a:t>Another key role of financial markets is accommodating surplus units who want to invest in either debt or equity securities. </a:t>
            </a:r>
          </a:p>
          <a:p>
            <a:pPr algn="just"/>
            <a:r>
              <a:rPr lang="en-US" sz="1600" dirty="0"/>
              <a:t>Investment management involves decisions by investors regarding how to invest their funds. </a:t>
            </a:r>
          </a:p>
          <a:p>
            <a:pPr algn="just"/>
            <a:r>
              <a:rPr lang="en-US" sz="1600" dirty="0"/>
              <a:t>The financial markets offer investors access to a wide variety of investment opportunities.</a:t>
            </a:r>
          </a:p>
          <a:p>
            <a:pPr algn="just"/>
            <a:r>
              <a:rPr lang="en-US" sz="1600" dirty="0"/>
              <a:t>Financial institutions serve as intermediaries within the financial markets.</a:t>
            </a:r>
          </a:p>
          <a:p>
            <a:pPr lvl="1" algn="just"/>
            <a:r>
              <a:rPr lang="en-US" sz="1600" dirty="0"/>
              <a:t>They channel funds from surplus units to deficit units.  For example, they channel funds received from individuals to corporations. </a:t>
            </a:r>
          </a:p>
          <a:p>
            <a:pPr lvl="1" algn="just"/>
            <a:r>
              <a:rPr lang="en-US" sz="1600" dirty="0"/>
              <a:t>They connect the investment management activity with the corporate finance activity, as shown in Exhibit 1.1. </a:t>
            </a:r>
          </a:p>
          <a:p>
            <a:pPr lvl="1" algn="just"/>
            <a:r>
              <a:rPr lang="en-US" sz="1600" dirty="0"/>
              <a:t>They also commonly serve as investors and channel their own funds to corporations.</a:t>
            </a:r>
          </a:p>
          <a:p>
            <a:endParaRPr lang="en-US" sz="1400" dirty="0"/>
          </a:p>
        </p:txBody>
      </p:sp>
      <p:pic>
        <p:nvPicPr>
          <p:cNvPr id="6" name="Picture 4" descr="How to get cheap life insurance -">
            <a:extLst>
              <a:ext uri="{FF2B5EF4-FFF2-40B4-BE49-F238E27FC236}">
                <a16:creationId xmlns:a16="http://schemas.microsoft.com/office/drawing/2014/main" id="{7E7F2124-5AF1-DA4E-B25D-18D1A8BC8A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99" r="808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a:xfrm>
            <a:off x="10167042" y="6356350"/>
            <a:ext cx="1186758" cy="365125"/>
          </a:xfrm>
        </p:spPr>
        <p:txBody>
          <a:bodyPr vert="horz" lIns="91440" tIns="45720" rIns="91440" bIns="45720" rtlCol="0" anchor="ctr">
            <a:normAutofit/>
          </a:bodyPr>
          <a:lstStyle/>
          <a:p>
            <a:pPr>
              <a:spcAft>
                <a:spcPts val="600"/>
              </a:spcAft>
              <a:defRPr/>
            </a:pPr>
            <a:fld id="{AF3A9E09-1372-4915-B62F-D3AC7680CC12}" type="slidenum">
              <a:rPr lang="en-US" b="0" smtClean="0">
                <a:solidFill>
                  <a:prstClr val="black">
                    <a:tint val="75000"/>
                  </a:prstClr>
                </a:solidFill>
                <a:latin typeface="Calibri" panose="020F0502020204030204"/>
              </a:rPr>
              <a:pPr>
                <a:spcAft>
                  <a:spcPts val="600"/>
                </a:spcAft>
                <a:defRPr/>
              </a:pPr>
              <a:t>14</a:t>
            </a:fld>
            <a:endParaRPr lang="en-US" b="0">
              <a:solidFill>
                <a:prstClr val="black">
                  <a:tint val="75000"/>
                </a:prstClr>
              </a:solidFill>
              <a:latin typeface="Calibri" panose="020F0502020204030204"/>
            </a:endParaRPr>
          </a:p>
        </p:txBody>
      </p:sp>
    </p:spTree>
    <p:extLst>
      <p:ext uri="{BB962C8B-B14F-4D97-AF65-F5344CB8AC3E}">
        <p14:creationId xmlns:p14="http://schemas.microsoft.com/office/powerpoint/2010/main" val="1827563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468840" y="374114"/>
            <a:ext cx="8333379" cy="1325563"/>
          </a:xfrm>
        </p:spPr>
        <p:txBody>
          <a:bodyPr>
            <a:noAutofit/>
          </a:bodyPr>
          <a:lstStyle/>
          <a:p>
            <a:r>
              <a:rPr lang="en-US" sz="3600" b="1" dirty="0"/>
              <a:t>How Financial Markets Facilitate Corporate Finance and Investment Management</a:t>
            </a:r>
            <a:endParaRPr lang="en-EG" sz="3600" b="1"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15</a:t>
            </a:fld>
            <a:endParaRPr lang="en-US" dirty="0"/>
          </a:p>
        </p:txBody>
      </p:sp>
      <p:sp>
        <p:nvSpPr>
          <p:cNvPr id="10" name="TextBox 9">
            <a:extLst>
              <a:ext uri="{FF2B5EF4-FFF2-40B4-BE49-F238E27FC236}">
                <a16:creationId xmlns:a16="http://schemas.microsoft.com/office/drawing/2014/main" id="{17FD18AC-7D80-FC4E-B473-11EB23914A74}"/>
              </a:ext>
            </a:extLst>
          </p:cNvPr>
          <p:cNvSpPr txBox="1"/>
          <p:nvPr/>
        </p:nvSpPr>
        <p:spPr>
          <a:xfrm>
            <a:off x="4542801" y="2374739"/>
            <a:ext cx="2413583" cy="1754326"/>
          </a:xfrm>
          <a:prstGeom prst="rect">
            <a:avLst/>
          </a:prstGeom>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endParaRPr lang="en-EG" b="1" dirty="0"/>
          </a:p>
          <a:p>
            <a:endParaRPr lang="en-EG" b="1" dirty="0"/>
          </a:p>
          <a:p>
            <a:pPr algn="ctr"/>
            <a:r>
              <a:rPr lang="en-EG" b="1" dirty="0"/>
              <a:t>Financial Markets</a:t>
            </a:r>
          </a:p>
          <a:p>
            <a:endParaRPr lang="en-EG" dirty="0"/>
          </a:p>
          <a:p>
            <a:endParaRPr lang="en-EG" dirty="0"/>
          </a:p>
          <a:p>
            <a:endParaRPr lang="en-EG" dirty="0"/>
          </a:p>
        </p:txBody>
      </p:sp>
      <p:sp>
        <p:nvSpPr>
          <p:cNvPr id="11" name="TextBox 10">
            <a:extLst>
              <a:ext uri="{FF2B5EF4-FFF2-40B4-BE49-F238E27FC236}">
                <a16:creationId xmlns:a16="http://schemas.microsoft.com/office/drawing/2014/main" id="{093CA005-5A97-1E48-B223-F440AE2E8ABB}"/>
              </a:ext>
            </a:extLst>
          </p:cNvPr>
          <p:cNvSpPr txBox="1"/>
          <p:nvPr/>
        </p:nvSpPr>
        <p:spPr>
          <a:xfrm>
            <a:off x="1222173"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Corporations </a:t>
            </a:r>
            <a:endParaRPr lang="en-EG" dirty="0"/>
          </a:p>
          <a:p>
            <a:r>
              <a:rPr lang="en-EG" dirty="0"/>
              <a:t>Needs Financing</a:t>
            </a:r>
          </a:p>
          <a:p>
            <a:endParaRPr lang="en-EG" dirty="0"/>
          </a:p>
          <a:p>
            <a:endParaRPr lang="en-EG" dirty="0"/>
          </a:p>
          <a:p>
            <a:endParaRPr lang="en-EG" dirty="0"/>
          </a:p>
        </p:txBody>
      </p:sp>
      <p:sp>
        <p:nvSpPr>
          <p:cNvPr id="13" name="TextBox 12">
            <a:extLst>
              <a:ext uri="{FF2B5EF4-FFF2-40B4-BE49-F238E27FC236}">
                <a16:creationId xmlns:a16="http://schemas.microsoft.com/office/drawing/2014/main" id="{969FDEA2-1FFE-B549-B199-2559627C86D9}"/>
              </a:ext>
            </a:extLst>
          </p:cNvPr>
          <p:cNvSpPr txBox="1"/>
          <p:nvPr/>
        </p:nvSpPr>
        <p:spPr>
          <a:xfrm>
            <a:off x="8622878" y="2374739"/>
            <a:ext cx="2088186" cy="175432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EG" b="1" u="sng" dirty="0"/>
          </a:p>
          <a:p>
            <a:pPr algn="ctr"/>
            <a:r>
              <a:rPr lang="en-EG" b="1" u="sng" dirty="0"/>
              <a:t>Investors</a:t>
            </a:r>
          </a:p>
          <a:p>
            <a:pPr algn="ctr"/>
            <a:r>
              <a:rPr lang="en-US" dirty="0"/>
              <a:t>S</a:t>
            </a:r>
            <a:r>
              <a:rPr lang="en-EG" dirty="0"/>
              <a:t>urplus funds</a:t>
            </a:r>
          </a:p>
          <a:p>
            <a:endParaRPr lang="en-EG" dirty="0"/>
          </a:p>
          <a:p>
            <a:endParaRPr lang="en-EG" dirty="0"/>
          </a:p>
          <a:p>
            <a:endParaRPr lang="en-EG" dirty="0"/>
          </a:p>
        </p:txBody>
      </p:sp>
      <p:cxnSp>
        <p:nvCxnSpPr>
          <p:cNvPr id="14" name="Straight Arrow Connector 13">
            <a:extLst>
              <a:ext uri="{FF2B5EF4-FFF2-40B4-BE49-F238E27FC236}">
                <a16:creationId xmlns:a16="http://schemas.microsoft.com/office/drawing/2014/main" id="{5B1F95FF-63F9-E044-A4B9-33C10A28045B}"/>
              </a:ext>
            </a:extLst>
          </p:cNvPr>
          <p:cNvCxnSpPr/>
          <p:nvPr/>
        </p:nvCxnSpPr>
        <p:spPr>
          <a:xfrm flipH="1">
            <a:off x="3310359" y="2951544"/>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Straight Arrow Connector 15">
            <a:extLst>
              <a:ext uri="{FF2B5EF4-FFF2-40B4-BE49-F238E27FC236}">
                <a16:creationId xmlns:a16="http://schemas.microsoft.com/office/drawing/2014/main" id="{239D7BD7-5445-9A4F-A26B-FD5D7CBD002E}"/>
              </a:ext>
            </a:extLst>
          </p:cNvPr>
          <p:cNvCxnSpPr/>
          <p:nvPr/>
        </p:nvCxnSpPr>
        <p:spPr>
          <a:xfrm>
            <a:off x="3310359" y="3429000"/>
            <a:ext cx="1232442"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7" name="TextBox 16">
            <a:extLst>
              <a:ext uri="{FF2B5EF4-FFF2-40B4-BE49-F238E27FC236}">
                <a16:creationId xmlns:a16="http://schemas.microsoft.com/office/drawing/2014/main" id="{CBF09F70-D862-A948-B015-54EE0420E583}"/>
              </a:ext>
            </a:extLst>
          </p:cNvPr>
          <p:cNvSpPr txBox="1"/>
          <p:nvPr/>
        </p:nvSpPr>
        <p:spPr>
          <a:xfrm>
            <a:off x="3651682" y="2619205"/>
            <a:ext cx="983848" cy="307777"/>
          </a:xfrm>
          <a:prstGeom prst="rect">
            <a:avLst/>
          </a:prstGeom>
          <a:noFill/>
        </p:spPr>
        <p:txBody>
          <a:bodyPr wrap="square" rtlCol="0">
            <a:spAutoFit/>
          </a:bodyPr>
          <a:lstStyle/>
          <a:p>
            <a:r>
              <a:rPr lang="en-EG" sz="1400" dirty="0">
                <a:solidFill>
                  <a:schemeClr val="tx1">
                    <a:lumMod val="95000"/>
                    <a:lumOff val="5000"/>
                  </a:schemeClr>
                </a:solidFill>
              </a:rPr>
              <a:t>Funds</a:t>
            </a:r>
            <a:endParaRPr lang="en-EG" dirty="0">
              <a:solidFill>
                <a:schemeClr val="tx1">
                  <a:lumMod val="95000"/>
                  <a:lumOff val="5000"/>
                </a:schemeClr>
              </a:solidFill>
            </a:endParaRPr>
          </a:p>
        </p:txBody>
      </p:sp>
      <p:sp>
        <p:nvSpPr>
          <p:cNvPr id="18" name="TextBox 17">
            <a:extLst>
              <a:ext uri="{FF2B5EF4-FFF2-40B4-BE49-F238E27FC236}">
                <a16:creationId xmlns:a16="http://schemas.microsoft.com/office/drawing/2014/main" id="{8875B664-836A-F64A-90BE-C85BDDAB2CE5}"/>
              </a:ext>
            </a:extLst>
          </p:cNvPr>
          <p:cNvSpPr txBox="1"/>
          <p:nvPr/>
        </p:nvSpPr>
        <p:spPr>
          <a:xfrm>
            <a:off x="3507129" y="3553428"/>
            <a:ext cx="914400" cy="276999"/>
          </a:xfrm>
          <a:prstGeom prst="rect">
            <a:avLst/>
          </a:prstGeom>
          <a:noFill/>
        </p:spPr>
        <p:txBody>
          <a:bodyPr wrap="square" rtlCol="0">
            <a:spAutoFit/>
          </a:bodyPr>
          <a:lstStyle/>
          <a:p>
            <a:r>
              <a:rPr lang="en-EG" sz="1200" dirty="0">
                <a:solidFill>
                  <a:schemeClr val="tx1">
                    <a:lumMod val="95000"/>
                    <a:lumOff val="5000"/>
                  </a:schemeClr>
                </a:solidFill>
              </a:rPr>
              <a:t>Securities</a:t>
            </a:r>
          </a:p>
        </p:txBody>
      </p:sp>
      <p:cxnSp>
        <p:nvCxnSpPr>
          <p:cNvPr id="20" name="Straight Arrow Connector 19">
            <a:extLst>
              <a:ext uri="{FF2B5EF4-FFF2-40B4-BE49-F238E27FC236}">
                <a16:creationId xmlns:a16="http://schemas.microsoft.com/office/drawing/2014/main" id="{7B4C9758-5AE6-A54E-AAA6-D81C9516710E}"/>
              </a:ext>
            </a:extLst>
          </p:cNvPr>
          <p:cNvCxnSpPr/>
          <p:nvPr/>
        </p:nvCxnSpPr>
        <p:spPr>
          <a:xfrm flipH="1">
            <a:off x="7037408" y="2926982"/>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1" name="TextBox 20">
            <a:extLst>
              <a:ext uri="{FF2B5EF4-FFF2-40B4-BE49-F238E27FC236}">
                <a16:creationId xmlns:a16="http://schemas.microsoft.com/office/drawing/2014/main" id="{9CB90BD3-4BF4-D741-9563-17788E4A6606}"/>
              </a:ext>
            </a:extLst>
          </p:cNvPr>
          <p:cNvSpPr txBox="1"/>
          <p:nvPr/>
        </p:nvSpPr>
        <p:spPr>
          <a:xfrm>
            <a:off x="7222209" y="3623241"/>
            <a:ext cx="1111170" cy="307777"/>
          </a:xfrm>
          <a:prstGeom prst="rect">
            <a:avLst/>
          </a:prstGeom>
          <a:noFill/>
        </p:spPr>
        <p:txBody>
          <a:bodyPr wrap="square" rtlCol="0">
            <a:spAutoFit/>
          </a:bodyPr>
          <a:lstStyle/>
          <a:p>
            <a:r>
              <a:rPr lang="en-EG" sz="1400" dirty="0">
                <a:solidFill>
                  <a:schemeClr val="tx1">
                    <a:lumMod val="95000"/>
                    <a:lumOff val="5000"/>
                  </a:schemeClr>
                </a:solidFill>
              </a:rPr>
              <a:t>Investment</a:t>
            </a:r>
          </a:p>
        </p:txBody>
      </p:sp>
      <p:cxnSp>
        <p:nvCxnSpPr>
          <p:cNvPr id="23" name="Straight Arrow Connector 22">
            <a:extLst>
              <a:ext uri="{FF2B5EF4-FFF2-40B4-BE49-F238E27FC236}">
                <a16:creationId xmlns:a16="http://schemas.microsoft.com/office/drawing/2014/main" id="{9BA27364-C800-CE49-B339-991E59B4057F}"/>
              </a:ext>
            </a:extLst>
          </p:cNvPr>
          <p:cNvCxnSpPr/>
          <p:nvPr/>
        </p:nvCxnSpPr>
        <p:spPr>
          <a:xfrm>
            <a:off x="6956384" y="3429000"/>
            <a:ext cx="1585470" cy="0"/>
          </a:xfrm>
          <a:prstGeom prst="straightConnector1">
            <a:avLst/>
          </a:prstGeom>
          <a:ln w="9525" cap="flat" cmpd="sng" algn="ctr">
            <a:solidFill>
              <a:schemeClr val="accent4"/>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25" name="TextBox 24">
            <a:extLst>
              <a:ext uri="{FF2B5EF4-FFF2-40B4-BE49-F238E27FC236}">
                <a16:creationId xmlns:a16="http://schemas.microsoft.com/office/drawing/2014/main" id="{58FD2B9B-0534-F943-8F97-3030DB2FE9AE}"/>
              </a:ext>
            </a:extLst>
          </p:cNvPr>
          <p:cNvSpPr txBox="1"/>
          <p:nvPr/>
        </p:nvSpPr>
        <p:spPr>
          <a:xfrm>
            <a:off x="7274558" y="2522085"/>
            <a:ext cx="1111170" cy="307777"/>
          </a:xfrm>
          <a:prstGeom prst="rect">
            <a:avLst/>
          </a:prstGeom>
          <a:noFill/>
        </p:spPr>
        <p:txBody>
          <a:bodyPr wrap="square" rtlCol="0">
            <a:spAutoFit/>
          </a:bodyPr>
          <a:lstStyle/>
          <a:p>
            <a:r>
              <a:rPr lang="en-EG" sz="1400" dirty="0">
                <a:solidFill>
                  <a:schemeClr val="tx1">
                    <a:lumMod val="95000"/>
                    <a:lumOff val="5000"/>
                  </a:schemeClr>
                </a:solidFill>
              </a:rPr>
              <a:t>Funds</a:t>
            </a:r>
          </a:p>
        </p:txBody>
      </p:sp>
    </p:spTree>
    <p:extLst>
      <p:ext uri="{BB962C8B-B14F-4D97-AF65-F5344CB8AC3E}">
        <p14:creationId xmlns:p14="http://schemas.microsoft.com/office/powerpoint/2010/main" val="36432942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R</a:t>
            </a:r>
            <a:r>
              <a:rPr lang="en-EG" dirty="0"/>
              <a:t>ole of Financial Markets</a:t>
            </a:r>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92500"/>
          </a:bodyPr>
          <a:lstStyle/>
          <a:p>
            <a:pPr algn="just"/>
            <a:r>
              <a:rPr lang="en-US" dirty="0"/>
              <a:t>Many deficit units such as firms and government agencies access funds from financial markets by issuing securities, which represent a claim on the issuer. </a:t>
            </a:r>
          </a:p>
          <a:p>
            <a:pPr lvl="1" algn="just"/>
            <a:r>
              <a:rPr lang="en-US" b="1" dirty="0">
                <a:solidFill>
                  <a:srgbClr val="92D050"/>
                </a:solidFill>
              </a:rPr>
              <a:t>Debt securities </a:t>
            </a:r>
            <a:r>
              <a:rPr lang="en-US" dirty="0"/>
              <a:t>represent debt (also called credit or borrowed funds) incurred by the issuer. Deficit units that issue the debt securities are </a:t>
            </a:r>
            <a:r>
              <a:rPr lang="en-US" b="1" dirty="0"/>
              <a:t>borrowers</a:t>
            </a:r>
            <a:r>
              <a:rPr lang="en-US" dirty="0"/>
              <a:t>. The surplus units that purchase debt securities are</a:t>
            </a:r>
            <a:r>
              <a:rPr lang="en-US" b="1" dirty="0"/>
              <a:t> creditors</a:t>
            </a:r>
            <a:r>
              <a:rPr lang="en-US" dirty="0"/>
              <a:t>, and they receive </a:t>
            </a:r>
            <a:r>
              <a:rPr lang="en-US" b="1" dirty="0"/>
              <a:t>interest</a:t>
            </a:r>
            <a:r>
              <a:rPr lang="en-US" dirty="0"/>
              <a:t> on a periodic basis (such as every six months). Debt securities have a </a:t>
            </a:r>
            <a:r>
              <a:rPr lang="en-US" b="1" dirty="0"/>
              <a:t>maturity date</a:t>
            </a:r>
            <a:r>
              <a:rPr lang="en-US" dirty="0"/>
              <a:t>, at which time the surplus units can redeem the securities in order to receive the principal (face value) from the deficit units that issued them.</a:t>
            </a:r>
          </a:p>
          <a:p>
            <a:pPr lvl="1" algn="just"/>
            <a:r>
              <a:rPr lang="en-US" b="1" dirty="0">
                <a:solidFill>
                  <a:srgbClr val="92D050"/>
                </a:solidFill>
              </a:rPr>
              <a:t>Equity securities </a:t>
            </a:r>
            <a:r>
              <a:rPr lang="en-US" dirty="0"/>
              <a:t>(also called stocks) represent equity or ownership in the firm. Some large businesses prefer to issue equity securities rather than debt securities when they need funds but might not be financially capable of making the periodic interest payments required for debt securities.</a:t>
            </a:r>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16</a:t>
            </a:fld>
            <a:endParaRPr lang="en-US" dirty="0"/>
          </a:p>
        </p:txBody>
      </p:sp>
    </p:spTree>
    <p:extLst>
      <p:ext uri="{BB962C8B-B14F-4D97-AF65-F5344CB8AC3E}">
        <p14:creationId xmlns:p14="http://schemas.microsoft.com/office/powerpoint/2010/main" val="1348061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306615"/>
            <a:ext cx="10515600" cy="1325563"/>
          </a:xfrm>
        </p:spPr>
        <p:txBody>
          <a:bodyPr/>
          <a:lstStyle/>
          <a:p>
            <a:r>
              <a:rPr lang="en-US" dirty="0"/>
              <a:t>Primary versus Secondary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62500" lnSpcReduction="20000"/>
          </a:bodyPr>
          <a:lstStyle/>
          <a:p>
            <a:pPr algn="just"/>
            <a:r>
              <a:rPr lang="en-US" b="1" dirty="0">
                <a:solidFill>
                  <a:srgbClr val="92D050"/>
                </a:solidFill>
              </a:rPr>
              <a:t>Primary markets </a:t>
            </a:r>
            <a:r>
              <a:rPr lang="en-US" dirty="0"/>
              <a:t>facilitate the issuance of new securities.</a:t>
            </a:r>
          </a:p>
          <a:p>
            <a:pPr algn="just"/>
            <a:r>
              <a:rPr lang="en-US" b="1" dirty="0">
                <a:solidFill>
                  <a:srgbClr val="92D050"/>
                </a:solidFill>
              </a:rPr>
              <a:t>Secondary markets </a:t>
            </a:r>
            <a:r>
              <a:rPr lang="en-US" dirty="0"/>
              <a:t>facilitate the trading of existing securities, which allows for a change in the ownership of the securities.</a:t>
            </a:r>
          </a:p>
          <a:p>
            <a:pPr algn="just"/>
            <a:r>
              <a:rPr lang="en-US" dirty="0"/>
              <a:t>Many types of debt securities have a secondary market, so that investors who initially purchased them in the primary market do not have to hold them until maturity.</a:t>
            </a:r>
          </a:p>
          <a:p>
            <a:pPr algn="just"/>
            <a:r>
              <a:rPr lang="en-US" dirty="0"/>
              <a:t>Primary market transactions provide funds to the initial issuer of securities; secondary market transactions do not.</a:t>
            </a:r>
          </a:p>
          <a:p>
            <a:pPr algn="just"/>
            <a:r>
              <a:rPr lang="en-US" dirty="0"/>
              <a:t>An important characteristic of securities that are traded in secondary markets is</a:t>
            </a:r>
            <a:r>
              <a:rPr lang="en-US" b="1" dirty="0"/>
              <a:t> liquidity</a:t>
            </a:r>
            <a:r>
              <a:rPr lang="en-US" dirty="0"/>
              <a:t>, which is the degree to which securities can easily be liquidated (sold) without a loss of value. </a:t>
            </a:r>
          </a:p>
          <a:p>
            <a:pPr algn="just"/>
            <a:r>
              <a:rPr lang="en-US" dirty="0"/>
              <a:t>Some securities have an active secondary market, meaning that there are many willing buyers and sellers of the security at a given moment in time. </a:t>
            </a:r>
          </a:p>
          <a:p>
            <a:pPr algn="just"/>
            <a:r>
              <a:rPr lang="en-US" dirty="0"/>
              <a:t>Investors prefer liquid securities so that they can easily sell the securities whenever they want (without a loss in value). </a:t>
            </a:r>
          </a:p>
          <a:p>
            <a:pPr algn="just"/>
            <a:r>
              <a:rPr lang="en-US" dirty="0"/>
              <a:t>If a security is illiquid, investors may not be able to find a willing buyer for it in the secondary market and may have to sell the security at a large discount just to attract a buyer.</a:t>
            </a:r>
          </a:p>
          <a:p>
            <a:pPr algn="just"/>
            <a:endParaRPr lang="en-US" dirty="0"/>
          </a:p>
          <a:p>
            <a:pPr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17</a:t>
            </a:fld>
            <a:endParaRPr lang="en-US" dirty="0"/>
          </a:p>
        </p:txBody>
      </p:sp>
    </p:spTree>
    <p:extLst>
      <p:ext uri="{BB962C8B-B14F-4D97-AF65-F5344CB8AC3E}">
        <p14:creationId xmlns:p14="http://schemas.microsoft.com/office/powerpoint/2010/main" val="88155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2- Financial System</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18</a:t>
            </a:fld>
            <a:endParaRPr lang="en-US" dirty="0"/>
          </a:p>
        </p:txBody>
      </p:sp>
    </p:spTree>
    <p:extLst>
      <p:ext uri="{BB962C8B-B14F-4D97-AF65-F5344CB8AC3E}">
        <p14:creationId xmlns:p14="http://schemas.microsoft.com/office/powerpoint/2010/main" val="8982905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E4A18-57B9-C544-901D-071C5A9BB2B8}"/>
              </a:ext>
            </a:extLst>
          </p:cNvPr>
          <p:cNvSpPr>
            <a:spLocks noGrp="1"/>
          </p:cNvSpPr>
          <p:nvPr>
            <p:ph type="title" idx="4294967295"/>
          </p:nvPr>
        </p:nvSpPr>
        <p:spPr>
          <a:xfrm>
            <a:off x="1215342" y="142081"/>
            <a:ext cx="4178300" cy="1392237"/>
          </a:xfrm>
        </p:spPr>
        <p:txBody>
          <a:bodyPr>
            <a:normAutofit/>
          </a:bodyPr>
          <a:lstStyle/>
          <a:p>
            <a:r>
              <a:rPr lang="en-EG" dirty="0">
                <a:solidFill>
                  <a:schemeClr val="tx2"/>
                </a:solidFill>
              </a:rPr>
              <a:t>Financial System</a:t>
            </a:r>
          </a:p>
        </p:txBody>
      </p:sp>
      <p:sp>
        <p:nvSpPr>
          <p:cNvPr id="3" name="Content Placeholder 2">
            <a:extLst>
              <a:ext uri="{FF2B5EF4-FFF2-40B4-BE49-F238E27FC236}">
                <a16:creationId xmlns:a16="http://schemas.microsoft.com/office/drawing/2014/main" id="{ACC01CD2-1CE9-5845-9C75-9A4FA9CC70C1}"/>
              </a:ext>
            </a:extLst>
          </p:cNvPr>
          <p:cNvSpPr>
            <a:spLocks noGrp="1"/>
          </p:cNvSpPr>
          <p:nvPr>
            <p:ph idx="4294967295"/>
          </p:nvPr>
        </p:nvSpPr>
        <p:spPr>
          <a:xfrm>
            <a:off x="787079" y="1871994"/>
            <a:ext cx="4073525" cy="4031095"/>
          </a:xfrm>
        </p:spPr>
        <p:txBody>
          <a:bodyPr>
            <a:normAutofit fontScale="62500" lnSpcReduction="20000"/>
          </a:bodyPr>
          <a:lstStyle/>
          <a:p>
            <a:pPr algn="just"/>
            <a:r>
              <a:rPr lang="en-US" sz="3400" dirty="0"/>
              <a:t>A financial system is a network of financial institutions – such as insurance companies, stock exchanges, and investment banks– that work together in the financial markets to exchange and transfer capital from one place to another. </a:t>
            </a:r>
          </a:p>
          <a:p>
            <a:pPr algn="just"/>
            <a:endParaRPr lang="en-US" sz="3400" dirty="0"/>
          </a:p>
          <a:p>
            <a:pPr algn="just"/>
            <a:r>
              <a:rPr lang="en-US" sz="3400" dirty="0"/>
              <a:t>Through the financial system, investors receive capital to fund projects and receive a return on their investments.</a:t>
            </a:r>
            <a:br>
              <a:rPr lang="en-US" dirty="0"/>
            </a:br>
            <a:endParaRPr lang="en-EG" dirty="0"/>
          </a:p>
        </p:txBody>
      </p:sp>
      <p:pic>
        <p:nvPicPr>
          <p:cNvPr id="4" name="Picture 4" descr="Finance Banking Vector , Free Transparent Clipart - ClipartKey">
            <a:extLst>
              <a:ext uri="{FF2B5EF4-FFF2-40B4-BE49-F238E27FC236}">
                <a16:creationId xmlns:a16="http://schemas.microsoft.com/office/drawing/2014/main" id="{B710FB61-6C44-494C-AC6A-7B2CB2AAA1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796" b="3"/>
          <a:stretch/>
        </p:blipFill>
        <p:spPr bwMode="auto">
          <a:xfrm>
            <a:off x="5120117" y="1706137"/>
            <a:ext cx="6585549" cy="4196952"/>
          </a:xfrm>
          <a:custGeom>
            <a:avLst/>
            <a:gdLst/>
            <a:ahLst/>
            <a:cxnLst/>
            <a:rect l="l" t="t" r="r" b="b"/>
            <a:pathLst>
              <a:path w="6585549" h="5934638">
                <a:moveTo>
                  <a:pt x="225406" y="0"/>
                </a:moveTo>
                <a:lnTo>
                  <a:pt x="6585549" y="0"/>
                </a:lnTo>
                <a:lnTo>
                  <a:pt x="6585549" y="5934638"/>
                </a:lnTo>
                <a:lnTo>
                  <a:pt x="226600" y="5934638"/>
                </a:lnTo>
                <a:lnTo>
                  <a:pt x="214529" y="5856373"/>
                </a:lnTo>
                <a:lnTo>
                  <a:pt x="203238" y="5780097"/>
                </a:lnTo>
                <a:lnTo>
                  <a:pt x="191320" y="5689292"/>
                </a:lnTo>
                <a:lnTo>
                  <a:pt x="177049" y="5581536"/>
                </a:lnTo>
                <a:lnTo>
                  <a:pt x="161995" y="5462279"/>
                </a:lnTo>
                <a:lnTo>
                  <a:pt x="146156" y="5327888"/>
                </a:lnTo>
                <a:lnTo>
                  <a:pt x="129376" y="5181389"/>
                </a:lnTo>
                <a:lnTo>
                  <a:pt x="112596" y="5022177"/>
                </a:lnTo>
                <a:lnTo>
                  <a:pt x="95503" y="4852675"/>
                </a:lnTo>
                <a:lnTo>
                  <a:pt x="79664" y="4669854"/>
                </a:lnTo>
                <a:lnTo>
                  <a:pt x="64453" y="4478558"/>
                </a:lnTo>
                <a:lnTo>
                  <a:pt x="50652" y="4276365"/>
                </a:lnTo>
                <a:lnTo>
                  <a:pt x="37480" y="4065697"/>
                </a:lnTo>
                <a:lnTo>
                  <a:pt x="25091" y="3845949"/>
                </a:lnTo>
                <a:lnTo>
                  <a:pt x="20700" y="3733351"/>
                </a:lnTo>
                <a:lnTo>
                  <a:pt x="15838" y="3618331"/>
                </a:lnTo>
                <a:lnTo>
                  <a:pt x="11291" y="3501495"/>
                </a:lnTo>
                <a:lnTo>
                  <a:pt x="8311" y="3384054"/>
                </a:lnTo>
                <a:lnTo>
                  <a:pt x="5645" y="3264191"/>
                </a:lnTo>
                <a:lnTo>
                  <a:pt x="2822" y="3143118"/>
                </a:lnTo>
                <a:lnTo>
                  <a:pt x="941" y="3019623"/>
                </a:lnTo>
                <a:lnTo>
                  <a:pt x="941" y="2894918"/>
                </a:lnTo>
                <a:lnTo>
                  <a:pt x="0" y="2769001"/>
                </a:lnTo>
                <a:lnTo>
                  <a:pt x="941" y="2641874"/>
                </a:lnTo>
                <a:lnTo>
                  <a:pt x="2822" y="2512931"/>
                </a:lnTo>
                <a:lnTo>
                  <a:pt x="4547" y="2383988"/>
                </a:lnTo>
                <a:lnTo>
                  <a:pt x="8311" y="2253229"/>
                </a:lnTo>
                <a:lnTo>
                  <a:pt x="12232" y="2121259"/>
                </a:lnTo>
                <a:lnTo>
                  <a:pt x="16779" y="1989289"/>
                </a:lnTo>
                <a:lnTo>
                  <a:pt x="23209" y="1856108"/>
                </a:lnTo>
                <a:lnTo>
                  <a:pt x="30893" y="1721716"/>
                </a:lnTo>
                <a:lnTo>
                  <a:pt x="38264" y="1586720"/>
                </a:lnTo>
                <a:lnTo>
                  <a:pt x="47673" y="1451723"/>
                </a:lnTo>
                <a:lnTo>
                  <a:pt x="58964" y="1314910"/>
                </a:lnTo>
                <a:lnTo>
                  <a:pt x="70255" y="1179913"/>
                </a:lnTo>
                <a:lnTo>
                  <a:pt x="83271" y="1042495"/>
                </a:lnTo>
                <a:lnTo>
                  <a:pt x="97542" y="904471"/>
                </a:lnTo>
                <a:lnTo>
                  <a:pt x="112596" y="768263"/>
                </a:lnTo>
                <a:lnTo>
                  <a:pt x="130160" y="630240"/>
                </a:lnTo>
                <a:lnTo>
                  <a:pt x="148978" y="492821"/>
                </a:lnTo>
                <a:lnTo>
                  <a:pt x="167640" y="354798"/>
                </a:lnTo>
                <a:lnTo>
                  <a:pt x="189438" y="217380"/>
                </a:lnTo>
                <a:lnTo>
                  <a:pt x="211706" y="80567"/>
                </a:ln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9091C04-E4CA-ED4D-9CCA-C3C1691A1D52}"/>
              </a:ext>
            </a:extLst>
          </p:cNvPr>
          <p:cNvSpPr>
            <a:spLocks noGrp="1"/>
          </p:cNvSpPr>
          <p:nvPr>
            <p:ph type="sldNum" sz="quarter" idx="12"/>
          </p:nvPr>
        </p:nvSpPr>
        <p:spPr/>
        <p:txBody>
          <a:bodyPr/>
          <a:lstStyle/>
          <a:p>
            <a:fld id="{AF3A9E09-1372-4915-B62F-D3AC7680CC12}" type="slidenum">
              <a:rPr lang="en-US" smtClean="0"/>
              <a:pPr/>
              <a:t>19</a:t>
            </a:fld>
            <a:endParaRPr lang="en-US" dirty="0"/>
          </a:p>
        </p:txBody>
      </p:sp>
    </p:spTree>
    <p:extLst>
      <p:ext uri="{BB962C8B-B14F-4D97-AF65-F5344CB8AC3E}">
        <p14:creationId xmlns:p14="http://schemas.microsoft.com/office/powerpoint/2010/main" val="3285686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Financial markets involve various players, including borrowers, lenders, and investors. </a:t>
            </a:r>
          </a:p>
          <a:p>
            <a:pPr algn="just"/>
            <a:r>
              <a:rPr lang="en-US" dirty="0"/>
              <a:t>The borrowers and lenders tend to </a:t>
            </a:r>
            <a:r>
              <a:rPr lang="en-US" b="1" dirty="0"/>
              <a:t>trade money </a:t>
            </a:r>
            <a:r>
              <a:rPr lang="en-US" dirty="0"/>
              <a:t>in exchange for a return on the investment at some future date. </a:t>
            </a:r>
          </a:p>
          <a:p>
            <a:pPr algn="just"/>
            <a:r>
              <a:rPr lang="en-US" dirty="0"/>
              <a:t>When determining the guidelines of raising capital within a financial system, the project being funded and who funds them are decided upon by the planner, who can be a business manager. Thus, the financial system is </a:t>
            </a:r>
            <a:r>
              <a:rPr lang="en-US" b="1" dirty="0"/>
              <a:t>typically organized through central planning, a market economy, or a combination of both</a:t>
            </a:r>
            <a:r>
              <a:rPr lang="en-US" dirty="0"/>
              <a:t>.</a:t>
            </a:r>
          </a:p>
          <a:p>
            <a:pPr marL="0" indent="0" algn="just">
              <a:buNone/>
            </a:pPr>
            <a:endParaRPr lang="en-US" dirty="0"/>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20</a:t>
            </a:fld>
            <a:endParaRPr lang="en-EG"/>
          </a:p>
        </p:txBody>
      </p:sp>
    </p:spTree>
    <p:extLst>
      <p:ext uri="{BB962C8B-B14F-4D97-AF65-F5344CB8AC3E}">
        <p14:creationId xmlns:p14="http://schemas.microsoft.com/office/powerpoint/2010/main" val="3364402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FD649-5481-8447-8D73-B6861ED3B19F}"/>
              </a:ext>
            </a:extLst>
          </p:cNvPr>
          <p:cNvSpPr>
            <a:spLocks noGrp="1"/>
          </p:cNvSpPr>
          <p:nvPr>
            <p:ph type="title"/>
          </p:nvPr>
        </p:nvSpPr>
        <p:spPr/>
        <p:txBody>
          <a:bodyPr/>
          <a:lstStyle/>
          <a:p>
            <a:r>
              <a:rPr lang="en-EG" dirty="0"/>
              <a:t>Understanding Financial Systems</a:t>
            </a:r>
          </a:p>
        </p:txBody>
      </p:sp>
      <p:sp>
        <p:nvSpPr>
          <p:cNvPr id="3" name="Content Placeholder 2">
            <a:extLst>
              <a:ext uri="{FF2B5EF4-FFF2-40B4-BE49-F238E27FC236}">
                <a16:creationId xmlns:a16="http://schemas.microsoft.com/office/drawing/2014/main" id="{2B1F9BAC-C04A-C349-B582-2A1BAFB66FB0}"/>
              </a:ext>
            </a:extLst>
          </p:cNvPr>
          <p:cNvSpPr>
            <a:spLocks noGrp="1"/>
          </p:cNvSpPr>
          <p:nvPr>
            <p:ph idx="1"/>
          </p:nvPr>
        </p:nvSpPr>
        <p:spPr>
          <a:xfrm>
            <a:off x="599607" y="1690689"/>
            <a:ext cx="10957809" cy="4575200"/>
          </a:xfrm>
        </p:spPr>
        <p:txBody>
          <a:bodyPr>
            <a:normAutofit/>
          </a:bodyPr>
          <a:lstStyle/>
          <a:p>
            <a:pPr algn="just"/>
            <a:r>
              <a:rPr lang="en-US" dirty="0"/>
              <a:t>A </a:t>
            </a:r>
            <a:r>
              <a:rPr lang="en-US" b="1" dirty="0"/>
              <a:t>centrally planned economy </a:t>
            </a:r>
            <a:r>
              <a:rPr lang="en-US" dirty="0"/>
              <a:t>is structured around a central authority, such as a government, which makes economic decisions regarding the manufacturing and distribution of products for a specific country. </a:t>
            </a:r>
          </a:p>
          <a:p>
            <a:pPr algn="just"/>
            <a:r>
              <a:rPr lang="en-US" dirty="0"/>
              <a:t>A </a:t>
            </a:r>
            <a:r>
              <a:rPr lang="en-US" b="1" dirty="0"/>
              <a:t>market economy </a:t>
            </a:r>
            <a:r>
              <a:rPr lang="en-US" dirty="0"/>
              <a:t>is when the pricing of goods and services is resulting from the effects of supply and demand.</a:t>
            </a:r>
          </a:p>
          <a:p>
            <a:pPr algn="just"/>
            <a:r>
              <a:rPr lang="en-US" dirty="0"/>
              <a:t>An </a:t>
            </a:r>
            <a:r>
              <a:rPr lang="en-US" b="1" dirty="0"/>
              <a:t>efficient markets </a:t>
            </a:r>
            <a:r>
              <a:rPr lang="en-US" dirty="0"/>
              <a:t>is when all security prices fully reflect all available information.</a:t>
            </a:r>
          </a:p>
          <a:p>
            <a:pPr algn="just"/>
            <a:r>
              <a:rPr lang="en-US" dirty="0"/>
              <a:t>Financial systems are heavily regulated due to their influence and facilitation capabilities to contribute to the growth of real assets.</a:t>
            </a:r>
          </a:p>
          <a:p>
            <a:endParaRPr lang="en-EG" dirty="0"/>
          </a:p>
        </p:txBody>
      </p:sp>
      <p:sp>
        <p:nvSpPr>
          <p:cNvPr id="4" name="Slide Number Placeholder 3">
            <a:extLst>
              <a:ext uri="{FF2B5EF4-FFF2-40B4-BE49-F238E27FC236}">
                <a16:creationId xmlns:a16="http://schemas.microsoft.com/office/drawing/2014/main" id="{C2762B04-2476-B940-AD2F-00C1F95F7D4B}"/>
              </a:ext>
            </a:extLst>
          </p:cNvPr>
          <p:cNvSpPr>
            <a:spLocks noGrp="1"/>
          </p:cNvSpPr>
          <p:nvPr>
            <p:ph type="sldNum" sz="quarter" idx="12"/>
          </p:nvPr>
        </p:nvSpPr>
        <p:spPr/>
        <p:txBody>
          <a:bodyPr/>
          <a:lstStyle/>
          <a:p>
            <a:fld id="{0F32A1CE-FC88-6246-A897-F9756C11E54E}" type="slidenum">
              <a:rPr lang="en-EG" smtClean="0"/>
              <a:t>21</a:t>
            </a:fld>
            <a:endParaRPr lang="en-EG"/>
          </a:p>
        </p:txBody>
      </p:sp>
    </p:spTree>
    <p:extLst>
      <p:ext uri="{BB962C8B-B14F-4D97-AF65-F5344CB8AC3E}">
        <p14:creationId xmlns:p14="http://schemas.microsoft.com/office/powerpoint/2010/main" val="13025569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D123B8-4F26-4940-80CC-EE7CF270F4A8}"/>
              </a:ext>
            </a:extLst>
          </p:cNvPr>
          <p:cNvSpPr>
            <a:spLocks noGrp="1"/>
          </p:cNvSpPr>
          <p:nvPr>
            <p:ph type="sldNum" sz="quarter" idx="12"/>
          </p:nvPr>
        </p:nvSpPr>
        <p:spPr/>
        <p:txBody>
          <a:bodyPr/>
          <a:lstStyle/>
          <a:p>
            <a:fld id="{0F32A1CE-FC88-6246-A897-F9756C11E54E}" type="slidenum">
              <a:rPr lang="en-EG" smtClean="0"/>
              <a:t>22</a:t>
            </a:fld>
            <a:endParaRPr lang="en-EG"/>
          </a:p>
        </p:txBody>
      </p:sp>
      <p:pic>
        <p:nvPicPr>
          <p:cNvPr id="2050" name="Picture 2" descr="The Basics of the Financial System | SMB Financial Planning">
            <a:extLst>
              <a:ext uri="{FF2B5EF4-FFF2-40B4-BE49-F238E27FC236}">
                <a16:creationId xmlns:a16="http://schemas.microsoft.com/office/drawing/2014/main" id="{41425CB1-FD84-214F-AFA8-1F4979DF3827}"/>
              </a:ext>
            </a:extLst>
          </p:cNvPr>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b="11980"/>
          <a:stretch/>
        </p:blipFill>
        <p:spPr bwMode="auto">
          <a:xfrm>
            <a:off x="938212" y="1594623"/>
            <a:ext cx="10266082" cy="4215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426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3- Securities Traded in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10233871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E0C6C52-C7C1-0243-BB2D-4FEA0CE5013E}"/>
              </a:ext>
            </a:extLst>
          </p:cNvPr>
          <p:cNvPicPr>
            <a:picLocks noChangeAspect="1"/>
          </p:cNvPicPr>
          <p:nvPr/>
        </p:nvPicPr>
        <p:blipFill>
          <a:blip r:embed="rId2"/>
          <a:stretch>
            <a:fillRect/>
          </a:stretch>
        </p:blipFill>
        <p:spPr>
          <a:xfrm>
            <a:off x="1188720" y="1299113"/>
            <a:ext cx="10163492" cy="4476654"/>
          </a:xfrm>
          <a:prstGeom prst="rect">
            <a:avLst/>
          </a:prstGeom>
        </p:spPr>
      </p:pic>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256565" y="136525"/>
            <a:ext cx="10515600" cy="1325563"/>
          </a:xfrm>
        </p:spPr>
        <p:txBody>
          <a:bodyPr/>
          <a:lstStyle/>
          <a:p>
            <a:r>
              <a:rPr lang="en-EG" b="1" dirty="0"/>
              <a:t>Securities Traded in Financial Markets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1615292" y="3429000"/>
            <a:ext cx="10775269" cy="4038600"/>
          </a:xfrm>
        </p:spPr>
        <p:txBody>
          <a:bodyPr/>
          <a:lstStyle/>
          <a:p>
            <a:r>
              <a:rPr lang="en-US" dirty="0"/>
              <a:t>Securities can be classified as</a:t>
            </a:r>
          </a:p>
          <a:p>
            <a:pPr lvl="1"/>
            <a:r>
              <a:rPr lang="en-US" dirty="0"/>
              <a:t>Money market securities, </a:t>
            </a:r>
          </a:p>
          <a:p>
            <a:pPr lvl="1"/>
            <a:r>
              <a:rPr lang="en-US" dirty="0"/>
              <a:t>Capital market securities, or </a:t>
            </a:r>
          </a:p>
          <a:p>
            <a:pPr lvl="1"/>
            <a:r>
              <a:rPr lang="en-US" dirty="0"/>
              <a:t>Derivative securities.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6077256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73188" y="465641"/>
            <a:ext cx="10515600" cy="1325563"/>
          </a:xfrm>
        </p:spPr>
        <p:txBody>
          <a:bodyPr/>
          <a:lstStyle/>
          <a:p>
            <a:r>
              <a:rPr lang="en-US" dirty="0"/>
              <a:t>Money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883229"/>
            <a:ext cx="10775269" cy="4038600"/>
          </a:xfrm>
        </p:spPr>
        <p:txBody>
          <a:bodyPr>
            <a:normAutofit fontScale="85000" lnSpcReduction="20000"/>
          </a:bodyPr>
          <a:lstStyle/>
          <a:p>
            <a:pPr algn="just"/>
            <a:r>
              <a:rPr lang="en-US" dirty="0"/>
              <a:t>Money markets facilitate the sale of short-term debt securities by deficit units to surplus units. </a:t>
            </a:r>
          </a:p>
          <a:p>
            <a:pPr algn="just"/>
            <a:r>
              <a:rPr lang="en-US" dirty="0"/>
              <a:t>The securities traded in this market are referred to as money market securities, which are debt securities that have a </a:t>
            </a:r>
            <a:r>
              <a:rPr lang="en-US" b="1" dirty="0">
                <a:solidFill>
                  <a:srgbClr val="92D050"/>
                </a:solidFill>
              </a:rPr>
              <a:t>maturity of one year or less</a:t>
            </a:r>
            <a:r>
              <a:rPr lang="en-US" dirty="0"/>
              <a:t>. </a:t>
            </a:r>
          </a:p>
          <a:p>
            <a:pPr algn="just"/>
            <a:r>
              <a:rPr lang="en-US" dirty="0"/>
              <a:t>These generally have a relatively </a:t>
            </a:r>
            <a:r>
              <a:rPr lang="en-US" b="1" dirty="0">
                <a:solidFill>
                  <a:srgbClr val="92D050"/>
                </a:solidFill>
              </a:rPr>
              <a:t>high degree of liquidity</a:t>
            </a:r>
            <a:r>
              <a:rPr lang="en-US" dirty="0"/>
              <a:t>, not only because of their short-term maturity but also because they are desirable to many investors and therefore commonly have an </a:t>
            </a:r>
            <a:r>
              <a:rPr lang="en-US" b="1" dirty="0">
                <a:solidFill>
                  <a:srgbClr val="92D050"/>
                </a:solidFill>
              </a:rPr>
              <a:t>active secondary market</a:t>
            </a:r>
            <a:r>
              <a:rPr lang="en-US" dirty="0"/>
              <a:t>. </a:t>
            </a:r>
          </a:p>
          <a:p>
            <a:pPr algn="just"/>
            <a:r>
              <a:rPr lang="en-US" dirty="0"/>
              <a:t>Money market securities tend to have a </a:t>
            </a:r>
            <a:r>
              <a:rPr lang="en-US" b="1" dirty="0">
                <a:solidFill>
                  <a:srgbClr val="92D050"/>
                </a:solidFill>
              </a:rPr>
              <a:t>low expected return </a:t>
            </a:r>
            <a:r>
              <a:rPr lang="en-US" dirty="0"/>
              <a:t>but also a </a:t>
            </a:r>
            <a:r>
              <a:rPr lang="en-US" b="1" dirty="0">
                <a:solidFill>
                  <a:srgbClr val="92D050"/>
                </a:solidFill>
              </a:rPr>
              <a:t>low degree of credit (default) risk. </a:t>
            </a:r>
          </a:p>
          <a:p>
            <a:pPr algn="just"/>
            <a:r>
              <a:rPr lang="en-US" b="1" dirty="0"/>
              <a:t>Common types of money market securities include </a:t>
            </a:r>
          </a:p>
          <a:p>
            <a:pPr marL="914400" lvl="1" indent="-457200" algn="just">
              <a:buFont typeface="+mj-lt"/>
              <a:buAutoNum type="arabicPeriod"/>
            </a:pPr>
            <a:r>
              <a:rPr lang="en-US" dirty="0"/>
              <a:t>Treasury bills (issued by the U.S. Treasury and governments), </a:t>
            </a:r>
          </a:p>
          <a:p>
            <a:pPr marL="914400" lvl="1" indent="-457200" algn="just">
              <a:buFont typeface="+mj-lt"/>
              <a:buAutoNum type="arabicPeriod"/>
            </a:pPr>
            <a:r>
              <a:rPr lang="en-US" dirty="0"/>
              <a:t>Commercial paper (issued by corporations), and</a:t>
            </a:r>
          </a:p>
          <a:p>
            <a:pPr marL="914400" lvl="1" indent="-457200" algn="just">
              <a:buFont typeface="+mj-lt"/>
              <a:buAutoNum type="arabicPeriod"/>
            </a:pPr>
            <a:r>
              <a:rPr lang="en-US" dirty="0"/>
              <a:t>Negotiable certificates of deposit (issued by depository institutions).</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3211983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83127" y="445762"/>
            <a:ext cx="10515600" cy="1325563"/>
          </a:xfrm>
        </p:spPr>
        <p:txBody>
          <a:bodyPr/>
          <a:lstStyle/>
          <a:p>
            <a:r>
              <a:rPr lang="en-US" dirty="0"/>
              <a:t>Capital Market Securities</a:t>
            </a:r>
            <a:br>
              <a:rPr lang="en-US" dirty="0"/>
            </a:b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40565"/>
            <a:ext cx="10775269" cy="4381264"/>
          </a:xfrm>
        </p:spPr>
        <p:txBody>
          <a:bodyPr>
            <a:normAutofit fontScale="70000" lnSpcReduction="20000"/>
          </a:bodyPr>
          <a:lstStyle/>
          <a:p>
            <a:pPr algn="just"/>
            <a:r>
              <a:rPr lang="en-US" dirty="0"/>
              <a:t>Capital markets facilitate the sale of </a:t>
            </a:r>
            <a:r>
              <a:rPr lang="en-US" b="1" dirty="0">
                <a:solidFill>
                  <a:srgbClr val="0070C0"/>
                </a:solidFill>
              </a:rPr>
              <a:t>long-term securities </a:t>
            </a:r>
            <a:r>
              <a:rPr lang="en-US" dirty="0"/>
              <a:t>by deficit units to surplus units.</a:t>
            </a:r>
          </a:p>
          <a:p>
            <a:pPr algn="just"/>
            <a:r>
              <a:rPr lang="en-US" dirty="0"/>
              <a:t>The securities traded in this market are referred to as capital market securities.</a:t>
            </a:r>
          </a:p>
          <a:p>
            <a:pPr algn="just"/>
            <a:r>
              <a:rPr lang="en-US" dirty="0"/>
              <a:t> Capital market securities are commonly issued to </a:t>
            </a:r>
            <a:r>
              <a:rPr lang="en-US" b="1" dirty="0">
                <a:solidFill>
                  <a:srgbClr val="0070C0"/>
                </a:solidFill>
              </a:rPr>
              <a:t>finance the purchase of capital assets</a:t>
            </a:r>
            <a:r>
              <a:rPr lang="en-US" dirty="0"/>
              <a:t>, such as buildings, equipment, or machinery. </a:t>
            </a:r>
          </a:p>
          <a:p>
            <a:pPr algn="just"/>
            <a:r>
              <a:rPr lang="en-US" b="1" u="sng" dirty="0">
                <a:solidFill>
                  <a:srgbClr val="0070C0"/>
                </a:solidFill>
              </a:rPr>
              <a:t>Three common types of capital market securities are</a:t>
            </a:r>
          </a:p>
          <a:p>
            <a:pPr marL="914400" lvl="1" indent="-457200" algn="just">
              <a:buFont typeface="+mj-lt"/>
              <a:buAutoNum type="arabicPeriod"/>
            </a:pPr>
            <a:r>
              <a:rPr lang="en-US" b="1" dirty="0">
                <a:solidFill>
                  <a:srgbClr val="92D050"/>
                </a:solidFill>
              </a:rPr>
              <a:t>Bonds</a:t>
            </a:r>
            <a:r>
              <a:rPr lang="en-US" dirty="0"/>
              <a:t> are long-term debt securities issued by the Treasury, government agencies, and corporations to finance their operations. They provide a return to investors in the form of interest income (coupon payments) every six months. Bonds commonly have maturities of between 10 and 20 years.</a:t>
            </a:r>
          </a:p>
          <a:p>
            <a:pPr marL="914400" lvl="1" indent="-457200" algn="just">
              <a:buFont typeface="+mj-lt"/>
              <a:buAutoNum type="arabicPeriod"/>
            </a:pPr>
            <a:r>
              <a:rPr lang="en-US" b="1" dirty="0">
                <a:solidFill>
                  <a:srgbClr val="92D050"/>
                </a:solidFill>
              </a:rPr>
              <a:t>Stocks</a:t>
            </a:r>
            <a:r>
              <a:rPr lang="en-US" dirty="0"/>
              <a:t> (or equity securities) represent partial ownership in the corporations that issue them. They are classified as capital market securities because they have no maturity and therefore serve as a long-term source of funds. Investors who purchase stocks (referred to as stockholders) issued by a corporation in the primary market can sell the stocks to other investors at any time in the secondary market. </a:t>
            </a:r>
          </a:p>
          <a:p>
            <a:pPr marL="914400" lvl="1" indent="-457200" algn="just">
              <a:buFont typeface="+mj-lt"/>
              <a:buAutoNum type="arabicPeriod"/>
            </a:pPr>
            <a:r>
              <a:rPr lang="en-US" b="1" dirty="0">
                <a:solidFill>
                  <a:srgbClr val="92D050"/>
                </a:solidFill>
              </a:rPr>
              <a:t>Mortgages</a:t>
            </a:r>
            <a:r>
              <a:rPr lang="en-US" dirty="0"/>
              <a:t> are long-term debt obligations created to finance the purchase of real estate. Residential mortgages are obtained by individuals and families to purchase homes. Financial institutions serve as lenders by providing residential mortgages in their role as a financial intermediary. They can pool deposits received from surplus units and lend those funds to an individual who wants to purchase a home.</a:t>
            </a:r>
          </a:p>
          <a:p>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9131611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363249" y="224941"/>
            <a:ext cx="10515600" cy="1325563"/>
          </a:xfrm>
        </p:spPr>
        <p:txBody>
          <a:bodyPr/>
          <a:lstStyle/>
          <a:p>
            <a:r>
              <a:rPr lang="en-US" dirty="0"/>
              <a:t>Derivative Securities</a:t>
            </a:r>
            <a:endParaRPr lang="en-EG" dirty="0"/>
          </a:p>
        </p:txBody>
      </p:sp>
      <p:sp>
        <p:nvSpPr>
          <p:cNvPr id="5" name="Content Placeholder 4">
            <a:extLst>
              <a:ext uri="{FF2B5EF4-FFF2-40B4-BE49-F238E27FC236}">
                <a16:creationId xmlns:a16="http://schemas.microsoft.com/office/drawing/2014/main" id="{4F826D6C-78FC-7549-B6C0-B3E8050D7EE8}"/>
              </a:ext>
            </a:extLst>
          </p:cNvPr>
          <p:cNvSpPr>
            <a:spLocks noGrp="1"/>
          </p:cNvSpPr>
          <p:nvPr>
            <p:ph sz="half" idx="2"/>
          </p:nvPr>
        </p:nvSpPr>
        <p:spPr>
          <a:xfrm>
            <a:off x="839788" y="1550504"/>
            <a:ext cx="10775269" cy="4371325"/>
          </a:xfrm>
        </p:spPr>
        <p:txBody>
          <a:bodyPr>
            <a:normAutofit fontScale="85000" lnSpcReduction="10000"/>
          </a:bodyPr>
          <a:lstStyle/>
          <a:p>
            <a:pPr algn="just"/>
            <a:r>
              <a:rPr lang="en-US" dirty="0"/>
              <a:t>In addition to money market and capital market securities, derivative securities are also traded in financial markets. </a:t>
            </a:r>
          </a:p>
          <a:p>
            <a:pPr algn="just"/>
            <a:r>
              <a:rPr lang="en-US" dirty="0"/>
              <a:t>Derivative securities are financial contracts whose values are derived from the values of underlying assets (such as debt securities or equity securities).</a:t>
            </a:r>
          </a:p>
          <a:p>
            <a:pPr algn="just"/>
            <a:r>
              <a:rPr lang="en-US" dirty="0"/>
              <a:t>Many derivative securities enable investors to engage in speculation and risk management.</a:t>
            </a:r>
          </a:p>
          <a:p>
            <a:pPr algn="just"/>
            <a:r>
              <a:rPr lang="en-US" b="1" u="sng" dirty="0">
                <a:solidFill>
                  <a:srgbClr val="0070C0"/>
                </a:solidFill>
              </a:rPr>
              <a:t>Speculation</a:t>
            </a:r>
          </a:p>
          <a:p>
            <a:pPr lvl="1" algn="just"/>
            <a:r>
              <a:rPr lang="en-US" dirty="0"/>
              <a:t>Derivative securities allow an investor to speculate on movements in the value of the underlying assets. </a:t>
            </a:r>
          </a:p>
          <a:p>
            <a:pPr lvl="1" algn="just"/>
            <a:r>
              <a:rPr lang="en-US" dirty="0"/>
              <a:t>Investors who speculate in derivative contracts can achieve higher returns than if they had speculated in the underlying assets, but they are also exposed to higher risk.</a:t>
            </a:r>
          </a:p>
          <a:p>
            <a:pPr algn="just"/>
            <a:r>
              <a:rPr lang="en-US" b="1" u="sng" dirty="0">
                <a:solidFill>
                  <a:srgbClr val="0070C0"/>
                </a:solidFill>
              </a:rPr>
              <a:t>Risk Management</a:t>
            </a:r>
          </a:p>
          <a:p>
            <a:pPr lvl="1" algn="just"/>
            <a:r>
              <a:rPr lang="en-US" dirty="0"/>
              <a:t>Derivative securities can be used to reduce the risk by locking the price of the financial asset.</a:t>
            </a:r>
          </a:p>
          <a:p>
            <a:pPr lvl="1" algn="just"/>
            <a:endParaRPr lang="en-EG" dirty="0"/>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7532292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E25457C-0053-4242-B00B-A253DF12F89F}"/>
              </a:ext>
            </a:extLst>
          </p:cNvPr>
          <p:cNvSpPr>
            <a:spLocks noGrp="1"/>
          </p:cNvSpPr>
          <p:nvPr>
            <p:ph type="title"/>
          </p:nvPr>
        </p:nvSpPr>
        <p:spPr>
          <a:xfrm>
            <a:off x="1676400" y="2766218"/>
            <a:ext cx="10515600" cy="1325563"/>
          </a:xfrm>
        </p:spPr>
        <p:txBody>
          <a:bodyPr>
            <a:normAutofit/>
          </a:bodyPr>
          <a:lstStyle/>
          <a:p>
            <a:r>
              <a:rPr lang="en-EG" b="1" dirty="0"/>
              <a:t>4- Functions of Financial Markets</a:t>
            </a:r>
          </a:p>
        </p:txBody>
      </p:sp>
      <p:sp>
        <p:nvSpPr>
          <p:cNvPr id="2" name="Slide Number Placeholder 1">
            <a:extLst>
              <a:ext uri="{FF2B5EF4-FFF2-40B4-BE49-F238E27FC236}">
                <a16:creationId xmlns:a16="http://schemas.microsoft.com/office/drawing/2014/main" id="{8B9E4C9D-80C0-FB42-9201-2C0CEDC782A6}"/>
              </a:ext>
            </a:extLst>
          </p:cNvPr>
          <p:cNvSpPr>
            <a:spLocks noGrp="1"/>
          </p:cNvSpPr>
          <p:nvPr>
            <p:ph type="sldNum" sz="quarter" idx="12"/>
          </p:nvPr>
        </p:nvSpPr>
        <p:spPr/>
        <p:txBody>
          <a:bodyPr/>
          <a:lstStyle/>
          <a:p>
            <a:fld id="{AF3A9E09-1372-4915-B62F-D3AC7680CC12}" type="slidenum">
              <a:rPr lang="en-US" smtClean="0"/>
              <a:pPr/>
              <a:t>28</a:t>
            </a:fld>
            <a:endParaRPr lang="en-US" dirty="0"/>
          </a:p>
        </p:txBody>
      </p:sp>
    </p:spTree>
    <p:extLst>
      <p:ext uri="{BB962C8B-B14F-4D97-AF65-F5344CB8AC3E}">
        <p14:creationId xmlns:p14="http://schemas.microsoft.com/office/powerpoint/2010/main" val="19051134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A7523-4BB0-964B-B8CC-B2568715ABF4}"/>
              </a:ext>
            </a:extLst>
          </p:cNvPr>
          <p:cNvSpPr>
            <a:spLocks noGrp="1"/>
          </p:cNvSpPr>
          <p:nvPr>
            <p:ph type="title"/>
          </p:nvPr>
        </p:nvSpPr>
        <p:spPr/>
        <p:txBody>
          <a:bodyPr anchor="ctr">
            <a:normAutofit/>
          </a:bodyPr>
          <a:lstStyle/>
          <a:p>
            <a:r>
              <a:rPr lang="en-EG" sz="3600" dirty="0"/>
              <a:t>What are the functions of markets?</a:t>
            </a:r>
          </a:p>
        </p:txBody>
      </p:sp>
      <p:sp>
        <p:nvSpPr>
          <p:cNvPr id="3" name="Content Placeholder 2">
            <a:extLst>
              <a:ext uri="{FF2B5EF4-FFF2-40B4-BE49-F238E27FC236}">
                <a16:creationId xmlns:a16="http://schemas.microsoft.com/office/drawing/2014/main" id="{EC3B199C-9BE4-884F-B2B2-886AD653FCBE}"/>
              </a:ext>
            </a:extLst>
          </p:cNvPr>
          <p:cNvSpPr>
            <a:spLocks noGrp="1"/>
          </p:cNvSpPr>
          <p:nvPr>
            <p:ph idx="1"/>
          </p:nvPr>
        </p:nvSpPr>
        <p:spPr/>
        <p:txBody>
          <a:bodyPr anchor="ctr">
            <a:normAutofit fontScale="92500" lnSpcReduction="10000"/>
          </a:bodyPr>
          <a:lstStyle/>
          <a:p>
            <a:pPr algn="just"/>
            <a:r>
              <a:rPr lang="en-US" dirty="0"/>
              <a:t>Financial markets take many different forms and operate in diverse ways. But all of them, whether highly organized, like the London Stock Exchange, or highly informal, like the money changers on the street corners, serve the same basic functions.</a:t>
            </a:r>
          </a:p>
          <a:p>
            <a:pPr marL="0" indent="0" algn="just">
              <a:buNone/>
            </a:pPr>
            <a:endParaRPr lang="en-US" dirty="0"/>
          </a:p>
          <a:p>
            <a:pPr marL="571500" lvl="1" indent="-342900">
              <a:buFont typeface="+mj-lt"/>
              <a:buAutoNum type="arabicPeriod"/>
            </a:pPr>
            <a:r>
              <a:rPr lang="en-EG" dirty="0"/>
              <a:t>Price Setting,</a:t>
            </a:r>
          </a:p>
          <a:p>
            <a:pPr marL="571500" lvl="1" indent="-342900">
              <a:buFont typeface="+mj-lt"/>
              <a:buAutoNum type="arabicPeriod"/>
            </a:pPr>
            <a:r>
              <a:rPr lang="en-EG" dirty="0"/>
              <a:t>Asset Valuation,</a:t>
            </a:r>
          </a:p>
          <a:p>
            <a:pPr marL="571500" lvl="1" indent="-342900">
              <a:buFont typeface="+mj-lt"/>
              <a:buAutoNum type="arabicPeriod"/>
            </a:pPr>
            <a:r>
              <a:rPr lang="en-EG" dirty="0"/>
              <a:t>Arbitrage,</a:t>
            </a:r>
          </a:p>
          <a:p>
            <a:pPr marL="571500" lvl="1" indent="-342900">
              <a:buFont typeface="+mj-lt"/>
              <a:buAutoNum type="arabicPeriod"/>
            </a:pPr>
            <a:r>
              <a:rPr lang="en-EG" dirty="0"/>
              <a:t>Raising Capital,</a:t>
            </a:r>
          </a:p>
          <a:p>
            <a:pPr marL="571500" lvl="1" indent="-342900">
              <a:buFont typeface="+mj-lt"/>
              <a:buAutoNum type="arabicPeriod"/>
            </a:pPr>
            <a:r>
              <a:rPr lang="en-EG" dirty="0"/>
              <a:t>Commercial Transaction,</a:t>
            </a:r>
          </a:p>
          <a:p>
            <a:pPr marL="571500" lvl="1" indent="-342900">
              <a:buFont typeface="+mj-lt"/>
              <a:buAutoNum type="arabicPeriod"/>
            </a:pPr>
            <a:r>
              <a:rPr lang="en-EG" dirty="0"/>
              <a:t>Investment, and</a:t>
            </a:r>
          </a:p>
          <a:p>
            <a:pPr marL="571500" lvl="1" indent="-342900">
              <a:buFont typeface="+mj-lt"/>
              <a:buAutoNum type="arabicPeriod"/>
            </a:pPr>
            <a:r>
              <a:rPr lang="en-EG" dirty="0"/>
              <a:t>Risk Management</a:t>
            </a:r>
          </a:p>
          <a:p>
            <a:endParaRPr lang="en-EG" dirty="0"/>
          </a:p>
        </p:txBody>
      </p:sp>
      <p:sp>
        <p:nvSpPr>
          <p:cNvPr id="4" name="Slide Number Placeholder 3">
            <a:extLst>
              <a:ext uri="{FF2B5EF4-FFF2-40B4-BE49-F238E27FC236}">
                <a16:creationId xmlns:a16="http://schemas.microsoft.com/office/drawing/2014/main" id="{F6F99A83-F929-1143-AA50-AEDC81394764}"/>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5294147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88E77-C0E0-5D45-AA12-FBE6D65D59EB}"/>
              </a:ext>
            </a:extLst>
          </p:cNvPr>
          <p:cNvSpPr>
            <a:spLocks noGrp="1"/>
          </p:cNvSpPr>
          <p:nvPr>
            <p:ph type="title"/>
          </p:nvPr>
        </p:nvSpPr>
        <p:spPr>
          <a:xfrm>
            <a:off x="1268244" y="254685"/>
            <a:ext cx="5314536" cy="1325563"/>
          </a:xfrm>
        </p:spPr>
        <p:txBody>
          <a:bodyPr vert="horz" lIns="91440" tIns="45720" rIns="91440" bIns="45720" rtlCol="0" anchor="ctr">
            <a:normAutofit/>
          </a:bodyPr>
          <a:lstStyle/>
          <a:p>
            <a:r>
              <a:rPr lang="en-US" b="1" dirty="0"/>
              <a:t>1. Price setting</a:t>
            </a:r>
          </a:p>
        </p:txBody>
      </p:sp>
      <p:sp>
        <p:nvSpPr>
          <p:cNvPr id="3" name="Content Placeholder 2">
            <a:extLst>
              <a:ext uri="{FF2B5EF4-FFF2-40B4-BE49-F238E27FC236}">
                <a16:creationId xmlns:a16="http://schemas.microsoft.com/office/drawing/2014/main" id="{CDC24BA6-48E7-7C4E-950C-3F16332F775F}"/>
              </a:ext>
            </a:extLst>
          </p:cNvPr>
          <p:cNvSpPr>
            <a:spLocks noGrp="1"/>
          </p:cNvSpPr>
          <p:nvPr>
            <p:ph sz="half" idx="2"/>
          </p:nvPr>
        </p:nvSpPr>
        <p:spPr>
          <a:xfrm>
            <a:off x="781457" y="2021299"/>
            <a:ext cx="5314543" cy="3375920"/>
          </a:xfrm>
        </p:spPr>
        <p:txBody>
          <a:bodyPr vert="horz" lIns="91440" tIns="45720" rIns="91440" bIns="45720" rtlCol="0" anchor="t">
            <a:normAutofit/>
          </a:bodyPr>
          <a:lstStyle/>
          <a:p>
            <a:pPr algn="just"/>
            <a:r>
              <a:rPr lang="en-US" sz="2400" dirty="0"/>
              <a:t>The value of an ounce of gold or a share of stock is no more, and no less, than what someone is willing to pay to own it. </a:t>
            </a:r>
          </a:p>
          <a:p>
            <a:pPr algn="just"/>
            <a:r>
              <a:rPr lang="en-US" sz="2400" dirty="0"/>
              <a:t>Markets provide price discovery, a way to determine the relative values of different items, based upon the prices at which individuals are willing to buy and sell them.</a:t>
            </a:r>
          </a:p>
          <a:p>
            <a:pPr algn="just"/>
            <a:endParaRPr lang="en-US" sz="2400" dirty="0"/>
          </a:p>
        </p:txBody>
      </p:sp>
      <p:pic>
        <p:nvPicPr>
          <p:cNvPr id="6148" name="Picture 4" descr="Setting a Price – Productivity Software, Business Services &amp; Internet  Products for SMEs.">
            <a:extLst>
              <a:ext uri="{FF2B5EF4-FFF2-40B4-BE49-F238E27FC236}">
                <a16:creationId xmlns:a16="http://schemas.microsoft.com/office/drawing/2014/main" id="{5FBD3BA2-AAD8-C24D-9B9F-262D5CF4EE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281" r="1" b="1"/>
          <a:stretch/>
        </p:blipFill>
        <p:spPr bwMode="auto">
          <a:xfrm>
            <a:off x="6750141" y="1580247"/>
            <a:ext cx="5441859" cy="4329377"/>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F166357B-3418-6446-A866-E3CD9E506ACB}"/>
              </a:ext>
            </a:extLst>
          </p:cNvPr>
          <p:cNvSpPr>
            <a:spLocks noGrp="1"/>
          </p:cNvSpPr>
          <p:nvPr>
            <p:ph type="sldNum" sz="quarter" idx="12"/>
          </p:nvPr>
        </p:nvSpPr>
        <p:spPr>
          <a:xfrm>
            <a:off x="803563"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30</a:t>
            </a:fld>
            <a:endParaRPr lang="en-US" sz="1500" b="0">
              <a:solidFill>
                <a:schemeClr val="tx1"/>
              </a:solidFill>
              <a:latin typeface="Calibri" panose="020F0502020204030204"/>
            </a:endParaRPr>
          </a:p>
        </p:txBody>
      </p:sp>
    </p:spTree>
    <p:extLst>
      <p:ext uri="{BB962C8B-B14F-4D97-AF65-F5344CB8AC3E}">
        <p14:creationId xmlns:p14="http://schemas.microsoft.com/office/powerpoint/2010/main" val="42179990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17798-FA07-AB49-93C3-D75E87386E0E}"/>
              </a:ext>
            </a:extLst>
          </p:cNvPr>
          <p:cNvSpPr>
            <a:spLocks noGrp="1"/>
          </p:cNvSpPr>
          <p:nvPr>
            <p:ph type="title"/>
          </p:nvPr>
        </p:nvSpPr>
        <p:spPr>
          <a:xfrm>
            <a:off x="1310640" y="254685"/>
            <a:ext cx="5314536" cy="1325563"/>
          </a:xfrm>
        </p:spPr>
        <p:txBody>
          <a:bodyPr vert="horz" lIns="91440" tIns="45720" rIns="91440" bIns="45720" rtlCol="0" anchor="ctr">
            <a:normAutofit/>
          </a:bodyPr>
          <a:lstStyle/>
          <a:p>
            <a:r>
              <a:rPr lang="en-US" b="1" dirty="0"/>
              <a:t>2. Asset valuation</a:t>
            </a:r>
          </a:p>
        </p:txBody>
      </p:sp>
      <p:sp>
        <p:nvSpPr>
          <p:cNvPr id="3" name="Content Placeholder 2">
            <a:extLst>
              <a:ext uri="{FF2B5EF4-FFF2-40B4-BE49-F238E27FC236}">
                <a16:creationId xmlns:a16="http://schemas.microsoft.com/office/drawing/2014/main" id="{C9141AC4-5AB6-D64B-8B1C-5988826137EB}"/>
              </a:ext>
            </a:extLst>
          </p:cNvPr>
          <p:cNvSpPr>
            <a:spLocks noGrp="1"/>
          </p:cNvSpPr>
          <p:nvPr>
            <p:ph sz="half" idx="2"/>
          </p:nvPr>
        </p:nvSpPr>
        <p:spPr>
          <a:xfrm>
            <a:off x="762000" y="2021299"/>
            <a:ext cx="5314543" cy="3375920"/>
          </a:xfrm>
        </p:spPr>
        <p:txBody>
          <a:bodyPr vert="horz" lIns="91440" tIns="45720" rIns="91440" bIns="45720" rtlCol="0" anchor="t">
            <a:normAutofit/>
          </a:bodyPr>
          <a:lstStyle/>
          <a:p>
            <a:pPr algn="just"/>
            <a:r>
              <a:rPr lang="en-US" sz="2000" dirty="0"/>
              <a:t>Market prices offer the best way to determine the value of a firm or of the firm’s assets, or property. </a:t>
            </a:r>
          </a:p>
          <a:p>
            <a:pPr algn="just"/>
            <a:r>
              <a:rPr lang="en-US" sz="2000" dirty="0"/>
              <a:t>This is important not only to those buying and selling businesses, but also to regulators. </a:t>
            </a:r>
          </a:p>
          <a:p>
            <a:pPr algn="just"/>
            <a:r>
              <a:rPr lang="en-US" sz="2000" dirty="0"/>
              <a:t>An insurer, for example, may appear strong if it values the securities it owns at the prices it paid for them years ago, but the relevant question for judging its solvency is what prices those securities could be sold for if it needed cash to pay claims today.</a:t>
            </a:r>
          </a:p>
          <a:p>
            <a:pPr algn="just"/>
            <a:endParaRPr lang="en-US" sz="2000" dirty="0"/>
          </a:p>
        </p:txBody>
      </p:sp>
      <p:pic>
        <p:nvPicPr>
          <p:cNvPr id="7170" name="Picture 2" descr="Valuing your business assets: asset valuation | businessesVIEW.com.au  Resource Centre">
            <a:extLst>
              <a:ext uri="{FF2B5EF4-FFF2-40B4-BE49-F238E27FC236}">
                <a16:creationId xmlns:a16="http://schemas.microsoft.com/office/drawing/2014/main" id="{459EC123-6CAF-0647-9EEE-5AE144CE915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273" r="22689" b="-1"/>
          <a:stretch/>
        </p:blipFill>
        <p:spPr bwMode="auto">
          <a:xfrm>
            <a:off x="6750141" y="1761893"/>
            <a:ext cx="5441859" cy="4147732"/>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4DABE5E-9E7F-1145-9F42-612DDA17172C}"/>
              </a:ext>
            </a:extLst>
          </p:cNvPr>
          <p:cNvSpPr>
            <a:spLocks noGrp="1"/>
          </p:cNvSpPr>
          <p:nvPr>
            <p:ph type="sldNum" sz="quarter" idx="12"/>
          </p:nvPr>
        </p:nvSpPr>
        <p:spPr>
          <a:xfrm>
            <a:off x="762000" y="605467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31</a:t>
            </a:fld>
            <a:endParaRPr lang="en-US" sz="1500" b="0">
              <a:solidFill>
                <a:schemeClr val="tx1"/>
              </a:solidFill>
              <a:latin typeface="Calibri" panose="020F0502020204030204"/>
            </a:endParaRPr>
          </a:p>
        </p:txBody>
      </p:sp>
    </p:spTree>
    <p:extLst>
      <p:ext uri="{BB962C8B-B14F-4D97-AF65-F5344CB8AC3E}">
        <p14:creationId xmlns:p14="http://schemas.microsoft.com/office/powerpoint/2010/main" val="29267226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0DE7E-3437-534F-9AF5-28C611263B24}"/>
              </a:ext>
            </a:extLst>
          </p:cNvPr>
          <p:cNvSpPr>
            <a:spLocks noGrp="1"/>
          </p:cNvSpPr>
          <p:nvPr>
            <p:ph type="title"/>
          </p:nvPr>
        </p:nvSpPr>
        <p:spPr>
          <a:xfrm>
            <a:off x="1351925" y="340288"/>
            <a:ext cx="5314536" cy="1325563"/>
          </a:xfrm>
        </p:spPr>
        <p:txBody>
          <a:bodyPr vert="horz" lIns="91440" tIns="45720" rIns="91440" bIns="45720" rtlCol="0" anchor="ctr">
            <a:normAutofit/>
          </a:bodyPr>
          <a:lstStyle/>
          <a:p>
            <a:r>
              <a:rPr lang="en-US" b="1" kern="1200" dirty="0">
                <a:latin typeface="+mj-lt"/>
                <a:ea typeface="+mj-ea"/>
                <a:cs typeface="+mj-cs"/>
              </a:rPr>
              <a:t>3.Arbitrage</a:t>
            </a:r>
          </a:p>
        </p:txBody>
      </p:sp>
      <p:sp>
        <p:nvSpPr>
          <p:cNvPr id="3" name="Content Placeholder 2">
            <a:extLst>
              <a:ext uri="{FF2B5EF4-FFF2-40B4-BE49-F238E27FC236}">
                <a16:creationId xmlns:a16="http://schemas.microsoft.com/office/drawing/2014/main" id="{B00A5653-925A-154D-8345-7F728105DDBE}"/>
              </a:ext>
            </a:extLst>
          </p:cNvPr>
          <p:cNvSpPr>
            <a:spLocks noGrp="1"/>
          </p:cNvSpPr>
          <p:nvPr>
            <p:ph sz="half" idx="2"/>
          </p:nvPr>
        </p:nvSpPr>
        <p:spPr>
          <a:xfrm>
            <a:off x="701279" y="2010611"/>
            <a:ext cx="5314543" cy="3375920"/>
          </a:xfrm>
        </p:spPr>
        <p:txBody>
          <a:bodyPr vert="horz" lIns="91440" tIns="45720" rIns="91440" bIns="45720" rtlCol="0" anchor="t">
            <a:normAutofit/>
          </a:bodyPr>
          <a:lstStyle/>
          <a:p>
            <a:pPr algn="just"/>
            <a:r>
              <a:rPr lang="en-US" sz="2400" dirty="0"/>
              <a:t>In countries with poorly developed financial markets, commodities and currencies may trade at very different prices in different locations. </a:t>
            </a:r>
          </a:p>
          <a:p>
            <a:pPr algn="just"/>
            <a:r>
              <a:rPr lang="en-US" sz="2400" dirty="0"/>
              <a:t>As traders in financial markets attempt to profit from these divergences, prices move towards a uniform level, making the entire economy more efficient.</a:t>
            </a:r>
          </a:p>
          <a:p>
            <a:pPr algn="just"/>
            <a:endParaRPr lang="en-US" sz="2400" dirty="0"/>
          </a:p>
        </p:txBody>
      </p:sp>
      <p:pic>
        <p:nvPicPr>
          <p:cNvPr id="8194" name="Picture 2" descr="Arbitrage | Netflix">
            <a:extLst>
              <a:ext uri="{FF2B5EF4-FFF2-40B4-BE49-F238E27FC236}">
                <a16:creationId xmlns:a16="http://schemas.microsoft.com/office/drawing/2014/main" id="{06015DBF-C643-9243-B816-728B2E6CCE3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84057" y="1734580"/>
            <a:ext cx="3796790" cy="161363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366310E0-8EF4-DA4A-A163-030F8DE22705}"/>
              </a:ext>
            </a:extLst>
          </p:cNvPr>
          <p:cNvSpPr>
            <a:spLocks noGrp="1"/>
          </p:cNvSpPr>
          <p:nvPr>
            <p:ph type="sldNum" sz="quarter" idx="12"/>
          </p:nvPr>
        </p:nvSpPr>
        <p:spPr>
          <a:xfrm>
            <a:off x="803285" y="607605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rgbClr val="FFFFFF"/>
                </a:solidFill>
              </a:rPr>
              <a:pPr algn="ctr">
                <a:spcAft>
                  <a:spcPts val="600"/>
                </a:spcAft>
              </a:pPr>
              <a:t>32</a:t>
            </a:fld>
            <a:endParaRPr lang="en-US" sz="1500" dirty="0">
              <a:solidFill>
                <a:srgbClr val="FFFFFF"/>
              </a:solidFill>
            </a:endParaRPr>
          </a:p>
        </p:txBody>
      </p:sp>
    </p:spTree>
    <p:extLst>
      <p:ext uri="{BB962C8B-B14F-4D97-AF65-F5344CB8AC3E}">
        <p14:creationId xmlns:p14="http://schemas.microsoft.com/office/powerpoint/2010/main" val="35863690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435605" y="289671"/>
            <a:ext cx="5314536" cy="1325563"/>
          </a:xfrm>
        </p:spPr>
        <p:txBody>
          <a:bodyPr vert="horz" lIns="91440" tIns="45720" rIns="91440" bIns="45720" rtlCol="0" anchor="ctr">
            <a:normAutofit/>
          </a:bodyPr>
          <a:lstStyle/>
          <a:p>
            <a:r>
              <a:rPr lang="en-US" b="1" dirty="0"/>
              <a:t>4. Raising capital</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000" dirty="0"/>
              <a:t>Firms often require funds to build new facilities, replace machinery or expand their business in other ways. </a:t>
            </a:r>
          </a:p>
          <a:p>
            <a:pPr algn="just"/>
            <a:r>
              <a:rPr lang="en-US" sz="2000" dirty="0"/>
              <a:t>Shares, bonds and other types of financial instruments make this possible. </a:t>
            </a:r>
          </a:p>
          <a:p>
            <a:pPr algn="just"/>
            <a:r>
              <a:rPr lang="en-US" sz="2000" dirty="0"/>
              <a:t>Increasingly, the financial markets are also the source of capital for individuals who wish to buy homes or cars, or even to make credit-card purchases.</a:t>
            </a:r>
          </a:p>
          <a:p>
            <a:pPr algn="just"/>
            <a:endParaRPr lang="en-US" sz="2000" dirty="0"/>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1326994"/>
            <a:ext cx="5441859" cy="4327943"/>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44402"/>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rgbClr val="FFFFFF"/>
                </a:solidFill>
                <a:latin typeface="Calibri" panose="020F0502020204030204"/>
              </a:rPr>
              <a:pPr algn="ctr">
                <a:spcAft>
                  <a:spcPts val="600"/>
                </a:spcAft>
                <a:defRPr/>
              </a:pPr>
              <a:t>33</a:t>
            </a:fld>
            <a:endParaRPr lang="en-US" sz="1500" b="0">
              <a:solidFill>
                <a:srgbClr val="FFFFFF"/>
              </a:solidFill>
              <a:latin typeface="Calibri" panose="020F0502020204030204"/>
            </a:endParaRPr>
          </a:p>
        </p:txBody>
      </p:sp>
    </p:spTree>
    <p:extLst>
      <p:ext uri="{BB962C8B-B14F-4D97-AF65-F5344CB8AC3E}">
        <p14:creationId xmlns:p14="http://schemas.microsoft.com/office/powerpoint/2010/main" val="9800018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E9D9-DA67-BD40-ABFF-E046136108A9}"/>
              </a:ext>
            </a:extLst>
          </p:cNvPr>
          <p:cNvSpPr>
            <a:spLocks noGrp="1"/>
          </p:cNvSpPr>
          <p:nvPr>
            <p:ph type="title"/>
          </p:nvPr>
        </p:nvSpPr>
        <p:spPr>
          <a:xfrm>
            <a:off x="1268243" y="356948"/>
            <a:ext cx="6533845" cy="1325563"/>
          </a:xfrm>
        </p:spPr>
        <p:txBody>
          <a:bodyPr vert="horz" lIns="91440" tIns="45720" rIns="91440" bIns="45720" rtlCol="0" anchor="ctr">
            <a:normAutofit/>
          </a:bodyPr>
          <a:lstStyle/>
          <a:p>
            <a:r>
              <a:rPr lang="en-US" sz="3600" b="1" dirty="0"/>
              <a:t>5. Commercial Transaction</a:t>
            </a:r>
          </a:p>
        </p:txBody>
      </p:sp>
      <p:sp>
        <p:nvSpPr>
          <p:cNvPr id="3" name="Content Placeholder 2">
            <a:extLst>
              <a:ext uri="{FF2B5EF4-FFF2-40B4-BE49-F238E27FC236}">
                <a16:creationId xmlns:a16="http://schemas.microsoft.com/office/drawing/2014/main" id="{9609D04A-2749-4641-82EC-252EFD4246A0}"/>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t>As well as long-term capital, the financial markets that makes many commercial transactions possible. </a:t>
            </a:r>
          </a:p>
          <a:p>
            <a:pPr algn="just"/>
            <a:r>
              <a:rPr lang="en-US" sz="2400" dirty="0"/>
              <a:t>This includes such things as arranging payment for the sale of a product abroad and providing working capital so that a firm can pay employees if payments from customers run late.</a:t>
            </a:r>
          </a:p>
          <a:p>
            <a:pPr algn="just"/>
            <a:endParaRPr lang="en-US" sz="2400" dirty="0"/>
          </a:p>
        </p:txBody>
      </p:sp>
      <p:pic>
        <p:nvPicPr>
          <p:cNvPr id="9218" name="Picture 2" descr="How to Pitch Raising Capital to the Board of Directors | OpenView Labs">
            <a:extLst>
              <a:ext uri="{FF2B5EF4-FFF2-40B4-BE49-F238E27FC236}">
                <a16:creationId xmlns:a16="http://schemas.microsoft.com/office/drawing/2014/main" id="{960517B6-50ED-7043-B1B9-196C9EA723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08" r="21238" b="-1"/>
          <a:stretch/>
        </p:blipFill>
        <p:spPr bwMode="auto">
          <a:xfrm>
            <a:off x="6750141" y="1550019"/>
            <a:ext cx="5441859" cy="4383699"/>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6E7375A-3668-EC44-88E3-0767D6671599}"/>
              </a:ext>
            </a:extLst>
          </p:cNvPr>
          <p:cNvSpPr>
            <a:spLocks noGrp="1"/>
          </p:cNvSpPr>
          <p:nvPr>
            <p:ph type="sldNum" sz="quarter" idx="12"/>
          </p:nvPr>
        </p:nvSpPr>
        <p:spPr>
          <a:xfrm>
            <a:off x="762000" y="6074325"/>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34</a:t>
            </a:fld>
            <a:endParaRPr lang="en-US" sz="1500" b="0" dirty="0">
              <a:solidFill>
                <a:schemeClr val="tx1"/>
              </a:solidFill>
              <a:latin typeface="Calibri" panose="020F0502020204030204"/>
            </a:endParaRPr>
          </a:p>
        </p:txBody>
      </p:sp>
    </p:spTree>
    <p:extLst>
      <p:ext uri="{BB962C8B-B14F-4D97-AF65-F5344CB8AC3E}">
        <p14:creationId xmlns:p14="http://schemas.microsoft.com/office/powerpoint/2010/main" val="16985201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CBB8-4DFB-A541-A4B9-F9C80351E774}"/>
              </a:ext>
            </a:extLst>
          </p:cNvPr>
          <p:cNvSpPr>
            <a:spLocks noGrp="1"/>
          </p:cNvSpPr>
          <p:nvPr>
            <p:ph type="title"/>
          </p:nvPr>
        </p:nvSpPr>
        <p:spPr>
          <a:xfrm>
            <a:off x="1268244" y="223770"/>
            <a:ext cx="5314536" cy="1325563"/>
          </a:xfrm>
        </p:spPr>
        <p:txBody>
          <a:bodyPr vert="horz" lIns="91440" tIns="45720" rIns="91440" bIns="45720" rtlCol="0" anchor="ctr">
            <a:normAutofit/>
          </a:bodyPr>
          <a:lstStyle/>
          <a:p>
            <a:r>
              <a:rPr lang="en-US" b="1" kern="1200" dirty="0">
                <a:latin typeface="+mj-lt"/>
                <a:ea typeface="+mj-ea"/>
                <a:cs typeface="+mj-cs"/>
              </a:rPr>
              <a:t>6. Investment</a:t>
            </a:r>
          </a:p>
        </p:txBody>
      </p:sp>
      <p:sp>
        <p:nvSpPr>
          <p:cNvPr id="3" name="Content Placeholder 2">
            <a:extLst>
              <a:ext uri="{FF2B5EF4-FFF2-40B4-BE49-F238E27FC236}">
                <a16:creationId xmlns:a16="http://schemas.microsoft.com/office/drawing/2014/main" id="{E811E7D4-6B0A-7542-91C8-43EE9B382B6A}"/>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dirty="0"/>
              <a:t>The stock, bond and money markets provide an opportunity to earn a return on funds that are not needed immediately, and to accumulate assets that will provide an income in future.</a:t>
            </a:r>
          </a:p>
          <a:p>
            <a:pPr algn="just"/>
            <a:endParaRPr lang="en-US" dirty="0"/>
          </a:p>
          <a:p>
            <a:pPr algn="just"/>
            <a:endParaRPr lang="en-US" dirty="0"/>
          </a:p>
        </p:txBody>
      </p:sp>
      <p:pic>
        <p:nvPicPr>
          <p:cNvPr id="3076" name="Picture 4" descr="Should You Invest Your EPF Savings During This Recession?">
            <a:extLst>
              <a:ext uri="{FF2B5EF4-FFF2-40B4-BE49-F238E27FC236}">
                <a16:creationId xmlns:a16="http://schemas.microsoft.com/office/drawing/2014/main" id="{7A22169C-CA5E-F64D-8A6F-322FEDEFC1E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326496" y="1549333"/>
            <a:ext cx="3796790" cy="3769799"/>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5EA54D24-9515-9B4D-BFD8-53F9F8D5BF3D}"/>
              </a:ext>
            </a:extLst>
          </p:cNvPr>
          <p:cNvSpPr>
            <a:spLocks noGrp="1"/>
          </p:cNvSpPr>
          <p:nvPr>
            <p:ph type="sldNum" sz="quarter" idx="12"/>
          </p:nvPr>
        </p:nvSpPr>
        <p:spPr>
          <a:xfrm>
            <a:off x="762000" y="6085590"/>
            <a:ext cx="548640" cy="548640"/>
          </a:xfrm>
          <a:prstGeom prst="ellipse">
            <a:avLst/>
          </a:prstGeom>
          <a:noFill/>
        </p:spPr>
        <p:txBody>
          <a:bodyPr vert="horz" lIns="91440" tIns="45720" rIns="91440" bIns="45720" rtlCol="0" anchor="ctr">
            <a:normAutofit/>
          </a:bodyPr>
          <a:lstStyle/>
          <a:p>
            <a:pPr algn="ctr">
              <a:spcAft>
                <a:spcPts val="600"/>
              </a:spcAft>
            </a:pPr>
            <a:fld id="{AF3A9E09-1372-4915-B62F-D3AC7680CC12}" type="slidenum">
              <a:rPr lang="en-US" sz="1500">
                <a:solidFill>
                  <a:schemeClr val="tx1"/>
                </a:solidFill>
              </a:rPr>
              <a:pPr algn="ctr">
                <a:spcAft>
                  <a:spcPts val="600"/>
                </a:spcAft>
              </a:pPr>
              <a:t>35</a:t>
            </a:fld>
            <a:endParaRPr lang="en-US" sz="1500">
              <a:solidFill>
                <a:schemeClr val="tx1"/>
              </a:solidFill>
            </a:endParaRPr>
          </a:p>
        </p:txBody>
      </p:sp>
    </p:spTree>
    <p:extLst>
      <p:ext uri="{BB962C8B-B14F-4D97-AF65-F5344CB8AC3E}">
        <p14:creationId xmlns:p14="http://schemas.microsoft.com/office/powerpoint/2010/main" val="17829288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0C7E6-D24E-FA4C-B829-D14900ABDE27}"/>
              </a:ext>
            </a:extLst>
          </p:cNvPr>
          <p:cNvSpPr>
            <a:spLocks noGrp="1"/>
          </p:cNvSpPr>
          <p:nvPr>
            <p:ph type="title"/>
          </p:nvPr>
        </p:nvSpPr>
        <p:spPr>
          <a:xfrm>
            <a:off x="1351925" y="261459"/>
            <a:ext cx="5314536" cy="1325563"/>
          </a:xfrm>
        </p:spPr>
        <p:txBody>
          <a:bodyPr vert="horz" lIns="91440" tIns="45720" rIns="91440" bIns="45720" rtlCol="0" anchor="ctr">
            <a:normAutofit/>
          </a:bodyPr>
          <a:lstStyle/>
          <a:p>
            <a:r>
              <a:rPr lang="en-US" b="1" dirty="0"/>
              <a:t>7. Risk management</a:t>
            </a:r>
          </a:p>
        </p:txBody>
      </p:sp>
      <p:sp>
        <p:nvSpPr>
          <p:cNvPr id="3" name="Content Placeholder 2">
            <a:extLst>
              <a:ext uri="{FF2B5EF4-FFF2-40B4-BE49-F238E27FC236}">
                <a16:creationId xmlns:a16="http://schemas.microsoft.com/office/drawing/2014/main" id="{7A4107E1-BF4F-5F45-BAA0-FE2DF2CBEA9F}"/>
              </a:ext>
            </a:extLst>
          </p:cNvPr>
          <p:cNvSpPr>
            <a:spLocks noGrp="1"/>
          </p:cNvSpPr>
          <p:nvPr>
            <p:ph sz="half" idx="2"/>
          </p:nvPr>
        </p:nvSpPr>
        <p:spPr>
          <a:xfrm>
            <a:off x="762000" y="2279018"/>
            <a:ext cx="5314543" cy="3375920"/>
          </a:xfrm>
        </p:spPr>
        <p:txBody>
          <a:bodyPr vert="horz" lIns="91440" tIns="45720" rIns="91440" bIns="45720" rtlCol="0" anchor="t">
            <a:normAutofit/>
          </a:bodyPr>
          <a:lstStyle/>
          <a:p>
            <a:pPr algn="just"/>
            <a:r>
              <a:rPr lang="en-US" sz="2400" dirty="0"/>
              <a:t>Futures, options and other derivatives contracts can provide protection against many types of risk, such as the possibility that a foreign currency will lose value against the domestic currency before an export payment is received.</a:t>
            </a:r>
          </a:p>
          <a:p>
            <a:pPr marL="0" indent="0" algn="just">
              <a:buNone/>
            </a:pPr>
            <a:endParaRPr lang="en-US" sz="2400" dirty="0"/>
          </a:p>
        </p:txBody>
      </p:sp>
      <p:pic>
        <p:nvPicPr>
          <p:cNvPr id="4102" name="Picture 6" descr="ECTRIMS2019 — Human Herpesvirus 6A May Increase MS Risk">
            <a:extLst>
              <a:ext uri="{FF2B5EF4-FFF2-40B4-BE49-F238E27FC236}">
                <a16:creationId xmlns:a16="http://schemas.microsoft.com/office/drawing/2014/main" id="{D2C7B55E-15C6-1247-B416-57E1A659CE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342" r="6538" b="-1"/>
          <a:stretch/>
        </p:blipFill>
        <p:spPr bwMode="auto">
          <a:xfrm>
            <a:off x="6666461" y="1450730"/>
            <a:ext cx="5441859" cy="4896203"/>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22DCAB89-9AD5-4043-A6D1-1A55B20E6D91}"/>
              </a:ext>
            </a:extLst>
          </p:cNvPr>
          <p:cNvSpPr>
            <a:spLocks noGrp="1"/>
          </p:cNvSpPr>
          <p:nvPr>
            <p:ph type="sldNum" sz="quarter" idx="12"/>
          </p:nvPr>
        </p:nvSpPr>
        <p:spPr>
          <a:xfrm>
            <a:off x="803285" y="6072614"/>
            <a:ext cx="548640" cy="548640"/>
          </a:xfrm>
          <a:prstGeom prst="ellipse">
            <a:avLst/>
          </a:prstGeom>
          <a:noFill/>
        </p:spPr>
        <p:txBody>
          <a:bodyPr vert="horz" lIns="91440" tIns="45720" rIns="91440" bIns="45720" rtlCol="0" anchor="ctr">
            <a:normAutofit/>
          </a:bodyPr>
          <a:lstStyle/>
          <a:p>
            <a:pPr algn="ctr">
              <a:spcAft>
                <a:spcPts val="600"/>
              </a:spcAft>
              <a:defRPr/>
            </a:pPr>
            <a:fld id="{AF3A9E09-1372-4915-B62F-D3AC7680CC12}" type="slidenum">
              <a:rPr lang="en-US" sz="1500" b="0">
                <a:solidFill>
                  <a:schemeClr val="tx1"/>
                </a:solidFill>
                <a:latin typeface="Calibri" panose="020F0502020204030204"/>
              </a:rPr>
              <a:pPr algn="ctr">
                <a:spcAft>
                  <a:spcPts val="600"/>
                </a:spcAft>
                <a:defRPr/>
              </a:pPr>
              <a:t>36</a:t>
            </a:fld>
            <a:endParaRPr lang="en-US" sz="1500" b="0" dirty="0">
              <a:solidFill>
                <a:schemeClr val="tx1"/>
              </a:solidFill>
              <a:latin typeface="Calibri" panose="020F0502020204030204"/>
            </a:endParaRPr>
          </a:p>
        </p:txBody>
      </p:sp>
    </p:spTree>
    <p:extLst>
      <p:ext uri="{BB962C8B-B14F-4D97-AF65-F5344CB8AC3E}">
        <p14:creationId xmlns:p14="http://schemas.microsoft.com/office/powerpoint/2010/main" val="2574648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54CFD5-6681-41AC-BF0C-4C5F43719711}"/>
</file>

<file path=customXml/itemProps2.xml><?xml version="1.0" encoding="utf-8"?>
<ds:datastoreItem xmlns:ds="http://schemas.openxmlformats.org/officeDocument/2006/customXml" ds:itemID="{46A1BFFD-2F17-4AB1-AAD5-4CDBA6340BBE}"/>
</file>

<file path=customXml/itemProps3.xml><?xml version="1.0" encoding="utf-8"?>
<ds:datastoreItem xmlns:ds="http://schemas.openxmlformats.org/officeDocument/2006/customXml" ds:itemID="{B7F637C9-00D5-4C9F-990C-07B964503AE9}"/>
</file>

<file path=docProps/app.xml><?xml version="1.0" encoding="utf-8"?>
<Properties xmlns="http://schemas.openxmlformats.org/officeDocument/2006/extended-properties" xmlns:vt="http://schemas.openxmlformats.org/officeDocument/2006/docPropsVTypes">
  <TotalTime>11</TotalTime>
  <Words>3156</Words>
  <Application>Microsoft Macintosh PowerPoint</Application>
  <PresentationFormat>Widescreen</PresentationFormat>
  <Paragraphs>229</Paragraphs>
  <Slides>37</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Times New Roman</vt:lpstr>
      <vt:lpstr>Office Theme</vt:lpstr>
      <vt:lpstr>PowerPoint Presentation</vt:lpstr>
      <vt:lpstr>PowerPoint Presentation</vt:lpstr>
      <vt:lpstr>What is a Market?</vt:lpstr>
      <vt:lpstr>Types of Markets</vt:lpstr>
      <vt:lpstr>What is a Financial Market?</vt:lpstr>
      <vt:lpstr>Types of Financial Markets </vt:lpstr>
      <vt:lpstr>Types of Financial Markets </vt:lpstr>
      <vt:lpstr>Types of Financial Markets </vt:lpstr>
      <vt:lpstr>Types of Financial Markets </vt:lpstr>
      <vt:lpstr>1- Role of Financial Markets</vt:lpstr>
      <vt:lpstr>Role of Financial Markets</vt:lpstr>
      <vt:lpstr>Role of Financial Markets</vt:lpstr>
      <vt:lpstr>Accommodating Corporate Finance Need</vt:lpstr>
      <vt:lpstr>Accommodating Investment Needs </vt:lpstr>
      <vt:lpstr>How Financial Markets Facilitate Corporate Finance and Investment Management</vt:lpstr>
      <vt:lpstr>Role of Financial Markets</vt:lpstr>
      <vt:lpstr>Primary versus Secondary Markets</vt:lpstr>
      <vt:lpstr>2- Financial System</vt:lpstr>
      <vt:lpstr>Financial System</vt:lpstr>
      <vt:lpstr>Understanding Financial Systems</vt:lpstr>
      <vt:lpstr>Understanding Financial Systems</vt:lpstr>
      <vt:lpstr>PowerPoint Presentation</vt:lpstr>
      <vt:lpstr>3- Securities Traded in Financial Markets</vt:lpstr>
      <vt:lpstr>Securities Traded in Financial Markets</vt:lpstr>
      <vt:lpstr>Money Market Securities </vt:lpstr>
      <vt:lpstr>Capital Market Securities </vt:lpstr>
      <vt:lpstr>Derivative Securities</vt:lpstr>
      <vt:lpstr>4- Functions of Financial Markets</vt:lpstr>
      <vt:lpstr>What are the functions of markets?</vt:lpstr>
      <vt:lpstr>1. Price setting</vt:lpstr>
      <vt:lpstr>2. Asset valuation</vt:lpstr>
      <vt:lpstr>3.Arbitrage</vt:lpstr>
      <vt:lpstr>4. Raising capital</vt:lpstr>
      <vt:lpstr>5. Commercial Transaction</vt:lpstr>
      <vt:lpstr>6. Investment</vt:lpstr>
      <vt:lpstr>7. Risk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25</cp:revision>
  <dcterms:created xsi:type="dcterms:W3CDTF">2023-04-29T09:08:00Z</dcterms:created>
  <dcterms:modified xsi:type="dcterms:W3CDTF">2025-10-07T12:00:55Z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