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diagrams/colors1.xml" ContentType="application/vnd.openxmlformats-officedocument.drawingml.diagramColors+xml"/>
  <Override PartName="/ppt/diagrams/drawing1.xml" ContentType="application/vnd.ms-office.drawingml.diagramDrawing+xml"/>
  <Override PartName="/ppt/diagrams/quickStyle1.xml" ContentType="application/vnd.openxmlformats-officedocument.drawingml.diagramStyle+xml"/>
  <Override PartName="/ppt/diagrams/layout2.xml" ContentType="application/vnd.openxmlformats-officedocument.drawingml.diagramLayout+xml"/>
  <Override PartName="/ppt/diagrams/quickStyle2.xml" ContentType="application/vnd.openxmlformats-officedocument.drawingml.diagramStyle+xml"/>
  <Override PartName="/ppt/theme/theme1.xml" ContentType="application/vnd.openxmlformats-officedocument.theme+xml"/>
  <Override PartName="/ppt/diagrams/colors2.xml" ContentType="application/vnd.openxmlformats-officedocument.drawingml.diagramColors+xml"/>
  <Override PartName="/ppt/diagrams/drawing2.xml" ContentType="application/vnd.ms-office.drawingml.diagramDrawing+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334" r:id="rId3"/>
    <p:sldId id="257" r:id="rId4"/>
    <p:sldId id="258" r:id="rId5"/>
    <p:sldId id="335" r:id="rId6"/>
    <p:sldId id="336" r:id="rId7"/>
    <p:sldId id="337" r:id="rId8"/>
    <p:sldId id="339" r:id="rId9"/>
    <p:sldId id="341" r:id="rId10"/>
    <p:sldId id="342" r:id="rId11"/>
    <p:sldId id="343" r:id="rId12"/>
    <p:sldId id="344" r:id="rId13"/>
    <p:sldId id="345" r:id="rId14"/>
    <p:sldId id="346" r:id="rId15"/>
    <p:sldId id="381" r:id="rId16"/>
    <p:sldId id="347" r:id="rId17"/>
    <p:sldId id="348" r:id="rId18"/>
    <p:sldId id="349" r:id="rId19"/>
    <p:sldId id="350" r:id="rId20"/>
    <p:sldId id="351" r:id="rId21"/>
    <p:sldId id="382" r:id="rId22"/>
    <p:sldId id="353" r:id="rId23"/>
    <p:sldId id="354" r:id="rId24"/>
    <p:sldId id="355" r:id="rId25"/>
    <p:sldId id="356" r:id="rId26"/>
    <p:sldId id="359" r:id="rId27"/>
    <p:sldId id="365" r:id="rId28"/>
    <p:sldId id="383" r:id="rId29"/>
    <p:sldId id="366" r:id="rId30"/>
    <p:sldId id="368" r:id="rId31"/>
    <p:sldId id="369" r:id="rId32"/>
    <p:sldId id="370" r:id="rId33"/>
    <p:sldId id="372" r:id="rId34"/>
    <p:sldId id="384" r:id="rId35"/>
    <p:sldId id="373" r:id="rId36"/>
    <p:sldId id="376" r:id="rId37"/>
    <p:sldId id="377" r:id="rId38"/>
    <p:sldId id="378" r:id="rId39"/>
    <p:sldId id="375" r:id="rId40"/>
    <p:sldId id="324" r:id="rId4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FFFFF"/>
    <a:srgbClr val="00AEEF"/>
    <a:srgbClr val="A8D9FE"/>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82" d="100"/>
          <a:sy n="82" d="100"/>
        </p:scale>
        <p:origin x="228"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9C60BB-F775-4A39-9CCB-86F389CB7EAD}"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en-US"/>
        </a:p>
      </dgm:t>
    </dgm:pt>
    <dgm:pt modelId="{E0E7EB5E-755B-48AA-884D-7C00B90F1BB9}">
      <dgm:prSet custT="1"/>
      <dgm:spPr>
        <a:solidFill>
          <a:srgbClr val="203E5F"/>
        </a:solidFill>
        <a:ln>
          <a:solidFill>
            <a:srgbClr val="C29A53"/>
          </a:solidFill>
        </a:ln>
      </dgm:spPr>
      <dgm:t>
        <a:bodyPr/>
        <a:lstStyle/>
        <a:p>
          <a:pPr algn="ctr" rtl="1"/>
          <a:r>
            <a:rPr kumimoji="0" lang="ar-SA" sz="1800" b="0" i="0" u="none" strike="noStrike" cap="none" spc="0" normalizeH="0" baseline="0" noProof="0" dirty="0">
              <a:ln>
                <a:noFill/>
              </a:ln>
              <a:solidFill>
                <a:schemeClr val="bg1"/>
              </a:solidFill>
              <a:effectLst/>
              <a:uLnTx/>
              <a:uFillTx/>
              <a:latin typeface="Alexandria" charset="0"/>
              <a:ea typeface="+mn-ea"/>
              <a:cs typeface="Alexandria" charset="0"/>
            </a:rPr>
            <a:t>أولاً: العائلة</a:t>
          </a:r>
          <a:endParaRPr lang="en-US" sz="1800" b="0" i="0" baseline="0" dirty="0">
            <a:solidFill>
              <a:schemeClr val="bg1"/>
            </a:solidFill>
            <a:latin typeface="Alexandria" pitchFamily="2" charset="-78"/>
            <a:cs typeface="Alexandria" pitchFamily="2" charset="-78"/>
          </a:endParaRPr>
        </a:p>
      </dgm:t>
    </dgm:pt>
    <dgm:pt modelId="{49330ED6-33A0-42B1-86B7-629ABBEDC689}" type="parTrans" cxnId="{A464117F-3355-463B-8385-2BC7F96DA5AC}">
      <dgm:prSet/>
      <dgm:spPr>
        <a:solidFill>
          <a:srgbClr val="207B55"/>
        </a:solidFill>
        <a:ln>
          <a:solidFill>
            <a:srgbClr val="C29A53"/>
          </a:solidFill>
        </a:ln>
      </dgm:spPr>
      <dgm:t>
        <a:bodyPr/>
        <a:lstStyle/>
        <a:p>
          <a:pPr algn="ctr" rtl="1"/>
          <a:endParaRPr lang="en-US" sz="2000" b="0">
            <a:solidFill>
              <a:schemeClr val="bg1"/>
            </a:solidFill>
            <a:latin typeface="Alexandria" pitchFamily="2" charset="-78"/>
            <a:cs typeface="Alexandria" pitchFamily="2" charset="-78"/>
          </a:endParaRPr>
        </a:p>
      </dgm:t>
    </dgm:pt>
    <dgm:pt modelId="{BA7535AB-CA73-4922-8C59-254471979E47}" type="sibTrans" cxnId="{A464117F-3355-463B-8385-2BC7F96DA5AC}">
      <dgm:prSet/>
      <dgm:spPr/>
      <dgm:t>
        <a:bodyPr/>
        <a:lstStyle/>
        <a:p>
          <a:endParaRPr lang="en-US" sz="2000" b="0">
            <a:solidFill>
              <a:schemeClr val="bg1"/>
            </a:solidFill>
            <a:latin typeface="Alexandria" pitchFamily="2" charset="-78"/>
            <a:cs typeface="Alexandria" pitchFamily="2" charset="-78"/>
          </a:endParaRPr>
        </a:p>
      </dgm:t>
    </dgm:pt>
    <dgm:pt modelId="{62CE8B3B-9F9F-4D66-A5C1-ECB573D1371B}">
      <dgm:prSet custT="1"/>
      <dgm:spPr>
        <a:solidFill>
          <a:srgbClr val="FFCC00"/>
        </a:solidFill>
        <a:ln>
          <a:solidFill>
            <a:srgbClr val="C29A53"/>
          </a:solidFill>
        </a:ln>
      </dgm:spPr>
      <dgm:t>
        <a:bodyPr/>
        <a:lstStyle/>
        <a:p>
          <a:pPr algn="ctr" rtl="1"/>
          <a:r>
            <a:rPr kumimoji="0" lang="ar-SA" sz="1800" b="0" i="0" u="none" strike="noStrike" cap="none" spc="0" normalizeH="0" baseline="0" noProof="0" dirty="0">
              <a:ln>
                <a:noFill/>
              </a:ln>
              <a:solidFill>
                <a:schemeClr val="bg1"/>
              </a:solidFill>
              <a:effectLst/>
              <a:uLnTx/>
              <a:uFillTx/>
              <a:latin typeface="Alexandria" charset="0"/>
              <a:ea typeface="+mn-ea"/>
              <a:cs typeface="Alexandria" charset="0"/>
            </a:rPr>
            <a:t>ثانياً: التعاليم الدينية</a:t>
          </a:r>
          <a:endParaRPr lang="en-US" sz="1800" b="0" dirty="0">
            <a:solidFill>
              <a:schemeClr val="bg1"/>
            </a:solidFill>
            <a:latin typeface="Alexandria" pitchFamily="2" charset="-78"/>
            <a:cs typeface="Alexandria" pitchFamily="2" charset="-78"/>
          </a:endParaRPr>
        </a:p>
      </dgm:t>
    </dgm:pt>
    <dgm:pt modelId="{C93ADE27-9484-471F-B100-9F720A7E3030}" type="parTrans" cxnId="{F1F9D5B5-C976-4497-965D-ABFBD1213763}">
      <dgm:prSet/>
      <dgm:spPr>
        <a:solidFill>
          <a:srgbClr val="E8E8E3"/>
        </a:solidFill>
        <a:ln>
          <a:solidFill>
            <a:srgbClr val="C29A53"/>
          </a:solidFill>
        </a:ln>
      </dgm:spPr>
      <dgm:t>
        <a:bodyPr/>
        <a:lstStyle/>
        <a:p>
          <a:pPr algn="ctr" rtl="1"/>
          <a:endParaRPr lang="en-US" sz="2000" b="0">
            <a:solidFill>
              <a:schemeClr val="bg1"/>
            </a:solidFill>
            <a:latin typeface="Alexandria" pitchFamily="2" charset="-78"/>
            <a:cs typeface="Alexandria" pitchFamily="2" charset="-78"/>
          </a:endParaRPr>
        </a:p>
      </dgm:t>
    </dgm:pt>
    <dgm:pt modelId="{E077DFF9-C362-46D6-B119-F23DF966C8F4}" type="sibTrans" cxnId="{F1F9D5B5-C976-4497-965D-ABFBD1213763}">
      <dgm:prSet/>
      <dgm:spPr/>
      <dgm:t>
        <a:bodyPr/>
        <a:lstStyle/>
        <a:p>
          <a:endParaRPr lang="en-US" sz="2000" b="0">
            <a:solidFill>
              <a:schemeClr val="bg1"/>
            </a:solidFill>
            <a:latin typeface="Alexandria" pitchFamily="2" charset="-78"/>
            <a:cs typeface="Alexandria" pitchFamily="2" charset="-78"/>
          </a:endParaRPr>
        </a:p>
      </dgm:t>
    </dgm:pt>
    <dgm:pt modelId="{51529048-0354-42E9-8072-76ED35075C4C}">
      <dgm:prSet custT="1"/>
      <dgm:spPr>
        <a:solidFill>
          <a:srgbClr val="203E5F"/>
        </a:solidFill>
        <a:ln>
          <a:solidFill>
            <a:srgbClr val="C29A53"/>
          </a:solidFill>
        </a:ln>
      </dgm:spPr>
      <dgm:t>
        <a:bodyPr/>
        <a:lstStyle/>
        <a:p>
          <a:pPr algn="ctr" rtl="1"/>
          <a:r>
            <a:rPr kumimoji="0" lang="ar-SA" sz="1800" b="0" i="0" u="none" strike="noStrike" cap="none" spc="0" normalizeH="0" baseline="0" noProof="0" dirty="0">
              <a:ln>
                <a:noFill/>
              </a:ln>
              <a:solidFill>
                <a:schemeClr val="bg1"/>
              </a:solidFill>
              <a:effectLst/>
              <a:uLnTx/>
              <a:uFillTx/>
              <a:latin typeface="Alexandria" charset="0"/>
              <a:ea typeface="+mn-ea"/>
              <a:cs typeface="Alexandria" charset="0"/>
            </a:rPr>
            <a:t>ثالثاً: الخبرات السابقة</a:t>
          </a:r>
          <a:endParaRPr lang="en-US" sz="1800" b="0" dirty="0">
            <a:solidFill>
              <a:schemeClr val="bg1"/>
            </a:solidFill>
            <a:latin typeface="Alexandria" pitchFamily="2" charset="-78"/>
            <a:cs typeface="Alexandria" pitchFamily="2" charset="-78"/>
          </a:endParaRPr>
        </a:p>
      </dgm:t>
    </dgm:pt>
    <dgm:pt modelId="{DB8F00F9-2E85-4127-91F9-6A0509DF7CA9}" type="parTrans" cxnId="{8B4997EC-C36B-427F-BD55-402E22EC8EA3}">
      <dgm:prSet/>
      <dgm:spPr>
        <a:solidFill>
          <a:srgbClr val="207B55"/>
        </a:solidFill>
        <a:ln>
          <a:solidFill>
            <a:srgbClr val="C29A53"/>
          </a:solidFill>
        </a:ln>
      </dgm:spPr>
      <dgm:t>
        <a:bodyPr/>
        <a:lstStyle/>
        <a:p>
          <a:pPr algn="ctr" rtl="1"/>
          <a:endParaRPr lang="en-US" sz="2000" b="0">
            <a:solidFill>
              <a:schemeClr val="bg1"/>
            </a:solidFill>
            <a:latin typeface="Alexandria" pitchFamily="2" charset="-78"/>
            <a:cs typeface="Alexandria" pitchFamily="2" charset="-78"/>
          </a:endParaRPr>
        </a:p>
      </dgm:t>
    </dgm:pt>
    <dgm:pt modelId="{B12B5528-4C92-4BE3-8830-585C61576B58}" type="sibTrans" cxnId="{8B4997EC-C36B-427F-BD55-402E22EC8EA3}">
      <dgm:prSet/>
      <dgm:spPr/>
      <dgm:t>
        <a:bodyPr/>
        <a:lstStyle/>
        <a:p>
          <a:endParaRPr lang="en-US" sz="2000" b="0">
            <a:solidFill>
              <a:schemeClr val="bg1"/>
            </a:solidFill>
            <a:latin typeface="Alexandria" pitchFamily="2" charset="-78"/>
            <a:cs typeface="Alexandria" pitchFamily="2" charset="-78"/>
          </a:endParaRPr>
        </a:p>
      </dgm:t>
    </dgm:pt>
    <dgm:pt modelId="{6A6D5EE9-E7FE-4F68-BFAF-C62627036A7A}">
      <dgm:prSet custT="1"/>
      <dgm:spPr>
        <a:solidFill>
          <a:srgbClr val="FFCC00"/>
        </a:solidFill>
        <a:ln>
          <a:solidFill>
            <a:srgbClr val="C29A53"/>
          </a:solidFill>
        </a:ln>
      </dgm:spPr>
      <dgm:t>
        <a:bodyPr/>
        <a:lstStyle/>
        <a:p>
          <a:pPr algn="ctr" rtl="1"/>
          <a:r>
            <a:rPr kumimoji="0" lang="ar-SA" sz="1800" b="0" i="0" u="none" strike="noStrike" cap="none" spc="0" normalizeH="0" baseline="0" noProof="0" dirty="0">
              <a:ln>
                <a:noFill/>
              </a:ln>
              <a:solidFill>
                <a:schemeClr val="bg1"/>
              </a:solidFill>
              <a:effectLst/>
              <a:uLnTx/>
              <a:uFillTx/>
              <a:latin typeface="Alexandria" charset="0"/>
              <a:ea typeface="+mn-ea"/>
              <a:cs typeface="Alexandria" charset="0"/>
            </a:rPr>
            <a:t>رابعاً: الجماعات التي ينتمي إليها الفرد</a:t>
          </a:r>
          <a:endParaRPr lang="en-US" sz="1800" b="0" dirty="0">
            <a:solidFill>
              <a:schemeClr val="bg1"/>
            </a:solidFill>
            <a:latin typeface="Alexandria" pitchFamily="2" charset="-78"/>
            <a:cs typeface="Alexandria" pitchFamily="2" charset="-78"/>
          </a:endParaRPr>
        </a:p>
      </dgm:t>
    </dgm:pt>
    <dgm:pt modelId="{87E8B820-B8AB-4B63-AEED-3C6CA0127DBF}" type="parTrans" cxnId="{434A4C44-152C-4C78-9126-841B8BCB82BA}">
      <dgm:prSet/>
      <dgm:spPr>
        <a:solidFill>
          <a:srgbClr val="E8E8E3"/>
        </a:solidFill>
        <a:ln>
          <a:solidFill>
            <a:srgbClr val="C29A53"/>
          </a:solidFill>
        </a:ln>
      </dgm:spPr>
      <dgm:t>
        <a:bodyPr/>
        <a:lstStyle/>
        <a:p>
          <a:pPr algn="ctr" rtl="1"/>
          <a:endParaRPr lang="en-US" sz="2000" b="0">
            <a:solidFill>
              <a:schemeClr val="bg1"/>
            </a:solidFill>
            <a:latin typeface="Alexandria" pitchFamily="2" charset="-78"/>
            <a:cs typeface="Alexandria" pitchFamily="2" charset="-78"/>
          </a:endParaRPr>
        </a:p>
      </dgm:t>
    </dgm:pt>
    <dgm:pt modelId="{1D1EA91F-4611-4BF7-A224-D763C403EBDB}" type="sibTrans" cxnId="{434A4C44-152C-4C78-9126-841B8BCB82BA}">
      <dgm:prSet/>
      <dgm:spPr/>
      <dgm:t>
        <a:bodyPr/>
        <a:lstStyle/>
        <a:p>
          <a:endParaRPr lang="en-US" sz="2000" b="0">
            <a:solidFill>
              <a:schemeClr val="bg1"/>
            </a:solidFill>
            <a:latin typeface="Alexandria" pitchFamily="2" charset="-78"/>
            <a:cs typeface="Alexandria" pitchFamily="2" charset="-78"/>
          </a:endParaRPr>
        </a:p>
      </dgm:t>
    </dgm:pt>
    <dgm:pt modelId="{4E2B62F1-BACA-4F9A-9EC0-DAC3DA81BF99}">
      <dgm:prSet custT="1"/>
      <dgm:spPr>
        <a:solidFill>
          <a:srgbClr val="F58221"/>
        </a:solidFill>
        <a:ln>
          <a:solidFill>
            <a:srgbClr val="D1D1C7"/>
          </a:solidFill>
        </a:ln>
      </dgm:spPr>
      <dgm:t>
        <a:bodyPr lIns="144000" rIns="144000"/>
        <a:lstStyle/>
        <a:p>
          <a:pPr marL="0" indent="0" algn="justLow" rtl="1">
            <a:tabLst/>
          </a:pPr>
          <a:r>
            <a:rPr lang="ar-SA" sz="1800" b="1" kern="1200" dirty="0">
              <a:latin typeface="Alexandria" pitchFamily="2" charset="-78"/>
              <a:cs typeface="Alexandria" pitchFamily="2" charset="-78"/>
            </a:rPr>
            <a:t>هناك عدة مصادر للقيم الموجودة لدى الأفراد ومن أهمها ما يلي:</a:t>
          </a:r>
          <a:endParaRPr lang="en-US" sz="1800" b="1" kern="1200" dirty="0">
            <a:solidFill>
              <a:schemeClr val="bg1"/>
            </a:solidFill>
            <a:latin typeface="Alexandria" pitchFamily="2" charset="-78"/>
            <a:ea typeface="+mn-ea"/>
            <a:cs typeface="Alexandria" pitchFamily="2" charset="-78"/>
          </a:endParaRPr>
        </a:p>
      </dgm:t>
    </dgm:pt>
    <dgm:pt modelId="{C5A12A2A-798B-4501-9078-C3837254E0D9}" type="sibTrans" cxnId="{F9202783-6850-44A7-9B5E-DC314E755581}">
      <dgm:prSet/>
      <dgm:spPr/>
      <dgm:t>
        <a:bodyPr/>
        <a:lstStyle/>
        <a:p>
          <a:endParaRPr lang="en-US" sz="2000" b="0">
            <a:solidFill>
              <a:schemeClr val="bg1"/>
            </a:solidFill>
            <a:latin typeface="Alexandria" pitchFamily="2" charset="-78"/>
            <a:cs typeface="Alexandria" pitchFamily="2" charset="-78"/>
          </a:endParaRPr>
        </a:p>
      </dgm:t>
    </dgm:pt>
    <dgm:pt modelId="{F51F09D0-C8BB-4092-B487-A48D08C6DB8D}" type="parTrans" cxnId="{F9202783-6850-44A7-9B5E-DC314E755581}">
      <dgm:prSet/>
      <dgm:spPr/>
      <dgm:t>
        <a:bodyPr/>
        <a:lstStyle/>
        <a:p>
          <a:endParaRPr lang="en-US" sz="2000" b="0">
            <a:solidFill>
              <a:schemeClr val="bg1"/>
            </a:solidFill>
            <a:latin typeface="Alexandria" pitchFamily="2" charset="-78"/>
            <a:cs typeface="Alexandria" pitchFamily="2" charset="-78"/>
          </a:endParaRPr>
        </a:p>
      </dgm:t>
    </dgm:pt>
    <dgm:pt modelId="{D073736D-BEAD-43D3-8493-AF576E620714}" type="pres">
      <dgm:prSet presAssocID="{9D9C60BB-F775-4A39-9CCB-86F389CB7EAD}" presName="hierChild1" presStyleCnt="0">
        <dgm:presLayoutVars>
          <dgm:orgChart val="1"/>
          <dgm:chPref val="1"/>
          <dgm:dir val="rev"/>
          <dgm:animOne val="branch"/>
          <dgm:animLvl val="lvl"/>
          <dgm:resizeHandles/>
        </dgm:presLayoutVars>
      </dgm:prSet>
      <dgm:spPr/>
    </dgm:pt>
    <dgm:pt modelId="{95C0A584-15F9-4184-85D1-6E7CDD48052C}" type="pres">
      <dgm:prSet presAssocID="{4E2B62F1-BACA-4F9A-9EC0-DAC3DA81BF99}" presName="hierRoot1" presStyleCnt="0">
        <dgm:presLayoutVars>
          <dgm:hierBranch val="init"/>
        </dgm:presLayoutVars>
      </dgm:prSet>
      <dgm:spPr/>
    </dgm:pt>
    <dgm:pt modelId="{63DBF0DB-DBC3-43D9-8AF4-8A8B35B3A266}" type="pres">
      <dgm:prSet presAssocID="{4E2B62F1-BACA-4F9A-9EC0-DAC3DA81BF99}" presName="rootComposite1" presStyleCnt="0"/>
      <dgm:spPr/>
    </dgm:pt>
    <dgm:pt modelId="{82CBC37C-6124-497F-97AB-302CE6BA4A5D}" type="pres">
      <dgm:prSet presAssocID="{4E2B62F1-BACA-4F9A-9EC0-DAC3DA81BF99}" presName="rootText1" presStyleLbl="node0" presStyleIdx="0" presStyleCnt="1" custScaleX="113162" custScaleY="614151" custLinFactNeighborX="34206" custLinFactNeighborY="-208">
        <dgm:presLayoutVars>
          <dgm:chPref val="3"/>
        </dgm:presLayoutVars>
      </dgm:prSet>
      <dgm:spPr/>
    </dgm:pt>
    <dgm:pt modelId="{E9D6A36B-B7E7-4314-852D-418F7CDE7660}" type="pres">
      <dgm:prSet presAssocID="{4E2B62F1-BACA-4F9A-9EC0-DAC3DA81BF99}" presName="rootConnector1" presStyleLbl="node1" presStyleIdx="0" presStyleCnt="0"/>
      <dgm:spPr/>
    </dgm:pt>
    <dgm:pt modelId="{1ABC11A9-A8F2-41A3-B939-4E72C1128E3A}" type="pres">
      <dgm:prSet presAssocID="{4E2B62F1-BACA-4F9A-9EC0-DAC3DA81BF99}" presName="hierChild2" presStyleCnt="0"/>
      <dgm:spPr/>
    </dgm:pt>
    <dgm:pt modelId="{FCF2BF64-DA8C-4FDA-8896-DB225BF39B14}" type="pres">
      <dgm:prSet presAssocID="{49330ED6-33A0-42B1-86B7-629ABBEDC689}" presName="Name66" presStyleLbl="parChTrans1D2" presStyleIdx="0" presStyleCnt="4" custSzX="1667953"/>
      <dgm:spPr/>
    </dgm:pt>
    <dgm:pt modelId="{EA933A13-099C-4605-A406-FC3FAF861583}" type="pres">
      <dgm:prSet presAssocID="{E0E7EB5E-755B-48AA-884D-7C00B90F1BB9}" presName="hierRoot2" presStyleCnt="0">
        <dgm:presLayoutVars>
          <dgm:hierBranch val="init"/>
        </dgm:presLayoutVars>
      </dgm:prSet>
      <dgm:spPr/>
    </dgm:pt>
    <dgm:pt modelId="{37CF93BF-5817-4EDA-B56F-37F8DD7DBE32}" type="pres">
      <dgm:prSet presAssocID="{E0E7EB5E-755B-48AA-884D-7C00B90F1BB9}" presName="rootComposite" presStyleCnt="0"/>
      <dgm:spPr/>
    </dgm:pt>
    <dgm:pt modelId="{477594C2-386B-4F17-9A0E-64BB4A483E62}" type="pres">
      <dgm:prSet presAssocID="{E0E7EB5E-755B-48AA-884D-7C00B90F1BB9}" presName="rootText" presStyleLbl="node2" presStyleIdx="0" presStyleCnt="4" custScaleX="191909" custScaleY="114560" custLinFactNeighborX="24185" custLinFactNeighborY="2942">
        <dgm:presLayoutVars>
          <dgm:chPref val="3"/>
        </dgm:presLayoutVars>
      </dgm:prSet>
      <dgm:spPr/>
    </dgm:pt>
    <dgm:pt modelId="{44CA1395-C963-477F-9820-5FAA91FE2699}" type="pres">
      <dgm:prSet presAssocID="{E0E7EB5E-755B-48AA-884D-7C00B90F1BB9}" presName="rootConnector" presStyleLbl="node2" presStyleIdx="0" presStyleCnt="4"/>
      <dgm:spPr/>
    </dgm:pt>
    <dgm:pt modelId="{89AB12AF-5FC3-4311-891B-FD0E0BC37119}" type="pres">
      <dgm:prSet presAssocID="{E0E7EB5E-755B-48AA-884D-7C00B90F1BB9}" presName="hierChild4" presStyleCnt="0"/>
      <dgm:spPr/>
    </dgm:pt>
    <dgm:pt modelId="{4D21EA1B-3E8A-49C8-BBD8-7693E8B32570}" type="pres">
      <dgm:prSet presAssocID="{E0E7EB5E-755B-48AA-884D-7C00B90F1BB9}" presName="hierChild5" presStyleCnt="0"/>
      <dgm:spPr/>
    </dgm:pt>
    <dgm:pt modelId="{09F6051D-9DB2-40F1-8BDA-EA70EBCA62AB}" type="pres">
      <dgm:prSet presAssocID="{C93ADE27-9484-471F-B100-9F720A7E3030}" presName="Name66" presStyleLbl="parChTrans1D2" presStyleIdx="1" presStyleCnt="4" custSzX="1667953"/>
      <dgm:spPr/>
    </dgm:pt>
    <dgm:pt modelId="{985C1149-DD0F-48CE-B98B-88E85D2DEECD}" type="pres">
      <dgm:prSet presAssocID="{62CE8B3B-9F9F-4D66-A5C1-ECB573D1371B}" presName="hierRoot2" presStyleCnt="0">
        <dgm:presLayoutVars>
          <dgm:hierBranch val="init"/>
        </dgm:presLayoutVars>
      </dgm:prSet>
      <dgm:spPr/>
    </dgm:pt>
    <dgm:pt modelId="{AFF6FF48-203B-460A-8550-F6CC3542670A}" type="pres">
      <dgm:prSet presAssocID="{62CE8B3B-9F9F-4D66-A5C1-ECB573D1371B}" presName="rootComposite" presStyleCnt="0"/>
      <dgm:spPr/>
    </dgm:pt>
    <dgm:pt modelId="{1E0E9322-F7B1-45E4-9C5A-F61054FB3AFC}" type="pres">
      <dgm:prSet presAssocID="{62CE8B3B-9F9F-4D66-A5C1-ECB573D1371B}" presName="rootText" presStyleLbl="node2" presStyleIdx="1" presStyleCnt="4" custScaleX="192035" custScaleY="114560" custLinFactNeighborX="24230" custLinFactNeighborY="1177">
        <dgm:presLayoutVars>
          <dgm:chPref val="3"/>
        </dgm:presLayoutVars>
      </dgm:prSet>
      <dgm:spPr/>
    </dgm:pt>
    <dgm:pt modelId="{A2E8D034-D8C8-48DE-9DD7-28734B216B56}" type="pres">
      <dgm:prSet presAssocID="{62CE8B3B-9F9F-4D66-A5C1-ECB573D1371B}" presName="rootConnector" presStyleLbl="node2" presStyleIdx="1" presStyleCnt="4"/>
      <dgm:spPr/>
    </dgm:pt>
    <dgm:pt modelId="{8BA2B61A-7FCA-4306-ABA2-349816B45D0E}" type="pres">
      <dgm:prSet presAssocID="{62CE8B3B-9F9F-4D66-A5C1-ECB573D1371B}" presName="hierChild4" presStyleCnt="0"/>
      <dgm:spPr/>
    </dgm:pt>
    <dgm:pt modelId="{3F63D6FE-3116-4884-A184-F3D8AA4ED83C}" type="pres">
      <dgm:prSet presAssocID="{62CE8B3B-9F9F-4D66-A5C1-ECB573D1371B}" presName="hierChild5" presStyleCnt="0"/>
      <dgm:spPr/>
    </dgm:pt>
    <dgm:pt modelId="{876D0C03-461D-4915-8B79-FB752F497D16}" type="pres">
      <dgm:prSet presAssocID="{DB8F00F9-2E85-4127-91F9-6A0509DF7CA9}" presName="Name66" presStyleLbl="parChTrans1D2" presStyleIdx="2" presStyleCnt="4" custSzX="1667953"/>
      <dgm:spPr/>
    </dgm:pt>
    <dgm:pt modelId="{28903889-ED87-47FB-A0B0-BFA3F5B135C7}" type="pres">
      <dgm:prSet presAssocID="{51529048-0354-42E9-8072-76ED35075C4C}" presName="hierRoot2" presStyleCnt="0">
        <dgm:presLayoutVars>
          <dgm:hierBranch val="init"/>
        </dgm:presLayoutVars>
      </dgm:prSet>
      <dgm:spPr/>
    </dgm:pt>
    <dgm:pt modelId="{43257B1E-6CAC-4EDC-816C-228ED5CDF548}" type="pres">
      <dgm:prSet presAssocID="{51529048-0354-42E9-8072-76ED35075C4C}" presName="rootComposite" presStyleCnt="0"/>
      <dgm:spPr/>
    </dgm:pt>
    <dgm:pt modelId="{44ED494E-1DFA-4BBF-BD6D-622A3964A01F}" type="pres">
      <dgm:prSet presAssocID="{51529048-0354-42E9-8072-76ED35075C4C}" presName="rootText" presStyleLbl="node2" presStyleIdx="2" presStyleCnt="4" custScaleX="192002" custScaleY="114560" custLinFactNeighborX="23671" custLinFactNeighborY="-16845">
        <dgm:presLayoutVars>
          <dgm:chPref val="3"/>
        </dgm:presLayoutVars>
      </dgm:prSet>
      <dgm:spPr/>
    </dgm:pt>
    <dgm:pt modelId="{59C28D8B-49BA-4228-AB31-9C939E644E1E}" type="pres">
      <dgm:prSet presAssocID="{51529048-0354-42E9-8072-76ED35075C4C}" presName="rootConnector" presStyleLbl="node2" presStyleIdx="2" presStyleCnt="4"/>
      <dgm:spPr/>
    </dgm:pt>
    <dgm:pt modelId="{838BE736-52A5-412B-9D0B-BE50ADABBABC}" type="pres">
      <dgm:prSet presAssocID="{51529048-0354-42E9-8072-76ED35075C4C}" presName="hierChild4" presStyleCnt="0"/>
      <dgm:spPr/>
    </dgm:pt>
    <dgm:pt modelId="{BA9590CB-F88A-4590-B00E-163DF380AF89}" type="pres">
      <dgm:prSet presAssocID="{51529048-0354-42E9-8072-76ED35075C4C}" presName="hierChild5" presStyleCnt="0"/>
      <dgm:spPr/>
    </dgm:pt>
    <dgm:pt modelId="{70D687A1-6F18-47C6-B64F-A6D5802E4584}" type="pres">
      <dgm:prSet presAssocID="{87E8B820-B8AB-4B63-AEED-3C6CA0127DBF}" presName="Name66" presStyleLbl="parChTrans1D2" presStyleIdx="3" presStyleCnt="4" custSzX="1679874"/>
      <dgm:spPr/>
    </dgm:pt>
    <dgm:pt modelId="{6033D1BD-FFBE-490A-85A2-7D15FA7B7787}" type="pres">
      <dgm:prSet presAssocID="{6A6D5EE9-E7FE-4F68-BFAF-C62627036A7A}" presName="hierRoot2" presStyleCnt="0">
        <dgm:presLayoutVars>
          <dgm:hierBranch val="init"/>
        </dgm:presLayoutVars>
      </dgm:prSet>
      <dgm:spPr/>
    </dgm:pt>
    <dgm:pt modelId="{61921B74-FD07-429C-8A9D-40288528533A}" type="pres">
      <dgm:prSet presAssocID="{6A6D5EE9-E7FE-4F68-BFAF-C62627036A7A}" presName="rootComposite" presStyleCnt="0"/>
      <dgm:spPr/>
    </dgm:pt>
    <dgm:pt modelId="{435CE917-64D2-485B-B631-C7DD03090B1A}" type="pres">
      <dgm:prSet presAssocID="{6A6D5EE9-E7FE-4F68-BFAF-C62627036A7A}" presName="rootText" presStyleLbl="node2" presStyleIdx="3" presStyleCnt="4" custScaleX="192002" custScaleY="114431" custLinFactNeighborX="24207" custLinFactNeighborY="-18380">
        <dgm:presLayoutVars>
          <dgm:chPref val="3"/>
        </dgm:presLayoutVars>
      </dgm:prSet>
      <dgm:spPr/>
    </dgm:pt>
    <dgm:pt modelId="{B6166EED-AECB-4CE7-8FB1-AC0617E42C99}" type="pres">
      <dgm:prSet presAssocID="{6A6D5EE9-E7FE-4F68-BFAF-C62627036A7A}" presName="rootConnector" presStyleLbl="node2" presStyleIdx="3" presStyleCnt="4"/>
      <dgm:spPr/>
    </dgm:pt>
    <dgm:pt modelId="{65D5326A-1054-4644-B086-0CEC31B62D50}" type="pres">
      <dgm:prSet presAssocID="{6A6D5EE9-E7FE-4F68-BFAF-C62627036A7A}" presName="hierChild4" presStyleCnt="0"/>
      <dgm:spPr/>
    </dgm:pt>
    <dgm:pt modelId="{ED522167-5A8D-45EA-8910-F91D30420695}" type="pres">
      <dgm:prSet presAssocID="{6A6D5EE9-E7FE-4F68-BFAF-C62627036A7A}" presName="hierChild5" presStyleCnt="0"/>
      <dgm:spPr/>
    </dgm:pt>
    <dgm:pt modelId="{08EA954D-E44A-45FA-9EEF-C32CEE7A9849}" type="pres">
      <dgm:prSet presAssocID="{4E2B62F1-BACA-4F9A-9EC0-DAC3DA81BF99}" presName="hierChild3" presStyleCnt="0"/>
      <dgm:spPr/>
    </dgm:pt>
  </dgm:ptLst>
  <dgm:cxnLst>
    <dgm:cxn modelId="{67CBD609-E18A-4205-812F-441A96136888}" type="presOf" srcId="{6A6D5EE9-E7FE-4F68-BFAF-C62627036A7A}" destId="{435CE917-64D2-485B-B631-C7DD03090B1A}" srcOrd="0" destOrd="0" presId="urn:microsoft.com/office/officeart/2009/3/layout/HorizontalOrganizationChart"/>
    <dgm:cxn modelId="{1BAD4342-BEF1-4804-A7B1-7AE5638D48C7}" type="presOf" srcId="{49330ED6-33A0-42B1-86B7-629ABBEDC689}" destId="{FCF2BF64-DA8C-4FDA-8896-DB225BF39B14}" srcOrd="0" destOrd="0" presId="urn:microsoft.com/office/officeart/2009/3/layout/HorizontalOrganizationChart"/>
    <dgm:cxn modelId="{434A4C44-152C-4C78-9126-841B8BCB82BA}" srcId="{4E2B62F1-BACA-4F9A-9EC0-DAC3DA81BF99}" destId="{6A6D5EE9-E7FE-4F68-BFAF-C62627036A7A}" srcOrd="3" destOrd="0" parTransId="{87E8B820-B8AB-4B63-AEED-3C6CA0127DBF}" sibTransId="{1D1EA91F-4611-4BF7-A224-D763C403EBDB}"/>
    <dgm:cxn modelId="{4F24244C-6877-48C1-8269-05166396C25C}" type="presOf" srcId="{87E8B820-B8AB-4B63-AEED-3C6CA0127DBF}" destId="{70D687A1-6F18-47C6-B64F-A6D5802E4584}" srcOrd="0" destOrd="0" presId="urn:microsoft.com/office/officeart/2009/3/layout/HorizontalOrganizationChart"/>
    <dgm:cxn modelId="{274E596F-DBAB-4979-98D8-96643B1A485C}" type="presOf" srcId="{62CE8B3B-9F9F-4D66-A5C1-ECB573D1371B}" destId="{1E0E9322-F7B1-45E4-9C5A-F61054FB3AFC}" srcOrd="0" destOrd="0" presId="urn:microsoft.com/office/officeart/2009/3/layout/HorizontalOrganizationChart"/>
    <dgm:cxn modelId="{BF955172-9A87-4C06-9623-29BA875A5478}" type="presOf" srcId="{4E2B62F1-BACA-4F9A-9EC0-DAC3DA81BF99}" destId="{E9D6A36B-B7E7-4314-852D-418F7CDE7660}" srcOrd="1" destOrd="0" presId="urn:microsoft.com/office/officeart/2009/3/layout/HorizontalOrganizationChart"/>
    <dgm:cxn modelId="{F940C95A-57DF-4080-ABC5-4D8F48B6D98D}" type="presOf" srcId="{51529048-0354-42E9-8072-76ED35075C4C}" destId="{59C28D8B-49BA-4228-AB31-9C939E644E1E}" srcOrd="1" destOrd="0" presId="urn:microsoft.com/office/officeart/2009/3/layout/HorizontalOrganizationChart"/>
    <dgm:cxn modelId="{A464117F-3355-463B-8385-2BC7F96DA5AC}" srcId="{4E2B62F1-BACA-4F9A-9EC0-DAC3DA81BF99}" destId="{E0E7EB5E-755B-48AA-884D-7C00B90F1BB9}" srcOrd="0" destOrd="0" parTransId="{49330ED6-33A0-42B1-86B7-629ABBEDC689}" sibTransId="{BA7535AB-CA73-4922-8C59-254471979E47}"/>
    <dgm:cxn modelId="{F9202783-6850-44A7-9B5E-DC314E755581}" srcId="{9D9C60BB-F775-4A39-9CCB-86F389CB7EAD}" destId="{4E2B62F1-BACA-4F9A-9EC0-DAC3DA81BF99}" srcOrd="0" destOrd="0" parTransId="{F51F09D0-C8BB-4092-B487-A48D08C6DB8D}" sibTransId="{C5A12A2A-798B-4501-9078-C3837254E0D9}"/>
    <dgm:cxn modelId="{FDD2268A-4EB6-47AF-8F45-0637040A7DC3}" type="presOf" srcId="{62CE8B3B-9F9F-4D66-A5C1-ECB573D1371B}" destId="{A2E8D034-D8C8-48DE-9DD7-28734B216B56}" srcOrd="1" destOrd="0" presId="urn:microsoft.com/office/officeart/2009/3/layout/HorizontalOrganizationChart"/>
    <dgm:cxn modelId="{776D778D-957D-41CC-AAF0-288C59A24B4B}" type="presOf" srcId="{9D9C60BB-F775-4A39-9CCB-86F389CB7EAD}" destId="{D073736D-BEAD-43D3-8493-AF576E620714}" srcOrd="0" destOrd="0" presId="urn:microsoft.com/office/officeart/2009/3/layout/HorizontalOrganizationChart"/>
    <dgm:cxn modelId="{4A50479B-8AAE-465D-B0B8-DA37047E1820}" type="presOf" srcId="{51529048-0354-42E9-8072-76ED35075C4C}" destId="{44ED494E-1DFA-4BBF-BD6D-622A3964A01F}" srcOrd="0" destOrd="0" presId="urn:microsoft.com/office/officeart/2009/3/layout/HorizontalOrganizationChart"/>
    <dgm:cxn modelId="{E5812AB5-AB06-4D0E-B211-F9866A9D8AD7}" type="presOf" srcId="{6A6D5EE9-E7FE-4F68-BFAF-C62627036A7A}" destId="{B6166EED-AECB-4CE7-8FB1-AC0617E42C99}" srcOrd="1" destOrd="0" presId="urn:microsoft.com/office/officeart/2009/3/layout/HorizontalOrganizationChart"/>
    <dgm:cxn modelId="{6F3036B5-FB8C-4338-A9DC-719C22C81AD1}" type="presOf" srcId="{E0E7EB5E-755B-48AA-884D-7C00B90F1BB9}" destId="{44CA1395-C963-477F-9820-5FAA91FE2699}" srcOrd="1" destOrd="0" presId="urn:microsoft.com/office/officeart/2009/3/layout/HorizontalOrganizationChart"/>
    <dgm:cxn modelId="{1F6B87B5-4FEF-4767-A58F-1F7F2573599B}" type="presOf" srcId="{DB8F00F9-2E85-4127-91F9-6A0509DF7CA9}" destId="{876D0C03-461D-4915-8B79-FB752F497D16}" srcOrd="0" destOrd="0" presId="urn:microsoft.com/office/officeart/2009/3/layout/HorizontalOrganizationChart"/>
    <dgm:cxn modelId="{F1F9D5B5-C976-4497-965D-ABFBD1213763}" srcId="{4E2B62F1-BACA-4F9A-9EC0-DAC3DA81BF99}" destId="{62CE8B3B-9F9F-4D66-A5C1-ECB573D1371B}" srcOrd="1" destOrd="0" parTransId="{C93ADE27-9484-471F-B100-9F720A7E3030}" sibTransId="{E077DFF9-C362-46D6-B119-F23DF966C8F4}"/>
    <dgm:cxn modelId="{BD7403D3-D444-47F7-98BD-51E671FDDAAF}" type="presOf" srcId="{C93ADE27-9484-471F-B100-9F720A7E3030}" destId="{09F6051D-9DB2-40F1-8BDA-EA70EBCA62AB}" srcOrd="0" destOrd="0" presId="urn:microsoft.com/office/officeart/2009/3/layout/HorizontalOrganizationChart"/>
    <dgm:cxn modelId="{C49206E4-4C36-4DFE-9E05-F821EB815DE7}" type="presOf" srcId="{4E2B62F1-BACA-4F9A-9EC0-DAC3DA81BF99}" destId="{82CBC37C-6124-497F-97AB-302CE6BA4A5D}" srcOrd="0" destOrd="0" presId="urn:microsoft.com/office/officeart/2009/3/layout/HorizontalOrganizationChart"/>
    <dgm:cxn modelId="{8B4997EC-C36B-427F-BD55-402E22EC8EA3}" srcId="{4E2B62F1-BACA-4F9A-9EC0-DAC3DA81BF99}" destId="{51529048-0354-42E9-8072-76ED35075C4C}" srcOrd="2" destOrd="0" parTransId="{DB8F00F9-2E85-4127-91F9-6A0509DF7CA9}" sibTransId="{B12B5528-4C92-4BE3-8830-585C61576B58}"/>
    <dgm:cxn modelId="{132C6CED-22A9-4D5F-9E48-54C2B0776013}" type="presOf" srcId="{E0E7EB5E-755B-48AA-884D-7C00B90F1BB9}" destId="{477594C2-386B-4F17-9A0E-64BB4A483E62}" srcOrd="0" destOrd="0" presId="urn:microsoft.com/office/officeart/2009/3/layout/HorizontalOrganizationChart"/>
    <dgm:cxn modelId="{2448CE00-223F-40CF-A38D-42BE27EFF94B}" type="presParOf" srcId="{D073736D-BEAD-43D3-8493-AF576E620714}" destId="{95C0A584-15F9-4184-85D1-6E7CDD48052C}" srcOrd="0" destOrd="0" presId="urn:microsoft.com/office/officeart/2009/3/layout/HorizontalOrganizationChart"/>
    <dgm:cxn modelId="{B755B5D1-52A1-436C-BCA5-B4F736CBEB96}" type="presParOf" srcId="{95C0A584-15F9-4184-85D1-6E7CDD48052C}" destId="{63DBF0DB-DBC3-43D9-8AF4-8A8B35B3A266}" srcOrd="0" destOrd="0" presId="urn:microsoft.com/office/officeart/2009/3/layout/HorizontalOrganizationChart"/>
    <dgm:cxn modelId="{C9B77E5E-7D3F-4C8D-8285-5481F5CC46D2}" type="presParOf" srcId="{63DBF0DB-DBC3-43D9-8AF4-8A8B35B3A266}" destId="{82CBC37C-6124-497F-97AB-302CE6BA4A5D}" srcOrd="0" destOrd="0" presId="urn:microsoft.com/office/officeart/2009/3/layout/HorizontalOrganizationChart"/>
    <dgm:cxn modelId="{437576AA-3FD5-45AF-92F7-7A84DF1FB3A6}" type="presParOf" srcId="{63DBF0DB-DBC3-43D9-8AF4-8A8B35B3A266}" destId="{E9D6A36B-B7E7-4314-852D-418F7CDE7660}" srcOrd="1" destOrd="0" presId="urn:microsoft.com/office/officeart/2009/3/layout/HorizontalOrganizationChart"/>
    <dgm:cxn modelId="{B0305AA5-B57A-4B1A-8280-778C3FCA8CBC}" type="presParOf" srcId="{95C0A584-15F9-4184-85D1-6E7CDD48052C}" destId="{1ABC11A9-A8F2-41A3-B939-4E72C1128E3A}" srcOrd="1" destOrd="0" presId="urn:microsoft.com/office/officeart/2009/3/layout/HorizontalOrganizationChart"/>
    <dgm:cxn modelId="{436CA64E-A3A2-45DA-B328-16B37A67989E}" type="presParOf" srcId="{1ABC11A9-A8F2-41A3-B939-4E72C1128E3A}" destId="{FCF2BF64-DA8C-4FDA-8896-DB225BF39B14}" srcOrd="0" destOrd="0" presId="urn:microsoft.com/office/officeart/2009/3/layout/HorizontalOrganizationChart"/>
    <dgm:cxn modelId="{95CFD95D-6D56-4B3E-A9C9-93A78D1FA69E}" type="presParOf" srcId="{1ABC11A9-A8F2-41A3-B939-4E72C1128E3A}" destId="{EA933A13-099C-4605-A406-FC3FAF861583}" srcOrd="1" destOrd="0" presId="urn:microsoft.com/office/officeart/2009/3/layout/HorizontalOrganizationChart"/>
    <dgm:cxn modelId="{D8734684-BEAF-450E-BF49-73559402B58B}" type="presParOf" srcId="{EA933A13-099C-4605-A406-FC3FAF861583}" destId="{37CF93BF-5817-4EDA-B56F-37F8DD7DBE32}" srcOrd="0" destOrd="0" presId="urn:microsoft.com/office/officeart/2009/3/layout/HorizontalOrganizationChart"/>
    <dgm:cxn modelId="{AE768BA7-27C4-432F-8D88-985682156419}" type="presParOf" srcId="{37CF93BF-5817-4EDA-B56F-37F8DD7DBE32}" destId="{477594C2-386B-4F17-9A0E-64BB4A483E62}" srcOrd="0" destOrd="0" presId="urn:microsoft.com/office/officeart/2009/3/layout/HorizontalOrganizationChart"/>
    <dgm:cxn modelId="{24CD8DB1-57FE-4CD9-A6A5-04FA22D8EC2F}" type="presParOf" srcId="{37CF93BF-5817-4EDA-B56F-37F8DD7DBE32}" destId="{44CA1395-C963-477F-9820-5FAA91FE2699}" srcOrd="1" destOrd="0" presId="urn:microsoft.com/office/officeart/2009/3/layout/HorizontalOrganizationChart"/>
    <dgm:cxn modelId="{4E9E5822-BD7E-47BA-96F4-19768479C476}" type="presParOf" srcId="{EA933A13-099C-4605-A406-FC3FAF861583}" destId="{89AB12AF-5FC3-4311-891B-FD0E0BC37119}" srcOrd="1" destOrd="0" presId="urn:microsoft.com/office/officeart/2009/3/layout/HorizontalOrganizationChart"/>
    <dgm:cxn modelId="{FE0DF62B-EC50-4698-A1A0-A8A950F64398}" type="presParOf" srcId="{EA933A13-099C-4605-A406-FC3FAF861583}" destId="{4D21EA1B-3E8A-49C8-BBD8-7693E8B32570}" srcOrd="2" destOrd="0" presId="urn:microsoft.com/office/officeart/2009/3/layout/HorizontalOrganizationChart"/>
    <dgm:cxn modelId="{BA42EDAC-AD22-490E-A7E7-A52BF94340D1}" type="presParOf" srcId="{1ABC11A9-A8F2-41A3-B939-4E72C1128E3A}" destId="{09F6051D-9DB2-40F1-8BDA-EA70EBCA62AB}" srcOrd="2" destOrd="0" presId="urn:microsoft.com/office/officeart/2009/3/layout/HorizontalOrganizationChart"/>
    <dgm:cxn modelId="{355C6F86-EC2E-47FA-BF1F-3A5269F1BD0C}" type="presParOf" srcId="{1ABC11A9-A8F2-41A3-B939-4E72C1128E3A}" destId="{985C1149-DD0F-48CE-B98B-88E85D2DEECD}" srcOrd="3" destOrd="0" presId="urn:microsoft.com/office/officeart/2009/3/layout/HorizontalOrganizationChart"/>
    <dgm:cxn modelId="{39A32267-6469-4A7D-B447-7DA7FBE8E2A5}" type="presParOf" srcId="{985C1149-DD0F-48CE-B98B-88E85D2DEECD}" destId="{AFF6FF48-203B-460A-8550-F6CC3542670A}" srcOrd="0" destOrd="0" presId="urn:microsoft.com/office/officeart/2009/3/layout/HorizontalOrganizationChart"/>
    <dgm:cxn modelId="{1A8B6933-4A38-437A-BF8C-D70A69A5C8C0}" type="presParOf" srcId="{AFF6FF48-203B-460A-8550-F6CC3542670A}" destId="{1E0E9322-F7B1-45E4-9C5A-F61054FB3AFC}" srcOrd="0" destOrd="0" presId="urn:microsoft.com/office/officeart/2009/3/layout/HorizontalOrganizationChart"/>
    <dgm:cxn modelId="{02674283-D656-42FD-8D38-4DB1AC8EE2C4}" type="presParOf" srcId="{AFF6FF48-203B-460A-8550-F6CC3542670A}" destId="{A2E8D034-D8C8-48DE-9DD7-28734B216B56}" srcOrd="1" destOrd="0" presId="urn:microsoft.com/office/officeart/2009/3/layout/HorizontalOrganizationChart"/>
    <dgm:cxn modelId="{6DDAD9DC-8B43-4E5E-8F85-487A3826344A}" type="presParOf" srcId="{985C1149-DD0F-48CE-B98B-88E85D2DEECD}" destId="{8BA2B61A-7FCA-4306-ABA2-349816B45D0E}" srcOrd="1" destOrd="0" presId="urn:microsoft.com/office/officeart/2009/3/layout/HorizontalOrganizationChart"/>
    <dgm:cxn modelId="{EB55FC35-3900-4A77-869E-D08DFAF8F0A0}" type="presParOf" srcId="{985C1149-DD0F-48CE-B98B-88E85D2DEECD}" destId="{3F63D6FE-3116-4884-A184-F3D8AA4ED83C}" srcOrd="2" destOrd="0" presId="urn:microsoft.com/office/officeart/2009/3/layout/HorizontalOrganizationChart"/>
    <dgm:cxn modelId="{D87213FF-F978-488B-8D89-A939E0CE0B25}" type="presParOf" srcId="{1ABC11A9-A8F2-41A3-B939-4E72C1128E3A}" destId="{876D0C03-461D-4915-8B79-FB752F497D16}" srcOrd="4" destOrd="0" presId="urn:microsoft.com/office/officeart/2009/3/layout/HorizontalOrganizationChart"/>
    <dgm:cxn modelId="{FB0197C2-1D8A-4261-86B4-91DB9333B9D7}" type="presParOf" srcId="{1ABC11A9-A8F2-41A3-B939-4E72C1128E3A}" destId="{28903889-ED87-47FB-A0B0-BFA3F5B135C7}" srcOrd="5" destOrd="0" presId="urn:microsoft.com/office/officeart/2009/3/layout/HorizontalOrganizationChart"/>
    <dgm:cxn modelId="{38308CEF-70D0-460F-AF49-CB692888CFF8}" type="presParOf" srcId="{28903889-ED87-47FB-A0B0-BFA3F5B135C7}" destId="{43257B1E-6CAC-4EDC-816C-228ED5CDF548}" srcOrd="0" destOrd="0" presId="urn:microsoft.com/office/officeart/2009/3/layout/HorizontalOrganizationChart"/>
    <dgm:cxn modelId="{B0DB3244-AC82-4892-8A0D-EF248A2F3430}" type="presParOf" srcId="{43257B1E-6CAC-4EDC-816C-228ED5CDF548}" destId="{44ED494E-1DFA-4BBF-BD6D-622A3964A01F}" srcOrd="0" destOrd="0" presId="urn:microsoft.com/office/officeart/2009/3/layout/HorizontalOrganizationChart"/>
    <dgm:cxn modelId="{9E3D9DF3-B6DA-48A1-A0AF-C951E7A78CD7}" type="presParOf" srcId="{43257B1E-6CAC-4EDC-816C-228ED5CDF548}" destId="{59C28D8B-49BA-4228-AB31-9C939E644E1E}" srcOrd="1" destOrd="0" presId="urn:microsoft.com/office/officeart/2009/3/layout/HorizontalOrganizationChart"/>
    <dgm:cxn modelId="{B84B8FF8-16F6-419E-A7BC-EB9AAAF101F9}" type="presParOf" srcId="{28903889-ED87-47FB-A0B0-BFA3F5B135C7}" destId="{838BE736-52A5-412B-9D0B-BE50ADABBABC}" srcOrd="1" destOrd="0" presId="urn:microsoft.com/office/officeart/2009/3/layout/HorizontalOrganizationChart"/>
    <dgm:cxn modelId="{AA542100-C9D9-4CEB-833B-05DA7A29B71B}" type="presParOf" srcId="{28903889-ED87-47FB-A0B0-BFA3F5B135C7}" destId="{BA9590CB-F88A-4590-B00E-163DF380AF89}" srcOrd="2" destOrd="0" presId="urn:microsoft.com/office/officeart/2009/3/layout/HorizontalOrganizationChart"/>
    <dgm:cxn modelId="{4EC78704-997D-4764-8E81-697A6178D8CC}" type="presParOf" srcId="{1ABC11A9-A8F2-41A3-B939-4E72C1128E3A}" destId="{70D687A1-6F18-47C6-B64F-A6D5802E4584}" srcOrd="6" destOrd="0" presId="urn:microsoft.com/office/officeart/2009/3/layout/HorizontalOrganizationChart"/>
    <dgm:cxn modelId="{805AF61D-A38B-4517-A948-A719570928A7}" type="presParOf" srcId="{1ABC11A9-A8F2-41A3-B939-4E72C1128E3A}" destId="{6033D1BD-FFBE-490A-85A2-7D15FA7B7787}" srcOrd="7" destOrd="0" presId="urn:microsoft.com/office/officeart/2009/3/layout/HorizontalOrganizationChart"/>
    <dgm:cxn modelId="{41A88259-23C9-48EB-A91F-7FF48BC74EAF}" type="presParOf" srcId="{6033D1BD-FFBE-490A-85A2-7D15FA7B7787}" destId="{61921B74-FD07-429C-8A9D-40288528533A}" srcOrd="0" destOrd="0" presId="urn:microsoft.com/office/officeart/2009/3/layout/HorizontalOrganizationChart"/>
    <dgm:cxn modelId="{7E3718C7-D669-407C-BB9A-51DFBB3F7FD2}" type="presParOf" srcId="{61921B74-FD07-429C-8A9D-40288528533A}" destId="{435CE917-64D2-485B-B631-C7DD03090B1A}" srcOrd="0" destOrd="0" presId="urn:microsoft.com/office/officeart/2009/3/layout/HorizontalOrganizationChart"/>
    <dgm:cxn modelId="{AF827A98-45CF-4BF8-9F13-5003B5AAC6D4}" type="presParOf" srcId="{61921B74-FD07-429C-8A9D-40288528533A}" destId="{B6166EED-AECB-4CE7-8FB1-AC0617E42C99}" srcOrd="1" destOrd="0" presId="urn:microsoft.com/office/officeart/2009/3/layout/HorizontalOrganizationChart"/>
    <dgm:cxn modelId="{8F2185C4-0E9F-406C-A374-B776684A5BBD}" type="presParOf" srcId="{6033D1BD-FFBE-490A-85A2-7D15FA7B7787}" destId="{65D5326A-1054-4644-B086-0CEC31B62D50}" srcOrd="1" destOrd="0" presId="urn:microsoft.com/office/officeart/2009/3/layout/HorizontalOrganizationChart"/>
    <dgm:cxn modelId="{502F4A7D-AFF5-4CEE-9C9A-4AE406BC0C5E}" type="presParOf" srcId="{6033D1BD-FFBE-490A-85A2-7D15FA7B7787}" destId="{ED522167-5A8D-45EA-8910-F91D30420695}" srcOrd="2" destOrd="0" presId="urn:microsoft.com/office/officeart/2009/3/layout/HorizontalOrganizationChart"/>
    <dgm:cxn modelId="{B4786417-B7B2-4F4E-9BCF-6755A111FC69}" type="presParOf" srcId="{95C0A584-15F9-4184-85D1-6E7CDD48052C}" destId="{08EA954D-E44A-45FA-9EEF-C32CEE7A9849}"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8DC849-1993-4001-9266-8CD1CD2CB122}" type="doc">
      <dgm:prSet loTypeId="urn:microsoft.com/office/officeart/2005/8/layout/chart3" loCatId="relationship" qsTypeId="urn:microsoft.com/office/officeart/2005/8/quickstyle/simple1" qsCatId="simple" csTypeId="urn:microsoft.com/office/officeart/2005/8/colors/colorful2" csCatId="colorful" phldr="1"/>
      <dgm:spPr/>
      <dgm:t>
        <a:bodyPr/>
        <a:lstStyle/>
        <a:p>
          <a:pPr rtl="1"/>
          <a:endParaRPr lang="ar-SA"/>
        </a:p>
      </dgm:t>
    </dgm:pt>
    <dgm:pt modelId="{98147EEA-2BA5-414C-A2DD-B71B90F35775}">
      <dgm:prSet phldrT="[نص]" custT="1"/>
      <dgm:spPr/>
      <dgm:t>
        <a:bodyPr/>
        <a:lstStyle/>
        <a:p>
          <a:pPr rtl="1"/>
          <a:endParaRPr lang="ar-SA" sz="1600" b="0" i="0" baseline="0" dirty="0">
            <a:latin typeface="Dubai" panose="020B0503030403030204" pitchFamily="34" charset="-78"/>
            <a:cs typeface="Dubai" panose="020B0503030403030204" pitchFamily="34" charset="-78"/>
          </a:endParaRPr>
        </a:p>
      </dgm:t>
    </dgm:pt>
    <dgm:pt modelId="{A835BE38-EE20-4102-82E2-9DBA05B12EAA}" type="parTrans" cxnId="{9FF69AB4-11A5-44F8-85CC-7BE73A47A6AA}">
      <dgm:prSet/>
      <dgm:spPr/>
      <dgm:t>
        <a:bodyPr/>
        <a:lstStyle/>
        <a:p>
          <a:pPr rtl="1"/>
          <a:endParaRPr lang="ar-SA" sz="2800"/>
        </a:p>
      </dgm:t>
    </dgm:pt>
    <dgm:pt modelId="{AD8F5407-C3E5-431E-88AD-065FEA36B5E3}" type="sibTrans" cxnId="{9FF69AB4-11A5-44F8-85CC-7BE73A47A6AA}">
      <dgm:prSet/>
      <dgm:spPr/>
      <dgm:t>
        <a:bodyPr/>
        <a:lstStyle/>
        <a:p>
          <a:pPr rtl="1"/>
          <a:endParaRPr lang="ar-SA" sz="2800"/>
        </a:p>
      </dgm:t>
    </dgm:pt>
    <dgm:pt modelId="{9E9B8A07-B812-426E-887C-C6116FC93B28}">
      <dgm:prSet phldrT="[نص]" custT="1"/>
      <dgm:spPr>
        <a:solidFill>
          <a:srgbClr val="FFCC00"/>
        </a:solidFill>
      </dgm:spPr>
      <dgm:t>
        <a:bodyPr/>
        <a:lstStyle/>
        <a:p>
          <a:pPr rtl="1"/>
          <a:endParaRPr lang="ar-SA" sz="2800" b="0" i="0" baseline="0" dirty="0">
            <a:latin typeface="Dubai" panose="020B0503030403030204" pitchFamily="34" charset="-78"/>
            <a:cs typeface="Dubai" panose="020B0503030403030204" pitchFamily="34" charset="-78"/>
          </a:endParaRPr>
        </a:p>
      </dgm:t>
    </dgm:pt>
    <dgm:pt modelId="{56ABDA1C-F676-4521-B25B-D15E226F15D9}" type="parTrans" cxnId="{6266D0DC-F50B-4A12-9C98-6BC01A5FC138}">
      <dgm:prSet/>
      <dgm:spPr/>
      <dgm:t>
        <a:bodyPr/>
        <a:lstStyle/>
        <a:p>
          <a:pPr rtl="1"/>
          <a:endParaRPr lang="ar-SA" sz="2800"/>
        </a:p>
      </dgm:t>
    </dgm:pt>
    <dgm:pt modelId="{0F2B674B-DDE0-45B7-8B34-831D95727345}" type="sibTrans" cxnId="{6266D0DC-F50B-4A12-9C98-6BC01A5FC138}">
      <dgm:prSet/>
      <dgm:spPr/>
      <dgm:t>
        <a:bodyPr/>
        <a:lstStyle/>
        <a:p>
          <a:pPr rtl="1"/>
          <a:endParaRPr lang="ar-SA" sz="2800"/>
        </a:p>
      </dgm:t>
    </dgm:pt>
    <dgm:pt modelId="{99AA44A3-5038-4347-B392-6819E17B3689}">
      <dgm:prSet phldrT="[نص]" custT="1"/>
      <dgm:spPr>
        <a:solidFill>
          <a:srgbClr val="00AEEF"/>
        </a:solidFill>
      </dgm:spPr>
      <dgm:t>
        <a:bodyPr/>
        <a:lstStyle/>
        <a:p>
          <a:pPr rtl="1"/>
          <a:endParaRPr lang="ar-SA" sz="2800" b="0" i="0" baseline="0" dirty="0">
            <a:latin typeface="Dubai" panose="020B0503030403030204" pitchFamily="34" charset="-78"/>
            <a:cs typeface="Dubai" panose="020B0503030403030204" pitchFamily="34" charset="-78"/>
          </a:endParaRPr>
        </a:p>
      </dgm:t>
    </dgm:pt>
    <dgm:pt modelId="{0FD61E56-6C4D-430B-A889-F6EE2359C740}" type="parTrans" cxnId="{B11B8D9C-3F7D-496C-9106-54A7C4408887}">
      <dgm:prSet/>
      <dgm:spPr/>
      <dgm:t>
        <a:bodyPr/>
        <a:lstStyle/>
        <a:p>
          <a:pPr rtl="1"/>
          <a:endParaRPr lang="ar-SA" sz="2800"/>
        </a:p>
      </dgm:t>
    </dgm:pt>
    <dgm:pt modelId="{8E15C311-773D-40CE-A28F-228A6AE5513A}" type="sibTrans" cxnId="{B11B8D9C-3F7D-496C-9106-54A7C4408887}">
      <dgm:prSet/>
      <dgm:spPr/>
      <dgm:t>
        <a:bodyPr/>
        <a:lstStyle/>
        <a:p>
          <a:pPr rtl="1"/>
          <a:endParaRPr lang="ar-SA" sz="2800"/>
        </a:p>
      </dgm:t>
    </dgm:pt>
    <dgm:pt modelId="{FC69ECA7-A290-480F-A4EB-98841933FD3B}">
      <dgm:prSet phldrT="[نص]" custT="1"/>
      <dgm:spPr>
        <a:solidFill>
          <a:srgbClr val="203E5F"/>
        </a:solidFill>
      </dgm:spPr>
      <dgm:t>
        <a:bodyPr/>
        <a:lstStyle/>
        <a:p>
          <a:pPr rtl="1"/>
          <a:endParaRPr lang="ar-SA" sz="2800" b="0" i="0" baseline="0" dirty="0">
            <a:latin typeface="Dubai" panose="020B0503030403030204" pitchFamily="34" charset="-78"/>
            <a:cs typeface="Dubai" panose="020B0503030403030204" pitchFamily="34" charset="-78"/>
          </a:endParaRPr>
        </a:p>
      </dgm:t>
    </dgm:pt>
    <dgm:pt modelId="{E2899B1B-804B-4B03-90AC-4F24747422C3}" type="parTrans" cxnId="{E93A8FB3-CD7C-4ABE-9968-846A409875CB}">
      <dgm:prSet/>
      <dgm:spPr/>
      <dgm:t>
        <a:bodyPr/>
        <a:lstStyle/>
        <a:p>
          <a:pPr rtl="1"/>
          <a:endParaRPr lang="ar-SA" sz="2800"/>
        </a:p>
      </dgm:t>
    </dgm:pt>
    <dgm:pt modelId="{FFAE9D2C-A0FF-4181-8FE5-BA65D7899CE1}" type="sibTrans" cxnId="{E93A8FB3-CD7C-4ABE-9968-846A409875CB}">
      <dgm:prSet/>
      <dgm:spPr/>
      <dgm:t>
        <a:bodyPr/>
        <a:lstStyle/>
        <a:p>
          <a:pPr rtl="1"/>
          <a:endParaRPr lang="ar-SA" sz="2800"/>
        </a:p>
      </dgm:t>
    </dgm:pt>
    <dgm:pt modelId="{E808C587-0AB8-493B-B6DD-B271A3CC8037}" type="pres">
      <dgm:prSet presAssocID="{638DC849-1993-4001-9266-8CD1CD2CB122}" presName="compositeShape" presStyleCnt="0">
        <dgm:presLayoutVars>
          <dgm:chMax val="7"/>
          <dgm:dir/>
          <dgm:resizeHandles val="exact"/>
        </dgm:presLayoutVars>
      </dgm:prSet>
      <dgm:spPr/>
    </dgm:pt>
    <dgm:pt modelId="{FA0F2AF0-D0B7-45F4-B280-43815A3BA9E0}" type="pres">
      <dgm:prSet presAssocID="{638DC849-1993-4001-9266-8CD1CD2CB122}" presName="wedge1" presStyleLbl="node1" presStyleIdx="0" presStyleCnt="4" custLinFactNeighborX="-4678" custLinFactNeighborY="4062"/>
      <dgm:spPr/>
    </dgm:pt>
    <dgm:pt modelId="{853C8E06-2769-4E8A-80E9-46409CB4C26E}" type="pres">
      <dgm:prSet presAssocID="{638DC849-1993-4001-9266-8CD1CD2CB122}" presName="wedge1Tx" presStyleLbl="node1" presStyleIdx="0" presStyleCnt="4">
        <dgm:presLayoutVars>
          <dgm:chMax val="0"/>
          <dgm:chPref val="0"/>
          <dgm:bulletEnabled val="1"/>
        </dgm:presLayoutVars>
      </dgm:prSet>
      <dgm:spPr/>
    </dgm:pt>
    <dgm:pt modelId="{2C80927E-795C-4F92-A047-F04906663F6A}" type="pres">
      <dgm:prSet presAssocID="{638DC849-1993-4001-9266-8CD1CD2CB122}" presName="wedge2" presStyleLbl="node1" presStyleIdx="1" presStyleCnt="4"/>
      <dgm:spPr/>
    </dgm:pt>
    <dgm:pt modelId="{C0DA1E84-AED0-4C71-8505-1743F481FD72}" type="pres">
      <dgm:prSet presAssocID="{638DC849-1993-4001-9266-8CD1CD2CB122}" presName="wedge2Tx" presStyleLbl="node1" presStyleIdx="1" presStyleCnt="4">
        <dgm:presLayoutVars>
          <dgm:chMax val="0"/>
          <dgm:chPref val="0"/>
          <dgm:bulletEnabled val="1"/>
        </dgm:presLayoutVars>
      </dgm:prSet>
      <dgm:spPr/>
    </dgm:pt>
    <dgm:pt modelId="{ED6208FC-B2F2-4894-8C0D-A11F2D26CCE2}" type="pres">
      <dgm:prSet presAssocID="{638DC849-1993-4001-9266-8CD1CD2CB122}" presName="wedge3" presStyleLbl="node1" presStyleIdx="2" presStyleCnt="4"/>
      <dgm:spPr/>
    </dgm:pt>
    <dgm:pt modelId="{B4EEFD0D-BA27-43A5-A782-6148B035A774}" type="pres">
      <dgm:prSet presAssocID="{638DC849-1993-4001-9266-8CD1CD2CB122}" presName="wedge3Tx" presStyleLbl="node1" presStyleIdx="2" presStyleCnt="4">
        <dgm:presLayoutVars>
          <dgm:chMax val="0"/>
          <dgm:chPref val="0"/>
          <dgm:bulletEnabled val="1"/>
        </dgm:presLayoutVars>
      </dgm:prSet>
      <dgm:spPr/>
    </dgm:pt>
    <dgm:pt modelId="{7A2B48C5-620C-4B73-A5DB-13C645BDF14C}" type="pres">
      <dgm:prSet presAssocID="{638DC849-1993-4001-9266-8CD1CD2CB122}" presName="wedge4" presStyleLbl="node1" presStyleIdx="3" presStyleCnt="4"/>
      <dgm:spPr/>
    </dgm:pt>
    <dgm:pt modelId="{79255B0A-1DE9-44CF-A772-BD20F86BEEC4}" type="pres">
      <dgm:prSet presAssocID="{638DC849-1993-4001-9266-8CD1CD2CB122}" presName="wedge4Tx" presStyleLbl="node1" presStyleIdx="3" presStyleCnt="4">
        <dgm:presLayoutVars>
          <dgm:chMax val="0"/>
          <dgm:chPref val="0"/>
          <dgm:bulletEnabled val="1"/>
        </dgm:presLayoutVars>
      </dgm:prSet>
      <dgm:spPr/>
    </dgm:pt>
  </dgm:ptLst>
  <dgm:cxnLst>
    <dgm:cxn modelId="{0B0C6D0E-1F19-4B61-AA5A-2257AAC0A91C}" type="presOf" srcId="{99AA44A3-5038-4347-B392-6819E17B3689}" destId="{ED6208FC-B2F2-4894-8C0D-A11F2D26CCE2}" srcOrd="0" destOrd="0" presId="urn:microsoft.com/office/officeart/2005/8/layout/chart3"/>
    <dgm:cxn modelId="{3C34592B-5D20-4C1C-8614-A97E54618F0E}" type="presOf" srcId="{FC69ECA7-A290-480F-A4EB-98841933FD3B}" destId="{7A2B48C5-620C-4B73-A5DB-13C645BDF14C}" srcOrd="0" destOrd="0" presId="urn:microsoft.com/office/officeart/2005/8/layout/chart3"/>
    <dgm:cxn modelId="{64F1344B-BF4D-4C01-A274-C4CBA7BCCEA1}" type="presOf" srcId="{9E9B8A07-B812-426E-887C-C6116FC93B28}" destId="{C0DA1E84-AED0-4C71-8505-1743F481FD72}" srcOrd="1" destOrd="0" presId="urn:microsoft.com/office/officeart/2005/8/layout/chart3"/>
    <dgm:cxn modelId="{2B160659-5266-4DD1-A346-21E54B63D33E}" type="presOf" srcId="{98147EEA-2BA5-414C-A2DD-B71B90F35775}" destId="{FA0F2AF0-D0B7-45F4-B280-43815A3BA9E0}" srcOrd="0" destOrd="0" presId="urn:microsoft.com/office/officeart/2005/8/layout/chart3"/>
    <dgm:cxn modelId="{0FF43A7A-8F1A-4DA9-93ED-BC5231F1DDCA}" type="presOf" srcId="{98147EEA-2BA5-414C-A2DD-B71B90F35775}" destId="{853C8E06-2769-4E8A-80E9-46409CB4C26E}" srcOrd="1" destOrd="0" presId="urn:microsoft.com/office/officeart/2005/8/layout/chart3"/>
    <dgm:cxn modelId="{98487F8A-2774-45EC-B97D-7B6AE6641E30}" type="presOf" srcId="{9E9B8A07-B812-426E-887C-C6116FC93B28}" destId="{2C80927E-795C-4F92-A047-F04906663F6A}" srcOrd="0" destOrd="0" presId="urn:microsoft.com/office/officeart/2005/8/layout/chart3"/>
    <dgm:cxn modelId="{B11B8D9C-3F7D-496C-9106-54A7C4408887}" srcId="{638DC849-1993-4001-9266-8CD1CD2CB122}" destId="{99AA44A3-5038-4347-B392-6819E17B3689}" srcOrd="2" destOrd="0" parTransId="{0FD61E56-6C4D-430B-A889-F6EE2359C740}" sibTransId="{8E15C311-773D-40CE-A28F-228A6AE5513A}"/>
    <dgm:cxn modelId="{745CB3A0-6B5E-4E62-A87E-72F0F17E45F6}" type="presOf" srcId="{638DC849-1993-4001-9266-8CD1CD2CB122}" destId="{E808C587-0AB8-493B-B6DD-B271A3CC8037}" srcOrd="0" destOrd="0" presId="urn:microsoft.com/office/officeart/2005/8/layout/chart3"/>
    <dgm:cxn modelId="{E93A8FB3-CD7C-4ABE-9968-846A409875CB}" srcId="{638DC849-1993-4001-9266-8CD1CD2CB122}" destId="{FC69ECA7-A290-480F-A4EB-98841933FD3B}" srcOrd="3" destOrd="0" parTransId="{E2899B1B-804B-4B03-90AC-4F24747422C3}" sibTransId="{FFAE9D2C-A0FF-4181-8FE5-BA65D7899CE1}"/>
    <dgm:cxn modelId="{9FF69AB4-11A5-44F8-85CC-7BE73A47A6AA}" srcId="{638DC849-1993-4001-9266-8CD1CD2CB122}" destId="{98147EEA-2BA5-414C-A2DD-B71B90F35775}" srcOrd="0" destOrd="0" parTransId="{A835BE38-EE20-4102-82E2-9DBA05B12EAA}" sibTransId="{AD8F5407-C3E5-431E-88AD-065FEA36B5E3}"/>
    <dgm:cxn modelId="{C2C8C2C0-56D9-43C0-AE38-FA5DCB9FCA01}" type="presOf" srcId="{99AA44A3-5038-4347-B392-6819E17B3689}" destId="{B4EEFD0D-BA27-43A5-A782-6148B035A774}" srcOrd="1" destOrd="0" presId="urn:microsoft.com/office/officeart/2005/8/layout/chart3"/>
    <dgm:cxn modelId="{6266D0DC-F50B-4A12-9C98-6BC01A5FC138}" srcId="{638DC849-1993-4001-9266-8CD1CD2CB122}" destId="{9E9B8A07-B812-426E-887C-C6116FC93B28}" srcOrd="1" destOrd="0" parTransId="{56ABDA1C-F676-4521-B25B-D15E226F15D9}" sibTransId="{0F2B674B-DDE0-45B7-8B34-831D95727345}"/>
    <dgm:cxn modelId="{F9681FDD-6C06-4379-B750-2DAF11A044E6}" type="presOf" srcId="{FC69ECA7-A290-480F-A4EB-98841933FD3B}" destId="{79255B0A-1DE9-44CF-A772-BD20F86BEEC4}" srcOrd="1" destOrd="0" presId="urn:microsoft.com/office/officeart/2005/8/layout/chart3"/>
    <dgm:cxn modelId="{B2FA8A33-1266-43E3-A75A-412E0C1CEBE8}" type="presParOf" srcId="{E808C587-0AB8-493B-B6DD-B271A3CC8037}" destId="{FA0F2AF0-D0B7-45F4-B280-43815A3BA9E0}" srcOrd="0" destOrd="0" presId="urn:microsoft.com/office/officeart/2005/8/layout/chart3"/>
    <dgm:cxn modelId="{5A0B303C-E95D-494E-8DA3-B879E55E0277}" type="presParOf" srcId="{E808C587-0AB8-493B-B6DD-B271A3CC8037}" destId="{853C8E06-2769-4E8A-80E9-46409CB4C26E}" srcOrd="1" destOrd="0" presId="urn:microsoft.com/office/officeart/2005/8/layout/chart3"/>
    <dgm:cxn modelId="{4D7010D8-C538-4461-B043-572662E177DF}" type="presParOf" srcId="{E808C587-0AB8-493B-B6DD-B271A3CC8037}" destId="{2C80927E-795C-4F92-A047-F04906663F6A}" srcOrd="2" destOrd="0" presId="urn:microsoft.com/office/officeart/2005/8/layout/chart3"/>
    <dgm:cxn modelId="{3D9E03D8-8670-4EBD-907B-31556E908301}" type="presParOf" srcId="{E808C587-0AB8-493B-B6DD-B271A3CC8037}" destId="{C0DA1E84-AED0-4C71-8505-1743F481FD72}" srcOrd="3" destOrd="0" presId="urn:microsoft.com/office/officeart/2005/8/layout/chart3"/>
    <dgm:cxn modelId="{3B224AC4-9302-4CC0-AEDA-E5149C94A377}" type="presParOf" srcId="{E808C587-0AB8-493B-B6DD-B271A3CC8037}" destId="{ED6208FC-B2F2-4894-8C0D-A11F2D26CCE2}" srcOrd="4" destOrd="0" presId="urn:microsoft.com/office/officeart/2005/8/layout/chart3"/>
    <dgm:cxn modelId="{E5F58858-FC19-4D04-9BE6-5D31263C5E3F}" type="presParOf" srcId="{E808C587-0AB8-493B-B6DD-B271A3CC8037}" destId="{B4EEFD0D-BA27-43A5-A782-6148B035A774}" srcOrd="5" destOrd="0" presId="urn:microsoft.com/office/officeart/2005/8/layout/chart3"/>
    <dgm:cxn modelId="{F75C97D0-E9FD-4554-B656-E47944311ECD}" type="presParOf" srcId="{E808C587-0AB8-493B-B6DD-B271A3CC8037}" destId="{7A2B48C5-620C-4B73-A5DB-13C645BDF14C}" srcOrd="6" destOrd="0" presId="urn:microsoft.com/office/officeart/2005/8/layout/chart3"/>
    <dgm:cxn modelId="{7C6BD9F0-F4D5-4627-A2D9-F2E1F28336FB}" type="presParOf" srcId="{E808C587-0AB8-493B-B6DD-B271A3CC8037}" destId="{79255B0A-1DE9-44CF-A772-BD20F86BEEC4}" srcOrd="7"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D687A1-6F18-47C6-B64F-A6D5802E4584}">
      <dsp:nvSpPr>
        <dsp:cNvPr id="0" name=""/>
        <dsp:cNvSpPr/>
      </dsp:nvSpPr>
      <dsp:spPr>
        <a:xfrm>
          <a:off x="5927430" y="1901436"/>
          <a:ext cx="608691" cy="1331431"/>
        </a:xfrm>
        <a:custGeom>
          <a:avLst/>
          <a:gdLst/>
          <a:ahLst/>
          <a:cxnLst/>
          <a:rect l="0" t="0" r="0" b="0"/>
          <a:pathLst>
            <a:path>
              <a:moveTo>
                <a:pt x="608691" y="0"/>
              </a:moveTo>
              <a:lnTo>
                <a:pt x="202904" y="0"/>
              </a:lnTo>
              <a:lnTo>
                <a:pt x="202904" y="1331431"/>
              </a:lnTo>
              <a:lnTo>
                <a:pt x="0" y="1331431"/>
              </a:lnTo>
            </a:path>
          </a:pathLst>
        </a:custGeom>
        <a:noFill/>
        <a:ln w="12700" cap="flat" cmpd="sng" algn="ctr">
          <a:solidFill>
            <a:srgbClr val="C29A53"/>
          </a:solidFill>
          <a:prstDash val="solid"/>
          <a:miter lim="800000"/>
        </a:ln>
        <a:effectLst/>
      </dsp:spPr>
      <dsp:style>
        <a:lnRef idx="2">
          <a:scrgbClr r="0" g="0" b="0"/>
        </a:lnRef>
        <a:fillRef idx="0">
          <a:scrgbClr r="0" g="0" b="0"/>
        </a:fillRef>
        <a:effectRef idx="0">
          <a:scrgbClr r="0" g="0" b="0"/>
        </a:effectRef>
        <a:fontRef idx="minor"/>
      </dsp:style>
    </dsp:sp>
    <dsp:sp modelId="{876D0C03-461D-4915-8B79-FB752F497D16}">
      <dsp:nvSpPr>
        <dsp:cNvPr id="0" name=""/>
        <dsp:cNvSpPr/>
      </dsp:nvSpPr>
      <dsp:spPr>
        <a:xfrm>
          <a:off x="5916554" y="1901436"/>
          <a:ext cx="619567" cy="378736"/>
        </a:xfrm>
        <a:custGeom>
          <a:avLst/>
          <a:gdLst/>
          <a:ahLst/>
          <a:cxnLst/>
          <a:rect l="0" t="0" r="0" b="0"/>
          <a:pathLst>
            <a:path>
              <a:moveTo>
                <a:pt x="619567" y="0"/>
              </a:moveTo>
              <a:lnTo>
                <a:pt x="202904" y="0"/>
              </a:lnTo>
              <a:lnTo>
                <a:pt x="202904" y="378736"/>
              </a:lnTo>
              <a:lnTo>
                <a:pt x="0" y="378736"/>
              </a:lnTo>
            </a:path>
          </a:pathLst>
        </a:custGeom>
        <a:noFill/>
        <a:ln w="12700" cap="flat" cmpd="sng" algn="ctr">
          <a:solidFill>
            <a:srgbClr val="C29A53"/>
          </a:solidFill>
          <a:prstDash val="solid"/>
          <a:miter lim="800000"/>
        </a:ln>
        <a:effectLst/>
      </dsp:spPr>
      <dsp:style>
        <a:lnRef idx="2">
          <a:scrgbClr r="0" g="0" b="0"/>
        </a:lnRef>
        <a:fillRef idx="0">
          <a:scrgbClr r="0" g="0" b="0"/>
        </a:fillRef>
        <a:effectRef idx="0">
          <a:scrgbClr r="0" g="0" b="0"/>
        </a:effectRef>
        <a:fontRef idx="minor"/>
      </dsp:style>
    </dsp:sp>
    <dsp:sp modelId="{09F6051D-9DB2-40F1-8BDA-EA70EBCA62AB}">
      <dsp:nvSpPr>
        <dsp:cNvPr id="0" name=""/>
        <dsp:cNvSpPr/>
      </dsp:nvSpPr>
      <dsp:spPr>
        <a:xfrm>
          <a:off x="5927897" y="1429110"/>
          <a:ext cx="608225" cy="472326"/>
        </a:xfrm>
        <a:custGeom>
          <a:avLst/>
          <a:gdLst/>
          <a:ahLst/>
          <a:cxnLst/>
          <a:rect l="0" t="0" r="0" b="0"/>
          <a:pathLst>
            <a:path>
              <a:moveTo>
                <a:pt x="608225" y="472326"/>
              </a:moveTo>
              <a:lnTo>
                <a:pt x="202904" y="472326"/>
              </a:lnTo>
              <a:lnTo>
                <a:pt x="202904" y="0"/>
              </a:lnTo>
              <a:lnTo>
                <a:pt x="0" y="0"/>
              </a:lnTo>
            </a:path>
          </a:pathLst>
        </a:custGeom>
        <a:noFill/>
        <a:ln w="12700" cap="flat" cmpd="sng" algn="ctr">
          <a:solidFill>
            <a:srgbClr val="C29A53"/>
          </a:solidFill>
          <a:prstDash val="solid"/>
          <a:miter lim="800000"/>
        </a:ln>
        <a:effectLst/>
      </dsp:spPr>
      <dsp:style>
        <a:lnRef idx="2">
          <a:scrgbClr r="0" g="0" b="0"/>
        </a:lnRef>
        <a:fillRef idx="0">
          <a:scrgbClr r="0" g="0" b="0"/>
        </a:fillRef>
        <a:effectRef idx="0">
          <a:scrgbClr r="0" g="0" b="0"/>
        </a:effectRef>
        <a:fontRef idx="minor"/>
      </dsp:style>
    </dsp:sp>
    <dsp:sp modelId="{FCF2BF64-DA8C-4FDA-8896-DB225BF39B14}">
      <dsp:nvSpPr>
        <dsp:cNvPr id="0" name=""/>
        <dsp:cNvSpPr/>
      </dsp:nvSpPr>
      <dsp:spPr>
        <a:xfrm>
          <a:off x="5926984" y="477440"/>
          <a:ext cx="609138" cy="1423996"/>
        </a:xfrm>
        <a:custGeom>
          <a:avLst/>
          <a:gdLst/>
          <a:ahLst/>
          <a:cxnLst/>
          <a:rect l="0" t="0" r="0" b="0"/>
          <a:pathLst>
            <a:path>
              <a:moveTo>
                <a:pt x="609138" y="1423996"/>
              </a:moveTo>
              <a:lnTo>
                <a:pt x="202904" y="1423996"/>
              </a:lnTo>
              <a:lnTo>
                <a:pt x="202904" y="0"/>
              </a:lnTo>
              <a:lnTo>
                <a:pt x="0" y="0"/>
              </a:lnTo>
            </a:path>
          </a:pathLst>
        </a:custGeom>
        <a:noFill/>
        <a:ln w="12700" cap="flat" cmpd="sng" algn="ctr">
          <a:solidFill>
            <a:srgbClr val="C29A53"/>
          </a:solidFill>
          <a:prstDash val="solid"/>
          <a:miter lim="800000"/>
        </a:ln>
        <a:effectLst/>
      </dsp:spPr>
      <dsp:style>
        <a:lnRef idx="2">
          <a:scrgbClr r="0" g="0" b="0"/>
        </a:lnRef>
        <a:fillRef idx="0">
          <a:scrgbClr r="0" g="0" b="0"/>
        </a:fillRef>
        <a:effectRef idx="0">
          <a:scrgbClr r="0" g="0" b="0"/>
        </a:effectRef>
        <a:fontRef idx="minor"/>
      </dsp:style>
    </dsp:sp>
    <dsp:sp modelId="{82CBC37C-6124-497F-97AB-302CE6BA4A5D}">
      <dsp:nvSpPr>
        <dsp:cNvPr id="0" name=""/>
        <dsp:cNvSpPr/>
      </dsp:nvSpPr>
      <dsp:spPr>
        <a:xfrm>
          <a:off x="6536122" y="1077"/>
          <a:ext cx="2296103" cy="3800719"/>
        </a:xfrm>
        <a:prstGeom prst="rect">
          <a:avLst/>
        </a:prstGeom>
        <a:solidFill>
          <a:srgbClr val="F58221"/>
        </a:solidFill>
        <a:ln w="12700" cap="flat" cmpd="sng" algn="ctr">
          <a:solidFill>
            <a:srgbClr val="D1D1C7"/>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00" tIns="11430" rIns="144000" bIns="11430" numCol="1" spcCol="1270" anchor="ctr" anchorCtr="0">
          <a:noAutofit/>
        </a:bodyPr>
        <a:lstStyle/>
        <a:p>
          <a:pPr marL="0" lvl="0" indent="0" algn="justLow" defTabSz="800100" rtl="1">
            <a:lnSpc>
              <a:spcPct val="90000"/>
            </a:lnSpc>
            <a:spcBef>
              <a:spcPct val="0"/>
            </a:spcBef>
            <a:spcAft>
              <a:spcPct val="35000"/>
            </a:spcAft>
            <a:buNone/>
            <a:tabLst/>
          </a:pPr>
          <a:r>
            <a:rPr lang="ar-SA" sz="1800" b="1" kern="1200" dirty="0">
              <a:latin typeface="Alexandria" pitchFamily="2" charset="-78"/>
              <a:cs typeface="Alexandria" pitchFamily="2" charset="-78"/>
            </a:rPr>
            <a:t>هناك عدة مصادر للقيم الموجودة لدى الأفراد ومن أهمها ما يلي:</a:t>
          </a:r>
          <a:endParaRPr lang="en-US" sz="1800" b="1" kern="1200" dirty="0">
            <a:solidFill>
              <a:schemeClr val="bg1"/>
            </a:solidFill>
            <a:latin typeface="Alexandria" pitchFamily="2" charset="-78"/>
            <a:ea typeface="+mn-ea"/>
            <a:cs typeface="Alexandria" pitchFamily="2" charset="-78"/>
          </a:endParaRPr>
        </a:p>
      </dsp:txBody>
      <dsp:txXfrm>
        <a:off x="6536122" y="1077"/>
        <a:ext cx="2296103" cy="3800719"/>
      </dsp:txXfrm>
    </dsp:sp>
    <dsp:sp modelId="{477594C2-386B-4F17-9A0E-64BB4A483E62}">
      <dsp:nvSpPr>
        <dsp:cNvPr id="0" name=""/>
        <dsp:cNvSpPr/>
      </dsp:nvSpPr>
      <dsp:spPr>
        <a:xfrm>
          <a:off x="2033072" y="122958"/>
          <a:ext cx="3893912" cy="708963"/>
        </a:xfrm>
        <a:prstGeom prst="rect">
          <a:avLst/>
        </a:prstGeom>
        <a:solidFill>
          <a:srgbClr val="203E5F"/>
        </a:solidFill>
        <a:ln w="12700" cap="flat" cmpd="sng" algn="ctr">
          <a:solidFill>
            <a:srgbClr val="C29A5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dirty="0">
              <a:ln>
                <a:noFill/>
              </a:ln>
              <a:solidFill>
                <a:schemeClr val="bg1"/>
              </a:solidFill>
              <a:effectLst/>
              <a:uLnTx/>
              <a:uFillTx/>
              <a:latin typeface="Alexandria" charset="0"/>
              <a:ea typeface="+mn-ea"/>
              <a:cs typeface="Alexandria" charset="0"/>
            </a:rPr>
            <a:t>أولاً: العائلة</a:t>
          </a:r>
          <a:endParaRPr lang="en-US" sz="1800" b="0" i="0" kern="1200" baseline="0" dirty="0">
            <a:solidFill>
              <a:schemeClr val="bg1"/>
            </a:solidFill>
            <a:latin typeface="Alexandria" pitchFamily="2" charset="-78"/>
            <a:cs typeface="Alexandria" pitchFamily="2" charset="-78"/>
          </a:endParaRPr>
        </a:p>
      </dsp:txBody>
      <dsp:txXfrm>
        <a:off x="2033072" y="122958"/>
        <a:ext cx="3893912" cy="708963"/>
      </dsp:txXfrm>
    </dsp:sp>
    <dsp:sp modelId="{1E0E9322-F7B1-45E4-9C5A-F61054FB3AFC}">
      <dsp:nvSpPr>
        <dsp:cNvPr id="0" name=""/>
        <dsp:cNvSpPr/>
      </dsp:nvSpPr>
      <dsp:spPr>
        <a:xfrm>
          <a:off x="2031428" y="1074628"/>
          <a:ext cx="3896468" cy="708963"/>
        </a:xfrm>
        <a:prstGeom prst="rect">
          <a:avLst/>
        </a:prstGeom>
        <a:solidFill>
          <a:srgbClr val="FFCC00"/>
        </a:solidFill>
        <a:ln w="12700" cap="flat" cmpd="sng" algn="ctr">
          <a:solidFill>
            <a:srgbClr val="C29A5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dirty="0">
              <a:ln>
                <a:noFill/>
              </a:ln>
              <a:solidFill>
                <a:schemeClr val="bg1"/>
              </a:solidFill>
              <a:effectLst/>
              <a:uLnTx/>
              <a:uFillTx/>
              <a:latin typeface="Alexandria" charset="0"/>
              <a:ea typeface="+mn-ea"/>
              <a:cs typeface="Alexandria" charset="0"/>
            </a:rPr>
            <a:t>ثانياً: التعاليم الدينية</a:t>
          </a:r>
          <a:endParaRPr lang="en-US" sz="1800" b="0" kern="1200" dirty="0">
            <a:solidFill>
              <a:schemeClr val="bg1"/>
            </a:solidFill>
            <a:latin typeface="Alexandria" pitchFamily="2" charset="-78"/>
            <a:cs typeface="Alexandria" pitchFamily="2" charset="-78"/>
          </a:endParaRPr>
        </a:p>
      </dsp:txBody>
      <dsp:txXfrm>
        <a:off x="2031428" y="1074628"/>
        <a:ext cx="3896468" cy="708963"/>
      </dsp:txXfrm>
    </dsp:sp>
    <dsp:sp modelId="{44ED494E-1DFA-4BBF-BD6D-622A3964A01F}">
      <dsp:nvSpPr>
        <dsp:cNvPr id="0" name=""/>
        <dsp:cNvSpPr/>
      </dsp:nvSpPr>
      <dsp:spPr>
        <a:xfrm>
          <a:off x="2020755" y="1925691"/>
          <a:ext cx="3895799" cy="708963"/>
        </a:xfrm>
        <a:prstGeom prst="rect">
          <a:avLst/>
        </a:prstGeom>
        <a:solidFill>
          <a:srgbClr val="203E5F"/>
        </a:solidFill>
        <a:ln w="12700" cap="flat" cmpd="sng" algn="ctr">
          <a:solidFill>
            <a:srgbClr val="C29A5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dirty="0">
              <a:ln>
                <a:noFill/>
              </a:ln>
              <a:solidFill>
                <a:schemeClr val="bg1"/>
              </a:solidFill>
              <a:effectLst/>
              <a:uLnTx/>
              <a:uFillTx/>
              <a:latin typeface="Alexandria" charset="0"/>
              <a:ea typeface="+mn-ea"/>
              <a:cs typeface="Alexandria" charset="0"/>
            </a:rPr>
            <a:t>ثالثاً: الخبرات السابقة</a:t>
          </a:r>
          <a:endParaRPr lang="en-US" sz="1800" b="0" kern="1200" dirty="0">
            <a:solidFill>
              <a:schemeClr val="bg1"/>
            </a:solidFill>
            <a:latin typeface="Alexandria" pitchFamily="2" charset="-78"/>
            <a:cs typeface="Alexandria" pitchFamily="2" charset="-78"/>
          </a:endParaRPr>
        </a:p>
      </dsp:txBody>
      <dsp:txXfrm>
        <a:off x="2020755" y="1925691"/>
        <a:ext cx="3895799" cy="708963"/>
      </dsp:txXfrm>
    </dsp:sp>
    <dsp:sp modelId="{435CE917-64D2-485B-B631-C7DD03090B1A}">
      <dsp:nvSpPr>
        <dsp:cNvPr id="0" name=""/>
        <dsp:cNvSpPr/>
      </dsp:nvSpPr>
      <dsp:spPr>
        <a:xfrm>
          <a:off x="2031631" y="2878785"/>
          <a:ext cx="3895799" cy="708164"/>
        </a:xfrm>
        <a:prstGeom prst="rect">
          <a:avLst/>
        </a:prstGeom>
        <a:solidFill>
          <a:srgbClr val="FFCC00"/>
        </a:solidFill>
        <a:ln w="12700" cap="flat" cmpd="sng" algn="ctr">
          <a:solidFill>
            <a:srgbClr val="C29A5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dirty="0">
              <a:ln>
                <a:noFill/>
              </a:ln>
              <a:solidFill>
                <a:schemeClr val="bg1"/>
              </a:solidFill>
              <a:effectLst/>
              <a:uLnTx/>
              <a:uFillTx/>
              <a:latin typeface="Alexandria" charset="0"/>
              <a:ea typeface="+mn-ea"/>
              <a:cs typeface="Alexandria" charset="0"/>
            </a:rPr>
            <a:t>رابعاً: الجماعات التي ينتمي إليها الفرد</a:t>
          </a:r>
          <a:endParaRPr lang="en-US" sz="1800" b="0" kern="1200" dirty="0">
            <a:solidFill>
              <a:schemeClr val="bg1"/>
            </a:solidFill>
            <a:latin typeface="Alexandria" pitchFamily="2" charset="-78"/>
            <a:cs typeface="Alexandria" pitchFamily="2" charset="-78"/>
          </a:endParaRPr>
        </a:p>
      </dsp:txBody>
      <dsp:txXfrm>
        <a:off x="2031631" y="2878785"/>
        <a:ext cx="3895799" cy="7081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F2AF0-D0B7-45F4-B280-43815A3BA9E0}">
      <dsp:nvSpPr>
        <dsp:cNvPr id="0" name=""/>
        <dsp:cNvSpPr/>
      </dsp:nvSpPr>
      <dsp:spPr>
        <a:xfrm>
          <a:off x="1646426" y="369435"/>
          <a:ext cx="3218455" cy="3218455"/>
        </a:xfrm>
        <a:prstGeom prst="pie">
          <a:avLst>
            <a:gd name="adj1" fmla="val 16200000"/>
            <a:gd name="adj2" fmla="val 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endParaRPr lang="ar-SA" sz="1600" b="0" i="0" kern="1200" baseline="0" dirty="0">
            <a:latin typeface="Dubai" panose="020B0503030403030204" pitchFamily="34" charset="-78"/>
            <a:cs typeface="Dubai" panose="020B0503030403030204" pitchFamily="34" charset="-78"/>
          </a:endParaRPr>
        </a:p>
      </dsp:txBody>
      <dsp:txXfrm>
        <a:off x="3292436" y="964850"/>
        <a:ext cx="1187763" cy="957873"/>
      </dsp:txXfrm>
    </dsp:sp>
    <dsp:sp modelId="{2C80927E-795C-4F92-A047-F04906663F6A}">
      <dsp:nvSpPr>
        <dsp:cNvPr id="0" name=""/>
        <dsp:cNvSpPr/>
      </dsp:nvSpPr>
      <dsp:spPr>
        <a:xfrm>
          <a:off x="1661351" y="374337"/>
          <a:ext cx="3218455" cy="3218455"/>
        </a:xfrm>
        <a:prstGeom prst="pie">
          <a:avLst>
            <a:gd name="adj1" fmla="val 0"/>
            <a:gd name="adj2" fmla="val 5400000"/>
          </a:avLst>
        </a:prstGeom>
        <a:solidFill>
          <a:srgbClr val="FFCC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endParaRPr lang="ar-SA" sz="2800" b="0" i="0" kern="1200" baseline="0" dirty="0">
            <a:latin typeface="Dubai" panose="020B0503030403030204" pitchFamily="34" charset="-78"/>
            <a:cs typeface="Dubai" panose="020B0503030403030204" pitchFamily="34" charset="-78"/>
          </a:endParaRPr>
        </a:p>
      </dsp:txBody>
      <dsp:txXfrm>
        <a:off x="3328051" y="2041037"/>
        <a:ext cx="1187763" cy="957873"/>
      </dsp:txXfrm>
    </dsp:sp>
    <dsp:sp modelId="{ED6208FC-B2F2-4894-8C0D-A11F2D26CCE2}">
      <dsp:nvSpPr>
        <dsp:cNvPr id="0" name=""/>
        <dsp:cNvSpPr/>
      </dsp:nvSpPr>
      <dsp:spPr>
        <a:xfrm>
          <a:off x="1661351" y="374337"/>
          <a:ext cx="3218455" cy="3218455"/>
        </a:xfrm>
        <a:prstGeom prst="pie">
          <a:avLst>
            <a:gd name="adj1" fmla="val 5400000"/>
            <a:gd name="adj2" fmla="val 1080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endParaRPr lang="ar-SA" sz="2800" b="0" i="0" kern="1200" baseline="0" dirty="0">
            <a:latin typeface="Dubai" panose="020B0503030403030204" pitchFamily="34" charset="-78"/>
            <a:cs typeface="Dubai" panose="020B0503030403030204" pitchFamily="34" charset="-78"/>
          </a:endParaRPr>
        </a:p>
      </dsp:txBody>
      <dsp:txXfrm>
        <a:off x="2025343" y="2041037"/>
        <a:ext cx="1187763" cy="957873"/>
      </dsp:txXfrm>
    </dsp:sp>
    <dsp:sp modelId="{7A2B48C5-620C-4B73-A5DB-13C645BDF14C}">
      <dsp:nvSpPr>
        <dsp:cNvPr id="0" name=""/>
        <dsp:cNvSpPr/>
      </dsp:nvSpPr>
      <dsp:spPr>
        <a:xfrm>
          <a:off x="1661351" y="374337"/>
          <a:ext cx="3218455" cy="3218455"/>
        </a:xfrm>
        <a:prstGeom prst="pie">
          <a:avLst>
            <a:gd name="adj1" fmla="val 10800000"/>
            <a:gd name="adj2" fmla="val 16200000"/>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endParaRPr lang="ar-SA" sz="2800" b="0" i="0" kern="1200" baseline="0" dirty="0">
            <a:latin typeface="Dubai" panose="020B0503030403030204" pitchFamily="34" charset="-78"/>
            <a:cs typeface="Dubai" panose="020B0503030403030204" pitchFamily="34" charset="-78"/>
          </a:endParaRPr>
        </a:p>
      </dsp:txBody>
      <dsp:txXfrm>
        <a:off x="2025343" y="968218"/>
        <a:ext cx="1187763" cy="957873"/>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B560C3E-363F-2DE0-790D-2C4BE533B22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5F256090-0DD8-C2E1-CEBF-59FBA85ECA5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36A41064-84E6-852F-43D9-EF4BD4269BBE}"/>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5" name="عنصر نائب للتذييل 4">
            <a:extLst>
              <a:ext uri="{FF2B5EF4-FFF2-40B4-BE49-F238E27FC236}">
                <a16:creationId xmlns:a16="http://schemas.microsoft.com/office/drawing/2014/main" id="{CD0F1900-4462-34AE-00BF-BB6AE445A72D}"/>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745F1CB9-D940-F5E0-D81B-59D2AB4E7ACB}"/>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9772117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B6B00FA-9032-0781-2CC7-161B7C818806}"/>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A831D09-E4E6-7D12-990F-8F96A0840343}"/>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D8432A4-BBD8-B112-2E14-B5EA1A5A34A1}"/>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5" name="عنصر نائب للتذييل 4">
            <a:extLst>
              <a:ext uri="{FF2B5EF4-FFF2-40B4-BE49-F238E27FC236}">
                <a16:creationId xmlns:a16="http://schemas.microsoft.com/office/drawing/2014/main" id="{40446190-2D43-5A38-B1D8-CA6A080D264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3480939-36F8-43E6-40AF-53E4CC3960D9}"/>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3839153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B607533-29A0-3A89-2F07-5487A6417BB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5DE584A0-1C52-7D00-AE16-3A1125B4BD15}"/>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53FB9186-952B-2D2E-7B4B-505940C59FB6}"/>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5" name="عنصر نائب للتذييل 4">
            <a:extLst>
              <a:ext uri="{FF2B5EF4-FFF2-40B4-BE49-F238E27FC236}">
                <a16:creationId xmlns:a16="http://schemas.microsoft.com/office/drawing/2014/main" id="{C4073B83-DB9A-2798-8FD9-093302ADCC8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FB6F976D-F64F-ABE8-2735-826A891AEBFD}"/>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1446073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A9D2BE-74F9-BD83-6C10-941E92C4E8B7}"/>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766F670-8726-4A37-8261-6D6B95388FFB}"/>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5B19E7DE-0C1B-C2C2-1375-8F2E05D74171}"/>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C101984-7A5C-967D-1963-B2228FF01DB1}"/>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6" name="عنصر نائب للتذييل 5">
            <a:extLst>
              <a:ext uri="{FF2B5EF4-FFF2-40B4-BE49-F238E27FC236}">
                <a16:creationId xmlns:a16="http://schemas.microsoft.com/office/drawing/2014/main" id="{C955B346-74D5-F758-1066-4C7A6791767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C844094E-BFD4-8C7B-146D-E69B9052F203}"/>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4004194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82A061F-3819-6D5D-E3E2-B4533975FB42}"/>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61A3DEF1-5F31-F20C-A5D4-0DD04A0CABF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D92C42F5-C9E9-4141-F2D0-7EF9B2D9D6D7}"/>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141E3808-4FA6-8833-4F93-DB989A306EF5}"/>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0576715-E464-5732-4135-EA2F73D28FE8}"/>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E5838D05-A3DF-0E28-C643-AFD536D4F285}"/>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8" name="عنصر نائب للتذييل 7">
            <a:extLst>
              <a:ext uri="{FF2B5EF4-FFF2-40B4-BE49-F238E27FC236}">
                <a16:creationId xmlns:a16="http://schemas.microsoft.com/office/drawing/2014/main" id="{F062C768-21FD-C0FC-0837-9108FEB63C0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CDE69222-4E24-5E58-8EAE-2AC8CF6A9EA3}"/>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1350428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BEF9EF-5A90-D706-E569-ABD6B454C3F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12DDDDD2-4BA6-5425-D33E-D816425482A6}"/>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4" name="عنصر نائب للتذييل 3">
            <a:extLst>
              <a:ext uri="{FF2B5EF4-FFF2-40B4-BE49-F238E27FC236}">
                <a16:creationId xmlns:a16="http://schemas.microsoft.com/office/drawing/2014/main" id="{A593114A-DD68-EF01-1706-4FBB0913904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332B661E-13D7-CB16-D351-DEB98C442DE7}"/>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3881627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B0E9EEC-7FE1-2FA3-A3C8-FA2149E17942}"/>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3" name="عنصر نائب للتذييل 2">
            <a:extLst>
              <a:ext uri="{FF2B5EF4-FFF2-40B4-BE49-F238E27FC236}">
                <a16:creationId xmlns:a16="http://schemas.microsoft.com/office/drawing/2014/main" id="{15CB1576-3888-F388-BFCE-60DF609461EA}"/>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9C12FF7F-3CA7-6C81-C501-0BE81B12E6FF}"/>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3726436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32C1183-6DEC-2EEF-AF70-2C5D4A551728}"/>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FDB5C635-0467-10A6-9C79-103956FFA549}"/>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61089CBA-20F5-6677-A3B8-6A21A7B32D44}"/>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DACE8BB-001B-51B4-0051-0A2BA5610715}"/>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6" name="عنصر نائب للتذييل 5">
            <a:extLst>
              <a:ext uri="{FF2B5EF4-FFF2-40B4-BE49-F238E27FC236}">
                <a16:creationId xmlns:a16="http://schemas.microsoft.com/office/drawing/2014/main" id="{0A3EB999-4443-5F6B-7186-4E5C1EE6E533}"/>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35981B89-A2F2-D64E-1DA5-3C4A7C5AC93F}"/>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1717979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FB2C280-78B8-FC88-B5B2-4B33163DDE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A0D32D69-3821-2E41-2F21-EFAB2A74CA1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B7DC6AAA-3C3C-E13E-16B8-E26A5682107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EDE3A01-39E1-7330-07D2-F4C756EDCB18}"/>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6" name="عنصر نائب للتذييل 5">
            <a:extLst>
              <a:ext uri="{FF2B5EF4-FFF2-40B4-BE49-F238E27FC236}">
                <a16:creationId xmlns:a16="http://schemas.microsoft.com/office/drawing/2014/main" id="{473F2E6D-FBC7-3531-4351-94FB8CF2E8E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586FB83E-CC92-90B2-FCBF-98F45F12550F}"/>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1422931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40FE25-5801-ECBC-8965-897E35D0D36F}"/>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211E147-8EC3-D245-894E-49D7A198C61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F6486B9-C998-D761-B704-AB933A39D759}"/>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5" name="عنصر نائب للتذييل 4">
            <a:extLst>
              <a:ext uri="{FF2B5EF4-FFF2-40B4-BE49-F238E27FC236}">
                <a16:creationId xmlns:a16="http://schemas.microsoft.com/office/drawing/2014/main" id="{50D230AD-4F13-3BEF-3E32-A400364DB94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E1A74479-9E01-D1D9-53ED-8AE7CEE47E41}"/>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43858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4973FE01-7FFB-5A24-5288-A3A7CFBBE831}"/>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C8862D92-CB16-CD56-9191-8E1EA08A55EB}"/>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4B1DB31-7856-8642-7B4E-FAFEDDF854F3}"/>
              </a:ext>
            </a:extLst>
          </p:cNvPr>
          <p:cNvSpPr>
            <a:spLocks noGrp="1"/>
          </p:cNvSpPr>
          <p:nvPr>
            <p:ph type="dt" sz="half" idx="10"/>
          </p:nvPr>
        </p:nvSpPr>
        <p:spPr>
          <a:xfrm>
            <a:off x="8610600" y="6356350"/>
            <a:ext cx="2743200" cy="365125"/>
          </a:xfrm>
          <a:prstGeom prst="rect">
            <a:avLst/>
          </a:prstGeom>
        </p:spPr>
        <p:txBody>
          <a:bodyPr/>
          <a:lstStyle/>
          <a:p>
            <a:fld id="{9CFE4C57-40F2-4066-910E-CBFFF3EC0AF5}" type="datetimeFigureOut">
              <a:rPr lang="ar-SA" smtClean="0"/>
              <a:t>07/01/46</a:t>
            </a:fld>
            <a:endParaRPr lang="ar-SA"/>
          </a:p>
        </p:txBody>
      </p:sp>
      <p:sp>
        <p:nvSpPr>
          <p:cNvPr id="5" name="عنصر نائب للتذييل 4">
            <a:extLst>
              <a:ext uri="{FF2B5EF4-FFF2-40B4-BE49-F238E27FC236}">
                <a16:creationId xmlns:a16="http://schemas.microsoft.com/office/drawing/2014/main" id="{E9DF9227-4A71-8D31-475E-48EC69103B1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0F26269A-1702-B585-BC4B-327E182E283C}"/>
              </a:ext>
            </a:extLst>
          </p:cNvPr>
          <p:cNvSpPr>
            <a:spLocks noGrp="1"/>
          </p:cNvSpPr>
          <p:nvPr>
            <p:ph type="sldNum" sz="quarter" idx="12"/>
          </p:nvPr>
        </p:nvSpPr>
        <p:spPr>
          <a:xfrm>
            <a:off x="838200" y="6356350"/>
            <a:ext cx="2743200" cy="365125"/>
          </a:xfrm>
          <a:prstGeom prst="rect">
            <a:avLst/>
          </a:prstGeom>
        </p:spPr>
        <p:txBody>
          <a:bodyPr/>
          <a:lstStyle/>
          <a:p>
            <a:fld id="{D506C816-7AAE-42F8-9A7B-E6491DD6C1D4}" type="slidenum">
              <a:rPr lang="ar-SA" smtClean="0"/>
              <a:t>‹#›</a:t>
            </a:fld>
            <a:endParaRPr lang="ar-SA"/>
          </a:p>
        </p:txBody>
      </p:sp>
    </p:spTree>
    <p:extLst>
      <p:ext uri="{BB962C8B-B14F-4D97-AF65-F5344CB8AC3E}">
        <p14:creationId xmlns:p14="http://schemas.microsoft.com/office/powerpoint/2010/main" val="3523747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52E6E289-AFAE-CF53-6DBB-4AD92A7AC35A}"/>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595287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C257B837-BA29-5A1B-6F5A-D150CF6DBADA}"/>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0A70122F-8A05-9434-5FD2-93EF882B5A04}"/>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72520CC6-6B9A-F809-4B14-1B05D6C21EC2}"/>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C65796C2-949B-1A25-1758-30B1D336585C}"/>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6</a:t>
            </a:r>
          </a:p>
        </p:txBody>
      </p:sp>
      <p:sp>
        <p:nvSpPr>
          <p:cNvPr id="8" name="TextBox 45">
            <a:extLst>
              <a:ext uri="{FF2B5EF4-FFF2-40B4-BE49-F238E27FC236}">
                <a16:creationId xmlns:a16="http://schemas.microsoft.com/office/drawing/2014/main" id="{40AE7E3A-8623-4123-E90A-67CF9B6561FC}"/>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9" name="Oval 13">
            <a:extLst>
              <a:ext uri="{FF2B5EF4-FFF2-40B4-BE49-F238E27FC236}">
                <a16:creationId xmlns:a16="http://schemas.microsoft.com/office/drawing/2014/main" id="{0EB03A60-5B5C-1047-51B3-ED4000E5042B}"/>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38676943-4D4C-006B-667D-7B73689CFD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833866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pic>
        <p:nvPicPr>
          <p:cNvPr id="15" name="صورة 14">
            <a:extLst>
              <a:ext uri="{FF2B5EF4-FFF2-40B4-BE49-F238E27FC236}">
                <a16:creationId xmlns:a16="http://schemas.microsoft.com/office/drawing/2014/main" id="{D97B2DBE-13C5-6599-5C51-11E7DA3027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582" y="2031356"/>
            <a:ext cx="9528516" cy="3235535"/>
          </a:xfrm>
          <a:prstGeom prst="rect">
            <a:avLst/>
          </a:prstGeom>
        </p:spPr>
      </p:pic>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37" name="مربع نص 36">
            <a:extLst>
              <a:ext uri="{FF2B5EF4-FFF2-40B4-BE49-F238E27FC236}">
                <a16:creationId xmlns:a16="http://schemas.microsoft.com/office/drawing/2014/main" id="{AD4DD4B1-2146-9661-67E9-21A8E440EFEA}"/>
              </a:ext>
            </a:extLst>
          </p:cNvPr>
          <p:cNvSpPr txBox="1"/>
          <p:nvPr/>
        </p:nvSpPr>
        <p:spPr>
          <a:xfrm>
            <a:off x="9190578" y="2787002"/>
            <a:ext cx="159316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أدوار ومهام القائد</a:t>
            </a:r>
          </a:p>
        </p:txBody>
      </p:sp>
      <p:sp>
        <p:nvSpPr>
          <p:cNvPr id="38" name="مربع نص 37">
            <a:extLst>
              <a:ext uri="{FF2B5EF4-FFF2-40B4-BE49-F238E27FC236}">
                <a16:creationId xmlns:a16="http://schemas.microsoft.com/office/drawing/2014/main" id="{06ABE468-1FFF-3E7C-B70B-4414490C60E5}"/>
              </a:ext>
            </a:extLst>
          </p:cNvPr>
          <p:cNvSpPr txBox="1"/>
          <p:nvPr/>
        </p:nvSpPr>
        <p:spPr>
          <a:xfrm>
            <a:off x="1183711" y="2798725"/>
            <a:ext cx="202228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خصائص وسمات القائد</a:t>
            </a:r>
          </a:p>
        </p:txBody>
      </p:sp>
      <p:sp>
        <p:nvSpPr>
          <p:cNvPr id="39" name="مربع نص 38">
            <a:extLst>
              <a:ext uri="{FF2B5EF4-FFF2-40B4-BE49-F238E27FC236}">
                <a16:creationId xmlns:a16="http://schemas.microsoft.com/office/drawing/2014/main" id="{7C743A80-19CD-9FF2-7F30-0A7638E73C6D}"/>
              </a:ext>
            </a:extLst>
          </p:cNvPr>
          <p:cNvSpPr txBox="1"/>
          <p:nvPr/>
        </p:nvSpPr>
        <p:spPr>
          <a:xfrm>
            <a:off x="6710563" y="3886608"/>
            <a:ext cx="2306826"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المهارات الأساسية للقيادة</a:t>
            </a:r>
          </a:p>
        </p:txBody>
      </p:sp>
      <p:sp>
        <p:nvSpPr>
          <p:cNvPr id="40" name="مربع نص 39">
            <a:extLst>
              <a:ext uri="{FF2B5EF4-FFF2-40B4-BE49-F238E27FC236}">
                <a16:creationId xmlns:a16="http://schemas.microsoft.com/office/drawing/2014/main" id="{A45E5E0A-AFFC-5F85-4AA7-5291B3C5DCAA}"/>
              </a:ext>
            </a:extLst>
          </p:cNvPr>
          <p:cNvSpPr txBox="1"/>
          <p:nvPr/>
        </p:nvSpPr>
        <p:spPr>
          <a:xfrm>
            <a:off x="3205996" y="3871945"/>
            <a:ext cx="2135948"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مصادر قوة تأثير القائد</a:t>
            </a:r>
          </a:p>
        </p:txBody>
      </p:sp>
      <p:sp>
        <p:nvSpPr>
          <p:cNvPr id="41" name="مربع نص 40">
            <a:extLst>
              <a:ext uri="{FF2B5EF4-FFF2-40B4-BE49-F238E27FC236}">
                <a16:creationId xmlns:a16="http://schemas.microsoft.com/office/drawing/2014/main" id="{A28C964A-66CD-6859-3F64-CB19EF9C476C}"/>
              </a:ext>
            </a:extLst>
          </p:cNvPr>
          <p:cNvSpPr txBox="1"/>
          <p:nvPr/>
        </p:nvSpPr>
        <p:spPr>
          <a:xfrm>
            <a:off x="5303795" y="5040158"/>
            <a:ext cx="1593165" cy="379078"/>
          </a:xfrm>
          <a:prstGeom prst="rect">
            <a:avLst/>
          </a:prstGeom>
          <a:noFill/>
        </p:spPr>
        <p:txBody>
          <a:bodyPr wrap="square">
            <a:spAutoFit/>
          </a:bodyPr>
          <a:lstStyle/>
          <a:p>
            <a:pPr algn="ctr" rtl="1">
              <a:lnSpc>
                <a:spcPct val="150000"/>
              </a:lnSpc>
            </a:pPr>
            <a:r>
              <a:rPr lang="ar-EG" sz="1400" dirty="0">
                <a:solidFill>
                  <a:srgbClr val="00B0F0"/>
                </a:solidFill>
                <a:latin typeface="Alexandria" pitchFamily="2" charset="-78"/>
                <a:cs typeface="Alexandria" pitchFamily="2" charset="-78"/>
              </a:rPr>
              <a:t>صناعة القائد</a:t>
            </a:r>
          </a:p>
        </p:txBody>
      </p:sp>
      <p:sp>
        <p:nvSpPr>
          <p:cNvPr id="42" name="مربع نص 41">
            <a:extLst>
              <a:ext uri="{FF2B5EF4-FFF2-40B4-BE49-F238E27FC236}">
                <a16:creationId xmlns:a16="http://schemas.microsoft.com/office/drawing/2014/main" id="{3E51DC69-AA90-5CFF-B675-88E0327F4C0D}"/>
              </a:ext>
            </a:extLst>
          </p:cNvPr>
          <p:cNvSpPr txBox="1"/>
          <p:nvPr/>
        </p:nvSpPr>
        <p:spPr>
          <a:xfrm>
            <a:off x="8740800" y="3178334"/>
            <a:ext cx="2401901" cy="461665"/>
          </a:xfrm>
          <a:prstGeom prst="rect">
            <a:avLst/>
          </a:prstGeom>
          <a:noFill/>
        </p:spPr>
        <p:txBody>
          <a:bodyPr wrap="square" rtlCol="1">
            <a:spAutoFit/>
          </a:bodyPr>
          <a:lstStyle/>
          <a:p>
            <a:pPr algn="justLow"/>
            <a:r>
              <a:rPr lang="ar-SA" sz="1200" dirty="0">
                <a:latin typeface="Alexandria" pitchFamily="2" charset="-78"/>
                <a:cs typeface="Alexandria" pitchFamily="2" charset="-78"/>
              </a:rPr>
              <a:t>1- مهام رسمية تنظيمية.</a:t>
            </a:r>
          </a:p>
          <a:p>
            <a:pPr algn="justLow"/>
            <a:r>
              <a:rPr lang="ar-SA" sz="1200" dirty="0">
                <a:latin typeface="Alexandria" pitchFamily="2" charset="-78"/>
                <a:cs typeface="Alexandria" pitchFamily="2" charset="-78"/>
              </a:rPr>
              <a:t>2- مهام غير رسمية. </a:t>
            </a:r>
          </a:p>
        </p:txBody>
      </p:sp>
      <p:sp>
        <p:nvSpPr>
          <p:cNvPr id="44" name="مربع نص 43">
            <a:extLst>
              <a:ext uri="{FF2B5EF4-FFF2-40B4-BE49-F238E27FC236}">
                <a16:creationId xmlns:a16="http://schemas.microsoft.com/office/drawing/2014/main" id="{D0D297E1-A57E-8835-6FCA-3672C29FFE2A}"/>
              </a:ext>
            </a:extLst>
          </p:cNvPr>
          <p:cNvSpPr txBox="1"/>
          <p:nvPr/>
        </p:nvSpPr>
        <p:spPr>
          <a:xfrm>
            <a:off x="6615488" y="4233873"/>
            <a:ext cx="2401901"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المهارة الفنية، المهارات الإنسانية، المهارات التنظيمية، المهارات الفكرية. </a:t>
            </a:r>
          </a:p>
        </p:txBody>
      </p:sp>
      <p:sp>
        <p:nvSpPr>
          <p:cNvPr id="45" name="مربع نص 44">
            <a:extLst>
              <a:ext uri="{FF2B5EF4-FFF2-40B4-BE49-F238E27FC236}">
                <a16:creationId xmlns:a16="http://schemas.microsoft.com/office/drawing/2014/main" id="{CF52CFA1-D11A-130E-BF12-31A58B8FBC62}"/>
              </a:ext>
            </a:extLst>
          </p:cNvPr>
          <p:cNvSpPr txBox="1"/>
          <p:nvPr/>
        </p:nvSpPr>
        <p:spPr>
          <a:xfrm>
            <a:off x="993902" y="3152568"/>
            <a:ext cx="2401901" cy="461665"/>
          </a:xfrm>
          <a:prstGeom prst="rect">
            <a:avLst/>
          </a:prstGeom>
          <a:noFill/>
        </p:spPr>
        <p:txBody>
          <a:bodyPr wrap="square" rtlCol="1">
            <a:spAutoFit/>
          </a:bodyPr>
          <a:lstStyle/>
          <a:p>
            <a:pPr algn="justLow"/>
            <a:r>
              <a:rPr lang="ar-SA" sz="1200" dirty="0">
                <a:latin typeface="Alexandria" pitchFamily="2" charset="-78"/>
                <a:cs typeface="Alexandria" pitchFamily="2" charset="-78"/>
              </a:rPr>
              <a:t>1- خصائص وسمات القائد</a:t>
            </a:r>
          </a:p>
          <a:p>
            <a:pPr algn="justLow"/>
            <a:r>
              <a:rPr lang="ar-SA" sz="1200" dirty="0">
                <a:latin typeface="Alexandria" pitchFamily="2" charset="-78"/>
                <a:cs typeface="Alexandria" pitchFamily="2" charset="-78"/>
              </a:rPr>
              <a:t>2- العادات السبع للقادة</a:t>
            </a:r>
          </a:p>
        </p:txBody>
      </p:sp>
      <p:sp>
        <p:nvSpPr>
          <p:cNvPr id="46" name="مربع نص 45">
            <a:extLst>
              <a:ext uri="{FF2B5EF4-FFF2-40B4-BE49-F238E27FC236}">
                <a16:creationId xmlns:a16="http://schemas.microsoft.com/office/drawing/2014/main" id="{6D64E195-A218-3928-C332-C4437A52B6EE}"/>
              </a:ext>
            </a:extLst>
          </p:cNvPr>
          <p:cNvSpPr txBox="1"/>
          <p:nvPr/>
        </p:nvSpPr>
        <p:spPr>
          <a:xfrm>
            <a:off x="3110802" y="4225792"/>
            <a:ext cx="2401901"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قوة المكافأة ، قوة الإكراه والعقاب، القوة المشروعة، قوة الخبرة، قوة الاقتداء والإعجاب.</a:t>
            </a:r>
          </a:p>
        </p:txBody>
      </p:sp>
      <p:sp>
        <p:nvSpPr>
          <p:cNvPr id="47" name="مربع نص 46">
            <a:extLst>
              <a:ext uri="{FF2B5EF4-FFF2-40B4-BE49-F238E27FC236}">
                <a16:creationId xmlns:a16="http://schemas.microsoft.com/office/drawing/2014/main" id="{473CBE7B-AA72-4E44-5C0B-6DB869F43460}"/>
              </a:ext>
            </a:extLst>
          </p:cNvPr>
          <p:cNvSpPr txBox="1"/>
          <p:nvPr/>
        </p:nvSpPr>
        <p:spPr>
          <a:xfrm>
            <a:off x="4507895" y="5385836"/>
            <a:ext cx="3173890" cy="646331"/>
          </a:xfrm>
          <a:prstGeom prst="rect">
            <a:avLst/>
          </a:prstGeom>
          <a:noFill/>
        </p:spPr>
        <p:txBody>
          <a:bodyPr wrap="square" rtlCol="1">
            <a:spAutoFit/>
          </a:bodyPr>
          <a:lstStyle/>
          <a:p>
            <a:pPr algn="justLow"/>
            <a:r>
              <a:rPr lang="ar-SA" sz="1200" dirty="0">
                <a:latin typeface="Alexandria" pitchFamily="2" charset="-78"/>
                <a:cs typeface="Alexandria" pitchFamily="2" charset="-78"/>
              </a:rPr>
              <a:t>اكتشاف العناصر القيادية لدى المدراء. منهجية إعداد وصناعة القائد.</a:t>
            </a:r>
          </a:p>
          <a:p>
            <a:pPr algn="justLow"/>
            <a:r>
              <a:rPr lang="ar-SA" sz="1200" dirty="0">
                <a:latin typeface="Alexandria" pitchFamily="2" charset="-78"/>
                <a:cs typeface="Alexandria" pitchFamily="2" charset="-78"/>
              </a:rPr>
              <a:t>الأخطاء الرئيسية في اختيار القادة.</a:t>
            </a:r>
          </a:p>
        </p:txBody>
      </p:sp>
    </p:spTree>
    <p:extLst>
      <p:ext uri="{BB962C8B-B14F-4D97-AF65-F5344CB8AC3E}">
        <p14:creationId xmlns:p14="http://schemas.microsoft.com/office/powerpoint/2010/main" val="2216773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489D1ED6-DD3C-F90A-BF05-C78A21C235BC}"/>
              </a:ext>
            </a:extLst>
          </p:cNvPr>
          <p:cNvSpPr/>
          <p:nvPr/>
        </p:nvSpPr>
        <p:spPr>
          <a:xfrm>
            <a:off x="-1388242"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7CE05CD-6235-0843-D08B-8E8633CF1D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6F0D9DFE-DD95-E27F-077D-3E32548BF37E}"/>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61110DBB-C59A-6863-7379-AF61DE147F46}"/>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6058F33C-5FA3-CEEA-B6E0-82736C38127B}"/>
              </a:ext>
            </a:extLst>
          </p:cNvPr>
          <p:cNvSpPr txBox="1"/>
          <p:nvPr/>
        </p:nvSpPr>
        <p:spPr>
          <a:xfrm>
            <a:off x="6116381" y="1276857"/>
            <a:ext cx="5006499"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القيم الإدارية وأخلاقيات العمل القيادي</a:t>
            </a:r>
            <a:endParaRPr lang="en-US" sz="2000" b="1" dirty="0">
              <a:solidFill>
                <a:srgbClr val="00B0F0"/>
              </a:solidFill>
              <a:latin typeface="Alexandria" pitchFamily="2" charset="-78"/>
              <a:cs typeface="Alexandria" pitchFamily="2" charset="-78"/>
            </a:endParaRPr>
          </a:p>
        </p:txBody>
      </p:sp>
      <p:sp>
        <p:nvSpPr>
          <p:cNvPr id="7" name="TextBox 41">
            <a:extLst>
              <a:ext uri="{FF2B5EF4-FFF2-40B4-BE49-F238E27FC236}">
                <a16:creationId xmlns:a16="http://schemas.microsoft.com/office/drawing/2014/main" id="{739A471E-EB49-680F-D269-B587B1AA3FA3}"/>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1B3A2FBB-C2A0-BC16-DCF8-BCC25639D5FF}"/>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6</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911E0623-7936-B232-5E9C-F8A37B86858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2991364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D823C752-6492-1420-A50C-D9B3E419947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817AAB45-3895-80B4-7227-E5EE11B291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89D041D6-B734-B422-CADE-C2DD156D46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B74660FA-4C8A-FC5D-D85F-BE51B03D06E4}"/>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EEEB85C4-CA52-B451-6CF0-0B3C22F8652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D7E48FDE-B9E2-B941-649C-41B7351E65F7}"/>
              </a:ext>
            </a:extLst>
          </p:cNvPr>
          <p:cNvSpPr txBox="1"/>
          <p:nvPr/>
        </p:nvSpPr>
        <p:spPr>
          <a:xfrm>
            <a:off x="6096000" y="1503439"/>
            <a:ext cx="5899940" cy="4482702"/>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القيادة الإدارية والأخلاق الحميدة.</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تعريف الأخلاق والقيم الإدارية.</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مكونات القيم الإدارية.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مراحل تطور القيم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مصادر القيم الإدارية</a:t>
            </a:r>
            <a:r>
              <a:rPr lang="ar-SA" sz="1600" dirty="0">
                <a:latin typeface="Alexandria" pitchFamily="2" charset="-78"/>
                <a:cs typeface="Alexandria" pitchFamily="2" charset="-78"/>
              </a:rPr>
              <a:t> ووظائفها.</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خصائص القيم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تصنيف القيم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أساليب قياس القيم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علاقة القيم بالسلوك.</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مبادئ القيادة الأخلاقية.</a:t>
            </a:r>
          </a:p>
          <a:p>
            <a:pPr marL="285750" indent="-285750">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42A320B0-1DD1-D01F-77E1-DFE1E75EAC3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5EE0DDB3-19DF-8FCB-9F2C-6B4BAA32960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893CE63C-DEFE-7CFB-9CE0-D5C50E07207F}"/>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FABA5D13-95C0-FC04-F7DF-8EF36422C1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553AE172-AA8B-0E4D-035B-B8BF87FAF9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1347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A6EFC9-0509-5E50-8E4B-8F6423A9CAD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940A19F-D347-426B-E3C8-FA575E18509E}"/>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23710863-038D-929A-2D2F-E3CDE652C41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529A0A3A-AB8A-F16D-6F21-3B66C8BC68B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99B620D7-E56E-DCB0-EF9E-C68D76E8EC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1399A988-F4EE-41FC-8834-5903403FDD5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390F076-0482-818B-D74E-DA91EA8BA4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DEEA90DB-32CD-A5EE-421F-52D619864FC5}"/>
              </a:ext>
            </a:extLst>
          </p:cNvPr>
          <p:cNvSpPr txBox="1"/>
          <p:nvPr/>
        </p:nvSpPr>
        <p:spPr>
          <a:xfrm>
            <a:off x="1728534" y="2864161"/>
            <a:ext cx="2899735" cy="707886"/>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ماهية القيم الإدارية</a:t>
            </a:r>
            <a:endParaRPr lang="ar-SA" sz="2000" b="1" dirty="0">
              <a:solidFill>
                <a:srgbClr val="00B0F0"/>
              </a:solidFill>
              <a:latin typeface="Alexandria" pitchFamily="2" charset="-78"/>
              <a:cs typeface="Alexandria" pitchFamily="2" charset="-78"/>
            </a:endParaRPr>
          </a:p>
          <a:p>
            <a:pPr algn="ctr" rtl="0"/>
            <a:r>
              <a:rPr lang="ar-EG" sz="2000" b="1" dirty="0">
                <a:solidFill>
                  <a:srgbClr val="00B0F0"/>
                </a:solidFill>
                <a:latin typeface="Alexandria" pitchFamily="2" charset="-78"/>
                <a:cs typeface="Alexandria" pitchFamily="2" charset="-78"/>
              </a:rPr>
              <a:t>وأخلاقيات القيادة</a:t>
            </a:r>
          </a:p>
        </p:txBody>
      </p:sp>
      <p:pic>
        <p:nvPicPr>
          <p:cNvPr id="12" name="صورة 11">
            <a:extLst>
              <a:ext uri="{FF2B5EF4-FFF2-40B4-BE49-F238E27FC236}">
                <a16:creationId xmlns:a16="http://schemas.microsoft.com/office/drawing/2014/main" id="{54D504B5-94E5-99D0-52E1-B39FE6CDDC0D}"/>
              </a:ext>
            </a:extLst>
          </p:cNvPr>
          <p:cNvPicPr>
            <a:picLocks noChangeAspect="1"/>
          </p:cNvPicPr>
          <p:nvPr/>
        </p:nvPicPr>
        <p:blipFill rotWithShape="1">
          <a:blip r:embed="rId3">
            <a:extLst>
              <a:ext uri="{28A0092B-C50C-407E-A947-70E740481C1C}">
                <a14:useLocalDpi xmlns:a14="http://schemas.microsoft.com/office/drawing/2010/main" val="0"/>
              </a:ext>
            </a:extLst>
          </a:blip>
          <a:srcRect t="333" b="15992"/>
          <a:stretch/>
        </p:blipFill>
        <p:spPr>
          <a:xfrm>
            <a:off x="6151853" y="2182754"/>
            <a:ext cx="5895345" cy="3293097"/>
          </a:xfrm>
          <a:prstGeom prst="rect">
            <a:avLst/>
          </a:prstGeom>
        </p:spPr>
      </p:pic>
    </p:spTree>
    <p:extLst>
      <p:ext uri="{BB962C8B-B14F-4D97-AF65-F5344CB8AC3E}">
        <p14:creationId xmlns:p14="http://schemas.microsoft.com/office/powerpoint/2010/main" val="3315680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8A5DD10-788D-C340-8EDC-14861928CB7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46A536A-9DA0-C99F-4C64-F75E3E1A2BEA}"/>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الإدارية والأخلاق الحميدة</a:t>
            </a:r>
          </a:p>
        </p:txBody>
      </p:sp>
      <p:sp>
        <p:nvSpPr>
          <p:cNvPr id="4" name="Rectangle 4">
            <a:extLst>
              <a:ext uri="{FF2B5EF4-FFF2-40B4-BE49-F238E27FC236}">
                <a16:creationId xmlns:a16="http://schemas.microsoft.com/office/drawing/2014/main" id="{978CC5D8-A3D1-AA6E-17A5-C6958A59202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66B4F5-E0ED-0731-7818-CFAD1B2C682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D9B3D43-EAF3-F9FA-2834-19A1C27F493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9FF74C-BCDB-5296-1DD2-37DAB47A4B4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3F9138B6-A8DD-6FC4-9AD2-C1EFD2D12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1E77B27-F6FE-A56C-4495-D21B5264F3EE}"/>
              </a:ext>
            </a:extLst>
          </p:cNvPr>
          <p:cNvSpPr txBox="1"/>
          <p:nvPr/>
        </p:nvSpPr>
        <p:spPr>
          <a:xfrm>
            <a:off x="4995276" y="2775454"/>
            <a:ext cx="6134228" cy="226587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سلطة الحكومة لأي دولة تنبع من الدستور، وتنبع السلطة الأخلاقية من اعتقادات ومبادئ وسلوكيات مشتركة بين الأفراد، وتتشكل هذه السلطة من الإحساس بالواجب والإلزام الناتج عن المبادئ والأفكار المشتركة داخل المجتمع. لذا يجب أن تكون السلطة أخلاقية في الشكل والمضمون. وكما ترتكز السلطة الأخلاقية على الرضا الحر النابع من داخل المواطن (التابع).</a:t>
            </a:r>
            <a:endParaRPr lang="ar-SA" dirty="0"/>
          </a:p>
        </p:txBody>
      </p:sp>
      <p:pic>
        <p:nvPicPr>
          <p:cNvPr id="10" name="صورة 9">
            <a:extLst>
              <a:ext uri="{FF2B5EF4-FFF2-40B4-BE49-F238E27FC236}">
                <a16:creationId xmlns:a16="http://schemas.microsoft.com/office/drawing/2014/main" id="{10C1FA5E-3543-32AA-EBFB-9A7619E1E426}"/>
              </a:ext>
            </a:extLst>
          </p:cNvPr>
          <p:cNvPicPr>
            <a:picLocks noChangeAspect="1"/>
          </p:cNvPicPr>
          <p:nvPr/>
        </p:nvPicPr>
        <p:blipFill rotWithShape="1">
          <a:blip r:embed="rId3">
            <a:extLst>
              <a:ext uri="{28A0092B-C50C-407E-A947-70E740481C1C}">
                <a14:useLocalDpi xmlns:a14="http://schemas.microsoft.com/office/drawing/2010/main" val="0"/>
              </a:ext>
            </a:extLst>
          </a:blip>
          <a:srcRect l="18671" t="8547" r="2483"/>
          <a:stretch/>
        </p:blipFill>
        <p:spPr>
          <a:xfrm>
            <a:off x="1279711" y="2775454"/>
            <a:ext cx="3017466" cy="2265877"/>
          </a:xfrm>
          <a:prstGeom prst="rect">
            <a:avLst/>
          </a:prstGeom>
        </p:spPr>
      </p:pic>
    </p:spTree>
    <p:extLst>
      <p:ext uri="{BB962C8B-B14F-4D97-AF65-F5344CB8AC3E}">
        <p14:creationId xmlns:p14="http://schemas.microsoft.com/office/powerpoint/2010/main" val="4236006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الإدارية والأخلاق الحميدة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269017"/>
            <a:ext cx="10187196" cy="3005310"/>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إن الأشخاص يحكمون على القادة في إطار المبادئ وعادة ما يرد إلى الذهن عند ذكر المبادئ هو الصدق والاستقامة والعدالة وغيرها من المبادئ، كما يظهر دور القانون والعدالة كمفاهيم أخلاقية لها دلالتها. فالأفراد في العالم المتحضر والإنساني يتوقعون أن يجدوا قادة تسيطر عليهم الفضيلة والمصلحة العامة. فالأشخاص لا يرغبون في قادة مؤثرين فقط، لكن أيضا في القائد الصالح.</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القادة يجب أن ينظروا إلى الأفراد باعتبارهم أهداف في حد ذاتهم وليسوا وسيلة لتحقيق الأهداف. فالقادة يجب أن ينظروا إلى المصلحة العامة التي تفيد الأفراد داخل المجتمع، حيث أن التصرفات الخاطئة أو السيئة من جانب القائد للوصول إلى غايات نفعية تبطل النتائج الأخلاقية، (الوسيلة لا تبرر الغاية).</a:t>
            </a:r>
          </a:p>
        </p:txBody>
      </p:sp>
    </p:spTree>
    <p:extLst>
      <p:ext uri="{BB962C8B-B14F-4D97-AF65-F5344CB8AC3E}">
        <p14:creationId xmlns:p14="http://schemas.microsoft.com/office/powerpoint/2010/main" val="2657098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الإدارية والأخلاق الحميدة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269017"/>
            <a:ext cx="10187196"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إن القادة الذين يقومون بتشجيع المرؤوسين ويهتمون بتوحيد اهتماماتهم مع تابعيهم هم أكثر قدرة على الوصول إلى نجاحات أكبر وأكثر استمرارية. وبالتالي إنتاجية وخدمات أفضل، وعلى هذا فهناك مفهوم جديد لمفهوم القائد والتابع نوضحه في النقاط الخمس التالية:</a:t>
            </a:r>
          </a:p>
        </p:txBody>
      </p:sp>
      <p:grpSp>
        <p:nvGrpSpPr>
          <p:cNvPr id="10" name="مجموعة 9">
            <a:extLst>
              <a:ext uri="{FF2B5EF4-FFF2-40B4-BE49-F238E27FC236}">
                <a16:creationId xmlns:a16="http://schemas.microsoft.com/office/drawing/2014/main" id="{B0632DDD-34AC-374E-8B7D-53F89A6E12B7}"/>
              </a:ext>
            </a:extLst>
          </p:cNvPr>
          <p:cNvGrpSpPr/>
          <p:nvPr/>
        </p:nvGrpSpPr>
        <p:grpSpPr>
          <a:xfrm>
            <a:off x="792043" y="3738801"/>
            <a:ext cx="1810500" cy="2107849"/>
            <a:chOff x="1946923" y="842765"/>
            <a:chExt cx="1705012" cy="2854800"/>
          </a:xfrm>
          <a:solidFill>
            <a:schemeClr val="tx2">
              <a:lumMod val="20000"/>
              <a:lumOff val="80000"/>
            </a:schemeClr>
          </a:solidFill>
        </p:grpSpPr>
        <p:sp>
          <p:nvSpPr>
            <p:cNvPr id="11" name="مستطيل 10">
              <a:extLst>
                <a:ext uri="{FF2B5EF4-FFF2-40B4-BE49-F238E27FC236}">
                  <a16:creationId xmlns:a16="http://schemas.microsoft.com/office/drawing/2014/main" id="{8DF945E4-731A-FFD1-89A1-2AC211602379}"/>
                </a:ext>
              </a:extLst>
            </p:cNvPr>
            <p:cNvSpPr/>
            <p:nvPr/>
          </p:nvSpPr>
          <p:spPr>
            <a:xfrm>
              <a:off x="1946923" y="842765"/>
              <a:ext cx="1705012" cy="2854800"/>
            </a:xfrm>
            <a:prstGeom prst="rect">
              <a:avLst/>
            </a:prstGeom>
            <a:grpFill/>
            <a:ln>
              <a:solidFill>
                <a:srgbClr val="203E5F"/>
              </a:solidFill>
            </a:ln>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pPr>
                <a:lnSpc>
                  <a:spcPct val="125000"/>
                </a:lnSpc>
              </a:pPr>
              <a:endParaRPr lang="ar-SA" sz="1400"/>
            </a:p>
          </p:txBody>
        </p:sp>
        <p:sp>
          <p:nvSpPr>
            <p:cNvPr id="12" name="مربع نص 11">
              <a:extLst>
                <a:ext uri="{FF2B5EF4-FFF2-40B4-BE49-F238E27FC236}">
                  <a16:creationId xmlns:a16="http://schemas.microsoft.com/office/drawing/2014/main" id="{70CF94D0-3835-6BE0-B465-446BBCEDBF36}"/>
                </a:ext>
              </a:extLst>
            </p:cNvPr>
            <p:cNvSpPr txBox="1"/>
            <p:nvPr/>
          </p:nvSpPr>
          <p:spPr>
            <a:xfrm>
              <a:off x="1946923" y="842765"/>
              <a:ext cx="1705012" cy="2854800"/>
            </a:xfrm>
            <a:prstGeom prst="rect">
              <a:avLst/>
            </a:prstGeom>
            <a:grpFill/>
            <a:ln>
              <a:solidFill>
                <a:srgbClr val="203E5F"/>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25000"/>
                </a:lnSpc>
                <a:defRPr lang="en-US"/>
              </a:pPr>
              <a:r>
                <a:rPr lang="ar-SA" sz="1400" dirty="0">
                  <a:latin typeface="Alexandria" charset="0"/>
                  <a:cs typeface="Alexandria" charset="0"/>
                </a:rPr>
                <a:t>القائد والتابع أهدافهم وأنشطتهم مشتركة ومتبادلة فيما بينهم. وبالتالي فكلاهما يمثل نفس الأهمية نفرق بينهم. </a:t>
              </a:r>
            </a:p>
          </p:txBody>
        </p:sp>
      </p:grpSp>
      <p:grpSp>
        <p:nvGrpSpPr>
          <p:cNvPr id="13" name="مجموعة 12">
            <a:extLst>
              <a:ext uri="{FF2B5EF4-FFF2-40B4-BE49-F238E27FC236}">
                <a16:creationId xmlns:a16="http://schemas.microsoft.com/office/drawing/2014/main" id="{5E61AC53-79EF-1452-E5CA-C5D6017D38F1}"/>
              </a:ext>
            </a:extLst>
          </p:cNvPr>
          <p:cNvGrpSpPr/>
          <p:nvPr/>
        </p:nvGrpSpPr>
        <p:grpSpPr>
          <a:xfrm>
            <a:off x="2961305" y="3738977"/>
            <a:ext cx="1810500" cy="2107849"/>
            <a:chOff x="3890636" y="842765"/>
            <a:chExt cx="1705012" cy="2854800"/>
          </a:xfrm>
        </p:grpSpPr>
        <p:sp>
          <p:nvSpPr>
            <p:cNvPr id="14" name="مستطيل 13">
              <a:extLst>
                <a:ext uri="{FF2B5EF4-FFF2-40B4-BE49-F238E27FC236}">
                  <a16:creationId xmlns:a16="http://schemas.microsoft.com/office/drawing/2014/main" id="{1DD258C4-417B-B7DC-0DFD-98611F140830}"/>
                </a:ext>
              </a:extLst>
            </p:cNvPr>
            <p:cNvSpPr/>
            <p:nvPr/>
          </p:nvSpPr>
          <p:spPr>
            <a:xfrm>
              <a:off x="3890636" y="842765"/>
              <a:ext cx="1705012" cy="2854800"/>
            </a:xfrm>
            <a:prstGeom prst="rect">
              <a:avLst/>
            </a:prstGeom>
            <a:ln>
              <a:solidFill>
                <a:srgbClr val="203E5F"/>
              </a:solidFill>
            </a:ln>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pPr>
                <a:lnSpc>
                  <a:spcPct val="125000"/>
                </a:lnSpc>
              </a:pPr>
              <a:endParaRPr lang="ar-SA" sz="1400"/>
            </a:p>
          </p:txBody>
        </p:sp>
        <p:sp>
          <p:nvSpPr>
            <p:cNvPr id="15" name="مربع نص 14">
              <a:extLst>
                <a:ext uri="{FF2B5EF4-FFF2-40B4-BE49-F238E27FC236}">
                  <a16:creationId xmlns:a16="http://schemas.microsoft.com/office/drawing/2014/main" id="{FC3935BA-5275-B70F-B176-D71E80B4FA28}"/>
                </a:ext>
              </a:extLst>
            </p:cNvPr>
            <p:cNvSpPr txBox="1"/>
            <p:nvPr/>
          </p:nvSpPr>
          <p:spPr>
            <a:xfrm>
              <a:off x="3890636" y="842765"/>
              <a:ext cx="1705012" cy="2854800"/>
            </a:xfrm>
            <a:prstGeom prst="rect">
              <a:avLst/>
            </a:prstGeom>
            <a:ln>
              <a:solidFill>
                <a:srgbClr val="203E5F"/>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25000"/>
                </a:lnSpc>
                <a:defRPr lang="en-US"/>
              </a:pPr>
              <a:r>
                <a:rPr lang="ar-SA" sz="1400" dirty="0">
                  <a:latin typeface="Alexandria" charset="0"/>
                  <a:cs typeface="Alexandria" charset="0"/>
                </a:rPr>
                <a:t>يمكن للفرد أن يلعب دور القائد داخل مجموعة محددة في وضع تنظيمي معين. ثم في وضع آخر نفس الشخص يصبح تابعا.</a:t>
              </a:r>
            </a:p>
          </p:txBody>
        </p:sp>
      </p:grpSp>
      <p:grpSp>
        <p:nvGrpSpPr>
          <p:cNvPr id="16" name="مجموعة 15">
            <a:extLst>
              <a:ext uri="{FF2B5EF4-FFF2-40B4-BE49-F238E27FC236}">
                <a16:creationId xmlns:a16="http://schemas.microsoft.com/office/drawing/2014/main" id="{CDC6E3C5-E4AD-CEE4-3FBB-EE9A1D628F00}"/>
              </a:ext>
            </a:extLst>
          </p:cNvPr>
          <p:cNvGrpSpPr/>
          <p:nvPr/>
        </p:nvGrpSpPr>
        <p:grpSpPr>
          <a:xfrm>
            <a:off x="5128004" y="3738462"/>
            <a:ext cx="1810500" cy="2107849"/>
            <a:chOff x="5834350" y="842765"/>
            <a:chExt cx="1705012" cy="2854800"/>
          </a:xfrm>
          <a:solidFill>
            <a:schemeClr val="accent1">
              <a:lumMod val="20000"/>
              <a:lumOff val="80000"/>
            </a:schemeClr>
          </a:solidFill>
        </p:grpSpPr>
        <p:sp>
          <p:nvSpPr>
            <p:cNvPr id="17" name="مستطيل 16">
              <a:extLst>
                <a:ext uri="{FF2B5EF4-FFF2-40B4-BE49-F238E27FC236}">
                  <a16:creationId xmlns:a16="http://schemas.microsoft.com/office/drawing/2014/main" id="{8A385DB9-AF11-5129-D29A-0F5BE35323A2}"/>
                </a:ext>
              </a:extLst>
            </p:cNvPr>
            <p:cNvSpPr/>
            <p:nvPr/>
          </p:nvSpPr>
          <p:spPr>
            <a:xfrm>
              <a:off x="5834350" y="842765"/>
              <a:ext cx="1705012" cy="2854800"/>
            </a:xfrm>
            <a:prstGeom prst="rect">
              <a:avLst/>
            </a:prstGeom>
            <a:grpFill/>
            <a:ln>
              <a:solidFill>
                <a:srgbClr val="203E5F"/>
              </a:solidFill>
            </a:ln>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pPr>
                <a:lnSpc>
                  <a:spcPct val="125000"/>
                </a:lnSpc>
              </a:pPr>
              <a:endParaRPr lang="ar-SA" sz="1400"/>
            </a:p>
          </p:txBody>
        </p:sp>
        <p:sp>
          <p:nvSpPr>
            <p:cNvPr id="18" name="مربع نص 17">
              <a:extLst>
                <a:ext uri="{FF2B5EF4-FFF2-40B4-BE49-F238E27FC236}">
                  <a16:creationId xmlns:a16="http://schemas.microsoft.com/office/drawing/2014/main" id="{263F5201-AE80-E9EC-C102-A19FC0FA42A1}"/>
                </a:ext>
              </a:extLst>
            </p:cNvPr>
            <p:cNvSpPr txBox="1"/>
            <p:nvPr/>
          </p:nvSpPr>
          <p:spPr>
            <a:xfrm>
              <a:off x="5834350" y="842765"/>
              <a:ext cx="1705012" cy="2854800"/>
            </a:xfrm>
            <a:prstGeom prst="rect">
              <a:avLst/>
            </a:prstGeom>
            <a:grpFill/>
            <a:ln>
              <a:solidFill>
                <a:srgbClr val="203E5F"/>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25000"/>
                </a:lnSpc>
                <a:defRPr lang="en-US"/>
              </a:pPr>
              <a:r>
                <a:rPr lang="ar-SA" sz="1400" dirty="0">
                  <a:latin typeface="Alexandria" charset="0"/>
                  <a:cs typeface="Alexandria" charset="0"/>
                </a:rPr>
                <a:t>في مواقف مختلفة يمكن لمعادلة القائد والتابع أن تكون قابلة للتبديل، فالتابع يمكن أن يصبح قائدا والقائد قد يصبح تابعًا. </a:t>
              </a:r>
            </a:p>
          </p:txBody>
        </p:sp>
      </p:grpSp>
      <p:grpSp>
        <p:nvGrpSpPr>
          <p:cNvPr id="19" name="مجموعة 18">
            <a:extLst>
              <a:ext uri="{FF2B5EF4-FFF2-40B4-BE49-F238E27FC236}">
                <a16:creationId xmlns:a16="http://schemas.microsoft.com/office/drawing/2014/main" id="{0F60D541-DEC3-DD4B-0F2F-59C9AB3414A5}"/>
              </a:ext>
            </a:extLst>
          </p:cNvPr>
          <p:cNvGrpSpPr/>
          <p:nvPr/>
        </p:nvGrpSpPr>
        <p:grpSpPr>
          <a:xfrm>
            <a:off x="7294703" y="3738461"/>
            <a:ext cx="1810500" cy="2107849"/>
            <a:chOff x="7778064" y="842765"/>
            <a:chExt cx="1705012" cy="2854800"/>
          </a:xfrm>
          <a:solidFill>
            <a:schemeClr val="tx2">
              <a:lumMod val="20000"/>
              <a:lumOff val="80000"/>
            </a:schemeClr>
          </a:solidFill>
        </p:grpSpPr>
        <p:sp>
          <p:nvSpPr>
            <p:cNvPr id="20" name="مستطيل 19">
              <a:extLst>
                <a:ext uri="{FF2B5EF4-FFF2-40B4-BE49-F238E27FC236}">
                  <a16:creationId xmlns:a16="http://schemas.microsoft.com/office/drawing/2014/main" id="{73BAD571-6488-10D6-8C24-2170942DB78D}"/>
                </a:ext>
              </a:extLst>
            </p:cNvPr>
            <p:cNvSpPr/>
            <p:nvPr/>
          </p:nvSpPr>
          <p:spPr>
            <a:xfrm>
              <a:off x="7778064" y="842765"/>
              <a:ext cx="1705012" cy="2854800"/>
            </a:xfrm>
            <a:prstGeom prst="rect">
              <a:avLst/>
            </a:prstGeom>
            <a:grpFill/>
            <a:ln>
              <a:solidFill>
                <a:srgbClr val="203E5F"/>
              </a:solidFill>
            </a:ln>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pPr>
                <a:lnSpc>
                  <a:spcPct val="125000"/>
                </a:lnSpc>
              </a:pPr>
              <a:endParaRPr lang="ar-SA" sz="1400"/>
            </a:p>
          </p:txBody>
        </p:sp>
        <p:sp>
          <p:nvSpPr>
            <p:cNvPr id="21" name="مربع نص 20">
              <a:extLst>
                <a:ext uri="{FF2B5EF4-FFF2-40B4-BE49-F238E27FC236}">
                  <a16:creationId xmlns:a16="http://schemas.microsoft.com/office/drawing/2014/main" id="{0B2733AE-307C-F096-50DC-6854EC46B5BE}"/>
                </a:ext>
              </a:extLst>
            </p:cNvPr>
            <p:cNvSpPr txBox="1"/>
            <p:nvPr/>
          </p:nvSpPr>
          <p:spPr>
            <a:xfrm>
              <a:off x="7778064" y="842765"/>
              <a:ext cx="1705012" cy="2854800"/>
            </a:xfrm>
            <a:prstGeom prst="rect">
              <a:avLst/>
            </a:prstGeom>
            <a:grpFill/>
            <a:ln>
              <a:solidFill>
                <a:srgbClr val="203E5F"/>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25000"/>
                </a:lnSpc>
                <a:defRPr lang="en-US"/>
              </a:pPr>
              <a:r>
                <a:rPr lang="ar-SA" sz="1400" dirty="0">
                  <a:latin typeface="Alexandria" charset="0"/>
                  <a:cs typeface="Alexandria" charset="0"/>
                </a:rPr>
                <a:t>يمكن للأشخاص الذين يبذلون نشاطاً في العلاقة بين القائد والتابع، أن يقدموا مساهمات أو تأثيرات صغيرة أو كبيرة، </a:t>
              </a:r>
            </a:p>
          </p:txBody>
        </p:sp>
      </p:grpSp>
      <p:grpSp>
        <p:nvGrpSpPr>
          <p:cNvPr id="22" name="مجموعة 21">
            <a:extLst>
              <a:ext uri="{FF2B5EF4-FFF2-40B4-BE49-F238E27FC236}">
                <a16:creationId xmlns:a16="http://schemas.microsoft.com/office/drawing/2014/main" id="{F2F3A521-762D-5A42-7A68-4BC451D79D2B}"/>
              </a:ext>
            </a:extLst>
          </p:cNvPr>
          <p:cNvGrpSpPr/>
          <p:nvPr/>
        </p:nvGrpSpPr>
        <p:grpSpPr>
          <a:xfrm>
            <a:off x="9461402" y="3756098"/>
            <a:ext cx="1810500" cy="2107849"/>
            <a:chOff x="9721778" y="842765"/>
            <a:chExt cx="1705012" cy="2854800"/>
          </a:xfrm>
        </p:grpSpPr>
        <p:sp>
          <p:nvSpPr>
            <p:cNvPr id="23" name="مستطيل 22">
              <a:extLst>
                <a:ext uri="{FF2B5EF4-FFF2-40B4-BE49-F238E27FC236}">
                  <a16:creationId xmlns:a16="http://schemas.microsoft.com/office/drawing/2014/main" id="{0F1A830A-DEA0-751A-DBB7-CDFD39CD5C61}"/>
                </a:ext>
              </a:extLst>
            </p:cNvPr>
            <p:cNvSpPr/>
            <p:nvPr/>
          </p:nvSpPr>
          <p:spPr>
            <a:xfrm>
              <a:off x="9721778" y="842765"/>
              <a:ext cx="1705012" cy="2854800"/>
            </a:xfrm>
            <a:prstGeom prst="rect">
              <a:avLst/>
            </a:prstGeom>
            <a:ln>
              <a:solidFill>
                <a:srgbClr val="203E5F"/>
              </a:solidFill>
            </a:ln>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nSpc>
                  <a:spcPct val="125000"/>
                </a:lnSpc>
              </a:pPr>
              <a:endParaRPr lang="ar-SA" sz="1400"/>
            </a:p>
          </p:txBody>
        </p:sp>
        <p:sp>
          <p:nvSpPr>
            <p:cNvPr id="24" name="مربع نص 23">
              <a:extLst>
                <a:ext uri="{FF2B5EF4-FFF2-40B4-BE49-F238E27FC236}">
                  <a16:creationId xmlns:a16="http://schemas.microsoft.com/office/drawing/2014/main" id="{EB73ACA6-5599-1272-E10A-54DA41BF1D23}"/>
                </a:ext>
              </a:extLst>
            </p:cNvPr>
            <p:cNvSpPr txBox="1"/>
            <p:nvPr/>
          </p:nvSpPr>
          <p:spPr>
            <a:xfrm>
              <a:off x="9721778" y="842765"/>
              <a:ext cx="1705012" cy="2854800"/>
            </a:xfrm>
            <a:prstGeom prst="rect">
              <a:avLst/>
            </a:prstGeom>
            <a:ln>
              <a:solidFill>
                <a:srgbClr val="203E5F"/>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25000"/>
                </a:lnSpc>
                <a:defRPr lang="en-US"/>
              </a:pPr>
              <a:r>
                <a:rPr lang="ar-SA" sz="1400" dirty="0">
                  <a:latin typeface="Alexandria" charset="0"/>
                  <a:cs typeface="Alexandria" charset="0"/>
                </a:rPr>
                <a:t>هؤلاء الذين يشاركون في القيادة أو عملية صنع القرار هم التابعين، أما السلبيون فلا مكان لهم في معادلة القائد والتابع.</a:t>
              </a:r>
            </a:p>
          </p:txBody>
        </p:sp>
      </p:grpSp>
    </p:spTree>
    <p:extLst>
      <p:ext uri="{BB962C8B-B14F-4D97-AF65-F5344CB8AC3E}">
        <p14:creationId xmlns:p14="http://schemas.microsoft.com/office/powerpoint/2010/main" val="17988374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تعريف الأخلاق والقيم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114269"/>
            <a:ext cx="10187196" cy="288219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تعود جذور كلمة </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Ethics</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(أخلاق) تعني في اليونانية (</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ethos</a:t>
            </a:r>
            <a:r>
              <a:rPr lang="ar-SA" sz="1600" kern="0" dirty="0">
                <a:solidFill>
                  <a:prstClr val="black"/>
                </a:solidFill>
                <a:latin typeface="Alexandria" charset="0"/>
                <a:cs typeface="Alexandria" charset="0"/>
              </a:rPr>
              <a:t>) وترجمتها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العادات أو السلوك أو الصفات.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وتهتم النظرية الأخلاقية بأنواع القيم والتعاليم الأخلاقية التي يجدها الفرد أو المجتمع مرغوبة أو مناسبة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وعلاوة على ذلك، فالأخلاق تهتم بمناقب الأفراد ودوافعهم. وتقدم النظرية الأخلاقية نظاماً يتألف من القواعد أو المبادئ التي ترشدنا في اتخاذ القرارات حول ما هو «صواب أو خطأ» وما هو حسن أو سيئ في موقف معين وهي تقدم الأساس لفهم المعنى المقصود بالإنسان المحترم.</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وفيما يتعلق بالقيادة، فللأخلاق علاقة بما يفعله القادة، وبمن هم القادة؟ وهي تهتم بطبيعة سلوك القادة ومناقبهم، وفي مواقف اتخاذ القرار، حيث أن القضايا الأخلاقية يجب أن تكون حاضرة بشكل مباشر أو ضمني دوماً.</a:t>
            </a:r>
          </a:p>
        </p:txBody>
      </p:sp>
    </p:spTree>
    <p:extLst>
      <p:ext uri="{BB962C8B-B14F-4D97-AF65-F5344CB8AC3E}">
        <p14:creationId xmlns:p14="http://schemas.microsoft.com/office/powerpoint/2010/main" val="834800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تعريف الأخلاق والقيم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114269"/>
            <a:ext cx="10187196" cy="3005310"/>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    القيم في إطار المجتمع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هي أحكام مكتسبة من الظروف الاجتماعية ويشربها الأفراد إلى درجة أنها تحدد وبشكل واضح مجالات تفكيرهم وحتى سلوكياتهم،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والقيم بصورة عامة يمكن تعريفها بالقول أنها اعتقادات عامة تحدد ما هو صواب أو خطأ وما هي الأشياء المحببة أو غير المحببة، المرفوضة أو المقبولة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وترتبط القيم بكل من الاتجاهات والسلوك والشخصية بشكل كبير حتى أن البعض يحاول تعريف القيم من هذه الزاوية إذ أن الفرد يعبر عن اتجاهه حول موضوع معين ثم يتبع ذلك بتصرف أو عمل يعزز هذا الاتجاه، فشخصية الفرد تعرف من خلال القيم التي يحملها، كما أن النظام القيمي للفرد يدل على شخصيته، حتى أننا نستطيع القول أن القيم واحدة من خصائص الفرد والشخصية.</a:t>
            </a:r>
          </a:p>
        </p:txBody>
      </p:sp>
    </p:spTree>
    <p:extLst>
      <p:ext uri="{BB962C8B-B14F-4D97-AF65-F5344CB8AC3E}">
        <p14:creationId xmlns:p14="http://schemas.microsoft.com/office/powerpoint/2010/main" val="273974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تعريف الأخلاق والقيم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142405"/>
            <a:ext cx="10187196" cy="2635978"/>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وكما أن للمجتمعات قيمها الخاصة التي يتناقلها الأفراد ويؤكدون عليها في تصرفاتهم المختلف، فإن للمنظمات قيمها الخاصة أيضا. إذ تشكل القيم التنظيمية جانبا هاما من معتقدات ورغبات العاملين في المنظمات الإدارية. وهذه القيم إنما تعبر عن فكر الإدارة وفلسفتها لمكونات التنظيم المادية والبشرية.</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وتحتل القيم الإدارية أهمية كبيرة في تحديد الملامح الأساسية لسلوك العاملين في موقع العمل من حيث ممارستهم للأعمال واتخاذهم للقرارات ومعالجة مشاكلهم الإدارية التي يتعرضون لها في العمل.</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555766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تعريف الأخلاق والقيم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142405"/>
            <a:ext cx="10187196" cy="3159198"/>
          </a:xfrm>
          <a:prstGeom prst="rect">
            <a:avLst/>
          </a:prstGeom>
          <a:noFill/>
        </p:spPr>
        <p:txBody>
          <a:bodyPr wrap="square" rtlCol="1">
            <a:spAutoFit/>
          </a:bodyPr>
          <a:lstStyle/>
          <a:p>
            <a:pPr algn="justLow">
              <a:lnSpc>
                <a:spcPct val="150000"/>
              </a:lnSpc>
              <a:spcAft>
                <a:spcPts val="1200"/>
              </a:spcAft>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وقد تباينت وجهات نظر الباحثين والعلماء الإداريون في تعريف القيم الإدارية، ولكن يمكن تعريفها بأنها</a:t>
            </a:r>
            <a:r>
              <a:rPr lang="ar-SA" sz="1600" kern="0" dirty="0">
                <a:solidFill>
                  <a:prstClr val="black"/>
                </a:solidFill>
                <a:latin typeface="Alexandria" charset="0"/>
                <a:cs typeface="Alexandria" charset="0"/>
              </a:rPr>
              <a:t>:</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"مجموعة المبادئ المدونة أو غير المدونة والتي تأمر الفرد (الموظف) بالامتناع عن سلوكيات معينة تحت ظروف أو مواقف معينة". </a:t>
            </a:r>
            <a:r>
              <a:rPr lang="ar-SA" sz="1600" kern="0" dirty="0">
                <a:solidFill>
                  <a:prstClr val="black"/>
                </a:solidFill>
                <a:latin typeface="Alexandria" charset="0"/>
                <a:cs typeface="Alexandria" charset="0"/>
              </a:rPr>
              <a:t>فهي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تلعب دورا أساسياً في خلق وتكوين اتجاهات الفرد العامل.</a:t>
            </a:r>
          </a:p>
          <a:p>
            <a:pPr algn="justLow">
              <a:lnSpc>
                <a:spcPct val="150000"/>
              </a:lnSpc>
            </a:pPr>
            <a:r>
              <a:rPr lang="ar-SA" sz="1600" b="1" kern="0" dirty="0">
                <a:solidFill>
                  <a:srgbClr val="00AEEF"/>
                </a:solidFill>
                <a:latin typeface="Alexandria" charset="0"/>
                <a:cs typeface="Alexandria" charset="0"/>
              </a:rPr>
              <a:t>وتنقسم القيم الإدارية إلى 4 مجموعات رئيسية هي</a:t>
            </a: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قيم اجتماعية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مثل: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(الأمانة - الإخلاص - الشعور بالمسؤولية تجاه الآخرين ... الخ).</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قيم تنظيمية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مثل: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(الولاء - الشعور بالانتماء - الفعالية - الكفاءة ... الخ).</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قيم مهنية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مثل: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(المهارة – الإتقان - التعاون ... الخ).</a:t>
            </a:r>
          </a:p>
          <a:p>
            <a:pPr marL="342900" indent="-342900" algn="justLow">
              <a:lnSpc>
                <a:spcPct val="150000"/>
              </a:lnSpc>
              <a:buFont typeface="+mj-lt"/>
              <a:buAutoNum type="arabicPeriod"/>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قيم شخصية </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مثل: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(الخدمة - المساندة ... الخ).</a:t>
            </a:r>
          </a:p>
        </p:txBody>
      </p:sp>
    </p:spTree>
    <p:extLst>
      <p:ext uri="{BB962C8B-B14F-4D97-AF65-F5344CB8AC3E}">
        <p14:creationId xmlns:p14="http://schemas.microsoft.com/office/powerpoint/2010/main" val="1475363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مكونات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127">
            <a:extLst>
              <a:ext uri="{FF2B5EF4-FFF2-40B4-BE49-F238E27FC236}">
                <a16:creationId xmlns:a16="http://schemas.microsoft.com/office/drawing/2014/main" id="{154B8B76-4DC3-A12A-531A-A258F52C4EF0}"/>
              </a:ext>
            </a:extLst>
          </p:cNvPr>
          <p:cNvSpPr txBox="1"/>
          <p:nvPr/>
        </p:nvSpPr>
        <p:spPr>
          <a:xfrm>
            <a:off x="8404548" y="3778484"/>
            <a:ext cx="2669481" cy="1323567"/>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وهو ما يمتلكه الفرد من خبرات ومعلومات ومفاهيم ومعارف ويعتبر "الاختيار" معيار هذا البعد لأن الفرد يختار بحرية القيمة من بين البدائل.</a:t>
            </a:r>
          </a:p>
        </p:txBody>
      </p:sp>
      <p:sp>
        <p:nvSpPr>
          <p:cNvPr id="11" name="مستطيل 10">
            <a:extLst>
              <a:ext uri="{FF2B5EF4-FFF2-40B4-BE49-F238E27FC236}">
                <a16:creationId xmlns:a16="http://schemas.microsoft.com/office/drawing/2014/main" id="{2E040BC5-5AAD-FB20-C052-070375B4D24F}"/>
              </a:ext>
            </a:extLst>
          </p:cNvPr>
          <p:cNvSpPr/>
          <p:nvPr/>
        </p:nvSpPr>
        <p:spPr>
          <a:xfrm>
            <a:off x="3094887" y="2019211"/>
            <a:ext cx="6000923"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ويمكن التعرف على الأبعاد التي تتكون القيم منها فيما يلي :</a:t>
            </a:r>
          </a:p>
        </p:txBody>
      </p:sp>
      <p:sp>
        <p:nvSpPr>
          <p:cNvPr id="12" name="مستطيل: زوايا مستديرة 11">
            <a:extLst>
              <a:ext uri="{FF2B5EF4-FFF2-40B4-BE49-F238E27FC236}">
                <a16:creationId xmlns:a16="http://schemas.microsoft.com/office/drawing/2014/main" id="{4519057A-B4F6-B29C-15B8-54F41BD9C301}"/>
              </a:ext>
            </a:extLst>
          </p:cNvPr>
          <p:cNvSpPr/>
          <p:nvPr/>
        </p:nvSpPr>
        <p:spPr>
          <a:xfrm>
            <a:off x="8404548" y="3082481"/>
            <a:ext cx="2703443" cy="561386"/>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البعد المعرفي </a:t>
            </a:r>
          </a:p>
        </p:txBody>
      </p:sp>
      <p:sp>
        <p:nvSpPr>
          <p:cNvPr id="13" name="TextBox 127">
            <a:extLst>
              <a:ext uri="{FF2B5EF4-FFF2-40B4-BE49-F238E27FC236}">
                <a16:creationId xmlns:a16="http://schemas.microsoft.com/office/drawing/2014/main" id="{EA87564C-B8AC-7E1D-F257-024268DCC300}"/>
              </a:ext>
            </a:extLst>
          </p:cNvPr>
          <p:cNvSpPr txBox="1"/>
          <p:nvPr/>
        </p:nvSpPr>
        <p:spPr>
          <a:xfrm>
            <a:off x="4639466" y="3778484"/>
            <a:ext cx="2669481" cy="1054199"/>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وتعني الانفعالات التي يتأثر بها سلوك الفرد وميله في المواقف التي تنشط فيها القيم ويعتبر "التقدير" معيار هذا البعد.</a:t>
            </a:r>
          </a:p>
        </p:txBody>
      </p:sp>
      <p:sp>
        <p:nvSpPr>
          <p:cNvPr id="14" name="مستطيل: زوايا مستديرة 13">
            <a:extLst>
              <a:ext uri="{FF2B5EF4-FFF2-40B4-BE49-F238E27FC236}">
                <a16:creationId xmlns:a16="http://schemas.microsoft.com/office/drawing/2014/main" id="{B3371858-8AF3-29F1-321E-A54328A16B06}"/>
              </a:ext>
            </a:extLst>
          </p:cNvPr>
          <p:cNvSpPr/>
          <p:nvPr/>
        </p:nvSpPr>
        <p:spPr>
          <a:xfrm>
            <a:off x="4639466" y="3082481"/>
            <a:ext cx="2703443" cy="561386"/>
          </a:xfrm>
          <a:prstGeom prst="round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البعد الوجداني </a:t>
            </a:r>
          </a:p>
        </p:txBody>
      </p:sp>
      <p:sp>
        <p:nvSpPr>
          <p:cNvPr id="15" name="TextBox 127">
            <a:extLst>
              <a:ext uri="{FF2B5EF4-FFF2-40B4-BE49-F238E27FC236}">
                <a16:creationId xmlns:a16="http://schemas.microsoft.com/office/drawing/2014/main" id="{8D248C9C-F4D4-9917-2EF7-425EAE57BB07}"/>
              </a:ext>
            </a:extLst>
          </p:cNvPr>
          <p:cNvSpPr txBox="1"/>
          <p:nvPr/>
        </p:nvSpPr>
        <p:spPr>
          <a:xfrm>
            <a:off x="942308" y="3778484"/>
            <a:ext cx="2669481" cy="1054199"/>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ويتضح في الكيفية التي يجب أن يسلكها الفرد عندما يتعرض لموقف معين ومعيار هذا البعد "الممارسة".</a:t>
            </a:r>
          </a:p>
        </p:txBody>
      </p:sp>
      <p:sp>
        <p:nvSpPr>
          <p:cNvPr id="16" name="مستطيل: زوايا مستديرة 15">
            <a:extLst>
              <a:ext uri="{FF2B5EF4-FFF2-40B4-BE49-F238E27FC236}">
                <a16:creationId xmlns:a16="http://schemas.microsoft.com/office/drawing/2014/main" id="{DA8E74E2-2947-3DF6-B532-4E5219DD5247}"/>
              </a:ext>
            </a:extLst>
          </p:cNvPr>
          <p:cNvSpPr/>
          <p:nvPr/>
        </p:nvSpPr>
        <p:spPr>
          <a:xfrm>
            <a:off x="942308" y="3082481"/>
            <a:ext cx="2703443" cy="561386"/>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البعد السلوكي </a:t>
            </a:r>
          </a:p>
        </p:txBody>
      </p:sp>
    </p:spTree>
    <p:extLst>
      <p:ext uri="{BB962C8B-B14F-4D97-AF65-F5344CB8AC3E}">
        <p14:creationId xmlns:p14="http://schemas.microsoft.com/office/powerpoint/2010/main" val="2748779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A6EFC9-0509-5E50-8E4B-8F6423A9CAD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940A19F-D347-426B-E3C8-FA575E18509E}"/>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23710863-038D-929A-2D2F-E3CDE652C41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529A0A3A-AB8A-F16D-6F21-3B66C8BC68B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99B620D7-E56E-DCB0-EF9E-C68D76E8EC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1399A988-F4EE-41FC-8834-5903403FDD5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390F076-0482-818B-D74E-DA91EA8BA4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DEEA90DB-32CD-A5EE-421F-52D619864FC5}"/>
              </a:ext>
            </a:extLst>
          </p:cNvPr>
          <p:cNvSpPr txBox="1"/>
          <p:nvPr/>
        </p:nvSpPr>
        <p:spPr>
          <a:xfrm>
            <a:off x="1728534" y="2864161"/>
            <a:ext cx="2899735" cy="707886"/>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تطور القيم الإدارية ووظائفها</a:t>
            </a:r>
          </a:p>
        </p:txBody>
      </p:sp>
      <p:pic>
        <p:nvPicPr>
          <p:cNvPr id="12" name="صورة 11">
            <a:extLst>
              <a:ext uri="{FF2B5EF4-FFF2-40B4-BE49-F238E27FC236}">
                <a16:creationId xmlns:a16="http://schemas.microsoft.com/office/drawing/2014/main" id="{54D504B5-94E5-99D0-52E1-B39FE6CDDC0D}"/>
              </a:ext>
            </a:extLst>
          </p:cNvPr>
          <p:cNvPicPr>
            <a:picLocks noChangeAspect="1"/>
          </p:cNvPicPr>
          <p:nvPr/>
        </p:nvPicPr>
        <p:blipFill rotWithShape="1">
          <a:blip r:embed="rId3">
            <a:extLst>
              <a:ext uri="{28A0092B-C50C-407E-A947-70E740481C1C}">
                <a14:useLocalDpi xmlns:a14="http://schemas.microsoft.com/office/drawing/2010/main" val="0"/>
              </a:ext>
            </a:extLst>
          </a:blip>
          <a:srcRect t="333" b="15992"/>
          <a:stretch/>
        </p:blipFill>
        <p:spPr>
          <a:xfrm>
            <a:off x="6151853" y="2182754"/>
            <a:ext cx="5895345" cy="3293097"/>
          </a:xfrm>
          <a:prstGeom prst="rect">
            <a:avLst/>
          </a:prstGeom>
        </p:spPr>
      </p:pic>
    </p:spTree>
    <p:extLst>
      <p:ext uri="{BB962C8B-B14F-4D97-AF65-F5344CB8AC3E}">
        <p14:creationId xmlns:p14="http://schemas.microsoft.com/office/powerpoint/2010/main" val="3989353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مراحل تطور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ستطيل 10">
            <a:extLst>
              <a:ext uri="{FF2B5EF4-FFF2-40B4-BE49-F238E27FC236}">
                <a16:creationId xmlns:a16="http://schemas.microsoft.com/office/drawing/2014/main" id="{77E328DB-6635-470B-CE40-49DB4D57A1B8}"/>
              </a:ext>
            </a:extLst>
          </p:cNvPr>
          <p:cNvSpPr/>
          <p:nvPr/>
        </p:nvSpPr>
        <p:spPr>
          <a:xfrm>
            <a:off x="3094887" y="2019211"/>
            <a:ext cx="6000923"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مرت القيم الإدارية في تطورها بسبعة مراحل هي:</a:t>
            </a:r>
          </a:p>
        </p:txBody>
      </p:sp>
      <p:grpSp>
        <p:nvGrpSpPr>
          <p:cNvPr id="36" name="مجموعة 35">
            <a:extLst>
              <a:ext uri="{FF2B5EF4-FFF2-40B4-BE49-F238E27FC236}">
                <a16:creationId xmlns:a16="http://schemas.microsoft.com/office/drawing/2014/main" id="{92A37423-4335-B7D6-9317-7AD0EA914FB1}"/>
              </a:ext>
            </a:extLst>
          </p:cNvPr>
          <p:cNvGrpSpPr/>
          <p:nvPr/>
        </p:nvGrpSpPr>
        <p:grpSpPr>
          <a:xfrm>
            <a:off x="999193" y="2998146"/>
            <a:ext cx="10214479" cy="2406604"/>
            <a:chOff x="934957" y="2667683"/>
            <a:chExt cx="10214479" cy="2406604"/>
          </a:xfrm>
        </p:grpSpPr>
        <p:grpSp>
          <p:nvGrpSpPr>
            <p:cNvPr id="37" name="مجموعة 36">
              <a:extLst>
                <a:ext uri="{FF2B5EF4-FFF2-40B4-BE49-F238E27FC236}">
                  <a16:creationId xmlns:a16="http://schemas.microsoft.com/office/drawing/2014/main" id="{895105DF-3E95-7D43-68F5-0615EEF13F68}"/>
                </a:ext>
              </a:extLst>
            </p:cNvPr>
            <p:cNvGrpSpPr/>
            <p:nvPr/>
          </p:nvGrpSpPr>
          <p:grpSpPr>
            <a:xfrm>
              <a:off x="1153149" y="3401853"/>
              <a:ext cx="9996287" cy="1577054"/>
              <a:chOff x="1153149" y="3401853"/>
              <a:chExt cx="9996287" cy="1577054"/>
            </a:xfrm>
            <a:solidFill>
              <a:srgbClr val="00AEEF"/>
            </a:solidFill>
          </p:grpSpPr>
          <p:sp>
            <p:nvSpPr>
              <p:cNvPr id="44" name="Shape 1">
                <a:extLst>
                  <a:ext uri="{FF2B5EF4-FFF2-40B4-BE49-F238E27FC236}">
                    <a16:creationId xmlns:a16="http://schemas.microsoft.com/office/drawing/2014/main" id="{C97CB355-20BA-D6B2-776F-B39ECCE7E71B}"/>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45" name="Shape 3">
                <a:extLst>
                  <a:ext uri="{FF2B5EF4-FFF2-40B4-BE49-F238E27FC236}">
                    <a16:creationId xmlns:a16="http://schemas.microsoft.com/office/drawing/2014/main" id="{11CF23A8-DB01-8B72-B8F5-6A77C29D74F7}"/>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6" name="Text 4">
                <a:extLst>
                  <a:ext uri="{FF2B5EF4-FFF2-40B4-BE49-F238E27FC236}">
                    <a16:creationId xmlns:a16="http://schemas.microsoft.com/office/drawing/2014/main" id="{7DAE0429-9391-4512-ACC4-332AB69D396E}"/>
                  </a:ext>
                </a:extLst>
              </p:cNvPr>
              <p:cNvSpPr/>
              <p:nvPr/>
            </p:nvSpPr>
            <p:spPr>
              <a:xfrm>
                <a:off x="1874235"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7</a:t>
                </a:r>
              </a:p>
            </p:txBody>
          </p:sp>
          <p:sp>
            <p:nvSpPr>
              <p:cNvPr id="47" name="Shape 7">
                <a:extLst>
                  <a:ext uri="{FF2B5EF4-FFF2-40B4-BE49-F238E27FC236}">
                    <a16:creationId xmlns:a16="http://schemas.microsoft.com/office/drawing/2014/main" id="{7DE340EB-F37C-AA2C-C17D-285AE7D4484D}"/>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8" name="Text 8">
                <a:extLst>
                  <a:ext uri="{FF2B5EF4-FFF2-40B4-BE49-F238E27FC236}">
                    <a16:creationId xmlns:a16="http://schemas.microsoft.com/office/drawing/2014/main" id="{5CDB35D5-B4CB-7B9B-F17B-D77A0682D084}"/>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9" name="Shape 11">
                <a:extLst>
                  <a:ext uri="{FF2B5EF4-FFF2-40B4-BE49-F238E27FC236}">
                    <a16:creationId xmlns:a16="http://schemas.microsoft.com/office/drawing/2014/main" id="{1C8E1C9E-2FD8-E309-2051-F8B84F341FDF}"/>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0" name="Text 12">
                <a:extLst>
                  <a:ext uri="{FF2B5EF4-FFF2-40B4-BE49-F238E27FC236}">
                    <a16:creationId xmlns:a16="http://schemas.microsoft.com/office/drawing/2014/main" id="{1944AE96-FBD4-D45B-F623-EB1C3F433216}"/>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51" name="Shape 15">
                <a:extLst>
                  <a:ext uri="{FF2B5EF4-FFF2-40B4-BE49-F238E27FC236}">
                    <a16:creationId xmlns:a16="http://schemas.microsoft.com/office/drawing/2014/main" id="{D0D6F8C9-AFD9-260B-FAF5-896EA9F34473}"/>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2" name="Text 16">
                <a:extLst>
                  <a:ext uri="{FF2B5EF4-FFF2-40B4-BE49-F238E27FC236}">
                    <a16:creationId xmlns:a16="http://schemas.microsoft.com/office/drawing/2014/main" id="{D31072B0-156E-D3FE-55E4-88BC1AA7A3B2}"/>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53" name="Shape 19">
                <a:extLst>
                  <a:ext uri="{FF2B5EF4-FFF2-40B4-BE49-F238E27FC236}">
                    <a16:creationId xmlns:a16="http://schemas.microsoft.com/office/drawing/2014/main" id="{D24832E5-7035-2D18-7237-DBE3D3F05CC6}"/>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4" name="Text 20">
                <a:extLst>
                  <a:ext uri="{FF2B5EF4-FFF2-40B4-BE49-F238E27FC236}">
                    <a16:creationId xmlns:a16="http://schemas.microsoft.com/office/drawing/2014/main" id="{D685B6E6-B0F9-7F31-F13C-1525812C9908}"/>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55" name="Shape 23">
                <a:extLst>
                  <a:ext uri="{FF2B5EF4-FFF2-40B4-BE49-F238E27FC236}">
                    <a16:creationId xmlns:a16="http://schemas.microsoft.com/office/drawing/2014/main" id="{B38CB450-7B17-2E87-35C4-BEFC32052227}"/>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6" name="Text 24">
                <a:extLst>
                  <a:ext uri="{FF2B5EF4-FFF2-40B4-BE49-F238E27FC236}">
                    <a16:creationId xmlns:a16="http://schemas.microsoft.com/office/drawing/2014/main" id="{F4A22C9C-5081-B6E0-5A33-EE6A6E4AC735}"/>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57" name="Shape 27">
                <a:extLst>
                  <a:ext uri="{FF2B5EF4-FFF2-40B4-BE49-F238E27FC236}">
                    <a16:creationId xmlns:a16="http://schemas.microsoft.com/office/drawing/2014/main" id="{73931F55-2D34-BFE8-F834-4F511FB10090}"/>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8" name="Text 28">
                <a:extLst>
                  <a:ext uri="{FF2B5EF4-FFF2-40B4-BE49-F238E27FC236}">
                    <a16:creationId xmlns:a16="http://schemas.microsoft.com/office/drawing/2014/main" id="{32B84998-434C-6E28-1819-75EE915A057D}"/>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9" name="Text 29">
                <a:extLst>
                  <a:ext uri="{FF2B5EF4-FFF2-40B4-BE49-F238E27FC236}">
                    <a16:creationId xmlns:a16="http://schemas.microsoft.com/office/drawing/2014/main" id="{8EA69AA4-D609-16CF-005C-41A3B3BA22D5}"/>
                  </a:ext>
                </a:extLst>
              </p:cNvPr>
              <p:cNvSpPr/>
              <p:nvPr/>
            </p:nvSpPr>
            <p:spPr>
              <a:xfrm>
                <a:off x="9119534" y="4205354"/>
                <a:ext cx="2029902" cy="773553"/>
              </a:xfrm>
              <a:prstGeom prst="rect">
                <a:avLst/>
              </a:prstGeom>
              <a:solidFill>
                <a:schemeClr val="bg1"/>
              </a:solid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الأولى:</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(القيم العقلانية)</a:t>
                </a:r>
              </a:p>
            </p:txBody>
          </p:sp>
        </p:grpSp>
        <p:sp>
          <p:nvSpPr>
            <p:cNvPr id="38" name="Text 29">
              <a:extLst>
                <a:ext uri="{FF2B5EF4-FFF2-40B4-BE49-F238E27FC236}">
                  <a16:creationId xmlns:a16="http://schemas.microsoft.com/office/drawing/2014/main" id="{F986C5C6-4B55-D3AC-9F89-46A4514A325D}"/>
                </a:ext>
              </a:extLst>
            </p:cNvPr>
            <p:cNvSpPr/>
            <p:nvPr/>
          </p:nvSpPr>
          <p:spPr>
            <a:xfrm>
              <a:off x="7781102" y="2675665"/>
              <a:ext cx="1978540" cy="648982"/>
            </a:xfrm>
            <a:prstGeom prst="rect">
              <a:avLst/>
            </a:prstGeom>
            <a:no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الثانية:</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(القيم الإنسانية)</a:t>
              </a:r>
            </a:p>
          </p:txBody>
        </p:sp>
        <p:sp>
          <p:nvSpPr>
            <p:cNvPr id="39" name="Text 29">
              <a:extLst>
                <a:ext uri="{FF2B5EF4-FFF2-40B4-BE49-F238E27FC236}">
                  <a16:creationId xmlns:a16="http://schemas.microsoft.com/office/drawing/2014/main" id="{C50383E9-1E4E-76A6-393A-02830998CB8B}"/>
                </a:ext>
              </a:extLst>
            </p:cNvPr>
            <p:cNvSpPr/>
            <p:nvPr/>
          </p:nvSpPr>
          <p:spPr>
            <a:xfrm>
              <a:off x="6493328" y="4205354"/>
              <a:ext cx="1825863" cy="613764"/>
            </a:xfrm>
            <a:prstGeom prst="rect">
              <a:avLst/>
            </a:prstGeom>
            <a:no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الثالثة:</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(المواجهة)</a:t>
              </a:r>
            </a:p>
          </p:txBody>
        </p:sp>
        <p:sp>
          <p:nvSpPr>
            <p:cNvPr id="40" name="Text 29">
              <a:extLst>
                <a:ext uri="{FF2B5EF4-FFF2-40B4-BE49-F238E27FC236}">
                  <a16:creationId xmlns:a16="http://schemas.microsoft.com/office/drawing/2014/main" id="{98D458E6-89CF-3FE9-8340-5634C6B2F3BD}"/>
                </a:ext>
              </a:extLst>
            </p:cNvPr>
            <p:cNvSpPr/>
            <p:nvPr/>
          </p:nvSpPr>
          <p:spPr>
            <a:xfrm>
              <a:off x="4941955" y="2667683"/>
              <a:ext cx="2200386" cy="648982"/>
            </a:xfrm>
            <a:prstGeom prst="rect">
              <a:avLst/>
            </a:prstGeom>
            <a:no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الرابعة:</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(الإجماع على الرأي)</a:t>
              </a:r>
            </a:p>
          </p:txBody>
        </p:sp>
        <p:sp>
          <p:nvSpPr>
            <p:cNvPr id="41" name="Text 29">
              <a:extLst>
                <a:ext uri="{FF2B5EF4-FFF2-40B4-BE49-F238E27FC236}">
                  <a16:creationId xmlns:a16="http://schemas.microsoft.com/office/drawing/2014/main" id="{6B62AA4A-F4F4-2419-0CE7-97A2B04F4D01}"/>
                </a:ext>
              </a:extLst>
            </p:cNvPr>
            <p:cNvSpPr/>
            <p:nvPr/>
          </p:nvSpPr>
          <p:spPr>
            <a:xfrm>
              <a:off x="3600801" y="4198823"/>
              <a:ext cx="2154665" cy="773553"/>
            </a:xfrm>
            <a:prstGeom prst="rect">
              <a:avLst/>
            </a:prstGeom>
            <a:no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الخامسة:</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(الإدارة بالأهداف)</a:t>
              </a:r>
            </a:p>
          </p:txBody>
        </p:sp>
        <p:sp>
          <p:nvSpPr>
            <p:cNvPr id="42" name="Text 29">
              <a:extLst>
                <a:ext uri="{FF2B5EF4-FFF2-40B4-BE49-F238E27FC236}">
                  <a16:creationId xmlns:a16="http://schemas.microsoft.com/office/drawing/2014/main" id="{ABBB4DF0-D2B1-F4E6-F193-E2FA49A9B337}"/>
                </a:ext>
              </a:extLst>
            </p:cNvPr>
            <p:cNvSpPr/>
            <p:nvPr/>
          </p:nvSpPr>
          <p:spPr>
            <a:xfrm>
              <a:off x="2180120" y="2667683"/>
              <a:ext cx="2267803" cy="648982"/>
            </a:xfrm>
            <a:prstGeom prst="rect">
              <a:avLst/>
            </a:prstGeom>
            <a:no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السادسة:</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(التطوير التنظيمي)</a:t>
              </a:r>
            </a:p>
          </p:txBody>
        </p:sp>
        <p:sp>
          <p:nvSpPr>
            <p:cNvPr id="43" name="Text 29">
              <a:extLst>
                <a:ext uri="{FF2B5EF4-FFF2-40B4-BE49-F238E27FC236}">
                  <a16:creationId xmlns:a16="http://schemas.microsoft.com/office/drawing/2014/main" id="{2AF16D5E-0C28-CDA7-26B8-914C5E3E65F9}"/>
                </a:ext>
              </a:extLst>
            </p:cNvPr>
            <p:cNvSpPr/>
            <p:nvPr/>
          </p:nvSpPr>
          <p:spPr>
            <a:xfrm>
              <a:off x="934957" y="4204750"/>
              <a:ext cx="2029903" cy="869537"/>
            </a:xfrm>
            <a:prstGeom prst="rect">
              <a:avLst/>
            </a:prstGeom>
            <a:noFill/>
            <a:ln/>
          </p:spPr>
          <p:txBody>
            <a:bodyPr wrap="square" rtlCol="0" anchor="t"/>
            <a:lstStyle/>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b="1" i="0" u="none" strike="noStrike" kern="1200" cap="none" spc="0" normalizeH="0" baseline="0" noProof="0" dirty="0">
                  <a:ln>
                    <a:noFill/>
                  </a:ln>
                  <a:effectLst/>
                  <a:uLnTx/>
                  <a:uFillTx/>
                  <a:latin typeface="Alexandria" pitchFamily="2" charset="-78"/>
                  <a:cs typeface="Alexandria" pitchFamily="2" charset="-78"/>
                </a:rPr>
                <a:t>المرحلة السابعة:</a:t>
              </a:r>
            </a:p>
            <a:p>
              <a:pPr marL="0" marR="0" lvl="0" indent="0" algn="ctr" defTabSz="914400" rtl="1" eaLnBrk="1" fontAlgn="auto" latinLnBrk="0" hangingPunct="1">
                <a:lnSpc>
                  <a:spcPct val="150000"/>
                </a:lnSpc>
                <a:spcBef>
                  <a:spcPts val="0"/>
                </a:spcBef>
                <a:spcAft>
                  <a:spcPts val="0"/>
                </a:spcAft>
                <a:buClrTx/>
                <a:buSzTx/>
                <a:buFontTx/>
                <a:buNone/>
                <a:tabLst/>
                <a:defRPr lang="en-US"/>
              </a:pPr>
              <a:r>
                <a:rPr kumimoji="0" lang="ar-SA" sz="1400" i="0" u="none" strike="noStrike" kern="1200" cap="none" spc="0" normalizeH="0" baseline="0" noProof="0" dirty="0">
                  <a:ln>
                    <a:noFill/>
                  </a:ln>
                  <a:effectLst/>
                  <a:uLnTx/>
                  <a:uFillTx/>
                  <a:latin typeface="Alexandria" pitchFamily="2" charset="-78"/>
                  <a:cs typeface="Alexandria" pitchFamily="2" charset="-78"/>
                </a:rPr>
                <a:t>(الواقعية)</a:t>
              </a:r>
            </a:p>
          </p:txBody>
        </p:sp>
      </p:grpSp>
    </p:spTree>
    <p:extLst>
      <p:ext uri="{BB962C8B-B14F-4D97-AF65-F5344CB8AC3E}">
        <p14:creationId xmlns:p14="http://schemas.microsoft.com/office/powerpoint/2010/main" val="4032189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مراحل تطور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761383"/>
            <a:ext cx="10187196" cy="251286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تتجسد هذه المرحلة في مدرسة الإدارة التقليدية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والتي ركز روادها على مسألة السلطة الرسمية والتدرج الهرمي والاتصالات الرسمية وأهمية تثبتها في إطار العمل اليومي من أجل تحقيق الفعالية التنظيمية في رحاب العمل الروتيني أو المتكرر.</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وكان من جراء ذلك أن تم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الاهتمام بالمنهج العلمي في الأداء ضمن معايير أداء محددة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وقد بذلت الإدارة جهودا عظيمة من أجل التأسيس للقيم الإدارية الخاصة باحترام السلطة الرسمية وقيم الوقت، والقيم المادية، والعقلانية في اتخاذ القرارات الروتينية.</a:t>
            </a:r>
          </a:p>
        </p:txBody>
      </p:sp>
      <p:sp>
        <p:nvSpPr>
          <p:cNvPr id="10" name="Round Diagonal Corner Rectangle 17">
            <a:extLst>
              <a:ext uri="{FF2B5EF4-FFF2-40B4-BE49-F238E27FC236}">
                <a16:creationId xmlns:a16="http://schemas.microsoft.com/office/drawing/2014/main" id="{F0D9B65D-2053-9BA0-A473-DD63BF8330CF}"/>
              </a:ext>
            </a:extLst>
          </p:cNvPr>
          <p:cNvSpPr/>
          <p:nvPr/>
        </p:nvSpPr>
        <p:spPr>
          <a:xfrm>
            <a:off x="7090117" y="2005293"/>
            <a:ext cx="388770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الأولى: (القيم العقلانية)</a:t>
            </a:r>
          </a:p>
        </p:txBody>
      </p:sp>
    </p:spTree>
    <p:extLst>
      <p:ext uri="{BB962C8B-B14F-4D97-AF65-F5344CB8AC3E}">
        <p14:creationId xmlns:p14="http://schemas.microsoft.com/office/powerpoint/2010/main" val="512860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مراحل تطور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1010303" y="2507545"/>
            <a:ext cx="10187196" cy="135870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ارتبطت هذه المرحلة بحركة العلاقات الإنسانية، حيث شاعت:</a:t>
            </a:r>
          </a:p>
          <a:p>
            <a:pPr marL="285750" indent="-285750" algn="justLow">
              <a:lnSpc>
                <a:spcPct val="125000"/>
              </a:lnSpc>
              <a:buFont typeface="Arial" panose="020B0604020202020204" pitchFamily="34" charset="0"/>
              <a:buChar char="•"/>
            </a:pPr>
            <a:r>
              <a:rPr kumimoji="0" lang="ar-SA" sz="1600" b="0" i="0" u="none" strike="noStrike" kern="0" cap="none" spc="0" normalizeH="0" baseline="0" noProof="0" dirty="0">
                <a:ln>
                  <a:noFill/>
                </a:ln>
                <a:effectLst/>
                <a:uLnTx/>
                <a:uFillTx/>
                <a:latin typeface="Alexandria" charset="0"/>
                <a:ea typeface="+mn-ea"/>
                <a:cs typeface="Alexandria" charset="0"/>
              </a:rPr>
              <a:t>القيم التي تعكس تأثير المشاعر والأحاسيس على الأداء والإنتاجية</a:t>
            </a:r>
            <a:r>
              <a:rPr lang="ar-SA" sz="1600" kern="0" dirty="0">
                <a:latin typeface="Alexandria" charset="0"/>
                <a:cs typeface="Alexandria" charset="0"/>
              </a:rPr>
              <a:t>.</a:t>
            </a:r>
          </a:p>
          <a:p>
            <a:pPr marL="285750" indent="-285750" algn="justLow">
              <a:lnSpc>
                <a:spcPct val="125000"/>
              </a:lnSpc>
              <a:buFont typeface="Arial" panose="020B0604020202020204" pitchFamily="34" charset="0"/>
              <a:buChar char="•"/>
            </a:pPr>
            <a:r>
              <a:rPr kumimoji="0" lang="ar-SA" sz="1600" b="0" i="0" u="none" strike="noStrike" kern="0" cap="none" spc="0" normalizeH="0" baseline="0" noProof="0" dirty="0">
                <a:ln>
                  <a:noFill/>
                </a:ln>
                <a:effectLst/>
                <a:uLnTx/>
                <a:uFillTx/>
                <a:latin typeface="Alexandria" charset="0"/>
                <a:ea typeface="+mn-ea"/>
                <a:cs typeface="Alexandria" charset="0"/>
              </a:rPr>
              <a:t>قيم الاهتمام بعلاقات العمل وروح الفريق وقيم المحبة.</a:t>
            </a:r>
          </a:p>
          <a:p>
            <a:pPr marL="285750" indent="-285750" algn="justLow">
              <a:lnSpc>
                <a:spcPct val="125000"/>
              </a:lnSpc>
              <a:buFont typeface="Arial" panose="020B0604020202020204" pitchFamily="34" charset="0"/>
              <a:buChar char="•"/>
            </a:pPr>
            <a:r>
              <a:rPr kumimoji="0" lang="ar-SA" sz="1600" b="0" i="0" u="none" strike="noStrike" kern="0" cap="none" spc="0" normalizeH="0" baseline="0" noProof="0" dirty="0">
                <a:ln>
                  <a:noFill/>
                </a:ln>
                <a:effectLst/>
                <a:uLnTx/>
                <a:uFillTx/>
                <a:latin typeface="Alexandria" charset="0"/>
                <a:ea typeface="+mn-ea"/>
                <a:cs typeface="Alexandria" charset="0"/>
              </a:rPr>
              <a:t>القيم التي تتجه نحو التنظيم غير الرسمي.</a:t>
            </a:r>
          </a:p>
        </p:txBody>
      </p:sp>
      <p:sp>
        <p:nvSpPr>
          <p:cNvPr id="10" name="Round Diagonal Corner Rectangle 17">
            <a:extLst>
              <a:ext uri="{FF2B5EF4-FFF2-40B4-BE49-F238E27FC236}">
                <a16:creationId xmlns:a16="http://schemas.microsoft.com/office/drawing/2014/main" id="{F0D9B65D-2053-9BA0-A473-DD63BF8330CF}"/>
              </a:ext>
            </a:extLst>
          </p:cNvPr>
          <p:cNvSpPr/>
          <p:nvPr/>
        </p:nvSpPr>
        <p:spPr>
          <a:xfrm>
            <a:off x="7090117" y="1990421"/>
            <a:ext cx="388770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الثانية: (القيم الإنسانية)</a:t>
            </a:r>
          </a:p>
        </p:txBody>
      </p:sp>
      <p:sp>
        <p:nvSpPr>
          <p:cNvPr id="11" name="مربع نص 10">
            <a:extLst>
              <a:ext uri="{FF2B5EF4-FFF2-40B4-BE49-F238E27FC236}">
                <a16:creationId xmlns:a16="http://schemas.microsoft.com/office/drawing/2014/main" id="{37F5AEA2-850C-B5F1-BE3C-D13ABFCB15D9}"/>
              </a:ext>
            </a:extLst>
          </p:cNvPr>
          <p:cNvSpPr txBox="1"/>
          <p:nvPr/>
        </p:nvSpPr>
        <p:spPr>
          <a:xfrm>
            <a:off x="1010303" y="4686311"/>
            <a:ext cx="10187196"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لقد كان وجود هذه المرحلة بسبب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ظهور الاتحادات المهنية والعمالية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وسادت في هذه المرحلة قيم (الولاء بين العاملين واستغلال الفرص والحرية في بيئة العمل والبحث عن الذات).</a:t>
            </a:r>
          </a:p>
        </p:txBody>
      </p:sp>
      <p:sp>
        <p:nvSpPr>
          <p:cNvPr id="12" name="Round Diagonal Corner Rectangle 17">
            <a:extLst>
              <a:ext uri="{FF2B5EF4-FFF2-40B4-BE49-F238E27FC236}">
                <a16:creationId xmlns:a16="http://schemas.microsoft.com/office/drawing/2014/main" id="{7CC5C416-7C96-1C46-085C-9249B32BBDE9}"/>
              </a:ext>
            </a:extLst>
          </p:cNvPr>
          <p:cNvSpPr/>
          <p:nvPr/>
        </p:nvSpPr>
        <p:spPr>
          <a:xfrm>
            <a:off x="7101840" y="4056029"/>
            <a:ext cx="388770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الثالثة: (المواجهة)</a:t>
            </a:r>
          </a:p>
        </p:txBody>
      </p:sp>
    </p:spTree>
    <p:extLst>
      <p:ext uri="{BB962C8B-B14F-4D97-AF65-F5344CB8AC3E}">
        <p14:creationId xmlns:p14="http://schemas.microsoft.com/office/powerpoint/2010/main" val="3904246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مراحل تطور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620703"/>
            <a:ext cx="10187196"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لقد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ظهرت في هذه المرحلة نظرية (</a:t>
            </a:r>
            <a:r>
              <a:rPr kumimoji="0" lang="en-US" sz="1600" b="0" i="0" u="none" strike="noStrike" kern="0" cap="none" spc="0" normalizeH="0" baseline="0" noProof="0" dirty="0">
                <a:ln>
                  <a:noFill/>
                </a:ln>
                <a:solidFill>
                  <a:srgbClr val="00AEEF"/>
                </a:solidFill>
                <a:effectLst/>
                <a:uLnTx/>
                <a:uFillTx/>
                <a:latin typeface="Alexandria" charset="0"/>
                <a:ea typeface="+mn-ea"/>
                <a:cs typeface="Alexandria" charset="0"/>
              </a:rPr>
              <a:t>X &amp; Y</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وشاعت في هذه المرحلة قيم الحرية في العمل والمحبة والسلام مقابل قيم السلطة.</a:t>
            </a:r>
          </a:p>
        </p:txBody>
      </p:sp>
      <p:sp>
        <p:nvSpPr>
          <p:cNvPr id="10" name="Round Diagonal Corner Rectangle 17">
            <a:extLst>
              <a:ext uri="{FF2B5EF4-FFF2-40B4-BE49-F238E27FC236}">
                <a16:creationId xmlns:a16="http://schemas.microsoft.com/office/drawing/2014/main" id="{F0D9B65D-2053-9BA0-A473-DD63BF8330CF}"/>
              </a:ext>
            </a:extLst>
          </p:cNvPr>
          <p:cNvSpPr/>
          <p:nvPr/>
        </p:nvSpPr>
        <p:spPr>
          <a:xfrm>
            <a:off x="6696222" y="1990421"/>
            <a:ext cx="428159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الرابعة: (الإجماع على الرأي)</a:t>
            </a:r>
          </a:p>
        </p:txBody>
      </p:sp>
      <p:sp>
        <p:nvSpPr>
          <p:cNvPr id="11" name="مربع نص 10">
            <a:extLst>
              <a:ext uri="{FF2B5EF4-FFF2-40B4-BE49-F238E27FC236}">
                <a16:creationId xmlns:a16="http://schemas.microsoft.com/office/drawing/2014/main" id="{37F5AEA2-850C-B5F1-BE3C-D13ABFCB15D9}"/>
              </a:ext>
            </a:extLst>
          </p:cNvPr>
          <p:cNvSpPr txBox="1"/>
          <p:nvPr/>
        </p:nvSpPr>
        <p:spPr>
          <a:xfrm>
            <a:off x="1010303" y="4686311"/>
            <a:ext cx="10187196"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في هذه المرحلة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ظهرت قيم إدارية جديدة تدعو إلى الإدارة بالأهداف</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حيث تقوم على أساس المسؤولية المشتركة بين القائد والمرؤوسين في جميع مضامين العملية الإدارية إضافة إلى تحديد الأهداف بصورة جماعية ضمن الإمكانيات المتاحة ومن ثم تنفيذها،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وسادت في هذه المرحلة قيم المشاركة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p:txBody>
      </p:sp>
      <p:sp>
        <p:nvSpPr>
          <p:cNvPr id="12" name="Round Diagonal Corner Rectangle 17">
            <a:extLst>
              <a:ext uri="{FF2B5EF4-FFF2-40B4-BE49-F238E27FC236}">
                <a16:creationId xmlns:a16="http://schemas.microsoft.com/office/drawing/2014/main" id="{7CC5C416-7C96-1C46-085C-9249B32BBDE9}"/>
              </a:ext>
            </a:extLst>
          </p:cNvPr>
          <p:cNvSpPr/>
          <p:nvPr/>
        </p:nvSpPr>
        <p:spPr>
          <a:xfrm>
            <a:off x="6696222" y="4056029"/>
            <a:ext cx="429332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الخامسة: (الإدارة بالأهداف)</a:t>
            </a:r>
          </a:p>
        </p:txBody>
      </p:sp>
    </p:spTree>
    <p:extLst>
      <p:ext uri="{BB962C8B-B14F-4D97-AF65-F5344CB8AC3E}">
        <p14:creationId xmlns:p14="http://schemas.microsoft.com/office/powerpoint/2010/main" val="1403363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مراحل تطور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98580" y="2620703"/>
            <a:ext cx="10187196"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لقد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ظهرت في هذه المرحلة عمليات تطوير تنظيمي من خلال تحليل المعلومات ووضع الخطط المستقبلية للمنظمة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وسادت فيها قيم التشجيع على التوجهات السلوكية والتطوير الذاتي والرضا الوظيفي والاهتمام بظروف العمل واستخدام منهجية البحث العلمي.</a:t>
            </a:r>
          </a:p>
        </p:txBody>
      </p:sp>
      <p:sp>
        <p:nvSpPr>
          <p:cNvPr id="10" name="Round Diagonal Corner Rectangle 17">
            <a:extLst>
              <a:ext uri="{FF2B5EF4-FFF2-40B4-BE49-F238E27FC236}">
                <a16:creationId xmlns:a16="http://schemas.microsoft.com/office/drawing/2014/main" id="{F0D9B65D-2053-9BA0-A473-DD63BF8330CF}"/>
              </a:ext>
            </a:extLst>
          </p:cNvPr>
          <p:cNvSpPr/>
          <p:nvPr/>
        </p:nvSpPr>
        <p:spPr>
          <a:xfrm>
            <a:off x="6696222" y="1990421"/>
            <a:ext cx="428159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السادسة: (التطوير التنظيمي)</a:t>
            </a:r>
          </a:p>
        </p:txBody>
      </p:sp>
      <p:sp>
        <p:nvSpPr>
          <p:cNvPr id="11" name="مربع نص 10">
            <a:extLst>
              <a:ext uri="{FF2B5EF4-FFF2-40B4-BE49-F238E27FC236}">
                <a16:creationId xmlns:a16="http://schemas.microsoft.com/office/drawing/2014/main" id="{37F5AEA2-850C-B5F1-BE3C-D13ABFCB15D9}"/>
              </a:ext>
            </a:extLst>
          </p:cNvPr>
          <p:cNvSpPr txBox="1"/>
          <p:nvPr/>
        </p:nvSpPr>
        <p:spPr>
          <a:xfrm>
            <a:off x="1010303" y="4686311"/>
            <a:ext cx="10187196"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تعتبر </a:t>
            </a:r>
            <a:r>
              <a:rPr kumimoji="0" lang="ar-SA" sz="1600" b="0" i="0" u="none" strike="noStrike" kern="0" cap="none" spc="0" normalizeH="0" baseline="0" noProof="0" dirty="0">
                <a:ln>
                  <a:noFill/>
                </a:ln>
                <a:solidFill>
                  <a:srgbClr val="00AEEF"/>
                </a:solidFill>
                <a:effectLst/>
                <a:uLnTx/>
                <a:uFillTx/>
                <a:latin typeface="Alexandria" charset="0"/>
                <a:ea typeface="+mn-ea"/>
                <a:cs typeface="Alexandria" charset="0"/>
              </a:rPr>
              <a:t>هذه المرحلة مزيج المراحل السابقة للقيم الإدارية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عبر إدراك عمل القادة المفهوم القيادة وأهميتها والاهتمام بظروف البيئة المحيطة وانتشار مصطلحات ومفاهيم جديدة، وسادت في هذه المرحلة قيم التنافس والبقاء للأصلح والاهتمام بالعمل الجاد واستغلال الفرص الفردية والمسؤولية الذاتية.</a:t>
            </a:r>
          </a:p>
        </p:txBody>
      </p:sp>
      <p:sp>
        <p:nvSpPr>
          <p:cNvPr id="12" name="Round Diagonal Corner Rectangle 17">
            <a:extLst>
              <a:ext uri="{FF2B5EF4-FFF2-40B4-BE49-F238E27FC236}">
                <a16:creationId xmlns:a16="http://schemas.microsoft.com/office/drawing/2014/main" id="{7CC5C416-7C96-1C46-085C-9249B32BBDE9}"/>
              </a:ext>
            </a:extLst>
          </p:cNvPr>
          <p:cNvSpPr/>
          <p:nvPr/>
        </p:nvSpPr>
        <p:spPr>
          <a:xfrm>
            <a:off x="6696222" y="4056029"/>
            <a:ext cx="429332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المرحلة السابعة: (الواقعية)</a:t>
            </a:r>
          </a:p>
        </p:txBody>
      </p:sp>
    </p:spTree>
    <p:extLst>
      <p:ext uri="{BB962C8B-B14F-4D97-AF65-F5344CB8AC3E}">
        <p14:creationId xmlns:p14="http://schemas.microsoft.com/office/powerpoint/2010/main" val="1222648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مصادر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مربع نص 8">
            <a:extLst>
              <a:ext uri="{FF2B5EF4-FFF2-40B4-BE49-F238E27FC236}">
                <a16:creationId xmlns:a16="http://schemas.microsoft.com/office/drawing/2014/main" id="{053B78F6-867A-8305-5DE8-A30F79AF811E}"/>
              </a:ext>
            </a:extLst>
          </p:cNvPr>
          <p:cNvGraphicFramePr/>
          <p:nvPr>
            <p:extLst>
              <p:ext uri="{D42A27DB-BD31-4B8C-83A1-F6EECF244321}">
                <p14:modId xmlns:p14="http://schemas.microsoft.com/office/powerpoint/2010/main" val="2333787406"/>
              </p:ext>
            </p:extLst>
          </p:nvPr>
        </p:nvGraphicFramePr>
        <p:xfrm>
          <a:off x="1046993" y="2155119"/>
          <a:ext cx="9677964" cy="3805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73691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مصادر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762000" y="2775451"/>
            <a:ext cx="10423776" cy="2266646"/>
          </a:xfrm>
          <a:prstGeom prst="rect">
            <a:avLst/>
          </a:prstGeom>
          <a:noFill/>
        </p:spPr>
        <p:txBody>
          <a:bodyPr wrap="square" rtlCol="1">
            <a:spAutoFit/>
          </a:bodyPr>
          <a:lstStyle/>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  أولاً: العائلة</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يحصل الفرد على قيمه بشكل أساسي من خلال علاقاته بأفراد عائلته، وتبدأ هذه العلاقات أولاً مع الأم وبعدها تتسع لتشمل الأب والأخوة والجيران والأصدقاء.</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  ثانياً: التعاليم الدينية</a:t>
            </a: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يعتبر الدين المصدر الرئيسي لقيم كثيرة مثل (النزاهة في العمل، الاستقامة، الطاعة، الاعتدال، إتقان العمل ... الخ).</a:t>
            </a:r>
          </a:p>
        </p:txBody>
      </p:sp>
      <p:sp>
        <p:nvSpPr>
          <p:cNvPr id="11" name="مستطيل 10">
            <a:extLst>
              <a:ext uri="{FF2B5EF4-FFF2-40B4-BE49-F238E27FC236}">
                <a16:creationId xmlns:a16="http://schemas.microsoft.com/office/drawing/2014/main" id="{E7D103B1-FF21-772B-816B-109ADED3663C}"/>
              </a:ext>
            </a:extLst>
          </p:cNvPr>
          <p:cNvSpPr/>
          <p:nvPr/>
        </p:nvSpPr>
        <p:spPr>
          <a:xfrm>
            <a:off x="3094887" y="2019211"/>
            <a:ext cx="6522262"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هناك عدة مصادر للقيم الموجودة لدى الأفراد ومن أهمها ما يلي:</a:t>
            </a:r>
          </a:p>
        </p:txBody>
      </p:sp>
    </p:spTree>
    <p:extLst>
      <p:ext uri="{BB962C8B-B14F-4D97-AF65-F5344CB8AC3E}">
        <p14:creationId xmlns:p14="http://schemas.microsoft.com/office/powerpoint/2010/main" val="4062803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مصادر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762000" y="2775451"/>
            <a:ext cx="10423776" cy="2635978"/>
          </a:xfrm>
          <a:prstGeom prst="rect">
            <a:avLst/>
          </a:prstGeom>
          <a:noFill/>
        </p:spPr>
        <p:txBody>
          <a:bodyPr wrap="square" rtlCol="1">
            <a:spAutoFit/>
          </a:bodyPr>
          <a:lstStyle/>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  ثالثاً: الخبرات السابقة</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خبرة الأشخاص ذات أهمية عظمى، فالفقير الذي لم يذق يوما طعاما يشتهيه يستطيع أن يقدر قيمة الغنى لأنه عاش محروما منها، كذلك الشخص الأمي فأنه يعطي قيمة أعلى للتعليم.</a:t>
            </a:r>
          </a:p>
          <a:p>
            <a:pPr algn="justLow">
              <a:lnSpc>
                <a:spcPct val="150000"/>
              </a:lnSpc>
            </a:pPr>
            <a:endParaRPr lang="ar-SA" sz="1600" b="1" kern="0" dirty="0">
              <a:solidFill>
                <a:srgbClr val="00AEEF"/>
              </a:solidFill>
              <a:latin typeface="Alexandria" charset="0"/>
              <a:cs typeface="Alexandria" charset="0"/>
            </a:endParaRP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رابعاً: الجماعات التي ينتمي إليها الفرد</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انتماء الفرد إلى جماعة معينة قد يسهم بتغير أو تبدل قيمه، بسبب الضغوط التي يمارسوها أفراد الجماعة تجاه الفرد وصولا إلى حالة من تناسق القيم للجماعة بأكملها.</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
        <p:nvSpPr>
          <p:cNvPr id="11" name="مستطيل 10">
            <a:extLst>
              <a:ext uri="{FF2B5EF4-FFF2-40B4-BE49-F238E27FC236}">
                <a16:creationId xmlns:a16="http://schemas.microsoft.com/office/drawing/2014/main" id="{8CC2BC84-C9C4-3CB5-90A6-BF61A2592157}"/>
              </a:ext>
            </a:extLst>
          </p:cNvPr>
          <p:cNvSpPr/>
          <p:nvPr/>
        </p:nvSpPr>
        <p:spPr>
          <a:xfrm>
            <a:off x="3094887" y="2019211"/>
            <a:ext cx="6522262"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هناك عدة مصادر للقيم الموجودة لدى الأفراد ومن أهمها ما يلي:</a:t>
            </a:r>
          </a:p>
        </p:txBody>
      </p:sp>
    </p:spTree>
    <p:extLst>
      <p:ext uri="{BB962C8B-B14F-4D97-AF65-F5344CB8AC3E}">
        <p14:creationId xmlns:p14="http://schemas.microsoft.com/office/powerpoint/2010/main" val="9763921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وظائف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1031955" y="2996742"/>
            <a:ext cx="10243467" cy="1897314"/>
          </a:xfrm>
          <a:prstGeom prst="rect">
            <a:avLst/>
          </a:prstGeom>
          <a:noFill/>
        </p:spPr>
        <p:txBody>
          <a:bodyPr wrap="square" rtlCol="1">
            <a:spAutoFit/>
          </a:bodyPr>
          <a:lstStyle/>
          <a:p>
            <a:pPr marL="285750" indent="-285750" algn="justLow">
              <a:lnSpc>
                <a:spcPct val="150000"/>
              </a:lnSpc>
              <a:buFont typeface="Arial" panose="020B0604020202020204" pitchFamily="34" charset="0"/>
              <a:buChar char="•"/>
            </a:pPr>
            <a:r>
              <a:rPr kumimoji="0" lang="ar-SA" sz="1600" i="0" u="none" strike="noStrike" kern="0" cap="none" spc="0" normalizeH="0" baseline="0" noProof="0" dirty="0">
                <a:ln>
                  <a:noFill/>
                </a:ln>
                <a:effectLst/>
                <a:uLnTx/>
                <a:uFillTx/>
                <a:latin typeface="Alexandria" charset="0"/>
                <a:ea typeface="+mn-ea"/>
                <a:cs typeface="Alexandria" charset="0"/>
              </a:rPr>
              <a:t>معايير يستخدمها الأفراد والجماعات لقياس أعمالهم.</a:t>
            </a:r>
            <a:r>
              <a:rPr lang="ar-SA" sz="1600" kern="0" noProof="0" dirty="0">
                <a:latin typeface="Alexandria" charset="0"/>
                <a:cs typeface="Alexandria" charset="0"/>
              </a:rPr>
              <a:t> و</a:t>
            </a:r>
            <a:r>
              <a:rPr kumimoji="0" lang="ar-SA" sz="1600" i="0" u="none" strike="noStrike" kern="0" cap="none" spc="0" normalizeH="0" baseline="0" noProof="0" dirty="0">
                <a:ln>
                  <a:noFill/>
                </a:ln>
                <a:effectLst/>
                <a:uLnTx/>
                <a:uFillTx/>
                <a:latin typeface="Alexandria" charset="0"/>
                <a:ea typeface="+mn-ea"/>
                <a:cs typeface="Alexandria" charset="0"/>
              </a:rPr>
              <a:t>يحكمون بها على تصرفاتهم في موقع العمل.</a:t>
            </a:r>
          </a:p>
          <a:p>
            <a:pPr marL="285750" indent="-285750" algn="justLow">
              <a:lnSpc>
                <a:spcPct val="150000"/>
              </a:lnSpc>
              <a:buFont typeface="Arial" panose="020B0604020202020204" pitchFamily="34" charset="0"/>
              <a:buChar char="•"/>
            </a:pPr>
            <a:r>
              <a:rPr kumimoji="0" lang="ar-SA" sz="1600" i="0" u="none" strike="noStrike" kern="0" cap="none" spc="0" normalizeH="0" baseline="0" noProof="0" dirty="0">
                <a:ln>
                  <a:noFill/>
                </a:ln>
                <a:effectLst/>
                <a:uLnTx/>
                <a:uFillTx/>
                <a:latin typeface="Alexandria" charset="0"/>
                <a:ea typeface="+mn-ea"/>
                <a:cs typeface="Alexandria" charset="0"/>
              </a:rPr>
              <a:t>تنسيق سلوكهم الاجتماعي</a:t>
            </a:r>
            <a:r>
              <a:rPr lang="ar-SA" sz="1600" kern="0" dirty="0">
                <a:latin typeface="Alexandria" charset="0"/>
                <a:cs typeface="Alexandria" charset="0"/>
              </a:rPr>
              <a:t> و</a:t>
            </a:r>
            <a:r>
              <a:rPr kumimoji="0" lang="ar-SA" sz="1600" i="0" u="none" strike="noStrike" kern="0" cap="none" spc="0" normalizeH="0" baseline="0" noProof="0" dirty="0">
                <a:ln>
                  <a:noFill/>
                </a:ln>
                <a:effectLst/>
                <a:uLnTx/>
                <a:uFillTx/>
                <a:latin typeface="Alexandria" charset="0"/>
                <a:ea typeface="+mn-ea"/>
                <a:cs typeface="Alexandria" charset="0"/>
              </a:rPr>
              <a:t>تساعد في تحديد المكافآت والعقوبات للأفراد الذين يتبعون قيم المنظمة أو لا.</a:t>
            </a:r>
          </a:p>
          <a:p>
            <a:pPr marL="285750" indent="-285750" algn="justLow">
              <a:lnSpc>
                <a:spcPct val="150000"/>
              </a:lnSpc>
              <a:buFont typeface="Arial" panose="020B0604020202020204" pitchFamily="34" charset="0"/>
              <a:buChar char="•"/>
            </a:pPr>
            <a:r>
              <a:rPr kumimoji="0" lang="ar-SA" sz="1600" i="0" u="none" strike="noStrike" kern="0" cap="none" spc="0" normalizeH="0" baseline="0" noProof="0" dirty="0">
                <a:ln>
                  <a:noFill/>
                </a:ln>
                <a:effectLst/>
                <a:uLnTx/>
                <a:uFillTx/>
                <a:latin typeface="Alexandria" charset="0"/>
                <a:ea typeface="+mn-ea"/>
                <a:cs typeface="Alexandria" charset="0"/>
              </a:rPr>
              <a:t>تعتبر أداة للضبط، والرقابة الفردية، والاجتماعية، والتنظيمية.</a:t>
            </a:r>
            <a:endParaRPr lang="ar-SA" sz="1600" kern="0" dirty="0">
              <a:latin typeface="Alexandria" charset="0"/>
              <a:cs typeface="Alexandria" charset="0"/>
            </a:endParaRPr>
          </a:p>
          <a:p>
            <a:pPr marL="285750" indent="-285750" algn="justLow">
              <a:lnSpc>
                <a:spcPct val="150000"/>
              </a:lnSpc>
              <a:buFont typeface="Arial" panose="020B0604020202020204" pitchFamily="34" charset="0"/>
              <a:buChar char="•"/>
            </a:pPr>
            <a:r>
              <a:rPr kumimoji="0" lang="ar-SA" sz="1600" i="0" u="none" strike="noStrike" kern="0" cap="none" spc="0" normalizeH="0" baseline="0" noProof="0" dirty="0">
                <a:ln>
                  <a:noFill/>
                </a:ln>
                <a:effectLst/>
                <a:uLnTx/>
                <a:uFillTx/>
                <a:latin typeface="Alexandria" charset="0"/>
                <a:ea typeface="+mn-ea"/>
                <a:cs typeface="Alexandria" charset="0"/>
              </a:rPr>
              <a:t>تساهم في حل الصراعات والنزاعات واتخاذ القرارات.</a:t>
            </a:r>
            <a:endParaRPr lang="ar-SA" sz="1600" kern="0" dirty="0">
              <a:latin typeface="Alexandria" charset="0"/>
              <a:cs typeface="Alexandria" charset="0"/>
            </a:endParaRPr>
          </a:p>
          <a:p>
            <a:pPr marL="285750" indent="-285750" algn="justLow">
              <a:lnSpc>
                <a:spcPct val="150000"/>
              </a:lnSpc>
              <a:buFont typeface="Arial" panose="020B0604020202020204" pitchFamily="34" charset="0"/>
              <a:buChar char="•"/>
            </a:pPr>
            <a:r>
              <a:rPr kumimoji="0" lang="ar-SA" sz="1600" i="0" u="none" strike="noStrike" kern="0" cap="none" spc="0" normalizeH="0" baseline="0" noProof="0" dirty="0">
                <a:ln>
                  <a:noFill/>
                </a:ln>
                <a:effectLst/>
                <a:uLnTx/>
                <a:uFillTx/>
                <a:latin typeface="Alexandria" charset="0"/>
                <a:ea typeface="+mn-ea"/>
                <a:cs typeface="Alexandria" charset="0"/>
              </a:rPr>
              <a:t>تعطي للإنسان حافزا من أجل إشباع حاجاته وتحقيق ذاته وتحديد أهدافه.</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
        <p:nvSpPr>
          <p:cNvPr id="10" name="مستطيل 9">
            <a:extLst>
              <a:ext uri="{FF2B5EF4-FFF2-40B4-BE49-F238E27FC236}">
                <a16:creationId xmlns:a16="http://schemas.microsoft.com/office/drawing/2014/main" id="{ABE01294-BEEA-B8CA-7B13-C91D58F779E4}"/>
              </a:ext>
            </a:extLst>
          </p:cNvPr>
          <p:cNvSpPr/>
          <p:nvPr/>
        </p:nvSpPr>
        <p:spPr>
          <a:xfrm>
            <a:off x="3094887" y="2019211"/>
            <a:ext cx="6522262" cy="637342"/>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 تؤدي القيم وظائف عديدة ضمن إطار المنظمة فهي:</a:t>
            </a:r>
          </a:p>
        </p:txBody>
      </p:sp>
    </p:spTree>
    <p:extLst>
      <p:ext uri="{BB962C8B-B14F-4D97-AF65-F5344CB8AC3E}">
        <p14:creationId xmlns:p14="http://schemas.microsoft.com/office/powerpoint/2010/main" val="1849195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A6EFC9-0509-5E50-8E4B-8F6423A9CAD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940A19F-D347-426B-E3C8-FA575E18509E}"/>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23710863-038D-929A-2D2F-E3CDE652C41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529A0A3A-AB8A-F16D-6F21-3B66C8BC68B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99B620D7-E56E-DCB0-EF9E-C68D76E8EC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1399A988-F4EE-41FC-8834-5903403FDD5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390F076-0482-818B-D74E-DA91EA8BA4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DEEA90DB-32CD-A5EE-421F-52D619864FC5}"/>
              </a:ext>
            </a:extLst>
          </p:cNvPr>
          <p:cNvSpPr txBox="1"/>
          <p:nvPr/>
        </p:nvSpPr>
        <p:spPr>
          <a:xfrm>
            <a:off x="1728534" y="2864161"/>
            <a:ext cx="2899735" cy="707886"/>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خصائص القيم الإدارية وقياسها</a:t>
            </a:r>
          </a:p>
        </p:txBody>
      </p:sp>
      <p:pic>
        <p:nvPicPr>
          <p:cNvPr id="12" name="صورة 11">
            <a:extLst>
              <a:ext uri="{FF2B5EF4-FFF2-40B4-BE49-F238E27FC236}">
                <a16:creationId xmlns:a16="http://schemas.microsoft.com/office/drawing/2014/main" id="{54D504B5-94E5-99D0-52E1-B39FE6CDDC0D}"/>
              </a:ext>
            </a:extLst>
          </p:cNvPr>
          <p:cNvPicPr>
            <a:picLocks noChangeAspect="1"/>
          </p:cNvPicPr>
          <p:nvPr/>
        </p:nvPicPr>
        <p:blipFill rotWithShape="1">
          <a:blip r:embed="rId3">
            <a:extLst>
              <a:ext uri="{28A0092B-C50C-407E-A947-70E740481C1C}">
                <a14:useLocalDpi xmlns:a14="http://schemas.microsoft.com/office/drawing/2010/main" val="0"/>
              </a:ext>
            </a:extLst>
          </a:blip>
          <a:srcRect t="333" b="15992"/>
          <a:stretch/>
        </p:blipFill>
        <p:spPr>
          <a:xfrm>
            <a:off x="6151853" y="2182754"/>
            <a:ext cx="5895345" cy="3293097"/>
          </a:xfrm>
          <a:prstGeom prst="rect">
            <a:avLst/>
          </a:prstGeom>
        </p:spPr>
      </p:pic>
    </p:spTree>
    <p:extLst>
      <p:ext uri="{BB962C8B-B14F-4D97-AF65-F5344CB8AC3E}">
        <p14:creationId xmlns:p14="http://schemas.microsoft.com/office/powerpoint/2010/main" val="3988117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خصائص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34">
            <a:extLst>
              <a:ext uri="{FF2B5EF4-FFF2-40B4-BE49-F238E27FC236}">
                <a16:creationId xmlns:a16="http://schemas.microsoft.com/office/drawing/2014/main" id="{7EA99E0B-E3AD-907B-F8BC-D5F5CAD75095}"/>
              </a:ext>
            </a:extLst>
          </p:cNvPr>
          <p:cNvSpPr/>
          <p:nvPr/>
        </p:nvSpPr>
        <p:spPr>
          <a:xfrm>
            <a:off x="1153149" y="2323710"/>
            <a:ext cx="933825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latin typeface="Alexandria" charset="0"/>
                <a:cs typeface="Alexandria" charset="0"/>
              </a:rPr>
              <a:t>أنها إنسانية لا يمكن قياسها كالموجودات الملموسة وهي لا ترى بالعين، بل تعرف بنتائجها.</a:t>
            </a:r>
            <a:endParaRPr lang="ar-SA" sz="1600" b="1" dirty="0">
              <a:solidFill>
                <a:srgbClr val="FFFFFF"/>
              </a:solidFill>
            </a:endParaRPr>
          </a:p>
        </p:txBody>
      </p:sp>
      <p:sp>
        <p:nvSpPr>
          <p:cNvPr id="12" name="Round Diagonal Corner Rectangle 39">
            <a:extLst>
              <a:ext uri="{FF2B5EF4-FFF2-40B4-BE49-F238E27FC236}">
                <a16:creationId xmlns:a16="http://schemas.microsoft.com/office/drawing/2014/main" id="{FECD382A-A38C-C38C-E2B7-2082C3C1ED8B}"/>
              </a:ext>
            </a:extLst>
          </p:cNvPr>
          <p:cNvSpPr/>
          <p:nvPr/>
        </p:nvSpPr>
        <p:spPr>
          <a:xfrm>
            <a:off x="1153145" y="3998616"/>
            <a:ext cx="933825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تمتاز بالنسبية بمعنى أنها تختلف من شخص لآخر وذلك بسبب اختلاف الحاجات والتربية والظروف والمكان والزمان والثقافة.</a:t>
            </a:r>
            <a:endParaRPr lang="ar-SA" sz="1600" b="1" dirty="0">
              <a:solidFill>
                <a:srgbClr val="FFFFFF"/>
              </a:solidFill>
            </a:endParaRPr>
          </a:p>
        </p:txBody>
      </p:sp>
      <p:sp>
        <p:nvSpPr>
          <p:cNvPr id="14" name="Text Box 2248">
            <a:extLst>
              <a:ext uri="{FF2B5EF4-FFF2-40B4-BE49-F238E27FC236}">
                <a16:creationId xmlns:a16="http://schemas.microsoft.com/office/drawing/2014/main" id="{683FCA73-991F-F8A7-2ED1-FFAC2A69ECAE}"/>
              </a:ext>
            </a:extLst>
          </p:cNvPr>
          <p:cNvSpPr txBox="1">
            <a:spLocks noChangeArrowheads="1"/>
          </p:cNvSpPr>
          <p:nvPr/>
        </p:nvSpPr>
        <p:spPr bwMode="auto">
          <a:xfrm>
            <a:off x="10575852" y="4076488"/>
            <a:ext cx="642563"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b="1" dirty="0">
                <a:solidFill>
                  <a:srgbClr val="00B0F0"/>
                </a:solidFill>
                <a:latin typeface="Alexandria" pitchFamily="2" charset="-78"/>
                <a:cs typeface="Alexandria" pitchFamily="2" charset="-78"/>
              </a:rPr>
              <a:t>03</a:t>
            </a:r>
          </a:p>
        </p:txBody>
      </p:sp>
      <p:sp>
        <p:nvSpPr>
          <p:cNvPr id="15" name="Text Box 2248">
            <a:extLst>
              <a:ext uri="{FF2B5EF4-FFF2-40B4-BE49-F238E27FC236}">
                <a16:creationId xmlns:a16="http://schemas.microsoft.com/office/drawing/2014/main" id="{7E2C083C-57DA-1929-3A9C-9B5D7CBBA73E}"/>
              </a:ext>
            </a:extLst>
          </p:cNvPr>
          <p:cNvSpPr txBox="1">
            <a:spLocks noChangeArrowheads="1"/>
          </p:cNvSpPr>
          <p:nvPr/>
        </p:nvSpPr>
        <p:spPr bwMode="auto">
          <a:xfrm>
            <a:off x="10653711" y="3264205"/>
            <a:ext cx="486537"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b="1" dirty="0">
                <a:solidFill>
                  <a:srgbClr val="00B0F0"/>
                </a:solidFill>
                <a:latin typeface="Alexandria" pitchFamily="2" charset="-78"/>
                <a:cs typeface="Alexandria" pitchFamily="2" charset="-78"/>
              </a:rPr>
              <a:t>02</a:t>
            </a:r>
          </a:p>
        </p:txBody>
      </p:sp>
      <p:sp>
        <p:nvSpPr>
          <p:cNvPr id="16" name="Text Box 2248">
            <a:extLst>
              <a:ext uri="{FF2B5EF4-FFF2-40B4-BE49-F238E27FC236}">
                <a16:creationId xmlns:a16="http://schemas.microsoft.com/office/drawing/2014/main" id="{9A2FC06E-AF7E-0DA8-1C3C-E576717C1DEC}"/>
              </a:ext>
            </a:extLst>
          </p:cNvPr>
          <p:cNvSpPr txBox="1">
            <a:spLocks noChangeArrowheads="1"/>
          </p:cNvSpPr>
          <p:nvPr/>
        </p:nvSpPr>
        <p:spPr bwMode="auto">
          <a:xfrm>
            <a:off x="10575851" y="2430470"/>
            <a:ext cx="642564"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b="1" dirty="0">
                <a:solidFill>
                  <a:srgbClr val="00B0F0"/>
                </a:solidFill>
                <a:latin typeface="Alexandria" pitchFamily="2" charset="-78"/>
                <a:cs typeface="Alexandria" pitchFamily="2" charset="-78"/>
              </a:rPr>
              <a:t>01</a:t>
            </a:r>
          </a:p>
        </p:txBody>
      </p:sp>
      <p:sp>
        <p:nvSpPr>
          <p:cNvPr id="17" name="Text Box 2248">
            <a:extLst>
              <a:ext uri="{FF2B5EF4-FFF2-40B4-BE49-F238E27FC236}">
                <a16:creationId xmlns:a16="http://schemas.microsoft.com/office/drawing/2014/main" id="{436A86BC-A2A3-F974-7E5C-93048743635F}"/>
              </a:ext>
            </a:extLst>
          </p:cNvPr>
          <p:cNvSpPr txBox="1">
            <a:spLocks noChangeArrowheads="1"/>
          </p:cNvSpPr>
          <p:nvPr/>
        </p:nvSpPr>
        <p:spPr bwMode="auto">
          <a:xfrm>
            <a:off x="10575851" y="4880979"/>
            <a:ext cx="642259" cy="36933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400" b="1" dirty="0">
                <a:solidFill>
                  <a:srgbClr val="00B0F0"/>
                </a:solidFill>
                <a:latin typeface="Alexandria" pitchFamily="2" charset="-78"/>
                <a:cs typeface="Alexandria" pitchFamily="2" charset="-78"/>
              </a:rPr>
              <a:t>04</a:t>
            </a:r>
          </a:p>
        </p:txBody>
      </p:sp>
      <p:sp>
        <p:nvSpPr>
          <p:cNvPr id="9" name="Round Diagonal Corner Rectangle 34">
            <a:extLst>
              <a:ext uri="{FF2B5EF4-FFF2-40B4-BE49-F238E27FC236}">
                <a16:creationId xmlns:a16="http://schemas.microsoft.com/office/drawing/2014/main" id="{7EA99E0B-E3AD-907B-F8BC-D5F5CAD75095}"/>
              </a:ext>
            </a:extLst>
          </p:cNvPr>
          <p:cNvSpPr/>
          <p:nvPr/>
        </p:nvSpPr>
        <p:spPr>
          <a:xfrm>
            <a:off x="1153145" y="3152280"/>
            <a:ext cx="933825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latin typeface="Alexandria" charset="0"/>
                <a:cs typeface="Alexandria" charset="0"/>
              </a:rPr>
              <a:t>تمتاز بكونها تؤثر في الآراء والاتجاهات والسلوك بين الأفراد.</a:t>
            </a:r>
            <a:endParaRPr lang="ar-SA" sz="1600" b="1" dirty="0">
              <a:solidFill>
                <a:srgbClr val="FFFFFF"/>
              </a:solidFill>
            </a:endParaRPr>
          </a:p>
        </p:txBody>
      </p:sp>
      <p:sp>
        <p:nvSpPr>
          <p:cNvPr id="18" name="Round Diagonal Corner Rectangle 36">
            <a:extLst>
              <a:ext uri="{FF2B5EF4-FFF2-40B4-BE49-F238E27FC236}">
                <a16:creationId xmlns:a16="http://schemas.microsoft.com/office/drawing/2014/main" id="{833CB6C6-80C3-4521-FCC4-596F8A1BAF41}"/>
              </a:ext>
            </a:extLst>
          </p:cNvPr>
          <p:cNvSpPr/>
          <p:nvPr/>
        </p:nvSpPr>
        <p:spPr>
          <a:xfrm>
            <a:off x="1153145" y="4844952"/>
            <a:ext cx="933825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600" dirty="0">
                <a:solidFill>
                  <a:prstClr val="white"/>
                </a:solidFill>
                <a:latin typeface="Alexandria" charset="0"/>
                <a:cs typeface="Alexandria" charset="0"/>
              </a:rPr>
              <a:t>أنها مرغوبة اجتماعيا لأنها تشبع حاجات البشر ومعروفة لدى أفراد المجتمع. وهي ملزمة وأمره</a:t>
            </a:r>
            <a:endParaRPr lang="ar-SA" sz="1600" b="1" dirty="0">
              <a:solidFill>
                <a:srgbClr val="FFFFFF"/>
              </a:solidFill>
            </a:endParaRPr>
          </a:p>
        </p:txBody>
      </p:sp>
    </p:spTree>
    <p:extLst>
      <p:ext uri="{BB962C8B-B14F-4D97-AF65-F5344CB8AC3E}">
        <p14:creationId xmlns:p14="http://schemas.microsoft.com/office/powerpoint/2010/main" val="4101378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تصنيف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884112" y="2095405"/>
            <a:ext cx="10423776" cy="3682418"/>
          </a:xfrm>
          <a:prstGeom prst="rect">
            <a:avLst/>
          </a:prstGeom>
          <a:noFill/>
        </p:spPr>
        <p:txBody>
          <a:bodyPr wrap="square" rtlCol="1">
            <a:spAutoFit/>
          </a:bodyPr>
          <a:lstStyle/>
          <a:p>
            <a:pPr algn="justLow">
              <a:lnSpc>
                <a:spcPct val="150000"/>
              </a:lnSpc>
              <a:spcAft>
                <a:spcPts val="600"/>
              </a:spcAft>
            </a:pP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صنف علماء الإدارة القيم الإدارية بأساليب متعددة، فمنهم من صنف القيم حسب المحتوى ومنهم من صنفها حسب الشدة أو العمومية أو الوضوح، وأبرزها تصنيف (وولاك جودال، ويجتينج وسميث): الذي يحتوي على عدد من المقاييس الفرعية التي تختص بالقيم الإدارية وهي:</a:t>
            </a:r>
          </a:p>
          <a:p>
            <a:pPr marL="285750" indent="-285750" algn="justLow">
              <a:lnSpc>
                <a:spcPct val="150000"/>
              </a:lnSpc>
              <a:spcAft>
                <a:spcPts val="600"/>
              </a:spcAft>
              <a:buFont typeface="Wingdings" panose="05000000000000000000" pitchFamily="2" charset="2"/>
              <a:buChar char="§"/>
            </a:pPr>
            <a:r>
              <a:rPr kumimoji="0" lang="ar-SA" sz="1600" b="1" i="0" u="none" strike="noStrike" kern="0" cap="none" spc="0" normalizeH="0" baseline="0" noProof="0" dirty="0">
                <a:ln>
                  <a:noFill/>
                </a:ln>
                <a:effectLst/>
                <a:uLnTx/>
                <a:uFillTx/>
                <a:latin typeface="Alexandria" charset="0"/>
                <a:ea typeface="+mn-ea"/>
                <a:cs typeface="Alexandria" charset="0"/>
              </a:rPr>
              <a:t>الاندماج في العمل</a:t>
            </a:r>
            <a:r>
              <a:rPr kumimoji="0" lang="ar-SA" sz="1600" i="0" u="none" strike="noStrike" kern="0" cap="none" spc="0" normalizeH="0" baseline="0" noProof="0" dirty="0">
                <a:ln>
                  <a:noFill/>
                </a:ln>
                <a:effectLst/>
                <a:uLnTx/>
                <a:uFillTx/>
                <a:latin typeface="Alexandria" charset="0"/>
                <a:ea typeface="+mn-ea"/>
                <a:cs typeface="Alexandria" charset="0"/>
              </a:rPr>
              <a:t>: هذا المقياس يساعد على كشف مدى انسجام الأفراد مع عملهم ويظهر ذلك من خلال تفاعلهم مع زملائهم ورؤسائهم في العمل.</a:t>
            </a:r>
          </a:p>
          <a:p>
            <a:pPr marL="285750" indent="-285750" algn="justLow">
              <a:lnSpc>
                <a:spcPct val="150000"/>
              </a:lnSpc>
              <a:spcAft>
                <a:spcPts val="600"/>
              </a:spcAft>
              <a:buFont typeface="Wingdings" panose="05000000000000000000" pitchFamily="2" charset="2"/>
              <a:buChar char="§"/>
            </a:pPr>
            <a:r>
              <a:rPr kumimoji="0" lang="ar-SA" sz="1600" b="1" i="0" u="none" strike="noStrike" kern="0" cap="none" spc="0" normalizeH="0" baseline="0" noProof="0" dirty="0">
                <a:ln>
                  <a:noFill/>
                </a:ln>
                <a:effectLst/>
                <a:uLnTx/>
                <a:uFillTx/>
                <a:latin typeface="Alexandria" charset="0"/>
                <a:ea typeface="+mn-ea"/>
                <a:cs typeface="Alexandria" charset="0"/>
              </a:rPr>
              <a:t>مقياس أفضلية العمل</a:t>
            </a:r>
            <a:r>
              <a:rPr kumimoji="0" lang="ar-SA" sz="1600" i="0" u="none" strike="noStrike" kern="0" cap="none" spc="0" normalizeH="0" baseline="0" noProof="0" dirty="0">
                <a:ln>
                  <a:noFill/>
                </a:ln>
                <a:effectLst/>
                <a:uLnTx/>
                <a:uFillTx/>
                <a:latin typeface="Alexandria" charset="0"/>
                <a:ea typeface="+mn-ea"/>
                <a:cs typeface="Alexandria" charset="0"/>
              </a:rPr>
              <a:t>: يركز هذا المقياس على قيمة اعتبار العمل قيمة قصوى تتفوق على الأنشطة الأخرى ويمكن ملاحظة ذلك من خلال الجهود المبذولة في العمل ودرجة الأداء وتكريس الوقت اللازم لذلك.</a:t>
            </a:r>
          </a:p>
          <a:p>
            <a:pPr marL="285750" indent="-285750" algn="justLow">
              <a:lnSpc>
                <a:spcPct val="150000"/>
              </a:lnSpc>
              <a:spcAft>
                <a:spcPts val="600"/>
              </a:spcAft>
              <a:buFont typeface="Wingdings" panose="05000000000000000000" pitchFamily="2" charset="2"/>
              <a:buChar char="§"/>
            </a:pPr>
            <a:r>
              <a:rPr kumimoji="0" lang="ar-SA" sz="1600" b="1" i="0" u="none" strike="noStrike" kern="0" cap="none" spc="0" normalizeH="0" baseline="0" noProof="0" dirty="0">
                <a:ln>
                  <a:noFill/>
                </a:ln>
                <a:effectLst/>
                <a:uLnTx/>
                <a:uFillTx/>
                <a:latin typeface="Alexandria" charset="0"/>
                <a:ea typeface="+mn-ea"/>
                <a:cs typeface="Alexandria" charset="0"/>
              </a:rPr>
              <a:t>الفخر والاعتزاز بالعمل</a:t>
            </a:r>
            <a:r>
              <a:rPr kumimoji="0" lang="ar-SA" sz="1600" i="0" u="none" strike="noStrike" kern="0" cap="none" spc="0" normalizeH="0" baseline="0" noProof="0" dirty="0">
                <a:ln>
                  <a:noFill/>
                </a:ln>
                <a:effectLst/>
                <a:uLnTx/>
                <a:uFillTx/>
                <a:latin typeface="Alexandria" charset="0"/>
                <a:ea typeface="+mn-ea"/>
                <a:cs typeface="Alexandria" charset="0"/>
              </a:rPr>
              <a:t>: ويتناول هذا المقياس قيمة تحمل مسؤولية العمل والرضى عنه والاهتمام به.</a:t>
            </a:r>
            <a:endParaRPr lang="ar-SA" sz="1600" kern="0" dirty="0">
              <a:latin typeface="Alexandria" charset="0"/>
              <a:cs typeface="Alexandria" charset="0"/>
            </a:endParaRPr>
          </a:p>
          <a:p>
            <a:pPr marL="285750" indent="-285750" algn="justLow">
              <a:lnSpc>
                <a:spcPct val="150000"/>
              </a:lnSpc>
              <a:spcAft>
                <a:spcPts val="600"/>
              </a:spcAft>
              <a:buFont typeface="Wingdings" panose="05000000000000000000" pitchFamily="2" charset="2"/>
              <a:buChar char="§"/>
            </a:pPr>
            <a:r>
              <a:rPr kumimoji="0" lang="ar-SA" sz="1600" b="1" i="0" u="none" strike="noStrike" kern="0" cap="none" spc="0" normalizeH="0" baseline="0" noProof="0" dirty="0">
                <a:ln>
                  <a:noFill/>
                </a:ln>
                <a:effectLst/>
                <a:uLnTx/>
                <a:uFillTx/>
                <a:latin typeface="Alexandria" charset="0"/>
                <a:ea typeface="+mn-ea"/>
                <a:cs typeface="Alexandria" charset="0"/>
              </a:rPr>
              <a:t>الترقية</a:t>
            </a:r>
            <a:r>
              <a:rPr kumimoji="0" lang="ar-SA" sz="1600" i="0" u="none" strike="noStrike" kern="0" cap="none" spc="0" normalizeH="0" baseline="0" noProof="0" dirty="0">
                <a:ln>
                  <a:noFill/>
                </a:ln>
                <a:effectLst/>
                <a:uLnTx/>
                <a:uFillTx/>
                <a:latin typeface="Alexandria" charset="0"/>
                <a:ea typeface="+mn-ea"/>
                <a:cs typeface="Alexandria" charset="0"/>
              </a:rPr>
              <a:t>: ترتبط هذه القيمة بسعي الأفراد للحصول على منصب أعلى ومكانة أفضل في العمل.</a:t>
            </a:r>
          </a:p>
        </p:txBody>
      </p:sp>
    </p:spTree>
    <p:extLst>
      <p:ext uri="{BB962C8B-B14F-4D97-AF65-F5344CB8AC3E}">
        <p14:creationId xmlns:p14="http://schemas.microsoft.com/office/powerpoint/2010/main" val="26942642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أساليب قياس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02680" y="2184605"/>
            <a:ext cx="10423776" cy="789383"/>
          </a:xfrm>
          <a:prstGeom prst="rect">
            <a:avLst/>
          </a:prstGeom>
          <a:noFill/>
        </p:spPr>
        <p:txBody>
          <a:bodyPr wrap="square" rtlCol="1">
            <a:spAutoFit/>
          </a:bodyPr>
          <a:lstStyle/>
          <a:p>
            <a:pPr algn="justLow">
              <a:lnSpc>
                <a:spcPct val="150000"/>
              </a:lnSpc>
              <a:spcAft>
                <a:spcPts val="1200"/>
              </a:spcAft>
            </a:pP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تعتبر القيم الإدارية معياراً لسلوك الأفراد العاملين، بمعنى وجود إمكانية لقياس قيم العاملين الإدارية من خلال السلوك، وهناك عدة طرق للقياس ومنها:</a:t>
            </a:r>
          </a:p>
        </p:txBody>
      </p:sp>
      <p:grpSp>
        <p:nvGrpSpPr>
          <p:cNvPr id="18" name="مجموعة 17">
            <a:extLst>
              <a:ext uri="{FF2B5EF4-FFF2-40B4-BE49-F238E27FC236}">
                <a16:creationId xmlns:a16="http://schemas.microsoft.com/office/drawing/2014/main" id="{C4C5278D-3C00-9CBB-E01A-2D8640ECA0E8}"/>
              </a:ext>
            </a:extLst>
          </p:cNvPr>
          <p:cNvGrpSpPr/>
          <p:nvPr/>
        </p:nvGrpSpPr>
        <p:grpSpPr>
          <a:xfrm>
            <a:off x="2863253" y="2440341"/>
            <a:ext cx="6676793" cy="3831495"/>
            <a:chOff x="2618637" y="2015174"/>
            <a:chExt cx="6688442" cy="3929185"/>
          </a:xfrm>
        </p:grpSpPr>
        <p:graphicFrame>
          <p:nvGraphicFramePr>
            <p:cNvPr id="13" name="رسم تخطيطي 12">
              <a:extLst>
                <a:ext uri="{FF2B5EF4-FFF2-40B4-BE49-F238E27FC236}">
                  <a16:creationId xmlns:a16="http://schemas.microsoft.com/office/drawing/2014/main" id="{F9B4050B-4913-34D9-637C-07F0D9FB3945}"/>
                </a:ext>
              </a:extLst>
            </p:cNvPr>
            <p:cNvGraphicFramePr/>
            <p:nvPr>
              <p:extLst>
                <p:ext uri="{D42A27DB-BD31-4B8C-83A1-F6EECF244321}">
                  <p14:modId xmlns:p14="http://schemas.microsoft.com/office/powerpoint/2010/main" val="4214015058"/>
                </p:ext>
              </p:extLst>
            </p:nvPr>
          </p:nvGraphicFramePr>
          <p:xfrm>
            <a:off x="2618637" y="2015174"/>
            <a:ext cx="6688442" cy="39291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TextBox 127">
              <a:extLst>
                <a:ext uri="{FF2B5EF4-FFF2-40B4-BE49-F238E27FC236}">
                  <a16:creationId xmlns:a16="http://schemas.microsoft.com/office/drawing/2014/main" id="{955C642B-A5D6-2748-1AB4-2C3DBB297CB4}"/>
                </a:ext>
              </a:extLst>
            </p:cNvPr>
            <p:cNvSpPr txBox="1"/>
            <p:nvPr/>
          </p:nvSpPr>
          <p:spPr>
            <a:xfrm>
              <a:off x="6096000" y="3164919"/>
              <a:ext cx="1122781" cy="757497"/>
            </a:xfrm>
            <a:prstGeom prst="rect">
              <a:avLst/>
            </a:prstGeom>
            <a:noFill/>
            <a:ln>
              <a:noFill/>
            </a:ln>
          </p:spPr>
          <p:txBody>
            <a:bodyPr wrap="square" lIns="0" tIns="0" rIns="0" bIns="0" anchor="t">
              <a:spAutoFit/>
            </a:bodyPr>
            <a:lstStyle/>
            <a:p>
              <a:pPr algn="ctr" rtl="1">
                <a:defRPr lang="en-US"/>
              </a:pPr>
              <a:r>
                <a:rPr lang="ar-SA" sz="1600" dirty="0">
                  <a:solidFill>
                    <a:schemeClr val="bg1"/>
                  </a:solidFill>
                  <a:latin typeface="Alexandria" charset="0"/>
                  <a:cs typeface="Alexandria" charset="0"/>
                </a:rPr>
                <a:t>1 - الملاحظة أو المشاهدة</a:t>
              </a:r>
            </a:p>
          </p:txBody>
        </p:sp>
        <p:sp>
          <p:nvSpPr>
            <p:cNvPr id="15" name="TextBox 127">
              <a:extLst>
                <a:ext uri="{FF2B5EF4-FFF2-40B4-BE49-F238E27FC236}">
                  <a16:creationId xmlns:a16="http://schemas.microsoft.com/office/drawing/2014/main" id="{4D3FE72F-7209-F484-0C21-ED5F17629730}"/>
                </a:ext>
              </a:extLst>
            </p:cNvPr>
            <p:cNvSpPr txBox="1"/>
            <p:nvPr/>
          </p:nvSpPr>
          <p:spPr>
            <a:xfrm>
              <a:off x="4607347" y="3164918"/>
              <a:ext cx="1122781" cy="504999"/>
            </a:xfrm>
            <a:prstGeom prst="rect">
              <a:avLst/>
            </a:prstGeom>
            <a:noFill/>
            <a:ln>
              <a:noFill/>
            </a:ln>
          </p:spPr>
          <p:txBody>
            <a:bodyPr wrap="square" lIns="0" tIns="0" rIns="0" bIns="0" anchor="t">
              <a:spAutoFit/>
            </a:bodyPr>
            <a:lstStyle/>
            <a:p>
              <a:pPr algn="ctr" rtl="1">
                <a:defRPr lang="en-US"/>
              </a:pPr>
              <a:r>
                <a:rPr lang="ar-SA" sz="1600" dirty="0">
                  <a:solidFill>
                    <a:schemeClr val="bg1"/>
                  </a:solidFill>
                  <a:latin typeface="Alexandria" charset="0"/>
                  <a:cs typeface="Alexandria" charset="0"/>
                </a:rPr>
                <a:t>2 - المقابلة الشخصية</a:t>
              </a:r>
            </a:p>
          </p:txBody>
        </p:sp>
        <p:sp>
          <p:nvSpPr>
            <p:cNvPr id="16" name="TextBox 127">
              <a:extLst>
                <a:ext uri="{FF2B5EF4-FFF2-40B4-BE49-F238E27FC236}">
                  <a16:creationId xmlns:a16="http://schemas.microsoft.com/office/drawing/2014/main" id="{831BAA98-B340-C60E-5AF5-D05DF8ACF290}"/>
                </a:ext>
              </a:extLst>
            </p:cNvPr>
            <p:cNvSpPr txBox="1"/>
            <p:nvPr/>
          </p:nvSpPr>
          <p:spPr>
            <a:xfrm>
              <a:off x="6194231" y="4439140"/>
              <a:ext cx="1122781" cy="504999"/>
            </a:xfrm>
            <a:prstGeom prst="rect">
              <a:avLst/>
            </a:prstGeom>
            <a:noFill/>
            <a:ln>
              <a:noFill/>
            </a:ln>
          </p:spPr>
          <p:txBody>
            <a:bodyPr wrap="square" lIns="0" tIns="0" rIns="0" bIns="0" anchor="t">
              <a:spAutoFit/>
            </a:bodyPr>
            <a:lstStyle/>
            <a:p>
              <a:pPr algn="ctr" rtl="1">
                <a:defRPr lang="en-US"/>
              </a:pPr>
              <a:r>
                <a:rPr lang="ar-SA" sz="1600" dirty="0">
                  <a:solidFill>
                    <a:schemeClr val="bg1"/>
                  </a:solidFill>
                  <a:latin typeface="Alexandria" charset="0"/>
                  <a:cs typeface="Alexandria" charset="0"/>
                </a:rPr>
                <a:t>3 - تحليل المضمون</a:t>
              </a:r>
            </a:p>
          </p:txBody>
        </p:sp>
        <p:sp>
          <p:nvSpPr>
            <p:cNvPr id="17" name="TextBox 127">
              <a:extLst>
                <a:ext uri="{FF2B5EF4-FFF2-40B4-BE49-F238E27FC236}">
                  <a16:creationId xmlns:a16="http://schemas.microsoft.com/office/drawing/2014/main" id="{3323996B-5514-C62A-F3C4-DF952724C2A1}"/>
                </a:ext>
              </a:extLst>
            </p:cNvPr>
            <p:cNvSpPr txBox="1"/>
            <p:nvPr/>
          </p:nvSpPr>
          <p:spPr>
            <a:xfrm>
              <a:off x="4607347" y="4439140"/>
              <a:ext cx="1122781" cy="252499"/>
            </a:xfrm>
            <a:prstGeom prst="rect">
              <a:avLst/>
            </a:prstGeom>
            <a:noFill/>
            <a:ln>
              <a:noFill/>
            </a:ln>
          </p:spPr>
          <p:txBody>
            <a:bodyPr wrap="square" lIns="0" tIns="0" rIns="0" bIns="0" anchor="t">
              <a:spAutoFit/>
            </a:bodyPr>
            <a:lstStyle/>
            <a:p>
              <a:pPr algn="ctr" rtl="1">
                <a:defRPr lang="en-US"/>
              </a:pPr>
              <a:r>
                <a:rPr lang="ar-SA" sz="1600" dirty="0">
                  <a:solidFill>
                    <a:schemeClr val="bg1"/>
                  </a:solidFill>
                  <a:latin typeface="Alexandria" charset="0"/>
                  <a:cs typeface="Alexandria" charset="0"/>
                </a:rPr>
                <a:t>4- الاختبارات</a:t>
              </a:r>
            </a:p>
          </p:txBody>
        </p:sp>
      </p:grpSp>
    </p:spTree>
    <p:extLst>
      <p:ext uri="{BB962C8B-B14F-4D97-AF65-F5344CB8AC3E}">
        <p14:creationId xmlns:p14="http://schemas.microsoft.com/office/powerpoint/2010/main" val="41383117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أساليب قياس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02680" y="2184605"/>
            <a:ext cx="10423776" cy="2636043"/>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1 - الملاحظة أو المشاهدة:</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من خلال هذا الأسلوب يستطيع الباحث التعرف على حقيقة سلوك الموظف، خاصة عندما لا يشعر الموظف بها، وتعتبر طريقة الملاحظة العلمية المنظمة من الطرق المتوافقة مع السلوك الحقيقي للأفراد والموظفين.</a:t>
            </a:r>
          </a:p>
          <a:p>
            <a:pPr algn="justLow">
              <a:lnSpc>
                <a:spcPct val="150000"/>
              </a:lnSpc>
            </a:pPr>
            <a:endParaRPr lang="ar-SA" sz="1600" kern="0" dirty="0">
              <a:latin typeface="Alexandria" charset="0"/>
              <a:cs typeface="Alexandria" charset="0"/>
            </a:endParaRPr>
          </a:p>
          <a:p>
            <a:pPr algn="justLow">
              <a:lnSpc>
                <a:spcPct val="150000"/>
              </a:lnSpc>
            </a:pP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 2 - المقابلة الشخصية: </a:t>
            </a:r>
            <a:r>
              <a:rPr kumimoji="0" lang="ar-SA" sz="1600" i="0" u="none" strike="noStrike" kern="0" cap="none" spc="0" normalizeH="0" baseline="0" noProof="0" dirty="0">
                <a:ln>
                  <a:noFill/>
                </a:ln>
                <a:effectLst/>
                <a:uLnTx/>
                <a:uFillTx/>
                <a:latin typeface="Alexandria" charset="0"/>
                <a:ea typeface="+mn-ea"/>
                <a:cs typeface="Alexandria" charset="0"/>
              </a:rPr>
              <a:t>تستخدم هذه الطريقة في قياس القيم والأحكام الأخلاقية عبر طرح مجموعة من الأسئلة على الأفراد والموظفين من قبل الباحث، وتتعلق هذه الأسئلة بمواقف معينة.</a:t>
            </a:r>
          </a:p>
          <a:p>
            <a:pPr algn="justLow">
              <a:lnSpc>
                <a:spcPct val="150000"/>
              </a:lnSpc>
            </a:pPr>
            <a:endParaRPr kumimoji="0" lang="ar-SA" sz="1600" i="0" u="none" strike="noStrike" kern="0" cap="none" spc="0" normalizeH="0" baseline="0" noProof="0" dirty="0">
              <a:ln>
                <a:noFill/>
              </a:ln>
              <a:effectLst/>
              <a:uLnTx/>
              <a:uFillTx/>
              <a:latin typeface="Alexandria" charset="0"/>
              <a:ea typeface="+mn-ea"/>
              <a:cs typeface="Alexandria" charset="0"/>
            </a:endParaRPr>
          </a:p>
        </p:txBody>
      </p:sp>
    </p:spTree>
    <p:extLst>
      <p:ext uri="{BB962C8B-B14F-4D97-AF65-F5344CB8AC3E}">
        <p14:creationId xmlns:p14="http://schemas.microsoft.com/office/powerpoint/2010/main" val="14927298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أساليب قياس القيم الإدارية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02680" y="2184605"/>
            <a:ext cx="10423776" cy="1897379"/>
          </a:xfrm>
          <a:prstGeom prst="rect">
            <a:avLst/>
          </a:prstGeom>
          <a:noFill/>
        </p:spPr>
        <p:txBody>
          <a:bodyPr wrap="square" rtlCol="1">
            <a:spAutoFit/>
          </a:bodyPr>
          <a:lstStyle/>
          <a:p>
            <a:pPr algn="justLow">
              <a:lnSpc>
                <a:spcPct val="150000"/>
              </a:lnSpc>
            </a:pPr>
            <a:endPar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endParaRPr>
          </a:p>
          <a:p>
            <a:pPr algn="justLow">
              <a:lnSpc>
                <a:spcPct val="150000"/>
              </a:lnSpc>
            </a:pP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3 - تحليل المضمون: </a:t>
            </a:r>
            <a:r>
              <a:rPr kumimoji="0" lang="ar-SA" sz="1600" i="0" u="none" strike="noStrike" kern="0" cap="none" spc="0" normalizeH="0" baseline="0" noProof="0" dirty="0">
                <a:ln>
                  <a:noFill/>
                </a:ln>
                <a:effectLst/>
                <a:uLnTx/>
                <a:uFillTx/>
                <a:latin typeface="Alexandria" charset="0"/>
                <a:ea typeface="+mn-ea"/>
                <a:cs typeface="Alexandria" charset="0"/>
              </a:rPr>
              <a:t>تستخدم هذه الطريقة عندما يراد الكشف عن القيم الموجودة ضمن محتوى (مقروء، مسموع، مرئي) فيقوم الباحث بوصف وتحليل المضمون بشكل موضوعي وعلمي.</a:t>
            </a:r>
          </a:p>
          <a:p>
            <a:pPr algn="justLow">
              <a:lnSpc>
                <a:spcPct val="150000"/>
              </a:lnSpc>
            </a:pPr>
            <a:endParaRPr kumimoji="0" lang="ar-SA" sz="1600" i="0" u="none" strike="noStrike" kern="0" cap="none" spc="0" normalizeH="0" baseline="0" noProof="0" dirty="0">
              <a:ln>
                <a:noFill/>
              </a:ln>
              <a:effectLst/>
              <a:uLnTx/>
              <a:uFillTx/>
              <a:latin typeface="Alexandria" charset="0"/>
              <a:ea typeface="+mn-ea"/>
              <a:cs typeface="Alexandria" charset="0"/>
            </a:endParaRPr>
          </a:p>
          <a:p>
            <a:pPr algn="justLow">
              <a:lnSpc>
                <a:spcPct val="150000"/>
              </a:lnSpc>
            </a:pPr>
            <a:r>
              <a:rPr kumimoji="0" lang="ar-SA" sz="1600" i="0" u="none" strike="noStrike" kern="0" cap="none" spc="0" normalizeH="0" baseline="0" noProof="0" dirty="0">
                <a:ln>
                  <a:noFill/>
                </a:ln>
                <a:solidFill>
                  <a:srgbClr val="00AEEF"/>
                </a:solidFill>
                <a:effectLst/>
                <a:uLnTx/>
                <a:uFillTx/>
                <a:latin typeface="Alexandria" charset="0"/>
                <a:ea typeface="+mn-ea"/>
                <a:cs typeface="Alexandria" charset="0"/>
              </a:rPr>
              <a:t>4- الاختبارات: </a:t>
            </a:r>
            <a:r>
              <a:rPr kumimoji="0" lang="ar-SA" sz="1600" i="0" u="none" strike="noStrike" kern="0" cap="none" spc="0" normalizeH="0" baseline="0" noProof="0" dirty="0">
                <a:ln>
                  <a:noFill/>
                </a:ln>
                <a:effectLst/>
                <a:uLnTx/>
                <a:uFillTx/>
                <a:latin typeface="Alexandria" charset="0"/>
                <a:ea typeface="+mn-ea"/>
                <a:cs typeface="Alexandria" charset="0"/>
              </a:rPr>
              <a:t>وتعتبر أهم الطرق والأساليب وأكثرها شيوعا في مجالات قياس القيم.</a:t>
            </a:r>
          </a:p>
        </p:txBody>
      </p:sp>
    </p:spTree>
    <p:extLst>
      <p:ext uri="{BB962C8B-B14F-4D97-AF65-F5344CB8AC3E}">
        <p14:creationId xmlns:p14="http://schemas.microsoft.com/office/powerpoint/2010/main" val="32370368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A6EFC9-0509-5E50-8E4B-8F6423A9CAD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4940A19F-D347-426B-E3C8-FA575E18509E}"/>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23710863-038D-929A-2D2F-E3CDE652C41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529A0A3A-AB8A-F16D-6F21-3B66C8BC68B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99B620D7-E56E-DCB0-EF9E-C68D76E8EC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1399A988-F4EE-41FC-8834-5903403FDD5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390F076-0482-818B-D74E-DA91EA8BA4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DEEA90DB-32CD-A5EE-421F-52D619864FC5}"/>
              </a:ext>
            </a:extLst>
          </p:cNvPr>
          <p:cNvSpPr txBox="1"/>
          <p:nvPr/>
        </p:nvSpPr>
        <p:spPr>
          <a:xfrm>
            <a:off x="1615990" y="2864161"/>
            <a:ext cx="3237361" cy="707886"/>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علاقة القيم بالسلوك ومبادئ القيادة الأخلاقية</a:t>
            </a:r>
          </a:p>
        </p:txBody>
      </p:sp>
      <p:pic>
        <p:nvPicPr>
          <p:cNvPr id="12" name="صورة 11">
            <a:extLst>
              <a:ext uri="{FF2B5EF4-FFF2-40B4-BE49-F238E27FC236}">
                <a16:creationId xmlns:a16="http://schemas.microsoft.com/office/drawing/2014/main" id="{54D504B5-94E5-99D0-52E1-B39FE6CDDC0D}"/>
              </a:ext>
            </a:extLst>
          </p:cNvPr>
          <p:cNvPicPr>
            <a:picLocks noChangeAspect="1"/>
          </p:cNvPicPr>
          <p:nvPr/>
        </p:nvPicPr>
        <p:blipFill rotWithShape="1">
          <a:blip r:embed="rId3">
            <a:extLst>
              <a:ext uri="{28A0092B-C50C-407E-A947-70E740481C1C}">
                <a14:useLocalDpi xmlns:a14="http://schemas.microsoft.com/office/drawing/2010/main" val="0"/>
              </a:ext>
            </a:extLst>
          </a:blip>
          <a:srcRect t="333" b="15992"/>
          <a:stretch/>
        </p:blipFill>
        <p:spPr>
          <a:xfrm>
            <a:off x="6151853" y="2182754"/>
            <a:ext cx="5895345" cy="3293097"/>
          </a:xfrm>
          <a:prstGeom prst="rect">
            <a:avLst/>
          </a:prstGeom>
        </p:spPr>
      </p:pic>
    </p:spTree>
    <p:extLst>
      <p:ext uri="{BB962C8B-B14F-4D97-AF65-F5344CB8AC3E}">
        <p14:creationId xmlns:p14="http://schemas.microsoft.com/office/powerpoint/2010/main" val="32261826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علاقة القيم بالسلوك</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74266" y="3275191"/>
            <a:ext cx="10243467" cy="1527982"/>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تعتبر من أهم العناصر في ثقافة المنظمات إذ يكون لها تأثير كبير في حياة الموظفين الخاصة والعملية من حيث تأثيرها في سلوكهم واتجاهاتهم وعلاقاتهم، وهي بذلك تشكل الإطار الرئيسي لتوجيه سلوك الأفراد والجماعات داخل المنظمات وخارجها، حيث تقوم بدور المراقب الداخلي لأفعال وتصرفات الفرد وتحدد سلوكه المقبول أو المرفوض، الصواب أو الخطأ. ويسعى الفرد دائما إلى جعل سلوكه متوافقا ومنسجما مع القيم التي يؤمن بها.</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
        <p:nvSpPr>
          <p:cNvPr id="10" name="مستطيل 9">
            <a:extLst>
              <a:ext uri="{FF2B5EF4-FFF2-40B4-BE49-F238E27FC236}">
                <a16:creationId xmlns:a16="http://schemas.microsoft.com/office/drawing/2014/main" id="{28D6513B-C1DE-3483-ED3C-7FB811D5456B}"/>
              </a:ext>
            </a:extLst>
          </p:cNvPr>
          <p:cNvSpPr/>
          <p:nvPr/>
        </p:nvSpPr>
        <p:spPr>
          <a:xfrm>
            <a:off x="2924513" y="1892101"/>
            <a:ext cx="6754337"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 تنقسم منظومة القيم في حقل الإدارة إلى قسمين أساسيين هما:</a:t>
            </a:r>
          </a:p>
        </p:txBody>
      </p:sp>
      <p:sp>
        <p:nvSpPr>
          <p:cNvPr id="11" name="Round Diagonal Corner Rectangle 17">
            <a:extLst>
              <a:ext uri="{FF2B5EF4-FFF2-40B4-BE49-F238E27FC236}">
                <a16:creationId xmlns:a16="http://schemas.microsoft.com/office/drawing/2014/main" id="{5A1AEBD6-67BD-EA84-3B4B-829F5BAD6A87}"/>
              </a:ext>
            </a:extLst>
          </p:cNvPr>
          <p:cNvSpPr/>
          <p:nvPr/>
        </p:nvSpPr>
        <p:spPr>
          <a:xfrm>
            <a:off x="6864417" y="2705932"/>
            <a:ext cx="428159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lnSpc>
                <a:spcPct val="150000"/>
              </a:lnSpc>
            </a:pPr>
            <a:r>
              <a:rPr kumimoji="0" lang="ar-SA" sz="1600" b="1" i="0" u="none" strike="noStrike" kern="0" cap="none" spc="0" normalizeH="0" baseline="0" noProof="0" dirty="0">
                <a:ln>
                  <a:noFill/>
                </a:ln>
                <a:effectLst/>
                <a:uLnTx/>
                <a:uFillTx/>
                <a:latin typeface="Alexandria" charset="0"/>
                <a:ea typeface="+mn-ea"/>
                <a:cs typeface="Alexandria" charset="0"/>
              </a:rPr>
              <a:t>أولاً: القيم الشخصية للأفراد</a:t>
            </a:r>
            <a:endParaRPr lang="ar-SA" sz="1600" b="1" kern="0" dirty="0">
              <a:latin typeface="Alexandria" charset="0"/>
              <a:cs typeface="Alexandria" charset="0"/>
            </a:endParaRPr>
          </a:p>
        </p:txBody>
      </p:sp>
    </p:spTree>
    <p:extLst>
      <p:ext uri="{BB962C8B-B14F-4D97-AF65-F5344CB8AC3E}">
        <p14:creationId xmlns:p14="http://schemas.microsoft.com/office/powerpoint/2010/main" val="21920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علاقة القيم بالسلوك</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01906" y="3272286"/>
            <a:ext cx="10243467" cy="2266646"/>
          </a:xfrm>
          <a:prstGeom prst="rect">
            <a:avLst/>
          </a:prstGeom>
          <a:noFill/>
        </p:spPr>
        <p:txBody>
          <a:bodyPr wrap="square" rtlCol="1">
            <a:spAutoFit/>
          </a:bodyPr>
          <a:lstStyle/>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قيم العمل ومنها الأمانة، الانضباط العمل الجماعي، الالتزام، التعاون ...) فهي القيم التي تقوم المنظمة باستحداثها وترسيخها ونشرها بين العاملين في إطار ما يسمى بثقافة المنظمة </a:t>
            </a:r>
            <a:r>
              <a:rPr kumimoji="0" lang="en-US" sz="1600" i="0" u="none" strike="noStrike" kern="0" cap="none" spc="0" normalizeH="0" baseline="0" noProof="0" dirty="0">
                <a:ln>
                  <a:noFill/>
                </a:ln>
                <a:effectLst/>
                <a:uLnTx/>
                <a:uFillTx/>
                <a:latin typeface="Alexandria" charset="0"/>
                <a:ea typeface="+mn-ea"/>
                <a:cs typeface="Alexandria" charset="0"/>
              </a:rPr>
              <a:t> Organizational Culture </a:t>
            </a:r>
            <a:r>
              <a:rPr kumimoji="0" lang="ar-SA" sz="1600" i="0" u="none" strike="noStrike" kern="0" cap="none" spc="0" normalizeH="0" baseline="0" noProof="0" dirty="0">
                <a:ln>
                  <a:noFill/>
                </a:ln>
                <a:effectLst/>
                <a:uLnTx/>
                <a:uFillTx/>
                <a:latin typeface="Alexandria" charset="0"/>
                <a:ea typeface="+mn-ea"/>
                <a:cs typeface="Alexandria" charset="0"/>
              </a:rPr>
              <a:t>وميزة هذه القيم أنها ترتبط مع قيم المؤسسين أو القادة الرواد في المنظمة إلى حد كبير. وتعتمد الأنماط السلوكية على القيم، فقيم المجتمع تؤثر بشكل فعال لإظهار مدى توافق وانسجام أنماط السلوك مع القيم، فعندما يهتم المجتمع بالقيم المادية أكثر من القيم الإنسانية الأخرى، فإن أنماط هذا المجتمع السلوكية ستعكس مثل هذه القيمة.</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
        <p:nvSpPr>
          <p:cNvPr id="12" name="Round Diagonal Corner Rectangle 17">
            <a:extLst>
              <a:ext uri="{FF2B5EF4-FFF2-40B4-BE49-F238E27FC236}">
                <a16:creationId xmlns:a16="http://schemas.microsoft.com/office/drawing/2014/main" id="{D02B0C3B-0915-0F7E-4DCF-6716A01774FA}"/>
              </a:ext>
            </a:extLst>
          </p:cNvPr>
          <p:cNvSpPr/>
          <p:nvPr/>
        </p:nvSpPr>
        <p:spPr>
          <a:xfrm>
            <a:off x="6863774" y="2754109"/>
            <a:ext cx="428159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lnSpc>
                <a:spcPct val="150000"/>
              </a:lnSpc>
            </a:pPr>
            <a:r>
              <a:rPr kumimoji="0" lang="ar-SA" sz="1600" b="1" i="0" u="none" strike="noStrike" kern="0" cap="none" spc="0" normalizeH="0" baseline="0" noProof="0" dirty="0">
                <a:ln>
                  <a:noFill/>
                </a:ln>
                <a:effectLst/>
                <a:uLnTx/>
                <a:uFillTx/>
                <a:latin typeface="Alexandria" charset="0"/>
                <a:ea typeface="+mn-ea"/>
                <a:cs typeface="Alexandria" charset="0"/>
              </a:rPr>
              <a:t>ثانياً: القيم التنظيمية لمنظمات الأعمال:</a:t>
            </a:r>
          </a:p>
        </p:txBody>
      </p:sp>
      <p:sp>
        <p:nvSpPr>
          <p:cNvPr id="10" name="مستطيل 9">
            <a:extLst>
              <a:ext uri="{FF2B5EF4-FFF2-40B4-BE49-F238E27FC236}">
                <a16:creationId xmlns:a16="http://schemas.microsoft.com/office/drawing/2014/main" id="{1DFF24C5-8952-57B5-EBC6-5ACC0B5F4E04}"/>
              </a:ext>
            </a:extLst>
          </p:cNvPr>
          <p:cNvSpPr/>
          <p:nvPr/>
        </p:nvSpPr>
        <p:spPr>
          <a:xfrm>
            <a:off x="2924513" y="1892101"/>
            <a:ext cx="6754337"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 تنقسم منظومة القيم في حقل الإدارة إلى قسمين أساسيين هما:</a:t>
            </a:r>
          </a:p>
        </p:txBody>
      </p:sp>
    </p:spTree>
    <p:extLst>
      <p:ext uri="{BB962C8B-B14F-4D97-AF65-F5344CB8AC3E}">
        <p14:creationId xmlns:p14="http://schemas.microsoft.com/office/powerpoint/2010/main" val="764353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مبادئ القيادة الأخلاقية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2" name="مجموعة 31">
            <a:extLst>
              <a:ext uri="{FF2B5EF4-FFF2-40B4-BE49-F238E27FC236}">
                <a16:creationId xmlns:a16="http://schemas.microsoft.com/office/drawing/2014/main" id="{9D987838-ABCA-45D9-C6EC-26C56FBE66B1}"/>
              </a:ext>
            </a:extLst>
          </p:cNvPr>
          <p:cNvGrpSpPr/>
          <p:nvPr/>
        </p:nvGrpSpPr>
        <p:grpSpPr>
          <a:xfrm>
            <a:off x="1366480" y="1738545"/>
            <a:ext cx="9804669" cy="4169505"/>
            <a:chOff x="1169208" y="1714577"/>
            <a:chExt cx="12644058" cy="4544458"/>
          </a:xfrm>
          <a:solidFill>
            <a:srgbClr val="FEEFCF"/>
          </a:solidFill>
        </p:grpSpPr>
        <p:sp>
          <p:nvSpPr>
            <p:cNvPr id="33" name="Rectangle: Rounded Corners 217">
              <a:extLst>
                <a:ext uri="{FF2B5EF4-FFF2-40B4-BE49-F238E27FC236}">
                  <a16:creationId xmlns:a16="http://schemas.microsoft.com/office/drawing/2014/main" id="{86AC8ABA-7DD4-E90D-020D-1259D884D48D}"/>
                </a:ext>
              </a:extLst>
            </p:cNvPr>
            <p:cNvSpPr/>
            <p:nvPr/>
          </p:nvSpPr>
          <p:spPr>
            <a:xfrm>
              <a:off x="11552892" y="2299644"/>
              <a:ext cx="2071670" cy="15685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أعرف نفسك واعمل على تطويرها.</a:t>
              </a:r>
            </a:p>
          </p:txBody>
        </p:sp>
        <p:sp>
          <p:nvSpPr>
            <p:cNvPr id="34" name="Oval 218">
              <a:extLst>
                <a:ext uri="{FF2B5EF4-FFF2-40B4-BE49-F238E27FC236}">
                  <a16:creationId xmlns:a16="http://schemas.microsoft.com/office/drawing/2014/main" id="{FE1922E0-4573-2423-84CD-41F36F9A5CEB}"/>
                </a:ext>
              </a:extLst>
            </p:cNvPr>
            <p:cNvSpPr/>
            <p:nvPr/>
          </p:nvSpPr>
          <p:spPr>
            <a:xfrm>
              <a:off x="13033719"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35" name="Rectangle: Rounded Corners 217">
              <a:extLst>
                <a:ext uri="{FF2B5EF4-FFF2-40B4-BE49-F238E27FC236}">
                  <a16:creationId xmlns:a16="http://schemas.microsoft.com/office/drawing/2014/main" id="{31B2A9A0-2B9B-F7FF-6329-5A720C748107}"/>
                </a:ext>
              </a:extLst>
            </p:cNvPr>
            <p:cNvSpPr/>
            <p:nvPr/>
          </p:nvSpPr>
          <p:spPr>
            <a:xfrm>
              <a:off x="8960697" y="2299644"/>
              <a:ext cx="2071670" cy="15685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كن كفواً من الناحية الفنية والتكتيكية.</a:t>
              </a:r>
            </a:p>
          </p:txBody>
        </p:sp>
        <p:sp>
          <p:nvSpPr>
            <p:cNvPr id="36" name="Oval 218">
              <a:extLst>
                <a:ext uri="{FF2B5EF4-FFF2-40B4-BE49-F238E27FC236}">
                  <a16:creationId xmlns:a16="http://schemas.microsoft.com/office/drawing/2014/main" id="{A5D83493-EA39-106D-2E6F-4E348DB97449}"/>
                </a:ext>
              </a:extLst>
            </p:cNvPr>
            <p:cNvSpPr/>
            <p:nvPr/>
          </p:nvSpPr>
          <p:spPr>
            <a:xfrm>
              <a:off x="10441524"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37" name="Rectangle: Rounded Corners 217">
              <a:extLst>
                <a:ext uri="{FF2B5EF4-FFF2-40B4-BE49-F238E27FC236}">
                  <a16:creationId xmlns:a16="http://schemas.microsoft.com/office/drawing/2014/main" id="{EDFB70AD-227F-7963-292C-6152BF359AF8}"/>
                </a:ext>
              </a:extLst>
            </p:cNvPr>
            <p:cNvSpPr/>
            <p:nvPr/>
          </p:nvSpPr>
          <p:spPr>
            <a:xfrm>
              <a:off x="6376564" y="2277264"/>
              <a:ext cx="2071670" cy="16043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ابحث عن المسؤولية وتحمل مسؤولية أعمالك.</a:t>
              </a:r>
            </a:p>
          </p:txBody>
        </p:sp>
        <p:sp>
          <p:nvSpPr>
            <p:cNvPr id="38" name="Oval 218">
              <a:extLst>
                <a:ext uri="{FF2B5EF4-FFF2-40B4-BE49-F238E27FC236}">
                  <a16:creationId xmlns:a16="http://schemas.microsoft.com/office/drawing/2014/main" id="{1495BD05-ED72-E199-D65D-EA77457ACC08}"/>
                </a:ext>
              </a:extLst>
            </p:cNvPr>
            <p:cNvSpPr/>
            <p:nvPr/>
          </p:nvSpPr>
          <p:spPr>
            <a:xfrm>
              <a:off x="7857391"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sp>
          <p:nvSpPr>
            <p:cNvPr id="39" name="Rectangle: Rounded Corners 217">
              <a:extLst>
                <a:ext uri="{FF2B5EF4-FFF2-40B4-BE49-F238E27FC236}">
                  <a16:creationId xmlns:a16="http://schemas.microsoft.com/office/drawing/2014/main" id="{2B72606C-25C8-03F3-287A-9645C2915889}"/>
                </a:ext>
              </a:extLst>
            </p:cNvPr>
            <p:cNvSpPr/>
            <p:nvPr/>
          </p:nvSpPr>
          <p:spPr>
            <a:xfrm>
              <a:off x="3768015" y="2277264"/>
              <a:ext cx="2071670" cy="16043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اتخذ القرار المسموح في الوقت المناسب.</a:t>
              </a:r>
            </a:p>
          </p:txBody>
        </p:sp>
        <p:sp>
          <p:nvSpPr>
            <p:cNvPr id="40" name="Oval 218">
              <a:extLst>
                <a:ext uri="{FF2B5EF4-FFF2-40B4-BE49-F238E27FC236}">
                  <a16:creationId xmlns:a16="http://schemas.microsoft.com/office/drawing/2014/main" id="{06F71F17-C3AA-ADE0-659B-1D0489CA1144}"/>
                </a:ext>
              </a:extLst>
            </p:cNvPr>
            <p:cNvSpPr/>
            <p:nvPr/>
          </p:nvSpPr>
          <p:spPr>
            <a:xfrm>
              <a:off x="5248842"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4</a:t>
              </a:r>
            </a:p>
          </p:txBody>
        </p:sp>
        <p:sp>
          <p:nvSpPr>
            <p:cNvPr id="41" name="Rectangle: Rounded Corners 217">
              <a:extLst>
                <a:ext uri="{FF2B5EF4-FFF2-40B4-BE49-F238E27FC236}">
                  <a16:creationId xmlns:a16="http://schemas.microsoft.com/office/drawing/2014/main" id="{BEAF742B-0A1D-FD57-ED65-A007DBBFE971}"/>
                </a:ext>
              </a:extLst>
            </p:cNvPr>
            <p:cNvSpPr/>
            <p:nvPr/>
          </p:nvSpPr>
          <p:spPr>
            <a:xfrm>
              <a:off x="1169208" y="2276055"/>
              <a:ext cx="2071670" cy="16043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كن مثلاً أعلى.</a:t>
              </a:r>
            </a:p>
          </p:txBody>
        </p:sp>
        <p:sp>
          <p:nvSpPr>
            <p:cNvPr id="42" name="Oval 218">
              <a:extLst>
                <a:ext uri="{FF2B5EF4-FFF2-40B4-BE49-F238E27FC236}">
                  <a16:creationId xmlns:a16="http://schemas.microsoft.com/office/drawing/2014/main" id="{C445DF8A-9900-DCD3-0AC0-3FA5B5C9A617}"/>
                </a:ext>
              </a:extLst>
            </p:cNvPr>
            <p:cNvSpPr/>
            <p:nvPr/>
          </p:nvSpPr>
          <p:spPr>
            <a:xfrm>
              <a:off x="2650035" y="1714577"/>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5</a:t>
              </a:r>
            </a:p>
          </p:txBody>
        </p:sp>
        <p:sp>
          <p:nvSpPr>
            <p:cNvPr id="43" name="Rectangle: Rounded Corners 217">
              <a:extLst>
                <a:ext uri="{FF2B5EF4-FFF2-40B4-BE49-F238E27FC236}">
                  <a16:creationId xmlns:a16="http://schemas.microsoft.com/office/drawing/2014/main" id="{886B7309-F152-FC89-EF9D-C2C2F723E35A}"/>
                </a:ext>
              </a:extLst>
            </p:cNvPr>
            <p:cNvSpPr/>
            <p:nvPr/>
          </p:nvSpPr>
          <p:spPr>
            <a:xfrm>
              <a:off x="11552892" y="4677016"/>
              <a:ext cx="2071670" cy="1568598"/>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اعرف رجالك واسع لرفاهيتهم.</a:t>
              </a:r>
            </a:p>
          </p:txBody>
        </p:sp>
        <p:sp>
          <p:nvSpPr>
            <p:cNvPr id="44" name="Oval 218">
              <a:extLst>
                <a:ext uri="{FF2B5EF4-FFF2-40B4-BE49-F238E27FC236}">
                  <a16:creationId xmlns:a16="http://schemas.microsoft.com/office/drawing/2014/main" id="{A4A80310-543E-6703-4354-F6FDB9319527}"/>
                </a:ext>
              </a:extLst>
            </p:cNvPr>
            <p:cNvSpPr/>
            <p:nvPr/>
          </p:nvSpPr>
          <p:spPr>
            <a:xfrm>
              <a:off x="13033720"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6</a:t>
              </a:r>
              <a:endParaRPr lang="en-GB" sz="1600" b="1" kern="0" dirty="0">
                <a:solidFill>
                  <a:srgbClr val="E7E6E6"/>
                </a:solidFill>
                <a:latin typeface="Alexandria" pitchFamily="2" charset="-78"/>
                <a:cs typeface="Alexandria" pitchFamily="2" charset="-78"/>
                <a:sym typeface="Arial"/>
              </a:endParaRPr>
            </a:p>
          </p:txBody>
        </p:sp>
        <p:sp>
          <p:nvSpPr>
            <p:cNvPr id="45" name="Rectangle: Rounded Corners 217">
              <a:extLst>
                <a:ext uri="{FF2B5EF4-FFF2-40B4-BE49-F238E27FC236}">
                  <a16:creationId xmlns:a16="http://schemas.microsoft.com/office/drawing/2014/main" id="{6E07DBCF-2D0B-7A5E-4D16-AC8FD318691B}"/>
                </a:ext>
              </a:extLst>
            </p:cNvPr>
            <p:cNvSpPr/>
            <p:nvPr/>
          </p:nvSpPr>
          <p:spPr>
            <a:xfrm>
              <a:off x="8960697" y="4677016"/>
              <a:ext cx="2071670" cy="1568598"/>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أبق رجالك مطلعين.</a:t>
              </a:r>
            </a:p>
          </p:txBody>
        </p:sp>
        <p:sp>
          <p:nvSpPr>
            <p:cNvPr id="46" name="Oval 218">
              <a:extLst>
                <a:ext uri="{FF2B5EF4-FFF2-40B4-BE49-F238E27FC236}">
                  <a16:creationId xmlns:a16="http://schemas.microsoft.com/office/drawing/2014/main" id="{F31A9EC9-E9CC-4BB1-3F85-6F5682A0CEAB}"/>
                </a:ext>
              </a:extLst>
            </p:cNvPr>
            <p:cNvSpPr/>
            <p:nvPr/>
          </p:nvSpPr>
          <p:spPr>
            <a:xfrm>
              <a:off x="10441524"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7</a:t>
              </a:r>
              <a:endParaRPr lang="en-GB" sz="1600" b="1" kern="0" dirty="0">
                <a:solidFill>
                  <a:srgbClr val="E7E6E6"/>
                </a:solidFill>
                <a:latin typeface="Alexandria" pitchFamily="2" charset="-78"/>
                <a:cs typeface="Alexandria" pitchFamily="2" charset="-78"/>
                <a:sym typeface="Arial"/>
              </a:endParaRPr>
            </a:p>
          </p:txBody>
        </p:sp>
        <p:sp>
          <p:nvSpPr>
            <p:cNvPr id="47" name="Rectangle: Rounded Corners 217">
              <a:extLst>
                <a:ext uri="{FF2B5EF4-FFF2-40B4-BE49-F238E27FC236}">
                  <a16:creationId xmlns:a16="http://schemas.microsoft.com/office/drawing/2014/main" id="{6379665B-59C8-3F54-CA3B-9BA54005505F}"/>
                </a:ext>
              </a:extLst>
            </p:cNvPr>
            <p:cNvSpPr/>
            <p:nvPr/>
          </p:nvSpPr>
          <p:spPr>
            <a:xfrm>
              <a:off x="6376564" y="4654636"/>
              <a:ext cx="2071670" cy="16043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طور الاحساس بالمسؤولية لدى التابعين</a:t>
              </a:r>
            </a:p>
          </p:txBody>
        </p:sp>
        <p:sp>
          <p:nvSpPr>
            <p:cNvPr id="48" name="Oval 218">
              <a:extLst>
                <a:ext uri="{FF2B5EF4-FFF2-40B4-BE49-F238E27FC236}">
                  <a16:creationId xmlns:a16="http://schemas.microsoft.com/office/drawing/2014/main" id="{597211D8-7C60-EDA7-8717-D8616389BAC5}"/>
                </a:ext>
              </a:extLst>
            </p:cNvPr>
            <p:cNvSpPr/>
            <p:nvPr/>
          </p:nvSpPr>
          <p:spPr>
            <a:xfrm>
              <a:off x="7857391"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8</a:t>
              </a:r>
            </a:p>
          </p:txBody>
        </p:sp>
        <p:sp>
          <p:nvSpPr>
            <p:cNvPr id="49" name="Rectangle: Rounded Corners 217">
              <a:extLst>
                <a:ext uri="{FF2B5EF4-FFF2-40B4-BE49-F238E27FC236}">
                  <a16:creationId xmlns:a16="http://schemas.microsoft.com/office/drawing/2014/main" id="{680359D1-2D51-49CB-EEF2-B8086DA0D48E}"/>
                </a:ext>
              </a:extLst>
            </p:cNvPr>
            <p:cNvSpPr/>
            <p:nvPr/>
          </p:nvSpPr>
          <p:spPr>
            <a:xfrm>
              <a:off x="3768015" y="4654636"/>
              <a:ext cx="2071670" cy="1604399"/>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تأكد بأن المهمة مفهومة ومشرف عليها ومنجزة.</a:t>
              </a:r>
            </a:p>
          </p:txBody>
        </p:sp>
        <p:sp>
          <p:nvSpPr>
            <p:cNvPr id="50" name="Oval 218">
              <a:extLst>
                <a:ext uri="{FF2B5EF4-FFF2-40B4-BE49-F238E27FC236}">
                  <a16:creationId xmlns:a16="http://schemas.microsoft.com/office/drawing/2014/main" id="{9A77B914-1761-CECE-5E8B-BA4DB793BCE8}"/>
                </a:ext>
              </a:extLst>
            </p:cNvPr>
            <p:cNvSpPr/>
            <p:nvPr/>
          </p:nvSpPr>
          <p:spPr>
            <a:xfrm>
              <a:off x="5248842"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9</a:t>
              </a:r>
            </a:p>
          </p:txBody>
        </p:sp>
        <p:sp>
          <p:nvSpPr>
            <p:cNvPr id="51" name="Rectangle: Rounded Corners 217">
              <a:extLst>
                <a:ext uri="{FF2B5EF4-FFF2-40B4-BE49-F238E27FC236}">
                  <a16:creationId xmlns:a16="http://schemas.microsoft.com/office/drawing/2014/main" id="{D46A63CA-BD33-C768-913E-8115680E4786}"/>
                </a:ext>
              </a:extLst>
            </p:cNvPr>
            <p:cNvSpPr/>
            <p:nvPr/>
          </p:nvSpPr>
          <p:spPr>
            <a:xfrm>
              <a:off x="1169209" y="4653428"/>
              <a:ext cx="2071670" cy="1604398"/>
            </a:xfrm>
            <a:prstGeom prst="roundRect">
              <a:avLst/>
            </a:prstGeom>
            <a:solidFill>
              <a:srgbClr val="00B0F0"/>
            </a:solidFill>
            <a:ln w="19050" cap="flat" cmpd="sng" algn="ctr">
              <a:solidFill>
                <a:schemeClr val="bg1"/>
              </a:solidFill>
              <a:prstDash val="solid"/>
            </a:ln>
            <a:effectLst/>
          </p:spPr>
          <p:txBody>
            <a:bodyPr lIns="72000" tIns="180000" rIns="72000" bIns="1080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500" i="0" u="none" strike="noStrike" kern="1200" cap="none" spc="0" normalizeH="0" baseline="0" noProof="0" dirty="0">
                  <a:ln>
                    <a:noFill/>
                  </a:ln>
                  <a:solidFill>
                    <a:schemeClr val="bg1"/>
                  </a:solidFill>
                  <a:effectLst/>
                  <a:uLnTx/>
                  <a:uFillTx/>
                  <a:latin typeface="Alexandria" charset="0"/>
                  <a:ea typeface="+mn-ea"/>
                  <a:cs typeface="Alexandria" charset="0"/>
                </a:rPr>
                <a:t>درب رجالك أن يعملوا كفريق.</a:t>
              </a:r>
            </a:p>
          </p:txBody>
        </p:sp>
        <p:sp>
          <p:nvSpPr>
            <p:cNvPr id="52" name="Oval 218">
              <a:extLst>
                <a:ext uri="{FF2B5EF4-FFF2-40B4-BE49-F238E27FC236}">
                  <a16:creationId xmlns:a16="http://schemas.microsoft.com/office/drawing/2014/main" id="{7C51BAC5-D12D-8C10-5777-B7B15D14BB97}"/>
                </a:ext>
              </a:extLst>
            </p:cNvPr>
            <p:cNvSpPr/>
            <p:nvPr/>
          </p:nvSpPr>
          <p:spPr>
            <a:xfrm>
              <a:off x="2669501" y="4091950"/>
              <a:ext cx="760079" cy="74436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10</a:t>
              </a:r>
            </a:p>
          </p:txBody>
        </p:sp>
      </p:grpSp>
    </p:spTree>
    <p:extLst>
      <p:ext uri="{BB962C8B-B14F-4D97-AF65-F5344CB8AC3E}">
        <p14:creationId xmlns:p14="http://schemas.microsoft.com/office/powerpoint/2010/main" val="3959382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مبادئ القيادة الأخلاقية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42308" y="2095405"/>
            <a:ext cx="10243467" cy="2512867"/>
          </a:xfrm>
          <a:prstGeom prst="rect">
            <a:avLst/>
          </a:prstGeom>
          <a:noFill/>
        </p:spPr>
        <p:txBody>
          <a:bodyPr wrap="square" rtlCol="1">
            <a:spAutoFit/>
          </a:bodyPr>
          <a:lstStyle/>
          <a:p>
            <a:pPr algn="justLow">
              <a:lnSpc>
                <a:spcPct val="150000"/>
              </a:lnSpc>
            </a:pPr>
            <a:r>
              <a:rPr lang="ar-SA" sz="1600" b="1" kern="0" dirty="0">
                <a:solidFill>
                  <a:srgbClr val="00AEEF"/>
                </a:solidFill>
                <a:latin typeface="Alexandria" charset="0"/>
                <a:cs typeface="Alexandria" charset="0"/>
              </a:rPr>
              <a:t>1- </a:t>
            </a: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أعرف نفسك واعمل على تطويرها:</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 أي يجب أن تكون على دراية بما يجب أن تكون عليه وما يجب معرفته وما يجب فعله، ومعرفة النفس مقدمة لمعرفة الآخرين</a:t>
            </a:r>
            <a:r>
              <a:rPr lang="ar-SA" sz="1600" kern="0" dirty="0">
                <a:latin typeface="Alexandria" charset="0"/>
                <a:cs typeface="Alexandria" charset="0"/>
              </a:rPr>
              <a:t>.</a:t>
            </a:r>
          </a:p>
          <a:p>
            <a:pPr algn="justLow"/>
            <a:endParaRPr lang="ar-SA" sz="1600" kern="0" dirty="0">
              <a:latin typeface="Alexandria" charset="0"/>
              <a:cs typeface="Alexandria" charset="0"/>
            </a:endParaRPr>
          </a:p>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2- كن كفواً من الناحية الفنية والتكتيكية:</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فعالية القائد وقدرته على القيادة وتوجيه الآخرين ورسم السياسات والخطط وتوضيح الأهداف لا تأتي إلا من خلال معرفة فنية وميدانية واسعة.</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2049792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مبادئ القيادة الأخلاقية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1025978" y="2095405"/>
            <a:ext cx="10243467" cy="3005310"/>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3- ابحث عن المسؤولية وتحمل مسؤولية أعمالك:</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المسؤولية هي قيمة مهنية حساسة ابحث عن المسؤولية والانتماء والإخلاص ابتداء من المسؤولية الشخصية، والمؤسسة التي يعمل بها وصولاً إلى الوطن.</a:t>
            </a:r>
          </a:p>
          <a:p>
            <a:pPr algn="justLow">
              <a:lnSpc>
                <a:spcPct val="150000"/>
              </a:lnSpc>
            </a:pPr>
            <a:endParaRPr lang="ar-SA" sz="1600" kern="0" dirty="0">
              <a:latin typeface="Alexandria" charset="0"/>
              <a:cs typeface="Alexandria" charset="0"/>
            </a:endParaRPr>
          </a:p>
          <a:p>
            <a:pPr algn="justLow">
              <a:lnSpc>
                <a:spcPct val="150000"/>
              </a:lnSpc>
            </a:pPr>
            <a:r>
              <a:rPr lang="ar-SA" sz="1600" b="1" kern="0" dirty="0">
                <a:solidFill>
                  <a:srgbClr val="00AEEF"/>
                </a:solidFill>
                <a:latin typeface="Alexandria" charset="0"/>
                <a:cs typeface="Alexandria" charset="0"/>
              </a:rPr>
              <a:t>4 - اتخذ القرار المسموح في الوقت المناسب:</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عملية بناء واتخاذ القرار هي صفة مميزة للقائد، </a:t>
            </a:r>
            <a:r>
              <a:rPr lang="ar-SA" sz="1600" kern="0" dirty="0">
                <a:latin typeface="Alexandria" charset="0"/>
                <a:cs typeface="Alexandria" charset="0"/>
              </a:rPr>
              <a:t>و</a:t>
            </a:r>
            <a:r>
              <a:rPr kumimoji="0" lang="ar-SA" sz="1600" i="0" u="none" strike="noStrike" kern="0" cap="none" spc="0" normalizeH="0" baseline="0" noProof="0" dirty="0">
                <a:ln>
                  <a:noFill/>
                </a:ln>
                <a:effectLst/>
                <a:uLnTx/>
                <a:uFillTx/>
                <a:latin typeface="Alexandria" charset="0"/>
                <a:ea typeface="+mn-ea"/>
                <a:cs typeface="Alexandria" charset="0"/>
              </a:rPr>
              <a:t>المساعدون هؤلاء يساعدوا القائد في تحليل الموقف من كافة جوانبه لكنهم ليسوا أصحاب القرار. واتخاذ القرار على مسمع الجميع في وقته المناسب له أهمية كبيرة لا تقل في أهمية عن القرار نفسه.</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414661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مبادئ القيادة الأخلاقية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1064616" y="2095405"/>
            <a:ext cx="10243467" cy="3374642"/>
          </a:xfrm>
          <a:prstGeom prst="rect">
            <a:avLst/>
          </a:prstGeom>
          <a:noFill/>
        </p:spPr>
        <p:txBody>
          <a:bodyPr wrap="square" rtlCol="1">
            <a:spAutoFit/>
          </a:bodyPr>
          <a:lstStyle/>
          <a:p>
            <a:pPr algn="justLow">
              <a:lnSpc>
                <a:spcPct val="150000"/>
              </a:lnSpc>
            </a:pPr>
            <a:r>
              <a:rPr lang="ar-SA" sz="1600" b="1" kern="0" dirty="0">
                <a:solidFill>
                  <a:srgbClr val="00AEEF"/>
                </a:solidFill>
                <a:latin typeface="Alexandria" charset="0"/>
                <a:cs typeface="Alexandria" charset="0"/>
              </a:rPr>
              <a:t>5- </a:t>
            </a: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كن مثلاً أعلى:</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هذا </a:t>
            </a:r>
            <a:r>
              <a:rPr lang="ar-SA" sz="1600" kern="0" dirty="0">
                <a:latin typeface="Alexandria" charset="0"/>
                <a:cs typeface="Alexandria" charset="0"/>
              </a:rPr>
              <a:t>ي</a:t>
            </a:r>
            <a:r>
              <a:rPr kumimoji="0" lang="ar-SA" sz="1600" i="0" u="none" strike="noStrike" kern="0" cap="none" spc="0" normalizeH="0" baseline="0" noProof="0" dirty="0">
                <a:ln>
                  <a:noFill/>
                </a:ln>
                <a:effectLst/>
                <a:uLnTx/>
                <a:uFillTx/>
                <a:latin typeface="Alexandria" charset="0"/>
                <a:ea typeface="+mn-ea"/>
                <a:cs typeface="Alexandria" charset="0"/>
              </a:rPr>
              <a:t>تمثل في القائد نفسه وكيفية استخدام الوسائل المتاحة وطرق تحفيز الآخرين لتحقيق الأهداف، كذلك الأساليب العملية التي يتبعها القائد لتشجيع الآخرين في الحصول على مستوى إنجاز مثالي.</a:t>
            </a:r>
          </a:p>
          <a:p>
            <a:pPr algn="justLow">
              <a:lnSpc>
                <a:spcPct val="150000"/>
              </a:lnSpc>
            </a:pPr>
            <a:endParaRPr kumimoji="0" lang="ar-SA" sz="1600" i="0" u="none" strike="noStrike" kern="0" cap="none" spc="0" normalizeH="0" baseline="0" noProof="0" dirty="0">
              <a:ln>
                <a:noFill/>
              </a:ln>
              <a:effectLst/>
              <a:uLnTx/>
              <a:uFillTx/>
              <a:latin typeface="Alexandria" charset="0"/>
              <a:ea typeface="+mn-ea"/>
              <a:cs typeface="Alexandria" charset="0"/>
            </a:endParaRPr>
          </a:p>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6- اعرف رجالك واسع لرفاهيتهم:</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تعني معرفة الجماعة التي تقودها، حاجاتها، وتماسكها، وتجانسها من حيث المعرفة والقدرات، والسن والجنس.. إلخ. وهذا يقود إلى تحقيق أمرين هامين قد يتعارضا في كثير من الأحيان وهما:</a:t>
            </a:r>
          </a:p>
          <a:p>
            <a:pPr marL="285750" indent="-285750" algn="justLow">
              <a:lnSpc>
                <a:spcPct val="150000"/>
              </a:lnSpc>
              <a:buFont typeface="Wingdings" panose="05000000000000000000" pitchFamily="2" charset="2"/>
              <a:buChar char="§"/>
            </a:pPr>
            <a:r>
              <a:rPr kumimoji="0" lang="ar-SA" sz="1600" i="0" u="none" strike="noStrike" kern="0" cap="none" spc="0" normalizeH="0" baseline="0" noProof="0" dirty="0">
                <a:ln>
                  <a:noFill/>
                </a:ln>
                <a:effectLst/>
                <a:uLnTx/>
                <a:uFillTx/>
                <a:latin typeface="Alexandria" charset="0"/>
                <a:ea typeface="+mn-ea"/>
                <a:cs typeface="Alexandria" charset="0"/>
              </a:rPr>
              <a:t>تحقيق المهمة.</a:t>
            </a:r>
          </a:p>
          <a:p>
            <a:pPr marL="285750" indent="-285750" algn="justLow">
              <a:lnSpc>
                <a:spcPct val="150000"/>
              </a:lnSpc>
              <a:buFont typeface="Wingdings" panose="05000000000000000000" pitchFamily="2" charset="2"/>
              <a:buChar char="§"/>
            </a:pPr>
            <a:r>
              <a:rPr kumimoji="0" lang="ar-SA" sz="1600" i="0" u="none" strike="noStrike" kern="0" cap="none" spc="0" normalizeH="0" baseline="0" noProof="0" dirty="0">
                <a:ln>
                  <a:noFill/>
                </a:ln>
                <a:effectLst/>
                <a:uLnTx/>
                <a:uFillTx/>
                <a:latin typeface="Alexandria" charset="0"/>
                <a:ea typeface="+mn-ea"/>
                <a:cs typeface="Alexandria" charset="0"/>
              </a:rPr>
              <a:t>إرضاء حاجات الأفراد.</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8637645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مبادئ القيادة الأخلاقية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74266" y="2095405"/>
            <a:ext cx="10243467" cy="3005310"/>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7- </a:t>
            </a:r>
            <a:r>
              <a:rPr lang="ar-SA" sz="1600" b="1" kern="0" dirty="0">
                <a:solidFill>
                  <a:srgbClr val="00AEEF"/>
                </a:solidFill>
                <a:latin typeface="Alexandria" charset="0"/>
                <a:cs typeface="Alexandria" charset="0"/>
              </a:rPr>
              <a:t>أب</a:t>
            </a: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ق رجالك مطلعين:</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هذا المبدأ باختصار يتحدث عن عامل الاتصال بين القائد والتابعين حسب تدرجهم الوظيفي فالقائد لا يستطيع تحقيق المهمة من تلقاء نفسه دون الاعتماد على الآخرين وهذا يتطلب أن يكون الآخرين مطلعين على ما يجب معرفته وفعله</a:t>
            </a:r>
            <a:r>
              <a:rPr lang="ar-SA" sz="1600" kern="0" dirty="0">
                <a:latin typeface="Alexandria" charset="0"/>
                <a:cs typeface="Alexandria" charset="0"/>
              </a:rPr>
              <a:t>.</a:t>
            </a:r>
            <a:endParaRPr kumimoji="0" lang="ar-SA" sz="1600" i="0" u="none" strike="noStrike" kern="0" cap="none" spc="0" normalizeH="0" baseline="0" noProof="0" dirty="0">
              <a:ln>
                <a:noFill/>
              </a:ln>
              <a:effectLst/>
              <a:uLnTx/>
              <a:uFillTx/>
              <a:latin typeface="Alexandria" charset="0"/>
              <a:ea typeface="+mn-ea"/>
              <a:cs typeface="Alexandria" charset="0"/>
            </a:endParaRPr>
          </a:p>
          <a:p>
            <a:pPr algn="justLow">
              <a:lnSpc>
                <a:spcPct val="150000"/>
              </a:lnSpc>
            </a:pPr>
            <a:endParaRPr kumimoji="0" lang="ar-SA" sz="1600" i="0" u="none" strike="noStrike" kern="0" cap="none" spc="0" normalizeH="0" baseline="0" noProof="0" dirty="0">
              <a:ln>
                <a:noFill/>
              </a:ln>
              <a:effectLst/>
              <a:uLnTx/>
              <a:uFillTx/>
              <a:latin typeface="Alexandria" charset="0"/>
              <a:ea typeface="+mn-ea"/>
              <a:cs typeface="Alexandria" charset="0"/>
            </a:endParaRPr>
          </a:p>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8 - </a:t>
            </a:r>
            <a:r>
              <a:rPr kumimoji="0" lang="ar-SA" sz="1600" b="1" i="0" u="none" strike="noStrike" kern="0" cap="none" spc="0" normalizeH="0" baseline="0" noProof="0">
                <a:ln>
                  <a:noFill/>
                </a:ln>
                <a:solidFill>
                  <a:srgbClr val="00AEEF"/>
                </a:solidFill>
                <a:effectLst/>
                <a:uLnTx/>
                <a:uFillTx/>
                <a:latin typeface="Alexandria" charset="0"/>
                <a:ea typeface="+mn-ea"/>
                <a:cs typeface="Alexandria" charset="0"/>
              </a:rPr>
              <a:t>طور الإحساس </a:t>
            </a: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بالمسؤولية لدى التابعين:</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القائد الذي يبحث عن المسؤولية ويتحملها لابد أن يطور هذا المبدأ أيضاً عند التابعين حتى تكتمل الحلقة، فهو بمفرده لا يستطيع فعل كل شيء، </a:t>
            </a:r>
            <a:r>
              <a:rPr lang="ar-SA" sz="1600" kern="0" dirty="0">
                <a:latin typeface="Alexandria" charset="0"/>
                <a:cs typeface="Alexandria" charset="0"/>
              </a:rPr>
              <a:t>ف</a:t>
            </a:r>
            <a:r>
              <a:rPr kumimoji="0" lang="ar-SA" sz="1600" i="0" u="none" strike="noStrike" kern="0" cap="none" spc="0" normalizeH="0" baseline="0" noProof="0" dirty="0">
                <a:ln>
                  <a:noFill/>
                </a:ln>
                <a:effectLst/>
                <a:uLnTx/>
                <a:uFillTx/>
                <a:latin typeface="Alexandria" charset="0"/>
                <a:ea typeface="+mn-ea"/>
                <a:cs typeface="Alexandria" charset="0"/>
              </a:rPr>
              <a:t>لابد من تضافر كافة الجهود والأنشطة بشكل مختلف لتحقيق النجاح.</a:t>
            </a: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6516497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D27FEE-CD02-7B66-360A-267784CE25B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CD10E2-2450-CDC6-69BA-B9AD021E6B7D}"/>
              </a:ext>
            </a:extLst>
          </p:cNvPr>
          <p:cNvSpPr txBox="1"/>
          <p:nvPr/>
        </p:nvSpPr>
        <p:spPr>
          <a:xfrm>
            <a:off x="3963403" y="586164"/>
            <a:ext cx="4266199"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مبادئ القيادة الأخلاقية</a:t>
            </a:r>
          </a:p>
        </p:txBody>
      </p:sp>
      <p:sp>
        <p:nvSpPr>
          <p:cNvPr id="4" name="Rectangle 4">
            <a:extLst>
              <a:ext uri="{FF2B5EF4-FFF2-40B4-BE49-F238E27FC236}">
                <a16:creationId xmlns:a16="http://schemas.microsoft.com/office/drawing/2014/main" id="{CCECF53F-199B-1097-CB92-688D8989039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C1E0E9-AFAD-3EBB-D4DD-2D1D9446E8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98AB14D-CB06-ADF3-D7D1-1EE183FE3DA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6CC5276-9371-A8E0-CEED-D292BD20B8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800E17-ABAF-96FB-B6C0-0C95C8C12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3A0E32A2-A61B-3080-8BF6-6BC430C43D09}"/>
              </a:ext>
            </a:extLst>
          </p:cNvPr>
          <p:cNvSpPr txBox="1"/>
          <p:nvPr/>
        </p:nvSpPr>
        <p:spPr>
          <a:xfrm>
            <a:off x="942308" y="2100417"/>
            <a:ext cx="10243467" cy="3005310"/>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9 - تأكد بأن المهمة مفهومة ومشرف عليها ومنجزة:</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الاتصال الفعال هو المفتاح لهذا المبدأ بواسطته نستطيع أن نتحقق من أن المهمة قد أصبحت مفهومة من قبل الجميع وأنه قد تم إنجازها من خلال المتابعة المستمرة لكل مرحلة من مراحل هذا الإنجاز.</a:t>
            </a:r>
          </a:p>
          <a:p>
            <a:pPr algn="justLow">
              <a:lnSpc>
                <a:spcPct val="150000"/>
              </a:lnSpc>
            </a:pPr>
            <a:endParaRPr lang="ar-SA" sz="1600" kern="0" dirty="0">
              <a:latin typeface="Alexandria" charset="0"/>
              <a:cs typeface="Alexandria" charset="0"/>
            </a:endParaRPr>
          </a:p>
          <a:p>
            <a:pPr algn="justLow">
              <a:lnSpc>
                <a:spcPct val="150000"/>
              </a:lnSpc>
            </a:pPr>
            <a:r>
              <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rPr>
              <a:t>10- درب رجالك أن يعملوا كفريق:</a:t>
            </a:r>
          </a:p>
          <a:p>
            <a:pPr algn="justLow">
              <a:lnSpc>
                <a:spcPct val="150000"/>
              </a:lnSpc>
            </a:pPr>
            <a:r>
              <a:rPr kumimoji="0" lang="ar-SA" sz="1600" i="0" u="none" strike="noStrike" kern="0" cap="none" spc="0" normalizeH="0" baseline="0" noProof="0" dirty="0">
                <a:ln>
                  <a:noFill/>
                </a:ln>
                <a:effectLst/>
                <a:uLnTx/>
                <a:uFillTx/>
                <a:latin typeface="Alexandria" charset="0"/>
                <a:ea typeface="+mn-ea"/>
                <a:cs typeface="Alexandria" charset="0"/>
              </a:rPr>
              <a:t>التدريب كفريق يعني أن الجماعة تتكيف مع بعضها البعض في إجراءات التنفيذ بشكل متقن، ويؤكد على التماسك والتعاون والانسجام من قبل الجميع في بوتقة واحدة.</a:t>
            </a:r>
          </a:p>
          <a:p>
            <a:pPr algn="justLow">
              <a:lnSpc>
                <a:spcPct val="150000"/>
              </a:lnSpc>
            </a:pPr>
            <a:endParaRPr kumimoji="0" lang="ar-SA" sz="1600" b="1" i="0" u="none" strike="noStrike" kern="0" cap="none" spc="0" normalizeH="0" baseline="0" noProof="0" dirty="0">
              <a:ln>
                <a:noFill/>
              </a:ln>
              <a:solidFill>
                <a:srgbClr val="00AEEF"/>
              </a:solidFill>
              <a:effectLst/>
              <a:uLnTx/>
              <a:uFillTx/>
              <a:latin typeface="Alexandria" charset="0"/>
              <a:ea typeface="+mn-ea"/>
              <a:cs typeface="Alexandria" charset="0"/>
            </a:endParaRPr>
          </a:p>
        </p:txBody>
      </p:sp>
      <p:sp>
        <p:nvSpPr>
          <p:cNvPr id="10" name="Round Diagonal Corner Rectangle 17">
            <a:extLst>
              <a:ext uri="{FF2B5EF4-FFF2-40B4-BE49-F238E27FC236}">
                <a16:creationId xmlns:a16="http://schemas.microsoft.com/office/drawing/2014/main" id="{DCCCFB07-3E23-FB2D-5150-6EF29FF09F10}"/>
              </a:ext>
            </a:extLst>
          </p:cNvPr>
          <p:cNvSpPr/>
          <p:nvPr/>
        </p:nvSpPr>
        <p:spPr>
          <a:xfrm>
            <a:off x="1007326" y="5073079"/>
            <a:ext cx="10032628" cy="914031"/>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nSpc>
                <a:spcPct val="150000"/>
              </a:lnSpc>
              <a:spcAft>
                <a:spcPts val="200"/>
              </a:spcAft>
              <a:defRPr lang="en-US"/>
            </a:pPr>
            <a:r>
              <a:rPr lang="ar-SA" sz="1600" dirty="0">
                <a:solidFill>
                  <a:schemeClr val="bg1"/>
                </a:solidFill>
                <a:latin typeface="Alexandria" charset="0"/>
                <a:cs typeface="Alexandria" charset="0"/>
              </a:rPr>
              <a:t>ختاماً فإن المبادئ الأخلاقية للقيادة تعتبر مرجع ودليل للقائد لتذكيره في النقاط التي يجب الاهتمام بها والانتباه إليها لتكون قيادته فعالة ومثمرة وتستوعب الموقف والناس والمهمة المطلوبة.</a:t>
            </a:r>
          </a:p>
        </p:txBody>
      </p:sp>
    </p:spTree>
    <p:extLst>
      <p:ext uri="{BB962C8B-B14F-4D97-AF65-F5344CB8AC3E}">
        <p14:creationId xmlns:p14="http://schemas.microsoft.com/office/powerpoint/2010/main" val="40577675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pic>
        <p:nvPicPr>
          <p:cNvPr id="2" name="صورة 1">
            <a:extLst>
              <a:ext uri="{FF2B5EF4-FFF2-40B4-BE49-F238E27FC236}">
                <a16:creationId xmlns:a16="http://schemas.microsoft.com/office/drawing/2014/main" id="{33096C29-5251-43EA-4D49-B2ED23C29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2710" y="1989043"/>
            <a:ext cx="9542484" cy="2847659"/>
          </a:xfrm>
          <a:prstGeom prst="rect">
            <a:avLst/>
          </a:prstGeom>
        </p:spPr>
      </p:pic>
      <p:sp>
        <p:nvSpPr>
          <p:cNvPr id="11" name="مربع نص 10">
            <a:extLst>
              <a:ext uri="{FF2B5EF4-FFF2-40B4-BE49-F238E27FC236}">
                <a16:creationId xmlns:a16="http://schemas.microsoft.com/office/drawing/2014/main" id="{A6C4595B-631E-365B-C95D-7B5CE7174063}"/>
              </a:ext>
            </a:extLst>
          </p:cNvPr>
          <p:cNvSpPr txBox="1"/>
          <p:nvPr/>
        </p:nvSpPr>
        <p:spPr>
          <a:xfrm>
            <a:off x="7763435" y="2738874"/>
            <a:ext cx="3665767"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ماهية القيم الإدارية وأخلاقيات القيادة</a:t>
            </a:r>
          </a:p>
        </p:txBody>
      </p:sp>
      <p:sp>
        <p:nvSpPr>
          <p:cNvPr id="12" name="مربع نص 11">
            <a:extLst>
              <a:ext uri="{FF2B5EF4-FFF2-40B4-BE49-F238E27FC236}">
                <a16:creationId xmlns:a16="http://schemas.microsoft.com/office/drawing/2014/main" id="{0F929EC2-A554-2B7C-00D1-8507778AC51E}"/>
              </a:ext>
            </a:extLst>
          </p:cNvPr>
          <p:cNvSpPr txBox="1"/>
          <p:nvPr/>
        </p:nvSpPr>
        <p:spPr>
          <a:xfrm>
            <a:off x="906987" y="2750597"/>
            <a:ext cx="2639660"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تطور القيم الإدارية ووظائفها</a:t>
            </a:r>
          </a:p>
        </p:txBody>
      </p:sp>
      <p:sp>
        <p:nvSpPr>
          <p:cNvPr id="13" name="مربع نص 12">
            <a:extLst>
              <a:ext uri="{FF2B5EF4-FFF2-40B4-BE49-F238E27FC236}">
                <a16:creationId xmlns:a16="http://schemas.microsoft.com/office/drawing/2014/main" id="{3764509F-9685-9853-F52A-880A40C0B1EE}"/>
              </a:ext>
            </a:extLst>
          </p:cNvPr>
          <p:cNvSpPr txBox="1"/>
          <p:nvPr/>
        </p:nvSpPr>
        <p:spPr>
          <a:xfrm>
            <a:off x="8373035" y="4680685"/>
            <a:ext cx="2990519"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خصائص القيم الإدارية وقياسها</a:t>
            </a:r>
          </a:p>
        </p:txBody>
      </p:sp>
      <p:sp>
        <p:nvSpPr>
          <p:cNvPr id="14" name="مربع نص 13">
            <a:extLst>
              <a:ext uri="{FF2B5EF4-FFF2-40B4-BE49-F238E27FC236}">
                <a16:creationId xmlns:a16="http://schemas.microsoft.com/office/drawing/2014/main" id="{6AFDF84A-3183-FFF1-F6A9-7926CCF3E5B1}"/>
              </a:ext>
            </a:extLst>
          </p:cNvPr>
          <p:cNvSpPr txBox="1"/>
          <p:nvPr/>
        </p:nvSpPr>
        <p:spPr>
          <a:xfrm>
            <a:off x="595510" y="4670381"/>
            <a:ext cx="4316451"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علاقة القيم بالسلوك ومبادئ القيادة الأخلاقية</a:t>
            </a:r>
          </a:p>
        </p:txBody>
      </p:sp>
      <p:sp>
        <p:nvSpPr>
          <p:cNvPr id="15" name="مربع نص 14">
            <a:extLst>
              <a:ext uri="{FF2B5EF4-FFF2-40B4-BE49-F238E27FC236}">
                <a16:creationId xmlns:a16="http://schemas.microsoft.com/office/drawing/2014/main" id="{665A7095-66A3-91F1-0306-EB2F55D90F44}"/>
              </a:ext>
            </a:extLst>
          </p:cNvPr>
          <p:cNvSpPr txBox="1"/>
          <p:nvPr/>
        </p:nvSpPr>
        <p:spPr>
          <a:xfrm>
            <a:off x="8718210" y="3226911"/>
            <a:ext cx="2401901" cy="830997"/>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القيادة الإدارية والأخلاق الحميدة</a:t>
            </a:r>
          </a:p>
          <a:p>
            <a:pPr marL="171450" indent="-171450" algn="justLow">
              <a:buFont typeface="Arial" panose="020B0604020202020204" pitchFamily="34" charset="0"/>
              <a:buChar char="•"/>
            </a:pPr>
            <a:r>
              <a:rPr lang="ar-SA" sz="1200" dirty="0">
                <a:latin typeface="Alexandria" pitchFamily="2" charset="-78"/>
                <a:cs typeface="Alexandria" pitchFamily="2" charset="-78"/>
              </a:rPr>
              <a:t>تعريف الأخلاق والقيم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مكونات القيم الإدارية</a:t>
            </a:r>
          </a:p>
        </p:txBody>
      </p:sp>
      <p:sp>
        <p:nvSpPr>
          <p:cNvPr id="16" name="مربع نص 15">
            <a:extLst>
              <a:ext uri="{FF2B5EF4-FFF2-40B4-BE49-F238E27FC236}">
                <a16:creationId xmlns:a16="http://schemas.microsoft.com/office/drawing/2014/main" id="{C6795C18-D394-A1E8-E33F-E63966F0296A}"/>
              </a:ext>
            </a:extLst>
          </p:cNvPr>
          <p:cNvSpPr txBox="1"/>
          <p:nvPr/>
        </p:nvSpPr>
        <p:spPr>
          <a:xfrm>
            <a:off x="8718209" y="5154326"/>
            <a:ext cx="2401901" cy="646331"/>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خصائص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تصنيف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أساليب قياس القيم الإدارية</a:t>
            </a:r>
          </a:p>
        </p:txBody>
      </p:sp>
      <p:sp>
        <p:nvSpPr>
          <p:cNvPr id="17" name="مربع نص 16">
            <a:extLst>
              <a:ext uri="{FF2B5EF4-FFF2-40B4-BE49-F238E27FC236}">
                <a16:creationId xmlns:a16="http://schemas.microsoft.com/office/drawing/2014/main" id="{ABACADD1-368F-5CC4-F69D-57842DB89175}"/>
              </a:ext>
            </a:extLst>
          </p:cNvPr>
          <p:cNvSpPr txBox="1"/>
          <p:nvPr/>
        </p:nvSpPr>
        <p:spPr>
          <a:xfrm>
            <a:off x="1153149" y="3224370"/>
            <a:ext cx="2401901" cy="646331"/>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مراحل تطور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مصادر القيم الإدارية</a:t>
            </a:r>
          </a:p>
          <a:p>
            <a:pPr marL="171450" indent="-171450" algn="justLow">
              <a:buFont typeface="Arial" panose="020B0604020202020204" pitchFamily="34" charset="0"/>
              <a:buChar char="•"/>
            </a:pPr>
            <a:r>
              <a:rPr lang="ar-SA" sz="1200" dirty="0">
                <a:latin typeface="Alexandria" pitchFamily="2" charset="-78"/>
                <a:cs typeface="Alexandria" pitchFamily="2" charset="-78"/>
              </a:rPr>
              <a:t>وظائف القيم الإدارية</a:t>
            </a:r>
          </a:p>
        </p:txBody>
      </p:sp>
      <p:sp>
        <p:nvSpPr>
          <p:cNvPr id="18" name="مربع نص 17">
            <a:extLst>
              <a:ext uri="{FF2B5EF4-FFF2-40B4-BE49-F238E27FC236}">
                <a16:creationId xmlns:a16="http://schemas.microsoft.com/office/drawing/2014/main" id="{1691D2F5-F677-FE56-7873-09926474C84F}"/>
              </a:ext>
            </a:extLst>
          </p:cNvPr>
          <p:cNvSpPr txBox="1"/>
          <p:nvPr/>
        </p:nvSpPr>
        <p:spPr>
          <a:xfrm>
            <a:off x="1153149" y="5136591"/>
            <a:ext cx="2401901" cy="461665"/>
          </a:xfrm>
          <a:prstGeom prst="rect">
            <a:avLst/>
          </a:prstGeom>
          <a:noFill/>
        </p:spPr>
        <p:txBody>
          <a:bodyPr wrap="square" rtlCol="1">
            <a:spAutoFit/>
          </a:bodyPr>
          <a:lstStyle/>
          <a:p>
            <a:pPr marL="171450" indent="-171450" algn="justLow">
              <a:buFont typeface="Arial" panose="020B0604020202020204" pitchFamily="34" charset="0"/>
              <a:buChar char="•"/>
            </a:pPr>
            <a:r>
              <a:rPr lang="ar-SA" sz="1200" dirty="0">
                <a:latin typeface="Alexandria" pitchFamily="2" charset="-78"/>
                <a:cs typeface="Alexandria" pitchFamily="2" charset="-78"/>
              </a:rPr>
              <a:t>علاقة القيم بالسلوك</a:t>
            </a:r>
          </a:p>
          <a:p>
            <a:pPr marL="171450" indent="-171450" algn="justLow">
              <a:buFont typeface="Arial" panose="020B0604020202020204" pitchFamily="34" charset="0"/>
              <a:buChar char="•"/>
            </a:pPr>
            <a:r>
              <a:rPr lang="ar-SA" sz="1200" dirty="0">
                <a:latin typeface="Alexandria" pitchFamily="2" charset="-78"/>
                <a:cs typeface="Alexandria" pitchFamily="2" charset="-78"/>
              </a:rPr>
              <a:t>مبادئ القيادة الأخلاقية</a:t>
            </a: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spTree>
    <p:extLst>
      <p:ext uri="{BB962C8B-B14F-4D97-AF65-F5344CB8AC3E}">
        <p14:creationId xmlns:p14="http://schemas.microsoft.com/office/powerpoint/2010/main" val="24991856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45CBD85-E948-4730-ABC0-84D05BE49193}"/>
</file>

<file path=customXml/itemProps2.xml><?xml version="1.0" encoding="utf-8"?>
<ds:datastoreItem xmlns:ds="http://schemas.openxmlformats.org/officeDocument/2006/customXml" ds:itemID="{CDD92A3C-668A-458A-864A-47EFE0BBBEB7}"/>
</file>

<file path=customXml/itemProps3.xml><?xml version="1.0" encoding="utf-8"?>
<ds:datastoreItem xmlns:ds="http://schemas.openxmlformats.org/officeDocument/2006/customXml" ds:itemID="{24FD2D8B-1D33-46C8-976F-04877C1B47C0}"/>
</file>

<file path=docProps/app.xml><?xml version="1.0" encoding="utf-8"?>
<Properties xmlns="http://schemas.openxmlformats.org/officeDocument/2006/extended-properties" xmlns:vt="http://schemas.openxmlformats.org/officeDocument/2006/docPropsVTypes">
  <TotalTime>0</TotalTime>
  <Words>3208</Words>
  <Application>Microsoft Office PowerPoint</Application>
  <PresentationFormat>شاشة عريضة</PresentationFormat>
  <Paragraphs>441</Paragraphs>
  <Slides>40</Slides>
  <Notes>0</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40</vt:i4>
      </vt:variant>
    </vt:vector>
  </HeadingPairs>
  <TitlesOfParts>
    <vt:vector size="49" baseType="lpstr">
      <vt:lpstr>Alexandria</vt:lpstr>
      <vt:lpstr>Alexandria Medium</vt:lpstr>
      <vt:lpstr>Arial</vt:lpstr>
      <vt:lpstr>Calibri</vt:lpstr>
      <vt:lpstr>Dubai</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82</cp:revision>
  <dcterms:created xsi:type="dcterms:W3CDTF">2024-06-23T11:44:09Z</dcterms:created>
  <dcterms:modified xsi:type="dcterms:W3CDTF">2024-07-13T17:46:49Z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