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comments/comment1.xml" ContentType="application/vnd.openxmlformats-officedocument.presentationml.comments+xml"/>
  <Override PartName="/ppt/comments/comment2.xml" ContentType="application/vnd.openxmlformats-officedocument.presentationml.comments+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97" r:id="rId5"/>
    <p:sldId id="498" r:id="rId6"/>
    <p:sldId id="499" r:id="rId7"/>
    <p:sldId id="271" r:id="rId8"/>
    <p:sldId id="306" r:id="rId9"/>
    <p:sldId id="500" r:id="rId10"/>
    <p:sldId id="501" r:id="rId11"/>
    <p:sldId id="256" r:id="rId12"/>
    <p:sldId id="502" r:id="rId13"/>
    <p:sldId id="503" r:id="rId14"/>
    <p:sldId id="504" r:id="rId15"/>
    <p:sldId id="505" r:id="rId16"/>
    <p:sldId id="506" r:id="rId17"/>
    <p:sldId id="507" r:id="rId18"/>
    <p:sldId id="509" r:id="rId19"/>
    <p:sldId id="508" r:id="rId20"/>
    <p:sldId id="510" r:id="rId21"/>
    <p:sldId id="511" r:id="rId22"/>
    <p:sldId id="512" r:id="rId23"/>
    <p:sldId id="514" r:id="rId24"/>
    <p:sldId id="516" r:id="rId25"/>
    <p:sldId id="517" r:id="rId26"/>
    <p:sldId id="518" r:id="rId27"/>
    <p:sldId id="519" r:id="rId28"/>
    <p:sldId id="520" r:id="rId29"/>
    <p:sldId id="521" r:id="rId30"/>
    <p:sldId id="524" r:id="rId31"/>
    <p:sldId id="523" r:id="rId32"/>
    <p:sldId id="522" r:id="rId33"/>
    <p:sldId id="525" r:id="rId34"/>
    <p:sldId id="526" r:id="rId35"/>
    <p:sldId id="527" r:id="rId36"/>
    <p:sldId id="528" r:id="rId37"/>
    <p:sldId id="529" r:id="rId38"/>
    <p:sldId id="530" r:id="rId39"/>
    <p:sldId id="531" r:id="rId40"/>
    <p:sldId id="544" r:id="rId41"/>
    <p:sldId id="542" r:id="rId42"/>
    <p:sldId id="54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7"/>
            <p14:sldId id="498"/>
            <p14:sldId id="499"/>
            <p14:sldId id="271"/>
            <p14:sldId id="306"/>
            <p14:sldId id="500"/>
            <p14:sldId id="501"/>
            <p14:sldId id="256"/>
            <p14:sldId id="502"/>
            <p14:sldId id="503"/>
            <p14:sldId id="504"/>
            <p14:sldId id="505"/>
            <p14:sldId id="506"/>
            <p14:sldId id="507"/>
            <p14:sldId id="509"/>
            <p14:sldId id="508"/>
            <p14:sldId id="510"/>
            <p14:sldId id="511"/>
            <p14:sldId id="512"/>
            <p14:sldId id="514"/>
            <p14:sldId id="516"/>
            <p14:sldId id="517"/>
            <p14:sldId id="518"/>
            <p14:sldId id="519"/>
            <p14:sldId id="520"/>
            <p14:sldId id="521"/>
            <p14:sldId id="524"/>
            <p14:sldId id="523"/>
            <p14:sldId id="522"/>
            <p14:sldId id="525"/>
            <p14:sldId id="526"/>
            <p14:sldId id="527"/>
            <p14:sldId id="528"/>
            <p14:sldId id="529"/>
            <p14:sldId id="530"/>
            <p14:sldId id="531"/>
            <p14:sldId id="544"/>
            <p14:sldId id="542"/>
            <p14:sldId id="54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kba Alsabbagh" initials="OA" lastIdx="5" clrIdx="0">
    <p:extLst>
      <p:ext uri="{19B8F6BF-5375-455C-9EA6-DF929625EA0E}">
        <p15:presenceInfo xmlns:p15="http://schemas.microsoft.com/office/powerpoint/2012/main" userId="Okba Alsabbag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778"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comments/comment1.xml><?xml version="1.0" encoding="utf-8"?>
<p:cmLst xmlns:a="http://schemas.openxmlformats.org/drawingml/2006/main" xmlns:r="http://schemas.openxmlformats.org/officeDocument/2006/relationships" xmlns:p="http://schemas.openxmlformats.org/presentationml/2006/main">
  <p:cm authorId="1" dt="2025-05-27T20:27:41.004" idx="2">
    <p:pos x="10" y="10"/>
    <p:text/>
    <p:extLst>
      <p:ext uri="{C676402C-5697-4E1C-873F-D02D1690AC5C}">
        <p15:threadingInfo xmlns:p15="http://schemas.microsoft.com/office/powerpoint/2012/main" timeZoneBias="-18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25-05-27T20:27:41.004" idx="3">
    <p:pos x="10" y="10"/>
    <p:text/>
    <p:extLst>
      <p:ext uri="{C676402C-5697-4E1C-873F-D02D1690AC5C}">
        <p15:threadingInfo xmlns:p15="http://schemas.microsoft.com/office/powerpoint/2012/main" timeZoneBias="-18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01/06/2025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269125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033395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01/06/2025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01/06/2025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01/06/2025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01/06/2025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01/06/2025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01/06/2025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01/06/2025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01/06/2025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01/06/2025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01/06/2025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01/06/2025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504654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01/06/2025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4.xml"/><Relationship Id="rId1" Type="http://schemas.openxmlformats.org/officeDocument/2006/relationships/tags" Target="../tags/tag1.xml"/><Relationship Id="rId5" Type="http://schemas.openxmlformats.org/officeDocument/2006/relationships/image" Target="../media/image4.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4.xml"/><Relationship Id="rId1" Type="http://schemas.openxmlformats.org/officeDocument/2006/relationships/tags" Target="../tags/tag2.xml"/><Relationship Id="rId6" Type="http://schemas.openxmlformats.org/officeDocument/2006/relationships/image" Target="../media/image6.jpeg"/><Relationship Id="rId5" Type="http://schemas.openxmlformats.org/officeDocument/2006/relationships/image" Target="../media/image4.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16.xml"/><Relationship Id="rId1" Type="http://schemas.openxmlformats.org/officeDocument/2006/relationships/tags" Target="../tags/tag3.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7.xml"/><Relationship Id="rId1" Type="http://schemas.openxmlformats.org/officeDocument/2006/relationships/tags" Target="../tags/tag4.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3.xml"/><Relationship Id="rId4" Type="http://schemas.openxmlformats.org/officeDocument/2006/relationships/comments" Target="../comments/comment1.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26.jpeg"/><Relationship Id="rId4" Type="http://schemas.openxmlformats.org/officeDocument/2006/relationships/image" Target="../media/image25.jpeg"/></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3.xml"/><Relationship Id="rId4" Type="http://schemas.openxmlformats.org/officeDocument/2006/relationships/comments" Target="../comments/comment2.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15.xml"/><Relationship Id="rId5" Type="http://schemas.openxmlformats.org/officeDocument/2006/relationships/image" Target="../media/image42.png"/><Relationship Id="rId4" Type="http://schemas.openxmlformats.org/officeDocument/2006/relationships/image" Target="../media/image4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4428099" y="3543959"/>
            <a:ext cx="7823890" cy="1138773"/>
          </a:xfrm>
          <a:prstGeom prst="rect">
            <a:avLst/>
          </a:prstGeom>
          <a:noFill/>
        </p:spPr>
        <p:txBody>
          <a:bodyPr wrap="square" rtlCol="0">
            <a:spAutoFit/>
          </a:bodyPr>
          <a:lstStyle/>
          <a:p>
            <a:pPr algn="ctr"/>
            <a:r>
              <a:rPr lang="ar-SY" sz="3400" b="1" dirty="0">
                <a:latin typeface="Tahoma" panose="020B0604030504040204" pitchFamily="34" charset="0"/>
                <a:ea typeface="Tahoma" panose="020B0604030504040204" pitchFamily="34" charset="0"/>
                <a:cs typeface="Tahoma" panose="020B0604030504040204" pitchFamily="34" charset="0"/>
              </a:rPr>
              <a:t>مدخل إلى التسويق عبر التقنيات الحديثة</a:t>
            </a:r>
            <a:endParaRPr lang="en-US" sz="3400" b="1" dirty="0">
              <a:latin typeface="Tahoma" panose="020B0604030504040204" pitchFamily="34" charset="0"/>
              <a:ea typeface="Tahoma" panose="020B0604030504040204" pitchFamily="34" charset="0"/>
              <a:cs typeface="Tahoma" panose="020B0604030504040204" pitchFamily="34" charset="0"/>
            </a:endParaRPr>
          </a:p>
        </p:txBody>
      </p:sp>
      <p:sp>
        <p:nvSpPr>
          <p:cNvPr id="10" name="Rectangle: Rounded Corners 9"/>
          <p:cNvSpPr/>
          <p:nvPr/>
        </p:nvSpPr>
        <p:spPr>
          <a:xfrm>
            <a:off x="5748017" y="472133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600" b="1" dirty="0">
                <a:solidFill>
                  <a:schemeClr val="tx1"/>
                </a:solidFill>
                <a:latin typeface="Tahoma" panose="020B0604030504040204" pitchFamily="34" charset="0"/>
                <a:ea typeface="Tahoma" panose="020B0604030504040204" pitchFamily="34" charset="0"/>
                <a:cs typeface="Tahoma" panose="020B0604030504040204" pitchFamily="34" charset="0"/>
              </a:rPr>
              <a:t>المحاضرة الأولى</a:t>
            </a:r>
            <a:endParaRPr lang="en-US" sz="26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a:off x="6400263" y="5197485"/>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MKT312</a:t>
            </a:r>
            <a:endParaRPr lang="ar-SY" sz="20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Okba Alsabbagh</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8F7C9B8C-7226-41EA-9955-577D10B19E73}"/>
              </a:ext>
            </a:extLst>
          </p:cNvPr>
          <p:cNvSpPr txBox="1"/>
          <p:nvPr/>
        </p:nvSpPr>
        <p:spPr>
          <a:xfrm>
            <a:off x="6824027" y="2106761"/>
            <a:ext cx="5779733" cy="1261884"/>
          </a:xfrm>
          <a:prstGeom prst="rect">
            <a:avLst/>
          </a:prstGeom>
          <a:noFill/>
        </p:spPr>
        <p:txBody>
          <a:bodyPr wrap="square" rtlCol="0">
            <a:spAutoFit/>
          </a:bodyPr>
          <a:lstStyle/>
          <a:p>
            <a:pPr algn="ctr"/>
            <a:r>
              <a:rPr lang="ar-SY" sz="3800" b="1" dirty="0">
                <a:solidFill>
                  <a:srgbClr val="00B0F0"/>
                </a:solidFill>
                <a:latin typeface="Tahoma" panose="020B0604030504040204" pitchFamily="34" charset="0"/>
                <a:ea typeface="Tahoma" panose="020B0604030504040204" pitchFamily="34" charset="0"/>
                <a:cs typeface="Tahoma" panose="020B0604030504040204" pitchFamily="34" charset="0"/>
              </a:rPr>
              <a:t>التسويق عبر التقنيات الحديثة</a:t>
            </a:r>
            <a:endParaRPr lang="en-US" sz="3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1472"/>
    </mc:Choice>
    <mc:Fallback xmlns="">
      <p:transition spd="slow" advTm="3147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955" y="638042"/>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تمهيد</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46576" y="1375827"/>
            <a:ext cx="8417320" cy="4651979"/>
          </a:xfrm>
          <a:prstGeom prst="rect">
            <a:avLst/>
          </a:prstGeom>
          <a:noFill/>
        </p:spPr>
        <p:txBody>
          <a:bodyPr wrap="square" rtlCol="0">
            <a:spAutoFit/>
          </a:bodyPr>
          <a:lstStyle/>
          <a:p>
            <a:pPr algn="just" rtl="1">
              <a:lnSpc>
                <a:spcPct val="150000"/>
              </a:lnSpc>
            </a:pPr>
            <a:r>
              <a:rPr lang="ar-SY" sz="2000" dirty="0"/>
              <a:t>في ظل التطور المتسارع للتكنولوجيا، تغيّرت ملامح التسويق بالكامل.</a:t>
            </a:r>
          </a:p>
          <a:p>
            <a:pPr algn="just" rtl="1">
              <a:lnSpc>
                <a:spcPct val="150000"/>
              </a:lnSpc>
            </a:pPr>
            <a:r>
              <a:rPr lang="ar-SY" sz="2000" dirty="0"/>
              <a:t>هذا التحول شمل أدوات العمل، واستراتيجيات التخطيط، وكذلك آليات التواصل مع الجمهور.</a:t>
            </a:r>
          </a:p>
          <a:p>
            <a:pPr algn="just" rtl="1">
              <a:lnSpc>
                <a:spcPct val="150000"/>
              </a:lnSpc>
            </a:pPr>
            <a:r>
              <a:rPr lang="ar-SY" sz="2000" dirty="0"/>
              <a:t>لم يعد المسوّق يعتمد فقط على الحدس والإعلانات العامة، بل أصبح يعتمد على بيانات دقيقة وسلوكيات فردية.</a:t>
            </a:r>
          </a:p>
          <a:p>
            <a:pPr algn="just" rtl="1">
              <a:lnSpc>
                <a:spcPct val="150000"/>
              </a:lnSpc>
            </a:pPr>
            <a:r>
              <a:rPr lang="ar-SY" sz="2000" dirty="0"/>
              <a:t>إن التقنية لم تغير الوسائل فقط، بل أعادت تشكيل جوهر العملية التسويقية بالكامل. لم يعد التسويق مجرد إعلان يُعرض على التلفاز أو لوحة تُثبت في شارع، بل أصبح علمًا يعتمد على تحليل البيانات، والذكاء الاصطناعي، والتفاعل اللحظي مع الجمهور. والبيانات اليوم هي الذهب الجديد للمسوّقين، ومن خلالها يمكن استهداف العميل بالرسالة المناسبة. التفاعل اللحظي يخلق بيئة تسويقية ديناميكية حيث يتم تعديل الرسائل وفق استجابات الجمهور. وقد أصبح من الضروري للمسوّق فهم أدوات مثل تحليل المشاعر، تتبع العملاء، والتخصيص الديناميكي.</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289004"/>
    </mc:Choice>
    <mc:Fallback xmlns="">
      <p:transition spd="slow" advTm="2890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935761" y="794445"/>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الأهداف</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01157" y="1627019"/>
            <a:ext cx="8417320" cy="3728649"/>
          </a:xfrm>
          <a:prstGeom prst="rect">
            <a:avLst/>
          </a:prstGeom>
          <a:noFill/>
        </p:spPr>
        <p:txBody>
          <a:bodyPr wrap="square" rtlCol="0">
            <a:spAutoFit/>
          </a:bodyPr>
          <a:lstStyle/>
          <a:p>
            <a:pPr algn="just" rtl="1">
              <a:lnSpc>
                <a:spcPct val="150000"/>
              </a:lnSpc>
            </a:pPr>
            <a:r>
              <a:rPr lang="ar-SY" sz="2000" dirty="0"/>
              <a:t>تهدف هذه المحاضرة إلى تزويد الدارسين بفهم شامل للتقنيات الحديثة في التسويق، عبر ثلاثة محاور رئيسية:</a:t>
            </a:r>
          </a:p>
          <a:p>
            <a:pPr algn="just" rtl="1">
              <a:lnSpc>
                <a:spcPct val="150000"/>
              </a:lnSpc>
            </a:pPr>
            <a:r>
              <a:rPr lang="ar-SY" sz="2000" dirty="0"/>
              <a:t>1.	التحول الرقمي</a:t>
            </a:r>
          </a:p>
          <a:p>
            <a:pPr algn="just" rtl="1">
              <a:lnSpc>
                <a:spcPct val="150000"/>
              </a:lnSpc>
            </a:pPr>
            <a:r>
              <a:rPr lang="ar-SY" sz="2000" dirty="0"/>
              <a:t>2.	التطور التاريخي</a:t>
            </a:r>
          </a:p>
          <a:p>
            <a:pPr algn="just" rtl="1">
              <a:lnSpc>
                <a:spcPct val="150000"/>
              </a:lnSpc>
            </a:pPr>
            <a:r>
              <a:rPr lang="ar-SY" sz="2000" dirty="0"/>
              <a:t>3.	المقارنة بين النماذج التقليدية والحديثة</a:t>
            </a:r>
          </a:p>
          <a:p>
            <a:pPr algn="just" rtl="1">
              <a:lnSpc>
                <a:spcPct val="150000"/>
              </a:lnSpc>
            </a:pPr>
            <a:endParaRPr lang="ar-SY" sz="2000" dirty="0"/>
          </a:p>
          <a:p>
            <a:pPr algn="just" rtl="1">
              <a:lnSpc>
                <a:spcPct val="150000"/>
              </a:lnSpc>
            </a:pPr>
            <a:r>
              <a:rPr lang="ar-SY" sz="2000" dirty="0"/>
              <a:t>كل محور يعكس زاوية مختلفة من التحول الذي يشهده التسويق الحديث.</a:t>
            </a:r>
          </a:p>
          <a:p>
            <a:pPr algn="just" rtl="1">
              <a:lnSpc>
                <a:spcPct val="150000"/>
              </a:lnSpc>
            </a:pPr>
            <a:r>
              <a:rPr lang="ar-SY" sz="2000" dirty="0"/>
              <a:t>سيتم الشرح بأسلوب تطبيقي، وتحليلي، مع أمثلة واقعية تساعد على ترسيخ الفهم.</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6" name="Picture 2">
            <a:extLst>
              <a:ext uri="{FF2B5EF4-FFF2-40B4-BE49-F238E27FC236}">
                <a16:creationId xmlns:a16="http://schemas.microsoft.com/office/drawing/2014/main" id="{9A682323-61A9-45A0-A103-8B17C72A00F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01157" y="2904910"/>
            <a:ext cx="2407619" cy="16345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868502536"/>
      </p:ext>
    </p:extLst>
  </p:cSld>
  <p:clrMapOvr>
    <a:masterClrMapping/>
  </p:clrMapOvr>
  <mc:AlternateContent xmlns:mc="http://schemas.openxmlformats.org/markup-compatibility/2006" xmlns:p14="http://schemas.microsoft.com/office/powerpoint/2010/main">
    <mc:Choice Requires="p14">
      <p:transition spd="slow" p14:dur="2000" advTm="64397"/>
    </mc:Choice>
    <mc:Fallback xmlns="">
      <p:transition spd="slow" advTm="6439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67888" y="990932"/>
            <a:ext cx="5192447"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الأول</a:t>
            </a:r>
          </a:p>
          <a:p>
            <a:pPr algn="ctr" rtl="1"/>
            <a:r>
              <a:rPr lang="ar-SY" sz="2600" dirty="0">
                <a:solidFill>
                  <a:srgbClr val="00B0F0"/>
                </a:solidFill>
                <a:latin typeface="Alexandria" charset="0"/>
                <a:cs typeface="Alexandria" charset="0"/>
              </a:rPr>
              <a:t> التحول الرقمي في التسويق – المفهوم والأهمية</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8253"/>
    </mc:Choice>
    <mc:Fallback xmlns="">
      <p:transition spd="slow" advTm="382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650533" y="1167201"/>
            <a:ext cx="5070512" cy="5053691"/>
          </a:xfrm>
          <a:prstGeom prst="rect">
            <a:avLst/>
          </a:prstGeom>
        </p:spPr>
        <p:txBody>
          <a:bodyPr wrap="square">
            <a:spAutoFit/>
          </a:bodyPr>
          <a:lstStyle/>
          <a:p>
            <a:pPr algn="just" rtl="1">
              <a:lnSpc>
                <a:spcPct val="150000"/>
              </a:lnSpc>
            </a:pPr>
            <a:r>
              <a:rPr lang="ar-SY" sz="2000" dirty="0"/>
              <a:t>يمثل التحول الرقمي في التسويق أحد أبرز مظاهر الثورة التكنولوجية في قطاع الأعمال.</a:t>
            </a:r>
          </a:p>
          <a:p>
            <a:pPr algn="just" rtl="1">
              <a:lnSpc>
                <a:spcPct val="150000"/>
              </a:lnSpc>
            </a:pPr>
            <a:r>
              <a:rPr lang="ar-SY" sz="2000" dirty="0"/>
              <a:t>لم يعد التسويق يعتمد فقط على الإعلانات المطبوعة أو البث الإذاعي، بل تطور ليشمل منصات رقمية متعددة، وتحليلات دقيقة، وتفاعلات لحظية مع العملاء.</a:t>
            </a:r>
          </a:p>
          <a:p>
            <a:pPr algn="just" rtl="1">
              <a:lnSpc>
                <a:spcPct val="150000"/>
              </a:lnSpc>
            </a:pPr>
            <a:r>
              <a:rPr lang="ar-SY" sz="2000" dirty="0"/>
              <a:t>بات من الضروري لأي مؤسسة تسويقية اليوم أن تتبنى نموذجًا رقميًا يمكنه مواكبة هذا التغيير المتسارع.</a:t>
            </a:r>
          </a:p>
          <a:p>
            <a:pPr algn="just" rtl="1">
              <a:lnSpc>
                <a:spcPct val="150000"/>
              </a:lnSpc>
            </a:pPr>
            <a:r>
              <a:rPr lang="ar-SY" sz="2000" dirty="0"/>
              <a:t>إن إهمال التحول الرقمي لا يعني فقط فقدان ميزة تنافسية، بل يعني الخروج من السوق في بيئة تسويقية رقمية شديدة الحيوية.</a:t>
            </a:r>
          </a:p>
          <a:p>
            <a:pPr>
              <a:lnSpc>
                <a:spcPct val="120000"/>
              </a:lnSpc>
            </a:pPr>
            <a:endParaRPr lang="en-US" sz="2000" dirty="0"/>
          </a:p>
        </p:txBody>
      </p:sp>
      <p:sp>
        <p:nvSpPr>
          <p:cNvPr id="17" name="TextBox 16"/>
          <p:cNvSpPr txBox="1"/>
          <p:nvPr/>
        </p:nvSpPr>
        <p:spPr>
          <a:xfrm>
            <a:off x="6944248" y="3996751"/>
            <a:ext cx="4113898" cy="129266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r>
              <a:rPr lang="ar-SY" sz="2600" dirty="0">
                <a:solidFill>
                  <a:srgbClr val="00B0F0"/>
                </a:solidFill>
                <a:latin typeface="Alexandria" charset="0"/>
                <a:cs typeface="Alexandria" charset="0"/>
              </a:rPr>
              <a:t>كيف ولماذا بدأ التحول الرقمي في التسويق؟</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Tree>
    <p:custDataLst>
      <p:tags r:id="rId1"/>
    </p:custDataLst>
  </p:cSld>
  <p:clrMapOvr>
    <a:masterClrMapping/>
  </p:clrMapOvr>
  <p:transition spd="slow" advTm="168388">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86933" y="914418"/>
            <a:ext cx="6214576"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تعريف التحول الرقمي في التسويق</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412457"/>
            <a:ext cx="10541000" cy="3554819"/>
          </a:xfrm>
          <a:prstGeom prst="rect">
            <a:avLst/>
          </a:prstGeom>
          <a:noFill/>
        </p:spPr>
        <p:txBody>
          <a:bodyPr wrap="square" rtlCol="0">
            <a:spAutoFit/>
          </a:bodyPr>
          <a:lstStyle/>
          <a:p>
            <a:pPr marL="517525" indent="-285750" algn="just" rtl="1">
              <a:lnSpc>
                <a:spcPct val="15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algn="just" rtl="1">
              <a:lnSpc>
                <a:spcPct val="150000"/>
              </a:lnSpc>
            </a:pPr>
            <a:r>
              <a:rPr lang="ar-SY" sz="2000" dirty="0"/>
              <a:t>التحول الرقمي في التسويق هو عملية استخدام التكنولوجيا الرقمية لتحسين الأداء التسويقي، وتحقيق أهداف الأعمال بكفاءة أعلى.</a:t>
            </a:r>
          </a:p>
          <a:p>
            <a:pPr algn="just" rtl="1">
              <a:lnSpc>
                <a:spcPct val="150000"/>
              </a:lnSpc>
            </a:pPr>
            <a:r>
              <a:rPr lang="ar-SY" sz="2000" dirty="0"/>
              <a:t>يتضمن ذلك استخدام البيانات الضخمة (</a:t>
            </a:r>
            <a:r>
              <a:rPr lang="en-US" sz="2000" dirty="0"/>
              <a:t>Big Data</a:t>
            </a:r>
            <a:r>
              <a:rPr lang="ar-SY" sz="2000" dirty="0"/>
              <a:t>)</a:t>
            </a:r>
            <a:r>
              <a:rPr lang="en-US" sz="2000" dirty="0"/>
              <a:t>، </a:t>
            </a:r>
            <a:r>
              <a:rPr lang="ar-SY" sz="2000" dirty="0"/>
              <a:t>الأتمتة التسويقية، الذكاء الاصطناعي، وتخصيص المحتوى عبر قنوات متعددة.</a:t>
            </a:r>
          </a:p>
          <a:p>
            <a:pPr algn="just" rtl="1">
              <a:lnSpc>
                <a:spcPct val="150000"/>
              </a:lnSpc>
            </a:pPr>
            <a:r>
              <a:rPr lang="ar-SY" sz="2000" dirty="0"/>
              <a:t>هذا التحول لا يشمل فقط الأدوات، بل يعيد تشكيل ثقافة المؤسسة، ويؤثر في طريقة اتخاذ القرار، وتصميم الحملات، وحتى خدمة العملاء.</a:t>
            </a:r>
            <a:r>
              <a:rPr lang="en-US" sz="2000" dirty="0"/>
              <a:t> </a:t>
            </a:r>
            <a:r>
              <a:rPr lang="ar-SY" sz="2000" dirty="0"/>
              <a:t>بحسب </a:t>
            </a:r>
            <a:r>
              <a:rPr lang="en-US" sz="2000" dirty="0"/>
              <a:t>“Jim Sterne”</a:t>
            </a:r>
            <a:r>
              <a:rPr lang="ar-SY" sz="2000" dirty="0"/>
              <a:t> فإن التحول الرقمي الحقيقي يبدأ عندما تتحول التكنولوجيا من مجرد أداة إلى جزء من بنية التفكير المؤسسي.</a:t>
            </a:r>
          </a:p>
          <a:p>
            <a:pPr algn="just" rtl="1"/>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050" name="Picture 2">
            <a:extLst>
              <a:ext uri="{FF2B5EF4-FFF2-40B4-BE49-F238E27FC236}">
                <a16:creationId xmlns:a16="http://schemas.microsoft.com/office/drawing/2014/main" id="{9AF78E95-38A5-4AA7-9FEE-7C1F1F9D04E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1406" y="4310453"/>
            <a:ext cx="1633129" cy="163312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593788132"/>
      </p:ext>
    </p:extLst>
  </p:cSld>
  <p:clrMapOvr>
    <a:masterClrMapping/>
  </p:clrMapOvr>
  <mc:AlternateContent xmlns:mc="http://schemas.openxmlformats.org/markup-compatibility/2006" xmlns:p14="http://schemas.microsoft.com/office/powerpoint/2010/main">
    <mc:Choice Requires="p14">
      <p:transition p14:dur="10" advTm="215776"/>
    </mc:Choice>
    <mc:Fallback xmlns="">
      <p:transition advTm="21577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64216" y="931455"/>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مراحل التحول الرقمي – من التجريب إلى التمكين</a:t>
            </a:r>
          </a:p>
        </p:txBody>
      </p:sp>
      <p:sp>
        <p:nvSpPr>
          <p:cNvPr id="48" name="TextBox 47"/>
          <p:cNvSpPr txBox="1"/>
          <p:nvPr/>
        </p:nvSpPr>
        <p:spPr>
          <a:xfrm>
            <a:off x="753140" y="1284599"/>
            <a:ext cx="10541000" cy="5452775"/>
          </a:xfrm>
          <a:prstGeom prst="rect">
            <a:avLst/>
          </a:prstGeom>
          <a:noFill/>
        </p:spPr>
        <p:txBody>
          <a:bodyPr wrap="square" rtlCol="0">
            <a:spAutoFit/>
          </a:bodyPr>
          <a:lstStyle/>
          <a:p>
            <a:pPr marL="517525" indent="-285750" algn="r" rtl="1">
              <a:lnSpc>
                <a:spcPct val="15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marR="0" algn="r" rtl="1">
              <a:lnSpc>
                <a:spcPct val="150000"/>
              </a:lnSpc>
              <a:spcBef>
                <a:spcPts val="0"/>
              </a:spcBef>
              <a:spcAft>
                <a:spcPts val="800"/>
              </a:spcAft>
            </a:pPr>
            <a:r>
              <a:rPr lang="ar-SA" sz="2000" dirty="0"/>
              <a:t>يطرح</a:t>
            </a:r>
            <a:r>
              <a:rPr lang="en-US" sz="2000" dirty="0"/>
              <a:t> "Brian Solis" </a:t>
            </a:r>
            <a:r>
              <a:rPr lang="ar-SA" sz="2000" dirty="0"/>
              <a:t>نموذجًا لتطور التحول الرقمي عبر ست مراحل متدرجة</a:t>
            </a:r>
            <a:r>
              <a:rPr lang="en-US" sz="2000" dirty="0"/>
              <a:t>:</a:t>
            </a:r>
          </a:p>
          <a:p>
            <a:pPr marR="0" lvl="0" indent="-342900" algn="r" rtl="1">
              <a:lnSpc>
                <a:spcPct val="150000"/>
              </a:lnSpc>
              <a:spcBef>
                <a:spcPts val="0"/>
              </a:spcBef>
              <a:spcAft>
                <a:spcPts val="800"/>
              </a:spcAft>
              <a:buFont typeface="+mj-lt"/>
              <a:buAutoNum type="arabicPeriod"/>
              <a:tabLst>
                <a:tab pos="457200" algn="l"/>
              </a:tabLst>
            </a:pPr>
            <a:r>
              <a:rPr lang="ar-SA" sz="2000" b="1" dirty="0"/>
              <a:t>الوضع التقليدي</a:t>
            </a:r>
            <a:r>
              <a:rPr lang="ar-SY" sz="2000" b="1" dirty="0"/>
              <a:t> (</a:t>
            </a:r>
            <a:r>
              <a:rPr lang="en-US" sz="2000" b="1" dirty="0"/>
              <a:t>Business as Usual</a:t>
            </a:r>
            <a:r>
              <a:rPr lang="ar-SY" sz="2000" b="1" dirty="0"/>
              <a:t> )</a:t>
            </a:r>
            <a:br>
              <a:rPr lang="en-US" sz="2000" dirty="0"/>
            </a:br>
            <a:r>
              <a:rPr lang="ar-SA" sz="2000" dirty="0"/>
              <a:t>المؤسسات تعمل بنفس النمط القديم، تفترض أن ما كان نافعًا في الماضي سيظل فعالًا في العصر الرقمي</a:t>
            </a:r>
            <a:r>
              <a:rPr lang="en-US" sz="2000" dirty="0"/>
              <a:t>.</a:t>
            </a:r>
            <a:r>
              <a:rPr lang="ar-SY" sz="2000" dirty="0"/>
              <a:t> و</a:t>
            </a:r>
            <a:r>
              <a:rPr lang="ar-SA" sz="2000" dirty="0"/>
              <a:t>تعتمد على خبرات سابقة دون إدماج فعلي للبيانات الرقمية أو سلوك المستهلك الرقمي</a:t>
            </a:r>
            <a:r>
              <a:rPr lang="en-US" sz="2000" dirty="0"/>
              <a:t>.</a:t>
            </a:r>
            <a:br>
              <a:rPr lang="en-US" sz="2000" dirty="0"/>
            </a:br>
            <a:r>
              <a:rPr lang="ar-SA" sz="2000" u="sng" dirty="0"/>
              <a:t>مثال: </a:t>
            </a:r>
            <a:r>
              <a:rPr lang="ar-SA" sz="2000" dirty="0"/>
              <a:t>شركة تطبع منشورات دون وجودها على الإنترنت، معتقدة أن جمهورها لا يستخدم الوسائط الرقمية</a:t>
            </a:r>
            <a:r>
              <a:rPr lang="en-US" sz="2000" dirty="0"/>
              <a:t>.</a:t>
            </a:r>
          </a:p>
          <a:p>
            <a:pPr marR="0" lvl="0" indent="-342900" algn="r" rtl="1">
              <a:lnSpc>
                <a:spcPct val="150000"/>
              </a:lnSpc>
              <a:spcBef>
                <a:spcPts val="0"/>
              </a:spcBef>
              <a:spcAft>
                <a:spcPts val="800"/>
              </a:spcAft>
              <a:buFont typeface="+mj-lt"/>
              <a:buAutoNum type="arabicPeriod" startAt="2"/>
              <a:tabLst>
                <a:tab pos="457200" algn="l"/>
              </a:tabLst>
            </a:pPr>
            <a:r>
              <a:rPr lang="ar-SA" sz="2000" b="1" dirty="0"/>
              <a:t>النشاط التجريبي</a:t>
            </a:r>
            <a:r>
              <a:rPr lang="en-US" sz="2000" b="1" dirty="0"/>
              <a:t> </a:t>
            </a:r>
            <a:r>
              <a:rPr lang="ar-SY" sz="2000" b="1" dirty="0"/>
              <a:t> (</a:t>
            </a:r>
            <a:r>
              <a:rPr lang="en-US" sz="2000" b="1" dirty="0"/>
              <a:t>Present and Active</a:t>
            </a:r>
            <a:r>
              <a:rPr lang="ar-SY" sz="2000" b="1" dirty="0"/>
              <a:t>)</a:t>
            </a:r>
            <a:br>
              <a:rPr lang="en-US" sz="2000" dirty="0"/>
            </a:br>
            <a:r>
              <a:rPr lang="ar-SA" sz="2000" dirty="0"/>
              <a:t>تجارب متفرقة مثل فتح صفحات على شبكات التواصل أو استخدام أدوات بسيطة للبريد الإلكتروني</a:t>
            </a:r>
            <a:r>
              <a:rPr lang="en-US" sz="2000" dirty="0"/>
              <a:t>.</a:t>
            </a:r>
            <a:r>
              <a:rPr lang="ar-SY" sz="2000" dirty="0"/>
              <a:t> و</a:t>
            </a:r>
            <a:r>
              <a:rPr lang="ar-SA" sz="2000" dirty="0"/>
              <a:t>لا توجد استراتيجية موحدة، وإنما مبادرات منفصلة على مستوى فرق صغيرة</a:t>
            </a:r>
            <a:r>
              <a:rPr lang="en-US" sz="2000" dirty="0"/>
              <a:t>.</a:t>
            </a:r>
            <a:br>
              <a:rPr lang="en-US" sz="2000" dirty="0"/>
            </a:br>
            <a:r>
              <a:rPr lang="ar-SA" sz="2000" u="sng" dirty="0"/>
              <a:t>مثال: </a:t>
            </a:r>
            <a:r>
              <a:rPr lang="ar-SA" sz="2000" dirty="0"/>
              <a:t>فريق التسويق يطلق حملة عبر</a:t>
            </a:r>
            <a:r>
              <a:rPr lang="en-US" sz="2000" dirty="0"/>
              <a:t> Instagram </a:t>
            </a:r>
            <a:r>
              <a:rPr lang="ar-SA" sz="2000" dirty="0"/>
              <a:t>دون تنسيق مع فريق خدمة العملاء أو المبيعات</a:t>
            </a:r>
            <a:r>
              <a:rPr lang="en-US" sz="2000" dirty="0"/>
              <a:t>.</a:t>
            </a:r>
          </a:p>
          <a:p>
            <a:pPr algn="r" rtl="1"/>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3074" name="Picture 2" descr="Vector Illustration Background Next Steps Royalty Free SVG, Cliparts,  Vectors, and Stock Illustration. Image 86616813.">
            <a:extLst>
              <a:ext uri="{FF2B5EF4-FFF2-40B4-BE49-F238E27FC236}">
                <a16:creationId xmlns:a16="http://schemas.microsoft.com/office/drawing/2014/main" id="{F4EC8B14-B35A-496B-9FDC-91AB209510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972" y="3356656"/>
            <a:ext cx="1590919" cy="13086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5189748"/>
      </p:ext>
    </p:extLst>
  </p:cSld>
  <p:clrMapOvr>
    <a:masterClrMapping/>
  </p:clrMapOvr>
  <mc:AlternateContent xmlns:mc="http://schemas.openxmlformats.org/markup-compatibility/2006" xmlns:p14="http://schemas.microsoft.com/office/powerpoint/2010/main">
    <mc:Choice Requires="p14">
      <p:transition p14:dur="10" advTm="175204"/>
    </mc:Choice>
    <mc:Fallback xmlns="">
      <p:transition advTm="17520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0950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42743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14300" indent="-457200" algn="r" rtl="1">
              <a:lnSpc>
                <a:spcPct val="150000"/>
              </a:lnSpc>
              <a:spcAft>
                <a:spcPts val="400"/>
              </a:spcAft>
              <a:buFont typeface="+mj-lt"/>
              <a:buAutoNum type="arabicPeriod" startAt="3"/>
              <a:tabLst>
                <a:tab pos="457200" algn="l"/>
              </a:tabLst>
            </a:pPr>
            <a:r>
              <a:rPr lang="ar-SY" sz="2000" b="1" dirty="0">
                <a:solidFill>
                  <a:schemeClr val="tx1"/>
                </a:solidFill>
              </a:rPr>
              <a:t>التحول المهيكل (</a:t>
            </a:r>
            <a:r>
              <a:rPr lang="en-US" sz="2000" b="1" dirty="0">
                <a:solidFill>
                  <a:schemeClr val="tx1"/>
                </a:solidFill>
              </a:rPr>
              <a:t>Formalized</a:t>
            </a:r>
            <a:r>
              <a:rPr lang="ar-SY" sz="2000" b="1" dirty="0">
                <a:solidFill>
                  <a:schemeClr val="tx1"/>
                </a:solidFill>
              </a:rPr>
              <a:t>) </a:t>
            </a:r>
            <a:endParaRPr lang="en-US" sz="2000" b="1" dirty="0">
              <a:solidFill>
                <a:schemeClr val="tx1"/>
              </a:solidFill>
            </a:endParaRPr>
          </a:p>
          <a:p>
            <a:pPr indent="-342900" algn="r" rtl="1">
              <a:lnSpc>
                <a:spcPct val="150000"/>
              </a:lnSpc>
              <a:spcAft>
                <a:spcPts val="400"/>
              </a:spcAft>
              <a:buFont typeface="+mj-lt"/>
              <a:tabLst>
                <a:tab pos="457200" algn="l"/>
              </a:tabLst>
            </a:pPr>
            <a:r>
              <a:rPr lang="ar-SY" sz="2000" dirty="0">
                <a:solidFill>
                  <a:schemeClr val="tx1"/>
                </a:solidFill>
              </a:rPr>
              <a:t>تبدأ المؤسسة ببناء هياكل واضحة للتحول، وتوفير ميزانية وأدوات دعم، مع إدماج الإدارة العليا.</a:t>
            </a:r>
          </a:p>
          <a:p>
            <a:pPr indent="-342900" algn="r" rtl="1">
              <a:lnSpc>
                <a:spcPct val="150000"/>
              </a:lnSpc>
              <a:spcAft>
                <a:spcPts val="800"/>
              </a:spcAft>
              <a:buFont typeface="+mj-lt"/>
              <a:tabLst>
                <a:tab pos="457200" algn="l"/>
              </a:tabLst>
            </a:pPr>
            <a:r>
              <a:rPr lang="ar-SY" sz="2000" dirty="0">
                <a:solidFill>
                  <a:schemeClr val="tx1"/>
                </a:solidFill>
              </a:rPr>
              <a:t>يتم توحيد الأهداف الرقمية ضمن خطة المؤسسة الكبرى، ويتم دمج البيانات في صناعة القرار.</a:t>
            </a:r>
          </a:p>
          <a:p>
            <a:pPr indent="-342900" algn="r" rtl="1">
              <a:lnSpc>
                <a:spcPct val="150000"/>
              </a:lnSpc>
              <a:spcAft>
                <a:spcPts val="800"/>
              </a:spcAft>
              <a:buFont typeface="+mj-lt"/>
              <a:tabLst>
                <a:tab pos="457200" algn="l"/>
              </a:tabLst>
            </a:pPr>
            <a:r>
              <a:rPr lang="ar-SY" sz="2000" dirty="0">
                <a:solidFill>
                  <a:schemeClr val="tx1"/>
                </a:solidFill>
              </a:rPr>
              <a:t>    </a:t>
            </a:r>
            <a:r>
              <a:rPr lang="ar-SY" sz="2000" u="sng" dirty="0">
                <a:solidFill>
                  <a:schemeClr val="tx1"/>
                </a:solidFill>
              </a:rPr>
              <a:t>مثال: </a:t>
            </a:r>
            <a:r>
              <a:rPr lang="ar-SY" sz="2000" dirty="0">
                <a:solidFill>
                  <a:schemeClr val="tx1"/>
                </a:solidFill>
              </a:rPr>
              <a:t>شركة تبدأ استخدام (</a:t>
            </a:r>
            <a:r>
              <a:rPr lang="en-US" sz="2000" dirty="0">
                <a:solidFill>
                  <a:schemeClr val="tx1"/>
                </a:solidFill>
              </a:rPr>
              <a:t>CRM </a:t>
            </a:r>
            <a:r>
              <a:rPr lang="ar-SY" sz="2000" dirty="0">
                <a:solidFill>
                  <a:schemeClr val="tx1"/>
                </a:solidFill>
              </a:rPr>
              <a:t>) و(</a:t>
            </a:r>
            <a:r>
              <a:rPr lang="en-US" sz="2000" dirty="0">
                <a:solidFill>
                  <a:schemeClr val="tx1"/>
                </a:solidFill>
              </a:rPr>
              <a:t>Google Analytics </a:t>
            </a:r>
            <a:r>
              <a:rPr lang="ar-SY" sz="2000" dirty="0">
                <a:solidFill>
                  <a:schemeClr val="tx1"/>
                </a:solidFill>
              </a:rPr>
              <a:t>) لرسم خطة تسويقية سنوية رقمية.</a:t>
            </a:r>
          </a:p>
          <a:p>
            <a:pPr marL="457200" indent="-457200" algn="r" rtl="1">
              <a:lnSpc>
                <a:spcPct val="150000"/>
              </a:lnSpc>
              <a:spcAft>
                <a:spcPts val="800"/>
              </a:spcAft>
              <a:buFont typeface="+mj-lt"/>
              <a:buAutoNum type="arabicPeriod" startAt="4"/>
              <a:tabLst>
                <a:tab pos="225425" algn="l"/>
                <a:tab pos="457200" algn="l"/>
                <a:tab pos="461963" algn="l"/>
              </a:tabLst>
            </a:pPr>
            <a:r>
              <a:rPr lang="ar-SY" sz="2000" b="1" dirty="0">
                <a:solidFill>
                  <a:schemeClr val="tx1"/>
                </a:solidFill>
              </a:rPr>
              <a:t>	التحول الاستراتيجي (</a:t>
            </a:r>
            <a:r>
              <a:rPr lang="en-US" sz="2000" b="1" dirty="0">
                <a:solidFill>
                  <a:schemeClr val="tx1"/>
                </a:solidFill>
              </a:rPr>
              <a:t>Strategic</a:t>
            </a:r>
            <a:r>
              <a:rPr lang="ar-SY" sz="2000" b="1" dirty="0">
                <a:solidFill>
                  <a:schemeClr val="tx1"/>
                </a:solidFill>
              </a:rPr>
              <a:t>)</a:t>
            </a:r>
            <a:endParaRPr lang="en-US" sz="2000" b="1" dirty="0">
              <a:solidFill>
                <a:schemeClr val="tx1"/>
              </a:solidFill>
            </a:endParaRPr>
          </a:p>
          <a:p>
            <a:pPr indent="-342900" algn="r" rtl="1">
              <a:lnSpc>
                <a:spcPct val="150000"/>
              </a:lnSpc>
              <a:spcAft>
                <a:spcPts val="800"/>
              </a:spcAft>
              <a:buFont typeface="+mj-lt"/>
              <a:tabLst>
                <a:tab pos="457200" algn="l"/>
              </a:tabLst>
            </a:pPr>
            <a:r>
              <a:rPr lang="ar-SY" sz="2000" dirty="0">
                <a:solidFill>
                  <a:schemeClr val="tx1"/>
                </a:solidFill>
              </a:rPr>
              <a:t>يتم اعتماد استراتيجيات رقمية موحدة على مستوى المؤسسة، وتحقيق تكامل بين الأقسام.</a:t>
            </a:r>
          </a:p>
          <a:p>
            <a:pPr indent="-342900" algn="r" rtl="1">
              <a:lnSpc>
                <a:spcPct val="150000"/>
              </a:lnSpc>
              <a:spcAft>
                <a:spcPts val="800"/>
              </a:spcAft>
              <a:buFont typeface="+mj-lt"/>
              <a:tabLst>
                <a:tab pos="457200" algn="l"/>
              </a:tabLst>
            </a:pPr>
            <a:r>
              <a:rPr lang="ar-SY" sz="2000" dirty="0">
                <a:solidFill>
                  <a:schemeClr val="tx1"/>
                </a:solidFill>
              </a:rPr>
              <a:t>تُبنى خارطة طريق رقمية طويلة المدى تعتمد على البيانات والخوارزميات في كل مرحلة.</a:t>
            </a:r>
          </a:p>
          <a:p>
            <a:pPr indent="-342900" algn="r" rtl="1">
              <a:lnSpc>
                <a:spcPct val="150000"/>
              </a:lnSpc>
              <a:spcAft>
                <a:spcPts val="800"/>
              </a:spcAft>
              <a:buFont typeface="+mj-lt"/>
              <a:tabLst>
                <a:tab pos="457200" algn="l"/>
              </a:tabLst>
            </a:pPr>
            <a:r>
              <a:rPr lang="ar-SY" sz="2000" dirty="0">
                <a:solidFill>
                  <a:schemeClr val="tx1"/>
                </a:solidFill>
              </a:rPr>
              <a:t>    </a:t>
            </a:r>
            <a:r>
              <a:rPr lang="ar-SY" sz="2000" u="sng" dirty="0">
                <a:solidFill>
                  <a:schemeClr val="tx1"/>
                </a:solidFill>
              </a:rPr>
              <a:t>مثال: </a:t>
            </a:r>
            <a:r>
              <a:rPr lang="ar-SY" sz="2000" dirty="0">
                <a:solidFill>
                  <a:schemeClr val="tx1"/>
                </a:solidFill>
              </a:rPr>
              <a:t>شركة طيران تنشئ فريق ذكاء تسويقي يرصد سلوك الحجز ويتنبأ بالأوقات المثالية للعروض.</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a:extLst>
              <a:ext uri="{FF2B5EF4-FFF2-40B4-BE49-F238E27FC236}">
                <a16:creationId xmlns:a16="http://schemas.microsoft.com/office/drawing/2014/main" id="{5CD40BE9-33AE-4BF4-9FE5-BF589F90EB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9926303" y="2855895"/>
            <a:ext cx="3296945" cy="1127676"/>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Google Analytics icon SVG Vector &amp; PNG Free Download | UXWing">
            <a:extLst>
              <a:ext uri="{FF2B5EF4-FFF2-40B4-BE49-F238E27FC236}">
                <a16:creationId xmlns:a16="http://schemas.microsoft.com/office/drawing/2014/main" id="{29FACD11-2DED-4D02-B5BF-99C9E607E8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4616" y="3674808"/>
            <a:ext cx="1071562" cy="1071562"/>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742375FB-859C-40D2-9697-F0E428D0026F}"/>
              </a:ext>
            </a:extLst>
          </p:cNvPr>
          <p:cNvSpPr txBox="1"/>
          <p:nvPr/>
        </p:nvSpPr>
        <p:spPr>
          <a:xfrm>
            <a:off x="180431" y="878966"/>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مراحل التحول الرقمي – من التجريب إلى التمكين</a:t>
            </a:r>
          </a:p>
        </p:txBody>
      </p:sp>
    </p:spTree>
  </p:cSld>
  <p:clrMapOvr>
    <a:masterClrMapping/>
  </p:clrMapOvr>
  <mc:AlternateContent xmlns:mc="http://schemas.openxmlformats.org/markup-compatibility/2006" xmlns:p14="http://schemas.microsoft.com/office/powerpoint/2010/main">
    <mc:Choice Requires="p14">
      <p:transition spd="slow" p14:dur="2000" advTm="276791"/>
    </mc:Choice>
    <mc:Fallback xmlns="">
      <p:transition spd="slow" advTm="27679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1865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5188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8738" indent="4763" algn="r" rtl="1">
              <a:lnSpc>
                <a:spcPct val="150000"/>
              </a:lnSpc>
              <a:spcAft>
                <a:spcPts val="400"/>
              </a:spcAft>
              <a:buFont typeface="+mj-lt"/>
              <a:buAutoNum type="arabicPeriod" startAt="5"/>
              <a:tabLst>
                <a:tab pos="285750" algn="l"/>
                <a:tab pos="344488" algn="l"/>
              </a:tabLst>
            </a:pPr>
            <a:r>
              <a:rPr lang="ar-SY" sz="2000" b="1" dirty="0">
                <a:solidFill>
                  <a:schemeClr val="tx1"/>
                </a:solidFill>
              </a:rPr>
              <a:t> الاندماج (</a:t>
            </a:r>
            <a:r>
              <a:rPr lang="en-US" sz="2000" b="1" dirty="0">
                <a:solidFill>
                  <a:schemeClr val="tx1"/>
                </a:solidFill>
              </a:rPr>
              <a:t>Converged</a:t>
            </a:r>
            <a:r>
              <a:rPr lang="ar-SY" sz="2000" b="1" dirty="0">
                <a:solidFill>
                  <a:schemeClr val="tx1"/>
                </a:solidFill>
              </a:rPr>
              <a:t>)</a:t>
            </a:r>
            <a:endParaRPr lang="en-US" sz="2000" b="1" dirty="0">
              <a:solidFill>
                <a:schemeClr val="tx1"/>
              </a:solidFill>
            </a:endParaRPr>
          </a:p>
          <a:p>
            <a:pPr algn="r" rtl="1">
              <a:lnSpc>
                <a:spcPct val="150000"/>
              </a:lnSpc>
              <a:spcAft>
                <a:spcPts val="400"/>
              </a:spcAft>
              <a:tabLst>
                <a:tab pos="457200" algn="l"/>
              </a:tabLst>
            </a:pPr>
            <a:r>
              <a:rPr lang="ar-SY" sz="2000" dirty="0">
                <a:solidFill>
                  <a:schemeClr val="tx1"/>
                </a:solidFill>
              </a:rPr>
              <a:t>يتم إنشاء فريق موحد للتحول الرقمي يقود الاستراتيجية العامة للتسويق والابتكار.</a:t>
            </a:r>
          </a:p>
          <a:p>
            <a:pPr algn="r" rtl="1">
              <a:lnSpc>
                <a:spcPct val="150000"/>
              </a:lnSpc>
              <a:spcAft>
                <a:spcPts val="400"/>
              </a:spcAft>
              <a:tabLst>
                <a:tab pos="457200" algn="l"/>
              </a:tabLst>
            </a:pPr>
            <a:r>
              <a:rPr lang="ar-SY" sz="2000" dirty="0">
                <a:solidFill>
                  <a:schemeClr val="tx1"/>
                </a:solidFill>
              </a:rPr>
              <a:t>التخصصات تتكامل: المسوق يتعلم التحليل، والمبرمج يتفهم السلوك الشرائي.</a:t>
            </a:r>
          </a:p>
          <a:p>
            <a:pPr algn="r" rtl="1">
              <a:lnSpc>
                <a:spcPct val="150000"/>
              </a:lnSpc>
              <a:spcAft>
                <a:spcPts val="400"/>
              </a:spcAft>
              <a:tabLst>
                <a:tab pos="457200" algn="l"/>
              </a:tabLst>
            </a:pPr>
            <a:r>
              <a:rPr lang="ar-SY" sz="2000" u="sng" dirty="0">
                <a:solidFill>
                  <a:schemeClr val="tx1"/>
                </a:solidFill>
              </a:rPr>
              <a:t>مثال: </a:t>
            </a:r>
            <a:r>
              <a:rPr lang="ar-SY" sz="2000" dirty="0">
                <a:solidFill>
                  <a:schemeClr val="tx1"/>
                </a:solidFill>
              </a:rPr>
              <a:t>شركة تجارة إلكترونية تدمج التسويق مع التطوير التقني في منصة واحدة.</a:t>
            </a:r>
          </a:p>
          <a:p>
            <a:pPr marL="58738" indent="4763" algn="r" rtl="1">
              <a:lnSpc>
                <a:spcPct val="150000"/>
              </a:lnSpc>
              <a:spcAft>
                <a:spcPts val="400"/>
              </a:spcAft>
              <a:buFont typeface="+mj-lt"/>
              <a:buAutoNum type="arabicPeriod" startAt="6"/>
              <a:tabLst>
                <a:tab pos="117475" algn="l"/>
              </a:tabLst>
            </a:pPr>
            <a:r>
              <a:rPr lang="ar-SY" sz="2000" b="1" dirty="0">
                <a:solidFill>
                  <a:schemeClr val="tx1"/>
                </a:solidFill>
              </a:rPr>
              <a:t> الابتكار والتكيف (</a:t>
            </a:r>
            <a:r>
              <a:rPr lang="en-US" sz="2000" b="1" dirty="0">
                <a:solidFill>
                  <a:schemeClr val="tx1"/>
                </a:solidFill>
              </a:rPr>
              <a:t>Innovative and Adaptive</a:t>
            </a:r>
            <a:r>
              <a:rPr lang="ar-SY" sz="2000" b="1" dirty="0">
                <a:solidFill>
                  <a:schemeClr val="tx1"/>
                </a:solidFill>
              </a:rPr>
              <a:t>)</a:t>
            </a:r>
          </a:p>
          <a:p>
            <a:pPr marL="58738" algn="r" rtl="1">
              <a:lnSpc>
                <a:spcPct val="150000"/>
              </a:lnSpc>
              <a:spcAft>
                <a:spcPts val="400"/>
              </a:spcAft>
              <a:tabLst>
                <a:tab pos="117475" algn="l"/>
              </a:tabLst>
            </a:pPr>
            <a:r>
              <a:rPr lang="ar-SY" sz="2000" dirty="0">
                <a:solidFill>
                  <a:schemeClr val="tx1"/>
                </a:solidFill>
              </a:rPr>
              <a:t>يصبح التحول الرقمي طريقة حياة داخل المؤسسة، ويُنظر إليه كأداة للابتكار الدائم.</a:t>
            </a:r>
          </a:p>
          <a:p>
            <a:pPr algn="r" rtl="1">
              <a:lnSpc>
                <a:spcPct val="150000"/>
              </a:lnSpc>
              <a:spcAft>
                <a:spcPts val="400"/>
              </a:spcAft>
              <a:tabLst>
                <a:tab pos="457200" algn="l"/>
              </a:tabLst>
            </a:pPr>
            <a:r>
              <a:rPr lang="ar-SY" sz="2000" dirty="0">
                <a:solidFill>
                  <a:schemeClr val="tx1"/>
                </a:solidFill>
              </a:rPr>
              <a:t>التغيير المستمر يُدار من خلال ثقافة تعلم وتحسين دائمين.</a:t>
            </a:r>
          </a:p>
          <a:p>
            <a:pPr algn="r" rtl="1">
              <a:lnSpc>
                <a:spcPct val="150000"/>
              </a:lnSpc>
              <a:spcAft>
                <a:spcPts val="400"/>
              </a:spcAft>
              <a:tabLst>
                <a:tab pos="457200" algn="l"/>
              </a:tabLst>
            </a:pPr>
            <a:r>
              <a:rPr lang="ar-SY" sz="2000" u="sng" dirty="0">
                <a:solidFill>
                  <a:schemeClr val="tx1"/>
                </a:solidFill>
              </a:rPr>
              <a:t>مثال: </a:t>
            </a:r>
            <a:r>
              <a:rPr lang="ar-SY" sz="2000" dirty="0">
                <a:solidFill>
                  <a:schemeClr val="tx1"/>
                </a:solidFill>
              </a:rPr>
              <a:t>متجر تجزئة يستخدم الواقع المعزز والذكاء الاصطناعي في تخصيص تجربة الشراء.</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C84A7B36-0586-483B-9A15-56EF5344621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3693" y="1333168"/>
            <a:ext cx="3063758" cy="3063758"/>
          </a:xfrm>
          <a:prstGeom prst="rect">
            <a:avLst/>
          </a:prstGeom>
        </p:spPr>
      </p:pic>
      <p:sp>
        <p:nvSpPr>
          <p:cNvPr id="9" name="TextBox 8">
            <a:extLst>
              <a:ext uri="{FF2B5EF4-FFF2-40B4-BE49-F238E27FC236}">
                <a16:creationId xmlns:a16="http://schemas.microsoft.com/office/drawing/2014/main" id="{BA487D3C-05BF-475B-B3E5-0B7893D0BF96}"/>
              </a:ext>
            </a:extLst>
          </p:cNvPr>
          <p:cNvSpPr txBox="1"/>
          <p:nvPr/>
        </p:nvSpPr>
        <p:spPr>
          <a:xfrm>
            <a:off x="180431" y="940303"/>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مراحل التحول الرقمي – من التجريب إلى التمكين</a:t>
            </a:r>
          </a:p>
        </p:txBody>
      </p:sp>
    </p:spTree>
    <p:extLst>
      <p:ext uri="{BB962C8B-B14F-4D97-AF65-F5344CB8AC3E}">
        <p14:creationId xmlns:p14="http://schemas.microsoft.com/office/powerpoint/2010/main" val="4080192596"/>
      </p:ext>
    </p:extLst>
  </p:cSld>
  <p:clrMapOvr>
    <a:masterClrMapping/>
  </p:clrMapOvr>
  <mc:AlternateContent xmlns:mc="http://schemas.openxmlformats.org/markup-compatibility/2006" xmlns:p14="http://schemas.microsoft.com/office/powerpoint/2010/main">
    <mc:Choice Requires="p14">
      <p:transition spd="slow" p14:dur="2000" advTm="367395"/>
    </mc:Choice>
    <mc:Fallback xmlns="">
      <p:transition spd="slow" advTm="36739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64216" y="931455"/>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فوائد التحول الرقمي في التسويق</a:t>
            </a:r>
          </a:p>
        </p:txBody>
      </p:sp>
      <p:sp>
        <p:nvSpPr>
          <p:cNvPr id="48" name="TextBox 47"/>
          <p:cNvSpPr txBox="1"/>
          <p:nvPr/>
        </p:nvSpPr>
        <p:spPr>
          <a:xfrm>
            <a:off x="753140" y="1284599"/>
            <a:ext cx="10541000" cy="5093702"/>
          </a:xfrm>
          <a:prstGeom prst="rect">
            <a:avLst/>
          </a:prstGeom>
          <a:noFill/>
        </p:spPr>
        <p:txBody>
          <a:bodyPr wrap="square" rtlCol="0">
            <a:spAutoFit/>
          </a:bodyPr>
          <a:lstStyle/>
          <a:p>
            <a:pPr marL="517525" indent="-285750" algn="r" rtl="1">
              <a:lnSpc>
                <a:spcPct val="15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marL="117475" marR="0" algn="r" defTabSz="173038" rtl="1">
              <a:lnSpc>
                <a:spcPct val="150000"/>
              </a:lnSpc>
              <a:spcBef>
                <a:spcPts val="0"/>
              </a:spcBef>
              <a:spcAft>
                <a:spcPts val="800"/>
              </a:spcAft>
            </a:pPr>
            <a:r>
              <a:rPr lang="ar-SA" sz="2000" b="1" dirty="0"/>
              <a:t>1.</a:t>
            </a:r>
            <a:r>
              <a:rPr lang="ar-SY" sz="2000" b="1" dirty="0"/>
              <a:t> </a:t>
            </a:r>
            <a:r>
              <a:rPr lang="ar-SA" sz="2000" b="1" dirty="0"/>
              <a:t>تحسين استهداف العملاء</a:t>
            </a:r>
          </a:p>
          <a:p>
            <a:pPr marR="0" algn="r" rtl="1">
              <a:lnSpc>
                <a:spcPct val="150000"/>
              </a:lnSpc>
              <a:spcBef>
                <a:spcPts val="0"/>
              </a:spcBef>
              <a:spcAft>
                <a:spcPts val="800"/>
              </a:spcAft>
            </a:pPr>
            <a:r>
              <a:rPr lang="ar-SA" sz="2000" dirty="0"/>
              <a:t>استخدام البيانات لفهم سلوك العميل بشكل أعمق وتخصيص المحتوى بناءً على ذلك.</a:t>
            </a:r>
          </a:p>
          <a:p>
            <a:pPr marR="0" algn="r" rtl="1">
              <a:lnSpc>
                <a:spcPct val="150000"/>
              </a:lnSpc>
              <a:spcBef>
                <a:spcPts val="0"/>
              </a:spcBef>
              <a:spcAft>
                <a:spcPts val="800"/>
              </a:spcAft>
            </a:pPr>
            <a:r>
              <a:rPr lang="ar-SA" sz="2000" dirty="0"/>
              <a:t>مثال: عرض إعلانات مخصصة لمستخدم بحث سابقًا عن "ساعات رياضية مقاومة للماء".</a:t>
            </a:r>
            <a:r>
              <a:rPr lang="ar-SY" sz="2000" dirty="0"/>
              <a:t> و</a:t>
            </a:r>
            <a:r>
              <a:rPr lang="ar-SA" sz="2000" dirty="0"/>
              <a:t>هذا يزيد من احتمالية التحويل بنسبة تصل إلى 70% مقارنة بالإعلانات العامة.</a:t>
            </a:r>
          </a:p>
          <a:p>
            <a:pPr marR="0" algn="r" rtl="1">
              <a:lnSpc>
                <a:spcPct val="150000"/>
              </a:lnSpc>
              <a:spcBef>
                <a:spcPts val="0"/>
              </a:spcBef>
              <a:spcAft>
                <a:spcPts val="800"/>
              </a:spcAft>
            </a:pPr>
            <a:r>
              <a:rPr lang="ar-SA" sz="2000" b="1" dirty="0"/>
              <a:t>2.</a:t>
            </a:r>
            <a:r>
              <a:rPr lang="ar-SY" sz="2000" b="1" dirty="0"/>
              <a:t> </a:t>
            </a:r>
            <a:r>
              <a:rPr lang="ar-SA" sz="2000" b="1" dirty="0"/>
              <a:t>أتمتة العمليات التسويقية</a:t>
            </a:r>
          </a:p>
          <a:p>
            <a:pPr marR="0" algn="r" rtl="1">
              <a:lnSpc>
                <a:spcPct val="150000"/>
              </a:lnSpc>
              <a:spcBef>
                <a:spcPts val="0"/>
              </a:spcBef>
              <a:spcAft>
                <a:spcPts val="800"/>
              </a:spcAft>
            </a:pPr>
            <a:r>
              <a:rPr lang="ar-SA" sz="2000" dirty="0"/>
              <a:t>تنفيذ حملات بريد إلكتروني، وجدولة المنشورات، وتتبع التحليلات بشكل آلي.</a:t>
            </a:r>
          </a:p>
          <a:p>
            <a:pPr marR="0" algn="r" rtl="1">
              <a:lnSpc>
                <a:spcPct val="150000"/>
              </a:lnSpc>
              <a:spcBef>
                <a:spcPts val="0"/>
              </a:spcBef>
              <a:spcAft>
                <a:spcPts val="800"/>
              </a:spcAft>
            </a:pPr>
            <a:r>
              <a:rPr lang="ar-SY" sz="2000" u="sng" dirty="0"/>
              <a:t>مثال:</a:t>
            </a:r>
            <a:r>
              <a:rPr lang="ar-SA" sz="2000" dirty="0"/>
              <a:t> أدوات </a:t>
            </a:r>
            <a:r>
              <a:rPr lang="ar-SY" sz="2000" dirty="0"/>
              <a:t>(</a:t>
            </a:r>
            <a:r>
              <a:rPr lang="en-US" sz="2000" dirty="0"/>
              <a:t>Mailchimp</a:t>
            </a:r>
            <a:r>
              <a:rPr lang="ar-SY" sz="2000" dirty="0"/>
              <a:t>) </a:t>
            </a:r>
            <a:r>
              <a:rPr lang="ar-SA" sz="2000" dirty="0"/>
              <a:t>أو</a:t>
            </a:r>
            <a:r>
              <a:rPr lang="ar-SY" sz="2000" dirty="0"/>
              <a:t>(</a:t>
            </a:r>
            <a:r>
              <a:rPr lang="en-US" sz="2000" dirty="0"/>
              <a:t>HubSpot</a:t>
            </a:r>
            <a:r>
              <a:rPr lang="ar-SY" sz="2000" dirty="0"/>
              <a:t>)</a:t>
            </a:r>
            <a:r>
              <a:rPr lang="ar-SA" sz="2000" dirty="0"/>
              <a:t> التي تُرسل رسائل بناء على سلوك المستخدم.</a:t>
            </a:r>
            <a:r>
              <a:rPr lang="ar-SY" sz="2000" dirty="0"/>
              <a:t> </a:t>
            </a:r>
            <a:r>
              <a:rPr lang="ar-SA" sz="2000" dirty="0"/>
              <a:t>تقلل من التكاليف التشغيلية وتزيد من الاتساق في الرسائل.</a:t>
            </a:r>
          </a:p>
          <a:p>
            <a:pPr algn="r" rtl="1"/>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5" name="Picture 4">
            <a:extLst>
              <a:ext uri="{FF2B5EF4-FFF2-40B4-BE49-F238E27FC236}">
                <a16:creationId xmlns:a16="http://schemas.microsoft.com/office/drawing/2014/main" id="{2C21088C-402C-497D-BCF1-20C7C02348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7859" y="3187879"/>
            <a:ext cx="3103869" cy="1945298"/>
          </a:xfrm>
          <a:prstGeom prst="rect">
            <a:avLst/>
          </a:prstGeom>
        </p:spPr>
      </p:pic>
    </p:spTree>
    <p:extLst>
      <p:ext uri="{BB962C8B-B14F-4D97-AF65-F5344CB8AC3E}">
        <p14:creationId xmlns:p14="http://schemas.microsoft.com/office/powerpoint/2010/main" val="4081528250"/>
      </p:ext>
    </p:extLst>
  </p:cSld>
  <p:clrMapOvr>
    <a:masterClrMapping/>
  </p:clrMapOvr>
  <mc:AlternateContent xmlns:mc="http://schemas.openxmlformats.org/markup-compatibility/2006" xmlns:p14="http://schemas.microsoft.com/office/powerpoint/2010/main">
    <mc:Choice Requires="p14">
      <p:transition p14:dur="10" advTm="311319"/>
    </mc:Choice>
    <mc:Fallback xmlns="">
      <p:transition advTm="31131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1000"/>
                                        <p:tgtEl>
                                          <p:spTgt spid="48"/>
                                        </p:tgtEl>
                                      </p:cBhvr>
                                    </p:animEffect>
                                    <p:anim calcmode="lin" valueType="num">
                                      <p:cBhvr>
                                        <p:cTn id="8" dur="1000" fill="hold"/>
                                        <p:tgtEl>
                                          <p:spTgt spid="48"/>
                                        </p:tgtEl>
                                        <p:attrNameLst>
                                          <p:attrName>ppt_x</p:attrName>
                                        </p:attrNameLst>
                                      </p:cBhvr>
                                      <p:tavLst>
                                        <p:tav tm="0">
                                          <p:val>
                                            <p:strVal val="#ppt_x"/>
                                          </p:val>
                                        </p:tav>
                                        <p:tav tm="100000">
                                          <p:val>
                                            <p:strVal val="#ppt_x"/>
                                          </p:val>
                                        </p:tav>
                                      </p:tavLst>
                                    </p:anim>
                                    <p:anim calcmode="lin" valueType="num">
                                      <p:cBhvr>
                                        <p:cTn id="9"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11540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44775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8738" indent="-4763" algn="r" rtl="1">
              <a:spcAft>
                <a:spcPts val="400"/>
              </a:spcAft>
              <a:buFont typeface="+mj-lt"/>
              <a:buAutoNum type="arabicPeriod" startAt="3"/>
              <a:tabLst>
                <a:tab pos="285750" algn="l"/>
                <a:tab pos="344488" algn="l"/>
              </a:tabLst>
            </a:pPr>
            <a:r>
              <a:rPr lang="ar-SY" sz="2000" b="1" dirty="0">
                <a:solidFill>
                  <a:schemeClr val="tx1"/>
                </a:solidFill>
              </a:rPr>
              <a:t> زيادة الكفاءة وخفض التكاليف</a:t>
            </a:r>
          </a:p>
          <a:p>
            <a:pPr marL="58738" algn="r" rtl="1">
              <a:spcAft>
                <a:spcPts val="400"/>
              </a:spcAft>
              <a:tabLst>
                <a:tab pos="285750" algn="l"/>
                <a:tab pos="344488" algn="l"/>
              </a:tabLst>
            </a:pPr>
            <a:r>
              <a:rPr lang="ar-SY" sz="2000" dirty="0">
                <a:solidFill>
                  <a:schemeClr val="tx1"/>
                </a:solidFill>
              </a:rPr>
              <a:t>القدرة على اختبار حملات متعددة بأقل تكلفة، وتحسين النتائج بناءً على البيانات الحقيقية.</a:t>
            </a:r>
          </a:p>
          <a:p>
            <a:pPr marL="58738" algn="r" rtl="1">
              <a:spcAft>
                <a:spcPts val="400"/>
              </a:spcAft>
              <a:tabLst>
                <a:tab pos="285750" algn="l"/>
                <a:tab pos="344488" algn="l"/>
              </a:tabLst>
            </a:pPr>
            <a:r>
              <a:rPr lang="ar-SY" sz="2000" u="sng" dirty="0">
                <a:solidFill>
                  <a:schemeClr val="tx1"/>
                </a:solidFill>
              </a:rPr>
              <a:t>مثال:</a:t>
            </a:r>
            <a:r>
              <a:rPr lang="ar-SY" sz="2000" dirty="0">
                <a:solidFill>
                  <a:schemeClr val="tx1"/>
                </a:solidFill>
              </a:rPr>
              <a:t> اختبار </a:t>
            </a:r>
            <a:r>
              <a:rPr lang="en-US" sz="2000" dirty="0">
                <a:solidFill>
                  <a:schemeClr val="tx1"/>
                </a:solidFill>
              </a:rPr>
              <a:t>A/B </a:t>
            </a:r>
            <a:r>
              <a:rPr lang="ar-SY" sz="2000" dirty="0">
                <a:solidFill>
                  <a:schemeClr val="tx1"/>
                </a:solidFill>
              </a:rPr>
              <a:t>لتصميمي صفحة هبوط (</a:t>
            </a:r>
            <a:r>
              <a:rPr lang="en-US" sz="2000" dirty="0">
                <a:solidFill>
                  <a:schemeClr val="tx1"/>
                </a:solidFill>
              </a:rPr>
              <a:t>Landing Page</a:t>
            </a:r>
            <a:r>
              <a:rPr lang="ar-SY" sz="2000" dirty="0">
                <a:solidFill>
                  <a:schemeClr val="tx1"/>
                </a:solidFill>
              </a:rPr>
              <a:t>)</a:t>
            </a:r>
            <a:r>
              <a:rPr lang="en-US" sz="2000" dirty="0">
                <a:solidFill>
                  <a:schemeClr val="tx1"/>
                </a:solidFill>
              </a:rPr>
              <a:t> </a:t>
            </a:r>
            <a:r>
              <a:rPr lang="ar-SY" sz="2000" dirty="0">
                <a:solidFill>
                  <a:schemeClr val="tx1"/>
                </a:solidFill>
              </a:rPr>
              <a:t>لتحديد أيهما يؤدي إلى معدلات تحويل أعلى.</a:t>
            </a:r>
          </a:p>
          <a:p>
            <a:pPr marL="58738" algn="r" rtl="1">
              <a:spcAft>
                <a:spcPts val="400"/>
              </a:spcAft>
              <a:tabLst>
                <a:tab pos="285750" algn="l"/>
                <a:tab pos="344488" algn="l"/>
              </a:tabLst>
            </a:pPr>
            <a:r>
              <a:rPr lang="ar-SY" sz="2000" dirty="0">
                <a:solidFill>
                  <a:schemeClr val="tx1"/>
                </a:solidFill>
              </a:rPr>
              <a:t>يسهم ذلك في تقليل الفاقد الإعلاني وتوجيه الميزانية إلى القنوات الأفضل أداء.</a:t>
            </a:r>
          </a:p>
          <a:p>
            <a:pPr marL="58738" indent="-4763" algn="r" rtl="1">
              <a:spcAft>
                <a:spcPts val="400"/>
              </a:spcAft>
              <a:buFont typeface="+mj-lt"/>
              <a:buAutoNum type="arabicPeriod" startAt="4"/>
              <a:tabLst>
                <a:tab pos="285750" algn="l"/>
                <a:tab pos="344488" algn="l"/>
              </a:tabLst>
            </a:pPr>
            <a:r>
              <a:rPr lang="ar-SY" sz="2000" b="1" dirty="0">
                <a:solidFill>
                  <a:schemeClr val="tx1"/>
                </a:solidFill>
              </a:rPr>
              <a:t> تحليل لحظي للنتائج</a:t>
            </a:r>
          </a:p>
          <a:p>
            <a:pPr marL="58738" algn="r" rtl="1">
              <a:spcAft>
                <a:spcPts val="400"/>
              </a:spcAft>
              <a:tabLst>
                <a:tab pos="285750" algn="l"/>
                <a:tab pos="344488" algn="l"/>
              </a:tabLst>
            </a:pPr>
            <a:r>
              <a:rPr lang="ar-SY" sz="2000" dirty="0">
                <a:solidFill>
                  <a:schemeClr val="tx1"/>
                </a:solidFill>
              </a:rPr>
              <a:t>يمكن قياس الأداء في الوقت الفعلي وتعديل الحملة مباشرة. تستخدم أدوات مثل (</a:t>
            </a:r>
            <a:r>
              <a:rPr lang="en-US" sz="2000" dirty="0">
                <a:solidFill>
                  <a:schemeClr val="tx1"/>
                </a:solidFill>
              </a:rPr>
              <a:t>Google Analytics </a:t>
            </a:r>
            <a:r>
              <a:rPr lang="ar-SY" sz="2000" dirty="0">
                <a:solidFill>
                  <a:schemeClr val="tx1"/>
                </a:solidFill>
              </a:rPr>
              <a:t>) </a:t>
            </a:r>
          </a:p>
          <a:p>
            <a:pPr marL="58738" algn="r" rtl="1">
              <a:spcAft>
                <a:spcPts val="400"/>
              </a:spcAft>
              <a:tabLst>
                <a:tab pos="285750" algn="l"/>
                <a:tab pos="344488" algn="l"/>
              </a:tabLst>
            </a:pPr>
            <a:r>
              <a:rPr lang="ar-SY" sz="2000" dirty="0">
                <a:solidFill>
                  <a:schemeClr val="tx1"/>
                </a:solidFill>
              </a:rPr>
              <a:t>و(</a:t>
            </a:r>
            <a:r>
              <a:rPr lang="en-US" sz="2000" dirty="0">
                <a:solidFill>
                  <a:schemeClr val="tx1"/>
                </a:solidFill>
              </a:rPr>
              <a:t>Meta Ads </a:t>
            </a:r>
            <a:r>
              <a:rPr lang="ar-SY" sz="2000" dirty="0">
                <a:solidFill>
                  <a:schemeClr val="tx1"/>
                </a:solidFill>
              </a:rPr>
              <a:t>) للتحليل اللحظي.</a:t>
            </a:r>
          </a:p>
          <a:p>
            <a:pPr marL="58738" algn="r" rtl="1">
              <a:spcAft>
                <a:spcPts val="400"/>
              </a:spcAft>
              <a:tabLst>
                <a:tab pos="285750" algn="l"/>
                <a:tab pos="344488" algn="l"/>
              </a:tabLst>
            </a:pPr>
            <a:r>
              <a:rPr lang="ar-SY" sz="2000" u="sng" dirty="0">
                <a:solidFill>
                  <a:schemeClr val="tx1"/>
                </a:solidFill>
              </a:rPr>
              <a:t>مثال:</a:t>
            </a:r>
            <a:r>
              <a:rPr lang="ar-SY" sz="2000" dirty="0">
                <a:solidFill>
                  <a:schemeClr val="tx1"/>
                </a:solidFill>
              </a:rPr>
              <a:t> إيقاف إعلان لا يؤدي إلى تفاعل، وتوجيه الميزانية لإعلان أفضل أداء.</a:t>
            </a:r>
          </a:p>
          <a:p>
            <a:pPr marL="58738" indent="-4763" algn="r" rtl="1">
              <a:spcAft>
                <a:spcPts val="400"/>
              </a:spcAft>
              <a:buFont typeface="+mj-lt"/>
              <a:buAutoNum type="arabicPeriod" startAt="5"/>
              <a:tabLst>
                <a:tab pos="285750" algn="l"/>
                <a:tab pos="344488" algn="l"/>
              </a:tabLst>
            </a:pPr>
            <a:r>
              <a:rPr lang="ar-SY" sz="2000" b="1" dirty="0">
                <a:solidFill>
                  <a:schemeClr val="tx1"/>
                </a:solidFill>
              </a:rPr>
              <a:t> تعزيز تجربة العميل</a:t>
            </a:r>
          </a:p>
          <a:p>
            <a:pPr marL="58738" algn="r" rtl="1">
              <a:spcAft>
                <a:spcPts val="400"/>
              </a:spcAft>
              <a:tabLst>
                <a:tab pos="285750" algn="l"/>
                <a:tab pos="344488" algn="l"/>
              </a:tabLst>
            </a:pPr>
            <a:r>
              <a:rPr lang="ar-SY" sz="2000" dirty="0">
                <a:solidFill>
                  <a:schemeClr val="tx1"/>
                </a:solidFill>
              </a:rPr>
              <a:t>عبر تخصيص الرسائل، وسرعة الاستجابة، وإشراك العميل في تصميم الخدمات.</a:t>
            </a:r>
          </a:p>
          <a:p>
            <a:pPr marL="58738" algn="r" rtl="1">
              <a:spcAft>
                <a:spcPts val="400"/>
              </a:spcAft>
              <a:tabLst>
                <a:tab pos="285750" algn="l"/>
                <a:tab pos="344488" algn="l"/>
              </a:tabLst>
            </a:pPr>
            <a:r>
              <a:rPr lang="ar-SY" sz="2000" u="sng" dirty="0">
                <a:solidFill>
                  <a:schemeClr val="tx1"/>
                </a:solidFill>
              </a:rPr>
              <a:t>مثال:</a:t>
            </a:r>
            <a:r>
              <a:rPr lang="ar-SY" sz="2000" dirty="0">
                <a:solidFill>
                  <a:schemeClr val="tx1"/>
                </a:solidFill>
              </a:rPr>
              <a:t> روبوتات المحادثة الذكية (</a:t>
            </a:r>
            <a:r>
              <a:rPr lang="en-US" sz="2000" dirty="0">
                <a:solidFill>
                  <a:schemeClr val="tx1"/>
                </a:solidFill>
              </a:rPr>
              <a:t>Chatbots</a:t>
            </a:r>
            <a:r>
              <a:rPr lang="ar-SY" sz="2000" dirty="0">
                <a:solidFill>
                  <a:schemeClr val="tx1"/>
                </a:solidFill>
              </a:rPr>
              <a:t>) ترد على أسئلة العملاء دون تدخل بشري. هذا يعزز من رضا العميل ويزيد من احتمالية ولائه للعلامة التجارية.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F660D92A-5126-42C5-8104-D0A63D0F7E49}"/>
              </a:ext>
            </a:extLst>
          </p:cNvPr>
          <p:cNvPicPr>
            <a:picLocks noChangeAspect="1"/>
          </p:cNvPicPr>
          <p:nvPr/>
        </p:nvPicPr>
        <p:blipFill>
          <a:blip r:embed="rId3"/>
          <a:stretch>
            <a:fillRect/>
          </a:stretch>
        </p:blipFill>
        <p:spPr>
          <a:xfrm rot="5400000">
            <a:off x="9849355" y="2615916"/>
            <a:ext cx="3564437" cy="1951286"/>
          </a:xfrm>
          <a:prstGeom prst="rect">
            <a:avLst/>
          </a:prstGeom>
        </p:spPr>
      </p:pic>
      <p:sp>
        <p:nvSpPr>
          <p:cNvPr id="9" name="TextBox 8">
            <a:extLst>
              <a:ext uri="{FF2B5EF4-FFF2-40B4-BE49-F238E27FC236}">
                <a16:creationId xmlns:a16="http://schemas.microsoft.com/office/drawing/2014/main" id="{15D254D0-BE46-4889-AE72-C7CC28CAF45E}"/>
              </a:ext>
            </a:extLst>
          </p:cNvPr>
          <p:cNvSpPr txBox="1"/>
          <p:nvPr/>
        </p:nvSpPr>
        <p:spPr>
          <a:xfrm>
            <a:off x="64216" y="931455"/>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فوائد التحول الرقمي في التسويق</a:t>
            </a:r>
          </a:p>
        </p:txBody>
      </p:sp>
    </p:spTree>
    <p:extLst>
      <p:ext uri="{BB962C8B-B14F-4D97-AF65-F5344CB8AC3E}">
        <p14:creationId xmlns:p14="http://schemas.microsoft.com/office/powerpoint/2010/main" val="3191415142"/>
      </p:ext>
    </p:extLst>
  </p:cSld>
  <p:clrMapOvr>
    <a:masterClrMapping/>
  </p:clrMapOvr>
  <mc:AlternateContent xmlns:mc="http://schemas.openxmlformats.org/markup-compatibility/2006" xmlns:p14="http://schemas.microsoft.com/office/powerpoint/2010/main">
    <mc:Choice Requires="p14">
      <p:transition spd="slow" p14:dur="2000" advTm="420568"/>
    </mc:Choice>
    <mc:Fallback xmlns="">
      <p:transition spd="slow" advTm="42056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64216" y="931455"/>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التحول الرقمي ليس فقط تكنولوجيا – بل ثقافة</a:t>
            </a:r>
          </a:p>
        </p:txBody>
      </p:sp>
      <p:sp>
        <p:nvSpPr>
          <p:cNvPr id="48" name="TextBox 47"/>
          <p:cNvSpPr txBox="1"/>
          <p:nvPr/>
        </p:nvSpPr>
        <p:spPr>
          <a:xfrm>
            <a:off x="626140" y="2500239"/>
            <a:ext cx="10541000" cy="2197076"/>
          </a:xfrm>
          <a:prstGeom prst="rect">
            <a:avLst/>
          </a:prstGeom>
          <a:noFill/>
        </p:spPr>
        <p:txBody>
          <a:bodyPr wrap="square" rtlCol="0">
            <a:spAutoFit/>
          </a:bodyPr>
          <a:lstStyle/>
          <a:p>
            <a:pPr algn="r" rtl="1">
              <a:lnSpc>
                <a:spcPct val="150000"/>
              </a:lnSpc>
              <a:spcAft>
                <a:spcPts val="800"/>
              </a:spcAft>
            </a:pPr>
            <a:r>
              <a:rPr lang="ar-SY" sz="2000" dirty="0"/>
              <a:t>يشدد "</a:t>
            </a:r>
            <a:r>
              <a:rPr lang="en-US" sz="2000" dirty="0"/>
              <a:t>"Jim Sterne</a:t>
            </a:r>
            <a:r>
              <a:rPr lang="ar-SY" sz="2000" dirty="0"/>
              <a:t>على أن التكنولوجيا وحدها لا تكفي، بل يجب إحداث تحول ثقافي داخل المؤسسة.</a:t>
            </a:r>
          </a:p>
          <a:p>
            <a:pPr algn="r" rtl="1">
              <a:lnSpc>
                <a:spcPct val="150000"/>
              </a:lnSpc>
              <a:spcAft>
                <a:spcPts val="800"/>
              </a:spcAft>
            </a:pPr>
            <a:r>
              <a:rPr lang="ar-SY" sz="2000" dirty="0"/>
              <a:t>حيث يجب تدريب العاملين على أدوات جديدة، وتبني فكر مرن يعتمد على التجربة والبيانات.</a:t>
            </a:r>
          </a:p>
          <a:p>
            <a:pPr algn="r" rtl="1">
              <a:lnSpc>
                <a:spcPct val="150000"/>
              </a:lnSpc>
              <a:spcAft>
                <a:spcPts val="800"/>
              </a:spcAft>
            </a:pPr>
            <a:r>
              <a:rPr lang="ar-SY" sz="2000" dirty="0"/>
              <a:t>وينبغي على المسوق أن يفهم التحليل، وعلى المطور أن يتفهم تجربة المستخدم وسلوك السوق.</a:t>
            </a:r>
          </a:p>
          <a:p>
            <a:pPr algn="r" rtl="1">
              <a:lnSpc>
                <a:spcPct val="150000"/>
              </a:lnSpc>
              <a:spcAft>
                <a:spcPts val="800"/>
              </a:spcAft>
            </a:pPr>
            <a:r>
              <a:rPr lang="ar-SY" sz="2000" u="sng" dirty="0"/>
              <a:t>مثال: </a:t>
            </a:r>
            <a:r>
              <a:rPr lang="ar-SY" sz="2000" dirty="0"/>
              <a:t>شركة (</a:t>
            </a:r>
            <a:r>
              <a:rPr lang="en-US" sz="2000" dirty="0"/>
              <a:t>Amazon </a:t>
            </a:r>
            <a:r>
              <a:rPr lang="ar-SY" sz="2000" dirty="0"/>
              <a:t>) لا تركز فقط على التكنولوجيا بل تخلق ثقافة الابتكار والاختبار الدائم (</a:t>
            </a:r>
            <a:r>
              <a:rPr lang="en-US" sz="2000" dirty="0"/>
              <a:t>test and learn</a:t>
            </a:r>
            <a:r>
              <a:rPr lang="ar-SY" sz="2000" dirty="0"/>
              <a:t>)</a:t>
            </a:r>
            <a:endParaRPr lang="en-US"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5" name="Picture 4">
            <a:extLst>
              <a:ext uri="{FF2B5EF4-FFF2-40B4-BE49-F238E27FC236}">
                <a16:creationId xmlns:a16="http://schemas.microsoft.com/office/drawing/2014/main" id="{397B6012-003B-4BDA-948D-B555EE31727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4420" y="1789744"/>
            <a:ext cx="2681919" cy="2681919"/>
          </a:xfrm>
          <a:prstGeom prst="rect">
            <a:avLst/>
          </a:prstGeom>
        </p:spPr>
      </p:pic>
    </p:spTree>
    <p:extLst>
      <p:ext uri="{BB962C8B-B14F-4D97-AF65-F5344CB8AC3E}">
        <p14:creationId xmlns:p14="http://schemas.microsoft.com/office/powerpoint/2010/main" val="3852326809"/>
      </p:ext>
    </p:extLst>
  </p:cSld>
  <p:clrMapOvr>
    <a:masterClrMapping/>
  </p:clrMapOvr>
  <mc:AlternateContent xmlns:mc="http://schemas.openxmlformats.org/markup-compatibility/2006" xmlns:p14="http://schemas.microsoft.com/office/powerpoint/2010/main">
    <mc:Choice Requires="p14">
      <p:transition p14:dur="10" advTm="119242"/>
    </mc:Choice>
    <mc:Fallback xmlns="">
      <p:transition advTm="11924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835" y="931455"/>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تطبيقات عملية – نماذج ناجحة</a:t>
            </a:r>
          </a:p>
        </p:txBody>
      </p:sp>
      <p:sp>
        <p:nvSpPr>
          <p:cNvPr id="48" name="TextBox 47"/>
          <p:cNvSpPr txBox="1"/>
          <p:nvPr/>
        </p:nvSpPr>
        <p:spPr>
          <a:xfrm>
            <a:off x="753140" y="1677657"/>
            <a:ext cx="10541000" cy="4344203"/>
          </a:xfrm>
          <a:prstGeom prst="rect">
            <a:avLst/>
          </a:prstGeom>
          <a:noFill/>
        </p:spPr>
        <p:txBody>
          <a:bodyPr wrap="square" rtlCol="0">
            <a:spAutoFit/>
          </a:bodyPr>
          <a:lstStyle/>
          <a:p>
            <a:pPr marL="457200" indent="-457200" algn="r" rtl="1">
              <a:lnSpc>
                <a:spcPct val="150000"/>
              </a:lnSpc>
              <a:spcAft>
                <a:spcPts val="800"/>
              </a:spcAft>
              <a:buFont typeface="+mj-lt"/>
              <a:buAutoNum type="arabicPeriod"/>
            </a:pPr>
            <a:r>
              <a:rPr lang="ar-SY" sz="2000" dirty="0"/>
              <a:t>	</a:t>
            </a:r>
            <a:r>
              <a:rPr lang="en-US" sz="2000" b="1" dirty="0"/>
              <a:t>Godiva</a:t>
            </a:r>
          </a:p>
          <a:p>
            <a:pPr algn="r" rtl="1">
              <a:lnSpc>
                <a:spcPct val="150000"/>
              </a:lnSpc>
              <a:spcAft>
                <a:spcPts val="800"/>
              </a:spcAft>
            </a:pPr>
            <a:r>
              <a:rPr lang="ar-SY" sz="2000" dirty="0"/>
              <a:t>تستخدم الذكاء الاصطناعي لعرض المنتجات حسب تفاعل الزائر على الموقع. حيث كل نقرة، كل بحث، يُستخدم لتحديث الواجهة بشكل مباشر.</a:t>
            </a:r>
          </a:p>
          <a:p>
            <a:pPr algn="r" rtl="1">
              <a:lnSpc>
                <a:spcPct val="150000"/>
              </a:lnSpc>
              <a:spcAft>
                <a:spcPts val="800"/>
              </a:spcAft>
            </a:pPr>
            <a:r>
              <a:rPr lang="ar-SY" sz="2000" u="sng" dirty="0"/>
              <a:t>النتيجة: </a:t>
            </a:r>
            <a:r>
              <a:rPr lang="ar-SY" sz="2000" dirty="0"/>
              <a:t>ارتفاع نسبة التحويل بنسبة 25% بعد تطبيق التقنية.</a:t>
            </a:r>
          </a:p>
          <a:p>
            <a:pPr marL="457200" indent="-457200" algn="r" rtl="1">
              <a:lnSpc>
                <a:spcPct val="150000"/>
              </a:lnSpc>
              <a:spcAft>
                <a:spcPts val="800"/>
              </a:spcAft>
              <a:buFont typeface="+mj-lt"/>
              <a:buAutoNum type="arabicPeriod" startAt="2"/>
            </a:pPr>
            <a:r>
              <a:rPr lang="ar-SY" sz="2000" dirty="0"/>
              <a:t>	</a:t>
            </a:r>
            <a:r>
              <a:rPr lang="en-US" sz="2000" b="1" dirty="0"/>
              <a:t>Salesforce – Einstein</a:t>
            </a:r>
          </a:p>
          <a:p>
            <a:pPr algn="r" rtl="1">
              <a:lnSpc>
                <a:spcPct val="150000"/>
              </a:lnSpc>
              <a:spcAft>
                <a:spcPts val="800"/>
              </a:spcAft>
            </a:pPr>
            <a:r>
              <a:rPr lang="ar-SY" sz="2000" dirty="0"/>
              <a:t>يقدم توصيات آلية، وتحليلات تنبؤية، وتوقعات للنتائج التسويقية. ويستطيع المسوق معرفة فرص التحويل</a:t>
            </a:r>
          </a:p>
          <a:p>
            <a:pPr algn="r" rtl="1">
              <a:lnSpc>
                <a:spcPct val="150000"/>
              </a:lnSpc>
              <a:spcAft>
                <a:spcPts val="800"/>
              </a:spcAft>
            </a:pPr>
            <a:r>
              <a:rPr lang="ar-SY" sz="2000" dirty="0"/>
              <a:t> قبل حدوثها، مما يمكنه من تحسين الحملات مبكرًا.</a:t>
            </a:r>
          </a:p>
          <a:p>
            <a:pPr algn="r" rtl="1">
              <a:lnSpc>
                <a:spcPct val="150000"/>
              </a:lnSpc>
              <a:spcAft>
                <a:spcPts val="800"/>
              </a:spcAft>
            </a:pPr>
            <a:r>
              <a:rPr lang="ar-SY" sz="2000" u="sng" dirty="0"/>
              <a:t>النتيجة: </a:t>
            </a:r>
            <a:r>
              <a:rPr lang="ar-SY" sz="2000" dirty="0"/>
              <a:t>تعزيز جودة القرارات وتوفير الوقت في التحليل اليدوي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6"/>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5122" name="Picture 2" descr="Godiva® Chocolate Strawberry Ice Cream Pint, 14 oz - Ralphs">
            <a:extLst>
              <a:ext uri="{FF2B5EF4-FFF2-40B4-BE49-F238E27FC236}">
                <a16:creationId xmlns:a16="http://schemas.microsoft.com/office/drawing/2014/main" id="{041733CE-4CAC-4C45-ABED-29A6194978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7860" y="3588774"/>
            <a:ext cx="1852345" cy="19628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9991135"/>
      </p:ext>
    </p:extLst>
  </p:cSld>
  <p:clrMapOvr>
    <a:masterClrMapping/>
  </p:clrMapOvr>
  <mc:AlternateContent xmlns:mc="http://schemas.openxmlformats.org/markup-compatibility/2006" xmlns:p14="http://schemas.microsoft.com/office/powerpoint/2010/main">
    <mc:Choice Requires="p14">
      <p:transition p14:dur="10" advTm="434928"/>
    </mc:Choice>
    <mc:Fallback xmlns="">
      <p:transition advTm="43492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67888" y="990932"/>
            <a:ext cx="5192447"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الثاني</a:t>
            </a:r>
          </a:p>
          <a:p>
            <a:pPr algn="ctr" rtl="1"/>
            <a:r>
              <a:rPr lang="ar-SY" sz="2600" dirty="0">
                <a:solidFill>
                  <a:srgbClr val="00B0F0"/>
                </a:solidFill>
                <a:latin typeface="Alexandria" charset="0"/>
                <a:cs typeface="Alexandria" charset="0"/>
              </a:rPr>
              <a:t>نظرة تاريخية على استخدام التقنية في التسويق</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13546418"/>
      </p:ext>
    </p:extLst>
  </p:cSld>
  <p:clrMapOvr>
    <a:masterClrMapping/>
  </p:clrMapOvr>
  <mc:AlternateContent xmlns:mc="http://schemas.openxmlformats.org/markup-compatibility/2006" xmlns:p14="http://schemas.microsoft.com/office/powerpoint/2010/main">
    <mc:Choice Requires="p14">
      <p:transition spd="slow" p14:dur="2000" advTm="19328"/>
    </mc:Choice>
    <mc:Fallback xmlns="">
      <p:transition spd="slow" advTm="193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658555" y="1397680"/>
            <a:ext cx="5070512" cy="5053691"/>
          </a:xfrm>
          <a:prstGeom prst="rect">
            <a:avLst/>
          </a:prstGeom>
        </p:spPr>
        <p:txBody>
          <a:bodyPr wrap="square">
            <a:spAutoFit/>
          </a:bodyPr>
          <a:lstStyle/>
          <a:p>
            <a:pPr algn="just" rtl="1">
              <a:lnSpc>
                <a:spcPct val="150000"/>
              </a:lnSpc>
            </a:pPr>
            <a:r>
              <a:rPr lang="ar-SY" sz="2000" dirty="0"/>
              <a:t>شهد التسويق تحولات جوهرية عبر العقود، وقد كان لكل مرحلة من مراحل تطور الإنترنت أثر مباشر على أدواته وأساليبه.</a:t>
            </a:r>
          </a:p>
          <a:p>
            <a:pPr algn="just" rtl="1">
              <a:lnSpc>
                <a:spcPct val="150000"/>
              </a:lnSpc>
            </a:pPr>
            <a:r>
              <a:rPr lang="ar-SY" sz="2000" dirty="0"/>
              <a:t>بدأ التسويق عبر الإنترنت بتجارب بسيطة في التسعينيات، ثم انفجر مع ظهور وسائل التواصل الاجتماعي.</a:t>
            </a:r>
          </a:p>
          <a:p>
            <a:pPr algn="just" rtl="1">
              <a:lnSpc>
                <a:spcPct val="150000"/>
              </a:lnSpc>
            </a:pPr>
            <a:r>
              <a:rPr lang="ar-SY" sz="2000" dirty="0"/>
              <a:t>لاحقًا، ظهرت تقنيات مثل الذكاء الاصطناعي والبلوك تشين</a:t>
            </a:r>
            <a:br>
              <a:rPr lang="ar-SY" sz="2000" dirty="0"/>
            </a:br>
            <a:r>
              <a:rPr lang="ar-SY" sz="2000" dirty="0"/>
              <a:t>(</a:t>
            </a:r>
            <a:r>
              <a:rPr lang="en-US" sz="2000" dirty="0"/>
              <a:t>Blockchain</a:t>
            </a:r>
            <a:r>
              <a:rPr lang="ar-SY" sz="2000" dirty="0"/>
              <a:t>) وغيرت ليس فقط الطريقة بل الغرض من التسويق ذاته.</a:t>
            </a:r>
          </a:p>
          <a:p>
            <a:pPr algn="just" rtl="1">
              <a:lnSpc>
                <a:spcPct val="150000"/>
              </a:lnSpc>
            </a:pPr>
            <a:r>
              <a:rPr lang="ar-SY" sz="2000" dirty="0"/>
              <a:t>نتتبع الآن ثلاثة أجيال أساسية للويب: </a:t>
            </a:r>
            <a:r>
              <a:rPr lang="en-US" sz="2000" dirty="0"/>
              <a:t>Web1، Web2، </a:t>
            </a:r>
            <a:r>
              <a:rPr lang="ar-SY" sz="2000" dirty="0"/>
              <a:t>و</a:t>
            </a:r>
            <a:r>
              <a:rPr lang="en-US" sz="2000" dirty="0"/>
              <a:t>Web3، </a:t>
            </a:r>
            <a:r>
              <a:rPr lang="ar-SY" sz="2000" dirty="0"/>
              <a:t>لفهم هذا التحول.</a:t>
            </a:r>
          </a:p>
          <a:p>
            <a:pPr>
              <a:lnSpc>
                <a:spcPct val="120000"/>
              </a:lnSpc>
            </a:pP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تـأطيرية</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121536285"/>
      </p:ext>
    </p:extLst>
  </p:cSld>
  <p:clrMapOvr>
    <a:masterClrMapping/>
  </p:clrMapOvr>
  <p:transition spd="slow" advTm="45381">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835" y="931455"/>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التسويق في عصر الإنترنت الساكن (1990 – 2004)</a:t>
            </a:r>
          </a:p>
        </p:txBody>
      </p:sp>
      <p:sp>
        <p:nvSpPr>
          <p:cNvPr id="48" name="TextBox 47"/>
          <p:cNvSpPr txBox="1"/>
          <p:nvPr/>
        </p:nvSpPr>
        <p:spPr>
          <a:xfrm>
            <a:off x="753140" y="1926465"/>
            <a:ext cx="10541000" cy="3215689"/>
          </a:xfrm>
          <a:prstGeom prst="rect">
            <a:avLst/>
          </a:prstGeom>
          <a:noFill/>
        </p:spPr>
        <p:txBody>
          <a:bodyPr wrap="square" rtlCol="0">
            <a:spAutoFit/>
          </a:bodyPr>
          <a:lstStyle/>
          <a:p>
            <a:pPr algn="r" rtl="1">
              <a:lnSpc>
                <a:spcPct val="150000"/>
              </a:lnSpc>
              <a:spcAft>
                <a:spcPts val="800"/>
              </a:spcAft>
            </a:pPr>
            <a:r>
              <a:rPr lang="ar-SY" sz="2000" b="1" dirty="0"/>
              <a:t>1. مفهوم </a:t>
            </a:r>
            <a:r>
              <a:rPr lang="en-US" sz="2000" b="1" dirty="0"/>
              <a:t>Web1</a:t>
            </a:r>
          </a:p>
          <a:p>
            <a:pPr algn="r" rtl="1">
              <a:lnSpc>
                <a:spcPct val="150000"/>
              </a:lnSpc>
              <a:spcAft>
                <a:spcPts val="800"/>
              </a:spcAft>
            </a:pPr>
            <a:r>
              <a:rPr lang="ar-SY" sz="2000" dirty="0"/>
              <a:t>كان الإنترنت في هذه المرحلة عبارة عن مجموعة من الصفحات الثابتة (</a:t>
            </a:r>
            <a:r>
              <a:rPr lang="en-US" sz="2000" dirty="0"/>
              <a:t>Static HTML Pages</a:t>
            </a:r>
            <a:r>
              <a:rPr lang="ar-SY" sz="2000" dirty="0"/>
              <a:t>)</a:t>
            </a:r>
            <a:r>
              <a:rPr lang="en-US" sz="2000" dirty="0"/>
              <a:t> </a:t>
            </a:r>
            <a:r>
              <a:rPr lang="ar-SY" sz="2000" dirty="0"/>
              <a:t>دون تفاعل مع المستخدم.</a:t>
            </a:r>
          </a:p>
          <a:p>
            <a:pPr algn="r" rtl="1">
              <a:lnSpc>
                <a:spcPct val="150000"/>
              </a:lnSpc>
              <a:spcAft>
                <a:spcPts val="800"/>
              </a:spcAft>
            </a:pPr>
            <a:r>
              <a:rPr lang="ar-SY" sz="2000" dirty="0"/>
              <a:t>المواقع كانت تُشبه الكتيبات الرقمية، حيث يعرض الموقع معلومات دون إمكانية تفاعل مباشر من الزائر.</a:t>
            </a:r>
          </a:p>
          <a:p>
            <a:pPr algn="r" rtl="1">
              <a:lnSpc>
                <a:spcPct val="150000"/>
              </a:lnSpc>
              <a:spcAft>
                <a:spcPts val="800"/>
              </a:spcAft>
            </a:pPr>
            <a:r>
              <a:rPr lang="ar-SY" sz="2000" dirty="0"/>
              <a:t>لم يكن هناك مفهوم للتخصيص أو تحليل البيانات؛ الزائرون يقرأون فقط دون تسجيل حضورهم.</a:t>
            </a:r>
          </a:p>
          <a:p>
            <a:pPr algn="r" rtl="1">
              <a:lnSpc>
                <a:spcPct val="150000"/>
              </a:lnSpc>
              <a:spcAft>
                <a:spcPts val="800"/>
              </a:spcAft>
            </a:pPr>
            <a:r>
              <a:rPr lang="ar-SY" sz="2000" u="sng" dirty="0"/>
              <a:t>مثال: </a:t>
            </a:r>
            <a:r>
              <a:rPr lang="ar-SY" sz="2000" dirty="0"/>
              <a:t>موقع نوكيا سنة 1998 كان يعرض كتالوجات الأجهزة، مع صور ومواصفات تقنية، لكن دون خيار للتواصل أو الشراء أو حتى التفاعل.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6146" name="Picture 2" descr="Nokia Logo History">
            <a:extLst>
              <a:ext uri="{FF2B5EF4-FFF2-40B4-BE49-F238E27FC236}">
                <a16:creationId xmlns:a16="http://schemas.microsoft.com/office/drawing/2014/main" id="{59AA20FF-5FD8-413F-B3E0-4641B42E02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7875" y="4674353"/>
            <a:ext cx="3590771" cy="13568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4648445"/>
      </p:ext>
    </p:extLst>
  </p:cSld>
  <p:clrMapOvr>
    <a:masterClrMapping/>
  </p:clrMapOvr>
  <mc:AlternateContent xmlns:mc="http://schemas.openxmlformats.org/markup-compatibility/2006" xmlns:p14="http://schemas.microsoft.com/office/powerpoint/2010/main">
    <mc:Choice Requires="p14">
      <p:transition p14:dur="10" advTm="125443"/>
    </mc:Choice>
    <mc:Fallback xmlns="">
      <p:transition advTm="12544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145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47823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17475" algn="r" rtl="1">
              <a:lnSpc>
                <a:spcPct val="150000"/>
              </a:lnSpc>
              <a:spcAft>
                <a:spcPts val="600"/>
              </a:spcAft>
              <a:buFont typeface="+mj-lt"/>
              <a:buAutoNum type="arabicPeriod" startAt="2"/>
              <a:tabLst>
                <a:tab pos="285750" algn="l"/>
                <a:tab pos="344488" algn="l"/>
              </a:tabLst>
            </a:pPr>
            <a:r>
              <a:rPr lang="ar-SY" sz="2000" b="1" dirty="0">
                <a:solidFill>
                  <a:schemeClr val="tx1"/>
                </a:solidFill>
              </a:rPr>
              <a:t> التسويق في </a:t>
            </a:r>
            <a:r>
              <a:rPr lang="en-US" sz="2000" b="1" dirty="0">
                <a:solidFill>
                  <a:schemeClr val="tx1"/>
                </a:solidFill>
              </a:rPr>
              <a:t>Web1</a:t>
            </a:r>
          </a:p>
          <a:p>
            <a:pPr marL="53975" algn="just" rtl="1">
              <a:lnSpc>
                <a:spcPct val="150000"/>
              </a:lnSpc>
              <a:spcAft>
                <a:spcPts val="600"/>
              </a:spcAft>
              <a:tabLst>
                <a:tab pos="285750" algn="l"/>
                <a:tab pos="344488" algn="l"/>
              </a:tabLst>
            </a:pPr>
            <a:r>
              <a:rPr lang="ar-SY" sz="2000" dirty="0">
                <a:solidFill>
                  <a:schemeClr val="tx1"/>
                </a:solidFill>
              </a:rPr>
              <a:t>اعتمدت الشركات على "الوجود الرقمي" كقيمة بحد ذاتها، دون أدوات لتحليل النتائج أو التفاعل مع الجمهور.</a:t>
            </a:r>
          </a:p>
          <a:p>
            <a:pPr marL="53975" algn="just" rtl="1">
              <a:lnSpc>
                <a:spcPct val="150000"/>
              </a:lnSpc>
              <a:spcAft>
                <a:spcPts val="800"/>
              </a:spcAft>
              <a:tabLst>
                <a:tab pos="285750" algn="l"/>
                <a:tab pos="344488" algn="l"/>
              </a:tabLst>
            </a:pPr>
            <a:r>
              <a:rPr lang="ar-SY" sz="2000" dirty="0">
                <a:solidFill>
                  <a:schemeClr val="tx1"/>
                </a:solidFill>
              </a:rPr>
              <a:t>كان التسويق آنذاك محصورًا في نشر المحتوى، دون أي نوع من الإعلانات الديناميكية أو التخصيص.</a:t>
            </a:r>
          </a:p>
          <a:p>
            <a:pPr marL="53975" algn="just" rtl="1">
              <a:lnSpc>
                <a:spcPct val="150000"/>
              </a:lnSpc>
              <a:spcAft>
                <a:spcPts val="800"/>
              </a:spcAft>
              <a:tabLst>
                <a:tab pos="285750" algn="l"/>
                <a:tab pos="344488" algn="l"/>
              </a:tabLst>
            </a:pPr>
            <a:r>
              <a:rPr lang="ar-SY" sz="2000" dirty="0">
                <a:solidFill>
                  <a:schemeClr val="tx1"/>
                </a:solidFill>
              </a:rPr>
              <a:t>لم يكن هناك (</a:t>
            </a:r>
            <a:r>
              <a:rPr lang="en-US" sz="2000" dirty="0">
                <a:solidFill>
                  <a:schemeClr val="tx1"/>
                </a:solidFill>
              </a:rPr>
              <a:t>Google Analytics</a:t>
            </a:r>
            <a:r>
              <a:rPr lang="ar-SY" sz="2000" dirty="0">
                <a:solidFill>
                  <a:schemeClr val="tx1"/>
                </a:solidFill>
              </a:rPr>
              <a:t>)</a:t>
            </a:r>
            <a:r>
              <a:rPr lang="en-US" sz="2000" dirty="0">
                <a:solidFill>
                  <a:schemeClr val="tx1"/>
                </a:solidFill>
              </a:rPr>
              <a:t>، </a:t>
            </a:r>
            <a:r>
              <a:rPr lang="ar-SY" sz="2000" dirty="0">
                <a:solidFill>
                  <a:schemeClr val="tx1"/>
                </a:solidFill>
              </a:rPr>
              <a:t>ولا حملات بريد إلكتروني مخصصة، ولا شبكات اجتماعية.</a:t>
            </a:r>
          </a:p>
          <a:p>
            <a:pPr marL="53975" algn="just" rtl="1">
              <a:lnSpc>
                <a:spcPct val="150000"/>
              </a:lnSpc>
              <a:spcAft>
                <a:spcPts val="800"/>
              </a:spcAft>
              <a:tabLst>
                <a:tab pos="285750" algn="l"/>
                <a:tab pos="344488" algn="l"/>
              </a:tabLst>
            </a:pPr>
            <a:r>
              <a:rPr lang="ar-SY" sz="2000" dirty="0">
                <a:solidFill>
                  <a:schemeClr val="tx1"/>
                </a:solidFill>
              </a:rPr>
              <a:t>أغلب الحملات كانت تتم عبر لافتات إعلانية بسيطة (</a:t>
            </a:r>
            <a:r>
              <a:rPr lang="en-US" sz="2000" dirty="0">
                <a:solidFill>
                  <a:schemeClr val="tx1"/>
                </a:solidFill>
              </a:rPr>
              <a:t>Banner Ads</a:t>
            </a:r>
            <a:r>
              <a:rPr lang="ar-SY" sz="2000" dirty="0">
                <a:solidFill>
                  <a:schemeClr val="tx1"/>
                </a:solidFill>
              </a:rPr>
              <a:t>)</a:t>
            </a:r>
          </a:p>
          <a:p>
            <a:pPr marL="53975" algn="just" rtl="1">
              <a:lnSpc>
                <a:spcPct val="150000"/>
              </a:lnSpc>
              <a:spcAft>
                <a:spcPts val="800"/>
              </a:spcAft>
              <a:tabLst>
                <a:tab pos="285750" algn="l"/>
                <a:tab pos="344488" algn="l"/>
              </a:tabLst>
            </a:pPr>
            <a:r>
              <a:rPr lang="ar-SY" sz="2000" u="sng" dirty="0">
                <a:solidFill>
                  <a:schemeClr val="tx1"/>
                </a:solidFill>
              </a:rPr>
              <a:t>مثال:</a:t>
            </a:r>
            <a:r>
              <a:rPr lang="ar-SY" sz="2000" dirty="0">
                <a:solidFill>
                  <a:schemeClr val="tx1"/>
                </a:solidFill>
              </a:rPr>
              <a:t> أول إعلان لشركة (</a:t>
            </a:r>
            <a:r>
              <a:rPr lang="en-US" sz="2000" dirty="0">
                <a:solidFill>
                  <a:schemeClr val="tx1"/>
                </a:solidFill>
              </a:rPr>
              <a:t>AT&amp;T </a:t>
            </a:r>
            <a:r>
              <a:rPr lang="ar-SY" sz="2000" dirty="0">
                <a:solidFill>
                  <a:schemeClr val="tx1"/>
                </a:solidFill>
              </a:rPr>
              <a:t>) عبر الإنترنت يُعتبر لحظة فارقة في تاريخ التسويق الرقمي، وقد حدث ذلك عام 1994، ويُشار إليه غالبًا بأنه أول إعلان (</a:t>
            </a:r>
            <a:r>
              <a:rPr lang="en-US" sz="2000" dirty="0">
                <a:solidFill>
                  <a:schemeClr val="tx1"/>
                </a:solidFill>
              </a:rPr>
              <a:t>Banner Ad</a:t>
            </a:r>
            <a:r>
              <a:rPr lang="ar-SY" sz="2000" dirty="0">
                <a:solidFill>
                  <a:schemeClr val="tx1"/>
                </a:solidFill>
              </a:rPr>
              <a:t>)</a:t>
            </a:r>
            <a:r>
              <a:rPr lang="en-US" sz="2000" dirty="0">
                <a:solidFill>
                  <a:schemeClr val="tx1"/>
                </a:solidFill>
              </a:rPr>
              <a:t> </a:t>
            </a:r>
            <a:r>
              <a:rPr lang="ar-SY" sz="2000" dirty="0">
                <a:solidFill>
                  <a:schemeClr val="tx1"/>
                </a:solidFill>
              </a:rPr>
              <a:t>على الإطلاق. الإعلان يروّج لحملة تُظهر كيف سيكون مستقبل الإنترنت، مثل شراء تذاكر قطار عبر الإنترنت أو حضور دروس جامعية عن بُعد.</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170" name="Picture 2" descr="ولادة عملاق إعلامي أميركي جديد بعد إعلان &quot;إيه تي أند تي&quot; و&quot;ديسكوفري&quot;  اندماجهما">
            <a:extLst>
              <a:ext uri="{FF2B5EF4-FFF2-40B4-BE49-F238E27FC236}">
                <a16:creationId xmlns:a16="http://schemas.microsoft.com/office/drawing/2014/main" id="{38503E2E-1561-410A-90B4-479EBCC2A33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9957247" y="2557939"/>
            <a:ext cx="3266108" cy="183635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63450755-6B49-401A-9B26-CFD7B09FED63}"/>
              </a:ext>
            </a:extLst>
          </p:cNvPr>
          <p:cNvSpPr txBox="1"/>
          <p:nvPr/>
        </p:nvSpPr>
        <p:spPr>
          <a:xfrm>
            <a:off x="-23835" y="931455"/>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التسويق في عصر الإنترنت الساكن (1990 – 2004)</a:t>
            </a:r>
          </a:p>
        </p:txBody>
      </p:sp>
    </p:spTree>
    <p:extLst>
      <p:ext uri="{BB962C8B-B14F-4D97-AF65-F5344CB8AC3E}">
        <p14:creationId xmlns:p14="http://schemas.microsoft.com/office/powerpoint/2010/main" val="2756515140"/>
      </p:ext>
    </p:extLst>
  </p:cSld>
  <p:clrMapOvr>
    <a:masterClrMapping/>
  </p:clrMapOvr>
  <mc:AlternateContent xmlns:mc="http://schemas.openxmlformats.org/markup-compatibility/2006" xmlns:p14="http://schemas.microsoft.com/office/powerpoint/2010/main">
    <mc:Choice Requires="p14">
      <p:transition spd="slow" p14:dur="2000" advTm="134967"/>
    </mc:Choice>
    <mc:Fallback xmlns="">
      <p:transition spd="slow" advTm="13496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835" y="931455"/>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التحول إلى الإنترنت التفاعلي (2004 - 2020)</a:t>
            </a:r>
          </a:p>
        </p:txBody>
      </p:sp>
      <p:sp>
        <p:nvSpPr>
          <p:cNvPr id="48" name="TextBox 47"/>
          <p:cNvSpPr txBox="1"/>
          <p:nvPr/>
        </p:nvSpPr>
        <p:spPr>
          <a:xfrm>
            <a:off x="753140" y="1794439"/>
            <a:ext cx="10541000" cy="4036426"/>
          </a:xfrm>
          <a:prstGeom prst="rect">
            <a:avLst/>
          </a:prstGeom>
          <a:noFill/>
        </p:spPr>
        <p:txBody>
          <a:bodyPr wrap="square" rtlCol="0">
            <a:spAutoFit/>
          </a:bodyPr>
          <a:lstStyle/>
          <a:p>
            <a:pPr algn="r" rtl="1">
              <a:lnSpc>
                <a:spcPct val="150000"/>
              </a:lnSpc>
              <a:spcAft>
                <a:spcPts val="800"/>
              </a:spcAft>
            </a:pPr>
            <a:r>
              <a:rPr lang="ar-SY" sz="2000" b="1" dirty="0"/>
              <a:t>1. مفهوم </a:t>
            </a:r>
            <a:r>
              <a:rPr lang="en-US" sz="2000" b="1" dirty="0"/>
              <a:t>Web2</a:t>
            </a:r>
          </a:p>
          <a:p>
            <a:pPr algn="just" rtl="1">
              <a:lnSpc>
                <a:spcPct val="150000"/>
              </a:lnSpc>
              <a:spcAft>
                <a:spcPts val="800"/>
              </a:spcAft>
            </a:pPr>
            <a:r>
              <a:rPr lang="ar-SY" sz="2000" dirty="0"/>
              <a:t>تميّز هذا الجيل بظهور المنصات الاجتماعية، والمدونات، والمحتوى الذي ينشئه المستخدم (</a:t>
            </a:r>
            <a:r>
              <a:rPr lang="en-US" sz="2000" dirty="0"/>
              <a:t>User Generated Content</a:t>
            </a:r>
            <a:r>
              <a:rPr lang="ar-SY" sz="2000" dirty="0"/>
              <a:t>)</a:t>
            </a:r>
            <a:endParaRPr lang="en-US" sz="2000" dirty="0"/>
          </a:p>
          <a:p>
            <a:pPr algn="just" rtl="1">
              <a:lnSpc>
                <a:spcPct val="150000"/>
              </a:lnSpc>
              <a:spcAft>
                <a:spcPts val="800"/>
              </a:spcAft>
            </a:pPr>
            <a:r>
              <a:rPr lang="ar-SY" sz="2000" dirty="0"/>
              <a:t>ظهر فيسبوك، يوتيوب، تويتر، وغيرها، مما جعل التفاعل جزءًا أساسيًا من تجربة الإنترنت. وأصبح المستخدم قادراً على نشر رأيه، المشاركة في المحتوى، بل وحتى التأثير على سمعة العلامة التجارية. هذه المرحلة شهدت ازدهار التسويق بالمحتوى، والتسويق المؤثر، وتحليل السلوك الرقمي. وإن وفرة البيانات وسّعت من قدرة الشركات على استخدام أدوات الذكاء الاصطناعي لتخصيص المحتوى، والتنبؤ بسلوك المستهلك.</a:t>
            </a:r>
          </a:p>
          <a:p>
            <a:pPr algn="just" rtl="1">
              <a:lnSpc>
                <a:spcPct val="150000"/>
              </a:lnSpc>
              <a:spcAft>
                <a:spcPts val="800"/>
              </a:spcAft>
            </a:pPr>
            <a:r>
              <a:rPr lang="ar-SY" sz="2000" u="sng" dirty="0"/>
              <a:t>مثال: </a:t>
            </a:r>
            <a:r>
              <a:rPr lang="ar-SY" sz="2000" dirty="0"/>
              <a:t>أطلقت شركة </a:t>
            </a:r>
            <a:r>
              <a:rPr lang="en-US" sz="2000" dirty="0"/>
              <a:t>Coca-Cola</a:t>
            </a:r>
            <a:r>
              <a:rPr lang="ar-SY" sz="2000" dirty="0"/>
              <a:t> حملة (</a:t>
            </a:r>
            <a:r>
              <a:rPr lang="en-US" sz="2000" dirty="0"/>
              <a:t>Share a Coke</a:t>
            </a:r>
            <a:r>
              <a:rPr lang="ar-SY" sz="2000" dirty="0"/>
              <a:t>)</a:t>
            </a:r>
            <a:r>
              <a:rPr lang="en-US" sz="2000" dirty="0"/>
              <a:t> </a:t>
            </a:r>
            <a:r>
              <a:rPr lang="ar-SY" sz="2000" dirty="0"/>
              <a:t>عبر منصات(</a:t>
            </a:r>
            <a:r>
              <a:rPr lang="en-US" sz="2000" dirty="0"/>
              <a:t>Web2</a:t>
            </a:r>
            <a:r>
              <a:rPr lang="ar-SY" sz="2000" dirty="0"/>
              <a:t>)</a:t>
            </a:r>
            <a:r>
              <a:rPr lang="en-US" sz="2000" dirty="0"/>
              <a:t>، </a:t>
            </a:r>
            <a:r>
              <a:rPr lang="ar-SY" sz="2000" dirty="0"/>
              <a:t>حيث شارك المستخدمون صورهم مع زجاجات تحمل أسمائهم، ما ولّد تفاعلًا ضخمًا وارتباطًا شخصيًا بالعلامة التجارية.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8196" name="Picture 4" descr="Coca-Cola Logo and symbol, meaning, history, PNG, brand">
            <a:extLst>
              <a:ext uri="{FF2B5EF4-FFF2-40B4-BE49-F238E27FC236}">
                <a16:creationId xmlns:a16="http://schemas.microsoft.com/office/drawing/2014/main" id="{BDA0147C-F09E-4FA3-B672-E4BCE61B52E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7860" y="4955108"/>
            <a:ext cx="2377818" cy="13375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7037619"/>
      </p:ext>
    </p:extLst>
  </p:cSld>
  <p:clrMapOvr>
    <a:masterClrMapping/>
  </p:clrMapOvr>
  <mc:AlternateContent xmlns:mc="http://schemas.openxmlformats.org/markup-compatibility/2006" xmlns:p14="http://schemas.microsoft.com/office/powerpoint/2010/main">
    <mc:Choice Requires="p14">
      <p:transition p14:dur="10" advTm="109138"/>
    </mc:Choice>
    <mc:Fallback xmlns="">
      <p:transition advTm="10913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145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47823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17475" algn="r" rtl="1">
              <a:lnSpc>
                <a:spcPct val="150000"/>
              </a:lnSpc>
              <a:spcAft>
                <a:spcPts val="600"/>
              </a:spcAft>
              <a:buFont typeface="+mj-lt"/>
              <a:buAutoNum type="arabicPeriod" startAt="2"/>
              <a:tabLst>
                <a:tab pos="285750" algn="l"/>
                <a:tab pos="344488" algn="l"/>
              </a:tabLst>
            </a:pPr>
            <a:r>
              <a:rPr lang="ar-SY" sz="2000" b="1" dirty="0">
                <a:solidFill>
                  <a:schemeClr val="tx1"/>
                </a:solidFill>
              </a:rPr>
              <a:t> التسويق في </a:t>
            </a:r>
            <a:r>
              <a:rPr lang="en-US" sz="2000" b="1" dirty="0">
                <a:solidFill>
                  <a:schemeClr val="tx1"/>
                </a:solidFill>
              </a:rPr>
              <a:t>Web2</a:t>
            </a:r>
          </a:p>
          <a:p>
            <a:pPr marL="53975" algn="just" rtl="1">
              <a:lnSpc>
                <a:spcPct val="150000"/>
              </a:lnSpc>
              <a:spcAft>
                <a:spcPts val="600"/>
              </a:spcAft>
              <a:tabLst>
                <a:tab pos="285750" algn="l"/>
                <a:tab pos="344488" algn="l"/>
              </a:tabLst>
            </a:pPr>
            <a:r>
              <a:rPr lang="ar-SY" sz="2000" dirty="0">
                <a:solidFill>
                  <a:schemeClr val="tx1"/>
                </a:solidFill>
              </a:rPr>
              <a:t>ظهر ما يُعرف بالتسويق الرقمي المتكامل (</a:t>
            </a:r>
            <a:r>
              <a:rPr lang="en-US" sz="2000" dirty="0">
                <a:solidFill>
                  <a:schemeClr val="tx1"/>
                </a:solidFill>
              </a:rPr>
              <a:t>Digital Marketing</a:t>
            </a:r>
            <a:r>
              <a:rPr lang="ar-SY" sz="2000" dirty="0">
                <a:solidFill>
                  <a:schemeClr val="tx1"/>
                </a:solidFill>
              </a:rPr>
              <a:t>): إعلانات ممولة، تحسين محركات البحث، أدوات التحليل.</a:t>
            </a:r>
          </a:p>
          <a:p>
            <a:pPr marL="53975" algn="just" rtl="1">
              <a:lnSpc>
                <a:spcPct val="150000"/>
              </a:lnSpc>
              <a:spcAft>
                <a:spcPts val="600"/>
              </a:spcAft>
              <a:tabLst>
                <a:tab pos="285750" algn="l"/>
                <a:tab pos="344488" algn="l"/>
              </a:tabLst>
            </a:pPr>
            <a:r>
              <a:rPr lang="ar-SY" sz="2000" dirty="0">
                <a:solidFill>
                  <a:schemeClr val="tx1"/>
                </a:solidFill>
              </a:rPr>
              <a:t>لقد استخدمت الشركات(</a:t>
            </a:r>
            <a:r>
              <a:rPr lang="en-US" sz="2000" dirty="0">
                <a:solidFill>
                  <a:schemeClr val="tx1"/>
                </a:solidFill>
              </a:rPr>
              <a:t>Google Ads</a:t>
            </a:r>
            <a:r>
              <a:rPr lang="ar-SY" sz="2000" dirty="0">
                <a:solidFill>
                  <a:schemeClr val="tx1"/>
                </a:solidFill>
              </a:rPr>
              <a:t>)</a:t>
            </a:r>
            <a:r>
              <a:rPr lang="en-US" sz="2000" dirty="0">
                <a:solidFill>
                  <a:schemeClr val="tx1"/>
                </a:solidFill>
              </a:rPr>
              <a:t>،</a:t>
            </a:r>
            <a:r>
              <a:rPr lang="ar-SY" sz="2000" dirty="0">
                <a:solidFill>
                  <a:schemeClr val="tx1"/>
                </a:solidFill>
              </a:rPr>
              <a:t> (</a:t>
            </a:r>
            <a:r>
              <a:rPr lang="en-US" sz="2000" dirty="0">
                <a:solidFill>
                  <a:schemeClr val="tx1"/>
                </a:solidFill>
              </a:rPr>
              <a:t>Facebook Ads Manager</a:t>
            </a:r>
            <a:r>
              <a:rPr lang="ar-SY" sz="2000" dirty="0">
                <a:solidFill>
                  <a:schemeClr val="tx1"/>
                </a:solidFill>
              </a:rPr>
              <a:t>)</a:t>
            </a:r>
            <a:r>
              <a:rPr lang="en-US" sz="2000" dirty="0">
                <a:solidFill>
                  <a:schemeClr val="tx1"/>
                </a:solidFill>
              </a:rPr>
              <a:t>، </a:t>
            </a:r>
            <a:r>
              <a:rPr lang="ar-SY" sz="2000" dirty="0">
                <a:solidFill>
                  <a:schemeClr val="tx1"/>
                </a:solidFill>
              </a:rPr>
              <a:t>البريد الإلكتروني الجماعي، وأدوات تخصيص الرسائل.</a:t>
            </a:r>
          </a:p>
          <a:p>
            <a:pPr marL="53975" algn="just" rtl="1">
              <a:lnSpc>
                <a:spcPct val="150000"/>
              </a:lnSpc>
              <a:spcAft>
                <a:spcPts val="600"/>
              </a:spcAft>
              <a:tabLst>
                <a:tab pos="285750" algn="l"/>
                <a:tab pos="344488" algn="l"/>
              </a:tabLst>
            </a:pPr>
            <a:r>
              <a:rPr lang="ar-SY" sz="2000" dirty="0">
                <a:solidFill>
                  <a:schemeClr val="tx1"/>
                </a:solidFill>
              </a:rPr>
              <a:t>كل تفاعل من المستخدم يمكن تتبعه، وتحليله، وإعادة استهدافه بحملات مخصصة (</a:t>
            </a:r>
            <a:r>
              <a:rPr lang="en-US" sz="2000" dirty="0">
                <a:solidFill>
                  <a:schemeClr val="tx1"/>
                </a:solidFill>
              </a:rPr>
              <a:t>Retargeting</a:t>
            </a:r>
            <a:r>
              <a:rPr lang="ar-SY" sz="2000" dirty="0">
                <a:solidFill>
                  <a:schemeClr val="tx1"/>
                </a:solidFill>
              </a:rPr>
              <a:t>).</a:t>
            </a:r>
            <a:endParaRPr lang="en-US" sz="2000" dirty="0">
              <a:solidFill>
                <a:schemeClr val="tx1"/>
              </a:solidFill>
            </a:endParaRPr>
          </a:p>
          <a:p>
            <a:pPr marL="53975" algn="just" rtl="1">
              <a:lnSpc>
                <a:spcPct val="150000"/>
              </a:lnSpc>
              <a:spcAft>
                <a:spcPts val="600"/>
              </a:spcAft>
              <a:tabLst>
                <a:tab pos="285750" algn="l"/>
                <a:tab pos="344488" algn="l"/>
              </a:tabLst>
            </a:pPr>
            <a:r>
              <a:rPr lang="ar-SY" sz="2000" dirty="0">
                <a:solidFill>
                  <a:schemeClr val="tx1"/>
                </a:solidFill>
              </a:rPr>
              <a:t>مثال: مستخدم يبحث عن "كاميرا احترافية" في أمازون</a:t>
            </a:r>
            <a:r>
              <a:rPr lang="en-US" sz="2000" dirty="0">
                <a:solidFill>
                  <a:schemeClr val="tx1"/>
                </a:solidFill>
              </a:rPr>
              <a:t> </a:t>
            </a:r>
            <a:r>
              <a:rPr lang="ar-SY" sz="2000" dirty="0">
                <a:solidFill>
                  <a:schemeClr val="tx1"/>
                </a:solidFill>
              </a:rPr>
              <a:t>(</a:t>
            </a:r>
            <a:r>
              <a:rPr lang="en-US" sz="2000" dirty="0">
                <a:solidFill>
                  <a:schemeClr val="tx1"/>
                </a:solidFill>
              </a:rPr>
              <a:t>Amazon</a:t>
            </a:r>
            <a:r>
              <a:rPr lang="ar-SY" sz="2000" dirty="0">
                <a:solidFill>
                  <a:schemeClr val="tx1"/>
                </a:solidFill>
              </a:rPr>
              <a:t>)، ثم يظهر له إعلان عن ذات المنتج لاحقًا في فيسبوك.</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218" name="Picture 2" descr="Facebook Ads Manager : Exploring the Latest Features">
            <a:extLst>
              <a:ext uri="{FF2B5EF4-FFF2-40B4-BE49-F238E27FC236}">
                <a16:creationId xmlns:a16="http://schemas.microsoft.com/office/drawing/2014/main" id="{38D7219A-F3F1-4749-AA77-D63284CC82A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9773044" y="2593877"/>
            <a:ext cx="3655685" cy="205632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8AEF1D42-E315-4FB1-AD63-C4C87DF12CE6}"/>
              </a:ext>
            </a:extLst>
          </p:cNvPr>
          <p:cNvSpPr txBox="1"/>
          <p:nvPr/>
        </p:nvSpPr>
        <p:spPr>
          <a:xfrm>
            <a:off x="-23835" y="931455"/>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التحول إلى الإنترنت التفاعلي (2004 - 2020)</a:t>
            </a:r>
          </a:p>
        </p:txBody>
      </p:sp>
    </p:spTree>
    <p:extLst>
      <p:ext uri="{BB962C8B-B14F-4D97-AF65-F5344CB8AC3E}">
        <p14:creationId xmlns:p14="http://schemas.microsoft.com/office/powerpoint/2010/main" val="4122657498"/>
      </p:ext>
    </p:extLst>
  </p:cSld>
  <p:clrMapOvr>
    <a:masterClrMapping/>
  </p:clrMapOvr>
  <mc:AlternateContent xmlns:mc="http://schemas.openxmlformats.org/markup-compatibility/2006" xmlns:p14="http://schemas.microsoft.com/office/powerpoint/2010/main">
    <mc:Choice Requires="p14">
      <p:transition spd="slow" p14:dur="2000" advTm="161620"/>
    </mc:Choice>
    <mc:Fallback xmlns="">
      <p:transition spd="slow" advTm="16162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753140" y="766734"/>
            <a:ext cx="8361590"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الإنترنت اللامركزي والتحول المجتمعي</a:t>
            </a:r>
          </a:p>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في التسويق (2020 وما بعد)</a:t>
            </a:r>
          </a:p>
        </p:txBody>
      </p:sp>
      <p:sp>
        <p:nvSpPr>
          <p:cNvPr id="48" name="TextBox 47"/>
          <p:cNvSpPr txBox="1"/>
          <p:nvPr/>
        </p:nvSpPr>
        <p:spPr>
          <a:xfrm>
            <a:off x="753140" y="1794439"/>
            <a:ext cx="10541000" cy="2754024"/>
          </a:xfrm>
          <a:prstGeom prst="rect">
            <a:avLst/>
          </a:prstGeom>
          <a:noFill/>
        </p:spPr>
        <p:txBody>
          <a:bodyPr wrap="square" rtlCol="0">
            <a:spAutoFit/>
          </a:bodyPr>
          <a:lstStyle/>
          <a:p>
            <a:pPr algn="r" rtl="1">
              <a:lnSpc>
                <a:spcPct val="150000"/>
              </a:lnSpc>
              <a:spcAft>
                <a:spcPts val="800"/>
              </a:spcAft>
            </a:pPr>
            <a:r>
              <a:rPr lang="ar-SY" sz="2000" b="1" dirty="0"/>
              <a:t>1. مفهوم </a:t>
            </a:r>
            <a:r>
              <a:rPr lang="en-US" sz="2000" b="1" dirty="0"/>
              <a:t>Web3</a:t>
            </a:r>
          </a:p>
          <a:p>
            <a:pPr algn="just" rtl="1">
              <a:lnSpc>
                <a:spcPct val="150000"/>
              </a:lnSpc>
              <a:spcAft>
                <a:spcPts val="800"/>
              </a:spcAft>
            </a:pPr>
            <a:r>
              <a:rPr lang="ar-SY" sz="2000" dirty="0"/>
              <a:t>هو الجيل القادم من الإنترنت القائم على تقنيات البلوك تشين</a:t>
            </a:r>
            <a:r>
              <a:rPr lang="en-US" sz="2000" dirty="0"/>
              <a:t> </a:t>
            </a:r>
            <a:r>
              <a:rPr lang="ar-SY" sz="2000" dirty="0"/>
              <a:t>(</a:t>
            </a:r>
            <a:r>
              <a:rPr lang="en-US" sz="2000" dirty="0"/>
              <a:t>Blockchain</a:t>
            </a:r>
            <a:r>
              <a:rPr lang="ar-SY" sz="2000" dirty="0"/>
              <a:t>) واللامركزية وملكية المستخدم للبيانات.</a:t>
            </a:r>
          </a:p>
          <a:p>
            <a:pPr algn="just" rtl="1">
              <a:lnSpc>
                <a:spcPct val="150000"/>
              </a:lnSpc>
              <a:spcAft>
                <a:spcPts val="800"/>
              </a:spcAft>
            </a:pPr>
            <a:r>
              <a:rPr lang="ar-SY" sz="2000" dirty="0"/>
              <a:t>المستخدم في </a:t>
            </a:r>
            <a:r>
              <a:rPr lang="en-US" sz="2000" dirty="0"/>
              <a:t> Web3 </a:t>
            </a:r>
            <a:r>
              <a:rPr lang="ar-SY" sz="2000" dirty="0"/>
              <a:t>لا يستهلك المحتوى فقط، بل يمتلك جزءًا من المنصة أو المشروع نفسه (مثل (</a:t>
            </a:r>
            <a:r>
              <a:rPr lang="en-US" sz="2000" dirty="0"/>
              <a:t>NFT</a:t>
            </a:r>
            <a:r>
              <a:rPr lang="ar-SY" sz="2000" dirty="0"/>
              <a:t>) أو رموز الحوكمة).</a:t>
            </a:r>
          </a:p>
          <a:p>
            <a:pPr algn="just" rtl="1">
              <a:lnSpc>
                <a:spcPct val="150000"/>
              </a:lnSpc>
              <a:spcAft>
                <a:spcPts val="800"/>
              </a:spcAft>
            </a:pPr>
            <a:r>
              <a:rPr lang="ar-SY" sz="2000" dirty="0"/>
              <a:t>إن المشروع لا يُسوّق للجمهور فحسب، بل يُبنى بالتعاون معهم، من خلال (</a:t>
            </a:r>
            <a:r>
              <a:rPr lang="en-US" sz="2000" dirty="0"/>
              <a:t>DAO</a:t>
            </a:r>
            <a:r>
              <a:rPr lang="ar-SY" sz="2000" dirty="0"/>
              <a:t>) مثلًا.</a:t>
            </a:r>
          </a:p>
          <a:p>
            <a:pPr algn="just" rtl="1">
              <a:lnSpc>
                <a:spcPct val="150000"/>
              </a:lnSpc>
              <a:spcAft>
                <a:spcPts val="800"/>
              </a:spcAft>
            </a:pPr>
            <a:r>
              <a:rPr lang="ar-SY" sz="2000" dirty="0"/>
              <a:t>هذه البيئة تفرض نوعًا جديداً من التسويق قائم على بناء المجتمع، وليس استهدافه فقط.</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3078" name="Picture 6" descr="2,900+ Web3 Stock Illustrations, Royalty-Free Vector Graphics &amp; Clip Art -  iStock">
            <a:extLst>
              <a:ext uri="{FF2B5EF4-FFF2-40B4-BE49-F238E27FC236}">
                <a16:creationId xmlns:a16="http://schemas.microsoft.com/office/drawing/2014/main" id="{51AB0844-A26C-4AF2-9538-A84C7310E61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82047" y="3630846"/>
            <a:ext cx="2216560" cy="22165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1993668"/>
      </p:ext>
    </p:extLst>
  </p:cSld>
  <p:clrMapOvr>
    <a:masterClrMapping/>
  </p:clrMapOvr>
  <mc:AlternateContent xmlns:mc="http://schemas.openxmlformats.org/markup-compatibility/2006" xmlns:p14="http://schemas.microsoft.com/office/powerpoint/2010/main">
    <mc:Choice Requires="p14">
      <p:transition p14:dur="10" advTm="119169"/>
    </mc:Choice>
    <mc:Fallback xmlns="">
      <p:transition advTm="11916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31860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65095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17475" algn="r" rtl="1">
              <a:lnSpc>
                <a:spcPct val="150000"/>
              </a:lnSpc>
              <a:spcAft>
                <a:spcPts val="600"/>
              </a:spcAft>
              <a:buFont typeface="+mj-lt"/>
              <a:buAutoNum type="arabicPeriod" startAt="2"/>
              <a:tabLst>
                <a:tab pos="285750" algn="l"/>
                <a:tab pos="344488" algn="l"/>
              </a:tabLst>
            </a:pPr>
            <a:r>
              <a:rPr lang="ar-SY" sz="2000" b="1" dirty="0">
                <a:solidFill>
                  <a:schemeClr val="tx1"/>
                </a:solidFill>
              </a:rPr>
              <a:t> التسويق في </a:t>
            </a:r>
            <a:r>
              <a:rPr lang="en-US" sz="2000" b="1" dirty="0">
                <a:solidFill>
                  <a:schemeClr val="tx1"/>
                </a:solidFill>
              </a:rPr>
              <a:t>Web3</a:t>
            </a:r>
          </a:p>
          <a:p>
            <a:pPr marL="53975" algn="just" rtl="1">
              <a:lnSpc>
                <a:spcPct val="150000"/>
              </a:lnSpc>
              <a:spcAft>
                <a:spcPts val="600"/>
              </a:spcAft>
              <a:tabLst>
                <a:tab pos="285750" algn="l"/>
                <a:tab pos="344488" algn="l"/>
              </a:tabLst>
            </a:pPr>
            <a:r>
              <a:rPr lang="en-US" sz="2000" dirty="0">
                <a:solidFill>
                  <a:schemeClr val="tx1"/>
                </a:solidFill>
              </a:rPr>
              <a:t>•	</a:t>
            </a:r>
            <a:r>
              <a:rPr lang="ar-SY" sz="2000" dirty="0">
                <a:solidFill>
                  <a:schemeClr val="tx1"/>
                </a:solidFill>
              </a:rPr>
              <a:t>(</a:t>
            </a:r>
            <a:r>
              <a:rPr lang="en-US" sz="2000" dirty="0">
                <a:solidFill>
                  <a:schemeClr val="tx1"/>
                </a:solidFill>
              </a:rPr>
              <a:t>NFTs</a:t>
            </a:r>
            <a:r>
              <a:rPr lang="ar-SY" sz="2000" dirty="0">
                <a:solidFill>
                  <a:schemeClr val="tx1"/>
                </a:solidFill>
              </a:rPr>
              <a:t>)</a:t>
            </a:r>
            <a:r>
              <a:rPr lang="en-US" sz="2000" dirty="0">
                <a:solidFill>
                  <a:schemeClr val="tx1"/>
                </a:solidFill>
              </a:rPr>
              <a:t>: </a:t>
            </a:r>
            <a:r>
              <a:rPr lang="ar-SY" sz="2000" dirty="0">
                <a:solidFill>
                  <a:schemeClr val="tx1"/>
                </a:solidFill>
              </a:rPr>
              <a:t> تمنح العملاء عضوية حصرية، أو حقوق ملكية رقمية، أو امتيازات خاصة.</a:t>
            </a:r>
          </a:p>
          <a:p>
            <a:pPr marL="53975" algn="just" rtl="1">
              <a:lnSpc>
                <a:spcPct val="150000"/>
              </a:lnSpc>
              <a:spcAft>
                <a:spcPts val="600"/>
              </a:spcAft>
              <a:tabLst>
                <a:tab pos="285750" algn="l"/>
                <a:tab pos="344488" algn="l"/>
              </a:tabLst>
            </a:pPr>
            <a:r>
              <a:rPr lang="ar-SY" sz="2000" dirty="0">
                <a:solidFill>
                  <a:schemeClr val="tx1"/>
                </a:solidFill>
              </a:rPr>
              <a:t>•	(</a:t>
            </a:r>
            <a:r>
              <a:rPr lang="en-US" sz="2000" dirty="0">
                <a:solidFill>
                  <a:schemeClr val="tx1"/>
                </a:solidFill>
              </a:rPr>
              <a:t>DAOs</a:t>
            </a:r>
            <a:r>
              <a:rPr lang="ar-SY" sz="2000" dirty="0">
                <a:solidFill>
                  <a:schemeClr val="tx1"/>
                </a:solidFill>
              </a:rPr>
              <a:t>)</a:t>
            </a:r>
            <a:r>
              <a:rPr lang="en-US" sz="2000" dirty="0">
                <a:solidFill>
                  <a:schemeClr val="tx1"/>
                </a:solidFill>
              </a:rPr>
              <a:t> :</a:t>
            </a:r>
            <a:r>
              <a:rPr lang="ar-SY" sz="2000" dirty="0">
                <a:solidFill>
                  <a:schemeClr val="tx1"/>
                </a:solidFill>
              </a:rPr>
              <a:t>تسمح للمجتمع بالمشاركة في قرارات التسويق والتطوير.</a:t>
            </a:r>
          </a:p>
          <a:p>
            <a:pPr marL="53975" algn="just" rtl="1">
              <a:lnSpc>
                <a:spcPct val="150000"/>
              </a:lnSpc>
              <a:spcAft>
                <a:spcPts val="600"/>
              </a:spcAft>
              <a:tabLst>
                <a:tab pos="285750" algn="l"/>
                <a:tab pos="344488" algn="l"/>
              </a:tabLst>
            </a:pPr>
            <a:r>
              <a:rPr lang="ar-SY" sz="2000" dirty="0">
                <a:solidFill>
                  <a:schemeClr val="tx1"/>
                </a:solidFill>
              </a:rPr>
              <a:t>•	(</a:t>
            </a:r>
            <a:r>
              <a:rPr lang="en-US" sz="2000" dirty="0" err="1">
                <a:solidFill>
                  <a:schemeClr val="tx1"/>
                </a:solidFill>
              </a:rPr>
              <a:t>DeFi</a:t>
            </a:r>
            <a:r>
              <a:rPr lang="ar-SY" sz="2000" dirty="0">
                <a:solidFill>
                  <a:schemeClr val="tx1"/>
                </a:solidFill>
              </a:rPr>
              <a:t>) </a:t>
            </a:r>
            <a:r>
              <a:rPr lang="en-US" sz="2000" dirty="0">
                <a:solidFill>
                  <a:schemeClr val="tx1"/>
                </a:solidFill>
              </a:rPr>
              <a:t>: </a:t>
            </a:r>
            <a:r>
              <a:rPr lang="ar-SY" sz="2000" dirty="0">
                <a:solidFill>
                  <a:schemeClr val="tx1"/>
                </a:solidFill>
              </a:rPr>
              <a:t>يُستخدم في برامج ولاء عبر رموز مالية رقمية يمكن استبدالها أو تداولها.</a:t>
            </a:r>
          </a:p>
          <a:p>
            <a:pPr marL="53975" algn="just" rtl="1">
              <a:lnSpc>
                <a:spcPct val="150000"/>
              </a:lnSpc>
              <a:spcAft>
                <a:spcPts val="600"/>
              </a:spcAft>
              <a:tabLst>
                <a:tab pos="285750" algn="l"/>
                <a:tab pos="344488" algn="l"/>
              </a:tabLst>
            </a:pPr>
            <a:r>
              <a:rPr lang="ar-SY" sz="2000" dirty="0">
                <a:solidFill>
                  <a:schemeClr val="tx1"/>
                </a:solidFill>
              </a:rPr>
              <a:t>•	المجتمعات: تبني المشاريع الناجحة جمهورًا يشارك في نمو المشروع بدلًا من استهدافه فقط.</a:t>
            </a:r>
          </a:p>
          <a:p>
            <a:pPr marL="53975" algn="just" rtl="1">
              <a:lnSpc>
                <a:spcPct val="150000"/>
              </a:lnSpc>
              <a:spcAft>
                <a:spcPts val="600"/>
              </a:spcAft>
              <a:tabLst>
                <a:tab pos="285750" algn="l"/>
                <a:tab pos="344488" algn="l"/>
              </a:tabLst>
            </a:pPr>
            <a:r>
              <a:rPr lang="ar-SY" sz="2000" dirty="0">
                <a:solidFill>
                  <a:schemeClr val="tx1"/>
                </a:solidFill>
              </a:rPr>
              <a:t>مثال: أطلقت (</a:t>
            </a:r>
            <a:r>
              <a:rPr lang="en-US" sz="2000" dirty="0">
                <a:solidFill>
                  <a:schemeClr val="tx1"/>
                </a:solidFill>
              </a:rPr>
              <a:t>Adidas</a:t>
            </a:r>
            <a:r>
              <a:rPr lang="ar-SY" sz="2000" dirty="0">
                <a:solidFill>
                  <a:schemeClr val="tx1"/>
                </a:solidFill>
              </a:rPr>
              <a:t>) حملة (</a:t>
            </a:r>
            <a:r>
              <a:rPr lang="en-US" sz="2000" dirty="0">
                <a:solidFill>
                  <a:schemeClr val="tx1"/>
                </a:solidFill>
              </a:rPr>
              <a:t>NFT</a:t>
            </a:r>
            <a:r>
              <a:rPr lang="ar-SY" sz="2000" dirty="0">
                <a:solidFill>
                  <a:schemeClr val="tx1"/>
                </a:solidFill>
              </a:rPr>
              <a:t>) تتيح لحاملي الرموز الوصول إلى منتجات خاصة وحضور فعاليات مغلقة، مما عزز الولاء والتميز.</a:t>
            </a:r>
            <a:r>
              <a:rPr lang="en-US" sz="2000" dirty="0">
                <a:solidFill>
                  <a:schemeClr val="tx1"/>
                </a:solidFill>
              </a:rPr>
              <a:t> </a:t>
            </a:r>
            <a:r>
              <a:rPr lang="ar-SY" sz="2000" dirty="0">
                <a:solidFill>
                  <a:schemeClr val="tx1"/>
                </a:solidFill>
              </a:rPr>
              <a:t>في المقابل، تستخدم شركات مثل (</a:t>
            </a:r>
            <a:r>
              <a:rPr lang="en-US" sz="2000" dirty="0" err="1">
                <a:solidFill>
                  <a:schemeClr val="tx1"/>
                </a:solidFill>
              </a:rPr>
              <a:t>Uniswap</a:t>
            </a:r>
            <a:r>
              <a:rPr lang="ar-SY" sz="2000" dirty="0">
                <a:solidFill>
                  <a:schemeClr val="tx1"/>
                </a:solidFill>
              </a:rPr>
              <a:t>) منتديات تصويت مجتمعية لتقرير خطوات التسويق التالية.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42" name="Picture 2" descr="What are NFTs and why are some worth millions?">
            <a:extLst>
              <a:ext uri="{FF2B5EF4-FFF2-40B4-BE49-F238E27FC236}">
                <a16:creationId xmlns:a16="http://schemas.microsoft.com/office/drawing/2014/main" id="{A217AF5D-EF03-416B-A261-1C7C23D7F4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72125" y="1830766"/>
            <a:ext cx="1915973" cy="1072945"/>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What Are Investment DAOs?">
            <a:extLst>
              <a:ext uri="{FF2B5EF4-FFF2-40B4-BE49-F238E27FC236}">
                <a16:creationId xmlns:a16="http://schemas.microsoft.com/office/drawing/2014/main" id="{EFE0EC60-1C63-414D-9FA3-0E78EECE591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72125" y="3196084"/>
            <a:ext cx="1915973" cy="1135148"/>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DeFi Vs. CeFi: The Future of Fundraising for SMEs | SME Finance Forum">
            <a:extLst>
              <a:ext uri="{FF2B5EF4-FFF2-40B4-BE49-F238E27FC236}">
                <a16:creationId xmlns:a16="http://schemas.microsoft.com/office/drawing/2014/main" id="{E01884BA-170E-4107-9F19-3DC9ECD621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72124" y="4623605"/>
            <a:ext cx="1915973" cy="11351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2F952BB8-5F4C-4E26-810B-6F160CF6DC10}"/>
              </a:ext>
            </a:extLst>
          </p:cNvPr>
          <p:cNvSpPr txBox="1"/>
          <p:nvPr/>
        </p:nvSpPr>
        <p:spPr>
          <a:xfrm>
            <a:off x="753140" y="766734"/>
            <a:ext cx="8361590"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الإنترنت اللامركزي والتحول المجتمعي</a:t>
            </a:r>
          </a:p>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في التسويق (2020 وما بعد)</a:t>
            </a:r>
          </a:p>
        </p:txBody>
      </p:sp>
    </p:spTree>
    <p:extLst>
      <p:ext uri="{BB962C8B-B14F-4D97-AF65-F5344CB8AC3E}">
        <p14:creationId xmlns:p14="http://schemas.microsoft.com/office/powerpoint/2010/main" val="2398622338"/>
      </p:ext>
    </p:extLst>
  </p:cSld>
  <p:clrMapOvr>
    <a:masterClrMapping/>
  </p:clrMapOvr>
  <mc:AlternateContent xmlns:mc="http://schemas.openxmlformats.org/markup-compatibility/2006" xmlns:p14="http://schemas.microsoft.com/office/powerpoint/2010/main">
    <mc:Choice Requires="p14">
      <p:transition spd="slow" p14:dur="2000" advTm="151763"/>
    </mc:Choice>
    <mc:Fallback xmlns="">
      <p:transition spd="slow" advTm="15176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3084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6407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8738" indent="-4763" algn="r" rtl="1">
              <a:lnSpc>
                <a:spcPct val="150000"/>
              </a:lnSpc>
              <a:spcAft>
                <a:spcPts val="600"/>
              </a:spcAft>
              <a:buFont typeface="+mj-lt"/>
              <a:buAutoNum type="arabicPeriod" startAt="3"/>
              <a:tabLst>
                <a:tab pos="285750" algn="l"/>
                <a:tab pos="344488" algn="l"/>
              </a:tabLst>
            </a:pPr>
            <a:r>
              <a:rPr lang="ar-SY" sz="2000" b="1" dirty="0">
                <a:solidFill>
                  <a:schemeClr val="tx1"/>
                </a:solidFill>
              </a:rPr>
              <a:t> الفلسفة التسويقية الجديدة</a:t>
            </a:r>
            <a:endParaRPr lang="en-US" sz="2000" b="1" dirty="0">
              <a:solidFill>
                <a:schemeClr val="tx1"/>
              </a:solidFill>
            </a:endParaRPr>
          </a:p>
          <a:p>
            <a:pPr marL="53975" algn="just" rtl="1">
              <a:lnSpc>
                <a:spcPct val="150000"/>
              </a:lnSpc>
              <a:spcAft>
                <a:spcPts val="600"/>
              </a:spcAft>
              <a:tabLst>
                <a:tab pos="285750" algn="l"/>
                <a:tab pos="344488" algn="l"/>
              </a:tabLst>
            </a:pPr>
            <a:r>
              <a:rPr lang="ar-SY" sz="2000" dirty="0">
                <a:solidFill>
                  <a:schemeClr val="tx1"/>
                </a:solidFill>
              </a:rPr>
              <a:t>في </a:t>
            </a:r>
            <a:r>
              <a:rPr lang="en-US" sz="2000" dirty="0">
                <a:solidFill>
                  <a:schemeClr val="tx1"/>
                </a:solidFill>
              </a:rPr>
              <a:t>Web3، </a:t>
            </a:r>
            <a:r>
              <a:rPr lang="ar-SY" sz="2000" dirty="0">
                <a:solidFill>
                  <a:schemeClr val="tx1"/>
                </a:solidFill>
              </a:rPr>
              <a:t>يتحول المسوّق إلى منسق لحركة اجتماعية، وليس مجرد منشئ حملات.</a:t>
            </a:r>
          </a:p>
          <a:p>
            <a:pPr marL="53975" algn="just" rtl="1">
              <a:lnSpc>
                <a:spcPct val="150000"/>
              </a:lnSpc>
              <a:spcAft>
                <a:spcPts val="600"/>
              </a:spcAft>
              <a:tabLst>
                <a:tab pos="285750" algn="l"/>
                <a:tab pos="344488" algn="l"/>
              </a:tabLst>
            </a:pPr>
            <a:r>
              <a:rPr lang="ar-SY" sz="2000" dirty="0">
                <a:solidFill>
                  <a:schemeClr val="tx1"/>
                </a:solidFill>
              </a:rPr>
              <a:t>لا يعتمد على دفع إعلانات ممولة، بل على إطلاق دائرة نمو مجتمعي (</a:t>
            </a:r>
            <a:r>
              <a:rPr lang="en-US" sz="2000" dirty="0">
                <a:solidFill>
                  <a:schemeClr val="tx1"/>
                </a:solidFill>
              </a:rPr>
              <a:t>Growth Flywheel</a:t>
            </a:r>
            <a:r>
              <a:rPr lang="ar-SY" sz="2000" dirty="0">
                <a:solidFill>
                  <a:schemeClr val="tx1"/>
                </a:solidFill>
              </a:rPr>
              <a:t>)</a:t>
            </a:r>
            <a:r>
              <a:rPr lang="en-US" sz="2000" dirty="0">
                <a:solidFill>
                  <a:schemeClr val="tx1"/>
                </a:solidFill>
              </a:rPr>
              <a:t> </a:t>
            </a:r>
            <a:r>
              <a:rPr lang="ar-SY" sz="2000" dirty="0">
                <a:solidFill>
                  <a:schemeClr val="tx1"/>
                </a:solidFill>
              </a:rPr>
              <a:t>التحفيز، التفاعل، البناء.</a:t>
            </a:r>
          </a:p>
          <a:p>
            <a:pPr marL="53975" algn="just" rtl="1">
              <a:lnSpc>
                <a:spcPct val="150000"/>
              </a:lnSpc>
              <a:spcAft>
                <a:spcPts val="600"/>
              </a:spcAft>
              <a:tabLst>
                <a:tab pos="285750" algn="l"/>
                <a:tab pos="344488" algn="l"/>
              </a:tabLst>
            </a:pPr>
            <a:r>
              <a:rPr lang="ar-SY" sz="2000" dirty="0">
                <a:solidFill>
                  <a:schemeClr val="tx1"/>
                </a:solidFill>
              </a:rPr>
              <a:t>يبدأ بمحتوى قوي، يستقطب جمهورًا متحمسًا، ثم يُشركه في التطوير والترويج.</a:t>
            </a:r>
          </a:p>
          <a:p>
            <a:pPr marL="53975" algn="just" rtl="1">
              <a:lnSpc>
                <a:spcPct val="150000"/>
              </a:lnSpc>
              <a:spcAft>
                <a:spcPts val="600"/>
              </a:spcAft>
              <a:tabLst>
                <a:tab pos="285750" algn="l"/>
                <a:tab pos="344488" algn="l"/>
              </a:tabLst>
            </a:pPr>
            <a:r>
              <a:rPr lang="ar-SY" sz="2000" dirty="0">
                <a:solidFill>
                  <a:schemeClr val="tx1"/>
                </a:solidFill>
              </a:rPr>
              <a:t>مثال: مشروع </a:t>
            </a:r>
            <a:r>
              <a:rPr lang="en-US" sz="2000" dirty="0">
                <a:solidFill>
                  <a:schemeClr val="tx1"/>
                </a:solidFill>
              </a:rPr>
              <a:t>(Ethereum Name Service) </a:t>
            </a:r>
            <a:r>
              <a:rPr lang="ar-SY" sz="2000" dirty="0">
                <a:solidFill>
                  <a:schemeClr val="tx1"/>
                </a:solidFill>
              </a:rPr>
              <a:t> حقق شهرة كبيرة من خلال إشراك المجتمع في نشر واعتماد النظام.</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1266" name="Picture 2" descr="Ethereum Name Service Price Prediction ...">
            <a:extLst>
              <a:ext uri="{FF2B5EF4-FFF2-40B4-BE49-F238E27FC236}">
                <a16:creationId xmlns:a16="http://schemas.microsoft.com/office/drawing/2014/main" id="{B73C8C9E-E29B-4F64-9302-99C83D5224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9809233" y="2846456"/>
            <a:ext cx="3602008" cy="187628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3E95D62D-10EC-4A59-BC18-0BBA52305875}"/>
              </a:ext>
            </a:extLst>
          </p:cNvPr>
          <p:cNvSpPr txBox="1"/>
          <p:nvPr/>
        </p:nvSpPr>
        <p:spPr>
          <a:xfrm>
            <a:off x="753140" y="766734"/>
            <a:ext cx="8361590"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الإنترنت اللامركزي والتحول المجتمعي</a:t>
            </a:r>
          </a:p>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في التسويق (2020 وما بعد)</a:t>
            </a:r>
          </a:p>
        </p:txBody>
      </p:sp>
    </p:spTree>
    <p:extLst>
      <p:ext uri="{BB962C8B-B14F-4D97-AF65-F5344CB8AC3E}">
        <p14:creationId xmlns:p14="http://schemas.microsoft.com/office/powerpoint/2010/main" val="1772042029"/>
      </p:ext>
    </p:extLst>
  </p:cSld>
  <p:clrMapOvr>
    <a:masterClrMapping/>
  </p:clrMapOvr>
  <mc:AlternateContent xmlns:mc="http://schemas.openxmlformats.org/markup-compatibility/2006" xmlns:p14="http://schemas.microsoft.com/office/powerpoint/2010/main">
    <mc:Choice Requires="p14">
      <p:transition spd="slow" p14:dur="2000" advTm="126974"/>
    </mc:Choice>
    <mc:Fallback xmlns="">
      <p:transition spd="slow" advTm="12697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07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441398" y="877352"/>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مقارنة أجيال الويب الثلاثة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5" name="Table 4">
            <a:extLst>
              <a:ext uri="{FF2B5EF4-FFF2-40B4-BE49-F238E27FC236}">
                <a16:creationId xmlns:a16="http://schemas.microsoft.com/office/drawing/2014/main" id="{BDFF70D7-BFED-4385-A9B2-3B07FD93EC78}"/>
              </a:ext>
            </a:extLst>
          </p:cNvPr>
          <p:cNvGraphicFramePr>
            <a:graphicFrameLocks noGrp="1"/>
          </p:cNvGraphicFramePr>
          <p:nvPr>
            <p:extLst>
              <p:ext uri="{D42A27DB-BD31-4B8C-83A1-F6EECF244321}">
                <p14:modId xmlns:p14="http://schemas.microsoft.com/office/powerpoint/2010/main" val="1326450811"/>
              </p:ext>
            </p:extLst>
          </p:nvPr>
        </p:nvGraphicFramePr>
        <p:xfrm>
          <a:off x="749300" y="2654711"/>
          <a:ext cx="10515600" cy="2025447"/>
        </p:xfrm>
        <a:graphic>
          <a:graphicData uri="http://schemas.openxmlformats.org/drawingml/2006/table">
            <a:tbl>
              <a:tblPr firstRow="1" firstCol="1" bandRow="1">
                <a:tableStyleId>{5C22544A-7EE6-4342-B048-85BDC9FD1C3A}</a:tableStyleId>
              </a:tblPr>
              <a:tblGrid>
                <a:gridCol w="2628900">
                  <a:extLst>
                    <a:ext uri="{9D8B030D-6E8A-4147-A177-3AD203B41FA5}">
                      <a16:colId xmlns:a16="http://schemas.microsoft.com/office/drawing/2014/main" val="2810012411"/>
                    </a:ext>
                  </a:extLst>
                </a:gridCol>
                <a:gridCol w="2628900">
                  <a:extLst>
                    <a:ext uri="{9D8B030D-6E8A-4147-A177-3AD203B41FA5}">
                      <a16:colId xmlns:a16="http://schemas.microsoft.com/office/drawing/2014/main" val="4219983323"/>
                    </a:ext>
                  </a:extLst>
                </a:gridCol>
                <a:gridCol w="2628900">
                  <a:extLst>
                    <a:ext uri="{9D8B030D-6E8A-4147-A177-3AD203B41FA5}">
                      <a16:colId xmlns:a16="http://schemas.microsoft.com/office/drawing/2014/main" val="46080230"/>
                    </a:ext>
                  </a:extLst>
                </a:gridCol>
                <a:gridCol w="2628900">
                  <a:extLst>
                    <a:ext uri="{9D8B030D-6E8A-4147-A177-3AD203B41FA5}">
                      <a16:colId xmlns:a16="http://schemas.microsoft.com/office/drawing/2014/main" val="3410404252"/>
                    </a:ext>
                  </a:extLst>
                </a:gridCol>
              </a:tblGrid>
              <a:tr h="341877">
                <a:tc>
                  <a:txBody>
                    <a:bodyPr/>
                    <a:lstStyle/>
                    <a:p>
                      <a:pPr marL="0" marR="0" algn="ctr" rtl="1">
                        <a:lnSpc>
                          <a:spcPct val="107000"/>
                        </a:lnSpc>
                        <a:spcBef>
                          <a:spcPts val="0"/>
                        </a:spcBef>
                        <a:spcAft>
                          <a:spcPts val="0"/>
                        </a:spcAft>
                      </a:pPr>
                      <a:r>
                        <a:rPr lang="en-US" sz="1600" dirty="0">
                          <a:effectLst/>
                        </a:rPr>
                        <a:t>Web1</a:t>
                      </a:r>
                      <a:endParaRPr lang="en-US" sz="1800"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solidFill>
                      <a:schemeClr val="accent1"/>
                    </a:solidFill>
                  </a:tcPr>
                </a:tc>
                <a:tc>
                  <a:txBody>
                    <a:bodyPr/>
                    <a:lstStyle/>
                    <a:p>
                      <a:pPr marL="0" marR="0" algn="ctr" rtl="1">
                        <a:lnSpc>
                          <a:spcPct val="107000"/>
                        </a:lnSpc>
                        <a:spcBef>
                          <a:spcPts val="0"/>
                        </a:spcBef>
                        <a:spcAft>
                          <a:spcPts val="0"/>
                        </a:spcAft>
                      </a:pPr>
                      <a:r>
                        <a:rPr lang="en-US" sz="1600" dirty="0">
                          <a:effectLst/>
                        </a:rPr>
                        <a:t>Web2</a:t>
                      </a:r>
                      <a:endParaRPr lang="en-US" sz="1800"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solidFill>
                      <a:schemeClr val="accent1"/>
                    </a:solidFill>
                  </a:tcPr>
                </a:tc>
                <a:tc>
                  <a:txBody>
                    <a:bodyPr/>
                    <a:lstStyle/>
                    <a:p>
                      <a:pPr marL="0" marR="0" algn="ctr" rtl="1">
                        <a:lnSpc>
                          <a:spcPct val="107000"/>
                        </a:lnSpc>
                        <a:spcBef>
                          <a:spcPts val="0"/>
                        </a:spcBef>
                        <a:spcAft>
                          <a:spcPts val="0"/>
                        </a:spcAft>
                      </a:pPr>
                      <a:r>
                        <a:rPr lang="en-US" sz="1600" dirty="0">
                          <a:effectLst/>
                        </a:rPr>
                        <a:t>Web3</a:t>
                      </a:r>
                      <a:endParaRPr lang="en-US" sz="1800"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solidFill>
                      <a:schemeClr val="accent1"/>
                    </a:solidFill>
                  </a:tcPr>
                </a:tc>
                <a:tc>
                  <a:txBody>
                    <a:bodyPr/>
                    <a:lstStyle/>
                    <a:p>
                      <a:pPr marL="0" marR="0" algn="ctr" rtl="1">
                        <a:lnSpc>
                          <a:spcPct val="107000"/>
                        </a:lnSpc>
                        <a:spcBef>
                          <a:spcPts val="0"/>
                        </a:spcBef>
                        <a:spcAft>
                          <a:spcPts val="0"/>
                        </a:spcAft>
                      </a:pPr>
                      <a:r>
                        <a:rPr lang="ar-SA" sz="1600" dirty="0">
                          <a:effectLst/>
                        </a:rPr>
                        <a:t>البند</a:t>
                      </a:r>
                      <a:endParaRPr lang="en-US" sz="1800"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solidFill>
                      <a:schemeClr val="accent1"/>
                    </a:solidFill>
                  </a:tcPr>
                </a:tc>
                <a:extLst>
                  <a:ext uri="{0D108BD9-81ED-4DB2-BD59-A6C34878D82A}">
                    <a16:rowId xmlns:a16="http://schemas.microsoft.com/office/drawing/2014/main" val="763504774"/>
                  </a:ext>
                </a:extLst>
              </a:tr>
              <a:tr h="335529">
                <a:tc>
                  <a:txBody>
                    <a:bodyPr/>
                    <a:lstStyle/>
                    <a:p>
                      <a:pPr marL="0" marR="0" algn="ctr" rtl="1">
                        <a:lnSpc>
                          <a:spcPct val="107000"/>
                        </a:lnSpc>
                        <a:spcBef>
                          <a:spcPts val="0"/>
                        </a:spcBef>
                        <a:spcAft>
                          <a:spcPts val="0"/>
                        </a:spcAft>
                      </a:pPr>
                      <a:r>
                        <a:rPr lang="ar-SA" sz="1200" baseline="0" dirty="0">
                          <a:solidFill>
                            <a:sysClr val="windowText" lastClr="000000"/>
                          </a:solidFill>
                          <a:effectLst/>
                        </a:rPr>
                        <a:t>ثابتة، معلوماتية</a:t>
                      </a:r>
                      <a:endParaRPr lang="en-US" sz="1400" baseline="0" dirty="0">
                        <a:solidFill>
                          <a:sysClr val="windowText" lastClr="000000"/>
                        </a:solidFill>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solidFill>
                      <a:schemeClr val="accent5">
                        <a:lumMod val="40000"/>
                        <a:lumOff val="60000"/>
                      </a:schemeClr>
                    </a:solidFill>
                  </a:tcPr>
                </a:tc>
                <a:tc>
                  <a:txBody>
                    <a:bodyPr/>
                    <a:lstStyle/>
                    <a:p>
                      <a:pPr marL="0" marR="0" algn="ctr" rtl="1">
                        <a:lnSpc>
                          <a:spcPct val="107000"/>
                        </a:lnSpc>
                        <a:spcBef>
                          <a:spcPts val="0"/>
                        </a:spcBef>
                        <a:spcAft>
                          <a:spcPts val="0"/>
                        </a:spcAft>
                      </a:pPr>
                      <a:r>
                        <a:rPr lang="ar-SA" sz="1200" b="1">
                          <a:effectLst/>
                        </a:rPr>
                        <a:t>تفاعلية، ديناميكية</a:t>
                      </a:r>
                      <a:endParaRPr lang="en-US" sz="1400" b="1">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solidFill>
                      <a:schemeClr val="accent5">
                        <a:lumMod val="40000"/>
                        <a:lumOff val="60000"/>
                      </a:schemeClr>
                    </a:solidFill>
                  </a:tcPr>
                </a:tc>
                <a:tc>
                  <a:txBody>
                    <a:bodyPr/>
                    <a:lstStyle/>
                    <a:p>
                      <a:pPr marL="0" marR="0" algn="ctr" rtl="1">
                        <a:lnSpc>
                          <a:spcPct val="107000"/>
                        </a:lnSpc>
                        <a:spcBef>
                          <a:spcPts val="0"/>
                        </a:spcBef>
                        <a:spcAft>
                          <a:spcPts val="0"/>
                        </a:spcAft>
                      </a:pPr>
                      <a:r>
                        <a:rPr lang="ar-SA" sz="1200" b="1" dirty="0">
                          <a:effectLst/>
                        </a:rPr>
                        <a:t>لا مركزية، مجتمعية</a:t>
                      </a:r>
                      <a:endParaRPr lang="en-US" sz="1400" b="1"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solidFill>
                      <a:schemeClr val="accent5">
                        <a:lumMod val="40000"/>
                        <a:lumOff val="60000"/>
                      </a:schemeClr>
                    </a:solidFill>
                  </a:tcPr>
                </a:tc>
                <a:tc>
                  <a:txBody>
                    <a:bodyPr/>
                    <a:lstStyle/>
                    <a:p>
                      <a:pPr marL="0" marR="0" algn="ctr" rtl="1">
                        <a:lnSpc>
                          <a:spcPct val="107000"/>
                        </a:lnSpc>
                        <a:spcBef>
                          <a:spcPts val="0"/>
                        </a:spcBef>
                        <a:spcAft>
                          <a:spcPts val="0"/>
                        </a:spcAft>
                      </a:pPr>
                      <a:r>
                        <a:rPr lang="ar-SA" sz="1400" b="1" dirty="0">
                          <a:effectLst/>
                        </a:rPr>
                        <a:t>شكل المواقع</a:t>
                      </a:r>
                      <a:endParaRPr lang="en-US" sz="1600" b="1"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solidFill>
                      <a:schemeClr val="accent1"/>
                    </a:solidFill>
                  </a:tcPr>
                </a:tc>
                <a:extLst>
                  <a:ext uri="{0D108BD9-81ED-4DB2-BD59-A6C34878D82A}">
                    <a16:rowId xmlns:a16="http://schemas.microsoft.com/office/drawing/2014/main" val="342842814"/>
                  </a:ext>
                </a:extLst>
              </a:tr>
              <a:tr h="335529">
                <a:tc>
                  <a:txBody>
                    <a:bodyPr/>
                    <a:lstStyle/>
                    <a:p>
                      <a:pPr marL="0" marR="0" algn="ctr" rtl="1">
                        <a:lnSpc>
                          <a:spcPct val="107000"/>
                        </a:lnSpc>
                        <a:spcBef>
                          <a:spcPts val="0"/>
                        </a:spcBef>
                        <a:spcAft>
                          <a:spcPts val="0"/>
                        </a:spcAft>
                      </a:pPr>
                      <a:r>
                        <a:rPr lang="ar-SA" sz="1200" baseline="0" dirty="0">
                          <a:solidFill>
                            <a:sysClr val="windowText" lastClr="000000"/>
                          </a:solidFill>
                          <a:effectLst/>
                        </a:rPr>
                        <a:t>متلقٍ</a:t>
                      </a:r>
                      <a:endParaRPr lang="en-US" sz="1400" baseline="0" dirty="0">
                        <a:solidFill>
                          <a:sysClr val="windowText" lastClr="000000"/>
                        </a:solidFill>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solidFill>
                      <a:schemeClr val="accent5">
                        <a:lumMod val="40000"/>
                        <a:lumOff val="60000"/>
                      </a:schemeClr>
                    </a:solidFill>
                  </a:tcPr>
                </a:tc>
                <a:tc>
                  <a:txBody>
                    <a:bodyPr/>
                    <a:lstStyle/>
                    <a:p>
                      <a:pPr marL="0" marR="0" algn="ctr" rtl="1">
                        <a:lnSpc>
                          <a:spcPct val="107000"/>
                        </a:lnSpc>
                        <a:spcBef>
                          <a:spcPts val="0"/>
                        </a:spcBef>
                        <a:spcAft>
                          <a:spcPts val="0"/>
                        </a:spcAft>
                      </a:pPr>
                      <a:r>
                        <a:rPr lang="ar-SA" sz="1200" b="1" dirty="0">
                          <a:effectLst/>
                        </a:rPr>
                        <a:t>منتِج محتوى</a:t>
                      </a:r>
                      <a:endParaRPr lang="en-US" sz="1400" b="1"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solidFill>
                      <a:schemeClr val="accent5">
                        <a:lumMod val="40000"/>
                        <a:lumOff val="60000"/>
                      </a:schemeClr>
                    </a:solidFill>
                  </a:tcPr>
                </a:tc>
                <a:tc>
                  <a:txBody>
                    <a:bodyPr/>
                    <a:lstStyle/>
                    <a:p>
                      <a:pPr marL="0" marR="0" algn="ctr" rtl="1">
                        <a:lnSpc>
                          <a:spcPct val="107000"/>
                        </a:lnSpc>
                        <a:spcBef>
                          <a:spcPts val="0"/>
                        </a:spcBef>
                        <a:spcAft>
                          <a:spcPts val="0"/>
                        </a:spcAft>
                      </a:pPr>
                      <a:r>
                        <a:rPr lang="ar-SA" sz="1200" b="1" dirty="0">
                          <a:effectLst/>
                        </a:rPr>
                        <a:t>شريك ومالك</a:t>
                      </a:r>
                      <a:endParaRPr lang="en-US" sz="1400" b="1"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solidFill>
                      <a:schemeClr val="accent5">
                        <a:lumMod val="40000"/>
                        <a:lumOff val="60000"/>
                      </a:schemeClr>
                    </a:solidFill>
                  </a:tcPr>
                </a:tc>
                <a:tc>
                  <a:txBody>
                    <a:bodyPr/>
                    <a:lstStyle/>
                    <a:p>
                      <a:pPr marL="0" marR="0" algn="ctr" rtl="1">
                        <a:lnSpc>
                          <a:spcPct val="107000"/>
                        </a:lnSpc>
                        <a:spcBef>
                          <a:spcPts val="0"/>
                        </a:spcBef>
                        <a:spcAft>
                          <a:spcPts val="0"/>
                        </a:spcAft>
                      </a:pPr>
                      <a:r>
                        <a:rPr lang="ar-SA" sz="1400" b="1" dirty="0">
                          <a:effectLst/>
                        </a:rPr>
                        <a:t>دور المستخدم</a:t>
                      </a:r>
                      <a:endParaRPr lang="en-US" sz="1600" b="1"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solidFill>
                      <a:schemeClr val="accent1"/>
                    </a:solidFill>
                  </a:tcPr>
                </a:tc>
                <a:extLst>
                  <a:ext uri="{0D108BD9-81ED-4DB2-BD59-A6C34878D82A}">
                    <a16:rowId xmlns:a16="http://schemas.microsoft.com/office/drawing/2014/main" val="2510284846"/>
                  </a:ext>
                </a:extLst>
              </a:tr>
              <a:tr h="341454">
                <a:tc>
                  <a:txBody>
                    <a:bodyPr/>
                    <a:lstStyle/>
                    <a:p>
                      <a:pPr marL="0" marR="0" algn="ctr" rtl="1">
                        <a:lnSpc>
                          <a:spcPct val="107000"/>
                        </a:lnSpc>
                        <a:spcBef>
                          <a:spcPts val="0"/>
                        </a:spcBef>
                        <a:spcAft>
                          <a:spcPts val="0"/>
                        </a:spcAft>
                      </a:pPr>
                      <a:r>
                        <a:rPr lang="ar-SA" sz="1200" baseline="0" dirty="0">
                          <a:solidFill>
                            <a:sysClr val="windowText" lastClr="000000"/>
                          </a:solidFill>
                          <a:effectLst/>
                        </a:rPr>
                        <a:t>لافتات بسيطة</a:t>
                      </a:r>
                      <a:endParaRPr lang="en-US" sz="1400" baseline="0" dirty="0">
                        <a:solidFill>
                          <a:sysClr val="windowText" lastClr="000000"/>
                        </a:solidFill>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solidFill>
                      <a:schemeClr val="accent5">
                        <a:lumMod val="40000"/>
                        <a:lumOff val="60000"/>
                      </a:schemeClr>
                    </a:solidFill>
                  </a:tcPr>
                </a:tc>
                <a:tc>
                  <a:txBody>
                    <a:bodyPr/>
                    <a:lstStyle/>
                    <a:p>
                      <a:pPr marL="0" marR="0" algn="ctr" rtl="1">
                        <a:lnSpc>
                          <a:spcPct val="107000"/>
                        </a:lnSpc>
                        <a:spcBef>
                          <a:spcPts val="0"/>
                        </a:spcBef>
                        <a:spcAft>
                          <a:spcPts val="0"/>
                        </a:spcAft>
                      </a:pPr>
                      <a:r>
                        <a:rPr lang="ar-SA" sz="1200" b="1">
                          <a:effectLst/>
                        </a:rPr>
                        <a:t>حملات ممولة وتحليل بيانات</a:t>
                      </a:r>
                      <a:endParaRPr lang="en-US" sz="1400" b="1">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solidFill>
                      <a:schemeClr val="accent5">
                        <a:lumMod val="40000"/>
                        <a:lumOff val="60000"/>
                      </a:schemeClr>
                    </a:solidFill>
                  </a:tcPr>
                </a:tc>
                <a:tc>
                  <a:txBody>
                    <a:bodyPr/>
                    <a:lstStyle/>
                    <a:p>
                      <a:pPr marL="0" marR="0" algn="ctr" rtl="1">
                        <a:lnSpc>
                          <a:spcPct val="107000"/>
                        </a:lnSpc>
                        <a:spcBef>
                          <a:spcPts val="0"/>
                        </a:spcBef>
                        <a:spcAft>
                          <a:spcPts val="0"/>
                        </a:spcAft>
                      </a:pPr>
                      <a:r>
                        <a:rPr lang="ar-SA" sz="1200" b="1" dirty="0">
                          <a:effectLst/>
                        </a:rPr>
                        <a:t>مجتمعات، </a:t>
                      </a:r>
                      <a:r>
                        <a:rPr lang="en-US" sz="1200" b="1" dirty="0">
                          <a:effectLst/>
                        </a:rPr>
                        <a:t>NFT</a:t>
                      </a:r>
                      <a:r>
                        <a:rPr lang="ar-SA" sz="1200" b="1" dirty="0">
                          <a:effectLst/>
                        </a:rPr>
                        <a:t>، </a:t>
                      </a:r>
                      <a:r>
                        <a:rPr lang="en-US" sz="1200" b="1" dirty="0">
                          <a:effectLst/>
                        </a:rPr>
                        <a:t>DAO</a:t>
                      </a:r>
                      <a:endParaRPr lang="en-US" sz="1400" b="1"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solidFill>
                      <a:schemeClr val="accent5">
                        <a:lumMod val="40000"/>
                        <a:lumOff val="60000"/>
                      </a:schemeClr>
                    </a:solidFill>
                  </a:tcPr>
                </a:tc>
                <a:tc>
                  <a:txBody>
                    <a:bodyPr/>
                    <a:lstStyle/>
                    <a:p>
                      <a:pPr marL="0" marR="0" algn="ctr" rtl="1">
                        <a:lnSpc>
                          <a:spcPct val="107000"/>
                        </a:lnSpc>
                        <a:spcBef>
                          <a:spcPts val="0"/>
                        </a:spcBef>
                        <a:spcAft>
                          <a:spcPts val="0"/>
                        </a:spcAft>
                      </a:pPr>
                      <a:r>
                        <a:rPr lang="ar-SA" sz="1400" b="1" dirty="0">
                          <a:effectLst/>
                        </a:rPr>
                        <a:t>أدوات التسويق</a:t>
                      </a:r>
                      <a:endParaRPr lang="en-US" sz="1600" b="1"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solidFill>
                      <a:schemeClr val="accent1"/>
                    </a:solidFill>
                  </a:tcPr>
                </a:tc>
                <a:extLst>
                  <a:ext uri="{0D108BD9-81ED-4DB2-BD59-A6C34878D82A}">
                    <a16:rowId xmlns:a16="http://schemas.microsoft.com/office/drawing/2014/main" val="1777106682"/>
                  </a:ext>
                </a:extLst>
              </a:tr>
              <a:tr h="335529">
                <a:tc>
                  <a:txBody>
                    <a:bodyPr/>
                    <a:lstStyle/>
                    <a:p>
                      <a:pPr marL="0" marR="0" algn="ctr" rtl="1">
                        <a:lnSpc>
                          <a:spcPct val="107000"/>
                        </a:lnSpc>
                        <a:spcBef>
                          <a:spcPts val="0"/>
                        </a:spcBef>
                        <a:spcAft>
                          <a:spcPts val="0"/>
                        </a:spcAft>
                      </a:pPr>
                      <a:r>
                        <a:rPr lang="ar-SA" sz="1200" baseline="0" dirty="0">
                          <a:solidFill>
                            <a:sysClr val="windowText" lastClr="000000"/>
                          </a:solidFill>
                          <a:effectLst/>
                        </a:rPr>
                        <a:t>عالية</a:t>
                      </a:r>
                      <a:endParaRPr lang="en-US" sz="1400" baseline="0" dirty="0">
                        <a:solidFill>
                          <a:sysClr val="windowText" lastClr="000000"/>
                        </a:solidFill>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solidFill>
                      <a:schemeClr val="accent5">
                        <a:lumMod val="40000"/>
                        <a:lumOff val="60000"/>
                      </a:schemeClr>
                    </a:solidFill>
                  </a:tcPr>
                </a:tc>
                <a:tc>
                  <a:txBody>
                    <a:bodyPr/>
                    <a:lstStyle/>
                    <a:p>
                      <a:pPr marL="0" marR="0" algn="ctr" rtl="1">
                        <a:lnSpc>
                          <a:spcPct val="107000"/>
                        </a:lnSpc>
                        <a:spcBef>
                          <a:spcPts val="0"/>
                        </a:spcBef>
                        <a:spcAft>
                          <a:spcPts val="0"/>
                        </a:spcAft>
                      </a:pPr>
                      <a:r>
                        <a:rPr lang="ar-SA" sz="1200" b="1" dirty="0">
                          <a:effectLst/>
                        </a:rPr>
                        <a:t>شديدة</a:t>
                      </a:r>
                      <a:endParaRPr lang="en-US" sz="1400" b="1"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solidFill>
                      <a:schemeClr val="accent5">
                        <a:lumMod val="40000"/>
                        <a:lumOff val="60000"/>
                      </a:schemeClr>
                    </a:solidFill>
                  </a:tcPr>
                </a:tc>
                <a:tc>
                  <a:txBody>
                    <a:bodyPr/>
                    <a:lstStyle/>
                    <a:p>
                      <a:pPr marL="0" marR="0" algn="ctr" rtl="1">
                        <a:lnSpc>
                          <a:spcPct val="107000"/>
                        </a:lnSpc>
                        <a:spcBef>
                          <a:spcPts val="0"/>
                        </a:spcBef>
                        <a:spcAft>
                          <a:spcPts val="0"/>
                        </a:spcAft>
                      </a:pPr>
                      <a:r>
                        <a:rPr lang="ar-SA" sz="1200" b="1" dirty="0">
                          <a:effectLst/>
                        </a:rPr>
                        <a:t>منخفضة</a:t>
                      </a:r>
                      <a:endParaRPr lang="en-US" sz="1400" b="1"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solidFill>
                      <a:schemeClr val="accent5">
                        <a:lumMod val="40000"/>
                        <a:lumOff val="60000"/>
                      </a:schemeClr>
                    </a:solidFill>
                  </a:tcPr>
                </a:tc>
                <a:tc>
                  <a:txBody>
                    <a:bodyPr/>
                    <a:lstStyle/>
                    <a:p>
                      <a:pPr marL="0" marR="0" algn="ctr" rtl="1">
                        <a:lnSpc>
                          <a:spcPct val="107000"/>
                        </a:lnSpc>
                        <a:spcBef>
                          <a:spcPts val="0"/>
                        </a:spcBef>
                        <a:spcAft>
                          <a:spcPts val="0"/>
                        </a:spcAft>
                      </a:pPr>
                      <a:r>
                        <a:rPr lang="ar-SA" sz="1400" b="1" dirty="0">
                          <a:effectLst/>
                        </a:rPr>
                        <a:t>مركزية المنصات</a:t>
                      </a:r>
                      <a:endParaRPr lang="en-US" sz="1600" b="1"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solidFill>
                      <a:schemeClr val="accent1"/>
                    </a:solidFill>
                  </a:tcPr>
                </a:tc>
                <a:extLst>
                  <a:ext uri="{0D108BD9-81ED-4DB2-BD59-A6C34878D82A}">
                    <a16:rowId xmlns:a16="http://schemas.microsoft.com/office/drawing/2014/main" val="515571775"/>
                  </a:ext>
                </a:extLst>
              </a:tr>
              <a:tr h="335529">
                <a:tc>
                  <a:txBody>
                    <a:bodyPr/>
                    <a:lstStyle/>
                    <a:p>
                      <a:pPr marL="0" marR="0" algn="ctr" rtl="1">
                        <a:lnSpc>
                          <a:spcPct val="107000"/>
                        </a:lnSpc>
                        <a:spcBef>
                          <a:spcPts val="0"/>
                        </a:spcBef>
                        <a:spcAft>
                          <a:spcPts val="0"/>
                        </a:spcAft>
                      </a:pPr>
                      <a:r>
                        <a:rPr lang="ar-SA" sz="1200" baseline="0" dirty="0">
                          <a:solidFill>
                            <a:sysClr val="windowText" lastClr="000000"/>
                          </a:solidFill>
                          <a:effectLst/>
                        </a:rPr>
                        <a:t>نشر المعلومات</a:t>
                      </a:r>
                      <a:endParaRPr lang="en-US" sz="1400" baseline="0" dirty="0">
                        <a:solidFill>
                          <a:sysClr val="windowText" lastClr="000000"/>
                        </a:solidFill>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solidFill>
                      <a:schemeClr val="accent5">
                        <a:lumMod val="40000"/>
                        <a:lumOff val="60000"/>
                      </a:schemeClr>
                    </a:solidFill>
                  </a:tcPr>
                </a:tc>
                <a:tc>
                  <a:txBody>
                    <a:bodyPr/>
                    <a:lstStyle/>
                    <a:p>
                      <a:pPr marL="0" marR="0" algn="ctr" rtl="1">
                        <a:lnSpc>
                          <a:spcPct val="107000"/>
                        </a:lnSpc>
                        <a:spcBef>
                          <a:spcPts val="0"/>
                        </a:spcBef>
                        <a:spcAft>
                          <a:spcPts val="0"/>
                        </a:spcAft>
                      </a:pPr>
                      <a:r>
                        <a:rPr lang="ar-SA" sz="1200" b="1">
                          <a:effectLst/>
                        </a:rPr>
                        <a:t>دفع الإعلانات</a:t>
                      </a:r>
                      <a:endParaRPr lang="en-US" sz="1400" b="1">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solidFill>
                      <a:schemeClr val="accent5">
                        <a:lumMod val="40000"/>
                        <a:lumOff val="60000"/>
                      </a:schemeClr>
                    </a:solidFill>
                  </a:tcPr>
                </a:tc>
                <a:tc>
                  <a:txBody>
                    <a:bodyPr/>
                    <a:lstStyle/>
                    <a:p>
                      <a:pPr marL="0" marR="0" algn="ctr" rtl="1">
                        <a:lnSpc>
                          <a:spcPct val="107000"/>
                        </a:lnSpc>
                        <a:spcBef>
                          <a:spcPts val="0"/>
                        </a:spcBef>
                        <a:spcAft>
                          <a:spcPts val="0"/>
                        </a:spcAft>
                      </a:pPr>
                      <a:r>
                        <a:rPr lang="ar-SA" sz="1200" b="1" dirty="0">
                          <a:effectLst/>
                        </a:rPr>
                        <a:t>تحفيز المجتمع</a:t>
                      </a:r>
                      <a:endParaRPr lang="en-US" sz="1400" b="1"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solidFill>
                      <a:schemeClr val="accent5">
                        <a:lumMod val="40000"/>
                        <a:lumOff val="60000"/>
                      </a:schemeClr>
                    </a:solidFill>
                  </a:tcPr>
                </a:tc>
                <a:tc>
                  <a:txBody>
                    <a:bodyPr/>
                    <a:lstStyle/>
                    <a:p>
                      <a:pPr marL="0" marR="0" algn="ctr" rtl="1">
                        <a:lnSpc>
                          <a:spcPct val="107000"/>
                        </a:lnSpc>
                        <a:spcBef>
                          <a:spcPts val="0"/>
                        </a:spcBef>
                        <a:spcAft>
                          <a:spcPts val="0"/>
                        </a:spcAft>
                      </a:pPr>
                      <a:r>
                        <a:rPr lang="ar-SA" sz="1400" b="1" dirty="0">
                          <a:effectLst/>
                        </a:rPr>
                        <a:t>آليات النمو</a:t>
                      </a:r>
                      <a:endParaRPr lang="en-US" sz="1600" b="1"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solidFill>
                      <a:schemeClr val="accent1"/>
                    </a:solidFill>
                  </a:tcPr>
                </a:tc>
                <a:extLst>
                  <a:ext uri="{0D108BD9-81ED-4DB2-BD59-A6C34878D82A}">
                    <a16:rowId xmlns:a16="http://schemas.microsoft.com/office/drawing/2014/main" val="623208487"/>
                  </a:ext>
                </a:extLst>
              </a:tr>
            </a:tbl>
          </a:graphicData>
        </a:graphic>
      </p:graphicFrame>
      <p:pic>
        <p:nvPicPr>
          <p:cNvPr id="1026" name="Picture 2" descr="Compare Stock Illustrations – 52,933 Compare Stock Illustrations ...">
            <a:extLst>
              <a:ext uri="{FF2B5EF4-FFF2-40B4-BE49-F238E27FC236}">
                <a16:creationId xmlns:a16="http://schemas.microsoft.com/office/drawing/2014/main" id="{E00618A2-58F0-40F6-9AF1-74D34E6951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37755" y="630035"/>
            <a:ext cx="1341096" cy="10763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8452558"/>
      </p:ext>
    </p:extLst>
  </p:cSld>
  <p:clrMapOvr>
    <a:masterClrMapping/>
  </p:clrMapOvr>
  <mc:AlternateContent xmlns:mc="http://schemas.openxmlformats.org/markup-compatibility/2006" xmlns:p14="http://schemas.microsoft.com/office/powerpoint/2010/main">
    <mc:Choice Requires="p14">
      <p:transition p14:dur="10" advTm="26930"/>
    </mc:Choice>
    <mc:Fallback xmlns="">
      <p:transition advTm="2693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Y" dirty="0">
                <a:solidFill>
                  <a:schemeClr val="tx1"/>
                </a:solidFill>
              </a:rPr>
              <a:t>التحول إلى (</a:t>
            </a:r>
            <a:r>
              <a:rPr lang="id-ID" dirty="0">
                <a:solidFill>
                  <a:schemeClr val="tx1"/>
                </a:solidFill>
              </a:rPr>
              <a:t>Web3</a:t>
            </a:r>
            <a:r>
              <a:rPr lang="ar-SY" dirty="0">
                <a:solidFill>
                  <a:schemeClr val="tx1"/>
                </a:solidFill>
              </a:rPr>
              <a:t>) لا يزال في بدايته، وهناك حاجة لبناء مهارات جديدة لدى المسوقين منها:</a:t>
            </a:r>
          </a:p>
          <a:p>
            <a:pPr algn="just" rtl="1"/>
            <a:r>
              <a:rPr lang="ar-SY" dirty="0">
                <a:solidFill>
                  <a:schemeClr val="tx1"/>
                </a:solidFill>
              </a:rPr>
              <a:t>• فهم تقنية البلوك تشين والعقود الذكية</a:t>
            </a:r>
          </a:p>
          <a:p>
            <a:pPr algn="just" rtl="1"/>
            <a:r>
              <a:rPr lang="ar-SY" dirty="0">
                <a:solidFill>
                  <a:schemeClr val="tx1"/>
                </a:solidFill>
              </a:rPr>
              <a:t>• التعامل مع المجتمعات الرقمية</a:t>
            </a:r>
          </a:p>
          <a:p>
            <a:pPr algn="just" rtl="1"/>
            <a:r>
              <a:rPr lang="ar-SY" dirty="0">
                <a:solidFill>
                  <a:schemeClr val="tx1"/>
                </a:solidFill>
              </a:rPr>
              <a:t>• تصميم الحوافز وتحليل نماذج </a:t>
            </a:r>
            <a:r>
              <a:rPr lang="ar-SY" dirty="0" err="1">
                <a:solidFill>
                  <a:schemeClr val="tx1"/>
                </a:solidFill>
              </a:rPr>
              <a:t>التوكنوميكس</a:t>
            </a:r>
            <a:r>
              <a:rPr lang="ar-SY" dirty="0">
                <a:solidFill>
                  <a:schemeClr val="tx1"/>
                </a:solidFill>
              </a:rPr>
              <a:t> (</a:t>
            </a:r>
            <a:r>
              <a:rPr lang="en-US" dirty="0" err="1">
                <a:solidFill>
                  <a:schemeClr val="tx1"/>
                </a:solidFill>
              </a:rPr>
              <a:t>Tokenomics</a:t>
            </a:r>
            <a:r>
              <a:rPr lang="ar-SY" dirty="0">
                <a:solidFill>
                  <a:schemeClr val="tx1"/>
                </a:solidFill>
              </a:rPr>
              <a:t>)</a:t>
            </a:r>
          </a:p>
          <a:p>
            <a:pPr algn="just" rtl="1"/>
            <a:r>
              <a:rPr lang="ar-SY" dirty="0">
                <a:solidFill>
                  <a:schemeClr val="tx1"/>
                </a:solidFill>
              </a:rPr>
              <a:t>من لا يبدأ اليوم في فهم هذه التحولات، سيجد نفسه خارج المنافسة خلال بضع سنوات.</a:t>
            </a:r>
          </a:p>
          <a:p>
            <a:pPr algn="just" rtl="1"/>
            <a:r>
              <a:rPr lang="ar-SY" dirty="0">
                <a:solidFill>
                  <a:schemeClr val="tx1"/>
                </a:solidFill>
              </a:rPr>
              <a:t>التسويق الرقمي الحديث لم يعد فقط إبداعًا بصريًا، بل هندسة مجتمعية واقتصادية رقمية.</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817113" y="4332362"/>
            <a:ext cx="4392346"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هل نحن مستعدون لـ </a:t>
            </a:r>
          </a:p>
          <a:p>
            <a:pPr algn="ctr"/>
            <a:r>
              <a:rPr lang="ar-SY" sz="2600" b="1" dirty="0">
                <a:solidFill>
                  <a:srgbClr val="00B0F0"/>
                </a:solidFill>
                <a:latin typeface="Alexandria" charset="0"/>
                <a:cs typeface="Alexandria" charset="0"/>
              </a:rPr>
              <a:t> ؟؟</a:t>
            </a:r>
            <a:r>
              <a:rPr lang="en-US" sz="2600" b="1" dirty="0">
                <a:solidFill>
                  <a:srgbClr val="FF0000"/>
                </a:solidFill>
                <a:latin typeface="Alexandria" charset="0"/>
                <a:cs typeface="Alexandria" charset="0"/>
              </a:rPr>
              <a:t>Web4</a:t>
            </a:r>
            <a:r>
              <a:rPr lang="en-US"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10998953"/>
      </p:ext>
    </p:extLst>
  </p:cSld>
  <p:clrMapOvr>
    <a:masterClrMapping/>
  </p:clrMapOvr>
  <p:transition spd="slow" advTm="34770">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5961478" y="990932"/>
            <a:ext cx="5464958"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الثالث</a:t>
            </a:r>
          </a:p>
          <a:p>
            <a:pPr algn="ctr" rtl="1"/>
            <a:r>
              <a:rPr lang="ar-SY" sz="2600" dirty="0">
                <a:solidFill>
                  <a:srgbClr val="00B0F0"/>
                </a:solidFill>
                <a:latin typeface="Alexandria" charset="0"/>
                <a:cs typeface="Alexandria" charset="0"/>
              </a:rPr>
              <a:t>الفرق بين التسويق التقليدي والتسويق عبر التقنية</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07206010"/>
      </p:ext>
    </p:extLst>
  </p:cSld>
  <p:clrMapOvr>
    <a:masterClrMapping/>
  </p:clrMapOvr>
  <mc:AlternateContent xmlns:mc="http://schemas.openxmlformats.org/markup-compatibility/2006" xmlns:p14="http://schemas.microsoft.com/office/powerpoint/2010/main">
    <mc:Choice Requires="p14">
      <p:transition spd="slow" p14:dur="2000" advTm="8438"/>
    </mc:Choice>
    <mc:Fallback xmlns="">
      <p:transition spd="slow" advTm="84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658555" y="1397680"/>
            <a:ext cx="5070512" cy="4592026"/>
          </a:xfrm>
          <a:prstGeom prst="rect">
            <a:avLst/>
          </a:prstGeom>
        </p:spPr>
        <p:txBody>
          <a:bodyPr wrap="square">
            <a:spAutoFit/>
          </a:bodyPr>
          <a:lstStyle/>
          <a:p>
            <a:pPr algn="just" rtl="1">
              <a:lnSpc>
                <a:spcPct val="150000"/>
              </a:lnSpc>
            </a:pPr>
            <a:r>
              <a:rPr lang="ar-SY" sz="2000" dirty="0"/>
              <a:t>تكمن أهمية هذا المحور في فهم الفروقات الجوهرية بين طريقتين مختلفتين تمامًا في التفكير والتنفيذ التسويقي.</a:t>
            </a:r>
          </a:p>
          <a:p>
            <a:pPr algn="just" rtl="1">
              <a:lnSpc>
                <a:spcPct val="150000"/>
              </a:lnSpc>
            </a:pPr>
            <a:r>
              <a:rPr lang="ar-SY" sz="2000" dirty="0"/>
              <a:t>التسويق التقليدي كان ولا يزال يعتمد على وسائل عامة وجماهيرية، بينما التسويق الرقمي موجه ومخصص.</a:t>
            </a:r>
          </a:p>
          <a:p>
            <a:pPr algn="just" rtl="1">
              <a:lnSpc>
                <a:spcPct val="150000"/>
              </a:lnSpc>
            </a:pPr>
            <a:r>
              <a:rPr lang="ar-SY" sz="2000" dirty="0"/>
              <a:t>الأول يعوّل على الرسائل الموحدة، والثاني يبني رسائله اعتمادًا على بيانات سلوك المستخدم.</a:t>
            </a:r>
          </a:p>
          <a:p>
            <a:pPr algn="just" rtl="1">
              <a:lnSpc>
                <a:spcPct val="150000"/>
              </a:lnSpc>
            </a:pPr>
            <a:r>
              <a:rPr lang="ar-SY" sz="2000" dirty="0"/>
              <a:t>المقارنة هنا لا تهدف إلى إلغاء نموذج على حساب آخر، بل إلى إظهار كيف تطورت الأدوات بما يخدم الهدف نفسه: التأثير في قرار الشراء.</a:t>
            </a:r>
          </a:p>
          <a:p>
            <a:pPr>
              <a:lnSpc>
                <a:spcPct val="120000"/>
              </a:lnSpc>
            </a:pP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3366840689"/>
      </p:ext>
    </p:extLst>
  </p:cSld>
  <p:clrMapOvr>
    <a:masterClrMapping/>
  </p:clrMapOvr>
  <p:transition spd="slow" advTm="38671">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1794439"/>
            <a:ext cx="10541000" cy="4395499"/>
          </a:xfrm>
          <a:prstGeom prst="rect">
            <a:avLst/>
          </a:prstGeom>
          <a:noFill/>
        </p:spPr>
        <p:txBody>
          <a:bodyPr wrap="square" rtlCol="0">
            <a:spAutoFit/>
          </a:bodyPr>
          <a:lstStyle/>
          <a:p>
            <a:pPr algn="just" rtl="1">
              <a:lnSpc>
                <a:spcPct val="150000"/>
              </a:lnSpc>
              <a:spcAft>
                <a:spcPts val="800"/>
              </a:spcAft>
            </a:pPr>
            <a:r>
              <a:rPr lang="ar-SY" sz="2000" b="1" dirty="0"/>
              <a:t>● التسويق التقليدي</a:t>
            </a:r>
          </a:p>
          <a:p>
            <a:pPr algn="just" rtl="1">
              <a:lnSpc>
                <a:spcPct val="200000"/>
              </a:lnSpc>
              <a:spcAft>
                <a:spcPts val="800"/>
              </a:spcAft>
            </a:pPr>
            <a:r>
              <a:rPr lang="ar-SY" sz="2000" dirty="0"/>
              <a:t>هو كل نشاط ترويجي يستخدم وسائل الإعلام الكلاسيكية مثل التلفاز، الإذاعة، الصحف، والإعلانات الطرقية للوصول إلى الجمهور. يعتمد على الإبداع البصري والرسالة العامة الموجهة إلى أكبر عدد ممكن من الناس دون تخصيص.</a:t>
            </a:r>
          </a:p>
          <a:p>
            <a:pPr algn="just" rtl="1">
              <a:lnSpc>
                <a:spcPct val="200000"/>
              </a:lnSpc>
              <a:spcAft>
                <a:spcPts val="800"/>
              </a:spcAft>
            </a:pPr>
            <a:r>
              <a:rPr lang="ar-SY" sz="2000" dirty="0"/>
              <a:t> ويشتهر بأدوات مثل الإعلانات التلفزيونية، اللوحات الإعلانية، الكتيبات والبريد المباشر.</a:t>
            </a:r>
          </a:p>
          <a:p>
            <a:pPr algn="just" rtl="1">
              <a:lnSpc>
                <a:spcPct val="200000"/>
              </a:lnSpc>
              <a:spcAft>
                <a:spcPts val="800"/>
              </a:spcAft>
            </a:pPr>
            <a:r>
              <a:rPr lang="ar-SY" sz="2000" u="sng" dirty="0"/>
              <a:t>مثال: </a:t>
            </a:r>
            <a:r>
              <a:rPr lang="ar-SY" sz="2000" dirty="0"/>
              <a:t>إعلان تلفزيوني مدته 30 ثانية يُعرض في وقت الذروة دون معرفة من يشاهده بالضبط.</a:t>
            </a:r>
          </a:p>
          <a:p>
            <a:pPr algn="just" rtl="1">
              <a:lnSpc>
                <a:spcPct val="150000"/>
              </a:lnSpc>
              <a:spcAft>
                <a:spcPts val="800"/>
              </a:spcAft>
            </a:pPr>
            <a:endParaRPr lang="ar-SY" sz="2000" dirty="0"/>
          </a:p>
          <a:p>
            <a:pPr algn="just" rtl="1">
              <a:lnSpc>
                <a:spcPct val="150000"/>
              </a:lnSpc>
              <a:spcAft>
                <a:spcPts val="800"/>
              </a:spcAft>
            </a:pPr>
            <a:endParaRPr lang="ar-SY"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8" name="TextBox 7">
            <a:extLst>
              <a:ext uri="{FF2B5EF4-FFF2-40B4-BE49-F238E27FC236}">
                <a16:creationId xmlns:a16="http://schemas.microsoft.com/office/drawing/2014/main" id="{B3D69618-1C21-46C9-8420-2BFF38ACCBFA}"/>
              </a:ext>
            </a:extLst>
          </p:cNvPr>
          <p:cNvSpPr txBox="1"/>
          <p:nvPr/>
        </p:nvSpPr>
        <p:spPr>
          <a:xfrm>
            <a:off x="1441398" y="877352"/>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تعريف النموذجين</a:t>
            </a:r>
          </a:p>
        </p:txBody>
      </p:sp>
      <p:pic>
        <p:nvPicPr>
          <p:cNvPr id="17410" name="Picture 2" descr="تعريف الديون غير المشروعة، وغير الشرعية، والكريهة، وغير المحتملة (لا تطاق)  - إلغاء الديون في المنطقة العربية">
            <a:extLst>
              <a:ext uri="{FF2B5EF4-FFF2-40B4-BE49-F238E27FC236}">
                <a16:creationId xmlns:a16="http://schemas.microsoft.com/office/drawing/2014/main" id="{CB4B864F-00A0-431F-BC7D-A2C05172E0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7860" y="4803691"/>
            <a:ext cx="2226034" cy="1102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954775"/>
      </p:ext>
    </p:extLst>
  </p:cSld>
  <p:clrMapOvr>
    <a:masterClrMapping/>
  </p:clrMapOvr>
  <mc:AlternateContent xmlns:mc="http://schemas.openxmlformats.org/markup-compatibility/2006" xmlns:p14="http://schemas.microsoft.com/office/powerpoint/2010/main">
    <mc:Choice Requires="p14">
      <p:transition p14:dur="10" advTm="104290"/>
    </mc:Choice>
    <mc:Fallback xmlns="">
      <p:transition advTm="10429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spcAft>
                <a:spcPts val="800"/>
              </a:spcAft>
            </a:pPr>
            <a:r>
              <a:rPr lang="ar-SY" sz="2000" b="1" dirty="0">
                <a:solidFill>
                  <a:schemeClr val="tx1"/>
                </a:solidFill>
              </a:rPr>
              <a:t>● التسويق عبر التقنية </a:t>
            </a:r>
          </a:p>
          <a:p>
            <a:pPr algn="just" rtl="1">
              <a:lnSpc>
                <a:spcPct val="150000"/>
              </a:lnSpc>
              <a:spcAft>
                <a:spcPts val="800"/>
              </a:spcAft>
            </a:pPr>
            <a:r>
              <a:rPr lang="ar-SY" sz="2000" dirty="0">
                <a:solidFill>
                  <a:schemeClr val="tx1"/>
                </a:solidFill>
              </a:rPr>
              <a:t>هو تسويق يستخدم الأدوات الرقمية المتصلة بالإنترنت، مثل منصات التواصل الاجتماعي، المواقع الإلكترونية، والبريد الإلكتروني.</a:t>
            </a:r>
          </a:p>
          <a:p>
            <a:pPr algn="just" rtl="1">
              <a:lnSpc>
                <a:spcPct val="150000"/>
              </a:lnSpc>
              <a:spcAft>
                <a:spcPts val="800"/>
              </a:spcAft>
            </a:pPr>
            <a:r>
              <a:rPr lang="ar-SY" sz="2000" dirty="0">
                <a:solidFill>
                  <a:schemeClr val="tx1"/>
                </a:solidFill>
              </a:rPr>
              <a:t>يركز على البيانات وتحليلها لاستهداف الجمهور المناسب برسائل مصممة خصيصًا له.</a:t>
            </a:r>
          </a:p>
          <a:p>
            <a:pPr algn="just" rtl="1">
              <a:lnSpc>
                <a:spcPct val="150000"/>
              </a:lnSpc>
              <a:spcAft>
                <a:spcPts val="800"/>
              </a:spcAft>
            </a:pPr>
            <a:r>
              <a:rPr lang="ar-SY" sz="2000" dirty="0">
                <a:solidFill>
                  <a:schemeClr val="tx1"/>
                </a:solidFill>
              </a:rPr>
              <a:t>يعتمد على منصات مثل(</a:t>
            </a:r>
            <a:r>
              <a:rPr lang="en-US" sz="2000" dirty="0">
                <a:solidFill>
                  <a:schemeClr val="tx1"/>
                </a:solidFill>
              </a:rPr>
              <a:t>Google Ads</a:t>
            </a:r>
            <a:r>
              <a:rPr lang="ar-SY" sz="2000" dirty="0">
                <a:solidFill>
                  <a:schemeClr val="tx1"/>
                </a:solidFill>
              </a:rPr>
              <a:t>)</a:t>
            </a:r>
            <a:r>
              <a:rPr lang="en-US" sz="2000" dirty="0">
                <a:solidFill>
                  <a:schemeClr val="tx1"/>
                </a:solidFill>
              </a:rPr>
              <a:t>،</a:t>
            </a:r>
            <a:r>
              <a:rPr lang="ar-SY" sz="2000" dirty="0">
                <a:solidFill>
                  <a:schemeClr val="tx1"/>
                </a:solidFill>
              </a:rPr>
              <a:t> (</a:t>
            </a:r>
            <a:r>
              <a:rPr lang="en-US" sz="2000" dirty="0">
                <a:solidFill>
                  <a:schemeClr val="tx1"/>
                </a:solidFill>
              </a:rPr>
              <a:t>Meta Ads</a:t>
            </a:r>
            <a:r>
              <a:rPr lang="ar-SY" sz="2000" dirty="0">
                <a:solidFill>
                  <a:schemeClr val="tx1"/>
                </a:solidFill>
              </a:rPr>
              <a:t>)</a:t>
            </a:r>
            <a:r>
              <a:rPr lang="en-US" sz="2000" dirty="0">
                <a:solidFill>
                  <a:schemeClr val="tx1"/>
                </a:solidFill>
              </a:rPr>
              <a:t>،</a:t>
            </a:r>
            <a:r>
              <a:rPr lang="ar-SY" sz="2000" dirty="0">
                <a:solidFill>
                  <a:schemeClr val="tx1"/>
                </a:solidFill>
              </a:rPr>
              <a:t> (</a:t>
            </a:r>
            <a:r>
              <a:rPr lang="en-US" sz="2000" dirty="0">
                <a:solidFill>
                  <a:schemeClr val="tx1"/>
                </a:solidFill>
              </a:rPr>
              <a:t>SEO</a:t>
            </a:r>
            <a:r>
              <a:rPr lang="ar-SY" sz="2000" dirty="0">
                <a:solidFill>
                  <a:schemeClr val="tx1"/>
                </a:solidFill>
              </a:rPr>
              <a:t>)</a:t>
            </a:r>
            <a:r>
              <a:rPr lang="en-US" sz="2000" dirty="0">
                <a:solidFill>
                  <a:schemeClr val="tx1"/>
                </a:solidFill>
              </a:rPr>
              <a:t>، </a:t>
            </a:r>
            <a:r>
              <a:rPr lang="ar-SY" sz="2000" dirty="0">
                <a:solidFill>
                  <a:schemeClr val="tx1"/>
                </a:solidFill>
              </a:rPr>
              <a:t>و(</a:t>
            </a:r>
            <a:r>
              <a:rPr lang="en-US" sz="2000" dirty="0">
                <a:solidFill>
                  <a:schemeClr val="tx1"/>
                </a:solidFill>
              </a:rPr>
              <a:t>Email Marketing</a:t>
            </a:r>
            <a:r>
              <a:rPr lang="ar-SY" sz="2000" dirty="0">
                <a:solidFill>
                  <a:schemeClr val="tx1"/>
                </a:solidFill>
              </a:rPr>
              <a:t>)</a:t>
            </a:r>
            <a:r>
              <a:rPr lang="en-US" sz="2000" dirty="0">
                <a:solidFill>
                  <a:schemeClr val="tx1"/>
                </a:solidFill>
              </a:rPr>
              <a:t>، </a:t>
            </a:r>
            <a:r>
              <a:rPr lang="ar-SY" sz="2000" dirty="0">
                <a:solidFill>
                  <a:schemeClr val="tx1"/>
                </a:solidFill>
              </a:rPr>
              <a:t>وغيرها.</a:t>
            </a:r>
          </a:p>
          <a:p>
            <a:pPr algn="just" rtl="1">
              <a:lnSpc>
                <a:spcPct val="150000"/>
              </a:lnSpc>
              <a:spcAft>
                <a:spcPts val="800"/>
              </a:spcAft>
            </a:pPr>
            <a:r>
              <a:rPr lang="ar-SY" sz="2000" u="sng" dirty="0">
                <a:solidFill>
                  <a:schemeClr val="tx1"/>
                </a:solidFill>
              </a:rPr>
              <a:t>مثال: </a:t>
            </a:r>
            <a:r>
              <a:rPr lang="ar-SY" sz="2000" dirty="0">
                <a:solidFill>
                  <a:schemeClr val="tx1"/>
                </a:solidFill>
              </a:rPr>
              <a:t>إرسال بريد إلكتروني بمحتوى مخصص لعميل يزور صفحة منتج معين أكثر من مرة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2290" name="Picture 2" descr="9 Examples of Email Marketing Strategies That Actually Work - MageMail.co">
            <a:extLst>
              <a:ext uri="{FF2B5EF4-FFF2-40B4-BE49-F238E27FC236}">
                <a16:creationId xmlns:a16="http://schemas.microsoft.com/office/drawing/2014/main" id="{17784EFC-CDE5-483B-9D4E-F4402967AB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9753614" y="2370060"/>
            <a:ext cx="3755920" cy="216213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5003034"/>
      </p:ext>
    </p:extLst>
  </p:cSld>
  <p:clrMapOvr>
    <a:masterClrMapping/>
  </p:clrMapOvr>
  <mc:AlternateContent xmlns:mc="http://schemas.openxmlformats.org/markup-compatibility/2006" xmlns:p14="http://schemas.microsoft.com/office/powerpoint/2010/main">
    <mc:Choice Requires="p14">
      <p:transition spd="slow" p14:dur="2000" advTm="188357"/>
    </mc:Choice>
    <mc:Fallback xmlns="">
      <p:transition spd="slow" advTm="18835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56262" y="925836"/>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مقارنة تفصيلية – جدول التحليل</a:t>
            </a:r>
          </a:p>
        </p:txBody>
      </p:sp>
      <p:sp>
        <p:nvSpPr>
          <p:cNvPr id="48" name="TextBox 47"/>
          <p:cNvSpPr txBox="1"/>
          <p:nvPr/>
        </p:nvSpPr>
        <p:spPr>
          <a:xfrm>
            <a:off x="753140" y="1794439"/>
            <a:ext cx="10541000" cy="1061253"/>
          </a:xfrm>
          <a:prstGeom prst="rect">
            <a:avLst/>
          </a:prstGeom>
          <a:noFill/>
        </p:spPr>
        <p:txBody>
          <a:bodyPr wrap="square" rtlCol="0">
            <a:spAutoFit/>
          </a:bodyPr>
          <a:lstStyle/>
          <a:p>
            <a:pPr algn="just" rtl="1">
              <a:lnSpc>
                <a:spcPct val="150000"/>
              </a:lnSpc>
              <a:spcAft>
                <a:spcPts val="800"/>
              </a:spcAft>
            </a:pPr>
            <a:endParaRPr lang="ar-SY" sz="2000" dirty="0"/>
          </a:p>
          <a:p>
            <a:pPr algn="just" rtl="1">
              <a:lnSpc>
                <a:spcPct val="150000"/>
              </a:lnSpc>
              <a:spcAft>
                <a:spcPts val="800"/>
              </a:spcAft>
            </a:pPr>
            <a:endParaRPr lang="ar-SY"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2" name="Table 1">
            <a:extLst>
              <a:ext uri="{FF2B5EF4-FFF2-40B4-BE49-F238E27FC236}">
                <a16:creationId xmlns:a16="http://schemas.microsoft.com/office/drawing/2014/main" id="{83966699-09F0-44B6-B5C3-316C119D4B75}"/>
              </a:ext>
            </a:extLst>
          </p:cNvPr>
          <p:cNvGraphicFramePr>
            <a:graphicFrameLocks noGrp="1"/>
          </p:cNvGraphicFramePr>
          <p:nvPr/>
        </p:nvGraphicFramePr>
        <p:xfrm>
          <a:off x="1818969" y="2086388"/>
          <a:ext cx="8131278" cy="3559273"/>
        </p:xfrm>
        <a:graphic>
          <a:graphicData uri="http://schemas.openxmlformats.org/drawingml/2006/table">
            <a:tbl>
              <a:tblPr firstRow="1" firstCol="1" bandRow="1">
                <a:tableStyleId>{3B4B98B0-60AC-42C2-AFA5-B58CD77FA1E5}</a:tableStyleId>
              </a:tblPr>
              <a:tblGrid>
                <a:gridCol w="2710426">
                  <a:extLst>
                    <a:ext uri="{9D8B030D-6E8A-4147-A177-3AD203B41FA5}">
                      <a16:colId xmlns:a16="http://schemas.microsoft.com/office/drawing/2014/main" val="3407312120"/>
                    </a:ext>
                  </a:extLst>
                </a:gridCol>
                <a:gridCol w="2710426">
                  <a:extLst>
                    <a:ext uri="{9D8B030D-6E8A-4147-A177-3AD203B41FA5}">
                      <a16:colId xmlns:a16="http://schemas.microsoft.com/office/drawing/2014/main" val="1769376088"/>
                    </a:ext>
                  </a:extLst>
                </a:gridCol>
                <a:gridCol w="2710426">
                  <a:extLst>
                    <a:ext uri="{9D8B030D-6E8A-4147-A177-3AD203B41FA5}">
                      <a16:colId xmlns:a16="http://schemas.microsoft.com/office/drawing/2014/main" val="2147449166"/>
                    </a:ext>
                  </a:extLst>
                </a:gridCol>
              </a:tblGrid>
              <a:tr h="324398">
                <a:tc>
                  <a:txBody>
                    <a:bodyPr/>
                    <a:lstStyle/>
                    <a:p>
                      <a:pPr marL="0" marR="0" algn="ctr" rtl="1">
                        <a:lnSpc>
                          <a:spcPct val="107000"/>
                        </a:lnSpc>
                        <a:spcBef>
                          <a:spcPts val="0"/>
                        </a:spcBef>
                        <a:spcAft>
                          <a:spcPts val="0"/>
                        </a:spcAft>
                      </a:pPr>
                      <a:r>
                        <a:rPr lang="ar-SA" sz="1600" b="1" dirty="0">
                          <a:effectLst/>
                        </a:rPr>
                        <a:t>التسويق التقليدي</a:t>
                      </a:r>
                      <a:endParaRPr lang="en-US" sz="1800" b="1"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ctr" rtl="1">
                        <a:lnSpc>
                          <a:spcPct val="107000"/>
                        </a:lnSpc>
                        <a:spcBef>
                          <a:spcPts val="0"/>
                        </a:spcBef>
                        <a:spcAft>
                          <a:spcPts val="0"/>
                        </a:spcAft>
                      </a:pPr>
                      <a:r>
                        <a:rPr lang="ar-SA" sz="1600" b="1" dirty="0">
                          <a:effectLst/>
                        </a:rPr>
                        <a:t>التسويق التقني</a:t>
                      </a:r>
                      <a:endParaRPr lang="en-US" sz="1800" b="1"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ctr" rtl="1">
                        <a:lnSpc>
                          <a:spcPct val="107000"/>
                        </a:lnSpc>
                        <a:spcBef>
                          <a:spcPts val="0"/>
                        </a:spcBef>
                        <a:spcAft>
                          <a:spcPts val="0"/>
                        </a:spcAft>
                      </a:pPr>
                      <a:r>
                        <a:rPr lang="ar-SA" sz="1600" b="1" dirty="0">
                          <a:effectLst/>
                        </a:rPr>
                        <a:t>المعيار</a:t>
                      </a:r>
                      <a:endParaRPr lang="en-US" sz="1800" b="1"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2693719026"/>
                  </a:ext>
                </a:extLst>
              </a:tr>
              <a:tr h="324398">
                <a:tc>
                  <a:txBody>
                    <a:bodyPr/>
                    <a:lstStyle/>
                    <a:p>
                      <a:pPr marL="0" marR="0" algn="ctr" rtl="1">
                        <a:lnSpc>
                          <a:spcPct val="107000"/>
                        </a:lnSpc>
                        <a:spcBef>
                          <a:spcPts val="0"/>
                        </a:spcBef>
                        <a:spcAft>
                          <a:spcPts val="0"/>
                        </a:spcAft>
                      </a:pPr>
                      <a:r>
                        <a:rPr lang="ar-SA" sz="1600" b="0">
                          <a:effectLst/>
                        </a:rPr>
                        <a:t>تلفاز، إذاعة، صحف، لوحات</a:t>
                      </a:r>
                      <a:endParaRPr lang="en-US" sz="1600" b="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1600" b="0" dirty="0">
                          <a:effectLst/>
                        </a:rPr>
                        <a:t>مواقع، تطبيقات، </a:t>
                      </a:r>
                      <a:r>
                        <a:rPr lang="ar-SA" sz="1600" b="0" dirty="0" err="1">
                          <a:effectLst/>
                        </a:rPr>
                        <a:t>سوشل</a:t>
                      </a:r>
                      <a:r>
                        <a:rPr lang="ar-SA" sz="1600" b="0" dirty="0">
                          <a:effectLst/>
                        </a:rPr>
                        <a:t> ميديا</a:t>
                      </a:r>
                      <a:endParaRPr lang="en-US" sz="1600" b="0"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1600" b="1" dirty="0">
                          <a:effectLst/>
                        </a:rPr>
                        <a:t>القنوات</a:t>
                      </a:r>
                      <a:endParaRPr lang="en-US" sz="1600" b="1"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848307233"/>
                  </a:ext>
                </a:extLst>
              </a:tr>
              <a:tr h="324398">
                <a:tc>
                  <a:txBody>
                    <a:bodyPr/>
                    <a:lstStyle/>
                    <a:p>
                      <a:pPr marL="0" marR="0" algn="ctr" rtl="1">
                        <a:lnSpc>
                          <a:spcPct val="107000"/>
                        </a:lnSpc>
                        <a:spcBef>
                          <a:spcPts val="0"/>
                        </a:spcBef>
                        <a:spcAft>
                          <a:spcPts val="0"/>
                        </a:spcAft>
                      </a:pPr>
                      <a:r>
                        <a:rPr lang="ar-SA" sz="1600" b="0" dirty="0">
                          <a:effectLst/>
                        </a:rPr>
                        <a:t>ديموغرافي عام (العمر، الجنس)</a:t>
                      </a:r>
                      <a:endParaRPr lang="en-US" sz="1600" b="0"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1600" b="0" dirty="0">
                          <a:effectLst/>
                        </a:rPr>
                        <a:t>سلوكي وتفاعلي عبر البيانات</a:t>
                      </a:r>
                      <a:endParaRPr lang="en-US" sz="1600" b="0"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1600" b="1" dirty="0">
                          <a:effectLst/>
                        </a:rPr>
                        <a:t>الاستهداف</a:t>
                      </a:r>
                      <a:endParaRPr lang="en-US" sz="1600" b="1"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881847903"/>
                  </a:ext>
                </a:extLst>
              </a:tr>
              <a:tr h="639691">
                <a:tc>
                  <a:txBody>
                    <a:bodyPr/>
                    <a:lstStyle/>
                    <a:p>
                      <a:pPr marL="0" marR="0" algn="ctr" rtl="1">
                        <a:lnSpc>
                          <a:spcPct val="107000"/>
                        </a:lnSpc>
                        <a:spcBef>
                          <a:spcPts val="0"/>
                        </a:spcBef>
                        <a:spcAft>
                          <a:spcPts val="0"/>
                        </a:spcAft>
                      </a:pPr>
                      <a:r>
                        <a:rPr lang="ar-SA" sz="1600" b="0">
                          <a:effectLst/>
                        </a:rPr>
                        <a:t>لا يوجد تخصيص</a:t>
                      </a:r>
                      <a:endParaRPr lang="en-US" sz="1600" b="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1600" b="0" dirty="0">
                          <a:effectLst/>
                        </a:rPr>
                        <a:t>تخصيص فردي آني بالذكاء الاصطناعي</a:t>
                      </a:r>
                      <a:endParaRPr lang="en-US" sz="1600" b="0"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1600" b="1" dirty="0">
                          <a:effectLst/>
                        </a:rPr>
                        <a:t>التخصيص</a:t>
                      </a:r>
                      <a:endParaRPr lang="en-US" sz="1600" b="1"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168037290"/>
                  </a:ext>
                </a:extLst>
              </a:tr>
              <a:tr h="324398">
                <a:tc>
                  <a:txBody>
                    <a:bodyPr/>
                    <a:lstStyle/>
                    <a:p>
                      <a:pPr marL="0" marR="0" algn="ctr" rtl="1">
                        <a:lnSpc>
                          <a:spcPct val="107000"/>
                        </a:lnSpc>
                        <a:spcBef>
                          <a:spcPts val="0"/>
                        </a:spcBef>
                        <a:spcAft>
                          <a:spcPts val="0"/>
                        </a:spcAft>
                      </a:pPr>
                      <a:r>
                        <a:rPr lang="ar-SA" sz="1600" b="0">
                          <a:effectLst/>
                        </a:rPr>
                        <a:t>أحادي الاتجاه</a:t>
                      </a:r>
                      <a:endParaRPr lang="en-US" sz="1600" b="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1600" b="0" dirty="0">
                          <a:effectLst/>
                        </a:rPr>
                        <a:t>تفاعلي لحظي</a:t>
                      </a:r>
                      <a:endParaRPr lang="en-US" sz="1600" b="0"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1600" b="1" dirty="0">
                          <a:effectLst/>
                        </a:rPr>
                        <a:t>التفاعل</a:t>
                      </a:r>
                      <a:endParaRPr lang="en-US" sz="1600" b="1"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54055433"/>
                  </a:ext>
                </a:extLst>
              </a:tr>
              <a:tr h="324398">
                <a:tc>
                  <a:txBody>
                    <a:bodyPr/>
                    <a:lstStyle/>
                    <a:p>
                      <a:pPr marL="0" marR="0" algn="ctr" rtl="1">
                        <a:lnSpc>
                          <a:spcPct val="107000"/>
                        </a:lnSpc>
                        <a:spcBef>
                          <a:spcPts val="0"/>
                        </a:spcBef>
                        <a:spcAft>
                          <a:spcPts val="0"/>
                        </a:spcAft>
                      </a:pPr>
                      <a:r>
                        <a:rPr lang="ar-SA" sz="1600" b="0">
                          <a:effectLst/>
                        </a:rPr>
                        <a:t>بعدي عبر استقصاءات</a:t>
                      </a:r>
                      <a:endParaRPr lang="en-US" sz="1600" b="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1600" b="0" dirty="0">
                          <a:effectLst/>
                        </a:rPr>
                        <a:t>آني عبر أدوات تحليلات</a:t>
                      </a:r>
                      <a:endParaRPr lang="en-US" sz="1600" b="0"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1600" b="1" dirty="0">
                          <a:effectLst/>
                        </a:rPr>
                        <a:t>التحليل والقياس</a:t>
                      </a:r>
                      <a:endParaRPr lang="en-US" sz="1600" b="1"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200287501"/>
                  </a:ext>
                </a:extLst>
              </a:tr>
              <a:tr h="324398">
                <a:tc>
                  <a:txBody>
                    <a:bodyPr/>
                    <a:lstStyle/>
                    <a:p>
                      <a:pPr marL="0" marR="0" algn="ctr" rtl="1">
                        <a:lnSpc>
                          <a:spcPct val="107000"/>
                        </a:lnSpc>
                        <a:spcBef>
                          <a:spcPts val="0"/>
                        </a:spcBef>
                        <a:spcAft>
                          <a:spcPts val="0"/>
                        </a:spcAft>
                      </a:pPr>
                      <a:r>
                        <a:rPr lang="ar-SA" sz="1600" b="0">
                          <a:effectLst/>
                        </a:rPr>
                        <a:t>بطيئة ومكلفة</a:t>
                      </a:r>
                      <a:endParaRPr lang="en-US" sz="1600" b="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1600" b="0" dirty="0">
                          <a:effectLst/>
                        </a:rPr>
                        <a:t>لحظية ومباشرة</a:t>
                      </a:r>
                      <a:endParaRPr lang="en-US" sz="1600" b="0"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1600" b="1" dirty="0">
                          <a:effectLst/>
                        </a:rPr>
                        <a:t>السرعة في التعديل</a:t>
                      </a:r>
                      <a:endParaRPr lang="en-US" sz="1600" b="1"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331526385"/>
                  </a:ext>
                </a:extLst>
              </a:tr>
              <a:tr h="324398">
                <a:tc>
                  <a:txBody>
                    <a:bodyPr/>
                    <a:lstStyle/>
                    <a:p>
                      <a:pPr marL="0" marR="0" algn="ctr" rtl="1">
                        <a:lnSpc>
                          <a:spcPct val="107000"/>
                        </a:lnSpc>
                        <a:spcBef>
                          <a:spcPts val="0"/>
                        </a:spcBef>
                        <a:spcAft>
                          <a:spcPts val="0"/>
                        </a:spcAft>
                      </a:pPr>
                      <a:r>
                        <a:rPr lang="ar-SA" sz="1600" b="0">
                          <a:effectLst/>
                        </a:rPr>
                        <a:t>مرتفعة وثابتة</a:t>
                      </a:r>
                      <a:endParaRPr lang="en-US" sz="1600" b="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1600" b="0" dirty="0">
                          <a:effectLst/>
                        </a:rPr>
                        <a:t>متغيرة وقابلة للتحكم</a:t>
                      </a:r>
                      <a:endParaRPr lang="en-US" sz="1600" b="0"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1600" b="1" dirty="0">
                          <a:effectLst/>
                        </a:rPr>
                        <a:t>التكلفة</a:t>
                      </a:r>
                      <a:endParaRPr lang="en-US" sz="1600" b="1"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128034852"/>
                  </a:ext>
                </a:extLst>
              </a:tr>
              <a:tr h="324398">
                <a:tc>
                  <a:txBody>
                    <a:bodyPr/>
                    <a:lstStyle/>
                    <a:p>
                      <a:pPr marL="0" marR="0" algn="ctr" rtl="1">
                        <a:lnSpc>
                          <a:spcPct val="107000"/>
                        </a:lnSpc>
                        <a:spcBef>
                          <a:spcPts val="0"/>
                        </a:spcBef>
                        <a:spcAft>
                          <a:spcPts val="0"/>
                        </a:spcAft>
                      </a:pPr>
                      <a:r>
                        <a:rPr lang="ar-SA" sz="1600" b="0">
                          <a:effectLst/>
                        </a:rPr>
                        <a:t>منخفضة</a:t>
                      </a:r>
                      <a:endParaRPr lang="en-US" sz="1600" b="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1600" b="0" dirty="0">
                          <a:effectLst/>
                        </a:rPr>
                        <a:t>عالية جدًا</a:t>
                      </a:r>
                      <a:endParaRPr lang="en-US" sz="1600" b="0"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1600" b="1" dirty="0">
                          <a:effectLst/>
                        </a:rPr>
                        <a:t>مرونة الحملات</a:t>
                      </a:r>
                      <a:endParaRPr lang="en-US" sz="1600" b="1"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653938386"/>
                  </a:ext>
                </a:extLst>
              </a:tr>
              <a:tr h="324398">
                <a:tc>
                  <a:txBody>
                    <a:bodyPr/>
                    <a:lstStyle/>
                    <a:p>
                      <a:pPr marL="0" marR="0" algn="ctr" rtl="1">
                        <a:lnSpc>
                          <a:spcPct val="107000"/>
                        </a:lnSpc>
                        <a:spcBef>
                          <a:spcPts val="0"/>
                        </a:spcBef>
                        <a:spcAft>
                          <a:spcPts val="0"/>
                        </a:spcAft>
                      </a:pPr>
                      <a:r>
                        <a:rPr lang="ar-SA" sz="1600" b="0">
                          <a:effectLst/>
                        </a:rPr>
                        <a:t>مركزي وثابت</a:t>
                      </a:r>
                      <a:endParaRPr lang="en-US" sz="1600" b="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1600" b="0" dirty="0">
                          <a:effectLst/>
                        </a:rPr>
                        <a:t>ديناميكي حسب المنصة والجمهور</a:t>
                      </a:r>
                      <a:endParaRPr lang="en-US" sz="1600" b="0"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1600" b="1" dirty="0">
                          <a:effectLst/>
                        </a:rPr>
                        <a:t>التحكم بالمحتوى</a:t>
                      </a:r>
                      <a:endParaRPr lang="en-US" sz="1600" b="1"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541145150"/>
                  </a:ext>
                </a:extLst>
              </a:tr>
            </a:tbl>
          </a:graphicData>
        </a:graphic>
      </p:graphicFrame>
    </p:spTree>
    <p:extLst>
      <p:ext uri="{BB962C8B-B14F-4D97-AF65-F5344CB8AC3E}">
        <p14:creationId xmlns:p14="http://schemas.microsoft.com/office/powerpoint/2010/main" val="2887631430"/>
      </p:ext>
    </p:extLst>
  </p:cSld>
  <p:clrMapOvr>
    <a:masterClrMapping/>
  </p:clrMapOvr>
  <mc:AlternateContent xmlns:mc="http://schemas.openxmlformats.org/markup-compatibility/2006" xmlns:p14="http://schemas.microsoft.com/office/powerpoint/2010/main">
    <mc:Choice Requires="p14">
      <p:transition p14:dur="10" advTm="152734"/>
    </mc:Choice>
    <mc:Fallback xmlns="">
      <p:transition advTm="15273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1794439"/>
            <a:ext cx="10541000" cy="4712572"/>
          </a:xfrm>
          <a:prstGeom prst="rect">
            <a:avLst/>
          </a:prstGeom>
          <a:noFill/>
        </p:spPr>
        <p:txBody>
          <a:bodyPr wrap="square" rtlCol="0">
            <a:spAutoFit/>
          </a:bodyPr>
          <a:lstStyle/>
          <a:p>
            <a:pPr algn="just" rtl="1">
              <a:lnSpc>
                <a:spcPct val="150000"/>
              </a:lnSpc>
              <a:spcAft>
                <a:spcPts val="800"/>
              </a:spcAft>
            </a:pPr>
            <a:r>
              <a:rPr lang="ar-SY" sz="2000" b="1" dirty="0"/>
              <a:t>● التسويق التقليدي:</a:t>
            </a:r>
          </a:p>
          <a:p>
            <a:pPr algn="just" rtl="1">
              <a:lnSpc>
                <a:spcPct val="150000"/>
              </a:lnSpc>
              <a:spcAft>
                <a:spcPts val="800"/>
              </a:spcAft>
            </a:pPr>
            <a:r>
              <a:rPr lang="ar-SY" sz="2000" dirty="0"/>
              <a:t>كانت الرؤية تتمثل في “اجذب أكبر عدد ممكن من الناس”، وغالبًا ما تُقاس الحملة بنجاحها الإبداعي أكثر من نتائجها الرقمية.</a:t>
            </a:r>
          </a:p>
          <a:p>
            <a:pPr algn="just" rtl="1">
              <a:lnSpc>
                <a:spcPct val="150000"/>
              </a:lnSpc>
              <a:spcAft>
                <a:spcPts val="800"/>
              </a:spcAft>
            </a:pPr>
            <a:r>
              <a:rPr lang="ar-SY" sz="2000" dirty="0"/>
              <a:t>كانت الإعلانات تُبنى حول فكرة واحدة ورسالة واحدة تُكرر بكثافة في كل القنوات.</a:t>
            </a:r>
          </a:p>
          <a:p>
            <a:pPr algn="just" rtl="1">
              <a:lnSpc>
                <a:spcPct val="150000"/>
              </a:lnSpc>
              <a:spcAft>
                <a:spcPts val="800"/>
              </a:spcAft>
            </a:pPr>
            <a:r>
              <a:rPr lang="ar-SY" sz="2000" dirty="0"/>
              <a:t>كان الإبداع هو الملك، والتحليل في المرتبة الثانية أو غير موجود أصلاً.</a:t>
            </a:r>
          </a:p>
          <a:p>
            <a:pPr algn="just" rtl="1">
              <a:lnSpc>
                <a:spcPct val="150000"/>
              </a:lnSpc>
              <a:spcAft>
                <a:spcPts val="800"/>
              </a:spcAft>
            </a:pPr>
            <a:r>
              <a:rPr lang="ar-SY" sz="2000" u="sng" dirty="0"/>
              <a:t>مثال: </a:t>
            </a:r>
            <a:r>
              <a:rPr lang="ar-SY" sz="2000" dirty="0"/>
              <a:t>حملة (</a:t>
            </a:r>
            <a:r>
              <a:rPr lang="en-US" sz="2000" dirty="0"/>
              <a:t>Just Do It</a:t>
            </a:r>
            <a:r>
              <a:rPr lang="ar-SY" sz="2000" dirty="0"/>
              <a:t>)</a:t>
            </a:r>
            <a:r>
              <a:rPr lang="en-US" sz="2000" dirty="0"/>
              <a:t> </a:t>
            </a:r>
            <a:r>
              <a:rPr lang="ar-SY" sz="2000" dirty="0"/>
              <a:t>لشركة (</a:t>
            </a:r>
            <a:r>
              <a:rPr lang="en-US" sz="2000" dirty="0"/>
              <a:t>Nike</a:t>
            </a:r>
            <a:r>
              <a:rPr lang="ar-SY" sz="2000" dirty="0"/>
              <a:t>) في أواخر الثمانينات تُعد من أبرز الأمثلة على التسويق التقليدي. كانت الرسالة بسيطة وموحدة: تحفيز الأفراد على الحركة والرياضة من خلال عبارة واحدة قوية. تم تكرار الشعار في الإعلانات التلفزيونية، اللوحات الإعلانية، المجلات، والإذاعة، دون تخصيص أو تحليل دقيق للجمهور المستهدف كما هو الحال في العصر الرقمي. إن نجاح الحملة كان يُقاس بانتشارها الإبداعي وتأثيرها الثقافي، وليس ببيانات مفصلة مثل نسب النقر أو التحويل.</a:t>
            </a:r>
          </a:p>
          <a:p>
            <a:pPr algn="just" rtl="1">
              <a:lnSpc>
                <a:spcPct val="150000"/>
              </a:lnSpc>
              <a:spcAft>
                <a:spcPts val="800"/>
              </a:spcAft>
            </a:pPr>
            <a:endParaRPr lang="en-US"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8" name="TextBox 7">
            <a:extLst>
              <a:ext uri="{FF2B5EF4-FFF2-40B4-BE49-F238E27FC236}">
                <a16:creationId xmlns:a16="http://schemas.microsoft.com/office/drawing/2014/main" id="{B3D69618-1C21-46C9-8420-2BFF38ACCBFA}"/>
              </a:ext>
            </a:extLst>
          </p:cNvPr>
          <p:cNvSpPr txBox="1"/>
          <p:nvPr/>
        </p:nvSpPr>
        <p:spPr>
          <a:xfrm>
            <a:off x="1317260" y="925836"/>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الفلسفة التسويقية بين النموذجين</a:t>
            </a:r>
          </a:p>
        </p:txBody>
      </p:sp>
      <p:pic>
        <p:nvPicPr>
          <p:cNvPr id="13314" name="Picture 2" descr="Empowering Excellence: Exploring Nike's Iconic 'Just Do It' Campaign -  Brandvertising">
            <a:extLst>
              <a:ext uri="{FF2B5EF4-FFF2-40B4-BE49-F238E27FC236}">
                <a16:creationId xmlns:a16="http://schemas.microsoft.com/office/drawing/2014/main" id="{44D49EF3-EBCF-4128-9526-4EF843A3208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7860" y="2818535"/>
            <a:ext cx="2949677" cy="1220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8526988"/>
      </p:ext>
    </p:extLst>
  </p:cSld>
  <p:clrMapOvr>
    <a:masterClrMapping/>
  </p:clrMapOvr>
  <mc:AlternateContent xmlns:mc="http://schemas.openxmlformats.org/markup-compatibility/2006" xmlns:p14="http://schemas.microsoft.com/office/powerpoint/2010/main">
    <mc:Choice Requires="p14">
      <p:transition p14:dur="10" advTm="126006"/>
    </mc:Choice>
    <mc:Fallback xmlns="">
      <p:transition advTm="12600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1052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4375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spcAft>
                <a:spcPts val="800"/>
              </a:spcAft>
            </a:pPr>
            <a:r>
              <a:rPr lang="ar-SY" sz="2000" b="1" dirty="0">
                <a:solidFill>
                  <a:schemeClr val="tx1"/>
                </a:solidFill>
              </a:rPr>
              <a:t>●</a:t>
            </a:r>
            <a:r>
              <a:rPr lang="ar-SY" sz="2000" b="1" dirty="0"/>
              <a:t> </a:t>
            </a:r>
            <a:r>
              <a:rPr lang="ar-SY" sz="2000" b="1" dirty="0">
                <a:solidFill>
                  <a:schemeClr val="tx1"/>
                </a:solidFill>
              </a:rPr>
              <a:t>التسويق الرقمي:</a:t>
            </a:r>
          </a:p>
          <a:p>
            <a:pPr algn="just" rtl="1">
              <a:lnSpc>
                <a:spcPct val="150000"/>
              </a:lnSpc>
              <a:spcAft>
                <a:spcPts val="800"/>
              </a:spcAft>
            </a:pPr>
            <a:r>
              <a:rPr lang="ar-SY" sz="2000" dirty="0">
                <a:solidFill>
                  <a:schemeClr val="tx1"/>
                </a:solidFill>
              </a:rPr>
              <a:t>أصبح المفهوم الرئيسي هو "اجذب الشخص المناسب، في الوقت المناسب، بالرسالة المناسبة".</a:t>
            </a:r>
          </a:p>
          <a:p>
            <a:pPr algn="just" rtl="1">
              <a:lnSpc>
                <a:spcPct val="150000"/>
              </a:lnSpc>
              <a:spcAft>
                <a:spcPts val="800"/>
              </a:spcAft>
            </a:pPr>
            <a:r>
              <a:rPr lang="ar-SY" sz="2000" dirty="0">
                <a:solidFill>
                  <a:schemeClr val="tx1"/>
                </a:solidFill>
              </a:rPr>
              <a:t>كل شيء يتم اختباره وتحسينه بناءً على البيانات والنتائج.</a:t>
            </a:r>
          </a:p>
          <a:p>
            <a:pPr algn="just" rtl="1">
              <a:lnSpc>
                <a:spcPct val="150000"/>
              </a:lnSpc>
              <a:spcAft>
                <a:spcPts val="800"/>
              </a:spcAft>
            </a:pPr>
            <a:r>
              <a:rPr lang="ar-SY" sz="2000" dirty="0">
                <a:solidFill>
                  <a:schemeClr val="tx1"/>
                </a:solidFill>
              </a:rPr>
              <a:t>الإبداع ما يزال مهمًا، لكنه يُستخدم كوسيلة لتحسين التفاعل وليس كهدف نهائي بحد ذاته.</a:t>
            </a:r>
          </a:p>
          <a:p>
            <a:pPr algn="just" rtl="1">
              <a:lnSpc>
                <a:spcPct val="150000"/>
              </a:lnSpc>
              <a:spcAft>
                <a:spcPts val="800"/>
              </a:spcAft>
            </a:pPr>
            <a:r>
              <a:rPr lang="ar-SY" sz="2000" u="sng" dirty="0">
                <a:solidFill>
                  <a:schemeClr val="tx1"/>
                </a:solidFill>
              </a:rPr>
              <a:t>مثال: </a:t>
            </a:r>
            <a:r>
              <a:rPr lang="ar-SY" sz="2000" dirty="0">
                <a:solidFill>
                  <a:schemeClr val="tx1"/>
                </a:solidFill>
              </a:rPr>
              <a:t>بدلاً من عمل إعلان موحد لمنتج، يمكن إنشاء 10 نسخ مختلفة لكل شريحة من الجمهور ثم تتبع أي نسخة تحقق أفضل تفاعل عبر أداة مثل (</a:t>
            </a:r>
            <a:r>
              <a:rPr lang="en-US" sz="2000" dirty="0">
                <a:solidFill>
                  <a:schemeClr val="tx1"/>
                </a:solidFill>
              </a:rPr>
              <a:t>A/B Testing </a:t>
            </a:r>
            <a:r>
              <a:rPr lang="ar-SY" sz="2000" dirty="0">
                <a:solidFill>
                  <a:schemeClr val="tx1"/>
                </a:solidFill>
              </a:rPr>
              <a:t>) في (</a:t>
            </a:r>
            <a:r>
              <a:rPr lang="en-US" sz="2000" dirty="0">
                <a:solidFill>
                  <a:schemeClr val="tx1"/>
                </a:solidFill>
              </a:rPr>
              <a:t>Google Optimize</a:t>
            </a:r>
            <a:r>
              <a:rPr lang="ar-SY" sz="2000" dirty="0">
                <a:solidFill>
                  <a:schemeClr val="tx1"/>
                </a:solidFill>
              </a:rPr>
              <a:t>)</a:t>
            </a:r>
            <a:r>
              <a:rPr lang="en-US" sz="2000" dirty="0"/>
              <a: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4338" name="Picture 2" descr="A Guide to Google Optimize">
            <a:extLst>
              <a:ext uri="{FF2B5EF4-FFF2-40B4-BE49-F238E27FC236}">
                <a16:creationId xmlns:a16="http://schemas.microsoft.com/office/drawing/2014/main" id="{7DA8FA57-7F20-46CB-B2B5-0EADC3ED41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9625104" y="2854731"/>
            <a:ext cx="4012943" cy="145333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5BCB6AEF-0B68-48FE-A969-4952FFEE84BF}"/>
              </a:ext>
            </a:extLst>
          </p:cNvPr>
          <p:cNvSpPr txBox="1"/>
          <p:nvPr/>
        </p:nvSpPr>
        <p:spPr>
          <a:xfrm>
            <a:off x="1317260" y="925836"/>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الفلسفة التسويقية بين النموذجين</a:t>
            </a:r>
          </a:p>
        </p:txBody>
      </p:sp>
    </p:spTree>
    <p:extLst>
      <p:ext uri="{BB962C8B-B14F-4D97-AF65-F5344CB8AC3E}">
        <p14:creationId xmlns:p14="http://schemas.microsoft.com/office/powerpoint/2010/main" val="1205335988"/>
      </p:ext>
    </p:extLst>
  </p:cSld>
  <p:clrMapOvr>
    <a:masterClrMapping/>
  </p:clrMapOvr>
  <mc:AlternateContent xmlns:mc="http://schemas.openxmlformats.org/markup-compatibility/2006" xmlns:p14="http://schemas.microsoft.com/office/powerpoint/2010/main">
    <mc:Choice Requires="p14">
      <p:transition spd="slow" p14:dur="2000" advTm="119384"/>
    </mc:Choice>
    <mc:Fallback xmlns="">
      <p:transition spd="slow" advTm="11938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2135432"/>
            <a:ext cx="10541000" cy="3327578"/>
          </a:xfrm>
          <a:prstGeom prst="rect">
            <a:avLst/>
          </a:prstGeom>
          <a:noFill/>
        </p:spPr>
        <p:txBody>
          <a:bodyPr wrap="square" rtlCol="0">
            <a:spAutoFit/>
          </a:bodyPr>
          <a:lstStyle/>
          <a:p>
            <a:pPr algn="just" rtl="1">
              <a:lnSpc>
                <a:spcPct val="150000"/>
              </a:lnSpc>
              <a:spcAft>
                <a:spcPts val="800"/>
              </a:spcAft>
            </a:pPr>
            <a:r>
              <a:rPr lang="ar-SY" sz="2000" b="1" dirty="0"/>
              <a:t>مثال في الإعلان</a:t>
            </a:r>
          </a:p>
          <a:p>
            <a:pPr algn="just" defTabSz="344488" rtl="1">
              <a:lnSpc>
                <a:spcPct val="150000"/>
              </a:lnSpc>
              <a:spcAft>
                <a:spcPts val="800"/>
              </a:spcAft>
            </a:pPr>
            <a:r>
              <a:rPr lang="ar-SY" sz="2000" dirty="0"/>
              <a:t>•	إعلان تقليدي: حملة تلفزيونية لمنتج عصير صحي تُعرض خلال برنامج صباحي.</a:t>
            </a:r>
          </a:p>
          <a:p>
            <a:pPr algn="just" defTabSz="344488" rtl="1">
              <a:lnSpc>
                <a:spcPct val="150000"/>
              </a:lnSpc>
              <a:spcAft>
                <a:spcPts val="800"/>
              </a:spcAft>
            </a:pPr>
            <a:r>
              <a:rPr lang="ar-SY" sz="2000" dirty="0"/>
              <a:t>•	إعلان رقمي: حملة على (</a:t>
            </a:r>
            <a:r>
              <a:rPr lang="en-US" sz="2000" dirty="0"/>
              <a:t>Instagram</a:t>
            </a:r>
            <a:r>
              <a:rPr lang="ar-SY" sz="2000" dirty="0"/>
              <a:t>) تستهدف الأمهات اللواتي يبحثن عن منتجات عضوية ويعشن في مناطق حضرية.</a:t>
            </a:r>
          </a:p>
          <a:p>
            <a:pPr algn="just" rtl="1">
              <a:lnSpc>
                <a:spcPct val="150000"/>
              </a:lnSpc>
              <a:spcAft>
                <a:spcPts val="800"/>
              </a:spcAft>
            </a:pPr>
            <a:r>
              <a:rPr lang="ar-SY" sz="2000" dirty="0"/>
              <a:t>في النموذج التقليدي، لا توجد طريقة لمعرفة من شاهد الإعلان فعلًا.</a:t>
            </a:r>
          </a:p>
          <a:p>
            <a:pPr algn="just" rtl="1">
              <a:lnSpc>
                <a:spcPct val="150000"/>
              </a:lnSpc>
              <a:spcAft>
                <a:spcPts val="800"/>
              </a:spcAft>
            </a:pPr>
            <a:r>
              <a:rPr lang="ar-SY" sz="2000" dirty="0"/>
              <a:t>أما في النموذج الرقمي، يمكن تتبع عدد المشاهدات، وقت المشاهدة، ونسبة التحويل(</a:t>
            </a:r>
            <a:r>
              <a:rPr lang="en-US" sz="2000" dirty="0"/>
              <a:t>conversion rate</a:t>
            </a:r>
            <a:r>
              <a:rPr lang="ar-SY" sz="2000" dirty="0"/>
              <a:t>) بدقة.</a:t>
            </a:r>
          </a:p>
          <a:p>
            <a:pPr algn="just" rtl="1">
              <a:lnSpc>
                <a:spcPct val="150000"/>
              </a:lnSpc>
              <a:spcAft>
                <a:spcPts val="800"/>
              </a:spcAft>
            </a:pPr>
            <a:endParaRPr lang="en-US"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8" name="TextBox 7">
            <a:extLst>
              <a:ext uri="{FF2B5EF4-FFF2-40B4-BE49-F238E27FC236}">
                <a16:creationId xmlns:a16="http://schemas.microsoft.com/office/drawing/2014/main" id="{B3D69618-1C21-46C9-8420-2BFF38ACCBFA}"/>
              </a:ext>
            </a:extLst>
          </p:cNvPr>
          <p:cNvSpPr txBox="1"/>
          <p:nvPr/>
        </p:nvSpPr>
        <p:spPr>
          <a:xfrm>
            <a:off x="1317260" y="925836"/>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أمثلة تطبيقية</a:t>
            </a:r>
          </a:p>
        </p:txBody>
      </p:sp>
      <p:pic>
        <p:nvPicPr>
          <p:cNvPr id="2050" name="Picture 2" descr="Instagram Profile Picture Size: The Complete Guide - LogoCreator.io">
            <a:extLst>
              <a:ext uri="{FF2B5EF4-FFF2-40B4-BE49-F238E27FC236}">
                <a16:creationId xmlns:a16="http://schemas.microsoft.com/office/drawing/2014/main" id="{CE674BC2-8D01-437F-B22A-9DA977618F3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14120" y="4917440"/>
            <a:ext cx="3489960" cy="10147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9042091"/>
      </p:ext>
    </p:extLst>
  </p:cSld>
  <p:clrMapOvr>
    <a:masterClrMapping/>
  </p:clrMapOvr>
  <mc:AlternateContent xmlns:mc="http://schemas.openxmlformats.org/markup-compatibility/2006" xmlns:p14="http://schemas.microsoft.com/office/powerpoint/2010/main">
    <mc:Choice Requires="p14">
      <p:transition p14:dur="10" advTm="152175"/>
    </mc:Choice>
    <mc:Fallback xmlns="">
      <p:transition advTm="15217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1052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4375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spcAft>
                <a:spcPts val="800"/>
              </a:spcAft>
            </a:pPr>
            <a:r>
              <a:rPr lang="ar-SY" sz="2000" b="1" dirty="0">
                <a:solidFill>
                  <a:schemeClr val="tx1"/>
                </a:solidFill>
              </a:rPr>
              <a:t>مثال في العلاقة مع العميل</a:t>
            </a:r>
          </a:p>
          <a:p>
            <a:pPr algn="just" defTabSz="225425" rtl="1">
              <a:lnSpc>
                <a:spcPct val="150000"/>
              </a:lnSpc>
              <a:spcAft>
                <a:spcPts val="800"/>
              </a:spcAft>
            </a:pPr>
            <a:r>
              <a:rPr lang="ar-SY" sz="2000" dirty="0">
                <a:solidFill>
                  <a:schemeClr val="tx1"/>
                </a:solidFill>
              </a:rPr>
              <a:t>•	تقليدي: مطعم يقدم بطاقة ولاء ورقية فيها عدد الطوابع التي يحصل عليها العميل مع كل زيارة.</a:t>
            </a:r>
          </a:p>
          <a:p>
            <a:pPr algn="just" defTabSz="225425" rtl="1">
              <a:lnSpc>
                <a:spcPct val="150000"/>
              </a:lnSpc>
              <a:spcAft>
                <a:spcPts val="800"/>
              </a:spcAft>
            </a:pPr>
            <a:r>
              <a:rPr lang="ar-SY" sz="2000" dirty="0">
                <a:solidFill>
                  <a:schemeClr val="tx1"/>
                </a:solidFill>
              </a:rPr>
              <a:t>•	رقمي: تطبيق يُرسل إشعارًا للعميل بعد زيارته الثانية بعرض خاص، ويُتابع عاداته الغذائية لتقديم خصومات مخصصة له.</a:t>
            </a:r>
          </a:p>
          <a:p>
            <a:pPr algn="just" rtl="1">
              <a:lnSpc>
                <a:spcPct val="150000"/>
              </a:lnSpc>
              <a:spcAft>
                <a:spcPts val="800"/>
              </a:spcAft>
            </a:pPr>
            <a:r>
              <a:rPr lang="ar-SY" sz="2000" dirty="0">
                <a:solidFill>
                  <a:schemeClr val="tx1"/>
                </a:solidFill>
              </a:rPr>
              <a:t>يُظهر هذا المثال كيف يمكن للتسويق التقني أن يستخدم البيانات لتحفيز السلوك المرغوب دون تدخل بشري مباشر.</a:t>
            </a:r>
          </a:p>
          <a:p>
            <a:pPr algn="just" rtl="1">
              <a:lnSpc>
                <a:spcPct val="150000"/>
              </a:lnSpc>
              <a:spcAft>
                <a:spcPts val="800"/>
              </a:spcAft>
            </a:pPr>
            <a:r>
              <a:rPr lang="en-US" sz="2000" dirty="0"/>
              <a: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6386" name="Picture 2" descr="Four Benefits of CRM for Government | Granicus | Blog">
            <a:extLst>
              <a:ext uri="{FF2B5EF4-FFF2-40B4-BE49-F238E27FC236}">
                <a16:creationId xmlns:a16="http://schemas.microsoft.com/office/drawing/2014/main" id="{8C44AB70-2254-4F32-856F-FCE143A4D6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9684179" y="2606224"/>
            <a:ext cx="3894789" cy="19503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F8D74746-EE06-4D87-8321-175D9444AF0C}"/>
              </a:ext>
            </a:extLst>
          </p:cNvPr>
          <p:cNvSpPr txBox="1"/>
          <p:nvPr/>
        </p:nvSpPr>
        <p:spPr>
          <a:xfrm>
            <a:off x="1317260" y="925836"/>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أمثلة تطبيقية</a:t>
            </a:r>
          </a:p>
        </p:txBody>
      </p:sp>
    </p:spTree>
    <p:extLst>
      <p:ext uri="{BB962C8B-B14F-4D97-AF65-F5344CB8AC3E}">
        <p14:creationId xmlns:p14="http://schemas.microsoft.com/office/powerpoint/2010/main" val="617420929"/>
      </p:ext>
    </p:extLst>
  </p:cSld>
  <p:clrMapOvr>
    <a:masterClrMapping/>
  </p:clrMapOvr>
  <mc:AlternateContent xmlns:mc="http://schemas.openxmlformats.org/markup-compatibility/2006" xmlns:p14="http://schemas.microsoft.com/office/powerpoint/2010/main">
    <mc:Choice Requires="p14">
      <p:transition spd="slow" p14:dur="2000" advTm="132114"/>
    </mc:Choice>
    <mc:Fallback xmlns="">
      <p:transition spd="slow" advTm="13211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12556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45791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spcAft>
                <a:spcPts val="800"/>
              </a:spcAft>
            </a:pPr>
            <a:r>
              <a:rPr lang="ar-SY" sz="2000" b="1" dirty="0"/>
              <a:t> </a:t>
            </a:r>
            <a:r>
              <a:rPr lang="ar-SY" sz="2000" b="1" dirty="0">
                <a:solidFill>
                  <a:schemeClr val="tx1"/>
                </a:solidFill>
              </a:rPr>
              <a:t>مثال في التحليل</a:t>
            </a:r>
          </a:p>
          <a:p>
            <a:pPr algn="just" defTabSz="285750" rtl="1">
              <a:lnSpc>
                <a:spcPct val="150000"/>
              </a:lnSpc>
              <a:spcAft>
                <a:spcPts val="800"/>
              </a:spcAft>
            </a:pPr>
            <a:r>
              <a:rPr lang="ar-SY" sz="2000" dirty="0">
                <a:solidFill>
                  <a:schemeClr val="tx1"/>
                </a:solidFill>
              </a:rPr>
              <a:t>•	تقليدي: يتم تقييم نجاح حملة في مجلة عبر استبيان يُرسل بالبريد بعد الحملة.</a:t>
            </a:r>
          </a:p>
          <a:p>
            <a:pPr algn="just" defTabSz="225425" rtl="1">
              <a:lnSpc>
                <a:spcPct val="150000"/>
              </a:lnSpc>
              <a:spcAft>
                <a:spcPts val="800"/>
              </a:spcAft>
            </a:pPr>
            <a:r>
              <a:rPr lang="ar-SY" sz="2000" dirty="0">
                <a:solidFill>
                  <a:schemeClr val="tx1"/>
                </a:solidFill>
              </a:rPr>
              <a:t>•	تقني: يتم تقييم حملة على (</a:t>
            </a:r>
            <a:r>
              <a:rPr lang="en-US" sz="2000" dirty="0">
                <a:solidFill>
                  <a:schemeClr val="tx1"/>
                </a:solidFill>
              </a:rPr>
              <a:t>Google</a:t>
            </a:r>
            <a:r>
              <a:rPr lang="ar-SY" sz="2000" dirty="0">
                <a:solidFill>
                  <a:schemeClr val="tx1"/>
                </a:solidFill>
              </a:rPr>
              <a:t>) خلال دقائق من إطلاقها عبر مقاييس مثل: (</a:t>
            </a:r>
            <a:r>
              <a:rPr lang="en-US" sz="2000" dirty="0">
                <a:solidFill>
                  <a:schemeClr val="tx1"/>
                </a:solidFill>
              </a:rPr>
              <a:t>Bounce Rate</a:t>
            </a:r>
            <a:r>
              <a:rPr lang="ar-SY" sz="2000" dirty="0">
                <a:solidFill>
                  <a:schemeClr val="tx1"/>
                </a:solidFill>
              </a:rPr>
              <a:t>)</a:t>
            </a:r>
            <a:r>
              <a:rPr lang="en-US" sz="2000" dirty="0">
                <a:solidFill>
                  <a:schemeClr val="tx1"/>
                </a:solidFill>
              </a:rPr>
              <a:t>، </a:t>
            </a:r>
            <a:endParaRPr lang="ar-SY" sz="2000" dirty="0">
              <a:solidFill>
                <a:schemeClr val="tx1"/>
              </a:solidFill>
            </a:endParaRPr>
          </a:p>
          <a:p>
            <a:pPr algn="just" defTabSz="225425" rtl="1">
              <a:lnSpc>
                <a:spcPct val="150000"/>
              </a:lnSpc>
              <a:spcAft>
                <a:spcPts val="800"/>
              </a:spcAft>
            </a:pPr>
            <a:r>
              <a:rPr lang="ar-SY" sz="2000" dirty="0">
                <a:solidFill>
                  <a:schemeClr val="tx1"/>
                </a:solidFill>
              </a:rPr>
              <a:t>(</a:t>
            </a:r>
            <a:r>
              <a:rPr lang="en-US" sz="2000" dirty="0">
                <a:solidFill>
                  <a:schemeClr val="tx1"/>
                </a:solidFill>
              </a:rPr>
              <a:t>On Page Time</a:t>
            </a:r>
            <a:r>
              <a:rPr lang="ar-SY" sz="2000" dirty="0">
                <a:solidFill>
                  <a:schemeClr val="tx1"/>
                </a:solidFill>
              </a:rPr>
              <a:t>).</a:t>
            </a:r>
          </a:p>
          <a:p>
            <a:pPr algn="just" defTabSz="225425" rtl="1">
              <a:lnSpc>
                <a:spcPct val="150000"/>
              </a:lnSpc>
              <a:spcAft>
                <a:spcPts val="800"/>
              </a:spcAft>
            </a:pPr>
            <a:r>
              <a:rPr lang="ar-SY" sz="2000" dirty="0">
                <a:solidFill>
                  <a:schemeClr val="tx1"/>
                </a:solidFill>
              </a:rPr>
              <a:t>يمنح التحليل الرقمي المسوق إمكانية إجراء تصحيحات فورية وتحسين الأداء باستمرار، مما يزيد من العائد على الاستثمار.</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7410" name="Picture 2" descr="What Is Average Time on Page and How to Increase It">
            <a:extLst>
              <a:ext uri="{FF2B5EF4-FFF2-40B4-BE49-F238E27FC236}">
                <a16:creationId xmlns:a16="http://schemas.microsoft.com/office/drawing/2014/main" id="{AC0CC1C6-C24A-46DD-B555-BCF0349880F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9631886" y="2616140"/>
            <a:ext cx="3896408" cy="18159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D3348FCD-D964-43DB-90B7-62900D19F02F}"/>
              </a:ext>
            </a:extLst>
          </p:cNvPr>
          <p:cNvSpPr txBox="1"/>
          <p:nvPr/>
        </p:nvSpPr>
        <p:spPr>
          <a:xfrm>
            <a:off x="1317260" y="925836"/>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أمثلة تطبيقية</a:t>
            </a:r>
          </a:p>
        </p:txBody>
      </p:sp>
    </p:spTree>
    <p:extLst>
      <p:ext uri="{BB962C8B-B14F-4D97-AF65-F5344CB8AC3E}">
        <p14:creationId xmlns:p14="http://schemas.microsoft.com/office/powerpoint/2010/main" val="1707692949"/>
      </p:ext>
    </p:extLst>
  </p:cSld>
  <p:clrMapOvr>
    <a:masterClrMapping/>
  </p:clrMapOvr>
  <mc:AlternateContent xmlns:mc="http://schemas.openxmlformats.org/markup-compatibility/2006" xmlns:p14="http://schemas.microsoft.com/office/powerpoint/2010/main">
    <mc:Choice Requires="p14">
      <p:transition spd="slow" p14:dur="2000" advTm="137347"/>
    </mc:Choice>
    <mc:Fallback xmlns="">
      <p:transition spd="slow" advTm="137347"/>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2135432"/>
            <a:ext cx="10541000" cy="4404796"/>
          </a:xfrm>
          <a:prstGeom prst="rect">
            <a:avLst/>
          </a:prstGeom>
          <a:noFill/>
        </p:spPr>
        <p:txBody>
          <a:bodyPr wrap="square" rtlCol="0">
            <a:spAutoFit/>
          </a:bodyPr>
          <a:lstStyle/>
          <a:p>
            <a:pPr algn="just" rtl="1">
              <a:lnSpc>
                <a:spcPct val="150000"/>
              </a:lnSpc>
              <a:spcAft>
                <a:spcPts val="800"/>
              </a:spcAft>
            </a:pPr>
            <a:r>
              <a:rPr lang="ar-SY" sz="2000" b="1" dirty="0"/>
              <a:t>يمكن النظر إلى ذلك من ناحية الهيكل التنظيمي:</a:t>
            </a:r>
          </a:p>
          <a:p>
            <a:pPr algn="just" defTabSz="225425" rtl="1">
              <a:lnSpc>
                <a:spcPct val="200000"/>
              </a:lnSpc>
              <a:spcAft>
                <a:spcPts val="800"/>
              </a:spcAft>
            </a:pPr>
            <a:r>
              <a:rPr lang="ar-SY" sz="2000" dirty="0"/>
              <a:t>•	تقليدي: فريق تسويق صغير مكون من مدير إبداعي، ومدير حملات، ومصمم.</a:t>
            </a:r>
          </a:p>
          <a:p>
            <a:pPr algn="just" defTabSz="225425" rtl="1">
              <a:lnSpc>
                <a:spcPct val="200000"/>
              </a:lnSpc>
              <a:spcAft>
                <a:spcPts val="800"/>
              </a:spcAft>
            </a:pPr>
            <a:r>
              <a:rPr lang="ar-SY" sz="2000" dirty="0"/>
              <a:t>•	تقني: فرق تشمل محلل بيانات، متخصص </a:t>
            </a:r>
            <a:r>
              <a:rPr lang="en-US" sz="2000" dirty="0"/>
              <a:t>SEO، </a:t>
            </a:r>
            <a:r>
              <a:rPr lang="ar-SY" sz="2000" dirty="0"/>
              <a:t>خبير إعلانات مدفوعة، مختص تجربة المستخدم، مدير أدوات ذكاء اصطناعي.</a:t>
            </a:r>
          </a:p>
          <a:p>
            <a:pPr algn="just" rtl="1">
              <a:lnSpc>
                <a:spcPct val="200000"/>
              </a:lnSpc>
              <a:spcAft>
                <a:spcPts val="800"/>
              </a:spcAft>
            </a:pPr>
            <a:r>
              <a:rPr lang="ar-SY" sz="2000" dirty="0"/>
              <a:t>أصبحت المؤسسات الحديثة تدمج التسويق ضمن وحدة تحليل البيانات، وتتطلب فهمًا عميقًا للأدوات التكنولوجية.</a:t>
            </a:r>
          </a:p>
          <a:p>
            <a:pPr algn="just" rtl="1">
              <a:lnSpc>
                <a:spcPct val="150000"/>
              </a:lnSpc>
              <a:spcAft>
                <a:spcPts val="800"/>
              </a:spcAft>
            </a:pPr>
            <a:endParaRPr lang="ar-SY" sz="2000" dirty="0"/>
          </a:p>
          <a:p>
            <a:pPr algn="just" rtl="1">
              <a:lnSpc>
                <a:spcPct val="150000"/>
              </a:lnSpc>
              <a:spcAft>
                <a:spcPts val="800"/>
              </a:spcAft>
            </a:pPr>
            <a:endParaRPr lang="en-US"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8" name="TextBox 7">
            <a:extLst>
              <a:ext uri="{FF2B5EF4-FFF2-40B4-BE49-F238E27FC236}">
                <a16:creationId xmlns:a16="http://schemas.microsoft.com/office/drawing/2014/main" id="{B3D69618-1C21-46C9-8420-2BFF38ACCBFA}"/>
              </a:ext>
            </a:extLst>
          </p:cNvPr>
          <p:cNvSpPr txBox="1"/>
          <p:nvPr/>
        </p:nvSpPr>
        <p:spPr>
          <a:xfrm>
            <a:off x="1130447" y="931454"/>
            <a:ext cx="6882843"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التحولات المؤسسية بين النموذجين</a:t>
            </a:r>
          </a:p>
        </p:txBody>
      </p:sp>
      <p:pic>
        <p:nvPicPr>
          <p:cNvPr id="18434" name="Picture 2" descr="Implementing Effective Google SEO Strategies - SPPC Digital">
            <a:extLst>
              <a:ext uri="{FF2B5EF4-FFF2-40B4-BE49-F238E27FC236}">
                <a16:creationId xmlns:a16="http://schemas.microsoft.com/office/drawing/2014/main" id="{36A0FEBE-D3CA-4B55-A5C7-48498A6D9AE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19380" y="1843482"/>
            <a:ext cx="2215433" cy="16604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0160264"/>
      </p:ext>
    </p:extLst>
  </p:cSld>
  <p:clrMapOvr>
    <a:masterClrMapping/>
  </p:clrMapOvr>
  <mc:AlternateContent xmlns:mc="http://schemas.openxmlformats.org/markup-compatibility/2006" xmlns:p14="http://schemas.microsoft.com/office/powerpoint/2010/main">
    <mc:Choice Requires="p14">
      <p:transition p14:dur="10" advTm="54519"/>
    </mc:Choice>
    <mc:Fallback xmlns="">
      <p:transition advTm="5451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2135432"/>
            <a:ext cx="10541000" cy="4712572"/>
          </a:xfrm>
          <a:prstGeom prst="rect">
            <a:avLst/>
          </a:prstGeom>
          <a:noFill/>
        </p:spPr>
        <p:txBody>
          <a:bodyPr wrap="square" rtlCol="0">
            <a:spAutoFit/>
          </a:bodyPr>
          <a:lstStyle/>
          <a:p>
            <a:pPr algn="just" rtl="1">
              <a:lnSpc>
                <a:spcPct val="150000"/>
              </a:lnSpc>
              <a:spcAft>
                <a:spcPts val="800"/>
              </a:spcAft>
            </a:pPr>
            <a:r>
              <a:rPr lang="ar-SY" sz="2000" dirty="0"/>
              <a:t>رغم نمو التسويق الرقمي، لا يمكن القول إن التسويق التقليدي انتهى، بل أصبح جزءًا من منظومة أوسع.</a:t>
            </a:r>
          </a:p>
          <a:p>
            <a:pPr algn="just" rtl="1">
              <a:lnSpc>
                <a:spcPct val="150000"/>
              </a:lnSpc>
              <a:spcAft>
                <a:spcPts val="800"/>
              </a:spcAft>
            </a:pPr>
            <a:r>
              <a:rPr lang="ar-SY" sz="2000" dirty="0"/>
              <a:t>وبعض العلامات التجارية لا تزال تجد قيمة في وسائل تقليدية كالإذاعة أو الراديو ضمن حملات مدمجة (</a:t>
            </a:r>
            <a:r>
              <a:rPr lang="en-US" sz="2000" dirty="0"/>
              <a:t>Omnichannel Strategy</a:t>
            </a:r>
            <a:r>
              <a:rPr lang="ar-SY" sz="2000" dirty="0"/>
              <a:t>). فالتسويق التقليدي والرقمي لا يتنافسان بل يتكاملان، لكن الأفضلية من حيث التخصيص والمرونة والقياس تصب بوضوح لصالح التسويق التقني.</a:t>
            </a:r>
            <a:endParaRPr lang="en-US" sz="2000" dirty="0"/>
          </a:p>
          <a:p>
            <a:pPr algn="just" rtl="1">
              <a:lnSpc>
                <a:spcPct val="150000"/>
              </a:lnSpc>
              <a:spcAft>
                <a:spcPts val="800"/>
              </a:spcAft>
            </a:pPr>
            <a:r>
              <a:rPr lang="ar-SY" sz="2000" dirty="0"/>
              <a:t>إن شركات كبرى مثل (</a:t>
            </a:r>
            <a:r>
              <a:rPr lang="en-US" sz="2000" dirty="0"/>
              <a:t>Coca-Cola</a:t>
            </a:r>
            <a:r>
              <a:rPr lang="ar-SY" sz="2000" dirty="0"/>
              <a:t>) تستخدم إعلانات الطرق في المناسبات الكبيرة، لكنها تُكملها بتحليلات رقمية على السوشل ميديا.</a:t>
            </a:r>
          </a:p>
          <a:p>
            <a:pPr algn="just" rtl="1">
              <a:lnSpc>
                <a:spcPct val="150000"/>
              </a:lnSpc>
              <a:spcAft>
                <a:spcPts val="800"/>
              </a:spcAft>
            </a:pPr>
            <a:r>
              <a:rPr lang="ar-SY" sz="2000" dirty="0"/>
              <a:t>إن التكامل بين الوسيلتين أصبح هو الاستراتيجية الأكثر فعالية.</a:t>
            </a:r>
          </a:p>
          <a:p>
            <a:pPr algn="just" rtl="1">
              <a:lnSpc>
                <a:spcPct val="150000"/>
              </a:lnSpc>
              <a:spcAft>
                <a:spcPts val="800"/>
              </a:spcAft>
            </a:pPr>
            <a:endParaRPr lang="ar-SY" sz="2000" dirty="0"/>
          </a:p>
          <a:p>
            <a:pPr algn="just" rtl="1">
              <a:lnSpc>
                <a:spcPct val="150000"/>
              </a:lnSpc>
              <a:spcAft>
                <a:spcPts val="800"/>
              </a:spcAft>
            </a:pPr>
            <a:endParaRPr lang="en-US"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259097" y="639504"/>
            <a:ext cx="1419753"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سادساً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8" name="TextBox 7">
            <a:extLst>
              <a:ext uri="{FF2B5EF4-FFF2-40B4-BE49-F238E27FC236}">
                <a16:creationId xmlns:a16="http://schemas.microsoft.com/office/drawing/2014/main" id="{B3D69618-1C21-46C9-8420-2BFF38ACCBFA}"/>
              </a:ext>
            </a:extLst>
          </p:cNvPr>
          <p:cNvSpPr txBox="1"/>
          <p:nvPr/>
        </p:nvSpPr>
        <p:spPr>
          <a:xfrm>
            <a:off x="753140" y="771741"/>
            <a:ext cx="7260150"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نظرة مستقبلية – هل سيتوقف التسويق التقليدي؟</a:t>
            </a:r>
          </a:p>
        </p:txBody>
      </p:sp>
      <p:pic>
        <p:nvPicPr>
          <p:cNvPr id="19458" name="Picture 2" descr="What Is Omnichannel? (+ Tips to Create Seamless Experiences)">
            <a:extLst>
              <a:ext uri="{FF2B5EF4-FFF2-40B4-BE49-F238E27FC236}">
                <a16:creationId xmlns:a16="http://schemas.microsoft.com/office/drawing/2014/main" id="{12BE3C50-3A99-48AA-916F-81ACF02563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0230" y="4683759"/>
            <a:ext cx="2463774" cy="1308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8487492"/>
      </p:ext>
    </p:extLst>
  </p:cSld>
  <p:clrMapOvr>
    <a:masterClrMapping/>
  </p:clrMapOvr>
  <mc:AlternateContent xmlns:mc="http://schemas.openxmlformats.org/markup-compatibility/2006" xmlns:p14="http://schemas.microsoft.com/office/powerpoint/2010/main">
    <mc:Choice Requires="p14">
      <p:transition p14:dur="10" advTm="153482"/>
    </mc:Choice>
    <mc:Fallback xmlns="">
      <p:transition advTm="15348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26780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60015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spcAft>
                <a:spcPts val="800"/>
              </a:spcAft>
            </a:pPr>
            <a:endParaRPr lang="ar-SY" sz="2000" dirty="0">
              <a:solidFill>
                <a:schemeClr val="tx1"/>
              </a:solidFil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2" descr="What is Omnichannel Marketing? Definition, Examples &amp; Strategy">
            <a:extLst>
              <a:ext uri="{FF2B5EF4-FFF2-40B4-BE49-F238E27FC236}">
                <a16:creationId xmlns:a16="http://schemas.microsoft.com/office/drawing/2014/main" id="{0314D462-7E06-4C97-9B25-EED53DB4EB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1542" y="1600152"/>
            <a:ext cx="9277893" cy="42876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3C7B3442-7032-4E17-A290-5CDC77142C14}"/>
              </a:ext>
            </a:extLst>
          </p:cNvPr>
          <p:cNvSpPr txBox="1"/>
          <p:nvPr/>
        </p:nvSpPr>
        <p:spPr>
          <a:xfrm>
            <a:off x="753140" y="771741"/>
            <a:ext cx="7260150"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نظرة مستقبلية – هل سيتوقف التسويق التقليدي؟</a:t>
            </a:r>
          </a:p>
        </p:txBody>
      </p:sp>
    </p:spTree>
    <p:extLst>
      <p:ext uri="{BB962C8B-B14F-4D97-AF65-F5344CB8AC3E}">
        <p14:creationId xmlns:p14="http://schemas.microsoft.com/office/powerpoint/2010/main" val="1382850604"/>
      </p:ext>
    </p:extLst>
  </p:cSld>
  <p:clrMapOvr>
    <a:masterClrMapping/>
  </p:clrMapOvr>
  <mc:AlternateContent xmlns:mc="http://schemas.openxmlformats.org/markup-compatibility/2006" xmlns:p14="http://schemas.microsoft.com/office/powerpoint/2010/main">
    <mc:Choice Requires="p14">
      <p:transition spd="slow" p14:dur="2000" advTm="137347"/>
    </mc:Choice>
    <mc:Fallback xmlns="">
      <p:transition spd="slow" advTm="137347"/>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955" y="638042"/>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خاتمة</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1719579"/>
            <a:ext cx="8417320" cy="4190314"/>
          </a:xfrm>
          <a:prstGeom prst="rect">
            <a:avLst/>
          </a:prstGeom>
          <a:noFill/>
        </p:spPr>
        <p:txBody>
          <a:bodyPr wrap="square" rtlCol="0">
            <a:spAutoFit/>
          </a:bodyPr>
          <a:lstStyle/>
          <a:p>
            <a:pPr algn="just" rtl="1">
              <a:lnSpc>
                <a:spcPct val="150000"/>
              </a:lnSpc>
            </a:pPr>
            <a:r>
              <a:rPr lang="ar-SY" sz="2000" dirty="0"/>
              <a:t>في ختام هذه المحاضرة، يتّضح لنا أن تطور تقنيات الويب لم يكن مجرد تحول تقني، بل كان تحولًا في فلسفة التسويق ذاتها. فمن التسويق أحادي الاتجاه والمحتوى الثابت، إلى التفاعل الجماهيري المفتوح، وصولًا إلى الشفافية واللامركزية والمشاركة في القيمة. كل جيل من أجيال الويب قدّم أدوات جديدة غيّرت طريقة تواصل العلامات التجارية مع المستهلكين. اليوم، لم يعد المستهلك مجرد متلقٍ، بل أصبح شريكًا في صناعة التجربة، وفي بعض الحالات مالكًا جزئيًا لها. وقد فتحت هذه التحولات المجال أمام نماذج تسويق أكثر عدالة، وأكثر دقة، وأشد ارتباطًا بثقة الجمهور. لكنها في الوقت ذاته، طرحت تحديات أخلاقية وتقنية تتطلب فهمًا عميقًا واستعدادًا للتطور المستمر. ومن هنا، فإن التسويق الحديث لم يعد يعتمد فقط على الإبداع، بل على الذكاء والتحليل والتقنية. ويبقى من الضروري أن نقرأ هذا التحول كفرصة لإعادة بناء العلاقة بين العلامة التجارية والجمهور على أسس أكثر استدامة وثقة.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78458933"/>
      </p:ext>
    </p:extLst>
  </p:cSld>
  <p:clrMapOvr>
    <a:masterClrMapping/>
  </p:clrMapOvr>
  <mc:AlternateContent xmlns:mc="http://schemas.openxmlformats.org/markup-compatibility/2006" xmlns:p14="http://schemas.microsoft.com/office/powerpoint/2010/main">
    <mc:Choice Requires="p14">
      <p:transition spd="slow" p14:dur="2000" advTm="29731"/>
    </mc:Choice>
    <mc:Fallback xmlns="">
      <p:transition spd="slow" advTm="2973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886244" y="803822"/>
            <a:ext cx="5711998" cy="1210716"/>
          </a:xfrm>
          <a:prstGeom prst="rect">
            <a:avLst/>
          </a:prstGeom>
          <a:noFill/>
        </p:spPr>
        <p:txBody>
          <a:bodyPr wrap="square">
            <a:spAutoFit/>
          </a:bodyPr>
          <a:lstStyle/>
          <a:p>
            <a:pPr algn="ctr" rtl="1">
              <a:lnSpc>
                <a:spcPct val="120000"/>
              </a:lnSpc>
            </a:pP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إلى اللقاء </a:t>
            </a:r>
          </a:p>
          <a:p>
            <a:pPr algn="ctr" rtl="1">
              <a:lnSpc>
                <a:spcPct val="120000"/>
              </a:lnSpc>
            </a:pPr>
            <a:r>
              <a:rPr lang="ar-SY" sz="3200" b="1">
                <a:solidFill>
                  <a:srgbClr val="00B0F0"/>
                </a:solidFill>
                <a:latin typeface="Tahoma" panose="020B0604030504040204" pitchFamily="34" charset="0"/>
                <a:ea typeface="Tahoma" panose="020B0604030504040204" pitchFamily="34" charset="0"/>
                <a:cs typeface="Tahoma" panose="020B0604030504040204" pitchFamily="34" charset="0"/>
              </a:rPr>
              <a:t>في المحاضرة </a:t>
            </a: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التالية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1" name="TextBox 40"/>
          <p:cNvSpPr txBox="1"/>
          <p:nvPr/>
        </p:nvSpPr>
        <p:spPr>
          <a:xfrm>
            <a:off x="0" y="4903347"/>
            <a:ext cx="6176443" cy="1569660"/>
          </a:xfrm>
          <a:prstGeom prst="rect">
            <a:avLst/>
          </a:prstGeom>
          <a:noFill/>
        </p:spPr>
        <p:txBody>
          <a:bodyPr wrap="square" rtlCol="0">
            <a:spAutoFit/>
          </a:bodyPr>
          <a:lstStyle/>
          <a:p>
            <a:pPr algn="ct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دور تطبيقات الذكاء الاصطناعي في تعزيز استراتيجيات المزيج التسويقي</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825"/>
    </mc:Choice>
    <mc:Fallback xmlns="">
      <p:transition spd="slow" advTm="138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767715" y="5721795"/>
            <a:ext cx="5282014" cy="830997"/>
          </a:xfrm>
          <a:prstGeom prst="rect">
            <a:avLst/>
          </a:prstGeom>
          <a:noFill/>
        </p:spPr>
        <p:txBody>
          <a:bodyPr wrap="square" rtlCol="0">
            <a:spAutoFit/>
          </a:bodyPr>
          <a:lstStyle/>
          <a:p>
            <a:r>
              <a:rPr lang="ar-SY" sz="4800" b="1" dirty="0">
                <a:solidFill>
                  <a:schemeClr val="bg1"/>
                </a:solidFill>
                <a:latin typeface="Alexandria" charset="0"/>
                <a:cs typeface="Alexandria" charset="0"/>
              </a:rPr>
              <a:t>شكراً لحسن إصغائكم</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126"/>
    </mc:Choice>
    <mc:Fallback xmlns="">
      <p:transition spd="slow" advTm="6126"/>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3"/>
</p:tagLst>
</file>

<file path=ppt/tags/tag2.xml><?xml version="1.0" encoding="utf-8"?>
<p:tagLst xmlns:a="http://schemas.openxmlformats.org/drawingml/2006/main" xmlns:r="http://schemas.openxmlformats.org/officeDocument/2006/relationships" xmlns:p="http://schemas.openxmlformats.org/presentationml/2006/main">
  <p:tag name="TIMING" val="|4.8"/>
</p:tagLst>
</file>

<file path=ppt/tags/tag3.xml><?xml version="1.0" encoding="utf-8"?>
<p:tagLst xmlns:a="http://schemas.openxmlformats.org/drawingml/2006/main" xmlns:r="http://schemas.openxmlformats.org/officeDocument/2006/relationships" xmlns:p="http://schemas.openxmlformats.org/presentationml/2006/main">
  <p:tag name="TIMING" val="|1.1"/>
</p:tagLst>
</file>

<file path=ppt/tags/tag4.xml><?xml version="1.0" encoding="utf-8"?>
<p:tagLst xmlns:a="http://schemas.openxmlformats.org/drawingml/2006/main" xmlns:r="http://schemas.openxmlformats.org/officeDocument/2006/relationships" xmlns:p="http://schemas.openxmlformats.org/presentationml/2006/main">
  <p:tag name="TIMING" val="|47.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975</TotalTime>
  <Words>3497</Words>
  <Application>Microsoft Office PowerPoint</Application>
  <PresentationFormat>Widescreen</PresentationFormat>
  <Paragraphs>327</Paragraphs>
  <Slides>40</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Calibri</vt:lpstr>
      <vt:lpstr>Calibri Light</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Okba Alsabbagh</cp:lastModifiedBy>
  <cp:revision>206</cp:revision>
  <dcterms:created xsi:type="dcterms:W3CDTF">2023-04-29T09:08:00Z</dcterms:created>
  <dcterms:modified xsi:type="dcterms:W3CDTF">2025-06-01T16:24:48Z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