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43" r:id="rId6"/>
    <p:sldId id="306" r:id="rId7"/>
    <p:sldId id="544" r:id="rId8"/>
    <p:sldId id="545" r:id="rId9"/>
    <p:sldId id="575" r:id="rId10"/>
    <p:sldId id="508" r:id="rId11"/>
    <p:sldId id="546" r:id="rId12"/>
    <p:sldId id="566" r:id="rId13"/>
    <p:sldId id="547" r:id="rId14"/>
    <p:sldId id="548" r:id="rId15"/>
    <p:sldId id="549" r:id="rId16"/>
    <p:sldId id="550" r:id="rId17"/>
    <p:sldId id="551" r:id="rId18"/>
    <p:sldId id="552" r:id="rId19"/>
    <p:sldId id="554" r:id="rId20"/>
    <p:sldId id="555" r:id="rId21"/>
    <p:sldId id="556" r:id="rId22"/>
    <p:sldId id="557" r:id="rId23"/>
    <p:sldId id="553" r:id="rId24"/>
    <p:sldId id="558" r:id="rId25"/>
    <p:sldId id="559" r:id="rId26"/>
    <p:sldId id="560" r:id="rId27"/>
    <p:sldId id="561" r:id="rId28"/>
    <p:sldId id="562" r:id="rId29"/>
    <p:sldId id="563" r:id="rId30"/>
    <p:sldId id="564" r:id="rId31"/>
    <p:sldId id="565" r:id="rId32"/>
    <p:sldId id="567" r:id="rId33"/>
    <p:sldId id="568" r:id="rId34"/>
    <p:sldId id="570" r:id="rId35"/>
    <p:sldId id="569" r:id="rId36"/>
    <p:sldId id="571" r:id="rId37"/>
    <p:sldId id="572" r:id="rId38"/>
    <p:sldId id="573" r:id="rId39"/>
    <p:sldId id="576" r:id="rId40"/>
    <p:sldId id="276" r:id="rId41"/>
    <p:sldId id="574" r:id="rId42"/>
    <p:sldId id="577" r:id="rId43"/>
    <p:sldId id="578" r:id="rId44"/>
    <p:sldId id="579" r:id="rId45"/>
    <p:sldId id="58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43"/>
            <p14:sldId id="306"/>
            <p14:sldId id="544"/>
            <p14:sldId id="545"/>
            <p14:sldId id="575"/>
            <p14:sldId id="508"/>
            <p14:sldId id="546"/>
            <p14:sldId id="566"/>
            <p14:sldId id="547"/>
            <p14:sldId id="548"/>
            <p14:sldId id="549"/>
            <p14:sldId id="550"/>
            <p14:sldId id="551"/>
            <p14:sldId id="552"/>
            <p14:sldId id="554"/>
            <p14:sldId id="555"/>
            <p14:sldId id="556"/>
            <p14:sldId id="557"/>
            <p14:sldId id="553"/>
            <p14:sldId id="558"/>
            <p14:sldId id="559"/>
            <p14:sldId id="560"/>
            <p14:sldId id="561"/>
            <p14:sldId id="562"/>
            <p14:sldId id="563"/>
            <p14:sldId id="564"/>
            <p14:sldId id="565"/>
            <p14:sldId id="567"/>
            <p14:sldId id="568"/>
            <p14:sldId id="570"/>
            <p14:sldId id="569"/>
            <p14:sldId id="571"/>
            <p14:sldId id="572"/>
            <p14:sldId id="573"/>
            <p14:sldId id="576"/>
            <p14:sldId id="276"/>
            <p14:sldId id="574"/>
            <p14:sldId id="577"/>
            <p14:sldId id="578"/>
            <p14:sldId id="579"/>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26479" y="2704497"/>
            <a:ext cx="5617243" cy="1384995"/>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8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2800" dirty="0">
                <a:solidFill>
                  <a:srgbClr val="23232D"/>
                </a:solidFill>
                <a:latin typeface="Times New Roman" panose="02020603050405020304" pitchFamily="18" charset="0"/>
                <a:ea typeface="Calibri" panose="020F0502020204030204" pitchFamily="34" charset="0"/>
                <a:cs typeface="Arial" panose="020B0604020202020204" pitchFamily="34" charset="0"/>
              </a:rPr>
              <a:t>Negotiation Barriers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1" name="TextBox 10"/>
          <p:cNvSpPr txBox="1"/>
          <p:nvPr/>
        </p:nvSpPr>
        <p:spPr>
          <a:xfrm>
            <a:off x="5578077"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6927925" y="5667785"/>
            <a:ext cx="5160215" cy="770339"/>
          </a:xfrm>
        </p:spPr>
        <p:txBody>
          <a:bodyPr>
            <a:normAutofit/>
          </a:bodyPr>
          <a:lstStyle/>
          <a:p>
            <a:pPr algn="ctr"/>
            <a:r>
              <a:rPr lang="en-US" sz="4000" b="1" dirty="0">
                <a:solidFill>
                  <a:srgbClr val="00AEEF"/>
                </a:solidFill>
                <a:effectLst>
                  <a:outerShdw blurRad="38100" dist="38100" dir="2700000" algn="tl">
                    <a:srgbClr val="000000">
                      <a:alpha val="43137"/>
                    </a:srgbClr>
                  </a:outerShdw>
                </a:effectLst>
              </a:rPr>
              <a:t>Our Learning Outcomes</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t>The main points:</a:t>
            </a:r>
          </a:p>
          <a:p>
            <a:pPr marL="0" indent="0">
              <a:buNone/>
            </a:pPr>
            <a:endParaRPr lang="en-US" b="1" u="sng" dirty="0"/>
          </a:p>
          <a:p>
            <a:r>
              <a:rPr lang="en-US" b="1" dirty="0"/>
              <a:t>Identify the negotiation barriers and challenges </a:t>
            </a:r>
          </a:p>
          <a:p>
            <a:r>
              <a:rPr lang="en-US" b="1" dirty="0"/>
              <a:t>How to overcome these barriers and challenges</a:t>
            </a:r>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49292" y="1136132"/>
            <a:ext cx="4028308" cy="384048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6CA5AA7-E1D2-937A-FA12-B18617F24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265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878" y="1342802"/>
            <a:ext cx="5467648" cy="5355312"/>
          </a:xfrm>
          <a:prstGeom prst="rect">
            <a:avLst/>
          </a:prstGeom>
        </p:spPr>
        <p:txBody>
          <a:bodyPr wrap="square">
            <a:spAutoFit/>
          </a:bodyPr>
          <a:lstStyle/>
          <a:p>
            <a:pPr algn="just"/>
            <a:r>
              <a:rPr lang="en-US" b="1" dirty="0"/>
              <a:t>Problem: </a:t>
            </a:r>
            <a:r>
              <a:rPr lang="en-US" dirty="0"/>
              <a:t>A broad, overarching difficulty or matter requiring a solution. </a:t>
            </a:r>
            <a:r>
              <a:rPr lang="en-US" b="1" dirty="0"/>
              <a:t>Examples include poverty, climate change, or a malfunctioning machine. </a:t>
            </a:r>
          </a:p>
          <a:p>
            <a:pPr algn="just"/>
            <a:endParaRPr lang="en-US" dirty="0"/>
          </a:p>
          <a:p>
            <a:pPr algn="just"/>
            <a:r>
              <a:rPr lang="en-US" b="1" dirty="0"/>
              <a:t>Issue: </a:t>
            </a:r>
            <a:r>
              <a:rPr lang="en-US" dirty="0"/>
              <a:t>A specific point or matter in question, often arising from or related to a problem. For instance, in the context of a malfunctioning machine, an issue could be a faulty sensor or a loose wire. </a:t>
            </a:r>
          </a:p>
          <a:p>
            <a:pPr algn="just"/>
            <a:endParaRPr lang="en-US" dirty="0"/>
          </a:p>
          <a:p>
            <a:pPr algn="just"/>
            <a:r>
              <a:rPr lang="en-US" b="1" dirty="0"/>
              <a:t>Challenge: </a:t>
            </a:r>
            <a:r>
              <a:rPr lang="en-US" dirty="0"/>
              <a:t>A stimulating task or situation that requires effort and skill to overcome, often seen as an opportunity for growth or improvement. </a:t>
            </a:r>
            <a:r>
              <a:rPr lang="en-US" b="1" dirty="0"/>
              <a:t>Examples include learning a new skill, completing a difficult project, or adapting to a new environment. </a:t>
            </a:r>
          </a:p>
          <a:p>
            <a:pPr algn="just"/>
            <a:endParaRPr lang="en-US" dirty="0"/>
          </a:p>
          <a:p>
            <a:pPr algn="just"/>
            <a:r>
              <a:rPr lang="en-US" b="1" dirty="0"/>
              <a:t>Barrier: </a:t>
            </a:r>
            <a:r>
              <a:rPr lang="en-US" dirty="0"/>
              <a:t>An obstacle that prevents or hinders progress or movement. </a:t>
            </a:r>
            <a:r>
              <a:rPr lang="en-US" b="1" dirty="0"/>
              <a:t>Barriers can be physical (e.g., a locked door), social (e.g., prejudice), or psychological (e.g., fear of failure). </a:t>
            </a:r>
          </a:p>
        </p:txBody>
      </p:sp>
      <p:sp>
        <p:nvSpPr>
          <p:cNvPr id="17" name="TextBox 16"/>
          <p:cNvSpPr txBox="1"/>
          <p:nvPr/>
        </p:nvSpPr>
        <p:spPr>
          <a:xfrm>
            <a:off x="6944248" y="3996751"/>
            <a:ext cx="4113898" cy="1200329"/>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Difference between challenge, barrier, issue and problem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B2096340-B7A3-A998-19C5-F0B86CC0C87D}"/>
              </a:ext>
            </a:extLst>
          </p:cNvPr>
          <p:cNvSpPr>
            <a:spLocks noGrp="1"/>
          </p:cNvSpPr>
          <p:nvPr>
            <p:ph type="pic" sz="quarter" idx="10"/>
          </p:nvPr>
        </p:nvSpPr>
        <p:spPr/>
      </p:sp>
      <p:pic>
        <p:nvPicPr>
          <p:cNvPr id="9" name="Picture 2">
            <a:extLst>
              <a:ext uri="{FF2B5EF4-FFF2-40B4-BE49-F238E27FC236}">
                <a16:creationId xmlns:a16="http://schemas.microsoft.com/office/drawing/2014/main" id="{0EFB6CBD-D404-031C-1586-4C1C036BAE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3525" y="857352"/>
            <a:ext cx="5348061" cy="26422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206ED-13AD-846B-EA80-9549EE9D633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56C0217-55EA-CA6B-8E74-BD10BB723355}"/>
              </a:ext>
            </a:extLst>
          </p:cNvPr>
          <p:cNvSpPr/>
          <p:nvPr/>
        </p:nvSpPr>
        <p:spPr>
          <a:xfrm>
            <a:off x="180432" y="1397680"/>
            <a:ext cx="5909014" cy="5265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417FBBA-7547-63AF-38DC-9DE4C6DFDCED}"/>
              </a:ext>
            </a:extLst>
          </p:cNvPr>
          <p:cNvSpPr/>
          <p:nvPr/>
        </p:nvSpPr>
        <p:spPr>
          <a:xfrm>
            <a:off x="200951" y="2006930"/>
            <a:ext cx="5467648" cy="2616101"/>
          </a:xfrm>
          <a:prstGeom prst="rect">
            <a:avLst/>
          </a:prstGeom>
        </p:spPr>
        <p:txBody>
          <a:bodyPr wrap="square">
            <a:spAutoFit/>
          </a:bodyPr>
          <a:lstStyle/>
          <a:p>
            <a:r>
              <a:rPr lang="en-US" sz="2000" b="1" dirty="0"/>
              <a:t>Examples:</a:t>
            </a:r>
          </a:p>
          <a:p>
            <a:pPr fontAlgn="ctr"/>
            <a:endParaRPr lang="en-US" b="1" dirty="0"/>
          </a:p>
          <a:p>
            <a:pPr marL="285750" indent="-285750" algn="just" fontAlgn="ctr">
              <a:buFont typeface="Arial" panose="020B0604020202020204" pitchFamily="34" charset="0"/>
              <a:buChar char="•"/>
            </a:pPr>
            <a:r>
              <a:rPr lang="en-US" b="1" dirty="0"/>
              <a:t>Problem:</a:t>
            </a:r>
            <a:r>
              <a:rPr lang="en-US" dirty="0"/>
              <a:t> Poor public transportation in a city. </a:t>
            </a:r>
          </a:p>
          <a:p>
            <a:pPr marL="285750" indent="-285750" algn="just" fontAlgn="ctr">
              <a:buFont typeface="Arial" panose="020B0604020202020204" pitchFamily="34" charset="0"/>
              <a:buChar char="•"/>
            </a:pPr>
            <a:r>
              <a:rPr lang="en-US" b="1" dirty="0"/>
              <a:t>Issue:</a:t>
            </a:r>
            <a:r>
              <a:rPr lang="en-US" dirty="0"/>
              <a:t> A specific route on the public transportation system is frequently delayed. </a:t>
            </a:r>
          </a:p>
          <a:p>
            <a:pPr marL="285750" indent="-285750" algn="just" fontAlgn="ctr">
              <a:buFont typeface="Arial" panose="020B0604020202020204" pitchFamily="34" charset="0"/>
              <a:buChar char="•"/>
            </a:pPr>
            <a:r>
              <a:rPr lang="en-US" b="1" dirty="0"/>
              <a:t>Challenge:</a:t>
            </a:r>
            <a:r>
              <a:rPr lang="en-US" dirty="0"/>
              <a:t> Developing a new, eco-friendly public transportation system to replace the existing one. </a:t>
            </a:r>
          </a:p>
          <a:p>
            <a:pPr marL="285750" indent="-285750" algn="just">
              <a:buFont typeface="Arial" panose="020B0604020202020204" pitchFamily="34" charset="0"/>
              <a:buChar char="•"/>
            </a:pPr>
            <a:r>
              <a:rPr lang="en-US" b="1" dirty="0"/>
              <a:t>Barrier:</a:t>
            </a:r>
            <a:r>
              <a:rPr lang="en-US" dirty="0"/>
              <a:t> The lack of funding for the new transportation system. </a:t>
            </a:r>
          </a:p>
        </p:txBody>
      </p:sp>
      <p:sp>
        <p:nvSpPr>
          <p:cNvPr id="17" name="TextBox 16">
            <a:extLst>
              <a:ext uri="{FF2B5EF4-FFF2-40B4-BE49-F238E27FC236}">
                <a16:creationId xmlns:a16="http://schemas.microsoft.com/office/drawing/2014/main" id="{FBC169B3-A4EE-2ED6-B508-AF560464501D}"/>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Difference between challenge, barrier, issue and problem</a:t>
            </a:r>
          </a:p>
        </p:txBody>
      </p:sp>
      <p:sp>
        <p:nvSpPr>
          <p:cNvPr id="18" name="Rectangle 17">
            <a:extLst>
              <a:ext uri="{FF2B5EF4-FFF2-40B4-BE49-F238E27FC236}">
                <a16:creationId xmlns:a16="http://schemas.microsoft.com/office/drawing/2014/main" id="{D38969DC-549A-A686-E45E-B4C1D9CB3821}"/>
              </a:ext>
            </a:extLst>
          </p:cNvPr>
          <p:cNvSpPr/>
          <p:nvPr/>
        </p:nvSpPr>
        <p:spPr>
          <a:xfrm>
            <a:off x="5753648" y="34995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700B5EF-9657-0639-6676-E57E955FAA4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D0BD88E-B413-3A8F-D8C1-997DE8248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881AE1B-6501-5EFC-17BE-BE97DDFDFBAA}"/>
              </a:ext>
            </a:extLst>
          </p:cNvPr>
          <p:cNvSpPr>
            <a:spLocks noGrp="1"/>
          </p:cNvSpPr>
          <p:nvPr>
            <p:ph type="pic" sz="quarter" idx="10"/>
          </p:nvPr>
        </p:nvSpPr>
        <p:spPr/>
      </p:sp>
      <p:pic>
        <p:nvPicPr>
          <p:cNvPr id="9" name="Picture 2">
            <a:extLst>
              <a:ext uri="{FF2B5EF4-FFF2-40B4-BE49-F238E27FC236}">
                <a16:creationId xmlns:a16="http://schemas.microsoft.com/office/drawing/2014/main" id="{9DFA221B-7486-562D-093C-539CD279A8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3525" y="857352"/>
            <a:ext cx="5348061" cy="2642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19524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7EF7-F300-7A8F-4A4A-4237F051BF3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00C45E6-3C36-D6D4-18B1-26A93E3225DD}"/>
              </a:ext>
            </a:extLst>
          </p:cNvPr>
          <p:cNvSpPr/>
          <p:nvPr/>
        </p:nvSpPr>
        <p:spPr>
          <a:xfrm>
            <a:off x="180432" y="1397680"/>
            <a:ext cx="5909014" cy="5265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E258074-035E-5749-F777-464FAF9F82CE}"/>
              </a:ext>
            </a:extLst>
          </p:cNvPr>
          <p:cNvSpPr/>
          <p:nvPr/>
        </p:nvSpPr>
        <p:spPr>
          <a:xfrm>
            <a:off x="286556" y="2408744"/>
            <a:ext cx="5467648" cy="3170099"/>
          </a:xfrm>
          <a:prstGeom prst="rect">
            <a:avLst/>
          </a:prstGeom>
        </p:spPr>
        <p:txBody>
          <a:bodyPr wrap="square">
            <a:spAutoFit/>
          </a:bodyPr>
          <a:lstStyle/>
          <a:p>
            <a:pPr algn="ctr"/>
            <a:r>
              <a:rPr lang="en-US" sz="2000" dirty="0"/>
              <a:t>Negotiation barriers and challenges encompass a wide range of obstacles that can hinder successful outcomes. These can include conflicting objectives, emotional barriers, lack of preparation, power imbalances, communication issues, and cultural differences. Understanding and addressing these challenges is crucial for effective negotiation. </a:t>
            </a:r>
          </a:p>
          <a:p>
            <a:pPr algn="ctr"/>
            <a:endParaRPr lang="en-US" sz="2000" dirty="0"/>
          </a:p>
          <a:p>
            <a:endParaRPr lang="en-US" sz="2000" dirty="0"/>
          </a:p>
          <a:p>
            <a:r>
              <a:rPr lang="en-US" sz="2000" b="1" dirty="0"/>
              <a:t>Here are some common negotiation barriers:</a:t>
            </a:r>
          </a:p>
        </p:txBody>
      </p:sp>
      <p:sp>
        <p:nvSpPr>
          <p:cNvPr id="17" name="TextBox 16">
            <a:extLst>
              <a:ext uri="{FF2B5EF4-FFF2-40B4-BE49-F238E27FC236}">
                <a16:creationId xmlns:a16="http://schemas.microsoft.com/office/drawing/2014/main" id="{C7CE6676-070E-64E6-5A7B-3AF88B6057B6}"/>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C00000"/>
                </a:solidFill>
                <a:latin typeface="Tajawal Medium" panose="00000600000000000000" pitchFamily="2" charset="-78"/>
                <a:cs typeface="Tajawal Medium" panose="00000600000000000000" pitchFamily="2" charset="-78"/>
              </a:rPr>
              <a:t>Negotiation Barriers &amp; Challenges</a:t>
            </a:r>
          </a:p>
        </p:txBody>
      </p:sp>
      <p:sp>
        <p:nvSpPr>
          <p:cNvPr id="18" name="Rectangle 17">
            <a:extLst>
              <a:ext uri="{FF2B5EF4-FFF2-40B4-BE49-F238E27FC236}">
                <a16:creationId xmlns:a16="http://schemas.microsoft.com/office/drawing/2014/main" id="{2AD3C91D-EE7E-04A2-5E69-08A3E6140FE8}"/>
              </a:ext>
            </a:extLst>
          </p:cNvPr>
          <p:cNvSpPr/>
          <p:nvPr/>
        </p:nvSpPr>
        <p:spPr>
          <a:xfrm>
            <a:off x="5753648" y="34995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76A9CBB-7A42-6A93-F607-F9373E4458F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DD369-295C-9F79-DDD8-5234E6FE6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14050B3-D55A-3120-0CD6-BBF9E5C8C440}"/>
              </a:ext>
            </a:extLst>
          </p:cNvPr>
          <p:cNvSpPr>
            <a:spLocks noGrp="1"/>
          </p:cNvSpPr>
          <p:nvPr>
            <p:ph type="pic" sz="quarter" idx="10"/>
          </p:nvPr>
        </p:nvSpPr>
        <p:spPr/>
      </p:sp>
      <p:pic>
        <p:nvPicPr>
          <p:cNvPr id="3" name="Picture 2" descr="key challenges">
            <a:extLst>
              <a:ext uri="{FF2B5EF4-FFF2-40B4-BE49-F238E27FC236}">
                <a16:creationId xmlns:a16="http://schemas.microsoft.com/office/drawing/2014/main" id="{4353DA20-E207-BF17-604A-0EE1BA03D2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9525" y="731520"/>
            <a:ext cx="5096155" cy="2708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80875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C67C9-258A-6561-A916-275090A251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3F74BA-2BE7-62B8-2BC1-1D45476DAB29}"/>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284F6D-A0D9-46F8-4973-E16354A4AD44}"/>
              </a:ext>
            </a:extLst>
          </p:cNvPr>
          <p:cNvSpPr txBox="1"/>
          <p:nvPr/>
        </p:nvSpPr>
        <p:spPr>
          <a:xfrm>
            <a:off x="2346765" y="1171483"/>
            <a:ext cx="8449140" cy="461665"/>
          </a:xfrm>
          <a:prstGeom prst="rect">
            <a:avLst/>
          </a:prstGeom>
          <a:noFill/>
        </p:spPr>
        <p:txBody>
          <a:bodyPr wrap="square" rtlCol="0">
            <a:spAutoFit/>
          </a:bodyPr>
          <a:lstStyle/>
          <a:p>
            <a:r>
              <a:rPr lang="en-US" sz="2400" b="1" dirty="0">
                <a:solidFill>
                  <a:srgbClr val="C00000"/>
                </a:solidFill>
                <a:latin typeface="Tajawal ExtraBold" panose="00000800000000000000" pitchFamily="2" charset="-78"/>
                <a:cs typeface="Tajawal ExtraBold" panose="00000800000000000000" pitchFamily="2" charset="-78"/>
              </a:rPr>
              <a:t>1. Conflict goals and Difficult to find Common Ground</a:t>
            </a:r>
          </a:p>
        </p:txBody>
      </p:sp>
      <p:sp>
        <p:nvSpPr>
          <p:cNvPr id="5" name="Rectangle 4">
            <a:extLst>
              <a:ext uri="{FF2B5EF4-FFF2-40B4-BE49-F238E27FC236}">
                <a16:creationId xmlns:a16="http://schemas.microsoft.com/office/drawing/2014/main" id="{B8ED6430-A74B-32A5-5DDA-D40B2F5BFE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B3E56A5-2C9E-3F9A-0F5B-C17990AA181D}"/>
              </a:ext>
            </a:extLst>
          </p:cNvPr>
          <p:cNvSpPr txBox="1"/>
          <p:nvPr/>
        </p:nvSpPr>
        <p:spPr>
          <a:xfrm>
            <a:off x="762875" y="2459504"/>
            <a:ext cx="6310586" cy="1938992"/>
          </a:xfrm>
          <a:prstGeom prst="rect">
            <a:avLst/>
          </a:prstGeom>
          <a:noFill/>
        </p:spPr>
        <p:txBody>
          <a:bodyPr wrap="square" rtlCol="0">
            <a:spAutoFit/>
          </a:bodyPr>
          <a:lstStyle/>
          <a:p>
            <a:pPr algn="just"/>
            <a:r>
              <a:rPr lang="en-US" sz="2000" b="1" dirty="0"/>
              <a:t>Conflicting Objectives: </a:t>
            </a:r>
            <a:r>
              <a:rPr lang="en-US" sz="2000" dirty="0"/>
              <a:t>Parties may have fundamentally different goals or priorities, making it difficult to find common ground. </a:t>
            </a:r>
          </a:p>
          <a:p>
            <a:pPr algn="just"/>
            <a:r>
              <a:rPr lang="en-US" sz="2000" b="1" dirty="0"/>
              <a:t>Difficulty finding Common Ground: </a:t>
            </a:r>
            <a:r>
              <a:rPr lang="en-US" sz="2000" dirty="0"/>
              <a:t>Disagreements on fundamental issues or an inability to identify shared interests can make it difficult to reach an agreement. </a:t>
            </a:r>
          </a:p>
        </p:txBody>
      </p:sp>
      <p:pic>
        <p:nvPicPr>
          <p:cNvPr id="7" name="Graphic 21">
            <a:extLst>
              <a:ext uri="{FF2B5EF4-FFF2-40B4-BE49-F238E27FC236}">
                <a16:creationId xmlns:a16="http://schemas.microsoft.com/office/drawing/2014/main" id="{53EF676A-2E7D-87ED-4B41-FC8B2CDE9A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E650382-EEBC-4D06-DE19-20517213A5BD}"/>
              </a:ext>
            </a:extLst>
          </p:cNvPr>
          <p:cNvPicPr>
            <a:picLocks noChangeAspect="1"/>
          </p:cNvPicPr>
          <p:nvPr/>
        </p:nvPicPr>
        <p:blipFill>
          <a:blip r:embed="rId3"/>
          <a:srcRect l="32706" t="22140" r="14445" b="30574"/>
          <a:stretch>
            <a:fillRect/>
          </a:stretch>
        </p:blipFill>
        <p:spPr>
          <a:xfrm>
            <a:off x="7597429" y="2095405"/>
            <a:ext cx="4410518" cy="3242856"/>
          </a:xfrm>
          <a:prstGeom prst="rect">
            <a:avLst/>
          </a:prstGeom>
        </p:spPr>
      </p:pic>
    </p:spTree>
    <p:extLst>
      <p:ext uri="{BB962C8B-B14F-4D97-AF65-F5344CB8AC3E}">
        <p14:creationId xmlns:p14="http://schemas.microsoft.com/office/powerpoint/2010/main" val="4193940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991CF-64E2-5C6A-8737-0EDA9EFC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0615D-D73D-C2BA-7A65-20C18CBC52FC}"/>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0D4D26-77DC-AF91-3B39-6CD22F484A2C}"/>
              </a:ext>
            </a:extLst>
          </p:cNvPr>
          <p:cNvSpPr txBox="1"/>
          <p:nvPr/>
        </p:nvSpPr>
        <p:spPr>
          <a:xfrm>
            <a:off x="2460599" y="1124983"/>
            <a:ext cx="3902032" cy="461665"/>
          </a:xfrm>
          <a:prstGeom prst="rect">
            <a:avLst/>
          </a:prstGeom>
          <a:noFill/>
        </p:spPr>
        <p:txBody>
          <a:bodyPr wrap="square" rtlCol="0">
            <a:spAutoFit/>
          </a:bodyPr>
          <a:lstStyle/>
          <a:p>
            <a:r>
              <a:rPr lang="en-US" sz="2400" b="1" dirty="0">
                <a:solidFill>
                  <a:srgbClr val="C00000"/>
                </a:solidFill>
                <a:latin typeface="Tajawal ExtraBold" panose="00000800000000000000" pitchFamily="2" charset="-78"/>
                <a:cs typeface="Tajawal ExtraBold" panose="00000800000000000000" pitchFamily="2" charset="-78"/>
              </a:rPr>
              <a:t>2. Lack of Information</a:t>
            </a:r>
          </a:p>
        </p:txBody>
      </p:sp>
      <p:sp>
        <p:nvSpPr>
          <p:cNvPr id="5" name="Rectangle 4">
            <a:extLst>
              <a:ext uri="{FF2B5EF4-FFF2-40B4-BE49-F238E27FC236}">
                <a16:creationId xmlns:a16="http://schemas.microsoft.com/office/drawing/2014/main" id="{1404B02C-B063-5DA2-FAFB-E895B8AD2A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DF77A89-8E71-EA03-6819-7D21C304DD0E}"/>
              </a:ext>
            </a:extLst>
          </p:cNvPr>
          <p:cNvSpPr txBox="1"/>
          <p:nvPr/>
        </p:nvSpPr>
        <p:spPr>
          <a:xfrm>
            <a:off x="889000" y="2391844"/>
            <a:ext cx="6310586" cy="2308324"/>
          </a:xfrm>
          <a:prstGeom prst="rect">
            <a:avLst/>
          </a:prstGeom>
          <a:noFill/>
        </p:spPr>
        <p:txBody>
          <a:bodyPr wrap="square" rtlCol="0">
            <a:spAutoFit/>
          </a:bodyPr>
          <a:lstStyle/>
          <a:p>
            <a:pPr algn="ctr"/>
            <a:r>
              <a:rPr lang="en-US" sz="2400" dirty="0">
                <a:solidFill>
                  <a:srgbClr val="050E17"/>
                </a:solidFill>
              </a:rPr>
              <a:t>Negotiations can be impeded when one or both parties lack essential information about the subject matter, market conditions, or the other party's interests and constraints. Insufficient information can lead to misunderstandings and an inability to find mutually beneficial solutions.</a:t>
            </a:r>
          </a:p>
        </p:txBody>
      </p:sp>
      <p:pic>
        <p:nvPicPr>
          <p:cNvPr id="7" name="Graphic 21">
            <a:extLst>
              <a:ext uri="{FF2B5EF4-FFF2-40B4-BE49-F238E27FC236}">
                <a16:creationId xmlns:a16="http://schemas.microsoft.com/office/drawing/2014/main" id="{4C8F7643-EAA2-EFC4-9223-E9303E566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Lack of Right to Information law hinders journalists in Gilgit-Baltistan: A  struggle for transparency">
            <a:extLst>
              <a:ext uri="{FF2B5EF4-FFF2-40B4-BE49-F238E27FC236}">
                <a16:creationId xmlns:a16="http://schemas.microsoft.com/office/drawing/2014/main" id="{53BD9D89-3BD5-9BBE-AED7-FFD700EEA3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9868" y="2078351"/>
            <a:ext cx="3429000" cy="358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035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52417-EE78-297F-20F5-8D9AAE67B7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8FDAC8-65EA-ABBE-5000-B980ABC48F6E}"/>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0EF3BC3-BEA7-9BD3-D9D9-BFE9AB826E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D4627EC-2749-E218-0D06-36B9D42F5CDA}"/>
              </a:ext>
            </a:extLst>
          </p:cNvPr>
          <p:cNvSpPr txBox="1"/>
          <p:nvPr/>
        </p:nvSpPr>
        <p:spPr>
          <a:xfrm>
            <a:off x="685597" y="2121744"/>
            <a:ext cx="6697920" cy="3785652"/>
          </a:xfrm>
          <a:prstGeom prst="rect">
            <a:avLst/>
          </a:prstGeom>
          <a:noFill/>
        </p:spPr>
        <p:txBody>
          <a:bodyPr wrap="square" rtlCol="0">
            <a:spAutoFit/>
          </a:bodyPr>
          <a:lstStyle/>
          <a:p>
            <a:pPr algn="just"/>
            <a:r>
              <a:rPr lang="en-US" sz="2000" dirty="0">
                <a:cs typeface="Tajawal ExtraBold" panose="00000800000000000000" pitchFamily="2" charset="-78"/>
              </a:rPr>
              <a:t>Other or both sides fail to provide necessary information about issues, criteria, desired outcomes, or interests</a:t>
            </a:r>
          </a:p>
          <a:p>
            <a:pPr algn="just"/>
            <a:endParaRPr lang="en-US" sz="2000" dirty="0">
              <a:cs typeface="Tajawal ExtraBold" panose="00000800000000000000" pitchFamily="2" charset="-78"/>
            </a:endParaRPr>
          </a:p>
          <a:p>
            <a:pPr algn="just"/>
            <a:r>
              <a:rPr lang="en-US" sz="2000" dirty="0">
                <a:cs typeface="Tajawal ExtraBold" panose="00000800000000000000" pitchFamily="2" charset="-78"/>
              </a:rPr>
              <a:t>Failure to provide necessary information can be unintentional or intentional ( for example in the form of selective disclosure).</a:t>
            </a:r>
          </a:p>
          <a:p>
            <a:pPr algn="just"/>
            <a:endParaRPr lang="en-US" sz="2000" dirty="0">
              <a:cs typeface="Tajawal ExtraBold" panose="00000800000000000000" pitchFamily="2" charset="-78"/>
            </a:endParaRPr>
          </a:p>
          <a:p>
            <a:pPr algn="just"/>
            <a:r>
              <a:rPr lang="en-US" sz="2000" b="1" dirty="0">
                <a:cs typeface="Tajawal ExtraBold" panose="00000800000000000000" pitchFamily="2" charset="-78"/>
              </a:rPr>
              <a:t>EX: For instance, during the sale of aircrafts, a mandate agreement and an NCND ( Non- Circumvent non- Disclosure Agreement ) is required. Without these documents, the buyer and seller will not trust each other and will doubt each other’s ability to sign the contract successfully. And not having these documents will lead to the deal falling apart.</a:t>
            </a:r>
          </a:p>
        </p:txBody>
      </p:sp>
      <p:pic>
        <p:nvPicPr>
          <p:cNvPr id="7" name="Graphic 21">
            <a:extLst>
              <a:ext uri="{FF2B5EF4-FFF2-40B4-BE49-F238E27FC236}">
                <a16:creationId xmlns:a16="http://schemas.microsoft.com/office/drawing/2014/main" id="{45A416FA-76E6-F962-87CF-9A86AE9C89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Lack of Right to Information law hinders journalists in Gilgit-Baltistan: A  struggle for transparency">
            <a:extLst>
              <a:ext uri="{FF2B5EF4-FFF2-40B4-BE49-F238E27FC236}">
                <a16:creationId xmlns:a16="http://schemas.microsoft.com/office/drawing/2014/main" id="{66C0A474-3C9E-54D0-6AC6-06009D9B5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9868" y="2078351"/>
            <a:ext cx="3429000" cy="35847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77BE42-C540-0D76-5791-B3E9DD6CF8E5}"/>
              </a:ext>
            </a:extLst>
          </p:cNvPr>
          <p:cNvSpPr txBox="1"/>
          <p:nvPr/>
        </p:nvSpPr>
        <p:spPr>
          <a:xfrm>
            <a:off x="2460599" y="1124983"/>
            <a:ext cx="3902032" cy="461665"/>
          </a:xfrm>
          <a:prstGeom prst="rect">
            <a:avLst/>
          </a:prstGeom>
          <a:noFill/>
        </p:spPr>
        <p:txBody>
          <a:bodyPr wrap="square" rtlCol="0">
            <a:spAutoFit/>
          </a:bodyPr>
          <a:lstStyle/>
          <a:p>
            <a:r>
              <a:rPr lang="en-US" sz="2400" b="1" dirty="0">
                <a:solidFill>
                  <a:srgbClr val="C00000"/>
                </a:solidFill>
                <a:latin typeface="Tajawal ExtraBold" panose="00000800000000000000" pitchFamily="2" charset="-78"/>
                <a:cs typeface="Tajawal ExtraBold" panose="00000800000000000000" pitchFamily="2" charset="-78"/>
              </a:rPr>
              <a:t>2. Lack of Information</a:t>
            </a:r>
          </a:p>
        </p:txBody>
      </p:sp>
    </p:spTree>
    <p:extLst>
      <p:ext uri="{BB962C8B-B14F-4D97-AF65-F5344CB8AC3E}">
        <p14:creationId xmlns:p14="http://schemas.microsoft.com/office/powerpoint/2010/main" val="31507399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74441-5614-2315-EF3A-4049D6246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540646-ABB8-969D-8792-78B789F32E25}"/>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7210404-0C07-F66E-DF81-927CC90A4E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2F19CA1-1ABB-3DF8-C0F4-3A6D1B5AF9A9}"/>
              </a:ext>
            </a:extLst>
          </p:cNvPr>
          <p:cNvSpPr txBox="1"/>
          <p:nvPr/>
        </p:nvSpPr>
        <p:spPr>
          <a:xfrm>
            <a:off x="617280" y="2364249"/>
            <a:ext cx="6834553" cy="2862322"/>
          </a:xfrm>
          <a:prstGeom prst="rect">
            <a:avLst/>
          </a:prstGeom>
          <a:noFill/>
        </p:spPr>
        <p:txBody>
          <a:bodyPr wrap="square" rtlCol="0">
            <a:spAutoFit/>
          </a:bodyPr>
          <a:lstStyle/>
          <a:p>
            <a:pPr marL="457200" indent="-457200" algn="just">
              <a:buFont typeface="Arial" panose="020B0604020202020204" pitchFamily="34" charset="0"/>
              <a:buChar char="•"/>
            </a:pPr>
            <a:r>
              <a:rPr lang="en-US" dirty="0"/>
              <a:t>Inadequate research, lack of information, or an inability to anticipate the other party's needs can weaken a negotiator's position. </a:t>
            </a:r>
          </a:p>
          <a:p>
            <a:pPr marL="457200" indent="-457200" algn="just">
              <a:buFont typeface="Arial" panose="020B0604020202020204" pitchFamily="34" charset="0"/>
              <a:buChar char="•"/>
            </a:pPr>
            <a:r>
              <a:rPr lang="en-US" dirty="0"/>
              <a:t>is unacceptable. Don’t underestimate the second party. Check out even the smallest details before going for a negotiation. </a:t>
            </a:r>
            <a:endParaRPr lang="ar-EG" dirty="0"/>
          </a:p>
          <a:p>
            <a:pPr marL="457200" indent="-457200" algn="just">
              <a:buFont typeface="Arial" panose="020B0604020202020204" pitchFamily="34" charset="0"/>
              <a:buChar char="•"/>
            </a:pPr>
            <a:r>
              <a:rPr lang="en-US" dirty="0"/>
              <a:t>Don’t think that the other person is not as smart as you, he can ask you anything and remember even he will try his level best to convince you. </a:t>
            </a:r>
            <a:endParaRPr lang="ar-EG" dirty="0"/>
          </a:p>
          <a:p>
            <a:pPr marL="457200" indent="-457200" algn="just">
              <a:buFont typeface="Arial" panose="020B0604020202020204" pitchFamily="34" charset="0"/>
              <a:buChar char="•"/>
            </a:pPr>
            <a:r>
              <a:rPr lang="en-US" dirty="0"/>
              <a:t>You need to have valid answers for his questions.</a:t>
            </a:r>
            <a:r>
              <a:rPr lang="en-US" b="1" dirty="0"/>
              <a:t> </a:t>
            </a:r>
          </a:p>
          <a:p>
            <a:pPr marL="457200" indent="-457200" algn="just">
              <a:buFont typeface="Arial" panose="020B0604020202020204" pitchFamily="34" charset="0"/>
              <a:buChar char="•"/>
            </a:pPr>
            <a:endParaRPr lang="en-US" dirty="0"/>
          </a:p>
        </p:txBody>
      </p:sp>
      <p:pic>
        <p:nvPicPr>
          <p:cNvPr id="7" name="Graphic 21">
            <a:extLst>
              <a:ext uri="{FF2B5EF4-FFF2-40B4-BE49-F238E27FC236}">
                <a16:creationId xmlns:a16="http://schemas.microsoft.com/office/drawing/2014/main" id="{2925F1BD-9076-1C83-BFD4-1ACE6C1E7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74C735-1857-33D1-317B-216960F58254}"/>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3. Poor preparation for a negotiation</a:t>
            </a:r>
            <a:r>
              <a:rPr lang="en-US" sz="2400" dirty="0">
                <a:solidFill>
                  <a:srgbClr val="C00000"/>
                </a:solidFill>
              </a:rPr>
              <a:t> </a:t>
            </a:r>
            <a:endParaRPr lang="en-US" sz="1600" b="1" dirty="0">
              <a:solidFill>
                <a:srgbClr val="C00000"/>
              </a:solidFill>
              <a:cs typeface="Tajawal ExtraBold" panose="00000800000000000000" pitchFamily="2" charset="-78"/>
            </a:endParaRPr>
          </a:p>
        </p:txBody>
      </p:sp>
      <p:pic>
        <p:nvPicPr>
          <p:cNvPr id="19458" name="Picture 2" descr="Top Negotiation Strategies: Succeed with Strategic Communication">
            <a:extLst>
              <a:ext uri="{FF2B5EF4-FFF2-40B4-BE49-F238E27FC236}">
                <a16:creationId xmlns:a16="http://schemas.microsoft.com/office/drawing/2014/main" id="{8FD07B67-EFAB-A9E0-A536-DF8D3938BF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9490" y="1861756"/>
            <a:ext cx="4374501" cy="4017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627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97384-2024-9C1C-4CD2-6A6D68123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54C3F2-8CAC-262F-432F-ED773FA24B88}"/>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817B03-F2CD-4C8F-2F93-E845460FB9D7}"/>
              </a:ext>
            </a:extLst>
          </p:cNvPr>
          <p:cNvSpPr txBox="1"/>
          <p:nvPr/>
        </p:nvSpPr>
        <p:spPr>
          <a:xfrm>
            <a:off x="2439578" y="1113180"/>
            <a:ext cx="6147374" cy="461665"/>
          </a:xfrm>
          <a:prstGeom prst="rect">
            <a:avLst/>
          </a:prstGeom>
          <a:noFill/>
        </p:spPr>
        <p:txBody>
          <a:bodyPr wrap="square" rtlCol="0">
            <a:spAutoFit/>
          </a:bodyPr>
          <a:lstStyle/>
          <a:p>
            <a:r>
              <a:rPr lang="en-US" sz="2400" b="1" dirty="0">
                <a:solidFill>
                  <a:srgbClr val="C00000"/>
                </a:solidFill>
              </a:rPr>
              <a:t>4. Poor and impaired communication</a:t>
            </a:r>
            <a:endParaRPr lang="en-US" sz="2400" b="1" dirty="0">
              <a:solidFill>
                <a:srgbClr val="C00000"/>
              </a:solidFill>
              <a:cs typeface="Tajawal ExtraBold" panose="00000800000000000000" pitchFamily="2" charset="-78"/>
            </a:endParaRPr>
          </a:p>
        </p:txBody>
      </p:sp>
      <p:sp>
        <p:nvSpPr>
          <p:cNvPr id="5" name="Rectangle 4">
            <a:extLst>
              <a:ext uri="{FF2B5EF4-FFF2-40B4-BE49-F238E27FC236}">
                <a16:creationId xmlns:a16="http://schemas.microsoft.com/office/drawing/2014/main" id="{45737426-1CDB-A8B4-BD4C-7321EF4D25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83D0A71-571D-398E-658F-75FE0B08A574}"/>
              </a:ext>
            </a:extLst>
          </p:cNvPr>
          <p:cNvSpPr txBox="1"/>
          <p:nvPr/>
        </p:nvSpPr>
        <p:spPr>
          <a:xfrm>
            <a:off x="685597" y="2292388"/>
            <a:ext cx="6697920" cy="3046988"/>
          </a:xfrm>
          <a:prstGeom prst="rect">
            <a:avLst/>
          </a:prstGeom>
          <a:noFill/>
        </p:spPr>
        <p:txBody>
          <a:bodyPr wrap="square" rtlCol="0">
            <a:spAutoFit/>
          </a:bodyPr>
          <a:lstStyle/>
          <a:p>
            <a:pPr algn="ctr"/>
            <a:r>
              <a:rPr lang="en-US" sz="2400" dirty="0">
                <a:solidFill>
                  <a:srgbClr val="050E17"/>
                </a:solidFill>
              </a:rPr>
              <a:t>Effective communication is crucial for successful negotiations. Barriers such as language barriers, misinterpretation of messages, </a:t>
            </a:r>
            <a:r>
              <a:rPr lang="en-US" sz="2400" dirty="0"/>
              <a:t>Poor listening skills, ambiguous language, or cultural differences in communication styles can lead to misunderstandings and breakdowns in dialogue </a:t>
            </a:r>
            <a:r>
              <a:rPr lang="en-US" sz="2400" dirty="0">
                <a:solidFill>
                  <a:srgbClr val="050E17"/>
                </a:solidFill>
              </a:rPr>
              <a:t>and prevent parties from reaching a satisfactory agreement.</a:t>
            </a:r>
          </a:p>
        </p:txBody>
      </p:sp>
      <p:pic>
        <p:nvPicPr>
          <p:cNvPr id="7" name="Graphic 21">
            <a:extLst>
              <a:ext uri="{FF2B5EF4-FFF2-40B4-BE49-F238E27FC236}">
                <a16:creationId xmlns:a16="http://schemas.microsoft.com/office/drawing/2014/main" id="{4DA5E0D9-DC20-F19F-F56E-5780D3258D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Effects of Poor Communication in the Workplace | Marketing91">
            <a:extLst>
              <a:ext uri="{FF2B5EF4-FFF2-40B4-BE49-F238E27FC236}">
                <a16:creationId xmlns:a16="http://schemas.microsoft.com/office/drawing/2014/main" id="{AFBA8C43-1096-A1D0-F2D0-61FACD8FE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178" y="2060544"/>
            <a:ext cx="4458166" cy="3383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981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54492-EF3F-CDD1-0E82-307BEFA75A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79399C-4665-D708-60DD-A7F2EE6F3045}"/>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88629EF-FBCE-A546-A3D1-6B26FB4512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8D6F752-D8BF-247B-6AED-BC72F1F8D096}"/>
              </a:ext>
            </a:extLst>
          </p:cNvPr>
          <p:cNvSpPr txBox="1"/>
          <p:nvPr/>
        </p:nvSpPr>
        <p:spPr>
          <a:xfrm>
            <a:off x="685597" y="2292388"/>
            <a:ext cx="6697920" cy="3170099"/>
          </a:xfrm>
          <a:prstGeom prst="rect">
            <a:avLst/>
          </a:prstGeom>
          <a:noFill/>
        </p:spPr>
        <p:txBody>
          <a:bodyPr wrap="square" rtlCol="0">
            <a:spAutoFit/>
          </a:bodyPr>
          <a:lstStyle/>
          <a:p>
            <a:pPr algn="ctr"/>
            <a:r>
              <a:rPr lang="en-US" sz="2000" dirty="0">
                <a:cs typeface="Tajawal ExtraBold" panose="00000800000000000000" pitchFamily="2" charset="-78"/>
              </a:rPr>
              <a:t>Communication is considered the first step towards the ladder of success. Poor communication in negotiation results in actions that have some serious consequences. For instance, we are trying to make a deal with a party that is not native.</a:t>
            </a:r>
          </a:p>
          <a:p>
            <a:pPr algn="ctr"/>
            <a:endParaRPr lang="en-US" sz="2000" dirty="0">
              <a:cs typeface="Tajawal ExtraBold" panose="00000800000000000000" pitchFamily="2" charset="-78"/>
            </a:endParaRPr>
          </a:p>
          <a:p>
            <a:pPr algn="ctr"/>
            <a:r>
              <a:rPr lang="en-US" sz="2000" dirty="0">
                <a:cs typeface="Tajawal ExtraBold" panose="00000800000000000000" pitchFamily="2" charset="-78"/>
              </a:rPr>
              <a:t>When negotiating our agenda we will face problems in understandably delivering our message, the party will fall prey to lingual and cultural biases as this party does not have any idea how systems operate in the respected area so the level of effective negotiation drops here.</a:t>
            </a:r>
          </a:p>
        </p:txBody>
      </p:sp>
      <p:pic>
        <p:nvPicPr>
          <p:cNvPr id="7" name="Graphic 21">
            <a:extLst>
              <a:ext uri="{FF2B5EF4-FFF2-40B4-BE49-F238E27FC236}">
                <a16:creationId xmlns:a16="http://schemas.microsoft.com/office/drawing/2014/main" id="{7C2B2B85-E7F9-DD69-D04B-40AA11F59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Effects of Poor Communication in the Workplace | Marketing91">
            <a:extLst>
              <a:ext uri="{FF2B5EF4-FFF2-40B4-BE49-F238E27FC236}">
                <a16:creationId xmlns:a16="http://schemas.microsoft.com/office/drawing/2014/main" id="{5A5BB51F-F900-2D59-14BF-8F39D39527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178" y="2060544"/>
            <a:ext cx="4458166" cy="3383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285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40F76-03BA-69E9-2292-5079037977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A1A3C8-B3FF-5BAE-4329-C7C1FBDB7BEF}"/>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3D0AC2-8BC8-F63F-000F-F04531114EDD}"/>
              </a:ext>
            </a:extLst>
          </p:cNvPr>
          <p:cNvSpPr txBox="1"/>
          <p:nvPr/>
        </p:nvSpPr>
        <p:spPr>
          <a:xfrm>
            <a:off x="2450088" y="1128334"/>
            <a:ext cx="6147374" cy="461665"/>
          </a:xfrm>
          <a:prstGeom prst="rect">
            <a:avLst/>
          </a:prstGeom>
          <a:noFill/>
        </p:spPr>
        <p:txBody>
          <a:bodyPr wrap="square" rtlCol="0">
            <a:spAutoFit/>
          </a:bodyPr>
          <a:lstStyle/>
          <a:p>
            <a:r>
              <a:rPr lang="en-US" sz="2400" b="1" dirty="0">
                <a:solidFill>
                  <a:srgbClr val="C00000"/>
                </a:solidFill>
              </a:rPr>
              <a:t>5. </a:t>
            </a:r>
            <a:r>
              <a:rPr lang="en-US" sz="2400" b="1" dirty="0">
                <a:solidFill>
                  <a:srgbClr val="C00000"/>
                </a:solidFill>
                <a:latin typeface="-apple-system"/>
              </a:rPr>
              <a:t>Power imbalances</a:t>
            </a:r>
            <a:endParaRPr lang="en-US" sz="2400" b="1" dirty="0">
              <a:solidFill>
                <a:srgbClr val="C00000"/>
              </a:solidFill>
              <a:cs typeface="Tajawal ExtraBold" panose="00000800000000000000" pitchFamily="2" charset="-78"/>
            </a:endParaRPr>
          </a:p>
        </p:txBody>
      </p:sp>
      <p:sp>
        <p:nvSpPr>
          <p:cNvPr id="5" name="Rectangle 4">
            <a:extLst>
              <a:ext uri="{FF2B5EF4-FFF2-40B4-BE49-F238E27FC236}">
                <a16:creationId xmlns:a16="http://schemas.microsoft.com/office/drawing/2014/main" id="{33C6567B-BCBE-32F6-D64C-1AAC11C8E7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86A319B-6C67-681A-9953-167FED44C52F}"/>
              </a:ext>
            </a:extLst>
          </p:cNvPr>
          <p:cNvSpPr txBox="1"/>
          <p:nvPr/>
        </p:nvSpPr>
        <p:spPr>
          <a:xfrm>
            <a:off x="685597" y="2292388"/>
            <a:ext cx="6697920" cy="2862322"/>
          </a:xfrm>
          <a:prstGeom prst="rect">
            <a:avLst/>
          </a:prstGeom>
          <a:noFill/>
        </p:spPr>
        <p:txBody>
          <a:bodyPr wrap="square" rtlCol="0">
            <a:spAutoFit/>
          </a:bodyPr>
          <a:lstStyle/>
          <a:p>
            <a:pPr algn="ctr"/>
            <a:r>
              <a:rPr lang="en-US" sz="2000" dirty="0">
                <a:solidFill>
                  <a:srgbClr val="050E17"/>
                </a:solidFill>
                <a:latin typeface="-apple-system"/>
              </a:rPr>
              <a:t>When one party has significantly more power or leverage than the other, it can create an imbalance that affects the negotiation process. The stronger party may exploit their power, making it challenging for the weaker party to assert their interests or secure a fair outcome</a:t>
            </a:r>
            <a:r>
              <a:rPr lang="en-US" sz="2000" dirty="0">
                <a:solidFill>
                  <a:srgbClr val="050E17"/>
                </a:solidFill>
                <a:latin typeface="-apple-system"/>
                <a:cs typeface="Tajawal ExtraBold" panose="00000800000000000000" pitchFamily="2" charset="-78"/>
              </a:rPr>
              <a:t>.</a:t>
            </a:r>
          </a:p>
          <a:p>
            <a:pPr algn="ctr"/>
            <a:endParaRPr lang="en-US" sz="2000" dirty="0">
              <a:solidFill>
                <a:srgbClr val="050E17"/>
              </a:solidFill>
              <a:latin typeface="-apple-system"/>
              <a:cs typeface="Tajawal ExtraBold" panose="00000800000000000000" pitchFamily="2" charset="-78"/>
            </a:endParaRPr>
          </a:p>
          <a:p>
            <a:pPr algn="ctr"/>
            <a:endParaRPr lang="en-US" sz="2000" dirty="0">
              <a:solidFill>
                <a:srgbClr val="050E17"/>
              </a:solidFill>
              <a:latin typeface="-apple-system"/>
              <a:cs typeface="Tajawal ExtraBold" panose="00000800000000000000" pitchFamily="2" charset="-78"/>
            </a:endParaRPr>
          </a:p>
          <a:p>
            <a:pPr algn="ctr" fontAlgn="ctr"/>
            <a:r>
              <a:rPr lang="en-US" sz="2000" dirty="0"/>
              <a:t>Disparities in power can lead to one party dominating the negotiation or the other feeling pressured to concede. </a:t>
            </a:r>
          </a:p>
        </p:txBody>
      </p:sp>
      <p:pic>
        <p:nvPicPr>
          <p:cNvPr id="7" name="Graphic 21">
            <a:extLst>
              <a:ext uri="{FF2B5EF4-FFF2-40B4-BE49-F238E27FC236}">
                <a16:creationId xmlns:a16="http://schemas.microsoft.com/office/drawing/2014/main" id="{255C9AB7-D652-7BE6-F310-357EE2C29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Power Imbalance Stock Illustrations – 696 Power Imbalance Stock  Illustrations, Vectors &amp; Clipart - Dreamstime">
            <a:extLst>
              <a:ext uri="{FF2B5EF4-FFF2-40B4-BE49-F238E27FC236}">
                <a16:creationId xmlns:a16="http://schemas.microsoft.com/office/drawing/2014/main" id="{DB91B92C-7027-B206-1508-E92494934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8545" y="2048851"/>
            <a:ext cx="4275446" cy="3643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9789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81263-9BC9-C101-7DE6-49BFBC245A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9B462C-0120-BD39-97BB-238F7AEAB1CA}"/>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847EC39-FCEC-1F9D-D497-76820C86E682}"/>
              </a:ext>
            </a:extLst>
          </p:cNvPr>
          <p:cNvSpPr txBox="1"/>
          <p:nvPr/>
        </p:nvSpPr>
        <p:spPr>
          <a:xfrm>
            <a:off x="2439578" y="1114473"/>
            <a:ext cx="6147374" cy="461665"/>
          </a:xfrm>
          <a:prstGeom prst="rect">
            <a:avLst/>
          </a:prstGeom>
          <a:noFill/>
        </p:spPr>
        <p:txBody>
          <a:bodyPr wrap="square" rtlCol="0">
            <a:spAutoFit/>
          </a:bodyPr>
          <a:lstStyle/>
          <a:p>
            <a:r>
              <a:rPr lang="en-US" sz="2400" b="1" dirty="0">
                <a:solidFill>
                  <a:srgbClr val="C00000"/>
                </a:solidFill>
              </a:rPr>
              <a:t>6. Cultural differences</a:t>
            </a:r>
            <a:endParaRPr lang="en-US" sz="2400" b="1" dirty="0">
              <a:solidFill>
                <a:srgbClr val="C00000"/>
              </a:solidFill>
              <a:cs typeface="Tajawal ExtraBold" panose="00000800000000000000" pitchFamily="2" charset="-78"/>
            </a:endParaRPr>
          </a:p>
        </p:txBody>
      </p:sp>
      <p:sp>
        <p:nvSpPr>
          <p:cNvPr id="5" name="Rectangle 4">
            <a:extLst>
              <a:ext uri="{FF2B5EF4-FFF2-40B4-BE49-F238E27FC236}">
                <a16:creationId xmlns:a16="http://schemas.microsoft.com/office/drawing/2014/main" id="{9614A893-2B1D-326B-0E8B-BE3952EFF2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404E8ED-DC8C-4780-717A-868509A2148E}"/>
              </a:ext>
            </a:extLst>
          </p:cNvPr>
          <p:cNvSpPr txBox="1"/>
          <p:nvPr/>
        </p:nvSpPr>
        <p:spPr>
          <a:xfrm>
            <a:off x="685597" y="2292388"/>
            <a:ext cx="6697920" cy="1446550"/>
          </a:xfrm>
          <a:prstGeom prst="rect">
            <a:avLst/>
          </a:prstGeom>
          <a:noFill/>
        </p:spPr>
        <p:txBody>
          <a:bodyPr wrap="square" rtlCol="0">
            <a:spAutoFit/>
          </a:bodyPr>
          <a:lstStyle/>
          <a:p>
            <a:pPr algn="ctr"/>
            <a:r>
              <a:rPr lang="en-US" sz="2200" dirty="0">
                <a:solidFill>
                  <a:srgbClr val="050E17"/>
                </a:solidFill>
                <a:latin typeface="-apple-system"/>
              </a:rPr>
              <a:t>Negotiating across different cultures can present additional barriers. Varying communication styles, norms, values, and decision-making processes can lead to misunderstandings and hinder effective negotiation.</a:t>
            </a:r>
          </a:p>
        </p:txBody>
      </p:sp>
      <p:pic>
        <p:nvPicPr>
          <p:cNvPr id="7" name="Graphic 21">
            <a:extLst>
              <a:ext uri="{FF2B5EF4-FFF2-40B4-BE49-F238E27FC236}">
                <a16:creationId xmlns:a16="http://schemas.microsoft.com/office/drawing/2014/main" id="{84E26F11-DC51-50DB-512D-839AA7208F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5 ways to promote Cultural Diversity in the workplace - American Diversity  Initiative">
            <a:extLst>
              <a:ext uri="{FF2B5EF4-FFF2-40B4-BE49-F238E27FC236}">
                <a16:creationId xmlns:a16="http://schemas.microsoft.com/office/drawing/2014/main" id="{4139C81C-DC84-BCE7-182A-19A28C2DB0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9166" y="1871225"/>
            <a:ext cx="4284825" cy="3920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3185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603D9-34E4-FCEE-5F5C-FFEE512A5F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9992B0-373B-90A5-1084-EEAA80619D61}"/>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AF93A3-DE37-FB16-8074-5D731AA9627A}"/>
              </a:ext>
            </a:extLst>
          </p:cNvPr>
          <p:cNvSpPr txBox="1"/>
          <p:nvPr/>
        </p:nvSpPr>
        <p:spPr>
          <a:xfrm>
            <a:off x="2346765" y="1080624"/>
            <a:ext cx="6147374" cy="461665"/>
          </a:xfrm>
          <a:prstGeom prst="rect">
            <a:avLst/>
          </a:prstGeom>
          <a:noFill/>
        </p:spPr>
        <p:txBody>
          <a:bodyPr wrap="square" rtlCol="0">
            <a:spAutoFit/>
          </a:bodyPr>
          <a:lstStyle/>
          <a:p>
            <a:r>
              <a:rPr lang="en-US" sz="2400" b="1" dirty="0">
                <a:solidFill>
                  <a:srgbClr val="C00000"/>
                </a:solidFill>
              </a:rPr>
              <a:t>7. </a:t>
            </a:r>
            <a:r>
              <a:rPr lang="en-US" sz="2400" b="1" dirty="0">
                <a:solidFill>
                  <a:srgbClr val="C00000"/>
                </a:solidFill>
                <a:latin typeface="-apple-system"/>
              </a:rPr>
              <a:t>Lack of alternatives</a:t>
            </a:r>
            <a:endParaRPr lang="en-US" sz="2400" b="1" dirty="0">
              <a:solidFill>
                <a:srgbClr val="C00000"/>
              </a:solidFill>
              <a:cs typeface="Tajawal ExtraBold" panose="00000800000000000000" pitchFamily="2" charset="-78"/>
            </a:endParaRPr>
          </a:p>
        </p:txBody>
      </p:sp>
      <p:sp>
        <p:nvSpPr>
          <p:cNvPr id="5" name="Rectangle 4">
            <a:extLst>
              <a:ext uri="{FF2B5EF4-FFF2-40B4-BE49-F238E27FC236}">
                <a16:creationId xmlns:a16="http://schemas.microsoft.com/office/drawing/2014/main" id="{BBCF49B2-EFD9-A777-FE54-1A021AD784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1798FF2-EEC6-8C86-8E02-8EDF0AC8C517}"/>
              </a:ext>
            </a:extLst>
          </p:cNvPr>
          <p:cNvSpPr txBox="1"/>
          <p:nvPr/>
        </p:nvSpPr>
        <p:spPr>
          <a:xfrm>
            <a:off x="685597" y="2292388"/>
            <a:ext cx="6697920" cy="1938992"/>
          </a:xfrm>
          <a:prstGeom prst="rect">
            <a:avLst/>
          </a:prstGeom>
          <a:noFill/>
        </p:spPr>
        <p:txBody>
          <a:bodyPr wrap="square" rtlCol="0">
            <a:spAutoFit/>
          </a:bodyPr>
          <a:lstStyle/>
          <a:p>
            <a:pPr algn="ctr"/>
            <a:r>
              <a:rPr lang="en-US" sz="2400" dirty="0">
                <a:solidFill>
                  <a:srgbClr val="050E17"/>
                </a:solidFill>
                <a:latin typeface="-apple-system"/>
              </a:rPr>
              <a:t>When parties feel that they have no viable alternatives or options outside of the negotiation, they may be less willing to make concessions or reach a mutually beneficial agreement. This can lead to a stalemate or unsatisfactory outcomes.</a:t>
            </a:r>
          </a:p>
        </p:txBody>
      </p:sp>
      <p:pic>
        <p:nvPicPr>
          <p:cNvPr id="7" name="Graphic 21">
            <a:extLst>
              <a:ext uri="{FF2B5EF4-FFF2-40B4-BE49-F238E27FC236}">
                <a16:creationId xmlns:a16="http://schemas.microsoft.com/office/drawing/2014/main" id="{9B7C0982-8F28-351C-12ED-5C9E27FD0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50" name="Picture 6" descr="When You Don't Have an Alternative in a Negotiation, Try Imagining One | by  HBR Ascend | HBR Ascend | Medium">
            <a:extLst>
              <a:ext uri="{FF2B5EF4-FFF2-40B4-BE49-F238E27FC236}">
                <a16:creationId xmlns:a16="http://schemas.microsoft.com/office/drawing/2014/main" id="{21984945-8052-ECB6-F6F4-2D6B5DDBD4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39" r="28574"/>
          <a:stretch>
            <a:fillRect/>
          </a:stretch>
        </p:blipFill>
        <p:spPr bwMode="auto">
          <a:xfrm>
            <a:off x="7776862" y="1542289"/>
            <a:ext cx="4131357" cy="437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942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196F3-809C-6E2F-5696-035652722F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5AAEBB-772B-AC36-2E80-657B32978262}"/>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15118C-AC8F-8C1A-2B78-A6CC6350CBF6}"/>
              </a:ext>
            </a:extLst>
          </p:cNvPr>
          <p:cNvSpPr txBox="1"/>
          <p:nvPr/>
        </p:nvSpPr>
        <p:spPr>
          <a:xfrm>
            <a:off x="2460599" y="1128334"/>
            <a:ext cx="6147374" cy="461665"/>
          </a:xfrm>
          <a:prstGeom prst="rect">
            <a:avLst/>
          </a:prstGeom>
          <a:noFill/>
        </p:spPr>
        <p:txBody>
          <a:bodyPr wrap="square" rtlCol="0">
            <a:spAutoFit/>
          </a:bodyPr>
          <a:lstStyle/>
          <a:p>
            <a:r>
              <a:rPr lang="en-US" sz="2400" b="1" dirty="0">
                <a:solidFill>
                  <a:srgbClr val="C00000"/>
                </a:solidFill>
                <a:cs typeface="Tajawal ExtraBold" panose="00000800000000000000" pitchFamily="2" charset="-78"/>
              </a:rPr>
              <a:t>8. Suspicion and Mistrust or Distrust</a:t>
            </a:r>
          </a:p>
        </p:txBody>
      </p:sp>
      <p:sp>
        <p:nvSpPr>
          <p:cNvPr id="5" name="Rectangle 4">
            <a:extLst>
              <a:ext uri="{FF2B5EF4-FFF2-40B4-BE49-F238E27FC236}">
                <a16:creationId xmlns:a16="http://schemas.microsoft.com/office/drawing/2014/main" id="{65DDF3B1-6D5A-231F-666F-B39E689063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0C9C8E5-AF63-1E46-BE23-F57E51A0A8C5}"/>
              </a:ext>
            </a:extLst>
          </p:cNvPr>
          <p:cNvSpPr txBox="1"/>
          <p:nvPr/>
        </p:nvSpPr>
        <p:spPr>
          <a:xfrm>
            <a:off x="685597" y="2292388"/>
            <a:ext cx="6697920" cy="3416320"/>
          </a:xfrm>
          <a:prstGeom prst="rect">
            <a:avLst/>
          </a:prstGeom>
          <a:noFill/>
        </p:spPr>
        <p:txBody>
          <a:bodyPr wrap="square" rtlCol="0">
            <a:spAutoFit/>
          </a:bodyPr>
          <a:lstStyle/>
          <a:p>
            <a:pPr algn="ctr"/>
            <a:r>
              <a:rPr lang="en-US" sz="2400" dirty="0">
                <a:solidFill>
                  <a:srgbClr val="050E17"/>
                </a:solidFill>
                <a:latin typeface="-apple-system"/>
              </a:rPr>
              <a:t>Building trust is crucial for successful negotiations.</a:t>
            </a:r>
          </a:p>
          <a:p>
            <a:pPr algn="ctr"/>
            <a:r>
              <a:rPr lang="en-US" sz="2400" dirty="0"/>
              <a:t>Mistrust between parties can make it difficult to build rapport and reach mutually beneficial agreements. </a:t>
            </a:r>
          </a:p>
          <a:p>
            <a:pPr algn="ctr"/>
            <a:endParaRPr lang="en-US" sz="2400" dirty="0">
              <a:solidFill>
                <a:srgbClr val="050E17"/>
              </a:solidFill>
              <a:latin typeface="-apple-system"/>
            </a:endParaRPr>
          </a:p>
          <a:p>
            <a:pPr algn="ctr"/>
            <a:r>
              <a:rPr lang="en-US" sz="2400" dirty="0">
                <a:solidFill>
                  <a:srgbClr val="050E17"/>
                </a:solidFill>
                <a:latin typeface="-apple-system"/>
              </a:rPr>
              <a:t> If the parties have a history of conflict, lack confidence in each other's integrity, or feel that their interests are not being respected, it can impede open and collaborative negotiation.</a:t>
            </a:r>
          </a:p>
        </p:txBody>
      </p:sp>
      <p:pic>
        <p:nvPicPr>
          <p:cNvPr id="7" name="Graphic 21">
            <a:extLst>
              <a:ext uri="{FF2B5EF4-FFF2-40B4-BE49-F238E27FC236}">
                <a16:creationId xmlns:a16="http://schemas.microsoft.com/office/drawing/2014/main" id="{2D0C5EEF-ED07-0314-97AC-E3DBDC89C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2,312 Distrust Mistrust Stock Photos - Free &amp; Royalty-Free Stock Photos  from Dreamstime">
            <a:extLst>
              <a:ext uri="{FF2B5EF4-FFF2-40B4-BE49-F238E27FC236}">
                <a16:creationId xmlns:a16="http://schemas.microsoft.com/office/drawing/2014/main" id="{CC8A0E80-63BC-C404-4BBF-676EB0C79B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685495"/>
            <a:ext cx="4207129"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3623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C7970-1C46-7F4E-9E37-5514531EA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D192B1-ED9D-3EE1-45B5-91091949A678}"/>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7B51EEF-13B8-CDA2-059D-F495CE34D6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51E1290-3E69-2F4D-820D-D2F84DCAB091}"/>
              </a:ext>
            </a:extLst>
          </p:cNvPr>
          <p:cNvSpPr txBox="1"/>
          <p:nvPr/>
        </p:nvSpPr>
        <p:spPr>
          <a:xfrm>
            <a:off x="685597" y="2292388"/>
            <a:ext cx="6697920" cy="3416320"/>
          </a:xfrm>
          <a:prstGeom prst="rect">
            <a:avLst/>
          </a:prstGeom>
          <a:noFill/>
        </p:spPr>
        <p:txBody>
          <a:bodyPr wrap="square" rtlCol="0">
            <a:spAutoFit/>
          </a:bodyPr>
          <a:lstStyle/>
          <a:p>
            <a:pPr algn="ctr"/>
            <a:r>
              <a:rPr lang="en-US" sz="2400" dirty="0">
                <a:solidFill>
                  <a:srgbClr val="050E17"/>
                </a:solidFill>
                <a:latin typeface="-apple-system"/>
              </a:rPr>
              <a:t>A lack of trust in negotiation can manifest as excessive questioning of information, delayed responses, or even outright deception, all of which can lead to an impasse.</a:t>
            </a:r>
          </a:p>
          <a:p>
            <a:pPr algn="ctr"/>
            <a:endParaRPr lang="en-US" sz="2400" dirty="0">
              <a:solidFill>
                <a:srgbClr val="050E17"/>
              </a:solidFill>
              <a:latin typeface="-apple-system"/>
            </a:endParaRPr>
          </a:p>
          <a:p>
            <a:pPr algn="ctr"/>
            <a:r>
              <a:rPr lang="en-US" sz="2400" dirty="0">
                <a:solidFill>
                  <a:srgbClr val="050E17"/>
                </a:solidFill>
                <a:latin typeface="-apple-system"/>
              </a:rPr>
              <a:t> For example, one party might fabricate information or exaggerate claims to gain an advantage, or they might delay sharing crucial information, leading the other party to question their motives and sincerity</a:t>
            </a:r>
          </a:p>
        </p:txBody>
      </p:sp>
      <p:pic>
        <p:nvPicPr>
          <p:cNvPr id="7" name="Graphic 21">
            <a:extLst>
              <a:ext uri="{FF2B5EF4-FFF2-40B4-BE49-F238E27FC236}">
                <a16:creationId xmlns:a16="http://schemas.microsoft.com/office/drawing/2014/main" id="{8F79B83C-15E6-6DA3-E201-0BC25FD33C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2,312 Distrust Mistrust Stock Photos - Free &amp; Royalty-Free Stock Photos  from Dreamstime">
            <a:extLst>
              <a:ext uri="{FF2B5EF4-FFF2-40B4-BE49-F238E27FC236}">
                <a16:creationId xmlns:a16="http://schemas.microsoft.com/office/drawing/2014/main" id="{A309F57E-1439-D862-1279-9541C35AA3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685495"/>
            <a:ext cx="4207129"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4318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25B53-9506-A427-2D95-47666620D7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52A227-A02C-C873-0FE5-CAD650851A2F}"/>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E54F80F-6623-F518-AF55-5D930F37E4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8208618-8871-BAF2-865E-4FE0C7D15C0F}"/>
              </a:ext>
            </a:extLst>
          </p:cNvPr>
          <p:cNvSpPr txBox="1"/>
          <p:nvPr/>
        </p:nvSpPr>
        <p:spPr>
          <a:xfrm>
            <a:off x="617280" y="2186093"/>
            <a:ext cx="6697920" cy="3785652"/>
          </a:xfrm>
          <a:prstGeom prst="rect">
            <a:avLst/>
          </a:prstGeom>
          <a:noFill/>
        </p:spPr>
        <p:txBody>
          <a:bodyPr wrap="square" rtlCol="0">
            <a:spAutoFit/>
          </a:bodyPr>
          <a:lstStyle/>
          <a:p>
            <a:pPr algn="just"/>
            <a:r>
              <a:rPr lang="en-US" sz="2000" b="1" dirty="0">
                <a:cs typeface="Tajawal ExtraBold" panose="00000800000000000000" pitchFamily="2" charset="-78"/>
              </a:rPr>
              <a:t>There is the Dilemma Honesty</a:t>
            </a:r>
          </a:p>
          <a:p>
            <a:pPr marL="914400" lvl="1" indent="-457200" algn="just">
              <a:buFont typeface="Arial" panose="020B0604020202020204" pitchFamily="34" charset="0"/>
              <a:buChar char="•"/>
            </a:pPr>
            <a:r>
              <a:rPr lang="en-US" sz="2000" dirty="0">
                <a:cs typeface="Tajawal ExtraBold" panose="00000800000000000000" pitchFamily="2" charset="-78"/>
              </a:rPr>
              <a:t>On one hand, telling the other party everything about your situation may give that person an opportunity to take advantage of you.</a:t>
            </a:r>
          </a:p>
          <a:p>
            <a:pPr marL="914400" lvl="1" indent="-457200" algn="just">
              <a:buFont typeface="Arial" panose="020B0604020202020204" pitchFamily="34" charset="0"/>
              <a:buChar char="•"/>
            </a:pPr>
            <a:r>
              <a:rPr lang="en-US" sz="2000" dirty="0">
                <a:cs typeface="Tajawal ExtraBold" panose="00000800000000000000" pitchFamily="2" charset="-78"/>
              </a:rPr>
              <a:t>However, not telling the other person anything may lead to a stalemate</a:t>
            </a:r>
          </a:p>
          <a:p>
            <a:pPr algn="just"/>
            <a:r>
              <a:rPr lang="en-US" sz="2000" dirty="0">
                <a:cs typeface="Tajawal ExtraBold" panose="00000800000000000000" pitchFamily="2" charset="-78"/>
              </a:rPr>
              <a:t>The Dilemma of trust concerns how much you should believe of what the other party tells you.</a:t>
            </a:r>
          </a:p>
          <a:p>
            <a:pPr marL="914400" lvl="1" indent="-457200" algn="just">
              <a:buFont typeface="Arial" panose="020B0604020202020204" pitchFamily="34" charset="0"/>
              <a:buChar char="•"/>
            </a:pPr>
            <a:r>
              <a:rPr lang="en-US" sz="2000" dirty="0">
                <a:cs typeface="Tajawal ExtraBold" panose="00000800000000000000" pitchFamily="2" charset="-78"/>
              </a:rPr>
              <a:t>Believing everything, the person could take advantages of you.</a:t>
            </a:r>
          </a:p>
          <a:p>
            <a:pPr marL="914400" lvl="1" indent="-457200" algn="just">
              <a:buFont typeface="Arial" panose="020B0604020202020204" pitchFamily="34" charset="0"/>
              <a:buChar char="•"/>
            </a:pPr>
            <a:r>
              <a:rPr lang="en-US" sz="2000" dirty="0">
                <a:cs typeface="Tajawal ExtraBold" panose="00000800000000000000" pitchFamily="2" charset="-78"/>
              </a:rPr>
              <a:t>Believing nothing, then reaching an agreement will be very difficult.</a:t>
            </a:r>
          </a:p>
        </p:txBody>
      </p:sp>
      <p:pic>
        <p:nvPicPr>
          <p:cNvPr id="7" name="Graphic 21">
            <a:extLst>
              <a:ext uri="{FF2B5EF4-FFF2-40B4-BE49-F238E27FC236}">
                <a16:creationId xmlns:a16="http://schemas.microsoft.com/office/drawing/2014/main" id="{A6FAE936-1B22-AC6A-CD5E-C26BDFE2EB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2,312 Distrust Mistrust Stock Photos - Free &amp; Royalty-Free Stock Photos  from Dreamstime">
            <a:extLst>
              <a:ext uri="{FF2B5EF4-FFF2-40B4-BE49-F238E27FC236}">
                <a16:creationId xmlns:a16="http://schemas.microsoft.com/office/drawing/2014/main" id="{FDA4F749-774E-9975-466D-E21863F2F6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685495"/>
            <a:ext cx="4207129"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5065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7C723-AAB0-AF81-F612-83E5D44D72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F3061C-3F96-B978-4B8F-BBE958DECCEF}"/>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17972F1-A302-2E8E-572F-B9250312DD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96CB235-1D06-0571-A6DD-1080BD592D2B}"/>
              </a:ext>
            </a:extLst>
          </p:cNvPr>
          <p:cNvSpPr txBox="1"/>
          <p:nvPr/>
        </p:nvSpPr>
        <p:spPr>
          <a:xfrm>
            <a:off x="617280" y="2186093"/>
            <a:ext cx="6697920" cy="2862322"/>
          </a:xfrm>
          <a:prstGeom prst="rect">
            <a:avLst/>
          </a:prstGeom>
          <a:noFill/>
        </p:spPr>
        <p:txBody>
          <a:bodyPr wrap="square" rtlCol="0">
            <a:spAutoFit/>
          </a:bodyPr>
          <a:lstStyle/>
          <a:p>
            <a:pPr algn="just"/>
            <a:r>
              <a:rPr lang="en-US" b="1" dirty="0">
                <a:cs typeface="Tajawal ExtraBold" panose="00000800000000000000" pitchFamily="2" charset="-78"/>
              </a:rPr>
              <a:t>Ex</a:t>
            </a:r>
            <a:r>
              <a:rPr lang="en-US" dirty="0">
                <a:cs typeface="Tajawal ExtraBold" panose="00000800000000000000" pitchFamily="2" charset="-78"/>
              </a:rPr>
              <a:t>: party A and party B are negotiating for a deal consisting of large number of barrels of petroleum.</a:t>
            </a:r>
          </a:p>
          <a:p>
            <a:pPr marL="742950" lvl="1" indent="-285750" algn="just">
              <a:buFont typeface="Arial" panose="020B0604020202020204" pitchFamily="34" charset="0"/>
              <a:buChar char="•"/>
            </a:pPr>
            <a:r>
              <a:rPr lang="en-US" dirty="0">
                <a:cs typeface="Tajawal ExtraBold" panose="00000800000000000000" pitchFamily="2" charset="-78"/>
              </a:rPr>
              <a:t>Party A ( the buyer ) is suspicious about the quality of petroleum that party B is supplying because of a recent conflict of part B with another customer over quality control.</a:t>
            </a:r>
          </a:p>
          <a:p>
            <a:pPr marL="742950" lvl="1" indent="-285750" algn="just">
              <a:buFont typeface="Arial" panose="020B0604020202020204" pitchFamily="34" charset="0"/>
              <a:buChar char="•"/>
            </a:pPr>
            <a:r>
              <a:rPr lang="en-US" dirty="0">
                <a:cs typeface="Tajawal ExtraBold" panose="00000800000000000000" pitchFamily="2" charset="-78"/>
              </a:rPr>
              <a:t>Party B did not disclose the reasons of this conflict during the negotiation with party A. as party B is not being fully honest and is unable to eliminate these suspicious of party a, the deal falls apart. </a:t>
            </a:r>
          </a:p>
          <a:p>
            <a:pPr lvl="1" algn="just"/>
            <a:endParaRPr lang="en-US" dirty="0">
              <a:cs typeface="Tajawal ExtraBold" panose="00000800000000000000" pitchFamily="2" charset="-78"/>
            </a:endParaRPr>
          </a:p>
        </p:txBody>
      </p:sp>
      <p:pic>
        <p:nvPicPr>
          <p:cNvPr id="7" name="Graphic 21">
            <a:extLst>
              <a:ext uri="{FF2B5EF4-FFF2-40B4-BE49-F238E27FC236}">
                <a16:creationId xmlns:a16="http://schemas.microsoft.com/office/drawing/2014/main" id="{4DADB7F5-5928-CDAC-6665-136E0CF70C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2,312 Distrust Mistrust Stock Photos - Free &amp; Royalty-Free Stock Photos  from Dreamstime">
            <a:extLst>
              <a:ext uri="{FF2B5EF4-FFF2-40B4-BE49-F238E27FC236}">
                <a16:creationId xmlns:a16="http://schemas.microsoft.com/office/drawing/2014/main" id="{628C8BB0-E6E0-228A-9C9D-A558C35086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685495"/>
            <a:ext cx="4207129"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062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AD725-AAC8-15BE-7E18-98D402CC84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96FA87-664E-B1E0-1081-A02EF3BAF946}"/>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6C91432-C65A-C336-1B21-A5D8ACA9FF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6231B4E-AE71-A9F5-451A-ECBA8F64C4C5}"/>
              </a:ext>
            </a:extLst>
          </p:cNvPr>
          <p:cNvSpPr txBox="1"/>
          <p:nvPr/>
        </p:nvSpPr>
        <p:spPr>
          <a:xfrm>
            <a:off x="617280" y="2186093"/>
            <a:ext cx="6697920" cy="2862322"/>
          </a:xfrm>
          <a:prstGeom prst="rect">
            <a:avLst/>
          </a:prstGeom>
          <a:noFill/>
        </p:spPr>
        <p:txBody>
          <a:bodyPr wrap="square" rtlCol="0">
            <a:spAutoFit/>
          </a:bodyPr>
          <a:lstStyle/>
          <a:p>
            <a:pPr algn="just"/>
            <a:r>
              <a:rPr lang="en-US" dirty="0">
                <a:cs typeface="Tajawal ExtraBold" panose="00000800000000000000" pitchFamily="2" charset="-78"/>
              </a:rPr>
              <a:t>To overcome this barrier, they should build trust with each other through:</a:t>
            </a:r>
          </a:p>
          <a:p>
            <a:pPr marL="800100" lvl="1" indent="-342900" algn="just">
              <a:buFont typeface="Arial" panose="020B0604020202020204" pitchFamily="34" charset="0"/>
              <a:buChar char="•"/>
            </a:pPr>
            <a:r>
              <a:rPr lang="en-US" dirty="0">
                <a:cs typeface="Tajawal ExtraBold" panose="00000800000000000000" pitchFamily="2" charset="-78"/>
              </a:rPr>
              <a:t>Gain the trust of the other part before negotiating</a:t>
            </a:r>
          </a:p>
          <a:p>
            <a:pPr marL="800100" lvl="1" indent="-342900" algn="just">
              <a:buFont typeface="Arial" panose="020B0604020202020204" pitchFamily="34" charset="0"/>
              <a:buChar char="•"/>
            </a:pPr>
            <a:r>
              <a:rPr lang="en-US" dirty="0">
                <a:cs typeface="Tajawal ExtraBold" panose="00000800000000000000" pitchFamily="2" charset="-78"/>
              </a:rPr>
              <a:t>Treat your negotiators fairly</a:t>
            </a:r>
          </a:p>
          <a:p>
            <a:pPr marL="342900" indent="-342900" algn="just">
              <a:buFont typeface="Arial" panose="020B0604020202020204" pitchFamily="34" charset="0"/>
              <a:buChar char="•"/>
            </a:pPr>
            <a:endParaRPr lang="en-US" dirty="0">
              <a:cs typeface="Tajawal ExtraBold" panose="00000800000000000000" pitchFamily="2" charset="-78"/>
            </a:endParaRPr>
          </a:p>
          <a:p>
            <a:pPr algn="just"/>
            <a:r>
              <a:rPr lang="en-US" dirty="0">
                <a:cs typeface="Tajawal ExtraBold" panose="00000800000000000000" pitchFamily="2" charset="-78"/>
              </a:rPr>
              <a:t>Repairing breach of trust</a:t>
            </a:r>
          </a:p>
          <a:p>
            <a:pPr marL="800100" lvl="1" indent="-342900" algn="just">
              <a:buFont typeface="Arial" panose="020B0604020202020204" pitchFamily="34" charset="0"/>
              <a:buChar char="•"/>
            </a:pPr>
            <a:r>
              <a:rPr lang="en-US" dirty="0">
                <a:cs typeface="Tajawal ExtraBold" panose="00000800000000000000" pitchFamily="2" charset="-78"/>
              </a:rPr>
              <a:t>Arrange a personal meeting to discuss the conflict and any surrounding issues.</a:t>
            </a:r>
          </a:p>
          <a:p>
            <a:pPr marL="800100" lvl="1" indent="-342900" algn="just">
              <a:buFont typeface="Arial" panose="020B0604020202020204" pitchFamily="34" charset="0"/>
              <a:buChar char="•"/>
            </a:pPr>
            <a:r>
              <a:rPr lang="en-US" dirty="0">
                <a:cs typeface="Tajawal ExtraBold" panose="00000800000000000000" pitchFamily="2" charset="-78"/>
              </a:rPr>
              <a:t>Taking responsibility for all or some aspects of underlying relationship tension is important to disarm conflict.</a:t>
            </a:r>
          </a:p>
        </p:txBody>
      </p:sp>
      <p:pic>
        <p:nvPicPr>
          <p:cNvPr id="7" name="Graphic 21">
            <a:extLst>
              <a:ext uri="{FF2B5EF4-FFF2-40B4-BE49-F238E27FC236}">
                <a16:creationId xmlns:a16="http://schemas.microsoft.com/office/drawing/2014/main" id="{EC3DB2FE-4722-C200-FFED-03D7F10105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2,312 Distrust Mistrust Stock Photos - Free &amp; Royalty-Free Stock Photos  from Dreamstime">
            <a:extLst>
              <a:ext uri="{FF2B5EF4-FFF2-40B4-BE49-F238E27FC236}">
                <a16:creationId xmlns:a16="http://schemas.microsoft.com/office/drawing/2014/main" id="{57480134-B927-222D-CB34-C478336256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685495"/>
            <a:ext cx="4207129"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085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94485-43BC-8D6E-4EE8-B704BBCD25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46C93B-9298-934C-1251-6C6D8AAAB465}"/>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AE809D-45CA-3A85-4842-08414AD317C8}"/>
              </a:ext>
            </a:extLst>
          </p:cNvPr>
          <p:cNvSpPr txBox="1"/>
          <p:nvPr/>
        </p:nvSpPr>
        <p:spPr>
          <a:xfrm>
            <a:off x="2346765" y="1090930"/>
            <a:ext cx="7818519" cy="523220"/>
          </a:xfrm>
          <a:prstGeom prst="rect">
            <a:avLst/>
          </a:prstGeom>
          <a:noFill/>
        </p:spPr>
        <p:txBody>
          <a:bodyPr wrap="square" rtlCol="0">
            <a:spAutoFit/>
          </a:bodyPr>
          <a:lstStyle/>
          <a:p>
            <a:r>
              <a:rPr lang="en-US" sz="2800" b="1" dirty="0">
                <a:solidFill>
                  <a:srgbClr val="C00000"/>
                </a:solidFill>
                <a:cs typeface="Tajawal ExtraBold" panose="00000800000000000000" pitchFamily="2" charset="-78"/>
              </a:rPr>
              <a:t>Difference between Mistrust, Distrust and </a:t>
            </a:r>
            <a:r>
              <a:rPr lang="en-US" sz="2800" b="1" dirty="0" err="1">
                <a:solidFill>
                  <a:srgbClr val="C00000"/>
                </a:solidFill>
                <a:cs typeface="Tajawal ExtraBold" panose="00000800000000000000" pitchFamily="2" charset="-78"/>
              </a:rPr>
              <a:t>Nontrust</a:t>
            </a:r>
            <a:endParaRPr lang="en-US" sz="2800" b="1" dirty="0">
              <a:solidFill>
                <a:srgbClr val="C00000"/>
              </a:solidFill>
              <a:cs typeface="Tajawal ExtraBold" panose="00000800000000000000" pitchFamily="2" charset="-78"/>
            </a:endParaRPr>
          </a:p>
        </p:txBody>
      </p:sp>
      <p:sp>
        <p:nvSpPr>
          <p:cNvPr id="5" name="Rectangle 4">
            <a:extLst>
              <a:ext uri="{FF2B5EF4-FFF2-40B4-BE49-F238E27FC236}">
                <a16:creationId xmlns:a16="http://schemas.microsoft.com/office/drawing/2014/main" id="{48C390B9-2CAD-F76E-4E8D-E8A84C1DE0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B1E8D85-3729-FB9B-3D93-6558A88C0C96}"/>
              </a:ext>
            </a:extLst>
          </p:cNvPr>
          <p:cNvSpPr txBox="1"/>
          <p:nvPr/>
        </p:nvSpPr>
        <p:spPr>
          <a:xfrm>
            <a:off x="685597" y="2292388"/>
            <a:ext cx="6697920" cy="3416320"/>
          </a:xfrm>
          <a:prstGeom prst="rect">
            <a:avLst/>
          </a:prstGeom>
          <a:noFill/>
        </p:spPr>
        <p:txBody>
          <a:bodyPr wrap="square" rtlCol="0">
            <a:spAutoFit/>
          </a:bodyPr>
          <a:lstStyle/>
          <a:p>
            <a:pPr algn="ctr"/>
            <a:br>
              <a:rPr lang="en-US" sz="2400" dirty="0"/>
            </a:br>
            <a:r>
              <a:rPr lang="en-US" sz="2400" dirty="0"/>
              <a:t>Understanding these terms' differences can help you use them correctly in your conversations and writing. Use '</a:t>
            </a:r>
            <a:r>
              <a:rPr lang="en-US" sz="2400" b="1" dirty="0">
                <a:solidFill>
                  <a:srgbClr val="C00000"/>
                </a:solidFill>
              </a:rPr>
              <a:t>distrust</a:t>
            </a:r>
            <a:r>
              <a:rPr lang="en-US" sz="2400" dirty="0"/>
              <a:t>' when expressing a definitive lack of trust based on evidence or experience. Use '</a:t>
            </a:r>
            <a:r>
              <a:rPr lang="en-US" sz="2400" b="1" dirty="0">
                <a:solidFill>
                  <a:srgbClr val="C00000"/>
                </a:solidFill>
              </a:rPr>
              <a:t>mistrust</a:t>
            </a:r>
            <a:r>
              <a:rPr lang="en-US" sz="2400" dirty="0"/>
              <a:t>' when you want to convey suspicion or doubt without any concrete reason. Use ‘</a:t>
            </a:r>
            <a:r>
              <a:rPr lang="en-US" sz="2400" b="1" dirty="0">
                <a:solidFill>
                  <a:srgbClr val="C00000"/>
                </a:solidFill>
              </a:rPr>
              <a:t>non-trust</a:t>
            </a:r>
            <a:r>
              <a:rPr lang="en-US" sz="2400" b="1" dirty="0"/>
              <a:t>’ </a:t>
            </a:r>
            <a:r>
              <a:rPr lang="en-US" sz="2400" dirty="0"/>
              <a:t> is different. It doesn’t announce itself with disappointment or doubt.</a:t>
            </a:r>
            <a:endParaRPr lang="en-US" sz="2400" dirty="0">
              <a:solidFill>
                <a:srgbClr val="050E17"/>
              </a:solidFill>
              <a:latin typeface="-apple-system"/>
            </a:endParaRPr>
          </a:p>
        </p:txBody>
      </p:sp>
      <p:pic>
        <p:nvPicPr>
          <p:cNvPr id="7" name="Graphic 21">
            <a:extLst>
              <a:ext uri="{FF2B5EF4-FFF2-40B4-BE49-F238E27FC236}">
                <a16:creationId xmlns:a16="http://schemas.microsoft.com/office/drawing/2014/main" id="{7F2F4F2A-4B61-C6C9-2026-4769E760C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Article content">
            <a:extLst>
              <a:ext uri="{FF2B5EF4-FFF2-40B4-BE49-F238E27FC236}">
                <a16:creationId xmlns:a16="http://schemas.microsoft.com/office/drawing/2014/main" id="{7FA3221C-B4F6-CD00-80E6-746171374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8545" y="1776683"/>
            <a:ext cx="4275446" cy="406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4407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B19F3-8256-04E5-1E99-1676F9EEC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B94B6-6733-7E27-D0DA-7642334CBDD4}"/>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53584D-BC0A-45CD-F2ED-1F194E031D6B}"/>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cs typeface="Tajawal ExtraBold" panose="00000800000000000000" pitchFamily="2" charset="-78"/>
              </a:rPr>
              <a:t>9. Being too rigid</a:t>
            </a:r>
          </a:p>
        </p:txBody>
      </p:sp>
      <p:sp>
        <p:nvSpPr>
          <p:cNvPr id="5" name="Rectangle 4">
            <a:extLst>
              <a:ext uri="{FF2B5EF4-FFF2-40B4-BE49-F238E27FC236}">
                <a16:creationId xmlns:a16="http://schemas.microsoft.com/office/drawing/2014/main" id="{8A7AC2F7-6217-5697-6A5B-C53B80EC07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5F30FF2-CBE5-A98D-D5E4-D8C44B334F82}"/>
              </a:ext>
            </a:extLst>
          </p:cNvPr>
          <p:cNvSpPr txBox="1"/>
          <p:nvPr/>
        </p:nvSpPr>
        <p:spPr>
          <a:xfrm>
            <a:off x="617280" y="2172741"/>
            <a:ext cx="6697920" cy="3785652"/>
          </a:xfrm>
          <a:prstGeom prst="rect">
            <a:avLst/>
          </a:prstGeom>
          <a:noFill/>
        </p:spPr>
        <p:txBody>
          <a:bodyPr wrap="square" rtlCol="0">
            <a:spAutoFit/>
          </a:bodyPr>
          <a:lstStyle/>
          <a:p>
            <a:pPr algn="ctr"/>
            <a:r>
              <a:rPr lang="en-US" sz="2000" dirty="0">
                <a:solidFill>
                  <a:srgbClr val="050E17"/>
                </a:solidFill>
                <a:latin typeface="-apple-system"/>
              </a:rPr>
              <a:t>If both parties approach negotiations with fixed positions and have a rigid mindset, it becomes challenging to explore creative solutions or make concessions. Inflexibility can lead to a stalemate or an unsatisfactory compromise.</a:t>
            </a:r>
          </a:p>
          <a:p>
            <a:pPr algn="ctr"/>
            <a:endParaRPr lang="en-US" sz="2000" dirty="0">
              <a:solidFill>
                <a:srgbClr val="050E17"/>
              </a:solidFill>
              <a:latin typeface="-apple-system"/>
            </a:endParaRPr>
          </a:p>
          <a:p>
            <a:pPr algn="ctr" fontAlgn="ctr"/>
            <a:r>
              <a:rPr lang="en-US" sz="2000" dirty="0"/>
              <a:t>Refusing to compromise or consider alternative solutions can stall negotiations and prevent progress. </a:t>
            </a:r>
          </a:p>
          <a:p>
            <a:pPr algn="ctr" fontAlgn="ctr"/>
            <a:endParaRPr lang="en-US" sz="2000" dirty="0"/>
          </a:p>
          <a:p>
            <a:pPr algn="ctr" fontAlgn="ctr"/>
            <a:r>
              <a:rPr lang="en-US" sz="2000" dirty="0">
                <a:cs typeface="Tajawal ExtraBold" panose="00000800000000000000" pitchFamily="2" charset="-78"/>
              </a:rPr>
              <a:t>Negotiations will fail if you are too rigid about your opinions rather than simply being clear about your end purpose, and open to how to design the deal and where flexibility can be practiced.</a:t>
            </a:r>
            <a:endParaRPr lang="en-US" sz="2000" dirty="0"/>
          </a:p>
        </p:txBody>
      </p:sp>
      <p:pic>
        <p:nvPicPr>
          <p:cNvPr id="7" name="Graphic 21">
            <a:extLst>
              <a:ext uri="{FF2B5EF4-FFF2-40B4-BE49-F238E27FC236}">
                <a16:creationId xmlns:a16="http://schemas.microsoft.com/office/drawing/2014/main" id="{69380613-0E00-7848-022E-7D2B7FA53A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8568EC60-33EE-573D-6245-6AFA35629CCB}"/>
              </a:ext>
            </a:extLst>
          </p:cNvPr>
          <p:cNvPicPr>
            <a:picLocks noChangeAspect="1"/>
          </p:cNvPicPr>
          <p:nvPr/>
        </p:nvPicPr>
        <p:blipFill>
          <a:blip r:embed="rId3"/>
          <a:srcRect l="60421" t="34474" r="3103" b="31494"/>
          <a:stretch>
            <a:fillRect/>
          </a:stretch>
        </p:blipFill>
        <p:spPr>
          <a:xfrm>
            <a:off x="7640228" y="1912304"/>
            <a:ext cx="4343763" cy="3521544"/>
          </a:xfrm>
          <a:prstGeom prst="rect">
            <a:avLst/>
          </a:prstGeom>
        </p:spPr>
      </p:pic>
    </p:spTree>
    <p:extLst>
      <p:ext uri="{BB962C8B-B14F-4D97-AF65-F5344CB8AC3E}">
        <p14:creationId xmlns:p14="http://schemas.microsoft.com/office/powerpoint/2010/main" val="6772709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59915-62FE-A156-6A6E-841986E0F7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FCBC91-F364-157B-C0B1-0240520B66E0}"/>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D6A8180-9712-F06C-1781-EA6532DFDB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1C327A0-C8F0-F428-CE19-5934FE229C3F}"/>
              </a:ext>
            </a:extLst>
          </p:cNvPr>
          <p:cNvSpPr txBox="1"/>
          <p:nvPr/>
        </p:nvSpPr>
        <p:spPr>
          <a:xfrm>
            <a:off x="617280" y="2214874"/>
            <a:ext cx="6373108" cy="3693319"/>
          </a:xfrm>
          <a:prstGeom prst="rect">
            <a:avLst/>
          </a:prstGeom>
          <a:noFill/>
        </p:spPr>
        <p:txBody>
          <a:bodyPr wrap="square" rtlCol="0">
            <a:spAutoFit/>
          </a:bodyPr>
          <a:lstStyle/>
          <a:p>
            <a:pPr algn="just"/>
            <a:r>
              <a:rPr lang="en-US" b="1" dirty="0">
                <a:cs typeface="Tajawal ExtraBold" panose="00000800000000000000" pitchFamily="2" charset="-78"/>
              </a:rPr>
              <a:t>EX</a:t>
            </a:r>
            <a:r>
              <a:rPr lang="en-US" dirty="0">
                <a:cs typeface="Tajawal ExtraBold" panose="00000800000000000000" pitchFamily="2" charset="-78"/>
              </a:rPr>
              <a:t>: if a shopkeeper is selling an antique glass vase but he is being too rigid and is not willing to lower the price a bit so as to make it more affordable, not only he is losing customers but also the potential customer will be deprived of the product he liked and wanted to purchase.</a:t>
            </a:r>
          </a:p>
          <a:p>
            <a:pPr algn="just"/>
            <a:endParaRPr lang="en-US" dirty="0">
              <a:cs typeface="Tajawal ExtraBold" panose="00000800000000000000" pitchFamily="2" charset="-78"/>
            </a:endParaRPr>
          </a:p>
          <a:p>
            <a:pPr algn="just"/>
            <a:r>
              <a:rPr lang="en-US" dirty="0">
                <a:cs typeface="Tajawal ExtraBold" panose="00000800000000000000" pitchFamily="2" charset="-78"/>
              </a:rPr>
              <a:t>In this case, it will be a lose – lose situation.</a:t>
            </a:r>
          </a:p>
          <a:p>
            <a:pPr algn="just"/>
            <a:r>
              <a:rPr lang="en-US" dirty="0">
                <a:cs typeface="Tajawal ExtraBold" panose="00000800000000000000" pitchFamily="2" charset="-78"/>
              </a:rPr>
              <a:t>To Overcome this barrier, </a:t>
            </a:r>
          </a:p>
          <a:p>
            <a:pPr marL="800100" lvl="1" indent="-342900" algn="just">
              <a:buFont typeface="Arial" panose="020B0604020202020204" pitchFamily="34" charset="0"/>
              <a:buChar char="•"/>
            </a:pPr>
            <a:r>
              <a:rPr lang="en-US" dirty="0">
                <a:cs typeface="Tajawal ExtraBold" panose="00000800000000000000" pitchFamily="2" charset="-78"/>
              </a:rPr>
              <a:t>Be a little flexible, c</a:t>
            </a:r>
            <a:r>
              <a:rPr lang="en-US" dirty="0"/>
              <a:t>ompromise to your best extent possible and don’t crib always.</a:t>
            </a:r>
          </a:p>
          <a:p>
            <a:pPr marL="800100" lvl="1" indent="-342900" algn="just">
              <a:buFont typeface="Arial" panose="020B0604020202020204" pitchFamily="34" charset="0"/>
              <a:buChar char="•"/>
            </a:pPr>
            <a:r>
              <a:rPr lang="en-US" dirty="0">
                <a:cs typeface="Tajawal ExtraBold" panose="00000800000000000000" pitchFamily="2" charset="-78"/>
              </a:rPr>
              <a:t>One should adopt a positive attitude and try his level best to adjust with each other and find out a solution which will satisfy all.</a:t>
            </a:r>
          </a:p>
        </p:txBody>
      </p:sp>
      <p:pic>
        <p:nvPicPr>
          <p:cNvPr id="7" name="Graphic 21">
            <a:extLst>
              <a:ext uri="{FF2B5EF4-FFF2-40B4-BE49-F238E27FC236}">
                <a16:creationId xmlns:a16="http://schemas.microsoft.com/office/drawing/2014/main" id="{E33D9C68-6A55-E0E8-B249-D9C83F712C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D69DB15-9F04-D14E-AB5D-6D3B8275B1DB}"/>
              </a:ext>
            </a:extLst>
          </p:cNvPr>
          <p:cNvPicPr>
            <a:picLocks noChangeAspect="1"/>
          </p:cNvPicPr>
          <p:nvPr/>
        </p:nvPicPr>
        <p:blipFill>
          <a:blip r:embed="rId3"/>
          <a:srcRect l="60421" t="34474" r="3103" b="31494"/>
          <a:stretch>
            <a:fillRect/>
          </a:stretch>
        </p:blipFill>
        <p:spPr>
          <a:xfrm>
            <a:off x="7640228" y="1996387"/>
            <a:ext cx="4343763" cy="3521544"/>
          </a:xfrm>
          <a:prstGeom prst="rect">
            <a:avLst/>
          </a:prstGeom>
        </p:spPr>
      </p:pic>
    </p:spTree>
    <p:extLst>
      <p:ext uri="{BB962C8B-B14F-4D97-AF65-F5344CB8AC3E}">
        <p14:creationId xmlns:p14="http://schemas.microsoft.com/office/powerpoint/2010/main" val="41139302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6796D-6356-B3E4-D7A8-FC8BD1BDCC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B6B7BC-69B5-2E20-4B42-A49A13ADD3AD}"/>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31A89FF-D211-1023-8729-0A0846D25F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D6A26A5-111B-AAD0-53D8-DFEBC7BC4F3E}"/>
              </a:ext>
            </a:extLst>
          </p:cNvPr>
          <p:cNvSpPr txBox="1"/>
          <p:nvPr/>
        </p:nvSpPr>
        <p:spPr>
          <a:xfrm>
            <a:off x="617280" y="2033824"/>
            <a:ext cx="6834553" cy="4093428"/>
          </a:xfrm>
          <a:prstGeom prst="rect">
            <a:avLst/>
          </a:prstGeom>
          <a:noFill/>
        </p:spPr>
        <p:txBody>
          <a:bodyPr wrap="square" rtlCol="0">
            <a:spAutoFit/>
          </a:bodyPr>
          <a:lstStyle/>
          <a:p>
            <a:pPr algn="ctr"/>
            <a:r>
              <a:rPr lang="en-US" sz="2000" dirty="0">
                <a:solidFill>
                  <a:srgbClr val="050E17"/>
                </a:solidFill>
              </a:rPr>
              <a:t>Negotiations that are rushed or subject to tight deadlines can create pressure and limit the ability to thoroughly explore options and find mutually beneficial agreements. Time constraints can increase tension and hinder the development of trust and rapport between the parties and </a:t>
            </a:r>
            <a:r>
              <a:rPr lang="en-US" sz="2000" dirty="0"/>
              <a:t>potentially leading to unfavorable outcomes</a:t>
            </a:r>
            <a:endParaRPr lang="en-US" sz="2000" dirty="0">
              <a:solidFill>
                <a:srgbClr val="050E17"/>
              </a:solidFill>
            </a:endParaRPr>
          </a:p>
          <a:p>
            <a:pPr algn="ctr"/>
            <a:endParaRPr lang="en-US" sz="2000" dirty="0">
              <a:solidFill>
                <a:srgbClr val="050E17"/>
              </a:solidFill>
            </a:endParaRPr>
          </a:p>
          <a:p>
            <a:r>
              <a:rPr lang="en-US" sz="2000" dirty="0">
                <a:cs typeface="Tajawal ExtraBold" panose="00000800000000000000" pitchFamily="2" charset="-78"/>
              </a:rPr>
              <a:t>It is a major challenge to effective negotiation. One should never be in a hurry.</a:t>
            </a:r>
          </a:p>
          <a:p>
            <a:pPr marL="800100" lvl="1" indent="-342900">
              <a:buFont typeface="Arial" panose="020B0604020202020204" pitchFamily="34" charset="0"/>
              <a:buChar char="•"/>
            </a:pPr>
            <a:r>
              <a:rPr lang="en-US" sz="2000" dirty="0">
                <a:cs typeface="Tajawal ExtraBold" panose="00000800000000000000" pitchFamily="2" charset="-78"/>
              </a:rPr>
              <a:t>You need time to convince others </a:t>
            </a:r>
          </a:p>
          <a:p>
            <a:pPr marL="800100" lvl="1" indent="-342900">
              <a:buFont typeface="Arial" panose="020B0604020202020204" pitchFamily="34" charset="0"/>
              <a:buChar char="•"/>
            </a:pPr>
            <a:r>
              <a:rPr lang="en-US" sz="2000" dirty="0">
                <a:cs typeface="Tajawal ExtraBold" panose="00000800000000000000" pitchFamily="2" charset="-78"/>
              </a:rPr>
              <a:t>Never be in rush to purchase things or close a deal.</a:t>
            </a:r>
          </a:p>
          <a:p>
            <a:pPr marL="800100" lvl="1" indent="-342900">
              <a:buFont typeface="Arial" panose="020B0604020202020204" pitchFamily="34" charset="0"/>
              <a:buChar char="•"/>
            </a:pPr>
            <a:r>
              <a:rPr lang="en-US" sz="2000" dirty="0">
                <a:cs typeface="Tajawal ExtraBold" panose="00000800000000000000" pitchFamily="2" charset="-78"/>
              </a:rPr>
              <a:t>Analyze things carefully and then only come to conclusions.</a:t>
            </a:r>
            <a:endParaRPr lang="en-US" sz="2000" dirty="0">
              <a:solidFill>
                <a:srgbClr val="050E17"/>
              </a:solidFill>
            </a:endParaRPr>
          </a:p>
        </p:txBody>
      </p:sp>
      <p:pic>
        <p:nvPicPr>
          <p:cNvPr id="7" name="Graphic 21">
            <a:extLst>
              <a:ext uri="{FF2B5EF4-FFF2-40B4-BE49-F238E27FC236}">
                <a16:creationId xmlns:a16="http://schemas.microsoft.com/office/drawing/2014/main" id="{9DC1698F-2036-1C7D-90D6-9501B0059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FCEB56-E135-B8ED-5C68-C7E2CA502832}"/>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10. Time Constraints</a:t>
            </a:r>
            <a:endParaRPr lang="en-US" sz="2400" b="1" dirty="0">
              <a:solidFill>
                <a:srgbClr val="C00000"/>
              </a:solidFill>
              <a:cs typeface="Tajawal ExtraBold" panose="00000800000000000000" pitchFamily="2" charset="-78"/>
            </a:endParaRPr>
          </a:p>
        </p:txBody>
      </p:sp>
      <p:pic>
        <p:nvPicPr>
          <p:cNvPr id="11266" name="Picture 2" descr="The tactic of the ticking clock : the Impact of Time Pressure &amp; Deadlines  on Negotiations">
            <a:extLst>
              <a:ext uri="{FF2B5EF4-FFF2-40B4-BE49-F238E27FC236}">
                <a16:creationId xmlns:a16="http://schemas.microsoft.com/office/drawing/2014/main" id="{56FE3284-A16A-F179-C1CC-DD384D8502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4290" y="1685495"/>
            <a:ext cx="3794426" cy="437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647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43328-1B03-FB91-D64E-9B169E2928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ADA37D-3A39-6E51-EF10-7809BBA0306C}"/>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6C67185-DA75-1A35-B23B-E859C4D111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FB55BEE-EC16-10BD-2963-F255F9971219}"/>
              </a:ext>
            </a:extLst>
          </p:cNvPr>
          <p:cNvSpPr txBox="1"/>
          <p:nvPr/>
        </p:nvSpPr>
        <p:spPr>
          <a:xfrm>
            <a:off x="617280" y="2033824"/>
            <a:ext cx="6834553" cy="4093428"/>
          </a:xfrm>
          <a:prstGeom prst="rect">
            <a:avLst/>
          </a:prstGeom>
          <a:noFill/>
        </p:spPr>
        <p:txBody>
          <a:bodyPr wrap="square" rtlCol="0">
            <a:spAutoFit/>
          </a:bodyPr>
          <a:lstStyle/>
          <a:p>
            <a:r>
              <a:rPr lang="en-US" sz="2000" dirty="0">
                <a:cs typeface="Tajawal ExtraBold" panose="00000800000000000000" pitchFamily="2" charset="-78"/>
              </a:rPr>
              <a:t>While negotiating, favoring the statement of one party over another without listening to the point of view of the other results in bad negotiation due to lack of empathy towards the other party.</a:t>
            </a:r>
          </a:p>
          <a:p>
            <a:endParaRPr lang="en-US" sz="2000" dirty="0">
              <a:cs typeface="Tajawal ExtraBold" panose="00000800000000000000" pitchFamily="2" charset="-78"/>
            </a:endParaRPr>
          </a:p>
          <a:p>
            <a:r>
              <a:rPr lang="en-US" sz="2000" dirty="0"/>
              <a:t>Playing the blame game complicates the negotiation situation. Each party contributes for better or worse to any conflict or negotiation</a:t>
            </a:r>
          </a:p>
          <a:p>
            <a:r>
              <a:rPr lang="en-US" sz="2000" dirty="0"/>
              <a:t>Problem</a:t>
            </a:r>
            <a:r>
              <a:rPr lang="ar-EG" sz="2000" dirty="0"/>
              <a:t>/</a:t>
            </a:r>
            <a:r>
              <a:rPr lang="en-US" sz="2000" dirty="0"/>
              <a:t> arguments will result if you blame the other person for the difficulty</a:t>
            </a:r>
          </a:p>
          <a:p>
            <a:r>
              <a:rPr lang="en-US" sz="2000" dirty="0"/>
              <a:t>If you accept responsibility for the problem, you will foster a cooperative spirit</a:t>
            </a:r>
            <a:endParaRPr lang="id-ID" sz="2000" dirty="0"/>
          </a:p>
          <a:p>
            <a:endParaRPr lang="en-US" sz="2000" dirty="0">
              <a:cs typeface="Tajawal ExtraBold" panose="00000800000000000000" pitchFamily="2" charset="-78"/>
            </a:endParaRPr>
          </a:p>
        </p:txBody>
      </p:sp>
      <p:pic>
        <p:nvPicPr>
          <p:cNvPr id="7" name="Graphic 21">
            <a:extLst>
              <a:ext uri="{FF2B5EF4-FFF2-40B4-BE49-F238E27FC236}">
                <a16:creationId xmlns:a16="http://schemas.microsoft.com/office/drawing/2014/main" id="{1D87849B-89FD-D6E8-448D-A969CC1011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E203720-2353-25BB-BFE9-05E5651C0F4C}"/>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11. Blame Game</a:t>
            </a:r>
            <a:endParaRPr lang="en-US" sz="2400" b="1" dirty="0">
              <a:solidFill>
                <a:srgbClr val="C00000"/>
              </a:solidFill>
              <a:cs typeface="Tajawal ExtraBold" panose="00000800000000000000" pitchFamily="2" charset="-78"/>
            </a:endParaRPr>
          </a:p>
        </p:txBody>
      </p:sp>
      <p:pic>
        <p:nvPicPr>
          <p:cNvPr id="12290" name="Picture 2" descr="End the Blame Game: Use Corporate Culture to Focus on Solutions -">
            <a:extLst>
              <a:ext uri="{FF2B5EF4-FFF2-40B4-BE49-F238E27FC236}">
                <a16:creationId xmlns:a16="http://schemas.microsoft.com/office/drawing/2014/main" id="{65D21F26-1310-8674-4ECB-E2E36BF127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863795"/>
            <a:ext cx="4207130" cy="390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4616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1AB3E-410D-C1A0-4B0D-682ED17A5C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B1621-03E3-7233-316C-347BE8E68DE1}"/>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8E81D0B-5557-F143-3875-3D61D6115D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EE6ABD6-5825-95D8-8F5B-F7E238EAFCCD}"/>
              </a:ext>
            </a:extLst>
          </p:cNvPr>
          <p:cNvSpPr txBox="1"/>
          <p:nvPr/>
        </p:nvSpPr>
        <p:spPr>
          <a:xfrm>
            <a:off x="617280" y="2320693"/>
            <a:ext cx="6834553" cy="2862322"/>
          </a:xfrm>
          <a:prstGeom prst="rect">
            <a:avLst/>
          </a:prstGeom>
          <a:noFill/>
        </p:spPr>
        <p:txBody>
          <a:bodyPr wrap="square" rtlCol="0">
            <a:spAutoFit/>
          </a:bodyPr>
          <a:lstStyle/>
          <a:p>
            <a:pPr algn="just"/>
            <a:r>
              <a:rPr lang="en-US" sz="2000" b="1" dirty="0">
                <a:cs typeface="Tajawal ExtraBold" panose="00000800000000000000" pitchFamily="2" charset="-78"/>
              </a:rPr>
              <a:t>EX: </a:t>
            </a:r>
            <a:r>
              <a:rPr lang="en-US" sz="2000" dirty="0">
                <a:cs typeface="Tajawal ExtraBold" panose="00000800000000000000" pitchFamily="2" charset="-78"/>
              </a:rPr>
              <a:t>in any conflict, or negotiation, both parties are striving to get their desirable outcomes without listening to the queries of the other party.</a:t>
            </a:r>
          </a:p>
          <a:p>
            <a:pPr algn="just"/>
            <a:endParaRPr lang="en-US" sz="2000" dirty="0">
              <a:cs typeface="Tajawal ExtraBold" panose="00000800000000000000" pitchFamily="2" charset="-78"/>
            </a:endParaRPr>
          </a:p>
          <a:p>
            <a:pPr algn="just"/>
            <a:r>
              <a:rPr lang="en-US" sz="2000" b="1" dirty="0">
                <a:cs typeface="Tajawal ExtraBold" panose="00000800000000000000" pitchFamily="2" charset="-78"/>
              </a:rPr>
              <a:t>To overcome this barrier:</a:t>
            </a:r>
          </a:p>
          <a:p>
            <a:pPr marL="914400" lvl="1" indent="-457200" algn="just">
              <a:buFont typeface="Arial" panose="020B0604020202020204" pitchFamily="34" charset="0"/>
              <a:buChar char="•"/>
            </a:pPr>
            <a:r>
              <a:rPr lang="en-US" sz="2000" dirty="0">
                <a:cs typeface="Tajawal ExtraBold" panose="00000800000000000000" pitchFamily="2" charset="-78"/>
              </a:rPr>
              <a:t>We should be gentle and assertive in our negotiation </a:t>
            </a:r>
          </a:p>
          <a:p>
            <a:pPr marL="914400" lvl="1" indent="-457200" algn="just">
              <a:buFont typeface="Arial" panose="020B0604020202020204" pitchFamily="34" charset="0"/>
              <a:buChar char="•"/>
            </a:pPr>
            <a:r>
              <a:rPr lang="en-US" sz="2000" dirty="0">
                <a:cs typeface="Tajawal ExtraBold" panose="00000800000000000000" pitchFamily="2" charset="-78"/>
              </a:rPr>
              <a:t>We should show sense of empathy for the second party’s argument </a:t>
            </a:r>
          </a:p>
          <a:p>
            <a:pPr marL="914400" lvl="1" indent="-457200" algn="just">
              <a:buFont typeface="Arial" panose="020B0604020202020204" pitchFamily="34" charset="0"/>
              <a:buChar char="•"/>
            </a:pPr>
            <a:r>
              <a:rPr lang="en-US" sz="2000" dirty="0">
                <a:cs typeface="Tajawal ExtraBold" panose="00000800000000000000" pitchFamily="2" charset="-78"/>
              </a:rPr>
              <a:t>We should try to build a rapport with the other party</a:t>
            </a:r>
          </a:p>
        </p:txBody>
      </p:sp>
      <p:pic>
        <p:nvPicPr>
          <p:cNvPr id="7" name="Graphic 21">
            <a:extLst>
              <a:ext uri="{FF2B5EF4-FFF2-40B4-BE49-F238E27FC236}">
                <a16:creationId xmlns:a16="http://schemas.microsoft.com/office/drawing/2014/main" id="{8B283E53-79F9-E6CB-4C1C-7AC591B4E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290" name="Picture 2" descr="End the Blame Game: Use Corporate Culture to Focus on Solutions -">
            <a:extLst>
              <a:ext uri="{FF2B5EF4-FFF2-40B4-BE49-F238E27FC236}">
                <a16:creationId xmlns:a16="http://schemas.microsoft.com/office/drawing/2014/main" id="{D188989D-C01D-C776-7B98-08AD5FC456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863795"/>
            <a:ext cx="4207130" cy="390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2201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D3B6E-F7A8-82BB-EE50-E4D4D20137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AADB68-462F-13D2-8274-8CD8F7FE08EE}"/>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602912E-7A9D-CF51-3B9B-4C29238D99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F13BD79-6A24-4A6B-1087-066ACADD057A}"/>
              </a:ext>
            </a:extLst>
          </p:cNvPr>
          <p:cNvSpPr txBox="1"/>
          <p:nvPr/>
        </p:nvSpPr>
        <p:spPr>
          <a:xfrm>
            <a:off x="617280" y="2033824"/>
            <a:ext cx="6834553" cy="3970318"/>
          </a:xfrm>
          <a:prstGeom prst="rect">
            <a:avLst/>
          </a:prstGeom>
          <a:noFill/>
        </p:spPr>
        <p:txBody>
          <a:bodyPr wrap="square" rtlCol="0">
            <a:spAutoFit/>
          </a:bodyPr>
          <a:lstStyle/>
          <a:p>
            <a:pPr algn="ctr"/>
            <a:r>
              <a:rPr lang="en-US" dirty="0">
                <a:solidFill>
                  <a:srgbClr val="444444"/>
                </a:solidFill>
              </a:rPr>
              <a:t>The biggest challenge to negotiation is when </a:t>
            </a:r>
            <a:r>
              <a:rPr lang="en-US" b="1" dirty="0">
                <a:solidFill>
                  <a:srgbClr val="444444"/>
                </a:solidFill>
              </a:rPr>
              <a:t>individuals are not ready to understand the second party at all</a:t>
            </a:r>
            <a:r>
              <a:rPr lang="en-US" dirty="0">
                <a:solidFill>
                  <a:srgbClr val="444444"/>
                </a:solidFill>
              </a:rPr>
              <a:t>. There are individuals who only think about their interests and tend to ignore the interest and needs of the other.</a:t>
            </a:r>
          </a:p>
          <a:p>
            <a:pPr algn="ctr"/>
            <a:endParaRPr lang="en-US" dirty="0">
              <a:solidFill>
                <a:srgbClr val="444444"/>
              </a:solidFill>
            </a:endParaRPr>
          </a:p>
          <a:p>
            <a:r>
              <a:rPr lang="en-US" b="1" dirty="0">
                <a:cs typeface="Tajawal ExtraBold" panose="00000800000000000000" pitchFamily="2" charset="-78"/>
              </a:rPr>
              <a:t>EX</a:t>
            </a:r>
            <a:r>
              <a:rPr lang="en-US" dirty="0">
                <a:cs typeface="Tajawal ExtraBold" panose="00000800000000000000" pitchFamily="2" charset="-78"/>
              </a:rPr>
              <a:t>: Jim wanted to buy a shirt for himself, he was only concerned with his pocket and never bothered about the store owner. He quoted an unusually low price and the store owner refused to sell the shirt.</a:t>
            </a:r>
          </a:p>
          <a:p>
            <a:r>
              <a:rPr lang="en-US" dirty="0">
                <a:cs typeface="Tajawal ExtraBold" panose="00000800000000000000" pitchFamily="2" charset="-78"/>
              </a:rPr>
              <a:t>The outcome was a big zero, nobody could get what they wanted.</a:t>
            </a:r>
          </a:p>
          <a:p>
            <a:r>
              <a:rPr lang="en-US" dirty="0">
                <a:cs typeface="Tajawal ExtraBold" panose="00000800000000000000" pitchFamily="2" charset="-78"/>
              </a:rPr>
              <a:t>Jim failed to understand the fact that the store owner is not sitting for charity. He also has a family to look after and thus even his profits are important.</a:t>
            </a:r>
          </a:p>
          <a:p>
            <a:r>
              <a:rPr lang="en-US" dirty="0">
                <a:cs typeface="Tajawal ExtraBold" panose="00000800000000000000" pitchFamily="2" charset="-78"/>
              </a:rPr>
              <a:t>Why would he sell something at a less rate which would not earn him his profits?</a:t>
            </a:r>
          </a:p>
        </p:txBody>
      </p:sp>
      <p:pic>
        <p:nvPicPr>
          <p:cNvPr id="7" name="Graphic 21">
            <a:extLst>
              <a:ext uri="{FF2B5EF4-FFF2-40B4-BE49-F238E27FC236}">
                <a16:creationId xmlns:a16="http://schemas.microsoft.com/office/drawing/2014/main" id="{8A8921C8-0E57-4536-99A7-775EE9325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8F7C1F6-1195-F0DA-CB3D-02670A45C92C}"/>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cs typeface="Tajawal ExtraBold" panose="00000800000000000000" pitchFamily="2" charset="-78"/>
              </a:rPr>
              <a:t>12. Failure to understand</a:t>
            </a:r>
          </a:p>
        </p:txBody>
      </p:sp>
      <p:pic>
        <p:nvPicPr>
          <p:cNvPr id="18434" name="Picture 2" descr="How to Learn from a Failed Negotiation">
            <a:extLst>
              <a:ext uri="{FF2B5EF4-FFF2-40B4-BE49-F238E27FC236}">
                <a16:creationId xmlns:a16="http://schemas.microsoft.com/office/drawing/2014/main" id="{8B0DFCFC-4DE6-EEB2-ABD2-6A9D53B3B2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861" y="1891862"/>
            <a:ext cx="3952027" cy="3710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376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7865F-FDE0-139B-A861-32CDB71D76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5D3A71-DF83-0701-AEB7-382FB73A554D}"/>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11CBEF2-5BFF-9340-E780-E3406C1D2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76FE232-F91E-6D45-EB1C-10875E9FD3F5}"/>
              </a:ext>
            </a:extLst>
          </p:cNvPr>
          <p:cNvSpPr txBox="1"/>
          <p:nvPr/>
        </p:nvSpPr>
        <p:spPr>
          <a:xfrm>
            <a:off x="617280" y="2364249"/>
            <a:ext cx="6834553" cy="2308324"/>
          </a:xfrm>
          <a:prstGeom prst="rect">
            <a:avLst/>
          </a:prstGeom>
          <a:noFill/>
        </p:spPr>
        <p:txBody>
          <a:bodyPr wrap="square" rtlCol="0">
            <a:spAutoFit/>
          </a:bodyPr>
          <a:lstStyle/>
          <a:p>
            <a:r>
              <a:rPr lang="en-US" dirty="0">
                <a:cs typeface="Tajawal ExtraBold" panose="00000800000000000000" pitchFamily="2" charset="-78"/>
              </a:rPr>
              <a:t>If you lack confidence, chances are that you will make an ineffective negotiator. Confidence has a huge impact on negotiator’s behavior and what they ultimately achieve.</a:t>
            </a:r>
          </a:p>
          <a:p>
            <a:endParaRPr lang="en-US" dirty="0">
              <a:cs typeface="Tajawal ExtraBold" panose="00000800000000000000" pitchFamily="2" charset="-78"/>
            </a:endParaRPr>
          </a:p>
          <a:p>
            <a:r>
              <a:rPr lang="en-US" b="1" dirty="0">
                <a:cs typeface="Tajawal ExtraBold" panose="00000800000000000000" pitchFamily="2" charset="-78"/>
              </a:rPr>
              <a:t>EX</a:t>
            </a:r>
            <a:r>
              <a:rPr lang="en-US" dirty="0">
                <a:cs typeface="Tajawal ExtraBold" panose="00000800000000000000" pitchFamily="2" charset="-78"/>
              </a:rPr>
              <a:t>: negotiating with someone more powerful than you, can feel intimidating, especially when you are just starting with our career. The common reason so is because of what’s at stake.</a:t>
            </a:r>
          </a:p>
          <a:p>
            <a:endParaRPr lang="en-US" dirty="0">
              <a:cs typeface="Tajawal ExtraBold" panose="00000800000000000000" pitchFamily="2" charset="-78"/>
            </a:endParaRPr>
          </a:p>
        </p:txBody>
      </p:sp>
      <p:pic>
        <p:nvPicPr>
          <p:cNvPr id="7" name="Graphic 21">
            <a:extLst>
              <a:ext uri="{FF2B5EF4-FFF2-40B4-BE49-F238E27FC236}">
                <a16:creationId xmlns:a16="http://schemas.microsoft.com/office/drawing/2014/main" id="{B03A049A-D9D2-9C64-BBC3-CAE59004CD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F82917B-E5DA-870E-CDD6-3050D3CE16DE}"/>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cs typeface="Tajawal ExtraBold" panose="00000800000000000000" pitchFamily="2" charset="-78"/>
              </a:rPr>
              <a:t>13. Lack of confidence Or Overconfidence</a:t>
            </a:r>
          </a:p>
        </p:txBody>
      </p:sp>
      <p:pic>
        <p:nvPicPr>
          <p:cNvPr id="13314" name="Picture 2" descr="Illustration of excessive confidence">
            <a:extLst>
              <a:ext uri="{FF2B5EF4-FFF2-40B4-BE49-F238E27FC236}">
                <a16:creationId xmlns:a16="http://schemas.microsoft.com/office/drawing/2014/main" id="{247A985B-7840-EDDC-6310-9E40510507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2459"/>
          <a:stretch>
            <a:fillRect/>
          </a:stretch>
        </p:blipFill>
        <p:spPr bwMode="auto">
          <a:xfrm>
            <a:off x="7692778" y="1857940"/>
            <a:ext cx="4207130" cy="3702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514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C820B-256A-44F3-37D7-BB10CA7A57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C47483-D7F4-31CE-540F-0DB25D78108F}"/>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09E1247-27A9-5131-9479-FC827ECD20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A661FE2-4489-C94C-4074-7226393B9FBE}"/>
              </a:ext>
            </a:extLst>
          </p:cNvPr>
          <p:cNvSpPr txBox="1"/>
          <p:nvPr/>
        </p:nvSpPr>
        <p:spPr>
          <a:xfrm>
            <a:off x="617280" y="2364249"/>
            <a:ext cx="6834553" cy="2862322"/>
          </a:xfrm>
          <a:prstGeom prst="rect">
            <a:avLst/>
          </a:prstGeom>
          <a:noFill/>
        </p:spPr>
        <p:txBody>
          <a:bodyPr wrap="square" rtlCol="0">
            <a:spAutoFit/>
          </a:bodyPr>
          <a:lstStyle/>
          <a:p>
            <a:r>
              <a:rPr lang="en-US" b="1" dirty="0">
                <a:cs typeface="Tajawal ExtraBold" panose="00000800000000000000" pitchFamily="2" charset="-78"/>
              </a:rPr>
              <a:t>To overcome this barrier:</a:t>
            </a:r>
          </a:p>
          <a:p>
            <a:pPr marL="800100" lvl="1" indent="-342900" algn="just">
              <a:buFont typeface="Arial" panose="020B0604020202020204" pitchFamily="34" charset="0"/>
              <a:buChar char="•"/>
            </a:pPr>
            <a:r>
              <a:rPr lang="en-US" dirty="0"/>
              <a:t>Don’t forget to make an eye contact with the person sitting on the other side of the table.</a:t>
            </a:r>
          </a:p>
          <a:p>
            <a:pPr marL="800100" lvl="1" indent="-342900" algn="just">
              <a:buFont typeface="Arial" panose="020B0604020202020204" pitchFamily="34" charset="0"/>
              <a:buChar char="•"/>
            </a:pPr>
            <a:r>
              <a:rPr lang="en-US" dirty="0">
                <a:cs typeface="Tajawal ExtraBold" panose="00000800000000000000" pitchFamily="2" charset="-78"/>
              </a:rPr>
              <a:t>Prepare and practice it is natural to feel nervous and anxious ahead of time.</a:t>
            </a:r>
          </a:p>
          <a:p>
            <a:pPr marL="800100" lvl="1" indent="-342900" algn="just">
              <a:buFont typeface="Arial" panose="020B0604020202020204" pitchFamily="34" charset="0"/>
              <a:buChar char="•"/>
            </a:pPr>
            <a:r>
              <a:rPr lang="en-US" dirty="0">
                <a:cs typeface="Tajawal ExtraBold" panose="00000800000000000000" pitchFamily="2" charset="-78"/>
              </a:rPr>
              <a:t>Preparing ahead of time can help calm your nerves.</a:t>
            </a:r>
          </a:p>
          <a:p>
            <a:pPr marL="800100" lvl="1" indent="-342900" algn="just">
              <a:buFont typeface="Arial" panose="020B0604020202020204" pitchFamily="34" charset="0"/>
              <a:buChar char="•"/>
            </a:pPr>
            <a:r>
              <a:rPr lang="en-US" dirty="0"/>
              <a:t>It’s important to be serious but that does not mean you will not even greet the other person. </a:t>
            </a:r>
          </a:p>
          <a:p>
            <a:pPr marL="800100" lvl="1" indent="-342900" algn="just">
              <a:buFont typeface="Arial" panose="020B0604020202020204" pitchFamily="34" charset="0"/>
              <a:buChar char="•"/>
            </a:pPr>
            <a:r>
              <a:rPr lang="en-US" dirty="0"/>
              <a:t>Be straight forward and crisp in your communication. </a:t>
            </a:r>
          </a:p>
          <a:p>
            <a:pPr marL="800100" lvl="1" indent="-342900" algn="just">
              <a:buFont typeface="Arial" panose="020B0604020202020204" pitchFamily="34" charset="0"/>
              <a:buChar char="•"/>
            </a:pPr>
            <a:r>
              <a:rPr lang="en-US" dirty="0"/>
              <a:t>Take care of your dressing and appearance as well</a:t>
            </a:r>
            <a:endParaRPr lang="en-US" dirty="0">
              <a:cs typeface="Tajawal ExtraBold" panose="00000800000000000000" pitchFamily="2" charset="-78"/>
            </a:endParaRPr>
          </a:p>
        </p:txBody>
      </p:sp>
      <p:pic>
        <p:nvPicPr>
          <p:cNvPr id="7" name="Graphic 21">
            <a:extLst>
              <a:ext uri="{FF2B5EF4-FFF2-40B4-BE49-F238E27FC236}">
                <a16:creationId xmlns:a16="http://schemas.microsoft.com/office/drawing/2014/main" id="{E3A97B5D-8F8A-850A-4030-4A3289DC50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Illustration of excessive confidence">
            <a:extLst>
              <a:ext uri="{FF2B5EF4-FFF2-40B4-BE49-F238E27FC236}">
                <a16:creationId xmlns:a16="http://schemas.microsoft.com/office/drawing/2014/main" id="{486D7F71-E29F-D067-6E7C-4EFB37C0B3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2459"/>
          <a:stretch>
            <a:fillRect/>
          </a:stretch>
        </p:blipFill>
        <p:spPr bwMode="auto">
          <a:xfrm>
            <a:off x="7692778" y="1857940"/>
            <a:ext cx="4207130" cy="3702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1132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DE76F-1E3A-B7F6-01BB-CD596DCEC4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D1E000-C406-F24D-2E25-7A8C45663F99}"/>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EBB03B3-E59C-46C2-251A-AFE4329E85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818E38F-530F-B8DA-8430-B033BB7BAE5F}"/>
              </a:ext>
            </a:extLst>
          </p:cNvPr>
          <p:cNvSpPr txBox="1"/>
          <p:nvPr/>
        </p:nvSpPr>
        <p:spPr>
          <a:xfrm>
            <a:off x="617280" y="2364249"/>
            <a:ext cx="6834553" cy="1754326"/>
          </a:xfrm>
          <a:prstGeom prst="rect">
            <a:avLst/>
          </a:prstGeom>
          <a:noFill/>
        </p:spPr>
        <p:txBody>
          <a:bodyPr wrap="square" rtlCol="0">
            <a:spAutoFit/>
          </a:bodyPr>
          <a:lstStyle/>
          <a:p>
            <a:pPr marL="457200" indent="-457200">
              <a:buFont typeface="Arial" panose="020B0604020202020204" pitchFamily="34" charset="0"/>
              <a:buChar char="•"/>
            </a:pPr>
            <a:r>
              <a:rPr lang="en-US" dirty="0"/>
              <a:t>Never ever say anything which might hurt others. </a:t>
            </a:r>
            <a:endParaRPr lang="ar-EG" dirty="0"/>
          </a:p>
          <a:p>
            <a:pPr marL="457200" indent="-457200">
              <a:buFont typeface="Arial" panose="020B0604020202020204" pitchFamily="34" charset="0"/>
              <a:buChar char="•"/>
            </a:pPr>
            <a:r>
              <a:rPr lang="en-US" dirty="0"/>
              <a:t>Remember everyone is here to do business and make profits, so be logical and justified.</a:t>
            </a:r>
            <a:endParaRPr lang="ar-EG" dirty="0"/>
          </a:p>
          <a:p>
            <a:pPr marL="457200" indent="-457200">
              <a:buFont typeface="Arial" panose="020B0604020202020204" pitchFamily="34" charset="0"/>
              <a:buChar char="•"/>
            </a:pPr>
            <a:r>
              <a:rPr lang="en-US" dirty="0"/>
              <a:t>Don’t get too involved and over emotional.</a:t>
            </a:r>
            <a:endParaRPr lang="ar-EG" dirty="0"/>
          </a:p>
          <a:p>
            <a:pPr marL="457200" indent="-457200">
              <a:buFont typeface="Arial" panose="020B0604020202020204" pitchFamily="34" charset="0"/>
              <a:buChar char="•"/>
            </a:pPr>
            <a:r>
              <a:rPr lang="en-US" dirty="0"/>
              <a:t>One should be a little diplomatic and intelligent for an effective negotiation</a:t>
            </a:r>
          </a:p>
        </p:txBody>
      </p:sp>
      <p:pic>
        <p:nvPicPr>
          <p:cNvPr id="7" name="Graphic 21">
            <a:extLst>
              <a:ext uri="{FF2B5EF4-FFF2-40B4-BE49-F238E27FC236}">
                <a16:creationId xmlns:a16="http://schemas.microsoft.com/office/drawing/2014/main" id="{3B00F7C0-B4B6-B11A-EBB7-AC1A20CCE7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85EC9D-B414-954B-BE55-A9270B139651}"/>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14. Criticism, sarcasm, derogatory remarks </a:t>
            </a:r>
            <a:endParaRPr lang="en-US" sz="2400" b="1" dirty="0">
              <a:solidFill>
                <a:srgbClr val="C00000"/>
              </a:solidFill>
              <a:cs typeface="Tajawal ExtraBold" panose="00000800000000000000" pitchFamily="2" charset="-78"/>
            </a:endParaRPr>
          </a:p>
        </p:txBody>
      </p:sp>
      <p:pic>
        <p:nvPicPr>
          <p:cNvPr id="16386" name="Picture 2" descr="Dealing with destructive criticism while recognizing power and privilege  (opinion)">
            <a:extLst>
              <a:ext uri="{FF2B5EF4-FFF2-40B4-BE49-F238E27FC236}">
                <a16:creationId xmlns:a16="http://schemas.microsoft.com/office/drawing/2014/main" id="{545AA484-5F19-D28D-9CF6-07139A4D9B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8890" y="2178422"/>
            <a:ext cx="4355101" cy="3384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09538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0E258-E117-7B53-ED7F-74E988E14A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757983-9A08-7FFC-F971-D76A3BF7C728}"/>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96B4593-5155-5D4E-54AE-B180BE73ED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D2B97D8-833F-B37C-E091-CEF9843E6256}"/>
              </a:ext>
            </a:extLst>
          </p:cNvPr>
          <p:cNvSpPr txBox="1"/>
          <p:nvPr/>
        </p:nvSpPr>
        <p:spPr>
          <a:xfrm>
            <a:off x="617280" y="2364249"/>
            <a:ext cx="6834553" cy="2585323"/>
          </a:xfrm>
          <a:prstGeom prst="rect">
            <a:avLst/>
          </a:prstGeom>
          <a:noFill/>
        </p:spPr>
        <p:txBody>
          <a:bodyPr wrap="square" rtlCol="0">
            <a:spAutoFit/>
          </a:bodyPr>
          <a:lstStyle/>
          <a:p>
            <a:pPr marL="457200" indent="-457200">
              <a:buFont typeface="Arial" panose="020B0604020202020204" pitchFamily="34" charset="0"/>
              <a:buChar char="•"/>
            </a:pPr>
            <a:r>
              <a:rPr lang="en-US" dirty="0"/>
              <a:t>Every individual has the right to express his views and one should not interfere in his speech. </a:t>
            </a:r>
          </a:p>
          <a:p>
            <a:pPr marL="457200" indent="-457200">
              <a:buFont typeface="Arial" panose="020B0604020202020204" pitchFamily="34" charset="0"/>
              <a:buChar char="•"/>
            </a:pPr>
            <a:r>
              <a:rPr lang="en-US" dirty="0"/>
              <a:t>You might not agree to him but at least listen to him first. </a:t>
            </a:r>
          </a:p>
          <a:p>
            <a:pPr marL="457200" indent="-457200">
              <a:buFont typeface="Arial" panose="020B0604020202020204" pitchFamily="34" charset="0"/>
              <a:buChar char="•"/>
            </a:pPr>
            <a:r>
              <a:rPr lang="en-US" dirty="0"/>
              <a:t>Sit with the second party and make him realize how the deal would benefit you as well as him. </a:t>
            </a:r>
          </a:p>
          <a:p>
            <a:pPr marL="457200" indent="-457200">
              <a:buFont typeface="Arial" panose="020B0604020202020204" pitchFamily="34" charset="0"/>
              <a:buChar char="•"/>
            </a:pPr>
            <a:r>
              <a:rPr lang="en-US" dirty="0"/>
              <a:t>If possible, take a note pad and a pen with you to explain things in a better way. </a:t>
            </a:r>
          </a:p>
          <a:p>
            <a:pPr marL="457200" indent="-457200">
              <a:buFont typeface="Arial" panose="020B0604020202020204" pitchFamily="34" charset="0"/>
              <a:buChar char="•"/>
            </a:pPr>
            <a:r>
              <a:rPr lang="en-US" dirty="0"/>
              <a:t>Carry all the necessary documents which you might require at the time of negotiation.</a:t>
            </a:r>
          </a:p>
        </p:txBody>
      </p:sp>
      <p:pic>
        <p:nvPicPr>
          <p:cNvPr id="7" name="Graphic 21">
            <a:extLst>
              <a:ext uri="{FF2B5EF4-FFF2-40B4-BE49-F238E27FC236}">
                <a16:creationId xmlns:a16="http://schemas.microsoft.com/office/drawing/2014/main" id="{7BB4F0E7-193D-0314-1673-F88F6524ED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354A89-7291-2FD3-A3D0-5FD8A86EADA1}"/>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15. Lack of patience</a:t>
            </a:r>
            <a:r>
              <a:rPr lang="en-US" sz="2400" dirty="0">
                <a:solidFill>
                  <a:srgbClr val="C00000"/>
                </a:solidFill>
              </a:rPr>
              <a:t> </a:t>
            </a:r>
            <a:endParaRPr lang="en-US" sz="2400" b="1" dirty="0">
              <a:solidFill>
                <a:srgbClr val="C00000"/>
              </a:solidFill>
              <a:cs typeface="Tajawal ExtraBold" panose="00000800000000000000" pitchFamily="2" charset="-78"/>
            </a:endParaRPr>
          </a:p>
        </p:txBody>
      </p:sp>
      <p:pic>
        <p:nvPicPr>
          <p:cNvPr id="17410" name="Picture 2" descr="Overcoming Six Common Negotiation Challenges - Negotiation Insights">
            <a:extLst>
              <a:ext uri="{FF2B5EF4-FFF2-40B4-BE49-F238E27FC236}">
                <a16:creationId xmlns:a16="http://schemas.microsoft.com/office/drawing/2014/main" id="{C998F8AB-5553-690C-4896-D1B7D2EC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6125" y="1751556"/>
            <a:ext cx="4237866" cy="4238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6425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D9062-74B0-2E4A-644F-E93BA378D8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721C49-F2E1-1D81-7E10-390CEC5B2C52}"/>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131651F-5E3D-6E93-0323-BF389F7046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F450641-E424-45D7-BD6F-9B293006D588}"/>
              </a:ext>
            </a:extLst>
          </p:cNvPr>
          <p:cNvSpPr txBox="1"/>
          <p:nvPr/>
        </p:nvSpPr>
        <p:spPr>
          <a:xfrm>
            <a:off x="617280" y="2364249"/>
            <a:ext cx="6834553" cy="2246769"/>
          </a:xfrm>
          <a:prstGeom prst="rect">
            <a:avLst/>
          </a:prstGeom>
          <a:noFill/>
        </p:spPr>
        <p:txBody>
          <a:bodyPr wrap="square" rtlCol="0">
            <a:spAutoFit/>
          </a:bodyPr>
          <a:lstStyle/>
          <a:p>
            <a:pPr marL="285750" indent="-285750">
              <a:buFont typeface="Arial" panose="020B0604020202020204" pitchFamily="34" charset="0"/>
              <a:buChar char="•"/>
            </a:pPr>
            <a:r>
              <a:rPr lang="en-US" sz="2000" dirty="0"/>
              <a:t>Your attitude sets the tone of the negotiation, which can be hostile or cooperative.</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Negotiation does not have to be confrontational, effective negotiation is distinguished by the parties cooperating to find a solution rather than each party attempting to defeat the other</a:t>
            </a:r>
            <a:endParaRPr lang="id-ID" sz="2000" dirty="0"/>
          </a:p>
        </p:txBody>
      </p:sp>
      <p:pic>
        <p:nvPicPr>
          <p:cNvPr id="7" name="Graphic 21">
            <a:extLst>
              <a:ext uri="{FF2B5EF4-FFF2-40B4-BE49-F238E27FC236}">
                <a16:creationId xmlns:a16="http://schemas.microsoft.com/office/drawing/2014/main" id="{AA852E26-BB0B-2CA4-DE40-9D5947D8AA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C18DE4-4946-9E98-FD43-C3CD686AEEBA}"/>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16. Negative Outlook Towards the Negotiation Process</a:t>
            </a:r>
          </a:p>
        </p:txBody>
      </p:sp>
      <p:pic>
        <p:nvPicPr>
          <p:cNvPr id="3" name="Picture 2">
            <a:extLst>
              <a:ext uri="{FF2B5EF4-FFF2-40B4-BE49-F238E27FC236}">
                <a16:creationId xmlns:a16="http://schemas.microsoft.com/office/drawing/2014/main" id="{541352E1-976E-AAE5-1F46-F27BED99B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7952" y="2167273"/>
            <a:ext cx="4366039" cy="3520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760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57806-C705-CCCF-C24B-7F0566CF54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62AB7-4E23-0205-6D51-ADD541D9871C}"/>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51EE64F-FE77-1F2E-3779-9F1B1917EE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AD78EC3-3D5A-94A4-09CC-1E8DAB92EE66}"/>
              </a:ext>
            </a:extLst>
          </p:cNvPr>
          <p:cNvSpPr txBox="1"/>
          <p:nvPr/>
        </p:nvSpPr>
        <p:spPr>
          <a:xfrm>
            <a:off x="617280" y="2267440"/>
            <a:ext cx="6834553" cy="3447098"/>
          </a:xfrm>
          <a:prstGeom prst="rect">
            <a:avLst/>
          </a:prstGeom>
          <a:noFill/>
        </p:spPr>
        <p:txBody>
          <a:bodyPr wrap="square" rtlCol="0">
            <a:spAutoFit/>
          </a:bodyPr>
          <a:lstStyle/>
          <a:p>
            <a:endParaRPr lang="en-US" sz="2000" dirty="0"/>
          </a:p>
          <a:p>
            <a:r>
              <a:rPr lang="en-US" sz="2000" dirty="0"/>
              <a:t>Viewing negotiations as a </a:t>
            </a:r>
            <a:r>
              <a:rPr lang="en-US" sz="2000" b="1" dirty="0"/>
              <a:t>zero-sum game </a:t>
            </a:r>
            <a:r>
              <a:rPr lang="en-US" sz="2000" dirty="0"/>
              <a:t>where one party's gain is another's loss and Adopting a ‘ win at all costs ‘ attitude is one of the barriers to a successful win – win negotiation which can hinder collaboration</a:t>
            </a:r>
            <a:endParaRPr lang="id-ID" sz="2000" dirty="0"/>
          </a:p>
          <a:p>
            <a:endParaRPr lang="en-US" sz="2000" dirty="0"/>
          </a:p>
          <a:p>
            <a:endParaRPr lang="en-US" sz="2000" dirty="0"/>
          </a:p>
          <a:p>
            <a:r>
              <a:rPr lang="en-US" sz="2000" dirty="0"/>
              <a:t>The best approach is to find a solution in which both parties </a:t>
            </a:r>
          </a:p>
          <a:p>
            <a:r>
              <a:rPr lang="en-US" sz="2000" dirty="0"/>
              <a:t>“ </a:t>
            </a:r>
            <a:r>
              <a:rPr lang="en-US" sz="2000" b="1" dirty="0"/>
              <a:t>Win- Win </a:t>
            </a:r>
            <a:r>
              <a:rPr lang="en-US" sz="2000" dirty="0"/>
              <a:t>“ , Try not to think of negotiation as a competition that must be won.</a:t>
            </a:r>
          </a:p>
          <a:p>
            <a:endParaRPr lang="en-US" sz="2000" dirty="0"/>
          </a:p>
        </p:txBody>
      </p:sp>
      <p:pic>
        <p:nvPicPr>
          <p:cNvPr id="7" name="Graphic 21">
            <a:extLst>
              <a:ext uri="{FF2B5EF4-FFF2-40B4-BE49-F238E27FC236}">
                <a16:creationId xmlns:a16="http://schemas.microsoft.com/office/drawing/2014/main" id="{5E58ABD5-CCD2-2C35-211D-1F07FA304A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248C061-6F91-9155-7DED-2161EB8C3477}"/>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17. Try to win at all costs attitude</a:t>
            </a:r>
          </a:p>
        </p:txBody>
      </p:sp>
      <p:pic>
        <p:nvPicPr>
          <p:cNvPr id="3" name="Picture 2">
            <a:extLst>
              <a:ext uri="{FF2B5EF4-FFF2-40B4-BE49-F238E27FC236}">
                <a16:creationId xmlns:a16="http://schemas.microsoft.com/office/drawing/2014/main" id="{4CCD6BD3-86B1-FAA0-43E9-99B4DED628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51531" y="2193564"/>
            <a:ext cx="4332460" cy="2978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0285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B6176-4EDD-EAA1-038C-D84BDE70F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7E3994-7FC8-BE3A-4D23-6F9BE9A4A214}"/>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A753AF6-B5C3-3433-B75E-7A32E8395F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D1DC188-6681-8C11-FBAF-04FBDE57E038}"/>
              </a:ext>
            </a:extLst>
          </p:cNvPr>
          <p:cNvSpPr txBox="1"/>
          <p:nvPr/>
        </p:nvSpPr>
        <p:spPr>
          <a:xfrm>
            <a:off x="617280" y="2267440"/>
            <a:ext cx="6834553" cy="3785652"/>
          </a:xfrm>
          <a:prstGeom prst="rect">
            <a:avLst/>
          </a:prstGeom>
          <a:noFill/>
        </p:spPr>
        <p:txBody>
          <a:bodyPr wrap="square" rtlCol="0">
            <a:spAutoFit/>
          </a:bodyPr>
          <a:lstStyle/>
          <a:p>
            <a:pPr algn="just" fontAlgn="ctr"/>
            <a:r>
              <a:rPr lang="en-US" sz="2000" dirty="0"/>
              <a:t>Emotions can play a significant role in negotiations. Strong emotions like anger, fear, ego, frustration  or personal biases can cloud judgment and lead to irrational decision-making. Emotional barriers can escalate conflicts and make it difficult to find common ground.</a:t>
            </a:r>
          </a:p>
          <a:p>
            <a:pPr algn="just" fontAlgn="ctr"/>
            <a:endParaRPr lang="en-US" sz="2000" dirty="0"/>
          </a:p>
          <a:p>
            <a:pPr algn="just"/>
            <a:r>
              <a:rPr lang="en-US" sz="2000" dirty="0"/>
              <a:t>During a negotiation, strong emotions cause us to lose sight of logic. Through it is natural to become emotional during a negotiation.</a:t>
            </a:r>
          </a:p>
          <a:p>
            <a:pPr algn="just"/>
            <a:endParaRPr lang="en-US" sz="2000" dirty="0"/>
          </a:p>
          <a:p>
            <a:pPr algn="just"/>
            <a:r>
              <a:rPr lang="en-US" sz="2000" dirty="0"/>
              <a:t>We lose our ability to channel our negotiating behavior in constructive ways as we become more emotional.</a:t>
            </a:r>
          </a:p>
        </p:txBody>
      </p:sp>
      <p:pic>
        <p:nvPicPr>
          <p:cNvPr id="7" name="Graphic 21">
            <a:extLst>
              <a:ext uri="{FF2B5EF4-FFF2-40B4-BE49-F238E27FC236}">
                <a16:creationId xmlns:a16="http://schemas.microsoft.com/office/drawing/2014/main" id="{387BE776-4573-632B-BD85-4DC13809B3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131AB3B-0AD3-8CB4-F777-836D74BA4849}"/>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18. Strong Emotions factors</a:t>
            </a:r>
          </a:p>
        </p:txBody>
      </p:sp>
      <p:pic>
        <p:nvPicPr>
          <p:cNvPr id="4" name="Picture 2">
            <a:extLst>
              <a:ext uri="{FF2B5EF4-FFF2-40B4-BE49-F238E27FC236}">
                <a16:creationId xmlns:a16="http://schemas.microsoft.com/office/drawing/2014/main" id="{4E13C761-89CE-4F72-9BAA-1734D7381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2552" y="2043927"/>
            <a:ext cx="4296821" cy="312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0129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BC48C-8BA9-3D6F-CE26-B7909186F3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97C48B-BE51-74DB-16B7-15246EF41913}"/>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81E9984-00DF-AFF4-66AC-C65BE81B9A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F76A27D-5296-E94F-6E8E-3674AB2AF5C5}"/>
              </a:ext>
            </a:extLst>
          </p:cNvPr>
          <p:cNvSpPr txBox="1"/>
          <p:nvPr/>
        </p:nvSpPr>
        <p:spPr>
          <a:xfrm>
            <a:off x="617280" y="2267440"/>
            <a:ext cx="6834553" cy="2862322"/>
          </a:xfrm>
          <a:prstGeom prst="rect">
            <a:avLst/>
          </a:prstGeom>
          <a:noFill/>
        </p:spPr>
        <p:txBody>
          <a:bodyPr wrap="square" rtlCol="0">
            <a:spAutoFit/>
          </a:bodyPr>
          <a:lstStyle/>
          <a:p>
            <a:pPr algn="ctr"/>
            <a:r>
              <a:rPr lang="en-US" sz="2000" dirty="0"/>
              <a:t>As we attempt to find an acceptable solution for all parties, we must first understand the other party’s needs and desires regarding the negotiation issue</a:t>
            </a:r>
          </a:p>
          <a:p>
            <a:pPr algn="ctr"/>
            <a:endParaRPr lang="en-US" sz="2000" dirty="0"/>
          </a:p>
          <a:p>
            <a:pPr algn="ctr"/>
            <a:r>
              <a:rPr lang="en-US" sz="2000" dirty="0"/>
              <a:t>We won’t be able to negotiate effectively if we don’t know what the person needs or wants</a:t>
            </a:r>
          </a:p>
          <a:p>
            <a:pPr algn="ctr"/>
            <a:endParaRPr lang="en-US" sz="2000" dirty="0"/>
          </a:p>
          <a:p>
            <a:pPr algn="ctr"/>
            <a:r>
              <a:rPr lang="en-US" sz="2000" dirty="0"/>
              <a:t>When we take time to learn about the other person, we often find that there isn’t much to disagree about</a:t>
            </a:r>
            <a:endParaRPr lang="id-ID" sz="2000" dirty="0"/>
          </a:p>
        </p:txBody>
      </p:sp>
      <p:pic>
        <p:nvPicPr>
          <p:cNvPr id="7" name="Graphic 21">
            <a:extLst>
              <a:ext uri="{FF2B5EF4-FFF2-40B4-BE49-F238E27FC236}">
                <a16:creationId xmlns:a16="http://schemas.microsoft.com/office/drawing/2014/main" id="{29BFD47E-E448-B729-C60E-38322F8FA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B840191-FBD4-0C83-4045-49CC57E6C198}"/>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19. Lack of Empathy </a:t>
            </a:r>
          </a:p>
        </p:txBody>
      </p:sp>
      <p:pic>
        <p:nvPicPr>
          <p:cNvPr id="3" name="Picture 2">
            <a:extLst>
              <a:ext uri="{FF2B5EF4-FFF2-40B4-BE49-F238E27FC236}">
                <a16:creationId xmlns:a16="http://schemas.microsoft.com/office/drawing/2014/main" id="{C68EC021-B7D2-279E-D0A6-A846BD06F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198" y="2049990"/>
            <a:ext cx="4448188" cy="3297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259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6BFA9-BEE6-2FC9-9520-9DF30BF3D5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BCA6A9-46F3-1646-CD8E-F05533EE936D}"/>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4F6F4B5-02FC-6F8F-9F7F-D06720B0B2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DF5A6C0-1622-0393-31E5-EDE99843AFCB}"/>
              </a:ext>
            </a:extLst>
          </p:cNvPr>
          <p:cNvSpPr txBox="1"/>
          <p:nvPr/>
        </p:nvSpPr>
        <p:spPr>
          <a:xfrm>
            <a:off x="617280" y="2267440"/>
            <a:ext cx="6834553" cy="3170099"/>
          </a:xfrm>
          <a:prstGeom prst="rect">
            <a:avLst/>
          </a:prstGeom>
          <a:noFill/>
        </p:spPr>
        <p:txBody>
          <a:bodyPr wrap="square" rtlCol="0">
            <a:spAutoFit/>
          </a:bodyPr>
          <a:lstStyle/>
          <a:p>
            <a:pPr algn="ctr"/>
            <a:r>
              <a:rPr lang="en-US" sz="2000" dirty="0"/>
              <a:t>Negotiators tend to focus on the individuals rather than the issues at hand. This is especially true when it comes to people we dislike.</a:t>
            </a:r>
          </a:p>
          <a:p>
            <a:pPr algn="ctr"/>
            <a:endParaRPr lang="en-US" sz="2000" dirty="0"/>
          </a:p>
          <a:p>
            <a:pPr algn="ctr"/>
            <a:r>
              <a:rPr lang="en-US" sz="2000" dirty="0"/>
              <a:t>It’s easy to go off track by concentrating on how difficult the person is. When this happens, effective negotiation become impossible.</a:t>
            </a:r>
          </a:p>
          <a:p>
            <a:pPr algn="ctr"/>
            <a:endParaRPr lang="en-US" sz="2000" dirty="0"/>
          </a:p>
          <a:p>
            <a:pPr algn="ctr"/>
            <a:r>
              <a:rPr lang="en-US" sz="2000" dirty="0"/>
              <a:t>It is critical to stay aware of the real issues and set aside our personal feelings about the individual.</a:t>
            </a:r>
            <a:endParaRPr lang="id-ID" sz="2000" dirty="0"/>
          </a:p>
        </p:txBody>
      </p:sp>
      <p:pic>
        <p:nvPicPr>
          <p:cNvPr id="7" name="Graphic 21">
            <a:extLst>
              <a:ext uri="{FF2B5EF4-FFF2-40B4-BE49-F238E27FC236}">
                <a16:creationId xmlns:a16="http://schemas.microsoft.com/office/drawing/2014/main" id="{6162661A-4ED2-A682-97A9-5C5F37BF91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5217CDB-6430-7AEA-F52C-405919022EF9}"/>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20. Wrong Focus</a:t>
            </a:r>
          </a:p>
        </p:txBody>
      </p:sp>
      <p:pic>
        <p:nvPicPr>
          <p:cNvPr id="4" name="Picture 2">
            <a:extLst>
              <a:ext uri="{FF2B5EF4-FFF2-40B4-BE49-F238E27FC236}">
                <a16:creationId xmlns:a16="http://schemas.microsoft.com/office/drawing/2014/main" id="{1A336E70-3702-EAF0-391B-AB3C5F57DF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2302694"/>
            <a:ext cx="4363991" cy="319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18007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19277-9534-870E-4588-711B587366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185970-080D-A1E5-87A2-C9B2440078B2}"/>
              </a:ext>
            </a:extLst>
          </p:cNvPr>
          <p:cNvSpPr/>
          <p:nvPr/>
        </p:nvSpPr>
        <p:spPr>
          <a:xfrm>
            <a:off x="617280" y="1685495"/>
            <a:ext cx="68345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DA274C0-1A5C-4AAE-98F7-E165794A42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AECE3C0-A76A-36B2-8B7C-8E72B135297C}"/>
              </a:ext>
            </a:extLst>
          </p:cNvPr>
          <p:cNvSpPr txBox="1"/>
          <p:nvPr/>
        </p:nvSpPr>
        <p:spPr>
          <a:xfrm>
            <a:off x="617280" y="2267440"/>
            <a:ext cx="6834553" cy="1631216"/>
          </a:xfrm>
          <a:prstGeom prst="rect">
            <a:avLst/>
          </a:prstGeom>
          <a:noFill/>
        </p:spPr>
        <p:txBody>
          <a:bodyPr wrap="square" rtlCol="0">
            <a:spAutoFit/>
          </a:bodyPr>
          <a:lstStyle/>
          <a:p>
            <a:pPr marL="342900" indent="-342900" fontAlgn="ctr">
              <a:buFont typeface="Arial" panose="020B0604020202020204" pitchFamily="34" charset="0"/>
              <a:buChar char="•"/>
            </a:pPr>
            <a:r>
              <a:rPr lang="en-US" sz="2000" dirty="0"/>
              <a:t>Unethical behavior or lack of transparency can erode trust and damage long-term relationships. </a:t>
            </a:r>
          </a:p>
          <a:p>
            <a:pPr marL="342900" indent="-342900" fontAlgn="ctr">
              <a:buFont typeface="Arial" panose="020B0604020202020204" pitchFamily="34" charset="0"/>
              <a:buChar char="•"/>
            </a:pPr>
            <a:endParaRPr lang="en-US" sz="2000" dirty="0"/>
          </a:p>
          <a:p>
            <a:pPr marL="342900" indent="-342900" fontAlgn="ctr">
              <a:buFont typeface="Arial" panose="020B0604020202020204" pitchFamily="34" charset="0"/>
              <a:buChar char="•"/>
            </a:pPr>
            <a:r>
              <a:rPr lang="en-US" sz="2000" dirty="0"/>
              <a:t>Individual biases, personal preferences, and psychological needs can influence how a negotiation unfolds</a:t>
            </a:r>
          </a:p>
        </p:txBody>
      </p:sp>
      <p:pic>
        <p:nvPicPr>
          <p:cNvPr id="7" name="Graphic 21">
            <a:extLst>
              <a:ext uri="{FF2B5EF4-FFF2-40B4-BE49-F238E27FC236}">
                <a16:creationId xmlns:a16="http://schemas.microsoft.com/office/drawing/2014/main" id="{0B2831E4-4A29-01B9-5460-3C92BFEA1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78D5CF1-CBCB-06FC-0445-D7996FB71E7A}"/>
              </a:ext>
            </a:extLst>
          </p:cNvPr>
          <p:cNvSpPr txBox="1"/>
          <p:nvPr/>
        </p:nvSpPr>
        <p:spPr>
          <a:xfrm>
            <a:off x="2346765" y="1090930"/>
            <a:ext cx="7818519" cy="461665"/>
          </a:xfrm>
          <a:prstGeom prst="rect">
            <a:avLst/>
          </a:prstGeom>
          <a:noFill/>
        </p:spPr>
        <p:txBody>
          <a:bodyPr wrap="square" rtlCol="0">
            <a:spAutoFit/>
          </a:bodyPr>
          <a:lstStyle/>
          <a:p>
            <a:r>
              <a:rPr lang="en-US" sz="2400" b="1" dirty="0">
                <a:solidFill>
                  <a:srgbClr val="C00000"/>
                </a:solidFill>
              </a:rPr>
              <a:t>21. Ethical Concerns &amp; Psychological Factors: </a:t>
            </a:r>
            <a:endParaRPr lang="en-US" sz="2400" dirty="0">
              <a:solidFill>
                <a:srgbClr val="C00000"/>
              </a:solidFill>
            </a:endParaRPr>
          </a:p>
        </p:txBody>
      </p:sp>
      <p:pic>
        <p:nvPicPr>
          <p:cNvPr id="4" name="Picture 2">
            <a:extLst>
              <a:ext uri="{FF2B5EF4-FFF2-40B4-BE49-F238E27FC236}">
                <a16:creationId xmlns:a16="http://schemas.microsoft.com/office/drawing/2014/main" id="{26607696-7000-5A9A-EE68-97D76E5DDD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2302694"/>
            <a:ext cx="4363991" cy="319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589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2747316"/>
            <a:ext cx="10541000" cy="2246769"/>
          </a:xfrm>
          <a:prstGeom prst="rect">
            <a:avLst/>
          </a:prstGeom>
          <a:noFill/>
        </p:spPr>
        <p:txBody>
          <a:bodyPr wrap="square" rtlCol="0">
            <a:spAutoFit/>
          </a:bodyPr>
          <a:lstStyle/>
          <a:p>
            <a:pPr algn="ctr"/>
            <a:r>
              <a:rPr lang="en-US" sz="2800" dirty="0">
                <a:solidFill>
                  <a:srgbClr val="050E17"/>
                </a:solidFill>
                <a:latin typeface="-apple-system"/>
              </a:rPr>
              <a:t>Overcoming negotiation barriers requires awareness, effective communication, empathy, creativity, and a willingness to explore win-win solutions. Skilled negotiators understand these barriers and employ strategies to address them, fostering a collaborative and constructive negotiation process.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77D09-8189-246B-AB0E-FCDC81EC1A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57DA13-4F81-5C73-E46F-492E01209B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E698C9-1D90-9281-52D6-DE551C856D1C}"/>
              </a:ext>
            </a:extLst>
          </p:cNvPr>
          <p:cNvSpPr txBox="1"/>
          <p:nvPr/>
        </p:nvSpPr>
        <p:spPr>
          <a:xfrm>
            <a:off x="2513149" y="1019069"/>
            <a:ext cx="4717967" cy="523220"/>
          </a:xfrm>
          <a:prstGeom prst="rect">
            <a:avLst/>
          </a:prstGeom>
          <a:noFill/>
        </p:spPr>
        <p:txBody>
          <a:bodyPr wrap="square" rtlCol="0">
            <a:spAutoFit/>
          </a:bodyPr>
          <a:lstStyle/>
          <a:p>
            <a:r>
              <a:rPr lang="en-US" sz="2800" b="1" dirty="0"/>
              <a:t>To Overcome these Barriers</a:t>
            </a:r>
          </a:p>
        </p:txBody>
      </p:sp>
      <p:sp>
        <p:nvSpPr>
          <p:cNvPr id="5" name="Rectangle 4">
            <a:extLst>
              <a:ext uri="{FF2B5EF4-FFF2-40B4-BE49-F238E27FC236}">
                <a16:creationId xmlns:a16="http://schemas.microsoft.com/office/drawing/2014/main" id="{162D373B-3618-6FA4-118C-3D15ADC346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15E815B-C8BC-F812-0F1B-FE583777A0C0}"/>
              </a:ext>
            </a:extLst>
          </p:cNvPr>
          <p:cNvSpPr txBox="1"/>
          <p:nvPr/>
        </p:nvSpPr>
        <p:spPr>
          <a:xfrm>
            <a:off x="617280" y="2031938"/>
            <a:ext cx="10541000" cy="4093428"/>
          </a:xfrm>
          <a:prstGeom prst="rect">
            <a:avLst/>
          </a:prstGeom>
          <a:noFill/>
        </p:spPr>
        <p:txBody>
          <a:bodyPr wrap="square" rtlCol="0">
            <a:spAutoFit/>
          </a:bodyPr>
          <a:lstStyle/>
          <a:p>
            <a:pPr marL="285750" indent="-285750" algn="just">
              <a:buFont typeface="Arial" panose="020B0604020202020204" pitchFamily="34" charset="0"/>
              <a:buChar char="•"/>
            </a:pPr>
            <a:r>
              <a:rPr lang="en-US" sz="2000" b="1" dirty="0"/>
              <a:t>Preparation: </a:t>
            </a:r>
            <a:r>
              <a:rPr lang="en-US" sz="2000" dirty="0"/>
              <a:t>Thoroughly research the other party, understand their interests, and develop alternative solutions. </a:t>
            </a:r>
          </a:p>
          <a:p>
            <a:pPr marL="285750" indent="-285750" algn="just">
              <a:buFont typeface="Arial" panose="020B0604020202020204" pitchFamily="34" charset="0"/>
              <a:buChar char="•"/>
            </a:pPr>
            <a:r>
              <a:rPr lang="en-US" sz="2000" b="1" dirty="0"/>
              <a:t>Emotional Intelligence: </a:t>
            </a:r>
            <a:r>
              <a:rPr lang="en-US" sz="2000" dirty="0"/>
              <a:t>Develop self-awareness and empathy to manage emotions and understand the other party's perspective. </a:t>
            </a:r>
          </a:p>
          <a:p>
            <a:pPr marL="285750" indent="-285750" algn="just">
              <a:buFont typeface="Arial" panose="020B0604020202020204" pitchFamily="34" charset="0"/>
              <a:buChar char="•"/>
            </a:pPr>
            <a:r>
              <a:rPr lang="en-US" sz="2000" b="1" dirty="0"/>
              <a:t>Effective Communication: </a:t>
            </a:r>
            <a:r>
              <a:rPr lang="en-US" sz="2000" dirty="0"/>
              <a:t>Practice active listening, ask clarifying questions, and use clear and concise language. </a:t>
            </a:r>
          </a:p>
          <a:p>
            <a:pPr marL="285750" indent="-285750" algn="just">
              <a:buFont typeface="Arial" panose="020B0604020202020204" pitchFamily="34" charset="0"/>
              <a:buChar char="•"/>
            </a:pPr>
            <a:r>
              <a:rPr lang="en-US" sz="2000" b="1" dirty="0"/>
              <a:t>Building Trust: </a:t>
            </a:r>
            <a:r>
              <a:rPr lang="en-US" sz="2000" dirty="0"/>
              <a:t>Be transparent, reliable, and demonstrate a willingness to collaborate. </a:t>
            </a:r>
          </a:p>
          <a:p>
            <a:pPr marL="285750" indent="-285750" algn="just">
              <a:buFont typeface="Arial" panose="020B0604020202020204" pitchFamily="34" charset="0"/>
              <a:buChar char="•"/>
            </a:pPr>
            <a:r>
              <a:rPr lang="en-US" sz="2000" b="1" dirty="0"/>
              <a:t>Flexibility: </a:t>
            </a:r>
            <a:r>
              <a:rPr lang="en-US" sz="2000" dirty="0"/>
              <a:t>Be open to compromise and explore alternative solutions that meet the needs of all parties. </a:t>
            </a:r>
          </a:p>
          <a:p>
            <a:pPr marL="285750" indent="-285750" algn="just">
              <a:buFont typeface="Arial" panose="020B0604020202020204" pitchFamily="34" charset="0"/>
              <a:buChar char="•"/>
            </a:pPr>
            <a:r>
              <a:rPr lang="en-US" sz="2000" b="1" dirty="0"/>
              <a:t>Cultural Sensitivity: </a:t>
            </a:r>
            <a:r>
              <a:rPr lang="en-US" sz="2000" dirty="0"/>
              <a:t>Be aware of cultural differences and adapt your communication style accordingly. </a:t>
            </a:r>
          </a:p>
          <a:p>
            <a:pPr marL="285750" indent="-285750" algn="just">
              <a:buFont typeface="Arial" panose="020B0604020202020204" pitchFamily="34" charset="0"/>
              <a:buChar char="•"/>
            </a:pPr>
            <a:r>
              <a:rPr lang="en-US" sz="2000" b="1" dirty="0"/>
              <a:t>Seek Professional Help: </a:t>
            </a:r>
            <a:r>
              <a:rPr lang="en-US" sz="2000" dirty="0"/>
              <a:t>If necessary, consider involving a skilled negotiator or mediator to guide the process</a:t>
            </a:r>
          </a:p>
        </p:txBody>
      </p:sp>
      <p:pic>
        <p:nvPicPr>
          <p:cNvPr id="7" name="Graphic 21">
            <a:extLst>
              <a:ext uri="{FF2B5EF4-FFF2-40B4-BE49-F238E27FC236}">
                <a16:creationId xmlns:a16="http://schemas.microsoft.com/office/drawing/2014/main" id="{5BAF122A-ACDD-19F8-E793-2E75E967C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47739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27FB2-6966-BE45-C850-0556B827B0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C17A4-442A-F0A3-37D3-1DA4784DE7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AC71BBE-5904-83F1-AE1B-77E84E10D5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4B52B2A-BAB7-EED7-A86D-F414C14D5D17}"/>
              </a:ext>
            </a:extLst>
          </p:cNvPr>
          <p:cNvSpPr txBox="1"/>
          <p:nvPr/>
        </p:nvSpPr>
        <p:spPr>
          <a:xfrm>
            <a:off x="753140" y="2716539"/>
            <a:ext cx="10541000" cy="2308324"/>
          </a:xfrm>
          <a:prstGeom prst="rect">
            <a:avLst/>
          </a:prstGeom>
          <a:noFill/>
        </p:spPr>
        <p:txBody>
          <a:bodyPr wrap="square" rtlCol="0">
            <a:spAutoFit/>
          </a:bodyPr>
          <a:lstStyle/>
          <a:p>
            <a:pPr algn="ctr"/>
            <a:r>
              <a:rPr lang="en-US" sz="2800" b="1" dirty="0">
                <a:solidFill>
                  <a:srgbClr val="C00000"/>
                </a:solidFill>
              </a:rPr>
              <a:t>Practical Negotiation Scenario: International Business Deal for Medical Equipment</a:t>
            </a:r>
          </a:p>
          <a:p>
            <a:r>
              <a:rPr lang="en-US" sz="2800" b="1" dirty="0">
                <a:solidFill>
                  <a:srgbClr val="C00000"/>
                </a:solidFill>
              </a:rPr>
              <a:t>Situation:</a:t>
            </a:r>
            <a:br>
              <a:rPr lang="en-US" sz="2000" dirty="0"/>
            </a:br>
            <a:r>
              <a:rPr lang="en-US" sz="2000" dirty="0"/>
              <a:t>A Middle Eastern hospital (Buyer – Party A) is negotiating a large-scale purchase of high-end medical imaging equipment with a European supplier (Seller – Party B). The meeting is being held via video conference, and tensions rise quickly.</a:t>
            </a:r>
          </a:p>
        </p:txBody>
      </p:sp>
      <p:pic>
        <p:nvPicPr>
          <p:cNvPr id="7" name="Graphic 21">
            <a:extLst>
              <a:ext uri="{FF2B5EF4-FFF2-40B4-BE49-F238E27FC236}">
                <a16:creationId xmlns:a16="http://schemas.microsoft.com/office/drawing/2014/main" id="{BBB16B94-6542-3844-9FA6-7786AD49A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50398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7C703-0EA7-46A7-8B68-8F1330C65C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21739C-08A9-0E59-33A9-137742CD539F}"/>
              </a:ext>
            </a:extLst>
          </p:cNvPr>
          <p:cNvSpPr/>
          <p:nvPr/>
        </p:nvSpPr>
        <p:spPr>
          <a:xfrm>
            <a:off x="617280" y="1685494"/>
            <a:ext cx="10812720" cy="4778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4A810AC-CE2D-263C-031D-333FDC0C81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B586C22-2347-CF5C-776D-6E96BAFDBF1D}"/>
              </a:ext>
            </a:extLst>
          </p:cNvPr>
          <p:cNvSpPr txBox="1"/>
          <p:nvPr/>
        </p:nvSpPr>
        <p:spPr>
          <a:xfrm>
            <a:off x="617280" y="2095405"/>
            <a:ext cx="10723382" cy="4247317"/>
          </a:xfrm>
          <a:prstGeom prst="rect">
            <a:avLst/>
          </a:prstGeom>
          <a:noFill/>
        </p:spPr>
        <p:txBody>
          <a:bodyPr wrap="square" rtlCol="0">
            <a:spAutoFit/>
          </a:bodyPr>
          <a:lstStyle/>
          <a:p>
            <a:r>
              <a:rPr lang="en-US" b="1" dirty="0">
                <a:solidFill>
                  <a:srgbClr val="C00000"/>
                </a:solidFill>
              </a:rPr>
              <a:t>Conflicting Goals</a:t>
            </a:r>
            <a:endParaRPr lang="en-US" dirty="0">
              <a:solidFill>
                <a:srgbClr val="C00000"/>
              </a:solidFill>
            </a:endParaRPr>
          </a:p>
          <a:p>
            <a:pPr lvl="1"/>
            <a:r>
              <a:rPr lang="en-US" b="1" dirty="0"/>
              <a:t>Barrier:</a:t>
            </a:r>
            <a:r>
              <a:rPr lang="en-US" dirty="0"/>
              <a:t> Party A is focused on getting the best price; Party B is focused on maximizing profit and only offering a package deal.</a:t>
            </a:r>
          </a:p>
          <a:p>
            <a:pPr lvl="1"/>
            <a:r>
              <a:rPr lang="en-US" b="1" dirty="0"/>
              <a:t>Solution:</a:t>
            </a:r>
            <a:r>
              <a:rPr lang="en-US" dirty="0"/>
              <a:t> Use </a:t>
            </a:r>
            <a:r>
              <a:rPr lang="en-US" b="1" dirty="0"/>
              <a:t>interest-based negotiation</a:t>
            </a:r>
            <a:r>
              <a:rPr lang="en-US" dirty="0"/>
              <a:t> to find shared goals—e.g., patient care improvement—and create value through service warranties instead of reducing price.</a:t>
            </a:r>
          </a:p>
          <a:p>
            <a:r>
              <a:rPr lang="en-US" b="1" dirty="0">
                <a:solidFill>
                  <a:srgbClr val="C00000"/>
                </a:solidFill>
              </a:rPr>
              <a:t>Lack of Information</a:t>
            </a:r>
            <a:endParaRPr lang="en-US" dirty="0">
              <a:solidFill>
                <a:srgbClr val="C00000"/>
              </a:solidFill>
            </a:endParaRPr>
          </a:p>
          <a:p>
            <a:pPr lvl="1"/>
            <a:r>
              <a:rPr lang="en-US" b="1" dirty="0"/>
              <a:t>Barrier:</a:t>
            </a:r>
            <a:r>
              <a:rPr lang="en-US" dirty="0"/>
              <a:t> The buyer does not know the technical details of the latest model, while the seller is unaware of the hospital’s budget restrictions.</a:t>
            </a:r>
          </a:p>
          <a:p>
            <a:pPr lvl="1"/>
            <a:r>
              <a:rPr lang="en-US" b="1" dirty="0"/>
              <a:t>Solution:</a:t>
            </a:r>
            <a:r>
              <a:rPr lang="en-US" dirty="0"/>
              <a:t> Share non-confidential financial and technical documents early; conduct a </a:t>
            </a:r>
            <a:r>
              <a:rPr lang="en-US" b="1" dirty="0"/>
              <a:t>pre-negotiation briefing</a:t>
            </a:r>
            <a:r>
              <a:rPr lang="en-US" dirty="0"/>
              <a:t> to align expectations.</a:t>
            </a:r>
          </a:p>
          <a:p>
            <a:r>
              <a:rPr lang="en-US" b="1" dirty="0">
                <a:solidFill>
                  <a:srgbClr val="C00000"/>
                </a:solidFill>
              </a:rPr>
              <a:t>Poor Preparation</a:t>
            </a:r>
            <a:endParaRPr lang="en-US" dirty="0">
              <a:solidFill>
                <a:srgbClr val="C00000"/>
              </a:solidFill>
            </a:endParaRPr>
          </a:p>
          <a:p>
            <a:pPr lvl="1"/>
            <a:r>
              <a:rPr lang="en-US" b="1" dirty="0"/>
              <a:t>Barrier:</a:t>
            </a:r>
            <a:r>
              <a:rPr lang="en-US" dirty="0"/>
              <a:t> Party A’s lead negotiator is unfamiliar with the legalities of import duties and doesn’t bring the procurement officer.</a:t>
            </a:r>
          </a:p>
          <a:p>
            <a:pPr lvl="1"/>
            <a:r>
              <a:rPr lang="en-US" b="1" dirty="0"/>
              <a:t>Solution:</a:t>
            </a:r>
            <a:r>
              <a:rPr lang="en-US" dirty="0"/>
              <a:t> Improve internal coordination and involve key stakeholders. Prepare a checklist of negotiation areas in advance.</a:t>
            </a:r>
          </a:p>
        </p:txBody>
      </p:sp>
      <p:pic>
        <p:nvPicPr>
          <p:cNvPr id="7" name="Graphic 21">
            <a:extLst>
              <a:ext uri="{FF2B5EF4-FFF2-40B4-BE49-F238E27FC236}">
                <a16:creationId xmlns:a16="http://schemas.microsoft.com/office/drawing/2014/main" id="{5819A72C-1386-A30E-9EBF-155DD24D06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2C9FE90-D706-2E77-B436-BE407FBA9C90}"/>
              </a:ext>
            </a:extLst>
          </p:cNvPr>
          <p:cNvSpPr txBox="1"/>
          <p:nvPr/>
        </p:nvSpPr>
        <p:spPr>
          <a:xfrm>
            <a:off x="2513149" y="1019069"/>
            <a:ext cx="5863596" cy="523220"/>
          </a:xfrm>
          <a:prstGeom prst="rect">
            <a:avLst/>
          </a:prstGeom>
          <a:noFill/>
        </p:spPr>
        <p:txBody>
          <a:bodyPr wrap="square" rtlCol="0">
            <a:spAutoFit/>
          </a:bodyPr>
          <a:lstStyle/>
          <a:p>
            <a:r>
              <a:rPr lang="en-US" sz="2800" b="1" dirty="0"/>
              <a:t>Challenges &amp; Barriers Encountered</a:t>
            </a:r>
          </a:p>
        </p:txBody>
      </p:sp>
    </p:spTree>
    <p:extLst>
      <p:ext uri="{BB962C8B-B14F-4D97-AF65-F5344CB8AC3E}">
        <p14:creationId xmlns:p14="http://schemas.microsoft.com/office/powerpoint/2010/main" val="41004288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B03FA-ECFD-F8FD-3422-C262A4A2CF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9C168B-3E6B-BCC5-3845-14A79AC9A501}"/>
              </a:ext>
            </a:extLst>
          </p:cNvPr>
          <p:cNvSpPr/>
          <p:nvPr/>
        </p:nvSpPr>
        <p:spPr>
          <a:xfrm>
            <a:off x="617280" y="1685494"/>
            <a:ext cx="10812720" cy="4778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BDEED2D-622A-DF8B-0A47-184DE328A9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2C1F156-F54E-BAA2-6683-ED5ED3C9AAA6}"/>
              </a:ext>
            </a:extLst>
          </p:cNvPr>
          <p:cNvSpPr txBox="1"/>
          <p:nvPr/>
        </p:nvSpPr>
        <p:spPr>
          <a:xfrm>
            <a:off x="706618" y="2095404"/>
            <a:ext cx="10723382" cy="4247317"/>
          </a:xfrm>
          <a:prstGeom prst="rect">
            <a:avLst/>
          </a:prstGeom>
          <a:noFill/>
        </p:spPr>
        <p:txBody>
          <a:bodyPr wrap="square" rtlCol="0">
            <a:spAutoFit/>
          </a:bodyPr>
          <a:lstStyle/>
          <a:p>
            <a:r>
              <a:rPr lang="en-US" b="1" dirty="0">
                <a:solidFill>
                  <a:srgbClr val="C00000"/>
                </a:solidFill>
              </a:rPr>
              <a:t>Cultural Differences</a:t>
            </a:r>
            <a:endParaRPr lang="en-US" dirty="0">
              <a:solidFill>
                <a:srgbClr val="C00000"/>
              </a:solidFill>
            </a:endParaRPr>
          </a:p>
          <a:p>
            <a:pPr lvl="1"/>
            <a:r>
              <a:rPr lang="en-US" b="1" dirty="0"/>
              <a:t>Barrier:</a:t>
            </a:r>
            <a:r>
              <a:rPr lang="en-US" dirty="0"/>
              <a:t> Party B’s direct communication style is perceived as rude by Party A, leading to defensiveness.</a:t>
            </a:r>
          </a:p>
          <a:p>
            <a:pPr lvl="1"/>
            <a:r>
              <a:rPr lang="en-US" b="1" dirty="0"/>
              <a:t>Solution:</a:t>
            </a:r>
            <a:r>
              <a:rPr lang="en-US" dirty="0"/>
              <a:t> Assign cultural liaison officers and offer </a:t>
            </a:r>
            <a:r>
              <a:rPr lang="en-US" b="1" dirty="0"/>
              <a:t>cultural sensitivity training</a:t>
            </a:r>
            <a:r>
              <a:rPr lang="en-US" dirty="0"/>
              <a:t>. Use interpreters if necessary.</a:t>
            </a:r>
          </a:p>
          <a:p>
            <a:r>
              <a:rPr lang="en-US" b="1" dirty="0">
                <a:solidFill>
                  <a:srgbClr val="C00000"/>
                </a:solidFill>
              </a:rPr>
              <a:t>Power Imbalance</a:t>
            </a:r>
            <a:endParaRPr lang="en-US" dirty="0">
              <a:solidFill>
                <a:srgbClr val="C00000"/>
              </a:solidFill>
            </a:endParaRPr>
          </a:p>
          <a:p>
            <a:pPr lvl="1"/>
            <a:r>
              <a:rPr lang="en-US" b="1" dirty="0"/>
              <a:t>Barrier:</a:t>
            </a:r>
            <a:r>
              <a:rPr lang="en-US" dirty="0"/>
              <a:t> Party B is the only distributor in the region. They use this to pressure a quick agreement.</a:t>
            </a:r>
          </a:p>
          <a:p>
            <a:pPr lvl="1"/>
            <a:r>
              <a:rPr lang="en-US" b="1" dirty="0"/>
              <a:t>Solution:</a:t>
            </a:r>
            <a:r>
              <a:rPr lang="en-US" dirty="0"/>
              <a:t> Party A should </a:t>
            </a:r>
            <a:r>
              <a:rPr lang="en-US" b="1" dirty="0"/>
              <a:t>explore alternatives</a:t>
            </a:r>
            <a:r>
              <a:rPr lang="en-US" dirty="0"/>
              <a:t> (BATNA) by researching other suppliers, even if international.</a:t>
            </a:r>
            <a:endParaRPr lang="ar-EG" dirty="0"/>
          </a:p>
          <a:p>
            <a:r>
              <a:rPr lang="en-US" b="1" dirty="0">
                <a:solidFill>
                  <a:srgbClr val="C00000"/>
                </a:solidFill>
              </a:rPr>
              <a:t>Mistrust</a:t>
            </a:r>
            <a:endParaRPr lang="en-US" sz="1400" dirty="0">
              <a:solidFill>
                <a:srgbClr val="C00000"/>
              </a:solidFill>
            </a:endParaRPr>
          </a:p>
          <a:p>
            <a:pPr lvl="1"/>
            <a:r>
              <a:rPr lang="en-US" b="1" dirty="0"/>
              <a:t>Barrier:</a:t>
            </a:r>
            <a:r>
              <a:rPr lang="en-US" dirty="0"/>
              <a:t> Party A doubts the after-sales support and transparency of the supplier due to negative online reviews.</a:t>
            </a:r>
            <a:endParaRPr lang="en-US" sz="1400" dirty="0"/>
          </a:p>
          <a:p>
            <a:pPr lvl="1"/>
            <a:r>
              <a:rPr lang="en-US" b="1" dirty="0"/>
              <a:t>Solution:</a:t>
            </a:r>
            <a:r>
              <a:rPr lang="en-US" dirty="0"/>
              <a:t> Build trust through testimonials, offering pilot programs, and arranging </a:t>
            </a:r>
            <a:r>
              <a:rPr lang="en-US" b="1" dirty="0"/>
              <a:t>site visits</a:t>
            </a:r>
            <a:r>
              <a:rPr lang="en-US" dirty="0"/>
              <a:t> to existing clients.</a:t>
            </a:r>
            <a:endParaRPr lang="en-US" sz="1400" dirty="0"/>
          </a:p>
          <a:p>
            <a:r>
              <a:rPr lang="en-US" b="1" dirty="0">
                <a:solidFill>
                  <a:srgbClr val="C00000"/>
                </a:solidFill>
              </a:rPr>
              <a:t>Time Constraints</a:t>
            </a:r>
            <a:endParaRPr lang="en-US" sz="1400" dirty="0">
              <a:solidFill>
                <a:srgbClr val="C00000"/>
              </a:solidFill>
            </a:endParaRPr>
          </a:p>
          <a:p>
            <a:pPr lvl="1"/>
            <a:r>
              <a:rPr lang="en-US" b="1" dirty="0"/>
              <a:t>Barrier:</a:t>
            </a:r>
            <a:r>
              <a:rPr lang="en-US" dirty="0"/>
              <a:t> Party A’s purchasing window closes in 3 days, forcing a rushed negotiation.</a:t>
            </a:r>
            <a:endParaRPr lang="en-US" sz="1400" dirty="0"/>
          </a:p>
          <a:p>
            <a:pPr lvl="1"/>
            <a:r>
              <a:rPr lang="en-US" b="1" dirty="0"/>
              <a:t>Solution:</a:t>
            </a:r>
            <a:r>
              <a:rPr lang="en-US" dirty="0"/>
              <a:t> Negotiate a </a:t>
            </a:r>
            <a:r>
              <a:rPr lang="en-US" b="1" dirty="0"/>
              <a:t>conditional agreement</a:t>
            </a:r>
            <a:r>
              <a:rPr lang="en-US" dirty="0"/>
              <a:t> now and finalize details post-deadline, or request a formal extension.</a:t>
            </a:r>
            <a:endParaRPr lang="en-US" sz="1400" dirty="0"/>
          </a:p>
        </p:txBody>
      </p:sp>
      <p:pic>
        <p:nvPicPr>
          <p:cNvPr id="7" name="Graphic 21">
            <a:extLst>
              <a:ext uri="{FF2B5EF4-FFF2-40B4-BE49-F238E27FC236}">
                <a16:creationId xmlns:a16="http://schemas.microsoft.com/office/drawing/2014/main" id="{94AB0BC2-A3DA-4349-CFC2-E85CF2D6C2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B93700-2706-14C8-C8BF-A37C9B30D3AA}"/>
              </a:ext>
            </a:extLst>
          </p:cNvPr>
          <p:cNvSpPr txBox="1"/>
          <p:nvPr/>
        </p:nvSpPr>
        <p:spPr>
          <a:xfrm>
            <a:off x="2513149" y="1019069"/>
            <a:ext cx="5863596" cy="523220"/>
          </a:xfrm>
          <a:prstGeom prst="rect">
            <a:avLst/>
          </a:prstGeom>
          <a:noFill/>
        </p:spPr>
        <p:txBody>
          <a:bodyPr wrap="square" rtlCol="0">
            <a:spAutoFit/>
          </a:bodyPr>
          <a:lstStyle/>
          <a:p>
            <a:r>
              <a:rPr lang="en-US" sz="2800" b="1" dirty="0"/>
              <a:t>Challenges &amp; Barriers Encountered</a:t>
            </a:r>
          </a:p>
        </p:txBody>
      </p:sp>
    </p:spTree>
    <p:extLst>
      <p:ext uri="{BB962C8B-B14F-4D97-AF65-F5344CB8AC3E}">
        <p14:creationId xmlns:p14="http://schemas.microsoft.com/office/powerpoint/2010/main" val="930234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B6F49-E44B-97EF-67D3-618F1F0655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76B3B3-3A31-79AF-E327-C31FE87762E5}"/>
              </a:ext>
            </a:extLst>
          </p:cNvPr>
          <p:cNvSpPr/>
          <p:nvPr/>
        </p:nvSpPr>
        <p:spPr>
          <a:xfrm>
            <a:off x="617280" y="1685494"/>
            <a:ext cx="10812720" cy="4778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DF3D2FE-9DE3-E49D-EE3C-B3DF5418F6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326B559-C962-E393-8D8F-889F843DBD2A}"/>
              </a:ext>
            </a:extLst>
          </p:cNvPr>
          <p:cNvSpPr txBox="1"/>
          <p:nvPr/>
        </p:nvSpPr>
        <p:spPr>
          <a:xfrm>
            <a:off x="706618" y="2285969"/>
            <a:ext cx="10723382" cy="3416320"/>
          </a:xfrm>
          <a:prstGeom prst="rect">
            <a:avLst/>
          </a:prstGeom>
          <a:noFill/>
        </p:spPr>
        <p:txBody>
          <a:bodyPr wrap="square" rtlCol="0">
            <a:spAutoFit/>
          </a:bodyPr>
          <a:lstStyle/>
          <a:p>
            <a:r>
              <a:rPr lang="en-US" b="1" dirty="0">
                <a:solidFill>
                  <a:srgbClr val="C00000"/>
                </a:solidFill>
              </a:rPr>
              <a:t>Rigidity</a:t>
            </a:r>
            <a:endParaRPr lang="en-US" sz="1400" dirty="0">
              <a:solidFill>
                <a:srgbClr val="C00000"/>
              </a:solidFill>
            </a:endParaRPr>
          </a:p>
          <a:p>
            <a:pPr lvl="1"/>
            <a:r>
              <a:rPr lang="en-US" b="1" dirty="0"/>
              <a:t>Barrier:</a:t>
            </a:r>
            <a:r>
              <a:rPr lang="en-US" dirty="0"/>
              <a:t> Party B refuses to change any delivery terms or pricing structures.</a:t>
            </a:r>
            <a:endParaRPr lang="en-US" sz="1400" dirty="0"/>
          </a:p>
          <a:p>
            <a:pPr lvl="1"/>
            <a:r>
              <a:rPr lang="en-US" b="1" dirty="0"/>
              <a:t>Solution:</a:t>
            </a:r>
            <a:r>
              <a:rPr lang="en-US" dirty="0"/>
              <a:t> Emphasize </a:t>
            </a:r>
            <a:r>
              <a:rPr lang="en-US" b="1" dirty="0"/>
              <a:t>mutual loss</a:t>
            </a:r>
            <a:r>
              <a:rPr lang="en-US" dirty="0"/>
              <a:t> if deal fails. Introduce phased delivery or volume discounts to create flexibility.</a:t>
            </a:r>
            <a:endParaRPr lang="en-US" sz="1400" dirty="0"/>
          </a:p>
          <a:p>
            <a:r>
              <a:rPr lang="en-US" b="1" dirty="0">
                <a:solidFill>
                  <a:srgbClr val="C00000"/>
                </a:solidFill>
              </a:rPr>
              <a:t>Strong Emotions</a:t>
            </a:r>
            <a:endParaRPr lang="en-US" dirty="0">
              <a:solidFill>
                <a:srgbClr val="C00000"/>
              </a:solidFill>
            </a:endParaRPr>
          </a:p>
          <a:p>
            <a:pPr lvl="1"/>
            <a:r>
              <a:rPr lang="en-US" b="1" dirty="0"/>
              <a:t>Barrier:</a:t>
            </a:r>
            <a:r>
              <a:rPr lang="en-US" dirty="0"/>
              <a:t> Frustration builds due to slow progress. One party raises their voice.</a:t>
            </a:r>
          </a:p>
          <a:p>
            <a:pPr lvl="1"/>
            <a:r>
              <a:rPr lang="en-US" b="1" dirty="0"/>
              <a:t>Solution:</a:t>
            </a:r>
            <a:r>
              <a:rPr lang="en-US" dirty="0"/>
              <a:t> Pause the meeting briefly. Appoint a </a:t>
            </a:r>
            <a:r>
              <a:rPr lang="en-US" b="1" dirty="0"/>
              <a:t>neutral facilitator</a:t>
            </a:r>
            <a:r>
              <a:rPr lang="en-US" dirty="0"/>
              <a:t> or mediator to keep the dialogue productive.</a:t>
            </a:r>
          </a:p>
          <a:p>
            <a:r>
              <a:rPr lang="en-US" b="1" dirty="0">
                <a:solidFill>
                  <a:srgbClr val="C00000"/>
                </a:solidFill>
              </a:rPr>
              <a:t>Lack of Empathy</a:t>
            </a:r>
            <a:endParaRPr lang="en-US" dirty="0">
              <a:solidFill>
                <a:srgbClr val="C00000"/>
              </a:solidFill>
            </a:endParaRPr>
          </a:p>
          <a:p>
            <a:pPr lvl="1"/>
            <a:r>
              <a:rPr lang="en-US" b="1" dirty="0"/>
              <a:t>Barrier:</a:t>
            </a:r>
            <a:r>
              <a:rPr lang="en-US" dirty="0"/>
              <a:t> Neither side acknowledges the other’s constraints—technical, financial, or emotional.</a:t>
            </a:r>
          </a:p>
          <a:p>
            <a:pPr lvl="1"/>
            <a:r>
              <a:rPr lang="en-US" b="1" dirty="0"/>
              <a:t>Solution:</a:t>
            </a:r>
            <a:r>
              <a:rPr lang="en-US" dirty="0"/>
              <a:t> Start the meeting with </a:t>
            </a:r>
            <a:r>
              <a:rPr lang="en-US" b="1" dirty="0"/>
              <a:t>rapport-building</a:t>
            </a:r>
            <a:r>
              <a:rPr lang="en-US" dirty="0"/>
              <a:t> conversation. Use reflective listening to show understanding.</a:t>
            </a:r>
          </a:p>
        </p:txBody>
      </p:sp>
      <p:pic>
        <p:nvPicPr>
          <p:cNvPr id="7" name="Graphic 21">
            <a:extLst>
              <a:ext uri="{FF2B5EF4-FFF2-40B4-BE49-F238E27FC236}">
                <a16:creationId xmlns:a16="http://schemas.microsoft.com/office/drawing/2014/main" id="{A556B1D0-B441-486C-C3A6-5FE711371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16C634-F97F-A22F-EDA1-4737E1D5A493}"/>
              </a:ext>
            </a:extLst>
          </p:cNvPr>
          <p:cNvSpPr txBox="1"/>
          <p:nvPr/>
        </p:nvSpPr>
        <p:spPr>
          <a:xfrm>
            <a:off x="2513149" y="1019069"/>
            <a:ext cx="5863596" cy="523220"/>
          </a:xfrm>
          <a:prstGeom prst="rect">
            <a:avLst/>
          </a:prstGeom>
          <a:noFill/>
        </p:spPr>
        <p:txBody>
          <a:bodyPr wrap="square" rtlCol="0">
            <a:spAutoFit/>
          </a:bodyPr>
          <a:lstStyle/>
          <a:p>
            <a:r>
              <a:rPr lang="en-US" sz="2800" b="1" dirty="0"/>
              <a:t>Challenges &amp; Barriers Encountered</a:t>
            </a:r>
          </a:p>
        </p:txBody>
      </p:sp>
    </p:spTree>
    <p:extLst>
      <p:ext uri="{BB962C8B-B14F-4D97-AF65-F5344CB8AC3E}">
        <p14:creationId xmlns:p14="http://schemas.microsoft.com/office/powerpoint/2010/main" val="4088500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C653454-11BE-435F-BDAB-1B2B4B8C5AD8}"/>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3330</Words>
  <Application>Microsoft Office PowerPoint</Application>
  <PresentationFormat>Widescreen</PresentationFormat>
  <Paragraphs>231</Paragraphs>
  <Slides>43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Alexandria</vt:lpstr>
      <vt:lpstr>-apple-system</vt:lpstr>
      <vt:lpstr>Arial</vt:lpstr>
      <vt:lpstr>Calibri</vt:lpstr>
      <vt:lpstr>Calibri Light</vt:lpstr>
      <vt:lpstr>Roboto Light</vt:lpstr>
      <vt:lpstr>Tajawal ExtraBold</vt:lpstr>
      <vt:lpstr>Tajawal Medium</vt:lpstr>
      <vt:lpstr>Times New Roman</vt:lpstr>
      <vt:lpstr>Office Theme</vt:lpstr>
      <vt:lpstr>PowerPoint Presentation</vt:lpstr>
      <vt:lpstr>Our 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54</cp:revision>
  <dcterms:created xsi:type="dcterms:W3CDTF">2023-04-29T09:08:00Z</dcterms:created>
  <dcterms:modified xsi:type="dcterms:W3CDTF">2025-07-30T13:24:01Z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