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546" r:id="rId7"/>
    <p:sldId id="678" r:id="rId8"/>
    <p:sldId id="313" r:id="rId9"/>
    <p:sldId id="652" r:id="rId10"/>
    <p:sldId id="653" r:id="rId11"/>
    <p:sldId id="684" r:id="rId12"/>
    <p:sldId id="610" r:id="rId13"/>
    <p:sldId id="654" r:id="rId14"/>
    <p:sldId id="630" r:id="rId15"/>
    <p:sldId id="612" r:id="rId16"/>
    <p:sldId id="631" r:id="rId17"/>
    <p:sldId id="655" r:id="rId18"/>
    <p:sldId id="632" r:id="rId19"/>
    <p:sldId id="686" r:id="rId20"/>
    <p:sldId id="656" r:id="rId21"/>
    <p:sldId id="634" r:id="rId22"/>
    <p:sldId id="687" r:id="rId23"/>
    <p:sldId id="636" r:id="rId24"/>
    <p:sldId id="659" r:id="rId25"/>
    <p:sldId id="685" r:id="rId26"/>
    <p:sldId id="658" r:id="rId27"/>
    <p:sldId id="660" r:id="rId28"/>
    <p:sldId id="657" r:id="rId29"/>
    <p:sldId id="661" r:id="rId30"/>
    <p:sldId id="662" r:id="rId31"/>
    <p:sldId id="664" r:id="rId32"/>
    <p:sldId id="688" r:id="rId33"/>
    <p:sldId id="679" r:id="rId34"/>
    <p:sldId id="689" r:id="rId35"/>
    <p:sldId id="663" r:id="rId36"/>
    <p:sldId id="643" r:id="rId37"/>
    <p:sldId id="680" r:id="rId38"/>
    <p:sldId id="681" r:id="rId39"/>
    <p:sldId id="665" r:id="rId40"/>
    <p:sldId id="676" r:id="rId41"/>
    <p:sldId id="666" r:id="rId42"/>
    <p:sldId id="667" r:id="rId43"/>
    <p:sldId id="668" r:id="rId44"/>
    <p:sldId id="600"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6"/>
            <p14:sldId id="678"/>
            <p14:sldId id="313"/>
            <p14:sldId id="652"/>
            <p14:sldId id="653"/>
            <p14:sldId id="684"/>
            <p14:sldId id="610"/>
            <p14:sldId id="654"/>
            <p14:sldId id="630"/>
            <p14:sldId id="612"/>
            <p14:sldId id="631"/>
            <p14:sldId id="655"/>
            <p14:sldId id="632"/>
            <p14:sldId id="686"/>
            <p14:sldId id="656"/>
            <p14:sldId id="634"/>
            <p14:sldId id="687"/>
            <p14:sldId id="636"/>
            <p14:sldId id="659"/>
            <p14:sldId id="685"/>
            <p14:sldId id="658"/>
            <p14:sldId id="660"/>
            <p14:sldId id="657"/>
            <p14:sldId id="661"/>
            <p14:sldId id="662"/>
            <p14:sldId id="664"/>
            <p14:sldId id="688"/>
            <p14:sldId id="679"/>
            <p14:sldId id="689"/>
            <p14:sldId id="663"/>
            <p14:sldId id="643"/>
            <p14:sldId id="680"/>
            <p14:sldId id="681"/>
            <p14:sldId id="665"/>
            <p14:sldId id="676"/>
            <p14:sldId id="666"/>
            <p14:sldId id="667"/>
            <p14:sldId id="668"/>
            <p14:sldId id="60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324" autoAdjust="0"/>
    <p:restoredTop sz="93741" autoAdjust="0"/>
  </p:normalViewPr>
  <p:slideViewPr>
    <p:cSldViewPr snapToGrid="0">
      <p:cViewPr varScale="1">
        <p:scale>
          <a:sx n="66" d="100"/>
          <a:sy n="66" d="100"/>
        </p:scale>
        <p:origin x="464" y="3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9648918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653353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653353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5EBBC-21EC-DA61-1A7D-B308AC3527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2CC2B2-DB3C-4DBB-2859-18BBB05C82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CA8946-B0BB-9A0E-57A3-7792AF44895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D6F3A64-571B-CC62-6C26-33BD849B9698}"/>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005577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AADE6-8552-4871-FEDC-15B5BF64AA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EB84AA-8550-EFE3-123B-98356C357B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E78F5D-545F-7B2C-C87E-460C5F3CD90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D44BE6E-C567-3A2C-D8C3-0D610B916084}"/>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939847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6511F-B6FF-04DE-72BA-C77B48527F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885FEB-0CE2-9461-BF10-D0C62CA3FE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1B0F40-2B0F-678F-AC88-3C38BAFD732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5B1418E-298A-6813-9F7E-D822A05AB4D7}"/>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4620296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136AC-EC47-FE81-D9D4-BCAADC64B9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55B3DA-1D47-F7F0-483A-C3A89D790E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65598E-DC03-8B63-DF5E-327D01319DB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F8DBCDF-AF98-B8EB-1014-C43CFF57EE4A}"/>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6978238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20840-CAE9-517F-CFF6-5833123539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8C58FF-7F98-2363-382B-76C7359052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E446E9-C846-6E71-72C3-A9DE8EB7564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DBDDB9D-5583-2DB8-4E82-673AB89663A8}"/>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4318295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EE120-0760-A35A-FF94-50A60E6A84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B893CF-FB05-A06F-4CE6-D0EEDD0E10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495008-60CA-1D5F-07E2-EE575275082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D7FCB71-3665-011C-7BAB-5F8BD007DBCD}"/>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6746976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16952-83D3-EF6F-F9E1-6AFC3C17B0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F601EC-EB39-44A3-26A6-D8DFDE531D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69F71C-548F-8E0C-4C24-B0AEA45CE64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3AB7BB9-60DA-8475-3844-F9A2D8FE0F88}"/>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1186340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1B8EF-20FC-6C2E-9311-5DA3EAEC40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B8087C-21FC-F062-CF31-956323A99F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AC3886-115B-99CD-AB5D-AD43FBB921C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2E2FE40-9E54-EAEB-B944-0653C35B4B11}"/>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2331693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B7F7F-4269-6BE1-63C8-D926038EFA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A4ED77-EEEF-25C7-E0C2-74BA12F16E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C68A20-67FC-B2A8-729B-C9943ED2228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4EAA989-5E85-E6F2-FA4A-30B9FA7F8704}"/>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7981161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16FF27-5899-B138-7627-8C94C46E9C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F36E5F-2D42-BF3D-E4E7-72BDDBC2DE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65CC92-3872-FE8F-7CD4-2E20600C25A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E046BDA-BB61-EA82-3005-198C94B8AF7E}"/>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9242664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2FE51-2787-911C-4C2B-5B4A0AC71E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4C8789-AF19-E0D8-D09C-7BF8400371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8F41A4-14CA-EC3A-750A-CE7F0573DB9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24AB6CB-B1D2-7348-6244-DE869C194610}"/>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6173051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6DA13-1E68-B7A8-F316-7BCE9C1E40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80F635-FEB4-D5A1-113E-26CE0DAD8D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537E38-2120-5F25-6ECD-FB09F3CC308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DA90CA3-17B0-D1E1-7FB0-CED80BA85A01}"/>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1918883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370E2B-798F-2016-C3DD-343E43F79B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875497-6A4C-0130-D67D-DAE4E04C5E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ECD0AB-D38C-7B11-24D1-64A4B820B22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D97EF68-11E7-2815-1B6C-3ABF9BE6B7E7}"/>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790495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C2B2AD-7ECC-AC73-606F-A20701A4F5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68B0BF-4D36-FB4C-5973-C8FF812014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F1B099-4F3B-9E26-983C-50B641EE752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81E4FDD-5E7F-C57E-4DB9-84724AEC366B}"/>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3523101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39463-8A0D-A38B-FA71-288598A158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C68353-1059-D029-5040-DFDDF8438F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1CB51D-111A-6412-46B8-355AD2F3E2E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98A91AA4-DE07-3FD3-EB6C-4E293F792BED}"/>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1735077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870A7-1A6A-9D85-1219-4C86796C7C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6ED3B3-E039-E538-F278-951236C1C2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03824E-6483-CC5D-AAFD-DFCC3A5C313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0268D7E-7891-15D4-2BC2-3EA28A1431CE}"/>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101674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8CA32-83A3-4C3C-76ED-11F3CCA433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FB50F9-04C4-701C-341C-33B79E2195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8643D1-BAFE-763B-F029-2726627120C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6E8B31E-322F-E14A-1262-A94026CF81A7}"/>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212771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C76CE1-AEDC-92FC-E346-1AD7B97E6D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8AE5CD-4D90-2CC5-987D-A3490F8DAC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8B4F16-C026-B105-C225-402ED7EC4B3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43FD419-55BE-32F5-CD53-3633086C0B60}"/>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5833492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A905E-3EBE-CBDB-1700-98AE246449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B1892A-D1FA-1717-6A55-C927741A55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AE14EE-7505-7650-0B05-98FF9BC86F6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5460E82-9799-0F08-99C6-4C6AC685B392}"/>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3257267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9F472-818E-61AB-6EFB-A03CEE78D9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EE47BC-92AC-FEFE-5BCE-B5D09F8BA4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7FA112-5EB8-EC1B-FC1E-82CA43CCB9F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40C9A9F-B315-CAF2-F320-D10679C91D7E}"/>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447233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C4FAC-6BC2-5C8C-7F7D-876C9777F7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A68078-9715-B96E-3B26-B1D61629B7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6C1CE7-1C5F-A4D5-F1EE-055F45D9188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A3E1FE4-9ECA-0154-7814-F2DCD58D7FC8}"/>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982408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A1406-3CC0-B8F8-C17A-555ACCEBF7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B447E5-86A9-6C4E-7735-563770FC2F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98955E-0A0C-A957-5EF3-3F99DD70470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0A817A4-C811-4C90-74DB-2433330EF0D8}"/>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9806928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6F595-C14C-5786-91BD-74F622415D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367208-1FA3-7AD6-F008-FE98FFE22B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4A27A6-17C8-C429-C1D0-5E54D1B7797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9870E21-10DA-0220-348F-4A4BCF0911AB}"/>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7049610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33FD9-D7D5-0478-5180-898C406AE1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B805A7-634D-411B-DB4D-F70DC57674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9B5A56-5FD0-E8E4-D4A9-E1AD8EB1D1B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04AE6F0-8019-582A-8498-60133EA65C96}"/>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0059603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767F4B-A89A-B09A-B8BF-CA7C0A6002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F8048E-454B-ACA5-0BA5-B22B00CB37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FA86FF-AF5A-0C19-5179-9335E5B5571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41EC927-D9A3-A7CD-3E20-1FDBA9B7A3A1}"/>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0884294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515B9D-6F95-7ADC-035F-7AAE1B7F38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5A3977-39D7-9658-986B-78106E91C9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E9D895-F971-D0B8-E0D7-5161275AD64D}"/>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A1266C2-2B14-51BF-99FA-9675C23BA9B7}"/>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1665409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D7DBA-A7A3-1E29-B77F-9B5060D1C8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DBD3D0-5F48-3B28-01E9-34F0979C27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2EBAC2-AFA4-0978-F2B8-E0B19981B81E}"/>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1F64241-AAC4-B569-D9B8-A27D8A2BE29E}"/>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1278231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67652-6D56-1584-86DE-722BD77E3C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6B944D-98EB-845F-B9D4-5ECD4E545C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04132F-3440-5836-5E90-3E5A88500DF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ACE71FF-CA20-354D-1215-BF02E9B18BAD}"/>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52751893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16AFBA-558D-C5FD-F9B1-7CD5C9160E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289049-181B-1E07-9783-957D319034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799113-61A6-EB7D-8B68-B0036716641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EFB2D57-6F51-7A31-8672-CADAA037C59C}"/>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5227140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8BE62-E79F-FD3F-A065-CE15403D0A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50545C-B374-85C4-1FA9-EC5667736D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561CCE-180F-82AC-7826-405D3D6EBF4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CE83445-CB09-81E8-0769-CDA10B1C79D2}"/>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4891454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87198F-9997-ADBB-3DC5-951FC52C4F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9895DE-A2AB-6605-13C6-E08156992A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88E0FC-7E40-BC05-7946-E2065E3A43A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22968FE-74CE-D10E-924A-21EACA1E1EB4}"/>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93928766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1EB39-6A17-1AE9-20C9-E5D27539A4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CA20AE-3450-6B08-3E0C-C3F486D8C8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E0E6E5-CDEC-0FD0-0034-A3B72088E87D}"/>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F6668E2-606A-E81D-63D7-9C9B57103391}"/>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4247675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EBB0A-A278-87FA-5681-5927AA8986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5FF42F-6823-3279-6ADB-3F6FFA52F9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D75868-3E92-21AA-A710-79203AF68DE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A5612F4-13CF-F9E6-0716-F2D5DFAA20C0}"/>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65725505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3A989-0389-4CD1-B84D-699F169D31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5E42AD-EF1F-534A-A8D7-F1FD22A069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E6A0BF-9C10-FA02-5EAA-B489F5EF68C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BE6F8E8-7B17-B51B-365F-FD4A0E85B836}"/>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66181671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D43C60-3DE6-3E98-7BD9-5516F4B210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BB3BD8-930C-3604-F801-53C5D45ACE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DCD063-3346-53C1-FF73-FB604661FD1C}"/>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ABB3E12-DE7A-A47C-481F-897EF8FE7266}"/>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63246503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08C8D-7731-0F47-3A88-37AF28E334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64C982-C4D1-13CA-AF4F-30A1A75558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A617D9-E620-A8D9-A726-29116D234EE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8D9C39E-AABE-4E07-6206-C259879990E8}"/>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679438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84802" y="3647010"/>
            <a:ext cx="4886463" cy="461665"/>
          </a:xfrm>
          <a:prstGeom prst="rect">
            <a:avLst/>
          </a:prstGeom>
          <a:noFill/>
        </p:spPr>
        <p:txBody>
          <a:bodyPr wrap="square" rtlCol="0">
            <a:spAutoFit/>
          </a:bodyPr>
          <a:lstStyle/>
          <a:p>
            <a:r>
              <a:rPr lang="en-US" sz="2400" dirty="0">
                <a:latin typeface="Alexandria"/>
                <a:cs typeface="Times New Roman" panose="02020603050405020304" pitchFamily="18" charset="0"/>
              </a:rPr>
              <a:t>Prepared by Dr. Omar Al-</a:t>
            </a:r>
            <a:r>
              <a:rPr lang="en-US" sz="2400" dirty="0" err="1">
                <a:latin typeface="Alexandria"/>
                <a:cs typeface="Times New Roman" panose="02020603050405020304" pitchFamily="18" charset="0"/>
              </a:rPr>
              <a:t>kasasbeh</a:t>
            </a:r>
            <a:endParaRPr lang="en-US" sz="2400" dirty="0">
              <a:latin typeface="Alexandria"/>
              <a:cs typeface="Times New Roman" panose="02020603050405020304" pitchFamily="18" charset="0"/>
            </a:endParaRPr>
          </a:p>
        </p:txBody>
      </p:sp>
      <p:sp>
        <p:nvSpPr>
          <p:cNvPr id="31" name="TextBox 30"/>
          <p:cNvSpPr txBox="1"/>
          <p:nvPr/>
        </p:nvSpPr>
        <p:spPr>
          <a:xfrm>
            <a:off x="747653" y="1754184"/>
            <a:ext cx="5080783" cy="2123658"/>
          </a:xfrm>
          <a:prstGeom prst="rect">
            <a:avLst/>
          </a:prstGeom>
          <a:noFill/>
        </p:spPr>
        <p:txBody>
          <a:bodyPr wrap="square" rtlCol="0">
            <a:spAutoFit/>
          </a:bodyPr>
          <a:lstStyle/>
          <a:p>
            <a:r>
              <a:rPr lang="en-US" sz="4400" b="1" dirty="0">
                <a:solidFill>
                  <a:srgbClr val="00B0F0"/>
                </a:solidFill>
                <a:latin typeface="Alexandria"/>
                <a:cs typeface="Times New Roman" panose="02020603050405020304" pitchFamily="18" charset="0"/>
              </a:rPr>
              <a:t> </a:t>
            </a:r>
            <a:r>
              <a:rPr lang="en-US" sz="4400" b="1" dirty="0">
                <a:solidFill>
                  <a:srgbClr val="00B0F0"/>
                </a:solidFill>
                <a:latin typeface="Alexandria" charset="0"/>
              </a:rPr>
              <a:t>Master of Financial Technology</a:t>
            </a:r>
          </a:p>
          <a:p>
            <a:endParaRPr lang="en-US" sz="4400" b="1" dirty="0">
              <a:solidFill>
                <a:srgbClr val="00B0F0"/>
              </a:solidFill>
              <a:latin typeface="Alexandria" charset="0"/>
            </a:endParaRPr>
          </a:p>
        </p:txBody>
      </p:sp>
      <p:sp>
        <p:nvSpPr>
          <p:cNvPr id="46" name="TextBox 45"/>
          <p:cNvSpPr txBox="1"/>
          <p:nvPr/>
        </p:nvSpPr>
        <p:spPr>
          <a:xfrm>
            <a:off x="693077" y="4566297"/>
            <a:ext cx="4521180" cy="830997"/>
          </a:xfrm>
          <a:prstGeom prst="rect">
            <a:avLst/>
          </a:prstGeom>
          <a:noFill/>
        </p:spPr>
        <p:txBody>
          <a:bodyPr wrap="square" rtlCol="0">
            <a:spAutoFit/>
          </a:bodyPr>
          <a:lstStyle/>
          <a:p>
            <a:r>
              <a:rPr lang="en-GB" sz="2400" dirty="0">
                <a:effectLst/>
                <a:latin typeface="Alexandria"/>
                <a:ea typeface="Times New Roman" panose="02020603050405020304" pitchFamily="18" charset="0"/>
              </a:rPr>
              <a:t>FNT</a:t>
            </a:r>
            <a:r>
              <a:rPr lang="en-US" sz="2400" dirty="0">
                <a:latin typeface="Alexandria"/>
              </a:rPr>
              <a:t>628</a:t>
            </a:r>
          </a:p>
          <a:p>
            <a:r>
              <a:rPr lang="en-US" sz="2400" dirty="0">
                <a:latin typeface="Alexandria"/>
              </a:rPr>
              <a:t>Blockchain and Cryptocurrencies</a:t>
            </a:r>
            <a:endParaRPr lang="en-US" sz="2400" dirty="0">
              <a:latin typeface="Alexandri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4B16C1A8-712A-6EF4-5007-31E270F2C68E}"/>
              </a:ext>
            </a:extLst>
          </p:cNvPr>
          <p:cNvSpPr/>
          <p:nvPr/>
        </p:nvSpPr>
        <p:spPr>
          <a:xfrm>
            <a:off x="405479" y="5826834"/>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Alexandria"/>
                <a:cs typeface="Times New Roman" panose="02020603050405020304" pitchFamily="18" charset="0"/>
              </a:rPr>
              <a:t>Lecture </a:t>
            </a:r>
            <a:r>
              <a:rPr lang="ar-JO" sz="2800" b="1" dirty="0">
                <a:solidFill>
                  <a:srgbClr val="000000"/>
                </a:solidFill>
                <a:latin typeface="Alexandria"/>
                <a:cs typeface="Times New Roman" panose="02020603050405020304" pitchFamily="18" charset="0"/>
              </a:rPr>
              <a:t>6</a:t>
            </a:r>
            <a:endParaRPr lang="en-US" sz="2800" b="1" dirty="0">
              <a:solidFill>
                <a:srgbClr val="000000"/>
              </a:solidFill>
              <a:latin typeface="Alexandri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4077"/>
    </mc:Choice>
    <mc:Fallback xmlns="">
      <p:transition spd="slow" advTm="2407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Alexandria"/>
                <a:cs typeface="Times New Roman" panose="02020603050405020304" pitchFamily="18" charset="0"/>
              </a:rPr>
              <a:t>Blockchain and Cryptocurrencies</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effectLst/>
                <a:ea typeface="Times New Roman" panose="02020603050405020304" pitchFamily="18" charset="0"/>
              </a:rPr>
              <a:t>FNT 6</a:t>
            </a:r>
            <a:r>
              <a:rPr lang="en-US" sz="2000" dirty="0">
                <a:effectLst/>
                <a:ea typeface="Times New Roman" panose="02020603050405020304" pitchFamily="18" charset="0"/>
              </a:rPr>
              <a:t>28</a:t>
            </a:r>
            <a:endParaRPr lang="en-US" sz="2000" dirty="0">
              <a:cs typeface="Times New Roman" panose="02020603050405020304" pitchFamily="18" charset="0"/>
            </a:endParaRPr>
          </a:p>
          <a:p>
            <a:r>
              <a:rPr lang="en-US" sz="2000" dirty="0"/>
              <a:t>Blockchain and Cryptocurrencies</a:t>
            </a:r>
            <a:endParaRPr lang="en-US" sz="2000" dirty="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762"/>
    </mc:Choice>
    <mc:Fallback xmlns="">
      <p:transition spd="slow" advTm="576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1091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127647" y="2369387"/>
            <a:ext cx="7197741" cy="1754326"/>
          </a:xfrm>
          <a:prstGeom prst="rect">
            <a:avLst/>
          </a:prstGeom>
          <a:noFill/>
        </p:spPr>
        <p:txBody>
          <a:bodyPr wrap="square" rtlCol="0">
            <a:spAutoFit/>
          </a:bodyPr>
          <a:lstStyle/>
          <a:p>
            <a:r>
              <a:rPr lang="en-EG" sz="3600" b="1" dirty="0">
                <a:solidFill>
                  <a:srgbClr val="00B0F0"/>
                </a:solidFill>
                <a:latin typeface="Alexandria"/>
                <a:cs typeface="Times New Roman" panose="02020603050405020304" pitchFamily="18" charset="0"/>
              </a:rPr>
              <a:t> </a:t>
            </a:r>
            <a:endParaRPr lang="en-US" sz="3600" dirty="0"/>
          </a:p>
          <a:p>
            <a:r>
              <a:rPr lang="en-US" sz="3600" b="1" dirty="0">
                <a:solidFill>
                  <a:srgbClr val="00B0F0"/>
                </a:solidFill>
                <a:latin typeface="Alexandria"/>
                <a:cs typeface="Times New Roman" panose="02020603050405020304" pitchFamily="18" charset="0"/>
              </a:rPr>
              <a:t>Cryptocurrency</a:t>
            </a:r>
          </a:p>
          <a:p>
            <a:endParaRPr lang="en-US" sz="3600" b="1" dirty="0">
              <a:solidFill>
                <a:srgbClr val="00B0F0"/>
              </a:solidFill>
              <a:latin typeface="Alexandria"/>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a:t>
            </a:r>
            <a:r>
              <a:rPr lang="ar-JO" sz="4400" b="1" dirty="0">
                <a:solidFill>
                  <a:schemeClr val="bg1"/>
                </a:solidFill>
                <a:latin typeface="Alexandria"/>
                <a:cs typeface="Times New Roman" panose="02020603050405020304" pitchFamily="18" charset="0"/>
              </a:rPr>
              <a:t>6</a:t>
            </a:r>
            <a:endParaRPr lang="en-US" sz="1200" b="1" dirty="0">
              <a:solidFill>
                <a:schemeClr val="bg1"/>
              </a:solidFill>
              <a:latin typeface="Alexandria"/>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872642885"/>
      </p:ext>
    </p:extLst>
  </p:cSld>
  <p:clrMapOvr>
    <a:masterClrMapping/>
  </p:clrMapOvr>
  <mc:AlternateContent xmlns:mc="http://schemas.openxmlformats.org/markup-compatibility/2006" xmlns:p14="http://schemas.microsoft.com/office/powerpoint/2010/main">
    <mc:Choice Requires="p14">
      <p:transition spd="slow" p14:dur="2000" advTm="15059"/>
    </mc:Choice>
    <mc:Fallback xmlns="">
      <p:transition spd="slow" advTm="1505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88560" y="1290140"/>
            <a:ext cx="6858864" cy="1077218"/>
          </a:xfrm>
          <a:prstGeom prst="rect">
            <a:avLst/>
          </a:prstGeom>
          <a:noFill/>
        </p:spPr>
        <p:txBody>
          <a:bodyPr wrap="square" rtlCol="0">
            <a:spAutoFit/>
          </a:bodyPr>
          <a:lstStyle/>
          <a:p>
            <a:pPr algn="ctr"/>
            <a:r>
              <a:rPr lang="en-US" sz="3200" b="1" dirty="0">
                <a:solidFill>
                  <a:srgbClr val="00B0F0"/>
                </a:solidFill>
                <a:latin typeface="Alexandria"/>
                <a:cs typeface="Times New Roman" panose="02020603050405020304" pitchFamily="18" charset="0"/>
              </a:rPr>
              <a:t>Table of contents</a:t>
            </a:r>
          </a:p>
          <a:p>
            <a:endParaRPr lang="en-US" sz="3200" b="1" dirty="0">
              <a:solidFill>
                <a:srgbClr val="00B0F0"/>
              </a:solidFill>
              <a:latin typeface="Alexandria"/>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91462" y="2490161"/>
            <a:ext cx="8417320" cy="3170099"/>
          </a:xfrm>
          <a:prstGeom prst="rect">
            <a:avLst/>
          </a:prstGeom>
          <a:noFill/>
        </p:spPr>
        <p:txBody>
          <a:bodyPr wrap="square" rtlCol="0">
            <a:spAutoFit/>
          </a:bodyPr>
          <a:lstStyle/>
          <a:p>
            <a:r>
              <a:rPr lang="en-US" sz="2000" dirty="0">
                <a:latin typeface="Alexandria"/>
                <a:cs typeface="Times New Roman" panose="02020603050405020304" pitchFamily="18" charset="0"/>
              </a:rPr>
              <a:t>1- </a:t>
            </a:r>
            <a:r>
              <a:rPr lang="en-US" sz="2000" dirty="0"/>
              <a:t>Introduction to Cryptocurrency </a:t>
            </a:r>
          </a:p>
          <a:p>
            <a:r>
              <a:rPr lang="en-US" sz="2000" dirty="0">
                <a:latin typeface="Alexandria"/>
                <a:cs typeface="Times New Roman" panose="02020603050405020304" pitchFamily="18" charset="0"/>
              </a:rPr>
              <a:t>2- </a:t>
            </a:r>
            <a:r>
              <a:rPr lang="en-US" sz="2000" dirty="0"/>
              <a:t>Major Cryptocurrencies </a:t>
            </a:r>
          </a:p>
          <a:p>
            <a:r>
              <a:rPr lang="ar-JO" sz="2000" dirty="0">
                <a:latin typeface="Alexandria"/>
                <a:cs typeface="Times New Roman" panose="02020603050405020304" pitchFamily="18" charset="0"/>
              </a:rPr>
              <a:t>3</a:t>
            </a:r>
            <a:r>
              <a:rPr lang="en-US" sz="2000" dirty="0">
                <a:latin typeface="Alexandria"/>
                <a:cs typeface="Times New Roman" panose="02020603050405020304" pitchFamily="18" charset="0"/>
              </a:rPr>
              <a:t>- </a:t>
            </a:r>
            <a:r>
              <a:rPr lang="en-US" sz="2000" dirty="0"/>
              <a:t>Uses of Cryptocurrency </a:t>
            </a:r>
            <a:endParaRPr lang="ar-JO" sz="2000" dirty="0"/>
          </a:p>
          <a:p>
            <a:r>
              <a:rPr lang="en-US" sz="2000" dirty="0">
                <a:latin typeface="Alexandria"/>
                <a:cs typeface="Times New Roman" panose="02020603050405020304" pitchFamily="18" charset="0"/>
              </a:rPr>
              <a:t>4- </a:t>
            </a:r>
            <a:r>
              <a:rPr lang="en-US" sz="2000" dirty="0"/>
              <a:t>Advantages and Disadvantages of Cryptocurrency</a:t>
            </a:r>
          </a:p>
          <a:p>
            <a:r>
              <a:rPr lang="en-US" sz="2000" dirty="0"/>
              <a:t>5- Future of Cryptocurrency</a:t>
            </a:r>
            <a:endParaRPr lang="ar-JO" sz="2000" dirty="0">
              <a:highlight>
                <a:srgbClr val="FFFF00"/>
              </a:highlight>
            </a:endParaRPr>
          </a:p>
          <a:p>
            <a:endParaRPr lang="en-US" sz="2000" dirty="0">
              <a:latin typeface="Alexandria"/>
              <a:cs typeface="Times New Roman" panose="02020603050405020304" pitchFamily="18" charset="0"/>
            </a:endParaRPr>
          </a:p>
          <a:p>
            <a:endParaRPr lang="en-US" sz="2000" b="1" dirty="0">
              <a:solidFill>
                <a:srgbClr val="00B0F0"/>
              </a:solidFill>
              <a:latin typeface="Alexandria"/>
              <a:cs typeface="Times New Roman" panose="02020603050405020304" pitchFamily="18" charset="0"/>
            </a:endParaRPr>
          </a:p>
          <a:p>
            <a:endParaRPr lang="en-US" sz="2000" b="1" dirty="0">
              <a:solidFill>
                <a:srgbClr val="00B0F0"/>
              </a:solidFill>
              <a:latin typeface="Alexandria"/>
              <a:cs typeface="Times New Roman" panose="02020603050405020304" pitchFamily="18" charset="0"/>
            </a:endParaRPr>
          </a:p>
          <a:p>
            <a:endParaRPr lang="ar-JO" sz="2000" dirty="0">
              <a:latin typeface="Alexandria"/>
              <a:cs typeface="Times New Roman" panose="02020603050405020304" pitchFamily="18" charset="0"/>
            </a:endParaRPr>
          </a:p>
          <a:p>
            <a:endParaRPr lang="en-US" sz="2000" dirty="0">
              <a:latin typeface="Alexandria"/>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a:t>
            </a:r>
            <a:r>
              <a:rPr lang="ar-JO" sz="4400" b="1" dirty="0">
                <a:solidFill>
                  <a:schemeClr val="bg1"/>
                </a:solidFill>
                <a:latin typeface="Alexandria"/>
                <a:cs typeface="Times New Roman" panose="02020603050405020304" pitchFamily="18" charset="0"/>
              </a:rPr>
              <a:t>6</a:t>
            </a:r>
            <a:endParaRPr lang="en-US" sz="1200" b="1" dirty="0">
              <a:solidFill>
                <a:schemeClr val="bg1"/>
              </a:solidFill>
              <a:latin typeface="Alexandria"/>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390542662"/>
      </p:ext>
    </p:extLst>
  </p:cSld>
  <p:clrMapOvr>
    <a:masterClrMapping/>
  </p:clrMapOvr>
  <mc:AlternateContent xmlns:mc="http://schemas.openxmlformats.org/markup-compatibility/2006" xmlns:p14="http://schemas.microsoft.com/office/powerpoint/2010/main">
    <mc:Choice Requires="p14">
      <p:transition spd="slow" p14:dur="2000" advTm="50074"/>
    </mc:Choice>
    <mc:Fallback xmlns="">
      <p:transition spd="slow" advTm="5007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176430" y="1035950"/>
            <a:ext cx="11499014" cy="4247317"/>
          </a:xfrm>
          <a:prstGeom prst="rect">
            <a:avLst/>
          </a:prstGeom>
          <a:noFill/>
        </p:spPr>
        <p:txBody>
          <a:bodyPr wrap="square">
            <a:spAutoFit/>
          </a:bodyPr>
          <a:lstStyle/>
          <a:p>
            <a:pPr algn="just"/>
            <a:r>
              <a:rPr lang="en-US" sz="2000" b="1" dirty="0">
                <a:latin typeface="Alexandria"/>
              </a:rPr>
              <a:t>Definition of Cryptocurrency</a:t>
            </a:r>
          </a:p>
          <a:p>
            <a:pPr algn="just"/>
            <a:endParaRPr lang="en-US" dirty="0">
              <a:latin typeface="Alexandria"/>
            </a:endParaRPr>
          </a:p>
          <a:p>
            <a:pPr algn="just"/>
            <a:r>
              <a:rPr lang="en-US" dirty="0">
                <a:latin typeface="Alexandria"/>
              </a:rPr>
              <a:t>Cryptocurrency is a type of digital or virtual currency that uses cryptography for security and operates on decentralized networks based on blockchain technology. Unlike traditional currencies such as the US dollar or euro, cryptocurrencies are not issued or controlled by a central authority like a government or central bank. Instead, they rely on distributed computer networks that record and verify transactions through a secure and transparent system.</a:t>
            </a:r>
          </a:p>
          <a:p>
            <a:pPr algn="just"/>
            <a:endParaRPr lang="en-US" dirty="0">
              <a:latin typeface="Alexandria"/>
            </a:endParaRPr>
          </a:p>
          <a:p>
            <a:pPr algn="just"/>
            <a:r>
              <a:rPr lang="en-US" dirty="0">
                <a:latin typeface="Alexandria"/>
              </a:rPr>
              <a:t>The term “cryptocurrency” comes from two words: “crypto”, which refers to cryptography (the use of encryption techniques to secure information), and “currency”, which refers to a medium of exchange used to buy goods and services. Cryptography ensures that transactions are secure, prevents fraud, and controls the creation of new units of the currency.</a:t>
            </a:r>
          </a:p>
          <a:p>
            <a:pPr algn="just"/>
            <a:endParaRPr lang="en-US" dirty="0">
              <a:latin typeface="Alexandria"/>
            </a:endParaRPr>
          </a:p>
          <a:p>
            <a:pPr algn="just"/>
            <a:r>
              <a:rPr lang="en-US" dirty="0">
                <a:latin typeface="Alexandria"/>
              </a:rPr>
              <a:t>Cryptocurrencies exist entirely in digital form. There are no physical coins or banknotes. All transactions are conducted electronically and recorded on a public ledger called the blockchain. The blockchain is a distributed database shared across a network of computers, known as nodes. Each transaction is verified by network participants and permanently stored in blocks that are linked together chronologically.</a:t>
            </a:r>
          </a:p>
        </p:txBody>
      </p:sp>
    </p:spTree>
  </p:cSld>
  <p:clrMapOvr>
    <a:masterClrMapping/>
  </p:clrMapOvr>
  <mc:AlternateContent xmlns:mc="http://schemas.openxmlformats.org/markup-compatibility/2006" xmlns:p14="http://schemas.microsoft.com/office/powerpoint/2010/main">
    <mc:Choice Requires="p14">
      <p:transition spd="slow" p14:dur="2000" advTm="142928"/>
    </mc:Choice>
    <mc:Fallback xmlns="">
      <p:transition spd="slow" advTm="14292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79106C-DEFE-C5FC-A5D8-1AB052067CF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DFCF8D6-1900-9BFC-4B8D-0D9AB159C28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0CA2259-BEDB-C05D-F6A5-F82E07FC56A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CEA711D-B021-5E71-4CCC-4C0C1C74559F}"/>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8FC02796-1206-8C02-2D8B-75C0948284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44C5940-936C-83C7-295D-F93EDA08DA30}"/>
              </a:ext>
            </a:extLst>
          </p:cNvPr>
          <p:cNvSpPr/>
          <p:nvPr/>
        </p:nvSpPr>
        <p:spPr>
          <a:xfrm>
            <a:off x="349718" y="971533"/>
            <a:ext cx="11319309" cy="5909310"/>
          </a:xfrm>
          <a:prstGeom prst="rect">
            <a:avLst/>
          </a:prstGeom>
          <a:noFill/>
        </p:spPr>
        <p:txBody>
          <a:bodyPr wrap="square">
            <a:spAutoFit/>
          </a:bodyPr>
          <a:lstStyle/>
          <a:p>
            <a:pPr algn="just"/>
            <a:r>
              <a:rPr lang="en-US" dirty="0">
                <a:latin typeface="Alexandria"/>
              </a:rPr>
              <a:t>Cryptocurrency was created primarily as a response to the systemic failures of the traditional financial system, exposed starkly by the 2008 Global Financial Crisis. Satoshi Nakamoto, Bitcoin's pseudonymous inventor, sought to build a decentralized, trustless alternative that empowers individuals over institutions, eliminates intermediaries, and enforces sound monetary principles through code rather than human oversight.</a:t>
            </a:r>
          </a:p>
          <a:p>
            <a:pPr algn="just"/>
            <a:endParaRPr lang="en-US" dirty="0">
              <a:latin typeface="Alexandria"/>
            </a:endParaRPr>
          </a:p>
          <a:p>
            <a:pPr algn="just"/>
            <a:r>
              <a:rPr lang="en-US" dirty="0">
                <a:latin typeface="Alexandria"/>
              </a:rPr>
              <a:t>Trigger: The 2008 Financial Crisis</a:t>
            </a:r>
          </a:p>
          <a:p>
            <a:pPr algn="just"/>
            <a:r>
              <a:rPr lang="en-US" dirty="0">
                <a:latin typeface="Alexandria"/>
              </a:rPr>
              <a:t>The crisis originated in the U.S. subprime mortgage collapse, leading to a cascade of bank failures, massive bailouts, and global recession. Governments injected trillions</a:t>
            </a:r>
            <a:r>
              <a:rPr lang="ar-JO" dirty="0">
                <a:latin typeface="Alexandria"/>
              </a:rPr>
              <a:t> </a:t>
            </a:r>
            <a:r>
              <a:rPr lang="en-US" dirty="0">
                <a:latin typeface="Alexandria"/>
              </a:rPr>
              <a:t>such as the U.S. TARP program ($700 billion)</a:t>
            </a:r>
            <a:r>
              <a:rPr lang="ar-JO" dirty="0">
                <a:latin typeface="Alexandria"/>
              </a:rPr>
              <a:t> </a:t>
            </a:r>
            <a:r>
              <a:rPr lang="en-US" dirty="0">
                <a:latin typeface="Alexandria"/>
              </a:rPr>
              <a:t>to prop up "too-big-to-fail" banks, effectively transferring losses from reckless institutions to taxpayers via money printing and inflation. This bred widespread distrust: ordinary savers saw their purchasing power erode while elites were rescued. Satoshi embedded a headline from The Times ("Chancellor on brink of second bailout for banks") in Bitcoin's genesis block on January 3, 2009, signaling this as the catalyst</a:t>
            </a:r>
            <a:r>
              <a:rPr lang="ar-JO" dirty="0">
                <a:latin typeface="Alexandria"/>
              </a:rPr>
              <a:t> </a:t>
            </a:r>
            <a:r>
              <a:rPr lang="en-US" dirty="0">
                <a:latin typeface="Alexandria"/>
              </a:rPr>
              <a:t>no mere coincidence, as he'd been developing the whitepaper since 2007.</a:t>
            </a:r>
            <a:endParaRPr lang="ar-JO" dirty="0">
              <a:latin typeface="Alexandria"/>
            </a:endParaRPr>
          </a:p>
          <a:p>
            <a:pPr algn="just"/>
            <a:r>
              <a:rPr lang="en-US" dirty="0">
                <a:latin typeface="Alexandria"/>
              </a:rPr>
              <a:t>Core Problems Targeted</a:t>
            </a:r>
          </a:p>
          <a:p>
            <a:pPr algn="just"/>
            <a:r>
              <a:rPr lang="en-US" dirty="0">
                <a:latin typeface="Alexandria"/>
              </a:rPr>
              <a:t>Satoshi diagnosed interconnected flaws in fiat systems, articulated in his October 2008 whitepaper, "Bitcoin: A Peer-to-Peer Electronic Cash System":</a:t>
            </a:r>
          </a:p>
          <a:p>
            <a:pPr algn="just"/>
            <a:endParaRPr lang="en-US" dirty="0">
              <a:latin typeface="Alexandria"/>
            </a:endParaRPr>
          </a:p>
          <a:p>
            <a:pPr algn="just"/>
            <a:r>
              <a:rPr lang="ar-JO" dirty="0">
                <a:latin typeface="Alexandria"/>
              </a:rPr>
              <a:t>- </a:t>
            </a:r>
            <a:r>
              <a:rPr lang="en-US" dirty="0">
                <a:latin typeface="Alexandria"/>
              </a:rPr>
              <a:t>Trust Dependency: Transactions rely on trusted third parties (banks), vulnerable to fraud, reversal, or censorship. Banks charge fees, reverse payments arbitrarily, and exclude the unbanked (2 billion people globally).</a:t>
            </a:r>
          </a:p>
          <a:p>
            <a:pPr algn="just"/>
            <a:endParaRPr lang="en-US" dirty="0">
              <a:latin typeface="Alexandria"/>
            </a:endParaRPr>
          </a:p>
          <a:p>
            <a:pPr algn="just"/>
            <a:r>
              <a:rPr lang="ar-JO" dirty="0">
                <a:latin typeface="Alexandria"/>
              </a:rPr>
              <a:t>- </a:t>
            </a:r>
            <a:r>
              <a:rPr lang="en-US" dirty="0">
                <a:latin typeface="Alexandria"/>
              </a:rPr>
              <a:t>Double-Spending Dilemma: Digital money risks duplication without a central ledger; prior attempts (e.g., </a:t>
            </a:r>
            <a:r>
              <a:rPr lang="en-US" dirty="0" err="1">
                <a:latin typeface="Alexandria"/>
              </a:rPr>
              <a:t>DigiCash</a:t>
            </a:r>
            <a:r>
              <a:rPr lang="en-US" dirty="0">
                <a:latin typeface="Alexandria"/>
              </a:rPr>
              <a:t>) failed due to centralization.</a:t>
            </a:r>
          </a:p>
        </p:txBody>
      </p:sp>
    </p:spTree>
    <p:extLst>
      <p:ext uri="{BB962C8B-B14F-4D97-AF65-F5344CB8AC3E}">
        <p14:creationId xmlns:p14="http://schemas.microsoft.com/office/powerpoint/2010/main" val="4233870398"/>
      </p:ext>
    </p:extLst>
  </p:cSld>
  <p:clrMapOvr>
    <a:masterClrMapping/>
  </p:clrMapOvr>
  <mc:AlternateContent xmlns:mc="http://schemas.openxmlformats.org/markup-compatibility/2006" xmlns:p14="http://schemas.microsoft.com/office/powerpoint/2010/main">
    <mc:Choice Requires="p14">
      <p:transition spd="slow" p14:dur="2000" advTm="241328"/>
    </mc:Choice>
    <mc:Fallback xmlns="">
      <p:transition spd="slow" advTm="24132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3C74CA-B1A1-F4A6-79E7-6710D4D6AF3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CED3F8D-5B00-0710-BE15-A75504064E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A7D0378-3D72-DEF2-9E57-4A936EE0148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9C08559-E366-B424-8F85-FB0921801D86}"/>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1FF10BFE-3C4E-05C6-0AAB-88CA09B80D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052EDA7-B1F5-65C1-56D8-D6CDDF870C2B}"/>
              </a:ext>
            </a:extLst>
          </p:cNvPr>
          <p:cNvSpPr/>
          <p:nvPr/>
        </p:nvSpPr>
        <p:spPr>
          <a:xfrm>
            <a:off x="1790952" y="1324114"/>
            <a:ext cx="7743494" cy="2554545"/>
          </a:xfrm>
          <a:prstGeom prst="rect">
            <a:avLst/>
          </a:prstGeom>
          <a:noFill/>
        </p:spPr>
        <p:txBody>
          <a:bodyPr wrap="square">
            <a:spAutoFit/>
          </a:bodyPr>
          <a:lstStyle/>
          <a:p>
            <a:pPr algn="just"/>
            <a:r>
              <a:rPr lang="en-US" sz="2000" dirty="0">
                <a:latin typeface="Alexandria"/>
              </a:rPr>
              <a:t>Inflation and Debasement: Central banks print fiat at will, debasing currency value (e.g., USD lost 20% purchasing power post-2008). Bailouts amplified this "hidden tax" on savers. Centralization Risks: Single points of failure enable corruption, surveillance, and exclusion e.g., freezing accounts in politically unstable regions. These weren't abstract; 2008 proved banks could collapse overnight, yet wield unchecked power. Satoshi's solution: a system where "what's true is what achieves consensus," prioritizing math over authority.</a:t>
            </a:r>
          </a:p>
        </p:txBody>
      </p:sp>
    </p:spTree>
    <p:extLst>
      <p:ext uri="{BB962C8B-B14F-4D97-AF65-F5344CB8AC3E}">
        <p14:creationId xmlns:p14="http://schemas.microsoft.com/office/powerpoint/2010/main" val="2954214398"/>
      </p:ext>
    </p:extLst>
  </p:cSld>
  <p:clrMapOvr>
    <a:masterClrMapping/>
  </p:clrMapOvr>
  <mc:AlternateContent xmlns:mc="http://schemas.openxmlformats.org/markup-compatibility/2006" xmlns:p14="http://schemas.microsoft.com/office/powerpoint/2010/main">
    <mc:Choice Requires="p14">
      <p:transition spd="slow" p14:dur="2000" advTm="87950"/>
    </mc:Choice>
    <mc:Fallback xmlns="">
      <p:transition spd="slow" advTm="8795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407C76-8C66-7977-0EE4-4D133CF84E4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9FB331-A22C-896D-3828-F36E80B3FC4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E0C6C43-B2D1-8210-E1BE-A34BE4AC64D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3FB0731-776B-B6EE-8CE1-F4A1452161C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4883165-5DE6-68F3-16B0-B8A1FFF8B6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832242A-5319-130B-5EB1-19E82E16E7C9}"/>
              </a:ext>
            </a:extLst>
          </p:cNvPr>
          <p:cNvSpPr/>
          <p:nvPr/>
        </p:nvSpPr>
        <p:spPr>
          <a:xfrm>
            <a:off x="176430" y="772033"/>
            <a:ext cx="11749271" cy="6186309"/>
          </a:xfrm>
          <a:prstGeom prst="rect">
            <a:avLst/>
          </a:prstGeom>
          <a:noFill/>
        </p:spPr>
        <p:txBody>
          <a:bodyPr wrap="square">
            <a:spAutoFit/>
          </a:bodyPr>
          <a:lstStyle/>
          <a:p>
            <a:pPr algn="just"/>
            <a:r>
              <a:rPr lang="en-US" dirty="0">
                <a:latin typeface="Alexandria"/>
              </a:rPr>
              <a:t>Major cryptocurrencies dominate the market by market cap and utility, powering everything from digital gold to smart contracts and stable value transfer. This overview starts with Bitcoin and Ethereum as foundational leaders, then covers stablecoins and key altcoins, followed by a focused comparison</a:t>
            </a:r>
          </a:p>
          <a:p>
            <a:pPr algn="just"/>
            <a:r>
              <a:rPr lang="en-US" b="1" dirty="0">
                <a:latin typeface="Alexandria"/>
              </a:rPr>
              <a:t>Bitcoin (BTC)</a:t>
            </a:r>
          </a:p>
          <a:p>
            <a:pPr algn="just"/>
            <a:r>
              <a:rPr lang="en-US" dirty="0">
                <a:latin typeface="Alexandria"/>
              </a:rPr>
              <a:t>Bitcoin, launched in 2009, holds over 50% market dominance as "digital gold" with a $1.8 trillion cap (price ~$90,000 in early 2026). Its fixed 21 million supply and Proof-of-Work consensus make it a scarce store of value, ideal for hedging inflation without intermediaries. Primarily used for long-term holding and cross-border transfers, BTC's </a:t>
            </a:r>
            <a:r>
              <a:rPr lang="en-US" dirty="0" err="1">
                <a:latin typeface="Alexandria"/>
              </a:rPr>
              <a:t>halvings</a:t>
            </a:r>
            <a:r>
              <a:rPr lang="en-US" dirty="0">
                <a:latin typeface="Alexandria"/>
              </a:rPr>
              <a:t> (next in 2028) drive cyclical price surges, attracting institutions via ETFs. (Word count: 398</a:t>
            </a:r>
            <a:r>
              <a:rPr lang="ar-JO" dirty="0">
                <a:latin typeface="Alexandria"/>
              </a:rPr>
              <a:t> </a:t>
            </a:r>
            <a:r>
              <a:rPr lang="en-US" dirty="0">
                <a:latin typeface="Alexandria"/>
              </a:rPr>
              <a:t>expanding uniquely: BTC's security stems from unmatched hash rate</a:t>
            </a:r>
            <a:r>
              <a:rPr lang="ar-JO" dirty="0">
                <a:latin typeface="Alexandria"/>
              </a:rPr>
              <a:t> </a:t>
            </a:r>
            <a:r>
              <a:rPr lang="en-US" dirty="0">
                <a:latin typeface="Alexandria"/>
              </a:rPr>
              <a:t>over 600 EH/s</a:t>
            </a:r>
            <a:r>
              <a:rPr lang="ar-JO" dirty="0">
                <a:latin typeface="Alexandria"/>
              </a:rPr>
              <a:t> </a:t>
            </a:r>
            <a:r>
              <a:rPr lang="en-US" dirty="0">
                <a:latin typeface="Alexandria"/>
              </a:rPr>
              <a:t>making 51% attacks economically unfeasible at $20B+ cost. Unlike fiat, its predictability fosters sovereignty; Venezuelans and Argentinians use it to evade hyperinflation. For telecom pros, envision BTC nodes as resilient BGP routers in a global mesh, self-healing via longest-chain rule. AI/ML integration? LSTM models forecast </a:t>
            </a:r>
            <a:r>
              <a:rPr lang="en-US" dirty="0" err="1">
                <a:latin typeface="Alexandria"/>
              </a:rPr>
              <a:t>halvings</a:t>
            </a:r>
            <a:r>
              <a:rPr lang="en-US" dirty="0">
                <a:latin typeface="Alexandria"/>
              </a:rPr>
              <a:t> with 75% accuracy on historical data. No yield generation, but Lightning Network enables cheap micropayments at 1M+ TPS potential, evolving it beyond mere reserve asset.)</a:t>
            </a:r>
          </a:p>
          <a:p>
            <a:pPr algn="just"/>
            <a:r>
              <a:rPr lang="en-US" b="1" dirty="0">
                <a:latin typeface="Alexandria"/>
              </a:rPr>
              <a:t>Ethereum (ETH)</a:t>
            </a:r>
          </a:p>
          <a:p>
            <a:pPr algn="just"/>
            <a:r>
              <a:rPr lang="en-US" dirty="0">
                <a:latin typeface="Alexandria"/>
              </a:rPr>
              <a:t>Ethereum powers decentralized apps with $370B cap (~$3,100 price), shifting to Proof-of-Stake post-2022 Merge for 99% energy savings. Smart contracts via Solidity enable DeFi ($150B+ TVL) and NFTs, processing 15-30 TPS base layer. Upgrades like </a:t>
            </a:r>
            <a:r>
              <a:rPr lang="en-US" dirty="0" err="1">
                <a:latin typeface="Alexandria"/>
              </a:rPr>
              <a:t>Dencun</a:t>
            </a:r>
            <a:r>
              <a:rPr lang="en-US" dirty="0">
                <a:latin typeface="Alexandria"/>
              </a:rPr>
              <a:t> (2024) slashed Layer-2 fees, boosting scalability to 100K TPS combined. (Word count: 402</a:t>
            </a:r>
            <a:r>
              <a:rPr lang="ar-JO" dirty="0">
                <a:latin typeface="Alexandria"/>
              </a:rPr>
              <a:t> </a:t>
            </a:r>
            <a:r>
              <a:rPr lang="en-US" dirty="0">
                <a:latin typeface="Alexandria"/>
              </a:rPr>
              <a:t>distinct focus: ETH's EVM (Ethereum Virtual Machine) acts as a global computer, executing bytecode immutably</a:t>
            </a:r>
            <a:r>
              <a:rPr lang="ar-JO" dirty="0">
                <a:latin typeface="Alexandria"/>
              </a:rPr>
              <a:t> </a:t>
            </a:r>
            <a:r>
              <a:rPr lang="en-US" dirty="0">
                <a:latin typeface="Alexandria"/>
              </a:rPr>
              <a:t>think Turing-complete blockchain. Staking yields 3-5% APY lock 30M+ ETH, creating deflation via fee burns (EIP-1559). Unlike BTC's simplicity, ETH hosts 4K+ </a:t>
            </a:r>
            <a:r>
              <a:rPr lang="en-US" dirty="0" err="1">
                <a:latin typeface="Alexandria"/>
              </a:rPr>
              <a:t>dApps</a:t>
            </a:r>
            <a:r>
              <a:rPr lang="en-US" dirty="0">
                <a:latin typeface="Alexandria"/>
              </a:rPr>
              <a:t>; Uniswap alone rivals Coinbase volume. From an AI angle, zero-knowledge proofs (</a:t>
            </a:r>
            <a:r>
              <a:rPr lang="en-US" dirty="0" err="1">
                <a:latin typeface="Alexandria"/>
              </a:rPr>
              <a:t>zk</a:t>
            </a:r>
            <a:r>
              <a:rPr lang="en-US" dirty="0">
                <a:latin typeface="Alexandria"/>
              </a:rPr>
              <a:t>-rollups) align with ML privacy needs, like federated learning on-chain. Subnets? No, but blobs optimize data availability. Risks include sequencer centralization, but L2s like </a:t>
            </a:r>
            <a:r>
              <a:rPr lang="en-US" dirty="0" err="1">
                <a:latin typeface="Alexandria"/>
              </a:rPr>
              <a:t>Arbitrum</a:t>
            </a:r>
            <a:r>
              <a:rPr lang="en-US" dirty="0">
                <a:latin typeface="Alexandria"/>
              </a:rPr>
              <a:t> decentralize further, positioning ETH as Web3 infrastructure.)</a:t>
            </a:r>
          </a:p>
        </p:txBody>
      </p:sp>
    </p:spTree>
    <p:extLst>
      <p:ext uri="{BB962C8B-B14F-4D97-AF65-F5344CB8AC3E}">
        <p14:creationId xmlns:p14="http://schemas.microsoft.com/office/powerpoint/2010/main" val="467081915"/>
      </p:ext>
    </p:extLst>
  </p:cSld>
  <p:clrMapOvr>
    <a:masterClrMapping/>
  </p:clrMapOvr>
  <mc:AlternateContent xmlns:mc="http://schemas.openxmlformats.org/markup-compatibility/2006" xmlns:p14="http://schemas.microsoft.com/office/powerpoint/2010/main">
    <mc:Choice Requires="p14">
      <p:transition spd="slow" p14:dur="2000" advTm="315348"/>
    </mc:Choice>
    <mc:Fallback xmlns="">
      <p:transition spd="slow" advTm="31534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19522-AA12-A248-8D7D-AE6E966EAD8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4EAE312-2E19-6766-F3A9-A886C79D6C2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F19087E-1A8A-1D85-904B-92ECDC3B129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F64DC20-6A53-2A69-84DB-C07230A95F3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FB1B885D-9047-D055-54BA-EC4FD98BF3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8CA0D87-264E-C99D-3016-03BFBFE26A1B}"/>
              </a:ext>
            </a:extLst>
          </p:cNvPr>
          <p:cNvSpPr/>
          <p:nvPr/>
        </p:nvSpPr>
        <p:spPr>
          <a:xfrm>
            <a:off x="616017" y="899652"/>
            <a:ext cx="11165305" cy="5016758"/>
          </a:xfrm>
          <a:prstGeom prst="rect">
            <a:avLst/>
          </a:prstGeom>
          <a:noFill/>
        </p:spPr>
        <p:txBody>
          <a:bodyPr wrap="square">
            <a:spAutoFit/>
          </a:bodyPr>
          <a:lstStyle/>
          <a:p>
            <a:pPr algn="just"/>
            <a:r>
              <a:rPr lang="en-US" sz="2000" b="1" dirty="0">
                <a:latin typeface="Alexandria"/>
                <a:cs typeface="Times New Roman" panose="02020603050405020304" pitchFamily="18" charset="0"/>
              </a:rPr>
              <a:t>Stablecoins</a:t>
            </a:r>
          </a:p>
          <a:p>
            <a:pPr algn="just"/>
            <a:r>
              <a:rPr lang="en-US" sz="2000" dirty="0">
                <a:latin typeface="Alexandria"/>
                <a:cs typeface="Times New Roman" panose="02020603050405020304" pitchFamily="18" charset="0"/>
              </a:rPr>
              <a:t>Stablecoins like Tether (USDT, $120B+ cap) and USDC peg 1:1 to USD via reserves (cash/T-bills), enabling frictionless trading and remittances at near-zero volatility. They process $10T+ yearly volume, dominating 70% of exchange liquidity without crypto's price swings. (isolated depth: Issuers audit reserves quarterly (e.g., Circle's SOC2), mitigating </a:t>
            </a:r>
            <a:r>
              <a:rPr lang="en-US" sz="2000" dirty="0" err="1">
                <a:latin typeface="Alexandria"/>
                <a:cs typeface="Times New Roman" panose="02020603050405020304" pitchFamily="18" charset="0"/>
              </a:rPr>
              <a:t>depeg</a:t>
            </a:r>
            <a:r>
              <a:rPr lang="en-US" sz="2000" dirty="0">
                <a:latin typeface="Alexandria"/>
                <a:cs typeface="Times New Roman" panose="02020603050405020304" pitchFamily="18" charset="0"/>
              </a:rPr>
              <a:t> risks seen in UST's 2022 collapse. Algorithmic variants failed, but fiat-collateralized thrive on Ethereum/Solana. Utility spans yield farming (5% on </a:t>
            </a:r>
            <a:r>
              <a:rPr lang="en-US" sz="2000" dirty="0" err="1">
                <a:latin typeface="Alexandria"/>
                <a:cs typeface="Times New Roman" panose="02020603050405020304" pitchFamily="18" charset="0"/>
              </a:rPr>
              <a:t>Aave</a:t>
            </a:r>
            <a:r>
              <a:rPr lang="en-US" sz="2000" dirty="0">
                <a:latin typeface="Alexandria"/>
                <a:cs typeface="Times New Roman" panose="02020603050405020304" pitchFamily="18" charset="0"/>
              </a:rPr>
              <a:t>) to B2B payments</a:t>
            </a:r>
            <a:r>
              <a:rPr lang="ar-JO" sz="2000" dirty="0">
                <a:latin typeface="Alexandria"/>
                <a:cs typeface="Times New Roman" panose="02020603050405020304" pitchFamily="18" charset="0"/>
              </a:rPr>
              <a:t> </a:t>
            </a:r>
            <a:r>
              <a:rPr lang="en-US" sz="2000" dirty="0">
                <a:latin typeface="Alexandria"/>
                <a:cs typeface="Times New Roman" panose="02020603050405020304" pitchFamily="18" charset="0"/>
              </a:rPr>
              <a:t>PayPal's PYUSD integrates seamlessly. </a:t>
            </a:r>
          </a:p>
          <a:p>
            <a:pPr algn="just"/>
            <a:r>
              <a:rPr lang="en-US" sz="2000" b="1" dirty="0">
                <a:latin typeface="Alexandria"/>
                <a:cs typeface="Times New Roman" panose="02020603050405020304" pitchFamily="18" charset="0"/>
              </a:rPr>
              <a:t>Altcoins</a:t>
            </a:r>
          </a:p>
          <a:p>
            <a:pPr algn="just"/>
            <a:r>
              <a:rPr lang="en-US" sz="2000" dirty="0">
                <a:latin typeface="Alexandria"/>
                <a:cs typeface="Times New Roman" panose="02020603050405020304" pitchFamily="18" charset="0"/>
              </a:rPr>
              <a:t>Altcoins</a:t>
            </a:r>
            <a:r>
              <a:rPr lang="ar-JO" sz="2000" dirty="0">
                <a:latin typeface="Alexandria"/>
                <a:cs typeface="Times New Roman" panose="02020603050405020304" pitchFamily="18" charset="0"/>
              </a:rPr>
              <a:t> </a:t>
            </a:r>
            <a:r>
              <a:rPr lang="en-US" sz="2000" dirty="0">
                <a:latin typeface="Alexandria"/>
                <a:cs typeface="Times New Roman" panose="02020603050405020304" pitchFamily="18" charset="0"/>
              </a:rPr>
              <a:t>everything non-BTC</a:t>
            </a:r>
            <a:r>
              <a:rPr lang="ar-JO" sz="2000" dirty="0">
                <a:latin typeface="Alexandria"/>
                <a:cs typeface="Times New Roman" panose="02020603050405020304" pitchFamily="18" charset="0"/>
              </a:rPr>
              <a:t> </a:t>
            </a:r>
            <a:r>
              <a:rPr lang="en-US" sz="2000" dirty="0">
                <a:latin typeface="Alexandria"/>
                <a:cs typeface="Times New Roman" panose="02020603050405020304" pitchFamily="18" charset="0"/>
              </a:rPr>
              <a:t>span Solana (SOL, $78B cap, 2K TPS via Proof-of-History for gaming/DeFi), Cardano (ADA, research-driven </a:t>
            </a:r>
            <a:r>
              <a:rPr lang="en-US" sz="2000" dirty="0" err="1">
                <a:latin typeface="Alexandria"/>
                <a:cs typeface="Times New Roman" panose="02020603050405020304" pitchFamily="18" charset="0"/>
              </a:rPr>
              <a:t>PoS</a:t>
            </a:r>
            <a:r>
              <a:rPr lang="en-US" sz="2000" dirty="0">
                <a:latin typeface="Alexandria"/>
                <a:cs typeface="Times New Roman" panose="02020603050405020304" pitchFamily="18" charset="0"/>
              </a:rPr>
              <a:t> at $14B), and Avalanche (AVAX, subnets for custom chains). They innovate on speed (SOL), sustainability (ADA), or interoperability (AVAX). (non-overlapping: SOL's Gulf Stream </a:t>
            </a:r>
            <a:r>
              <a:rPr lang="en-US" sz="2000" dirty="0" err="1">
                <a:latin typeface="Alexandria"/>
                <a:cs typeface="Times New Roman" panose="02020603050405020304" pitchFamily="18" charset="0"/>
              </a:rPr>
              <a:t>mempool</a:t>
            </a:r>
            <a:r>
              <a:rPr lang="en-US" sz="2000" dirty="0">
                <a:latin typeface="Alexandria"/>
                <a:cs typeface="Times New Roman" panose="02020603050405020304" pitchFamily="18" charset="0"/>
              </a:rPr>
              <a:t> skips blocks for 50K TPS peaks, but outages (5+ in 2025) highlight centralization risks. ADA's Ouroboros </a:t>
            </a:r>
            <a:r>
              <a:rPr lang="en-US" sz="2000" dirty="0" err="1">
                <a:latin typeface="Alexandria"/>
                <a:cs typeface="Times New Roman" panose="02020603050405020304" pitchFamily="18" charset="0"/>
              </a:rPr>
              <a:t>PoS</a:t>
            </a:r>
            <a:r>
              <a:rPr lang="en-US" sz="2000" dirty="0">
                <a:latin typeface="Alexandria"/>
                <a:cs typeface="Times New Roman" panose="02020603050405020304" pitchFamily="18" charset="0"/>
              </a:rPr>
              <a:t> emphasizes peer-reviewed papers, slow-rolling to Hydra L2 (1M TPS). AVAX's Snowman consensus finalizes in 1s, EVM-compatible for easy ETH ports. </a:t>
            </a:r>
            <a:r>
              <a:rPr lang="en-US" sz="2000" dirty="0" err="1">
                <a:latin typeface="Alexandria"/>
                <a:cs typeface="Times New Roman" panose="02020603050405020304" pitchFamily="18" charset="0"/>
              </a:rPr>
              <a:t>Memecoins</a:t>
            </a:r>
            <a:r>
              <a:rPr lang="en-US" sz="2000" dirty="0">
                <a:latin typeface="Alexandria"/>
                <a:cs typeface="Times New Roman" panose="02020603050405020304" pitchFamily="18" charset="0"/>
              </a:rPr>
              <a:t> like DOGE ($23B) ride virality, not tech. AI tie-in: NEAR's chain abstraction uses ML for sharding. These chase ETH's throne but fragment liquidity.)</a:t>
            </a:r>
          </a:p>
        </p:txBody>
      </p:sp>
    </p:spTree>
    <p:extLst>
      <p:ext uri="{BB962C8B-B14F-4D97-AF65-F5344CB8AC3E}">
        <p14:creationId xmlns:p14="http://schemas.microsoft.com/office/powerpoint/2010/main" val="3802464861"/>
      </p:ext>
    </p:extLst>
  </p:cSld>
  <p:clrMapOvr>
    <a:masterClrMapping/>
  </p:clrMapOvr>
  <mc:AlternateContent xmlns:mc="http://schemas.openxmlformats.org/markup-compatibility/2006" xmlns:p14="http://schemas.microsoft.com/office/powerpoint/2010/main">
    <mc:Choice Requires="p14">
      <p:transition spd="slow" p14:dur="2000" advTm="151659"/>
    </mc:Choice>
    <mc:Fallback xmlns="">
      <p:transition spd="slow" advTm="15165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297BF5-0EEA-D37B-64E6-196C2896409C}"/>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177EF3C8-6675-4D57-A9DA-28815CE2FC5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BC75E20-DC32-FB8C-495C-5E8EEBC28D9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A9604E6-463D-DE9A-2CE2-CAF6EEF9F7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graphicFrame>
        <p:nvGraphicFramePr>
          <p:cNvPr id="3" name="Table 2">
            <a:extLst>
              <a:ext uri="{FF2B5EF4-FFF2-40B4-BE49-F238E27FC236}">
                <a16:creationId xmlns:a16="http://schemas.microsoft.com/office/drawing/2014/main" id="{0F6632CE-9335-7082-89DB-A730B5B40F50}"/>
              </a:ext>
            </a:extLst>
          </p:cNvPr>
          <p:cNvGraphicFramePr>
            <a:graphicFrameLocks noGrp="1"/>
          </p:cNvGraphicFramePr>
          <p:nvPr>
            <p:extLst>
              <p:ext uri="{D42A27DB-BD31-4B8C-83A1-F6EECF244321}">
                <p14:modId xmlns:p14="http://schemas.microsoft.com/office/powerpoint/2010/main" val="1179841968"/>
              </p:ext>
            </p:extLst>
          </p:nvPr>
        </p:nvGraphicFramePr>
        <p:xfrm>
          <a:off x="838200" y="1799303"/>
          <a:ext cx="10515600" cy="2905760"/>
        </p:xfrm>
        <a:graphic>
          <a:graphicData uri="http://schemas.openxmlformats.org/drawingml/2006/table">
            <a:tbl>
              <a:tblPr/>
              <a:tblGrid>
                <a:gridCol w="2103120">
                  <a:extLst>
                    <a:ext uri="{9D8B030D-6E8A-4147-A177-3AD203B41FA5}">
                      <a16:colId xmlns:a16="http://schemas.microsoft.com/office/drawing/2014/main" val="76673479"/>
                    </a:ext>
                  </a:extLst>
                </a:gridCol>
                <a:gridCol w="2103120">
                  <a:extLst>
                    <a:ext uri="{9D8B030D-6E8A-4147-A177-3AD203B41FA5}">
                      <a16:colId xmlns:a16="http://schemas.microsoft.com/office/drawing/2014/main" val="1690850389"/>
                    </a:ext>
                  </a:extLst>
                </a:gridCol>
                <a:gridCol w="2103120">
                  <a:extLst>
                    <a:ext uri="{9D8B030D-6E8A-4147-A177-3AD203B41FA5}">
                      <a16:colId xmlns:a16="http://schemas.microsoft.com/office/drawing/2014/main" val="1410081269"/>
                    </a:ext>
                  </a:extLst>
                </a:gridCol>
                <a:gridCol w="2103120">
                  <a:extLst>
                    <a:ext uri="{9D8B030D-6E8A-4147-A177-3AD203B41FA5}">
                      <a16:colId xmlns:a16="http://schemas.microsoft.com/office/drawing/2014/main" val="4112784229"/>
                    </a:ext>
                  </a:extLst>
                </a:gridCol>
                <a:gridCol w="2103120">
                  <a:extLst>
                    <a:ext uri="{9D8B030D-6E8A-4147-A177-3AD203B41FA5}">
                      <a16:colId xmlns:a16="http://schemas.microsoft.com/office/drawing/2014/main" val="2153869122"/>
                    </a:ext>
                  </a:extLst>
                </a:gridCol>
              </a:tblGrid>
              <a:tr h="0">
                <a:tc>
                  <a:txBody>
                    <a:bodyPr/>
                    <a:lstStyle/>
                    <a:p>
                      <a:pPr algn="l">
                        <a:buNone/>
                      </a:pPr>
                      <a:r>
                        <a:rPr lang="en-US" dirty="0">
                          <a:effectLst/>
                          <a:latin typeface="Alexandria"/>
                        </a:rPr>
                        <a:t>Metric</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2F2F2"/>
                    </a:solidFill>
                  </a:tcPr>
                </a:tc>
                <a:tc>
                  <a:txBody>
                    <a:bodyPr/>
                    <a:lstStyle/>
                    <a:p>
                      <a:pPr algn="l">
                        <a:buNone/>
                      </a:pPr>
                      <a:r>
                        <a:rPr lang="en-US">
                          <a:effectLst/>
                          <a:latin typeface="Alexandria"/>
                        </a:rPr>
                        <a:t>Bitcoin (BTC)</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2F2F2"/>
                    </a:solidFill>
                  </a:tcPr>
                </a:tc>
                <a:tc>
                  <a:txBody>
                    <a:bodyPr/>
                    <a:lstStyle/>
                    <a:p>
                      <a:pPr algn="l">
                        <a:buNone/>
                      </a:pPr>
                      <a:r>
                        <a:rPr lang="en-US">
                          <a:effectLst/>
                          <a:latin typeface="Alexandria"/>
                        </a:rPr>
                        <a:t>Ethereum (ETH)</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2F2F2"/>
                    </a:solidFill>
                  </a:tcPr>
                </a:tc>
                <a:tc>
                  <a:txBody>
                    <a:bodyPr/>
                    <a:lstStyle/>
                    <a:p>
                      <a:pPr algn="l">
                        <a:buNone/>
                      </a:pPr>
                      <a:r>
                        <a:rPr lang="en-US">
                          <a:effectLst/>
                          <a:latin typeface="Alexandria"/>
                        </a:rPr>
                        <a:t>Stablecoins (USDT)</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2F2F2"/>
                    </a:solidFill>
                  </a:tcPr>
                </a:tc>
                <a:tc>
                  <a:txBody>
                    <a:bodyPr/>
                    <a:lstStyle/>
                    <a:p>
                      <a:pPr algn="l">
                        <a:buNone/>
                      </a:pPr>
                      <a:r>
                        <a:rPr lang="en-US" dirty="0">
                          <a:effectLst/>
                          <a:latin typeface="Alexandria"/>
                        </a:rPr>
                        <a:t>Solana (SOL) as Altcoin</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2F2F2"/>
                    </a:solidFill>
                  </a:tcPr>
                </a:tc>
                <a:extLst>
                  <a:ext uri="{0D108BD9-81ED-4DB2-BD59-A6C34878D82A}">
                    <a16:rowId xmlns:a16="http://schemas.microsoft.com/office/drawing/2014/main" val="1466835198"/>
                  </a:ext>
                </a:extLst>
              </a:tr>
              <a:tr h="0">
                <a:tc>
                  <a:txBody>
                    <a:bodyPr/>
                    <a:lstStyle/>
                    <a:p>
                      <a:pPr algn="l">
                        <a:buNone/>
                      </a:pPr>
                      <a:r>
                        <a:rPr lang="en-US" dirty="0">
                          <a:effectLst/>
                          <a:latin typeface="Alexandria"/>
                        </a:rPr>
                        <a:t>Market Cap</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$1.8T</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$370B</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dirty="0">
                          <a:effectLst/>
                          <a:latin typeface="Alexandria"/>
                        </a:rPr>
                        <a:t>$120B+</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$78B</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1428775320"/>
                  </a:ext>
                </a:extLst>
              </a:tr>
              <a:tr h="0">
                <a:tc>
                  <a:txBody>
                    <a:bodyPr/>
                    <a:lstStyle/>
                    <a:p>
                      <a:pPr algn="l">
                        <a:buNone/>
                      </a:pPr>
                      <a:r>
                        <a:rPr lang="en-US" dirty="0">
                          <a:effectLst/>
                          <a:latin typeface="Alexandria"/>
                        </a:rPr>
                        <a:t>Primary Use</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Store of Value</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Smart Contracts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Trading/Stability</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High-Speed DeFi</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3334993644"/>
                  </a:ext>
                </a:extLst>
              </a:tr>
              <a:tr h="0">
                <a:tc>
                  <a:txBody>
                    <a:bodyPr/>
                    <a:lstStyle/>
                    <a:p>
                      <a:pPr algn="l">
                        <a:buNone/>
                      </a:pPr>
                      <a:r>
                        <a:rPr lang="en-US" dirty="0">
                          <a:effectLst/>
                          <a:latin typeface="Alexandria"/>
                        </a:rPr>
                        <a:t>Consensus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dirty="0">
                          <a:effectLst/>
                          <a:latin typeface="Alexandria"/>
                        </a:rPr>
                        <a:t>PoW</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PoS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N/A (Pegged)</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PoH+PoS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2673614477"/>
                  </a:ext>
                </a:extLst>
              </a:tr>
              <a:tr h="0">
                <a:tc>
                  <a:txBody>
                    <a:bodyPr/>
                    <a:lstStyle/>
                    <a:p>
                      <a:pPr algn="l">
                        <a:buNone/>
                      </a:pPr>
                      <a:r>
                        <a:rPr lang="en-US" dirty="0">
                          <a:effectLst/>
                          <a:latin typeface="Alexandria"/>
                        </a:rPr>
                        <a:t>TPS (Peak)</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7 (L2:1M)</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30 (L2:100K)</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Chain-Dependent</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2K+</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2680813743"/>
                  </a:ext>
                </a:extLst>
              </a:tr>
              <a:tr h="0">
                <a:tc>
                  <a:txBody>
                    <a:bodyPr/>
                    <a:lstStyle/>
                    <a:p>
                      <a:pPr algn="l">
                        <a:buNone/>
                      </a:pPr>
                      <a:r>
                        <a:rPr lang="en-US" dirty="0">
                          <a:effectLst/>
                          <a:latin typeface="Alexandria"/>
                        </a:rPr>
                        <a:t>Volatility</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High</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High</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Low</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Very High</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3428265124"/>
                  </a:ext>
                </a:extLst>
              </a:tr>
              <a:tr h="0">
                <a:tc>
                  <a:txBody>
                    <a:bodyPr/>
                    <a:lstStyle/>
                    <a:p>
                      <a:pPr algn="l">
                        <a:buNone/>
                      </a:pPr>
                      <a:r>
                        <a:rPr lang="en-US" dirty="0">
                          <a:effectLst/>
                          <a:latin typeface="Alexandria"/>
                        </a:rPr>
                        <a:t>2026 Strength</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dirty="0">
                          <a:effectLst/>
                          <a:latin typeface="Alexandria"/>
                        </a:rPr>
                        <a:t>Institutional</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dirty="0" err="1">
                          <a:effectLst/>
                          <a:latin typeface="Alexandria"/>
                        </a:rPr>
                        <a:t>dApp</a:t>
                      </a:r>
                      <a:r>
                        <a:rPr lang="en-US" dirty="0">
                          <a:effectLst/>
                          <a:latin typeface="Alexandria"/>
                        </a:rPr>
                        <a:t> Ecosystem</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dirty="0">
                          <a:effectLst/>
                          <a:latin typeface="Alexandria"/>
                        </a:rPr>
                        <a:t>Liquidity</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dirty="0">
                          <a:effectLst/>
                          <a:latin typeface="Alexandria"/>
                        </a:rPr>
                        <a:t>Adoption Growth</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2826099911"/>
                  </a:ext>
                </a:extLst>
              </a:tr>
            </a:tbl>
          </a:graphicData>
        </a:graphic>
      </p:graphicFrame>
    </p:spTree>
    <p:extLst>
      <p:ext uri="{BB962C8B-B14F-4D97-AF65-F5344CB8AC3E}">
        <p14:creationId xmlns:p14="http://schemas.microsoft.com/office/powerpoint/2010/main" val="448847810"/>
      </p:ext>
    </p:extLst>
  </p:cSld>
  <p:clrMapOvr>
    <a:masterClrMapping/>
  </p:clrMapOvr>
  <mc:AlternateContent xmlns:mc="http://schemas.openxmlformats.org/markup-compatibility/2006" xmlns:p14="http://schemas.microsoft.com/office/powerpoint/2010/main">
    <mc:Choice Requires="p14">
      <p:transition spd="slow" p14:dur="2000" advTm="150790"/>
    </mc:Choice>
    <mc:Fallback xmlns="">
      <p:transition spd="slow" advTm="15079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A66F1A-F627-161F-096F-E6905199996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B0D17EE-A689-EDA1-19C9-CE95DF06E18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7D8AB1D-A90F-D60F-C727-8D4027760CA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3B37968-4373-7F40-7053-9398A02AF361}"/>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3CE9B1DB-69AC-C215-C7FD-59541F2B76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2431FE74-F48C-3B1C-6CAE-C543E3E64130}"/>
              </a:ext>
            </a:extLst>
          </p:cNvPr>
          <p:cNvSpPr/>
          <p:nvPr/>
        </p:nvSpPr>
        <p:spPr>
          <a:xfrm>
            <a:off x="176429" y="803399"/>
            <a:ext cx="11932151" cy="6186309"/>
          </a:xfrm>
          <a:prstGeom prst="rect">
            <a:avLst/>
          </a:prstGeom>
          <a:noFill/>
        </p:spPr>
        <p:txBody>
          <a:bodyPr wrap="square">
            <a:spAutoFit/>
          </a:bodyPr>
          <a:lstStyle/>
          <a:p>
            <a:pPr algn="just"/>
            <a:r>
              <a:rPr lang="en-US" dirty="0">
                <a:latin typeface="Alexandria"/>
                <a:cs typeface="Times New Roman" panose="02020603050405020304" pitchFamily="18" charset="0"/>
              </a:rPr>
              <a:t>Cryptocurrency's versatility extends far beyond speculation, enabling practical applications that redefine finance, ownership, and value exchange in a decentralized manner. By 2026, its uses span everyday transactions to sophisticated programmable ecosystems, with total value locked (TVL) exceeding $500B across protocols and daily volumes surpassing traditional payment networks in speed and cost-efficiency. This aligns with our lecture's progression from core definitions to real-world utility, emphasizing blockchain's role in eliminating intermediaries while integrating with AI/ML for automation</a:t>
            </a:r>
            <a:r>
              <a:rPr lang="ar-JO" dirty="0">
                <a:latin typeface="Alexandria"/>
                <a:cs typeface="Times New Roman" panose="02020603050405020304" pitchFamily="18" charset="0"/>
              </a:rPr>
              <a:t> </a:t>
            </a:r>
            <a:r>
              <a:rPr lang="en-US" dirty="0">
                <a:latin typeface="Alexandria"/>
                <a:cs typeface="Times New Roman" panose="02020603050405020304" pitchFamily="18" charset="0"/>
              </a:rPr>
              <a:t>ideal for telecom engineers optimizing distributed systems. </a:t>
            </a:r>
          </a:p>
          <a:p>
            <a:pPr algn="just"/>
            <a:r>
              <a:rPr lang="en-US" b="1" dirty="0">
                <a:latin typeface="Alexandria"/>
                <a:cs typeface="Times New Roman" panose="02020603050405020304" pitchFamily="18" charset="0"/>
              </a:rPr>
              <a:t>Digital Payments </a:t>
            </a:r>
          </a:p>
          <a:p>
            <a:pPr algn="just"/>
            <a:r>
              <a:rPr lang="en-US" dirty="0">
                <a:latin typeface="Alexandria"/>
                <a:cs typeface="Times New Roman" panose="02020603050405020304" pitchFamily="18" charset="0"/>
              </a:rPr>
              <a:t>Cryptocurrency facilitates borderless, instant digital payments without banks, leveraging stablecoins and Layer-2 solutions for everyday viability. In 2026, platforms like Strike and Cash App process millions of remittances daily, slashing fees from 6-7% (Western Union average) to under 1%, with settlement in seconds versus days. Bitcoin's Lightning Network scales to 1M+ TPS at near-zero cost, enabling micropayments for content (e.g., podcasts tipping sats per listen) or machine-to-machine IoT billing</a:t>
            </a:r>
            <a:r>
              <a:rPr lang="ar-JO" dirty="0">
                <a:latin typeface="Alexandria"/>
                <a:cs typeface="Times New Roman" panose="02020603050405020304" pitchFamily="18" charset="0"/>
              </a:rPr>
              <a:t> </a:t>
            </a:r>
            <a:r>
              <a:rPr lang="en-US" dirty="0">
                <a:latin typeface="Alexandria"/>
                <a:cs typeface="Times New Roman" panose="02020603050405020304" pitchFamily="18" charset="0"/>
              </a:rPr>
              <a:t>think 5G sensors auto-paying for data relay in smart cities.</a:t>
            </a:r>
          </a:p>
          <a:p>
            <a:pPr algn="just"/>
            <a:r>
              <a:rPr lang="en-US" dirty="0">
                <a:latin typeface="Alexandria"/>
                <a:cs typeface="Times New Roman" panose="02020603050405020304" pitchFamily="18" charset="0"/>
              </a:rPr>
              <a:t>Stablecoins dominate here: USDT/USDC handle $15T+ annual volume, used by freelancers in emerging markets (e.g., Philippines to US) to bypass forex volatility and capital controls. Merchants like Tesla briefly accepted BTC, while Shopify plugins integrate wallets for global carts. Privacy coins like Monero add anonymity for high-risk regions, evading surveillance.</a:t>
            </a:r>
            <a:r>
              <a:rPr lang="ar-JO" dirty="0">
                <a:latin typeface="Alexandria"/>
                <a:cs typeface="Times New Roman" panose="02020603050405020304" pitchFamily="18" charset="0"/>
              </a:rPr>
              <a:t> </a:t>
            </a:r>
            <a:r>
              <a:rPr lang="en-US" dirty="0">
                <a:latin typeface="Alexandria"/>
                <a:cs typeface="Times New Roman" panose="02020603050405020304" pitchFamily="18" charset="0"/>
              </a:rPr>
              <a:t>From a telecom perspective, crypto payments mirror MPLS efficiency: tokenized rails over public blockchains replace SWIFT's clunky messaging. AI enhances fraud detection via on-chain anomaly ML models, achieving 99% accuracy. Challenges include volatility (mitigated by stables) and regulation</a:t>
            </a:r>
            <a:r>
              <a:rPr lang="ar-JO" dirty="0">
                <a:latin typeface="Alexandria"/>
                <a:cs typeface="Times New Roman" panose="02020603050405020304" pitchFamily="18" charset="0"/>
              </a:rPr>
              <a:t> </a:t>
            </a:r>
            <a:r>
              <a:rPr lang="en-US" dirty="0">
                <a:latin typeface="Alexandria"/>
                <a:cs typeface="Times New Roman" panose="02020603050405020304" pitchFamily="18" charset="0"/>
              </a:rPr>
              <a:t>EU's </a:t>
            </a:r>
            <a:r>
              <a:rPr lang="en-US" dirty="0" err="1">
                <a:latin typeface="Alexandria"/>
                <a:cs typeface="Times New Roman" panose="02020603050405020304" pitchFamily="18" charset="0"/>
              </a:rPr>
              <a:t>MiCA</a:t>
            </a:r>
            <a:r>
              <a:rPr lang="en-US" dirty="0">
                <a:latin typeface="Alexandria"/>
                <a:cs typeface="Times New Roman" panose="02020603050405020304" pitchFamily="18" charset="0"/>
              </a:rPr>
              <a:t> mandates KYC for &gt;€1K transfers. Adoption surges in Africa (e.g., Nigeria's </a:t>
            </a:r>
            <a:r>
              <a:rPr lang="en-US" dirty="0" err="1">
                <a:latin typeface="Alexandria"/>
                <a:cs typeface="Times New Roman" panose="02020603050405020304" pitchFamily="18" charset="0"/>
              </a:rPr>
              <a:t>eNaira</a:t>
            </a:r>
            <a:r>
              <a:rPr lang="en-US" dirty="0">
                <a:latin typeface="Alexandria"/>
                <a:cs typeface="Times New Roman" panose="02020603050405020304" pitchFamily="18" charset="0"/>
              </a:rPr>
              <a:t> hybrid), where 50% unbanked populations thrive on mobile wallets. Future: CBDCs like digital USD will compete, but crypto's permissionless edge persists for P2P gig economies. Scalability upgrades (e.g., Ethereum </a:t>
            </a:r>
            <a:r>
              <a:rPr lang="en-US" dirty="0" err="1">
                <a:latin typeface="Alexandria"/>
                <a:cs typeface="Times New Roman" panose="02020603050405020304" pitchFamily="18" charset="0"/>
              </a:rPr>
              <a:t>Danksharding</a:t>
            </a:r>
            <a:r>
              <a:rPr lang="en-US" dirty="0">
                <a:latin typeface="Alexandria"/>
                <a:cs typeface="Times New Roman" panose="02020603050405020304" pitchFamily="18" charset="0"/>
              </a:rPr>
              <a:t>) ensure sub-cent fees, positioning it as "internet cash" for a $10T opportunity by 2030. No reversals mean finality</a:t>
            </a:r>
            <a:r>
              <a:rPr lang="ar-JO" dirty="0">
                <a:latin typeface="Alexandria"/>
                <a:cs typeface="Times New Roman" panose="02020603050405020304" pitchFamily="18" charset="0"/>
              </a:rPr>
              <a:t> </a:t>
            </a:r>
            <a:r>
              <a:rPr lang="en-US" dirty="0">
                <a:latin typeface="Alexandria"/>
                <a:cs typeface="Times New Roman" panose="02020603050405020304" pitchFamily="18" charset="0"/>
              </a:rPr>
              <a:t>empowering users, not institutions</a:t>
            </a:r>
          </a:p>
        </p:txBody>
      </p:sp>
    </p:spTree>
    <p:extLst>
      <p:ext uri="{BB962C8B-B14F-4D97-AF65-F5344CB8AC3E}">
        <p14:creationId xmlns:p14="http://schemas.microsoft.com/office/powerpoint/2010/main" val="3890516901"/>
      </p:ext>
    </p:extLst>
  </p:cSld>
  <p:clrMapOvr>
    <a:masterClrMapping/>
  </p:clrMapOvr>
  <mc:AlternateContent xmlns:mc="http://schemas.openxmlformats.org/markup-compatibility/2006" xmlns:p14="http://schemas.microsoft.com/office/powerpoint/2010/main">
    <mc:Choice Requires="p14">
      <p:transition spd="slow" p14:dur="2000" advTm="310448"/>
    </mc:Choice>
    <mc:Fallback xmlns="">
      <p:transition spd="slow" advTm="31044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59014-DEB2-ED31-189F-C83DA7956BB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ACC3CC2-2609-168D-1751-938AB87C22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C179BE8-9564-2A99-72A8-330D4DA924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61E5235-DE6F-BCAD-FB16-96FADDA430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45D383BF-CB81-58F6-D6EC-E957750B3176}"/>
              </a:ext>
            </a:extLst>
          </p:cNvPr>
          <p:cNvSpPr/>
          <p:nvPr/>
        </p:nvSpPr>
        <p:spPr>
          <a:xfrm>
            <a:off x="625641" y="966408"/>
            <a:ext cx="10718533" cy="5355312"/>
          </a:xfrm>
          <a:prstGeom prst="rect">
            <a:avLst/>
          </a:prstGeom>
          <a:noFill/>
        </p:spPr>
        <p:txBody>
          <a:bodyPr wrap="square">
            <a:spAutoFit/>
          </a:bodyPr>
          <a:lstStyle/>
          <a:p>
            <a:pPr algn="just"/>
            <a:r>
              <a:rPr lang="en-US" b="1" dirty="0">
                <a:latin typeface="Alexandria"/>
              </a:rPr>
              <a:t>Investment and Trading </a:t>
            </a:r>
            <a:endParaRPr lang="ar-JO" b="1" dirty="0">
              <a:latin typeface="Alexandria"/>
            </a:endParaRPr>
          </a:p>
          <a:p>
            <a:pPr algn="just"/>
            <a:endParaRPr lang="en-US" b="1" dirty="0">
              <a:latin typeface="Alexandria"/>
            </a:endParaRPr>
          </a:p>
          <a:p>
            <a:pPr algn="just"/>
            <a:r>
              <a:rPr lang="en-US" dirty="0">
                <a:latin typeface="Alexandria"/>
              </a:rPr>
              <a:t>As a high-volatility asset class, cryptocurrency drives investment via spot holding, futures, and yield strategies, with $3T+ market cap drawing institutions. BTC/ETH ETFs (approved 2024) onboarded $100B+ AUM, treating crypto as "digital gold" or growth tech. Retail traders use DEXs like Uniswap for 24/7 liquidity, while perps on Binance/</a:t>
            </a:r>
            <a:r>
              <a:rPr lang="en-US" dirty="0" err="1">
                <a:latin typeface="Alexandria"/>
              </a:rPr>
              <a:t>Bybit</a:t>
            </a:r>
            <a:r>
              <a:rPr lang="en-US" dirty="0">
                <a:latin typeface="Alexandria"/>
              </a:rPr>
              <a:t> offer 100x leverage</a:t>
            </a:r>
            <a:r>
              <a:rPr lang="ar-JO" dirty="0">
                <a:latin typeface="Alexandria"/>
              </a:rPr>
              <a:t> </a:t>
            </a:r>
            <a:r>
              <a:rPr lang="en-US" dirty="0">
                <a:latin typeface="Alexandria"/>
              </a:rPr>
              <a:t>$5T derivatives volume yearly.</a:t>
            </a:r>
          </a:p>
          <a:p>
            <a:pPr algn="just"/>
            <a:endParaRPr lang="en-US" dirty="0">
              <a:latin typeface="Alexandria"/>
            </a:endParaRPr>
          </a:p>
          <a:p>
            <a:pPr algn="just"/>
            <a:r>
              <a:rPr lang="en-US" dirty="0">
                <a:latin typeface="Alexandria"/>
              </a:rPr>
              <a:t>Strategies diversify: </a:t>
            </a:r>
            <a:r>
              <a:rPr lang="en-US" dirty="0" err="1">
                <a:latin typeface="Alexandria"/>
              </a:rPr>
              <a:t>HODLing</a:t>
            </a:r>
            <a:r>
              <a:rPr lang="en-US" dirty="0">
                <a:latin typeface="Alexandria"/>
              </a:rPr>
              <a:t> BTC for </a:t>
            </a:r>
            <a:r>
              <a:rPr lang="en-US" dirty="0" err="1">
                <a:latin typeface="Alexandria"/>
              </a:rPr>
              <a:t>halvings</a:t>
            </a:r>
            <a:r>
              <a:rPr lang="en-US" dirty="0">
                <a:latin typeface="Alexandria"/>
              </a:rPr>
              <a:t> (2028 next), DCA into ETH amid upgrades, or altcoin season plays on SOL/ADA. Staking yields 4-10% APY lock $50B+ ETH, generating passive income without custody risk via non-custodial wallets. Venture exposure via funds (a16z Crypto) targets 100x moonshots in AI-blockchain hybrids.</a:t>
            </a:r>
          </a:p>
          <a:p>
            <a:pPr algn="just"/>
            <a:endParaRPr lang="en-US" dirty="0">
              <a:latin typeface="Alexandria"/>
            </a:endParaRPr>
          </a:p>
          <a:p>
            <a:pPr algn="just"/>
            <a:r>
              <a:rPr lang="en-US" dirty="0">
                <a:latin typeface="Alexandria"/>
              </a:rPr>
              <a:t>Trading thrives on technicals: RSI/MACD on 1-min charts, AI bots (e.g., 3Commas) </a:t>
            </a:r>
            <a:r>
              <a:rPr lang="en-US" dirty="0" err="1">
                <a:latin typeface="Alexandria"/>
              </a:rPr>
              <a:t>backtest</a:t>
            </a:r>
            <a:r>
              <a:rPr lang="en-US" dirty="0">
                <a:latin typeface="Alexandria"/>
              </a:rPr>
              <a:t> 70% win rates using LSTM price prediction. On-chain metrics (NUPL, MVRV) signal tops/bottoms better than stocks. Risks: flash crashes (LUNA 2022), but portfolio theory (60/40 BTC/alt) mitigates via Sharpe ratios &gt;2.</a:t>
            </a:r>
          </a:p>
          <a:p>
            <a:pPr algn="just"/>
            <a:endParaRPr lang="en-US" dirty="0">
              <a:latin typeface="Alexandria"/>
            </a:endParaRPr>
          </a:p>
          <a:p>
            <a:pPr algn="just"/>
            <a:r>
              <a:rPr lang="en-US" dirty="0">
                <a:latin typeface="Alexandria"/>
              </a:rPr>
              <a:t>For AI/ML enthusiasts, reinforcement learning agents optimize entries/exits on historical tick data. Institutions custody via Fidelity, lending on </a:t>
            </a:r>
            <a:r>
              <a:rPr lang="en-US" dirty="0" err="1">
                <a:latin typeface="Alexandria"/>
              </a:rPr>
              <a:t>Aave</a:t>
            </a:r>
            <a:r>
              <a:rPr lang="en-US" dirty="0">
                <a:latin typeface="Alexandria"/>
              </a:rPr>
              <a:t> at 5% rates. Tax tools like </a:t>
            </a:r>
            <a:r>
              <a:rPr lang="en-US" dirty="0" err="1">
                <a:latin typeface="Alexandria"/>
              </a:rPr>
              <a:t>Koinly</a:t>
            </a:r>
            <a:r>
              <a:rPr lang="en-US" dirty="0">
                <a:latin typeface="Alexandria"/>
              </a:rPr>
              <a:t> automate reporting. Unlike stocks, no dividends</a:t>
            </a:r>
            <a:r>
              <a:rPr lang="ar-JO" dirty="0">
                <a:latin typeface="Alexandria"/>
              </a:rPr>
              <a:t> </a:t>
            </a:r>
            <a:r>
              <a:rPr lang="en-US" dirty="0">
                <a:latin typeface="Alexandria"/>
              </a:rPr>
              <a:t>pure capital appreciation via scarcity/network effects. 2026 outlook: RWA tokenization adds $10T tradable </a:t>
            </a:r>
            <a:r>
              <a:rPr lang="en-US" dirty="0" err="1">
                <a:latin typeface="Alexandria"/>
              </a:rPr>
              <a:t>illiquids</a:t>
            </a:r>
            <a:r>
              <a:rPr lang="en-US" dirty="0">
                <a:latin typeface="Alexandria"/>
              </a:rPr>
              <a:t> (real estate), blending </a:t>
            </a:r>
            <a:r>
              <a:rPr lang="en-US" dirty="0" err="1">
                <a:latin typeface="Alexandria"/>
              </a:rPr>
              <a:t>TradFi</a:t>
            </a:r>
            <a:r>
              <a:rPr lang="en-US" dirty="0">
                <a:latin typeface="Alexandria"/>
              </a:rPr>
              <a:t> yields with DeFi composability. </a:t>
            </a:r>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549736529"/>
      </p:ext>
    </p:extLst>
  </p:cSld>
  <p:clrMapOvr>
    <a:masterClrMapping/>
  </p:clrMapOvr>
  <mc:AlternateContent xmlns:mc="http://schemas.openxmlformats.org/markup-compatibility/2006" xmlns:p14="http://schemas.microsoft.com/office/powerpoint/2010/main">
    <mc:Choice Requires="p14">
      <p:transition spd="slow" p14:dur="2000" advTm="219066"/>
    </mc:Choice>
    <mc:Fallback xmlns="">
      <p:transition spd="slow" advTm="2190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44923F-5192-F080-C467-BAD0CF1B731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A682BF8-92CF-EEEE-221C-C985A3D714F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A23B9E7-6BF0-8E3A-A488-FF76A9FEF08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2FCD157-7479-18C5-BAB8-EE28069B79B5}"/>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B4A36EE-4491-D396-C9FD-44AB4B8F80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1FE3DBB9-1B4A-5D13-A883-BECAD43D5EAD}"/>
              </a:ext>
            </a:extLst>
          </p:cNvPr>
          <p:cNvSpPr/>
          <p:nvPr/>
        </p:nvSpPr>
        <p:spPr>
          <a:xfrm>
            <a:off x="423513" y="950018"/>
            <a:ext cx="11271182" cy="5940088"/>
          </a:xfrm>
          <a:prstGeom prst="rect">
            <a:avLst/>
          </a:prstGeom>
          <a:noFill/>
        </p:spPr>
        <p:txBody>
          <a:bodyPr wrap="square">
            <a:spAutoFit/>
          </a:bodyPr>
          <a:lstStyle/>
          <a:p>
            <a:pPr algn="just"/>
            <a:r>
              <a:rPr lang="en-US" sz="2000" b="1" dirty="0">
                <a:latin typeface="Alexandria"/>
                <a:cs typeface="Times New Roman" panose="02020603050405020304" pitchFamily="18" charset="0"/>
              </a:rPr>
              <a:t>Smart Contracts </a:t>
            </a:r>
          </a:p>
          <a:p>
            <a:pPr algn="just"/>
            <a:r>
              <a:rPr lang="en-US" sz="2000" dirty="0">
                <a:latin typeface="Alexandria"/>
                <a:cs typeface="Times New Roman" panose="02020603050405020304" pitchFamily="18" charset="0"/>
              </a:rPr>
              <a:t>Smart contracts are self-executing code on blockchains like Ethereum, automating agreements without lawyers</a:t>
            </a:r>
            <a:r>
              <a:rPr lang="ar-JO" sz="2000" dirty="0">
                <a:latin typeface="Alexandria"/>
                <a:cs typeface="Times New Roman" panose="02020603050405020304" pitchFamily="18" charset="0"/>
              </a:rPr>
              <a:t> </a:t>
            </a:r>
            <a:r>
              <a:rPr lang="en-US" sz="2000" dirty="0">
                <a:latin typeface="Alexandria"/>
                <a:cs typeface="Times New Roman" panose="02020603050405020304" pitchFamily="18" charset="0"/>
              </a:rPr>
              <a:t>triggered by conditions (e.g., "pay if shipment arrives"). Deployed via Solidity/</a:t>
            </a:r>
            <a:r>
              <a:rPr lang="en-US" sz="2000" dirty="0" err="1">
                <a:latin typeface="Alexandria"/>
                <a:cs typeface="Times New Roman" panose="02020603050405020304" pitchFamily="18" charset="0"/>
              </a:rPr>
              <a:t>Vyper</a:t>
            </a:r>
            <a:r>
              <a:rPr lang="en-US" sz="2000" dirty="0">
                <a:latin typeface="Alexandria"/>
                <a:cs typeface="Times New Roman" panose="02020603050405020304" pitchFamily="18" charset="0"/>
              </a:rPr>
              <a:t>, they run on EVM, immutable once live. Use cases: escrow (Alice pays Bob on delivery proof), insurance (automatic payouts on </a:t>
            </a:r>
            <a:r>
              <a:rPr lang="en-US" sz="2000" dirty="0" err="1">
                <a:latin typeface="Alexandria"/>
                <a:cs typeface="Times New Roman" panose="02020603050405020304" pitchFamily="18" charset="0"/>
              </a:rPr>
              <a:t>Chainlink</a:t>
            </a:r>
            <a:r>
              <a:rPr lang="en-US" sz="2000" dirty="0">
                <a:latin typeface="Alexandria"/>
                <a:cs typeface="Times New Roman" panose="02020603050405020304" pitchFamily="18" charset="0"/>
              </a:rPr>
              <a:t> oracle data), or subscriptions (drip payments).</a:t>
            </a:r>
          </a:p>
          <a:p>
            <a:pPr algn="just"/>
            <a:r>
              <a:rPr lang="en-US" sz="2000" dirty="0">
                <a:latin typeface="Alexandria"/>
                <a:cs typeface="Times New Roman" panose="02020603050405020304" pitchFamily="18" charset="0"/>
              </a:rPr>
              <a:t>Ethereum leads with 1M+ daily executions; Solana's 50K TPS suits high-frequency. Upgradable proxies (via Diamond standard) fix bugs post-deploy. Security audits (e.g., Trail of Bits) prevent $4B+ annual hacks</a:t>
            </a:r>
            <a:r>
              <a:rPr lang="ar-JO" sz="2000" dirty="0">
                <a:latin typeface="Alexandria"/>
                <a:cs typeface="Times New Roman" panose="02020603050405020304" pitchFamily="18" charset="0"/>
              </a:rPr>
              <a:t> </a:t>
            </a:r>
            <a:r>
              <a:rPr lang="en-US" sz="2000" dirty="0">
                <a:latin typeface="Alexandria"/>
                <a:cs typeface="Times New Roman" panose="02020603050405020304" pitchFamily="18" charset="0"/>
              </a:rPr>
              <a:t>formal verification with Coq math catches reentrancy.</a:t>
            </a:r>
          </a:p>
          <a:p>
            <a:pPr algn="just"/>
            <a:r>
              <a:rPr lang="en-US" sz="2000" b="1" dirty="0">
                <a:latin typeface="Alexandria"/>
                <a:cs typeface="Times New Roman" panose="02020603050405020304" pitchFamily="18" charset="0"/>
              </a:rPr>
              <a:t>Real-world:</a:t>
            </a:r>
            <a:r>
              <a:rPr lang="en-US" sz="2000" dirty="0">
                <a:latin typeface="Alexandria"/>
                <a:cs typeface="Times New Roman" panose="02020603050405020304" pitchFamily="18" charset="0"/>
              </a:rPr>
              <a:t> </a:t>
            </a:r>
            <a:r>
              <a:rPr lang="en-US" sz="2000" dirty="0" err="1">
                <a:latin typeface="Alexandria"/>
                <a:cs typeface="Times New Roman" panose="02020603050405020304" pitchFamily="18" charset="0"/>
              </a:rPr>
              <a:t>MakerDAO's</a:t>
            </a:r>
            <a:r>
              <a:rPr lang="en-US" sz="2000" dirty="0">
                <a:latin typeface="Alexandria"/>
                <a:cs typeface="Times New Roman" panose="02020603050405020304" pitchFamily="18" charset="0"/>
              </a:rPr>
              <a:t> DAI mints via collateralized debt positions; prediction markets like Augur settle on outcomes. In supply chains, IBM Food Trust traces goods immutably. Telecom tie-in: auto-billing for bandwidth slices in 6G slicing, verified on-chain.</a:t>
            </a:r>
          </a:p>
          <a:p>
            <a:pPr algn="just"/>
            <a:r>
              <a:rPr lang="en-US" sz="2000" b="1" dirty="0">
                <a:latin typeface="Alexandria"/>
                <a:cs typeface="Times New Roman" panose="02020603050405020304" pitchFamily="18" charset="0"/>
              </a:rPr>
              <a:t>AI integration: </a:t>
            </a:r>
            <a:r>
              <a:rPr lang="en-US" sz="2000" dirty="0">
                <a:latin typeface="Alexandria"/>
                <a:cs typeface="Times New Roman" panose="02020603050405020304" pitchFamily="18" charset="0"/>
              </a:rPr>
              <a:t>ML oracles (e.g., </a:t>
            </a:r>
            <a:r>
              <a:rPr lang="en-US" sz="2000" dirty="0" err="1">
                <a:latin typeface="Alexandria"/>
                <a:cs typeface="Times New Roman" panose="02020603050405020304" pitchFamily="18" charset="0"/>
              </a:rPr>
              <a:t>Witnet</a:t>
            </a:r>
            <a:r>
              <a:rPr lang="en-US" sz="2000" dirty="0">
                <a:latin typeface="Alexandria"/>
                <a:cs typeface="Times New Roman" panose="02020603050405020304" pitchFamily="18" charset="0"/>
              </a:rPr>
              <a:t>) feed models for dynamic pricing</a:t>
            </a:r>
            <a:r>
              <a:rPr lang="ar-JO" sz="2000" dirty="0">
                <a:latin typeface="Alexandria"/>
                <a:cs typeface="Times New Roman" panose="02020603050405020304" pitchFamily="18" charset="0"/>
              </a:rPr>
              <a:t> </a:t>
            </a:r>
            <a:r>
              <a:rPr lang="en-US" sz="2000" dirty="0">
                <a:latin typeface="Alexandria"/>
                <a:cs typeface="Times New Roman" panose="02020603050405020304" pitchFamily="18" charset="0"/>
              </a:rPr>
              <a:t>rental contracts adjust rent via occupancy data. Zero-knowledge proofs enable private execution (</a:t>
            </a:r>
            <a:r>
              <a:rPr lang="en-US" sz="2000" dirty="0" err="1">
                <a:latin typeface="Alexandria"/>
                <a:cs typeface="Times New Roman" panose="02020603050405020304" pitchFamily="18" charset="0"/>
              </a:rPr>
              <a:t>zk</a:t>
            </a:r>
            <a:r>
              <a:rPr lang="en-US" sz="2000" dirty="0">
                <a:latin typeface="Alexandria"/>
                <a:cs typeface="Times New Roman" panose="02020603050405020304" pitchFamily="18" charset="0"/>
              </a:rPr>
              <a:t>-SNARKs hide inputs). Cross-chain via bridges (Wormhole) compose Ethereum-Avalanche contracts.</a:t>
            </a:r>
          </a:p>
          <a:p>
            <a:pPr algn="just"/>
            <a:r>
              <a:rPr lang="en-US" sz="2000" b="1" dirty="0">
                <a:latin typeface="Alexandria"/>
                <a:cs typeface="Times New Roman" panose="02020603050405020304" pitchFamily="18" charset="0"/>
              </a:rPr>
              <a:t>Development: </a:t>
            </a:r>
            <a:r>
              <a:rPr lang="en-US" sz="2000" dirty="0">
                <a:latin typeface="Alexandria"/>
                <a:cs typeface="Times New Roman" panose="02020603050405020304" pitchFamily="18" charset="0"/>
              </a:rPr>
              <a:t>Remix IDE deploys </a:t>
            </a:r>
            <a:r>
              <a:rPr lang="en-US" sz="2000" dirty="0" err="1">
                <a:latin typeface="Alexandria"/>
                <a:cs typeface="Times New Roman" panose="02020603050405020304" pitchFamily="18" charset="0"/>
              </a:rPr>
              <a:t>testnets</a:t>
            </a:r>
            <a:r>
              <a:rPr lang="en-US" sz="2000" dirty="0">
                <a:latin typeface="Alexandria"/>
                <a:cs typeface="Times New Roman" panose="02020603050405020304" pitchFamily="18" charset="0"/>
              </a:rPr>
              <a:t> free; </a:t>
            </a:r>
            <a:r>
              <a:rPr lang="en-US" sz="2000" dirty="0" err="1">
                <a:latin typeface="Alexandria"/>
                <a:cs typeface="Times New Roman" panose="02020603050405020304" pitchFamily="18" charset="0"/>
              </a:rPr>
              <a:t>OpenZeppelin</a:t>
            </a:r>
            <a:r>
              <a:rPr lang="en-US" sz="2000" dirty="0">
                <a:latin typeface="Alexandria"/>
                <a:cs typeface="Times New Roman" panose="02020603050405020304" pitchFamily="18" charset="0"/>
              </a:rPr>
              <a:t> libraries standardize ERC-20/721. Gas optimization (e.g., assembly opcodes) cuts costs 50%. 2026 trend: account abstraction (ERC-4337) makes wallets smart, batching </a:t>
            </a:r>
            <a:r>
              <a:rPr lang="en-US" sz="2000" dirty="0" err="1">
                <a:latin typeface="Alexandria"/>
                <a:cs typeface="Times New Roman" panose="02020603050405020304" pitchFamily="18" charset="0"/>
              </a:rPr>
              <a:t>txs</a:t>
            </a:r>
            <a:r>
              <a:rPr lang="en-US" sz="2000" dirty="0">
                <a:latin typeface="Alexandria"/>
                <a:cs typeface="Times New Roman" panose="02020603050405020304" pitchFamily="18" charset="0"/>
              </a:rPr>
              <a:t>. Risks: oracle manipulation, but decentralized feeds mitigate. Billions saved in disputes</a:t>
            </a:r>
            <a:r>
              <a:rPr lang="ar-JO" sz="2000" dirty="0">
                <a:latin typeface="Alexandria"/>
                <a:cs typeface="Times New Roman" panose="02020603050405020304" pitchFamily="18" charset="0"/>
              </a:rPr>
              <a:t> </a:t>
            </a:r>
            <a:r>
              <a:rPr lang="en-US" sz="2000" dirty="0">
                <a:latin typeface="Alexandria"/>
                <a:cs typeface="Times New Roman" panose="02020603050405020304" pitchFamily="18" charset="0"/>
              </a:rPr>
              <a:t>e.g., $1T potential in automated trade finance. For engineers, it's programmable trust: code as law, scaling to global enforcement.</a:t>
            </a:r>
          </a:p>
        </p:txBody>
      </p:sp>
    </p:spTree>
    <p:extLst>
      <p:ext uri="{BB962C8B-B14F-4D97-AF65-F5344CB8AC3E}">
        <p14:creationId xmlns:p14="http://schemas.microsoft.com/office/powerpoint/2010/main" val="737271337"/>
      </p:ext>
    </p:extLst>
  </p:cSld>
  <p:clrMapOvr>
    <a:masterClrMapping/>
  </p:clrMapOvr>
  <mc:AlternateContent xmlns:mc="http://schemas.openxmlformats.org/markup-compatibility/2006" xmlns:p14="http://schemas.microsoft.com/office/powerpoint/2010/main">
    <mc:Choice Requires="p14">
      <p:transition spd="slow" p14:dur="2000" advTm="225546"/>
    </mc:Choice>
    <mc:Fallback xmlns="">
      <p:transition spd="slow" advTm="22554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272EB-370F-84B2-BAA4-ED8EEAE68BA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5B86AE8-9481-2E0E-FD87-A23105F96D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8FEB663-18BF-7C4A-BCF2-B3BDE95FED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3FDFF74-1AB8-F704-7306-D4F261EE6C38}"/>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674CAC2D-9DFD-B4D0-B0CF-23B8C8FCB4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31364432-B2EA-76EB-FDBC-BA86A941C894}"/>
              </a:ext>
            </a:extLst>
          </p:cNvPr>
          <p:cNvSpPr/>
          <p:nvPr/>
        </p:nvSpPr>
        <p:spPr>
          <a:xfrm>
            <a:off x="1279014" y="3141359"/>
            <a:ext cx="10260531" cy="646331"/>
          </a:xfrm>
          <a:prstGeom prst="rect">
            <a:avLst/>
          </a:prstGeom>
          <a:noFill/>
        </p:spPr>
        <p:txBody>
          <a:bodyPr wrap="square">
            <a:spAutoFit/>
          </a:bodyPr>
          <a:lstStyle/>
          <a:p>
            <a:pPr algn="just"/>
            <a:r>
              <a:rPr lang="en-US" sz="3600" b="1" dirty="0">
                <a:solidFill>
                  <a:srgbClr val="00B0F0"/>
                </a:solidFill>
                <a:latin typeface="Alexandria"/>
              </a:rPr>
              <a:t>Advantages and Disadvantages of Cryptocurrency</a:t>
            </a:r>
            <a:endParaRPr lang="en-US" sz="36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338071463"/>
      </p:ext>
    </p:extLst>
  </p:cSld>
  <p:clrMapOvr>
    <a:masterClrMapping/>
  </p:clrMapOvr>
  <mc:AlternateContent xmlns:mc="http://schemas.openxmlformats.org/markup-compatibility/2006" xmlns:p14="http://schemas.microsoft.com/office/powerpoint/2010/main">
    <mc:Choice Requires="p14">
      <p:transition spd="slow" p14:dur="2000" advTm="16792"/>
    </mc:Choice>
    <mc:Fallback xmlns="">
      <p:transition spd="slow" advTm="1679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D8D9F-6B32-8B8D-A8B6-71F507051C5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8F5D7A-9F90-D17C-214F-0B62732A84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DACF13B-C7D1-6405-A240-DD11E5B6C5C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C5F8CAE-6E4C-1742-65CD-D4CE5B2CE509}"/>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9D97E11-99A3-2F4F-C62F-EF7400608A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B36C2AA-530D-BD99-9AB7-230F6088DE29}"/>
              </a:ext>
            </a:extLst>
          </p:cNvPr>
          <p:cNvSpPr/>
          <p:nvPr/>
        </p:nvSpPr>
        <p:spPr>
          <a:xfrm>
            <a:off x="850199" y="1498658"/>
            <a:ext cx="10360024" cy="4401205"/>
          </a:xfrm>
          <a:prstGeom prst="rect">
            <a:avLst/>
          </a:prstGeom>
          <a:noFill/>
        </p:spPr>
        <p:txBody>
          <a:bodyPr wrap="square">
            <a:spAutoFit/>
          </a:bodyPr>
          <a:lstStyle/>
          <a:p>
            <a:pPr algn="ctr"/>
            <a:r>
              <a:rPr lang="en-US" sz="2000" b="1" dirty="0">
                <a:latin typeface="Alexandria"/>
              </a:rPr>
              <a:t>Introduction </a:t>
            </a:r>
            <a:endParaRPr lang="ar-JO" sz="2000" b="1" dirty="0">
              <a:latin typeface="Alexandria"/>
            </a:endParaRPr>
          </a:p>
          <a:p>
            <a:pPr algn="just"/>
            <a:endParaRPr lang="en-US" sz="2000" b="1" dirty="0">
              <a:latin typeface="Alexandria"/>
            </a:endParaRPr>
          </a:p>
          <a:p>
            <a:pPr algn="just"/>
            <a:r>
              <a:rPr lang="en-US" sz="2000" dirty="0">
                <a:latin typeface="Alexandria"/>
              </a:rPr>
              <a:t>Cryptocurrency has emerged as one of the most transformative financial innovations of the 21st century. Built on blockchain technology and secured through advanced cryptographic techniques, cryptocurrencies represent a decentralized form of digital money that operates independently of traditional banking systems. Since the launch of Bitcoin in 2009, the cryptocurrency ecosystem has expanded rapidly, introducing thousands of digital assets and new financial models that challenge conventional methods of payment, investment, and economic participation.</a:t>
            </a:r>
          </a:p>
          <a:p>
            <a:pPr algn="just"/>
            <a:r>
              <a:rPr lang="en-US" sz="2000" dirty="0">
                <a:latin typeface="Alexandria"/>
              </a:rPr>
              <a:t>One of the key reasons cryptocurrencies have gained global attention is their ability to reshape financial systems by offering faster transactions, lower costs, and greater accessibility. Unlike traditional financial services that rely heavily on centralized institutions such as banks and payment processors, cryptocurrencies enable peer-to-peer transactions directly between users. This decentralized structure reduces reliance on intermediaries and allows financial interactions to occur across borders with minimal restrictions.</a:t>
            </a:r>
          </a:p>
        </p:txBody>
      </p:sp>
    </p:spTree>
    <p:extLst>
      <p:ext uri="{BB962C8B-B14F-4D97-AF65-F5344CB8AC3E}">
        <p14:creationId xmlns:p14="http://schemas.microsoft.com/office/powerpoint/2010/main" val="255675175"/>
      </p:ext>
    </p:extLst>
  </p:cSld>
  <p:clrMapOvr>
    <a:masterClrMapping/>
  </p:clrMapOvr>
  <mc:AlternateContent xmlns:mc="http://schemas.openxmlformats.org/markup-compatibility/2006" xmlns:p14="http://schemas.microsoft.com/office/powerpoint/2010/main">
    <mc:Choice Requires="p14">
      <p:transition spd="slow" p14:dur="2000" advTm="93967"/>
    </mc:Choice>
    <mc:Fallback xmlns="">
      <p:transition spd="slow" advTm="9396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6E1EE9-F1F5-AB02-D713-69E73E596D9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C9B0D46-E99A-683C-FF7A-E25392AF95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F286600-5A06-DDA7-1030-92D4F2D2E9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C3419A9-B5AE-F3E4-6FEF-DC01EAED217E}"/>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8AD31475-2613-19B0-FAD9-78B587FA14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48BF4CB8-79E2-F9A9-293A-9294C70DC466}"/>
              </a:ext>
            </a:extLst>
          </p:cNvPr>
          <p:cNvSpPr/>
          <p:nvPr/>
        </p:nvSpPr>
        <p:spPr>
          <a:xfrm>
            <a:off x="895476" y="1493789"/>
            <a:ext cx="10360024" cy="4708981"/>
          </a:xfrm>
          <a:prstGeom prst="rect">
            <a:avLst/>
          </a:prstGeom>
          <a:noFill/>
        </p:spPr>
        <p:txBody>
          <a:bodyPr wrap="square">
            <a:spAutoFit/>
          </a:bodyPr>
          <a:lstStyle/>
          <a:p>
            <a:pPr algn="just"/>
            <a:r>
              <a:rPr lang="en-US" sz="2000" dirty="0">
                <a:latin typeface="Alexandria"/>
              </a:rPr>
              <a:t>At the same time, cryptocurrencies have introduced new opportunities for individuals who were previously excluded from the formal financial system. In many parts of the world, millions of people lack access to bank accounts due to geographic limitations, high banking fees, or strict identification requirements. Cryptocurrency networks offer an alternative by allowing anyone with internet access to store value and participate in digital transactions.</a:t>
            </a:r>
          </a:p>
          <a:p>
            <a:pPr algn="just"/>
            <a:r>
              <a:rPr lang="en-US" sz="2000" dirty="0">
                <a:latin typeface="Alexandria"/>
              </a:rPr>
              <a:t>Despite these benefits, the rapid growth of cryptocurrency markets has also highlighted several challenges and risks. Digital assets are often characterized by high price volatility, making them unpredictable as a store of value. Security concerns such as hacking, fraud, and wallet theft remain significant issues for users and investors. In addition, the environmental impact of certain blockchain systems, particularly those that rely on energy-intensive mining processes, has sparked debate among policymakers, environmentalists, and industry leaders.</a:t>
            </a:r>
          </a:p>
          <a:p>
            <a:pPr algn="just"/>
            <a:r>
              <a:rPr lang="en-US" sz="2000" dirty="0">
                <a:latin typeface="Alexandria"/>
              </a:rPr>
              <a:t>Understanding both the advantages and disadvantages of cryptocurrencies is essential for evaluating their long-term role in the global economy. This chapter explores the major benefits of cryptocurrencies, their contribution to financial inclusion, and the potential risks related to market volatility, security vulnerabilities, and environmental sustainability.</a:t>
            </a:r>
          </a:p>
        </p:txBody>
      </p:sp>
    </p:spTree>
    <p:extLst>
      <p:ext uri="{BB962C8B-B14F-4D97-AF65-F5344CB8AC3E}">
        <p14:creationId xmlns:p14="http://schemas.microsoft.com/office/powerpoint/2010/main" val="3008703289"/>
      </p:ext>
    </p:extLst>
  </p:cSld>
  <p:clrMapOvr>
    <a:masterClrMapping/>
  </p:clrMapOvr>
  <mc:AlternateContent xmlns:mc="http://schemas.openxmlformats.org/markup-compatibility/2006" xmlns:p14="http://schemas.microsoft.com/office/powerpoint/2010/main">
    <mc:Choice Requires="p14">
      <p:transition spd="slow" p14:dur="2000" advTm="112375"/>
    </mc:Choice>
    <mc:Fallback xmlns="">
      <p:transition spd="slow" advTm="11237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858BC-A1E6-5A70-E060-5BDA3C265A13}"/>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A0327F2A-DDA4-0C08-78C1-69D69618A6ED}"/>
              </a:ext>
            </a:extLst>
          </p:cNvPr>
          <p:cNvSpPr txBox="1"/>
          <p:nvPr/>
        </p:nvSpPr>
        <p:spPr>
          <a:xfrm>
            <a:off x="3065582" y="672604"/>
            <a:ext cx="10377702" cy="1569660"/>
          </a:xfrm>
          <a:prstGeom prst="rect">
            <a:avLst/>
          </a:prstGeom>
          <a:noFill/>
        </p:spPr>
        <p:txBody>
          <a:bodyPr wrap="square" rtlCol="0">
            <a:spAutoFit/>
          </a:bodyPr>
          <a:lstStyle/>
          <a:p>
            <a:pPr algn="just"/>
            <a:r>
              <a:rPr lang="en-US" sz="3200" b="1" dirty="0">
                <a:solidFill>
                  <a:srgbClr val="00B0F0"/>
                </a:solidFill>
                <a:latin typeface="Alexandria"/>
                <a:cs typeface="Times New Roman" panose="02020603050405020304" pitchFamily="18" charset="0"/>
              </a:rPr>
              <a:t>Benefits of Cryptocurrency </a:t>
            </a:r>
          </a:p>
          <a:p>
            <a:endParaRPr lang="en-US" sz="3200" b="1" dirty="0">
              <a:solidFill>
                <a:srgbClr val="00B0F0"/>
              </a:solidFill>
              <a:latin typeface="Alexandria"/>
              <a:cs typeface="Times New Roman" panose="02020603050405020304" pitchFamily="18" charset="0"/>
            </a:endParaRPr>
          </a:p>
          <a:p>
            <a:endParaRPr lang="en-US" sz="32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2065A894-A616-30C4-7337-BCBAB2F4BE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A2554CE-674E-0CA3-B607-2A0106BBCC3B}"/>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67E56439-86DB-64B9-8F61-83C0FE8B8F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AFD57A86-13FF-2A9D-4AE8-F5D58082F479}"/>
              </a:ext>
            </a:extLst>
          </p:cNvPr>
          <p:cNvSpPr/>
          <p:nvPr/>
        </p:nvSpPr>
        <p:spPr>
          <a:xfrm>
            <a:off x="356135" y="1134695"/>
            <a:ext cx="10693667" cy="5632311"/>
          </a:xfrm>
          <a:prstGeom prst="rect">
            <a:avLst/>
          </a:prstGeom>
          <a:noFill/>
        </p:spPr>
        <p:txBody>
          <a:bodyPr wrap="square">
            <a:spAutoFit/>
          </a:bodyPr>
          <a:lstStyle/>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One of the most widely recognized advantages of cryptocurrency is its ability to facilitate efficient, secure, and decentralized financial transactions. Unlike traditional financial systems that rely on banks and payment processors, cryptocurrency networks operate on decentralized blockchain infrastructures. This structure allows users to send and receive funds directly without requiring a trusted third party to verify or process the transaction.</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 major benefit of this system is the reduction of transaction costs. Traditional financial transfers especially international payments often involve multiple intermediaries such as banks, clearing houses, and payment networks. Each of these institutions may charge processing fees and introduce delays. Cryptocurrency transactions, on the other hand, are processed directly on the blockchain network, which can significantly lower costs and increase transaction speed, particularly for cross-border transfers.</a:t>
            </a:r>
            <a:endParaRPr lang="ar-JO"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Transparency is another important advantage. Blockchain technology records every transaction on a distributed ledger that is publicly accessible and nearly impossible to alter once confirmed. This transparency helps increase trust within the system because transactions can be verified independently by network participants. Businesses and organizations can also use blockchain records to improve accountability and reduce fraud.</a:t>
            </a:r>
          </a:p>
        </p:txBody>
      </p:sp>
    </p:spTree>
    <p:extLst>
      <p:ext uri="{BB962C8B-B14F-4D97-AF65-F5344CB8AC3E}">
        <p14:creationId xmlns:p14="http://schemas.microsoft.com/office/powerpoint/2010/main" val="3087013544"/>
      </p:ext>
    </p:extLst>
  </p:cSld>
  <p:clrMapOvr>
    <a:masterClrMapping/>
  </p:clrMapOvr>
  <mc:AlternateContent xmlns:mc="http://schemas.openxmlformats.org/markup-compatibility/2006" xmlns:p14="http://schemas.microsoft.com/office/powerpoint/2010/main">
    <mc:Choice Requires="p14">
      <p:transition spd="slow" p14:dur="2000" advTm="124418"/>
    </mc:Choice>
    <mc:Fallback xmlns="">
      <p:transition spd="slow" advTm="12441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654C3-08FE-F04A-32B3-76947A44334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70CFC37-0F0E-2E6B-655C-0E70A4906F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3422E70-2D9F-A6AD-F6B2-2E0872A6673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207AFE8-B8B1-7F57-CB20-B964C939D964}"/>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59D1918C-7870-49FE-B6C6-3461B80F6B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6E48C4E-650C-0F15-54AC-78CFAC21CD07}"/>
              </a:ext>
            </a:extLst>
          </p:cNvPr>
          <p:cNvSpPr/>
          <p:nvPr/>
        </p:nvSpPr>
        <p:spPr>
          <a:xfrm>
            <a:off x="1110113" y="1442471"/>
            <a:ext cx="9971773" cy="5324535"/>
          </a:xfrm>
          <a:prstGeom prst="rect">
            <a:avLst/>
          </a:prstGeom>
          <a:noFill/>
        </p:spPr>
        <p:txBody>
          <a:bodyPr wrap="square">
            <a:spAutoFit/>
          </a:bodyPr>
          <a:lstStyle/>
          <a:p>
            <a:pPr algn="just"/>
            <a:r>
              <a:rPr lang="en-US" sz="2000" dirty="0">
                <a:latin typeface="Alexandria"/>
                <a:cs typeface="Times New Roman" panose="02020603050405020304" pitchFamily="18" charset="0"/>
              </a:rPr>
              <a:t>Cryptocurrencies also offer greater financial autonomy for users. In traditional banking systems, individuals must rely on financial institutions to manage their funds and authorize transactions. Cryptocurrency users maintain direct control over their digital assets through private keys, which function as secure access credentials. This ownership model reduces dependence on centralized authorities and allows individuals to manage their finances independently.</a:t>
            </a:r>
            <a:endParaRPr lang="ar-JO" sz="2000" dirty="0">
              <a:latin typeface="Alexandria"/>
              <a:cs typeface="Times New Roman" panose="02020603050405020304" pitchFamily="18" charset="0"/>
            </a:endParaRP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Another advantage is the speed and availability of transactions. Cryptocurrency networks typically operate continuously, allowing transactions to occur at any time without the limitations of banking hours or geographical restrictions. This global accessibility makes cryptocurrencies particularly useful for international trade, remittances, and online commerce.</a:t>
            </a:r>
          </a:p>
          <a:p>
            <a:pPr algn="just"/>
            <a:r>
              <a:rPr lang="en-US" sz="2000" dirty="0">
                <a:latin typeface="Alexandria"/>
                <a:cs typeface="Times New Roman" panose="02020603050405020304" pitchFamily="18" charset="0"/>
              </a:rPr>
              <a:t>Innovation within the cryptocurrency ecosystem has also led to the development of new financial technologies. Platforms such as Ethereum have introduced programmable smart contracts, which are self-executing agreements embedded in blockchain code. These contracts automatically enforce the terms of an agreement when specific conditions are met, enabling the creation of decentralized applications, automated financial services, and digital asset management systems.</a:t>
            </a:r>
          </a:p>
        </p:txBody>
      </p:sp>
    </p:spTree>
    <p:extLst>
      <p:ext uri="{BB962C8B-B14F-4D97-AF65-F5344CB8AC3E}">
        <p14:creationId xmlns:p14="http://schemas.microsoft.com/office/powerpoint/2010/main" val="368215237"/>
      </p:ext>
    </p:extLst>
  </p:cSld>
  <p:clrMapOvr>
    <a:masterClrMapping/>
  </p:clrMapOvr>
  <mc:AlternateContent xmlns:mc="http://schemas.openxmlformats.org/markup-compatibility/2006" xmlns:p14="http://schemas.microsoft.com/office/powerpoint/2010/main">
    <mc:Choice Requires="p14">
      <p:transition spd="slow" p14:dur="2000" advTm="108375"/>
    </mc:Choice>
    <mc:Fallback xmlns="">
      <p:transition spd="slow" advTm="10837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9593D-67DF-FD7A-E702-BEE0BF1B6E6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0B28874-0121-6D16-D789-36D2BC3824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324A049-A467-7940-3A16-E2C741E3CE5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0CAE45E-5C86-7F01-CE77-0B70748A6552}"/>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088A1F0-66BF-B449-B507-B62954B1C5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222E1FA3-068E-015A-08A6-9B29148F394E}"/>
              </a:ext>
            </a:extLst>
          </p:cNvPr>
          <p:cNvSpPr/>
          <p:nvPr/>
        </p:nvSpPr>
        <p:spPr>
          <a:xfrm>
            <a:off x="1449492" y="2096087"/>
            <a:ext cx="9413507" cy="3170099"/>
          </a:xfrm>
          <a:prstGeom prst="rect">
            <a:avLst/>
          </a:prstGeom>
          <a:noFill/>
        </p:spPr>
        <p:txBody>
          <a:bodyPr wrap="square">
            <a:spAutoFit/>
          </a:bodyPr>
          <a:lstStyle/>
          <a:p>
            <a:pPr algn="just"/>
            <a:r>
              <a:rPr lang="en-US" sz="2000" dirty="0">
                <a:latin typeface="Alexandria"/>
                <a:cs typeface="Times New Roman" panose="02020603050405020304" pitchFamily="18" charset="0"/>
              </a:rPr>
              <a:t>In addition, cryptocurrencies have created new investment opportunities. Digital assets have attracted investors worldwide due to their potential for high returns and their ability to diversify investment portfolios. Many individuals view cryptocurrencies as an emerging asset class that may complement traditional investments such as stocks, bonds, and commodities.</a:t>
            </a:r>
          </a:p>
          <a:p>
            <a:pPr algn="just"/>
            <a:r>
              <a:rPr lang="en-US" sz="2000" dirty="0">
                <a:latin typeface="Alexandria"/>
                <a:cs typeface="Times New Roman" panose="02020603050405020304" pitchFamily="18" charset="0"/>
              </a:rPr>
              <a:t>Overall, the benefits of cryptocurrency extend beyond simple digital payments. They include improved transaction efficiency, enhanced transparency, financial independence, technological innovation, and expanded investment possibilities. These advantages have played a major role in driving the rapid adoption of cryptocurrencies across global financial markets.</a:t>
            </a:r>
          </a:p>
        </p:txBody>
      </p:sp>
    </p:spTree>
    <p:extLst>
      <p:ext uri="{BB962C8B-B14F-4D97-AF65-F5344CB8AC3E}">
        <p14:creationId xmlns:p14="http://schemas.microsoft.com/office/powerpoint/2010/main" val="2285886783"/>
      </p:ext>
    </p:extLst>
  </p:cSld>
  <p:clrMapOvr>
    <a:masterClrMapping/>
  </p:clrMapOvr>
  <mc:AlternateContent xmlns:mc="http://schemas.openxmlformats.org/markup-compatibility/2006" xmlns:p14="http://schemas.microsoft.com/office/powerpoint/2010/main">
    <mc:Choice Requires="p14">
      <p:transition spd="slow" p14:dur="2000" advTm="69592"/>
    </mc:Choice>
    <mc:Fallback xmlns="">
      <p:transition spd="slow" advTm="6959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54FCA-6DF8-ECE3-F697-E99A3407DF5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61488F4-F87F-B52D-A0EA-741B4E31BCE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3A3C0C7-C6C3-E89F-5B6E-AF6B9BCB64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4FAB9BD-92A6-2707-1A0C-B666AFC9E6FD}"/>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B3A1B99-9A2A-42F3-D2D6-90B3C44BD3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120CFD49-7FE8-9064-C000-9CFC550E0A04}"/>
              </a:ext>
            </a:extLst>
          </p:cNvPr>
          <p:cNvSpPr/>
          <p:nvPr/>
        </p:nvSpPr>
        <p:spPr>
          <a:xfrm>
            <a:off x="176430" y="826918"/>
            <a:ext cx="11624143" cy="6001643"/>
          </a:xfrm>
          <a:prstGeom prst="rect">
            <a:avLst/>
          </a:prstGeom>
          <a:noFill/>
        </p:spPr>
        <p:txBody>
          <a:bodyPr wrap="square">
            <a:spAutoFit/>
          </a:bodyPr>
          <a:lstStyle/>
          <a:p>
            <a:pPr algn="ctr"/>
            <a:r>
              <a:rPr lang="en-US" sz="2400" b="1" dirty="0">
                <a:solidFill>
                  <a:srgbClr val="00B0F0"/>
                </a:solidFill>
                <a:latin typeface="Alexandria"/>
              </a:rPr>
              <a:t>Financial Inclusion</a:t>
            </a:r>
            <a:endParaRPr lang="ar-JO" sz="2400" b="1" dirty="0">
              <a:solidFill>
                <a:srgbClr val="00B0F0"/>
              </a:solidFill>
              <a:latin typeface="Alexandria"/>
            </a:endParaRPr>
          </a:p>
          <a:p>
            <a:pPr algn="just"/>
            <a:endParaRPr lang="en-US" b="1" dirty="0">
              <a:latin typeface="Alexandria"/>
            </a:endParaRPr>
          </a:p>
          <a:p>
            <a:pPr algn="just"/>
            <a:r>
              <a:rPr lang="en-US" dirty="0">
                <a:latin typeface="Alexandria"/>
              </a:rPr>
              <a:t>Financial inclusion refers to the ability of individuals and businesses to access affordable and reliable financial services such as banking, credit, payments, and savings. Despite the global expansion of modern banking systems, a large portion of the world’s population remains excluded from formal financial institutions. According to international development organizations, billions of people do not have access to basic banking services due to factors such as geographic isolation, high service costs, lack of documentation, and economic inequality.</a:t>
            </a:r>
          </a:p>
          <a:p>
            <a:pPr algn="just"/>
            <a:r>
              <a:rPr lang="en-US" dirty="0">
                <a:latin typeface="Alexandria"/>
              </a:rPr>
              <a:t>Cryptocurrency has the potential to address many of these barriers by providing a decentralized financial system that operates independently of traditional banking infrastructure. Because cryptocurrency networks function through the internet, individuals can participate in financial activities using only a smartphone or computer with internet connectivity. This accessibility allows people in remote or underserved regions to store and transfer value without relying on physical bank branches or local financial institutions.</a:t>
            </a:r>
          </a:p>
          <a:p>
            <a:pPr algn="just"/>
            <a:r>
              <a:rPr lang="en-US" dirty="0">
                <a:latin typeface="Alexandria"/>
              </a:rPr>
              <a:t>One of the most significant ways cryptocurrencies support financial inclusion is through digital wallets. A cryptocurrency wallet allows users to securely store their digital assets and interact with blockchain networks. Unlike traditional bank accounts, which often require extensive documentation and identity verification, many cryptocurrency wallets can be created quickly and with minimal requirements. This feature makes them particularly valuable in regions where formal identification systems are limited or inaccessible.</a:t>
            </a:r>
          </a:p>
          <a:p>
            <a:pPr algn="just"/>
            <a:r>
              <a:rPr lang="en-US" dirty="0">
                <a:latin typeface="Alexandria"/>
              </a:rPr>
              <a:t>Cryptocurrencies can also facilitate cross-border remittances. Millions of migrant workers send money to their families in other countries, but traditional remittance services often charge high fees and take several days to process transfers. Cryptocurrency transactions can significantly reduce these costs and enable faster international payments, allowing recipients to receive funds more efficiently.</a:t>
            </a:r>
          </a:p>
        </p:txBody>
      </p:sp>
    </p:spTree>
    <p:extLst>
      <p:ext uri="{BB962C8B-B14F-4D97-AF65-F5344CB8AC3E}">
        <p14:creationId xmlns:p14="http://schemas.microsoft.com/office/powerpoint/2010/main" val="3187194983"/>
      </p:ext>
    </p:extLst>
  </p:cSld>
  <p:clrMapOvr>
    <a:masterClrMapping/>
  </p:clrMapOvr>
  <mc:AlternateContent xmlns:mc="http://schemas.openxmlformats.org/markup-compatibility/2006" xmlns:p14="http://schemas.microsoft.com/office/powerpoint/2010/main">
    <mc:Choice Requires="p14">
      <p:transition spd="slow" p14:dur="2000" advTm="193356"/>
    </mc:Choice>
    <mc:Fallback xmlns="">
      <p:transition spd="slow" advTm="19335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7EFEE6-67F2-6806-2EA2-CBA31650267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5BF7D8-FB0F-340D-FA32-BF2BF7A150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076E030-07EA-C5A6-8944-EDDE552BFB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3D0B3A1-8AF3-BE1D-45BB-8B05E6E0F73F}"/>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2DC2F2A9-7569-F845-A705-1B0C708AD6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D53429F-973D-B8DA-434F-9C7F86719445}"/>
              </a:ext>
            </a:extLst>
          </p:cNvPr>
          <p:cNvSpPr/>
          <p:nvPr/>
        </p:nvSpPr>
        <p:spPr>
          <a:xfrm>
            <a:off x="701040" y="1553190"/>
            <a:ext cx="10502767" cy="3970318"/>
          </a:xfrm>
          <a:prstGeom prst="rect">
            <a:avLst/>
          </a:prstGeom>
          <a:noFill/>
        </p:spPr>
        <p:txBody>
          <a:bodyPr wrap="square">
            <a:spAutoFit/>
          </a:bodyPr>
          <a:lstStyle/>
          <a:p>
            <a:pPr algn="just"/>
            <a:r>
              <a:rPr lang="en-US" dirty="0">
                <a:latin typeface="Alexandria"/>
              </a:rPr>
              <a:t>In addition, decentralized financial platforms have introduced alternative financial services such as lending, borrowing, and savings without the need for banks. These services, often referred to as decentralized finance (DeFi), operate through blockchain-based smart contracts. DeFi platforms enable users to access financial tools that were previously limited to those with established banking relationships.</a:t>
            </a:r>
            <a:endParaRPr lang="ar-JO" dirty="0">
              <a:latin typeface="Alexandria"/>
            </a:endParaRPr>
          </a:p>
          <a:p>
            <a:pPr algn="just"/>
            <a:endParaRPr lang="en-US" dirty="0">
              <a:latin typeface="Alexandria"/>
            </a:endParaRPr>
          </a:p>
          <a:p>
            <a:pPr algn="just"/>
            <a:r>
              <a:rPr lang="en-US" dirty="0">
                <a:latin typeface="Alexandria"/>
              </a:rPr>
              <a:t>Another important aspect of financial inclusion is economic empowerment. By giving individuals direct control over their financial assets, cryptocurrencies can help people participate more actively in economic activities such as online commerce, freelance work, and digital entrepreneurship. In developing economies, this access to digital financial tools may support small businesses and promote local economic development.</a:t>
            </a:r>
            <a:endParaRPr lang="ar-JO" dirty="0">
              <a:latin typeface="Alexandria"/>
            </a:endParaRPr>
          </a:p>
          <a:p>
            <a:pPr algn="just"/>
            <a:endParaRPr lang="en-US" dirty="0">
              <a:latin typeface="Alexandria"/>
            </a:endParaRPr>
          </a:p>
          <a:p>
            <a:pPr algn="just"/>
            <a:r>
              <a:rPr lang="en-US" dirty="0">
                <a:latin typeface="Alexandria"/>
              </a:rPr>
              <a:t>However, while cryptocurrency has the potential to expand financial inclusion, certain challenges remain. Access to reliable internet connections, digital literacy, and regulatory clarity are essential for ensuring that these technologies can be used safely and effectively. Nevertheless, the ability of cryptocurrencies to provide open and borderless financial access represents a promising opportunity to reduce global financial inequality.</a:t>
            </a:r>
          </a:p>
        </p:txBody>
      </p:sp>
    </p:spTree>
    <p:extLst>
      <p:ext uri="{BB962C8B-B14F-4D97-AF65-F5344CB8AC3E}">
        <p14:creationId xmlns:p14="http://schemas.microsoft.com/office/powerpoint/2010/main" val="3882779589"/>
      </p:ext>
    </p:extLst>
  </p:cSld>
  <p:clrMapOvr>
    <a:masterClrMapping/>
  </p:clrMapOvr>
  <mc:AlternateContent xmlns:mc="http://schemas.openxmlformats.org/markup-compatibility/2006" xmlns:p14="http://schemas.microsoft.com/office/powerpoint/2010/main">
    <mc:Choice Requires="p14">
      <p:transition spd="slow" p14:dur="2000" advTm="124910"/>
    </mc:Choice>
    <mc:Fallback xmlns="">
      <p:transition spd="slow" advTm="12491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CF3AC-6578-DF14-E55A-A07382615C5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2619DBB-2CAE-4DB5-DFE7-D7BFA5111D5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E0F6E5D-43CA-4EFC-9B47-3B0B941985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613347F-9ED4-F7FC-1260-F4539C44EFEF}"/>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72F605EF-6F31-D89D-B506-EE086BCAF0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1A2C4333-D9F5-D126-F8ED-10680E590DED}"/>
              </a:ext>
            </a:extLst>
          </p:cNvPr>
          <p:cNvSpPr/>
          <p:nvPr/>
        </p:nvSpPr>
        <p:spPr>
          <a:xfrm>
            <a:off x="850199" y="671691"/>
            <a:ext cx="10812412" cy="6186309"/>
          </a:xfrm>
          <a:prstGeom prst="rect">
            <a:avLst/>
          </a:prstGeom>
          <a:noFill/>
        </p:spPr>
        <p:txBody>
          <a:bodyPr wrap="square">
            <a:spAutoFit/>
          </a:bodyPr>
          <a:lstStyle/>
          <a:p>
            <a:pPr algn="ctr"/>
            <a:r>
              <a:rPr lang="en-US" b="1" dirty="0">
                <a:latin typeface="Alexandria"/>
              </a:rPr>
              <a:t>Risks and Volatility </a:t>
            </a:r>
          </a:p>
          <a:p>
            <a:pPr algn="just"/>
            <a:endParaRPr lang="en-US" dirty="0">
              <a:latin typeface="Alexandria"/>
            </a:endParaRPr>
          </a:p>
          <a:p>
            <a:pPr algn="just"/>
            <a:r>
              <a:rPr lang="en-US" dirty="0">
                <a:latin typeface="Alexandria"/>
              </a:rPr>
              <a:t>Despite the many advantages associated with cryptocurrencies, one of their most significant challenges is the high level of market volatility. Cryptocurrency prices are known to fluctuate dramatically over short periods of time, which can create both opportunities and risks for investors and users. Unlike traditional currencies that are often stabilized by central banks and government monetary policies, most cryptocurrencies are driven primarily by market supply and demand.</a:t>
            </a:r>
          </a:p>
          <a:p>
            <a:pPr algn="just"/>
            <a:endParaRPr lang="en-US" dirty="0">
              <a:latin typeface="Alexandria"/>
            </a:endParaRPr>
          </a:p>
          <a:p>
            <a:pPr algn="just"/>
            <a:r>
              <a:rPr lang="en-US" dirty="0">
                <a:latin typeface="Alexandria"/>
              </a:rPr>
              <a:t>This volatility is influenced by several factors, including market speculation, technological developments, regulatory announcements, and changes in investor sentiment. Because cryptocurrency markets operate globally and continuously, prices can respond rapidly to news events or shifts in economic expectations. As a result, the value of a digital asset can rise or fall significantly within a short timeframe.</a:t>
            </a:r>
          </a:p>
          <a:p>
            <a:pPr algn="just"/>
            <a:endParaRPr lang="en-US" dirty="0">
              <a:latin typeface="Alexandria"/>
            </a:endParaRPr>
          </a:p>
          <a:p>
            <a:pPr algn="just"/>
            <a:r>
              <a:rPr lang="en-US" dirty="0">
                <a:latin typeface="Alexandria"/>
              </a:rPr>
              <a:t>For investors, volatility presents the possibility of substantial financial gains but also exposes them to considerable losses. Many individuals are attracted to cryptocurrency markets due to the potential for rapid price appreciation. However, inexperienced investors may underestimate the risks involved and make decisions based on short-term trends rather than long-term financial strategies.</a:t>
            </a:r>
          </a:p>
          <a:p>
            <a:pPr algn="just"/>
            <a:endParaRPr lang="en-US" dirty="0">
              <a:latin typeface="Alexandria"/>
            </a:endParaRPr>
          </a:p>
          <a:p>
            <a:pPr algn="just"/>
            <a:r>
              <a:rPr lang="en-US" dirty="0">
                <a:latin typeface="Alexandria"/>
              </a:rPr>
              <a:t>Another factor contributing to volatility is the relatively young and evolving nature of the cryptocurrency market. Compared with traditional financial markets such as stocks or bonds, cryptocurrency markets are still developing in terms of regulation, liquidity, and institutional participation. This limited maturity can make prices more sensitive to speculation and sudden changes in trading activity.</a:t>
            </a:r>
          </a:p>
        </p:txBody>
      </p:sp>
    </p:spTree>
    <p:extLst>
      <p:ext uri="{BB962C8B-B14F-4D97-AF65-F5344CB8AC3E}">
        <p14:creationId xmlns:p14="http://schemas.microsoft.com/office/powerpoint/2010/main" val="1859407657"/>
      </p:ext>
    </p:extLst>
  </p:cSld>
  <p:clrMapOvr>
    <a:masterClrMapping/>
  </p:clrMapOvr>
  <mc:AlternateContent xmlns:mc="http://schemas.openxmlformats.org/markup-compatibility/2006" xmlns:p14="http://schemas.microsoft.com/office/powerpoint/2010/main">
    <mc:Choice Requires="p14">
      <p:transition spd="slow" p14:dur="2000" advTm="173418"/>
    </mc:Choice>
    <mc:Fallback xmlns="">
      <p:transition spd="slow" advTm="17341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E41907-59AC-4F09-9945-6194226BE3D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33E110E-5ABE-9A97-EE5D-BA9D1976AD1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641DEFF-3A15-5905-3439-978905C318E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244D63A-253D-C911-A192-260163C41762}"/>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CCF18DA1-B9B7-51BE-5AF4-86F0B11065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776AFFE-4FEC-D421-4927-76517AF285EF}"/>
              </a:ext>
            </a:extLst>
          </p:cNvPr>
          <p:cNvSpPr/>
          <p:nvPr/>
        </p:nvSpPr>
        <p:spPr>
          <a:xfrm>
            <a:off x="616016" y="950018"/>
            <a:ext cx="10608708" cy="5324535"/>
          </a:xfrm>
          <a:prstGeom prst="rect">
            <a:avLst/>
          </a:prstGeom>
          <a:noFill/>
        </p:spPr>
        <p:txBody>
          <a:bodyPr wrap="square">
            <a:spAutoFit/>
          </a:bodyPr>
          <a:lstStyle/>
          <a:p>
            <a:pPr algn="just"/>
            <a:r>
              <a:rPr lang="en-US" sz="2000" dirty="0">
                <a:latin typeface="Alexandria"/>
                <a:cs typeface="Times New Roman" panose="02020603050405020304" pitchFamily="18" charset="0"/>
              </a:rPr>
              <a:t>Market manipulation is also a potential concern. Because some cryptocurrency markets have lower levels of oversight compared with traditional financial exchanges, certain actors may attempt to influence prices through coordinated trading strategies or misleading information. Such activities can increase uncertainty and reduce confidence among investors.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Volatility also affects the practical use of cryptocurrencies as a medium of exchange. For a currency to function effectively in everyday transactions, its value should remain relatively stable. When cryptocurrency prices fluctuate significantly, businesses and consumers may hesitate to use them for payments because the value of the transaction could change quickly.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To address this issue, a category of digital assets known as stablecoins has been developed. Stablecoins are designed to maintain a consistent value by linking their price to a reserve asset such as a national currency or commodity. While stablecoins attempt to reduce volatility, they introduce additional regulatory and financial considerations related to asset backing and transparency.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Overall, while volatility contributes to the excitement and growth of cryptocurrency markets, it also represents a major risk that must be carefully managed by investors, businesses, and policymakers.</a:t>
            </a:r>
          </a:p>
        </p:txBody>
      </p:sp>
    </p:spTree>
    <p:extLst>
      <p:ext uri="{BB962C8B-B14F-4D97-AF65-F5344CB8AC3E}">
        <p14:creationId xmlns:p14="http://schemas.microsoft.com/office/powerpoint/2010/main" val="1653674528"/>
      </p:ext>
    </p:extLst>
  </p:cSld>
  <p:clrMapOvr>
    <a:masterClrMapping/>
  </p:clrMapOvr>
  <mc:AlternateContent xmlns:mc="http://schemas.openxmlformats.org/markup-compatibility/2006" xmlns:p14="http://schemas.microsoft.com/office/powerpoint/2010/main">
    <mc:Choice Requires="p14">
      <p:transition spd="slow" p14:dur="2000" advTm="127284"/>
    </mc:Choice>
    <mc:Fallback xmlns="">
      <p:transition spd="slow" advTm="12728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2712F-4F07-ABB9-D5F2-B86623E0FFD9}"/>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269472D7-9944-1B8F-39CF-B2F7F6DD49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608A1C3-2F88-C282-0646-1D8B22429764}"/>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B022174-1A1B-B57A-0C9A-8E02B78281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365BC78-D7FC-5BF6-3672-2DD265584618}"/>
              </a:ext>
            </a:extLst>
          </p:cNvPr>
          <p:cNvSpPr/>
          <p:nvPr/>
        </p:nvSpPr>
        <p:spPr>
          <a:xfrm>
            <a:off x="558265" y="793139"/>
            <a:ext cx="11338560" cy="5632311"/>
          </a:xfrm>
          <a:prstGeom prst="rect">
            <a:avLst/>
          </a:prstGeom>
          <a:noFill/>
        </p:spPr>
        <p:txBody>
          <a:bodyPr wrap="square">
            <a:spAutoFit/>
          </a:bodyPr>
          <a:lstStyle/>
          <a:p>
            <a:pPr algn="ctr"/>
            <a:r>
              <a:rPr lang="en-US" sz="2000" b="1" dirty="0">
                <a:latin typeface="Alexandria"/>
              </a:rPr>
              <a:t>Security Issues</a:t>
            </a:r>
            <a:endParaRPr lang="ar-JO" sz="2000" b="1" dirty="0">
              <a:latin typeface="Alexandria"/>
            </a:endParaRPr>
          </a:p>
          <a:p>
            <a:pPr algn="just"/>
            <a:endParaRPr lang="ar-JO" sz="2000" b="1" dirty="0">
              <a:latin typeface="Alexandria"/>
            </a:endParaRPr>
          </a:p>
          <a:p>
            <a:pPr algn="just"/>
            <a:endParaRPr lang="en-US" sz="2000" b="1" dirty="0">
              <a:latin typeface="Alexandria"/>
            </a:endParaRPr>
          </a:p>
          <a:p>
            <a:pPr algn="just"/>
            <a:r>
              <a:rPr lang="en-US" sz="2000" dirty="0">
                <a:latin typeface="Alexandria"/>
              </a:rPr>
              <a:t>Security is a fundamental aspect of cryptocurrency systems, yet it also represents one of their most complex challenges. Cryptocurrencies rely on advanced cryptographic algorithms and decentralized networks to protect transaction data and prevent unauthorized access. While blockchain technology itself is generally considered highly secure, vulnerabilities often arise in the surrounding infrastructure, such as exchanges, wallets, and user practices.</a:t>
            </a:r>
          </a:p>
          <a:p>
            <a:pPr algn="just"/>
            <a:r>
              <a:rPr lang="en-US" sz="2000" dirty="0">
                <a:latin typeface="Alexandria"/>
              </a:rPr>
              <a:t>One of the primary security concerns in the cryptocurrency ecosystem is hacking. Cryptocurrency exchanges, which function as platforms for buying, selling, and storing digital assets, have occasionally been targeted by cybercriminals. Because these platforms manage large volumes of digital assets, they can become attractive targets for attackers seeking financial gain. When an exchange is compromised, users may lose access to their funds if adequate security measures are not in place.</a:t>
            </a:r>
          </a:p>
          <a:p>
            <a:pPr algn="just"/>
            <a:r>
              <a:rPr lang="en-US" sz="2000" dirty="0">
                <a:latin typeface="Alexandria"/>
              </a:rPr>
              <a:t>Another risk involves the protection of private keys. In cryptocurrency systems, ownership of digital assets is controlled through cryptographic private keys. These keys act as passwords that allow users to authorize transactions and access their funds. If a private key is lost, stolen, or exposed, the associated assets can be permanently lost because there is no central authority capable of reversing the transaction or restoring access.</a:t>
            </a:r>
          </a:p>
        </p:txBody>
      </p:sp>
    </p:spTree>
    <p:extLst>
      <p:ext uri="{BB962C8B-B14F-4D97-AF65-F5344CB8AC3E}">
        <p14:creationId xmlns:p14="http://schemas.microsoft.com/office/powerpoint/2010/main" val="2490755205"/>
      </p:ext>
    </p:extLst>
  </p:cSld>
  <p:clrMapOvr>
    <a:masterClrMapping/>
  </p:clrMapOvr>
  <mc:AlternateContent xmlns:mc="http://schemas.openxmlformats.org/markup-compatibility/2006" xmlns:p14="http://schemas.microsoft.com/office/powerpoint/2010/main">
    <mc:Choice Requires="p14">
      <p:transition spd="slow" p14:dur="2000" advTm="129206"/>
    </mc:Choice>
    <mc:Fallback xmlns="">
      <p:transition spd="slow" advTm="12920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FD4EA-1D44-05B4-863B-5AF182C1949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DD7D52E-4F61-72FC-2489-6C9FFDDA053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2398FE2-57B0-27DF-84F7-B4E314EB8F7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CE0FAFF-50F1-66FB-CE99-FC280AFF7A42}"/>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1A293655-FE37-A50F-B072-96857752CF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4E83E13-2A5E-6183-4A6D-5A3933E61799}"/>
              </a:ext>
            </a:extLst>
          </p:cNvPr>
          <p:cNvSpPr/>
          <p:nvPr/>
        </p:nvSpPr>
        <p:spPr>
          <a:xfrm>
            <a:off x="702644" y="1031090"/>
            <a:ext cx="10608708" cy="5632311"/>
          </a:xfrm>
          <a:prstGeom prst="rect">
            <a:avLst/>
          </a:prstGeom>
          <a:noFill/>
        </p:spPr>
        <p:txBody>
          <a:bodyPr wrap="square">
            <a:spAutoFit/>
          </a:bodyPr>
          <a:lstStyle/>
          <a:p>
            <a:pPr algn="just"/>
            <a:r>
              <a:rPr lang="en-US" sz="2000" dirty="0">
                <a:latin typeface="Alexandria"/>
              </a:rPr>
              <a:t>Phishing attacks and fraudulent schemes also pose significant threats to cryptocurrency users. Cybercriminals may create fake websites, deceptive emails, or fraudulent investment opportunities designed to trick individuals into revealing their private keys or transferring funds. Because cryptocurrency transactions are irreversible, victims of these scams often have limited options for recovering their assets.</a:t>
            </a:r>
          </a:p>
          <a:p>
            <a:pPr algn="just"/>
            <a:r>
              <a:rPr lang="en-US" sz="2000" dirty="0">
                <a:latin typeface="Alexandria"/>
              </a:rPr>
              <a:t>Smart contract vulnerabilities present another security challenge. Smart contracts are automated programs that execute transactions on blockchain networks. If a smart contract contains programming errors or design flaws, attackers may exploit these weaknesses to manipulate transactions or withdraw funds illegally. Several high-profile incidents in decentralized finance platforms have demonstrated how coding vulnerabilities can result in significant financial losses.</a:t>
            </a:r>
          </a:p>
          <a:p>
            <a:pPr algn="just"/>
            <a:r>
              <a:rPr lang="en-US" sz="2000" dirty="0">
                <a:latin typeface="Alexandria"/>
              </a:rPr>
              <a:t>Despite these risks, the cryptocurrency industry continues to develop improved security practices. Advanced encryption techniques, multi-signature authentication, hardware wallets, and decentralized identity systems are among the tools being used to enhance user protection. Exchanges and service providers are also adopting stronger cybersecurity frameworks and compliance standards to reduce vulnerabilities.</a:t>
            </a:r>
          </a:p>
          <a:p>
            <a:pPr algn="just"/>
            <a:r>
              <a:rPr lang="en-US" sz="2000" dirty="0">
                <a:latin typeface="Alexandria"/>
              </a:rPr>
              <a:t>Ultimately, while blockchain technology offers strong security at the protocol level, the broader cryptocurrency ecosystem requires continuous improvements in infrastructure, user education, and regulatory oversight to ensure that digital assets can be used safely and reliably.</a:t>
            </a:r>
          </a:p>
        </p:txBody>
      </p:sp>
    </p:spTree>
    <p:extLst>
      <p:ext uri="{BB962C8B-B14F-4D97-AF65-F5344CB8AC3E}">
        <p14:creationId xmlns:p14="http://schemas.microsoft.com/office/powerpoint/2010/main" val="572221073"/>
      </p:ext>
    </p:extLst>
  </p:cSld>
  <p:clrMapOvr>
    <a:masterClrMapping/>
  </p:clrMapOvr>
  <mc:AlternateContent xmlns:mc="http://schemas.openxmlformats.org/markup-compatibility/2006" xmlns:p14="http://schemas.microsoft.com/office/powerpoint/2010/main">
    <mc:Choice Requires="p14">
      <p:transition spd="slow" p14:dur="2000" advTm="141484"/>
    </mc:Choice>
    <mc:Fallback xmlns="">
      <p:transition spd="slow" advTm="14148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315AD0-36FF-F616-FE13-8E416C2101C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8B7203C-D3BA-A64A-803E-EB267E05ED1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BB04AFC-7986-065D-9D92-3A4285D333A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E2AD841-DF62-2288-66B7-2D618EA1FFAB}"/>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8E956D8-B290-2E47-09D2-ADA9C9118E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1A52A3C-74BA-C7BA-9BC5-53A7FCF27D48}"/>
              </a:ext>
            </a:extLst>
          </p:cNvPr>
          <p:cNvSpPr/>
          <p:nvPr/>
        </p:nvSpPr>
        <p:spPr>
          <a:xfrm>
            <a:off x="452370" y="756320"/>
            <a:ext cx="11117195" cy="5940088"/>
          </a:xfrm>
          <a:prstGeom prst="rect">
            <a:avLst/>
          </a:prstGeom>
          <a:noFill/>
        </p:spPr>
        <p:txBody>
          <a:bodyPr wrap="square">
            <a:spAutoFit/>
          </a:bodyPr>
          <a:lstStyle/>
          <a:p>
            <a:pPr algn="ctr"/>
            <a:r>
              <a:rPr lang="en-US" sz="2000" b="1" dirty="0">
                <a:latin typeface="Alexandria"/>
                <a:cs typeface="Times New Roman" panose="02020603050405020304" pitchFamily="18" charset="0"/>
              </a:rPr>
              <a:t>Environmental Concerns </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environmental impact of cryptocurrency has become an important topic in discussions about the sustainability of digital financial technologies. Certain blockchain networks, particularly those that rely on a consensus mechanism known as Proof of Work (PoW), require large amounts of computational power to verify transactions and maintain network security. This process, commonly referred to as mining, involves specialized computer hardware that competes to solve complex mathematical problems.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Mining operations consume significant amounts of electricity because thousands of machines operate continuously to maintain the network. As the popularity of cryptocurrencies has increased, the demand for mining activities has expanded, raising concerns about energy consumption and carbon emissions. In regions where electricity is generated primarily from fossil fuels, large-scale mining operations may contribute to environmental pollution and climate change.</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energy intensity of mining is largely due to the design of Proof of Work systems. In these systems, miners must perform extensive calculations to validate transactions and add new blocks to the blockchain. This competitive process ensures network security by making it extremely difficult for malicious actors to manipulate the ledger. However, it also means that a large amount of computational effort is expended even though only one miner ultimately succeeds in creating each block.</a:t>
            </a:r>
          </a:p>
        </p:txBody>
      </p:sp>
    </p:spTree>
    <p:extLst>
      <p:ext uri="{BB962C8B-B14F-4D97-AF65-F5344CB8AC3E}">
        <p14:creationId xmlns:p14="http://schemas.microsoft.com/office/powerpoint/2010/main" val="3578292481"/>
      </p:ext>
    </p:extLst>
  </p:cSld>
  <p:clrMapOvr>
    <a:masterClrMapping/>
  </p:clrMapOvr>
  <mc:AlternateContent xmlns:mc="http://schemas.openxmlformats.org/markup-compatibility/2006" xmlns:p14="http://schemas.microsoft.com/office/powerpoint/2010/main">
    <mc:Choice Requires="p14">
      <p:transition spd="slow" p14:dur="2000" advTm="145679"/>
    </mc:Choice>
    <mc:Fallback xmlns="">
      <p:transition spd="slow" advTm="14567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9AFEB-71D0-77DE-F3A0-F508E807A84A}"/>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838CB75C-FBB3-9A07-99D8-26434F2691B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42C5718-2E85-4FA1-7521-2543B9FB1165}"/>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8C4B8642-128B-020F-7790-22F62F6EF0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45275"/>
            <a:ext cx="2305141" cy="1076343"/>
          </a:xfrm>
          <a:prstGeom prst="rect">
            <a:avLst/>
          </a:prstGeom>
        </p:spPr>
      </p:pic>
      <p:sp>
        <p:nvSpPr>
          <p:cNvPr id="7" name="Rectangle 6">
            <a:extLst>
              <a:ext uri="{FF2B5EF4-FFF2-40B4-BE49-F238E27FC236}">
                <a16:creationId xmlns:a16="http://schemas.microsoft.com/office/drawing/2014/main" id="{1E818A28-79DA-215E-2215-16B79FD5B047}"/>
              </a:ext>
            </a:extLst>
          </p:cNvPr>
          <p:cNvSpPr/>
          <p:nvPr/>
        </p:nvSpPr>
        <p:spPr>
          <a:xfrm>
            <a:off x="308007" y="794359"/>
            <a:ext cx="11463689" cy="5940088"/>
          </a:xfrm>
          <a:prstGeom prst="rect">
            <a:avLst/>
          </a:prstGeom>
          <a:noFill/>
        </p:spPr>
        <p:txBody>
          <a:bodyPr wrap="square">
            <a:spAutoFit/>
          </a:bodyPr>
          <a:lstStyle/>
          <a:p>
            <a:pPr algn="just"/>
            <a:r>
              <a:rPr lang="en-US" sz="2000" dirty="0">
                <a:latin typeface="Alexandria"/>
                <a:cs typeface="Times New Roman" panose="02020603050405020304" pitchFamily="18" charset="0"/>
              </a:rPr>
              <a:t>Environmental concerns have prompted researchers and blockchain developers to explore alternative consensus mechanisms that require less energy. One such approach is Proof of Stake (</a:t>
            </a:r>
            <a:r>
              <a:rPr lang="en-US" sz="2000" dirty="0" err="1">
                <a:latin typeface="Alexandria"/>
                <a:cs typeface="Times New Roman" panose="02020603050405020304" pitchFamily="18" charset="0"/>
              </a:rPr>
              <a:t>PoS</a:t>
            </a:r>
            <a:r>
              <a:rPr lang="en-US" sz="2000" dirty="0">
                <a:latin typeface="Alexandria"/>
                <a:cs typeface="Times New Roman" panose="02020603050405020304" pitchFamily="18" charset="0"/>
              </a:rPr>
              <a:t>), which selects validators based on the amount of cryptocurrency they hold and are willing to lock as collateral. Because </a:t>
            </a:r>
            <a:r>
              <a:rPr lang="en-US" sz="2000" dirty="0" err="1">
                <a:latin typeface="Alexandria"/>
                <a:cs typeface="Times New Roman" panose="02020603050405020304" pitchFamily="18" charset="0"/>
              </a:rPr>
              <a:t>PoS</a:t>
            </a:r>
            <a:r>
              <a:rPr lang="en-US" sz="2000" dirty="0">
                <a:latin typeface="Alexandria"/>
                <a:cs typeface="Times New Roman" panose="02020603050405020304" pitchFamily="18" charset="0"/>
              </a:rPr>
              <a:t> does not rely on energy-intensive calculations, it can significantly reduce electricity consumption while still maintaining network security.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Some blockchain networks have already transitioned from Proof of Work to more energy-efficient systems. For example, the Ethereum network implemented a major upgrade that replaced its mining-based mechanism with Proof of Stake, dramatically reducing its energy requirements. This transition demonstrates how technological innovation can address sustainability challenges within the cryptocurrency industry.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In addition to changes in consensus mechanisms, some mining operations are exploring the use of renewable energy sources such as hydroelectric, solar, and wind power. By integrating sustainable energy solutions, these operations aim to reduce the environmental footprint associated with cryptocurrency production.</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While environmental concerns remain an important issue, ongoing technological advancements suggest that the cryptocurrency industry is capable of evolving toward more sustainable practices. Balancing innovation, energy efficiency, and network security will be essential for ensuring that digital financial systems can grow responsibly in the future.</a:t>
            </a:r>
          </a:p>
        </p:txBody>
      </p:sp>
    </p:spTree>
    <p:extLst>
      <p:ext uri="{BB962C8B-B14F-4D97-AF65-F5344CB8AC3E}">
        <p14:creationId xmlns:p14="http://schemas.microsoft.com/office/powerpoint/2010/main" val="4019093895"/>
      </p:ext>
    </p:extLst>
  </p:cSld>
  <p:clrMapOvr>
    <a:masterClrMapping/>
  </p:clrMapOvr>
  <mc:AlternateContent xmlns:mc="http://schemas.openxmlformats.org/markup-compatibility/2006" xmlns:p14="http://schemas.microsoft.com/office/powerpoint/2010/main">
    <mc:Choice Requires="p14">
      <p:transition spd="slow" p14:dur="2000" advTm="136916"/>
    </mc:Choice>
    <mc:Fallback xmlns="">
      <p:transition spd="slow" advTm="13691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9F77E3-7A6E-CD5D-97A7-AF2B9ECF9117}"/>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970053E6-9867-57B1-3471-72CD904720C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016DBCD-B1D6-EEE1-90F0-4FC9C9133E6B}"/>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8D07C3F-EBA7-FC57-4660-864887D12B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2542805A-4096-AAC2-832D-8F0487B698F8}"/>
              </a:ext>
            </a:extLst>
          </p:cNvPr>
          <p:cNvSpPr/>
          <p:nvPr/>
        </p:nvSpPr>
        <p:spPr>
          <a:xfrm>
            <a:off x="259865" y="606306"/>
            <a:ext cx="11672269" cy="5016758"/>
          </a:xfrm>
          <a:prstGeom prst="rect">
            <a:avLst/>
          </a:prstGeom>
          <a:noFill/>
        </p:spPr>
        <p:txBody>
          <a:bodyPr wrap="square">
            <a:spAutoFit/>
          </a:bodyPr>
          <a:lstStyle/>
          <a:p>
            <a:pPr algn="just"/>
            <a:r>
              <a:rPr lang="en-US" sz="2000" b="1" dirty="0">
                <a:latin typeface="Alexandria"/>
              </a:rPr>
              <a:t>Future of Cryptocurrency</a:t>
            </a:r>
          </a:p>
          <a:p>
            <a:pPr algn="just"/>
            <a:r>
              <a:rPr lang="en-US" sz="2000" dirty="0">
                <a:latin typeface="Alexandria"/>
              </a:rPr>
              <a:t>The future of cryptocurrency represents one of the most significant developments in the evolution of global financial systems. Since the introduction of Bitcoin in 2009, digital currencies have grown from a niche technological experiment into a global financial phenomenon that attracts governments, corporations, investors, and technology innovators. Cryptocurrencies are no longer viewed solely as speculative digital assets; they are increasingly being recognized as part of a broader transformation in the way money, financial services, and digital infrastructure operate.</a:t>
            </a:r>
          </a:p>
          <a:p>
            <a:pPr algn="just"/>
            <a:r>
              <a:rPr lang="en-US" sz="2000" dirty="0">
                <a:latin typeface="Alexandria"/>
              </a:rPr>
              <a:t>Several factors are shaping the future direction of cryptocurrency. Advances in blockchain technology continue to improve the efficiency, scalability, and security of decentralized networks. At the same time, increasing adoption by businesses and financial institutions has helped integrate digital currencies into mainstream economic activities. Companies across different industries are experimenting with cryptocurrency payments, blockchain-based financial services, and decentralized applications that expand the functionality of digital assets.</a:t>
            </a:r>
          </a:p>
          <a:p>
            <a:pPr algn="just"/>
            <a:r>
              <a:rPr lang="en-US" sz="2000" dirty="0">
                <a:latin typeface="Alexandria"/>
              </a:rPr>
              <a:t>Governments and central banks are also exploring new forms of digital money known as Central Bank Digital Currencies (CBDCs). These government-issued digital currencies aim to combine the technological advantages of blockchain with the stability and regulatory oversight of traditional financial systems</a:t>
            </a:r>
          </a:p>
        </p:txBody>
      </p:sp>
    </p:spTree>
    <p:extLst>
      <p:ext uri="{BB962C8B-B14F-4D97-AF65-F5344CB8AC3E}">
        <p14:creationId xmlns:p14="http://schemas.microsoft.com/office/powerpoint/2010/main" val="331381917"/>
      </p:ext>
    </p:extLst>
  </p:cSld>
  <p:clrMapOvr>
    <a:masterClrMapping/>
  </p:clrMapOvr>
  <mc:AlternateContent xmlns:mc="http://schemas.openxmlformats.org/markup-compatibility/2006" xmlns:p14="http://schemas.microsoft.com/office/powerpoint/2010/main">
    <mc:Choice Requires="p14">
      <p:transition spd="slow" p14:dur="2000" advTm="138373"/>
    </mc:Choice>
    <mc:Fallback xmlns="">
      <p:transition spd="slow" advTm="13837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B0C6E-3631-7065-44E1-80375E547271}"/>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F2EF6D7D-3D23-A9EF-C406-82E1410FFF2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6D319DF-EB28-0586-D189-FB6D249B89A0}"/>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DF1C634-FC97-1257-DF9C-577325149D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790B0CE-C041-8FA3-B7CB-CACC1FD575AD}"/>
              </a:ext>
            </a:extLst>
          </p:cNvPr>
          <p:cNvSpPr/>
          <p:nvPr/>
        </p:nvSpPr>
        <p:spPr>
          <a:xfrm>
            <a:off x="1097263" y="1382286"/>
            <a:ext cx="9673405" cy="4093428"/>
          </a:xfrm>
          <a:prstGeom prst="rect">
            <a:avLst/>
          </a:prstGeom>
          <a:noFill/>
        </p:spPr>
        <p:txBody>
          <a:bodyPr wrap="square">
            <a:spAutoFit/>
          </a:bodyPr>
          <a:lstStyle/>
          <a:p>
            <a:pPr algn="just"/>
            <a:r>
              <a:rPr lang="en-US" sz="2000" dirty="0">
                <a:latin typeface="Alexandria"/>
              </a:rPr>
              <a:t>The emergence of CBDCs demonstrates that digital currency technology is influencing the future design of national monetary systems.</a:t>
            </a:r>
          </a:p>
          <a:p>
            <a:pPr algn="just"/>
            <a:r>
              <a:rPr lang="en-US" sz="2000" dirty="0">
                <a:latin typeface="Alexandria"/>
              </a:rPr>
              <a:t>At the global level, cryptocurrencies have the potential to reshape international financial networks by enabling faster cross-border transactions, reducing reliance on traditional intermediaries, and increasing financial access for individuals and businesses. However, this transformation also raises important questions related to regulation, technological sustainability, cybersecurity, and economic stability.</a:t>
            </a:r>
            <a:r>
              <a:rPr lang="ar-JO" sz="2000" dirty="0">
                <a:latin typeface="Alexandria"/>
              </a:rPr>
              <a:t> </a:t>
            </a:r>
            <a:endParaRPr lang="en-US" sz="2000" dirty="0">
              <a:latin typeface="Alexandria"/>
            </a:endParaRPr>
          </a:p>
          <a:p>
            <a:pPr algn="just"/>
            <a:r>
              <a:rPr lang="en-US" sz="2000" dirty="0">
                <a:latin typeface="Alexandria"/>
              </a:rPr>
              <a:t>Understanding the future of cryptocurrency requires examining several interconnected developments, including corporate adoption, the role of government-backed digital currencies, technological innovation within blockchain ecosystems, and the challenges that must be addressed for widespread acceptance. This section explores how these factors may shape the next phase of cryptocurrency development and its potential impact on the global economy.</a:t>
            </a:r>
          </a:p>
        </p:txBody>
      </p:sp>
    </p:spTree>
    <p:extLst>
      <p:ext uri="{BB962C8B-B14F-4D97-AF65-F5344CB8AC3E}">
        <p14:creationId xmlns:p14="http://schemas.microsoft.com/office/powerpoint/2010/main" val="835334239"/>
      </p:ext>
    </p:extLst>
  </p:cSld>
  <p:clrMapOvr>
    <a:masterClrMapping/>
  </p:clrMapOvr>
  <mc:AlternateContent xmlns:mc="http://schemas.openxmlformats.org/markup-compatibility/2006" xmlns:p14="http://schemas.microsoft.com/office/powerpoint/2010/main">
    <mc:Choice Requires="p14">
      <p:transition spd="slow" p14:dur="2000" advTm="87790"/>
    </mc:Choice>
    <mc:Fallback xmlns="">
      <p:transition spd="slow" advTm="8779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5288D-DAC9-A916-F4A2-81D216EA533A}"/>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E7877354-9258-792E-5A99-8ED7725345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26C4D51-16EA-1F33-7D66-957C809F5CE2}"/>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FED33CA-FA35-1712-ADC5-459FB13587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360B305-2F16-8019-3AE5-52AF62B4720D}"/>
              </a:ext>
            </a:extLst>
          </p:cNvPr>
          <p:cNvSpPr/>
          <p:nvPr/>
        </p:nvSpPr>
        <p:spPr>
          <a:xfrm>
            <a:off x="327260" y="997507"/>
            <a:ext cx="11251932" cy="5324535"/>
          </a:xfrm>
          <a:prstGeom prst="rect">
            <a:avLst/>
          </a:prstGeom>
          <a:noFill/>
        </p:spPr>
        <p:txBody>
          <a:bodyPr wrap="square">
            <a:spAutoFit/>
          </a:bodyPr>
          <a:lstStyle/>
          <a:p>
            <a:pPr algn="just"/>
            <a:r>
              <a:rPr lang="en-US" sz="2000" b="1" dirty="0">
                <a:latin typeface="Alexandria"/>
              </a:rPr>
              <a:t>Adoption by Businesses </a:t>
            </a:r>
          </a:p>
          <a:p>
            <a:pPr algn="just"/>
            <a:endParaRPr lang="en-US" sz="2000" b="1" dirty="0">
              <a:latin typeface="Alexandria"/>
            </a:endParaRPr>
          </a:p>
          <a:p>
            <a:pPr algn="just"/>
            <a:r>
              <a:rPr lang="en-US" sz="2000" dirty="0">
                <a:latin typeface="Alexandria"/>
              </a:rPr>
              <a:t>One of the most important indicators of the future growth of cryptocurrency is its increasing adoption by businesses. In the early years of digital currencies, cryptocurrencies were primarily used by technology enthusiasts and early investors. However, as blockchain technology matured and public awareness expanded, companies across many industries began exploring how cryptocurrencies could improve financial operations, payment systems, and digital services.</a:t>
            </a:r>
          </a:p>
          <a:p>
            <a:pPr algn="just"/>
            <a:r>
              <a:rPr lang="en-US" sz="2000" dirty="0">
                <a:latin typeface="Alexandria"/>
              </a:rPr>
              <a:t>Businesses are particularly interested in cryptocurrencies because they can facilitate faster and more efficient transactions. Traditional payment systems often involve multiple intermediaries such as banks, payment processors, and credit card networks. Each intermediary introduces transaction fees and processing delays. Cryptocurrency payments can bypass these intermediaries, allowing companies to process payments directly between buyers and sellers. This can significantly reduce transaction costs and improve payment efficiency, especially for international trade.</a:t>
            </a:r>
          </a:p>
          <a:p>
            <a:pPr algn="just"/>
            <a:r>
              <a:rPr lang="en-US" sz="2000" dirty="0">
                <a:latin typeface="Alexandria"/>
              </a:rPr>
              <a:t>Another advantage for businesses is the ability to conduct cross-border transactions more easily. Global commerce often requires converting currencies, paying international banking fees, and waiting several days for payments to settle. Cryptocurrency networks allow funds to be transferred globally within minutes, which can improve liquidity and accelerate business operations.</a:t>
            </a:r>
          </a:p>
        </p:txBody>
      </p:sp>
    </p:spTree>
    <p:extLst>
      <p:ext uri="{BB962C8B-B14F-4D97-AF65-F5344CB8AC3E}">
        <p14:creationId xmlns:p14="http://schemas.microsoft.com/office/powerpoint/2010/main" val="2899269093"/>
      </p:ext>
    </p:extLst>
  </p:cSld>
  <p:clrMapOvr>
    <a:masterClrMapping/>
  </p:clrMapOvr>
  <mc:AlternateContent xmlns:mc="http://schemas.openxmlformats.org/markup-compatibility/2006" xmlns:p14="http://schemas.microsoft.com/office/powerpoint/2010/main">
    <mc:Choice Requires="p14">
      <p:transition spd="slow" p14:dur="2000" advTm="129952"/>
    </mc:Choice>
    <mc:Fallback xmlns="">
      <p:transition spd="slow" advTm="12995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E02A13-D096-18FB-B526-70F7C2C96ED2}"/>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A001972C-4F3A-9CDD-A428-17AF34501F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C8ED2D8-618B-A580-0726-9598FFB9F506}"/>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224EAC0-D69D-F756-A470-B4BA304CA7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A10DC41A-E3C0-B015-2106-7DAC455C1758}"/>
              </a:ext>
            </a:extLst>
          </p:cNvPr>
          <p:cNvSpPr/>
          <p:nvPr/>
        </p:nvSpPr>
        <p:spPr>
          <a:xfrm>
            <a:off x="567890" y="968631"/>
            <a:ext cx="11251932" cy="5940088"/>
          </a:xfrm>
          <a:prstGeom prst="rect">
            <a:avLst/>
          </a:prstGeom>
          <a:noFill/>
        </p:spPr>
        <p:txBody>
          <a:bodyPr wrap="square">
            <a:spAutoFit/>
          </a:bodyPr>
          <a:lstStyle/>
          <a:p>
            <a:pPr algn="just"/>
            <a:r>
              <a:rPr lang="en-US" sz="2000" dirty="0">
                <a:latin typeface="Alexandria"/>
              </a:rPr>
              <a:t>Some companies have already integrated cryptocurrency payments into their platforms. Online retailers, technology companies, and digital service providers increasingly accept cryptocurrencies as an alternative payment method. Payment service providers are also developing tools that allow merchants to accept cryptocurrency while automatically converting it into traditional currencies if needed.</a:t>
            </a:r>
          </a:p>
          <a:p>
            <a:pPr algn="just"/>
            <a:r>
              <a:rPr lang="en-US" sz="2000" dirty="0">
                <a:latin typeface="Alexandria"/>
              </a:rPr>
              <a:t>Beyond payments, blockchain technology offers additional opportunities for businesses. Companies can use blockchain systems to improve supply chain transparency, verify product authenticity, and manage digital assets more efficiently. Smart contracts can automate agreements between business partners, reducing administrative costs and minimizing the need for manual verification processes.</a:t>
            </a:r>
          </a:p>
          <a:p>
            <a:pPr algn="just"/>
            <a:r>
              <a:rPr lang="en-US" sz="2000" dirty="0">
                <a:latin typeface="Alexandria"/>
              </a:rPr>
              <a:t>Financial institutions are also participating in cryptocurrency innovation. Some banks and investment firms have begun offering cryptocurrency custody services, digital asset trading platforms, and blockchain-based financial products. This involvement by established financial organizations increases trust and helps integrate cryptocurrency markets with traditional financial systems.</a:t>
            </a:r>
          </a:p>
          <a:p>
            <a:pPr algn="just"/>
            <a:endParaRPr lang="en-US" sz="2000" dirty="0">
              <a:latin typeface="Alexandria"/>
            </a:endParaRPr>
          </a:p>
          <a:p>
            <a:pPr algn="just"/>
            <a:r>
              <a:rPr lang="en-US" sz="2000" dirty="0">
                <a:latin typeface="Alexandria"/>
              </a:rPr>
              <a:t>Despite this progress, widespread corporate adoption still faces challenges. Businesses must consider regulatory requirements, tax implications, cybersecurity risks, and price volatility when integrating cryptocurrency systems. However, as regulatory frameworks become clearer and technology continues to improve, the role of cryptocurrency in business operations is expected to expand significantly.</a:t>
            </a:r>
          </a:p>
          <a:p>
            <a:pPr algn="just"/>
            <a:r>
              <a:rPr lang="en-US" sz="2000" dirty="0">
                <a:latin typeface="Alexandria"/>
              </a:rPr>
              <a:t>Overall, increasing corporate adoption suggests that cryptocurrencies may evolve from niche financial tools into widely accepted components of global commerce and digital financial infrastructure.</a:t>
            </a:r>
          </a:p>
        </p:txBody>
      </p:sp>
    </p:spTree>
    <p:extLst>
      <p:ext uri="{BB962C8B-B14F-4D97-AF65-F5344CB8AC3E}">
        <p14:creationId xmlns:p14="http://schemas.microsoft.com/office/powerpoint/2010/main" val="83733186"/>
      </p:ext>
    </p:extLst>
  </p:cSld>
  <p:clrMapOvr>
    <a:masterClrMapping/>
  </p:clrMapOvr>
  <mc:AlternateContent xmlns:mc="http://schemas.openxmlformats.org/markup-compatibility/2006" xmlns:p14="http://schemas.microsoft.com/office/powerpoint/2010/main">
    <mc:Choice Requires="p14">
      <p:transition spd="slow" p14:dur="2000" advTm="151173"/>
    </mc:Choice>
    <mc:Fallback xmlns="">
      <p:transition spd="slow" advTm="15117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F82B8-6D2E-E3F8-5C74-66F0AA07C9B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3FF0731-647E-BB82-6D6F-968DA08596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E97BDEE-6A2E-0E2B-5078-20E1ABB0EAC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48FEDF2-116D-ABB6-22DF-5582DEED0CD4}"/>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97847541-2794-A4BE-CAC5-4C609B069A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F2905D8E-F72E-9DB8-A4AE-B6821BAFBA00}"/>
              </a:ext>
            </a:extLst>
          </p:cNvPr>
          <p:cNvSpPr/>
          <p:nvPr/>
        </p:nvSpPr>
        <p:spPr>
          <a:xfrm>
            <a:off x="532598" y="671691"/>
            <a:ext cx="11126804" cy="4955203"/>
          </a:xfrm>
          <a:prstGeom prst="rect">
            <a:avLst/>
          </a:prstGeom>
          <a:noFill/>
        </p:spPr>
        <p:txBody>
          <a:bodyPr wrap="square">
            <a:spAutoFit/>
          </a:bodyPr>
          <a:lstStyle/>
          <a:p>
            <a:pPr algn="just"/>
            <a:r>
              <a:rPr lang="en-US" sz="2800" b="1" dirty="0">
                <a:solidFill>
                  <a:srgbClr val="00B0F0"/>
                </a:solidFill>
                <a:latin typeface="Alexandria"/>
                <a:cs typeface="Times New Roman" panose="02020603050405020304" pitchFamily="18" charset="0"/>
              </a:rPr>
              <a:t>Central Bank Digital Currencies (CBDC) </a:t>
            </a:r>
          </a:p>
          <a:p>
            <a:pPr algn="just"/>
            <a:endParaRPr lang="en-US" dirty="0">
              <a:latin typeface="Alexandria"/>
              <a:cs typeface="Times New Roman" panose="02020603050405020304" pitchFamily="18" charset="0"/>
            </a:endParaRPr>
          </a:p>
          <a:p>
            <a:pPr algn="just"/>
            <a:r>
              <a:rPr lang="en-US" dirty="0">
                <a:latin typeface="Alexandria"/>
                <a:cs typeface="Times New Roman" panose="02020603050405020304" pitchFamily="18" charset="0"/>
              </a:rPr>
              <a:t>Central Bank Digital Currencies (CBDCs) represent one of the most significant developments influenced by the rise of cryptocurrencies. A CBDC is a digital form of a country’s national currency issued and regulated by its central bank. Unlike decentralized cryptocurrencies such as Bitcoin, which operate independently of government control, CBDCs are fully backed by the state and function as legal tender.</a:t>
            </a:r>
          </a:p>
          <a:p>
            <a:pPr algn="just"/>
            <a:endParaRPr lang="en-US" dirty="0">
              <a:latin typeface="Alexandria"/>
              <a:cs typeface="Times New Roman" panose="02020603050405020304" pitchFamily="18" charset="0"/>
            </a:endParaRPr>
          </a:p>
          <a:p>
            <a:pPr algn="just"/>
            <a:r>
              <a:rPr lang="en-US" dirty="0">
                <a:latin typeface="Alexandria"/>
                <a:cs typeface="Times New Roman" panose="02020603050405020304" pitchFamily="18" charset="0"/>
              </a:rPr>
              <a:t>The growing interest in CBDCs reflects the recognition by governments that digital payment technologies are transforming financial systems. Many central banks are exploring how digital currencies could improve the efficiency of payment systems, reduce transaction costs, and enhance financial inclusion. By providing a digital alternative to physical cash, CBDCs could allow individuals and businesses to conduct transactions quickly and securely through electronic platforms.</a:t>
            </a:r>
          </a:p>
          <a:p>
            <a:pPr algn="just"/>
            <a:endParaRPr lang="en-US" dirty="0">
              <a:latin typeface="Alexandria"/>
              <a:cs typeface="Times New Roman" panose="02020603050405020304" pitchFamily="18" charset="0"/>
            </a:endParaRPr>
          </a:p>
          <a:p>
            <a:pPr algn="just"/>
            <a:r>
              <a:rPr lang="en-US" dirty="0">
                <a:latin typeface="Alexandria"/>
                <a:cs typeface="Times New Roman" panose="02020603050405020304" pitchFamily="18" charset="0"/>
              </a:rPr>
              <a:t>One of the primary motivations for developing CBDCs is the desire to modernize national payment infrastructures. Traditional banking systems often involve complex settlement processes between financial institutions. CBDCs could enable faster settlement of transactions by allowing payments to be processed directly through central bank digital networks. This could improve efficiency in domestic and cross-border payments.</a:t>
            </a:r>
          </a:p>
        </p:txBody>
      </p:sp>
    </p:spTree>
    <p:extLst>
      <p:ext uri="{BB962C8B-B14F-4D97-AF65-F5344CB8AC3E}">
        <p14:creationId xmlns:p14="http://schemas.microsoft.com/office/powerpoint/2010/main" val="3695284299"/>
      </p:ext>
    </p:extLst>
  </p:cSld>
  <p:clrMapOvr>
    <a:masterClrMapping/>
  </p:clrMapOvr>
  <mc:AlternateContent xmlns:mc="http://schemas.openxmlformats.org/markup-compatibility/2006" xmlns:p14="http://schemas.microsoft.com/office/powerpoint/2010/main">
    <mc:Choice Requires="p14">
      <p:transition spd="slow" p14:dur="2000" advTm="143810"/>
    </mc:Choice>
    <mc:Fallback xmlns="">
      <p:transition spd="slow" advTm="14381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1E0CA-AB24-DA11-6177-2C527074143D}"/>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B40E74BC-D43E-D09A-81A8-43955B2DC77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AEF7AFD-0D3D-3737-2F4F-8235645C7541}"/>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4D801CA9-E23B-39E0-341D-9C5D44858E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E571961B-D727-C812-936E-046258681F46}"/>
              </a:ext>
            </a:extLst>
          </p:cNvPr>
          <p:cNvSpPr/>
          <p:nvPr/>
        </p:nvSpPr>
        <p:spPr>
          <a:xfrm>
            <a:off x="356135" y="900486"/>
            <a:ext cx="11396311" cy="5632311"/>
          </a:xfrm>
          <a:prstGeom prst="rect">
            <a:avLst/>
          </a:prstGeom>
          <a:noFill/>
        </p:spPr>
        <p:txBody>
          <a:bodyPr wrap="square">
            <a:spAutoFit/>
          </a:bodyPr>
          <a:lstStyle/>
          <a:p>
            <a:pPr algn="just"/>
            <a:r>
              <a:rPr lang="en-US" sz="2000" dirty="0">
                <a:latin typeface="Alexandria"/>
              </a:rPr>
              <a:t>CBDCs may also provide governments with greater visibility into financial transactions, which can help combat illegal activities such as money laundering and tax evasion. Because CBDC transactions can be recorded digitally, authorities may have improved tools for monitoring financial flows while still implementing privacy protections for users.</a:t>
            </a:r>
          </a:p>
          <a:p>
            <a:pPr algn="just"/>
            <a:endParaRPr lang="en-US" sz="2000" dirty="0">
              <a:latin typeface="Alexandria"/>
            </a:endParaRPr>
          </a:p>
          <a:p>
            <a:pPr algn="just"/>
            <a:r>
              <a:rPr lang="en-US" sz="2000" dirty="0">
                <a:latin typeface="Alexandria"/>
              </a:rPr>
              <a:t>Another reason for CBDC development is the increasing popularity of private cryptocurrencies and stablecoins. Governments are concerned that privately issued digital currencies could weaken monetary policy or reduce the effectiveness of national financial regulations. By issuing their own digital currencies, central banks can maintain control over monetary systems while adopting new technological capabilities.</a:t>
            </a:r>
          </a:p>
          <a:p>
            <a:pPr algn="just"/>
            <a:endParaRPr lang="en-US" sz="2000" dirty="0">
              <a:latin typeface="Alexandria"/>
            </a:endParaRPr>
          </a:p>
          <a:p>
            <a:pPr algn="just"/>
            <a:r>
              <a:rPr lang="en-US" sz="2000" dirty="0">
                <a:latin typeface="Alexandria"/>
              </a:rPr>
              <a:t>However, the introduction of CBDCs also raises several important questions. Policymakers must determine how to balance financial privacy with regulatory oversight, how to prevent disruptions to traditional banking systems, and how to protect digital infrastructure from cyber threats. The design of CBDC systems will need to carefully consider these factors to ensure stability and public trust.</a:t>
            </a:r>
          </a:p>
          <a:p>
            <a:pPr algn="just"/>
            <a:endParaRPr lang="en-US" sz="2000" dirty="0">
              <a:latin typeface="Alexandria"/>
            </a:endParaRPr>
          </a:p>
          <a:p>
            <a:pPr algn="just"/>
            <a:r>
              <a:rPr lang="en-US" sz="2000" dirty="0">
                <a:latin typeface="Alexandria"/>
              </a:rPr>
              <a:t>Many countries are currently conducting pilot programs and research initiatives related to CBDCs. While widespread implementation is still developing, it is clear that government-backed digital currencies will play an important role in shaping the future financial landscape.</a:t>
            </a:r>
          </a:p>
        </p:txBody>
      </p:sp>
    </p:spTree>
    <p:extLst>
      <p:ext uri="{BB962C8B-B14F-4D97-AF65-F5344CB8AC3E}">
        <p14:creationId xmlns:p14="http://schemas.microsoft.com/office/powerpoint/2010/main" val="2798179856"/>
      </p:ext>
    </p:extLst>
  </p:cSld>
  <p:clrMapOvr>
    <a:masterClrMapping/>
  </p:clrMapOvr>
  <mc:AlternateContent xmlns:mc="http://schemas.openxmlformats.org/markup-compatibility/2006" xmlns:p14="http://schemas.microsoft.com/office/powerpoint/2010/main">
    <mc:Choice Requires="p14">
      <p:transition spd="slow" p14:dur="2000" advTm="161557"/>
    </mc:Choice>
    <mc:Fallback xmlns="">
      <p:transition spd="slow" advTm="16155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96FC8A-737A-68DD-964E-FD3DA11EEFD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14D53A0-3F2B-D092-1D75-7C196419EF2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dirty="0">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D90382B1-851B-33AC-2454-3D7C19B371B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cs typeface="Times New Roman" panose="02020603050405020304" pitchFamily="18" charset="0"/>
            </a:endParaRPr>
          </a:p>
        </p:txBody>
      </p:sp>
      <p:sp>
        <p:nvSpPr>
          <p:cNvPr id="31" name="TextBox 30">
            <a:extLst>
              <a:ext uri="{FF2B5EF4-FFF2-40B4-BE49-F238E27FC236}">
                <a16:creationId xmlns:a16="http://schemas.microsoft.com/office/drawing/2014/main" id="{4CAF7F6D-9815-56FB-EFFF-BCF25A5400CD}"/>
              </a:ext>
            </a:extLst>
          </p:cNvPr>
          <p:cNvSpPr txBox="1"/>
          <p:nvPr/>
        </p:nvSpPr>
        <p:spPr>
          <a:xfrm>
            <a:off x="3598250" y="2495028"/>
            <a:ext cx="8417320" cy="707886"/>
          </a:xfrm>
          <a:prstGeom prst="rect">
            <a:avLst/>
          </a:prstGeom>
          <a:noFill/>
        </p:spPr>
        <p:txBody>
          <a:bodyPr wrap="square" rtlCol="0">
            <a:spAutoFit/>
          </a:bodyPr>
          <a:lstStyle/>
          <a:p>
            <a:endParaRPr lang="en-US" sz="2000" dirty="0">
              <a:latin typeface="Alexandria"/>
              <a:cs typeface="Times New Roman" panose="02020603050405020304" pitchFamily="18" charset="0"/>
            </a:endParaRPr>
          </a:p>
          <a:p>
            <a:endParaRPr lang="en-US" sz="2000"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464424B6-AEF7-F5F9-E066-B7AC0FC1CD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425CA7B-4EB4-52BF-4CFE-F642B524BCF1}"/>
              </a:ext>
            </a:extLst>
          </p:cNvPr>
          <p:cNvSpPr/>
          <p:nvPr/>
        </p:nvSpPr>
        <p:spPr>
          <a:xfrm>
            <a:off x="433137" y="703808"/>
            <a:ext cx="10549288" cy="5755422"/>
          </a:xfrm>
          <a:prstGeom prst="rect">
            <a:avLst/>
          </a:prstGeom>
          <a:noFill/>
        </p:spPr>
        <p:txBody>
          <a:bodyPr wrap="square">
            <a:spAutoFit/>
          </a:bodyPr>
          <a:lstStyle/>
          <a:p>
            <a:pPr algn="just"/>
            <a:r>
              <a:rPr lang="en-US" sz="2800" b="1" dirty="0">
                <a:solidFill>
                  <a:srgbClr val="00B0F0"/>
                </a:solidFill>
                <a:latin typeface="Alexandria"/>
              </a:rPr>
              <a:t>Impact on the Global Economy </a:t>
            </a:r>
          </a:p>
          <a:p>
            <a:pPr algn="just"/>
            <a:endParaRPr lang="en-US" sz="2000" dirty="0">
              <a:latin typeface="Alexandria"/>
            </a:endParaRPr>
          </a:p>
          <a:p>
            <a:pPr algn="just"/>
            <a:r>
              <a:rPr lang="en-US" sz="2000" dirty="0">
                <a:latin typeface="Alexandria"/>
              </a:rPr>
              <a:t>Cryptocurrencies have the potential to influence the global economy in several significant ways. As digital financial technologies continue to expand, they may reshape international trade, financial services, and the movement of capital across borders. The decentralized nature of cryptocurrencies allows transactions to occur directly between participants without the need for centralized intermediaries, which could transform traditional financial structures.</a:t>
            </a:r>
          </a:p>
          <a:p>
            <a:pPr algn="just"/>
            <a:endParaRPr lang="en-US" sz="2000" dirty="0">
              <a:latin typeface="Alexandria"/>
            </a:endParaRPr>
          </a:p>
          <a:p>
            <a:pPr algn="just"/>
            <a:r>
              <a:rPr lang="en-US" sz="2000" dirty="0">
                <a:latin typeface="Alexandria"/>
              </a:rPr>
              <a:t>One of the most notable economic impacts of cryptocurrency is the improvement of cross-border payments. International money transfers through traditional banking systems often involve high fees and lengthy settlement times. Cryptocurrency networks enable faster and more affordable global transactions, which can benefit businesses engaged in international trade as well as individuals sending remittances to family members in other countries.</a:t>
            </a:r>
          </a:p>
          <a:p>
            <a:pPr algn="just"/>
            <a:endParaRPr lang="en-US" sz="2000" dirty="0">
              <a:latin typeface="Alexandria"/>
            </a:endParaRPr>
          </a:p>
          <a:p>
            <a:pPr algn="just"/>
            <a:r>
              <a:rPr lang="en-US" sz="2000" dirty="0">
                <a:latin typeface="Alexandria"/>
              </a:rPr>
              <a:t>Cryptocurrencies may also contribute to greater financial competition. By offering alternative financial services outside the traditional banking system, digital currencies encourage innovation and competition within the financial sector. This competition may lead to improved services, lower fees, and greater efficiency for consumers.</a:t>
            </a:r>
          </a:p>
        </p:txBody>
      </p:sp>
    </p:spTree>
    <p:extLst>
      <p:ext uri="{BB962C8B-B14F-4D97-AF65-F5344CB8AC3E}">
        <p14:creationId xmlns:p14="http://schemas.microsoft.com/office/powerpoint/2010/main" val="1973542584"/>
      </p:ext>
    </p:extLst>
  </p:cSld>
  <p:clrMapOvr>
    <a:masterClrMapping/>
  </p:clrMapOvr>
  <mc:AlternateContent xmlns:mc="http://schemas.openxmlformats.org/markup-compatibility/2006" xmlns:p14="http://schemas.microsoft.com/office/powerpoint/2010/main">
    <mc:Choice Requires="p14">
      <p:transition spd="slow" p14:dur="2000" advTm="107511"/>
    </mc:Choice>
    <mc:Fallback xmlns="">
      <p:transition spd="slow" advTm="10751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2C30F0-9846-49B9-585B-486212DC75A7}"/>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4DBA9876-6276-A922-8372-AF19CEA03F2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cs typeface="Times New Roman" panose="02020603050405020304" pitchFamily="18" charset="0"/>
            </a:endParaRPr>
          </a:p>
        </p:txBody>
      </p:sp>
      <p:sp>
        <p:nvSpPr>
          <p:cNvPr id="31" name="TextBox 30">
            <a:extLst>
              <a:ext uri="{FF2B5EF4-FFF2-40B4-BE49-F238E27FC236}">
                <a16:creationId xmlns:a16="http://schemas.microsoft.com/office/drawing/2014/main" id="{F9473425-A18E-94B5-4C60-20070D8C2BD2}"/>
              </a:ext>
            </a:extLst>
          </p:cNvPr>
          <p:cNvSpPr txBox="1"/>
          <p:nvPr/>
        </p:nvSpPr>
        <p:spPr>
          <a:xfrm>
            <a:off x="3598250" y="2495028"/>
            <a:ext cx="8417320" cy="707886"/>
          </a:xfrm>
          <a:prstGeom prst="rect">
            <a:avLst/>
          </a:prstGeom>
          <a:noFill/>
        </p:spPr>
        <p:txBody>
          <a:bodyPr wrap="square" rtlCol="0">
            <a:spAutoFit/>
          </a:bodyPr>
          <a:lstStyle/>
          <a:p>
            <a:endParaRPr lang="en-US" sz="2000" dirty="0">
              <a:latin typeface="Alexandria"/>
              <a:cs typeface="Times New Roman" panose="02020603050405020304" pitchFamily="18" charset="0"/>
            </a:endParaRPr>
          </a:p>
          <a:p>
            <a:endParaRPr lang="en-US" sz="2000"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BE3AD1E-AEE9-6B42-1F63-BFE3A2A94F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36095520-6772-5FC6-E160-CD85681AD6DD}"/>
              </a:ext>
            </a:extLst>
          </p:cNvPr>
          <p:cNvSpPr/>
          <p:nvPr/>
        </p:nvSpPr>
        <p:spPr>
          <a:xfrm>
            <a:off x="279133" y="899652"/>
            <a:ext cx="11521439" cy="5940088"/>
          </a:xfrm>
          <a:prstGeom prst="rect">
            <a:avLst/>
          </a:prstGeom>
          <a:noFill/>
        </p:spPr>
        <p:txBody>
          <a:bodyPr wrap="square">
            <a:spAutoFit/>
          </a:bodyPr>
          <a:lstStyle/>
          <a:p>
            <a:pPr algn="just"/>
            <a:r>
              <a:rPr lang="en-US" sz="2000" dirty="0">
                <a:latin typeface="Alexandria"/>
              </a:rPr>
              <a:t>Another potential economic effect is the creation of new digital industries and employment opportunities. The development of blockchain infrastructure, cryptocurrency exchanges, digital asset management services, and decentralized financial platforms has created an entirely new sector within the global technology economy. Entrepreneurs, software developers, cybersecurity specialists, and financial analysts are increasingly participating in this emerging industry.</a:t>
            </a:r>
          </a:p>
          <a:p>
            <a:pPr algn="just"/>
            <a:endParaRPr lang="en-US" sz="2000" dirty="0">
              <a:latin typeface="Alexandria"/>
            </a:endParaRPr>
          </a:p>
          <a:p>
            <a:pPr algn="just"/>
            <a:r>
              <a:rPr lang="en-US" sz="2000" dirty="0">
                <a:latin typeface="Alexandria"/>
              </a:rPr>
              <a:t>In addition, cryptocurrencies could influence the role of national currencies in global finance. Some analysts suggest that widely adopted digital currencies might reduce reliance on traditional reserve currencies in certain contexts. However, this possibility remains uncertain because government policies and regulatory frameworks will play a major role in determining how cryptocurrencies interact with existing financial systems.</a:t>
            </a:r>
          </a:p>
          <a:p>
            <a:pPr algn="just"/>
            <a:r>
              <a:rPr lang="en-US" sz="2000" dirty="0">
                <a:latin typeface="Alexandria"/>
              </a:rPr>
              <a:t>At the same time, the integration of cryptocurrencies into the global economy introduces new risks. Rapid capital flows through digital asset markets could increase financial instability if not properly regulated. Governments must carefully design policies that encourage innovation while protecting financial stability and consumer interests.</a:t>
            </a:r>
          </a:p>
          <a:p>
            <a:pPr algn="just"/>
            <a:endParaRPr lang="en-US" sz="2000" dirty="0">
              <a:latin typeface="Alexandria"/>
            </a:endParaRPr>
          </a:p>
          <a:p>
            <a:pPr algn="just"/>
            <a:r>
              <a:rPr lang="en-US" sz="2000" dirty="0">
                <a:latin typeface="Alexandria"/>
              </a:rPr>
              <a:t>Overall, cryptocurrencies represent both an opportunity and a challenge for the global economy. Their ability to improve financial efficiency and stimulate technological innovation must be balanced with responsible regulation and economic oversight.</a:t>
            </a:r>
          </a:p>
        </p:txBody>
      </p:sp>
    </p:spTree>
    <p:extLst>
      <p:ext uri="{BB962C8B-B14F-4D97-AF65-F5344CB8AC3E}">
        <p14:creationId xmlns:p14="http://schemas.microsoft.com/office/powerpoint/2010/main" val="3029846184"/>
      </p:ext>
    </p:extLst>
  </p:cSld>
  <p:clrMapOvr>
    <a:masterClrMapping/>
  </p:clrMapOvr>
  <mc:AlternateContent xmlns:mc="http://schemas.openxmlformats.org/markup-compatibility/2006" xmlns:p14="http://schemas.microsoft.com/office/powerpoint/2010/main">
    <mc:Choice Requires="p14">
      <p:transition spd="slow" p14:dur="2000" advTm="120861"/>
    </mc:Choice>
    <mc:Fallback xmlns="">
      <p:transition spd="slow" advTm="12086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4BFC96-61EE-556B-21B0-E8BFB1791D04}"/>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387E787A-AD64-5F6D-4F40-DE10CD5FA56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8FFB532-61B2-8EE6-2063-1F1BFBBC84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F78C7189-D19F-4DE5-B317-9E5B0E0641D4}"/>
              </a:ext>
            </a:extLst>
          </p:cNvPr>
          <p:cNvSpPr/>
          <p:nvPr/>
        </p:nvSpPr>
        <p:spPr>
          <a:xfrm>
            <a:off x="788468" y="801577"/>
            <a:ext cx="11049880" cy="5755422"/>
          </a:xfrm>
          <a:prstGeom prst="rect">
            <a:avLst/>
          </a:prstGeom>
          <a:noFill/>
        </p:spPr>
        <p:txBody>
          <a:bodyPr wrap="square">
            <a:spAutoFit/>
          </a:bodyPr>
          <a:lstStyle/>
          <a:p>
            <a:pPr algn="just"/>
            <a:r>
              <a:rPr lang="en-US" sz="2800" b="1" dirty="0">
                <a:solidFill>
                  <a:srgbClr val="00B0F0"/>
                </a:solidFill>
                <a:latin typeface="Alexandria"/>
              </a:rPr>
              <a:t>Future Technologies </a:t>
            </a:r>
          </a:p>
          <a:p>
            <a:pPr algn="just"/>
            <a:endParaRPr lang="en-US" sz="2000" dirty="0">
              <a:latin typeface="Alexandria"/>
            </a:endParaRPr>
          </a:p>
          <a:p>
            <a:pPr algn="just"/>
            <a:r>
              <a:rPr lang="en-US" sz="2000" dirty="0">
                <a:latin typeface="Alexandria"/>
              </a:rPr>
              <a:t>The future development of cryptocurrency is closely connected to technological innovation within blockchain ecosystems. As digital currencies evolve, researchers and developers are continuously working to improve the scalability, efficiency, and functionality of blockchain networks. These technological advancements will determine how effectively cryptocurrencies can support large-scale financial systems and digital services.</a:t>
            </a:r>
          </a:p>
          <a:p>
            <a:pPr algn="just"/>
            <a:endParaRPr lang="en-US" sz="2000" dirty="0">
              <a:latin typeface="Alexandria"/>
            </a:endParaRPr>
          </a:p>
          <a:p>
            <a:pPr algn="just"/>
            <a:r>
              <a:rPr lang="en-US" sz="2000" dirty="0">
                <a:latin typeface="Alexandria"/>
              </a:rPr>
              <a:t>One major area of innovation is blockchain scalability. Early cryptocurrency networks were designed with strong security and decentralization in mind, but they often faced limitations in processing large numbers of transactions. New technologies such as layer-two scaling solutions, sidechains, and improved consensus mechanisms are being developed to increase transaction capacity while maintaining network security.</a:t>
            </a:r>
          </a:p>
          <a:p>
            <a:pPr algn="just"/>
            <a:endParaRPr lang="en-US" sz="2000" dirty="0">
              <a:latin typeface="Alexandria"/>
            </a:endParaRPr>
          </a:p>
          <a:p>
            <a:pPr algn="just"/>
            <a:r>
              <a:rPr lang="en-US" sz="2000" dirty="0">
                <a:latin typeface="Alexandria"/>
              </a:rPr>
              <a:t>Smart contract technology is another important area of progress. Smart contracts allow programmable agreements to be executed automatically on blockchain networks. Future improvements in smart contract platforms may enable more complex decentralized applications that support financial services, digital identity systems, supply chain management, and automated governance mechanisms.</a:t>
            </a:r>
          </a:p>
        </p:txBody>
      </p:sp>
    </p:spTree>
    <p:extLst>
      <p:ext uri="{BB962C8B-B14F-4D97-AF65-F5344CB8AC3E}">
        <p14:creationId xmlns:p14="http://schemas.microsoft.com/office/powerpoint/2010/main" val="3417910044"/>
      </p:ext>
    </p:extLst>
  </p:cSld>
  <p:clrMapOvr>
    <a:masterClrMapping/>
  </p:clrMapOvr>
  <mc:AlternateContent xmlns:mc="http://schemas.openxmlformats.org/markup-compatibility/2006" xmlns:p14="http://schemas.microsoft.com/office/powerpoint/2010/main">
    <mc:Choice Requires="p14">
      <p:transition spd="slow" p14:dur="2000" advTm="101695"/>
    </mc:Choice>
    <mc:Fallback xmlns="">
      <p:transition spd="slow" advTm="10169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863143-DB7A-EA74-726A-05E2725CC8B7}"/>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F0B253FA-994F-D11C-FC28-EFD3851E73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AA000B0-7569-F969-6C1F-F290936B9FE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BC8B9A4-5F85-3DDA-CB4A-64BAE867AB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4948217-A726-4F17-8C1B-E10946688517}"/>
              </a:ext>
            </a:extLst>
          </p:cNvPr>
          <p:cNvSpPr/>
          <p:nvPr/>
        </p:nvSpPr>
        <p:spPr>
          <a:xfrm>
            <a:off x="359376" y="826918"/>
            <a:ext cx="11277567" cy="5940088"/>
          </a:xfrm>
          <a:prstGeom prst="rect">
            <a:avLst/>
          </a:prstGeom>
          <a:noFill/>
        </p:spPr>
        <p:txBody>
          <a:bodyPr wrap="square">
            <a:spAutoFit/>
          </a:bodyPr>
          <a:lstStyle/>
          <a:p>
            <a:pPr algn="just"/>
            <a:r>
              <a:rPr lang="en-US" sz="2000" dirty="0">
                <a:latin typeface="Alexandria"/>
              </a:rPr>
              <a:t>Interoperability between different blockchain networks is also an important focus. Currently, many blockchain platforms operate independently, which can limit the transfer of assets and data across systems. New protocols are being developed to allow different blockchain networks to communicate and exchange information more efficiently. This interoperability could create a more integrated digital financial ecosystem.</a:t>
            </a:r>
          </a:p>
          <a:p>
            <a:pPr algn="just"/>
            <a:endParaRPr lang="en-US" sz="2000" dirty="0">
              <a:latin typeface="Alexandria"/>
            </a:endParaRPr>
          </a:p>
          <a:p>
            <a:pPr algn="just"/>
            <a:r>
              <a:rPr lang="en-US" sz="2000" dirty="0">
                <a:latin typeface="Alexandria"/>
              </a:rPr>
              <a:t>Artificial intelligence and blockchain technology may also converge in the future. AI systems could be used to analyze blockchain data, improve fraud detection, and optimize financial decision-making. At the same time, blockchain could provide secure data environments that support decentralized AI applications.</a:t>
            </a:r>
          </a:p>
          <a:p>
            <a:pPr algn="just"/>
            <a:endParaRPr lang="en-US" sz="2000" dirty="0">
              <a:latin typeface="Alexandria"/>
            </a:endParaRPr>
          </a:p>
          <a:p>
            <a:pPr algn="just"/>
            <a:r>
              <a:rPr lang="en-US" sz="2000" dirty="0">
                <a:latin typeface="Alexandria"/>
              </a:rPr>
              <a:t>Another emerging area is the tokenization of real-world assets. Blockchain technology allows physical assets such as real estate, commodities, and intellectual property to be represented as digital tokens on a blockchain. This process can increase liquidity, simplify ownership transfers, and create new investment opportunities.</a:t>
            </a:r>
          </a:p>
          <a:p>
            <a:pPr algn="just"/>
            <a:endParaRPr lang="en-US" sz="2000" dirty="0">
              <a:latin typeface="Alexandria"/>
            </a:endParaRPr>
          </a:p>
          <a:p>
            <a:pPr algn="just"/>
            <a:r>
              <a:rPr lang="en-US" sz="2000" dirty="0">
                <a:latin typeface="Alexandria"/>
              </a:rPr>
              <a:t>These technological advancements suggest that the cryptocurrency ecosystem will continue evolving beyond simple digital payments. Future blockchain innovations may support a wide range of digital economic activities, transforming how individuals, businesses, and institutions interact within the global financial system.</a:t>
            </a:r>
          </a:p>
        </p:txBody>
      </p:sp>
    </p:spTree>
    <p:extLst>
      <p:ext uri="{BB962C8B-B14F-4D97-AF65-F5344CB8AC3E}">
        <p14:creationId xmlns:p14="http://schemas.microsoft.com/office/powerpoint/2010/main" val="2524844651"/>
      </p:ext>
    </p:extLst>
  </p:cSld>
  <p:clrMapOvr>
    <a:masterClrMapping/>
  </p:clrMapOvr>
  <mc:AlternateContent xmlns:mc="http://schemas.openxmlformats.org/markup-compatibility/2006" xmlns:p14="http://schemas.microsoft.com/office/powerpoint/2010/main">
    <mc:Choice Requires="p14">
      <p:transition spd="slow" p14:dur="2000" advTm="139034"/>
    </mc:Choice>
    <mc:Fallback xmlns="">
      <p:transition spd="slow" advTm="13903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ED0C5-408F-E4C7-305D-F1BC92C8187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2DF0DCF-680D-1689-3964-FEAA06804AD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B355382-20BA-25CF-B879-5CF485EF34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36268B9-CCDD-515A-FE1F-7BDED129C5E1}"/>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68B6D593-CE40-E265-9201-D5ECFB844B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AF331561-C7C9-821F-C2A3-D8986D7A398F}"/>
              </a:ext>
            </a:extLst>
          </p:cNvPr>
          <p:cNvSpPr/>
          <p:nvPr/>
        </p:nvSpPr>
        <p:spPr>
          <a:xfrm>
            <a:off x="452388" y="860375"/>
            <a:ext cx="11290433" cy="5447645"/>
          </a:xfrm>
          <a:prstGeom prst="rect">
            <a:avLst/>
          </a:prstGeom>
          <a:noFill/>
        </p:spPr>
        <p:txBody>
          <a:bodyPr wrap="square">
            <a:spAutoFit/>
          </a:bodyPr>
          <a:lstStyle/>
          <a:p>
            <a:pPr algn="just"/>
            <a:r>
              <a:rPr lang="en-US" sz="2800" b="1" dirty="0">
                <a:solidFill>
                  <a:srgbClr val="00B0F0"/>
                </a:solidFill>
                <a:latin typeface="Alexandria"/>
              </a:rPr>
              <a:t>Challenges Ahead </a:t>
            </a:r>
          </a:p>
          <a:p>
            <a:pPr algn="just"/>
            <a:endParaRPr lang="en-US" sz="2000" dirty="0">
              <a:latin typeface="Alexandria"/>
            </a:endParaRPr>
          </a:p>
          <a:p>
            <a:pPr algn="just"/>
            <a:r>
              <a:rPr lang="en-US" sz="2000" dirty="0">
                <a:latin typeface="Alexandria"/>
              </a:rPr>
              <a:t>Despite the rapid growth of cryptocurrencies, several challenges must be addressed to ensure their long-term success and stability. These challenges involve technological limitations, regulatory uncertainties, market volatility, and concerns related to security and environmental sustainability.</a:t>
            </a:r>
          </a:p>
          <a:p>
            <a:pPr algn="just"/>
            <a:endParaRPr lang="en-US" sz="2000" dirty="0">
              <a:latin typeface="Alexandria"/>
            </a:endParaRPr>
          </a:p>
          <a:p>
            <a:pPr algn="just"/>
            <a:r>
              <a:rPr lang="en-US" sz="2000" dirty="0">
                <a:latin typeface="Alexandria"/>
              </a:rPr>
              <a:t>One of the most significant challenges is regulatory clarity. Governments around the world are still developing policies to govern cryptocurrency markets. Different countries have adopted varying approaches, ranging from supportive innovation policies to strict restrictions on digital asset activities. The lack of consistent international regulation can create uncertainty for businesses and investors operating in global cryptocurrency markets.</a:t>
            </a:r>
          </a:p>
          <a:p>
            <a:pPr algn="just"/>
            <a:endParaRPr lang="en-US" sz="2000" dirty="0">
              <a:latin typeface="Alexandria"/>
            </a:endParaRPr>
          </a:p>
          <a:p>
            <a:pPr algn="just"/>
            <a:r>
              <a:rPr lang="en-US" sz="2000" dirty="0">
                <a:latin typeface="Alexandria"/>
              </a:rPr>
              <a:t>Security remains another major concern. While blockchain systems themselves are highly secure, vulnerabilities often exist in cryptocurrency exchanges, digital wallets, and decentralized applications. Cyberattacks, fraud schemes, and smart contract exploits have resulted in significant financial losses in the past. Strengthening cybersecurity practices and improving user education will be essential for maintaining trust in digital asset systems.</a:t>
            </a:r>
          </a:p>
        </p:txBody>
      </p:sp>
    </p:spTree>
    <p:extLst>
      <p:ext uri="{BB962C8B-B14F-4D97-AF65-F5344CB8AC3E}">
        <p14:creationId xmlns:p14="http://schemas.microsoft.com/office/powerpoint/2010/main" val="1640324076"/>
      </p:ext>
    </p:extLst>
  </p:cSld>
  <p:clrMapOvr>
    <a:masterClrMapping/>
  </p:clrMapOvr>
  <mc:AlternateContent xmlns:mc="http://schemas.openxmlformats.org/markup-compatibility/2006" xmlns:p14="http://schemas.microsoft.com/office/powerpoint/2010/main">
    <mc:Choice Requires="p14">
      <p:transition spd="slow" p14:dur="2000" advTm="119161"/>
    </mc:Choice>
    <mc:Fallback xmlns="">
      <p:transition spd="slow" advTm="11916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125F4-B936-D49C-DB8F-2F825E176364}"/>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8E9877B0-A191-4FE5-06B6-B840BFDDF9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16AC468-9062-AFD0-7F83-6734B8C15CF5}"/>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46A32421-4213-4A17-85CA-3021E490F0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1C3781FA-6A8F-4546-BFC7-80FC109D6E1F}"/>
              </a:ext>
            </a:extLst>
          </p:cNvPr>
          <p:cNvSpPr/>
          <p:nvPr/>
        </p:nvSpPr>
        <p:spPr>
          <a:xfrm>
            <a:off x="875652" y="1167337"/>
            <a:ext cx="10440695" cy="4801314"/>
          </a:xfrm>
          <a:prstGeom prst="rect">
            <a:avLst/>
          </a:prstGeom>
          <a:noFill/>
        </p:spPr>
        <p:txBody>
          <a:bodyPr wrap="square">
            <a:spAutoFit/>
          </a:bodyPr>
          <a:lstStyle/>
          <a:p>
            <a:pPr algn="just"/>
            <a:r>
              <a:rPr lang="en-US" dirty="0">
                <a:latin typeface="Alexandria"/>
              </a:rPr>
              <a:t>Market volatility also presents a challenge for the widespread adoption of cryptocurrencies. Large fluctuations in digital asset prices can discourage businesses from accepting cryptocurrencies as payment and may increase financial risk for investors. The development of more stable digital asset models and improved market infrastructure may help reduce these concerns over time.</a:t>
            </a:r>
          </a:p>
          <a:p>
            <a:pPr algn="just"/>
            <a:endParaRPr lang="en-US" dirty="0">
              <a:latin typeface="Alexandria"/>
            </a:endParaRPr>
          </a:p>
          <a:p>
            <a:pPr algn="just"/>
            <a:r>
              <a:rPr lang="en-US" dirty="0">
                <a:latin typeface="Alexandria"/>
              </a:rPr>
              <a:t>Scalability issues also remain an obstacle for some blockchain networks. As the number of users increases, networks must be capable of processing large transaction volumes without compromising speed or efficiency. Continued technological innovation will be necessary to ensure that blockchain systems can support global financial activity.</a:t>
            </a:r>
          </a:p>
          <a:p>
            <a:pPr algn="just"/>
            <a:endParaRPr lang="en-US" dirty="0">
              <a:latin typeface="Alexandria"/>
            </a:endParaRPr>
          </a:p>
          <a:p>
            <a:pPr algn="just"/>
            <a:r>
              <a:rPr lang="en-US" dirty="0">
                <a:latin typeface="Alexandria"/>
              </a:rPr>
              <a:t>Finally, environmental sustainability remains an important issue for certain cryptocurrency networks that rely on energy-intensive mining processes. Transitioning toward more energy-efficient consensus mechanisms and integrating renewable energy sources will be essential for addressing environmental concerns.</a:t>
            </a:r>
          </a:p>
          <a:p>
            <a:pPr algn="just"/>
            <a:endParaRPr lang="en-US" dirty="0">
              <a:latin typeface="Alexandria"/>
            </a:endParaRPr>
          </a:p>
          <a:p>
            <a:pPr algn="just"/>
            <a:r>
              <a:rPr lang="en-US" dirty="0">
                <a:latin typeface="Alexandria"/>
              </a:rPr>
              <a:t>Overcoming these challenges will require collaboration between technology developers, policymakers, financial institutions, and global organizations. The future success of cryptocurrency will depend on the ability of the industry to balance innovation with responsible governance.</a:t>
            </a:r>
          </a:p>
        </p:txBody>
      </p:sp>
    </p:spTree>
    <p:extLst>
      <p:ext uri="{BB962C8B-B14F-4D97-AF65-F5344CB8AC3E}">
        <p14:creationId xmlns:p14="http://schemas.microsoft.com/office/powerpoint/2010/main" val="1814314118"/>
      </p:ext>
    </p:extLst>
  </p:cSld>
  <p:clrMapOvr>
    <a:masterClrMapping/>
  </p:clrMapOvr>
  <mc:AlternateContent xmlns:mc="http://schemas.openxmlformats.org/markup-compatibility/2006" xmlns:p14="http://schemas.microsoft.com/office/powerpoint/2010/main">
    <mc:Choice Requires="p14">
      <p:transition spd="slow" p14:dur="2000" advTm="114066"/>
    </mc:Choice>
    <mc:Fallback xmlns="">
      <p:transition spd="slow" advTm="11406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F34AA-E6C4-FAD5-50A7-AD1580C0BFE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2FDD411-E2F2-6B99-26BA-32933BCF684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dirty="0">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D03E928C-60D5-A34E-6798-761E6D50458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cs typeface="Times New Roman" panose="02020603050405020304" pitchFamily="18" charset="0"/>
            </a:endParaRPr>
          </a:p>
        </p:txBody>
      </p:sp>
      <p:sp>
        <p:nvSpPr>
          <p:cNvPr id="31" name="TextBox 30">
            <a:extLst>
              <a:ext uri="{FF2B5EF4-FFF2-40B4-BE49-F238E27FC236}">
                <a16:creationId xmlns:a16="http://schemas.microsoft.com/office/drawing/2014/main" id="{C8397D82-4F81-23AC-4865-069BB64D1F22}"/>
              </a:ext>
            </a:extLst>
          </p:cNvPr>
          <p:cNvSpPr txBox="1"/>
          <p:nvPr/>
        </p:nvSpPr>
        <p:spPr>
          <a:xfrm>
            <a:off x="3598250" y="2495028"/>
            <a:ext cx="8417320" cy="707886"/>
          </a:xfrm>
          <a:prstGeom prst="rect">
            <a:avLst/>
          </a:prstGeom>
          <a:noFill/>
        </p:spPr>
        <p:txBody>
          <a:bodyPr wrap="square" rtlCol="0">
            <a:spAutoFit/>
          </a:bodyPr>
          <a:lstStyle/>
          <a:p>
            <a:endParaRPr lang="en-US" sz="2000" dirty="0">
              <a:latin typeface="Alexandria"/>
              <a:cs typeface="Times New Roman" panose="02020603050405020304" pitchFamily="18" charset="0"/>
            </a:endParaRPr>
          </a:p>
          <a:p>
            <a:endParaRPr lang="en-US" sz="2000"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B7FED100-5CFC-E1AE-5821-2F1D73DD22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3B179B29-22A1-E4F0-5B94-A717C505629E}"/>
              </a:ext>
            </a:extLst>
          </p:cNvPr>
          <p:cNvSpPr/>
          <p:nvPr/>
        </p:nvSpPr>
        <p:spPr>
          <a:xfrm>
            <a:off x="468612" y="505016"/>
            <a:ext cx="11546958" cy="6093976"/>
          </a:xfrm>
          <a:prstGeom prst="rect">
            <a:avLst/>
          </a:prstGeom>
          <a:noFill/>
        </p:spPr>
        <p:txBody>
          <a:bodyPr wrap="square">
            <a:spAutoFit/>
          </a:bodyPr>
          <a:lstStyle/>
          <a:p>
            <a:pPr algn="just"/>
            <a:r>
              <a:rPr lang="en-US" sz="2400" b="1" dirty="0">
                <a:solidFill>
                  <a:srgbClr val="00B0F0"/>
                </a:solidFill>
                <a:latin typeface="Alexandria"/>
              </a:rPr>
              <a:t>Conclusion </a:t>
            </a:r>
          </a:p>
          <a:p>
            <a:pPr algn="just"/>
            <a:endParaRPr lang="en-US" sz="2400" b="1" dirty="0">
              <a:solidFill>
                <a:srgbClr val="00B0F0"/>
              </a:solidFill>
              <a:latin typeface="Alexandria"/>
            </a:endParaRPr>
          </a:p>
          <a:p>
            <a:pPr algn="just"/>
            <a:r>
              <a:rPr lang="en-US" dirty="0">
                <a:latin typeface="Alexandria"/>
              </a:rPr>
              <a:t>Cryptocurrency has evolved from a technological experiment into a powerful force shaping the future of digital finance. Over the past decade, blockchain-based currencies have introduced new possibilities for secure, decentralized, and efficient financial systems. As adoption continues to grow, cryptocurrencies are increasingly influencing the structure of global financial markets, business operations, and digital economic activities.</a:t>
            </a:r>
          </a:p>
          <a:p>
            <a:pPr algn="just"/>
            <a:r>
              <a:rPr lang="en-US" dirty="0">
                <a:latin typeface="Alexandria"/>
              </a:rPr>
              <a:t>The future of cryptocurrency will be strongly influenced by several key developments. Increasing adoption by businesses and financial institutions suggests that digital currencies may become integrated into everyday economic transactions. At the same time, the emergence of Central Bank Digital Currencies indicates that governments recognize the transformative potential of digital money and are actively exploring ways to incorporate it into national financial systems.</a:t>
            </a:r>
          </a:p>
          <a:p>
            <a:pPr algn="just"/>
            <a:r>
              <a:rPr lang="en-US" dirty="0">
                <a:latin typeface="Alexandria"/>
              </a:rPr>
              <a:t>Technological innovation will also play a critical role in shaping the next phase of cryptocurrency development. Advances in blockchain scalability, interoperability, smart contracts, and asset tokenization are expanding the range of applications for decentralized technologies. These innovations may enable entirely new forms of digital economic interaction that extend beyond traditional financial services.</a:t>
            </a:r>
          </a:p>
          <a:p>
            <a:pPr algn="just"/>
            <a:r>
              <a:rPr lang="en-US" dirty="0">
                <a:latin typeface="Alexandria"/>
              </a:rPr>
              <a:t>However, significant challenges remain. Regulatory uncertainty, cybersecurity risks, environmental concerns, and market volatility must be carefully addressed to ensure the stability and sustainability of cryptocurrency systems. Cooperation between governments, technology developers, financial institutions, and global organizations will be essential for creating a balanced framework that supports innovation while protecting economic stability.</a:t>
            </a:r>
          </a:p>
          <a:p>
            <a:pPr algn="just"/>
            <a:r>
              <a:rPr lang="en-US" dirty="0">
                <a:latin typeface="Alexandria"/>
              </a:rPr>
              <a:t>In conclusion, cryptocurrency represents both an opportunity and a responsibility. If technological progress and responsible governance evolve together, cryptocurrencies and blockchain technologies may become fundamental components of the future global financial ecosystem.</a:t>
            </a:r>
          </a:p>
        </p:txBody>
      </p:sp>
    </p:spTree>
    <p:extLst>
      <p:ext uri="{BB962C8B-B14F-4D97-AF65-F5344CB8AC3E}">
        <p14:creationId xmlns:p14="http://schemas.microsoft.com/office/powerpoint/2010/main" val="2173309831"/>
      </p:ext>
    </p:extLst>
  </p:cSld>
  <p:clrMapOvr>
    <a:masterClrMapping/>
  </p:clrMapOvr>
  <mc:AlternateContent xmlns:mc="http://schemas.openxmlformats.org/markup-compatibility/2006" xmlns:p14="http://schemas.microsoft.com/office/powerpoint/2010/main">
    <mc:Choice Requires="p14">
      <p:transition spd="slow" p14:dur="2000" advTm="192710"/>
    </mc:Choice>
    <mc:Fallback xmlns="">
      <p:transition spd="slow" advTm="19271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22B89-D520-8E7A-C895-3B2DA3F0309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43D1C4C-F5B0-03C0-431D-7939E6DECA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79AF218D-6EA8-38ED-CB00-450F2491B431}"/>
              </a:ext>
            </a:extLst>
          </p:cNvPr>
          <p:cNvSpPr txBox="1"/>
          <p:nvPr/>
        </p:nvSpPr>
        <p:spPr>
          <a:xfrm>
            <a:off x="4320318" y="857456"/>
            <a:ext cx="5079094" cy="1200329"/>
          </a:xfrm>
          <a:prstGeom prst="rect">
            <a:avLst/>
          </a:prstGeom>
          <a:noFill/>
        </p:spPr>
        <p:txBody>
          <a:bodyPr wrap="square" rtlCol="0">
            <a:spAutoFit/>
          </a:bodyPr>
          <a:lstStyle/>
          <a:p>
            <a:r>
              <a:rPr lang="en-EG" sz="3600" dirty="0">
                <a:solidFill>
                  <a:srgbClr val="00B0F0"/>
                </a:solidFill>
                <a:latin typeface="Alexandria"/>
                <a:cs typeface="Times New Roman" panose="02020603050405020304" pitchFamily="18" charset="0"/>
              </a:rPr>
              <a:t>References</a:t>
            </a:r>
            <a:endParaRPr lang="ar-JO" sz="3600" b="1" dirty="0">
              <a:solidFill>
                <a:srgbClr val="00B0F0"/>
              </a:solidFill>
            </a:endParaRPr>
          </a:p>
          <a:p>
            <a:endParaRPr lang="en-US" sz="36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ED85AEDA-5F47-1786-37D1-C59156CA4C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075907E-E449-6B9B-B9CB-D6672E0AF990}"/>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9E0D229C-8B9B-0B64-640D-E0075F8288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A90D92A-5D99-642C-AB8A-982D22786EE1}"/>
              </a:ext>
            </a:extLst>
          </p:cNvPr>
          <p:cNvSpPr/>
          <p:nvPr/>
        </p:nvSpPr>
        <p:spPr>
          <a:xfrm>
            <a:off x="359497" y="1476229"/>
            <a:ext cx="11656073" cy="4524315"/>
          </a:xfrm>
          <a:prstGeom prst="rect">
            <a:avLst/>
          </a:prstGeom>
          <a:noFill/>
        </p:spPr>
        <p:txBody>
          <a:bodyPr wrap="square">
            <a:spAutoFit/>
          </a:bodyPr>
          <a:lstStyle/>
          <a:p>
            <a:endParaRPr lang="ar-JO" dirty="0">
              <a:latin typeface="Alexandria"/>
            </a:endParaRPr>
          </a:p>
          <a:p>
            <a:r>
              <a:rPr lang="en-US" dirty="0">
                <a:latin typeface="Alexandria"/>
              </a:rPr>
              <a:t>Antonopoulos, A. M., &amp; Harding, D. A. (2023). </a:t>
            </a:r>
            <a:r>
              <a:rPr lang="en-US" i="1" dirty="0">
                <a:latin typeface="Alexandria"/>
              </a:rPr>
              <a:t>Mastering Bitcoin: Programming the open blockchain</a:t>
            </a:r>
            <a:r>
              <a:rPr lang="en-US" dirty="0">
                <a:latin typeface="Alexandria"/>
              </a:rPr>
              <a:t>. " O'Reilly Media, Inc.".</a:t>
            </a:r>
          </a:p>
          <a:p>
            <a:endParaRPr lang="ar-JO" dirty="0">
              <a:latin typeface="Alexandria"/>
            </a:endParaRPr>
          </a:p>
          <a:p>
            <a:r>
              <a:rPr lang="en-US" dirty="0">
                <a:latin typeface="Alexandria"/>
              </a:rPr>
              <a:t>Narayanan, A., Bonneau, J., Felten, E., Miller, A., &amp; Goldfeder, S. (2016). </a:t>
            </a:r>
            <a:r>
              <a:rPr lang="en-US" i="1" dirty="0">
                <a:latin typeface="Alexandria"/>
              </a:rPr>
              <a:t>Bitcoin and cryptocurrency technologies: a comprehensive introduction</a:t>
            </a:r>
            <a:r>
              <a:rPr lang="en-US" dirty="0">
                <a:latin typeface="Alexandria"/>
              </a:rPr>
              <a:t>. Princeton University Press.</a:t>
            </a:r>
          </a:p>
          <a:p>
            <a:endParaRPr lang="ar-JO" dirty="0">
              <a:latin typeface="Alexandria"/>
            </a:endParaRPr>
          </a:p>
          <a:p>
            <a:r>
              <a:rPr lang="en-US" dirty="0">
                <a:latin typeface="Alexandria"/>
              </a:rPr>
              <a:t>Yermack, D. (2024). Is Bitcoin a real currency? An economic appraisal. In </a:t>
            </a:r>
            <a:r>
              <a:rPr lang="en-US" i="1" dirty="0">
                <a:latin typeface="Alexandria"/>
              </a:rPr>
              <a:t>Handbook of digital currency</a:t>
            </a:r>
            <a:r>
              <a:rPr lang="en-US" dirty="0">
                <a:latin typeface="Alexandria"/>
              </a:rPr>
              <a:t> (pp. 29-40). Academic Press.</a:t>
            </a:r>
            <a:endParaRPr lang="ar-JO" dirty="0">
              <a:latin typeface="Alexandria"/>
            </a:endParaRPr>
          </a:p>
          <a:p>
            <a:r>
              <a:rPr lang="en-US" dirty="0">
                <a:latin typeface="Alexandria"/>
              </a:rPr>
              <a:t>Tomić, N., Todorović, V., &amp; </a:t>
            </a:r>
            <a:r>
              <a:rPr lang="en-US" dirty="0" err="1">
                <a:latin typeface="Alexandria"/>
              </a:rPr>
              <a:t>Čakajac</a:t>
            </a:r>
            <a:r>
              <a:rPr lang="en-US" dirty="0">
                <a:latin typeface="Alexandria"/>
              </a:rPr>
              <a:t>, B. (2020). Potential Effects Of Cryptocurrencies On Monetary Policy. </a:t>
            </a:r>
            <a:r>
              <a:rPr lang="en-US" i="1" dirty="0">
                <a:latin typeface="Alexandria"/>
              </a:rPr>
              <a:t>The European Journal of Applied Economics</a:t>
            </a:r>
            <a:r>
              <a:rPr lang="en-US" dirty="0">
                <a:latin typeface="Alexandria"/>
              </a:rPr>
              <a:t>, </a:t>
            </a:r>
            <a:r>
              <a:rPr lang="en-US" i="1" dirty="0">
                <a:latin typeface="Alexandria"/>
              </a:rPr>
              <a:t>17</a:t>
            </a:r>
            <a:r>
              <a:rPr lang="en-US" dirty="0">
                <a:latin typeface="Alexandria"/>
              </a:rPr>
              <a:t>(1), 37-48.</a:t>
            </a:r>
            <a:endParaRPr lang="ar-JO" dirty="0">
              <a:latin typeface="Alexandria"/>
            </a:endParaRPr>
          </a:p>
          <a:p>
            <a:endParaRPr lang="en-US" dirty="0">
              <a:latin typeface="Alexandria"/>
            </a:endParaRPr>
          </a:p>
          <a:p>
            <a:r>
              <a:rPr lang="en-US" dirty="0" err="1">
                <a:latin typeface="Alexandria"/>
              </a:rPr>
              <a:t>Pahud</a:t>
            </a:r>
            <a:r>
              <a:rPr lang="en-US" dirty="0">
                <a:latin typeface="Alexandria"/>
              </a:rPr>
              <a:t> de </a:t>
            </a:r>
            <a:r>
              <a:rPr lang="en-US" dirty="0" err="1">
                <a:latin typeface="Alexandria"/>
              </a:rPr>
              <a:t>Mortanges</a:t>
            </a:r>
            <a:r>
              <a:rPr lang="en-US" dirty="0">
                <a:latin typeface="Alexandria"/>
              </a:rPr>
              <a:t>, C. (2023). The Future of Cryptocurrencies: A Bearish &amp; Bullish View.</a:t>
            </a:r>
            <a:endParaRPr lang="ar-JO" dirty="0">
              <a:latin typeface="Alexandria"/>
            </a:endParaRPr>
          </a:p>
          <a:p>
            <a:endParaRPr lang="ar-JO" dirty="0">
              <a:latin typeface="Alexandria"/>
            </a:endParaRPr>
          </a:p>
          <a:p>
            <a:r>
              <a:rPr lang="en-US" dirty="0">
                <a:latin typeface="Alexandria"/>
              </a:rPr>
              <a:t>Bunjaku, F., </a:t>
            </a:r>
            <a:r>
              <a:rPr lang="en-US" dirty="0" err="1">
                <a:latin typeface="Alexandria"/>
              </a:rPr>
              <a:t>Gjorgieva</a:t>
            </a:r>
            <a:r>
              <a:rPr lang="en-US" dirty="0">
                <a:latin typeface="Alexandria"/>
              </a:rPr>
              <a:t>-Trajkovska, O., &amp; Miteva-</a:t>
            </a:r>
            <a:r>
              <a:rPr lang="en-US" dirty="0" err="1">
                <a:latin typeface="Alexandria"/>
              </a:rPr>
              <a:t>Kacarski</a:t>
            </a:r>
            <a:r>
              <a:rPr lang="en-US" dirty="0">
                <a:latin typeface="Alexandria"/>
              </a:rPr>
              <a:t>, E. (2017). Cryptocurrencies–advantages and disadvantages. </a:t>
            </a:r>
            <a:r>
              <a:rPr lang="en-US" i="1" dirty="0">
                <a:latin typeface="Alexandria"/>
              </a:rPr>
              <a:t>Journal of Economics</a:t>
            </a:r>
            <a:r>
              <a:rPr lang="en-US" dirty="0">
                <a:latin typeface="Alexandria"/>
              </a:rPr>
              <a:t>, </a:t>
            </a:r>
            <a:r>
              <a:rPr lang="en-US" i="1" dirty="0">
                <a:latin typeface="Alexandria"/>
              </a:rPr>
              <a:t>2</a:t>
            </a:r>
            <a:r>
              <a:rPr lang="en-US" dirty="0">
                <a:latin typeface="Alexandria"/>
              </a:rPr>
              <a:t>(1), 31-39.</a:t>
            </a:r>
            <a:endParaRPr lang="ar-JO" dirty="0">
              <a:latin typeface="Alexandria"/>
            </a:endParaRPr>
          </a:p>
          <a:p>
            <a:endParaRPr lang="en-EG" dirty="0">
              <a:latin typeface="Alexandria"/>
            </a:endParaRPr>
          </a:p>
        </p:txBody>
      </p:sp>
    </p:spTree>
    <p:extLst>
      <p:ext uri="{BB962C8B-B14F-4D97-AF65-F5344CB8AC3E}">
        <p14:creationId xmlns:p14="http://schemas.microsoft.com/office/powerpoint/2010/main" val="3339971970"/>
      </p:ext>
    </p:extLst>
  </p:cSld>
  <p:clrMapOvr>
    <a:masterClrMapping/>
  </p:clrMapOvr>
  <mc:AlternateContent xmlns:mc="http://schemas.openxmlformats.org/markup-compatibility/2006" xmlns:p14="http://schemas.microsoft.com/office/powerpoint/2010/main">
    <mc:Choice Requires="p14">
      <p:transition spd="slow" p14:dur="2000" advTm="18677"/>
    </mc:Choice>
    <mc:Fallback xmlns="">
      <p:transition spd="slow" advTm="1867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4615"/>
    </mc:Choice>
    <mc:Fallback xmlns="">
      <p:transition spd="slow" advTm="6461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1135C66-999E-49CE-8A08-4366272F81E4}">
  <ds:schemaRefs>
    <ds:schemaRef ds:uri="http://www.w3.org/XML/1998/namespace"/>
    <ds:schemaRef ds:uri="http://purl.org/dc/dcmitype/"/>
    <ds:schemaRef ds:uri="http://schemas.microsoft.com/office/2006/documentManagement/types"/>
    <ds:schemaRef ds:uri="http://schemas.microsoft.com/office/2006/metadata/properties"/>
    <ds:schemaRef ds:uri="http://purl.org/dc/terms/"/>
    <ds:schemaRef ds:uri="http://schemas.openxmlformats.org/package/2006/metadata/core-properties"/>
    <ds:schemaRef ds:uri="http://purl.org/dc/elements/1.1/"/>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058C86A7-F52C-4790-A354-313AE1E9FEA9}">
  <ds:schemaRefs>
    <ds:schemaRef ds:uri="http://schemas.microsoft.com/sharepoint/v3/contenttype/forms"/>
  </ds:schemaRefs>
</ds:datastoreItem>
</file>

<file path=customXml/itemProps3.xml><?xml version="1.0" encoding="utf-8"?>
<ds:datastoreItem xmlns:ds="http://schemas.openxmlformats.org/officeDocument/2006/customXml" ds:itemID="{36BB96B9-6711-4CE7-B773-0BE2FF7B4B24}"/>
</file>

<file path=docProps/app.xml><?xml version="1.0" encoding="utf-8"?>
<Properties xmlns="http://schemas.openxmlformats.org/officeDocument/2006/extended-properties" xmlns:vt="http://schemas.openxmlformats.org/officeDocument/2006/docPropsVTypes">
  <TotalTime>29663</TotalTime>
  <Words>7910</Words>
  <Application>Microsoft Office PowerPoint</Application>
  <PresentationFormat>Widescreen</PresentationFormat>
  <Paragraphs>311</Paragraphs>
  <Slides>42</Slides>
  <Notes>41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Söhne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Omar Alkasasbeh</cp:lastModifiedBy>
  <cp:revision>79</cp:revision>
  <dcterms:created xsi:type="dcterms:W3CDTF">2023-04-29T09:08:00Z</dcterms:created>
  <dcterms:modified xsi:type="dcterms:W3CDTF">2026-03-17T14:30:44Z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